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0"/>
  </p:notesMasterIdLst>
  <p:sldIdLst>
    <p:sldId id="257" r:id="rId2"/>
    <p:sldId id="268" r:id="rId3"/>
    <p:sldId id="275" r:id="rId4"/>
    <p:sldId id="281" r:id="rId5"/>
    <p:sldId id="284" r:id="rId6"/>
    <p:sldId id="283" r:id="rId7"/>
    <p:sldId id="276" r:id="rId8"/>
    <p:sldId id="278" r:id="rId9"/>
    <p:sldId id="282" r:id="rId10"/>
    <p:sldId id="258" r:id="rId11"/>
    <p:sldId id="260" r:id="rId12"/>
    <p:sldId id="259" r:id="rId13"/>
    <p:sldId id="285" r:id="rId14"/>
    <p:sldId id="286" r:id="rId15"/>
    <p:sldId id="287" r:id="rId16"/>
    <p:sldId id="288" r:id="rId17"/>
    <p:sldId id="289" r:id="rId18"/>
    <p:sldId id="264" r:id="rId19"/>
    <p:sldId id="265" r:id="rId20"/>
    <p:sldId id="266" r:id="rId21"/>
    <p:sldId id="267" r:id="rId22"/>
    <p:sldId id="270" r:id="rId23"/>
    <p:sldId id="292" r:id="rId24"/>
    <p:sldId id="293" r:id="rId25"/>
    <p:sldId id="290" r:id="rId26"/>
    <p:sldId id="291" r:id="rId27"/>
    <p:sldId id="294" r:id="rId28"/>
    <p:sldId id="269"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 之" initials="张" lastIdx="1" clrIdx="0">
    <p:extLst>
      <p:ext uri="{19B8F6BF-5375-455C-9EA6-DF929625EA0E}">
        <p15:presenceInfo xmlns:p15="http://schemas.microsoft.com/office/powerpoint/2012/main" userId="1650b8f411fe3b8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315" autoAdjust="0"/>
    <p:restoredTop sz="75049" autoAdjust="0"/>
  </p:normalViewPr>
  <p:slideViewPr>
    <p:cSldViewPr snapToGrid="0" showGuides="1">
      <p:cViewPr>
        <p:scale>
          <a:sx n="61" d="100"/>
          <a:sy n="61" d="100"/>
        </p:scale>
        <p:origin x="2568" y="552"/>
      </p:cViewPr>
      <p:guideLst>
        <p:guide orient="horz" pos="2184"/>
        <p:guide pos="288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85" d="100"/>
          <a:sy n="85" d="100"/>
        </p:scale>
        <p:origin x="380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张 之" userId="1650b8f411fe3b80" providerId="LiveId" clId="{7D97F198-AF01-40D2-9DF5-A22531C42020}"/>
    <pc:docChg chg="modSld">
      <pc:chgData name="张 之" userId="1650b8f411fe3b80" providerId="LiveId" clId="{7D97F198-AF01-40D2-9DF5-A22531C42020}" dt="2018-09-30T04:10:50.748" v="239" actId="20577"/>
      <pc:docMkLst>
        <pc:docMk/>
      </pc:docMkLst>
      <pc:sldChg chg="modNotesTx">
        <pc:chgData name="张 之" userId="1650b8f411fe3b80" providerId="LiveId" clId="{7D97F198-AF01-40D2-9DF5-A22531C42020}" dt="2018-09-30T04:09:43.304" v="0" actId="20577"/>
        <pc:sldMkLst>
          <pc:docMk/>
          <pc:sldMk cId="2002175176" sldId="257"/>
        </pc:sldMkLst>
      </pc:sldChg>
      <pc:sldChg chg="modNotesTx">
        <pc:chgData name="张 之" userId="1650b8f411fe3b80" providerId="LiveId" clId="{7D97F198-AF01-40D2-9DF5-A22531C42020}" dt="2018-09-30T04:10:50.748" v="239" actId="20577"/>
        <pc:sldMkLst>
          <pc:docMk/>
          <pc:sldMk cId="2859631456" sldId="26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EE89C-CBB9-4816-AE0A-17750CC0FFC3}" type="datetimeFigureOut">
              <a:rPr lang="zh-CN" altLang="en-US" smtClean="0"/>
              <a:t>2018/9/30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808C3B-DAC6-4BE0-ADC0-B5E0A0D58706}" type="slidenum">
              <a:rPr lang="zh-CN" altLang="en-US" smtClean="0"/>
              <a:t>‹#›</a:t>
            </a:fld>
            <a:endParaRPr lang="zh-CN" altLang="en-US"/>
          </a:p>
        </p:txBody>
      </p:sp>
    </p:spTree>
    <p:extLst>
      <p:ext uri="{BB962C8B-B14F-4D97-AF65-F5344CB8AC3E}">
        <p14:creationId xmlns:p14="http://schemas.microsoft.com/office/powerpoint/2010/main" val="8983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2BF86D4-CD65-4638-B5DE-85256906A7D1}" type="slidenum">
              <a:rPr lang="zh-CN" altLang="en-US" smtClean="0"/>
              <a:t>1</a:t>
            </a:fld>
            <a:endParaRPr lang="zh-CN" altLang="en-US"/>
          </a:p>
        </p:txBody>
      </p:sp>
    </p:spTree>
    <p:extLst>
      <p:ext uri="{BB962C8B-B14F-4D97-AF65-F5344CB8AC3E}">
        <p14:creationId xmlns:p14="http://schemas.microsoft.com/office/powerpoint/2010/main" val="42610960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首先，使用了。。平滑过的</a:t>
            </a:r>
            <a:r>
              <a:rPr lang="en-US" altLang="zh-CN" dirty="0"/>
              <a:t>PMI</a:t>
            </a:r>
            <a:r>
              <a:rPr lang="zh-CN" altLang="en-US" dirty="0"/>
              <a:t>来替代</a:t>
            </a:r>
            <a:r>
              <a:rPr lang="en-US" altLang="zh-CN" dirty="0"/>
              <a:t>XX</a:t>
            </a:r>
            <a:r>
              <a:rPr lang="zh-CN" altLang="en-US" dirty="0"/>
              <a:t>，</a:t>
            </a:r>
            <a:r>
              <a:rPr lang="en-US" altLang="zh-CN" dirty="0"/>
              <a:t>α&gt;0</a:t>
            </a:r>
            <a:r>
              <a:rPr lang="zh-CN" altLang="en-US" dirty="0"/>
              <a:t>用来控制平滑度，</a:t>
            </a:r>
            <a:r>
              <a:rPr lang="en-US" altLang="zh-CN" dirty="0"/>
              <a:t>n</a:t>
            </a:r>
            <a:r>
              <a:rPr lang="zh-CN" altLang="en-US" dirty="0"/>
              <a:t>是</a:t>
            </a:r>
            <a:endParaRPr lang="en-US" altLang="zh-CN" dirty="0"/>
          </a:p>
          <a:p>
            <a:r>
              <a:rPr lang="en-US" altLang="zh-CN" dirty="0" err="1"/>
              <a:t>Pj</a:t>
            </a:r>
            <a:r>
              <a:rPr lang="zh-CN" altLang="en-US" dirty="0"/>
              <a:t>与</a:t>
            </a:r>
            <a:r>
              <a:rPr lang="en-US" altLang="zh-CN" dirty="0"/>
              <a:t>Pi</a:t>
            </a:r>
            <a:r>
              <a:rPr lang="zh-CN" altLang="en-US" dirty="0"/>
              <a:t>计算方式一致</a:t>
            </a:r>
          </a:p>
        </p:txBody>
      </p:sp>
      <p:sp>
        <p:nvSpPr>
          <p:cNvPr id="4" name="灯片编号占位符 3"/>
          <p:cNvSpPr>
            <a:spLocks noGrp="1"/>
          </p:cNvSpPr>
          <p:nvPr>
            <p:ph type="sldNum" sz="quarter" idx="5"/>
          </p:nvPr>
        </p:nvSpPr>
        <p:spPr/>
        <p:txBody>
          <a:bodyPr/>
          <a:lstStyle/>
          <a:p>
            <a:fld id="{EB808C3B-DAC6-4BE0-ADC0-B5E0A0D58706}" type="slidenum">
              <a:rPr lang="zh-CN" altLang="en-US" smtClean="0"/>
              <a:t>11</a:t>
            </a:fld>
            <a:endParaRPr lang="zh-CN" altLang="en-US"/>
          </a:p>
        </p:txBody>
      </p:sp>
    </p:spTree>
    <p:extLst>
      <p:ext uri="{BB962C8B-B14F-4D97-AF65-F5344CB8AC3E}">
        <p14:creationId xmlns:p14="http://schemas.microsoft.com/office/powerpoint/2010/main" val="832230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其次，权重函数被替换成了。。其计算方式如下。</a:t>
            </a:r>
            <a:endParaRPr lang="en-US" altLang="zh-CN" dirty="0"/>
          </a:p>
          <a:p>
            <a:r>
              <a:rPr lang="zh-CN" altLang="en-US" dirty="0"/>
              <a:t>对</a:t>
            </a:r>
            <a:r>
              <a:rPr lang="en-US" altLang="zh-CN" dirty="0"/>
              <a:t>sigma2</a:t>
            </a:r>
            <a:r>
              <a:rPr lang="zh-CN" altLang="en-US" dirty="0"/>
              <a:t>采用随机梯度下降法求解。</a:t>
            </a:r>
            <a:endParaRPr lang="en-US" altLang="zh-CN" dirty="0"/>
          </a:p>
          <a:p>
            <a:r>
              <a:rPr lang="zh-CN" altLang="en-US" dirty="0"/>
              <a:t>但是在前</a:t>
            </a:r>
            <a:r>
              <a:rPr lang="en-US" altLang="zh-CN" dirty="0"/>
              <a:t>5 </a:t>
            </a:r>
            <a:r>
              <a:rPr lang="zh-CN" altLang="en-US" dirty="0"/>
              <a:t>几次迭代中由于无法计算</a:t>
            </a:r>
            <a:r>
              <a:rPr lang="en-US" altLang="zh-CN" dirty="0"/>
              <a:t>sigma2</a:t>
            </a:r>
            <a:r>
              <a:rPr lang="zh-CN" altLang="en-US" dirty="0"/>
              <a:t>的值，使用</a:t>
            </a:r>
            <a:r>
              <a:rPr lang="en-US" altLang="zh-CN" dirty="0" err="1"/>
              <a:t>GloVe</a:t>
            </a:r>
            <a:r>
              <a:rPr lang="zh-CN" altLang="en-US" dirty="0"/>
              <a:t>原来的权重函数</a:t>
            </a:r>
            <a:r>
              <a:rPr lang="en-US" altLang="zh-CN" dirty="0" err="1"/>
              <a:t>fx</a:t>
            </a:r>
            <a:r>
              <a:rPr lang="zh-CN" altLang="en-US" dirty="0"/>
              <a:t>。</a:t>
            </a:r>
            <a:endParaRPr lang="en-US" altLang="zh-CN" dirty="0"/>
          </a:p>
          <a:p>
            <a:r>
              <a:rPr lang="zh-CN" altLang="en-US" dirty="0"/>
              <a:t>最后，作者发现去掉</a:t>
            </a:r>
            <a:r>
              <a:rPr lang="en-US" altLang="zh-CN" dirty="0"/>
              <a:t>bi</a:t>
            </a:r>
            <a:r>
              <a:rPr lang="zh-CN" altLang="en-US" dirty="0"/>
              <a:t>没啥影响，就只留了一个偏差项</a:t>
            </a:r>
            <a:endParaRPr lang="en-US" altLang="zh-CN" dirty="0"/>
          </a:p>
          <a:p>
            <a:r>
              <a:rPr lang="zh-CN" altLang="en-US" dirty="0"/>
              <a:t>为了提高效率，作者还将</a:t>
            </a:r>
            <a:r>
              <a:rPr lang="en-US" altLang="zh-CN" dirty="0"/>
              <a:t>j</a:t>
            </a:r>
            <a:r>
              <a:rPr lang="zh-CN" altLang="en-US" dirty="0"/>
              <a:t>的范围限定在是的</a:t>
            </a:r>
            <a:r>
              <a:rPr lang="en-US" altLang="zh-CN" dirty="0" err="1"/>
              <a:t>Xij</a:t>
            </a:r>
            <a:r>
              <a:rPr lang="en-US" altLang="zh-CN" dirty="0"/>
              <a:t>&gt;0</a:t>
            </a:r>
            <a:r>
              <a:rPr lang="zh-CN" altLang="en-US" dirty="0"/>
              <a:t>的</a:t>
            </a:r>
            <a:r>
              <a:rPr lang="en-US" altLang="zh-CN" dirty="0"/>
              <a:t>j</a:t>
            </a:r>
            <a:r>
              <a:rPr lang="zh-CN" altLang="en-US" dirty="0"/>
              <a:t>集合里面，同时对</a:t>
            </a:r>
            <a:r>
              <a:rPr lang="en-US" altLang="zh-CN" dirty="0"/>
              <a:t>j</a:t>
            </a:r>
            <a:r>
              <a:rPr lang="zh-CN" altLang="en-US" dirty="0"/>
              <a:t>进行</a:t>
            </a:r>
            <a:r>
              <a:rPr lang="en-US" altLang="zh-CN" dirty="0"/>
              <a:t>M</a:t>
            </a:r>
            <a:r>
              <a:rPr lang="zh-CN" altLang="en-US" dirty="0"/>
              <a:t>重一致性采样</a:t>
            </a:r>
            <a:endParaRPr lang="en-US" altLang="zh-CN" dirty="0"/>
          </a:p>
          <a:p>
            <a:endParaRPr lang="en-US" altLang="zh-CN" dirty="0"/>
          </a:p>
          <a:p>
            <a:r>
              <a:rPr lang="zh-CN" altLang="en-US" dirty="0"/>
              <a:t>通过使用平滑的</a:t>
            </a:r>
            <a:r>
              <a:rPr lang="en-US" altLang="zh-CN" dirty="0"/>
              <a:t>PMI</a:t>
            </a:r>
            <a:r>
              <a:rPr lang="zh-CN" altLang="en-US" dirty="0"/>
              <a:t>和对权重函数的更新，这个词嵌入模型对于一些稀有的词语更加健壮。因为</a:t>
            </a:r>
            <a:r>
              <a:rPr lang="en-US" altLang="zh-CN" dirty="0"/>
              <a:t>sigma2</a:t>
            </a:r>
            <a:r>
              <a:rPr lang="zh-CN" altLang="en-US" dirty="0"/>
              <a:t>对于有信息的词很小，但对停用词很大。</a:t>
            </a:r>
            <a:endParaRPr lang="en-US" altLang="zh-CN" dirty="0"/>
          </a:p>
          <a:p>
            <a:r>
              <a:rPr lang="en-US" altLang="zh-CN" dirty="0"/>
              <a:t>XX</a:t>
            </a:r>
            <a:r>
              <a:rPr lang="zh-CN" altLang="en-US" dirty="0"/>
              <a:t>由于关系向量通常需要从很稀疏的</a:t>
            </a:r>
          </a:p>
        </p:txBody>
      </p:sp>
      <p:sp>
        <p:nvSpPr>
          <p:cNvPr id="4" name="灯片编号占位符 3"/>
          <p:cNvSpPr>
            <a:spLocks noGrp="1"/>
          </p:cNvSpPr>
          <p:nvPr>
            <p:ph type="sldNum" sz="quarter" idx="5"/>
          </p:nvPr>
        </p:nvSpPr>
        <p:spPr/>
        <p:txBody>
          <a:bodyPr/>
          <a:lstStyle/>
          <a:p>
            <a:fld id="{EB808C3B-DAC6-4BE0-ADC0-B5E0A0D58706}" type="slidenum">
              <a:rPr lang="zh-CN" altLang="en-US" smtClean="0"/>
              <a:t>12</a:t>
            </a:fld>
            <a:endParaRPr lang="zh-CN" altLang="en-US"/>
          </a:p>
        </p:txBody>
      </p:sp>
    </p:spTree>
    <p:extLst>
      <p:ext uri="{BB962C8B-B14F-4D97-AF65-F5344CB8AC3E}">
        <p14:creationId xmlns:p14="http://schemas.microsoft.com/office/powerpoint/2010/main" val="147583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根据上一步学习到的词向量，作者对</a:t>
            </a:r>
            <a:r>
              <a:rPr lang="en-US" altLang="zh-CN" dirty="0"/>
              <a:t>PMI</a:t>
            </a:r>
            <a:r>
              <a:rPr lang="zh-CN" altLang="en-US" dirty="0"/>
              <a:t>进行了这样的定义。</a:t>
            </a:r>
            <a:endParaRPr lang="en-US" altLang="zh-CN" dirty="0"/>
          </a:p>
          <a:p>
            <a:r>
              <a:rPr lang="zh-CN" altLang="en-US" dirty="0"/>
              <a:t>同时</a:t>
            </a:r>
            <a:endParaRPr lang="en-US" dirty="0"/>
          </a:p>
        </p:txBody>
      </p:sp>
      <p:sp>
        <p:nvSpPr>
          <p:cNvPr id="4" name="Slide Number Placeholder 3"/>
          <p:cNvSpPr>
            <a:spLocks noGrp="1"/>
          </p:cNvSpPr>
          <p:nvPr>
            <p:ph type="sldNum" sz="quarter" idx="10"/>
          </p:nvPr>
        </p:nvSpPr>
        <p:spPr/>
        <p:txBody>
          <a:bodyPr/>
          <a:lstStyle/>
          <a:p>
            <a:fld id="{EB808C3B-DAC6-4BE0-ADC0-B5E0A0D58706}" type="slidenum">
              <a:rPr lang="zh-CN" altLang="en-US" smtClean="0"/>
              <a:t>13</a:t>
            </a:fld>
            <a:endParaRPr lang="zh-CN" altLang="en-US"/>
          </a:p>
        </p:txBody>
      </p:sp>
    </p:spTree>
    <p:extLst>
      <p:ext uri="{BB962C8B-B14F-4D97-AF65-F5344CB8AC3E}">
        <p14:creationId xmlns:p14="http://schemas.microsoft.com/office/powerpoint/2010/main" val="2074135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现在我们需要学习</a:t>
            </a:r>
            <a:r>
              <a:rPr lang="en-US" altLang="zh-CN" dirty="0" err="1"/>
              <a:t>i</a:t>
            </a:r>
            <a:r>
              <a:rPr lang="zh-CN" altLang="en-US" dirty="0"/>
              <a:t>和</a:t>
            </a:r>
            <a:r>
              <a:rPr lang="en-US" altLang="zh-CN" dirty="0"/>
              <a:t>k</a:t>
            </a:r>
            <a:r>
              <a:rPr lang="zh-CN" altLang="en-US" dirty="0"/>
              <a:t>之间的关系向量，这一步的主要思想是用这个关系向量找到那些与（</a:t>
            </a:r>
            <a:r>
              <a:rPr lang="en-US" altLang="zh-CN" dirty="0" err="1"/>
              <a:t>i</a:t>
            </a:r>
            <a:r>
              <a:rPr lang="zh-CN" altLang="en-US" dirty="0"/>
              <a:t>，</a:t>
            </a:r>
            <a:r>
              <a:rPr lang="en-US" altLang="zh-CN" dirty="0"/>
              <a:t>k</a:t>
            </a:r>
            <a:r>
              <a:rPr lang="zh-CN" altLang="en-US" dirty="0"/>
              <a:t>）实体对之间关系最紧密的词。</a:t>
            </a:r>
            <a:endParaRPr lang="en-US" altLang="zh-CN" dirty="0"/>
          </a:p>
          <a:p>
            <a:r>
              <a:rPr lang="zh-CN" altLang="en-US" dirty="0"/>
              <a:t>这里我们需要这样一个三元组，而在</a:t>
            </a:r>
            <a:r>
              <a:rPr lang="en-US" altLang="zh-CN" dirty="0" err="1"/>
              <a:t>GloVe</a:t>
            </a:r>
            <a:r>
              <a:rPr lang="zh-CN" altLang="en-US" dirty="0"/>
              <a:t>模型中是一个</a:t>
            </a:r>
            <a:r>
              <a:rPr lang="zh-CN" altLang="en-US" baseline="0" dirty="0"/>
              <a:t> </a:t>
            </a:r>
            <a:r>
              <a:rPr lang="en-US" altLang="zh-CN" baseline="0" dirty="0"/>
              <a:t>main word </a:t>
            </a:r>
            <a:r>
              <a:rPr lang="zh-CN" altLang="en-US" baseline="0" dirty="0"/>
              <a:t>和 </a:t>
            </a:r>
            <a:r>
              <a:rPr lang="en-US" altLang="zh-CN" baseline="0" dirty="0"/>
              <a:t>context word</a:t>
            </a:r>
            <a:r>
              <a:rPr lang="zh-CN" altLang="en-US" baseline="0" dirty="0"/>
              <a:t>的实体对</a:t>
            </a:r>
            <a:endParaRPr lang="en-US" altLang="zh-CN" baseline="0" dirty="0"/>
          </a:p>
          <a:p>
            <a:r>
              <a:rPr lang="zh-CN" altLang="en-US" baseline="0" dirty="0"/>
              <a:t>因此，需要一个新的接受三个参数的</a:t>
            </a:r>
            <a:r>
              <a:rPr lang="en-US" altLang="zh-CN" baseline="0" dirty="0"/>
              <a:t>PMI</a:t>
            </a:r>
            <a:endParaRPr lang="en-US" dirty="0"/>
          </a:p>
        </p:txBody>
      </p:sp>
      <p:sp>
        <p:nvSpPr>
          <p:cNvPr id="4" name="Slide Number Placeholder 3"/>
          <p:cNvSpPr>
            <a:spLocks noGrp="1"/>
          </p:cNvSpPr>
          <p:nvPr>
            <p:ph type="sldNum" sz="quarter" idx="10"/>
          </p:nvPr>
        </p:nvSpPr>
        <p:spPr/>
        <p:txBody>
          <a:bodyPr/>
          <a:lstStyle/>
          <a:p>
            <a:fld id="{EB808C3B-DAC6-4BE0-ADC0-B5E0A0D58706}" type="slidenum">
              <a:rPr lang="zh-CN" altLang="en-US" smtClean="0"/>
              <a:t>14</a:t>
            </a:fld>
            <a:endParaRPr lang="zh-CN" altLang="en-US"/>
          </a:p>
        </p:txBody>
      </p:sp>
    </p:spTree>
    <p:extLst>
      <p:ext uri="{BB962C8B-B14F-4D97-AF65-F5344CB8AC3E}">
        <p14:creationId xmlns:p14="http://schemas.microsoft.com/office/powerpoint/2010/main" val="1314551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这里作者定义了</a:t>
            </a:r>
            <a:r>
              <a:rPr lang="en-US" altLang="zh-CN" dirty="0" err="1"/>
              <a:t>Yijk</a:t>
            </a:r>
            <a:r>
              <a:rPr lang="zh-CN" altLang="en-US" dirty="0"/>
              <a:t>，与</a:t>
            </a:r>
            <a:r>
              <a:rPr lang="en-US" altLang="zh-CN" dirty="0" err="1"/>
              <a:t>GloVe</a:t>
            </a:r>
            <a:r>
              <a:rPr lang="zh-CN" altLang="en-US" dirty="0"/>
              <a:t>中定义类似，其中</a:t>
            </a:r>
            <a:r>
              <a:rPr lang="en-US" altLang="zh-CN" dirty="0" err="1"/>
              <a:t>Pli</a:t>
            </a:r>
            <a:r>
              <a:rPr lang="zh-CN" altLang="en-US" dirty="0"/>
              <a:t>集合表示第</a:t>
            </a:r>
            <a:r>
              <a:rPr lang="en-US" altLang="zh-CN" dirty="0"/>
              <a:t>l</a:t>
            </a:r>
            <a:r>
              <a:rPr lang="zh-CN" altLang="en-US" dirty="0"/>
              <a:t>个句子中出现词</a:t>
            </a:r>
            <a:r>
              <a:rPr lang="en-US" altLang="zh-CN" dirty="0" err="1"/>
              <a:t>i</a:t>
            </a:r>
            <a:r>
              <a:rPr lang="zh-CN" altLang="en-US" dirty="0"/>
              <a:t>的位置</a:t>
            </a:r>
            <a:endParaRPr lang="en-US" altLang="zh-CN" dirty="0"/>
          </a:p>
          <a:p>
            <a:r>
              <a:rPr lang="zh-CN" altLang="en-US" dirty="0"/>
              <a:t>对应的，</a:t>
            </a:r>
            <a:r>
              <a:rPr lang="en-US" altLang="zh-CN" dirty="0"/>
              <a:t>p,</a:t>
            </a:r>
            <a:r>
              <a:rPr lang="en-US" altLang="zh-CN" baseline="0" dirty="0"/>
              <a:t> q, r</a:t>
            </a:r>
            <a:r>
              <a:rPr lang="zh-CN" altLang="en-US" baseline="0" dirty="0"/>
              <a:t>分别是</a:t>
            </a:r>
            <a:r>
              <a:rPr lang="en-US" altLang="zh-CN" baseline="0" dirty="0" err="1"/>
              <a:t>i</a:t>
            </a:r>
            <a:r>
              <a:rPr lang="en-US" altLang="zh-CN" baseline="0" dirty="0"/>
              <a:t>, j, k</a:t>
            </a:r>
            <a:r>
              <a:rPr lang="zh-CN" altLang="en-US" baseline="0" dirty="0"/>
              <a:t>在第</a:t>
            </a:r>
            <a:r>
              <a:rPr lang="en-US" altLang="zh-CN" baseline="0" dirty="0"/>
              <a:t>l</a:t>
            </a:r>
            <a:r>
              <a:rPr lang="zh-CN" altLang="en-US" baseline="0" dirty="0"/>
              <a:t>个句子中出现的位置</a:t>
            </a:r>
            <a:endParaRPr lang="en-US" altLang="zh-CN" dirty="0"/>
          </a:p>
          <a:p>
            <a:r>
              <a:rPr lang="zh-CN" altLang="en-US" dirty="0"/>
              <a:t>当</a:t>
            </a:r>
            <a:r>
              <a:rPr lang="en-US" altLang="zh-CN" dirty="0"/>
              <a:t>p&lt;q&lt;r</a:t>
            </a:r>
            <a:r>
              <a:rPr lang="zh-CN" altLang="en-US" dirty="0"/>
              <a:t>并且</a:t>
            </a:r>
            <a:r>
              <a:rPr lang="en-US" altLang="zh-CN" dirty="0"/>
              <a:t>r-p&lt;=W</a:t>
            </a:r>
            <a:r>
              <a:rPr lang="zh-CN" altLang="en-US" dirty="0"/>
              <a:t>时，权重取值为</a:t>
            </a:r>
            <a:r>
              <a:rPr lang="en-US" altLang="zh-CN" dirty="0" err="1"/>
              <a:t>maxXXX</a:t>
            </a:r>
            <a:r>
              <a:rPr lang="zh-CN" altLang="en-US" dirty="0"/>
              <a:t>，否则为</a:t>
            </a:r>
            <a:r>
              <a:rPr lang="en-US" altLang="zh-CN" dirty="0"/>
              <a:t>0</a:t>
            </a:r>
          </a:p>
          <a:p>
            <a:r>
              <a:rPr lang="zh-CN" altLang="en-US" dirty="0"/>
              <a:t>这里</a:t>
            </a:r>
            <a:r>
              <a:rPr lang="en-US" altLang="zh-CN" dirty="0" err="1"/>
              <a:t>Yijk</a:t>
            </a:r>
            <a:r>
              <a:rPr lang="zh-CN" altLang="en-US" dirty="0"/>
              <a:t>表示：在</a:t>
            </a:r>
            <a:r>
              <a:rPr lang="en-US" altLang="zh-CN" dirty="0" err="1"/>
              <a:t>i</a:t>
            </a:r>
            <a:r>
              <a:rPr lang="zh-CN" altLang="en-US" dirty="0"/>
              <a:t>和</a:t>
            </a:r>
            <a:r>
              <a:rPr lang="en-US" altLang="zh-CN" dirty="0"/>
              <a:t>k</a:t>
            </a:r>
            <a:r>
              <a:rPr lang="zh-CN" altLang="en-US" dirty="0"/>
              <a:t>共现的句子中，</a:t>
            </a:r>
            <a:r>
              <a:rPr lang="en-US" altLang="zh-CN" dirty="0"/>
              <a:t>j</a:t>
            </a:r>
            <a:r>
              <a:rPr lang="zh-CN" altLang="en-US" dirty="0"/>
              <a:t>出现在</a:t>
            </a:r>
            <a:r>
              <a:rPr lang="en-US" altLang="zh-CN" dirty="0" err="1"/>
              <a:t>i</a:t>
            </a:r>
            <a:r>
              <a:rPr lang="zh-CN" altLang="en-US" dirty="0"/>
              <a:t>和</a:t>
            </a:r>
            <a:r>
              <a:rPr lang="en-US" altLang="zh-CN" dirty="0"/>
              <a:t>k</a:t>
            </a:r>
            <a:r>
              <a:rPr lang="zh-CN" altLang="en-US" dirty="0"/>
              <a:t>之间的次数的加权求和</a:t>
            </a:r>
            <a:endParaRPr lang="en-US" altLang="zh-CN" dirty="0"/>
          </a:p>
          <a:p>
            <a:r>
              <a:rPr lang="zh-CN" altLang="en-US" dirty="0"/>
              <a:t>通过这样考虑词的位置信息，我们能对不对称的关系建模。</a:t>
            </a:r>
            <a:endParaRPr lang="en-US" dirty="0"/>
          </a:p>
        </p:txBody>
      </p:sp>
      <p:sp>
        <p:nvSpPr>
          <p:cNvPr id="4" name="Slide Number Placeholder 3"/>
          <p:cNvSpPr>
            <a:spLocks noGrp="1"/>
          </p:cNvSpPr>
          <p:nvPr>
            <p:ph type="sldNum" sz="quarter" idx="10"/>
          </p:nvPr>
        </p:nvSpPr>
        <p:spPr/>
        <p:txBody>
          <a:bodyPr/>
          <a:lstStyle/>
          <a:p>
            <a:fld id="{EB808C3B-DAC6-4BE0-ADC0-B5E0A0D58706}" type="slidenum">
              <a:rPr lang="zh-CN" altLang="en-US" smtClean="0"/>
              <a:t>15</a:t>
            </a:fld>
            <a:endParaRPr lang="zh-CN" altLang="en-US"/>
          </a:p>
        </p:txBody>
      </p:sp>
    </p:spTree>
    <p:extLst>
      <p:ext uri="{BB962C8B-B14F-4D97-AF65-F5344CB8AC3E}">
        <p14:creationId xmlns:p14="http://schemas.microsoft.com/office/powerpoint/2010/main" val="3517521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为了计算词</a:t>
            </a:r>
            <a:r>
              <a:rPr lang="en-US" altLang="zh-CN" dirty="0"/>
              <a:t>j</a:t>
            </a:r>
            <a:r>
              <a:rPr lang="zh-CN" altLang="en-US" dirty="0"/>
              <a:t>和实体对（</a:t>
            </a:r>
            <a:r>
              <a:rPr lang="en-US" altLang="zh-CN" dirty="0" err="1"/>
              <a:t>i,k</a:t>
            </a:r>
            <a:r>
              <a:rPr lang="zh-CN" altLang="en-US" dirty="0"/>
              <a:t>）之间的关联度，作者使用了这样的</a:t>
            </a:r>
            <a:r>
              <a:rPr lang="en-US" altLang="zh-CN" dirty="0"/>
              <a:t>PMI</a:t>
            </a:r>
          </a:p>
          <a:p>
            <a:r>
              <a:rPr lang="zh-CN" altLang="en-US" dirty="0"/>
              <a:t>在</a:t>
            </a:r>
            <a:r>
              <a:rPr lang="en-US" altLang="zh-CN" dirty="0"/>
              <a:t>S1,S2</a:t>
            </a:r>
            <a:r>
              <a:rPr lang="zh-CN" altLang="en-US" dirty="0"/>
              <a:t>中</a:t>
            </a:r>
            <a:r>
              <a:rPr lang="zh-CN" altLang="en-US" baseline="0" dirty="0"/>
              <a:t>，</a:t>
            </a:r>
            <a:r>
              <a:rPr lang="en-US" altLang="zh-CN" dirty="0"/>
              <a:t>P(</a:t>
            </a:r>
            <a:r>
              <a:rPr lang="en-US" altLang="zh-CN" dirty="0" err="1"/>
              <a:t>i,j,k</a:t>
            </a:r>
            <a:r>
              <a:rPr lang="en-US" altLang="zh-CN" dirty="0"/>
              <a:t>)</a:t>
            </a:r>
            <a:r>
              <a:rPr lang="zh-CN" altLang="en-US" dirty="0"/>
              <a:t>表示随机从取出一个句子并且在窗口大小内按顺序取三个位置能够取到这个三元组的概率。</a:t>
            </a:r>
            <a:endParaRPr lang="en-US" altLang="zh-CN" dirty="0"/>
          </a:p>
          <a:p>
            <a:r>
              <a:rPr lang="zh-CN" altLang="en-US" dirty="0"/>
              <a:t>此外作者还给出了</a:t>
            </a:r>
            <a:r>
              <a:rPr lang="en-US" altLang="zh-CN" dirty="0"/>
              <a:t>S3,S4</a:t>
            </a:r>
            <a:r>
              <a:rPr lang="zh-CN" altLang="en-US" dirty="0"/>
              <a:t>，其中</a:t>
            </a:r>
            <a:r>
              <a:rPr lang="en-US" altLang="zh-CN" dirty="0"/>
              <a:t>S3</a:t>
            </a:r>
            <a:r>
              <a:rPr lang="zh-CN" altLang="en-US" dirty="0"/>
              <a:t>相当于</a:t>
            </a:r>
            <a:r>
              <a:rPr lang="en-US" altLang="zh-CN" dirty="0"/>
              <a:t>(</a:t>
            </a:r>
            <a:r>
              <a:rPr lang="en-US" altLang="zh-CN" dirty="0" err="1"/>
              <a:t>i</a:t>
            </a:r>
            <a:r>
              <a:rPr lang="en-US" altLang="zh-CN" dirty="0"/>
              <a:t>, k)</a:t>
            </a:r>
            <a:r>
              <a:rPr lang="zh-CN" altLang="en-US" dirty="0"/>
              <a:t>这个实体对和词</a:t>
            </a:r>
            <a:r>
              <a:rPr lang="en-US" altLang="zh-CN" dirty="0"/>
              <a:t>j</a:t>
            </a:r>
            <a:r>
              <a:rPr lang="zh-CN" altLang="en-US" dirty="0"/>
              <a:t>之间的</a:t>
            </a:r>
            <a:r>
              <a:rPr lang="en-US" altLang="zh-CN" dirty="0"/>
              <a:t>PMI</a:t>
            </a:r>
            <a:r>
              <a:rPr lang="zh-CN" altLang="en-US" dirty="0"/>
              <a:t>值</a:t>
            </a:r>
            <a:endParaRPr lang="en-US" altLang="zh-CN" dirty="0"/>
          </a:p>
          <a:p>
            <a:r>
              <a:rPr lang="zh-CN" altLang="en-US" dirty="0"/>
              <a:t>而</a:t>
            </a:r>
            <a:r>
              <a:rPr lang="en-US" altLang="zh-CN" dirty="0"/>
              <a:t>S4</a:t>
            </a:r>
            <a:r>
              <a:rPr lang="zh-CN" altLang="en-US" dirty="0"/>
              <a:t>相当于</a:t>
            </a:r>
            <a:r>
              <a:rPr lang="en-US" altLang="zh-CN" dirty="0"/>
              <a:t>j</a:t>
            </a:r>
            <a:r>
              <a:rPr lang="zh-CN" altLang="en-US" dirty="0"/>
              <a:t>出现的条件下，</a:t>
            </a:r>
            <a:r>
              <a:rPr lang="en-US" altLang="zh-CN" dirty="0" err="1"/>
              <a:t>i</a:t>
            </a:r>
            <a:r>
              <a:rPr lang="zh-CN" altLang="en-US" dirty="0"/>
              <a:t>和</a:t>
            </a:r>
            <a:r>
              <a:rPr lang="en-US" altLang="zh-CN" dirty="0"/>
              <a:t>k</a:t>
            </a:r>
            <a:r>
              <a:rPr lang="zh-CN" altLang="en-US" dirty="0"/>
              <a:t>之间的</a:t>
            </a:r>
            <a:r>
              <a:rPr lang="en-US" altLang="zh-CN" dirty="0"/>
              <a:t>PMI</a:t>
            </a:r>
            <a:r>
              <a:rPr lang="zh-CN" altLang="en-US" dirty="0"/>
              <a:t>值。</a:t>
            </a:r>
            <a:endParaRPr lang="en-US" altLang="zh-CN" dirty="0"/>
          </a:p>
          <a:p>
            <a:r>
              <a:rPr lang="zh-CN" altLang="en-US" dirty="0"/>
              <a:t>名且</a:t>
            </a:r>
            <a:r>
              <a:rPr lang="en-US" altLang="zh-CN" dirty="0"/>
              <a:t>S1,2,3,4</a:t>
            </a:r>
            <a:r>
              <a:rPr lang="zh-CN" altLang="en-US" dirty="0"/>
              <a:t>之间还存在这样的关系，通过计算</a:t>
            </a:r>
            <a:r>
              <a:rPr lang="en-US" altLang="zh-CN" dirty="0"/>
              <a:t>S1-S4</a:t>
            </a:r>
            <a:r>
              <a:rPr lang="zh-CN" altLang="en-US" dirty="0"/>
              <a:t>，可以用</a:t>
            </a:r>
            <a:r>
              <a:rPr lang="en-US" altLang="zh-CN" dirty="0" err="1"/>
              <a:t>Yijk</a:t>
            </a:r>
            <a:r>
              <a:rPr lang="zh-CN" altLang="en-US" dirty="0"/>
              <a:t>来表示平滑后的这些</a:t>
            </a:r>
            <a:r>
              <a:rPr lang="en-US" altLang="zh-CN" dirty="0"/>
              <a:t>PMI</a:t>
            </a:r>
            <a:endParaRPr lang="en-US" dirty="0"/>
          </a:p>
        </p:txBody>
      </p:sp>
      <p:sp>
        <p:nvSpPr>
          <p:cNvPr id="4" name="Slide Number Placeholder 3"/>
          <p:cNvSpPr>
            <a:spLocks noGrp="1"/>
          </p:cNvSpPr>
          <p:nvPr>
            <p:ph type="sldNum" sz="quarter" idx="10"/>
          </p:nvPr>
        </p:nvSpPr>
        <p:spPr/>
        <p:txBody>
          <a:bodyPr/>
          <a:lstStyle/>
          <a:p>
            <a:fld id="{EB808C3B-DAC6-4BE0-ADC0-B5E0A0D58706}" type="slidenum">
              <a:rPr lang="zh-CN" altLang="en-US" smtClean="0"/>
              <a:t>16</a:t>
            </a:fld>
            <a:endParaRPr lang="zh-CN" altLang="en-US"/>
          </a:p>
        </p:txBody>
      </p:sp>
    </p:spTree>
    <p:extLst>
      <p:ext uri="{BB962C8B-B14F-4D97-AF65-F5344CB8AC3E}">
        <p14:creationId xmlns:p14="http://schemas.microsoft.com/office/powerpoint/2010/main" val="1158927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我们的目的在与学习到</a:t>
            </a:r>
            <a:r>
              <a:rPr lang="en-US" altLang="zh-CN" dirty="0"/>
              <a:t>r</a:t>
            </a:r>
            <a:r>
              <a:rPr lang="zh-CN" altLang="en-US" dirty="0"/>
              <a:t>和</a:t>
            </a:r>
            <a:r>
              <a:rPr lang="en-US" altLang="zh-CN" dirty="0"/>
              <a:t>k</a:t>
            </a:r>
            <a:r>
              <a:rPr lang="zh-CN" altLang="en-US" dirty="0"/>
              <a:t>之间的关系向量，按照上面这个式子，为每一个出现过的实体对计算出向量是不现实的，</a:t>
            </a:r>
            <a:endParaRPr lang="en-US" altLang="zh-CN" dirty="0"/>
          </a:p>
          <a:p>
            <a:r>
              <a:rPr lang="zh-CN" altLang="en-US" dirty="0"/>
              <a:t>作者首先通过优化上面这个式子来得到词向量，然后固定偏差项和词向量</a:t>
            </a:r>
            <a:r>
              <a:rPr lang="en-US" altLang="zh-CN" dirty="0" err="1"/>
              <a:t>wj</a:t>
            </a:r>
            <a:r>
              <a:rPr lang="zh-CN" altLang="en-US" dirty="0"/>
              <a:t>，因为已经在前一步词嵌入学习到了，由于</a:t>
            </a:r>
            <a:r>
              <a:rPr lang="en-US" altLang="zh-CN" dirty="0"/>
              <a:t>j</a:t>
            </a:r>
            <a:r>
              <a:rPr lang="zh-CN" altLang="en-US" dirty="0"/>
              <a:t>通常是停用词，</a:t>
            </a:r>
            <a:r>
              <a:rPr lang="en-US" altLang="zh-CN" dirty="0"/>
              <a:t>sigma2</a:t>
            </a:r>
            <a:r>
              <a:rPr lang="zh-CN" altLang="en-US" dirty="0"/>
              <a:t>会很高，作者还移除了权重</a:t>
            </a:r>
            <a:r>
              <a:rPr lang="en-US" altLang="zh-CN" dirty="0"/>
              <a:t>sigma2</a:t>
            </a:r>
            <a:r>
              <a:rPr lang="zh-CN" altLang="en-US" dirty="0"/>
              <a:t>分之一，正如我们最开始介绍平均化的不足。</a:t>
            </a:r>
            <a:endParaRPr lang="en-US" altLang="zh-CN" dirty="0"/>
          </a:p>
          <a:p>
            <a:r>
              <a:rPr lang="zh-CN" altLang="en-US" dirty="0"/>
              <a:t>通过求解下面这个式子来学习（</a:t>
            </a:r>
            <a:r>
              <a:rPr lang="en-US" altLang="zh-CN" dirty="0" err="1"/>
              <a:t>i</a:t>
            </a:r>
            <a:r>
              <a:rPr lang="zh-CN" altLang="en-US" dirty="0"/>
              <a:t>，</a:t>
            </a:r>
            <a:r>
              <a:rPr lang="en-US" altLang="zh-CN" dirty="0"/>
              <a:t>k</a:t>
            </a:r>
            <a:r>
              <a:rPr lang="zh-CN" altLang="en-US" dirty="0"/>
              <a:t>）这个实体对的向量表示。</a:t>
            </a:r>
            <a:endParaRPr lang="en-US" altLang="zh-CN" dirty="0"/>
          </a:p>
          <a:p>
            <a:r>
              <a:rPr lang="zh-CN" altLang="en-US" dirty="0"/>
              <a:t>其中</a:t>
            </a:r>
            <a:r>
              <a:rPr lang="en-US" altLang="zh-CN" dirty="0" err="1"/>
              <a:t>r</a:t>
            </a:r>
            <a:r>
              <a:rPr lang="en-US" altLang="zh-CN" baseline="0" dirty="0" err="1"/>
              <a:t>_ik</a:t>
            </a:r>
            <a:r>
              <a:rPr lang="zh-CN" altLang="en-US" baseline="0" dirty="0"/>
              <a:t>表示</a:t>
            </a:r>
            <a:r>
              <a:rPr lang="en-US" altLang="zh-CN" baseline="0" dirty="0" err="1"/>
              <a:t>i</a:t>
            </a:r>
            <a:r>
              <a:rPr lang="zh-CN" altLang="en-US" baseline="0" dirty="0"/>
              <a:t>和</a:t>
            </a:r>
            <a:r>
              <a:rPr lang="en-US" altLang="zh-CN" baseline="0" dirty="0"/>
              <a:t>k</a:t>
            </a:r>
            <a:r>
              <a:rPr lang="zh-CN" altLang="en-US" baseline="0" dirty="0"/>
              <a:t>之间的关系向量</a:t>
            </a:r>
            <a:endParaRPr lang="en-US" altLang="zh-CN" dirty="0"/>
          </a:p>
          <a:p>
            <a:r>
              <a:rPr lang="en-US" altLang="zh-CN" dirty="0"/>
              <a:t>SI</a:t>
            </a:r>
            <a:r>
              <a:rPr lang="zh-CN" altLang="en-US" dirty="0"/>
              <a:t>对应</a:t>
            </a:r>
            <a:r>
              <a:rPr lang="en-US" altLang="zh-CN" dirty="0"/>
              <a:t>SI1,2,3,4</a:t>
            </a:r>
            <a:r>
              <a:rPr lang="zh-CN" altLang="en-US" dirty="0"/>
              <a:t>中的一种，表示</a:t>
            </a:r>
            <a:r>
              <a:rPr lang="en-US" altLang="zh-CN" dirty="0"/>
              <a:t>j</a:t>
            </a:r>
            <a:r>
              <a:rPr lang="zh-CN" altLang="en-US" dirty="0"/>
              <a:t>和实体对</a:t>
            </a:r>
            <a:r>
              <a:rPr lang="en-US" altLang="zh-CN" dirty="0" err="1"/>
              <a:t>i,k</a:t>
            </a:r>
            <a:r>
              <a:rPr lang="zh-CN" altLang="en-US" dirty="0"/>
              <a:t>之间的关系强度</a:t>
            </a:r>
            <a:endParaRPr lang="en-US" altLang="zh-CN" dirty="0"/>
          </a:p>
          <a:p>
            <a:r>
              <a:rPr lang="zh-CN" altLang="en-US" dirty="0"/>
              <a:t>现在变成了一个线性最小二乘回归问题，能够直接求解。</a:t>
            </a:r>
            <a:endParaRPr lang="en-US" altLang="zh-CN" dirty="0"/>
          </a:p>
          <a:p>
            <a:r>
              <a:rPr lang="en-US" altLang="zh-CN" dirty="0" err="1"/>
              <a:t>R_ik</a:t>
            </a:r>
            <a:r>
              <a:rPr lang="zh-CN" altLang="en-US" dirty="0"/>
              <a:t>基于出现在</a:t>
            </a:r>
            <a:r>
              <a:rPr lang="en-US" altLang="zh-CN" dirty="0" err="1"/>
              <a:t>i</a:t>
            </a:r>
            <a:r>
              <a:rPr lang="zh-CN" altLang="en-US" dirty="0"/>
              <a:t>和</a:t>
            </a:r>
            <a:r>
              <a:rPr lang="en-US" altLang="zh-CN" dirty="0"/>
              <a:t>k</a:t>
            </a:r>
            <a:r>
              <a:rPr lang="zh-CN" altLang="en-US" dirty="0"/>
              <a:t>之间的词，我们还可以学习出现在</a:t>
            </a:r>
            <a:r>
              <a:rPr lang="en-US" altLang="zh-CN" dirty="0" err="1"/>
              <a:t>i</a:t>
            </a:r>
            <a:r>
              <a:rPr lang="zh-CN" altLang="en-US" dirty="0"/>
              <a:t>之前的向量，</a:t>
            </a:r>
            <a:r>
              <a:rPr lang="en-US" altLang="zh-CN" dirty="0"/>
              <a:t>k</a:t>
            </a:r>
            <a:r>
              <a:rPr lang="zh-CN" altLang="en-US" dirty="0"/>
              <a:t>之后的词向量</a:t>
            </a:r>
            <a:endParaRPr lang="en-US" altLang="zh-CN" dirty="0"/>
          </a:p>
        </p:txBody>
      </p:sp>
      <p:sp>
        <p:nvSpPr>
          <p:cNvPr id="4" name="Slide Number Placeholder 3"/>
          <p:cNvSpPr>
            <a:spLocks noGrp="1"/>
          </p:cNvSpPr>
          <p:nvPr>
            <p:ph type="sldNum" sz="quarter" idx="10"/>
          </p:nvPr>
        </p:nvSpPr>
        <p:spPr/>
        <p:txBody>
          <a:bodyPr/>
          <a:lstStyle/>
          <a:p>
            <a:fld id="{EB808C3B-DAC6-4BE0-ADC0-B5E0A0D58706}" type="slidenum">
              <a:rPr lang="zh-CN" altLang="en-US" smtClean="0"/>
              <a:t>17</a:t>
            </a:fld>
            <a:endParaRPr lang="zh-CN" altLang="en-US"/>
          </a:p>
        </p:txBody>
      </p:sp>
    </p:spTree>
    <p:extLst>
      <p:ext uri="{BB962C8B-B14F-4D97-AF65-F5344CB8AC3E}">
        <p14:creationId xmlns:p14="http://schemas.microsoft.com/office/powerpoint/2010/main" val="2645134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学习到了</a:t>
            </a:r>
          </a:p>
        </p:txBody>
      </p:sp>
      <p:sp>
        <p:nvSpPr>
          <p:cNvPr id="4" name="灯片编号占位符 3"/>
          <p:cNvSpPr>
            <a:spLocks noGrp="1"/>
          </p:cNvSpPr>
          <p:nvPr>
            <p:ph type="sldNum" sz="quarter" idx="5"/>
          </p:nvPr>
        </p:nvSpPr>
        <p:spPr/>
        <p:txBody>
          <a:bodyPr/>
          <a:lstStyle/>
          <a:p>
            <a:fld id="{EB808C3B-DAC6-4BE0-ADC0-B5E0A0D58706}" type="slidenum">
              <a:rPr lang="zh-CN" altLang="en-US" smtClean="0"/>
              <a:t>18</a:t>
            </a:fld>
            <a:endParaRPr lang="zh-CN" altLang="en-US"/>
          </a:p>
        </p:txBody>
      </p:sp>
    </p:spTree>
    <p:extLst>
      <p:ext uri="{BB962C8B-B14F-4D97-AF65-F5344CB8AC3E}">
        <p14:creationId xmlns:p14="http://schemas.microsoft.com/office/powerpoint/2010/main" val="2740550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在实验中，作者移除了语料库中出现次数在</a:t>
            </a:r>
            <a:r>
              <a:rPr lang="en-US" altLang="zh-CN" dirty="0"/>
              <a:t>10</a:t>
            </a:r>
            <a:r>
              <a:rPr lang="zh-CN" altLang="en-US" dirty="0"/>
              <a:t>以下的词，在设置了</a:t>
            </a:r>
            <a:r>
              <a:rPr lang="en-US" altLang="zh-CN" dirty="0"/>
              <a:t>300</a:t>
            </a:r>
            <a:r>
              <a:rPr lang="zh-CN" altLang="en-US" dirty="0"/>
              <a:t>维，窗口大小为</a:t>
            </a:r>
            <a:r>
              <a:rPr lang="en-US" altLang="zh-CN" dirty="0"/>
              <a:t>10</a:t>
            </a:r>
            <a:r>
              <a:rPr lang="zh-CN" altLang="en-US" dirty="0"/>
              <a:t>，进行了</a:t>
            </a:r>
            <a:r>
              <a:rPr lang="en-US" altLang="zh-CN" dirty="0"/>
              <a:t>50</a:t>
            </a:r>
            <a:r>
              <a:rPr lang="zh-CN" altLang="en-US" dirty="0"/>
              <a:t>次随机梯度下降</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关系推断任务是这样的，给定一些实体对，这些实体对之间存在某种关系，任务是判断给定的实体对之间是否存在这种关系。</a:t>
            </a:r>
            <a:endParaRPr lang="en-US" altLang="zh-CN" dirty="0"/>
          </a:p>
          <a:p>
            <a:r>
              <a:rPr lang="zh-CN" altLang="en-US" dirty="0"/>
              <a:t>在关系推断任务中，对比了其它三种方法，分别是将向量相减、相连以及平均，使用的是</a:t>
            </a:r>
            <a:r>
              <a:rPr lang="en-US" altLang="zh-CN" dirty="0"/>
              <a:t>SVM</a:t>
            </a:r>
            <a:r>
              <a:rPr lang="zh-CN" altLang="en-US" dirty="0"/>
              <a:t>分类器。在</a:t>
            </a:r>
            <a:r>
              <a:rPr lang="en-US" altLang="zh-CN" dirty="0"/>
              <a:t>Google Analogy</a:t>
            </a:r>
            <a:r>
              <a:rPr lang="zh-CN" altLang="en-US" dirty="0"/>
              <a:t>、</a:t>
            </a:r>
            <a:r>
              <a:rPr lang="en-US" altLang="zh-CN" dirty="0" err="1"/>
              <a:t>DiffVec</a:t>
            </a:r>
            <a:r>
              <a:rPr lang="zh-CN" altLang="en-US" dirty="0"/>
              <a:t>两个数据集上的准确率、</a:t>
            </a:r>
            <a:r>
              <a:rPr lang="en-US" altLang="zh-CN" dirty="0"/>
              <a:t>F1</a:t>
            </a:r>
            <a:r>
              <a:rPr lang="zh-CN" altLang="en-US" dirty="0"/>
              <a:t>值最高的均是本文提出的模型。</a:t>
            </a:r>
            <a:endParaRPr lang="en-US" dirty="0"/>
          </a:p>
        </p:txBody>
      </p:sp>
      <p:sp>
        <p:nvSpPr>
          <p:cNvPr id="4" name="Slide Number Placeholder 3"/>
          <p:cNvSpPr>
            <a:spLocks noGrp="1"/>
          </p:cNvSpPr>
          <p:nvPr>
            <p:ph type="sldNum" sz="quarter" idx="10"/>
          </p:nvPr>
        </p:nvSpPr>
        <p:spPr/>
        <p:txBody>
          <a:bodyPr/>
          <a:lstStyle/>
          <a:p>
            <a:fld id="{EB808C3B-DAC6-4BE0-ADC0-B5E0A0D58706}" type="slidenum">
              <a:rPr lang="zh-CN" altLang="en-US" smtClean="0"/>
              <a:t>22</a:t>
            </a:fld>
            <a:endParaRPr lang="zh-CN" altLang="en-US"/>
          </a:p>
        </p:txBody>
      </p:sp>
    </p:spTree>
    <p:extLst>
      <p:ext uri="{BB962C8B-B14F-4D97-AF65-F5344CB8AC3E}">
        <p14:creationId xmlns:p14="http://schemas.microsoft.com/office/powerpoint/2010/main" val="18329502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在这两个数据集中都混合了语法、语义上的关系。这是使用不同的词嵌入模型的实验结果，发现使用了派生的</a:t>
            </a:r>
            <a:r>
              <a:rPr lang="en-US" altLang="zh-CN" dirty="0" err="1"/>
              <a:t>GloVe</a:t>
            </a:r>
            <a:r>
              <a:rPr lang="zh-CN" altLang="en-US" dirty="0"/>
              <a:t>模型的效果最好。</a:t>
            </a:r>
            <a:endParaRPr lang="en-US" dirty="0"/>
          </a:p>
        </p:txBody>
      </p:sp>
      <p:sp>
        <p:nvSpPr>
          <p:cNvPr id="4" name="Slide Number Placeholder 3"/>
          <p:cNvSpPr>
            <a:spLocks noGrp="1"/>
          </p:cNvSpPr>
          <p:nvPr>
            <p:ph type="sldNum" sz="quarter" idx="10"/>
          </p:nvPr>
        </p:nvSpPr>
        <p:spPr/>
        <p:txBody>
          <a:bodyPr/>
          <a:lstStyle/>
          <a:p>
            <a:fld id="{EB808C3B-DAC6-4BE0-ADC0-B5E0A0D58706}" type="slidenum">
              <a:rPr lang="zh-CN" altLang="en-US" smtClean="0"/>
              <a:t>23</a:t>
            </a:fld>
            <a:endParaRPr lang="zh-CN" altLang="en-US"/>
          </a:p>
        </p:txBody>
      </p:sp>
    </p:spTree>
    <p:extLst>
      <p:ext uri="{BB962C8B-B14F-4D97-AF65-F5344CB8AC3E}">
        <p14:creationId xmlns:p14="http://schemas.microsoft.com/office/powerpoint/2010/main" val="2969956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a:t>
            </a:r>
            <a:r>
              <a:rPr lang="zh-CN" altLang="en-US"/>
              <a:t>讲稿</a:t>
            </a:r>
            <a:r>
              <a:rPr lang="zh-CN" altLang="en-US" dirty="0"/>
              <a:t>是为听众提供更详尽、有逻辑的解说的必要保障。</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EB808C3B-DAC6-4BE0-ADC0-B5E0A0D58706}" type="slidenum">
              <a:rPr lang="zh-CN" altLang="en-US" smtClean="0"/>
              <a:t>2</a:t>
            </a:fld>
            <a:endParaRPr lang="zh-CN" altLang="en-US"/>
          </a:p>
        </p:txBody>
      </p:sp>
    </p:spTree>
    <p:extLst>
      <p:ext uri="{BB962C8B-B14F-4D97-AF65-F5344CB8AC3E}">
        <p14:creationId xmlns:p14="http://schemas.microsoft.com/office/powerpoint/2010/main" val="19495867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这是去掉权重之后的模型的实验效果，对比之前的结果，发现位置权重能够带来效果的提升。</a:t>
            </a:r>
            <a:endParaRPr lang="en-US" dirty="0"/>
          </a:p>
        </p:txBody>
      </p:sp>
      <p:sp>
        <p:nvSpPr>
          <p:cNvPr id="4" name="Slide Number Placeholder 3"/>
          <p:cNvSpPr>
            <a:spLocks noGrp="1"/>
          </p:cNvSpPr>
          <p:nvPr>
            <p:ph type="sldNum" sz="quarter" idx="10"/>
          </p:nvPr>
        </p:nvSpPr>
        <p:spPr/>
        <p:txBody>
          <a:bodyPr/>
          <a:lstStyle/>
          <a:p>
            <a:fld id="{EB808C3B-DAC6-4BE0-ADC0-B5E0A0D58706}" type="slidenum">
              <a:rPr lang="zh-CN" altLang="en-US" smtClean="0"/>
              <a:t>24</a:t>
            </a:fld>
            <a:endParaRPr lang="zh-CN" altLang="en-US"/>
          </a:p>
        </p:txBody>
      </p:sp>
    </p:spTree>
    <p:extLst>
      <p:ext uri="{BB962C8B-B14F-4D97-AF65-F5344CB8AC3E}">
        <p14:creationId xmlns:p14="http://schemas.microsoft.com/office/powerpoint/2010/main" val="3366666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词嵌入是词义在向量空间的表示，词嵌入模型能够捕获除了简单的相似度之外的词语之间的词法关系。比如，这种类比问题，可以通过最大化</a:t>
            </a:r>
            <a:endParaRPr lang="en-US" dirty="0"/>
          </a:p>
        </p:txBody>
      </p:sp>
      <p:sp>
        <p:nvSpPr>
          <p:cNvPr id="4" name="Slide Number Placeholder 3"/>
          <p:cNvSpPr>
            <a:spLocks noGrp="1"/>
          </p:cNvSpPr>
          <p:nvPr>
            <p:ph type="sldNum" sz="quarter" idx="10"/>
          </p:nvPr>
        </p:nvSpPr>
        <p:spPr/>
        <p:txBody>
          <a:bodyPr/>
          <a:lstStyle/>
          <a:p>
            <a:fld id="{EB808C3B-DAC6-4BE0-ADC0-B5E0A0D58706}" type="slidenum">
              <a:rPr lang="zh-CN" altLang="en-US" smtClean="0"/>
              <a:t>3</a:t>
            </a:fld>
            <a:endParaRPr lang="zh-CN" altLang="en-US"/>
          </a:p>
        </p:txBody>
      </p:sp>
    </p:spTree>
    <p:extLst>
      <p:ext uri="{BB962C8B-B14F-4D97-AF65-F5344CB8AC3E}">
        <p14:creationId xmlns:p14="http://schemas.microsoft.com/office/powerpoint/2010/main" val="2903112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808C3B-DAC6-4BE0-ADC0-B5E0A0D58706}" type="slidenum">
              <a:rPr lang="zh-CN" altLang="en-US" smtClean="0"/>
              <a:t>4</a:t>
            </a:fld>
            <a:endParaRPr lang="zh-CN" altLang="en-US"/>
          </a:p>
        </p:txBody>
      </p:sp>
    </p:spTree>
    <p:extLst>
      <p:ext uri="{BB962C8B-B14F-4D97-AF65-F5344CB8AC3E}">
        <p14:creationId xmlns:p14="http://schemas.microsoft.com/office/powerpoint/2010/main" val="3116011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808C3B-DAC6-4BE0-ADC0-B5E0A0D58706}" type="slidenum">
              <a:rPr lang="zh-CN" altLang="en-US" smtClean="0"/>
              <a:t>6</a:t>
            </a:fld>
            <a:endParaRPr lang="zh-CN" altLang="en-US"/>
          </a:p>
        </p:txBody>
      </p:sp>
    </p:spTree>
    <p:extLst>
      <p:ext uri="{BB962C8B-B14F-4D97-AF65-F5344CB8AC3E}">
        <p14:creationId xmlns:p14="http://schemas.microsoft.com/office/powerpoint/2010/main" val="1058808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监督学习的方法需要大量训练好的数据才能取得较好的结果，而已有的无监督学习的方法虽然通过平均化词向量，能够取得较好的结果，但还不是最理想的。</a:t>
            </a:r>
            <a:endParaRPr lang="en-US" altLang="zh-CN" dirty="0"/>
          </a:p>
          <a:p>
            <a:r>
              <a:rPr lang="zh-CN" altLang="en-US" dirty="0"/>
              <a:t>第一，很多与词</a:t>
            </a:r>
            <a:r>
              <a:rPr lang="en-US" altLang="zh-CN" dirty="0"/>
              <a:t>s</a:t>
            </a:r>
            <a:r>
              <a:rPr lang="zh-CN" altLang="en-US" dirty="0"/>
              <a:t>和</a:t>
            </a:r>
            <a:r>
              <a:rPr lang="en-US" altLang="zh-CN" dirty="0"/>
              <a:t>t</a:t>
            </a:r>
            <a:r>
              <a:rPr lang="zh-CN" altLang="en-US" dirty="0"/>
              <a:t>共现的词虽然语义上与</a:t>
            </a:r>
            <a:r>
              <a:rPr lang="en-US" altLang="zh-CN" dirty="0" err="1"/>
              <a:t>st</a:t>
            </a:r>
            <a:r>
              <a:rPr lang="zh-CN" altLang="en-US" dirty="0"/>
              <a:t>相关，但是并没有描述</a:t>
            </a:r>
            <a:r>
              <a:rPr lang="en-US" altLang="zh-CN" dirty="0" err="1"/>
              <a:t>st</a:t>
            </a:r>
            <a:r>
              <a:rPr lang="zh-CN" altLang="en-US" dirty="0"/>
              <a:t>之间的关系。比如</a:t>
            </a:r>
            <a:r>
              <a:rPr lang="en-US" altLang="zh-CN" dirty="0"/>
              <a:t>c</a:t>
            </a:r>
            <a:r>
              <a:rPr lang="zh-CN" altLang="en-US" dirty="0"/>
              <a:t>描述</a:t>
            </a:r>
            <a:r>
              <a:rPr lang="en-US" altLang="zh-CN" dirty="0"/>
              <a:t>s</a:t>
            </a:r>
            <a:r>
              <a:rPr lang="zh-CN" altLang="en-US" dirty="0"/>
              <a:t>和</a:t>
            </a:r>
            <a:r>
              <a:rPr lang="en-US" altLang="zh-CN" dirty="0"/>
              <a:t>t</a:t>
            </a:r>
            <a:r>
              <a:rPr lang="zh-CN" altLang="en-US" dirty="0"/>
              <a:t>之间的关系的向量不应当受到只和其中一者有关的词的影响，比如</a:t>
            </a:r>
            <a:r>
              <a:rPr lang="en-US" altLang="zh-CN" dirty="0" err="1"/>
              <a:t>ommon</a:t>
            </a:r>
            <a:r>
              <a:rPr lang="en-US" altLang="zh-CN" baseline="0" dirty="0" err="1"/>
              <a:t>ly</a:t>
            </a:r>
            <a:r>
              <a:rPr lang="en-US" altLang="zh-CN" baseline="0" dirty="0"/>
              <a:t> eaten</a:t>
            </a:r>
            <a:r>
              <a:rPr lang="zh-CN" altLang="en-US" baseline="0" dirty="0"/>
              <a:t>和</a:t>
            </a:r>
            <a:r>
              <a:rPr lang="en-US" altLang="zh-CN" baseline="0" dirty="0"/>
              <a:t>popcorn</a:t>
            </a:r>
            <a:r>
              <a:rPr lang="zh-CN" altLang="en-US" baseline="0" dirty="0"/>
              <a:t>相关，但是和。。</a:t>
            </a:r>
            <a:endParaRPr lang="en-US" altLang="zh-CN" baseline="0" dirty="0"/>
          </a:p>
          <a:p>
            <a:endParaRPr lang="en-US" altLang="zh-CN" dirty="0"/>
          </a:p>
          <a:p>
            <a:r>
              <a:rPr lang="zh-CN" altLang="en-US" dirty="0"/>
              <a:t>第二，这种方法给停用词的权重太高了，而且并不能给出直观的解释，因为一些停用词实际上对于描述实体间关系具有非常重要的作用。比如</a:t>
            </a:r>
            <a:r>
              <a:rPr lang="en-US" altLang="zh-CN" dirty="0"/>
              <a:t>at</a:t>
            </a:r>
          </a:p>
          <a:p>
            <a:endParaRPr lang="en-US" dirty="0"/>
          </a:p>
        </p:txBody>
      </p:sp>
      <p:sp>
        <p:nvSpPr>
          <p:cNvPr id="4" name="Slide Number Placeholder 3"/>
          <p:cNvSpPr>
            <a:spLocks noGrp="1"/>
          </p:cNvSpPr>
          <p:nvPr>
            <p:ph type="sldNum" sz="quarter" idx="10"/>
          </p:nvPr>
        </p:nvSpPr>
        <p:spPr/>
        <p:txBody>
          <a:bodyPr/>
          <a:lstStyle/>
          <a:p>
            <a:fld id="{EB808C3B-DAC6-4BE0-ADC0-B5E0A0D58706}" type="slidenum">
              <a:rPr lang="zh-CN" altLang="en-US" smtClean="0"/>
              <a:t>7</a:t>
            </a:fld>
            <a:endParaRPr lang="zh-CN" altLang="en-US"/>
          </a:p>
        </p:txBody>
      </p:sp>
    </p:spTree>
    <p:extLst>
      <p:ext uri="{BB962C8B-B14F-4D97-AF65-F5344CB8AC3E}">
        <p14:creationId xmlns:p14="http://schemas.microsoft.com/office/powerpoint/2010/main" val="2413840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基于以上的分析，作者提出了一个</a:t>
            </a:r>
            <a:r>
              <a:rPr lang="en-US" altLang="zh-CN" dirty="0" err="1"/>
              <a:t>GloVe</a:t>
            </a:r>
            <a:r>
              <a:rPr lang="zh-CN" altLang="en-US" dirty="0"/>
              <a:t>的派生模型。</a:t>
            </a:r>
            <a:endParaRPr lang="en-US" altLang="zh-CN" dirty="0"/>
          </a:p>
          <a:p>
            <a:r>
              <a:rPr lang="zh-CN" altLang="en-US" dirty="0"/>
              <a:t>已有的对关系的建模大多依赖于预训练的词向量，而，如</a:t>
            </a:r>
            <a:r>
              <a:rPr lang="en-US" altLang="zh-CN" dirty="0" err="1"/>
              <a:t>GloVe</a:t>
            </a:r>
            <a:r>
              <a:rPr lang="zh-CN" altLang="en-US" dirty="0"/>
              <a:t>这样的 词嵌入模型依赖于词语之间的共现信息，比如共现矩阵，来学习到蕴含词义的向量表示</a:t>
            </a:r>
            <a:endParaRPr lang="en-US" altLang="zh-CN" dirty="0"/>
          </a:p>
          <a:p>
            <a:r>
              <a:rPr lang="zh-CN" altLang="en-US" dirty="0"/>
              <a:t>我们推断这种共现信息还能用来捕获实体之间的关系。</a:t>
            </a:r>
            <a:endParaRPr lang="en-US" altLang="zh-CN" dirty="0"/>
          </a:p>
          <a:p>
            <a:r>
              <a:rPr lang="zh-CN" altLang="en-US" dirty="0"/>
              <a:t>基于这个想法，我们不妨先来看一下</a:t>
            </a:r>
            <a:r>
              <a:rPr lang="en-US" altLang="zh-CN" dirty="0" err="1"/>
              <a:t>GloVe</a:t>
            </a:r>
            <a:r>
              <a:rPr lang="zh-CN" altLang="en-US" dirty="0"/>
              <a:t>这个模型的代价函数。其中</a:t>
            </a:r>
            <a:r>
              <a:rPr lang="en-US" altLang="zh-CN" dirty="0"/>
              <a:t>XX</a:t>
            </a:r>
            <a:r>
              <a:rPr lang="zh-CN" altLang="en-US" dirty="0"/>
              <a:t>是</a:t>
            </a:r>
            <a:r>
              <a:rPr lang="en-US" altLang="zh-CN" dirty="0"/>
              <a:t>XX</a:t>
            </a:r>
          </a:p>
          <a:p>
            <a:r>
              <a:rPr lang="zh-CN" altLang="en-US" dirty="0"/>
              <a:t>具体的推导过程可以看原文。</a:t>
            </a:r>
            <a:endParaRPr lang="en-US" altLang="zh-CN" dirty="0"/>
          </a:p>
        </p:txBody>
      </p:sp>
      <p:sp>
        <p:nvSpPr>
          <p:cNvPr id="4" name="灯片编号占位符 3"/>
          <p:cNvSpPr>
            <a:spLocks noGrp="1"/>
          </p:cNvSpPr>
          <p:nvPr>
            <p:ph type="sldNum" sz="quarter" idx="5"/>
          </p:nvPr>
        </p:nvSpPr>
        <p:spPr/>
        <p:txBody>
          <a:bodyPr/>
          <a:lstStyle/>
          <a:p>
            <a:fld id="{EB808C3B-DAC6-4BE0-ADC0-B5E0A0D58706}" type="slidenum">
              <a:rPr lang="zh-CN" altLang="en-US" smtClean="0"/>
              <a:t>8</a:t>
            </a:fld>
            <a:endParaRPr lang="zh-CN" altLang="en-US"/>
          </a:p>
        </p:txBody>
      </p:sp>
    </p:spTree>
    <p:extLst>
      <p:ext uri="{BB962C8B-B14F-4D97-AF65-F5344CB8AC3E}">
        <p14:creationId xmlns:p14="http://schemas.microsoft.com/office/powerpoint/2010/main" val="748810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本文提出的模型直接从语料中学习关系向量，关注于描述两个词</a:t>
            </a:r>
            <a:r>
              <a:rPr lang="en-US" altLang="zh-CN" dirty="0" err="1"/>
              <a:t>st</a:t>
            </a:r>
            <a:r>
              <a:rPr lang="zh-CN" altLang="en-US" dirty="0"/>
              <a:t>之间交互的词。比如同时出现</a:t>
            </a:r>
            <a:r>
              <a:rPr lang="en-US" altLang="zh-CN" dirty="0" err="1"/>
              <a:t>st</a:t>
            </a:r>
            <a:r>
              <a:rPr lang="zh-CN" altLang="en-US" dirty="0"/>
              <a:t>的句子中经常出现，在只有</a:t>
            </a:r>
            <a:r>
              <a:rPr lang="en-US" altLang="zh-CN" dirty="0"/>
              <a:t>s</a:t>
            </a:r>
            <a:r>
              <a:rPr lang="zh-CN" altLang="en-US" dirty="0"/>
              <a:t>或者</a:t>
            </a:r>
            <a:r>
              <a:rPr lang="en-US" altLang="zh-CN" dirty="0"/>
              <a:t>t</a:t>
            </a:r>
            <a:r>
              <a:rPr lang="zh-CN" altLang="en-US" dirty="0"/>
              <a:t>的句子中却不怎么出现的词。</a:t>
            </a:r>
            <a:endParaRPr lang="en-US" altLang="zh-CN" dirty="0"/>
          </a:p>
          <a:p>
            <a:r>
              <a:rPr lang="zh-CN" altLang="en-US" dirty="0"/>
              <a:t>在本文提出的模型中，代价函数是这样的，其中，词向量与使用泛化的</a:t>
            </a:r>
            <a:r>
              <a:rPr lang="en-US" altLang="zh-CN" dirty="0"/>
              <a:t>PMI</a:t>
            </a:r>
            <a:r>
              <a:rPr lang="zh-CN" altLang="en-US" dirty="0"/>
              <a:t>值衡量的词共现向量之间有明显的联系。通过使用这个模型，我们可以将关系向量嵌入到最终的向量空间中。</a:t>
            </a:r>
            <a:endParaRPr lang="en-US" altLang="zh-CN" dirty="0"/>
          </a:p>
          <a:p>
            <a:r>
              <a:rPr lang="zh-CN" altLang="en-US" dirty="0"/>
              <a:t>新的代价函数中有三个地方发生了变化，首先，之前的加权函数</a:t>
            </a:r>
            <a:r>
              <a:rPr lang="en-US" altLang="zh-CN" dirty="0" err="1"/>
              <a:t>fx</a:t>
            </a:r>
            <a:r>
              <a:rPr lang="zh-CN" altLang="en-US" dirty="0"/>
              <a:t>被更新成了，成了与共现矩阵元素无关的一个量，还精简了一个偏差项，其次后面的</a:t>
            </a:r>
            <a:r>
              <a:rPr lang="en-US" altLang="zh-CN" dirty="0"/>
              <a:t>PMI</a:t>
            </a:r>
            <a:r>
              <a:rPr lang="zh-CN" altLang="en-US" dirty="0"/>
              <a:t>进行了平滑处理，最后还对</a:t>
            </a:r>
            <a:r>
              <a:rPr lang="en-US" altLang="zh-CN" dirty="0"/>
              <a:t>j</a:t>
            </a:r>
            <a:r>
              <a:rPr lang="zh-CN" altLang="en-US" dirty="0"/>
              <a:t>的范围进行了限定。</a:t>
            </a:r>
            <a:endParaRPr lang="en-US" altLang="zh-CN" dirty="0"/>
          </a:p>
          <a:p>
            <a:r>
              <a:rPr lang="zh-CN" altLang="en-US" dirty="0"/>
              <a:t>接下来我们来分析一下这个新的代价函数。</a:t>
            </a:r>
            <a:endParaRPr lang="en-US" altLang="zh-CN" dirty="0"/>
          </a:p>
        </p:txBody>
      </p:sp>
      <p:sp>
        <p:nvSpPr>
          <p:cNvPr id="4" name="灯片编号占位符 3"/>
          <p:cNvSpPr>
            <a:spLocks noGrp="1"/>
          </p:cNvSpPr>
          <p:nvPr>
            <p:ph type="sldNum" sz="quarter" idx="5"/>
          </p:nvPr>
        </p:nvSpPr>
        <p:spPr/>
        <p:txBody>
          <a:bodyPr/>
          <a:lstStyle/>
          <a:p>
            <a:fld id="{EB808C3B-DAC6-4BE0-ADC0-B5E0A0D58706}" type="slidenum">
              <a:rPr lang="zh-CN" altLang="en-US" smtClean="0"/>
              <a:t>9</a:t>
            </a:fld>
            <a:endParaRPr lang="zh-CN" altLang="en-US"/>
          </a:p>
        </p:txBody>
      </p:sp>
    </p:spTree>
    <p:extLst>
      <p:ext uri="{BB962C8B-B14F-4D97-AF65-F5344CB8AC3E}">
        <p14:creationId xmlns:p14="http://schemas.microsoft.com/office/powerpoint/2010/main" val="4110167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这个没有变化</a:t>
            </a:r>
          </a:p>
        </p:txBody>
      </p:sp>
      <p:sp>
        <p:nvSpPr>
          <p:cNvPr id="4" name="灯片编号占位符 3"/>
          <p:cNvSpPr>
            <a:spLocks noGrp="1"/>
          </p:cNvSpPr>
          <p:nvPr>
            <p:ph type="sldNum" sz="quarter" idx="5"/>
          </p:nvPr>
        </p:nvSpPr>
        <p:spPr/>
        <p:txBody>
          <a:bodyPr/>
          <a:lstStyle/>
          <a:p>
            <a:fld id="{EB808C3B-DAC6-4BE0-ADC0-B5E0A0D58706}" type="slidenum">
              <a:rPr lang="zh-CN" altLang="en-US" smtClean="0"/>
              <a:t>10</a:t>
            </a:fld>
            <a:endParaRPr lang="zh-CN" altLang="en-US"/>
          </a:p>
        </p:txBody>
      </p:sp>
    </p:spTree>
    <p:extLst>
      <p:ext uri="{BB962C8B-B14F-4D97-AF65-F5344CB8AC3E}">
        <p14:creationId xmlns:p14="http://schemas.microsoft.com/office/powerpoint/2010/main" val="4169661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3287121-88CE-4C8E-8250-993489B6A78A}" type="datetimeFigureOut">
              <a:rPr lang="zh-CN" altLang="en-US" smtClean="0"/>
              <a:t>2018/9/30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04A918-F556-4C33-979C-72235CCD8716}" type="slidenum">
              <a:rPr lang="zh-CN" altLang="en-US" smtClean="0"/>
              <a:t>‹#›</a:t>
            </a:fld>
            <a:endParaRPr lang="zh-CN" altLang="en-US"/>
          </a:p>
        </p:txBody>
      </p:sp>
    </p:spTree>
    <p:extLst>
      <p:ext uri="{BB962C8B-B14F-4D97-AF65-F5344CB8AC3E}">
        <p14:creationId xmlns:p14="http://schemas.microsoft.com/office/powerpoint/2010/main" val="3291318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3287121-88CE-4C8E-8250-993489B6A78A}" type="datetimeFigureOut">
              <a:rPr lang="zh-CN" altLang="en-US" smtClean="0"/>
              <a:t>2018/9/30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04A918-F556-4C33-979C-72235CCD8716}" type="slidenum">
              <a:rPr lang="zh-CN" altLang="en-US" smtClean="0"/>
              <a:t>‹#›</a:t>
            </a:fld>
            <a:endParaRPr lang="zh-CN" altLang="en-US"/>
          </a:p>
        </p:txBody>
      </p:sp>
    </p:spTree>
    <p:extLst>
      <p:ext uri="{BB962C8B-B14F-4D97-AF65-F5344CB8AC3E}">
        <p14:creationId xmlns:p14="http://schemas.microsoft.com/office/powerpoint/2010/main" val="1372847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3287121-88CE-4C8E-8250-993489B6A78A}" type="datetimeFigureOut">
              <a:rPr lang="zh-CN" altLang="en-US" smtClean="0"/>
              <a:t>2018/9/30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04A918-F556-4C33-979C-72235CCD8716}" type="slidenum">
              <a:rPr lang="zh-CN" altLang="en-US" smtClean="0"/>
              <a:t>‹#›</a:t>
            </a:fld>
            <a:endParaRPr lang="zh-CN" altLang="en-US"/>
          </a:p>
        </p:txBody>
      </p:sp>
    </p:spTree>
    <p:extLst>
      <p:ext uri="{BB962C8B-B14F-4D97-AF65-F5344CB8AC3E}">
        <p14:creationId xmlns:p14="http://schemas.microsoft.com/office/powerpoint/2010/main" val="1706732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C07258-36A9-4FDC-A16E-EF4B2C9F6D4A}"/>
              </a:ext>
            </a:extLst>
          </p:cNvPr>
          <p:cNvSpPr>
            <a:spLocks noGrp="1"/>
          </p:cNvSpPr>
          <p:nvPr>
            <p:ph type="title" hasCustomPrompt="1"/>
          </p:nvPr>
        </p:nvSpPr>
        <p:spPr>
          <a:xfrm>
            <a:off x="314325" y="431801"/>
            <a:ext cx="8515350" cy="806449"/>
          </a:xfrm>
        </p:spPr>
        <p:txBody>
          <a:bodyPr>
            <a:normAutofit/>
          </a:bodyPr>
          <a:lstStyle>
            <a:lvl1pPr algn="ctr">
              <a:defRPr sz="4000" b="1">
                <a:effectLst/>
                <a:latin typeface="Source Sans Pro Semibold" panose="020B0603030403020204" pitchFamily="34" charset="0"/>
                <a:cs typeface="Times New Roman" panose="02020603050405020304" pitchFamily="18" charset="0"/>
              </a:defRPr>
            </a:lvl1pPr>
          </a:lstStyle>
          <a:p>
            <a:r>
              <a:rPr lang="en-US" altLang="zh-CN" dirty="0"/>
              <a:t>Input title here -.-</a:t>
            </a:r>
            <a:endParaRPr lang="zh-CN" altLang="en-US" dirty="0"/>
          </a:p>
        </p:txBody>
      </p:sp>
    </p:spTree>
    <p:extLst>
      <p:ext uri="{BB962C8B-B14F-4D97-AF65-F5344CB8AC3E}">
        <p14:creationId xmlns:p14="http://schemas.microsoft.com/office/powerpoint/2010/main" val="947509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3287121-88CE-4C8E-8250-993489B6A78A}" type="datetimeFigureOut">
              <a:rPr lang="zh-CN" altLang="en-US" smtClean="0"/>
              <a:t>2018/9/30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04A918-F556-4C33-979C-72235CCD8716}" type="slidenum">
              <a:rPr lang="zh-CN" altLang="en-US" smtClean="0"/>
              <a:t>‹#›</a:t>
            </a:fld>
            <a:endParaRPr lang="zh-CN" altLang="en-US"/>
          </a:p>
        </p:txBody>
      </p:sp>
    </p:spTree>
    <p:extLst>
      <p:ext uri="{BB962C8B-B14F-4D97-AF65-F5344CB8AC3E}">
        <p14:creationId xmlns:p14="http://schemas.microsoft.com/office/powerpoint/2010/main" val="4016148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3287121-88CE-4C8E-8250-993489B6A78A}" type="datetimeFigureOut">
              <a:rPr lang="zh-CN" altLang="en-US" smtClean="0"/>
              <a:t>2018/9/30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04A918-F556-4C33-979C-72235CCD8716}" type="slidenum">
              <a:rPr lang="zh-CN" altLang="en-US" smtClean="0"/>
              <a:t>‹#›</a:t>
            </a:fld>
            <a:endParaRPr lang="zh-CN" altLang="en-US"/>
          </a:p>
        </p:txBody>
      </p:sp>
    </p:spTree>
    <p:extLst>
      <p:ext uri="{BB962C8B-B14F-4D97-AF65-F5344CB8AC3E}">
        <p14:creationId xmlns:p14="http://schemas.microsoft.com/office/powerpoint/2010/main" val="893077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3287121-88CE-4C8E-8250-993489B6A78A}" type="datetimeFigureOut">
              <a:rPr lang="zh-CN" altLang="en-US" smtClean="0"/>
              <a:t>2018/9/30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04A918-F556-4C33-979C-72235CCD8716}" type="slidenum">
              <a:rPr lang="zh-CN" altLang="en-US" smtClean="0"/>
              <a:t>‹#›</a:t>
            </a:fld>
            <a:endParaRPr lang="zh-CN" altLang="en-US"/>
          </a:p>
        </p:txBody>
      </p:sp>
    </p:spTree>
    <p:extLst>
      <p:ext uri="{BB962C8B-B14F-4D97-AF65-F5344CB8AC3E}">
        <p14:creationId xmlns:p14="http://schemas.microsoft.com/office/powerpoint/2010/main" val="3071170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3287121-88CE-4C8E-8250-993489B6A78A}" type="datetimeFigureOut">
              <a:rPr lang="zh-CN" altLang="en-US" smtClean="0"/>
              <a:t>2018/9/30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C04A918-F556-4C33-979C-72235CCD8716}" type="slidenum">
              <a:rPr lang="zh-CN" altLang="en-US" smtClean="0"/>
              <a:t>‹#›</a:t>
            </a:fld>
            <a:endParaRPr lang="zh-CN" altLang="en-US"/>
          </a:p>
        </p:txBody>
      </p:sp>
    </p:spTree>
    <p:extLst>
      <p:ext uri="{BB962C8B-B14F-4D97-AF65-F5344CB8AC3E}">
        <p14:creationId xmlns:p14="http://schemas.microsoft.com/office/powerpoint/2010/main" val="3262766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3287121-88CE-4C8E-8250-993489B6A78A}" type="datetimeFigureOut">
              <a:rPr lang="zh-CN" altLang="en-US" smtClean="0"/>
              <a:t>2018/9/30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C04A918-F556-4C33-979C-72235CCD8716}" type="slidenum">
              <a:rPr lang="zh-CN" altLang="en-US" smtClean="0"/>
              <a:t>‹#›</a:t>
            </a:fld>
            <a:endParaRPr lang="zh-CN" altLang="en-US"/>
          </a:p>
        </p:txBody>
      </p:sp>
    </p:spTree>
    <p:extLst>
      <p:ext uri="{BB962C8B-B14F-4D97-AF65-F5344CB8AC3E}">
        <p14:creationId xmlns:p14="http://schemas.microsoft.com/office/powerpoint/2010/main" val="904466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287121-88CE-4C8E-8250-993489B6A78A}" type="datetimeFigureOut">
              <a:rPr lang="zh-CN" altLang="en-US" smtClean="0"/>
              <a:t>2018/9/30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C04A918-F556-4C33-979C-72235CCD8716}" type="slidenum">
              <a:rPr lang="zh-CN" altLang="en-US" smtClean="0"/>
              <a:t>‹#›</a:t>
            </a:fld>
            <a:endParaRPr lang="zh-CN" altLang="en-US"/>
          </a:p>
        </p:txBody>
      </p:sp>
    </p:spTree>
    <p:extLst>
      <p:ext uri="{BB962C8B-B14F-4D97-AF65-F5344CB8AC3E}">
        <p14:creationId xmlns:p14="http://schemas.microsoft.com/office/powerpoint/2010/main" val="4177266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3287121-88CE-4C8E-8250-993489B6A78A}" type="datetimeFigureOut">
              <a:rPr lang="zh-CN" altLang="en-US" smtClean="0"/>
              <a:t>2018/9/30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04A918-F556-4C33-979C-72235CCD8716}" type="slidenum">
              <a:rPr lang="zh-CN" altLang="en-US" smtClean="0"/>
              <a:t>‹#›</a:t>
            </a:fld>
            <a:endParaRPr lang="zh-CN" altLang="en-US"/>
          </a:p>
        </p:txBody>
      </p:sp>
    </p:spTree>
    <p:extLst>
      <p:ext uri="{BB962C8B-B14F-4D97-AF65-F5344CB8AC3E}">
        <p14:creationId xmlns:p14="http://schemas.microsoft.com/office/powerpoint/2010/main" val="2624018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3287121-88CE-4C8E-8250-993489B6A78A}" type="datetimeFigureOut">
              <a:rPr lang="zh-CN" altLang="en-US" smtClean="0"/>
              <a:t>2018/9/30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04A918-F556-4C33-979C-72235CCD8716}" type="slidenum">
              <a:rPr lang="zh-CN" altLang="en-US" smtClean="0"/>
              <a:t>‹#›</a:t>
            </a:fld>
            <a:endParaRPr lang="zh-CN" altLang="en-US"/>
          </a:p>
        </p:txBody>
      </p:sp>
    </p:spTree>
    <p:extLst>
      <p:ext uri="{BB962C8B-B14F-4D97-AF65-F5344CB8AC3E}">
        <p14:creationId xmlns:p14="http://schemas.microsoft.com/office/powerpoint/2010/main" val="3757619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87121-88CE-4C8E-8250-993489B6A78A}" type="datetimeFigureOut">
              <a:rPr lang="zh-CN" altLang="en-US" smtClean="0"/>
              <a:t>2018/9/30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04A918-F556-4C33-979C-72235CCD8716}" type="slidenum">
              <a:rPr lang="zh-CN" altLang="en-US" smtClean="0"/>
              <a:t>‹#›</a:t>
            </a:fld>
            <a:endParaRPr lang="zh-CN" altLang="en-US"/>
          </a:p>
        </p:txBody>
      </p:sp>
    </p:spTree>
    <p:extLst>
      <p:ext uri="{BB962C8B-B14F-4D97-AF65-F5344CB8AC3E}">
        <p14:creationId xmlns:p14="http://schemas.microsoft.com/office/powerpoint/2010/main" val="415552084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hemeOverride" Target="../theme/themeOverride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占位符 15">
            <a:extLst>
              <a:ext uri="{FF2B5EF4-FFF2-40B4-BE49-F238E27FC236}">
                <a16:creationId xmlns:a16="http://schemas.microsoft.com/office/drawing/2014/main" id="{5260276F-5D37-4A81-B16D-D8C9A9DE7A5F}"/>
              </a:ext>
            </a:extLst>
          </p:cNvPr>
          <p:cNvPicPr>
            <a:picLocks noGrp="1" noChangeAspect="1"/>
          </p:cNvPicPr>
          <p:nvPr>
            <p:ph type="pic" sz="quarter" idx="4294967295"/>
          </p:nvPr>
        </p:nvPicPr>
        <p:blipFill>
          <a:blip r:embed="rId3" cstate="print">
            <a:extLst>
              <a:ext uri="{BEBA8EAE-BF5A-486C-A8C5-ECC9F3942E4B}">
                <a14:imgProps xmlns:a14="http://schemas.microsoft.com/office/drawing/2010/main">
                  <a14:imgLayer>
                    <a14:imgEffect>
                      <a14:saturation sat="0"/>
                    </a14:imgEffect>
                  </a14:imgLayer>
                </a14:imgProps>
              </a:ext>
              <a:ext uri="{28A0092B-C50C-407E-A947-70E740481C1C}">
                <a14:useLocalDpi xmlns:a14="http://schemas.microsoft.com/office/drawing/2010/main" val="0"/>
              </a:ext>
            </a:extLst>
          </a:blip>
          <a:srcRect t="16507" b="16507"/>
          <a:stretch>
            <a:fillRect/>
          </a:stretch>
        </p:blipFill>
        <p:spPr>
          <a:xfrm>
            <a:off x="0" y="2"/>
            <a:ext cx="9144000" cy="3648074"/>
          </a:xfrm>
        </p:spPr>
      </p:pic>
      <p:sp>
        <p:nvSpPr>
          <p:cNvPr id="14" name="矩形 13">
            <a:extLst>
              <a:ext uri="{FF2B5EF4-FFF2-40B4-BE49-F238E27FC236}">
                <a16:creationId xmlns:a16="http://schemas.microsoft.com/office/drawing/2014/main" id="{A191877E-1DEA-4FA4-A496-7C066EA9DF02}"/>
              </a:ext>
            </a:extLst>
          </p:cNvPr>
          <p:cNvSpPr/>
          <p:nvPr/>
        </p:nvSpPr>
        <p:spPr>
          <a:xfrm>
            <a:off x="0" y="0"/>
            <a:ext cx="9144000" cy="3648075"/>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0" name="矩形 9">
            <a:extLst>
              <a:ext uri="{FF2B5EF4-FFF2-40B4-BE49-F238E27FC236}">
                <a16:creationId xmlns:a16="http://schemas.microsoft.com/office/drawing/2014/main" id="{07F59949-1328-4EC5-B579-3C53410F1EC1}"/>
              </a:ext>
            </a:extLst>
          </p:cNvPr>
          <p:cNvSpPr/>
          <p:nvPr/>
        </p:nvSpPr>
        <p:spPr>
          <a:xfrm>
            <a:off x="350044" y="428625"/>
            <a:ext cx="8443913" cy="60483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cs typeface="+mn-ea"/>
              <a:sym typeface="+mn-lt"/>
            </a:endParaRPr>
          </a:p>
        </p:txBody>
      </p:sp>
      <p:sp>
        <p:nvSpPr>
          <p:cNvPr id="9" name="文本框 8"/>
          <p:cNvSpPr txBox="1"/>
          <p:nvPr/>
        </p:nvSpPr>
        <p:spPr>
          <a:xfrm>
            <a:off x="617433" y="1211842"/>
            <a:ext cx="7909134" cy="2970044"/>
          </a:xfrm>
          <a:prstGeom prst="rect">
            <a:avLst/>
          </a:prstGeom>
          <a:noFill/>
        </p:spPr>
        <p:txBody>
          <a:bodyPr wrap="square" rtlCol="0">
            <a:spAutoFit/>
            <a:scene3d>
              <a:camera prst="orthographicFront"/>
              <a:lightRig rig="threePt" dir="t">
                <a:rot lat="0" lon="0" rev="0"/>
              </a:lightRig>
            </a:scene3d>
            <a:sp3d contourW="12700"/>
          </a:bodyPr>
          <a:lstStyle/>
          <a:p>
            <a:pPr algn="ctr"/>
            <a:r>
              <a:rPr lang="en-US" altLang="zh-CN" sz="3600" b="1" dirty="0">
                <a:latin typeface="Bahnschrift SemiBold" panose="020B0502040204020203" pitchFamily="34" charset="0"/>
                <a:cs typeface="Times New Roman" panose="02020603050405020304" pitchFamily="18" charset="0"/>
              </a:rPr>
              <a:t>Unsupervised Learning of Distributional Relation Vectors</a:t>
            </a:r>
          </a:p>
          <a:p>
            <a:pPr algn="ctr"/>
            <a:r>
              <a:rPr lang="en-US" altLang="zh-CN" sz="2000" dirty="0">
                <a:latin typeface="Bahnschrift SemiBold" panose="020B0502040204020203" pitchFamily="34" charset="0"/>
                <a:cs typeface="Times New Roman" panose="02020603050405020304" pitchFamily="18" charset="0"/>
              </a:rPr>
              <a:t>(Modeling Semantic Relatedness using Global Relation Vectors)</a:t>
            </a:r>
            <a:endParaRPr lang="en-US" altLang="zh-CN" sz="4800" dirty="0">
              <a:latin typeface="Bahnschrift SemiBold" panose="020B0502040204020203" pitchFamily="34" charset="0"/>
              <a:cs typeface="Times New Roman" panose="02020603050405020304" pitchFamily="18" charset="0"/>
            </a:endParaRPr>
          </a:p>
          <a:p>
            <a:pPr algn="ctr"/>
            <a:endParaRPr lang="en-US" altLang="zh-CN" sz="3000" dirty="0">
              <a:latin typeface="Bahnschrift SemiBold" panose="020B0502040204020203" pitchFamily="34" charset="0"/>
              <a:cs typeface="Times New Roman" panose="02020603050405020304" pitchFamily="18" charset="0"/>
            </a:endParaRPr>
          </a:p>
          <a:p>
            <a:pPr algn="ctr"/>
            <a:r>
              <a:rPr lang="en-US" altLang="zh-CN" sz="1500" dirty="0">
                <a:latin typeface="Bahnschrift SemiBold" panose="020B0502040204020203" pitchFamily="34" charset="0"/>
                <a:ea typeface="微软雅黑" pitchFamily="34" charset="-122"/>
                <a:cs typeface="Times New Roman" panose="02020603050405020304" pitchFamily="18" charset="0"/>
              </a:rPr>
              <a:t>Shoaib Jameel                               </a:t>
            </a:r>
            <a:r>
              <a:rPr lang="en-US" altLang="zh-CN" sz="1500" dirty="0" err="1">
                <a:latin typeface="Bahnschrift SemiBold" panose="020B0502040204020203" pitchFamily="34" charset="0"/>
                <a:ea typeface="微软雅黑" pitchFamily="34" charset="-122"/>
                <a:cs typeface="Times New Roman" panose="02020603050405020304" pitchFamily="18" charset="0"/>
              </a:rPr>
              <a:t>Zied</a:t>
            </a:r>
            <a:r>
              <a:rPr lang="en-US" altLang="zh-CN" sz="1500" dirty="0">
                <a:latin typeface="Bahnschrift SemiBold" panose="020B0502040204020203" pitchFamily="34" charset="0"/>
                <a:ea typeface="微软雅黑" pitchFamily="34" charset="-122"/>
                <a:cs typeface="Times New Roman" panose="02020603050405020304" pitchFamily="18" charset="0"/>
              </a:rPr>
              <a:t> </a:t>
            </a:r>
            <a:r>
              <a:rPr lang="en-US" altLang="zh-CN" sz="1500" dirty="0" err="1">
                <a:latin typeface="Bahnschrift SemiBold" panose="020B0502040204020203" pitchFamily="34" charset="0"/>
                <a:ea typeface="微软雅黑" pitchFamily="34" charset="-122"/>
                <a:cs typeface="Times New Roman" panose="02020603050405020304" pitchFamily="18" charset="0"/>
              </a:rPr>
              <a:t>Bouraoui</a:t>
            </a:r>
            <a:r>
              <a:rPr lang="en-US" altLang="zh-CN" sz="1500" dirty="0">
                <a:latin typeface="Bahnschrift SemiBold" panose="020B0502040204020203" pitchFamily="34" charset="0"/>
                <a:ea typeface="微软雅黑" pitchFamily="34" charset="-122"/>
                <a:cs typeface="Times New Roman" panose="02020603050405020304" pitchFamily="18" charset="0"/>
              </a:rPr>
              <a:t>                       Steven </a:t>
            </a:r>
            <a:r>
              <a:rPr lang="en-US" altLang="zh-CN" sz="1500" dirty="0" err="1">
                <a:latin typeface="Bahnschrift SemiBold" panose="020B0502040204020203" pitchFamily="34" charset="0"/>
                <a:ea typeface="微软雅黑" pitchFamily="34" charset="-122"/>
                <a:cs typeface="Times New Roman" panose="02020603050405020304" pitchFamily="18" charset="0"/>
              </a:rPr>
              <a:t>Schochaert</a:t>
            </a:r>
            <a:endParaRPr lang="en-US" altLang="zh-CN" sz="1500" dirty="0">
              <a:latin typeface="Bahnschrift SemiBold" panose="020B0502040204020203" pitchFamily="34" charset="0"/>
              <a:ea typeface="微软雅黑" pitchFamily="34" charset="-122"/>
              <a:cs typeface="Times New Roman" panose="02020603050405020304" pitchFamily="18" charset="0"/>
            </a:endParaRPr>
          </a:p>
          <a:p>
            <a:pPr algn="ctr"/>
            <a:endParaRPr lang="en-US" altLang="zh-CN" sz="1500" b="1" dirty="0">
              <a:latin typeface="Bahnschrift SemiBold" panose="020B0502040204020203" pitchFamily="34" charset="0"/>
              <a:ea typeface="微软雅黑" pitchFamily="34" charset="-122"/>
              <a:cs typeface="Times New Roman" panose="02020603050405020304" pitchFamily="18" charset="0"/>
            </a:endParaRPr>
          </a:p>
          <a:p>
            <a:pPr algn="ctr"/>
            <a:r>
              <a:rPr lang="en-US" altLang="zh-CN" sz="2000" b="1" dirty="0">
                <a:latin typeface="Bahnschrift SemiBold" panose="020B0502040204020203" pitchFamily="34" charset="0"/>
                <a:ea typeface="微软雅黑" pitchFamily="34" charset="-122"/>
                <a:cs typeface="Times New Roman" panose="02020603050405020304" pitchFamily="18" charset="0"/>
              </a:rPr>
              <a:t>ACL 2018</a:t>
            </a:r>
            <a:endParaRPr lang="en-US" altLang="zh-CN" sz="2000" dirty="0">
              <a:latin typeface="Bahnschrift SemiBold" panose="020B0502040204020203" pitchFamily="34" charset="0"/>
              <a:ea typeface="微软雅黑" pitchFamily="34" charset="-122"/>
              <a:cs typeface="Times New Roman" panose="02020603050405020304" pitchFamily="18" charset="0"/>
            </a:endParaRPr>
          </a:p>
          <a:p>
            <a:pPr algn="ctr"/>
            <a:endParaRPr lang="en-US" altLang="zh-CN" sz="1500" b="1" dirty="0">
              <a:latin typeface="Times New Roman" panose="02020603050405020304" pitchFamily="18" charset="0"/>
              <a:ea typeface="微软雅黑" pitchFamily="34" charset="-122"/>
              <a:cs typeface="Times New Roman" panose="02020603050405020304" pitchFamily="18" charset="0"/>
            </a:endParaRPr>
          </a:p>
        </p:txBody>
      </p:sp>
      <p:sp>
        <p:nvSpPr>
          <p:cNvPr id="11" name="文本框 281"/>
          <p:cNvSpPr txBox="1"/>
          <p:nvPr/>
        </p:nvSpPr>
        <p:spPr>
          <a:xfrm>
            <a:off x="3756713" y="4555119"/>
            <a:ext cx="1630575" cy="867032"/>
          </a:xfrm>
          <a:prstGeom prst="rect">
            <a:avLst/>
          </a:prstGeom>
          <a:noFill/>
        </p:spPr>
        <p:txBody>
          <a:bodyPr wrap="none" rtlCol="0">
            <a:spAutoFit/>
          </a:bodyPr>
          <a:lstStyle/>
          <a:p>
            <a:pPr algn="ctr">
              <a:lnSpc>
                <a:spcPct val="150000"/>
              </a:lnSpc>
            </a:pPr>
            <a:r>
              <a:rPr lang="en-US" altLang="zh-CN" dirty="0">
                <a:latin typeface="Bahnschrift SemiBold" panose="020B0502040204020203" pitchFamily="34" charset="0"/>
                <a:ea typeface="微软雅黑" panose="020B0503020204020204" pitchFamily="34" charset="-122"/>
                <a:cs typeface="Times New Roman" panose="02020603050405020304" pitchFamily="18" charset="0"/>
              </a:rPr>
              <a:t>Mingshi Cai</a:t>
            </a:r>
          </a:p>
          <a:p>
            <a:pPr algn="ctr">
              <a:lnSpc>
                <a:spcPct val="150000"/>
              </a:lnSpc>
            </a:pPr>
            <a:r>
              <a:rPr lang="en-US" altLang="zh-CN" dirty="0">
                <a:latin typeface="Bahnschrift SemiBold" panose="020B0502040204020203" pitchFamily="34" charset="0"/>
                <a:ea typeface="微软雅黑" panose="020B0503020204020204" pitchFamily="34" charset="-122"/>
                <a:cs typeface="Times New Roman" panose="02020603050405020304" pitchFamily="18" charset="0"/>
              </a:rPr>
              <a:t>i@unoiou.com</a:t>
            </a:r>
          </a:p>
        </p:txBody>
      </p:sp>
    </p:spTree>
    <p:extLst>
      <p:ext uri="{BB962C8B-B14F-4D97-AF65-F5344CB8AC3E}">
        <p14:creationId xmlns:p14="http://schemas.microsoft.com/office/powerpoint/2010/main" val="20021751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BE69305-E0F7-4F28-A236-3AA244ECA2A9}"/>
              </a:ext>
            </a:extLst>
          </p:cNvPr>
          <p:cNvPicPr>
            <a:picLocks noChangeAspect="1"/>
          </p:cNvPicPr>
          <p:nvPr/>
        </p:nvPicPr>
        <p:blipFill>
          <a:blip r:embed="rId3"/>
          <a:stretch>
            <a:fillRect/>
          </a:stretch>
        </p:blipFill>
        <p:spPr>
          <a:xfrm>
            <a:off x="1460500" y="2414724"/>
            <a:ext cx="6576685" cy="2743280"/>
          </a:xfrm>
          <a:prstGeom prst="rect">
            <a:avLst/>
          </a:prstGeom>
        </p:spPr>
      </p:pic>
      <p:sp>
        <p:nvSpPr>
          <p:cNvPr id="5" name="标题 4">
            <a:extLst>
              <a:ext uri="{FF2B5EF4-FFF2-40B4-BE49-F238E27FC236}">
                <a16:creationId xmlns:a16="http://schemas.microsoft.com/office/drawing/2014/main" id="{52F72D3B-1872-460F-985C-F1AE450AE661}"/>
              </a:ext>
            </a:extLst>
          </p:cNvPr>
          <p:cNvSpPr>
            <a:spLocks noGrp="1"/>
          </p:cNvSpPr>
          <p:nvPr>
            <p:ph type="title"/>
          </p:nvPr>
        </p:nvSpPr>
        <p:spPr/>
        <p:txBody>
          <a:bodyPr/>
          <a:lstStyle/>
          <a:p>
            <a:r>
              <a:rPr lang="en-US" altLang="zh-CN" dirty="0"/>
              <a:t>Learning word vectors</a:t>
            </a:r>
            <a:endParaRPr lang="zh-CN" altLang="en-US" dirty="0"/>
          </a:p>
        </p:txBody>
      </p:sp>
    </p:spTree>
    <p:extLst>
      <p:ext uri="{BB962C8B-B14F-4D97-AF65-F5344CB8AC3E}">
        <p14:creationId xmlns:p14="http://schemas.microsoft.com/office/powerpoint/2010/main" val="1400441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EB469FE-DCE2-49E2-AC1A-8C1BC944CBC4}"/>
              </a:ext>
            </a:extLst>
          </p:cNvPr>
          <p:cNvPicPr>
            <a:picLocks noChangeAspect="1"/>
          </p:cNvPicPr>
          <p:nvPr/>
        </p:nvPicPr>
        <p:blipFill>
          <a:blip r:embed="rId3"/>
          <a:stretch>
            <a:fillRect/>
          </a:stretch>
        </p:blipFill>
        <p:spPr>
          <a:xfrm>
            <a:off x="105333" y="1159532"/>
            <a:ext cx="8933333" cy="5266667"/>
          </a:xfrm>
          <a:prstGeom prst="rect">
            <a:avLst/>
          </a:prstGeom>
        </p:spPr>
      </p:pic>
      <p:sp>
        <p:nvSpPr>
          <p:cNvPr id="3" name="标题 2">
            <a:extLst>
              <a:ext uri="{FF2B5EF4-FFF2-40B4-BE49-F238E27FC236}">
                <a16:creationId xmlns:a16="http://schemas.microsoft.com/office/drawing/2014/main" id="{232865BD-1BF7-4614-9377-9BE1FB025492}"/>
              </a:ext>
            </a:extLst>
          </p:cNvPr>
          <p:cNvSpPr>
            <a:spLocks noGrp="1"/>
          </p:cNvSpPr>
          <p:nvPr>
            <p:ph type="title"/>
          </p:nvPr>
        </p:nvSpPr>
        <p:spPr/>
        <p:txBody>
          <a:bodyPr/>
          <a:lstStyle/>
          <a:p>
            <a:r>
              <a:rPr lang="en-US" altLang="zh-CN" dirty="0"/>
              <a:t>Learning word vectors</a:t>
            </a:r>
            <a:endParaRPr lang="zh-CN" altLang="en-US" dirty="0"/>
          </a:p>
        </p:txBody>
      </p:sp>
    </p:spTree>
    <p:extLst>
      <p:ext uri="{BB962C8B-B14F-4D97-AF65-F5344CB8AC3E}">
        <p14:creationId xmlns:p14="http://schemas.microsoft.com/office/powerpoint/2010/main" val="3982916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8A86011-631B-4E93-83AC-E2AB6FB0723B}"/>
              </a:ext>
            </a:extLst>
          </p:cNvPr>
          <p:cNvPicPr>
            <a:picLocks noChangeAspect="1"/>
          </p:cNvPicPr>
          <p:nvPr/>
        </p:nvPicPr>
        <p:blipFill>
          <a:blip r:embed="rId4"/>
          <a:stretch>
            <a:fillRect/>
          </a:stretch>
        </p:blipFill>
        <p:spPr>
          <a:xfrm>
            <a:off x="1077758" y="1238250"/>
            <a:ext cx="6988483" cy="3247853"/>
          </a:xfrm>
          <a:prstGeom prst="rect">
            <a:avLst/>
          </a:prstGeom>
        </p:spPr>
      </p:pic>
      <p:sp>
        <p:nvSpPr>
          <p:cNvPr id="3" name="标题 2">
            <a:extLst>
              <a:ext uri="{FF2B5EF4-FFF2-40B4-BE49-F238E27FC236}">
                <a16:creationId xmlns:a16="http://schemas.microsoft.com/office/drawing/2014/main" id="{B7F61AA9-733F-4AD4-8116-6D2B4886B1C3}"/>
              </a:ext>
            </a:extLst>
          </p:cNvPr>
          <p:cNvSpPr>
            <a:spLocks noGrp="1"/>
          </p:cNvSpPr>
          <p:nvPr>
            <p:ph type="title"/>
          </p:nvPr>
        </p:nvSpPr>
        <p:spPr/>
        <p:txBody>
          <a:bodyPr/>
          <a:lstStyle/>
          <a:p>
            <a:r>
              <a:rPr lang="en-US" altLang="zh-CN" dirty="0"/>
              <a:t>Learning word vectors</a:t>
            </a:r>
            <a:endParaRPr lang="zh-CN" altLang="en-US" dirty="0"/>
          </a:p>
        </p:txBody>
      </p:sp>
      <p:pic>
        <p:nvPicPr>
          <p:cNvPr id="5" name="图片 4">
            <a:extLst>
              <a:ext uri="{FF2B5EF4-FFF2-40B4-BE49-F238E27FC236}">
                <a16:creationId xmlns:a16="http://schemas.microsoft.com/office/drawing/2014/main" id="{E3AAAD05-6CEE-4D26-A546-38E0D177E53B}"/>
              </a:ext>
            </a:extLst>
          </p:cNvPr>
          <p:cNvPicPr>
            <a:picLocks noChangeAspect="1"/>
          </p:cNvPicPr>
          <p:nvPr/>
        </p:nvPicPr>
        <p:blipFill>
          <a:blip r:embed="rId5"/>
          <a:stretch>
            <a:fillRect/>
          </a:stretch>
        </p:blipFill>
        <p:spPr>
          <a:xfrm>
            <a:off x="1167034" y="5155830"/>
            <a:ext cx="6590476" cy="1190476"/>
          </a:xfrm>
          <a:prstGeom prst="rect">
            <a:avLst/>
          </a:prstGeom>
        </p:spPr>
      </p:pic>
      <p:pic>
        <p:nvPicPr>
          <p:cNvPr id="4" name="Picture 3"/>
          <p:cNvPicPr>
            <a:picLocks noChangeAspect="1"/>
          </p:cNvPicPr>
          <p:nvPr/>
        </p:nvPicPr>
        <p:blipFill>
          <a:blip r:embed="rId6"/>
          <a:stretch>
            <a:fillRect/>
          </a:stretch>
        </p:blipFill>
        <p:spPr>
          <a:xfrm>
            <a:off x="2919222" y="4587604"/>
            <a:ext cx="3086100" cy="466725"/>
          </a:xfrm>
          <a:prstGeom prst="rect">
            <a:avLst/>
          </a:prstGeom>
        </p:spPr>
      </p:pic>
      <p:cxnSp>
        <p:nvCxnSpPr>
          <p:cNvPr id="7" name="Curved Connector 6"/>
          <p:cNvCxnSpPr/>
          <p:nvPr/>
        </p:nvCxnSpPr>
        <p:spPr>
          <a:xfrm rot="16200000" flipH="1">
            <a:off x="1841096" y="3781979"/>
            <a:ext cx="1687623" cy="468630"/>
          </a:xfrm>
          <a:prstGeom prst="curvedConnector2">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6795510"/>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word vectors</a:t>
            </a:r>
          </a:p>
        </p:txBody>
      </p:sp>
      <p:pic>
        <p:nvPicPr>
          <p:cNvPr id="5" name="Picture 4"/>
          <p:cNvPicPr>
            <a:picLocks noChangeAspect="1"/>
          </p:cNvPicPr>
          <p:nvPr/>
        </p:nvPicPr>
        <p:blipFill>
          <a:blip r:embed="rId3"/>
          <a:stretch>
            <a:fillRect/>
          </a:stretch>
        </p:blipFill>
        <p:spPr>
          <a:xfrm>
            <a:off x="2386012" y="4060488"/>
            <a:ext cx="4371975" cy="571500"/>
          </a:xfrm>
          <a:prstGeom prst="rect">
            <a:avLst/>
          </a:prstGeom>
        </p:spPr>
      </p:pic>
      <p:pic>
        <p:nvPicPr>
          <p:cNvPr id="6" name="Picture 5"/>
          <p:cNvPicPr>
            <a:picLocks noChangeAspect="1"/>
          </p:cNvPicPr>
          <p:nvPr/>
        </p:nvPicPr>
        <p:blipFill>
          <a:blip r:embed="rId4"/>
          <a:stretch>
            <a:fillRect/>
          </a:stretch>
        </p:blipFill>
        <p:spPr>
          <a:xfrm>
            <a:off x="2386012" y="1705687"/>
            <a:ext cx="4438650" cy="590550"/>
          </a:xfrm>
          <a:prstGeom prst="rect">
            <a:avLst/>
          </a:prstGeom>
        </p:spPr>
      </p:pic>
      <p:pic>
        <p:nvPicPr>
          <p:cNvPr id="7" name="Picture 6"/>
          <p:cNvPicPr>
            <a:picLocks noChangeAspect="1"/>
          </p:cNvPicPr>
          <p:nvPr/>
        </p:nvPicPr>
        <p:blipFill>
          <a:blip r:embed="rId5"/>
          <a:stretch>
            <a:fillRect/>
          </a:stretch>
        </p:blipFill>
        <p:spPr>
          <a:xfrm>
            <a:off x="1882033" y="2192312"/>
            <a:ext cx="5788222" cy="1381551"/>
          </a:xfrm>
          <a:prstGeom prst="rect">
            <a:avLst/>
          </a:prstGeom>
        </p:spPr>
      </p:pic>
    </p:spTree>
    <p:extLst>
      <p:ext uri="{BB962C8B-B14F-4D97-AF65-F5344CB8AC3E}">
        <p14:creationId xmlns:p14="http://schemas.microsoft.com/office/powerpoint/2010/main" val="3651314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BE75505-B832-41A1-9AC8-224795367A4E}"/>
              </a:ext>
            </a:extLst>
          </p:cNvPr>
          <p:cNvSpPr>
            <a:spLocks noGrp="1"/>
          </p:cNvSpPr>
          <p:nvPr>
            <p:ph type="title"/>
          </p:nvPr>
        </p:nvSpPr>
        <p:spPr/>
        <p:txBody>
          <a:bodyPr/>
          <a:lstStyle/>
          <a:p>
            <a:r>
              <a:rPr lang="en-US" altLang="zh-CN" dirty="0"/>
              <a:t>Learning</a:t>
            </a:r>
            <a:r>
              <a:rPr lang="zh-CN" altLang="en-US" dirty="0"/>
              <a:t> </a:t>
            </a:r>
            <a:r>
              <a:rPr lang="en-US" altLang="zh-CN" dirty="0"/>
              <a:t>global relation vectors</a:t>
            </a:r>
            <a:endParaRPr lang="zh-CN" altLang="en-US" dirty="0"/>
          </a:p>
        </p:txBody>
      </p:sp>
      <p:sp>
        <p:nvSpPr>
          <p:cNvPr id="5" name="文本框 2">
            <a:extLst>
              <a:ext uri="{FF2B5EF4-FFF2-40B4-BE49-F238E27FC236}">
                <a16:creationId xmlns:a16="http://schemas.microsoft.com/office/drawing/2014/main" id="{C96B0CEA-1BED-49AB-AA8D-BB384BF99D21}"/>
              </a:ext>
            </a:extLst>
          </p:cNvPr>
          <p:cNvSpPr txBox="1"/>
          <p:nvPr/>
        </p:nvSpPr>
        <p:spPr>
          <a:xfrm>
            <a:off x="885825" y="1902601"/>
            <a:ext cx="7372350" cy="1938992"/>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t>The main idea is       will capture which context words </a:t>
            </a:r>
            <a:r>
              <a:rPr lang="en-US" altLang="zh-CN" sz="2400" b="1" i="1" dirty="0">
                <a:latin typeface="Times New Roman" panose="02020603050405020304" pitchFamily="18" charset="0"/>
                <a:cs typeface="Times New Roman" panose="02020603050405020304" pitchFamily="18" charset="0"/>
              </a:rPr>
              <a:t>j </a:t>
            </a:r>
            <a:r>
              <a:rPr lang="en-US" altLang="zh-CN" sz="2400" dirty="0"/>
              <a:t>are most closely associated with the </a:t>
            </a:r>
            <a:r>
              <a:rPr lang="en-US" altLang="zh-CN" sz="2400" i="1" dirty="0">
                <a:cs typeface="Times New Roman" panose="02020603050405020304" pitchFamily="18" charset="0"/>
              </a:rPr>
              <a:t>word</a:t>
            </a:r>
            <a:r>
              <a:rPr lang="en-US" altLang="zh-CN" sz="2400" dirty="0"/>
              <a:t> pare</a:t>
            </a:r>
            <a:r>
              <a:rPr lang="en-US" altLang="zh-CN" sz="2400" b="1" i="1" dirty="0">
                <a:latin typeface="Times New Roman" panose="02020603050405020304" pitchFamily="18" charset="0"/>
                <a:cs typeface="Times New Roman" panose="02020603050405020304" pitchFamily="18" charset="0"/>
              </a:rPr>
              <a:t> (</a:t>
            </a:r>
            <a:r>
              <a:rPr lang="en-US" altLang="zh-CN" sz="2400" b="1" i="1" dirty="0" err="1">
                <a:latin typeface="Times New Roman" panose="02020603050405020304" pitchFamily="18" charset="0"/>
                <a:cs typeface="Times New Roman" panose="02020603050405020304" pitchFamily="18" charset="0"/>
              </a:rPr>
              <a:t>i</a:t>
            </a:r>
            <a:r>
              <a:rPr lang="en-US" altLang="zh-CN" sz="2400" b="1" i="1" dirty="0">
                <a:latin typeface="Times New Roman" panose="02020603050405020304" pitchFamily="18" charset="0"/>
                <a:cs typeface="Times New Roman" panose="02020603050405020304" pitchFamily="18" charset="0"/>
              </a:rPr>
              <a:t>, k).</a:t>
            </a:r>
          </a:p>
          <a:p>
            <a:pPr marL="285750" indent="-285750">
              <a:buFont typeface="Arial" panose="020B0604020202020204" pitchFamily="34" charset="0"/>
              <a:buChar char="•"/>
            </a:pPr>
            <a:endParaRPr lang="en-US" altLang="zh-CN" sz="2400" b="1" dirty="0"/>
          </a:p>
          <a:p>
            <a:pPr marL="285750" indent="-28575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We need statistics on </a:t>
            </a:r>
            <a:r>
              <a:rPr lang="en-US" altLang="zh-CN" sz="2400" b="1" i="1" dirty="0">
                <a:latin typeface="Times New Roman" panose="02020603050405020304" pitchFamily="18" charset="0"/>
                <a:cs typeface="Times New Roman" panose="02020603050405020304" pitchFamily="18" charset="0"/>
              </a:rPr>
              <a:t>(source word, context word, target word) </a:t>
            </a:r>
            <a:r>
              <a:rPr lang="en-US" altLang="zh-CN" sz="2400" dirty="0">
                <a:latin typeface="Times New Roman" panose="02020603050405020304" pitchFamily="18" charset="0"/>
                <a:cs typeface="Times New Roman" panose="02020603050405020304" pitchFamily="18" charset="0"/>
              </a:rPr>
              <a:t>triples.</a:t>
            </a:r>
          </a:p>
        </p:txBody>
      </p:sp>
      <p:pic>
        <p:nvPicPr>
          <p:cNvPr id="7" name="Picture 6"/>
          <p:cNvPicPr>
            <a:picLocks noChangeAspect="1"/>
          </p:cNvPicPr>
          <p:nvPr/>
        </p:nvPicPr>
        <p:blipFill>
          <a:blip r:embed="rId3"/>
          <a:stretch>
            <a:fillRect/>
          </a:stretch>
        </p:blipFill>
        <p:spPr>
          <a:xfrm>
            <a:off x="3325091" y="2063550"/>
            <a:ext cx="384897" cy="236503"/>
          </a:xfrm>
          <a:prstGeom prst="rect">
            <a:avLst/>
          </a:prstGeom>
        </p:spPr>
      </p:pic>
    </p:spTree>
    <p:extLst>
      <p:ext uri="{BB962C8B-B14F-4D97-AF65-F5344CB8AC3E}">
        <p14:creationId xmlns:p14="http://schemas.microsoft.com/office/powerpoint/2010/main" val="1197857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BE75505-B832-41A1-9AC8-224795367A4E}"/>
              </a:ext>
            </a:extLst>
          </p:cNvPr>
          <p:cNvSpPr>
            <a:spLocks noGrp="1"/>
          </p:cNvSpPr>
          <p:nvPr>
            <p:ph type="title"/>
          </p:nvPr>
        </p:nvSpPr>
        <p:spPr/>
        <p:txBody>
          <a:bodyPr>
            <a:normAutofit fontScale="90000"/>
          </a:bodyPr>
          <a:lstStyle/>
          <a:p>
            <a:r>
              <a:rPr lang="en-US" altLang="zh-CN" sz="4400" dirty="0"/>
              <a:t>Learning</a:t>
            </a:r>
            <a:r>
              <a:rPr lang="zh-CN" altLang="en-US" sz="4400" dirty="0"/>
              <a:t> </a:t>
            </a:r>
            <a:r>
              <a:rPr lang="en-US" altLang="zh-CN" sz="4400" dirty="0"/>
              <a:t>global relation vectors</a:t>
            </a:r>
            <a:br>
              <a:rPr lang="en-US" altLang="zh-CN" dirty="0"/>
            </a:br>
            <a:r>
              <a:rPr lang="en-US" altLang="zh-CN" sz="3600" dirty="0"/>
              <a:t>Co-occurrence statistics for triples</a:t>
            </a:r>
            <a:endParaRPr lang="zh-CN" altLang="en-US" dirty="0"/>
          </a:p>
        </p:txBody>
      </p:sp>
      <p:pic>
        <p:nvPicPr>
          <p:cNvPr id="2" name="Picture 1"/>
          <p:cNvPicPr>
            <a:picLocks noChangeAspect="1"/>
          </p:cNvPicPr>
          <p:nvPr/>
        </p:nvPicPr>
        <p:blipFill>
          <a:blip r:embed="rId3"/>
          <a:stretch>
            <a:fillRect/>
          </a:stretch>
        </p:blipFill>
        <p:spPr>
          <a:xfrm>
            <a:off x="2004585" y="1972368"/>
            <a:ext cx="5380488" cy="1162661"/>
          </a:xfrm>
          <a:prstGeom prst="rect">
            <a:avLst/>
          </a:prstGeom>
        </p:spPr>
      </p:pic>
      <p:pic>
        <p:nvPicPr>
          <p:cNvPr id="4" name="Picture 3"/>
          <p:cNvPicPr>
            <a:picLocks noChangeAspect="1"/>
          </p:cNvPicPr>
          <p:nvPr/>
        </p:nvPicPr>
        <p:blipFill>
          <a:blip r:embed="rId4"/>
          <a:stretch>
            <a:fillRect/>
          </a:stretch>
        </p:blipFill>
        <p:spPr>
          <a:xfrm>
            <a:off x="3314700" y="3609836"/>
            <a:ext cx="2514600" cy="552450"/>
          </a:xfrm>
          <a:prstGeom prst="rect">
            <a:avLst/>
          </a:prstGeom>
        </p:spPr>
      </p:pic>
      <p:pic>
        <p:nvPicPr>
          <p:cNvPr id="6" name="Picture 5"/>
          <p:cNvPicPr>
            <a:picLocks noChangeAspect="1"/>
          </p:cNvPicPr>
          <p:nvPr/>
        </p:nvPicPr>
        <p:blipFill>
          <a:blip r:embed="rId5"/>
          <a:stretch>
            <a:fillRect/>
          </a:stretch>
        </p:blipFill>
        <p:spPr>
          <a:xfrm>
            <a:off x="1976437" y="4637093"/>
            <a:ext cx="5191125" cy="571500"/>
          </a:xfrm>
          <a:prstGeom prst="rect">
            <a:avLst/>
          </a:prstGeom>
        </p:spPr>
      </p:pic>
      <p:sp>
        <p:nvSpPr>
          <p:cNvPr id="8" name="TextBox 7"/>
          <p:cNvSpPr txBox="1"/>
          <p:nvPr/>
        </p:nvSpPr>
        <p:spPr>
          <a:xfrm>
            <a:off x="2456596" y="5421790"/>
            <a:ext cx="4476466" cy="523220"/>
          </a:xfrm>
          <a:prstGeom prst="rect">
            <a:avLst/>
          </a:prstGeom>
          <a:noFill/>
        </p:spPr>
        <p:txBody>
          <a:bodyPr wrap="square" rtlCol="0">
            <a:spAutoFit/>
          </a:bodyPr>
          <a:lstStyle/>
          <a:p>
            <a:pPr algn="ctr"/>
            <a:r>
              <a:rPr lang="en-US" sz="2800" i="1" dirty="0">
                <a:latin typeface="Times New Roman" panose="02020603050405020304" pitchFamily="18" charset="0"/>
                <a:cs typeface="Times New Roman" panose="02020603050405020304" pitchFamily="18" charset="0"/>
              </a:rPr>
              <a:t>(p &lt; q &lt; r </a:t>
            </a:r>
            <a:r>
              <a:rPr lang="en-US" sz="2800" b="1" i="1" dirty="0">
                <a:latin typeface="Times New Roman" panose="02020603050405020304" pitchFamily="18" charset="0"/>
                <a:cs typeface="Times New Roman" panose="02020603050405020304" pitchFamily="18" charset="0"/>
              </a:rPr>
              <a:t>and </a:t>
            </a:r>
            <a:r>
              <a:rPr lang="en-US" sz="2800" i="1" dirty="0">
                <a:latin typeface="Times New Roman" panose="02020603050405020304" pitchFamily="18" charset="0"/>
                <a:cs typeface="Times New Roman" panose="02020603050405020304" pitchFamily="18" charset="0"/>
              </a:rPr>
              <a:t>r –p &lt;= W)</a:t>
            </a:r>
          </a:p>
        </p:txBody>
      </p:sp>
    </p:spTree>
    <p:extLst>
      <p:ext uri="{BB962C8B-B14F-4D97-AF65-F5344CB8AC3E}">
        <p14:creationId xmlns:p14="http://schemas.microsoft.com/office/powerpoint/2010/main" val="1553978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BE75505-B832-41A1-9AC8-224795367A4E}"/>
              </a:ext>
            </a:extLst>
          </p:cNvPr>
          <p:cNvSpPr>
            <a:spLocks noGrp="1"/>
          </p:cNvSpPr>
          <p:nvPr>
            <p:ph type="title"/>
          </p:nvPr>
        </p:nvSpPr>
        <p:spPr/>
        <p:txBody>
          <a:bodyPr>
            <a:normAutofit fontScale="90000"/>
          </a:bodyPr>
          <a:lstStyle/>
          <a:p>
            <a:r>
              <a:rPr lang="en-US" altLang="zh-CN" sz="4400" dirty="0"/>
              <a:t>Learning</a:t>
            </a:r>
            <a:r>
              <a:rPr lang="zh-CN" altLang="en-US" sz="4400" dirty="0"/>
              <a:t> </a:t>
            </a:r>
            <a:r>
              <a:rPr lang="en-US" altLang="zh-CN" sz="4400" dirty="0"/>
              <a:t>global relation vectors</a:t>
            </a:r>
            <a:br>
              <a:rPr lang="en-US" altLang="zh-CN" dirty="0"/>
            </a:br>
            <a:r>
              <a:rPr lang="en-US" altLang="zh-CN" sz="3600" dirty="0"/>
              <a:t>Co-occurrence statistics for triples</a:t>
            </a:r>
            <a:endParaRPr lang="zh-CN" altLang="en-US" dirty="0"/>
          </a:p>
        </p:txBody>
      </p:sp>
      <p:pic>
        <p:nvPicPr>
          <p:cNvPr id="5" name="Picture 4"/>
          <p:cNvPicPr>
            <a:picLocks noChangeAspect="1"/>
          </p:cNvPicPr>
          <p:nvPr/>
        </p:nvPicPr>
        <p:blipFill>
          <a:blip r:embed="rId3"/>
          <a:stretch>
            <a:fillRect/>
          </a:stretch>
        </p:blipFill>
        <p:spPr>
          <a:xfrm>
            <a:off x="1133475" y="1384963"/>
            <a:ext cx="5872370" cy="1789365"/>
          </a:xfrm>
          <a:prstGeom prst="rect">
            <a:avLst/>
          </a:prstGeom>
        </p:spPr>
      </p:pic>
      <p:pic>
        <p:nvPicPr>
          <p:cNvPr id="7" name="Picture 6"/>
          <p:cNvPicPr>
            <a:picLocks noChangeAspect="1"/>
          </p:cNvPicPr>
          <p:nvPr/>
        </p:nvPicPr>
        <p:blipFill>
          <a:blip r:embed="rId4"/>
          <a:stretch>
            <a:fillRect/>
          </a:stretch>
        </p:blipFill>
        <p:spPr>
          <a:xfrm>
            <a:off x="1133475" y="3174328"/>
            <a:ext cx="4530346" cy="1740564"/>
          </a:xfrm>
          <a:prstGeom prst="rect">
            <a:avLst/>
          </a:prstGeom>
        </p:spPr>
      </p:pic>
      <p:pic>
        <p:nvPicPr>
          <p:cNvPr id="8" name="Picture 7"/>
          <p:cNvPicPr>
            <a:picLocks noChangeAspect="1"/>
          </p:cNvPicPr>
          <p:nvPr/>
        </p:nvPicPr>
        <p:blipFill>
          <a:blip r:embed="rId5"/>
          <a:stretch>
            <a:fillRect/>
          </a:stretch>
        </p:blipFill>
        <p:spPr>
          <a:xfrm>
            <a:off x="996997" y="5181814"/>
            <a:ext cx="6725706" cy="1000623"/>
          </a:xfrm>
          <a:prstGeom prst="rect">
            <a:avLst/>
          </a:prstGeom>
        </p:spPr>
      </p:pic>
    </p:spTree>
    <p:extLst>
      <p:ext uri="{BB962C8B-B14F-4D97-AF65-F5344CB8AC3E}">
        <p14:creationId xmlns:p14="http://schemas.microsoft.com/office/powerpoint/2010/main" val="2643387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BE75505-B832-41A1-9AC8-224795367A4E}"/>
              </a:ext>
            </a:extLst>
          </p:cNvPr>
          <p:cNvSpPr>
            <a:spLocks noGrp="1"/>
          </p:cNvSpPr>
          <p:nvPr>
            <p:ph type="title"/>
          </p:nvPr>
        </p:nvSpPr>
        <p:spPr/>
        <p:txBody>
          <a:bodyPr>
            <a:normAutofit fontScale="90000"/>
          </a:bodyPr>
          <a:lstStyle/>
          <a:p>
            <a:r>
              <a:rPr lang="en-US" altLang="zh-CN" sz="4400" dirty="0"/>
              <a:t>Learning</a:t>
            </a:r>
            <a:r>
              <a:rPr lang="zh-CN" altLang="en-US" sz="4400" dirty="0"/>
              <a:t> </a:t>
            </a:r>
            <a:r>
              <a:rPr lang="en-US" altLang="zh-CN" sz="4400" dirty="0"/>
              <a:t>global relation vectors</a:t>
            </a:r>
            <a:br>
              <a:rPr lang="en-US" altLang="zh-CN" dirty="0"/>
            </a:br>
            <a:r>
              <a:rPr lang="en-US" altLang="zh-CN" sz="3600" dirty="0"/>
              <a:t>Co-occurrence statistics for triples</a:t>
            </a:r>
            <a:endParaRPr lang="zh-CN" altLang="en-US" dirty="0"/>
          </a:p>
        </p:txBody>
      </p:sp>
      <p:pic>
        <p:nvPicPr>
          <p:cNvPr id="4" name="Picture 3"/>
          <p:cNvPicPr>
            <a:picLocks noChangeAspect="1"/>
          </p:cNvPicPr>
          <p:nvPr/>
        </p:nvPicPr>
        <p:blipFill rotWithShape="1">
          <a:blip r:embed="rId3"/>
          <a:srcRect r="13707"/>
          <a:stretch/>
        </p:blipFill>
        <p:spPr>
          <a:xfrm>
            <a:off x="1765075" y="2281237"/>
            <a:ext cx="5613850" cy="1076325"/>
          </a:xfrm>
          <a:prstGeom prst="rect">
            <a:avLst/>
          </a:prstGeom>
        </p:spPr>
      </p:pic>
      <p:pic>
        <p:nvPicPr>
          <p:cNvPr id="6" name="Picture 5"/>
          <p:cNvPicPr>
            <a:picLocks noChangeAspect="1"/>
          </p:cNvPicPr>
          <p:nvPr/>
        </p:nvPicPr>
        <p:blipFill>
          <a:blip r:embed="rId4"/>
          <a:stretch>
            <a:fillRect/>
          </a:stretch>
        </p:blipFill>
        <p:spPr>
          <a:xfrm>
            <a:off x="1995487" y="4400549"/>
            <a:ext cx="5153025" cy="1219200"/>
          </a:xfrm>
          <a:prstGeom prst="rect">
            <a:avLst/>
          </a:prstGeom>
        </p:spPr>
      </p:pic>
      <p:cxnSp>
        <p:nvCxnSpPr>
          <p:cNvPr id="10" name="Straight Arrow Connector 9"/>
          <p:cNvCxnSpPr/>
          <p:nvPr/>
        </p:nvCxnSpPr>
        <p:spPr>
          <a:xfrm>
            <a:off x="4572000" y="3302970"/>
            <a:ext cx="0" cy="1042987"/>
          </a:xfrm>
          <a:prstGeom prst="straightConnector1">
            <a:avLst/>
          </a:prstGeom>
          <a:ln w="762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5431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8BB5881-603C-4C8D-8636-9AFB5D7F56CF}"/>
              </a:ext>
            </a:extLst>
          </p:cNvPr>
          <p:cNvPicPr>
            <a:picLocks noChangeAspect="1"/>
          </p:cNvPicPr>
          <p:nvPr/>
        </p:nvPicPr>
        <p:blipFill>
          <a:blip r:embed="rId3"/>
          <a:stretch>
            <a:fillRect/>
          </a:stretch>
        </p:blipFill>
        <p:spPr>
          <a:xfrm>
            <a:off x="462476" y="1052809"/>
            <a:ext cx="8219048" cy="4752381"/>
          </a:xfrm>
          <a:prstGeom prst="rect">
            <a:avLst/>
          </a:prstGeom>
        </p:spPr>
      </p:pic>
      <p:sp>
        <p:nvSpPr>
          <p:cNvPr id="3" name="标题 2">
            <a:extLst>
              <a:ext uri="{FF2B5EF4-FFF2-40B4-BE49-F238E27FC236}">
                <a16:creationId xmlns:a16="http://schemas.microsoft.com/office/drawing/2014/main" id="{3E349F29-5E3F-4E9A-8A64-B44228B5EEAC}"/>
              </a:ext>
            </a:extLst>
          </p:cNvPr>
          <p:cNvSpPr>
            <a:spLocks noGrp="1"/>
          </p:cNvSpPr>
          <p:nvPr>
            <p:ph type="title"/>
          </p:nvPr>
        </p:nvSpPr>
        <p:spPr/>
        <p:txBody>
          <a:bodyPr/>
          <a:lstStyle/>
          <a:p>
            <a:r>
              <a:rPr lang="en-US" altLang="zh-CN" dirty="0"/>
              <a:t>Learning relation vectors</a:t>
            </a:r>
            <a:endParaRPr lang="zh-CN" altLang="en-US" dirty="0"/>
          </a:p>
        </p:txBody>
      </p:sp>
    </p:spTree>
    <p:extLst>
      <p:ext uri="{BB962C8B-B14F-4D97-AF65-F5344CB8AC3E}">
        <p14:creationId xmlns:p14="http://schemas.microsoft.com/office/powerpoint/2010/main" val="743716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63185F4-234A-4CD4-BAD2-79EB692ACD6A}"/>
              </a:ext>
            </a:extLst>
          </p:cNvPr>
          <p:cNvPicPr>
            <a:picLocks noChangeAspect="1"/>
          </p:cNvPicPr>
          <p:nvPr/>
        </p:nvPicPr>
        <p:blipFill>
          <a:blip r:embed="rId2"/>
          <a:stretch>
            <a:fillRect/>
          </a:stretch>
        </p:blipFill>
        <p:spPr>
          <a:xfrm>
            <a:off x="581524" y="1052809"/>
            <a:ext cx="7980952" cy="4752381"/>
          </a:xfrm>
          <a:prstGeom prst="rect">
            <a:avLst/>
          </a:prstGeom>
        </p:spPr>
      </p:pic>
      <p:sp>
        <p:nvSpPr>
          <p:cNvPr id="3" name="标题 2">
            <a:extLst>
              <a:ext uri="{FF2B5EF4-FFF2-40B4-BE49-F238E27FC236}">
                <a16:creationId xmlns:a16="http://schemas.microsoft.com/office/drawing/2014/main" id="{8587E736-9F7E-4C96-A7BF-EC6CEE7B97FD}"/>
              </a:ext>
            </a:extLst>
          </p:cNvPr>
          <p:cNvSpPr>
            <a:spLocks noGrp="1"/>
          </p:cNvSpPr>
          <p:nvPr>
            <p:ph type="title"/>
          </p:nvPr>
        </p:nvSpPr>
        <p:spPr/>
        <p:txBody>
          <a:bodyPr/>
          <a:lstStyle/>
          <a:p>
            <a:r>
              <a:rPr lang="en-US" altLang="zh-CN" dirty="0"/>
              <a:t>Learning relation vectors</a:t>
            </a:r>
            <a:endParaRPr lang="zh-CN" altLang="en-US" dirty="0"/>
          </a:p>
        </p:txBody>
      </p:sp>
    </p:spTree>
    <p:extLst>
      <p:ext uri="{BB962C8B-B14F-4D97-AF65-F5344CB8AC3E}">
        <p14:creationId xmlns:p14="http://schemas.microsoft.com/office/powerpoint/2010/main" val="3214878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15">
            <a:extLst>
              <a:ext uri="{FF2B5EF4-FFF2-40B4-BE49-F238E27FC236}">
                <a16:creationId xmlns:a16="http://schemas.microsoft.com/office/drawing/2014/main" id="{CD3A7ACE-D226-47DA-A574-E14B29642319}"/>
              </a:ext>
            </a:extLst>
          </p:cNvPr>
          <p:cNvPicPr>
            <a:picLocks noChangeAspect="1"/>
          </p:cNvPicPr>
          <p:nvPr/>
        </p:nvPicPr>
        <p:blipFill>
          <a:blip r:embed="rId3" cstate="print">
            <a:extLst>
              <a:ext uri="{BEBA8EAE-BF5A-486C-A8C5-ECC9F3942E4B}">
                <a14:imgProps xmlns:a14="http://schemas.microsoft.com/office/drawing/2010/main">
                  <a14:imgLayer>
                    <a14:imgEffect>
                      <a14:saturation sat="0"/>
                    </a14:imgEffect>
                  </a14:imgLayer>
                </a14:imgProps>
              </a:ext>
              <a:ext uri="{28A0092B-C50C-407E-A947-70E740481C1C}">
                <a14:useLocalDpi xmlns:a14="http://schemas.microsoft.com/office/drawing/2010/main" val="0"/>
              </a:ext>
            </a:extLst>
          </a:blip>
          <a:srcRect t="16507" b="16507"/>
          <a:stretch>
            <a:fillRect/>
          </a:stretch>
        </p:blipFill>
        <p:spPr>
          <a:xfrm>
            <a:off x="0" y="1"/>
            <a:ext cx="9144000" cy="3428999"/>
          </a:xfrm>
          <a:prstGeom prst="rect">
            <a:avLst/>
          </a:prstGeom>
        </p:spPr>
      </p:pic>
      <p:sp>
        <p:nvSpPr>
          <p:cNvPr id="4" name="矩形 3">
            <a:extLst>
              <a:ext uri="{FF2B5EF4-FFF2-40B4-BE49-F238E27FC236}">
                <a16:creationId xmlns:a16="http://schemas.microsoft.com/office/drawing/2014/main" id="{B56E2A51-248A-4E79-B2E0-3AA0349D3A09}"/>
              </a:ext>
            </a:extLst>
          </p:cNvPr>
          <p:cNvSpPr/>
          <p:nvPr/>
        </p:nvSpPr>
        <p:spPr>
          <a:xfrm>
            <a:off x="0" y="1"/>
            <a:ext cx="9144000" cy="3429000"/>
          </a:xfrm>
          <a:prstGeom prst="rect">
            <a:avLst/>
          </a:prstGeom>
          <a:solidFill>
            <a:srgbClr val="1C1C1C">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Bahnschrift SemiBold" panose="020B0502040204020203" pitchFamily="34" charset="0"/>
              <a:cs typeface="+mn-ea"/>
              <a:sym typeface="+mn-lt"/>
            </a:endParaRPr>
          </a:p>
        </p:txBody>
      </p:sp>
      <p:sp>
        <p:nvSpPr>
          <p:cNvPr id="5" name="矩形 4">
            <a:extLst>
              <a:ext uri="{FF2B5EF4-FFF2-40B4-BE49-F238E27FC236}">
                <a16:creationId xmlns:a16="http://schemas.microsoft.com/office/drawing/2014/main" id="{B25749E7-D071-469F-819D-A1E16DB058E6}"/>
              </a:ext>
            </a:extLst>
          </p:cNvPr>
          <p:cNvSpPr/>
          <p:nvPr/>
        </p:nvSpPr>
        <p:spPr>
          <a:xfrm>
            <a:off x="350044" y="428625"/>
            <a:ext cx="8443913" cy="6048375"/>
          </a:xfrm>
          <a:prstGeom prst="rect">
            <a:avLst/>
          </a:prstGeom>
          <a:solidFill>
            <a:srgbClr val="F7F4F8"/>
          </a:solidFill>
          <a:ln>
            <a:noFill/>
          </a:ln>
          <a:effectLst>
            <a:outerShdw blurRad="3048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Bahnschrift SemiBold" panose="020B0502040204020203" pitchFamily="34" charset="0"/>
              <a:cs typeface="+mn-ea"/>
              <a:sym typeface="+mn-lt"/>
            </a:endParaRPr>
          </a:p>
        </p:txBody>
      </p:sp>
      <p:sp>
        <p:nvSpPr>
          <p:cNvPr id="6" name="文本框 5">
            <a:extLst>
              <a:ext uri="{FF2B5EF4-FFF2-40B4-BE49-F238E27FC236}">
                <a16:creationId xmlns:a16="http://schemas.microsoft.com/office/drawing/2014/main" id="{512A5D53-B033-4FC9-959C-21BA3388D61D}"/>
              </a:ext>
            </a:extLst>
          </p:cNvPr>
          <p:cNvSpPr txBox="1"/>
          <p:nvPr/>
        </p:nvSpPr>
        <p:spPr>
          <a:xfrm>
            <a:off x="796002" y="3105834"/>
            <a:ext cx="2257287" cy="646331"/>
          </a:xfrm>
          <a:prstGeom prst="rect">
            <a:avLst/>
          </a:prstGeom>
          <a:noFill/>
        </p:spPr>
        <p:txBody>
          <a:bodyPr wrap="square" rtlCol="0">
            <a:spAutoFit/>
            <a:scene3d>
              <a:camera prst="orthographicFront"/>
              <a:lightRig rig="threePt" dir="t">
                <a:rot lat="0" lon="0" rev="0"/>
              </a:lightRig>
            </a:scene3d>
            <a:sp3d contourW="12700"/>
          </a:bodyPr>
          <a:lstStyle/>
          <a:p>
            <a:pPr algn="ctr"/>
            <a:r>
              <a:rPr lang="en-US" altLang="zh-CN" sz="3600" b="1" dirty="0">
                <a:latin typeface="Bahnschrift SemiBold" panose="020B0502040204020203" pitchFamily="34" charset="0"/>
                <a:ea typeface="微软雅黑" pitchFamily="34" charset="-122"/>
                <a:cs typeface="Times New Roman" panose="02020603050405020304" pitchFamily="18" charset="0"/>
              </a:rPr>
              <a:t>Contents</a:t>
            </a:r>
          </a:p>
        </p:txBody>
      </p:sp>
      <p:sp>
        <p:nvSpPr>
          <p:cNvPr id="8" name="文本框 7">
            <a:extLst>
              <a:ext uri="{FF2B5EF4-FFF2-40B4-BE49-F238E27FC236}">
                <a16:creationId xmlns:a16="http://schemas.microsoft.com/office/drawing/2014/main" id="{52D32C84-1FC7-4387-B263-DC8035BC1E73}"/>
              </a:ext>
            </a:extLst>
          </p:cNvPr>
          <p:cNvSpPr txBox="1"/>
          <p:nvPr/>
        </p:nvSpPr>
        <p:spPr>
          <a:xfrm>
            <a:off x="4354096" y="2196963"/>
            <a:ext cx="4304110" cy="2862322"/>
          </a:xfrm>
          <a:prstGeom prst="rect">
            <a:avLst/>
          </a:prstGeom>
          <a:noFill/>
        </p:spPr>
        <p:txBody>
          <a:bodyPr wrap="square" rtlCol="0">
            <a:spAutoFit/>
          </a:bodyPr>
          <a:lstStyle/>
          <a:p>
            <a:pPr marL="342900" indent="-342900">
              <a:lnSpc>
                <a:spcPct val="150000"/>
              </a:lnSpc>
              <a:buFont typeface="+mj-lt"/>
              <a:buAutoNum type="arabicPeriod"/>
            </a:pPr>
            <a:r>
              <a:rPr lang="en-US" altLang="zh-CN" sz="2400" b="1" dirty="0">
                <a:latin typeface="Bahnschrift SemiBold" panose="020B0502040204020203" pitchFamily="34" charset="0"/>
                <a:cs typeface="Times New Roman" panose="02020603050405020304" pitchFamily="18" charset="0"/>
              </a:rPr>
              <a:t>Introduction</a:t>
            </a:r>
          </a:p>
          <a:p>
            <a:pPr marL="342900" indent="-342900">
              <a:lnSpc>
                <a:spcPct val="150000"/>
              </a:lnSpc>
              <a:buFont typeface="+mj-lt"/>
              <a:buAutoNum type="arabicPeriod"/>
            </a:pPr>
            <a:r>
              <a:rPr lang="en-US" altLang="zh-CN" sz="2400" b="1" dirty="0">
                <a:latin typeface="Bahnschrift SemiBold" panose="020B0502040204020203" pitchFamily="34" charset="0"/>
                <a:cs typeface="Times New Roman" panose="02020603050405020304" pitchFamily="18" charset="0"/>
              </a:rPr>
              <a:t>Problem Formulation</a:t>
            </a:r>
          </a:p>
          <a:p>
            <a:pPr marL="342900" indent="-342900">
              <a:lnSpc>
                <a:spcPct val="150000"/>
              </a:lnSpc>
              <a:buFont typeface="+mj-lt"/>
              <a:buAutoNum type="arabicPeriod"/>
            </a:pPr>
            <a:r>
              <a:rPr lang="en-US" altLang="zh-CN" sz="2400" b="1" dirty="0">
                <a:latin typeface="Bahnschrift SemiBold" panose="020B0502040204020203" pitchFamily="34" charset="0"/>
                <a:cs typeface="Times New Roman" panose="02020603050405020304" pitchFamily="18" charset="0"/>
              </a:rPr>
              <a:t>Learning Relation Vectors</a:t>
            </a:r>
          </a:p>
          <a:p>
            <a:pPr marL="342900" indent="-342900">
              <a:lnSpc>
                <a:spcPct val="150000"/>
              </a:lnSpc>
              <a:buFont typeface="+mj-lt"/>
              <a:buAutoNum type="arabicPeriod"/>
            </a:pPr>
            <a:r>
              <a:rPr lang="en-US" altLang="zh-CN" sz="2400" b="1" dirty="0">
                <a:latin typeface="Bahnschrift SemiBold" panose="020B0502040204020203" pitchFamily="34" charset="0"/>
                <a:cs typeface="Times New Roman" panose="02020603050405020304" pitchFamily="18" charset="0"/>
              </a:rPr>
              <a:t>Evaluation</a:t>
            </a:r>
          </a:p>
          <a:p>
            <a:pPr marL="342900" indent="-342900">
              <a:lnSpc>
                <a:spcPct val="150000"/>
              </a:lnSpc>
              <a:buFont typeface="+mj-lt"/>
              <a:buAutoNum type="arabicPeriod"/>
            </a:pPr>
            <a:r>
              <a:rPr lang="en-US" altLang="zh-CN" sz="2400" b="1" dirty="0">
                <a:latin typeface="Bahnschrift SemiBold" panose="020B0502040204020203" pitchFamily="34" charset="0"/>
                <a:cs typeface="Times New Roman" panose="02020603050405020304" pitchFamily="18" charset="0"/>
              </a:rPr>
              <a:t>Conclusion</a:t>
            </a:r>
          </a:p>
        </p:txBody>
      </p:sp>
      <p:sp>
        <p:nvSpPr>
          <p:cNvPr id="9" name="矩形 8">
            <a:extLst>
              <a:ext uri="{FF2B5EF4-FFF2-40B4-BE49-F238E27FC236}">
                <a16:creationId xmlns:a16="http://schemas.microsoft.com/office/drawing/2014/main" id="{718E8ED5-4E20-489A-AE28-C111ACF6047F}"/>
              </a:ext>
            </a:extLst>
          </p:cNvPr>
          <p:cNvSpPr/>
          <p:nvPr/>
        </p:nvSpPr>
        <p:spPr>
          <a:xfrm>
            <a:off x="3635114" y="2395195"/>
            <a:ext cx="45719" cy="24669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ahnschrift SemiBold" panose="020B0502040204020203" pitchFamily="34" charset="0"/>
            </a:endParaRPr>
          </a:p>
        </p:txBody>
      </p:sp>
    </p:spTree>
    <p:extLst>
      <p:ext uri="{BB962C8B-B14F-4D97-AF65-F5344CB8AC3E}">
        <p14:creationId xmlns:p14="http://schemas.microsoft.com/office/powerpoint/2010/main" val="2859631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1EC226C-A997-4DDE-8F71-DE7B1846CE76}"/>
              </a:ext>
            </a:extLst>
          </p:cNvPr>
          <p:cNvPicPr>
            <a:picLocks noChangeAspect="1"/>
          </p:cNvPicPr>
          <p:nvPr/>
        </p:nvPicPr>
        <p:blipFill>
          <a:blip r:embed="rId2"/>
          <a:stretch>
            <a:fillRect/>
          </a:stretch>
        </p:blipFill>
        <p:spPr>
          <a:xfrm>
            <a:off x="510095" y="833762"/>
            <a:ext cx="8123809" cy="5190476"/>
          </a:xfrm>
          <a:prstGeom prst="rect">
            <a:avLst/>
          </a:prstGeom>
        </p:spPr>
      </p:pic>
      <p:sp>
        <p:nvSpPr>
          <p:cNvPr id="3" name="标题 2">
            <a:extLst>
              <a:ext uri="{FF2B5EF4-FFF2-40B4-BE49-F238E27FC236}">
                <a16:creationId xmlns:a16="http://schemas.microsoft.com/office/drawing/2014/main" id="{89C1D7F8-FFC2-4324-98A2-B218D577C805}"/>
              </a:ext>
            </a:extLst>
          </p:cNvPr>
          <p:cNvSpPr>
            <a:spLocks noGrp="1"/>
          </p:cNvSpPr>
          <p:nvPr>
            <p:ph type="title"/>
          </p:nvPr>
        </p:nvSpPr>
        <p:spPr/>
        <p:txBody>
          <a:bodyPr/>
          <a:lstStyle/>
          <a:p>
            <a:r>
              <a:rPr lang="en-US" altLang="zh-CN" dirty="0"/>
              <a:t>Learning relation vectors</a:t>
            </a:r>
            <a:endParaRPr lang="zh-CN" altLang="en-US" dirty="0"/>
          </a:p>
        </p:txBody>
      </p:sp>
    </p:spTree>
    <p:extLst>
      <p:ext uri="{BB962C8B-B14F-4D97-AF65-F5344CB8AC3E}">
        <p14:creationId xmlns:p14="http://schemas.microsoft.com/office/powerpoint/2010/main" val="255129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745DB45-5EC4-46D1-8C5B-AADC15865475}"/>
              </a:ext>
            </a:extLst>
          </p:cNvPr>
          <p:cNvPicPr>
            <a:picLocks noChangeAspect="1"/>
          </p:cNvPicPr>
          <p:nvPr/>
        </p:nvPicPr>
        <p:blipFill>
          <a:blip r:embed="rId2"/>
          <a:stretch>
            <a:fillRect/>
          </a:stretch>
        </p:blipFill>
        <p:spPr>
          <a:xfrm>
            <a:off x="500571" y="900428"/>
            <a:ext cx="8142857" cy="5057143"/>
          </a:xfrm>
          <a:prstGeom prst="rect">
            <a:avLst/>
          </a:prstGeom>
        </p:spPr>
      </p:pic>
      <p:sp>
        <p:nvSpPr>
          <p:cNvPr id="3" name="标题 2">
            <a:extLst>
              <a:ext uri="{FF2B5EF4-FFF2-40B4-BE49-F238E27FC236}">
                <a16:creationId xmlns:a16="http://schemas.microsoft.com/office/drawing/2014/main" id="{DCA7B6F7-F79D-4C98-93DD-C145EE29AA05}"/>
              </a:ext>
            </a:extLst>
          </p:cNvPr>
          <p:cNvSpPr>
            <a:spLocks noGrp="1"/>
          </p:cNvSpPr>
          <p:nvPr>
            <p:ph type="title"/>
          </p:nvPr>
        </p:nvSpPr>
        <p:spPr/>
        <p:txBody>
          <a:bodyPr/>
          <a:lstStyle/>
          <a:p>
            <a:r>
              <a:rPr lang="en-US" altLang="zh-CN" dirty="0"/>
              <a:t>Learning relation vectors</a:t>
            </a:r>
            <a:endParaRPr lang="zh-CN" altLang="en-US" dirty="0"/>
          </a:p>
        </p:txBody>
      </p:sp>
    </p:spTree>
    <p:extLst>
      <p:ext uri="{BB962C8B-B14F-4D97-AF65-F5344CB8AC3E}">
        <p14:creationId xmlns:p14="http://schemas.microsoft.com/office/powerpoint/2010/main" val="3279017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A7B6F7-F79D-4C98-93DD-C145EE29AA05}"/>
              </a:ext>
            </a:extLst>
          </p:cNvPr>
          <p:cNvSpPr>
            <a:spLocks noGrp="1"/>
          </p:cNvSpPr>
          <p:nvPr>
            <p:ph type="title"/>
          </p:nvPr>
        </p:nvSpPr>
        <p:spPr/>
        <p:txBody>
          <a:bodyPr/>
          <a:lstStyle/>
          <a:p>
            <a:r>
              <a:rPr lang="en-US" altLang="zh-CN" dirty="0"/>
              <a:t>Evaluation relation induction</a:t>
            </a:r>
            <a:endParaRPr lang="zh-CN" altLang="en-US" dirty="0"/>
          </a:p>
        </p:txBody>
      </p:sp>
      <p:pic>
        <p:nvPicPr>
          <p:cNvPr id="4" name="Picture 3"/>
          <p:cNvPicPr>
            <a:picLocks noChangeAspect="1"/>
          </p:cNvPicPr>
          <p:nvPr/>
        </p:nvPicPr>
        <p:blipFill>
          <a:blip r:embed="rId3"/>
          <a:stretch>
            <a:fillRect/>
          </a:stretch>
        </p:blipFill>
        <p:spPr>
          <a:xfrm>
            <a:off x="1197820" y="1468151"/>
            <a:ext cx="6748360" cy="4936544"/>
          </a:xfrm>
          <a:prstGeom prst="rect">
            <a:avLst/>
          </a:prstGeom>
        </p:spPr>
      </p:pic>
    </p:spTree>
    <p:extLst>
      <p:ext uri="{BB962C8B-B14F-4D97-AF65-F5344CB8AC3E}">
        <p14:creationId xmlns:p14="http://schemas.microsoft.com/office/powerpoint/2010/main" val="3715658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A7B6F7-F79D-4C98-93DD-C145EE29AA05}"/>
              </a:ext>
            </a:extLst>
          </p:cNvPr>
          <p:cNvSpPr>
            <a:spLocks noGrp="1"/>
          </p:cNvSpPr>
          <p:nvPr>
            <p:ph type="title"/>
          </p:nvPr>
        </p:nvSpPr>
        <p:spPr/>
        <p:txBody>
          <a:bodyPr/>
          <a:lstStyle/>
          <a:p>
            <a:r>
              <a:rPr lang="en-US" altLang="zh-CN" dirty="0"/>
              <a:t>Evaluation: relation induction</a:t>
            </a:r>
            <a:endParaRPr lang="zh-CN" altLang="en-US" dirty="0"/>
          </a:p>
        </p:txBody>
      </p:sp>
      <p:pic>
        <p:nvPicPr>
          <p:cNvPr id="2" name="Picture 1"/>
          <p:cNvPicPr>
            <a:picLocks noChangeAspect="1"/>
          </p:cNvPicPr>
          <p:nvPr/>
        </p:nvPicPr>
        <p:blipFill>
          <a:blip r:embed="rId3"/>
          <a:stretch>
            <a:fillRect/>
          </a:stretch>
        </p:blipFill>
        <p:spPr>
          <a:xfrm>
            <a:off x="125741" y="1913641"/>
            <a:ext cx="8892518" cy="3135136"/>
          </a:xfrm>
          <a:prstGeom prst="rect">
            <a:avLst/>
          </a:prstGeom>
        </p:spPr>
      </p:pic>
    </p:spTree>
    <p:extLst>
      <p:ext uri="{BB962C8B-B14F-4D97-AF65-F5344CB8AC3E}">
        <p14:creationId xmlns:p14="http://schemas.microsoft.com/office/powerpoint/2010/main" val="2803418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Evaluation: relation induction</a:t>
            </a:r>
            <a:endParaRPr lang="en-US" dirty="0"/>
          </a:p>
        </p:txBody>
      </p:sp>
      <p:pic>
        <p:nvPicPr>
          <p:cNvPr id="3" name="Picture 2"/>
          <p:cNvPicPr>
            <a:picLocks noChangeAspect="1"/>
          </p:cNvPicPr>
          <p:nvPr/>
        </p:nvPicPr>
        <p:blipFill>
          <a:blip r:embed="rId3"/>
          <a:stretch>
            <a:fillRect/>
          </a:stretch>
        </p:blipFill>
        <p:spPr>
          <a:xfrm>
            <a:off x="1653128" y="1399879"/>
            <a:ext cx="5837745" cy="4791222"/>
          </a:xfrm>
          <a:prstGeom prst="rect">
            <a:avLst/>
          </a:prstGeom>
        </p:spPr>
      </p:pic>
    </p:spTree>
    <p:extLst>
      <p:ext uri="{BB962C8B-B14F-4D97-AF65-F5344CB8AC3E}">
        <p14:creationId xmlns:p14="http://schemas.microsoft.com/office/powerpoint/2010/main" val="478326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A7B6F7-F79D-4C98-93DD-C145EE29AA05}"/>
              </a:ext>
            </a:extLst>
          </p:cNvPr>
          <p:cNvSpPr>
            <a:spLocks noGrp="1"/>
          </p:cNvSpPr>
          <p:nvPr>
            <p:ph type="title"/>
          </p:nvPr>
        </p:nvSpPr>
        <p:spPr/>
        <p:txBody>
          <a:bodyPr>
            <a:normAutofit fontScale="90000"/>
          </a:bodyPr>
          <a:lstStyle/>
          <a:p>
            <a:r>
              <a:rPr lang="en-US" altLang="zh-CN" dirty="0"/>
              <a:t>Evaluation: Measuring Degrees of </a:t>
            </a:r>
            <a:r>
              <a:rPr lang="en-US" altLang="zh-CN" dirty="0" err="1"/>
              <a:t>Prototypicality</a:t>
            </a:r>
            <a:endParaRPr lang="zh-CN" altLang="en-US" dirty="0"/>
          </a:p>
        </p:txBody>
      </p:sp>
      <p:pic>
        <p:nvPicPr>
          <p:cNvPr id="2" name="Picture 1"/>
          <p:cNvPicPr>
            <a:picLocks noChangeAspect="1"/>
          </p:cNvPicPr>
          <p:nvPr/>
        </p:nvPicPr>
        <p:blipFill>
          <a:blip r:embed="rId2"/>
          <a:stretch>
            <a:fillRect/>
          </a:stretch>
        </p:blipFill>
        <p:spPr>
          <a:xfrm>
            <a:off x="430049" y="2413651"/>
            <a:ext cx="8283902" cy="2338344"/>
          </a:xfrm>
          <a:prstGeom prst="rect">
            <a:avLst/>
          </a:prstGeom>
        </p:spPr>
      </p:pic>
    </p:spTree>
    <p:extLst>
      <p:ext uri="{BB962C8B-B14F-4D97-AF65-F5344CB8AC3E}">
        <p14:creationId xmlns:p14="http://schemas.microsoft.com/office/powerpoint/2010/main" val="807452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A7B6F7-F79D-4C98-93DD-C145EE29AA05}"/>
              </a:ext>
            </a:extLst>
          </p:cNvPr>
          <p:cNvSpPr>
            <a:spLocks noGrp="1"/>
          </p:cNvSpPr>
          <p:nvPr>
            <p:ph type="title"/>
          </p:nvPr>
        </p:nvSpPr>
        <p:spPr/>
        <p:txBody>
          <a:bodyPr/>
          <a:lstStyle/>
          <a:p>
            <a:r>
              <a:rPr lang="en-US" altLang="zh-CN" dirty="0"/>
              <a:t>Evaluation: relation extraction</a:t>
            </a:r>
            <a:endParaRPr lang="zh-CN" altLang="en-US" dirty="0"/>
          </a:p>
        </p:txBody>
      </p:sp>
      <p:pic>
        <p:nvPicPr>
          <p:cNvPr id="4" name="Picture 3"/>
          <p:cNvPicPr>
            <a:picLocks noChangeAspect="1"/>
          </p:cNvPicPr>
          <p:nvPr/>
        </p:nvPicPr>
        <p:blipFill>
          <a:blip r:embed="rId2"/>
          <a:stretch>
            <a:fillRect/>
          </a:stretch>
        </p:blipFill>
        <p:spPr>
          <a:xfrm>
            <a:off x="1427967" y="1002640"/>
            <a:ext cx="5750862" cy="5718233"/>
          </a:xfrm>
          <a:prstGeom prst="rect">
            <a:avLst/>
          </a:prstGeom>
        </p:spPr>
      </p:pic>
    </p:spTree>
    <p:extLst>
      <p:ext uri="{BB962C8B-B14F-4D97-AF65-F5344CB8AC3E}">
        <p14:creationId xmlns:p14="http://schemas.microsoft.com/office/powerpoint/2010/main" val="2054992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Evaluation: relation extraction</a:t>
            </a:r>
            <a:endParaRPr lang="en-US" dirty="0"/>
          </a:p>
        </p:txBody>
      </p:sp>
      <p:pic>
        <p:nvPicPr>
          <p:cNvPr id="3" name="Picture 2"/>
          <p:cNvPicPr>
            <a:picLocks noChangeAspect="1"/>
          </p:cNvPicPr>
          <p:nvPr/>
        </p:nvPicPr>
        <p:blipFill>
          <a:blip r:embed="rId2"/>
          <a:stretch>
            <a:fillRect/>
          </a:stretch>
        </p:blipFill>
        <p:spPr>
          <a:xfrm>
            <a:off x="1578279" y="1010234"/>
            <a:ext cx="5693537" cy="5665763"/>
          </a:xfrm>
          <a:prstGeom prst="rect">
            <a:avLst/>
          </a:prstGeom>
        </p:spPr>
      </p:pic>
    </p:spTree>
    <p:extLst>
      <p:ext uri="{BB962C8B-B14F-4D97-AF65-F5344CB8AC3E}">
        <p14:creationId xmlns:p14="http://schemas.microsoft.com/office/powerpoint/2010/main" val="3230138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49C585-39D6-4D45-928D-F9BB09E5589D}"/>
              </a:ext>
            </a:extLst>
          </p:cNvPr>
          <p:cNvSpPr>
            <a:spLocks noGrp="1"/>
          </p:cNvSpPr>
          <p:nvPr>
            <p:ph type="title"/>
          </p:nvPr>
        </p:nvSpPr>
        <p:spPr/>
        <p:txBody>
          <a:bodyPr/>
          <a:lstStyle/>
          <a:p>
            <a:r>
              <a:rPr lang="en-US" altLang="zh-CN" dirty="0"/>
              <a:t>Conclusions</a:t>
            </a:r>
            <a:endParaRPr lang="zh-CN" altLang="en-US" dirty="0"/>
          </a:p>
        </p:txBody>
      </p:sp>
      <p:sp>
        <p:nvSpPr>
          <p:cNvPr id="3" name="文本框 2">
            <a:extLst>
              <a:ext uri="{FF2B5EF4-FFF2-40B4-BE49-F238E27FC236}">
                <a16:creationId xmlns:a16="http://schemas.microsoft.com/office/drawing/2014/main" id="{2E057E01-F6C5-49B3-8FD7-12AF441B246F}"/>
              </a:ext>
            </a:extLst>
          </p:cNvPr>
          <p:cNvSpPr txBox="1"/>
          <p:nvPr/>
        </p:nvSpPr>
        <p:spPr>
          <a:xfrm>
            <a:off x="885825" y="1371600"/>
            <a:ext cx="7372350" cy="5262979"/>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t>Unsupervised method to learn relation vectors from co-occurrence statistics</a:t>
            </a:r>
          </a:p>
          <a:p>
            <a:pPr marL="285750" indent="-285750">
              <a:buFont typeface="Arial" panose="020B0604020202020204" pitchFamily="34" charset="0"/>
              <a:buChar char="•"/>
            </a:pPr>
            <a:r>
              <a:rPr lang="en-US" altLang="zh-CN" sz="2400" dirty="0"/>
              <a:t>Main motivation:</a:t>
            </a:r>
          </a:p>
          <a:p>
            <a:pPr marL="742950" lvl="1" indent="-285750">
              <a:buFont typeface="Arial" panose="020B0604020202020204" pitchFamily="34" charset="0"/>
              <a:buChar char="•"/>
            </a:pPr>
            <a:r>
              <a:rPr lang="en-US" altLang="zh-CN" sz="2400" dirty="0"/>
              <a:t>Supporting analogical inferences for knowledge base completion</a:t>
            </a:r>
          </a:p>
          <a:p>
            <a:pPr marL="742950" lvl="1" indent="-285750">
              <a:buFont typeface="Arial" panose="020B0604020202020204" pitchFamily="34" charset="0"/>
              <a:buChar char="•"/>
            </a:pPr>
            <a:r>
              <a:rPr lang="en-US" altLang="zh-CN" sz="2400" dirty="0"/>
              <a:t>Supporting relation induction for knowledge base completion</a:t>
            </a:r>
          </a:p>
          <a:p>
            <a:pPr marL="742950" lvl="1" indent="-285750">
              <a:buFont typeface="Arial" panose="020B0604020202020204" pitchFamily="34" charset="0"/>
              <a:buChar char="•"/>
            </a:pPr>
            <a:r>
              <a:rPr lang="en-US" altLang="zh-CN" sz="2400" dirty="0"/>
              <a:t>Use relation vectors to complement word vectors in NLP tasks</a:t>
            </a:r>
          </a:p>
          <a:p>
            <a:pPr marL="285750" indent="-285750">
              <a:buFont typeface="Arial" panose="020B0604020202020204" pitchFamily="34" charset="0"/>
              <a:buChar char="•"/>
            </a:pPr>
            <a:r>
              <a:rPr lang="en-US" altLang="zh-CN" sz="2400" dirty="0"/>
              <a:t>Future Work:</a:t>
            </a:r>
          </a:p>
          <a:p>
            <a:pPr marL="742950" lvl="1" indent="-285750">
              <a:buFont typeface="Arial" panose="020B0604020202020204" pitchFamily="34" charset="0"/>
              <a:buChar char="•"/>
            </a:pPr>
            <a:r>
              <a:rPr lang="en-US" altLang="zh-CN" sz="2400" dirty="0"/>
              <a:t>Dimensionality reduction of relation vectors</a:t>
            </a:r>
          </a:p>
          <a:p>
            <a:pPr marL="742950" lvl="1" indent="-285750">
              <a:buFont typeface="Arial" panose="020B0604020202020204" pitchFamily="34" charset="0"/>
              <a:buChar char="•"/>
            </a:pPr>
            <a:r>
              <a:rPr lang="en-US" altLang="zh-CN" sz="2400" dirty="0"/>
              <a:t>Learn commonsense knowledge from relation vectors</a:t>
            </a:r>
          </a:p>
          <a:p>
            <a:endParaRPr lang="zh-CN" altLang="en-US" sz="2400" dirty="0"/>
          </a:p>
        </p:txBody>
      </p:sp>
    </p:spTree>
    <p:extLst>
      <p:ext uri="{BB962C8B-B14F-4D97-AF65-F5344CB8AC3E}">
        <p14:creationId xmlns:p14="http://schemas.microsoft.com/office/powerpoint/2010/main" val="3561525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54ED8CB-5829-4837-B13B-7DDF16ACFA5C}"/>
              </a:ext>
            </a:extLst>
          </p:cNvPr>
          <p:cNvSpPr>
            <a:spLocks noGrp="1"/>
          </p:cNvSpPr>
          <p:nvPr>
            <p:ph type="title"/>
          </p:nvPr>
        </p:nvSpPr>
        <p:spPr/>
        <p:txBody>
          <a:bodyPr/>
          <a:lstStyle/>
          <a:p>
            <a:r>
              <a:rPr lang="en-US" altLang="zh-CN" dirty="0"/>
              <a:t>Introduction</a:t>
            </a:r>
            <a:endParaRPr lang="zh-CN" altLang="en-US" dirty="0"/>
          </a:p>
        </p:txBody>
      </p:sp>
      <p:pic>
        <p:nvPicPr>
          <p:cNvPr id="4" name="图片 3">
            <a:extLst>
              <a:ext uri="{FF2B5EF4-FFF2-40B4-BE49-F238E27FC236}">
                <a16:creationId xmlns:a16="http://schemas.microsoft.com/office/drawing/2014/main" id="{53D4F22A-33BE-475C-994B-4BD9D32AE197}"/>
              </a:ext>
            </a:extLst>
          </p:cNvPr>
          <p:cNvPicPr>
            <a:picLocks noChangeAspect="1"/>
          </p:cNvPicPr>
          <p:nvPr/>
        </p:nvPicPr>
        <p:blipFill>
          <a:blip r:embed="rId3"/>
          <a:stretch>
            <a:fillRect/>
          </a:stretch>
        </p:blipFill>
        <p:spPr>
          <a:xfrm>
            <a:off x="448437" y="2002994"/>
            <a:ext cx="4335128" cy="3160693"/>
          </a:xfrm>
          <a:prstGeom prst="rect">
            <a:avLst/>
          </a:prstGeom>
        </p:spPr>
      </p:pic>
      <p:sp>
        <p:nvSpPr>
          <p:cNvPr id="5" name="文本框 4">
            <a:extLst>
              <a:ext uri="{FF2B5EF4-FFF2-40B4-BE49-F238E27FC236}">
                <a16:creationId xmlns:a16="http://schemas.microsoft.com/office/drawing/2014/main" id="{613302D9-817B-4482-8D33-F1D709DFC318}"/>
              </a:ext>
            </a:extLst>
          </p:cNvPr>
          <p:cNvSpPr txBox="1"/>
          <p:nvPr/>
        </p:nvSpPr>
        <p:spPr>
          <a:xfrm>
            <a:off x="885825" y="5928432"/>
            <a:ext cx="7372350" cy="523220"/>
          </a:xfrm>
          <a:prstGeom prst="rect">
            <a:avLst/>
          </a:prstGeom>
          <a:noFill/>
        </p:spPr>
        <p:txBody>
          <a:bodyPr wrap="square" rtlCol="0">
            <a:spAutoFit/>
          </a:bodyPr>
          <a:lstStyle/>
          <a:p>
            <a:pPr algn="ctr"/>
            <a:r>
              <a:rPr lang="en-US" altLang="zh-CN" sz="2800" b="1" dirty="0"/>
              <a:t>Induction with learned entity embeddings</a:t>
            </a:r>
            <a:endParaRPr lang="zh-CN" altLang="en-US" sz="2800" b="1" dirty="0"/>
          </a:p>
        </p:txBody>
      </p:sp>
      <p:sp>
        <p:nvSpPr>
          <p:cNvPr id="2" name="TextBox 1"/>
          <p:cNvSpPr txBox="1"/>
          <p:nvPr/>
        </p:nvSpPr>
        <p:spPr>
          <a:xfrm>
            <a:off x="5266944" y="2380946"/>
            <a:ext cx="3389376"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a:t>
            </a:r>
            <a:r>
              <a:rPr lang="en-US" sz="2800" dirty="0">
                <a:latin typeface="Times New Roman" panose="02020603050405020304" pitchFamily="18" charset="0"/>
                <a:cs typeface="Times New Roman" panose="02020603050405020304" pitchFamily="18" charset="0"/>
              </a:rPr>
              <a:t> is to </a:t>
            </a:r>
            <a:r>
              <a:rPr lang="en-US" sz="2800" b="1" dirty="0">
                <a:latin typeface="Times New Roman" panose="02020603050405020304" pitchFamily="18" charset="0"/>
                <a:cs typeface="Times New Roman" panose="02020603050405020304" pitchFamily="18" charset="0"/>
              </a:rPr>
              <a:t>b</a:t>
            </a:r>
            <a:r>
              <a:rPr lang="en-US" sz="2800" dirty="0">
                <a:latin typeface="Times New Roman" panose="02020603050405020304" pitchFamily="18" charset="0"/>
                <a:cs typeface="Times New Roman" panose="02020603050405020304" pitchFamily="18" charset="0"/>
              </a:rPr>
              <a:t> what </a:t>
            </a:r>
            <a:r>
              <a:rPr lang="en-US" sz="2800" b="1" dirty="0">
                <a:latin typeface="Times New Roman" panose="02020603050405020304" pitchFamily="18" charset="0"/>
                <a:cs typeface="Times New Roman" panose="02020603050405020304" pitchFamily="18" charset="0"/>
              </a:rPr>
              <a:t>c</a:t>
            </a:r>
            <a:r>
              <a:rPr lang="en-US" sz="2800" dirty="0">
                <a:latin typeface="Times New Roman" panose="02020603050405020304" pitchFamily="18" charset="0"/>
                <a:cs typeface="Times New Roman" panose="02020603050405020304" pitchFamily="18" charset="0"/>
              </a:rPr>
              <a:t> is to ?</a:t>
            </a:r>
          </a:p>
        </p:txBody>
      </p:sp>
      <p:pic>
        <p:nvPicPr>
          <p:cNvPr id="6" name="Picture 5"/>
          <p:cNvPicPr>
            <a:picLocks noChangeAspect="1"/>
          </p:cNvPicPr>
          <p:nvPr/>
        </p:nvPicPr>
        <p:blipFill>
          <a:blip r:embed="rId4"/>
          <a:stretch>
            <a:fillRect/>
          </a:stretch>
        </p:blipFill>
        <p:spPr>
          <a:xfrm>
            <a:off x="5157216" y="3631226"/>
            <a:ext cx="3351522" cy="463771"/>
          </a:xfrm>
          <a:prstGeom prst="rect">
            <a:avLst/>
          </a:prstGeom>
        </p:spPr>
      </p:pic>
    </p:spTree>
    <p:extLst>
      <p:ext uri="{BB962C8B-B14F-4D97-AF65-F5344CB8AC3E}">
        <p14:creationId xmlns:p14="http://schemas.microsoft.com/office/powerpoint/2010/main" val="1382739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54ED8CB-5829-4837-B13B-7DDF16ACFA5C}"/>
              </a:ext>
            </a:extLst>
          </p:cNvPr>
          <p:cNvSpPr>
            <a:spLocks noGrp="1"/>
          </p:cNvSpPr>
          <p:nvPr>
            <p:ph type="title"/>
          </p:nvPr>
        </p:nvSpPr>
        <p:spPr/>
        <p:txBody>
          <a:bodyPr/>
          <a:lstStyle/>
          <a:p>
            <a:r>
              <a:rPr lang="en-US" altLang="zh-CN" dirty="0"/>
              <a:t>Introduction</a:t>
            </a:r>
            <a:endParaRPr lang="zh-CN" altLang="en-US" dirty="0"/>
          </a:p>
        </p:txBody>
      </p:sp>
      <p:sp>
        <p:nvSpPr>
          <p:cNvPr id="5" name="文本框 4">
            <a:extLst>
              <a:ext uri="{FF2B5EF4-FFF2-40B4-BE49-F238E27FC236}">
                <a16:creationId xmlns:a16="http://schemas.microsoft.com/office/drawing/2014/main" id="{613302D9-817B-4482-8D33-F1D709DFC318}"/>
              </a:ext>
            </a:extLst>
          </p:cNvPr>
          <p:cNvSpPr txBox="1"/>
          <p:nvPr/>
        </p:nvSpPr>
        <p:spPr>
          <a:xfrm>
            <a:off x="885825" y="5928432"/>
            <a:ext cx="7372350" cy="523220"/>
          </a:xfrm>
          <a:prstGeom prst="rect">
            <a:avLst/>
          </a:prstGeom>
          <a:noFill/>
        </p:spPr>
        <p:txBody>
          <a:bodyPr wrap="square" rtlCol="0">
            <a:spAutoFit/>
          </a:bodyPr>
          <a:lstStyle/>
          <a:p>
            <a:pPr algn="ctr"/>
            <a:r>
              <a:rPr lang="en-US" altLang="zh-CN" sz="2800" b="1" dirty="0"/>
              <a:t>What about relations?</a:t>
            </a:r>
            <a:endParaRPr lang="zh-CN" altLang="en-US" sz="2800" b="1" dirty="0"/>
          </a:p>
        </p:txBody>
      </p:sp>
      <p:pic>
        <p:nvPicPr>
          <p:cNvPr id="2" name="图片 1">
            <a:extLst>
              <a:ext uri="{FF2B5EF4-FFF2-40B4-BE49-F238E27FC236}">
                <a16:creationId xmlns:a16="http://schemas.microsoft.com/office/drawing/2014/main" id="{D6832522-1635-467E-9BDB-C3F491025747}"/>
              </a:ext>
            </a:extLst>
          </p:cNvPr>
          <p:cNvPicPr>
            <a:picLocks noChangeAspect="1"/>
          </p:cNvPicPr>
          <p:nvPr/>
        </p:nvPicPr>
        <p:blipFill>
          <a:blip r:embed="rId3"/>
          <a:stretch>
            <a:fillRect/>
          </a:stretch>
        </p:blipFill>
        <p:spPr>
          <a:xfrm>
            <a:off x="625755" y="1238250"/>
            <a:ext cx="7892490" cy="4592758"/>
          </a:xfrm>
          <a:prstGeom prst="rect">
            <a:avLst/>
          </a:prstGeom>
        </p:spPr>
      </p:pic>
    </p:spTree>
    <p:extLst>
      <p:ext uri="{BB962C8B-B14F-4D97-AF65-F5344CB8AC3E}">
        <p14:creationId xmlns:p14="http://schemas.microsoft.com/office/powerpoint/2010/main" val="1268847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pic>
        <p:nvPicPr>
          <p:cNvPr id="3" name="Picture 2"/>
          <p:cNvPicPr>
            <a:picLocks noChangeAspect="1"/>
          </p:cNvPicPr>
          <p:nvPr/>
        </p:nvPicPr>
        <p:blipFill>
          <a:blip r:embed="rId2"/>
          <a:stretch>
            <a:fillRect/>
          </a:stretch>
        </p:blipFill>
        <p:spPr>
          <a:xfrm>
            <a:off x="1430941" y="1238250"/>
            <a:ext cx="6282118" cy="4741621"/>
          </a:xfrm>
          <a:prstGeom prst="rect">
            <a:avLst/>
          </a:prstGeom>
        </p:spPr>
      </p:pic>
      <p:sp>
        <p:nvSpPr>
          <p:cNvPr id="4" name="文本框 4">
            <a:extLst>
              <a:ext uri="{FF2B5EF4-FFF2-40B4-BE49-F238E27FC236}">
                <a16:creationId xmlns:a16="http://schemas.microsoft.com/office/drawing/2014/main" id="{613302D9-817B-4482-8D33-F1D709DFC318}"/>
              </a:ext>
            </a:extLst>
          </p:cNvPr>
          <p:cNvSpPr txBox="1"/>
          <p:nvPr/>
        </p:nvSpPr>
        <p:spPr>
          <a:xfrm>
            <a:off x="885825" y="5928432"/>
            <a:ext cx="7372350" cy="523220"/>
          </a:xfrm>
          <a:prstGeom prst="rect">
            <a:avLst/>
          </a:prstGeom>
          <a:noFill/>
        </p:spPr>
        <p:txBody>
          <a:bodyPr wrap="square" rtlCol="0">
            <a:spAutoFit/>
          </a:bodyPr>
          <a:lstStyle/>
          <a:p>
            <a:pPr algn="ctr"/>
            <a:r>
              <a:rPr lang="en-US" altLang="zh-CN" sz="2800" b="1" dirty="0"/>
              <a:t>What about relations?</a:t>
            </a:r>
            <a:endParaRPr lang="zh-CN" altLang="en-US" sz="2800" b="1" dirty="0"/>
          </a:p>
        </p:txBody>
      </p:sp>
    </p:spTree>
    <p:extLst>
      <p:ext uri="{BB962C8B-B14F-4D97-AF65-F5344CB8AC3E}">
        <p14:creationId xmlns:p14="http://schemas.microsoft.com/office/powerpoint/2010/main" val="2640498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6ECF89-7795-4DFC-BD77-BE20DD9672DE}"/>
              </a:ext>
            </a:extLst>
          </p:cNvPr>
          <p:cNvSpPr>
            <a:spLocks noGrp="1"/>
          </p:cNvSpPr>
          <p:nvPr>
            <p:ph type="title"/>
          </p:nvPr>
        </p:nvSpPr>
        <p:spPr/>
        <p:txBody>
          <a:bodyPr/>
          <a:lstStyle/>
          <a:p>
            <a:r>
              <a:rPr lang="en-US" altLang="zh-CN" dirty="0"/>
              <a:t>Problem formulation</a:t>
            </a:r>
            <a:endParaRPr lang="zh-CN" altLang="en-US" dirty="0"/>
          </a:p>
        </p:txBody>
      </p:sp>
      <p:sp>
        <p:nvSpPr>
          <p:cNvPr id="3" name="文本框 2">
            <a:extLst>
              <a:ext uri="{FF2B5EF4-FFF2-40B4-BE49-F238E27FC236}">
                <a16:creationId xmlns:a16="http://schemas.microsoft.com/office/drawing/2014/main" id="{C96B0CEA-1BED-49AB-AA8D-BB384BF99D21}"/>
              </a:ext>
            </a:extLst>
          </p:cNvPr>
          <p:cNvSpPr txBox="1"/>
          <p:nvPr/>
        </p:nvSpPr>
        <p:spPr>
          <a:xfrm>
            <a:off x="885825" y="1902601"/>
            <a:ext cx="7372350" cy="3046988"/>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t>Given a pair of </a:t>
            </a:r>
            <a:r>
              <a:rPr lang="en-US" altLang="zh-CN" sz="2400" b="1" i="1" dirty="0"/>
              <a:t>words (</a:t>
            </a:r>
            <a:r>
              <a:rPr lang="en-US" altLang="zh-CN" sz="2400" b="1" i="1" dirty="0" err="1"/>
              <a:t>i</a:t>
            </a:r>
            <a:r>
              <a:rPr lang="en-US" altLang="zh-CN" sz="2400" b="1" i="1" dirty="0"/>
              <a:t>, k), </a:t>
            </a:r>
            <a:r>
              <a:rPr lang="en-US" altLang="zh-CN" sz="2400" dirty="0"/>
              <a:t>we want to learn a vector that represents their relationship.</a:t>
            </a:r>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r>
              <a:rPr lang="en-US" altLang="zh-CN" sz="2400" b="1" dirty="0"/>
              <a:t>Main strategy</a:t>
            </a:r>
            <a:r>
              <a:rPr lang="en-US" altLang="zh-CN" sz="2400" dirty="0"/>
              <a:t>: use the distribution of context words that appear in sentences which contains </a:t>
            </a:r>
            <a:r>
              <a:rPr lang="en-US" altLang="zh-CN" sz="2400" b="1" i="1" dirty="0"/>
              <a:t>word </a:t>
            </a:r>
            <a:r>
              <a:rPr lang="en-US" altLang="zh-CN" sz="2400" b="1" i="1" dirty="0" err="1"/>
              <a:t>i</a:t>
            </a:r>
            <a:r>
              <a:rPr lang="en-US" altLang="zh-CN" sz="2400" dirty="0"/>
              <a:t> and </a:t>
            </a:r>
            <a:r>
              <a:rPr lang="en-US" altLang="zh-CN" sz="2400" b="1" i="1" dirty="0"/>
              <a:t>word k</a:t>
            </a:r>
            <a:r>
              <a:rPr lang="en-US" altLang="zh-CN" sz="2400" dirty="0"/>
              <a:t>.</a:t>
            </a:r>
            <a:endParaRPr lang="zh-CN" altLang="en-US" sz="2400" dirty="0"/>
          </a:p>
        </p:txBody>
      </p:sp>
    </p:spTree>
    <p:extLst>
      <p:ext uri="{BB962C8B-B14F-4D97-AF65-F5344CB8AC3E}">
        <p14:creationId xmlns:p14="http://schemas.microsoft.com/office/powerpoint/2010/main" val="221059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6ECF89-7795-4DFC-BD77-BE20DD9672DE}"/>
              </a:ext>
            </a:extLst>
          </p:cNvPr>
          <p:cNvSpPr>
            <a:spLocks noGrp="1"/>
          </p:cNvSpPr>
          <p:nvPr>
            <p:ph type="title"/>
          </p:nvPr>
        </p:nvSpPr>
        <p:spPr/>
        <p:txBody>
          <a:bodyPr>
            <a:normAutofit fontScale="90000"/>
          </a:bodyPr>
          <a:lstStyle/>
          <a:p>
            <a:r>
              <a:rPr lang="en-US" altLang="zh-CN" dirty="0"/>
              <a:t>Standard approach: averaging word vectors</a:t>
            </a:r>
            <a:endParaRPr lang="zh-CN" altLang="en-US" dirty="0"/>
          </a:p>
        </p:txBody>
      </p:sp>
      <p:pic>
        <p:nvPicPr>
          <p:cNvPr id="4" name="Picture 3"/>
          <p:cNvPicPr>
            <a:picLocks noChangeAspect="1"/>
          </p:cNvPicPr>
          <p:nvPr/>
        </p:nvPicPr>
        <p:blipFill>
          <a:blip r:embed="rId3"/>
          <a:stretch>
            <a:fillRect/>
          </a:stretch>
        </p:blipFill>
        <p:spPr>
          <a:xfrm>
            <a:off x="879157" y="1335786"/>
            <a:ext cx="7385685" cy="5042352"/>
          </a:xfrm>
          <a:prstGeom prst="rect">
            <a:avLst/>
          </a:prstGeom>
        </p:spPr>
      </p:pic>
      <p:sp>
        <p:nvSpPr>
          <p:cNvPr id="5" name="Rounded Rectangle 4"/>
          <p:cNvSpPr/>
          <p:nvPr/>
        </p:nvSpPr>
        <p:spPr>
          <a:xfrm>
            <a:off x="3048000" y="1360170"/>
            <a:ext cx="2036064" cy="395478"/>
          </a:xfrm>
          <a:prstGeom prst="roundRect">
            <a:avLst/>
          </a:prstGeom>
          <a:solidFill>
            <a:srgbClr val="FF000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6486144" y="3231261"/>
            <a:ext cx="414528" cy="395478"/>
          </a:xfrm>
          <a:prstGeom prst="roundRect">
            <a:avLst/>
          </a:prstGeom>
          <a:solidFill>
            <a:srgbClr val="FF000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1357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420ED2-BF9D-48F0-ADE6-434811B39894}"/>
              </a:ext>
            </a:extLst>
          </p:cNvPr>
          <p:cNvSpPr>
            <a:spLocks noGrp="1"/>
          </p:cNvSpPr>
          <p:nvPr>
            <p:ph type="title"/>
          </p:nvPr>
        </p:nvSpPr>
        <p:spPr/>
        <p:txBody>
          <a:bodyPr>
            <a:normAutofit fontScale="90000"/>
          </a:bodyPr>
          <a:lstStyle/>
          <a:p>
            <a:r>
              <a:rPr lang="en-US" altLang="zh-CN" b="0" dirty="0" err="1">
                <a:latin typeface="Segoe UI Black" panose="020B0A02040204020203" pitchFamily="34" charset="0"/>
                <a:ea typeface="Segoe UI Black" panose="020B0A02040204020203" pitchFamily="34" charset="0"/>
              </a:rPr>
              <a:t>GloVe</a:t>
            </a:r>
            <a:br>
              <a:rPr lang="en-US" altLang="zh-CN" dirty="0"/>
            </a:br>
            <a:r>
              <a:rPr lang="en-US" altLang="zh-CN" dirty="0"/>
              <a:t>word embedding model</a:t>
            </a:r>
            <a:endParaRPr lang="zh-CN" altLang="en-US" dirty="0"/>
          </a:p>
        </p:txBody>
      </p:sp>
      <p:pic>
        <p:nvPicPr>
          <p:cNvPr id="3" name="图片 2">
            <a:extLst>
              <a:ext uri="{FF2B5EF4-FFF2-40B4-BE49-F238E27FC236}">
                <a16:creationId xmlns:a16="http://schemas.microsoft.com/office/drawing/2014/main" id="{9C6A4A2C-A641-4B9C-BF7F-961033D898E6}"/>
              </a:ext>
            </a:extLst>
          </p:cNvPr>
          <p:cNvPicPr>
            <a:picLocks noChangeAspect="1"/>
          </p:cNvPicPr>
          <p:nvPr/>
        </p:nvPicPr>
        <p:blipFill>
          <a:blip r:embed="rId3"/>
          <a:stretch>
            <a:fillRect/>
          </a:stretch>
        </p:blipFill>
        <p:spPr>
          <a:xfrm>
            <a:off x="1551499" y="3666896"/>
            <a:ext cx="6041001" cy="1198798"/>
          </a:xfrm>
          <a:prstGeom prst="rect">
            <a:avLst/>
          </a:prstGeom>
        </p:spPr>
      </p:pic>
      <p:pic>
        <p:nvPicPr>
          <p:cNvPr id="5" name="图片 4">
            <a:extLst>
              <a:ext uri="{FF2B5EF4-FFF2-40B4-BE49-F238E27FC236}">
                <a16:creationId xmlns:a16="http://schemas.microsoft.com/office/drawing/2014/main" id="{3683AFC9-F7D8-4D90-945B-F33A97248719}"/>
              </a:ext>
            </a:extLst>
          </p:cNvPr>
          <p:cNvPicPr>
            <a:picLocks noChangeAspect="1"/>
          </p:cNvPicPr>
          <p:nvPr/>
        </p:nvPicPr>
        <p:blipFill rotWithShape="1">
          <a:blip r:embed="rId4"/>
          <a:srcRect l="13189"/>
          <a:stretch/>
        </p:blipFill>
        <p:spPr>
          <a:xfrm>
            <a:off x="2137893" y="1417303"/>
            <a:ext cx="5098726" cy="1295086"/>
          </a:xfrm>
          <a:prstGeom prst="rect">
            <a:avLst/>
          </a:prstGeom>
        </p:spPr>
      </p:pic>
      <p:cxnSp>
        <p:nvCxnSpPr>
          <p:cNvPr id="8" name="直接箭头连接符 7">
            <a:extLst>
              <a:ext uri="{FF2B5EF4-FFF2-40B4-BE49-F238E27FC236}">
                <a16:creationId xmlns:a16="http://schemas.microsoft.com/office/drawing/2014/main" id="{D811F593-8DCC-45AA-8BF5-B316FFBB54C6}"/>
              </a:ext>
            </a:extLst>
          </p:cNvPr>
          <p:cNvCxnSpPr>
            <a:cxnSpLocks/>
          </p:cNvCxnSpPr>
          <p:nvPr/>
        </p:nvCxnSpPr>
        <p:spPr>
          <a:xfrm>
            <a:off x="6350000" y="2354124"/>
            <a:ext cx="203200" cy="147653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2B0DF10C-D267-4E0E-A9D7-8D4682148074}"/>
              </a:ext>
            </a:extLst>
          </p:cNvPr>
          <p:cNvSpPr txBox="1"/>
          <p:nvPr/>
        </p:nvSpPr>
        <p:spPr>
          <a:xfrm>
            <a:off x="3365915" y="3014524"/>
            <a:ext cx="1511300" cy="369332"/>
          </a:xfrm>
          <a:prstGeom prst="rect">
            <a:avLst/>
          </a:prstGeom>
          <a:solidFill>
            <a:schemeClr val="tx1">
              <a:lumMod val="85000"/>
              <a:lumOff val="15000"/>
            </a:schemeClr>
          </a:solidFill>
        </p:spPr>
        <p:txBody>
          <a:bodyPr wrap="square" rtlCol="0">
            <a:spAutoFit/>
          </a:bodyPr>
          <a:lstStyle/>
          <a:p>
            <a:pPr algn="ctr"/>
            <a:r>
              <a:rPr lang="en-US" altLang="zh-CN" b="1" dirty="0">
                <a:solidFill>
                  <a:schemeClr val="bg1"/>
                </a:solidFill>
              </a:rPr>
              <a:t>Word vectors</a:t>
            </a:r>
            <a:endParaRPr lang="zh-CN" altLang="en-US" b="1" dirty="0">
              <a:solidFill>
                <a:schemeClr val="bg1"/>
              </a:solidFill>
            </a:endParaRPr>
          </a:p>
        </p:txBody>
      </p:sp>
      <p:sp>
        <p:nvSpPr>
          <p:cNvPr id="16" name="文本框 15">
            <a:extLst>
              <a:ext uri="{FF2B5EF4-FFF2-40B4-BE49-F238E27FC236}">
                <a16:creationId xmlns:a16="http://schemas.microsoft.com/office/drawing/2014/main" id="{B06222F7-1652-4A1E-8988-B26477E9B6FC}"/>
              </a:ext>
            </a:extLst>
          </p:cNvPr>
          <p:cNvSpPr txBox="1"/>
          <p:nvPr/>
        </p:nvSpPr>
        <p:spPr>
          <a:xfrm>
            <a:off x="5211576" y="3014524"/>
            <a:ext cx="938684" cy="369332"/>
          </a:xfrm>
          <a:prstGeom prst="rect">
            <a:avLst/>
          </a:prstGeom>
          <a:solidFill>
            <a:schemeClr val="tx1">
              <a:lumMod val="85000"/>
              <a:lumOff val="15000"/>
            </a:schemeClr>
          </a:solidFill>
        </p:spPr>
        <p:txBody>
          <a:bodyPr wrap="square" rtlCol="0">
            <a:spAutoFit/>
          </a:bodyPr>
          <a:lstStyle/>
          <a:p>
            <a:pPr algn="ctr"/>
            <a:r>
              <a:rPr lang="en-US" altLang="zh-CN" b="1">
                <a:solidFill>
                  <a:schemeClr val="bg1"/>
                </a:solidFill>
              </a:rPr>
              <a:t>bias</a:t>
            </a:r>
            <a:endParaRPr lang="zh-CN" altLang="en-US" b="1" dirty="0">
              <a:solidFill>
                <a:schemeClr val="bg1"/>
              </a:solidFill>
            </a:endParaRPr>
          </a:p>
        </p:txBody>
      </p:sp>
      <p:cxnSp>
        <p:nvCxnSpPr>
          <p:cNvPr id="17" name="直接箭头连接符 16">
            <a:extLst>
              <a:ext uri="{FF2B5EF4-FFF2-40B4-BE49-F238E27FC236}">
                <a16:creationId xmlns:a16="http://schemas.microsoft.com/office/drawing/2014/main" id="{5EBB0F05-CEE5-498C-8966-AAF0DCAAFE23}"/>
              </a:ext>
            </a:extLst>
          </p:cNvPr>
          <p:cNvCxnSpPr>
            <a:cxnSpLocks/>
            <a:stCxn id="13" idx="0"/>
          </p:cNvCxnSpPr>
          <p:nvPr/>
        </p:nvCxnSpPr>
        <p:spPr>
          <a:xfrm flipV="1">
            <a:off x="4121565" y="2233258"/>
            <a:ext cx="0" cy="78126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2EED0D3C-8AE2-4284-8009-7181374977DA}"/>
              </a:ext>
            </a:extLst>
          </p:cNvPr>
          <p:cNvCxnSpPr>
            <a:cxnSpLocks/>
          </p:cNvCxnSpPr>
          <p:nvPr/>
        </p:nvCxnSpPr>
        <p:spPr>
          <a:xfrm flipH="1" flipV="1">
            <a:off x="3721796" y="2233258"/>
            <a:ext cx="192741" cy="78126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50FED08F-44A3-4C2C-A881-41B5074B10ED}"/>
              </a:ext>
            </a:extLst>
          </p:cNvPr>
          <p:cNvCxnSpPr>
            <a:cxnSpLocks/>
          </p:cNvCxnSpPr>
          <p:nvPr/>
        </p:nvCxnSpPr>
        <p:spPr>
          <a:xfrm flipH="1" flipV="1">
            <a:off x="4672561" y="2233258"/>
            <a:ext cx="770345" cy="81936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40D5709B-9E01-4714-8B2A-B46B9DFB681C}"/>
              </a:ext>
            </a:extLst>
          </p:cNvPr>
          <p:cNvCxnSpPr>
            <a:cxnSpLocks/>
          </p:cNvCxnSpPr>
          <p:nvPr/>
        </p:nvCxnSpPr>
        <p:spPr>
          <a:xfrm flipH="1" flipV="1">
            <a:off x="5310700" y="2354124"/>
            <a:ext cx="639531" cy="6985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E9C19141-63B3-463C-A21E-D3C60A832B0D}"/>
              </a:ext>
            </a:extLst>
          </p:cNvPr>
          <p:cNvSpPr txBox="1"/>
          <p:nvPr/>
        </p:nvSpPr>
        <p:spPr>
          <a:xfrm>
            <a:off x="2788530" y="6289322"/>
            <a:ext cx="3577107" cy="369332"/>
          </a:xfrm>
          <a:prstGeom prst="rect">
            <a:avLst/>
          </a:prstGeom>
          <a:noFill/>
        </p:spPr>
        <p:txBody>
          <a:bodyPr wrap="square" rtlCol="0">
            <a:spAutoFit/>
          </a:bodyPr>
          <a:lstStyle/>
          <a:p>
            <a:pPr algn="ctr"/>
            <a:r>
              <a:rPr lang="en-US" altLang="zh-CN" dirty="0"/>
              <a:t>(Pennington et al., 2014)</a:t>
            </a:r>
            <a:endParaRPr lang="zh-CN" altLang="en-US" dirty="0"/>
          </a:p>
        </p:txBody>
      </p:sp>
      <p:pic>
        <p:nvPicPr>
          <p:cNvPr id="27" name="图片 26">
            <a:extLst>
              <a:ext uri="{FF2B5EF4-FFF2-40B4-BE49-F238E27FC236}">
                <a16:creationId xmlns:a16="http://schemas.microsoft.com/office/drawing/2014/main" id="{D4A317A5-6C5D-4784-9106-741FBA9267BA}"/>
              </a:ext>
            </a:extLst>
          </p:cNvPr>
          <p:cNvPicPr>
            <a:picLocks noChangeAspect="1"/>
          </p:cNvPicPr>
          <p:nvPr/>
        </p:nvPicPr>
        <p:blipFill>
          <a:blip r:embed="rId5"/>
          <a:stretch>
            <a:fillRect/>
          </a:stretch>
        </p:blipFill>
        <p:spPr>
          <a:xfrm>
            <a:off x="1941614" y="4869032"/>
            <a:ext cx="5260772" cy="1101698"/>
          </a:xfrm>
          <a:prstGeom prst="rect">
            <a:avLst/>
          </a:prstGeom>
        </p:spPr>
      </p:pic>
      <p:sp>
        <p:nvSpPr>
          <p:cNvPr id="28" name="文本框 27">
            <a:extLst>
              <a:ext uri="{FF2B5EF4-FFF2-40B4-BE49-F238E27FC236}">
                <a16:creationId xmlns:a16="http://schemas.microsoft.com/office/drawing/2014/main" id="{0DA24C07-1462-48DE-B0C6-CBA1851306A0}"/>
              </a:ext>
            </a:extLst>
          </p:cNvPr>
          <p:cNvSpPr txBox="1"/>
          <p:nvPr/>
        </p:nvSpPr>
        <p:spPr>
          <a:xfrm>
            <a:off x="508000" y="3008174"/>
            <a:ext cx="2623115" cy="369332"/>
          </a:xfrm>
          <a:prstGeom prst="rect">
            <a:avLst/>
          </a:prstGeom>
          <a:solidFill>
            <a:schemeClr val="tx1">
              <a:lumMod val="85000"/>
              <a:lumOff val="15000"/>
            </a:schemeClr>
          </a:solidFill>
        </p:spPr>
        <p:txBody>
          <a:bodyPr wrap="square" rtlCol="0">
            <a:spAutoFit/>
          </a:bodyPr>
          <a:lstStyle/>
          <a:p>
            <a:pPr algn="ctr"/>
            <a:r>
              <a:rPr lang="en-US" altLang="zh-CN" b="1" dirty="0">
                <a:solidFill>
                  <a:schemeClr val="bg1"/>
                </a:solidFill>
              </a:rPr>
              <a:t>Co-occurred Matrix item</a:t>
            </a:r>
            <a:endParaRPr lang="zh-CN" altLang="en-US" b="1" dirty="0">
              <a:solidFill>
                <a:schemeClr val="bg1"/>
              </a:solidFill>
            </a:endParaRPr>
          </a:p>
        </p:txBody>
      </p:sp>
      <p:cxnSp>
        <p:nvCxnSpPr>
          <p:cNvPr id="31" name="直接箭头连接符 30">
            <a:extLst>
              <a:ext uri="{FF2B5EF4-FFF2-40B4-BE49-F238E27FC236}">
                <a16:creationId xmlns:a16="http://schemas.microsoft.com/office/drawing/2014/main" id="{56248D92-80A8-4CBF-8651-C8C16B7D8A44}"/>
              </a:ext>
            </a:extLst>
          </p:cNvPr>
          <p:cNvCxnSpPr>
            <a:cxnSpLocks/>
          </p:cNvCxnSpPr>
          <p:nvPr/>
        </p:nvCxnSpPr>
        <p:spPr>
          <a:xfrm flipV="1">
            <a:off x="1808273" y="2233258"/>
            <a:ext cx="1217942" cy="85913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03C0A96F-DB6D-41DE-B12D-3E3DF08AE031}"/>
              </a:ext>
            </a:extLst>
          </p:cNvPr>
          <p:cNvCxnSpPr>
            <a:cxnSpLocks/>
          </p:cNvCxnSpPr>
          <p:nvPr/>
        </p:nvCxnSpPr>
        <p:spPr>
          <a:xfrm>
            <a:off x="5759356" y="2354124"/>
            <a:ext cx="1228847" cy="0"/>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6"/>
          <a:stretch>
            <a:fillRect/>
          </a:stretch>
        </p:blipFill>
        <p:spPr>
          <a:xfrm>
            <a:off x="6507338" y="2609177"/>
            <a:ext cx="2502720" cy="717484"/>
          </a:xfrm>
          <a:prstGeom prst="rect">
            <a:avLst/>
          </a:prstGeom>
        </p:spPr>
      </p:pic>
      <p:sp>
        <p:nvSpPr>
          <p:cNvPr id="7" name="Rectangle 6"/>
          <p:cNvSpPr/>
          <p:nvPr/>
        </p:nvSpPr>
        <p:spPr>
          <a:xfrm>
            <a:off x="6988203" y="2944153"/>
            <a:ext cx="108332" cy="1025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i="1" dirty="0">
                <a:solidFill>
                  <a:schemeClr val="tx1"/>
                </a:solidFill>
                <a:latin typeface="Times New Roman" panose="02020603050405020304" pitchFamily="18" charset="0"/>
                <a:cs typeface="Times New Roman" panose="02020603050405020304" pitchFamily="18" charset="0"/>
              </a:rPr>
              <a:t>X</a:t>
            </a:r>
          </a:p>
        </p:txBody>
      </p:sp>
    </p:spTree>
    <p:extLst>
      <p:ext uri="{BB962C8B-B14F-4D97-AF65-F5344CB8AC3E}">
        <p14:creationId xmlns:p14="http://schemas.microsoft.com/office/powerpoint/2010/main" val="4120701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420ED2-BF9D-48F0-ADE6-434811B39894}"/>
              </a:ext>
            </a:extLst>
          </p:cNvPr>
          <p:cNvSpPr>
            <a:spLocks noGrp="1"/>
          </p:cNvSpPr>
          <p:nvPr>
            <p:ph type="title"/>
          </p:nvPr>
        </p:nvSpPr>
        <p:spPr/>
        <p:txBody>
          <a:bodyPr>
            <a:normAutofit/>
          </a:bodyPr>
          <a:lstStyle/>
          <a:p>
            <a:r>
              <a:rPr lang="en-US" altLang="zh-CN" dirty="0"/>
              <a:t>Variant </a:t>
            </a:r>
            <a:r>
              <a:rPr lang="en-US" altLang="zh-CN" dirty="0" err="1"/>
              <a:t>GloVe</a:t>
            </a:r>
            <a:endParaRPr lang="zh-CN" altLang="en-US" dirty="0"/>
          </a:p>
        </p:txBody>
      </p:sp>
      <p:pic>
        <p:nvPicPr>
          <p:cNvPr id="3" name="图片 2">
            <a:extLst>
              <a:ext uri="{FF2B5EF4-FFF2-40B4-BE49-F238E27FC236}">
                <a16:creationId xmlns:a16="http://schemas.microsoft.com/office/drawing/2014/main" id="{9C6A4A2C-A641-4B9C-BF7F-961033D898E6}"/>
              </a:ext>
            </a:extLst>
          </p:cNvPr>
          <p:cNvPicPr>
            <a:picLocks noChangeAspect="1"/>
          </p:cNvPicPr>
          <p:nvPr/>
        </p:nvPicPr>
        <p:blipFill>
          <a:blip r:embed="rId3"/>
          <a:stretch>
            <a:fillRect/>
          </a:stretch>
        </p:blipFill>
        <p:spPr>
          <a:xfrm>
            <a:off x="1383105" y="2087034"/>
            <a:ext cx="6041001" cy="1198798"/>
          </a:xfrm>
          <a:prstGeom prst="rect">
            <a:avLst/>
          </a:prstGeom>
        </p:spPr>
      </p:pic>
      <p:pic>
        <p:nvPicPr>
          <p:cNvPr id="18" name="图片 17">
            <a:extLst>
              <a:ext uri="{FF2B5EF4-FFF2-40B4-BE49-F238E27FC236}">
                <a16:creationId xmlns:a16="http://schemas.microsoft.com/office/drawing/2014/main" id="{A20F12E0-E79D-49C8-9236-4586FAB23224}"/>
              </a:ext>
            </a:extLst>
          </p:cNvPr>
          <p:cNvPicPr>
            <a:picLocks noChangeAspect="1"/>
          </p:cNvPicPr>
          <p:nvPr/>
        </p:nvPicPr>
        <p:blipFill>
          <a:blip r:embed="rId4"/>
          <a:stretch>
            <a:fillRect/>
          </a:stretch>
        </p:blipFill>
        <p:spPr>
          <a:xfrm>
            <a:off x="944878" y="3715868"/>
            <a:ext cx="6491928" cy="1398124"/>
          </a:xfrm>
          <a:prstGeom prst="rect">
            <a:avLst/>
          </a:prstGeom>
        </p:spPr>
      </p:pic>
      <p:cxnSp>
        <p:nvCxnSpPr>
          <p:cNvPr id="10" name="连接符: 曲线 9">
            <a:extLst>
              <a:ext uri="{FF2B5EF4-FFF2-40B4-BE49-F238E27FC236}">
                <a16:creationId xmlns:a16="http://schemas.microsoft.com/office/drawing/2014/main" id="{09071FDC-8016-4526-8D44-A1E660CED837}"/>
              </a:ext>
            </a:extLst>
          </p:cNvPr>
          <p:cNvCxnSpPr>
            <a:cxnSpLocks/>
            <a:stCxn id="3" idx="3"/>
            <a:endCxn id="18" idx="3"/>
          </p:cNvCxnSpPr>
          <p:nvPr/>
        </p:nvCxnSpPr>
        <p:spPr>
          <a:xfrm>
            <a:off x="7424106" y="2686433"/>
            <a:ext cx="12700" cy="1728497"/>
          </a:xfrm>
          <a:prstGeom prst="curvedConnector3">
            <a:avLst>
              <a:gd name="adj1" fmla="val 6800000"/>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圆角 27">
            <a:extLst>
              <a:ext uri="{FF2B5EF4-FFF2-40B4-BE49-F238E27FC236}">
                <a16:creationId xmlns:a16="http://schemas.microsoft.com/office/drawing/2014/main" id="{3BC6E08B-FCB3-4A5C-9DD8-7EEA40EAF444}"/>
              </a:ext>
            </a:extLst>
          </p:cNvPr>
          <p:cNvSpPr/>
          <p:nvPr/>
        </p:nvSpPr>
        <p:spPr>
          <a:xfrm>
            <a:off x="2514600" y="3902517"/>
            <a:ext cx="558800" cy="961583"/>
          </a:xfrm>
          <a:prstGeom prst="roundRect">
            <a:avLst/>
          </a:prstGeom>
          <a:solidFill>
            <a:schemeClr val="accent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8D13E696-DE54-41FA-ADF6-2190DA0FB2F6}"/>
              </a:ext>
            </a:extLst>
          </p:cNvPr>
          <p:cNvSpPr/>
          <p:nvPr/>
        </p:nvSpPr>
        <p:spPr>
          <a:xfrm>
            <a:off x="5194300" y="4025900"/>
            <a:ext cx="1689100" cy="571500"/>
          </a:xfrm>
          <a:prstGeom prst="roundRect">
            <a:avLst/>
          </a:prstGeom>
          <a:solidFill>
            <a:srgbClr val="FFC000">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圆角 29">
            <a:extLst>
              <a:ext uri="{FF2B5EF4-FFF2-40B4-BE49-F238E27FC236}">
                <a16:creationId xmlns:a16="http://schemas.microsoft.com/office/drawing/2014/main" id="{5185779B-CBF1-4E4C-8952-EDBB3AA16AE1}"/>
              </a:ext>
            </a:extLst>
          </p:cNvPr>
          <p:cNvSpPr/>
          <p:nvPr/>
        </p:nvSpPr>
        <p:spPr>
          <a:xfrm>
            <a:off x="1828800" y="4633200"/>
            <a:ext cx="685800" cy="417549"/>
          </a:xfrm>
          <a:prstGeom prst="roundRect">
            <a:avLst/>
          </a:prstGeom>
          <a:solidFill>
            <a:srgbClr val="FF0000">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a:extLst>
              <a:ext uri="{FF2B5EF4-FFF2-40B4-BE49-F238E27FC236}">
                <a16:creationId xmlns:a16="http://schemas.microsoft.com/office/drawing/2014/main" id="{FF2A92EB-AA55-415B-AC5A-B82AF88CF27D}"/>
              </a:ext>
            </a:extLst>
          </p:cNvPr>
          <p:cNvSpPr/>
          <p:nvPr/>
        </p:nvSpPr>
        <p:spPr>
          <a:xfrm>
            <a:off x="4457700" y="2324249"/>
            <a:ext cx="393700" cy="425301"/>
          </a:xfrm>
          <a:prstGeom prst="roundRect">
            <a:avLst/>
          </a:prstGeom>
          <a:solidFill>
            <a:schemeClr val="tx1">
              <a:lumMod val="75000"/>
              <a:lumOff val="25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5356512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900</TotalTime>
  <Words>1695</Words>
  <Application>Microsoft Office PowerPoint</Application>
  <PresentationFormat>全屏显示(4:3)</PresentationFormat>
  <Paragraphs>140</Paragraphs>
  <Slides>28</Slides>
  <Notes>20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vt:i4>
      </vt:variant>
    </vt:vector>
  </HeadingPairs>
  <TitlesOfParts>
    <vt:vector size="39" baseType="lpstr">
      <vt:lpstr>等线</vt:lpstr>
      <vt:lpstr>等线 Light</vt:lpstr>
      <vt:lpstr>微软雅黑</vt:lpstr>
      <vt:lpstr>Arial</vt:lpstr>
      <vt:lpstr>Bahnschrift SemiBold</vt:lpstr>
      <vt:lpstr>Calibri</vt:lpstr>
      <vt:lpstr>Calibri Light</vt:lpstr>
      <vt:lpstr>Segoe UI Black</vt:lpstr>
      <vt:lpstr>Source Sans Pro Semibold</vt:lpstr>
      <vt:lpstr>Times New Roman</vt:lpstr>
      <vt:lpstr>Office 主题​​</vt:lpstr>
      <vt:lpstr>PowerPoint 演示文稿</vt:lpstr>
      <vt:lpstr>PowerPoint 演示文稿</vt:lpstr>
      <vt:lpstr>Introduction</vt:lpstr>
      <vt:lpstr>Introduction</vt:lpstr>
      <vt:lpstr>Introduction</vt:lpstr>
      <vt:lpstr>Problem formulation</vt:lpstr>
      <vt:lpstr>Standard approach: averaging word vectors</vt:lpstr>
      <vt:lpstr>GloVe word embedding model</vt:lpstr>
      <vt:lpstr>Variant GloVe</vt:lpstr>
      <vt:lpstr>Learning word vectors</vt:lpstr>
      <vt:lpstr>Learning word vectors</vt:lpstr>
      <vt:lpstr>Learning word vectors</vt:lpstr>
      <vt:lpstr>Learning word vectors</vt:lpstr>
      <vt:lpstr>Learning global relation vectors</vt:lpstr>
      <vt:lpstr>Learning global relation vectors Co-occurrence statistics for triples</vt:lpstr>
      <vt:lpstr>Learning global relation vectors Co-occurrence statistics for triples</vt:lpstr>
      <vt:lpstr>Learning global relation vectors Co-occurrence statistics for triples</vt:lpstr>
      <vt:lpstr>Learning relation vectors</vt:lpstr>
      <vt:lpstr>Learning relation vectors</vt:lpstr>
      <vt:lpstr>Learning relation vectors</vt:lpstr>
      <vt:lpstr>Learning relation vectors</vt:lpstr>
      <vt:lpstr>Evaluation relation induction</vt:lpstr>
      <vt:lpstr>Evaluation: relation induction</vt:lpstr>
      <vt:lpstr>Evaluation: relation induction</vt:lpstr>
      <vt:lpstr>Evaluation: Measuring Degrees of Prototypicality</vt:lpstr>
      <vt:lpstr>Evaluation: relation extraction</vt:lpstr>
      <vt:lpstr>Evaluation: relation extraction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之</dc:creator>
  <cp:lastModifiedBy>张 之</cp:lastModifiedBy>
  <cp:revision>119</cp:revision>
  <dcterms:created xsi:type="dcterms:W3CDTF">2018-09-26T09:22:51Z</dcterms:created>
  <dcterms:modified xsi:type="dcterms:W3CDTF">2018-09-30T04:10:52Z</dcterms:modified>
</cp:coreProperties>
</file>