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260" r:id="rId3"/>
    <p:sldId id="261" r:id="rId4"/>
    <p:sldId id="262" r:id="rId5"/>
    <p:sldId id="338" r:id="rId6"/>
    <p:sldId id="332" r:id="rId7"/>
    <p:sldId id="331" r:id="rId8"/>
    <p:sldId id="306" r:id="rId9"/>
    <p:sldId id="307" r:id="rId10"/>
    <p:sldId id="309" r:id="rId11"/>
    <p:sldId id="308" r:id="rId12"/>
    <p:sldId id="310" r:id="rId13"/>
    <p:sldId id="312" r:id="rId14"/>
    <p:sldId id="264" r:id="rId15"/>
    <p:sldId id="311" r:id="rId16"/>
    <p:sldId id="315" r:id="rId17"/>
    <p:sldId id="313" r:id="rId18"/>
    <p:sldId id="314" r:id="rId19"/>
    <p:sldId id="339" r:id="rId20"/>
    <p:sldId id="318" r:id="rId21"/>
    <p:sldId id="319" r:id="rId22"/>
    <p:sldId id="320" r:id="rId23"/>
    <p:sldId id="322" r:id="rId24"/>
    <p:sldId id="321" r:id="rId25"/>
    <p:sldId id="266" r:id="rId26"/>
    <p:sldId id="323" r:id="rId27"/>
    <p:sldId id="325" r:id="rId28"/>
    <p:sldId id="327" r:id="rId29"/>
    <p:sldId id="328" r:id="rId30"/>
    <p:sldId id="329" r:id="rId31"/>
    <p:sldId id="268" r:id="rId32"/>
    <p:sldId id="330" r:id="rId33"/>
    <p:sldId id="333" r:id="rId34"/>
    <p:sldId id="343" r:id="rId35"/>
    <p:sldId id="334" r:id="rId36"/>
    <p:sldId id="335" r:id="rId37"/>
    <p:sldId id="344" r:id="rId38"/>
    <p:sldId id="337" r:id="rId39"/>
    <p:sldId id="340" r:id="rId40"/>
    <p:sldId id="342" r:id="rId41"/>
    <p:sldId id="263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94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C685-F58A-4070-86AD-E3C05EE80ED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DD532-E3A8-4406-9C84-BDC8FA1FD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3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7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2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1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45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9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4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0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5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7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63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1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85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97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9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0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78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91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4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90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00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5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89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2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70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5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42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09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91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2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4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34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5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4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7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0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6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D532-E3A8-4406-9C84-BDC8FA1FD1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3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36392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464219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6679A-7A8B-42C1-8967-FB7AD085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3547347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id="{7223FB37-CAB9-4758-81C8-A4746FDB4C82}"/>
              </a:ext>
            </a:extLst>
          </p:cNvPr>
          <p:cNvSpPr/>
          <p:nvPr/>
        </p:nvSpPr>
        <p:spPr>
          <a:xfrm>
            <a:off x="5874046" y="1220174"/>
            <a:ext cx="4855704" cy="4855704"/>
          </a:xfrm>
          <a:prstGeom prst="donut">
            <a:avLst>
              <a:gd name="adj" fmla="val 33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20E9C3-7759-4C81-B901-6E977CF80D6F}"/>
              </a:ext>
            </a:extLst>
          </p:cNvPr>
          <p:cNvSpPr txBox="1"/>
          <p:nvPr/>
        </p:nvSpPr>
        <p:spPr>
          <a:xfrm>
            <a:off x="1592580" y="782122"/>
            <a:ext cx="13506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endParaRPr lang="zh-CN" altLang="en-US" sz="16600" dirty="0">
              <a:solidFill>
                <a:schemeClr val="accent2">
                  <a:lumMod val="20000"/>
                  <a:lumOff val="8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C1842-B63B-46E7-8CAF-3CBE874F1B35}"/>
              </a:ext>
            </a:extLst>
          </p:cNvPr>
          <p:cNvSpPr txBox="1"/>
          <p:nvPr/>
        </p:nvSpPr>
        <p:spPr>
          <a:xfrm>
            <a:off x="1600638" y="2926659"/>
            <a:ext cx="9006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solidFill>
                  <a:schemeClr val="accent2"/>
                </a:solidFill>
                <a:latin typeface="+mj-ea"/>
                <a:ea typeface="+mj-ea"/>
              </a:rPr>
              <a:t>深度学习优化编译器</a:t>
            </a:r>
            <a:endParaRPr lang="zh-CN" altLang="en-US" sz="7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0A391518-17DC-41F3-B57D-5189EF932647}"/>
              </a:ext>
            </a:extLst>
          </p:cNvPr>
          <p:cNvSpPr/>
          <p:nvPr/>
        </p:nvSpPr>
        <p:spPr>
          <a:xfrm>
            <a:off x="2943225" y="1220174"/>
            <a:ext cx="1580176" cy="1580176"/>
          </a:xfrm>
          <a:prstGeom prst="donut">
            <a:avLst>
              <a:gd name="adj" fmla="val 11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2E06E-91E0-420C-AA96-A71E0056B50C}"/>
              </a:ext>
            </a:extLst>
          </p:cNvPr>
          <p:cNvSpPr txBox="1"/>
          <p:nvPr/>
        </p:nvSpPr>
        <p:spPr>
          <a:xfrm>
            <a:off x="4523401" y="782122"/>
            <a:ext cx="13506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>
                <a:solidFill>
                  <a:schemeClr val="accent2">
                    <a:lumMod val="20000"/>
                    <a:lumOff val="8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endParaRPr lang="zh-CN" altLang="en-US" sz="16600" dirty="0">
              <a:solidFill>
                <a:schemeClr val="accent2">
                  <a:lumMod val="20000"/>
                  <a:lumOff val="8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36B58B-A87D-41CF-BA35-0EAC2F2DE3C2}"/>
              </a:ext>
            </a:extLst>
          </p:cNvPr>
          <p:cNvSpPr txBox="1"/>
          <p:nvPr/>
        </p:nvSpPr>
        <p:spPr>
          <a:xfrm>
            <a:off x="1693914" y="3938574"/>
            <a:ext cx="689763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defRPr/>
            </a:pPr>
            <a:r>
              <a:rPr lang="en-US" altLang="zh-CN" sz="2000" kern="0">
                <a:solidFill>
                  <a:schemeClr val="accent2"/>
                </a:solidFill>
              </a:rPr>
              <a:t>The Deep Learning Compiler</a:t>
            </a:r>
            <a:endParaRPr lang="zh-CN" altLang="en-US" sz="2000" kern="0" dirty="0">
              <a:solidFill>
                <a:schemeClr val="accent2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D9B43DE-BBAB-4745-87AA-97DB5E68DB2F}"/>
              </a:ext>
            </a:extLst>
          </p:cNvPr>
          <p:cNvSpPr/>
          <p:nvPr/>
        </p:nvSpPr>
        <p:spPr>
          <a:xfrm>
            <a:off x="1794023" y="5210496"/>
            <a:ext cx="2114550" cy="3347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汇报人 </a:t>
            </a:r>
            <a:r>
              <a:rPr lang="en-US" altLang="zh-CN"/>
              <a:t>: </a:t>
            </a:r>
            <a:r>
              <a:rPr lang="zh-CN" altLang="en-US"/>
              <a:t>李嘉麒</a:t>
            </a:r>
            <a:endParaRPr lang="zh-CN" altLang="en-US" dirty="0"/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A7E67208-3118-4101-8BA9-99A500F71AED}"/>
              </a:ext>
            </a:extLst>
          </p:cNvPr>
          <p:cNvSpPr/>
          <p:nvPr/>
        </p:nvSpPr>
        <p:spPr>
          <a:xfrm>
            <a:off x="6257029" y="1599064"/>
            <a:ext cx="4097923" cy="4097923"/>
          </a:xfrm>
          <a:prstGeom prst="blockArc">
            <a:avLst>
              <a:gd name="adj1" fmla="val 12919999"/>
              <a:gd name="adj2" fmla="val 5881141"/>
              <a:gd name="adj3" fmla="val 94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15769D-0A35-4236-8E8E-DC3E184CDE40}"/>
              </a:ext>
            </a:extLst>
          </p:cNvPr>
          <p:cNvGrpSpPr/>
          <p:nvPr/>
        </p:nvGrpSpPr>
        <p:grpSpPr>
          <a:xfrm>
            <a:off x="9598680" y="1702802"/>
            <a:ext cx="1097548" cy="1097548"/>
            <a:chOff x="9598680" y="1702802"/>
            <a:chExt cx="1097548" cy="109754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977EB-06A4-4834-B9C0-32E1E90B3CFD}"/>
                </a:ext>
              </a:extLst>
            </p:cNvPr>
            <p:cNvSpPr/>
            <p:nvPr/>
          </p:nvSpPr>
          <p:spPr>
            <a:xfrm>
              <a:off x="9598680" y="1702802"/>
              <a:ext cx="1097548" cy="1097548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livejournal_153862">
              <a:extLst>
                <a:ext uri="{FF2B5EF4-FFF2-40B4-BE49-F238E27FC236}">
                  <a16:creationId xmlns:a16="http://schemas.microsoft.com/office/drawing/2014/main" id="{24C77C55-1179-4E9F-813A-CB386ACEE6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0647" y="2014372"/>
              <a:ext cx="461731" cy="465825"/>
            </a:xfrm>
            <a:custGeom>
              <a:avLst/>
              <a:gdLst>
                <a:gd name="connsiteX0" fmla="*/ 420660 w 597083"/>
                <a:gd name="connsiteY0" fmla="*/ 304801 h 602376"/>
                <a:gd name="connsiteX1" fmla="*/ 435488 w 597083"/>
                <a:gd name="connsiteY1" fmla="*/ 370123 h 602376"/>
                <a:gd name="connsiteX2" fmla="*/ 370688 w 597083"/>
                <a:gd name="connsiteY2" fmla="*/ 434853 h 602376"/>
                <a:gd name="connsiteX3" fmla="*/ 305295 w 597083"/>
                <a:gd name="connsiteY3" fmla="*/ 420041 h 602376"/>
                <a:gd name="connsiteX4" fmla="*/ 420660 w 597083"/>
                <a:gd name="connsiteY4" fmla="*/ 304801 h 602376"/>
                <a:gd name="connsiteX5" fmla="*/ 204256 w 597083"/>
                <a:gd name="connsiteY5" fmla="*/ 71668 h 602376"/>
                <a:gd name="connsiteX6" fmla="*/ 69407 w 597083"/>
                <a:gd name="connsiteY6" fmla="*/ 201568 h 602376"/>
                <a:gd name="connsiteX7" fmla="*/ 294155 w 597083"/>
                <a:gd name="connsiteY7" fmla="*/ 425967 h 602376"/>
                <a:gd name="connsiteX8" fmla="*/ 377379 w 597083"/>
                <a:gd name="connsiteY8" fmla="*/ 445519 h 602376"/>
                <a:gd name="connsiteX9" fmla="*/ 465053 w 597083"/>
                <a:gd name="connsiteY9" fmla="*/ 464330 h 602376"/>
                <a:gd name="connsiteX10" fmla="*/ 446213 w 597083"/>
                <a:gd name="connsiteY10" fmla="*/ 376644 h 602376"/>
                <a:gd name="connsiteX11" fmla="*/ 426482 w 597083"/>
                <a:gd name="connsiteY11" fmla="*/ 293550 h 602376"/>
                <a:gd name="connsiteX12" fmla="*/ 141801 w 597083"/>
                <a:gd name="connsiteY12" fmla="*/ 720 h 602376"/>
                <a:gd name="connsiteX13" fmla="*/ 147883 w 597083"/>
                <a:gd name="connsiteY13" fmla="*/ 1460 h 602376"/>
                <a:gd name="connsiteX14" fmla="*/ 206481 w 597083"/>
                <a:gd name="connsiteY14" fmla="*/ 59967 h 602376"/>
                <a:gd name="connsiteX15" fmla="*/ 314628 w 597083"/>
                <a:gd name="connsiteY15" fmla="*/ 38490 h 602376"/>
                <a:gd name="connsiteX16" fmla="*/ 597083 w 597083"/>
                <a:gd name="connsiteY16" fmla="*/ 320359 h 602376"/>
                <a:gd name="connsiteX17" fmla="*/ 314628 w 597083"/>
                <a:gd name="connsiteY17" fmla="*/ 602376 h 602376"/>
                <a:gd name="connsiteX18" fmla="*/ 32171 w 597083"/>
                <a:gd name="connsiteY18" fmla="*/ 320359 h 602376"/>
                <a:gd name="connsiteX19" fmla="*/ 57539 w 597083"/>
                <a:gd name="connsiteY19" fmla="*/ 203790 h 602376"/>
                <a:gd name="connsiteX20" fmla="*/ 1463 w 597083"/>
                <a:gd name="connsiteY20" fmla="*/ 147653 h 602376"/>
                <a:gd name="connsiteX21" fmla="*/ 722 w 597083"/>
                <a:gd name="connsiteY21" fmla="*/ 141580 h 602376"/>
                <a:gd name="connsiteX22" fmla="*/ 141801 w 597083"/>
                <a:gd name="connsiteY22" fmla="*/ 720 h 60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7083" h="602376">
                  <a:moveTo>
                    <a:pt x="420660" y="304801"/>
                  </a:moveTo>
                  <a:lnTo>
                    <a:pt x="435488" y="370123"/>
                  </a:lnTo>
                  <a:cubicBezTo>
                    <a:pt x="407759" y="383899"/>
                    <a:pt x="384479" y="407154"/>
                    <a:pt x="370688" y="434853"/>
                  </a:cubicBezTo>
                  <a:lnTo>
                    <a:pt x="305295" y="420041"/>
                  </a:lnTo>
                  <a:cubicBezTo>
                    <a:pt x="328872" y="368790"/>
                    <a:pt x="369354" y="328353"/>
                    <a:pt x="420660" y="304801"/>
                  </a:cubicBezTo>
                  <a:close/>
                  <a:moveTo>
                    <a:pt x="204256" y="71668"/>
                  </a:moveTo>
                  <a:cubicBezTo>
                    <a:pt x="145361" y="97737"/>
                    <a:pt x="97742" y="143654"/>
                    <a:pt x="69407" y="201568"/>
                  </a:cubicBezTo>
                  <a:lnTo>
                    <a:pt x="294155" y="425967"/>
                  </a:lnTo>
                  <a:lnTo>
                    <a:pt x="377379" y="445519"/>
                  </a:lnTo>
                  <a:lnTo>
                    <a:pt x="465053" y="464330"/>
                  </a:lnTo>
                  <a:lnTo>
                    <a:pt x="446213" y="376644"/>
                  </a:lnTo>
                  <a:lnTo>
                    <a:pt x="426482" y="293550"/>
                  </a:lnTo>
                  <a:close/>
                  <a:moveTo>
                    <a:pt x="141801" y="720"/>
                  </a:moveTo>
                  <a:cubicBezTo>
                    <a:pt x="143730" y="-465"/>
                    <a:pt x="146251" y="-169"/>
                    <a:pt x="147883" y="1460"/>
                  </a:cubicBezTo>
                  <a:lnTo>
                    <a:pt x="206481" y="59967"/>
                  </a:lnTo>
                  <a:cubicBezTo>
                    <a:pt x="240898" y="45748"/>
                    <a:pt x="277243" y="38490"/>
                    <a:pt x="314628" y="38490"/>
                  </a:cubicBezTo>
                  <a:cubicBezTo>
                    <a:pt x="470394" y="38490"/>
                    <a:pt x="597083" y="164983"/>
                    <a:pt x="597083" y="320359"/>
                  </a:cubicBezTo>
                  <a:cubicBezTo>
                    <a:pt x="597083" y="475883"/>
                    <a:pt x="470394" y="602376"/>
                    <a:pt x="314628" y="602376"/>
                  </a:cubicBezTo>
                  <a:cubicBezTo>
                    <a:pt x="158861" y="602376"/>
                    <a:pt x="32171" y="475883"/>
                    <a:pt x="32171" y="320359"/>
                  </a:cubicBezTo>
                  <a:cubicBezTo>
                    <a:pt x="32171" y="279775"/>
                    <a:pt x="40776" y="240523"/>
                    <a:pt x="57539" y="203790"/>
                  </a:cubicBezTo>
                  <a:lnTo>
                    <a:pt x="1463" y="147653"/>
                  </a:lnTo>
                  <a:cubicBezTo>
                    <a:pt x="-169" y="146024"/>
                    <a:pt x="-465" y="143506"/>
                    <a:pt x="722" y="141580"/>
                  </a:cubicBezTo>
                  <a:cubicBezTo>
                    <a:pt x="36028" y="84703"/>
                    <a:pt x="84687" y="35972"/>
                    <a:pt x="141801" y="7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142C8680-135B-4956-87CD-E4E1D1CFE397}"/>
              </a:ext>
            </a:extLst>
          </p:cNvPr>
          <p:cNvSpPr/>
          <p:nvPr/>
        </p:nvSpPr>
        <p:spPr>
          <a:xfrm>
            <a:off x="7766050" y="5503070"/>
            <a:ext cx="183418" cy="1834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35662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6" grpId="0"/>
      <p:bldP spid="11" grpId="0" animBg="1"/>
      <p:bldP spid="12" grpId="0"/>
      <p:bldP spid="13" grpId="0"/>
      <p:bldP spid="14" grpId="0" animBg="1"/>
      <p:bldP spid="15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Tasks of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334C1D3-C6DC-47D9-87E6-326C5C81B354}"/>
              </a:ext>
            </a:extLst>
          </p:cNvPr>
          <p:cNvGrpSpPr/>
          <p:nvPr/>
        </p:nvGrpSpPr>
        <p:grpSpPr>
          <a:xfrm>
            <a:off x="2386312" y="1849189"/>
            <a:ext cx="8059455" cy="4534298"/>
            <a:chOff x="739140" y="1902455"/>
            <a:chExt cx="8059455" cy="453429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764505E-59EB-464F-9B10-E24634056EBB}"/>
                </a:ext>
              </a:extLst>
            </p:cNvPr>
            <p:cNvGrpSpPr/>
            <p:nvPr/>
          </p:nvGrpSpPr>
          <p:grpSpPr>
            <a:xfrm>
              <a:off x="739140" y="1902455"/>
              <a:ext cx="8059455" cy="1919311"/>
              <a:chOff x="739140" y="2305050"/>
              <a:chExt cx="6117081" cy="146945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5C38A64-C3BC-4830-A69C-068A2F0FCB72}"/>
                  </a:ext>
                </a:extLst>
              </p:cNvPr>
              <p:cNvSpPr/>
              <p:nvPr/>
            </p:nvSpPr>
            <p:spPr>
              <a:xfrm>
                <a:off x="739140" y="2305050"/>
                <a:ext cx="914398" cy="914398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2CC4BBB2-98ED-4B31-ADB8-34FAC2D1C5FC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1653538" y="2762249"/>
                <a:ext cx="480062" cy="0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0E66CA-83E8-40D3-8931-47B29B411668}"/>
                  </a:ext>
                </a:extLst>
              </p:cNvPr>
              <p:cNvSpPr txBox="1"/>
              <p:nvPr/>
            </p:nvSpPr>
            <p:spPr>
              <a:xfrm>
                <a:off x="843914" y="2439083"/>
                <a:ext cx="704850" cy="49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accent2"/>
                    </a:solidFill>
                  </a:rPr>
                  <a:t>05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F72DED7-D679-4F31-8774-6252FF101C80}"/>
                  </a:ext>
                </a:extLst>
              </p:cNvPr>
              <p:cNvSpPr/>
              <p:nvPr/>
            </p:nvSpPr>
            <p:spPr>
              <a:xfrm>
                <a:off x="2085975" y="2714623"/>
                <a:ext cx="95250" cy="952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025D6D8-02DD-43F9-AB98-8C56291E022E}"/>
                  </a:ext>
                </a:extLst>
              </p:cNvPr>
              <p:cNvSpPr txBox="1"/>
              <p:nvPr/>
            </p:nvSpPr>
            <p:spPr>
              <a:xfrm>
                <a:off x="2297905" y="2514568"/>
                <a:ext cx="4558316" cy="30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  <a:latin typeface="+mj-ea"/>
                    <a:ea typeface="+mj-ea"/>
                  </a:rPr>
                  <a:t>Low-level IR (Device Specific)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E6DDC14-FC82-42A0-8B84-914F316F9926}"/>
                  </a:ext>
                </a:extLst>
              </p:cNvPr>
              <p:cNvSpPr txBox="1"/>
              <p:nvPr/>
            </p:nvSpPr>
            <p:spPr>
              <a:xfrm>
                <a:off x="2345531" y="2857528"/>
                <a:ext cx="4070509" cy="916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Halide IR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Polyhedral IR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TVM IR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……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AF337F9-83E5-4B79-9D19-96A745697510}"/>
                </a:ext>
              </a:extLst>
            </p:cNvPr>
            <p:cNvGrpSpPr/>
            <p:nvPr/>
          </p:nvGrpSpPr>
          <p:grpSpPr>
            <a:xfrm>
              <a:off x="739140" y="4235313"/>
              <a:ext cx="7110546" cy="2201440"/>
              <a:chOff x="739140" y="2305050"/>
              <a:chExt cx="5396864" cy="1685461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6496968-3313-4935-AF41-611379133DEA}"/>
                  </a:ext>
                </a:extLst>
              </p:cNvPr>
              <p:cNvSpPr/>
              <p:nvPr/>
            </p:nvSpPr>
            <p:spPr>
              <a:xfrm>
                <a:off x="739140" y="2305050"/>
                <a:ext cx="914398" cy="914398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3E6A858-F1DD-4F21-A6C5-10A1BF0044CC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1653538" y="2762249"/>
                <a:ext cx="480062" cy="0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926DB3E-C9C1-46C7-8155-0C65533F0DC3}"/>
                  </a:ext>
                </a:extLst>
              </p:cNvPr>
              <p:cNvSpPr txBox="1"/>
              <p:nvPr/>
            </p:nvSpPr>
            <p:spPr>
              <a:xfrm>
                <a:off x="843914" y="2439083"/>
                <a:ext cx="704850" cy="49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accent2"/>
                    </a:solidFill>
                  </a:rPr>
                  <a:t>06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0186709-2FEB-4C05-AB10-A856593B1206}"/>
                  </a:ext>
                </a:extLst>
              </p:cNvPr>
              <p:cNvSpPr/>
              <p:nvPr/>
            </p:nvSpPr>
            <p:spPr>
              <a:xfrm>
                <a:off x="2085975" y="2714623"/>
                <a:ext cx="95250" cy="952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DF5DD7B-502F-462F-8F11-21BEF530668C}"/>
                  </a:ext>
                </a:extLst>
              </p:cNvPr>
              <p:cNvSpPr txBox="1"/>
              <p:nvPr/>
            </p:nvSpPr>
            <p:spPr>
              <a:xfrm>
                <a:off x="2297905" y="2514568"/>
                <a:ext cx="3838099" cy="30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  <a:latin typeface="+mj-ea"/>
                    <a:ea typeface="+mj-ea"/>
                  </a:rPr>
                  <a:t>Code Generation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77BE441-CC29-4527-817A-EE7F0C55A9A4}"/>
                  </a:ext>
                </a:extLst>
              </p:cNvPr>
              <p:cNvSpPr txBox="1"/>
              <p:nvPr/>
            </p:nvSpPr>
            <p:spPr>
              <a:xfrm>
                <a:off x="2345531" y="2857528"/>
                <a:ext cx="3635391" cy="113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LLVM IR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CUDA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OpenCL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OpenGL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400" kern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5099066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Demand for Optimizing Compiler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8D77ADE-2A23-428E-AF5C-C7BF6F55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75" y="1610279"/>
            <a:ext cx="8852849" cy="51194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1D01EFD-A309-4501-9EF2-64A58FE26B75}"/>
              </a:ext>
            </a:extLst>
          </p:cNvPr>
          <p:cNvSpPr/>
          <p:nvPr/>
        </p:nvSpPr>
        <p:spPr>
          <a:xfrm>
            <a:off x="1846555" y="3595456"/>
            <a:ext cx="2956264" cy="162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2F0C04-3B6D-4069-8056-76F24ADD489F}"/>
              </a:ext>
            </a:extLst>
          </p:cNvPr>
          <p:cNvSpPr/>
          <p:nvPr/>
        </p:nvSpPr>
        <p:spPr>
          <a:xfrm>
            <a:off x="1856912" y="5351840"/>
            <a:ext cx="3034684" cy="1201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C820D9-86F9-46D1-9299-53ABEC21F3B2}"/>
              </a:ext>
            </a:extLst>
          </p:cNvPr>
          <p:cNvSpPr/>
          <p:nvPr/>
        </p:nvSpPr>
        <p:spPr>
          <a:xfrm>
            <a:off x="5027718" y="1785251"/>
            <a:ext cx="5234867" cy="2333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38692B-D71B-4B45-A75A-A4F4B0818824}"/>
              </a:ext>
            </a:extLst>
          </p:cNvPr>
          <p:cNvSpPr/>
          <p:nvPr/>
        </p:nvSpPr>
        <p:spPr>
          <a:xfrm>
            <a:off x="5554803" y="5038986"/>
            <a:ext cx="1162403" cy="312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C84444-D4E2-4CDB-B4FB-CFFBCEA08B40}"/>
              </a:ext>
            </a:extLst>
          </p:cNvPr>
          <p:cNvSpPr/>
          <p:nvPr/>
        </p:nvSpPr>
        <p:spPr>
          <a:xfrm>
            <a:off x="5701220" y="5503562"/>
            <a:ext cx="1162403" cy="312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DA5874-06C1-41FE-9F41-0E94AD56B37B}"/>
              </a:ext>
            </a:extLst>
          </p:cNvPr>
          <p:cNvSpPr/>
          <p:nvPr/>
        </p:nvSpPr>
        <p:spPr>
          <a:xfrm>
            <a:off x="5775960" y="5972613"/>
            <a:ext cx="1162403" cy="312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3480AA-4F06-4499-B12E-73EEE7B41F03}"/>
              </a:ext>
            </a:extLst>
          </p:cNvPr>
          <p:cNvSpPr/>
          <p:nvPr/>
        </p:nvSpPr>
        <p:spPr>
          <a:xfrm>
            <a:off x="7689024" y="4409011"/>
            <a:ext cx="1162403" cy="312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41068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Current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2F01E6BB-B6B3-47ED-81BB-EEF48184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18798"/>
              </p:ext>
            </p:extLst>
          </p:nvPr>
        </p:nvGraphicFramePr>
        <p:xfrm>
          <a:off x="459453" y="1874002"/>
          <a:ext cx="11199886" cy="425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573">
                  <a:extLst>
                    <a:ext uri="{9D8B030D-6E8A-4147-A177-3AD203B41FA5}">
                      <a16:colId xmlns:a16="http://schemas.microsoft.com/office/drawing/2014/main" val="4100118905"/>
                    </a:ext>
                  </a:extLst>
                </a:gridCol>
                <a:gridCol w="1327573">
                  <a:extLst>
                    <a:ext uri="{9D8B030D-6E8A-4147-A177-3AD203B41FA5}">
                      <a16:colId xmlns:a16="http://schemas.microsoft.com/office/drawing/2014/main" val="906797455"/>
                    </a:ext>
                  </a:extLst>
                </a:gridCol>
                <a:gridCol w="2065116">
                  <a:extLst>
                    <a:ext uri="{9D8B030D-6E8A-4147-A177-3AD203B41FA5}">
                      <a16:colId xmlns:a16="http://schemas.microsoft.com/office/drawing/2014/main" val="1512575529"/>
                    </a:ext>
                  </a:extLst>
                </a:gridCol>
                <a:gridCol w="1696216">
                  <a:extLst>
                    <a:ext uri="{9D8B030D-6E8A-4147-A177-3AD203B41FA5}">
                      <a16:colId xmlns:a16="http://schemas.microsoft.com/office/drawing/2014/main" val="3893556200"/>
                    </a:ext>
                  </a:extLst>
                </a:gridCol>
                <a:gridCol w="826980">
                  <a:extLst>
                    <a:ext uri="{9D8B030D-6E8A-4147-A177-3AD203B41FA5}">
                      <a16:colId xmlns:a16="http://schemas.microsoft.com/office/drawing/2014/main" val="3917849980"/>
                    </a:ext>
                  </a:extLst>
                </a:gridCol>
                <a:gridCol w="1353868">
                  <a:extLst>
                    <a:ext uri="{9D8B030D-6E8A-4147-A177-3AD203B41FA5}">
                      <a16:colId xmlns:a16="http://schemas.microsoft.com/office/drawing/2014/main" val="1877838384"/>
                    </a:ext>
                  </a:extLst>
                </a:gridCol>
                <a:gridCol w="1525404">
                  <a:extLst>
                    <a:ext uri="{9D8B030D-6E8A-4147-A177-3AD203B41FA5}">
                      <a16:colId xmlns:a16="http://schemas.microsoft.com/office/drawing/2014/main" val="755549058"/>
                    </a:ext>
                  </a:extLst>
                </a:gridCol>
                <a:gridCol w="1077156">
                  <a:extLst>
                    <a:ext uri="{9D8B030D-6E8A-4147-A177-3AD203B41FA5}">
                      <a16:colId xmlns:a16="http://schemas.microsoft.com/office/drawing/2014/main" val="575242757"/>
                    </a:ext>
                  </a:extLst>
                </a:gridCol>
              </a:tblGrid>
              <a:tr h="717306">
                <a:tc>
                  <a:txBody>
                    <a:bodyPr/>
                    <a:lstStyle/>
                    <a:p>
                      <a:r>
                        <a:rPr lang="en-US" altLang="zh-CN"/>
                        <a:t>DL Compiler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Developer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Framework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Autotuning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Supported Device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DSL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Training Supported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03634"/>
                  </a:ext>
                </a:extLst>
              </a:tr>
              <a:tr h="717306">
                <a:tc>
                  <a:txBody>
                    <a:bodyPr/>
                    <a:lstStyle/>
                    <a:p>
                      <a:r>
                        <a:rPr lang="en-US" altLang="zh-CN"/>
                        <a:t>TVM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Apache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tensorflow/tflite/keras/pytorch/caffe2 mxnet/coreml/darknet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Relay/Halide/TVM 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CPU/GPU/ARM FPGA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Lambda expression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3484"/>
                  </a:ext>
                </a:extLst>
              </a:tr>
              <a:tr h="717306">
                <a:tc>
                  <a:txBody>
                    <a:bodyPr/>
                    <a:lstStyle/>
                    <a:p>
                      <a:r>
                        <a:rPr lang="en-US" altLang="zh-CN"/>
                        <a:t>TC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Facebook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pytorch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Halide/Polyhedral/TC 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Nvidia GPU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Einstein notation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24482"/>
                  </a:ext>
                </a:extLst>
              </a:tr>
              <a:tr h="717306">
                <a:tc>
                  <a:txBody>
                    <a:bodyPr/>
                    <a:lstStyle/>
                    <a:p>
                      <a:r>
                        <a:rPr lang="en-US" altLang="zh-CN"/>
                        <a:t>Glow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Facebook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pytorch/caffe2 tensorflowlite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Its own high-/lowlevel IR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CPU/GPU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Layer programming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37898"/>
                  </a:ext>
                </a:extLst>
              </a:tr>
              <a:tr h="717306">
                <a:tc>
                  <a:txBody>
                    <a:bodyPr/>
                    <a:lstStyle/>
                    <a:p>
                      <a:r>
                        <a:rPr lang="en-US" altLang="zh-CN"/>
                        <a:t>XLA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tensorflow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HLO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CPU/GPU/TPU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Tensorflow interface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5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535957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Current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F1B5585-D30B-4D43-AA28-B1878650B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" t="3623" r="963" b="424"/>
          <a:stretch/>
        </p:blipFill>
        <p:spPr>
          <a:xfrm>
            <a:off x="28459" y="1732899"/>
            <a:ext cx="12061874" cy="47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3394"/>
      </p:ext>
    </p:extLst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20B2B776-BCD0-42E8-9437-C14F0A1FB76E}"/>
              </a:ext>
            </a:extLst>
          </p:cNvPr>
          <p:cNvSpPr/>
          <p:nvPr/>
        </p:nvSpPr>
        <p:spPr>
          <a:xfrm>
            <a:off x="3668148" y="999194"/>
            <a:ext cx="4855704" cy="4855704"/>
          </a:xfrm>
          <a:prstGeom prst="donut">
            <a:avLst>
              <a:gd name="adj" fmla="val 17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DF9E2F-240B-4A3B-A169-8C74FF993DAD}"/>
              </a:ext>
            </a:extLst>
          </p:cNvPr>
          <p:cNvGrpSpPr/>
          <p:nvPr/>
        </p:nvGrpSpPr>
        <p:grpSpPr>
          <a:xfrm>
            <a:off x="1777365" y="999194"/>
            <a:ext cx="8637269" cy="3878879"/>
            <a:chOff x="1777365" y="999194"/>
            <a:chExt cx="8637269" cy="38788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7482DBF-BE6D-4860-8646-0837B637ABFC}"/>
                </a:ext>
              </a:extLst>
            </p:cNvPr>
            <p:cNvSpPr txBox="1"/>
            <p:nvPr/>
          </p:nvSpPr>
          <p:spPr>
            <a:xfrm>
              <a:off x="5347335" y="999194"/>
              <a:ext cx="149733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dirty="0">
                  <a:solidFill>
                    <a:schemeClr val="accent2"/>
                  </a:solidFill>
                  <a:latin typeface="+mn-ea"/>
                </a:rPr>
                <a:t>2</a:t>
              </a:r>
              <a:endParaRPr lang="zh-CN" altLang="en-US" sz="1990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442364-5713-4801-9006-2CD6BEA31986}"/>
                </a:ext>
              </a:extLst>
            </p:cNvPr>
            <p:cNvSpPr txBox="1"/>
            <p:nvPr/>
          </p:nvSpPr>
          <p:spPr>
            <a:xfrm>
              <a:off x="3921774" y="3710940"/>
              <a:ext cx="43484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TVM Mechanism</a:t>
              </a:r>
              <a:endParaRPr lang="zh-CN" altLang="en-US" sz="4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DECEBB-B526-4041-83CA-5C9A49C621AF}"/>
                </a:ext>
              </a:extLst>
            </p:cNvPr>
            <p:cNvSpPr txBox="1"/>
            <p:nvPr/>
          </p:nvSpPr>
          <p:spPr>
            <a:xfrm>
              <a:off x="1777365" y="4520026"/>
              <a:ext cx="8637269" cy="35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200"/>
                </a:lnSpc>
                <a:defRPr/>
              </a:pPr>
              <a:endParaRPr lang="zh-CN" altLang="en-US" sz="1600" kern="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48516A97-8AC7-49A6-9B2A-76AF534C102B}"/>
              </a:ext>
            </a:extLst>
          </p:cNvPr>
          <p:cNvGrpSpPr/>
          <p:nvPr/>
        </p:nvGrpSpPr>
        <p:grpSpPr>
          <a:xfrm>
            <a:off x="7319997" y="1220302"/>
            <a:ext cx="940118" cy="940118"/>
            <a:chOff x="7319997" y="1220302"/>
            <a:chExt cx="940118" cy="940118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81CD73A-4B43-4C83-B5A1-89369E232CE7}"/>
                </a:ext>
              </a:extLst>
            </p:cNvPr>
            <p:cNvSpPr/>
            <p:nvPr/>
          </p:nvSpPr>
          <p:spPr>
            <a:xfrm>
              <a:off x="7319997" y="1220302"/>
              <a:ext cx="940118" cy="940118"/>
            </a:xfrm>
            <a:prstGeom prst="ellipse">
              <a:avLst/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place-optimization_48561">
              <a:extLst>
                <a:ext uri="{FF2B5EF4-FFF2-40B4-BE49-F238E27FC236}">
                  <a16:creationId xmlns:a16="http://schemas.microsoft.com/office/drawing/2014/main" id="{04127F76-DDF3-46ED-B9C0-50FAABDC63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66726" y="1467717"/>
              <a:ext cx="456840" cy="445287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  <a:gd name="T66" fmla="*/ 472622 w 604011"/>
                <a:gd name="T67" fmla="*/ 472622 w 604011"/>
                <a:gd name="T68" fmla="*/ 472622 w 604011"/>
                <a:gd name="T69" fmla="*/ 472622 w 604011"/>
                <a:gd name="T70" fmla="*/ 472622 w 604011"/>
                <a:gd name="T71" fmla="*/ 472622 w 604011"/>
                <a:gd name="T72" fmla="*/ 472622 w 604011"/>
                <a:gd name="T73" fmla="*/ 472622 w 604011"/>
                <a:gd name="T74" fmla="*/ 472622 w 604011"/>
                <a:gd name="T75" fmla="*/ 472622 w 604011"/>
                <a:gd name="T76" fmla="*/ 472622 w 604011"/>
                <a:gd name="T77" fmla="*/ 472622 w 604011"/>
                <a:gd name="T78" fmla="*/ 472622 w 604011"/>
                <a:gd name="T79" fmla="*/ 472622 w 604011"/>
                <a:gd name="T80" fmla="*/ 472622 w 604011"/>
                <a:gd name="T81" fmla="*/ 472622 w 604011"/>
                <a:gd name="T82" fmla="*/ 472622 w 604011"/>
                <a:gd name="T83" fmla="*/ 472622 w 604011"/>
                <a:gd name="T84" fmla="*/ 472622 w 604011"/>
                <a:gd name="T85" fmla="*/ 472622 w 604011"/>
                <a:gd name="T86" fmla="*/ 472622 w 604011"/>
                <a:gd name="T87" fmla="*/ 472622 w 604011"/>
                <a:gd name="T88" fmla="*/ 472622 w 604011"/>
                <a:gd name="T89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8" h="408">
                  <a:moveTo>
                    <a:pt x="246" y="243"/>
                  </a:moveTo>
                  <a:lnTo>
                    <a:pt x="362" y="127"/>
                  </a:lnTo>
                  <a:lnTo>
                    <a:pt x="418" y="183"/>
                  </a:lnTo>
                  <a:lnTo>
                    <a:pt x="302" y="299"/>
                  </a:lnTo>
                  <a:lnTo>
                    <a:pt x="246" y="243"/>
                  </a:lnTo>
                  <a:close/>
                  <a:moveTo>
                    <a:pt x="235" y="283"/>
                  </a:moveTo>
                  <a:lnTo>
                    <a:pt x="227" y="318"/>
                  </a:lnTo>
                  <a:lnTo>
                    <a:pt x="261" y="309"/>
                  </a:lnTo>
                  <a:lnTo>
                    <a:pt x="235" y="283"/>
                  </a:lnTo>
                  <a:close/>
                  <a:moveTo>
                    <a:pt x="304" y="316"/>
                  </a:moveTo>
                  <a:lnTo>
                    <a:pt x="330" y="290"/>
                  </a:lnTo>
                  <a:lnTo>
                    <a:pt x="330" y="408"/>
                  </a:lnTo>
                  <a:lnTo>
                    <a:pt x="0" y="408"/>
                  </a:lnTo>
                  <a:lnTo>
                    <a:pt x="0" y="112"/>
                  </a:lnTo>
                  <a:lnTo>
                    <a:pt x="106" y="0"/>
                  </a:lnTo>
                  <a:lnTo>
                    <a:pt x="330" y="0"/>
                  </a:lnTo>
                  <a:lnTo>
                    <a:pt x="330" y="140"/>
                  </a:lnTo>
                  <a:lnTo>
                    <a:pt x="304" y="165"/>
                  </a:lnTo>
                  <a:lnTo>
                    <a:pt x="304" y="26"/>
                  </a:lnTo>
                  <a:lnTo>
                    <a:pt x="122" y="26"/>
                  </a:lnTo>
                  <a:lnTo>
                    <a:pt x="122" y="122"/>
                  </a:lnTo>
                  <a:lnTo>
                    <a:pt x="25" y="122"/>
                  </a:lnTo>
                  <a:lnTo>
                    <a:pt x="25" y="382"/>
                  </a:lnTo>
                  <a:lnTo>
                    <a:pt x="304" y="382"/>
                  </a:lnTo>
                  <a:lnTo>
                    <a:pt x="304" y="316"/>
                  </a:lnTo>
                  <a:close/>
                  <a:moveTo>
                    <a:pt x="49" y="96"/>
                  </a:moveTo>
                  <a:lnTo>
                    <a:pt x="96" y="96"/>
                  </a:lnTo>
                  <a:lnTo>
                    <a:pt x="96" y="47"/>
                  </a:lnTo>
                  <a:lnTo>
                    <a:pt x="49" y="96"/>
                  </a:lnTo>
                  <a:close/>
                  <a:moveTo>
                    <a:pt x="272" y="197"/>
                  </a:moveTo>
                  <a:lnTo>
                    <a:pt x="272" y="194"/>
                  </a:lnTo>
                  <a:lnTo>
                    <a:pt x="56" y="194"/>
                  </a:lnTo>
                  <a:lnTo>
                    <a:pt x="56" y="222"/>
                  </a:lnTo>
                  <a:lnTo>
                    <a:pt x="247" y="222"/>
                  </a:lnTo>
                  <a:lnTo>
                    <a:pt x="272" y="197"/>
                  </a:lnTo>
                  <a:close/>
                  <a:moveTo>
                    <a:pt x="230" y="250"/>
                  </a:moveTo>
                  <a:lnTo>
                    <a:pt x="56" y="250"/>
                  </a:lnTo>
                  <a:lnTo>
                    <a:pt x="56" y="279"/>
                  </a:lnTo>
                  <a:lnTo>
                    <a:pt x="222" y="279"/>
                  </a:lnTo>
                  <a:lnTo>
                    <a:pt x="230" y="250"/>
                  </a:lnTo>
                  <a:close/>
                  <a:moveTo>
                    <a:pt x="56" y="338"/>
                  </a:moveTo>
                  <a:lnTo>
                    <a:pt x="208" y="338"/>
                  </a:lnTo>
                  <a:lnTo>
                    <a:pt x="215" y="310"/>
                  </a:lnTo>
                  <a:lnTo>
                    <a:pt x="56" y="310"/>
                  </a:lnTo>
                  <a:lnTo>
                    <a:pt x="56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372349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Execution Summary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51773F1-138B-433D-AC86-42E12FFD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50" y="1785252"/>
            <a:ext cx="6681456" cy="46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76032"/>
      </p:ext>
    </p:extLst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Tensor Expression &amp; TOPI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3FF2A94-6776-4361-9BF9-52C5F2453A8F}"/>
              </a:ext>
            </a:extLst>
          </p:cNvPr>
          <p:cNvSpPr txBox="1"/>
          <p:nvPr/>
        </p:nvSpPr>
        <p:spPr>
          <a:xfrm>
            <a:off x="290830" y="23524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lambda [Varient List]</a:t>
            </a:r>
            <a:r>
              <a:rPr lang="zh-CN" altLang="en-US" b="1"/>
              <a:t> </a:t>
            </a:r>
            <a:r>
              <a:rPr lang="en-US" altLang="zh-CN" b="1"/>
              <a:t>: [Expression]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D01CEF-C8FA-4938-80E1-011D0C7004E2}"/>
              </a:ext>
            </a:extLst>
          </p:cNvPr>
          <p:cNvSpPr txBox="1"/>
          <p:nvPr/>
        </p:nvSpPr>
        <p:spPr>
          <a:xfrm>
            <a:off x="290830" y="28888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TVM TOPI : </a:t>
            </a:r>
            <a:r>
              <a:rPr lang="en-US" altLang="zh-CN"/>
              <a:t>TOPI is the operator collection library for TVM, to provide sugars for constructing compute declaration as well as optimized schedules.</a:t>
            </a:r>
            <a:endParaRPr lang="zh-CN" altLang="en-US" b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0988BC-D3BE-400E-A56F-49CFFE3E6CC8}"/>
              </a:ext>
            </a:extLst>
          </p:cNvPr>
          <p:cNvSpPr txBox="1"/>
          <p:nvPr/>
        </p:nvSpPr>
        <p:spPr>
          <a:xfrm>
            <a:off x="7009130" y="2634586"/>
            <a:ext cx="3850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Basic Operator :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9966"/>
                </a:solidFill>
              </a:rPr>
              <a:t>max, min, sum, sigmoid, topk, matmul 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Neural Network</a:t>
            </a:r>
            <a:r>
              <a:rPr lang="zh-CN" altLang="en-US" sz="2000" b="1"/>
              <a:t> </a:t>
            </a:r>
            <a:r>
              <a:rPr lang="en-US" altLang="zh-CN" sz="2000" b="1"/>
              <a:t>Operator 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9966"/>
                </a:solidFill>
              </a:rPr>
              <a:t>conv2d_hwcn, conv2d_nchw, pool2d, softmax, relu </a:t>
            </a:r>
            <a:r>
              <a:rPr lang="en-US" altLang="zh-CN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Image Network Operator 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9966"/>
                </a:solidFill>
              </a:rPr>
              <a:t>get_2d_pixel, get_2d_indices, grid_sample </a:t>
            </a:r>
            <a:r>
              <a:rPr lang="en-US" altLang="zh-CN"/>
              <a:t>……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8AB415-D29D-413A-A86B-E3F13FAF6AF4}"/>
              </a:ext>
            </a:extLst>
          </p:cNvPr>
          <p:cNvSpPr txBox="1"/>
          <p:nvPr/>
        </p:nvSpPr>
        <p:spPr>
          <a:xfrm>
            <a:off x="7009130" y="20633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TOPI :</a:t>
            </a:r>
            <a:endParaRPr lang="zh-CN" altLang="en-US" sz="2400" b="1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748E495-EBC8-4317-9A59-69382FA8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5" y="3975497"/>
            <a:ext cx="6528615" cy="16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7195"/>
      </p:ext>
    </p:extLst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Computational Graph &amp;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0680AC1-5263-47BA-98DC-6EFD9FEB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1" y="2050511"/>
            <a:ext cx="7117699" cy="21996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AF6DDA-37CF-4732-B88F-D856B7B9C303}"/>
              </a:ext>
            </a:extLst>
          </p:cNvPr>
          <p:cNvSpPr txBox="1"/>
          <p:nvPr/>
        </p:nvSpPr>
        <p:spPr>
          <a:xfrm>
            <a:off x="428950" y="4634843"/>
            <a:ext cx="683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/>
              <a:t>Node</a:t>
            </a:r>
            <a:r>
              <a:rPr lang="en-US" altLang="zh-CN" sz="2400"/>
              <a:t> : an operation on tensor or program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/>
              <a:t>Edge</a:t>
            </a:r>
            <a:r>
              <a:rPr lang="en-US" altLang="zh-CN" sz="2400"/>
              <a:t> : data dependence between operations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09A945-6B63-4261-A38C-7D06675A16D8}"/>
              </a:ext>
            </a:extLst>
          </p:cNvPr>
          <p:cNvSpPr txBox="1"/>
          <p:nvPr/>
        </p:nvSpPr>
        <p:spPr>
          <a:xfrm>
            <a:off x="7428611" y="2106771"/>
            <a:ext cx="4383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Operator Fusion</a:t>
            </a:r>
            <a:r>
              <a:rPr lang="en-US" altLang="zh-CN" sz="2000"/>
              <a:t> : </a:t>
            </a:r>
            <a:r>
              <a:rPr lang="en-US" altLang="zh-CN" sz="2000">
                <a:solidFill>
                  <a:srgbClr val="009966"/>
                </a:solidFill>
              </a:rPr>
              <a:t>fuses multiple small operations together</a:t>
            </a:r>
          </a:p>
          <a:p>
            <a:endParaRPr lang="en-US" altLang="zh-CN" sz="2000">
              <a:solidFill>
                <a:srgbClr val="009966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Constant Folding</a:t>
            </a:r>
            <a:r>
              <a:rPr lang="en-US" altLang="zh-CN" sz="2000"/>
              <a:t> : </a:t>
            </a:r>
            <a:r>
              <a:rPr lang="en-US" altLang="zh-CN" sz="2000">
                <a:solidFill>
                  <a:srgbClr val="009966"/>
                </a:solidFill>
              </a:rPr>
              <a:t>precomputes graph parts that can be determined statically, saving execution costs</a:t>
            </a:r>
          </a:p>
          <a:p>
            <a:endParaRPr lang="en-US" altLang="zh-CN" sz="2000">
              <a:solidFill>
                <a:srgbClr val="0099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Static Memory Planning Pass 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9966"/>
                </a:solidFill>
              </a:rPr>
              <a:t>pre-allocates memory to hold each intermediate tensor</a:t>
            </a:r>
          </a:p>
          <a:p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Data Layout Transformations 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9966"/>
                </a:solidFill>
              </a:rPr>
              <a:t>transform internal data layouts into back-end-friendly forms </a:t>
            </a:r>
            <a:r>
              <a:rPr lang="en-US" altLang="zh-CN" sz="2000"/>
              <a:t>(NHWC, NCHW, HWCN)</a:t>
            </a:r>
            <a:endParaRPr lang="zh-CN" altLang="en-US" sz="20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6EC254-377C-470E-B27D-4DCF984974F2}"/>
              </a:ext>
            </a:extLst>
          </p:cNvPr>
          <p:cNvSpPr txBox="1"/>
          <p:nvPr/>
        </p:nvSpPr>
        <p:spPr>
          <a:xfrm>
            <a:off x="7428612" y="1484696"/>
            <a:ext cx="244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Optimization : 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505822736"/>
      </p:ext>
    </p:extLst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Schedule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BAB37B4-D9B6-44A0-83BB-869DBE8B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" y="2099560"/>
            <a:ext cx="4205486" cy="38712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1B3B16-497A-4B15-A11D-7CA3096EF094}"/>
              </a:ext>
            </a:extLst>
          </p:cNvPr>
          <p:cNvSpPr txBox="1"/>
          <p:nvPr/>
        </p:nvSpPr>
        <p:spPr>
          <a:xfrm>
            <a:off x="4826000" y="1785252"/>
            <a:ext cx="6096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TVM</a:t>
            </a:r>
            <a:r>
              <a:rPr lang="en-US" altLang="zh-CN" sz="2000"/>
              <a:t> reuse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helpful primitives </a:t>
            </a:r>
            <a:r>
              <a:rPr lang="en-US" altLang="zh-CN" sz="2000"/>
              <a:t>and the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low-level loop </a:t>
            </a:r>
            <a:r>
              <a:rPr lang="en-US" altLang="zh-CN" sz="2000">
                <a:solidFill>
                  <a:srgbClr val="FF0000"/>
                </a:solidFill>
              </a:rPr>
              <a:t>program AST </a:t>
            </a:r>
            <a:r>
              <a:rPr lang="en-US" altLang="zh-CN" sz="2000"/>
              <a:t>from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Halide</a:t>
            </a:r>
            <a:r>
              <a:rPr lang="en-US" altLang="zh-CN" sz="2000"/>
              <a:t>, and we introduce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new primitives </a:t>
            </a:r>
            <a:r>
              <a:rPr lang="en-US" altLang="zh-CN" sz="2000"/>
              <a:t>to optimize GPU and accelerator performance</a:t>
            </a:r>
          </a:p>
          <a:p>
            <a:endParaRPr lang="en-US" altLang="zh-CN" sz="2000"/>
          </a:p>
          <a:p>
            <a:r>
              <a:rPr lang="en-US" altLang="zh-CN" sz="2000" b="1"/>
              <a:t>Schedule Primitives 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9966"/>
                </a:solidFill>
              </a:rPr>
              <a:t>split, tile, fuse, reorder, bind, compute_at, compute_inline, compute_root</a:t>
            </a:r>
          </a:p>
          <a:p>
            <a:endParaRPr lang="en-US" altLang="zh-CN">
              <a:solidFill>
                <a:srgbClr val="009966"/>
              </a:solidFill>
            </a:endParaRPr>
          </a:p>
          <a:p>
            <a:endParaRPr lang="en-US" altLang="zh-CN">
              <a:solidFill>
                <a:srgbClr val="009966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16AED0-AD89-4EBB-8F95-56472301B234}"/>
              </a:ext>
            </a:extLst>
          </p:cNvPr>
          <p:cNvSpPr txBox="1"/>
          <p:nvPr/>
        </p:nvSpPr>
        <p:spPr>
          <a:xfrm>
            <a:off x="4826000" y="40977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/>
              <a:t>split, tile, </a:t>
            </a:r>
            <a:r>
              <a:rPr lang="en-US" altLang="zh-CN" b="1"/>
              <a:t>f</a:t>
            </a:r>
            <a:r>
              <a:rPr lang="en-US" altLang="zh-CN" sz="1800" b="1"/>
              <a:t>use, reorder </a:t>
            </a:r>
            <a:r>
              <a:rPr lang="zh-CN" altLang="en-US" sz="1800"/>
              <a:t>：</a:t>
            </a:r>
            <a:r>
              <a:rPr lang="en-US" altLang="zh-CN" sz="1800"/>
              <a:t>arrange</a:t>
            </a:r>
            <a:r>
              <a:rPr lang="zh-CN" altLang="en-US" sz="1800"/>
              <a:t> </a:t>
            </a:r>
            <a:r>
              <a:rPr lang="en-US" altLang="zh-CN" sz="1800"/>
              <a:t>the</a:t>
            </a:r>
            <a:r>
              <a:rPr lang="zh-CN" altLang="en-US" sz="1800"/>
              <a:t> </a:t>
            </a:r>
            <a:r>
              <a:rPr lang="en-US" altLang="zh-CN" sz="1800"/>
              <a:t>parallelization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bind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bind iterator with BlockId&amp;ThreadId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compute_at </a:t>
            </a:r>
            <a:r>
              <a:rPr lang="en-US" altLang="zh-CN"/>
              <a:t>: combine unrelated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compute_inline </a:t>
            </a:r>
            <a:r>
              <a:rPr lang="en-US" altLang="zh-CN"/>
              <a:t>: can mark one stage as inline, then the body of computation will be expanded and inserted at the address where the tensor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compute_root </a:t>
            </a:r>
            <a:r>
              <a:rPr lang="en-US" altLang="zh-CN"/>
              <a:t>: return to the default schedule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13792"/>
      </p:ext>
    </p:extLst>
  </p:cSld>
  <p:clrMapOvr>
    <a:masterClrMapping/>
  </p:clrMapOvr>
  <p:transition spd="slow" advTm="3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Schedule Primitives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8ABA08E-5041-414F-B20A-30DE5ED9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98" y="0"/>
            <a:ext cx="6999323" cy="21199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F928DC-B48D-4AE7-81B4-F119E0BA9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5" y="2104093"/>
            <a:ext cx="11851689" cy="475390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6AC5522-4BF8-4FD9-A13F-1B93964B0785}"/>
              </a:ext>
            </a:extLst>
          </p:cNvPr>
          <p:cNvSpPr/>
          <p:nvPr/>
        </p:nvSpPr>
        <p:spPr>
          <a:xfrm>
            <a:off x="2297906" y="452761"/>
            <a:ext cx="4715453" cy="276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3F2643-78D0-4301-832C-4AACA97DEEF7}"/>
              </a:ext>
            </a:extLst>
          </p:cNvPr>
          <p:cNvSpPr/>
          <p:nvPr/>
        </p:nvSpPr>
        <p:spPr>
          <a:xfrm>
            <a:off x="2276298" y="1403735"/>
            <a:ext cx="6716782" cy="276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9AA62-C03F-4480-B93D-FCB8B2AA9C63}"/>
              </a:ext>
            </a:extLst>
          </p:cNvPr>
          <p:cNvSpPr/>
          <p:nvPr/>
        </p:nvSpPr>
        <p:spPr>
          <a:xfrm>
            <a:off x="739140" y="5009548"/>
            <a:ext cx="7215252" cy="1119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68072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108C0FF-F110-4B62-BBBC-335B9FD2E54B}"/>
              </a:ext>
            </a:extLst>
          </p:cNvPr>
          <p:cNvGrpSpPr/>
          <p:nvPr/>
        </p:nvGrpSpPr>
        <p:grpSpPr>
          <a:xfrm>
            <a:off x="739140" y="484857"/>
            <a:ext cx="10713720" cy="936764"/>
            <a:chOff x="739140" y="484857"/>
            <a:chExt cx="10713720" cy="93676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4FC132-D4D1-43C5-B75A-CE667BDCAE57}"/>
                </a:ext>
              </a:extLst>
            </p:cNvPr>
            <p:cNvSpPr txBox="1"/>
            <p:nvPr/>
          </p:nvSpPr>
          <p:spPr>
            <a:xfrm>
              <a:off x="3776662" y="484857"/>
              <a:ext cx="4638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+mj-ea"/>
                  <a:ea typeface="+mj-ea"/>
                </a:rPr>
                <a:t>CONTENTS</a:t>
              </a:r>
              <a:endParaRPr lang="zh-CN" altLang="en-US" sz="32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75AC6D1-1322-41FC-BFD5-E603ED9892C4}"/>
                </a:ext>
              </a:extLst>
            </p:cNvPr>
            <p:cNvGrpSpPr/>
            <p:nvPr/>
          </p:nvGrpSpPr>
          <p:grpSpPr>
            <a:xfrm>
              <a:off x="739140" y="1121985"/>
              <a:ext cx="10713720" cy="299636"/>
              <a:chOff x="739140" y="1022925"/>
              <a:chExt cx="10713720" cy="29963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A44B696-8899-4CE2-A6DB-CD96C0ACC1E8}"/>
                  </a:ext>
                </a:extLst>
              </p:cNvPr>
              <p:cNvGrpSpPr/>
              <p:nvPr/>
            </p:nvGrpSpPr>
            <p:grpSpPr>
              <a:xfrm>
                <a:off x="5909578" y="1022925"/>
                <a:ext cx="372844" cy="299636"/>
                <a:chOff x="5410200" y="1130300"/>
                <a:chExt cx="727650" cy="584775"/>
              </a:xfrm>
            </p:grpSpPr>
            <p:sp>
              <p:nvSpPr>
                <p:cNvPr id="3" name="圆: 空心 2">
                  <a:extLst>
                    <a:ext uri="{FF2B5EF4-FFF2-40B4-BE49-F238E27FC236}">
                      <a16:creationId xmlns:a16="http://schemas.microsoft.com/office/drawing/2014/main" id="{A98E9C5F-A446-4414-A2C5-7F639CD43A07}"/>
                    </a:ext>
                  </a:extLst>
                </p:cNvPr>
                <p:cNvSpPr/>
                <p:nvPr/>
              </p:nvSpPr>
              <p:spPr>
                <a:xfrm>
                  <a:off x="5410200" y="1130300"/>
                  <a:ext cx="584775" cy="584775"/>
                </a:xfrm>
                <a:prstGeom prst="donut">
                  <a:avLst>
                    <a:gd name="adj" fmla="val 966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圆: 空心 3">
                  <a:extLst>
                    <a:ext uri="{FF2B5EF4-FFF2-40B4-BE49-F238E27FC236}">
                      <a16:creationId xmlns:a16="http://schemas.microsoft.com/office/drawing/2014/main" id="{0CFF63A1-6D05-42C0-AB23-7F778D8A33AF}"/>
                    </a:ext>
                  </a:extLst>
                </p:cNvPr>
                <p:cNvSpPr/>
                <p:nvPr/>
              </p:nvSpPr>
              <p:spPr>
                <a:xfrm>
                  <a:off x="5852100" y="1327151"/>
                  <a:ext cx="285750" cy="285750"/>
                </a:xfrm>
                <a:prstGeom prst="donut">
                  <a:avLst>
                    <a:gd name="adj" fmla="val 15679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A5AB50E-529E-454E-ACD7-5A3318508A8F}"/>
                  </a:ext>
                </a:extLst>
              </p:cNvPr>
              <p:cNvCxnSpPr/>
              <p:nvPr/>
            </p:nvCxnSpPr>
            <p:spPr>
              <a:xfrm>
                <a:off x="739140" y="1172743"/>
                <a:ext cx="5036820" cy="0"/>
              </a:xfrm>
              <a:prstGeom prst="line">
                <a:avLst/>
              </a:prstGeom>
              <a:ln w="31750" cap="rnd">
                <a:solidFill>
                  <a:schemeClr val="accent2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AAC7670-9AD1-46D5-AAF4-342CBEE92D05}"/>
                  </a:ext>
                </a:extLst>
              </p:cNvPr>
              <p:cNvCxnSpPr/>
              <p:nvPr/>
            </p:nvCxnSpPr>
            <p:spPr>
              <a:xfrm>
                <a:off x="6416040" y="1172743"/>
                <a:ext cx="5036820" cy="0"/>
              </a:xfrm>
              <a:prstGeom prst="line">
                <a:avLst/>
              </a:prstGeom>
              <a:ln w="31750" cap="rnd">
                <a:solidFill>
                  <a:schemeClr val="accent2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E99EF22-4E9A-4BCB-8F8B-06277DB3040E}"/>
              </a:ext>
            </a:extLst>
          </p:cNvPr>
          <p:cNvGrpSpPr/>
          <p:nvPr/>
        </p:nvGrpSpPr>
        <p:grpSpPr>
          <a:xfrm>
            <a:off x="678302" y="2054107"/>
            <a:ext cx="10958873" cy="3074761"/>
            <a:chOff x="678302" y="2054107"/>
            <a:chExt cx="10958873" cy="307476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1088A11-B5C8-488B-8407-615690C47D6B}"/>
                </a:ext>
              </a:extLst>
            </p:cNvPr>
            <p:cNvGrpSpPr/>
            <p:nvPr/>
          </p:nvGrpSpPr>
          <p:grpSpPr>
            <a:xfrm>
              <a:off x="678302" y="2054107"/>
              <a:ext cx="2076365" cy="3074761"/>
              <a:chOff x="704935" y="2426970"/>
              <a:chExt cx="2076365" cy="3074761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2E8824BC-5B61-4624-BC61-9E301FF59C59}"/>
                  </a:ext>
                </a:extLst>
              </p:cNvPr>
              <p:cNvSpPr/>
              <p:nvPr/>
            </p:nvSpPr>
            <p:spPr>
              <a:xfrm>
                <a:off x="739140" y="2426970"/>
                <a:ext cx="2004060" cy="2004060"/>
              </a:xfrm>
              <a:prstGeom prst="blockArc">
                <a:avLst>
                  <a:gd name="adj1" fmla="val 4480824"/>
                  <a:gd name="adj2" fmla="val 21155905"/>
                  <a:gd name="adj3" fmla="val 13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3707E58-6219-4A26-BAB5-F8FE1FCD6D7D}"/>
                  </a:ext>
                </a:extLst>
              </p:cNvPr>
              <p:cNvSpPr/>
              <p:nvPr/>
            </p:nvSpPr>
            <p:spPr>
              <a:xfrm>
                <a:off x="2659387" y="3368043"/>
                <a:ext cx="121913" cy="1219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606E299-5B46-4251-8197-E89078E3EDAA}"/>
                  </a:ext>
                </a:extLst>
              </p:cNvPr>
              <p:cNvSpPr txBox="1"/>
              <p:nvPr/>
            </p:nvSpPr>
            <p:spPr>
              <a:xfrm>
                <a:off x="1186237" y="2967335"/>
                <a:ext cx="11049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dirty="0">
                    <a:solidFill>
                      <a:schemeClr val="accent2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01</a:t>
                </a:r>
                <a:endParaRPr lang="zh-CN" altLang="en-US" sz="5400" dirty="0">
                  <a:solidFill>
                    <a:schemeClr val="accent2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B200866-6F7D-412B-BC6B-4BEAEE957BA0}"/>
                  </a:ext>
                </a:extLst>
              </p:cNvPr>
              <p:cNvSpPr txBox="1"/>
              <p:nvPr/>
            </p:nvSpPr>
            <p:spPr>
              <a:xfrm>
                <a:off x="704935" y="4670734"/>
                <a:ext cx="20675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>
                    <a:solidFill>
                      <a:schemeClr val="accent2"/>
                    </a:solidFill>
                    <a:latin typeface="+mj-ea"/>
                    <a:ea typeface="+mj-ea"/>
                  </a:rPr>
                  <a:t>DL Compiler Overview</a:t>
                </a:r>
                <a:endParaRPr lang="zh-CN" altLang="en-US" sz="24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27E6894-B6C6-4694-BDA0-C7E66D5C7371}"/>
                </a:ext>
              </a:extLst>
            </p:cNvPr>
            <p:cNvGrpSpPr/>
            <p:nvPr/>
          </p:nvGrpSpPr>
          <p:grpSpPr>
            <a:xfrm>
              <a:off x="3584006" y="2054107"/>
              <a:ext cx="2081501" cy="3074761"/>
              <a:chOff x="3610639" y="2426970"/>
              <a:chExt cx="2081501" cy="3074761"/>
            </a:xfrm>
          </p:grpSpPr>
          <p:sp>
            <p:nvSpPr>
              <p:cNvPr id="11" name="空心弧 10">
                <a:extLst>
                  <a:ext uri="{FF2B5EF4-FFF2-40B4-BE49-F238E27FC236}">
                    <a16:creationId xmlns:a16="http://schemas.microsoft.com/office/drawing/2014/main" id="{FC88643B-A788-469F-BB01-9FA79729AD1D}"/>
                  </a:ext>
                </a:extLst>
              </p:cNvPr>
              <p:cNvSpPr/>
              <p:nvPr/>
            </p:nvSpPr>
            <p:spPr>
              <a:xfrm rot="17707071">
                <a:off x="3642361" y="2426970"/>
                <a:ext cx="2004060" cy="2004060"/>
              </a:xfrm>
              <a:prstGeom prst="blockArc">
                <a:avLst>
                  <a:gd name="adj1" fmla="val 4480824"/>
                  <a:gd name="adj2" fmla="val 21155905"/>
                  <a:gd name="adj3" fmla="val 13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61D83BD-70AD-45B6-AF76-E72F7CDBE70C}"/>
                  </a:ext>
                </a:extLst>
              </p:cNvPr>
              <p:cNvSpPr/>
              <p:nvPr/>
            </p:nvSpPr>
            <p:spPr>
              <a:xfrm>
                <a:off x="5570227" y="3368043"/>
                <a:ext cx="121913" cy="1219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FDAD8BD-5711-4F46-B216-B69782406717}"/>
                  </a:ext>
                </a:extLst>
              </p:cNvPr>
              <p:cNvSpPr txBox="1"/>
              <p:nvPr/>
            </p:nvSpPr>
            <p:spPr>
              <a:xfrm>
                <a:off x="4091941" y="2967333"/>
                <a:ext cx="11049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dirty="0">
                    <a:solidFill>
                      <a:schemeClr val="accent2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02</a:t>
                </a:r>
                <a:endParaRPr lang="zh-CN" altLang="en-US" sz="5400" dirty="0">
                  <a:solidFill>
                    <a:schemeClr val="accent2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5C389DD-BC63-4EE9-9FE7-D7CBF8742059}"/>
                  </a:ext>
                </a:extLst>
              </p:cNvPr>
              <p:cNvSpPr txBox="1"/>
              <p:nvPr/>
            </p:nvSpPr>
            <p:spPr>
              <a:xfrm>
                <a:off x="3610639" y="4670734"/>
                <a:ext cx="20675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>
                    <a:solidFill>
                      <a:schemeClr val="accent2"/>
                    </a:solidFill>
                    <a:latin typeface="+mj-ea"/>
                    <a:ea typeface="+mj-ea"/>
                  </a:rPr>
                  <a:t>TVM Mechanism</a:t>
                </a:r>
                <a:endParaRPr lang="zh-CN" altLang="en-US" sz="24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5D9C510-4AFD-46EC-B8DF-4382D3C145E8}"/>
                </a:ext>
              </a:extLst>
            </p:cNvPr>
            <p:cNvGrpSpPr/>
            <p:nvPr/>
          </p:nvGrpSpPr>
          <p:grpSpPr>
            <a:xfrm>
              <a:off x="6305799" y="2054107"/>
              <a:ext cx="2425954" cy="3058083"/>
              <a:chOff x="6332432" y="2426970"/>
              <a:chExt cx="2425954" cy="3058083"/>
            </a:xfrm>
          </p:grpSpPr>
          <p:sp>
            <p:nvSpPr>
              <p:cNvPr id="12" name="空心弧 11">
                <a:extLst>
                  <a:ext uri="{FF2B5EF4-FFF2-40B4-BE49-F238E27FC236}">
                    <a16:creationId xmlns:a16="http://schemas.microsoft.com/office/drawing/2014/main" id="{6E807550-3187-42F0-9BB7-188CADDD4223}"/>
                  </a:ext>
                </a:extLst>
              </p:cNvPr>
              <p:cNvSpPr/>
              <p:nvPr/>
            </p:nvSpPr>
            <p:spPr>
              <a:xfrm rot="10649895">
                <a:off x="6545582" y="2426970"/>
                <a:ext cx="2004060" cy="2004060"/>
              </a:xfrm>
              <a:prstGeom prst="blockArc">
                <a:avLst>
                  <a:gd name="adj1" fmla="val 4480824"/>
                  <a:gd name="adj2" fmla="val 21155905"/>
                  <a:gd name="adj3" fmla="val 13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5AFC6FA-C322-4E81-8643-660E35BC6603}"/>
                  </a:ext>
                </a:extLst>
              </p:cNvPr>
              <p:cNvSpPr/>
              <p:nvPr/>
            </p:nvSpPr>
            <p:spPr>
              <a:xfrm>
                <a:off x="6484625" y="3368042"/>
                <a:ext cx="121913" cy="1219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41F9580-46C8-4442-A878-891C839E7367}"/>
                  </a:ext>
                </a:extLst>
              </p:cNvPr>
              <p:cNvSpPr txBox="1"/>
              <p:nvPr/>
            </p:nvSpPr>
            <p:spPr>
              <a:xfrm>
                <a:off x="6992959" y="2967333"/>
                <a:ext cx="11049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dirty="0">
                    <a:solidFill>
                      <a:schemeClr val="accent2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03</a:t>
                </a:r>
                <a:endParaRPr lang="zh-CN" altLang="en-US" sz="5400" dirty="0">
                  <a:solidFill>
                    <a:schemeClr val="accent2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CA4DAF2-2EAE-42F0-A800-412697ED0D23}"/>
                  </a:ext>
                </a:extLst>
              </p:cNvPr>
              <p:cNvSpPr txBox="1"/>
              <p:nvPr/>
            </p:nvSpPr>
            <p:spPr>
              <a:xfrm>
                <a:off x="6332432" y="4654056"/>
                <a:ext cx="24259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>
                    <a:solidFill>
                      <a:schemeClr val="accent2"/>
                    </a:solidFill>
                    <a:latin typeface="+mj-ea"/>
                    <a:ea typeface="+mj-ea"/>
                  </a:rPr>
                  <a:t>TVM </a:t>
                </a:r>
              </a:p>
              <a:p>
                <a:pPr algn="ctr"/>
                <a:r>
                  <a:rPr lang="en-US" altLang="zh-CN" sz="2400">
                    <a:solidFill>
                      <a:schemeClr val="accent2"/>
                    </a:solidFill>
                    <a:latin typeface="+mj-ea"/>
                    <a:ea typeface="+mj-ea"/>
                  </a:rPr>
                  <a:t>Manual Schedule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1114A1B-7303-4580-ACAF-6F2BD48C9273}"/>
                </a:ext>
              </a:extLst>
            </p:cNvPr>
            <p:cNvGrpSpPr/>
            <p:nvPr/>
          </p:nvGrpSpPr>
          <p:grpSpPr>
            <a:xfrm>
              <a:off x="9384067" y="2054107"/>
              <a:ext cx="2042162" cy="2004060"/>
              <a:chOff x="9410700" y="2426970"/>
              <a:chExt cx="2042162" cy="2004060"/>
            </a:xfrm>
          </p:grpSpPr>
          <p:sp>
            <p:nvSpPr>
              <p:cNvPr id="13" name="空心弧 12">
                <a:extLst>
                  <a:ext uri="{FF2B5EF4-FFF2-40B4-BE49-F238E27FC236}">
                    <a16:creationId xmlns:a16="http://schemas.microsoft.com/office/drawing/2014/main" id="{FCDAA5FD-30A7-49DD-96C3-071B9B342E5D}"/>
                  </a:ext>
                </a:extLst>
              </p:cNvPr>
              <p:cNvSpPr/>
              <p:nvPr/>
            </p:nvSpPr>
            <p:spPr>
              <a:xfrm rot="6872120">
                <a:off x="9448802" y="2426970"/>
                <a:ext cx="2004060" cy="2004060"/>
              </a:xfrm>
              <a:prstGeom prst="blockArc">
                <a:avLst>
                  <a:gd name="adj1" fmla="val 4480824"/>
                  <a:gd name="adj2" fmla="val 21155905"/>
                  <a:gd name="adj3" fmla="val 13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33A3A6B-6E73-45D0-B0E1-46BF624AF17A}"/>
                  </a:ext>
                </a:extLst>
              </p:cNvPr>
              <p:cNvSpPr/>
              <p:nvPr/>
            </p:nvSpPr>
            <p:spPr>
              <a:xfrm>
                <a:off x="9410700" y="3368043"/>
                <a:ext cx="121913" cy="1219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62D348-08F1-4837-B3D2-00B7FE314671}"/>
                  </a:ext>
                </a:extLst>
              </p:cNvPr>
              <p:cNvSpPr txBox="1"/>
              <p:nvPr/>
            </p:nvSpPr>
            <p:spPr>
              <a:xfrm>
                <a:off x="9898382" y="2967335"/>
                <a:ext cx="11049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dirty="0">
                    <a:solidFill>
                      <a:schemeClr val="accent2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04</a:t>
                </a:r>
                <a:endParaRPr lang="zh-CN" altLang="en-US" sz="5400" dirty="0">
                  <a:solidFill>
                    <a:schemeClr val="accent2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5F375A4-D8F9-4810-8C89-A6043C33D34C}"/>
                </a:ext>
              </a:extLst>
            </p:cNvPr>
            <p:cNvSpPr txBox="1"/>
            <p:nvPr/>
          </p:nvSpPr>
          <p:spPr>
            <a:xfrm>
              <a:off x="9211222" y="4297870"/>
              <a:ext cx="2425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accent2"/>
                  </a:solidFill>
                  <a:latin typeface="+mj-ea"/>
                  <a:ea typeface="+mj-ea"/>
                </a:rPr>
                <a:t>TVM </a:t>
              </a:r>
            </a:p>
            <a:p>
              <a:pPr algn="ctr"/>
              <a:r>
                <a:rPr lang="en-US" altLang="zh-CN" sz="2400">
                  <a:solidFill>
                    <a:schemeClr val="accent2"/>
                  </a:solidFill>
                  <a:latin typeface="+mj-ea"/>
                  <a:ea typeface="+mj-ea"/>
                </a:rPr>
                <a:t>Auto 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84372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Latency Hidding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B050471-692B-4FCB-9F6B-953DB819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4" b="2743"/>
          <a:stretch/>
        </p:blipFill>
        <p:spPr>
          <a:xfrm>
            <a:off x="1767947" y="1538772"/>
            <a:ext cx="8656105" cy="51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42630"/>
      </p:ext>
    </p:extLst>
  </p:cSld>
  <p:clrMapOvr>
    <a:masterClrMapping/>
  </p:clrMapOvr>
  <p:transition spd="slow" advTm="3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Automating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E87CBD4-ABBA-4E67-8CF2-87AB3B19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58" y="1510910"/>
            <a:ext cx="9363075" cy="3162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88B4D3-5E86-40A0-BC04-EC0B4620E496}"/>
              </a:ext>
            </a:extLst>
          </p:cNvPr>
          <p:cNvSpPr txBox="1"/>
          <p:nvPr/>
        </p:nvSpPr>
        <p:spPr>
          <a:xfrm>
            <a:off x="1130142" y="4908062"/>
            <a:ext cx="485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Optimizing Target </a:t>
            </a:r>
            <a:r>
              <a:rPr lang="en-US" altLang="zh-CN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/>
              <a:t>loop order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/>
              <a:t>memory hierarchy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/>
              <a:t>schedule-specific parameter : tiling size, split factor, loop unrolling factor, ……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5FEC88-4BBF-44D2-8F75-EC6D9EE2FF82}"/>
              </a:ext>
            </a:extLst>
          </p:cNvPr>
          <p:cNvSpPr txBox="1"/>
          <p:nvPr/>
        </p:nvSpPr>
        <p:spPr>
          <a:xfrm>
            <a:off x="6205379" y="4945695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Schedule Explorer </a:t>
            </a:r>
            <a:r>
              <a:rPr lang="en-US" altLang="zh-CN"/>
              <a:t>: proposes promising new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ML Cost Model </a:t>
            </a:r>
            <a:r>
              <a:rPr lang="en-US" altLang="zh-CN"/>
              <a:t>: predicts the performance of a given configuration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6317"/>
      </p:ext>
    </p:extLst>
  </p:cSld>
  <p:clrMapOvr>
    <a:masterClrMapping/>
  </p:clrMapOvr>
  <p:transition spd="slow" advTm="3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Automating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2C2D182-AD12-4F1A-A7FC-5D9BCA608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5" b="5994"/>
          <a:stretch/>
        </p:blipFill>
        <p:spPr>
          <a:xfrm>
            <a:off x="1943814" y="1510910"/>
            <a:ext cx="8304371" cy="25139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BA4A20-6439-41B4-B0AB-DDF6D97F5050}"/>
              </a:ext>
            </a:extLst>
          </p:cNvPr>
          <p:cNvSpPr txBox="1"/>
          <p:nvPr/>
        </p:nvSpPr>
        <p:spPr>
          <a:xfrm>
            <a:off x="2265679" y="4174688"/>
            <a:ext cx="76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Blackbox Auto-tuning </a:t>
            </a:r>
            <a:r>
              <a:rPr lang="en-US" altLang="zh-CN"/>
              <a:t>: run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all possibilities</a:t>
            </a:r>
            <a:r>
              <a:rPr lang="en-US" altLang="zh-CN"/>
              <a:t> and measuring their performance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Predefined Cost Model </a:t>
            </a:r>
            <a:r>
              <a:rPr lang="en-US" altLang="zh-CN"/>
              <a:t>: build a predefined cost model to guide the search for a particular hardware backend. 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memory access patterns, data reuse, pipeline dependencies, threading patterns, ……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ML Based Cost Model </a:t>
            </a:r>
            <a:r>
              <a:rPr lang="en-US" altLang="zh-CN"/>
              <a:t>: update the model periodically as we explore more configurations during optimization, which improves accuracy for other related workloads.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547"/>
      </p:ext>
    </p:extLst>
  </p:cSld>
  <p:clrMapOvr>
    <a:masterClrMapping/>
  </p:clrMapOvr>
  <p:transition spd="slow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Automating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4CCDD10-EFDA-4551-AB95-DD3CAD6B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604148"/>
            <a:ext cx="9204960" cy="49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1939"/>
      </p:ext>
    </p:extLst>
  </p:cSld>
  <p:clrMapOvr>
    <a:masterClrMapping/>
  </p:clrMapOvr>
  <p:transition spd="slow" advTm="3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Mechanism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Automating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EABBCC7-6E59-4F7B-B539-F75404B0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76" y="1510910"/>
            <a:ext cx="7990840" cy="51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3753"/>
      </p:ext>
    </p:extLst>
  </p:cSld>
  <p:clrMapOvr>
    <a:masterClrMapping/>
  </p:clrMapOvr>
  <p:transition spd="slow" advTm="3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20B2B776-BCD0-42E8-9437-C14F0A1FB76E}"/>
              </a:ext>
            </a:extLst>
          </p:cNvPr>
          <p:cNvSpPr/>
          <p:nvPr/>
        </p:nvSpPr>
        <p:spPr>
          <a:xfrm>
            <a:off x="3668148" y="999194"/>
            <a:ext cx="4855704" cy="4855704"/>
          </a:xfrm>
          <a:prstGeom prst="donut">
            <a:avLst>
              <a:gd name="adj" fmla="val 17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DF9E2F-240B-4A3B-A169-8C74FF993DAD}"/>
              </a:ext>
            </a:extLst>
          </p:cNvPr>
          <p:cNvGrpSpPr/>
          <p:nvPr/>
        </p:nvGrpSpPr>
        <p:grpSpPr>
          <a:xfrm>
            <a:off x="3921774" y="999194"/>
            <a:ext cx="4348452" cy="4083108"/>
            <a:chOff x="3921774" y="999194"/>
            <a:chExt cx="4348452" cy="408310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7482DBF-BE6D-4860-8646-0837B637ABFC}"/>
                </a:ext>
              </a:extLst>
            </p:cNvPr>
            <p:cNvSpPr txBox="1"/>
            <p:nvPr/>
          </p:nvSpPr>
          <p:spPr>
            <a:xfrm>
              <a:off x="5347335" y="999194"/>
              <a:ext cx="149733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dirty="0">
                  <a:solidFill>
                    <a:schemeClr val="accent2"/>
                  </a:solidFill>
                  <a:latin typeface="+mn-ea"/>
                </a:rPr>
                <a:t>3</a:t>
              </a:r>
              <a:endParaRPr lang="zh-CN" altLang="en-US" sz="1990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442364-5713-4801-9006-2CD6BEA31986}"/>
                </a:ext>
              </a:extLst>
            </p:cNvPr>
            <p:cNvSpPr txBox="1"/>
            <p:nvPr/>
          </p:nvSpPr>
          <p:spPr>
            <a:xfrm>
              <a:off x="3921774" y="3635752"/>
              <a:ext cx="43484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TVM</a:t>
              </a:r>
            </a:p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Manual Schedule</a:t>
              </a:r>
              <a:endParaRPr lang="zh-CN" altLang="en-US" sz="4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48516A97-8AC7-49A6-9B2A-76AF534C102B}"/>
              </a:ext>
            </a:extLst>
          </p:cNvPr>
          <p:cNvGrpSpPr/>
          <p:nvPr/>
        </p:nvGrpSpPr>
        <p:grpSpPr>
          <a:xfrm>
            <a:off x="7319997" y="1220302"/>
            <a:ext cx="940118" cy="940118"/>
            <a:chOff x="7319997" y="1220302"/>
            <a:chExt cx="940118" cy="94011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81CD73A-4B43-4C83-B5A1-89369E232CE7}"/>
                </a:ext>
              </a:extLst>
            </p:cNvPr>
            <p:cNvSpPr/>
            <p:nvPr/>
          </p:nvSpPr>
          <p:spPr>
            <a:xfrm>
              <a:off x="7319997" y="1220302"/>
              <a:ext cx="940118" cy="940118"/>
            </a:xfrm>
            <a:prstGeom prst="ellipse">
              <a:avLst/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place-optimization_48561">
              <a:extLst>
                <a:ext uri="{FF2B5EF4-FFF2-40B4-BE49-F238E27FC236}">
                  <a16:creationId xmlns:a16="http://schemas.microsoft.com/office/drawing/2014/main" id="{04127F76-DDF3-46ED-B9C0-50FAABDC63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66726" y="1492367"/>
              <a:ext cx="456840" cy="395986"/>
            </a:xfrm>
            <a:custGeom>
              <a:avLst/>
              <a:gdLst>
                <a:gd name="connsiteX0" fmla="*/ 52366 w 608876"/>
                <a:gd name="connsiteY0" fmla="*/ 344724 h 527771"/>
                <a:gd name="connsiteX1" fmla="*/ 168368 w 608876"/>
                <a:gd name="connsiteY1" fmla="*/ 344724 h 527771"/>
                <a:gd name="connsiteX2" fmla="*/ 196421 w 608876"/>
                <a:gd name="connsiteY2" fmla="*/ 372734 h 527771"/>
                <a:gd name="connsiteX3" fmla="*/ 196421 w 608876"/>
                <a:gd name="connsiteY3" fmla="*/ 499761 h 527771"/>
                <a:gd name="connsiteX4" fmla="*/ 168368 w 608876"/>
                <a:gd name="connsiteY4" fmla="*/ 527771 h 527771"/>
                <a:gd name="connsiteX5" fmla="*/ 52366 w 608876"/>
                <a:gd name="connsiteY5" fmla="*/ 527771 h 527771"/>
                <a:gd name="connsiteX6" fmla="*/ 24312 w 608876"/>
                <a:gd name="connsiteY6" fmla="*/ 499761 h 527771"/>
                <a:gd name="connsiteX7" fmla="*/ 24312 w 608876"/>
                <a:gd name="connsiteY7" fmla="*/ 372734 h 527771"/>
                <a:gd name="connsiteX8" fmla="*/ 52366 w 608876"/>
                <a:gd name="connsiteY8" fmla="*/ 344724 h 527771"/>
                <a:gd name="connsiteX9" fmla="*/ 258569 w 608876"/>
                <a:gd name="connsiteY9" fmla="*/ 277475 h 527771"/>
                <a:gd name="connsiteX10" fmla="*/ 374619 w 608876"/>
                <a:gd name="connsiteY10" fmla="*/ 277475 h 527771"/>
                <a:gd name="connsiteX11" fmla="*/ 402684 w 608876"/>
                <a:gd name="connsiteY11" fmla="*/ 305488 h 527771"/>
                <a:gd name="connsiteX12" fmla="*/ 402684 w 608876"/>
                <a:gd name="connsiteY12" fmla="*/ 499758 h 527771"/>
                <a:gd name="connsiteX13" fmla="*/ 374619 w 608876"/>
                <a:gd name="connsiteY13" fmla="*/ 527771 h 527771"/>
                <a:gd name="connsiteX14" fmla="*/ 258569 w 608876"/>
                <a:gd name="connsiteY14" fmla="*/ 527771 h 527771"/>
                <a:gd name="connsiteX15" fmla="*/ 230504 w 608876"/>
                <a:gd name="connsiteY15" fmla="*/ 499758 h 527771"/>
                <a:gd name="connsiteX16" fmla="*/ 230504 w 608876"/>
                <a:gd name="connsiteY16" fmla="*/ 305488 h 527771"/>
                <a:gd name="connsiteX17" fmla="*/ 258569 w 608876"/>
                <a:gd name="connsiteY17" fmla="*/ 277475 h 527771"/>
                <a:gd name="connsiteX18" fmla="*/ 464821 w 608876"/>
                <a:gd name="connsiteY18" fmla="*/ 202817 h 527771"/>
                <a:gd name="connsiteX19" fmla="*/ 580823 w 608876"/>
                <a:gd name="connsiteY19" fmla="*/ 202817 h 527771"/>
                <a:gd name="connsiteX20" fmla="*/ 608876 w 608876"/>
                <a:gd name="connsiteY20" fmla="*/ 230830 h 527771"/>
                <a:gd name="connsiteX21" fmla="*/ 608876 w 608876"/>
                <a:gd name="connsiteY21" fmla="*/ 499758 h 527771"/>
                <a:gd name="connsiteX22" fmla="*/ 580823 w 608876"/>
                <a:gd name="connsiteY22" fmla="*/ 527771 h 527771"/>
                <a:gd name="connsiteX23" fmla="*/ 464821 w 608876"/>
                <a:gd name="connsiteY23" fmla="*/ 527771 h 527771"/>
                <a:gd name="connsiteX24" fmla="*/ 436767 w 608876"/>
                <a:gd name="connsiteY24" fmla="*/ 499758 h 527771"/>
                <a:gd name="connsiteX25" fmla="*/ 436767 w 608876"/>
                <a:gd name="connsiteY25" fmla="*/ 230830 h 527771"/>
                <a:gd name="connsiteX26" fmla="*/ 464821 w 608876"/>
                <a:gd name="connsiteY26" fmla="*/ 202817 h 527771"/>
                <a:gd name="connsiteX27" fmla="*/ 584628 w 608876"/>
                <a:gd name="connsiteY27" fmla="*/ 557 h 527771"/>
                <a:gd name="connsiteX28" fmla="*/ 598517 w 608876"/>
                <a:gd name="connsiteY28" fmla="*/ 14284 h 527771"/>
                <a:gd name="connsiteX29" fmla="*/ 569898 w 608876"/>
                <a:gd name="connsiteY29" fmla="*/ 141749 h 527771"/>
                <a:gd name="connsiteX30" fmla="*/ 552361 w 608876"/>
                <a:gd name="connsiteY30" fmla="*/ 146652 h 527771"/>
                <a:gd name="connsiteX31" fmla="*/ 522900 w 608876"/>
                <a:gd name="connsiteY31" fmla="*/ 117237 h 527771"/>
                <a:gd name="connsiteX32" fmla="*/ 511957 w 608876"/>
                <a:gd name="connsiteY32" fmla="*/ 117937 h 527771"/>
                <a:gd name="connsiteX33" fmla="*/ 419505 w 608876"/>
                <a:gd name="connsiteY33" fmla="*/ 173265 h 527771"/>
                <a:gd name="connsiteX34" fmla="*/ 34826 w 608876"/>
                <a:gd name="connsiteY34" fmla="*/ 277758 h 527771"/>
                <a:gd name="connsiteX35" fmla="*/ 23041 w 608876"/>
                <a:gd name="connsiteY35" fmla="*/ 277478 h 527771"/>
                <a:gd name="connsiteX36" fmla="*/ 34 w 608876"/>
                <a:gd name="connsiteY36" fmla="*/ 251985 h 527771"/>
                <a:gd name="connsiteX37" fmla="*/ 25567 w 608876"/>
                <a:gd name="connsiteY37" fmla="*/ 229013 h 527771"/>
                <a:gd name="connsiteX38" fmla="*/ 397059 w 608876"/>
                <a:gd name="connsiteY38" fmla="*/ 130263 h 527771"/>
                <a:gd name="connsiteX39" fmla="*/ 478007 w 608876"/>
                <a:gd name="connsiteY39" fmla="*/ 82359 h 527771"/>
                <a:gd name="connsiteX40" fmla="*/ 480532 w 608876"/>
                <a:gd name="connsiteY40" fmla="*/ 74935 h 527771"/>
                <a:gd name="connsiteX41" fmla="*/ 453596 w 608876"/>
                <a:gd name="connsiteY41" fmla="*/ 48742 h 527771"/>
                <a:gd name="connsiteX42" fmla="*/ 458647 w 608876"/>
                <a:gd name="connsiteY42" fmla="*/ 31093 h 52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8876" h="527771">
                  <a:moveTo>
                    <a:pt x="52366" y="344724"/>
                  </a:moveTo>
                  <a:lnTo>
                    <a:pt x="168368" y="344724"/>
                  </a:lnTo>
                  <a:cubicBezTo>
                    <a:pt x="183797" y="344724"/>
                    <a:pt x="196421" y="357329"/>
                    <a:pt x="196421" y="372734"/>
                  </a:cubicBezTo>
                  <a:lnTo>
                    <a:pt x="196421" y="499761"/>
                  </a:lnTo>
                  <a:cubicBezTo>
                    <a:pt x="196421" y="515167"/>
                    <a:pt x="183797" y="527771"/>
                    <a:pt x="168368" y="527771"/>
                  </a:cubicBezTo>
                  <a:lnTo>
                    <a:pt x="52366" y="527771"/>
                  </a:lnTo>
                  <a:cubicBezTo>
                    <a:pt x="36936" y="527771"/>
                    <a:pt x="24312" y="515167"/>
                    <a:pt x="24312" y="499761"/>
                  </a:cubicBezTo>
                  <a:lnTo>
                    <a:pt x="24312" y="372734"/>
                  </a:lnTo>
                  <a:cubicBezTo>
                    <a:pt x="24312" y="357329"/>
                    <a:pt x="36936" y="344724"/>
                    <a:pt x="52366" y="344724"/>
                  </a:cubicBezTo>
                  <a:close/>
                  <a:moveTo>
                    <a:pt x="258569" y="277475"/>
                  </a:moveTo>
                  <a:lnTo>
                    <a:pt x="374619" y="277475"/>
                  </a:lnTo>
                  <a:cubicBezTo>
                    <a:pt x="390055" y="277475"/>
                    <a:pt x="402684" y="290081"/>
                    <a:pt x="402684" y="305488"/>
                  </a:cubicBezTo>
                  <a:lnTo>
                    <a:pt x="402684" y="499758"/>
                  </a:lnTo>
                  <a:cubicBezTo>
                    <a:pt x="402684" y="515165"/>
                    <a:pt x="390055" y="527771"/>
                    <a:pt x="374619" y="527771"/>
                  </a:cubicBezTo>
                  <a:lnTo>
                    <a:pt x="258569" y="527771"/>
                  </a:lnTo>
                  <a:cubicBezTo>
                    <a:pt x="243133" y="527771"/>
                    <a:pt x="230504" y="515165"/>
                    <a:pt x="230504" y="499758"/>
                  </a:cubicBezTo>
                  <a:lnTo>
                    <a:pt x="230504" y="305488"/>
                  </a:lnTo>
                  <a:cubicBezTo>
                    <a:pt x="230504" y="290081"/>
                    <a:pt x="243133" y="277475"/>
                    <a:pt x="258569" y="277475"/>
                  </a:cubicBezTo>
                  <a:close/>
                  <a:moveTo>
                    <a:pt x="464821" y="202817"/>
                  </a:moveTo>
                  <a:lnTo>
                    <a:pt x="580823" y="202817"/>
                  </a:lnTo>
                  <a:cubicBezTo>
                    <a:pt x="596252" y="202817"/>
                    <a:pt x="608876" y="215423"/>
                    <a:pt x="608876" y="230830"/>
                  </a:cubicBezTo>
                  <a:lnTo>
                    <a:pt x="608876" y="499758"/>
                  </a:lnTo>
                  <a:cubicBezTo>
                    <a:pt x="608876" y="515165"/>
                    <a:pt x="596252" y="527771"/>
                    <a:pt x="580823" y="527771"/>
                  </a:cubicBezTo>
                  <a:lnTo>
                    <a:pt x="464821" y="527771"/>
                  </a:lnTo>
                  <a:cubicBezTo>
                    <a:pt x="449391" y="527771"/>
                    <a:pt x="436767" y="515165"/>
                    <a:pt x="436767" y="499758"/>
                  </a:cubicBezTo>
                  <a:lnTo>
                    <a:pt x="436767" y="230830"/>
                  </a:lnTo>
                  <a:cubicBezTo>
                    <a:pt x="436767" y="215423"/>
                    <a:pt x="449391" y="202817"/>
                    <a:pt x="464821" y="202817"/>
                  </a:cubicBezTo>
                  <a:close/>
                  <a:moveTo>
                    <a:pt x="584628" y="557"/>
                  </a:moveTo>
                  <a:cubicBezTo>
                    <a:pt x="594589" y="-1964"/>
                    <a:pt x="600902" y="4339"/>
                    <a:pt x="598517" y="14284"/>
                  </a:cubicBezTo>
                  <a:lnTo>
                    <a:pt x="569898" y="141749"/>
                  </a:lnTo>
                  <a:cubicBezTo>
                    <a:pt x="567513" y="151694"/>
                    <a:pt x="559656" y="153935"/>
                    <a:pt x="552361" y="146652"/>
                  </a:cubicBezTo>
                  <a:lnTo>
                    <a:pt x="522900" y="117237"/>
                  </a:lnTo>
                  <a:cubicBezTo>
                    <a:pt x="518832" y="113175"/>
                    <a:pt x="514483" y="116256"/>
                    <a:pt x="511957" y="117937"/>
                  </a:cubicBezTo>
                  <a:cubicBezTo>
                    <a:pt x="494140" y="130543"/>
                    <a:pt x="463557" y="150293"/>
                    <a:pt x="419505" y="173265"/>
                  </a:cubicBezTo>
                  <a:cubicBezTo>
                    <a:pt x="233338" y="270334"/>
                    <a:pt x="78036" y="277758"/>
                    <a:pt x="34826" y="277758"/>
                  </a:cubicBezTo>
                  <a:cubicBezTo>
                    <a:pt x="28092" y="277758"/>
                    <a:pt x="24023" y="277478"/>
                    <a:pt x="23041" y="277478"/>
                  </a:cubicBezTo>
                  <a:cubicBezTo>
                    <a:pt x="9714" y="276778"/>
                    <a:pt x="-668" y="265432"/>
                    <a:pt x="34" y="251985"/>
                  </a:cubicBezTo>
                  <a:cubicBezTo>
                    <a:pt x="735" y="238538"/>
                    <a:pt x="12239" y="228313"/>
                    <a:pt x="25567" y="229013"/>
                  </a:cubicBezTo>
                  <a:cubicBezTo>
                    <a:pt x="28092" y="229153"/>
                    <a:pt x="194758" y="235597"/>
                    <a:pt x="397059" y="130263"/>
                  </a:cubicBezTo>
                  <a:cubicBezTo>
                    <a:pt x="434236" y="110933"/>
                    <a:pt x="461032" y="93985"/>
                    <a:pt x="478007" y="82359"/>
                  </a:cubicBezTo>
                  <a:cubicBezTo>
                    <a:pt x="480111" y="80958"/>
                    <a:pt x="482777" y="77597"/>
                    <a:pt x="480532" y="74935"/>
                  </a:cubicBezTo>
                  <a:lnTo>
                    <a:pt x="453596" y="48742"/>
                  </a:lnTo>
                  <a:cubicBezTo>
                    <a:pt x="446301" y="41458"/>
                    <a:pt x="448546" y="33614"/>
                    <a:pt x="458647" y="310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70040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Manual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Convolution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753DB-E06C-4217-AF0B-B4B6CC69FDAB}"/>
              </a:ext>
            </a:extLst>
          </p:cNvPr>
          <p:cNvSpPr txBox="1"/>
          <p:nvPr/>
        </p:nvSpPr>
        <p:spPr>
          <a:xfrm>
            <a:off x="94794" y="1944210"/>
            <a:ext cx="4545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Design algorithm with DSL(lambda expression/TOPI)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Designate the memory hierarchy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schedule with primitives (split, tile, fuse, reorder, bind, compute_at, compute_inline)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Schedule for memory load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Generate cuda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64F3D91-F83F-459C-A97D-C0ACE91D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52" y="0"/>
            <a:ext cx="7689954" cy="65785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29695AC-2606-460A-985E-AB204B471760}"/>
              </a:ext>
            </a:extLst>
          </p:cNvPr>
          <p:cNvSpPr/>
          <p:nvPr/>
        </p:nvSpPr>
        <p:spPr>
          <a:xfrm>
            <a:off x="4407252" y="2521259"/>
            <a:ext cx="6547793" cy="175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3F78A7-236A-46B3-9B6D-D094978283E5}"/>
              </a:ext>
            </a:extLst>
          </p:cNvPr>
          <p:cNvSpPr/>
          <p:nvPr/>
        </p:nvSpPr>
        <p:spPr>
          <a:xfrm>
            <a:off x="4407252" y="5219452"/>
            <a:ext cx="7595358" cy="133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90756"/>
      </p:ext>
    </p:extLst>
  </p:cSld>
  <p:clrMapOvr>
    <a:masterClrMapping/>
  </p:clrMapOvr>
  <p:transition spd="slow" advTm="3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Manual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Convolution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753DB-E06C-4217-AF0B-B4B6CC69FDAB}"/>
              </a:ext>
            </a:extLst>
          </p:cNvPr>
          <p:cNvSpPr txBox="1"/>
          <p:nvPr/>
        </p:nvSpPr>
        <p:spPr>
          <a:xfrm>
            <a:off x="94794" y="1944210"/>
            <a:ext cx="4545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algorithm with DSL(lambda expression/TOPI)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Designate the memory hierarchy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schedule with primitives (split, tile, fuse, reorder, bind, compute_at, compute_inline)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Schedule for memory load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Generate cuda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A44574-A2A6-43FC-B725-BE111E3A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02" y="2750624"/>
            <a:ext cx="4920661" cy="186249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EFED38-1B22-48F8-89C0-94EF465AABAB}"/>
              </a:ext>
            </a:extLst>
          </p:cNvPr>
          <p:cNvSpPr/>
          <p:nvPr/>
        </p:nvSpPr>
        <p:spPr>
          <a:xfrm>
            <a:off x="5430702" y="3311371"/>
            <a:ext cx="3952995" cy="532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A3BCF5-D638-4949-B9E9-831AC9F2D27F}"/>
              </a:ext>
            </a:extLst>
          </p:cNvPr>
          <p:cNvSpPr/>
          <p:nvPr/>
        </p:nvSpPr>
        <p:spPr>
          <a:xfrm>
            <a:off x="5430701" y="3872117"/>
            <a:ext cx="3952995" cy="67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28676"/>
      </p:ext>
    </p:extLst>
  </p:cSld>
  <p:clrMapOvr>
    <a:masterClrMapping/>
  </p:clrMapOvr>
  <p:transition spd="slow" advTm="3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Manual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Automating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753DB-E06C-4217-AF0B-B4B6CC69FDAB}"/>
              </a:ext>
            </a:extLst>
          </p:cNvPr>
          <p:cNvSpPr txBox="1"/>
          <p:nvPr/>
        </p:nvSpPr>
        <p:spPr>
          <a:xfrm>
            <a:off x="94794" y="1944210"/>
            <a:ext cx="4545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algorithm with DSL(lambda expression/TOPI)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Designate the memory hierarchy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Design schedule with primitives (split, tile, fuse, reorder, bind, compute_at, compute_inline)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Schedule for memory load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Generate cuda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7A640C-8748-4EA4-868B-76427B07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08" y="62145"/>
            <a:ext cx="4912212" cy="48001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07E3F3-D40C-44E8-841C-1B884B1EF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09" y="4851374"/>
            <a:ext cx="4912211" cy="18676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5CE9334-54BF-43B2-A955-2878FA1795B6}"/>
              </a:ext>
            </a:extLst>
          </p:cNvPr>
          <p:cNvSpPr/>
          <p:nvPr/>
        </p:nvSpPr>
        <p:spPr>
          <a:xfrm>
            <a:off x="4462608" y="3364639"/>
            <a:ext cx="3429641" cy="629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ED82CB-56C7-4950-A2AB-4BF4B6ADEC8E}"/>
              </a:ext>
            </a:extLst>
          </p:cNvPr>
          <p:cNvSpPr/>
          <p:nvPr/>
        </p:nvSpPr>
        <p:spPr>
          <a:xfrm>
            <a:off x="4462609" y="4307468"/>
            <a:ext cx="1819814" cy="543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70B80A-8842-4FF2-B3C9-2E2C13C8093A}"/>
              </a:ext>
            </a:extLst>
          </p:cNvPr>
          <p:cNvSpPr/>
          <p:nvPr/>
        </p:nvSpPr>
        <p:spPr>
          <a:xfrm>
            <a:off x="4462606" y="4862323"/>
            <a:ext cx="4912211" cy="733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21224A-9D0D-4F20-9514-DC658F5693E1}"/>
              </a:ext>
            </a:extLst>
          </p:cNvPr>
          <p:cNvSpPr/>
          <p:nvPr/>
        </p:nvSpPr>
        <p:spPr>
          <a:xfrm>
            <a:off x="4462607" y="5960375"/>
            <a:ext cx="1953433" cy="733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95111"/>
      </p:ext>
    </p:extLst>
  </p:cSld>
  <p:clrMapOvr>
    <a:masterClrMapping/>
  </p:clrMapOvr>
  <p:transition spd="slow" advTm="3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Manual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Automating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753DB-E06C-4217-AF0B-B4B6CC69FDAB}"/>
              </a:ext>
            </a:extLst>
          </p:cNvPr>
          <p:cNvSpPr txBox="1"/>
          <p:nvPr/>
        </p:nvSpPr>
        <p:spPr>
          <a:xfrm>
            <a:off x="94794" y="1944210"/>
            <a:ext cx="4545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algorithm with DSL(lambda expression/TOPI)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Designate the memory hierarchy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schedule with primitives (split, tile, fuse, reorder, bind, compute_at, compute_inline)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Schedule for memory load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Generate cuda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3761243-D4E9-490A-8C8F-486AA5B6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91" y="19050"/>
            <a:ext cx="4348452" cy="682617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A4101AA-555F-4434-8008-D545F873AD59}"/>
              </a:ext>
            </a:extLst>
          </p:cNvPr>
          <p:cNvSpPr/>
          <p:nvPr/>
        </p:nvSpPr>
        <p:spPr>
          <a:xfrm>
            <a:off x="4462391" y="19050"/>
            <a:ext cx="3545267" cy="1342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CFBAEC-F036-4813-B162-516698ABE72E}"/>
              </a:ext>
            </a:extLst>
          </p:cNvPr>
          <p:cNvSpPr/>
          <p:nvPr/>
        </p:nvSpPr>
        <p:spPr>
          <a:xfrm>
            <a:off x="4436579" y="2757983"/>
            <a:ext cx="4023840" cy="200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DB2297-5B74-4C91-BD4E-F3FEA554B5D3}"/>
              </a:ext>
            </a:extLst>
          </p:cNvPr>
          <p:cNvSpPr/>
          <p:nvPr/>
        </p:nvSpPr>
        <p:spPr>
          <a:xfrm>
            <a:off x="4462391" y="5110245"/>
            <a:ext cx="3998028" cy="1728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16530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20B2B776-BCD0-42E8-9437-C14F0A1FB76E}"/>
              </a:ext>
            </a:extLst>
          </p:cNvPr>
          <p:cNvSpPr/>
          <p:nvPr/>
        </p:nvSpPr>
        <p:spPr>
          <a:xfrm>
            <a:off x="3668148" y="999194"/>
            <a:ext cx="4855704" cy="4855704"/>
          </a:xfrm>
          <a:prstGeom prst="donut">
            <a:avLst>
              <a:gd name="adj" fmla="val 17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DF9E2F-240B-4A3B-A169-8C74FF993DAD}"/>
              </a:ext>
            </a:extLst>
          </p:cNvPr>
          <p:cNvGrpSpPr/>
          <p:nvPr/>
        </p:nvGrpSpPr>
        <p:grpSpPr>
          <a:xfrm>
            <a:off x="1857264" y="999194"/>
            <a:ext cx="8637269" cy="4506999"/>
            <a:chOff x="1857264" y="999194"/>
            <a:chExt cx="8637269" cy="450699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7482DBF-BE6D-4860-8646-0837B637ABFC}"/>
                </a:ext>
              </a:extLst>
            </p:cNvPr>
            <p:cNvSpPr txBox="1"/>
            <p:nvPr/>
          </p:nvSpPr>
          <p:spPr>
            <a:xfrm>
              <a:off x="5347335" y="999194"/>
              <a:ext cx="149733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dirty="0">
                  <a:solidFill>
                    <a:schemeClr val="accent2"/>
                  </a:solidFill>
                  <a:latin typeface="+mn-ea"/>
                </a:rPr>
                <a:t>1</a:t>
              </a:r>
              <a:endParaRPr lang="zh-CN" altLang="en-US" sz="1990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442364-5713-4801-9006-2CD6BEA31986}"/>
                </a:ext>
              </a:extLst>
            </p:cNvPr>
            <p:cNvSpPr txBox="1"/>
            <p:nvPr/>
          </p:nvSpPr>
          <p:spPr>
            <a:xfrm>
              <a:off x="3921774" y="3710940"/>
              <a:ext cx="43484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DL Compiler Overview</a:t>
              </a:r>
              <a:endParaRPr lang="zh-CN" altLang="en-US" sz="4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DECEBB-B526-4041-83CA-5C9A49C621AF}"/>
                </a:ext>
              </a:extLst>
            </p:cNvPr>
            <p:cNvSpPr txBox="1"/>
            <p:nvPr/>
          </p:nvSpPr>
          <p:spPr>
            <a:xfrm>
              <a:off x="1857264" y="5148146"/>
              <a:ext cx="8637269" cy="35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200"/>
                </a:lnSpc>
                <a:defRPr/>
              </a:pPr>
              <a:r>
                <a:rPr lang="en-US" altLang="zh-CN" sz="1600" kern="0">
                  <a:solidFill>
                    <a:schemeClr val="accent2"/>
                  </a:solidFill>
                </a:rPr>
                <a:t>Demand, Task, Current DL Compiler</a:t>
              </a:r>
              <a:endParaRPr lang="zh-CN" altLang="en-US" sz="1600" kern="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516A97-8AC7-49A6-9B2A-76AF534C102B}"/>
              </a:ext>
            </a:extLst>
          </p:cNvPr>
          <p:cNvGrpSpPr/>
          <p:nvPr/>
        </p:nvGrpSpPr>
        <p:grpSpPr>
          <a:xfrm>
            <a:off x="7319997" y="1220302"/>
            <a:ext cx="940118" cy="940118"/>
            <a:chOff x="7319997" y="1220302"/>
            <a:chExt cx="940118" cy="94011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1CD73A-4B43-4C83-B5A1-89369E232CE7}"/>
                </a:ext>
              </a:extLst>
            </p:cNvPr>
            <p:cNvSpPr/>
            <p:nvPr/>
          </p:nvSpPr>
          <p:spPr>
            <a:xfrm>
              <a:off x="7319997" y="1220302"/>
              <a:ext cx="940118" cy="940118"/>
            </a:xfrm>
            <a:prstGeom prst="ellipse">
              <a:avLst/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lace-optimization_48561">
              <a:extLst>
                <a:ext uri="{FF2B5EF4-FFF2-40B4-BE49-F238E27FC236}">
                  <a16:creationId xmlns:a16="http://schemas.microsoft.com/office/drawing/2014/main" id="{04127F76-DDF3-46ED-B9C0-50FAABDC63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89826" y="1461941"/>
              <a:ext cx="410641" cy="456840"/>
            </a:xfrm>
            <a:custGeom>
              <a:avLst/>
              <a:gdLst>
                <a:gd name="connsiteX0" fmla="*/ 229425 w 525763"/>
                <a:gd name="connsiteY0" fmla="*/ 468872 h 584913"/>
                <a:gd name="connsiteX1" fmla="*/ 248795 w 525763"/>
                <a:gd name="connsiteY1" fmla="*/ 493487 h 584913"/>
                <a:gd name="connsiteX2" fmla="*/ 252316 w 525763"/>
                <a:gd name="connsiteY2" fmla="*/ 497003 h 584913"/>
                <a:gd name="connsiteX3" fmla="*/ 156057 w 525763"/>
                <a:gd name="connsiteY3" fmla="*/ 505794 h 584913"/>
                <a:gd name="connsiteX4" fmla="*/ 262882 w 525763"/>
                <a:gd name="connsiteY4" fmla="*/ 514585 h 584913"/>
                <a:gd name="connsiteX5" fmla="*/ 369706 w 525763"/>
                <a:gd name="connsiteY5" fmla="*/ 505794 h 584913"/>
                <a:gd name="connsiteX6" fmla="*/ 273447 w 525763"/>
                <a:gd name="connsiteY6" fmla="*/ 497003 h 584913"/>
                <a:gd name="connsiteX7" fmla="*/ 276968 w 525763"/>
                <a:gd name="connsiteY7" fmla="*/ 493487 h 584913"/>
                <a:gd name="connsiteX8" fmla="*/ 296338 w 525763"/>
                <a:gd name="connsiteY8" fmla="*/ 468872 h 584913"/>
                <a:gd name="connsiteX9" fmla="*/ 422532 w 525763"/>
                <a:gd name="connsiteY9" fmla="*/ 505794 h 584913"/>
                <a:gd name="connsiteX10" fmla="*/ 262882 w 525763"/>
                <a:gd name="connsiteY10" fmla="*/ 542716 h 584913"/>
                <a:gd name="connsiteX11" fmla="*/ 103231 w 525763"/>
                <a:gd name="connsiteY11" fmla="*/ 505794 h 584913"/>
                <a:gd name="connsiteX12" fmla="*/ 229425 w 525763"/>
                <a:gd name="connsiteY12" fmla="*/ 468872 h 584913"/>
                <a:gd name="connsiteX13" fmla="*/ 195988 w 525763"/>
                <a:gd name="connsiteY13" fmla="*/ 430726 h 584913"/>
                <a:gd name="connsiteX14" fmla="*/ 217112 w 525763"/>
                <a:gd name="connsiteY14" fmla="*/ 458867 h 584913"/>
                <a:gd name="connsiteX15" fmla="*/ 35207 w 525763"/>
                <a:gd name="connsiteY15" fmla="*/ 507526 h 584913"/>
                <a:gd name="connsiteX16" fmla="*/ 261121 w 525763"/>
                <a:gd name="connsiteY16" fmla="*/ 558531 h 584913"/>
                <a:gd name="connsiteX17" fmla="*/ 487035 w 525763"/>
                <a:gd name="connsiteY17" fmla="*/ 507526 h 584913"/>
                <a:gd name="connsiteX18" fmla="*/ 304544 w 525763"/>
                <a:gd name="connsiteY18" fmla="*/ 458867 h 584913"/>
                <a:gd name="connsiteX19" fmla="*/ 325668 w 525763"/>
                <a:gd name="connsiteY19" fmla="*/ 430726 h 584913"/>
                <a:gd name="connsiteX20" fmla="*/ 525763 w 525763"/>
                <a:gd name="connsiteY20" fmla="*/ 505768 h 584913"/>
                <a:gd name="connsiteX21" fmla="*/ 262882 w 525763"/>
                <a:gd name="connsiteY21" fmla="*/ 584913 h 584913"/>
                <a:gd name="connsiteX22" fmla="*/ 0 w 525763"/>
                <a:gd name="connsiteY22" fmla="*/ 505768 h 584913"/>
                <a:gd name="connsiteX23" fmla="*/ 195988 w 525763"/>
                <a:gd name="connsiteY23" fmla="*/ 430726 h 584913"/>
                <a:gd name="connsiteX24" fmla="*/ 262892 w 525763"/>
                <a:gd name="connsiteY24" fmla="*/ 67982 h 584913"/>
                <a:gd name="connsiteX25" fmla="*/ 225923 w 525763"/>
                <a:gd name="connsiteY25" fmla="*/ 141824 h 584913"/>
                <a:gd name="connsiteX26" fmla="*/ 145531 w 525763"/>
                <a:gd name="connsiteY26" fmla="*/ 154131 h 584913"/>
                <a:gd name="connsiteX27" fmla="*/ 204798 w 525763"/>
                <a:gd name="connsiteY27" fmla="*/ 211564 h 584913"/>
                <a:gd name="connsiteX28" fmla="*/ 190715 w 525763"/>
                <a:gd name="connsiteY28" fmla="*/ 292439 h 584913"/>
                <a:gd name="connsiteX29" fmla="*/ 262892 w 525763"/>
                <a:gd name="connsiteY29" fmla="*/ 253760 h 584913"/>
                <a:gd name="connsiteX30" fmla="*/ 334483 w 525763"/>
                <a:gd name="connsiteY30" fmla="*/ 292439 h 584913"/>
                <a:gd name="connsiteX31" fmla="*/ 320400 w 525763"/>
                <a:gd name="connsiteY31" fmla="*/ 211564 h 584913"/>
                <a:gd name="connsiteX32" fmla="*/ 380254 w 525763"/>
                <a:gd name="connsiteY32" fmla="*/ 154131 h 584913"/>
                <a:gd name="connsiteX33" fmla="*/ 299275 w 525763"/>
                <a:gd name="connsiteY33" fmla="*/ 141824 h 584913"/>
                <a:gd name="connsiteX34" fmla="*/ 262892 w 525763"/>
                <a:gd name="connsiteY34" fmla="*/ 0 h 584913"/>
                <a:gd name="connsiteX35" fmla="*/ 436001 w 525763"/>
                <a:gd name="connsiteY35" fmla="*/ 173471 h 584913"/>
                <a:gd name="connsiteX36" fmla="*/ 262892 w 525763"/>
                <a:gd name="connsiteY36" fmla="*/ 482906 h 584913"/>
                <a:gd name="connsiteX37" fmla="*/ 89197 w 525763"/>
                <a:gd name="connsiteY37" fmla="*/ 173471 h 584913"/>
                <a:gd name="connsiteX38" fmla="*/ 262892 w 525763"/>
                <a:gd name="connsiteY38" fmla="*/ 0 h 58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5763" h="584913">
                  <a:moveTo>
                    <a:pt x="229425" y="468872"/>
                  </a:moveTo>
                  <a:cubicBezTo>
                    <a:pt x="239990" y="482938"/>
                    <a:pt x="247034" y="491728"/>
                    <a:pt x="248795" y="493487"/>
                  </a:cubicBezTo>
                  <a:lnTo>
                    <a:pt x="252316" y="497003"/>
                  </a:lnTo>
                  <a:cubicBezTo>
                    <a:pt x="206534" y="497003"/>
                    <a:pt x="174839" y="502278"/>
                    <a:pt x="156057" y="505794"/>
                  </a:cubicBezTo>
                  <a:cubicBezTo>
                    <a:pt x="174839" y="511069"/>
                    <a:pt x="211817" y="514585"/>
                    <a:pt x="262882" y="514585"/>
                  </a:cubicBezTo>
                  <a:cubicBezTo>
                    <a:pt x="313359" y="514585"/>
                    <a:pt x="350337" y="509310"/>
                    <a:pt x="369706" y="505794"/>
                  </a:cubicBezTo>
                  <a:cubicBezTo>
                    <a:pt x="352098" y="502278"/>
                    <a:pt x="318642" y="497003"/>
                    <a:pt x="273447" y="497003"/>
                  </a:cubicBezTo>
                  <a:lnTo>
                    <a:pt x="276968" y="493487"/>
                  </a:lnTo>
                  <a:cubicBezTo>
                    <a:pt x="278729" y="491728"/>
                    <a:pt x="285773" y="482938"/>
                    <a:pt x="296338" y="468872"/>
                  </a:cubicBezTo>
                  <a:cubicBezTo>
                    <a:pt x="348576" y="470630"/>
                    <a:pt x="422532" y="477663"/>
                    <a:pt x="422532" y="505794"/>
                  </a:cubicBezTo>
                  <a:cubicBezTo>
                    <a:pt x="422532" y="539200"/>
                    <a:pt x="309838" y="542716"/>
                    <a:pt x="262882" y="542716"/>
                  </a:cubicBezTo>
                  <a:cubicBezTo>
                    <a:pt x="215339" y="542716"/>
                    <a:pt x="103231" y="539200"/>
                    <a:pt x="103231" y="505794"/>
                  </a:cubicBezTo>
                  <a:cubicBezTo>
                    <a:pt x="103231" y="477663"/>
                    <a:pt x="176600" y="470630"/>
                    <a:pt x="229425" y="468872"/>
                  </a:cubicBezTo>
                  <a:close/>
                  <a:moveTo>
                    <a:pt x="195988" y="430726"/>
                  </a:moveTo>
                  <a:cubicBezTo>
                    <a:pt x="204789" y="441279"/>
                    <a:pt x="210070" y="450073"/>
                    <a:pt x="217112" y="458867"/>
                  </a:cubicBezTo>
                  <a:cubicBezTo>
                    <a:pt x="105035" y="463557"/>
                    <a:pt x="35207" y="489938"/>
                    <a:pt x="35207" y="507526"/>
                  </a:cubicBezTo>
                  <a:cubicBezTo>
                    <a:pt x="35207" y="528632"/>
                    <a:pt x="122639" y="558531"/>
                    <a:pt x="261121" y="558531"/>
                  </a:cubicBezTo>
                  <a:cubicBezTo>
                    <a:pt x="399603" y="558531"/>
                    <a:pt x="487035" y="528632"/>
                    <a:pt x="487035" y="507526"/>
                  </a:cubicBezTo>
                  <a:cubicBezTo>
                    <a:pt x="487035" y="489938"/>
                    <a:pt x="417207" y="463557"/>
                    <a:pt x="304544" y="458867"/>
                  </a:cubicBezTo>
                  <a:cubicBezTo>
                    <a:pt x="311585" y="450073"/>
                    <a:pt x="318626" y="441279"/>
                    <a:pt x="325668" y="430726"/>
                  </a:cubicBezTo>
                  <a:cubicBezTo>
                    <a:pt x="432464" y="437761"/>
                    <a:pt x="525763" y="463557"/>
                    <a:pt x="525763" y="505768"/>
                  </a:cubicBezTo>
                  <a:cubicBezTo>
                    <a:pt x="525763" y="558531"/>
                    <a:pt x="394322" y="584913"/>
                    <a:pt x="262882" y="584913"/>
                  </a:cubicBezTo>
                  <a:cubicBezTo>
                    <a:pt x="131441" y="584913"/>
                    <a:pt x="0" y="558531"/>
                    <a:pt x="0" y="505768"/>
                  </a:cubicBezTo>
                  <a:cubicBezTo>
                    <a:pt x="0" y="463557"/>
                    <a:pt x="92713" y="437761"/>
                    <a:pt x="195988" y="430726"/>
                  </a:cubicBezTo>
                  <a:close/>
                  <a:moveTo>
                    <a:pt x="262892" y="67982"/>
                  </a:moveTo>
                  <a:lnTo>
                    <a:pt x="225923" y="141824"/>
                  </a:lnTo>
                  <a:lnTo>
                    <a:pt x="145531" y="154131"/>
                  </a:lnTo>
                  <a:lnTo>
                    <a:pt x="204798" y="211564"/>
                  </a:lnTo>
                  <a:lnTo>
                    <a:pt x="190715" y="292439"/>
                  </a:lnTo>
                  <a:lnTo>
                    <a:pt x="262892" y="253760"/>
                  </a:lnTo>
                  <a:lnTo>
                    <a:pt x="334483" y="292439"/>
                  </a:lnTo>
                  <a:lnTo>
                    <a:pt x="320400" y="211564"/>
                  </a:lnTo>
                  <a:lnTo>
                    <a:pt x="380254" y="154131"/>
                  </a:lnTo>
                  <a:lnTo>
                    <a:pt x="299275" y="141824"/>
                  </a:lnTo>
                  <a:close/>
                  <a:moveTo>
                    <a:pt x="262892" y="0"/>
                  </a:moveTo>
                  <a:cubicBezTo>
                    <a:pt x="359129" y="0"/>
                    <a:pt x="436001" y="76773"/>
                    <a:pt x="436001" y="173471"/>
                  </a:cubicBezTo>
                  <a:cubicBezTo>
                    <a:pt x="436001" y="269583"/>
                    <a:pt x="262892" y="482906"/>
                    <a:pt x="262892" y="482906"/>
                  </a:cubicBezTo>
                  <a:cubicBezTo>
                    <a:pt x="262892" y="482906"/>
                    <a:pt x="89197" y="269583"/>
                    <a:pt x="89197" y="173471"/>
                  </a:cubicBezTo>
                  <a:cubicBezTo>
                    <a:pt x="89197" y="76773"/>
                    <a:pt x="166656" y="0"/>
                    <a:pt x="2628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1366323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Manual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Convolution Optimization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753DB-E06C-4217-AF0B-B4B6CC69FDAB}"/>
              </a:ext>
            </a:extLst>
          </p:cNvPr>
          <p:cNvSpPr txBox="1"/>
          <p:nvPr/>
        </p:nvSpPr>
        <p:spPr>
          <a:xfrm>
            <a:off x="94794" y="1944210"/>
            <a:ext cx="4545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algorithm with DSL(lambda expression/TOPI)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Designate the memory hierarchy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Design schedule with primitives (split, tile, fuse, reorder, bind, compute_at, compute_inline)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Schedule for memory load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Generate cuda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698261-81A3-4115-9C5C-DECD72E9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74"/>
          <a:stretch/>
        </p:blipFill>
        <p:spPr>
          <a:xfrm>
            <a:off x="4646162" y="2908255"/>
            <a:ext cx="7294625" cy="18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9311"/>
      </p:ext>
    </p:extLst>
  </p:cSld>
  <p:clrMapOvr>
    <a:masterClrMapping/>
  </p:clrMapOvr>
  <p:transition spd="slow" advTm="3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20B2B776-BCD0-42E8-9437-C14F0A1FB76E}"/>
              </a:ext>
            </a:extLst>
          </p:cNvPr>
          <p:cNvSpPr/>
          <p:nvPr/>
        </p:nvSpPr>
        <p:spPr>
          <a:xfrm>
            <a:off x="3668148" y="999194"/>
            <a:ext cx="4855704" cy="4855704"/>
          </a:xfrm>
          <a:prstGeom prst="donut">
            <a:avLst>
              <a:gd name="adj" fmla="val 17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DF9E2F-240B-4A3B-A169-8C74FF993DAD}"/>
              </a:ext>
            </a:extLst>
          </p:cNvPr>
          <p:cNvGrpSpPr/>
          <p:nvPr/>
        </p:nvGrpSpPr>
        <p:grpSpPr>
          <a:xfrm>
            <a:off x="3921774" y="999194"/>
            <a:ext cx="4348452" cy="4158296"/>
            <a:chOff x="3921774" y="999194"/>
            <a:chExt cx="4348452" cy="415829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7482DBF-BE6D-4860-8646-0837B637ABFC}"/>
                </a:ext>
              </a:extLst>
            </p:cNvPr>
            <p:cNvSpPr txBox="1"/>
            <p:nvPr/>
          </p:nvSpPr>
          <p:spPr>
            <a:xfrm>
              <a:off x="5347335" y="999194"/>
              <a:ext cx="149733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dirty="0">
                  <a:solidFill>
                    <a:schemeClr val="accent2"/>
                  </a:solidFill>
                  <a:latin typeface="+mn-ea"/>
                </a:rPr>
                <a:t>4</a:t>
              </a:r>
              <a:endParaRPr lang="zh-CN" altLang="en-US" sz="1990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442364-5713-4801-9006-2CD6BEA31986}"/>
                </a:ext>
              </a:extLst>
            </p:cNvPr>
            <p:cNvSpPr txBox="1"/>
            <p:nvPr/>
          </p:nvSpPr>
          <p:spPr>
            <a:xfrm>
              <a:off x="3921774" y="3710940"/>
              <a:ext cx="43484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TVM</a:t>
              </a:r>
            </a:p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Auto Schedule</a:t>
              </a:r>
              <a:endParaRPr lang="zh-CN" altLang="en-US" sz="4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48516A97-8AC7-49A6-9B2A-76AF534C102B}"/>
              </a:ext>
            </a:extLst>
          </p:cNvPr>
          <p:cNvGrpSpPr/>
          <p:nvPr/>
        </p:nvGrpSpPr>
        <p:grpSpPr>
          <a:xfrm>
            <a:off x="7319997" y="1220302"/>
            <a:ext cx="940118" cy="940118"/>
            <a:chOff x="7319997" y="1220302"/>
            <a:chExt cx="940118" cy="940118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81CD73A-4B43-4C83-B5A1-89369E232CE7}"/>
                </a:ext>
              </a:extLst>
            </p:cNvPr>
            <p:cNvSpPr/>
            <p:nvPr/>
          </p:nvSpPr>
          <p:spPr>
            <a:xfrm>
              <a:off x="7319997" y="1220302"/>
              <a:ext cx="940118" cy="940118"/>
            </a:xfrm>
            <a:prstGeom prst="ellipse">
              <a:avLst/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place-optimization_48561">
              <a:extLst>
                <a:ext uri="{FF2B5EF4-FFF2-40B4-BE49-F238E27FC236}">
                  <a16:creationId xmlns:a16="http://schemas.microsoft.com/office/drawing/2014/main" id="{04127F76-DDF3-46ED-B9C0-50FAABDC63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66726" y="1517968"/>
              <a:ext cx="456840" cy="344783"/>
            </a:xfrm>
            <a:custGeom>
              <a:avLst/>
              <a:gdLst>
                <a:gd name="connsiteX0" fmla="*/ 297968 w 607565"/>
                <a:gd name="connsiteY0" fmla="*/ 126960 h 458538"/>
                <a:gd name="connsiteX1" fmla="*/ 325739 w 607565"/>
                <a:gd name="connsiteY1" fmla="*/ 142157 h 458538"/>
                <a:gd name="connsiteX2" fmla="*/ 442698 w 607565"/>
                <a:gd name="connsiteY2" fmla="*/ 258845 h 458538"/>
                <a:gd name="connsiteX3" fmla="*/ 442787 w 607565"/>
                <a:gd name="connsiteY3" fmla="*/ 342295 h 458538"/>
                <a:gd name="connsiteX4" fmla="*/ 369176 w 607565"/>
                <a:gd name="connsiteY4" fmla="*/ 268888 h 458538"/>
                <a:gd name="connsiteX5" fmla="*/ 342651 w 607565"/>
                <a:gd name="connsiteY5" fmla="*/ 268888 h 458538"/>
                <a:gd name="connsiteX6" fmla="*/ 342651 w 607565"/>
                <a:gd name="connsiteY6" fmla="*/ 295371 h 458538"/>
                <a:gd name="connsiteX7" fmla="*/ 409497 w 607565"/>
                <a:gd name="connsiteY7" fmla="*/ 362025 h 458538"/>
                <a:gd name="connsiteX8" fmla="*/ 379323 w 607565"/>
                <a:gd name="connsiteY8" fmla="*/ 401662 h 458538"/>
                <a:gd name="connsiteX9" fmla="*/ 307759 w 607565"/>
                <a:gd name="connsiteY9" fmla="*/ 330209 h 458538"/>
                <a:gd name="connsiteX10" fmla="*/ 281234 w 607565"/>
                <a:gd name="connsiteY10" fmla="*/ 330209 h 458538"/>
                <a:gd name="connsiteX11" fmla="*/ 281234 w 607565"/>
                <a:gd name="connsiteY11" fmla="*/ 356693 h 458538"/>
                <a:gd name="connsiteX12" fmla="*/ 352976 w 607565"/>
                <a:gd name="connsiteY12" fmla="*/ 428323 h 458538"/>
                <a:gd name="connsiteX13" fmla="*/ 257825 w 607565"/>
                <a:gd name="connsiteY13" fmla="*/ 435522 h 458538"/>
                <a:gd name="connsiteX14" fmla="*/ 144871 w 607565"/>
                <a:gd name="connsiteY14" fmla="*/ 322744 h 458538"/>
                <a:gd name="connsiteX15" fmla="*/ 129828 w 607565"/>
                <a:gd name="connsiteY15" fmla="*/ 295549 h 458538"/>
                <a:gd name="connsiteX16" fmla="*/ 297968 w 607565"/>
                <a:gd name="connsiteY16" fmla="*/ 126960 h 458538"/>
                <a:gd name="connsiteX17" fmla="*/ 431876 w 607565"/>
                <a:gd name="connsiteY17" fmla="*/ 0 h 458538"/>
                <a:gd name="connsiteX18" fmla="*/ 445103 w 607565"/>
                <a:gd name="connsiteY18" fmla="*/ 5466 h 458538"/>
                <a:gd name="connsiteX19" fmla="*/ 602093 w 607565"/>
                <a:gd name="connsiteY19" fmla="*/ 162255 h 458538"/>
                <a:gd name="connsiteX20" fmla="*/ 602093 w 607565"/>
                <a:gd name="connsiteY20" fmla="*/ 188741 h 458538"/>
                <a:gd name="connsiteX21" fmla="*/ 525912 w 607565"/>
                <a:gd name="connsiteY21" fmla="*/ 264825 h 458538"/>
                <a:gd name="connsiteX22" fmla="*/ 499391 w 607565"/>
                <a:gd name="connsiteY22" fmla="*/ 264825 h 458538"/>
                <a:gd name="connsiteX23" fmla="*/ 342490 w 607565"/>
                <a:gd name="connsiteY23" fmla="*/ 108036 h 458538"/>
                <a:gd name="connsiteX24" fmla="*/ 342490 w 607565"/>
                <a:gd name="connsiteY24" fmla="*/ 81550 h 458538"/>
                <a:gd name="connsiteX25" fmla="*/ 418582 w 607565"/>
                <a:gd name="connsiteY25" fmla="*/ 5466 h 458538"/>
                <a:gd name="connsiteX26" fmla="*/ 431876 w 607565"/>
                <a:gd name="connsiteY26" fmla="*/ 0 h 458538"/>
                <a:gd name="connsiteX27" fmla="*/ 175734 w 607565"/>
                <a:gd name="connsiteY27" fmla="*/ 0 h 458538"/>
                <a:gd name="connsiteX28" fmla="*/ 188962 w 607565"/>
                <a:gd name="connsiteY28" fmla="*/ 5466 h 458538"/>
                <a:gd name="connsiteX29" fmla="*/ 265143 w 607565"/>
                <a:gd name="connsiteY29" fmla="*/ 81550 h 458538"/>
                <a:gd name="connsiteX30" fmla="*/ 265143 w 607565"/>
                <a:gd name="connsiteY30" fmla="*/ 108036 h 458538"/>
                <a:gd name="connsiteX31" fmla="*/ 108241 w 607565"/>
                <a:gd name="connsiteY31" fmla="*/ 264825 h 458538"/>
                <a:gd name="connsiteX32" fmla="*/ 81720 w 607565"/>
                <a:gd name="connsiteY32" fmla="*/ 264825 h 458538"/>
                <a:gd name="connsiteX33" fmla="*/ 5539 w 607565"/>
                <a:gd name="connsiteY33" fmla="*/ 188741 h 458538"/>
                <a:gd name="connsiteX34" fmla="*/ 5539 w 607565"/>
                <a:gd name="connsiteY34" fmla="*/ 162255 h 458538"/>
                <a:gd name="connsiteX35" fmla="*/ 162441 w 607565"/>
                <a:gd name="connsiteY35" fmla="*/ 5466 h 458538"/>
                <a:gd name="connsiteX36" fmla="*/ 175734 w 607565"/>
                <a:gd name="connsiteY36" fmla="*/ 0 h 45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565" h="458538">
                  <a:moveTo>
                    <a:pt x="297968" y="126960"/>
                  </a:moveTo>
                  <a:cubicBezTo>
                    <a:pt x="308471" y="129271"/>
                    <a:pt x="318173" y="134514"/>
                    <a:pt x="325739" y="142157"/>
                  </a:cubicBezTo>
                  <a:cubicBezTo>
                    <a:pt x="352531" y="168818"/>
                    <a:pt x="426854" y="243026"/>
                    <a:pt x="442698" y="258845"/>
                  </a:cubicBezTo>
                  <a:cubicBezTo>
                    <a:pt x="470024" y="286129"/>
                    <a:pt x="466108" y="322033"/>
                    <a:pt x="442787" y="342295"/>
                  </a:cubicBezTo>
                  <a:lnTo>
                    <a:pt x="369176" y="268888"/>
                  </a:lnTo>
                  <a:cubicBezTo>
                    <a:pt x="361877" y="261600"/>
                    <a:pt x="350039" y="261600"/>
                    <a:pt x="342651" y="268888"/>
                  </a:cubicBezTo>
                  <a:cubicBezTo>
                    <a:pt x="335352" y="276175"/>
                    <a:pt x="335352" y="288084"/>
                    <a:pt x="342651" y="295371"/>
                  </a:cubicBezTo>
                  <a:lnTo>
                    <a:pt x="409497" y="362025"/>
                  </a:lnTo>
                  <a:cubicBezTo>
                    <a:pt x="406204" y="379977"/>
                    <a:pt x="394366" y="394285"/>
                    <a:pt x="379323" y="401662"/>
                  </a:cubicBezTo>
                  <a:lnTo>
                    <a:pt x="307759" y="330209"/>
                  </a:lnTo>
                  <a:cubicBezTo>
                    <a:pt x="300460" y="322922"/>
                    <a:pt x="288533" y="322922"/>
                    <a:pt x="281234" y="330209"/>
                  </a:cubicBezTo>
                  <a:cubicBezTo>
                    <a:pt x="273935" y="337585"/>
                    <a:pt x="273935" y="349405"/>
                    <a:pt x="281234" y="356693"/>
                  </a:cubicBezTo>
                  <a:lnTo>
                    <a:pt x="352976" y="428323"/>
                  </a:lnTo>
                  <a:cubicBezTo>
                    <a:pt x="338824" y="456229"/>
                    <a:pt x="298413" y="476047"/>
                    <a:pt x="257825" y="435522"/>
                  </a:cubicBezTo>
                  <a:lnTo>
                    <a:pt x="144871" y="322744"/>
                  </a:lnTo>
                  <a:cubicBezTo>
                    <a:pt x="137394" y="315279"/>
                    <a:pt x="132232" y="305769"/>
                    <a:pt x="129828" y="295549"/>
                  </a:cubicBezTo>
                  <a:cubicBezTo>
                    <a:pt x="132499" y="293416"/>
                    <a:pt x="292716" y="134603"/>
                    <a:pt x="297968" y="126960"/>
                  </a:cubicBezTo>
                  <a:close/>
                  <a:moveTo>
                    <a:pt x="431876" y="0"/>
                  </a:moveTo>
                  <a:cubicBezTo>
                    <a:pt x="436670" y="0"/>
                    <a:pt x="441454" y="1822"/>
                    <a:pt x="445103" y="5466"/>
                  </a:cubicBezTo>
                  <a:lnTo>
                    <a:pt x="602093" y="162255"/>
                  </a:lnTo>
                  <a:cubicBezTo>
                    <a:pt x="609390" y="169543"/>
                    <a:pt x="609390" y="181453"/>
                    <a:pt x="602093" y="188741"/>
                  </a:cubicBezTo>
                  <a:lnTo>
                    <a:pt x="525912" y="264825"/>
                  </a:lnTo>
                  <a:cubicBezTo>
                    <a:pt x="518614" y="272113"/>
                    <a:pt x="506688" y="272113"/>
                    <a:pt x="499391" y="264825"/>
                  </a:cubicBezTo>
                  <a:lnTo>
                    <a:pt x="342490" y="108036"/>
                  </a:lnTo>
                  <a:cubicBezTo>
                    <a:pt x="335103" y="100748"/>
                    <a:pt x="335103" y="88927"/>
                    <a:pt x="342490" y="81550"/>
                  </a:cubicBezTo>
                  <a:lnTo>
                    <a:pt x="418582" y="5466"/>
                  </a:lnTo>
                  <a:cubicBezTo>
                    <a:pt x="422275" y="1822"/>
                    <a:pt x="427081" y="0"/>
                    <a:pt x="431876" y="0"/>
                  </a:cubicBezTo>
                  <a:close/>
                  <a:moveTo>
                    <a:pt x="175734" y="0"/>
                  </a:moveTo>
                  <a:cubicBezTo>
                    <a:pt x="180529" y="0"/>
                    <a:pt x="185313" y="1822"/>
                    <a:pt x="188962" y="5466"/>
                  </a:cubicBezTo>
                  <a:lnTo>
                    <a:pt x="265143" y="81550"/>
                  </a:lnTo>
                  <a:cubicBezTo>
                    <a:pt x="272440" y="88927"/>
                    <a:pt x="272440" y="100748"/>
                    <a:pt x="265143" y="108036"/>
                  </a:cubicBezTo>
                  <a:lnTo>
                    <a:pt x="108241" y="264825"/>
                  </a:lnTo>
                  <a:cubicBezTo>
                    <a:pt x="100855" y="272113"/>
                    <a:pt x="89018" y="272113"/>
                    <a:pt x="81720" y="264825"/>
                  </a:cubicBezTo>
                  <a:lnTo>
                    <a:pt x="5539" y="188741"/>
                  </a:lnTo>
                  <a:cubicBezTo>
                    <a:pt x="-1847" y="181453"/>
                    <a:pt x="-1847" y="169543"/>
                    <a:pt x="5539" y="162255"/>
                  </a:cubicBezTo>
                  <a:lnTo>
                    <a:pt x="162441" y="5466"/>
                  </a:lnTo>
                  <a:cubicBezTo>
                    <a:pt x="166134" y="1822"/>
                    <a:pt x="170940" y="0"/>
                    <a:pt x="175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479639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AutoTVM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210203" y="2652701"/>
            <a:ext cx="4545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Define search space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 through the space</a:t>
            </a:r>
          </a:p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8EE6EB-EB04-490D-BA69-EBFE855CF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8"/>
          <a:stretch/>
        </p:blipFill>
        <p:spPr>
          <a:xfrm>
            <a:off x="3022261" y="93219"/>
            <a:ext cx="9169739" cy="64599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EF22830-A2A9-48A5-A766-E187BB8E0BA6}"/>
              </a:ext>
            </a:extLst>
          </p:cNvPr>
          <p:cNvSpPr txBox="1"/>
          <p:nvPr/>
        </p:nvSpPr>
        <p:spPr>
          <a:xfrm>
            <a:off x="955853" y="2652701"/>
            <a:ext cx="11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AutoTVM  </a:t>
            </a:r>
            <a:endParaRPr lang="zh-CN" altLang="en-US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9B7453-4041-4123-8802-74F5E16E8BC9}"/>
              </a:ext>
            </a:extLst>
          </p:cNvPr>
          <p:cNvSpPr/>
          <p:nvPr/>
        </p:nvSpPr>
        <p:spPr>
          <a:xfrm>
            <a:off x="3329126" y="1086750"/>
            <a:ext cx="8780016" cy="901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8D81FE-F44B-4079-A695-4037EDB703B1}"/>
              </a:ext>
            </a:extLst>
          </p:cNvPr>
          <p:cNvSpPr/>
          <p:nvPr/>
        </p:nvSpPr>
        <p:spPr>
          <a:xfrm>
            <a:off x="3411984" y="3213718"/>
            <a:ext cx="4755472" cy="2332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00429"/>
      </p:ext>
    </p:extLst>
  </p:cSld>
  <p:clrMapOvr>
    <a:masterClrMapping/>
  </p:clrMapOvr>
  <p:transition spd="slow" advTm="3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AutoTVM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210203" y="2652701"/>
            <a:ext cx="4545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Define search space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Search through the space</a:t>
            </a:r>
          </a:p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B2F2CE-3D5C-4C9A-B9F5-96ABDF39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1"/>
          <a:stretch/>
        </p:blipFill>
        <p:spPr>
          <a:xfrm>
            <a:off x="3110002" y="-1"/>
            <a:ext cx="9081998" cy="68261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8E97D68-034C-4B47-A579-96B55A5E1A62}"/>
              </a:ext>
            </a:extLst>
          </p:cNvPr>
          <p:cNvSpPr txBox="1"/>
          <p:nvPr/>
        </p:nvSpPr>
        <p:spPr>
          <a:xfrm>
            <a:off x="955853" y="2652701"/>
            <a:ext cx="11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AutoTVM  </a:t>
            </a:r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43AD49-F1D0-4E4C-A638-A7B093D80890}"/>
              </a:ext>
            </a:extLst>
          </p:cNvPr>
          <p:cNvSpPr/>
          <p:nvPr/>
        </p:nvSpPr>
        <p:spPr>
          <a:xfrm>
            <a:off x="3110002" y="31841"/>
            <a:ext cx="9008017" cy="3199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FB862C-6DAD-4905-B367-25FFB96334B3}"/>
              </a:ext>
            </a:extLst>
          </p:cNvPr>
          <p:cNvSpPr/>
          <p:nvPr/>
        </p:nvSpPr>
        <p:spPr>
          <a:xfrm>
            <a:off x="3087126" y="3330514"/>
            <a:ext cx="4751858" cy="1192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62456"/>
      </p:ext>
    </p:extLst>
  </p:cSld>
  <p:clrMapOvr>
    <a:masterClrMapping/>
  </p:clrMapOvr>
  <p:transition spd="slow" advTm="3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AutoTVM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210203" y="2652701"/>
            <a:ext cx="4545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Define search space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Search through the space</a:t>
            </a:r>
          </a:p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97D68-034C-4B47-A579-96B55A5E1A62}"/>
              </a:ext>
            </a:extLst>
          </p:cNvPr>
          <p:cNvSpPr txBox="1"/>
          <p:nvPr/>
        </p:nvSpPr>
        <p:spPr>
          <a:xfrm>
            <a:off x="955853" y="2652701"/>
            <a:ext cx="11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AutoTVM  </a:t>
            </a:r>
            <a:endParaRPr lang="zh-CN" altLang="en-US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61009C-2223-433B-A9FC-01237D8FF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30" y="2228697"/>
            <a:ext cx="8563326" cy="321454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DF3231B-4D0E-4C78-9DDF-7474FB32BD48}"/>
              </a:ext>
            </a:extLst>
          </p:cNvPr>
          <p:cNvSpPr/>
          <p:nvPr/>
        </p:nvSpPr>
        <p:spPr>
          <a:xfrm>
            <a:off x="6209213" y="2547891"/>
            <a:ext cx="3529591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C136FC-2EF8-4906-958C-BB64CBA3F347}"/>
              </a:ext>
            </a:extLst>
          </p:cNvPr>
          <p:cNvSpPr/>
          <p:nvPr/>
        </p:nvSpPr>
        <p:spPr>
          <a:xfrm>
            <a:off x="3225815" y="2661578"/>
            <a:ext cx="2098505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8855"/>
      </p:ext>
    </p:extLst>
  </p:cSld>
  <p:clrMapOvr>
    <a:masterClrMapping/>
  </p:clrMapOvr>
  <p:transition spd="slow" advTm="3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AutoSchedule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352245" y="2465327"/>
            <a:ext cx="454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Create the Search Task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Run the Search 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the Record File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97D68-034C-4B47-A579-96B55A5E1A62}"/>
              </a:ext>
            </a:extLst>
          </p:cNvPr>
          <p:cNvSpPr txBox="1"/>
          <p:nvPr/>
        </p:nvSpPr>
        <p:spPr>
          <a:xfrm>
            <a:off x="775478" y="2633223"/>
            <a:ext cx="150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AutoSchedule  </a:t>
            </a:r>
            <a:endParaRPr lang="zh-CN" altLang="en-US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30E223-C15D-42EB-A725-C9F64934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88" y="1992570"/>
            <a:ext cx="9099612" cy="376126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559A7F9-2AB4-40E5-BAE6-7F0F5BDD6603}"/>
              </a:ext>
            </a:extLst>
          </p:cNvPr>
          <p:cNvSpPr/>
          <p:nvPr/>
        </p:nvSpPr>
        <p:spPr>
          <a:xfrm>
            <a:off x="3346882" y="2911876"/>
            <a:ext cx="8105978" cy="648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40947"/>
      </p:ext>
    </p:extLst>
  </p:cSld>
  <p:clrMapOvr>
    <a:masterClrMapping/>
  </p:clrMapOvr>
  <p:transition spd="slow" advTm="300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AutoSchedule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352245" y="2465327"/>
            <a:ext cx="454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Create the Search Task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Run the Search 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the Record File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97D68-034C-4B47-A579-96B55A5E1A62}"/>
              </a:ext>
            </a:extLst>
          </p:cNvPr>
          <p:cNvSpPr txBox="1"/>
          <p:nvPr/>
        </p:nvSpPr>
        <p:spPr>
          <a:xfrm>
            <a:off x="775478" y="2633223"/>
            <a:ext cx="150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AutoSchedule  </a:t>
            </a:r>
            <a:endParaRPr lang="zh-CN" altLang="en-US" b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3BD1B5-34E6-4B6C-86EB-361EF6E2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00" y="1926017"/>
            <a:ext cx="8660856" cy="390391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C62D04B-0A05-426B-AC76-ED960E166D0B}"/>
              </a:ext>
            </a:extLst>
          </p:cNvPr>
          <p:cNvSpPr/>
          <p:nvPr/>
        </p:nvSpPr>
        <p:spPr>
          <a:xfrm>
            <a:off x="3178900" y="2465327"/>
            <a:ext cx="8660855" cy="2106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A0728F-CB02-47A8-BEDD-4506974F0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900" y="5814714"/>
            <a:ext cx="5945334" cy="26254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BA9C2D3-501E-4117-ABB5-C15D90FA9666}"/>
              </a:ext>
            </a:extLst>
          </p:cNvPr>
          <p:cNvSpPr/>
          <p:nvPr/>
        </p:nvSpPr>
        <p:spPr>
          <a:xfrm>
            <a:off x="3178900" y="5829934"/>
            <a:ext cx="4418906" cy="262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75392"/>
      </p:ext>
    </p:extLst>
  </p:cSld>
  <p:clrMapOvr>
    <a:masterClrMapping/>
  </p:clrMapOvr>
  <p:transition spd="slow" advTm="300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AutoSchedule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352245" y="2465327"/>
            <a:ext cx="454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Create the Search Task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Run the Search 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the Record File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97D68-034C-4B47-A579-96B55A5E1A62}"/>
              </a:ext>
            </a:extLst>
          </p:cNvPr>
          <p:cNvSpPr txBox="1"/>
          <p:nvPr/>
        </p:nvSpPr>
        <p:spPr>
          <a:xfrm>
            <a:off x="775478" y="2633223"/>
            <a:ext cx="150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AutoSchedule  </a:t>
            </a:r>
            <a:endParaRPr lang="zh-CN" altLang="en-US" b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08F956-5956-43DB-9DEA-E625AA3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17" y="0"/>
            <a:ext cx="7282958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40E1730-1E42-40C5-9BD4-345F1DF8D315}"/>
              </a:ext>
            </a:extLst>
          </p:cNvPr>
          <p:cNvSpPr/>
          <p:nvPr/>
        </p:nvSpPr>
        <p:spPr>
          <a:xfrm>
            <a:off x="3024017" y="1507509"/>
            <a:ext cx="7398367" cy="105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AECBCB-2ABB-48AF-8CDF-073C2921CB6B}"/>
              </a:ext>
            </a:extLst>
          </p:cNvPr>
          <p:cNvSpPr/>
          <p:nvPr/>
        </p:nvSpPr>
        <p:spPr>
          <a:xfrm>
            <a:off x="3024017" y="2569826"/>
            <a:ext cx="7398367" cy="2135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B610D4-0C29-4ABD-9B7B-6D1F7359DEAB}"/>
              </a:ext>
            </a:extLst>
          </p:cNvPr>
          <p:cNvSpPr/>
          <p:nvPr/>
        </p:nvSpPr>
        <p:spPr>
          <a:xfrm>
            <a:off x="3024017" y="4705165"/>
            <a:ext cx="7398366" cy="105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B57A4D-93F1-4C33-9381-E1C9DEABA7DE}"/>
              </a:ext>
            </a:extLst>
          </p:cNvPr>
          <p:cNvSpPr/>
          <p:nvPr/>
        </p:nvSpPr>
        <p:spPr>
          <a:xfrm>
            <a:off x="3024017" y="5771797"/>
            <a:ext cx="7398366" cy="105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10F7EB-AE03-49C1-88FE-3EFFA1E3E08C}"/>
              </a:ext>
            </a:extLst>
          </p:cNvPr>
          <p:cNvSpPr txBox="1"/>
          <p:nvPr/>
        </p:nvSpPr>
        <p:spPr>
          <a:xfrm>
            <a:off x="8930936" y="218667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82092C-4C21-48F6-9AA9-9C0E8EB11E6F}"/>
              </a:ext>
            </a:extLst>
          </p:cNvPr>
          <p:cNvSpPr txBox="1"/>
          <p:nvPr/>
        </p:nvSpPr>
        <p:spPr>
          <a:xfrm>
            <a:off x="8930936" y="4304911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conv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957454-B881-42C7-8B5B-8E10085D348F}"/>
              </a:ext>
            </a:extLst>
          </p:cNvPr>
          <p:cNvSpPr txBox="1"/>
          <p:nvPr/>
        </p:nvSpPr>
        <p:spPr>
          <a:xfrm>
            <a:off x="8930936" y="5371543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bias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A83230-2482-4BA6-8CEA-5D2554EBD8B9}"/>
              </a:ext>
            </a:extLst>
          </p:cNvPr>
          <p:cNvSpPr txBox="1"/>
          <p:nvPr/>
        </p:nvSpPr>
        <p:spPr>
          <a:xfrm>
            <a:off x="8913180" y="644025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relu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74520"/>
      </p:ext>
    </p:extLst>
  </p:cSld>
  <p:clrMapOvr>
    <a:masterClrMapping/>
  </p:clrMapOvr>
  <p:transition spd="slow" advTm="3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Auto Schedule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AutoSchedule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7508B-D143-45A4-8CF6-9AD18FC6C8A2}"/>
              </a:ext>
            </a:extLst>
          </p:cNvPr>
          <p:cNvSpPr txBox="1"/>
          <p:nvPr/>
        </p:nvSpPr>
        <p:spPr>
          <a:xfrm>
            <a:off x="352245" y="2465327"/>
            <a:ext cx="454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Create the Search Task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Run the Search 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Using the Record File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97D68-034C-4B47-A579-96B55A5E1A62}"/>
              </a:ext>
            </a:extLst>
          </p:cNvPr>
          <p:cNvSpPr txBox="1"/>
          <p:nvPr/>
        </p:nvSpPr>
        <p:spPr>
          <a:xfrm>
            <a:off x="775478" y="2633223"/>
            <a:ext cx="150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AutoSchedule  </a:t>
            </a:r>
            <a:endParaRPr lang="zh-CN" altLang="en-US" b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A39AA6-B3B4-4861-9DD0-DBB9EA20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27" y="1559423"/>
            <a:ext cx="8792228" cy="515792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617172B-3B7D-4E7D-A01E-577F83511509}"/>
              </a:ext>
            </a:extLst>
          </p:cNvPr>
          <p:cNvSpPr/>
          <p:nvPr/>
        </p:nvSpPr>
        <p:spPr>
          <a:xfrm>
            <a:off x="3047527" y="1559423"/>
            <a:ext cx="6211883" cy="56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6CE33-894D-44CF-ADD2-99527C3778AA}"/>
              </a:ext>
            </a:extLst>
          </p:cNvPr>
          <p:cNvSpPr/>
          <p:nvPr/>
        </p:nvSpPr>
        <p:spPr>
          <a:xfrm>
            <a:off x="3047527" y="2531269"/>
            <a:ext cx="8792228" cy="56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98685"/>
      </p:ext>
    </p:extLst>
  </p:cSld>
  <p:clrMapOvr>
    <a:masterClrMapping/>
  </p:clrMapOvr>
  <p:transition spd="slow" advTm="3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20B2B776-BCD0-42E8-9437-C14F0A1FB76E}"/>
              </a:ext>
            </a:extLst>
          </p:cNvPr>
          <p:cNvSpPr/>
          <p:nvPr/>
        </p:nvSpPr>
        <p:spPr>
          <a:xfrm>
            <a:off x="3668148" y="999194"/>
            <a:ext cx="4855704" cy="4855704"/>
          </a:xfrm>
          <a:prstGeom prst="donut">
            <a:avLst>
              <a:gd name="adj" fmla="val 17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DF9E2F-240B-4A3B-A169-8C74FF993DAD}"/>
              </a:ext>
            </a:extLst>
          </p:cNvPr>
          <p:cNvGrpSpPr/>
          <p:nvPr/>
        </p:nvGrpSpPr>
        <p:grpSpPr>
          <a:xfrm>
            <a:off x="3921774" y="999194"/>
            <a:ext cx="4348452" cy="4158296"/>
            <a:chOff x="3921774" y="999194"/>
            <a:chExt cx="4348452" cy="415829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7482DBF-BE6D-4860-8646-0837B637ABFC}"/>
                </a:ext>
              </a:extLst>
            </p:cNvPr>
            <p:cNvSpPr txBox="1"/>
            <p:nvPr/>
          </p:nvSpPr>
          <p:spPr>
            <a:xfrm>
              <a:off x="5347335" y="999194"/>
              <a:ext cx="149733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dirty="0">
                  <a:solidFill>
                    <a:schemeClr val="accent2"/>
                  </a:solidFill>
                  <a:latin typeface="+mn-ea"/>
                </a:rPr>
                <a:t>5</a:t>
              </a:r>
              <a:endParaRPr lang="zh-CN" altLang="en-US" sz="1990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442364-5713-4801-9006-2CD6BEA31986}"/>
                </a:ext>
              </a:extLst>
            </p:cNvPr>
            <p:cNvSpPr txBox="1"/>
            <p:nvPr/>
          </p:nvSpPr>
          <p:spPr>
            <a:xfrm>
              <a:off x="3921774" y="3710940"/>
              <a:ext cx="43484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TVM</a:t>
              </a:r>
            </a:p>
            <a:p>
              <a:pPr algn="ctr"/>
              <a:r>
                <a:rPr lang="en-US" altLang="zh-CN" sz="4400">
                  <a:solidFill>
                    <a:schemeClr val="accent2"/>
                  </a:solidFill>
                  <a:latin typeface="+mj-ea"/>
                  <a:ea typeface="+mj-ea"/>
                </a:rPr>
                <a:t>Future Work</a:t>
              </a:r>
              <a:endParaRPr lang="zh-CN" altLang="en-US" sz="4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48516A97-8AC7-49A6-9B2A-76AF534C102B}"/>
              </a:ext>
            </a:extLst>
          </p:cNvPr>
          <p:cNvGrpSpPr/>
          <p:nvPr/>
        </p:nvGrpSpPr>
        <p:grpSpPr>
          <a:xfrm>
            <a:off x="7319997" y="1220302"/>
            <a:ext cx="940118" cy="940118"/>
            <a:chOff x="7319997" y="1220302"/>
            <a:chExt cx="940118" cy="940118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81CD73A-4B43-4C83-B5A1-89369E232CE7}"/>
                </a:ext>
              </a:extLst>
            </p:cNvPr>
            <p:cNvSpPr/>
            <p:nvPr/>
          </p:nvSpPr>
          <p:spPr>
            <a:xfrm>
              <a:off x="7319997" y="1220302"/>
              <a:ext cx="940118" cy="940118"/>
            </a:xfrm>
            <a:prstGeom prst="ellipse">
              <a:avLst/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place-optimization_48561">
              <a:extLst>
                <a:ext uri="{FF2B5EF4-FFF2-40B4-BE49-F238E27FC236}">
                  <a16:creationId xmlns:a16="http://schemas.microsoft.com/office/drawing/2014/main" id="{04127F76-DDF3-46ED-B9C0-50FAABDC63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66726" y="1517968"/>
              <a:ext cx="456840" cy="344783"/>
            </a:xfrm>
            <a:custGeom>
              <a:avLst/>
              <a:gdLst>
                <a:gd name="connsiteX0" fmla="*/ 297968 w 607565"/>
                <a:gd name="connsiteY0" fmla="*/ 126960 h 458538"/>
                <a:gd name="connsiteX1" fmla="*/ 325739 w 607565"/>
                <a:gd name="connsiteY1" fmla="*/ 142157 h 458538"/>
                <a:gd name="connsiteX2" fmla="*/ 442698 w 607565"/>
                <a:gd name="connsiteY2" fmla="*/ 258845 h 458538"/>
                <a:gd name="connsiteX3" fmla="*/ 442787 w 607565"/>
                <a:gd name="connsiteY3" fmla="*/ 342295 h 458538"/>
                <a:gd name="connsiteX4" fmla="*/ 369176 w 607565"/>
                <a:gd name="connsiteY4" fmla="*/ 268888 h 458538"/>
                <a:gd name="connsiteX5" fmla="*/ 342651 w 607565"/>
                <a:gd name="connsiteY5" fmla="*/ 268888 h 458538"/>
                <a:gd name="connsiteX6" fmla="*/ 342651 w 607565"/>
                <a:gd name="connsiteY6" fmla="*/ 295371 h 458538"/>
                <a:gd name="connsiteX7" fmla="*/ 409497 w 607565"/>
                <a:gd name="connsiteY7" fmla="*/ 362025 h 458538"/>
                <a:gd name="connsiteX8" fmla="*/ 379323 w 607565"/>
                <a:gd name="connsiteY8" fmla="*/ 401662 h 458538"/>
                <a:gd name="connsiteX9" fmla="*/ 307759 w 607565"/>
                <a:gd name="connsiteY9" fmla="*/ 330209 h 458538"/>
                <a:gd name="connsiteX10" fmla="*/ 281234 w 607565"/>
                <a:gd name="connsiteY10" fmla="*/ 330209 h 458538"/>
                <a:gd name="connsiteX11" fmla="*/ 281234 w 607565"/>
                <a:gd name="connsiteY11" fmla="*/ 356693 h 458538"/>
                <a:gd name="connsiteX12" fmla="*/ 352976 w 607565"/>
                <a:gd name="connsiteY12" fmla="*/ 428323 h 458538"/>
                <a:gd name="connsiteX13" fmla="*/ 257825 w 607565"/>
                <a:gd name="connsiteY13" fmla="*/ 435522 h 458538"/>
                <a:gd name="connsiteX14" fmla="*/ 144871 w 607565"/>
                <a:gd name="connsiteY14" fmla="*/ 322744 h 458538"/>
                <a:gd name="connsiteX15" fmla="*/ 129828 w 607565"/>
                <a:gd name="connsiteY15" fmla="*/ 295549 h 458538"/>
                <a:gd name="connsiteX16" fmla="*/ 297968 w 607565"/>
                <a:gd name="connsiteY16" fmla="*/ 126960 h 458538"/>
                <a:gd name="connsiteX17" fmla="*/ 431876 w 607565"/>
                <a:gd name="connsiteY17" fmla="*/ 0 h 458538"/>
                <a:gd name="connsiteX18" fmla="*/ 445103 w 607565"/>
                <a:gd name="connsiteY18" fmla="*/ 5466 h 458538"/>
                <a:gd name="connsiteX19" fmla="*/ 602093 w 607565"/>
                <a:gd name="connsiteY19" fmla="*/ 162255 h 458538"/>
                <a:gd name="connsiteX20" fmla="*/ 602093 w 607565"/>
                <a:gd name="connsiteY20" fmla="*/ 188741 h 458538"/>
                <a:gd name="connsiteX21" fmla="*/ 525912 w 607565"/>
                <a:gd name="connsiteY21" fmla="*/ 264825 h 458538"/>
                <a:gd name="connsiteX22" fmla="*/ 499391 w 607565"/>
                <a:gd name="connsiteY22" fmla="*/ 264825 h 458538"/>
                <a:gd name="connsiteX23" fmla="*/ 342490 w 607565"/>
                <a:gd name="connsiteY23" fmla="*/ 108036 h 458538"/>
                <a:gd name="connsiteX24" fmla="*/ 342490 w 607565"/>
                <a:gd name="connsiteY24" fmla="*/ 81550 h 458538"/>
                <a:gd name="connsiteX25" fmla="*/ 418582 w 607565"/>
                <a:gd name="connsiteY25" fmla="*/ 5466 h 458538"/>
                <a:gd name="connsiteX26" fmla="*/ 431876 w 607565"/>
                <a:gd name="connsiteY26" fmla="*/ 0 h 458538"/>
                <a:gd name="connsiteX27" fmla="*/ 175734 w 607565"/>
                <a:gd name="connsiteY27" fmla="*/ 0 h 458538"/>
                <a:gd name="connsiteX28" fmla="*/ 188962 w 607565"/>
                <a:gd name="connsiteY28" fmla="*/ 5466 h 458538"/>
                <a:gd name="connsiteX29" fmla="*/ 265143 w 607565"/>
                <a:gd name="connsiteY29" fmla="*/ 81550 h 458538"/>
                <a:gd name="connsiteX30" fmla="*/ 265143 w 607565"/>
                <a:gd name="connsiteY30" fmla="*/ 108036 h 458538"/>
                <a:gd name="connsiteX31" fmla="*/ 108241 w 607565"/>
                <a:gd name="connsiteY31" fmla="*/ 264825 h 458538"/>
                <a:gd name="connsiteX32" fmla="*/ 81720 w 607565"/>
                <a:gd name="connsiteY32" fmla="*/ 264825 h 458538"/>
                <a:gd name="connsiteX33" fmla="*/ 5539 w 607565"/>
                <a:gd name="connsiteY33" fmla="*/ 188741 h 458538"/>
                <a:gd name="connsiteX34" fmla="*/ 5539 w 607565"/>
                <a:gd name="connsiteY34" fmla="*/ 162255 h 458538"/>
                <a:gd name="connsiteX35" fmla="*/ 162441 w 607565"/>
                <a:gd name="connsiteY35" fmla="*/ 5466 h 458538"/>
                <a:gd name="connsiteX36" fmla="*/ 175734 w 607565"/>
                <a:gd name="connsiteY36" fmla="*/ 0 h 45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565" h="458538">
                  <a:moveTo>
                    <a:pt x="297968" y="126960"/>
                  </a:moveTo>
                  <a:cubicBezTo>
                    <a:pt x="308471" y="129271"/>
                    <a:pt x="318173" y="134514"/>
                    <a:pt x="325739" y="142157"/>
                  </a:cubicBezTo>
                  <a:cubicBezTo>
                    <a:pt x="352531" y="168818"/>
                    <a:pt x="426854" y="243026"/>
                    <a:pt x="442698" y="258845"/>
                  </a:cubicBezTo>
                  <a:cubicBezTo>
                    <a:pt x="470024" y="286129"/>
                    <a:pt x="466108" y="322033"/>
                    <a:pt x="442787" y="342295"/>
                  </a:cubicBezTo>
                  <a:lnTo>
                    <a:pt x="369176" y="268888"/>
                  </a:lnTo>
                  <a:cubicBezTo>
                    <a:pt x="361877" y="261600"/>
                    <a:pt x="350039" y="261600"/>
                    <a:pt x="342651" y="268888"/>
                  </a:cubicBezTo>
                  <a:cubicBezTo>
                    <a:pt x="335352" y="276175"/>
                    <a:pt x="335352" y="288084"/>
                    <a:pt x="342651" y="295371"/>
                  </a:cubicBezTo>
                  <a:lnTo>
                    <a:pt x="409497" y="362025"/>
                  </a:lnTo>
                  <a:cubicBezTo>
                    <a:pt x="406204" y="379977"/>
                    <a:pt x="394366" y="394285"/>
                    <a:pt x="379323" y="401662"/>
                  </a:cubicBezTo>
                  <a:lnTo>
                    <a:pt x="307759" y="330209"/>
                  </a:lnTo>
                  <a:cubicBezTo>
                    <a:pt x="300460" y="322922"/>
                    <a:pt x="288533" y="322922"/>
                    <a:pt x="281234" y="330209"/>
                  </a:cubicBezTo>
                  <a:cubicBezTo>
                    <a:pt x="273935" y="337585"/>
                    <a:pt x="273935" y="349405"/>
                    <a:pt x="281234" y="356693"/>
                  </a:cubicBezTo>
                  <a:lnTo>
                    <a:pt x="352976" y="428323"/>
                  </a:lnTo>
                  <a:cubicBezTo>
                    <a:pt x="338824" y="456229"/>
                    <a:pt x="298413" y="476047"/>
                    <a:pt x="257825" y="435522"/>
                  </a:cubicBezTo>
                  <a:lnTo>
                    <a:pt x="144871" y="322744"/>
                  </a:lnTo>
                  <a:cubicBezTo>
                    <a:pt x="137394" y="315279"/>
                    <a:pt x="132232" y="305769"/>
                    <a:pt x="129828" y="295549"/>
                  </a:cubicBezTo>
                  <a:cubicBezTo>
                    <a:pt x="132499" y="293416"/>
                    <a:pt x="292716" y="134603"/>
                    <a:pt x="297968" y="126960"/>
                  </a:cubicBezTo>
                  <a:close/>
                  <a:moveTo>
                    <a:pt x="431876" y="0"/>
                  </a:moveTo>
                  <a:cubicBezTo>
                    <a:pt x="436670" y="0"/>
                    <a:pt x="441454" y="1822"/>
                    <a:pt x="445103" y="5466"/>
                  </a:cubicBezTo>
                  <a:lnTo>
                    <a:pt x="602093" y="162255"/>
                  </a:lnTo>
                  <a:cubicBezTo>
                    <a:pt x="609390" y="169543"/>
                    <a:pt x="609390" y="181453"/>
                    <a:pt x="602093" y="188741"/>
                  </a:cubicBezTo>
                  <a:lnTo>
                    <a:pt x="525912" y="264825"/>
                  </a:lnTo>
                  <a:cubicBezTo>
                    <a:pt x="518614" y="272113"/>
                    <a:pt x="506688" y="272113"/>
                    <a:pt x="499391" y="264825"/>
                  </a:cubicBezTo>
                  <a:lnTo>
                    <a:pt x="342490" y="108036"/>
                  </a:lnTo>
                  <a:cubicBezTo>
                    <a:pt x="335103" y="100748"/>
                    <a:pt x="335103" y="88927"/>
                    <a:pt x="342490" y="81550"/>
                  </a:cubicBezTo>
                  <a:lnTo>
                    <a:pt x="418582" y="5466"/>
                  </a:lnTo>
                  <a:cubicBezTo>
                    <a:pt x="422275" y="1822"/>
                    <a:pt x="427081" y="0"/>
                    <a:pt x="431876" y="0"/>
                  </a:cubicBezTo>
                  <a:close/>
                  <a:moveTo>
                    <a:pt x="175734" y="0"/>
                  </a:moveTo>
                  <a:cubicBezTo>
                    <a:pt x="180529" y="0"/>
                    <a:pt x="185313" y="1822"/>
                    <a:pt x="188962" y="5466"/>
                  </a:cubicBezTo>
                  <a:lnTo>
                    <a:pt x="265143" y="81550"/>
                  </a:lnTo>
                  <a:cubicBezTo>
                    <a:pt x="272440" y="88927"/>
                    <a:pt x="272440" y="100748"/>
                    <a:pt x="265143" y="108036"/>
                  </a:cubicBezTo>
                  <a:lnTo>
                    <a:pt x="108241" y="264825"/>
                  </a:lnTo>
                  <a:cubicBezTo>
                    <a:pt x="100855" y="272113"/>
                    <a:pt x="89018" y="272113"/>
                    <a:pt x="81720" y="264825"/>
                  </a:cubicBezTo>
                  <a:lnTo>
                    <a:pt x="5539" y="188741"/>
                  </a:lnTo>
                  <a:cubicBezTo>
                    <a:pt x="-1847" y="181453"/>
                    <a:pt x="-1847" y="169543"/>
                    <a:pt x="5539" y="162255"/>
                  </a:cubicBezTo>
                  <a:lnTo>
                    <a:pt x="162441" y="5466"/>
                  </a:lnTo>
                  <a:cubicBezTo>
                    <a:pt x="166134" y="1822"/>
                    <a:pt x="170940" y="0"/>
                    <a:pt x="175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62523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Why We Need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E28CF7F7-3401-4A78-A489-F83A1A1E52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140" y="1935958"/>
            <a:ext cx="5274310" cy="913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98D989-F69E-4351-BA93-357FD3241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55"/>
          <a:stretch/>
        </p:blipFill>
        <p:spPr>
          <a:xfrm>
            <a:off x="0" y="3327123"/>
            <a:ext cx="6841281" cy="215351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D7AD77C-0518-466B-B843-3852C97C2E22}"/>
              </a:ext>
            </a:extLst>
          </p:cNvPr>
          <p:cNvSpPr txBox="1"/>
          <p:nvPr/>
        </p:nvSpPr>
        <p:spPr>
          <a:xfrm>
            <a:off x="6788016" y="2665571"/>
            <a:ext cx="393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Frontend</a:t>
            </a:r>
            <a:r>
              <a:rPr lang="en-US" altLang="zh-CN" sz="2000"/>
              <a:t> : </a:t>
            </a:r>
            <a:r>
              <a:rPr lang="en-US" altLang="zh-CN" sz="2000">
                <a:solidFill>
                  <a:srgbClr val="009966"/>
                </a:solidFill>
                <a:effectLst/>
              </a:rPr>
              <a:t>Lexical analysis, Syntax analysis, Syntax analysis  </a:t>
            </a:r>
          </a:p>
          <a:p>
            <a:endParaRPr lang="en-US" altLang="zh-CN" sz="2000">
              <a:solidFill>
                <a:srgbClr val="009966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Optimizer</a:t>
            </a:r>
            <a:r>
              <a:rPr lang="en-US" altLang="zh-CN" sz="2000"/>
              <a:t> : </a:t>
            </a:r>
            <a:r>
              <a:rPr lang="en-US" altLang="zh-CN" sz="2000">
                <a:solidFill>
                  <a:srgbClr val="009966"/>
                </a:solidFill>
              </a:rPr>
              <a:t>IR/AST Optimization</a:t>
            </a:r>
          </a:p>
          <a:p>
            <a:endParaRPr lang="en-US" altLang="zh-CN" sz="2000">
              <a:solidFill>
                <a:srgbClr val="0099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/>
              <a:t>Backend</a:t>
            </a:r>
            <a:r>
              <a:rPr lang="en-US" altLang="zh-CN" sz="2000"/>
              <a:t> : </a:t>
            </a:r>
            <a:r>
              <a:rPr lang="en-US" altLang="zh-CN" sz="2000">
                <a:solidFill>
                  <a:srgbClr val="009966"/>
                </a:solidFill>
              </a:rPr>
              <a:t>IR/AST -&gt; Machine Code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95227108"/>
      </p:ext>
    </p:extLst>
  </p:cSld>
  <p:clrMapOvr>
    <a:masterClrMapping/>
  </p:clrMapOvr>
  <p:transition spd="slow" advTm="3000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TVM Future Work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TVM Embedding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6C04E50-2C40-4BB6-8B22-7CA29D636613}"/>
              </a:ext>
            </a:extLst>
          </p:cNvPr>
          <p:cNvSpPr txBox="1"/>
          <p:nvPr/>
        </p:nvSpPr>
        <p:spPr>
          <a:xfrm>
            <a:off x="694751" y="2589959"/>
            <a:ext cx="84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Integrate TVM Optimization with Tensorflow </a:t>
            </a:r>
            <a:r>
              <a:rPr lang="en-US" altLang="zh-CN"/>
              <a:t>: </a:t>
            </a:r>
          </a:p>
          <a:p>
            <a:r>
              <a:rPr lang="en-US" altLang="zh-CN"/>
              <a:t>TVMDSOOp (</a:t>
            </a:r>
            <a:r>
              <a:rPr lang="zh-CN" altLang="en-US" sz="1600"/>
              <a:t>https://discuss.tvm.apache.org/t/add-the-document-for-tvmdsoop/6622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010D6B-981C-4666-B776-D7843EB96EFA}"/>
              </a:ext>
            </a:extLst>
          </p:cNvPr>
          <p:cNvSpPr txBox="1"/>
          <p:nvPr/>
        </p:nvSpPr>
        <p:spPr>
          <a:xfrm>
            <a:off x="739140" y="4581035"/>
            <a:ext cx="1050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Integrate TVM Optimization with Pytorch </a:t>
            </a:r>
            <a:r>
              <a:rPr lang="en-US" altLang="zh-CN"/>
              <a:t>: </a:t>
            </a:r>
          </a:p>
          <a:p>
            <a:r>
              <a:rPr lang="en-US" altLang="zh-CN"/>
              <a:t>torch_tvm (</a:t>
            </a:r>
            <a:r>
              <a:rPr lang="en-US" altLang="zh-CN" sz="1600"/>
              <a:t>https://github.com/pytorch/tvm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C84F441-5C2F-4A31-89FA-F99B86B4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189" y="2246974"/>
            <a:ext cx="2639592" cy="361040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A81E803-3633-4D25-84D0-FEA0478A042E}"/>
              </a:ext>
            </a:extLst>
          </p:cNvPr>
          <p:cNvSpPr txBox="1"/>
          <p:nvPr/>
        </p:nvSpPr>
        <p:spPr>
          <a:xfrm>
            <a:off x="694751" y="3359533"/>
            <a:ext cx="496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TensorFlow Tensor -&gt; dlpack ndarray -&gt; operator.so -&gt; TVM optimization -&gt; TensorFlow Tensor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19253"/>
      </p:ext>
    </p:extLst>
  </p:cSld>
  <p:clrMapOvr>
    <a:masterClrMapping/>
  </p:clrMapOvr>
  <p:transition spd="slow" advTm="300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15769D-0A35-4236-8E8E-DC3E184CDE40}"/>
              </a:ext>
            </a:extLst>
          </p:cNvPr>
          <p:cNvGrpSpPr/>
          <p:nvPr/>
        </p:nvGrpSpPr>
        <p:grpSpPr>
          <a:xfrm>
            <a:off x="7149092" y="2273844"/>
            <a:ext cx="2748361" cy="2748361"/>
            <a:chOff x="9598680" y="1702802"/>
            <a:chExt cx="1097548" cy="109754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977EB-06A4-4834-B9C0-32E1E90B3CFD}"/>
                </a:ext>
              </a:extLst>
            </p:cNvPr>
            <p:cNvSpPr/>
            <p:nvPr/>
          </p:nvSpPr>
          <p:spPr>
            <a:xfrm>
              <a:off x="9598680" y="1702802"/>
              <a:ext cx="1097548" cy="1097548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livejournal_153862">
              <a:extLst>
                <a:ext uri="{FF2B5EF4-FFF2-40B4-BE49-F238E27FC236}">
                  <a16:creationId xmlns:a16="http://schemas.microsoft.com/office/drawing/2014/main" id="{24C77C55-1179-4E9F-813A-CB386ACEE6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0647" y="2014372"/>
              <a:ext cx="461731" cy="465825"/>
            </a:xfrm>
            <a:custGeom>
              <a:avLst/>
              <a:gdLst>
                <a:gd name="connsiteX0" fmla="*/ 420660 w 597083"/>
                <a:gd name="connsiteY0" fmla="*/ 304801 h 602376"/>
                <a:gd name="connsiteX1" fmla="*/ 435488 w 597083"/>
                <a:gd name="connsiteY1" fmla="*/ 370123 h 602376"/>
                <a:gd name="connsiteX2" fmla="*/ 370688 w 597083"/>
                <a:gd name="connsiteY2" fmla="*/ 434853 h 602376"/>
                <a:gd name="connsiteX3" fmla="*/ 305295 w 597083"/>
                <a:gd name="connsiteY3" fmla="*/ 420041 h 602376"/>
                <a:gd name="connsiteX4" fmla="*/ 420660 w 597083"/>
                <a:gd name="connsiteY4" fmla="*/ 304801 h 602376"/>
                <a:gd name="connsiteX5" fmla="*/ 204256 w 597083"/>
                <a:gd name="connsiteY5" fmla="*/ 71668 h 602376"/>
                <a:gd name="connsiteX6" fmla="*/ 69407 w 597083"/>
                <a:gd name="connsiteY6" fmla="*/ 201568 h 602376"/>
                <a:gd name="connsiteX7" fmla="*/ 294155 w 597083"/>
                <a:gd name="connsiteY7" fmla="*/ 425967 h 602376"/>
                <a:gd name="connsiteX8" fmla="*/ 377379 w 597083"/>
                <a:gd name="connsiteY8" fmla="*/ 445519 h 602376"/>
                <a:gd name="connsiteX9" fmla="*/ 465053 w 597083"/>
                <a:gd name="connsiteY9" fmla="*/ 464330 h 602376"/>
                <a:gd name="connsiteX10" fmla="*/ 446213 w 597083"/>
                <a:gd name="connsiteY10" fmla="*/ 376644 h 602376"/>
                <a:gd name="connsiteX11" fmla="*/ 426482 w 597083"/>
                <a:gd name="connsiteY11" fmla="*/ 293550 h 602376"/>
                <a:gd name="connsiteX12" fmla="*/ 141801 w 597083"/>
                <a:gd name="connsiteY12" fmla="*/ 720 h 602376"/>
                <a:gd name="connsiteX13" fmla="*/ 147883 w 597083"/>
                <a:gd name="connsiteY13" fmla="*/ 1460 h 602376"/>
                <a:gd name="connsiteX14" fmla="*/ 206481 w 597083"/>
                <a:gd name="connsiteY14" fmla="*/ 59967 h 602376"/>
                <a:gd name="connsiteX15" fmla="*/ 314628 w 597083"/>
                <a:gd name="connsiteY15" fmla="*/ 38490 h 602376"/>
                <a:gd name="connsiteX16" fmla="*/ 597083 w 597083"/>
                <a:gd name="connsiteY16" fmla="*/ 320359 h 602376"/>
                <a:gd name="connsiteX17" fmla="*/ 314628 w 597083"/>
                <a:gd name="connsiteY17" fmla="*/ 602376 h 602376"/>
                <a:gd name="connsiteX18" fmla="*/ 32171 w 597083"/>
                <a:gd name="connsiteY18" fmla="*/ 320359 h 602376"/>
                <a:gd name="connsiteX19" fmla="*/ 57539 w 597083"/>
                <a:gd name="connsiteY19" fmla="*/ 203790 h 602376"/>
                <a:gd name="connsiteX20" fmla="*/ 1463 w 597083"/>
                <a:gd name="connsiteY20" fmla="*/ 147653 h 602376"/>
                <a:gd name="connsiteX21" fmla="*/ 722 w 597083"/>
                <a:gd name="connsiteY21" fmla="*/ 141580 h 602376"/>
                <a:gd name="connsiteX22" fmla="*/ 141801 w 597083"/>
                <a:gd name="connsiteY22" fmla="*/ 720 h 60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7083" h="602376">
                  <a:moveTo>
                    <a:pt x="420660" y="304801"/>
                  </a:moveTo>
                  <a:lnTo>
                    <a:pt x="435488" y="370123"/>
                  </a:lnTo>
                  <a:cubicBezTo>
                    <a:pt x="407759" y="383899"/>
                    <a:pt x="384479" y="407154"/>
                    <a:pt x="370688" y="434853"/>
                  </a:cubicBezTo>
                  <a:lnTo>
                    <a:pt x="305295" y="420041"/>
                  </a:lnTo>
                  <a:cubicBezTo>
                    <a:pt x="328872" y="368790"/>
                    <a:pt x="369354" y="328353"/>
                    <a:pt x="420660" y="304801"/>
                  </a:cubicBezTo>
                  <a:close/>
                  <a:moveTo>
                    <a:pt x="204256" y="71668"/>
                  </a:moveTo>
                  <a:cubicBezTo>
                    <a:pt x="145361" y="97737"/>
                    <a:pt x="97742" y="143654"/>
                    <a:pt x="69407" y="201568"/>
                  </a:cubicBezTo>
                  <a:lnTo>
                    <a:pt x="294155" y="425967"/>
                  </a:lnTo>
                  <a:lnTo>
                    <a:pt x="377379" y="445519"/>
                  </a:lnTo>
                  <a:lnTo>
                    <a:pt x="465053" y="464330"/>
                  </a:lnTo>
                  <a:lnTo>
                    <a:pt x="446213" y="376644"/>
                  </a:lnTo>
                  <a:lnTo>
                    <a:pt x="426482" y="293550"/>
                  </a:lnTo>
                  <a:close/>
                  <a:moveTo>
                    <a:pt x="141801" y="720"/>
                  </a:moveTo>
                  <a:cubicBezTo>
                    <a:pt x="143730" y="-465"/>
                    <a:pt x="146251" y="-169"/>
                    <a:pt x="147883" y="1460"/>
                  </a:cubicBezTo>
                  <a:lnTo>
                    <a:pt x="206481" y="59967"/>
                  </a:lnTo>
                  <a:cubicBezTo>
                    <a:pt x="240898" y="45748"/>
                    <a:pt x="277243" y="38490"/>
                    <a:pt x="314628" y="38490"/>
                  </a:cubicBezTo>
                  <a:cubicBezTo>
                    <a:pt x="470394" y="38490"/>
                    <a:pt x="597083" y="164983"/>
                    <a:pt x="597083" y="320359"/>
                  </a:cubicBezTo>
                  <a:cubicBezTo>
                    <a:pt x="597083" y="475883"/>
                    <a:pt x="470394" y="602376"/>
                    <a:pt x="314628" y="602376"/>
                  </a:cubicBezTo>
                  <a:cubicBezTo>
                    <a:pt x="158861" y="602376"/>
                    <a:pt x="32171" y="475883"/>
                    <a:pt x="32171" y="320359"/>
                  </a:cubicBezTo>
                  <a:cubicBezTo>
                    <a:pt x="32171" y="279775"/>
                    <a:pt x="40776" y="240523"/>
                    <a:pt x="57539" y="203790"/>
                  </a:cubicBezTo>
                  <a:lnTo>
                    <a:pt x="1463" y="147653"/>
                  </a:lnTo>
                  <a:cubicBezTo>
                    <a:pt x="-169" y="146024"/>
                    <a:pt x="-465" y="143506"/>
                    <a:pt x="722" y="141580"/>
                  </a:cubicBezTo>
                  <a:cubicBezTo>
                    <a:pt x="36028" y="84703"/>
                    <a:pt x="84687" y="35972"/>
                    <a:pt x="141801" y="7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圆: 空心 7">
            <a:extLst>
              <a:ext uri="{FF2B5EF4-FFF2-40B4-BE49-F238E27FC236}">
                <a16:creationId xmlns:a16="http://schemas.microsoft.com/office/drawing/2014/main" id="{7223FB37-CAB9-4758-81C8-A4746FDB4C82}"/>
              </a:ext>
            </a:extLst>
          </p:cNvPr>
          <p:cNvSpPr/>
          <p:nvPr/>
        </p:nvSpPr>
        <p:spPr>
          <a:xfrm>
            <a:off x="6095421" y="1220174"/>
            <a:ext cx="4855704" cy="4855704"/>
          </a:xfrm>
          <a:prstGeom prst="donut">
            <a:avLst>
              <a:gd name="adj" fmla="val 33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20E9C3-7759-4C81-B901-6E977CF80D6F}"/>
              </a:ext>
            </a:extLst>
          </p:cNvPr>
          <p:cNvSpPr txBox="1"/>
          <p:nvPr/>
        </p:nvSpPr>
        <p:spPr>
          <a:xfrm>
            <a:off x="1592580" y="782122"/>
            <a:ext cx="13506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endParaRPr lang="zh-CN" altLang="en-US" sz="16600" dirty="0">
              <a:solidFill>
                <a:schemeClr val="accent2">
                  <a:lumMod val="20000"/>
                  <a:lumOff val="8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C1842-B63B-46E7-8CAF-3CBE874F1B35}"/>
              </a:ext>
            </a:extLst>
          </p:cNvPr>
          <p:cNvSpPr txBox="1"/>
          <p:nvPr/>
        </p:nvSpPr>
        <p:spPr>
          <a:xfrm>
            <a:off x="1600638" y="2926659"/>
            <a:ext cx="9006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accent2"/>
                </a:solidFill>
                <a:latin typeface="+mj-ea"/>
                <a:ea typeface="+mj-ea"/>
              </a:rPr>
              <a:t>THANK YOU</a:t>
            </a:r>
            <a:endParaRPr lang="zh-CN" altLang="en-US" sz="7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0A391518-17DC-41F3-B57D-5189EF932647}"/>
              </a:ext>
            </a:extLst>
          </p:cNvPr>
          <p:cNvSpPr/>
          <p:nvPr/>
        </p:nvSpPr>
        <p:spPr>
          <a:xfrm>
            <a:off x="2943225" y="1220174"/>
            <a:ext cx="1580176" cy="1580176"/>
          </a:xfrm>
          <a:prstGeom prst="donut">
            <a:avLst>
              <a:gd name="adj" fmla="val 11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2E06E-91E0-420C-AA96-A71E0056B50C}"/>
              </a:ext>
            </a:extLst>
          </p:cNvPr>
          <p:cNvSpPr txBox="1"/>
          <p:nvPr/>
        </p:nvSpPr>
        <p:spPr>
          <a:xfrm>
            <a:off x="4523401" y="782122"/>
            <a:ext cx="13506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endParaRPr lang="zh-CN" altLang="en-US" sz="16600" dirty="0">
              <a:solidFill>
                <a:schemeClr val="accent2">
                  <a:lumMod val="20000"/>
                  <a:lumOff val="8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36B58B-A87D-41CF-BA35-0EAC2F2DE3C2}"/>
              </a:ext>
            </a:extLst>
          </p:cNvPr>
          <p:cNvSpPr txBox="1"/>
          <p:nvPr/>
        </p:nvSpPr>
        <p:spPr>
          <a:xfrm>
            <a:off x="1693915" y="3938573"/>
            <a:ext cx="4644228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Lorem ipsum dolor sit amet, consectetur adipiscing elit. Lorem ipsum dolor sit amet, consectetur adipiscing elit. </a:t>
            </a:r>
            <a:endParaRPr lang="zh-CN" altLang="en-US" sz="1600" kern="0" dirty="0">
              <a:solidFill>
                <a:schemeClr val="accent2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D9B43DE-BBAB-4745-87AA-97DB5E68DB2F}"/>
              </a:ext>
            </a:extLst>
          </p:cNvPr>
          <p:cNvSpPr/>
          <p:nvPr/>
        </p:nvSpPr>
        <p:spPr>
          <a:xfrm>
            <a:off x="1794023" y="5210496"/>
            <a:ext cx="2114550" cy="3347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Date here</a:t>
            </a:r>
            <a:endParaRPr lang="zh-CN" altLang="en-US" dirty="0"/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A7E67208-3118-4101-8BA9-99A500F71AED}"/>
              </a:ext>
            </a:extLst>
          </p:cNvPr>
          <p:cNvSpPr/>
          <p:nvPr/>
        </p:nvSpPr>
        <p:spPr>
          <a:xfrm>
            <a:off x="6478404" y="1599064"/>
            <a:ext cx="4097923" cy="4097923"/>
          </a:xfrm>
          <a:prstGeom prst="blockArc">
            <a:avLst>
              <a:gd name="adj1" fmla="val 12919999"/>
              <a:gd name="adj2" fmla="val 5881141"/>
              <a:gd name="adj3" fmla="val 94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42C8680-135B-4956-87CD-E4E1D1CFE397}"/>
              </a:ext>
            </a:extLst>
          </p:cNvPr>
          <p:cNvSpPr/>
          <p:nvPr/>
        </p:nvSpPr>
        <p:spPr>
          <a:xfrm>
            <a:off x="7987425" y="5503070"/>
            <a:ext cx="183418" cy="1834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73792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6" grpId="0"/>
      <p:bldP spid="11" grpId="0" animBg="1"/>
      <p:bldP spid="12" grpId="0"/>
      <p:bldP spid="13" grpId="0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Why We Need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0D96BA3-202F-4250-9F7C-B735C0BA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63" y="1785252"/>
            <a:ext cx="7921274" cy="2448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16E3E0-E424-4661-B7D5-5D0F2A8A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2" y="4559979"/>
            <a:ext cx="8917296" cy="17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5962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Why We Need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B23A791-2B84-4E1E-BB8C-F1C8686918E3}"/>
              </a:ext>
            </a:extLst>
          </p:cNvPr>
          <p:cNvSpPr txBox="1"/>
          <p:nvPr/>
        </p:nvSpPr>
        <p:spPr>
          <a:xfrm>
            <a:off x="2356793" y="1702683"/>
            <a:ext cx="747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Deep Learning Deployment : CUDA(Nvidia), OpenCL(Andriod), Bitstream(FPGA)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A56E5E-8C64-4001-A581-5EEE7ED2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88" y="2407973"/>
            <a:ext cx="7936704" cy="40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60217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Current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3E8701B-CCDE-46F0-8496-D5F8C3B5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73" y="1732899"/>
            <a:ext cx="8542645" cy="47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63297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Tasks of Optimizing Compiler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D6A94-6822-47EA-A182-6166B4840487}"/>
              </a:ext>
            </a:extLst>
          </p:cNvPr>
          <p:cNvGrpSpPr/>
          <p:nvPr/>
        </p:nvGrpSpPr>
        <p:grpSpPr>
          <a:xfrm>
            <a:off x="2469462" y="1920210"/>
            <a:ext cx="7479502" cy="4816426"/>
            <a:chOff x="739140" y="1902455"/>
            <a:chExt cx="7479502" cy="48164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AE40E62-9B25-4B97-8EAC-00DB07A80C82}"/>
                </a:ext>
              </a:extLst>
            </p:cNvPr>
            <p:cNvGrpSpPr/>
            <p:nvPr/>
          </p:nvGrpSpPr>
          <p:grpSpPr>
            <a:xfrm>
              <a:off x="739140" y="1902455"/>
              <a:ext cx="7479502" cy="1919311"/>
              <a:chOff x="739140" y="2305050"/>
              <a:chExt cx="5676900" cy="1469459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C1A4262-94F1-40A7-8C77-DE32115247E1}"/>
                  </a:ext>
                </a:extLst>
              </p:cNvPr>
              <p:cNvSpPr/>
              <p:nvPr/>
            </p:nvSpPr>
            <p:spPr>
              <a:xfrm>
                <a:off x="739140" y="2305050"/>
                <a:ext cx="914398" cy="914398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588782E-0AC9-456F-9066-65EFC26A5FD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1653538" y="2762249"/>
                <a:ext cx="480062" cy="0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3F2306-A139-4EF3-875E-F66DC977FEDE}"/>
                  </a:ext>
                </a:extLst>
              </p:cNvPr>
              <p:cNvSpPr txBox="1"/>
              <p:nvPr/>
            </p:nvSpPr>
            <p:spPr>
              <a:xfrm>
                <a:off x="843914" y="2439083"/>
                <a:ext cx="704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accent2"/>
                    </a:solidFill>
                  </a:rPr>
                  <a:t>01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D557151-D3B8-4D51-8BC4-B5EFF3693EC1}"/>
                  </a:ext>
                </a:extLst>
              </p:cNvPr>
              <p:cNvSpPr/>
              <p:nvPr/>
            </p:nvSpPr>
            <p:spPr>
              <a:xfrm>
                <a:off x="2085975" y="2714623"/>
                <a:ext cx="95250" cy="952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8D09EE-E7F3-43B6-97FF-04CD7E2C9C72}"/>
                  </a:ext>
                </a:extLst>
              </p:cNvPr>
              <p:cNvSpPr txBox="1"/>
              <p:nvPr/>
            </p:nvSpPr>
            <p:spPr>
              <a:xfrm>
                <a:off x="2297906" y="2514568"/>
                <a:ext cx="3580665" cy="30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  <a:latin typeface="+mj-ea"/>
                    <a:ea typeface="+mj-ea"/>
                  </a:rPr>
                  <a:t>Transformation Symbolic Representation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32F2E8-6FD2-4CAD-81C9-9CBECD803CAD}"/>
                  </a:ext>
                </a:extLst>
              </p:cNvPr>
              <p:cNvSpPr txBox="1"/>
              <p:nvPr/>
            </p:nvSpPr>
            <p:spPr>
              <a:xfrm>
                <a:off x="2345531" y="2857528"/>
                <a:ext cx="4070509" cy="916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Relay(new TVM), NNVM(old TVM)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Aten(Tensor Comprehensions)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Direct Translation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……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75AF7B2-86FE-42F7-B694-7E5E0B806B96}"/>
                </a:ext>
              </a:extLst>
            </p:cNvPr>
            <p:cNvGrpSpPr/>
            <p:nvPr/>
          </p:nvGrpSpPr>
          <p:grpSpPr>
            <a:xfrm>
              <a:off x="739140" y="4235313"/>
              <a:ext cx="7110546" cy="2483568"/>
              <a:chOff x="739140" y="2305050"/>
              <a:chExt cx="5396864" cy="190146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53DD5C7-F11E-4E88-A91E-B1084D539C95}"/>
                  </a:ext>
                </a:extLst>
              </p:cNvPr>
              <p:cNvSpPr/>
              <p:nvPr/>
            </p:nvSpPr>
            <p:spPr>
              <a:xfrm>
                <a:off x="739140" y="2305050"/>
                <a:ext cx="914398" cy="914398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C5279E25-9E3A-40CC-9FF7-919C3905235C}"/>
                  </a:ext>
                </a:extLst>
              </p:cNvPr>
              <p:cNvCxnSpPr>
                <a:cxnSpLocks/>
                <a:stCxn id="24" idx="6"/>
              </p:cNvCxnSpPr>
              <p:nvPr/>
            </p:nvCxnSpPr>
            <p:spPr>
              <a:xfrm>
                <a:off x="1653538" y="2762249"/>
                <a:ext cx="480062" cy="0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B91A50-BF8F-476A-A0C3-E8ACE3EB5EA1}"/>
                  </a:ext>
                </a:extLst>
              </p:cNvPr>
              <p:cNvSpPr txBox="1"/>
              <p:nvPr/>
            </p:nvSpPr>
            <p:spPr>
              <a:xfrm>
                <a:off x="843914" y="2439083"/>
                <a:ext cx="704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accent2"/>
                    </a:solidFill>
                  </a:rPr>
                  <a:t>02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C6E8E89-33B2-4A74-9853-78E073FF3BDC}"/>
                  </a:ext>
                </a:extLst>
              </p:cNvPr>
              <p:cNvSpPr/>
              <p:nvPr/>
            </p:nvSpPr>
            <p:spPr>
              <a:xfrm>
                <a:off x="2085975" y="2714623"/>
                <a:ext cx="95250" cy="952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69ECC9C-E6ED-4D9E-AC17-13E389FA28BB}"/>
                  </a:ext>
                </a:extLst>
              </p:cNvPr>
              <p:cNvSpPr txBox="1"/>
              <p:nvPr/>
            </p:nvSpPr>
            <p:spPr>
              <a:xfrm>
                <a:off x="2297905" y="2514568"/>
                <a:ext cx="3838099" cy="30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  <a:latin typeface="+mj-ea"/>
                    <a:ea typeface="+mj-ea"/>
                  </a:rPr>
                  <a:t>Graph IR &amp; Computational Graph Optimization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57EF706-EBCB-461D-AEDD-ADDB72C24979}"/>
                  </a:ext>
                </a:extLst>
              </p:cNvPr>
              <p:cNvSpPr txBox="1"/>
              <p:nvPr/>
            </p:nvSpPr>
            <p:spPr>
              <a:xfrm>
                <a:off x="2345531" y="2857528"/>
                <a:ext cx="3635391" cy="134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CSE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Algebraic Simplification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Operator Fusion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Operation Sinking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……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400" kern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972530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D9F1C-2738-4947-9D53-C1E1FC37F784}"/>
              </a:ext>
            </a:extLst>
          </p:cNvPr>
          <p:cNvSpPr txBox="1"/>
          <p:nvPr/>
        </p:nvSpPr>
        <p:spPr>
          <a:xfrm>
            <a:off x="3921774" y="304800"/>
            <a:ext cx="4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+mj-ea"/>
                <a:ea typeface="+mj-ea"/>
              </a:rPr>
              <a:t>DL Compiler Overview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84006-ED4B-4ADB-9BFB-429A9FCE5794}"/>
              </a:ext>
            </a:extLst>
          </p:cNvPr>
          <p:cNvSpPr txBox="1"/>
          <p:nvPr/>
        </p:nvSpPr>
        <p:spPr>
          <a:xfrm>
            <a:off x="2297906" y="728960"/>
            <a:ext cx="7596188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defRPr/>
            </a:pPr>
            <a:r>
              <a:rPr lang="en-US" altLang="zh-CN" sz="1400" kern="0">
                <a:solidFill>
                  <a:schemeClr val="accent2"/>
                </a:solidFill>
              </a:rPr>
              <a:t>Tasks of Optimizing Compilers for Deep Learning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04ABAF-916A-4DAF-927E-75ECE5756862}"/>
              </a:ext>
            </a:extLst>
          </p:cNvPr>
          <p:cNvGrpSpPr/>
          <p:nvPr/>
        </p:nvGrpSpPr>
        <p:grpSpPr>
          <a:xfrm>
            <a:off x="739140" y="1211274"/>
            <a:ext cx="10713720" cy="299636"/>
            <a:chOff x="739140" y="1022925"/>
            <a:chExt cx="10713720" cy="2996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1C2486-9A5D-4A94-9609-4074587A0319}"/>
                </a:ext>
              </a:extLst>
            </p:cNvPr>
            <p:cNvGrpSpPr/>
            <p:nvPr/>
          </p:nvGrpSpPr>
          <p:grpSpPr>
            <a:xfrm>
              <a:off x="5909578" y="1022925"/>
              <a:ext cx="372844" cy="299636"/>
              <a:chOff x="5410200" y="1130300"/>
              <a:chExt cx="727650" cy="584775"/>
            </a:xfrm>
          </p:grpSpPr>
          <p:sp>
            <p:nvSpPr>
              <p:cNvPr id="8" name="圆: 空心 7">
                <a:extLst>
                  <a:ext uri="{FF2B5EF4-FFF2-40B4-BE49-F238E27FC236}">
                    <a16:creationId xmlns:a16="http://schemas.microsoft.com/office/drawing/2014/main" id="{402AF62F-C4E0-4BC6-8069-06DB2AD051DE}"/>
                  </a:ext>
                </a:extLst>
              </p:cNvPr>
              <p:cNvSpPr/>
              <p:nvPr/>
            </p:nvSpPr>
            <p:spPr>
              <a:xfrm>
                <a:off x="5410200" y="1130300"/>
                <a:ext cx="584775" cy="584775"/>
              </a:xfrm>
              <a:prstGeom prst="donut">
                <a:avLst>
                  <a:gd name="adj" fmla="val 9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: 空心 8">
                <a:extLst>
                  <a:ext uri="{FF2B5EF4-FFF2-40B4-BE49-F238E27FC236}">
                    <a16:creationId xmlns:a16="http://schemas.microsoft.com/office/drawing/2014/main" id="{6C5D8AD4-BA6D-4EF1-82A4-BBFBDC22DDCC}"/>
                  </a:ext>
                </a:extLst>
              </p:cNvPr>
              <p:cNvSpPr/>
              <p:nvPr/>
            </p:nvSpPr>
            <p:spPr>
              <a:xfrm>
                <a:off x="5852100" y="1327151"/>
                <a:ext cx="285750" cy="285750"/>
              </a:xfrm>
              <a:prstGeom prst="donut">
                <a:avLst>
                  <a:gd name="adj" fmla="val 15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C796C1-90E7-49B2-92B8-D590638395E6}"/>
                </a:ext>
              </a:extLst>
            </p:cNvPr>
            <p:cNvCxnSpPr/>
            <p:nvPr/>
          </p:nvCxnSpPr>
          <p:spPr>
            <a:xfrm>
              <a:off x="7391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5D16F7-E3C6-4306-A17D-14198F524F1F}"/>
                </a:ext>
              </a:extLst>
            </p:cNvPr>
            <p:cNvCxnSpPr/>
            <p:nvPr/>
          </p:nvCxnSpPr>
          <p:spPr>
            <a:xfrm>
              <a:off x="6416040" y="1172743"/>
              <a:ext cx="5036820" cy="0"/>
            </a:xfrm>
            <a:prstGeom prst="line">
              <a:avLst/>
            </a:prstGeom>
            <a:ln w="317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334C1D3-C6DC-47D9-87E6-326C5C81B354}"/>
              </a:ext>
            </a:extLst>
          </p:cNvPr>
          <p:cNvGrpSpPr/>
          <p:nvPr/>
        </p:nvGrpSpPr>
        <p:grpSpPr>
          <a:xfrm>
            <a:off x="2386312" y="1849189"/>
            <a:ext cx="8059455" cy="4252169"/>
            <a:chOff x="739140" y="1902455"/>
            <a:chExt cx="8059455" cy="425216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764505E-59EB-464F-9B10-E24634056EBB}"/>
                </a:ext>
              </a:extLst>
            </p:cNvPr>
            <p:cNvGrpSpPr/>
            <p:nvPr/>
          </p:nvGrpSpPr>
          <p:grpSpPr>
            <a:xfrm>
              <a:off x="739140" y="1902455"/>
              <a:ext cx="8059455" cy="2483568"/>
              <a:chOff x="739140" y="2305050"/>
              <a:chExt cx="6117081" cy="19014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5C38A64-C3BC-4830-A69C-068A2F0FCB72}"/>
                  </a:ext>
                </a:extLst>
              </p:cNvPr>
              <p:cNvSpPr/>
              <p:nvPr/>
            </p:nvSpPr>
            <p:spPr>
              <a:xfrm>
                <a:off x="739140" y="2305050"/>
                <a:ext cx="914398" cy="914398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2CC4BBB2-98ED-4B31-ADB8-34FAC2D1C5FC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1653538" y="2762249"/>
                <a:ext cx="480062" cy="0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0E66CA-83E8-40D3-8931-47B29B411668}"/>
                  </a:ext>
                </a:extLst>
              </p:cNvPr>
              <p:cNvSpPr txBox="1"/>
              <p:nvPr/>
            </p:nvSpPr>
            <p:spPr>
              <a:xfrm>
                <a:off x="843914" y="2439083"/>
                <a:ext cx="704850" cy="49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accent2"/>
                    </a:solidFill>
                  </a:rPr>
                  <a:t>03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F72DED7-D679-4F31-8774-6252FF101C80}"/>
                  </a:ext>
                </a:extLst>
              </p:cNvPr>
              <p:cNvSpPr/>
              <p:nvPr/>
            </p:nvSpPr>
            <p:spPr>
              <a:xfrm>
                <a:off x="2085975" y="2714623"/>
                <a:ext cx="95250" cy="952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025D6D8-02DD-43F9-AB98-8C56291E022E}"/>
                  </a:ext>
                </a:extLst>
              </p:cNvPr>
              <p:cNvSpPr txBox="1"/>
              <p:nvPr/>
            </p:nvSpPr>
            <p:spPr>
              <a:xfrm>
                <a:off x="2297905" y="2514568"/>
                <a:ext cx="4558316" cy="30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  <a:latin typeface="+mj-ea"/>
                    <a:ea typeface="+mj-ea"/>
                  </a:rPr>
                  <a:t>Hardware Specific Optimizations (Manual Schedule) 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E6DDC14-FC82-42A0-8B84-914F316F9926}"/>
                  </a:ext>
                </a:extLst>
              </p:cNvPr>
              <p:cNvSpPr txBox="1"/>
              <p:nvPr/>
            </p:nvSpPr>
            <p:spPr>
              <a:xfrm>
                <a:off x="2345531" y="2857528"/>
                <a:ext cx="4070509" cy="1348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Intrinsic Mapping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Memory Allocation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Latency Hidding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Parallelization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Kernel Library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……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AF337F9-83E5-4B79-9D19-96A745697510}"/>
                </a:ext>
              </a:extLst>
            </p:cNvPr>
            <p:cNvGrpSpPr/>
            <p:nvPr/>
          </p:nvGrpSpPr>
          <p:grpSpPr>
            <a:xfrm>
              <a:off x="739140" y="4235313"/>
              <a:ext cx="7110546" cy="1919311"/>
              <a:chOff x="739140" y="2305050"/>
              <a:chExt cx="5396864" cy="1469458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6496968-3313-4935-AF41-611379133DEA}"/>
                  </a:ext>
                </a:extLst>
              </p:cNvPr>
              <p:cNvSpPr/>
              <p:nvPr/>
            </p:nvSpPr>
            <p:spPr>
              <a:xfrm>
                <a:off x="739140" y="2305050"/>
                <a:ext cx="914398" cy="914398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3E6A858-F1DD-4F21-A6C5-10A1BF0044CC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1653538" y="2762249"/>
                <a:ext cx="480062" cy="0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926DB3E-C9C1-46C7-8155-0C65533F0DC3}"/>
                  </a:ext>
                </a:extLst>
              </p:cNvPr>
              <p:cNvSpPr txBox="1"/>
              <p:nvPr/>
            </p:nvSpPr>
            <p:spPr>
              <a:xfrm>
                <a:off x="843914" y="2439083"/>
                <a:ext cx="704850" cy="49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accent2"/>
                    </a:solidFill>
                  </a:rPr>
                  <a:t>04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0186709-2FEB-4C05-AB10-A856593B1206}"/>
                  </a:ext>
                </a:extLst>
              </p:cNvPr>
              <p:cNvSpPr/>
              <p:nvPr/>
            </p:nvSpPr>
            <p:spPr>
              <a:xfrm>
                <a:off x="2085975" y="2714623"/>
                <a:ext cx="95250" cy="952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DF5DD7B-502F-462F-8F11-21BEF530668C}"/>
                  </a:ext>
                </a:extLst>
              </p:cNvPr>
              <p:cNvSpPr txBox="1"/>
              <p:nvPr/>
            </p:nvSpPr>
            <p:spPr>
              <a:xfrm>
                <a:off x="2297905" y="2514568"/>
                <a:ext cx="3838099" cy="30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accent2"/>
                    </a:solidFill>
                    <a:latin typeface="+mj-ea"/>
                    <a:ea typeface="+mj-ea"/>
                  </a:rPr>
                  <a:t>Auto-tuning (Auto Schedule)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77BE441-CC29-4527-817A-EE7F0C55A9A4}"/>
                  </a:ext>
                </a:extLst>
              </p:cNvPr>
              <p:cNvSpPr txBox="1"/>
              <p:nvPr/>
            </p:nvSpPr>
            <p:spPr>
              <a:xfrm>
                <a:off x="2345531" y="2857528"/>
                <a:ext cx="3635391" cy="91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Polyhedral Method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Parameter Searching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>
                    <a:solidFill>
                      <a:schemeClr val="accent2"/>
                    </a:solidFill>
                  </a:rPr>
                  <a:t>……</a:t>
                </a:r>
              </a:p>
              <a:p>
                <a:pPr marL="285750" indent="-285750">
                  <a:lnSpc>
                    <a:spcPts val="22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400" kern="0">
                  <a:solidFill>
                    <a:schemeClr val="accent2"/>
                  </a:solidFill>
                </a:endParaRP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B199A9F-90EA-4B1D-8AF6-2AAFE36E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32" y="2867326"/>
            <a:ext cx="2417947" cy="1513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A11E3F-5048-4823-AD96-83C251EB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788" y="4841414"/>
            <a:ext cx="2275434" cy="15132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4AFB76C-F3AC-4D30-AD1A-8435A0FC6231}"/>
              </a:ext>
            </a:extLst>
          </p:cNvPr>
          <p:cNvSpPr txBox="1"/>
          <p:nvPr/>
        </p:nvSpPr>
        <p:spPr>
          <a:xfrm>
            <a:off x="9363788" y="4316070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 Memory Structure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1F3CE1-3B0B-4EE4-9B31-84A189858A7C}"/>
              </a:ext>
            </a:extLst>
          </p:cNvPr>
          <p:cNvSpPr txBox="1"/>
          <p:nvPr/>
        </p:nvSpPr>
        <p:spPr>
          <a:xfrm>
            <a:off x="9363788" y="6305793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GPU Memory Structure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67622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96767"/>
      </a:accent1>
      <a:accent2>
        <a:srgbClr val="5C5D59"/>
      </a:accent2>
      <a:accent3>
        <a:srgbClr val="FD8F05"/>
      </a:accent3>
      <a:accent4>
        <a:srgbClr val="FFC446"/>
      </a:accent4>
      <a:accent5>
        <a:srgbClr val="B9367C"/>
      </a:accent5>
      <a:accent6>
        <a:srgbClr val="E95383"/>
      </a:accent6>
      <a:hlink>
        <a:srgbClr val="4472C4"/>
      </a:hlink>
      <a:folHlink>
        <a:srgbClr val="BFBFBF"/>
      </a:folHlink>
    </a:clrScheme>
    <a:fontScheme name="自定义 5">
      <a:majorFont>
        <a:latin typeface="思源黑体 CN Bold"/>
        <a:ea typeface="思源黑体 CN Bold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1291</Words>
  <Application>Microsoft Office PowerPoint</Application>
  <PresentationFormat>宽屏</PresentationFormat>
  <Paragraphs>378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思源黑体 CN Bold</vt:lpstr>
      <vt:lpstr>思源黑体 CN Regular</vt:lpstr>
      <vt:lpstr>字魂59号-创粗黑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sxj</dc:creator>
  <cp:lastModifiedBy>Li Jiaqi</cp:lastModifiedBy>
  <cp:revision>466</cp:revision>
  <dcterms:created xsi:type="dcterms:W3CDTF">2019-11-07T03:05:03Z</dcterms:created>
  <dcterms:modified xsi:type="dcterms:W3CDTF">2020-11-22T08:33:42Z</dcterms:modified>
</cp:coreProperties>
</file>