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36"/>
  </p:notesMasterIdLst>
  <p:sldIdLst>
    <p:sldId id="256" r:id="rId3"/>
    <p:sldId id="1688" r:id="rId4"/>
    <p:sldId id="258" r:id="rId5"/>
    <p:sldId id="1733" r:id="rId6"/>
    <p:sldId id="1735" r:id="rId7"/>
    <p:sldId id="1737" r:id="rId8"/>
    <p:sldId id="1738" r:id="rId9"/>
    <p:sldId id="1739" r:id="rId10"/>
    <p:sldId id="1755" r:id="rId11"/>
    <p:sldId id="1756" r:id="rId12"/>
    <p:sldId id="1767" r:id="rId13"/>
    <p:sldId id="1741" r:id="rId14"/>
    <p:sldId id="1742" r:id="rId15"/>
    <p:sldId id="1743" r:id="rId16"/>
    <p:sldId id="1744" r:id="rId17"/>
    <p:sldId id="1747" r:id="rId18"/>
    <p:sldId id="1746" r:id="rId19"/>
    <p:sldId id="1749" r:id="rId20"/>
    <p:sldId id="1750" r:id="rId21"/>
    <p:sldId id="1751" r:id="rId22"/>
    <p:sldId id="1752" r:id="rId23"/>
    <p:sldId id="1757" r:id="rId24"/>
    <p:sldId id="1753" r:id="rId25"/>
    <p:sldId id="1754" r:id="rId26"/>
    <p:sldId id="1761" r:id="rId27"/>
    <p:sldId id="1762" r:id="rId28"/>
    <p:sldId id="1763" r:id="rId29"/>
    <p:sldId id="1766" r:id="rId30"/>
    <p:sldId id="1764" r:id="rId31"/>
    <p:sldId id="1765" r:id="rId32"/>
    <p:sldId id="1758" r:id="rId33"/>
    <p:sldId id="1759" r:id="rId34"/>
    <p:sldId id="1760"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B9A"/>
    <a:srgbClr val="00AABC"/>
    <a:srgbClr val="165FA1"/>
    <a:srgbClr val="FFD979"/>
    <a:srgbClr val="99D2EF"/>
    <a:srgbClr val="26A9E0"/>
    <a:srgbClr val="2A9CA2"/>
    <a:srgbClr val="258A8F"/>
    <a:srgbClr val="2283CD"/>
    <a:srgbClr val="E71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3" autoAdjust="0"/>
    <p:restoredTop sz="94660"/>
  </p:normalViewPr>
  <p:slideViewPr>
    <p:cSldViewPr snapToGrid="0">
      <p:cViewPr varScale="1">
        <p:scale>
          <a:sx n="114" d="100"/>
          <a:sy n="114" d="100"/>
        </p:scale>
        <p:origin x="360" y="10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2.jpeg"/><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10.jpg"/><Relationship Id="rId5" Type="http://schemas.microsoft.com/office/2007/relationships/hdphoto" Target="../media/hdphoto1.wdp"/><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0533" name="矩形 10532">
            <a:extLst>
              <a:ext uri="{FF2B5EF4-FFF2-40B4-BE49-F238E27FC236}">
                <a16:creationId xmlns:a16="http://schemas.microsoft.com/office/drawing/2014/main" id="{C40A939B-D7B5-4C86-BB2F-13E8EF0E0D64}"/>
              </a:ext>
            </a:extLst>
          </p:cNvPr>
          <p:cNvSpPr/>
          <p:nvPr userDrawn="1"/>
        </p:nvSpPr>
        <p:spPr>
          <a:xfrm>
            <a:off x="0" y="0"/>
            <a:ext cx="12192000" cy="6858000"/>
          </a:xfrm>
          <a:prstGeom prst="rect">
            <a:avLst/>
          </a:prstGeom>
          <a:blipFill>
            <a:blip r:embed="rId2"/>
            <a:srcRect/>
            <a:stretch>
              <a:fillRect t="-12632" b="-126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37" name="Group 969">
            <a:extLst>
              <a:ext uri="{FF2B5EF4-FFF2-40B4-BE49-F238E27FC236}">
                <a16:creationId xmlns:a16="http://schemas.microsoft.com/office/drawing/2014/main" id="{8B4968C4-B57B-429B-B53B-94438E6AF98D}"/>
              </a:ext>
            </a:extLst>
          </p:cNvPr>
          <p:cNvGrpSpPr>
            <a:grpSpLocks/>
          </p:cNvGrpSpPr>
          <p:nvPr userDrawn="1"/>
        </p:nvGrpSpPr>
        <p:grpSpPr bwMode="auto">
          <a:xfrm>
            <a:off x="7924800" y="2551113"/>
            <a:ext cx="3417888" cy="3500438"/>
            <a:chOff x="4992" y="1607"/>
            <a:chExt cx="2153" cy="2205"/>
          </a:xfrm>
        </p:grpSpPr>
        <p:sp>
          <p:nvSpPr>
            <p:cNvPr id="10965" name="Freeform 769">
              <a:extLst>
                <a:ext uri="{FF2B5EF4-FFF2-40B4-BE49-F238E27FC236}">
                  <a16:creationId xmlns:a16="http://schemas.microsoft.com/office/drawing/2014/main" id="{476C4FA3-5603-4A37-B359-862DCF9617B3}"/>
                </a:ext>
              </a:extLst>
            </p:cNvPr>
            <p:cNvSpPr>
              <a:spLocks/>
            </p:cNvSpPr>
            <p:nvPr userDrawn="1"/>
          </p:nvSpPr>
          <p:spPr bwMode="auto">
            <a:xfrm>
              <a:off x="5107" y="3609"/>
              <a:ext cx="36" cy="22"/>
            </a:xfrm>
            <a:custGeom>
              <a:avLst/>
              <a:gdLst>
                <a:gd name="T0" fmla="*/ 19 w 23"/>
                <a:gd name="T1" fmla="*/ 2 h 14"/>
                <a:gd name="T2" fmla="*/ 3 w 23"/>
                <a:gd name="T3" fmla="*/ 3 h 14"/>
                <a:gd name="T4" fmla="*/ 2 w 23"/>
                <a:gd name="T5" fmla="*/ 6 h 14"/>
                <a:gd name="T6" fmla="*/ 1 w 23"/>
                <a:gd name="T7" fmla="*/ 9 h 14"/>
                <a:gd name="T8" fmla="*/ 18 w 23"/>
                <a:gd name="T9" fmla="*/ 14 h 14"/>
                <a:gd name="T10" fmla="*/ 18 w 23"/>
                <a:gd name="T11" fmla="*/ 10 h 14"/>
                <a:gd name="T12" fmla="*/ 5 w 23"/>
                <a:gd name="T13" fmla="*/ 7 h 14"/>
                <a:gd name="T14" fmla="*/ 21 w 23"/>
                <a:gd name="T15" fmla="*/ 5 h 14"/>
                <a:gd name="T16" fmla="*/ 19 w 23"/>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19" y="2"/>
                  </a:moveTo>
                  <a:cubicBezTo>
                    <a:pt x="14" y="4"/>
                    <a:pt x="8" y="5"/>
                    <a:pt x="3" y="3"/>
                  </a:cubicBezTo>
                  <a:cubicBezTo>
                    <a:pt x="1" y="2"/>
                    <a:pt x="0" y="5"/>
                    <a:pt x="2" y="6"/>
                  </a:cubicBezTo>
                  <a:cubicBezTo>
                    <a:pt x="0" y="7"/>
                    <a:pt x="0" y="8"/>
                    <a:pt x="1" y="9"/>
                  </a:cubicBezTo>
                  <a:cubicBezTo>
                    <a:pt x="6" y="13"/>
                    <a:pt x="12" y="14"/>
                    <a:pt x="18" y="14"/>
                  </a:cubicBezTo>
                  <a:cubicBezTo>
                    <a:pt x="21" y="13"/>
                    <a:pt x="20" y="10"/>
                    <a:pt x="18" y="10"/>
                  </a:cubicBezTo>
                  <a:cubicBezTo>
                    <a:pt x="13" y="10"/>
                    <a:pt x="9" y="10"/>
                    <a:pt x="5" y="7"/>
                  </a:cubicBezTo>
                  <a:cubicBezTo>
                    <a:pt x="10" y="8"/>
                    <a:pt x="16" y="7"/>
                    <a:pt x="21" y="5"/>
                  </a:cubicBezTo>
                  <a:cubicBezTo>
                    <a:pt x="23" y="3"/>
                    <a:pt x="21" y="0"/>
                    <a:pt x="1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6" name="Freeform 770">
              <a:extLst>
                <a:ext uri="{FF2B5EF4-FFF2-40B4-BE49-F238E27FC236}">
                  <a16:creationId xmlns:a16="http://schemas.microsoft.com/office/drawing/2014/main" id="{4D08FE82-72B4-4F20-B96D-B1156CA0640A}"/>
                </a:ext>
              </a:extLst>
            </p:cNvPr>
            <p:cNvSpPr>
              <a:spLocks noEditPoints="1"/>
            </p:cNvSpPr>
            <p:nvPr userDrawn="1"/>
          </p:nvSpPr>
          <p:spPr bwMode="auto">
            <a:xfrm>
              <a:off x="4992" y="1607"/>
              <a:ext cx="2153" cy="2205"/>
            </a:xfrm>
            <a:custGeom>
              <a:avLst/>
              <a:gdLst>
                <a:gd name="T0" fmla="*/ 1175 w 1367"/>
                <a:gd name="T1" fmla="*/ 741 h 1403"/>
                <a:gd name="T2" fmla="*/ 928 w 1367"/>
                <a:gd name="T3" fmla="*/ 501 h 1403"/>
                <a:gd name="T4" fmla="*/ 547 w 1367"/>
                <a:gd name="T5" fmla="*/ 42 h 1403"/>
                <a:gd name="T6" fmla="*/ 211 w 1367"/>
                <a:gd name="T7" fmla="*/ 120 h 1403"/>
                <a:gd name="T8" fmla="*/ 251 w 1367"/>
                <a:gd name="T9" fmla="*/ 980 h 1403"/>
                <a:gd name="T10" fmla="*/ 25 w 1367"/>
                <a:gd name="T11" fmla="*/ 1271 h 1403"/>
                <a:gd name="T12" fmla="*/ 752 w 1367"/>
                <a:gd name="T13" fmla="*/ 1357 h 1403"/>
                <a:gd name="T14" fmla="*/ 1240 w 1367"/>
                <a:gd name="T15" fmla="*/ 1051 h 1403"/>
                <a:gd name="T16" fmla="*/ 254 w 1367"/>
                <a:gd name="T17" fmla="*/ 897 h 1403"/>
                <a:gd name="T18" fmla="*/ 193 w 1367"/>
                <a:gd name="T19" fmla="*/ 196 h 1403"/>
                <a:gd name="T20" fmla="*/ 443 w 1367"/>
                <a:gd name="T21" fmla="*/ 22 h 1403"/>
                <a:gd name="T22" fmla="*/ 896 w 1367"/>
                <a:gd name="T23" fmla="*/ 474 h 1403"/>
                <a:gd name="T24" fmla="*/ 905 w 1367"/>
                <a:gd name="T25" fmla="*/ 690 h 1403"/>
                <a:gd name="T26" fmla="*/ 800 w 1367"/>
                <a:gd name="T27" fmla="*/ 606 h 1403"/>
                <a:gd name="T28" fmla="*/ 785 w 1367"/>
                <a:gd name="T29" fmla="*/ 484 h 1403"/>
                <a:gd name="T30" fmla="*/ 825 w 1367"/>
                <a:gd name="T31" fmla="*/ 488 h 1403"/>
                <a:gd name="T32" fmla="*/ 781 w 1367"/>
                <a:gd name="T33" fmla="*/ 456 h 1403"/>
                <a:gd name="T34" fmla="*/ 517 w 1367"/>
                <a:gd name="T35" fmla="*/ 306 h 1403"/>
                <a:gd name="T36" fmla="*/ 420 w 1367"/>
                <a:gd name="T37" fmla="*/ 220 h 1403"/>
                <a:gd name="T38" fmla="*/ 336 w 1367"/>
                <a:gd name="T39" fmla="*/ 390 h 1403"/>
                <a:gd name="T40" fmla="*/ 261 w 1367"/>
                <a:gd name="T41" fmla="*/ 571 h 1403"/>
                <a:gd name="T42" fmla="*/ 270 w 1367"/>
                <a:gd name="T43" fmla="*/ 661 h 1403"/>
                <a:gd name="T44" fmla="*/ 310 w 1367"/>
                <a:gd name="T45" fmla="*/ 635 h 1403"/>
                <a:gd name="T46" fmla="*/ 371 w 1367"/>
                <a:gd name="T47" fmla="*/ 760 h 1403"/>
                <a:gd name="T48" fmla="*/ 254 w 1367"/>
                <a:gd name="T49" fmla="*/ 897 h 1403"/>
                <a:gd name="T50" fmla="*/ 720 w 1367"/>
                <a:gd name="T51" fmla="*/ 406 h 1403"/>
                <a:gd name="T52" fmla="*/ 358 w 1367"/>
                <a:gd name="T53" fmla="*/ 473 h 1403"/>
                <a:gd name="T54" fmla="*/ 359 w 1367"/>
                <a:gd name="T55" fmla="*/ 694 h 1403"/>
                <a:gd name="T56" fmla="*/ 394 w 1367"/>
                <a:gd name="T57" fmla="*/ 367 h 1403"/>
                <a:gd name="T58" fmla="*/ 447 w 1367"/>
                <a:gd name="T59" fmla="*/ 250 h 1403"/>
                <a:gd name="T60" fmla="*/ 747 w 1367"/>
                <a:gd name="T61" fmla="*/ 587 h 1403"/>
                <a:gd name="T62" fmla="*/ 530 w 1367"/>
                <a:gd name="T63" fmla="*/ 690 h 1403"/>
                <a:gd name="T64" fmla="*/ 354 w 1367"/>
                <a:gd name="T65" fmla="*/ 504 h 1403"/>
                <a:gd name="T66" fmla="*/ 723 w 1367"/>
                <a:gd name="T67" fmla="*/ 438 h 1403"/>
                <a:gd name="T68" fmla="*/ 627 w 1367"/>
                <a:gd name="T69" fmla="*/ 713 h 1403"/>
                <a:gd name="T70" fmla="*/ 830 w 1367"/>
                <a:gd name="T71" fmla="*/ 701 h 1403"/>
                <a:gd name="T72" fmla="*/ 612 w 1367"/>
                <a:gd name="T73" fmla="*/ 884 h 1403"/>
                <a:gd name="T74" fmla="*/ 388 w 1367"/>
                <a:gd name="T75" fmla="*/ 771 h 1403"/>
                <a:gd name="T76" fmla="*/ 811 w 1367"/>
                <a:gd name="T77" fmla="*/ 495 h 1403"/>
                <a:gd name="T78" fmla="*/ 243 w 1367"/>
                <a:gd name="T79" fmla="*/ 583 h 1403"/>
                <a:gd name="T80" fmla="*/ 263 w 1367"/>
                <a:gd name="T81" fmla="*/ 955 h 1403"/>
                <a:gd name="T82" fmla="*/ 746 w 1367"/>
                <a:gd name="T83" fmla="*/ 902 h 1403"/>
                <a:gd name="T84" fmla="*/ 1015 w 1367"/>
                <a:gd name="T85" fmla="*/ 725 h 1403"/>
                <a:gd name="T86" fmla="*/ 502 w 1367"/>
                <a:gd name="T87" fmla="*/ 1015 h 1403"/>
                <a:gd name="T88" fmla="*/ 48 w 1367"/>
                <a:gd name="T89" fmla="*/ 1229 h 1403"/>
                <a:gd name="T90" fmla="*/ 295 w 1367"/>
                <a:gd name="T91" fmla="*/ 1022 h 1403"/>
                <a:gd name="T92" fmla="*/ 835 w 1367"/>
                <a:gd name="T93" fmla="*/ 931 h 1403"/>
                <a:gd name="T94" fmla="*/ 1162 w 1367"/>
                <a:gd name="T95" fmla="*/ 752 h 1403"/>
                <a:gd name="T96" fmla="*/ 1279 w 1367"/>
                <a:gd name="T97" fmla="*/ 845 h 1403"/>
                <a:gd name="T98" fmla="*/ 554 w 1367"/>
                <a:gd name="T99" fmla="*/ 1214 h 1403"/>
                <a:gd name="T100" fmla="*/ 184 w 1367"/>
                <a:gd name="T101" fmla="*/ 1249 h 1403"/>
                <a:gd name="T102" fmla="*/ 1232 w 1367"/>
                <a:gd name="T103" fmla="*/ 1020 h 1403"/>
                <a:gd name="T104" fmla="*/ 734 w 1367"/>
                <a:gd name="T105" fmla="*/ 1340 h 1403"/>
                <a:gd name="T106" fmla="*/ 66 w 1367"/>
                <a:gd name="T107" fmla="*/ 1272 h 1403"/>
                <a:gd name="T108" fmla="*/ 453 w 1367"/>
                <a:gd name="T109" fmla="*/ 1256 h 1403"/>
                <a:gd name="T110" fmla="*/ 1205 w 1367"/>
                <a:gd name="T111" fmla="*/ 938 h 1403"/>
                <a:gd name="T112" fmla="*/ 1339 w 1367"/>
                <a:gd name="T113" fmla="*/ 822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7" h="1403">
                  <a:moveTo>
                    <a:pt x="1332" y="776"/>
                  </a:moveTo>
                  <a:cubicBezTo>
                    <a:pt x="1318" y="775"/>
                    <a:pt x="1304" y="772"/>
                    <a:pt x="1290" y="769"/>
                  </a:cubicBezTo>
                  <a:cubicBezTo>
                    <a:pt x="1273" y="765"/>
                    <a:pt x="1257" y="760"/>
                    <a:pt x="1241" y="756"/>
                  </a:cubicBezTo>
                  <a:cubicBezTo>
                    <a:pt x="1219" y="751"/>
                    <a:pt x="1197" y="746"/>
                    <a:pt x="1175" y="741"/>
                  </a:cubicBezTo>
                  <a:cubicBezTo>
                    <a:pt x="1135" y="732"/>
                    <a:pt x="1095" y="723"/>
                    <a:pt x="1054" y="716"/>
                  </a:cubicBezTo>
                  <a:cubicBezTo>
                    <a:pt x="1022" y="712"/>
                    <a:pt x="1008" y="689"/>
                    <a:pt x="996" y="665"/>
                  </a:cubicBezTo>
                  <a:cubicBezTo>
                    <a:pt x="985" y="645"/>
                    <a:pt x="979" y="622"/>
                    <a:pt x="970" y="597"/>
                  </a:cubicBezTo>
                  <a:cubicBezTo>
                    <a:pt x="957" y="567"/>
                    <a:pt x="944" y="533"/>
                    <a:pt x="928" y="501"/>
                  </a:cubicBezTo>
                  <a:cubicBezTo>
                    <a:pt x="906" y="455"/>
                    <a:pt x="883" y="409"/>
                    <a:pt x="858" y="364"/>
                  </a:cubicBezTo>
                  <a:cubicBezTo>
                    <a:pt x="829" y="311"/>
                    <a:pt x="788" y="267"/>
                    <a:pt x="749" y="222"/>
                  </a:cubicBezTo>
                  <a:cubicBezTo>
                    <a:pt x="719" y="186"/>
                    <a:pt x="687" y="152"/>
                    <a:pt x="655" y="118"/>
                  </a:cubicBezTo>
                  <a:cubicBezTo>
                    <a:pt x="624" y="86"/>
                    <a:pt x="586" y="62"/>
                    <a:pt x="547" y="42"/>
                  </a:cubicBezTo>
                  <a:cubicBezTo>
                    <a:pt x="522" y="28"/>
                    <a:pt x="494" y="18"/>
                    <a:pt x="467" y="11"/>
                  </a:cubicBezTo>
                  <a:cubicBezTo>
                    <a:pt x="424" y="0"/>
                    <a:pt x="381" y="10"/>
                    <a:pt x="339" y="21"/>
                  </a:cubicBezTo>
                  <a:cubicBezTo>
                    <a:pt x="310" y="28"/>
                    <a:pt x="283" y="39"/>
                    <a:pt x="261" y="60"/>
                  </a:cubicBezTo>
                  <a:cubicBezTo>
                    <a:pt x="243" y="78"/>
                    <a:pt x="228" y="100"/>
                    <a:pt x="211" y="120"/>
                  </a:cubicBezTo>
                  <a:cubicBezTo>
                    <a:pt x="175" y="163"/>
                    <a:pt x="155" y="214"/>
                    <a:pt x="147" y="268"/>
                  </a:cubicBezTo>
                  <a:cubicBezTo>
                    <a:pt x="124" y="409"/>
                    <a:pt x="133" y="548"/>
                    <a:pt x="177" y="684"/>
                  </a:cubicBezTo>
                  <a:cubicBezTo>
                    <a:pt x="188" y="721"/>
                    <a:pt x="198" y="759"/>
                    <a:pt x="207" y="796"/>
                  </a:cubicBezTo>
                  <a:cubicBezTo>
                    <a:pt x="222" y="857"/>
                    <a:pt x="235" y="919"/>
                    <a:pt x="251" y="980"/>
                  </a:cubicBezTo>
                  <a:cubicBezTo>
                    <a:pt x="255" y="995"/>
                    <a:pt x="251" y="1000"/>
                    <a:pt x="242" y="1007"/>
                  </a:cubicBezTo>
                  <a:cubicBezTo>
                    <a:pt x="208" y="1037"/>
                    <a:pt x="171" y="1064"/>
                    <a:pt x="139" y="1096"/>
                  </a:cubicBezTo>
                  <a:cubicBezTo>
                    <a:pt x="97" y="1138"/>
                    <a:pt x="58" y="1182"/>
                    <a:pt x="19" y="1225"/>
                  </a:cubicBezTo>
                  <a:cubicBezTo>
                    <a:pt x="0" y="1246"/>
                    <a:pt x="1" y="1258"/>
                    <a:pt x="25" y="1271"/>
                  </a:cubicBezTo>
                  <a:cubicBezTo>
                    <a:pt x="79" y="1304"/>
                    <a:pt x="134" y="1333"/>
                    <a:pt x="193" y="1357"/>
                  </a:cubicBezTo>
                  <a:cubicBezTo>
                    <a:pt x="278" y="1391"/>
                    <a:pt x="367" y="1399"/>
                    <a:pt x="456" y="1402"/>
                  </a:cubicBezTo>
                  <a:cubicBezTo>
                    <a:pt x="492" y="1403"/>
                    <a:pt x="528" y="1397"/>
                    <a:pt x="564" y="1391"/>
                  </a:cubicBezTo>
                  <a:cubicBezTo>
                    <a:pt x="627" y="1381"/>
                    <a:pt x="689" y="1369"/>
                    <a:pt x="752" y="1357"/>
                  </a:cubicBezTo>
                  <a:cubicBezTo>
                    <a:pt x="773" y="1353"/>
                    <a:pt x="794" y="1346"/>
                    <a:pt x="815" y="1339"/>
                  </a:cubicBezTo>
                  <a:cubicBezTo>
                    <a:pt x="844" y="1328"/>
                    <a:pt x="873" y="1314"/>
                    <a:pt x="903" y="1303"/>
                  </a:cubicBezTo>
                  <a:cubicBezTo>
                    <a:pt x="955" y="1285"/>
                    <a:pt x="1001" y="1255"/>
                    <a:pt x="1047" y="1226"/>
                  </a:cubicBezTo>
                  <a:cubicBezTo>
                    <a:pt x="1121" y="1179"/>
                    <a:pt x="1186" y="1121"/>
                    <a:pt x="1240" y="1051"/>
                  </a:cubicBezTo>
                  <a:cubicBezTo>
                    <a:pt x="1266" y="1017"/>
                    <a:pt x="1293" y="983"/>
                    <a:pt x="1314" y="945"/>
                  </a:cubicBezTo>
                  <a:cubicBezTo>
                    <a:pt x="1336" y="904"/>
                    <a:pt x="1357" y="864"/>
                    <a:pt x="1364" y="817"/>
                  </a:cubicBezTo>
                  <a:cubicBezTo>
                    <a:pt x="1367" y="798"/>
                    <a:pt x="1351" y="778"/>
                    <a:pt x="1332" y="776"/>
                  </a:cubicBezTo>
                  <a:close/>
                  <a:moveTo>
                    <a:pt x="254" y="897"/>
                  </a:moveTo>
                  <a:cubicBezTo>
                    <a:pt x="249" y="882"/>
                    <a:pt x="247" y="866"/>
                    <a:pt x="244" y="851"/>
                  </a:cubicBezTo>
                  <a:cubicBezTo>
                    <a:pt x="232" y="804"/>
                    <a:pt x="219" y="757"/>
                    <a:pt x="207" y="710"/>
                  </a:cubicBezTo>
                  <a:cubicBezTo>
                    <a:pt x="189" y="637"/>
                    <a:pt x="167" y="565"/>
                    <a:pt x="162" y="490"/>
                  </a:cubicBezTo>
                  <a:cubicBezTo>
                    <a:pt x="155" y="390"/>
                    <a:pt x="160" y="291"/>
                    <a:pt x="193" y="196"/>
                  </a:cubicBezTo>
                  <a:cubicBezTo>
                    <a:pt x="202" y="171"/>
                    <a:pt x="219" y="149"/>
                    <a:pt x="234" y="127"/>
                  </a:cubicBezTo>
                  <a:cubicBezTo>
                    <a:pt x="243" y="111"/>
                    <a:pt x="256" y="98"/>
                    <a:pt x="267" y="84"/>
                  </a:cubicBezTo>
                  <a:cubicBezTo>
                    <a:pt x="294" y="51"/>
                    <a:pt x="332" y="36"/>
                    <a:pt x="372" y="28"/>
                  </a:cubicBezTo>
                  <a:cubicBezTo>
                    <a:pt x="396" y="23"/>
                    <a:pt x="419" y="22"/>
                    <a:pt x="443" y="22"/>
                  </a:cubicBezTo>
                  <a:cubicBezTo>
                    <a:pt x="478" y="20"/>
                    <a:pt x="509" y="34"/>
                    <a:pt x="539" y="51"/>
                  </a:cubicBezTo>
                  <a:cubicBezTo>
                    <a:pt x="607" y="88"/>
                    <a:pt x="664" y="139"/>
                    <a:pt x="712" y="200"/>
                  </a:cubicBezTo>
                  <a:cubicBezTo>
                    <a:pt x="747" y="244"/>
                    <a:pt x="783" y="285"/>
                    <a:pt x="817" y="330"/>
                  </a:cubicBezTo>
                  <a:cubicBezTo>
                    <a:pt x="850" y="374"/>
                    <a:pt x="875" y="423"/>
                    <a:pt x="896" y="474"/>
                  </a:cubicBezTo>
                  <a:cubicBezTo>
                    <a:pt x="922" y="535"/>
                    <a:pt x="948" y="596"/>
                    <a:pt x="973" y="657"/>
                  </a:cubicBezTo>
                  <a:cubicBezTo>
                    <a:pt x="975" y="661"/>
                    <a:pt x="976" y="665"/>
                    <a:pt x="978" y="669"/>
                  </a:cubicBezTo>
                  <a:cubicBezTo>
                    <a:pt x="981" y="678"/>
                    <a:pt x="978" y="683"/>
                    <a:pt x="968" y="684"/>
                  </a:cubicBezTo>
                  <a:cubicBezTo>
                    <a:pt x="947" y="686"/>
                    <a:pt x="926" y="688"/>
                    <a:pt x="905" y="690"/>
                  </a:cubicBezTo>
                  <a:cubicBezTo>
                    <a:pt x="890" y="692"/>
                    <a:pt x="876" y="693"/>
                    <a:pt x="862" y="695"/>
                  </a:cubicBezTo>
                  <a:cubicBezTo>
                    <a:pt x="850" y="698"/>
                    <a:pt x="843" y="693"/>
                    <a:pt x="837" y="683"/>
                  </a:cubicBezTo>
                  <a:cubicBezTo>
                    <a:pt x="825" y="663"/>
                    <a:pt x="812" y="643"/>
                    <a:pt x="800" y="623"/>
                  </a:cubicBezTo>
                  <a:cubicBezTo>
                    <a:pt x="797" y="619"/>
                    <a:pt x="798" y="611"/>
                    <a:pt x="800" y="606"/>
                  </a:cubicBezTo>
                  <a:cubicBezTo>
                    <a:pt x="805" y="596"/>
                    <a:pt x="807" y="588"/>
                    <a:pt x="799" y="577"/>
                  </a:cubicBezTo>
                  <a:cubicBezTo>
                    <a:pt x="786" y="563"/>
                    <a:pt x="784" y="544"/>
                    <a:pt x="784" y="525"/>
                  </a:cubicBezTo>
                  <a:cubicBezTo>
                    <a:pt x="784" y="514"/>
                    <a:pt x="782" y="502"/>
                    <a:pt x="781" y="491"/>
                  </a:cubicBezTo>
                  <a:cubicBezTo>
                    <a:pt x="781" y="489"/>
                    <a:pt x="784" y="486"/>
                    <a:pt x="785" y="484"/>
                  </a:cubicBezTo>
                  <a:cubicBezTo>
                    <a:pt x="787" y="485"/>
                    <a:pt x="790" y="486"/>
                    <a:pt x="792" y="488"/>
                  </a:cubicBezTo>
                  <a:cubicBezTo>
                    <a:pt x="794" y="490"/>
                    <a:pt x="794" y="494"/>
                    <a:pt x="795" y="495"/>
                  </a:cubicBezTo>
                  <a:cubicBezTo>
                    <a:pt x="802" y="499"/>
                    <a:pt x="809" y="505"/>
                    <a:pt x="816" y="505"/>
                  </a:cubicBezTo>
                  <a:cubicBezTo>
                    <a:pt x="825" y="505"/>
                    <a:pt x="824" y="495"/>
                    <a:pt x="825" y="488"/>
                  </a:cubicBezTo>
                  <a:cubicBezTo>
                    <a:pt x="827" y="465"/>
                    <a:pt x="825" y="443"/>
                    <a:pt x="816" y="422"/>
                  </a:cubicBezTo>
                  <a:cubicBezTo>
                    <a:pt x="813" y="417"/>
                    <a:pt x="807" y="411"/>
                    <a:pt x="801" y="410"/>
                  </a:cubicBezTo>
                  <a:cubicBezTo>
                    <a:pt x="798" y="410"/>
                    <a:pt x="792" y="418"/>
                    <a:pt x="790" y="423"/>
                  </a:cubicBezTo>
                  <a:cubicBezTo>
                    <a:pt x="786" y="433"/>
                    <a:pt x="784" y="445"/>
                    <a:pt x="781" y="456"/>
                  </a:cubicBezTo>
                  <a:cubicBezTo>
                    <a:pt x="779" y="455"/>
                    <a:pt x="778" y="455"/>
                    <a:pt x="776" y="455"/>
                  </a:cubicBezTo>
                  <a:cubicBezTo>
                    <a:pt x="767" y="430"/>
                    <a:pt x="756" y="405"/>
                    <a:pt x="749" y="380"/>
                  </a:cubicBezTo>
                  <a:cubicBezTo>
                    <a:pt x="741" y="350"/>
                    <a:pt x="720" y="336"/>
                    <a:pt x="696" y="323"/>
                  </a:cubicBezTo>
                  <a:cubicBezTo>
                    <a:pt x="639" y="292"/>
                    <a:pt x="578" y="295"/>
                    <a:pt x="517" y="306"/>
                  </a:cubicBezTo>
                  <a:cubicBezTo>
                    <a:pt x="480" y="313"/>
                    <a:pt x="480" y="314"/>
                    <a:pt x="466" y="278"/>
                  </a:cubicBezTo>
                  <a:cubicBezTo>
                    <a:pt x="461" y="265"/>
                    <a:pt x="455" y="254"/>
                    <a:pt x="465" y="241"/>
                  </a:cubicBezTo>
                  <a:cubicBezTo>
                    <a:pt x="472" y="231"/>
                    <a:pt x="466" y="223"/>
                    <a:pt x="456" y="218"/>
                  </a:cubicBezTo>
                  <a:cubicBezTo>
                    <a:pt x="442" y="210"/>
                    <a:pt x="428" y="210"/>
                    <a:pt x="420" y="220"/>
                  </a:cubicBezTo>
                  <a:cubicBezTo>
                    <a:pt x="413" y="228"/>
                    <a:pt x="412" y="242"/>
                    <a:pt x="421" y="249"/>
                  </a:cubicBezTo>
                  <a:cubicBezTo>
                    <a:pt x="440" y="263"/>
                    <a:pt x="441" y="285"/>
                    <a:pt x="447" y="305"/>
                  </a:cubicBezTo>
                  <a:cubicBezTo>
                    <a:pt x="453" y="324"/>
                    <a:pt x="452" y="325"/>
                    <a:pt x="433" y="332"/>
                  </a:cubicBezTo>
                  <a:cubicBezTo>
                    <a:pt x="397" y="346"/>
                    <a:pt x="365" y="365"/>
                    <a:pt x="336" y="390"/>
                  </a:cubicBezTo>
                  <a:cubicBezTo>
                    <a:pt x="303" y="418"/>
                    <a:pt x="281" y="451"/>
                    <a:pt x="273" y="492"/>
                  </a:cubicBezTo>
                  <a:cubicBezTo>
                    <a:pt x="268" y="518"/>
                    <a:pt x="275" y="545"/>
                    <a:pt x="276" y="572"/>
                  </a:cubicBezTo>
                  <a:cubicBezTo>
                    <a:pt x="277" y="576"/>
                    <a:pt x="279" y="579"/>
                    <a:pt x="281" y="587"/>
                  </a:cubicBezTo>
                  <a:cubicBezTo>
                    <a:pt x="272" y="580"/>
                    <a:pt x="267" y="575"/>
                    <a:pt x="261" y="571"/>
                  </a:cubicBezTo>
                  <a:cubicBezTo>
                    <a:pt x="251" y="565"/>
                    <a:pt x="241" y="564"/>
                    <a:pt x="232" y="572"/>
                  </a:cubicBezTo>
                  <a:cubicBezTo>
                    <a:pt x="223" y="580"/>
                    <a:pt x="226" y="589"/>
                    <a:pt x="231" y="598"/>
                  </a:cubicBezTo>
                  <a:cubicBezTo>
                    <a:pt x="240" y="615"/>
                    <a:pt x="249" y="632"/>
                    <a:pt x="259" y="648"/>
                  </a:cubicBezTo>
                  <a:cubicBezTo>
                    <a:pt x="262" y="653"/>
                    <a:pt x="265" y="658"/>
                    <a:pt x="270" y="661"/>
                  </a:cubicBezTo>
                  <a:cubicBezTo>
                    <a:pt x="280" y="669"/>
                    <a:pt x="291" y="664"/>
                    <a:pt x="292" y="651"/>
                  </a:cubicBezTo>
                  <a:cubicBezTo>
                    <a:pt x="293" y="641"/>
                    <a:pt x="292" y="631"/>
                    <a:pt x="291" y="621"/>
                  </a:cubicBezTo>
                  <a:cubicBezTo>
                    <a:pt x="293" y="620"/>
                    <a:pt x="295" y="619"/>
                    <a:pt x="296" y="619"/>
                  </a:cubicBezTo>
                  <a:cubicBezTo>
                    <a:pt x="301" y="624"/>
                    <a:pt x="306" y="629"/>
                    <a:pt x="310" y="635"/>
                  </a:cubicBezTo>
                  <a:cubicBezTo>
                    <a:pt x="320" y="651"/>
                    <a:pt x="330" y="668"/>
                    <a:pt x="339" y="685"/>
                  </a:cubicBezTo>
                  <a:cubicBezTo>
                    <a:pt x="343" y="692"/>
                    <a:pt x="346" y="701"/>
                    <a:pt x="348" y="709"/>
                  </a:cubicBezTo>
                  <a:cubicBezTo>
                    <a:pt x="353" y="724"/>
                    <a:pt x="354" y="741"/>
                    <a:pt x="369" y="752"/>
                  </a:cubicBezTo>
                  <a:cubicBezTo>
                    <a:pt x="371" y="753"/>
                    <a:pt x="371" y="757"/>
                    <a:pt x="371" y="760"/>
                  </a:cubicBezTo>
                  <a:cubicBezTo>
                    <a:pt x="375" y="784"/>
                    <a:pt x="378" y="808"/>
                    <a:pt x="382" y="832"/>
                  </a:cubicBezTo>
                  <a:cubicBezTo>
                    <a:pt x="384" y="844"/>
                    <a:pt x="382" y="852"/>
                    <a:pt x="371" y="858"/>
                  </a:cubicBezTo>
                  <a:cubicBezTo>
                    <a:pt x="339" y="874"/>
                    <a:pt x="307" y="891"/>
                    <a:pt x="275" y="907"/>
                  </a:cubicBezTo>
                  <a:cubicBezTo>
                    <a:pt x="260" y="914"/>
                    <a:pt x="259" y="914"/>
                    <a:pt x="254" y="897"/>
                  </a:cubicBezTo>
                  <a:close/>
                  <a:moveTo>
                    <a:pt x="643" y="317"/>
                  </a:moveTo>
                  <a:cubicBezTo>
                    <a:pt x="685" y="326"/>
                    <a:pt x="722" y="345"/>
                    <a:pt x="737" y="390"/>
                  </a:cubicBezTo>
                  <a:cubicBezTo>
                    <a:pt x="745" y="417"/>
                    <a:pt x="759" y="442"/>
                    <a:pt x="760" y="467"/>
                  </a:cubicBezTo>
                  <a:cubicBezTo>
                    <a:pt x="748" y="448"/>
                    <a:pt x="735" y="426"/>
                    <a:pt x="720" y="406"/>
                  </a:cubicBezTo>
                  <a:cubicBezTo>
                    <a:pt x="700" y="380"/>
                    <a:pt x="672" y="371"/>
                    <a:pt x="640" y="374"/>
                  </a:cubicBezTo>
                  <a:cubicBezTo>
                    <a:pt x="583" y="378"/>
                    <a:pt x="528" y="395"/>
                    <a:pt x="475" y="415"/>
                  </a:cubicBezTo>
                  <a:cubicBezTo>
                    <a:pt x="445" y="426"/>
                    <a:pt x="415" y="440"/>
                    <a:pt x="386" y="454"/>
                  </a:cubicBezTo>
                  <a:cubicBezTo>
                    <a:pt x="376" y="459"/>
                    <a:pt x="367" y="466"/>
                    <a:pt x="358" y="473"/>
                  </a:cubicBezTo>
                  <a:cubicBezTo>
                    <a:pt x="325" y="499"/>
                    <a:pt x="313" y="533"/>
                    <a:pt x="321" y="574"/>
                  </a:cubicBezTo>
                  <a:cubicBezTo>
                    <a:pt x="327" y="610"/>
                    <a:pt x="338" y="645"/>
                    <a:pt x="355" y="677"/>
                  </a:cubicBezTo>
                  <a:cubicBezTo>
                    <a:pt x="358" y="682"/>
                    <a:pt x="360" y="687"/>
                    <a:pt x="363" y="692"/>
                  </a:cubicBezTo>
                  <a:cubicBezTo>
                    <a:pt x="362" y="692"/>
                    <a:pt x="360" y="693"/>
                    <a:pt x="359" y="694"/>
                  </a:cubicBezTo>
                  <a:cubicBezTo>
                    <a:pt x="356" y="689"/>
                    <a:pt x="353" y="685"/>
                    <a:pt x="350" y="681"/>
                  </a:cubicBezTo>
                  <a:cubicBezTo>
                    <a:pt x="332" y="645"/>
                    <a:pt x="312" y="611"/>
                    <a:pt x="296" y="574"/>
                  </a:cubicBezTo>
                  <a:cubicBezTo>
                    <a:pt x="276" y="528"/>
                    <a:pt x="286" y="484"/>
                    <a:pt x="310" y="442"/>
                  </a:cubicBezTo>
                  <a:cubicBezTo>
                    <a:pt x="330" y="407"/>
                    <a:pt x="362" y="385"/>
                    <a:pt x="394" y="367"/>
                  </a:cubicBezTo>
                  <a:cubicBezTo>
                    <a:pt x="471" y="324"/>
                    <a:pt x="554" y="300"/>
                    <a:pt x="643" y="317"/>
                  </a:cubicBezTo>
                  <a:close/>
                  <a:moveTo>
                    <a:pt x="432" y="225"/>
                  </a:moveTo>
                  <a:cubicBezTo>
                    <a:pt x="439" y="227"/>
                    <a:pt x="446" y="228"/>
                    <a:pt x="452" y="232"/>
                  </a:cubicBezTo>
                  <a:cubicBezTo>
                    <a:pt x="453" y="233"/>
                    <a:pt x="450" y="241"/>
                    <a:pt x="447" y="250"/>
                  </a:cubicBezTo>
                  <a:cubicBezTo>
                    <a:pt x="439" y="245"/>
                    <a:pt x="432" y="244"/>
                    <a:pt x="429" y="239"/>
                  </a:cubicBezTo>
                  <a:cubicBezTo>
                    <a:pt x="427" y="237"/>
                    <a:pt x="431" y="230"/>
                    <a:pt x="432" y="225"/>
                  </a:cubicBezTo>
                  <a:close/>
                  <a:moveTo>
                    <a:pt x="758" y="557"/>
                  </a:moveTo>
                  <a:cubicBezTo>
                    <a:pt x="759" y="569"/>
                    <a:pt x="755" y="578"/>
                    <a:pt x="747" y="587"/>
                  </a:cubicBezTo>
                  <a:cubicBezTo>
                    <a:pt x="719" y="612"/>
                    <a:pt x="687" y="629"/>
                    <a:pt x="653" y="645"/>
                  </a:cubicBezTo>
                  <a:cubicBezTo>
                    <a:pt x="634" y="654"/>
                    <a:pt x="614" y="660"/>
                    <a:pt x="594" y="667"/>
                  </a:cubicBezTo>
                  <a:cubicBezTo>
                    <a:pt x="594" y="667"/>
                    <a:pt x="594" y="667"/>
                    <a:pt x="594" y="667"/>
                  </a:cubicBezTo>
                  <a:cubicBezTo>
                    <a:pt x="572" y="674"/>
                    <a:pt x="552" y="682"/>
                    <a:pt x="530" y="690"/>
                  </a:cubicBezTo>
                  <a:cubicBezTo>
                    <a:pt x="490" y="704"/>
                    <a:pt x="448" y="704"/>
                    <a:pt x="406" y="702"/>
                  </a:cubicBezTo>
                  <a:cubicBezTo>
                    <a:pt x="398" y="701"/>
                    <a:pt x="391" y="699"/>
                    <a:pt x="386" y="691"/>
                  </a:cubicBezTo>
                  <a:cubicBezTo>
                    <a:pt x="356" y="642"/>
                    <a:pt x="341" y="589"/>
                    <a:pt x="343" y="531"/>
                  </a:cubicBezTo>
                  <a:cubicBezTo>
                    <a:pt x="343" y="522"/>
                    <a:pt x="348" y="512"/>
                    <a:pt x="354" y="504"/>
                  </a:cubicBezTo>
                  <a:cubicBezTo>
                    <a:pt x="376" y="474"/>
                    <a:pt x="408" y="456"/>
                    <a:pt x="441" y="442"/>
                  </a:cubicBezTo>
                  <a:cubicBezTo>
                    <a:pt x="499" y="418"/>
                    <a:pt x="559" y="400"/>
                    <a:pt x="620" y="389"/>
                  </a:cubicBezTo>
                  <a:cubicBezTo>
                    <a:pt x="622" y="389"/>
                    <a:pt x="623" y="388"/>
                    <a:pt x="624" y="388"/>
                  </a:cubicBezTo>
                  <a:cubicBezTo>
                    <a:pt x="675" y="380"/>
                    <a:pt x="697" y="393"/>
                    <a:pt x="723" y="438"/>
                  </a:cubicBezTo>
                  <a:cubicBezTo>
                    <a:pt x="745" y="475"/>
                    <a:pt x="756" y="514"/>
                    <a:pt x="758" y="557"/>
                  </a:cubicBezTo>
                  <a:close/>
                  <a:moveTo>
                    <a:pt x="388" y="771"/>
                  </a:moveTo>
                  <a:cubicBezTo>
                    <a:pt x="385" y="753"/>
                    <a:pt x="387" y="752"/>
                    <a:pt x="405" y="754"/>
                  </a:cubicBezTo>
                  <a:cubicBezTo>
                    <a:pt x="483" y="759"/>
                    <a:pt x="556" y="742"/>
                    <a:pt x="627" y="713"/>
                  </a:cubicBezTo>
                  <a:cubicBezTo>
                    <a:pt x="661" y="699"/>
                    <a:pt x="695" y="683"/>
                    <a:pt x="727" y="666"/>
                  </a:cubicBezTo>
                  <a:cubicBezTo>
                    <a:pt x="744" y="658"/>
                    <a:pt x="760" y="646"/>
                    <a:pt x="775" y="634"/>
                  </a:cubicBezTo>
                  <a:cubicBezTo>
                    <a:pt x="784" y="627"/>
                    <a:pt x="790" y="629"/>
                    <a:pt x="794" y="637"/>
                  </a:cubicBezTo>
                  <a:cubicBezTo>
                    <a:pt x="807" y="658"/>
                    <a:pt x="818" y="680"/>
                    <a:pt x="830" y="701"/>
                  </a:cubicBezTo>
                  <a:cubicBezTo>
                    <a:pt x="836" y="711"/>
                    <a:pt x="841" y="720"/>
                    <a:pt x="848" y="729"/>
                  </a:cubicBezTo>
                  <a:cubicBezTo>
                    <a:pt x="854" y="737"/>
                    <a:pt x="855" y="745"/>
                    <a:pt x="847" y="752"/>
                  </a:cubicBezTo>
                  <a:cubicBezTo>
                    <a:pt x="833" y="764"/>
                    <a:pt x="821" y="777"/>
                    <a:pt x="806" y="788"/>
                  </a:cubicBezTo>
                  <a:cubicBezTo>
                    <a:pt x="754" y="826"/>
                    <a:pt x="696" y="854"/>
                    <a:pt x="612" y="884"/>
                  </a:cubicBezTo>
                  <a:cubicBezTo>
                    <a:pt x="587" y="890"/>
                    <a:pt x="538" y="901"/>
                    <a:pt x="488" y="910"/>
                  </a:cubicBezTo>
                  <a:cubicBezTo>
                    <a:pt x="468" y="914"/>
                    <a:pt x="447" y="911"/>
                    <a:pt x="426" y="911"/>
                  </a:cubicBezTo>
                  <a:cubicBezTo>
                    <a:pt x="418" y="911"/>
                    <a:pt x="413" y="906"/>
                    <a:pt x="411" y="898"/>
                  </a:cubicBezTo>
                  <a:cubicBezTo>
                    <a:pt x="404" y="855"/>
                    <a:pt x="395" y="813"/>
                    <a:pt x="388" y="771"/>
                  </a:cubicBezTo>
                  <a:close/>
                  <a:moveTo>
                    <a:pt x="779" y="471"/>
                  </a:moveTo>
                  <a:cubicBezTo>
                    <a:pt x="785" y="464"/>
                    <a:pt x="793" y="459"/>
                    <a:pt x="797" y="451"/>
                  </a:cubicBezTo>
                  <a:cubicBezTo>
                    <a:pt x="800" y="444"/>
                    <a:pt x="800" y="435"/>
                    <a:pt x="802" y="427"/>
                  </a:cubicBezTo>
                  <a:cubicBezTo>
                    <a:pt x="815" y="449"/>
                    <a:pt x="815" y="470"/>
                    <a:pt x="811" y="495"/>
                  </a:cubicBezTo>
                  <a:cubicBezTo>
                    <a:pt x="800" y="472"/>
                    <a:pt x="800" y="472"/>
                    <a:pt x="779" y="471"/>
                  </a:cubicBezTo>
                  <a:close/>
                  <a:moveTo>
                    <a:pt x="287" y="608"/>
                  </a:moveTo>
                  <a:cubicBezTo>
                    <a:pt x="278" y="616"/>
                    <a:pt x="269" y="624"/>
                    <a:pt x="273" y="639"/>
                  </a:cubicBezTo>
                  <a:cubicBezTo>
                    <a:pt x="261" y="621"/>
                    <a:pt x="248" y="604"/>
                    <a:pt x="243" y="583"/>
                  </a:cubicBezTo>
                  <a:cubicBezTo>
                    <a:pt x="244" y="583"/>
                    <a:pt x="246" y="582"/>
                    <a:pt x="247" y="582"/>
                  </a:cubicBezTo>
                  <a:cubicBezTo>
                    <a:pt x="260" y="590"/>
                    <a:pt x="273" y="599"/>
                    <a:pt x="287" y="608"/>
                  </a:cubicBezTo>
                  <a:close/>
                  <a:moveTo>
                    <a:pt x="273" y="985"/>
                  </a:moveTo>
                  <a:cubicBezTo>
                    <a:pt x="272" y="975"/>
                    <a:pt x="266" y="965"/>
                    <a:pt x="263" y="955"/>
                  </a:cubicBezTo>
                  <a:cubicBezTo>
                    <a:pt x="288" y="959"/>
                    <a:pt x="311" y="963"/>
                    <a:pt x="335" y="964"/>
                  </a:cubicBezTo>
                  <a:cubicBezTo>
                    <a:pt x="371" y="967"/>
                    <a:pt x="408" y="970"/>
                    <a:pt x="445" y="969"/>
                  </a:cubicBezTo>
                  <a:cubicBezTo>
                    <a:pt x="509" y="968"/>
                    <a:pt x="573" y="963"/>
                    <a:pt x="635" y="944"/>
                  </a:cubicBezTo>
                  <a:cubicBezTo>
                    <a:pt x="673" y="932"/>
                    <a:pt x="710" y="917"/>
                    <a:pt x="746" y="902"/>
                  </a:cubicBezTo>
                  <a:cubicBezTo>
                    <a:pt x="784" y="886"/>
                    <a:pt x="823" y="869"/>
                    <a:pt x="859" y="850"/>
                  </a:cubicBezTo>
                  <a:cubicBezTo>
                    <a:pt x="883" y="837"/>
                    <a:pt x="903" y="819"/>
                    <a:pt x="924" y="802"/>
                  </a:cubicBezTo>
                  <a:cubicBezTo>
                    <a:pt x="951" y="779"/>
                    <a:pt x="976" y="754"/>
                    <a:pt x="1003" y="730"/>
                  </a:cubicBezTo>
                  <a:cubicBezTo>
                    <a:pt x="1006" y="727"/>
                    <a:pt x="1011" y="727"/>
                    <a:pt x="1015" y="725"/>
                  </a:cubicBezTo>
                  <a:cubicBezTo>
                    <a:pt x="1015" y="730"/>
                    <a:pt x="1017" y="736"/>
                    <a:pt x="1014" y="739"/>
                  </a:cubicBezTo>
                  <a:cubicBezTo>
                    <a:pt x="992" y="767"/>
                    <a:pt x="970" y="795"/>
                    <a:pt x="946" y="821"/>
                  </a:cubicBezTo>
                  <a:cubicBezTo>
                    <a:pt x="906" y="865"/>
                    <a:pt x="856" y="896"/>
                    <a:pt x="803" y="923"/>
                  </a:cubicBezTo>
                  <a:cubicBezTo>
                    <a:pt x="709" y="972"/>
                    <a:pt x="609" y="1005"/>
                    <a:pt x="502" y="1015"/>
                  </a:cubicBezTo>
                  <a:cubicBezTo>
                    <a:pt x="433" y="1021"/>
                    <a:pt x="364" y="1021"/>
                    <a:pt x="295" y="1006"/>
                  </a:cubicBezTo>
                  <a:cubicBezTo>
                    <a:pt x="283" y="1003"/>
                    <a:pt x="275" y="998"/>
                    <a:pt x="273" y="985"/>
                  </a:cubicBezTo>
                  <a:close/>
                  <a:moveTo>
                    <a:pt x="37" y="1244"/>
                  </a:moveTo>
                  <a:cubicBezTo>
                    <a:pt x="42" y="1238"/>
                    <a:pt x="45" y="1233"/>
                    <a:pt x="48" y="1229"/>
                  </a:cubicBezTo>
                  <a:cubicBezTo>
                    <a:pt x="85" y="1190"/>
                    <a:pt x="120" y="1151"/>
                    <a:pt x="158" y="1113"/>
                  </a:cubicBezTo>
                  <a:cubicBezTo>
                    <a:pt x="181" y="1090"/>
                    <a:pt x="206" y="1071"/>
                    <a:pt x="231" y="1049"/>
                  </a:cubicBezTo>
                  <a:cubicBezTo>
                    <a:pt x="235" y="1046"/>
                    <a:pt x="239" y="1043"/>
                    <a:pt x="242" y="1039"/>
                  </a:cubicBezTo>
                  <a:cubicBezTo>
                    <a:pt x="254" y="1017"/>
                    <a:pt x="274" y="1017"/>
                    <a:pt x="295" y="1022"/>
                  </a:cubicBezTo>
                  <a:cubicBezTo>
                    <a:pt x="337" y="1034"/>
                    <a:pt x="381" y="1038"/>
                    <a:pt x="424" y="1038"/>
                  </a:cubicBezTo>
                  <a:cubicBezTo>
                    <a:pt x="466" y="1038"/>
                    <a:pt x="508" y="1033"/>
                    <a:pt x="549" y="1028"/>
                  </a:cubicBezTo>
                  <a:cubicBezTo>
                    <a:pt x="621" y="1020"/>
                    <a:pt x="688" y="995"/>
                    <a:pt x="754" y="970"/>
                  </a:cubicBezTo>
                  <a:cubicBezTo>
                    <a:pt x="782" y="960"/>
                    <a:pt x="809" y="946"/>
                    <a:pt x="835" y="931"/>
                  </a:cubicBezTo>
                  <a:cubicBezTo>
                    <a:pt x="865" y="914"/>
                    <a:pt x="895" y="897"/>
                    <a:pt x="922" y="876"/>
                  </a:cubicBezTo>
                  <a:cubicBezTo>
                    <a:pt x="970" y="837"/>
                    <a:pt x="1014" y="793"/>
                    <a:pt x="1043" y="737"/>
                  </a:cubicBezTo>
                  <a:cubicBezTo>
                    <a:pt x="1048" y="728"/>
                    <a:pt x="1054" y="728"/>
                    <a:pt x="1062" y="730"/>
                  </a:cubicBezTo>
                  <a:cubicBezTo>
                    <a:pt x="1095" y="737"/>
                    <a:pt x="1129" y="744"/>
                    <a:pt x="1162" y="752"/>
                  </a:cubicBezTo>
                  <a:cubicBezTo>
                    <a:pt x="1182" y="756"/>
                    <a:pt x="1203" y="761"/>
                    <a:pt x="1222" y="766"/>
                  </a:cubicBezTo>
                  <a:cubicBezTo>
                    <a:pt x="1248" y="773"/>
                    <a:pt x="1272" y="782"/>
                    <a:pt x="1297" y="789"/>
                  </a:cubicBezTo>
                  <a:cubicBezTo>
                    <a:pt x="1303" y="791"/>
                    <a:pt x="1309" y="792"/>
                    <a:pt x="1320" y="795"/>
                  </a:cubicBezTo>
                  <a:cubicBezTo>
                    <a:pt x="1305" y="814"/>
                    <a:pt x="1293" y="830"/>
                    <a:pt x="1279" y="845"/>
                  </a:cubicBezTo>
                  <a:cubicBezTo>
                    <a:pt x="1261" y="863"/>
                    <a:pt x="1241" y="881"/>
                    <a:pt x="1221" y="898"/>
                  </a:cubicBezTo>
                  <a:cubicBezTo>
                    <a:pt x="1176" y="933"/>
                    <a:pt x="1131" y="970"/>
                    <a:pt x="1084" y="1003"/>
                  </a:cubicBezTo>
                  <a:cubicBezTo>
                    <a:pt x="999" y="1064"/>
                    <a:pt x="906" y="1111"/>
                    <a:pt x="807" y="1147"/>
                  </a:cubicBezTo>
                  <a:cubicBezTo>
                    <a:pt x="725" y="1177"/>
                    <a:pt x="639" y="1195"/>
                    <a:pt x="554" y="1214"/>
                  </a:cubicBezTo>
                  <a:cubicBezTo>
                    <a:pt x="532" y="1218"/>
                    <a:pt x="510" y="1224"/>
                    <a:pt x="488" y="1228"/>
                  </a:cubicBezTo>
                  <a:cubicBezTo>
                    <a:pt x="449" y="1233"/>
                    <a:pt x="410" y="1238"/>
                    <a:pt x="371" y="1242"/>
                  </a:cubicBezTo>
                  <a:cubicBezTo>
                    <a:pt x="328" y="1246"/>
                    <a:pt x="285" y="1248"/>
                    <a:pt x="242" y="1250"/>
                  </a:cubicBezTo>
                  <a:cubicBezTo>
                    <a:pt x="223" y="1251"/>
                    <a:pt x="204" y="1249"/>
                    <a:pt x="184" y="1249"/>
                  </a:cubicBezTo>
                  <a:cubicBezTo>
                    <a:pt x="140" y="1248"/>
                    <a:pt x="96" y="1247"/>
                    <a:pt x="52" y="1246"/>
                  </a:cubicBezTo>
                  <a:cubicBezTo>
                    <a:pt x="48" y="1246"/>
                    <a:pt x="44" y="1245"/>
                    <a:pt x="37" y="1244"/>
                  </a:cubicBezTo>
                  <a:close/>
                  <a:moveTo>
                    <a:pt x="1331" y="850"/>
                  </a:moveTo>
                  <a:cubicBezTo>
                    <a:pt x="1309" y="913"/>
                    <a:pt x="1274" y="969"/>
                    <a:pt x="1232" y="1020"/>
                  </a:cubicBezTo>
                  <a:cubicBezTo>
                    <a:pt x="1212" y="1045"/>
                    <a:pt x="1193" y="1070"/>
                    <a:pt x="1172" y="1092"/>
                  </a:cubicBezTo>
                  <a:cubicBezTo>
                    <a:pt x="1148" y="1117"/>
                    <a:pt x="1124" y="1142"/>
                    <a:pt x="1096" y="1162"/>
                  </a:cubicBezTo>
                  <a:cubicBezTo>
                    <a:pt x="1047" y="1197"/>
                    <a:pt x="996" y="1230"/>
                    <a:pt x="944" y="1260"/>
                  </a:cubicBezTo>
                  <a:cubicBezTo>
                    <a:pt x="878" y="1297"/>
                    <a:pt x="807" y="1322"/>
                    <a:pt x="734" y="1340"/>
                  </a:cubicBezTo>
                  <a:cubicBezTo>
                    <a:pt x="631" y="1365"/>
                    <a:pt x="528" y="1382"/>
                    <a:pt x="421" y="1378"/>
                  </a:cubicBezTo>
                  <a:cubicBezTo>
                    <a:pt x="350" y="1375"/>
                    <a:pt x="282" y="1366"/>
                    <a:pt x="216" y="1340"/>
                  </a:cubicBezTo>
                  <a:cubicBezTo>
                    <a:pt x="179" y="1326"/>
                    <a:pt x="142" y="1309"/>
                    <a:pt x="106" y="1292"/>
                  </a:cubicBezTo>
                  <a:cubicBezTo>
                    <a:pt x="93" y="1286"/>
                    <a:pt x="80" y="1279"/>
                    <a:pt x="66" y="1272"/>
                  </a:cubicBezTo>
                  <a:cubicBezTo>
                    <a:pt x="66" y="1271"/>
                    <a:pt x="67" y="1270"/>
                    <a:pt x="67" y="1268"/>
                  </a:cubicBezTo>
                  <a:cubicBezTo>
                    <a:pt x="84" y="1268"/>
                    <a:pt x="100" y="1267"/>
                    <a:pt x="117" y="1267"/>
                  </a:cubicBezTo>
                  <a:cubicBezTo>
                    <a:pt x="201" y="1267"/>
                    <a:pt x="284" y="1273"/>
                    <a:pt x="368" y="1263"/>
                  </a:cubicBezTo>
                  <a:cubicBezTo>
                    <a:pt x="396" y="1260"/>
                    <a:pt x="425" y="1260"/>
                    <a:pt x="453" y="1256"/>
                  </a:cubicBezTo>
                  <a:cubicBezTo>
                    <a:pt x="491" y="1250"/>
                    <a:pt x="528" y="1242"/>
                    <a:pt x="565" y="1234"/>
                  </a:cubicBezTo>
                  <a:cubicBezTo>
                    <a:pt x="632" y="1219"/>
                    <a:pt x="699" y="1206"/>
                    <a:pt x="763" y="1186"/>
                  </a:cubicBezTo>
                  <a:cubicBezTo>
                    <a:pt x="855" y="1157"/>
                    <a:pt x="943" y="1120"/>
                    <a:pt x="1024" y="1069"/>
                  </a:cubicBezTo>
                  <a:cubicBezTo>
                    <a:pt x="1087" y="1029"/>
                    <a:pt x="1148" y="986"/>
                    <a:pt x="1205" y="938"/>
                  </a:cubicBezTo>
                  <a:cubicBezTo>
                    <a:pt x="1236" y="912"/>
                    <a:pt x="1268" y="886"/>
                    <a:pt x="1299" y="858"/>
                  </a:cubicBezTo>
                  <a:cubicBezTo>
                    <a:pt x="1309" y="850"/>
                    <a:pt x="1316" y="839"/>
                    <a:pt x="1325" y="829"/>
                  </a:cubicBezTo>
                  <a:cubicBezTo>
                    <a:pt x="1329" y="826"/>
                    <a:pt x="1332" y="823"/>
                    <a:pt x="1336" y="820"/>
                  </a:cubicBezTo>
                  <a:cubicBezTo>
                    <a:pt x="1337" y="821"/>
                    <a:pt x="1338" y="821"/>
                    <a:pt x="1339" y="822"/>
                  </a:cubicBezTo>
                  <a:cubicBezTo>
                    <a:pt x="1336" y="831"/>
                    <a:pt x="1335" y="841"/>
                    <a:pt x="1331" y="85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7" name="Freeform 771">
              <a:extLst>
                <a:ext uri="{FF2B5EF4-FFF2-40B4-BE49-F238E27FC236}">
                  <a16:creationId xmlns:a16="http://schemas.microsoft.com/office/drawing/2014/main" id="{1853E05B-2E1A-4C1D-9E61-7FF0066C2869}"/>
                </a:ext>
              </a:extLst>
            </p:cNvPr>
            <p:cNvSpPr>
              <a:spLocks noEditPoints="1"/>
            </p:cNvSpPr>
            <p:nvPr userDrawn="1"/>
          </p:nvSpPr>
          <p:spPr bwMode="auto">
            <a:xfrm>
              <a:off x="5236" y="1638"/>
              <a:ext cx="1301" cy="1405"/>
            </a:xfrm>
            <a:custGeom>
              <a:avLst/>
              <a:gdLst>
                <a:gd name="T0" fmla="*/ 216 w 826"/>
                <a:gd name="T1" fmla="*/ 838 h 894"/>
                <a:gd name="T2" fmla="*/ 216 w 826"/>
                <a:gd name="T3" fmla="*/ 740 h 894"/>
                <a:gd name="T4" fmla="*/ 193 w 826"/>
                <a:gd name="T5" fmla="*/ 689 h 894"/>
                <a:gd name="T6" fmla="*/ 155 w 826"/>
                <a:gd name="T7" fmla="*/ 615 h 894"/>
                <a:gd name="T8" fmla="*/ 136 w 826"/>
                <a:gd name="T9" fmla="*/ 601 h 894"/>
                <a:gd name="T10" fmla="*/ 115 w 826"/>
                <a:gd name="T11" fmla="*/ 641 h 894"/>
                <a:gd name="T12" fmla="*/ 76 w 826"/>
                <a:gd name="T13" fmla="*/ 578 h 894"/>
                <a:gd name="T14" fmla="*/ 106 w 826"/>
                <a:gd name="T15" fmla="*/ 551 h 894"/>
                <a:gd name="T16" fmla="*/ 121 w 826"/>
                <a:gd name="T17" fmla="*/ 552 h 894"/>
                <a:gd name="T18" fmla="*/ 181 w 826"/>
                <a:gd name="T19" fmla="*/ 370 h 894"/>
                <a:gd name="T20" fmla="*/ 292 w 826"/>
                <a:gd name="T21" fmla="*/ 285 h 894"/>
                <a:gd name="T22" fmla="*/ 265 w 826"/>
                <a:gd name="T23" fmla="*/ 200 h 894"/>
                <a:gd name="T24" fmla="*/ 310 w 826"/>
                <a:gd name="T25" fmla="*/ 221 h 894"/>
                <a:gd name="T26" fmla="*/ 362 w 826"/>
                <a:gd name="T27" fmla="*/ 286 h 894"/>
                <a:gd name="T28" fmla="*/ 594 w 826"/>
                <a:gd name="T29" fmla="*/ 360 h 894"/>
                <a:gd name="T30" fmla="*/ 626 w 826"/>
                <a:gd name="T31" fmla="*/ 436 h 894"/>
                <a:gd name="T32" fmla="*/ 646 w 826"/>
                <a:gd name="T33" fmla="*/ 390 h 894"/>
                <a:gd name="T34" fmla="*/ 670 w 826"/>
                <a:gd name="T35" fmla="*/ 468 h 894"/>
                <a:gd name="T36" fmla="*/ 640 w 826"/>
                <a:gd name="T37" fmla="*/ 475 h 894"/>
                <a:gd name="T38" fmla="*/ 630 w 826"/>
                <a:gd name="T39" fmla="*/ 464 h 894"/>
                <a:gd name="T40" fmla="*/ 629 w 826"/>
                <a:gd name="T41" fmla="*/ 505 h 894"/>
                <a:gd name="T42" fmla="*/ 645 w 826"/>
                <a:gd name="T43" fmla="*/ 586 h 894"/>
                <a:gd name="T44" fmla="*/ 682 w 826"/>
                <a:gd name="T45" fmla="*/ 663 h 894"/>
                <a:gd name="T46" fmla="*/ 750 w 826"/>
                <a:gd name="T47" fmla="*/ 670 h 894"/>
                <a:gd name="T48" fmla="*/ 823 w 826"/>
                <a:gd name="T49" fmla="*/ 649 h 894"/>
                <a:gd name="T50" fmla="*/ 741 w 826"/>
                <a:gd name="T51" fmla="*/ 454 h 894"/>
                <a:gd name="T52" fmla="*/ 557 w 826"/>
                <a:gd name="T53" fmla="*/ 180 h 894"/>
                <a:gd name="T54" fmla="*/ 288 w 826"/>
                <a:gd name="T55" fmla="*/ 2 h 894"/>
                <a:gd name="T56" fmla="*/ 112 w 826"/>
                <a:gd name="T57" fmla="*/ 64 h 894"/>
                <a:gd name="T58" fmla="*/ 38 w 826"/>
                <a:gd name="T59" fmla="*/ 176 h 894"/>
                <a:gd name="T60" fmla="*/ 52 w 826"/>
                <a:gd name="T61" fmla="*/ 690 h 894"/>
                <a:gd name="T62" fmla="*/ 99 w 826"/>
                <a:gd name="T63" fmla="*/ 877 h 894"/>
                <a:gd name="T64" fmla="*/ 336 w 826"/>
                <a:gd name="T65" fmla="*/ 120 h 894"/>
                <a:gd name="T66" fmla="*/ 407 w 826"/>
                <a:gd name="T67" fmla="*/ 222 h 894"/>
                <a:gd name="T68" fmla="*/ 388 w 826"/>
                <a:gd name="T69" fmla="*/ 220 h 894"/>
                <a:gd name="T70" fmla="*/ 341 w 826"/>
                <a:gd name="T71" fmla="*/ 132 h 894"/>
                <a:gd name="T72" fmla="*/ 336 w 826"/>
                <a:gd name="T73" fmla="*/ 120 h 894"/>
                <a:gd name="T74" fmla="*/ 357 w 826"/>
                <a:gd name="T75" fmla="*/ 221 h 894"/>
                <a:gd name="T76" fmla="*/ 322 w 826"/>
                <a:gd name="T77" fmla="*/ 166 h 894"/>
                <a:gd name="T78" fmla="*/ 222 w 826"/>
                <a:gd name="T79" fmla="*/ 207 h 894"/>
                <a:gd name="T80" fmla="*/ 235 w 826"/>
                <a:gd name="T81" fmla="*/ 212 h 894"/>
                <a:gd name="T82" fmla="*/ 220 w 826"/>
                <a:gd name="T83" fmla="*/ 239 h 894"/>
                <a:gd name="T84" fmla="*/ 158 w 826"/>
                <a:gd name="T85" fmla="*/ 190 h 894"/>
                <a:gd name="T86" fmla="*/ 171 w 826"/>
                <a:gd name="T87" fmla="*/ 180 h 894"/>
                <a:gd name="T88" fmla="*/ 174 w 826"/>
                <a:gd name="T89" fmla="*/ 228 h 894"/>
                <a:gd name="T90" fmla="*/ 176 w 826"/>
                <a:gd name="T91" fmla="*/ 281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6" h="894">
                  <a:moveTo>
                    <a:pt x="120" y="887"/>
                  </a:moveTo>
                  <a:cubicBezTo>
                    <a:pt x="152" y="871"/>
                    <a:pt x="184" y="854"/>
                    <a:pt x="216" y="838"/>
                  </a:cubicBezTo>
                  <a:cubicBezTo>
                    <a:pt x="227" y="832"/>
                    <a:pt x="229" y="824"/>
                    <a:pt x="227" y="812"/>
                  </a:cubicBezTo>
                  <a:cubicBezTo>
                    <a:pt x="223" y="788"/>
                    <a:pt x="220" y="764"/>
                    <a:pt x="216" y="740"/>
                  </a:cubicBezTo>
                  <a:cubicBezTo>
                    <a:pt x="216" y="737"/>
                    <a:pt x="216" y="733"/>
                    <a:pt x="214" y="732"/>
                  </a:cubicBezTo>
                  <a:cubicBezTo>
                    <a:pt x="199" y="721"/>
                    <a:pt x="198" y="704"/>
                    <a:pt x="193" y="689"/>
                  </a:cubicBezTo>
                  <a:cubicBezTo>
                    <a:pt x="191" y="681"/>
                    <a:pt x="188" y="672"/>
                    <a:pt x="184" y="665"/>
                  </a:cubicBezTo>
                  <a:cubicBezTo>
                    <a:pt x="175" y="648"/>
                    <a:pt x="165" y="631"/>
                    <a:pt x="155" y="615"/>
                  </a:cubicBezTo>
                  <a:cubicBezTo>
                    <a:pt x="151" y="609"/>
                    <a:pt x="146" y="604"/>
                    <a:pt x="141" y="599"/>
                  </a:cubicBezTo>
                  <a:cubicBezTo>
                    <a:pt x="140" y="599"/>
                    <a:pt x="138" y="600"/>
                    <a:pt x="136" y="601"/>
                  </a:cubicBezTo>
                  <a:cubicBezTo>
                    <a:pt x="137" y="611"/>
                    <a:pt x="138" y="621"/>
                    <a:pt x="137" y="631"/>
                  </a:cubicBezTo>
                  <a:cubicBezTo>
                    <a:pt x="136" y="644"/>
                    <a:pt x="125" y="649"/>
                    <a:pt x="115" y="641"/>
                  </a:cubicBezTo>
                  <a:cubicBezTo>
                    <a:pt x="110" y="638"/>
                    <a:pt x="107" y="633"/>
                    <a:pt x="104" y="628"/>
                  </a:cubicBezTo>
                  <a:cubicBezTo>
                    <a:pt x="94" y="612"/>
                    <a:pt x="85" y="595"/>
                    <a:pt x="76" y="578"/>
                  </a:cubicBezTo>
                  <a:cubicBezTo>
                    <a:pt x="71" y="569"/>
                    <a:pt x="68" y="560"/>
                    <a:pt x="77" y="552"/>
                  </a:cubicBezTo>
                  <a:cubicBezTo>
                    <a:pt x="86" y="544"/>
                    <a:pt x="96" y="545"/>
                    <a:pt x="106" y="551"/>
                  </a:cubicBezTo>
                  <a:cubicBezTo>
                    <a:pt x="112" y="555"/>
                    <a:pt x="117" y="560"/>
                    <a:pt x="126" y="567"/>
                  </a:cubicBezTo>
                  <a:cubicBezTo>
                    <a:pt x="124" y="559"/>
                    <a:pt x="122" y="556"/>
                    <a:pt x="121" y="552"/>
                  </a:cubicBezTo>
                  <a:cubicBezTo>
                    <a:pt x="120" y="525"/>
                    <a:pt x="113" y="498"/>
                    <a:pt x="118" y="472"/>
                  </a:cubicBezTo>
                  <a:cubicBezTo>
                    <a:pt x="126" y="431"/>
                    <a:pt x="148" y="398"/>
                    <a:pt x="181" y="370"/>
                  </a:cubicBezTo>
                  <a:cubicBezTo>
                    <a:pt x="210" y="345"/>
                    <a:pt x="242" y="326"/>
                    <a:pt x="278" y="312"/>
                  </a:cubicBezTo>
                  <a:cubicBezTo>
                    <a:pt x="297" y="305"/>
                    <a:pt x="298" y="304"/>
                    <a:pt x="292" y="285"/>
                  </a:cubicBezTo>
                  <a:cubicBezTo>
                    <a:pt x="286" y="265"/>
                    <a:pt x="285" y="243"/>
                    <a:pt x="266" y="229"/>
                  </a:cubicBezTo>
                  <a:cubicBezTo>
                    <a:pt x="257" y="222"/>
                    <a:pt x="258" y="208"/>
                    <a:pt x="265" y="200"/>
                  </a:cubicBezTo>
                  <a:cubicBezTo>
                    <a:pt x="273" y="190"/>
                    <a:pt x="287" y="190"/>
                    <a:pt x="301" y="198"/>
                  </a:cubicBezTo>
                  <a:cubicBezTo>
                    <a:pt x="311" y="203"/>
                    <a:pt x="317" y="211"/>
                    <a:pt x="310" y="221"/>
                  </a:cubicBezTo>
                  <a:cubicBezTo>
                    <a:pt x="300" y="234"/>
                    <a:pt x="306" y="245"/>
                    <a:pt x="311" y="258"/>
                  </a:cubicBezTo>
                  <a:cubicBezTo>
                    <a:pt x="325" y="294"/>
                    <a:pt x="325" y="293"/>
                    <a:pt x="362" y="286"/>
                  </a:cubicBezTo>
                  <a:cubicBezTo>
                    <a:pt x="423" y="275"/>
                    <a:pt x="484" y="272"/>
                    <a:pt x="541" y="303"/>
                  </a:cubicBezTo>
                  <a:cubicBezTo>
                    <a:pt x="565" y="316"/>
                    <a:pt x="586" y="330"/>
                    <a:pt x="594" y="360"/>
                  </a:cubicBezTo>
                  <a:cubicBezTo>
                    <a:pt x="601" y="385"/>
                    <a:pt x="612" y="410"/>
                    <a:pt x="621" y="435"/>
                  </a:cubicBezTo>
                  <a:cubicBezTo>
                    <a:pt x="623" y="435"/>
                    <a:pt x="624" y="435"/>
                    <a:pt x="626" y="436"/>
                  </a:cubicBezTo>
                  <a:cubicBezTo>
                    <a:pt x="629" y="425"/>
                    <a:pt x="631" y="413"/>
                    <a:pt x="635" y="403"/>
                  </a:cubicBezTo>
                  <a:cubicBezTo>
                    <a:pt x="637" y="398"/>
                    <a:pt x="643" y="390"/>
                    <a:pt x="646" y="390"/>
                  </a:cubicBezTo>
                  <a:cubicBezTo>
                    <a:pt x="652" y="391"/>
                    <a:pt x="658" y="397"/>
                    <a:pt x="661" y="402"/>
                  </a:cubicBezTo>
                  <a:cubicBezTo>
                    <a:pt x="670" y="423"/>
                    <a:pt x="672" y="445"/>
                    <a:pt x="670" y="468"/>
                  </a:cubicBezTo>
                  <a:cubicBezTo>
                    <a:pt x="669" y="475"/>
                    <a:pt x="670" y="485"/>
                    <a:pt x="661" y="485"/>
                  </a:cubicBezTo>
                  <a:cubicBezTo>
                    <a:pt x="654" y="485"/>
                    <a:pt x="647" y="479"/>
                    <a:pt x="640" y="475"/>
                  </a:cubicBezTo>
                  <a:cubicBezTo>
                    <a:pt x="639" y="474"/>
                    <a:pt x="639" y="470"/>
                    <a:pt x="637" y="468"/>
                  </a:cubicBezTo>
                  <a:cubicBezTo>
                    <a:pt x="635" y="466"/>
                    <a:pt x="632" y="465"/>
                    <a:pt x="630" y="464"/>
                  </a:cubicBezTo>
                  <a:cubicBezTo>
                    <a:pt x="629" y="466"/>
                    <a:pt x="626" y="469"/>
                    <a:pt x="626" y="471"/>
                  </a:cubicBezTo>
                  <a:cubicBezTo>
                    <a:pt x="627" y="482"/>
                    <a:pt x="629" y="494"/>
                    <a:pt x="629" y="505"/>
                  </a:cubicBezTo>
                  <a:cubicBezTo>
                    <a:pt x="629" y="524"/>
                    <a:pt x="631" y="543"/>
                    <a:pt x="644" y="557"/>
                  </a:cubicBezTo>
                  <a:cubicBezTo>
                    <a:pt x="652" y="568"/>
                    <a:pt x="650" y="576"/>
                    <a:pt x="645" y="586"/>
                  </a:cubicBezTo>
                  <a:cubicBezTo>
                    <a:pt x="643" y="591"/>
                    <a:pt x="642" y="599"/>
                    <a:pt x="645" y="603"/>
                  </a:cubicBezTo>
                  <a:cubicBezTo>
                    <a:pt x="657" y="623"/>
                    <a:pt x="670" y="643"/>
                    <a:pt x="682" y="663"/>
                  </a:cubicBezTo>
                  <a:cubicBezTo>
                    <a:pt x="688" y="673"/>
                    <a:pt x="695" y="678"/>
                    <a:pt x="707" y="675"/>
                  </a:cubicBezTo>
                  <a:cubicBezTo>
                    <a:pt x="721" y="673"/>
                    <a:pt x="735" y="672"/>
                    <a:pt x="750" y="670"/>
                  </a:cubicBezTo>
                  <a:cubicBezTo>
                    <a:pt x="771" y="668"/>
                    <a:pt x="792" y="666"/>
                    <a:pt x="813" y="664"/>
                  </a:cubicBezTo>
                  <a:cubicBezTo>
                    <a:pt x="823" y="663"/>
                    <a:pt x="826" y="658"/>
                    <a:pt x="823" y="649"/>
                  </a:cubicBezTo>
                  <a:cubicBezTo>
                    <a:pt x="821" y="645"/>
                    <a:pt x="820" y="641"/>
                    <a:pt x="818" y="637"/>
                  </a:cubicBezTo>
                  <a:cubicBezTo>
                    <a:pt x="793" y="576"/>
                    <a:pt x="767" y="515"/>
                    <a:pt x="741" y="454"/>
                  </a:cubicBezTo>
                  <a:cubicBezTo>
                    <a:pt x="720" y="403"/>
                    <a:pt x="695" y="354"/>
                    <a:pt x="662" y="310"/>
                  </a:cubicBezTo>
                  <a:cubicBezTo>
                    <a:pt x="628" y="265"/>
                    <a:pt x="592" y="224"/>
                    <a:pt x="557" y="180"/>
                  </a:cubicBezTo>
                  <a:cubicBezTo>
                    <a:pt x="509" y="119"/>
                    <a:pt x="452" y="68"/>
                    <a:pt x="384" y="31"/>
                  </a:cubicBezTo>
                  <a:cubicBezTo>
                    <a:pt x="354" y="14"/>
                    <a:pt x="323" y="0"/>
                    <a:pt x="288" y="2"/>
                  </a:cubicBezTo>
                  <a:cubicBezTo>
                    <a:pt x="264" y="2"/>
                    <a:pt x="241" y="3"/>
                    <a:pt x="217" y="8"/>
                  </a:cubicBezTo>
                  <a:cubicBezTo>
                    <a:pt x="177" y="16"/>
                    <a:pt x="139" y="31"/>
                    <a:pt x="112" y="64"/>
                  </a:cubicBezTo>
                  <a:cubicBezTo>
                    <a:pt x="101" y="78"/>
                    <a:pt x="88" y="91"/>
                    <a:pt x="79" y="107"/>
                  </a:cubicBezTo>
                  <a:cubicBezTo>
                    <a:pt x="64" y="129"/>
                    <a:pt x="47" y="151"/>
                    <a:pt x="38" y="176"/>
                  </a:cubicBezTo>
                  <a:cubicBezTo>
                    <a:pt x="5" y="271"/>
                    <a:pt x="0" y="370"/>
                    <a:pt x="7" y="470"/>
                  </a:cubicBezTo>
                  <a:cubicBezTo>
                    <a:pt x="12" y="545"/>
                    <a:pt x="34" y="617"/>
                    <a:pt x="52" y="690"/>
                  </a:cubicBezTo>
                  <a:cubicBezTo>
                    <a:pt x="64" y="737"/>
                    <a:pt x="77" y="784"/>
                    <a:pt x="89" y="831"/>
                  </a:cubicBezTo>
                  <a:cubicBezTo>
                    <a:pt x="92" y="846"/>
                    <a:pt x="94" y="862"/>
                    <a:pt x="99" y="877"/>
                  </a:cubicBezTo>
                  <a:cubicBezTo>
                    <a:pt x="104" y="894"/>
                    <a:pt x="105" y="894"/>
                    <a:pt x="120" y="887"/>
                  </a:cubicBezTo>
                  <a:close/>
                  <a:moveTo>
                    <a:pt x="336" y="120"/>
                  </a:moveTo>
                  <a:cubicBezTo>
                    <a:pt x="342" y="121"/>
                    <a:pt x="349" y="120"/>
                    <a:pt x="355" y="123"/>
                  </a:cubicBezTo>
                  <a:cubicBezTo>
                    <a:pt x="385" y="135"/>
                    <a:pt x="419" y="179"/>
                    <a:pt x="407" y="222"/>
                  </a:cubicBezTo>
                  <a:cubicBezTo>
                    <a:pt x="406" y="227"/>
                    <a:pt x="400" y="230"/>
                    <a:pt x="397" y="234"/>
                  </a:cubicBezTo>
                  <a:cubicBezTo>
                    <a:pt x="394" y="229"/>
                    <a:pt x="389" y="225"/>
                    <a:pt x="388" y="220"/>
                  </a:cubicBezTo>
                  <a:cubicBezTo>
                    <a:pt x="385" y="209"/>
                    <a:pt x="385" y="198"/>
                    <a:pt x="382" y="187"/>
                  </a:cubicBezTo>
                  <a:cubicBezTo>
                    <a:pt x="376" y="163"/>
                    <a:pt x="364" y="143"/>
                    <a:pt x="341" y="132"/>
                  </a:cubicBezTo>
                  <a:cubicBezTo>
                    <a:pt x="338" y="130"/>
                    <a:pt x="336" y="127"/>
                    <a:pt x="334" y="124"/>
                  </a:cubicBezTo>
                  <a:cubicBezTo>
                    <a:pt x="334" y="123"/>
                    <a:pt x="335" y="121"/>
                    <a:pt x="336" y="120"/>
                  </a:cubicBezTo>
                  <a:close/>
                  <a:moveTo>
                    <a:pt x="365" y="201"/>
                  </a:moveTo>
                  <a:cubicBezTo>
                    <a:pt x="365" y="208"/>
                    <a:pt x="361" y="216"/>
                    <a:pt x="357" y="221"/>
                  </a:cubicBezTo>
                  <a:cubicBezTo>
                    <a:pt x="352" y="227"/>
                    <a:pt x="343" y="226"/>
                    <a:pt x="343" y="217"/>
                  </a:cubicBezTo>
                  <a:cubicBezTo>
                    <a:pt x="343" y="198"/>
                    <a:pt x="336" y="182"/>
                    <a:pt x="322" y="166"/>
                  </a:cubicBezTo>
                  <a:cubicBezTo>
                    <a:pt x="347" y="168"/>
                    <a:pt x="365" y="183"/>
                    <a:pt x="365" y="201"/>
                  </a:cubicBezTo>
                  <a:close/>
                  <a:moveTo>
                    <a:pt x="222" y="207"/>
                  </a:moveTo>
                  <a:cubicBezTo>
                    <a:pt x="223" y="205"/>
                    <a:pt x="228" y="204"/>
                    <a:pt x="231" y="203"/>
                  </a:cubicBezTo>
                  <a:cubicBezTo>
                    <a:pt x="233" y="206"/>
                    <a:pt x="235" y="209"/>
                    <a:pt x="235" y="212"/>
                  </a:cubicBezTo>
                  <a:cubicBezTo>
                    <a:pt x="233" y="237"/>
                    <a:pt x="233" y="237"/>
                    <a:pt x="249" y="260"/>
                  </a:cubicBezTo>
                  <a:cubicBezTo>
                    <a:pt x="233" y="260"/>
                    <a:pt x="226" y="255"/>
                    <a:pt x="220" y="239"/>
                  </a:cubicBezTo>
                  <a:cubicBezTo>
                    <a:pt x="216" y="228"/>
                    <a:pt x="215" y="217"/>
                    <a:pt x="222" y="207"/>
                  </a:cubicBezTo>
                  <a:close/>
                  <a:moveTo>
                    <a:pt x="158" y="190"/>
                  </a:moveTo>
                  <a:cubicBezTo>
                    <a:pt x="159" y="188"/>
                    <a:pt x="159" y="186"/>
                    <a:pt x="161" y="185"/>
                  </a:cubicBezTo>
                  <a:cubicBezTo>
                    <a:pt x="164" y="183"/>
                    <a:pt x="168" y="181"/>
                    <a:pt x="171" y="180"/>
                  </a:cubicBezTo>
                  <a:cubicBezTo>
                    <a:pt x="173" y="183"/>
                    <a:pt x="175" y="187"/>
                    <a:pt x="175" y="191"/>
                  </a:cubicBezTo>
                  <a:cubicBezTo>
                    <a:pt x="175" y="203"/>
                    <a:pt x="173" y="215"/>
                    <a:pt x="174" y="228"/>
                  </a:cubicBezTo>
                  <a:cubicBezTo>
                    <a:pt x="176" y="251"/>
                    <a:pt x="186" y="271"/>
                    <a:pt x="205" y="289"/>
                  </a:cubicBezTo>
                  <a:cubicBezTo>
                    <a:pt x="190" y="296"/>
                    <a:pt x="183" y="287"/>
                    <a:pt x="176" y="281"/>
                  </a:cubicBezTo>
                  <a:cubicBezTo>
                    <a:pt x="155" y="263"/>
                    <a:pt x="149" y="209"/>
                    <a:pt x="158" y="190"/>
                  </a:cubicBezTo>
                  <a:close/>
                </a:path>
              </a:pathLst>
            </a:custGeom>
            <a:solidFill>
              <a:srgbClr val="00AA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8" name="Freeform 772">
              <a:extLst>
                <a:ext uri="{FF2B5EF4-FFF2-40B4-BE49-F238E27FC236}">
                  <a16:creationId xmlns:a16="http://schemas.microsoft.com/office/drawing/2014/main" id="{5AC4A18B-D8F8-41BD-909E-174DE8B357AD}"/>
                </a:ext>
              </a:extLst>
            </p:cNvPr>
            <p:cNvSpPr>
              <a:spLocks noEditPoints="1"/>
            </p:cNvSpPr>
            <p:nvPr userDrawn="1"/>
          </p:nvSpPr>
          <p:spPr bwMode="auto">
            <a:xfrm>
              <a:off x="5050" y="2751"/>
              <a:ext cx="2021" cy="822"/>
            </a:xfrm>
            <a:custGeom>
              <a:avLst/>
              <a:gdLst>
                <a:gd name="T0" fmla="*/ 205 w 1283"/>
                <a:gd name="T1" fmla="*/ 522 h 523"/>
                <a:gd name="T2" fmla="*/ 334 w 1283"/>
                <a:gd name="T3" fmla="*/ 514 h 523"/>
                <a:gd name="T4" fmla="*/ 451 w 1283"/>
                <a:gd name="T5" fmla="*/ 500 h 523"/>
                <a:gd name="T6" fmla="*/ 517 w 1283"/>
                <a:gd name="T7" fmla="*/ 486 h 523"/>
                <a:gd name="T8" fmla="*/ 770 w 1283"/>
                <a:gd name="T9" fmla="*/ 419 h 523"/>
                <a:gd name="T10" fmla="*/ 1047 w 1283"/>
                <a:gd name="T11" fmla="*/ 275 h 523"/>
                <a:gd name="T12" fmla="*/ 1184 w 1283"/>
                <a:gd name="T13" fmla="*/ 170 h 523"/>
                <a:gd name="T14" fmla="*/ 1242 w 1283"/>
                <a:gd name="T15" fmla="*/ 117 h 523"/>
                <a:gd name="T16" fmla="*/ 1283 w 1283"/>
                <a:gd name="T17" fmla="*/ 67 h 523"/>
                <a:gd name="T18" fmla="*/ 1260 w 1283"/>
                <a:gd name="T19" fmla="*/ 61 h 523"/>
                <a:gd name="T20" fmla="*/ 1185 w 1283"/>
                <a:gd name="T21" fmla="*/ 38 h 523"/>
                <a:gd name="T22" fmla="*/ 1125 w 1283"/>
                <a:gd name="T23" fmla="*/ 24 h 523"/>
                <a:gd name="T24" fmla="*/ 1025 w 1283"/>
                <a:gd name="T25" fmla="*/ 2 h 523"/>
                <a:gd name="T26" fmla="*/ 1006 w 1283"/>
                <a:gd name="T27" fmla="*/ 9 h 523"/>
                <a:gd name="T28" fmla="*/ 885 w 1283"/>
                <a:gd name="T29" fmla="*/ 148 h 523"/>
                <a:gd name="T30" fmla="*/ 798 w 1283"/>
                <a:gd name="T31" fmla="*/ 203 h 523"/>
                <a:gd name="T32" fmla="*/ 717 w 1283"/>
                <a:gd name="T33" fmla="*/ 242 h 523"/>
                <a:gd name="T34" fmla="*/ 512 w 1283"/>
                <a:gd name="T35" fmla="*/ 300 h 523"/>
                <a:gd name="T36" fmla="*/ 387 w 1283"/>
                <a:gd name="T37" fmla="*/ 310 h 523"/>
                <a:gd name="T38" fmla="*/ 258 w 1283"/>
                <a:gd name="T39" fmla="*/ 294 h 523"/>
                <a:gd name="T40" fmla="*/ 205 w 1283"/>
                <a:gd name="T41" fmla="*/ 311 h 523"/>
                <a:gd name="T42" fmla="*/ 194 w 1283"/>
                <a:gd name="T43" fmla="*/ 321 h 523"/>
                <a:gd name="T44" fmla="*/ 121 w 1283"/>
                <a:gd name="T45" fmla="*/ 385 h 523"/>
                <a:gd name="T46" fmla="*/ 11 w 1283"/>
                <a:gd name="T47" fmla="*/ 501 h 523"/>
                <a:gd name="T48" fmla="*/ 0 w 1283"/>
                <a:gd name="T49" fmla="*/ 516 h 523"/>
                <a:gd name="T50" fmla="*/ 15 w 1283"/>
                <a:gd name="T51" fmla="*/ 518 h 523"/>
                <a:gd name="T52" fmla="*/ 147 w 1283"/>
                <a:gd name="T53" fmla="*/ 521 h 523"/>
                <a:gd name="T54" fmla="*/ 205 w 1283"/>
                <a:gd name="T55" fmla="*/ 522 h 523"/>
                <a:gd name="T56" fmla="*/ 1062 w 1283"/>
                <a:gd name="T57" fmla="*/ 107 h 523"/>
                <a:gd name="T58" fmla="*/ 1116 w 1283"/>
                <a:gd name="T59" fmla="*/ 116 h 523"/>
                <a:gd name="T60" fmla="*/ 1124 w 1283"/>
                <a:gd name="T61" fmla="*/ 148 h 523"/>
                <a:gd name="T62" fmla="*/ 1088 w 1283"/>
                <a:gd name="T63" fmla="*/ 168 h 523"/>
                <a:gd name="T64" fmla="*/ 1051 w 1283"/>
                <a:gd name="T65" fmla="*/ 138 h 523"/>
                <a:gd name="T66" fmla="*/ 1062 w 1283"/>
                <a:gd name="T67" fmla="*/ 107 h 523"/>
                <a:gd name="T68" fmla="*/ 888 w 1283"/>
                <a:gd name="T69" fmla="*/ 241 h 523"/>
                <a:gd name="T70" fmla="*/ 937 w 1283"/>
                <a:gd name="T71" fmla="*/ 266 h 523"/>
                <a:gd name="T72" fmla="*/ 914 w 1283"/>
                <a:gd name="T73" fmla="*/ 309 h 523"/>
                <a:gd name="T74" fmla="*/ 862 w 1283"/>
                <a:gd name="T75" fmla="*/ 282 h 523"/>
                <a:gd name="T76" fmla="*/ 888 w 1283"/>
                <a:gd name="T77" fmla="*/ 241 h 523"/>
                <a:gd name="T78" fmla="*/ 635 w 1283"/>
                <a:gd name="T79" fmla="*/ 351 h 523"/>
                <a:gd name="T80" fmla="*/ 676 w 1283"/>
                <a:gd name="T81" fmla="*/ 367 h 523"/>
                <a:gd name="T82" fmla="*/ 657 w 1283"/>
                <a:gd name="T83" fmla="*/ 409 h 523"/>
                <a:gd name="T84" fmla="*/ 613 w 1283"/>
                <a:gd name="T85" fmla="*/ 391 h 523"/>
                <a:gd name="T86" fmla="*/ 635 w 1283"/>
                <a:gd name="T87" fmla="*/ 351 h 523"/>
                <a:gd name="T88" fmla="*/ 361 w 1283"/>
                <a:gd name="T89" fmla="*/ 405 h 523"/>
                <a:gd name="T90" fmla="*/ 368 w 1283"/>
                <a:gd name="T91" fmla="*/ 401 h 523"/>
                <a:gd name="T92" fmla="*/ 413 w 1283"/>
                <a:gd name="T93" fmla="*/ 414 h 523"/>
                <a:gd name="T94" fmla="*/ 391 w 1283"/>
                <a:gd name="T95" fmla="*/ 459 h 523"/>
                <a:gd name="T96" fmla="*/ 355 w 1283"/>
                <a:gd name="T97" fmla="*/ 452 h 523"/>
                <a:gd name="T98" fmla="*/ 361 w 1283"/>
                <a:gd name="T99" fmla="*/ 405 h 523"/>
                <a:gd name="T100" fmla="*/ 170 w 1283"/>
                <a:gd name="T101" fmla="*/ 394 h 523"/>
                <a:gd name="T102" fmla="*/ 213 w 1283"/>
                <a:gd name="T103" fmla="*/ 409 h 523"/>
                <a:gd name="T104" fmla="*/ 196 w 1283"/>
                <a:gd name="T105" fmla="*/ 454 h 523"/>
                <a:gd name="T106" fmla="*/ 148 w 1283"/>
                <a:gd name="T107" fmla="*/ 436 h 523"/>
                <a:gd name="T108" fmla="*/ 170 w 1283"/>
                <a:gd name="T109" fmla="*/ 3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3" h="523">
                  <a:moveTo>
                    <a:pt x="205" y="522"/>
                  </a:moveTo>
                  <a:cubicBezTo>
                    <a:pt x="248" y="520"/>
                    <a:pt x="291" y="518"/>
                    <a:pt x="334" y="514"/>
                  </a:cubicBezTo>
                  <a:cubicBezTo>
                    <a:pt x="373" y="510"/>
                    <a:pt x="412" y="505"/>
                    <a:pt x="451" y="500"/>
                  </a:cubicBezTo>
                  <a:cubicBezTo>
                    <a:pt x="473" y="496"/>
                    <a:pt x="495" y="490"/>
                    <a:pt x="517" y="486"/>
                  </a:cubicBezTo>
                  <a:cubicBezTo>
                    <a:pt x="602" y="467"/>
                    <a:pt x="688" y="449"/>
                    <a:pt x="770" y="419"/>
                  </a:cubicBezTo>
                  <a:cubicBezTo>
                    <a:pt x="869" y="383"/>
                    <a:pt x="962" y="336"/>
                    <a:pt x="1047" y="275"/>
                  </a:cubicBezTo>
                  <a:cubicBezTo>
                    <a:pt x="1094" y="242"/>
                    <a:pt x="1139" y="205"/>
                    <a:pt x="1184" y="170"/>
                  </a:cubicBezTo>
                  <a:cubicBezTo>
                    <a:pt x="1204" y="153"/>
                    <a:pt x="1224" y="135"/>
                    <a:pt x="1242" y="117"/>
                  </a:cubicBezTo>
                  <a:cubicBezTo>
                    <a:pt x="1256" y="102"/>
                    <a:pt x="1268" y="86"/>
                    <a:pt x="1283" y="67"/>
                  </a:cubicBezTo>
                  <a:cubicBezTo>
                    <a:pt x="1272" y="64"/>
                    <a:pt x="1266" y="63"/>
                    <a:pt x="1260" y="61"/>
                  </a:cubicBezTo>
                  <a:cubicBezTo>
                    <a:pt x="1235" y="54"/>
                    <a:pt x="1211" y="45"/>
                    <a:pt x="1185" y="38"/>
                  </a:cubicBezTo>
                  <a:cubicBezTo>
                    <a:pt x="1166" y="33"/>
                    <a:pt x="1145" y="28"/>
                    <a:pt x="1125" y="24"/>
                  </a:cubicBezTo>
                  <a:cubicBezTo>
                    <a:pt x="1092" y="16"/>
                    <a:pt x="1058" y="9"/>
                    <a:pt x="1025" y="2"/>
                  </a:cubicBezTo>
                  <a:cubicBezTo>
                    <a:pt x="1017" y="0"/>
                    <a:pt x="1011" y="0"/>
                    <a:pt x="1006" y="9"/>
                  </a:cubicBezTo>
                  <a:cubicBezTo>
                    <a:pt x="977" y="65"/>
                    <a:pt x="933" y="109"/>
                    <a:pt x="885" y="148"/>
                  </a:cubicBezTo>
                  <a:cubicBezTo>
                    <a:pt x="858" y="169"/>
                    <a:pt x="828" y="186"/>
                    <a:pt x="798" y="203"/>
                  </a:cubicBezTo>
                  <a:cubicBezTo>
                    <a:pt x="772" y="218"/>
                    <a:pt x="745" y="232"/>
                    <a:pt x="717" y="242"/>
                  </a:cubicBezTo>
                  <a:cubicBezTo>
                    <a:pt x="651" y="267"/>
                    <a:pt x="584" y="292"/>
                    <a:pt x="512" y="300"/>
                  </a:cubicBezTo>
                  <a:cubicBezTo>
                    <a:pt x="471" y="305"/>
                    <a:pt x="429" y="310"/>
                    <a:pt x="387" y="310"/>
                  </a:cubicBezTo>
                  <a:cubicBezTo>
                    <a:pt x="344" y="310"/>
                    <a:pt x="300" y="306"/>
                    <a:pt x="258" y="294"/>
                  </a:cubicBezTo>
                  <a:cubicBezTo>
                    <a:pt x="237" y="289"/>
                    <a:pt x="217" y="289"/>
                    <a:pt x="205" y="311"/>
                  </a:cubicBezTo>
                  <a:cubicBezTo>
                    <a:pt x="202" y="315"/>
                    <a:pt x="198" y="318"/>
                    <a:pt x="194" y="321"/>
                  </a:cubicBezTo>
                  <a:cubicBezTo>
                    <a:pt x="169" y="343"/>
                    <a:pt x="144" y="362"/>
                    <a:pt x="121" y="385"/>
                  </a:cubicBezTo>
                  <a:cubicBezTo>
                    <a:pt x="83" y="423"/>
                    <a:pt x="48" y="462"/>
                    <a:pt x="11" y="501"/>
                  </a:cubicBezTo>
                  <a:cubicBezTo>
                    <a:pt x="8" y="505"/>
                    <a:pt x="5" y="510"/>
                    <a:pt x="0" y="516"/>
                  </a:cubicBezTo>
                  <a:cubicBezTo>
                    <a:pt x="7" y="517"/>
                    <a:pt x="11" y="518"/>
                    <a:pt x="15" y="518"/>
                  </a:cubicBezTo>
                  <a:cubicBezTo>
                    <a:pt x="59" y="519"/>
                    <a:pt x="103" y="520"/>
                    <a:pt x="147" y="521"/>
                  </a:cubicBezTo>
                  <a:cubicBezTo>
                    <a:pt x="167" y="521"/>
                    <a:pt x="186" y="523"/>
                    <a:pt x="205" y="522"/>
                  </a:cubicBezTo>
                  <a:close/>
                  <a:moveTo>
                    <a:pt x="1062" y="107"/>
                  </a:moveTo>
                  <a:cubicBezTo>
                    <a:pt x="1075" y="100"/>
                    <a:pt x="1106" y="105"/>
                    <a:pt x="1116" y="116"/>
                  </a:cubicBezTo>
                  <a:cubicBezTo>
                    <a:pt x="1126" y="126"/>
                    <a:pt x="1129" y="137"/>
                    <a:pt x="1124" y="148"/>
                  </a:cubicBezTo>
                  <a:cubicBezTo>
                    <a:pt x="1118" y="162"/>
                    <a:pt x="1103" y="170"/>
                    <a:pt x="1088" y="168"/>
                  </a:cubicBezTo>
                  <a:cubicBezTo>
                    <a:pt x="1070" y="166"/>
                    <a:pt x="1058" y="156"/>
                    <a:pt x="1051" y="138"/>
                  </a:cubicBezTo>
                  <a:cubicBezTo>
                    <a:pt x="1046" y="123"/>
                    <a:pt x="1049" y="114"/>
                    <a:pt x="1062" y="107"/>
                  </a:cubicBezTo>
                  <a:close/>
                  <a:moveTo>
                    <a:pt x="888" y="241"/>
                  </a:moveTo>
                  <a:cubicBezTo>
                    <a:pt x="906" y="235"/>
                    <a:pt x="931" y="248"/>
                    <a:pt x="937" y="266"/>
                  </a:cubicBezTo>
                  <a:cubicBezTo>
                    <a:pt x="941" y="279"/>
                    <a:pt x="927" y="305"/>
                    <a:pt x="914" y="309"/>
                  </a:cubicBezTo>
                  <a:cubicBezTo>
                    <a:pt x="895" y="315"/>
                    <a:pt x="868" y="301"/>
                    <a:pt x="862" y="282"/>
                  </a:cubicBezTo>
                  <a:cubicBezTo>
                    <a:pt x="855" y="264"/>
                    <a:pt x="865" y="249"/>
                    <a:pt x="888" y="241"/>
                  </a:cubicBezTo>
                  <a:close/>
                  <a:moveTo>
                    <a:pt x="635" y="351"/>
                  </a:moveTo>
                  <a:cubicBezTo>
                    <a:pt x="652" y="345"/>
                    <a:pt x="671" y="352"/>
                    <a:pt x="676" y="367"/>
                  </a:cubicBezTo>
                  <a:cubicBezTo>
                    <a:pt x="681" y="382"/>
                    <a:pt x="671" y="404"/>
                    <a:pt x="657" y="409"/>
                  </a:cubicBezTo>
                  <a:cubicBezTo>
                    <a:pt x="640" y="416"/>
                    <a:pt x="619" y="407"/>
                    <a:pt x="613" y="391"/>
                  </a:cubicBezTo>
                  <a:cubicBezTo>
                    <a:pt x="607" y="376"/>
                    <a:pt x="618" y="358"/>
                    <a:pt x="635" y="351"/>
                  </a:cubicBezTo>
                  <a:close/>
                  <a:moveTo>
                    <a:pt x="361" y="405"/>
                  </a:moveTo>
                  <a:cubicBezTo>
                    <a:pt x="363" y="403"/>
                    <a:pt x="366" y="402"/>
                    <a:pt x="368" y="401"/>
                  </a:cubicBezTo>
                  <a:cubicBezTo>
                    <a:pt x="386" y="393"/>
                    <a:pt x="407" y="399"/>
                    <a:pt x="413" y="414"/>
                  </a:cubicBezTo>
                  <a:cubicBezTo>
                    <a:pt x="419" y="430"/>
                    <a:pt x="409" y="451"/>
                    <a:pt x="391" y="459"/>
                  </a:cubicBezTo>
                  <a:cubicBezTo>
                    <a:pt x="380" y="463"/>
                    <a:pt x="363" y="460"/>
                    <a:pt x="355" y="452"/>
                  </a:cubicBezTo>
                  <a:cubicBezTo>
                    <a:pt x="338" y="435"/>
                    <a:pt x="340" y="416"/>
                    <a:pt x="361" y="405"/>
                  </a:cubicBezTo>
                  <a:close/>
                  <a:moveTo>
                    <a:pt x="170" y="394"/>
                  </a:moveTo>
                  <a:cubicBezTo>
                    <a:pt x="188" y="388"/>
                    <a:pt x="207" y="394"/>
                    <a:pt x="213" y="409"/>
                  </a:cubicBezTo>
                  <a:cubicBezTo>
                    <a:pt x="219" y="423"/>
                    <a:pt x="209" y="449"/>
                    <a:pt x="196" y="454"/>
                  </a:cubicBezTo>
                  <a:cubicBezTo>
                    <a:pt x="179" y="462"/>
                    <a:pt x="154" y="452"/>
                    <a:pt x="148" y="436"/>
                  </a:cubicBezTo>
                  <a:cubicBezTo>
                    <a:pt x="141" y="421"/>
                    <a:pt x="151" y="401"/>
                    <a:pt x="170" y="39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9" name="Freeform 773">
              <a:extLst>
                <a:ext uri="{FF2B5EF4-FFF2-40B4-BE49-F238E27FC236}">
                  <a16:creationId xmlns:a16="http://schemas.microsoft.com/office/drawing/2014/main" id="{1D76ED8A-7E44-43C0-9E54-C1A3EADE9B84}"/>
                </a:ext>
              </a:extLst>
            </p:cNvPr>
            <p:cNvSpPr>
              <a:spLocks/>
            </p:cNvSpPr>
            <p:nvPr userDrawn="1"/>
          </p:nvSpPr>
          <p:spPr bwMode="auto">
            <a:xfrm>
              <a:off x="5096" y="2895"/>
              <a:ext cx="2005" cy="884"/>
            </a:xfrm>
            <a:custGeom>
              <a:avLst/>
              <a:gdLst>
                <a:gd name="T0" fmla="*/ 1259 w 1273"/>
                <a:gd name="T1" fmla="*/ 9 h 562"/>
                <a:gd name="T2" fmla="*/ 1233 w 1273"/>
                <a:gd name="T3" fmla="*/ 38 h 562"/>
                <a:gd name="T4" fmla="*/ 1139 w 1273"/>
                <a:gd name="T5" fmla="*/ 118 h 562"/>
                <a:gd name="T6" fmla="*/ 958 w 1273"/>
                <a:gd name="T7" fmla="*/ 249 h 562"/>
                <a:gd name="T8" fmla="*/ 697 w 1273"/>
                <a:gd name="T9" fmla="*/ 366 h 562"/>
                <a:gd name="T10" fmla="*/ 499 w 1273"/>
                <a:gd name="T11" fmla="*/ 414 h 562"/>
                <a:gd name="T12" fmla="*/ 387 w 1273"/>
                <a:gd name="T13" fmla="*/ 436 h 562"/>
                <a:gd name="T14" fmla="*/ 302 w 1273"/>
                <a:gd name="T15" fmla="*/ 443 h 562"/>
                <a:gd name="T16" fmla="*/ 51 w 1273"/>
                <a:gd name="T17" fmla="*/ 447 h 562"/>
                <a:gd name="T18" fmla="*/ 1 w 1273"/>
                <a:gd name="T19" fmla="*/ 448 h 562"/>
                <a:gd name="T20" fmla="*/ 0 w 1273"/>
                <a:gd name="T21" fmla="*/ 452 h 562"/>
                <a:gd name="T22" fmla="*/ 40 w 1273"/>
                <a:gd name="T23" fmla="*/ 472 h 562"/>
                <a:gd name="T24" fmla="*/ 150 w 1273"/>
                <a:gd name="T25" fmla="*/ 520 h 562"/>
                <a:gd name="T26" fmla="*/ 355 w 1273"/>
                <a:gd name="T27" fmla="*/ 558 h 562"/>
                <a:gd name="T28" fmla="*/ 668 w 1273"/>
                <a:gd name="T29" fmla="*/ 520 h 562"/>
                <a:gd name="T30" fmla="*/ 878 w 1273"/>
                <a:gd name="T31" fmla="*/ 440 h 562"/>
                <a:gd name="T32" fmla="*/ 1030 w 1273"/>
                <a:gd name="T33" fmla="*/ 342 h 562"/>
                <a:gd name="T34" fmla="*/ 1106 w 1273"/>
                <a:gd name="T35" fmla="*/ 272 h 562"/>
                <a:gd name="T36" fmla="*/ 1166 w 1273"/>
                <a:gd name="T37" fmla="*/ 200 h 562"/>
                <a:gd name="T38" fmla="*/ 1265 w 1273"/>
                <a:gd name="T39" fmla="*/ 30 h 562"/>
                <a:gd name="T40" fmla="*/ 1273 w 1273"/>
                <a:gd name="T41" fmla="*/ 2 h 562"/>
                <a:gd name="T42" fmla="*/ 1270 w 1273"/>
                <a:gd name="T43" fmla="*/ 0 h 562"/>
                <a:gd name="T44" fmla="*/ 1259 w 1273"/>
                <a:gd name="T45" fmla="*/ 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3" h="562">
                  <a:moveTo>
                    <a:pt x="1259" y="9"/>
                  </a:moveTo>
                  <a:cubicBezTo>
                    <a:pt x="1250" y="19"/>
                    <a:pt x="1243" y="30"/>
                    <a:pt x="1233" y="38"/>
                  </a:cubicBezTo>
                  <a:cubicBezTo>
                    <a:pt x="1202" y="66"/>
                    <a:pt x="1170" y="92"/>
                    <a:pt x="1139" y="118"/>
                  </a:cubicBezTo>
                  <a:cubicBezTo>
                    <a:pt x="1082" y="166"/>
                    <a:pt x="1021" y="209"/>
                    <a:pt x="958" y="249"/>
                  </a:cubicBezTo>
                  <a:cubicBezTo>
                    <a:pt x="877" y="300"/>
                    <a:pt x="789" y="337"/>
                    <a:pt x="697" y="366"/>
                  </a:cubicBezTo>
                  <a:cubicBezTo>
                    <a:pt x="633" y="386"/>
                    <a:pt x="566" y="399"/>
                    <a:pt x="499" y="414"/>
                  </a:cubicBezTo>
                  <a:cubicBezTo>
                    <a:pt x="462" y="422"/>
                    <a:pt x="425" y="430"/>
                    <a:pt x="387" y="436"/>
                  </a:cubicBezTo>
                  <a:cubicBezTo>
                    <a:pt x="359" y="440"/>
                    <a:pt x="330" y="440"/>
                    <a:pt x="302" y="443"/>
                  </a:cubicBezTo>
                  <a:cubicBezTo>
                    <a:pt x="218" y="453"/>
                    <a:pt x="135" y="447"/>
                    <a:pt x="51" y="447"/>
                  </a:cubicBezTo>
                  <a:cubicBezTo>
                    <a:pt x="34" y="447"/>
                    <a:pt x="18" y="448"/>
                    <a:pt x="1" y="448"/>
                  </a:cubicBezTo>
                  <a:cubicBezTo>
                    <a:pt x="1" y="450"/>
                    <a:pt x="0" y="451"/>
                    <a:pt x="0" y="452"/>
                  </a:cubicBezTo>
                  <a:cubicBezTo>
                    <a:pt x="14" y="459"/>
                    <a:pt x="27" y="466"/>
                    <a:pt x="40" y="472"/>
                  </a:cubicBezTo>
                  <a:cubicBezTo>
                    <a:pt x="76" y="489"/>
                    <a:pt x="113" y="506"/>
                    <a:pt x="150" y="520"/>
                  </a:cubicBezTo>
                  <a:cubicBezTo>
                    <a:pt x="216" y="546"/>
                    <a:pt x="284" y="555"/>
                    <a:pt x="355" y="558"/>
                  </a:cubicBezTo>
                  <a:cubicBezTo>
                    <a:pt x="462" y="562"/>
                    <a:pt x="565" y="545"/>
                    <a:pt x="668" y="520"/>
                  </a:cubicBezTo>
                  <a:cubicBezTo>
                    <a:pt x="741" y="502"/>
                    <a:pt x="812" y="477"/>
                    <a:pt x="878" y="440"/>
                  </a:cubicBezTo>
                  <a:cubicBezTo>
                    <a:pt x="930" y="410"/>
                    <a:pt x="981" y="377"/>
                    <a:pt x="1030" y="342"/>
                  </a:cubicBezTo>
                  <a:cubicBezTo>
                    <a:pt x="1058" y="322"/>
                    <a:pt x="1082" y="297"/>
                    <a:pt x="1106" y="272"/>
                  </a:cubicBezTo>
                  <a:cubicBezTo>
                    <a:pt x="1127" y="250"/>
                    <a:pt x="1146" y="225"/>
                    <a:pt x="1166" y="200"/>
                  </a:cubicBezTo>
                  <a:cubicBezTo>
                    <a:pt x="1208" y="149"/>
                    <a:pt x="1243" y="93"/>
                    <a:pt x="1265" y="30"/>
                  </a:cubicBezTo>
                  <a:cubicBezTo>
                    <a:pt x="1269" y="21"/>
                    <a:pt x="1270" y="11"/>
                    <a:pt x="1273" y="2"/>
                  </a:cubicBezTo>
                  <a:cubicBezTo>
                    <a:pt x="1272" y="1"/>
                    <a:pt x="1271" y="1"/>
                    <a:pt x="1270" y="0"/>
                  </a:cubicBezTo>
                  <a:cubicBezTo>
                    <a:pt x="1266" y="3"/>
                    <a:pt x="1263" y="6"/>
                    <a:pt x="125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0" name="Freeform 774">
              <a:extLst>
                <a:ext uri="{FF2B5EF4-FFF2-40B4-BE49-F238E27FC236}">
                  <a16:creationId xmlns:a16="http://schemas.microsoft.com/office/drawing/2014/main" id="{7C40FBF5-64E9-4FF5-9A44-29FC7CB58886}"/>
                </a:ext>
              </a:extLst>
            </p:cNvPr>
            <p:cNvSpPr>
              <a:spLocks noEditPoints="1"/>
            </p:cNvSpPr>
            <p:nvPr userDrawn="1"/>
          </p:nvSpPr>
          <p:spPr bwMode="auto">
            <a:xfrm>
              <a:off x="5529" y="2204"/>
              <a:ext cx="658" cy="509"/>
            </a:xfrm>
            <a:custGeom>
              <a:avLst/>
              <a:gdLst>
                <a:gd name="T0" fmla="*/ 283 w 418"/>
                <a:gd name="T1" fmla="*/ 8 h 324"/>
                <a:gd name="T2" fmla="*/ 279 w 418"/>
                <a:gd name="T3" fmla="*/ 9 h 324"/>
                <a:gd name="T4" fmla="*/ 100 w 418"/>
                <a:gd name="T5" fmla="*/ 62 h 324"/>
                <a:gd name="T6" fmla="*/ 13 w 418"/>
                <a:gd name="T7" fmla="*/ 124 h 324"/>
                <a:gd name="T8" fmla="*/ 2 w 418"/>
                <a:gd name="T9" fmla="*/ 151 h 324"/>
                <a:gd name="T10" fmla="*/ 45 w 418"/>
                <a:gd name="T11" fmla="*/ 311 h 324"/>
                <a:gd name="T12" fmla="*/ 65 w 418"/>
                <a:gd name="T13" fmla="*/ 322 h 324"/>
                <a:gd name="T14" fmla="*/ 189 w 418"/>
                <a:gd name="T15" fmla="*/ 310 h 324"/>
                <a:gd name="T16" fmla="*/ 253 w 418"/>
                <a:gd name="T17" fmla="*/ 287 h 324"/>
                <a:gd name="T18" fmla="*/ 253 w 418"/>
                <a:gd name="T19" fmla="*/ 287 h 324"/>
                <a:gd name="T20" fmla="*/ 312 w 418"/>
                <a:gd name="T21" fmla="*/ 265 h 324"/>
                <a:gd name="T22" fmla="*/ 406 w 418"/>
                <a:gd name="T23" fmla="*/ 207 h 324"/>
                <a:gd name="T24" fmla="*/ 417 w 418"/>
                <a:gd name="T25" fmla="*/ 177 h 324"/>
                <a:gd name="T26" fmla="*/ 382 w 418"/>
                <a:gd name="T27" fmla="*/ 58 h 324"/>
                <a:gd name="T28" fmla="*/ 283 w 418"/>
                <a:gd name="T29" fmla="*/ 8 h 324"/>
                <a:gd name="T30" fmla="*/ 44 w 418"/>
                <a:gd name="T31" fmla="*/ 212 h 324"/>
                <a:gd name="T32" fmla="*/ 47 w 418"/>
                <a:gd name="T33" fmla="*/ 195 h 324"/>
                <a:gd name="T34" fmla="*/ 77 w 418"/>
                <a:gd name="T35" fmla="*/ 203 h 324"/>
                <a:gd name="T36" fmla="*/ 68 w 418"/>
                <a:gd name="T37" fmla="*/ 219 h 324"/>
                <a:gd name="T38" fmla="*/ 44 w 418"/>
                <a:gd name="T39" fmla="*/ 212 h 324"/>
                <a:gd name="T40" fmla="*/ 122 w 418"/>
                <a:gd name="T41" fmla="*/ 300 h 324"/>
                <a:gd name="T42" fmla="*/ 71 w 418"/>
                <a:gd name="T43" fmla="*/ 277 h 324"/>
                <a:gd name="T44" fmla="*/ 92 w 418"/>
                <a:gd name="T45" fmla="*/ 231 h 324"/>
                <a:gd name="T46" fmla="*/ 145 w 418"/>
                <a:gd name="T47" fmla="*/ 253 h 324"/>
                <a:gd name="T48" fmla="*/ 122 w 418"/>
                <a:gd name="T49" fmla="*/ 300 h 324"/>
                <a:gd name="T50" fmla="*/ 282 w 418"/>
                <a:gd name="T51" fmla="*/ 210 h 324"/>
                <a:gd name="T52" fmla="*/ 250 w 418"/>
                <a:gd name="T53" fmla="*/ 246 h 324"/>
                <a:gd name="T54" fmla="*/ 198 w 418"/>
                <a:gd name="T55" fmla="*/ 231 h 324"/>
                <a:gd name="T56" fmla="*/ 202 w 418"/>
                <a:gd name="T57" fmla="*/ 196 h 324"/>
                <a:gd name="T58" fmla="*/ 227 w 418"/>
                <a:gd name="T59" fmla="*/ 181 h 324"/>
                <a:gd name="T60" fmla="*/ 250 w 418"/>
                <a:gd name="T61" fmla="*/ 176 h 324"/>
                <a:gd name="T62" fmla="*/ 282 w 418"/>
                <a:gd name="T63" fmla="*/ 210 h 324"/>
                <a:gd name="T64" fmla="*/ 337 w 418"/>
                <a:gd name="T65" fmla="*/ 97 h 324"/>
                <a:gd name="T66" fmla="*/ 360 w 418"/>
                <a:gd name="T67" fmla="*/ 106 h 324"/>
                <a:gd name="T68" fmla="*/ 355 w 418"/>
                <a:gd name="T69" fmla="*/ 119 h 324"/>
                <a:gd name="T70" fmla="*/ 329 w 418"/>
                <a:gd name="T71" fmla="*/ 113 h 324"/>
                <a:gd name="T72" fmla="*/ 337 w 418"/>
                <a:gd name="T73" fmla="*/ 97 h 324"/>
                <a:gd name="T74" fmla="*/ 376 w 418"/>
                <a:gd name="T75" fmla="*/ 210 h 324"/>
                <a:gd name="T76" fmla="*/ 332 w 418"/>
                <a:gd name="T77" fmla="*/ 192 h 324"/>
                <a:gd name="T78" fmla="*/ 362 w 418"/>
                <a:gd name="T79" fmla="*/ 137 h 324"/>
                <a:gd name="T80" fmla="*/ 404 w 418"/>
                <a:gd name="T81" fmla="*/ 158 h 324"/>
                <a:gd name="T82" fmla="*/ 376 w 418"/>
                <a:gd name="T83" fmla="*/ 21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8" h="324">
                  <a:moveTo>
                    <a:pt x="283" y="8"/>
                  </a:moveTo>
                  <a:cubicBezTo>
                    <a:pt x="282" y="8"/>
                    <a:pt x="281" y="9"/>
                    <a:pt x="279" y="9"/>
                  </a:cubicBezTo>
                  <a:cubicBezTo>
                    <a:pt x="218" y="20"/>
                    <a:pt x="158" y="38"/>
                    <a:pt x="100" y="62"/>
                  </a:cubicBezTo>
                  <a:cubicBezTo>
                    <a:pt x="67" y="76"/>
                    <a:pt x="35" y="94"/>
                    <a:pt x="13" y="124"/>
                  </a:cubicBezTo>
                  <a:cubicBezTo>
                    <a:pt x="7" y="132"/>
                    <a:pt x="2" y="142"/>
                    <a:pt x="2" y="151"/>
                  </a:cubicBezTo>
                  <a:cubicBezTo>
                    <a:pt x="0" y="209"/>
                    <a:pt x="15" y="262"/>
                    <a:pt x="45" y="311"/>
                  </a:cubicBezTo>
                  <a:cubicBezTo>
                    <a:pt x="50" y="319"/>
                    <a:pt x="57" y="321"/>
                    <a:pt x="65" y="322"/>
                  </a:cubicBezTo>
                  <a:cubicBezTo>
                    <a:pt x="107" y="324"/>
                    <a:pt x="149" y="324"/>
                    <a:pt x="189" y="310"/>
                  </a:cubicBezTo>
                  <a:cubicBezTo>
                    <a:pt x="211" y="302"/>
                    <a:pt x="231" y="294"/>
                    <a:pt x="253" y="287"/>
                  </a:cubicBezTo>
                  <a:cubicBezTo>
                    <a:pt x="253" y="287"/>
                    <a:pt x="253" y="287"/>
                    <a:pt x="253" y="287"/>
                  </a:cubicBezTo>
                  <a:cubicBezTo>
                    <a:pt x="273" y="280"/>
                    <a:pt x="293" y="274"/>
                    <a:pt x="312" y="265"/>
                  </a:cubicBezTo>
                  <a:cubicBezTo>
                    <a:pt x="346" y="249"/>
                    <a:pt x="378" y="232"/>
                    <a:pt x="406" y="207"/>
                  </a:cubicBezTo>
                  <a:cubicBezTo>
                    <a:pt x="414" y="198"/>
                    <a:pt x="418" y="189"/>
                    <a:pt x="417" y="177"/>
                  </a:cubicBezTo>
                  <a:cubicBezTo>
                    <a:pt x="415" y="134"/>
                    <a:pt x="404" y="95"/>
                    <a:pt x="382" y="58"/>
                  </a:cubicBezTo>
                  <a:cubicBezTo>
                    <a:pt x="356" y="13"/>
                    <a:pt x="334" y="0"/>
                    <a:pt x="283" y="8"/>
                  </a:cubicBezTo>
                  <a:close/>
                  <a:moveTo>
                    <a:pt x="44" y="212"/>
                  </a:moveTo>
                  <a:cubicBezTo>
                    <a:pt x="43" y="206"/>
                    <a:pt x="46" y="199"/>
                    <a:pt x="47" y="195"/>
                  </a:cubicBezTo>
                  <a:cubicBezTo>
                    <a:pt x="59" y="190"/>
                    <a:pt x="74" y="196"/>
                    <a:pt x="77" y="203"/>
                  </a:cubicBezTo>
                  <a:cubicBezTo>
                    <a:pt x="80" y="212"/>
                    <a:pt x="75" y="216"/>
                    <a:pt x="68" y="219"/>
                  </a:cubicBezTo>
                  <a:cubicBezTo>
                    <a:pt x="59" y="223"/>
                    <a:pt x="45" y="220"/>
                    <a:pt x="44" y="212"/>
                  </a:cubicBezTo>
                  <a:close/>
                  <a:moveTo>
                    <a:pt x="122" y="300"/>
                  </a:moveTo>
                  <a:cubicBezTo>
                    <a:pt x="100" y="308"/>
                    <a:pt x="77" y="298"/>
                    <a:pt x="71" y="277"/>
                  </a:cubicBezTo>
                  <a:cubicBezTo>
                    <a:pt x="65" y="259"/>
                    <a:pt x="75" y="238"/>
                    <a:pt x="92" y="231"/>
                  </a:cubicBezTo>
                  <a:cubicBezTo>
                    <a:pt x="114" y="223"/>
                    <a:pt x="137" y="233"/>
                    <a:pt x="145" y="253"/>
                  </a:cubicBezTo>
                  <a:cubicBezTo>
                    <a:pt x="151" y="270"/>
                    <a:pt x="139" y="293"/>
                    <a:pt x="122" y="300"/>
                  </a:cubicBezTo>
                  <a:close/>
                  <a:moveTo>
                    <a:pt x="282" y="210"/>
                  </a:moveTo>
                  <a:cubicBezTo>
                    <a:pt x="280" y="230"/>
                    <a:pt x="268" y="241"/>
                    <a:pt x="250" y="246"/>
                  </a:cubicBezTo>
                  <a:cubicBezTo>
                    <a:pt x="230" y="251"/>
                    <a:pt x="212" y="246"/>
                    <a:pt x="198" y="231"/>
                  </a:cubicBezTo>
                  <a:cubicBezTo>
                    <a:pt x="187" y="220"/>
                    <a:pt x="189" y="206"/>
                    <a:pt x="202" y="196"/>
                  </a:cubicBezTo>
                  <a:cubicBezTo>
                    <a:pt x="210" y="190"/>
                    <a:pt x="219" y="185"/>
                    <a:pt x="227" y="181"/>
                  </a:cubicBezTo>
                  <a:cubicBezTo>
                    <a:pt x="235" y="179"/>
                    <a:pt x="242" y="177"/>
                    <a:pt x="250" y="176"/>
                  </a:cubicBezTo>
                  <a:cubicBezTo>
                    <a:pt x="271" y="173"/>
                    <a:pt x="285" y="189"/>
                    <a:pt x="282" y="210"/>
                  </a:cubicBezTo>
                  <a:close/>
                  <a:moveTo>
                    <a:pt x="337" y="97"/>
                  </a:moveTo>
                  <a:cubicBezTo>
                    <a:pt x="345" y="93"/>
                    <a:pt x="359" y="98"/>
                    <a:pt x="360" y="106"/>
                  </a:cubicBezTo>
                  <a:cubicBezTo>
                    <a:pt x="360" y="111"/>
                    <a:pt x="356" y="116"/>
                    <a:pt x="355" y="119"/>
                  </a:cubicBezTo>
                  <a:cubicBezTo>
                    <a:pt x="342" y="124"/>
                    <a:pt x="332" y="121"/>
                    <a:pt x="329" y="113"/>
                  </a:cubicBezTo>
                  <a:cubicBezTo>
                    <a:pt x="327" y="106"/>
                    <a:pt x="329" y="100"/>
                    <a:pt x="337" y="97"/>
                  </a:cubicBezTo>
                  <a:close/>
                  <a:moveTo>
                    <a:pt x="376" y="210"/>
                  </a:moveTo>
                  <a:cubicBezTo>
                    <a:pt x="362" y="217"/>
                    <a:pt x="337" y="206"/>
                    <a:pt x="332" y="192"/>
                  </a:cubicBezTo>
                  <a:cubicBezTo>
                    <a:pt x="324" y="170"/>
                    <a:pt x="337" y="147"/>
                    <a:pt x="362" y="137"/>
                  </a:cubicBezTo>
                  <a:cubicBezTo>
                    <a:pt x="379" y="130"/>
                    <a:pt x="396" y="139"/>
                    <a:pt x="404" y="158"/>
                  </a:cubicBezTo>
                  <a:cubicBezTo>
                    <a:pt x="414" y="182"/>
                    <a:pt x="398" y="198"/>
                    <a:pt x="376" y="210"/>
                  </a:cubicBezTo>
                  <a:close/>
                </a:path>
              </a:pathLst>
            </a:custGeom>
            <a:solidFill>
              <a:srgbClr val="FAD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1" name="Freeform 775">
              <a:extLst>
                <a:ext uri="{FF2B5EF4-FFF2-40B4-BE49-F238E27FC236}">
                  <a16:creationId xmlns:a16="http://schemas.microsoft.com/office/drawing/2014/main" id="{23DD59F2-72D0-4CB4-8AEA-D73320EF8F53}"/>
                </a:ext>
              </a:extLst>
            </p:cNvPr>
            <p:cNvSpPr>
              <a:spLocks/>
            </p:cNvSpPr>
            <p:nvPr userDrawn="1"/>
          </p:nvSpPr>
          <p:spPr bwMode="auto">
            <a:xfrm>
              <a:off x="5598" y="2592"/>
              <a:ext cx="741" cy="451"/>
            </a:xfrm>
            <a:custGeom>
              <a:avLst/>
              <a:gdLst>
                <a:gd name="T0" fmla="*/ 41 w 470"/>
                <a:gd name="T1" fmla="*/ 284 h 287"/>
                <a:gd name="T2" fmla="*/ 103 w 470"/>
                <a:gd name="T3" fmla="*/ 283 h 287"/>
                <a:gd name="T4" fmla="*/ 227 w 470"/>
                <a:gd name="T5" fmla="*/ 257 h 287"/>
                <a:gd name="T6" fmla="*/ 421 w 470"/>
                <a:gd name="T7" fmla="*/ 161 h 287"/>
                <a:gd name="T8" fmla="*/ 462 w 470"/>
                <a:gd name="T9" fmla="*/ 125 h 287"/>
                <a:gd name="T10" fmla="*/ 463 w 470"/>
                <a:gd name="T11" fmla="*/ 102 h 287"/>
                <a:gd name="T12" fmla="*/ 445 w 470"/>
                <a:gd name="T13" fmla="*/ 74 h 287"/>
                <a:gd name="T14" fmla="*/ 409 w 470"/>
                <a:gd name="T15" fmla="*/ 10 h 287"/>
                <a:gd name="T16" fmla="*/ 390 w 470"/>
                <a:gd name="T17" fmla="*/ 7 h 287"/>
                <a:gd name="T18" fmla="*/ 342 w 470"/>
                <a:gd name="T19" fmla="*/ 39 h 287"/>
                <a:gd name="T20" fmla="*/ 242 w 470"/>
                <a:gd name="T21" fmla="*/ 86 h 287"/>
                <a:gd name="T22" fmla="*/ 20 w 470"/>
                <a:gd name="T23" fmla="*/ 127 h 287"/>
                <a:gd name="T24" fmla="*/ 3 w 470"/>
                <a:gd name="T25" fmla="*/ 144 h 287"/>
                <a:gd name="T26" fmla="*/ 26 w 470"/>
                <a:gd name="T27" fmla="*/ 271 h 287"/>
                <a:gd name="T28" fmla="*/ 41 w 470"/>
                <a:gd name="T29"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87">
                  <a:moveTo>
                    <a:pt x="41" y="284"/>
                  </a:moveTo>
                  <a:cubicBezTo>
                    <a:pt x="62" y="284"/>
                    <a:pt x="83" y="287"/>
                    <a:pt x="103" y="283"/>
                  </a:cubicBezTo>
                  <a:cubicBezTo>
                    <a:pt x="153" y="274"/>
                    <a:pt x="202" y="263"/>
                    <a:pt x="227" y="257"/>
                  </a:cubicBezTo>
                  <a:cubicBezTo>
                    <a:pt x="311" y="227"/>
                    <a:pt x="369" y="199"/>
                    <a:pt x="421" y="161"/>
                  </a:cubicBezTo>
                  <a:cubicBezTo>
                    <a:pt x="436" y="150"/>
                    <a:pt x="448" y="137"/>
                    <a:pt x="462" y="125"/>
                  </a:cubicBezTo>
                  <a:cubicBezTo>
                    <a:pt x="470" y="118"/>
                    <a:pt x="469" y="110"/>
                    <a:pt x="463" y="102"/>
                  </a:cubicBezTo>
                  <a:cubicBezTo>
                    <a:pt x="456" y="93"/>
                    <a:pt x="451" y="84"/>
                    <a:pt x="445" y="74"/>
                  </a:cubicBezTo>
                  <a:cubicBezTo>
                    <a:pt x="433" y="53"/>
                    <a:pt x="422" y="31"/>
                    <a:pt x="409" y="10"/>
                  </a:cubicBezTo>
                  <a:cubicBezTo>
                    <a:pt x="405" y="2"/>
                    <a:pt x="399" y="0"/>
                    <a:pt x="390" y="7"/>
                  </a:cubicBezTo>
                  <a:cubicBezTo>
                    <a:pt x="375" y="19"/>
                    <a:pt x="359" y="31"/>
                    <a:pt x="342" y="39"/>
                  </a:cubicBezTo>
                  <a:cubicBezTo>
                    <a:pt x="310" y="56"/>
                    <a:pt x="276" y="72"/>
                    <a:pt x="242" y="86"/>
                  </a:cubicBezTo>
                  <a:cubicBezTo>
                    <a:pt x="171" y="115"/>
                    <a:pt x="98" y="132"/>
                    <a:pt x="20" y="127"/>
                  </a:cubicBezTo>
                  <a:cubicBezTo>
                    <a:pt x="2" y="125"/>
                    <a:pt x="0" y="126"/>
                    <a:pt x="3" y="144"/>
                  </a:cubicBezTo>
                  <a:cubicBezTo>
                    <a:pt x="10" y="186"/>
                    <a:pt x="19" y="228"/>
                    <a:pt x="26" y="271"/>
                  </a:cubicBezTo>
                  <a:cubicBezTo>
                    <a:pt x="28" y="279"/>
                    <a:pt x="33" y="284"/>
                    <a:pt x="41" y="28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2" name="Freeform 776">
              <a:extLst>
                <a:ext uri="{FF2B5EF4-FFF2-40B4-BE49-F238E27FC236}">
                  <a16:creationId xmlns:a16="http://schemas.microsoft.com/office/drawing/2014/main" id="{C4D12CFA-525F-42B0-A617-6818D5D1E6E8}"/>
                </a:ext>
              </a:extLst>
            </p:cNvPr>
            <p:cNvSpPr>
              <a:spLocks/>
            </p:cNvSpPr>
            <p:nvPr userDrawn="1"/>
          </p:nvSpPr>
          <p:spPr bwMode="auto">
            <a:xfrm>
              <a:off x="5427" y="2078"/>
              <a:ext cx="762" cy="619"/>
            </a:xfrm>
            <a:custGeom>
              <a:avLst/>
              <a:gdLst>
                <a:gd name="T0" fmla="*/ 118 w 484"/>
                <a:gd name="T1" fmla="*/ 67 h 394"/>
                <a:gd name="T2" fmla="*/ 34 w 484"/>
                <a:gd name="T3" fmla="*/ 142 h 394"/>
                <a:gd name="T4" fmla="*/ 20 w 484"/>
                <a:gd name="T5" fmla="*/ 274 h 394"/>
                <a:gd name="T6" fmla="*/ 74 w 484"/>
                <a:gd name="T7" fmla="*/ 381 h 394"/>
                <a:gd name="T8" fmla="*/ 83 w 484"/>
                <a:gd name="T9" fmla="*/ 394 h 394"/>
                <a:gd name="T10" fmla="*/ 87 w 484"/>
                <a:gd name="T11" fmla="*/ 392 h 394"/>
                <a:gd name="T12" fmla="*/ 79 w 484"/>
                <a:gd name="T13" fmla="*/ 377 h 394"/>
                <a:gd name="T14" fmla="*/ 45 w 484"/>
                <a:gd name="T15" fmla="*/ 274 h 394"/>
                <a:gd name="T16" fmla="*/ 82 w 484"/>
                <a:gd name="T17" fmla="*/ 173 h 394"/>
                <a:gd name="T18" fmla="*/ 110 w 484"/>
                <a:gd name="T19" fmla="*/ 154 h 394"/>
                <a:gd name="T20" fmla="*/ 199 w 484"/>
                <a:gd name="T21" fmla="*/ 115 h 394"/>
                <a:gd name="T22" fmla="*/ 364 w 484"/>
                <a:gd name="T23" fmla="*/ 74 h 394"/>
                <a:gd name="T24" fmla="*/ 444 w 484"/>
                <a:gd name="T25" fmla="*/ 106 h 394"/>
                <a:gd name="T26" fmla="*/ 484 w 484"/>
                <a:gd name="T27" fmla="*/ 167 h 394"/>
                <a:gd name="T28" fmla="*/ 461 w 484"/>
                <a:gd name="T29" fmla="*/ 90 h 394"/>
                <a:gd name="T30" fmla="*/ 367 w 484"/>
                <a:gd name="T31" fmla="*/ 17 h 394"/>
                <a:gd name="T32" fmla="*/ 118 w 484"/>
                <a:gd name="T33" fmla="*/ 6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4" h="394">
                  <a:moveTo>
                    <a:pt x="118" y="67"/>
                  </a:moveTo>
                  <a:cubicBezTo>
                    <a:pt x="86" y="85"/>
                    <a:pt x="54" y="107"/>
                    <a:pt x="34" y="142"/>
                  </a:cubicBezTo>
                  <a:cubicBezTo>
                    <a:pt x="10" y="184"/>
                    <a:pt x="0" y="228"/>
                    <a:pt x="20" y="274"/>
                  </a:cubicBezTo>
                  <a:cubicBezTo>
                    <a:pt x="36" y="311"/>
                    <a:pt x="56" y="345"/>
                    <a:pt x="74" y="381"/>
                  </a:cubicBezTo>
                  <a:cubicBezTo>
                    <a:pt x="77" y="385"/>
                    <a:pt x="80" y="389"/>
                    <a:pt x="83" y="394"/>
                  </a:cubicBezTo>
                  <a:cubicBezTo>
                    <a:pt x="84" y="393"/>
                    <a:pt x="86" y="392"/>
                    <a:pt x="87" y="392"/>
                  </a:cubicBezTo>
                  <a:cubicBezTo>
                    <a:pt x="84" y="387"/>
                    <a:pt x="82" y="382"/>
                    <a:pt x="79" y="377"/>
                  </a:cubicBezTo>
                  <a:cubicBezTo>
                    <a:pt x="62" y="345"/>
                    <a:pt x="51" y="310"/>
                    <a:pt x="45" y="274"/>
                  </a:cubicBezTo>
                  <a:cubicBezTo>
                    <a:pt x="37" y="233"/>
                    <a:pt x="49" y="199"/>
                    <a:pt x="82" y="173"/>
                  </a:cubicBezTo>
                  <a:cubicBezTo>
                    <a:pt x="91" y="166"/>
                    <a:pt x="100" y="159"/>
                    <a:pt x="110" y="154"/>
                  </a:cubicBezTo>
                  <a:cubicBezTo>
                    <a:pt x="139" y="140"/>
                    <a:pt x="169" y="126"/>
                    <a:pt x="199" y="115"/>
                  </a:cubicBezTo>
                  <a:cubicBezTo>
                    <a:pt x="252" y="95"/>
                    <a:pt x="307" y="78"/>
                    <a:pt x="364" y="74"/>
                  </a:cubicBezTo>
                  <a:cubicBezTo>
                    <a:pt x="396" y="71"/>
                    <a:pt x="424" y="80"/>
                    <a:pt x="444" y="106"/>
                  </a:cubicBezTo>
                  <a:cubicBezTo>
                    <a:pt x="459" y="126"/>
                    <a:pt x="472" y="148"/>
                    <a:pt x="484" y="167"/>
                  </a:cubicBezTo>
                  <a:cubicBezTo>
                    <a:pt x="483" y="142"/>
                    <a:pt x="469" y="117"/>
                    <a:pt x="461" y="90"/>
                  </a:cubicBezTo>
                  <a:cubicBezTo>
                    <a:pt x="446" y="45"/>
                    <a:pt x="409" y="26"/>
                    <a:pt x="367" y="17"/>
                  </a:cubicBezTo>
                  <a:cubicBezTo>
                    <a:pt x="278" y="0"/>
                    <a:pt x="195" y="24"/>
                    <a:pt x="118"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3" name="Freeform 777">
              <a:extLst>
                <a:ext uri="{FF2B5EF4-FFF2-40B4-BE49-F238E27FC236}">
                  <a16:creationId xmlns:a16="http://schemas.microsoft.com/office/drawing/2014/main" id="{E36151E1-58BB-46A0-B2E1-D500A732A014}"/>
                </a:ext>
              </a:extLst>
            </p:cNvPr>
            <p:cNvSpPr>
              <a:spLocks/>
            </p:cNvSpPr>
            <p:nvPr userDrawn="1"/>
          </p:nvSpPr>
          <p:spPr bwMode="auto">
            <a:xfrm>
              <a:off x="5406" y="2746"/>
              <a:ext cx="1188" cy="465"/>
            </a:xfrm>
            <a:custGeom>
              <a:avLst/>
              <a:gdLst>
                <a:gd name="T0" fmla="*/ 32 w 754"/>
                <a:gd name="T1" fmla="*/ 281 h 296"/>
                <a:gd name="T2" fmla="*/ 239 w 754"/>
                <a:gd name="T3" fmla="*/ 290 h 296"/>
                <a:gd name="T4" fmla="*/ 540 w 754"/>
                <a:gd name="T5" fmla="*/ 198 h 296"/>
                <a:gd name="T6" fmla="*/ 683 w 754"/>
                <a:gd name="T7" fmla="*/ 96 h 296"/>
                <a:gd name="T8" fmla="*/ 751 w 754"/>
                <a:gd name="T9" fmla="*/ 14 h 296"/>
                <a:gd name="T10" fmla="*/ 752 w 754"/>
                <a:gd name="T11" fmla="*/ 0 h 296"/>
                <a:gd name="T12" fmla="*/ 740 w 754"/>
                <a:gd name="T13" fmla="*/ 5 h 296"/>
                <a:gd name="T14" fmla="*/ 661 w 754"/>
                <a:gd name="T15" fmla="*/ 77 h 296"/>
                <a:gd name="T16" fmla="*/ 596 w 754"/>
                <a:gd name="T17" fmla="*/ 125 h 296"/>
                <a:gd name="T18" fmla="*/ 483 w 754"/>
                <a:gd name="T19" fmla="*/ 177 h 296"/>
                <a:gd name="T20" fmla="*/ 372 w 754"/>
                <a:gd name="T21" fmla="*/ 219 h 296"/>
                <a:gd name="T22" fmla="*/ 182 w 754"/>
                <a:gd name="T23" fmla="*/ 244 h 296"/>
                <a:gd name="T24" fmla="*/ 72 w 754"/>
                <a:gd name="T25" fmla="*/ 239 h 296"/>
                <a:gd name="T26" fmla="*/ 0 w 754"/>
                <a:gd name="T27" fmla="*/ 230 h 296"/>
                <a:gd name="T28" fmla="*/ 10 w 754"/>
                <a:gd name="T29" fmla="*/ 260 h 296"/>
                <a:gd name="T30" fmla="*/ 32 w 754"/>
                <a:gd name="T31" fmla="*/ 28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4" h="296">
                  <a:moveTo>
                    <a:pt x="32" y="281"/>
                  </a:moveTo>
                  <a:cubicBezTo>
                    <a:pt x="101" y="296"/>
                    <a:pt x="170" y="296"/>
                    <a:pt x="239" y="290"/>
                  </a:cubicBezTo>
                  <a:cubicBezTo>
                    <a:pt x="346" y="280"/>
                    <a:pt x="446" y="247"/>
                    <a:pt x="540" y="198"/>
                  </a:cubicBezTo>
                  <a:cubicBezTo>
                    <a:pt x="593" y="171"/>
                    <a:pt x="643" y="140"/>
                    <a:pt x="683" y="96"/>
                  </a:cubicBezTo>
                  <a:cubicBezTo>
                    <a:pt x="707" y="70"/>
                    <a:pt x="729" y="42"/>
                    <a:pt x="751" y="14"/>
                  </a:cubicBezTo>
                  <a:cubicBezTo>
                    <a:pt x="754" y="11"/>
                    <a:pt x="752" y="5"/>
                    <a:pt x="752" y="0"/>
                  </a:cubicBezTo>
                  <a:cubicBezTo>
                    <a:pt x="748" y="2"/>
                    <a:pt x="743" y="2"/>
                    <a:pt x="740" y="5"/>
                  </a:cubicBezTo>
                  <a:cubicBezTo>
                    <a:pt x="713" y="29"/>
                    <a:pt x="688" y="54"/>
                    <a:pt x="661" y="77"/>
                  </a:cubicBezTo>
                  <a:cubicBezTo>
                    <a:pt x="640" y="94"/>
                    <a:pt x="620" y="112"/>
                    <a:pt x="596" y="125"/>
                  </a:cubicBezTo>
                  <a:cubicBezTo>
                    <a:pt x="560" y="144"/>
                    <a:pt x="521" y="161"/>
                    <a:pt x="483" y="177"/>
                  </a:cubicBezTo>
                  <a:cubicBezTo>
                    <a:pt x="447" y="192"/>
                    <a:pt x="410" y="207"/>
                    <a:pt x="372" y="219"/>
                  </a:cubicBezTo>
                  <a:cubicBezTo>
                    <a:pt x="310" y="238"/>
                    <a:pt x="246" y="243"/>
                    <a:pt x="182" y="244"/>
                  </a:cubicBezTo>
                  <a:cubicBezTo>
                    <a:pt x="145" y="245"/>
                    <a:pt x="108" y="242"/>
                    <a:pt x="72" y="239"/>
                  </a:cubicBezTo>
                  <a:cubicBezTo>
                    <a:pt x="48" y="238"/>
                    <a:pt x="25" y="234"/>
                    <a:pt x="0" y="230"/>
                  </a:cubicBezTo>
                  <a:cubicBezTo>
                    <a:pt x="3" y="240"/>
                    <a:pt x="9" y="250"/>
                    <a:pt x="10" y="260"/>
                  </a:cubicBezTo>
                  <a:cubicBezTo>
                    <a:pt x="12" y="273"/>
                    <a:pt x="20" y="278"/>
                    <a:pt x="32"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4" name="Freeform 778">
              <a:extLst>
                <a:ext uri="{FF2B5EF4-FFF2-40B4-BE49-F238E27FC236}">
                  <a16:creationId xmlns:a16="http://schemas.microsoft.com/office/drawing/2014/main" id="{6B2E7383-2F67-473A-AE15-9EA8593CE4CE}"/>
                </a:ext>
              </a:extLst>
            </p:cNvPr>
            <p:cNvSpPr>
              <a:spLocks/>
            </p:cNvSpPr>
            <p:nvPr userDrawn="1"/>
          </p:nvSpPr>
          <p:spPr bwMode="auto">
            <a:xfrm>
              <a:off x="5375" y="2521"/>
              <a:ext cx="69" cy="90"/>
            </a:xfrm>
            <a:custGeom>
              <a:avLst/>
              <a:gdLst>
                <a:gd name="T0" fmla="*/ 0 w 44"/>
                <a:gd name="T1" fmla="*/ 1 h 57"/>
                <a:gd name="T2" fmla="*/ 30 w 44"/>
                <a:gd name="T3" fmla="*/ 57 h 57"/>
                <a:gd name="T4" fmla="*/ 44 w 44"/>
                <a:gd name="T5" fmla="*/ 26 h 57"/>
                <a:gd name="T6" fmla="*/ 4 w 44"/>
                <a:gd name="T7" fmla="*/ 0 h 57"/>
                <a:gd name="T8" fmla="*/ 0 w 44"/>
                <a:gd name="T9" fmla="*/ 1 h 57"/>
              </a:gdLst>
              <a:ahLst/>
              <a:cxnLst>
                <a:cxn ang="0">
                  <a:pos x="T0" y="T1"/>
                </a:cxn>
                <a:cxn ang="0">
                  <a:pos x="T2" y="T3"/>
                </a:cxn>
                <a:cxn ang="0">
                  <a:pos x="T4" y="T5"/>
                </a:cxn>
                <a:cxn ang="0">
                  <a:pos x="T6" y="T7"/>
                </a:cxn>
                <a:cxn ang="0">
                  <a:pos x="T8" y="T9"/>
                </a:cxn>
              </a:cxnLst>
              <a:rect l="0" t="0" r="r" b="b"/>
              <a:pathLst>
                <a:path w="44" h="57">
                  <a:moveTo>
                    <a:pt x="0" y="1"/>
                  </a:moveTo>
                  <a:cubicBezTo>
                    <a:pt x="5" y="22"/>
                    <a:pt x="18" y="39"/>
                    <a:pt x="30" y="57"/>
                  </a:cubicBezTo>
                  <a:cubicBezTo>
                    <a:pt x="26" y="42"/>
                    <a:pt x="35" y="34"/>
                    <a:pt x="44" y="26"/>
                  </a:cubicBezTo>
                  <a:cubicBezTo>
                    <a:pt x="30" y="17"/>
                    <a:pt x="17" y="8"/>
                    <a:pt x="4" y="0"/>
                  </a:cubicBezTo>
                  <a:cubicBezTo>
                    <a:pt x="3"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5" name="Freeform 779">
              <a:extLst>
                <a:ext uri="{FF2B5EF4-FFF2-40B4-BE49-F238E27FC236}">
                  <a16:creationId xmlns:a16="http://schemas.microsoft.com/office/drawing/2014/main" id="{C6430C16-87ED-41E9-AC7B-B386C3983656}"/>
                </a:ext>
              </a:extLst>
            </p:cNvPr>
            <p:cNvSpPr>
              <a:spLocks/>
            </p:cNvSpPr>
            <p:nvPr userDrawn="1"/>
          </p:nvSpPr>
          <p:spPr bwMode="auto">
            <a:xfrm>
              <a:off x="6219" y="2278"/>
              <a:ext cx="57" cy="107"/>
            </a:xfrm>
            <a:custGeom>
              <a:avLst/>
              <a:gdLst>
                <a:gd name="T0" fmla="*/ 32 w 36"/>
                <a:gd name="T1" fmla="*/ 68 h 68"/>
                <a:gd name="T2" fmla="*/ 23 w 36"/>
                <a:gd name="T3" fmla="*/ 0 h 68"/>
                <a:gd name="T4" fmla="*/ 18 w 36"/>
                <a:gd name="T5" fmla="*/ 24 h 68"/>
                <a:gd name="T6" fmla="*/ 0 w 36"/>
                <a:gd name="T7" fmla="*/ 44 h 68"/>
                <a:gd name="T8" fmla="*/ 32 w 36"/>
                <a:gd name="T9" fmla="*/ 68 h 68"/>
              </a:gdLst>
              <a:ahLst/>
              <a:cxnLst>
                <a:cxn ang="0">
                  <a:pos x="T0" y="T1"/>
                </a:cxn>
                <a:cxn ang="0">
                  <a:pos x="T2" y="T3"/>
                </a:cxn>
                <a:cxn ang="0">
                  <a:pos x="T4" y="T5"/>
                </a:cxn>
                <a:cxn ang="0">
                  <a:pos x="T6" y="T7"/>
                </a:cxn>
                <a:cxn ang="0">
                  <a:pos x="T8" y="T9"/>
                </a:cxn>
              </a:cxnLst>
              <a:rect l="0" t="0" r="r" b="b"/>
              <a:pathLst>
                <a:path w="36" h="68">
                  <a:moveTo>
                    <a:pt x="32" y="68"/>
                  </a:moveTo>
                  <a:cubicBezTo>
                    <a:pt x="36" y="43"/>
                    <a:pt x="36" y="22"/>
                    <a:pt x="23" y="0"/>
                  </a:cubicBezTo>
                  <a:cubicBezTo>
                    <a:pt x="21" y="8"/>
                    <a:pt x="21" y="17"/>
                    <a:pt x="18" y="24"/>
                  </a:cubicBezTo>
                  <a:cubicBezTo>
                    <a:pt x="14" y="32"/>
                    <a:pt x="6" y="37"/>
                    <a:pt x="0" y="44"/>
                  </a:cubicBezTo>
                  <a:cubicBezTo>
                    <a:pt x="21" y="45"/>
                    <a:pt x="21" y="45"/>
                    <a:pt x="3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6" name="Freeform 780">
              <a:extLst>
                <a:ext uri="{FF2B5EF4-FFF2-40B4-BE49-F238E27FC236}">
                  <a16:creationId xmlns:a16="http://schemas.microsoft.com/office/drawing/2014/main" id="{8622B097-FE82-4A88-857B-65D7F790379C}"/>
                </a:ext>
              </a:extLst>
            </p:cNvPr>
            <p:cNvSpPr>
              <a:spLocks/>
            </p:cNvSpPr>
            <p:nvPr userDrawn="1"/>
          </p:nvSpPr>
          <p:spPr bwMode="auto">
            <a:xfrm>
              <a:off x="5665" y="1960"/>
              <a:ext cx="41" cy="40"/>
            </a:xfrm>
            <a:custGeom>
              <a:avLst/>
              <a:gdLst>
                <a:gd name="T0" fmla="*/ 20 w 26"/>
                <a:gd name="T1" fmla="*/ 25 h 25"/>
                <a:gd name="T2" fmla="*/ 25 w 26"/>
                <a:gd name="T3" fmla="*/ 7 h 25"/>
                <a:gd name="T4" fmla="*/ 5 w 26"/>
                <a:gd name="T5" fmla="*/ 0 h 25"/>
                <a:gd name="T6" fmla="*/ 2 w 26"/>
                <a:gd name="T7" fmla="*/ 14 h 25"/>
                <a:gd name="T8" fmla="*/ 20 w 26"/>
                <a:gd name="T9" fmla="*/ 25 h 25"/>
              </a:gdLst>
              <a:ahLst/>
              <a:cxnLst>
                <a:cxn ang="0">
                  <a:pos x="T0" y="T1"/>
                </a:cxn>
                <a:cxn ang="0">
                  <a:pos x="T2" y="T3"/>
                </a:cxn>
                <a:cxn ang="0">
                  <a:pos x="T4" y="T5"/>
                </a:cxn>
                <a:cxn ang="0">
                  <a:pos x="T6" y="T7"/>
                </a:cxn>
                <a:cxn ang="0">
                  <a:pos x="T8" y="T9"/>
                </a:cxn>
              </a:cxnLst>
              <a:rect l="0" t="0" r="r" b="b"/>
              <a:pathLst>
                <a:path w="26" h="25">
                  <a:moveTo>
                    <a:pt x="20" y="25"/>
                  </a:moveTo>
                  <a:cubicBezTo>
                    <a:pt x="23" y="16"/>
                    <a:pt x="26" y="8"/>
                    <a:pt x="25" y="7"/>
                  </a:cubicBezTo>
                  <a:cubicBezTo>
                    <a:pt x="19" y="3"/>
                    <a:pt x="12" y="2"/>
                    <a:pt x="5" y="0"/>
                  </a:cubicBezTo>
                  <a:cubicBezTo>
                    <a:pt x="4" y="5"/>
                    <a:pt x="0" y="12"/>
                    <a:pt x="2" y="14"/>
                  </a:cubicBezTo>
                  <a:cubicBezTo>
                    <a:pt x="5" y="19"/>
                    <a:pt x="12" y="20"/>
                    <a:pt x="2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7" name="Freeform 781">
              <a:extLst>
                <a:ext uri="{FF2B5EF4-FFF2-40B4-BE49-F238E27FC236}">
                  <a16:creationId xmlns:a16="http://schemas.microsoft.com/office/drawing/2014/main" id="{09EF2524-90C1-4EFD-99FE-49774A851563}"/>
                </a:ext>
              </a:extLst>
            </p:cNvPr>
            <p:cNvSpPr>
              <a:spLocks/>
            </p:cNvSpPr>
            <p:nvPr userDrawn="1"/>
          </p:nvSpPr>
          <p:spPr bwMode="auto">
            <a:xfrm>
              <a:off x="5762" y="1827"/>
              <a:ext cx="134" cy="179"/>
            </a:xfrm>
            <a:custGeom>
              <a:avLst/>
              <a:gdLst>
                <a:gd name="T0" fmla="*/ 48 w 85"/>
                <a:gd name="T1" fmla="*/ 67 h 114"/>
                <a:gd name="T2" fmla="*/ 54 w 85"/>
                <a:gd name="T3" fmla="*/ 100 h 114"/>
                <a:gd name="T4" fmla="*/ 63 w 85"/>
                <a:gd name="T5" fmla="*/ 114 h 114"/>
                <a:gd name="T6" fmla="*/ 73 w 85"/>
                <a:gd name="T7" fmla="*/ 102 h 114"/>
                <a:gd name="T8" fmla="*/ 21 w 85"/>
                <a:gd name="T9" fmla="*/ 3 h 114"/>
                <a:gd name="T10" fmla="*/ 2 w 85"/>
                <a:gd name="T11" fmla="*/ 0 h 114"/>
                <a:gd name="T12" fmla="*/ 0 w 85"/>
                <a:gd name="T13" fmla="*/ 4 h 114"/>
                <a:gd name="T14" fmla="*/ 7 w 85"/>
                <a:gd name="T15" fmla="*/ 12 h 114"/>
                <a:gd name="T16" fmla="*/ 48 w 85"/>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14">
                  <a:moveTo>
                    <a:pt x="48" y="67"/>
                  </a:moveTo>
                  <a:cubicBezTo>
                    <a:pt x="51" y="78"/>
                    <a:pt x="51" y="89"/>
                    <a:pt x="54" y="100"/>
                  </a:cubicBezTo>
                  <a:cubicBezTo>
                    <a:pt x="55" y="105"/>
                    <a:pt x="60" y="109"/>
                    <a:pt x="63" y="114"/>
                  </a:cubicBezTo>
                  <a:cubicBezTo>
                    <a:pt x="66" y="110"/>
                    <a:pt x="72" y="107"/>
                    <a:pt x="73" y="102"/>
                  </a:cubicBezTo>
                  <a:cubicBezTo>
                    <a:pt x="85" y="59"/>
                    <a:pt x="51" y="15"/>
                    <a:pt x="21" y="3"/>
                  </a:cubicBezTo>
                  <a:cubicBezTo>
                    <a:pt x="15" y="0"/>
                    <a:pt x="8" y="1"/>
                    <a:pt x="2" y="0"/>
                  </a:cubicBezTo>
                  <a:cubicBezTo>
                    <a:pt x="1" y="1"/>
                    <a:pt x="0" y="3"/>
                    <a:pt x="0" y="4"/>
                  </a:cubicBezTo>
                  <a:cubicBezTo>
                    <a:pt x="2" y="7"/>
                    <a:pt x="4" y="10"/>
                    <a:pt x="7" y="12"/>
                  </a:cubicBezTo>
                  <a:cubicBezTo>
                    <a:pt x="30" y="23"/>
                    <a:pt x="42" y="43"/>
                    <a:pt x="48"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8" name="Freeform 782">
              <a:extLst>
                <a:ext uri="{FF2B5EF4-FFF2-40B4-BE49-F238E27FC236}">
                  <a16:creationId xmlns:a16="http://schemas.microsoft.com/office/drawing/2014/main" id="{A6FE7800-EB50-4C47-85D7-C4CA2B8678A9}"/>
                </a:ext>
              </a:extLst>
            </p:cNvPr>
            <p:cNvSpPr>
              <a:spLocks/>
            </p:cNvSpPr>
            <p:nvPr userDrawn="1"/>
          </p:nvSpPr>
          <p:spPr bwMode="auto">
            <a:xfrm>
              <a:off x="5471" y="1921"/>
              <a:ext cx="88" cy="182"/>
            </a:xfrm>
            <a:custGeom>
              <a:avLst/>
              <a:gdLst>
                <a:gd name="T0" fmla="*/ 56 w 56"/>
                <a:gd name="T1" fmla="*/ 109 h 116"/>
                <a:gd name="T2" fmla="*/ 25 w 56"/>
                <a:gd name="T3" fmla="*/ 48 h 116"/>
                <a:gd name="T4" fmla="*/ 26 w 56"/>
                <a:gd name="T5" fmla="*/ 11 h 116"/>
                <a:gd name="T6" fmla="*/ 22 w 56"/>
                <a:gd name="T7" fmla="*/ 0 h 116"/>
                <a:gd name="T8" fmla="*/ 12 w 56"/>
                <a:gd name="T9" fmla="*/ 5 h 116"/>
                <a:gd name="T10" fmla="*/ 9 w 56"/>
                <a:gd name="T11" fmla="*/ 10 h 116"/>
                <a:gd name="T12" fmla="*/ 27 w 56"/>
                <a:gd name="T13" fmla="*/ 101 h 116"/>
                <a:gd name="T14" fmla="*/ 56 w 56"/>
                <a:gd name="T15" fmla="*/ 109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16">
                  <a:moveTo>
                    <a:pt x="56" y="109"/>
                  </a:moveTo>
                  <a:cubicBezTo>
                    <a:pt x="37" y="91"/>
                    <a:pt x="27" y="71"/>
                    <a:pt x="25" y="48"/>
                  </a:cubicBezTo>
                  <a:cubicBezTo>
                    <a:pt x="24" y="35"/>
                    <a:pt x="26" y="23"/>
                    <a:pt x="26" y="11"/>
                  </a:cubicBezTo>
                  <a:cubicBezTo>
                    <a:pt x="26" y="7"/>
                    <a:pt x="24" y="3"/>
                    <a:pt x="22" y="0"/>
                  </a:cubicBezTo>
                  <a:cubicBezTo>
                    <a:pt x="19" y="1"/>
                    <a:pt x="15" y="3"/>
                    <a:pt x="12" y="5"/>
                  </a:cubicBezTo>
                  <a:cubicBezTo>
                    <a:pt x="10" y="6"/>
                    <a:pt x="10" y="8"/>
                    <a:pt x="9" y="10"/>
                  </a:cubicBezTo>
                  <a:cubicBezTo>
                    <a:pt x="0" y="29"/>
                    <a:pt x="6" y="83"/>
                    <a:pt x="27" y="101"/>
                  </a:cubicBezTo>
                  <a:cubicBezTo>
                    <a:pt x="34" y="107"/>
                    <a:pt x="41" y="116"/>
                    <a:pt x="56" y="10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9" name="Freeform 783">
              <a:extLst>
                <a:ext uri="{FF2B5EF4-FFF2-40B4-BE49-F238E27FC236}">
                  <a16:creationId xmlns:a16="http://schemas.microsoft.com/office/drawing/2014/main" id="{70A6508E-0F24-47EA-9DA0-03577D965C14}"/>
                </a:ext>
              </a:extLst>
            </p:cNvPr>
            <p:cNvSpPr>
              <a:spLocks/>
            </p:cNvSpPr>
            <p:nvPr userDrawn="1"/>
          </p:nvSpPr>
          <p:spPr bwMode="auto">
            <a:xfrm>
              <a:off x="5743" y="1899"/>
              <a:ext cx="68" cy="96"/>
            </a:xfrm>
            <a:custGeom>
              <a:avLst/>
              <a:gdLst>
                <a:gd name="T0" fmla="*/ 21 w 43"/>
                <a:gd name="T1" fmla="*/ 51 h 61"/>
                <a:gd name="T2" fmla="*/ 35 w 43"/>
                <a:gd name="T3" fmla="*/ 55 h 61"/>
                <a:gd name="T4" fmla="*/ 43 w 43"/>
                <a:gd name="T5" fmla="*/ 35 h 61"/>
                <a:gd name="T6" fmla="*/ 0 w 43"/>
                <a:gd name="T7" fmla="*/ 0 h 61"/>
                <a:gd name="T8" fmla="*/ 21 w 43"/>
                <a:gd name="T9" fmla="*/ 51 h 61"/>
              </a:gdLst>
              <a:ahLst/>
              <a:cxnLst>
                <a:cxn ang="0">
                  <a:pos x="T0" y="T1"/>
                </a:cxn>
                <a:cxn ang="0">
                  <a:pos x="T2" y="T3"/>
                </a:cxn>
                <a:cxn ang="0">
                  <a:pos x="T4" y="T5"/>
                </a:cxn>
                <a:cxn ang="0">
                  <a:pos x="T6" y="T7"/>
                </a:cxn>
                <a:cxn ang="0">
                  <a:pos x="T8" y="T9"/>
                </a:cxn>
              </a:cxnLst>
              <a:rect l="0" t="0" r="r" b="b"/>
              <a:pathLst>
                <a:path w="43" h="61">
                  <a:moveTo>
                    <a:pt x="21" y="51"/>
                  </a:moveTo>
                  <a:cubicBezTo>
                    <a:pt x="21" y="60"/>
                    <a:pt x="30" y="61"/>
                    <a:pt x="35" y="55"/>
                  </a:cubicBezTo>
                  <a:cubicBezTo>
                    <a:pt x="39" y="50"/>
                    <a:pt x="43" y="42"/>
                    <a:pt x="43" y="35"/>
                  </a:cubicBezTo>
                  <a:cubicBezTo>
                    <a:pt x="43" y="17"/>
                    <a:pt x="25" y="2"/>
                    <a:pt x="0" y="0"/>
                  </a:cubicBezTo>
                  <a:cubicBezTo>
                    <a:pt x="14" y="16"/>
                    <a:pt x="21" y="32"/>
                    <a:pt x="21" y="5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0" name="Freeform 784">
              <a:extLst>
                <a:ext uri="{FF2B5EF4-FFF2-40B4-BE49-F238E27FC236}">
                  <a16:creationId xmlns:a16="http://schemas.microsoft.com/office/drawing/2014/main" id="{9DA92C0C-AD35-45CE-98F2-73EDFAAE4DE7}"/>
                </a:ext>
              </a:extLst>
            </p:cNvPr>
            <p:cNvSpPr>
              <a:spLocks/>
            </p:cNvSpPr>
            <p:nvPr userDrawn="1"/>
          </p:nvSpPr>
          <p:spPr bwMode="auto">
            <a:xfrm>
              <a:off x="5575" y="1957"/>
              <a:ext cx="53" cy="90"/>
            </a:xfrm>
            <a:custGeom>
              <a:avLst/>
              <a:gdLst>
                <a:gd name="T0" fmla="*/ 34 w 34"/>
                <a:gd name="T1" fmla="*/ 57 h 57"/>
                <a:gd name="T2" fmla="*/ 20 w 34"/>
                <a:gd name="T3" fmla="*/ 9 h 57"/>
                <a:gd name="T4" fmla="*/ 16 w 34"/>
                <a:gd name="T5" fmla="*/ 0 h 57"/>
                <a:gd name="T6" fmla="*/ 7 w 34"/>
                <a:gd name="T7" fmla="*/ 4 h 57"/>
                <a:gd name="T8" fmla="*/ 5 w 34"/>
                <a:gd name="T9" fmla="*/ 36 h 57"/>
                <a:gd name="T10" fmla="*/ 34 w 34"/>
                <a:gd name="T11" fmla="*/ 57 h 57"/>
              </a:gdLst>
              <a:ahLst/>
              <a:cxnLst>
                <a:cxn ang="0">
                  <a:pos x="T0" y="T1"/>
                </a:cxn>
                <a:cxn ang="0">
                  <a:pos x="T2" y="T3"/>
                </a:cxn>
                <a:cxn ang="0">
                  <a:pos x="T4" y="T5"/>
                </a:cxn>
                <a:cxn ang="0">
                  <a:pos x="T6" y="T7"/>
                </a:cxn>
                <a:cxn ang="0">
                  <a:pos x="T8" y="T9"/>
                </a:cxn>
                <a:cxn ang="0">
                  <a:pos x="T10" y="T11"/>
                </a:cxn>
              </a:cxnLst>
              <a:rect l="0" t="0" r="r" b="b"/>
              <a:pathLst>
                <a:path w="34" h="57">
                  <a:moveTo>
                    <a:pt x="34" y="57"/>
                  </a:moveTo>
                  <a:cubicBezTo>
                    <a:pt x="18" y="34"/>
                    <a:pt x="18" y="34"/>
                    <a:pt x="20" y="9"/>
                  </a:cubicBezTo>
                  <a:cubicBezTo>
                    <a:pt x="20" y="6"/>
                    <a:pt x="18" y="3"/>
                    <a:pt x="16" y="0"/>
                  </a:cubicBezTo>
                  <a:cubicBezTo>
                    <a:pt x="13" y="1"/>
                    <a:pt x="8" y="2"/>
                    <a:pt x="7" y="4"/>
                  </a:cubicBezTo>
                  <a:cubicBezTo>
                    <a:pt x="0" y="14"/>
                    <a:pt x="1" y="25"/>
                    <a:pt x="5" y="36"/>
                  </a:cubicBezTo>
                  <a:cubicBezTo>
                    <a:pt x="11" y="52"/>
                    <a:pt x="18" y="57"/>
                    <a:pt x="34" y="5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1" name="Freeform 785">
              <a:extLst>
                <a:ext uri="{FF2B5EF4-FFF2-40B4-BE49-F238E27FC236}">
                  <a16:creationId xmlns:a16="http://schemas.microsoft.com/office/drawing/2014/main" id="{83206DAA-F015-4369-9FEA-116205694053}"/>
                </a:ext>
              </a:extLst>
            </p:cNvPr>
            <p:cNvSpPr>
              <a:spLocks noEditPoints="1"/>
            </p:cNvSpPr>
            <p:nvPr userDrawn="1"/>
          </p:nvSpPr>
          <p:spPr bwMode="auto">
            <a:xfrm>
              <a:off x="5583" y="3368"/>
              <a:ext cx="127" cy="110"/>
            </a:xfrm>
            <a:custGeom>
              <a:avLst/>
              <a:gdLst>
                <a:gd name="T0" fmla="*/ 53 w 81"/>
                <a:gd name="T1" fmla="*/ 66 h 70"/>
                <a:gd name="T2" fmla="*/ 75 w 81"/>
                <a:gd name="T3" fmla="*/ 21 h 70"/>
                <a:gd name="T4" fmla="*/ 30 w 81"/>
                <a:gd name="T5" fmla="*/ 8 h 70"/>
                <a:gd name="T6" fmla="*/ 23 w 81"/>
                <a:gd name="T7" fmla="*/ 12 h 70"/>
                <a:gd name="T8" fmla="*/ 17 w 81"/>
                <a:gd name="T9" fmla="*/ 59 h 70"/>
                <a:gd name="T10" fmla="*/ 53 w 81"/>
                <a:gd name="T11" fmla="*/ 66 h 70"/>
                <a:gd name="T12" fmla="*/ 33 w 81"/>
                <a:gd name="T13" fmla="*/ 23 h 70"/>
                <a:gd name="T14" fmla="*/ 51 w 81"/>
                <a:gd name="T15" fmla="*/ 31 h 70"/>
                <a:gd name="T16" fmla="*/ 42 w 81"/>
                <a:gd name="T17" fmla="*/ 52 h 70"/>
                <a:gd name="T18" fmla="*/ 27 w 81"/>
                <a:gd name="T19" fmla="*/ 47 h 70"/>
                <a:gd name="T20" fmla="*/ 33 w 81"/>
                <a:gd name="T21" fmla="*/ 2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0">
                  <a:moveTo>
                    <a:pt x="53" y="66"/>
                  </a:moveTo>
                  <a:cubicBezTo>
                    <a:pt x="71" y="58"/>
                    <a:pt x="81" y="37"/>
                    <a:pt x="75" y="21"/>
                  </a:cubicBezTo>
                  <a:cubicBezTo>
                    <a:pt x="69" y="6"/>
                    <a:pt x="48" y="0"/>
                    <a:pt x="30" y="8"/>
                  </a:cubicBezTo>
                  <a:cubicBezTo>
                    <a:pt x="28" y="9"/>
                    <a:pt x="25" y="10"/>
                    <a:pt x="23" y="12"/>
                  </a:cubicBezTo>
                  <a:cubicBezTo>
                    <a:pt x="2" y="23"/>
                    <a:pt x="0" y="42"/>
                    <a:pt x="17" y="59"/>
                  </a:cubicBezTo>
                  <a:cubicBezTo>
                    <a:pt x="25" y="67"/>
                    <a:pt x="42" y="70"/>
                    <a:pt x="53" y="66"/>
                  </a:cubicBezTo>
                  <a:close/>
                  <a:moveTo>
                    <a:pt x="33" y="23"/>
                  </a:moveTo>
                  <a:cubicBezTo>
                    <a:pt x="41" y="21"/>
                    <a:pt x="48" y="21"/>
                    <a:pt x="51" y="31"/>
                  </a:cubicBezTo>
                  <a:cubicBezTo>
                    <a:pt x="54" y="39"/>
                    <a:pt x="50" y="51"/>
                    <a:pt x="42" y="52"/>
                  </a:cubicBezTo>
                  <a:cubicBezTo>
                    <a:pt x="37" y="53"/>
                    <a:pt x="31" y="49"/>
                    <a:pt x="27" y="47"/>
                  </a:cubicBezTo>
                  <a:cubicBezTo>
                    <a:pt x="26" y="36"/>
                    <a:pt x="21" y="27"/>
                    <a:pt x="33" y="2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2" name="Freeform 786">
              <a:extLst>
                <a:ext uri="{FF2B5EF4-FFF2-40B4-BE49-F238E27FC236}">
                  <a16:creationId xmlns:a16="http://schemas.microsoft.com/office/drawing/2014/main" id="{4E5919CD-B31D-4CFC-92D2-82B064D539CC}"/>
                </a:ext>
              </a:extLst>
            </p:cNvPr>
            <p:cNvSpPr>
              <a:spLocks noEditPoints="1"/>
            </p:cNvSpPr>
            <p:nvPr userDrawn="1"/>
          </p:nvSpPr>
          <p:spPr bwMode="auto">
            <a:xfrm>
              <a:off x="6397" y="3120"/>
              <a:ext cx="135" cy="126"/>
            </a:xfrm>
            <a:custGeom>
              <a:avLst/>
              <a:gdLst>
                <a:gd name="T0" fmla="*/ 59 w 86"/>
                <a:gd name="T1" fmla="*/ 74 h 80"/>
                <a:gd name="T2" fmla="*/ 82 w 86"/>
                <a:gd name="T3" fmla="*/ 31 h 80"/>
                <a:gd name="T4" fmla="*/ 33 w 86"/>
                <a:gd name="T5" fmla="*/ 6 h 80"/>
                <a:gd name="T6" fmla="*/ 7 w 86"/>
                <a:gd name="T7" fmla="*/ 47 h 80"/>
                <a:gd name="T8" fmla="*/ 59 w 86"/>
                <a:gd name="T9" fmla="*/ 74 h 80"/>
                <a:gd name="T10" fmla="*/ 34 w 86"/>
                <a:gd name="T11" fmla="*/ 17 h 80"/>
                <a:gd name="T12" fmla="*/ 60 w 86"/>
                <a:gd name="T13" fmla="*/ 31 h 80"/>
                <a:gd name="T14" fmla="*/ 47 w 86"/>
                <a:gd name="T15" fmla="*/ 63 h 80"/>
                <a:gd name="T16" fmla="*/ 23 w 86"/>
                <a:gd name="T17" fmla="*/ 47 h 80"/>
                <a:gd name="T18" fmla="*/ 34 w 86"/>
                <a:gd name="T19"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0">
                  <a:moveTo>
                    <a:pt x="59" y="74"/>
                  </a:moveTo>
                  <a:cubicBezTo>
                    <a:pt x="72" y="70"/>
                    <a:pt x="86" y="44"/>
                    <a:pt x="82" y="31"/>
                  </a:cubicBezTo>
                  <a:cubicBezTo>
                    <a:pt x="76" y="13"/>
                    <a:pt x="51" y="0"/>
                    <a:pt x="33" y="6"/>
                  </a:cubicBezTo>
                  <a:cubicBezTo>
                    <a:pt x="10" y="14"/>
                    <a:pt x="0" y="29"/>
                    <a:pt x="7" y="47"/>
                  </a:cubicBezTo>
                  <a:cubicBezTo>
                    <a:pt x="13" y="66"/>
                    <a:pt x="40" y="80"/>
                    <a:pt x="59" y="74"/>
                  </a:cubicBezTo>
                  <a:close/>
                  <a:moveTo>
                    <a:pt x="34" y="17"/>
                  </a:moveTo>
                  <a:cubicBezTo>
                    <a:pt x="43" y="14"/>
                    <a:pt x="55" y="21"/>
                    <a:pt x="60" y="31"/>
                  </a:cubicBezTo>
                  <a:cubicBezTo>
                    <a:pt x="64" y="41"/>
                    <a:pt x="57" y="58"/>
                    <a:pt x="47" y="63"/>
                  </a:cubicBezTo>
                  <a:cubicBezTo>
                    <a:pt x="40" y="66"/>
                    <a:pt x="27" y="58"/>
                    <a:pt x="23" y="47"/>
                  </a:cubicBezTo>
                  <a:cubicBezTo>
                    <a:pt x="19" y="36"/>
                    <a:pt x="24" y="21"/>
                    <a:pt x="34" y="1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3" name="Freeform 787">
              <a:extLst>
                <a:ext uri="{FF2B5EF4-FFF2-40B4-BE49-F238E27FC236}">
                  <a16:creationId xmlns:a16="http://schemas.microsoft.com/office/drawing/2014/main" id="{4EE5555C-9291-41F8-A3DC-04F6628708AC}"/>
                </a:ext>
              </a:extLst>
            </p:cNvPr>
            <p:cNvSpPr>
              <a:spLocks noEditPoints="1"/>
            </p:cNvSpPr>
            <p:nvPr userDrawn="1"/>
          </p:nvSpPr>
          <p:spPr bwMode="auto">
            <a:xfrm>
              <a:off x="6698" y="2908"/>
              <a:ext cx="130" cy="110"/>
            </a:xfrm>
            <a:custGeom>
              <a:avLst/>
              <a:gdLst>
                <a:gd name="T0" fmla="*/ 42 w 83"/>
                <a:gd name="T1" fmla="*/ 68 h 70"/>
                <a:gd name="T2" fmla="*/ 78 w 83"/>
                <a:gd name="T3" fmla="*/ 48 h 70"/>
                <a:gd name="T4" fmla="*/ 70 w 83"/>
                <a:gd name="T5" fmla="*/ 16 h 70"/>
                <a:gd name="T6" fmla="*/ 16 w 83"/>
                <a:gd name="T7" fmla="*/ 7 h 70"/>
                <a:gd name="T8" fmla="*/ 5 w 83"/>
                <a:gd name="T9" fmla="*/ 38 h 70"/>
                <a:gd name="T10" fmla="*/ 42 w 83"/>
                <a:gd name="T11" fmla="*/ 68 h 70"/>
                <a:gd name="T12" fmla="*/ 24 w 83"/>
                <a:gd name="T13" fmla="*/ 16 h 70"/>
                <a:gd name="T14" fmla="*/ 27 w 83"/>
                <a:gd name="T15" fmla="*/ 15 h 70"/>
                <a:gd name="T16" fmla="*/ 55 w 83"/>
                <a:gd name="T17" fmla="*/ 29 h 70"/>
                <a:gd name="T18" fmla="*/ 43 w 83"/>
                <a:gd name="T19" fmla="*/ 54 h 70"/>
                <a:gd name="T20" fmla="*/ 37 w 83"/>
                <a:gd name="T21" fmla="*/ 55 h 70"/>
                <a:gd name="T22" fmla="*/ 19 w 83"/>
                <a:gd name="T23" fmla="*/ 34 h 70"/>
                <a:gd name="T24" fmla="*/ 24 w 83"/>
                <a:gd name="T25" fmla="*/ 1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0">
                  <a:moveTo>
                    <a:pt x="42" y="68"/>
                  </a:moveTo>
                  <a:cubicBezTo>
                    <a:pt x="57" y="70"/>
                    <a:pt x="72" y="62"/>
                    <a:pt x="78" y="48"/>
                  </a:cubicBezTo>
                  <a:cubicBezTo>
                    <a:pt x="83" y="37"/>
                    <a:pt x="80" y="26"/>
                    <a:pt x="70" y="16"/>
                  </a:cubicBezTo>
                  <a:cubicBezTo>
                    <a:pt x="60" y="5"/>
                    <a:pt x="29" y="0"/>
                    <a:pt x="16" y="7"/>
                  </a:cubicBezTo>
                  <a:cubicBezTo>
                    <a:pt x="3" y="14"/>
                    <a:pt x="0" y="23"/>
                    <a:pt x="5" y="38"/>
                  </a:cubicBezTo>
                  <a:cubicBezTo>
                    <a:pt x="12" y="56"/>
                    <a:pt x="24" y="66"/>
                    <a:pt x="42" y="68"/>
                  </a:cubicBezTo>
                  <a:close/>
                  <a:moveTo>
                    <a:pt x="24" y="16"/>
                  </a:moveTo>
                  <a:cubicBezTo>
                    <a:pt x="25" y="16"/>
                    <a:pt x="26" y="15"/>
                    <a:pt x="27" y="15"/>
                  </a:cubicBezTo>
                  <a:cubicBezTo>
                    <a:pt x="38" y="10"/>
                    <a:pt x="50" y="17"/>
                    <a:pt x="55" y="29"/>
                  </a:cubicBezTo>
                  <a:cubicBezTo>
                    <a:pt x="60" y="41"/>
                    <a:pt x="55" y="50"/>
                    <a:pt x="43" y="54"/>
                  </a:cubicBezTo>
                  <a:cubicBezTo>
                    <a:pt x="41" y="55"/>
                    <a:pt x="39" y="55"/>
                    <a:pt x="37" y="55"/>
                  </a:cubicBezTo>
                  <a:cubicBezTo>
                    <a:pt x="30" y="53"/>
                    <a:pt x="23" y="45"/>
                    <a:pt x="19" y="34"/>
                  </a:cubicBezTo>
                  <a:cubicBezTo>
                    <a:pt x="15" y="26"/>
                    <a:pt x="17" y="20"/>
                    <a:pt x="24" y="1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4" name="Freeform 788">
              <a:extLst>
                <a:ext uri="{FF2B5EF4-FFF2-40B4-BE49-F238E27FC236}">
                  <a16:creationId xmlns:a16="http://schemas.microsoft.com/office/drawing/2014/main" id="{E15D04BA-1BC8-4CA4-8152-85F8E16EBEE7}"/>
                </a:ext>
              </a:extLst>
            </p:cNvPr>
            <p:cNvSpPr>
              <a:spLocks noEditPoints="1"/>
            </p:cNvSpPr>
            <p:nvPr userDrawn="1"/>
          </p:nvSpPr>
          <p:spPr bwMode="auto">
            <a:xfrm>
              <a:off x="5272" y="3361"/>
              <a:ext cx="123" cy="116"/>
            </a:xfrm>
            <a:custGeom>
              <a:avLst/>
              <a:gdLst>
                <a:gd name="T0" fmla="*/ 55 w 78"/>
                <a:gd name="T1" fmla="*/ 66 h 74"/>
                <a:gd name="T2" fmla="*/ 72 w 78"/>
                <a:gd name="T3" fmla="*/ 21 h 74"/>
                <a:gd name="T4" fmla="*/ 29 w 78"/>
                <a:gd name="T5" fmla="*/ 6 h 74"/>
                <a:gd name="T6" fmla="*/ 7 w 78"/>
                <a:gd name="T7" fmla="*/ 48 h 74"/>
                <a:gd name="T8" fmla="*/ 55 w 78"/>
                <a:gd name="T9" fmla="*/ 66 h 74"/>
                <a:gd name="T10" fmla="*/ 33 w 78"/>
                <a:gd name="T11" fmla="*/ 19 h 74"/>
                <a:gd name="T12" fmla="*/ 49 w 78"/>
                <a:gd name="T13" fmla="*/ 31 h 74"/>
                <a:gd name="T14" fmla="*/ 38 w 78"/>
                <a:gd name="T15" fmla="*/ 56 h 74"/>
                <a:gd name="T16" fmla="*/ 21 w 78"/>
                <a:gd name="T17" fmla="*/ 47 h 74"/>
                <a:gd name="T18" fmla="*/ 33 w 78"/>
                <a:gd name="T1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4">
                  <a:moveTo>
                    <a:pt x="55" y="66"/>
                  </a:moveTo>
                  <a:cubicBezTo>
                    <a:pt x="68" y="61"/>
                    <a:pt x="78" y="35"/>
                    <a:pt x="72" y="21"/>
                  </a:cubicBezTo>
                  <a:cubicBezTo>
                    <a:pt x="66" y="6"/>
                    <a:pt x="47" y="0"/>
                    <a:pt x="29" y="6"/>
                  </a:cubicBezTo>
                  <a:cubicBezTo>
                    <a:pt x="10" y="13"/>
                    <a:pt x="0" y="33"/>
                    <a:pt x="7" y="48"/>
                  </a:cubicBezTo>
                  <a:cubicBezTo>
                    <a:pt x="13" y="64"/>
                    <a:pt x="38" y="74"/>
                    <a:pt x="55" y="66"/>
                  </a:cubicBezTo>
                  <a:close/>
                  <a:moveTo>
                    <a:pt x="33" y="19"/>
                  </a:moveTo>
                  <a:cubicBezTo>
                    <a:pt x="42" y="17"/>
                    <a:pt x="47" y="23"/>
                    <a:pt x="49" y="31"/>
                  </a:cubicBezTo>
                  <a:cubicBezTo>
                    <a:pt x="52" y="39"/>
                    <a:pt x="44" y="56"/>
                    <a:pt x="38" y="56"/>
                  </a:cubicBezTo>
                  <a:cubicBezTo>
                    <a:pt x="32" y="55"/>
                    <a:pt x="27" y="50"/>
                    <a:pt x="21" y="47"/>
                  </a:cubicBezTo>
                  <a:cubicBezTo>
                    <a:pt x="20" y="35"/>
                    <a:pt x="26" y="20"/>
                    <a:pt x="33"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5" name="Freeform 789">
              <a:extLst>
                <a:ext uri="{FF2B5EF4-FFF2-40B4-BE49-F238E27FC236}">
                  <a16:creationId xmlns:a16="http://schemas.microsoft.com/office/drawing/2014/main" id="{0AEB6483-87EE-430B-994B-3CF208346998}"/>
                </a:ext>
              </a:extLst>
            </p:cNvPr>
            <p:cNvSpPr>
              <a:spLocks noEditPoints="1"/>
            </p:cNvSpPr>
            <p:nvPr userDrawn="1"/>
          </p:nvSpPr>
          <p:spPr bwMode="auto">
            <a:xfrm>
              <a:off x="6006" y="3293"/>
              <a:ext cx="117" cy="112"/>
            </a:xfrm>
            <a:custGeom>
              <a:avLst/>
              <a:gdLst>
                <a:gd name="T0" fmla="*/ 50 w 74"/>
                <a:gd name="T1" fmla="*/ 64 h 71"/>
                <a:gd name="T2" fmla="*/ 69 w 74"/>
                <a:gd name="T3" fmla="*/ 22 h 71"/>
                <a:gd name="T4" fmla="*/ 28 w 74"/>
                <a:gd name="T5" fmla="*/ 6 h 71"/>
                <a:gd name="T6" fmla="*/ 6 w 74"/>
                <a:gd name="T7" fmla="*/ 46 h 71"/>
                <a:gd name="T8" fmla="*/ 50 w 74"/>
                <a:gd name="T9" fmla="*/ 64 h 71"/>
                <a:gd name="T10" fmla="*/ 31 w 74"/>
                <a:gd name="T11" fmla="*/ 19 h 71"/>
                <a:gd name="T12" fmla="*/ 46 w 74"/>
                <a:gd name="T13" fmla="*/ 26 h 71"/>
                <a:gd name="T14" fmla="*/ 37 w 74"/>
                <a:gd name="T15" fmla="*/ 55 h 71"/>
                <a:gd name="T16" fmla="*/ 19 w 74"/>
                <a:gd name="T17" fmla="*/ 45 h 71"/>
                <a:gd name="T18" fmla="*/ 31 w 74"/>
                <a:gd name="T19" fmla="*/ 1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1">
                  <a:moveTo>
                    <a:pt x="50" y="64"/>
                  </a:moveTo>
                  <a:cubicBezTo>
                    <a:pt x="64" y="59"/>
                    <a:pt x="74" y="37"/>
                    <a:pt x="69" y="22"/>
                  </a:cubicBezTo>
                  <a:cubicBezTo>
                    <a:pt x="64" y="7"/>
                    <a:pt x="45" y="0"/>
                    <a:pt x="28" y="6"/>
                  </a:cubicBezTo>
                  <a:cubicBezTo>
                    <a:pt x="11" y="13"/>
                    <a:pt x="0" y="31"/>
                    <a:pt x="6" y="46"/>
                  </a:cubicBezTo>
                  <a:cubicBezTo>
                    <a:pt x="12" y="62"/>
                    <a:pt x="33" y="71"/>
                    <a:pt x="50" y="64"/>
                  </a:cubicBezTo>
                  <a:close/>
                  <a:moveTo>
                    <a:pt x="31" y="19"/>
                  </a:moveTo>
                  <a:cubicBezTo>
                    <a:pt x="37" y="18"/>
                    <a:pt x="43" y="24"/>
                    <a:pt x="46" y="26"/>
                  </a:cubicBezTo>
                  <a:cubicBezTo>
                    <a:pt x="51" y="40"/>
                    <a:pt x="46" y="53"/>
                    <a:pt x="37" y="55"/>
                  </a:cubicBezTo>
                  <a:cubicBezTo>
                    <a:pt x="28" y="57"/>
                    <a:pt x="22" y="54"/>
                    <a:pt x="19" y="45"/>
                  </a:cubicBezTo>
                  <a:cubicBezTo>
                    <a:pt x="16" y="35"/>
                    <a:pt x="22" y="19"/>
                    <a:pt x="31"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6" name="Freeform 790">
              <a:extLst>
                <a:ext uri="{FF2B5EF4-FFF2-40B4-BE49-F238E27FC236}">
                  <a16:creationId xmlns:a16="http://schemas.microsoft.com/office/drawing/2014/main" id="{FCAB68B8-0E52-41C8-806F-DDE4D9725377}"/>
                </a:ext>
              </a:extLst>
            </p:cNvPr>
            <p:cNvSpPr>
              <a:spLocks noEditPoints="1"/>
            </p:cNvSpPr>
            <p:nvPr userDrawn="1"/>
          </p:nvSpPr>
          <p:spPr bwMode="auto">
            <a:xfrm>
              <a:off x="5824" y="2476"/>
              <a:ext cx="154" cy="122"/>
            </a:xfrm>
            <a:custGeom>
              <a:avLst/>
              <a:gdLst>
                <a:gd name="T0" fmla="*/ 63 w 98"/>
                <a:gd name="T1" fmla="*/ 3 h 78"/>
                <a:gd name="T2" fmla="*/ 40 w 98"/>
                <a:gd name="T3" fmla="*/ 8 h 78"/>
                <a:gd name="T4" fmla="*/ 15 w 98"/>
                <a:gd name="T5" fmla="*/ 23 h 78"/>
                <a:gd name="T6" fmla="*/ 11 w 98"/>
                <a:gd name="T7" fmla="*/ 58 h 78"/>
                <a:gd name="T8" fmla="*/ 63 w 98"/>
                <a:gd name="T9" fmla="*/ 73 h 78"/>
                <a:gd name="T10" fmla="*/ 95 w 98"/>
                <a:gd name="T11" fmla="*/ 37 h 78"/>
                <a:gd name="T12" fmla="*/ 63 w 98"/>
                <a:gd name="T13" fmla="*/ 3 h 78"/>
                <a:gd name="T14" fmla="*/ 79 w 98"/>
                <a:gd name="T15" fmla="*/ 27 h 78"/>
                <a:gd name="T16" fmla="*/ 55 w 98"/>
                <a:gd name="T17" fmla="*/ 62 h 78"/>
                <a:gd name="T18" fmla="*/ 36 w 98"/>
                <a:gd name="T19" fmla="*/ 61 h 78"/>
                <a:gd name="T20" fmla="*/ 18 w 98"/>
                <a:gd name="T21" fmla="*/ 46 h 78"/>
                <a:gd name="T22" fmla="*/ 30 w 98"/>
                <a:gd name="T23" fmla="*/ 30 h 78"/>
                <a:gd name="T24" fmla="*/ 64 w 98"/>
                <a:gd name="T25" fmla="*/ 15 h 78"/>
                <a:gd name="T26" fmla="*/ 79 w 98"/>
                <a:gd name="T27"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63" y="3"/>
                  </a:moveTo>
                  <a:cubicBezTo>
                    <a:pt x="55" y="4"/>
                    <a:pt x="48" y="6"/>
                    <a:pt x="40" y="8"/>
                  </a:cubicBezTo>
                  <a:cubicBezTo>
                    <a:pt x="32" y="12"/>
                    <a:pt x="23" y="17"/>
                    <a:pt x="15" y="23"/>
                  </a:cubicBezTo>
                  <a:cubicBezTo>
                    <a:pt x="2" y="33"/>
                    <a:pt x="0" y="47"/>
                    <a:pt x="11" y="58"/>
                  </a:cubicBezTo>
                  <a:cubicBezTo>
                    <a:pt x="25" y="73"/>
                    <a:pt x="43" y="78"/>
                    <a:pt x="63" y="73"/>
                  </a:cubicBezTo>
                  <a:cubicBezTo>
                    <a:pt x="81" y="68"/>
                    <a:pt x="93" y="57"/>
                    <a:pt x="95" y="37"/>
                  </a:cubicBezTo>
                  <a:cubicBezTo>
                    <a:pt x="98" y="16"/>
                    <a:pt x="84" y="0"/>
                    <a:pt x="63" y="3"/>
                  </a:cubicBezTo>
                  <a:close/>
                  <a:moveTo>
                    <a:pt x="79" y="27"/>
                  </a:moveTo>
                  <a:cubicBezTo>
                    <a:pt x="79" y="41"/>
                    <a:pt x="70" y="56"/>
                    <a:pt x="55" y="62"/>
                  </a:cubicBezTo>
                  <a:cubicBezTo>
                    <a:pt x="51" y="62"/>
                    <a:pt x="43" y="62"/>
                    <a:pt x="36" y="61"/>
                  </a:cubicBezTo>
                  <a:cubicBezTo>
                    <a:pt x="27" y="60"/>
                    <a:pt x="17" y="56"/>
                    <a:pt x="18" y="46"/>
                  </a:cubicBezTo>
                  <a:cubicBezTo>
                    <a:pt x="18" y="40"/>
                    <a:pt x="25" y="33"/>
                    <a:pt x="30" y="30"/>
                  </a:cubicBezTo>
                  <a:cubicBezTo>
                    <a:pt x="41" y="23"/>
                    <a:pt x="52" y="19"/>
                    <a:pt x="64" y="15"/>
                  </a:cubicBezTo>
                  <a:cubicBezTo>
                    <a:pt x="74" y="11"/>
                    <a:pt x="79" y="17"/>
                    <a:pt x="79" y="2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7" name="Freeform 791">
              <a:extLst>
                <a:ext uri="{FF2B5EF4-FFF2-40B4-BE49-F238E27FC236}">
                  <a16:creationId xmlns:a16="http://schemas.microsoft.com/office/drawing/2014/main" id="{EBADA320-A5D8-4351-AD71-1B42A7F2CC05}"/>
                </a:ext>
              </a:extLst>
            </p:cNvPr>
            <p:cNvSpPr>
              <a:spLocks noEditPoints="1"/>
            </p:cNvSpPr>
            <p:nvPr userDrawn="1"/>
          </p:nvSpPr>
          <p:spPr bwMode="auto">
            <a:xfrm>
              <a:off x="5631" y="2554"/>
              <a:ext cx="136" cy="134"/>
            </a:xfrm>
            <a:custGeom>
              <a:avLst/>
              <a:gdLst>
                <a:gd name="T0" fmla="*/ 27 w 86"/>
                <a:gd name="T1" fmla="*/ 8 h 85"/>
                <a:gd name="T2" fmla="*/ 6 w 86"/>
                <a:gd name="T3" fmla="*/ 54 h 85"/>
                <a:gd name="T4" fmla="*/ 57 w 86"/>
                <a:gd name="T5" fmla="*/ 77 h 85"/>
                <a:gd name="T6" fmla="*/ 80 w 86"/>
                <a:gd name="T7" fmla="*/ 30 h 85"/>
                <a:gd name="T8" fmla="*/ 27 w 86"/>
                <a:gd name="T9" fmla="*/ 8 h 85"/>
                <a:gd name="T10" fmla="*/ 50 w 86"/>
                <a:gd name="T11" fmla="*/ 67 h 85"/>
                <a:gd name="T12" fmla="*/ 17 w 86"/>
                <a:gd name="T13" fmla="*/ 54 h 85"/>
                <a:gd name="T14" fmla="*/ 34 w 86"/>
                <a:gd name="T15" fmla="*/ 17 h 85"/>
                <a:gd name="T16" fmla="*/ 64 w 86"/>
                <a:gd name="T17" fmla="*/ 31 h 85"/>
                <a:gd name="T18" fmla="*/ 50 w 86"/>
                <a:gd name="T19"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7" y="8"/>
                  </a:moveTo>
                  <a:cubicBezTo>
                    <a:pt x="10" y="15"/>
                    <a:pt x="0" y="36"/>
                    <a:pt x="6" y="54"/>
                  </a:cubicBezTo>
                  <a:cubicBezTo>
                    <a:pt x="12" y="75"/>
                    <a:pt x="35" y="85"/>
                    <a:pt x="57" y="77"/>
                  </a:cubicBezTo>
                  <a:cubicBezTo>
                    <a:pt x="74" y="70"/>
                    <a:pt x="86" y="47"/>
                    <a:pt x="80" y="30"/>
                  </a:cubicBezTo>
                  <a:cubicBezTo>
                    <a:pt x="72" y="10"/>
                    <a:pt x="49" y="0"/>
                    <a:pt x="27" y="8"/>
                  </a:cubicBezTo>
                  <a:close/>
                  <a:moveTo>
                    <a:pt x="50" y="67"/>
                  </a:moveTo>
                  <a:cubicBezTo>
                    <a:pt x="37" y="73"/>
                    <a:pt x="22" y="66"/>
                    <a:pt x="17" y="54"/>
                  </a:cubicBezTo>
                  <a:cubicBezTo>
                    <a:pt x="13" y="42"/>
                    <a:pt x="22" y="22"/>
                    <a:pt x="34" y="17"/>
                  </a:cubicBezTo>
                  <a:cubicBezTo>
                    <a:pt x="44" y="13"/>
                    <a:pt x="60" y="20"/>
                    <a:pt x="64" y="31"/>
                  </a:cubicBezTo>
                  <a:cubicBezTo>
                    <a:pt x="70" y="44"/>
                    <a:pt x="62" y="62"/>
                    <a:pt x="50"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8" name="Freeform 792">
              <a:extLst>
                <a:ext uri="{FF2B5EF4-FFF2-40B4-BE49-F238E27FC236}">
                  <a16:creationId xmlns:a16="http://schemas.microsoft.com/office/drawing/2014/main" id="{22B38C32-A8B6-4C5D-AEE5-985F352C90F4}"/>
                </a:ext>
              </a:extLst>
            </p:cNvPr>
            <p:cNvSpPr>
              <a:spLocks noEditPoints="1"/>
            </p:cNvSpPr>
            <p:nvPr userDrawn="1"/>
          </p:nvSpPr>
          <p:spPr bwMode="auto">
            <a:xfrm>
              <a:off x="6039" y="2408"/>
              <a:ext cx="142" cy="137"/>
            </a:xfrm>
            <a:custGeom>
              <a:avLst/>
              <a:gdLst>
                <a:gd name="T0" fmla="*/ 38 w 90"/>
                <a:gd name="T1" fmla="*/ 7 h 87"/>
                <a:gd name="T2" fmla="*/ 8 w 90"/>
                <a:gd name="T3" fmla="*/ 62 h 87"/>
                <a:gd name="T4" fmla="*/ 52 w 90"/>
                <a:gd name="T5" fmla="*/ 80 h 87"/>
                <a:gd name="T6" fmla="*/ 80 w 90"/>
                <a:gd name="T7" fmla="*/ 28 h 87"/>
                <a:gd name="T8" fmla="*/ 38 w 90"/>
                <a:gd name="T9" fmla="*/ 7 h 87"/>
                <a:gd name="T10" fmla="*/ 45 w 90"/>
                <a:gd name="T11" fmla="*/ 71 h 87"/>
                <a:gd name="T12" fmla="*/ 19 w 90"/>
                <a:gd name="T13" fmla="*/ 60 h 87"/>
                <a:gd name="T14" fmla="*/ 43 w 90"/>
                <a:gd name="T15" fmla="*/ 18 h 87"/>
                <a:gd name="T16" fmla="*/ 66 w 90"/>
                <a:gd name="T17" fmla="*/ 29 h 87"/>
                <a:gd name="T18" fmla="*/ 45 w 90"/>
                <a:gd name="T19"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7">
                  <a:moveTo>
                    <a:pt x="38" y="7"/>
                  </a:moveTo>
                  <a:cubicBezTo>
                    <a:pt x="13" y="17"/>
                    <a:pt x="0" y="40"/>
                    <a:pt x="8" y="62"/>
                  </a:cubicBezTo>
                  <a:cubicBezTo>
                    <a:pt x="13" y="76"/>
                    <a:pt x="38" y="87"/>
                    <a:pt x="52" y="80"/>
                  </a:cubicBezTo>
                  <a:cubicBezTo>
                    <a:pt x="74" y="68"/>
                    <a:pt x="90" y="52"/>
                    <a:pt x="80" y="28"/>
                  </a:cubicBezTo>
                  <a:cubicBezTo>
                    <a:pt x="72" y="9"/>
                    <a:pt x="55" y="0"/>
                    <a:pt x="38" y="7"/>
                  </a:cubicBezTo>
                  <a:close/>
                  <a:moveTo>
                    <a:pt x="45" y="71"/>
                  </a:moveTo>
                  <a:cubicBezTo>
                    <a:pt x="35" y="74"/>
                    <a:pt x="23" y="69"/>
                    <a:pt x="19" y="60"/>
                  </a:cubicBezTo>
                  <a:cubicBezTo>
                    <a:pt x="12" y="44"/>
                    <a:pt x="22" y="25"/>
                    <a:pt x="43" y="18"/>
                  </a:cubicBezTo>
                  <a:cubicBezTo>
                    <a:pt x="53" y="14"/>
                    <a:pt x="62" y="18"/>
                    <a:pt x="66" y="29"/>
                  </a:cubicBezTo>
                  <a:cubicBezTo>
                    <a:pt x="73" y="44"/>
                    <a:pt x="63" y="64"/>
                    <a:pt x="45" y="7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9" name="Freeform 793">
              <a:extLst>
                <a:ext uri="{FF2B5EF4-FFF2-40B4-BE49-F238E27FC236}">
                  <a16:creationId xmlns:a16="http://schemas.microsoft.com/office/drawing/2014/main" id="{B8EA023E-E8B9-4F03-8E9D-5EA8B75A4076}"/>
                </a:ext>
              </a:extLst>
            </p:cNvPr>
            <p:cNvSpPr>
              <a:spLocks/>
            </p:cNvSpPr>
            <p:nvPr userDrawn="1"/>
          </p:nvSpPr>
          <p:spPr bwMode="auto">
            <a:xfrm>
              <a:off x="5597" y="2503"/>
              <a:ext cx="58" cy="51"/>
            </a:xfrm>
            <a:custGeom>
              <a:avLst/>
              <a:gdLst>
                <a:gd name="T0" fmla="*/ 25 w 37"/>
                <a:gd name="T1" fmla="*/ 29 h 33"/>
                <a:gd name="T2" fmla="*/ 34 w 37"/>
                <a:gd name="T3" fmla="*/ 13 h 33"/>
                <a:gd name="T4" fmla="*/ 4 w 37"/>
                <a:gd name="T5" fmla="*/ 5 h 33"/>
                <a:gd name="T6" fmla="*/ 1 w 37"/>
                <a:gd name="T7" fmla="*/ 22 h 33"/>
                <a:gd name="T8" fmla="*/ 25 w 37"/>
                <a:gd name="T9" fmla="*/ 29 h 33"/>
              </a:gdLst>
              <a:ahLst/>
              <a:cxnLst>
                <a:cxn ang="0">
                  <a:pos x="T0" y="T1"/>
                </a:cxn>
                <a:cxn ang="0">
                  <a:pos x="T2" y="T3"/>
                </a:cxn>
                <a:cxn ang="0">
                  <a:pos x="T4" y="T5"/>
                </a:cxn>
                <a:cxn ang="0">
                  <a:pos x="T6" y="T7"/>
                </a:cxn>
                <a:cxn ang="0">
                  <a:pos x="T8" y="T9"/>
                </a:cxn>
              </a:cxnLst>
              <a:rect l="0" t="0" r="r" b="b"/>
              <a:pathLst>
                <a:path w="37" h="33">
                  <a:moveTo>
                    <a:pt x="25" y="29"/>
                  </a:moveTo>
                  <a:cubicBezTo>
                    <a:pt x="32" y="26"/>
                    <a:pt x="37" y="22"/>
                    <a:pt x="34" y="13"/>
                  </a:cubicBezTo>
                  <a:cubicBezTo>
                    <a:pt x="31" y="6"/>
                    <a:pt x="16" y="0"/>
                    <a:pt x="4" y="5"/>
                  </a:cubicBezTo>
                  <a:cubicBezTo>
                    <a:pt x="3" y="9"/>
                    <a:pt x="0" y="16"/>
                    <a:pt x="1" y="22"/>
                  </a:cubicBezTo>
                  <a:cubicBezTo>
                    <a:pt x="2" y="30"/>
                    <a:pt x="16" y="33"/>
                    <a:pt x="25" y="2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0" name="Freeform 794">
              <a:extLst>
                <a:ext uri="{FF2B5EF4-FFF2-40B4-BE49-F238E27FC236}">
                  <a16:creationId xmlns:a16="http://schemas.microsoft.com/office/drawing/2014/main" id="{6608342C-8367-4EC4-BC75-D3F6AF8F5234}"/>
                </a:ext>
              </a:extLst>
            </p:cNvPr>
            <p:cNvSpPr>
              <a:spLocks/>
            </p:cNvSpPr>
            <p:nvPr userDrawn="1"/>
          </p:nvSpPr>
          <p:spPr bwMode="auto">
            <a:xfrm>
              <a:off x="6044" y="2350"/>
              <a:ext cx="52" cy="49"/>
            </a:xfrm>
            <a:custGeom>
              <a:avLst/>
              <a:gdLst>
                <a:gd name="T0" fmla="*/ 28 w 33"/>
                <a:gd name="T1" fmla="*/ 26 h 31"/>
                <a:gd name="T2" fmla="*/ 33 w 33"/>
                <a:gd name="T3" fmla="*/ 13 h 31"/>
                <a:gd name="T4" fmla="*/ 10 w 33"/>
                <a:gd name="T5" fmla="*/ 4 h 31"/>
                <a:gd name="T6" fmla="*/ 2 w 33"/>
                <a:gd name="T7" fmla="*/ 20 h 31"/>
                <a:gd name="T8" fmla="*/ 28 w 33"/>
                <a:gd name="T9" fmla="*/ 26 h 31"/>
              </a:gdLst>
              <a:ahLst/>
              <a:cxnLst>
                <a:cxn ang="0">
                  <a:pos x="T0" y="T1"/>
                </a:cxn>
                <a:cxn ang="0">
                  <a:pos x="T2" y="T3"/>
                </a:cxn>
                <a:cxn ang="0">
                  <a:pos x="T4" y="T5"/>
                </a:cxn>
                <a:cxn ang="0">
                  <a:pos x="T6" y="T7"/>
                </a:cxn>
                <a:cxn ang="0">
                  <a:pos x="T8" y="T9"/>
                </a:cxn>
              </a:cxnLst>
              <a:rect l="0" t="0" r="r" b="b"/>
              <a:pathLst>
                <a:path w="33" h="31">
                  <a:moveTo>
                    <a:pt x="28" y="26"/>
                  </a:moveTo>
                  <a:cubicBezTo>
                    <a:pt x="29" y="23"/>
                    <a:pt x="33" y="18"/>
                    <a:pt x="33" y="13"/>
                  </a:cubicBezTo>
                  <a:cubicBezTo>
                    <a:pt x="32" y="5"/>
                    <a:pt x="18" y="0"/>
                    <a:pt x="10" y="4"/>
                  </a:cubicBezTo>
                  <a:cubicBezTo>
                    <a:pt x="2" y="7"/>
                    <a:pt x="0" y="13"/>
                    <a:pt x="2" y="20"/>
                  </a:cubicBezTo>
                  <a:cubicBezTo>
                    <a:pt x="5" y="28"/>
                    <a:pt x="15" y="31"/>
                    <a:pt x="28" y="2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1" name="Freeform 795">
              <a:extLst>
                <a:ext uri="{FF2B5EF4-FFF2-40B4-BE49-F238E27FC236}">
                  <a16:creationId xmlns:a16="http://schemas.microsoft.com/office/drawing/2014/main" id="{1F37C13B-3890-4185-B983-7C1A9D54600F}"/>
                </a:ext>
              </a:extLst>
            </p:cNvPr>
            <p:cNvSpPr>
              <a:spLocks/>
            </p:cNvSpPr>
            <p:nvPr userDrawn="1"/>
          </p:nvSpPr>
          <p:spPr bwMode="auto">
            <a:xfrm>
              <a:off x="5616" y="3401"/>
              <a:ext cx="52" cy="51"/>
            </a:xfrm>
            <a:custGeom>
              <a:avLst/>
              <a:gdLst>
                <a:gd name="T0" fmla="*/ 21 w 33"/>
                <a:gd name="T1" fmla="*/ 31 h 32"/>
                <a:gd name="T2" fmla="*/ 30 w 33"/>
                <a:gd name="T3" fmla="*/ 10 h 32"/>
                <a:gd name="T4" fmla="*/ 12 w 33"/>
                <a:gd name="T5" fmla="*/ 2 h 32"/>
                <a:gd name="T6" fmla="*/ 6 w 33"/>
                <a:gd name="T7" fmla="*/ 26 h 32"/>
                <a:gd name="T8" fmla="*/ 21 w 33"/>
                <a:gd name="T9" fmla="*/ 31 h 32"/>
              </a:gdLst>
              <a:ahLst/>
              <a:cxnLst>
                <a:cxn ang="0">
                  <a:pos x="T0" y="T1"/>
                </a:cxn>
                <a:cxn ang="0">
                  <a:pos x="T2" y="T3"/>
                </a:cxn>
                <a:cxn ang="0">
                  <a:pos x="T4" y="T5"/>
                </a:cxn>
                <a:cxn ang="0">
                  <a:pos x="T6" y="T7"/>
                </a:cxn>
                <a:cxn ang="0">
                  <a:pos x="T8" y="T9"/>
                </a:cxn>
              </a:cxnLst>
              <a:rect l="0" t="0" r="r" b="b"/>
              <a:pathLst>
                <a:path w="33" h="32">
                  <a:moveTo>
                    <a:pt x="21" y="31"/>
                  </a:moveTo>
                  <a:cubicBezTo>
                    <a:pt x="29" y="30"/>
                    <a:pt x="33" y="18"/>
                    <a:pt x="30" y="10"/>
                  </a:cubicBezTo>
                  <a:cubicBezTo>
                    <a:pt x="27" y="0"/>
                    <a:pt x="20" y="0"/>
                    <a:pt x="12" y="2"/>
                  </a:cubicBezTo>
                  <a:cubicBezTo>
                    <a:pt x="0" y="6"/>
                    <a:pt x="5" y="15"/>
                    <a:pt x="6" y="26"/>
                  </a:cubicBezTo>
                  <a:cubicBezTo>
                    <a:pt x="10" y="28"/>
                    <a:pt x="16" y="32"/>
                    <a:pt x="21"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2" name="Freeform 796">
              <a:extLst>
                <a:ext uri="{FF2B5EF4-FFF2-40B4-BE49-F238E27FC236}">
                  <a16:creationId xmlns:a16="http://schemas.microsoft.com/office/drawing/2014/main" id="{10B74F7E-8ACF-4410-927D-672156E7A660}"/>
                </a:ext>
              </a:extLst>
            </p:cNvPr>
            <p:cNvSpPr>
              <a:spLocks/>
            </p:cNvSpPr>
            <p:nvPr userDrawn="1"/>
          </p:nvSpPr>
          <p:spPr bwMode="auto">
            <a:xfrm>
              <a:off x="6427" y="3142"/>
              <a:ext cx="71" cy="82"/>
            </a:xfrm>
            <a:custGeom>
              <a:avLst/>
              <a:gdLst>
                <a:gd name="T0" fmla="*/ 28 w 45"/>
                <a:gd name="T1" fmla="*/ 49 h 52"/>
                <a:gd name="T2" fmla="*/ 41 w 45"/>
                <a:gd name="T3" fmla="*/ 17 h 52"/>
                <a:gd name="T4" fmla="*/ 15 w 45"/>
                <a:gd name="T5" fmla="*/ 3 h 52"/>
                <a:gd name="T6" fmla="*/ 4 w 45"/>
                <a:gd name="T7" fmla="*/ 33 h 52"/>
                <a:gd name="T8" fmla="*/ 28 w 45"/>
                <a:gd name="T9" fmla="*/ 49 h 52"/>
              </a:gdLst>
              <a:ahLst/>
              <a:cxnLst>
                <a:cxn ang="0">
                  <a:pos x="T0" y="T1"/>
                </a:cxn>
                <a:cxn ang="0">
                  <a:pos x="T2" y="T3"/>
                </a:cxn>
                <a:cxn ang="0">
                  <a:pos x="T4" y="T5"/>
                </a:cxn>
                <a:cxn ang="0">
                  <a:pos x="T6" y="T7"/>
                </a:cxn>
                <a:cxn ang="0">
                  <a:pos x="T8" y="T9"/>
                </a:cxn>
              </a:cxnLst>
              <a:rect l="0" t="0" r="r" b="b"/>
              <a:pathLst>
                <a:path w="45" h="52">
                  <a:moveTo>
                    <a:pt x="28" y="49"/>
                  </a:moveTo>
                  <a:cubicBezTo>
                    <a:pt x="38" y="44"/>
                    <a:pt x="45" y="27"/>
                    <a:pt x="41" y="17"/>
                  </a:cubicBezTo>
                  <a:cubicBezTo>
                    <a:pt x="36" y="7"/>
                    <a:pt x="24" y="0"/>
                    <a:pt x="15" y="3"/>
                  </a:cubicBezTo>
                  <a:cubicBezTo>
                    <a:pt x="5" y="7"/>
                    <a:pt x="0" y="22"/>
                    <a:pt x="4" y="33"/>
                  </a:cubicBezTo>
                  <a:cubicBezTo>
                    <a:pt x="8" y="44"/>
                    <a:pt x="21" y="52"/>
                    <a:pt x="28"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3" name="Freeform 797">
              <a:extLst>
                <a:ext uri="{FF2B5EF4-FFF2-40B4-BE49-F238E27FC236}">
                  <a16:creationId xmlns:a16="http://schemas.microsoft.com/office/drawing/2014/main" id="{AFA55C91-D861-4F0F-9584-CB0E83DCC1C0}"/>
                </a:ext>
              </a:extLst>
            </p:cNvPr>
            <p:cNvSpPr>
              <a:spLocks/>
            </p:cNvSpPr>
            <p:nvPr userDrawn="1"/>
          </p:nvSpPr>
          <p:spPr bwMode="auto">
            <a:xfrm>
              <a:off x="6721" y="2924"/>
              <a:ext cx="71" cy="70"/>
            </a:xfrm>
            <a:custGeom>
              <a:avLst/>
              <a:gdLst>
                <a:gd name="T0" fmla="*/ 4 w 45"/>
                <a:gd name="T1" fmla="*/ 24 h 45"/>
                <a:gd name="T2" fmla="*/ 22 w 45"/>
                <a:gd name="T3" fmla="*/ 45 h 45"/>
                <a:gd name="T4" fmla="*/ 28 w 45"/>
                <a:gd name="T5" fmla="*/ 44 h 45"/>
                <a:gd name="T6" fmla="*/ 40 w 45"/>
                <a:gd name="T7" fmla="*/ 19 h 45"/>
                <a:gd name="T8" fmla="*/ 12 w 45"/>
                <a:gd name="T9" fmla="*/ 5 h 45"/>
                <a:gd name="T10" fmla="*/ 9 w 45"/>
                <a:gd name="T11" fmla="*/ 6 h 45"/>
                <a:gd name="T12" fmla="*/ 4 w 45"/>
                <a:gd name="T13" fmla="*/ 24 h 45"/>
              </a:gdLst>
              <a:ahLst/>
              <a:cxnLst>
                <a:cxn ang="0">
                  <a:pos x="T0" y="T1"/>
                </a:cxn>
                <a:cxn ang="0">
                  <a:pos x="T2" y="T3"/>
                </a:cxn>
                <a:cxn ang="0">
                  <a:pos x="T4" y="T5"/>
                </a:cxn>
                <a:cxn ang="0">
                  <a:pos x="T6" y="T7"/>
                </a:cxn>
                <a:cxn ang="0">
                  <a:pos x="T8" y="T9"/>
                </a:cxn>
                <a:cxn ang="0">
                  <a:pos x="T10" y="T11"/>
                </a:cxn>
                <a:cxn ang="0">
                  <a:pos x="T12" y="T13"/>
                </a:cxn>
              </a:cxnLst>
              <a:rect l="0" t="0" r="r" b="b"/>
              <a:pathLst>
                <a:path w="45" h="45">
                  <a:moveTo>
                    <a:pt x="4" y="24"/>
                  </a:moveTo>
                  <a:cubicBezTo>
                    <a:pt x="8" y="35"/>
                    <a:pt x="15" y="43"/>
                    <a:pt x="22" y="45"/>
                  </a:cubicBezTo>
                  <a:cubicBezTo>
                    <a:pt x="24" y="45"/>
                    <a:pt x="26" y="45"/>
                    <a:pt x="28" y="44"/>
                  </a:cubicBezTo>
                  <a:cubicBezTo>
                    <a:pt x="40" y="40"/>
                    <a:pt x="45" y="31"/>
                    <a:pt x="40" y="19"/>
                  </a:cubicBezTo>
                  <a:cubicBezTo>
                    <a:pt x="35" y="7"/>
                    <a:pt x="23" y="0"/>
                    <a:pt x="12" y="5"/>
                  </a:cubicBezTo>
                  <a:cubicBezTo>
                    <a:pt x="11" y="5"/>
                    <a:pt x="10" y="6"/>
                    <a:pt x="9" y="6"/>
                  </a:cubicBezTo>
                  <a:cubicBezTo>
                    <a:pt x="2" y="10"/>
                    <a:pt x="0" y="16"/>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4" name="Freeform 798">
              <a:extLst>
                <a:ext uri="{FF2B5EF4-FFF2-40B4-BE49-F238E27FC236}">
                  <a16:creationId xmlns:a16="http://schemas.microsoft.com/office/drawing/2014/main" id="{C4C57507-88D7-4AAD-BE5B-90DC83D4818F}"/>
                </a:ext>
              </a:extLst>
            </p:cNvPr>
            <p:cNvSpPr>
              <a:spLocks/>
            </p:cNvSpPr>
            <p:nvPr userDrawn="1"/>
          </p:nvSpPr>
          <p:spPr bwMode="auto">
            <a:xfrm>
              <a:off x="5304" y="3387"/>
              <a:ext cx="50" cy="62"/>
            </a:xfrm>
            <a:custGeom>
              <a:avLst/>
              <a:gdLst>
                <a:gd name="T0" fmla="*/ 18 w 32"/>
                <a:gd name="T1" fmla="*/ 39 h 39"/>
                <a:gd name="T2" fmla="*/ 29 w 32"/>
                <a:gd name="T3" fmla="*/ 14 h 39"/>
                <a:gd name="T4" fmla="*/ 13 w 32"/>
                <a:gd name="T5" fmla="*/ 2 h 39"/>
                <a:gd name="T6" fmla="*/ 1 w 32"/>
                <a:gd name="T7" fmla="*/ 30 h 39"/>
                <a:gd name="T8" fmla="*/ 18 w 32"/>
                <a:gd name="T9" fmla="*/ 39 h 39"/>
              </a:gdLst>
              <a:ahLst/>
              <a:cxnLst>
                <a:cxn ang="0">
                  <a:pos x="T0" y="T1"/>
                </a:cxn>
                <a:cxn ang="0">
                  <a:pos x="T2" y="T3"/>
                </a:cxn>
                <a:cxn ang="0">
                  <a:pos x="T4" y="T5"/>
                </a:cxn>
                <a:cxn ang="0">
                  <a:pos x="T6" y="T7"/>
                </a:cxn>
                <a:cxn ang="0">
                  <a:pos x="T8" y="T9"/>
                </a:cxn>
              </a:cxnLst>
              <a:rect l="0" t="0" r="r" b="b"/>
              <a:pathLst>
                <a:path w="32" h="39">
                  <a:moveTo>
                    <a:pt x="18" y="39"/>
                  </a:moveTo>
                  <a:cubicBezTo>
                    <a:pt x="24" y="39"/>
                    <a:pt x="32" y="22"/>
                    <a:pt x="29" y="14"/>
                  </a:cubicBezTo>
                  <a:cubicBezTo>
                    <a:pt x="27" y="6"/>
                    <a:pt x="22" y="0"/>
                    <a:pt x="13" y="2"/>
                  </a:cubicBezTo>
                  <a:cubicBezTo>
                    <a:pt x="6" y="3"/>
                    <a:pt x="0" y="18"/>
                    <a:pt x="1" y="30"/>
                  </a:cubicBezTo>
                  <a:cubicBezTo>
                    <a:pt x="7" y="33"/>
                    <a:pt x="12" y="38"/>
                    <a:pt x="1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5" name="Freeform 799">
              <a:extLst>
                <a:ext uri="{FF2B5EF4-FFF2-40B4-BE49-F238E27FC236}">
                  <a16:creationId xmlns:a16="http://schemas.microsoft.com/office/drawing/2014/main" id="{382BC39F-8F5B-48CD-B3BE-FE0DBC4292F5}"/>
                </a:ext>
              </a:extLst>
            </p:cNvPr>
            <p:cNvSpPr>
              <a:spLocks/>
            </p:cNvSpPr>
            <p:nvPr userDrawn="1"/>
          </p:nvSpPr>
          <p:spPr bwMode="auto">
            <a:xfrm>
              <a:off x="6032" y="3321"/>
              <a:ext cx="55" cy="62"/>
            </a:xfrm>
            <a:custGeom>
              <a:avLst/>
              <a:gdLst>
                <a:gd name="T0" fmla="*/ 21 w 35"/>
                <a:gd name="T1" fmla="*/ 37 h 39"/>
                <a:gd name="T2" fmla="*/ 30 w 35"/>
                <a:gd name="T3" fmla="*/ 8 h 39"/>
                <a:gd name="T4" fmla="*/ 15 w 35"/>
                <a:gd name="T5" fmla="*/ 1 h 39"/>
                <a:gd name="T6" fmla="*/ 3 w 35"/>
                <a:gd name="T7" fmla="*/ 27 h 39"/>
                <a:gd name="T8" fmla="*/ 21 w 35"/>
                <a:gd name="T9" fmla="*/ 37 h 39"/>
              </a:gdLst>
              <a:ahLst/>
              <a:cxnLst>
                <a:cxn ang="0">
                  <a:pos x="T0" y="T1"/>
                </a:cxn>
                <a:cxn ang="0">
                  <a:pos x="T2" y="T3"/>
                </a:cxn>
                <a:cxn ang="0">
                  <a:pos x="T4" y="T5"/>
                </a:cxn>
                <a:cxn ang="0">
                  <a:pos x="T6" y="T7"/>
                </a:cxn>
                <a:cxn ang="0">
                  <a:pos x="T8" y="T9"/>
                </a:cxn>
              </a:cxnLst>
              <a:rect l="0" t="0" r="r" b="b"/>
              <a:pathLst>
                <a:path w="35" h="39">
                  <a:moveTo>
                    <a:pt x="21" y="37"/>
                  </a:moveTo>
                  <a:cubicBezTo>
                    <a:pt x="30" y="35"/>
                    <a:pt x="35" y="22"/>
                    <a:pt x="30" y="8"/>
                  </a:cubicBezTo>
                  <a:cubicBezTo>
                    <a:pt x="27" y="6"/>
                    <a:pt x="21" y="0"/>
                    <a:pt x="15" y="1"/>
                  </a:cubicBezTo>
                  <a:cubicBezTo>
                    <a:pt x="6" y="1"/>
                    <a:pt x="0" y="17"/>
                    <a:pt x="3" y="27"/>
                  </a:cubicBezTo>
                  <a:cubicBezTo>
                    <a:pt x="6" y="36"/>
                    <a:pt x="12" y="39"/>
                    <a:pt x="2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6" name="Freeform 800">
              <a:extLst>
                <a:ext uri="{FF2B5EF4-FFF2-40B4-BE49-F238E27FC236}">
                  <a16:creationId xmlns:a16="http://schemas.microsoft.com/office/drawing/2014/main" id="{AA3927DE-0E6B-4C9A-9535-182C5A69E544}"/>
                </a:ext>
              </a:extLst>
            </p:cNvPr>
            <p:cNvSpPr>
              <a:spLocks/>
            </p:cNvSpPr>
            <p:nvPr userDrawn="1"/>
          </p:nvSpPr>
          <p:spPr bwMode="auto">
            <a:xfrm>
              <a:off x="5850" y="2493"/>
              <a:ext cx="98" cy="80"/>
            </a:xfrm>
            <a:custGeom>
              <a:avLst/>
              <a:gdLst>
                <a:gd name="T0" fmla="*/ 47 w 62"/>
                <a:gd name="T1" fmla="*/ 4 h 51"/>
                <a:gd name="T2" fmla="*/ 13 w 62"/>
                <a:gd name="T3" fmla="*/ 19 h 51"/>
                <a:gd name="T4" fmla="*/ 1 w 62"/>
                <a:gd name="T5" fmla="*/ 35 h 51"/>
                <a:gd name="T6" fmla="*/ 19 w 62"/>
                <a:gd name="T7" fmla="*/ 50 h 51"/>
                <a:gd name="T8" fmla="*/ 38 w 62"/>
                <a:gd name="T9" fmla="*/ 51 h 51"/>
                <a:gd name="T10" fmla="*/ 62 w 62"/>
                <a:gd name="T11" fmla="*/ 16 h 51"/>
                <a:gd name="T12" fmla="*/ 47 w 6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62" h="51">
                  <a:moveTo>
                    <a:pt x="47" y="4"/>
                  </a:moveTo>
                  <a:cubicBezTo>
                    <a:pt x="35" y="8"/>
                    <a:pt x="24" y="12"/>
                    <a:pt x="13" y="19"/>
                  </a:cubicBezTo>
                  <a:cubicBezTo>
                    <a:pt x="8" y="22"/>
                    <a:pt x="1" y="29"/>
                    <a:pt x="1" y="35"/>
                  </a:cubicBezTo>
                  <a:cubicBezTo>
                    <a:pt x="0" y="45"/>
                    <a:pt x="10" y="49"/>
                    <a:pt x="19" y="50"/>
                  </a:cubicBezTo>
                  <a:cubicBezTo>
                    <a:pt x="26" y="51"/>
                    <a:pt x="34" y="51"/>
                    <a:pt x="38" y="51"/>
                  </a:cubicBezTo>
                  <a:cubicBezTo>
                    <a:pt x="53" y="45"/>
                    <a:pt x="62" y="30"/>
                    <a:pt x="62" y="16"/>
                  </a:cubicBezTo>
                  <a:cubicBezTo>
                    <a:pt x="62" y="6"/>
                    <a:pt x="57" y="0"/>
                    <a:pt x="4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7" name="Freeform 801">
              <a:extLst>
                <a:ext uri="{FF2B5EF4-FFF2-40B4-BE49-F238E27FC236}">
                  <a16:creationId xmlns:a16="http://schemas.microsoft.com/office/drawing/2014/main" id="{C684DCCB-7FFC-4A26-9E5E-04332DB4A1EC}"/>
                </a:ext>
              </a:extLst>
            </p:cNvPr>
            <p:cNvSpPr>
              <a:spLocks/>
            </p:cNvSpPr>
            <p:nvPr userDrawn="1"/>
          </p:nvSpPr>
          <p:spPr bwMode="auto">
            <a:xfrm>
              <a:off x="5652" y="2575"/>
              <a:ext cx="90" cy="94"/>
            </a:xfrm>
            <a:custGeom>
              <a:avLst/>
              <a:gdLst>
                <a:gd name="T0" fmla="*/ 21 w 57"/>
                <a:gd name="T1" fmla="*/ 4 h 60"/>
                <a:gd name="T2" fmla="*/ 4 w 57"/>
                <a:gd name="T3" fmla="*/ 41 h 60"/>
                <a:gd name="T4" fmla="*/ 37 w 57"/>
                <a:gd name="T5" fmla="*/ 54 h 60"/>
                <a:gd name="T6" fmla="*/ 51 w 57"/>
                <a:gd name="T7" fmla="*/ 18 h 60"/>
                <a:gd name="T8" fmla="*/ 21 w 57"/>
                <a:gd name="T9" fmla="*/ 4 h 60"/>
              </a:gdLst>
              <a:ahLst/>
              <a:cxnLst>
                <a:cxn ang="0">
                  <a:pos x="T0" y="T1"/>
                </a:cxn>
                <a:cxn ang="0">
                  <a:pos x="T2" y="T3"/>
                </a:cxn>
                <a:cxn ang="0">
                  <a:pos x="T4" y="T5"/>
                </a:cxn>
                <a:cxn ang="0">
                  <a:pos x="T6" y="T7"/>
                </a:cxn>
                <a:cxn ang="0">
                  <a:pos x="T8" y="T9"/>
                </a:cxn>
              </a:cxnLst>
              <a:rect l="0" t="0" r="r" b="b"/>
              <a:pathLst>
                <a:path w="57" h="60">
                  <a:moveTo>
                    <a:pt x="21" y="4"/>
                  </a:moveTo>
                  <a:cubicBezTo>
                    <a:pt x="9" y="9"/>
                    <a:pt x="0" y="29"/>
                    <a:pt x="4" y="41"/>
                  </a:cubicBezTo>
                  <a:cubicBezTo>
                    <a:pt x="9" y="53"/>
                    <a:pt x="24" y="60"/>
                    <a:pt x="37" y="54"/>
                  </a:cubicBezTo>
                  <a:cubicBezTo>
                    <a:pt x="49" y="49"/>
                    <a:pt x="57" y="31"/>
                    <a:pt x="51" y="18"/>
                  </a:cubicBezTo>
                  <a:cubicBezTo>
                    <a:pt x="47" y="7"/>
                    <a:pt x="31" y="0"/>
                    <a:pt x="2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8" name="Freeform 802">
              <a:extLst>
                <a:ext uri="{FF2B5EF4-FFF2-40B4-BE49-F238E27FC236}">
                  <a16:creationId xmlns:a16="http://schemas.microsoft.com/office/drawing/2014/main" id="{69FB99EE-33C9-4D64-B381-C2C62E0F1278}"/>
                </a:ext>
              </a:extLst>
            </p:cNvPr>
            <p:cNvSpPr>
              <a:spLocks/>
            </p:cNvSpPr>
            <p:nvPr userDrawn="1"/>
          </p:nvSpPr>
          <p:spPr bwMode="auto">
            <a:xfrm>
              <a:off x="6058" y="2430"/>
              <a:ext cx="96" cy="95"/>
            </a:xfrm>
            <a:custGeom>
              <a:avLst/>
              <a:gdLst>
                <a:gd name="T0" fmla="*/ 31 w 61"/>
                <a:gd name="T1" fmla="*/ 4 h 60"/>
                <a:gd name="T2" fmla="*/ 7 w 61"/>
                <a:gd name="T3" fmla="*/ 46 h 60"/>
                <a:gd name="T4" fmla="*/ 33 w 61"/>
                <a:gd name="T5" fmla="*/ 57 h 60"/>
                <a:gd name="T6" fmla="*/ 54 w 61"/>
                <a:gd name="T7" fmla="*/ 15 h 60"/>
                <a:gd name="T8" fmla="*/ 31 w 61"/>
                <a:gd name="T9" fmla="*/ 4 h 60"/>
              </a:gdLst>
              <a:ahLst/>
              <a:cxnLst>
                <a:cxn ang="0">
                  <a:pos x="T0" y="T1"/>
                </a:cxn>
                <a:cxn ang="0">
                  <a:pos x="T2" y="T3"/>
                </a:cxn>
                <a:cxn ang="0">
                  <a:pos x="T4" y="T5"/>
                </a:cxn>
                <a:cxn ang="0">
                  <a:pos x="T6" y="T7"/>
                </a:cxn>
                <a:cxn ang="0">
                  <a:pos x="T8" y="T9"/>
                </a:cxn>
              </a:cxnLst>
              <a:rect l="0" t="0" r="r" b="b"/>
              <a:pathLst>
                <a:path w="61" h="60">
                  <a:moveTo>
                    <a:pt x="31" y="4"/>
                  </a:moveTo>
                  <a:cubicBezTo>
                    <a:pt x="10" y="11"/>
                    <a:pt x="0" y="30"/>
                    <a:pt x="7" y="46"/>
                  </a:cubicBezTo>
                  <a:cubicBezTo>
                    <a:pt x="11" y="55"/>
                    <a:pt x="23" y="60"/>
                    <a:pt x="33" y="57"/>
                  </a:cubicBezTo>
                  <a:cubicBezTo>
                    <a:pt x="51" y="50"/>
                    <a:pt x="61" y="30"/>
                    <a:pt x="54" y="15"/>
                  </a:cubicBezTo>
                  <a:cubicBezTo>
                    <a:pt x="50" y="4"/>
                    <a:pt x="41" y="0"/>
                    <a:pt x="3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9" name="Freeform 803">
              <a:extLst>
                <a:ext uri="{FF2B5EF4-FFF2-40B4-BE49-F238E27FC236}">
                  <a16:creationId xmlns:a16="http://schemas.microsoft.com/office/drawing/2014/main" id="{990C8D12-1752-4879-9B5F-561F9C364D31}"/>
                </a:ext>
              </a:extLst>
            </p:cNvPr>
            <p:cNvSpPr>
              <a:spLocks/>
            </p:cNvSpPr>
            <p:nvPr userDrawn="1"/>
          </p:nvSpPr>
          <p:spPr bwMode="auto">
            <a:xfrm>
              <a:off x="5512" y="2603"/>
              <a:ext cx="17" cy="28"/>
            </a:xfrm>
            <a:custGeom>
              <a:avLst/>
              <a:gdLst>
                <a:gd name="T0" fmla="*/ 10 w 11"/>
                <a:gd name="T1" fmla="*/ 13 h 18"/>
                <a:gd name="T2" fmla="*/ 4 w 11"/>
                <a:gd name="T3" fmla="*/ 2 h 18"/>
                <a:gd name="T4" fmla="*/ 1 w 11"/>
                <a:gd name="T5" fmla="*/ 3 h 18"/>
                <a:gd name="T6" fmla="*/ 7 w 11"/>
                <a:gd name="T7" fmla="*/ 16 h 18"/>
                <a:gd name="T8" fmla="*/ 10 w 11"/>
                <a:gd name="T9" fmla="*/ 13 h 18"/>
              </a:gdLst>
              <a:ahLst/>
              <a:cxnLst>
                <a:cxn ang="0">
                  <a:pos x="T0" y="T1"/>
                </a:cxn>
                <a:cxn ang="0">
                  <a:pos x="T2" y="T3"/>
                </a:cxn>
                <a:cxn ang="0">
                  <a:pos x="T4" y="T5"/>
                </a:cxn>
                <a:cxn ang="0">
                  <a:pos x="T6" y="T7"/>
                </a:cxn>
                <a:cxn ang="0">
                  <a:pos x="T8" y="T9"/>
                </a:cxn>
              </a:cxnLst>
              <a:rect l="0" t="0" r="r" b="b"/>
              <a:pathLst>
                <a:path w="11" h="18">
                  <a:moveTo>
                    <a:pt x="10" y="13"/>
                  </a:moveTo>
                  <a:cubicBezTo>
                    <a:pt x="7" y="10"/>
                    <a:pt x="6" y="6"/>
                    <a:pt x="4" y="2"/>
                  </a:cubicBezTo>
                  <a:cubicBezTo>
                    <a:pt x="3" y="0"/>
                    <a:pt x="0" y="1"/>
                    <a:pt x="1" y="3"/>
                  </a:cubicBezTo>
                  <a:cubicBezTo>
                    <a:pt x="2" y="8"/>
                    <a:pt x="4" y="13"/>
                    <a:pt x="7" y="16"/>
                  </a:cubicBezTo>
                  <a:cubicBezTo>
                    <a:pt x="9" y="18"/>
                    <a:pt x="11" y="15"/>
                    <a:pt x="10"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0" name="Freeform 804">
              <a:extLst>
                <a:ext uri="{FF2B5EF4-FFF2-40B4-BE49-F238E27FC236}">
                  <a16:creationId xmlns:a16="http://schemas.microsoft.com/office/drawing/2014/main" id="{A1A219FE-4036-436B-87F8-224A6BC6E4F1}"/>
                </a:ext>
              </a:extLst>
            </p:cNvPr>
            <p:cNvSpPr>
              <a:spLocks/>
            </p:cNvSpPr>
            <p:nvPr userDrawn="1"/>
          </p:nvSpPr>
          <p:spPr bwMode="auto">
            <a:xfrm>
              <a:off x="5501" y="2573"/>
              <a:ext cx="16" cy="24"/>
            </a:xfrm>
            <a:custGeom>
              <a:avLst/>
              <a:gdLst>
                <a:gd name="T0" fmla="*/ 6 w 10"/>
                <a:gd name="T1" fmla="*/ 8 h 15"/>
                <a:gd name="T2" fmla="*/ 6 w 10"/>
                <a:gd name="T3" fmla="*/ 8 h 15"/>
                <a:gd name="T4" fmla="*/ 6 w 10"/>
                <a:gd name="T5" fmla="*/ 6 h 15"/>
                <a:gd name="T6" fmla="*/ 4 w 10"/>
                <a:gd name="T7" fmla="*/ 2 h 15"/>
                <a:gd name="T8" fmla="*/ 1 w 10"/>
                <a:gd name="T9" fmla="*/ 3 h 15"/>
                <a:gd name="T10" fmla="*/ 8 w 10"/>
                <a:gd name="T11" fmla="*/ 11 h 15"/>
                <a:gd name="T12" fmla="*/ 6 w 1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6" y="8"/>
                  </a:moveTo>
                  <a:cubicBezTo>
                    <a:pt x="6" y="8"/>
                    <a:pt x="6" y="8"/>
                    <a:pt x="6" y="8"/>
                  </a:cubicBezTo>
                  <a:cubicBezTo>
                    <a:pt x="6" y="7"/>
                    <a:pt x="6" y="7"/>
                    <a:pt x="6" y="6"/>
                  </a:cubicBezTo>
                  <a:cubicBezTo>
                    <a:pt x="5" y="5"/>
                    <a:pt x="5" y="3"/>
                    <a:pt x="4" y="2"/>
                  </a:cubicBezTo>
                  <a:cubicBezTo>
                    <a:pt x="4" y="0"/>
                    <a:pt x="0" y="1"/>
                    <a:pt x="1" y="3"/>
                  </a:cubicBezTo>
                  <a:cubicBezTo>
                    <a:pt x="2" y="6"/>
                    <a:pt x="3" y="15"/>
                    <a:pt x="8" y="11"/>
                  </a:cubicBezTo>
                  <a:cubicBezTo>
                    <a:pt x="10" y="10"/>
                    <a:pt x="8" y="8"/>
                    <a:pt x="6"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1" name="Freeform 805">
              <a:extLst>
                <a:ext uri="{FF2B5EF4-FFF2-40B4-BE49-F238E27FC236}">
                  <a16:creationId xmlns:a16="http://schemas.microsoft.com/office/drawing/2014/main" id="{733A925A-A661-42A6-8A24-1659F9C0C721}"/>
                </a:ext>
              </a:extLst>
            </p:cNvPr>
            <p:cNvSpPr>
              <a:spLocks/>
            </p:cNvSpPr>
            <p:nvPr userDrawn="1"/>
          </p:nvSpPr>
          <p:spPr bwMode="auto">
            <a:xfrm>
              <a:off x="5482" y="2559"/>
              <a:ext cx="14" cy="24"/>
            </a:xfrm>
            <a:custGeom>
              <a:avLst/>
              <a:gdLst>
                <a:gd name="T0" fmla="*/ 1 w 9"/>
                <a:gd name="T1" fmla="*/ 4 h 15"/>
                <a:gd name="T2" fmla="*/ 4 w 9"/>
                <a:gd name="T3" fmla="*/ 13 h 15"/>
                <a:gd name="T4" fmla="*/ 8 w 9"/>
                <a:gd name="T5" fmla="*/ 11 h 15"/>
                <a:gd name="T6" fmla="*/ 5 w 9"/>
                <a:gd name="T7" fmla="*/ 2 h 15"/>
                <a:gd name="T8" fmla="*/ 1 w 9"/>
                <a:gd name="T9" fmla="*/ 4 h 15"/>
              </a:gdLst>
              <a:ahLst/>
              <a:cxnLst>
                <a:cxn ang="0">
                  <a:pos x="T0" y="T1"/>
                </a:cxn>
                <a:cxn ang="0">
                  <a:pos x="T2" y="T3"/>
                </a:cxn>
                <a:cxn ang="0">
                  <a:pos x="T4" y="T5"/>
                </a:cxn>
                <a:cxn ang="0">
                  <a:pos x="T6" y="T7"/>
                </a:cxn>
                <a:cxn ang="0">
                  <a:pos x="T8" y="T9"/>
                </a:cxn>
              </a:cxnLst>
              <a:rect l="0" t="0" r="r" b="b"/>
              <a:pathLst>
                <a:path w="9" h="15">
                  <a:moveTo>
                    <a:pt x="1" y="4"/>
                  </a:moveTo>
                  <a:cubicBezTo>
                    <a:pt x="4" y="13"/>
                    <a:pt x="4" y="13"/>
                    <a:pt x="4" y="13"/>
                  </a:cubicBezTo>
                  <a:cubicBezTo>
                    <a:pt x="5" y="15"/>
                    <a:pt x="9" y="14"/>
                    <a:pt x="8" y="11"/>
                  </a:cubicBezTo>
                  <a:cubicBezTo>
                    <a:pt x="5" y="2"/>
                    <a:pt x="5" y="2"/>
                    <a:pt x="5" y="2"/>
                  </a:cubicBezTo>
                  <a:cubicBezTo>
                    <a:pt x="4" y="0"/>
                    <a:pt x="0" y="2"/>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2" name="Freeform 806">
              <a:extLst>
                <a:ext uri="{FF2B5EF4-FFF2-40B4-BE49-F238E27FC236}">
                  <a16:creationId xmlns:a16="http://schemas.microsoft.com/office/drawing/2014/main" id="{12DE4E81-38EA-4E21-9E32-09EF9172185D}"/>
                </a:ext>
              </a:extLst>
            </p:cNvPr>
            <p:cNvSpPr>
              <a:spLocks/>
            </p:cNvSpPr>
            <p:nvPr userDrawn="1"/>
          </p:nvSpPr>
          <p:spPr bwMode="auto">
            <a:xfrm>
              <a:off x="5537" y="2652"/>
              <a:ext cx="9" cy="20"/>
            </a:xfrm>
            <a:custGeom>
              <a:avLst/>
              <a:gdLst>
                <a:gd name="T0" fmla="*/ 1 w 6"/>
                <a:gd name="T1" fmla="*/ 4 h 13"/>
                <a:gd name="T2" fmla="*/ 2 w 6"/>
                <a:gd name="T3" fmla="*/ 9 h 13"/>
                <a:gd name="T4" fmla="*/ 5 w 6"/>
                <a:gd name="T5" fmla="*/ 11 h 13"/>
                <a:gd name="T6" fmla="*/ 4 w 6"/>
                <a:gd name="T7" fmla="*/ 2 h 13"/>
                <a:gd name="T8" fmla="*/ 1 w 6"/>
                <a:gd name="T9" fmla="*/ 4 h 13"/>
              </a:gdLst>
              <a:ahLst/>
              <a:cxnLst>
                <a:cxn ang="0">
                  <a:pos x="T0" y="T1"/>
                </a:cxn>
                <a:cxn ang="0">
                  <a:pos x="T2" y="T3"/>
                </a:cxn>
                <a:cxn ang="0">
                  <a:pos x="T4" y="T5"/>
                </a:cxn>
                <a:cxn ang="0">
                  <a:pos x="T6" y="T7"/>
                </a:cxn>
                <a:cxn ang="0">
                  <a:pos x="T8" y="T9"/>
                </a:cxn>
              </a:cxnLst>
              <a:rect l="0" t="0" r="r" b="b"/>
              <a:pathLst>
                <a:path w="6" h="13">
                  <a:moveTo>
                    <a:pt x="1" y="4"/>
                  </a:moveTo>
                  <a:cubicBezTo>
                    <a:pt x="1" y="5"/>
                    <a:pt x="2" y="7"/>
                    <a:pt x="2" y="9"/>
                  </a:cubicBezTo>
                  <a:cubicBezTo>
                    <a:pt x="1" y="11"/>
                    <a:pt x="4" y="13"/>
                    <a:pt x="5" y="11"/>
                  </a:cubicBezTo>
                  <a:cubicBezTo>
                    <a:pt x="6" y="8"/>
                    <a:pt x="5" y="5"/>
                    <a:pt x="4" y="2"/>
                  </a:cubicBezTo>
                  <a:cubicBezTo>
                    <a:pt x="3"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3" name="Freeform 807">
              <a:extLst>
                <a:ext uri="{FF2B5EF4-FFF2-40B4-BE49-F238E27FC236}">
                  <a16:creationId xmlns:a16="http://schemas.microsoft.com/office/drawing/2014/main" id="{8AACBBDB-DB3E-4426-8222-02C15A80E126}"/>
                </a:ext>
              </a:extLst>
            </p:cNvPr>
            <p:cNvSpPr>
              <a:spLocks/>
            </p:cNvSpPr>
            <p:nvPr userDrawn="1"/>
          </p:nvSpPr>
          <p:spPr bwMode="auto">
            <a:xfrm>
              <a:off x="5493" y="2540"/>
              <a:ext cx="14" cy="19"/>
            </a:xfrm>
            <a:custGeom>
              <a:avLst/>
              <a:gdLst>
                <a:gd name="T0" fmla="*/ 7 w 9"/>
                <a:gd name="T1" fmla="*/ 8 h 12"/>
                <a:gd name="T2" fmla="*/ 7 w 9"/>
                <a:gd name="T3" fmla="*/ 7 h 12"/>
                <a:gd name="T4" fmla="*/ 6 w 9"/>
                <a:gd name="T5" fmla="*/ 6 h 12"/>
                <a:gd name="T6" fmla="*/ 4 w 9"/>
                <a:gd name="T7" fmla="*/ 2 h 12"/>
                <a:gd name="T8" fmla="*/ 1 w 9"/>
                <a:gd name="T9" fmla="*/ 3 h 12"/>
                <a:gd name="T10" fmla="*/ 7 w 9"/>
                <a:gd name="T11" fmla="*/ 12 h 12"/>
                <a:gd name="T12" fmla="*/ 7 w 9"/>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7" y="8"/>
                  </a:moveTo>
                  <a:cubicBezTo>
                    <a:pt x="7" y="8"/>
                    <a:pt x="7" y="8"/>
                    <a:pt x="7" y="7"/>
                  </a:cubicBezTo>
                  <a:cubicBezTo>
                    <a:pt x="6" y="7"/>
                    <a:pt x="6" y="6"/>
                    <a:pt x="6" y="6"/>
                  </a:cubicBezTo>
                  <a:cubicBezTo>
                    <a:pt x="5" y="4"/>
                    <a:pt x="5" y="3"/>
                    <a:pt x="4" y="2"/>
                  </a:cubicBezTo>
                  <a:cubicBezTo>
                    <a:pt x="4" y="0"/>
                    <a:pt x="0" y="1"/>
                    <a:pt x="1" y="3"/>
                  </a:cubicBezTo>
                  <a:cubicBezTo>
                    <a:pt x="2" y="5"/>
                    <a:pt x="3" y="12"/>
                    <a:pt x="7" y="12"/>
                  </a:cubicBezTo>
                  <a:cubicBezTo>
                    <a:pt x="9" y="11"/>
                    <a:pt x="9" y="8"/>
                    <a:pt x="7"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4" name="Freeform 808">
              <a:extLst>
                <a:ext uri="{FF2B5EF4-FFF2-40B4-BE49-F238E27FC236}">
                  <a16:creationId xmlns:a16="http://schemas.microsoft.com/office/drawing/2014/main" id="{861439FA-5381-4ADB-85B1-E201AAC806EE}"/>
                </a:ext>
              </a:extLst>
            </p:cNvPr>
            <p:cNvSpPr>
              <a:spLocks/>
            </p:cNvSpPr>
            <p:nvPr userDrawn="1"/>
          </p:nvSpPr>
          <p:spPr bwMode="auto">
            <a:xfrm>
              <a:off x="5471" y="2526"/>
              <a:ext cx="17" cy="27"/>
            </a:xfrm>
            <a:custGeom>
              <a:avLst/>
              <a:gdLst>
                <a:gd name="T0" fmla="*/ 7 w 11"/>
                <a:gd name="T1" fmla="*/ 9 h 17"/>
                <a:gd name="T2" fmla="*/ 5 w 11"/>
                <a:gd name="T3" fmla="*/ 8 h 17"/>
                <a:gd name="T4" fmla="*/ 4 w 11"/>
                <a:gd name="T5" fmla="*/ 3 h 17"/>
                <a:gd name="T6" fmla="*/ 0 w 11"/>
                <a:gd name="T7" fmla="*/ 3 h 17"/>
                <a:gd name="T8" fmla="*/ 9 w 11"/>
                <a:gd name="T9" fmla="*/ 12 h 17"/>
                <a:gd name="T10" fmla="*/ 7 w 11"/>
                <a:gd name="T11" fmla="*/ 9 h 17"/>
              </a:gdLst>
              <a:ahLst/>
              <a:cxnLst>
                <a:cxn ang="0">
                  <a:pos x="T0" y="T1"/>
                </a:cxn>
                <a:cxn ang="0">
                  <a:pos x="T2" y="T3"/>
                </a:cxn>
                <a:cxn ang="0">
                  <a:pos x="T4" y="T5"/>
                </a:cxn>
                <a:cxn ang="0">
                  <a:pos x="T6" y="T7"/>
                </a:cxn>
                <a:cxn ang="0">
                  <a:pos x="T8" y="T9"/>
                </a:cxn>
                <a:cxn ang="0">
                  <a:pos x="T10" y="T11"/>
                </a:cxn>
              </a:cxnLst>
              <a:rect l="0" t="0" r="r" b="b"/>
              <a:pathLst>
                <a:path w="11" h="17">
                  <a:moveTo>
                    <a:pt x="7" y="9"/>
                  </a:moveTo>
                  <a:cubicBezTo>
                    <a:pt x="6" y="10"/>
                    <a:pt x="5" y="9"/>
                    <a:pt x="5" y="8"/>
                  </a:cubicBezTo>
                  <a:cubicBezTo>
                    <a:pt x="4" y="6"/>
                    <a:pt x="4" y="4"/>
                    <a:pt x="4" y="3"/>
                  </a:cubicBezTo>
                  <a:cubicBezTo>
                    <a:pt x="3" y="0"/>
                    <a:pt x="0" y="0"/>
                    <a:pt x="0" y="3"/>
                  </a:cubicBezTo>
                  <a:cubicBezTo>
                    <a:pt x="0" y="7"/>
                    <a:pt x="3" y="17"/>
                    <a:pt x="9" y="12"/>
                  </a:cubicBezTo>
                  <a:cubicBezTo>
                    <a:pt x="11" y="11"/>
                    <a:pt x="8" y="8"/>
                    <a:pt x="7"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5" name="Freeform 809">
              <a:extLst>
                <a:ext uri="{FF2B5EF4-FFF2-40B4-BE49-F238E27FC236}">
                  <a16:creationId xmlns:a16="http://schemas.microsoft.com/office/drawing/2014/main" id="{83FC3A2F-90B7-4E21-872C-9230B883A84C}"/>
                </a:ext>
              </a:extLst>
            </p:cNvPr>
            <p:cNvSpPr>
              <a:spLocks/>
            </p:cNvSpPr>
            <p:nvPr userDrawn="1"/>
          </p:nvSpPr>
          <p:spPr bwMode="auto">
            <a:xfrm>
              <a:off x="5479" y="2506"/>
              <a:ext cx="14" cy="25"/>
            </a:xfrm>
            <a:custGeom>
              <a:avLst/>
              <a:gdLst>
                <a:gd name="T0" fmla="*/ 0 w 9"/>
                <a:gd name="T1" fmla="*/ 3 h 16"/>
                <a:gd name="T2" fmla="*/ 4 w 9"/>
                <a:gd name="T3" fmla="*/ 14 h 16"/>
                <a:gd name="T4" fmla="*/ 7 w 9"/>
                <a:gd name="T5" fmla="*/ 11 h 16"/>
                <a:gd name="T6" fmla="*/ 4 w 9"/>
                <a:gd name="T7" fmla="*/ 2 h 16"/>
                <a:gd name="T8" fmla="*/ 0 w 9"/>
                <a:gd name="T9" fmla="*/ 3 h 16"/>
              </a:gdLst>
              <a:ahLst/>
              <a:cxnLst>
                <a:cxn ang="0">
                  <a:pos x="T0" y="T1"/>
                </a:cxn>
                <a:cxn ang="0">
                  <a:pos x="T2" y="T3"/>
                </a:cxn>
                <a:cxn ang="0">
                  <a:pos x="T4" y="T5"/>
                </a:cxn>
                <a:cxn ang="0">
                  <a:pos x="T6" y="T7"/>
                </a:cxn>
                <a:cxn ang="0">
                  <a:pos x="T8" y="T9"/>
                </a:cxn>
              </a:cxnLst>
              <a:rect l="0" t="0" r="r" b="b"/>
              <a:pathLst>
                <a:path w="9" h="16">
                  <a:moveTo>
                    <a:pt x="0" y="3"/>
                  </a:moveTo>
                  <a:cubicBezTo>
                    <a:pt x="0" y="7"/>
                    <a:pt x="1" y="11"/>
                    <a:pt x="4" y="14"/>
                  </a:cubicBezTo>
                  <a:cubicBezTo>
                    <a:pt x="6" y="16"/>
                    <a:pt x="9" y="13"/>
                    <a:pt x="7" y="11"/>
                  </a:cubicBezTo>
                  <a:cubicBezTo>
                    <a:pt x="5" y="9"/>
                    <a:pt x="4" y="5"/>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6" name="Freeform 810">
              <a:extLst>
                <a:ext uri="{FF2B5EF4-FFF2-40B4-BE49-F238E27FC236}">
                  <a16:creationId xmlns:a16="http://schemas.microsoft.com/office/drawing/2014/main" id="{259DAD1B-9AB0-4912-ACE5-C2CD56D223EE}"/>
                </a:ext>
              </a:extLst>
            </p:cNvPr>
            <p:cNvSpPr>
              <a:spLocks/>
            </p:cNvSpPr>
            <p:nvPr userDrawn="1"/>
          </p:nvSpPr>
          <p:spPr bwMode="auto">
            <a:xfrm>
              <a:off x="5483" y="2476"/>
              <a:ext cx="8" cy="27"/>
            </a:xfrm>
            <a:custGeom>
              <a:avLst/>
              <a:gdLst>
                <a:gd name="T0" fmla="*/ 0 w 5"/>
                <a:gd name="T1" fmla="*/ 3 h 17"/>
                <a:gd name="T2" fmla="*/ 1 w 5"/>
                <a:gd name="T3" fmla="*/ 14 h 17"/>
                <a:gd name="T4" fmla="*/ 5 w 5"/>
                <a:gd name="T5" fmla="*/ 14 h 17"/>
                <a:gd name="T6" fmla="*/ 4 w 5"/>
                <a:gd name="T7" fmla="*/ 3 h 17"/>
                <a:gd name="T8" fmla="*/ 0 w 5"/>
                <a:gd name="T9" fmla="*/ 3 h 17"/>
              </a:gdLst>
              <a:ahLst/>
              <a:cxnLst>
                <a:cxn ang="0">
                  <a:pos x="T0" y="T1"/>
                </a:cxn>
                <a:cxn ang="0">
                  <a:pos x="T2" y="T3"/>
                </a:cxn>
                <a:cxn ang="0">
                  <a:pos x="T4" y="T5"/>
                </a:cxn>
                <a:cxn ang="0">
                  <a:pos x="T6" y="T7"/>
                </a:cxn>
                <a:cxn ang="0">
                  <a:pos x="T8" y="T9"/>
                </a:cxn>
              </a:cxnLst>
              <a:rect l="0" t="0" r="r" b="b"/>
              <a:pathLst>
                <a:path w="5" h="17">
                  <a:moveTo>
                    <a:pt x="0" y="3"/>
                  </a:moveTo>
                  <a:cubicBezTo>
                    <a:pt x="0" y="7"/>
                    <a:pt x="1" y="10"/>
                    <a:pt x="1" y="14"/>
                  </a:cubicBezTo>
                  <a:cubicBezTo>
                    <a:pt x="2" y="17"/>
                    <a:pt x="5" y="16"/>
                    <a:pt x="5" y="14"/>
                  </a:cubicBezTo>
                  <a:cubicBezTo>
                    <a:pt x="5" y="10"/>
                    <a:pt x="4" y="6"/>
                    <a:pt x="4" y="3"/>
                  </a:cubicBezTo>
                  <a:cubicBezTo>
                    <a:pt x="4" y="0"/>
                    <a:pt x="0" y="1"/>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7" name="Freeform 811">
              <a:extLst>
                <a:ext uri="{FF2B5EF4-FFF2-40B4-BE49-F238E27FC236}">
                  <a16:creationId xmlns:a16="http://schemas.microsoft.com/office/drawing/2014/main" id="{D3C0E433-7308-4D3B-A892-98A14F0FB595}"/>
                </a:ext>
              </a:extLst>
            </p:cNvPr>
            <p:cNvSpPr>
              <a:spLocks/>
            </p:cNvSpPr>
            <p:nvPr userDrawn="1"/>
          </p:nvSpPr>
          <p:spPr bwMode="auto">
            <a:xfrm>
              <a:off x="5461" y="2474"/>
              <a:ext cx="11" cy="24"/>
            </a:xfrm>
            <a:custGeom>
              <a:avLst/>
              <a:gdLst>
                <a:gd name="T0" fmla="*/ 1 w 7"/>
                <a:gd name="T1" fmla="*/ 4 h 15"/>
                <a:gd name="T2" fmla="*/ 3 w 7"/>
                <a:gd name="T3" fmla="*/ 12 h 15"/>
                <a:gd name="T4" fmla="*/ 7 w 7"/>
                <a:gd name="T5" fmla="*/ 13 h 15"/>
                <a:gd name="T6" fmla="*/ 5 w 7"/>
                <a:gd name="T7" fmla="*/ 2 h 15"/>
                <a:gd name="T8" fmla="*/ 1 w 7"/>
                <a:gd name="T9" fmla="*/ 4 h 15"/>
              </a:gdLst>
              <a:ahLst/>
              <a:cxnLst>
                <a:cxn ang="0">
                  <a:pos x="T0" y="T1"/>
                </a:cxn>
                <a:cxn ang="0">
                  <a:pos x="T2" y="T3"/>
                </a:cxn>
                <a:cxn ang="0">
                  <a:pos x="T4" y="T5"/>
                </a:cxn>
                <a:cxn ang="0">
                  <a:pos x="T6" y="T7"/>
                </a:cxn>
                <a:cxn ang="0">
                  <a:pos x="T8" y="T9"/>
                </a:cxn>
              </a:cxnLst>
              <a:rect l="0" t="0" r="r" b="b"/>
              <a:pathLst>
                <a:path w="7" h="15">
                  <a:moveTo>
                    <a:pt x="1" y="4"/>
                  </a:moveTo>
                  <a:cubicBezTo>
                    <a:pt x="2" y="6"/>
                    <a:pt x="3" y="9"/>
                    <a:pt x="3" y="12"/>
                  </a:cubicBezTo>
                  <a:cubicBezTo>
                    <a:pt x="3" y="14"/>
                    <a:pt x="7" y="15"/>
                    <a:pt x="7" y="13"/>
                  </a:cubicBezTo>
                  <a:cubicBezTo>
                    <a:pt x="7" y="9"/>
                    <a:pt x="6" y="6"/>
                    <a:pt x="5" y="2"/>
                  </a:cubicBezTo>
                  <a:cubicBezTo>
                    <a:pt x="4"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8" name="Freeform 812">
              <a:extLst>
                <a:ext uri="{FF2B5EF4-FFF2-40B4-BE49-F238E27FC236}">
                  <a16:creationId xmlns:a16="http://schemas.microsoft.com/office/drawing/2014/main" id="{073FA82B-3367-4318-A1C1-6AB5D1CB0475}"/>
                </a:ext>
              </a:extLst>
            </p:cNvPr>
            <p:cNvSpPr>
              <a:spLocks/>
            </p:cNvSpPr>
            <p:nvPr userDrawn="1"/>
          </p:nvSpPr>
          <p:spPr bwMode="auto">
            <a:xfrm>
              <a:off x="5450" y="2490"/>
              <a:ext cx="18" cy="27"/>
            </a:xfrm>
            <a:custGeom>
              <a:avLst/>
              <a:gdLst>
                <a:gd name="T0" fmla="*/ 9 w 11"/>
                <a:gd name="T1" fmla="*/ 13 h 17"/>
                <a:gd name="T2" fmla="*/ 4 w 11"/>
                <a:gd name="T3" fmla="*/ 2 h 17"/>
                <a:gd name="T4" fmla="*/ 0 w 11"/>
                <a:gd name="T5" fmla="*/ 4 h 17"/>
                <a:gd name="T6" fmla="*/ 6 w 11"/>
                <a:gd name="T7" fmla="*/ 15 h 17"/>
                <a:gd name="T8" fmla="*/ 9 w 11"/>
                <a:gd name="T9" fmla="*/ 13 h 17"/>
              </a:gdLst>
              <a:ahLst/>
              <a:cxnLst>
                <a:cxn ang="0">
                  <a:pos x="T0" y="T1"/>
                </a:cxn>
                <a:cxn ang="0">
                  <a:pos x="T2" y="T3"/>
                </a:cxn>
                <a:cxn ang="0">
                  <a:pos x="T4" y="T5"/>
                </a:cxn>
                <a:cxn ang="0">
                  <a:pos x="T6" y="T7"/>
                </a:cxn>
                <a:cxn ang="0">
                  <a:pos x="T8" y="T9"/>
                </a:cxn>
              </a:cxnLst>
              <a:rect l="0" t="0" r="r" b="b"/>
              <a:pathLst>
                <a:path w="11" h="17">
                  <a:moveTo>
                    <a:pt x="9" y="13"/>
                  </a:moveTo>
                  <a:cubicBezTo>
                    <a:pt x="7" y="10"/>
                    <a:pt x="5" y="6"/>
                    <a:pt x="4" y="2"/>
                  </a:cubicBezTo>
                  <a:cubicBezTo>
                    <a:pt x="3" y="0"/>
                    <a:pt x="0" y="2"/>
                    <a:pt x="0" y="4"/>
                  </a:cubicBezTo>
                  <a:cubicBezTo>
                    <a:pt x="2" y="8"/>
                    <a:pt x="3" y="12"/>
                    <a:pt x="6" y="15"/>
                  </a:cubicBezTo>
                  <a:cubicBezTo>
                    <a:pt x="8" y="17"/>
                    <a:pt x="11" y="15"/>
                    <a:pt x="9"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9" name="Freeform 813">
              <a:extLst>
                <a:ext uri="{FF2B5EF4-FFF2-40B4-BE49-F238E27FC236}">
                  <a16:creationId xmlns:a16="http://schemas.microsoft.com/office/drawing/2014/main" id="{0E2FF71C-B3E0-4AFE-B9F7-D0DFC75A69BD}"/>
                </a:ext>
              </a:extLst>
            </p:cNvPr>
            <p:cNvSpPr>
              <a:spLocks/>
            </p:cNvSpPr>
            <p:nvPr userDrawn="1"/>
          </p:nvSpPr>
          <p:spPr bwMode="auto">
            <a:xfrm>
              <a:off x="5444" y="2448"/>
              <a:ext cx="14" cy="28"/>
            </a:xfrm>
            <a:custGeom>
              <a:avLst/>
              <a:gdLst>
                <a:gd name="T0" fmla="*/ 1 w 9"/>
                <a:gd name="T1" fmla="*/ 2 h 18"/>
                <a:gd name="T2" fmla="*/ 5 w 9"/>
                <a:gd name="T3" fmla="*/ 16 h 18"/>
                <a:gd name="T4" fmla="*/ 7 w 9"/>
                <a:gd name="T5" fmla="*/ 13 h 18"/>
                <a:gd name="T6" fmla="*/ 5 w 9"/>
                <a:gd name="T7" fmla="*/ 3 h 18"/>
                <a:gd name="T8" fmla="*/ 1 w 9"/>
                <a:gd name="T9" fmla="*/ 2 h 18"/>
              </a:gdLst>
              <a:ahLst/>
              <a:cxnLst>
                <a:cxn ang="0">
                  <a:pos x="T0" y="T1"/>
                </a:cxn>
                <a:cxn ang="0">
                  <a:pos x="T2" y="T3"/>
                </a:cxn>
                <a:cxn ang="0">
                  <a:pos x="T4" y="T5"/>
                </a:cxn>
                <a:cxn ang="0">
                  <a:pos x="T6" y="T7"/>
                </a:cxn>
                <a:cxn ang="0">
                  <a:pos x="T8" y="T9"/>
                </a:cxn>
              </a:cxnLst>
              <a:rect l="0" t="0" r="r" b="b"/>
              <a:pathLst>
                <a:path w="9" h="18">
                  <a:moveTo>
                    <a:pt x="1" y="2"/>
                  </a:moveTo>
                  <a:cubicBezTo>
                    <a:pt x="0" y="7"/>
                    <a:pt x="1" y="12"/>
                    <a:pt x="5" y="16"/>
                  </a:cubicBezTo>
                  <a:cubicBezTo>
                    <a:pt x="7" y="18"/>
                    <a:pt x="9" y="15"/>
                    <a:pt x="7" y="13"/>
                  </a:cubicBezTo>
                  <a:cubicBezTo>
                    <a:pt x="5" y="10"/>
                    <a:pt x="4" y="6"/>
                    <a:pt x="5" y="3"/>
                  </a:cubicBezTo>
                  <a:cubicBezTo>
                    <a:pt x="5" y="1"/>
                    <a:pt x="2" y="0"/>
                    <a:pt x="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0" name="Freeform 814">
              <a:extLst>
                <a:ext uri="{FF2B5EF4-FFF2-40B4-BE49-F238E27FC236}">
                  <a16:creationId xmlns:a16="http://schemas.microsoft.com/office/drawing/2014/main" id="{36AAF6DD-36EE-4D89-8A1C-B45FC0326364}"/>
                </a:ext>
              </a:extLst>
            </p:cNvPr>
            <p:cNvSpPr>
              <a:spLocks/>
            </p:cNvSpPr>
            <p:nvPr userDrawn="1"/>
          </p:nvSpPr>
          <p:spPr bwMode="auto">
            <a:xfrm>
              <a:off x="5458" y="2432"/>
              <a:ext cx="7" cy="33"/>
            </a:xfrm>
            <a:custGeom>
              <a:avLst/>
              <a:gdLst>
                <a:gd name="T0" fmla="*/ 0 w 4"/>
                <a:gd name="T1" fmla="*/ 3 h 21"/>
                <a:gd name="T2" fmla="*/ 0 w 4"/>
                <a:gd name="T3" fmla="*/ 18 h 21"/>
                <a:gd name="T4" fmla="*/ 4 w 4"/>
                <a:gd name="T5" fmla="*/ 18 h 21"/>
                <a:gd name="T6" fmla="*/ 4 w 4"/>
                <a:gd name="T7" fmla="*/ 2 h 21"/>
                <a:gd name="T8" fmla="*/ 0 w 4"/>
                <a:gd name="T9" fmla="*/ 3 h 21"/>
              </a:gdLst>
              <a:ahLst/>
              <a:cxnLst>
                <a:cxn ang="0">
                  <a:pos x="T0" y="T1"/>
                </a:cxn>
                <a:cxn ang="0">
                  <a:pos x="T2" y="T3"/>
                </a:cxn>
                <a:cxn ang="0">
                  <a:pos x="T4" y="T5"/>
                </a:cxn>
                <a:cxn ang="0">
                  <a:pos x="T6" y="T7"/>
                </a:cxn>
                <a:cxn ang="0">
                  <a:pos x="T8" y="T9"/>
                </a:cxn>
              </a:cxnLst>
              <a:rect l="0" t="0" r="r" b="b"/>
              <a:pathLst>
                <a:path w="4" h="21">
                  <a:moveTo>
                    <a:pt x="0" y="3"/>
                  </a:moveTo>
                  <a:cubicBezTo>
                    <a:pt x="1" y="8"/>
                    <a:pt x="0" y="13"/>
                    <a:pt x="0" y="18"/>
                  </a:cubicBezTo>
                  <a:cubicBezTo>
                    <a:pt x="0" y="21"/>
                    <a:pt x="4" y="21"/>
                    <a:pt x="4" y="18"/>
                  </a:cubicBezTo>
                  <a:cubicBezTo>
                    <a:pt x="4" y="13"/>
                    <a:pt x="4" y="8"/>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1" name="Freeform 815">
              <a:extLst>
                <a:ext uri="{FF2B5EF4-FFF2-40B4-BE49-F238E27FC236}">
                  <a16:creationId xmlns:a16="http://schemas.microsoft.com/office/drawing/2014/main" id="{9063F3BF-0E04-4212-8F6B-7D545043CEAB}"/>
                </a:ext>
              </a:extLst>
            </p:cNvPr>
            <p:cNvSpPr>
              <a:spLocks/>
            </p:cNvSpPr>
            <p:nvPr userDrawn="1"/>
          </p:nvSpPr>
          <p:spPr bwMode="auto">
            <a:xfrm>
              <a:off x="5474" y="2438"/>
              <a:ext cx="9" cy="25"/>
            </a:xfrm>
            <a:custGeom>
              <a:avLst/>
              <a:gdLst>
                <a:gd name="T0" fmla="*/ 2 w 6"/>
                <a:gd name="T1" fmla="*/ 2 h 16"/>
                <a:gd name="T2" fmla="*/ 1 w 6"/>
                <a:gd name="T3" fmla="*/ 14 h 16"/>
                <a:gd name="T4" fmla="*/ 5 w 6"/>
                <a:gd name="T5" fmla="*/ 12 h 16"/>
                <a:gd name="T6" fmla="*/ 5 w 6"/>
                <a:gd name="T7" fmla="*/ 4 h 16"/>
                <a:gd name="T8" fmla="*/ 2 w 6"/>
                <a:gd name="T9" fmla="*/ 2 h 16"/>
              </a:gdLst>
              <a:ahLst/>
              <a:cxnLst>
                <a:cxn ang="0">
                  <a:pos x="T0" y="T1"/>
                </a:cxn>
                <a:cxn ang="0">
                  <a:pos x="T2" y="T3"/>
                </a:cxn>
                <a:cxn ang="0">
                  <a:pos x="T4" y="T5"/>
                </a:cxn>
                <a:cxn ang="0">
                  <a:pos x="T6" y="T7"/>
                </a:cxn>
                <a:cxn ang="0">
                  <a:pos x="T8" y="T9"/>
                </a:cxn>
              </a:cxnLst>
              <a:rect l="0" t="0" r="r" b="b"/>
              <a:pathLst>
                <a:path w="6" h="16">
                  <a:moveTo>
                    <a:pt x="2" y="2"/>
                  </a:moveTo>
                  <a:cubicBezTo>
                    <a:pt x="0" y="6"/>
                    <a:pt x="0" y="10"/>
                    <a:pt x="1" y="14"/>
                  </a:cubicBezTo>
                  <a:cubicBezTo>
                    <a:pt x="2" y="16"/>
                    <a:pt x="6" y="15"/>
                    <a:pt x="5" y="12"/>
                  </a:cubicBezTo>
                  <a:cubicBezTo>
                    <a:pt x="4" y="10"/>
                    <a:pt x="4" y="6"/>
                    <a:pt x="5" y="4"/>
                  </a:cubicBezTo>
                  <a:cubicBezTo>
                    <a:pt x="6" y="1"/>
                    <a:pt x="3" y="0"/>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2" name="Freeform 816">
              <a:extLst>
                <a:ext uri="{FF2B5EF4-FFF2-40B4-BE49-F238E27FC236}">
                  <a16:creationId xmlns:a16="http://schemas.microsoft.com/office/drawing/2014/main" id="{99B28559-1921-46E6-973D-52C29B9D6BCF}"/>
                </a:ext>
              </a:extLst>
            </p:cNvPr>
            <p:cNvSpPr>
              <a:spLocks/>
            </p:cNvSpPr>
            <p:nvPr userDrawn="1"/>
          </p:nvSpPr>
          <p:spPr bwMode="auto">
            <a:xfrm>
              <a:off x="5482" y="2400"/>
              <a:ext cx="12" cy="29"/>
            </a:xfrm>
            <a:custGeom>
              <a:avLst/>
              <a:gdLst>
                <a:gd name="T0" fmla="*/ 4 w 8"/>
                <a:gd name="T1" fmla="*/ 2 h 18"/>
                <a:gd name="T2" fmla="*/ 1 w 8"/>
                <a:gd name="T3" fmla="*/ 15 h 18"/>
                <a:gd name="T4" fmla="*/ 5 w 8"/>
                <a:gd name="T5" fmla="*/ 16 h 18"/>
                <a:gd name="T6" fmla="*/ 7 w 8"/>
                <a:gd name="T7" fmla="*/ 3 h 18"/>
                <a:gd name="T8" fmla="*/ 4 w 8"/>
                <a:gd name="T9" fmla="*/ 2 h 18"/>
              </a:gdLst>
              <a:ahLst/>
              <a:cxnLst>
                <a:cxn ang="0">
                  <a:pos x="T0" y="T1"/>
                </a:cxn>
                <a:cxn ang="0">
                  <a:pos x="T2" y="T3"/>
                </a:cxn>
                <a:cxn ang="0">
                  <a:pos x="T4" y="T5"/>
                </a:cxn>
                <a:cxn ang="0">
                  <a:pos x="T6" y="T7"/>
                </a:cxn>
                <a:cxn ang="0">
                  <a:pos x="T8" y="T9"/>
                </a:cxn>
              </a:cxnLst>
              <a:rect l="0" t="0" r="r" b="b"/>
              <a:pathLst>
                <a:path w="8" h="18">
                  <a:moveTo>
                    <a:pt x="4" y="2"/>
                  </a:moveTo>
                  <a:cubicBezTo>
                    <a:pt x="3" y="7"/>
                    <a:pt x="2" y="11"/>
                    <a:pt x="1" y="15"/>
                  </a:cubicBezTo>
                  <a:cubicBezTo>
                    <a:pt x="0" y="17"/>
                    <a:pt x="4" y="18"/>
                    <a:pt x="5" y="16"/>
                  </a:cubicBezTo>
                  <a:cubicBezTo>
                    <a:pt x="6" y="11"/>
                    <a:pt x="7" y="7"/>
                    <a:pt x="7" y="3"/>
                  </a:cubicBezTo>
                  <a:cubicBezTo>
                    <a:pt x="8" y="1"/>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3" name="Freeform 817">
              <a:extLst>
                <a:ext uri="{FF2B5EF4-FFF2-40B4-BE49-F238E27FC236}">
                  <a16:creationId xmlns:a16="http://schemas.microsoft.com/office/drawing/2014/main" id="{496DD6F5-A0F4-4E93-9CB8-0E86E7B1AB6F}"/>
                </a:ext>
              </a:extLst>
            </p:cNvPr>
            <p:cNvSpPr>
              <a:spLocks/>
            </p:cNvSpPr>
            <p:nvPr userDrawn="1"/>
          </p:nvSpPr>
          <p:spPr bwMode="auto">
            <a:xfrm>
              <a:off x="5469" y="2397"/>
              <a:ext cx="8" cy="27"/>
            </a:xfrm>
            <a:custGeom>
              <a:avLst/>
              <a:gdLst>
                <a:gd name="T0" fmla="*/ 1 w 5"/>
                <a:gd name="T1" fmla="*/ 3 h 17"/>
                <a:gd name="T2" fmla="*/ 1 w 5"/>
                <a:gd name="T3" fmla="*/ 14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0" y="6"/>
                    <a:pt x="1" y="10"/>
                    <a:pt x="1" y="14"/>
                  </a:cubicBezTo>
                  <a:cubicBezTo>
                    <a:pt x="1" y="17"/>
                    <a:pt x="4" y="17"/>
                    <a:pt x="4" y="15"/>
                  </a:cubicBezTo>
                  <a:cubicBezTo>
                    <a:pt x="5" y="11"/>
                    <a:pt x="4" y="7"/>
                    <a:pt x="5"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4" name="Freeform 818">
              <a:extLst>
                <a:ext uri="{FF2B5EF4-FFF2-40B4-BE49-F238E27FC236}">
                  <a16:creationId xmlns:a16="http://schemas.microsoft.com/office/drawing/2014/main" id="{615F42A6-F8A9-45CF-B3F9-74A7FCF52E86}"/>
                </a:ext>
              </a:extLst>
            </p:cNvPr>
            <p:cNvSpPr>
              <a:spLocks/>
            </p:cNvSpPr>
            <p:nvPr userDrawn="1"/>
          </p:nvSpPr>
          <p:spPr bwMode="auto">
            <a:xfrm>
              <a:off x="5447" y="2410"/>
              <a:ext cx="10" cy="25"/>
            </a:xfrm>
            <a:custGeom>
              <a:avLst/>
              <a:gdLst>
                <a:gd name="T0" fmla="*/ 1 w 6"/>
                <a:gd name="T1" fmla="*/ 3 h 16"/>
                <a:gd name="T2" fmla="*/ 1 w 6"/>
                <a:gd name="T3" fmla="*/ 14 h 16"/>
                <a:gd name="T4" fmla="*/ 5 w 6"/>
                <a:gd name="T5" fmla="*/ 12 h 16"/>
                <a:gd name="T6" fmla="*/ 4 w 6"/>
                <a:gd name="T7" fmla="*/ 3 h 16"/>
                <a:gd name="T8" fmla="*/ 1 w 6"/>
                <a:gd name="T9" fmla="*/ 3 h 16"/>
              </a:gdLst>
              <a:ahLst/>
              <a:cxnLst>
                <a:cxn ang="0">
                  <a:pos x="T0" y="T1"/>
                </a:cxn>
                <a:cxn ang="0">
                  <a:pos x="T2" y="T3"/>
                </a:cxn>
                <a:cxn ang="0">
                  <a:pos x="T4" y="T5"/>
                </a:cxn>
                <a:cxn ang="0">
                  <a:pos x="T6" y="T7"/>
                </a:cxn>
                <a:cxn ang="0">
                  <a:pos x="T8" y="T9"/>
                </a:cxn>
              </a:cxnLst>
              <a:rect l="0" t="0" r="r" b="b"/>
              <a:pathLst>
                <a:path w="6" h="16">
                  <a:moveTo>
                    <a:pt x="1" y="3"/>
                  </a:moveTo>
                  <a:cubicBezTo>
                    <a:pt x="0" y="6"/>
                    <a:pt x="0" y="10"/>
                    <a:pt x="1" y="14"/>
                  </a:cubicBezTo>
                  <a:cubicBezTo>
                    <a:pt x="2" y="16"/>
                    <a:pt x="6" y="15"/>
                    <a:pt x="5" y="12"/>
                  </a:cubicBezTo>
                  <a:cubicBezTo>
                    <a:pt x="4" y="9"/>
                    <a:pt x="4" y="6"/>
                    <a:pt x="4"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5" name="Freeform 819">
              <a:extLst>
                <a:ext uri="{FF2B5EF4-FFF2-40B4-BE49-F238E27FC236}">
                  <a16:creationId xmlns:a16="http://schemas.microsoft.com/office/drawing/2014/main" id="{2C22340A-A209-4704-8F8A-DBC590B6E2EF}"/>
                </a:ext>
              </a:extLst>
            </p:cNvPr>
            <p:cNvSpPr>
              <a:spLocks/>
            </p:cNvSpPr>
            <p:nvPr userDrawn="1"/>
          </p:nvSpPr>
          <p:spPr bwMode="auto">
            <a:xfrm>
              <a:off x="5452" y="2383"/>
              <a:ext cx="8" cy="24"/>
            </a:xfrm>
            <a:custGeom>
              <a:avLst/>
              <a:gdLst>
                <a:gd name="T0" fmla="*/ 1 w 5"/>
                <a:gd name="T1" fmla="*/ 3 h 15"/>
                <a:gd name="T2" fmla="*/ 0 w 5"/>
                <a:gd name="T3" fmla="*/ 12 h 15"/>
                <a:gd name="T4" fmla="*/ 4 w 5"/>
                <a:gd name="T5" fmla="*/ 12 h 15"/>
                <a:gd name="T6" fmla="*/ 5 w 5"/>
                <a:gd name="T7" fmla="*/ 3 h 15"/>
                <a:gd name="T8" fmla="*/ 1 w 5"/>
                <a:gd name="T9" fmla="*/ 3 h 15"/>
              </a:gdLst>
              <a:ahLst/>
              <a:cxnLst>
                <a:cxn ang="0">
                  <a:pos x="T0" y="T1"/>
                </a:cxn>
                <a:cxn ang="0">
                  <a:pos x="T2" y="T3"/>
                </a:cxn>
                <a:cxn ang="0">
                  <a:pos x="T4" y="T5"/>
                </a:cxn>
                <a:cxn ang="0">
                  <a:pos x="T6" y="T7"/>
                </a:cxn>
                <a:cxn ang="0">
                  <a:pos x="T8" y="T9"/>
                </a:cxn>
              </a:cxnLst>
              <a:rect l="0" t="0" r="r" b="b"/>
              <a:pathLst>
                <a:path w="5" h="15">
                  <a:moveTo>
                    <a:pt x="1" y="3"/>
                  </a:moveTo>
                  <a:cubicBezTo>
                    <a:pt x="1" y="6"/>
                    <a:pt x="1" y="9"/>
                    <a:pt x="0" y="12"/>
                  </a:cubicBezTo>
                  <a:cubicBezTo>
                    <a:pt x="0" y="14"/>
                    <a:pt x="4" y="15"/>
                    <a:pt x="4" y="12"/>
                  </a:cubicBezTo>
                  <a:cubicBezTo>
                    <a:pt x="4" y="9"/>
                    <a:pt x="5" y="6"/>
                    <a:pt x="5" y="3"/>
                  </a:cubicBezTo>
                  <a:cubicBezTo>
                    <a:pt x="5" y="1"/>
                    <a:pt x="2"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6" name="Freeform 820">
              <a:extLst>
                <a:ext uri="{FF2B5EF4-FFF2-40B4-BE49-F238E27FC236}">
                  <a16:creationId xmlns:a16="http://schemas.microsoft.com/office/drawing/2014/main" id="{8F0DCBE6-2228-4F6E-8A8F-9CFFCC1E1276}"/>
                </a:ext>
              </a:extLst>
            </p:cNvPr>
            <p:cNvSpPr>
              <a:spLocks/>
            </p:cNvSpPr>
            <p:nvPr userDrawn="1"/>
          </p:nvSpPr>
          <p:spPr bwMode="auto">
            <a:xfrm>
              <a:off x="5452" y="2350"/>
              <a:ext cx="14" cy="19"/>
            </a:xfrm>
            <a:custGeom>
              <a:avLst/>
              <a:gdLst>
                <a:gd name="T0" fmla="*/ 5 w 9"/>
                <a:gd name="T1" fmla="*/ 2 h 12"/>
                <a:gd name="T2" fmla="*/ 2 w 9"/>
                <a:gd name="T3" fmla="*/ 8 h 12"/>
                <a:gd name="T4" fmla="*/ 5 w 9"/>
                <a:gd name="T5" fmla="*/ 11 h 12"/>
                <a:gd name="T6" fmla="*/ 9 w 9"/>
                <a:gd name="T7" fmla="*/ 3 h 12"/>
                <a:gd name="T8" fmla="*/ 5 w 9"/>
                <a:gd name="T9" fmla="*/ 2 h 12"/>
              </a:gdLst>
              <a:ahLst/>
              <a:cxnLst>
                <a:cxn ang="0">
                  <a:pos x="T0" y="T1"/>
                </a:cxn>
                <a:cxn ang="0">
                  <a:pos x="T2" y="T3"/>
                </a:cxn>
                <a:cxn ang="0">
                  <a:pos x="T4" y="T5"/>
                </a:cxn>
                <a:cxn ang="0">
                  <a:pos x="T6" y="T7"/>
                </a:cxn>
                <a:cxn ang="0">
                  <a:pos x="T8" y="T9"/>
                </a:cxn>
              </a:cxnLst>
              <a:rect l="0" t="0" r="r" b="b"/>
              <a:pathLst>
                <a:path w="9" h="12">
                  <a:moveTo>
                    <a:pt x="5" y="2"/>
                  </a:moveTo>
                  <a:cubicBezTo>
                    <a:pt x="5" y="5"/>
                    <a:pt x="4" y="6"/>
                    <a:pt x="2" y="8"/>
                  </a:cubicBezTo>
                  <a:cubicBezTo>
                    <a:pt x="0" y="10"/>
                    <a:pt x="3" y="12"/>
                    <a:pt x="5" y="11"/>
                  </a:cubicBezTo>
                  <a:cubicBezTo>
                    <a:pt x="7" y="8"/>
                    <a:pt x="8" y="6"/>
                    <a:pt x="9" y="3"/>
                  </a:cubicBezTo>
                  <a:cubicBezTo>
                    <a:pt x="9" y="1"/>
                    <a:pt x="5"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7" name="Freeform 821">
              <a:extLst>
                <a:ext uri="{FF2B5EF4-FFF2-40B4-BE49-F238E27FC236}">
                  <a16:creationId xmlns:a16="http://schemas.microsoft.com/office/drawing/2014/main" id="{E56FB685-4716-489F-A22B-25A5218A3148}"/>
                </a:ext>
              </a:extLst>
            </p:cNvPr>
            <p:cNvSpPr>
              <a:spLocks/>
            </p:cNvSpPr>
            <p:nvPr userDrawn="1"/>
          </p:nvSpPr>
          <p:spPr bwMode="auto">
            <a:xfrm>
              <a:off x="5466" y="2353"/>
              <a:ext cx="16" cy="25"/>
            </a:xfrm>
            <a:custGeom>
              <a:avLst/>
              <a:gdLst>
                <a:gd name="T0" fmla="*/ 5 w 10"/>
                <a:gd name="T1" fmla="*/ 2 h 16"/>
                <a:gd name="T2" fmla="*/ 1 w 10"/>
                <a:gd name="T3" fmla="*/ 12 h 16"/>
                <a:gd name="T4" fmla="*/ 4 w 10"/>
                <a:gd name="T5" fmla="*/ 14 h 16"/>
                <a:gd name="T6" fmla="*/ 9 w 10"/>
                <a:gd name="T7" fmla="*/ 4 h 16"/>
                <a:gd name="T8" fmla="*/ 5 w 10"/>
                <a:gd name="T9" fmla="*/ 2 h 16"/>
              </a:gdLst>
              <a:ahLst/>
              <a:cxnLst>
                <a:cxn ang="0">
                  <a:pos x="T0" y="T1"/>
                </a:cxn>
                <a:cxn ang="0">
                  <a:pos x="T2" y="T3"/>
                </a:cxn>
                <a:cxn ang="0">
                  <a:pos x="T4" y="T5"/>
                </a:cxn>
                <a:cxn ang="0">
                  <a:pos x="T6" y="T7"/>
                </a:cxn>
                <a:cxn ang="0">
                  <a:pos x="T8" y="T9"/>
                </a:cxn>
              </a:cxnLst>
              <a:rect l="0" t="0" r="r" b="b"/>
              <a:pathLst>
                <a:path w="10" h="16">
                  <a:moveTo>
                    <a:pt x="5" y="2"/>
                  </a:moveTo>
                  <a:cubicBezTo>
                    <a:pt x="4" y="6"/>
                    <a:pt x="2" y="9"/>
                    <a:pt x="1" y="12"/>
                  </a:cubicBezTo>
                  <a:cubicBezTo>
                    <a:pt x="0" y="15"/>
                    <a:pt x="3" y="16"/>
                    <a:pt x="4" y="14"/>
                  </a:cubicBezTo>
                  <a:cubicBezTo>
                    <a:pt x="6" y="11"/>
                    <a:pt x="7" y="7"/>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8" name="Freeform 822">
              <a:extLst>
                <a:ext uri="{FF2B5EF4-FFF2-40B4-BE49-F238E27FC236}">
                  <a16:creationId xmlns:a16="http://schemas.microsoft.com/office/drawing/2014/main" id="{A000EE5F-A896-4CD9-8D4A-3DA712EE5366}"/>
                </a:ext>
              </a:extLst>
            </p:cNvPr>
            <p:cNvSpPr>
              <a:spLocks/>
            </p:cNvSpPr>
            <p:nvPr userDrawn="1"/>
          </p:nvSpPr>
          <p:spPr bwMode="auto">
            <a:xfrm>
              <a:off x="5483" y="2364"/>
              <a:ext cx="13" cy="19"/>
            </a:xfrm>
            <a:custGeom>
              <a:avLst/>
              <a:gdLst>
                <a:gd name="T0" fmla="*/ 4 w 8"/>
                <a:gd name="T1" fmla="*/ 2 h 12"/>
                <a:gd name="T2" fmla="*/ 1 w 8"/>
                <a:gd name="T3" fmla="*/ 8 h 12"/>
                <a:gd name="T4" fmla="*/ 4 w 8"/>
                <a:gd name="T5" fmla="*/ 10 h 12"/>
                <a:gd name="T6" fmla="*/ 8 w 8"/>
                <a:gd name="T7" fmla="*/ 3 h 12"/>
                <a:gd name="T8" fmla="*/ 4 w 8"/>
                <a:gd name="T9" fmla="*/ 2 h 12"/>
              </a:gdLst>
              <a:ahLst/>
              <a:cxnLst>
                <a:cxn ang="0">
                  <a:pos x="T0" y="T1"/>
                </a:cxn>
                <a:cxn ang="0">
                  <a:pos x="T2" y="T3"/>
                </a:cxn>
                <a:cxn ang="0">
                  <a:pos x="T4" y="T5"/>
                </a:cxn>
                <a:cxn ang="0">
                  <a:pos x="T6" y="T7"/>
                </a:cxn>
                <a:cxn ang="0">
                  <a:pos x="T8" y="T9"/>
                </a:cxn>
              </a:cxnLst>
              <a:rect l="0" t="0" r="r" b="b"/>
              <a:pathLst>
                <a:path w="8" h="12">
                  <a:moveTo>
                    <a:pt x="4" y="2"/>
                  </a:moveTo>
                  <a:cubicBezTo>
                    <a:pt x="4" y="4"/>
                    <a:pt x="2" y="6"/>
                    <a:pt x="1" y="8"/>
                  </a:cubicBezTo>
                  <a:cubicBezTo>
                    <a:pt x="0" y="11"/>
                    <a:pt x="3" y="12"/>
                    <a:pt x="4" y="10"/>
                  </a:cubicBezTo>
                  <a:cubicBezTo>
                    <a:pt x="6" y="8"/>
                    <a:pt x="7" y="5"/>
                    <a:pt x="8" y="3"/>
                  </a:cubicBezTo>
                  <a:cubicBezTo>
                    <a:pt x="8" y="0"/>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9" name="Freeform 823">
              <a:extLst>
                <a:ext uri="{FF2B5EF4-FFF2-40B4-BE49-F238E27FC236}">
                  <a16:creationId xmlns:a16="http://schemas.microsoft.com/office/drawing/2014/main" id="{11FA4672-5470-4356-9302-D24FDD7E902B}"/>
                </a:ext>
              </a:extLst>
            </p:cNvPr>
            <p:cNvSpPr>
              <a:spLocks/>
            </p:cNvSpPr>
            <p:nvPr userDrawn="1"/>
          </p:nvSpPr>
          <p:spPr bwMode="auto">
            <a:xfrm>
              <a:off x="5494" y="2371"/>
              <a:ext cx="19" cy="18"/>
            </a:xfrm>
            <a:custGeom>
              <a:avLst/>
              <a:gdLst>
                <a:gd name="T0" fmla="*/ 7 w 12"/>
                <a:gd name="T1" fmla="*/ 2 h 12"/>
                <a:gd name="T2" fmla="*/ 2 w 12"/>
                <a:gd name="T3" fmla="*/ 8 h 12"/>
                <a:gd name="T4" fmla="*/ 4 w 12"/>
                <a:gd name="T5" fmla="*/ 11 h 12"/>
                <a:gd name="T6" fmla="*/ 11 w 12"/>
                <a:gd name="T7" fmla="*/ 4 h 12"/>
                <a:gd name="T8" fmla="*/ 7 w 12"/>
                <a:gd name="T9" fmla="*/ 2 h 12"/>
              </a:gdLst>
              <a:ahLst/>
              <a:cxnLst>
                <a:cxn ang="0">
                  <a:pos x="T0" y="T1"/>
                </a:cxn>
                <a:cxn ang="0">
                  <a:pos x="T2" y="T3"/>
                </a:cxn>
                <a:cxn ang="0">
                  <a:pos x="T4" y="T5"/>
                </a:cxn>
                <a:cxn ang="0">
                  <a:pos x="T6" y="T7"/>
                </a:cxn>
                <a:cxn ang="0">
                  <a:pos x="T8" y="T9"/>
                </a:cxn>
              </a:cxnLst>
              <a:rect l="0" t="0" r="r" b="b"/>
              <a:pathLst>
                <a:path w="12" h="12">
                  <a:moveTo>
                    <a:pt x="7" y="2"/>
                  </a:moveTo>
                  <a:cubicBezTo>
                    <a:pt x="6" y="5"/>
                    <a:pt x="5" y="7"/>
                    <a:pt x="2" y="8"/>
                  </a:cubicBezTo>
                  <a:cubicBezTo>
                    <a:pt x="0" y="9"/>
                    <a:pt x="1" y="12"/>
                    <a:pt x="4" y="11"/>
                  </a:cubicBezTo>
                  <a:cubicBezTo>
                    <a:pt x="7" y="10"/>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0" name="Freeform 824">
              <a:extLst>
                <a:ext uri="{FF2B5EF4-FFF2-40B4-BE49-F238E27FC236}">
                  <a16:creationId xmlns:a16="http://schemas.microsoft.com/office/drawing/2014/main" id="{1D398866-9AA7-4073-9C32-CF4D5BCB21AC}"/>
                </a:ext>
              </a:extLst>
            </p:cNvPr>
            <p:cNvSpPr>
              <a:spLocks/>
            </p:cNvSpPr>
            <p:nvPr userDrawn="1"/>
          </p:nvSpPr>
          <p:spPr bwMode="auto">
            <a:xfrm>
              <a:off x="5515" y="2342"/>
              <a:ext cx="22" cy="18"/>
            </a:xfrm>
            <a:custGeom>
              <a:avLst/>
              <a:gdLst>
                <a:gd name="T0" fmla="*/ 9 w 14"/>
                <a:gd name="T1" fmla="*/ 2 h 11"/>
                <a:gd name="T2" fmla="*/ 2 w 14"/>
                <a:gd name="T3" fmla="*/ 7 h 11"/>
                <a:gd name="T4" fmla="*/ 4 w 14"/>
                <a:gd name="T5" fmla="*/ 10 h 11"/>
                <a:gd name="T6" fmla="*/ 12 w 14"/>
                <a:gd name="T7" fmla="*/ 4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7" y="4"/>
                    <a:pt x="5" y="6"/>
                    <a:pt x="2" y="7"/>
                  </a:cubicBezTo>
                  <a:cubicBezTo>
                    <a:pt x="0" y="8"/>
                    <a:pt x="1" y="11"/>
                    <a:pt x="4" y="10"/>
                  </a:cubicBezTo>
                  <a:cubicBezTo>
                    <a:pt x="7" y="9"/>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1" name="Freeform 825">
              <a:extLst>
                <a:ext uri="{FF2B5EF4-FFF2-40B4-BE49-F238E27FC236}">
                  <a16:creationId xmlns:a16="http://schemas.microsoft.com/office/drawing/2014/main" id="{B322D078-DFE4-4AE9-A1AD-841E2FB55E09}"/>
                </a:ext>
              </a:extLst>
            </p:cNvPr>
            <p:cNvSpPr>
              <a:spLocks/>
            </p:cNvSpPr>
            <p:nvPr userDrawn="1"/>
          </p:nvSpPr>
          <p:spPr bwMode="auto">
            <a:xfrm>
              <a:off x="5498" y="2331"/>
              <a:ext cx="19" cy="22"/>
            </a:xfrm>
            <a:custGeom>
              <a:avLst/>
              <a:gdLst>
                <a:gd name="T0" fmla="*/ 8 w 12"/>
                <a:gd name="T1" fmla="*/ 2 h 14"/>
                <a:gd name="T2" fmla="*/ 2 w 12"/>
                <a:gd name="T3" fmla="*/ 10 h 14"/>
                <a:gd name="T4" fmla="*/ 5 w 12"/>
                <a:gd name="T5" fmla="*/ 12 h 14"/>
                <a:gd name="T6" fmla="*/ 11 w 12"/>
                <a:gd name="T7" fmla="*/ 4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6" y="4"/>
                    <a:pt x="4" y="7"/>
                    <a:pt x="2" y="10"/>
                  </a:cubicBezTo>
                  <a:cubicBezTo>
                    <a:pt x="0" y="11"/>
                    <a:pt x="3" y="14"/>
                    <a:pt x="5" y="12"/>
                  </a:cubicBezTo>
                  <a:cubicBezTo>
                    <a:pt x="7" y="10"/>
                    <a:pt x="9" y="7"/>
                    <a:pt x="11" y="4"/>
                  </a:cubicBezTo>
                  <a:cubicBezTo>
                    <a:pt x="12" y="2"/>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2" name="Freeform 826">
              <a:extLst>
                <a:ext uri="{FF2B5EF4-FFF2-40B4-BE49-F238E27FC236}">
                  <a16:creationId xmlns:a16="http://schemas.microsoft.com/office/drawing/2014/main" id="{08E55B6D-1834-4654-AE38-912759B57BD6}"/>
                </a:ext>
              </a:extLst>
            </p:cNvPr>
            <p:cNvSpPr>
              <a:spLocks/>
            </p:cNvSpPr>
            <p:nvPr userDrawn="1"/>
          </p:nvSpPr>
          <p:spPr bwMode="auto">
            <a:xfrm>
              <a:off x="5517" y="2350"/>
              <a:ext cx="26" cy="24"/>
            </a:xfrm>
            <a:custGeom>
              <a:avLst/>
              <a:gdLst>
                <a:gd name="T0" fmla="*/ 13 w 17"/>
                <a:gd name="T1" fmla="*/ 2 h 15"/>
                <a:gd name="T2" fmla="*/ 4 w 17"/>
                <a:gd name="T3" fmla="*/ 10 h 15"/>
                <a:gd name="T4" fmla="*/ 3 w 17"/>
                <a:gd name="T5" fmla="*/ 13 h 15"/>
                <a:gd name="T6" fmla="*/ 16 w 17"/>
                <a:gd name="T7" fmla="*/ 4 h 15"/>
                <a:gd name="T8" fmla="*/ 13 w 17"/>
                <a:gd name="T9" fmla="*/ 2 h 15"/>
              </a:gdLst>
              <a:ahLst/>
              <a:cxnLst>
                <a:cxn ang="0">
                  <a:pos x="T0" y="T1"/>
                </a:cxn>
                <a:cxn ang="0">
                  <a:pos x="T2" y="T3"/>
                </a:cxn>
                <a:cxn ang="0">
                  <a:pos x="T4" y="T5"/>
                </a:cxn>
                <a:cxn ang="0">
                  <a:pos x="T6" y="T7"/>
                </a:cxn>
                <a:cxn ang="0">
                  <a:pos x="T8" y="T9"/>
                </a:cxn>
              </a:cxnLst>
              <a:rect l="0" t="0" r="r" b="b"/>
              <a:pathLst>
                <a:path w="17" h="15">
                  <a:moveTo>
                    <a:pt x="13" y="2"/>
                  </a:moveTo>
                  <a:cubicBezTo>
                    <a:pt x="12" y="4"/>
                    <a:pt x="8" y="11"/>
                    <a:pt x="4" y="10"/>
                  </a:cubicBezTo>
                  <a:cubicBezTo>
                    <a:pt x="2" y="9"/>
                    <a:pt x="0" y="12"/>
                    <a:pt x="3" y="13"/>
                  </a:cubicBezTo>
                  <a:cubicBezTo>
                    <a:pt x="9" y="15"/>
                    <a:pt x="13" y="9"/>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3" name="Freeform 827">
              <a:extLst>
                <a:ext uri="{FF2B5EF4-FFF2-40B4-BE49-F238E27FC236}">
                  <a16:creationId xmlns:a16="http://schemas.microsoft.com/office/drawing/2014/main" id="{7F1F8773-BCD2-4F79-9321-58443AAA7CD5}"/>
                </a:ext>
              </a:extLst>
            </p:cNvPr>
            <p:cNvSpPr>
              <a:spLocks/>
            </p:cNvSpPr>
            <p:nvPr userDrawn="1"/>
          </p:nvSpPr>
          <p:spPr bwMode="auto">
            <a:xfrm>
              <a:off x="5477" y="2327"/>
              <a:ext cx="16" cy="18"/>
            </a:xfrm>
            <a:custGeom>
              <a:avLst/>
              <a:gdLst>
                <a:gd name="T0" fmla="*/ 5 w 10"/>
                <a:gd name="T1" fmla="*/ 2 h 12"/>
                <a:gd name="T2" fmla="*/ 2 w 10"/>
                <a:gd name="T3" fmla="*/ 7 h 12"/>
                <a:gd name="T4" fmla="*/ 5 w 10"/>
                <a:gd name="T5" fmla="*/ 10 h 12"/>
                <a:gd name="T6" fmla="*/ 9 w 10"/>
                <a:gd name="T7" fmla="*/ 4 h 12"/>
                <a:gd name="T8" fmla="*/ 5 w 10"/>
                <a:gd name="T9" fmla="*/ 2 h 12"/>
              </a:gdLst>
              <a:ahLst/>
              <a:cxnLst>
                <a:cxn ang="0">
                  <a:pos x="T0" y="T1"/>
                </a:cxn>
                <a:cxn ang="0">
                  <a:pos x="T2" y="T3"/>
                </a:cxn>
                <a:cxn ang="0">
                  <a:pos x="T4" y="T5"/>
                </a:cxn>
                <a:cxn ang="0">
                  <a:pos x="T6" y="T7"/>
                </a:cxn>
                <a:cxn ang="0">
                  <a:pos x="T8" y="T9"/>
                </a:cxn>
              </a:cxnLst>
              <a:rect l="0" t="0" r="r" b="b"/>
              <a:pathLst>
                <a:path w="10" h="12">
                  <a:moveTo>
                    <a:pt x="5" y="2"/>
                  </a:moveTo>
                  <a:cubicBezTo>
                    <a:pt x="4" y="4"/>
                    <a:pt x="3" y="6"/>
                    <a:pt x="2" y="7"/>
                  </a:cubicBezTo>
                  <a:cubicBezTo>
                    <a:pt x="0" y="9"/>
                    <a:pt x="3" y="12"/>
                    <a:pt x="5" y="10"/>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4" name="Freeform 828">
              <a:extLst>
                <a:ext uri="{FF2B5EF4-FFF2-40B4-BE49-F238E27FC236}">
                  <a16:creationId xmlns:a16="http://schemas.microsoft.com/office/drawing/2014/main" id="{4BEA0F24-0CFE-4A0C-BB9B-E1194A6C8F6E}"/>
                </a:ext>
              </a:extLst>
            </p:cNvPr>
            <p:cNvSpPr>
              <a:spLocks/>
            </p:cNvSpPr>
            <p:nvPr userDrawn="1"/>
          </p:nvSpPr>
          <p:spPr bwMode="auto">
            <a:xfrm>
              <a:off x="5476" y="2298"/>
              <a:ext cx="15" cy="18"/>
            </a:xfrm>
            <a:custGeom>
              <a:avLst/>
              <a:gdLst>
                <a:gd name="T0" fmla="*/ 5 w 10"/>
                <a:gd name="T1" fmla="*/ 2 h 11"/>
                <a:gd name="T2" fmla="*/ 1 w 10"/>
                <a:gd name="T3" fmla="*/ 8 h 11"/>
                <a:gd name="T4" fmla="*/ 5 w 10"/>
                <a:gd name="T5" fmla="*/ 9 h 11"/>
                <a:gd name="T6" fmla="*/ 9 w 10"/>
                <a:gd name="T7" fmla="*/ 4 h 11"/>
                <a:gd name="T8" fmla="*/ 5 w 10"/>
                <a:gd name="T9" fmla="*/ 2 h 11"/>
              </a:gdLst>
              <a:ahLst/>
              <a:cxnLst>
                <a:cxn ang="0">
                  <a:pos x="T0" y="T1"/>
                </a:cxn>
                <a:cxn ang="0">
                  <a:pos x="T2" y="T3"/>
                </a:cxn>
                <a:cxn ang="0">
                  <a:pos x="T4" y="T5"/>
                </a:cxn>
                <a:cxn ang="0">
                  <a:pos x="T6" y="T7"/>
                </a:cxn>
                <a:cxn ang="0">
                  <a:pos x="T8" y="T9"/>
                </a:cxn>
              </a:cxnLst>
              <a:rect l="0" t="0" r="r" b="b"/>
              <a:pathLst>
                <a:path w="10" h="11">
                  <a:moveTo>
                    <a:pt x="5" y="2"/>
                  </a:moveTo>
                  <a:cubicBezTo>
                    <a:pt x="4" y="4"/>
                    <a:pt x="2" y="6"/>
                    <a:pt x="1" y="8"/>
                  </a:cubicBezTo>
                  <a:cubicBezTo>
                    <a:pt x="0" y="10"/>
                    <a:pt x="4" y="11"/>
                    <a:pt x="5" y="9"/>
                  </a:cubicBezTo>
                  <a:cubicBezTo>
                    <a:pt x="6" y="7"/>
                    <a:pt x="8" y="6"/>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5" name="Freeform 829">
              <a:extLst>
                <a:ext uri="{FF2B5EF4-FFF2-40B4-BE49-F238E27FC236}">
                  <a16:creationId xmlns:a16="http://schemas.microsoft.com/office/drawing/2014/main" id="{ADFC2B93-BE81-488A-AC1B-5F9DD4459F9A}"/>
                </a:ext>
              </a:extLst>
            </p:cNvPr>
            <p:cNvSpPr>
              <a:spLocks/>
            </p:cNvSpPr>
            <p:nvPr userDrawn="1"/>
          </p:nvSpPr>
          <p:spPr bwMode="auto">
            <a:xfrm>
              <a:off x="5491" y="2298"/>
              <a:ext cx="16" cy="16"/>
            </a:xfrm>
            <a:custGeom>
              <a:avLst/>
              <a:gdLst>
                <a:gd name="T0" fmla="*/ 5 w 10"/>
                <a:gd name="T1" fmla="*/ 2 h 10"/>
                <a:gd name="T2" fmla="*/ 2 w 10"/>
                <a:gd name="T3" fmla="*/ 6 h 10"/>
                <a:gd name="T4" fmla="*/ 4 w 10"/>
                <a:gd name="T5" fmla="*/ 9 h 10"/>
                <a:gd name="T6" fmla="*/ 9 w 10"/>
                <a:gd name="T7" fmla="*/ 4 h 10"/>
                <a:gd name="T8" fmla="*/ 5 w 10"/>
                <a:gd name="T9" fmla="*/ 2 h 10"/>
              </a:gdLst>
              <a:ahLst/>
              <a:cxnLst>
                <a:cxn ang="0">
                  <a:pos x="T0" y="T1"/>
                </a:cxn>
                <a:cxn ang="0">
                  <a:pos x="T2" y="T3"/>
                </a:cxn>
                <a:cxn ang="0">
                  <a:pos x="T4" y="T5"/>
                </a:cxn>
                <a:cxn ang="0">
                  <a:pos x="T6" y="T7"/>
                </a:cxn>
                <a:cxn ang="0">
                  <a:pos x="T8" y="T9"/>
                </a:cxn>
              </a:cxnLst>
              <a:rect l="0" t="0" r="r" b="b"/>
              <a:pathLst>
                <a:path w="10" h="10">
                  <a:moveTo>
                    <a:pt x="5" y="2"/>
                  </a:moveTo>
                  <a:cubicBezTo>
                    <a:pt x="5" y="4"/>
                    <a:pt x="4" y="5"/>
                    <a:pt x="2" y="6"/>
                  </a:cubicBezTo>
                  <a:cubicBezTo>
                    <a:pt x="0" y="7"/>
                    <a:pt x="1" y="10"/>
                    <a:pt x="4" y="9"/>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6" name="Freeform 830">
              <a:extLst>
                <a:ext uri="{FF2B5EF4-FFF2-40B4-BE49-F238E27FC236}">
                  <a16:creationId xmlns:a16="http://schemas.microsoft.com/office/drawing/2014/main" id="{7366C2E7-200C-4755-8955-BD5E399229B4}"/>
                </a:ext>
              </a:extLst>
            </p:cNvPr>
            <p:cNvSpPr>
              <a:spLocks/>
            </p:cNvSpPr>
            <p:nvPr userDrawn="1"/>
          </p:nvSpPr>
          <p:spPr bwMode="auto">
            <a:xfrm>
              <a:off x="5494" y="2272"/>
              <a:ext cx="23" cy="22"/>
            </a:xfrm>
            <a:custGeom>
              <a:avLst/>
              <a:gdLst>
                <a:gd name="T0" fmla="*/ 10 w 14"/>
                <a:gd name="T1" fmla="*/ 3 h 14"/>
                <a:gd name="T2" fmla="*/ 2 w 14"/>
                <a:gd name="T3" fmla="*/ 9 h 14"/>
                <a:gd name="T4" fmla="*/ 4 w 14"/>
                <a:gd name="T5" fmla="*/ 13 h 14"/>
                <a:gd name="T6" fmla="*/ 13 w 14"/>
                <a:gd name="T7" fmla="*/ 4 h 14"/>
                <a:gd name="T8" fmla="*/ 10 w 14"/>
                <a:gd name="T9" fmla="*/ 3 h 14"/>
              </a:gdLst>
              <a:ahLst/>
              <a:cxnLst>
                <a:cxn ang="0">
                  <a:pos x="T0" y="T1"/>
                </a:cxn>
                <a:cxn ang="0">
                  <a:pos x="T2" y="T3"/>
                </a:cxn>
                <a:cxn ang="0">
                  <a:pos x="T4" y="T5"/>
                </a:cxn>
                <a:cxn ang="0">
                  <a:pos x="T6" y="T7"/>
                </a:cxn>
                <a:cxn ang="0">
                  <a:pos x="T8" y="T9"/>
                </a:cxn>
              </a:cxnLst>
              <a:rect l="0" t="0" r="r" b="b"/>
              <a:pathLst>
                <a:path w="14" h="14">
                  <a:moveTo>
                    <a:pt x="10" y="3"/>
                  </a:moveTo>
                  <a:cubicBezTo>
                    <a:pt x="8" y="6"/>
                    <a:pt x="6" y="8"/>
                    <a:pt x="2" y="9"/>
                  </a:cubicBezTo>
                  <a:cubicBezTo>
                    <a:pt x="0" y="10"/>
                    <a:pt x="1" y="14"/>
                    <a:pt x="4" y="13"/>
                  </a:cubicBezTo>
                  <a:cubicBezTo>
                    <a:pt x="8" y="11"/>
                    <a:pt x="11" y="8"/>
                    <a:pt x="13" y="4"/>
                  </a:cubicBezTo>
                  <a:cubicBezTo>
                    <a:pt x="14" y="2"/>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7" name="Freeform 831">
              <a:extLst>
                <a:ext uri="{FF2B5EF4-FFF2-40B4-BE49-F238E27FC236}">
                  <a16:creationId xmlns:a16="http://schemas.microsoft.com/office/drawing/2014/main" id="{C47F3BBB-AF73-4D51-A1F0-282127A71889}"/>
                </a:ext>
              </a:extLst>
            </p:cNvPr>
            <p:cNvSpPr>
              <a:spLocks/>
            </p:cNvSpPr>
            <p:nvPr userDrawn="1"/>
          </p:nvSpPr>
          <p:spPr bwMode="auto">
            <a:xfrm>
              <a:off x="5512" y="2290"/>
              <a:ext cx="19" cy="19"/>
            </a:xfrm>
            <a:custGeom>
              <a:avLst/>
              <a:gdLst>
                <a:gd name="T0" fmla="*/ 9 w 12"/>
                <a:gd name="T1" fmla="*/ 1 h 12"/>
                <a:gd name="T2" fmla="*/ 1 w 12"/>
                <a:gd name="T3" fmla="*/ 8 h 12"/>
                <a:gd name="T4" fmla="*/ 5 w 12"/>
                <a:gd name="T5" fmla="*/ 10 h 12"/>
                <a:gd name="T6" fmla="*/ 10 w 12"/>
                <a:gd name="T7" fmla="*/ 4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5" y="2"/>
                    <a:pt x="3" y="5"/>
                    <a:pt x="1" y="8"/>
                  </a:cubicBezTo>
                  <a:cubicBezTo>
                    <a:pt x="0" y="11"/>
                    <a:pt x="4" y="12"/>
                    <a:pt x="5" y="10"/>
                  </a:cubicBezTo>
                  <a:cubicBezTo>
                    <a:pt x="6" y="8"/>
                    <a:pt x="7" y="5"/>
                    <a:pt x="10" y="4"/>
                  </a:cubicBezTo>
                  <a:cubicBezTo>
                    <a:pt x="12"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8" name="Freeform 832">
              <a:extLst>
                <a:ext uri="{FF2B5EF4-FFF2-40B4-BE49-F238E27FC236}">
                  <a16:creationId xmlns:a16="http://schemas.microsoft.com/office/drawing/2014/main" id="{74A86D3B-6046-4235-81D7-9527BC1613CB}"/>
                </a:ext>
              </a:extLst>
            </p:cNvPr>
            <p:cNvSpPr>
              <a:spLocks/>
            </p:cNvSpPr>
            <p:nvPr userDrawn="1"/>
          </p:nvSpPr>
          <p:spPr bwMode="auto">
            <a:xfrm>
              <a:off x="5526" y="2305"/>
              <a:ext cx="20" cy="17"/>
            </a:xfrm>
            <a:custGeom>
              <a:avLst/>
              <a:gdLst>
                <a:gd name="T0" fmla="*/ 8 w 13"/>
                <a:gd name="T1" fmla="*/ 2 h 11"/>
                <a:gd name="T2" fmla="*/ 2 w 13"/>
                <a:gd name="T3" fmla="*/ 7 h 11"/>
                <a:gd name="T4" fmla="*/ 3 w 13"/>
                <a:gd name="T5" fmla="*/ 10 h 11"/>
                <a:gd name="T6" fmla="*/ 11 w 13"/>
                <a:gd name="T7" fmla="*/ 4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3" y="10"/>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9" name="Freeform 833">
              <a:extLst>
                <a:ext uri="{FF2B5EF4-FFF2-40B4-BE49-F238E27FC236}">
                  <a16:creationId xmlns:a16="http://schemas.microsoft.com/office/drawing/2014/main" id="{A6A306D2-2E7F-4C34-AB82-85504A0134E3}"/>
                </a:ext>
              </a:extLst>
            </p:cNvPr>
            <p:cNvSpPr>
              <a:spLocks/>
            </p:cNvSpPr>
            <p:nvPr userDrawn="1"/>
          </p:nvSpPr>
          <p:spPr bwMode="auto">
            <a:xfrm>
              <a:off x="5543" y="2311"/>
              <a:ext cx="22" cy="22"/>
            </a:xfrm>
            <a:custGeom>
              <a:avLst/>
              <a:gdLst>
                <a:gd name="T0" fmla="*/ 10 w 14"/>
                <a:gd name="T1" fmla="*/ 1 h 14"/>
                <a:gd name="T2" fmla="*/ 2 w 14"/>
                <a:gd name="T3" fmla="*/ 9 h 14"/>
                <a:gd name="T4" fmla="*/ 4 w 14"/>
                <a:gd name="T5" fmla="*/ 12 h 14"/>
                <a:gd name="T6" fmla="*/ 12 w 14"/>
                <a:gd name="T7" fmla="*/ 4 h 14"/>
                <a:gd name="T8" fmla="*/ 10 w 14"/>
                <a:gd name="T9" fmla="*/ 1 h 14"/>
              </a:gdLst>
              <a:ahLst/>
              <a:cxnLst>
                <a:cxn ang="0">
                  <a:pos x="T0" y="T1"/>
                </a:cxn>
                <a:cxn ang="0">
                  <a:pos x="T2" y="T3"/>
                </a:cxn>
                <a:cxn ang="0">
                  <a:pos x="T4" y="T5"/>
                </a:cxn>
                <a:cxn ang="0">
                  <a:pos x="T6" y="T7"/>
                </a:cxn>
                <a:cxn ang="0">
                  <a:pos x="T8" y="T9"/>
                </a:cxn>
              </a:cxnLst>
              <a:rect l="0" t="0" r="r" b="b"/>
              <a:pathLst>
                <a:path w="14" h="14">
                  <a:moveTo>
                    <a:pt x="10" y="1"/>
                  </a:moveTo>
                  <a:cubicBezTo>
                    <a:pt x="7" y="4"/>
                    <a:pt x="5" y="7"/>
                    <a:pt x="2" y="9"/>
                  </a:cubicBezTo>
                  <a:cubicBezTo>
                    <a:pt x="0" y="10"/>
                    <a:pt x="2" y="14"/>
                    <a:pt x="4" y="12"/>
                  </a:cubicBezTo>
                  <a:cubicBezTo>
                    <a:pt x="7" y="10"/>
                    <a:pt x="9" y="7"/>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0" name="Freeform 834">
              <a:extLst>
                <a:ext uri="{FF2B5EF4-FFF2-40B4-BE49-F238E27FC236}">
                  <a16:creationId xmlns:a16="http://schemas.microsoft.com/office/drawing/2014/main" id="{81713E17-C4A4-4321-817C-6C65C0A30514}"/>
                </a:ext>
              </a:extLst>
            </p:cNvPr>
            <p:cNvSpPr>
              <a:spLocks/>
            </p:cNvSpPr>
            <p:nvPr userDrawn="1"/>
          </p:nvSpPr>
          <p:spPr bwMode="auto">
            <a:xfrm>
              <a:off x="5556" y="2325"/>
              <a:ext cx="22" cy="20"/>
            </a:xfrm>
            <a:custGeom>
              <a:avLst/>
              <a:gdLst>
                <a:gd name="T0" fmla="*/ 10 w 14"/>
                <a:gd name="T1" fmla="*/ 1 h 13"/>
                <a:gd name="T2" fmla="*/ 2 w 14"/>
                <a:gd name="T3" fmla="*/ 9 h 13"/>
                <a:gd name="T4" fmla="*/ 5 w 14"/>
                <a:gd name="T5" fmla="*/ 11 h 13"/>
                <a:gd name="T6" fmla="*/ 12 w 14"/>
                <a:gd name="T7" fmla="*/ 4 h 13"/>
                <a:gd name="T8" fmla="*/ 10 w 14"/>
                <a:gd name="T9" fmla="*/ 1 h 13"/>
              </a:gdLst>
              <a:ahLst/>
              <a:cxnLst>
                <a:cxn ang="0">
                  <a:pos x="T0" y="T1"/>
                </a:cxn>
                <a:cxn ang="0">
                  <a:pos x="T2" y="T3"/>
                </a:cxn>
                <a:cxn ang="0">
                  <a:pos x="T4" y="T5"/>
                </a:cxn>
                <a:cxn ang="0">
                  <a:pos x="T6" y="T7"/>
                </a:cxn>
                <a:cxn ang="0">
                  <a:pos x="T8" y="T9"/>
                </a:cxn>
              </a:cxnLst>
              <a:rect l="0" t="0" r="r" b="b"/>
              <a:pathLst>
                <a:path w="14" h="13">
                  <a:moveTo>
                    <a:pt x="10" y="1"/>
                  </a:moveTo>
                  <a:cubicBezTo>
                    <a:pt x="7" y="3"/>
                    <a:pt x="4" y="6"/>
                    <a:pt x="2" y="9"/>
                  </a:cubicBezTo>
                  <a:cubicBezTo>
                    <a:pt x="0" y="10"/>
                    <a:pt x="3" y="13"/>
                    <a:pt x="5" y="11"/>
                  </a:cubicBezTo>
                  <a:cubicBezTo>
                    <a:pt x="7" y="9"/>
                    <a:pt x="9"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1" name="Freeform 835">
              <a:extLst>
                <a:ext uri="{FF2B5EF4-FFF2-40B4-BE49-F238E27FC236}">
                  <a16:creationId xmlns:a16="http://schemas.microsoft.com/office/drawing/2014/main" id="{4DB46018-9D11-4E8D-989A-30200D4122FB}"/>
                </a:ext>
              </a:extLst>
            </p:cNvPr>
            <p:cNvSpPr>
              <a:spLocks/>
            </p:cNvSpPr>
            <p:nvPr userDrawn="1"/>
          </p:nvSpPr>
          <p:spPr bwMode="auto">
            <a:xfrm>
              <a:off x="5586" y="2303"/>
              <a:ext cx="19" cy="16"/>
            </a:xfrm>
            <a:custGeom>
              <a:avLst/>
              <a:gdLst>
                <a:gd name="T0" fmla="*/ 7 w 12"/>
                <a:gd name="T1" fmla="*/ 2 h 10"/>
                <a:gd name="T2" fmla="*/ 2 w 12"/>
                <a:gd name="T3" fmla="*/ 5 h 10"/>
                <a:gd name="T4" fmla="*/ 3 w 12"/>
                <a:gd name="T5" fmla="*/ 9 h 10"/>
                <a:gd name="T6" fmla="*/ 10 w 12"/>
                <a:gd name="T7" fmla="*/ 5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4" y="4"/>
                    <a:pt x="2" y="5"/>
                  </a:cubicBezTo>
                  <a:cubicBezTo>
                    <a:pt x="0" y="6"/>
                    <a:pt x="1" y="10"/>
                    <a:pt x="3" y="9"/>
                  </a:cubicBezTo>
                  <a:cubicBezTo>
                    <a:pt x="6" y="8"/>
                    <a:pt x="8" y="7"/>
                    <a:pt x="10" y="5"/>
                  </a:cubicBezTo>
                  <a:cubicBezTo>
                    <a:pt x="12" y="3"/>
                    <a:pt x="9"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2" name="Freeform 836">
              <a:extLst>
                <a:ext uri="{FF2B5EF4-FFF2-40B4-BE49-F238E27FC236}">
                  <a16:creationId xmlns:a16="http://schemas.microsoft.com/office/drawing/2014/main" id="{F81D72E0-5645-43B5-8284-AF23216BB931}"/>
                </a:ext>
              </a:extLst>
            </p:cNvPr>
            <p:cNvSpPr>
              <a:spLocks/>
            </p:cNvSpPr>
            <p:nvPr userDrawn="1"/>
          </p:nvSpPr>
          <p:spPr bwMode="auto">
            <a:xfrm>
              <a:off x="5568" y="2286"/>
              <a:ext cx="24" cy="19"/>
            </a:xfrm>
            <a:custGeom>
              <a:avLst/>
              <a:gdLst>
                <a:gd name="T0" fmla="*/ 11 w 15"/>
                <a:gd name="T1" fmla="*/ 1 h 12"/>
                <a:gd name="T2" fmla="*/ 2 w 15"/>
                <a:gd name="T3" fmla="*/ 7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6" y="6"/>
                    <a:pt x="2" y="7"/>
                  </a:cubicBezTo>
                  <a:cubicBezTo>
                    <a:pt x="0" y="8"/>
                    <a:pt x="1" y="12"/>
                    <a:pt x="4" y="11"/>
                  </a:cubicBezTo>
                  <a:cubicBezTo>
                    <a:pt x="7" y="9"/>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3" name="Freeform 837">
              <a:extLst>
                <a:ext uri="{FF2B5EF4-FFF2-40B4-BE49-F238E27FC236}">
                  <a16:creationId xmlns:a16="http://schemas.microsoft.com/office/drawing/2014/main" id="{6DE464F9-24F6-4219-982E-D84A61C46B7D}"/>
                </a:ext>
              </a:extLst>
            </p:cNvPr>
            <p:cNvSpPr>
              <a:spLocks/>
            </p:cNvSpPr>
            <p:nvPr userDrawn="1"/>
          </p:nvSpPr>
          <p:spPr bwMode="auto">
            <a:xfrm>
              <a:off x="5548" y="2276"/>
              <a:ext cx="20" cy="22"/>
            </a:xfrm>
            <a:custGeom>
              <a:avLst/>
              <a:gdLst>
                <a:gd name="T0" fmla="*/ 9 w 13"/>
                <a:gd name="T1" fmla="*/ 2 h 14"/>
                <a:gd name="T2" fmla="*/ 2 w 13"/>
                <a:gd name="T3" fmla="*/ 10 h 14"/>
                <a:gd name="T4" fmla="*/ 5 w 13"/>
                <a:gd name="T5" fmla="*/ 12 h 14"/>
                <a:gd name="T6" fmla="*/ 12 w 13"/>
                <a:gd name="T7" fmla="*/ 4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6" y="4"/>
                    <a:pt x="4" y="7"/>
                    <a:pt x="2" y="10"/>
                  </a:cubicBezTo>
                  <a:cubicBezTo>
                    <a:pt x="0" y="12"/>
                    <a:pt x="3" y="14"/>
                    <a:pt x="5" y="12"/>
                  </a:cubicBezTo>
                  <a:cubicBezTo>
                    <a:pt x="7" y="10"/>
                    <a:pt x="9" y="7"/>
                    <a:pt x="12" y="4"/>
                  </a:cubicBezTo>
                  <a:cubicBezTo>
                    <a:pt x="13" y="2"/>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4" name="Freeform 838">
              <a:extLst>
                <a:ext uri="{FF2B5EF4-FFF2-40B4-BE49-F238E27FC236}">
                  <a16:creationId xmlns:a16="http://schemas.microsoft.com/office/drawing/2014/main" id="{26D2C188-792E-42B0-BD8D-86C7B60837D4}"/>
                </a:ext>
              </a:extLst>
            </p:cNvPr>
            <p:cNvSpPr>
              <a:spLocks/>
            </p:cNvSpPr>
            <p:nvPr userDrawn="1"/>
          </p:nvSpPr>
          <p:spPr bwMode="auto">
            <a:xfrm>
              <a:off x="5534" y="2264"/>
              <a:ext cx="19" cy="20"/>
            </a:xfrm>
            <a:custGeom>
              <a:avLst/>
              <a:gdLst>
                <a:gd name="T0" fmla="*/ 7 w 12"/>
                <a:gd name="T1" fmla="*/ 2 h 13"/>
                <a:gd name="T2" fmla="*/ 1 w 12"/>
                <a:gd name="T3" fmla="*/ 8 h 13"/>
                <a:gd name="T4" fmla="*/ 4 w 12"/>
                <a:gd name="T5" fmla="*/ 11 h 13"/>
                <a:gd name="T6" fmla="*/ 11 w 12"/>
                <a:gd name="T7" fmla="*/ 4 h 13"/>
                <a:gd name="T8" fmla="*/ 7 w 12"/>
                <a:gd name="T9" fmla="*/ 2 h 13"/>
              </a:gdLst>
              <a:ahLst/>
              <a:cxnLst>
                <a:cxn ang="0">
                  <a:pos x="T0" y="T1"/>
                </a:cxn>
                <a:cxn ang="0">
                  <a:pos x="T2" y="T3"/>
                </a:cxn>
                <a:cxn ang="0">
                  <a:pos x="T4" y="T5"/>
                </a:cxn>
                <a:cxn ang="0">
                  <a:pos x="T6" y="T7"/>
                </a:cxn>
                <a:cxn ang="0">
                  <a:pos x="T8" y="T9"/>
                </a:cxn>
              </a:cxnLst>
              <a:rect l="0" t="0" r="r" b="b"/>
              <a:pathLst>
                <a:path w="12" h="13">
                  <a:moveTo>
                    <a:pt x="7" y="2"/>
                  </a:moveTo>
                  <a:cubicBezTo>
                    <a:pt x="6" y="5"/>
                    <a:pt x="4" y="6"/>
                    <a:pt x="1" y="8"/>
                  </a:cubicBezTo>
                  <a:cubicBezTo>
                    <a:pt x="0" y="10"/>
                    <a:pt x="3" y="13"/>
                    <a:pt x="4" y="11"/>
                  </a:cubicBezTo>
                  <a:cubicBezTo>
                    <a:pt x="7" y="8"/>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5" name="Freeform 839">
              <a:extLst>
                <a:ext uri="{FF2B5EF4-FFF2-40B4-BE49-F238E27FC236}">
                  <a16:creationId xmlns:a16="http://schemas.microsoft.com/office/drawing/2014/main" id="{4F686CF8-9759-4BA5-B349-50F6B5F46D64}"/>
                </a:ext>
              </a:extLst>
            </p:cNvPr>
            <p:cNvSpPr>
              <a:spLocks/>
            </p:cNvSpPr>
            <p:nvPr userDrawn="1"/>
          </p:nvSpPr>
          <p:spPr bwMode="auto">
            <a:xfrm>
              <a:off x="5521" y="2250"/>
              <a:ext cx="21" cy="17"/>
            </a:xfrm>
            <a:custGeom>
              <a:avLst/>
              <a:gdLst>
                <a:gd name="T0" fmla="*/ 8 w 13"/>
                <a:gd name="T1" fmla="*/ 2 h 11"/>
                <a:gd name="T2" fmla="*/ 2 w 13"/>
                <a:gd name="T3" fmla="*/ 7 h 11"/>
                <a:gd name="T4" fmla="*/ 4 w 13"/>
                <a:gd name="T5" fmla="*/ 10 h 11"/>
                <a:gd name="T6" fmla="*/ 11 w 13"/>
                <a:gd name="T7" fmla="*/ 5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4" y="10"/>
                  </a:cubicBezTo>
                  <a:cubicBezTo>
                    <a:pt x="7" y="9"/>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6" name="Freeform 840">
              <a:extLst>
                <a:ext uri="{FF2B5EF4-FFF2-40B4-BE49-F238E27FC236}">
                  <a16:creationId xmlns:a16="http://schemas.microsoft.com/office/drawing/2014/main" id="{6AB81E13-62CF-421B-A173-5FAFA05BF4A4}"/>
                </a:ext>
              </a:extLst>
            </p:cNvPr>
            <p:cNvSpPr>
              <a:spLocks/>
            </p:cNvSpPr>
            <p:nvPr userDrawn="1"/>
          </p:nvSpPr>
          <p:spPr bwMode="auto">
            <a:xfrm>
              <a:off x="5546" y="2242"/>
              <a:ext cx="24" cy="19"/>
            </a:xfrm>
            <a:custGeom>
              <a:avLst/>
              <a:gdLst>
                <a:gd name="T0" fmla="*/ 11 w 15"/>
                <a:gd name="T1" fmla="*/ 2 h 12"/>
                <a:gd name="T2" fmla="*/ 2 w 15"/>
                <a:gd name="T3" fmla="*/ 8 h 12"/>
                <a:gd name="T4" fmla="*/ 3 w 15"/>
                <a:gd name="T5" fmla="*/ 11 h 12"/>
                <a:gd name="T6" fmla="*/ 13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8" y="4"/>
                    <a:pt x="5" y="6"/>
                    <a:pt x="2" y="8"/>
                  </a:cubicBezTo>
                  <a:cubicBezTo>
                    <a:pt x="0" y="8"/>
                    <a:pt x="1" y="12"/>
                    <a:pt x="3" y="11"/>
                  </a:cubicBezTo>
                  <a:cubicBezTo>
                    <a:pt x="7" y="10"/>
                    <a:pt x="10" y="7"/>
                    <a:pt x="13"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7" name="Freeform 841">
              <a:extLst>
                <a:ext uri="{FF2B5EF4-FFF2-40B4-BE49-F238E27FC236}">
                  <a16:creationId xmlns:a16="http://schemas.microsoft.com/office/drawing/2014/main" id="{12AE5B49-1EF6-4FC7-B973-8DB777BF85D6}"/>
                </a:ext>
              </a:extLst>
            </p:cNvPr>
            <p:cNvSpPr>
              <a:spLocks/>
            </p:cNvSpPr>
            <p:nvPr userDrawn="1"/>
          </p:nvSpPr>
          <p:spPr bwMode="auto">
            <a:xfrm>
              <a:off x="5542" y="2221"/>
              <a:ext cx="26" cy="22"/>
            </a:xfrm>
            <a:custGeom>
              <a:avLst/>
              <a:gdLst>
                <a:gd name="T0" fmla="*/ 13 w 17"/>
                <a:gd name="T1" fmla="*/ 2 h 14"/>
                <a:gd name="T2" fmla="*/ 2 w 17"/>
                <a:gd name="T3" fmla="*/ 10 h 14"/>
                <a:gd name="T4" fmla="*/ 4 w 17"/>
                <a:gd name="T5" fmla="*/ 13 h 14"/>
                <a:gd name="T6" fmla="*/ 16 w 17"/>
                <a:gd name="T7" fmla="*/ 4 h 14"/>
                <a:gd name="T8" fmla="*/ 13 w 17"/>
                <a:gd name="T9" fmla="*/ 2 h 14"/>
              </a:gdLst>
              <a:ahLst/>
              <a:cxnLst>
                <a:cxn ang="0">
                  <a:pos x="T0" y="T1"/>
                </a:cxn>
                <a:cxn ang="0">
                  <a:pos x="T2" y="T3"/>
                </a:cxn>
                <a:cxn ang="0">
                  <a:pos x="T4" y="T5"/>
                </a:cxn>
                <a:cxn ang="0">
                  <a:pos x="T6" y="T7"/>
                </a:cxn>
                <a:cxn ang="0">
                  <a:pos x="T8" y="T9"/>
                </a:cxn>
              </a:cxnLst>
              <a:rect l="0" t="0" r="r" b="b"/>
              <a:pathLst>
                <a:path w="17" h="14">
                  <a:moveTo>
                    <a:pt x="13" y="2"/>
                  </a:moveTo>
                  <a:cubicBezTo>
                    <a:pt x="10" y="6"/>
                    <a:pt x="7" y="8"/>
                    <a:pt x="2" y="10"/>
                  </a:cubicBezTo>
                  <a:cubicBezTo>
                    <a:pt x="0" y="11"/>
                    <a:pt x="1" y="14"/>
                    <a:pt x="4" y="13"/>
                  </a:cubicBezTo>
                  <a:cubicBezTo>
                    <a:pt x="9" y="12"/>
                    <a:pt x="13" y="9"/>
                    <a:pt x="16" y="4"/>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8" name="Freeform 842">
              <a:extLst>
                <a:ext uri="{FF2B5EF4-FFF2-40B4-BE49-F238E27FC236}">
                  <a16:creationId xmlns:a16="http://schemas.microsoft.com/office/drawing/2014/main" id="{833B2BCA-49C7-42CD-8501-09F42135B29E}"/>
                </a:ext>
              </a:extLst>
            </p:cNvPr>
            <p:cNvSpPr>
              <a:spLocks/>
            </p:cNvSpPr>
            <p:nvPr userDrawn="1"/>
          </p:nvSpPr>
          <p:spPr bwMode="auto">
            <a:xfrm>
              <a:off x="5576" y="2212"/>
              <a:ext cx="21" cy="12"/>
            </a:xfrm>
            <a:custGeom>
              <a:avLst/>
              <a:gdLst>
                <a:gd name="T0" fmla="*/ 8 w 13"/>
                <a:gd name="T1" fmla="*/ 2 h 8"/>
                <a:gd name="T2" fmla="*/ 3 w 13"/>
                <a:gd name="T3" fmla="*/ 4 h 8"/>
                <a:gd name="T4" fmla="*/ 2 w 13"/>
                <a:gd name="T5" fmla="*/ 7 h 8"/>
                <a:gd name="T6" fmla="*/ 11 w 13"/>
                <a:gd name="T7" fmla="*/ 4 h 8"/>
                <a:gd name="T8" fmla="*/ 8 w 13"/>
                <a:gd name="T9" fmla="*/ 2 h 8"/>
              </a:gdLst>
              <a:ahLst/>
              <a:cxnLst>
                <a:cxn ang="0">
                  <a:pos x="T0" y="T1"/>
                </a:cxn>
                <a:cxn ang="0">
                  <a:pos x="T2" y="T3"/>
                </a:cxn>
                <a:cxn ang="0">
                  <a:pos x="T4" y="T5"/>
                </a:cxn>
                <a:cxn ang="0">
                  <a:pos x="T6" y="T7"/>
                </a:cxn>
                <a:cxn ang="0">
                  <a:pos x="T8" y="T9"/>
                </a:cxn>
              </a:cxnLst>
              <a:rect l="0" t="0" r="r" b="b"/>
              <a:pathLst>
                <a:path w="13" h="8">
                  <a:moveTo>
                    <a:pt x="8" y="2"/>
                  </a:moveTo>
                  <a:cubicBezTo>
                    <a:pt x="7" y="3"/>
                    <a:pt x="5" y="4"/>
                    <a:pt x="3" y="4"/>
                  </a:cubicBezTo>
                  <a:cubicBezTo>
                    <a:pt x="0" y="4"/>
                    <a:pt x="0" y="7"/>
                    <a:pt x="2" y="7"/>
                  </a:cubicBezTo>
                  <a:cubicBezTo>
                    <a:pt x="6" y="8"/>
                    <a:pt x="9" y="7"/>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9" name="Freeform 843">
              <a:extLst>
                <a:ext uri="{FF2B5EF4-FFF2-40B4-BE49-F238E27FC236}">
                  <a16:creationId xmlns:a16="http://schemas.microsoft.com/office/drawing/2014/main" id="{851EEFF6-D1C1-49F4-8CA1-E0BB5EE8DDF9}"/>
                </a:ext>
              </a:extLst>
            </p:cNvPr>
            <p:cNvSpPr>
              <a:spLocks/>
            </p:cNvSpPr>
            <p:nvPr userDrawn="1"/>
          </p:nvSpPr>
          <p:spPr bwMode="auto">
            <a:xfrm>
              <a:off x="5580" y="2226"/>
              <a:ext cx="25" cy="17"/>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5"/>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0" name="Freeform 844">
              <a:extLst>
                <a:ext uri="{FF2B5EF4-FFF2-40B4-BE49-F238E27FC236}">
                  <a16:creationId xmlns:a16="http://schemas.microsoft.com/office/drawing/2014/main" id="{6BA38A57-E3DE-4F8E-98C7-D41499A49819}"/>
                </a:ext>
              </a:extLst>
            </p:cNvPr>
            <p:cNvSpPr>
              <a:spLocks/>
            </p:cNvSpPr>
            <p:nvPr userDrawn="1"/>
          </p:nvSpPr>
          <p:spPr bwMode="auto">
            <a:xfrm>
              <a:off x="5567" y="2251"/>
              <a:ext cx="24" cy="19"/>
            </a:xfrm>
            <a:custGeom>
              <a:avLst/>
              <a:gdLst>
                <a:gd name="T0" fmla="*/ 11 w 15"/>
                <a:gd name="T1" fmla="*/ 2 h 12"/>
                <a:gd name="T2" fmla="*/ 3 w 15"/>
                <a:gd name="T3" fmla="*/ 8 h 12"/>
                <a:gd name="T4" fmla="*/ 4 w 15"/>
                <a:gd name="T5" fmla="*/ 11 h 12"/>
                <a:gd name="T6" fmla="*/ 14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9" y="4"/>
                    <a:pt x="6" y="7"/>
                    <a:pt x="3" y="8"/>
                  </a:cubicBezTo>
                  <a:cubicBezTo>
                    <a:pt x="0" y="9"/>
                    <a:pt x="2" y="12"/>
                    <a:pt x="4" y="11"/>
                  </a:cubicBezTo>
                  <a:cubicBezTo>
                    <a:pt x="8" y="10"/>
                    <a:pt x="11"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1" name="Freeform 845">
              <a:extLst>
                <a:ext uri="{FF2B5EF4-FFF2-40B4-BE49-F238E27FC236}">
                  <a16:creationId xmlns:a16="http://schemas.microsoft.com/office/drawing/2014/main" id="{038B446C-2518-4300-B285-3AD78FEEF767}"/>
                </a:ext>
              </a:extLst>
            </p:cNvPr>
            <p:cNvSpPr>
              <a:spLocks/>
            </p:cNvSpPr>
            <p:nvPr userDrawn="1"/>
          </p:nvSpPr>
          <p:spPr bwMode="auto">
            <a:xfrm>
              <a:off x="5594" y="2257"/>
              <a:ext cx="20" cy="15"/>
            </a:xfrm>
            <a:custGeom>
              <a:avLst/>
              <a:gdLst>
                <a:gd name="T0" fmla="*/ 8 w 13"/>
                <a:gd name="T1" fmla="*/ 2 h 9"/>
                <a:gd name="T2" fmla="*/ 2 w 13"/>
                <a:gd name="T3" fmla="*/ 5 h 9"/>
                <a:gd name="T4" fmla="*/ 3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6" y="3"/>
                    <a:pt x="4" y="4"/>
                    <a:pt x="2" y="5"/>
                  </a:cubicBezTo>
                  <a:cubicBezTo>
                    <a:pt x="0" y="6"/>
                    <a:pt x="1" y="9"/>
                    <a:pt x="3" y="9"/>
                  </a:cubicBezTo>
                  <a:cubicBezTo>
                    <a:pt x="6" y="7"/>
                    <a:pt x="9" y="6"/>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2" name="Freeform 846">
              <a:extLst>
                <a:ext uri="{FF2B5EF4-FFF2-40B4-BE49-F238E27FC236}">
                  <a16:creationId xmlns:a16="http://schemas.microsoft.com/office/drawing/2014/main" id="{21361529-4580-40A1-BE23-96653C321BCB}"/>
                </a:ext>
              </a:extLst>
            </p:cNvPr>
            <p:cNvSpPr>
              <a:spLocks/>
            </p:cNvSpPr>
            <p:nvPr userDrawn="1"/>
          </p:nvSpPr>
          <p:spPr bwMode="auto">
            <a:xfrm>
              <a:off x="5600" y="2275"/>
              <a:ext cx="20" cy="14"/>
            </a:xfrm>
            <a:custGeom>
              <a:avLst/>
              <a:gdLst>
                <a:gd name="T0" fmla="*/ 8 w 13"/>
                <a:gd name="T1" fmla="*/ 2 h 9"/>
                <a:gd name="T2" fmla="*/ 3 w 13"/>
                <a:gd name="T3" fmla="*/ 5 h 9"/>
                <a:gd name="T4" fmla="*/ 2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3"/>
                    <a:pt x="5" y="5"/>
                    <a:pt x="3" y="5"/>
                  </a:cubicBezTo>
                  <a:cubicBezTo>
                    <a:pt x="1" y="5"/>
                    <a:pt x="0" y="9"/>
                    <a:pt x="2" y="9"/>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3" name="Freeform 847">
              <a:extLst>
                <a:ext uri="{FF2B5EF4-FFF2-40B4-BE49-F238E27FC236}">
                  <a16:creationId xmlns:a16="http://schemas.microsoft.com/office/drawing/2014/main" id="{7C2E6433-0B2F-4F89-9F4F-2A163FB11D99}"/>
                </a:ext>
              </a:extLst>
            </p:cNvPr>
            <p:cNvSpPr>
              <a:spLocks/>
            </p:cNvSpPr>
            <p:nvPr userDrawn="1"/>
          </p:nvSpPr>
          <p:spPr bwMode="auto">
            <a:xfrm>
              <a:off x="5619" y="2289"/>
              <a:ext cx="20" cy="17"/>
            </a:xfrm>
            <a:custGeom>
              <a:avLst/>
              <a:gdLst>
                <a:gd name="T0" fmla="*/ 8 w 13"/>
                <a:gd name="T1" fmla="*/ 1 h 11"/>
                <a:gd name="T2" fmla="*/ 2 w 13"/>
                <a:gd name="T3" fmla="*/ 6 h 11"/>
                <a:gd name="T4" fmla="*/ 4 w 13"/>
                <a:gd name="T5" fmla="*/ 10 h 11"/>
                <a:gd name="T6" fmla="*/ 11 w 13"/>
                <a:gd name="T7" fmla="*/ 4 h 11"/>
                <a:gd name="T8" fmla="*/ 8 w 13"/>
                <a:gd name="T9" fmla="*/ 1 h 11"/>
              </a:gdLst>
              <a:ahLst/>
              <a:cxnLst>
                <a:cxn ang="0">
                  <a:pos x="T0" y="T1"/>
                </a:cxn>
                <a:cxn ang="0">
                  <a:pos x="T2" y="T3"/>
                </a:cxn>
                <a:cxn ang="0">
                  <a:pos x="T4" y="T5"/>
                </a:cxn>
                <a:cxn ang="0">
                  <a:pos x="T6" y="T7"/>
                </a:cxn>
                <a:cxn ang="0">
                  <a:pos x="T8" y="T9"/>
                </a:cxn>
              </a:cxnLst>
              <a:rect l="0" t="0" r="r" b="b"/>
              <a:pathLst>
                <a:path w="13" h="11">
                  <a:moveTo>
                    <a:pt x="8" y="1"/>
                  </a:moveTo>
                  <a:cubicBezTo>
                    <a:pt x="7" y="3"/>
                    <a:pt x="5" y="5"/>
                    <a:pt x="2" y="6"/>
                  </a:cubicBezTo>
                  <a:cubicBezTo>
                    <a:pt x="0" y="7"/>
                    <a:pt x="1" y="11"/>
                    <a:pt x="4" y="10"/>
                  </a:cubicBezTo>
                  <a:cubicBezTo>
                    <a:pt x="7" y="8"/>
                    <a:pt x="9" y="6"/>
                    <a:pt x="11" y="4"/>
                  </a:cubicBezTo>
                  <a:cubicBezTo>
                    <a:pt x="13" y="2"/>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4" name="Freeform 848">
              <a:extLst>
                <a:ext uri="{FF2B5EF4-FFF2-40B4-BE49-F238E27FC236}">
                  <a16:creationId xmlns:a16="http://schemas.microsoft.com/office/drawing/2014/main" id="{67EFA660-7C6A-4CAE-A0FF-820710186A93}"/>
                </a:ext>
              </a:extLst>
            </p:cNvPr>
            <p:cNvSpPr>
              <a:spLocks/>
            </p:cNvSpPr>
            <p:nvPr userDrawn="1"/>
          </p:nvSpPr>
          <p:spPr bwMode="auto">
            <a:xfrm>
              <a:off x="5614" y="2231"/>
              <a:ext cx="21" cy="14"/>
            </a:xfrm>
            <a:custGeom>
              <a:avLst/>
              <a:gdLst>
                <a:gd name="T0" fmla="*/ 8 w 13"/>
                <a:gd name="T1" fmla="*/ 2 h 9"/>
                <a:gd name="T2" fmla="*/ 3 w 13"/>
                <a:gd name="T3" fmla="*/ 5 h 9"/>
                <a:gd name="T4" fmla="*/ 3 w 13"/>
                <a:gd name="T5" fmla="*/ 9 h 9"/>
                <a:gd name="T6" fmla="*/ 11 w 13"/>
                <a:gd name="T7" fmla="*/ 5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4"/>
                    <a:pt x="5" y="5"/>
                    <a:pt x="3" y="5"/>
                  </a:cubicBezTo>
                  <a:cubicBezTo>
                    <a:pt x="0" y="6"/>
                    <a:pt x="0" y="9"/>
                    <a:pt x="3" y="9"/>
                  </a:cubicBezTo>
                  <a:cubicBezTo>
                    <a:pt x="6" y="8"/>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5" name="Freeform 849">
              <a:extLst>
                <a:ext uri="{FF2B5EF4-FFF2-40B4-BE49-F238E27FC236}">
                  <a16:creationId xmlns:a16="http://schemas.microsoft.com/office/drawing/2014/main" id="{EBD7B0A8-325F-448C-88B3-4A366EC886F8}"/>
                </a:ext>
              </a:extLst>
            </p:cNvPr>
            <p:cNvSpPr>
              <a:spLocks/>
            </p:cNvSpPr>
            <p:nvPr userDrawn="1"/>
          </p:nvSpPr>
          <p:spPr bwMode="auto">
            <a:xfrm>
              <a:off x="5616" y="2210"/>
              <a:ext cx="19" cy="14"/>
            </a:xfrm>
            <a:custGeom>
              <a:avLst/>
              <a:gdLst>
                <a:gd name="T0" fmla="*/ 8 w 12"/>
                <a:gd name="T1" fmla="*/ 1 h 9"/>
                <a:gd name="T2" fmla="*/ 2 w 12"/>
                <a:gd name="T3" fmla="*/ 5 h 9"/>
                <a:gd name="T4" fmla="*/ 3 w 12"/>
                <a:gd name="T5" fmla="*/ 8 h 9"/>
                <a:gd name="T6" fmla="*/ 7 w 12"/>
                <a:gd name="T7" fmla="*/ 6 h 9"/>
                <a:gd name="T8" fmla="*/ 9 w 12"/>
                <a:gd name="T9" fmla="*/ 5 h 9"/>
                <a:gd name="T10" fmla="*/ 10 w 12"/>
                <a:gd name="T11" fmla="*/ 5 h 9"/>
                <a:gd name="T12" fmla="*/ 8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8" y="1"/>
                  </a:moveTo>
                  <a:cubicBezTo>
                    <a:pt x="6" y="2"/>
                    <a:pt x="4" y="4"/>
                    <a:pt x="2" y="5"/>
                  </a:cubicBezTo>
                  <a:cubicBezTo>
                    <a:pt x="0" y="6"/>
                    <a:pt x="1" y="9"/>
                    <a:pt x="3" y="8"/>
                  </a:cubicBezTo>
                  <a:cubicBezTo>
                    <a:pt x="4" y="8"/>
                    <a:pt x="6" y="7"/>
                    <a:pt x="7" y="6"/>
                  </a:cubicBezTo>
                  <a:cubicBezTo>
                    <a:pt x="7" y="6"/>
                    <a:pt x="8" y="6"/>
                    <a:pt x="9" y="5"/>
                  </a:cubicBezTo>
                  <a:cubicBezTo>
                    <a:pt x="9" y="5"/>
                    <a:pt x="10" y="4"/>
                    <a:pt x="10" y="5"/>
                  </a:cubicBezTo>
                  <a:cubicBezTo>
                    <a:pt x="12" y="4"/>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6" name="Freeform 850">
              <a:extLst>
                <a:ext uri="{FF2B5EF4-FFF2-40B4-BE49-F238E27FC236}">
                  <a16:creationId xmlns:a16="http://schemas.microsoft.com/office/drawing/2014/main" id="{0BCB8713-3645-4DC4-B8BC-7FE227ADC7A7}"/>
                </a:ext>
              </a:extLst>
            </p:cNvPr>
            <p:cNvSpPr>
              <a:spLocks/>
            </p:cNvSpPr>
            <p:nvPr userDrawn="1"/>
          </p:nvSpPr>
          <p:spPr bwMode="auto">
            <a:xfrm>
              <a:off x="5609" y="2195"/>
              <a:ext cx="19" cy="12"/>
            </a:xfrm>
            <a:custGeom>
              <a:avLst/>
              <a:gdLst>
                <a:gd name="T0" fmla="*/ 8 w 12"/>
                <a:gd name="T1" fmla="*/ 1 h 8"/>
                <a:gd name="T2" fmla="*/ 2 w 12"/>
                <a:gd name="T3" fmla="*/ 4 h 8"/>
                <a:gd name="T4" fmla="*/ 3 w 12"/>
                <a:gd name="T5" fmla="*/ 8 h 8"/>
                <a:gd name="T6" fmla="*/ 11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6" y="3"/>
                    <a:pt x="5" y="4"/>
                    <a:pt x="2" y="4"/>
                  </a:cubicBezTo>
                  <a:cubicBezTo>
                    <a:pt x="0" y="5"/>
                    <a:pt x="0" y="8"/>
                    <a:pt x="3" y="8"/>
                  </a:cubicBezTo>
                  <a:cubicBezTo>
                    <a:pt x="6" y="7"/>
                    <a:pt x="8" y="6"/>
                    <a:pt x="11" y="4"/>
                  </a:cubicBezTo>
                  <a:cubicBezTo>
                    <a:pt x="12" y="2"/>
                    <a:pt x="9"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7" name="Freeform 851">
              <a:extLst>
                <a:ext uri="{FF2B5EF4-FFF2-40B4-BE49-F238E27FC236}">
                  <a16:creationId xmlns:a16="http://schemas.microsoft.com/office/drawing/2014/main" id="{18CF3DA1-8323-4C69-8F83-DBAFEADC6366}"/>
                </a:ext>
              </a:extLst>
            </p:cNvPr>
            <p:cNvSpPr>
              <a:spLocks/>
            </p:cNvSpPr>
            <p:nvPr userDrawn="1"/>
          </p:nvSpPr>
          <p:spPr bwMode="auto">
            <a:xfrm>
              <a:off x="5627" y="2171"/>
              <a:ext cx="22" cy="16"/>
            </a:xfrm>
            <a:custGeom>
              <a:avLst/>
              <a:gdLst>
                <a:gd name="T0" fmla="*/ 10 w 14"/>
                <a:gd name="T1" fmla="*/ 1 h 10"/>
                <a:gd name="T2" fmla="*/ 3 w 14"/>
                <a:gd name="T3" fmla="*/ 6 h 10"/>
                <a:gd name="T4" fmla="*/ 4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5"/>
                    <a:pt x="3" y="6"/>
                  </a:cubicBezTo>
                  <a:cubicBezTo>
                    <a:pt x="0" y="7"/>
                    <a:pt x="2" y="10"/>
                    <a:pt x="4"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8" name="Freeform 852">
              <a:extLst>
                <a:ext uri="{FF2B5EF4-FFF2-40B4-BE49-F238E27FC236}">
                  <a16:creationId xmlns:a16="http://schemas.microsoft.com/office/drawing/2014/main" id="{FB7CF356-38B5-4D71-A768-B9B6B49E91A8}"/>
                </a:ext>
              </a:extLst>
            </p:cNvPr>
            <p:cNvSpPr>
              <a:spLocks/>
            </p:cNvSpPr>
            <p:nvPr userDrawn="1"/>
          </p:nvSpPr>
          <p:spPr bwMode="auto">
            <a:xfrm>
              <a:off x="5643" y="2184"/>
              <a:ext cx="20" cy="11"/>
            </a:xfrm>
            <a:custGeom>
              <a:avLst/>
              <a:gdLst>
                <a:gd name="T0" fmla="*/ 8 w 13"/>
                <a:gd name="T1" fmla="*/ 1 h 7"/>
                <a:gd name="T2" fmla="*/ 2 w 13"/>
                <a:gd name="T3" fmla="*/ 3 h 7"/>
                <a:gd name="T4" fmla="*/ 3 w 13"/>
                <a:gd name="T5" fmla="*/ 7 h 7"/>
                <a:gd name="T6" fmla="*/ 11 w 13"/>
                <a:gd name="T7" fmla="*/ 4 h 7"/>
                <a:gd name="T8" fmla="*/ 8 w 13"/>
                <a:gd name="T9" fmla="*/ 1 h 7"/>
              </a:gdLst>
              <a:ahLst/>
              <a:cxnLst>
                <a:cxn ang="0">
                  <a:pos x="T0" y="T1"/>
                </a:cxn>
                <a:cxn ang="0">
                  <a:pos x="T2" y="T3"/>
                </a:cxn>
                <a:cxn ang="0">
                  <a:pos x="T4" y="T5"/>
                </a:cxn>
                <a:cxn ang="0">
                  <a:pos x="T6" y="T7"/>
                </a:cxn>
                <a:cxn ang="0">
                  <a:pos x="T8" y="T9"/>
                </a:cxn>
              </a:cxnLst>
              <a:rect l="0" t="0" r="r" b="b"/>
              <a:pathLst>
                <a:path w="13" h="7">
                  <a:moveTo>
                    <a:pt x="8" y="1"/>
                  </a:moveTo>
                  <a:cubicBezTo>
                    <a:pt x="7" y="2"/>
                    <a:pt x="5" y="3"/>
                    <a:pt x="2" y="3"/>
                  </a:cubicBezTo>
                  <a:cubicBezTo>
                    <a:pt x="0" y="3"/>
                    <a:pt x="0" y="7"/>
                    <a:pt x="3" y="7"/>
                  </a:cubicBezTo>
                  <a:cubicBezTo>
                    <a:pt x="6" y="6"/>
                    <a:pt x="8" y="5"/>
                    <a:pt x="11" y="4"/>
                  </a:cubicBezTo>
                  <a:cubicBezTo>
                    <a:pt x="13"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9" name="Freeform 853">
              <a:extLst>
                <a:ext uri="{FF2B5EF4-FFF2-40B4-BE49-F238E27FC236}">
                  <a16:creationId xmlns:a16="http://schemas.microsoft.com/office/drawing/2014/main" id="{EA59D0F3-FA8E-4BCB-8230-E3C8B84E21C5}"/>
                </a:ext>
              </a:extLst>
            </p:cNvPr>
            <p:cNvSpPr>
              <a:spLocks/>
            </p:cNvSpPr>
            <p:nvPr userDrawn="1"/>
          </p:nvSpPr>
          <p:spPr bwMode="auto">
            <a:xfrm>
              <a:off x="5663" y="2163"/>
              <a:ext cx="17" cy="11"/>
            </a:xfrm>
            <a:custGeom>
              <a:avLst/>
              <a:gdLst>
                <a:gd name="T0" fmla="*/ 7 w 11"/>
                <a:gd name="T1" fmla="*/ 1 h 7"/>
                <a:gd name="T2" fmla="*/ 2 w 11"/>
                <a:gd name="T3" fmla="*/ 3 h 7"/>
                <a:gd name="T4" fmla="*/ 2 w 11"/>
                <a:gd name="T5" fmla="*/ 7 h 7"/>
                <a:gd name="T6" fmla="*/ 9 w 11"/>
                <a:gd name="T7" fmla="*/ 4 h 7"/>
                <a:gd name="T8" fmla="*/ 7 w 11"/>
                <a:gd name="T9" fmla="*/ 1 h 7"/>
              </a:gdLst>
              <a:ahLst/>
              <a:cxnLst>
                <a:cxn ang="0">
                  <a:pos x="T0" y="T1"/>
                </a:cxn>
                <a:cxn ang="0">
                  <a:pos x="T2" y="T3"/>
                </a:cxn>
                <a:cxn ang="0">
                  <a:pos x="T4" y="T5"/>
                </a:cxn>
                <a:cxn ang="0">
                  <a:pos x="T6" y="T7"/>
                </a:cxn>
                <a:cxn ang="0">
                  <a:pos x="T8" y="T9"/>
                </a:cxn>
              </a:cxnLst>
              <a:rect l="0" t="0" r="r" b="b"/>
              <a:pathLst>
                <a:path w="11" h="7">
                  <a:moveTo>
                    <a:pt x="7" y="1"/>
                  </a:moveTo>
                  <a:cubicBezTo>
                    <a:pt x="5" y="3"/>
                    <a:pt x="4" y="3"/>
                    <a:pt x="2" y="3"/>
                  </a:cubicBezTo>
                  <a:cubicBezTo>
                    <a:pt x="0" y="4"/>
                    <a:pt x="0" y="7"/>
                    <a:pt x="2" y="7"/>
                  </a:cubicBezTo>
                  <a:cubicBezTo>
                    <a:pt x="5" y="7"/>
                    <a:pt x="8" y="6"/>
                    <a:pt x="9" y="4"/>
                  </a:cubicBezTo>
                  <a:cubicBezTo>
                    <a:pt x="11" y="2"/>
                    <a:pt x="8"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0" name="Freeform 854">
              <a:extLst>
                <a:ext uri="{FF2B5EF4-FFF2-40B4-BE49-F238E27FC236}">
                  <a16:creationId xmlns:a16="http://schemas.microsoft.com/office/drawing/2014/main" id="{F35FAA6D-2517-48B1-BE53-097631896E57}"/>
                </a:ext>
              </a:extLst>
            </p:cNvPr>
            <p:cNvSpPr>
              <a:spLocks/>
            </p:cNvSpPr>
            <p:nvPr userDrawn="1"/>
          </p:nvSpPr>
          <p:spPr bwMode="auto">
            <a:xfrm>
              <a:off x="5671" y="2180"/>
              <a:ext cx="19" cy="15"/>
            </a:xfrm>
            <a:custGeom>
              <a:avLst/>
              <a:gdLst>
                <a:gd name="T0" fmla="*/ 9 w 12"/>
                <a:gd name="T1" fmla="*/ 1 h 9"/>
                <a:gd name="T2" fmla="*/ 2 w 12"/>
                <a:gd name="T3" fmla="*/ 4 h 9"/>
                <a:gd name="T4" fmla="*/ 3 w 12"/>
                <a:gd name="T5" fmla="*/ 8 h 9"/>
                <a:gd name="T6" fmla="*/ 10 w 12"/>
                <a:gd name="T7" fmla="*/ 5 h 9"/>
                <a:gd name="T8" fmla="*/ 9 w 12"/>
                <a:gd name="T9" fmla="*/ 1 h 9"/>
              </a:gdLst>
              <a:ahLst/>
              <a:cxnLst>
                <a:cxn ang="0">
                  <a:pos x="T0" y="T1"/>
                </a:cxn>
                <a:cxn ang="0">
                  <a:pos x="T2" y="T3"/>
                </a:cxn>
                <a:cxn ang="0">
                  <a:pos x="T4" y="T5"/>
                </a:cxn>
                <a:cxn ang="0">
                  <a:pos x="T6" y="T7"/>
                </a:cxn>
                <a:cxn ang="0">
                  <a:pos x="T8" y="T9"/>
                </a:cxn>
              </a:cxnLst>
              <a:rect l="0" t="0" r="r" b="b"/>
              <a:pathLst>
                <a:path w="12" h="9">
                  <a:moveTo>
                    <a:pt x="9" y="1"/>
                  </a:moveTo>
                  <a:cubicBezTo>
                    <a:pt x="6" y="2"/>
                    <a:pt x="4" y="3"/>
                    <a:pt x="2" y="4"/>
                  </a:cubicBezTo>
                  <a:cubicBezTo>
                    <a:pt x="0" y="5"/>
                    <a:pt x="1" y="9"/>
                    <a:pt x="3" y="8"/>
                  </a:cubicBezTo>
                  <a:cubicBezTo>
                    <a:pt x="6" y="7"/>
                    <a:pt x="8" y="6"/>
                    <a:pt x="10" y="5"/>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1" name="Freeform 855">
              <a:extLst>
                <a:ext uri="{FF2B5EF4-FFF2-40B4-BE49-F238E27FC236}">
                  <a16:creationId xmlns:a16="http://schemas.microsoft.com/office/drawing/2014/main" id="{43938213-31DD-4F2D-92CD-FE9B745C6E46}"/>
                </a:ext>
              </a:extLst>
            </p:cNvPr>
            <p:cNvSpPr>
              <a:spLocks/>
            </p:cNvSpPr>
            <p:nvPr userDrawn="1"/>
          </p:nvSpPr>
          <p:spPr bwMode="auto">
            <a:xfrm>
              <a:off x="5646" y="2206"/>
              <a:ext cx="17" cy="11"/>
            </a:xfrm>
            <a:custGeom>
              <a:avLst/>
              <a:gdLst>
                <a:gd name="T0" fmla="*/ 7 w 11"/>
                <a:gd name="T1" fmla="*/ 2 h 7"/>
                <a:gd name="T2" fmla="*/ 3 w 11"/>
                <a:gd name="T3" fmla="*/ 4 h 7"/>
                <a:gd name="T4" fmla="*/ 2 w 11"/>
                <a:gd name="T5" fmla="*/ 7 h 7"/>
                <a:gd name="T6" fmla="*/ 10 w 11"/>
                <a:gd name="T7" fmla="*/ 4 h 7"/>
                <a:gd name="T8" fmla="*/ 7 w 11"/>
                <a:gd name="T9" fmla="*/ 2 h 7"/>
              </a:gdLst>
              <a:ahLst/>
              <a:cxnLst>
                <a:cxn ang="0">
                  <a:pos x="T0" y="T1"/>
                </a:cxn>
                <a:cxn ang="0">
                  <a:pos x="T2" y="T3"/>
                </a:cxn>
                <a:cxn ang="0">
                  <a:pos x="T4" y="T5"/>
                </a:cxn>
                <a:cxn ang="0">
                  <a:pos x="T6" y="T7"/>
                </a:cxn>
                <a:cxn ang="0">
                  <a:pos x="T8" y="T9"/>
                </a:cxn>
              </a:cxnLst>
              <a:rect l="0" t="0" r="r" b="b"/>
              <a:pathLst>
                <a:path w="11" h="7">
                  <a:moveTo>
                    <a:pt x="7" y="2"/>
                  </a:moveTo>
                  <a:cubicBezTo>
                    <a:pt x="6" y="3"/>
                    <a:pt x="4" y="4"/>
                    <a:pt x="3" y="4"/>
                  </a:cubicBezTo>
                  <a:cubicBezTo>
                    <a:pt x="0" y="3"/>
                    <a:pt x="0" y="7"/>
                    <a:pt x="2" y="7"/>
                  </a:cubicBezTo>
                  <a:cubicBezTo>
                    <a:pt x="5" y="7"/>
                    <a:pt x="7" y="6"/>
                    <a:pt x="10" y="4"/>
                  </a:cubicBezTo>
                  <a:cubicBezTo>
                    <a:pt x="11"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2" name="Freeform 856">
              <a:extLst>
                <a:ext uri="{FF2B5EF4-FFF2-40B4-BE49-F238E27FC236}">
                  <a16:creationId xmlns:a16="http://schemas.microsoft.com/office/drawing/2014/main" id="{975A1A45-9D34-4022-8CEC-5DF3A95BD19F}"/>
                </a:ext>
              </a:extLst>
            </p:cNvPr>
            <p:cNvSpPr>
              <a:spLocks/>
            </p:cNvSpPr>
            <p:nvPr userDrawn="1"/>
          </p:nvSpPr>
          <p:spPr bwMode="auto">
            <a:xfrm>
              <a:off x="5644" y="2235"/>
              <a:ext cx="17" cy="13"/>
            </a:xfrm>
            <a:custGeom>
              <a:avLst/>
              <a:gdLst>
                <a:gd name="T0" fmla="*/ 7 w 11"/>
                <a:gd name="T1" fmla="*/ 1 h 8"/>
                <a:gd name="T2" fmla="*/ 2 w 11"/>
                <a:gd name="T3" fmla="*/ 4 h 8"/>
                <a:gd name="T4" fmla="*/ 2 w 11"/>
                <a:gd name="T5" fmla="*/ 8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0" y="8"/>
                    <a:pt x="2" y="8"/>
                  </a:cubicBezTo>
                  <a:cubicBezTo>
                    <a:pt x="5" y="7"/>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3" name="Freeform 857">
              <a:extLst>
                <a:ext uri="{FF2B5EF4-FFF2-40B4-BE49-F238E27FC236}">
                  <a16:creationId xmlns:a16="http://schemas.microsoft.com/office/drawing/2014/main" id="{FC91B286-650C-45D0-99AE-5C079329749D}"/>
                </a:ext>
              </a:extLst>
            </p:cNvPr>
            <p:cNvSpPr>
              <a:spLocks/>
            </p:cNvSpPr>
            <p:nvPr userDrawn="1"/>
          </p:nvSpPr>
          <p:spPr bwMode="auto">
            <a:xfrm>
              <a:off x="5627" y="2262"/>
              <a:ext cx="16" cy="13"/>
            </a:xfrm>
            <a:custGeom>
              <a:avLst/>
              <a:gdLst>
                <a:gd name="T0" fmla="*/ 6 w 10"/>
                <a:gd name="T1" fmla="*/ 3 h 8"/>
                <a:gd name="T2" fmla="*/ 2 w 10"/>
                <a:gd name="T3" fmla="*/ 4 h 8"/>
                <a:gd name="T4" fmla="*/ 3 w 10"/>
                <a:gd name="T5" fmla="*/ 8 h 8"/>
                <a:gd name="T6" fmla="*/ 9 w 10"/>
                <a:gd name="T7" fmla="*/ 4 h 8"/>
                <a:gd name="T8" fmla="*/ 6 w 10"/>
                <a:gd name="T9" fmla="*/ 3 h 8"/>
              </a:gdLst>
              <a:ahLst/>
              <a:cxnLst>
                <a:cxn ang="0">
                  <a:pos x="T0" y="T1"/>
                </a:cxn>
                <a:cxn ang="0">
                  <a:pos x="T2" y="T3"/>
                </a:cxn>
                <a:cxn ang="0">
                  <a:pos x="T4" y="T5"/>
                </a:cxn>
                <a:cxn ang="0">
                  <a:pos x="T6" y="T7"/>
                </a:cxn>
                <a:cxn ang="0">
                  <a:pos x="T8" y="T9"/>
                </a:cxn>
              </a:cxnLst>
              <a:rect l="0" t="0" r="r" b="b"/>
              <a:pathLst>
                <a:path w="10" h="8">
                  <a:moveTo>
                    <a:pt x="6" y="3"/>
                  </a:moveTo>
                  <a:cubicBezTo>
                    <a:pt x="5" y="3"/>
                    <a:pt x="3" y="4"/>
                    <a:pt x="2" y="4"/>
                  </a:cubicBezTo>
                  <a:cubicBezTo>
                    <a:pt x="0" y="4"/>
                    <a:pt x="0" y="8"/>
                    <a:pt x="3" y="8"/>
                  </a:cubicBezTo>
                  <a:cubicBezTo>
                    <a:pt x="5" y="7"/>
                    <a:pt x="8" y="6"/>
                    <a:pt x="9" y="4"/>
                  </a:cubicBezTo>
                  <a:cubicBezTo>
                    <a:pt x="10" y="2"/>
                    <a:pt x="7" y="0"/>
                    <a:pt x="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4" name="Freeform 858">
              <a:extLst>
                <a:ext uri="{FF2B5EF4-FFF2-40B4-BE49-F238E27FC236}">
                  <a16:creationId xmlns:a16="http://schemas.microsoft.com/office/drawing/2014/main" id="{B8F0CD22-BC45-40BF-BEDB-CB631CA505EB}"/>
                </a:ext>
              </a:extLst>
            </p:cNvPr>
            <p:cNvSpPr>
              <a:spLocks/>
            </p:cNvSpPr>
            <p:nvPr userDrawn="1"/>
          </p:nvSpPr>
          <p:spPr bwMode="auto">
            <a:xfrm>
              <a:off x="5655" y="2257"/>
              <a:ext cx="21" cy="15"/>
            </a:xfrm>
            <a:custGeom>
              <a:avLst/>
              <a:gdLst>
                <a:gd name="T0" fmla="*/ 9 w 13"/>
                <a:gd name="T1" fmla="*/ 1 h 9"/>
                <a:gd name="T2" fmla="*/ 3 w 13"/>
                <a:gd name="T3" fmla="*/ 5 h 9"/>
                <a:gd name="T4" fmla="*/ 3 w 13"/>
                <a:gd name="T5" fmla="*/ 9 h 9"/>
                <a:gd name="T6" fmla="*/ 11 w 13"/>
                <a:gd name="T7" fmla="*/ 4 h 9"/>
                <a:gd name="T8" fmla="*/ 9 w 13"/>
                <a:gd name="T9" fmla="*/ 1 h 9"/>
              </a:gdLst>
              <a:ahLst/>
              <a:cxnLst>
                <a:cxn ang="0">
                  <a:pos x="T0" y="T1"/>
                </a:cxn>
                <a:cxn ang="0">
                  <a:pos x="T2" y="T3"/>
                </a:cxn>
                <a:cxn ang="0">
                  <a:pos x="T4" y="T5"/>
                </a:cxn>
                <a:cxn ang="0">
                  <a:pos x="T6" y="T7"/>
                </a:cxn>
                <a:cxn ang="0">
                  <a:pos x="T8" y="T9"/>
                </a:cxn>
              </a:cxnLst>
              <a:rect l="0" t="0" r="r" b="b"/>
              <a:pathLst>
                <a:path w="13" h="9">
                  <a:moveTo>
                    <a:pt x="9" y="1"/>
                  </a:moveTo>
                  <a:cubicBezTo>
                    <a:pt x="7" y="2"/>
                    <a:pt x="5" y="5"/>
                    <a:pt x="3" y="5"/>
                  </a:cubicBezTo>
                  <a:cubicBezTo>
                    <a:pt x="0" y="5"/>
                    <a:pt x="0" y="9"/>
                    <a:pt x="3" y="9"/>
                  </a:cubicBezTo>
                  <a:cubicBezTo>
                    <a:pt x="6" y="8"/>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5" name="Freeform 859">
              <a:extLst>
                <a:ext uri="{FF2B5EF4-FFF2-40B4-BE49-F238E27FC236}">
                  <a16:creationId xmlns:a16="http://schemas.microsoft.com/office/drawing/2014/main" id="{4890D62B-2EC7-478F-87E3-DEF214B06427}"/>
                </a:ext>
              </a:extLst>
            </p:cNvPr>
            <p:cNvSpPr>
              <a:spLocks/>
            </p:cNvSpPr>
            <p:nvPr userDrawn="1"/>
          </p:nvSpPr>
          <p:spPr bwMode="auto">
            <a:xfrm>
              <a:off x="5652" y="2276"/>
              <a:ext cx="16" cy="11"/>
            </a:xfrm>
            <a:custGeom>
              <a:avLst/>
              <a:gdLst>
                <a:gd name="T0" fmla="*/ 6 w 10"/>
                <a:gd name="T1" fmla="*/ 2 h 7"/>
                <a:gd name="T2" fmla="*/ 3 w 10"/>
                <a:gd name="T3" fmla="*/ 3 h 7"/>
                <a:gd name="T4" fmla="*/ 2 w 10"/>
                <a:gd name="T5" fmla="*/ 7 h 7"/>
                <a:gd name="T6" fmla="*/ 9 w 10"/>
                <a:gd name="T7" fmla="*/ 4 h 7"/>
                <a:gd name="T8" fmla="*/ 6 w 10"/>
                <a:gd name="T9" fmla="*/ 2 h 7"/>
              </a:gdLst>
              <a:ahLst/>
              <a:cxnLst>
                <a:cxn ang="0">
                  <a:pos x="T0" y="T1"/>
                </a:cxn>
                <a:cxn ang="0">
                  <a:pos x="T2" y="T3"/>
                </a:cxn>
                <a:cxn ang="0">
                  <a:pos x="T4" y="T5"/>
                </a:cxn>
                <a:cxn ang="0">
                  <a:pos x="T6" y="T7"/>
                </a:cxn>
                <a:cxn ang="0">
                  <a:pos x="T8" y="T9"/>
                </a:cxn>
              </a:cxnLst>
              <a:rect l="0" t="0" r="r" b="b"/>
              <a:pathLst>
                <a:path w="10" h="7">
                  <a:moveTo>
                    <a:pt x="6" y="2"/>
                  </a:moveTo>
                  <a:cubicBezTo>
                    <a:pt x="5" y="3"/>
                    <a:pt x="4" y="3"/>
                    <a:pt x="3" y="3"/>
                  </a:cubicBezTo>
                  <a:cubicBezTo>
                    <a:pt x="1" y="3"/>
                    <a:pt x="0" y="6"/>
                    <a:pt x="2" y="7"/>
                  </a:cubicBezTo>
                  <a:cubicBezTo>
                    <a:pt x="5" y="7"/>
                    <a:pt x="7" y="6"/>
                    <a:pt x="9" y="4"/>
                  </a:cubicBezTo>
                  <a:cubicBezTo>
                    <a:pt x="10"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6" name="Freeform 860">
              <a:extLst>
                <a:ext uri="{FF2B5EF4-FFF2-40B4-BE49-F238E27FC236}">
                  <a16:creationId xmlns:a16="http://schemas.microsoft.com/office/drawing/2014/main" id="{AAC6478C-B2A8-4E2C-84B1-34AEDF90DDA4}"/>
                </a:ext>
              </a:extLst>
            </p:cNvPr>
            <p:cNvSpPr>
              <a:spLocks/>
            </p:cNvSpPr>
            <p:nvPr userDrawn="1"/>
          </p:nvSpPr>
          <p:spPr bwMode="auto">
            <a:xfrm>
              <a:off x="5680" y="2254"/>
              <a:ext cx="26" cy="18"/>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6"/>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7" name="Freeform 861">
              <a:extLst>
                <a:ext uri="{FF2B5EF4-FFF2-40B4-BE49-F238E27FC236}">
                  <a16:creationId xmlns:a16="http://schemas.microsoft.com/office/drawing/2014/main" id="{ACC58F25-3458-43D6-8F78-EE8B29351695}"/>
                </a:ext>
              </a:extLst>
            </p:cNvPr>
            <p:cNvSpPr>
              <a:spLocks/>
            </p:cNvSpPr>
            <p:nvPr userDrawn="1"/>
          </p:nvSpPr>
          <p:spPr bwMode="auto">
            <a:xfrm>
              <a:off x="5687" y="2235"/>
              <a:ext cx="22" cy="16"/>
            </a:xfrm>
            <a:custGeom>
              <a:avLst/>
              <a:gdLst>
                <a:gd name="T0" fmla="*/ 10 w 14"/>
                <a:gd name="T1" fmla="*/ 1 h 10"/>
                <a:gd name="T2" fmla="*/ 2 w 14"/>
                <a:gd name="T3" fmla="*/ 5 h 10"/>
                <a:gd name="T4" fmla="*/ 3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4"/>
                    <a:pt x="2" y="5"/>
                  </a:cubicBezTo>
                  <a:cubicBezTo>
                    <a:pt x="0" y="6"/>
                    <a:pt x="1" y="10"/>
                    <a:pt x="3"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8" name="Freeform 862">
              <a:extLst>
                <a:ext uri="{FF2B5EF4-FFF2-40B4-BE49-F238E27FC236}">
                  <a16:creationId xmlns:a16="http://schemas.microsoft.com/office/drawing/2014/main" id="{A46498CE-9FA7-4114-86C8-9AAEABEC8022}"/>
                </a:ext>
              </a:extLst>
            </p:cNvPr>
            <p:cNvSpPr>
              <a:spLocks/>
            </p:cNvSpPr>
            <p:nvPr userDrawn="1"/>
          </p:nvSpPr>
          <p:spPr bwMode="auto">
            <a:xfrm>
              <a:off x="5676" y="2215"/>
              <a:ext cx="17" cy="14"/>
            </a:xfrm>
            <a:custGeom>
              <a:avLst/>
              <a:gdLst>
                <a:gd name="T0" fmla="*/ 7 w 11"/>
                <a:gd name="T1" fmla="*/ 1 h 9"/>
                <a:gd name="T2" fmla="*/ 2 w 11"/>
                <a:gd name="T3" fmla="*/ 5 h 9"/>
                <a:gd name="T4" fmla="*/ 4 w 11"/>
                <a:gd name="T5" fmla="*/ 8 h 9"/>
                <a:gd name="T6" fmla="*/ 9 w 11"/>
                <a:gd name="T7" fmla="*/ 4 h 9"/>
                <a:gd name="T8" fmla="*/ 7 w 11"/>
                <a:gd name="T9" fmla="*/ 1 h 9"/>
              </a:gdLst>
              <a:ahLst/>
              <a:cxnLst>
                <a:cxn ang="0">
                  <a:pos x="T0" y="T1"/>
                </a:cxn>
                <a:cxn ang="0">
                  <a:pos x="T2" y="T3"/>
                </a:cxn>
                <a:cxn ang="0">
                  <a:pos x="T4" y="T5"/>
                </a:cxn>
                <a:cxn ang="0">
                  <a:pos x="T6" y="T7"/>
                </a:cxn>
                <a:cxn ang="0">
                  <a:pos x="T8" y="T9"/>
                </a:cxn>
              </a:cxnLst>
              <a:rect l="0" t="0" r="r" b="b"/>
              <a:pathLst>
                <a:path w="11" h="9">
                  <a:moveTo>
                    <a:pt x="7" y="1"/>
                  </a:moveTo>
                  <a:cubicBezTo>
                    <a:pt x="5" y="2"/>
                    <a:pt x="3" y="4"/>
                    <a:pt x="2" y="5"/>
                  </a:cubicBezTo>
                  <a:cubicBezTo>
                    <a:pt x="0" y="6"/>
                    <a:pt x="2" y="9"/>
                    <a:pt x="4" y="8"/>
                  </a:cubicBezTo>
                  <a:cubicBezTo>
                    <a:pt x="6" y="7"/>
                    <a:pt x="7" y="5"/>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9" name="Freeform 863">
              <a:extLst>
                <a:ext uri="{FF2B5EF4-FFF2-40B4-BE49-F238E27FC236}">
                  <a16:creationId xmlns:a16="http://schemas.microsoft.com/office/drawing/2014/main" id="{CF92E604-DAE6-48B4-880D-FEA3C194D35E}"/>
                </a:ext>
              </a:extLst>
            </p:cNvPr>
            <p:cNvSpPr>
              <a:spLocks/>
            </p:cNvSpPr>
            <p:nvPr userDrawn="1"/>
          </p:nvSpPr>
          <p:spPr bwMode="auto">
            <a:xfrm>
              <a:off x="5693" y="2187"/>
              <a:ext cx="19" cy="14"/>
            </a:xfrm>
            <a:custGeom>
              <a:avLst/>
              <a:gdLst>
                <a:gd name="T0" fmla="*/ 8 w 12"/>
                <a:gd name="T1" fmla="*/ 1 h 9"/>
                <a:gd name="T2" fmla="*/ 2 w 12"/>
                <a:gd name="T3" fmla="*/ 5 h 9"/>
                <a:gd name="T4" fmla="*/ 4 w 12"/>
                <a:gd name="T5" fmla="*/ 8 h 9"/>
                <a:gd name="T6" fmla="*/ 10 w 12"/>
                <a:gd name="T7" fmla="*/ 4 h 9"/>
                <a:gd name="T8" fmla="*/ 8 w 12"/>
                <a:gd name="T9" fmla="*/ 1 h 9"/>
              </a:gdLst>
              <a:ahLst/>
              <a:cxnLst>
                <a:cxn ang="0">
                  <a:pos x="T0" y="T1"/>
                </a:cxn>
                <a:cxn ang="0">
                  <a:pos x="T2" y="T3"/>
                </a:cxn>
                <a:cxn ang="0">
                  <a:pos x="T4" y="T5"/>
                </a:cxn>
                <a:cxn ang="0">
                  <a:pos x="T6" y="T7"/>
                </a:cxn>
                <a:cxn ang="0">
                  <a:pos x="T8" y="T9"/>
                </a:cxn>
              </a:cxnLst>
              <a:rect l="0" t="0" r="r" b="b"/>
              <a:pathLst>
                <a:path w="12" h="9">
                  <a:moveTo>
                    <a:pt x="8" y="1"/>
                  </a:moveTo>
                  <a:cubicBezTo>
                    <a:pt x="6" y="2"/>
                    <a:pt x="4" y="4"/>
                    <a:pt x="2" y="5"/>
                  </a:cubicBezTo>
                  <a:cubicBezTo>
                    <a:pt x="0" y="6"/>
                    <a:pt x="2" y="9"/>
                    <a:pt x="4" y="8"/>
                  </a:cubicBezTo>
                  <a:cubicBezTo>
                    <a:pt x="6"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0" name="Freeform 864">
              <a:extLst>
                <a:ext uri="{FF2B5EF4-FFF2-40B4-BE49-F238E27FC236}">
                  <a16:creationId xmlns:a16="http://schemas.microsoft.com/office/drawing/2014/main" id="{0FABF6DC-99B9-4F26-8B8C-431AC401EAB4}"/>
                </a:ext>
              </a:extLst>
            </p:cNvPr>
            <p:cNvSpPr>
              <a:spLocks/>
            </p:cNvSpPr>
            <p:nvPr userDrawn="1"/>
          </p:nvSpPr>
          <p:spPr bwMode="auto">
            <a:xfrm>
              <a:off x="5707" y="2204"/>
              <a:ext cx="19" cy="13"/>
            </a:xfrm>
            <a:custGeom>
              <a:avLst/>
              <a:gdLst>
                <a:gd name="T0" fmla="*/ 7 w 12"/>
                <a:gd name="T1" fmla="*/ 1 h 8"/>
                <a:gd name="T2" fmla="*/ 3 w 12"/>
                <a:gd name="T3" fmla="*/ 4 h 8"/>
                <a:gd name="T4" fmla="*/ 3 w 12"/>
                <a:gd name="T5" fmla="*/ 7 h 8"/>
                <a:gd name="T6" fmla="*/ 10 w 12"/>
                <a:gd name="T7" fmla="*/ 4 h 8"/>
                <a:gd name="T8" fmla="*/ 7 w 12"/>
                <a:gd name="T9" fmla="*/ 1 h 8"/>
              </a:gdLst>
              <a:ahLst/>
              <a:cxnLst>
                <a:cxn ang="0">
                  <a:pos x="T0" y="T1"/>
                </a:cxn>
                <a:cxn ang="0">
                  <a:pos x="T2" y="T3"/>
                </a:cxn>
                <a:cxn ang="0">
                  <a:pos x="T4" y="T5"/>
                </a:cxn>
                <a:cxn ang="0">
                  <a:pos x="T6" y="T7"/>
                </a:cxn>
                <a:cxn ang="0">
                  <a:pos x="T8" y="T9"/>
                </a:cxn>
              </a:cxnLst>
              <a:rect l="0" t="0" r="r" b="b"/>
              <a:pathLst>
                <a:path w="12" h="8">
                  <a:moveTo>
                    <a:pt x="7" y="1"/>
                  </a:moveTo>
                  <a:cubicBezTo>
                    <a:pt x="6" y="2"/>
                    <a:pt x="4" y="3"/>
                    <a:pt x="3" y="4"/>
                  </a:cubicBezTo>
                  <a:cubicBezTo>
                    <a:pt x="0" y="4"/>
                    <a:pt x="1" y="8"/>
                    <a:pt x="3" y="7"/>
                  </a:cubicBezTo>
                  <a:cubicBezTo>
                    <a:pt x="5" y="7"/>
                    <a:pt x="8" y="6"/>
                    <a:pt x="10" y="4"/>
                  </a:cubicBezTo>
                  <a:cubicBezTo>
                    <a:pt x="12"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1" name="Freeform 865">
              <a:extLst>
                <a:ext uri="{FF2B5EF4-FFF2-40B4-BE49-F238E27FC236}">
                  <a16:creationId xmlns:a16="http://schemas.microsoft.com/office/drawing/2014/main" id="{84D082BB-0734-4A5F-9B8E-3A452C555D95}"/>
                </a:ext>
              </a:extLst>
            </p:cNvPr>
            <p:cNvSpPr>
              <a:spLocks/>
            </p:cNvSpPr>
            <p:nvPr userDrawn="1"/>
          </p:nvSpPr>
          <p:spPr bwMode="auto">
            <a:xfrm>
              <a:off x="5720" y="2182"/>
              <a:ext cx="19" cy="13"/>
            </a:xfrm>
            <a:custGeom>
              <a:avLst/>
              <a:gdLst>
                <a:gd name="T0" fmla="*/ 8 w 12"/>
                <a:gd name="T1" fmla="*/ 2 h 8"/>
                <a:gd name="T2" fmla="*/ 2 w 12"/>
                <a:gd name="T3" fmla="*/ 4 h 8"/>
                <a:gd name="T4" fmla="*/ 3 w 12"/>
                <a:gd name="T5" fmla="*/ 8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5"/>
                    <a:pt x="0" y="8"/>
                    <a:pt x="3" y="8"/>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2" name="Freeform 866">
              <a:extLst>
                <a:ext uri="{FF2B5EF4-FFF2-40B4-BE49-F238E27FC236}">
                  <a16:creationId xmlns:a16="http://schemas.microsoft.com/office/drawing/2014/main" id="{D3281691-3D9E-4F3D-8D9B-155CDF22F268}"/>
                </a:ext>
              </a:extLst>
            </p:cNvPr>
            <p:cNvSpPr>
              <a:spLocks/>
            </p:cNvSpPr>
            <p:nvPr userDrawn="1"/>
          </p:nvSpPr>
          <p:spPr bwMode="auto">
            <a:xfrm>
              <a:off x="5712" y="2165"/>
              <a:ext cx="20" cy="12"/>
            </a:xfrm>
            <a:custGeom>
              <a:avLst/>
              <a:gdLst>
                <a:gd name="T0" fmla="*/ 10 w 13"/>
                <a:gd name="T1" fmla="*/ 1 h 8"/>
                <a:gd name="T2" fmla="*/ 2 w 13"/>
                <a:gd name="T3" fmla="*/ 4 h 8"/>
                <a:gd name="T4" fmla="*/ 4 w 13"/>
                <a:gd name="T5" fmla="*/ 7 h 8"/>
                <a:gd name="T6" fmla="*/ 11 w 13"/>
                <a:gd name="T7" fmla="*/ 5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4"/>
                    <a:pt x="2" y="4"/>
                    <a:pt x="2" y="4"/>
                  </a:cubicBezTo>
                  <a:cubicBezTo>
                    <a:pt x="0" y="5"/>
                    <a:pt x="2" y="8"/>
                    <a:pt x="4" y="7"/>
                  </a:cubicBezTo>
                  <a:cubicBezTo>
                    <a:pt x="11" y="5"/>
                    <a:pt x="11" y="5"/>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3" name="Freeform 867">
              <a:extLst>
                <a:ext uri="{FF2B5EF4-FFF2-40B4-BE49-F238E27FC236}">
                  <a16:creationId xmlns:a16="http://schemas.microsoft.com/office/drawing/2014/main" id="{DC5D186D-0003-4EFE-9432-A2E3F48C26CE}"/>
                </a:ext>
              </a:extLst>
            </p:cNvPr>
            <p:cNvSpPr>
              <a:spLocks/>
            </p:cNvSpPr>
            <p:nvPr userDrawn="1"/>
          </p:nvSpPr>
          <p:spPr bwMode="auto">
            <a:xfrm>
              <a:off x="5696" y="2154"/>
              <a:ext cx="19" cy="12"/>
            </a:xfrm>
            <a:custGeom>
              <a:avLst/>
              <a:gdLst>
                <a:gd name="T0" fmla="*/ 8 w 12"/>
                <a:gd name="T1" fmla="*/ 2 h 8"/>
                <a:gd name="T2" fmla="*/ 2 w 12"/>
                <a:gd name="T3" fmla="*/ 4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2" y="4"/>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4" name="Freeform 868">
              <a:extLst>
                <a:ext uri="{FF2B5EF4-FFF2-40B4-BE49-F238E27FC236}">
                  <a16:creationId xmlns:a16="http://schemas.microsoft.com/office/drawing/2014/main" id="{C915EA20-E659-4AD7-B35A-08DE348BC932}"/>
                </a:ext>
              </a:extLst>
            </p:cNvPr>
            <p:cNvSpPr>
              <a:spLocks/>
            </p:cNvSpPr>
            <p:nvPr userDrawn="1"/>
          </p:nvSpPr>
          <p:spPr bwMode="auto">
            <a:xfrm>
              <a:off x="5713" y="2133"/>
              <a:ext cx="22" cy="14"/>
            </a:xfrm>
            <a:custGeom>
              <a:avLst/>
              <a:gdLst>
                <a:gd name="T0" fmla="*/ 10 w 14"/>
                <a:gd name="T1" fmla="*/ 1 h 9"/>
                <a:gd name="T2" fmla="*/ 2 w 14"/>
                <a:gd name="T3" fmla="*/ 5 h 9"/>
                <a:gd name="T4" fmla="*/ 4 w 14"/>
                <a:gd name="T5" fmla="*/ 8 h 9"/>
                <a:gd name="T6" fmla="*/ 12 w 14"/>
                <a:gd name="T7" fmla="*/ 5 h 9"/>
                <a:gd name="T8" fmla="*/ 10 w 14"/>
                <a:gd name="T9" fmla="*/ 1 h 9"/>
              </a:gdLst>
              <a:ahLst/>
              <a:cxnLst>
                <a:cxn ang="0">
                  <a:pos x="T0" y="T1"/>
                </a:cxn>
                <a:cxn ang="0">
                  <a:pos x="T2" y="T3"/>
                </a:cxn>
                <a:cxn ang="0">
                  <a:pos x="T4" y="T5"/>
                </a:cxn>
                <a:cxn ang="0">
                  <a:pos x="T6" y="T7"/>
                </a:cxn>
                <a:cxn ang="0">
                  <a:pos x="T8" y="T9"/>
                </a:cxn>
              </a:cxnLst>
              <a:rect l="0" t="0" r="r" b="b"/>
              <a:pathLst>
                <a:path w="14" h="9">
                  <a:moveTo>
                    <a:pt x="10" y="1"/>
                  </a:moveTo>
                  <a:cubicBezTo>
                    <a:pt x="7" y="2"/>
                    <a:pt x="5" y="3"/>
                    <a:pt x="2" y="5"/>
                  </a:cubicBezTo>
                  <a:cubicBezTo>
                    <a:pt x="0" y="6"/>
                    <a:pt x="2" y="9"/>
                    <a:pt x="4" y="8"/>
                  </a:cubicBezTo>
                  <a:cubicBezTo>
                    <a:pt x="6" y="7"/>
                    <a:pt x="9" y="6"/>
                    <a:pt x="12" y="5"/>
                  </a:cubicBezTo>
                  <a:cubicBezTo>
                    <a:pt x="14" y="4"/>
                    <a:pt x="13"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5" name="Freeform 869">
              <a:extLst>
                <a:ext uri="{FF2B5EF4-FFF2-40B4-BE49-F238E27FC236}">
                  <a16:creationId xmlns:a16="http://schemas.microsoft.com/office/drawing/2014/main" id="{9ECC71BF-477D-457E-B9E9-8F252334C919}"/>
                </a:ext>
              </a:extLst>
            </p:cNvPr>
            <p:cNvSpPr>
              <a:spLocks/>
            </p:cNvSpPr>
            <p:nvPr userDrawn="1"/>
          </p:nvSpPr>
          <p:spPr bwMode="auto">
            <a:xfrm>
              <a:off x="5729" y="2144"/>
              <a:ext cx="21" cy="13"/>
            </a:xfrm>
            <a:custGeom>
              <a:avLst/>
              <a:gdLst>
                <a:gd name="T0" fmla="*/ 10 w 13"/>
                <a:gd name="T1" fmla="*/ 1 h 8"/>
                <a:gd name="T2" fmla="*/ 2 w 13"/>
                <a:gd name="T3" fmla="*/ 3 h 8"/>
                <a:gd name="T4" fmla="*/ 4 w 13"/>
                <a:gd name="T5" fmla="*/ 7 h 8"/>
                <a:gd name="T6" fmla="*/ 11 w 13"/>
                <a:gd name="T7" fmla="*/ 4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3"/>
                    <a:pt x="2" y="3"/>
                    <a:pt x="2" y="3"/>
                  </a:cubicBezTo>
                  <a:cubicBezTo>
                    <a:pt x="0" y="4"/>
                    <a:pt x="1" y="8"/>
                    <a:pt x="4" y="7"/>
                  </a:cubicBezTo>
                  <a:cubicBezTo>
                    <a:pt x="11" y="4"/>
                    <a:pt x="11" y="4"/>
                    <a:pt x="11" y="4"/>
                  </a:cubicBezTo>
                  <a:cubicBezTo>
                    <a:pt x="13"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6" name="Freeform 870">
              <a:extLst>
                <a:ext uri="{FF2B5EF4-FFF2-40B4-BE49-F238E27FC236}">
                  <a16:creationId xmlns:a16="http://schemas.microsoft.com/office/drawing/2014/main" id="{DC221AE2-3A4B-4E6D-A24A-6ABD686F6720}"/>
                </a:ext>
              </a:extLst>
            </p:cNvPr>
            <p:cNvSpPr>
              <a:spLocks/>
            </p:cNvSpPr>
            <p:nvPr userDrawn="1"/>
          </p:nvSpPr>
          <p:spPr bwMode="auto">
            <a:xfrm>
              <a:off x="5753" y="2124"/>
              <a:ext cx="17" cy="12"/>
            </a:xfrm>
            <a:custGeom>
              <a:avLst/>
              <a:gdLst>
                <a:gd name="T0" fmla="*/ 7 w 11"/>
                <a:gd name="T1" fmla="*/ 1 h 8"/>
                <a:gd name="T2" fmla="*/ 2 w 11"/>
                <a:gd name="T3" fmla="*/ 4 h 8"/>
                <a:gd name="T4" fmla="*/ 3 w 11"/>
                <a:gd name="T5" fmla="*/ 7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1" y="8"/>
                    <a:pt x="3" y="7"/>
                  </a:cubicBezTo>
                  <a:cubicBezTo>
                    <a:pt x="5" y="6"/>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7" name="Freeform 871">
              <a:extLst>
                <a:ext uri="{FF2B5EF4-FFF2-40B4-BE49-F238E27FC236}">
                  <a16:creationId xmlns:a16="http://schemas.microsoft.com/office/drawing/2014/main" id="{34571AE4-24D5-48F0-BC91-4D4B4DCE7875}"/>
                </a:ext>
              </a:extLst>
            </p:cNvPr>
            <p:cNvSpPr>
              <a:spLocks/>
            </p:cNvSpPr>
            <p:nvPr userDrawn="1"/>
          </p:nvSpPr>
          <p:spPr bwMode="auto">
            <a:xfrm>
              <a:off x="5761" y="2136"/>
              <a:ext cx="19" cy="10"/>
            </a:xfrm>
            <a:custGeom>
              <a:avLst/>
              <a:gdLst>
                <a:gd name="T0" fmla="*/ 8 w 12"/>
                <a:gd name="T1" fmla="*/ 1 h 6"/>
                <a:gd name="T2" fmla="*/ 4 w 12"/>
                <a:gd name="T3" fmla="*/ 2 h 6"/>
                <a:gd name="T4" fmla="*/ 3 w 12"/>
                <a:gd name="T5" fmla="*/ 6 h 6"/>
                <a:gd name="T6" fmla="*/ 10 w 12"/>
                <a:gd name="T7" fmla="*/ 5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7" y="2"/>
                    <a:pt x="5" y="2"/>
                    <a:pt x="4" y="2"/>
                  </a:cubicBezTo>
                  <a:cubicBezTo>
                    <a:pt x="1" y="2"/>
                    <a:pt x="0" y="6"/>
                    <a:pt x="3" y="6"/>
                  </a:cubicBezTo>
                  <a:cubicBezTo>
                    <a:pt x="5" y="6"/>
                    <a:pt x="7" y="6"/>
                    <a:pt x="10" y="5"/>
                  </a:cubicBezTo>
                  <a:cubicBezTo>
                    <a:pt x="12" y="4"/>
                    <a:pt x="11"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8" name="Freeform 872">
              <a:extLst>
                <a:ext uri="{FF2B5EF4-FFF2-40B4-BE49-F238E27FC236}">
                  <a16:creationId xmlns:a16="http://schemas.microsoft.com/office/drawing/2014/main" id="{06358FED-B393-4EEC-AEF3-8934DF461049}"/>
                </a:ext>
              </a:extLst>
            </p:cNvPr>
            <p:cNvSpPr>
              <a:spLocks/>
            </p:cNvSpPr>
            <p:nvPr userDrawn="1"/>
          </p:nvSpPr>
          <p:spPr bwMode="auto">
            <a:xfrm>
              <a:off x="5750" y="2155"/>
              <a:ext cx="20" cy="11"/>
            </a:xfrm>
            <a:custGeom>
              <a:avLst/>
              <a:gdLst>
                <a:gd name="T0" fmla="*/ 9 w 13"/>
                <a:gd name="T1" fmla="*/ 1 h 7"/>
                <a:gd name="T2" fmla="*/ 6 w 13"/>
                <a:gd name="T3" fmla="*/ 2 h 7"/>
                <a:gd name="T4" fmla="*/ 4 w 13"/>
                <a:gd name="T5" fmla="*/ 3 h 7"/>
                <a:gd name="T6" fmla="*/ 3 w 13"/>
                <a:gd name="T7" fmla="*/ 3 h 7"/>
                <a:gd name="T8" fmla="*/ 3 w 13"/>
                <a:gd name="T9" fmla="*/ 7 h 7"/>
                <a:gd name="T10" fmla="*/ 6 w 13"/>
                <a:gd name="T11" fmla="*/ 6 h 7"/>
                <a:gd name="T12" fmla="*/ 11 w 13"/>
                <a:gd name="T13" fmla="*/ 5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8" y="1"/>
                    <a:pt x="7" y="2"/>
                    <a:pt x="6" y="2"/>
                  </a:cubicBezTo>
                  <a:cubicBezTo>
                    <a:pt x="5" y="2"/>
                    <a:pt x="5" y="3"/>
                    <a:pt x="4" y="3"/>
                  </a:cubicBezTo>
                  <a:cubicBezTo>
                    <a:pt x="4" y="3"/>
                    <a:pt x="3" y="3"/>
                    <a:pt x="3" y="3"/>
                  </a:cubicBezTo>
                  <a:cubicBezTo>
                    <a:pt x="1" y="2"/>
                    <a:pt x="0" y="6"/>
                    <a:pt x="3" y="7"/>
                  </a:cubicBezTo>
                  <a:cubicBezTo>
                    <a:pt x="4" y="7"/>
                    <a:pt x="5" y="6"/>
                    <a:pt x="6" y="6"/>
                  </a:cubicBezTo>
                  <a:cubicBezTo>
                    <a:pt x="8" y="6"/>
                    <a:pt x="9" y="5"/>
                    <a:pt x="11" y="5"/>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9" name="Freeform 873">
              <a:extLst>
                <a:ext uri="{FF2B5EF4-FFF2-40B4-BE49-F238E27FC236}">
                  <a16:creationId xmlns:a16="http://schemas.microsoft.com/office/drawing/2014/main" id="{F2D8567F-CEC2-4746-8519-604B5C63916D}"/>
                </a:ext>
              </a:extLst>
            </p:cNvPr>
            <p:cNvSpPr>
              <a:spLocks/>
            </p:cNvSpPr>
            <p:nvPr userDrawn="1"/>
          </p:nvSpPr>
          <p:spPr bwMode="auto">
            <a:xfrm>
              <a:off x="5750" y="2174"/>
              <a:ext cx="20" cy="13"/>
            </a:xfrm>
            <a:custGeom>
              <a:avLst/>
              <a:gdLst>
                <a:gd name="T0" fmla="*/ 10 w 13"/>
                <a:gd name="T1" fmla="*/ 0 h 8"/>
                <a:gd name="T2" fmla="*/ 2 w 13"/>
                <a:gd name="T3" fmla="*/ 3 h 8"/>
                <a:gd name="T4" fmla="*/ 3 w 13"/>
                <a:gd name="T5" fmla="*/ 7 h 8"/>
                <a:gd name="T6" fmla="*/ 11 w 13"/>
                <a:gd name="T7" fmla="*/ 4 h 8"/>
                <a:gd name="T8" fmla="*/ 10 w 13"/>
                <a:gd name="T9" fmla="*/ 0 h 8"/>
              </a:gdLst>
              <a:ahLst/>
              <a:cxnLst>
                <a:cxn ang="0">
                  <a:pos x="T0" y="T1"/>
                </a:cxn>
                <a:cxn ang="0">
                  <a:pos x="T2" y="T3"/>
                </a:cxn>
                <a:cxn ang="0">
                  <a:pos x="T4" y="T5"/>
                </a:cxn>
                <a:cxn ang="0">
                  <a:pos x="T6" y="T7"/>
                </a:cxn>
                <a:cxn ang="0">
                  <a:pos x="T8" y="T9"/>
                </a:cxn>
              </a:cxnLst>
              <a:rect l="0" t="0" r="r" b="b"/>
              <a:pathLst>
                <a:path w="13" h="8">
                  <a:moveTo>
                    <a:pt x="10" y="0"/>
                  </a:moveTo>
                  <a:cubicBezTo>
                    <a:pt x="2" y="3"/>
                    <a:pt x="2" y="3"/>
                    <a:pt x="2" y="3"/>
                  </a:cubicBezTo>
                  <a:cubicBezTo>
                    <a:pt x="0" y="4"/>
                    <a:pt x="1" y="8"/>
                    <a:pt x="3" y="7"/>
                  </a:cubicBezTo>
                  <a:cubicBezTo>
                    <a:pt x="11" y="4"/>
                    <a:pt x="11" y="4"/>
                    <a:pt x="11" y="4"/>
                  </a:cubicBezTo>
                  <a:cubicBezTo>
                    <a:pt x="13" y="3"/>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0" name="Freeform 874">
              <a:extLst>
                <a:ext uri="{FF2B5EF4-FFF2-40B4-BE49-F238E27FC236}">
                  <a16:creationId xmlns:a16="http://schemas.microsoft.com/office/drawing/2014/main" id="{49CBD536-12C9-440B-A737-989957FCE192}"/>
                </a:ext>
              </a:extLst>
            </p:cNvPr>
            <p:cNvSpPr>
              <a:spLocks/>
            </p:cNvSpPr>
            <p:nvPr userDrawn="1"/>
          </p:nvSpPr>
          <p:spPr bwMode="auto">
            <a:xfrm>
              <a:off x="5740" y="2196"/>
              <a:ext cx="21" cy="11"/>
            </a:xfrm>
            <a:custGeom>
              <a:avLst/>
              <a:gdLst>
                <a:gd name="T0" fmla="*/ 9 w 13"/>
                <a:gd name="T1" fmla="*/ 0 h 7"/>
                <a:gd name="T2" fmla="*/ 5 w 13"/>
                <a:gd name="T3" fmla="*/ 2 h 7"/>
                <a:gd name="T4" fmla="*/ 2 w 13"/>
                <a:gd name="T5" fmla="*/ 3 h 7"/>
                <a:gd name="T6" fmla="*/ 2 w 13"/>
                <a:gd name="T7" fmla="*/ 7 h 7"/>
                <a:gd name="T8" fmla="*/ 10 w 13"/>
                <a:gd name="T9" fmla="*/ 4 h 7"/>
                <a:gd name="T10" fmla="*/ 9 w 13"/>
                <a:gd name="T11" fmla="*/ 0 h 7"/>
              </a:gdLst>
              <a:ahLst/>
              <a:cxnLst>
                <a:cxn ang="0">
                  <a:pos x="T0" y="T1"/>
                </a:cxn>
                <a:cxn ang="0">
                  <a:pos x="T2" y="T3"/>
                </a:cxn>
                <a:cxn ang="0">
                  <a:pos x="T4" y="T5"/>
                </a:cxn>
                <a:cxn ang="0">
                  <a:pos x="T6" y="T7"/>
                </a:cxn>
                <a:cxn ang="0">
                  <a:pos x="T8" y="T9"/>
                </a:cxn>
                <a:cxn ang="0">
                  <a:pos x="T10" y="T11"/>
                </a:cxn>
              </a:cxnLst>
              <a:rect l="0" t="0" r="r" b="b"/>
              <a:pathLst>
                <a:path w="13" h="7">
                  <a:moveTo>
                    <a:pt x="9" y="0"/>
                  </a:moveTo>
                  <a:cubicBezTo>
                    <a:pt x="8" y="1"/>
                    <a:pt x="7" y="1"/>
                    <a:pt x="5" y="2"/>
                  </a:cubicBezTo>
                  <a:cubicBezTo>
                    <a:pt x="4" y="2"/>
                    <a:pt x="3" y="3"/>
                    <a:pt x="2" y="3"/>
                  </a:cubicBezTo>
                  <a:cubicBezTo>
                    <a:pt x="0" y="3"/>
                    <a:pt x="0" y="7"/>
                    <a:pt x="2" y="7"/>
                  </a:cubicBezTo>
                  <a:cubicBezTo>
                    <a:pt x="5" y="7"/>
                    <a:pt x="8" y="5"/>
                    <a:pt x="10" y="4"/>
                  </a:cubicBezTo>
                  <a:cubicBezTo>
                    <a:pt x="13"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1" name="Freeform 875">
              <a:extLst>
                <a:ext uri="{FF2B5EF4-FFF2-40B4-BE49-F238E27FC236}">
                  <a16:creationId xmlns:a16="http://schemas.microsoft.com/office/drawing/2014/main" id="{2A90C46C-55F5-4DAB-B451-B1D2E8E34C61}"/>
                </a:ext>
              </a:extLst>
            </p:cNvPr>
            <p:cNvSpPr>
              <a:spLocks/>
            </p:cNvSpPr>
            <p:nvPr userDrawn="1"/>
          </p:nvSpPr>
          <p:spPr bwMode="auto">
            <a:xfrm>
              <a:off x="5723" y="2221"/>
              <a:ext cx="19" cy="13"/>
            </a:xfrm>
            <a:custGeom>
              <a:avLst/>
              <a:gdLst>
                <a:gd name="T0" fmla="*/ 8 w 12"/>
                <a:gd name="T1" fmla="*/ 1 h 8"/>
                <a:gd name="T2" fmla="*/ 2 w 12"/>
                <a:gd name="T3" fmla="*/ 3 h 8"/>
                <a:gd name="T4" fmla="*/ 3 w 12"/>
                <a:gd name="T5" fmla="*/ 7 h 8"/>
                <a:gd name="T6" fmla="*/ 10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2" y="3"/>
                    <a:pt x="2" y="3"/>
                    <a:pt x="2" y="3"/>
                  </a:cubicBezTo>
                  <a:cubicBezTo>
                    <a:pt x="0" y="4"/>
                    <a:pt x="1" y="8"/>
                    <a:pt x="3" y="7"/>
                  </a:cubicBezTo>
                  <a:cubicBezTo>
                    <a:pt x="10" y="4"/>
                    <a:pt x="10" y="4"/>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2" name="Freeform 876">
              <a:extLst>
                <a:ext uri="{FF2B5EF4-FFF2-40B4-BE49-F238E27FC236}">
                  <a16:creationId xmlns:a16="http://schemas.microsoft.com/office/drawing/2014/main" id="{56FEB1D7-3175-4037-9FC4-BEDF49993D0C}"/>
                </a:ext>
              </a:extLst>
            </p:cNvPr>
            <p:cNvSpPr>
              <a:spLocks/>
            </p:cNvSpPr>
            <p:nvPr userDrawn="1"/>
          </p:nvSpPr>
          <p:spPr bwMode="auto">
            <a:xfrm>
              <a:off x="5721" y="2239"/>
              <a:ext cx="19" cy="15"/>
            </a:xfrm>
            <a:custGeom>
              <a:avLst/>
              <a:gdLst>
                <a:gd name="T0" fmla="*/ 8 w 12"/>
                <a:gd name="T1" fmla="*/ 2 h 10"/>
                <a:gd name="T2" fmla="*/ 2 w 12"/>
                <a:gd name="T3" fmla="*/ 5 h 10"/>
                <a:gd name="T4" fmla="*/ 4 w 12"/>
                <a:gd name="T5" fmla="*/ 9 h 10"/>
                <a:gd name="T6" fmla="*/ 11 w 12"/>
                <a:gd name="T7" fmla="*/ 5 h 10"/>
                <a:gd name="T8" fmla="*/ 8 w 12"/>
                <a:gd name="T9" fmla="*/ 2 h 10"/>
              </a:gdLst>
              <a:ahLst/>
              <a:cxnLst>
                <a:cxn ang="0">
                  <a:pos x="T0" y="T1"/>
                </a:cxn>
                <a:cxn ang="0">
                  <a:pos x="T2" y="T3"/>
                </a:cxn>
                <a:cxn ang="0">
                  <a:pos x="T4" y="T5"/>
                </a:cxn>
                <a:cxn ang="0">
                  <a:pos x="T6" y="T7"/>
                </a:cxn>
                <a:cxn ang="0">
                  <a:pos x="T8" y="T9"/>
                </a:cxn>
              </a:cxnLst>
              <a:rect l="0" t="0" r="r" b="b"/>
              <a:pathLst>
                <a:path w="12" h="10">
                  <a:moveTo>
                    <a:pt x="8" y="2"/>
                  </a:moveTo>
                  <a:cubicBezTo>
                    <a:pt x="7" y="3"/>
                    <a:pt x="5" y="5"/>
                    <a:pt x="2" y="5"/>
                  </a:cubicBezTo>
                  <a:cubicBezTo>
                    <a:pt x="0" y="6"/>
                    <a:pt x="1" y="10"/>
                    <a:pt x="4" y="9"/>
                  </a:cubicBezTo>
                  <a:cubicBezTo>
                    <a:pt x="6" y="8"/>
                    <a:pt x="9"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3" name="Freeform 877">
              <a:extLst>
                <a:ext uri="{FF2B5EF4-FFF2-40B4-BE49-F238E27FC236}">
                  <a16:creationId xmlns:a16="http://schemas.microsoft.com/office/drawing/2014/main" id="{D4839341-8CA6-42F6-9E76-7FE7E088183A}"/>
                </a:ext>
              </a:extLst>
            </p:cNvPr>
            <p:cNvSpPr>
              <a:spLocks/>
            </p:cNvSpPr>
            <p:nvPr userDrawn="1"/>
          </p:nvSpPr>
          <p:spPr bwMode="auto">
            <a:xfrm>
              <a:off x="5753" y="2229"/>
              <a:ext cx="19" cy="13"/>
            </a:xfrm>
            <a:custGeom>
              <a:avLst/>
              <a:gdLst>
                <a:gd name="T0" fmla="*/ 8 w 12"/>
                <a:gd name="T1" fmla="*/ 2 h 8"/>
                <a:gd name="T2" fmla="*/ 3 w 12"/>
                <a:gd name="T3" fmla="*/ 3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3" y="3"/>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4" name="Freeform 878">
              <a:extLst>
                <a:ext uri="{FF2B5EF4-FFF2-40B4-BE49-F238E27FC236}">
                  <a16:creationId xmlns:a16="http://schemas.microsoft.com/office/drawing/2014/main" id="{E61E9FDC-11D6-415C-BEAE-76EA025716B2}"/>
                </a:ext>
              </a:extLst>
            </p:cNvPr>
            <p:cNvSpPr>
              <a:spLocks/>
            </p:cNvSpPr>
            <p:nvPr userDrawn="1"/>
          </p:nvSpPr>
          <p:spPr bwMode="auto">
            <a:xfrm>
              <a:off x="5756" y="2212"/>
              <a:ext cx="20" cy="16"/>
            </a:xfrm>
            <a:custGeom>
              <a:avLst/>
              <a:gdLst>
                <a:gd name="T0" fmla="*/ 9 w 13"/>
                <a:gd name="T1" fmla="*/ 1 h 10"/>
                <a:gd name="T2" fmla="*/ 2 w 13"/>
                <a:gd name="T3" fmla="*/ 6 h 10"/>
                <a:gd name="T4" fmla="*/ 4 w 13"/>
                <a:gd name="T5" fmla="*/ 9 h 10"/>
                <a:gd name="T6" fmla="*/ 11 w 13"/>
                <a:gd name="T7" fmla="*/ 4 h 10"/>
                <a:gd name="T8" fmla="*/ 9 w 13"/>
                <a:gd name="T9" fmla="*/ 1 h 10"/>
              </a:gdLst>
              <a:ahLst/>
              <a:cxnLst>
                <a:cxn ang="0">
                  <a:pos x="T0" y="T1"/>
                </a:cxn>
                <a:cxn ang="0">
                  <a:pos x="T2" y="T3"/>
                </a:cxn>
                <a:cxn ang="0">
                  <a:pos x="T4" y="T5"/>
                </a:cxn>
                <a:cxn ang="0">
                  <a:pos x="T6" y="T7"/>
                </a:cxn>
                <a:cxn ang="0">
                  <a:pos x="T8" y="T9"/>
                </a:cxn>
              </a:cxnLst>
              <a:rect l="0" t="0" r="r" b="b"/>
              <a:pathLst>
                <a:path w="13" h="10">
                  <a:moveTo>
                    <a:pt x="9" y="1"/>
                  </a:moveTo>
                  <a:cubicBezTo>
                    <a:pt x="7" y="3"/>
                    <a:pt x="4" y="4"/>
                    <a:pt x="2" y="6"/>
                  </a:cubicBezTo>
                  <a:cubicBezTo>
                    <a:pt x="0" y="7"/>
                    <a:pt x="2" y="10"/>
                    <a:pt x="4" y="9"/>
                  </a:cubicBezTo>
                  <a:cubicBezTo>
                    <a:pt x="7" y="7"/>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5" name="Freeform 879">
              <a:extLst>
                <a:ext uri="{FF2B5EF4-FFF2-40B4-BE49-F238E27FC236}">
                  <a16:creationId xmlns:a16="http://schemas.microsoft.com/office/drawing/2014/main" id="{205CF8EF-BB56-4CBB-B236-A41D509FE229}"/>
                </a:ext>
              </a:extLst>
            </p:cNvPr>
            <p:cNvSpPr>
              <a:spLocks/>
            </p:cNvSpPr>
            <p:nvPr userDrawn="1"/>
          </p:nvSpPr>
          <p:spPr bwMode="auto">
            <a:xfrm>
              <a:off x="5778" y="2221"/>
              <a:ext cx="24" cy="13"/>
            </a:xfrm>
            <a:custGeom>
              <a:avLst/>
              <a:gdLst>
                <a:gd name="T0" fmla="*/ 11 w 15"/>
                <a:gd name="T1" fmla="*/ 0 h 8"/>
                <a:gd name="T2" fmla="*/ 2 w 15"/>
                <a:gd name="T3" fmla="*/ 4 h 8"/>
                <a:gd name="T4" fmla="*/ 3 w 15"/>
                <a:gd name="T5" fmla="*/ 7 h 8"/>
                <a:gd name="T6" fmla="*/ 13 w 15"/>
                <a:gd name="T7" fmla="*/ 4 h 8"/>
                <a:gd name="T8" fmla="*/ 11 w 15"/>
                <a:gd name="T9" fmla="*/ 0 h 8"/>
              </a:gdLst>
              <a:ahLst/>
              <a:cxnLst>
                <a:cxn ang="0">
                  <a:pos x="T0" y="T1"/>
                </a:cxn>
                <a:cxn ang="0">
                  <a:pos x="T2" y="T3"/>
                </a:cxn>
                <a:cxn ang="0">
                  <a:pos x="T4" y="T5"/>
                </a:cxn>
                <a:cxn ang="0">
                  <a:pos x="T6" y="T7"/>
                </a:cxn>
                <a:cxn ang="0">
                  <a:pos x="T8" y="T9"/>
                </a:cxn>
              </a:cxnLst>
              <a:rect l="0" t="0" r="r" b="b"/>
              <a:pathLst>
                <a:path w="15" h="8">
                  <a:moveTo>
                    <a:pt x="11" y="0"/>
                  </a:moveTo>
                  <a:cubicBezTo>
                    <a:pt x="8" y="1"/>
                    <a:pt x="5" y="3"/>
                    <a:pt x="2" y="4"/>
                  </a:cubicBezTo>
                  <a:cubicBezTo>
                    <a:pt x="0" y="5"/>
                    <a:pt x="1" y="8"/>
                    <a:pt x="3" y="7"/>
                  </a:cubicBezTo>
                  <a:cubicBezTo>
                    <a:pt x="6" y="6"/>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6" name="Freeform 880">
              <a:extLst>
                <a:ext uri="{FF2B5EF4-FFF2-40B4-BE49-F238E27FC236}">
                  <a16:creationId xmlns:a16="http://schemas.microsoft.com/office/drawing/2014/main" id="{3D0004CF-B186-40FC-9D28-B2926B4A65A6}"/>
                </a:ext>
              </a:extLst>
            </p:cNvPr>
            <p:cNvSpPr>
              <a:spLocks/>
            </p:cNvSpPr>
            <p:nvPr userDrawn="1"/>
          </p:nvSpPr>
          <p:spPr bwMode="auto">
            <a:xfrm>
              <a:off x="5786" y="2198"/>
              <a:ext cx="23" cy="12"/>
            </a:xfrm>
            <a:custGeom>
              <a:avLst/>
              <a:gdLst>
                <a:gd name="T0" fmla="*/ 11 w 15"/>
                <a:gd name="T1" fmla="*/ 1 h 8"/>
                <a:gd name="T2" fmla="*/ 3 w 15"/>
                <a:gd name="T3" fmla="*/ 4 h 8"/>
                <a:gd name="T4" fmla="*/ 4 w 15"/>
                <a:gd name="T5" fmla="*/ 8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3" y="4"/>
                    <a:pt x="3" y="4"/>
                    <a:pt x="3" y="4"/>
                  </a:cubicBezTo>
                  <a:cubicBezTo>
                    <a:pt x="0" y="5"/>
                    <a:pt x="2" y="8"/>
                    <a:pt x="4" y="8"/>
                  </a:cubicBezTo>
                  <a:cubicBezTo>
                    <a:pt x="13" y="4"/>
                    <a:pt x="13" y="4"/>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7" name="Freeform 881">
              <a:extLst>
                <a:ext uri="{FF2B5EF4-FFF2-40B4-BE49-F238E27FC236}">
                  <a16:creationId xmlns:a16="http://schemas.microsoft.com/office/drawing/2014/main" id="{6F5A883F-0920-4BA0-966D-5CEB6332E759}"/>
                </a:ext>
              </a:extLst>
            </p:cNvPr>
            <p:cNvSpPr>
              <a:spLocks/>
            </p:cNvSpPr>
            <p:nvPr userDrawn="1"/>
          </p:nvSpPr>
          <p:spPr bwMode="auto">
            <a:xfrm>
              <a:off x="5784" y="2180"/>
              <a:ext cx="22" cy="10"/>
            </a:xfrm>
            <a:custGeom>
              <a:avLst/>
              <a:gdLst>
                <a:gd name="T0" fmla="*/ 9 w 14"/>
                <a:gd name="T1" fmla="*/ 1 h 6"/>
                <a:gd name="T2" fmla="*/ 3 w 14"/>
                <a:gd name="T3" fmla="*/ 2 h 6"/>
                <a:gd name="T4" fmla="*/ 2 w 14"/>
                <a:gd name="T5" fmla="*/ 6 h 6"/>
                <a:gd name="T6" fmla="*/ 12 w 14"/>
                <a:gd name="T7" fmla="*/ 4 h 6"/>
                <a:gd name="T8" fmla="*/ 9 w 14"/>
                <a:gd name="T9" fmla="*/ 1 h 6"/>
              </a:gdLst>
              <a:ahLst/>
              <a:cxnLst>
                <a:cxn ang="0">
                  <a:pos x="T0" y="T1"/>
                </a:cxn>
                <a:cxn ang="0">
                  <a:pos x="T2" y="T3"/>
                </a:cxn>
                <a:cxn ang="0">
                  <a:pos x="T4" y="T5"/>
                </a:cxn>
                <a:cxn ang="0">
                  <a:pos x="T6" y="T7"/>
                </a:cxn>
                <a:cxn ang="0">
                  <a:pos x="T8" y="T9"/>
                </a:cxn>
              </a:cxnLst>
              <a:rect l="0" t="0" r="r" b="b"/>
              <a:pathLst>
                <a:path w="14" h="6">
                  <a:moveTo>
                    <a:pt x="9" y="1"/>
                  </a:moveTo>
                  <a:cubicBezTo>
                    <a:pt x="8" y="2"/>
                    <a:pt x="5" y="3"/>
                    <a:pt x="3" y="2"/>
                  </a:cubicBezTo>
                  <a:cubicBezTo>
                    <a:pt x="1" y="2"/>
                    <a:pt x="0" y="6"/>
                    <a:pt x="2" y="6"/>
                  </a:cubicBezTo>
                  <a:cubicBezTo>
                    <a:pt x="6" y="6"/>
                    <a:pt x="9" y="6"/>
                    <a:pt x="12" y="4"/>
                  </a:cubicBezTo>
                  <a:cubicBezTo>
                    <a:pt x="14" y="3"/>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8" name="Freeform 882">
              <a:extLst>
                <a:ext uri="{FF2B5EF4-FFF2-40B4-BE49-F238E27FC236}">
                  <a16:creationId xmlns:a16="http://schemas.microsoft.com/office/drawing/2014/main" id="{98B4C27F-9EB7-4190-BF1C-6D63B833A244}"/>
                </a:ext>
              </a:extLst>
            </p:cNvPr>
            <p:cNvSpPr>
              <a:spLocks/>
            </p:cNvSpPr>
            <p:nvPr userDrawn="1"/>
          </p:nvSpPr>
          <p:spPr bwMode="auto">
            <a:xfrm>
              <a:off x="5786" y="2155"/>
              <a:ext cx="20" cy="14"/>
            </a:xfrm>
            <a:custGeom>
              <a:avLst/>
              <a:gdLst>
                <a:gd name="T0" fmla="*/ 10 w 13"/>
                <a:gd name="T1" fmla="*/ 1 h 9"/>
                <a:gd name="T2" fmla="*/ 2 w 13"/>
                <a:gd name="T3" fmla="*/ 5 h 9"/>
                <a:gd name="T4" fmla="*/ 4 w 13"/>
                <a:gd name="T5" fmla="*/ 8 h 9"/>
                <a:gd name="T6" fmla="*/ 11 w 13"/>
                <a:gd name="T7" fmla="*/ 5 h 9"/>
                <a:gd name="T8" fmla="*/ 10 w 13"/>
                <a:gd name="T9" fmla="*/ 1 h 9"/>
              </a:gdLst>
              <a:ahLst/>
              <a:cxnLst>
                <a:cxn ang="0">
                  <a:pos x="T0" y="T1"/>
                </a:cxn>
                <a:cxn ang="0">
                  <a:pos x="T2" y="T3"/>
                </a:cxn>
                <a:cxn ang="0">
                  <a:pos x="T4" y="T5"/>
                </a:cxn>
                <a:cxn ang="0">
                  <a:pos x="T6" y="T7"/>
                </a:cxn>
                <a:cxn ang="0">
                  <a:pos x="T8" y="T9"/>
                </a:cxn>
              </a:cxnLst>
              <a:rect l="0" t="0" r="r" b="b"/>
              <a:pathLst>
                <a:path w="13" h="9">
                  <a:moveTo>
                    <a:pt x="10" y="1"/>
                  </a:moveTo>
                  <a:cubicBezTo>
                    <a:pt x="7" y="2"/>
                    <a:pt x="4" y="3"/>
                    <a:pt x="2" y="5"/>
                  </a:cubicBezTo>
                  <a:cubicBezTo>
                    <a:pt x="0" y="6"/>
                    <a:pt x="2" y="9"/>
                    <a:pt x="4" y="8"/>
                  </a:cubicBezTo>
                  <a:cubicBezTo>
                    <a:pt x="6" y="7"/>
                    <a:pt x="9"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9" name="Freeform 883">
              <a:extLst>
                <a:ext uri="{FF2B5EF4-FFF2-40B4-BE49-F238E27FC236}">
                  <a16:creationId xmlns:a16="http://schemas.microsoft.com/office/drawing/2014/main" id="{2CD1BFB1-2287-48FC-B0FE-85AF9FF2071B}"/>
                </a:ext>
              </a:extLst>
            </p:cNvPr>
            <p:cNvSpPr>
              <a:spLocks/>
            </p:cNvSpPr>
            <p:nvPr userDrawn="1"/>
          </p:nvSpPr>
          <p:spPr bwMode="auto">
            <a:xfrm>
              <a:off x="5798" y="2132"/>
              <a:ext cx="16" cy="9"/>
            </a:xfrm>
            <a:custGeom>
              <a:avLst/>
              <a:gdLst>
                <a:gd name="T0" fmla="*/ 7 w 10"/>
                <a:gd name="T1" fmla="*/ 1 h 6"/>
                <a:gd name="T2" fmla="*/ 2 w 10"/>
                <a:gd name="T3" fmla="*/ 3 h 6"/>
                <a:gd name="T4" fmla="*/ 2 w 10"/>
                <a:gd name="T5" fmla="*/ 6 h 6"/>
                <a:gd name="T6" fmla="*/ 8 w 10"/>
                <a:gd name="T7" fmla="*/ 5 h 6"/>
                <a:gd name="T8" fmla="*/ 7 w 10"/>
                <a:gd name="T9" fmla="*/ 1 h 6"/>
              </a:gdLst>
              <a:ahLst/>
              <a:cxnLst>
                <a:cxn ang="0">
                  <a:pos x="T0" y="T1"/>
                </a:cxn>
                <a:cxn ang="0">
                  <a:pos x="T2" y="T3"/>
                </a:cxn>
                <a:cxn ang="0">
                  <a:pos x="T4" y="T5"/>
                </a:cxn>
                <a:cxn ang="0">
                  <a:pos x="T6" y="T7"/>
                </a:cxn>
                <a:cxn ang="0">
                  <a:pos x="T8" y="T9"/>
                </a:cxn>
              </a:cxnLst>
              <a:rect l="0" t="0" r="r" b="b"/>
              <a:pathLst>
                <a:path w="10" h="6">
                  <a:moveTo>
                    <a:pt x="7" y="1"/>
                  </a:moveTo>
                  <a:cubicBezTo>
                    <a:pt x="5" y="2"/>
                    <a:pt x="4" y="2"/>
                    <a:pt x="2" y="3"/>
                  </a:cubicBezTo>
                  <a:cubicBezTo>
                    <a:pt x="0" y="3"/>
                    <a:pt x="0" y="6"/>
                    <a:pt x="2" y="6"/>
                  </a:cubicBezTo>
                  <a:cubicBezTo>
                    <a:pt x="4" y="6"/>
                    <a:pt x="6" y="5"/>
                    <a:pt x="8" y="5"/>
                  </a:cubicBezTo>
                  <a:cubicBezTo>
                    <a:pt x="10" y="4"/>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0" name="Freeform 884">
              <a:extLst>
                <a:ext uri="{FF2B5EF4-FFF2-40B4-BE49-F238E27FC236}">
                  <a16:creationId xmlns:a16="http://schemas.microsoft.com/office/drawing/2014/main" id="{47EF2718-AC00-4630-82DB-EED113B61086}"/>
                </a:ext>
              </a:extLst>
            </p:cNvPr>
            <p:cNvSpPr>
              <a:spLocks/>
            </p:cNvSpPr>
            <p:nvPr userDrawn="1"/>
          </p:nvSpPr>
          <p:spPr bwMode="auto">
            <a:xfrm>
              <a:off x="5787" y="2119"/>
              <a:ext cx="19" cy="10"/>
            </a:xfrm>
            <a:custGeom>
              <a:avLst/>
              <a:gdLst>
                <a:gd name="T0" fmla="*/ 9 w 12"/>
                <a:gd name="T1" fmla="*/ 0 h 6"/>
                <a:gd name="T2" fmla="*/ 2 w 12"/>
                <a:gd name="T3" fmla="*/ 2 h 6"/>
                <a:gd name="T4" fmla="*/ 2 w 12"/>
                <a:gd name="T5" fmla="*/ 5 h 6"/>
                <a:gd name="T6" fmla="*/ 9 w 12"/>
                <a:gd name="T7" fmla="*/ 4 h 6"/>
                <a:gd name="T8" fmla="*/ 9 w 12"/>
                <a:gd name="T9" fmla="*/ 0 h 6"/>
              </a:gdLst>
              <a:ahLst/>
              <a:cxnLst>
                <a:cxn ang="0">
                  <a:pos x="T0" y="T1"/>
                </a:cxn>
                <a:cxn ang="0">
                  <a:pos x="T2" y="T3"/>
                </a:cxn>
                <a:cxn ang="0">
                  <a:pos x="T4" y="T5"/>
                </a:cxn>
                <a:cxn ang="0">
                  <a:pos x="T6" y="T7"/>
                </a:cxn>
                <a:cxn ang="0">
                  <a:pos x="T8" y="T9"/>
                </a:cxn>
              </a:cxnLst>
              <a:rect l="0" t="0" r="r" b="b"/>
              <a:pathLst>
                <a:path w="12" h="6">
                  <a:moveTo>
                    <a:pt x="9" y="0"/>
                  </a:moveTo>
                  <a:cubicBezTo>
                    <a:pt x="7" y="1"/>
                    <a:pt x="4" y="1"/>
                    <a:pt x="2" y="2"/>
                  </a:cubicBezTo>
                  <a:cubicBezTo>
                    <a:pt x="0" y="2"/>
                    <a:pt x="0" y="6"/>
                    <a:pt x="2" y="5"/>
                  </a:cubicBezTo>
                  <a:cubicBezTo>
                    <a:pt x="5" y="5"/>
                    <a:pt x="7" y="4"/>
                    <a:pt x="9" y="4"/>
                  </a:cubicBezTo>
                  <a:cubicBezTo>
                    <a:pt x="12"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1" name="Freeform 885">
              <a:extLst>
                <a:ext uri="{FF2B5EF4-FFF2-40B4-BE49-F238E27FC236}">
                  <a16:creationId xmlns:a16="http://schemas.microsoft.com/office/drawing/2014/main" id="{F2E94D6D-2288-4DA4-B801-B4692C224D50}"/>
                </a:ext>
              </a:extLst>
            </p:cNvPr>
            <p:cNvSpPr>
              <a:spLocks/>
            </p:cNvSpPr>
            <p:nvPr userDrawn="1"/>
          </p:nvSpPr>
          <p:spPr bwMode="auto">
            <a:xfrm>
              <a:off x="5817" y="2114"/>
              <a:ext cx="21" cy="10"/>
            </a:xfrm>
            <a:custGeom>
              <a:avLst/>
              <a:gdLst>
                <a:gd name="T0" fmla="*/ 10 w 13"/>
                <a:gd name="T1" fmla="*/ 0 h 6"/>
                <a:gd name="T2" fmla="*/ 2 w 13"/>
                <a:gd name="T3" fmla="*/ 2 h 6"/>
                <a:gd name="T4" fmla="*/ 4 w 13"/>
                <a:gd name="T5" fmla="*/ 5 h 6"/>
                <a:gd name="T6" fmla="*/ 10 w 13"/>
                <a:gd name="T7" fmla="*/ 4 h 6"/>
                <a:gd name="T8" fmla="*/ 10 w 13"/>
                <a:gd name="T9" fmla="*/ 0 h 6"/>
              </a:gdLst>
              <a:ahLst/>
              <a:cxnLst>
                <a:cxn ang="0">
                  <a:pos x="T0" y="T1"/>
                </a:cxn>
                <a:cxn ang="0">
                  <a:pos x="T2" y="T3"/>
                </a:cxn>
                <a:cxn ang="0">
                  <a:pos x="T4" y="T5"/>
                </a:cxn>
                <a:cxn ang="0">
                  <a:pos x="T6" y="T7"/>
                </a:cxn>
                <a:cxn ang="0">
                  <a:pos x="T8" y="T9"/>
                </a:cxn>
              </a:cxnLst>
              <a:rect l="0" t="0" r="r" b="b"/>
              <a:pathLst>
                <a:path w="13" h="6">
                  <a:moveTo>
                    <a:pt x="10" y="0"/>
                  </a:moveTo>
                  <a:cubicBezTo>
                    <a:pt x="8" y="0"/>
                    <a:pt x="5" y="1"/>
                    <a:pt x="2" y="2"/>
                  </a:cubicBezTo>
                  <a:cubicBezTo>
                    <a:pt x="0" y="2"/>
                    <a:pt x="1" y="6"/>
                    <a:pt x="4" y="5"/>
                  </a:cubicBezTo>
                  <a:cubicBezTo>
                    <a:pt x="6" y="4"/>
                    <a:pt x="8" y="4"/>
                    <a:pt x="10" y="4"/>
                  </a:cubicBezTo>
                  <a:cubicBezTo>
                    <a:pt x="12" y="4"/>
                    <a:pt x="13" y="1"/>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2" name="Freeform 886">
              <a:extLst>
                <a:ext uri="{FF2B5EF4-FFF2-40B4-BE49-F238E27FC236}">
                  <a16:creationId xmlns:a16="http://schemas.microsoft.com/office/drawing/2014/main" id="{BFD04BD6-6726-4A03-838F-61F67B67C803}"/>
                </a:ext>
              </a:extLst>
            </p:cNvPr>
            <p:cNvSpPr>
              <a:spLocks/>
            </p:cNvSpPr>
            <p:nvPr userDrawn="1"/>
          </p:nvSpPr>
          <p:spPr bwMode="auto">
            <a:xfrm>
              <a:off x="5825" y="2125"/>
              <a:ext cx="19" cy="10"/>
            </a:xfrm>
            <a:custGeom>
              <a:avLst/>
              <a:gdLst>
                <a:gd name="T0" fmla="*/ 9 w 12"/>
                <a:gd name="T1" fmla="*/ 1 h 6"/>
                <a:gd name="T2" fmla="*/ 3 w 12"/>
                <a:gd name="T3" fmla="*/ 2 h 6"/>
                <a:gd name="T4" fmla="*/ 2 w 12"/>
                <a:gd name="T5" fmla="*/ 6 h 6"/>
                <a:gd name="T6" fmla="*/ 10 w 12"/>
                <a:gd name="T7" fmla="*/ 4 h 6"/>
                <a:gd name="T8" fmla="*/ 9 w 12"/>
                <a:gd name="T9" fmla="*/ 1 h 6"/>
              </a:gdLst>
              <a:ahLst/>
              <a:cxnLst>
                <a:cxn ang="0">
                  <a:pos x="T0" y="T1"/>
                </a:cxn>
                <a:cxn ang="0">
                  <a:pos x="T2" y="T3"/>
                </a:cxn>
                <a:cxn ang="0">
                  <a:pos x="T4" y="T5"/>
                </a:cxn>
                <a:cxn ang="0">
                  <a:pos x="T6" y="T7"/>
                </a:cxn>
                <a:cxn ang="0">
                  <a:pos x="T8" y="T9"/>
                </a:cxn>
              </a:cxnLst>
              <a:rect l="0" t="0" r="r" b="b"/>
              <a:pathLst>
                <a:path w="12" h="6">
                  <a:moveTo>
                    <a:pt x="9" y="1"/>
                  </a:moveTo>
                  <a:cubicBezTo>
                    <a:pt x="7" y="2"/>
                    <a:pt x="5" y="2"/>
                    <a:pt x="3" y="2"/>
                  </a:cubicBezTo>
                  <a:cubicBezTo>
                    <a:pt x="0" y="2"/>
                    <a:pt x="0" y="5"/>
                    <a:pt x="2" y="6"/>
                  </a:cubicBezTo>
                  <a:cubicBezTo>
                    <a:pt x="5" y="6"/>
                    <a:pt x="7" y="5"/>
                    <a:pt x="10" y="4"/>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3" name="Freeform 887">
              <a:extLst>
                <a:ext uri="{FF2B5EF4-FFF2-40B4-BE49-F238E27FC236}">
                  <a16:creationId xmlns:a16="http://schemas.microsoft.com/office/drawing/2014/main" id="{6B8BB790-89CD-43A7-B418-F91CCE6EA989}"/>
                </a:ext>
              </a:extLst>
            </p:cNvPr>
            <p:cNvSpPr>
              <a:spLocks/>
            </p:cNvSpPr>
            <p:nvPr userDrawn="1"/>
          </p:nvSpPr>
          <p:spPr bwMode="auto">
            <a:xfrm>
              <a:off x="5846" y="2107"/>
              <a:ext cx="26" cy="9"/>
            </a:xfrm>
            <a:custGeom>
              <a:avLst/>
              <a:gdLst>
                <a:gd name="T0" fmla="*/ 14 w 17"/>
                <a:gd name="T1" fmla="*/ 0 h 6"/>
                <a:gd name="T2" fmla="*/ 2 w 17"/>
                <a:gd name="T3" fmla="*/ 2 h 6"/>
                <a:gd name="T4" fmla="*/ 3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1"/>
                    <a:pt x="2" y="2"/>
                  </a:cubicBezTo>
                  <a:cubicBezTo>
                    <a:pt x="0" y="3"/>
                    <a:pt x="1" y="6"/>
                    <a:pt x="3" y="6"/>
                  </a:cubicBezTo>
                  <a:cubicBezTo>
                    <a:pt x="7" y="5"/>
                    <a:pt x="11" y="4"/>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4" name="Freeform 888">
              <a:extLst>
                <a:ext uri="{FF2B5EF4-FFF2-40B4-BE49-F238E27FC236}">
                  <a16:creationId xmlns:a16="http://schemas.microsoft.com/office/drawing/2014/main" id="{3468B9FA-7CE4-499B-953D-492705C51E3D}"/>
                </a:ext>
              </a:extLst>
            </p:cNvPr>
            <p:cNvSpPr>
              <a:spLocks/>
            </p:cNvSpPr>
            <p:nvPr userDrawn="1"/>
          </p:nvSpPr>
          <p:spPr bwMode="auto">
            <a:xfrm>
              <a:off x="5857" y="2119"/>
              <a:ext cx="22" cy="8"/>
            </a:xfrm>
            <a:custGeom>
              <a:avLst/>
              <a:gdLst>
                <a:gd name="T0" fmla="*/ 11 w 14"/>
                <a:gd name="T1" fmla="*/ 0 h 5"/>
                <a:gd name="T2" fmla="*/ 3 w 14"/>
                <a:gd name="T3" fmla="*/ 1 h 5"/>
                <a:gd name="T4" fmla="*/ 3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0"/>
                    <a:pt x="6" y="0"/>
                    <a:pt x="3" y="1"/>
                  </a:cubicBezTo>
                  <a:cubicBezTo>
                    <a:pt x="0" y="1"/>
                    <a:pt x="1" y="5"/>
                    <a:pt x="3" y="4"/>
                  </a:cubicBezTo>
                  <a:cubicBezTo>
                    <a:pt x="6" y="4"/>
                    <a:pt x="9" y="4"/>
                    <a:pt x="11" y="4"/>
                  </a:cubicBezTo>
                  <a:cubicBezTo>
                    <a:pt x="14"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5" name="Freeform 889">
              <a:extLst>
                <a:ext uri="{FF2B5EF4-FFF2-40B4-BE49-F238E27FC236}">
                  <a16:creationId xmlns:a16="http://schemas.microsoft.com/office/drawing/2014/main" id="{F76109D7-3769-4594-BEDC-8EC1FC634710}"/>
                </a:ext>
              </a:extLst>
            </p:cNvPr>
            <p:cNvSpPr>
              <a:spLocks/>
            </p:cNvSpPr>
            <p:nvPr userDrawn="1"/>
          </p:nvSpPr>
          <p:spPr bwMode="auto">
            <a:xfrm>
              <a:off x="5819" y="2144"/>
              <a:ext cx="20" cy="11"/>
            </a:xfrm>
            <a:custGeom>
              <a:avLst/>
              <a:gdLst>
                <a:gd name="T0" fmla="*/ 9 w 13"/>
                <a:gd name="T1" fmla="*/ 1 h 7"/>
                <a:gd name="T2" fmla="*/ 3 w 13"/>
                <a:gd name="T3" fmla="*/ 3 h 7"/>
                <a:gd name="T4" fmla="*/ 2 w 13"/>
                <a:gd name="T5" fmla="*/ 6 h 7"/>
                <a:gd name="T6" fmla="*/ 11 w 13"/>
                <a:gd name="T7" fmla="*/ 4 h 7"/>
                <a:gd name="T8" fmla="*/ 9 w 13"/>
                <a:gd name="T9" fmla="*/ 1 h 7"/>
              </a:gdLst>
              <a:ahLst/>
              <a:cxnLst>
                <a:cxn ang="0">
                  <a:pos x="T0" y="T1"/>
                </a:cxn>
                <a:cxn ang="0">
                  <a:pos x="T2" y="T3"/>
                </a:cxn>
                <a:cxn ang="0">
                  <a:pos x="T4" y="T5"/>
                </a:cxn>
                <a:cxn ang="0">
                  <a:pos x="T6" y="T7"/>
                </a:cxn>
                <a:cxn ang="0">
                  <a:pos x="T8" y="T9"/>
                </a:cxn>
              </a:cxnLst>
              <a:rect l="0" t="0" r="r" b="b"/>
              <a:pathLst>
                <a:path w="13" h="7">
                  <a:moveTo>
                    <a:pt x="9" y="1"/>
                  </a:moveTo>
                  <a:cubicBezTo>
                    <a:pt x="7" y="2"/>
                    <a:pt x="5" y="3"/>
                    <a:pt x="3" y="3"/>
                  </a:cubicBezTo>
                  <a:cubicBezTo>
                    <a:pt x="1" y="2"/>
                    <a:pt x="0" y="6"/>
                    <a:pt x="2" y="6"/>
                  </a:cubicBezTo>
                  <a:cubicBezTo>
                    <a:pt x="5" y="7"/>
                    <a:pt x="8"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6" name="Freeform 890">
              <a:extLst>
                <a:ext uri="{FF2B5EF4-FFF2-40B4-BE49-F238E27FC236}">
                  <a16:creationId xmlns:a16="http://schemas.microsoft.com/office/drawing/2014/main" id="{BAAD8688-F896-4162-9E93-A4061723FB9D}"/>
                </a:ext>
              </a:extLst>
            </p:cNvPr>
            <p:cNvSpPr>
              <a:spLocks/>
            </p:cNvSpPr>
            <p:nvPr userDrawn="1"/>
          </p:nvSpPr>
          <p:spPr bwMode="auto">
            <a:xfrm>
              <a:off x="5847" y="2140"/>
              <a:ext cx="21" cy="11"/>
            </a:xfrm>
            <a:custGeom>
              <a:avLst/>
              <a:gdLst>
                <a:gd name="T0" fmla="*/ 10 w 13"/>
                <a:gd name="T1" fmla="*/ 0 h 7"/>
                <a:gd name="T2" fmla="*/ 2 w 13"/>
                <a:gd name="T3" fmla="*/ 3 h 7"/>
                <a:gd name="T4" fmla="*/ 4 w 13"/>
                <a:gd name="T5" fmla="*/ 6 h 7"/>
                <a:gd name="T6" fmla="*/ 11 w 13"/>
                <a:gd name="T7" fmla="*/ 4 h 7"/>
                <a:gd name="T8" fmla="*/ 10 w 13"/>
                <a:gd name="T9" fmla="*/ 0 h 7"/>
              </a:gdLst>
              <a:ahLst/>
              <a:cxnLst>
                <a:cxn ang="0">
                  <a:pos x="T0" y="T1"/>
                </a:cxn>
                <a:cxn ang="0">
                  <a:pos x="T2" y="T3"/>
                </a:cxn>
                <a:cxn ang="0">
                  <a:pos x="T4" y="T5"/>
                </a:cxn>
                <a:cxn ang="0">
                  <a:pos x="T6" y="T7"/>
                </a:cxn>
                <a:cxn ang="0">
                  <a:pos x="T8" y="T9"/>
                </a:cxn>
              </a:cxnLst>
              <a:rect l="0" t="0" r="r" b="b"/>
              <a:pathLst>
                <a:path w="13" h="7">
                  <a:moveTo>
                    <a:pt x="10" y="0"/>
                  </a:moveTo>
                  <a:cubicBezTo>
                    <a:pt x="7" y="0"/>
                    <a:pt x="4" y="1"/>
                    <a:pt x="2" y="3"/>
                  </a:cubicBezTo>
                  <a:cubicBezTo>
                    <a:pt x="0" y="4"/>
                    <a:pt x="2" y="7"/>
                    <a:pt x="4" y="6"/>
                  </a:cubicBezTo>
                  <a:cubicBezTo>
                    <a:pt x="6" y="5"/>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7" name="Freeform 891">
              <a:extLst>
                <a:ext uri="{FF2B5EF4-FFF2-40B4-BE49-F238E27FC236}">
                  <a16:creationId xmlns:a16="http://schemas.microsoft.com/office/drawing/2014/main" id="{E8DC24C9-3D8B-4187-A15F-DAAC9350AA7F}"/>
                </a:ext>
              </a:extLst>
            </p:cNvPr>
            <p:cNvSpPr>
              <a:spLocks/>
            </p:cNvSpPr>
            <p:nvPr userDrawn="1"/>
          </p:nvSpPr>
          <p:spPr bwMode="auto">
            <a:xfrm>
              <a:off x="5820" y="2162"/>
              <a:ext cx="19" cy="14"/>
            </a:xfrm>
            <a:custGeom>
              <a:avLst/>
              <a:gdLst>
                <a:gd name="T0" fmla="*/ 8 w 12"/>
                <a:gd name="T1" fmla="*/ 2 h 9"/>
                <a:gd name="T2" fmla="*/ 3 w 12"/>
                <a:gd name="T3" fmla="*/ 4 h 9"/>
                <a:gd name="T4" fmla="*/ 3 w 12"/>
                <a:gd name="T5" fmla="*/ 8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7" y="3"/>
                    <a:pt x="5" y="4"/>
                    <a:pt x="3" y="4"/>
                  </a:cubicBezTo>
                  <a:cubicBezTo>
                    <a:pt x="0" y="5"/>
                    <a:pt x="1" y="9"/>
                    <a:pt x="3" y="8"/>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8" name="Freeform 892">
              <a:extLst>
                <a:ext uri="{FF2B5EF4-FFF2-40B4-BE49-F238E27FC236}">
                  <a16:creationId xmlns:a16="http://schemas.microsoft.com/office/drawing/2014/main" id="{54845CA0-B7BE-4138-AC9A-35A33F988F08}"/>
                </a:ext>
              </a:extLst>
            </p:cNvPr>
            <p:cNvSpPr>
              <a:spLocks/>
            </p:cNvSpPr>
            <p:nvPr userDrawn="1"/>
          </p:nvSpPr>
          <p:spPr bwMode="auto">
            <a:xfrm>
              <a:off x="5828" y="2180"/>
              <a:ext cx="19" cy="11"/>
            </a:xfrm>
            <a:custGeom>
              <a:avLst/>
              <a:gdLst>
                <a:gd name="T0" fmla="*/ 8 w 12"/>
                <a:gd name="T1" fmla="*/ 1 h 7"/>
                <a:gd name="T2" fmla="*/ 3 w 12"/>
                <a:gd name="T3" fmla="*/ 3 h 7"/>
                <a:gd name="T4" fmla="*/ 3 w 12"/>
                <a:gd name="T5" fmla="*/ 7 h 7"/>
                <a:gd name="T6" fmla="*/ 10 w 12"/>
                <a:gd name="T7" fmla="*/ 4 h 7"/>
                <a:gd name="T8" fmla="*/ 8 w 12"/>
                <a:gd name="T9" fmla="*/ 1 h 7"/>
              </a:gdLst>
              <a:ahLst/>
              <a:cxnLst>
                <a:cxn ang="0">
                  <a:pos x="T0" y="T1"/>
                </a:cxn>
                <a:cxn ang="0">
                  <a:pos x="T2" y="T3"/>
                </a:cxn>
                <a:cxn ang="0">
                  <a:pos x="T4" y="T5"/>
                </a:cxn>
                <a:cxn ang="0">
                  <a:pos x="T6" y="T7"/>
                </a:cxn>
                <a:cxn ang="0">
                  <a:pos x="T8" y="T9"/>
                </a:cxn>
              </a:cxnLst>
              <a:rect l="0" t="0" r="r" b="b"/>
              <a:pathLst>
                <a:path w="12" h="7">
                  <a:moveTo>
                    <a:pt x="8" y="1"/>
                  </a:moveTo>
                  <a:cubicBezTo>
                    <a:pt x="7" y="2"/>
                    <a:pt x="4" y="3"/>
                    <a:pt x="3" y="3"/>
                  </a:cubicBezTo>
                  <a:cubicBezTo>
                    <a:pt x="0" y="3"/>
                    <a:pt x="1" y="7"/>
                    <a:pt x="3" y="7"/>
                  </a:cubicBezTo>
                  <a:cubicBezTo>
                    <a:pt x="5"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9" name="Freeform 893">
              <a:extLst>
                <a:ext uri="{FF2B5EF4-FFF2-40B4-BE49-F238E27FC236}">
                  <a16:creationId xmlns:a16="http://schemas.microsoft.com/office/drawing/2014/main" id="{E8394AE6-3423-4807-AA8D-6F7E9EA38E6C}"/>
                </a:ext>
              </a:extLst>
            </p:cNvPr>
            <p:cNvSpPr>
              <a:spLocks/>
            </p:cNvSpPr>
            <p:nvPr userDrawn="1"/>
          </p:nvSpPr>
          <p:spPr bwMode="auto">
            <a:xfrm>
              <a:off x="5822" y="2204"/>
              <a:ext cx="19" cy="9"/>
            </a:xfrm>
            <a:custGeom>
              <a:avLst/>
              <a:gdLst>
                <a:gd name="T0" fmla="*/ 8 w 12"/>
                <a:gd name="T1" fmla="*/ 1 h 6"/>
                <a:gd name="T2" fmla="*/ 2 w 12"/>
                <a:gd name="T3" fmla="*/ 2 h 6"/>
                <a:gd name="T4" fmla="*/ 2 w 12"/>
                <a:gd name="T5" fmla="*/ 6 h 6"/>
                <a:gd name="T6" fmla="*/ 9 w 12"/>
                <a:gd name="T7" fmla="*/ 4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6" y="1"/>
                    <a:pt x="4" y="2"/>
                    <a:pt x="2" y="2"/>
                  </a:cubicBezTo>
                  <a:cubicBezTo>
                    <a:pt x="0" y="3"/>
                    <a:pt x="0" y="6"/>
                    <a:pt x="2" y="6"/>
                  </a:cubicBezTo>
                  <a:cubicBezTo>
                    <a:pt x="5" y="6"/>
                    <a:pt x="7" y="5"/>
                    <a:pt x="9"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0" name="Freeform 894">
              <a:extLst>
                <a:ext uri="{FF2B5EF4-FFF2-40B4-BE49-F238E27FC236}">
                  <a16:creationId xmlns:a16="http://schemas.microsoft.com/office/drawing/2014/main" id="{35DDF58F-F106-4674-8CFA-628D4A183B62}"/>
                </a:ext>
              </a:extLst>
            </p:cNvPr>
            <p:cNvSpPr>
              <a:spLocks/>
            </p:cNvSpPr>
            <p:nvPr userDrawn="1"/>
          </p:nvSpPr>
          <p:spPr bwMode="auto">
            <a:xfrm>
              <a:off x="5855" y="2199"/>
              <a:ext cx="17" cy="13"/>
            </a:xfrm>
            <a:custGeom>
              <a:avLst/>
              <a:gdLst>
                <a:gd name="T0" fmla="*/ 6 w 11"/>
                <a:gd name="T1" fmla="*/ 2 h 8"/>
                <a:gd name="T2" fmla="*/ 4 w 11"/>
                <a:gd name="T3" fmla="*/ 3 h 8"/>
                <a:gd name="T4" fmla="*/ 2 w 11"/>
                <a:gd name="T5" fmla="*/ 7 h 8"/>
                <a:gd name="T6" fmla="*/ 9 w 11"/>
                <a:gd name="T7" fmla="*/ 4 h 8"/>
                <a:gd name="T8" fmla="*/ 6 w 11"/>
                <a:gd name="T9" fmla="*/ 2 h 8"/>
              </a:gdLst>
              <a:ahLst/>
              <a:cxnLst>
                <a:cxn ang="0">
                  <a:pos x="T0" y="T1"/>
                </a:cxn>
                <a:cxn ang="0">
                  <a:pos x="T2" y="T3"/>
                </a:cxn>
                <a:cxn ang="0">
                  <a:pos x="T4" y="T5"/>
                </a:cxn>
                <a:cxn ang="0">
                  <a:pos x="T6" y="T7"/>
                </a:cxn>
                <a:cxn ang="0">
                  <a:pos x="T8" y="T9"/>
                </a:cxn>
              </a:cxnLst>
              <a:rect l="0" t="0" r="r" b="b"/>
              <a:pathLst>
                <a:path w="11" h="8">
                  <a:moveTo>
                    <a:pt x="6" y="2"/>
                  </a:moveTo>
                  <a:cubicBezTo>
                    <a:pt x="6" y="2"/>
                    <a:pt x="5" y="4"/>
                    <a:pt x="4" y="3"/>
                  </a:cubicBezTo>
                  <a:cubicBezTo>
                    <a:pt x="1" y="3"/>
                    <a:pt x="0" y="6"/>
                    <a:pt x="2" y="7"/>
                  </a:cubicBezTo>
                  <a:cubicBezTo>
                    <a:pt x="5" y="8"/>
                    <a:pt x="7" y="6"/>
                    <a:pt x="9" y="4"/>
                  </a:cubicBezTo>
                  <a:cubicBezTo>
                    <a:pt x="11" y="3"/>
                    <a:pt x="8"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1" name="Freeform 895">
              <a:extLst>
                <a:ext uri="{FF2B5EF4-FFF2-40B4-BE49-F238E27FC236}">
                  <a16:creationId xmlns:a16="http://schemas.microsoft.com/office/drawing/2014/main" id="{17664783-A9EE-4CD7-B112-835C55F0F61B}"/>
                </a:ext>
              </a:extLst>
            </p:cNvPr>
            <p:cNvSpPr>
              <a:spLocks/>
            </p:cNvSpPr>
            <p:nvPr userDrawn="1"/>
          </p:nvSpPr>
          <p:spPr bwMode="auto">
            <a:xfrm>
              <a:off x="5860" y="2182"/>
              <a:ext cx="23" cy="14"/>
            </a:xfrm>
            <a:custGeom>
              <a:avLst/>
              <a:gdLst>
                <a:gd name="T0" fmla="*/ 11 w 15"/>
                <a:gd name="T1" fmla="*/ 2 h 9"/>
                <a:gd name="T2" fmla="*/ 3 w 15"/>
                <a:gd name="T3" fmla="*/ 5 h 9"/>
                <a:gd name="T4" fmla="*/ 4 w 15"/>
                <a:gd name="T5" fmla="*/ 9 h 9"/>
                <a:gd name="T6" fmla="*/ 13 w 15"/>
                <a:gd name="T7" fmla="*/ 5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8" y="3"/>
                    <a:pt x="5" y="4"/>
                    <a:pt x="3" y="5"/>
                  </a:cubicBezTo>
                  <a:cubicBezTo>
                    <a:pt x="0" y="6"/>
                    <a:pt x="2" y="9"/>
                    <a:pt x="4" y="9"/>
                  </a:cubicBezTo>
                  <a:cubicBezTo>
                    <a:pt x="7" y="7"/>
                    <a:pt x="10" y="6"/>
                    <a:pt x="13"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2" name="Freeform 896">
              <a:extLst>
                <a:ext uri="{FF2B5EF4-FFF2-40B4-BE49-F238E27FC236}">
                  <a16:creationId xmlns:a16="http://schemas.microsoft.com/office/drawing/2014/main" id="{F859F697-845C-4B84-A383-B715600BB921}"/>
                </a:ext>
              </a:extLst>
            </p:cNvPr>
            <p:cNvSpPr>
              <a:spLocks/>
            </p:cNvSpPr>
            <p:nvPr userDrawn="1"/>
          </p:nvSpPr>
          <p:spPr bwMode="auto">
            <a:xfrm>
              <a:off x="5883" y="2190"/>
              <a:ext cx="24" cy="11"/>
            </a:xfrm>
            <a:custGeom>
              <a:avLst/>
              <a:gdLst>
                <a:gd name="T0" fmla="*/ 11 w 15"/>
                <a:gd name="T1" fmla="*/ 1 h 7"/>
                <a:gd name="T2" fmla="*/ 7 w 15"/>
                <a:gd name="T3" fmla="*/ 2 h 7"/>
                <a:gd name="T4" fmla="*/ 5 w 15"/>
                <a:gd name="T5" fmla="*/ 2 h 7"/>
                <a:gd name="T6" fmla="*/ 4 w 15"/>
                <a:gd name="T7" fmla="*/ 2 h 7"/>
                <a:gd name="T8" fmla="*/ 2 w 15"/>
                <a:gd name="T9" fmla="*/ 5 h 7"/>
                <a:gd name="T10" fmla="*/ 13 w 15"/>
                <a:gd name="T11" fmla="*/ 4 h 7"/>
                <a:gd name="T12" fmla="*/ 11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1" y="1"/>
                  </a:moveTo>
                  <a:cubicBezTo>
                    <a:pt x="10" y="1"/>
                    <a:pt x="9" y="2"/>
                    <a:pt x="7" y="2"/>
                  </a:cubicBezTo>
                  <a:cubicBezTo>
                    <a:pt x="7" y="2"/>
                    <a:pt x="6" y="2"/>
                    <a:pt x="5" y="2"/>
                  </a:cubicBezTo>
                  <a:cubicBezTo>
                    <a:pt x="5" y="2"/>
                    <a:pt x="4" y="2"/>
                    <a:pt x="4" y="2"/>
                  </a:cubicBezTo>
                  <a:cubicBezTo>
                    <a:pt x="2" y="1"/>
                    <a:pt x="0" y="4"/>
                    <a:pt x="2" y="5"/>
                  </a:cubicBezTo>
                  <a:cubicBezTo>
                    <a:pt x="5" y="7"/>
                    <a:pt x="10"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3" name="Freeform 897">
              <a:extLst>
                <a:ext uri="{FF2B5EF4-FFF2-40B4-BE49-F238E27FC236}">
                  <a16:creationId xmlns:a16="http://schemas.microsoft.com/office/drawing/2014/main" id="{06F20358-1BD1-4C42-80E6-A94B7974C00E}"/>
                </a:ext>
              </a:extLst>
            </p:cNvPr>
            <p:cNvSpPr>
              <a:spLocks/>
            </p:cNvSpPr>
            <p:nvPr userDrawn="1"/>
          </p:nvSpPr>
          <p:spPr bwMode="auto">
            <a:xfrm>
              <a:off x="5882" y="2166"/>
              <a:ext cx="25" cy="13"/>
            </a:xfrm>
            <a:custGeom>
              <a:avLst/>
              <a:gdLst>
                <a:gd name="T0" fmla="*/ 13 w 16"/>
                <a:gd name="T1" fmla="*/ 1 h 8"/>
                <a:gd name="T2" fmla="*/ 3 w 16"/>
                <a:gd name="T3" fmla="*/ 4 h 8"/>
                <a:gd name="T4" fmla="*/ 4 w 16"/>
                <a:gd name="T5" fmla="*/ 7 h 8"/>
                <a:gd name="T6" fmla="*/ 13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2"/>
                    <a:pt x="6" y="2"/>
                    <a:pt x="3" y="4"/>
                  </a:cubicBezTo>
                  <a:cubicBezTo>
                    <a:pt x="0" y="4"/>
                    <a:pt x="2" y="8"/>
                    <a:pt x="4" y="7"/>
                  </a:cubicBezTo>
                  <a:cubicBezTo>
                    <a:pt x="7" y="6"/>
                    <a:pt x="10" y="5"/>
                    <a:pt x="13" y="5"/>
                  </a:cubicBezTo>
                  <a:cubicBezTo>
                    <a:pt x="16"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4" name="Freeform 898">
              <a:extLst>
                <a:ext uri="{FF2B5EF4-FFF2-40B4-BE49-F238E27FC236}">
                  <a16:creationId xmlns:a16="http://schemas.microsoft.com/office/drawing/2014/main" id="{06FCD575-0CF0-4759-8D45-755933D41D29}"/>
                </a:ext>
              </a:extLst>
            </p:cNvPr>
            <p:cNvSpPr>
              <a:spLocks/>
            </p:cNvSpPr>
            <p:nvPr userDrawn="1"/>
          </p:nvSpPr>
          <p:spPr bwMode="auto">
            <a:xfrm>
              <a:off x="5860" y="2157"/>
              <a:ext cx="22" cy="11"/>
            </a:xfrm>
            <a:custGeom>
              <a:avLst/>
              <a:gdLst>
                <a:gd name="T0" fmla="*/ 11 w 14"/>
                <a:gd name="T1" fmla="*/ 1 h 7"/>
                <a:gd name="T2" fmla="*/ 3 w 14"/>
                <a:gd name="T3" fmla="*/ 3 h 7"/>
                <a:gd name="T4" fmla="*/ 3 w 14"/>
                <a:gd name="T5" fmla="*/ 7 h 7"/>
                <a:gd name="T6" fmla="*/ 12 w 14"/>
                <a:gd name="T7" fmla="*/ 4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0" y="4"/>
                    <a:pt x="1" y="7"/>
                    <a:pt x="3" y="7"/>
                  </a:cubicBezTo>
                  <a:cubicBezTo>
                    <a:pt x="6" y="6"/>
                    <a:pt x="9" y="5"/>
                    <a:pt x="12" y="4"/>
                  </a:cubicBezTo>
                  <a:cubicBezTo>
                    <a:pt x="14"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5" name="Freeform 899">
              <a:extLst>
                <a:ext uri="{FF2B5EF4-FFF2-40B4-BE49-F238E27FC236}">
                  <a16:creationId xmlns:a16="http://schemas.microsoft.com/office/drawing/2014/main" id="{1E300CC5-C8B1-4044-8E4C-8A06D4201EBC}"/>
                </a:ext>
              </a:extLst>
            </p:cNvPr>
            <p:cNvSpPr>
              <a:spLocks/>
            </p:cNvSpPr>
            <p:nvPr userDrawn="1"/>
          </p:nvSpPr>
          <p:spPr bwMode="auto">
            <a:xfrm>
              <a:off x="5888" y="2143"/>
              <a:ext cx="27" cy="9"/>
            </a:xfrm>
            <a:custGeom>
              <a:avLst/>
              <a:gdLst>
                <a:gd name="T0" fmla="*/ 13 w 17"/>
                <a:gd name="T1" fmla="*/ 1 h 6"/>
                <a:gd name="T2" fmla="*/ 3 w 17"/>
                <a:gd name="T3" fmla="*/ 2 h 6"/>
                <a:gd name="T4" fmla="*/ 3 w 17"/>
                <a:gd name="T5" fmla="*/ 6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1"/>
                    <a:pt x="6" y="2"/>
                    <a:pt x="3" y="2"/>
                  </a:cubicBezTo>
                  <a:cubicBezTo>
                    <a:pt x="0" y="2"/>
                    <a:pt x="0" y="6"/>
                    <a:pt x="3" y="6"/>
                  </a:cubicBezTo>
                  <a:cubicBezTo>
                    <a:pt x="7" y="5"/>
                    <a:pt x="11" y="5"/>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6" name="Freeform 900">
              <a:extLst>
                <a:ext uri="{FF2B5EF4-FFF2-40B4-BE49-F238E27FC236}">
                  <a16:creationId xmlns:a16="http://schemas.microsoft.com/office/drawing/2014/main" id="{CAB07516-A3AC-4C2B-8EDF-4FE3AFD2686A}"/>
                </a:ext>
              </a:extLst>
            </p:cNvPr>
            <p:cNvSpPr>
              <a:spLocks/>
            </p:cNvSpPr>
            <p:nvPr userDrawn="1"/>
          </p:nvSpPr>
          <p:spPr bwMode="auto">
            <a:xfrm>
              <a:off x="5885" y="2125"/>
              <a:ext cx="21" cy="11"/>
            </a:xfrm>
            <a:custGeom>
              <a:avLst/>
              <a:gdLst>
                <a:gd name="T0" fmla="*/ 10 w 13"/>
                <a:gd name="T1" fmla="*/ 1 h 7"/>
                <a:gd name="T2" fmla="*/ 4 w 13"/>
                <a:gd name="T3" fmla="*/ 2 h 7"/>
                <a:gd name="T4" fmla="*/ 2 w 13"/>
                <a:gd name="T5" fmla="*/ 6 h 7"/>
                <a:gd name="T6" fmla="*/ 11 w 13"/>
                <a:gd name="T7" fmla="*/ 5 h 7"/>
                <a:gd name="T8" fmla="*/ 10 w 13"/>
                <a:gd name="T9" fmla="*/ 1 h 7"/>
              </a:gdLst>
              <a:ahLst/>
              <a:cxnLst>
                <a:cxn ang="0">
                  <a:pos x="T0" y="T1"/>
                </a:cxn>
                <a:cxn ang="0">
                  <a:pos x="T2" y="T3"/>
                </a:cxn>
                <a:cxn ang="0">
                  <a:pos x="T4" y="T5"/>
                </a:cxn>
                <a:cxn ang="0">
                  <a:pos x="T6" y="T7"/>
                </a:cxn>
                <a:cxn ang="0">
                  <a:pos x="T8" y="T9"/>
                </a:cxn>
              </a:cxnLst>
              <a:rect l="0" t="0" r="r" b="b"/>
              <a:pathLst>
                <a:path w="13" h="7">
                  <a:moveTo>
                    <a:pt x="10" y="1"/>
                  </a:moveTo>
                  <a:cubicBezTo>
                    <a:pt x="8" y="2"/>
                    <a:pt x="5" y="3"/>
                    <a:pt x="4" y="2"/>
                  </a:cubicBezTo>
                  <a:cubicBezTo>
                    <a:pt x="2" y="1"/>
                    <a:pt x="0" y="5"/>
                    <a:pt x="2" y="6"/>
                  </a:cubicBezTo>
                  <a:cubicBezTo>
                    <a:pt x="5" y="7"/>
                    <a:pt x="8"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7" name="Freeform 901">
              <a:extLst>
                <a:ext uri="{FF2B5EF4-FFF2-40B4-BE49-F238E27FC236}">
                  <a16:creationId xmlns:a16="http://schemas.microsoft.com/office/drawing/2014/main" id="{20DE6150-C569-40D7-8380-78F059317D59}"/>
                </a:ext>
              </a:extLst>
            </p:cNvPr>
            <p:cNvSpPr>
              <a:spLocks/>
            </p:cNvSpPr>
            <p:nvPr userDrawn="1"/>
          </p:nvSpPr>
          <p:spPr bwMode="auto">
            <a:xfrm>
              <a:off x="5893" y="2105"/>
              <a:ext cx="24" cy="9"/>
            </a:xfrm>
            <a:custGeom>
              <a:avLst/>
              <a:gdLst>
                <a:gd name="T0" fmla="*/ 12 w 15"/>
                <a:gd name="T1" fmla="*/ 0 h 6"/>
                <a:gd name="T2" fmla="*/ 2 w 15"/>
                <a:gd name="T3" fmla="*/ 2 h 6"/>
                <a:gd name="T4" fmla="*/ 2 w 15"/>
                <a:gd name="T5" fmla="*/ 6 h 6"/>
                <a:gd name="T6" fmla="*/ 12 w 15"/>
                <a:gd name="T7" fmla="*/ 4 h 6"/>
                <a:gd name="T8" fmla="*/ 12 w 15"/>
                <a:gd name="T9" fmla="*/ 0 h 6"/>
              </a:gdLst>
              <a:ahLst/>
              <a:cxnLst>
                <a:cxn ang="0">
                  <a:pos x="T0" y="T1"/>
                </a:cxn>
                <a:cxn ang="0">
                  <a:pos x="T2" y="T3"/>
                </a:cxn>
                <a:cxn ang="0">
                  <a:pos x="T4" y="T5"/>
                </a:cxn>
                <a:cxn ang="0">
                  <a:pos x="T6" y="T7"/>
                </a:cxn>
                <a:cxn ang="0">
                  <a:pos x="T8" y="T9"/>
                </a:cxn>
              </a:cxnLst>
              <a:rect l="0" t="0" r="r" b="b"/>
              <a:pathLst>
                <a:path w="15" h="6">
                  <a:moveTo>
                    <a:pt x="12" y="0"/>
                  </a:moveTo>
                  <a:cubicBezTo>
                    <a:pt x="9" y="1"/>
                    <a:pt x="5" y="2"/>
                    <a:pt x="2" y="2"/>
                  </a:cubicBezTo>
                  <a:cubicBezTo>
                    <a:pt x="0" y="2"/>
                    <a:pt x="0" y="6"/>
                    <a:pt x="2" y="6"/>
                  </a:cubicBezTo>
                  <a:cubicBezTo>
                    <a:pt x="6" y="6"/>
                    <a:pt x="9" y="5"/>
                    <a:pt x="12" y="4"/>
                  </a:cubicBezTo>
                  <a:cubicBezTo>
                    <a:pt x="15"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8" name="Freeform 902">
              <a:extLst>
                <a:ext uri="{FF2B5EF4-FFF2-40B4-BE49-F238E27FC236}">
                  <a16:creationId xmlns:a16="http://schemas.microsoft.com/office/drawing/2014/main" id="{E0E56F2D-8664-455C-83F4-261CA892E07F}"/>
                </a:ext>
              </a:extLst>
            </p:cNvPr>
            <p:cNvSpPr>
              <a:spLocks/>
            </p:cNvSpPr>
            <p:nvPr userDrawn="1"/>
          </p:nvSpPr>
          <p:spPr bwMode="auto">
            <a:xfrm>
              <a:off x="5924" y="2110"/>
              <a:ext cx="21" cy="6"/>
            </a:xfrm>
            <a:custGeom>
              <a:avLst/>
              <a:gdLst>
                <a:gd name="T0" fmla="*/ 10 w 13"/>
                <a:gd name="T1" fmla="*/ 0 h 4"/>
                <a:gd name="T2" fmla="*/ 3 w 13"/>
                <a:gd name="T3" fmla="*/ 0 h 4"/>
                <a:gd name="T4" fmla="*/ 2 w 13"/>
                <a:gd name="T5" fmla="*/ 4 h 4"/>
                <a:gd name="T6" fmla="*/ 11 w 13"/>
                <a:gd name="T7" fmla="*/ 4 h 4"/>
                <a:gd name="T8" fmla="*/ 10 w 13"/>
                <a:gd name="T9" fmla="*/ 0 h 4"/>
              </a:gdLst>
              <a:ahLst/>
              <a:cxnLst>
                <a:cxn ang="0">
                  <a:pos x="T0" y="T1"/>
                </a:cxn>
                <a:cxn ang="0">
                  <a:pos x="T2" y="T3"/>
                </a:cxn>
                <a:cxn ang="0">
                  <a:pos x="T4" y="T5"/>
                </a:cxn>
                <a:cxn ang="0">
                  <a:pos x="T6" y="T7"/>
                </a:cxn>
                <a:cxn ang="0">
                  <a:pos x="T8" y="T9"/>
                </a:cxn>
              </a:cxnLst>
              <a:rect l="0" t="0" r="r" b="b"/>
              <a:pathLst>
                <a:path w="13" h="4">
                  <a:moveTo>
                    <a:pt x="10" y="0"/>
                  </a:moveTo>
                  <a:cubicBezTo>
                    <a:pt x="8" y="0"/>
                    <a:pt x="5" y="0"/>
                    <a:pt x="3" y="0"/>
                  </a:cubicBezTo>
                  <a:cubicBezTo>
                    <a:pt x="0" y="0"/>
                    <a:pt x="0" y="3"/>
                    <a:pt x="2" y="4"/>
                  </a:cubicBezTo>
                  <a:cubicBezTo>
                    <a:pt x="5" y="4"/>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9" name="Freeform 903">
              <a:extLst>
                <a:ext uri="{FF2B5EF4-FFF2-40B4-BE49-F238E27FC236}">
                  <a16:creationId xmlns:a16="http://schemas.microsoft.com/office/drawing/2014/main" id="{A3477805-C792-40F1-8B2F-DE84508BF08F}"/>
                </a:ext>
              </a:extLst>
            </p:cNvPr>
            <p:cNvSpPr>
              <a:spLocks/>
            </p:cNvSpPr>
            <p:nvPr userDrawn="1"/>
          </p:nvSpPr>
          <p:spPr bwMode="auto">
            <a:xfrm>
              <a:off x="5951" y="2103"/>
              <a:ext cx="22" cy="8"/>
            </a:xfrm>
            <a:custGeom>
              <a:avLst/>
              <a:gdLst>
                <a:gd name="T0" fmla="*/ 12 w 14"/>
                <a:gd name="T1" fmla="*/ 1 h 5"/>
                <a:gd name="T2" fmla="*/ 2 w 14"/>
                <a:gd name="T3" fmla="*/ 0 h 5"/>
                <a:gd name="T4" fmla="*/ 2 w 14"/>
                <a:gd name="T5" fmla="*/ 4 h 5"/>
                <a:gd name="T6" fmla="*/ 11 w 14"/>
                <a:gd name="T7" fmla="*/ 4 h 5"/>
                <a:gd name="T8" fmla="*/ 12 w 14"/>
                <a:gd name="T9" fmla="*/ 1 h 5"/>
              </a:gdLst>
              <a:ahLst/>
              <a:cxnLst>
                <a:cxn ang="0">
                  <a:pos x="T0" y="T1"/>
                </a:cxn>
                <a:cxn ang="0">
                  <a:pos x="T2" y="T3"/>
                </a:cxn>
                <a:cxn ang="0">
                  <a:pos x="T4" y="T5"/>
                </a:cxn>
                <a:cxn ang="0">
                  <a:pos x="T6" y="T7"/>
                </a:cxn>
                <a:cxn ang="0">
                  <a:pos x="T8" y="T9"/>
                </a:cxn>
              </a:cxnLst>
              <a:rect l="0" t="0" r="r" b="b"/>
              <a:pathLst>
                <a:path w="14" h="5">
                  <a:moveTo>
                    <a:pt x="12" y="1"/>
                  </a:moveTo>
                  <a:cubicBezTo>
                    <a:pt x="9" y="0"/>
                    <a:pt x="5" y="0"/>
                    <a:pt x="2" y="0"/>
                  </a:cubicBezTo>
                  <a:cubicBezTo>
                    <a:pt x="0" y="0"/>
                    <a:pt x="0" y="4"/>
                    <a:pt x="2" y="4"/>
                  </a:cubicBezTo>
                  <a:cubicBezTo>
                    <a:pt x="5" y="3"/>
                    <a:pt x="8" y="4"/>
                    <a:pt x="11" y="4"/>
                  </a:cubicBezTo>
                  <a:cubicBezTo>
                    <a:pt x="14" y="5"/>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0" name="Freeform 904">
              <a:extLst>
                <a:ext uri="{FF2B5EF4-FFF2-40B4-BE49-F238E27FC236}">
                  <a16:creationId xmlns:a16="http://schemas.microsoft.com/office/drawing/2014/main" id="{7285B442-DB4D-4AB2-B1B8-AC8A335CAF2C}"/>
                </a:ext>
              </a:extLst>
            </p:cNvPr>
            <p:cNvSpPr>
              <a:spLocks/>
            </p:cNvSpPr>
            <p:nvPr userDrawn="1"/>
          </p:nvSpPr>
          <p:spPr bwMode="auto">
            <a:xfrm>
              <a:off x="5946" y="2121"/>
              <a:ext cx="24" cy="6"/>
            </a:xfrm>
            <a:custGeom>
              <a:avLst/>
              <a:gdLst>
                <a:gd name="T0" fmla="*/ 12 w 15"/>
                <a:gd name="T1" fmla="*/ 0 h 4"/>
                <a:gd name="T2" fmla="*/ 4 w 15"/>
                <a:gd name="T3" fmla="*/ 0 h 4"/>
                <a:gd name="T4" fmla="*/ 3 w 15"/>
                <a:gd name="T5" fmla="*/ 4 h 4"/>
                <a:gd name="T6" fmla="*/ 13 w 15"/>
                <a:gd name="T7" fmla="*/ 3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1"/>
                    <a:pt x="4" y="0"/>
                  </a:cubicBezTo>
                  <a:cubicBezTo>
                    <a:pt x="1" y="0"/>
                    <a:pt x="0" y="3"/>
                    <a:pt x="3" y="4"/>
                  </a:cubicBezTo>
                  <a:cubicBezTo>
                    <a:pt x="6" y="4"/>
                    <a:pt x="9" y="4"/>
                    <a:pt x="13" y="3"/>
                  </a:cubicBezTo>
                  <a:cubicBezTo>
                    <a:pt x="15"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1" name="Freeform 905">
              <a:extLst>
                <a:ext uri="{FF2B5EF4-FFF2-40B4-BE49-F238E27FC236}">
                  <a16:creationId xmlns:a16="http://schemas.microsoft.com/office/drawing/2014/main" id="{D358BFD7-AF85-4CCA-A3B3-B37495B9DEB0}"/>
                </a:ext>
              </a:extLst>
            </p:cNvPr>
            <p:cNvSpPr>
              <a:spLocks/>
            </p:cNvSpPr>
            <p:nvPr userDrawn="1"/>
          </p:nvSpPr>
          <p:spPr bwMode="auto">
            <a:xfrm>
              <a:off x="5920" y="2129"/>
              <a:ext cx="23" cy="7"/>
            </a:xfrm>
            <a:custGeom>
              <a:avLst/>
              <a:gdLst>
                <a:gd name="T0" fmla="*/ 12 w 15"/>
                <a:gd name="T1" fmla="*/ 1 h 5"/>
                <a:gd name="T2" fmla="*/ 3 w 15"/>
                <a:gd name="T3" fmla="*/ 1 h 5"/>
                <a:gd name="T4" fmla="*/ 2 w 15"/>
                <a:gd name="T5" fmla="*/ 4 h 5"/>
                <a:gd name="T6" fmla="*/ 13 w 15"/>
                <a:gd name="T7" fmla="*/ 5 h 5"/>
                <a:gd name="T8" fmla="*/ 12 w 15"/>
                <a:gd name="T9" fmla="*/ 1 h 5"/>
              </a:gdLst>
              <a:ahLst/>
              <a:cxnLst>
                <a:cxn ang="0">
                  <a:pos x="T0" y="T1"/>
                </a:cxn>
                <a:cxn ang="0">
                  <a:pos x="T2" y="T3"/>
                </a:cxn>
                <a:cxn ang="0">
                  <a:pos x="T4" y="T5"/>
                </a:cxn>
                <a:cxn ang="0">
                  <a:pos x="T6" y="T7"/>
                </a:cxn>
                <a:cxn ang="0">
                  <a:pos x="T8" y="T9"/>
                </a:cxn>
              </a:cxnLst>
              <a:rect l="0" t="0" r="r" b="b"/>
              <a:pathLst>
                <a:path w="15" h="5">
                  <a:moveTo>
                    <a:pt x="12" y="1"/>
                  </a:moveTo>
                  <a:cubicBezTo>
                    <a:pt x="9" y="1"/>
                    <a:pt x="6" y="1"/>
                    <a:pt x="3" y="1"/>
                  </a:cubicBezTo>
                  <a:cubicBezTo>
                    <a:pt x="0" y="0"/>
                    <a:pt x="0" y="4"/>
                    <a:pt x="2" y="4"/>
                  </a:cubicBezTo>
                  <a:cubicBezTo>
                    <a:pt x="6" y="5"/>
                    <a:pt x="9" y="5"/>
                    <a:pt x="13" y="5"/>
                  </a:cubicBezTo>
                  <a:cubicBezTo>
                    <a:pt x="15" y="5"/>
                    <a:pt x="15"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2" name="Freeform 906">
              <a:extLst>
                <a:ext uri="{FF2B5EF4-FFF2-40B4-BE49-F238E27FC236}">
                  <a16:creationId xmlns:a16="http://schemas.microsoft.com/office/drawing/2014/main" id="{B00A8AC9-F56F-4AD3-BCEE-FEB140B7F354}"/>
                </a:ext>
              </a:extLst>
            </p:cNvPr>
            <p:cNvSpPr>
              <a:spLocks/>
            </p:cNvSpPr>
            <p:nvPr userDrawn="1"/>
          </p:nvSpPr>
          <p:spPr bwMode="auto">
            <a:xfrm>
              <a:off x="5932" y="2147"/>
              <a:ext cx="24" cy="11"/>
            </a:xfrm>
            <a:custGeom>
              <a:avLst/>
              <a:gdLst>
                <a:gd name="T0" fmla="*/ 12 w 15"/>
                <a:gd name="T1" fmla="*/ 1 h 7"/>
                <a:gd name="T2" fmla="*/ 3 w 15"/>
                <a:gd name="T3" fmla="*/ 3 h 7"/>
                <a:gd name="T4" fmla="*/ 3 w 15"/>
                <a:gd name="T5" fmla="*/ 7 h 7"/>
                <a:gd name="T6" fmla="*/ 12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2"/>
                    <a:pt x="3" y="3"/>
                  </a:cubicBezTo>
                  <a:cubicBezTo>
                    <a:pt x="0" y="3"/>
                    <a:pt x="1" y="7"/>
                    <a:pt x="3" y="7"/>
                  </a:cubicBezTo>
                  <a:cubicBezTo>
                    <a:pt x="6" y="6"/>
                    <a:pt x="9" y="5"/>
                    <a:pt x="12"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3" name="Freeform 907">
              <a:extLst>
                <a:ext uri="{FF2B5EF4-FFF2-40B4-BE49-F238E27FC236}">
                  <a16:creationId xmlns:a16="http://schemas.microsoft.com/office/drawing/2014/main" id="{DA481A6F-A263-4BDC-989E-CA1DD082DECF}"/>
                </a:ext>
              </a:extLst>
            </p:cNvPr>
            <p:cNvSpPr>
              <a:spLocks/>
            </p:cNvSpPr>
            <p:nvPr userDrawn="1"/>
          </p:nvSpPr>
          <p:spPr bwMode="auto">
            <a:xfrm>
              <a:off x="5921" y="2165"/>
              <a:ext cx="22" cy="9"/>
            </a:xfrm>
            <a:custGeom>
              <a:avLst/>
              <a:gdLst>
                <a:gd name="T0" fmla="*/ 12 w 14"/>
                <a:gd name="T1" fmla="*/ 0 h 6"/>
                <a:gd name="T2" fmla="*/ 2 w 14"/>
                <a:gd name="T3" fmla="*/ 2 h 6"/>
                <a:gd name="T4" fmla="*/ 3 w 14"/>
                <a:gd name="T5" fmla="*/ 6 h 6"/>
                <a:gd name="T6" fmla="*/ 12 w 14"/>
                <a:gd name="T7" fmla="*/ 4 h 6"/>
                <a:gd name="T8" fmla="*/ 12 w 14"/>
                <a:gd name="T9" fmla="*/ 0 h 6"/>
              </a:gdLst>
              <a:ahLst/>
              <a:cxnLst>
                <a:cxn ang="0">
                  <a:pos x="T0" y="T1"/>
                </a:cxn>
                <a:cxn ang="0">
                  <a:pos x="T2" y="T3"/>
                </a:cxn>
                <a:cxn ang="0">
                  <a:pos x="T4" y="T5"/>
                </a:cxn>
                <a:cxn ang="0">
                  <a:pos x="T6" y="T7"/>
                </a:cxn>
                <a:cxn ang="0">
                  <a:pos x="T8" y="T9"/>
                </a:cxn>
              </a:cxnLst>
              <a:rect l="0" t="0" r="r" b="b"/>
              <a:pathLst>
                <a:path w="14" h="6">
                  <a:moveTo>
                    <a:pt x="12" y="0"/>
                  </a:moveTo>
                  <a:cubicBezTo>
                    <a:pt x="9" y="1"/>
                    <a:pt x="6" y="2"/>
                    <a:pt x="2" y="2"/>
                  </a:cubicBezTo>
                  <a:cubicBezTo>
                    <a:pt x="0" y="3"/>
                    <a:pt x="0" y="6"/>
                    <a:pt x="3" y="6"/>
                  </a:cubicBezTo>
                  <a:cubicBezTo>
                    <a:pt x="6" y="5"/>
                    <a:pt x="9" y="5"/>
                    <a:pt x="12" y="4"/>
                  </a:cubicBezTo>
                  <a:cubicBezTo>
                    <a:pt x="14"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4" name="Freeform 908">
              <a:extLst>
                <a:ext uri="{FF2B5EF4-FFF2-40B4-BE49-F238E27FC236}">
                  <a16:creationId xmlns:a16="http://schemas.microsoft.com/office/drawing/2014/main" id="{95A539C7-BA69-43FD-8852-8CDF95B83D7E}"/>
                </a:ext>
              </a:extLst>
            </p:cNvPr>
            <p:cNvSpPr>
              <a:spLocks/>
            </p:cNvSpPr>
            <p:nvPr userDrawn="1"/>
          </p:nvSpPr>
          <p:spPr bwMode="auto">
            <a:xfrm>
              <a:off x="5924" y="2182"/>
              <a:ext cx="27" cy="9"/>
            </a:xfrm>
            <a:custGeom>
              <a:avLst/>
              <a:gdLst>
                <a:gd name="T0" fmla="*/ 14 w 17"/>
                <a:gd name="T1" fmla="*/ 0 h 6"/>
                <a:gd name="T2" fmla="*/ 2 w 17"/>
                <a:gd name="T3" fmla="*/ 2 h 6"/>
                <a:gd name="T4" fmla="*/ 2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1"/>
                    <a:pt x="6" y="1"/>
                    <a:pt x="2" y="2"/>
                  </a:cubicBezTo>
                  <a:cubicBezTo>
                    <a:pt x="0" y="3"/>
                    <a:pt x="0" y="6"/>
                    <a:pt x="2" y="6"/>
                  </a:cubicBezTo>
                  <a:cubicBezTo>
                    <a:pt x="6" y="5"/>
                    <a:pt x="10" y="5"/>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5" name="Freeform 909">
              <a:extLst>
                <a:ext uri="{FF2B5EF4-FFF2-40B4-BE49-F238E27FC236}">
                  <a16:creationId xmlns:a16="http://schemas.microsoft.com/office/drawing/2014/main" id="{A243954A-4847-4632-8FBF-20479CC33027}"/>
                </a:ext>
              </a:extLst>
            </p:cNvPr>
            <p:cNvSpPr>
              <a:spLocks/>
            </p:cNvSpPr>
            <p:nvPr userDrawn="1"/>
          </p:nvSpPr>
          <p:spPr bwMode="auto">
            <a:xfrm>
              <a:off x="5961" y="2180"/>
              <a:ext cx="19" cy="7"/>
            </a:xfrm>
            <a:custGeom>
              <a:avLst/>
              <a:gdLst>
                <a:gd name="T0" fmla="*/ 10 w 12"/>
                <a:gd name="T1" fmla="*/ 0 h 4"/>
                <a:gd name="T2" fmla="*/ 2 w 12"/>
                <a:gd name="T3" fmla="*/ 0 h 4"/>
                <a:gd name="T4" fmla="*/ 2 w 12"/>
                <a:gd name="T5" fmla="*/ 4 h 4"/>
                <a:gd name="T6" fmla="*/ 10 w 12"/>
                <a:gd name="T7" fmla="*/ 4 h 4"/>
                <a:gd name="T8" fmla="*/ 10 w 12"/>
                <a:gd name="T9" fmla="*/ 0 h 4"/>
              </a:gdLst>
              <a:ahLst/>
              <a:cxnLst>
                <a:cxn ang="0">
                  <a:pos x="T0" y="T1"/>
                </a:cxn>
                <a:cxn ang="0">
                  <a:pos x="T2" y="T3"/>
                </a:cxn>
                <a:cxn ang="0">
                  <a:pos x="T4" y="T5"/>
                </a:cxn>
                <a:cxn ang="0">
                  <a:pos x="T6" y="T7"/>
                </a:cxn>
                <a:cxn ang="0">
                  <a:pos x="T8" y="T9"/>
                </a:cxn>
              </a:cxnLst>
              <a:rect l="0" t="0" r="r" b="b"/>
              <a:pathLst>
                <a:path w="12" h="4">
                  <a:moveTo>
                    <a:pt x="10" y="0"/>
                  </a:moveTo>
                  <a:cubicBezTo>
                    <a:pt x="7" y="1"/>
                    <a:pt x="5" y="1"/>
                    <a:pt x="2" y="0"/>
                  </a:cubicBezTo>
                  <a:cubicBezTo>
                    <a:pt x="0" y="0"/>
                    <a:pt x="0" y="4"/>
                    <a:pt x="2" y="4"/>
                  </a:cubicBezTo>
                  <a:cubicBezTo>
                    <a:pt x="5" y="4"/>
                    <a:pt x="8" y="4"/>
                    <a:pt x="10" y="4"/>
                  </a:cubicBezTo>
                  <a:cubicBezTo>
                    <a:pt x="12" y="4"/>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6" name="Freeform 910">
              <a:extLst>
                <a:ext uri="{FF2B5EF4-FFF2-40B4-BE49-F238E27FC236}">
                  <a16:creationId xmlns:a16="http://schemas.microsoft.com/office/drawing/2014/main" id="{5D9C405E-A0ED-4ADA-BF97-2206867B778F}"/>
                </a:ext>
              </a:extLst>
            </p:cNvPr>
            <p:cNvSpPr>
              <a:spLocks/>
            </p:cNvSpPr>
            <p:nvPr userDrawn="1"/>
          </p:nvSpPr>
          <p:spPr bwMode="auto">
            <a:xfrm>
              <a:off x="5965" y="2158"/>
              <a:ext cx="26" cy="13"/>
            </a:xfrm>
            <a:custGeom>
              <a:avLst/>
              <a:gdLst>
                <a:gd name="T0" fmla="*/ 13 w 16"/>
                <a:gd name="T1" fmla="*/ 1 h 8"/>
                <a:gd name="T2" fmla="*/ 2 w 16"/>
                <a:gd name="T3" fmla="*/ 4 h 8"/>
                <a:gd name="T4" fmla="*/ 3 w 16"/>
                <a:gd name="T5" fmla="*/ 8 h 8"/>
                <a:gd name="T6" fmla="*/ 14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3"/>
                    <a:pt x="6" y="3"/>
                    <a:pt x="2" y="4"/>
                  </a:cubicBezTo>
                  <a:cubicBezTo>
                    <a:pt x="0" y="4"/>
                    <a:pt x="0" y="8"/>
                    <a:pt x="3" y="8"/>
                  </a:cubicBezTo>
                  <a:cubicBezTo>
                    <a:pt x="7" y="7"/>
                    <a:pt x="11" y="7"/>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7" name="Freeform 911">
              <a:extLst>
                <a:ext uri="{FF2B5EF4-FFF2-40B4-BE49-F238E27FC236}">
                  <a16:creationId xmlns:a16="http://schemas.microsoft.com/office/drawing/2014/main" id="{31802344-584E-4A2B-9D43-3A452E8B577C}"/>
                </a:ext>
              </a:extLst>
            </p:cNvPr>
            <p:cNvSpPr>
              <a:spLocks/>
            </p:cNvSpPr>
            <p:nvPr userDrawn="1"/>
          </p:nvSpPr>
          <p:spPr bwMode="auto">
            <a:xfrm>
              <a:off x="5973" y="2138"/>
              <a:ext cx="29" cy="11"/>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2"/>
                    <a:pt x="3" y="3"/>
                  </a:cubicBezTo>
                  <a:cubicBezTo>
                    <a:pt x="0" y="3"/>
                    <a:pt x="1" y="7"/>
                    <a:pt x="3" y="7"/>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8" name="Freeform 912">
              <a:extLst>
                <a:ext uri="{FF2B5EF4-FFF2-40B4-BE49-F238E27FC236}">
                  <a16:creationId xmlns:a16="http://schemas.microsoft.com/office/drawing/2014/main" id="{A1510933-51C7-4463-B493-74339A4746AE}"/>
                </a:ext>
              </a:extLst>
            </p:cNvPr>
            <p:cNvSpPr>
              <a:spLocks/>
            </p:cNvSpPr>
            <p:nvPr userDrawn="1"/>
          </p:nvSpPr>
          <p:spPr bwMode="auto">
            <a:xfrm>
              <a:off x="5989" y="2122"/>
              <a:ext cx="27" cy="10"/>
            </a:xfrm>
            <a:custGeom>
              <a:avLst/>
              <a:gdLst>
                <a:gd name="T0" fmla="*/ 13 w 17"/>
                <a:gd name="T1" fmla="*/ 1 h 6"/>
                <a:gd name="T2" fmla="*/ 3 w 17"/>
                <a:gd name="T3" fmla="*/ 0 h 6"/>
                <a:gd name="T4" fmla="*/ 2 w 17"/>
                <a:gd name="T5" fmla="*/ 4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2"/>
                    <a:pt x="6" y="1"/>
                    <a:pt x="3" y="0"/>
                  </a:cubicBezTo>
                  <a:cubicBezTo>
                    <a:pt x="0" y="0"/>
                    <a:pt x="0" y="4"/>
                    <a:pt x="2" y="4"/>
                  </a:cubicBezTo>
                  <a:cubicBezTo>
                    <a:pt x="6" y="5"/>
                    <a:pt x="11" y="6"/>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9" name="Freeform 913">
              <a:extLst>
                <a:ext uri="{FF2B5EF4-FFF2-40B4-BE49-F238E27FC236}">
                  <a16:creationId xmlns:a16="http://schemas.microsoft.com/office/drawing/2014/main" id="{7D3D61D3-49AD-4288-AACC-BC3BAB31E708}"/>
                </a:ext>
              </a:extLst>
            </p:cNvPr>
            <p:cNvSpPr>
              <a:spLocks/>
            </p:cNvSpPr>
            <p:nvPr userDrawn="1"/>
          </p:nvSpPr>
          <p:spPr bwMode="auto">
            <a:xfrm>
              <a:off x="5992" y="2105"/>
              <a:ext cx="19" cy="8"/>
            </a:xfrm>
            <a:custGeom>
              <a:avLst/>
              <a:gdLst>
                <a:gd name="T0" fmla="*/ 10 w 12"/>
                <a:gd name="T1" fmla="*/ 1 h 5"/>
                <a:gd name="T2" fmla="*/ 3 w 12"/>
                <a:gd name="T3" fmla="*/ 0 h 5"/>
                <a:gd name="T4" fmla="*/ 2 w 12"/>
                <a:gd name="T5" fmla="*/ 4 h 5"/>
                <a:gd name="T6" fmla="*/ 9 w 12"/>
                <a:gd name="T7" fmla="*/ 5 h 5"/>
                <a:gd name="T8" fmla="*/ 10 w 12"/>
                <a:gd name="T9" fmla="*/ 1 h 5"/>
              </a:gdLst>
              <a:ahLst/>
              <a:cxnLst>
                <a:cxn ang="0">
                  <a:pos x="T0" y="T1"/>
                </a:cxn>
                <a:cxn ang="0">
                  <a:pos x="T2" y="T3"/>
                </a:cxn>
                <a:cxn ang="0">
                  <a:pos x="T4" y="T5"/>
                </a:cxn>
                <a:cxn ang="0">
                  <a:pos x="T6" y="T7"/>
                </a:cxn>
                <a:cxn ang="0">
                  <a:pos x="T8" y="T9"/>
                </a:cxn>
              </a:cxnLst>
              <a:rect l="0" t="0" r="r" b="b"/>
              <a:pathLst>
                <a:path w="12" h="5">
                  <a:moveTo>
                    <a:pt x="10" y="1"/>
                  </a:moveTo>
                  <a:cubicBezTo>
                    <a:pt x="8" y="1"/>
                    <a:pt x="5" y="0"/>
                    <a:pt x="3" y="0"/>
                  </a:cubicBezTo>
                  <a:cubicBezTo>
                    <a:pt x="0" y="0"/>
                    <a:pt x="0" y="4"/>
                    <a:pt x="2" y="4"/>
                  </a:cubicBezTo>
                  <a:cubicBezTo>
                    <a:pt x="5" y="4"/>
                    <a:pt x="7" y="5"/>
                    <a:pt x="9" y="5"/>
                  </a:cubicBezTo>
                  <a:cubicBezTo>
                    <a:pt x="12" y="5"/>
                    <a:pt x="12" y="1"/>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0" name="Freeform 914">
              <a:extLst>
                <a:ext uri="{FF2B5EF4-FFF2-40B4-BE49-F238E27FC236}">
                  <a16:creationId xmlns:a16="http://schemas.microsoft.com/office/drawing/2014/main" id="{A7ED2DD2-E55F-4292-8458-7C20DFFA376D}"/>
                </a:ext>
              </a:extLst>
            </p:cNvPr>
            <p:cNvSpPr>
              <a:spLocks/>
            </p:cNvSpPr>
            <p:nvPr userDrawn="1"/>
          </p:nvSpPr>
          <p:spPr bwMode="auto">
            <a:xfrm>
              <a:off x="6022" y="2113"/>
              <a:ext cx="24" cy="12"/>
            </a:xfrm>
            <a:custGeom>
              <a:avLst/>
              <a:gdLst>
                <a:gd name="T0" fmla="*/ 12 w 15"/>
                <a:gd name="T1" fmla="*/ 4 h 8"/>
                <a:gd name="T2" fmla="*/ 5 w 15"/>
                <a:gd name="T3" fmla="*/ 2 h 8"/>
                <a:gd name="T4" fmla="*/ 2 w 15"/>
                <a:gd name="T5" fmla="*/ 5 h 8"/>
                <a:gd name="T6" fmla="*/ 12 w 15"/>
                <a:gd name="T7" fmla="*/ 8 h 8"/>
                <a:gd name="T8" fmla="*/ 12 w 15"/>
                <a:gd name="T9" fmla="*/ 4 h 8"/>
              </a:gdLst>
              <a:ahLst/>
              <a:cxnLst>
                <a:cxn ang="0">
                  <a:pos x="T0" y="T1"/>
                </a:cxn>
                <a:cxn ang="0">
                  <a:pos x="T2" y="T3"/>
                </a:cxn>
                <a:cxn ang="0">
                  <a:pos x="T4" y="T5"/>
                </a:cxn>
                <a:cxn ang="0">
                  <a:pos x="T6" y="T7"/>
                </a:cxn>
                <a:cxn ang="0">
                  <a:pos x="T8" y="T9"/>
                </a:cxn>
              </a:cxnLst>
              <a:rect l="0" t="0" r="r" b="b"/>
              <a:pathLst>
                <a:path w="15" h="8">
                  <a:moveTo>
                    <a:pt x="12" y="4"/>
                  </a:moveTo>
                  <a:cubicBezTo>
                    <a:pt x="9" y="4"/>
                    <a:pt x="7" y="3"/>
                    <a:pt x="5" y="2"/>
                  </a:cubicBezTo>
                  <a:cubicBezTo>
                    <a:pt x="3" y="0"/>
                    <a:pt x="0" y="3"/>
                    <a:pt x="2" y="5"/>
                  </a:cubicBezTo>
                  <a:cubicBezTo>
                    <a:pt x="5" y="7"/>
                    <a:pt x="9" y="8"/>
                    <a:pt x="12" y="8"/>
                  </a:cubicBezTo>
                  <a:cubicBezTo>
                    <a:pt x="15" y="8"/>
                    <a:pt x="14" y="4"/>
                    <a:pt x="12"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1" name="Freeform 915">
              <a:extLst>
                <a:ext uri="{FF2B5EF4-FFF2-40B4-BE49-F238E27FC236}">
                  <a16:creationId xmlns:a16="http://schemas.microsoft.com/office/drawing/2014/main" id="{AF31B461-8986-4C2E-8AE5-3036E49CE047}"/>
                </a:ext>
              </a:extLst>
            </p:cNvPr>
            <p:cNvSpPr>
              <a:spLocks/>
            </p:cNvSpPr>
            <p:nvPr userDrawn="1"/>
          </p:nvSpPr>
          <p:spPr bwMode="auto">
            <a:xfrm>
              <a:off x="6024" y="2130"/>
              <a:ext cx="23" cy="11"/>
            </a:xfrm>
            <a:custGeom>
              <a:avLst/>
              <a:gdLst>
                <a:gd name="T0" fmla="*/ 12 w 15"/>
                <a:gd name="T1" fmla="*/ 3 h 7"/>
                <a:gd name="T2" fmla="*/ 3 w 15"/>
                <a:gd name="T3" fmla="*/ 0 h 7"/>
                <a:gd name="T4" fmla="*/ 2 w 15"/>
                <a:gd name="T5" fmla="*/ 4 h 7"/>
                <a:gd name="T6" fmla="*/ 12 w 15"/>
                <a:gd name="T7" fmla="*/ 7 h 7"/>
                <a:gd name="T8" fmla="*/ 12 w 15"/>
                <a:gd name="T9" fmla="*/ 3 h 7"/>
              </a:gdLst>
              <a:ahLst/>
              <a:cxnLst>
                <a:cxn ang="0">
                  <a:pos x="T0" y="T1"/>
                </a:cxn>
                <a:cxn ang="0">
                  <a:pos x="T2" y="T3"/>
                </a:cxn>
                <a:cxn ang="0">
                  <a:pos x="T4" y="T5"/>
                </a:cxn>
                <a:cxn ang="0">
                  <a:pos x="T6" y="T7"/>
                </a:cxn>
                <a:cxn ang="0">
                  <a:pos x="T8" y="T9"/>
                </a:cxn>
              </a:cxnLst>
              <a:rect l="0" t="0" r="r" b="b"/>
              <a:pathLst>
                <a:path w="15" h="7">
                  <a:moveTo>
                    <a:pt x="12" y="3"/>
                  </a:moveTo>
                  <a:cubicBezTo>
                    <a:pt x="9" y="3"/>
                    <a:pt x="6" y="1"/>
                    <a:pt x="3" y="0"/>
                  </a:cubicBezTo>
                  <a:cubicBezTo>
                    <a:pt x="1" y="0"/>
                    <a:pt x="0" y="3"/>
                    <a:pt x="2" y="4"/>
                  </a:cubicBezTo>
                  <a:cubicBezTo>
                    <a:pt x="5" y="5"/>
                    <a:pt x="8" y="6"/>
                    <a:pt x="12" y="7"/>
                  </a:cubicBezTo>
                  <a:cubicBezTo>
                    <a:pt x="14" y="7"/>
                    <a:pt x="15" y="3"/>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2" name="Freeform 916">
              <a:extLst>
                <a:ext uri="{FF2B5EF4-FFF2-40B4-BE49-F238E27FC236}">
                  <a16:creationId xmlns:a16="http://schemas.microsoft.com/office/drawing/2014/main" id="{530BE0DD-868C-4064-B452-387F603CDEFF}"/>
                </a:ext>
              </a:extLst>
            </p:cNvPr>
            <p:cNvSpPr>
              <a:spLocks/>
            </p:cNvSpPr>
            <p:nvPr userDrawn="1"/>
          </p:nvSpPr>
          <p:spPr bwMode="auto">
            <a:xfrm>
              <a:off x="6014" y="2141"/>
              <a:ext cx="21" cy="10"/>
            </a:xfrm>
            <a:custGeom>
              <a:avLst/>
              <a:gdLst>
                <a:gd name="T0" fmla="*/ 10 w 13"/>
                <a:gd name="T1" fmla="*/ 2 h 6"/>
                <a:gd name="T2" fmla="*/ 3 w 13"/>
                <a:gd name="T3" fmla="*/ 1 h 6"/>
                <a:gd name="T4" fmla="*/ 2 w 13"/>
                <a:gd name="T5" fmla="*/ 4 h 6"/>
                <a:gd name="T6" fmla="*/ 11 w 13"/>
                <a:gd name="T7" fmla="*/ 6 h 6"/>
                <a:gd name="T8" fmla="*/ 10 w 13"/>
                <a:gd name="T9" fmla="*/ 2 h 6"/>
              </a:gdLst>
              <a:ahLst/>
              <a:cxnLst>
                <a:cxn ang="0">
                  <a:pos x="T0" y="T1"/>
                </a:cxn>
                <a:cxn ang="0">
                  <a:pos x="T2" y="T3"/>
                </a:cxn>
                <a:cxn ang="0">
                  <a:pos x="T4" y="T5"/>
                </a:cxn>
                <a:cxn ang="0">
                  <a:pos x="T6" y="T7"/>
                </a:cxn>
                <a:cxn ang="0">
                  <a:pos x="T8" y="T9"/>
                </a:cxn>
              </a:cxnLst>
              <a:rect l="0" t="0" r="r" b="b"/>
              <a:pathLst>
                <a:path w="13" h="6">
                  <a:moveTo>
                    <a:pt x="10" y="2"/>
                  </a:moveTo>
                  <a:cubicBezTo>
                    <a:pt x="8" y="3"/>
                    <a:pt x="5" y="2"/>
                    <a:pt x="3" y="1"/>
                  </a:cubicBezTo>
                  <a:cubicBezTo>
                    <a:pt x="1" y="0"/>
                    <a:pt x="0" y="3"/>
                    <a:pt x="2" y="4"/>
                  </a:cubicBezTo>
                  <a:cubicBezTo>
                    <a:pt x="4" y="6"/>
                    <a:pt x="8" y="6"/>
                    <a:pt x="11" y="6"/>
                  </a:cubicBezTo>
                  <a:cubicBezTo>
                    <a:pt x="13" y="6"/>
                    <a:pt x="13" y="2"/>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3" name="Freeform 917">
              <a:extLst>
                <a:ext uri="{FF2B5EF4-FFF2-40B4-BE49-F238E27FC236}">
                  <a16:creationId xmlns:a16="http://schemas.microsoft.com/office/drawing/2014/main" id="{D522B1BC-C667-4DD4-B6A8-B112BC372D02}"/>
                </a:ext>
              </a:extLst>
            </p:cNvPr>
            <p:cNvSpPr>
              <a:spLocks/>
            </p:cNvSpPr>
            <p:nvPr userDrawn="1"/>
          </p:nvSpPr>
          <p:spPr bwMode="auto">
            <a:xfrm>
              <a:off x="6002" y="2160"/>
              <a:ext cx="25" cy="9"/>
            </a:xfrm>
            <a:custGeom>
              <a:avLst/>
              <a:gdLst>
                <a:gd name="T0" fmla="*/ 13 w 16"/>
                <a:gd name="T1" fmla="*/ 1 h 6"/>
                <a:gd name="T2" fmla="*/ 4 w 16"/>
                <a:gd name="T3" fmla="*/ 1 h 6"/>
                <a:gd name="T4" fmla="*/ 3 w 16"/>
                <a:gd name="T5" fmla="*/ 4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2"/>
                    <a:pt x="6" y="2"/>
                    <a:pt x="4" y="1"/>
                  </a:cubicBezTo>
                  <a:cubicBezTo>
                    <a:pt x="2" y="0"/>
                    <a:pt x="0" y="3"/>
                    <a:pt x="3" y="4"/>
                  </a:cubicBezTo>
                  <a:cubicBezTo>
                    <a:pt x="6" y="6"/>
                    <a:pt x="10" y="6"/>
                    <a:pt x="13" y="5"/>
                  </a:cubicBezTo>
                  <a:cubicBezTo>
                    <a:pt x="16"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4" name="Freeform 918">
              <a:extLst>
                <a:ext uri="{FF2B5EF4-FFF2-40B4-BE49-F238E27FC236}">
                  <a16:creationId xmlns:a16="http://schemas.microsoft.com/office/drawing/2014/main" id="{5E550395-598C-4CE5-84BB-EDCD4A4741B9}"/>
                </a:ext>
              </a:extLst>
            </p:cNvPr>
            <p:cNvSpPr>
              <a:spLocks/>
            </p:cNvSpPr>
            <p:nvPr userDrawn="1"/>
          </p:nvSpPr>
          <p:spPr bwMode="auto">
            <a:xfrm>
              <a:off x="5994" y="2177"/>
              <a:ext cx="20" cy="8"/>
            </a:xfrm>
            <a:custGeom>
              <a:avLst/>
              <a:gdLst>
                <a:gd name="T0" fmla="*/ 11 w 13"/>
                <a:gd name="T1" fmla="*/ 0 h 5"/>
                <a:gd name="T2" fmla="*/ 2 w 13"/>
                <a:gd name="T3" fmla="*/ 1 h 5"/>
                <a:gd name="T4" fmla="*/ 3 w 13"/>
                <a:gd name="T5" fmla="*/ 5 h 5"/>
                <a:gd name="T6" fmla="*/ 11 w 13"/>
                <a:gd name="T7" fmla="*/ 4 h 5"/>
                <a:gd name="T8" fmla="*/ 11 w 13"/>
                <a:gd name="T9" fmla="*/ 0 h 5"/>
              </a:gdLst>
              <a:ahLst/>
              <a:cxnLst>
                <a:cxn ang="0">
                  <a:pos x="T0" y="T1"/>
                </a:cxn>
                <a:cxn ang="0">
                  <a:pos x="T2" y="T3"/>
                </a:cxn>
                <a:cxn ang="0">
                  <a:pos x="T4" y="T5"/>
                </a:cxn>
                <a:cxn ang="0">
                  <a:pos x="T6" y="T7"/>
                </a:cxn>
                <a:cxn ang="0">
                  <a:pos x="T8" y="T9"/>
                </a:cxn>
              </a:cxnLst>
              <a:rect l="0" t="0" r="r" b="b"/>
              <a:pathLst>
                <a:path w="13" h="5">
                  <a:moveTo>
                    <a:pt x="11" y="0"/>
                  </a:moveTo>
                  <a:cubicBezTo>
                    <a:pt x="8" y="0"/>
                    <a:pt x="5" y="1"/>
                    <a:pt x="2" y="1"/>
                  </a:cubicBezTo>
                  <a:cubicBezTo>
                    <a:pt x="0" y="1"/>
                    <a:pt x="0" y="5"/>
                    <a:pt x="3" y="5"/>
                  </a:cubicBezTo>
                  <a:cubicBezTo>
                    <a:pt x="5" y="5"/>
                    <a:pt x="8" y="4"/>
                    <a:pt x="11" y="4"/>
                  </a:cubicBezTo>
                  <a:cubicBezTo>
                    <a:pt x="13"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5" name="Freeform 919">
              <a:extLst>
                <a:ext uri="{FF2B5EF4-FFF2-40B4-BE49-F238E27FC236}">
                  <a16:creationId xmlns:a16="http://schemas.microsoft.com/office/drawing/2014/main" id="{03AD6149-4AA8-4D06-A8DA-914C76CAD83B}"/>
                </a:ext>
              </a:extLst>
            </p:cNvPr>
            <p:cNvSpPr>
              <a:spLocks/>
            </p:cNvSpPr>
            <p:nvPr userDrawn="1"/>
          </p:nvSpPr>
          <p:spPr bwMode="auto">
            <a:xfrm>
              <a:off x="6030" y="2177"/>
              <a:ext cx="19" cy="7"/>
            </a:xfrm>
            <a:custGeom>
              <a:avLst/>
              <a:gdLst>
                <a:gd name="T0" fmla="*/ 9 w 12"/>
                <a:gd name="T1" fmla="*/ 0 h 4"/>
                <a:gd name="T2" fmla="*/ 3 w 12"/>
                <a:gd name="T3" fmla="*/ 0 h 4"/>
                <a:gd name="T4" fmla="*/ 3 w 12"/>
                <a:gd name="T5" fmla="*/ 4 h 4"/>
                <a:gd name="T6" fmla="*/ 9 w 12"/>
                <a:gd name="T7" fmla="*/ 4 h 4"/>
                <a:gd name="T8" fmla="*/ 9 w 12"/>
                <a:gd name="T9" fmla="*/ 0 h 4"/>
              </a:gdLst>
              <a:ahLst/>
              <a:cxnLst>
                <a:cxn ang="0">
                  <a:pos x="T0" y="T1"/>
                </a:cxn>
                <a:cxn ang="0">
                  <a:pos x="T2" y="T3"/>
                </a:cxn>
                <a:cxn ang="0">
                  <a:pos x="T4" y="T5"/>
                </a:cxn>
                <a:cxn ang="0">
                  <a:pos x="T6" y="T7"/>
                </a:cxn>
                <a:cxn ang="0">
                  <a:pos x="T8" y="T9"/>
                </a:cxn>
              </a:cxnLst>
              <a:rect l="0" t="0" r="r" b="b"/>
              <a:pathLst>
                <a:path w="12" h="4">
                  <a:moveTo>
                    <a:pt x="9" y="0"/>
                  </a:moveTo>
                  <a:cubicBezTo>
                    <a:pt x="7" y="0"/>
                    <a:pt x="5" y="0"/>
                    <a:pt x="3" y="0"/>
                  </a:cubicBezTo>
                  <a:cubicBezTo>
                    <a:pt x="1" y="0"/>
                    <a:pt x="0" y="4"/>
                    <a:pt x="3" y="4"/>
                  </a:cubicBezTo>
                  <a:cubicBezTo>
                    <a:pt x="5" y="4"/>
                    <a:pt x="7" y="4"/>
                    <a:pt x="9" y="4"/>
                  </a:cubicBezTo>
                  <a:cubicBezTo>
                    <a:pt x="12" y="4"/>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6" name="Freeform 920">
              <a:extLst>
                <a:ext uri="{FF2B5EF4-FFF2-40B4-BE49-F238E27FC236}">
                  <a16:creationId xmlns:a16="http://schemas.microsoft.com/office/drawing/2014/main" id="{7F914F5D-F3E2-458A-A572-569CA9666158}"/>
                </a:ext>
              </a:extLst>
            </p:cNvPr>
            <p:cNvSpPr>
              <a:spLocks/>
            </p:cNvSpPr>
            <p:nvPr userDrawn="1"/>
          </p:nvSpPr>
          <p:spPr bwMode="auto">
            <a:xfrm>
              <a:off x="6041" y="2162"/>
              <a:ext cx="19" cy="12"/>
            </a:xfrm>
            <a:custGeom>
              <a:avLst/>
              <a:gdLst>
                <a:gd name="T0" fmla="*/ 9 w 12"/>
                <a:gd name="T1" fmla="*/ 3 h 8"/>
                <a:gd name="T2" fmla="*/ 4 w 12"/>
                <a:gd name="T3" fmla="*/ 2 h 8"/>
                <a:gd name="T4" fmla="*/ 1 w 12"/>
                <a:gd name="T5" fmla="*/ 5 h 8"/>
                <a:gd name="T6" fmla="*/ 10 w 12"/>
                <a:gd name="T7" fmla="*/ 7 h 8"/>
                <a:gd name="T8" fmla="*/ 9 w 12"/>
                <a:gd name="T9" fmla="*/ 3 h 8"/>
              </a:gdLst>
              <a:ahLst/>
              <a:cxnLst>
                <a:cxn ang="0">
                  <a:pos x="T0" y="T1"/>
                </a:cxn>
                <a:cxn ang="0">
                  <a:pos x="T2" y="T3"/>
                </a:cxn>
                <a:cxn ang="0">
                  <a:pos x="T4" y="T5"/>
                </a:cxn>
                <a:cxn ang="0">
                  <a:pos x="T6" y="T7"/>
                </a:cxn>
                <a:cxn ang="0">
                  <a:pos x="T8" y="T9"/>
                </a:cxn>
              </a:cxnLst>
              <a:rect l="0" t="0" r="r" b="b"/>
              <a:pathLst>
                <a:path w="12" h="8">
                  <a:moveTo>
                    <a:pt x="9" y="3"/>
                  </a:moveTo>
                  <a:cubicBezTo>
                    <a:pt x="7" y="4"/>
                    <a:pt x="5" y="3"/>
                    <a:pt x="4" y="2"/>
                  </a:cubicBezTo>
                  <a:cubicBezTo>
                    <a:pt x="2" y="0"/>
                    <a:pt x="0" y="3"/>
                    <a:pt x="1" y="5"/>
                  </a:cubicBezTo>
                  <a:cubicBezTo>
                    <a:pt x="4" y="7"/>
                    <a:pt x="7" y="8"/>
                    <a:pt x="10" y="7"/>
                  </a:cubicBezTo>
                  <a:cubicBezTo>
                    <a:pt x="12" y="7"/>
                    <a:pt x="12" y="3"/>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7" name="Freeform 921">
              <a:extLst>
                <a:ext uri="{FF2B5EF4-FFF2-40B4-BE49-F238E27FC236}">
                  <a16:creationId xmlns:a16="http://schemas.microsoft.com/office/drawing/2014/main" id="{2C4F042E-A784-4F0D-8D70-17434A984CD9}"/>
                </a:ext>
              </a:extLst>
            </p:cNvPr>
            <p:cNvSpPr>
              <a:spLocks/>
            </p:cNvSpPr>
            <p:nvPr userDrawn="1"/>
          </p:nvSpPr>
          <p:spPr bwMode="auto">
            <a:xfrm>
              <a:off x="6047" y="2143"/>
              <a:ext cx="27" cy="14"/>
            </a:xfrm>
            <a:custGeom>
              <a:avLst/>
              <a:gdLst>
                <a:gd name="T0" fmla="*/ 14 w 17"/>
                <a:gd name="T1" fmla="*/ 5 h 9"/>
                <a:gd name="T2" fmla="*/ 4 w 17"/>
                <a:gd name="T3" fmla="*/ 1 h 9"/>
                <a:gd name="T4" fmla="*/ 2 w 17"/>
                <a:gd name="T5" fmla="*/ 4 h 9"/>
                <a:gd name="T6" fmla="*/ 14 w 17"/>
                <a:gd name="T7" fmla="*/ 9 h 9"/>
                <a:gd name="T8" fmla="*/ 14 w 17"/>
                <a:gd name="T9" fmla="*/ 5 h 9"/>
              </a:gdLst>
              <a:ahLst/>
              <a:cxnLst>
                <a:cxn ang="0">
                  <a:pos x="T0" y="T1"/>
                </a:cxn>
                <a:cxn ang="0">
                  <a:pos x="T2" y="T3"/>
                </a:cxn>
                <a:cxn ang="0">
                  <a:pos x="T4" y="T5"/>
                </a:cxn>
                <a:cxn ang="0">
                  <a:pos x="T6" y="T7"/>
                </a:cxn>
                <a:cxn ang="0">
                  <a:pos x="T8" y="T9"/>
                </a:cxn>
              </a:cxnLst>
              <a:rect l="0" t="0" r="r" b="b"/>
              <a:pathLst>
                <a:path w="17" h="9">
                  <a:moveTo>
                    <a:pt x="14" y="5"/>
                  </a:moveTo>
                  <a:cubicBezTo>
                    <a:pt x="11" y="5"/>
                    <a:pt x="7" y="2"/>
                    <a:pt x="4" y="1"/>
                  </a:cubicBezTo>
                  <a:cubicBezTo>
                    <a:pt x="1" y="0"/>
                    <a:pt x="0" y="3"/>
                    <a:pt x="2" y="4"/>
                  </a:cubicBezTo>
                  <a:cubicBezTo>
                    <a:pt x="6" y="6"/>
                    <a:pt x="10" y="9"/>
                    <a:pt x="14" y="9"/>
                  </a:cubicBezTo>
                  <a:cubicBezTo>
                    <a:pt x="17" y="8"/>
                    <a:pt x="16" y="4"/>
                    <a:pt x="14"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8" name="Freeform 922">
              <a:extLst>
                <a:ext uri="{FF2B5EF4-FFF2-40B4-BE49-F238E27FC236}">
                  <a16:creationId xmlns:a16="http://schemas.microsoft.com/office/drawing/2014/main" id="{F6B045E8-3C25-40B3-8547-78F9E338BCCB}"/>
                </a:ext>
              </a:extLst>
            </p:cNvPr>
            <p:cNvSpPr>
              <a:spLocks/>
            </p:cNvSpPr>
            <p:nvPr userDrawn="1"/>
          </p:nvSpPr>
          <p:spPr bwMode="auto">
            <a:xfrm>
              <a:off x="6058" y="2129"/>
              <a:ext cx="22" cy="15"/>
            </a:xfrm>
            <a:custGeom>
              <a:avLst/>
              <a:gdLst>
                <a:gd name="T0" fmla="*/ 12 w 14"/>
                <a:gd name="T1" fmla="*/ 6 h 10"/>
                <a:gd name="T2" fmla="*/ 3 w 14"/>
                <a:gd name="T3" fmla="*/ 2 h 10"/>
                <a:gd name="T4" fmla="*/ 2 w 14"/>
                <a:gd name="T5" fmla="*/ 5 h 10"/>
                <a:gd name="T6" fmla="*/ 10 w 14"/>
                <a:gd name="T7" fmla="*/ 9 h 10"/>
                <a:gd name="T8" fmla="*/ 12 w 14"/>
                <a:gd name="T9" fmla="*/ 6 h 10"/>
              </a:gdLst>
              <a:ahLst/>
              <a:cxnLst>
                <a:cxn ang="0">
                  <a:pos x="T0" y="T1"/>
                </a:cxn>
                <a:cxn ang="0">
                  <a:pos x="T2" y="T3"/>
                </a:cxn>
                <a:cxn ang="0">
                  <a:pos x="T4" y="T5"/>
                </a:cxn>
                <a:cxn ang="0">
                  <a:pos x="T6" y="T7"/>
                </a:cxn>
                <a:cxn ang="0">
                  <a:pos x="T8" y="T9"/>
                </a:cxn>
              </a:cxnLst>
              <a:rect l="0" t="0" r="r" b="b"/>
              <a:pathLst>
                <a:path w="14" h="10">
                  <a:moveTo>
                    <a:pt x="12" y="6"/>
                  </a:moveTo>
                  <a:cubicBezTo>
                    <a:pt x="9" y="5"/>
                    <a:pt x="6" y="3"/>
                    <a:pt x="3" y="2"/>
                  </a:cubicBezTo>
                  <a:cubicBezTo>
                    <a:pt x="1" y="0"/>
                    <a:pt x="0" y="4"/>
                    <a:pt x="2" y="5"/>
                  </a:cubicBezTo>
                  <a:cubicBezTo>
                    <a:pt x="5" y="7"/>
                    <a:pt x="7" y="8"/>
                    <a:pt x="10" y="9"/>
                  </a:cubicBezTo>
                  <a:cubicBezTo>
                    <a:pt x="13" y="10"/>
                    <a:pt x="14" y="7"/>
                    <a:pt x="12"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9" name="Freeform 923">
              <a:extLst>
                <a:ext uri="{FF2B5EF4-FFF2-40B4-BE49-F238E27FC236}">
                  <a16:creationId xmlns:a16="http://schemas.microsoft.com/office/drawing/2014/main" id="{53C084FF-458A-4650-B138-31F5C30DA678}"/>
                </a:ext>
              </a:extLst>
            </p:cNvPr>
            <p:cNvSpPr>
              <a:spLocks/>
            </p:cNvSpPr>
            <p:nvPr userDrawn="1"/>
          </p:nvSpPr>
          <p:spPr bwMode="auto">
            <a:xfrm>
              <a:off x="6076" y="2163"/>
              <a:ext cx="19" cy="16"/>
            </a:xfrm>
            <a:custGeom>
              <a:avLst/>
              <a:gdLst>
                <a:gd name="T0" fmla="*/ 10 w 12"/>
                <a:gd name="T1" fmla="*/ 6 h 10"/>
                <a:gd name="T2" fmla="*/ 4 w 12"/>
                <a:gd name="T3" fmla="*/ 2 h 10"/>
                <a:gd name="T4" fmla="*/ 1 w 12"/>
                <a:gd name="T5" fmla="*/ 4 h 10"/>
                <a:gd name="T6" fmla="*/ 9 w 12"/>
                <a:gd name="T7" fmla="*/ 10 h 10"/>
                <a:gd name="T8" fmla="*/ 10 w 12"/>
                <a:gd name="T9" fmla="*/ 6 h 10"/>
              </a:gdLst>
              <a:ahLst/>
              <a:cxnLst>
                <a:cxn ang="0">
                  <a:pos x="T0" y="T1"/>
                </a:cxn>
                <a:cxn ang="0">
                  <a:pos x="T2" y="T3"/>
                </a:cxn>
                <a:cxn ang="0">
                  <a:pos x="T4" y="T5"/>
                </a:cxn>
                <a:cxn ang="0">
                  <a:pos x="T6" y="T7"/>
                </a:cxn>
                <a:cxn ang="0">
                  <a:pos x="T8" y="T9"/>
                </a:cxn>
              </a:cxnLst>
              <a:rect l="0" t="0" r="r" b="b"/>
              <a:pathLst>
                <a:path w="12" h="10">
                  <a:moveTo>
                    <a:pt x="10" y="6"/>
                  </a:moveTo>
                  <a:cubicBezTo>
                    <a:pt x="7" y="6"/>
                    <a:pt x="6" y="4"/>
                    <a:pt x="4" y="2"/>
                  </a:cubicBezTo>
                  <a:cubicBezTo>
                    <a:pt x="3" y="0"/>
                    <a:pt x="0" y="2"/>
                    <a:pt x="1" y="4"/>
                  </a:cubicBezTo>
                  <a:cubicBezTo>
                    <a:pt x="3" y="7"/>
                    <a:pt x="6" y="9"/>
                    <a:pt x="9" y="10"/>
                  </a:cubicBezTo>
                  <a:cubicBezTo>
                    <a:pt x="11" y="10"/>
                    <a:pt x="12" y="6"/>
                    <a:pt x="10"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0" name="Freeform 924">
              <a:extLst>
                <a:ext uri="{FF2B5EF4-FFF2-40B4-BE49-F238E27FC236}">
                  <a16:creationId xmlns:a16="http://schemas.microsoft.com/office/drawing/2014/main" id="{E26285D6-BA88-4517-B3A6-5468DB510F9B}"/>
                </a:ext>
              </a:extLst>
            </p:cNvPr>
            <p:cNvSpPr>
              <a:spLocks/>
            </p:cNvSpPr>
            <p:nvPr userDrawn="1"/>
          </p:nvSpPr>
          <p:spPr bwMode="auto">
            <a:xfrm>
              <a:off x="6061" y="2180"/>
              <a:ext cx="24" cy="13"/>
            </a:xfrm>
            <a:custGeom>
              <a:avLst/>
              <a:gdLst>
                <a:gd name="T0" fmla="*/ 13 w 15"/>
                <a:gd name="T1" fmla="*/ 4 h 8"/>
                <a:gd name="T2" fmla="*/ 3 w 15"/>
                <a:gd name="T3" fmla="*/ 1 h 8"/>
                <a:gd name="T4" fmla="*/ 3 w 15"/>
                <a:gd name="T5" fmla="*/ 4 h 8"/>
                <a:gd name="T6" fmla="*/ 12 w 15"/>
                <a:gd name="T7" fmla="*/ 7 h 8"/>
                <a:gd name="T8" fmla="*/ 13 w 15"/>
                <a:gd name="T9" fmla="*/ 4 h 8"/>
              </a:gdLst>
              <a:ahLst/>
              <a:cxnLst>
                <a:cxn ang="0">
                  <a:pos x="T0" y="T1"/>
                </a:cxn>
                <a:cxn ang="0">
                  <a:pos x="T2" y="T3"/>
                </a:cxn>
                <a:cxn ang="0">
                  <a:pos x="T4" y="T5"/>
                </a:cxn>
                <a:cxn ang="0">
                  <a:pos x="T6" y="T7"/>
                </a:cxn>
                <a:cxn ang="0">
                  <a:pos x="T8" y="T9"/>
                </a:cxn>
              </a:cxnLst>
              <a:rect l="0" t="0" r="r" b="b"/>
              <a:pathLst>
                <a:path w="15" h="8">
                  <a:moveTo>
                    <a:pt x="13" y="4"/>
                  </a:moveTo>
                  <a:cubicBezTo>
                    <a:pt x="10" y="3"/>
                    <a:pt x="7" y="1"/>
                    <a:pt x="3" y="1"/>
                  </a:cubicBezTo>
                  <a:cubicBezTo>
                    <a:pt x="1" y="0"/>
                    <a:pt x="0" y="4"/>
                    <a:pt x="3" y="4"/>
                  </a:cubicBezTo>
                  <a:cubicBezTo>
                    <a:pt x="6" y="5"/>
                    <a:pt x="9" y="7"/>
                    <a:pt x="12" y="7"/>
                  </a:cubicBezTo>
                  <a:cubicBezTo>
                    <a:pt x="15" y="8"/>
                    <a:pt x="15" y="4"/>
                    <a:pt x="13"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1" name="Freeform 925">
              <a:extLst>
                <a:ext uri="{FF2B5EF4-FFF2-40B4-BE49-F238E27FC236}">
                  <a16:creationId xmlns:a16="http://schemas.microsoft.com/office/drawing/2014/main" id="{BCB1CB3D-8843-47EB-BCBF-7DAA385CBA49}"/>
                </a:ext>
              </a:extLst>
            </p:cNvPr>
            <p:cNvSpPr>
              <a:spLocks/>
            </p:cNvSpPr>
            <p:nvPr userDrawn="1"/>
          </p:nvSpPr>
          <p:spPr bwMode="auto">
            <a:xfrm>
              <a:off x="6088" y="2188"/>
              <a:ext cx="19" cy="19"/>
            </a:xfrm>
            <a:custGeom>
              <a:avLst/>
              <a:gdLst>
                <a:gd name="T0" fmla="*/ 10 w 12"/>
                <a:gd name="T1" fmla="*/ 8 h 12"/>
                <a:gd name="T2" fmla="*/ 10 w 12"/>
                <a:gd name="T3" fmla="*/ 8 h 12"/>
                <a:gd name="T4" fmla="*/ 9 w 12"/>
                <a:gd name="T5" fmla="*/ 7 h 12"/>
                <a:gd name="T6" fmla="*/ 7 w 12"/>
                <a:gd name="T7" fmla="*/ 6 h 12"/>
                <a:gd name="T8" fmla="*/ 4 w 12"/>
                <a:gd name="T9" fmla="*/ 2 h 12"/>
                <a:gd name="T10" fmla="*/ 1 w 12"/>
                <a:gd name="T11" fmla="*/ 4 h 12"/>
                <a:gd name="T12" fmla="*/ 5 w 12"/>
                <a:gd name="T13" fmla="*/ 9 h 12"/>
                <a:gd name="T14" fmla="*/ 10 w 12"/>
                <a:gd name="T15" fmla="*/ 11 h 12"/>
                <a:gd name="T16" fmla="*/ 1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10" y="8"/>
                  </a:moveTo>
                  <a:cubicBezTo>
                    <a:pt x="10" y="8"/>
                    <a:pt x="10" y="8"/>
                    <a:pt x="10" y="8"/>
                  </a:cubicBezTo>
                  <a:cubicBezTo>
                    <a:pt x="10" y="7"/>
                    <a:pt x="9" y="7"/>
                    <a:pt x="9" y="7"/>
                  </a:cubicBezTo>
                  <a:cubicBezTo>
                    <a:pt x="8" y="7"/>
                    <a:pt x="8" y="6"/>
                    <a:pt x="7" y="6"/>
                  </a:cubicBezTo>
                  <a:cubicBezTo>
                    <a:pt x="6" y="5"/>
                    <a:pt x="5" y="4"/>
                    <a:pt x="4" y="2"/>
                  </a:cubicBezTo>
                  <a:cubicBezTo>
                    <a:pt x="3" y="0"/>
                    <a:pt x="0" y="1"/>
                    <a:pt x="1" y="4"/>
                  </a:cubicBezTo>
                  <a:cubicBezTo>
                    <a:pt x="1" y="6"/>
                    <a:pt x="3" y="7"/>
                    <a:pt x="5" y="9"/>
                  </a:cubicBezTo>
                  <a:cubicBezTo>
                    <a:pt x="6" y="10"/>
                    <a:pt x="8" y="12"/>
                    <a:pt x="10" y="11"/>
                  </a:cubicBezTo>
                  <a:cubicBezTo>
                    <a:pt x="12" y="11"/>
                    <a:pt x="12" y="7"/>
                    <a:pt x="10"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2" name="Freeform 926">
              <a:extLst>
                <a:ext uri="{FF2B5EF4-FFF2-40B4-BE49-F238E27FC236}">
                  <a16:creationId xmlns:a16="http://schemas.microsoft.com/office/drawing/2014/main" id="{DBC8EDD7-BA13-4693-9CF6-E7C15879AE69}"/>
                </a:ext>
              </a:extLst>
            </p:cNvPr>
            <p:cNvSpPr>
              <a:spLocks/>
            </p:cNvSpPr>
            <p:nvPr userDrawn="1"/>
          </p:nvSpPr>
          <p:spPr bwMode="auto">
            <a:xfrm>
              <a:off x="6101" y="2184"/>
              <a:ext cx="20" cy="20"/>
            </a:xfrm>
            <a:custGeom>
              <a:avLst/>
              <a:gdLst>
                <a:gd name="T0" fmla="*/ 11 w 13"/>
                <a:gd name="T1" fmla="*/ 9 h 13"/>
                <a:gd name="T2" fmla="*/ 8 w 13"/>
                <a:gd name="T3" fmla="*/ 6 h 13"/>
                <a:gd name="T4" fmla="*/ 5 w 13"/>
                <a:gd name="T5" fmla="*/ 2 h 13"/>
                <a:gd name="T6" fmla="*/ 2 w 13"/>
                <a:gd name="T7" fmla="*/ 4 h 13"/>
                <a:gd name="T8" fmla="*/ 9 w 13"/>
                <a:gd name="T9" fmla="*/ 12 h 13"/>
                <a:gd name="T10" fmla="*/ 11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1" y="9"/>
                  </a:moveTo>
                  <a:cubicBezTo>
                    <a:pt x="10" y="8"/>
                    <a:pt x="9" y="7"/>
                    <a:pt x="8" y="6"/>
                  </a:cubicBezTo>
                  <a:cubicBezTo>
                    <a:pt x="7" y="5"/>
                    <a:pt x="6" y="3"/>
                    <a:pt x="5" y="2"/>
                  </a:cubicBezTo>
                  <a:cubicBezTo>
                    <a:pt x="3" y="0"/>
                    <a:pt x="0" y="2"/>
                    <a:pt x="2" y="4"/>
                  </a:cubicBezTo>
                  <a:cubicBezTo>
                    <a:pt x="4" y="7"/>
                    <a:pt x="6" y="11"/>
                    <a:pt x="9" y="12"/>
                  </a:cubicBezTo>
                  <a:cubicBezTo>
                    <a:pt x="12" y="13"/>
                    <a:pt x="13" y="10"/>
                    <a:pt x="11"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3" name="Freeform 927">
              <a:extLst>
                <a:ext uri="{FF2B5EF4-FFF2-40B4-BE49-F238E27FC236}">
                  <a16:creationId xmlns:a16="http://schemas.microsoft.com/office/drawing/2014/main" id="{92A80BBB-B185-40B4-A3AF-4CF4D93D6670}"/>
                </a:ext>
              </a:extLst>
            </p:cNvPr>
            <p:cNvSpPr>
              <a:spLocks/>
            </p:cNvSpPr>
            <p:nvPr userDrawn="1"/>
          </p:nvSpPr>
          <p:spPr bwMode="auto">
            <a:xfrm>
              <a:off x="6088" y="2154"/>
              <a:ext cx="18" cy="12"/>
            </a:xfrm>
            <a:custGeom>
              <a:avLst/>
              <a:gdLst>
                <a:gd name="T0" fmla="*/ 9 w 11"/>
                <a:gd name="T1" fmla="*/ 4 h 8"/>
                <a:gd name="T2" fmla="*/ 4 w 11"/>
                <a:gd name="T3" fmla="*/ 1 h 8"/>
                <a:gd name="T4" fmla="*/ 1 w 11"/>
                <a:gd name="T5" fmla="*/ 4 h 8"/>
                <a:gd name="T6" fmla="*/ 8 w 11"/>
                <a:gd name="T7" fmla="*/ 8 h 8"/>
                <a:gd name="T8" fmla="*/ 9 w 11"/>
                <a:gd name="T9" fmla="*/ 4 h 8"/>
              </a:gdLst>
              <a:ahLst/>
              <a:cxnLst>
                <a:cxn ang="0">
                  <a:pos x="T0" y="T1"/>
                </a:cxn>
                <a:cxn ang="0">
                  <a:pos x="T2" y="T3"/>
                </a:cxn>
                <a:cxn ang="0">
                  <a:pos x="T4" y="T5"/>
                </a:cxn>
                <a:cxn ang="0">
                  <a:pos x="T6" y="T7"/>
                </a:cxn>
                <a:cxn ang="0">
                  <a:pos x="T8" y="T9"/>
                </a:cxn>
              </a:cxnLst>
              <a:rect l="0" t="0" r="r" b="b"/>
              <a:pathLst>
                <a:path w="11" h="8">
                  <a:moveTo>
                    <a:pt x="9" y="4"/>
                  </a:moveTo>
                  <a:cubicBezTo>
                    <a:pt x="7" y="4"/>
                    <a:pt x="5" y="3"/>
                    <a:pt x="4" y="1"/>
                  </a:cubicBezTo>
                  <a:cubicBezTo>
                    <a:pt x="2" y="0"/>
                    <a:pt x="0" y="3"/>
                    <a:pt x="1" y="4"/>
                  </a:cubicBezTo>
                  <a:cubicBezTo>
                    <a:pt x="3" y="6"/>
                    <a:pt x="6" y="8"/>
                    <a:pt x="8" y="8"/>
                  </a:cubicBezTo>
                  <a:cubicBezTo>
                    <a:pt x="10" y="8"/>
                    <a:pt x="11" y="4"/>
                    <a:pt x="9"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4" name="Freeform 928">
              <a:extLst>
                <a:ext uri="{FF2B5EF4-FFF2-40B4-BE49-F238E27FC236}">
                  <a16:creationId xmlns:a16="http://schemas.microsoft.com/office/drawing/2014/main" id="{794F529E-6B7F-4A81-B553-7DD10FB74A34}"/>
                </a:ext>
              </a:extLst>
            </p:cNvPr>
            <p:cNvSpPr>
              <a:spLocks/>
            </p:cNvSpPr>
            <p:nvPr userDrawn="1"/>
          </p:nvSpPr>
          <p:spPr bwMode="auto">
            <a:xfrm>
              <a:off x="6109" y="2168"/>
              <a:ext cx="19" cy="17"/>
            </a:xfrm>
            <a:custGeom>
              <a:avLst/>
              <a:gdLst>
                <a:gd name="T0" fmla="*/ 9 w 12"/>
                <a:gd name="T1" fmla="*/ 7 h 11"/>
                <a:gd name="T2" fmla="*/ 5 w 12"/>
                <a:gd name="T3" fmla="*/ 2 h 11"/>
                <a:gd name="T4" fmla="*/ 2 w 12"/>
                <a:gd name="T5" fmla="*/ 5 h 11"/>
                <a:gd name="T6" fmla="*/ 9 w 12"/>
                <a:gd name="T7" fmla="*/ 11 h 11"/>
                <a:gd name="T8" fmla="*/ 9 w 12"/>
                <a:gd name="T9" fmla="*/ 7 h 11"/>
              </a:gdLst>
              <a:ahLst/>
              <a:cxnLst>
                <a:cxn ang="0">
                  <a:pos x="T0" y="T1"/>
                </a:cxn>
                <a:cxn ang="0">
                  <a:pos x="T2" y="T3"/>
                </a:cxn>
                <a:cxn ang="0">
                  <a:pos x="T4" y="T5"/>
                </a:cxn>
                <a:cxn ang="0">
                  <a:pos x="T6" y="T7"/>
                </a:cxn>
                <a:cxn ang="0">
                  <a:pos x="T8" y="T9"/>
                </a:cxn>
              </a:cxnLst>
              <a:rect l="0" t="0" r="r" b="b"/>
              <a:pathLst>
                <a:path w="12" h="11">
                  <a:moveTo>
                    <a:pt x="9" y="7"/>
                  </a:moveTo>
                  <a:cubicBezTo>
                    <a:pt x="7" y="7"/>
                    <a:pt x="6" y="4"/>
                    <a:pt x="5" y="2"/>
                  </a:cubicBezTo>
                  <a:cubicBezTo>
                    <a:pt x="3" y="0"/>
                    <a:pt x="0" y="2"/>
                    <a:pt x="2" y="5"/>
                  </a:cubicBezTo>
                  <a:cubicBezTo>
                    <a:pt x="3" y="7"/>
                    <a:pt x="5" y="10"/>
                    <a:pt x="9" y="11"/>
                  </a:cubicBezTo>
                  <a:cubicBezTo>
                    <a:pt x="11" y="11"/>
                    <a:pt x="12" y="8"/>
                    <a:pt x="9" y="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5" name="Freeform 929">
              <a:extLst>
                <a:ext uri="{FF2B5EF4-FFF2-40B4-BE49-F238E27FC236}">
                  <a16:creationId xmlns:a16="http://schemas.microsoft.com/office/drawing/2014/main" id="{83931B1B-479E-4B74-BDC0-772E1DF9F732}"/>
                </a:ext>
              </a:extLst>
            </p:cNvPr>
            <p:cNvSpPr>
              <a:spLocks/>
            </p:cNvSpPr>
            <p:nvPr userDrawn="1"/>
          </p:nvSpPr>
          <p:spPr bwMode="auto">
            <a:xfrm>
              <a:off x="6128" y="2201"/>
              <a:ext cx="17" cy="20"/>
            </a:xfrm>
            <a:custGeom>
              <a:avLst/>
              <a:gdLst>
                <a:gd name="T0" fmla="*/ 8 w 11"/>
                <a:gd name="T1" fmla="*/ 9 h 13"/>
                <a:gd name="T2" fmla="*/ 5 w 11"/>
                <a:gd name="T3" fmla="*/ 3 h 13"/>
                <a:gd name="T4" fmla="*/ 1 w 11"/>
                <a:gd name="T5" fmla="*/ 3 h 13"/>
                <a:gd name="T6" fmla="*/ 7 w 11"/>
                <a:gd name="T7" fmla="*/ 12 h 13"/>
                <a:gd name="T8" fmla="*/ 8 w 11"/>
                <a:gd name="T9" fmla="*/ 9 h 13"/>
              </a:gdLst>
              <a:ahLst/>
              <a:cxnLst>
                <a:cxn ang="0">
                  <a:pos x="T0" y="T1"/>
                </a:cxn>
                <a:cxn ang="0">
                  <a:pos x="T2" y="T3"/>
                </a:cxn>
                <a:cxn ang="0">
                  <a:pos x="T4" y="T5"/>
                </a:cxn>
                <a:cxn ang="0">
                  <a:pos x="T6" y="T7"/>
                </a:cxn>
                <a:cxn ang="0">
                  <a:pos x="T8" y="T9"/>
                </a:cxn>
              </a:cxnLst>
              <a:rect l="0" t="0" r="r" b="b"/>
              <a:pathLst>
                <a:path w="11" h="13">
                  <a:moveTo>
                    <a:pt x="8" y="9"/>
                  </a:moveTo>
                  <a:cubicBezTo>
                    <a:pt x="6" y="7"/>
                    <a:pt x="5" y="5"/>
                    <a:pt x="5" y="3"/>
                  </a:cubicBezTo>
                  <a:cubicBezTo>
                    <a:pt x="4" y="0"/>
                    <a:pt x="0" y="1"/>
                    <a:pt x="1" y="3"/>
                  </a:cubicBezTo>
                  <a:cubicBezTo>
                    <a:pt x="2" y="7"/>
                    <a:pt x="3" y="10"/>
                    <a:pt x="7" y="12"/>
                  </a:cubicBezTo>
                  <a:cubicBezTo>
                    <a:pt x="9" y="13"/>
                    <a:pt x="11" y="10"/>
                    <a:pt x="8"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6" name="Freeform 930">
              <a:extLst>
                <a:ext uri="{FF2B5EF4-FFF2-40B4-BE49-F238E27FC236}">
                  <a16:creationId xmlns:a16="http://schemas.microsoft.com/office/drawing/2014/main" id="{C477EEB7-F497-4ADC-BF9D-E76D3544A64D}"/>
                </a:ext>
              </a:extLst>
            </p:cNvPr>
            <p:cNvSpPr>
              <a:spLocks/>
            </p:cNvSpPr>
            <p:nvPr userDrawn="1"/>
          </p:nvSpPr>
          <p:spPr bwMode="auto">
            <a:xfrm>
              <a:off x="6121" y="2212"/>
              <a:ext cx="19" cy="19"/>
            </a:xfrm>
            <a:custGeom>
              <a:avLst/>
              <a:gdLst>
                <a:gd name="T0" fmla="*/ 9 w 12"/>
                <a:gd name="T1" fmla="*/ 8 h 12"/>
                <a:gd name="T2" fmla="*/ 4 w 12"/>
                <a:gd name="T3" fmla="*/ 2 h 12"/>
                <a:gd name="T4" fmla="*/ 1 w 12"/>
                <a:gd name="T5" fmla="*/ 4 h 12"/>
                <a:gd name="T6" fmla="*/ 8 w 12"/>
                <a:gd name="T7" fmla="*/ 11 h 12"/>
                <a:gd name="T8" fmla="*/ 9 w 12"/>
                <a:gd name="T9" fmla="*/ 8 h 12"/>
              </a:gdLst>
              <a:ahLst/>
              <a:cxnLst>
                <a:cxn ang="0">
                  <a:pos x="T0" y="T1"/>
                </a:cxn>
                <a:cxn ang="0">
                  <a:pos x="T2" y="T3"/>
                </a:cxn>
                <a:cxn ang="0">
                  <a:pos x="T4" y="T5"/>
                </a:cxn>
                <a:cxn ang="0">
                  <a:pos x="T6" y="T7"/>
                </a:cxn>
                <a:cxn ang="0">
                  <a:pos x="T8" y="T9"/>
                </a:cxn>
              </a:cxnLst>
              <a:rect l="0" t="0" r="r" b="b"/>
              <a:pathLst>
                <a:path w="12" h="12">
                  <a:moveTo>
                    <a:pt x="9" y="8"/>
                  </a:moveTo>
                  <a:cubicBezTo>
                    <a:pt x="7" y="6"/>
                    <a:pt x="5" y="5"/>
                    <a:pt x="4" y="2"/>
                  </a:cubicBezTo>
                  <a:cubicBezTo>
                    <a:pt x="3" y="0"/>
                    <a:pt x="0" y="1"/>
                    <a:pt x="1" y="4"/>
                  </a:cubicBezTo>
                  <a:cubicBezTo>
                    <a:pt x="2" y="7"/>
                    <a:pt x="5" y="9"/>
                    <a:pt x="8" y="11"/>
                  </a:cubicBezTo>
                  <a:cubicBezTo>
                    <a:pt x="10" y="12"/>
                    <a:pt x="12" y="9"/>
                    <a:pt x="9"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7" name="Freeform 931">
              <a:extLst>
                <a:ext uri="{FF2B5EF4-FFF2-40B4-BE49-F238E27FC236}">
                  <a16:creationId xmlns:a16="http://schemas.microsoft.com/office/drawing/2014/main" id="{74C12073-C837-44EA-83D6-E1E3BB461979}"/>
                </a:ext>
              </a:extLst>
            </p:cNvPr>
            <p:cNvSpPr>
              <a:spLocks/>
            </p:cNvSpPr>
            <p:nvPr userDrawn="1"/>
          </p:nvSpPr>
          <p:spPr bwMode="auto">
            <a:xfrm>
              <a:off x="6107" y="2212"/>
              <a:ext cx="17" cy="17"/>
            </a:xfrm>
            <a:custGeom>
              <a:avLst/>
              <a:gdLst>
                <a:gd name="T0" fmla="*/ 9 w 11"/>
                <a:gd name="T1" fmla="*/ 6 h 11"/>
                <a:gd name="T2" fmla="*/ 5 w 11"/>
                <a:gd name="T3" fmla="*/ 3 h 11"/>
                <a:gd name="T4" fmla="*/ 1 w 11"/>
                <a:gd name="T5" fmla="*/ 4 h 11"/>
                <a:gd name="T6" fmla="*/ 7 w 11"/>
                <a:gd name="T7" fmla="*/ 10 h 11"/>
                <a:gd name="T8" fmla="*/ 9 w 11"/>
                <a:gd name="T9" fmla="*/ 6 h 11"/>
              </a:gdLst>
              <a:ahLst/>
              <a:cxnLst>
                <a:cxn ang="0">
                  <a:pos x="T0" y="T1"/>
                </a:cxn>
                <a:cxn ang="0">
                  <a:pos x="T2" y="T3"/>
                </a:cxn>
                <a:cxn ang="0">
                  <a:pos x="T4" y="T5"/>
                </a:cxn>
                <a:cxn ang="0">
                  <a:pos x="T6" y="T7"/>
                </a:cxn>
                <a:cxn ang="0">
                  <a:pos x="T8" y="T9"/>
                </a:cxn>
              </a:cxnLst>
              <a:rect l="0" t="0" r="r" b="b"/>
              <a:pathLst>
                <a:path w="11" h="11">
                  <a:moveTo>
                    <a:pt x="9" y="6"/>
                  </a:moveTo>
                  <a:cubicBezTo>
                    <a:pt x="7" y="6"/>
                    <a:pt x="5" y="4"/>
                    <a:pt x="5" y="3"/>
                  </a:cubicBezTo>
                  <a:cubicBezTo>
                    <a:pt x="4" y="0"/>
                    <a:pt x="0" y="2"/>
                    <a:pt x="1" y="4"/>
                  </a:cubicBezTo>
                  <a:cubicBezTo>
                    <a:pt x="2" y="7"/>
                    <a:pt x="4" y="9"/>
                    <a:pt x="7" y="10"/>
                  </a:cubicBezTo>
                  <a:cubicBezTo>
                    <a:pt x="9" y="11"/>
                    <a:pt x="11" y="8"/>
                    <a:pt x="9"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8" name="Freeform 932">
              <a:extLst>
                <a:ext uri="{FF2B5EF4-FFF2-40B4-BE49-F238E27FC236}">
                  <a16:creationId xmlns:a16="http://schemas.microsoft.com/office/drawing/2014/main" id="{5E4486A0-A93D-4D2C-A85F-91A96A276313}"/>
                </a:ext>
              </a:extLst>
            </p:cNvPr>
            <p:cNvSpPr>
              <a:spLocks/>
            </p:cNvSpPr>
            <p:nvPr userDrawn="1"/>
          </p:nvSpPr>
          <p:spPr bwMode="auto">
            <a:xfrm>
              <a:off x="6129" y="2239"/>
              <a:ext cx="21" cy="20"/>
            </a:xfrm>
            <a:custGeom>
              <a:avLst/>
              <a:gdLst>
                <a:gd name="T0" fmla="*/ 10 w 13"/>
                <a:gd name="T1" fmla="*/ 9 h 13"/>
                <a:gd name="T2" fmla="*/ 8 w 13"/>
                <a:gd name="T3" fmla="*/ 7 h 13"/>
                <a:gd name="T4" fmla="*/ 5 w 13"/>
                <a:gd name="T5" fmla="*/ 2 h 13"/>
                <a:gd name="T6" fmla="*/ 2 w 13"/>
                <a:gd name="T7" fmla="*/ 5 h 13"/>
                <a:gd name="T8" fmla="*/ 10 w 13"/>
                <a:gd name="T9" fmla="*/ 13 h 13"/>
                <a:gd name="T10" fmla="*/ 10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0" y="9"/>
                  </a:moveTo>
                  <a:cubicBezTo>
                    <a:pt x="9" y="9"/>
                    <a:pt x="8" y="7"/>
                    <a:pt x="8" y="7"/>
                  </a:cubicBezTo>
                  <a:cubicBezTo>
                    <a:pt x="6" y="5"/>
                    <a:pt x="6" y="4"/>
                    <a:pt x="5" y="2"/>
                  </a:cubicBezTo>
                  <a:cubicBezTo>
                    <a:pt x="3" y="0"/>
                    <a:pt x="0" y="3"/>
                    <a:pt x="2" y="5"/>
                  </a:cubicBezTo>
                  <a:cubicBezTo>
                    <a:pt x="4" y="7"/>
                    <a:pt x="6" y="13"/>
                    <a:pt x="10" y="13"/>
                  </a:cubicBezTo>
                  <a:cubicBezTo>
                    <a:pt x="13" y="13"/>
                    <a:pt x="12" y="9"/>
                    <a:pt x="10"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9" name="Freeform 933">
              <a:extLst>
                <a:ext uri="{FF2B5EF4-FFF2-40B4-BE49-F238E27FC236}">
                  <a16:creationId xmlns:a16="http://schemas.microsoft.com/office/drawing/2014/main" id="{FAF5D07C-2F00-45CF-9CA4-6358581623D9}"/>
                </a:ext>
              </a:extLst>
            </p:cNvPr>
            <p:cNvSpPr>
              <a:spLocks/>
            </p:cNvSpPr>
            <p:nvPr userDrawn="1"/>
          </p:nvSpPr>
          <p:spPr bwMode="auto">
            <a:xfrm>
              <a:off x="6140" y="2231"/>
              <a:ext cx="14" cy="19"/>
            </a:xfrm>
            <a:custGeom>
              <a:avLst/>
              <a:gdLst>
                <a:gd name="T0" fmla="*/ 8 w 9"/>
                <a:gd name="T1" fmla="*/ 8 h 12"/>
                <a:gd name="T2" fmla="*/ 4 w 9"/>
                <a:gd name="T3" fmla="*/ 2 h 12"/>
                <a:gd name="T4" fmla="*/ 0 w 9"/>
                <a:gd name="T5" fmla="*/ 3 h 12"/>
                <a:gd name="T6" fmla="*/ 5 w 9"/>
                <a:gd name="T7" fmla="*/ 10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6" y="6"/>
                    <a:pt x="5" y="4"/>
                    <a:pt x="4" y="2"/>
                  </a:cubicBezTo>
                  <a:cubicBezTo>
                    <a:pt x="3" y="0"/>
                    <a:pt x="0" y="1"/>
                    <a:pt x="0" y="3"/>
                  </a:cubicBezTo>
                  <a:cubicBezTo>
                    <a:pt x="1" y="6"/>
                    <a:pt x="3" y="8"/>
                    <a:pt x="5" y="10"/>
                  </a:cubicBezTo>
                  <a:cubicBezTo>
                    <a:pt x="6" y="12"/>
                    <a:pt x="9" y="10"/>
                    <a:pt x="8"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0" name="Freeform 934">
              <a:extLst>
                <a:ext uri="{FF2B5EF4-FFF2-40B4-BE49-F238E27FC236}">
                  <a16:creationId xmlns:a16="http://schemas.microsoft.com/office/drawing/2014/main" id="{75D16B18-99E2-4D8B-B518-F17B0E7568B2}"/>
                </a:ext>
              </a:extLst>
            </p:cNvPr>
            <p:cNvSpPr>
              <a:spLocks/>
            </p:cNvSpPr>
            <p:nvPr userDrawn="1"/>
          </p:nvSpPr>
          <p:spPr bwMode="auto">
            <a:xfrm>
              <a:off x="6154" y="2261"/>
              <a:ext cx="16" cy="22"/>
            </a:xfrm>
            <a:custGeom>
              <a:avLst/>
              <a:gdLst>
                <a:gd name="T0" fmla="*/ 8 w 10"/>
                <a:gd name="T1" fmla="*/ 10 h 14"/>
                <a:gd name="T2" fmla="*/ 4 w 10"/>
                <a:gd name="T3" fmla="*/ 3 h 14"/>
                <a:gd name="T4" fmla="*/ 1 w 10"/>
                <a:gd name="T5" fmla="*/ 3 h 14"/>
                <a:gd name="T6" fmla="*/ 5 w 10"/>
                <a:gd name="T7" fmla="*/ 12 h 14"/>
                <a:gd name="T8" fmla="*/ 8 w 10"/>
                <a:gd name="T9" fmla="*/ 10 h 14"/>
              </a:gdLst>
              <a:ahLst/>
              <a:cxnLst>
                <a:cxn ang="0">
                  <a:pos x="T0" y="T1"/>
                </a:cxn>
                <a:cxn ang="0">
                  <a:pos x="T2" y="T3"/>
                </a:cxn>
                <a:cxn ang="0">
                  <a:pos x="T4" y="T5"/>
                </a:cxn>
                <a:cxn ang="0">
                  <a:pos x="T6" y="T7"/>
                </a:cxn>
                <a:cxn ang="0">
                  <a:pos x="T8" y="T9"/>
                </a:cxn>
              </a:cxnLst>
              <a:rect l="0" t="0" r="r" b="b"/>
              <a:pathLst>
                <a:path w="10" h="14">
                  <a:moveTo>
                    <a:pt x="8" y="10"/>
                  </a:moveTo>
                  <a:cubicBezTo>
                    <a:pt x="6" y="8"/>
                    <a:pt x="4" y="6"/>
                    <a:pt x="4" y="3"/>
                  </a:cubicBezTo>
                  <a:cubicBezTo>
                    <a:pt x="5" y="1"/>
                    <a:pt x="1" y="0"/>
                    <a:pt x="1" y="3"/>
                  </a:cubicBezTo>
                  <a:cubicBezTo>
                    <a:pt x="0" y="7"/>
                    <a:pt x="2" y="10"/>
                    <a:pt x="5" y="12"/>
                  </a:cubicBezTo>
                  <a:cubicBezTo>
                    <a:pt x="7" y="14"/>
                    <a:pt x="10" y="11"/>
                    <a:pt x="8" y="1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1" name="Freeform 935">
              <a:extLst>
                <a:ext uri="{FF2B5EF4-FFF2-40B4-BE49-F238E27FC236}">
                  <a16:creationId xmlns:a16="http://schemas.microsoft.com/office/drawing/2014/main" id="{99C14972-D262-4932-A391-A99F2C665B52}"/>
                </a:ext>
              </a:extLst>
            </p:cNvPr>
            <p:cNvSpPr>
              <a:spLocks/>
            </p:cNvSpPr>
            <p:nvPr userDrawn="1"/>
          </p:nvSpPr>
          <p:spPr bwMode="auto">
            <a:xfrm>
              <a:off x="6167" y="2295"/>
              <a:ext cx="14" cy="16"/>
            </a:xfrm>
            <a:custGeom>
              <a:avLst/>
              <a:gdLst>
                <a:gd name="T0" fmla="*/ 7 w 9"/>
                <a:gd name="T1" fmla="*/ 5 h 10"/>
                <a:gd name="T2" fmla="*/ 5 w 9"/>
                <a:gd name="T3" fmla="*/ 2 h 10"/>
                <a:gd name="T4" fmla="*/ 1 w 9"/>
                <a:gd name="T5" fmla="*/ 3 h 10"/>
                <a:gd name="T6" fmla="*/ 5 w 9"/>
                <a:gd name="T7" fmla="*/ 8 h 10"/>
                <a:gd name="T8" fmla="*/ 7 w 9"/>
                <a:gd name="T9" fmla="*/ 5 h 10"/>
              </a:gdLst>
              <a:ahLst/>
              <a:cxnLst>
                <a:cxn ang="0">
                  <a:pos x="T0" y="T1"/>
                </a:cxn>
                <a:cxn ang="0">
                  <a:pos x="T2" y="T3"/>
                </a:cxn>
                <a:cxn ang="0">
                  <a:pos x="T4" y="T5"/>
                </a:cxn>
                <a:cxn ang="0">
                  <a:pos x="T6" y="T7"/>
                </a:cxn>
                <a:cxn ang="0">
                  <a:pos x="T8" y="T9"/>
                </a:cxn>
              </a:cxnLst>
              <a:rect l="0" t="0" r="r" b="b"/>
              <a:pathLst>
                <a:path w="9" h="10">
                  <a:moveTo>
                    <a:pt x="7" y="5"/>
                  </a:moveTo>
                  <a:cubicBezTo>
                    <a:pt x="6" y="4"/>
                    <a:pt x="5" y="3"/>
                    <a:pt x="5" y="2"/>
                  </a:cubicBezTo>
                  <a:cubicBezTo>
                    <a:pt x="4" y="0"/>
                    <a:pt x="0" y="1"/>
                    <a:pt x="1" y="3"/>
                  </a:cubicBezTo>
                  <a:cubicBezTo>
                    <a:pt x="2" y="5"/>
                    <a:pt x="3" y="7"/>
                    <a:pt x="5" y="8"/>
                  </a:cubicBezTo>
                  <a:cubicBezTo>
                    <a:pt x="7" y="10"/>
                    <a:pt x="9" y="7"/>
                    <a:pt x="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2" name="Freeform 936">
              <a:extLst>
                <a:ext uri="{FF2B5EF4-FFF2-40B4-BE49-F238E27FC236}">
                  <a16:creationId xmlns:a16="http://schemas.microsoft.com/office/drawing/2014/main" id="{A7AA5E72-C440-4192-9FEA-CB4DE28D3CD4}"/>
                </a:ext>
              </a:extLst>
            </p:cNvPr>
            <p:cNvSpPr>
              <a:spLocks/>
            </p:cNvSpPr>
            <p:nvPr userDrawn="1"/>
          </p:nvSpPr>
          <p:spPr bwMode="auto">
            <a:xfrm>
              <a:off x="6180" y="2314"/>
              <a:ext cx="15" cy="27"/>
            </a:xfrm>
            <a:custGeom>
              <a:avLst/>
              <a:gdLst>
                <a:gd name="T0" fmla="*/ 8 w 10"/>
                <a:gd name="T1" fmla="*/ 13 h 17"/>
                <a:gd name="T2" fmla="*/ 4 w 10"/>
                <a:gd name="T3" fmla="*/ 2 h 17"/>
                <a:gd name="T4" fmla="*/ 0 w 10"/>
                <a:gd name="T5" fmla="*/ 3 h 17"/>
                <a:gd name="T6" fmla="*/ 5 w 10"/>
                <a:gd name="T7" fmla="*/ 15 h 17"/>
                <a:gd name="T8" fmla="*/ 8 w 10"/>
                <a:gd name="T9" fmla="*/ 13 h 17"/>
              </a:gdLst>
              <a:ahLst/>
              <a:cxnLst>
                <a:cxn ang="0">
                  <a:pos x="T0" y="T1"/>
                </a:cxn>
                <a:cxn ang="0">
                  <a:pos x="T2" y="T3"/>
                </a:cxn>
                <a:cxn ang="0">
                  <a:pos x="T4" y="T5"/>
                </a:cxn>
                <a:cxn ang="0">
                  <a:pos x="T6" y="T7"/>
                </a:cxn>
                <a:cxn ang="0">
                  <a:pos x="T8" y="T9"/>
                </a:cxn>
              </a:cxnLst>
              <a:rect l="0" t="0" r="r" b="b"/>
              <a:pathLst>
                <a:path w="10" h="17">
                  <a:moveTo>
                    <a:pt x="8" y="13"/>
                  </a:moveTo>
                  <a:cubicBezTo>
                    <a:pt x="6" y="10"/>
                    <a:pt x="5" y="6"/>
                    <a:pt x="4" y="2"/>
                  </a:cubicBezTo>
                  <a:cubicBezTo>
                    <a:pt x="3" y="0"/>
                    <a:pt x="0" y="0"/>
                    <a:pt x="0" y="3"/>
                  </a:cubicBezTo>
                  <a:cubicBezTo>
                    <a:pt x="1" y="7"/>
                    <a:pt x="2" y="12"/>
                    <a:pt x="5" y="15"/>
                  </a:cubicBezTo>
                  <a:cubicBezTo>
                    <a:pt x="6" y="17"/>
                    <a:pt x="10" y="15"/>
                    <a:pt x="8"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3" name="Freeform 937">
              <a:extLst>
                <a:ext uri="{FF2B5EF4-FFF2-40B4-BE49-F238E27FC236}">
                  <a16:creationId xmlns:a16="http://schemas.microsoft.com/office/drawing/2014/main" id="{568442A7-735B-4725-B583-9C8DD383AFFB}"/>
                </a:ext>
              </a:extLst>
            </p:cNvPr>
            <p:cNvSpPr>
              <a:spLocks/>
            </p:cNvSpPr>
            <p:nvPr userDrawn="1"/>
          </p:nvSpPr>
          <p:spPr bwMode="auto">
            <a:xfrm>
              <a:off x="5397" y="3111"/>
              <a:ext cx="25" cy="15"/>
            </a:xfrm>
            <a:custGeom>
              <a:avLst/>
              <a:gdLst>
                <a:gd name="T0" fmla="*/ 2 w 16"/>
                <a:gd name="T1" fmla="*/ 0 h 10"/>
                <a:gd name="T2" fmla="*/ 3 w 16"/>
                <a:gd name="T3" fmla="*/ 4 h 10"/>
                <a:gd name="T4" fmla="*/ 8 w 16"/>
                <a:gd name="T5" fmla="*/ 4 h 10"/>
                <a:gd name="T6" fmla="*/ 12 w 16"/>
                <a:gd name="T7" fmla="*/ 6 h 10"/>
                <a:gd name="T8" fmla="*/ 16 w 16"/>
                <a:gd name="T9" fmla="*/ 7 h 10"/>
                <a:gd name="T10" fmla="*/ 2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2" y="0"/>
                  </a:moveTo>
                  <a:cubicBezTo>
                    <a:pt x="0" y="1"/>
                    <a:pt x="0" y="4"/>
                    <a:pt x="3" y="4"/>
                  </a:cubicBezTo>
                  <a:cubicBezTo>
                    <a:pt x="5" y="4"/>
                    <a:pt x="6" y="4"/>
                    <a:pt x="8" y="4"/>
                  </a:cubicBezTo>
                  <a:cubicBezTo>
                    <a:pt x="9" y="4"/>
                    <a:pt x="12" y="5"/>
                    <a:pt x="12" y="6"/>
                  </a:cubicBezTo>
                  <a:cubicBezTo>
                    <a:pt x="12" y="9"/>
                    <a:pt x="16" y="10"/>
                    <a:pt x="16" y="7"/>
                  </a:cubicBezTo>
                  <a:cubicBezTo>
                    <a:pt x="16" y="0"/>
                    <a:pt x="7" y="0"/>
                    <a:pt x="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4" name="Freeform 938">
              <a:extLst>
                <a:ext uri="{FF2B5EF4-FFF2-40B4-BE49-F238E27FC236}">
                  <a16:creationId xmlns:a16="http://schemas.microsoft.com/office/drawing/2014/main" id="{82AC1F49-0107-4E99-9FEE-521733ACDB4F}"/>
                </a:ext>
              </a:extLst>
            </p:cNvPr>
            <p:cNvSpPr>
              <a:spLocks/>
            </p:cNvSpPr>
            <p:nvPr userDrawn="1"/>
          </p:nvSpPr>
          <p:spPr bwMode="auto">
            <a:xfrm>
              <a:off x="5422" y="3128"/>
              <a:ext cx="27" cy="11"/>
            </a:xfrm>
            <a:custGeom>
              <a:avLst/>
              <a:gdLst>
                <a:gd name="T0" fmla="*/ 15 w 17"/>
                <a:gd name="T1" fmla="*/ 2 h 7"/>
                <a:gd name="T2" fmla="*/ 2 w 17"/>
                <a:gd name="T3" fmla="*/ 1 h 7"/>
                <a:gd name="T4" fmla="*/ 3 w 17"/>
                <a:gd name="T5" fmla="*/ 5 h 7"/>
                <a:gd name="T6" fmla="*/ 13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3"/>
                    <a:pt x="13" y="5"/>
                  </a:cubicBezTo>
                  <a:cubicBezTo>
                    <a:pt x="15"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5" name="Freeform 939">
              <a:extLst>
                <a:ext uri="{FF2B5EF4-FFF2-40B4-BE49-F238E27FC236}">
                  <a16:creationId xmlns:a16="http://schemas.microsoft.com/office/drawing/2014/main" id="{64D40068-9863-4E6F-AADD-46ED704590C2}"/>
                </a:ext>
              </a:extLst>
            </p:cNvPr>
            <p:cNvSpPr>
              <a:spLocks/>
            </p:cNvSpPr>
            <p:nvPr userDrawn="1"/>
          </p:nvSpPr>
          <p:spPr bwMode="auto">
            <a:xfrm>
              <a:off x="5446" y="3122"/>
              <a:ext cx="25" cy="11"/>
            </a:xfrm>
            <a:custGeom>
              <a:avLst/>
              <a:gdLst>
                <a:gd name="T0" fmla="*/ 3 w 16"/>
                <a:gd name="T1" fmla="*/ 1 h 7"/>
                <a:gd name="T2" fmla="*/ 3 w 16"/>
                <a:gd name="T3" fmla="*/ 5 h 7"/>
                <a:gd name="T4" fmla="*/ 8 w 16"/>
                <a:gd name="T5" fmla="*/ 5 h 7"/>
                <a:gd name="T6" fmla="*/ 10 w 16"/>
                <a:gd name="T7" fmla="*/ 5 h 7"/>
                <a:gd name="T8" fmla="*/ 11 w 16"/>
                <a:gd name="T9" fmla="*/ 5 h 7"/>
                <a:gd name="T10" fmla="*/ 15 w 16"/>
                <a:gd name="T11" fmla="*/ 4 h 7"/>
                <a:gd name="T12" fmla="*/ 3 w 1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3" y="1"/>
                  </a:moveTo>
                  <a:cubicBezTo>
                    <a:pt x="0" y="2"/>
                    <a:pt x="1" y="5"/>
                    <a:pt x="3" y="5"/>
                  </a:cubicBezTo>
                  <a:cubicBezTo>
                    <a:pt x="5" y="5"/>
                    <a:pt x="6" y="5"/>
                    <a:pt x="8" y="5"/>
                  </a:cubicBezTo>
                  <a:cubicBezTo>
                    <a:pt x="9" y="5"/>
                    <a:pt x="10" y="5"/>
                    <a:pt x="10" y="5"/>
                  </a:cubicBezTo>
                  <a:cubicBezTo>
                    <a:pt x="11" y="5"/>
                    <a:pt x="12" y="5"/>
                    <a:pt x="11" y="5"/>
                  </a:cubicBezTo>
                  <a:cubicBezTo>
                    <a:pt x="13" y="7"/>
                    <a:pt x="16" y="6"/>
                    <a:pt x="15" y="4"/>
                  </a:cubicBezTo>
                  <a:cubicBezTo>
                    <a:pt x="13" y="0"/>
                    <a:pt x="6" y="1"/>
                    <a:pt x="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6" name="Freeform 940">
              <a:extLst>
                <a:ext uri="{FF2B5EF4-FFF2-40B4-BE49-F238E27FC236}">
                  <a16:creationId xmlns:a16="http://schemas.microsoft.com/office/drawing/2014/main" id="{1B353668-DD2A-43F8-9DD4-C395267BF801}"/>
                </a:ext>
              </a:extLst>
            </p:cNvPr>
            <p:cNvSpPr>
              <a:spLocks/>
            </p:cNvSpPr>
            <p:nvPr userDrawn="1"/>
          </p:nvSpPr>
          <p:spPr bwMode="auto">
            <a:xfrm>
              <a:off x="5450" y="3137"/>
              <a:ext cx="22" cy="10"/>
            </a:xfrm>
            <a:custGeom>
              <a:avLst/>
              <a:gdLst>
                <a:gd name="T0" fmla="*/ 13 w 14"/>
                <a:gd name="T1" fmla="*/ 2 h 6"/>
                <a:gd name="T2" fmla="*/ 13 w 14"/>
                <a:gd name="T3" fmla="*/ 2 h 6"/>
                <a:gd name="T4" fmla="*/ 12 w 14"/>
                <a:gd name="T5" fmla="*/ 2 h 6"/>
                <a:gd name="T6" fmla="*/ 11 w 14"/>
                <a:gd name="T7" fmla="*/ 2 h 6"/>
                <a:gd name="T8" fmla="*/ 8 w 14"/>
                <a:gd name="T9" fmla="*/ 1 h 6"/>
                <a:gd name="T10" fmla="*/ 2 w 14"/>
                <a:gd name="T11" fmla="*/ 0 h 6"/>
                <a:gd name="T12" fmla="*/ 2 w 14"/>
                <a:gd name="T13" fmla="*/ 4 h 6"/>
                <a:gd name="T14" fmla="*/ 9 w 14"/>
                <a:gd name="T15" fmla="*/ 5 h 6"/>
                <a:gd name="T16" fmla="*/ 13 w 14"/>
                <a:gd name="T17" fmla="*/ 5 h 6"/>
                <a:gd name="T18" fmla="*/ 13 w 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13" y="2"/>
                  </a:moveTo>
                  <a:cubicBezTo>
                    <a:pt x="13" y="2"/>
                    <a:pt x="13" y="2"/>
                    <a:pt x="13" y="2"/>
                  </a:cubicBezTo>
                  <a:cubicBezTo>
                    <a:pt x="12" y="2"/>
                    <a:pt x="12" y="2"/>
                    <a:pt x="12" y="2"/>
                  </a:cubicBezTo>
                  <a:cubicBezTo>
                    <a:pt x="11" y="2"/>
                    <a:pt x="11" y="2"/>
                    <a:pt x="11" y="2"/>
                  </a:cubicBezTo>
                  <a:cubicBezTo>
                    <a:pt x="10" y="1"/>
                    <a:pt x="9" y="1"/>
                    <a:pt x="8" y="1"/>
                  </a:cubicBezTo>
                  <a:cubicBezTo>
                    <a:pt x="6" y="1"/>
                    <a:pt x="4" y="0"/>
                    <a:pt x="2" y="0"/>
                  </a:cubicBezTo>
                  <a:cubicBezTo>
                    <a:pt x="0" y="0"/>
                    <a:pt x="0" y="4"/>
                    <a:pt x="2" y="4"/>
                  </a:cubicBezTo>
                  <a:cubicBezTo>
                    <a:pt x="5" y="4"/>
                    <a:pt x="7" y="5"/>
                    <a:pt x="9" y="5"/>
                  </a:cubicBezTo>
                  <a:cubicBezTo>
                    <a:pt x="10" y="5"/>
                    <a:pt x="12" y="6"/>
                    <a:pt x="13" y="5"/>
                  </a:cubicBezTo>
                  <a:cubicBezTo>
                    <a:pt x="14" y="4"/>
                    <a:pt x="14"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7" name="Freeform 941">
              <a:extLst>
                <a:ext uri="{FF2B5EF4-FFF2-40B4-BE49-F238E27FC236}">
                  <a16:creationId xmlns:a16="http://schemas.microsoft.com/office/drawing/2014/main" id="{795B8376-296F-4A52-9D41-3ADAC653DA32}"/>
                </a:ext>
              </a:extLst>
            </p:cNvPr>
            <p:cNvSpPr>
              <a:spLocks/>
            </p:cNvSpPr>
            <p:nvPr userDrawn="1"/>
          </p:nvSpPr>
          <p:spPr bwMode="auto">
            <a:xfrm>
              <a:off x="5427" y="3142"/>
              <a:ext cx="27" cy="14"/>
            </a:xfrm>
            <a:custGeom>
              <a:avLst/>
              <a:gdLst>
                <a:gd name="T0" fmla="*/ 15 w 17"/>
                <a:gd name="T1" fmla="*/ 4 h 9"/>
                <a:gd name="T2" fmla="*/ 2 w 17"/>
                <a:gd name="T3" fmla="*/ 2 h 9"/>
                <a:gd name="T4" fmla="*/ 4 w 17"/>
                <a:gd name="T5" fmla="*/ 5 h 9"/>
                <a:gd name="T6" fmla="*/ 13 w 17"/>
                <a:gd name="T7" fmla="*/ 7 h 9"/>
                <a:gd name="T8" fmla="*/ 15 w 17"/>
                <a:gd name="T9" fmla="*/ 4 h 9"/>
              </a:gdLst>
              <a:ahLst/>
              <a:cxnLst>
                <a:cxn ang="0">
                  <a:pos x="T0" y="T1"/>
                </a:cxn>
                <a:cxn ang="0">
                  <a:pos x="T2" y="T3"/>
                </a:cxn>
                <a:cxn ang="0">
                  <a:pos x="T4" y="T5"/>
                </a:cxn>
                <a:cxn ang="0">
                  <a:pos x="T6" y="T7"/>
                </a:cxn>
                <a:cxn ang="0">
                  <a:pos x="T8" y="T9"/>
                </a:cxn>
              </a:cxnLst>
              <a:rect l="0" t="0" r="r" b="b"/>
              <a:pathLst>
                <a:path w="17" h="9">
                  <a:moveTo>
                    <a:pt x="15" y="4"/>
                  </a:moveTo>
                  <a:cubicBezTo>
                    <a:pt x="11" y="1"/>
                    <a:pt x="7" y="0"/>
                    <a:pt x="2" y="2"/>
                  </a:cubicBezTo>
                  <a:cubicBezTo>
                    <a:pt x="0" y="3"/>
                    <a:pt x="2" y="6"/>
                    <a:pt x="4" y="5"/>
                  </a:cubicBezTo>
                  <a:cubicBezTo>
                    <a:pt x="7" y="4"/>
                    <a:pt x="10" y="5"/>
                    <a:pt x="13" y="7"/>
                  </a:cubicBezTo>
                  <a:cubicBezTo>
                    <a:pt x="14" y="9"/>
                    <a:pt x="17" y="6"/>
                    <a:pt x="15"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8" name="Freeform 942">
              <a:extLst>
                <a:ext uri="{FF2B5EF4-FFF2-40B4-BE49-F238E27FC236}">
                  <a16:creationId xmlns:a16="http://schemas.microsoft.com/office/drawing/2014/main" id="{BDCF82B9-84BC-4907-AC67-A68D69E3F3BB}"/>
                </a:ext>
              </a:extLst>
            </p:cNvPr>
            <p:cNvSpPr>
              <a:spLocks/>
            </p:cNvSpPr>
            <p:nvPr userDrawn="1"/>
          </p:nvSpPr>
          <p:spPr bwMode="auto">
            <a:xfrm>
              <a:off x="5403" y="3147"/>
              <a:ext cx="28" cy="14"/>
            </a:xfrm>
            <a:custGeom>
              <a:avLst/>
              <a:gdLst>
                <a:gd name="T0" fmla="*/ 17 w 18"/>
                <a:gd name="T1" fmla="*/ 5 h 9"/>
                <a:gd name="T2" fmla="*/ 3 w 18"/>
                <a:gd name="T3" fmla="*/ 0 h 9"/>
                <a:gd name="T4" fmla="*/ 3 w 18"/>
                <a:gd name="T5" fmla="*/ 4 h 9"/>
                <a:gd name="T6" fmla="*/ 14 w 18"/>
                <a:gd name="T7" fmla="*/ 8 h 9"/>
                <a:gd name="T8" fmla="*/ 17 w 18"/>
                <a:gd name="T9" fmla="*/ 5 h 9"/>
              </a:gdLst>
              <a:ahLst/>
              <a:cxnLst>
                <a:cxn ang="0">
                  <a:pos x="T0" y="T1"/>
                </a:cxn>
                <a:cxn ang="0">
                  <a:pos x="T2" y="T3"/>
                </a:cxn>
                <a:cxn ang="0">
                  <a:pos x="T4" y="T5"/>
                </a:cxn>
                <a:cxn ang="0">
                  <a:pos x="T6" y="T7"/>
                </a:cxn>
                <a:cxn ang="0">
                  <a:pos x="T8" y="T9"/>
                </a:cxn>
              </a:cxnLst>
              <a:rect l="0" t="0" r="r" b="b"/>
              <a:pathLst>
                <a:path w="18" h="9">
                  <a:moveTo>
                    <a:pt x="17" y="5"/>
                  </a:moveTo>
                  <a:cubicBezTo>
                    <a:pt x="13" y="2"/>
                    <a:pt x="8" y="0"/>
                    <a:pt x="3" y="0"/>
                  </a:cubicBezTo>
                  <a:cubicBezTo>
                    <a:pt x="0" y="0"/>
                    <a:pt x="1" y="4"/>
                    <a:pt x="3" y="4"/>
                  </a:cubicBezTo>
                  <a:cubicBezTo>
                    <a:pt x="7" y="4"/>
                    <a:pt x="11" y="5"/>
                    <a:pt x="14" y="8"/>
                  </a:cubicBezTo>
                  <a:cubicBezTo>
                    <a:pt x="16" y="9"/>
                    <a:pt x="18" y="7"/>
                    <a:pt x="1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9" name="Freeform 943">
              <a:extLst>
                <a:ext uri="{FF2B5EF4-FFF2-40B4-BE49-F238E27FC236}">
                  <a16:creationId xmlns:a16="http://schemas.microsoft.com/office/drawing/2014/main" id="{6A74D755-11A8-4102-BB54-DE742CBD9B9C}"/>
                </a:ext>
              </a:extLst>
            </p:cNvPr>
            <p:cNvSpPr>
              <a:spLocks/>
            </p:cNvSpPr>
            <p:nvPr userDrawn="1"/>
          </p:nvSpPr>
          <p:spPr bwMode="auto">
            <a:xfrm>
              <a:off x="5433" y="3164"/>
              <a:ext cx="25" cy="11"/>
            </a:xfrm>
            <a:custGeom>
              <a:avLst/>
              <a:gdLst>
                <a:gd name="T0" fmla="*/ 15 w 16"/>
                <a:gd name="T1" fmla="*/ 3 h 7"/>
                <a:gd name="T2" fmla="*/ 10 w 16"/>
                <a:gd name="T3" fmla="*/ 1 h 7"/>
                <a:gd name="T4" fmla="*/ 2 w 16"/>
                <a:gd name="T5" fmla="*/ 1 h 7"/>
                <a:gd name="T6" fmla="*/ 4 w 16"/>
                <a:gd name="T7" fmla="*/ 5 h 7"/>
                <a:gd name="T8" fmla="*/ 8 w 16"/>
                <a:gd name="T9" fmla="*/ 4 h 7"/>
                <a:gd name="T10" fmla="*/ 11 w 16"/>
                <a:gd name="T11" fmla="*/ 5 h 7"/>
                <a:gd name="T12" fmla="*/ 12 w 16"/>
                <a:gd name="T13" fmla="*/ 5 h 7"/>
                <a:gd name="T14" fmla="*/ 12 w 16"/>
                <a:gd name="T15" fmla="*/ 5 h 7"/>
                <a:gd name="T16" fmla="*/ 15 w 16"/>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5" y="3"/>
                  </a:moveTo>
                  <a:cubicBezTo>
                    <a:pt x="14" y="1"/>
                    <a:pt x="11" y="1"/>
                    <a:pt x="10" y="1"/>
                  </a:cubicBezTo>
                  <a:cubicBezTo>
                    <a:pt x="7" y="1"/>
                    <a:pt x="5" y="0"/>
                    <a:pt x="2" y="1"/>
                  </a:cubicBezTo>
                  <a:cubicBezTo>
                    <a:pt x="0" y="2"/>
                    <a:pt x="1" y="5"/>
                    <a:pt x="4" y="5"/>
                  </a:cubicBezTo>
                  <a:cubicBezTo>
                    <a:pt x="5" y="4"/>
                    <a:pt x="7" y="4"/>
                    <a:pt x="8" y="4"/>
                  </a:cubicBezTo>
                  <a:cubicBezTo>
                    <a:pt x="9" y="5"/>
                    <a:pt x="10" y="5"/>
                    <a:pt x="11" y="5"/>
                  </a:cubicBezTo>
                  <a:cubicBezTo>
                    <a:pt x="11" y="5"/>
                    <a:pt x="11" y="5"/>
                    <a:pt x="12" y="5"/>
                  </a:cubicBezTo>
                  <a:cubicBezTo>
                    <a:pt x="12" y="5"/>
                    <a:pt x="12" y="5"/>
                    <a:pt x="12" y="5"/>
                  </a:cubicBezTo>
                  <a:cubicBezTo>
                    <a:pt x="13" y="7"/>
                    <a:pt x="16" y="5"/>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0" name="Freeform 944">
              <a:extLst>
                <a:ext uri="{FF2B5EF4-FFF2-40B4-BE49-F238E27FC236}">
                  <a16:creationId xmlns:a16="http://schemas.microsoft.com/office/drawing/2014/main" id="{A66F6C88-83C6-40F2-8ED3-82C87C54CA39}"/>
                </a:ext>
              </a:extLst>
            </p:cNvPr>
            <p:cNvSpPr>
              <a:spLocks/>
            </p:cNvSpPr>
            <p:nvPr userDrawn="1"/>
          </p:nvSpPr>
          <p:spPr bwMode="auto">
            <a:xfrm>
              <a:off x="5469" y="3169"/>
              <a:ext cx="21" cy="11"/>
            </a:xfrm>
            <a:custGeom>
              <a:avLst/>
              <a:gdLst>
                <a:gd name="T0" fmla="*/ 2 w 13"/>
                <a:gd name="T1" fmla="*/ 2 h 7"/>
                <a:gd name="T2" fmla="*/ 2 w 13"/>
                <a:gd name="T3" fmla="*/ 5 h 7"/>
                <a:gd name="T4" fmla="*/ 6 w 13"/>
                <a:gd name="T5" fmla="*/ 5 h 7"/>
                <a:gd name="T6" fmla="*/ 8 w 13"/>
                <a:gd name="T7" fmla="*/ 5 h 7"/>
                <a:gd name="T8" fmla="*/ 9 w 13"/>
                <a:gd name="T9" fmla="*/ 5 h 7"/>
                <a:gd name="T10" fmla="*/ 12 w 13"/>
                <a:gd name="T11" fmla="*/ 5 h 7"/>
                <a:gd name="T12" fmla="*/ 2 w 1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2" y="2"/>
                  </a:moveTo>
                  <a:cubicBezTo>
                    <a:pt x="0" y="2"/>
                    <a:pt x="0" y="6"/>
                    <a:pt x="2" y="5"/>
                  </a:cubicBezTo>
                  <a:cubicBezTo>
                    <a:pt x="4" y="5"/>
                    <a:pt x="5" y="5"/>
                    <a:pt x="6" y="5"/>
                  </a:cubicBezTo>
                  <a:cubicBezTo>
                    <a:pt x="7" y="5"/>
                    <a:pt x="7" y="5"/>
                    <a:pt x="8" y="5"/>
                  </a:cubicBezTo>
                  <a:cubicBezTo>
                    <a:pt x="8" y="5"/>
                    <a:pt x="8" y="5"/>
                    <a:pt x="9" y="5"/>
                  </a:cubicBezTo>
                  <a:cubicBezTo>
                    <a:pt x="9" y="7"/>
                    <a:pt x="12" y="7"/>
                    <a:pt x="12" y="5"/>
                  </a:cubicBezTo>
                  <a:cubicBezTo>
                    <a:pt x="13" y="0"/>
                    <a:pt x="4" y="1"/>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1" name="Freeform 945">
              <a:extLst>
                <a:ext uri="{FF2B5EF4-FFF2-40B4-BE49-F238E27FC236}">
                  <a16:creationId xmlns:a16="http://schemas.microsoft.com/office/drawing/2014/main" id="{476CBC6D-7925-4F9E-A284-4B6822E1B6BB}"/>
                </a:ext>
              </a:extLst>
            </p:cNvPr>
            <p:cNvSpPr>
              <a:spLocks/>
            </p:cNvSpPr>
            <p:nvPr userDrawn="1"/>
          </p:nvSpPr>
          <p:spPr bwMode="auto">
            <a:xfrm>
              <a:off x="5472" y="3156"/>
              <a:ext cx="26" cy="8"/>
            </a:xfrm>
            <a:custGeom>
              <a:avLst/>
              <a:gdLst>
                <a:gd name="T0" fmla="*/ 14 w 16"/>
                <a:gd name="T1" fmla="*/ 1 h 5"/>
                <a:gd name="T2" fmla="*/ 3 w 16"/>
                <a:gd name="T3" fmla="*/ 1 h 5"/>
                <a:gd name="T4" fmla="*/ 3 w 16"/>
                <a:gd name="T5" fmla="*/ 4 h 5"/>
                <a:gd name="T6" fmla="*/ 9 w 16"/>
                <a:gd name="T7" fmla="*/ 4 h 5"/>
                <a:gd name="T8" fmla="*/ 13 w 16"/>
                <a:gd name="T9" fmla="*/ 4 h 5"/>
                <a:gd name="T10" fmla="*/ 14 w 16"/>
                <a:gd name="T11" fmla="*/ 1 h 5"/>
              </a:gdLst>
              <a:ahLst/>
              <a:cxnLst>
                <a:cxn ang="0">
                  <a:pos x="T0" y="T1"/>
                </a:cxn>
                <a:cxn ang="0">
                  <a:pos x="T2" y="T3"/>
                </a:cxn>
                <a:cxn ang="0">
                  <a:pos x="T4" y="T5"/>
                </a:cxn>
                <a:cxn ang="0">
                  <a:pos x="T6" y="T7"/>
                </a:cxn>
                <a:cxn ang="0">
                  <a:pos x="T8" y="T9"/>
                </a:cxn>
                <a:cxn ang="0">
                  <a:pos x="T10" y="T11"/>
                </a:cxn>
              </a:cxnLst>
              <a:rect l="0" t="0" r="r" b="b"/>
              <a:pathLst>
                <a:path w="16" h="5">
                  <a:moveTo>
                    <a:pt x="14" y="1"/>
                  </a:moveTo>
                  <a:cubicBezTo>
                    <a:pt x="10" y="0"/>
                    <a:pt x="6" y="0"/>
                    <a:pt x="3" y="1"/>
                  </a:cubicBezTo>
                  <a:cubicBezTo>
                    <a:pt x="0" y="1"/>
                    <a:pt x="1" y="5"/>
                    <a:pt x="3" y="4"/>
                  </a:cubicBezTo>
                  <a:cubicBezTo>
                    <a:pt x="5" y="4"/>
                    <a:pt x="7" y="4"/>
                    <a:pt x="9" y="4"/>
                  </a:cubicBezTo>
                  <a:cubicBezTo>
                    <a:pt x="10" y="4"/>
                    <a:pt x="13" y="4"/>
                    <a:pt x="13" y="4"/>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2" name="Freeform 946">
              <a:extLst>
                <a:ext uri="{FF2B5EF4-FFF2-40B4-BE49-F238E27FC236}">
                  <a16:creationId xmlns:a16="http://schemas.microsoft.com/office/drawing/2014/main" id="{0BB03210-F861-4984-A648-39952D56A79D}"/>
                </a:ext>
              </a:extLst>
            </p:cNvPr>
            <p:cNvSpPr>
              <a:spLocks/>
            </p:cNvSpPr>
            <p:nvPr userDrawn="1"/>
          </p:nvSpPr>
          <p:spPr bwMode="auto">
            <a:xfrm>
              <a:off x="5487" y="3137"/>
              <a:ext cx="30" cy="10"/>
            </a:xfrm>
            <a:custGeom>
              <a:avLst/>
              <a:gdLst>
                <a:gd name="T0" fmla="*/ 17 w 19"/>
                <a:gd name="T1" fmla="*/ 2 h 6"/>
                <a:gd name="T2" fmla="*/ 12 w 19"/>
                <a:gd name="T3" fmla="*/ 0 h 6"/>
                <a:gd name="T4" fmla="*/ 3 w 19"/>
                <a:gd name="T5" fmla="*/ 0 h 6"/>
                <a:gd name="T6" fmla="*/ 3 w 19"/>
                <a:gd name="T7" fmla="*/ 4 h 6"/>
                <a:gd name="T8" fmla="*/ 10 w 19"/>
                <a:gd name="T9" fmla="*/ 4 h 6"/>
                <a:gd name="T10" fmla="*/ 15 w 19"/>
                <a:gd name="T11" fmla="*/ 5 h 6"/>
                <a:gd name="T12" fmla="*/ 17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7" y="2"/>
                  </a:moveTo>
                  <a:cubicBezTo>
                    <a:pt x="16" y="1"/>
                    <a:pt x="14" y="0"/>
                    <a:pt x="12" y="0"/>
                  </a:cubicBezTo>
                  <a:cubicBezTo>
                    <a:pt x="9" y="0"/>
                    <a:pt x="6" y="0"/>
                    <a:pt x="3" y="0"/>
                  </a:cubicBezTo>
                  <a:cubicBezTo>
                    <a:pt x="0" y="1"/>
                    <a:pt x="1" y="5"/>
                    <a:pt x="3" y="4"/>
                  </a:cubicBezTo>
                  <a:cubicBezTo>
                    <a:pt x="5" y="4"/>
                    <a:pt x="7" y="4"/>
                    <a:pt x="10" y="4"/>
                  </a:cubicBezTo>
                  <a:cubicBezTo>
                    <a:pt x="11" y="4"/>
                    <a:pt x="14"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3" name="Freeform 947">
              <a:extLst>
                <a:ext uri="{FF2B5EF4-FFF2-40B4-BE49-F238E27FC236}">
                  <a16:creationId xmlns:a16="http://schemas.microsoft.com/office/drawing/2014/main" id="{9434C211-C5EB-4A11-BA29-BE806300FE44}"/>
                </a:ext>
              </a:extLst>
            </p:cNvPr>
            <p:cNvSpPr>
              <a:spLocks/>
            </p:cNvSpPr>
            <p:nvPr userDrawn="1"/>
          </p:nvSpPr>
          <p:spPr bwMode="auto">
            <a:xfrm>
              <a:off x="5490" y="3120"/>
              <a:ext cx="25" cy="10"/>
            </a:xfrm>
            <a:custGeom>
              <a:avLst/>
              <a:gdLst>
                <a:gd name="T0" fmla="*/ 14 w 16"/>
                <a:gd name="T1" fmla="*/ 2 h 6"/>
                <a:gd name="T2" fmla="*/ 9 w 16"/>
                <a:gd name="T3" fmla="*/ 1 h 6"/>
                <a:gd name="T4" fmla="*/ 3 w 16"/>
                <a:gd name="T5" fmla="*/ 2 h 6"/>
                <a:gd name="T6" fmla="*/ 4 w 16"/>
                <a:gd name="T7" fmla="*/ 5 h 6"/>
                <a:gd name="T8" fmla="*/ 8 w 16"/>
                <a:gd name="T9" fmla="*/ 5 h 6"/>
                <a:gd name="T10" fmla="*/ 11 w 16"/>
                <a:gd name="T11" fmla="*/ 4 h 6"/>
                <a:gd name="T12" fmla="*/ 12 w 16"/>
                <a:gd name="T13" fmla="*/ 4 h 6"/>
                <a:gd name="T14" fmla="*/ 12 w 16"/>
                <a:gd name="T15" fmla="*/ 4 h 6"/>
                <a:gd name="T16" fmla="*/ 14 w 1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6">
                  <a:moveTo>
                    <a:pt x="14" y="2"/>
                  </a:moveTo>
                  <a:cubicBezTo>
                    <a:pt x="13" y="0"/>
                    <a:pt x="11" y="1"/>
                    <a:pt x="9" y="1"/>
                  </a:cubicBezTo>
                  <a:cubicBezTo>
                    <a:pt x="7" y="1"/>
                    <a:pt x="5" y="1"/>
                    <a:pt x="3" y="2"/>
                  </a:cubicBezTo>
                  <a:cubicBezTo>
                    <a:pt x="0" y="3"/>
                    <a:pt x="2" y="6"/>
                    <a:pt x="4" y="5"/>
                  </a:cubicBezTo>
                  <a:cubicBezTo>
                    <a:pt x="5" y="5"/>
                    <a:pt x="7" y="5"/>
                    <a:pt x="8" y="5"/>
                  </a:cubicBezTo>
                  <a:cubicBezTo>
                    <a:pt x="9" y="4"/>
                    <a:pt x="10" y="4"/>
                    <a:pt x="11" y="4"/>
                  </a:cubicBezTo>
                  <a:cubicBezTo>
                    <a:pt x="11" y="4"/>
                    <a:pt x="11" y="4"/>
                    <a:pt x="12" y="4"/>
                  </a:cubicBezTo>
                  <a:cubicBezTo>
                    <a:pt x="12" y="4"/>
                    <a:pt x="12" y="4"/>
                    <a:pt x="12" y="4"/>
                  </a:cubicBezTo>
                  <a:cubicBezTo>
                    <a:pt x="13" y="6"/>
                    <a:pt x="16" y="4"/>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4" name="Freeform 948">
              <a:extLst>
                <a:ext uri="{FF2B5EF4-FFF2-40B4-BE49-F238E27FC236}">
                  <a16:creationId xmlns:a16="http://schemas.microsoft.com/office/drawing/2014/main" id="{59088532-4C80-4A2C-8210-0C9831B8F109}"/>
                </a:ext>
              </a:extLst>
            </p:cNvPr>
            <p:cNvSpPr>
              <a:spLocks/>
            </p:cNvSpPr>
            <p:nvPr userDrawn="1"/>
          </p:nvSpPr>
          <p:spPr bwMode="auto">
            <a:xfrm>
              <a:off x="5524" y="3137"/>
              <a:ext cx="24" cy="13"/>
            </a:xfrm>
            <a:custGeom>
              <a:avLst/>
              <a:gdLst>
                <a:gd name="T0" fmla="*/ 14 w 15"/>
                <a:gd name="T1" fmla="*/ 3 h 8"/>
                <a:gd name="T2" fmla="*/ 2 w 15"/>
                <a:gd name="T3" fmla="*/ 2 h 8"/>
                <a:gd name="T4" fmla="*/ 4 w 15"/>
                <a:gd name="T5" fmla="*/ 5 h 8"/>
                <a:gd name="T6" fmla="*/ 11 w 15"/>
                <a:gd name="T7" fmla="*/ 6 h 8"/>
                <a:gd name="T8" fmla="*/ 14 w 15"/>
                <a:gd name="T9" fmla="*/ 3 h 8"/>
              </a:gdLst>
              <a:ahLst/>
              <a:cxnLst>
                <a:cxn ang="0">
                  <a:pos x="T0" y="T1"/>
                </a:cxn>
                <a:cxn ang="0">
                  <a:pos x="T2" y="T3"/>
                </a:cxn>
                <a:cxn ang="0">
                  <a:pos x="T4" y="T5"/>
                </a:cxn>
                <a:cxn ang="0">
                  <a:pos x="T6" y="T7"/>
                </a:cxn>
                <a:cxn ang="0">
                  <a:pos x="T8" y="T9"/>
                </a:cxn>
              </a:cxnLst>
              <a:rect l="0" t="0" r="r" b="b"/>
              <a:pathLst>
                <a:path w="15" h="8">
                  <a:moveTo>
                    <a:pt x="14" y="3"/>
                  </a:moveTo>
                  <a:cubicBezTo>
                    <a:pt x="11" y="1"/>
                    <a:pt x="6" y="0"/>
                    <a:pt x="2" y="2"/>
                  </a:cubicBezTo>
                  <a:cubicBezTo>
                    <a:pt x="0" y="2"/>
                    <a:pt x="1" y="6"/>
                    <a:pt x="4" y="5"/>
                  </a:cubicBezTo>
                  <a:cubicBezTo>
                    <a:pt x="6" y="4"/>
                    <a:pt x="9" y="5"/>
                    <a:pt x="11" y="6"/>
                  </a:cubicBezTo>
                  <a:cubicBezTo>
                    <a:pt x="13" y="8"/>
                    <a:pt x="15" y="5"/>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5" name="Freeform 949">
              <a:extLst>
                <a:ext uri="{FF2B5EF4-FFF2-40B4-BE49-F238E27FC236}">
                  <a16:creationId xmlns:a16="http://schemas.microsoft.com/office/drawing/2014/main" id="{04DD1F2F-4024-4D4C-BF60-275112A2F576}"/>
                </a:ext>
              </a:extLst>
            </p:cNvPr>
            <p:cNvSpPr>
              <a:spLocks/>
            </p:cNvSpPr>
            <p:nvPr userDrawn="1"/>
          </p:nvSpPr>
          <p:spPr bwMode="auto">
            <a:xfrm>
              <a:off x="5515" y="3156"/>
              <a:ext cx="25" cy="14"/>
            </a:xfrm>
            <a:custGeom>
              <a:avLst/>
              <a:gdLst>
                <a:gd name="T0" fmla="*/ 14 w 16"/>
                <a:gd name="T1" fmla="*/ 4 h 9"/>
                <a:gd name="T2" fmla="*/ 2 w 16"/>
                <a:gd name="T3" fmla="*/ 2 h 9"/>
                <a:gd name="T4" fmla="*/ 3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6" y="0"/>
                    <a:pt x="2" y="2"/>
                  </a:cubicBezTo>
                  <a:cubicBezTo>
                    <a:pt x="0" y="2"/>
                    <a:pt x="1" y="6"/>
                    <a:pt x="3" y="5"/>
                  </a:cubicBezTo>
                  <a:cubicBezTo>
                    <a:pt x="6" y="4"/>
                    <a:pt x="10"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6" name="Freeform 950">
              <a:extLst>
                <a:ext uri="{FF2B5EF4-FFF2-40B4-BE49-F238E27FC236}">
                  <a16:creationId xmlns:a16="http://schemas.microsoft.com/office/drawing/2014/main" id="{6D208200-3E84-4139-B5BB-6A1804ADAC7A}"/>
                </a:ext>
              </a:extLst>
            </p:cNvPr>
            <p:cNvSpPr>
              <a:spLocks/>
            </p:cNvSpPr>
            <p:nvPr userDrawn="1"/>
          </p:nvSpPr>
          <p:spPr bwMode="auto">
            <a:xfrm>
              <a:off x="5510" y="3174"/>
              <a:ext cx="30" cy="12"/>
            </a:xfrm>
            <a:custGeom>
              <a:avLst/>
              <a:gdLst>
                <a:gd name="T0" fmla="*/ 17 w 19"/>
                <a:gd name="T1" fmla="*/ 4 h 8"/>
                <a:gd name="T2" fmla="*/ 2 w 19"/>
                <a:gd name="T3" fmla="*/ 1 h 8"/>
                <a:gd name="T4" fmla="*/ 3 w 19"/>
                <a:gd name="T5" fmla="*/ 4 h 8"/>
                <a:gd name="T6" fmla="*/ 14 w 19"/>
                <a:gd name="T7" fmla="*/ 7 h 8"/>
                <a:gd name="T8" fmla="*/ 17 w 19"/>
                <a:gd name="T9" fmla="*/ 4 h 8"/>
              </a:gdLst>
              <a:ahLst/>
              <a:cxnLst>
                <a:cxn ang="0">
                  <a:pos x="T0" y="T1"/>
                </a:cxn>
                <a:cxn ang="0">
                  <a:pos x="T2" y="T3"/>
                </a:cxn>
                <a:cxn ang="0">
                  <a:pos x="T4" y="T5"/>
                </a:cxn>
                <a:cxn ang="0">
                  <a:pos x="T6" y="T7"/>
                </a:cxn>
                <a:cxn ang="0">
                  <a:pos x="T8" y="T9"/>
                </a:cxn>
              </a:cxnLst>
              <a:rect l="0" t="0" r="r" b="b"/>
              <a:pathLst>
                <a:path w="19" h="8">
                  <a:moveTo>
                    <a:pt x="17" y="4"/>
                  </a:moveTo>
                  <a:cubicBezTo>
                    <a:pt x="12" y="1"/>
                    <a:pt x="8" y="0"/>
                    <a:pt x="2" y="1"/>
                  </a:cubicBezTo>
                  <a:cubicBezTo>
                    <a:pt x="0" y="1"/>
                    <a:pt x="0" y="5"/>
                    <a:pt x="3" y="4"/>
                  </a:cubicBezTo>
                  <a:cubicBezTo>
                    <a:pt x="7" y="4"/>
                    <a:pt x="11" y="5"/>
                    <a:pt x="14" y="7"/>
                  </a:cubicBezTo>
                  <a:cubicBezTo>
                    <a:pt x="16" y="8"/>
                    <a:pt x="19" y="5"/>
                    <a:pt x="17"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7" name="Freeform 951">
              <a:extLst>
                <a:ext uri="{FF2B5EF4-FFF2-40B4-BE49-F238E27FC236}">
                  <a16:creationId xmlns:a16="http://schemas.microsoft.com/office/drawing/2014/main" id="{8B3B817B-C236-470A-B121-D2668833AD57}"/>
                </a:ext>
              </a:extLst>
            </p:cNvPr>
            <p:cNvSpPr>
              <a:spLocks/>
            </p:cNvSpPr>
            <p:nvPr userDrawn="1"/>
          </p:nvSpPr>
          <p:spPr bwMode="auto">
            <a:xfrm>
              <a:off x="5505" y="3185"/>
              <a:ext cx="26" cy="14"/>
            </a:xfrm>
            <a:custGeom>
              <a:avLst/>
              <a:gdLst>
                <a:gd name="T0" fmla="*/ 14 w 16"/>
                <a:gd name="T1" fmla="*/ 4 h 9"/>
                <a:gd name="T2" fmla="*/ 2 w 16"/>
                <a:gd name="T3" fmla="*/ 1 h 9"/>
                <a:gd name="T4" fmla="*/ 2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7" y="0"/>
                    <a:pt x="2" y="1"/>
                  </a:cubicBezTo>
                  <a:cubicBezTo>
                    <a:pt x="0" y="1"/>
                    <a:pt x="0" y="5"/>
                    <a:pt x="2" y="5"/>
                  </a:cubicBezTo>
                  <a:cubicBezTo>
                    <a:pt x="6" y="4"/>
                    <a:pt x="9"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8" name="Freeform 952">
              <a:extLst>
                <a:ext uri="{FF2B5EF4-FFF2-40B4-BE49-F238E27FC236}">
                  <a16:creationId xmlns:a16="http://schemas.microsoft.com/office/drawing/2014/main" id="{84110401-9C24-41C1-B105-28CA1603E168}"/>
                </a:ext>
              </a:extLst>
            </p:cNvPr>
            <p:cNvSpPr>
              <a:spLocks/>
            </p:cNvSpPr>
            <p:nvPr userDrawn="1"/>
          </p:nvSpPr>
          <p:spPr bwMode="auto">
            <a:xfrm>
              <a:off x="5550" y="3191"/>
              <a:ext cx="25" cy="11"/>
            </a:xfrm>
            <a:custGeom>
              <a:avLst/>
              <a:gdLst>
                <a:gd name="T0" fmla="*/ 11 w 16"/>
                <a:gd name="T1" fmla="*/ 1 h 7"/>
                <a:gd name="T2" fmla="*/ 2 w 16"/>
                <a:gd name="T3" fmla="*/ 1 h 7"/>
                <a:gd name="T4" fmla="*/ 3 w 16"/>
                <a:gd name="T5" fmla="*/ 5 h 7"/>
                <a:gd name="T6" fmla="*/ 8 w 16"/>
                <a:gd name="T7" fmla="*/ 4 h 7"/>
                <a:gd name="T8" fmla="*/ 10 w 16"/>
                <a:gd name="T9" fmla="*/ 4 h 7"/>
                <a:gd name="T10" fmla="*/ 11 w 16"/>
                <a:gd name="T11" fmla="*/ 4 h 7"/>
                <a:gd name="T12" fmla="*/ 14 w 16"/>
                <a:gd name="T13" fmla="*/ 5 h 7"/>
                <a:gd name="T14" fmla="*/ 11 w 1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1" y="1"/>
                  </a:moveTo>
                  <a:cubicBezTo>
                    <a:pt x="8" y="0"/>
                    <a:pt x="5" y="1"/>
                    <a:pt x="2" y="1"/>
                  </a:cubicBezTo>
                  <a:cubicBezTo>
                    <a:pt x="0" y="1"/>
                    <a:pt x="0" y="5"/>
                    <a:pt x="3" y="5"/>
                  </a:cubicBezTo>
                  <a:cubicBezTo>
                    <a:pt x="4" y="5"/>
                    <a:pt x="6" y="4"/>
                    <a:pt x="8" y="4"/>
                  </a:cubicBezTo>
                  <a:cubicBezTo>
                    <a:pt x="9" y="4"/>
                    <a:pt x="10" y="4"/>
                    <a:pt x="10" y="4"/>
                  </a:cubicBezTo>
                  <a:cubicBezTo>
                    <a:pt x="11" y="4"/>
                    <a:pt x="11" y="4"/>
                    <a:pt x="11" y="4"/>
                  </a:cubicBezTo>
                  <a:cubicBezTo>
                    <a:pt x="11" y="6"/>
                    <a:pt x="13" y="7"/>
                    <a:pt x="14" y="5"/>
                  </a:cubicBezTo>
                  <a:cubicBezTo>
                    <a:pt x="16" y="3"/>
                    <a:pt x="14" y="1"/>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9" name="Freeform 953">
              <a:extLst>
                <a:ext uri="{FF2B5EF4-FFF2-40B4-BE49-F238E27FC236}">
                  <a16:creationId xmlns:a16="http://schemas.microsoft.com/office/drawing/2014/main" id="{3E16F411-4A24-4BD0-A223-1DCFED0FD808}"/>
                </a:ext>
              </a:extLst>
            </p:cNvPr>
            <p:cNvSpPr>
              <a:spLocks/>
            </p:cNvSpPr>
            <p:nvPr userDrawn="1"/>
          </p:nvSpPr>
          <p:spPr bwMode="auto">
            <a:xfrm>
              <a:off x="5556" y="3175"/>
              <a:ext cx="22" cy="8"/>
            </a:xfrm>
            <a:custGeom>
              <a:avLst/>
              <a:gdLst>
                <a:gd name="T0" fmla="*/ 11 w 14"/>
                <a:gd name="T1" fmla="*/ 0 h 5"/>
                <a:gd name="T2" fmla="*/ 3 w 14"/>
                <a:gd name="T3" fmla="*/ 1 h 5"/>
                <a:gd name="T4" fmla="*/ 2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1"/>
                    <a:pt x="6" y="1"/>
                    <a:pt x="3" y="1"/>
                  </a:cubicBezTo>
                  <a:cubicBezTo>
                    <a:pt x="0" y="1"/>
                    <a:pt x="0" y="4"/>
                    <a:pt x="2" y="4"/>
                  </a:cubicBezTo>
                  <a:cubicBezTo>
                    <a:pt x="5" y="5"/>
                    <a:pt x="8" y="4"/>
                    <a:pt x="11" y="4"/>
                  </a:cubicBezTo>
                  <a:cubicBezTo>
                    <a:pt x="14" y="4"/>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0" name="Freeform 954">
              <a:extLst>
                <a:ext uri="{FF2B5EF4-FFF2-40B4-BE49-F238E27FC236}">
                  <a16:creationId xmlns:a16="http://schemas.microsoft.com/office/drawing/2014/main" id="{6D5AE592-2B0D-4E2D-B88F-955F667AEA8C}"/>
                </a:ext>
              </a:extLst>
            </p:cNvPr>
            <p:cNvSpPr>
              <a:spLocks/>
            </p:cNvSpPr>
            <p:nvPr userDrawn="1"/>
          </p:nvSpPr>
          <p:spPr bwMode="auto">
            <a:xfrm>
              <a:off x="5561" y="3152"/>
              <a:ext cx="30" cy="11"/>
            </a:xfrm>
            <a:custGeom>
              <a:avLst/>
              <a:gdLst>
                <a:gd name="T0" fmla="*/ 17 w 19"/>
                <a:gd name="T1" fmla="*/ 3 h 7"/>
                <a:gd name="T2" fmla="*/ 3 w 19"/>
                <a:gd name="T3" fmla="*/ 1 h 7"/>
                <a:gd name="T4" fmla="*/ 2 w 19"/>
                <a:gd name="T5" fmla="*/ 4 h 7"/>
                <a:gd name="T6" fmla="*/ 16 w 19"/>
                <a:gd name="T7" fmla="*/ 7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3"/>
                    <a:pt x="8" y="1"/>
                    <a:pt x="3" y="1"/>
                  </a:cubicBezTo>
                  <a:cubicBezTo>
                    <a:pt x="1" y="0"/>
                    <a:pt x="0" y="4"/>
                    <a:pt x="2" y="4"/>
                  </a:cubicBezTo>
                  <a:cubicBezTo>
                    <a:pt x="7" y="5"/>
                    <a:pt x="12" y="7"/>
                    <a:pt x="16" y="7"/>
                  </a:cubicBezTo>
                  <a:cubicBezTo>
                    <a:pt x="19"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1" name="Freeform 955">
              <a:extLst>
                <a:ext uri="{FF2B5EF4-FFF2-40B4-BE49-F238E27FC236}">
                  <a16:creationId xmlns:a16="http://schemas.microsoft.com/office/drawing/2014/main" id="{5F3B9B63-2BE5-48B5-AC7E-87EB21760A64}"/>
                </a:ext>
              </a:extLst>
            </p:cNvPr>
            <p:cNvSpPr>
              <a:spLocks/>
            </p:cNvSpPr>
            <p:nvPr userDrawn="1"/>
          </p:nvSpPr>
          <p:spPr bwMode="auto">
            <a:xfrm>
              <a:off x="5567" y="3134"/>
              <a:ext cx="27" cy="11"/>
            </a:xfrm>
            <a:custGeom>
              <a:avLst/>
              <a:gdLst>
                <a:gd name="T0" fmla="*/ 14 w 17"/>
                <a:gd name="T1" fmla="*/ 1 h 7"/>
                <a:gd name="T2" fmla="*/ 3 w 17"/>
                <a:gd name="T3" fmla="*/ 2 h 7"/>
                <a:gd name="T4" fmla="*/ 4 w 17"/>
                <a:gd name="T5" fmla="*/ 6 h 7"/>
                <a:gd name="T6" fmla="*/ 9 w 17"/>
                <a:gd name="T7" fmla="*/ 5 h 7"/>
                <a:gd name="T8" fmla="*/ 13 w 17"/>
                <a:gd name="T9" fmla="*/ 5 h 7"/>
                <a:gd name="T10" fmla="*/ 14 w 17"/>
                <a:gd name="T11" fmla="*/ 1 h 7"/>
              </a:gdLst>
              <a:ahLst/>
              <a:cxnLst>
                <a:cxn ang="0">
                  <a:pos x="T0" y="T1"/>
                </a:cxn>
                <a:cxn ang="0">
                  <a:pos x="T2" y="T3"/>
                </a:cxn>
                <a:cxn ang="0">
                  <a:pos x="T4" y="T5"/>
                </a:cxn>
                <a:cxn ang="0">
                  <a:pos x="T6" y="T7"/>
                </a:cxn>
                <a:cxn ang="0">
                  <a:pos x="T8" y="T9"/>
                </a:cxn>
                <a:cxn ang="0">
                  <a:pos x="T10" y="T11"/>
                </a:cxn>
              </a:cxnLst>
              <a:rect l="0" t="0" r="r" b="b"/>
              <a:pathLst>
                <a:path w="17" h="7">
                  <a:moveTo>
                    <a:pt x="14" y="1"/>
                  </a:moveTo>
                  <a:cubicBezTo>
                    <a:pt x="11" y="0"/>
                    <a:pt x="6" y="1"/>
                    <a:pt x="3" y="2"/>
                  </a:cubicBezTo>
                  <a:cubicBezTo>
                    <a:pt x="0" y="3"/>
                    <a:pt x="2" y="7"/>
                    <a:pt x="4" y="6"/>
                  </a:cubicBezTo>
                  <a:cubicBezTo>
                    <a:pt x="5" y="5"/>
                    <a:pt x="7" y="5"/>
                    <a:pt x="9" y="5"/>
                  </a:cubicBezTo>
                  <a:cubicBezTo>
                    <a:pt x="10" y="5"/>
                    <a:pt x="12" y="4"/>
                    <a:pt x="13" y="5"/>
                  </a:cubicBezTo>
                  <a:cubicBezTo>
                    <a:pt x="15" y="6"/>
                    <a:pt x="17"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2" name="Freeform 956">
              <a:extLst>
                <a:ext uri="{FF2B5EF4-FFF2-40B4-BE49-F238E27FC236}">
                  <a16:creationId xmlns:a16="http://schemas.microsoft.com/office/drawing/2014/main" id="{6349C633-8EE0-4A67-90D2-52F4CD060C22}"/>
                </a:ext>
              </a:extLst>
            </p:cNvPr>
            <p:cNvSpPr>
              <a:spLocks/>
            </p:cNvSpPr>
            <p:nvPr userDrawn="1"/>
          </p:nvSpPr>
          <p:spPr bwMode="auto">
            <a:xfrm>
              <a:off x="5603" y="3144"/>
              <a:ext cx="30" cy="9"/>
            </a:xfrm>
            <a:custGeom>
              <a:avLst/>
              <a:gdLst>
                <a:gd name="T0" fmla="*/ 17 w 19"/>
                <a:gd name="T1" fmla="*/ 2 h 6"/>
                <a:gd name="T2" fmla="*/ 3 w 19"/>
                <a:gd name="T3" fmla="*/ 2 h 6"/>
                <a:gd name="T4" fmla="*/ 3 w 19"/>
                <a:gd name="T5" fmla="*/ 5 h 6"/>
                <a:gd name="T6" fmla="*/ 15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1"/>
                    <a:pt x="3" y="2"/>
                  </a:cubicBezTo>
                  <a:cubicBezTo>
                    <a:pt x="0" y="2"/>
                    <a:pt x="1" y="6"/>
                    <a:pt x="3" y="5"/>
                  </a:cubicBezTo>
                  <a:cubicBezTo>
                    <a:pt x="7" y="5"/>
                    <a:pt x="11"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3" name="Freeform 957">
              <a:extLst>
                <a:ext uri="{FF2B5EF4-FFF2-40B4-BE49-F238E27FC236}">
                  <a16:creationId xmlns:a16="http://schemas.microsoft.com/office/drawing/2014/main" id="{8A869B72-0F25-487D-8BDF-5B7ED449FF86}"/>
                </a:ext>
              </a:extLst>
            </p:cNvPr>
            <p:cNvSpPr>
              <a:spLocks/>
            </p:cNvSpPr>
            <p:nvPr userDrawn="1"/>
          </p:nvSpPr>
          <p:spPr bwMode="auto">
            <a:xfrm>
              <a:off x="5605" y="3156"/>
              <a:ext cx="23" cy="11"/>
            </a:xfrm>
            <a:custGeom>
              <a:avLst/>
              <a:gdLst>
                <a:gd name="T0" fmla="*/ 13 w 15"/>
                <a:gd name="T1" fmla="*/ 2 h 7"/>
                <a:gd name="T2" fmla="*/ 2 w 15"/>
                <a:gd name="T3" fmla="*/ 2 h 7"/>
                <a:gd name="T4" fmla="*/ 4 w 15"/>
                <a:gd name="T5" fmla="*/ 5 h 7"/>
                <a:gd name="T6" fmla="*/ 11 w 15"/>
                <a:gd name="T7" fmla="*/ 5 h 7"/>
                <a:gd name="T8" fmla="*/ 13 w 15"/>
                <a:gd name="T9" fmla="*/ 2 h 7"/>
              </a:gdLst>
              <a:ahLst/>
              <a:cxnLst>
                <a:cxn ang="0">
                  <a:pos x="T0" y="T1"/>
                </a:cxn>
                <a:cxn ang="0">
                  <a:pos x="T2" y="T3"/>
                </a:cxn>
                <a:cxn ang="0">
                  <a:pos x="T4" y="T5"/>
                </a:cxn>
                <a:cxn ang="0">
                  <a:pos x="T6" y="T7"/>
                </a:cxn>
                <a:cxn ang="0">
                  <a:pos x="T8" y="T9"/>
                </a:cxn>
              </a:cxnLst>
              <a:rect l="0" t="0" r="r" b="b"/>
              <a:pathLst>
                <a:path w="15" h="7">
                  <a:moveTo>
                    <a:pt x="13" y="2"/>
                  </a:moveTo>
                  <a:cubicBezTo>
                    <a:pt x="9" y="0"/>
                    <a:pt x="6" y="0"/>
                    <a:pt x="2" y="2"/>
                  </a:cubicBezTo>
                  <a:cubicBezTo>
                    <a:pt x="0" y="4"/>
                    <a:pt x="2" y="7"/>
                    <a:pt x="4" y="5"/>
                  </a:cubicBezTo>
                  <a:cubicBezTo>
                    <a:pt x="6" y="4"/>
                    <a:pt x="8" y="4"/>
                    <a:pt x="11" y="5"/>
                  </a:cubicBezTo>
                  <a:cubicBezTo>
                    <a:pt x="13" y="6"/>
                    <a:pt x="15" y="4"/>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4" name="Freeform 958">
              <a:extLst>
                <a:ext uri="{FF2B5EF4-FFF2-40B4-BE49-F238E27FC236}">
                  <a16:creationId xmlns:a16="http://schemas.microsoft.com/office/drawing/2014/main" id="{26F1BCE4-1884-4F11-9729-860C594313FC}"/>
                </a:ext>
              </a:extLst>
            </p:cNvPr>
            <p:cNvSpPr>
              <a:spLocks/>
            </p:cNvSpPr>
            <p:nvPr userDrawn="1"/>
          </p:nvSpPr>
          <p:spPr bwMode="auto">
            <a:xfrm>
              <a:off x="5598" y="3180"/>
              <a:ext cx="30" cy="11"/>
            </a:xfrm>
            <a:custGeom>
              <a:avLst/>
              <a:gdLst>
                <a:gd name="T0" fmla="*/ 17 w 19"/>
                <a:gd name="T1" fmla="*/ 3 h 7"/>
                <a:gd name="T2" fmla="*/ 3 w 19"/>
                <a:gd name="T3" fmla="*/ 0 h 7"/>
                <a:gd name="T4" fmla="*/ 3 w 19"/>
                <a:gd name="T5" fmla="*/ 4 h 7"/>
                <a:gd name="T6" fmla="*/ 15 w 19"/>
                <a:gd name="T7" fmla="*/ 6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1"/>
                    <a:pt x="8" y="1"/>
                    <a:pt x="3" y="0"/>
                  </a:cubicBezTo>
                  <a:cubicBezTo>
                    <a:pt x="1" y="0"/>
                    <a:pt x="0" y="4"/>
                    <a:pt x="3" y="4"/>
                  </a:cubicBezTo>
                  <a:cubicBezTo>
                    <a:pt x="7" y="4"/>
                    <a:pt x="11" y="4"/>
                    <a:pt x="15" y="6"/>
                  </a:cubicBezTo>
                  <a:cubicBezTo>
                    <a:pt x="17"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5" name="Freeform 959">
              <a:extLst>
                <a:ext uri="{FF2B5EF4-FFF2-40B4-BE49-F238E27FC236}">
                  <a16:creationId xmlns:a16="http://schemas.microsoft.com/office/drawing/2014/main" id="{FD9A6FA0-4E19-4CA1-A7A3-74892337B072}"/>
                </a:ext>
              </a:extLst>
            </p:cNvPr>
            <p:cNvSpPr>
              <a:spLocks/>
            </p:cNvSpPr>
            <p:nvPr userDrawn="1"/>
          </p:nvSpPr>
          <p:spPr bwMode="auto">
            <a:xfrm>
              <a:off x="5616" y="3196"/>
              <a:ext cx="25" cy="9"/>
            </a:xfrm>
            <a:custGeom>
              <a:avLst/>
              <a:gdLst>
                <a:gd name="T0" fmla="*/ 13 w 16"/>
                <a:gd name="T1" fmla="*/ 1 h 6"/>
                <a:gd name="T2" fmla="*/ 2 w 16"/>
                <a:gd name="T3" fmla="*/ 1 h 6"/>
                <a:gd name="T4" fmla="*/ 4 w 16"/>
                <a:gd name="T5" fmla="*/ 5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1"/>
                    <a:pt x="6" y="0"/>
                    <a:pt x="2" y="1"/>
                  </a:cubicBezTo>
                  <a:cubicBezTo>
                    <a:pt x="0" y="2"/>
                    <a:pt x="1" y="5"/>
                    <a:pt x="4" y="5"/>
                  </a:cubicBezTo>
                  <a:cubicBezTo>
                    <a:pt x="6" y="4"/>
                    <a:pt x="10" y="4"/>
                    <a:pt x="13" y="5"/>
                  </a:cubicBezTo>
                  <a:cubicBezTo>
                    <a:pt x="15" y="6"/>
                    <a:pt x="16"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6" name="Freeform 960">
              <a:extLst>
                <a:ext uri="{FF2B5EF4-FFF2-40B4-BE49-F238E27FC236}">
                  <a16:creationId xmlns:a16="http://schemas.microsoft.com/office/drawing/2014/main" id="{1F2837F4-59D9-4046-A7DC-CCEC8E6E710B}"/>
                </a:ext>
              </a:extLst>
            </p:cNvPr>
            <p:cNvSpPr>
              <a:spLocks/>
            </p:cNvSpPr>
            <p:nvPr userDrawn="1"/>
          </p:nvSpPr>
          <p:spPr bwMode="auto">
            <a:xfrm>
              <a:off x="5650" y="3189"/>
              <a:ext cx="32" cy="11"/>
            </a:xfrm>
            <a:custGeom>
              <a:avLst/>
              <a:gdLst>
                <a:gd name="T0" fmla="*/ 16 w 20"/>
                <a:gd name="T1" fmla="*/ 1 h 7"/>
                <a:gd name="T2" fmla="*/ 10 w 20"/>
                <a:gd name="T3" fmla="*/ 1 h 7"/>
                <a:gd name="T4" fmla="*/ 2 w 20"/>
                <a:gd name="T5" fmla="*/ 3 h 7"/>
                <a:gd name="T6" fmla="*/ 3 w 20"/>
                <a:gd name="T7" fmla="*/ 7 h 7"/>
                <a:gd name="T8" fmla="*/ 17 w 20"/>
                <a:gd name="T9" fmla="*/ 4 h 7"/>
                <a:gd name="T10" fmla="*/ 16 w 20"/>
                <a:gd name="T11" fmla="*/ 1 h 7"/>
              </a:gdLst>
              <a:ahLst/>
              <a:cxnLst>
                <a:cxn ang="0">
                  <a:pos x="T0" y="T1"/>
                </a:cxn>
                <a:cxn ang="0">
                  <a:pos x="T2" y="T3"/>
                </a:cxn>
                <a:cxn ang="0">
                  <a:pos x="T4" y="T5"/>
                </a:cxn>
                <a:cxn ang="0">
                  <a:pos x="T6" y="T7"/>
                </a:cxn>
                <a:cxn ang="0">
                  <a:pos x="T8" y="T9"/>
                </a:cxn>
                <a:cxn ang="0">
                  <a:pos x="T10" y="T11"/>
                </a:cxn>
              </a:cxnLst>
              <a:rect l="0" t="0" r="r" b="b"/>
              <a:pathLst>
                <a:path w="20" h="7">
                  <a:moveTo>
                    <a:pt x="16" y="1"/>
                  </a:moveTo>
                  <a:cubicBezTo>
                    <a:pt x="15" y="1"/>
                    <a:pt x="12" y="1"/>
                    <a:pt x="10" y="1"/>
                  </a:cubicBezTo>
                  <a:cubicBezTo>
                    <a:pt x="8" y="2"/>
                    <a:pt x="5" y="2"/>
                    <a:pt x="2" y="3"/>
                  </a:cubicBezTo>
                  <a:cubicBezTo>
                    <a:pt x="0" y="4"/>
                    <a:pt x="1" y="7"/>
                    <a:pt x="3" y="7"/>
                  </a:cubicBezTo>
                  <a:cubicBezTo>
                    <a:pt x="8" y="5"/>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7" name="Freeform 961">
              <a:extLst>
                <a:ext uri="{FF2B5EF4-FFF2-40B4-BE49-F238E27FC236}">
                  <a16:creationId xmlns:a16="http://schemas.microsoft.com/office/drawing/2014/main" id="{D284BB98-49F6-4571-A0FF-C0F0C00AA3C6}"/>
                </a:ext>
              </a:extLst>
            </p:cNvPr>
            <p:cNvSpPr>
              <a:spLocks/>
            </p:cNvSpPr>
            <p:nvPr userDrawn="1"/>
          </p:nvSpPr>
          <p:spPr bwMode="auto">
            <a:xfrm>
              <a:off x="5638" y="3172"/>
              <a:ext cx="25" cy="9"/>
            </a:xfrm>
            <a:custGeom>
              <a:avLst/>
              <a:gdLst>
                <a:gd name="T0" fmla="*/ 14 w 16"/>
                <a:gd name="T1" fmla="*/ 1 h 6"/>
                <a:gd name="T2" fmla="*/ 3 w 16"/>
                <a:gd name="T3" fmla="*/ 2 h 6"/>
                <a:gd name="T4" fmla="*/ 4 w 16"/>
                <a:gd name="T5" fmla="*/ 5 h 6"/>
                <a:gd name="T6" fmla="*/ 12 w 16"/>
                <a:gd name="T7" fmla="*/ 5 h 6"/>
                <a:gd name="T8" fmla="*/ 14 w 16"/>
                <a:gd name="T9" fmla="*/ 1 h 6"/>
              </a:gdLst>
              <a:ahLst/>
              <a:cxnLst>
                <a:cxn ang="0">
                  <a:pos x="T0" y="T1"/>
                </a:cxn>
                <a:cxn ang="0">
                  <a:pos x="T2" y="T3"/>
                </a:cxn>
                <a:cxn ang="0">
                  <a:pos x="T4" y="T5"/>
                </a:cxn>
                <a:cxn ang="0">
                  <a:pos x="T6" y="T7"/>
                </a:cxn>
                <a:cxn ang="0">
                  <a:pos x="T8" y="T9"/>
                </a:cxn>
              </a:cxnLst>
              <a:rect l="0" t="0" r="r" b="b"/>
              <a:pathLst>
                <a:path w="16" h="6">
                  <a:moveTo>
                    <a:pt x="14" y="1"/>
                  </a:moveTo>
                  <a:cubicBezTo>
                    <a:pt x="10" y="0"/>
                    <a:pt x="6" y="1"/>
                    <a:pt x="3" y="2"/>
                  </a:cubicBezTo>
                  <a:cubicBezTo>
                    <a:pt x="0" y="3"/>
                    <a:pt x="2" y="6"/>
                    <a:pt x="4" y="5"/>
                  </a:cubicBezTo>
                  <a:cubicBezTo>
                    <a:pt x="6" y="5"/>
                    <a:pt x="10" y="4"/>
                    <a:pt x="12" y="5"/>
                  </a:cubicBezTo>
                  <a:cubicBezTo>
                    <a:pt x="14" y="6"/>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8" name="Freeform 962">
              <a:extLst>
                <a:ext uri="{FF2B5EF4-FFF2-40B4-BE49-F238E27FC236}">
                  <a16:creationId xmlns:a16="http://schemas.microsoft.com/office/drawing/2014/main" id="{BA5A3B8C-66B8-4DC1-AF6B-33CEA3DE59BF}"/>
                </a:ext>
              </a:extLst>
            </p:cNvPr>
            <p:cNvSpPr>
              <a:spLocks/>
            </p:cNvSpPr>
            <p:nvPr userDrawn="1"/>
          </p:nvSpPr>
          <p:spPr bwMode="auto">
            <a:xfrm>
              <a:off x="5643" y="3145"/>
              <a:ext cx="25" cy="13"/>
            </a:xfrm>
            <a:custGeom>
              <a:avLst/>
              <a:gdLst>
                <a:gd name="T0" fmla="*/ 3 w 16"/>
                <a:gd name="T1" fmla="*/ 3 h 8"/>
                <a:gd name="T2" fmla="*/ 4 w 16"/>
                <a:gd name="T3" fmla="*/ 7 h 8"/>
                <a:gd name="T4" fmla="*/ 9 w 16"/>
                <a:gd name="T5" fmla="*/ 6 h 8"/>
                <a:gd name="T6" fmla="*/ 10 w 16"/>
                <a:gd name="T7" fmla="*/ 6 h 8"/>
                <a:gd name="T8" fmla="*/ 12 w 16"/>
                <a:gd name="T9" fmla="*/ 6 h 8"/>
                <a:gd name="T10" fmla="*/ 15 w 16"/>
                <a:gd name="T11" fmla="*/ 4 h 8"/>
                <a:gd name="T12" fmla="*/ 3 w 1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3" y="3"/>
                  </a:moveTo>
                  <a:cubicBezTo>
                    <a:pt x="0" y="4"/>
                    <a:pt x="2" y="7"/>
                    <a:pt x="4" y="7"/>
                  </a:cubicBezTo>
                  <a:cubicBezTo>
                    <a:pt x="6" y="6"/>
                    <a:pt x="7" y="6"/>
                    <a:pt x="9" y="6"/>
                  </a:cubicBezTo>
                  <a:cubicBezTo>
                    <a:pt x="9" y="6"/>
                    <a:pt x="10" y="6"/>
                    <a:pt x="10" y="6"/>
                  </a:cubicBezTo>
                  <a:cubicBezTo>
                    <a:pt x="11" y="6"/>
                    <a:pt x="12" y="6"/>
                    <a:pt x="12" y="6"/>
                  </a:cubicBezTo>
                  <a:cubicBezTo>
                    <a:pt x="13" y="8"/>
                    <a:pt x="16" y="7"/>
                    <a:pt x="15" y="4"/>
                  </a:cubicBezTo>
                  <a:cubicBezTo>
                    <a:pt x="13" y="0"/>
                    <a:pt x="6" y="2"/>
                    <a:pt x="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9" name="Freeform 963">
              <a:extLst>
                <a:ext uri="{FF2B5EF4-FFF2-40B4-BE49-F238E27FC236}">
                  <a16:creationId xmlns:a16="http://schemas.microsoft.com/office/drawing/2014/main" id="{68C8D6AD-784C-4259-AD97-61EEAA002F9E}"/>
                </a:ext>
              </a:extLst>
            </p:cNvPr>
            <p:cNvSpPr>
              <a:spLocks/>
            </p:cNvSpPr>
            <p:nvPr userDrawn="1"/>
          </p:nvSpPr>
          <p:spPr bwMode="auto">
            <a:xfrm>
              <a:off x="5649" y="3128"/>
              <a:ext cx="31" cy="11"/>
            </a:xfrm>
            <a:custGeom>
              <a:avLst/>
              <a:gdLst>
                <a:gd name="T0" fmla="*/ 18 w 20"/>
                <a:gd name="T1" fmla="*/ 3 h 7"/>
                <a:gd name="T2" fmla="*/ 2 w 20"/>
                <a:gd name="T3" fmla="*/ 2 h 7"/>
                <a:gd name="T4" fmla="*/ 3 w 20"/>
                <a:gd name="T5" fmla="*/ 5 h 7"/>
                <a:gd name="T6" fmla="*/ 16 w 20"/>
                <a:gd name="T7" fmla="*/ 6 h 7"/>
                <a:gd name="T8" fmla="*/ 18 w 20"/>
                <a:gd name="T9" fmla="*/ 3 h 7"/>
              </a:gdLst>
              <a:ahLst/>
              <a:cxnLst>
                <a:cxn ang="0">
                  <a:pos x="T0" y="T1"/>
                </a:cxn>
                <a:cxn ang="0">
                  <a:pos x="T2" y="T3"/>
                </a:cxn>
                <a:cxn ang="0">
                  <a:pos x="T4" y="T5"/>
                </a:cxn>
                <a:cxn ang="0">
                  <a:pos x="T6" y="T7"/>
                </a:cxn>
                <a:cxn ang="0">
                  <a:pos x="T8" y="T9"/>
                </a:cxn>
              </a:cxnLst>
              <a:rect l="0" t="0" r="r" b="b"/>
              <a:pathLst>
                <a:path w="20" h="7">
                  <a:moveTo>
                    <a:pt x="18" y="3"/>
                  </a:moveTo>
                  <a:cubicBezTo>
                    <a:pt x="13" y="0"/>
                    <a:pt x="7" y="0"/>
                    <a:pt x="2" y="2"/>
                  </a:cubicBezTo>
                  <a:cubicBezTo>
                    <a:pt x="0" y="3"/>
                    <a:pt x="1" y="6"/>
                    <a:pt x="3" y="5"/>
                  </a:cubicBezTo>
                  <a:cubicBezTo>
                    <a:pt x="8" y="4"/>
                    <a:pt x="12" y="4"/>
                    <a:pt x="16" y="6"/>
                  </a:cubicBezTo>
                  <a:cubicBezTo>
                    <a:pt x="18" y="7"/>
                    <a:pt x="20" y="4"/>
                    <a:pt x="18"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0" name="Freeform 964">
              <a:extLst>
                <a:ext uri="{FF2B5EF4-FFF2-40B4-BE49-F238E27FC236}">
                  <a16:creationId xmlns:a16="http://schemas.microsoft.com/office/drawing/2014/main" id="{91EE0E4B-BFF3-4709-A621-313C95A54B82}"/>
                </a:ext>
              </a:extLst>
            </p:cNvPr>
            <p:cNvSpPr>
              <a:spLocks/>
            </p:cNvSpPr>
            <p:nvPr userDrawn="1"/>
          </p:nvSpPr>
          <p:spPr bwMode="auto">
            <a:xfrm>
              <a:off x="5691" y="3150"/>
              <a:ext cx="30" cy="9"/>
            </a:xfrm>
            <a:custGeom>
              <a:avLst/>
              <a:gdLst>
                <a:gd name="T0" fmla="*/ 17 w 19"/>
                <a:gd name="T1" fmla="*/ 2 h 6"/>
                <a:gd name="T2" fmla="*/ 3 w 19"/>
                <a:gd name="T3" fmla="*/ 1 h 6"/>
                <a:gd name="T4" fmla="*/ 4 w 19"/>
                <a:gd name="T5" fmla="*/ 5 h 6"/>
                <a:gd name="T6" fmla="*/ 16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0"/>
                    <a:pt x="3" y="1"/>
                  </a:cubicBezTo>
                  <a:cubicBezTo>
                    <a:pt x="0" y="2"/>
                    <a:pt x="2" y="6"/>
                    <a:pt x="4" y="5"/>
                  </a:cubicBezTo>
                  <a:cubicBezTo>
                    <a:pt x="8" y="4"/>
                    <a:pt x="12" y="3"/>
                    <a:pt x="16" y="5"/>
                  </a:cubicBezTo>
                  <a:cubicBezTo>
                    <a:pt x="18"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1" name="Freeform 965">
              <a:extLst>
                <a:ext uri="{FF2B5EF4-FFF2-40B4-BE49-F238E27FC236}">
                  <a16:creationId xmlns:a16="http://schemas.microsoft.com/office/drawing/2014/main" id="{2C56F8E2-40E4-4CC1-910D-F14D53401F3D}"/>
                </a:ext>
              </a:extLst>
            </p:cNvPr>
            <p:cNvSpPr>
              <a:spLocks/>
            </p:cNvSpPr>
            <p:nvPr userDrawn="1"/>
          </p:nvSpPr>
          <p:spPr bwMode="auto">
            <a:xfrm>
              <a:off x="5685" y="3164"/>
              <a:ext cx="21" cy="10"/>
            </a:xfrm>
            <a:custGeom>
              <a:avLst/>
              <a:gdLst>
                <a:gd name="T0" fmla="*/ 11 w 13"/>
                <a:gd name="T1" fmla="*/ 1 h 6"/>
                <a:gd name="T2" fmla="*/ 2 w 13"/>
                <a:gd name="T3" fmla="*/ 1 h 6"/>
                <a:gd name="T4" fmla="*/ 3 w 13"/>
                <a:gd name="T5" fmla="*/ 5 h 6"/>
                <a:gd name="T6" fmla="*/ 9 w 13"/>
                <a:gd name="T7" fmla="*/ 5 h 6"/>
                <a:gd name="T8" fmla="*/ 11 w 13"/>
                <a:gd name="T9" fmla="*/ 1 h 6"/>
              </a:gdLst>
              <a:ahLst/>
              <a:cxnLst>
                <a:cxn ang="0">
                  <a:pos x="T0" y="T1"/>
                </a:cxn>
                <a:cxn ang="0">
                  <a:pos x="T2" y="T3"/>
                </a:cxn>
                <a:cxn ang="0">
                  <a:pos x="T4" y="T5"/>
                </a:cxn>
                <a:cxn ang="0">
                  <a:pos x="T6" y="T7"/>
                </a:cxn>
                <a:cxn ang="0">
                  <a:pos x="T8" y="T9"/>
                </a:cxn>
              </a:cxnLst>
              <a:rect l="0" t="0" r="r" b="b"/>
              <a:pathLst>
                <a:path w="13" h="6">
                  <a:moveTo>
                    <a:pt x="11" y="1"/>
                  </a:moveTo>
                  <a:cubicBezTo>
                    <a:pt x="8" y="0"/>
                    <a:pt x="5" y="0"/>
                    <a:pt x="2" y="1"/>
                  </a:cubicBezTo>
                  <a:cubicBezTo>
                    <a:pt x="0" y="2"/>
                    <a:pt x="1" y="5"/>
                    <a:pt x="3" y="5"/>
                  </a:cubicBezTo>
                  <a:cubicBezTo>
                    <a:pt x="5" y="4"/>
                    <a:pt x="7" y="4"/>
                    <a:pt x="9" y="5"/>
                  </a:cubicBezTo>
                  <a:cubicBezTo>
                    <a:pt x="11" y="6"/>
                    <a:pt x="13" y="2"/>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2" name="Freeform 966">
              <a:extLst>
                <a:ext uri="{FF2B5EF4-FFF2-40B4-BE49-F238E27FC236}">
                  <a16:creationId xmlns:a16="http://schemas.microsoft.com/office/drawing/2014/main" id="{8A17B338-A3D2-41D0-922B-41EF69197177}"/>
                </a:ext>
              </a:extLst>
            </p:cNvPr>
            <p:cNvSpPr>
              <a:spLocks/>
            </p:cNvSpPr>
            <p:nvPr userDrawn="1"/>
          </p:nvSpPr>
          <p:spPr bwMode="auto">
            <a:xfrm>
              <a:off x="5701" y="3175"/>
              <a:ext cx="23" cy="10"/>
            </a:xfrm>
            <a:custGeom>
              <a:avLst/>
              <a:gdLst>
                <a:gd name="T0" fmla="*/ 13 w 15"/>
                <a:gd name="T1" fmla="*/ 2 h 6"/>
                <a:gd name="T2" fmla="*/ 2 w 15"/>
                <a:gd name="T3" fmla="*/ 2 h 6"/>
                <a:gd name="T4" fmla="*/ 5 w 15"/>
                <a:gd name="T5" fmla="*/ 5 h 6"/>
                <a:gd name="T6" fmla="*/ 11 w 15"/>
                <a:gd name="T7" fmla="*/ 5 h 6"/>
                <a:gd name="T8" fmla="*/ 13 w 15"/>
                <a:gd name="T9" fmla="*/ 2 h 6"/>
              </a:gdLst>
              <a:ahLst/>
              <a:cxnLst>
                <a:cxn ang="0">
                  <a:pos x="T0" y="T1"/>
                </a:cxn>
                <a:cxn ang="0">
                  <a:pos x="T2" y="T3"/>
                </a:cxn>
                <a:cxn ang="0">
                  <a:pos x="T4" y="T5"/>
                </a:cxn>
                <a:cxn ang="0">
                  <a:pos x="T6" y="T7"/>
                </a:cxn>
                <a:cxn ang="0">
                  <a:pos x="T8" y="T9"/>
                </a:cxn>
              </a:cxnLst>
              <a:rect l="0" t="0" r="r" b="b"/>
              <a:pathLst>
                <a:path w="15" h="6">
                  <a:moveTo>
                    <a:pt x="13" y="2"/>
                  </a:moveTo>
                  <a:cubicBezTo>
                    <a:pt x="9" y="0"/>
                    <a:pt x="6" y="0"/>
                    <a:pt x="2" y="2"/>
                  </a:cubicBezTo>
                  <a:cubicBezTo>
                    <a:pt x="0" y="3"/>
                    <a:pt x="3" y="6"/>
                    <a:pt x="5" y="5"/>
                  </a:cubicBezTo>
                  <a:cubicBezTo>
                    <a:pt x="7" y="4"/>
                    <a:pt x="9" y="4"/>
                    <a:pt x="11" y="5"/>
                  </a:cubicBezTo>
                  <a:cubicBezTo>
                    <a:pt x="14" y="6"/>
                    <a:pt x="15"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3" name="Freeform 967">
              <a:extLst>
                <a:ext uri="{FF2B5EF4-FFF2-40B4-BE49-F238E27FC236}">
                  <a16:creationId xmlns:a16="http://schemas.microsoft.com/office/drawing/2014/main" id="{09537013-2E53-4E11-BCC3-452592EFE6AA}"/>
                </a:ext>
              </a:extLst>
            </p:cNvPr>
            <p:cNvSpPr>
              <a:spLocks/>
            </p:cNvSpPr>
            <p:nvPr userDrawn="1"/>
          </p:nvSpPr>
          <p:spPr bwMode="auto">
            <a:xfrm>
              <a:off x="5701" y="3191"/>
              <a:ext cx="25" cy="6"/>
            </a:xfrm>
            <a:custGeom>
              <a:avLst/>
              <a:gdLst>
                <a:gd name="T0" fmla="*/ 13 w 16"/>
                <a:gd name="T1" fmla="*/ 0 h 4"/>
                <a:gd name="T2" fmla="*/ 2 w 16"/>
                <a:gd name="T3" fmla="*/ 0 h 4"/>
                <a:gd name="T4" fmla="*/ 3 w 16"/>
                <a:gd name="T5" fmla="*/ 4 h 4"/>
                <a:gd name="T6" fmla="*/ 14 w 16"/>
                <a:gd name="T7" fmla="*/ 4 h 4"/>
                <a:gd name="T8" fmla="*/ 13 w 16"/>
                <a:gd name="T9" fmla="*/ 0 h 4"/>
              </a:gdLst>
              <a:ahLst/>
              <a:cxnLst>
                <a:cxn ang="0">
                  <a:pos x="T0" y="T1"/>
                </a:cxn>
                <a:cxn ang="0">
                  <a:pos x="T2" y="T3"/>
                </a:cxn>
                <a:cxn ang="0">
                  <a:pos x="T4" y="T5"/>
                </a:cxn>
                <a:cxn ang="0">
                  <a:pos x="T6" y="T7"/>
                </a:cxn>
                <a:cxn ang="0">
                  <a:pos x="T8" y="T9"/>
                </a:cxn>
              </a:cxnLst>
              <a:rect l="0" t="0" r="r" b="b"/>
              <a:pathLst>
                <a:path w="16" h="4">
                  <a:moveTo>
                    <a:pt x="13" y="0"/>
                  </a:moveTo>
                  <a:cubicBezTo>
                    <a:pt x="10" y="0"/>
                    <a:pt x="6" y="0"/>
                    <a:pt x="2" y="0"/>
                  </a:cubicBezTo>
                  <a:cubicBezTo>
                    <a:pt x="0" y="0"/>
                    <a:pt x="0" y="4"/>
                    <a:pt x="3" y="4"/>
                  </a:cubicBezTo>
                  <a:cubicBezTo>
                    <a:pt x="6" y="4"/>
                    <a:pt x="10" y="4"/>
                    <a:pt x="14" y="4"/>
                  </a:cubicBezTo>
                  <a:cubicBezTo>
                    <a:pt x="16"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4" name="Freeform 968">
              <a:extLst>
                <a:ext uri="{FF2B5EF4-FFF2-40B4-BE49-F238E27FC236}">
                  <a16:creationId xmlns:a16="http://schemas.microsoft.com/office/drawing/2014/main" id="{02B33D97-6F78-4BC6-A98D-C154DCE5D311}"/>
                </a:ext>
              </a:extLst>
            </p:cNvPr>
            <p:cNvSpPr>
              <a:spLocks/>
            </p:cNvSpPr>
            <p:nvPr userDrawn="1"/>
          </p:nvSpPr>
          <p:spPr bwMode="auto">
            <a:xfrm>
              <a:off x="5740" y="3186"/>
              <a:ext cx="27" cy="10"/>
            </a:xfrm>
            <a:custGeom>
              <a:avLst/>
              <a:gdLst>
                <a:gd name="T0" fmla="*/ 14 w 17"/>
                <a:gd name="T1" fmla="*/ 0 h 6"/>
                <a:gd name="T2" fmla="*/ 2 w 17"/>
                <a:gd name="T3" fmla="*/ 2 h 6"/>
                <a:gd name="T4" fmla="*/ 3 w 17"/>
                <a:gd name="T5" fmla="*/ 5 h 6"/>
                <a:gd name="T6" fmla="*/ 10 w 17"/>
                <a:gd name="T7" fmla="*/ 4 h 6"/>
                <a:gd name="T8" fmla="*/ 13 w 17"/>
                <a:gd name="T9" fmla="*/ 4 h 6"/>
                <a:gd name="T10" fmla="*/ 14 w 17"/>
                <a:gd name="T11" fmla="*/ 4 h 6"/>
                <a:gd name="T12" fmla="*/ 14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4" y="0"/>
                  </a:moveTo>
                  <a:cubicBezTo>
                    <a:pt x="10" y="0"/>
                    <a:pt x="6" y="0"/>
                    <a:pt x="2" y="2"/>
                  </a:cubicBezTo>
                  <a:cubicBezTo>
                    <a:pt x="0" y="2"/>
                    <a:pt x="1" y="6"/>
                    <a:pt x="3" y="5"/>
                  </a:cubicBezTo>
                  <a:cubicBezTo>
                    <a:pt x="6" y="4"/>
                    <a:pt x="8" y="4"/>
                    <a:pt x="10" y="4"/>
                  </a:cubicBezTo>
                  <a:cubicBezTo>
                    <a:pt x="11" y="4"/>
                    <a:pt x="12" y="4"/>
                    <a:pt x="13" y="4"/>
                  </a:cubicBezTo>
                  <a:cubicBezTo>
                    <a:pt x="13" y="4"/>
                    <a:pt x="15" y="4"/>
                    <a:pt x="14" y="4"/>
                  </a:cubicBezTo>
                  <a:cubicBezTo>
                    <a:pt x="16"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538" name="Group 1170">
            <a:extLst>
              <a:ext uri="{FF2B5EF4-FFF2-40B4-BE49-F238E27FC236}">
                <a16:creationId xmlns:a16="http://schemas.microsoft.com/office/drawing/2014/main" id="{A24E771E-78FC-4C9F-A17A-90C5095A6F3E}"/>
              </a:ext>
            </a:extLst>
          </p:cNvPr>
          <p:cNvGrpSpPr>
            <a:grpSpLocks/>
          </p:cNvGrpSpPr>
          <p:nvPr userDrawn="1"/>
        </p:nvGrpSpPr>
        <p:grpSpPr bwMode="auto">
          <a:xfrm>
            <a:off x="8167688" y="4354513"/>
            <a:ext cx="3117850" cy="1628775"/>
            <a:chOff x="5145" y="2743"/>
            <a:chExt cx="1964" cy="1026"/>
          </a:xfrm>
        </p:grpSpPr>
        <p:sp>
          <p:nvSpPr>
            <p:cNvPr id="10765" name="Freeform 970">
              <a:extLst>
                <a:ext uri="{FF2B5EF4-FFF2-40B4-BE49-F238E27FC236}">
                  <a16:creationId xmlns:a16="http://schemas.microsoft.com/office/drawing/2014/main" id="{5D6C90E4-7AB1-4CAD-A93F-90D60EAF8430}"/>
                </a:ext>
              </a:extLst>
            </p:cNvPr>
            <p:cNvSpPr>
              <a:spLocks/>
            </p:cNvSpPr>
            <p:nvPr userDrawn="1"/>
          </p:nvSpPr>
          <p:spPr bwMode="auto">
            <a:xfrm>
              <a:off x="5735" y="3166"/>
              <a:ext cx="24" cy="12"/>
            </a:xfrm>
            <a:custGeom>
              <a:avLst/>
              <a:gdLst>
                <a:gd name="T0" fmla="*/ 12 w 15"/>
                <a:gd name="T1" fmla="*/ 0 h 8"/>
                <a:gd name="T2" fmla="*/ 2 w 15"/>
                <a:gd name="T3" fmla="*/ 4 h 8"/>
                <a:gd name="T4" fmla="*/ 3 w 15"/>
                <a:gd name="T5" fmla="*/ 7 h 8"/>
                <a:gd name="T6" fmla="*/ 13 w 15"/>
                <a:gd name="T7" fmla="*/ 4 h 8"/>
                <a:gd name="T8" fmla="*/ 12 w 15"/>
                <a:gd name="T9" fmla="*/ 0 h 8"/>
              </a:gdLst>
              <a:ahLst/>
              <a:cxnLst>
                <a:cxn ang="0">
                  <a:pos x="T0" y="T1"/>
                </a:cxn>
                <a:cxn ang="0">
                  <a:pos x="T2" y="T3"/>
                </a:cxn>
                <a:cxn ang="0">
                  <a:pos x="T4" y="T5"/>
                </a:cxn>
                <a:cxn ang="0">
                  <a:pos x="T6" y="T7"/>
                </a:cxn>
                <a:cxn ang="0">
                  <a:pos x="T8" y="T9"/>
                </a:cxn>
              </a:cxnLst>
              <a:rect l="0" t="0" r="r" b="b"/>
              <a:pathLst>
                <a:path w="15" h="8">
                  <a:moveTo>
                    <a:pt x="12" y="0"/>
                  </a:moveTo>
                  <a:cubicBezTo>
                    <a:pt x="2" y="4"/>
                    <a:pt x="2" y="4"/>
                    <a:pt x="2" y="4"/>
                  </a:cubicBezTo>
                  <a:cubicBezTo>
                    <a:pt x="0" y="5"/>
                    <a:pt x="1" y="8"/>
                    <a:pt x="3" y="7"/>
                  </a:cubicBezTo>
                  <a:cubicBezTo>
                    <a:pt x="13" y="4"/>
                    <a:pt x="13" y="4"/>
                    <a:pt x="13"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6" name="Freeform 971">
              <a:extLst>
                <a:ext uri="{FF2B5EF4-FFF2-40B4-BE49-F238E27FC236}">
                  <a16:creationId xmlns:a16="http://schemas.microsoft.com/office/drawing/2014/main" id="{12AF7D24-1BF6-4398-98E7-1003A574F95D}"/>
                </a:ext>
              </a:extLst>
            </p:cNvPr>
            <p:cNvSpPr>
              <a:spLocks/>
            </p:cNvSpPr>
            <p:nvPr userDrawn="1"/>
          </p:nvSpPr>
          <p:spPr bwMode="auto">
            <a:xfrm>
              <a:off x="5721" y="3141"/>
              <a:ext cx="27" cy="11"/>
            </a:xfrm>
            <a:custGeom>
              <a:avLst/>
              <a:gdLst>
                <a:gd name="T0" fmla="*/ 12 w 17"/>
                <a:gd name="T1" fmla="*/ 0 h 7"/>
                <a:gd name="T2" fmla="*/ 2 w 17"/>
                <a:gd name="T3" fmla="*/ 3 h 7"/>
                <a:gd name="T4" fmla="*/ 3 w 17"/>
                <a:gd name="T5" fmla="*/ 6 h 7"/>
                <a:gd name="T6" fmla="*/ 9 w 17"/>
                <a:gd name="T7" fmla="*/ 5 h 7"/>
                <a:gd name="T8" fmla="*/ 12 w 17"/>
                <a:gd name="T9" fmla="*/ 4 h 7"/>
                <a:gd name="T10" fmla="*/ 12 w 17"/>
                <a:gd name="T11" fmla="*/ 4 h 7"/>
                <a:gd name="T12" fmla="*/ 15 w 17"/>
                <a:gd name="T13" fmla="*/ 4 h 7"/>
                <a:gd name="T14" fmla="*/ 12 w 1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2" y="0"/>
                  </a:moveTo>
                  <a:cubicBezTo>
                    <a:pt x="9" y="1"/>
                    <a:pt x="6" y="2"/>
                    <a:pt x="2" y="3"/>
                  </a:cubicBezTo>
                  <a:cubicBezTo>
                    <a:pt x="0" y="3"/>
                    <a:pt x="0" y="7"/>
                    <a:pt x="3" y="6"/>
                  </a:cubicBezTo>
                  <a:cubicBezTo>
                    <a:pt x="5" y="6"/>
                    <a:pt x="7" y="5"/>
                    <a:pt x="9" y="5"/>
                  </a:cubicBezTo>
                  <a:cubicBezTo>
                    <a:pt x="10" y="5"/>
                    <a:pt x="11" y="4"/>
                    <a:pt x="12" y="4"/>
                  </a:cubicBezTo>
                  <a:cubicBezTo>
                    <a:pt x="12" y="4"/>
                    <a:pt x="12" y="4"/>
                    <a:pt x="12" y="4"/>
                  </a:cubicBezTo>
                  <a:cubicBezTo>
                    <a:pt x="13" y="5"/>
                    <a:pt x="14" y="6"/>
                    <a:pt x="15" y="4"/>
                  </a:cubicBezTo>
                  <a:cubicBezTo>
                    <a:pt x="17" y="2"/>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7" name="Freeform 972">
              <a:extLst>
                <a:ext uri="{FF2B5EF4-FFF2-40B4-BE49-F238E27FC236}">
                  <a16:creationId xmlns:a16="http://schemas.microsoft.com/office/drawing/2014/main" id="{9D780B35-F645-44B1-89EE-5BEED26D4BEB}"/>
                </a:ext>
              </a:extLst>
            </p:cNvPr>
            <p:cNvSpPr>
              <a:spLocks/>
            </p:cNvSpPr>
            <p:nvPr userDrawn="1"/>
          </p:nvSpPr>
          <p:spPr bwMode="auto">
            <a:xfrm>
              <a:off x="5682" y="3125"/>
              <a:ext cx="27" cy="11"/>
            </a:xfrm>
            <a:custGeom>
              <a:avLst/>
              <a:gdLst>
                <a:gd name="T0" fmla="*/ 15 w 17"/>
                <a:gd name="T1" fmla="*/ 2 h 7"/>
                <a:gd name="T2" fmla="*/ 2 w 17"/>
                <a:gd name="T3" fmla="*/ 1 h 7"/>
                <a:gd name="T4" fmla="*/ 3 w 17"/>
                <a:gd name="T5" fmla="*/ 5 h 7"/>
                <a:gd name="T6" fmla="*/ 12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4"/>
                    <a:pt x="12" y="5"/>
                  </a:cubicBezTo>
                  <a:cubicBezTo>
                    <a:pt x="14"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8" name="Freeform 973">
              <a:extLst>
                <a:ext uri="{FF2B5EF4-FFF2-40B4-BE49-F238E27FC236}">
                  <a16:creationId xmlns:a16="http://schemas.microsoft.com/office/drawing/2014/main" id="{1817D5A5-36C1-49B1-92A8-442EFD59DE84}"/>
                </a:ext>
              </a:extLst>
            </p:cNvPr>
            <p:cNvSpPr>
              <a:spLocks/>
            </p:cNvSpPr>
            <p:nvPr userDrawn="1"/>
          </p:nvSpPr>
          <p:spPr bwMode="auto">
            <a:xfrm>
              <a:off x="6559" y="2743"/>
              <a:ext cx="29" cy="19"/>
            </a:xfrm>
            <a:custGeom>
              <a:avLst/>
              <a:gdLst>
                <a:gd name="T0" fmla="*/ 12 w 18"/>
                <a:gd name="T1" fmla="*/ 1 h 12"/>
                <a:gd name="T2" fmla="*/ 10 w 18"/>
                <a:gd name="T3" fmla="*/ 3 h 12"/>
                <a:gd name="T4" fmla="*/ 10 w 18"/>
                <a:gd name="T5" fmla="*/ 4 h 12"/>
                <a:gd name="T6" fmla="*/ 7 w 18"/>
                <a:gd name="T7" fmla="*/ 5 h 12"/>
                <a:gd name="T8" fmla="*/ 2 w 18"/>
                <a:gd name="T9" fmla="*/ 8 h 12"/>
                <a:gd name="T10" fmla="*/ 4 w 18"/>
                <a:gd name="T11" fmla="*/ 11 h 12"/>
                <a:gd name="T12" fmla="*/ 12 w 18"/>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8" h="12">
                  <a:moveTo>
                    <a:pt x="12" y="1"/>
                  </a:moveTo>
                  <a:cubicBezTo>
                    <a:pt x="11" y="0"/>
                    <a:pt x="10" y="2"/>
                    <a:pt x="10" y="3"/>
                  </a:cubicBezTo>
                  <a:cubicBezTo>
                    <a:pt x="10" y="3"/>
                    <a:pt x="10" y="3"/>
                    <a:pt x="10" y="4"/>
                  </a:cubicBezTo>
                  <a:cubicBezTo>
                    <a:pt x="9" y="4"/>
                    <a:pt x="8" y="5"/>
                    <a:pt x="7" y="5"/>
                  </a:cubicBezTo>
                  <a:cubicBezTo>
                    <a:pt x="6" y="6"/>
                    <a:pt x="4" y="7"/>
                    <a:pt x="2" y="8"/>
                  </a:cubicBezTo>
                  <a:cubicBezTo>
                    <a:pt x="0" y="9"/>
                    <a:pt x="2" y="12"/>
                    <a:pt x="4" y="11"/>
                  </a:cubicBezTo>
                  <a:cubicBezTo>
                    <a:pt x="7" y="10"/>
                    <a:pt x="18" y="4"/>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9" name="Freeform 974">
              <a:extLst>
                <a:ext uri="{FF2B5EF4-FFF2-40B4-BE49-F238E27FC236}">
                  <a16:creationId xmlns:a16="http://schemas.microsoft.com/office/drawing/2014/main" id="{F2100265-28C8-4038-9B23-B71F7EF18F33}"/>
                </a:ext>
              </a:extLst>
            </p:cNvPr>
            <p:cNvSpPr>
              <a:spLocks/>
            </p:cNvSpPr>
            <p:nvPr userDrawn="1"/>
          </p:nvSpPr>
          <p:spPr bwMode="auto">
            <a:xfrm>
              <a:off x="6550" y="2768"/>
              <a:ext cx="20" cy="22"/>
            </a:xfrm>
            <a:custGeom>
              <a:avLst/>
              <a:gdLst>
                <a:gd name="T0" fmla="*/ 9 w 13"/>
                <a:gd name="T1" fmla="*/ 2 h 14"/>
                <a:gd name="T2" fmla="*/ 2 w 13"/>
                <a:gd name="T3" fmla="*/ 9 h 14"/>
                <a:gd name="T4" fmla="*/ 4 w 13"/>
                <a:gd name="T5" fmla="*/ 12 h 14"/>
                <a:gd name="T6" fmla="*/ 11 w 13"/>
                <a:gd name="T7" fmla="*/ 5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7" y="5"/>
                    <a:pt x="5" y="7"/>
                    <a:pt x="2" y="9"/>
                  </a:cubicBezTo>
                  <a:cubicBezTo>
                    <a:pt x="0" y="11"/>
                    <a:pt x="2" y="14"/>
                    <a:pt x="4" y="12"/>
                  </a:cubicBezTo>
                  <a:cubicBezTo>
                    <a:pt x="7" y="10"/>
                    <a:pt x="9" y="7"/>
                    <a:pt x="11"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0" name="Freeform 975">
              <a:extLst>
                <a:ext uri="{FF2B5EF4-FFF2-40B4-BE49-F238E27FC236}">
                  <a16:creationId xmlns:a16="http://schemas.microsoft.com/office/drawing/2014/main" id="{76A48EBE-5DD3-4430-A1E0-83D36D8043E0}"/>
                </a:ext>
              </a:extLst>
            </p:cNvPr>
            <p:cNvSpPr>
              <a:spLocks/>
            </p:cNvSpPr>
            <p:nvPr userDrawn="1"/>
          </p:nvSpPr>
          <p:spPr bwMode="auto">
            <a:xfrm>
              <a:off x="6575" y="2751"/>
              <a:ext cx="19" cy="22"/>
            </a:xfrm>
            <a:custGeom>
              <a:avLst/>
              <a:gdLst>
                <a:gd name="T0" fmla="*/ 8 w 12"/>
                <a:gd name="T1" fmla="*/ 2 h 14"/>
                <a:gd name="T2" fmla="*/ 2 w 12"/>
                <a:gd name="T3" fmla="*/ 10 h 14"/>
                <a:gd name="T4" fmla="*/ 4 w 12"/>
                <a:gd name="T5" fmla="*/ 13 h 14"/>
                <a:gd name="T6" fmla="*/ 11 w 12"/>
                <a:gd name="T7" fmla="*/ 3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7" y="5"/>
                    <a:pt x="4" y="8"/>
                    <a:pt x="2" y="10"/>
                  </a:cubicBezTo>
                  <a:cubicBezTo>
                    <a:pt x="0" y="11"/>
                    <a:pt x="2" y="14"/>
                    <a:pt x="4" y="13"/>
                  </a:cubicBezTo>
                  <a:cubicBezTo>
                    <a:pt x="7" y="10"/>
                    <a:pt x="10" y="7"/>
                    <a:pt x="11" y="3"/>
                  </a:cubicBezTo>
                  <a:cubicBezTo>
                    <a:pt x="12" y="1"/>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1" name="Freeform 976">
              <a:extLst>
                <a:ext uri="{FF2B5EF4-FFF2-40B4-BE49-F238E27FC236}">
                  <a16:creationId xmlns:a16="http://schemas.microsoft.com/office/drawing/2014/main" id="{F1CD0B86-3CEE-4506-BC07-26F86448033E}"/>
                </a:ext>
              </a:extLst>
            </p:cNvPr>
            <p:cNvSpPr>
              <a:spLocks/>
            </p:cNvSpPr>
            <p:nvPr userDrawn="1"/>
          </p:nvSpPr>
          <p:spPr bwMode="auto">
            <a:xfrm>
              <a:off x="6548" y="2790"/>
              <a:ext cx="19" cy="22"/>
            </a:xfrm>
            <a:custGeom>
              <a:avLst/>
              <a:gdLst>
                <a:gd name="T0" fmla="*/ 7 w 12"/>
                <a:gd name="T1" fmla="*/ 3 h 14"/>
                <a:gd name="T2" fmla="*/ 2 w 12"/>
                <a:gd name="T3" fmla="*/ 9 h 14"/>
                <a:gd name="T4" fmla="*/ 4 w 12"/>
                <a:gd name="T5" fmla="*/ 12 h 14"/>
                <a:gd name="T6" fmla="*/ 11 w 12"/>
                <a:gd name="T7" fmla="*/ 3 h 14"/>
                <a:gd name="T8" fmla="*/ 7 w 12"/>
                <a:gd name="T9" fmla="*/ 3 h 14"/>
              </a:gdLst>
              <a:ahLst/>
              <a:cxnLst>
                <a:cxn ang="0">
                  <a:pos x="T0" y="T1"/>
                </a:cxn>
                <a:cxn ang="0">
                  <a:pos x="T2" y="T3"/>
                </a:cxn>
                <a:cxn ang="0">
                  <a:pos x="T4" y="T5"/>
                </a:cxn>
                <a:cxn ang="0">
                  <a:pos x="T6" y="T7"/>
                </a:cxn>
                <a:cxn ang="0">
                  <a:pos x="T8" y="T9"/>
                </a:cxn>
              </a:cxnLst>
              <a:rect l="0" t="0" r="r" b="b"/>
              <a:pathLst>
                <a:path w="12" h="14">
                  <a:moveTo>
                    <a:pt x="7" y="3"/>
                  </a:moveTo>
                  <a:cubicBezTo>
                    <a:pt x="7" y="5"/>
                    <a:pt x="4" y="8"/>
                    <a:pt x="2" y="9"/>
                  </a:cubicBezTo>
                  <a:cubicBezTo>
                    <a:pt x="0" y="11"/>
                    <a:pt x="2" y="14"/>
                    <a:pt x="4" y="12"/>
                  </a:cubicBezTo>
                  <a:cubicBezTo>
                    <a:pt x="7" y="10"/>
                    <a:pt x="10" y="7"/>
                    <a:pt x="11" y="3"/>
                  </a:cubicBezTo>
                  <a:cubicBezTo>
                    <a:pt x="12"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2" name="Freeform 977">
              <a:extLst>
                <a:ext uri="{FF2B5EF4-FFF2-40B4-BE49-F238E27FC236}">
                  <a16:creationId xmlns:a16="http://schemas.microsoft.com/office/drawing/2014/main" id="{5F3F4DF0-1C33-4EFE-9955-7AF54B3E06C2}"/>
                </a:ext>
              </a:extLst>
            </p:cNvPr>
            <p:cNvSpPr>
              <a:spLocks/>
            </p:cNvSpPr>
            <p:nvPr userDrawn="1"/>
          </p:nvSpPr>
          <p:spPr bwMode="auto">
            <a:xfrm>
              <a:off x="6512" y="2814"/>
              <a:ext cx="22" cy="22"/>
            </a:xfrm>
            <a:custGeom>
              <a:avLst/>
              <a:gdLst>
                <a:gd name="T0" fmla="*/ 9 w 14"/>
                <a:gd name="T1" fmla="*/ 2 h 14"/>
                <a:gd name="T2" fmla="*/ 2 w 14"/>
                <a:gd name="T3" fmla="*/ 10 h 14"/>
                <a:gd name="T4" fmla="*/ 4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5"/>
                    <a:pt x="5" y="8"/>
                    <a:pt x="2" y="10"/>
                  </a:cubicBezTo>
                  <a:cubicBezTo>
                    <a:pt x="0" y="11"/>
                    <a:pt x="2" y="14"/>
                    <a:pt x="4" y="13"/>
                  </a:cubicBezTo>
                  <a:cubicBezTo>
                    <a:pt x="8" y="10"/>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3" name="Freeform 978">
              <a:extLst>
                <a:ext uri="{FF2B5EF4-FFF2-40B4-BE49-F238E27FC236}">
                  <a16:creationId xmlns:a16="http://schemas.microsoft.com/office/drawing/2014/main" id="{76EBAA0F-FFC6-4753-8855-D8EB73183E77}"/>
                </a:ext>
              </a:extLst>
            </p:cNvPr>
            <p:cNvSpPr>
              <a:spLocks/>
            </p:cNvSpPr>
            <p:nvPr userDrawn="1"/>
          </p:nvSpPr>
          <p:spPr bwMode="auto">
            <a:xfrm>
              <a:off x="6518" y="2789"/>
              <a:ext cx="22" cy="22"/>
            </a:xfrm>
            <a:custGeom>
              <a:avLst/>
              <a:gdLst>
                <a:gd name="T0" fmla="*/ 10 w 14"/>
                <a:gd name="T1" fmla="*/ 2 h 14"/>
                <a:gd name="T2" fmla="*/ 2 w 14"/>
                <a:gd name="T3" fmla="*/ 10 h 14"/>
                <a:gd name="T4" fmla="*/ 5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4" y="7"/>
                    <a:pt x="2" y="10"/>
                  </a:cubicBezTo>
                  <a:cubicBezTo>
                    <a:pt x="0" y="12"/>
                    <a:pt x="3" y="14"/>
                    <a:pt x="5"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4" name="Freeform 979">
              <a:extLst>
                <a:ext uri="{FF2B5EF4-FFF2-40B4-BE49-F238E27FC236}">
                  <a16:creationId xmlns:a16="http://schemas.microsoft.com/office/drawing/2014/main" id="{81B2BFED-D434-417B-B100-0CBF8F24DE23}"/>
                </a:ext>
              </a:extLst>
            </p:cNvPr>
            <p:cNvSpPr>
              <a:spLocks/>
            </p:cNvSpPr>
            <p:nvPr userDrawn="1"/>
          </p:nvSpPr>
          <p:spPr bwMode="auto">
            <a:xfrm>
              <a:off x="6525" y="2828"/>
              <a:ext cx="17" cy="19"/>
            </a:xfrm>
            <a:custGeom>
              <a:avLst/>
              <a:gdLst>
                <a:gd name="T0" fmla="*/ 7 w 11"/>
                <a:gd name="T1" fmla="*/ 2 h 12"/>
                <a:gd name="T2" fmla="*/ 7 w 11"/>
                <a:gd name="T3" fmla="*/ 3 h 12"/>
                <a:gd name="T4" fmla="*/ 6 w 11"/>
                <a:gd name="T5" fmla="*/ 4 h 12"/>
                <a:gd name="T6" fmla="*/ 2 w 11"/>
                <a:gd name="T7" fmla="*/ 8 h 12"/>
                <a:gd name="T8" fmla="*/ 4 w 11"/>
                <a:gd name="T9" fmla="*/ 11 h 12"/>
                <a:gd name="T10" fmla="*/ 9 w 11"/>
                <a:gd name="T11" fmla="*/ 6 h 12"/>
                <a:gd name="T12" fmla="*/ 11 w 11"/>
                <a:gd name="T13" fmla="*/ 2 h 12"/>
                <a:gd name="T14" fmla="*/ 7 w 11"/>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7" y="2"/>
                  </a:moveTo>
                  <a:cubicBezTo>
                    <a:pt x="7" y="2"/>
                    <a:pt x="7" y="2"/>
                    <a:pt x="7" y="3"/>
                  </a:cubicBezTo>
                  <a:cubicBezTo>
                    <a:pt x="7" y="3"/>
                    <a:pt x="6" y="4"/>
                    <a:pt x="6" y="4"/>
                  </a:cubicBezTo>
                  <a:cubicBezTo>
                    <a:pt x="5" y="6"/>
                    <a:pt x="3" y="7"/>
                    <a:pt x="2" y="8"/>
                  </a:cubicBezTo>
                  <a:cubicBezTo>
                    <a:pt x="0" y="9"/>
                    <a:pt x="2" y="12"/>
                    <a:pt x="4" y="11"/>
                  </a:cubicBezTo>
                  <a:cubicBezTo>
                    <a:pt x="6" y="10"/>
                    <a:pt x="8" y="8"/>
                    <a:pt x="9" y="6"/>
                  </a:cubicBezTo>
                  <a:cubicBezTo>
                    <a:pt x="10" y="5"/>
                    <a:pt x="11" y="3"/>
                    <a:pt x="11" y="2"/>
                  </a:cubicBezTo>
                  <a:cubicBezTo>
                    <a:pt x="11" y="0"/>
                    <a:pt x="7"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5" name="Freeform 980">
              <a:extLst>
                <a:ext uri="{FF2B5EF4-FFF2-40B4-BE49-F238E27FC236}">
                  <a16:creationId xmlns:a16="http://schemas.microsoft.com/office/drawing/2014/main" id="{36189DBA-D536-42EA-8A23-025A5BCAFF38}"/>
                </a:ext>
              </a:extLst>
            </p:cNvPr>
            <p:cNvSpPr>
              <a:spLocks/>
            </p:cNvSpPr>
            <p:nvPr userDrawn="1"/>
          </p:nvSpPr>
          <p:spPr bwMode="auto">
            <a:xfrm>
              <a:off x="6485" y="2848"/>
              <a:ext cx="19" cy="19"/>
            </a:xfrm>
            <a:custGeom>
              <a:avLst/>
              <a:gdLst>
                <a:gd name="T0" fmla="*/ 7 w 12"/>
                <a:gd name="T1" fmla="*/ 3 h 12"/>
                <a:gd name="T2" fmla="*/ 3 w 12"/>
                <a:gd name="T3" fmla="*/ 8 h 12"/>
                <a:gd name="T4" fmla="*/ 4 w 12"/>
                <a:gd name="T5" fmla="*/ 11 h 12"/>
                <a:gd name="T6" fmla="*/ 11 w 12"/>
                <a:gd name="T7" fmla="*/ 4 h 12"/>
                <a:gd name="T8" fmla="*/ 7 w 12"/>
                <a:gd name="T9" fmla="*/ 3 h 12"/>
              </a:gdLst>
              <a:ahLst/>
              <a:cxnLst>
                <a:cxn ang="0">
                  <a:pos x="T0" y="T1"/>
                </a:cxn>
                <a:cxn ang="0">
                  <a:pos x="T2" y="T3"/>
                </a:cxn>
                <a:cxn ang="0">
                  <a:pos x="T4" y="T5"/>
                </a:cxn>
                <a:cxn ang="0">
                  <a:pos x="T6" y="T7"/>
                </a:cxn>
                <a:cxn ang="0">
                  <a:pos x="T8" y="T9"/>
                </a:cxn>
              </a:cxnLst>
              <a:rect l="0" t="0" r="r" b="b"/>
              <a:pathLst>
                <a:path w="12" h="12">
                  <a:moveTo>
                    <a:pt x="7" y="3"/>
                  </a:moveTo>
                  <a:cubicBezTo>
                    <a:pt x="6" y="5"/>
                    <a:pt x="5" y="7"/>
                    <a:pt x="3" y="8"/>
                  </a:cubicBezTo>
                  <a:cubicBezTo>
                    <a:pt x="0" y="9"/>
                    <a:pt x="2" y="12"/>
                    <a:pt x="4" y="11"/>
                  </a:cubicBezTo>
                  <a:cubicBezTo>
                    <a:pt x="7" y="10"/>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6" name="Freeform 981">
              <a:extLst>
                <a:ext uri="{FF2B5EF4-FFF2-40B4-BE49-F238E27FC236}">
                  <a16:creationId xmlns:a16="http://schemas.microsoft.com/office/drawing/2014/main" id="{A4C5BF99-F449-412C-B883-8EF3E28C3487}"/>
                </a:ext>
              </a:extLst>
            </p:cNvPr>
            <p:cNvSpPr>
              <a:spLocks/>
            </p:cNvSpPr>
            <p:nvPr userDrawn="1"/>
          </p:nvSpPr>
          <p:spPr bwMode="auto">
            <a:xfrm>
              <a:off x="6480" y="2829"/>
              <a:ext cx="21" cy="19"/>
            </a:xfrm>
            <a:custGeom>
              <a:avLst/>
              <a:gdLst>
                <a:gd name="T0" fmla="*/ 9 w 13"/>
                <a:gd name="T1" fmla="*/ 2 h 12"/>
                <a:gd name="T2" fmla="*/ 2 w 13"/>
                <a:gd name="T3" fmla="*/ 7 h 12"/>
                <a:gd name="T4" fmla="*/ 5 w 13"/>
                <a:gd name="T5" fmla="*/ 10 h 12"/>
                <a:gd name="T6" fmla="*/ 11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5"/>
                    <a:pt x="2" y="7"/>
                  </a:cubicBezTo>
                  <a:cubicBezTo>
                    <a:pt x="0" y="9"/>
                    <a:pt x="3" y="12"/>
                    <a:pt x="5" y="10"/>
                  </a:cubicBezTo>
                  <a:cubicBezTo>
                    <a:pt x="7" y="8"/>
                    <a:pt x="9" y="7"/>
                    <a:pt x="11" y="5"/>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7" name="Freeform 982">
              <a:extLst>
                <a:ext uri="{FF2B5EF4-FFF2-40B4-BE49-F238E27FC236}">
                  <a16:creationId xmlns:a16="http://schemas.microsoft.com/office/drawing/2014/main" id="{C5C6115C-F5BC-44AE-9262-C1D0322ED4E4}"/>
                </a:ext>
              </a:extLst>
            </p:cNvPr>
            <p:cNvSpPr>
              <a:spLocks/>
            </p:cNvSpPr>
            <p:nvPr userDrawn="1"/>
          </p:nvSpPr>
          <p:spPr bwMode="auto">
            <a:xfrm>
              <a:off x="6491" y="2862"/>
              <a:ext cx="19" cy="18"/>
            </a:xfrm>
            <a:custGeom>
              <a:avLst/>
              <a:gdLst>
                <a:gd name="T0" fmla="*/ 7 w 12"/>
                <a:gd name="T1" fmla="*/ 2 h 11"/>
                <a:gd name="T2" fmla="*/ 2 w 12"/>
                <a:gd name="T3" fmla="*/ 6 h 11"/>
                <a:gd name="T4" fmla="*/ 4 w 12"/>
                <a:gd name="T5" fmla="*/ 10 h 11"/>
                <a:gd name="T6" fmla="*/ 11 w 12"/>
                <a:gd name="T7" fmla="*/ 4 h 11"/>
                <a:gd name="T8" fmla="*/ 7 w 12"/>
                <a:gd name="T9" fmla="*/ 2 h 11"/>
              </a:gdLst>
              <a:ahLst/>
              <a:cxnLst>
                <a:cxn ang="0">
                  <a:pos x="T0" y="T1"/>
                </a:cxn>
                <a:cxn ang="0">
                  <a:pos x="T2" y="T3"/>
                </a:cxn>
                <a:cxn ang="0">
                  <a:pos x="T4" y="T5"/>
                </a:cxn>
                <a:cxn ang="0">
                  <a:pos x="T6" y="T7"/>
                </a:cxn>
                <a:cxn ang="0">
                  <a:pos x="T8" y="T9"/>
                </a:cxn>
              </a:cxnLst>
              <a:rect l="0" t="0" r="r" b="b"/>
              <a:pathLst>
                <a:path w="12" h="11">
                  <a:moveTo>
                    <a:pt x="7" y="2"/>
                  </a:moveTo>
                  <a:cubicBezTo>
                    <a:pt x="6" y="4"/>
                    <a:pt x="4" y="5"/>
                    <a:pt x="2" y="6"/>
                  </a:cubicBezTo>
                  <a:cubicBezTo>
                    <a:pt x="0" y="7"/>
                    <a:pt x="1" y="11"/>
                    <a:pt x="4" y="10"/>
                  </a:cubicBezTo>
                  <a:cubicBezTo>
                    <a:pt x="7" y="9"/>
                    <a:pt x="9" y="7"/>
                    <a:pt x="11"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8" name="Freeform 983">
              <a:extLst>
                <a:ext uri="{FF2B5EF4-FFF2-40B4-BE49-F238E27FC236}">
                  <a16:creationId xmlns:a16="http://schemas.microsoft.com/office/drawing/2014/main" id="{DB3CCFDF-FC71-4FBE-A0C5-F8C782068FBB}"/>
                </a:ext>
              </a:extLst>
            </p:cNvPr>
            <p:cNvSpPr>
              <a:spLocks/>
            </p:cNvSpPr>
            <p:nvPr userDrawn="1"/>
          </p:nvSpPr>
          <p:spPr bwMode="auto">
            <a:xfrm>
              <a:off x="6452" y="2870"/>
              <a:ext cx="24" cy="22"/>
            </a:xfrm>
            <a:custGeom>
              <a:avLst/>
              <a:gdLst>
                <a:gd name="T0" fmla="*/ 10 w 15"/>
                <a:gd name="T1" fmla="*/ 2 h 14"/>
                <a:gd name="T2" fmla="*/ 2 w 15"/>
                <a:gd name="T3" fmla="*/ 10 h 14"/>
                <a:gd name="T4" fmla="*/ 4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5" y="8"/>
                    <a:pt x="2" y="10"/>
                  </a:cubicBezTo>
                  <a:cubicBezTo>
                    <a:pt x="0" y="11"/>
                    <a:pt x="2" y="14"/>
                    <a:pt x="4" y="13"/>
                  </a:cubicBezTo>
                  <a:cubicBezTo>
                    <a:pt x="8" y="10"/>
                    <a:pt x="12" y="8"/>
                    <a:pt x="14" y="4"/>
                  </a:cubicBezTo>
                  <a:cubicBezTo>
                    <a:pt x="15"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9" name="Freeform 984">
              <a:extLst>
                <a:ext uri="{FF2B5EF4-FFF2-40B4-BE49-F238E27FC236}">
                  <a16:creationId xmlns:a16="http://schemas.microsoft.com/office/drawing/2014/main" id="{7C5850AF-790E-427F-8893-E0E0F5688884}"/>
                </a:ext>
              </a:extLst>
            </p:cNvPr>
            <p:cNvSpPr>
              <a:spLocks/>
            </p:cNvSpPr>
            <p:nvPr userDrawn="1"/>
          </p:nvSpPr>
          <p:spPr bwMode="auto">
            <a:xfrm>
              <a:off x="6444" y="2866"/>
              <a:ext cx="21" cy="20"/>
            </a:xfrm>
            <a:custGeom>
              <a:avLst/>
              <a:gdLst>
                <a:gd name="T0" fmla="*/ 9 w 13"/>
                <a:gd name="T1" fmla="*/ 2 h 13"/>
                <a:gd name="T2" fmla="*/ 2 w 13"/>
                <a:gd name="T3" fmla="*/ 9 h 13"/>
                <a:gd name="T4" fmla="*/ 4 w 13"/>
                <a:gd name="T5" fmla="*/ 12 h 13"/>
                <a:gd name="T6" fmla="*/ 12 w 13"/>
                <a:gd name="T7" fmla="*/ 5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7" y="5"/>
                    <a:pt x="4" y="7"/>
                    <a:pt x="2" y="9"/>
                  </a:cubicBezTo>
                  <a:cubicBezTo>
                    <a:pt x="0" y="10"/>
                    <a:pt x="2" y="13"/>
                    <a:pt x="4" y="12"/>
                  </a:cubicBezTo>
                  <a:cubicBezTo>
                    <a:pt x="7" y="10"/>
                    <a:pt x="10" y="7"/>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0" name="Freeform 985">
              <a:extLst>
                <a:ext uri="{FF2B5EF4-FFF2-40B4-BE49-F238E27FC236}">
                  <a16:creationId xmlns:a16="http://schemas.microsoft.com/office/drawing/2014/main" id="{5186E4D6-CC6C-450E-AB51-CD1579FA55F7}"/>
                </a:ext>
              </a:extLst>
            </p:cNvPr>
            <p:cNvSpPr>
              <a:spLocks/>
            </p:cNvSpPr>
            <p:nvPr userDrawn="1"/>
          </p:nvSpPr>
          <p:spPr bwMode="auto">
            <a:xfrm>
              <a:off x="6414" y="2903"/>
              <a:ext cx="24" cy="19"/>
            </a:xfrm>
            <a:custGeom>
              <a:avLst/>
              <a:gdLst>
                <a:gd name="T0" fmla="*/ 11 w 15"/>
                <a:gd name="T1" fmla="*/ 1 h 12"/>
                <a:gd name="T2" fmla="*/ 2 w 15"/>
                <a:gd name="T3" fmla="*/ 8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5" y="5"/>
                    <a:pt x="2" y="8"/>
                  </a:cubicBezTo>
                  <a:cubicBezTo>
                    <a:pt x="0" y="9"/>
                    <a:pt x="2" y="12"/>
                    <a:pt x="4" y="11"/>
                  </a:cubicBezTo>
                  <a:cubicBezTo>
                    <a:pt x="7" y="8"/>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1" name="Freeform 986">
              <a:extLst>
                <a:ext uri="{FF2B5EF4-FFF2-40B4-BE49-F238E27FC236}">
                  <a16:creationId xmlns:a16="http://schemas.microsoft.com/office/drawing/2014/main" id="{AF9EC427-6C88-409F-9701-04CE8D9DC206}"/>
                </a:ext>
              </a:extLst>
            </p:cNvPr>
            <p:cNvSpPr>
              <a:spLocks/>
            </p:cNvSpPr>
            <p:nvPr userDrawn="1"/>
          </p:nvSpPr>
          <p:spPr bwMode="auto">
            <a:xfrm>
              <a:off x="6438" y="2900"/>
              <a:ext cx="25" cy="19"/>
            </a:xfrm>
            <a:custGeom>
              <a:avLst/>
              <a:gdLst>
                <a:gd name="T0" fmla="*/ 11 w 16"/>
                <a:gd name="T1" fmla="*/ 2 h 12"/>
                <a:gd name="T2" fmla="*/ 2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4"/>
                    <a:pt x="6" y="6"/>
                    <a:pt x="2" y="8"/>
                  </a:cubicBezTo>
                  <a:cubicBezTo>
                    <a:pt x="0" y="8"/>
                    <a:pt x="1" y="12"/>
                    <a:pt x="4" y="11"/>
                  </a:cubicBezTo>
                  <a:cubicBezTo>
                    <a:pt x="8" y="10"/>
                    <a:pt x="11" y="7"/>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2" name="Freeform 987">
              <a:extLst>
                <a:ext uri="{FF2B5EF4-FFF2-40B4-BE49-F238E27FC236}">
                  <a16:creationId xmlns:a16="http://schemas.microsoft.com/office/drawing/2014/main" id="{BDEAA205-EF9A-4235-8C51-3E48F9222BDE}"/>
                </a:ext>
              </a:extLst>
            </p:cNvPr>
            <p:cNvSpPr>
              <a:spLocks/>
            </p:cNvSpPr>
            <p:nvPr userDrawn="1"/>
          </p:nvSpPr>
          <p:spPr bwMode="auto">
            <a:xfrm>
              <a:off x="6471" y="2878"/>
              <a:ext cx="17" cy="19"/>
            </a:xfrm>
            <a:custGeom>
              <a:avLst/>
              <a:gdLst>
                <a:gd name="T0" fmla="*/ 6 w 11"/>
                <a:gd name="T1" fmla="*/ 2 h 12"/>
                <a:gd name="T2" fmla="*/ 2 w 11"/>
                <a:gd name="T3" fmla="*/ 7 h 12"/>
                <a:gd name="T4" fmla="*/ 4 w 11"/>
                <a:gd name="T5" fmla="*/ 10 h 12"/>
                <a:gd name="T6" fmla="*/ 10 w 11"/>
                <a:gd name="T7" fmla="*/ 4 h 12"/>
                <a:gd name="T8" fmla="*/ 6 w 11"/>
                <a:gd name="T9" fmla="*/ 2 h 12"/>
              </a:gdLst>
              <a:ahLst/>
              <a:cxnLst>
                <a:cxn ang="0">
                  <a:pos x="T0" y="T1"/>
                </a:cxn>
                <a:cxn ang="0">
                  <a:pos x="T2" y="T3"/>
                </a:cxn>
                <a:cxn ang="0">
                  <a:pos x="T4" y="T5"/>
                </a:cxn>
                <a:cxn ang="0">
                  <a:pos x="T6" y="T7"/>
                </a:cxn>
                <a:cxn ang="0">
                  <a:pos x="T8" y="T9"/>
                </a:cxn>
              </a:cxnLst>
              <a:rect l="0" t="0" r="r" b="b"/>
              <a:pathLst>
                <a:path w="11" h="12">
                  <a:moveTo>
                    <a:pt x="6" y="2"/>
                  </a:moveTo>
                  <a:cubicBezTo>
                    <a:pt x="5" y="4"/>
                    <a:pt x="4" y="6"/>
                    <a:pt x="2" y="7"/>
                  </a:cubicBezTo>
                  <a:cubicBezTo>
                    <a:pt x="0" y="9"/>
                    <a:pt x="2" y="12"/>
                    <a:pt x="4" y="10"/>
                  </a:cubicBezTo>
                  <a:cubicBezTo>
                    <a:pt x="6" y="8"/>
                    <a:pt x="8" y="6"/>
                    <a:pt x="10" y="4"/>
                  </a:cubicBezTo>
                  <a:cubicBezTo>
                    <a:pt x="11" y="1"/>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3" name="Freeform 988">
              <a:extLst>
                <a:ext uri="{FF2B5EF4-FFF2-40B4-BE49-F238E27FC236}">
                  <a16:creationId xmlns:a16="http://schemas.microsoft.com/office/drawing/2014/main" id="{11BF4132-A050-457F-9BF2-7C2623AED7FC}"/>
                </a:ext>
              </a:extLst>
            </p:cNvPr>
            <p:cNvSpPr>
              <a:spLocks/>
            </p:cNvSpPr>
            <p:nvPr userDrawn="1"/>
          </p:nvSpPr>
          <p:spPr bwMode="auto">
            <a:xfrm>
              <a:off x="6411" y="2884"/>
              <a:ext cx="22" cy="19"/>
            </a:xfrm>
            <a:custGeom>
              <a:avLst/>
              <a:gdLst>
                <a:gd name="T0" fmla="*/ 10 w 14"/>
                <a:gd name="T1" fmla="*/ 2 h 12"/>
                <a:gd name="T2" fmla="*/ 2 w 14"/>
                <a:gd name="T3" fmla="*/ 7 h 12"/>
                <a:gd name="T4" fmla="*/ 3 w 14"/>
                <a:gd name="T5" fmla="*/ 11 h 12"/>
                <a:gd name="T6" fmla="*/ 12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7" y="4"/>
                    <a:pt x="5" y="6"/>
                    <a:pt x="2" y="7"/>
                  </a:cubicBezTo>
                  <a:cubicBezTo>
                    <a:pt x="0" y="8"/>
                    <a:pt x="1" y="12"/>
                    <a:pt x="3" y="11"/>
                  </a:cubicBezTo>
                  <a:cubicBezTo>
                    <a:pt x="7" y="9"/>
                    <a:pt x="10" y="7"/>
                    <a:pt x="12" y="4"/>
                  </a:cubicBezTo>
                  <a:cubicBezTo>
                    <a:pt x="14"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4" name="Freeform 989">
              <a:extLst>
                <a:ext uri="{FF2B5EF4-FFF2-40B4-BE49-F238E27FC236}">
                  <a16:creationId xmlns:a16="http://schemas.microsoft.com/office/drawing/2014/main" id="{32ECDD06-659B-472A-9AE4-C853A12989F7}"/>
                </a:ext>
              </a:extLst>
            </p:cNvPr>
            <p:cNvSpPr>
              <a:spLocks/>
            </p:cNvSpPr>
            <p:nvPr userDrawn="1"/>
          </p:nvSpPr>
          <p:spPr bwMode="auto">
            <a:xfrm>
              <a:off x="6376" y="2916"/>
              <a:ext cx="19" cy="16"/>
            </a:xfrm>
            <a:custGeom>
              <a:avLst/>
              <a:gdLst>
                <a:gd name="T0" fmla="*/ 7 w 12"/>
                <a:gd name="T1" fmla="*/ 2 h 10"/>
                <a:gd name="T2" fmla="*/ 3 w 12"/>
                <a:gd name="T3" fmla="*/ 6 h 10"/>
                <a:gd name="T4" fmla="*/ 3 w 12"/>
                <a:gd name="T5" fmla="*/ 10 h 10"/>
                <a:gd name="T6" fmla="*/ 10 w 12"/>
                <a:gd name="T7" fmla="*/ 4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5" y="6"/>
                    <a:pt x="3" y="6"/>
                  </a:cubicBezTo>
                  <a:cubicBezTo>
                    <a:pt x="0" y="6"/>
                    <a:pt x="1" y="10"/>
                    <a:pt x="3" y="10"/>
                  </a:cubicBezTo>
                  <a:cubicBezTo>
                    <a:pt x="6" y="10"/>
                    <a:pt x="9" y="6"/>
                    <a:pt x="10"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5" name="Freeform 990">
              <a:extLst>
                <a:ext uri="{FF2B5EF4-FFF2-40B4-BE49-F238E27FC236}">
                  <a16:creationId xmlns:a16="http://schemas.microsoft.com/office/drawing/2014/main" id="{6B6EE69B-755F-4589-A39C-0BEF74D5D5A0}"/>
                </a:ext>
              </a:extLst>
            </p:cNvPr>
            <p:cNvSpPr>
              <a:spLocks/>
            </p:cNvSpPr>
            <p:nvPr userDrawn="1"/>
          </p:nvSpPr>
          <p:spPr bwMode="auto">
            <a:xfrm>
              <a:off x="6389" y="2919"/>
              <a:ext cx="25" cy="19"/>
            </a:xfrm>
            <a:custGeom>
              <a:avLst/>
              <a:gdLst>
                <a:gd name="T0" fmla="*/ 11 w 16"/>
                <a:gd name="T1" fmla="*/ 2 h 12"/>
                <a:gd name="T2" fmla="*/ 2 w 16"/>
                <a:gd name="T3" fmla="*/ 8 h 12"/>
                <a:gd name="T4" fmla="*/ 4 w 16"/>
                <a:gd name="T5" fmla="*/ 12 h 12"/>
                <a:gd name="T6" fmla="*/ 14 w 16"/>
                <a:gd name="T7" fmla="*/ 5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2" y="8"/>
                  </a:cubicBezTo>
                  <a:cubicBezTo>
                    <a:pt x="0" y="9"/>
                    <a:pt x="2" y="12"/>
                    <a:pt x="4" y="12"/>
                  </a:cubicBezTo>
                  <a:cubicBezTo>
                    <a:pt x="8" y="10"/>
                    <a:pt x="11" y="8"/>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6" name="Freeform 991">
              <a:extLst>
                <a:ext uri="{FF2B5EF4-FFF2-40B4-BE49-F238E27FC236}">
                  <a16:creationId xmlns:a16="http://schemas.microsoft.com/office/drawing/2014/main" id="{96E8EC63-E4F7-49A1-B22E-89CDE662BE16}"/>
                </a:ext>
              </a:extLst>
            </p:cNvPr>
            <p:cNvSpPr>
              <a:spLocks/>
            </p:cNvSpPr>
            <p:nvPr userDrawn="1"/>
          </p:nvSpPr>
          <p:spPr bwMode="auto">
            <a:xfrm>
              <a:off x="6402" y="2925"/>
              <a:ext cx="25" cy="21"/>
            </a:xfrm>
            <a:custGeom>
              <a:avLst/>
              <a:gdLst>
                <a:gd name="T0" fmla="*/ 11 w 16"/>
                <a:gd name="T1" fmla="*/ 2 h 13"/>
                <a:gd name="T2" fmla="*/ 2 w 16"/>
                <a:gd name="T3" fmla="*/ 8 h 13"/>
                <a:gd name="T4" fmla="*/ 3 w 16"/>
                <a:gd name="T5" fmla="*/ 12 h 13"/>
                <a:gd name="T6" fmla="*/ 14 w 16"/>
                <a:gd name="T7" fmla="*/ 4 h 13"/>
                <a:gd name="T8" fmla="*/ 11 w 16"/>
                <a:gd name="T9" fmla="*/ 2 h 13"/>
              </a:gdLst>
              <a:ahLst/>
              <a:cxnLst>
                <a:cxn ang="0">
                  <a:pos x="T0" y="T1"/>
                </a:cxn>
                <a:cxn ang="0">
                  <a:pos x="T2" y="T3"/>
                </a:cxn>
                <a:cxn ang="0">
                  <a:pos x="T4" y="T5"/>
                </a:cxn>
                <a:cxn ang="0">
                  <a:pos x="T6" y="T7"/>
                </a:cxn>
                <a:cxn ang="0">
                  <a:pos x="T8" y="T9"/>
                </a:cxn>
              </a:cxnLst>
              <a:rect l="0" t="0" r="r" b="b"/>
              <a:pathLst>
                <a:path w="16" h="13">
                  <a:moveTo>
                    <a:pt x="11" y="2"/>
                  </a:moveTo>
                  <a:cubicBezTo>
                    <a:pt x="9" y="5"/>
                    <a:pt x="5" y="7"/>
                    <a:pt x="2" y="8"/>
                  </a:cubicBezTo>
                  <a:cubicBezTo>
                    <a:pt x="0" y="9"/>
                    <a:pt x="1" y="13"/>
                    <a:pt x="3" y="12"/>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7" name="Freeform 992">
              <a:extLst>
                <a:ext uri="{FF2B5EF4-FFF2-40B4-BE49-F238E27FC236}">
                  <a16:creationId xmlns:a16="http://schemas.microsoft.com/office/drawing/2014/main" id="{C02E91AF-ED61-4A65-9025-27144AF5787B}"/>
                </a:ext>
              </a:extLst>
            </p:cNvPr>
            <p:cNvSpPr>
              <a:spLocks/>
            </p:cNvSpPr>
            <p:nvPr userDrawn="1"/>
          </p:nvSpPr>
          <p:spPr bwMode="auto">
            <a:xfrm>
              <a:off x="6380" y="2949"/>
              <a:ext cx="25" cy="19"/>
            </a:xfrm>
            <a:custGeom>
              <a:avLst/>
              <a:gdLst>
                <a:gd name="T0" fmla="*/ 11 w 16"/>
                <a:gd name="T1" fmla="*/ 2 h 12"/>
                <a:gd name="T2" fmla="*/ 3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3" y="8"/>
                  </a:cubicBezTo>
                  <a:cubicBezTo>
                    <a:pt x="0" y="9"/>
                    <a:pt x="2" y="12"/>
                    <a:pt x="4" y="11"/>
                  </a:cubicBezTo>
                  <a:cubicBezTo>
                    <a:pt x="8" y="10"/>
                    <a:pt x="11" y="7"/>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8" name="Freeform 993">
              <a:extLst>
                <a:ext uri="{FF2B5EF4-FFF2-40B4-BE49-F238E27FC236}">
                  <a16:creationId xmlns:a16="http://schemas.microsoft.com/office/drawing/2014/main" id="{BCE403BE-36F5-4B6A-BB1E-DCC7470C7AB2}"/>
                </a:ext>
              </a:extLst>
            </p:cNvPr>
            <p:cNvSpPr>
              <a:spLocks/>
            </p:cNvSpPr>
            <p:nvPr userDrawn="1"/>
          </p:nvSpPr>
          <p:spPr bwMode="auto">
            <a:xfrm>
              <a:off x="6353" y="2947"/>
              <a:ext cx="22" cy="21"/>
            </a:xfrm>
            <a:custGeom>
              <a:avLst/>
              <a:gdLst>
                <a:gd name="T0" fmla="*/ 9 w 14"/>
                <a:gd name="T1" fmla="*/ 2 h 13"/>
                <a:gd name="T2" fmla="*/ 3 w 14"/>
                <a:gd name="T3" fmla="*/ 8 h 13"/>
                <a:gd name="T4" fmla="*/ 4 w 14"/>
                <a:gd name="T5" fmla="*/ 12 h 13"/>
                <a:gd name="T6" fmla="*/ 12 w 14"/>
                <a:gd name="T7" fmla="*/ 5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5" y="7"/>
                    <a:pt x="3" y="8"/>
                  </a:cubicBezTo>
                  <a:cubicBezTo>
                    <a:pt x="0" y="9"/>
                    <a:pt x="2" y="13"/>
                    <a:pt x="4" y="12"/>
                  </a:cubicBezTo>
                  <a:cubicBezTo>
                    <a:pt x="7" y="10"/>
                    <a:pt x="10" y="7"/>
                    <a:pt x="12" y="5"/>
                  </a:cubicBezTo>
                  <a:cubicBezTo>
                    <a:pt x="14"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9" name="Freeform 994">
              <a:extLst>
                <a:ext uri="{FF2B5EF4-FFF2-40B4-BE49-F238E27FC236}">
                  <a16:creationId xmlns:a16="http://schemas.microsoft.com/office/drawing/2014/main" id="{84BDE377-04D1-491E-8A4A-3050D7E77A82}"/>
                </a:ext>
              </a:extLst>
            </p:cNvPr>
            <p:cNvSpPr>
              <a:spLocks/>
            </p:cNvSpPr>
            <p:nvPr userDrawn="1"/>
          </p:nvSpPr>
          <p:spPr bwMode="auto">
            <a:xfrm>
              <a:off x="6417" y="2935"/>
              <a:ext cx="29" cy="20"/>
            </a:xfrm>
            <a:custGeom>
              <a:avLst/>
              <a:gdLst>
                <a:gd name="T0" fmla="*/ 14 w 18"/>
                <a:gd name="T1" fmla="*/ 1 h 13"/>
                <a:gd name="T2" fmla="*/ 2 w 18"/>
                <a:gd name="T3" fmla="*/ 8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4"/>
                    <a:pt x="6" y="6"/>
                    <a:pt x="2" y="8"/>
                  </a:cubicBezTo>
                  <a:cubicBezTo>
                    <a:pt x="0" y="10"/>
                    <a:pt x="2" y="13"/>
                    <a:pt x="4" y="12"/>
                  </a:cubicBezTo>
                  <a:cubicBezTo>
                    <a:pt x="8" y="9"/>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0" name="Freeform 995">
              <a:extLst>
                <a:ext uri="{FF2B5EF4-FFF2-40B4-BE49-F238E27FC236}">
                  <a16:creationId xmlns:a16="http://schemas.microsoft.com/office/drawing/2014/main" id="{197622A4-68E3-4778-9869-503DF8168943}"/>
                </a:ext>
              </a:extLst>
            </p:cNvPr>
            <p:cNvSpPr>
              <a:spLocks/>
            </p:cNvSpPr>
            <p:nvPr userDrawn="1"/>
          </p:nvSpPr>
          <p:spPr bwMode="auto">
            <a:xfrm>
              <a:off x="6347" y="2974"/>
              <a:ext cx="26" cy="20"/>
            </a:xfrm>
            <a:custGeom>
              <a:avLst/>
              <a:gdLst>
                <a:gd name="T0" fmla="*/ 13 w 17"/>
                <a:gd name="T1" fmla="*/ 2 h 13"/>
                <a:gd name="T2" fmla="*/ 3 w 17"/>
                <a:gd name="T3" fmla="*/ 9 h 13"/>
                <a:gd name="T4" fmla="*/ 3 w 17"/>
                <a:gd name="T5" fmla="*/ 12 h 13"/>
                <a:gd name="T6" fmla="*/ 16 w 17"/>
                <a:gd name="T7" fmla="*/ 5 h 13"/>
                <a:gd name="T8" fmla="*/ 13 w 17"/>
                <a:gd name="T9" fmla="*/ 2 h 13"/>
              </a:gdLst>
              <a:ahLst/>
              <a:cxnLst>
                <a:cxn ang="0">
                  <a:pos x="T0" y="T1"/>
                </a:cxn>
                <a:cxn ang="0">
                  <a:pos x="T2" y="T3"/>
                </a:cxn>
                <a:cxn ang="0">
                  <a:pos x="T4" y="T5"/>
                </a:cxn>
                <a:cxn ang="0">
                  <a:pos x="T6" y="T7"/>
                </a:cxn>
                <a:cxn ang="0">
                  <a:pos x="T8" y="T9"/>
                </a:cxn>
              </a:cxnLst>
              <a:rect l="0" t="0" r="r" b="b"/>
              <a:pathLst>
                <a:path w="17" h="13">
                  <a:moveTo>
                    <a:pt x="13" y="2"/>
                  </a:moveTo>
                  <a:cubicBezTo>
                    <a:pt x="10" y="6"/>
                    <a:pt x="7" y="8"/>
                    <a:pt x="3" y="9"/>
                  </a:cubicBezTo>
                  <a:cubicBezTo>
                    <a:pt x="0" y="9"/>
                    <a:pt x="1" y="13"/>
                    <a:pt x="3" y="12"/>
                  </a:cubicBezTo>
                  <a:cubicBezTo>
                    <a:pt x="8" y="11"/>
                    <a:pt x="13" y="9"/>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1" name="Freeform 996">
              <a:extLst>
                <a:ext uri="{FF2B5EF4-FFF2-40B4-BE49-F238E27FC236}">
                  <a16:creationId xmlns:a16="http://schemas.microsoft.com/office/drawing/2014/main" id="{F07B962C-8367-4BDD-8938-37C3F0C6292D}"/>
                </a:ext>
              </a:extLst>
            </p:cNvPr>
            <p:cNvSpPr>
              <a:spLocks/>
            </p:cNvSpPr>
            <p:nvPr userDrawn="1"/>
          </p:nvSpPr>
          <p:spPr bwMode="auto">
            <a:xfrm>
              <a:off x="6312" y="2965"/>
              <a:ext cx="27" cy="15"/>
            </a:xfrm>
            <a:custGeom>
              <a:avLst/>
              <a:gdLst>
                <a:gd name="T0" fmla="*/ 13 w 17"/>
                <a:gd name="T1" fmla="*/ 1 h 10"/>
                <a:gd name="T2" fmla="*/ 2 w 17"/>
                <a:gd name="T3" fmla="*/ 6 h 10"/>
                <a:gd name="T4" fmla="*/ 2 w 17"/>
                <a:gd name="T5" fmla="*/ 10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6"/>
                    <a:pt x="2" y="6"/>
                  </a:cubicBezTo>
                  <a:cubicBezTo>
                    <a:pt x="0" y="7"/>
                    <a:pt x="0" y="10"/>
                    <a:pt x="2" y="10"/>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2" name="Freeform 997">
              <a:extLst>
                <a:ext uri="{FF2B5EF4-FFF2-40B4-BE49-F238E27FC236}">
                  <a16:creationId xmlns:a16="http://schemas.microsoft.com/office/drawing/2014/main" id="{0F1FF231-BA57-4029-B965-EC038D95647D}"/>
                </a:ext>
              </a:extLst>
            </p:cNvPr>
            <p:cNvSpPr>
              <a:spLocks/>
            </p:cNvSpPr>
            <p:nvPr userDrawn="1"/>
          </p:nvSpPr>
          <p:spPr bwMode="auto">
            <a:xfrm>
              <a:off x="6345" y="2936"/>
              <a:ext cx="20" cy="19"/>
            </a:xfrm>
            <a:custGeom>
              <a:avLst/>
              <a:gdLst>
                <a:gd name="T0" fmla="*/ 9 w 13"/>
                <a:gd name="T1" fmla="*/ 2 h 12"/>
                <a:gd name="T2" fmla="*/ 2 w 13"/>
                <a:gd name="T3" fmla="*/ 8 h 12"/>
                <a:gd name="T4" fmla="*/ 3 w 13"/>
                <a:gd name="T5" fmla="*/ 11 h 12"/>
                <a:gd name="T6" fmla="*/ 12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5"/>
                    <a:pt x="5" y="7"/>
                    <a:pt x="2" y="8"/>
                  </a:cubicBezTo>
                  <a:cubicBezTo>
                    <a:pt x="0" y="8"/>
                    <a:pt x="1" y="12"/>
                    <a:pt x="3" y="11"/>
                  </a:cubicBezTo>
                  <a:cubicBezTo>
                    <a:pt x="7" y="10"/>
                    <a:pt x="10" y="8"/>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3" name="Freeform 998">
              <a:extLst>
                <a:ext uri="{FF2B5EF4-FFF2-40B4-BE49-F238E27FC236}">
                  <a16:creationId xmlns:a16="http://schemas.microsoft.com/office/drawing/2014/main" id="{700B634E-B607-4511-9778-0F5031BFF8C6}"/>
                </a:ext>
              </a:extLst>
            </p:cNvPr>
            <p:cNvSpPr>
              <a:spLocks/>
            </p:cNvSpPr>
            <p:nvPr userDrawn="1"/>
          </p:nvSpPr>
          <p:spPr bwMode="auto">
            <a:xfrm>
              <a:off x="6302" y="2990"/>
              <a:ext cx="26" cy="15"/>
            </a:xfrm>
            <a:custGeom>
              <a:avLst/>
              <a:gdLst>
                <a:gd name="T0" fmla="*/ 12 w 16"/>
                <a:gd name="T1" fmla="*/ 0 h 10"/>
                <a:gd name="T2" fmla="*/ 2 w 16"/>
                <a:gd name="T3" fmla="*/ 5 h 10"/>
                <a:gd name="T4" fmla="*/ 4 w 16"/>
                <a:gd name="T5" fmla="*/ 8 h 10"/>
                <a:gd name="T6" fmla="*/ 14 w 16"/>
                <a:gd name="T7" fmla="*/ 4 h 10"/>
                <a:gd name="T8" fmla="*/ 12 w 16"/>
                <a:gd name="T9" fmla="*/ 0 h 10"/>
              </a:gdLst>
              <a:ahLst/>
              <a:cxnLst>
                <a:cxn ang="0">
                  <a:pos x="T0" y="T1"/>
                </a:cxn>
                <a:cxn ang="0">
                  <a:pos x="T2" y="T3"/>
                </a:cxn>
                <a:cxn ang="0">
                  <a:pos x="T4" y="T5"/>
                </a:cxn>
                <a:cxn ang="0">
                  <a:pos x="T6" y="T7"/>
                </a:cxn>
                <a:cxn ang="0">
                  <a:pos x="T8" y="T9"/>
                </a:cxn>
              </a:cxnLst>
              <a:rect l="0" t="0" r="r" b="b"/>
              <a:pathLst>
                <a:path w="16" h="10">
                  <a:moveTo>
                    <a:pt x="12" y="0"/>
                  </a:moveTo>
                  <a:cubicBezTo>
                    <a:pt x="9" y="2"/>
                    <a:pt x="5" y="3"/>
                    <a:pt x="2" y="5"/>
                  </a:cubicBezTo>
                  <a:cubicBezTo>
                    <a:pt x="0" y="7"/>
                    <a:pt x="2" y="10"/>
                    <a:pt x="4" y="8"/>
                  </a:cubicBezTo>
                  <a:cubicBezTo>
                    <a:pt x="7"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4" name="Freeform 999">
              <a:extLst>
                <a:ext uri="{FF2B5EF4-FFF2-40B4-BE49-F238E27FC236}">
                  <a16:creationId xmlns:a16="http://schemas.microsoft.com/office/drawing/2014/main" id="{3D57D37D-F57A-4DDE-990C-42F46E92A77D}"/>
                </a:ext>
              </a:extLst>
            </p:cNvPr>
            <p:cNvSpPr>
              <a:spLocks/>
            </p:cNvSpPr>
            <p:nvPr userDrawn="1"/>
          </p:nvSpPr>
          <p:spPr bwMode="auto">
            <a:xfrm>
              <a:off x="6265" y="2983"/>
              <a:ext cx="25" cy="13"/>
            </a:xfrm>
            <a:custGeom>
              <a:avLst/>
              <a:gdLst>
                <a:gd name="T0" fmla="*/ 12 w 16"/>
                <a:gd name="T1" fmla="*/ 1 h 8"/>
                <a:gd name="T2" fmla="*/ 3 w 16"/>
                <a:gd name="T3" fmla="*/ 4 h 8"/>
                <a:gd name="T4" fmla="*/ 4 w 16"/>
                <a:gd name="T5" fmla="*/ 8 h 8"/>
                <a:gd name="T6" fmla="*/ 13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3" y="4"/>
                    <a:pt x="3" y="4"/>
                    <a:pt x="3" y="4"/>
                  </a:cubicBezTo>
                  <a:cubicBezTo>
                    <a:pt x="0" y="5"/>
                    <a:pt x="2" y="8"/>
                    <a:pt x="4" y="8"/>
                  </a:cubicBezTo>
                  <a:cubicBezTo>
                    <a:pt x="13" y="4"/>
                    <a:pt x="13" y="4"/>
                    <a:pt x="13"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5" name="Freeform 1000">
              <a:extLst>
                <a:ext uri="{FF2B5EF4-FFF2-40B4-BE49-F238E27FC236}">
                  <a16:creationId xmlns:a16="http://schemas.microsoft.com/office/drawing/2014/main" id="{88891448-61B9-4179-872C-C5C3602A84DE}"/>
                </a:ext>
              </a:extLst>
            </p:cNvPr>
            <p:cNvSpPr>
              <a:spLocks/>
            </p:cNvSpPr>
            <p:nvPr userDrawn="1"/>
          </p:nvSpPr>
          <p:spPr bwMode="auto">
            <a:xfrm>
              <a:off x="6260" y="2999"/>
              <a:ext cx="25" cy="13"/>
            </a:xfrm>
            <a:custGeom>
              <a:avLst/>
              <a:gdLst>
                <a:gd name="T0" fmla="*/ 12 w 16"/>
                <a:gd name="T1" fmla="*/ 1 h 8"/>
                <a:gd name="T2" fmla="*/ 2 w 16"/>
                <a:gd name="T3" fmla="*/ 4 h 8"/>
                <a:gd name="T4" fmla="*/ 2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5" y="4"/>
                    <a:pt x="2" y="4"/>
                  </a:cubicBezTo>
                  <a:cubicBezTo>
                    <a:pt x="0" y="5"/>
                    <a:pt x="0" y="8"/>
                    <a:pt x="2" y="8"/>
                  </a:cubicBezTo>
                  <a:cubicBezTo>
                    <a:pt x="6" y="8"/>
                    <a:pt x="10"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6" name="Freeform 1001">
              <a:extLst>
                <a:ext uri="{FF2B5EF4-FFF2-40B4-BE49-F238E27FC236}">
                  <a16:creationId xmlns:a16="http://schemas.microsoft.com/office/drawing/2014/main" id="{F19B09E9-238F-4116-A3EE-D54157175030}"/>
                </a:ext>
              </a:extLst>
            </p:cNvPr>
            <p:cNvSpPr>
              <a:spLocks/>
            </p:cNvSpPr>
            <p:nvPr userDrawn="1"/>
          </p:nvSpPr>
          <p:spPr bwMode="auto">
            <a:xfrm>
              <a:off x="6273" y="3018"/>
              <a:ext cx="23" cy="14"/>
            </a:xfrm>
            <a:custGeom>
              <a:avLst/>
              <a:gdLst>
                <a:gd name="T0" fmla="*/ 11 w 15"/>
                <a:gd name="T1" fmla="*/ 1 h 9"/>
                <a:gd name="T2" fmla="*/ 2 w 15"/>
                <a:gd name="T3" fmla="*/ 5 h 9"/>
                <a:gd name="T4" fmla="*/ 3 w 15"/>
                <a:gd name="T5" fmla="*/ 9 h 9"/>
                <a:gd name="T6" fmla="*/ 13 w 15"/>
                <a:gd name="T7" fmla="*/ 4 h 9"/>
                <a:gd name="T8" fmla="*/ 11 w 15"/>
                <a:gd name="T9" fmla="*/ 1 h 9"/>
              </a:gdLst>
              <a:ahLst/>
              <a:cxnLst>
                <a:cxn ang="0">
                  <a:pos x="T0" y="T1"/>
                </a:cxn>
                <a:cxn ang="0">
                  <a:pos x="T2" y="T3"/>
                </a:cxn>
                <a:cxn ang="0">
                  <a:pos x="T4" y="T5"/>
                </a:cxn>
                <a:cxn ang="0">
                  <a:pos x="T6" y="T7"/>
                </a:cxn>
                <a:cxn ang="0">
                  <a:pos x="T8" y="T9"/>
                </a:cxn>
              </a:cxnLst>
              <a:rect l="0" t="0" r="r" b="b"/>
              <a:pathLst>
                <a:path w="15" h="9">
                  <a:moveTo>
                    <a:pt x="11" y="1"/>
                  </a:moveTo>
                  <a:cubicBezTo>
                    <a:pt x="8" y="3"/>
                    <a:pt x="5" y="4"/>
                    <a:pt x="2" y="5"/>
                  </a:cubicBezTo>
                  <a:cubicBezTo>
                    <a:pt x="0" y="6"/>
                    <a:pt x="1" y="9"/>
                    <a:pt x="3" y="9"/>
                  </a:cubicBezTo>
                  <a:cubicBezTo>
                    <a:pt x="7" y="7"/>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7" name="Freeform 1002">
              <a:extLst>
                <a:ext uri="{FF2B5EF4-FFF2-40B4-BE49-F238E27FC236}">
                  <a16:creationId xmlns:a16="http://schemas.microsoft.com/office/drawing/2014/main" id="{915F8E0C-0D94-4C0F-B58A-EC422D8BFE22}"/>
                </a:ext>
              </a:extLst>
            </p:cNvPr>
            <p:cNvSpPr>
              <a:spLocks/>
            </p:cNvSpPr>
            <p:nvPr userDrawn="1"/>
          </p:nvSpPr>
          <p:spPr bwMode="auto">
            <a:xfrm>
              <a:off x="6306" y="3005"/>
              <a:ext cx="30" cy="19"/>
            </a:xfrm>
            <a:custGeom>
              <a:avLst/>
              <a:gdLst>
                <a:gd name="T0" fmla="*/ 15 w 19"/>
                <a:gd name="T1" fmla="*/ 1 h 12"/>
                <a:gd name="T2" fmla="*/ 3 w 19"/>
                <a:gd name="T3" fmla="*/ 7 h 12"/>
                <a:gd name="T4" fmla="*/ 4 w 19"/>
                <a:gd name="T5" fmla="*/ 11 h 12"/>
                <a:gd name="T6" fmla="*/ 17 w 19"/>
                <a:gd name="T7" fmla="*/ 4 h 12"/>
                <a:gd name="T8" fmla="*/ 15 w 19"/>
                <a:gd name="T9" fmla="*/ 1 h 12"/>
              </a:gdLst>
              <a:ahLst/>
              <a:cxnLst>
                <a:cxn ang="0">
                  <a:pos x="T0" y="T1"/>
                </a:cxn>
                <a:cxn ang="0">
                  <a:pos x="T2" y="T3"/>
                </a:cxn>
                <a:cxn ang="0">
                  <a:pos x="T4" y="T5"/>
                </a:cxn>
                <a:cxn ang="0">
                  <a:pos x="T6" y="T7"/>
                </a:cxn>
                <a:cxn ang="0">
                  <a:pos x="T8" y="T9"/>
                </a:cxn>
              </a:cxnLst>
              <a:rect l="0" t="0" r="r" b="b"/>
              <a:pathLst>
                <a:path w="19" h="12">
                  <a:moveTo>
                    <a:pt x="15" y="1"/>
                  </a:moveTo>
                  <a:cubicBezTo>
                    <a:pt x="11" y="3"/>
                    <a:pt x="7" y="5"/>
                    <a:pt x="3" y="7"/>
                  </a:cubicBezTo>
                  <a:cubicBezTo>
                    <a:pt x="0" y="8"/>
                    <a:pt x="2" y="12"/>
                    <a:pt x="4" y="11"/>
                  </a:cubicBezTo>
                  <a:cubicBezTo>
                    <a:pt x="8" y="9"/>
                    <a:pt x="13" y="6"/>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8" name="Freeform 1003">
              <a:extLst>
                <a:ext uri="{FF2B5EF4-FFF2-40B4-BE49-F238E27FC236}">
                  <a16:creationId xmlns:a16="http://schemas.microsoft.com/office/drawing/2014/main" id="{7B674CE7-1585-4E65-B5EA-F68790C51CDC}"/>
                </a:ext>
              </a:extLst>
            </p:cNvPr>
            <p:cNvSpPr>
              <a:spLocks/>
            </p:cNvSpPr>
            <p:nvPr userDrawn="1"/>
          </p:nvSpPr>
          <p:spPr bwMode="auto">
            <a:xfrm>
              <a:off x="6241" y="3042"/>
              <a:ext cx="25" cy="12"/>
            </a:xfrm>
            <a:custGeom>
              <a:avLst/>
              <a:gdLst>
                <a:gd name="T0" fmla="*/ 12 w 16"/>
                <a:gd name="T1" fmla="*/ 1 h 8"/>
                <a:gd name="T2" fmla="*/ 2 w 16"/>
                <a:gd name="T3" fmla="*/ 4 h 8"/>
                <a:gd name="T4" fmla="*/ 3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6" y="4"/>
                    <a:pt x="2" y="4"/>
                  </a:cubicBezTo>
                  <a:cubicBezTo>
                    <a:pt x="0" y="5"/>
                    <a:pt x="0" y="8"/>
                    <a:pt x="3" y="8"/>
                  </a:cubicBezTo>
                  <a:cubicBezTo>
                    <a:pt x="7" y="8"/>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9" name="Freeform 1004">
              <a:extLst>
                <a:ext uri="{FF2B5EF4-FFF2-40B4-BE49-F238E27FC236}">
                  <a16:creationId xmlns:a16="http://schemas.microsoft.com/office/drawing/2014/main" id="{8026B934-6D86-46C7-801F-FB52E87FA717}"/>
                </a:ext>
              </a:extLst>
            </p:cNvPr>
            <p:cNvSpPr>
              <a:spLocks/>
            </p:cNvSpPr>
            <p:nvPr userDrawn="1"/>
          </p:nvSpPr>
          <p:spPr bwMode="auto">
            <a:xfrm>
              <a:off x="6227" y="3029"/>
              <a:ext cx="23" cy="11"/>
            </a:xfrm>
            <a:custGeom>
              <a:avLst/>
              <a:gdLst>
                <a:gd name="T0" fmla="*/ 11 w 15"/>
                <a:gd name="T1" fmla="*/ 0 h 7"/>
                <a:gd name="T2" fmla="*/ 2 w 15"/>
                <a:gd name="T3" fmla="*/ 3 h 7"/>
                <a:gd name="T4" fmla="*/ 2 w 15"/>
                <a:gd name="T5" fmla="*/ 7 h 7"/>
                <a:gd name="T6" fmla="*/ 13 w 15"/>
                <a:gd name="T7" fmla="*/ 4 h 7"/>
                <a:gd name="T8" fmla="*/ 11 w 15"/>
                <a:gd name="T9" fmla="*/ 0 h 7"/>
              </a:gdLst>
              <a:ahLst/>
              <a:cxnLst>
                <a:cxn ang="0">
                  <a:pos x="T0" y="T1"/>
                </a:cxn>
                <a:cxn ang="0">
                  <a:pos x="T2" y="T3"/>
                </a:cxn>
                <a:cxn ang="0">
                  <a:pos x="T4" y="T5"/>
                </a:cxn>
                <a:cxn ang="0">
                  <a:pos x="T6" y="T7"/>
                </a:cxn>
                <a:cxn ang="0">
                  <a:pos x="T8" y="T9"/>
                </a:cxn>
              </a:cxnLst>
              <a:rect l="0" t="0" r="r" b="b"/>
              <a:pathLst>
                <a:path w="15" h="7">
                  <a:moveTo>
                    <a:pt x="11" y="0"/>
                  </a:moveTo>
                  <a:cubicBezTo>
                    <a:pt x="8" y="2"/>
                    <a:pt x="5" y="3"/>
                    <a:pt x="2" y="3"/>
                  </a:cubicBezTo>
                  <a:cubicBezTo>
                    <a:pt x="0" y="3"/>
                    <a:pt x="0" y="7"/>
                    <a:pt x="2" y="7"/>
                  </a:cubicBezTo>
                  <a:cubicBezTo>
                    <a:pt x="6" y="7"/>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0" name="Freeform 1005">
              <a:extLst>
                <a:ext uri="{FF2B5EF4-FFF2-40B4-BE49-F238E27FC236}">
                  <a16:creationId xmlns:a16="http://schemas.microsoft.com/office/drawing/2014/main" id="{B882DB96-738F-4A95-AFCD-8EFDFD2B2239}"/>
                </a:ext>
              </a:extLst>
            </p:cNvPr>
            <p:cNvSpPr>
              <a:spLocks/>
            </p:cNvSpPr>
            <p:nvPr userDrawn="1"/>
          </p:nvSpPr>
          <p:spPr bwMode="auto">
            <a:xfrm>
              <a:off x="6198" y="3015"/>
              <a:ext cx="32" cy="17"/>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3"/>
                    <a:pt x="7" y="5"/>
                    <a:pt x="3" y="7"/>
                  </a:cubicBezTo>
                  <a:cubicBezTo>
                    <a:pt x="0" y="7"/>
                    <a:pt x="2" y="11"/>
                    <a:pt x="4" y="10"/>
                  </a:cubicBezTo>
                  <a:cubicBezTo>
                    <a:pt x="9" y="8"/>
                    <a:pt x="14" y="6"/>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1" name="Freeform 1006">
              <a:extLst>
                <a:ext uri="{FF2B5EF4-FFF2-40B4-BE49-F238E27FC236}">
                  <a16:creationId xmlns:a16="http://schemas.microsoft.com/office/drawing/2014/main" id="{50A3FDCA-93F3-4E84-AAEA-538AF4674524}"/>
                </a:ext>
              </a:extLst>
            </p:cNvPr>
            <p:cNvSpPr>
              <a:spLocks/>
            </p:cNvSpPr>
            <p:nvPr userDrawn="1"/>
          </p:nvSpPr>
          <p:spPr bwMode="auto">
            <a:xfrm>
              <a:off x="6233" y="2994"/>
              <a:ext cx="19" cy="15"/>
            </a:xfrm>
            <a:custGeom>
              <a:avLst/>
              <a:gdLst>
                <a:gd name="T0" fmla="*/ 8 w 12"/>
                <a:gd name="T1" fmla="*/ 2 h 9"/>
                <a:gd name="T2" fmla="*/ 3 w 12"/>
                <a:gd name="T3" fmla="*/ 5 h 9"/>
                <a:gd name="T4" fmla="*/ 4 w 12"/>
                <a:gd name="T5" fmla="*/ 8 h 9"/>
                <a:gd name="T6" fmla="*/ 11 w 12"/>
                <a:gd name="T7" fmla="*/ 4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3" y="5"/>
                  </a:cubicBezTo>
                  <a:cubicBezTo>
                    <a:pt x="0" y="5"/>
                    <a:pt x="2" y="9"/>
                    <a:pt x="4" y="8"/>
                  </a:cubicBezTo>
                  <a:cubicBezTo>
                    <a:pt x="6" y="7"/>
                    <a:pt x="9" y="6"/>
                    <a:pt x="11"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2" name="Freeform 1007">
              <a:extLst>
                <a:ext uri="{FF2B5EF4-FFF2-40B4-BE49-F238E27FC236}">
                  <a16:creationId xmlns:a16="http://schemas.microsoft.com/office/drawing/2014/main" id="{CFFD4464-80FA-4858-8F00-A29D89676F44}"/>
                </a:ext>
              </a:extLst>
            </p:cNvPr>
            <p:cNvSpPr>
              <a:spLocks/>
            </p:cNvSpPr>
            <p:nvPr userDrawn="1"/>
          </p:nvSpPr>
          <p:spPr bwMode="auto">
            <a:xfrm>
              <a:off x="6164" y="3018"/>
              <a:ext cx="19" cy="14"/>
            </a:xfrm>
            <a:custGeom>
              <a:avLst/>
              <a:gdLst>
                <a:gd name="T0" fmla="*/ 8 w 12"/>
                <a:gd name="T1" fmla="*/ 2 h 9"/>
                <a:gd name="T2" fmla="*/ 2 w 12"/>
                <a:gd name="T3" fmla="*/ 5 h 9"/>
                <a:gd name="T4" fmla="*/ 3 w 12"/>
                <a:gd name="T5" fmla="*/ 9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2" y="5"/>
                  </a:cubicBezTo>
                  <a:cubicBezTo>
                    <a:pt x="0" y="6"/>
                    <a:pt x="1" y="9"/>
                    <a:pt x="3" y="9"/>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3" name="Freeform 1008">
              <a:extLst>
                <a:ext uri="{FF2B5EF4-FFF2-40B4-BE49-F238E27FC236}">
                  <a16:creationId xmlns:a16="http://schemas.microsoft.com/office/drawing/2014/main" id="{B38B984E-F070-4632-A74E-BFA97AA32477}"/>
                </a:ext>
              </a:extLst>
            </p:cNvPr>
            <p:cNvSpPr>
              <a:spLocks/>
            </p:cNvSpPr>
            <p:nvPr userDrawn="1"/>
          </p:nvSpPr>
          <p:spPr bwMode="auto">
            <a:xfrm>
              <a:off x="6162" y="3038"/>
              <a:ext cx="25" cy="13"/>
            </a:xfrm>
            <a:custGeom>
              <a:avLst/>
              <a:gdLst>
                <a:gd name="T0" fmla="*/ 12 w 16"/>
                <a:gd name="T1" fmla="*/ 2 h 8"/>
                <a:gd name="T2" fmla="*/ 3 w 16"/>
                <a:gd name="T3" fmla="*/ 4 h 8"/>
                <a:gd name="T4" fmla="*/ 2 w 16"/>
                <a:gd name="T5" fmla="*/ 8 h 8"/>
                <a:gd name="T6" fmla="*/ 14 w 16"/>
                <a:gd name="T7" fmla="*/ 5 h 8"/>
                <a:gd name="T8" fmla="*/ 12 w 16"/>
                <a:gd name="T9" fmla="*/ 2 h 8"/>
              </a:gdLst>
              <a:ahLst/>
              <a:cxnLst>
                <a:cxn ang="0">
                  <a:pos x="T0" y="T1"/>
                </a:cxn>
                <a:cxn ang="0">
                  <a:pos x="T2" y="T3"/>
                </a:cxn>
                <a:cxn ang="0">
                  <a:pos x="T4" y="T5"/>
                </a:cxn>
                <a:cxn ang="0">
                  <a:pos x="T6" y="T7"/>
                </a:cxn>
                <a:cxn ang="0">
                  <a:pos x="T8" y="T9"/>
                </a:cxn>
              </a:cxnLst>
              <a:rect l="0" t="0" r="r" b="b"/>
              <a:pathLst>
                <a:path w="16" h="8">
                  <a:moveTo>
                    <a:pt x="12" y="2"/>
                  </a:moveTo>
                  <a:cubicBezTo>
                    <a:pt x="9" y="3"/>
                    <a:pt x="6" y="5"/>
                    <a:pt x="3" y="4"/>
                  </a:cubicBezTo>
                  <a:cubicBezTo>
                    <a:pt x="0" y="4"/>
                    <a:pt x="0" y="8"/>
                    <a:pt x="2" y="8"/>
                  </a:cubicBezTo>
                  <a:cubicBezTo>
                    <a:pt x="7" y="8"/>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4" name="Freeform 1009">
              <a:extLst>
                <a:ext uri="{FF2B5EF4-FFF2-40B4-BE49-F238E27FC236}">
                  <a16:creationId xmlns:a16="http://schemas.microsoft.com/office/drawing/2014/main" id="{4B9B2384-F5BA-4CEF-9E85-4E576E64D273}"/>
                </a:ext>
              </a:extLst>
            </p:cNvPr>
            <p:cNvSpPr>
              <a:spLocks/>
            </p:cNvSpPr>
            <p:nvPr userDrawn="1"/>
          </p:nvSpPr>
          <p:spPr bwMode="auto">
            <a:xfrm>
              <a:off x="6186" y="3045"/>
              <a:ext cx="27" cy="15"/>
            </a:xfrm>
            <a:custGeom>
              <a:avLst/>
              <a:gdLst>
                <a:gd name="T0" fmla="*/ 13 w 17"/>
                <a:gd name="T1" fmla="*/ 1 h 10"/>
                <a:gd name="T2" fmla="*/ 2 w 17"/>
                <a:gd name="T3" fmla="*/ 6 h 10"/>
                <a:gd name="T4" fmla="*/ 2 w 17"/>
                <a:gd name="T5" fmla="*/ 9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5"/>
                    <a:pt x="2" y="6"/>
                  </a:cubicBezTo>
                  <a:cubicBezTo>
                    <a:pt x="0" y="6"/>
                    <a:pt x="0" y="10"/>
                    <a:pt x="2" y="9"/>
                  </a:cubicBezTo>
                  <a:cubicBezTo>
                    <a:pt x="7" y="9"/>
                    <a:pt x="12"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5" name="Freeform 1010">
              <a:extLst>
                <a:ext uri="{FF2B5EF4-FFF2-40B4-BE49-F238E27FC236}">
                  <a16:creationId xmlns:a16="http://schemas.microsoft.com/office/drawing/2014/main" id="{AE962FC2-0D87-486A-AE54-58A4A8CAFFDD}"/>
                </a:ext>
              </a:extLst>
            </p:cNvPr>
            <p:cNvSpPr>
              <a:spLocks/>
            </p:cNvSpPr>
            <p:nvPr userDrawn="1"/>
          </p:nvSpPr>
          <p:spPr bwMode="auto">
            <a:xfrm>
              <a:off x="6194" y="3067"/>
              <a:ext cx="27" cy="9"/>
            </a:xfrm>
            <a:custGeom>
              <a:avLst/>
              <a:gdLst>
                <a:gd name="T0" fmla="*/ 14 w 17"/>
                <a:gd name="T1" fmla="*/ 1 h 6"/>
                <a:gd name="T2" fmla="*/ 3 w 17"/>
                <a:gd name="T3" fmla="*/ 2 h 6"/>
                <a:gd name="T4" fmla="*/ 3 w 17"/>
                <a:gd name="T5" fmla="*/ 6 h 6"/>
                <a:gd name="T6" fmla="*/ 15 w 17"/>
                <a:gd name="T7" fmla="*/ 5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3"/>
                    <a:pt x="3" y="2"/>
                  </a:cubicBezTo>
                  <a:cubicBezTo>
                    <a:pt x="1" y="2"/>
                    <a:pt x="0" y="6"/>
                    <a:pt x="3" y="6"/>
                  </a:cubicBezTo>
                  <a:cubicBezTo>
                    <a:pt x="7" y="6"/>
                    <a:pt x="11" y="6"/>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6" name="Freeform 1011">
              <a:extLst>
                <a:ext uri="{FF2B5EF4-FFF2-40B4-BE49-F238E27FC236}">
                  <a16:creationId xmlns:a16="http://schemas.microsoft.com/office/drawing/2014/main" id="{7226262C-0743-435C-B821-ADF554C6B21E}"/>
                </a:ext>
              </a:extLst>
            </p:cNvPr>
            <p:cNvSpPr>
              <a:spLocks/>
            </p:cNvSpPr>
            <p:nvPr userDrawn="1"/>
          </p:nvSpPr>
          <p:spPr bwMode="auto">
            <a:xfrm>
              <a:off x="5769" y="3137"/>
              <a:ext cx="25" cy="10"/>
            </a:xfrm>
            <a:custGeom>
              <a:avLst/>
              <a:gdLst>
                <a:gd name="T0" fmla="*/ 13 w 16"/>
                <a:gd name="T1" fmla="*/ 2 h 6"/>
                <a:gd name="T2" fmla="*/ 3 w 16"/>
                <a:gd name="T3" fmla="*/ 0 h 6"/>
                <a:gd name="T4" fmla="*/ 2 w 16"/>
                <a:gd name="T5" fmla="*/ 4 h 6"/>
                <a:gd name="T6" fmla="*/ 12 w 16"/>
                <a:gd name="T7" fmla="*/ 5 h 6"/>
                <a:gd name="T8" fmla="*/ 13 w 16"/>
                <a:gd name="T9" fmla="*/ 5 h 6"/>
                <a:gd name="T10" fmla="*/ 13 w 16"/>
                <a:gd name="T11" fmla="*/ 2 h 6"/>
              </a:gdLst>
              <a:ahLst/>
              <a:cxnLst>
                <a:cxn ang="0">
                  <a:pos x="T0" y="T1"/>
                </a:cxn>
                <a:cxn ang="0">
                  <a:pos x="T2" y="T3"/>
                </a:cxn>
                <a:cxn ang="0">
                  <a:pos x="T4" y="T5"/>
                </a:cxn>
                <a:cxn ang="0">
                  <a:pos x="T6" y="T7"/>
                </a:cxn>
                <a:cxn ang="0">
                  <a:pos x="T8" y="T9"/>
                </a:cxn>
                <a:cxn ang="0">
                  <a:pos x="T10" y="T11"/>
                </a:cxn>
              </a:cxnLst>
              <a:rect l="0" t="0" r="r" b="b"/>
              <a:pathLst>
                <a:path w="16" h="6">
                  <a:moveTo>
                    <a:pt x="13" y="2"/>
                  </a:moveTo>
                  <a:cubicBezTo>
                    <a:pt x="10" y="1"/>
                    <a:pt x="6" y="1"/>
                    <a:pt x="3" y="0"/>
                  </a:cubicBezTo>
                  <a:cubicBezTo>
                    <a:pt x="0" y="0"/>
                    <a:pt x="0" y="4"/>
                    <a:pt x="2" y="4"/>
                  </a:cubicBezTo>
                  <a:cubicBezTo>
                    <a:pt x="5" y="4"/>
                    <a:pt x="9" y="5"/>
                    <a:pt x="12" y="5"/>
                  </a:cubicBezTo>
                  <a:cubicBezTo>
                    <a:pt x="13" y="5"/>
                    <a:pt x="13" y="5"/>
                    <a:pt x="13" y="5"/>
                  </a:cubicBezTo>
                  <a:cubicBezTo>
                    <a:pt x="15" y="6"/>
                    <a:pt x="16" y="2"/>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7" name="Freeform 1012">
              <a:extLst>
                <a:ext uri="{FF2B5EF4-FFF2-40B4-BE49-F238E27FC236}">
                  <a16:creationId xmlns:a16="http://schemas.microsoft.com/office/drawing/2014/main" id="{4CCD7B26-DEDF-46FB-A9A2-4047B467F86A}"/>
                </a:ext>
              </a:extLst>
            </p:cNvPr>
            <p:cNvSpPr>
              <a:spLocks/>
            </p:cNvSpPr>
            <p:nvPr userDrawn="1"/>
          </p:nvSpPr>
          <p:spPr bwMode="auto">
            <a:xfrm>
              <a:off x="5769" y="3156"/>
              <a:ext cx="23" cy="7"/>
            </a:xfrm>
            <a:custGeom>
              <a:avLst/>
              <a:gdLst>
                <a:gd name="T0" fmla="*/ 14 w 15"/>
                <a:gd name="T1" fmla="*/ 0 h 4"/>
                <a:gd name="T2" fmla="*/ 9 w 15"/>
                <a:gd name="T3" fmla="*/ 0 h 4"/>
                <a:gd name="T4" fmla="*/ 3 w 15"/>
                <a:gd name="T5" fmla="*/ 0 h 4"/>
                <a:gd name="T6" fmla="*/ 2 w 15"/>
                <a:gd name="T7" fmla="*/ 4 h 4"/>
                <a:gd name="T8" fmla="*/ 8 w 15"/>
                <a:gd name="T9" fmla="*/ 4 h 4"/>
                <a:gd name="T10" fmla="*/ 11 w 15"/>
                <a:gd name="T11" fmla="*/ 4 h 4"/>
                <a:gd name="T12" fmla="*/ 12 w 15"/>
                <a:gd name="T13" fmla="*/ 4 h 4"/>
                <a:gd name="T14" fmla="*/ 13 w 15"/>
                <a:gd name="T15" fmla="*/ 4 h 4"/>
                <a:gd name="T16" fmla="*/ 14 w 15"/>
                <a:gd name="T17" fmla="*/ 3 h 4"/>
                <a:gd name="T18" fmla="*/ 14 w 1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
                  <a:moveTo>
                    <a:pt x="14" y="0"/>
                  </a:moveTo>
                  <a:cubicBezTo>
                    <a:pt x="12" y="0"/>
                    <a:pt x="10" y="0"/>
                    <a:pt x="9" y="0"/>
                  </a:cubicBezTo>
                  <a:cubicBezTo>
                    <a:pt x="7" y="0"/>
                    <a:pt x="5" y="0"/>
                    <a:pt x="3" y="0"/>
                  </a:cubicBezTo>
                  <a:cubicBezTo>
                    <a:pt x="1" y="0"/>
                    <a:pt x="0" y="4"/>
                    <a:pt x="2" y="4"/>
                  </a:cubicBezTo>
                  <a:cubicBezTo>
                    <a:pt x="4" y="4"/>
                    <a:pt x="6" y="4"/>
                    <a:pt x="8" y="4"/>
                  </a:cubicBezTo>
                  <a:cubicBezTo>
                    <a:pt x="9" y="4"/>
                    <a:pt x="10" y="4"/>
                    <a:pt x="11" y="4"/>
                  </a:cubicBezTo>
                  <a:cubicBezTo>
                    <a:pt x="11" y="4"/>
                    <a:pt x="11" y="4"/>
                    <a:pt x="12" y="4"/>
                  </a:cubicBezTo>
                  <a:cubicBezTo>
                    <a:pt x="12" y="4"/>
                    <a:pt x="13" y="4"/>
                    <a:pt x="13" y="4"/>
                  </a:cubicBezTo>
                  <a:cubicBezTo>
                    <a:pt x="14" y="4"/>
                    <a:pt x="14" y="3"/>
                    <a:pt x="14" y="3"/>
                  </a:cubicBezTo>
                  <a:cubicBezTo>
                    <a:pt x="15" y="2"/>
                    <a:pt x="14" y="1"/>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8" name="Freeform 1013">
              <a:extLst>
                <a:ext uri="{FF2B5EF4-FFF2-40B4-BE49-F238E27FC236}">
                  <a16:creationId xmlns:a16="http://schemas.microsoft.com/office/drawing/2014/main" id="{355107EE-04A5-47EB-9E62-309110237912}"/>
                </a:ext>
              </a:extLst>
            </p:cNvPr>
            <p:cNvSpPr>
              <a:spLocks/>
            </p:cNvSpPr>
            <p:nvPr userDrawn="1"/>
          </p:nvSpPr>
          <p:spPr bwMode="auto">
            <a:xfrm>
              <a:off x="5776" y="3175"/>
              <a:ext cx="26" cy="8"/>
            </a:xfrm>
            <a:custGeom>
              <a:avLst/>
              <a:gdLst>
                <a:gd name="T0" fmla="*/ 15 w 16"/>
                <a:gd name="T1" fmla="*/ 1 h 5"/>
                <a:gd name="T2" fmla="*/ 11 w 16"/>
                <a:gd name="T3" fmla="*/ 0 h 5"/>
                <a:gd name="T4" fmla="*/ 2 w 16"/>
                <a:gd name="T5" fmla="*/ 1 h 5"/>
                <a:gd name="T6" fmla="*/ 3 w 16"/>
                <a:gd name="T7" fmla="*/ 5 h 5"/>
                <a:gd name="T8" fmla="*/ 8 w 16"/>
                <a:gd name="T9" fmla="*/ 4 h 5"/>
                <a:gd name="T10" fmla="*/ 11 w 16"/>
                <a:gd name="T11" fmla="*/ 4 h 5"/>
                <a:gd name="T12" fmla="*/ 12 w 16"/>
                <a:gd name="T13" fmla="*/ 3 h 5"/>
                <a:gd name="T14" fmla="*/ 12 w 16"/>
                <a:gd name="T15" fmla="*/ 4 h 5"/>
                <a:gd name="T16" fmla="*/ 15 w 1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
                  <a:moveTo>
                    <a:pt x="15" y="1"/>
                  </a:moveTo>
                  <a:cubicBezTo>
                    <a:pt x="14" y="0"/>
                    <a:pt x="12" y="0"/>
                    <a:pt x="11" y="0"/>
                  </a:cubicBezTo>
                  <a:cubicBezTo>
                    <a:pt x="8" y="0"/>
                    <a:pt x="5" y="1"/>
                    <a:pt x="2" y="1"/>
                  </a:cubicBezTo>
                  <a:cubicBezTo>
                    <a:pt x="0" y="2"/>
                    <a:pt x="0" y="5"/>
                    <a:pt x="3" y="5"/>
                  </a:cubicBezTo>
                  <a:cubicBezTo>
                    <a:pt x="5" y="4"/>
                    <a:pt x="7" y="4"/>
                    <a:pt x="8" y="4"/>
                  </a:cubicBezTo>
                  <a:cubicBezTo>
                    <a:pt x="9" y="4"/>
                    <a:pt x="10" y="4"/>
                    <a:pt x="11" y="4"/>
                  </a:cubicBezTo>
                  <a:cubicBezTo>
                    <a:pt x="11" y="4"/>
                    <a:pt x="11" y="4"/>
                    <a:pt x="12" y="3"/>
                  </a:cubicBezTo>
                  <a:cubicBezTo>
                    <a:pt x="12" y="3"/>
                    <a:pt x="12" y="4"/>
                    <a:pt x="12" y="4"/>
                  </a:cubicBezTo>
                  <a:cubicBezTo>
                    <a:pt x="13" y="5"/>
                    <a:pt x="16" y="3"/>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9" name="Freeform 1014">
              <a:extLst>
                <a:ext uri="{FF2B5EF4-FFF2-40B4-BE49-F238E27FC236}">
                  <a16:creationId xmlns:a16="http://schemas.microsoft.com/office/drawing/2014/main" id="{8605E643-26A5-461B-9D40-4493E240E367}"/>
                </a:ext>
              </a:extLst>
            </p:cNvPr>
            <p:cNvSpPr>
              <a:spLocks/>
            </p:cNvSpPr>
            <p:nvPr userDrawn="1"/>
          </p:nvSpPr>
          <p:spPr bwMode="auto">
            <a:xfrm>
              <a:off x="5786" y="3191"/>
              <a:ext cx="25" cy="11"/>
            </a:xfrm>
            <a:custGeom>
              <a:avLst/>
              <a:gdLst>
                <a:gd name="T0" fmla="*/ 14 w 16"/>
                <a:gd name="T1" fmla="*/ 0 h 7"/>
                <a:gd name="T2" fmla="*/ 2 w 16"/>
                <a:gd name="T3" fmla="*/ 3 h 7"/>
                <a:gd name="T4" fmla="*/ 3 w 16"/>
                <a:gd name="T5" fmla="*/ 6 h 7"/>
                <a:gd name="T6" fmla="*/ 14 w 16"/>
                <a:gd name="T7" fmla="*/ 4 h 7"/>
                <a:gd name="T8" fmla="*/ 14 w 16"/>
                <a:gd name="T9" fmla="*/ 0 h 7"/>
              </a:gdLst>
              <a:ahLst/>
              <a:cxnLst>
                <a:cxn ang="0">
                  <a:pos x="T0" y="T1"/>
                </a:cxn>
                <a:cxn ang="0">
                  <a:pos x="T2" y="T3"/>
                </a:cxn>
                <a:cxn ang="0">
                  <a:pos x="T4" y="T5"/>
                </a:cxn>
                <a:cxn ang="0">
                  <a:pos x="T6" y="T7"/>
                </a:cxn>
                <a:cxn ang="0">
                  <a:pos x="T8" y="T9"/>
                </a:cxn>
              </a:cxnLst>
              <a:rect l="0" t="0" r="r" b="b"/>
              <a:pathLst>
                <a:path w="16" h="7">
                  <a:moveTo>
                    <a:pt x="14" y="0"/>
                  </a:moveTo>
                  <a:cubicBezTo>
                    <a:pt x="10" y="1"/>
                    <a:pt x="6" y="1"/>
                    <a:pt x="2" y="3"/>
                  </a:cubicBezTo>
                  <a:cubicBezTo>
                    <a:pt x="0" y="3"/>
                    <a:pt x="1" y="7"/>
                    <a:pt x="3" y="6"/>
                  </a:cubicBezTo>
                  <a:cubicBezTo>
                    <a:pt x="7" y="5"/>
                    <a:pt x="10" y="5"/>
                    <a:pt x="14" y="4"/>
                  </a:cubicBezTo>
                  <a:cubicBezTo>
                    <a:pt x="16"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0" name="Freeform 1015">
              <a:extLst>
                <a:ext uri="{FF2B5EF4-FFF2-40B4-BE49-F238E27FC236}">
                  <a16:creationId xmlns:a16="http://schemas.microsoft.com/office/drawing/2014/main" id="{D96ABBAA-8F88-41C5-B269-F0131EE56A91}"/>
                </a:ext>
              </a:extLst>
            </p:cNvPr>
            <p:cNvSpPr>
              <a:spLocks/>
            </p:cNvSpPr>
            <p:nvPr userDrawn="1"/>
          </p:nvSpPr>
          <p:spPr bwMode="auto">
            <a:xfrm>
              <a:off x="5811" y="3172"/>
              <a:ext cx="22" cy="9"/>
            </a:xfrm>
            <a:custGeom>
              <a:avLst/>
              <a:gdLst>
                <a:gd name="T0" fmla="*/ 12 w 14"/>
                <a:gd name="T1" fmla="*/ 1 h 6"/>
                <a:gd name="T2" fmla="*/ 11 w 14"/>
                <a:gd name="T3" fmla="*/ 1 h 6"/>
                <a:gd name="T4" fmla="*/ 10 w 14"/>
                <a:gd name="T5" fmla="*/ 1 h 6"/>
                <a:gd name="T6" fmla="*/ 7 w 14"/>
                <a:gd name="T7" fmla="*/ 1 h 6"/>
                <a:gd name="T8" fmla="*/ 2 w 14"/>
                <a:gd name="T9" fmla="*/ 2 h 6"/>
                <a:gd name="T10" fmla="*/ 3 w 14"/>
                <a:gd name="T11" fmla="*/ 5 h 6"/>
                <a:gd name="T12" fmla="*/ 8 w 14"/>
                <a:gd name="T13" fmla="*/ 5 h 6"/>
                <a:gd name="T14" fmla="*/ 12 w 14"/>
                <a:gd name="T15" fmla="*/ 4 h 6"/>
                <a:gd name="T16" fmla="*/ 12 w 1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2" y="1"/>
                  </a:moveTo>
                  <a:cubicBezTo>
                    <a:pt x="12" y="1"/>
                    <a:pt x="12" y="1"/>
                    <a:pt x="11" y="1"/>
                  </a:cubicBezTo>
                  <a:cubicBezTo>
                    <a:pt x="11" y="0"/>
                    <a:pt x="11" y="1"/>
                    <a:pt x="10" y="1"/>
                  </a:cubicBezTo>
                  <a:cubicBezTo>
                    <a:pt x="9" y="1"/>
                    <a:pt x="8" y="1"/>
                    <a:pt x="7" y="1"/>
                  </a:cubicBezTo>
                  <a:cubicBezTo>
                    <a:pt x="6" y="1"/>
                    <a:pt x="4" y="1"/>
                    <a:pt x="2" y="2"/>
                  </a:cubicBezTo>
                  <a:cubicBezTo>
                    <a:pt x="0" y="3"/>
                    <a:pt x="1" y="6"/>
                    <a:pt x="3" y="5"/>
                  </a:cubicBezTo>
                  <a:cubicBezTo>
                    <a:pt x="5" y="5"/>
                    <a:pt x="7" y="5"/>
                    <a:pt x="8" y="5"/>
                  </a:cubicBezTo>
                  <a:cubicBezTo>
                    <a:pt x="10" y="5"/>
                    <a:pt x="11" y="5"/>
                    <a:pt x="12" y="4"/>
                  </a:cubicBezTo>
                  <a:cubicBezTo>
                    <a:pt x="14" y="3"/>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1" name="Freeform 1016">
              <a:extLst>
                <a:ext uri="{FF2B5EF4-FFF2-40B4-BE49-F238E27FC236}">
                  <a16:creationId xmlns:a16="http://schemas.microsoft.com/office/drawing/2014/main" id="{0BC7B1ED-D1C2-471E-9BCA-CC8425E1CF48}"/>
                </a:ext>
              </a:extLst>
            </p:cNvPr>
            <p:cNvSpPr>
              <a:spLocks/>
            </p:cNvSpPr>
            <p:nvPr userDrawn="1"/>
          </p:nvSpPr>
          <p:spPr bwMode="auto">
            <a:xfrm>
              <a:off x="5809" y="3153"/>
              <a:ext cx="24" cy="8"/>
            </a:xfrm>
            <a:custGeom>
              <a:avLst/>
              <a:gdLst>
                <a:gd name="T0" fmla="*/ 13 w 15"/>
                <a:gd name="T1" fmla="*/ 1 h 5"/>
                <a:gd name="T2" fmla="*/ 3 w 15"/>
                <a:gd name="T3" fmla="*/ 1 h 5"/>
                <a:gd name="T4" fmla="*/ 3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3" y="1"/>
                  </a:cubicBezTo>
                  <a:cubicBezTo>
                    <a:pt x="0" y="1"/>
                    <a:pt x="1" y="5"/>
                    <a:pt x="3" y="5"/>
                  </a:cubicBezTo>
                  <a:cubicBezTo>
                    <a:pt x="6" y="5"/>
                    <a:pt x="10"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2" name="Freeform 1017">
              <a:extLst>
                <a:ext uri="{FF2B5EF4-FFF2-40B4-BE49-F238E27FC236}">
                  <a16:creationId xmlns:a16="http://schemas.microsoft.com/office/drawing/2014/main" id="{948C649E-019E-46CA-AA82-0E3A8947E041}"/>
                </a:ext>
              </a:extLst>
            </p:cNvPr>
            <p:cNvSpPr>
              <a:spLocks/>
            </p:cNvSpPr>
            <p:nvPr userDrawn="1"/>
          </p:nvSpPr>
          <p:spPr bwMode="auto">
            <a:xfrm>
              <a:off x="5806" y="3133"/>
              <a:ext cx="24" cy="8"/>
            </a:xfrm>
            <a:custGeom>
              <a:avLst/>
              <a:gdLst>
                <a:gd name="T0" fmla="*/ 13 w 15"/>
                <a:gd name="T1" fmla="*/ 1 h 5"/>
                <a:gd name="T2" fmla="*/ 2 w 15"/>
                <a:gd name="T3" fmla="*/ 1 h 5"/>
                <a:gd name="T4" fmla="*/ 2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2" y="1"/>
                  </a:cubicBezTo>
                  <a:cubicBezTo>
                    <a:pt x="0" y="2"/>
                    <a:pt x="0" y="5"/>
                    <a:pt x="2" y="5"/>
                  </a:cubicBezTo>
                  <a:cubicBezTo>
                    <a:pt x="6" y="5"/>
                    <a:pt x="9"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3" name="Freeform 1018">
              <a:extLst>
                <a:ext uri="{FF2B5EF4-FFF2-40B4-BE49-F238E27FC236}">
                  <a16:creationId xmlns:a16="http://schemas.microsoft.com/office/drawing/2014/main" id="{A39388A6-FA0D-46B7-8423-D69E33BBE7BB}"/>
                </a:ext>
              </a:extLst>
            </p:cNvPr>
            <p:cNvSpPr>
              <a:spLocks/>
            </p:cNvSpPr>
            <p:nvPr userDrawn="1"/>
          </p:nvSpPr>
          <p:spPr bwMode="auto">
            <a:xfrm>
              <a:off x="5843" y="3133"/>
              <a:ext cx="25" cy="12"/>
            </a:xfrm>
            <a:custGeom>
              <a:avLst/>
              <a:gdLst>
                <a:gd name="T0" fmla="*/ 13 w 16"/>
                <a:gd name="T1" fmla="*/ 1 h 8"/>
                <a:gd name="T2" fmla="*/ 2 w 16"/>
                <a:gd name="T3" fmla="*/ 4 h 8"/>
                <a:gd name="T4" fmla="*/ 3 w 16"/>
                <a:gd name="T5" fmla="*/ 7 h 8"/>
                <a:gd name="T6" fmla="*/ 14 w 16"/>
                <a:gd name="T7" fmla="*/ 4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9" y="2"/>
                    <a:pt x="6" y="2"/>
                    <a:pt x="2" y="4"/>
                  </a:cubicBezTo>
                  <a:cubicBezTo>
                    <a:pt x="0" y="5"/>
                    <a:pt x="1" y="8"/>
                    <a:pt x="3" y="7"/>
                  </a:cubicBezTo>
                  <a:cubicBezTo>
                    <a:pt x="7" y="6"/>
                    <a:pt x="11"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4" name="Freeform 1019">
              <a:extLst>
                <a:ext uri="{FF2B5EF4-FFF2-40B4-BE49-F238E27FC236}">
                  <a16:creationId xmlns:a16="http://schemas.microsoft.com/office/drawing/2014/main" id="{1E3C78DC-887B-433A-880A-7FBA9F393146}"/>
                </a:ext>
              </a:extLst>
            </p:cNvPr>
            <p:cNvSpPr>
              <a:spLocks/>
            </p:cNvSpPr>
            <p:nvPr userDrawn="1"/>
          </p:nvSpPr>
          <p:spPr bwMode="auto">
            <a:xfrm>
              <a:off x="5850" y="3144"/>
              <a:ext cx="30" cy="12"/>
            </a:xfrm>
            <a:custGeom>
              <a:avLst/>
              <a:gdLst>
                <a:gd name="T0" fmla="*/ 16 w 19"/>
                <a:gd name="T1" fmla="*/ 1 h 8"/>
                <a:gd name="T2" fmla="*/ 3 w 19"/>
                <a:gd name="T3" fmla="*/ 4 h 8"/>
                <a:gd name="T4" fmla="*/ 4 w 19"/>
                <a:gd name="T5" fmla="*/ 7 h 8"/>
                <a:gd name="T6" fmla="*/ 16 w 19"/>
                <a:gd name="T7" fmla="*/ 4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1" y="1"/>
                    <a:pt x="7" y="2"/>
                    <a:pt x="3" y="4"/>
                  </a:cubicBezTo>
                  <a:cubicBezTo>
                    <a:pt x="0" y="4"/>
                    <a:pt x="2" y="8"/>
                    <a:pt x="4" y="7"/>
                  </a:cubicBezTo>
                  <a:cubicBezTo>
                    <a:pt x="8" y="6"/>
                    <a:pt x="12" y="5"/>
                    <a:pt x="16"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5" name="Freeform 1020">
              <a:extLst>
                <a:ext uri="{FF2B5EF4-FFF2-40B4-BE49-F238E27FC236}">
                  <a16:creationId xmlns:a16="http://schemas.microsoft.com/office/drawing/2014/main" id="{AEAE4CA9-953F-423E-9639-60397F27BEA2}"/>
                </a:ext>
              </a:extLst>
            </p:cNvPr>
            <p:cNvSpPr>
              <a:spLocks/>
            </p:cNvSpPr>
            <p:nvPr userDrawn="1"/>
          </p:nvSpPr>
          <p:spPr bwMode="auto">
            <a:xfrm>
              <a:off x="5836" y="3172"/>
              <a:ext cx="24" cy="8"/>
            </a:xfrm>
            <a:custGeom>
              <a:avLst/>
              <a:gdLst>
                <a:gd name="T0" fmla="*/ 11 w 15"/>
                <a:gd name="T1" fmla="*/ 0 h 5"/>
                <a:gd name="T2" fmla="*/ 3 w 15"/>
                <a:gd name="T3" fmla="*/ 1 h 5"/>
                <a:gd name="T4" fmla="*/ 2 w 15"/>
                <a:gd name="T5" fmla="*/ 5 h 5"/>
                <a:gd name="T6" fmla="*/ 12 w 15"/>
                <a:gd name="T7" fmla="*/ 4 h 5"/>
                <a:gd name="T8" fmla="*/ 11 w 15"/>
                <a:gd name="T9" fmla="*/ 0 h 5"/>
              </a:gdLst>
              <a:ahLst/>
              <a:cxnLst>
                <a:cxn ang="0">
                  <a:pos x="T0" y="T1"/>
                </a:cxn>
                <a:cxn ang="0">
                  <a:pos x="T2" y="T3"/>
                </a:cxn>
                <a:cxn ang="0">
                  <a:pos x="T4" y="T5"/>
                </a:cxn>
                <a:cxn ang="0">
                  <a:pos x="T6" y="T7"/>
                </a:cxn>
                <a:cxn ang="0">
                  <a:pos x="T8" y="T9"/>
                </a:cxn>
              </a:cxnLst>
              <a:rect l="0" t="0" r="r" b="b"/>
              <a:pathLst>
                <a:path w="15" h="5">
                  <a:moveTo>
                    <a:pt x="11" y="0"/>
                  </a:moveTo>
                  <a:cubicBezTo>
                    <a:pt x="8" y="1"/>
                    <a:pt x="6" y="2"/>
                    <a:pt x="3" y="1"/>
                  </a:cubicBezTo>
                  <a:cubicBezTo>
                    <a:pt x="0" y="0"/>
                    <a:pt x="0" y="4"/>
                    <a:pt x="2" y="5"/>
                  </a:cubicBezTo>
                  <a:cubicBezTo>
                    <a:pt x="6" y="5"/>
                    <a:pt x="9" y="5"/>
                    <a:pt x="12" y="4"/>
                  </a:cubicBezTo>
                  <a:cubicBezTo>
                    <a:pt x="15"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6" name="Freeform 1021">
              <a:extLst>
                <a:ext uri="{FF2B5EF4-FFF2-40B4-BE49-F238E27FC236}">
                  <a16:creationId xmlns:a16="http://schemas.microsoft.com/office/drawing/2014/main" id="{43AA3F73-A00C-49B2-8B3B-9D37DDDA0211}"/>
                </a:ext>
              </a:extLst>
            </p:cNvPr>
            <p:cNvSpPr>
              <a:spLocks/>
            </p:cNvSpPr>
            <p:nvPr userDrawn="1"/>
          </p:nvSpPr>
          <p:spPr bwMode="auto">
            <a:xfrm>
              <a:off x="5866" y="3178"/>
              <a:ext cx="24" cy="10"/>
            </a:xfrm>
            <a:custGeom>
              <a:avLst/>
              <a:gdLst>
                <a:gd name="T0" fmla="*/ 12 w 15"/>
                <a:gd name="T1" fmla="*/ 1 h 6"/>
                <a:gd name="T2" fmla="*/ 11 w 15"/>
                <a:gd name="T3" fmla="*/ 1 h 6"/>
                <a:gd name="T4" fmla="*/ 8 w 15"/>
                <a:gd name="T5" fmla="*/ 1 h 6"/>
                <a:gd name="T6" fmla="*/ 3 w 15"/>
                <a:gd name="T7" fmla="*/ 1 h 6"/>
                <a:gd name="T8" fmla="*/ 2 w 15"/>
                <a:gd name="T9" fmla="*/ 4 h 6"/>
                <a:gd name="T10" fmla="*/ 13 w 15"/>
                <a:gd name="T11" fmla="*/ 5 h 6"/>
                <a:gd name="T12" fmla="*/ 12 w 15"/>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5" h="6">
                  <a:moveTo>
                    <a:pt x="12" y="1"/>
                  </a:moveTo>
                  <a:cubicBezTo>
                    <a:pt x="12" y="1"/>
                    <a:pt x="11" y="1"/>
                    <a:pt x="11" y="1"/>
                  </a:cubicBezTo>
                  <a:cubicBezTo>
                    <a:pt x="10" y="1"/>
                    <a:pt x="9" y="1"/>
                    <a:pt x="8" y="1"/>
                  </a:cubicBezTo>
                  <a:cubicBezTo>
                    <a:pt x="6" y="1"/>
                    <a:pt x="4" y="1"/>
                    <a:pt x="3" y="1"/>
                  </a:cubicBezTo>
                  <a:cubicBezTo>
                    <a:pt x="0" y="0"/>
                    <a:pt x="0" y="4"/>
                    <a:pt x="2" y="4"/>
                  </a:cubicBezTo>
                  <a:cubicBezTo>
                    <a:pt x="5" y="5"/>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7" name="Freeform 1022">
              <a:extLst>
                <a:ext uri="{FF2B5EF4-FFF2-40B4-BE49-F238E27FC236}">
                  <a16:creationId xmlns:a16="http://schemas.microsoft.com/office/drawing/2014/main" id="{4DADE2B0-8B62-4889-9857-E795A98CA5BD}"/>
                </a:ext>
              </a:extLst>
            </p:cNvPr>
            <p:cNvSpPr>
              <a:spLocks/>
            </p:cNvSpPr>
            <p:nvPr userDrawn="1"/>
          </p:nvSpPr>
          <p:spPr bwMode="auto">
            <a:xfrm>
              <a:off x="5876" y="3159"/>
              <a:ext cx="30" cy="13"/>
            </a:xfrm>
            <a:custGeom>
              <a:avLst/>
              <a:gdLst>
                <a:gd name="T0" fmla="*/ 16 w 19"/>
                <a:gd name="T1" fmla="*/ 0 h 8"/>
                <a:gd name="T2" fmla="*/ 2 w 19"/>
                <a:gd name="T3" fmla="*/ 4 h 8"/>
                <a:gd name="T4" fmla="*/ 3 w 19"/>
                <a:gd name="T5" fmla="*/ 7 h 8"/>
                <a:gd name="T6" fmla="*/ 17 w 19"/>
                <a:gd name="T7" fmla="*/ 4 h 8"/>
                <a:gd name="T8" fmla="*/ 16 w 19"/>
                <a:gd name="T9" fmla="*/ 0 h 8"/>
              </a:gdLst>
              <a:ahLst/>
              <a:cxnLst>
                <a:cxn ang="0">
                  <a:pos x="T0" y="T1"/>
                </a:cxn>
                <a:cxn ang="0">
                  <a:pos x="T2" y="T3"/>
                </a:cxn>
                <a:cxn ang="0">
                  <a:pos x="T4" y="T5"/>
                </a:cxn>
                <a:cxn ang="0">
                  <a:pos x="T6" y="T7"/>
                </a:cxn>
                <a:cxn ang="0">
                  <a:pos x="T8" y="T9"/>
                </a:cxn>
              </a:cxnLst>
              <a:rect l="0" t="0" r="r" b="b"/>
              <a:pathLst>
                <a:path w="19" h="8">
                  <a:moveTo>
                    <a:pt x="16" y="0"/>
                  </a:moveTo>
                  <a:cubicBezTo>
                    <a:pt x="11" y="0"/>
                    <a:pt x="7" y="2"/>
                    <a:pt x="2" y="4"/>
                  </a:cubicBezTo>
                  <a:cubicBezTo>
                    <a:pt x="0" y="4"/>
                    <a:pt x="1" y="8"/>
                    <a:pt x="3" y="7"/>
                  </a:cubicBezTo>
                  <a:cubicBezTo>
                    <a:pt x="8" y="5"/>
                    <a:pt x="12" y="4"/>
                    <a:pt x="17"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8" name="Freeform 1023">
              <a:extLst>
                <a:ext uri="{FF2B5EF4-FFF2-40B4-BE49-F238E27FC236}">
                  <a16:creationId xmlns:a16="http://schemas.microsoft.com/office/drawing/2014/main" id="{00D14785-1236-4CDF-8229-8DAC139804C0}"/>
                </a:ext>
              </a:extLst>
            </p:cNvPr>
            <p:cNvSpPr>
              <a:spLocks/>
            </p:cNvSpPr>
            <p:nvPr userDrawn="1"/>
          </p:nvSpPr>
          <p:spPr bwMode="auto">
            <a:xfrm>
              <a:off x="5891" y="3139"/>
              <a:ext cx="26" cy="8"/>
            </a:xfrm>
            <a:custGeom>
              <a:avLst/>
              <a:gdLst>
                <a:gd name="T0" fmla="*/ 13 w 16"/>
                <a:gd name="T1" fmla="*/ 0 h 5"/>
                <a:gd name="T2" fmla="*/ 12 w 16"/>
                <a:gd name="T3" fmla="*/ 0 h 5"/>
                <a:gd name="T4" fmla="*/ 9 w 16"/>
                <a:gd name="T5" fmla="*/ 1 h 5"/>
                <a:gd name="T6" fmla="*/ 5 w 16"/>
                <a:gd name="T7" fmla="*/ 1 h 5"/>
                <a:gd name="T8" fmla="*/ 3 w 16"/>
                <a:gd name="T9" fmla="*/ 1 h 5"/>
                <a:gd name="T10" fmla="*/ 2 w 16"/>
                <a:gd name="T11" fmla="*/ 5 h 5"/>
                <a:gd name="T12" fmla="*/ 9 w 16"/>
                <a:gd name="T13" fmla="*/ 4 h 5"/>
                <a:gd name="T14" fmla="*/ 15 w 16"/>
                <a:gd name="T15" fmla="*/ 3 h 5"/>
                <a:gd name="T16" fmla="*/ 16 w 16"/>
                <a:gd name="T17" fmla="*/ 1 h 5"/>
                <a:gd name="T18" fmla="*/ 1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13" y="0"/>
                  </a:moveTo>
                  <a:cubicBezTo>
                    <a:pt x="13" y="0"/>
                    <a:pt x="12" y="0"/>
                    <a:pt x="12" y="0"/>
                  </a:cubicBezTo>
                  <a:cubicBezTo>
                    <a:pt x="11" y="1"/>
                    <a:pt x="10" y="1"/>
                    <a:pt x="9" y="1"/>
                  </a:cubicBezTo>
                  <a:cubicBezTo>
                    <a:pt x="8" y="1"/>
                    <a:pt x="7" y="1"/>
                    <a:pt x="5" y="1"/>
                  </a:cubicBezTo>
                  <a:cubicBezTo>
                    <a:pt x="5" y="1"/>
                    <a:pt x="3" y="1"/>
                    <a:pt x="3" y="1"/>
                  </a:cubicBezTo>
                  <a:cubicBezTo>
                    <a:pt x="1" y="1"/>
                    <a:pt x="0" y="4"/>
                    <a:pt x="2" y="5"/>
                  </a:cubicBezTo>
                  <a:cubicBezTo>
                    <a:pt x="5" y="5"/>
                    <a:pt x="7" y="5"/>
                    <a:pt x="9" y="4"/>
                  </a:cubicBezTo>
                  <a:cubicBezTo>
                    <a:pt x="11" y="4"/>
                    <a:pt x="14" y="5"/>
                    <a:pt x="15" y="3"/>
                  </a:cubicBezTo>
                  <a:cubicBezTo>
                    <a:pt x="16" y="3"/>
                    <a:pt x="16" y="2"/>
                    <a:pt x="16" y="1"/>
                  </a:cubicBezTo>
                  <a:cubicBezTo>
                    <a:pt x="16" y="0"/>
                    <a:pt x="14"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9" name="Freeform 1024">
              <a:extLst>
                <a:ext uri="{FF2B5EF4-FFF2-40B4-BE49-F238E27FC236}">
                  <a16:creationId xmlns:a16="http://schemas.microsoft.com/office/drawing/2014/main" id="{61D89BF4-77A4-4703-B8C5-C6D064493096}"/>
                </a:ext>
              </a:extLst>
            </p:cNvPr>
            <p:cNvSpPr>
              <a:spLocks/>
            </p:cNvSpPr>
            <p:nvPr userDrawn="1"/>
          </p:nvSpPr>
          <p:spPr bwMode="auto">
            <a:xfrm>
              <a:off x="5882" y="3119"/>
              <a:ext cx="27" cy="11"/>
            </a:xfrm>
            <a:custGeom>
              <a:avLst/>
              <a:gdLst>
                <a:gd name="T0" fmla="*/ 15 w 17"/>
                <a:gd name="T1" fmla="*/ 0 h 7"/>
                <a:gd name="T2" fmla="*/ 3 w 17"/>
                <a:gd name="T3" fmla="*/ 2 h 7"/>
                <a:gd name="T4" fmla="*/ 4 w 17"/>
                <a:gd name="T5" fmla="*/ 6 h 7"/>
                <a:gd name="T6" fmla="*/ 14 w 17"/>
                <a:gd name="T7" fmla="*/ 4 h 7"/>
                <a:gd name="T8" fmla="*/ 15 w 17"/>
                <a:gd name="T9" fmla="*/ 0 h 7"/>
              </a:gdLst>
              <a:ahLst/>
              <a:cxnLst>
                <a:cxn ang="0">
                  <a:pos x="T0" y="T1"/>
                </a:cxn>
                <a:cxn ang="0">
                  <a:pos x="T2" y="T3"/>
                </a:cxn>
                <a:cxn ang="0">
                  <a:pos x="T4" y="T5"/>
                </a:cxn>
                <a:cxn ang="0">
                  <a:pos x="T6" y="T7"/>
                </a:cxn>
                <a:cxn ang="0">
                  <a:pos x="T8" y="T9"/>
                </a:cxn>
              </a:cxnLst>
              <a:rect l="0" t="0" r="r" b="b"/>
              <a:pathLst>
                <a:path w="17" h="7">
                  <a:moveTo>
                    <a:pt x="15" y="0"/>
                  </a:moveTo>
                  <a:cubicBezTo>
                    <a:pt x="11" y="0"/>
                    <a:pt x="6" y="1"/>
                    <a:pt x="3" y="2"/>
                  </a:cubicBezTo>
                  <a:cubicBezTo>
                    <a:pt x="0" y="3"/>
                    <a:pt x="2" y="7"/>
                    <a:pt x="4" y="6"/>
                  </a:cubicBezTo>
                  <a:cubicBezTo>
                    <a:pt x="7" y="5"/>
                    <a:pt x="11" y="3"/>
                    <a:pt x="14"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0" name="Freeform 1025">
              <a:extLst>
                <a:ext uri="{FF2B5EF4-FFF2-40B4-BE49-F238E27FC236}">
                  <a16:creationId xmlns:a16="http://schemas.microsoft.com/office/drawing/2014/main" id="{040C2B84-DED6-439F-82D3-DBFDB8C790F8}"/>
                </a:ext>
              </a:extLst>
            </p:cNvPr>
            <p:cNvSpPr>
              <a:spLocks/>
            </p:cNvSpPr>
            <p:nvPr userDrawn="1"/>
          </p:nvSpPr>
          <p:spPr bwMode="auto">
            <a:xfrm>
              <a:off x="5921" y="3114"/>
              <a:ext cx="25" cy="9"/>
            </a:xfrm>
            <a:custGeom>
              <a:avLst/>
              <a:gdLst>
                <a:gd name="T0" fmla="*/ 13 w 16"/>
                <a:gd name="T1" fmla="*/ 0 h 6"/>
                <a:gd name="T2" fmla="*/ 2 w 16"/>
                <a:gd name="T3" fmla="*/ 2 h 6"/>
                <a:gd name="T4" fmla="*/ 4 w 16"/>
                <a:gd name="T5" fmla="*/ 6 h 6"/>
                <a:gd name="T6" fmla="*/ 13 w 16"/>
                <a:gd name="T7" fmla="*/ 4 h 6"/>
                <a:gd name="T8" fmla="*/ 13 w 16"/>
                <a:gd name="T9" fmla="*/ 0 h 6"/>
              </a:gdLst>
              <a:ahLst/>
              <a:cxnLst>
                <a:cxn ang="0">
                  <a:pos x="T0" y="T1"/>
                </a:cxn>
                <a:cxn ang="0">
                  <a:pos x="T2" y="T3"/>
                </a:cxn>
                <a:cxn ang="0">
                  <a:pos x="T4" y="T5"/>
                </a:cxn>
                <a:cxn ang="0">
                  <a:pos x="T6" y="T7"/>
                </a:cxn>
                <a:cxn ang="0">
                  <a:pos x="T8" y="T9"/>
                </a:cxn>
              </a:cxnLst>
              <a:rect l="0" t="0" r="r" b="b"/>
              <a:pathLst>
                <a:path w="16" h="6">
                  <a:moveTo>
                    <a:pt x="13" y="0"/>
                  </a:moveTo>
                  <a:cubicBezTo>
                    <a:pt x="9" y="0"/>
                    <a:pt x="6" y="1"/>
                    <a:pt x="2" y="2"/>
                  </a:cubicBezTo>
                  <a:cubicBezTo>
                    <a:pt x="0" y="3"/>
                    <a:pt x="1" y="6"/>
                    <a:pt x="4" y="6"/>
                  </a:cubicBezTo>
                  <a:cubicBezTo>
                    <a:pt x="7" y="4"/>
                    <a:pt x="10" y="4"/>
                    <a:pt x="13" y="4"/>
                  </a:cubicBezTo>
                  <a:cubicBezTo>
                    <a:pt x="16" y="4"/>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1" name="Freeform 1026">
              <a:extLst>
                <a:ext uri="{FF2B5EF4-FFF2-40B4-BE49-F238E27FC236}">
                  <a16:creationId xmlns:a16="http://schemas.microsoft.com/office/drawing/2014/main" id="{D4E4103C-E214-4D50-87A1-04EB3696E619}"/>
                </a:ext>
              </a:extLst>
            </p:cNvPr>
            <p:cNvSpPr>
              <a:spLocks/>
            </p:cNvSpPr>
            <p:nvPr userDrawn="1"/>
          </p:nvSpPr>
          <p:spPr bwMode="auto">
            <a:xfrm>
              <a:off x="5932" y="3125"/>
              <a:ext cx="27" cy="9"/>
            </a:xfrm>
            <a:custGeom>
              <a:avLst/>
              <a:gdLst>
                <a:gd name="T0" fmla="*/ 14 w 17"/>
                <a:gd name="T1" fmla="*/ 0 h 6"/>
                <a:gd name="T2" fmla="*/ 2 w 17"/>
                <a:gd name="T3" fmla="*/ 2 h 6"/>
                <a:gd name="T4" fmla="*/ 3 w 17"/>
                <a:gd name="T5" fmla="*/ 6 h 6"/>
                <a:gd name="T6" fmla="*/ 15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2"/>
                    <a:pt x="2" y="2"/>
                  </a:cubicBezTo>
                  <a:cubicBezTo>
                    <a:pt x="0" y="3"/>
                    <a:pt x="0" y="6"/>
                    <a:pt x="3" y="6"/>
                  </a:cubicBezTo>
                  <a:cubicBezTo>
                    <a:pt x="7" y="6"/>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2" name="Freeform 1027">
              <a:extLst>
                <a:ext uri="{FF2B5EF4-FFF2-40B4-BE49-F238E27FC236}">
                  <a16:creationId xmlns:a16="http://schemas.microsoft.com/office/drawing/2014/main" id="{E9CBA7E4-796F-471E-9406-43BA09F6E3AF}"/>
                </a:ext>
              </a:extLst>
            </p:cNvPr>
            <p:cNvSpPr>
              <a:spLocks/>
            </p:cNvSpPr>
            <p:nvPr userDrawn="1"/>
          </p:nvSpPr>
          <p:spPr bwMode="auto">
            <a:xfrm>
              <a:off x="5923" y="3153"/>
              <a:ext cx="27" cy="8"/>
            </a:xfrm>
            <a:custGeom>
              <a:avLst/>
              <a:gdLst>
                <a:gd name="T0" fmla="*/ 14 w 17"/>
                <a:gd name="T1" fmla="*/ 0 h 5"/>
                <a:gd name="T2" fmla="*/ 2 w 17"/>
                <a:gd name="T3" fmla="*/ 1 h 5"/>
                <a:gd name="T4" fmla="*/ 2 w 17"/>
                <a:gd name="T5" fmla="*/ 5 h 5"/>
                <a:gd name="T6" fmla="*/ 14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2"/>
                    <a:pt x="0" y="5"/>
                    <a:pt x="2" y="5"/>
                  </a:cubicBezTo>
                  <a:cubicBezTo>
                    <a:pt x="6" y="5"/>
                    <a:pt x="10" y="4"/>
                    <a:pt x="14"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3" name="Freeform 1028">
              <a:extLst>
                <a:ext uri="{FF2B5EF4-FFF2-40B4-BE49-F238E27FC236}">
                  <a16:creationId xmlns:a16="http://schemas.microsoft.com/office/drawing/2014/main" id="{79AD8E11-93AF-4404-97BB-2F5D86EEBD58}"/>
                </a:ext>
              </a:extLst>
            </p:cNvPr>
            <p:cNvSpPr>
              <a:spLocks/>
            </p:cNvSpPr>
            <p:nvPr userDrawn="1"/>
          </p:nvSpPr>
          <p:spPr bwMode="auto">
            <a:xfrm>
              <a:off x="5910" y="3164"/>
              <a:ext cx="27" cy="10"/>
            </a:xfrm>
            <a:custGeom>
              <a:avLst/>
              <a:gdLst>
                <a:gd name="T0" fmla="*/ 14 w 17"/>
                <a:gd name="T1" fmla="*/ 1 h 6"/>
                <a:gd name="T2" fmla="*/ 3 w 17"/>
                <a:gd name="T3" fmla="*/ 2 h 6"/>
                <a:gd name="T4" fmla="*/ 3 w 17"/>
                <a:gd name="T5" fmla="*/ 6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2"/>
                    <a:pt x="3" y="2"/>
                  </a:cubicBezTo>
                  <a:cubicBezTo>
                    <a:pt x="0" y="2"/>
                    <a:pt x="1" y="6"/>
                    <a:pt x="3" y="6"/>
                  </a:cubicBezTo>
                  <a:cubicBezTo>
                    <a:pt x="7" y="5"/>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4" name="Freeform 1029">
              <a:extLst>
                <a:ext uri="{FF2B5EF4-FFF2-40B4-BE49-F238E27FC236}">
                  <a16:creationId xmlns:a16="http://schemas.microsoft.com/office/drawing/2014/main" id="{3B1A7D91-41FE-439B-B873-402C5183D60A}"/>
                </a:ext>
              </a:extLst>
            </p:cNvPr>
            <p:cNvSpPr>
              <a:spLocks/>
            </p:cNvSpPr>
            <p:nvPr userDrawn="1"/>
          </p:nvSpPr>
          <p:spPr bwMode="auto">
            <a:xfrm>
              <a:off x="5962" y="3153"/>
              <a:ext cx="29" cy="13"/>
            </a:xfrm>
            <a:custGeom>
              <a:avLst/>
              <a:gdLst>
                <a:gd name="T0" fmla="*/ 14 w 18"/>
                <a:gd name="T1" fmla="*/ 1 h 8"/>
                <a:gd name="T2" fmla="*/ 14 w 18"/>
                <a:gd name="T3" fmla="*/ 1 h 8"/>
                <a:gd name="T4" fmla="*/ 13 w 18"/>
                <a:gd name="T5" fmla="*/ 2 h 8"/>
                <a:gd name="T6" fmla="*/ 10 w 18"/>
                <a:gd name="T7" fmla="*/ 3 h 8"/>
                <a:gd name="T8" fmla="*/ 2 w 18"/>
                <a:gd name="T9" fmla="*/ 4 h 8"/>
                <a:gd name="T10" fmla="*/ 3 w 18"/>
                <a:gd name="T11" fmla="*/ 8 h 8"/>
                <a:gd name="T12" fmla="*/ 13 w 18"/>
                <a:gd name="T13" fmla="*/ 5 h 8"/>
                <a:gd name="T14" fmla="*/ 18 w 18"/>
                <a:gd name="T15" fmla="*/ 2 h 8"/>
                <a:gd name="T16" fmla="*/ 14 w 1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
                  <a:moveTo>
                    <a:pt x="14" y="1"/>
                  </a:moveTo>
                  <a:cubicBezTo>
                    <a:pt x="14" y="1"/>
                    <a:pt x="14" y="1"/>
                    <a:pt x="14" y="1"/>
                  </a:cubicBezTo>
                  <a:cubicBezTo>
                    <a:pt x="14" y="1"/>
                    <a:pt x="13" y="1"/>
                    <a:pt x="13" y="2"/>
                  </a:cubicBezTo>
                  <a:cubicBezTo>
                    <a:pt x="12" y="2"/>
                    <a:pt x="11" y="2"/>
                    <a:pt x="10" y="3"/>
                  </a:cubicBezTo>
                  <a:cubicBezTo>
                    <a:pt x="8" y="3"/>
                    <a:pt x="5" y="4"/>
                    <a:pt x="2" y="4"/>
                  </a:cubicBezTo>
                  <a:cubicBezTo>
                    <a:pt x="0" y="4"/>
                    <a:pt x="0" y="8"/>
                    <a:pt x="3" y="8"/>
                  </a:cubicBezTo>
                  <a:cubicBezTo>
                    <a:pt x="6" y="8"/>
                    <a:pt x="10" y="7"/>
                    <a:pt x="13" y="5"/>
                  </a:cubicBezTo>
                  <a:cubicBezTo>
                    <a:pt x="15" y="5"/>
                    <a:pt x="18" y="4"/>
                    <a:pt x="18" y="2"/>
                  </a:cubicBezTo>
                  <a:cubicBezTo>
                    <a:pt x="18" y="0"/>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5" name="Freeform 1030">
              <a:extLst>
                <a:ext uri="{FF2B5EF4-FFF2-40B4-BE49-F238E27FC236}">
                  <a16:creationId xmlns:a16="http://schemas.microsoft.com/office/drawing/2014/main" id="{7CB96C7F-1909-4E1F-BC94-AFB439C0C827}"/>
                </a:ext>
              </a:extLst>
            </p:cNvPr>
            <p:cNvSpPr>
              <a:spLocks/>
            </p:cNvSpPr>
            <p:nvPr userDrawn="1"/>
          </p:nvSpPr>
          <p:spPr bwMode="auto">
            <a:xfrm>
              <a:off x="5967" y="3131"/>
              <a:ext cx="31" cy="16"/>
            </a:xfrm>
            <a:custGeom>
              <a:avLst/>
              <a:gdLst>
                <a:gd name="T0" fmla="*/ 16 w 20"/>
                <a:gd name="T1" fmla="*/ 1 h 10"/>
                <a:gd name="T2" fmla="*/ 3 w 20"/>
                <a:gd name="T3" fmla="*/ 6 h 10"/>
                <a:gd name="T4" fmla="*/ 3 w 20"/>
                <a:gd name="T5" fmla="*/ 9 h 10"/>
                <a:gd name="T6" fmla="*/ 18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12" y="3"/>
                    <a:pt x="7" y="5"/>
                    <a:pt x="3" y="6"/>
                  </a:cubicBezTo>
                  <a:cubicBezTo>
                    <a:pt x="0" y="6"/>
                    <a:pt x="1" y="10"/>
                    <a:pt x="3" y="9"/>
                  </a:cubicBezTo>
                  <a:cubicBezTo>
                    <a:pt x="8" y="9"/>
                    <a:pt x="13"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6" name="Freeform 1031">
              <a:extLst>
                <a:ext uri="{FF2B5EF4-FFF2-40B4-BE49-F238E27FC236}">
                  <a16:creationId xmlns:a16="http://schemas.microsoft.com/office/drawing/2014/main" id="{D7825C15-FE2F-4471-80E1-88FEEFD09A78}"/>
                </a:ext>
              </a:extLst>
            </p:cNvPr>
            <p:cNvSpPr>
              <a:spLocks/>
            </p:cNvSpPr>
            <p:nvPr userDrawn="1"/>
          </p:nvSpPr>
          <p:spPr bwMode="auto">
            <a:xfrm>
              <a:off x="5978" y="3109"/>
              <a:ext cx="30" cy="16"/>
            </a:xfrm>
            <a:custGeom>
              <a:avLst/>
              <a:gdLst>
                <a:gd name="T0" fmla="*/ 15 w 19"/>
                <a:gd name="T1" fmla="*/ 1 h 10"/>
                <a:gd name="T2" fmla="*/ 2 w 19"/>
                <a:gd name="T3" fmla="*/ 6 h 10"/>
                <a:gd name="T4" fmla="*/ 3 w 19"/>
                <a:gd name="T5" fmla="*/ 9 h 10"/>
                <a:gd name="T6" fmla="*/ 17 w 19"/>
                <a:gd name="T7" fmla="*/ 4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6"/>
                    <a:pt x="1" y="10"/>
                    <a:pt x="3" y="9"/>
                  </a:cubicBezTo>
                  <a:cubicBezTo>
                    <a:pt x="17" y="4"/>
                    <a:pt x="17" y="4"/>
                    <a:pt x="17" y="4"/>
                  </a:cubicBezTo>
                  <a:cubicBezTo>
                    <a:pt x="19" y="3"/>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7" name="Freeform 1032">
              <a:extLst>
                <a:ext uri="{FF2B5EF4-FFF2-40B4-BE49-F238E27FC236}">
                  <a16:creationId xmlns:a16="http://schemas.microsoft.com/office/drawing/2014/main" id="{C6FA58CC-22F6-4275-BE15-FF634BAB5E59}"/>
                </a:ext>
              </a:extLst>
            </p:cNvPr>
            <p:cNvSpPr>
              <a:spLocks/>
            </p:cNvSpPr>
            <p:nvPr userDrawn="1"/>
          </p:nvSpPr>
          <p:spPr bwMode="auto">
            <a:xfrm>
              <a:off x="5975" y="3092"/>
              <a:ext cx="28" cy="11"/>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4"/>
                    <a:pt x="0" y="7"/>
                    <a:pt x="3" y="7"/>
                  </a:cubicBezTo>
                  <a:cubicBezTo>
                    <a:pt x="7" y="7"/>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8" name="Freeform 1033">
              <a:extLst>
                <a:ext uri="{FF2B5EF4-FFF2-40B4-BE49-F238E27FC236}">
                  <a16:creationId xmlns:a16="http://schemas.microsoft.com/office/drawing/2014/main" id="{4602A393-7851-4E84-8F2F-F4CFD99AA1E0}"/>
                </a:ext>
              </a:extLst>
            </p:cNvPr>
            <p:cNvSpPr>
              <a:spLocks/>
            </p:cNvSpPr>
            <p:nvPr userDrawn="1"/>
          </p:nvSpPr>
          <p:spPr bwMode="auto">
            <a:xfrm>
              <a:off x="6019" y="3082"/>
              <a:ext cx="27" cy="15"/>
            </a:xfrm>
            <a:custGeom>
              <a:avLst/>
              <a:gdLst>
                <a:gd name="T0" fmla="*/ 14 w 17"/>
                <a:gd name="T1" fmla="*/ 1 h 9"/>
                <a:gd name="T2" fmla="*/ 2 w 17"/>
                <a:gd name="T3" fmla="*/ 5 h 9"/>
                <a:gd name="T4" fmla="*/ 3 w 17"/>
                <a:gd name="T5" fmla="*/ 9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2" y="5"/>
                    <a:pt x="2" y="5"/>
                    <a:pt x="2" y="5"/>
                  </a:cubicBezTo>
                  <a:cubicBezTo>
                    <a:pt x="0" y="6"/>
                    <a:pt x="1" y="9"/>
                    <a:pt x="3" y="9"/>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9" name="Freeform 1034">
              <a:extLst>
                <a:ext uri="{FF2B5EF4-FFF2-40B4-BE49-F238E27FC236}">
                  <a16:creationId xmlns:a16="http://schemas.microsoft.com/office/drawing/2014/main" id="{2AC38F13-C0F8-4FF9-B722-31ED84B3F5C0}"/>
                </a:ext>
              </a:extLst>
            </p:cNvPr>
            <p:cNvSpPr>
              <a:spLocks/>
            </p:cNvSpPr>
            <p:nvPr userDrawn="1"/>
          </p:nvSpPr>
          <p:spPr bwMode="auto">
            <a:xfrm>
              <a:off x="6013" y="3109"/>
              <a:ext cx="25" cy="11"/>
            </a:xfrm>
            <a:custGeom>
              <a:avLst/>
              <a:gdLst>
                <a:gd name="T0" fmla="*/ 12 w 16"/>
                <a:gd name="T1" fmla="*/ 0 h 7"/>
                <a:gd name="T2" fmla="*/ 3 w 16"/>
                <a:gd name="T3" fmla="*/ 3 h 7"/>
                <a:gd name="T4" fmla="*/ 4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1"/>
                    <a:pt x="6" y="2"/>
                    <a:pt x="3" y="3"/>
                  </a:cubicBezTo>
                  <a:cubicBezTo>
                    <a:pt x="0" y="4"/>
                    <a:pt x="2" y="7"/>
                    <a:pt x="4" y="7"/>
                  </a:cubicBezTo>
                  <a:cubicBezTo>
                    <a:pt x="7" y="5"/>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0" name="Freeform 1035">
              <a:extLst>
                <a:ext uri="{FF2B5EF4-FFF2-40B4-BE49-F238E27FC236}">
                  <a16:creationId xmlns:a16="http://schemas.microsoft.com/office/drawing/2014/main" id="{44E8F9A8-BB95-438A-BC69-71F1BDC5AE15}"/>
                </a:ext>
              </a:extLst>
            </p:cNvPr>
            <p:cNvSpPr>
              <a:spLocks/>
            </p:cNvSpPr>
            <p:nvPr userDrawn="1"/>
          </p:nvSpPr>
          <p:spPr bwMode="auto">
            <a:xfrm>
              <a:off x="6006" y="3131"/>
              <a:ext cx="30" cy="11"/>
            </a:xfrm>
            <a:custGeom>
              <a:avLst/>
              <a:gdLst>
                <a:gd name="T0" fmla="*/ 15 w 19"/>
                <a:gd name="T1" fmla="*/ 1 h 7"/>
                <a:gd name="T2" fmla="*/ 3 w 19"/>
                <a:gd name="T3" fmla="*/ 3 h 7"/>
                <a:gd name="T4" fmla="*/ 2 w 19"/>
                <a:gd name="T5" fmla="*/ 6 h 7"/>
                <a:gd name="T6" fmla="*/ 16 w 19"/>
                <a:gd name="T7" fmla="*/ 4 h 7"/>
                <a:gd name="T8" fmla="*/ 15 w 19"/>
                <a:gd name="T9" fmla="*/ 1 h 7"/>
              </a:gdLst>
              <a:ahLst/>
              <a:cxnLst>
                <a:cxn ang="0">
                  <a:pos x="T0" y="T1"/>
                </a:cxn>
                <a:cxn ang="0">
                  <a:pos x="T2" y="T3"/>
                </a:cxn>
                <a:cxn ang="0">
                  <a:pos x="T4" y="T5"/>
                </a:cxn>
                <a:cxn ang="0">
                  <a:pos x="T6" y="T7"/>
                </a:cxn>
                <a:cxn ang="0">
                  <a:pos x="T8" y="T9"/>
                </a:cxn>
              </a:cxnLst>
              <a:rect l="0" t="0" r="r" b="b"/>
              <a:pathLst>
                <a:path w="19" h="7">
                  <a:moveTo>
                    <a:pt x="15" y="1"/>
                  </a:moveTo>
                  <a:cubicBezTo>
                    <a:pt x="11" y="2"/>
                    <a:pt x="7" y="3"/>
                    <a:pt x="3" y="3"/>
                  </a:cubicBezTo>
                  <a:cubicBezTo>
                    <a:pt x="0" y="2"/>
                    <a:pt x="0" y="6"/>
                    <a:pt x="2" y="6"/>
                  </a:cubicBezTo>
                  <a:cubicBezTo>
                    <a:pt x="7" y="7"/>
                    <a:pt x="12" y="6"/>
                    <a:pt x="16" y="4"/>
                  </a:cubicBezTo>
                  <a:cubicBezTo>
                    <a:pt x="19"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1" name="Freeform 1036">
              <a:extLst>
                <a:ext uri="{FF2B5EF4-FFF2-40B4-BE49-F238E27FC236}">
                  <a16:creationId xmlns:a16="http://schemas.microsoft.com/office/drawing/2014/main" id="{535737B6-B97A-4F62-BD62-5CF6C384D8CE}"/>
                </a:ext>
              </a:extLst>
            </p:cNvPr>
            <p:cNvSpPr>
              <a:spLocks/>
            </p:cNvSpPr>
            <p:nvPr userDrawn="1"/>
          </p:nvSpPr>
          <p:spPr bwMode="auto">
            <a:xfrm>
              <a:off x="6050" y="3126"/>
              <a:ext cx="24" cy="16"/>
            </a:xfrm>
            <a:custGeom>
              <a:avLst/>
              <a:gdLst>
                <a:gd name="T0" fmla="*/ 12 w 15"/>
                <a:gd name="T1" fmla="*/ 1 h 10"/>
                <a:gd name="T2" fmla="*/ 9 w 15"/>
                <a:gd name="T3" fmla="*/ 3 h 10"/>
                <a:gd name="T4" fmla="*/ 8 w 15"/>
                <a:gd name="T5" fmla="*/ 4 h 10"/>
                <a:gd name="T6" fmla="*/ 2 w 15"/>
                <a:gd name="T7" fmla="*/ 6 h 10"/>
                <a:gd name="T8" fmla="*/ 4 w 15"/>
                <a:gd name="T9" fmla="*/ 9 h 10"/>
                <a:gd name="T10" fmla="*/ 12 w 15"/>
                <a:gd name="T11" fmla="*/ 6 h 10"/>
                <a:gd name="T12" fmla="*/ 12 w 1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12" y="1"/>
                  </a:moveTo>
                  <a:cubicBezTo>
                    <a:pt x="10" y="0"/>
                    <a:pt x="9" y="2"/>
                    <a:pt x="9" y="3"/>
                  </a:cubicBezTo>
                  <a:cubicBezTo>
                    <a:pt x="9" y="4"/>
                    <a:pt x="8" y="4"/>
                    <a:pt x="8" y="4"/>
                  </a:cubicBezTo>
                  <a:cubicBezTo>
                    <a:pt x="6" y="5"/>
                    <a:pt x="4" y="5"/>
                    <a:pt x="2" y="6"/>
                  </a:cubicBezTo>
                  <a:cubicBezTo>
                    <a:pt x="0" y="7"/>
                    <a:pt x="2" y="10"/>
                    <a:pt x="4" y="9"/>
                  </a:cubicBezTo>
                  <a:cubicBezTo>
                    <a:pt x="7" y="8"/>
                    <a:pt x="10" y="8"/>
                    <a:pt x="12" y="6"/>
                  </a:cubicBezTo>
                  <a:cubicBezTo>
                    <a:pt x="15" y="5"/>
                    <a:pt x="14" y="2"/>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2" name="Freeform 1037">
              <a:extLst>
                <a:ext uri="{FF2B5EF4-FFF2-40B4-BE49-F238E27FC236}">
                  <a16:creationId xmlns:a16="http://schemas.microsoft.com/office/drawing/2014/main" id="{3FF4916D-FAF2-4749-A5E6-C4F8C0F1C33D}"/>
                </a:ext>
              </a:extLst>
            </p:cNvPr>
            <p:cNvSpPr>
              <a:spLocks/>
            </p:cNvSpPr>
            <p:nvPr userDrawn="1"/>
          </p:nvSpPr>
          <p:spPr bwMode="auto">
            <a:xfrm>
              <a:off x="6052" y="3098"/>
              <a:ext cx="28" cy="21"/>
            </a:xfrm>
            <a:custGeom>
              <a:avLst/>
              <a:gdLst>
                <a:gd name="T0" fmla="*/ 14 w 18"/>
                <a:gd name="T1" fmla="*/ 2 h 13"/>
                <a:gd name="T2" fmla="*/ 10 w 18"/>
                <a:gd name="T3" fmla="*/ 5 h 13"/>
                <a:gd name="T4" fmla="*/ 3 w 18"/>
                <a:gd name="T5" fmla="*/ 9 h 13"/>
                <a:gd name="T6" fmla="*/ 4 w 18"/>
                <a:gd name="T7" fmla="*/ 12 h 13"/>
                <a:gd name="T8" fmla="*/ 12 w 18"/>
                <a:gd name="T9" fmla="*/ 8 h 13"/>
                <a:gd name="T10" fmla="*/ 17 w 18"/>
                <a:gd name="T11" fmla="*/ 4 h 13"/>
                <a:gd name="T12" fmla="*/ 14 w 18"/>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4" y="2"/>
                  </a:moveTo>
                  <a:cubicBezTo>
                    <a:pt x="13" y="3"/>
                    <a:pt x="11" y="4"/>
                    <a:pt x="10" y="5"/>
                  </a:cubicBezTo>
                  <a:cubicBezTo>
                    <a:pt x="8" y="6"/>
                    <a:pt x="5" y="8"/>
                    <a:pt x="3" y="9"/>
                  </a:cubicBezTo>
                  <a:cubicBezTo>
                    <a:pt x="0" y="10"/>
                    <a:pt x="2" y="13"/>
                    <a:pt x="4" y="12"/>
                  </a:cubicBezTo>
                  <a:cubicBezTo>
                    <a:pt x="7" y="11"/>
                    <a:pt x="9" y="10"/>
                    <a:pt x="12" y="8"/>
                  </a:cubicBezTo>
                  <a:cubicBezTo>
                    <a:pt x="14" y="7"/>
                    <a:pt x="16" y="6"/>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3" name="Freeform 1038">
              <a:extLst>
                <a:ext uri="{FF2B5EF4-FFF2-40B4-BE49-F238E27FC236}">
                  <a16:creationId xmlns:a16="http://schemas.microsoft.com/office/drawing/2014/main" id="{442ACC5D-6FA0-4802-9BF8-8183B75A9CB1}"/>
                </a:ext>
              </a:extLst>
            </p:cNvPr>
            <p:cNvSpPr>
              <a:spLocks/>
            </p:cNvSpPr>
            <p:nvPr userDrawn="1"/>
          </p:nvSpPr>
          <p:spPr bwMode="auto">
            <a:xfrm>
              <a:off x="6061" y="3076"/>
              <a:ext cx="32" cy="17"/>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5"/>
                    <a:pt x="3" y="7"/>
                  </a:cubicBezTo>
                  <a:cubicBezTo>
                    <a:pt x="0" y="8"/>
                    <a:pt x="2" y="11"/>
                    <a:pt x="4" y="10"/>
                  </a:cubicBezTo>
                  <a:cubicBezTo>
                    <a:pt x="9" y="8"/>
                    <a:pt x="14"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4" name="Freeform 1039">
              <a:extLst>
                <a:ext uri="{FF2B5EF4-FFF2-40B4-BE49-F238E27FC236}">
                  <a16:creationId xmlns:a16="http://schemas.microsoft.com/office/drawing/2014/main" id="{36DCA88C-DDFC-4230-AB15-E626AA674328}"/>
                </a:ext>
              </a:extLst>
            </p:cNvPr>
            <p:cNvSpPr>
              <a:spLocks/>
            </p:cNvSpPr>
            <p:nvPr userDrawn="1"/>
          </p:nvSpPr>
          <p:spPr bwMode="auto">
            <a:xfrm>
              <a:off x="6079" y="3057"/>
              <a:ext cx="27" cy="11"/>
            </a:xfrm>
            <a:custGeom>
              <a:avLst/>
              <a:gdLst>
                <a:gd name="T0" fmla="*/ 14 w 17"/>
                <a:gd name="T1" fmla="*/ 1 h 7"/>
                <a:gd name="T2" fmla="*/ 2 w 17"/>
                <a:gd name="T3" fmla="*/ 3 h 7"/>
                <a:gd name="T4" fmla="*/ 2 w 17"/>
                <a:gd name="T5" fmla="*/ 7 h 7"/>
                <a:gd name="T6" fmla="*/ 14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0" y="1"/>
                    <a:pt x="6" y="3"/>
                    <a:pt x="2" y="3"/>
                  </a:cubicBezTo>
                  <a:cubicBezTo>
                    <a:pt x="0" y="3"/>
                    <a:pt x="0" y="7"/>
                    <a:pt x="2" y="7"/>
                  </a:cubicBezTo>
                  <a:cubicBezTo>
                    <a:pt x="6" y="6"/>
                    <a:pt x="10" y="5"/>
                    <a:pt x="14"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5" name="Freeform 1040">
              <a:extLst>
                <a:ext uri="{FF2B5EF4-FFF2-40B4-BE49-F238E27FC236}">
                  <a16:creationId xmlns:a16="http://schemas.microsoft.com/office/drawing/2014/main" id="{0DA1160A-D569-40F0-BA4D-D8F376EB0920}"/>
                </a:ext>
              </a:extLst>
            </p:cNvPr>
            <p:cNvSpPr>
              <a:spLocks/>
            </p:cNvSpPr>
            <p:nvPr userDrawn="1"/>
          </p:nvSpPr>
          <p:spPr bwMode="auto">
            <a:xfrm>
              <a:off x="6102" y="3070"/>
              <a:ext cx="26" cy="11"/>
            </a:xfrm>
            <a:custGeom>
              <a:avLst/>
              <a:gdLst>
                <a:gd name="T0" fmla="*/ 12 w 16"/>
                <a:gd name="T1" fmla="*/ 0 h 7"/>
                <a:gd name="T2" fmla="*/ 2 w 16"/>
                <a:gd name="T3" fmla="*/ 3 h 7"/>
                <a:gd name="T4" fmla="*/ 2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2"/>
                    <a:pt x="5" y="3"/>
                    <a:pt x="2" y="3"/>
                  </a:cubicBezTo>
                  <a:cubicBezTo>
                    <a:pt x="0" y="3"/>
                    <a:pt x="0" y="7"/>
                    <a:pt x="2" y="7"/>
                  </a:cubicBezTo>
                  <a:cubicBezTo>
                    <a:pt x="6"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6" name="Freeform 1041">
              <a:extLst>
                <a:ext uri="{FF2B5EF4-FFF2-40B4-BE49-F238E27FC236}">
                  <a16:creationId xmlns:a16="http://schemas.microsoft.com/office/drawing/2014/main" id="{ADF18BA9-D6BC-4112-B8F3-B7FD85384E18}"/>
                </a:ext>
              </a:extLst>
            </p:cNvPr>
            <p:cNvSpPr>
              <a:spLocks/>
            </p:cNvSpPr>
            <p:nvPr userDrawn="1"/>
          </p:nvSpPr>
          <p:spPr bwMode="auto">
            <a:xfrm>
              <a:off x="6121" y="3042"/>
              <a:ext cx="27" cy="14"/>
            </a:xfrm>
            <a:custGeom>
              <a:avLst/>
              <a:gdLst>
                <a:gd name="T0" fmla="*/ 13 w 17"/>
                <a:gd name="T1" fmla="*/ 1 h 9"/>
                <a:gd name="T2" fmla="*/ 3 w 17"/>
                <a:gd name="T3" fmla="*/ 5 h 9"/>
                <a:gd name="T4" fmla="*/ 3 w 17"/>
                <a:gd name="T5" fmla="*/ 9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2"/>
                    <a:pt x="6" y="4"/>
                    <a:pt x="3" y="5"/>
                  </a:cubicBezTo>
                  <a:cubicBezTo>
                    <a:pt x="0" y="5"/>
                    <a:pt x="1" y="9"/>
                    <a:pt x="3" y="9"/>
                  </a:cubicBezTo>
                  <a:cubicBezTo>
                    <a:pt x="7" y="8"/>
                    <a:pt x="11" y="6"/>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7" name="Freeform 1042">
              <a:extLst>
                <a:ext uri="{FF2B5EF4-FFF2-40B4-BE49-F238E27FC236}">
                  <a16:creationId xmlns:a16="http://schemas.microsoft.com/office/drawing/2014/main" id="{0F3AF2A2-CA9E-47DC-ADAF-893D49F267E9}"/>
                </a:ext>
              </a:extLst>
            </p:cNvPr>
            <p:cNvSpPr>
              <a:spLocks/>
            </p:cNvSpPr>
            <p:nvPr userDrawn="1"/>
          </p:nvSpPr>
          <p:spPr bwMode="auto">
            <a:xfrm>
              <a:off x="6147" y="3062"/>
              <a:ext cx="18" cy="13"/>
            </a:xfrm>
            <a:custGeom>
              <a:avLst/>
              <a:gdLst>
                <a:gd name="T0" fmla="*/ 8 w 12"/>
                <a:gd name="T1" fmla="*/ 2 h 8"/>
                <a:gd name="T2" fmla="*/ 2 w 12"/>
                <a:gd name="T3" fmla="*/ 4 h 8"/>
                <a:gd name="T4" fmla="*/ 2 w 12"/>
                <a:gd name="T5" fmla="*/ 8 h 8"/>
                <a:gd name="T6" fmla="*/ 10 w 12"/>
                <a:gd name="T7" fmla="*/ 4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4"/>
                    <a:pt x="0" y="8"/>
                    <a:pt x="2" y="8"/>
                  </a:cubicBezTo>
                  <a:cubicBezTo>
                    <a:pt x="5" y="7"/>
                    <a:pt x="8" y="7"/>
                    <a:pt x="10"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8" name="Freeform 1043">
              <a:extLst>
                <a:ext uri="{FF2B5EF4-FFF2-40B4-BE49-F238E27FC236}">
                  <a16:creationId xmlns:a16="http://schemas.microsoft.com/office/drawing/2014/main" id="{3A671C98-391C-4E8C-A0B2-0826C8425635}"/>
                </a:ext>
              </a:extLst>
            </p:cNvPr>
            <p:cNvSpPr>
              <a:spLocks/>
            </p:cNvSpPr>
            <p:nvPr userDrawn="1"/>
          </p:nvSpPr>
          <p:spPr bwMode="auto">
            <a:xfrm>
              <a:off x="6093" y="3098"/>
              <a:ext cx="25" cy="11"/>
            </a:xfrm>
            <a:custGeom>
              <a:avLst/>
              <a:gdLst>
                <a:gd name="T0" fmla="*/ 12 w 16"/>
                <a:gd name="T1" fmla="*/ 0 h 7"/>
                <a:gd name="T2" fmla="*/ 3 w 16"/>
                <a:gd name="T3" fmla="*/ 3 h 7"/>
                <a:gd name="T4" fmla="*/ 3 w 16"/>
                <a:gd name="T5" fmla="*/ 7 h 7"/>
                <a:gd name="T6" fmla="*/ 9 w 16"/>
                <a:gd name="T7" fmla="*/ 5 h 7"/>
                <a:gd name="T8" fmla="*/ 12 w 16"/>
                <a:gd name="T9" fmla="*/ 4 h 7"/>
                <a:gd name="T10" fmla="*/ 13 w 16"/>
                <a:gd name="T11" fmla="*/ 4 h 7"/>
                <a:gd name="T12" fmla="*/ 13 w 16"/>
                <a:gd name="T13" fmla="*/ 4 h 7"/>
                <a:gd name="T14" fmla="*/ 16 w 16"/>
                <a:gd name="T15" fmla="*/ 2 h 7"/>
                <a:gd name="T16" fmla="*/ 12 w 1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2" y="0"/>
                  </a:moveTo>
                  <a:cubicBezTo>
                    <a:pt x="9" y="1"/>
                    <a:pt x="6" y="2"/>
                    <a:pt x="3" y="3"/>
                  </a:cubicBezTo>
                  <a:cubicBezTo>
                    <a:pt x="0" y="3"/>
                    <a:pt x="1" y="7"/>
                    <a:pt x="3" y="7"/>
                  </a:cubicBezTo>
                  <a:cubicBezTo>
                    <a:pt x="5" y="6"/>
                    <a:pt x="7" y="6"/>
                    <a:pt x="9" y="5"/>
                  </a:cubicBezTo>
                  <a:cubicBezTo>
                    <a:pt x="10" y="5"/>
                    <a:pt x="11" y="4"/>
                    <a:pt x="12" y="4"/>
                  </a:cubicBezTo>
                  <a:cubicBezTo>
                    <a:pt x="12" y="4"/>
                    <a:pt x="13" y="4"/>
                    <a:pt x="13" y="4"/>
                  </a:cubicBezTo>
                  <a:cubicBezTo>
                    <a:pt x="13" y="4"/>
                    <a:pt x="13" y="4"/>
                    <a:pt x="13" y="4"/>
                  </a:cubicBezTo>
                  <a:cubicBezTo>
                    <a:pt x="14" y="4"/>
                    <a:pt x="15" y="3"/>
                    <a:pt x="16" y="2"/>
                  </a:cubicBezTo>
                  <a:cubicBezTo>
                    <a:pt x="16" y="0"/>
                    <a:pt x="13"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9" name="Freeform 1044">
              <a:extLst>
                <a:ext uri="{FF2B5EF4-FFF2-40B4-BE49-F238E27FC236}">
                  <a16:creationId xmlns:a16="http://schemas.microsoft.com/office/drawing/2014/main" id="{8A48EAC3-77B6-42D0-BFB6-ECD479DAA544}"/>
                </a:ext>
              </a:extLst>
            </p:cNvPr>
            <p:cNvSpPr>
              <a:spLocks/>
            </p:cNvSpPr>
            <p:nvPr userDrawn="1"/>
          </p:nvSpPr>
          <p:spPr bwMode="auto">
            <a:xfrm>
              <a:off x="6099" y="3112"/>
              <a:ext cx="29" cy="13"/>
            </a:xfrm>
            <a:custGeom>
              <a:avLst/>
              <a:gdLst>
                <a:gd name="T0" fmla="*/ 14 w 18"/>
                <a:gd name="T1" fmla="*/ 1 h 8"/>
                <a:gd name="T2" fmla="*/ 9 w 18"/>
                <a:gd name="T3" fmla="*/ 3 h 8"/>
                <a:gd name="T4" fmla="*/ 3 w 18"/>
                <a:gd name="T5" fmla="*/ 4 h 8"/>
                <a:gd name="T6" fmla="*/ 3 w 18"/>
                <a:gd name="T7" fmla="*/ 8 h 8"/>
                <a:gd name="T8" fmla="*/ 11 w 18"/>
                <a:gd name="T9" fmla="*/ 7 h 8"/>
                <a:gd name="T10" fmla="*/ 16 w 18"/>
                <a:gd name="T11" fmla="*/ 4 h 8"/>
                <a:gd name="T12" fmla="*/ 14 w 18"/>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4" y="1"/>
                  </a:moveTo>
                  <a:cubicBezTo>
                    <a:pt x="13" y="2"/>
                    <a:pt x="11" y="3"/>
                    <a:pt x="9" y="3"/>
                  </a:cubicBezTo>
                  <a:cubicBezTo>
                    <a:pt x="7" y="4"/>
                    <a:pt x="5" y="4"/>
                    <a:pt x="3" y="4"/>
                  </a:cubicBezTo>
                  <a:cubicBezTo>
                    <a:pt x="0" y="5"/>
                    <a:pt x="1" y="8"/>
                    <a:pt x="3" y="8"/>
                  </a:cubicBezTo>
                  <a:cubicBezTo>
                    <a:pt x="6" y="8"/>
                    <a:pt x="8" y="7"/>
                    <a:pt x="11" y="7"/>
                  </a:cubicBezTo>
                  <a:cubicBezTo>
                    <a:pt x="12" y="6"/>
                    <a:pt x="15" y="6"/>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0" name="Freeform 1045">
              <a:extLst>
                <a:ext uri="{FF2B5EF4-FFF2-40B4-BE49-F238E27FC236}">
                  <a16:creationId xmlns:a16="http://schemas.microsoft.com/office/drawing/2014/main" id="{35F98528-BAB2-48D4-82CE-C39CA1E75F93}"/>
                </a:ext>
              </a:extLst>
            </p:cNvPr>
            <p:cNvSpPr>
              <a:spLocks/>
            </p:cNvSpPr>
            <p:nvPr userDrawn="1"/>
          </p:nvSpPr>
          <p:spPr bwMode="auto">
            <a:xfrm>
              <a:off x="6139" y="3082"/>
              <a:ext cx="30" cy="19"/>
            </a:xfrm>
            <a:custGeom>
              <a:avLst/>
              <a:gdLst>
                <a:gd name="T0" fmla="*/ 15 w 19"/>
                <a:gd name="T1" fmla="*/ 2 h 12"/>
                <a:gd name="T2" fmla="*/ 3 w 19"/>
                <a:gd name="T3" fmla="*/ 7 h 12"/>
                <a:gd name="T4" fmla="*/ 4 w 19"/>
                <a:gd name="T5" fmla="*/ 11 h 12"/>
                <a:gd name="T6" fmla="*/ 12 w 19"/>
                <a:gd name="T7" fmla="*/ 8 h 12"/>
                <a:gd name="T8" fmla="*/ 17 w 19"/>
                <a:gd name="T9" fmla="*/ 5 h 12"/>
                <a:gd name="T10" fmla="*/ 15 w 19"/>
                <a:gd name="T11" fmla="*/ 2 h 12"/>
              </a:gdLst>
              <a:ahLst/>
              <a:cxnLst>
                <a:cxn ang="0">
                  <a:pos x="T0" y="T1"/>
                </a:cxn>
                <a:cxn ang="0">
                  <a:pos x="T2" y="T3"/>
                </a:cxn>
                <a:cxn ang="0">
                  <a:pos x="T4" y="T5"/>
                </a:cxn>
                <a:cxn ang="0">
                  <a:pos x="T6" y="T7"/>
                </a:cxn>
                <a:cxn ang="0">
                  <a:pos x="T8" y="T9"/>
                </a:cxn>
                <a:cxn ang="0">
                  <a:pos x="T10" y="T11"/>
                </a:cxn>
              </a:cxnLst>
              <a:rect l="0" t="0" r="r" b="b"/>
              <a:pathLst>
                <a:path w="19" h="12">
                  <a:moveTo>
                    <a:pt x="15" y="2"/>
                  </a:moveTo>
                  <a:cubicBezTo>
                    <a:pt x="12" y="5"/>
                    <a:pt x="6" y="6"/>
                    <a:pt x="3" y="7"/>
                  </a:cubicBezTo>
                  <a:cubicBezTo>
                    <a:pt x="0" y="8"/>
                    <a:pt x="2" y="12"/>
                    <a:pt x="4" y="11"/>
                  </a:cubicBezTo>
                  <a:cubicBezTo>
                    <a:pt x="7" y="10"/>
                    <a:pt x="9" y="9"/>
                    <a:pt x="12" y="8"/>
                  </a:cubicBezTo>
                  <a:cubicBezTo>
                    <a:pt x="13" y="7"/>
                    <a:pt x="16" y="6"/>
                    <a:pt x="17" y="5"/>
                  </a:cubicBezTo>
                  <a:cubicBezTo>
                    <a:pt x="19"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1" name="Freeform 1046">
              <a:extLst>
                <a:ext uri="{FF2B5EF4-FFF2-40B4-BE49-F238E27FC236}">
                  <a16:creationId xmlns:a16="http://schemas.microsoft.com/office/drawing/2014/main" id="{26C67391-6616-418D-BE20-C5AA52FE5E72}"/>
                </a:ext>
              </a:extLst>
            </p:cNvPr>
            <p:cNvSpPr>
              <a:spLocks/>
            </p:cNvSpPr>
            <p:nvPr userDrawn="1"/>
          </p:nvSpPr>
          <p:spPr bwMode="auto">
            <a:xfrm>
              <a:off x="6175" y="3081"/>
              <a:ext cx="20" cy="16"/>
            </a:xfrm>
            <a:custGeom>
              <a:avLst/>
              <a:gdLst>
                <a:gd name="T0" fmla="*/ 8 w 13"/>
                <a:gd name="T1" fmla="*/ 2 h 10"/>
                <a:gd name="T2" fmla="*/ 2 w 13"/>
                <a:gd name="T3" fmla="*/ 6 h 10"/>
                <a:gd name="T4" fmla="*/ 2 w 13"/>
                <a:gd name="T5" fmla="*/ 10 h 10"/>
                <a:gd name="T6" fmla="*/ 12 w 13"/>
                <a:gd name="T7" fmla="*/ 4 h 10"/>
                <a:gd name="T8" fmla="*/ 8 w 13"/>
                <a:gd name="T9" fmla="*/ 2 h 10"/>
              </a:gdLst>
              <a:ahLst/>
              <a:cxnLst>
                <a:cxn ang="0">
                  <a:pos x="T0" y="T1"/>
                </a:cxn>
                <a:cxn ang="0">
                  <a:pos x="T2" y="T3"/>
                </a:cxn>
                <a:cxn ang="0">
                  <a:pos x="T4" y="T5"/>
                </a:cxn>
                <a:cxn ang="0">
                  <a:pos x="T6" y="T7"/>
                </a:cxn>
                <a:cxn ang="0">
                  <a:pos x="T8" y="T9"/>
                </a:cxn>
              </a:cxnLst>
              <a:rect l="0" t="0" r="r" b="b"/>
              <a:pathLst>
                <a:path w="13" h="10">
                  <a:moveTo>
                    <a:pt x="8" y="2"/>
                  </a:moveTo>
                  <a:cubicBezTo>
                    <a:pt x="7" y="4"/>
                    <a:pt x="4" y="6"/>
                    <a:pt x="2" y="6"/>
                  </a:cubicBezTo>
                  <a:cubicBezTo>
                    <a:pt x="0" y="6"/>
                    <a:pt x="0" y="10"/>
                    <a:pt x="2" y="10"/>
                  </a:cubicBezTo>
                  <a:cubicBezTo>
                    <a:pt x="6" y="9"/>
                    <a:pt x="10" y="7"/>
                    <a:pt x="12"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2" name="Freeform 1047">
              <a:extLst>
                <a:ext uri="{FF2B5EF4-FFF2-40B4-BE49-F238E27FC236}">
                  <a16:creationId xmlns:a16="http://schemas.microsoft.com/office/drawing/2014/main" id="{2EB70063-095F-4251-82A9-8246BC60BA99}"/>
                </a:ext>
              </a:extLst>
            </p:cNvPr>
            <p:cNvSpPr>
              <a:spLocks/>
            </p:cNvSpPr>
            <p:nvPr userDrawn="1"/>
          </p:nvSpPr>
          <p:spPr bwMode="auto">
            <a:xfrm>
              <a:off x="5145" y="3618"/>
              <a:ext cx="30" cy="16"/>
            </a:xfrm>
            <a:custGeom>
              <a:avLst/>
              <a:gdLst>
                <a:gd name="T0" fmla="*/ 15 w 19"/>
                <a:gd name="T1" fmla="*/ 2 h 10"/>
                <a:gd name="T2" fmla="*/ 4 w 19"/>
                <a:gd name="T3" fmla="*/ 2 h 10"/>
                <a:gd name="T4" fmla="*/ 1 w 19"/>
                <a:gd name="T5" fmla="*/ 3 h 10"/>
                <a:gd name="T6" fmla="*/ 17 w 19"/>
                <a:gd name="T7" fmla="*/ 6 h 10"/>
                <a:gd name="T8" fmla="*/ 15 w 19"/>
                <a:gd name="T9" fmla="*/ 2 h 10"/>
              </a:gdLst>
              <a:ahLst/>
              <a:cxnLst>
                <a:cxn ang="0">
                  <a:pos x="T0" y="T1"/>
                </a:cxn>
                <a:cxn ang="0">
                  <a:pos x="T2" y="T3"/>
                </a:cxn>
                <a:cxn ang="0">
                  <a:pos x="T4" y="T5"/>
                </a:cxn>
                <a:cxn ang="0">
                  <a:pos x="T6" y="T7"/>
                </a:cxn>
                <a:cxn ang="0">
                  <a:pos x="T8" y="T9"/>
                </a:cxn>
              </a:cxnLst>
              <a:rect l="0" t="0" r="r" b="b"/>
              <a:pathLst>
                <a:path w="19" h="10">
                  <a:moveTo>
                    <a:pt x="15" y="2"/>
                  </a:moveTo>
                  <a:cubicBezTo>
                    <a:pt x="12" y="4"/>
                    <a:pt x="6" y="6"/>
                    <a:pt x="4" y="2"/>
                  </a:cubicBezTo>
                  <a:cubicBezTo>
                    <a:pt x="3" y="0"/>
                    <a:pt x="0" y="1"/>
                    <a:pt x="1" y="3"/>
                  </a:cubicBezTo>
                  <a:cubicBezTo>
                    <a:pt x="4" y="10"/>
                    <a:pt x="12" y="9"/>
                    <a:pt x="17" y="6"/>
                  </a:cubicBezTo>
                  <a:cubicBezTo>
                    <a:pt x="19" y="4"/>
                    <a:pt x="17" y="1"/>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3" name="Freeform 1048">
              <a:extLst>
                <a:ext uri="{FF2B5EF4-FFF2-40B4-BE49-F238E27FC236}">
                  <a16:creationId xmlns:a16="http://schemas.microsoft.com/office/drawing/2014/main" id="{25BF8E27-A1FF-483F-AE7D-16FAB5E3A17E}"/>
                </a:ext>
              </a:extLst>
            </p:cNvPr>
            <p:cNvSpPr>
              <a:spLocks/>
            </p:cNvSpPr>
            <p:nvPr userDrawn="1"/>
          </p:nvSpPr>
          <p:spPr bwMode="auto">
            <a:xfrm>
              <a:off x="5172" y="3612"/>
              <a:ext cx="36" cy="17"/>
            </a:xfrm>
            <a:custGeom>
              <a:avLst/>
              <a:gdLst>
                <a:gd name="T0" fmla="*/ 18 w 23"/>
                <a:gd name="T1" fmla="*/ 2 h 11"/>
                <a:gd name="T2" fmla="*/ 4 w 23"/>
                <a:gd name="T3" fmla="*/ 2 h 11"/>
                <a:gd name="T4" fmla="*/ 2 w 23"/>
                <a:gd name="T5" fmla="*/ 5 h 11"/>
                <a:gd name="T6" fmla="*/ 21 w 23"/>
                <a:gd name="T7" fmla="*/ 5 h 11"/>
                <a:gd name="T8" fmla="*/ 18 w 23"/>
                <a:gd name="T9" fmla="*/ 2 h 11"/>
              </a:gdLst>
              <a:ahLst/>
              <a:cxnLst>
                <a:cxn ang="0">
                  <a:pos x="T0" y="T1"/>
                </a:cxn>
                <a:cxn ang="0">
                  <a:pos x="T2" y="T3"/>
                </a:cxn>
                <a:cxn ang="0">
                  <a:pos x="T4" y="T5"/>
                </a:cxn>
                <a:cxn ang="0">
                  <a:pos x="T6" y="T7"/>
                </a:cxn>
                <a:cxn ang="0">
                  <a:pos x="T8" y="T9"/>
                </a:cxn>
              </a:cxnLst>
              <a:rect l="0" t="0" r="r" b="b"/>
              <a:pathLst>
                <a:path w="23" h="11">
                  <a:moveTo>
                    <a:pt x="18" y="2"/>
                  </a:moveTo>
                  <a:cubicBezTo>
                    <a:pt x="14" y="6"/>
                    <a:pt x="9" y="4"/>
                    <a:pt x="4" y="2"/>
                  </a:cubicBezTo>
                  <a:cubicBezTo>
                    <a:pt x="2" y="0"/>
                    <a:pt x="0" y="3"/>
                    <a:pt x="2" y="5"/>
                  </a:cubicBezTo>
                  <a:cubicBezTo>
                    <a:pt x="8" y="9"/>
                    <a:pt x="15" y="11"/>
                    <a:pt x="21" y="5"/>
                  </a:cubicBezTo>
                  <a:cubicBezTo>
                    <a:pt x="23" y="3"/>
                    <a:pt x="20" y="1"/>
                    <a:pt x="1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4" name="Freeform 1049">
              <a:extLst>
                <a:ext uri="{FF2B5EF4-FFF2-40B4-BE49-F238E27FC236}">
                  <a16:creationId xmlns:a16="http://schemas.microsoft.com/office/drawing/2014/main" id="{0897991B-9384-481B-81A9-4A65288BC61F}"/>
                </a:ext>
              </a:extLst>
            </p:cNvPr>
            <p:cNvSpPr>
              <a:spLocks/>
            </p:cNvSpPr>
            <p:nvPr userDrawn="1"/>
          </p:nvSpPr>
          <p:spPr bwMode="auto">
            <a:xfrm>
              <a:off x="5157" y="3642"/>
              <a:ext cx="41" cy="12"/>
            </a:xfrm>
            <a:custGeom>
              <a:avLst/>
              <a:gdLst>
                <a:gd name="T0" fmla="*/ 21 w 26"/>
                <a:gd name="T1" fmla="*/ 1 h 8"/>
                <a:gd name="T2" fmla="*/ 4 w 26"/>
                <a:gd name="T3" fmla="*/ 2 h 8"/>
                <a:gd name="T4" fmla="*/ 3 w 26"/>
                <a:gd name="T5" fmla="*/ 5 h 8"/>
                <a:gd name="T6" fmla="*/ 23 w 26"/>
                <a:gd name="T7" fmla="*/ 4 h 8"/>
                <a:gd name="T8" fmla="*/ 21 w 26"/>
                <a:gd name="T9" fmla="*/ 1 h 8"/>
              </a:gdLst>
              <a:ahLst/>
              <a:cxnLst>
                <a:cxn ang="0">
                  <a:pos x="T0" y="T1"/>
                </a:cxn>
                <a:cxn ang="0">
                  <a:pos x="T2" y="T3"/>
                </a:cxn>
                <a:cxn ang="0">
                  <a:pos x="T4" y="T5"/>
                </a:cxn>
                <a:cxn ang="0">
                  <a:pos x="T6" y="T7"/>
                </a:cxn>
                <a:cxn ang="0">
                  <a:pos x="T8" y="T9"/>
                </a:cxn>
              </a:cxnLst>
              <a:rect l="0" t="0" r="r" b="b"/>
              <a:pathLst>
                <a:path w="26" h="8">
                  <a:moveTo>
                    <a:pt x="21" y="1"/>
                  </a:moveTo>
                  <a:cubicBezTo>
                    <a:pt x="16" y="4"/>
                    <a:pt x="10" y="4"/>
                    <a:pt x="4" y="2"/>
                  </a:cubicBezTo>
                  <a:cubicBezTo>
                    <a:pt x="2" y="1"/>
                    <a:pt x="0" y="4"/>
                    <a:pt x="3" y="5"/>
                  </a:cubicBezTo>
                  <a:cubicBezTo>
                    <a:pt x="9" y="8"/>
                    <a:pt x="17" y="8"/>
                    <a:pt x="23" y="4"/>
                  </a:cubicBezTo>
                  <a:cubicBezTo>
                    <a:pt x="26" y="3"/>
                    <a:pt x="23"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5" name="Freeform 1050">
              <a:extLst>
                <a:ext uri="{FF2B5EF4-FFF2-40B4-BE49-F238E27FC236}">
                  <a16:creationId xmlns:a16="http://schemas.microsoft.com/office/drawing/2014/main" id="{651CB37A-2614-4ABE-BC6D-39AB1A9A1BB8}"/>
                </a:ext>
              </a:extLst>
            </p:cNvPr>
            <p:cNvSpPr>
              <a:spLocks/>
            </p:cNvSpPr>
            <p:nvPr userDrawn="1"/>
          </p:nvSpPr>
          <p:spPr bwMode="auto">
            <a:xfrm>
              <a:off x="5203" y="3629"/>
              <a:ext cx="35" cy="14"/>
            </a:xfrm>
            <a:custGeom>
              <a:avLst/>
              <a:gdLst>
                <a:gd name="T0" fmla="*/ 18 w 22"/>
                <a:gd name="T1" fmla="*/ 1 h 9"/>
                <a:gd name="T2" fmla="*/ 5 w 22"/>
                <a:gd name="T3" fmla="*/ 2 h 9"/>
                <a:gd name="T4" fmla="*/ 2 w 22"/>
                <a:gd name="T5" fmla="*/ 5 h 9"/>
                <a:gd name="T6" fmla="*/ 20 w 22"/>
                <a:gd name="T7" fmla="*/ 4 h 9"/>
                <a:gd name="T8" fmla="*/ 18 w 22"/>
                <a:gd name="T9" fmla="*/ 1 h 9"/>
              </a:gdLst>
              <a:ahLst/>
              <a:cxnLst>
                <a:cxn ang="0">
                  <a:pos x="T0" y="T1"/>
                </a:cxn>
                <a:cxn ang="0">
                  <a:pos x="T2" y="T3"/>
                </a:cxn>
                <a:cxn ang="0">
                  <a:pos x="T4" y="T5"/>
                </a:cxn>
                <a:cxn ang="0">
                  <a:pos x="T6" y="T7"/>
                </a:cxn>
                <a:cxn ang="0">
                  <a:pos x="T8" y="T9"/>
                </a:cxn>
              </a:cxnLst>
              <a:rect l="0" t="0" r="r" b="b"/>
              <a:pathLst>
                <a:path w="22" h="9">
                  <a:moveTo>
                    <a:pt x="18" y="1"/>
                  </a:moveTo>
                  <a:cubicBezTo>
                    <a:pt x="14" y="4"/>
                    <a:pt x="9" y="5"/>
                    <a:pt x="5" y="2"/>
                  </a:cubicBezTo>
                  <a:cubicBezTo>
                    <a:pt x="3" y="1"/>
                    <a:pt x="0" y="4"/>
                    <a:pt x="2" y="5"/>
                  </a:cubicBezTo>
                  <a:cubicBezTo>
                    <a:pt x="8" y="9"/>
                    <a:pt x="15" y="8"/>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6" name="Freeform 1051">
              <a:extLst>
                <a:ext uri="{FF2B5EF4-FFF2-40B4-BE49-F238E27FC236}">
                  <a16:creationId xmlns:a16="http://schemas.microsoft.com/office/drawing/2014/main" id="{CCE60FDA-B40B-4AA7-AC7C-56091C1BA02D}"/>
                </a:ext>
              </a:extLst>
            </p:cNvPr>
            <p:cNvSpPr>
              <a:spLocks/>
            </p:cNvSpPr>
            <p:nvPr userDrawn="1"/>
          </p:nvSpPr>
          <p:spPr bwMode="auto">
            <a:xfrm>
              <a:off x="5219" y="3610"/>
              <a:ext cx="33" cy="16"/>
            </a:xfrm>
            <a:custGeom>
              <a:avLst/>
              <a:gdLst>
                <a:gd name="T0" fmla="*/ 16 w 21"/>
                <a:gd name="T1" fmla="*/ 2 h 10"/>
                <a:gd name="T2" fmla="*/ 4 w 21"/>
                <a:gd name="T3" fmla="*/ 1 h 10"/>
                <a:gd name="T4" fmla="*/ 2 w 21"/>
                <a:gd name="T5" fmla="*/ 4 h 10"/>
                <a:gd name="T6" fmla="*/ 19 w 21"/>
                <a:gd name="T7" fmla="*/ 5 h 10"/>
                <a:gd name="T8" fmla="*/ 16 w 21"/>
                <a:gd name="T9" fmla="*/ 2 h 10"/>
              </a:gdLst>
              <a:ahLst/>
              <a:cxnLst>
                <a:cxn ang="0">
                  <a:pos x="T0" y="T1"/>
                </a:cxn>
                <a:cxn ang="0">
                  <a:pos x="T2" y="T3"/>
                </a:cxn>
                <a:cxn ang="0">
                  <a:pos x="T4" y="T5"/>
                </a:cxn>
                <a:cxn ang="0">
                  <a:pos x="T6" y="T7"/>
                </a:cxn>
                <a:cxn ang="0">
                  <a:pos x="T8" y="T9"/>
                </a:cxn>
              </a:cxnLst>
              <a:rect l="0" t="0" r="r" b="b"/>
              <a:pathLst>
                <a:path w="21" h="10">
                  <a:moveTo>
                    <a:pt x="16" y="2"/>
                  </a:moveTo>
                  <a:cubicBezTo>
                    <a:pt x="12" y="6"/>
                    <a:pt x="8" y="5"/>
                    <a:pt x="4" y="1"/>
                  </a:cubicBezTo>
                  <a:cubicBezTo>
                    <a:pt x="2" y="0"/>
                    <a:pt x="0" y="2"/>
                    <a:pt x="2" y="4"/>
                  </a:cubicBezTo>
                  <a:cubicBezTo>
                    <a:pt x="7" y="9"/>
                    <a:pt x="14" y="10"/>
                    <a:pt x="19" y="5"/>
                  </a:cubicBezTo>
                  <a:cubicBezTo>
                    <a:pt x="21" y="3"/>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7" name="Freeform 1052">
              <a:extLst>
                <a:ext uri="{FF2B5EF4-FFF2-40B4-BE49-F238E27FC236}">
                  <a16:creationId xmlns:a16="http://schemas.microsoft.com/office/drawing/2014/main" id="{34C518E1-4C2D-4BF2-8E88-ADD50E28AFC2}"/>
                </a:ext>
              </a:extLst>
            </p:cNvPr>
            <p:cNvSpPr>
              <a:spLocks/>
            </p:cNvSpPr>
            <p:nvPr userDrawn="1"/>
          </p:nvSpPr>
          <p:spPr bwMode="auto">
            <a:xfrm>
              <a:off x="5261" y="3612"/>
              <a:ext cx="40" cy="13"/>
            </a:xfrm>
            <a:custGeom>
              <a:avLst/>
              <a:gdLst>
                <a:gd name="T0" fmla="*/ 21 w 25"/>
                <a:gd name="T1" fmla="*/ 2 h 8"/>
                <a:gd name="T2" fmla="*/ 5 w 25"/>
                <a:gd name="T3" fmla="*/ 1 h 8"/>
                <a:gd name="T4" fmla="*/ 2 w 25"/>
                <a:gd name="T5" fmla="*/ 4 h 8"/>
                <a:gd name="T6" fmla="*/ 22 w 25"/>
                <a:gd name="T7" fmla="*/ 6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6" y="4"/>
                    <a:pt x="9" y="4"/>
                    <a:pt x="5" y="1"/>
                  </a:cubicBezTo>
                  <a:cubicBezTo>
                    <a:pt x="3" y="0"/>
                    <a:pt x="0" y="3"/>
                    <a:pt x="2" y="4"/>
                  </a:cubicBezTo>
                  <a:cubicBezTo>
                    <a:pt x="8" y="8"/>
                    <a:pt x="16" y="8"/>
                    <a:pt x="22" y="6"/>
                  </a:cubicBezTo>
                  <a:cubicBezTo>
                    <a:pt x="25" y="5"/>
                    <a:pt x="23" y="1"/>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8" name="Freeform 1053">
              <a:extLst>
                <a:ext uri="{FF2B5EF4-FFF2-40B4-BE49-F238E27FC236}">
                  <a16:creationId xmlns:a16="http://schemas.microsoft.com/office/drawing/2014/main" id="{F400A88F-8EDA-4BF9-B624-54B15EAAFFAE}"/>
                </a:ext>
              </a:extLst>
            </p:cNvPr>
            <p:cNvSpPr>
              <a:spLocks/>
            </p:cNvSpPr>
            <p:nvPr userDrawn="1"/>
          </p:nvSpPr>
          <p:spPr bwMode="auto">
            <a:xfrm>
              <a:off x="5261" y="3632"/>
              <a:ext cx="30" cy="10"/>
            </a:xfrm>
            <a:custGeom>
              <a:avLst/>
              <a:gdLst>
                <a:gd name="T0" fmla="*/ 16 w 19"/>
                <a:gd name="T1" fmla="*/ 1 h 6"/>
                <a:gd name="T2" fmla="*/ 3 w 19"/>
                <a:gd name="T3" fmla="*/ 1 h 6"/>
                <a:gd name="T4" fmla="*/ 3 w 19"/>
                <a:gd name="T5" fmla="*/ 5 h 6"/>
                <a:gd name="T6" fmla="*/ 17 w 19"/>
                <a:gd name="T7" fmla="*/ 4 h 6"/>
                <a:gd name="T8" fmla="*/ 16 w 19"/>
                <a:gd name="T9" fmla="*/ 1 h 6"/>
              </a:gdLst>
              <a:ahLst/>
              <a:cxnLst>
                <a:cxn ang="0">
                  <a:pos x="T0" y="T1"/>
                </a:cxn>
                <a:cxn ang="0">
                  <a:pos x="T2" y="T3"/>
                </a:cxn>
                <a:cxn ang="0">
                  <a:pos x="T4" y="T5"/>
                </a:cxn>
                <a:cxn ang="0">
                  <a:pos x="T6" y="T7"/>
                </a:cxn>
                <a:cxn ang="0">
                  <a:pos x="T8" y="T9"/>
                </a:cxn>
              </a:cxnLst>
              <a:rect l="0" t="0" r="r" b="b"/>
              <a:pathLst>
                <a:path w="19" h="6">
                  <a:moveTo>
                    <a:pt x="16" y="1"/>
                  </a:moveTo>
                  <a:cubicBezTo>
                    <a:pt x="12" y="2"/>
                    <a:pt x="8" y="2"/>
                    <a:pt x="3" y="1"/>
                  </a:cubicBezTo>
                  <a:cubicBezTo>
                    <a:pt x="1" y="1"/>
                    <a:pt x="0" y="4"/>
                    <a:pt x="3" y="5"/>
                  </a:cubicBezTo>
                  <a:cubicBezTo>
                    <a:pt x="7" y="6"/>
                    <a:pt x="12" y="5"/>
                    <a:pt x="17" y="4"/>
                  </a:cubicBezTo>
                  <a:cubicBezTo>
                    <a:pt x="19"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9" name="Freeform 1054">
              <a:extLst>
                <a:ext uri="{FF2B5EF4-FFF2-40B4-BE49-F238E27FC236}">
                  <a16:creationId xmlns:a16="http://schemas.microsoft.com/office/drawing/2014/main" id="{F8F32CBE-4A19-4ED1-8395-1D2F9859BB55}"/>
                </a:ext>
              </a:extLst>
            </p:cNvPr>
            <p:cNvSpPr>
              <a:spLocks/>
            </p:cNvSpPr>
            <p:nvPr userDrawn="1"/>
          </p:nvSpPr>
          <p:spPr bwMode="auto">
            <a:xfrm>
              <a:off x="5241" y="3648"/>
              <a:ext cx="27" cy="13"/>
            </a:xfrm>
            <a:custGeom>
              <a:avLst/>
              <a:gdLst>
                <a:gd name="T0" fmla="*/ 13 w 17"/>
                <a:gd name="T1" fmla="*/ 3 h 8"/>
                <a:gd name="T2" fmla="*/ 3 w 17"/>
                <a:gd name="T3" fmla="*/ 1 h 8"/>
                <a:gd name="T4" fmla="*/ 2 w 17"/>
                <a:gd name="T5" fmla="*/ 4 h 8"/>
                <a:gd name="T6" fmla="*/ 15 w 17"/>
                <a:gd name="T7" fmla="*/ 6 h 8"/>
                <a:gd name="T8" fmla="*/ 13 w 17"/>
                <a:gd name="T9" fmla="*/ 3 h 8"/>
              </a:gdLst>
              <a:ahLst/>
              <a:cxnLst>
                <a:cxn ang="0">
                  <a:pos x="T0" y="T1"/>
                </a:cxn>
                <a:cxn ang="0">
                  <a:pos x="T2" y="T3"/>
                </a:cxn>
                <a:cxn ang="0">
                  <a:pos x="T4" y="T5"/>
                </a:cxn>
                <a:cxn ang="0">
                  <a:pos x="T6" y="T7"/>
                </a:cxn>
                <a:cxn ang="0">
                  <a:pos x="T8" y="T9"/>
                </a:cxn>
              </a:cxnLst>
              <a:rect l="0" t="0" r="r" b="b"/>
              <a:pathLst>
                <a:path w="17" h="8">
                  <a:moveTo>
                    <a:pt x="13" y="3"/>
                  </a:moveTo>
                  <a:cubicBezTo>
                    <a:pt x="10" y="4"/>
                    <a:pt x="7" y="2"/>
                    <a:pt x="3" y="1"/>
                  </a:cubicBezTo>
                  <a:cubicBezTo>
                    <a:pt x="1" y="0"/>
                    <a:pt x="0" y="3"/>
                    <a:pt x="2" y="4"/>
                  </a:cubicBezTo>
                  <a:cubicBezTo>
                    <a:pt x="6" y="6"/>
                    <a:pt x="10" y="8"/>
                    <a:pt x="15" y="6"/>
                  </a:cubicBezTo>
                  <a:cubicBezTo>
                    <a:pt x="17" y="5"/>
                    <a:pt x="16" y="2"/>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0" name="Freeform 1055">
              <a:extLst>
                <a:ext uri="{FF2B5EF4-FFF2-40B4-BE49-F238E27FC236}">
                  <a16:creationId xmlns:a16="http://schemas.microsoft.com/office/drawing/2014/main" id="{3C4C8AF6-DF7A-481D-931E-A5B311BD0087}"/>
                </a:ext>
              </a:extLst>
            </p:cNvPr>
            <p:cNvSpPr>
              <a:spLocks/>
            </p:cNvSpPr>
            <p:nvPr userDrawn="1"/>
          </p:nvSpPr>
          <p:spPr bwMode="auto">
            <a:xfrm>
              <a:off x="5206" y="3653"/>
              <a:ext cx="33" cy="14"/>
            </a:xfrm>
            <a:custGeom>
              <a:avLst/>
              <a:gdLst>
                <a:gd name="T0" fmla="*/ 18 w 21"/>
                <a:gd name="T1" fmla="*/ 5 h 9"/>
                <a:gd name="T2" fmla="*/ 4 w 21"/>
                <a:gd name="T3" fmla="*/ 2 h 9"/>
                <a:gd name="T4" fmla="*/ 2 w 21"/>
                <a:gd name="T5" fmla="*/ 4 h 9"/>
                <a:gd name="T6" fmla="*/ 18 w 21"/>
                <a:gd name="T7" fmla="*/ 8 h 9"/>
                <a:gd name="T8" fmla="*/ 18 w 21"/>
                <a:gd name="T9" fmla="*/ 5 h 9"/>
              </a:gdLst>
              <a:ahLst/>
              <a:cxnLst>
                <a:cxn ang="0">
                  <a:pos x="T0" y="T1"/>
                </a:cxn>
                <a:cxn ang="0">
                  <a:pos x="T2" y="T3"/>
                </a:cxn>
                <a:cxn ang="0">
                  <a:pos x="T4" y="T5"/>
                </a:cxn>
                <a:cxn ang="0">
                  <a:pos x="T6" y="T7"/>
                </a:cxn>
                <a:cxn ang="0">
                  <a:pos x="T8" y="T9"/>
                </a:cxn>
              </a:cxnLst>
              <a:rect l="0" t="0" r="r" b="b"/>
              <a:pathLst>
                <a:path w="21" h="9">
                  <a:moveTo>
                    <a:pt x="18" y="5"/>
                  </a:moveTo>
                  <a:cubicBezTo>
                    <a:pt x="13" y="5"/>
                    <a:pt x="8" y="4"/>
                    <a:pt x="4" y="2"/>
                  </a:cubicBezTo>
                  <a:cubicBezTo>
                    <a:pt x="2" y="0"/>
                    <a:pt x="0" y="3"/>
                    <a:pt x="2" y="4"/>
                  </a:cubicBezTo>
                  <a:cubicBezTo>
                    <a:pt x="7" y="8"/>
                    <a:pt x="12" y="9"/>
                    <a:pt x="18" y="8"/>
                  </a:cubicBezTo>
                  <a:cubicBezTo>
                    <a:pt x="21" y="8"/>
                    <a:pt x="20" y="4"/>
                    <a:pt x="18"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1" name="Freeform 1056">
              <a:extLst>
                <a:ext uri="{FF2B5EF4-FFF2-40B4-BE49-F238E27FC236}">
                  <a16:creationId xmlns:a16="http://schemas.microsoft.com/office/drawing/2014/main" id="{6689EF0C-76E9-49F3-A6C1-653FE7DFE811}"/>
                </a:ext>
              </a:extLst>
            </p:cNvPr>
            <p:cNvSpPr>
              <a:spLocks/>
            </p:cNvSpPr>
            <p:nvPr userDrawn="1"/>
          </p:nvSpPr>
          <p:spPr bwMode="auto">
            <a:xfrm>
              <a:off x="5261" y="3681"/>
              <a:ext cx="32" cy="8"/>
            </a:xfrm>
            <a:custGeom>
              <a:avLst/>
              <a:gdLst>
                <a:gd name="T0" fmla="*/ 17 w 20"/>
                <a:gd name="T1" fmla="*/ 0 h 5"/>
                <a:gd name="T2" fmla="*/ 2 w 20"/>
                <a:gd name="T3" fmla="*/ 1 h 5"/>
                <a:gd name="T4" fmla="*/ 2 w 20"/>
                <a:gd name="T5" fmla="*/ 5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5"/>
                  </a:cubicBezTo>
                  <a:cubicBezTo>
                    <a:pt x="7" y="5"/>
                    <a:pt x="12" y="4"/>
                    <a:pt x="17" y="4"/>
                  </a:cubicBezTo>
                  <a:cubicBezTo>
                    <a:pt x="20" y="4"/>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2" name="Freeform 1057">
              <a:extLst>
                <a:ext uri="{FF2B5EF4-FFF2-40B4-BE49-F238E27FC236}">
                  <a16:creationId xmlns:a16="http://schemas.microsoft.com/office/drawing/2014/main" id="{9638BCA5-25F8-46A4-8C8C-6D3E3271EEBF}"/>
                </a:ext>
              </a:extLst>
            </p:cNvPr>
            <p:cNvSpPr>
              <a:spLocks/>
            </p:cNvSpPr>
            <p:nvPr userDrawn="1"/>
          </p:nvSpPr>
          <p:spPr bwMode="auto">
            <a:xfrm>
              <a:off x="5283" y="3661"/>
              <a:ext cx="41" cy="11"/>
            </a:xfrm>
            <a:custGeom>
              <a:avLst/>
              <a:gdLst>
                <a:gd name="T0" fmla="*/ 22 w 26"/>
                <a:gd name="T1" fmla="*/ 1 h 7"/>
                <a:gd name="T2" fmla="*/ 4 w 26"/>
                <a:gd name="T3" fmla="*/ 1 h 7"/>
                <a:gd name="T4" fmla="*/ 2 w 26"/>
                <a:gd name="T5" fmla="*/ 4 h 7"/>
                <a:gd name="T6" fmla="*/ 24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7" y="3"/>
                    <a:pt x="10" y="3"/>
                    <a:pt x="4" y="1"/>
                  </a:cubicBezTo>
                  <a:cubicBezTo>
                    <a:pt x="2" y="0"/>
                    <a:pt x="0" y="3"/>
                    <a:pt x="2" y="4"/>
                  </a:cubicBezTo>
                  <a:cubicBezTo>
                    <a:pt x="9" y="7"/>
                    <a:pt x="17" y="7"/>
                    <a:pt x="24" y="5"/>
                  </a:cubicBezTo>
                  <a:cubicBezTo>
                    <a:pt x="26" y="4"/>
                    <a:pt x="25" y="0"/>
                    <a:pt x="2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3" name="Freeform 1058">
              <a:extLst>
                <a:ext uri="{FF2B5EF4-FFF2-40B4-BE49-F238E27FC236}">
                  <a16:creationId xmlns:a16="http://schemas.microsoft.com/office/drawing/2014/main" id="{3DDF698B-5A1C-4BFA-8E99-809FEB767961}"/>
                </a:ext>
              </a:extLst>
            </p:cNvPr>
            <p:cNvSpPr>
              <a:spLocks/>
            </p:cNvSpPr>
            <p:nvPr userDrawn="1"/>
          </p:nvSpPr>
          <p:spPr bwMode="auto">
            <a:xfrm>
              <a:off x="5299" y="3636"/>
              <a:ext cx="36" cy="15"/>
            </a:xfrm>
            <a:custGeom>
              <a:avLst/>
              <a:gdLst>
                <a:gd name="T0" fmla="*/ 19 w 23"/>
                <a:gd name="T1" fmla="*/ 3 h 10"/>
                <a:gd name="T2" fmla="*/ 3 w 23"/>
                <a:gd name="T3" fmla="*/ 1 h 10"/>
                <a:gd name="T4" fmla="*/ 2 w 23"/>
                <a:gd name="T5" fmla="*/ 5 h 10"/>
                <a:gd name="T6" fmla="*/ 21 w 23"/>
                <a:gd name="T7" fmla="*/ 6 h 10"/>
                <a:gd name="T8" fmla="*/ 19 w 23"/>
                <a:gd name="T9" fmla="*/ 3 h 10"/>
              </a:gdLst>
              <a:ahLst/>
              <a:cxnLst>
                <a:cxn ang="0">
                  <a:pos x="T0" y="T1"/>
                </a:cxn>
                <a:cxn ang="0">
                  <a:pos x="T2" y="T3"/>
                </a:cxn>
                <a:cxn ang="0">
                  <a:pos x="T4" y="T5"/>
                </a:cxn>
                <a:cxn ang="0">
                  <a:pos x="T6" y="T7"/>
                </a:cxn>
                <a:cxn ang="0">
                  <a:pos x="T8" y="T9"/>
                </a:cxn>
              </a:cxnLst>
              <a:rect l="0" t="0" r="r" b="b"/>
              <a:pathLst>
                <a:path w="23" h="10">
                  <a:moveTo>
                    <a:pt x="19" y="3"/>
                  </a:moveTo>
                  <a:cubicBezTo>
                    <a:pt x="14" y="6"/>
                    <a:pt x="8" y="4"/>
                    <a:pt x="3" y="1"/>
                  </a:cubicBezTo>
                  <a:cubicBezTo>
                    <a:pt x="1" y="0"/>
                    <a:pt x="0" y="3"/>
                    <a:pt x="2" y="5"/>
                  </a:cubicBezTo>
                  <a:cubicBezTo>
                    <a:pt x="7" y="8"/>
                    <a:pt x="15" y="10"/>
                    <a:pt x="21" y="6"/>
                  </a:cubicBezTo>
                  <a:cubicBezTo>
                    <a:pt x="23" y="4"/>
                    <a:pt x="21" y="1"/>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4" name="Freeform 1059">
              <a:extLst>
                <a:ext uri="{FF2B5EF4-FFF2-40B4-BE49-F238E27FC236}">
                  <a16:creationId xmlns:a16="http://schemas.microsoft.com/office/drawing/2014/main" id="{BCA0251D-E8CB-4C29-B72E-0C8A84F5C26C}"/>
                </a:ext>
              </a:extLst>
            </p:cNvPr>
            <p:cNvSpPr>
              <a:spLocks/>
            </p:cNvSpPr>
            <p:nvPr userDrawn="1"/>
          </p:nvSpPr>
          <p:spPr bwMode="auto">
            <a:xfrm>
              <a:off x="5309" y="3618"/>
              <a:ext cx="28" cy="10"/>
            </a:xfrm>
            <a:custGeom>
              <a:avLst/>
              <a:gdLst>
                <a:gd name="T0" fmla="*/ 15 w 18"/>
                <a:gd name="T1" fmla="*/ 1 h 6"/>
                <a:gd name="T2" fmla="*/ 2 w 18"/>
                <a:gd name="T3" fmla="*/ 2 h 6"/>
                <a:gd name="T4" fmla="*/ 2 w 18"/>
                <a:gd name="T5" fmla="*/ 6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6" y="2"/>
                    <a:pt x="2" y="2"/>
                  </a:cubicBezTo>
                  <a:cubicBezTo>
                    <a:pt x="0" y="2"/>
                    <a:pt x="0" y="6"/>
                    <a:pt x="2" y="6"/>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5" name="Freeform 1060">
              <a:extLst>
                <a:ext uri="{FF2B5EF4-FFF2-40B4-BE49-F238E27FC236}">
                  <a16:creationId xmlns:a16="http://schemas.microsoft.com/office/drawing/2014/main" id="{2D9E62BE-2111-48F6-B20D-98E3856ABE46}"/>
                </a:ext>
              </a:extLst>
            </p:cNvPr>
            <p:cNvSpPr>
              <a:spLocks/>
            </p:cNvSpPr>
            <p:nvPr userDrawn="1"/>
          </p:nvSpPr>
          <p:spPr bwMode="auto">
            <a:xfrm>
              <a:off x="5357" y="3621"/>
              <a:ext cx="30" cy="13"/>
            </a:xfrm>
            <a:custGeom>
              <a:avLst/>
              <a:gdLst>
                <a:gd name="T0" fmla="*/ 15 w 19"/>
                <a:gd name="T1" fmla="*/ 1 h 8"/>
                <a:gd name="T2" fmla="*/ 5 w 19"/>
                <a:gd name="T3" fmla="*/ 1 h 8"/>
                <a:gd name="T4" fmla="*/ 2 w 19"/>
                <a:gd name="T5" fmla="*/ 4 h 8"/>
                <a:gd name="T6" fmla="*/ 17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3"/>
                    <a:pt x="8" y="3"/>
                    <a:pt x="5" y="1"/>
                  </a:cubicBezTo>
                  <a:cubicBezTo>
                    <a:pt x="3" y="0"/>
                    <a:pt x="0" y="3"/>
                    <a:pt x="2" y="4"/>
                  </a:cubicBezTo>
                  <a:cubicBezTo>
                    <a:pt x="7" y="7"/>
                    <a:pt x="12" y="8"/>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6" name="Freeform 1061">
              <a:extLst>
                <a:ext uri="{FF2B5EF4-FFF2-40B4-BE49-F238E27FC236}">
                  <a16:creationId xmlns:a16="http://schemas.microsoft.com/office/drawing/2014/main" id="{72589B11-D069-4402-A33B-ECA1134F89E7}"/>
                </a:ext>
              </a:extLst>
            </p:cNvPr>
            <p:cNvSpPr>
              <a:spLocks/>
            </p:cNvSpPr>
            <p:nvPr userDrawn="1"/>
          </p:nvSpPr>
          <p:spPr bwMode="auto">
            <a:xfrm>
              <a:off x="5331" y="3598"/>
              <a:ext cx="30" cy="14"/>
            </a:xfrm>
            <a:custGeom>
              <a:avLst/>
              <a:gdLst>
                <a:gd name="T0" fmla="*/ 14 w 19"/>
                <a:gd name="T1" fmla="*/ 2 h 9"/>
                <a:gd name="T2" fmla="*/ 4 w 19"/>
                <a:gd name="T3" fmla="*/ 2 h 9"/>
                <a:gd name="T4" fmla="*/ 3 w 19"/>
                <a:gd name="T5" fmla="*/ 6 h 9"/>
                <a:gd name="T6" fmla="*/ 18 w 19"/>
                <a:gd name="T7" fmla="*/ 3 h 9"/>
                <a:gd name="T8" fmla="*/ 14 w 19"/>
                <a:gd name="T9" fmla="*/ 2 h 9"/>
              </a:gdLst>
              <a:ahLst/>
              <a:cxnLst>
                <a:cxn ang="0">
                  <a:pos x="T0" y="T1"/>
                </a:cxn>
                <a:cxn ang="0">
                  <a:pos x="T2" y="T3"/>
                </a:cxn>
                <a:cxn ang="0">
                  <a:pos x="T4" y="T5"/>
                </a:cxn>
                <a:cxn ang="0">
                  <a:pos x="T6" y="T7"/>
                </a:cxn>
                <a:cxn ang="0">
                  <a:pos x="T8" y="T9"/>
                </a:cxn>
              </a:cxnLst>
              <a:rect l="0" t="0" r="r" b="b"/>
              <a:pathLst>
                <a:path w="19" h="9">
                  <a:moveTo>
                    <a:pt x="14" y="2"/>
                  </a:moveTo>
                  <a:cubicBezTo>
                    <a:pt x="14" y="4"/>
                    <a:pt x="5" y="2"/>
                    <a:pt x="4" y="2"/>
                  </a:cubicBezTo>
                  <a:cubicBezTo>
                    <a:pt x="1" y="2"/>
                    <a:pt x="0" y="6"/>
                    <a:pt x="3" y="6"/>
                  </a:cubicBezTo>
                  <a:cubicBezTo>
                    <a:pt x="7" y="6"/>
                    <a:pt x="17" y="9"/>
                    <a:pt x="18" y="3"/>
                  </a:cubicBezTo>
                  <a:cubicBezTo>
                    <a:pt x="19" y="0"/>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7" name="Freeform 1062">
              <a:extLst>
                <a:ext uri="{FF2B5EF4-FFF2-40B4-BE49-F238E27FC236}">
                  <a16:creationId xmlns:a16="http://schemas.microsoft.com/office/drawing/2014/main" id="{C80C81BA-9D39-440C-992F-43DBC231C19A}"/>
                </a:ext>
              </a:extLst>
            </p:cNvPr>
            <p:cNvSpPr>
              <a:spLocks/>
            </p:cNvSpPr>
            <p:nvPr userDrawn="1"/>
          </p:nvSpPr>
          <p:spPr bwMode="auto">
            <a:xfrm>
              <a:off x="5379" y="3606"/>
              <a:ext cx="29" cy="12"/>
            </a:xfrm>
            <a:custGeom>
              <a:avLst/>
              <a:gdLst>
                <a:gd name="T0" fmla="*/ 14 w 18"/>
                <a:gd name="T1" fmla="*/ 2 h 8"/>
                <a:gd name="T2" fmla="*/ 4 w 18"/>
                <a:gd name="T3" fmla="*/ 1 h 8"/>
                <a:gd name="T4" fmla="*/ 2 w 18"/>
                <a:gd name="T5" fmla="*/ 5 h 8"/>
                <a:gd name="T6" fmla="*/ 16 w 18"/>
                <a:gd name="T7" fmla="*/ 5 h 8"/>
                <a:gd name="T8" fmla="*/ 14 w 18"/>
                <a:gd name="T9" fmla="*/ 2 h 8"/>
              </a:gdLst>
              <a:ahLst/>
              <a:cxnLst>
                <a:cxn ang="0">
                  <a:pos x="T0" y="T1"/>
                </a:cxn>
                <a:cxn ang="0">
                  <a:pos x="T2" y="T3"/>
                </a:cxn>
                <a:cxn ang="0">
                  <a:pos x="T4" y="T5"/>
                </a:cxn>
                <a:cxn ang="0">
                  <a:pos x="T6" y="T7"/>
                </a:cxn>
                <a:cxn ang="0">
                  <a:pos x="T8" y="T9"/>
                </a:cxn>
              </a:cxnLst>
              <a:rect l="0" t="0" r="r" b="b"/>
              <a:pathLst>
                <a:path w="18" h="8">
                  <a:moveTo>
                    <a:pt x="14" y="2"/>
                  </a:moveTo>
                  <a:cubicBezTo>
                    <a:pt x="11" y="4"/>
                    <a:pt x="7" y="3"/>
                    <a:pt x="4" y="1"/>
                  </a:cubicBezTo>
                  <a:cubicBezTo>
                    <a:pt x="1" y="0"/>
                    <a:pt x="0" y="4"/>
                    <a:pt x="2" y="5"/>
                  </a:cubicBezTo>
                  <a:cubicBezTo>
                    <a:pt x="7" y="7"/>
                    <a:pt x="12" y="8"/>
                    <a:pt x="16" y="5"/>
                  </a:cubicBezTo>
                  <a:cubicBezTo>
                    <a:pt x="18"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8" name="Freeform 1063">
              <a:extLst>
                <a:ext uri="{FF2B5EF4-FFF2-40B4-BE49-F238E27FC236}">
                  <a16:creationId xmlns:a16="http://schemas.microsoft.com/office/drawing/2014/main" id="{BABBEC7F-9713-4D66-B779-64D27FFC9E76}"/>
                </a:ext>
              </a:extLst>
            </p:cNvPr>
            <p:cNvSpPr>
              <a:spLocks/>
            </p:cNvSpPr>
            <p:nvPr userDrawn="1"/>
          </p:nvSpPr>
          <p:spPr bwMode="auto">
            <a:xfrm>
              <a:off x="5346" y="3634"/>
              <a:ext cx="26" cy="13"/>
            </a:xfrm>
            <a:custGeom>
              <a:avLst/>
              <a:gdLst>
                <a:gd name="T0" fmla="*/ 12 w 16"/>
                <a:gd name="T1" fmla="*/ 3 h 8"/>
                <a:gd name="T2" fmla="*/ 4 w 16"/>
                <a:gd name="T3" fmla="*/ 2 h 8"/>
                <a:gd name="T4" fmla="*/ 2 w 16"/>
                <a:gd name="T5" fmla="*/ 5 h 8"/>
                <a:gd name="T6" fmla="*/ 13 w 16"/>
                <a:gd name="T7" fmla="*/ 6 h 8"/>
                <a:gd name="T8" fmla="*/ 12 w 16"/>
                <a:gd name="T9" fmla="*/ 3 h 8"/>
              </a:gdLst>
              <a:ahLst/>
              <a:cxnLst>
                <a:cxn ang="0">
                  <a:pos x="T0" y="T1"/>
                </a:cxn>
                <a:cxn ang="0">
                  <a:pos x="T2" y="T3"/>
                </a:cxn>
                <a:cxn ang="0">
                  <a:pos x="T4" y="T5"/>
                </a:cxn>
                <a:cxn ang="0">
                  <a:pos x="T6" y="T7"/>
                </a:cxn>
                <a:cxn ang="0">
                  <a:pos x="T8" y="T9"/>
                </a:cxn>
              </a:cxnLst>
              <a:rect l="0" t="0" r="r" b="b"/>
              <a:pathLst>
                <a:path w="16" h="8">
                  <a:moveTo>
                    <a:pt x="12" y="3"/>
                  </a:moveTo>
                  <a:cubicBezTo>
                    <a:pt x="9" y="4"/>
                    <a:pt x="6" y="4"/>
                    <a:pt x="4" y="2"/>
                  </a:cubicBezTo>
                  <a:cubicBezTo>
                    <a:pt x="2" y="0"/>
                    <a:pt x="0" y="3"/>
                    <a:pt x="2" y="5"/>
                  </a:cubicBezTo>
                  <a:cubicBezTo>
                    <a:pt x="5" y="8"/>
                    <a:pt x="9" y="8"/>
                    <a:pt x="13" y="6"/>
                  </a:cubicBezTo>
                  <a:cubicBezTo>
                    <a:pt x="16" y="5"/>
                    <a:pt x="14" y="2"/>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9" name="Freeform 1064">
              <a:extLst>
                <a:ext uri="{FF2B5EF4-FFF2-40B4-BE49-F238E27FC236}">
                  <a16:creationId xmlns:a16="http://schemas.microsoft.com/office/drawing/2014/main" id="{A8CA4E20-37B8-4CA9-A5EF-936624626ED5}"/>
                </a:ext>
              </a:extLst>
            </p:cNvPr>
            <p:cNvSpPr>
              <a:spLocks/>
            </p:cNvSpPr>
            <p:nvPr userDrawn="1"/>
          </p:nvSpPr>
          <p:spPr bwMode="auto">
            <a:xfrm>
              <a:off x="5356" y="3654"/>
              <a:ext cx="28" cy="13"/>
            </a:xfrm>
            <a:custGeom>
              <a:avLst/>
              <a:gdLst>
                <a:gd name="T0" fmla="*/ 15 w 18"/>
                <a:gd name="T1" fmla="*/ 2 h 8"/>
                <a:gd name="T2" fmla="*/ 4 w 18"/>
                <a:gd name="T3" fmla="*/ 2 h 8"/>
                <a:gd name="T4" fmla="*/ 3 w 18"/>
                <a:gd name="T5" fmla="*/ 5 h 8"/>
                <a:gd name="T6" fmla="*/ 17 w 18"/>
                <a:gd name="T7" fmla="*/ 5 h 8"/>
                <a:gd name="T8" fmla="*/ 15 w 18"/>
                <a:gd name="T9" fmla="*/ 2 h 8"/>
              </a:gdLst>
              <a:ahLst/>
              <a:cxnLst>
                <a:cxn ang="0">
                  <a:pos x="T0" y="T1"/>
                </a:cxn>
                <a:cxn ang="0">
                  <a:pos x="T2" y="T3"/>
                </a:cxn>
                <a:cxn ang="0">
                  <a:pos x="T4" y="T5"/>
                </a:cxn>
                <a:cxn ang="0">
                  <a:pos x="T6" y="T7"/>
                </a:cxn>
                <a:cxn ang="0">
                  <a:pos x="T8" y="T9"/>
                </a:cxn>
              </a:cxnLst>
              <a:rect l="0" t="0" r="r" b="b"/>
              <a:pathLst>
                <a:path w="18" h="8">
                  <a:moveTo>
                    <a:pt x="15" y="2"/>
                  </a:moveTo>
                  <a:cubicBezTo>
                    <a:pt x="12" y="4"/>
                    <a:pt x="7" y="3"/>
                    <a:pt x="4" y="2"/>
                  </a:cubicBezTo>
                  <a:cubicBezTo>
                    <a:pt x="2" y="1"/>
                    <a:pt x="0" y="4"/>
                    <a:pt x="3" y="5"/>
                  </a:cubicBezTo>
                  <a:cubicBezTo>
                    <a:pt x="7" y="7"/>
                    <a:pt x="13" y="8"/>
                    <a:pt x="17" y="5"/>
                  </a:cubicBezTo>
                  <a:cubicBezTo>
                    <a:pt x="18" y="3"/>
                    <a:pt x="16"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0" name="Freeform 1065">
              <a:extLst>
                <a:ext uri="{FF2B5EF4-FFF2-40B4-BE49-F238E27FC236}">
                  <a16:creationId xmlns:a16="http://schemas.microsoft.com/office/drawing/2014/main" id="{C8FD3F2D-5B9C-4B1C-81A7-6622661CC049}"/>
                </a:ext>
              </a:extLst>
            </p:cNvPr>
            <p:cNvSpPr>
              <a:spLocks/>
            </p:cNvSpPr>
            <p:nvPr userDrawn="1"/>
          </p:nvSpPr>
          <p:spPr bwMode="auto">
            <a:xfrm>
              <a:off x="5334" y="3672"/>
              <a:ext cx="31" cy="11"/>
            </a:xfrm>
            <a:custGeom>
              <a:avLst/>
              <a:gdLst>
                <a:gd name="T0" fmla="*/ 16 w 20"/>
                <a:gd name="T1" fmla="*/ 2 h 7"/>
                <a:gd name="T2" fmla="*/ 3 w 20"/>
                <a:gd name="T3" fmla="*/ 1 h 7"/>
                <a:gd name="T4" fmla="*/ 2 w 20"/>
                <a:gd name="T5" fmla="*/ 4 h 7"/>
                <a:gd name="T6" fmla="*/ 17 w 20"/>
                <a:gd name="T7" fmla="*/ 5 h 7"/>
                <a:gd name="T8" fmla="*/ 16 w 20"/>
                <a:gd name="T9" fmla="*/ 2 h 7"/>
              </a:gdLst>
              <a:ahLst/>
              <a:cxnLst>
                <a:cxn ang="0">
                  <a:pos x="T0" y="T1"/>
                </a:cxn>
                <a:cxn ang="0">
                  <a:pos x="T2" y="T3"/>
                </a:cxn>
                <a:cxn ang="0">
                  <a:pos x="T4" y="T5"/>
                </a:cxn>
                <a:cxn ang="0">
                  <a:pos x="T6" y="T7"/>
                </a:cxn>
                <a:cxn ang="0">
                  <a:pos x="T8" y="T9"/>
                </a:cxn>
              </a:cxnLst>
              <a:rect l="0" t="0" r="r" b="b"/>
              <a:pathLst>
                <a:path w="20" h="7">
                  <a:moveTo>
                    <a:pt x="16" y="2"/>
                  </a:moveTo>
                  <a:cubicBezTo>
                    <a:pt x="12" y="3"/>
                    <a:pt x="7" y="2"/>
                    <a:pt x="3" y="1"/>
                  </a:cubicBezTo>
                  <a:cubicBezTo>
                    <a:pt x="1" y="0"/>
                    <a:pt x="0" y="4"/>
                    <a:pt x="2" y="4"/>
                  </a:cubicBezTo>
                  <a:cubicBezTo>
                    <a:pt x="7" y="5"/>
                    <a:pt x="12" y="7"/>
                    <a:pt x="17" y="5"/>
                  </a:cubicBezTo>
                  <a:cubicBezTo>
                    <a:pt x="20" y="4"/>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1" name="Freeform 1066">
              <a:extLst>
                <a:ext uri="{FF2B5EF4-FFF2-40B4-BE49-F238E27FC236}">
                  <a16:creationId xmlns:a16="http://schemas.microsoft.com/office/drawing/2014/main" id="{80A6CE1B-7D02-4DD9-A332-00C93155C292}"/>
                </a:ext>
              </a:extLst>
            </p:cNvPr>
            <p:cNvSpPr>
              <a:spLocks/>
            </p:cNvSpPr>
            <p:nvPr userDrawn="1"/>
          </p:nvSpPr>
          <p:spPr bwMode="auto">
            <a:xfrm>
              <a:off x="5313" y="3691"/>
              <a:ext cx="38" cy="12"/>
            </a:xfrm>
            <a:custGeom>
              <a:avLst/>
              <a:gdLst>
                <a:gd name="T0" fmla="*/ 20 w 24"/>
                <a:gd name="T1" fmla="*/ 2 h 8"/>
                <a:gd name="T2" fmla="*/ 4 w 24"/>
                <a:gd name="T3" fmla="*/ 1 h 8"/>
                <a:gd name="T4" fmla="*/ 3 w 24"/>
                <a:gd name="T5" fmla="*/ 4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3"/>
                    <a:pt x="3" y="4"/>
                  </a:cubicBezTo>
                  <a:cubicBezTo>
                    <a:pt x="9" y="7"/>
                    <a:pt x="15" y="8"/>
                    <a:pt x="21" y="6"/>
                  </a:cubicBezTo>
                  <a:cubicBezTo>
                    <a:pt x="24"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2" name="Freeform 1067">
              <a:extLst>
                <a:ext uri="{FF2B5EF4-FFF2-40B4-BE49-F238E27FC236}">
                  <a16:creationId xmlns:a16="http://schemas.microsoft.com/office/drawing/2014/main" id="{FA88C20B-66EB-43AE-A888-54D250FE8A10}"/>
                </a:ext>
              </a:extLst>
            </p:cNvPr>
            <p:cNvSpPr>
              <a:spLocks/>
            </p:cNvSpPr>
            <p:nvPr userDrawn="1"/>
          </p:nvSpPr>
          <p:spPr bwMode="auto">
            <a:xfrm>
              <a:off x="5357" y="3702"/>
              <a:ext cx="27" cy="12"/>
            </a:xfrm>
            <a:custGeom>
              <a:avLst/>
              <a:gdLst>
                <a:gd name="T0" fmla="*/ 14 w 17"/>
                <a:gd name="T1" fmla="*/ 1 h 8"/>
                <a:gd name="T2" fmla="*/ 3 w 17"/>
                <a:gd name="T3" fmla="*/ 3 h 8"/>
                <a:gd name="T4" fmla="*/ 4 w 17"/>
                <a:gd name="T5" fmla="*/ 7 h 8"/>
                <a:gd name="T6" fmla="*/ 15 w 17"/>
                <a:gd name="T7" fmla="*/ 4 h 8"/>
                <a:gd name="T8" fmla="*/ 14 w 17"/>
                <a:gd name="T9" fmla="*/ 1 h 8"/>
              </a:gdLst>
              <a:ahLst/>
              <a:cxnLst>
                <a:cxn ang="0">
                  <a:pos x="T0" y="T1"/>
                </a:cxn>
                <a:cxn ang="0">
                  <a:pos x="T2" y="T3"/>
                </a:cxn>
                <a:cxn ang="0">
                  <a:pos x="T4" y="T5"/>
                </a:cxn>
                <a:cxn ang="0">
                  <a:pos x="T6" y="T7"/>
                </a:cxn>
                <a:cxn ang="0">
                  <a:pos x="T8" y="T9"/>
                </a:cxn>
              </a:cxnLst>
              <a:rect l="0" t="0" r="r" b="b"/>
              <a:pathLst>
                <a:path w="17" h="8">
                  <a:moveTo>
                    <a:pt x="14" y="1"/>
                  </a:moveTo>
                  <a:cubicBezTo>
                    <a:pt x="10" y="1"/>
                    <a:pt x="7" y="2"/>
                    <a:pt x="3" y="3"/>
                  </a:cubicBezTo>
                  <a:cubicBezTo>
                    <a:pt x="0" y="4"/>
                    <a:pt x="2" y="8"/>
                    <a:pt x="4" y="7"/>
                  </a:cubicBezTo>
                  <a:cubicBezTo>
                    <a:pt x="8" y="6"/>
                    <a:pt x="11" y="5"/>
                    <a:pt x="15" y="4"/>
                  </a:cubicBezTo>
                  <a:cubicBezTo>
                    <a:pt x="17"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3" name="Freeform 1068">
              <a:extLst>
                <a:ext uri="{FF2B5EF4-FFF2-40B4-BE49-F238E27FC236}">
                  <a16:creationId xmlns:a16="http://schemas.microsoft.com/office/drawing/2014/main" id="{A272BA55-AECE-47D7-9C1C-DCACF9DC8958}"/>
                </a:ext>
              </a:extLst>
            </p:cNvPr>
            <p:cNvSpPr>
              <a:spLocks/>
            </p:cNvSpPr>
            <p:nvPr userDrawn="1"/>
          </p:nvSpPr>
          <p:spPr bwMode="auto">
            <a:xfrm>
              <a:off x="5299" y="3705"/>
              <a:ext cx="32" cy="8"/>
            </a:xfrm>
            <a:custGeom>
              <a:avLst/>
              <a:gdLst>
                <a:gd name="T0" fmla="*/ 17 w 20"/>
                <a:gd name="T1" fmla="*/ 1 h 5"/>
                <a:gd name="T2" fmla="*/ 2 w 20"/>
                <a:gd name="T3" fmla="*/ 2 h 5"/>
                <a:gd name="T4" fmla="*/ 2 w 20"/>
                <a:gd name="T5" fmla="*/ 5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2" y="1"/>
                    <a:pt x="7" y="1"/>
                    <a:pt x="2" y="2"/>
                  </a:cubicBezTo>
                  <a:cubicBezTo>
                    <a:pt x="0" y="2"/>
                    <a:pt x="0" y="5"/>
                    <a:pt x="2" y="5"/>
                  </a:cubicBezTo>
                  <a:cubicBezTo>
                    <a:pt x="7" y="5"/>
                    <a:pt x="12" y="5"/>
                    <a:pt x="17"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4" name="Freeform 1069">
              <a:extLst>
                <a:ext uri="{FF2B5EF4-FFF2-40B4-BE49-F238E27FC236}">
                  <a16:creationId xmlns:a16="http://schemas.microsoft.com/office/drawing/2014/main" id="{9D56DE59-C862-4000-9701-52271BEE563B}"/>
                </a:ext>
              </a:extLst>
            </p:cNvPr>
            <p:cNvSpPr>
              <a:spLocks/>
            </p:cNvSpPr>
            <p:nvPr userDrawn="1"/>
          </p:nvSpPr>
          <p:spPr bwMode="auto">
            <a:xfrm>
              <a:off x="5351" y="3714"/>
              <a:ext cx="36" cy="13"/>
            </a:xfrm>
            <a:custGeom>
              <a:avLst/>
              <a:gdLst>
                <a:gd name="T0" fmla="*/ 20 w 23"/>
                <a:gd name="T1" fmla="*/ 1 h 8"/>
                <a:gd name="T2" fmla="*/ 3 w 23"/>
                <a:gd name="T3" fmla="*/ 3 h 8"/>
                <a:gd name="T4" fmla="*/ 2 w 23"/>
                <a:gd name="T5" fmla="*/ 7 h 8"/>
                <a:gd name="T6" fmla="*/ 21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4" y="3"/>
                    <a:pt x="9" y="4"/>
                    <a:pt x="3" y="3"/>
                  </a:cubicBezTo>
                  <a:cubicBezTo>
                    <a:pt x="1" y="3"/>
                    <a:pt x="0" y="6"/>
                    <a:pt x="2" y="7"/>
                  </a:cubicBezTo>
                  <a:cubicBezTo>
                    <a:pt x="9" y="8"/>
                    <a:pt x="15" y="7"/>
                    <a:pt x="21" y="5"/>
                  </a:cubicBezTo>
                  <a:cubicBezTo>
                    <a:pt x="23" y="4"/>
                    <a:pt x="22" y="0"/>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5" name="Freeform 1070">
              <a:extLst>
                <a:ext uri="{FF2B5EF4-FFF2-40B4-BE49-F238E27FC236}">
                  <a16:creationId xmlns:a16="http://schemas.microsoft.com/office/drawing/2014/main" id="{E9C0E832-C390-4060-8B0B-FB867CEB7715}"/>
                </a:ext>
              </a:extLst>
            </p:cNvPr>
            <p:cNvSpPr>
              <a:spLocks/>
            </p:cNvSpPr>
            <p:nvPr userDrawn="1"/>
          </p:nvSpPr>
          <p:spPr bwMode="auto">
            <a:xfrm>
              <a:off x="5375" y="3727"/>
              <a:ext cx="36" cy="9"/>
            </a:xfrm>
            <a:custGeom>
              <a:avLst/>
              <a:gdLst>
                <a:gd name="T0" fmla="*/ 20 w 23"/>
                <a:gd name="T1" fmla="*/ 0 h 6"/>
                <a:gd name="T2" fmla="*/ 2 w 23"/>
                <a:gd name="T3" fmla="*/ 2 h 6"/>
                <a:gd name="T4" fmla="*/ 3 w 23"/>
                <a:gd name="T5" fmla="*/ 6 h 6"/>
                <a:gd name="T6" fmla="*/ 20 w 23"/>
                <a:gd name="T7" fmla="*/ 4 h 6"/>
                <a:gd name="T8" fmla="*/ 20 w 23"/>
                <a:gd name="T9" fmla="*/ 0 h 6"/>
              </a:gdLst>
              <a:ahLst/>
              <a:cxnLst>
                <a:cxn ang="0">
                  <a:pos x="T0" y="T1"/>
                </a:cxn>
                <a:cxn ang="0">
                  <a:pos x="T2" y="T3"/>
                </a:cxn>
                <a:cxn ang="0">
                  <a:pos x="T4" y="T5"/>
                </a:cxn>
                <a:cxn ang="0">
                  <a:pos x="T6" y="T7"/>
                </a:cxn>
                <a:cxn ang="0">
                  <a:pos x="T8" y="T9"/>
                </a:cxn>
              </a:cxnLst>
              <a:rect l="0" t="0" r="r" b="b"/>
              <a:pathLst>
                <a:path w="23" h="6">
                  <a:moveTo>
                    <a:pt x="20" y="0"/>
                  </a:moveTo>
                  <a:cubicBezTo>
                    <a:pt x="14" y="1"/>
                    <a:pt x="8" y="1"/>
                    <a:pt x="2" y="2"/>
                  </a:cubicBezTo>
                  <a:cubicBezTo>
                    <a:pt x="0" y="2"/>
                    <a:pt x="0" y="6"/>
                    <a:pt x="3" y="6"/>
                  </a:cubicBezTo>
                  <a:cubicBezTo>
                    <a:pt x="8" y="5"/>
                    <a:pt x="14" y="4"/>
                    <a:pt x="20" y="4"/>
                  </a:cubicBezTo>
                  <a:cubicBezTo>
                    <a:pt x="23" y="3"/>
                    <a:pt x="22" y="0"/>
                    <a:pt x="2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6" name="Freeform 1071">
              <a:extLst>
                <a:ext uri="{FF2B5EF4-FFF2-40B4-BE49-F238E27FC236}">
                  <a16:creationId xmlns:a16="http://schemas.microsoft.com/office/drawing/2014/main" id="{8AA9DDA7-039F-469D-A933-12414B2D3BED}"/>
                </a:ext>
              </a:extLst>
            </p:cNvPr>
            <p:cNvSpPr>
              <a:spLocks/>
            </p:cNvSpPr>
            <p:nvPr userDrawn="1"/>
          </p:nvSpPr>
          <p:spPr bwMode="auto">
            <a:xfrm>
              <a:off x="5414" y="3736"/>
              <a:ext cx="32" cy="13"/>
            </a:xfrm>
            <a:custGeom>
              <a:avLst/>
              <a:gdLst>
                <a:gd name="T0" fmla="*/ 17 w 20"/>
                <a:gd name="T1" fmla="*/ 1 h 8"/>
                <a:gd name="T2" fmla="*/ 3 w 20"/>
                <a:gd name="T3" fmla="*/ 3 h 8"/>
                <a:gd name="T4" fmla="*/ 3 w 20"/>
                <a:gd name="T5" fmla="*/ 7 h 8"/>
                <a:gd name="T6" fmla="*/ 18 w 20"/>
                <a:gd name="T7" fmla="*/ 5 h 8"/>
                <a:gd name="T8" fmla="*/ 17 w 20"/>
                <a:gd name="T9" fmla="*/ 1 h 8"/>
              </a:gdLst>
              <a:ahLst/>
              <a:cxnLst>
                <a:cxn ang="0">
                  <a:pos x="T0" y="T1"/>
                </a:cxn>
                <a:cxn ang="0">
                  <a:pos x="T2" y="T3"/>
                </a:cxn>
                <a:cxn ang="0">
                  <a:pos x="T4" y="T5"/>
                </a:cxn>
                <a:cxn ang="0">
                  <a:pos x="T6" y="T7"/>
                </a:cxn>
                <a:cxn ang="0">
                  <a:pos x="T8" y="T9"/>
                </a:cxn>
              </a:cxnLst>
              <a:rect l="0" t="0" r="r" b="b"/>
              <a:pathLst>
                <a:path w="20" h="8">
                  <a:moveTo>
                    <a:pt x="17" y="1"/>
                  </a:moveTo>
                  <a:cubicBezTo>
                    <a:pt x="12" y="3"/>
                    <a:pt x="8" y="4"/>
                    <a:pt x="3" y="3"/>
                  </a:cubicBezTo>
                  <a:cubicBezTo>
                    <a:pt x="1" y="3"/>
                    <a:pt x="0" y="6"/>
                    <a:pt x="3" y="7"/>
                  </a:cubicBezTo>
                  <a:cubicBezTo>
                    <a:pt x="8" y="8"/>
                    <a:pt x="13" y="6"/>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7" name="Freeform 1072">
              <a:extLst>
                <a:ext uri="{FF2B5EF4-FFF2-40B4-BE49-F238E27FC236}">
                  <a16:creationId xmlns:a16="http://schemas.microsoft.com/office/drawing/2014/main" id="{C8E0C328-2568-46CC-8B89-2D33F9C55846}"/>
                </a:ext>
              </a:extLst>
            </p:cNvPr>
            <p:cNvSpPr>
              <a:spLocks/>
            </p:cNvSpPr>
            <p:nvPr userDrawn="1"/>
          </p:nvSpPr>
          <p:spPr bwMode="auto">
            <a:xfrm>
              <a:off x="5428" y="3717"/>
              <a:ext cx="27" cy="8"/>
            </a:xfrm>
            <a:custGeom>
              <a:avLst/>
              <a:gdLst>
                <a:gd name="T0" fmla="*/ 14 w 17"/>
                <a:gd name="T1" fmla="*/ 0 h 5"/>
                <a:gd name="T2" fmla="*/ 3 w 17"/>
                <a:gd name="T3" fmla="*/ 1 h 5"/>
                <a:gd name="T4" fmla="*/ 2 w 17"/>
                <a:gd name="T5" fmla="*/ 5 h 5"/>
                <a:gd name="T6" fmla="*/ 15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1" y="1"/>
                    <a:pt x="7" y="2"/>
                    <a:pt x="3" y="1"/>
                  </a:cubicBezTo>
                  <a:cubicBezTo>
                    <a:pt x="1" y="1"/>
                    <a:pt x="0" y="5"/>
                    <a:pt x="2" y="5"/>
                  </a:cubicBezTo>
                  <a:cubicBezTo>
                    <a:pt x="6" y="5"/>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8" name="Freeform 1073">
              <a:extLst>
                <a:ext uri="{FF2B5EF4-FFF2-40B4-BE49-F238E27FC236}">
                  <a16:creationId xmlns:a16="http://schemas.microsoft.com/office/drawing/2014/main" id="{5D5BB977-788B-416A-AD52-AE091DA36F1E}"/>
                </a:ext>
              </a:extLst>
            </p:cNvPr>
            <p:cNvSpPr>
              <a:spLocks/>
            </p:cNvSpPr>
            <p:nvPr userDrawn="1"/>
          </p:nvSpPr>
          <p:spPr bwMode="auto">
            <a:xfrm>
              <a:off x="5400" y="3691"/>
              <a:ext cx="31" cy="12"/>
            </a:xfrm>
            <a:custGeom>
              <a:avLst/>
              <a:gdLst>
                <a:gd name="T0" fmla="*/ 16 w 20"/>
                <a:gd name="T1" fmla="*/ 3 h 8"/>
                <a:gd name="T2" fmla="*/ 15 w 20"/>
                <a:gd name="T3" fmla="*/ 3 h 8"/>
                <a:gd name="T4" fmla="*/ 11 w 20"/>
                <a:gd name="T5" fmla="*/ 3 h 8"/>
                <a:gd name="T6" fmla="*/ 3 w 20"/>
                <a:gd name="T7" fmla="*/ 3 h 8"/>
                <a:gd name="T8" fmla="*/ 3 w 20"/>
                <a:gd name="T9" fmla="*/ 7 h 8"/>
                <a:gd name="T10" fmla="*/ 14 w 20"/>
                <a:gd name="T11" fmla="*/ 7 h 8"/>
                <a:gd name="T12" fmla="*/ 19 w 20"/>
                <a:gd name="T13" fmla="*/ 3 h 8"/>
                <a:gd name="T14" fmla="*/ 16 w 20"/>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16" y="3"/>
                  </a:moveTo>
                  <a:cubicBezTo>
                    <a:pt x="15" y="2"/>
                    <a:pt x="16" y="2"/>
                    <a:pt x="15" y="3"/>
                  </a:cubicBezTo>
                  <a:cubicBezTo>
                    <a:pt x="14" y="3"/>
                    <a:pt x="12" y="3"/>
                    <a:pt x="11" y="3"/>
                  </a:cubicBezTo>
                  <a:cubicBezTo>
                    <a:pt x="9" y="4"/>
                    <a:pt x="6" y="4"/>
                    <a:pt x="3" y="3"/>
                  </a:cubicBezTo>
                  <a:cubicBezTo>
                    <a:pt x="1" y="3"/>
                    <a:pt x="0" y="7"/>
                    <a:pt x="3" y="7"/>
                  </a:cubicBezTo>
                  <a:cubicBezTo>
                    <a:pt x="7" y="8"/>
                    <a:pt x="10" y="7"/>
                    <a:pt x="14" y="7"/>
                  </a:cubicBezTo>
                  <a:cubicBezTo>
                    <a:pt x="16" y="6"/>
                    <a:pt x="20" y="5"/>
                    <a:pt x="19" y="3"/>
                  </a:cubicBezTo>
                  <a:cubicBezTo>
                    <a:pt x="19" y="0"/>
                    <a:pt x="15" y="1"/>
                    <a:pt x="1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9" name="Freeform 1074">
              <a:extLst>
                <a:ext uri="{FF2B5EF4-FFF2-40B4-BE49-F238E27FC236}">
                  <a16:creationId xmlns:a16="http://schemas.microsoft.com/office/drawing/2014/main" id="{7D07F066-D715-465B-A01F-5E6247204A9A}"/>
                </a:ext>
              </a:extLst>
            </p:cNvPr>
            <p:cNvSpPr>
              <a:spLocks/>
            </p:cNvSpPr>
            <p:nvPr userDrawn="1"/>
          </p:nvSpPr>
          <p:spPr bwMode="auto">
            <a:xfrm>
              <a:off x="5395" y="3673"/>
              <a:ext cx="29" cy="11"/>
            </a:xfrm>
            <a:custGeom>
              <a:avLst/>
              <a:gdLst>
                <a:gd name="T0" fmla="*/ 13 w 18"/>
                <a:gd name="T1" fmla="*/ 1 h 7"/>
                <a:gd name="T2" fmla="*/ 3 w 18"/>
                <a:gd name="T3" fmla="*/ 2 h 7"/>
                <a:gd name="T4" fmla="*/ 2 w 18"/>
                <a:gd name="T5" fmla="*/ 6 h 7"/>
                <a:gd name="T6" fmla="*/ 16 w 18"/>
                <a:gd name="T7" fmla="*/ 4 h 7"/>
                <a:gd name="T8" fmla="*/ 13 w 18"/>
                <a:gd name="T9" fmla="*/ 1 h 7"/>
              </a:gdLst>
              <a:ahLst/>
              <a:cxnLst>
                <a:cxn ang="0">
                  <a:pos x="T0" y="T1"/>
                </a:cxn>
                <a:cxn ang="0">
                  <a:pos x="T2" y="T3"/>
                </a:cxn>
                <a:cxn ang="0">
                  <a:pos x="T4" y="T5"/>
                </a:cxn>
                <a:cxn ang="0">
                  <a:pos x="T6" y="T7"/>
                </a:cxn>
                <a:cxn ang="0">
                  <a:pos x="T8" y="T9"/>
                </a:cxn>
              </a:cxnLst>
              <a:rect l="0" t="0" r="r" b="b"/>
              <a:pathLst>
                <a:path w="18" h="7">
                  <a:moveTo>
                    <a:pt x="13" y="1"/>
                  </a:moveTo>
                  <a:cubicBezTo>
                    <a:pt x="11" y="4"/>
                    <a:pt x="6" y="3"/>
                    <a:pt x="3" y="2"/>
                  </a:cubicBezTo>
                  <a:cubicBezTo>
                    <a:pt x="1" y="1"/>
                    <a:pt x="0" y="5"/>
                    <a:pt x="2" y="6"/>
                  </a:cubicBezTo>
                  <a:cubicBezTo>
                    <a:pt x="7" y="7"/>
                    <a:pt x="12" y="7"/>
                    <a:pt x="16" y="4"/>
                  </a:cubicBezTo>
                  <a:cubicBezTo>
                    <a:pt x="18" y="2"/>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0" name="Freeform 1075">
              <a:extLst>
                <a:ext uri="{FF2B5EF4-FFF2-40B4-BE49-F238E27FC236}">
                  <a16:creationId xmlns:a16="http://schemas.microsoft.com/office/drawing/2014/main" id="{298DAEF2-C8F2-442D-96D4-09013912C886}"/>
                </a:ext>
              </a:extLst>
            </p:cNvPr>
            <p:cNvSpPr>
              <a:spLocks/>
            </p:cNvSpPr>
            <p:nvPr userDrawn="1"/>
          </p:nvSpPr>
          <p:spPr bwMode="auto">
            <a:xfrm>
              <a:off x="5405" y="3651"/>
              <a:ext cx="30" cy="13"/>
            </a:xfrm>
            <a:custGeom>
              <a:avLst/>
              <a:gdLst>
                <a:gd name="T0" fmla="*/ 15 w 19"/>
                <a:gd name="T1" fmla="*/ 1 h 8"/>
                <a:gd name="T2" fmla="*/ 3 w 19"/>
                <a:gd name="T3" fmla="*/ 2 h 8"/>
                <a:gd name="T4" fmla="*/ 2 w 19"/>
                <a:gd name="T5" fmla="*/ 5 h 8"/>
                <a:gd name="T6" fmla="*/ 17 w 19"/>
                <a:gd name="T7" fmla="*/ 5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4"/>
                    <a:pt x="6" y="3"/>
                    <a:pt x="3" y="2"/>
                  </a:cubicBezTo>
                  <a:cubicBezTo>
                    <a:pt x="0" y="1"/>
                    <a:pt x="0" y="5"/>
                    <a:pt x="2" y="5"/>
                  </a:cubicBezTo>
                  <a:cubicBezTo>
                    <a:pt x="7" y="6"/>
                    <a:pt x="12" y="8"/>
                    <a:pt x="17" y="5"/>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1" name="Freeform 1076">
              <a:extLst>
                <a:ext uri="{FF2B5EF4-FFF2-40B4-BE49-F238E27FC236}">
                  <a16:creationId xmlns:a16="http://schemas.microsoft.com/office/drawing/2014/main" id="{75C1D225-8840-49CC-8159-EDB08ED94EE1}"/>
                </a:ext>
              </a:extLst>
            </p:cNvPr>
            <p:cNvSpPr>
              <a:spLocks/>
            </p:cNvSpPr>
            <p:nvPr userDrawn="1"/>
          </p:nvSpPr>
          <p:spPr bwMode="auto">
            <a:xfrm>
              <a:off x="5403" y="3632"/>
              <a:ext cx="32" cy="13"/>
            </a:xfrm>
            <a:custGeom>
              <a:avLst/>
              <a:gdLst>
                <a:gd name="T0" fmla="*/ 15 w 20"/>
                <a:gd name="T1" fmla="*/ 2 h 8"/>
                <a:gd name="T2" fmla="*/ 4 w 20"/>
                <a:gd name="T3" fmla="*/ 2 h 8"/>
                <a:gd name="T4" fmla="*/ 2 w 20"/>
                <a:gd name="T5" fmla="*/ 5 h 8"/>
                <a:gd name="T6" fmla="*/ 18 w 20"/>
                <a:gd name="T7" fmla="*/ 4 h 8"/>
                <a:gd name="T8" fmla="*/ 15 w 20"/>
                <a:gd name="T9" fmla="*/ 2 h 8"/>
              </a:gdLst>
              <a:ahLst/>
              <a:cxnLst>
                <a:cxn ang="0">
                  <a:pos x="T0" y="T1"/>
                </a:cxn>
                <a:cxn ang="0">
                  <a:pos x="T2" y="T3"/>
                </a:cxn>
                <a:cxn ang="0">
                  <a:pos x="T4" y="T5"/>
                </a:cxn>
                <a:cxn ang="0">
                  <a:pos x="T6" y="T7"/>
                </a:cxn>
                <a:cxn ang="0">
                  <a:pos x="T8" y="T9"/>
                </a:cxn>
              </a:cxnLst>
              <a:rect l="0" t="0" r="r" b="b"/>
              <a:pathLst>
                <a:path w="20" h="8">
                  <a:moveTo>
                    <a:pt x="15" y="2"/>
                  </a:moveTo>
                  <a:cubicBezTo>
                    <a:pt x="13" y="4"/>
                    <a:pt x="7" y="4"/>
                    <a:pt x="4" y="2"/>
                  </a:cubicBezTo>
                  <a:cubicBezTo>
                    <a:pt x="2" y="0"/>
                    <a:pt x="0" y="3"/>
                    <a:pt x="2" y="5"/>
                  </a:cubicBezTo>
                  <a:cubicBezTo>
                    <a:pt x="7" y="8"/>
                    <a:pt x="14" y="8"/>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2" name="Freeform 1077">
              <a:extLst>
                <a:ext uri="{FF2B5EF4-FFF2-40B4-BE49-F238E27FC236}">
                  <a16:creationId xmlns:a16="http://schemas.microsoft.com/office/drawing/2014/main" id="{E33F5090-C6C6-41D9-AE3A-FD3865611DC8}"/>
                </a:ext>
              </a:extLst>
            </p:cNvPr>
            <p:cNvSpPr>
              <a:spLocks/>
            </p:cNvSpPr>
            <p:nvPr userDrawn="1"/>
          </p:nvSpPr>
          <p:spPr bwMode="auto">
            <a:xfrm>
              <a:off x="5419" y="3609"/>
              <a:ext cx="25" cy="8"/>
            </a:xfrm>
            <a:custGeom>
              <a:avLst/>
              <a:gdLst>
                <a:gd name="T0" fmla="*/ 14 w 16"/>
                <a:gd name="T1" fmla="*/ 1 h 5"/>
                <a:gd name="T2" fmla="*/ 3 w 16"/>
                <a:gd name="T3" fmla="*/ 1 h 5"/>
                <a:gd name="T4" fmla="*/ 2 w 16"/>
                <a:gd name="T5" fmla="*/ 4 h 5"/>
                <a:gd name="T6" fmla="*/ 14 w 16"/>
                <a:gd name="T7" fmla="*/ 5 h 5"/>
                <a:gd name="T8" fmla="*/ 14 w 16"/>
                <a:gd name="T9" fmla="*/ 1 h 5"/>
              </a:gdLst>
              <a:ahLst/>
              <a:cxnLst>
                <a:cxn ang="0">
                  <a:pos x="T0" y="T1"/>
                </a:cxn>
                <a:cxn ang="0">
                  <a:pos x="T2" y="T3"/>
                </a:cxn>
                <a:cxn ang="0">
                  <a:pos x="T4" y="T5"/>
                </a:cxn>
                <a:cxn ang="0">
                  <a:pos x="T6" y="T7"/>
                </a:cxn>
                <a:cxn ang="0">
                  <a:pos x="T8" y="T9"/>
                </a:cxn>
              </a:cxnLst>
              <a:rect l="0" t="0" r="r" b="b"/>
              <a:pathLst>
                <a:path w="16" h="5">
                  <a:moveTo>
                    <a:pt x="14" y="1"/>
                  </a:moveTo>
                  <a:cubicBezTo>
                    <a:pt x="10" y="1"/>
                    <a:pt x="7" y="1"/>
                    <a:pt x="3" y="1"/>
                  </a:cubicBezTo>
                  <a:cubicBezTo>
                    <a:pt x="1" y="0"/>
                    <a:pt x="0" y="4"/>
                    <a:pt x="2" y="4"/>
                  </a:cubicBezTo>
                  <a:cubicBezTo>
                    <a:pt x="6" y="5"/>
                    <a:pt x="10" y="5"/>
                    <a:pt x="14" y="5"/>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3" name="Freeform 1078">
              <a:extLst>
                <a:ext uri="{FF2B5EF4-FFF2-40B4-BE49-F238E27FC236}">
                  <a16:creationId xmlns:a16="http://schemas.microsoft.com/office/drawing/2014/main" id="{29CB74F5-7224-48A0-A6C0-9CF95474E8A7}"/>
                </a:ext>
              </a:extLst>
            </p:cNvPr>
            <p:cNvSpPr>
              <a:spLocks/>
            </p:cNvSpPr>
            <p:nvPr userDrawn="1"/>
          </p:nvSpPr>
          <p:spPr bwMode="auto">
            <a:xfrm>
              <a:off x="5457" y="3609"/>
              <a:ext cx="28" cy="11"/>
            </a:xfrm>
            <a:custGeom>
              <a:avLst/>
              <a:gdLst>
                <a:gd name="T0" fmla="*/ 15 w 18"/>
                <a:gd name="T1" fmla="*/ 1 h 7"/>
                <a:gd name="T2" fmla="*/ 3 w 18"/>
                <a:gd name="T3" fmla="*/ 3 h 7"/>
                <a:gd name="T4" fmla="*/ 2 w 18"/>
                <a:gd name="T5" fmla="*/ 6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2"/>
                    <a:pt x="0" y="6"/>
                    <a:pt x="2" y="6"/>
                  </a:cubicBezTo>
                  <a:cubicBezTo>
                    <a:pt x="7" y="7"/>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4" name="Freeform 1079">
              <a:extLst>
                <a:ext uri="{FF2B5EF4-FFF2-40B4-BE49-F238E27FC236}">
                  <a16:creationId xmlns:a16="http://schemas.microsoft.com/office/drawing/2014/main" id="{F784577D-2C3B-49DA-BDBD-AAB833F8DE97}"/>
                </a:ext>
              </a:extLst>
            </p:cNvPr>
            <p:cNvSpPr>
              <a:spLocks/>
            </p:cNvSpPr>
            <p:nvPr userDrawn="1"/>
          </p:nvSpPr>
          <p:spPr bwMode="auto">
            <a:xfrm>
              <a:off x="5454" y="3637"/>
              <a:ext cx="29" cy="6"/>
            </a:xfrm>
            <a:custGeom>
              <a:avLst/>
              <a:gdLst>
                <a:gd name="T0" fmla="*/ 16 w 19"/>
                <a:gd name="T1" fmla="*/ 0 h 4"/>
                <a:gd name="T2" fmla="*/ 3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3" y="0"/>
                  </a:cubicBezTo>
                  <a:cubicBezTo>
                    <a:pt x="0" y="1"/>
                    <a:pt x="0" y="4"/>
                    <a:pt x="3" y="4"/>
                  </a:cubicBezTo>
                  <a:cubicBezTo>
                    <a:pt x="7" y="4"/>
                    <a:pt x="12" y="4"/>
                    <a:pt x="16"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5" name="Freeform 1080">
              <a:extLst>
                <a:ext uri="{FF2B5EF4-FFF2-40B4-BE49-F238E27FC236}">
                  <a16:creationId xmlns:a16="http://schemas.microsoft.com/office/drawing/2014/main" id="{6749A8A9-6859-47D0-A050-B4046E4F11CD}"/>
                </a:ext>
              </a:extLst>
            </p:cNvPr>
            <p:cNvSpPr>
              <a:spLocks/>
            </p:cNvSpPr>
            <p:nvPr userDrawn="1"/>
          </p:nvSpPr>
          <p:spPr bwMode="auto">
            <a:xfrm>
              <a:off x="5442" y="3654"/>
              <a:ext cx="29" cy="10"/>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3"/>
                    <a:pt x="4" y="1"/>
                  </a:cubicBezTo>
                  <a:cubicBezTo>
                    <a:pt x="2" y="0"/>
                    <a:pt x="0" y="4"/>
                    <a:pt x="2" y="5"/>
                  </a:cubicBezTo>
                  <a:cubicBezTo>
                    <a:pt x="7" y="6"/>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6" name="Freeform 1081">
              <a:extLst>
                <a:ext uri="{FF2B5EF4-FFF2-40B4-BE49-F238E27FC236}">
                  <a16:creationId xmlns:a16="http://schemas.microsoft.com/office/drawing/2014/main" id="{5C7E1238-2796-422F-8A67-6EFAF5886CCF}"/>
                </a:ext>
              </a:extLst>
            </p:cNvPr>
            <p:cNvSpPr>
              <a:spLocks/>
            </p:cNvSpPr>
            <p:nvPr userDrawn="1"/>
          </p:nvSpPr>
          <p:spPr bwMode="auto">
            <a:xfrm>
              <a:off x="5449" y="3678"/>
              <a:ext cx="23" cy="8"/>
            </a:xfrm>
            <a:custGeom>
              <a:avLst/>
              <a:gdLst>
                <a:gd name="T0" fmla="*/ 13 w 15"/>
                <a:gd name="T1" fmla="*/ 1 h 5"/>
                <a:gd name="T2" fmla="*/ 3 w 15"/>
                <a:gd name="T3" fmla="*/ 0 h 5"/>
                <a:gd name="T4" fmla="*/ 3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3"/>
                    <a:pt x="3" y="4"/>
                  </a:cubicBezTo>
                  <a:cubicBezTo>
                    <a:pt x="12" y="5"/>
                    <a:pt x="12" y="5"/>
                    <a:pt x="12" y="5"/>
                  </a:cubicBezTo>
                  <a:cubicBezTo>
                    <a:pt x="15"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7" name="Freeform 1082">
              <a:extLst>
                <a:ext uri="{FF2B5EF4-FFF2-40B4-BE49-F238E27FC236}">
                  <a16:creationId xmlns:a16="http://schemas.microsoft.com/office/drawing/2014/main" id="{92E92E24-E2C5-459D-ACDE-203F4716974E}"/>
                </a:ext>
              </a:extLst>
            </p:cNvPr>
            <p:cNvSpPr>
              <a:spLocks/>
            </p:cNvSpPr>
            <p:nvPr userDrawn="1"/>
          </p:nvSpPr>
          <p:spPr bwMode="auto">
            <a:xfrm>
              <a:off x="5455" y="3692"/>
              <a:ext cx="33" cy="11"/>
            </a:xfrm>
            <a:custGeom>
              <a:avLst/>
              <a:gdLst>
                <a:gd name="T0" fmla="*/ 17 w 21"/>
                <a:gd name="T1" fmla="*/ 1 h 7"/>
                <a:gd name="T2" fmla="*/ 3 w 21"/>
                <a:gd name="T3" fmla="*/ 2 h 7"/>
                <a:gd name="T4" fmla="*/ 3 w 21"/>
                <a:gd name="T5" fmla="*/ 5 h 7"/>
                <a:gd name="T6" fmla="*/ 18 w 21"/>
                <a:gd name="T7" fmla="*/ 4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3"/>
                    <a:pt x="3" y="2"/>
                  </a:cubicBezTo>
                  <a:cubicBezTo>
                    <a:pt x="1" y="1"/>
                    <a:pt x="0" y="5"/>
                    <a:pt x="3" y="5"/>
                  </a:cubicBezTo>
                  <a:cubicBezTo>
                    <a:pt x="8" y="7"/>
                    <a:pt x="13" y="6"/>
                    <a:pt x="18" y="4"/>
                  </a:cubicBezTo>
                  <a:cubicBezTo>
                    <a:pt x="21"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8" name="Freeform 1083">
              <a:extLst>
                <a:ext uri="{FF2B5EF4-FFF2-40B4-BE49-F238E27FC236}">
                  <a16:creationId xmlns:a16="http://schemas.microsoft.com/office/drawing/2014/main" id="{4422F96F-F06E-439B-ADC8-ED9EEE0AAED3}"/>
                </a:ext>
              </a:extLst>
            </p:cNvPr>
            <p:cNvSpPr>
              <a:spLocks/>
            </p:cNvSpPr>
            <p:nvPr userDrawn="1"/>
          </p:nvSpPr>
          <p:spPr bwMode="auto">
            <a:xfrm>
              <a:off x="5472" y="3706"/>
              <a:ext cx="29" cy="13"/>
            </a:xfrm>
            <a:custGeom>
              <a:avLst/>
              <a:gdLst>
                <a:gd name="T0" fmla="*/ 14 w 18"/>
                <a:gd name="T1" fmla="*/ 1 h 8"/>
                <a:gd name="T2" fmla="*/ 4 w 18"/>
                <a:gd name="T3" fmla="*/ 3 h 8"/>
                <a:gd name="T4" fmla="*/ 2 w 18"/>
                <a:gd name="T5" fmla="*/ 6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1" y="2"/>
                    <a:pt x="7" y="4"/>
                    <a:pt x="4" y="3"/>
                  </a:cubicBezTo>
                  <a:cubicBezTo>
                    <a:pt x="2" y="2"/>
                    <a:pt x="0" y="5"/>
                    <a:pt x="2" y="6"/>
                  </a:cubicBezTo>
                  <a:cubicBezTo>
                    <a:pt x="7" y="8"/>
                    <a:pt x="11" y="6"/>
                    <a:pt x="16" y="5"/>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9" name="Freeform 1084">
              <a:extLst>
                <a:ext uri="{FF2B5EF4-FFF2-40B4-BE49-F238E27FC236}">
                  <a16:creationId xmlns:a16="http://schemas.microsoft.com/office/drawing/2014/main" id="{873C94E5-BDAA-48DE-B360-62428A2D7DD5}"/>
                </a:ext>
              </a:extLst>
            </p:cNvPr>
            <p:cNvSpPr>
              <a:spLocks/>
            </p:cNvSpPr>
            <p:nvPr userDrawn="1"/>
          </p:nvSpPr>
          <p:spPr bwMode="auto">
            <a:xfrm>
              <a:off x="5463" y="3724"/>
              <a:ext cx="33" cy="6"/>
            </a:xfrm>
            <a:custGeom>
              <a:avLst/>
              <a:gdLst>
                <a:gd name="T0" fmla="*/ 18 w 21"/>
                <a:gd name="T1" fmla="*/ 0 h 4"/>
                <a:gd name="T2" fmla="*/ 3 w 21"/>
                <a:gd name="T3" fmla="*/ 0 h 4"/>
                <a:gd name="T4" fmla="*/ 3 w 21"/>
                <a:gd name="T5" fmla="*/ 3 h 4"/>
                <a:gd name="T6" fmla="*/ 19 w 21"/>
                <a:gd name="T7" fmla="*/ 4 h 4"/>
                <a:gd name="T8" fmla="*/ 18 w 21"/>
                <a:gd name="T9" fmla="*/ 0 h 4"/>
              </a:gdLst>
              <a:ahLst/>
              <a:cxnLst>
                <a:cxn ang="0">
                  <a:pos x="T0" y="T1"/>
                </a:cxn>
                <a:cxn ang="0">
                  <a:pos x="T2" y="T3"/>
                </a:cxn>
                <a:cxn ang="0">
                  <a:pos x="T4" y="T5"/>
                </a:cxn>
                <a:cxn ang="0">
                  <a:pos x="T6" y="T7"/>
                </a:cxn>
                <a:cxn ang="0">
                  <a:pos x="T8" y="T9"/>
                </a:cxn>
              </a:cxnLst>
              <a:rect l="0" t="0" r="r" b="b"/>
              <a:pathLst>
                <a:path w="21" h="4">
                  <a:moveTo>
                    <a:pt x="18" y="0"/>
                  </a:moveTo>
                  <a:cubicBezTo>
                    <a:pt x="13" y="0"/>
                    <a:pt x="8" y="0"/>
                    <a:pt x="3" y="0"/>
                  </a:cubicBezTo>
                  <a:cubicBezTo>
                    <a:pt x="0" y="0"/>
                    <a:pt x="1" y="4"/>
                    <a:pt x="3" y="3"/>
                  </a:cubicBezTo>
                  <a:cubicBezTo>
                    <a:pt x="8" y="3"/>
                    <a:pt x="13" y="4"/>
                    <a:pt x="19" y="4"/>
                  </a:cubicBezTo>
                  <a:cubicBezTo>
                    <a:pt x="21" y="4"/>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0" name="Freeform 1085">
              <a:extLst>
                <a:ext uri="{FF2B5EF4-FFF2-40B4-BE49-F238E27FC236}">
                  <a16:creationId xmlns:a16="http://schemas.microsoft.com/office/drawing/2014/main" id="{FF717064-AB0E-48DC-96CF-69B42E453B2B}"/>
                </a:ext>
              </a:extLst>
            </p:cNvPr>
            <p:cNvSpPr>
              <a:spLocks/>
            </p:cNvSpPr>
            <p:nvPr userDrawn="1"/>
          </p:nvSpPr>
          <p:spPr bwMode="auto">
            <a:xfrm>
              <a:off x="5463" y="3741"/>
              <a:ext cx="28" cy="9"/>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7" y="3"/>
                    <a:pt x="4" y="1"/>
                  </a:cubicBezTo>
                  <a:cubicBezTo>
                    <a:pt x="2" y="0"/>
                    <a:pt x="0" y="4"/>
                    <a:pt x="2" y="5"/>
                  </a:cubicBezTo>
                  <a:cubicBezTo>
                    <a:pt x="7" y="6"/>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1" name="Freeform 1086">
              <a:extLst>
                <a:ext uri="{FF2B5EF4-FFF2-40B4-BE49-F238E27FC236}">
                  <a16:creationId xmlns:a16="http://schemas.microsoft.com/office/drawing/2014/main" id="{164BDD0B-B613-4494-831A-93A949085BC6}"/>
                </a:ext>
              </a:extLst>
            </p:cNvPr>
            <p:cNvSpPr>
              <a:spLocks/>
            </p:cNvSpPr>
            <p:nvPr userDrawn="1"/>
          </p:nvSpPr>
          <p:spPr bwMode="auto">
            <a:xfrm>
              <a:off x="5504" y="3749"/>
              <a:ext cx="33" cy="8"/>
            </a:xfrm>
            <a:custGeom>
              <a:avLst/>
              <a:gdLst>
                <a:gd name="T0" fmla="*/ 18 w 21"/>
                <a:gd name="T1" fmla="*/ 1 h 5"/>
                <a:gd name="T2" fmla="*/ 3 w 21"/>
                <a:gd name="T3" fmla="*/ 0 h 5"/>
                <a:gd name="T4" fmla="*/ 3 w 21"/>
                <a:gd name="T5" fmla="*/ 4 h 5"/>
                <a:gd name="T6" fmla="*/ 19 w 21"/>
                <a:gd name="T7" fmla="*/ 4 h 5"/>
                <a:gd name="T8" fmla="*/ 18 w 21"/>
                <a:gd name="T9" fmla="*/ 1 h 5"/>
              </a:gdLst>
              <a:ahLst/>
              <a:cxnLst>
                <a:cxn ang="0">
                  <a:pos x="T0" y="T1"/>
                </a:cxn>
                <a:cxn ang="0">
                  <a:pos x="T2" y="T3"/>
                </a:cxn>
                <a:cxn ang="0">
                  <a:pos x="T4" y="T5"/>
                </a:cxn>
                <a:cxn ang="0">
                  <a:pos x="T6" y="T7"/>
                </a:cxn>
                <a:cxn ang="0">
                  <a:pos x="T8" y="T9"/>
                </a:cxn>
              </a:cxnLst>
              <a:rect l="0" t="0" r="r" b="b"/>
              <a:pathLst>
                <a:path w="21" h="5">
                  <a:moveTo>
                    <a:pt x="18" y="1"/>
                  </a:moveTo>
                  <a:cubicBezTo>
                    <a:pt x="13" y="1"/>
                    <a:pt x="8" y="1"/>
                    <a:pt x="3" y="0"/>
                  </a:cubicBezTo>
                  <a:cubicBezTo>
                    <a:pt x="1" y="0"/>
                    <a:pt x="0" y="3"/>
                    <a:pt x="3" y="4"/>
                  </a:cubicBezTo>
                  <a:cubicBezTo>
                    <a:pt x="8" y="5"/>
                    <a:pt x="13" y="5"/>
                    <a:pt x="19" y="4"/>
                  </a:cubicBezTo>
                  <a:cubicBezTo>
                    <a:pt x="21" y="4"/>
                    <a:pt x="21"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2" name="Freeform 1087">
              <a:extLst>
                <a:ext uri="{FF2B5EF4-FFF2-40B4-BE49-F238E27FC236}">
                  <a16:creationId xmlns:a16="http://schemas.microsoft.com/office/drawing/2014/main" id="{7EF877D3-15A2-4ACF-BAB4-E092EC450177}"/>
                </a:ext>
              </a:extLst>
            </p:cNvPr>
            <p:cNvSpPr>
              <a:spLocks/>
            </p:cNvSpPr>
            <p:nvPr userDrawn="1"/>
          </p:nvSpPr>
          <p:spPr bwMode="auto">
            <a:xfrm>
              <a:off x="5518" y="3720"/>
              <a:ext cx="28" cy="13"/>
            </a:xfrm>
            <a:custGeom>
              <a:avLst/>
              <a:gdLst>
                <a:gd name="T0" fmla="*/ 15 w 18"/>
                <a:gd name="T1" fmla="*/ 1 h 8"/>
                <a:gd name="T2" fmla="*/ 4 w 18"/>
                <a:gd name="T3" fmla="*/ 3 h 8"/>
                <a:gd name="T4" fmla="*/ 3 w 18"/>
                <a:gd name="T5" fmla="*/ 6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3"/>
                  </a:cubicBezTo>
                  <a:cubicBezTo>
                    <a:pt x="2" y="2"/>
                    <a:pt x="0" y="5"/>
                    <a:pt x="3" y="6"/>
                  </a:cubicBezTo>
                  <a:cubicBezTo>
                    <a:pt x="7"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3" name="Freeform 1088">
              <a:extLst>
                <a:ext uri="{FF2B5EF4-FFF2-40B4-BE49-F238E27FC236}">
                  <a16:creationId xmlns:a16="http://schemas.microsoft.com/office/drawing/2014/main" id="{302EAB48-D025-4BB3-9882-C0AA300C522C}"/>
                </a:ext>
              </a:extLst>
            </p:cNvPr>
            <p:cNvSpPr>
              <a:spLocks/>
            </p:cNvSpPr>
            <p:nvPr userDrawn="1"/>
          </p:nvSpPr>
          <p:spPr bwMode="auto">
            <a:xfrm>
              <a:off x="5512" y="3695"/>
              <a:ext cx="25" cy="11"/>
            </a:xfrm>
            <a:custGeom>
              <a:avLst/>
              <a:gdLst>
                <a:gd name="T0" fmla="*/ 13 w 16"/>
                <a:gd name="T1" fmla="*/ 1 h 7"/>
                <a:gd name="T2" fmla="*/ 4 w 16"/>
                <a:gd name="T3" fmla="*/ 2 h 7"/>
                <a:gd name="T4" fmla="*/ 2 w 16"/>
                <a:gd name="T5" fmla="*/ 5 h 7"/>
                <a:gd name="T6" fmla="*/ 14 w 16"/>
                <a:gd name="T7" fmla="*/ 5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1" y="1"/>
                    <a:pt x="0" y="4"/>
                    <a:pt x="2" y="5"/>
                  </a:cubicBezTo>
                  <a:cubicBezTo>
                    <a:pt x="6" y="7"/>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4" name="Freeform 1089">
              <a:extLst>
                <a:ext uri="{FF2B5EF4-FFF2-40B4-BE49-F238E27FC236}">
                  <a16:creationId xmlns:a16="http://schemas.microsoft.com/office/drawing/2014/main" id="{0F8D8ADD-8E6C-43BE-B5C2-5E9865F7ED80}"/>
                </a:ext>
              </a:extLst>
            </p:cNvPr>
            <p:cNvSpPr>
              <a:spLocks/>
            </p:cNvSpPr>
            <p:nvPr userDrawn="1"/>
          </p:nvSpPr>
          <p:spPr bwMode="auto">
            <a:xfrm>
              <a:off x="5487" y="3670"/>
              <a:ext cx="28" cy="10"/>
            </a:xfrm>
            <a:custGeom>
              <a:avLst/>
              <a:gdLst>
                <a:gd name="T0" fmla="*/ 15 w 18"/>
                <a:gd name="T1" fmla="*/ 1 h 6"/>
                <a:gd name="T2" fmla="*/ 4 w 18"/>
                <a:gd name="T3" fmla="*/ 1 h 6"/>
                <a:gd name="T4" fmla="*/ 2 w 18"/>
                <a:gd name="T5" fmla="*/ 4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2"/>
                    <a:pt x="4" y="1"/>
                  </a:cubicBezTo>
                  <a:cubicBezTo>
                    <a:pt x="2" y="0"/>
                    <a:pt x="0" y="3"/>
                    <a:pt x="2" y="4"/>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5" name="Freeform 1090">
              <a:extLst>
                <a:ext uri="{FF2B5EF4-FFF2-40B4-BE49-F238E27FC236}">
                  <a16:creationId xmlns:a16="http://schemas.microsoft.com/office/drawing/2014/main" id="{C52AAC10-1A51-42E8-9DA9-EC70796DDF5E}"/>
                </a:ext>
              </a:extLst>
            </p:cNvPr>
            <p:cNvSpPr>
              <a:spLocks/>
            </p:cNvSpPr>
            <p:nvPr userDrawn="1"/>
          </p:nvSpPr>
          <p:spPr bwMode="auto">
            <a:xfrm>
              <a:off x="5504" y="3637"/>
              <a:ext cx="27" cy="16"/>
            </a:xfrm>
            <a:custGeom>
              <a:avLst/>
              <a:gdLst>
                <a:gd name="T0" fmla="*/ 12 w 17"/>
                <a:gd name="T1" fmla="*/ 2 h 10"/>
                <a:gd name="T2" fmla="*/ 3 w 17"/>
                <a:gd name="T3" fmla="*/ 4 h 10"/>
                <a:gd name="T4" fmla="*/ 2 w 17"/>
                <a:gd name="T5" fmla="*/ 8 h 10"/>
                <a:gd name="T6" fmla="*/ 15 w 17"/>
                <a:gd name="T7" fmla="*/ 4 h 10"/>
                <a:gd name="T8" fmla="*/ 12 w 17"/>
                <a:gd name="T9" fmla="*/ 2 h 10"/>
              </a:gdLst>
              <a:ahLst/>
              <a:cxnLst>
                <a:cxn ang="0">
                  <a:pos x="T0" y="T1"/>
                </a:cxn>
                <a:cxn ang="0">
                  <a:pos x="T2" y="T3"/>
                </a:cxn>
                <a:cxn ang="0">
                  <a:pos x="T4" y="T5"/>
                </a:cxn>
                <a:cxn ang="0">
                  <a:pos x="T6" y="T7"/>
                </a:cxn>
                <a:cxn ang="0">
                  <a:pos x="T8" y="T9"/>
                </a:cxn>
              </a:cxnLst>
              <a:rect l="0" t="0" r="r" b="b"/>
              <a:pathLst>
                <a:path w="17" h="10">
                  <a:moveTo>
                    <a:pt x="12" y="2"/>
                  </a:moveTo>
                  <a:cubicBezTo>
                    <a:pt x="10" y="5"/>
                    <a:pt x="7" y="6"/>
                    <a:pt x="3" y="4"/>
                  </a:cubicBezTo>
                  <a:cubicBezTo>
                    <a:pt x="1" y="3"/>
                    <a:pt x="0" y="7"/>
                    <a:pt x="2" y="8"/>
                  </a:cubicBezTo>
                  <a:cubicBezTo>
                    <a:pt x="7" y="10"/>
                    <a:pt x="12" y="9"/>
                    <a:pt x="15" y="4"/>
                  </a:cubicBezTo>
                  <a:cubicBezTo>
                    <a:pt x="17" y="2"/>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6" name="Freeform 1091">
              <a:extLst>
                <a:ext uri="{FF2B5EF4-FFF2-40B4-BE49-F238E27FC236}">
                  <a16:creationId xmlns:a16="http://schemas.microsoft.com/office/drawing/2014/main" id="{FEEBB03C-3624-4359-BC0D-457C693427F9}"/>
                </a:ext>
              </a:extLst>
            </p:cNvPr>
            <p:cNvSpPr>
              <a:spLocks/>
            </p:cNvSpPr>
            <p:nvPr userDrawn="1"/>
          </p:nvSpPr>
          <p:spPr bwMode="auto">
            <a:xfrm>
              <a:off x="5494" y="3617"/>
              <a:ext cx="29" cy="12"/>
            </a:xfrm>
            <a:custGeom>
              <a:avLst/>
              <a:gdLst>
                <a:gd name="T0" fmla="*/ 14 w 18"/>
                <a:gd name="T1" fmla="*/ 1 h 8"/>
                <a:gd name="T2" fmla="*/ 2 w 18"/>
                <a:gd name="T3" fmla="*/ 4 h 8"/>
                <a:gd name="T4" fmla="*/ 2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4"/>
                    <a:pt x="2" y="4"/>
                  </a:cubicBezTo>
                  <a:cubicBezTo>
                    <a:pt x="0" y="4"/>
                    <a:pt x="0" y="8"/>
                    <a:pt x="2" y="8"/>
                  </a:cubicBezTo>
                  <a:cubicBezTo>
                    <a:pt x="7" y="7"/>
                    <a:pt x="11" y="6"/>
                    <a:pt x="16" y="4"/>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7" name="Freeform 1092">
              <a:extLst>
                <a:ext uri="{FF2B5EF4-FFF2-40B4-BE49-F238E27FC236}">
                  <a16:creationId xmlns:a16="http://schemas.microsoft.com/office/drawing/2014/main" id="{AC7A2C85-91E7-4489-9481-FDAF7C22FB4F}"/>
                </a:ext>
              </a:extLst>
            </p:cNvPr>
            <p:cNvSpPr>
              <a:spLocks/>
            </p:cNvSpPr>
            <p:nvPr userDrawn="1"/>
          </p:nvSpPr>
          <p:spPr bwMode="auto">
            <a:xfrm>
              <a:off x="5518" y="3598"/>
              <a:ext cx="32" cy="12"/>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2"/>
                    <a:pt x="7" y="4"/>
                    <a:pt x="3" y="4"/>
                  </a:cubicBezTo>
                  <a:cubicBezTo>
                    <a:pt x="0" y="4"/>
                    <a:pt x="0" y="8"/>
                    <a:pt x="3" y="8"/>
                  </a:cubicBezTo>
                  <a:cubicBezTo>
                    <a:pt x="8" y="8"/>
                    <a:pt x="13" y="6"/>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8" name="Freeform 1093">
              <a:extLst>
                <a:ext uri="{FF2B5EF4-FFF2-40B4-BE49-F238E27FC236}">
                  <a16:creationId xmlns:a16="http://schemas.microsoft.com/office/drawing/2014/main" id="{9032CDF4-632D-4A72-B7F2-A75CF29698CB}"/>
                </a:ext>
              </a:extLst>
            </p:cNvPr>
            <p:cNvSpPr>
              <a:spLocks/>
            </p:cNvSpPr>
            <p:nvPr userDrawn="1"/>
          </p:nvSpPr>
          <p:spPr bwMode="auto">
            <a:xfrm>
              <a:off x="5543" y="3617"/>
              <a:ext cx="32" cy="9"/>
            </a:xfrm>
            <a:custGeom>
              <a:avLst/>
              <a:gdLst>
                <a:gd name="T0" fmla="*/ 17 w 20"/>
                <a:gd name="T1" fmla="*/ 1 h 6"/>
                <a:gd name="T2" fmla="*/ 2 w 20"/>
                <a:gd name="T3" fmla="*/ 2 h 6"/>
                <a:gd name="T4" fmla="*/ 3 w 20"/>
                <a:gd name="T5" fmla="*/ 5 h 6"/>
                <a:gd name="T6" fmla="*/ 18 w 20"/>
                <a:gd name="T7" fmla="*/ 4 h 6"/>
                <a:gd name="T8" fmla="*/ 17 w 20"/>
                <a:gd name="T9" fmla="*/ 1 h 6"/>
              </a:gdLst>
              <a:ahLst/>
              <a:cxnLst>
                <a:cxn ang="0">
                  <a:pos x="T0" y="T1"/>
                </a:cxn>
                <a:cxn ang="0">
                  <a:pos x="T2" y="T3"/>
                </a:cxn>
                <a:cxn ang="0">
                  <a:pos x="T4" y="T5"/>
                </a:cxn>
                <a:cxn ang="0">
                  <a:pos x="T6" y="T7"/>
                </a:cxn>
                <a:cxn ang="0">
                  <a:pos x="T8" y="T9"/>
                </a:cxn>
              </a:cxnLst>
              <a:rect l="0" t="0" r="r" b="b"/>
              <a:pathLst>
                <a:path w="20" h="6">
                  <a:moveTo>
                    <a:pt x="17" y="1"/>
                  </a:moveTo>
                  <a:cubicBezTo>
                    <a:pt x="12" y="2"/>
                    <a:pt x="7" y="1"/>
                    <a:pt x="2" y="2"/>
                  </a:cubicBezTo>
                  <a:cubicBezTo>
                    <a:pt x="0" y="2"/>
                    <a:pt x="0" y="5"/>
                    <a:pt x="3" y="5"/>
                  </a:cubicBezTo>
                  <a:cubicBezTo>
                    <a:pt x="8" y="5"/>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9" name="Freeform 1094">
              <a:extLst>
                <a:ext uri="{FF2B5EF4-FFF2-40B4-BE49-F238E27FC236}">
                  <a16:creationId xmlns:a16="http://schemas.microsoft.com/office/drawing/2014/main" id="{B7336FC4-B27C-4EAB-BA18-1AB397FAFC28}"/>
                </a:ext>
              </a:extLst>
            </p:cNvPr>
            <p:cNvSpPr>
              <a:spLocks/>
            </p:cNvSpPr>
            <p:nvPr userDrawn="1"/>
          </p:nvSpPr>
          <p:spPr bwMode="auto">
            <a:xfrm>
              <a:off x="5564" y="3601"/>
              <a:ext cx="31" cy="8"/>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0" name="Freeform 1095">
              <a:extLst>
                <a:ext uri="{FF2B5EF4-FFF2-40B4-BE49-F238E27FC236}">
                  <a16:creationId xmlns:a16="http://schemas.microsoft.com/office/drawing/2014/main" id="{3ADEDBCA-5616-4CE4-870D-63E8982A8266}"/>
                </a:ext>
              </a:extLst>
            </p:cNvPr>
            <p:cNvSpPr>
              <a:spLocks/>
            </p:cNvSpPr>
            <p:nvPr userDrawn="1"/>
          </p:nvSpPr>
          <p:spPr bwMode="auto">
            <a:xfrm>
              <a:off x="5551" y="3642"/>
              <a:ext cx="29" cy="8"/>
            </a:xfrm>
            <a:custGeom>
              <a:avLst/>
              <a:gdLst>
                <a:gd name="T0" fmla="*/ 15 w 18"/>
                <a:gd name="T1" fmla="*/ 0 h 5"/>
                <a:gd name="T2" fmla="*/ 3 w 18"/>
                <a:gd name="T3" fmla="*/ 0 h 5"/>
                <a:gd name="T4" fmla="*/ 3 w 18"/>
                <a:gd name="T5" fmla="*/ 4 h 5"/>
                <a:gd name="T6" fmla="*/ 15 w 18"/>
                <a:gd name="T7" fmla="*/ 4 h 5"/>
                <a:gd name="T8" fmla="*/ 15 w 18"/>
                <a:gd name="T9" fmla="*/ 0 h 5"/>
              </a:gdLst>
              <a:ahLst/>
              <a:cxnLst>
                <a:cxn ang="0">
                  <a:pos x="T0" y="T1"/>
                </a:cxn>
                <a:cxn ang="0">
                  <a:pos x="T2" y="T3"/>
                </a:cxn>
                <a:cxn ang="0">
                  <a:pos x="T4" y="T5"/>
                </a:cxn>
                <a:cxn ang="0">
                  <a:pos x="T6" y="T7"/>
                </a:cxn>
                <a:cxn ang="0">
                  <a:pos x="T8" y="T9"/>
                </a:cxn>
              </a:cxnLst>
              <a:rect l="0" t="0" r="r" b="b"/>
              <a:pathLst>
                <a:path w="18" h="5">
                  <a:moveTo>
                    <a:pt x="15" y="0"/>
                  </a:moveTo>
                  <a:cubicBezTo>
                    <a:pt x="11" y="1"/>
                    <a:pt x="7" y="1"/>
                    <a:pt x="3" y="0"/>
                  </a:cubicBezTo>
                  <a:cubicBezTo>
                    <a:pt x="1" y="0"/>
                    <a:pt x="0" y="4"/>
                    <a:pt x="3" y="4"/>
                  </a:cubicBezTo>
                  <a:cubicBezTo>
                    <a:pt x="7" y="5"/>
                    <a:pt x="11" y="4"/>
                    <a:pt x="15" y="4"/>
                  </a:cubicBezTo>
                  <a:cubicBezTo>
                    <a:pt x="18"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1" name="Freeform 1096">
              <a:extLst>
                <a:ext uri="{FF2B5EF4-FFF2-40B4-BE49-F238E27FC236}">
                  <a16:creationId xmlns:a16="http://schemas.microsoft.com/office/drawing/2014/main" id="{C60CEDEF-F71B-455F-B945-4A2461B0FC1D}"/>
                </a:ext>
              </a:extLst>
            </p:cNvPr>
            <p:cNvSpPr>
              <a:spLocks/>
            </p:cNvSpPr>
            <p:nvPr userDrawn="1"/>
          </p:nvSpPr>
          <p:spPr bwMode="auto">
            <a:xfrm>
              <a:off x="5535" y="3664"/>
              <a:ext cx="37" cy="12"/>
            </a:xfrm>
            <a:custGeom>
              <a:avLst/>
              <a:gdLst>
                <a:gd name="T0" fmla="*/ 20 w 23"/>
                <a:gd name="T1" fmla="*/ 2 h 8"/>
                <a:gd name="T2" fmla="*/ 4 w 23"/>
                <a:gd name="T3" fmla="*/ 1 h 8"/>
                <a:gd name="T4" fmla="*/ 2 w 23"/>
                <a:gd name="T5" fmla="*/ 4 h 8"/>
                <a:gd name="T6" fmla="*/ 21 w 23"/>
                <a:gd name="T7" fmla="*/ 6 h 8"/>
                <a:gd name="T8" fmla="*/ 20 w 23"/>
                <a:gd name="T9" fmla="*/ 2 h 8"/>
              </a:gdLst>
              <a:ahLst/>
              <a:cxnLst>
                <a:cxn ang="0">
                  <a:pos x="T0" y="T1"/>
                </a:cxn>
                <a:cxn ang="0">
                  <a:pos x="T2" y="T3"/>
                </a:cxn>
                <a:cxn ang="0">
                  <a:pos x="T4" y="T5"/>
                </a:cxn>
                <a:cxn ang="0">
                  <a:pos x="T6" y="T7"/>
                </a:cxn>
                <a:cxn ang="0">
                  <a:pos x="T8" y="T9"/>
                </a:cxn>
              </a:cxnLst>
              <a:rect l="0" t="0" r="r" b="b"/>
              <a:pathLst>
                <a:path w="23" h="8">
                  <a:moveTo>
                    <a:pt x="20" y="2"/>
                  </a:moveTo>
                  <a:cubicBezTo>
                    <a:pt x="14" y="4"/>
                    <a:pt x="9" y="3"/>
                    <a:pt x="4" y="1"/>
                  </a:cubicBezTo>
                  <a:cubicBezTo>
                    <a:pt x="2" y="0"/>
                    <a:pt x="0" y="3"/>
                    <a:pt x="2" y="4"/>
                  </a:cubicBezTo>
                  <a:cubicBezTo>
                    <a:pt x="8" y="7"/>
                    <a:pt x="14" y="8"/>
                    <a:pt x="21" y="6"/>
                  </a:cubicBezTo>
                  <a:cubicBezTo>
                    <a:pt x="23"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2" name="Freeform 1097">
              <a:extLst>
                <a:ext uri="{FF2B5EF4-FFF2-40B4-BE49-F238E27FC236}">
                  <a16:creationId xmlns:a16="http://schemas.microsoft.com/office/drawing/2014/main" id="{A060597A-AD59-4E02-9F58-44FE3D19D947}"/>
                </a:ext>
              </a:extLst>
            </p:cNvPr>
            <p:cNvSpPr>
              <a:spLocks/>
            </p:cNvSpPr>
            <p:nvPr userDrawn="1"/>
          </p:nvSpPr>
          <p:spPr bwMode="auto">
            <a:xfrm>
              <a:off x="5584" y="3662"/>
              <a:ext cx="30" cy="10"/>
            </a:xfrm>
            <a:custGeom>
              <a:avLst/>
              <a:gdLst>
                <a:gd name="T0" fmla="*/ 15 w 19"/>
                <a:gd name="T1" fmla="*/ 1 h 6"/>
                <a:gd name="T2" fmla="*/ 3 w 19"/>
                <a:gd name="T3" fmla="*/ 3 h 6"/>
                <a:gd name="T4" fmla="*/ 3 w 19"/>
                <a:gd name="T5" fmla="*/ 6 h 6"/>
                <a:gd name="T6" fmla="*/ 17 w 19"/>
                <a:gd name="T7" fmla="*/ 4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2"/>
                    <a:pt x="3" y="3"/>
                  </a:cubicBezTo>
                  <a:cubicBezTo>
                    <a:pt x="0" y="3"/>
                    <a:pt x="1" y="6"/>
                    <a:pt x="3" y="6"/>
                  </a:cubicBezTo>
                  <a:cubicBezTo>
                    <a:pt x="8" y="6"/>
                    <a:pt x="12" y="6"/>
                    <a:pt x="17" y="4"/>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3" name="Freeform 1098">
              <a:extLst>
                <a:ext uri="{FF2B5EF4-FFF2-40B4-BE49-F238E27FC236}">
                  <a16:creationId xmlns:a16="http://schemas.microsoft.com/office/drawing/2014/main" id="{897B8E67-81C1-4F04-85B1-F7A661D8A9B9}"/>
                </a:ext>
              </a:extLst>
            </p:cNvPr>
            <p:cNvSpPr>
              <a:spLocks/>
            </p:cNvSpPr>
            <p:nvPr userDrawn="1"/>
          </p:nvSpPr>
          <p:spPr bwMode="auto">
            <a:xfrm>
              <a:off x="5591" y="3643"/>
              <a:ext cx="23" cy="10"/>
            </a:xfrm>
            <a:custGeom>
              <a:avLst/>
              <a:gdLst>
                <a:gd name="T0" fmla="*/ 11 w 15"/>
                <a:gd name="T1" fmla="*/ 1 h 6"/>
                <a:gd name="T2" fmla="*/ 4 w 15"/>
                <a:gd name="T3" fmla="*/ 1 h 6"/>
                <a:gd name="T4" fmla="*/ 2 w 15"/>
                <a:gd name="T5" fmla="*/ 4 h 6"/>
                <a:gd name="T6" fmla="*/ 13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2"/>
                    <a:pt x="4" y="1"/>
                  </a:cubicBezTo>
                  <a:cubicBezTo>
                    <a:pt x="2" y="0"/>
                    <a:pt x="0" y="3"/>
                    <a:pt x="2" y="4"/>
                  </a:cubicBezTo>
                  <a:cubicBezTo>
                    <a:pt x="6" y="6"/>
                    <a:pt x="9"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4" name="Freeform 1099">
              <a:extLst>
                <a:ext uri="{FF2B5EF4-FFF2-40B4-BE49-F238E27FC236}">
                  <a16:creationId xmlns:a16="http://schemas.microsoft.com/office/drawing/2014/main" id="{947F7BB4-39CA-4EE9-8773-C533DEB9CD39}"/>
                </a:ext>
              </a:extLst>
            </p:cNvPr>
            <p:cNvSpPr>
              <a:spLocks/>
            </p:cNvSpPr>
            <p:nvPr userDrawn="1"/>
          </p:nvSpPr>
          <p:spPr bwMode="auto">
            <a:xfrm>
              <a:off x="5606" y="3623"/>
              <a:ext cx="33" cy="8"/>
            </a:xfrm>
            <a:custGeom>
              <a:avLst/>
              <a:gdLst>
                <a:gd name="T0" fmla="*/ 18 w 21"/>
                <a:gd name="T1" fmla="*/ 0 h 5"/>
                <a:gd name="T2" fmla="*/ 2 w 21"/>
                <a:gd name="T3" fmla="*/ 1 h 5"/>
                <a:gd name="T4" fmla="*/ 2 w 21"/>
                <a:gd name="T5" fmla="*/ 5 h 5"/>
                <a:gd name="T6" fmla="*/ 19 w 21"/>
                <a:gd name="T7" fmla="*/ 4 h 5"/>
                <a:gd name="T8" fmla="*/ 18 w 21"/>
                <a:gd name="T9" fmla="*/ 0 h 5"/>
              </a:gdLst>
              <a:ahLst/>
              <a:cxnLst>
                <a:cxn ang="0">
                  <a:pos x="T0" y="T1"/>
                </a:cxn>
                <a:cxn ang="0">
                  <a:pos x="T2" y="T3"/>
                </a:cxn>
                <a:cxn ang="0">
                  <a:pos x="T4" y="T5"/>
                </a:cxn>
                <a:cxn ang="0">
                  <a:pos x="T6" y="T7"/>
                </a:cxn>
                <a:cxn ang="0">
                  <a:pos x="T8" y="T9"/>
                </a:cxn>
              </a:cxnLst>
              <a:rect l="0" t="0" r="r" b="b"/>
              <a:pathLst>
                <a:path w="21" h="5">
                  <a:moveTo>
                    <a:pt x="18" y="0"/>
                  </a:moveTo>
                  <a:cubicBezTo>
                    <a:pt x="13" y="0"/>
                    <a:pt x="7" y="1"/>
                    <a:pt x="2" y="1"/>
                  </a:cubicBezTo>
                  <a:cubicBezTo>
                    <a:pt x="0" y="2"/>
                    <a:pt x="0" y="5"/>
                    <a:pt x="2" y="5"/>
                  </a:cubicBezTo>
                  <a:cubicBezTo>
                    <a:pt x="8" y="4"/>
                    <a:pt x="13" y="4"/>
                    <a:pt x="19" y="4"/>
                  </a:cubicBezTo>
                  <a:cubicBezTo>
                    <a:pt x="21" y="3"/>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5" name="Freeform 1100">
              <a:extLst>
                <a:ext uri="{FF2B5EF4-FFF2-40B4-BE49-F238E27FC236}">
                  <a16:creationId xmlns:a16="http://schemas.microsoft.com/office/drawing/2014/main" id="{DE17B715-DF0A-44AD-9331-719C59F1207C}"/>
                </a:ext>
              </a:extLst>
            </p:cNvPr>
            <p:cNvSpPr>
              <a:spLocks/>
            </p:cNvSpPr>
            <p:nvPr userDrawn="1"/>
          </p:nvSpPr>
          <p:spPr bwMode="auto">
            <a:xfrm>
              <a:off x="5619" y="3599"/>
              <a:ext cx="27" cy="8"/>
            </a:xfrm>
            <a:custGeom>
              <a:avLst/>
              <a:gdLst>
                <a:gd name="T0" fmla="*/ 14 w 17"/>
                <a:gd name="T1" fmla="*/ 0 h 5"/>
                <a:gd name="T2" fmla="*/ 2 w 17"/>
                <a:gd name="T3" fmla="*/ 1 h 5"/>
                <a:gd name="T4" fmla="*/ 2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2" y="5"/>
                  </a:cubicBezTo>
                  <a:cubicBezTo>
                    <a:pt x="6" y="5"/>
                    <a:pt x="10" y="4"/>
                    <a:pt x="14" y="3"/>
                  </a:cubicBezTo>
                  <a:cubicBezTo>
                    <a:pt x="17" y="3"/>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6" name="Freeform 1101">
              <a:extLst>
                <a:ext uri="{FF2B5EF4-FFF2-40B4-BE49-F238E27FC236}">
                  <a16:creationId xmlns:a16="http://schemas.microsoft.com/office/drawing/2014/main" id="{075A8673-62FC-4FFA-891B-E1D2BB517146}"/>
                </a:ext>
              </a:extLst>
            </p:cNvPr>
            <p:cNvSpPr>
              <a:spLocks/>
            </p:cNvSpPr>
            <p:nvPr userDrawn="1"/>
          </p:nvSpPr>
          <p:spPr bwMode="auto">
            <a:xfrm>
              <a:off x="5564" y="3686"/>
              <a:ext cx="28" cy="11"/>
            </a:xfrm>
            <a:custGeom>
              <a:avLst/>
              <a:gdLst>
                <a:gd name="T0" fmla="*/ 16 w 18"/>
                <a:gd name="T1" fmla="*/ 0 h 7"/>
                <a:gd name="T2" fmla="*/ 3 w 18"/>
                <a:gd name="T3" fmla="*/ 3 h 7"/>
                <a:gd name="T4" fmla="*/ 4 w 18"/>
                <a:gd name="T5" fmla="*/ 7 h 7"/>
                <a:gd name="T6" fmla="*/ 16 w 18"/>
                <a:gd name="T7" fmla="*/ 4 h 7"/>
                <a:gd name="T8" fmla="*/ 16 w 18"/>
                <a:gd name="T9" fmla="*/ 0 h 7"/>
              </a:gdLst>
              <a:ahLst/>
              <a:cxnLst>
                <a:cxn ang="0">
                  <a:pos x="T0" y="T1"/>
                </a:cxn>
                <a:cxn ang="0">
                  <a:pos x="T2" y="T3"/>
                </a:cxn>
                <a:cxn ang="0">
                  <a:pos x="T4" y="T5"/>
                </a:cxn>
                <a:cxn ang="0">
                  <a:pos x="T6" y="T7"/>
                </a:cxn>
                <a:cxn ang="0">
                  <a:pos x="T8" y="T9"/>
                </a:cxn>
              </a:cxnLst>
              <a:rect l="0" t="0" r="r" b="b"/>
              <a:pathLst>
                <a:path w="18" h="7">
                  <a:moveTo>
                    <a:pt x="16" y="0"/>
                  </a:moveTo>
                  <a:cubicBezTo>
                    <a:pt x="11" y="0"/>
                    <a:pt x="7" y="2"/>
                    <a:pt x="3" y="3"/>
                  </a:cubicBezTo>
                  <a:cubicBezTo>
                    <a:pt x="0" y="4"/>
                    <a:pt x="2" y="7"/>
                    <a:pt x="4" y="7"/>
                  </a:cubicBezTo>
                  <a:cubicBezTo>
                    <a:pt x="8" y="5"/>
                    <a:pt x="12" y="4"/>
                    <a:pt x="16" y="4"/>
                  </a:cubicBezTo>
                  <a:cubicBezTo>
                    <a:pt x="18"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7" name="Freeform 1102">
              <a:extLst>
                <a:ext uri="{FF2B5EF4-FFF2-40B4-BE49-F238E27FC236}">
                  <a16:creationId xmlns:a16="http://schemas.microsoft.com/office/drawing/2014/main" id="{E76257E7-7AD1-4276-952E-F6027BE0F003}"/>
                </a:ext>
              </a:extLst>
            </p:cNvPr>
            <p:cNvSpPr>
              <a:spLocks/>
            </p:cNvSpPr>
            <p:nvPr userDrawn="1"/>
          </p:nvSpPr>
          <p:spPr bwMode="auto">
            <a:xfrm>
              <a:off x="5572" y="3705"/>
              <a:ext cx="31" cy="11"/>
            </a:xfrm>
            <a:custGeom>
              <a:avLst/>
              <a:gdLst>
                <a:gd name="T0" fmla="*/ 17 w 20"/>
                <a:gd name="T1" fmla="*/ 1 h 7"/>
                <a:gd name="T2" fmla="*/ 3 w 20"/>
                <a:gd name="T3" fmla="*/ 2 h 7"/>
                <a:gd name="T4" fmla="*/ 2 w 20"/>
                <a:gd name="T5" fmla="*/ 5 h 7"/>
                <a:gd name="T6" fmla="*/ 18 w 20"/>
                <a:gd name="T7" fmla="*/ 4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5"/>
                  </a:cubicBezTo>
                  <a:cubicBezTo>
                    <a:pt x="7" y="7"/>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8" name="Freeform 1103">
              <a:extLst>
                <a:ext uri="{FF2B5EF4-FFF2-40B4-BE49-F238E27FC236}">
                  <a16:creationId xmlns:a16="http://schemas.microsoft.com/office/drawing/2014/main" id="{E6AA83AF-25CC-4410-8943-96E629CA7B5E}"/>
                </a:ext>
              </a:extLst>
            </p:cNvPr>
            <p:cNvSpPr>
              <a:spLocks/>
            </p:cNvSpPr>
            <p:nvPr userDrawn="1"/>
          </p:nvSpPr>
          <p:spPr bwMode="auto">
            <a:xfrm>
              <a:off x="5562" y="3724"/>
              <a:ext cx="32" cy="9"/>
            </a:xfrm>
            <a:custGeom>
              <a:avLst/>
              <a:gdLst>
                <a:gd name="T0" fmla="*/ 17 w 20"/>
                <a:gd name="T1" fmla="*/ 2 h 6"/>
                <a:gd name="T2" fmla="*/ 3 w 20"/>
                <a:gd name="T3" fmla="*/ 1 h 6"/>
                <a:gd name="T4" fmla="*/ 3 w 20"/>
                <a:gd name="T5" fmla="*/ 5 h 6"/>
                <a:gd name="T6" fmla="*/ 17 w 20"/>
                <a:gd name="T7" fmla="*/ 5 h 6"/>
                <a:gd name="T8" fmla="*/ 17 w 20"/>
                <a:gd name="T9" fmla="*/ 2 h 6"/>
              </a:gdLst>
              <a:ahLst/>
              <a:cxnLst>
                <a:cxn ang="0">
                  <a:pos x="T0" y="T1"/>
                </a:cxn>
                <a:cxn ang="0">
                  <a:pos x="T2" y="T3"/>
                </a:cxn>
                <a:cxn ang="0">
                  <a:pos x="T4" y="T5"/>
                </a:cxn>
                <a:cxn ang="0">
                  <a:pos x="T6" y="T7"/>
                </a:cxn>
                <a:cxn ang="0">
                  <a:pos x="T8" y="T9"/>
                </a:cxn>
              </a:cxnLst>
              <a:rect l="0" t="0" r="r" b="b"/>
              <a:pathLst>
                <a:path w="20" h="6">
                  <a:moveTo>
                    <a:pt x="17" y="2"/>
                  </a:moveTo>
                  <a:cubicBezTo>
                    <a:pt x="12" y="2"/>
                    <a:pt x="8" y="2"/>
                    <a:pt x="3" y="1"/>
                  </a:cubicBezTo>
                  <a:cubicBezTo>
                    <a:pt x="1" y="0"/>
                    <a:pt x="0" y="4"/>
                    <a:pt x="3" y="5"/>
                  </a:cubicBezTo>
                  <a:cubicBezTo>
                    <a:pt x="8" y="6"/>
                    <a:pt x="12" y="6"/>
                    <a:pt x="17" y="5"/>
                  </a:cubicBezTo>
                  <a:cubicBezTo>
                    <a:pt x="20" y="5"/>
                    <a:pt x="19" y="2"/>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9" name="Freeform 1104">
              <a:extLst>
                <a:ext uri="{FF2B5EF4-FFF2-40B4-BE49-F238E27FC236}">
                  <a16:creationId xmlns:a16="http://schemas.microsoft.com/office/drawing/2014/main" id="{D2B8702E-5D80-4B3F-B480-6795BF688736}"/>
                </a:ext>
              </a:extLst>
            </p:cNvPr>
            <p:cNvSpPr>
              <a:spLocks/>
            </p:cNvSpPr>
            <p:nvPr userDrawn="1"/>
          </p:nvSpPr>
          <p:spPr bwMode="auto">
            <a:xfrm>
              <a:off x="5554" y="3742"/>
              <a:ext cx="32" cy="8"/>
            </a:xfrm>
            <a:custGeom>
              <a:avLst/>
              <a:gdLst>
                <a:gd name="T0" fmla="*/ 17 w 20"/>
                <a:gd name="T1" fmla="*/ 1 h 5"/>
                <a:gd name="T2" fmla="*/ 3 w 20"/>
                <a:gd name="T3" fmla="*/ 0 h 5"/>
                <a:gd name="T4" fmla="*/ 3 w 20"/>
                <a:gd name="T5" fmla="*/ 4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3" y="0"/>
                    <a:pt x="8" y="0"/>
                    <a:pt x="3" y="0"/>
                  </a:cubicBezTo>
                  <a:cubicBezTo>
                    <a:pt x="0" y="0"/>
                    <a:pt x="1" y="4"/>
                    <a:pt x="3" y="4"/>
                  </a:cubicBezTo>
                  <a:cubicBezTo>
                    <a:pt x="8" y="3"/>
                    <a:pt x="12" y="3"/>
                    <a:pt x="17" y="4"/>
                  </a:cubicBezTo>
                  <a:cubicBezTo>
                    <a:pt x="19" y="5"/>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0" name="Freeform 1105">
              <a:extLst>
                <a:ext uri="{FF2B5EF4-FFF2-40B4-BE49-F238E27FC236}">
                  <a16:creationId xmlns:a16="http://schemas.microsoft.com/office/drawing/2014/main" id="{50E665B0-5A2F-4F1E-8EF7-0415F2952B4E}"/>
                </a:ext>
              </a:extLst>
            </p:cNvPr>
            <p:cNvSpPr>
              <a:spLocks/>
            </p:cNvSpPr>
            <p:nvPr userDrawn="1"/>
          </p:nvSpPr>
          <p:spPr bwMode="auto">
            <a:xfrm>
              <a:off x="5591" y="3752"/>
              <a:ext cx="33" cy="11"/>
            </a:xfrm>
            <a:custGeom>
              <a:avLst/>
              <a:gdLst>
                <a:gd name="T0" fmla="*/ 19 w 21"/>
                <a:gd name="T1" fmla="*/ 3 h 7"/>
                <a:gd name="T2" fmla="*/ 3 w 21"/>
                <a:gd name="T3" fmla="*/ 1 h 7"/>
                <a:gd name="T4" fmla="*/ 2 w 21"/>
                <a:gd name="T5" fmla="*/ 5 h 7"/>
                <a:gd name="T6" fmla="*/ 18 w 21"/>
                <a:gd name="T7" fmla="*/ 6 h 7"/>
                <a:gd name="T8" fmla="*/ 19 w 21"/>
                <a:gd name="T9" fmla="*/ 3 h 7"/>
              </a:gdLst>
              <a:ahLst/>
              <a:cxnLst>
                <a:cxn ang="0">
                  <a:pos x="T0" y="T1"/>
                </a:cxn>
                <a:cxn ang="0">
                  <a:pos x="T2" y="T3"/>
                </a:cxn>
                <a:cxn ang="0">
                  <a:pos x="T4" y="T5"/>
                </a:cxn>
                <a:cxn ang="0">
                  <a:pos x="T6" y="T7"/>
                </a:cxn>
                <a:cxn ang="0">
                  <a:pos x="T8" y="T9"/>
                </a:cxn>
              </a:cxnLst>
              <a:rect l="0" t="0" r="r" b="b"/>
              <a:pathLst>
                <a:path w="21" h="7">
                  <a:moveTo>
                    <a:pt x="19" y="3"/>
                  </a:moveTo>
                  <a:cubicBezTo>
                    <a:pt x="13" y="2"/>
                    <a:pt x="8" y="2"/>
                    <a:pt x="3" y="1"/>
                  </a:cubicBezTo>
                  <a:cubicBezTo>
                    <a:pt x="0" y="0"/>
                    <a:pt x="0" y="4"/>
                    <a:pt x="2" y="5"/>
                  </a:cubicBezTo>
                  <a:cubicBezTo>
                    <a:pt x="7" y="6"/>
                    <a:pt x="13" y="6"/>
                    <a:pt x="18" y="6"/>
                  </a:cubicBezTo>
                  <a:cubicBezTo>
                    <a:pt x="21" y="7"/>
                    <a:pt x="21" y="3"/>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1" name="Freeform 1106">
              <a:extLst>
                <a:ext uri="{FF2B5EF4-FFF2-40B4-BE49-F238E27FC236}">
                  <a16:creationId xmlns:a16="http://schemas.microsoft.com/office/drawing/2014/main" id="{8A183262-C81F-4059-B0D8-E8D7D234A4E8}"/>
                </a:ext>
              </a:extLst>
            </p:cNvPr>
            <p:cNvSpPr>
              <a:spLocks/>
            </p:cNvSpPr>
            <p:nvPr userDrawn="1"/>
          </p:nvSpPr>
          <p:spPr bwMode="auto">
            <a:xfrm>
              <a:off x="5646" y="3755"/>
              <a:ext cx="23" cy="11"/>
            </a:xfrm>
            <a:custGeom>
              <a:avLst/>
              <a:gdLst>
                <a:gd name="T0" fmla="*/ 12 w 15"/>
                <a:gd name="T1" fmla="*/ 1 h 7"/>
                <a:gd name="T2" fmla="*/ 2 w 15"/>
                <a:gd name="T3" fmla="*/ 3 h 7"/>
                <a:gd name="T4" fmla="*/ 3 w 15"/>
                <a:gd name="T5" fmla="*/ 6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5" y="2"/>
                    <a:pt x="2" y="3"/>
                  </a:cubicBezTo>
                  <a:cubicBezTo>
                    <a:pt x="0" y="4"/>
                    <a:pt x="1" y="7"/>
                    <a:pt x="3" y="6"/>
                  </a:cubicBezTo>
                  <a:cubicBezTo>
                    <a:pt x="6" y="5"/>
                    <a:pt x="10"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2" name="Freeform 1107">
              <a:extLst>
                <a:ext uri="{FF2B5EF4-FFF2-40B4-BE49-F238E27FC236}">
                  <a16:creationId xmlns:a16="http://schemas.microsoft.com/office/drawing/2014/main" id="{8040AF05-1A61-419A-BF43-2B0B797C7F25}"/>
                </a:ext>
              </a:extLst>
            </p:cNvPr>
            <p:cNvSpPr>
              <a:spLocks/>
            </p:cNvSpPr>
            <p:nvPr userDrawn="1"/>
          </p:nvSpPr>
          <p:spPr bwMode="auto">
            <a:xfrm>
              <a:off x="5627" y="3733"/>
              <a:ext cx="25" cy="8"/>
            </a:xfrm>
            <a:custGeom>
              <a:avLst/>
              <a:gdLst>
                <a:gd name="T0" fmla="*/ 13 w 16"/>
                <a:gd name="T1" fmla="*/ 1 h 5"/>
                <a:gd name="T2" fmla="*/ 3 w 16"/>
                <a:gd name="T3" fmla="*/ 1 h 5"/>
                <a:gd name="T4" fmla="*/ 2 w 16"/>
                <a:gd name="T5" fmla="*/ 5 h 5"/>
                <a:gd name="T6" fmla="*/ 14 w 16"/>
                <a:gd name="T7" fmla="*/ 4 h 5"/>
                <a:gd name="T8" fmla="*/ 13 w 16"/>
                <a:gd name="T9" fmla="*/ 1 h 5"/>
              </a:gdLst>
              <a:ahLst/>
              <a:cxnLst>
                <a:cxn ang="0">
                  <a:pos x="T0" y="T1"/>
                </a:cxn>
                <a:cxn ang="0">
                  <a:pos x="T2" y="T3"/>
                </a:cxn>
                <a:cxn ang="0">
                  <a:pos x="T4" y="T5"/>
                </a:cxn>
                <a:cxn ang="0">
                  <a:pos x="T6" y="T7"/>
                </a:cxn>
                <a:cxn ang="0">
                  <a:pos x="T8" y="T9"/>
                </a:cxn>
              </a:cxnLst>
              <a:rect l="0" t="0" r="r" b="b"/>
              <a:pathLst>
                <a:path w="16" h="5">
                  <a:moveTo>
                    <a:pt x="13" y="1"/>
                  </a:moveTo>
                  <a:cubicBezTo>
                    <a:pt x="10" y="1"/>
                    <a:pt x="6" y="1"/>
                    <a:pt x="3" y="1"/>
                  </a:cubicBezTo>
                  <a:cubicBezTo>
                    <a:pt x="1" y="1"/>
                    <a:pt x="0" y="5"/>
                    <a:pt x="2" y="5"/>
                  </a:cubicBezTo>
                  <a:cubicBezTo>
                    <a:pt x="6" y="5"/>
                    <a:pt x="10"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3" name="Freeform 1108">
              <a:extLst>
                <a:ext uri="{FF2B5EF4-FFF2-40B4-BE49-F238E27FC236}">
                  <a16:creationId xmlns:a16="http://schemas.microsoft.com/office/drawing/2014/main" id="{2F623E88-508A-4206-9930-8BBAE7BD9518}"/>
                </a:ext>
              </a:extLst>
            </p:cNvPr>
            <p:cNvSpPr>
              <a:spLocks/>
            </p:cNvSpPr>
            <p:nvPr userDrawn="1"/>
          </p:nvSpPr>
          <p:spPr bwMode="auto">
            <a:xfrm>
              <a:off x="5609" y="3703"/>
              <a:ext cx="29" cy="13"/>
            </a:xfrm>
            <a:custGeom>
              <a:avLst/>
              <a:gdLst>
                <a:gd name="T0" fmla="*/ 14 w 18"/>
                <a:gd name="T1" fmla="*/ 3 h 8"/>
                <a:gd name="T2" fmla="*/ 5 w 18"/>
                <a:gd name="T3" fmla="*/ 1 h 8"/>
                <a:gd name="T4" fmla="*/ 2 w 18"/>
                <a:gd name="T5" fmla="*/ 4 h 8"/>
                <a:gd name="T6" fmla="*/ 16 w 18"/>
                <a:gd name="T7" fmla="*/ 7 h 8"/>
                <a:gd name="T8" fmla="*/ 14 w 18"/>
                <a:gd name="T9" fmla="*/ 3 h 8"/>
              </a:gdLst>
              <a:ahLst/>
              <a:cxnLst>
                <a:cxn ang="0">
                  <a:pos x="T0" y="T1"/>
                </a:cxn>
                <a:cxn ang="0">
                  <a:pos x="T2" y="T3"/>
                </a:cxn>
                <a:cxn ang="0">
                  <a:pos x="T4" y="T5"/>
                </a:cxn>
                <a:cxn ang="0">
                  <a:pos x="T6" y="T7"/>
                </a:cxn>
                <a:cxn ang="0">
                  <a:pos x="T8" y="T9"/>
                </a:cxn>
              </a:cxnLst>
              <a:rect l="0" t="0" r="r" b="b"/>
              <a:pathLst>
                <a:path w="18" h="8">
                  <a:moveTo>
                    <a:pt x="14" y="3"/>
                  </a:moveTo>
                  <a:cubicBezTo>
                    <a:pt x="11" y="4"/>
                    <a:pt x="8" y="4"/>
                    <a:pt x="5" y="1"/>
                  </a:cubicBezTo>
                  <a:cubicBezTo>
                    <a:pt x="3" y="0"/>
                    <a:pt x="0" y="3"/>
                    <a:pt x="2" y="4"/>
                  </a:cubicBezTo>
                  <a:cubicBezTo>
                    <a:pt x="7" y="7"/>
                    <a:pt x="11" y="8"/>
                    <a:pt x="16" y="7"/>
                  </a:cubicBezTo>
                  <a:cubicBezTo>
                    <a:pt x="18" y="6"/>
                    <a:pt x="17" y="2"/>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4" name="Freeform 1109">
              <a:extLst>
                <a:ext uri="{FF2B5EF4-FFF2-40B4-BE49-F238E27FC236}">
                  <a16:creationId xmlns:a16="http://schemas.microsoft.com/office/drawing/2014/main" id="{7452329B-382A-44FA-AAEA-54653AE9F8E3}"/>
                </a:ext>
              </a:extLst>
            </p:cNvPr>
            <p:cNvSpPr>
              <a:spLocks/>
            </p:cNvSpPr>
            <p:nvPr userDrawn="1"/>
          </p:nvSpPr>
          <p:spPr bwMode="auto">
            <a:xfrm>
              <a:off x="5641" y="3687"/>
              <a:ext cx="24" cy="8"/>
            </a:xfrm>
            <a:custGeom>
              <a:avLst/>
              <a:gdLst>
                <a:gd name="T0" fmla="*/ 11 w 15"/>
                <a:gd name="T1" fmla="*/ 1 h 5"/>
                <a:gd name="T2" fmla="*/ 3 w 15"/>
                <a:gd name="T3" fmla="*/ 1 h 5"/>
                <a:gd name="T4" fmla="*/ 2 w 15"/>
                <a:gd name="T5" fmla="*/ 5 h 5"/>
                <a:gd name="T6" fmla="*/ 12 w 15"/>
                <a:gd name="T7" fmla="*/ 4 h 5"/>
                <a:gd name="T8" fmla="*/ 11 w 15"/>
                <a:gd name="T9" fmla="*/ 1 h 5"/>
              </a:gdLst>
              <a:ahLst/>
              <a:cxnLst>
                <a:cxn ang="0">
                  <a:pos x="T0" y="T1"/>
                </a:cxn>
                <a:cxn ang="0">
                  <a:pos x="T2" y="T3"/>
                </a:cxn>
                <a:cxn ang="0">
                  <a:pos x="T4" y="T5"/>
                </a:cxn>
                <a:cxn ang="0">
                  <a:pos x="T6" y="T7"/>
                </a:cxn>
                <a:cxn ang="0">
                  <a:pos x="T8" y="T9"/>
                </a:cxn>
              </a:cxnLst>
              <a:rect l="0" t="0" r="r" b="b"/>
              <a:pathLst>
                <a:path w="15" h="5">
                  <a:moveTo>
                    <a:pt x="11" y="1"/>
                  </a:moveTo>
                  <a:cubicBezTo>
                    <a:pt x="9" y="2"/>
                    <a:pt x="6" y="1"/>
                    <a:pt x="3" y="1"/>
                  </a:cubicBezTo>
                  <a:cubicBezTo>
                    <a:pt x="1" y="1"/>
                    <a:pt x="0" y="4"/>
                    <a:pt x="2" y="5"/>
                  </a:cubicBezTo>
                  <a:cubicBezTo>
                    <a:pt x="6" y="5"/>
                    <a:pt x="9" y="5"/>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5" name="Freeform 1110">
              <a:extLst>
                <a:ext uri="{FF2B5EF4-FFF2-40B4-BE49-F238E27FC236}">
                  <a16:creationId xmlns:a16="http://schemas.microsoft.com/office/drawing/2014/main" id="{B2E7868B-2D4A-4C31-BB51-193CCE8F5335}"/>
                </a:ext>
              </a:extLst>
            </p:cNvPr>
            <p:cNvSpPr>
              <a:spLocks/>
            </p:cNvSpPr>
            <p:nvPr userDrawn="1"/>
          </p:nvSpPr>
          <p:spPr bwMode="auto">
            <a:xfrm>
              <a:off x="5622" y="3667"/>
              <a:ext cx="25" cy="9"/>
            </a:xfrm>
            <a:custGeom>
              <a:avLst/>
              <a:gdLst>
                <a:gd name="T0" fmla="*/ 13 w 16"/>
                <a:gd name="T1" fmla="*/ 1 h 6"/>
                <a:gd name="T2" fmla="*/ 2 w 16"/>
                <a:gd name="T3" fmla="*/ 2 h 6"/>
                <a:gd name="T4" fmla="*/ 3 w 16"/>
                <a:gd name="T5" fmla="*/ 5 h 6"/>
                <a:gd name="T6" fmla="*/ 13 w 16"/>
                <a:gd name="T7" fmla="*/ 4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0"/>
                    <a:pt x="6" y="0"/>
                    <a:pt x="2" y="2"/>
                  </a:cubicBezTo>
                  <a:cubicBezTo>
                    <a:pt x="0" y="2"/>
                    <a:pt x="1" y="6"/>
                    <a:pt x="3" y="5"/>
                  </a:cubicBezTo>
                  <a:cubicBezTo>
                    <a:pt x="6" y="4"/>
                    <a:pt x="10" y="4"/>
                    <a:pt x="13" y="4"/>
                  </a:cubicBezTo>
                  <a:cubicBezTo>
                    <a:pt x="15" y="5"/>
                    <a:pt x="16"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6" name="Freeform 1111">
              <a:extLst>
                <a:ext uri="{FF2B5EF4-FFF2-40B4-BE49-F238E27FC236}">
                  <a16:creationId xmlns:a16="http://schemas.microsoft.com/office/drawing/2014/main" id="{D4E2F146-0D4E-4397-A0FC-09B15722D8E9}"/>
                </a:ext>
              </a:extLst>
            </p:cNvPr>
            <p:cNvSpPr>
              <a:spLocks/>
            </p:cNvSpPr>
            <p:nvPr userDrawn="1"/>
          </p:nvSpPr>
          <p:spPr bwMode="auto">
            <a:xfrm>
              <a:off x="5644" y="3656"/>
              <a:ext cx="30" cy="6"/>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1"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7" name="Freeform 1112">
              <a:extLst>
                <a:ext uri="{FF2B5EF4-FFF2-40B4-BE49-F238E27FC236}">
                  <a16:creationId xmlns:a16="http://schemas.microsoft.com/office/drawing/2014/main" id="{BE3A4B01-0758-4EE7-96BE-77A964DE3E37}"/>
                </a:ext>
              </a:extLst>
            </p:cNvPr>
            <p:cNvSpPr>
              <a:spLocks/>
            </p:cNvSpPr>
            <p:nvPr userDrawn="1"/>
          </p:nvSpPr>
          <p:spPr bwMode="auto">
            <a:xfrm>
              <a:off x="5649" y="3628"/>
              <a:ext cx="25" cy="12"/>
            </a:xfrm>
            <a:custGeom>
              <a:avLst/>
              <a:gdLst>
                <a:gd name="T0" fmla="*/ 12 w 16"/>
                <a:gd name="T1" fmla="*/ 1 h 8"/>
                <a:gd name="T2" fmla="*/ 2 w 16"/>
                <a:gd name="T3" fmla="*/ 3 h 8"/>
                <a:gd name="T4" fmla="*/ 4 w 16"/>
                <a:gd name="T5" fmla="*/ 7 h 8"/>
                <a:gd name="T6" fmla="*/ 14 w 16"/>
                <a:gd name="T7" fmla="*/ 5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2"/>
                    <a:pt x="6" y="2"/>
                    <a:pt x="2" y="3"/>
                  </a:cubicBezTo>
                  <a:cubicBezTo>
                    <a:pt x="0" y="4"/>
                    <a:pt x="1" y="8"/>
                    <a:pt x="4" y="7"/>
                  </a:cubicBezTo>
                  <a:cubicBezTo>
                    <a:pt x="7" y="6"/>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8" name="Freeform 1113">
              <a:extLst>
                <a:ext uri="{FF2B5EF4-FFF2-40B4-BE49-F238E27FC236}">
                  <a16:creationId xmlns:a16="http://schemas.microsoft.com/office/drawing/2014/main" id="{7B9F83D4-23C9-4BD1-BF29-4111F0A57F38}"/>
                </a:ext>
              </a:extLst>
            </p:cNvPr>
            <p:cNvSpPr>
              <a:spLocks/>
            </p:cNvSpPr>
            <p:nvPr userDrawn="1"/>
          </p:nvSpPr>
          <p:spPr bwMode="auto">
            <a:xfrm>
              <a:off x="5657" y="3604"/>
              <a:ext cx="30" cy="10"/>
            </a:xfrm>
            <a:custGeom>
              <a:avLst/>
              <a:gdLst>
                <a:gd name="T0" fmla="*/ 15 w 19"/>
                <a:gd name="T1" fmla="*/ 1 h 6"/>
                <a:gd name="T2" fmla="*/ 3 w 19"/>
                <a:gd name="T3" fmla="*/ 3 h 6"/>
                <a:gd name="T4" fmla="*/ 3 w 19"/>
                <a:gd name="T5" fmla="*/ 6 h 6"/>
                <a:gd name="T6" fmla="*/ 17 w 19"/>
                <a:gd name="T7" fmla="*/ 5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3"/>
                    <a:pt x="3" y="3"/>
                  </a:cubicBezTo>
                  <a:cubicBezTo>
                    <a:pt x="0" y="3"/>
                    <a:pt x="1" y="6"/>
                    <a:pt x="3" y="6"/>
                  </a:cubicBezTo>
                  <a:cubicBezTo>
                    <a:pt x="8" y="6"/>
                    <a:pt x="12" y="6"/>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9" name="Freeform 1114">
              <a:extLst>
                <a:ext uri="{FF2B5EF4-FFF2-40B4-BE49-F238E27FC236}">
                  <a16:creationId xmlns:a16="http://schemas.microsoft.com/office/drawing/2014/main" id="{1BB3AAA8-4EB4-4B29-B9A7-39FC74DA4984}"/>
                </a:ext>
              </a:extLst>
            </p:cNvPr>
            <p:cNvSpPr>
              <a:spLocks/>
            </p:cNvSpPr>
            <p:nvPr userDrawn="1"/>
          </p:nvSpPr>
          <p:spPr bwMode="auto">
            <a:xfrm>
              <a:off x="5661" y="3584"/>
              <a:ext cx="40" cy="12"/>
            </a:xfrm>
            <a:custGeom>
              <a:avLst/>
              <a:gdLst>
                <a:gd name="T0" fmla="*/ 21 w 25"/>
                <a:gd name="T1" fmla="*/ 2 h 8"/>
                <a:gd name="T2" fmla="*/ 3 w 25"/>
                <a:gd name="T3" fmla="*/ 4 h 8"/>
                <a:gd name="T4" fmla="*/ 3 w 25"/>
                <a:gd name="T5" fmla="*/ 7 h 8"/>
                <a:gd name="T6" fmla="*/ 23 w 25"/>
                <a:gd name="T7" fmla="*/ 5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5" y="5"/>
                    <a:pt x="10" y="4"/>
                    <a:pt x="3" y="4"/>
                  </a:cubicBezTo>
                  <a:cubicBezTo>
                    <a:pt x="1" y="4"/>
                    <a:pt x="0" y="7"/>
                    <a:pt x="3" y="7"/>
                  </a:cubicBezTo>
                  <a:cubicBezTo>
                    <a:pt x="10" y="8"/>
                    <a:pt x="17" y="8"/>
                    <a:pt x="23" y="5"/>
                  </a:cubicBezTo>
                  <a:cubicBezTo>
                    <a:pt x="25" y="4"/>
                    <a:pt x="23"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0" name="Freeform 1115">
              <a:extLst>
                <a:ext uri="{FF2B5EF4-FFF2-40B4-BE49-F238E27FC236}">
                  <a16:creationId xmlns:a16="http://schemas.microsoft.com/office/drawing/2014/main" id="{9821C3FC-9932-4AC8-B21E-28345318FEFE}"/>
                </a:ext>
              </a:extLst>
            </p:cNvPr>
            <p:cNvSpPr>
              <a:spLocks/>
            </p:cNvSpPr>
            <p:nvPr userDrawn="1"/>
          </p:nvSpPr>
          <p:spPr bwMode="auto">
            <a:xfrm>
              <a:off x="5685" y="3758"/>
              <a:ext cx="39" cy="11"/>
            </a:xfrm>
            <a:custGeom>
              <a:avLst/>
              <a:gdLst>
                <a:gd name="T0" fmla="*/ 21 w 25"/>
                <a:gd name="T1" fmla="*/ 1 h 7"/>
                <a:gd name="T2" fmla="*/ 4 w 25"/>
                <a:gd name="T3" fmla="*/ 0 h 7"/>
                <a:gd name="T4" fmla="*/ 3 w 25"/>
                <a:gd name="T5" fmla="*/ 4 h 7"/>
                <a:gd name="T6" fmla="*/ 23 w 25"/>
                <a:gd name="T7" fmla="*/ 5 h 7"/>
                <a:gd name="T8" fmla="*/ 21 w 25"/>
                <a:gd name="T9" fmla="*/ 1 h 7"/>
              </a:gdLst>
              <a:ahLst/>
              <a:cxnLst>
                <a:cxn ang="0">
                  <a:pos x="T0" y="T1"/>
                </a:cxn>
                <a:cxn ang="0">
                  <a:pos x="T2" y="T3"/>
                </a:cxn>
                <a:cxn ang="0">
                  <a:pos x="T4" y="T5"/>
                </a:cxn>
                <a:cxn ang="0">
                  <a:pos x="T6" y="T7"/>
                </a:cxn>
                <a:cxn ang="0">
                  <a:pos x="T8" y="T9"/>
                </a:cxn>
              </a:cxnLst>
              <a:rect l="0" t="0" r="r" b="b"/>
              <a:pathLst>
                <a:path w="25" h="7">
                  <a:moveTo>
                    <a:pt x="21" y="1"/>
                  </a:moveTo>
                  <a:cubicBezTo>
                    <a:pt x="16" y="3"/>
                    <a:pt x="9" y="3"/>
                    <a:pt x="4" y="0"/>
                  </a:cubicBezTo>
                  <a:cubicBezTo>
                    <a:pt x="2" y="0"/>
                    <a:pt x="0" y="3"/>
                    <a:pt x="3" y="4"/>
                  </a:cubicBezTo>
                  <a:cubicBezTo>
                    <a:pt x="9" y="6"/>
                    <a:pt x="17" y="7"/>
                    <a:pt x="23" y="5"/>
                  </a:cubicBezTo>
                  <a:cubicBezTo>
                    <a:pt x="25" y="4"/>
                    <a:pt x="24"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1" name="Freeform 1116">
              <a:extLst>
                <a:ext uri="{FF2B5EF4-FFF2-40B4-BE49-F238E27FC236}">
                  <a16:creationId xmlns:a16="http://schemas.microsoft.com/office/drawing/2014/main" id="{1A74D73F-C1EE-4786-8D0B-373CDED5858B}"/>
                </a:ext>
              </a:extLst>
            </p:cNvPr>
            <p:cNvSpPr>
              <a:spLocks/>
            </p:cNvSpPr>
            <p:nvPr userDrawn="1"/>
          </p:nvSpPr>
          <p:spPr bwMode="auto">
            <a:xfrm>
              <a:off x="5683" y="3736"/>
              <a:ext cx="26" cy="10"/>
            </a:xfrm>
            <a:custGeom>
              <a:avLst/>
              <a:gdLst>
                <a:gd name="T0" fmla="*/ 13 w 16"/>
                <a:gd name="T1" fmla="*/ 2 h 6"/>
                <a:gd name="T2" fmla="*/ 3 w 16"/>
                <a:gd name="T3" fmla="*/ 1 h 6"/>
                <a:gd name="T4" fmla="*/ 2 w 16"/>
                <a:gd name="T5" fmla="*/ 5 h 6"/>
                <a:gd name="T6" fmla="*/ 14 w 16"/>
                <a:gd name="T7" fmla="*/ 5 h 6"/>
                <a:gd name="T8" fmla="*/ 13 w 16"/>
                <a:gd name="T9" fmla="*/ 2 h 6"/>
              </a:gdLst>
              <a:ahLst/>
              <a:cxnLst>
                <a:cxn ang="0">
                  <a:pos x="T0" y="T1"/>
                </a:cxn>
                <a:cxn ang="0">
                  <a:pos x="T2" y="T3"/>
                </a:cxn>
                <a:cxn ang="0">
                  <a:pos x="T4" y="T5"/>
                </a:cxn>
                <a:cxn ang="0">
                  <a:pos x="T6" y="T7"/>
                </a:cxn>
                <a:cxn ang="0">
                  <a:pos x="T8" y="T9"/>
                </a:cxn>
              </a:cxnLst>
              <a:rect l="0" t="0" r="r" b="b"/>
              <a:pathLst>
                <a:path w="16" h="6">
                  <a:moveTo>
                    <a:pt x="13" y="2"/>
                  </a:moveTo>
                  <a:cubicBezTo>
                    <a:pt x="10" y="2"/>
                    <a:pt x="6" y="3"/>
                    <a:pt x="3" y="1"/>
                  </a:cubicBezTo>
                  <a:cubicBezTo>
                    <a:pt x="1" y="0"/>
                    <a:pt x="0" y="4"/>
                    <a:pt x="2" y="5"/>
                  </a:cubicBezTo>
                  <a:cubicBezTo>
                    <a:pt x="6" y="6"/>
                    <a:pt x="10" y="6"/>
                    <a:pt x="14" y="5"/>
                  </a:cubicBezTo>
                  <a:cubicBezTo>
                    <a:pt x="16" y="5"/>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2" name="Freeform 1117">
              <a:extLst>
                <a:ext uri="{FF2B5EF4-FFF2-40B4-BE49-F238E27FC236}">
                  <a16:creationId xmlns:a16="http://schemas.microsoft.com/office/drawing/2014/main" id="{78800127-8F81-45F7-AFBD-4F40350458FE}"/>
                </a:ext>
              </a:extLst>
            </p:cNvPr>
            <p:cNvSpPr>
              <a:spLocks/>
            </p:cNvSpPr>
            <p:nvPr userDrawn="1"/>
          </p:nvSpPr>
          <p:spPr bwMode="auto">
            <a:xfrm>
              <a:off x="5661" y="3711"/>
              <a:ext cx="27"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3" name="Freeform 1118">
              <a:extLst>
                <a:ext uri="{FF2B5EF4-FFF2-40B4-BE49-F238E27FC236}">
                  <a16:creationId xmlns:a16="http://schemas.microsoft.com/office/drawing/2014/main" id="{29399146-0DD7-4317-9F59-5FED7FB4835F}"/>
                </a:ext>
              </a:extLst>
            </p:cNvPr>
            <p:cNvSpPr>
              <a:spLocks/>
            </p:cNvSpPr>
            <p:nvPr userDrawn="1"/>
          </p:nvSpPr>
          <p:spPr bwMode="auto">
            <a:xfrm>
              <a:off x="5698" y="3691"/>
              <a:ext cx="26" cy="12"/>
            </a:xfrm>
            <a:custGeom>
              <a:avLst/>
              <a:gdLst>
                <a:gd name="T0" fmla="*/ 14 w 17"/>
                <a:gd name="T1" fmla="*/ 4 h 8"/>
                <a:gd name="T2" fmla="*/ 3 w 17"/>
                <a:gd name="T3" fmla="*/ 1 h 8"/>
                <a:gd name="T4" fmla="*/ 2 w 17"/>
                <a:gd name="T5" fmla="*/ 4 h 8"/>
                <a:gd name="T6" fmla="*/ 15 w 17"/>
                <a:gd name="T7" fmla="*/ 8 h 8"/>
                <a:gd name="T8" fmla="*/ 14 w 17"/>
                <a:gd name="T9" fmla="*/ 4 h 8"/>
              </a:gdLst>
              <a:ahLst/>
              <a:cxnLst>
                <a:cxn ang="0">
                  <a:pos x="T0" y="T1"/>
                </a:cxn>
                <a:cxn ang="0">
                  <a:pos x="T2" y="T3"/>
                </a:cxn>
                <a:cxn ang="0">
                  <a:pos x="T4" y="T5"/>
                </a:cxn>
                <a:cxn ang="0">
                  <a:pos x="T6" y="T7"/>
                </a:cxn>
                <a:cxn ang="0">
                  <a:pos x="T8" y="T9"/>
                </a:cxn>
              </a:cxnLst>
              <a:rect l="0" t="0" r="r" b="b"/>
              <a:pathLst>
                <a:path w="17" h="8">
                  <a:moveTo>
                    <a:pt x="14" y="4"/>
                  </a:moveTo>
                  <a:cubicBezTo>
                    <a:pt x="11" y="4"/>
                    <a:pt x="7" y="3"/>
                    <a:pt x="3" y="1"/>
                  </a:cubicBezTo>
                  <a:cubicBezTo>
                    <a:pt x="1" y="0"/>
                    <a:pt x="0" y="3"/>
                    <a:pt x="2" y="4"/>
                  </a:cubicBezTo>
                  <a:cubicBezTo>
                    <a:pt x="6" y="6"/>
                    <a:pt x="10" y="8"/>
                    <a:pt x="15" y="8"/>
                  </a:cubicBezTo>
                  <a:cubicBezTo>
                    <a:pt x="17" y="8"/>
                    <a:pt x="17" y="4"/>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4" name="Freeform 1119">
              <a:extLst>
                <a:ext uri="{FF2B5EF4-FFF2-40B4-BE49-F238E27FC236}">
                  <a16:creationId xmlns:a16="http://schemas.microsoft.com/office/drawing/2014/main" id="{F2EEBF13-0403-43AF-B703-4FCB7A690ED3}"/>
                </a:ext>
              </a:extLst>
            </p:cNvPr>
            <p:cNvSpPr>
              <a:spLocks/>
            </p:cNvSpPr>
            <p:nvPr userDrawn="1"/>
          </p:nvSpPr>
          <p:spPr bwMode="auto">
            <a:xfrm>
              <a:off x="5690" y="3664"/>
              <a:ext cx="33" cy="9"/>
            </a:xfrm>
            <a:custGeom>
              <a:avLst/>
              <a:gdLst>
                <a:gd name="T0" fmla="*/ 17 w 21"/>
                <a:gd name="T1" fmla="*/ 0 h 6"/>
                <a:gd name="T2" fmla="*/ 3 w 21"/>
                <a:gd name="T3" fmla="*/ 1 h 6"/>
                <a:gd name="T4" fmla="*/ 3 w 21"/>
                <a:gd name="T5" fmla="*/ 5 h 6"/>
                <a:gd name="T6" fmla="*/ 19 w 21"/>
                <a:gd name="T7" fmla="*/ 4 h 6"/>
                <a:gd name="T8" fmla="*/ 17 w 21"/>
                <a:gd name="T9" fmla="*/ 0 h 6"/>
              </a:gdLst>
              <a:ahLst/>
              <a:cxnLst>
                <a:cxn ang="0">
                  <a:pos x="T0" y="T1"/>
                </a:cxn>
                <a:cxn ang="0">
                  <a:pos x="T2" y="T3"/>
                </a:cxn>
                <a:cxn ang="0">
                  <a:pos x="T4" y="T5"/>
                </a:cxn>
                <a:cxn ang="0">
                  <a:pos x="T6" y="T7"/>
                </a:cxn>
                <a:cxn ang="0">
                  <a:pos x="T8" y="T9"/>
                </a:cxn>
              </a:cxnLst>
              <a:rect l="0" t="0" r="r" b="b"/>
              <a:pathLst>
                <a:path w="21" h="6">
                  <a:moveTo>
                    <a:pt x="17" y="0"/>
                  </a:moveTo>
                  <a:cubicBezTo>
                    <a:pt x="13" y="2"/>
                    <a:pt x="8" y="2"/>
                    <a:pt x="3" y="1"/>
                  </a:cubicBezTo>
                  <a:cubicBezTo>
                    <a:pt x="1" y="1"/>
                    <a:pt x="0" y="4"/>
                    <a:pt x="3" y="5"/>
                  </a:cubicBezTo>
                  <a:cubicBezTo>
                    <a:pt x="8" y="6"/>
                    <a:pt x="13" y="6"/>
                    <a:pt x="19" y="4"/>
                  </a:cubicBezTo>
                  <a:cubicBezTo>
                    <a:pt x="21" y="3"/>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5" name="Freeform 1120">
              <a:extLst>
                <a:ext uri="{FF2B5EF4-FFF2-40B4-BE49-F238E27FC236}">
                  <a16:creationId xmlns:a16="http://schemas.microsoft.com/office/drawing/2014/main" id="{8AB40370-817F-4E6C-9D29-1DBDA9B3FBF3}"/>
                </a:ext>
              </a:extLst>
            </p:cNvPr>
            <p:cNvSpPr>
              <a:spLocks/>
            </p:cNvSpPr>
            <p:nvPr userDrawn="1"/>
          </p:nvSpPr>
          <p:spPr bwMode="auto">
            <a:xfrm>
              <a:off x="5694" y="3631"/>
              <a:ext cx="24" cy="9"/>
            </a:xfrm>
            <a:custGeom>
              <a:avLst/>
              <a:gdLst>
                <a:gd name="T0" fmla="*/ 11 w 15"/>
                <a:gd name="T1" fmla="*/ 1 h 6"/>
                <a:gd name="T2" fmla="*/ 4 w 15"/>
                <a:gd name="T3" fmla="*/ 1 h 6"/>
                <a:gd name="T4" fmla="*/ 2 w 15"/>
                <a:gd name="T5" fmla="*/ 5 h 6"/>
                <a:gd name="T6" fmla="*/ 13 w 15"/>
                <a:gd name="T7" fmla="*/ 5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4" y="1"/>
                  </a:cubicBezTo>
                  <a:cubicBezTo>
                    <a:pt x="2" y="0"/>
                    <a:pt x="0" y="4"/>
                    <a:pt x="2" y="5"/>
                  </a:cubicBezTo>
                  <a:cubicBezTo>
                    <a:pt x="6" y="6"/>
                    <a:pt x="9" y="6"/>
                    <a:pt x="13" y="5"/>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6" name="Freeform 1121">
              <a:extLst>
                <a:ext uri="{FF2B5EF4-FFF2-40B4-BE49-F238E27FC236}">
                  <a16:creationId xmlns:a16="http://schemas.microsoft.com/office/drawing/2014/main" id="{99665432-23BD-42D4-B84E-30C717F6F62B}"/>
                </a:ext>
              </a:extLst>
            </p:cNvPr>
            <p:cNvSpPr>
              <a:spLocks/>
            </p:cNvSpPr>
            <p:nvPr userDrawn="1"/>
          </p:nvSpPr>
          <p:spPr bwMode="auto">
            <a:xfrm>
              <a:off x="5739" y="3632"/>
              <a:ext cx="20" cy="10"/>
            </a:xfrm>
            <a:custGeom>
              <a:avLst/>
              <a:gdLst>
                <a:gd name="T0" fmla="*/ 10 w 13"/>
                <a:gd name="T1" fmla="*/ 1 h 6"/>
                <a:gd name="T2" fmla="*/ 4 w 13"/>
                <a:gd name="T3" fmla="*/ 2 h 6"/>
                <a:gd name="T4" fmla="*/ 3 w 13"/>
                <a:gd name="T5" fmla="*/ 6 h 6"/>
                <a:gd name="T6" fmla="*/ 11 w 13"/>
                <a:gd name="T7" fmla="*/ 4 h 6"/>
                <a:gd name="T8" fmla="*/ 10 w 13"/>
                <a:gd name="T9" fmla="*/ 1 h 6"/>
              </a:gdLst>
              <a:ahLst/>
              <a:cxnLst>
                <a:cxn ang="0">
                  <a:pos x="T0" y="T1"/>
                </a:cxn>
                <a:cxn ang="0">
                  <a:pos x="T2" y="T3"/>
                </a:cxn>
                <a:cxn ang="0">
                  <a:pos x="T4" y="T5"/>
                </a:cxn>
                <a:cxn ang="0">
                  <a:pos x="T6" y="T7"/>
                </a:cxn>
                <a:cxn ang="0">
                  <a:pos x="T8" y="T9"/>
                </a:cxn>
              </a:cxnLst>
              <a:rect l="0" t="0" r="r" b="b"/>
              <a:pathLst>
                <a:path w="13" h="6">
                  <a:moveTo>
                    <a:pt x="10" y="1"/>
                  </a:moveTo>
                  <a:cubicBezTo>
                    <a:pt x="8" y="2"/>
                    <a:pt x="6" y="2"/>
                    <a:pt x="4" y="2"/>
                  </a:cubicBezTo>
                  <a:cubicBezTo>
                    <a:pt x="1" y="2"/>
                    <a:pt x="0" y="6"/>
                    <a:pt x="3" y="6"/>
                  </a:cubicBezTo>
                  <a:cubicBezTo>
                    <a:pt x="6" y="6"/>
                    <a:pt x="8" y="6"/>
                    <a:pt x="11" y="4"/>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7" name="Freeform 1122">
              <a:extLst>
                <a:ext uri="{FF2B5EF4-FFF2-40B4-BE49-F238E27FC236}">
                  <a16:creationId xmlns:a16="http://schemas.microsoft.com/office/drawing/2014/main" id="{4B6B8E98-BC5E-4B51-959F-62E240E4B169}"/>
                </a:ext>
              </a:extLst>
            </p:cNvPr>
            <p:cNvSpPr>
              <a:spLocks/>
            </p:cNvSpPr>
            <p:nvPr userDrawn="1"/>
          </p:nvSpPr>
          <p:spPr bwMode="auto">
            <a:xfrm>
              <a:off x="5706" y="3607"/>
              <a:ext cx="22" cy="7"/>
            </a:xfrm>
            <a:custGeom>
              <a:avLst/>
              <a:gdLst>
                <a:gd name="T0" fmla="*/ 12 w 14"/>
                <a:gd name="T1" fmla="*/ 0 h 4"/>
                <a:gd name="T2" fmla="*/ 3 w 14"/>
                <a:gd name="T3" fmla="*/ 0 h 4"/>
                <a:gd name="T4" fmla="*/ 2 w 14"/>
                <a:gd name="T5" fmla="*/ 4 h 4"/>
                <a:gd name="T6" fmla="*/ 11 w 14"/>
                <a:gd name="T7" fmla="*/ 4 h 4"/>
                <a:gd name="T8" fmla="*/ 12 w 14"/>
                <a:gd name="T9" fmla="*/ 0 h 4"/>
              </a:gdLst>
              <a:ahLst/>
              <a:cxnLst>
                <a:cxn ang="0">
                  <a:pos x="T0" y="T1"/>
                </a:cxn>
                <a:cxn ang="0">
                  <a:pos x="T2" y="T3"/>
                </a:cxn>
                <a:cxn ang="0">
                  <a:pos x="T4" y="T5"/>
                </a:cxn>
                <a:cxn ang="0">
                  <a:pos x="T6" y="T7"/>
                </a:cxn>
                <a:cxn ang="0">
                  <a:pos x="T8" y="T9"/>
                </a:cxn>
              </a:cxnLst>
              <a:rect l="0" t="0" r="r" b="b"/>
              <a:pathLst>
                <a:path w="14" h="4">
                  <a:moveTo>
                    <a:pt x="12" y="0"/>
                  </a:moveTo>
                  <a:cubicBezTo>
                    <a:pt x="9" y="0"/>
                    <a:pt x="6" y="0"/>
                    <a:pt x="3" y="0"/>
                  </a:cubicBezTo>
                  <a:cubicBezTo>
                    <a:pt x="0" y="0"/>
                    <a:pt x="0" y="4"/>
                    <a:pt x="2" y="4"/>
                  </a:cubicBezTo>
                  <a:cubicBezTo>
                    <a:pt x="5" y="4"/>
                    <a:pt x="8" y="3"/>
                    <a:pt x="11" y="4"/>
                  </a:cubicBezTo>
                  <a:cubicBezTo>
                    <a:pt x="13"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8" name="Freeform 1123">
              <a:extLst>
                <a:ext uri="{FF2B5EF4-FFF2-40B4-BE49-F238E27FC236}">
                  <a16:creationId xmlns:a16="http://schemas.microsoft.com/office/drawing/2014/main" id="{D797D311-C33D-4AC5-AD7F-215F31B2EACC}"/>
                </a:ext>
              </a:extLst>
            </p:cNvPr>
            <p:cNvSpPr>
              <a:spLocks/>
            </p:cNvSpPr>
            <p:nvPr userDrawn="1"/>
          </p:nvSpPr>
          <p:spPr bwMode="auto">
            <a:xfrm>
              <a:off x="5745" y="3606"/>
              <a:ext cx="24" cy="9"/>
            </a:xfrm>
            <a:custGeom>
              <a:avLst/>
              <a:gdLst>
                <a:gd name="T0" fmla="*/ 12 w 15"/>
                <a:gd name="T1" fmla="*/ 1 h 6"/>
                <a:gd name="T2" fmla="*/ 4 w 15"/>
                <a:gd name="T3" fmla="*/ 1 h 6"/>
                <a:gd name="T4" fmla="*/ 2 w 15"/>
                <a:gd name="T5" fmla="*/ 4 h 6"/>
                <a:gd name="T6" fmla="*/ 13 w 15"/>
                <a:gd name="T7" fmla="*/ 4 h 6"/>
                <a:gd name="T8" fmla="*/ 12 w 15"/>
                <a:gd name="T9" fmla="*/ 1 h 6"/>
              </a:gdLst>
              <a:ahLst/>
              <a:cxnLst>
                <a:cxn ang="0">
                  <a:pos x="T0" y="T1"/>
                </a:cxn>
                <a:cxn ang="0">
                  <a:pos x="T2" y="T3"/>
                </a:cxn>
                <a:cxn ang="0">
                  <a:pos x="T4" y="T5"/>
                </a:cxn>
                <a:cxn ang="0">
                  <a:pos x="T6" y="T7"/>
                </a:cxn>
                <a:cxn ang="0">
                  <a:pos x="T8" y="T9"/>
                </a:cxn>
              </a:cxnLst>
              <a:rect l="0" t="0" r="r" b="b"/>
              <a:pathLst>
                <a:path w="15" h="6">
                  <a:moveTo>
                    <a:pt x="12" y="1"/>
                  </a:moveTo>
                  <a:cubicBezTo>
                    <a:pt x="9" y="2"/>
                    <a:pt x="7" y="2"/>
                    <a:pt x="4" y="1"/>
                  </a:cubicBezTo>
                  <a:cubicBezTo>
                    <a:pt x="2" y="0"/>
                    <a:pt x="0" y="3"/>
                    <a:pt x="2" y="4"/>
                  </a:cubicBezTo>
                  <a:cubicBezTo>
                    <a:pt x="6" y="6"/>
                    <a:pt x="9"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9" name="Freeform 1124">
              <a:extLst>
                <a:ext uri="{FF2B5EF4-FFF2-40B4-BE49-F238E27FC236}">
                  <a16:creationId xmlns:a16="http://schemas.microsoft.com/office/drawing/2014/main" id="{9DD28947-55A5-415A-90C4-13DEFC19D3C8}"/>
                </a:ext>
              </a:extLst>
            </p:cNvPr>
            <p:cNvSpPr>
              <a:spLocks/>
            </p:cNvSpPr>
            <p:nvPr userDrawn="1"/>
          </p:nvSpPr>
          <p:spPr bwMode="auto">
            <a:xfrm>
              <a:off x="5721" y="3581"/>
              <a:ext cx="29" cy="11"/>
            </a:xfrm>
            <a:custGeom>
              <a:avLst/>
              <a:gdLst>
                <a:gd name="T0" fmla="*/ 15 w 18"/>
                <a:gd name="T1" fmla="*/ 1 h 7"/>
                <a:gd name="T2" fmla="*/ 3 w 18"/>
                <a:gd name="T3" fmla="*/ 3 h 7"/>
                <a:gd name="T4" fmla="*/ 2 w 18"/>
                <a:gd name="T5" fmla="*/ 6 h 7"/>
                <a:gd name="T6" fmla="*/ 16 w 18"/>
                <a:gd name="T7" fmla="*/ 5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4"/>
                    <a:pt x="3" y="3"/>
                  </a:cubicBezTo>
                  <a:cubicBezTo>
                    <a:pt x="0" y="2"/>
                    <a:pt x="0" y="6"/>
                    <a:pt x="2" y="6"/>
                  </a:cubicBezTo>
                  <a:cubicBezTo>
                    <a:pt x="7" y="7"/>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0" name="Freeform 1125">
              <a:extLst>
                <a:ext uri="{FF2B5EF4-FFF2-40B4-BE49-F238E27FC236}">
                  <a16:creationId xmlns:a16="http://schemas.microsoft.com/office/drawing/2014/main" id="{589D6336-3BCB-420F-9E7B-CD499EF67A82}"/>
                </a:ext>
              </a:extLst>
            </p:cNvPr>
            <p:cNvSpPr>
              <a:spLocks/>
            </p:cNvSpPr>
            <p:nvPr userDrawn="1"/>
          </p:nvSpPr>
          <p:spPr bwMode="auto">
            <a:xfrm>
              <a:off x="5773" y="3571"/>
              <a:ext cx="32" cy="10"/>
            </a:xfrm>
            <a:custGeom>
              <a:avLst/>
              <a:gdLst>
                <a:gd name="T0" fmla="*/ 16 w 20"/>
                <a:gd name="T1" fmla="*/ 0 h 6"/>
                <a:gd name="T2" fmla="*/ 2 w 20"/>
                <a:gd name="T3" fmla="*/ 3 h 6"/>
                <a:gd name="T4" fmla="*/ 2 w 20"/>
                <a:gd name="T5" fmla="*/ 6 h 6"/>
                <a:gd name="T6" fmla="*/ 17 w 20"/>
                <a:gd name="T7" fmla="*/ 4 h 6"/>
                <a:gd name="T8" fmla="*/ 16 w 20"/>
                <a:gd name="T9" fmla="*/ 0 h 6"/>
              </a:gdLst>
              <a:ahLst/>
              <a:cxnLst>
                <a:cxn ang="0">
                  <a:pos x="T0" y="T1"/>
                </a:cxn>
                <a:cxn ang="0">
                  <a:pos x="T2" y="T3"/>
                </a:cxn>
                <a:cxn ang="0">
                  <a:pos x="T4" y="T5"/>
                </a:cxn>
                <a:cxn ang="0">
                  <a:pos x="T6" y="T7"/>
                </a:cxn>
                <a:cxn ang="0">
                  <a:pos x="T8" y="T9"/>
                </a:cxn>
              </a:cxnLst>
              <a:rect l="0" t="0" r="r" b="b"/>
              <a:pathLst>
                <a:path w="20" h="6">
                  <a:moveTo>
                    <a:pt x="16" y="0"/>
                  </a:moveTo>
                  <a:cubicBezTo>
                    <a:pt x="11" y="2"/>
                    <a:pt x="7" y="2"/>
                    <a:pt x="2" y="3"/>
                  </a:cubicBezTo>
                  <a:cubicBezTo>
                    <a:pt x="0" y="3"/>
                    <a:pt x="0" y="6"/>
                    <a:pt x="2" y="6"/>
                  </a:cubicBezTo>
                  <a:cubicBezTo>
                    <a:pt x="7" y="6"/>
                    <a:pt x="12" y="6"/>
                    <a:pt x="17" y="4"/>
                  </a:cubicBezTo>
                  <a:cubicBezTo>
                    <a:pt x="20"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1" name="Freeform 1126">
              <a:extLst>
                <a:ext uri="{FF2B5EF4-FFF2-40B4-BE49-F238E27FC236}">
                  <a16:creationId xmlns:a16="http://schemas.microsoft.com/office/drawing/2014/main" id="{B3A63CC6-796B-4D6A-98BA-092B97CAC78B}"/>
                </a:ext>
              </a:extLst>
            </p:cNvPr>
            <p:cNvSpPr>
              <a:spLocks/>
            </p:cNvSpPr>
            <p:nvPr userDrawn="1"/>
          </p:nvSpPr>
          <p:spPr bwMode="auto">
            <a:xfrm>
              <a:off x="5798" y="3590"/>
              <a:ext cx="22" cy="11"/>
            </a:xfrm>
            <a:custGeom>
              <a:avLst/>
              <a:gdLst>
                <a:gd name="T0" fmla="*/ 11 w 14"/>
                <a:gd name="T1" fmla="*/ 1 h 7"/>
                <a:gd name="T2" fmla="*/ 3 w 14"/>
                <a:gd name="T3" fmla="*/ 3 h 7"/>
                <a:gd name="T4" fmla="*/ 3 w 14"/>
                <a:gd name="T5" fmla="*/ 7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7"/>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2" name="Freeform 1127">
              <a:extLst>
                <a:ext uri="{FF2B5EF4-FFF2-40B4-BE49-F238E27FC236}">
                  <a16:creationId xmlns:a16="http://schemas.microsoft.com/office/drawing/2014/main" id="{DA650A55-FF99-4A82-A339-614F3A03088B}"/>
                </a:ext>
              </a:extLst>
            </p:cNvPr>
            <p:cNvSpPr>
              <a:spLocks/>
            </p:cNvSpPr>
            <p:nvPr userDrawn="1"/>
          </p:nvSpPr>
          <p:spPr bwMode="auto">
            <a:xfrm>
              <a:off x="5822" y="3573"/>
              <a:ext cx="35" cy="8"/>
            </a:xfrm>
            <a:custGeom>
              <a:avLst/>
              <a:gdLst>
                <a:gd name="T0" fmla="*/ 20 w 22"/>
                <a:gd name="T1" fmla="*/ 1 h 5"/>
                <a:gd name="T2" fmla="*/ 3 w 22"/>
                <a:gd name="T3" fmla="*/ 1 h 5"/>
                <a:gd name="T4" fmla="*/ 3 w 22"/>
                <a:gd name="T5" fmla="*/ 4 h 5"/>
                <a:gd name="T6" fmla="*/ 19 w 22"/>
                <a:gd name="T7" fmla="*/ 4 h 5"/>
                <a:gd name="T8" fmla="*/ 20 w 22"/>
                <a:gd name="T9" fmla="*/ 1 h 5"/>
              </a:gdLst>
              <a:ahLst/>
              <a:cxnLst>
                <a:cxn ang="0">
                  <a:pos x="T0" y="T1"/>
                </a:cxn>
                <a:cxn ang="0">
                  <a:pos x="T2" y="T3"/>
                </a:cxn>
                <a:cxn ang="0">
                  <a:pos x="T4" y="T5"/>
                </a:cxn>
                <a:cxn ang="0">
                  <a:pos x="T6" y="T7"/>
                </a:cxn>
                <a:cxn ang="0">
                  <a:pos x="T8" y="T9"/>
                </a:cxn>
              </a:cxnLst>
              <a:rect l="0" t="0" r="r" b="b"/>
              <a:pathLst>
                <a:path w="22" h="5">
                  <a:moveTo>
                    <a:pt x="20" y="1"/>
                  </a:moveTo>
                  <a:cubicBezTo>
                    <a:pt x="14" y="0"/>
                    <a:pt x="9" y="0"/>
                    <a:pt x="3" y="1"/>
                  </a:cubicBezTo>
                  <a:cubicBezTo>
                    <a:pt x="0" y="1"/>
                    <a:pt x="1" y="5"/>
                    <a:pt x="3" y="4"/>
                  </a:cubicBezTo>
                  <a:cubicBezTo>
                    <a:pt x="9" y="4"/>
                    <a:pt x="14" y="4"/>
                    <a:pt x="19" y="4"/>
                  </a:cubicBezTo>
                  <a:cubicBezTo>
                    <a:pt x="22" y="4"/>
                    <a:pt x="22" y="1"/>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3" name="Freeform 1128">
              <a:extLst>
                <a:ext uri="{FF2B5EF4-FFF2-40B4-BE49-F238E27FC236}">
                  <a16:creationId xmlns:a16="http://schemas.microsoft.com/office/drawing/2014/main" id="{222FDD01-0817-4A6D-B693-2036B64B2B52}"/>
                </a:ext>
              </a:extLst>
            </p:cNvPr>
            <p:cNvSpPr>
              <a:spLocks/>
            </p:cNvSpPr>
            <p:nvPr userDrawn="1"/>
          </p:nvSpPr>
          <p:spPr bwMode="auto">
            <a:xfrm>
              <a:off x="5783" y="3621"/>
              <a:ext cx="30" cy="7"/>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4" name="Freeform 1129">
              <a:extLst>
                <a:ext uri="{FF2B5EF4-FFF2-40B4-BE49-F238E27FC236}">
                  <a16:creationId xmlns:a16="http://schemas.microsoft.com/office/drawing/2014/main" id="{9A29CE3A-25AB-4158-B4E9-EA7399BBCCFB}"/>
                </a:ext>
              </a:extLst>
            </p:cNvPr>
            <p:cNvSpPr>
              <a:spLocks/>
            </p:cNvSpPr>
            <p:nvPr userDrawn="1"/>
          </p:nvSpPr>
          <p:spPr bwMode="auto">
            <a:xfrm>
              <a:off x="5789" y="3650"/>
              <a:ext cx="25" cy="8"/>
            </a:xfrm>
            <a:custGeom>
              <a:avLst/>
              <a:gdLst>
                <a:gd name="T0" fmla="*/ 13 w 16"/>
                <a:gd name="T1" fmla="*/ 0 h 5"/>
                <a:gd name="T2" fmla="*/ 3 w 16"/>
                <a:gd name="T3" fmla="*/ 1 h 5"/>
                <a:gd name="T4" fmla="*/ 2 w 16"/>
                <a:gd name="T5" fmla="*/ 5 h 5"/>
                <a:gd name="T6" fmla="*/ 12 w 16"/>
                <a:gd name="T7" fmla="*/ 4 h 5"/>
                <a:gd name="T8" fmla="*/ 13 w 16"/>
                <a:gd name="T9" fmla="*/ 0 h 5"/>
              </a:gdLst>
              <a:ahLst/>
              <a:cxnLst>
                <a:cxn ang="0">
                  <a:pos x="T0" y="T1"/>
                </a:cxn>
                <a:cxn ang="0">
                  <a:pos x="T2" y="T3"/>
                </a:cxn>
                <a:cxn ang="0">
                  <a:pos x="T4" y="T5"/>
                </a:cxn>
                <a:cxn ang="0">
                  <a:pos x="T6" y="T7"/>
                </a:cxn>
                <a:cxn ang="0">
                  <a:pos x="T8" y="T9"/>
                </a:cxn>
              </a:cxnLst>
              <a:rect l="0" t="0" r="r" b="b"/>
              <a:pathLst>
                <a:path w="16" h="5">
                  <a:moveTo>
                    <a:pt x="13" y="0"/>
                  </a:moveTo>
                  <a:cubicBezTo>
                    <a:pt x="10" y="0"/>
                    <a:pt x="6" y="1"/>
                    <a:pt x="3" y="1"/>
                  </a:cubicBezTo>
                  <a:cubicBezTo>
                    <a:pt x="0" y="1"/>
                    <a:pt x="0" y="4"/>
                    <a:pt x="2" y="5"/>
                  </a:cubicBezTo>
                  <a:cubicBezTo>
                    <a:pt x="6" y="5"/>
                    <a:pt x="9" y="4"/>
                    <a:pt x="12" y="4"/>
                  </a:cubicBezTo>
                  <a:cubicBezTo>
                    <a:pt x="15"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5" name="Freeform 1130">
              <a:extLst>
                <a:ext uri="{FF2B5EF4-FFF2-40B4-BE49-F238E27FC236}">
                  <a16:creationId xmlns:a16="http://schemas.microsoft.com/office/drawing/2014/main" id="{1656DD46-8551-46BC-A40F-8F6279D317C1}"/>
                </a:ext>
              </a:extLst>
            </p:cNvPr>
            <p:cNvSpPr>
              <a:spLocks/>
            </p:cNvSpPr>
            <p:nvPr userDrawn="1"/>
          </p:nvSpPr>
          <p:spPr bwMode="auto">
            <a:xfrm>
              <a:off x="5750" y="3669"/>
              <a:ext cx="30" cy="12"/>
            </a:xfrm>
            <a:custGeom>
              <a:avLst/>
              <a:gdLst>
                <a:gd name="T0" fmla="*/ 15 w 19"/>
                <a:gd name="T1" fmla="*/ 3 h 8"/>
                <a:gd name="T2" fmla="*/ 4 w 19"/>
                <a:gd name="T3" fmla="*/ 1 h 8"/>
                <a:gd name="T4" fmla="*/ 2 w 19"/>
                <a:gd name="T5" fmla="*/ 5 h 8"/>
                <a:gd name="T6" fmla="*/ 16 w 19"/>
                <a:gd name="T7" fmla="*/ 6 h 8"/>
                <a:gd name="T8" fmla="*/ 15 w 19"/>
                <a:gd name="T9" fmla="*/ 3 h 8"/>
              </a:gdLst>
              <a:ahLst/>
              <a:cxnLst>
                <a:cxn ang="0">
                  <a:pos x="T0" y="T1"/>
                </a:cxn>
                <a:cxn ang="0">
                  <a:pos x="T2" y="T3"/>
                </a:cxn>
                <a:cxn ang="0">
                  <a:pos x="T4" y="T5"/>
                </a:cxn>
                <a:cxn ang="0">
                  <a:pos x="T6" y="T7"/>
                </a:cxn>
                <a:cxn ang="0">
                  <a:pos x="T8" y="T9"/>
                </a:cxn>
              </a:cxnLst>
              <a:rect l="0" t="0" r="r" b="b"/>
              <a:pathLst>
                <a:path w="19" h="8">
                  <a:moveTo>
                    <a:pt x="15" y="3"/>
                  </a:moveTo>
                  <a:cubicBezTo>
                    <a:pt x="11" y="4"/>
                    <a:pt x="7" y="3"/>
                    <a:pt x="4" y="1"/>
                  </a:cubicBezTo>
                  <a:cubicBezTo>
                    <a:pt x="1" y="0"/>
                    <a:pt x="0" y="4"/>
                    <a:pt x="2" y="5"/>
                  </a:cubicBezTo>
                  <a:cubicBezTo>
                    <a:pt x="7" y="7"/>
                    <a:pt x="11" y="8"/>
                    <a:pt x="16" y="6"/>
                  </a:cubicBezTo>
                  <a:cubicBezTo>
                    <a:pt x="19" y="5"/>
                    <a:pt x="17" y="2"/>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6" name="Freeform 1131">
              <a:extLst>
                <a:ext uri="{FF2B5EF4-FFF2-40B4-BE49-F238E27FC236}">
                  <a16:creationId xmlns:a16="http://schemas.microsoft.com/office/drawing/2014/main" id="{46F01636-45B5-46EC-AB36-502FBACA4A4E}"/>
                </a:ext>
              </a:extLst>
            </p:cNvPr>
            <p:cNvSpPr>
              <a:spLocks/>
            </p:cNvSpPr>
            <p:nvPr userDrawn="1"/>
          </p:nvSpPr>
          <p:spPr bwMode="auto">
            <a:xfrm>
              <a:off x="5753" y="3705"/>
              <a:ext cx="27" cy="8"/>
            </a:xfrm>
            <a:custGeom>
              <a:avLst/>
              <a:gdLst>
                <a:gd name="T0" fmla="*/ 14 w 17"/>
                <a:gd name="T1" fmla="*/ 1 h 5"/>
                <a:gd name="T2" fmla="*/ 3 w 17"/>
                <a:gd name="T3" fmla="*/ 0 h 5"/>
                <a:gd name="T4" fmla="*/ 3 w 17"/>
                <a:gd name="T5" fmla="*/ 4 h 5"/>
                <a:gd name="T6" fmla="*/ 14 w 17"/>
                <a:gd name="T7" fmla="*/ 4 h 5"/>
                <a:gd name="T8" fmla="*/ 14 w 17"/>
                <a:gd name="T9" fmla="*/ 1 h 5"/>
              </a:gdLst>
              <a:ahLst/>
              <a:cxnLst>
                <a:cxn ang="0">
                  <a:pos x="T0" y="T1"/>
                </a:cxn>
                <a:cxn ang="0">
                  <a:pos x="T2" y="T3"/>
                </a:cxn>
                <a:cxn ang="0">
                  <a:pos x="T4" y="T5"/>
                </a:cxn>
                <a:cxn ang="0">
                  <a:pos x="T6" y="T7"/>
                </a:cxn>
                <a:cxn ang="0">
                  <a:pos x="T8" y="T9"/>
                </a:cxn>
              </a:cxnLst>
              <a:rect l="0" t="0" r="r" b="b"/>
              <a:pathLst>
                <a:path w="17" h="5">
                  <a:moveTo>
                    <a:pt x="14" y="1"/>
                  </a:moveTo>
                  <a:cubicBezTo>
                    <a:pt x="11" y="0"/>
                    <a:pt x="7" y="1"/>
                    <a:pt x="3" y="0"/>
                  </a:cubicBezTo>
                  <a:cubicBezTo>
                    <a:pt x="1" y="0"/>
                    <a:pt x="0" y="4"/>
                    <a:pt x="3" y="4"/>
                  </a:cubicBezTo>
                  <a:cubicBezTo>
                    <a:pt x="6" y="4"/>
                    <a:pt x="10" y="4"/>
                    <a:pt x="14" y="4"/>
                  </a:cubicBezTo>
                  <a:cubicBezTo>
                    <a:pt x="16" y="5"/>
                    <a:pt x="17"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7" name="Freeform 1132">
              <a:extLst>
                <a:ext uri="{FF2B5EF4-FFF2-40B4-BE49-F238E27FC236}">
                  <a16:creationId xmlns:a16="http://schemas.microsoft.com/office/drawing/2014/main" id="{AD8652A2-4B94-46AC-A25F-C1D881214D50}"/>
                </a:ext>
              </a:extLst>
            </p:cNvPr>
            <p:cNvSpPr>
              <a:spLocks/>
            </p:cNvSpPr>
            <p:nvPr userDrawn="1"/>
          </p:nvSpPr>
          <p:spPr bwMode="auto">
            <a:xfrm>
              <a:off x="5728" y="3725"/>
              <a:ext cx="33" cy="11"/>
            </a:xfrm>
            <a:custGeom>
              <a:avLst/>
              <a:gdLst>
                <a:gd name="T0" fmla="*/ 17 w 21"/>
                <a:gd name="T1" fmla="*/ 1 h 7"/>
                <a:gd name="T2" fmla="*/ 3 w 21"/>
                <a:gd name="T3" fmla="*/ 1 h 7"/>
                <a:gd name="T4" fmla="*/ 2 w 21"/>
                <a:gd name="T5" fmla="*/ 5 h 7"/>
                <a:gd name="T6" fmla="*/ 19 w 21"/>
                <a:gd name="T7" fmla="*/ 5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2"/>
                    <a:pt x="3" y="1"/>
                  </a:cubicBezTo>
                  <a:cubicBezTo>
                    <a:pt x="1" y="0"/>
                    <a:pt x="0" y="4"/>
                    <a:pt x="2" y="5"/>
                  </a:cubicBezTo>
                  <a:cubicBezTo>
                    <a:pt x="8" y="6"/>
                    <a:pt x="13" y="7"/>
                    <a:pt x="19" y="5"/>
                  </a:cubicBezTo>
                  <a:cubicBezTo>
                    <a:pt x="21" y="4"/>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8" name="Freeform 1133">
              <a:extLst>
                <a:ext uri="{FF2B5EF4-FFF2-40B4-BE49-F238E27FC236}">
                  <a16:creationId xmlns:a16="http://schemas.microsoft.com/office/drawing/2014/main" id="{9FD4B4F1-3FF6-4221-9625-0E088F95E085}"/>
                </a:ext>
              </a:extLst>
            </p:cNvPr>
            <p:cNvSpPr>
              <a:spLocks/>
            </p:cNvSpPr>
            <p:nvPr userDrawn="1"/>
          </p:nvSpPr>
          <p:spPr bwMode="auto">
            <a:xfrm>
              <a:off x="5750" y="3744"/>
              <a:ext cx="34" cy="9"/>
            </a:xfrm>
            <a:custGeom>
              <a:avLst/>
              <a:gdLst>
                <a:gd name="T0" fmla="*/ 19 w 22"/>
                <a:gd name="T1" fmla="*/ 1 h 6"/>
                <a:gd name="T2" fmla="*/ 2 w 22"/>
                <a:gd name="T3" fmla="*/ 2 h 6"/>
                <a:gd name="T4" fmla="*/ 3 w 22"/>
                <a:gd name="T5" fmla="*/ 6 h 6"/>
                <a:gd name="T6" fmla="*/ 19 w 22"/>
                <a:gd name="T7" fmla="*/ 4 h 6"/>
                <a:gd name="T8" fmla="*/ 19 w 22"/>
                <a:gd name="T9" fmla="*/ 1 h 6"/>
              </a:gdLst>
              <a:ahLst/>
              <a:cxnLst>
                <a:cxn ang="0">
                  <a:pos x="T0" y="T1"/>
                </a:cxn>
                <a:cxn ang="0">
                  <a:pos x="T2" y="T3"/>
                </a:cxn>
                <a:cxn ang="0">
                  <a:pos x="T4" y="T5"/>
                </a:cxn>
                <a:cxn ang="0">
                  <a:pos x="T6" y="T7"/>
                </a:cxn>
                <a:cxn ang="0">
                  <a:pos x="T8" y="T9"/>
                </a:cxn>
              </a:cxnLst>
              <a:rect l="0" t="0" r="r" b="b"/>
              <a:pathLst>
                <a:path w="22" h="6">
                  <a:moveTo>
                    <a:pt x="19" y="1"/>
                  </a:moveTo>
                  <a:cubicBezTo>
                    <a:pt x="13" y="1"/>
                    <a:pt x="8" y="2"/>
                    <a:pt x="2" y="2"/>
                  </a:cubicBezTo>
                  <a:cubicBezTo>
                    <a:pt x="0" y="2"/>
                    <a:pt x="0" y="6"/>
                    <a:pt x="3" y="6"/>
                  </a:cubicBezTo>
                  <a:cubicBezTo>
                    <a:pt x="8" y="6"/>
                    <a:pt x="14" y="5"/>
                    <a:pt x="19" y="4"/>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9" name="Freeform 1134">
              <a:extLst>
                <a:ext uri="{FF2B5EF4-FFF2-40B4-BE49-F238E27FC236}">
                  <a16:creationId xmlns:a16="http://schemas.microsoft.com/office/drawing/2014/main" id="{85767801-FCD1-48AC-909B-90A935B822B5}"/>
                </a:ext>
              </a:extLst>
            </p:cNvPr>
            <p:cNvSpPr>
              <a:spLocks/>
            </p:cNvSpPr>
            <p:nvPr userDrawn="1"/>
          </p:nvSpPr>
          <p:spPr bwMode="auto">
            <a:xfrm>
              <a:off x="5787" y="3757"/>
              <a:ext cx="22" cy="9"/>
            </a:xfrm>
            <a:custGeom>
              <a:avLst/>
              <a:gdLst>
                <a:gd name="T0" fmla="*/ 11 w 14"/>
                <a:gd name="T1" fmla="*/ 0 h 6"/>
                <a:gd name="T2" fmla="*/ 3 w 14"/>
                <a:gd name="T3" fmla="*/ 2 h 6"/>
                <a:gd name="T4" fmla="*/ 3 w 14"/>
                <a:gd name="T5" fmla="*/ 6 h 6"/>
                <a:gd name="T6" fmla="*/ 12 w 14"/>
                <a:gd name="T7" fmla="*/ 4 h 6"/>
                <a:gd name="T8" fmla="*/ 11 w 14"/>
                <a:gd name="T9" fmla="*/ 0 h 6"/>
              </a:gdLst>
              <a:ahLst/>
              <a:cxnLst>
                <a:cxn ang="0">
                  <a:pos x="T0" y="T1"/>
                </a:cxn>
                <a:cxn ang="0">
                  <a:pos x="T2" y="T3"/>
                </a:cxn>
                <a:cxn ang="0">
                  <a:pos x="T4" y="T5"/>
                </a:cxn>
                <a:cxn ang="0">
                  <a:pos x="T6" y="T7"/>
                </a:cxn>
                <a:cxn ang="0">
                  <a:pos x="T8" y="T9"/>
                </a:cxn>
              </a:cxnLst>
              <a:rect l="0" t="0" r="r" b="b"/>
              <a:pathLst>
                <a:path w="14" h="6">
                  <a:moveTo>
                    <a:pt x="11" y="0"/>
                  </a:moveTo>
                  <a:cubicBezTo>
                    <a:pt x="8" y="1"/>
                    <a:pt x="6" y="2"/>
                    <a:pt x="3" y="2"/>
                  </a:cubicBezTo>
                  <a:cubicBezTo>
                    <a:pt x="1" y="2"/>
                    <a:pt x="0" y="5"/>
                    <a:pt x="3" y="6"/>
                  </a:cubicBezTo>
                  <a:cubicBezTo>
                    <a:pt x="6" y="6"/>
                    <a:pt x="9" y="5"/>
                    <a:pt x="12" y="4"/>
                  </a:cubicBezTo>
                  <a:cubicBezTo>
                    <a:pt x="14"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0" name="Freeform 1135">
              <a:extLst>
                <a:ext uri="{FF2B5EF4-FFF2-40B4-BE49-F238E27FC236}">
                  <a16:creationId xmlns:a16="http://schemas.microsoft.com/office/drawing/2014/main" id="{E7DF5704-2287-4CB6-97CA-410D1C310821}"/>
                </a:ext>
              </a:extLst>
            </p:cNvPr>
            <p:cNvSpPr>
              <a:spLocks/>
            </p:cNvSpPr>
            <p:nvPr userDrawn="1"/>
          </p:nvSpPr>
          <p:spPr bwMode="auto">
            <a:xfrm>
              <a:off x="5794" y="3731"/>
              <a:ext cx="31" cy="10"/>
            </a:xfrm>
            <a:custGeom>
              <a:avLst/>
              <a:gdLst>
                <a:gd name="T0" fmla="*/ 16 w 20"/>
                <a:gd name="T1" fmla="*/ 1 h 6"/>
                <a:gd name="T2" fmla="*/ 4 w 20"/>
                <a:gd name="T3" fmla="*/ 1 h 6"/>
                <a:gd name="T4" fmla="*/ 3 w 20"/>
                <a:gd name="T5" fmla="*/ 5 h 6"/>
                <a:gd name="T6" fmla="*/ 18 w 20"/>
                <a:gd name="T7" fmla="*/ 4 h 6"/>
                <a:gd name="T8" fmla="*/ 16 w 20"/>
                <a:gd name="T9" fmla="*/ 1 h 6"/>
              </a:gdLst>
              <a:ahLst/>
              <a:cxnLst>
                <a:cxn ang="0">
                  <a:pos x="T0" y="T1"/>
                </a:cxn>
                <a:cxn ang="0">
                  <a:pos x="T2" y="T3"/>
                </a:cxn>
                <a:cxn ang="0">
                  <a:pos x="T4" y="T5"/>
                </a:cxn>
                <a:cxn ang="0">
                  <a:pos x="T6" y="T7"/>
                </a:cxn>
                <a:cxn ang="0">
                  <a:pos x="T8" y="T9"/>
                </a:cxn>
              </a:cxnLst>
              <a:rect l="0" t="0" r="r" b="b"/>
              <a:pathLst>
                <a:path w="20" h="6">
                  <a:moveTo>
                    <a:pt x="16" y="1"/>
                  </a:moveTo>
                  <a:cubicBezTo>
                    <a:pt x="13" y="2"/>
                    <a:pt x="8" y="3"/>
                    <a:pt x="4" y="1"/>
                  </a:cubicBezTo>
                  <a:cubicBezTo>
                    <a:pt x="2" y="0"/>
                    <a:pt x="0" y="4"/>
                    <a:pt x="3" y="5"/>
                  </a:cubicBezTo>
                  <a:cubicBezTo>
                    <a:pt x="7" y="6"/>
                    <a:pt x="13" y="6"/>
                    <a:pt x="18" y="4"/>
                  </a:cubicBezTo>
                  <a:cubicBezTo>
                    <a:pt x="20" y="3"/>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1" name="Freeform 1136">
              <a:extLst>
                <a:ext uri="{FF2B5EF4-FFF2-40B4-BE49-F238E27FC236}">
                  <a16:creationId xmlns:a16="http://schemas.microsoft.com/office/drawing/2014/main" id="{F9ED8EAE-D779-418E-9F5B-8181E3A733B5}"/>
                </a:ext>
              </a:extLst>
            </p:cNvPr>
            <p:cNvSpPr>
              <a:spLocks/>
            </p:cNvSpPr>
            <p:nvPr userDrawn="1"/>
          </p:nvSpPr>
          <p:spPr bwMode="auto">
            <a:xfrm>
              <a:off x="5806" y="3702"/>
              <a:ext cx="30" cy="9"/>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2" name="Freeform 1137">
              <a:extLst>
                <a:ext uri="{FF2B5EF4-FFF2-40B4-BE49-F238E27FC236}">
                  <a16:creationId xmlns:a16="http://schemas.microsoft.com/office/drawing/2014/main" id="{F523B02F-2547-4572-9343-909A779C33E5}"/>
                </a:ext>
              </a:extLst>
            </p:cNvPr>
            <p:cNvSpPr>
              <a:spLocks/>
            </p:cNvSpPr>
            <p:nvPr userDrawn="1"/>
          </p:nvSpPr>
          <p:spPr bwMode="auto">
            <a:xfrm>
              <a:off x="5832" y="3676"/>
              <a:ext cx="23" cy="13"/>
            </a:xfrm>
            <a:custGeom>
              <a:avLst/>
              <a:gdLst>
                <a:gd name="T0" fmla="*/ 11 w 15"/>
                <a:gd name="T1" fmla="*/ 1 h 8"/>
                <a:gd name="T2" fmla="*/ 4 w 15"/>
                <a:gd name="T3" fmla="*/ 2 h 8"/>
                <a:gd name="T4" fmla="*/ 2 w 15"/>
                <a:gd name="T5" fmla="*/ 4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9" y="3"/>
                    <a:pt x="7" y="4"/>
                    <a:pt x="4" y="2"/>
                  </a:cubicBezTo>
                  <a:cubicBezTo>
                    <a:pt x="3" y="0"/>
                    <a:pt x="0" y="3"/>
                    <a:pt x="2" y="4"/>
                  </a:cubicBezTo>
                  <a:cubicBezTo>
                    <a:pt x="6" y="8"/>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3" name="Freeform 1138">
              <a:extLst>
                <a:ext uri="{FF2B5EF4-FFF2-40B4-BE49-F238E27FC236}">
                  <a16:creationId xmlns:a16="http://schemas.microsoft.com/office/drawing/2014/main" id="{B5042D6B-B1AE-4B94-B417-20649100FE6D}"/>
                </a:ext>
              </a:extLst>
            </p:cNvPr>
            <p:cNvSpPr>
              <a:spLocks/>
            </p:cNvSpPr>
            <p:nvPr userDrawn="1"/>
          </p:nvSpPr>
          <p:spPr bwMode="auto">
            <a:xfrm>
              <a:off x="5850" y="3725"/>
              <a:ext cx="27" cy="8"/>
            </a:xfrm>
            <a:custGeom>
              <a:avLst/>
              <a:gdLst>
                <a:gd name="T0" fmla="*/ 14 w 17"/>
                <a:gd name="T1" fmla="*/ 0 h 5"/>
                <a:gd name="T2" fmla="*/ 2 w 17"/>
                <a:gd name="T3" fmla="*/ 1 h 5"/>
                <a:gd name="T4" fmla="*/ 3 w 17"/>
                <a:gd name="T5" fmla="*/ 5 h 5"/>
                <a:gd name="T6" fmla="*/ 15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0"/>
                    <a:pt x="2" y="1"/>
                  </a:cubicBezTo>
                  <a:cubicBezTo>
                    <a:pt x="0" y="2"/>
                    <a:pt x="1" y="5"/>
                    <a:pt x="3" y="5"/>
                  </a:cubicBezTo>
                  <a:cubicBezTo>
                    <a:pt x="7" y="3"/>
                    <a:pt x="11" y="4"/>
                    <a:pt x="15"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4" name="Freeform 1139">
              <a:extLst>
                <a:ext uri="{FF2B5EF4-FFF2-40B4-BE49-F238E27FC236}">
                  <a16:creationId xmlns:a16="http://schemas.microsoft.com/office/drawing/2014/main" id="{502B2895-8035-4432-9B0D-6BDC32D48C6C}"/>
                </a:ext>
              </a:extLst>
            </p:cNvPr>
            <p:cNvSpPr>
              <a:spLocks/>
            </p:cNvSpPr>
            <p:nvPr userDrawn="1"/>
          </p:nvSpPr>
          <p:spPr bwMode="auto">
            <a:xfrm>
              <a:off x="5836" y="3746"/>
              <a:ext cx="40" cy="14"/>
            </a:xfrm>
            <a:custGeom>
              <a:avLst/>
              <a:gdLst>
                <a:gd name="T0" fmla="*/ 21 w 25"/>
                <a:gd name="T1" fmla="*/ 3 h 9"/>
                <a:gd name="T2" fmla="*/ 3 w 25"/>
                <a:gd name="T3" fmla="*/ 1 h 9"/>
                <a:gd name="T4" fmla="*/ 2 w 25"/>
                <a:gd name="T5" fmla="*/ 4 h 9"/>
                <a:gd name="T6" fmla="*/ 22 w 25"/>
                <a:gd name="T7" fmla="*/ 6 h 9"/>
                <a:gd name="T8" fmla="*/ 21 w 25"/>
                <a:gd name="T9" fmla="*/ 3 h 9"/>
              </a:gdLst>
              <a:ahLst/>
              <a:cxnLst>
                <a:cxn ang="0">
                  <a:pos x="T0" y="T1"/>
                </a:cxn>
                <a:cxn ang="0">
                  <a:pos x="T2" y="T3"/>
                </a:cxn>
                <a:cxn ang="0">
                  <a:pos x="T4" y="T5"/>
                </a:cxn>
                <a:cxn ang="0">
                  <a:pos x="T6" y="T7"/>
                </a:cxn>
                <a:cxn ang="0">
                  <a:pos x="T8" y="T9"/>
                </a:cxn>
              </a:cxnLst>
              <a:rect l="0" t="0" r="r" b="b"/>
              <a:pathLst>
                <a:path w="25" h="9">
                  <a:moveTo>
                    <a:pt x="21" y="3"/>
                  </a:moveTo>
                  <a:cubicBezTo>
                    <a:pt x="15" y="5"/>
                    <a:pt x="9" y="3"/>
                    <a:pt x="3" y="1"/>
                  </a:cubicBezTo>
                  <a:cubicBezTo>
                    <a:pt x="1" y="0"/>
                    <a:pt x="0" y="3"/>
                    <a:pt x="2" y="4"/>
                  </a:cubicBezTo>
                  <a:cubicBezTo>
                    <a:pt x="8" y="7"/>
                    <a:pt x="15" y="9"/>
                    <a:pt x="22" y="6"/>
                  </a:cubicBezTo>
                  <a:cubicBezTo>
                    <a:pt x="25" y="6"/>
                    <a:pt x="23" y="2"/>
                    <a:pt x="2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5" name="Freeform 1140">
              <a:extLst>
                <a:ext uri="{FF2B5EF4-FFF2-40B4-BE49-F238E27FC236}">
                  <a16:creationId xmlns:a16="http://schemas.microsoft.com/office/drawing/2014/main" id="{B489A429-2A0E-4117-90FC-33605C6F81AC}"/>
                </a:ext>
              </a:extLst>
            </p:cNvPr>
            <p:cNvSpPr>
              <a:spLocks/>
            </p:cNvSpPr>
            <p:nvPr userDrawn="1"/>
          </p:nvSpPr>
          <p:spPr bwMode="auto">
            <a:xfrm>
              <a:off x="5882" y="3735"/>
              <a:ext cx="36" cy="11"/>
            </a:xfrm>
            <a:custGeom>
              <a:avLst/>
              <a:gdLst>
                <a:gd name="T0" fmla="*/ 19 w 23"/>
                <a:gd name="T1" fmla="*/ 1 h 7"/>
                <a:gd name="T2" fmla="*/ 3 w 23"/>
                <a:gd name="T3" fmla="*/ 3 h 7"/>
                <a:gd name="T4" fmla="*/ 2 w 23"/>
                <a:gd name="T5" fmla="*/ 7 h 7"/>
                <a:gd name="T6" fmla="*/ 21 w 23"/>
                <a:gd name="T7" fmla="*/ 5 h 7"/>
                <a:gd name="T8" fmla="*/ 19 w 23"/>
                <a:gd name="T9" fmla="*/ 1 h 7"/>
              </a:gdLst>
              <a:ahLst/>
              <a:cxnLst>
                <a:cxn ang="0">
                  <a:pos x="T0" y="T1"/>
                </a:cxn>
                <a:cxn ang="0">
                  <a:pos x="T2" y="T3"/>
                </a:cxn>
                <a:cxn ang="0">
                  <a:pos x="T4" y="T5"/>
                </a:cxn>
                <a:cxn ang="0">
                  <a:pos x="T6" y="T7"/>
                </a:cxn>
                <a:cxn ang="0">
                  <a:pos x="T8" y="T9"/>
                </a:cxn>
              </a:cxnLst>
              <a:rect l="0" t="0" r="r" b="b"/>
              <a:pathLst>
                <a:path w="23" h="7">
                  <a:moveTo>
                    <a:pt x="19" y="1"/>
                  </a:moveTo>
                  <a:cubicBezTo>
                    <a:pt x="14" y="3"/>
                    <a:pt x="8" y="4"/>
                    <a:pt x="3" y="3"/>
                  </a:cubicBezTo>
                  <a:cubicBezTo>
                    <a:pt x="0" y="3"/>
                    <a:pt x="0" y="7"/>
                    <a:pt x="2" y="7"/>
                  </a:cubicBezTo>
                  <a:cubicBezTo>
                    <a:pt x="8" y="7"/>
                    <a:pt x="15" y="7"/>
                    <a:pt x="21" y="5"/>
                  </a:cubicBezTo>
                  <a:cubicBezTo>
                    <a:pt x="23" y="4"/>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6" name="Freeform 1141">
              <a:extLst>
                <a:ext uri="{FF2B5EF4-FFF2-40B4-BE49-F238E27FC236}">
                  <a16:creationId xmlns:a16="http://schemas.microsoft.com/office/drawing/2014/main" id="{C23C2103-00FC-425A-9C3A-720088043072}"/>
                </a:ext>
              </a:extLst>
            </p:cNvPr>
            <p:cNvSpPr>
              <a:spLocks/>
            </p:cNvSpPr>
            <p:nvPr userDrawn="1"/>
          </p:nvSpPr>
          <p:spPr bwMode="auto">
            <a:xfrm>
              <a:off x="5891" y="3711"/>
              <a:ext cx="26" cy="11"/>
            </a:xfrm>
            <a:custGeom>
              <a:avLst/>
              <a:gdLst>
                <a:gd name="T0" fmla="*/ 12 w 16"/>
                <a:gd name="T1" fmla="*/ 1 h 7"/>
                <a:gd name="T2" fmla="*/ 4 w 16"/>
                <a:gd name="T3" fmla="*/ 3 h 7"/>
                <a:gd name="T4" fmla="*/ 3 w 16"/>
                <a:gd name="T5" fmla="*/ 7 h 7"/>
                <a:gd name="T6" fmla="*/ 14 w 16"/>
                <a:gd name="T7" fmla="*/ 5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10" y="2"/>
                    <a:pt x="7" y="4"/>
                    <a:pt x="4" y="3"/>
                  </a:cubicBezTo>
                  <a:cubicBezTo>
                    <a:pt x="1" y="3"/>
                    <a:pt x="0" y="7"/>
                    <a:pt x="3" y="7"/>
                  </a:cubicBezTo>
                  <a:cubicBezTo>
                    <a:pt x="7" y="7"/>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7" name="Freeform 1142">
              <a:extLst>
                <a:ext uri="{FF2B5EF4-FFF2-40B4-BE49-F238E27FC236}">
                  <a16:creationId xmlns:a16="http://schemas.microsoft.com/office/drawing/2014/main" id="{4B440F64-9E39-402F-9F37-84DA2C254CA7}"/>
                </a:ext>
              </a:extLst>
            </p:cNvPr>
            <p:cNvSpPr>
              <a:spLocks/>
            </p:cNvSpPr>
            <p:nvPr userDrawn="1"/>
          </p:nvSpPr>
          <p:spPr bwMode="auto">
            <a:xfrm>
              <a:off x="5885" y="3687"/>
              <a:ext cx="27" cy="11"/>
            </a:xfrm>
            <a:custGeom>
              <a:avLst/>
              <a:gdLst>
                <a:gd name="T0" fmla="*/ 14 w 17"/>
                <a:gd name="T1" fmla="*/ 0 h 7"/>
                <a:gd name="T2" fmla="*/ 2 w 17"/>
                <a:gd name="T3" fmla="*/ 3 h 7"/>
                <a:gd name="T4" fmla="*/ 4 w 17"/>
                <a:gd name="T5" fmla="*/ 7 h 7"/>
                <a:gd name="T6" fmla="*/ 15 w 17"/>
                <a:gd name="T7" fmla="*/ 4 h 7"/>
                <a:gd name="T8" fmla="*/ 14 w 17"/>
                <a:gd name="T9" fmla="*/ 0 h 7"/>
              </a:gdLst>
              <a:ahLst/>
              <a:cxnLst>
                <a:cxn ang="0">
                  <a:pos x="T0" y="T1"/>
                </a:cxn>
                <a:cxn ang="0">
                  <a:pos x="T2" y="T3"/>
                </a:cxn>
                <a:cxn ang="0">
                  <a:pos x="T4" y="T5"/>
                </a:cxn>
                <a:cxn ang="0">
                  <a:pos x="T6" y="T7"/>
                </a:cxn>
                <a:cxn ang="0">
                  <a:pos x="T8" y="T9"/>
                </a:cxn>
              </a:cxnLst>
              <a:rect l="0" t="0" r="r" b="b"/>
              <a:pathLst>
                <a:path w="17" h="7">
                  <a:moveTo>
                    <a:pt x="14" y="0"/>
                  </a:moveTo>
                  <a:cubicBezTo>
                    <a:pt x="10" y="1"/>
                    <a:pt x="6" y="2"/>
                    <a:pt x="2" y="3"/>
                  </a:cubicBezTo>
                  <a:cubicBezTo>
                    <a:pt x="0" y="4"/>
                    <a:pt x="1" y="7"/>
                    <a:pt x="4" y="7"/>
                  </a:cubicBezTo>
                  <a:cubicBezTo>
                    <a:pt x="7" y="5"/>
                    <a:pt x="11" y="4"/>
                    <a:pt x="15" y="4"/>
                  </a:cubicBezTo>
                  <a:cubicBezTo>
                    <a:pt x="17"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8" name="Freeform 1143">
              <a:extLst>
                <a:ext uri="{FF2B5EF4-FFF2-40B4-BE49-F238E27FC236}">
                  <a16:creationId xmlns:a16="http://schemas.microsoft.com/office/drawing/2014/main" id="{8232BF76-D405-4EE0-8CEF-8270075D0D86}"/>
                </a:ext>
              </a:extLst>
            </p:cNvPr>
            <p:cNvSpPr>
              <a:spLocks/>
            </p:cNvSpPr>
            <p:nvPr userDrawn="1"/>
          </p:nvSpPr>
          <p:spPr bwMode="auto">
            <a:xfrm>
              <a:off x="5857" y="3650"/>
              <a:ext cx="26" cy="9"/>
            </a:xfrm>
            <a:custGeom>
              <a:avLst/>
              <a:gdLst>
                <a:gd name="T0" fmla="*/ 14 w 17"/>
                <a:gd name="T1" fmla="*/ 1 h 6"/>
                <a:gd name="T2" fmla="*/ 2 w 17"/>
                <a:gd name="T3" fmla="*/ 2 h 6"/>
                <a:gd name="T4" fmla="*/ 3 w 17"/>
                <a:gd name="T5" fmla="*/ 5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6" y="2"/>
                    <a:pt x="2" y="2"/>
                  </a:cubicBezTo>
                  <a:cubicBezTo>
                    <a:pt x="0" y="2"/>
                    <a:pt x="0" y="6"/>
                    <a:pt x="3" y="5"/>
                  </a:cubicBezTo>
                  <a:cubicBezTo>
                    <a:pt x="7" y="5"/>
                    <a:pt x="11" y="5"/>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9" name="Freeform 1144">
              <a:extLst>
                <a:ext uri="{FF2B5EF4-FFF2-40B4-BE49-F238E27FC236}">
                  <a16:creationId xmlns:a16="http://schemas.microsoft.com/office/drawing/2014/main" id="{F463157C-A42F-45DE-8EDE-D9B6BBFB6329}"/>
                </a:ext>
              </a:extLst>
            </p:cNvPr>
            <p:cNvSpPr>
              <a:spLocks/>
            </p:cNvSpPr>
            <p:nvPr userDrawn="1"/>
          </p:nvSpPr>
          <p:spPr bwMode="auto">
            <a:xfrm>
              <a:off x="5833" y="3623"/>
              <a:ext cx="38" cy="13"/>
            </a:xfrm>
            <a:custGeom>
              <a:avLst/>
              <a:gdLst>
                <a:gd name="T0" fmla="*/ 20 w 24"/>
                <a:gd name="T1" fmla="*/ 2 h 8"/>
                <a:gd name="T2" fmla="*/ 4 w 24"/>
                <a:gd name="T3" fmla="*/ 1 h 8"/>
                <a:gd name="T4" fmla="*/ 3 w 24"/>
                <a:gd name="T5" fmla="*/ 5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4"/>
                    <a:pt x="3" y="5"/>
                  </a:cubicBezTo>
                  <a:cubicBezTo>
                    <a:pt x="9" y="7"/>
                    <a:pt x="15" y="8"/>
                    <a:pt x="21" y="6"/>
                  </a:cubicBezTo>
                  <a:cubicBezTo>
                    <a:pt x="24" y="5"/>
                    <a:pt x="22" y="2"/>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0" name="Freeform 1145">
              <a:extLst>
                <a:ext uri="{FF2B5EF4-FFF2-40B4-BE49-F238E27FC236}">
                  <a16:creationId xmlns:a16="http://schemas.microsoft.com/office/drawing/2014/main" id="{43C17903-9819-4CDB-AA7B-AE709857B1EF}"/>
                </a:ext>
              </a:extLst>
            </p:cNvPr>
            <p:cNvSpPr>
              <a:spLocks/>
            </p:cNvSpPr>
            <p:nvPr userDrawn="1"/>
          </p:nvSpPr>
          <p:spPr bwMode="auto">
            <a:xfrm>
              <a:off x="5843" y="3596"/>
              <a:ext cx="36" cy="13"/>
            </a:xfrm>
            <a:custGeom>
              <a:avLst/>
              <a:gdLst>
                <a:gd name="T0" fmla="*/ 19 w 23"/>
                <a:gd name="T1" fmla="*/ 1 h 8"/>
                <a:gd name="T2" fmla="*/ 3 w 23"/>
                <a:gd name="T3" fmla="*/ 4 h 8"/>
                <a:gd name="T4" fmla="*/ 2 w 23"/>
                <a:gd name="T5" fmla="*/ 7 h 8"/>
                <a:gd name="T6" fmla="*/ 21 w 23"/>
                <a:gd name="T7" fmla="*/ 4 h 8"/>
                <a:gd name="T8" fmla="*/ 19 w 23"/>
                <a:gd name="T9" fmla="*/ 1 h 8"/>
              </a:gdLst>
              <a:ahLst/>
              <a:cxnLst>
                <a:cxn ang="0">
                  <a:pos x="T0" y="T1"/>
                </a:cxn>
                <a:cxn ang="0">
                  <a:pos x="T2" y="T3"/>
                </a:cxn>
                <a:cxn ang="0">
                  <a:pos x="T4" y="T5"/>
                </a:cxn>
                <a:cxn ang="0">
                  <a:pos x="T6" y="T7"/>
                </a:cxn>
                <a:cxn ang="0">
                  <a:pos x="T8" y="T9"/>
                </a:cxn>
              </a:cxnLst>
              <a:rect l="0" t="0" r="r" b="b"/>
              <a:pathLst>
                <a:path w="23" h="8">
                  <a:moveTo>
                    <a:pt x="19" y="1"/>
                  </a:moveTo>
                  <a:cubicBezTo>
                    <a:pt x="14" y="3"/>
                    <a:pt x="9" y="4"/>
                    <a:pt x="3" y="4"/>
                  </a:cubicBezTo>
                  <a:cubicBezTo>
                    <a:pt x="1" y="4"/>
                    <a:pt x="0" y="7"/>
                    <a:pt x="2" y="7"/>
                  </a:cubicBezTo>
                  <a:cubicBezTo>
                    <a:pt x="9" y="8"/>
                    <a:pt x="15" y="6"/>
                    <a:pt x="21" y="4"/>
                  </a:cubicBezTo>
                  <a:cubicBezTo>
                    <a:pt x="23" y="3"/>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1" name="Freeform 1146">
              <a:extLst>
                <a:ext uri="{FF2B5EF4-FFF2-40B4-BE49-F238E27FC236}">
                  <a16:creationId xmlns:a16="http://schemas.microsoft.com/office/drawing/2014/main" id="{FCC5E174-8D1B-41ED-903A-F22A51B99AC8}"/>
                </a:ext>
              </a:extLst>
            </p:cNvPr>
            <p:cNvSpPr>
              <a:spLocks/>
            </p:cNvSpPr>
            <p:nvPr userDrawn="1"/>
          </p:nvSpPr>
          <p:spPr bwMode="auto">
            <a:xfrm>
              <a:off x="5887" y="3614"/>
              <a:ext cx="28" cy="7"/>
            </a:xfrm>
            <a:custGeom>
              <a:avLst/>
              <a:gdLst>
                <a:gd name="T0" fmla="*/ 16 w 18"/>
                <a:gd name="T1" fmla="*/ 0 h 5"/>
                <a:gd name="T2" fmla="*/ 2 w 18"/>
                <a:gd name="T3" fmla="*/ 1 h 5"/>
                <a:gd name="T4" fmla="*/ 2 w 18"/>
                <a:gd name="T5" fmla="*/ 5 h 5"/>
                <a:gd name="T6" fmla="*/ 16 w 18"/>
                <a:gd name="T7" fmla="*/ 4 h 5"/>
                <a:gd name="T8" fmla="*/ 16 w 18"/>
                <a:gd name="T9" fmla="*/ 0 h 5"/>
              </a:gdLst>
              <a:ahLst/>
              <a:cxnLst>
                <a:cxn ang="0">
                  <a:pos x="T0" y="T1"/>
                </a:cxn>
                <a:cxn ang="0">
                  <a:pos x="T2" y="T3"/>
                </a:cxn>
                <a:cxn ang="0">
                  <a:pos x="T4" y="T5"/>
                </a:cxn>
                <a:cxn ang="0">
                  <a:pos x="T6" y="T7"/>
                </a:cxn>
                <a:cxn ang="0">
                  <a:pos x="T8" y="T9"/>
                </a:cxn>
              </a:cxnLst>
              <a:rect l="0" t="0" r="r" b="b"/>
              <a:pathLst>
                <a:path w="18" h="5">
                  <a:moveTo>
                    <a:pt x="16" y="0"/>
                  </a:moveTo>
                  <a:cubicBezTo>
                    <a:pt x="11" y="1"/>
                    <a:pt x="7" y="1"/>
                    <a:pt x="2" y="1"/>
                  </a:cubicBezTo>
                  <a:cubicBezTo>
                    <a:pt x="0" y="1"/>
                    <a:pt x="0" y="5"/>
                    <a:pt x="2" y="5"/>
                  </a:cubicBezTo>
                  <a:cubicBezTo>
                    <a:pt x="7" y="5"/>
                    <a:pt x="12" y="4"/>
                    <a:pt x="16" y="4"/>
                  </a:cubicBezTo>
                  <a:cubicBezTo>
                    <a:pt x="18"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2" name="Freeform 1147">
              <a:extLst>
                <a:ext uri="{FF2B5EF4-FFF2-40B4-BE49-F238E27FC236}">
                  <a16:creationId xmlns:a16="http://schemas.microsoft.com/office/drawing/2014/main" id="{87B28C72-4504-4BF5-8911-D4DC31CC0AAB}"/>
                </a:ext>
              </a:extLst>
            </p:cNvPr>
            <p:cNvSpPr>
              <a:spLocks/>
            </p:cNvSpPr>
            <p:nvPr userDrawn="1"/>
          </p:nvSpPr>
          <p:spPr bwMode="auto">
            <a:xfrm>
              <a:off x="5887" y="3565"/>
              <a:ext cx="23" cy="11"/>
            </a:xfrm>
            <a:custGeom>
              <a:avLst/>
              <a:gdLst>
                <a:gd name="T0" fmla="*/ 11 w 15"/>
                <a:gd name="T1" fmla="*/ 1 h 7"/>
                <a:gd name="T2" fmla="*/ 2 w 15"/>
                <a:gd name="T3" fmla="*/ 3 h 7"/>
                <a:gd name="T4" fmla="*/ 2 w 15"/>
                <a:gd name="T5" fmla="*/ 7 h 7"/>
                <a:gd name="T6" fmla="*/ 13 w 15"/>
                <a:gd name="T7" fmla="*/ 4 h 7"/>
                <a:gd name="T8" fmla="*/ 11 w 15"/>
                <a:gd name="T9" fmla="*/ 1 h 7"/>
              </a:gdLst>
              <a:ahLst/>
              <a:cxnLst>
                <a:cxn ang="0">
                  <a:pos x="T0" y="T1"/>
                </a:cxn>
                <a:cxn ang="0">
                  <a:pos x="T2" y="T3"/>
                </a:cxn>
                <a:cxn ang="0">
                  <a:pos x="T4" y="T5"/>
                </a:cxn>
                <a:cxn ang="0">
                  <a:pos x="T6" y="T7"/>
                </a:cxn>
                <a:cxn ang="0">
                  <a:pos x="T8" y="T9"/>
                </a:cxn>
              </a:cxnLst>
              <a:rect l="0" t="0" r="r" b="b"/>
              <a:pathLst>
                <a:path w="15" h="7">
                  <a:moveTo>
                    <a:pt x="11" y="1"/>
                  </a:moveTo>
                  <a:cubicBezTo>
                    <a:pt x="8" y="2"/>
                    <a:pt x="5" y="3"/>
                    <a:pt x="2" y="3"/>
                  </a:cubicBezTo>
                  <a:cubicBezTo>
                    <a:pt x="0" y="3"/>
                    <a:pt x="0" y="7"/>
                    <a:pt x="2" y="7"/>
                  </a:cubicBezTo>
                  <a:cubicBezTo>
                    <a:pt x="6" y="6"/>
                    <a:pt x="9" y="6"/>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3" name="Freeform 1148">
              <a:extLst>
                <a:ext uri="{FF2B5EF4-FFF2-40B4-BE49-F238E27FC236}">
                  <a16:creationId xmlns:a16="http://schemas.microsoft.com/office/drawing/2014/main" id="{0B6A0B03-6E0B-4732-B2DE-78F79A516F4E}"/>
                </a:ext>
              </a:extLst>
            </p:cNvPr>
            <p:cNvSpPr>
              <a:spLocks/>
            </p:cNvSpPr>
            <p:nvPr userDrawn="1"/>
          </p:nvSpPr>
          <p:spPr bwMode="auto">
            <a:xfrm>
              <a:off x="5865" y="3549"/>
              <a:ext cx="23" cy="10"/>
            </a:xfrm>
            <a:custGeom>
              <a:avLst/>
              <a:gdLst>
                <a:gd name="T0" fmla="*/ 11 w 15"/>
                <a:gd name="T1" fmla="*/ 1 h 6"/>
                <a:gd name="T2" fmla="*/ 3 w 15"/>
                <a:gd name="T3" fmla="*/ 2 h 6"/>
                <a:gd name="T4" fmla="*/ 3 w 15"/>
                <a:gd name="T5" fmla="*/ 6 h 6"/>
                <a:gd name="T6" fmla="*/ 12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3" y="2"/>
                  </a:cubicBezTo>
                  <a:cubicBezTo>
                    <a:pt x="1" y="2"/>
                    <a:pt x="0" y="6"/>
                    <a:pt x="3" y="6"/>
                  </a:cubicBezTo>
                  <a:cubicBezTo>
                    <a:pt x="6" y="6"/>
                    <a:pt x="9" y="6"/>
                    <a:pt x="12" y="4"/>
                  </a:cubicBezTo>
                  <a:cubicBezTo>
                    <a:pt x="15"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4" name="Freeform 1149">
              <a:extLst>
                <a:ext uri="{FF2B5EF4-FFF2-40B4-BE49-F238E27FC236}">
                  <a16:creationId xmlns:a16="http://schemas.microsoft.com/office/drawing/2014/main" id="{BAA864ED-4D30-4D41-AAFD-3FD2D841224C}"/>
                </a:ext>
              </a:extLst>
            </p:cNvPr>
            <p:cNvSpPr>
              <a:spLocks/>
            </p:cNvSpPr>
            <p:nvPr userDrawn="1"/>
          </p:nvSpPr>
          <p:spPr bwMode="auto">
            <a:xfrm>
              <a:off x="5909" y="3584"/>
              <a:ext cx="30" cy="8"/>
            </a:xfrm>
            <a:custGeom>
              <a:avLst/>
              <a:gdLst>
                <a:gd name="T0" fmla="*/ 16 w 19"/>
                <a:gd name="T1" fmla="*/ 0 h 5"/>
                <a:gd name="T2" fmla="*/ 2 w 19"/>
                <a:gd name="T3" fmla="*/ 1 h 5"/>
                <a:gd name="T4" fmla="*/ 3 w 19"/>
                <a:gd name="T5" fmla="*/ 5 h 5"/>
                <a:gd name="T6" fmla="*/ 16 w 19"/>
                <a:gd name="T7" fmla="*/ 4 h 5"/>
                <a:gd name="T8" fmla="*/ 16 w 19"/>
                <a:gd name="T9" fmla="*/ 0 h 5"/>
              </a:gdLst>
              <a:ahLst/>
              <a:cxnLst>
                <a:cxn ang="0">
                  <a:pos x="T0" y="T1"/>
                </a:cxn>
                <a:cxn ang="0">
                  <a:pos x="T2" y="T3"/>
                </a:cxn>
                <a:cxn ang="0">
                  <a:pos x="T4" y="T5"/>
                </a:cxn>
                <a:cxn ang="0">
                  <a:pos x="T6" y="T7"/>
                </a:cxn>
                <a:cxn ang="0">
                  <a:pos x="T8" y="T9"/>
                </a:cxn>
              </a:cxnLst>
              <a:rect l="0" t="0" r="r" b="b"/>
              <a:pathLst>
                <a:path w="19" h="5">
                  <a:moveTo>
                    <a:pt x="16" y="0"/>
                  </a:moveTo>
                  <a:cubicBezTo>
                    <a:pt x="12" y="1"/>
                    <a:pt x="7" y="1"/>
                    <a:pt x="2" y="1"/>
                  </a:cubicBezTo>
                  <a:cubicBezTo>
                    <a:pt x="0" y="1"/>
                    <a:pt x="0" y="5"/>
                    <a:pt x="3" y="5"/>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5" name="Freeform 1150">
              <a:extLst>
                <a:ext uri="{FF2B5EF4-FFF2-40B4-BE49-F238E27FC236}">
                  <a16:creationId xmlns:a16="http://schemas.microsoft.com/office/drawing/2014/main" id="{D13818A6-042A-4EFB-98CE-1876506B32E6}"/>
                </a:ext>
              </a:extLst>
            </p:cNvPr>
            <p:cNvSpPr>
              <a:spLocks/>
            </p:cNvSpPr>
            <p:nvPr userDrawn="1"/>
          </p:nvSpPr>
          <p:spPr bwMode="auto">
            <a:xfrm>
              <a:off x="5926" y="3549"/>
              <a:ext cx="28" cy="10"/>
            </a:xfrm>
            <a:custGeom>
              <a:avLst/>
              <a:gdLst>
                <a:gd name="T0" fmla="*/ 15 w 18"/>
                <a:gd name="T1" fmla="*/ 0 h 6"/>
                <a:gd name="T2" fmla="*/ 2 w 18"/>
                <a:gd name="T3" fmla="*/ 2 h 6"/>
                <a:gd name="T4" fmla="*/ 2 w 18"/>
                <a:gd name="T5" fmla="*/ 6 h 6"/>
                <a:gd name="T6" fmla="*/ 16 w 18"/>
                <a:gd name="T7" fmla="*/ 4 h 6"/>
                <a:gd name="T8" fmla="*/ 15 w 18"/>
                <a:gd name="T9" fmla="*/ 0 h 6"/>
              </a:gdLst>
              <a:ahLst/>
              <a:cxnLst>
                <a:cxn ang="0">
                  <a:pos x="T0" y="T1"/>
                </a:cxn>
                <a:cxn ang="0">
                  <a:pos x="T2" y="T3"/>
                </a:cxn>
                <a:cxn ang="0">
                  <a:pos x="T4" y="T5"/>
                </a:cxn>
                <a:cxn ang="0">
                  <a:pos x="T6" y="T7"/>
                </a:cxn>
                <a:cxn ang="0">
                  <a:pos x="T8" y="T9"/>
                </a:cxn>
              </a:cxnLst>
              <a:rect l="0" t="0" r="r" b="b"/>
              <a:pathLst>
                <a:path w="18" h="6">
                  <a:moveTo>
                    <a:pt x="15" y="0"/>
                  </a:moveTo>
                  <a:cubicBezTo>
                    <a:pt x="11" y="1"/>
                    <a:pt x="7" y="2"/>
                    <a:pt x="2" y="2"/>
                  </a:cubicBezTo>
                  <a:cubicBezTo>
                    <a:pt x="0" y="2"/>
                    <a:pt x="0" y="6"/>
                    <a:pt x="2" y="6"/>
                  </a:cubicBezTo>
                  <a:cubicBezTo>
                    <a:pt x="7" y="6"/>
                    <a:pt x="11" y="4"/>
                    <a:pt x="16" y="4"/>
                  </a:cubicBezTo>
                  <a:cubicBezTo>
                    <a:pt x="18" y="4"/>
                    <a:pt x="18"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6" name="Freeform 1151">
              <a:extLst>
                <a:ext uri="{FF2B5EF4-FFF2-40B4-BE49-F238E27FC236}">
                  <a16:creationId xmlns:a16="http://schemas.microsoft.com/office/drawing/2014/main" id="{341ABDA8-157A-4B3D-B748-BBD99BB66E1E}"/>
                </a:ext>
              </a:extLst>
            </p:cNvPr>
            <p:cNvSpPr>
              <a:spLocks/>
            </p:cNvSpPr>
            <p:nvPr userDrawn="1"/>
          </p:nvSpPr>
          <p:spPr bwMode="auto">
            <a:xfrm>
              <a:off x="5951" y="3560"/>
              <a:ext cx="32" cy="11"/>
            </a:xfrm>
            <a:custGeom>
              <a:avLst/>
              <a:gdLst>
                <a:gd name="T0" fmla="*/ 17 w 20"/>
                <a:gd name="T1" fmla="*/ 0 h 7"/>
                <a:gd name="T2" fmla="*/ 3 w 20"/>
                <a:gd name="T3" fmla="*/ 3 h 7"/>
                <a:gd name="T4" fmla="*/ 3 w 20"/>
                <a:gd name="T5" fmla="*/ 6 h 7"/>
                <a:gd name="T6" fmla="*/ 17 w 20"/>
                <a:gd name="T7" fmla="*/ 4 h 7"/>
                <a:gd name="T8" fmla="*/ 17 w 20"/>
                <a:gd name="T9" fmla="*/ 0 h 7"/>
              </a:gdLst>
              <a:ahLst/>
              <a:cxnLst>
                <a:cxn ang="0">
                  <a:pos x="T0" y="T1"/>
                </a:cxn>
                <a:cxn ang="0">
                  <a:pos x="T2" y="T3"/>
                </a:cxn>
                <a:cxn ang="0">
                  <a:pos x="T4" y="T5"/>
                </a:cxn>
                <a:cxn ang="0">
                  <a:pos x="T6" y="T7"/>
                </a:cxn>
                <a:cxn ang="0">
                  <a:pos x="T8" y="T9"/>
                </a:cxn>
              </a:cxnLst>
              <a:rect l="0" t="0" r="r" b="b"/>
              <a:pathLst>
                <a:path w="20" h="7">
                  <a:moveTo>
                    <a:pt x="17" y="0"/>
                  </a:moveTo>
                  <a:cubicBezTo>
                    <a:pt x="12" y="1"/>
                    <a:pt x="8" y="2"/>
                    <a:pt x="3" y="3"/>
                  </a:cubicBezTo>
                  <a:cubicBezTo>
                    <a:pt x="0" y="3"/>
                    <a:pt x="1" y="7"/>
                    <a:pt x="3" y="6"/>
                  </a:cubicBezTo>
                  <a:cubicBezTo>
                    <a:pt x="8" y="6"/>
                    <a:pt x="13" y="5"/>
                    <a:pt x="17" y="4"/>
                  </a:cubicBezTo>
                  <a:cubicBezTo>
                    <a:pt x="20" y="4"/>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7" name="Freeform 1152">
              <a:extLst>
                <a:ext uri="{FF2B5EF4-FFF2-40B4-BE49-F238E27FC236}">
                  <a16:creationId xmlns:a16="http://schemas.microsoft.com/office/drawing/2014/main" id="{9C42E43A-12AE-4BA0-AFB7-EF5659DD0B06}"/>
                </a:ext>
              </a:extLst>
            </p:cNvPr>
            <p:cNvSpPr>
              <a:spLocks/>
            </p:cNvSpPr>
            <p:nvPr userDrawn="1"/>
          </p:nvSpPr>
          <p:spPr bwMode="auto">
            <a:xfrm>
              <a:off x="5962" y="3532"/>
              <a:ext cx="30" cy="16"/>
            </a:xfrm>
            <a:custGeom>
              <a:avLst/>
              <a:gdLst>
                <a:gd name="T0" fmla="*/ 15 w 19"/>
                <a:gd name="T1" fmla="*/ 1 h 10"/>
                <a:gd name="T2" fmla="*/ 2 w 19"/>
                <a:gd name="T3" fmla="*/ 6 h 10"/>
                <a:gd name="T4" fmla="*/ 3 w 19"/>
                <a:gd name="T5" fmla="*/ 10 h 10"/>
                <a:gd name="T6" fmla="*/ 17 w 19"/>
                <a:gd name="T7" fmla="*/ 5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7"/>
                    <a:pt x="1" y="10"/>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8" name="Freeform 1153">
              <a:extLst>
                <a:ext uri="{FF2B5EF4-FFF2-40B4-BE49-F238E27FC236}">
                  <a16:creationId xmlns:a16="http://schemas.microsoft.com/office/drawing/2014/main" id="{528B796A-1D35-4598-BDCA-29AF62F929D2}"/>
                </a:ext>
              </a:extLst>
            </p:cNvPr>
            <p:cNvSpPr>
              <a:spLocks/>
            </p:cNvSpPr>
            <p:nvPr userDrawn="1"/>
          </p:nvSpPr>
          <p:spPr bwMode="auto">
            <a:xfrm>
              <a:off x="5953" y="3599"/>
              <a:ext cx="23" cy="8"/>
            </a:xfrm>
            <a:custGeom>
              <a:avLst/>
              <a:gdLst>
                <a:gd name="T0" fmla="*/ 13 w 15"/>
                <a:gd name="T1" fmla="*/ 1 h 5"/>
                <a:gd name="T2" fmla="*/ 3 w 15"/>
                <a:gd name="T3" fmla="*/ 0 h 5"/>
                <a:gd name="T4" fmla="*/ 2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4"/>
                    <a:pt x="2" y="4"/>
                  </a:cubicBezTo>
                  <a:cubicBezTo>
                    <a:pt x="12" y="5"/>
                    <a:pt x="12" y="5"/>
                    <a:pt x="12" y="5"/>
                  </a:cubicBezTo>
                  <a:cubicBezTo>
                    <a:pt x="14" y="5"/>
                    <a:pt x="15"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9" name="Freeform 1154">
              <a:extLst>
                <a:ext uri="{FF2B5EF4-FFF2-40B4-BE49-F238E27FC236}">
                  <a16:creationId xmlns:a16="http://schemas.microsoft.com/office/drawing/2014/main" id="{F4A392AD-AF4A-4185-B899-BC2F6D06EC92}"/>
                </a:ext>
              </a:extLst>
            </p:cNvPr>
            <p:cNvSpPr>
              <a:spLocks/>
            </p:cNvSpPr>
            <p:nvPr userDrawn="1"/>
          </p:nvSpPr>
          <p:spPr bwMode="auto">
            <a:xfrm>
              <a:off x="5929" y="3625"/>
              <a:ext cx="32" cy="7"/>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0" name="Freeform 1155">
              <a:extLst>
                <a:ext uri="{FF2B5EF4-FFF2-40B4-BE49-F238E27FC236}">
                  <a16:creationId xmlns:a16="http://schemas.microsoft.com/office/drawing/2014/main" id="{7D0A3D71-57F1-4A05-ACF6-25F6CB24F380}"/>
                </a:ext>
              </a:extLst>
            </p:cNvPr>
            <p:cNvSpPr>
              <a:spLocks/>
            </p:cNvSpPr>
            <p:nvPr userDrawn="1"/>
          </p:nvSpPr>
          <p:spPr bwMode="auto">
            <a:xfrm>
              <a:off x="5915" y="3648"/>
              <a:ext cx="24" cy="11"/>
            </a:xfrm>
            <a:custGeom>
              <a:avLst/>
              <a:gdLst>
                <a:gd name="T0" fmla="*/ 12 w 15"/>
                <a:gd name="T1" fmla="*/ 1 h 7"/>
                <a:gd name="T2" fmla="*/ 3 w 15"/>
                <a:gd name="T3" fmla="*/ 3 h 7"/>
                <a:gd name="T4" fmla="*/ 2 w 15"/>
                <a:gd name="T5" fmla="*/ 7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3"/>
                    <a:pt x="3" y="3"/>
                  </a:cubicBezTo>
                  <a:cubicBezTo>
                    <a:pt x="0" y="3"/>
                    <a:pt x="0" y="6"/>
                    <a:pt x="2" y="7"/>
                  </a:cubicBezTo>
                  <a:cubicBezTo>
                    <a:pt x="6" y="7"/>
                    <a:pt x="9" y="6"/>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1" name="Freeform 1156">
              <a:extLst>
                <a:ext uri="{FF2B5EF4-FFF2-40B4-BE49-F238E27FC236}">
                  <a16:creationId xmlns:a16="http://schemas.microsoft.com/office/drawing/2014/main" id="{7A1A6656-C63B-457F-B669-F917EC6DE6A6}"/>
                </a:ext>
              </a:extLst>
            </p:cNvPr>
            <p:cNvSpPr>
              <a:spLocks/>
            </p:cNvSpPr>
            <p:nvPr userDrawn="1"/>
          </p:nvSpPr>
          <p:spPr bwMode="auto">
            <a:xfrm>
              <a:off x="5943" y="3662"/>
              <a:ext cx="29" cy="13"/>
            </a:xfrm>
            <a:custGeom>
              <a:avLst/>
              <a:gdLst>
                <a:gd name="T0" fmla="*/ 16 w 18"/>
                <a:gd name="T1" fmla="*/ 1 h 8"/>
                <a:gd name="T2" fmla="*/ 2 w 18"/>
                <a:gd name="T3" fmla="*/ 4 h 8"/>
                <a:gd name="T4" fmla="*/ 4 w 18"/>
                <a:gd name="T5" fmla="*/ 7 h 8"/>
                <a:gd name="T6" fmla="*/ 16 w 18"/>
                <a:gd name="T7" fmla="*/ 4 h 8"/>
                <a:gd name="T8" fmla="*/ 16 w 18"/>
                <a:gd name="T9" fmla="*/ 1 h 8"/>
              </a:gdLst>
              <a:ahLst/>
              <a:cxnLst>
                <a:cxn ang="0">
                  <a:pos x="T0" y="T1"/>
                </a:cxn>
                <a:cxn ang="0">
                  <a:pos x="T2" y="T3"/>
                </a:cxn>
                <a:cxn ang="0">
                  <a:pos x="T4" y="T5"/>
                </a:cxn>
                <a:cxn ang="0">
                  <a:pos x="T6" y="T7"/>
                </a:cxn>
                <a:cxn ang="0">
                  <a:pos x="T8" y="T9"/>
                </a:cxn>
              </a:cxnLst>
              <a:rect l="0" t="0" r="r" b="b"/>
              <a:pathLst>
                <a:path w="18" h="8">
                  <a:moveTo>
                    <a:pt x="16" y="1"/>
                  </a:moveTo>
                  <a:cubicBezTo>
                    <a:pt x="11" y="1"/>
                    <a:pt x="6" y="1"/>
                    <a:pt x="2" y="4"/>
                  </a:cubicBezTo>
                  <a:cubicBezTo>
                    <a:pt x="0" y="5"/>
                    <a:pt x="2" y="8"/>
                    <a:pt x="4" y="7"/>
                  </a:cubicBezTo>
                  <a:cubicBezTo>
                    <a:pt x="8" y="5"/>
                    <a:pt x="12" y="4"/>
                    <a:pt x="16" y="4"/>
                  </a:cubicBezTo>
                  <a:cubicBezTo>
                    <a:pt x="18"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2" name="Freeform 1157">
              <a:extLst>
                <a:ext uri="{FF2B5EF4-FFF2-40B4-BE49-F238E27FC236}">
                  <a16:creationId xmlns:a16="http://schemas.microsoft.com/office/drawing/2014/main" id="{D1993FF0-E906-42CA-A6A1-15CC1FADE4CC}"/>
                </a:ext>
              </a:extLst>
            </p:cNvPr>
            <p:cNvSpPr>
              <a:spLocks/>
            </p:cNvSpPr>
            <p:nvPr userDrawn="1"/>
          </p:nvSpPr>
          <p:spPr bwMode="auto">
            <a:xfrm>
              <a:off x="5940" y="3687"/>
              <a:ext cx="27" cy="8"/>
            </a:xfrm>
            <a:custGeom>
              <a:avLst/>
              <a:gdLst>
                <a:gd name="T0" fmla="*/ 14 w 17"/>
                <a:gd name="T1" fmla="*/ 0 h 5"/>
                <a:gd name="T2" fmla="*/ 2 w 17"/>
                <a:gd name="T3" fmla="*/ 1 h 5"/>
                <a:gd name="T4" fmla="*/ 3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3" y="5"/>
                  </a:cubicBezTo>
                  <a:cubicBezTo>
                    <a:pt x="7" y="4"/>
                    <a:pt x="10" y="4"/>
                    <a:pt x="14"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3" name="Freeform 1158">
              <a:extLst>
                <a:ext uri="{FF2B5EF4-FFF2-40B4-BE49-F238E27FC236}">
                  <a16:creationId xmlns:a16="http://schemas.microsoft.com/office/drawing/2014/main" id="{539B4CD0-A033-4117-B574-201F4B14F8D4}"/>
                </a:ext>
              </a:extLst>
            </p:cNvPr>
            <p:cNvSpPr>
              <a:spLocks/>
            </p:cNvSpPr>
            <p:nvPr userDrawn="1"/>
          </p:nvSpPr>
          <p:spPr bwMode="auto">
            <a:xfrm>
              <a:off x="5935" y="3724"/>
              <a:ext cx="29" cy="6"/>
            </a:xfrm>
            <a:custGeom>
              <a:avLst/>
              <a:gdLst>
                <a:gd name="T0" fmla="*/ 16 w 18"/>
                <a:gd name="T1" fmla="*/ 0 h 4"/>
                <a:gd name="T2" fmla="*/ 3 w 18"/>
                <a:gd name="T3" fmla="*/ 0 h 4"/>
                <a:gd name="T4" fmla="*/ 3 w 18"/>
                <a:gd name="T5" fmla="*/ 4 h 4"/>
                <a:gd name="T6" fmla="*/ 15 w 18"/>
                <a:gd name="T7" fmla="*/ 4 h 4"/>
                <a:gd name="T8" fmla="*/ 16 w 18"/>
                <a:gd name="T9" fmla="*/ 0 h 4"/>
              </a:gdLst>
              <a:ahLst/>
              <a:cxnLst>
                <a:cxn ang="0">
                  <a:pos x="T0" y="T1"/>
                </a:cxn>
                <a:cxn ang="0">
                  <a:pos x="T2" y="T3"/>
                </a:cxn>
                <a:cxn ang="0">
                  <a:pos x="T4" y="T5"/>
                </a:cxn>
                <a:cxn ang="0">
                  <a:pos x="T6" y="T7"/>
                </a:cxn>
                <a:cxn ang="0">
                  <a:pos x="T8" y="T9"/>
                </a:cxn>
              </a:cxnLst>
              <a:rect l="0" t="0" r="r" b="b"/>
              <a:pathLst>
                <a:path w="18" h="4">
                  <a:moveTo>
                    <a:pt x="16" y="0"/>
                  </a:moveTo>
                  <a:cubicBezTo>
                    <a:pt x="11" y="0"/>
                    <a:pt x="7" y="0"/>
                    <a:pt x="3" y="0"/>
                  </a:cubicBezTo>
                  <a:cubicBezTo>
                    <a:pt x="0" y="0"/>
                    <a:pt x="1" y="4"/>
                    <a:pt x="3" y="4"/>
                  </a:cubicBezTo>
                  <a:cubicBezTo>
                    <a:pt x="7" y="4"/>
                    <a:pt x="11" y="4"/>
                    <a:pt x="15" y="4"/>
                  </a:cubicBezTo>
                  <a:cubicBezTo>
                    <a:pt x="17" y="4"/>
                    <a:pt x="18" y="1"/>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4" name="Freeform 1159">
              <a:extLst>
                <a:ext uri="{FF2B5EF4-FFF2-40B4-BE49-F238E27FC236}">
                  <a16:creationId xmlns:a16="http://schemas.microsoft.com/office/drawing/2014/main" id="{3B60458D-FF86-4938-9B03-BA78E29FF0C5}"/>
                </a:ext>
              </a:extLst>
            </p:cNvPr>
            <p:cNvSpPr>
              <a:spLocks/>
            </p:cNvSpPr>
            <p:nvPr userDrawn="1"/>
          </p:nvSpPr>
          <p:spPr bwMode="auto">
            <a:xfrm>
              <a:off x="5970" y="3730"/>
              <a:ext cx="28" cy="12"/>
            </a:xfrm>
            <a:custGeom>
              <a:avLst/>
              <a:gdLst>
                <a:gd name="T0" fmla="*/ 14 w 18"/>
                <a:gd name="T1" fmla="*/ 1 h 8"/>
                <a:gd name="T2" fmla="*/ 2 w 18"/>
                <a:gd name="T3" fmla="*/ 4 h 8"/>
                <a:gd name="T4" fmla="*/ 2 w 18"/>
                <a:gd name="T5" fmla="*/ 7 h 8"/>
                <a:gd name="T6" fmla="*/ 15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3"/>
                    <a:pt x="2" y="4"/>
                  </a:cubicBezTo>
                  <a:cubicBezTo>
                    <a:pt x="0" y="4"/>
                    <a:pt x="0" y="8"/>
                    <a:pt x="2" y="7"/>
                  </a:cubicBezTo>
                  <a:cubicBezTo>
                    <a:pt x="7" y="7"/>
                    <a:pt x="11" y="6"/>
                    <a:pt x="15"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5" name="Freeform 1160">
              <a:extLst>
                <a:ext uri="{FF2B5EF4-FFF2-40B4-BE49-F238E27FC236}">
                  <a16:creationId xmlns:a16="http://schemas.microsoft.com/office/drawing/2014/main" id="{52D77969-B30F-4515-A461-958CB5B06E2B}"/>
                </a:ext>
              </a:extLst>
            </p:cNvPr>
            <p:cNvSpPr>
              <a:spLocks/>
            </p:cNvSpPr>
            <p:nvPr userDrawn="1"/>
          </p:nvSpPr>
          <p:spPr bwMode="auto">
            <a:xfrm>
              <a:off x="5984" y="3705"/>
              <a:ext cx="29" cy="12"/>
            </a:xfrm>
            <a:custGeom>
              <a:avLst/>
              <a:gdLst>
                <a:gd name="T0" fmla="*/ 15 w 18"/>
                <a:gd name="T1" fmla="*/ 1 h 8"/>
                <a:gd name="T2" fmla="*/ 4 w 18"/>
                <a:gd name="T3" fmla="*/ 2 h 8"/>
                <a:gd name="T4" fmla="*/ 3 w 18"/>
                <a:gd name="T5" fmla="*/ 6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2"/>
                  </a:cubicBezTo>
                  <a:cubicBezTo>
                    <a:pt x="2" y="1"/>
                    <a:pt x="0" y="5"/>
                    <a:pt x="3" y="6"/>
                  </a:cubicBezTo>
                  <a:cubicBezTo>
                    <a:pt x="7" y="8"/>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6" name="Freeform 1161">
              <a:extLst>
                <a:ext uri="{FF2B5EF4-FFF2-40B4-BE49-F238E27FC236}">
                  <a16:creationId xmlns:a16="http://schemas.microsoft.com/office/drawing/2014/main" id="{5E48A173-B592-4A66-A4BD-5448A1AD26D5}"/>
                </a:ext>
              </a:extLst>
            </p:cNvPr>
            <p:cNvSpPr>
              <a:spLocks/>
            </p:cNvSpPr>
            <p:nvPr userDrawn="1"/>
          </p:nvSpPr>
          <p:spPr bwMode="auto">
            <a:xfrm>
              <a:off x="6021" y="3719"/>
              <a:ext cx="23" cy="11"/>
            </a:xfrm>
            <a:custGeom>
              <a:avLst/>
              <a:gdLst>
                <a:gd name="T0" fmla="*/ 12 w 15"/>
                <a:gd name="T1" fmla="*/ 1 h 7"/>
                <a:gd name="T2" fmla="*/ 3 w 15"/>
                <a:gd name="T3" fmla="*/ 3 h 7"/>
                <a:gd name="T4" fmla="*/ 2 w 15"/>
                <a:gd name="T5" fmla="*/ 7 h 7"/>
                <a:gd name="T6" fmla="*/ 13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4"/>
                    <a:pt x="3" y="3"/>
                  </a:cubicBezTo>
                  <a:cubicBezTo>
                    <a:pt x="1" y="3"/>
                    <a:pt x="0" y="7"/>
                    <a:pt x="2" y="7"/>
                  </a:cubicBezTo>
                  <a:cubicBezTo>
                    <a:pt x="6" y="7"/>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7" name="Freeform 1162">
              <a:extLst>
                <a:ext uri="{FF2B5EF4-FFF2-40B4-BE49-F238E27FC236}">
                  <a16:creationId xmlns:a16="http://schemas.microsoft.com/office/drawing/2014/main" id="{295B42CA-A8E0-47DB-9045-E3A5D6DFD4CF}"/>
                </a:ext>
              </a:extLst>
            </p:cNvPr>
            <p:cNvSpPr>
              <a:spLocks/>
            </p:cNvSpPr>
            <p:nvPr userDrawn="1"/>
          </p:nvSpPr>
          <p:spPr bwMode="auto">
            <a:xfrm>
              <a:off x="7079" y="2900"/>
              <a:ext cx="30" cy="36"/>
            </a:xfrm>
            <a:custGeom>
              <a:avLst/>
              <a:gdLst>
                <a:gd name="T0" fmla="*/ 15 w 19"/>
                <a:gd name="T1" fmla="*/ 2 h 23"/>
                <a:gd name="T2" fmla="*/ 2 w 19"/>
                <a:gd name="T3" fmla="*/ 19 h 23"/>
                <a:gd name="T4" fmla="*/ 4 w 19"/>
                <a:gd name="T5" fmla="*/ 22 h 23"/>
                <a:gd name="T6" fmla="*/ 18 w 19"/>
                <a:gd name="T7" fmla="*/ 3 h 23"/>
                <a:gd name="T8" fmla="*/ 15 w 19"/>
                <a:gd name="T9" fmla="*/ 2 h 23"/>
              </a:gdLst>
              <a:ahLst/>
              <a:cxnLst>
                <a:cxn ang="0">
                  <a:pos x="T0" y="T1"/>
                </a:cxn>
                <a:cxn ang="0">
                  <a:pos x="T2" y="T3"/>
                </a:cxn>
                <a:cxn ang="0">
                  <a:pos x="T4" y="T5"/>
                </a:cxn>
                <a:cxn ang="0">
                  <a:pos x="T6" y="T7"/>
                </a:cxn>
                <a:cxn ang="0">
                  <a:pos x="T8" y="T9"/>
                </a:cxn>
              </a:cxnLst>
              <a:rect l="0" t="0" r="r" b="b"/>
              <a:pathLst>
                <a:path w="19" h="23">
                  <a:moveTo>
                    <a:pt x="15" y="2"/>
                  </a:moveTo>
                  <a:cubicBezTo>
                    <a:pt x="14" y="10"/>
                    <a:pt x="8" y="15"/>
                    <a:pt x="2" y="19"/>
                  </a:cubicBezTo>
                  <a:cubicBezTo>
                    <a:pt x="0" y="20"/>
                    <a:pt x="2" y="23"/>
                    <a:pt x="4" y="22"/>
                  </a:cubicBezTo>
                  <a:cubicBezTo>
                    <a:pt x="11" y="18"/>
                    <a:pt x="17" y="11"/>
                    <a:pt x="18" y="3"/>
                  </a:cubicBezTo>
                  <a:cubicBezTo>
                    <a:pt x="19" y="1"/>
                    <a:pt x="15"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8" name="Freeform 1163">
              <a:extLst>
                <a:ext uri="{FF2B5EF4-FFF2-40B4-BE49-F238E27FC236}">
                  <a16:creationId xmlns:a16="http://schemas.microsoft.com/office/drawing/2014/main" id="{5283D90D-950E-4C3E-A197-2CA63B74EA84}"/>
                </a:ext>
              </a:extLst>
            </p:cNvPr>
            <p:cNvSpPr>
              <a:spLocks/>
            </p:cNvSpPr>
            <p:nvPr userDrawn="1"/>
          </p:nvSpPr>
          <p:spPr bwMode="auto">
            <a:xfrm>
              <a:off x="7029" y="2954"/>
              <a:ext cx="28" cy="29"/>
            </a:xfrm>
            <a:custGeom>
              <a:avLst/>
              <a:gdLst>
                <a:gd name="T0" fmla="*/ 13 w 18"/>
                <a:gd name="T1" fmla="*/ 2 h 19"/>
                <a:gd name="T2" fmla="*/ 2 w 18"/>
                <a:gd name="T3" fmla="*/ 15 h 19"/>
                <a:gd name="T4" fmla="*/ 4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8"/>
                    <a:pt x="6" y="12"/>
                    <a:pt x="2" y="15"/>
                  </a:cubicBezTo>
                  <a:cubicBezTo>
                    <a:pt x="0" y="16"/>
                    <a:pt x="2" y="19"/>
                    <a:pt x="4" y="18"/>
                  </a:cubicBezTo>
                  <a:cubicBezTo>
                    <a:pt x="10" y="14"/>
                    <a:pt x="15" y="9"/>
                    <a:pt x="17" y="3"/>
                  </a:cubicBezTo>
                  <a:cubicBezTo>
                    <a:pt x="18"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9" name="Freeform 1164">
              <a:extLst>
                <a:ext uri="{FF2B5EF4-FFF2-40B4-BE49-F238E27FC236}">
                  <a16:creationId xmlns:a16="http://schemas.microsoft.com/office/drawing/2014/main" id="{4880B525-0719-457A-A289-8C6E4C57C142}"/>
                </a:ext>
              </a:extLst>
            </p:cNvPr>
            <p:cNvSpPr>
              <a:spLocks/>
            </p:cNvSpPr>
            <p:nvPr userDrawn="1"/>
          </p:nvSpPr>
          <p:spPr bwMode="auto">
            <a:xfrm>
              <a:off x="7058" y="2950"/>
              <a:ext cx="24" cy="27"/>
            </a:xfrm>
            <a:custGeom>
              <a:avLst/>
              <a:gdLst>
                <a:gd name="T0" fmla="*/ 11 w 15"/>
                <a:gd name="T1" fmla="*/ 2 h 17"/>
                <a:gd name="T2" fmla="*/ 2 w 15"/>
                <a:gd name="T3" fmla="*/ 13 h 17"/>
                <a:gd name="T4" fmla="*/ 4 w 15"/>
                <a:gd name="T5" fmla="*/ 16 h 17"/>
                <a:gd name="T6" fmla="*/ 14 w 15"/>
                <a:gd name="T7" fmla="*/ 4 h 17"/>
                <a:gd name="T8" fmla="*/ 11 w 15"/>
                <a:gd name="T9" fmla="*/ 2 h 17"/>
              </a:gdLst>
              <a:ahLst/>
              <a:cxnLst>
                <a:cxn ang="0">
                  <a:pos x="T0" y="T1"/>
                </a:cxn>
                <a:cxn ang="0">
                  <a:pos x="T2" y="T3"/>
                </a:cxn>
                <a:cxn ang="0">
                  <a:pos x="T4" y="T5"/>
                </a:cxn>
                <a:cxn ang="0">
                  <a:pos x="T6" y="T7"/>
                </a:cxn>
                <a:cxn ang="0">
                  <a:pos x="T8" y="T9"/>
                </a:cxn>
              </a:cxnLst>
              <a:rect l="0" t="0" r="r" b="b"/>
              <a:pathLst>
                <a:path w="15" h="17">
                  <a:moveTo>
                    <a:pt x="11" y="2"/>
                  </a:moveTo>
                  <a:cubicBezTo>
                    <a:pt x="9" y="7"/>
                    <a:pt x="6" y="10"/>
                    <a:pt x="2" y="13"/>
                  </a:cubicBezTo>
                  <a:cubicBezTo>
                    <a:pt x="0" y="14"/>
                    <a:pt x="2" y="17"/>
                    <a:pt x="4" y="16"/>
                  </a:cubicBezTo>
                  <a:cubicBezTo>
                    <a:pt x="8" y="13"/>
                    <a:pt x="12" y="9"/>
                    <a:pt x="14" y="4"/>
                  </a:cubicBezTo>
                  <a:cubicBezTo>
                    <a:pt x="15" y="2"/>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0" name="Freeform 1165">
              <a:extLst>
                <a:ext uri="{FF2B5EF4-FFF2-40B4-BE49-F238E27FC236}">
                  <a16:creationId xmlns:a16="http://schemas.microsoft.com/office/drawing/2014/main" id="{082A3BD2-2B58-49E2-BA95-40C2C4DD982B}"/>
                </a:ext>
              </a:extLst>
            </p:cNvPr>
            <p:cNvSpPr>
              <a:spLocks/>
            </p:cNvSpPr>
            <p:nvPr userDrawn="1"/>
          </p:nvSpPr>
          <p:spPr bwMode="auto">
            <a:xfrm>
              <a:off x="7060" y="2913"/>
              <a:ext cx="20" cy="30"/>
            </a:xfrm>
            <a:custGeom>
              <a:avLst/>
              <a:gdLst>
                <a:gd name="T0" fmla="*/ 10 w 13"/>
                <a:gd name="T1" fmla="*/ 3 h 19"/>
                <a:gd name="T2" fmla="*/ 2 w 13"/>
                <a:gd name="T3" fmla="*/ 15 h 19"/>
                <a:gd name="T4" fmla="*/ 4 w 13"/>
                <a:gd name="T5" fmla="*/ 18 h 19"/>
                <a:gd name="T6" fmla="*/ 13 w 13"/>
                <a:gd name="T7" fmla="*/ 2 h 19"/>
                <a:gd name="T8" fmla="*/ 10 w 13"/>
                <a:gd name="T9" fmla="*/ 3 h 19"/>
              </a:gdLst>
              <a:ahLst/>
              <a:cxnLst>
                <a:cxn ang="0">
                  <a:pos x="T0" y="T1"/>
                </a:cxn>
                <a:cxn ang="0">
                  <a:pos x="T2" y="T3"/>
                </a:cxn>
                <a:cxn ang="0">
                  <a:pos x="T4" y="T5"/>
                </a:cxn>
                <a:cxn ang="0">
                  <a:pos x="T6" y="T7"/>
                </a:cxn>
                <a:cxn ang="0">
                  <a:pos x="T8" y="T9"/>
                </a:cxn>
              </a:cxnLst>
              <a:rect l="0" t="0" r="r" b="b"/>
              <a:pathLst>
                <a:path w="13" h="19">
                  <a:moveTo>
                    <a:pt x="10" y="3"/>
                  </a:moveTo>
                  <a:cubicBezTo>
                    <a:pt x="10" y="8"/>
                    <a:pt x="6" y="12"/>
                    <a:pt x="2" y="15"/>
                  </a:cubicBezTo>
                  <a:cubicBezTo>
                    <a:pt x="0" y="16"/>
                    <a:pt x="2" y="19"/>
                    <a:pt x="4" y="18"/>
                  </a:cubicBezTo>
                  <a:cubicBezTo>
                    <a:pt x="9" y="14"/>
                    <a:pt x="13" y="9"/>
                    <a:pt x="13" y="2"/>
                  </a:cubicBezTo>
                  <a:cubicBezTo>
                    <a:pt x="13"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1" name="Freeform 1166">
              <a:extLst>
                <a:ext uri="{FF2B5EF4-FFF2-40B4-BE49-F238E27FC236}">
                  <a16:creationId xmlns:a16="http://schemas.microsoft.com/office/drawing/2014/main" id="{93FCFBD7-7807-40F2-9B4C-15154141D613}"/>
                </a:ext>
              </a:extLst>
            </p:cNvPr>
            <p:cNvSpPr>
              <a:spLocks/>
            </p:cNvSpPr>
            <p:nvPr userDrawn="1"/>
          </p:nvSpPr>
          <p:spPr bwMode="auto">
            <a:xfrm>
              <a:off x="7033" y="2987"/>
              <a:ext cx="21" cy="26"/>
            </a:xfrm>
            <a:custGeom>
              <a:avLst/>
              <a:gdLst>
                <a:gd name="T0" fmla="*/ 7 w 13"/>
                <a:gd name="T1" fmla="*/ 3 h 17"/>
                <a:gd name="T2" fmla="*/ 2 w 13"/>
                <a:gd name="T3" fmla="*/ 13 h 17"/>
                <a:gd name="T4" fmla="*/ 4 w 13"/>
                <a:gd name="T5" fmla="*/ 16 h 17"/>
                <a:gd name="T6" fmla="*/ 11 w 13"/>
                <a:gd name="T7" fmla="*/ 2 h 17"/>
                <a:gd name="T8" fmla="*/ 7 w 13"/>
                <a:gd name="T9" fmla="*/ 3 h 17"/>
              </a:gdLst>
              <a:ahLst/>
              <a:cxnLst>
                <a:cxn ang="0">
                  <a:pos x="T0" y="T1"/>
                </a:cxn>
                <a:cxn ang="0">
                  <a:pos x="T2" y="T3"/>
                </a:cxn>
                <a:cxn ang="0">
                  <a:pos x="T4" y="T5"/>
                </a:cxn>
                <a:cxn ang="0">
                  <a:pos x="T6" y="T7"/>
                </a:cxn>
                <a:cxn ang="0">
                  <a:pos x="T8" y="T9"/>
                </a:cxn>
              </a:cxnLst>
              <a:rect l="0" t="0" r="r" b="b"/>
              <a:pathLst>
                <a:path w="13" h="17">
                  <a:moveTo>
                    <a:pt x="7" y="3"/>
                  </a:moveTo>
                  <a:cubicBezTo>
                    <a:pt x="9" y="7"/>
                    <a:pt x="4" y="11"/>
                    <a:pt x="2" y="13"/>
                  </a:cubicBezTo>
                  <a:cubicBezTo>
                    <a:pt x="0" y="14"/>
                    <a:pt x="2" y="17"/>
                    <a:pt x="4" y="16"/>
                  </a:cubicBezTo>
                  <a:cubicBezTo>
                    <a:pt x="8" y="13"/>
                    <a:pt x="13" y="8"/>
                    <a:pt x="11" y="2"/>
                  </a:cubicBezTo>
                  <a:cubicBezTo>
                    <a:pt x="10" y="0"/>
                    <a:pt x="7" y="1"/>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2" name="Freeform 1167">
              <a:extLst>
                <a:ext uri="{FF2B5EF4-FFF2-40B4-BE49-F238E27FC236}">
                  <a16:creationId xmlns:a16="http://schemas.microsoft.com/office/drawing/2014/main" id="{44D3DE9F-947B-412D-834F-D393FDBD8F89}"/>
                </a:ext>
              </a:extLst>
            </p:cNvPr>
            <p:cNvSpPr>
              <a:spLocks/>
            </p:cNvSpPr>
            <p:nvPr userDrawn="1"/>
          </p:nvSpPr>
          <p:spPr bwMode="auto">
            <a:xfrm>
              <a:off x="7046" y="2988"/>
              <a:ext cx="28" cy="30"/>
            </a:xfrm>
            <a:custGeom>
              <a:avLst/>
              <a:gdLst>
                <a:gd name="T0" fmla="*/ 13 w 18"/>
                <a:gd name="T1" fmla="*/ 2 h 19"/>
                <a:gd name="T2" fmla="*/ 2 w 18"/>
                <a:gd name="T3" fmla="*/ 14 h 19"/>
                <a:gd name="T4" fmla="*/ 5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7"/>
                    <a:pt x="7" y="11"/>
                    <a:pt x="2" y="14"/>
                  </a:cubicBezTo>
                  <a:cubicBezTo>
                    <a:pt x="0" y="16"/>
                    <a:pt x="3" y="19"/>
                    <a:pt x="5" y="18"/>
                  </a:cubicBezTo>
                  <a:cubicBezTo>
                    <a:pt x="10" y="14"/>
                    <a:pt x="15" y="9"/>
                    <a:pt x="17" y="3"/>
                  </a:cubicBezTo>
                  <a:cubicBezTo>
                    <a:pt x="18" y="0"/>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3" name="Freeform 1168">
              <a:extLst>
                <a:ext uri="{FF2B5EF4-FFF2-40B4-BE49-F238E27FC236}">
                  <a16:creationId xmlns:a16="http://schemas.microsoft.com/office/drawing/2014/main" id="{4240B41A-9C5C-4A0D-90CC-B0711AC5E620}"/>
                </a:ext>
              </a:extLst>
            </p:cNvPr>
            <p:cNvSpPr>
              <a:spLocks/>
            </p:cNvSpPr>
            <p:nvPr userDrawn="1"/>
          </p:nvSpPr>
          <p:spPr bwMode="auto">
            <a:xfrm>
              <a:off x="6988" y="3018"/>
              <a:ext cx="17" cy="24"/>
            </a:xfrm>
            <a:custGeom>
              <a:avLst/>
              <a:gdLst>
                <a:gd name="T0" fmla="*/ 7 w 11"/>
                <a:gd name="T1" fmla="*/ 3 h 15"/>
                <a:gd name="T2" fmla="*/ 2 w 11"/>
                <a:gd name="T3" fmla="*/ 11 h 15"/>
                <a:gd name="T4" fmla="*/ 4 w 11"/>
                <a:gd name="T5" fmla="*/ 14 h 15"/>
                <a:gd name="T6" fmla="*/ 11 w 11"/>
                <a:gd name="T7" fmla="*/ 2 h 15"/>
                <a:gd name="T8" fmla="*/ 7 w 11"/>
                <a:gd name="T9" fmla="*/ 3 h 15"/>
              </a:gdLst>
              <a:ahLst/>
              <a:cxnLst>
                <a:cxn ang="0">
                  <a:pos x="T0" y="T1"/>
                </a:cxn>
                <a:cxn ang="0">
                  <a:pos x="T2" y="T3"/>
                </a:cxn>
                <a:cxn ang="0">
                  <a:pos x="T4" y="T5"/>
                </a:cxn>
                <a:cxn ang="0">
                  <a:pos x="T6" y="T7"/>
                </a:cxn>
                <a:cxn ang="0">
                  <a:pos x="T8" y="T9"/>
                </a:cxn>
              </a:cxnLst>
              <a:rect l="0" t="0" r="r" b="b"/>
              <a:pathLst>
                <a:path w="11" h="15">
                  <a:moveTo>
                    <a:pt x="7" y="3"/>
                  </a:moveTo>
                  <a:cubicBezTo>
                    <a:pt x="7" y="6"/>
                    <a:pt x="5" y="9"/>
                    <a:pt x="2" y="11"/>
                  </a:cubicBezTo>
                  <a:cubicBezTo>
                    <a:pt x="0" y="12"/>
                    <a:pt x="2" y="15"/>
                    <a:pt x="4" y="14"/>
                  </a:cubicBezTo>
                  <a:cubicBezTo>
                    <a:pt x="8" y="11"/>
                    <a:pt x="11" y="8"/>
                    <a:pt x="11" y="2"/>
                  </a:cubicBezTo>
                  <a:cubicBezTo>
                    <a:pt x="11"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4" name="Freeform 1169">
              <a:extLst>
                <a:ext uri="{FF2B5EF4-FFF2-40B4-BE49-F238E27FC236}">
                  <a16:creationId xmlns:a16="http://schemas.microsoft.com/office/drawing/2014/main" id="{225B46AD-7D8F-4E43-BAFD-EF7AC139B511}"/>
                </a:ext>
              </a:extLst>
            </p:cNvPr>
            <p:cNvSpPr>
              <a:spLocks/>
            </p:cNvSpPr>
            <p:nvPr userDrawn="1"/>
          </p:nvSpPr>
          <p:spPr bwMode="auto">
            <a:xfrm>
              <a:off x="6983" y="2993"/>
              <a:ext cx="28" cy="27"/>
            </a:xfrm>
            <a:custGeom>
              <a:avLst/>
              <a:gdLst>
                <a:gd name="T0" fmla="*/ 17 w 18"/>
                <a:gd name="T1" fmla="*/ 2 h 17"/>
                <a:gd name="T2" fmla="*/ 11 w 18"/>
                <a:gd name="T3" fmla="*/ 4 h 17"/>
                <a:gd name="T4" fmla="*/ 2 w 18"/>
                <a:gd name="T5" fmla="*/ 13 h 17"/>
                <a:gd name="T6" fmla="*/ 4 w 18"/>
                <a:gd name="T7" fmla="*/ 16 h 17"/>
                <a:gd name="T8" fmla="*/ 10 w 18"/>
                <a:gd name="T9" fmla="*/ 10 h 17"/>
                <a:gd name="T10" fmla="*/ 14 w 18"/>
                <a:gd name="T11" fmla="*/ 7 h 17"/>
                <a:gd name="T12" fmla="*/ 15 w 18"/>
                <a:gd name="T13" fmla="*/ 6 h 17"/>
                <a:gd name="T14" fmla="*/ 15 w 18"/>
                <a:gd name="T15" fmla="*/ 5 h 17"/>
                <a:gd name="T16" fmla="*/ 17 w 18"/>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7" y="2"/>
                  </a:moveTo>
                  <a:cubicBezTo>
                    <a:pt x="15" y="0"/>
                    <a:pt x="13" y="3"/>
                    <a:pt x="11" y="4"/>
                  </a:cubicBezTo>
                  <a:cubicBezTo>
                    <a:pt x="8" y="7"/>
                    <a:pt x="5" y="10"/>
                    <a:pt x="2" y="13"/>
                  </a:cubicBezTo>
                  <a:cubicBezTo>
                    <a:pt x="0" y="14"/>
                    <a:pt x="2" y="17"/>
                    <a:pt x="4" y="16"/>
                  </a:cubicBezTo>
                  <a:cubicBezTo>
                    <a:pt x="6" y="14"/>
                    <a:pt x="8" y="12"/>
                    <a:pt x="10" y="10"/>
                  </a:cubicBezTo>
                  <a:cubicBezTo>
                    <a:pt x="11" y="9"/>
                    <a:pt x="13" y="8"/>
                    <a:pt x="14" y="7"/>
                  </a:cubicBezTo>
                  <a:cubicBezTo>
                    <a:pt x="14" y="6"/>
                    <a:pt x="15" y="6"/>
                    <a:pt x="15" y="6"/>
                  </a:cubicBezTo>
                  <a:cubicBezTo>
                    <a:pt x="15" y="5"/>
                    <a:pt x="15" y="5"/>
                    <a:pt x="15" y="5"/>
                  </a:cubicBezTo>
                  <a:cubicBezTo>
                    <a:pt x="17" y="5"/>
                    <a:pt x="18" y="4"/>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539" name="Group 1371">
            <a:extLst>
              <a:ext uri="{FF2B5EF4-FFF2-40B4-BE49-F238E27FC236}">
                <a16:creationId xmlns:a16="http://schemas.microsoft.com/office/drawing/2014/main" id="{C733E852-2933-43CC-B1D2-98FF926F4FE5}"/>
              </a:ext>
            </a:extLst>
          </p:cNvPr>
          <p:cNvGrpSpPr>
            <a:grpSpLocks/>
          </p:cNvGrpSpPr>
          <p:nvPr userDrawn="1"/>
        </p:nvGrpSpPr>
        <p:grpSpPr bwMode="auto">
          <a:xfrm>
            <a:off x="7729538" y="790575"/>
            <a:ext cx="3440113" cy="5127625"/>
            <a:chOff x="4869" y="498"/>
            <a:chExt cx="2167" cy="3230"/>
          </a:xfrm>
        </p:grpSpPr>
        <p:sp>
          <p:nvSpPr>
            <p:cNvPr id="10565" name="Freeform 1171">
              <a:extLst>
                <a:ext uri="{FF2B5EF4-FFF2-40B4-BE49-F238E27FC236}">
                  <a16:creationId xmlns:a16="http://schemas.microsoft.com/office/drawing/2014/main" id="{6671EC8A-BA9F-484F-AA3B-5013002C4106}"/>
                </a:ext>
              </a:extLst>
            </p:cNvPr>
            <p:cNvSpPr>
              <a:spLocks/>
            </p:cNvSpPr>
            <p:nvPr userDrawn="1"/>
          </p:nvSpPr>
          <p:spPr bwMode="auto">
            <a:xfrm>
              <a:off x="7011" y="2991"/>
              <a:ext cx="18" cy="21"/>
            </a:xfrm>
            <a:custGeom>
              <a:avLst/>
              <a:gdLst>
                <a:gd name="T0" fmla="*/ 7 w 11"/>
                <a:gd name="T1" fmla="*/ 3 h 13"/>
                <a:gd name="T2" fmla="*/ 2 w 11"/>
                <a:gd name="T3" fmla="*/ 8 h 13"/>
                <a:gd name="T4" fmla="*/ 3 w 11"/>
                <a:gd name="T5" fmla="*/ 12 h 13"/>
                <a:gd name="T6" fmla="*/ 11 w 11"/>
                <a:gd name="T7" fmla="*/ 4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6"/>
                    <a:pt x="5" y="7"/>
                    <a:pt x="2" y="8"/>
                  </a:cubicBezTo>
                  <a:cubicBezTo>
                    <a:pt x="0" y="9"/>
                    <a:pt x="1" y="13"/>
                    <a:pt x="3" y="12"/>
                  </a:cubicBezTo>
                  <a:cubicBezTo>
                    <a:pt x="7" y="10"/>
                    <a:pt x="10" y="8"/>
                    <a:pt x="11" y="4"/>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6" name="Freeform 1172">
              <a:extLst>
                <a:ext uri="{FF2B5EF4-FFF2-40B4-BE49-F238E27FC236}">
                  <a16:creationId xmlns:a16="http://schemas.microsoft.com/office/drawing/2014/main" id="{3E271449-40D8-4D1E-8704-3EA662975F26}"/>
                </a:ext>
              </a:extLst>
            </p:cNvPr>
            <p:cNvSpPr>
              <a:spLocks/>
            </p:cNvSpPr>
            <p:nvPr userDrawn="1"/>
          </p:nvSpPr>
          <p:spPr bwMode="auto">
            <a:xfrm>
              <a:off x="7014" y="3021"/>
              <a:ext cx="22" cy="21"/>
            </a:xfrm>
            <a:custGeom>
              <a:avLst/>
              <a:gdLst>
                <a:gd name="T0" fmla="*/ 9 w 14"/>
                <a:gd name="T1" fmla="*/ 2 h 13"/>
                <a:gd name="T2" fmla="*/ 2 w 14"/>
                <a:gd name="T3" fmla="*/ 8 h 13"/>
                <a:gd name="T4" fmla="*/ 4 w 14"/>
                <a:gd name="T5" fmla="*/ 12 h 13"/>
                <a:gd name="T6" fmla="*/ 13 w 14"/>
                <a:gd name="T7" fmla="*/ 3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6" y="7"/>
                    <a:pt x="2" y="8"/>
                  </a:cubicBezTo>
                  <a:cubicBezTo>
                    <a:pt x="0" y="9"/>
                    <a:pt x="1" y="13"/>
                    <a:pt x="4" y="12"/>
                  </a:cubicBezTo>
                  <a:cubicBezTo>
                    <a:pt x="8" y="10"/>
                    <a:pt x="11" y="8"/>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7" name="Freeform 1173">
              <a:extLst>
                <a:ext uri="{FF2B5EF4-FFF2-40B4-BE49-F238E27FC236}">
                  <a16:creationId xmlns:a16="http://schemas.microsoft.com/office/drawing/2014/main" id="{7A3FD9C3-491E-4A05-9319-6CEF5D93AC06}"/>
                </a:ext>
              </a:extLst>
            </p:cNvPr>
            <p:cNvSpPr>
              <a:spLocks/>
            </p:cNvSpPr>
            <p:nvPr userDrawn="1"/>
          </p:nvSpPr>
          <p:spPr bwMode="auto">
            <a:xfrm>
              <a:off x="7013" y="3043"/>
              <a:ext cx="23" cy="28"/>
            </a:xfrm>
            <a:custGeom>
              <a:avLst/>
              <a:gdLst>
                <a:gd name="T0" fmla="*/ 11 w 15"/>
                <a:gd name="T1" fmla="*/ 2 h 18"/>
                <a:gd name="T2" fmla="*/ 2 w 15"/>
                <a:gd name="T3" fmla="*/ 13 h 18"/>
                <a:gd name="T4" fmla="*/ 4 w 15"/>
                <a:gd name="T5" fmla="*/ 16 h 18"/>
                <a:gd name="T6" fmla="*/ 14 w 15"/>
                <a:gd name="T7" fmla="*/ 3 h 18"/>
                <a:gd name="T8" fmla="*/ 11 w 15"/>
                <a:gd name="T9" fmla="*/ 2 h 18"/>
              </a:gdLst>
              <a:ahLst/>
              <a:cxnLst>
                <a:cxn ang="0">
                  <a:pos x="T0" y="T1"/>
                </a:cxn>
                <a:cxn ang="0">
                  <a:pos x="T2" y="T3"/>
                </a:cxn>
                <a:cxn ang="0">
                  <a:pos x="T4" y="T5"/>
                </a:cxn>
                <a:cxn ang="0">
                  <a:pos x="T6" y="T7"/>
                </a:cxn>
                <a:cxn ang="0">
                  <a:pos x="T8" y="T9"/>
                </a:cxn>
              </a:cxnLst>
              <a:rect l="0" t="0" r="r" b="b"/>
              <a:pathLst>
                <a:path w="15" h="18">
                  <a:moveTo>
                    <a:pt x="11" y="2"/>
                  </a:moveTo>
                  <a:cubicBezTo>
                    <a:pt x="9" y="7"/>
                    <a:pt x="6" y="10"/>
                    <a:pt x="2" y="13"/>
                  </a:cubicBezTo>
                  <a:cubicBezTo>
                    <a:pt x="0" y="15"/>
                    <a:pt x="2" y="18"/>
                    <a:pt x="4" y="16"/>
                  </a:cubicBezTo>
                  <a:cubicBezTo>
                    <a:pt x="9" y="13"/>
                    <a:pt x="13" y="8"/>
                    <a:pt x="14" y="3"/>
                  </a:cubicBezTo>
                  <a:cubicBezTo>
                    <a:pt x="15" y="0"/>
                    <a:pt x="11"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8" name="Freeform 1174">
              <a:extLst>
                <a:ext uri="{FF2B5EF4-FFF2-40B4-BE49-F238E27FC236}">
                  <a16:creationId xmlns:a16="http://schemas.microsoft.com/office/drawing/2014/main" id="{54B203B5-7940-40E8-950E-9C928B4ADBC4}"/>
                </a:ext>
              </a:extLst>
            </p:cNvPr>
            <p:cNvSpPr>
              <a:spLocks/>
            </p:cNvSpPr>
            <p:nvPr userDrawn="1"/>
          </p:nvSpPr>
          <p:spPr bwMode="auto">
            <a:xfrm>
              <a:off x="6977" y="3067"/>
              <a:ext cx="20" cy="25"/>
            </a:xfrm>
            <a:custGeom>
              <a:avLst/>
              <a:gdLst>
                <a:gd name="T0" fmla="*/ 9 w 13"/>
                <a:gd name="T1" fmla="*/ 2 h 16"/>
                <a:gd name="T2" fmla="*/ 2 w 13"/>
                <a:gd name="T3" fmla="*/ 12 h 16"/>
                <a:gd name="T4" fmla="*/ 5 w 13"/>
                <a:gd name="T5" fmla="*/ 14 h 16"/>
                <a:gd name="T6" fmla="*/ 12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7" y="5"/>
                    <a:pt x="5" y="9"/>
                    <a:pt x="2" y="12"/>
                  </a:cubicBezTo>
                  <a:cubicBezTo>
                    <a:pt x="0" y="13"/>
                    <a:pt x="3" y="16"/>
                    <a:pt x="5" y="14"/>
                  </a:cubicBezTo>
                  <a:cubicBezTo>
                    <a:pt x="8" y="11"/>
                    <a:pt x="10" y="7"/>
                    <a:pt x="12"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9" name="Freeform 1175">
              <a:extLst>
                <a:ext uri="{FF2B5EF4-FFF2-40B4-BE49-F238E27FC236}">
                  <a16:creationId xmlns:a16="http://schemas.microsoft.com/office/drawing/2014/main" id="{679C908F-BBE9-4394-9245-AAD1372B2583}"/>
                </a:ext>
              </a:extLst>
            </p:cNvPr>
            <p:cNvSpPr>
              <a:spLocks/>
            </p:cNvSpPr>
            <p:nvPr userDrawn="1"/>
          </p:nvSpPr>
          <p:spPr bwMode="auto">
            <a:xfrm>
              <a:off x="6992" y="3079"/>
              <a:ext cx="30" cy="29"/>
            </a:xfrm>
            <a:custGeom>
              <a:avLst/>
              <a:gdLst>
                <a:gd name="T0" fmla="*/ 14 w 19"/>
                <a:gd name="T1" fmla="*/ 2 h 18"/>
                <a:gd name="T2" fmla="*/ 2 w 19"/>
                <a:gd name="T3" fmla="*/ 13 h 18"/>
                <a:gd name="T4" fmla="*/ 5 w 19"/>
                <a:gd name="T5" fmla="*/ 16 h 18"/>
                <a:gd name="T6" fmla="*/ 17 w 19"/>
                <a:gd name="T7" fmla="*/ 4 h 18"/>
                <a:gd name="T8" fmla="*/ 14 w 19"/>
                <a:gd name="T9" fmla="*/ 2 h 18"/>
              </a:gdLst>
              <a:ahLst/>
              <a:cxnLst>
                <a:cxn ang="0">
                  <a:pos x="T0" y="T1"/>
                </a:cxn>
                <a:cxn ang="0">
                  <a:pos x="T2" y="T3"/>
                </a:cxn>
                <a:cxn ang="0">
                  <a:pos x="T4" y="T5"/>
                </a:cxn>
                <a:cxn ang="0">
                  <a:pos x="T6" y="T7"/>
                </a:cxn>
                <a:cxn ang="0">
                  <a:pos x="T8" y="T9"/>
                </a:cxn>
              </a:cxnLst>
              <a:rect l="0" t="0" r="r" b="b"/>
              <a:pathLst>
                <a:path w="19" h="18">
                  <a:moveTo>
                    <a:pt x="14" y="2"/>
                  </a:moveTo>
                  <a:cubicBezTo>
                    <a:pt x="11" y="6"/>
                    <a:pt x="7" y="10"/>
                    <a:pt x="2" y="13"/>
                  </a:cubicBezTo>
                  <a:cubicBezTo>
                    <a:pt x="0" y="15"/>
                    <a:pt x="3" y="18"/>
                    <a:pt x="5" y="16"/>
                  </a:cubicBezTo>
                  <a:cubicBezTo>
                    <a:pt x="9" y="13"/>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0" name="Freeform 1176">
              <a:extLst>
                <a:ext uri="{FF2B5EF4-FFF2-40B4-BE49-F238E27FC236}">
                  <a16:creationId xmlns:a16="http://schemas.microsoft.com/office/drawing/2014/main" id="{81995C70-0243-4C30-A3ED-809811E5FA98}"/>
                </a:ext>
              </a:extLst>
            </p:cNvPr>
            <p:cNvSpPr>
              <a:spLocks/>
            </p:cNvSpPr>
            <p:nvPr userDrawn="1"/>
          </p:nvSpPr>
          <p:spPr bwMode="auto">
            <a:xfrm>
              <a:off x="6950" y="3046"/>
              <a:ext cx="23" cy="22"/>
            </a:xfrm>
            <a:custGeom>
              <a:avLst/>
              <a:gdLst>
                <a:gd name="T0" fmla="*/ 10 w 15"/>
                <a:gd name="T1" fmla="*/ 2 h 14"/>
                <a:gd name="T2" fmla="*/ 2 w 15"/>
                <a:gd name="T3" fmla="*/ 9 h 14"/>
                <a:gd name="T4" fmla="*/ 3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6" y="8"/>
                    <a:pt x="2" y="9"/>
                  </a:cubicBezTo>
                  <a:cubicBezTo>
                    <a:pt x="0" y="10"/>
                    <a:pt x="1" y="14"/>
                    <a:pt x="3" y="13"/>
                  </a:cubicBezTo>
                  <a:cubicBezTo>
                    <a:pt x="8" y="11"/>
                    <a:pt x="12" y="8"/>
                    <a:pt x="14" y="4"/>
                  </a:cubicBezTo>
                  <a:cubicBezTo>
                    <a:pt x="15"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1" name="Freeform 1177">
              <a:extLst>
                <a:ext uri="{FF2B5EF4-FFF2-40B4-BE49-F238E27FC236}">
                  <a16:creationId xmlns:a16="http://schemas.microsoft.com/office/drawing/2014/main" id="{F52EBD05-32A4-4925-8A76-C2395608F48C}"/>
                </a:ext>
              </a:extLst>
            </p:cNvPr>
            <p:cNvSpPr>
              <a:spLocks/>
            </p:cNvSpPr>
            <p:nvPr userDrawn="1"/>
          </p:nvSpPr>
          <p:spPr bwMode="auto">
            <a:xfrm>
              <a:off x="6942" y="3026"/>
              <a:ext cx="22" cy="25"/>
            </a:xfrm>
            <a:custGeom>
              <a:avLst/>
              <a:gdLst>
                <a:gd name="T0" fmla="*/ 10 w 14"/>
                <a:gd name="T1" fmla="*/ 3 h 16"/>
                <a:gd name="T2" fmla="*/ 2 w 14"/>
                <a:gd name="T3" fmla="*/ 12 h 16"/>
                <a:gd name="T4" fmla="*/ 3 w 14"/>
                <a:gd name="T5" fmla="*/ 15 h 16"/>
                <a:gd name="T6" fmla="*/ 14 w 14"/>
                <a:gd name="T7" fmla="*/ 2 h 16"/>
                <a:gd name="T8" fmla="*/ 10 w 14"/>
                <a:gd name="T9" fmla="*/ 3 h 16"/>
              </a:gdLst>
              <a:ahLst/>
              <a:cxnLst>
                <a:cxn ang="0">
                  <a:pos x="T0" y="T1"/>
                </a:cxn>
                <a:cxn ang="0">
                  <a:pos x="T2" y="T3"/>
                </a:cxn>
                <a:cxn ang="0">
                  <a:pos x="T4" y="T5"/>
                </a:cxn>
                <a:cxn ang="0">
                  <a:pos x="T6" y="T7"/>
                </a:cxn>
                <a:cxn ang="0">
                  <a:pos x="T8" y="T9"/>
                </a:cxn>
              </a:cxnLst>
              <a:rect l="0" t="0" r="r" b="b"/>
              <a:pathLst>
                <a:path w="14" h="16">
                  <a:moveTo>
                    <a:pt x="10" y="3"/>
                  </a:moveTo>
                  <a:cubicBezTo>
                    <a:pt x="10" y="7"/>
                    <a:pt x="6" y="10"/>
                    <a:pt x="2" y="12"/>
                  </a:cubicBezTo>
                  <a:cubicBezTo>
                    <a:pt x="0" y="13"/>
                    <a:pt x="1" y="16"/>
                    <a:pt x="3" y="15"/>
                  </a:cubicBezTo>
                  <a:cubicBezTo>
                    <a:pt x="9" y="13"/>
                    <a:pt x="14" y="9"/>
                    <a:pt x="14" y="2"/>
                  </a:cubicBezTo>
                  <a:cubicBezTo>
                    <a:pt x="14"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2" name="Freeform 1178">
              <a:extLst>
                <a:ext uri="{FF2B5EF4-FFF2-40B4-BE49-F238E27FC236}">
                  <a16:creationId xmlns:a16="http://schemas.microsoft.com/office/drawing/2014/main" id="{93C560C7-78D3-497B-B9F4-3F2D087C911A}"/>
                </a:ext>
              </a:extLst>
            </p:cNvPr>
            <p:cNvSpPr>
              <a:spLocks/>
            </p:cNvSpPr>
            <p:nvPr userDrawn="1"/>
          </p:nvSpPr>
          <p:spPr bwMode="auto">
            <a:xfrm>
              <a:off x="6890" y="3075"/>
              <a:ext cx="31" cy="25"/>
            </a:xfrm>
            <a:custGeom>
              <a:avLst/>
              <a:gdLst>
                <a:gd name="T0" fmla="*/ 16 w 20"/>
                <a:gd name="T1" fmla="*/ 2 h 16"/>
                <a:gd name="T2" fmla="*/ 2 w 20"/>
                <a:gd name="T3" fmla="*/ 12 h 16"/>
                <a:gd name="T4" fmla="*/ 3 w 20"/>
                <a:gd name="T5" fmla="*/ 15 h 16"/>
                <a:gd name="T6" fmla="*/ 19 w 20"/>
                <a:gd name="T7" fmla="*/ 5 h 16"/>
                <a:gd name="T8" fmla="*/ 16 w 20"/>
                <a:gd name="T9" fmla="*/ 2 h 16"/>
              </a:gdLst>
              <a:ahLst/>
              <a:cxnLst>
                <a:cxn ang="0">
                  <a:pos x="T0" y="T1"/>
                </a:cxn>
                <a:cxn ang="0">
                  <a:pos x="T2" y="T3"/>
                </a:cxn>
                <a:cxn ang="0">
                  <a:pos x="T4" y="T5"/>
                </a:cxn>
                <a:cxn ang="0">
                  <a:pos x="T6" y="T7"/>
                </a:cxn>
                <a:cxn ang="0">
                  <a:pos x="T8" y="T9"/>
                </a:cxn>
              </a:cxnLst>
              <a:rect l="0" t="0" r="r" b="b"/>
              <a:pathLst>
                <a:path w="20" h="16">
                  <a:moveTo>
                    <a:pt x="16" y="2"/>
                  </a:moveTo>
                  <a:cubicBezTo>
                    <a:pt x="12" y="7"/>
                    <a:pt x="7" y="10"/>
                    <a:pt x="2" y="12"/>
                  </a:cubicBezTo>
                  <a:cubicBezTo>
                    <a:pt x="0" y="12"/>
                    <a:pt x="1" y="16"/>
                    <a:pt x="3" y="15"/>
                  </a:cubicBezTo>
                  <a:cubicBezTo>
                    <a:pt x="9" y="13"/>
                    <a:pt x="15" y="10"/>
                    <a:pt x="19" y="5"/>
                  </a:cubicBezTo>
                  <a:cubicBezTo>
                    <a:pt x="20" y="3"/>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3" name="Freeform 1179">
              <a:extLst>
                <a:ext uri="{FF2B5EF4-FFF2-40B4-BE49-F238E27FC236}">
                  <a16:creationId xmlns:a16="http://schemas.microsoft.com/office/drawing/2014/main" id="{5077A0AE-9E33-41C5-9136-37C5A05A1461}"/>
                </a:ext>
              </a:extLst>
            </p:cNvPr>
            <p:cNvSpPr>
              <a:spLocks/>
            </p:cNvSpPr>
            <p:nvPr userDrawn="1"/>
          </p:nvSpPr>
          <p:spPr bwMode="auto">
            <a:xfrm>
              <a:off x="6915" y="3086"/>
              <a:ext cx="27" cy="23"/>
            </a:xfrm>
            <a:custGeom>
              <a:avLst/>
              <a:gdLst>
                <a:gd name="T0" fmla="*/ 12 w 17"/>
                <a:gd name="T1" fmla="*/ 2 h 15"/>
                <a:gd name="T2" fmla="*/ 2 w 17"/>
                <a:gd name="T3" fmla="*/ 11 h 15"/>
                <a:gd name="T4" fmla="*/ 3 w 17"/>
                <a:gd name="T5" fmla="*/ 14 h 15"/>
                <a:gd name="T6" fmla="*/ 16 w 17"/>
                <a:gd name="T7" fmla="*/ 3 h 15"/>
                <a:gd name="T8" fmla="*/ 12 w 17"/>
                <a:gd name="T9" fmla="*/ 2 h 15"/>
              </a:gdLst>
              <a:ahLst/>
              <a:cxnLst>
                <a:cxn ang="0">
                  <a:pos x="T0" y="T1"/>
                </a:cxn>
                <a:cxn ang="0">
                  <a:pos x="T2" y="T3"/>
                </a:cxn>
                <a:cxn ang="0">
                  <a:pos x="T4" y="T5"/>
                </a:cxn>
                <a:cxn ang="0">
                  <a:pos x="T6" y="T7"/>
                </a:cxn>
                <a:cxn ang="0">
                  <a:pos x="T8" y="T9"/>
                </a:cxn>
              </a:cxnLst>
              <a:rect l="0" t="0" r="r" b="b"/>
              <a:pathLst>
                <a:path w="17" h="15">
                  <a:moveTo>
                    <a:pt x="12" y="2"/>
                  </a:moveTo>
                  <a:cubicBezTo>
                    <a:pt x="11" y="7"/>
                    <a:pt x="6" y="9"/>
                    <a:pt x="2" y="11"/>
                  </a:cubicBezTo>
                  <a:cubicBezTo>
                    <a:pt x="0" y="12"/>
                    <a:pt x="1" y="15"/>
                    <a:pt x="3" y="14"/>
                  </a:cubicBezTo>
                  <a:cubicBezTo>
                    <a:pt x="9" y="12"/>
                    <a:pt x="14" y="9"/>
                    <a:pt x="16" y="3"/>
                  </a:cubicBezTo>
                  <a:cubicBezTo>
                    <a:pt x="17" y="0"/>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4" name="Freeform 1180">
              <a:extLst>
                <a:ext uri="{FF2B5EF4-FFF2-40B4-BE49-F238E27FC236}">
                  <a16:creationId xmlns:a16="http://schemas.microsoft.com/office/drawing/2014/main" id="{B695E146-E268-48B0-8DDE-5493B5538825}"/>
                </a:ext>
              </a:extLst>
            </p:cNvPr>
            <p:cNvSpPr>
              <a:spLocks/>
            </p:cNvSpPr>
            <p:nvPr userDrawn="1"/>
          </p:nvSpPr>
          <p:spPr bwMode="auto">
            <a:xfrm>
              <a:off x="6950" y="3079"/>
              <a:ext cx="20" cy="22"/>
            </a:xfrm>
            <a:custGeom>
              <a:avLst/>
              <a:gdLst>
                <a:gd name="T0" fmla="*/ 9 w 13"/>
                <a:gd name="T1" fmla="*/ 2 h 14"/>
                <a:gd name="T2" fmla="*/ 6 w 13"/>
                <a:gd name="T3" fmla="*/ 5 h 14"/>
                <a:gd name="T4" fmla="*/ 2 w 13"/>
                <a:gd name="T5" fmla="*/ 10 h 14"/>
                <a:gd name="T6" fmla="*/ 4 w 13"/>
                <a:gd name="T7" fmla="*/ 13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8" y="0"/>
                    <a:pt x="5" y="3"/>
                    <a:pt x="6" y="5"/>
                  </a:cubicBezTo>
                  <a:cubicBezTo>
                    <a:pt x="8" y="7"/>
                    <a:pt x="4" y="9"/>
                    <a:pt x="2" y="10"/>
                  </a:cubicBezTo>
                  <a:cubicBezTo>
                    <a:pt x="0" y="10"/>
                    <a:pt x="1" y="14"/>
                    <a:pt x="4" y="13"/>
                  </a:cubicBezTo>
                  <a:cubicBezTo>
                    <a:pt x="8" y="11"/>
                    <a:pt x="13" y="7"/>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5" name="Freeform 1181">
              <a:extLst>
                <a:ext uri="{FF2B5EF4-FFF2-40B4-BE49-F238E27FC236}">
                  <a16:creationId xmlns:a16="http://schemas.microsoft.com/office/drawing/2014/main" id="{26BFD3C1-867B-45C1-8B06-2BC5B764BD7A}"/>
                </a:ext>
              </a:extLst>
            </p:cNvPr>
            <p:cNvSpPr>
              <a:spLocks/>
            </p:cNvSpPr>
            <p:nvPr userDrawn="1"/>
          </p:nvSpPr>
          <p:spPr bwMode="auto">
            <a:xfrm>
              <a:off x="6940" y="3106"/>
              <a:ext cx="33" cy="28"/>
            </a:xfrm>
            <a:custGeom>
              <a:avLst/>
              <a:gdLst>
                <a:gd name="T0" fmla="*/ 17 w 21"/>
                <a:gd name="T1" fmla="*/ 2 h 18"/>
                <a:gd name="T2" fmla="*/ 2 w 21"/>
                <a:gd name="T3" fmla="*/ 13 h 18"/>
                <a:gd name="T4" fmla="*/ 4 w 21"/>
                <a:gd name="T5" fmla="*/ 17 h 18"/>
                <a:gd name="T6" fmla="*/ 20 w 21"/>
                <a:gd name="T7" fmla="*/ 4 h 18"/>
                <a:gd name="T8" fmla="*/ 17 w 21"/>
                <a:gd name="T9" fmla="*/ 2 h 18"/>
              </a:gdLst>
              <a:ahLst/>
              <a:cxnLst>
                <a:cxn ang="0">
                  <a:pos x="T0" y="T1"/>
                </a:cxn>
                <a:cxn ang="0">
                  <a:pos x="T2" y="T3"/>
                </a:cxn>
                <a:cxn ang="0">
                  <a:pos x="T4" y="T5"/>
                </a:cxn>
                <a:cxn ang="0">
                  <a:pos x="T6" y="T7"/>
                </a:cxn>
                <a:cxn ang="0">
                  <a:pos x="T8" y="T9"/>
                </a:cxn>
              </a:cxnLst>
              <a:rect l="0" t="0" r="r" b="b"/>
              <a:pathLst>
                <a:path w="21" h="18">
                  <a:moveTo>
                    <a:pt x="17" y="2"/>
                  </a:moveTo>
                  <a:cubicBezTo>
                    <a:pt x="13" y="7"/>
                    <a:pt x="8" y="11"/>
                    <a:pt x="2" y="13"/>
                  </a:cubicBezTo>
                  <a:cubicBezTo>
                    <a:pt x="0" y="14"/>
                    <a:pt x="1" y="18"/>
                    <a:pt x="4" y="17"/>
                  </a:cubicBezTo>
                  <a:cubicBezTo>
                    <a:pt x="10" y="14"/>
                    <a:pt x="16" y="10"/>
                    <a:pt x="20" y="4"/>
                  </a:cubicBezTo>
                  <a:cubicBezTo>
                    <a:pt x="21" y="2"/>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6" name="Freeform 1182">
              <a:extLst>
                <a:ext uri="{FF2B5EF4-FFF2-40B4-BE49-F238E27FC236}">
                  <a16:creationId xmlns:a16="http://schemas.microsoft.com/office/drawing/2014/main" id="{1945AC5A-E05F-4520-80F3-ED724A15FE09}"/>
                </a:ext>
              </a:extLst>
            </p:cNvPr>
            <p:cNvSpPr>
              <a:spLocks/>
            </p:cNvSpPr>
            <p:nvPr userDrawn="1"/>
          </p:nvSpPr>
          <p:spPr bwMode="auto">
            <a:xfrm>
              <a:off x="6972" y="3115"/>
              <a:ext cx="20" cy="24"/>
            </a:xfrm>
            <a:custGeom>
              <a:avLst/>
              <a:gdLst>
                <a:gd name="T0" fmla="*/ 9 w 13"/>
                <a:gd name="T1" fmla="*/ 3 h 15"/>
                <a:gd name="T2" fmla="*/ 2 w 13"/>
                <a:gd name="T3" fmla="*/ 11 h 15"/>
                <a:gd name="T4" fmla="*/ 3 w 13"/>
                <a:gd name="T5" fmla="*/ 14 h 15"/>
                <a:gd name="T6" fmla="*/ 13 w 13"/>
                <a:gd name="T7" fmla="*/ 3 h 15"/>
                <a:gd name="T8" fmla="*/ 9 w 13"/>
                <a:gd name="T9" fmla="*/ 3 h 15"/>
              </a:gdLst>
              <a:ahLst/>
              <a:cxnLst>
                <a:cxn ang="0">
                  <a:pos x="T0" y="T1"/>
                </a:cxn>
                <a:cxn ang="0">
                  <a:pos x="T2" y="T3"/>
                </a:cxn>
                <a:cxn ang="0">
                  <a:pos x="T4" y="T5"/>
                </a:cxn>
                <a:cxn ang="0">
                  <a:pos x="T6" y="T7"/>
                </a:cxn>
                <a:cxn ang="0">
                  <a:pos x="T8" y="T9"/>
                </a:cxn>
              </a:cxnLst>
              <a:rect l="0" t="0" r="r" b="b"/>
              <a:pathLst>
                <a:path w="13" h="15">
                  <a:moveTo>
                    <a:pt x="9" y="3"/>
                  </a:moveTo>
                  <a:cubicBezTo>
                    <a:pt x="9" y="7"/>
                    <a:pt x="5" y="9"/>
                    <a:pt x="2" y="11"/>
                  </a:cubicBezTo>
                  <a:cubicBezTo>
                    <a:pt x="0" y="11"/>
                    <a:pt x="1" y="15"/>
                    <a:pt x="3" y="14"/>
                  </a:cubicBezTo>
                  <a:cubicBezTo>
                    <a:pt x="8" y="12"/>
                    <a:pt x="13" y="9"/>
                    <a:pt x="13" y="3"/>
                  </a:cubicBezTo>
                  <a:cubicBezTo>
                    <a:pt x="13" y="0"/>
                    <a:pt x="9" y="1"/>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7" name="Freeform 1183">
              <a:extLst>
                <a:ext uri="{FF2B5EF4-FFF2-40B4-BE49-F238E27FC236}">
                  <a16:creationId xmlns:a16="http://schemas.microsoft.com/office/drawing/2014/main" id="{C9EB016A-2830-4DDB-AE4F-F4679A641B61}"/>
                </a:ext>
              </a:extLst>
            </p:cNvPr>
            <p:cNvSpPr>
              <a:spLocks/>
            </p:cNvSpPr>
            <p:nvPr userDrawn="1"/>
          </p:nvSpPr>
          <p:spPr bwMode="auto">
            <a:xfrm>
              <a:off x="6937" y="3145"/>
              <a:ext cx="22" cy="25"/>
            </a:xfrm>
            <a:custGeom>
              <a:avLst/>
              <a:gdLst>
                <a:gd name="T0" fmla="*/ 9 w 14"/>
                <a:gd name="T1" fmla="*/ 3 h 16"/>
                <a:gd name="T2" fmla="*/ 2 w 14"/>
                <a:gd name="T3" fmla="*/ 12 h 16"/>
                <a:gd name="T4" fmla="*/ 4 w 14"/>
                <a:gd name="T5" fmla="*/ 15 h 16"/>
                <a:gd name="T6" fmla="*/ 13 w 14"/>
                <a:gd name="T7" fmla="*/ 3 h 16"/>
                <a:gd name="T8" fmla="*/ 9 w 14"/>
                <a:gd name="T9" fmla="*/ 3 h 16"/>
              </a:gdLst>
              <a:ahLst/>
              <a:cxnLst>
                <a:cxn ang="0">
                  <a:pos x="T0" y="T1"/>
                </a:cxn>
                <a:cxn ang="0">
                  <a:pos x="T2" y="T3"/>
                </a:cxn>
                <a:cxn ang="0">
                  <a:pos x="T4" y="T5"/>
                </a:cxn>
                <a:cxn ang="0">
                  <a:pos x="T6" y="T7"/>
                </a:cxn>
                <a:cxn ang="0">
                  <a:pos x="T8" y="T9"/>
                </a:cxn>
              </a:cxnLst>
              <a:rect l="0" t="0" r="r" b="b"/>
              <a:pathLst>
                <a:path w="14" h="16">
                  <a:moveTo>
                    <a:pt x="9" y="3"/>
                  </a:moveTo>
                  <a:cubicBezTo>
                    <a:pt x="8" y="6"/>
                    <a:pt x="6" y="10"/>
                    <a:pt x="2" y="12"/>
                  </a:cubicBezTo>
                  <a:cubicBezTo>
                    <a:pt x="0" y="13"/>
                    <a:pt x="1" y="16"/>
                    <a:pt x="4" y="15"/>
                  </a:cubicBezTo>
                  <a:cubicBezTo>
                    <a:pt x="9" y="13"/>
                    <a:pt x="12" y="8"/>
                    <a:pt x="13" y="3"/>
                  </a:cubicBezTo>
                  <a:cubicBezTo>
                    <a:pt x="14" y="1"/>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8" name="Freeform 1184">
              <a:extLst>
                <a:ext uri="{FF2B5EF4-FFF2-40B4-BE49-F238E27FC236}">
                  <a16:creationId xmlns:a16="http://schemas.microsoft.com/office/drawing/2014/main" id="{B1084E9B-E1CE-42F0-870C-944F347BF637}"/>
                </a:ext>
              </a:extLst>
            </p:cNvPr>
            <p:cNvSpPr>
              <a:spLocks/>
            </p:cNvSpPr>
            <p:nvPr userDrawn="1"/>
          </p:nvSpPr>
          <p:spPr bwMode="auto">
            <a:xfrm>
              <a:off x="6951" y="3156"/>
              <a:ext cx="24" cy="27"/>
            </a:xfrm>
            <a:custGeom>
              <a:avLst/>
              <a:gdLst>
                <a:gd name="T0" fmla="*/ 11 w 15"/>
                <a:gd name="T1" fmla="*/ 3 h 17"/>
                <a:gd name="T2" fmla="*/ 2 w 15"/>
                <a:gd name="T3" fmla="*/ 12 h 17"/>
                <a:gd name="T4" fmla="*/ 4 w 15"/>
                <a:gd name="T5" fmla="*/ 16 h 17"/>
                <a:gd name="T6" fmla="*/ 14 w 15"/>
                <a:gd name="T7" fmla="*/ 3 h 17"/>
                <a:gd name="T8" fmla="*/ 11 w 15"/>
                <a:gd name="T9" fmla="*/ 3 h 17"/>
              </a:gdLst>
              <a:ahLst/>
              <a:cxnLst>
                <a:cxn ang="0">
                  <a:pos x="T0" y="T1"/>
                </a:cxn>
                <a:cxn ang="0">
                  <a:pos x="T2" y="T3"/>
                </a:cxn>
                <a:cxn ang="0">
                  <a:pos x="T4" y="T5"/>
                </a:cxn>
                <a:cxn ang="0">
                  <a:pos x="T6" y="T7"/>
                </a:cxn>
                <a:cxn ang="0">
                  <a:pos x="T8" y="T9"/>
                </a:cxn>
              </a:cxnLst>
              <a:rect l="0" t="0" r="r" b="b"/>
              <a:pathLst>
                <a:path w="15" h="17">
                  <a:moveTo>
                    <a:pt x="11" y="3"/>
                  </a:moveTo>
                  <a:cubicBezTo>
                    <a:pt x="9" y="7"/>
                    <a:pt x="7" y="11"/>
                    <a:pt x="2" y="12"/>
                  </a:cubicBezTo>
                  <a:cubicBezTo>
                    <a:pt x="0" y="13"/>
                    <a:pt x="1" y="17"/>
                    <a:pt x="4" y="16"/>
                  </a:cubicBezTo>
                  <a:cubicBezTo>
                    <a:pt x="9" y="14"/>
                    <a:pt x="13" y="9"/>
                    <a:pt x="14" y="3"/>
                  </a:cubicBezTo>
                  <a:cubicBezTo>
                    <a:pt x="15" y="1"/>
                    <a:pt x="11" y="0"/>
                    <a:pt x="1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9" name="Freeform 1185">
              <a:extLst>
                <a:ext uri="{FF2B5EF4-FFF2-40B4-BE49-F238E27FC236}">
                  <a16:creationId xmlns:a16="http://schemas.microsoft.com/office/drawing/2014/main" id="{63A1FBC9-554D-4C7B-A674-16511D0940E5}"/>
                </a:ext>
              </a:extLst>
            </p:cNvPr>
            <p:cNvSpPr>
              <a:spLocks/>
            </p:cNvSpPr>
            <p:nvPr userDrawn="1"/>
          </p:nvSpPr>
          <p:spPr bwMode="auto">
            <a:xfrm>
              <a:off x="6899" y="3144"/>
              <a:ext cx="26" cy="23"/>
            </a:xfrm>
            <a:custGeom>
              <a:avLst/>
              <a:gdLst>
                <a:gd name="T0" fmla="*/ 12 w 16"/>
                <a:gd name="T1" fmla="*/ 2 h 15"/>
                <a:gd name="T2" fmla="*/ 3 w 16"/>
                <a:gd name="T3" fmla="*/ 11 h 15"/>
                <a:gd name="T4" fmla="*/ 4 w 16"/>
                <a:gd name="T5" fmla="*/ 14 h 15"/>
                <a:gd name="T6" fmla="*/ 15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0" y="7"/>
                    <a:pt x="7" y="9"/>
                    <a:pt x="3" y="11"/>
                  </a:cubicBezTo>
                  <a:cubicBezTo>
                    <a:pt x="0" y="12"/>
                    <a:pt x="2" y="15"/>
                    <a:pt x="4" y="14"/>
                  </a:cubicBezTo>
                  <a:cubicBezTo>
                    <a:pt x="9" y="12"/>
                    <a:pt x="14" y="9"/>
                    <a:pt x="15"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0" name="Freeform 1186">
              <a:extLst>
                <a:ext uri="{FF2B5EF4-FFF2-40B4-BE49-F238E27FC236}">
                  <a16:creationId xmlns:a16="http://schemas.microsoft.com/office/drawing/2014/main" id="{A109C8EE-109A-41D0-9C1C-F995AF206F39}"/>
                </a:ext>
              </a:extLst>
            </p:cNvPr>
            <p:cNvSpPr>
              <a:spLocks/>
            </p:cNvSpPr>
            <p:nvPr userDrawn="1"/>
          </p:nvSpPr>
          <p:spPr bwMode="auto">
            <a:xfrm>
              <a:off x="6873" y="3130"/>
              <a:ext cx="25" cy="26"/>
            </a:xfrm>
            <a:custGeom>
              <a:avLst/>
              <a:gdLst>
                <a:gd name="T0" fmla="*/ 12 w 16"/>
                <a:gd name="T1" fmla="*/ 3 h 17"/>
                <a:gd name="T2" fmla="*/ 2 w 16"/>
                <a:gd name="T3" fmla="*/ 13 h 17"/>
                <a:gd name="T4" fmla="*/ 3 w 16"/>
                <a:gd name="T5" fmla="*/ 16 h 17"/>
                <a:gd name="T6" fmla="*/ 15 w 16"/>
                <a:gd name="T7" fmla="*/ 3 h 17"/>
                <a:gd name="T8" fmla="*/ 12 w 16"/>
                <a:gd name="T9" fmla="*/ 3 h 17"/>
              </a:gdLst>
              <a:ahLst/>
              <a:cxnLst>
                <a:cxn ang="0">
                  <a:pos x="T0" y="T1"/>
                </a:cxn>
                <a:cxn ang="0">
                  <a:pos x="T2" y="T3"/>
                </a:cxn>
                <a:cxn ang="0">
                  <a:pos x="T4" y="T5"/>
                </a:cxn>
                <a:cxn ang="0">
                  <a:pos x="T6" y="T7"/>
                </a:cxn>
                <a:cxn ang="0">
                  <a:pos x="T8" y="T9"/>
                </a:cxn>
              </a:cxnLst>
              <a:rect l="0" t="0" r="r" b="b"/>
              <a:pathLst>
                <a:path w="16" h="17">
                  <a:moveTo>
                    <a:pt x="12" y="3"/>
                  </a:moveTo>
                  <a:cubicBezTo>
                    <a:pt x="10" y="7"/>
                    <a:pt x="6" y="11"/>
                    <a:pt x="2" y="13"/>
                  </a:cubicBezTo>
                  <a:cubicBezTo>
                    <a:pt x="0" y="14"/>
                    <a:pt x="1" y="17"/>
                    <a:pt x="3" y="16"/>
                  </a:cubicBezTo>
                  <a:cubicBezTo>
                    <a:pt x="9" y="14"/>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1" name="Freeform 1187">
              <a:extLst>
                <a:ext uri="{FF2B5EF4-FFF2-40B4-BE49-F238E27FC236}">
                  <a16:creationId xmlns:a16="http://schemas.microsoft.com/office/drawing/2014/main" id="{985FDFF7-4FD9-4C01-B703-CEDDFC5F74BF}"/>
                </a:ext>
              </a:extLst>
            </p:cNvPr>
            <p:cNvSpPr>
              <a:spLocks/>
            </p:cNvSpPr>
            <p:nvPr userDrawn="1"/>
          </p:nvSpPr>
          <p:spPr bwMode="auto">
            <a:xfrm>
              <a:off x="6851" y="3120"/>
              <a:ext cx="22" cy="24"/>
            </a:xfrm>
            <a:custGeom>
              <a:avLst/>
              <a:gdLst>
                <a:gd name="T0" fmla="*/ 10 w 14"/>
                <a:gd name="T1" fmla="*/ 2 h 15"/>
                <a:gd name="T2" fmla="*/ 2 w 14"/>
                <a:gd name="T3" fmla="*/ 10 h 15"/>
                <a:gd name="T4" fmla="*/ 3 w 14"/>
                <a:gd name="T5" fmla="*/ 14 h 15"/>
                <a:gd name="T6" fmla="*/ 13 w 14"/>
                <a:gd name="T7" fmla="*/ 3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6" y="9"/>
                    <a:pt x="2" y="10"/>
                  </a:cubicBezTo>
                  <a:cubicBezTo>
                    <a:pt x="0" y="11"/>
                    <a:pt x="1" y="15"/>
                    <a:pt x="3" y="14"/>
                  </a:cubicBezTo>
                  <a:cubicBezTo>
                    <a:pt x="8" y="12"/>
                    <a:pt x="11" y="8"/>
                    <a:pt x="13" y="3"/>
                  </a:cubicBezTo>
                  <a:cubicBezTo>
                    <a:pt x="14"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2" name="Freeform 1188">
              <a:extLst>
                <a:ext uri="{FF2B5EF4-FFF2-40B4-BE49-F238E27FC236}">
                  <a16:creationId xmlns:a16="http://schemas.microsoft.com/office/drawing/2014/main" id="{1772B4FD-C9CD-4334-A5CD-F67264E00836}"/>
                </a:ext>
              </a:extLst>
            </p:cNvPr>
            <p:cNvSpPr>
              <a:spLocks/>
            </p:cNvSpPr>
            <p:nvPr userDrawn="1"/>
          </p:nvSpPr>
          <p:spPr bwMode="auto">
            <a:xfrm>
              <a:off x="6806" y="3144"/>
              <a:ext cx="34" cy="28"/>
            </a:xfrm>
            <a:custGeom>
              <a:avLst/>
              <a:gdLst>
                <a:gd name="T0" fmla="*/ 16 w 21"/>
                <a:gd name="T1" fmla="*/ 2 h 18"/>
                <a:gd name="T2" fmla="*/ 2 w 21"/>
                <a:gd name="T3" fmla="*/ 13 h 18"/>
                <a:gd name="T4" fmla="*/ 5 w 21"/>
                <a:gd name="T5" fmla="*/ 16 h 18"/>
                <a:gd name="T6" fmla="*/ 19 w 21"/>
                <a:gd name="T7" fmla="*/ 5 h 18"/>
                <a:gd name="T8" fmla="*/ 16 w 21"/>
                <a:gd name="T9" fmla="*/ 2 h 18"/>
              </a:gdLst>
              <a:ahLst/>
              <a:cxnLst>
                <a:cxn ang="0">
                  <a:pos x="T0" y="T1"/>
                </a:cxn>
                <a:cxn ang="0">
                  <a:pos x="T2" y="T3"/>
                </a:cxn>
                <a:cxn ang="0">
                  <a:pos x="T4" y="T5"/>
                </a:cxn>
                <a:cxn ang="0">
                  <a:pos x="T6" y="T7"/>
                </a:cxn>
                <a:cxn ang="0">
                  <a:pos x="T8" y="T9"/>
                </a:cxn>
              </a:cxnLst>
              <a:rect l="0" t="0" r="r" b="b"/>
              <a:pathLst>
                <a:path w="21" h="18">
                  <a:moveTo>
                    <a:pt x="16" y="2"/>
                  </a:moveTo>
                  <a:cubicBezTo>
                    <a:pt x="11" y="5"/>
                    <a:pt x="6" y="9"/>
                    <a:pt x="2" y="13"/>
                  </a:cubicBezTo>
                  <a:cubicBezTo>
                    <a:pt x="0" y="15"/>
                    <a:pt x="3" y="18"/>
                    <a:pt x="5" y="16"/>
                  </a:cubicBezTo>
                  <a:cubicBezTo>
                    <a:pt x="9" y="12"/>
                    <a:pt x="14" y="8"/>
                    <a:pt x="19" y="5"/>
                  </a:cubicBezTo>
                  <a:cubicBezTo>
                    <a:pt x="21" y="3"/>
                    <a:pt x="18"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3" name="Freeform 1189">
              <a:extLst>
                <a:ext uri="{FF2B5EF4-FFF2-40B4-BE49-F238E27FC236}">
                  <a16:creationId xmlns:a16="http://schemas.microsoft.com/office/drawing/2014/main" id="{D9C117FD-68D4-44EC-BDCF-DDAFE8DC2220}"/>
                </a:ext>
              </a:extLst>
            </p:cNvPr>
            <p:cNvSpPr>
              <a:spLocks/>
            </p:cNvSpPr>
            <p:nvPr userDrawn="1"/>
          </p:nvSpPr>
          <p:spPr bwMode="auto">
            <a:xfrm>
              <a:off x="6822" y="3120"/>
              <a:ext cx="22" cy="22"/>
            </a:xfrm>
            <a:custGeom>
              <a:avLst/>
              <a:gdLst>
                <a:gd name="T0" fmla="*/ 10 w 14"/>
                <a:gd name="T1" fmla="*/ 2 h 14"/>
                <a:gd name="T2" fmla="*/ 2 w 14"/>
                <a:gd name="T3" fmla="*/ 9 h 14"/>
                <a:gd name="T4" fmla="*/ 4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5" y="7"/>
                    <a:pt x="2" y="9"/>
                  </a:cubicBezTo>
                  <a:cubicBezTo>
                    <a:pt x="0" y="11"/>
                    <a:pt x="2" y="14"/>
                    <a:pt x="4"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4" name="Freeform 1190">
              <a:extLst>
                <a:ext uri="{FF2B5EF4-FFF2-40B4-BE49-F238E27FC236}">
                  <a16:creationId xmlns:a16="http://schemas.microsoft.com/office/drawing/2014/main" id="{BBD5AE71-D300-4F39-8998-0B185DA1461A}"/>
                </a:ext>
              </a:extLst>
            </p:cNvPr>
            <p:cNvSpPr>
              <a:spLocks/>
            </p:cNvSpPr>
            <p:nvPr userDrawn="1"/>
          </p:nvSpPr>
          <p:spPr bwMode="auto">
            <a:xfrm>
              <a:off x="6857" y="3093"/>
              <a:ext cx="20" cy="19"/>
            </a:xfrm>
            <a:custGeom>
              <a:avLst/>
              <a:gdLst>
                <a:gd name="T0" fmla="*/ 9 w 13"/>
                <a:gd name="T1" fmla="*/ 2 h 12"/>
                <a:gd name="T2" fmla="*/ 3 w 13"/>
                <a:gd name="T3" fmla="*/ 7 h 12"/>
                <a:gd name="T4" fmla="*/ 4 w 13"/>
                <a:gd name="T5" fmla="*/ 11 h 12"/>
                <a:gd name="T6" fmla="*/ 12 w 13"/>
                <a:gd name="T7" fmla="*/ 4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6"/>
                    <a:pt x="3" y="7"/>
                  </a:cubicBezTo>
                  <a:cubicBezTo>
                    <a:pt x="0" y="8"/>
                    <a:pt x="2" y="12"/>
                    <a:pt x="4" y="11"/>
                  </a:cubicBezTo>
                  <a:cubicBezTo>
                    <a:pt x="7" y="9"/>
                    <a:pt x="9" y="7"/>
                    <a:pt x="12" y="4"/>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5" name="Freeform 1191">
              <a:extLst>
                <a:ext uri="{FF2B5EF4-FFF2-40B4-BE49-F238E27FC236}">
                  <a16:creationId xmlns:a16="http://schemas.microsoft.com/office/drawing/2014/main" id="{9D4E6249-9A62-459D-B31B-E78B3DAAB8C8}"/>
                </a:ext>
              </a:extLst>
            </p:cNvPr>
            <p:cNvSpPr>
              <a:spLocks/>
            </p:cNvSpPr>
            <p:nvPr userDrawn="1"/>
          </p:nvSpPr>
          <p:spPr bwMode="auto">
            <a:xfrm>
              <a:off x="6841" y="3156"/>
              <a:ext cx="24" cy="24"/>
            </a:xfrm>
            <a:custGeom>
              <a:avLst/>
              <a:gdLst>
                <a:gd name="T0" fmla="*/ 10 w 15"/>
                <a:gd name="T1" fmla="*/ 3 h 15"/>
                <a:gd name="T2" fmla="*/ 3 w 15"/>
                <a:gd name="T3" fmla="*/ 11 h 15"/>
                <a:gd name="T4" fmla="*/ 4 w 15"/>
                <a:gd name="T5" fmla="*/ 14 h 15"/>
                <a:gd name="T6" fmla="*/ 14 w 15"/>
                <a:gd name="T7" fmla="*/ 3 h 15"/>
                <a:gd name="T8" fmla="*/ 10 w 15"/>
                <a:gd name="T9" fmla="*/ 3 h 15"/>
              </a:gdLst>
              <a:ahLst/>
              <a:cxnLst>
                <a:cxn ang="0">
                  <a:pos x="T0" y="T1"/>
                </a:cxn>
                <a:cxn ang="0">
                  <a:pos x="T2" y="T3"/>
                </a:cxn>
                <a:cxn ang="0">
                  <a:pos x="T4" y="T5"/>
                </a:cxn>
                <a:cxn ang="0">
                  <a:pos x="T6" y="T7"/>
                </a:cxn>
                <a:cxn ang="0">
                  <a:pos x="T8" y="T9"/>
                </a:cxn>
              </a:cxnLst>
              <a:rect l="0" t="0" r="r" b="b"/>
              <a:pathLst>
                <a:path w="15" h="15">
                  <a:moveTo>
                    <a:pt x="10" y="3"/>
                  </a:moveTo>
                  <a:cubicBezTo>
                    <a:pt x="9" y="7"/>
                    <a:pt x="7" y="9"/>
                    <a:pt x="3" y="11"/>
                  </a:cubicBezTo>
                  <a:cubicBezTo>
                    <a:pt x="0" y="11"/>
                    <a:pt x="2" y="15"/>
                    <a:pt x="4" y="14"/>
                  </a:cubicBezTo>
                  <a:cubicBezTo>
                    <a:pt x="9" y="12"/>
                    <a:pt x="13" y="9"/>
                    <a:pt x="14" y="3"/>
                  </a:cubicBezTo>
                  <a:cubicBezTo>
                    <a:pt x="15" y="1"/>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6" name="Freeform 1192">
              <a:extLst>
                <a:ext uri="{FF2B5EF4-FFF2-40B4-BE49-F238E27FC236}">
                  <a16:creationId xmlns:a16="http://schemas.microsoft.com/office/drawing/2014/main" id="{ABBF97F1-6515-44A1-A927-FF8AF160CC7C}"/>
                </a:ext>
              </a:extLst>
            </p:cNvPr>
            <p:cNvSpPr>
              <a:spLocks/>
            </p:cNvSpPr>
            <p:nvPr userDrawn="1"/>
          </p:nvSpPr>
          <p:spPr bwMode="auto">
            <a:xfrm>
              <a:off x="6860" y="3169"/>
              <a:ext cx="24" cy="27"/>
            </a:xfrm>
            <a:custGeom>
              <a:avLst/>
              <a:gdLst>
                <a:gd name="T0" fmla="*/ 11 w 15"/>
                <a:gd name="T1" fmla="*/ 1 h 17"/>
                <a:gd name="T2" fmla="*/ 1 w 15"/>
                <a:gd name="T3" fmla="*/ 12 h 17"/>
                <a:gd name="T4" fmla="*/ 4 w 15"/>
                <a:gd name="T5" fmla="*/ 15 h 17"/>
                <a:gd name="T6" fmla="*/ 14 w 15"/>
                <a:gd name="T7" fmla="*/ 4 h 17"/>
                <a:gd name="T8" fmla="*/ 11 w 15"/>
                <a:gd name="T9" fmla="*/ 1 h 17"/>
              </a:gdLst>
              <a:ahLst/>
              <a:cxnLst>
                <a:cxn ang="0">
                  <a:pos x="T0" y="T1"/>
                </a:cxn>
                <a:cxn ang="0">
                  <a:pos x="T2" y="T3"/>
                </a:cxn>
                <a:cxn ang="0">
                  <a:pos x="T4" y="T5"/>
                </a:cxn>
                <a:cxn ang="0">
                  <a:pos x="T6" y="T7"/>
                </a:cxn>
                <a:cxn ang="0">
                  <a:pos x="T8" y="T9"/>
                </a:cxn>
              </a:cxnLst>
              <a:rect l="0" t="0" r="r" b="b"/>
              <a:pathLst>
                <a:path w="15" h="17">
                  <a:moveTo>
                    <a:pt x="11" y="1"/>
                  </a:moveTo>
                  <a:cubicBezTo>
                    <a:pt x="8" y="5"/>
                    <a:pt x="5" y="9"/>
                    <a:pt x="1" y="12"/>
                  </a:cubicBezTo>
                  <a:cubicBezTo>
                    <a:pt x="0" y="14"/>
                    <a:pt x="2" y="17"/>
                    <a:pt x="4" y="15"/>
                  </a:cubicBezTo>
                  <a:cubicBezTo>
                    <a:pt x="8" y="12"/>
                    <a:pt x="11" y="8"/>
                    <a:pt x="14" y="4"/>
                  </a:cubicBezTo>
                  <a:cubicBezTo>
                    <a:pt x="15" y="2"/>
                    <a:pt x="12"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7" name="Freeform 1193">
              <a:extLst>
                <a:ext uri="{FF2B5EF4-FFF2-40B4-BE49-F238E27FC236}">
                  <a16:creationId xmlns:a16="http://schemas.microsoft.com/office/drawing/2014/main" id="{756DE6F8-62CC-4F11-A646-A0688431EEC8}"/>
                </a:ext>
              </a:extLst>
            </p:cNvPr>
            <p:cNvSpPr>
              <a:spLocks/>
            </p:cNvSpPr>
            <p:nvPr userDrawn="1"/>
          </p:nvSpPr>
          <p:spPr bwMode="auto">
            <a:xfrm>
              <a:off x="6871" y="3194"/>
              <a:ext cx="25" cy="28"/>
            </a:xfrm>
            <a:custGeom>
              <a:avLst/>
              <a:gdLst>
                <a:gd name="T0" fmla="*/ 12 w 16"/>
                <a:gd name="T1" fmla="*/ 2 h 18"/>
                <a:gd name="T2" fmla="*/ 2 w 16"/>
                <a:gd name="T3" fmla="*/ 13 h 18"/>
                <a:gd name="T4" fmla="*/ 5 w 16"/>
                <a:gd name="T5" fmla="*/ 16 h 18"/>
                <a:gd name="T6" fmla="*/ 14 w 16"/>
                <a:gd name="T7" fmla="*/ 5 h 18"/>
                <a:gd name="T8" fmla="*/ 12 w 16"/>
                <a:gd name="T9" fmla="*/ 2 h 18"/>
              </a:gdLst>
              <a:ahLst/>
              <a:cxnLst>
                <a:cxn ang="0">
                  <a:pos x="T0" y="T1"/>
                </a:cxn>
                <a:cxn ang="0">
                  <a:pos x="T2" y="T3"/>
                </a:cxn>
                <a:cxn ang="0">
                  <a:pos x="T4" y="T5"/>
                </a:cxn>
                <a:cxn ang="0">
                  <a:pos x="T6" y="T7"/>
                </a:cxn>
                <a:cxn ang="0">
                  <a:pos x="T8" y="T9"/>
                </a:cxn>
              </a:cxnLst>
              <a:rect l="0" t="0" r="r" b="b"/>
              <a:pathLst>
                <a:path w="16" h="18">
                  <a:moveTo>
                    <a:pt x="12" y="2"/>
                  </a:moveTo>
                  <a:cubicBezTo>
                    <a:pt x="9" y="6"/>
                    <a:pt x="6" y="10"/>
                    <a:pt x="2" y="13"/>
                  </a:cubicBezTo>
                  <a:cubicBezTo>
                    <a:pt x="0" y="15"/>
                    <a:pt x="3" y="18"/>
                    <a:pt x="5" y="16"/>
                  </a:cubicBezTo>
                  <a:cubicBezTo>
                    <a:pt x="8" y="13"/>
                    <a:pt x="11" y="9"/>
                    <a:pt x="14" y="5"/>
                  </a:cubicBezTo>
                  <a:cubicBezTo>
                    <a:pt x="16" y="3"/>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8" name="Freeform 1194">
              <a:extLst>
                <a:ext uri="{FF2B5EF4-FFF2-40B4-BE49-F238E27FC236}">
                  <a16:creationId xmlns:a16="http://schemas.microsoft.com/office/drawing/2014/main" id="{DB6BF682-B77A-4D92-8ECA-BF6F3F01526F}"/>
                </a:ext>
              </a:extLst>
            </p:cNvPr>
            <p:cNvSpPr>
              <a:spLocks/>
            </p:cNvSpPr>
            <p:nvPr userDrawn="1"/>
          </p:nvSpPr>
          <p:spPr bwMode="auto">
            <a:xfrm>
              <a:off x="6912" y="3178"/>
              <a:ext cx="17" cy="22"/>
            </a:xfrm>
            <a:custGeom>
              <a:avLst/>
              <a:gdLst>
                <a:gd name="T0" fmla="*/ 6 w 11"/>
                <a:gd name="T1" fmla="*/ 4 h 14"/>
                <a:gd name="T2" fmla="*/ 2 w 11"/>
                <a:gd name="T3" fmla="*/ 9 h 14"/>
                <a:gd name="T4" fmla="*/ 3 w 11"/>
                <a:gd name="T5" fmla="*/ 13 h 14"/>
                <a:gd name="T6" fmla="*/ 9 w 11"/>
                <a:gd name="T7" fmla="*/ 2 h 14"/>
                <a:gd name="T8" fmla="*/ 6 w 11"/>
                <a:gd name="T9" fmla="*/ 4 h 14"/>
              </a:gdLst>
              <a:ahLst/>
              <a:cxnLst>
                <a:cxn ang="0">
                  <a:pos x="T0" y="T1"/>
                </a:cxn>
                <a:cxn ang="0">
                  <a:pos x="T2" y="T3"/>
                </a:cxn>
                <a:cxn ang="0">
                  <a:pos x="T4" y="T5"/>
                </a:cxn>
                <a:cxn ang="0">
                  <a:pos x="T6" y="T7"/>
                </a:cxn>
                <a:cxn ang="0">
                  <a:pos x="T8" y="T9"/>
                </a:cxn>
              </a:cxnLst>
              <a:rect l="0" t="0" r="r" b="b"/>
              <a:pathLst>
                <a:path w="11" h="14">
                  <a:moveTo>
                    <a:pt x="6" y="4"/>
                  </a:moveTo>
                  <a:cubicBezTo>
                    <a:pt x="7" y="6"/>
                    <a:pt x="4" y="8"/>
                    <a:pt x="2" y="9"/>
                  </a:cubicBezTo>
                  <a:cubicBezTo>
                    <a:pt x="0" y="10"/>
                    <a:pt x="1" y="14"/>
                    <a:pt x="3" y="13"/>
                  </a:cubicBezTo>
                  <a:cubicBezTo>
                    <a:pt x="8" y="11"/>
                    <a:pt x="11" y="7"/>
                    <a:pt x="9" y="2"/>
                  </a:cubicBezTo>
                  <a:cubicBezTo>
                    <a:pt x="9" y="0"/>
                    <a:pt x="5" y="1"/>
                    <a:pt x="6"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9" name="Freeform 1195">
              <a:extLst>
                <a:ext uri="{FF2B5EF4-FFF2-40B4-BE49-F238E27FC236}">
                  <a16:creationId xmlns:a16="http://schemas.microsoft.com/office/drawing/2014/main" id="{81FDCC64-B03C-4FD7-8A4F-791288078ACB}"/>
                </a:ext>
              </a:extLst>
            </p:cNvPr>
            <p:cNvSpPr>
              <a:spLocks/>
            </p:cNvSpPr>
            <p:nvPr userDrawn="1"/>
          </p:nvSpPr>
          <p:spPr bwMode="auto">
            <a:xfrm>
              <a:off x="6907" y="3199"/>
              <a:ext cx="25" cy="26"/>
            </a:xfrm>
            <a:custGeom>
              <a:avLst/>
              <a:gdLst>
                <a:gd name="T0" fmla="*/ 12 w 16"/>
                <a:gd name="T1" fmla="*/ 2 h 17"/>
                <a:gd name="T2" fmla="*/ 2 w 16"/>
                <a:gd name="T3" fmla="*/ 13 h 17"/>
                <a:gd name="T4" fmla="*/ 3 w 16"/>
                <a:gd name="T5" fmla="*/ 16 h 17"/>
                <a:gd name="T6" fmla="*/ 16 w 16"/>
                <a:gd name="T7" fmla="*/ 3 h 17"/>
                <a:gd name="T8" fmla="*/ 12 w 16"/>
                <a:gd name="T9" fmla="*/ 2 h 17"/>
              </a:gdLst>
              <a:ahLst/>
              <a:cxnLst>
                <a:cxn ang="0">
                  <a:pos x="T0" y="T1"/>
                </a:cxn>
                <a:cxn ang="0">
                  <a:pos x="T2" y="T3"/>
                </a:cxn>
                <a:cxn ang="0">
                  <a:pos x="T4" y="T5"/>
                </a:cxn>
                <a:cxn ang="0">
                  <a:pos x="T6" y="T7"/>
                </a:cxn>
                <a:cxn ang="0">
                  <a:pos x="T8" y="T9"/>
                </a:cxn>
              </a:cxnLst>
              <a:rect l="0" t="0" r="r" b="b"/>
              <a:pathLst>
                <a:path w="16" h="17">
                  <a:moveTo>
                    <a:pt x="12" y="2"/>
                  </a:moveTo>
                  <a:cubicBezTo>
                    <a:pt x="11" y="7"/>
                    <a:pt x="7" y="11"/>
                    <a:pt x="2" y="13"/>
                  </a:cubicBezTo>
                  <a:cubicBezTo>
                    <a:pt x="0" y="13"/>
                    <a:pt x="1" y="17"/>
                    <a:pt x="3" y="16"/>
                  </a:cubicBezTo>
                  <a:cubicBezTo>
                    <a:pt x="9" y="14"/>
                    <a:pt x="14" y="9"/>
                    <a:pt x="16"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0" name="Freeform 1196">
              <a:extLst>
                <a:ext uri="{FF2B5EF4-FFF2-40B4-BE49-F238E27FC236}">
                  <a16:creationId xmlns:a16="http://schemas.microsoft.com/office/drawing/2014/main" id="{DAD29191-2FE2-4176-AB01-70A97708A24A}"/>
                </a:ext>
              </a:extLst>
            </p:cNvPr>
            <p:cNvSpPr>
              <a:spLocks/>
            </p:cNvSpPr>
            <p:nvPr userDrawn="1"/>
          </p:nvSpPr>
          <p:spPr bwMode="auto">
            <a:xfrm>
              <a:off x="6869" y="3229"/>
              <a:ext cx="26" cy="25"/>
            </a:xfrm>
            <a:custGeom>
              <a:avLst/>
              <a:gdLst>
                <a:gd name="T0" fmla="*/ 11 w 16"/>
                <a:gd name="T1" fmla="*/ 2 h 16"/>
                <a:gd name="T2" fmla="*/ 2 w 16"/>
                <a:gd name="T3" fmla="*/ 12 h 16"/>
                <a:gd name="T4" fmla="*/ 3 w 16"/>
                <a:gd name="T5" fmla="*/ 15 h 16"/>
                <a:gd name="T6" fmla="*/ 14 w 16"/>
                <a:gd name="T7" fmla="*/ 5 h 16"/>
                <a:gd name="T8" fmla="*/ 11 w 16"/>
                <a:gd name="T9" fmla="*/ 2 h 16"/>
              </a:gdLst>
              <a:ahLst/>
              <a:cxnLst>
                <a:cxn ang="0">
                  <a:pos x="T0" y="T1"/>
                </a:cxn>
                <a:cxn ang="0">
                  <a:pos x="T2" y="T3"/>
                </a:cxn>
                <a:cxn ang="0">
                  <a:pos x="T4" y="T5"/>
                </a:cxn>
                <a:cxn ang="0">
                  <a:pos x="T6" y="T7"/>
                </a:cxn>
                <a:cxn ang="0">
                  <a:pos x="T8" y="T9"/>
                </a:cxn>
              </a:cxnLst>
              <a:rect l="0" t="0" r="r" b="b"/>
              <a:pathLst>
                <a:path w="16" h="16">
                  <a:moveTo>
                    <a:pt x="11" y="2"/>
                  </a:moveTo>
                  <a:cubicBezTo>
                    <a:pt x="9" y="6"/>
                    <a:pt x="6" y="10"/>
                    <a:pt x="2" y="12"/>
                  </a:cubicBezTo>
                  <a:cubicBezTo>
                    <a:pt x="0" y="13"/>
                    <a:pt x="1" y="16"/>
                    <a:pt x="3" y="15"/>
                  </a:cubicBezTo>
                  <a:cubicBezTo>
                    <a:pt x="8" y="13"/>
                    <a:pt x="11" y="9"/>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1" name="Freeform 1197">
              <a:extLst>
                <a:ext uri="{FF2B5EF4-FFF2-40B4-BE49-F238E27FC236}">
                  <a16:creationId xmlns:a16="http://schemas.microsoft.com/office/drawing/2014/main" id="{886190DF-C38E-4483-B92F-1F4F1FB8269A}"/>
                </a:ext>
              </a:extLst>
            </p:cNvPr>
            <p:cNvSpPr>
              <a:spLocks/>
            </p:cNvSpPr>
            <p:nvPr userDrawn="1"/>
          </p:nvSpPr>
          <p:spPr bwMode="auto">
            <a:xfrm>
              <a:off x="6882" y="3241"/>
              <a:ext cx="17" cy="21"/>
            </a:xfrm>
            <a:custGeom>
              <a:avLst/>
              <a:gdLst>
                <a:gd name="T0" fmla="*/ 7 w 11"/>
                <a:gd name="T1" fmla="*/ 3 h 13"/>
                <a:gd name="T2" fmla="*/ 2 w 11"/>
                <a:gd name="T3" fmla="*/ 8 h 13"/>
                <a:gd name="T4" fmla="*/ 3 w 11"/>
                <a:gd name="T5" fmla="*/ 12 h 13"/>
                <a:gd name="T6" fmla="*/ 11 w 11"/>
                <a:gd name="T7" fmla="*/ 3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5"/>
                    <a:pt x="4" y="7"/>
                    <a:pt x="2" y="8"/>
                  </a:cubicBezTo>
                  <a:cubicBezTo>
                    <a:pt x="0" y="9"/>
                    <a:pt x="1" y="13"/>
                    <a:pt x="3" y="12"/>
                  </a:cubicBezTo>
                  <a:cubicBezTo>
                    <a:pt x="7" y="10"/>
                    <a:pt x="10" y="7"/>
                    <a:pt x="11" y="3"/>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2" name="Freeform 1198">
              <a:extLst>
                <a:ext uri="{FF2B5EF4-FFF2-40B4-BE49-F238E27FC236}">
                  <a16:creationId xmlns:a16="http://schemas.microsoft.com/office/drawing/2014/main" id="{4624C5CB-E0D5-4FE9-90FC-2BE376F6B3D3}"/>
                </a:ext>
              </a:extLst>
            </p:cNvPr>
            <p:cNvSpPr>
              <a:spLocks/>
            </p:cNvSpPr>
            <p:nvPr userDrawn="1"/>
          </p:nvSpPr>
          <p:spPr bwMode="auto">
            <a:xfrm>
              <a:off x="6762" y="3174"/>
              <a:ext cx="30" cy="22"/>
            </a:xfrm>
            <a:custGeom>
              <a:avLst/>
              <a:gdLst>
                <a:gd name="T0" fmla="*/ 15 w 19"/>
                <a:gd name="T1" fmla="*/ 1 h 14"/>
                <a:gd name="T2" fmla="*/ 2 w 19"/>
                <a:gd name="T3" fmla="*/ 9 h 14"/>
                <a:gd name="T4" fmla="*/ 4 w 19"/>
                <a:gd name="T5" fmla="*/ 12 h 14"/>
                <a:gd name="T6" fmla="*/ 17 w 19"/>
                <a:gd name="T7" fmla="*/ 4 h 14"/>
                <a:gd name="T8" fmla="*/ 15 w 19"/>
                <a:gd name="T9" fmla="*/ 1 h 14"/>
              </a:gdLst>
              <a:ahLst/>
              <a:cxnLst>
                <a:cxn ang="0">
                  <a:pos x="T0" y="T1"/>
                </a:cxn>
                <a:cxn ang="0">
                  <a:pos x="T2" y="T3"/>
                </a:cxn>
                <a:cxn ang="0">
                  <a:pos x="T4" y="T5"/>
                </a:cxn>
                <a:cxn ang="0">
                  <a:pos x="T6" y="T7"/>
                </a:cxn>
                <a:cxn ang="0">
                  <a:pos x="T8" y="T9"/>
                </a:cxn>
              </a:cxnLst>
              <a:rect l="0" t="0" r="r" b="b"/>
              <a:pathLst>
                <a:path w="19" h="14">
                  <a:moveTo>
                    <a:pt x="15" y="1"/>
                  </a:moveTo>
                  <a:cubicBezTo>
                    <a:pt x="11" y="4"/>
                    <a:pt x="6" y="6"/>
                    <a:pt x="2" y="9"/>
                  </a:cubicBezTo>
                  <a:cubicBezTo>
                    <a:pt x="0" y="11"/>
                    <a:pt x="2" y="14"/>
                    <a:pt x="4" y="12"/>
                  </a:cubicBezTo>
                  <a:cubicBezTo>
                    <a:pt x="8" y="9"/>
                    <a:pt x="13" y="7"/>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3" name="Freeform 1199">
              <a:extLst>
                <a:ext uri="{FF2B5EF4-FFF2-40B4-BE49-F238E27FC236}">
                  <a16:creationId xmlns:a16="http://schemas.microsoft.com/office/drawing/2014/main" id="{F253B242-B883-436A-A1FA-9CEA5D509409}"/>
                </a:ext>
              </a:extLst>
            </p:cNvPr>
            <p:cNvSpPr>
              <a:spLocks/>
            </p:cNvSpPr>
            <p:nvPr userDrawn="1"/>
          </p:nvSpPr>
          <p:spPr bwMode="auto">
            <a:xfrm>
              <a:off x="6784" y="3188"/>
              <a:ext cx="21" cy="20"/>
            </a:xfrm>
            <a:custGeom>
              <a:avLst/>
              <a:gdLst>
                <a:gd name="T0" fmla="*/ 8 w 13"/>
                <a:gd name="T1" fmla="*/ 2 h 13"/>
                <a:gd name="T2" fmla="*/ 2 w 13"/>
                <a:gd name="T3" fmla="*/ 9 h 13"/>
                <a:gd name="T4" fmla="*/ 5 w 13"/>
                <a:gd name="T5" fmla="*/ 11 h 13"/>
                <a:gd name="T6" fmla="*/ 11 w 13"/>
                <a:gd name="T7" fmla="*/ 4 h 13"/>
                <a:gd name="T8" fmla="*/ 8 w 13"/>
                <a:gd name="T9" fmla="*/ 2 h 13"/>
              </a:gdLst>
              <a:ahLst/>
              <a:cxnLst>
                <a:cxn ang="0">
                  <a:pos x="T0" y="T1"/>
                </a:cxn>
                <a:cxn ang="0">
                  <a:pos x="T2" y="T3"/>
                </a:cxn>
                <a:cxn ang="0">
                  <a:pos x="T4" y="T5"/>
                </a:cxn>
                <a:cxn ang="0">
                  <a:pos x="T6" y="T7"/>
                </a:cxn>
                <a:cxn ang="0">
                  <a:pos x="T8" y="T9"/>
                </a:cxn>
              </a:cxnLst>
              <a:rect l="0" t="0" r="r" b="b"/>
              <a:pathLst>
                <a:path w="13" h="13">
                  <a:moveTo>
                    <a:pt x="8" y="2"/>
                  </a:moveTo>
                  <a:cubicBezTo>
                    <a:pt x="6" y="4"/>
                    <a:pt x="4" y="7"/>
                    <a:pt x="2" y="9"/>
                  </a:cubicBezTo>
                  <a:cubicBezTo>
                    <a:pt x="0" y="11"/>
                    <a:pt x="3" y="13"/>
                    <a:pt x="5" y="11"/>
                  </a:cubicBezTo>
                  <a:cubicBezTo>
                    <a:pt x="7"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4" name="Freeform 1200">
              <a:extLst>
                <a:ext uri="{FF2B5EF4-FFF2-40B4-BE49-F238E27FC236}">
                  <a16:creationId xmlns:a16="http://schemas.microsoft.com/office/drawing/2014/main" id="{861514F2-BAC2-4D49-BA27-F9300CEDBB22}"/>
                </a:ext>
              </a:extLst>
            </p:cNvPr>
            <p:cNvSpPr>
              <a:spLocks/>
            </p:cNvSpPr>
            <p:nvPr userDrawn="1"/>
          </p:nvSpPr>
          <p:spPr bwMode="auto">
            <a:xfrm>
              <a:off x="6817" y="3175"/>
              <a:ext cx="16" cy="27"/>
            </a:xfrm>
            <a:custGeom>
              <a:avLst/>
              <a:gdLst>
                <a:gd name="T0" fmla="*/ 7 w 10"/>
                <a:gd name="T1" fmla="*/ 3 h 17"/>
                <a:gd name="T2" fmla="*/ 2 w 10"/>
                <a:gd name="T3" fmla="*/ 12 h 17"/>
                <a:gd name="T4" fmla="*/ 4 w 10"/>
                <a:gd name="T5" fmla="*/ 15 h 17"/>
                <a:gd name="T6" fmla="*/ 10 w 10"/>
                <a:gd name="T7" fmla="*/ 2 h 17"/>
                <a:gd name="T8" fmla="*/ 7 w 10"/>
                <a:gd name="T9" fmla="*/ 3 h 17"/>
              </a:gdLst>
              <a:ahLst/>
              <a:cxnLst>
                <a:cxn ang="0">
                  <a:pos x="T0" y="T1"/>
                </a:cxn>
                <a:cxn ang="0">
                  <a:pos x="T2" y="T3"/>
                </a:cxn>
                <a:cxn ang="0">
                  <a:pos x="T4" y="T5"/>
                </a:cxn>
                <a:cxn ang="0">
                  <a:pos x="T6" y="T7"/>
                </a:cxn>
                <a:cxn ang="0">
                  <a:pos x="T8" y="T9"/>
                </a:cxn>
              </a:cxnLst>
              <a:rect l="0" t="0" r="r" b="b"/>
              <a:pathLst>
                <a:path w="10" h="17">
                  <a:moveTo>
                    <a:pt x="7" y="3"/>
                  </a:moveTo>
                  <a:cubicBezTo>
                    <a:pt x="7" y="6"/>
                    <a:pt x="5" y="10"/>
                    <a:pt x="2" y="12"/>
                  </a:cubicBezTo>
                  <a:cubicBezTo>
                    <a:pt x="0" y="13"/>
                    <a:pt x="3" y="17"/>
                    <a:pt x="4" y="15"/>
                  </a:cubicBezTo>
                  <a:cubicBezTo>
                    <a:pt x="8" y="12"/>
                    <a:pt x="10" y="7"/>
                    <a:pt x="10" y="2"/>
                  </a:cubicBezTo>
                  <a:cubicBezTo>
                    <a:pt x="10"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5" name="Freeform 1201">
              <a:extLst>
                <a:ext uri="{FF2B5EF4-FFF2-40B4-BE49-F238E27FC236}">
                  <a16:creationId xmlns:a16="http://schemas.microsoft.com/office/drawing/2014/main" id="{12F3C60E-BC64-471A-BCF7-0B166ECBF001}"/>
                </a:ext>
              </a:extLst>
            </p:cNvPr>
            <p:cNvSpPr>
              <a:spLocks/>
            </p:cNvSpPr>
            <p:nvPr userDrawn="1"/>
          </p:nvSpPr>
          <p:spPr bwMode="auto">
            <a:xfrm>
              <a:off x="6821" y="3197"/>
              <a:ext cx="25" cy="30"/>
            </a:xfrm>
            <a:custGeom>
              <a:avLst/>
              <a:gdLst>
                <a:gd name="T0" fmla="*/ 11 w 16"/>
                <a:gd name="T1" fmla="*/ 2 h 19"/>
                <a:gd name="T2" fmla="*/ 2 w 16"/>
                <a:gd name="T3" fmla="*/ 14 h 19"/>
                <a:gd name="T4" fmla="*/ 4 w 16"/>
                <a:gd name="T5" fmla="*/ 17 h 19"/>
                <a:gd name="T6" fmla="*/ 15 w 16"/>
                <a:gd name="T7" fmla="*/ 3 h 19"/>
                <a:gd name="T8" fmla="*/ 11 w 16"/>
                <a:gd name="T9" fmla="*/ 2 h 19"/>
              </a:gdLst>
              <a:ahLst/>
              <a:cxnLst>
                <a:cxn ang="0">
                  <a:pos x="T0" y="T1"/>
                </a:cxn>
                <a:cxn ang="0">
                  <a:pos x="T2" y="T3"/>
                </a:cxn>
                <a:cxn ang="0">
                  <a:pos x="T4" y="T5"/>
                </a:cxn>
                <a:cxn ang="0">
                  <a:pos x="T6" y="T7"/>
                </a:cxn>
                <a:cxn ang="0">
                  <a:pos x="T8" y="T9"/>
                </a:cxn>
              </a:cxnLst>
              <a:rect l="0" t="0" r="r" b="b"/>
              <a:pathLst>
                <a:path w="16" h="19">
                  <a:moveTo>
                    <a:pt x="11" y="2"/>
                  </a:moveTo>
                  <a:cubicBezTo>
                    <a:pt x="10" y="7"/>
                    <a:pt x="6" y="11"/>
                    <a:pt x="2" y="14"/>
                  </a:cubicBezTo>
                  <a:cubicBezTo>
                    <a:pt x="0" y="16"/>
                    <a:pt x="2" y="19"/>
                    <a:pt x="4" y="17"/>
                  </a:cubicBezTo>
                  <a:cubicBezTo>
                    <a:pt x="9" y="14"/>
                    <a:pt x="13" y="9"/>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6" name="Freeform 1202">
              <a:extLst>
                <a:ext uri="{FF2B5EF4-FFF2-40B4-BE49-F238E27FC236}">
                  <a16:creationId xmlns:a16="http://schemas.microsoft.com/office/drawing/2014/main" id="{F3090AD4-750B-46D0-949C-3D79187F59EC}"/>
                </a:ext>
              </a:extLst>
            </p:cNvPr>
            <p:cNvSpPr>
              <a:spLocks/>
            </p:cNvSpPr>
            <p:nvPr userDrawn="1"/>
          </p:nvSpPr>
          <p:spPr bwMode="auto">
            <a:xfrm>
              <a:off x="6832" y="3222"/>
              <a:ext cx="22" cy="27"/>
            </a:xfrm>
            <a:custGeom>
              <a:avLst/>
              <a:gdLst>
                <a:gd name="T0" fmla="*/ 9 w 14"/>
                <a:gd name="T1" fmla="*/ 3 h 17"/>
                <a:gd name="T2" fmla="*/ 2 w 14"/>
                <a:gd name="T3" fmla="*/ 13 h 17"/>
                <a:gd name="T4" fmla="*/ 4 w 14"/>
                <a:gd name="T5" fmla="*/ 16 h 17"/>
                <a:gd name="T6" fmla="*/ 13 w 14"/>
                <a:gd name="T7" fmla="*/ 4 h 17"/>
                <a:gd name="T8" fmla="*/ 9 w 14"/>
                <a:gd name="T9" fmla="*/ 3 h 17"/>
              </a:gdLst>
              <a:ahLst/>
              <a:cxnLst>
                <a:cxn ang="0">
                  <a:pos x="T0" y="T1"/>
                </a:cxn>
                <a:cxn ang="0">
                  <a:pos x="T2" y="T3"/>
                </a:cxn>
                <a:cxn ang="0">
                  <a:pos x="T4" y="T5"/>
                </a:cxn>
                <a:cxn ang="0">
                  <a:pos x="T6" y="T7"/>
                </a:cxn>
                <a:cxn ang="0">
                  <a:pos x="T8" y="T9"/>
                </a:cxn>
              </a:cxnLst>
              <a:rect l="0" t="0" r="r" b="b"/>
              <a:pathLst>
                <a:path w="14" h="17">
                  <a:moveTo>
                    <a:pt x="9" y="3"/>
                  </a:moveTo>
                  <a:cubicBezTo>
                    <a:pt x="7" y="6"/>
                    <a:pt x="5" y="10"/>
                    <a:pt x="2" y="13"/>
                  </a:cubicBezTo>
                  <a:cubicBezTo>
                    <a:pt x="0" y="14"/>
                    <a:pt x="2" y="17"/>
                    <a:pt x="4" y="16"/>
                  </a:cubicBezTo>
                  <a:cubicBezTo>
                    <a:pt x="8" y="12"/>
                    <a:pt x="11" y="9"/>
                    <a:pt x="13" y="4"/>
                  </a:cubicBezTo>
                  <a:cubicBezTo>
                    <a:pt x="14" y="2"/>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7" name="Freeform 1203">
              <a:extLst>
                <a:ext uri="{FF2B5EF4-FFF2-40B4-BE49-F238E27FC236}">
                  <a16:creationId xmlns:a16="http://schemas.microsoft.com/office/drawing/2014/main" id="{C279B843-6C2C-4C91-8FE9-BA873B7C80BF}"/>
                </a:ext>
              </a:extLst>
            </p:cNvPr>
            <p:cNvSpPr>
              <a:spLocks/>
            </p:cNvSpPr>
            <p:nvPr userDrawn="1"/>
          </p:nvSpPr>
          <p:spPr bwMode="auto">
            <a:xfrm>
              <a:off x="6828" y="3249"/>
              <a:ext cx="21" cy="27"/>
            </a:xfrm>
            <a:custGeom>
              <a:avLst/>
              <a:gdLst>
                <a:gd name="T0" fmla="*/ 9 w 13"/>
                <a:gd name="T1" fmla="*/ 2 h 17"/>
                <a:gd name="T2" fmla="*/ 2 w 13"/>
                <a:gd name="T3" fmla="*/ 13 h 17"/>
                <a:gd name="T4" fmla="*/ 5 w 13"/>
                <a:gd name="T5" fmla="*/ 16 h 17"/>
                <a:gd name="T6" fmla="*/ 13 w 13"/>
                <a:gd name="T7" fmla="*/ 2 h 17"/>
                <a:gd name="T8" fmla="*/ 9 w 13"/>
                <a:gd name="T9" fmla="*/ 2 h 17"/>
              </a:gdLst>
              <a:ahLst/>
              <a:cxnLst>
                <a:cxn ang="0">
                  <a:pos x="T0" y="T1"/>
                </a:cxn>
                <a:cxn ang="0">
                  <a:pos x="T2" y="T3"/>
                </a:cxn>
                <a:cxn ang="0">
                  <a:pos x="T4" y="T5"/>
                </a:cxn>
                <a:cxn ang="0">
                  <a:pos x="T6" y="T7"/>
                </a:cxn>
                <a:cxn ang="0">
                  <a:pos x="T8" y="T9"/>
                </a:cxn>
              </a:cxnLst>
              <a:rect l="0" t="0" r="r" b="b"/>
              <a:pathLst>
                <a:path w="13" h="17">
                  <a:moveTo>
                    <a:pt x="9" y="2"/>
                  </a:moveTo>
                  <a:cubicBezTo>
                    <a:pt x="9" y="7"/>
                    <a:pt x="5" y="10"/>
                    <a:pt x="2" y="13"/>
                  </a:cubicBezTo>
                  <a:cubicBezTo>
                    <a:pt x="0" y="14"/>
                    <a:pt x="3" y="17"/>
                    <a:pt x="5" y="16"/>
                  </a:cubicBezTo>
                  <a:cubicBezTo>
                    <a:pt x="9" y="12"/>
                    <a:pt x="13" y="8"/>
                    <a:pt x="13" y="2"/>
                  </a:cubicBezTo>
                  <a:cubicBezTo>
                    <a:pt x="13" y="0"/>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8" name="Freeform 1204">
              <a:extLst>
                <a:ext uri="{FF2B5EF4-FFF2-40B4-BE49-F238E27FC236}">
                  <a16:creationId xmlns:a16="http://schemas.microsoft.com/office/drawing/2014/main" id="{1448B65E-793F-4916-A30C-7C51C50D82DB}"/>
                </a:ext>
              </a:extLst>
            </p:cNvPr>
            <p:cNvSpPr>
              <a:spLocks/>
            </p:cNvSpPr>
            <p:nvPr userDrawn="1"/>
          </p:nvSpPr>
          <p:spPr bwMode="auto">
            <a:xfrm>
              <a:off x="6841" y="3269"/>
              <a:ext cx="17" cy="26"/>
            </a:xfrm>
            <a:custGeom>
              <a:avLst/>
              <a:gdLst>
                <a:gd name="T0" fmla="*/ 8 w 11"/>
                <a:gd name="T1" fmla="*/ 2 h 16"/>
                <a:gd name="T2" fmla="*/ 1 w 11"/>
                <a:gd name="T3" fmla="*/ 11 h 16"/>
                <a:gd name="T4" fmla="*/ 4 w 11"/>
                <a:gd name="T5" fmla="*/ 14 h 16"/>
                <a:gd name="T6" fmla="*/ 11 w 11"/>
                <a:gd name="T7" fmla="*/ 2 h 16"/>
                <a:gd name="T8" fmla="*/ 8 w 11"/>
                <a:gd name="T9" fmla="*/ 2 h 16"/>
              </a:gdLst>
              <a:ahLst/>
              <a:cxnLst>
                <a:cxn ang="0">
                  <a:pos x="T0" y="T1"/>
                </a:cxn>
                <a:cxn ang="0">
                  <a:pos x="T2" y="T3"/>
                </a:cxn>
                <a:cxn ang="0">
                  <a:pos x="T4" y="T5"/>
                </a:cxn>
                <a:cxn ang="0">
                  <a:pos x="T6" y="T7"/>
                </a:cxn>
                <a:cxn ang="0">
                  <a:pos x="T8" y="T9"/>
                </a:cxn>
              </a:cxnLst>
              <a:rect l="0" t="0" r="r" b="b"/>
              <a:pathLst>
                <a:path w="11" h="16">
                  <a:moveTo>
                    <a:pt x="8" y="2"/>
                  </a:moveTo>
                  <a:cubicBezTo>
                    <a:pt x="8" y="6"/>
                    <a:pt x="4" y="9"/>
                    <a:pt x="1" y="11"/>
                  </a:cubicBezTo>
                  <a:cubicBezTo>
                    <a:pt x="0" y="12"/>
                    <a:pt x="2" y="16"/>
                    <a:pt x="4" y="14"/>
                  </a:cubicBezTo>
                  <a:cubicBezTo>
                    <a:pt x="8" y="11"/>
                    <a:pt x="11" y="7"/>
                    <a:pt x="11" y="2"/>
                  </a:cubicBezTo>
                  <a:cubicBezTo>
                    <a:pt x="11" y="0"/>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9" name="Freeform 1205">
              <a:extLst>
                <a:ext uri="{FF2B5EF4-FFF2-40B4-BE49-F238E27FC236}">
                  <a16:creationId xmlns:a16="http://schemas.microsoft.com/office/drawing/2014/main" id="{9D8D9642-5662-4838-BEE8-3CA541818343}"/>
                </a:ext>
              </a:extLst>
            </p:cNvPr>
            <p:cNvSpPr>
              <a:spLocks/>
            </p:cNvSpPr>
            <p:nvPr userDrawn="1"/>
          </p:nvSpPr>
          <p:spPr bwMode="auto">
            <a:xfrm>
              <a:off x="6806" y="3307"/>
              <a:ext cx="34" cy="25"/>
            </a:xfrm>
            <a:custGeom>
              <a:avLst/>
              <a:gdLst>
                <a:gd name="T0" fmla="*/ 17 w 21"/>
                <a:gd name="T1" fmla="*/ 2 h 16"/>
                <a:gd name="T2" fmla="*/ 2 w 21"/>
                <a:gd name="T3" fmla="*/ 12 h 16"/>
                <a:gd name="T4" fmla="*/ 4 w 21"/>
                <a:gd name="T5" fmla="*/ 15 h 16"/>
                <a:gd name="T6" fmla="*/ 19 w 21"/>
                <a:gd name="T7" fmla="*/ 5 h 16"/>
                <a:gd name="T8" fmla="*/ 17 w 21"/>
                <a:gd name="T9" fmla="*/ 2 h 16"/>
              </a:gdLst>
              <a:ahLst/>
              <a:cxnLst>
                <a:cxn ang="0">
                  <a:pos x="T0" y="T1"/>
                </a:cxn>
                <a:cxn ang="0">
                  <a:pos x="T2" y="T3"/>
                </a:cxn>
                <a:cxn ang="0">
                  <a:pos x="T4" y="T5"/>
                </a:cxn>
                <a:cxn ang="0">
                  <a:pos x="T6" y="T7"/>
                </a:cxn>
                <a:cxn ang="0">
                  <a:pos x="T8" y="T9"/>
                </a:cxn>
              </a:cxnLst>
              <a:rect l="0" t="0" r="r" b="b"/>
              <a:pathLst>
                <a:path w="21" h="16">
                  <a:moveTo>
                    <a:pt x="17" y="2"/>
                  </a:moveTo>
                  <a:cubicBezTo>
                    <a:pt x="12" y="5"/>
                    <a:pt x="7" y="8"/>
                    <a:pt x="2" y="12"/>
                  </a:cubicBezTo>
                  <a:cubicBezTo>
                    <a:pt x="0" y="13"/>
                    <a:pt x="2" y="16"/>
                    <a:pt x="4" y="15"/>
                  </a:cubicBezTo>
                  <a:cubicBezTo>
                    <a:pt x="9" y="11"/>
                    <a:pt x="14" y="8"/>
                    <a:pt x="19" y="5"/>
                  </a:cubicBezTo>
                  <a:cubicBezTo>
                    <a:pt x="21" y="3"/>
                    <a:pt x="19"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0" name="Freeform 1206">
              <a:extLst>
                <a:ext uri="{FF2B5EF4-FFF2-40B4-BE49-F238E27FC236}">
                  <a16:creationId xmlns:a16="http://schemas.microsoft.com/office/drawing/2014/main" id="{9853B8B8-CB3F-40FE-8565-F264D40F747E}"/>
                </a:ext>
              </a:extLst>
            </p:cNvPr>
            <p:cNvSpPr>
              <a:spLocks/>
            </p:cNvSpPr>
            <p:nvPr userDrawn="1"/>
          </p:nvSpPr>
          <p:spPr bwMode="auto">
            <a:xfrm>
              <a:off x="6860" y="3274"/>
              <a:ext cx="17" cy="22"/>
            </a:xfrm>
            <a:custGeom>
              <a:avLst/>
              <a:gdLst>
                <a:gd name="T0" fmla="*/ 6 w 11"/>
                <a:gd name="T1" fmla="*/ 2 h 14"/>
                <a:gd name="T2" fmla="*/ 2 w 11"/>
                <a:gd name="T3" fmla="*/ 10 h 14"/>
                <a:gd name="T4" fmla="*/ 5 w 11"/>
                <a:gd name="T5" fmla="*/ 12 h 14"/>
                <a:gd name="T6" fmla="*/ 10 w 11"/>
                <a:gd name="T7" fmla="*/ 4 h 14"/>
                <a:gd name="T8" fmla="*/ 6 w 11"/>
                <a:gd name="T9" fmla="*/ 2 h 14"/>
              </a:gdLst>
              <a:ahLst/>
              <a:cxnLst>
                <a:cxn ang="0">
                  <a:pos x="T0" y="T1"/>
                </a:cxn>
                <a:cxn ang="0">
                  <a:pos x="T2" y="T3"/>
                </a:cxn>
                <a:cxn ang="0">
                  <a:pos x="T4" y="T5"/>
                </a:cxn>
                <a:cxn ang="0">
                  <a:pos x="T6" y="T7"/>
                </a:cxn>
                <a:cxn ang="0">
                  <a:pos x="T8" y="T9"/>
                </a:cxn>
              </a:cxnLst>
              <a:rect l="0" t="0" r="r" b="b"/>
              <a:pathLst>
                <a:path w="11" h="14">
                  <a:moveTo>
                    <a:pt x="6" y="2"/>
                  </a:moveTo>
                  <a:cubicBezTo>
                    <a:pt x="5" y="5"/>
                    <a:pt x="4" y="7"/>
                    <a:pt x="2" y="10"/>
                  </a:cubicBezTo>
                  <a:cubicBezTo>
                    <a:pt x="0" y="11"/>
                    <a:pt x="3" y="14"/>
                    <a:pt x="5" y="12"/>
                  </a:cubicBezTo>
                  <a:cubicBezTo>
                    <a:pt x="7" y="10"/>
                    <a:pt x="8" y="7"/>
                    <a:pt x="10"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1" name="Freeform 1207">
              <a:extLst>
                <a:ext uri="{FF2B5EF4-FFF2-40B4-BE49-F238E27FC236}">
                  <a16:creationId xmlns:a16="http://schemas.microsoft.com/office/drawing/2014/main" id="{CEB9A611-0161-4A44-9082-61F06C475B26}"/>
                </a:ext>
              </a:extLst>
            </p:cNvPr>
            <p:cNvSpPr>
              <a:spLocks/>
            </p:cNvSpPr>
            <p:nvPr userDrawn="1"/>
          </p:nvSpPr>
          <p:spPr bwMode="auto">
            <a:xfrm>
              <a:off x="6761" y="3221"/>
              <a:ext cx="23" cy="25"/>
            </a:xfrm>
            <a:custGeom>
              <a:avLst/>
              <a:gdLst>
                <a:gd name="T0" fmla="*/ 10 w 15"/>
                <a:gd name="T1" fmla="*/ 2 h 16"/>
                <a:gd name="T2" fmla="*/ 2 w 15"/>
                <a:gd name="T3" fmla="*/ 12 h 16"/>
                <a:gd name="T4" fmla="*/ 3 w 15"/>
                <a:gd name="T5" fmla="*/ 15 h 16"/>
                <a:gd name="T6" fmla="*/ 14 w 15"/>
                <a:gd name="T7" fmla="*/ 2 h 16"/>
                <a:gd name="T8" fmla="*/ 10 w 15"/>
                <a:gd name="T9" fmla="*/ 2 h 16"/>
              </a:gdLst>
              <a:ahLst/>
              <a:cxnLst>
                <a:cxn ang="0">
                  <a:pos x="T0" y="T1"/>
                </a:cxn>
                <a:cxn ang="0">
                  <a:pos x="T2" y="T3"/>
                </a:cxn>
                <a:cxn ang="0">
                  <a:pos x="T4" y="T5"/>
                </a:cxn>
                <a:cxn ang="0">
                  <a:pos x="T6" y="T7"/>
                </a:cxn>
                <a:cxn ang="0">
                  <a:pos x="T8" y="T9"/>
                </a:cxn>
              </a:cxnLst>
              <a:rect l="0" t="0" r="r" b="b"/>
              <a:pathLst>
                <a:path w="15" h="16">
                  <a:moveTo>
                    <a:pt x="10" y="2"/>
                  </a:moveTo>
                  <a:cubicBezTo>
                    <a:pt x="9" y="6"/>
                    <a:pt x="6" y="10"/>
                    <a:pt x="2" y="12"/>
                  </a:cubicBezTo>
                  <a:cubicBezTo>
                    <a:pt x="0" y="13"/>
                    <a:pt x="1" y="16"/>
                    <a:pt x="3" y="15"/>
                  </a:cubicBezTo>
                  <a:cubicBezTo>
                    <a:pt x="9" y="13"/>
                    <a:pt x="13" y="8"/>
                    <a:pt x="14" y="2"/>
                  </a:cubicBezTo>
                  <a:cubicBezTo>
                    <a:pt x="15" y="0"/>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2" name="Freeform 1208">
              <a:extLst>
                <a:ext uri="{FF2B5EF4-FFF2-40B4-BE49-F238E27FC236}">
                  <a16:creationId xmlns:a16="http://schemas.microsoft.com/office/drawing/2014/main" id="{82DAB46C-186A-462C-BB44-FC3C8BFE478A}"/>
                </a:ext>
              </a:extLst>
            </p:cNvPr>
            <p:cNvSpPr>
              <a:spLocks/>
            </p:cNvSpPr>
            <p:nvPr userDrawn="1"/>
          </p:nvSpPr>
          <p:spPr bwMode="auto">
            <a:xfrm>
              <a:off x="6720" y="3229"/>
              <a:ext cx="27" cy="25"/>
            </a:xfrm>
            <a:custGeom>
              <a:avLst/>
              <a:gdLst>
                <a:gd name="T0" fmla="*/ 13 w 17"/>
                <a:gd name="T1" fmla="*/ 3 h 16"/>
                <a:gd name="T2" fmla="*/ 2 w 17"/>
                <a:gd name="T3" fmla="*/ 12 h 16"/>
                <a:gd name="T4" fmla="*/ 4 w 17"/>
                <a:gd name="T5" fmla="*/ 15 h 16"/>
                <a:gd name="T6" fmla="*/ 16 w 17"/>
                <a:gd name="T7" fmla="*/ 3 h 16"/>
                <a:gd name="T8" fmla="*/ 13 w 17"/>
                <a:gd name="T9" fmla="*/ 3 h 16"/>
              </a:gdLst>
              <a:ahLst/>
              <a:cxnLst>
                <a:cxn ang="0">
                  <a:pos x="T0" y="T1"/>
                </a:cxn>
                <a:cxn ang="0">
                  <a:pos x="T2" y="T3"/>
                </a:cxn>
                <a:cxn ang="0">
                  <a:pos x="T4" y="T5"/>
                </a:cxn>
                <a:cxn ang="0">
                  <a:pos x="T6" y="T7"/>
                </a:cxn>
                <a:cxn ang="0">
                  <a:pos x="T8" y="T9"/>
                </a:cxn>
              </a:cxnLst>
              <a:rect l="0" t="0" r="r" b="b"/>
              <a:pathLst>
                <a:path w="17" h="16">
                  <a:moveTo>
                    <a:pt x="13" y="3"/>
                  </a:moveTo>
                  <a:cubicBezTo>
                    <a:pt x="12" y="7"/>
                    <a:pt x="6" y="10"/>
                    <a:pt x="2" y="12"/>
                  </a:cubicBezTo>
                  <a:cubicBezTo>
                    <a:pt x="0" y="12"/>
                    <a:pt x="1" y="16"/>
                    <a:pt x="4" y="15"/>
                  </a:cubicBezTo>
                  <a:cubicBezTo>
                    <a:pt x="8" y="13"/>
                    <a:pt x="15" y="9"/>
                    <a:pt x="16" y="3"/>
                  </a:cubicBezTo>
                  <a:cubicBezTo>
                    <a:pt x="17" y="1"/>
                    <a:pt x="13" y="0"/>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3" name="Freeform 1209">
              <a:extLst>
                <a:ext uri="{FF2B5EF4-FFF2-40B4-BE49-F238E27FC236}">
                  <a16:creationId xmlns:a16="http://schemas.microsoft.com/office/drawing/2014/main" id="{865207BC-ED58-44C9-B725-AE253AD19E2D}"/>
                </a:ext>
              </a:extLst>
            </p:cNvPr>
            <p:cNvSpPr>
              <a:spLocks/>
            </p:cNvSpPr>
            <p:nvPr userDrawn="1"/>
          </p:nvSpPr>
          <p:spPr bwMode="auto">
            <a:xfrm>
              <a:off x="6710" y="3211"/>
              <a:ext cx="32" cy="24"/>
            </a:xfrm>
            <a:custGeom>
              <a:avLst/>
              <a:gdLst>
                <a:gd name="T0" fmla="*/ 15 w 20"/>
                <a:gd name="T1" fmla="*/ 2 h 15"/>
                <a:gd name="T2" fmla="*/ 2 w 20"/>
                <a:gd name="T3" fmla="*/ 11 h 15"/>
                <a:gd name="T4" fmla="*/ 4 w 20"/>
                <a:gd name="T5" fmla="*/ 14 h 15"/>
                <a:gd name="T6" fmla="*/ 18 w 20"/>
                <a:gd name="T7" fmla="*/ 4 h 15"/>
                <a:gd name="T8" fmla="*/ 15 w 20"/>
                <a:gd name="T9" fmla="*/ 2 h 15"/>
              </a:gdLst>
              <a:ahLst/>
              <a:cxnLst>
                <a:cxn ang="0">
                  <a:pos x="T0" y="T1"/>
                </a:cxn>
                <a:cxn ang="0">
                  <a:pos x="T2" y="T3"/>
                </a:cxn>
                <a:cxn ang="0">
                  <a:pos x="T4" y="T5"/>
                </a:cxn>
                <a:cxn ang="0">
                  <a:pos x="T6" y="T7"/>
                </a:cxn>
                <a:cxn ang="0">
                  <a:pos x="T8" y="T9"/>
                </a:cxn>
              </a:cxnLst>
              <a:rect l="0" t="0" r="r" b="b"/>
              <a:pathLst>
                <a:path w="20" h="15">
                  <a:moveTo>
                    <a:pt x="15" y="2"/>
                  </a:moveTo>
                  <a:cubicBezTo>
                    <a:pt x="11" y="6"/>
                    <a:pt x="7" y="9"/>
                    <a:pt x="2" y="11"/>
                  </a:cubicBezTo>
                  <a:cubicBezTo>
                    <a:pt x="0" y="12"/>
                    <a:pt x="2" y="15"/>
                    <a:pt x="4" y="14"/>
                  </a:cubicBezTo>
                  <a:cubicBezTo>
                    <a:pt x="9" y="12"/>
                    <a:pt x="14" y="9"/>
                    <a:pt x="18" y="4"/>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4" name="Freeform 1210">
              <a:extLst>
                <a:ext uri="{FF2B5EF4-FFF2-40B4-BE49-F238E27FC236}">
                  <a16:creationId xmlns:a16="http://schemas.microsoft.com/office/drawing/2014/main" id="{E4810535-5901-49C9-84C8-5590E93FCA2F}"/>
                </a:ext>
              </a:extLst>
            </p:cNvPr>
            <p:cNvSpPr>
              <a:spLocks/>
            </p:cNvSpPr>
            <p:nvPr userDrawn="1"/>
          </p:nvSpPr>
          <p:spPr bwMode="auto">
            <a:xfrm>
              <a:off x="6748" y="3202"/>
              <a:ext cx="17" cy="19"/>
            </a:xfrm>
            <a:custGeom>
              <a:avLst/>
              <a:gdLst>
                <a:gd name="T0" fmla="*/ 7 w 11"/>
                <a:gd name="T1" fmla="*/ 3 h 12"/>
                <a:gd name="T2" fmla="*/ 3 w 11"/>
                <a:gd name="T3" fmla="*/ 8 h 12"/>
                <a:gd name="T4" fmla="*/ 4 w 11"/>
                <a:gd name="T5" fmla="*/ 11 h 12"/>
                <a:gd name="T6" fmla="*/ 10 w 11"/>
                <a:gd name="T7" fmla="*/ 4 h 12"/>
                <a:gd name="T8" fmla="*/ 7 w 11"/>
                <a:gd name="T9" fmla="*/ 3 h 12"/>
              </a:gdLst>
              <a:ahLst/>
              <a:cxnLst>
                <a:cxn ang="0">
                  <a:pos x="T0" y="T1"/>
                </a:cxn>
                <a:cxn ang="0">
                  <a:pos x="T2" y="T3"/>
                </a:cxn>
                <a:cxn ang="0">
                  <a:pos x="T4" y="T5"/>
                </a:cxn>
                <a:cxn ang="0">
                  <a:pos x="T6" y="T7"/>
                </a:cxn>
                <a:cxn ang="0">
                  <a:pos x="T8" y="T9"/>
                </a:cxn>
              </a:cxnLst>
              <a:rect l="0" t="0" r="r" b="b"/>
              <a:pathLst>
                <a:path w="11" h="12">
                  <a:moveTo>
                    <a:pt x="7" y="3"/>
                  </a:moveTo>
                  <a:cubicBezTo>
                    <a:pt x="6" y="5"/>
                    <a:pt x="5" y="7"/>
                    <a:pt x="3" y="8"/>
                  </a:cubicBezTo>
                  <a:cubicBezTo>
                    <a:pt x="0" y="9"/>
                    <a:pt x="2" y="12"/>
                    <a:pt x="4" y="11"/>
                  </a:cubicBezTo>
                  <a:cubicBezTo>
                    <a:pt x="7" y="10"/>
                    <a:pt x="10" y="7"/>
                    <a:pt x="10" y="4"/>
                  </a:cubicBezTo>
                  <a:cubicBezTo>
                    <a:pt x="11" y="1"/>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5" name="Freeform 1211">
              <a:extLst>
                <a:ext uri="{FF2B5EF4-FFF2-40B4-BE49-F238E27FC236}">
                  <a16:creationId xmlns:a16="http://schemas.microsoft.com/office/drawing/2014/main" id="{88509C38-8EE9-400D-B078-32EA1770A495}"/>
                </a:ext>
              </a:extLst>
            </p:cNvPr>
            <p:cNvSpPr>
              <a:spLocks/>
            </p:cNvSpPr>
            <p:nvPr userDrawn="1"/>
          </p:nvSpPr>
          <p:spPr bwMode="auto">
            <a:xfrm>
              <a:off x="6780" y="3229"/>
              <a:ext cx="22" cy="22"/>
            </a:xfrm>
            <a:custGeom>
              <a:avLst/>
              <a:gdLst>
                <a:gd name="T0" fmla="*/ 9 w 14"/>
                <a:gd name="T1" fmla="*/ 2 h 14"/>
                <a:gd name="T2" fmla="*/ 2 w 14"/>
                <a:gd name="T3" fmla="*/ 10 h 14"/>
                <a:gd name="T4" fmla="*/ 3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6"/>
                    <a:pt x="6" y="8"/>
                    <a:pt x="2" y="10"/>
                  </a:cubicBezTo>
                  <a:cubicBezTo>
                    <a:pt x="0" y="11"/>
                    <a:pt x="1" y="14"/>
                    <a:pt x="3" y="13"/>
                  </a:cubicBezTo>
                  <a:cubicBezTo>
                    <a:pt x="8" y="11"/>
                    <a:pt x="12" y="8"/>
                    <a:pt x="13" y="3"/>
                  </a:cubicBezTo>
                  <a:cubicBezTo>
                    <a:pt x="14" y="0"/>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6" name="Freeform 1212">
              <a:extLst>
                <a:ext uri="{FF2B5EF4-FFF2-40B4-BE49-F238E27FC236}">
                  <a16:creationId xmlns:a16="http://schemas.microsoft.com/office/drawing/2014/main" id="{DD445ED1-249F-4BDB-BF13-E4548620EF34}"/>
                </a:ext>
              </a:extLst>
            </p:cNvPr>
            <p:cNvSpPr>
              <a:spLocks/>
            </p:cNvSpPr>
            <p:nvPr userDrawn="1"/>
          </p:nvSpPr>
          <p:spPr bwMode="auto">
            <a:xfrm>
              <a:off x="6789" y="3254"/>
              <a:ext cx="27" cy="25"/>
            </a:xfrm>
            <a:custGeom>
              <a:avLst/>
              <a:gdLst>
                <a:gd name="T0" fmla="*/ 13 w 17"/>
                <a:gd name="T1" fmla="*/ 2 h 16"/>
                <a:gd name="T2" fmla="*/ 2 w 17"/>
                <a:gd name="T3" fmla="*/ 12 h 16"/>
                <a:gd name="T4" fmla="*/ 4 w 17"/>
                <a:gd name="T5" fmla="*/ 15 h 16"/>
                <a:gd name="T6" fmla="*/ 16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6" y="8"/>
                    <a:pt x="2" y="12"/>
                  </a:cubicBezTo>
                  <a:cubicBezTo>
                    <a:pt x="0" y="13"/>
                    <a:pt x="2" y="16"/>
                    <a:pt x="4" y="15"/>
                  </a:cubicBezTo>
                  <a:cubicBezTo>
                    <a:pt x="8" y="11"/>
                    <a:pt x="13" y="8"/>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7" name="Freeform 1213">
              <a:extLst>
                <a:ext uri="{FF2B5EF4-FFF2-40B4-BE49-F238E27FC236}">
                  <a16:creationId xmlns:a16="http://schemas.microsoft.com/office/drawing/2014/main" id="{0279DA1B-4BC9-4E42-A1E8-6D76B4E1D60D}"/>
                </a:ext>
              </a:extLst>
            </p:cNvPr>
            <p:cNvSpPr>
              <a:spLocks/>
            </p:cNvSpPr>
            <p:nvPr userDrawn="1"/>
          </p:nvSpPr>
          <p:spPr bwMode="auto">
            <a:xfrm>
              <a:off x="6740" y="3273"/>
              <a:ext cx="29" cy="26"/>
            </a:xfrm>
            <a:custGeom>
              <a:avLst/>
              <a:gdLst>
                <a:gd name="T0" fmla="*/ 14 w 18"/>
                <a:gd name="T1" fmla="*/ 2 h 17"/>
                <a:gd name="T2" fmla="*/ 2 w 18"/>
                <a:gd name="T3" fmla="*/ 13 h 17"/>
                <a:gd name="T4" fmla="*/ 5 w 18"/>
                <a:gd name="T5" fmla="*/ 15 h 17"/>
                <a:gd name="T6" fmla="*/ 16 w 18"/>
                <a:gd name="T7" fmla="*/ 5 h 17"/>
                <a:gd name="T8" fmla="*/ 14 w 18"/>
                <a:gd name="T9" fmla="*/ 2 h 17"/>
              </a:gdLst>
              <a:ahLst/>
              <a:cxnLst>
                <a:cxn ang="0">
                  <a:pos x="T0" y="T1"/>
                </a:cxn>
                <a:cxn ang="0">
                  <a:pos x="T2" y="T3"/>
                </a:cxn>
                <a:cxn ang="0">
                  <a:pos x="T4" y="T5"/>
                </a:cxn>
                <a:cxn ang="0">
                  <a:pos x="T6" y="T7"/>
                </a:cxn>
                <a:cxn ang="0">
                  <a:pos x="T8" y="T9"/>
                </a:cxn>
              </a:cxnLst>
              <a:rect l="0" t="0" r="r" b="b"/>
              <a:pathLst>
                <a:path w="18" h="17">
                  <a:moveTo>
                    <a:pt x="14" y="2"/>
                  </a:moveTo>
                  <a:cubicBezTo>
                    <a:pt x="10" y="5"/>
                    <a:pt x="6" y="9"/>
                    <a:pt x="2" y="13"/>
                  </a:cubicBezTo>
                  <a:cubicBezTo>
                    <a:pt x="0" y="14"/>
                    <a:pt x="3" y="17"/>
                    <a:pt x="5" y="15"/>
                  </a:cubicBezTo>
                  <a:cubicBezTo>
                    <a:pt x="9" y="11"/>
                    <a:pt x="12" y="8"/>
                    <a:pt x="16" y="5"/>
                  </a:cubicBezTo>
                  <a:cubicBezTo>
                    <a:pt x="18" y="4"/>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8" name="Freeform 1214">
              <a:extLst>
                <a:ext uri="{FF2B5EF4-FFF2-40B4-BE49-F238E27FC236}">
                  <a16:creationId xmlns:a16="http://schemas.microsoft.com/office/drawing/2014/main" id="{A5E3D955-BA20-4ECD-9A5B-2261B84C18BA}"/>
                </a:ext>
              </a:extLst>
            </p:cNvPr>
            <p:cNvSpPr>
              <a:spLocks/>
            </p:cNvSpPr>
            <p:nvPr userDrawn="1"/>
          </p:nvSpPr>
          <p:spPr bwMode="auto">
            <a:xfrm>
              <a:off x="6756" y="3293"/>
              <a:ext cx="25" cy="22"/>
            </a:xfrm>
            <a:custGeom>
              <a:avLst/>
              <a:gdLst>
                <a:gd name="T0" fmla="*/ 11 w 16"/>
                <a:gd name="T1" fmla="*/ 2 h 14"/>
                <a:gd name="T2" fmla="*/ 2 w 16"/>
                <a:gd name="T3" fmla="*/ 10 h 14"/>
                <a:gd name="T4" fmla="*/ 5 w 16"/>
                <a:gd name="T5" fmla="*/ 12 h 14"/>
                <a:gd name="T6" fmla="*/ 9 w 16"/>
                <a:gd name="T7" fmla="*/ 9 h 14"/>
                <a:gd name="T8" fmla="*/ 14 w 16"/>
                <a:gd name="T9" fmla="*/ 4 h 14"/>
                <a:gd name="T10" fmla="*/ 11 w 16"/>
                <a:gd name="T11" fmla="*/ 2 h 14"/>
              </a:gdLst>
              <a:ahLst/>
              <a:cxnLst>
                <a:cxn ang="0">
                  <a:pos x="T0" y="T1"/>
                </a:cxn>
                <a:cxn ang="0">
                  <a:pos x="T2" y="T3"/>
                </a:cxn>
                <a:cxn ang="0">
                  <a:pos x="T4" y="T5"/>
                </a:cxn>
                <a:cxn ang="0">
                  <a:pos x="T6" y="T7"/>
                </a:cxn>
                <a:cxn ang="0">
                  <a:pos x="T8" y="T9"/>
                </a:cxn>
                <a:cxn ang="0">
                  <a:pos x="T10" y="T11"/>
                </a:cxn>
              </a:cxnLst>
              <a:rect l="0" t="0" r="r" b="b"/>
              <a:pathLst>
                <a:path w="16" h="14">
                  <a:moveTo>
                    <a:pt x="11" y="2"/>
                  </a:moveTo>
                  <a:cubicBezTo>
                    <a:pt x="9" y="5"/>
                    <a:pt x="5" y="7"/>
                    <a:pt x="2" y="10"/>
                  </a:cubicBezTo>
                  <a:cubicBezTo>
                    <a:pt x="0" y="12"/>
                    <a:pt x="3" y="14"/>
                    <a:pt x="5" y="12"/>
                  </a:cubicBezTo>
                  <a:cubicBezTo>
                    <a:pt x="6" y="11"/>
                    <a:pt x="8" y="10"/>
                    <a:pt x="9" y="9"/>
                  </a:cubicBezTo>
                  <a:cubicBezTo>
                    <a:pt x="11" y="8"/>
                    <a:pt x="13" y="6"/>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9" name="Freeform 1215">
              <a:extLst>
                <a:ext uri="{FF2B5EF4-FFF2-40B4-BE49-F238E27FC236}">
                  <a16:creationId xmlns:a16="http://schemas.microsoft.com/office/drawing/2014/main" id="{3AAAF5AD-0BE2-402A-B7C4-259279A99C82}"/>
                </a:ext>
              </a:extLst>
            </p:cNvPr>
            <p:cNvSpPr>
              <a:spLocks/>
            </p:cNvSpPr>
            <p:nvPr userDrawn="1"/>
          </p:nvSpPr>
          <p:spPr bwMode="auto">
            <a:xfrm>
              <a:off x="6797" y="3284"/>
              <a:ext cx="24" cy="23"/>
            </a:xfrm>
            <a:custGeom>
              <a:avLst/>
              <a:gdLst>
                <a:gd name="T0" fmla="*/ 10 w 15"/>
                <a:gd name="T1" fmla="*/ 2 h 15"/>
                <a:gd name="T2" fmla="*/ 2 w 15"/>
                <a:gd name="T3" fmla="*/ 11 h 15"/>
                <a:gd name="T4" fmla="*/ 4 w 15"/>
                <a:gd name="T5" fmla="*/ 14 h 15"/>
                <a:gd name="T6" fmla="*/ 14 w 15"/>
                <a:gd name="T7" fmla="*/ 3 h 15"/>
                <a:gd name="T8" fmla="*/ 10 w 15"/>
                <a:gd name="T9" fmla="*/ 2 h 15"/>
              </a:gdLst>
              <a:ahLst/>
              <a:cxnLst>
                <a:cxn ang="0">
                  <a:pos x="T0" y="T1"/>
                </a:cxn>
                <a:cxn ang="0">
                  <a:pos x="T2" y="T3"/>
                </a:cxn>
                <a:cxn ang="0">
                  <a:pos x="T4" y="T5"/>
                </a:cxn>
                <a:cxn ang="0">
                  <a:pos x="T6" y="T7"/>
                </a:cxn>
                <a:cxn ang="0">
                  <a:pos x="T8" y="T9"/>
                </a:cxn>
              </a:cxnLst>
              <a:rect l="0" t="0" r="r" b="b"/>
              <a:pathLst>
                <a:path w="15" h="15">
                  <a:moveTo>
                    <a:pt x="10" y="2"/>
                  </a:moveTo>
                  <a:cubicBezTo>
                    <a:pt x="8" y="6"/>
                    <a:pt x="5" y="8"/>
                    <a:pt x="2" y="11"/>
                  </a:cubicBezTo>
                  <a:cubicBezTo>
                    <a:pt x="0" y="12"/>
                    <a:pt x="2" y="15"/>
                    <a:pt x="4" y="14"/>
                  </a:cubicBezTo>
                  <a:cubicBezTo>
                    <a:pt x="8" y="11"/>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0" name="Freeform 1216">
              <a:extLst>
                <a:ext uri="{FF2B5EF4-FFF2-40B4-BE49-F238E27FC236}">
                  <a16:creationId xmlns:a16="http://schemas.microsoft.com/office/drawing/2014/main" id="{74EB425F-2F9F-45EC-919C-EF45A7462A7C}"/>
                </a:ext>
              </a:extLst>
            </p:cNvPr>
            <p:cNvSpPr>
              <a:spLocks/>
            </p:cNvSpPr>
            <p:nvPr userDrawn="1"/>
          </p:nvSpPr>
          <p:spPr bwMode="auto">
            <a:xfrm>
              <a:off x="6754" y="3321"/>
              <a:ext cx="27" cy="29"/>
            </a:xfrm>
            <a:custGeom>
              <a:avLst/>
              <a:gdLst>
                <a:gd name="T0" fmla="*/ 13 w 17"/>
                <a:gd name="T1" fmla="*/ 2 h 18"/>
                <a:gd name="T2" fmla="*/ 2 w 17"/>
                <a:gd name="T3" fmla="*/ 13 h 18"/>
                <a:gd name="T4" fmla="*/ 4 w 17"/>
                <a:gd name="T5" fmla="*/ 16 h 18"/>
                <a:gd name="T6" fmla="*/ 16 w 17"/>
                <a:gd name="T7" fmla="*/ 4 h 18"/>
                <a:gd name="T8" fmla="*/ 13 w 17"/>
                <a:gd name="T9" fmla="*/ 2 h 18"/>
              </a:gdLst>
              <a:ahLst/>
              <a:cxnLst>
                <a:cxn ang="0">
                  <a:pos x="T0" y="T1"/>
                </a:cxn>
                <a:cxn ang="0">
                  <a:pos x="T2" y="T3"/>
                </a:cxn>
                <a:cxn ang="0">
                  <a:pos x="T4" y="T5"/>
                </a:cxn>
                <a:cxn ang="0">
                  <a:pos x="T6" y="T7"/>
                </a:cxn>
                <a:cxn ang="0">
                  <a:pos x="T8" y="T9"/>
                </a:cxn>
              </a:cxnLst>
              <a:rect l="0" t="0" r="r" b="b"/>
              <a:pathLst>
                <a:path w="17" h="18">
                  <a:moveTo>
                    <a:pt x="13" y="2"/>
                  </a:moveTo>
                  <a:cubicBezTo>
                    <a:pt x="10" y="7"/>
                    <a:pt x="6" y="10"/>
                    <a:pt x="2" y="13"/>
                  </a:cubicBezTo>
                  <a:cubicBezTo>
                    <a:pt x="0" y="15"/>
                    <a:pt x="3" y="18"/>
                    <a:pt x="4" y="16"/>
                  </a:cubicBezTo>
                  <a:cubicBezTo>
                    <a:pt x="9" y="13"/>
                    <a:pt x="13" y="9"/>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1" name="Freeform 1217">
              <a:extLst>
                <a:ext uri="{FF2B5EF4-FFF2-40B4-BE49-F238E27FC236}">
                  <a16:creationId xmlns:a16="http://schemas.microsoft.com/office/drawing/2014/main" id="{11CF2E87-CB79-4B47-8E30-FA23007449B2}"/>
                </a:ext>
              </a:extLst>
            </p:cNvPr>
            <p:cNvSpPr>
              <a:spLocks/>
            </p:cNvSpPr>
            <p:nvPr userDrawn="1"/>
          </p:nvSpPr>
          <p:spPr bwMode="auto">
            <a:xfrm>
              <a:off x="6756" y="3350"/>
              <a:ext cx="28" cy="28"/>
            </a:xfrm>
            <a:custGeom>
              <a:avLst/>
              <a:gdLst>
                <a:gd name="T0" fmla="*/ 14 w 18"/>
                <a:gd name="T1" fmla="*/ 2 h 18"/>
                <a:gd name="T2" fmla="*/ 2 w 18"/>
                <a:gd name="T3" fmla="*/ 13 h 18"/>
                <a:gd name="T4" fmla="*/ 4 w 18"/>
                <a:gd name="T5" fmla="*/ 16 h 18"/>
                <a:gd name="T6" fmla="*/ 17 w 18"/>
                <a:gd name="T7" fmla="*/ 4 h 18"/>
                <a:gd name="T8" fmla="*/ 14 w 18"/>
                <a:gd name="T9" fmla="*/ 2 h 18"/>
              </a:gdLst>
              <a:ahLst/>
              <a:cxnLst>
                <a:cxn ang="0">
                  <a:pos x="T0" y="T1"/>
                </a:cxn>
                <a:cxn ang="0">
                  <a:pos x="T2" y="T3"/>
                </a:cxn>
                <a:cxn ang="0">
                  <a:pos x="T4" y="T5"/>
                </a:cxn>
                <a:cxn ang="0">
                  <a:pos x="T6" y="T7"/>
                </a:cxn>
                <a:cxn ang="0">
                  <a:pos x="T8" y="T9"/>
                </a:cxn>
              </a:cxnLst>
              <a:rect l="0" t="0" r="r" b="b"/>
              <a:pathLst>
                <a:path w="18" h="18">
                  <a:moveTo>
                    <a:pt x="14" y="2"/>
                  </a:moveTo>
                  <a:cubicBezTo>
                    <a:pt x="10" y="6"/>
                    <a:pt x="7" y="10"/>
                    <a:pt x="2" y="13"/>
                  </a:cubicBezTo>
                  <a:cubicBezTo>
                    <a:pt x="0" y="15"/>
                    <a:pt x="2" y="18"/>
                    <a:pt x="4" y="16"/>
                  </a:cubicBezTo>
                  <a:cubicBezTo>
                    <a:pt x="9" y="13"/>
                    <a:pt x="13" y="9"/>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2" name="Freeform 1218">
              <a:extLst>
                <a:ext uri="{FF2B5EF4-FFF2-40B4-BE49-F238E27FC236}">
                  <a16:creationId xmlns:a16="http://schemas.microsoft.com/office/drawing/2014/main" id="{71C31A3C-3F1D-44BB-841F-1847899A03C0}"/>
                </a:ext>
              </a:extLst>
            </p:cNvPr>
            <p:cNvSpPr>
              <a:spLocks/>
            </p:cNvSpPr>
            <p:nvPr userDrawn="1"/>
          </p:nvSpPr>
          <p:spPr bwMode="auto">
            <a:xfrm>
              <a:off x="6784" y="3345"/>
              <a:ext cx="26" cy="19"/>
            </a:xfrm>
            <a:custGeom>
              <a:avLst/>
              <a:gdLst>
                <a:gd name="T0" fmla="*/ 12 w 16"/>
                <a:gd name="T1" fmla="*/ 2 h 12"/>
                <a:gd name="T2" fmla="*/ 3 w 16"/>
                <a:gd name="T3" fmla="*/ 8 h 12"/>
                <a:gd name="T4" fmla="*/ 4 w 16"/>
                <a:gd name="T5" fmla="*/ 11 h 12"/>
                <a:gd name="T6" fmla="*/ 15 w 16"/>
                <a:gd name="T7" fmla="*/ 4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9" y="4"/>
                    <a:pt x="6" y="7"/>
                    <a:pt x="3" y="8"/>
                  </a:cubicBezTo>
                  <a:cubicBezTo>
                    <a:pt x="0" y="9"/>
                    <a:pt x="2" y="12"/>
                    <a:pt x="4" y="11"/>
                  </a:cubicBezTo>
                  <a:cubicBezTo>
                    <a:pt x="8" y="10"/>
                    <a:pt x="12" y="7"/>
                    <a:pt x="15" y="4"/>
                  </a:cubicBezTo>
                  <a:cubicBezTo>
                    <a:pt x="16"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3" name="Freeform 1219">
              <a:extLst>
                <a:ext uri="{FF2B5EF4-FFF2-40B4-BE49-F238E27FC236}">
                  <a16:creationId xmlns:a16="http://schemas.microsoft.com/office/drawing/2014/main" id="{E3A80E66-D60A-4605-8DA1-253DB9589AE3}"/>
                </a:ext>
              </a:extLst>
            </p:cNvPr>
            <p:cNvSpPr>
              <a:spLocks/>
            </p:cNvSpPr>
            <p:nvPr userDrawn="1"/>
          </p:nvSpPr>
          <p:spPr bwMode="auto">
            <a:xfrm>
              <a:off x="6693" y="3282"/>
              <a:ext cx="24" cy="25"/>
            </a:xfrm>
            <a:custGeom>
              <a:avLst/>
              <a:gdLst>
                <a:gd name="T0" fmla="*/ 11 w 15"/>
                <a:gd name="T1" fmla="*/ 2 h 16"/>
                <a:gd name="T2" fmla="*/ 2 w 15"/>
                <a:gd name="T3" fmla="*/ 11 h 16"/>
                <a:gd name="T4" fmla="*/ 4 w 15"/>
                <a:gd name="T5" fmla="*/ 15 h 16"/>
                <a:gd name="T6" fmla="*/ 14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8" y="6"/>
                    <a:pt x="6" y="9"/>
                    <a:pt x="2" y="11"/>
                  </a:cubicBezTo>
                  <a:cubicBezTo>
                    <a:pt x="0" y="13"/>
                    <a:pt x="3" y="16"/>
                    <a:pt x="4" y="15"/>
                  </a:cubicBezTo>
                  <a:cubicBezTo>
                    <a:pt x="8" y="12"/>
                    <a:pt x="11" y="8"/>
                    <a:pt x="14"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4" name="Freeform 1220">
              <a:extLst>
                <a:ext uri="{FF2B5EF4-FFF2-40B4-BE49-F238E27FC236}">
                  <a16:creationId xmlns:a16="http://schemas.microsoft.com/office/drawing/2014/main" id="{96444409-69BC-4168-ABF3-E67E77107A2A}"/>
                </a:ext>
              </a:extLst>
            </p:cNvPr>
            <p:cNvSpPr>
              <a:spLocks/>
            </p:cNvSpPr>
            <p:nvPr userDrawn="1"/>
          </p:nvSpPr>
          <p:spPr bwMode="auto">
            <a:xfrm>
              <a:off x="6671" y="3262"/>
              <a:ext cx="25" cy="23"/>
            </a:xfrm>
            <a:custGeom>
              <a:avLst/>
              <a:gdLst>
                <a:gd name="T0" fmla="*/ 12 w 16"/>
                <a:gd name="T1" fmla="*/ 3 h 15"/>
                <a:gd name="T2" fmla="*/ 3 w 16"/>
                <a:gd name="T3" fmla="*/ 11 h 15"/>
                <a:gd name="T4" fmla="*/ 4 w 16"/>
                <a:gd name="T5" fmla="*/ 15 h 15"/>
                <a:gd name="T6" fmla="*/ 15 w 16"/>
                <a:gd name="T7" fmla="*/ 3 h 15"/>
                <a:gd name="T8" fmla="*/ 12 w 16"/>
                <a:gd name="T9" fmla="*/ 3 h 15"/>
              </a:gdLst>
              <a:ahLst/>
              <a:cxnLst>
                <a:cxn ang="0">
                  <a:pos x="T0" y="T1"/>
                </a:cxn>
                <a:cxn ang="0">
                  <a:pos x="T2" y="T3"/>
                </a:cxn>
                <a:cxn ang="0">
                  <a:pos x="T4" y="T5"/>
                </a:cxn>
                <a:cxn ang="0">
                  <a:pos x="T6" y="T7"/>
                </a:cxn>
                <a:cxn ang="0">
                  <a:pos x="T8" y="T9"/>
                </a:cxn>
              </a:cxnLst>
              <a:rect l="0" t="0" r="r" b="b"/>
              <a:pathLst>
                <a:path w="16" h="15">
                  <a:moveTo>
                    <a:pt x="12" y="3"/>
                  </a:moveTo>
                  <a:cubicBezTo>
                    <a:pt x="10" y="7"/>
                    <a:pt x="7" y="9"/>
                    <a:pt x="3" y="11"/>
                  </a:cubicBezTo>
                  <a:cubicBezTo>
                    <a:pt x="0" y="12"/>
                    <a:pt x="2" y="15"/>
                    <a:pt x="4" y="15"/>
                  </a:cubicBezTo>
                  <a:cubicBezTo>
                    <a:pt x="9" y="12"/>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5" name="Freeform 1221">
              <a:extLst>
                <a:ext uri="{FF2B5EF4-FFF2-40B4-BE49-F238E27FC236}">
                  <a16:creationId xmlns:a16="http://schemas.microsoft.com/office/drawing/2014/main" id="{507E196C-CB14-422E-AEEB-3BDEBD008397}"/>
                </a:ext>
              </a:extLst>
            </p:cNvPr>
            <p:cNvSpPr>
              <a:spLocks/>
            </p:cNvSpPr>
            <p:nvPr userDrawn="1"/>
          </p:nvSpPr>
          <p:spPr bwMode="auto">
            <a:xfrm>
              <a:off x="6677" y="3230"/>
              <a:ext cx="25" cy="22"/>
            </a:xfrm>
            <a:custGeom>
              <a:avLst/>
              <a:gdLst>
                <a:gd name="T0" fmla="*/ 12 w 16"/>
                <a:gd name="T1" fmla="*/ 2 h 14"/>
                <a:gd name="T2" fmla="*/ 2 w 16"/>
                <a:gd name="T3" fmla="*/ 10 h 14"/>
                <a:gd name="T4" fmla="*/ 5 w 16"/>
                <a:gd name="T5" fmla="*/ 13 h 14"/>
                <a:gd name="T6" fmla="*/ 14 w 16"/>
                <a:gd name="T7" fmla="*/ 5 h 14"/>
                <a:gd name="T8" fmla="*/ 12 w 16"/>
                <a:gd name="T9" fmla="*/ 2 h 14"/>
              </a:gdLst>
              <a:ahLst/>
              <a:cxnLst>
                <a:cxn ang="0">
                  <a:pos x="T0" y="T1"/>
                </a:cxn>
                <a:cxn ang="0">
                  <a:pos x="T2" y="T3"/>
                </a:cxn>
                <a:cxn ang="0">
                  <a:pos x="T4" y="T5"/>
                </a:cxn>
                <a:cxn ang="0">
                  <a:pos x="T6" y="T7"/>
                </a:cxn>
                <a:cxn ang="0">
                  <a:pos x="T8" y="T9"/>
                </a:cxn>
              </a:cxnLst>
              <a:rect l="0" t="0" r="r" b="b"/>
              <a:pathLst>
                <a:path w="16" h="14">
                  <a:moveTo>
                    <a:pt x="12" y="2"/>
                  </a:moveTo>
                  <a:cubicBezTo>
                    <a:pt x="8" y="4"/>
                    <a:pt x="5" y="7"/>
                    <a:pt x="2" y="10"/>
                  </a:cubicBezTo>
                  <a:cubicBezTo>
                    <a:pt x="0" y="12"/>
                    <a:pt x="3" y="14"/>
                    <a:pt x="5" y="13"/>
                  </a:cubicBezTo>
                  <a:cubicBezTo>
                    <a:pt x="8" y="10"/>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6" name="Freeform 1222">
              <a:extLst>
                <a:ext uri="{FF2B5EF4-FFF2-40B4-BE49-F238E27FC236}">
                  <a16:creationId xmlns:a16="http://schemas.microsoft.com/office/drawing/2014/main" id="{03121F9F-B836-45F1-84EA-0485E5DDA397}"/>
                </a:ext>
              </a:extLst>
            </p:cNvPr>
            <p:cNvSpPr>
              <a:spLocks/>
            </p:cNvSpPr>
            <p:nvPr userDrawn="1"/>
          </p:nvSpPr>
          <p:spPr bwMode="auto">
            <a:xfrm>
              <a:off x="6717" y="3269"/>
              <a:ext cx="17" cy="18"/>
            </a:xfrm>
            <a:custGeom>
              <a:avLst/>
              <a:gdLst>
                <a:gd name="T0" fmla="*/ 6 w 11"/>
                <a:gd name="T1" fmla="*/ 2 h 11"/>
                <a:gd name="T2" fmla="*/ 2 w 11"/>
                <a:gd name="T3" fmla="*/ 7 h 11"/>
                <a:gd name="T4" fmla="*/ 5 w 11"/>
                <a:gd name="T5" fmla="*/ 9 h 11"/>
                <a:gd name="T6" fmla="*/ 9 w 11"/>
                <a:gd name="T7" fmla="*/ 4 h 11"/>
                <a:gd name="T8" fmla="*/ 6 w 11"/>
                <a:gd name="T9" fmla="*/ 2 h 11"/>
              </a:gdLst>
              <a:ahLst/>
              <a:cxnLst>
                <a:cxn ang="0">
                  <a:pos x="T0" y="T1"/>
                </a:cxn>
                <a:cxn ang="0">
                  <a:pos x="T2" y="T3"/>
                </a:cxn>
                <a:cxn ang="0">
                  <a:pos x="T4" y="T5"/>
                </a:cxn>
                <a:cxn ang="0">
                  <a:pos x="T6" y="T7"/>
                </a:cxn>
                <a:cxn ang="0">
                  <a:pos x="T8" y="T9"/>
                </a:cxn>
              </a:cxnLst>
              <a:rect l="0" t="0" r="r" b="b"/>
              <a:pathLst>
                <a:path w="11" h="11">
                  <a:moveTo>
                    <a:pt x="6" y="2"/>
                  </a:moveTo>
                  <a:cubicBezTo>
                    <a:pt x="5" y="4"/>
                    <a:pt x="3" y="5"/>
                    <a:pt x="2" y="7"/>
                  </a:cubicBezTo>
                  <a:cubicBezTo>
                    <a:pt x="0" y="9"/>
                    <a:pt x="4" y="11"/>
                    <a:pt x="5" y="9"/>
                  </a:cubicBezTo>
                  <a:cubicBezTo>
                    <a:pt x="6" y="7"/>
                    <a:pt x="8" y="6"/>
                    <a:pt x="9"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7" name="Freeform 1223">
              <a:extLst>
                <a:ext uri="{FF2B5EF4-FFF2-40B4-BE49-F238E27FC236}">
                  <a16:creationId xmlns:a16="http://schemas.microsoft.com/office/drawing/2014/main" id="{73B1083D-D54A-4070-A70B-26BD8CEFEC7A}"/>
                </a:ext>
              </a:extLst>
            </p:cNvPr>
            <p:cNvSpPr>
              <a:spLocks/>
            </p:cNvSpPr>
            <p:nvPr userDrawn="1"/>
          </p:nvSpPr>
          <p:spPr bwMode="auto">
            <a:xfrm>
              <a:off x="6706" y="3315"/>
              <a:ext cx="22" cy="24"/>
            </a:xfrm>
            <a:custGeom>
              <a:avLst/>
              <a:gdLst>
                <a:gd name="T0" fmla="*/ 10 w 14"/>
                <a:gd name="T1" fmla="*/ 2 h 15"/>
                <a:gd name="T2" fmla="*/ 2 w 14"/>
                <a:gd name="T3" fmla="*/ 11 h 15"/>
                <a:gd name="T4" fmla="*/ 4 w 14"/>
                <a:gd name="T5" fmla="*/ 14 h 15"/>
                <a:gd name="T6" fmla="*/ 13 w 14"/>
                <a:gd name="T7" fmla="*/ 4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5" y="8"/>
                    <a:pt x="2" y="11"/>
                  </a:cubicBezTo>
                  <a:cubicBezTo>
                    <a:pt x="0" y="12"/>
                    <a:pt x="2" y="15"/>
                    <a:pt x="4" y="14"/>
                  </a:cubicBezTo>
                  <a:cubicBezTo>
                    <a:pt x="7" y="11"/>
                    <a:pt x="10" y="8"/>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8" name="Freeform 1224">
              <a:extLst>
                <a:ext uri="{FF2B5EF4-FFF2-40B4-BE49-F238E27FC236}">
                  <a16:creationId xmlns:a16="http://schemas.microsoft.com/office/drawing/2014/main" id="{DCC1F140-3344-4F99-B744-F7F19616B267}"/>
                </a:ext>
              </a:extLst>
            </p:cNvPr>
            <p:cNvSpPr>
              <a:spLocks/>
            </p:cNvSpPr>
            <p:nvPr userDrawn="1"/>
          </p:nvSpPr>
          <p:spPr bwMode="auto">
            <a:xfrm>
              <a:off x="6704" y="3346"/>
              <a:ext cx="30" cy="22"/>
            </a:xfrm>
            <a:custGeom>
              <a:avLst/>
              <a:gdLst>
                <a:gd name="T0" fmla="*/ 14 w 19"/>
                <a:gd name="T1" fmla="*/ 2 h 14"/>
                <a:gd name="T2" fmla="*/ 2 w 19"/>
                <a:gd name="T3" fmla="*/ 9 h 14"/>
                <a:gd name="T4" fmla="*/ 4 w 19"/>
                <a:gd name="T5" fmla="*/ 12 h 14"/>
                <a:gd name="T6" fmla="*/ 17 w 19"/>
                <a:gd name="T7" fmla="*/ 5 h 14"/>
                <a:gd name="T8" fmla="*/ 14 w 19"/>
                <a:gd name="T9" fmla="*/ 2 h 14"/>
              </a:gdLst>
              <a:ahLst/>
              <a:cxnLst>
                <a:cxn ang="0">
                  <a:pos x="T0" y="T1"/>
                </a:cxn>
                <a:cxn ang="0">
                  <a:pos x="T2" y="T3"/>
                </a:cxn>
                <a:cxn ang="0">
                  <a:pos x="T4" y="T5"/>
                </a:cxn>
                <a:cxn ang="0">
                  <a:pos x="T6" y="T7"/>
                </a:cxn>
                <a:cxn ang="0">
                  <a:pos x="T8" y="T9"/>
                </a:cxn>
              </a:cxnLst>
              <a:rect l="0" t="0" r="r" b="b"/>
              <a:pathLst>
                <a:path w="19" h="14">
                  <a:moveTo>
                    <a:pt x="14" y="2"/>
                  </a:moveTo>
                  <a:cubicBezTo>
                    <a:pt x="11" y="5"/>
                    <a:pt x="6" y="7"/>
                    <a:pt x="2" y="9"/>
                  </a:cubicBezTo>
                  <a:cubicBezTo>
                    <a:pt x="0" y="11"/>
                    <a:pt x="2" y="14"/>
                    <a:pt x="4" y="12"/>
                  </a:cubicBezTo>
                  <a:cubicBezTo>
                    <a:pt x="8" y="10"/>
                    <a:pt x="13" y="8"/>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9" name="Freeform 1225">
              <a:extLst>
                <a:ext uri="{FF2B5EF4-FFF2-40B4-BE49-F238E27FC236}">
                  <a16:creationId xmlns:a16="http://schemas.microsoft.com/office/drawing/2014/main" id="{9EAD61B7-BE2B-428A-AC83-4574F9866EAD}"/>
                </a:ext>
              </a:extLst>
            </p:cNvPr>
            <p:cNvSpPr>
              <a:spLocks/>
            </p:cNvSpPr>
            <p:nvPr userDrawn="1"/>
          </p:nvSpPr>
          <p:spPr bwMode="auto">
            <a:xfrm>
              <a:off x="6707" y="3373"/>
              <a:ext cx="29" cy="21"/>
            </a:xfrm>
            <a:custGeom>
              <a:avLst/>
              <a:gdLst>
                <a:gd name="T0" fmla="*/ 14 w 18"/>
                <a:gd name="T1" fmla="*/ 1 h 13"/>
                <a:gd name="T2" fmla="*/ 1 w 18"/>
                <a:gd name="T3" fmla="*/ 9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3"/>
                    <a:pt x="5" y="5"/>
                    <a:pt x="1" y="9"/>
                  </a:cubicBezTo>
                  <a:cubicBezTo>
                    <a:pt x="0" y="10"/>
                    <a:pt x="2" y="13"/>
                    <a:pt x="4" y="12"/>
                  </a:cubicBezTo>
                  <a:cubicBezTo>
                    <a:pt x="7" y="9"/>
                    <a:pt x="11" y="6"/>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0" name="Freeform 1226">
              <a:extLst>
                <a:ext uri="{FF2B5EF4-FFF2-40B4-BE49-F238E27FC236}">
                  <a16:creationId xmlns:a16="http://schemas.microsoft.com/office/drawing/2014/main" id="{1A595AE5-B744-4625-BC12-FC4AF1157705}"/>
                </a:ext>
              </a:extLst>
            </p:cNvPr>
            <p:cNvSpPr>
              <a:spLocks/>
            </p:cNvSpPr>
            <p:nvPr userDrawn="1"/>
          </p:nvSpPr>
          <p:spPr bwMode="auto">
            <a:xfrm>
              <a:off x="6715" y="3389"/>
              <a:ext cx="27" cy="25"/>
            </a:xfrm>
            <a:custGeom>
              <a:avLst/>
              <a:gdLst>
                <a:gd name="T0" fmla="*/ 13 w 17"/>
                <a:gd name="T1" fmla="*/ 2 h 16"/>
                <a:gd name="T2" fmla="*/ 2 w 17"/>
                <a:gd name="T3" fmla="*/ 12 h 16"/>
                <a:gd name="T4" fmla="*/ 3 w 17"/>
                <a:gd name="T5" fmla="*/ 15 h 16"/>
                <a:gd name="T6" fmla="*/ 15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7" y="10"/>
                    <a:pt x="2" y="12"/>
                  </a:cubicBezTo>
                  <a:cubicBezTo>
                    <a:pt x="0" y="13"/>
                    <a:pt x="1" y="16"/>
                    <a:pt x="3" y="15"/>
                  </a:cubicBezTo>
                  <a:cubicBezTo>
                    <a:pt x="9" y="13"/>
                    <a:pt x="12" y="9"/>
                    <a:pt x="15"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1" name="Freeform 1227">
              <a:extLst>
                <a:ext uri="{FF2B5EF4-FFF2-40B4-BE49-F238E27FC236}">
                  <a16:creationId xmlns:a16="http://schemas.microsoft.com/office/drawing/2014/main" id="{86337502-ADD5-4780-AFB7-125CEF5585DB}"/>
                </a:ext>
              </a:extLst>
            </p:cNvPr>
            <p:cNvSpPr>
              <a:spLocks/>
            </p:cNvSpPr>
            <p:nvPr userDrawn="1"/>
          </p:nvSpPr>
          <p:spPr bwMode="auto">
            <a:xfrm>
              <a:off x="6742" y="3390"/>
              <a:ext cx="27" cy="27"/>
            </a:xfrm>
            <a:custGeom>
              <a:avLst/>
              <a:gdLst>
                <a:gd name="T0" fmla="*/ 13 w 17"/>
                <a:gd name="T1" fmla="*/ 2 h 17"/>
                <a:gd name="T2" fmla="*/ 1 w 17"/>
                <a:gd name="T3" fmla="*/ 13 h 17"/>
                <a:gd name="T4" fmla="*/ 4 w 17"/>
                <a:gd name="T5" fmla="*/ 15 h 17"/>
                <a:gd name="T6" fmla="*/ 15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5" y="8"/>
                    <a:pt x="1" y="13"/>
                  </a:cubicBezTo>
                  <a:cubicBezTo>
                    <a:pt x="0" y="15"/>
                    <a:pt x="3" y="17"/>
                    <a:pt x="4" y="15"/>
                  </a:cubicBezTo>
                  <a:cubicBezTo>
                    <a:pt x="7" y="11"/>
                    <a:pt x="11" y="8"/>
                    <a:pt x="15"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2" name="Freeform 1228">
              <a:extLst>
                <a:ext uri="{FF2B5EF4-FFF2-40B4-BE49-F238E27FC236}">
                  <a16:creationId xmlns:a16="http://schemas.microsoft.com/office/drawing/2014/main" id="{26E31961-49F8-42A9-BF95-87F4CA8D12D4}"/>
                </a:ext>
              </a:extLst>
            </p:cNvPr>
            <p:cNvSpPr>
              <a:spLocks/>
            </p:cNvSpPr>
            <p:nvPr userDrawn="1"/>
          </p:nvSpPr>
          <p:spPr bwMode="auto">
            <a:xfrm>
              <a:off x="6638" y="3266"/>
              <a:ext cx="20" cy="25"/>
            </a:xfrm>
            <a:custGeom>
              <a:avLst/>
              <a:gdLst>
                <a:gd name="T0" fmla="*/ 9 w 13"/>
                <a:gd name="T1" fmla="*/ 2 h 16"/>
                <a:gd name="T2" fmla="*/ 2 w 13"/>
                <a:gd name="T3" fmla="*/ 12 h 16"/>
                <a:gd name="T4" fmla="*/ 4 w 13"/>
                <a:gd name="T5" fmla="*/ 15 h 16"/>
                <a:gd name="T6" fmla="*/ 13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8" y="7"/>
                    <a:pt x="5" y="9"/>
                    <a:pt x="2" y="12"/>
                  </a:cubicBezTo>
                  <a:cubicBezTo>
                    <a:pt x="0" y="13"/>
                    <a:pt x="2" y="16"/>
                    <a:pt x="4" y="15"/>
                  </a:cubicBezTo>
                  <a:cubicBezTo>
                    <a:pt x="8" y="12"/>
                    <a:pt x="11" y="8"/>
                    <a:pt x="13"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3" name="Freeform 1229">
              <a:extLst>
                <a:ext uri="{FF2B5EF4-FFF2-40B4-BE49-F238E27FC236}">
                  <a16:creationId xmlns:a16="http://schemas.microsoft.com/office/drawing/2014/main" id="{FD468D92-A81E-4161-8982-C890C3AF995C}"/>
                </a:ext>
              </a:extLst>
            </p:cNvPr>
            <p:cNvSpPr>
              <a:spLocks/>
            </p:cNvSpPr>
            <p:nvPr userDrawn="1"/>
          </p:nvSpPr>
          <p:spPr bwMode="auto">
            <a:xfrm>
              <a:off x="6599" y="3287"/>
              <a:ext cx="28" cy="20"/>
            </a:xfrm>
            <a:custGeom>
              <a:avLst/>
              <a:gdLst>
                <a:gd name="T0" fmla="*/ 14 w 18"/>
                <a:gd name="T1" fmla="*/ 2 h 13"/>
                <a:gd name="T2" fmla="*/ 2 w 18"/>
                <a:gd name="T3" fmla="*/ 9 h 13"/>
                <a:gd name="T4" fmla="*/ 3 w 18"/>
                <a:gd name="T5" fmla="*/ 13 h 13"/>
                <a:gd name="T6" fmla="*/ 16 w 18"/>
                <a:gd name="T7" fmla="*/ 5 h 13"/>
                <a:gd name="T8" fmla="*/ 14 w 18"/>
                <a:gd name="T9" fmla="*/ 2 h 13"/>
              </a:gdLst>
              <a:ahLst/>
              <a:cxnLst>
                <a:cxn ang="0">
                  <a:pos x="T0" y="T1"/>
                </a:cxn>
                <a:cxn ang="0">
                  <a:pos x="T2" y="T3"/>
                </a:cxn>
                <a:cxn ang="0">
                  <a:pos x="T4" y="T5"/>
                </a:cxn>
                <a:cxn ang="0">
                  <a:pos x="T6" y="T7"/>
                </a:cxn>
                <a:cxn ang="0">
                  <a:pos x="T8" y="T9"/>
                </a:cxn>
              </a:cxnLst>
              <a:rect l="0" t="0" r="r" b="b"/>
              <a:pathLst>
                <a:path w="18" h="13">
                  <a:moveTo>
                    <a:pt x="14" y="2"/>
                  </a:moveTo>
                  <a:cubicBezTo>
                    <a:pt x="11" y="6"/>
                    <a:pt x="7" y="9"/>
                    <a:pt x="2" y="9"/>
                  </a:cubicBezTo>
                  <a:cubicBezTo>
                    <a:pt x="0" y="9"/>
                    <a:pt x="0" y="13"/>
                    <a:pt x="3" y="13"/>
                  </a:cubicBezTo>
                  <a:cubicBezTo>
                    <a:pt x="8" y="13"/>
                    <a:pt x="13" y="9"/>
                    <a:pt x="16" y="5"/>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4" name="Freeform 1230">
              <a:extLst>
                <a:ext uri="{FF2B5EF4-FFF2-40B4-BE49-F238E27FC236}">
                  <a16:creationId xmlns:a16="http://schemas.microsoft.com/office/drawing/2014/main" id="{1E7FD0B3-F2E2-463F-A0D0-3F5750C5F20B}"/>
                </a:ext>
              </a:extLst>
            </p:cNvPr>
            <p:cNvSpPr>
              <a:spLocks/>
            </p:cNvSpPr>
            <p:nvPr userDrawn="1"/>
          </p:nvSpPr>
          <p:spPr bwMode="auto">
            <a:xfrm>
              <a:off x="6622" y="3301"/>
              <a:ext cx="29" cy="23"/>
            </a:xfrm>
            <a:custGeom>
              <a:avLst/>
              <a:gdLst>
                <a:gd name="T0" fmla="*/ 14 w 18"/>
                <a:gd name="T1" fmla="*/ 1 h 15"/>
                <a:gd name="T2" fmla="*/ 2 w 18"/>
                <a:gd name="T3" fmla="*/ 10 h 15"/>
                <a:gd name="T4" fmla="*/ 4 w 18"/>
                <a:gd name="T5" fmla="*/ 13 h 15"/>
                <a:gd name="T6" fmla="*/ 16 w 18"/>
                <a:gd name="T7" fmla="*/ 4 h 15"/>
                <a:gd name="T8" fmla="*/ 14 w 18"/>
                <a:gd name="T9" fmla="*/ 1 h 15"/>
              </a:gdLst>
              <a:ahLst/>
              <a:cxnLst>
                <a:cxn ang="0">
                  <a:pos x="T0" y="T1"/>
                </a:cxn>
                <a:cxn ang="0">
                  <a:pos x="T2" y="T3"/>
                </a:cxn>
                <a:cxn ang="0">
                  <a:pos x="T4" y="T5"/>
                </a:cxn>
                <a:cxn ang="0">
                  <a:pos x="T6" y="T7"/>
                </a:cxn>
                <a:cxn ang="0">
                  <a:pos x="T8" y="T9"/>
                </a:cxn>
              </a:cxnLst>
              <a:rect l="0" t="0" r="r" b="b"/>
              <a:pathLst>
                <a:path w="18" h="15">
                  <a:moveTo>
                    <a:pt x="14" y="1"/>
                  </a:moveTo>
                  <a:cubicBezTo>
                    <a:pt x="10" y="4"/>
                    <a:pt x="6" y="7"/>
                    <a:pt x="2" y="10"/>
                  </a:cubicBezTo>
                  <a:cubicBezTo>
                    <a:pt x="0" y="12"/>
                    <a:pt x="3" y="15"/>
                    <a:pt x="4" y="13"/>
                  </a:cubicBezTo>
                  <a:cubicBezTo>
                    <a:pt x="8" y="10"/>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5" name="Freeform 1231">
              <a:extLst>
                <a:ext uri="{FF2B5EF4-FFF2-40B4-BE49-F238E27FC236}">
                  <a16:creationId xmlns:a16="http://schemas.microsoft.com/office/drawing/2014/main" id="{2E3D7AAE-B939-454F-9650-599EA0EA9EFD}"/>
                </a:ext>
              </a:extLst>
            </p:cNvPr>
            <p:cNvSpPr>
              <a:spLocks/>
            </p:cNvSpPr>
            <p:nvPr userDrawn="1"/>
          </p:nvSpPr>
          <p:spPr bwMode="auto">
            <a:xfrm>
              <a:off x="6644" y="3312"/>
              <a:ext cx="27" cy="25"/>
            </a:xfrm>
            <a:custGeom>
              <a:avLst/>
              <a:gdLst>
                <a:gd name="T0" fmla="*/ 13 w 17"/>
                <a:gd name="T1" fmla="*/ 2 h 16"/>
                <a:gd name="T2" fmla="*/ 3 w 17"/>
                <a:gd name="T3" fmla="*/ 11 h 16"/>
                <a:gd name="T4" fmla="*/ 4 w 17"/>
                <a:gd name="T5" fmla="*/ 15 h 16"/>
                <a:gd name="T6" fmla="*/ 17 w 17"/>
                <a:gd name="T7" fmla="*/ 3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2" y="7"/>
                    <a:pt x="7" y="10"/>
                    <a:pt x="3" y="11"/>
                  </a:cubicBezTo>
                  <a:cubicBezTo>
                    <a:pt x="0" y="12"/>
                    <a:pt x="2" y="16"/>
                    <a:pt x="4" y="15"/>
                  </a:cubicBezTo>
                  <a:cubicBezTo>
                    <a:pt x="10" y="13"/>
                    <a:pt x="15" y="9"/>
                    <a:pt x="17" y="3"/>
                  </a:cubicBezTo>
                  <a:cubicBezTo>
                    <a:pt x="17" y="1"/>
                    <a:pt x="13"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6" name="Freeform 1232">
              <a:extLst>
                <a:ext uri="{FF2B5EF4-FFF2-40B4-BE49-F238E27FC236}">
                  <a16:creationId xmlns:a16="http://schemas.microsoft.com/office/drawing/2014/main" id="{5644FE26-8738-43DF-A0FC-6DD58AE25D53}"/>
                </a:ext>
              </a:extLst>
            </p:cNvPr>
            <p:cNvSpPr>
              <a:spLocks/>
            </p:cNvSpPr>
            <p:nvPr userDrawn="1"/>
          </p:nvSpPr>
          <p:spPr bwMode="auto">
            <a:xfrm>
              <a:off x="6663" y="3332"/>
              <a:ext cx="27" cy="19"/>
            </a:xfrm>
            <a:custGeom>
              <a:avLst/>
              <a:gdLst>
                <a:gd name="T0" fmla="*/ 12 w 17"/>
                <a:gd name="T1" fmla="*/ 1 h 12"/>
                <a:gd name="T2" fmla="*/ 2 w 17"/>
                <a:gd name="T3" fmla="*/ 8 h 12"/>
                <a:gd name="T4" fmla="*/ 3 w 17"/>
                <a:gd name="T5" fmla="*/ 12 h 12"/>
                <a:gd name="T6" fmla="*/ 15 w 17"/>
                <a:gd name="T7" fmla="*/ 4 h 12"/>
                <a:gd name="T8" fmla="*/ 12 w 17"/>
                <a:gd name="T9" fmla="*/ 1 h 12"/>
              </a:gdLst>
              <a:ahLst/>
              <a:cxnLst>
                <a:cxn ang="0">
                  <a:pos x="T0" y="T1"/>
                </a:cxn>
                <a:cxn ang="0">
                  <a:pos x="T2" y="T3"/>
                </a:cxn>
                <a:cxn ang="0">
                  <a:pos x="T4" y="T5"/>
                </a:cxn>
                <a:cxn ang="0">
                  <a:pos x="T6" y="T7"/>
                </a:cxn>
                <a:cxn ang="0">
                  <a:pos x="T8" y="T9"/>
                </a:cxn>
              </a:cxnLst>
              <a:rect l="0" t="0" r="r" b="b"/>
              <a:pathLst>
                <a:path w="17" h="12">
                  <a:moveTo>
                    <a:pt x="12" y="1"/>
                  </a:moveTo>
                  <a:cubicBezTo>
                    <a:pt x="9" y="4"/>
                    <a:pt x="6" y="6"/>
                    <a:pt x="2" y="8"/>
                  </a:cubicBezTo>
                  <a:cubicBezTo>
                    <a:pt x="0" y="9"/>
                    <a:pt x="1" y="12"/>
                    <a:pt x="3" y="12"/>
                  </a:cubicBezTo>
                  <a:cubicBezTo>
                    <a:pt x="7"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7" name="Freeform 1233">
              <a:extLst>
                <a:ext uri="{FF2B5EF4-FFF2-40B4-BE49-F238E27FC236}">
                  <a16:creationId xmlns:a16="http://schemas.microsoft.com/office/drawing/2014/main" id="{3AB7EC93-9799-4D90-87CC-B10003BD27F2}"/>
                </a:ext>
              </a:extLst>
            </p:cNvPr>
            <p:cNvSpPr>
              <a:spLocks/>
            </p:cNvSpPr>
            <p:nvPr userDrawn="1"/>
          </p:nvSpPr>
          <p:spPr bwMode="auto">
            <a:xfrm>
              <a:off x="6654" y="3356"/>
              <a:ext cx="28" cy="23"/>
            </a:xfrm>
            <a:custGeom>
              <a:avLst/>
              <a:gdLst>
                <a:gd name="T0" fmla="*/ 13 w 18"/>
                <a:gd name="T1" fmla="*/ 2 h 15"/>
                <a:gd name="T2" fmla="*/ 2 w 18"/>
                <a:gd name="T3" fmla="*/ 10 h 15"/>
                <a:gd name="T4" fmla="*/ 3 w 18"/>
                <a:gd name="T5" fmla="*/ 14 h 15"/>
                <a:gd name="T6" fmla="*/ 16 w 18"/>
                <a:gd name="T7" fmla="*/ 4 h 15"/>
                <a:gd name="T8" fmla="*/ 13 w 18"/>
                <a:gd name="T9" fmla="*/ 2 h 15"/>
              </a:gdLst>
              <a:ahLst/>
              <a:cxnLst>
                <a:cxn ang="0">
                  <a:pos x="T0" y="T1"/>
                </a:cxn>
                <a:cxn ang="0">
                  <a:pos x="T2" y="T3"/>
                </a:cxn>
                <a:cxn ang="0">
                  <a:pos x="T4" y="T5"/>
                </a:cxn>
                <a:cxn ang="0">
                  <a:pos x="T6" y="T7"/>
                </a:cxn>
                <a:cxn ang="0">
                  <a:pos x="T8" y="T9"/>
                </a:cxn>
              </a:cxnLst>
              <a:rect l="0" t="0" r="r" b="b"/>
              <a:pathLst>
                <a:path w="18" h="15">
                  <a:moveTo>
                    <a:pt x="13" y="2"/>
                  </a:moveTo>
                  <a:cubicBezTo>
                    <a:pt x="10" y="6"/>
                    <a:pt x="7" y="9"/>
                    <a:pt x="2" y="10"/>
                  </a:cubicBezTo>
                  <a:cubicBezTo>
                    <a:pt x="0" y="11"/>
                    <a:pt x="1" y="15"/>
                    <a:pt x="3" y="14"/>
                  </a:cubicBezTo>
                  <a:cubicBezTo>
                    <a:pt x="9" y="12"/>
                    <a:pt x="13" y="9"/>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8" name="Freeform 1234">
              <a:extLst>
                <a:ext uri="{FF2B5EF4-FFF2-40B4-BE49-F238E27FC236}">
                  <a16:creationId xmlns:a16="http://schemas.microsoft.com/office/drawing/2014/main" id="{17F49677-2D5C-420E-8527-9086798DF4F4}"/>
                </a:ext>
              </a:extLst>
            </p:cNvPr>
            <p:cNvSpPr>
              <a:spLocks/>
            </p:cNvSpPr>
            <p:nvPr userDrawn="1"/>
          </p:nvSpPr>
          <p:spPr bwMode="auto">
            <a:xfrm>
              <a:off x="6602" y="3350"/>
              <a:ext cx="26" cy="18"/>
            </a:xfrm>
            <a:custGeom>
              <a:avLst/>
              <a:gdLst>
                <a:gd name="T0" fmla="*/ 12 w 17"/>
                <a:gd name="T1" fmla="*/ 2 h 12"/>
                <a:gd name="T2" fmla="*/ 3 w 17"/>
                <a:gd name="T3" fmla="*/ 8 h 12"/>
                <a:gd name="T4" fmla="*/ 3 w 17"/>
                <a:gd name="T5" fmla="*/ 12 h 12"/>
                <a:gd name="T6" fmla="*/ 16 w 17"/>
                <a:gd name="T7" fmla="*/ 4 h 12"/>
                <a:gd name="T8" fmla="*/ 12 w 17"/>
                <a:gd name="T9" fmla="*/ 2 h 12"/>
              </a:gdLst>
              <a:ahLst/>
              <a:cxnLst>
                <a:cxn ang="0">
                  <a:pos x="T0" y="T1"/>
                </a:cxn>
                <a:cxn ang="0">
                  <a:pos x="T2" y="T3"/>
                </a:cxn>
                <a:cxn ang="0">
                  <a:pos x="T4" y="T5"/>
                </a:cxn>
                <a:cxn ang="0">
                  <a:pos x="T6" y="T7"/>
                </a:cxn>
                <a:cxn ang="0">
                  <a:pos x="T8" y="T9"/>
                </a:cxn>
              </a:cxnLst>
              <a:rect l="0" t="0" r="r" b="b"/>
              <a:pathLst>
                <a:path w="17" h="12">
                  <a:moveTo>
                    <a:pt x="12" y="2"/>
                  </a:moveTo>
                  <a:cubicBezTo>
                    <a:pt x="10" y="6"/>
                    <a:pt x="7" y="8"/>
                    <a:pt x="3" y="8"/>
                  </a:cubicBezTo>
                  <a:cubicBezTo>
                    <a:pt x="0" y="8"/>
                    <a:pt x="1" y="12"/>
                    <a:pt x="3" y="12"/>
                  </a:cubicBezTo>
                  <a:cubicBezTo>
                    <a:pt x="8" y="12"/>
                    <a:pt x="13" y="8"/>
                    <a:pt x="16" y="4"/>
                  </a:cubicBezTo>
                  <a:cubicBezTo>
                    <a:pt x="17"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9" name="Freeform 1235">
              <a:extLst>
                <a:ext uri="{FF2B5EF4-FFF2-40B4-BE49-F238E27FC236}">
                  <a16:creationId xmlns:a16="http://schemas.microsoft.com/office/drawing/2014/main" id="{35044613-C5CA-43B1-9F67-C1FB56A92B21}"/>
                </a:ext>
              </a:extLst>
            </p:cNvPr>
            <p:cNvSpPr>
              <a:spLocks/>
            </p:cNvSpPr>
            <p:nvPr userDrawn="1"/>
          </p:nvSpPr>
          <p:spPr bwMode="auto">
            <a:xfrm>
              <a:off x="6576" y="3339"/>
              <a:ext cx="27" cy="20"/>
            </a:xfrm>
            <a:custGeom>
              <a:avLst/>
              <a:gdLst>
                <a:gd name="T0" fmla="*/ 12 w 17"/>
                <a:gd name="T1" fmla="*/ 2 h 13"/>
                <a:gd name="T2" fmla="*/ 2 w 17"/>
                <a:gd name="T3" fmla="*/ 9 h 13"/>
                <a:gd name="T4" fmla="*/ 3 w 17"/>
                <a:gd name="T5" fmla="*/ 13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10" y="6"/>
                    <a:pt x="6" y="8"/>
                    <a:pt x="2" y="9"/>
                  </a:cubicBezTo>
                  <a:cubicBezTo>
                    <a:pt x="0" y="10"/>
                    <a:pt x="1" y="13"/>
                    <a:pt x="3" y="13"/>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0" name="Freeform 1236">
              <a:extLst>
                <a:ext uri="{FF2B5EF4-FFF2-40B4-BE49-F238E27FC236}">
                  <a16:creationId xmlns:a16="http://schemas.microsoft.com/office/drawing/2014/main" id="{0610C809-E4B0-4C4E-93BE-4D9635D5DEC4}"/>
                </a:ext>
              </a:extLst>
            </p:cNvPr>
            <p:cNvSpPr>
              <a:spLocks/>
            </p:cNvSpPr>
            <p:nvPr userDrawn="1"/>
          </p:nvSpPr>
          <p:spPr bwMode="auto">
            <a:xfrm>
              <a:off x="6556" y="3324"/>
              <a:ext cx="32" cy="21"/>
            </a:xfrm>
            <a:custGeom>
              <a:avLst/>
              <a:gdLst>
                <a:gd name="T0" fmla="*/ 15 w 20"/>
                <a:gd name="T1" fmla="*/ 1 h 13"/>
                <a:gd name="T2" fmla="*/ 2 w 20"/>
                <a:gd name="T3" fmla="*/ 9 h 13"/>
                <a:gd name="T4" fmla="*/ 4 w 20"/>
                <a:gd name="T5" fmla="*/ 12 h 13"/>
                <a:gd name="T6" fmla="*/ 18 w 20"/>
                <a:gd name="T7" fmla="*/ 4 h 13"/>
                <a:gd name="T8" fmla="*/ 15 w 20"/>
                <a:gd name="T9" fmla="*/ 1 h 13"/>
              </a:gdLst>
              <a:ahLst/>
              <a:cxnLst>
                <a:cxn ang="0">
                  <a:pos x="T0" y="T1"/>
                </a:cxn>
                <a:cxn ang="0">
                  <a:pos x="T2" y="T3"/>
                </a:cxn>
                <a:cxn ang="0">
                  <a:pos x="T4" y="T5"/>
                </a:cxn>
                <a:cxn ang="0">
                  <a:pos x="T6" y="T7"/>
                </a:cxn>
                <a:cxn ang="0">
                  <a:pos x="T8" y="T9"/>
                </a:cxn>
              </a:cxnLst>
              <a:rect l="0" t="0" r="r" b="b"/>
              <a:pathLst>
                <a:path w="20" h="13">
                  <a:moveTo>
                    <a:pt x="15" y="1"/>
                  </a:moveTo>
                  <a:cubicBezTo>
                    <a:pt x="12" y="5"/>
                    <a:pt x="7" y="7"/>
                    <a:pt x="2" y="9"/>
                  </a:cubicBezTo>
                  <a:cubicBezTo>
                    <a:pt x="0" y="10"/>
                    <a:pt x="2" y="13"/>
                    <a:pt x="4" y="12"/>
                  </a:cubicBezTo>
                  <a:cubicBezTo>
                    <a:pt x="9" y="10"/>
                    <a:pt x="14" y="8"/>
                    <a:pt x="18" y="4"/>
                  </a:cubicBezTo>
                  <a:cubicBezTo>
                    <a:pt x="20" y="2"/>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1" name="Freeform 1237">
              <a:extLst>
                <a:ext uri="{FF2B5EF4-FFF2-40B4-BE49-F238E27FC236}">
                  <a16:creationId xmlns:a16="http://schemas.microsoft.com/office/drawing/2014/main" id="{11B5705B-4A1C-42CB-9532-B2FE306953BE}"/>
                </a:ext>
              </a:extLst>
            </p:cNvPr>
            <p:cNvSpPr>
              <a:spLocks/>
            </p:cNvSpPr>
            <p:nvPr userDrawn="1"/>
          </p:nvSpPr>
          <p:spPr bwMode="auto">
            <a:xfrm>
              <a:off x="6510" y="3342"/>
              <a:ext cx="27" cy="20"/>
            </a:xfrm>
            <a:custGeom>
              <a:avLst/>
              <a:gdLst>
                <a:gd name="T0" fmla="*/ 12 w 17"/>
                <a:gd name="T1" fmla="*/ 2 h 13"/>
                <a:gd name="T2" fmla="*/ 2 w 17"/>
                <a:gd name="T3" fmla="*/ 9 h 13"/>
                <a:gd name="T4" fmla="*/ 3 w 17"/>
                <a:gd name="T5" fmla="*/ 12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9" y="6"/>
                    <a:pt x="6" y="7"/>
                    <a:pt x="2" y="9"/>
                  </a:cubicBezTo>
                  <a:cubicBezTo>
                    <a:pt x="0" y="10"/>
                    <a:pt x="1" y="13"/>
                    <a:pt x="3" y="12"/>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2" name="Freeform 1238">
              <a:extLst>
                <a:ext uri="{FF2B5EF4-FFF2-40B4-BE49-F238E27FC236}">
                  <a16:creationId xmlns:a16="http://schemas.microsoft.com/office/drawing/2014/main" id="{428F6C50-03BE-4EAB-B5C0-F8EDF9FA03EF}"/>
                </a:ext>
              </a:extLst>
            </p:cNvPr>
            <p:cNvSpPr>
              <a:spLocks/>
            </p:cNvSpPr>
            <p:nvPr userDrawn="1"/>
          </p:nvSpPr>
          <p:spPr bwMode="auto">
            <a:xfrm>
              <a:off x="6553" y="3307"/>
              <a:ext cx="20" cy="24"/>
            </a:xfrm>
            <a:custGeom>
              <a:avLst/>
              <a:gdLst>
                <a:gd name="T0" fmla="*/ 9 w 13"/>
                <a:gd name="T1" fmla="*/ 2 h 15"/>
                <a:gd name="T2" fmla="*/ 2 w 13"/>
                <a:gd name="T3" fmla="*/ 11 h 15"/>
                <a:gd name="T4" fmla="*/ 4 w 13"/>
                <a:gd name="T5" fmla="*/ 13 h 15"/>
                <a:gd name="T6" fmla="*/ 12 w 13"/>
                <a:gd name="T7" fmla="*/ 4 h 15"/>
                <a:gd name="T8" fmla="*/ 9 w 13"/>
                <a:gd name="T9" fmla="*/ 2 h 15"/>
              </a:gdLst>
              <a:ahLst/>
              <a:cxnLst>
                <a:cxn ang="0">
                  <a:pos x="T0" y="T1"/>
                </a:cxn>
                <a:cxn ang="0">
                  <a:pos x="T2" y="T3"/>
                </a:cxn>
                <a:cxn ang="0">
                  <a:pos x="T4" y="T5"/>
                </a:cxn>
                <a:cxn ang="0">
                  <a:pos x="T6" y="T7"/>
                </a:cxn>
                <a:cxn ang="0">
                  <a:pos x="T8" y="T9"/>
                </a:cxn>
              </a:cxnLst>
              <a:rect l="0" t="0" r="r" b="b"/>
              <a:pathLst>
                <a:path w="13" h="15">
                  <a:moveTo>
                    <a:pt x="9" y="2"/>
                  </a:moveTo>
                  <a:cubicBezTo>
                    <a:pt x="6" y="5"/>
                    <a:pt x="4" y="8"/>
                    <a:pt x="2" y="11"/>
                  </a:cubicBezTo>
                  <a:cubicBezTo>
                    <a:pt x="0" y="12"/>
                    <a:pt x="3" y="15"/>
                    <a:pt x="4" y="13"/>
                  </a:cubicBezTo>
                  <a:cubicBezTo>
                    <a:pt x="7" y="10"/>
                    <a:pt x="9" y="7"/>
                    <a:pt x="12" y="4"/>
                  </a:cubicBezTo>
                  <a:cubicBezTo>
                    <a:pt x="13"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3" name="Freeform 1239">
              <a:extLst>
                <a:ext uri="{FF2B5EF4-FFF2-40B4-BE49-F238E27FC236}">
                  <a16:creationId xmlns:a16="http://schemas.microsoft.com/office/drawing/2014/main" id="{AACFA5BA-78DE-4698-BB12-74D6D34CAD40}"/>
                </a:ext>
              </a:extLst>
            </p:cNvPr>
            <p:cNvSpPr>
              <a:spLocks/>
            </p:cNvSpPr>
            <p:nvPr userDrawn="1"/>
          </p:nvSpPr>
          <p:spPr bwMode="auto">
            <a:xfrm>
              <a:off x="6603" y="3383"/>
              <a:ext cx="35" cy="18"/>
            </a:xfrm>
            <a:custGeom>
              <a:avLst/>
              <a:gdLst>
                <a:gd name="T0" fmla="*/ 18 w 22"/>
                <a:gd name="T1" fmla="*/ 1 h 12"/>
                <a:gd name="T2" fmla="*/ 3 w 22"/>
                <a:gd name="T3" fmla="*/ 8 h 12"/>
                <a:gd name="T4" fmla="*/ 4 w 22"/>
                <a:gd name="T5" fmla="*/ 12 h 12"/>
                <a:gd name="T6" fmla="*/ 20 w 22"/>
                <a:gd name="T7" fmla="*/ 4 h 12"/>
                <a:gd name="T8" fmla="*/ 18 w 22"/>
                <a:gd name="T9" fmla="*/ 1 h 12"/>
              </a:gdLst>
              <a:ahLst/>
              <a:cxnLst>
                <a:cxn ang="0">
                  <a:pos x="T0" y="T1"/>
                </a:cxn>
                <a:cxn ang="0">
                  <a:pos x="T2" y="T3"/>
                </a:cxn>
                <a:cxn ang="0">
                  <a:pos x="T4" y="T5"/>
                </a:cxn>
                <a:cxn ang="0">
                  <a:pos x="T6" y="T7"/>
                </a:cxn>
                <a:cxn ang="0">
                  <a:pos x="T8" y="T9"/>
                </a:cxn>
              </a:cxnLst>
              <a:rect l="0" t="0" r="r" b="b"/>
              <a:pathLst>
                <a:path w="22" h="12">
                  <a:moveTo>
                    <a:pt x="18" y="1"/>
                  </a:moveTo>
                  <a:cubicBezTo>
                    <a:pt x="13" y="4"/>
                    <a:pt x="8" y="6"/>
                    <a:pt x="3" y="8"/>
                  </a:cubicBezTo>
                  <a:cubicBezTo>
                    <a:pt x="0" y="9"/>
                    <a:pt x="2" y="12"/>
                    <a:pt x="4" y="12"/>
                  </a:cubicBezTo>
                  <a:cubicBezTo>
                    <a:pt x="10" y="10"/>
                    <a:pt x="15" y="7"/>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4" name="Freeform 1240">
              <a:extLst>
                <a:ext uri="{FF2B5EF4-FFF2-40B4-BE49-F238E27FC236}">
                  <a16:creationId xmlns:a16="http://schemas.microsoft.com/office/drawing/2014/main" id="{227CAA6B-E2C6-47E2-B6B4-44FEC30F3451}"/>
                </a:ext>
              </a:extLst>
            </p:cNvPr>
            <p:cNvSpPr>
              <a:spLocks/>
            </p:cNvSpPr>
            <p:nvPr userDrawn="1"/>
          </p:nvSpPr>
          <p:spPr bwMode="auto">
            <a:xfrm>
              <a:off x="6633" y="3405"/>
              <a:ext cx="27" cy="15"/>
            </a:xfrm>
            <a:custGeom>
              <a:avLst/>
              <a:gdLst>
                <a:gd name="T0" fmla="*/ 14 w 17"/>
                <a:gd name="T1" fmla="*/ 1 h 10"/>
                <a:gd name="T2" fmla="*/ 2 w 17"/>
                <a:gd name="T3" fmla="*/ 6 h 10"/>
                <a:gd name="T4" fmla="*/ 3 w 17"/>
                <a:gd name="T5" fmla="*/ 9 h 10"/>
                <a:gd name="T6" fmla="*/ 15 w 17"/>
                <a:gd name="T7" fmla="*/ 5 h 10"/>
                <a:gd name="T8" fmla="*/ 14 w 17"/>
                <a:gd name="T9" fmla="*/ 1 h 10"/>
              </a:gdLst>
              <a:ahLst/>
              <a:cxnLst>
                <a:cxn ang="0">
                  <a:pos x="T0" y="T1"/>
                </a:cxn>
                <a:cxn ang="0">
                  <a:pos x="T2" y="T3"/>
                </a:cxn>
                <a:cxn ang="0">
                  <a:pos x="T4" y="T5"/>
                </a:cxn>
                <a:cxn ang="0">
                  <a:pos x="T6" y="T7"/>
                </a:cxn>
                <a:cxn ang="0">
                  <a:pos x="T8" y="T9"/>
                </a:cxn>
              </a:cxnLst>
              <a:rect l="0" t="0" r="r" b="b"/>
              <a:pathLst>
                <a:path w="17" h="10">
                  <a:moveTo>
                    <a:pt x="14" y="1"/>
                  </a:moveTo>
                  <a:cubicBezTo>
                    <a:pt x="2" y="6"/>
                    <a:pt x="2" y="6"/>
                    <a:pt x="2" y="6"/>
                  </a:cubicBezTo>
                  <a:cubicBezTo>
                    <a:pt x="0" y="7"/>
                    <a:pt x="1" y="10"/>
                    <a:pt x="3" y="9"/>
                  </a:cubicBezTo>
                  <a:cubicBezTo>
                    <a:pt x="15" y="5"/>
                    <a:pt x="15" y="5"/>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5" name="Freeform 1241">
              <a:extLst>
                <a:ext uri="{FF2B5EF4-FFF2-40B4-BE49-F238E27FC236}">
                  <a16:creationId xmlns:a16="http://schemas.microsoft.com/office/drawing/2014/main" id="{DF9A946C-098A-4B51-B911-84394FB64412}"/>
                </a:ext>
              </a:extLst>
            </p:cNvPr>
            <p:cNvSpPr>
              <a:spLocks/>
            </p:cNvSpPr>
            <p:nvPr userDrawn="1"/>
          </p:nvSpPr>
          <p:spPr bwMode="auto">
            <a:xfrm>
              <a:off x="6668" y="3383"/>
              <a:ext cx="19" cy="17"/>
            </a:xfrm>
            <a:custGeom>
              <a:avLst/>
              <a:gdLst>
                <a:gd name="T0" fmla="*/ 7 w 12"/>
                <a:gd name="T1" fmla="*/ 3 h 11"/>
                <a:gd name="T2" fmla="*/ 3 w 12"/>
                <a:gd name="T3" fmla="*/ 7 h 11"/>
                <a:gd name="T4" fmla="*/ 4 w 12"/>
                <a:gd name="T5" fmla="*/ 10 h 11"/>
                <a:gd name="T6" fmla="*/ 11 w 12"/>
                <a:gd name="T7" fmla="*/ 4 h 11"/>
                <a:gd name="T8" fmla="*/ 7 w 12"/>
                <a:gd name="T9" fmla="*/ 3 h 11"/>
              </a:gdLst>
              <a:ahLst/>
              <a:cxnLst>
                <a:cxn ang="0">
                  <a:pos x="T0" y="T1"/>
                </a:cxn>
                <a:cxn ang="0">
                  <a:pos x="T2" y="T3"/>
                </a:cxn>
                <a:cxn ang="0">
                  <a:pos x="T4" y="T5"/>
                </a:cxn>
                <a:cxn ang="0">
                  <a:pos x="T6" y="T7"/>
                </a:cxn>
                <a:cxn ang="0">
                  <a:pos x="T8" y="T9"/>
                </a:cxn>
              </a:cxnLst>
              <a:rect l="0" t="0" r="r" b="b"/>
              <a:pathLst>
                <a:path w="12" h="11">
                  <a:moveTo>
                    <a:pt x="7" y="3"/>
                  </a:moveTo>
                  <a:cubicBezTo>
                    <a:pt x="6" y="5"/>
                    <a:pt x="5" y="6"/>
                    <a:pt x="3" y="7"/>
                  </a:cubicBezTo>
                  <a:cubicBezTo>
                    <a:pt x="0" y="8"/>
                    <a:pt x="2" y="11"/>
                    <a:pt x="4" y="10"/>
                  </a:cubicBezTo>
                  <a:cubicBezTo>
                    <a:pt x="7" y="9"/>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6" name="Freeform 1242">
              <a:extLst>
                <a:ext uri="{FF2B5EF4-FFF2-40B4-BE49-F238E27FC236}">
                  <a16:creationId xmlns:a16="http://schemas.microsoft.com/office/drawing/2014/main" id="{C19EAD78-E066-4022-9843-B2074D1311F8}"/>
                </a:ext>
              </a:extLst>
            </p:cNvPr>
            <p:cNvSpPr>
              <a:spLocks/>
            </p:cNvSpPr>
            <p:nvPr userDrawn="1"/>
          </p:nvSpPr>
          <p:spPr bwMode="auto">
            <a:xfrm>
              <a:off x="6671" y="3408"/>
              <a:ext cx="22" cy="17"/>
            </a:xfrm>
            <a:custGeom>
              <a:avLst/>
              <a:gdLst>
                <a:gd name="T0" fmla="*/ 9 w 14"/>
                <a:gd name="T1" fmla="*/ 2 h 11"/>
                <a:gd name="T2" fmla="*/ 2 w 14"/>
                <a:gd name="T3" fmla="*/ 7 h 11"/>
                <a:gd name="T4" fmla="*/ 3 w 14"/>
                <a:gd name="T5" fmla="*/ 11 h 11"/>
                <a:gd name="T6" fmla="*/ 13 w 14"/>
                <a:gd name="T7" fmla="*/ 3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8" y="5"/>
                    <a:pt x="5" y="6"/>
                    <a:pt x="2" y="7"/>
                  </a:cubicBezTo>
                  <a:cubicBezTo>
                    <a:pt x="0" y="8"/>
                    <a:pt x="1" y="11"/>
                    <a:pt x="3" y="11"/>
                  </a:cubicBezTo>
                  <a:cubicBezTo>
                    <a:pt x="7" y="9"/>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7" name="Freeform 1243">
              <a:extLst>
                <a:ext uri="{FF2B5EF4-FFF2-40B4-BE49-F238E27FC236}">
                  <a16:creationId xmlns:a16="http://schemas.microsoft.com/office/drawing/2014/main" id="{2CA6420B-AF01-45BC-986C-140234D9A766}"/>
                </a:ext>
              </a:extLst>
            </p:cNvPr>
            <p:cNvSpPr>
              <a:spLocks/>
            </p:cNvSpPr>
            <p:nvPr userDrawn="1"/>
          </p:nvSpPr>
          <p:spPr bwMode="auto">
            <a:xfrm>
              <a:off x="6676" y="3428"/>
              <a:ext cx="25" cy="21"/>
            </a:xfrm>
            <a:custGeom>
              <a:avLst/>
              <a:gdLst>
                <a:gd name="T0" fmla="*/ 12 w 16"/>
                <a:gd name="T1" fmla="*/ 1 h 13"/>
                <a:gd name="T2" fmla="*/ 2 w 16"/>
                <a:gd name="T3" fmla="*/ 8 h 13"/>
                <a:gd name="T4" fmla="*/ 4 w 16"/>
                <a:gd name="T5" fmla="*/ 11 h 13"/>
                <a:gd name="T6" fmla="*/ 14 w 16"/>
                <a:gd name="T7" fmla="*/ 5 h 13"/>
                <a:gd name="T8" fmla="*/ 12 w 16"/>
                <a:gd name="T9" fmla="*/ 1 h 13"/>
              </a:gdLst>
              <a:ahLst/>
              <a:cxnLst>
                <a:cxn ang="0">
                  <a:pos x="T0" y="T1"/>
                </a:cxn>
                <a:cxn ang="0">
                  <a:pos x="T2" y="T3"/>
                </a:cxn>
                <a:cxn ang="0">
                  <a:pos x="T4" y="T5"/>
                </a:cxn>
                <a:cxn ang="0">
                  <a:pos x="T6" y="T7"/>
                </a:cxn>
                <a:cxn ang="0">
                  <a:pos x="T8" y="T9"/>
                </a:cxn>
              </a:cxnLst>
              <a:rect l="0" t="0" r="r" b="b"/>
              <a:pathLst>
                <a:path w="16" h="13">
                  <a:moveTo>
                    <a:pt x="12" y="1"/>
                  </a:moveTo>
                  <a:cubicBezTo>
                    <a:pt x="8" y="3"/>
                    <a:pt x="5" y="6"/>
                    <a:pt x="2" y="8"/>
                  </a:cubicBezTo>
                  <a:cubicBezTo>
                    <a:pt x="0" y="10"/>
                    <a:pt x="2" y="13"/>
                    <a:pt x="4" y="11"/>
                  </a:cubicBezTo>
                  <a:cubicBezTo>
                    <a:pt x="7" y="9"/>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8" name="Freeform 1244">
              <a:extLst>
                <a:ext uri="{FF2B5EF4-FFF2-40B4-BE49-F238E27FC236}">
                  <a16:creationId xmlns:a16="http://schemas.microsoft.com/office/drawing/2014/main" id="{6630D150-742C-4634-B62D-BC13E76289BE}"/>
                </a:ext>
              </a:extLst>
            </p:cNvPr>
            <p:cNvSpPr>
              <a:spLocks/>
            </p:cNvSpPr>
            <p:nvPr userDrawn="1"/>
          </p:nvSpPr>
          <p:spPr bwMode="auto">
            <a:xfrm>
              <a:off x="6616" y="3456"/>
              <a:ext cx="44" cy="21"/>
            </a:xfrm>
            <a:custGeom>
              <a:avLst/>
              <a:gdLst>
                <a:gd name="T0" fmla="*/ 25 w 28"/>
                <a:gd name="T1" fmla="*/ 1 h 13"/>
                <a:gd name="T2" fmla="*/ 2 w 28"/>
                <a:gd name="T3" fmla="*/ 9 h 13"/>
                <a:gd name="T4" fmla="*/ 3 w 28"/>
                <a:gd name="T5" fmla="*/ 13 h 13"/>
                <a:gd name="T6" fmla="*/ 26 w 28"/>
                <a:gd name="T7" fmla="*/ 4 h 13"/>
                <a:gd name="T8" fmla="*/ 25 w 28"/>
                <a:gd name="T9" fmla="*/ 1 h 13"/>
              </a:gdLst>
              <a:ahLst/>
              <a:cxnLst>
                <a:cxn ang="0">
                  <a:pos x="T0" y="T1"/>
                </a:cxn>
                <a:cxn ang="0">
                  <a:pos x="T2" y="T3"/>
                </a:cxn>
                <a:cxn ang="0">
                  <a:pos x="T4" y="T5"/>
                </a:cxn>
                <a:cxn ang="0">
                  <a:pos x="T6" y="T7"/>
                </a:cxn>
                <a:cxn ang="0">
                  <a:pos x="T8" y="T9"/>
                </a:cxn>
              </a:cxnLst>
              <a:rect l="0" t="0" r="r" b="b"/>
              <a:pathLst>
                <a:path w="28" h="13">
                  <a:moveTo>
                    <a:pt x="25" y="1"/>
                  </a:moveTo>
                  <a:cubicBezTo>
                    <a:pt x="17" y="3"/>
                    <a:pt x="10" y="7"/>
                    <a:pt x="2" y="9"/>
                  </a:cubicBezTo>
                  <a:cubicBezTo>
                    <a:pt x="0" y="9"/>
                    <a:pt x="0" y="13"/>
                    <a:pt x="3" y="13"/>
                  </a:cubicBezTo>
                  <a:cubicBezTo>
                    <a:pt x="11" y="11"/>
                    <a:pt x="18" y="7"/>
                    <a:pt x="26" y="4"/>
                  </a:cubicBezTo>
                  <a:cubicBezTo>
                    <a:pt x="28" y="3"/>
                    <a:pt x="27" y="0"/>
                    <a:pt x="2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9" name="Freeform 1245">
              <a:extLst>
                <a:ext uri="{FF2B5EF4-FFF2-40B4-BE49-F238E27FC236}">
                  <a16:creationId xmlns:a16="http://schemas.microsoft.com/office/drawing/2014/main" id="{1FD02757-FB2E-40E4-B495-F47E4EA6250E}"/>
                </a:ext>
              </a:extLst>
            </p:cNvPr>
            <p:cNvSpPr>
              <a:spLocks/>
            </p:cNvSpPr>
            <p:nvPr userDrawn="1"/>
          </p:nvSpPr>
          <p:spPr bwMode="auto">
            <a:xfrm>
              <a:off x="6617" y="3433"/>
              <a:ext cx="26" cy="17"/>
            </a:xfrm>
            <a:custGeom>
              <a:avLst/>
              <a:gdLst>
                <a:gd name="T0" fmla="*/ 11 w 16"/>
                <a:gd name="T1" fmla="*/ 2 h 11"/>
                <a:gd name="T2" fmla="*/ 2 w 16"/>
                <a:gd name="T3" fmla="*/ 7 h 11"/>
                <a:gd name="T4" fmla="*/ 3 w 16"/>
                <a:gd name="T5" fmla="*/ 10 h 11"/>
                <a:gd name="T6" fmla="*/ 14 w 16"/>
                <a:gd name="T7" fmla="*/ 4 h 11"/>
                <a:gd name="T8" fmla="*/ 11 w 16"/>
                <a:gd name="T9" fmla="*/ 2 h 11"/>
              </a:gdLst>
              <a:ahLst/>
              <a:cxnLst>
                <a:cxn ang="0">
                  <a:pos x="T0" y="T1"/>
                </a:cxn>
                <a:cxn ang="0">
                  <a:pos x="T2" y="T3"/>
                </a:cxn>
                <a:cxn ang="0">
                  <a:pos x="T4" y="T5"/>
                </a:cxn>
                <a:cxn ang="0">
                  <a:pos x="T6" y="T7"/>
                </a:cxn>
                <a:cxn ang="0">
                  <a:pos x="T8" y="T9"/>
                </a:cxn>
              </a:cxnLst>
              <a:rect l="0" t="0" r="r" b="b"/>
              <a:pathLst>
                <a:path w="16" h="11">
                  <a:moveTo>
                    <a:pt x="11" y="2"/>
                  </a:moveTo>
                  <a:cubicBezTo>
                    <a:pt x="9" y="5"/>
                    <a:pt x="6" y="6"/>
                    <a:pt x="2" y="7"/>
                  </a:cubicBezTo>
                  <a:cubicBezTo>
                    <a:pt x="0" y="7"/>
                    <a:pt x="0" y="11"/>
                    <a:pt x="3" y="10"/>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0" name="Freeform 1246">
              <a:extLst>
                <a:ext uri="{FF2B5EF4-FFF2-40B4-BE49-F238E27FC236}">
                  <a16:creationId xmlns:a16="http://schemas.microsoft.com/office/drawing/2014/main" id="{C59F19E9-3260-4340-B2F0-CB7886215DA1}"/>
                </a:ext>
              </a:extLst>
            </p:cNvPr>
            <p:cNvSpPr>
              <a:spLocks/>
            </p:cNvSpPr>
            <p:nvPr userDrawn="1"/>
          </p:nvSpPr>
          <p:spPr bwMode="auto">
            <a:xfrm>
              <a:off x="5983" y="3639"/>
              <a:ext cx="17" cy="11"/>
            </a:xfrm>
            <a:custGeom>
              <a:avLst/>
              <a:gdLst>
                <a:gd name="T0" fmla="*/ 8 w 11"/>
                <a:gd name="T1" fmla="*/ 1 h 7"/>
                <a:gd name="T2" fmla="*/ 5 w 11"/>
                <a:gd name="T3" fmla="*/ 3 h 7"/>
                <a:gd name="T4" fmla="*/ 4 w 11"/>
                <a:gd name="T5" fmla="*/ 3 h 7"/>
                <a:gd name="T6" fmla="*/ 0 w 11"/>
                <a:gd name="T7" fmla="*/ 2 h 7"/>
                <a:gd name="T8" fmla="*/ 3 w 11"/>
                <a:gd name="T9" fmla="*/ 6 h 7"/>
                <a:gd name="T10" fmla="*/ 9 w 11"/>
                <a:gd name="T11" fmla="*/ 5 h 7"/>
                <a:gd name="T12" fmla="*/ 8 w 11"/>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8" y="1"/>
                  </a:moveTo>
                  <a:cubicBezTo>
                    <a:pt x="7" y="2"/>
                    <a:pt x="6" y="2"/>
                    <a:pt x="5" y="3"/>
                  </a:cubicBezTo>
                  <a:cubicBezTo>
                    <a:pt x="5" y="3"/>
                    <a:pt x="4" y="3"/>
                    <a:pt x="4" y="3"/>
                  </a:cubicBezTo>
                  <a:cubicBezTo>
                    <a:pt x="4" y="0"/>
                    <a:pt x="0" y="0"/>
                    <a:pt x="0" y="2"/>
                  </a:cubicBezTo>
                  <a:cubicBezTo>
                    <a:pt x="0" y="4"/>
                    <a:pt x="1" y="6"/>
                    <a:pt x="3" y="6"/>
                  </a:cubicBezTo>
                  <a:cubicBezTo>
                    <a:pt x="5" y="7"/>
                    <a:pt x="7" y="6"/>
                    <a:pt x="9" y="5"/>
                  </a:cubicBezTo>
                  <a:cubicBezTo>
                    <a:pt x="11" y="4"/>
                    <a:pt x="10" y="1"/>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1" name="Freeform 1247">
              <a:extLst>
                <a:ext uri="{FF2B5EF4-FFF2-40B4-BE49-F238E27FC236}">
                  <a16:creationId xmlns:a16="http://schemas.microsoft.com/office/drawing/2014/main" id="{43CA53CC-07E4-46DA-9A4D-29B4289693F3}"/>
                </a:ext>
              </a:extLst>
            </p:cNvPr>
            <p:cNvSpPr>
              <a:spLocks/>
            </p:cNvSpPr>
            <p:nvPr userDrawn="1"/>
          </p:nvSpPr>
          <p:spPr bwMode="auto">
            <a:xfrm>
              <a:off x="5992" y="3620"/>
              <a:ext cx="25" cy="9"/>
            </a:xfrm>
            <a:custGeom>
              <a:avLst/>
              <a:gdLst>
                <a:gd name="T0" fmla="*/ 12 w 16"/>
                <a:gd name="T1" fmla="*/ 0 h 6"/>
                <a:gd name="T2" fmla="*/ 3 w 16"/>
                <a:gd name="T3" fmla="*/ 2 h 6"/>
                <a:gd name="T4" fmla="*/ 3 w 16"/>
                <a:gd name="T5" fmla="*/ 6 h 6"/>
                <a:gd name="T6" fmla="*/ 14 w 16"/>
                <a:gd name="T7" fmla="*/ 4 h 6"/>
                <a:gd name="T8" fmla="*/ 12 w 16"/>
                <a:gd name="T9" fmla="*/ 0 h 6"/>
              </a:gdLst>
              <a:ahLst/>
              <a:cxnLst>
                <a:cxn ang="0">
                  <a:pos x="T0" y="T1"/>
                </a:cxn>
                <a:cxn ang="0">
                  <a:pos x="T2" y="T3"/>
                </a:cxn>
                <a:cxn ang="0">
                  <a:pos x="T4" y="T5"/>
                </a:cxn>
                <a:cxn ang="0">
                  <a:pos x="T6" y="T7"/>
                </a:cxn>
                <a:cxn ang="0">
                  <a:pos x="T8" y="T9"/>
                </a:cxn>
              </a:cxnLst>
              <a:rect l="0" t="0" r="r" b="b"/>
              <a:pathLst>
                <a:path w="16" h="6">
                  <a:moveTo>
                    <a:pt x="12" y="0"/>
                  </a:moveTo>
                  <a:cubicBezTo>
                    <a:pt x="10" y="1"/>
                    <a:pt x="6" y="3"/>
                    <a:pt x="3" y="2"/>
                  </a:cubicBezTo>
                  <a:cubicBezTo>
                    <a:pt x="1" y="2"/>
                    <a:pt x="0" y="6"/>
                    <a:pt x="3" y="6"/>
                  </a:cubicBezTo>
                  <a:cubicBezTo>
                    <a:pt x="7" y="6"/>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2" name="Freeform 1248">
              <a:extLst>
                <a:ext uri="{FF2B5EF4-FFF2-40B4-BE49-F238E27FC236}">
                  <a16:creationId xmlns:a16="http://schemas.microsoft.com/office/drawing/2014/main" id="{203CBE74-B34A-4D51-89C8-74D36CBB0B8C}"/>
                </a:ext>
              </a:extLst>
            </p:cNvPr>
            <p:cNvSpPr>
              <a:spLocks/>
            </p:cNvSpPr>
            <p:nvPr userDrawn="1"/>
          </p:nvSpPr>
          <p:spPr bwMode="auto">
            <a:xfrm>
              <a:off x="6013" y="3585"/>
              <a:ext cx="30" cy="16"/>
            </a:xfrm>
            <a:custGeom>
              <a:avLst/>
              <a:gdLst>
                <a:gd name="T0" fmla="*/ 16 w 19"/>
                <a:gd name="T1" fmla="*/ 1 h 10"/>
                <a:gd name="T2" fmla="*/ 2 w 19"/>
                <a:gd name="T3" fmla="*/ 6 h 10"/>
                <a:gd name="T4" fmla="*/ 4 w 19"/>
                <a:gd name="T5" fmla="*/ 9 h 10"/>
                <a:gd name="T6" fmla="*/ 17 w 19"/>
                <a:gd name="T7" fmla="*/ 4 h 10"/>
                <a:gd name="T8" fmla="*/ 16 w 19"/>
                <a:gd name="T9" fmla="*/ 1 h 10"/>
              </a:gdLst>
              <a:ahLst/>
              <a:cxnLst>
                <a:cxn ang="0">
                  <a:pos x="T0" y="T1"/>
                </a:cxn>
                <a:cxn ang="0">
                  <a:pos x="T2" y="T3"/>
                </a:cxn>
                <a:cxn ang="0">
                  <a:pos x="T4" y="T5"/>
                </a:cxn>
                <a:cxn ang="0">
                  <a:pos x="T6" y="T7"/>
                </a:cxn>
                <a:cxn ang="0">
                  <a:pos x="T8" y="T9"/>
                </a:cxn>
              </a:cxnLst>
              <a:rect l="0" t="0" r="r" b="b"/>
              <a:pathLst>
                <a:path w="19" h="10">
                  <a:moveTo>
                    <a:pt x="16" y="1"/>
                  </a:moveTo>
                  <a:cubicBezTo>
                    <a:pt x="2" y="6"/>
                    <a:pt x="2" y="6"/>
                    <a:pt x="2" y="6"/>
                  </a:cubicBezTo>
                  <a:cubicBezTo>
                    <a:pt x="0" y="7"/>
                    <a:pt x="1" y="10"/>
                    <a:pt x="4" y="9"/>
                  </a:cubicBezTo>
                  <a:cubicBezTo>
                    <a:pt x="17" y="4"/>
                    <a:pt x="17" y="4"/>
                    <a:pt x="17"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3" name="Freeform 1249">
              <a:extLst>
                <a:ext uri="{FF2B5EF4-FFF2-40B4-BE49-F238E27FC236}">
                  <a16:creationId xmlns:a16="http://schemas.microsoft.com/office/drawing/2014/main" id="{F9625A30-D022-4CC7-9B7F-547400A6C0A4}"/>
                </a:ext>
              </a:extLst>
            </p:cNvPr>
            <p:cNvSpPr>
              <a:spLocks/>
            </p:cNvSpPr>
            <p:nvPr userDrawn="1"/>
          </p:nvSpPr>
          <p:spPr bwMode="auto">
            <a:xfrm>
              <a:off x="5998" y="3571"/>
              <a:ext cx="26" cy="14"/>
            </a:xfrm>
            <a:custGeom>
              <a:avLst/>
              <a:gdLst>
                <a:gd name="T0" fmla="*/ 12 w 16"/>
                <a:gd name="T1" fmla="*/ 1 h 9"/>
                <a:gd name="T2" fmla="*/ 2 w 16"/>
                <a:gd name="T3" fmla="*/ 5 h 9"/>
                <a:gd name="T4" fmla="*/ 2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9" y="4"/>
                    <a:pt x="5" y="5"/>
                    <a:pt x="2" y="5"/>
                  </a:cubicBezTo>
                  <a:cubicBezTo>
                    <a:pt x="0" y="5"/>
                    <a:pt x="0" y="9"/>
                    <a:pt x="2" y="8"/>
                  </a:cubicBezTo>
                  <a:cubicBezTo>
                    <a:pt x="7" y="8"/>
                    <a:pt x="11" y="7"/>
                    <a:pt x="14" y="4"/>
                  </a:cubicBezTo>
                  <a:cubicBezTo>
                    <a:pt x="16" y="2"/>
                    <a:pt x="13"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4" name="Freeform 1250">
              <a:extLst>
                <a:ext uri="{FF2B5EF4-FFF2-40B4-BE49-F238E27FC236}">
                  <a16:creationId xmlns:a16="http://schemas.microsoft.com/office/drawing/2014/main" id="{0CAF7685-D980-4E1E-972E-D46FFC2BB8CE}"/>
                </a:ext>
              </a:extLst>
            </p:cNvPr>
            <p:cNvSpPr>
              <a:spLocks/>
            </p:cNvSpPr>
            <p:nvPr userDrawn="1"/>
          </p:nvSpPr>
          <p:spPr bwMode="auto">
            <a:xfrm>
              <a:off x="6011" y="3544"/>
              <a:ext cx="32" cy="15"/>
            </a:xfrm>
            <a:custGeom>
              <a:avLst/>
              <a:gdLst>
                <a:gd name="T0" fmla="*/ 16 w 20"/>
                <a:gd name="T1" fmla="*/ 1 h 9"/>
                <a:gd name="T2" fmla="*/ 4 w 20"/>
                <a:gd name="T3" fmla="*/ 5 h 9"/>
                <a:gd name="T4" fmla="*/ 3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3" y="3"/>
                    <a:pt x="8" y="5"/>
                    <a:pt x="4" y="5"/>
                  </a:cubicBezTo>
                  <a:cubicBezTo>
                    <a:pt x="1" y="4"/>
                    <a:pt x="0" y="8"/>
                    <a:pt x="3" y="8"/>
                  </a:cubicBezTo>
                  <a:cubicBezTo>
                    <a:pt x="8" y="9"/>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5" name="Freeform 1251">
              <a:extLst>
                <a:ext uri="{FF2B5EF4-FFF2-40B4-BE49-F238E27FC236}">
                  <a16:creationId xmlns:a16="http://schemas.microsoft.com/office/drawing/2014/main" id="{182C9E10-61D5-43F9-B40F-539A8CEB71CE}"/>
                </a:ext>
              </a:extLst>
            </p:cNvPr>
            <p:cNvSpPr>
              <a:spLocks/>
            </p:cNvSpPr>
            <p:nvPr userDrawn="1"/>
          </p:nvSpPr>
          <p:spPr bwMode="auto">
            <a:xfrm>
              <a:off x="6022" y="3530"/>
              <a:ext cx="30" cy="10"/>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6" name="Freeform 1252">
              <a:extLst>
                <a:ext uri="{FF2B5EF4-FFF2-40B4-BE49-F238E27FC236}">
                  <a16:creationId xmlns:a16="http://schemas.microsoft.com/office/drawing/2014/main" id="{2B65BBD1-9699-4F31-8DE4-563D07DB721B}"/>
                </a:ext>
              </a:extLst>
            </p:cNvPr>
            <p:cNvSpPr>
              <a:spLocks/>
            </p:cNvSpPr>
            <p:nvPr userDrawn="1"/>
          </p:nvSpPr>
          <p:spPr bwMode="auto">
            <a:xfrm>
              <a:off x="6069" y="3519"/>
              <a:ext cx="30" cy="8"/>
            </a:xfrm>
            <a:custGeom>
              <a:avLst/>
              <a:gdLst>
                <a:gd name="T0" fmla="*/ 18 w 19"/>
                <a:gd name="T1" fmla="*/ 1 h 5"/>
                <a:gd name="T2" fmla="*/ 12 w 19"/>
                <a:gd name="T3" fmla="*/ 0 h 5"/>
                <a:gd name="T4" fmla="*/ 4 w 19"/>
                <a:gd name="T5" fmla="*/ 1 h 5"/>
                <a:gd name="T6" fmla="*/ 3 w 19"/>
                <a:gd name="T7" fmla="*/ 5 h 5"/>
                <a:gd name="T8" fmla="*/ 10 w 19"/>
                <a:gd name="T9" fmla="*/ 4 h 5"/>
                <a:gd name="T10" fmla="*/ 15 w 19"/>
                <a:gd name="T11" fmla="*/ 4 h 5"/>
                <a:gd name="T12" fmla="*/ 16 w 19"/>
                <a:gd name="T13" fmla="*/ 4 h 5"/>
                <a:gd name="T14" fmla="*/ 17 w 19"/>
                <a:gd name="T15" fmla="*/ 4 h 5"/>
                <a:gd name="T16" fmla="*/ 18 w 19"/>
                <a:gd name="T17" fmla="*/ 3 h 5"/>
                <a:gd name="T18" fmla="*/ 18 w 19"/>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
                  <a:moveTo>
                    <a:pt x="18" y="1"/>
                  </a:moveTo>
                  <a:cubicBezTo>
                    <a:pt x="17" y="0"/>
                    <a:pt x="14" y="0"/>
                    <a:pt x="12" y="0"/>
                  </a:cubicBezTo>
                  <a:cubicBezTo>
                    <a:pt x="9" y="1"/>
                    <a:pt x="6" y="1"/>
                    <a:pt x="4" y="1"/>
                  </a:cubicBezTo>
                  <a:cubicBezTo>
                    <a:pt x="1" y="1"/>
                    <a:pt x="0" y="4"/>
                    <a:pt x="3" y="5"/>
                  </a:cubicBezTo>
                  <a:cubicBezTo>
                    <a:pt x="5" y="5"/>
                    <a:pt x="8" y="4"/>
                    <a:pt x="10" y="4"/>
                  </a:cubicBezTo>
                  <a:cubicBezTo>
                    <a:pt x="12" y="4"/>
                    <a:pt x="13" y="4"/>
                    <a:pt x="15" y="4"/>
                  </a:cubicBezTo>
                  <a:cubicBezTo>
                    <a:pt x="15" y="4"/>
                    <a:pt x="16" y="4"/>
                    <a:pt x="16" y="4"/>
                  </a:cubicBezTo>
                  <a:cubicBezTo>
                    <a:pt x="16" y="4"/>
                    <a:pt x="17" y="4"/>
                    <a:pt x="17" y="4"/>
                  </a:cubicBezTo>
                  <a:cubicBezTo>
                    <a:pt x="18" y="4"/>
                    <a:pt x="18" y="4"/>
                    <a:pt x="18" y="3"/>
                  </a:cubicBezTo>
                  <a:cubicBezTo>
                    <a:pt x="19" y="3"/>
                    <a:pt x="19" y="1"/>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7" name="Freeform 1253">
              <a:extLst>
                <a:ext uri="{FF2B5EF4-FFF2-40B4-BE49-F238E27FC236}">
                  <a16:creationId xmlns:a16="http://schemas.microsoft.com/office/drawing/2014/main" id="{C540783D-85F5-4D50-AAC2-48A9DF407D20}"/>
                </a:ext>
              </a:extLst>
            </p:cNvPr>
            <p:cNvSpPr>
              <a:spLocks/>
            </p:cNvSpPr>
            <p:nvPr userDrawn="1"/>
          </p:nvSpPr>
          <p:spPr bwMode="auto">
            <a:xfrm>
              <a:off x="6061" y="3543"/>
              <a:ext cx="29" cy="12"/>
            </a:xfrm>
            <a:custGeom>
              <a:avLst/>
              <a:gdLst>
                <a:gd name="T0" fmla="*/ 17 w 18"/>
                <a:gd name="T1" fmla="*/ 1 h 8"/>
                <a:gd name="T2" fmla="*/ 13 w 18"/>
                <a:gd name="T3" fmla="*/ 1 h 8"/>
                <a:gd name="T4" fmla="*/ 8 w 18"/>
                <a:gd name="T5" fmla="*/ 3 h 8"/>
                <a:gd name="T6" fmla="*/ 3 w 18"/>
                <a:gd name="T7" fmla="*/ 5 h 8"/>
                <a:gd name="T8" fmla="*/ 3 w 18"/>
                <a:gd name="T9" fmla="*/ 8 h 8"/>
                <a:gd name="T10" fmla="*/ 9 w 18"/>
                <a:gd name="T11" fmla="*/ 7 h 8"/>
                <a:gd name="T12" fmla="*/ 13 w 18"/>
                <a:gd name="T13" fmla="*/ 5 h 8"/>
                <a:gd name="T14" fmla="*/ 15 w 18"/>
                <a:gd name="T15" fmla="*/ 5 h 8"/>
                <a:gd name="T16" fmla="*/ 17 w 18"/>
                <a:gd name="T17" fmla="*/ 4 h 8"/>
                <a:gd name="T18" fmla="*/ 17 w 18"/>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17" y="1"/>
                  </a:moveTo>
                  <a:cubicBezTo>
                    <a:pt x="16" y="0"/>
                    <a:pt x="14" y="1"/>
                    <a:pt x="13" y="1"/>
                  </a:cubicBezTo>
                  <a:cubicBezTo>
                    <a:pt x="11" y="2"/>
                    <a:pt x="10" y="3"/>
                    <a:pt x="8" y="3"/>
                  </a:cubicBezTo>
                  <a:cubicBezTo>
                    <a:pt x="7" y="4"/>
                    <a:pt x="5" y="5"/>
                    <a:pt x="3" y="5"/>
                  </a:cubicBezTo>
                  <a:cubicBezTo>
                    <a:pt x="1" y="4"/>
                    <a:pt x="0" y="8"/>
                    <a:pt x="3" y="8"/>
                  </a:cubicBezTo>
                  <a:cubicBezTo>
                    <a:pt x="5" y="8"/>
                    <a:pt x="7" y="8"/>
                    <a:pt x="9" y="7"/>
                  </a:cubicBezTo>
                  <a:cubicBezTo>
                    <a:pt x="11" y="6"/>
                    <a:pt x="12" y="6"/>
                    <a:pt x="13" y="5"/>
                  </a:cubicBezTo>
                  <a:cubicBezTo>
                    <a:pt x="14" y="5"/>
                    <a:pt x="14" y="5"/>
                    <a:pt x="15" y="5"/>
                  </a:cubicBezTo>
                  <a:cubicBezTo>
                    <a:pt x="15" y="5"/>
                    <a:pt x="16" y="5"/>
                    <a:pt x="17" y="4"/>
                  </a:cubicBezTo>
                  <a:cubicBezTo>
                    <a:pt x="18" y="4"/>
                    <a:pt x="18" y="2"/>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8" name="Freeform 1254">
              <a:extLst>
                <a:ext uri="{FF2B5EF4-FFF2-40B4-BE49-F238E27FC236}">
                  <a16:creationId xmlns:a16="http://schemas.microsoft.com/office/drawing/2014/main" id="{5EC5AD27-80D7-4C66-9A06-FD871E286121}"/>
                </a:ext>
              </a:extLst>
            </p:cNvPr>
            <p:cNvSpPr>
              <a:spLocks/>
            </p:cNvSpPr>
            <p:nvPr userDrawn="1"/>
          </p:nvSpPr>
          <p:spPr bwMode="auto">
            <a:xfrm>
              <a:off x="6065" y="3570"/>
              <a:ext cx="23" cy="9"/>
            </a:xfrm>
            <a:custGeom>
              <a:avLst/>
              <a:gdLst>
                <a:gd name="T0" fmla="*/ 14 w 15"/>
                <a:gd name="T1" fmla="*/ 0 h 6"/>
                <a:gd name="T2" fmla="*/ 9 w 15"/>
                <a:gd name="T3" fmla="*/ 1 h 6"/>
                <a:gd name="T4" fmla="*/ 3 w 15"/>
                <a:gd name="T5" fmla="*/ 2 h 6"/>
                <a:gd name="T6" fmla="*/ 4 w 15"/>
                <a:gd name="T7" fmla="*/ 6 h 6"/>
                <a:gd name="T8" fmla="*/ 9 w 15"/>
                <a:gd name="T9" fmla="*/ 4 h 6"/>
                <a:gd name="T10" fmla="*/ 12 w 15"/>
                <a:gd name="T11" fmla="*/ 4 h 6"/>
                <a:gd name="T12" fmla="*/ 13 w 15"/>
                <a:gd name="T13" fmla="*/ 4 h 6"/>
                <a:gd name="T14" fmla="*/ 14 w 15"/>
                <a:gd name="T15" fmla="*/ 4 h 6"/>
                <a:gd name="T16" fmla="*/ 14 w 15"/>
                <a:gd name="T17" fmla="*/ 3 h 6"/>
                <a:gd name="T18" fmla="*/ 15 w 15"/>
                <a:gd name="T19" fmla="*/ 1 h 6"/>
                <a:gd name="T20" fmla="*/ 15 w 15"/>
                <a:gd name="T21" fmla="*/ 1 h 6"/>
                <a:gd name="T22" fmla="*/ 14 w 1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6">
                  <a:moveTo>
                    <a:pt x="14" y="0"/>
                  </a:moveTo>
                  <a:cubicBezTo>
                    <a:pt x="12" y="0"/>
                    <a:pt x="10" y="0"/>
                    <a:pt x="9" y="1"/>
                  </a:cubicBezTo>
                  <a:cubicBezTo>
                    <a:pt x="7" y="1"/>
                    <a:pt x="5" y="1"/>
                    <a:pt x="3" y="2"/>
                  </a:cubicBezTo>
                  <a:cubicBezTo>
                    <a:pt x="0" y="3"/>
                    <a:pt x="2" y="6"/>
                    <a:pt x="4" y="6"/>
                  </a:cubicBezTo>
                  <a:cubicBezTo>
                    <a:pt x="6" y="5"/>
                    <a:pt x="7" y="5"/>
                    <a:pt x="9" y="4"/>
                  </a:cubicBezTo>
                  <a:cubicBezTo>
                    <a:pt x="10" y="4"/>
                    <a:pt x="11" y="4"/>
                    <a:pt x="12" y="4"/>
                  </a:cubicBezTo>
                  <a:cubicBezTo>
                    <a:pt x="12" y="4"/>
                    <a:pt x="13" y="4"/>
                    <a:pt x="13" y="4"/>
                  </a:cubicBezTo>
                  <a:cubicBezTo>
                    <a:pt x="13" y="4"/>
                    <a:pt x="13" y="4"/>
                    <a:pt x="14" y="4"/>
                  </a:cubicBezTo>
                  <a:cubicBezTo>
                    <a:pt x="14" y="3"/>
                    <a:pt x="14" y="3"/>
                    <a:pt x="14" y="3"/>
                  </a:cubicBezTo>
                  <a:cubicBezTo>
                    <a:pt x="15" y="3"/>
                    <a:pt x="15" y="2"/>
                    <a:pt x="15" y="1"/>
                  </a:cubicBezTo>
                  <a:cubicBezTo>
                    <a:pt x="15" y="1"/>
                    <a:pt x="15" y="1"/>
                    <a:pt x="15" y="1"/>
                  </a:cubicBezTo>
                  <a:cubicBezTo>
                    <a:pt x="15" y="0"/>
                    <a:pt x="14"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9" name="Freeform 1255">
              <a:extLst>
                <a:ext uri="{FF2B5EF4-FFF2-40B4-BE49-F238E27FC236}">
                  <a16:creationId xmlns:a16="http://schemas.microsoft.com/office/drawing/2014/main" id="{8EF43488-0D66-4944-80A3-07909A3B28D4}"/>
                </a:ext>
              </a:extLst>
            </p:cNvPr>
            <p:cNvSpPr>
              <a:spLocks/>
            </p:cNvSpPr>
            <p:nvPr userDrawn="1"/>
          </p:nvSpPr>
          <p:spPr bwMode="auto">
            <a:xfrm>
              <a:off x="6038" y="3617"/>
              <a:ext cx="27" cy="11"/>
            </a:xfrm>
            <a:custGeom>
              <a:avLst/>
              <a:gdLst>
                <a:gd name="T0" fmla="*/ 13 w 17"/>
                <a:gd name="T1" fmla="*/ 0 h 7"/>
                <a:gd name="T2" fmla="*/ 2 w 17"/>
                <a:gd name="T3" fmla="*/ 3 h 7"/>
                <a:gd name="T4" fmla="*/ 3 w 17"/>
                <a:gd name="T5" fmla="*/ 7 h 7"/>
                <a:gd name="T6" fmla="*/ 15 w 17"/>
                <a:gd name="T7" fmla="*/ 4 h 7"/>
                <a:gd name="T8" fmla="*/ 13 w 17"/>
                <a:gd name="T9" fmla="*/ 0 h 7"/>
              </a:gdLst>
              <a:ahLst/>
              <a:cxnLst>
                <a:cxn ang="0">
                  <a:pos x="T0" y="T1"/>
                </a:cxn>
                <a:cxn ang="0">
                  <a:pos x="T2" y="T3"/>
                </a:cxn>
                <a:cxn ang="0">
                  <a:pos x="T4" y="T5"/>
                </a:cxn>
                <a:cxn ang="0">
                  <a:pos x="T6" y="T7"/>
                </a:cxn>
                <a:cxn ang="0">
                  <a:pos x="T8" y="T9"/>
                </a:cxn>
              </a:cxnLst>
              <a:rect l="0" t="0" r="r" b="b"/>
              <a:pathLst>
                <a:path w="17" h="7">
                  <a:moveTo>
                    <a:pt x="13" y="0"/>
                  </a:moveTo>
                  <a:cubicBezTo>
                    <a:pt x="10" y="2"/>
                    <a:pt x="6" y="3"/>
                    <a:pt x="2" y="3"/>
                  </a:cubicBezTo>
                  <a:cubicBezTo>
                    <a:pt x="0" y="3"/>
                    <a:pt x="0" y="7"/>
                    <a:pt x="3" y="7"/>
                  </a:cubicBezTo>
                  <a:cubicBezTo>
                    <a:pt x="7" y="7"/>
                    <a:pt x="11" y="5"/>
                    <a:pt x="15" y="4"/>
                  </a:cubicBezTo>
                  <a:cubicBezTo>
                    <a:pt x="17" y="3"/>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0" name="Freeform 1256">
              <a:extLst>
                <a:ext uri="{FF2B5EF4-FFF2-40B4-BE49-F238E27FC236}">
                  <a16:creationId xmlns:a16="http://schemas.microsoft.com/office/drawing/2014/main" id="{23542292-C3C7-450F-AA69-1E0CAB7DE4F3}"/>
                </a:ext>
              </a:extLst>
            </p:cNvPr>
            <p:cNvSpPr>
              <a:spLocks/>
            </p:cNvSpPr>
            <p:nvPr userDrawn="1"/>
          </p:nvSpPr>
          <p:spPr bwMode="auto">
            <a:xfrm>
              <a:off x="6014" y="3648"/>
              <a:ext cx="29" cy="13"/>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1" name="Freeform 1257">
              <a:extLst>
                <a:ext uri="{FF2B5EF4-FFF2-40B4-BE49-F238E27FC236}">
                  <a16:creationId xmlns:a16="http://schemas.microsoft.com/office/drawing/2014/main" id="{EE056873-F4FA-4EC6-95DE-A0FA600FC200}"/>
                </a:ext>
              </a:extLst>
            </p:cNvPr>
            <p:cNvSpPr>
              <a:spLocks/>
            </p:cNvSpPr>
            <p:nvPr userDrawn="1"/>
          </p:nvSpPr>
          <p:spPr bwMode="auto">
            <a:xfrm>
              <a:off x="5994" y="3673"/>
              <a:ext cx="31" cy="11"/>
            </a:xfrm>
            <a:custGeom>
              <a:avLst/>
              <a:gdLst>
                <a:gd name="T0" fmla="*/ 17 w 20"/>
                <a:gd name="T1" fmla="*/ 1 h 7"/>
                <a:gd name="T2" fmla="*/ 3 w 20"/>
                <a:gd name="T3" fmla="*/ 2 h 7"/>
                <a:gd name="T4" fmla="*/ 2 w 20"/>
                <a:gd name="T5" fmla="*/ 6 h 7"/>
                <a:gd name="T6" fmla="*/ 18 w 20"/>
                <a:gd name="T7" fmla="*/ 5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6"/>
                  </a:cubicBezTo>
                  <a:cubicBezTo>
                    <a:pt x="7" y="7"/>
                    <a:pt x="13" y="7"/>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2" name="Freeform 1258">
              <a:extLst>
                <a:ext uri="{FF2B5EF4-FFF2-40B4-BE49-F238E27FC236}">
                  <a16:creationId xmlns:a16="http://schemas.microsoft.com/office/drawing/2014/main" id="{6E582CE9-C15D-44EC-9350-50B167E7AA24}"/>
                </a:ext>
              </a:extLst>
            </p:cNvPr>
            <p:cNvSpPr>
              <a:spLocks/>
            </p:cNvSpPr>
            <p:nvPr userDrawn="1"/>
          </p:nvSpPr>
          <p:spPr bwMode="auto">
            <a:xfrm>
              <a:off x="6036" y="3673"/>
              <a:ext cx="35" cy="18"/>
            </a:xfrm>
            <a:custGeom>
              <a:avLst/>
              <a:gdLst>
                <a:gd name="T0" fmla="*/ 19 w 22"/>
                <a:gd name="T1" fmla="*/ 1 h 11"/>
                <a:gd name="T2" fmla="*/ 2 w 22"/>
                <a:gd name="T3" fmla="*/ 7 h 11"/>
                <a:gd name="T4" fmla="*/ 4 w 22"/>
                <a:gd name="T5" fmla="*/ 11 h 11"/>
                <a:gd name="T6" fmla="*/ 20 w 22"/>
                <a:gd name="T7" fmla="*/ 5 h 11"/>
                <a:gd name="T8" fmla="*/ 19 w 22"/>
                <a:gd name="T9" fmla="*/ 1 h 11"/>
              </a:gdLst>
              <a:ahLst/>
              <a:cxnLst>
                <a:cxn ang="0">
                  <a:pos x="T0" y="T1"/>
                </a:cxn>
                <a:cxn ang="0">
                  <a:pos x="T2" y="T3"/>
                </a:cxn>
                <a:cxn ang="0">
                  <a:pos x="T4" y="T5"/>
                </a:cxn>
                <a:cxn ang="0">
                  <a:pos x="T6" y="T7"/>
                </a:cxn>
                <a:cxn ang="0">
                  <a:pos x="T8" y="T9"/>
                </a:cxn>
              </a:cxnLst>
              <a:rect l="0" t="0" r="r" b="b"/>
              <a:pathLst>
                <a:path w="22" h="11">
                  <a:moveTo>
                    <a:pt x="19" y="1"/>
                  </a:moveTo>
                  <a:cubicBezTo>
                    <a:pt x="2" y="7"/>
                    <a:pt x="2" y="7"/>
                    <a:pt x="2" y="7"/>
                  </a:cubicBezTo>
                  <a:cubicBezTo>
                    <a:pt x="0" y="8"/>
                    <a:pt x="2" y="11"/>
                    <a:pt x="4" y="11"/>
                  </a:cubicBezTo>
                  <a:cubicBezTo>
                    <a:pt x="20" y="5"/>
                    <a:pt x="20" y="5"/>
                    <a:pt x="20" y="5"/>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3" name="Freeform 1259">
              <a:extLst>
                <a:ext uri="{FF2B5EF4-FFF2-40B4-BE49-F238E27FC236}">
                  <a16:creationId xmlns:a16="http://schemas.microsoft.com/office/drawing/2014/main" id="{BFDDB084-D5C3-4D96-B1D4-1060B8697675}"/>
                </a:ext>
              </a:extLst>
            </p:cNvPr>
            <p:cNvSpPr>
              <a:spLocks/>
            </p:cNvSpPr>
            <p:nvPr userDrawn="1"/>
          </p:nvSpPr>
          <p:spPr bwMode="auto">
            <a:xfrm>
              <a:off x="6057" y="3700"/>
              <a:ext cx="27" cy="13"/>
            </a:xfrm>
            <a:custGeom>
              <a:avLst/>
              <a:gdLst>
                <a:gd name="T0" fmla="*/ 13 w 17"/>
                <a:gd name="T1" fmla="*/ 1 h 8"/>
                <a:gd name="T2" fmla="*/ 3 w 17"/>
                <a:gd name="T3" fmla="*/ 4 h 8"/>
                <a:gd name="T4" fmla="*/ 3 w 17"/>
                <a:gd name="T5" fmla="*/ 7 h 8"/>
                <a:gd name="T6" fmla="*/ 15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7" y="4"/>
                    <a:pt x="3" y="4"/>
                  </a:cubicBezTo>
                  <a:cubicBezTo>
                    <a:pt x="1" y="3"/>
                    <a:pt x="0" y="7"/>
                    <a:pt x="3" y="7"/>
                  </a:cubicBezTo>
                  <a:cubicBezTo>
                    <a:pt x="7" y="8"/>
                    <a:pt x="11" y="6"/>
                    <a:pt x="15" y="5"/>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4" name="Freeform 1260">
              <a:extLst>
                <a:ext uri="{FF2B5EF4-FFF2-40B4-BE49-F238E27FC236}">
                  <a16:creationId xmlns:a16="http://schemas.microsoft.com/office/drawing/2014/main" id="{13505A8B-43E9-4016-9A3A-7F517E5B0EB3}"/>
                </a:ext>
              </a:extLst>
            </p:cNvPr>
            <p:cNvSpPr>
              <a:spLocks/>
            </p:cNvSpPr>
            <p:nvPr userDrawn="1"/>
          </p:nvSpPr>
          <p:spPr bwMode="auto">
            <a:xfrm>
              <a:off x="6079" y="3717"/>
              <a:ext cx="31" cy="11"/>
            </a:xfrm>
            <a:custGeom>
              <a:avLst/>
              <a:gdLst>
                <a:gd name="T0" fmla="*/ 18 w 20"/>
                <a:gd name="T1" fmla="*/ 0 h 7"/>
                <a:gd name="T2" fmla="*/ 3 w 20"/>
                <a:gd name="T3" fmla="*/ 3 h 7"/>
                <a:gd name="T4" fmla="*/ 4 w 20"/>
                <a:gd name="T5" fmla="*/ 6 h 7"/>
                <a:gd name="T6" fmla="*/ 18 w 20"/>
                <a:gd name="T7" fmla="*/ 4 h 7"/>
                <a:gd name="T8" fmla="*/ 18 w 20"/>
                <a:gd name="T9" fmla="*/ 0 h 7"/>
              </a:gdLst>
              <a:ahLst/>
              <a:cxnLst>
                <a:cxn ang="0">
                  <a:pos x="T0" y="T1"/>
                </a:cxn>
                <a:cxn ang="0">
                  <a:pos x="T2" y="T3"/>
                </a:cxn>
                <a:cxn ang="0">
                  <a:pos x="T4" y="T5"/>
                </a:cxn>
                <a:cxn ang="0">
                  <a:pos x="T6" y="T7"/>
                </a:cxn>
                <a:cxn ang="0">
                  <a:pos x="T8" y="T9"/>
                </a:cxn>
              </a:cxnLst>
              <a:rect l="0" t="0" r="r" b="b"/>
              <a:pathLst>
                <a:path w="20" h="7">
                  <a:moveTo>
                    <a:pt x="18" y="0"/>
                  </a:moveTo>
                  <a:cubicBezTo>
                    <a:pt x="13" y="0"/>
                    <a:pt x="7" y="1"/>
                    <a:pt x="3" y="3"/>
                  </a:cubicBezTo>
                  <a:cubicBezTo>
                    <a:pt x="0" y="3"/>
                    <a:pt x="2" y="7"/>
                    <a:pt x="4" y="6"/>
                  </a:cubicBezTo>
                  <a:cubicBezTo>
                    <a:pt x="8" y="5"/>
                    <a:pt x="13" y="4"/>
                    <a:pt x="18" y="4"/>
                  </a:cubicBezTo>
                  <a:cubicBezTo>
                    <a:pt x="20" y="4"/>
                    <a:pt x="20"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5" name="Freeform 1261">
              <a:extLst>
                <a:ext uri="{FF2B5EF4-FFF2-40B4-BE49-F238E27FC236}">
                  <a16:creationId xmlns:a16="http://schemas.microsoft.com/office/drawing/2014/main" id="{B5E60E27-35E9-4C79-88EB-F0333EF57AF3}"/>
                </a:ext>
              </a:extLst>
            </p:cNvPr>
            <p:cNvSpPr>
              <a:spLocks/>
            </p:cNvSpPr>
            <p:nvPr userDrawn="1"/>
          </p:nvSpPr>
          <p:spPr bwMode="auto">
            <a:xfrm>
              <a:off x="6109" y="3697"/>
              <a:ext cx="28" cy="12"/>
            </a:xfrm>
            <a:custGeom>
              <a:avLst/>
              <a:gdLst>
                <a:gd name="T0" fmla="*/ 15 w 18"/>
                <a:gd name="T1" fmla="*/ 1 h 8"/>
                <a:gd name="T2" fmla="*/ 3 w 18"/>
                <a:gd name="T3" fmla="*/ 4 h 8"/>
                <a:gd name="T4" fmla="*/ 3 w 18"/>
                <a:gd name="T5" fmla="*/ 8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3"/>
                    <a:pt x="7" y="4"/>
                    <a:pt x="3" y="4"/>
                  </a:cubicBezTo>
                  <a:cubicBezTo>
                    <a:pt x="0" y="4"/>
                    <a:pt x="1" y="8"/>
                    <a:pt x="3" y="8"/>
                  </a:cubicBezTo>
                  <a:cubicBezTo>
                    <a:pt x="8"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6" name="Freeform 1262">
              <a:extLst>
                <a:ext uri="{FF2B5EF4-FFF2-40B4-BE49-F238E27FC236}">
                  <a16:creationId xmlns:a16="http://schemas.microsoft.com/office/drawing/2014/main" id="{AC438948-EEFB-4C18-89F7-AB96274A7E60}"/>
                </a:ext>
              </a:extLst>
            </p:cNvPr>
            <p:cNvSpPr>
              <a:spLocks/>
            </p:cNvSpPr>
            <p:nvPr userDrawn="1"/>
          </p:nvSpPr>
          <p:spPr bwMode="auto">
            <a:xfrm>
              <a:off x="6107" y="3672"/>
              <a:ext cx="28" cy="12"/>
            </a:xfrm>
            <a:custGeom>
              <a:avLst/>
              <a:gdLst>
                <a:gd name="T0" fmla="*/ 14 w 18"/>
                <a:gd name="T1" fmla="*/ 1 h 8"/>
                <a:gd name="T2" fmla="*/ 2 w 18"/>
                <a:gd name="T3" fmla="*/ 4 h 8"/>
                <a:gd name="T4" fmla="*/ 3 w 18"/>
                <a:gd name="T5" fmla="*/ 7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2"/>
                    <a:pt x="2" y="4"/>
                  </a:cubicBezTo>
                  <a:cubicBezTo>
                    <a:pt x="0" y="5"/>
                    <a:pt x="1" y="8"/>
                    <a:pt x="3" y="7"/>
                  </a:cubicBezTo>
                  <a:cubicBezTo>
                    <a:pt x="7" y="6"/>
                    <a:pt x="12"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7" name="Freeform 1263">
              <a:extLst>
                <a:ext uri="{FF2B5EF4-FFF2-40B4-BE49-F238E27FC236}">
                  <a16:creationId xmlns:a16="http://schemas.microsoft.com/office/drawing/2014/main" id="{CA50E405-FF6F-4E32-90CC-AC7A0C6200AA}"/>
                </a:ext>
              </a:extLst>
            </p:cNvPr>
            <p:cNvSpPr>
              <a:spLocks/>
            </p:cNvSpPr>
            <p:nvPr userDrawn="1"/>
          </p:nvSpPr>
          <p:spPr bwMode="auto">
            <a:xfrm>
              <a:off x="6084" y="3647"/>
              <a:ext cx="28" cy="12"/>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8" name="Freeform 1264">
              <a:extLst>
                <a:ext uri="{FF2B5EF4-FFF2-40B4-BE49-F238E27FC236}">
                  <a16:creationId xmlns:a16="http://schemas.microsoft.com/office/drawing/2014/main" id="{6D1464AA-E72B-4B8C-894E-93BCA9C4A3A7}"/>
                </a:ext>
              </a:extLst>
            </p:cNvPr>
            <p:cNvSpPr>
              <a:spLocks/>
            </p:cNvSpPr>
            <p:nvPr userDrawn="1"/>
          </p:nvSpPr>
          <p:spPr bwMode="auto">
            <a:xfrm>
              <a:off x="6087" y="3609"/>
              <a:ext cx="28" cy="12"/>
            </a:xfrm>
            <a:custGeom>
              <a:avLst/>
              <a:gdLst>
                <a:gd name="T0" fmla="*/ 14 w 18"/>
                <a:gd name="T1" fmla="*/ 1 h 8"/>
                <a:gd name="T2" fmla="*/ 2 w 18"/>
                <a:gd name="T3" fmla="*/ 4 h 8"/>
                <a:gd name="T4" fmla="*/ 3 w 18"/>
                <a:gd name="T5" fmla="*/ 8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3"/>
                    <a:pt x="6" y="4"/>
                    <a:pt x="2" y="4"/>
                  </a:cubicBezTo>
                  <a:cubicBezTo>
                    <a:pt x="0" y="4"/>
                    <a:pt x="0" y="8"/>
                    <a:pt x="3" y="8"/>
                  </a:cubicBezTo>
                  <a:cubicBezTo>
                    <a:pt x="7" y="8"/>
                    <a:pt x="11" y="6"/>
                    <a:pt x="16" y="5"/>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9" name="Freeform 1265">
              <a:extLst>
                <a:ext uri="{FF2B5EF4-FFF2-40B4-BE49-F238E27FC236}">
                  <a16:creationId xmlns:a16="http://schemas.microsoft.com/office/drawing/2014/main" id="{0740BAA9-83B7-4AB8-82C4-18728244E41F}"/>
                </a:ext>
              </a:extLst>
            </p:cNvPr>
            <p:cNvSpPr>
              <a:spLocks/>
            </p:cNvSpPr>
            <p:nvPr userDrawn="1"/>
          </p:nvSpPr>
          <p:spPr bwMode="auto">
            <a:xfrm>
              <a:off x="6118" y="3585"/>
              <a:ext cx="27"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0" name="Freeform 1266">
              <a:extLst>
                <a:ext uri="{FF2B5EF4-FFF2-40B4-BE49-F238E27FC236}">
                  <a16:creationId xmlns:a16="http://schemas.microsoft.com/office/drawing/2014/main" id="{D5E03A11-7DCA-40A1-9FC2-3145E0CE2790}"/>
                </a:ext>
              </a:extLst>
            </p:cNvPr>
            <p:cNvSpPr>
              <a:spLocks/>
            </p:cNvSpPr>
            <p:nvPr userDrawn="1"/>
          </p:nvSpPr>
          <p:spPr bwMode="auto">
            <a:xfrm>
              <a:off x="6117" y="3562"/>
              <a:ext cx="31" cy="15"/>
            </a:xfrm>
            <a:custGeom>
              <a:avLst/>
              <a:gdLst>
                <a:gd name="T0" fmla="*/ 16 w 20"/>
                <a:gd name="T1" fmla="*/ 1 h 10"/>
                <a:gd name="T2" fmla="*/ 3 w 20"/>
                <a:gd name="T3" fmla="*/ 6 h 10"/>
                <a:gd name="T4" fmla="*/ 4 w 20"/>
                <a:gd name="T5" fmla="*/ 9 h 10"/>
                <a:gd name="T6" fmla="*/ 17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3" y="6"/>
                    <a:pt x="3" y="6"/>
                    <a:pt x="3" y="6"/>
                  </a:cubicBezTo>
                  <a:cubicBezTo>
                    <a:pt x="0" y="6"/>
                    <a:pt x="2" y="10"/>
                    <a:pt x="4" y="9"/>
                  </a:cubicBezTo>
                  <a:cubicBezTo>
                    <a:pt x="17" y="4"/>
                    <a:pt x="17" y="4"/>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1" name="Freeform 1267">
              <a:extLst>
                <a:ext uri="{FF2B5EF4-FFF2-40B4-BE49-F238E27FC236}">
                  <a16:creationId xmlns:a16="http://schemas.microsoft.com/office/drawing/2014/main" id="{CC82C449-DF62-49B9-A489-3CF9B3F6410F}"/>
                </a:ext>
              </a:extLst>
            </p:cNvPr>
            <p:cNvSpPr>
              <a:spLocks/>
            </p:cNvSpPr>
            <p:nvPr userDrawn="1"/>
          </p:nvSpPr>
          <p:spPr bwMode="auto">
            <a:xfrm>
              <a:off x="6128" y="3532"/>
              <a:ext cx="28" cy="16"/>
            </a:xfrm>
            <a:custGeom>
              <a:avLst/>
              <a:gdLst>
                <a:gd name="T0" fmla="*/ 14 w 18"/>
                <a:gd name="T1" fmla="*/ 1 h 10"/>
                <a:gd name="T2" fmla="*/ 2 w 18"/>
                <a:gd name="T3" fmla="*/ 5 h 10"/>
                <a:gd name="T4" fmla="*/ 4 w 18"/>
                <a:gd name="T5" fmla="*/ 9 h 10"/>
                <a:gd name="T6" fmla="*/ 16 w 18"/>
                <a:gd name="T7" fmla="*/ 4 h 10"/>
                <a:gd name="T8" fmla="*/ 14 w 18"/>
                <a:gd name="T9" fmla="*/ 1 h 10"/>
              </a:gdLst>
              <a:ahLst/>
              <a:cxnLst>
                <a:cxn ang="0">
                  <a:pos x="T0" y="T1"/>
                </a:cxn>
                <a:cxn ang="0">
                  <a:pos x="T2" y="T3"/>
                </a:cxn>
                <a:cxn ang="0">
                  <a:pos x="T4" y="T5"/>
                </a:cxn>
                <a:cxn ang="0">
                  <a:pos x="T6" y="T7"/>
                </a:cxn>
                <a:cxn ang="0">
                  <a:pos x="T8" y="T9"/>
                </a:cxn>
              </a:cxnLst>
              <a:rect l="0" t="0" r="r" b="b"/>
              <a:pathLst>
                <a:path w="18" h="10">
                  <a:moveTo>
                    <a:pt x="14" y="1"/>
                  </a:moveTo>
                  <a:cubicBezTo>
                    <a:pt x="2" y="5"/>
                    <a:pt x="2" y="5"/>
                    <a:pt x="2" y="5"/>
                  </a:cubicBezTo>
                  <a:cubicBezTo>
                    <a:pt x="0" y="6"/>
                    <a:pt x="1" y="10"/>
                    <a:pt x="4" y="9"/>
                  </a:cubicBezTo>
                  <a:cubicBezTo>
                    <a:pt x="16" y="4"/>
                    <a:pt x="16" y="4"/>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2" name="Freeform 1268">
              <a:extLst>
                <a:ext uri="{FF2B5EF4-FFF2-40B4-BE49-F238E27FC236}">
                  <a16:creationId xmlns:a16="http://schemas.microsoft.com/office/drawing/2014/main" id="{1A7374B8-D3C5-40C6-AE40-732827D64AEC}"/>
                </a:ext>
              </a:extLst>
            </p:cNvPr>
            <p:cNvSpPr>
              <a:spLocks/>
            </p:cNvSpPr>
            <p:nvPr userDrawn="1"/>
          </p:nvSpPr>
          <p:spPr bwMode="auto">
            <a:xfrm>
              <a:off x="6124" y="3515"/>
              <a:ext cx="27" cy="11"/>
            </a:xfrm>
            <a:custGeom>
              <a:avLst/>
              <a:gdLst>
                <a:gd name="T0" fmla="*/ 14 w 17"/>
                <a:gd name="T1" fmla="*/ 1 h 7"/>
                <a:gd name="T2" fmla="*/ 3 w 17"/>
                <a:gd name="T3" fmla="*/ 3 h 7"/>
                <a:gd name="T4" fmla="*/ 3 w 17"/>
                <a:gd name="T5" fmla="*/ 7 h 7"/>
                <a:gd name="T6" fmla="*/ 15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1" y="2"/>
                    <a:pt x="7" y="3"/>
                    <a:pt x="3" y="3"/>
                  </a:cubicBezTo>
                  <a:cubicBezTo>
                    <a:pt x="1" y="3"/>
                    <a:pt x="0" y="7"/>
                    <a:pt x="3" y="7"/>
                  </a:cubicBezTo>
                  <a:cubicBezTo>
                    <a:pt x="7" y="7"/>
                    <a:pt x="11" y="6"/>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3" name="Freeform 1269">
              <a:extLst>
                <a:ext uri="{FF2B5EF4-FFF2-40B4-BE49-F238E27FC236}">
                  <a16:creationId xmlns:a16="http://schemas.microsoft.com/office/drawing/2014/main" id="{9A6ABC85-54DF-4F99-8E7B-BAA476A9D485}"/>
                </a:ext>
              </a:extLst>
            </p:cNvPr>
            <p:cNvSpPr>
              <a:spLocks/>
            </p:cNvSpPr>
            <p:nvPr userDrawn="1"/>
          </p:nvSpPr>
          <p:spPr bwMode="auto">
            <a:xfrm>
              <a:off x="6137" y="3486"/>
              <a:ext cx="32" cy="13"/>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3"/>
                    <a:pt x="7" y="4"/>
                    <a:pt x="3" y="4"/>
                  </a:cubicBezTo>
                  <a:cubicBezTo>
                    <a:pt x="0" y="5"/>
                    <a:pt x="1" y="8"/>
                    <a:pt x="3" y="8"/>
                  </a:cubicBezTo>
                  <a:cubicBezTo>
                    <a:pt x="8" y="8"/>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4" name="Freeform 1270">
              <a:extLst>
                <a:ext uri="{FF2B5EF4-FFF2-40B4-BE49-F238E27FC236}">
                  <a16:creationId xmlns:a16="http://schemas.microsoft.com/office/drawing/2014/main" id="{96122766-77AC-435F-B16E-6A9A3D77F7AF}"/>
                </a:ext>
              </a:extLst>
            </p:cNvPr>
            <p:cNvSpPr>
              <a:spLocks/>
            </p:cNvSpPr>
            <p:nvPr userDrawn="1"/>
          </p:nvSpPr>
          <p:spPr bwMode="auto">
            <a:xfrm>
              <a:off x="6172" y="3499"/>
              <a:ext cx="30" cy="11"/>
            </a:xfrm>
            <a:custGeom>
              <a:avLst/>
              <a:gdLst>
                <a:gd name="T0" fmla="*/ 15 w 19"/>
                <a:gd name="T1" fmla="*/ 0 h 7"/>
                <a:gd name="T2" fmla="*/ 4 w 19"/>
                <a:gd name="T3" fmla="*/ 3 h 7"/>
                <a:gd name="T4" fmla="*/ 3 w 19"/>
                <a:gd name="T5" fmla="*/ 7 h 7"/>
                <a:gd name="T6" fmla="*/ 16 w 19"/>
                <a:gd name="T7" fmla="*/ 4 h 7"/>
                <a:gd name="T8" fmla="*/ 15 w 19"/>
                <a:gd name="T9" fmla="*/ 0 h 7"/>
              </a:gdLst>
              <a:ahLst/>
              <a:cxnLst>
                <a:cxn ang="0">
                  <a:pos x="T0" y="T1"/>
                </a:cxn>
                <a:cxn ang="0">
                  <a:pos x="T2" y="T3"/>
                </a:cxn>
                <a:cxn ang="0">
                  <a:pos x="T4" y="T5"/>
                </a:cxn>
                <a:cxn ang="0">
                  <a:pos x="T6" y="T7"/>
                </a:cxn>
                <a:cxn ang="0">
                  <a:pos x="T8" y="T9"/>
                </a:cxn>
              </a:cxnLst>
              <a:rect l="0" t="0" r="r" b="b"/>
              <a:pathLst>
                <a:path w="19" h="7">
                  <a:moveTo>
                    <a:pt x="15" y="0"/>
                  </a:moveTo>
                  <a:cubicBezTo>
                    <a:pt x="12" y="2"/>
                    <a:pt x="7" y="4"/>
                    <a:pt x="4" y="3"/>
                  </a:cubicBezTo>
                  <a:cubicBezTo>
                    <a:pt x="1" y="3"/>
                    <a:pt x="0" y="7"/>
                    <a:pt x="3" y="7"/>
                  </a:cubicBezTo>
                  <a:cubicBezTo>
                    <a:pt x="7" y="7"/>
                    <a:pt x="12" y="6"/>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5" name="Freeform 1271">
              <a:extLst>
                <a:ext uri="{FF2B5EF4-FFF2-40B4-BE49-F238E27FC236}">
                  <a16:creationId xmlns:a16="http://schemas.microsoft.com/office/drawing/2014/main" id="{04E5D25D-A780-4D7F-B00D-D13FF56B3E24}"/>
                </a:ext>
              </a:extLst>
            </p:cNvPr>
            <p:cNvSpPr>
              <a:spLocks/>
            </p:cNvSpPr>
            <p:nvPr userDrawn="1"/>
          </p:nvSpPr>
          <p:spPr bwMode="auto">
            <a:xfrm>
              <a:off x="6202" y="3474"/>
              <a:ext cx="31" cy="12"/>
            </a:xfrm>
            <a:custGeom>
              <a:avLst/>
              <a:gdLst>
                <a:gd name="T0" fmla="*/ 16 w 20"/>
                <a:gd name="T1" fmla="*/ 2 h 8"/>
                <a:gd name="T2" fmla="*/ 11 w 20"/>
                <a:gd name="T3" fmla="*/ 4 h 8"/>
                <a:gd name="T4" fmla="*/ 3 w 20"/>
                <a:gd name="T5" fmla="*/ 3 h 8"/>
                <a:gd name="T6" fmla="*/ 2 w 20"/>
                <a:gd name="T7" fmla="*/ 7 h 8"/>
                <a:gd name="T8" fmla="*/ 12 w 20"/>
                <a:gd name="T9" fmla="*/ 7 h 8"/>
                <a:gd name="T10" fmla="*/ 19 w 20"/>
                <a:gd name="T11" fmla="*/ 4 h 8"/>
                <a:gd name="T12" fmla="*/ 16 w 2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0" h="8">
                  <a:moveTo>
                    <a:pt x="16" y="2"/>
                  </a:moveTo>
                  <a:cubicBezTo>
                    <a:pt x="15" y="3"/>
                    <a:pt x="12" y="3"/>
                    <a:pt x="11" y="4"/>
                  </a:cubicBezTo>
                  <a:cubicBezTo>
                    <a:pt x="8" y="4"/>
                    <a:pt x="6" y="4"/>
                    <a:pt x="3" y="3"/>
                  </a:cubicBezTo>
                  <a:cubicBezTo>
                    <a:pt x="1" y="3"/>
                    <a:pt x="0" y="7"/>
                    <a:pt x="2" y="7"/>
                  </a:cubicBezTo>
                  <a:cubicBezTo>
                    <a:pt x="6" y="8"/>
                    <a:pt x="9" y="8"/>
                    <a:pt x="12" y="7"/>
                  </a:cubicBezTo>
                  <a:cubicBezTo>
                    <a:pt x="14" y="7"/>
                    <a:pt x="17" y="6"/>
                    <a:pt x="19" y="4"/>
                  </a:cubicBezTo>
                  <a:cubicBezTo>
                    <a:pt x="20" y="2"/>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6" name="Freeform 1272">
              <a:extLst>
                <a:ext uri="{FF2B5EF4-FFF2-40B4-BE49-F238E27FC236}">
                  <a16:creationId xmlns:a16="http://schemas.microsoft.com/office/drawing/2014/main" id="{40424F40-A260-496F-B248-EBDCB86735A4}"/>
                </a:ext>
              </a:extLst>
            </p:cNvPr>
            <p:cNvSpPr>
              <a:spLocks/>
            </p:cNvSpPr>
            <p:nvPr userDrawn="1"/>
          </p:nvSpPr>
          <p:spPr bwMode="auto">
            <a:xfrm>
              <a:off x="6250" y="3460"/>
              <a:ext cx="24" cy="11"/>
            </a:xfrm>
            <a:custGeom>
              <a:avLst/>
              <a:gdLst>
                <a:gd name="T0" fmla="*/ 10 w 15"/>
                <a:gd name="T1" fmla="*/ 1 h 7"/>
                <a:gd name="T2" fmla="*/ 4 w 15"/>
                <a:gd name="T3" fmla="*/ 2 h 7"/>
                <a:gd name="T4" fmla="*/ 3 w 15"/>
                <a:gd name="T5" fmla="*/ 6 h 7"/>
                <a:gd name="T6" fmla="*/ 13 w 15"/>
                <a:gd name="T7" fmla="*/ 4 h 7"/>
                <a:gd name="T8" fmla="*/ 10 w 15"/>
                <a:gd name="T9" fmla="*/ 1 h 7"/>
              </a:gdLst>
              <a:ahLst/>
              <a:cxnLst>
                <a:cxn ang="0">
                  <a:pos x="T0" y="T1"/>
                </a:cxn>
                <a:cxn ang="0">
                  <a:pos x="T2" y="T3"/>
                </a:cxn>
                <a:cxn ang="0">
                  <a:pos x="T4" y="T5"/>
                </a:cxn>
                <a:cxn ang="0">
                  <a:pos x="T6" y="T7"/>
                </a:cxn>
                <a:cxn ang="0">
                  <a:pos x="T8" y="T9"/>
                </a:cxn>
              </a:cxnLst>
              <a:rect l="0" t="0" r="r" b="b"/>
              <a:pathLst>
                <a:path w="15" h="7">
                  <a:moveTo>
                    <a:pt x="10" y="1"/>
                  </a:moveTo>
                  <a:cubicBezTo>
                    <a:pt x="9" y="3"/>
                    <a:pt x="6" y="3"/>
                    <a:pt x="4" y="2"/>
                  </a:cubicBezTo>
                  <a:cubicBezTo>
                    <a:pt x="1" y="2"/>
                    <a:pt x="0" y="6"/>
                    <a:pt x="3" y="6"/>
                  </a:cubicBezTo>
                  <a:cubicBezTo>
                    <a:pt x="7" y="6"/>
                    <a:pt x="10" y="7"/>
                    <a:pt x="13" y="4"/>
                  </a:cubicBezTo>
                  <a:cubicBezTo>
                    <a:pt x="15" y="2"/>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7" name="Freeform 1273">
              <a:extLst>
                <a:ext uri="{FF2B5EF4-FFF2-40B4-BE49-F238E27FC236}">
                  <a16:creationId xmlns:a16="http://schemas.microsoft.com/office/drawing/2014/main" id="{5F488DD8-0EF6-4890-A8C4-D4D92F206932}"/>
                </a:ext>
              </a:extLst>
            </p:cNvPr>
            <p:cNvSpPr>
              <a:spLocks/>
            </p:cNvSpPr>
            <p:nvPr userDrawn="1"/>
          </p:nvSpPr>
          <p:spPr bwMode="auto">
            <a:xfrm>
              <a:off x="6184" y="3516"/>
              <a:ext cx="35" cy="14"/>
            </a:xfrm>
            <a:custGeom>
              <a:avLst/>
              <a:gdLst>
                <a:gd name="T0" fmla="*/ 18 w 22"/>
                <a:gd name="T1" fmla="*/ 1 h 9"/>
                <a:gd name="T2" fmla="*/ 18 w 22"/>
                <a:gd name="T3" fmla="*/ 1 h 9"/>
                <a:gd name="T4" fmla="*/ 16 w 22"/>
                <a:gd name="T5" fmla="*/ 2 h 9"/>
                <a:gd name="T6" fmla="*/ 13 w 22"/>
                <a:gd name="T7" fmla="*/ 3 h 9"/>
                <a:gd name="T8" fmla="*/ 3 w 22"/>
                <a:gd name="T9" fmla="*/ 5 h 9"/>
                <a:gd name="T10" fmla="*/ 3 w 22"/>
                <a:gd name="T11" fmla="*/ 9 h 9"/>
                <a:gd name="T12" fmla="*/ 17 w 22"/>
                <a:gd name="T13" fmla="*/ 6 h 9"/>
                <a:gd name="T14" fmla="*/ 21 w 22"/>
                <a:gd name="T15" fmla="*/ 2 h 9"/>
                <a:gd name="T16" fmla="*/ 18 w 2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9">
                  <a:moveTo>
                    <a:pt x="18" y="1"/>
                  </a:moveTo>
                  <a:cubicBezTo>
                    <a:pt x="18" y="1"/>
                    <a:pt x="18" y="1"/>
                    <a:pt x="18" y="1"/>
                  </a:cubicBezTo>
                  <a:cubicBezTo>
                    <a:pt x="17" y="2"/>
                    <a:pt x="17" y="2"/>
                    <a:pt x="16" y="2"/>
                  </a:cubicBezTo>
                  <a:cubicBezTo>
                    <a:pt x="15" y="2"/>
                    <a:pt x="14" y="3"/>
                    <a:pt x="13" y="3"/>
                  </a:cubicBezTo>
                  <a:cubicBezTo>
                    <a:pt x="10" y="4"/>
                    <a:pt x="6" y="4"/>
                    <a:pt x="3" y="5"/>
                  </a:cubicBezTo>
                  <a:cubicBezTo>
                    <a:pt x="0" y="5"/>
                    <a:pt x="1" y="9"/>
                    <a:pt x="3" y="9"/>
                  </a:cubicBezTo>
                  <a:cubicBezTo>
                    <a:pt x="8" y="8"/>
                    <a:pt x="12" y="7"/>
                    <a:pt x="17" y="6"/>
                  </a:cubicBezTo>
                  <a:cubicBezTo>
                    <a:pt x="19" y="5"/>
                    <a:pt x="22" y="4"/>
                    <a:pt x="21" y="2"/>
                  </a:cubicBezTo>
                  <a:cubicBezTo>
                    <a:pt x="21" y="0"/>
                    <a:pt x="19"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8" name="Freeform 1274">
              <a:extLst>
                <a:ext uri="{FF2B5EF4-FFF2-40B4-BE49-F238E27FC236}">
                  <a16:creationId xmlns:a16="http://schemas.microsoft.com/office/drawing/2014/main" id="{D36D73DE-3392-450B-B656-A2CF215DB7E0}"/>
                </a:ext>
              </a:extLst>
            </p:cNvPr>
            <p:cNvSpPr>
              <a:spLocks/>
            </p:cNvSpPr>
            <p:nvPr userDrawn="1"/>
          </p:nvSpPr>
          <p:spPr bwMode="auto">
            <a:xfrm>
              <a:off x="6173" y="3546"/>
              <a:ext cx="29" cy="16"/>
            </a:xfrm>
            <a:custGeom>
              <a:avLst/>
              <a:gdLst>
                <a:gd name="T0" fmla="*/ 15 w 18"/>
                <a:gd name="T1" fmla="*/ 1 h 10"/>
                <a:gd name="T2" fmla="*/ 3 w 18"/>
                <a:gd name="T3" fmla="*/ 5 h 10"/>
                <a:gd name="T4" fmla="*/ 4 w 18"/>
                <a:gd name="T5" fmla="*/ 9 h 10"/>
                <a:gd name="T6" fmla="*/ 16 w 18"/>
                <a:gd name="T7" fmla="*/ 4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3" y="5"/>
                    <a:pt x="3" y="5"/>
                    <a:pt x="3" y="5"/>
                  </a:cubicBezTo>
                  <a:cubicBezTo>
                    <a:pt x="0" y="6"/>
                    <a:pt x="2" y="10"/>
                    <a:pt x="4" y="9"/>
                  </a:cubicBezTo>
                  <a:cubicBezTo>
                    <a:pt x="16" y="4"/>
                    <a:pt x="16" y="4"/>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9" name="Freeform 1275">
              <a:extLst>
                <a:ext uri="{FF2B5EF4-FFF2-40B4-BE49-F238E27FC236}">
                  <a16:creationId xmlns:a16="http://schemas.microsoft.com/office/drawing/2014/main" id="{68C37A42-9004-42E6-89FA-CEB92EF868AC}"/>
                </a:ext>
              </a:extLst>
            </p:cNvPr>
            <p:cNvSpPr>
              <a:spLocks/>
            </p:cNvSpPr>
            <p:nvPr userDrawn="1"/>
          </p:nvSpPr>
          <p:spPr bwMode="auto">
            <a:xfrm>
              <a:off x="6162" y="3577"/>
              <a:ext cx="25" cy="10"/>
            </a:xfrm>
            <a:custGeom>
              <a:avLst/>
              <a:gdLst>
                <a:gd name="T0" fmla="*/ 14 w 16"/>
                <a:gd name="T1" fmla="*/ 1 h 6"/>
                <a:gd name="T2" fmla="*/ 2 w 16"/>
                <a:gd name="T3" fmla="*/ 2 h 6"/>
                <a:gd name="T4" fmla="*/ 3 w 16"/>
                <a:gd name="T5" fmla="*/ 5 h 6"/>
                <a:gd name="T6" fmla="*/ 8 w 16"/>
                <a:gd name="T7" fmla="*/ 4 h 6"/>
                <a:gd name="T8" fmla="*/ 12 w 16"/>
                <a:gd name="T9" fmla="*/ 5 h 6"/>
                <a:gd name="T10" fmla="*/ 14 w 16"/>
                <a:gd name="T11" fmla="*/ 1 h 6"/>
              </a:gdLst>
              <a:ahLst/>
              <a:cxnLst>
                <a:cxn ang="0">
                  <a:pos x="T0" y="T1"/>
                </a:cxn>
                <a:cxn ang="0">
                  <a:pos x="T2" y="T3"/>
                </a:cxn>
                <a:cxn ang="0">
                  <a:pos x="T4" y="T5"/>
                </a:cxn>
                <a:cxn ang="0">
                  <a:pos x="T6" y="T7"/>
                </a:cxn>
                <a:cxn ang="0">
                  <a:pos x="T8" y="T9"/>
                </a:cxn>
                <a:cxn ang="0">
                  <a:pos x="T10" y="T11"/>
                </a:cxn>
              </a:cxnLst>
              <a:rect l="0" t="0" r="r" b="b"/>
              <a:pathLst>
                <a:path w="16" h="6">
                  <a:moveTo>
                    <a:pt x="14" y="1"/>
                  </a:moveTo>
                  <a:cubicBezTo>
                    <a:pt x="10" y="0"/>
                    <a:pt x="5" y="1"/>
                    <a:pt x="2" y="2"/>
                  </a:cubicBezTo>
                  <a:cubicBezTo>
                    <a:pt x="0" y="3"/>
                    <a:pt x="1" y="6"/>
                    <a:pt x="3" y="5"/>
                  </a:cubicBezTo>
                  <a:cubicBezTo>
                    <a:pt x="5" y="5"/>
                    <a:pt x="6" y="5"/>
                    <a:pt x="8" y="4"/>
                  </a:cubicBezTo>
                  <a:cubicBezTo>
                    <a:pt x="9" y="4"/>
                    <a:pt x="11" y="4"/>
                    <a:pt x="12" y="5"/>
                  </a:cubicBezTo>
                  <a:cubicBezTo>
                    <a:pt x="15" y="5"/>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0" name="Freeform 1276">
              <a:extLst>
                <a:ext uri="{FF2B5EF4-FFF2-40B4-BE49-F238E27FC236}">
                  <a16:creationId xmlns:a16="http://schemas.microsoft.com/office/drawing/2014/main" id="{C5A44E46-C22B-47DD-8447-BF42BAE06716}"/>
                </a:ext>
              </a:extLst>
            </p:cNvPr>
            <p:cNvSpPr>
              <a:spLocks/>
            </p:cNvSpPr>
            <p:nvPr userDrawn="1"/>
          </p:nvSpPr>
          <p:spPr bwMode="auto">
            <a:xfrm>
              <a:off x="6143" y="3610"/>
              <a:ext cx="21" cy="13"/>
            </a:xfrm>
            <a:custGeom>
              <a:avLst/>
              <a:gdLst>
                <a:gd name="T0" fmla="*/ 9 w 13"/>
                <a:gd name="T1" fmla="*/ 1 h 8"/>
                <a:gd name="T2" fmla="*/ 3 w 13"/>
                <a:gd name="T3" fmla="*/ 4 h 8"/>
                <a:gd name="T4" fmla="*/ 4 w 13"/>
                <a:gd name="T5" fmla="*/ 7 h 8"/>
                <a:gd name="T6" fmla="*/ 11 w 13"/>
                <a:gd name="T7" fmla="*/ 4 h 8"/>
                <a:gd name="T8" fmla="*/ 9 w 13"/>
                <a:gd name="T9" fmla="*/ 1 h 8"/>
              </a:gdLst>
              <a:ahLst/>
              <a:cxnLst>
                <a:cxn ang="0">
                  <a:pos x="T0" y="T1"/>
                </a:cxn>
                <a:cxn ang="0">
                  <a:pos x="T2" y="T3"/>
                </a:cxn>
                <a:cxn ang="0">
                  <a:pos x="T4" y="T5"/>
                </a:cxn>
                <a:cxn ang="0">
                  <a:pos x="T6" y="T7"/>
                </a:cxn>
                <a:cxn ang="0">
                  <a:pos x="T8" y="T9"/>
                </a:cxn>
              </a:cxnLst>
              <a:rect l="0" t="0" r="r" b="b"/>
              <a:pathLst>
                <a:path w="13" h="8">
                  <a:moveTo>
                    <a:pt x="9" y="1"/>
                  </a:moveTo>
                  <a:cubicBezTo>
                    <a:pt x="3" y="4"/>
                    <a:pt x="3" y="4"/>
                    <a:pt x="3" y="4"/>
                  </a:cubicBezTo>
                  <a:cubicBezTo>
                    <a:pt x="0" y="4"/>
                    <a:pt x="2" y="8"/>
                    <a:pt x="4" y="7"/>
                  </a:cubicBezTo>
                  <a:cubicBezTo>
                    <a:pt x="11" y="4"/>
                    <a:pt x="11" y="4"/>
                    <a:pt x="11" y="4"/>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1" name="Freeform 1277">
              <a:extLst>
                <a:ext uri="{FF2B5EF4-FFF2-40B4-BE49-F238E27FC236}">
                  <a16:creationId xmlns:a16="http://schemas.microsoft.com/office/drawing/2014/main" id="{6ACF372F-664C-421F-BA3F-9616B7E281C1}"/>
                </a:ext>
              </a:extLst>
            </p:cNvPr>
            <p:cNvSpPr>
              <a:spLocks/>
            </p:cNvSpPr>
            <p:nvPr userDrawn="1"/>
          </p:nvSpPr>
          <p:spPr bwMode="auto">
            <a:xfrm>
              <a:off x="6143" y="3631"/>
              <a:ext cx="30" cy="11"/>
            </a:xfrm>
            <a:custGeom>
              <a:avLst/>
              <a:gdLst>
                <a:gd name="T0" fmla="*/ 16 w 19"/>
                <a:gd name="T1" fmla="*/ 1 h 7"/>
                <a:gd name="T2" fmla="*/ 3 w 19"/>
                <a:gd name="T3" fmla="*/ 1 h 7"/>
                <a:gd name="T4" fmla="*/ 2 w 19"/>
                <a:gd name="T5" fmla="*/ 5 h 7"/>
                <a:gd name="T6" fmla="*/ 17 w 19"/>
                <a:gd name="T7" fmla="*/ 5 h 7"/>
                <a:gd name="T8" fmla="*/ 16 w 19"/>
                <a:gd name="T9" fmla="*/ 1 h 7"/>
              </a:gdLst>
              <a:ahLst/>
              <a:cxnLst>
                <a:cxn ang="0">
                  <a:pos x="T0" y="T1"/>
                </a:cxn>
                <a:cxn ang="0">
                  <a:pos x="T2" y="T3"/>
                </a:cxn>
                <a:cxn ang="0">
                  <a:pos x="T4" y="T5"/>
                </a:cxn>
                <a:cxn ang="0">
                  <a:pos x="T6" y="T7"/>
                </a:cxn>
                <a:cxn ang="0">
                  <a:pos x="T8" y="T9"/>
                </a:cxn>
              </a:cxnLst>
              <a:rect l="0" t="0" r="r" b="b"/>
              <a:pathLst>
                <a:path w="19" h="7">
                  <a:moveTo>
                    <a:pt x="16" y="1"/>
                  </a:moveTo>
                  <a:cubicBezTo>
                    <a:pt x="12" y="2"/>
                    <a:pt x="7" y="3"/>
                    <a:pt x="3" y="1"/>
                  </a:cubicBezTo>
                  <a:cubicBezTo>
                    <a:pt x="1" y="1"/>
                    <a:pt x="0" y="4"/>
                    <a:pt x="2" y="5"/>
                  </a:cubicBezTo>
                  <a:cubicBezTo>
                    <a:pt x="7" y="7"/>
                    <a:pt x="12"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2" name="Freeform 1278">
              <a:extLst>
                <a:ext uri="{FF2B5EF4-FFF2-40B4-BE49-F238E27FC236}">
                  <a16:creationId xmlns:a16="http://schemas.microsoft.com/office/drawing/2014/main" id="{C4BFB52E-C843-49D1-871B-283E9165EA48}"/>
                </a:ext>
              </a:extLst>
            </p:cNvPr>
            <p:cNvSpPr>
              <a:spLocks/>
            </p:cNvSpPr>
            <p:nvPr userDrawn="1"/>
          </p:nvSpPr>
          <p:spPr bwMode="auto">
            <a:xfrm>
              <a:off x="6159" y="3658"/>
              <a:ext cx="22" cy="12"/>
            </a:xfrm>
            <a:custGeom>
              <a:avLst/>
              <a:gdLst>
                <a:gd name="T0" fmla="*/ 10 w 14"/>
                <a:gd name="T1" fmla="*/ 1 h 8"/>
                <a:gd name="T2" fmla="*/ 2 w 14"/>
                <a:gd name="T3" fmla="*/ 4 h 8"/>
                <a:gd name="T4" fmla="*/ 3 w 14"/>
                <a:gd name="T5" fmla="*/ 7 h 8"/>
                <a:gd name="T6" fmla="*/ 11 w 14"/>
                <a:gd name="T7" fmla="*/ 4 h 8"/>
                <a:gd name="T8" fmla="*/ 10 w 14"/>
                <a:gd name="T9" fmla="*/ 1 h 8"/>
              </a:gdLst>
              <a:ahLst/>
              <a:cxnLst>
                <a:cxn ang="0">
                  <a:pos x="T0" y="T1"/>
                </a:cxn>
                <a:cxn ang="0">
                  <a:pos x="T2" y="T3"/>
                </a:cxn>
                <a:cxn ang="0">
                  <a:pos x="T4" y="T5"/>
                </a:cxn>
                <a:cxn ang="0">
                  <a:pos x="T6" y="T7"/>
                </a:cxn>
                <a:cxn ang="0">
                  <a:pos x="T8" y="T9"/>
                </a:cxn>
              </a:cxnLst>
              <a:rect l="0" t="0" r="r" b="b"/>
              <a:pathLst>
                <a:path w="14" h="8">
                  <a:moveTo>
                    <a:pt x="10" y="1"/>
                  </a:moveTo>
                  <a:cubicBezTo>
                    <a:pt x="2" y="4"/>
                    <a:pt x="2" y="4"/>
                    <a:pt x="2" y="4"/>
                  </a:cubicBezTo>
                  <a:cubicBezTo>
                    <a:pt x="0" y="4"/>
                    <a:pt x="1" y="8"/>
                    <a:pt x="3" y="7"/>
                  </a:cubicBezTo>
                  <a:cubicBezTo>
                    <a:pt x="11" y="4"/>
                    <a:pt x="11" y="4"/>
                    <a:pt x="11"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3" name="Freeform 1279">
              <a:extLst>
                <a:ext uri="{FF2B5EF4-FFF2-40B4-BE49-F238E27FC236}">
                  <a16:creationId xmlns:a16="http://schemas.microsoft.com/office/drawing/2014/main" id="{8AF96E00-821E-4611-96B9-7453B8496AB3}"/>
                </a:ext>
              </a:extLst>
            </p:cNvPr>
            <p:cNvSpPr>
              <a:spLocks/>
            </p:cNvSpPr>
            <p:nvPr userDrawn="1"/>
          </p:nvSpPr>
          <p:spPr bwMode="auto">
            <a:xfrm>
              <a:off x="6162" y="3676"/>
              <a:ext cx="30" cy="13"/>
            </a:xfrm>
            <a:custGeom>
              <a:avLst/>
              <a:gdLst>
                <a:gd name="T0" fmla="*/ 16 w 19"/>
                <a:gd name="T1" fmla="*/ 1 h 8"/>
                <a:gd name="T2" fmla="*/ 2 w 19"/>
                <a:gd name="T3" fmla="*/ 5 h 8"/>
                <a:gd name="T4" fmla="*/ 3 w 19"/>
                <a:gd name="T5" fmla="*/ 8 h 8"/>
                <a:gd name="T6" fmla="*/ 17 w 19"/>
                <a:gd name="T7" fmla="*/ 5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2" y="3"/>
                    <a:pt x="7" y="4"/>
                    <a:pt x="2" y="5"/>
                  </a:cubicBezTo>
                  <a:cubicBezTo>
                    <a:pt x="0" y="5"/>
                    <a:pt x="0" y="8"/>
                    <a:pt x="3" y="8"/>
                  </a:cubicBezTo>
                  <a:cubicBezTo>
                    <a:pt x="8" y="8"/>
                    <a:pt x="13"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4" name="Freeform 1280">
              <a:extLst>
                <a:ext uri="{FF2B5EF4-FFF2-40B4-BE49-F238E27FC236}">
                  <a16:creationId xmlns:a16="http://schemas.microsoft.com/office/drawing/2014/main" id="{08F81278-6BA8-4AA9-9ADF-F2136FDDA4BD}"/>
                </a:ext>
              </a:extLst>
            </p:cNvPr>
            <p:cNvSpPr>
              <a:spLocks/>
            </p:cNvSpPr>
            <p:nvPr userDrawn="1"/>
          </p:nvSpPr>
          <p:spPr bwMode="auto">
            <a:xfrm>
              <a:off x="6206" y="3681"/>
              <a:ext cx="24" cy="6"/>
            </a:xfrm>
            <a:custGeom>
              <a:avLst/>
              <a:gdLst>
                <a:gd name="T0" fmla="*/ 12 w 15"/>
                <a:gd name="T1" fmla="*/ 0 h 4"/>
                <a:gd name="T2" fmla="*/ 3 w 15"/>
                <a:gd name="T3" fmla="*/ 0 h 4"/>
                <a:gd name="T4" fmla="*/ 3 w 15"/>
                <a:gd name="T5" fmla="*/ 4 h 4"/>
                <a:gd name="T6" fmla="*/ 12 w 15"/>
                <a:gd name="T7" fmla="*/ 4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0"/>
                    <a:pt x="3" y="0"/>
                  </a:cubicBezTo>
                  <a:cubicBezTo>
                    <a:pt x="1" y="0"/>
                    <a:pt x="0" y="4"/>
                    <a:pt x="3" y="4"/>
                  </a:cubicBezTo>
                  <a:cubicBezTo>
                    <a:pt x="6" y="4"/>
                    <a:pt x="9" y="4"/>
                    <a:pt x="12"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5" name="Freeform 1281">
              <a:extLst>
                <a:ext uri="{FF2B5EF4-FFF2-40B4-BE49-F238E27FC236}">
                  <a16:creationId xmlns:a16="http://schemas.microsoft.com/office/drawing/2014/main" id="{4794C757-9D40-4AF4-B9F7-FBC7CC0051DC}"/>
                </a:ext>
              </a:extLst>
            </p:cNvPr>
            <p:cNvSpPr>
              <a:spLocks/>
            </p:cNvSpPr>
            <p:nvPr userDrawn="1"/>
          </p:nvSpPr>
          <p:spPr bwMode="auto">
            <a:xfrm>
              <a:off x="6213" y="3648"/>
              <a:ext cx="25" cy="14"/>
            </a:xfrm>
            <a:custGeom>
              <a:avLst/>
              <a:gdLst>
                <a:gd name="T0" fmla="*/ 12 w 16"/>
                <a:gd name="T1" fmla="*/ 1 h 9"/>
                <a:gd name="T2" fmla="*/ 4 w 16"/>
                <a:gd name="T3" fmla="*/ 4 h 9"/>
                <a:gd name="T4" fmla="*/ 3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10" y="2"/>
                    <a:pt x="7" y="5"/>
                    <a:pt x="4" y="4"/>
                  </a:cubicBezTo>
                  <a:cubicBezTo>
                    <a:pt x="2" y="4"/>
                    <a:pt x="0" y="7"/>
                    <a:pt x="3" y="8"/>
                  </a:cubicBezTo>
                  <a:cubicBezTo>
                    <a:pt x="7" y="9"/>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6" name="Freeform 1282">
              <a:extLst>
                <a:ext uri="{FF2B5EF4-FFF2-40B4-BE49-F238E27FC236}">
                  <a16:creationId xmlns:a16="http://schemas.microsoft.com/office/drawing/2014/main" id="{522D9E71-08A8-4324-A607-F9BC8A215407}"/>
                </a:ext>
              </a:extLst>
            </p:cNvPr>
            <p:cNvSpPr>
              <a:spLocks/>
            </p:cNvSpPr>
            <p:nvPr userDrawn="1"/>
          </p:nvSpPr>
          <p:spPr bwMode="auto">
            <a:xfrm>
              <a:off x="6200" y="3625"/>
              <a:ext cx="27" cy="17"/>
            </a:xfrm>
            <a:custGeom>
              <a:avLst/>
              <a:gdLst>
                <a:gd name="T0" fmla="*/ 13 w 17"/>
                <a:gd name="T1" fmla="*/ 2 h 11"/>
                <a:gd name="T2" fmla="*/ 2 w 17"/>
                <a:gd name="T3" fmla="*/ 7 h 11"/>
                <a:gd name="T4" fmla="*/ 3 w 17"/>
                <a:gd name="T5" fmla="*/ 11 h 11"/>
                <a:gd name="T6" fmla="*/ 16 w 17"/>
                <a:gd name="T7" fmla="*/ 5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0" y="5"/>
                    <a:pt x="6" y="7"/>
                    <a:pt x="2" y="7"/>
                  </a:cubicBezTo>
                  <a:cubicBezTo>
                    <a:pt x="0" y="7"/>
                    <a:pt x="0" y="11"/>
                    <a:pt x="3" y="11"/>
                  </a:cubicBezTo>
                  <a:cubicBezTo>
                    <a:pt x="8" y="11"/>
                    <a:pt x="12" y="8"/>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7" name="Freeform 1283">
              <a:extLst>
                <a:ext uri="{FF2B5EF4-FFF2-40B4-BE49-F238E27FC236}">
                  <a16:creationId xmlns:a16="http://schemas.microsoft.com/office/drawing/2014/main" id="{E86016B4-F996-496C-BC38-895D57E154E1}"/>
                </a:ext>
              </a:extLst>
            </p:cNvPr>
            <p:cNvSpPr>
              <a:spLocks/>
            </p:cNvSpPr>
            <p:nvPr userDrawn="1"/>
          </p:nvSpPr>
          <p:spPr bwMode="auto">
            <a:xfrm>
              <a:off x="6197" y="3596"/>
              <a:ext cx="27" cy="11"/>
            </a:xfrm>
            <a:custGeom>
              <a:avLst/>
              <a:gdLst>
                <a:gd name="T0" fmla="*/ 13 w 17"/>
                <a:gd name="T1" fmla="*/ 1 h 7"/>
                <a:gd name="T2" fmla="*/ 2 w 17"/>
                <a:gd name="T3" fmla="*/ 3 h 7"/>
                <a:gd name="T4" fmla="*/ 3 w 17"/>
                <a:gd name="T5" fmla="*/ 7 h 7"/>
                <a:gd name="T6" fmla="*/ 14 w 17"/>
                <a:gd name="T7" fmla="*/ 4 h 7"/>
                <a:gd name="T8" fmla="*/ 13 w 17"/>
                <a:gd name="T9" fmla="*/ 1 h 7"/>
              </a:gdLst>
              <a:ahLst/>
              <a:cxnLst>
                <a:cxn ang="0">
                  <a:pos x="T0" y="T1"/>
                </a:cxn>
                <a:cxn ang="0">
                  <a:pos x="T2" y="T3"/>
                </a:cxn>
                <a:cxn ang="0">
                  <a:pos x="T4" y="T5"/>
                </a:cxn>
                <a:cxn ang="0">
                  <a:pos x="T6" y="T7"/>
                </a:cxn>
                <a:cxn ang="0">
                  <a:pos x="T8" y="T9"/>
                </a:cxn>
              </a:cxnLst>
              <a:rect l="0" t="0" r="r" b="b"/>
              <a:pathLst>
                <a:path w="17" h="7">
                  <a:moveTo>
                    <a:pt x="13" y="1"/>
                  </a:moveTo>
                  <a:cubicBezTo>
                    <a:pt x="9" y="2"/>
                    <a:pt x="6" y="3"/>
                    <a:pt x="2" y="3"/>
                  </a:cubicBezTo>
                  <a:cubicBezTo>
                    <a:pt x="0" y="3"/>
                    <a:pt x="0" y="7"/>
                    <a:pt x="3" y="7"/>
                  </a:cubicBezTo>
                  <a:cubicBezTo>
                    <a:pt x="7" y="7"/>
                    <a:pt x="10" y="6"/>
                    <a:pt x="14"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8" name="Freeform 1284">
              <a:extLst>
                <a:ext uri="{FF2B5EF4-FFF2-40B4-BE49-F238E27FC236}">
                  <a16:creationId xmlns:a16="http://schemas.microsoft.com/office/drawing/2014/main" id="{B6C67CA7-F711-40C9-9420-57E7A8773B3D}"/>
                </a:ext>
              </a:extLst>
            </p:cNvPr>
            <p:cNvSpPr>
              <a:spLocks/>
            </p:cNvSpPr>
            <p:nvPr userDrawn="1"/>
          </p:nvSpPr>
          <p:spPr bwMode="auto">
            <a:xfrm>
              <a:off x="6227" y="3568"/>
              <a:ext cx="27" cy="14"/>
            </a:xfrm>
            <a:custGeom>
              <a:avLst/>
              <a:gdLst>
                <a:gd name="T0" fmla="*/ 14 w 17"/>
                <a:gd name="T1" fmla="*/ 1 h 9"/>
                <a:gd name="T2" fmla="*/ 3 w 17"/>
                <a:gd name="T3" fmla="*/ 5 h 9"/>
                <a:gd name="T4" fmla="*/ 4 w 17"/>
                <a:gd name="T5" fmla="*/ 8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3" y="5"/>
                    <a:pt x="3" y="5"/>
                    <a:pt x="3" y="5"/>
                  </a:cubicBezTo>
                  <a:cubicBezTo>
                    <a:pt x="0" y="6"/>
                    <a:pt x="2" y="9"/>
                    <a:pt x="4" y="8"/>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9" name="Freeform 1285">
              <a:extLst>
                <a:ext uri="{FF2B5EF4-FFF2-40B4-BE49-F238E27FC236}">
                  <a16:creationId xmlns:a16="http://schemas.microsoft.com/office/drawing/2014/main" id="{B26B0E16-E122-4D14-A5DB-5365B2783AFF}"/>
                </a:ext>
              </a:extLst>
            </p:cNvPr>
            <p:cNvSpPr>
              <a:spLocks/>
            </p:cNvSpPr>
            <p:nvPr userDrawn="1"/>
          </p:nvSpPr>
          <p:spPr bwMode="auto">
            <a:xfrm>
              <a:off x="6225" y="3551"/>
              <a:ext cx="30" cy="20"/>
            </a:xfrm>
            <a:custGeom>
              <a:avLst/>
              <a:gdLst>
                <a:gd name="T0" fmla="*/ 15 w 19"/>
                <a:gd name="T1" fmla="*/ 1 h 13"/>
                <a:gd name="T2" fmla="*/ 2 w 19"/>
                <a:gd name="T3" fmla="*/ 9 h 13"/>
                <a:gd name="T4" fmla="*/ 4 w 19"/>
                <a:gd name="T5" fmla="*/ 12 h 13"/>
                <a:gd name="T6" fmla="*/ 16 w 19"/>
                <a:gd name="T7" fmla="*/ 4 h 13"/>
                <a:gd name="T8" fmla="*/ 15 w 19"/>
                <a:gd name="T9" fmla="*/ 1 h 13"/>
              </a:gdLst>
              <a:ahLst/>
              <a:cxnLst>
                <a:cxn ang="0">
                  <a:pos x="T0" y="T1"/>
                </a:cxn>
                <a:cxn ang="0">
                  <a:pos x="T2" y="T3"/>
                </a:cxn>
                <a:cxn ang="0">
                  <a:pos x="T4" y="T5"/>
                </a:cxn>
                <a:cxn ang="0">
                  <a:pos x="T6" y="T7"/>
                </a:cxn>
                <a:cxn ang="0">
                  <a:pos x="T8" y="T9"/>
                </a:cxn>
              </a:cxnLst>
              <a:rect l="0" t="0" r="r" b="b"/>
              <a:pathLst>
                <a:path w="19" h="13">
                  <a:moveTo>
                    <a:pt x="15" y="1"/>
                  </a:moveTo>
                  <a:cubicBezTo>
                    <a:pt x="10" y="3"/>
                    <a:pt x="6" y="6"/>
                    <a:pt x="2" y="9"/>
                  </a:cubicBezTo>
                  <a:cubicBezTo>
                    <a:pt x="0" y="10"/>
                    <a:pt x="2" y="13"/>
                    <a:pt x="4" y="12"/>
                  </a:cubicBezTo>
                  <a:cubicBezTo>
                    <a:pt x="8" y="9"/>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0" name="Freeform 1286">
              <a:extLst>
                <a:ext uri="{FF2B5EF4-FFF2-40B4-BE49-F238E27FC236}">
                  <a16:creationId xmlns:a16="http://schemas.microsoft.com/office/drawing/2014/main" id="{1B811D25-5B8F-4762-9347-570DCB93DCDC}"/>
                </a:ext>
              </a:extLst>
            </p:cNvPr>
            <p:cNvSpPr>
              <a:spLocks/>
            </p:cNvSpPr>
            <p:nvPr userDrawn="1"/>
          </p:nvSpPr>
          <p:spPr bwMode="auto">
            <a:xfrm>
              <a:off x="6254" y="3518"/>
              <a:ext cx="30" cy="17"/>
            </a:xfrm>
            <a:custGeom>
              <a:avLst/>
              <a:gdLst>
                <a:gd name="T0" fmla="*/ 15 w 19"/>
                <a:gd name="T1" fmla="*/ 1 h 11"/>
                <a:gd name="T2" fmla="*/ 2 w 19"/>
                <a:gd name="T3" fmla="*/ 6 h 11"/>
                <a:gd name="T4" fmla="*/ 3 w 19"/>
                <a:gd name="T5" fmla="*/ 10 h 11"/>
                <a:gd name="T6" fmla="*/ 17 w 19"/>
                <a:gd name="T7" fmla="*/ 5 h 11"/>
                <a:gd name="T8" fmla="*/ 15 w 19"/>
                <a:gd name="T9" fmla="*/ 1 h 11"/>
              </a:gdLst>
              <a:ahLst/>
              <a:cxnLst>
                <a:cxn ang="0">
                  <a:pos x="T0" y="T1"/>
                </a:cxn>
                <a:cxn ang="0">
                  <a:pos x="T2" y="T3"/>
                </a:cxn>
                <a:cxn ang="0">
                  <a:pos x="T4" y="T5"/>
                </a:cxn>
                <a:cxn ang="0">
                  <a:pos x="T6" y="T7"/>
                </a:cxn>
                <a:cxn ang="0">
                  <a:pos x="T8" y="T9"/>
                </a:cxn>
              </a:cxnLst>
              <a:rect l="0" t="0" r="r" b="b"/>
              <a:pathLst>
                <a:path w="19" h="11">
                  <a:moveTo>
                    <a:pt x="15" y="1"/>
                  </a:moveTo>
                  <a:cubicBezTo>
                    <a:pt x="2" y="6"/>
                    <a:pt x="2" y="6"/>
                    <a:pt x="2" y="6"/>
                  </a:cubicBezTo>
                  <a:cubicBezTo>
                    <a:pt x="0" y="7"/>
                    <a:pt x="1" y="11"/>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1" name="Freeform 1287">
              <a:extLst>
                <a:ext uri="{FF2B5EF4-FFF2-40B4-BE49-F238E27FC236}">
                  <a16:creationId xmlns:a16="http://schemas.microsoft.com/office/drawing/2014/main" id="{1EB0E0A8-0473-4A28-BA49-E845BDDF7D30}"/>
                </a:ext>
              </a:extLst>
            </p:cNvPr>
            <p:cNvSpPr>
              <a:spLocks/>
            </p:cNvSpPr>
            <p:nvPr userDrawn="1"/>
          </p:nvSpPr>
          <p:spPr bwMode="auto">
            <a:xfrm>
              <a:off x="6254" y="3497"/>
              <a:ext cx="28" cy="13"/>
            </a:xfrm>
            <a:custGeom>
              <a:avLst/>
              <a:gdLst>
                <a:gd name="T0" fmla="*/ 15 w 18"/>
                <a:gd name="T1" fmla="*/ 1 h 8"/>
                <a:gd name="T2" fmla="*/ 2 w 18"/>
                <a:gd name="T3" fmla="*/ 4 h 8"/>
                <a:gd name="T4" fmla="*/ 4 w 18"/>
                <a:gd name="T5" fmla="*/ 7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1"/>
                    <a:pt x="7" y="2"/>
                    <a:pt x="2" y="4"/>
                  </a:cubicBezTo>
                  <a:cubicBezTo>
                    <a:pt x="0" y="5"/>
                    <a:pt x="1" y="8"/>
                    <a:pt x="4" y="7"/>
                  </a:cubicBezTo>
                  <a:cubicBezTo>
                    <a:pt x="8" y="6"/>
                    <a:pt x="11" y="4"/>
                    <a:pt x="16" y="4"/>
                  </a:cubicBezTo>
                  <a:cubicBezTo>
                    <a:pt x="18"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2" name="Freeform 1288">
              <a:extLst>
                <a:ext uri="{FF2B5EF4-FFF2-40B4-BE49-F238E27FC236}">
                  <a16:creationId xmlns:a16="http://schemas.microsoft.com/office/drawing/2014/main" id="{1D124A36-4A54-40EA-A9B7-E805A31B39CE}"/>
                </a:ext>
              </a:extLst>
            </p:cNvPr>
            <p:cNvSpPr>
              <a:spLocks/>
            </p:cNvSpPr>
            <p:nvPr userDrawn="1"/>
          </p:nvSpPr>
          <p:spPr bwMode="auto">
            <a:xfrm>
              <a:off x="6295" y="3456"/>
              <a:ext cx="23" cy="15"/>
            </a:xfrm>
            <a:custGeom>
              <a:avLst/>
              <a:gdLst>
                <a:gd name="T0" fmla="*/ 11 w 15"/>
                <a:gd name="T1" fmla="*/ 2 h 9"/>
                <a:gd name="T2" fmla="*/ 3 w 15"/>
                <a:gd name="T3" fmla="*/ 5 h 9"/>
                <a:gd name="T4" fmla="*/ 3 w 15"/>
                <a:gd name="T5" fmla="*/ 8 h 9"/>
                <a:gd name="T6" fmla="*/ 14 w 15"/>
                <a:gd name="T7" fmla="*/ 4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9" y="4"/>
                    <a:pt x="6" y="5"/>
                    <a:pt x="3" y="5"/>
                  </a:cubicBezTo>
                  <a:cubicBezTo>
                    <a:pt x="1" y="5"/>
                    <a:pt x="0" y="8"/>
                    <a:pt x="3" y="8"/>
                  </a:cubicBezTo>
                  <a:cubicBezTo>
                    <a:pt x="7" y="9"/>
                    <a:pt x="11" y="7"/>
                    <a:pt x="14" y="4"/>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3" name="Freeform 1289">
              <a:extLst>
                <a:ext uri="{FF2B5EF4-FFF2-40B4-BE49-F238E27FC236}">
                  <a16:creationId xmlns:a16="http://schemas.microsoft.com/office/drawing/2014/main" id="{51F60086-9143-4B9F-A3F2-3A104A8F9923}"/>
                </a:ext>
              </a:extLst>
            </p:cNvPr>
            <p:cNvSpPr>
              <a:spLocks/>
            </p:cNvSpPr>
            <p:nvPr userDrawn="1"/>
          </p:nvSpPr>
          <p:spPr bwMode="auto">
            <a:xfrm>
              <a:off x="6296" y="3439"/>
              <a:ext cx="30" cy="14"/>
            </a:xfrm>
            <a:custGeom>
              <a:avLst/>
              <a:gdLst>
                <a:gd name="T0" fmla="*/ 16 w 19"/>
                <a:gd name="T1" fmla="*/ 1 h 9"/>
                <a:gd name="T2" fmla="*/ 2 w 19"/>
                <a:gd name="T3" fmla="*/ 5 h 9"/>
                <a:gd name="T4" fmla="*/ 3 w 19"/>
                <a:gd name="T5" fmla="*/ 9 h 9"/>
                <a:gd name="T6" fmla="*/ 17 w 19"/>
                <a:gd name="T7" fmla="*/ 5 h 9"/>
                <a:gd name="T8" fmla="*/ 16 w 19"/>
                <a:gd name="T9" fmla="*/ 1 h 9"/>
              </a:gdLst>
              <a:ahLst/>
              <a:cxnLst>
                <a:cxn ang="0">
                  <a:pos x="T0" y="T1"/>
                </a:cxn>
                <a:cxn ang="0">
                  <a:pos x="T2" y="T3"/>
                </a:cxn>
                <a:cxn ang="0">
                  <a:pos x="T4" y="T5"/>
                </a:cxn>
                <a:cxn ang="0">
                  <a:pos x="T6" y="T7"/>
                </a:cxn>
                <a:cxn ang="0">
                  <a:pos x="T8" y="T9"/>
                </a:cxn>
              </a:cxnLst>
              <a:rect l="0" t="0" r="r" b="b"/>
              <a:pathLst>
                <a:path w="19" h="9">
                  <a:moveTo>
                    <a:pt x="16" y="1"/>
                  </a:moveTo>
                  <a:cubicBezTo>
                    <a:pt x="11" y="3"/>
                    <a:pt x="7" y="5"/>
                    <a:pt x="2" y="5"/>
                  </a:cubicBezTo>
                  <a:cubicBezTo>
                    <a:pt x="0" y="5"/>
                    <a:pt x="0" y="9"/>
                    <a:pt x="3" y="9"/>
                  </a:cubicBezTo>
                  <a:cubicBezTo>
                    <a:pt x="8" y="8"/>
                    <a:pt x="12" y="7"/>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4" name="Freeform 1290">
              <a:extLst>
                <a:ext uri="{FF2B5EF4-FFF2-40B4-BE49-F238E27FC236}">
                  <a16:creationId xmlns:a16="http://schemas.microsoft.com/office/drawing/2014/main" id="{09E6CD96-9755-4857-926B-7B79EBD94BAC}"/>
                </a:ext>
              </a:extLst>
            </p:cNvPr>
            <p:cNvSpPr>
              <a:spLocks/>
            </p:cNvSpPr>
            <p:nvPr userDrawn="1"/>
          </p:nvSpPr>
          <p:spPr bwMode="auto">
            <a:xfrm>
              <a:off x="6310" y="3478"/>
              <a:ext cx="27" cy="15"/>
            </a:xfrm>
            <a:custGeom>
              <a:avLst/>
              <a:gdLst>
                <a:gd name="T0" fmla="*/ 12 w 17"/>
                <a:gd name="T1" fmla="*/ 2 h 9"/>
                <a:gd name="T2" fmla="*/ 3 w 17"/>
                <a:gd name="T3" fmla="*/ 5 h 9"/>
                <a:gd name="T4" fmla="*/ 3 w 17"/>
                <a:gd name="T5" fmla="*/ 9 h 9"/>
                <a:gd name="T6" fmla="*/ 15 w 17"/>
                <a:gd name="T7" fmla="*/ 4 h 9"/>
                <a:gd name="T8" fmla="*/ 12 w 17"/>
                <a:gd name="T9" fmla="*/ 2 h 9"/>
              </a:gdLst>
              <a:ahLst/>
              <a:cxnLst>
                <a:cxn ang="0">
                  <a:pos x="T0" y="T1"/>
                </a:cxn>
                <a:cxn ang="0">
                  <a:pos x="T2" y="T3"/>
                </a:cxn>
                <a:cxn ang="0">
                  <a:pos x="T4" y="T5"/>
                </a:cxn>
                <a:cxn ang="0">
                  <a:pos x="T6" y="T7"/>
                </a:cxn>
                <a:cxn ang="0">
                  <a:pos x="T8" y="T9"/>
                </a:cxn>
              </a:cxnLst>
              <a:rect l="0" t="0" r="r" b="b"/>
              <a:pathLst>
                <a:path w="17" h="9">
                  <a:moveTo>
                    <a:pt x="12" y="2"/>
                  </a:moveTo>
                  <a:cubicBezTo>
                    <a:pt x="10" y="5"/>
                    <a:pt x="6" y="5"/>
                    <a:pt x="3" y="5"/>
                  </a:cubicBezTo>
                  <a:cubicBezTo>
                    <a:pt x="0" y="6"/>
                    <a:pt x="1" y="9"/>
                    <a:pt x="3" y="9"/>
                  </a:cubicBezTo>
                  <a:cubicBezTo>
                    <a:pt x="8" y="9"/>
                    <a:pt x="12" y="8"/>
                    <a:pt x="15" y="4"/>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5" name="Freeform 1291">
              <a:extLst>
                <a:ext uri="{FF2B5EF4-FFF2-40B4-BE49-F238E27FC236}">
                  <a16:creationId xmlns:a16="http://schemas.microsoft.com/office/drawing/2014/main" id="{697A1A2C-3EFA-4825-85FB-0A78AEE041B5}"/>
                </a:ext>
              </a:extLst>
            </p:cNvPr>
            <p:cNvSpPr>
              <a:spLocks/>
            </p:cNvSpPr>
            <p:nvPr userDrawn="1"/>
          </p:nvSpPr>
          <p:spPr bwMode="auto">
            <a:xfrm>
              <a:off x="6348" y="3441"/>
              <a:ext cx="27" cy="17"/>
            </a:xfrm>
            <a:custGeom>
              <a:avLst/>
              <a:gdLst>
                <a:gd name="T0" fmla="*/ 13 w 17"/>
                <a:gd name="T1" fmla="*/ 2 h 11"/>
                <a:gd name="T2" fmla="*/ 3 w 17"/>
                <a:gd name="T3" fmla="*/ 7 h 11"/>
                <a:gd name="T4" fmla="*/ 3 w 17"/>
                <a:gd name="T5" fmla="*/ 11 h 11"/>
                <a:gd name="T6" fmla="*/ 16 w 17"/>
                <a:gd name="T7" fmla="*/ 4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1" y="6"/>
                    <a:pt x="6" y="7"/>
                    <a:pt x="3" y="7"/>
                  </a:cubicBezTo>
                  <a:cubicBezTo>
                    <a:pt x="0" y="7"/>
                    <a:pt x="0" y="11"/>
                    <a:pt x="3" y="11"/>
                  </a:cubicBezTo>
                  <a:cubicBezTo>
                    <a:pt x="8" y="10"/>
                    <a:pt x="14" y="8"/>
                    <a:pt x="16" y="4"/>
                  </a:cubicBezTo>
                  <a:cubicBezTo>
                    <a:pt x="17"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6" name="Freeform 1292">
              <a:extLst>
                <a:ext uri="{FF2B5EF4-FFF2-40B4-BE49-F238E27FC236}">
                  <a16:creationId xmlns:a16="http://schemas.microsoft.com/office/drawing/2014/main" id="{FB8FF8C8-3259-4AEB-9630-E21C12C8FD2E}"/>
                </a:ext>
              </a:extLst>
            </p:cNvPr>
            <p:cNvSpPr>
              <a:spLocks/>
            </p:cNvSpPr>
            <p:nvPr userDrawn="1"/>
          </p:nvSpPr>
          <p:spPr bwMode="auto">
            <a:xfrm>
              <a:off x="6350" y="3425"/>
              <a:ext cx="30" cy="19"/>
            </a:xfrm>
            <a:custGeom>
              <a:avLst/>
              <a:gdLst>
                <a:gd name="T0" fmla="*/ 14 w 19"/>
                <a:gd name="T1" fmla="*/ 2 h 12"/>
                <a:gd name="T2" fmla="*/ 3 w 19"/>
                <a:gd name="T3" fmla="*/ 7 h 12"/>
                <a:gd name="T4" fmla="*/ 2 w 19"/>
                <a:gd name="T5" fmla="*/ 11 h 12"/>
                <a:gd name="T6" fmla="*/ 17 w 19"/>
                <a:gd name="T7" fmla="*/ 4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2" y="5"/>
                    <a:pt x="8" y="8"/>
                    <a:pt x="3" y="7"/>
                  </a:cubicBezTo>
                  <a:cubicBezTo>
                    <a:pt x="1" y="7"/>
                    <a:pt x="0" y="11"/>
                    <a:pt x="2" y="11"/>
                  </a:cubicBezTo>
                  <a:cubicBezTo>
                    <a:pt x="8" y="12"/>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7" name="Freeform 1293">
              <a:extLst>
                <a:ext uri="{FF2B5EF4-FFF2-40B4-BE49-F238E27FC236}">
                  <a16:creationId xmlns:a16="http://schemas.microsoft.com/office/drawing/2014/main" id="{4B0FC2FD-D904-45BF-A139-ACDCFA8B36B1}"/>
                </a:ext>
              </a:extLst>
            </p:cNvPr>
            <p:cNvSpPr>
              <a:spLocks/>
            </p:cNvSpPr>
            <p:nvPr userDrawn="1"/>
          </p:nvSpPr>
          <p:spPr bwMode="auto">
            <a:xfrm>
              <a:off x="6384" y="3433"/>
              <a:ext cx="30" cy="19"/>
            </a:xfrm>
            <a:custGeom>
              <a:avLst/>
              <a:gdLst>
                <a:gd name="T0" fmla="*/ 14 w 19"/>
                <a:gd name="T1" fmla="*/ 2 h 12"/>
                <a:gd name="T2" fmla="*/ 3 w 19"/>
                <a:gd name="T3" fmla="*/ 8 h 12"/>
                <a:gd name="T4" fmla="*/ 3 w 19"/>
                <a:gd name="T5" fmla="*/ 12 h 12"/>
                <a:gd name="T6" fmla="*/ 17 w 19"/>
                <a:gd name="T7" fmla="*/ 5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1" y="6"/>
                    <a:pt x="7" y="8"/>
                    <a:pt x="3" y="8"/>
                  </a:cubicBezTo>
                  <a:cubicBezTo>
                    <a:pt x="0" y="8"/>
                    <a:pt x="0" y="12"/>
                    <a:pt x="3" y="12"/>
                  </a:cubicBezTo>
                  <a:cubicBezTo>
                    <a:pt x="8" y="11"/>
                    <a:pt x="14" y="9"/>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8" name="Freeform 1294">
              <a:extLst>
                <a:ext uri="{FF2B5EF4-FFF2-40B4-BE49-F238E27FC236}">
                  <a16:creationId xmlns:a16="http://schemas.microsoft.com/office/drawing/2014/main" id="{89F5A018-309F-4A13-87AE-1462C7E0C895}"/>
                </a:ext>
              </a:extLst>
            </p:cNvPr>
            <p:cNvSpPr>
              <a:spLocks/>
            </p:cNvSpPr>
            <p:nvPr userDrawn="1"/>
          </p:nvSpPr>
          <p:spPr bwMode="auto">
            <a:xfrm>
              <a:off x="6391" y="3412"/>
              <a:ext cx="30" cy="18"/>
            </a:xfrm>
            <a:custGeom>
              <a:avLst/>
              <a:gdLst>
                <a:gd name="T0" fmla="*/ 14 w 19"/>
                <a:gd name="T1" fmla="*/ 1 h 11"/>
                <a:gd name="T2" fmla="*/ 3 w 19"/>
                <a:gd name="T3" fmla="*/ 7 h 11"/>
                <a:gd name="T4" fmla="*/ 3 w 19"/>
                <a:gd name="T5" fmla="*/ 11 h 11"/>
                <a:gd name="T6" fmla="*/ 17 w 19"/>
                <a:gd name="T7" fmla="*/ 4 h 11"/>
                <a:gd name="T8" fmla="*/ 14 w 19"/>
                <a:gd name="T9" fmla="*/ 1 h 11"/>
              </a:gdLst>
              <a:ahLst/>
              <a:cxnLst>
                <a:cxn ang="0">
                  <a:pos x="T0" y="T1"/>
                </a:cxn>
                <a:cxn ang="0">
                  <a:pos x="T2" y="T3"/>
                </a:cxn>
                <a:cxn ang="0">
                  <a:pos x="T4" y="T5"/>
                </a:cxn>
                <a:cxn ang="0">
                  <a:pos x="T6" y="T7"/>
                </a:cxn>
                <a:cxn ang="0">
                  <a:pos x="T8" y="T9"/>
                </a:cxn>
              </a:cxnLst>
              <a:rect l="0" t="0" r="r" b="b"/>
              <a:pathLst>
                <a:path w="19" h="11">
                  <a:moveTo>
                    <a:pt x="14" y="1"/>
                  </a:moveTo>
                  <a:cubicBezTo>
                    <a:pt x="11" y="5"/>
                    <a:pt x="7" y="7"/>
                    <a:pt x="3" y="7"/>
                  </a:cubicBezTo>
                  <a:cubicBezTo>
                    <a:pt x="0" y="7"/>
                    <a:pt x="1" y="11"/>
                    <a:pt x="3" y="11"/>
                  </a:cubicBezTo>
                  <a:cubicBezTo>
                    <a:pt x="8" y="11"/>
                    <a:pt x="14" y="8"/>
                    <a:pt x="17" y="4"/>
                  </a:cubicBezTo>
                  <a:cubicBezTo>
                    <a:pt x="19" y="2"/>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9" name="Freeform 1295">
              <a:extLst>
                <a:ext uri="{FF2B5EF4-FFF2-40B4-BE49-F238E27FC236}">
                  <a16:creationId xmlns:a16="http://schemas.microsoft.com/office/drawing/2014/main" id="{3B7BA05E-28C7-4E41-A775-5C95D3538312}"/>
                </a:ext>
              </a:extLst>
            </p:cNvPr>
            <p:cNvSpPr>
              <a:spLocks/>
            </p:cNvSpPr>
            <p:nvPr userDrawn="1"/>
          </p:nvSpPr>
          <p:spPr bwMode="auto">
            <a:xfrm>
              <a:off x="6422" y="3381"/>
              <a:ext cx="32" cy="17"/>
            </a:xfrm>
            <a:custGeom>
              <a:avLst/>
              <a:gdLst>
                <a:gd name="T0" fmla="*/ 16 w 20"/>
                <a:gd name="T1" fmla="*/ 1 h 11"/>
                <a:gd name="T2" fmla="*/ 3 w 20"/>
                <a:gd name="T3" fmla="*/ 7 h 11"/>
                <a:gd name="T4" fmla="*/ 3 w 20"/>
                <a:gd name="T5" fmla="*/ 11 h 11"/>
                <a:gd name="T6" fmla="*/ 19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5"/>
                    <a:pt x="8" y="7"/>
                    <a:pt x="3" y="7"/>
                  </a:cubicBezTo>
                  <a:cubicBezTo>
                    <a:pt x="0" y="8"/>
                    <a:pt x="1" y="11"/>
                    <a:pt x="3" y="11"/>
                  </a:cubicBezTo>
                  <a:cubicBezTo>
                    <a:pt x="9" y="10"/>
                    <a:pt x="14" y="8"/>
                    <a:pt x="19" y="4"/>
                  </a:cubicBezTo>
                  <a:cubicBezTo>
                    <a:pt x="20" y="2"/>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0" name="Freeform 1296">
              <a:extLst>
                <a:ext uri="{FF2B5EF4-FFF2-40B4-BE49-F238E27FC236}">
                  <a16:creationId xmlns:a16="http://schemas.microsoft.com/office/drawing/2014/main" id="{2B6C2A82-5466-46FD-BFED-E9D73B828897}"/>
                </a:ext>
              </a:extLst>
            </p:cNvPr>
            <p:cNvSpPr>
              <a:spLocks/>
            </p:cNvSpPr>
            <p:nvPr userDrawn="1"/>
          </p:nvSpPr>
          <p:spPr bwMode="auto">
            <a:xfrm>
              <a:off x="6441" y="3398"/>
              <a:ext cx="24" cy="18"/>
            </a:xfrm>
            <a:custGeom>
              <a:avLst/>
              <a:gdLst>
                <a:gd name="T0" fmla="*/ 11 w 15"/>
                <a:gd name="T1" fmla="*/ 2 h 11"/>
                <a:gd name="T2" fmla="*/ 3 w 15"/>
                <a:gd name="T3" fmla="*/ 7 h 11"/>
                <a:gd name="T4" fmla="*/ 3 w 15"/>
                <a:gd name="T5" fmla="*/ 11 h 11"/>
                <a:gd name="T6" fmla="*/ 14 w 15"/>
                <a:gd name="T7" fmla="*/ 3 h 11"/>
                <a:gd name="T8" fmla="*/ 11 w 15"/>
                <a:gd name="T9" fmla="*/ 2 h 11"/>
              </a:gdLst>
              <a:ahLst/>
              <a:cxnLst>
                <a:cxn ang="0">
                  <a:pos x="T0" y="T1"/>
                </a:cxn>
                <a:cxn ang="0">
                  <a:pos x="T2" y="T3"/>
                </a:cxn>
                <a:cxn ang="0">
                  <a:pos x="T4" y="T5"/>
                </a:cxn>
                <a:cxn ang="0">
                  <a:pos x="T6" y="T7"/>
                </a:cxn>
                <a:cxn ang="0">
                  <a:pos x="T8" y="T9"/>
                </a:cxn>
              </a:cxnLst>
              <a:rect l="0" t="0" r="r" b="b"/>
              <a:pathLst>
                <a:path w="15" h="11">
                  <a:moveTo>
                    <a:pt x="11" y="2"/>
                  </a:moveTo>
                  <a:cubicBezTo>
                    <a:pt x="9" y="5"/>
                    <a:pt x="6" y="7"/>
                    <a:pt x="3" y="7"/>
                  </a:cubicBezTo>
                  <a:cubicBezTo>
                    <a:pt x="0" y="8"/>
                    <a:pt x="0" y="11"/>
                    <a:pt x="3" y="11"/>
                  </a:cubicBezTo>
                  <a:cubicBezTo>
                    <a:pt x="8" y="11"/>
                    <a:pt x="12" y="8"/>
                    <a:pt x="14" y="3"/>
                  </a:cubicBezTo>
                  <a:cubicBezTo>
                    <a:pt x="15"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1" name="Freeform 1297">
              <a:extLst>
                <a:ext uri="{FF2B5EF4-FFF2-40B4-BE49-F238E27FC236}">
                  <a16:creationId xmlns:a16="http://schemas.microsoft.com/office/drawing/2014/main" id="{AB43605F-6EB2-4CD2-9488-68ECFFE55BF2}"/>
                </a:ext>
              </a:extLst>
            </p:cNvPr>
            <p:cNvSpPr>
              <a:spLocks/>
            </p:cNvSpPr>
            <p:nvPr userDrawn="1"/>
          </p:nvSpPr>
          <p:spPr bwMode="auto">
            <a:xfrm>
              <a:off x="6465" y="3372"/>
              <a:ext cx="26" cy="18"/>
            </a:xfrm>
            <a:custGeom>
              <a:avLst/>
              <a:gdLst>
                <a:gd name="T0" fmla="*/ 13 w 17"/>
                <a:gd name="T1" fmla="*/ 1 h 12"/>
                <a:gd name="T2" fmla="*/ 2 w 17"/>
                <a:gd name="T3" fmla="*/ 8 h 12"/>
                <a:gd name="T4" fmla="*/ 4 w 17"/>
                <a:gd name="T5" fmla="*/ 12 h 12"/>
                <a:gd name="T6" fmla="*/ 16 w 17"/>
                <a:gd name="T7" fmla="*/ 4 h 12"/>
                <a:gd name="T8" fmla="*/ 13 w 17"/>
                <a:gd name="T9" fmla="*/ 1 h 12"/>
              </a:gdLst>
              <a:ahLst/>
              <a:cxnLst>
                <a:cxn ang="0">
                  <a:pos x="T0" y="T1"/>
                </a:cxn>
                <a:cxn ang="0">
                  <a:pos x="T2" y="T3"/>
                </a:cxn>
                <a:cxn ang="0">
                  <a:pos x="T4" y="T5"/>
                </a:cxn>
                <a:cxn ang="0">
                  <a:pos x="T6" y="T7"/>
                </a:cxn>
                <a:cxn ang="0">
                  <a:pos x="T8" y="T9"/>
                </a:cxn>
              </a:cxnLst>
              <a:rect l="0" t="0" r="r" b="b"/>
              <a:pathLst>
                <a:path w="17" h="12">
                  <a:moveTo>
                    <a:pt x="13" y="1"/>
                  </a:moveTo>
                  <a:cubicBezTo>
                    <a:pt x="10" y="5"/>
                    <a:pt x="6" y="7"/>
                    <a:pt x="2" y="8"/>
                  </a:cubicBezTo>
                  <a:cubicBezTo>
                    <a:pt x="0" y="9"/>
                    <a:pt x="1" y="12"/>
                    <a:pt x="4" y="12"/>
                  </a:cubicBezTo>
                  <a:cubicBezTo>
                    <a:pt x="8" y="10"/>
                    <a:pt x="13" y="8"/>
                    <a:pt x="16" y="4"/>
                  </a:cubicBezTo>
                  <a:cubicBezTo>
                    <a:pt x="17" y="2"/>
                    <a:pt x="14"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2" name="Freeform 1298">
              <a:extLst>
                <a:ext uri="{FF2B5EF4-FFF2-40B4-BE49-F238E27FC236}">
                  <a16:creationId xmlns:a16="http://schemas.microsoft.com/office/drawing/2014/main" id="{26E6D224-FEE1-4CA9-BEEB-C0E948D84A7C}"/>
                </a:ext>
              </a:extLst>
            </p:cNvPr>
            <p:cNvSpPr>
              <a:spLocks/>
            </p:cNvSpPr>
            <p:nvPr userDrawn="1"/>
          </p:nvSpPr>
          <p:spPr bwMode="auto">
            <a:xfrm>
              <a:off x="6315" y="3518"/>
              <a:ext cx="22" cy="15"/>
            </a:xfrm>
            <a:custGeom>
              <a:avLst/>
              <a:gdLst>
                <a:gd name="T0" fmla="*/ 9 w 14"/>
                <a:gd name="T1" fmla="*/ 2 h 10"/>
                <a:gd name="T2" fmla="*/ 2 w 14"/>
                <a:gd name="T3" fmla="*/ 5 h 10"/>
                <a:gd name="T4" fmla="*/ 4 w 14"/>
                <a:gd name="T5" fmla="*/ 9 h 10"/>
                <a:gd name="T6" fmla="*/ 12 w 14"/>
                <a:gd name="T7" fmla="*/ 4 h 10"/>
                <a:gd name="T8" fmla="*/ 9 w 14"/>
                <a:gd name="T9" fmla="*/ 2 h 10"/>
              </a:gdLst>
              <a:ahLst/>
              <a:cxnLst>
                <a:cxn ang="0">
                  <a:pos x="T0" y="T1"/>
                </a:cxn>
                <a:cxn ang="0">
                  <a:pos x="T2" y="T3"/>
                </a:cxn>
                <a:cxn ang="0">
                  <a:pos x="T4" y="T5"/>
                </a:cxn>
                <a:cxn ang="0">
                  <a:pos x="T6" y="T7"/>
                </a:cxn>
                <a:cxn ang="0">
                  <a:pos x="T8" y="T9"/>
                </a:cxn>
              </a:cxnLst>
              <a:rect l="0" t="0" r="r" b="b"/>
              <a:pathLst>
                <a:path w="14" h="10">
                  <a:moveTo>
                    <a:pt x="9" y="2"/>
                  </a:moveTo>
                  <a:cubicBezTo>
                    <a:pt x="7" y="3"/>
                    <a:pt x="5" y="4"/>
                    <a:pt x="2" y="5"/>
                  </a:cubicBezTo>
                  <a:cubicBezTo>
                    <a:pt x="0" y="6"/>
                    <a:pt x="1" y="10"/>
                    <a:pt x="4" y="9"/>
                  </a:cubicBezTo>
                  <a:cubicBezTo>
                    <a:pt x="7" y="8"/>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3" name="Freeform 1299">
              <a:extLst>
                <a:ext uri="{FF2B5EF4-FFF2-40B4-BE49-F238E27FC236}">
                  <a16:creationId xmlns:a16="http://schemas.microsoft.com/office/drawing/2014/main" id="{A1C394D8-1799-4AB9-9A04-0599415A9B4D}"/>
                </a:ext>
              </a:extLst>
            </p:cNvPr>
            <p:cNvSpPr>
              <a:spLocks/>
            </p:cNvSpPr>
            <p:nvPr userDrawn="1"/>
          </p:nvSpPr>
          <p:spPr bwMode="auto">
            <a:xfrm>
              <a:off x="6287" y="3549"/>
              <a:ext cx="25" cy="11"/>
            </a:xfrm>
            <a:custGeom>
              <a:avLst/>
              <a:gdLst>
                <a:gd name="T0" fmla="*/ 12 w 16"/>
                <a:gd name="T1" fmla="*/ 1 h 7"/>
                <a:gd name="T2" fmla="*/ 3 w 16"/>
                <a:gd name="T3" fmla="*/ 3 h 7"/>
                <a:gd name="T4" fmla="*/ 3 w 16"/>
                <a:gd name="T5" fmla="*/ 6 h 7"/>
                <a:gd name="T6" fmla="*/ 14 w 16"/>
                <a:gd name="T7" fmla="*/ 4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9" y="2"/>
                    <a:pt x="6" y="3"/>
                    <a:pt x="3" y="3"/>
                  </a:cubicBezTo>
                  <a:cubicBezTo>
                    <a:pt x="1" y="2"/>
                    <a:pt x="0" y="6"/>
                    <a:pt x="3" y="6"/>
                  </a:cubicBezTo>
                  <a:cubicBezTo>
                    <a:pt x="6" y="7"/>
                    <a:pt x="10" y="5"/>
                    <a:pt x="14" y="4"/>
                  </a:cubicBezTo>
                  <a:cubicBezTo>
                    <a:pt x="16" y="3"/>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4" name="Freeform 1300">
              <a:extLst>
                <a:ext uri="{FF2B5EF4-FFF2-40B4-BE49-F238E27FC236}">
                  <a16:creationId xmlns:a16="http://schemas.microsoft.com/office/drawing/2014/main" id="{D8232046-4ECD-455F-87CF-C52F502B5695}"/>
                </a:ext>
              </a:extLst>
            </p:cNvPr>
            <p:cNvSpPr>
              <a:spLocks/>
            </p:cNvSpPr>
            <p:nvPr userDrawn="1"/>
          </p:nvSpPr>
          <p:spPr bwMode="auto">
            <a:xfrm>
              <a:off x="6266" y="3587"/>
              <a:ext cx="27" cy="9"/>
            </a:xfrm>
            <a:custGeom>
              <a:avLst/>
              <a:gdLst>
                <a:gd name="T0" fmla="*/ 15 w 17"/>
                <a:gd name="T1" fmla="*/ 0 h 6"/>
                <a:gd name="T2" fmla="*/ 3 w 17"/>
                <a:gd name="T3" fmla="*/ 2 h 6"/>
                <a:gd name="T4" fmla="*/ 3 w 17"/>
                <a:gd name="T5" fmla="*/ 5 h 6"/>
                <a:gd name="T6" fmla="*/ 15 w 17"/>
                <a:gd name="T7" fmla="*/ 4 h 6"/>
                <a:gd name="T8" fmla="*/ 15 w 17"/>
                <a:gd name="T9" fmla="*/ 0 h 6"/>
              </a:gdLst>
              <a:ahLst/>
              <a:cxnLst>
                <a:cxn ang="0">
                  <a:pos x="T0" y="T1"/>
                </a:cxn>
                <a:cxn ang="0">
                  <a:pos x="T2" y="T3"/>
                </a:cxn>
                <a:cxn ang="0">
                  <a:pos x="T4" y="T5"/>
                </a:cxn>
                <a:cxn ang="0">
                  <a:pos x="T6" y="T7"/>
                </a:cxn>
                <a:cxn ang="0">
                  <a:pos x="T8" y="T9"/>
                </a:cxn>
              </a:cxnLst>
              <a:rect l="0" t="0" r="r" b="b"/>
              <a:pathLst>
                <a:path w="17" h="6">
                  <a:moveTo>
                    <a:pt x="15" y="0"/>
                  </a:moveTo>
                  <a:cubicBezTo>
                    <a:pt x="11" y="1"/>
                    <a:pt x="7" y="2"/>
                    <a:pt x="3" y="2"/>
                  </a:cubicBezTo>
                  <a:cubicBezTo>
                    <a:pt x="1" y="2"/>
                    <a:pt x="0" y="5"/>
                    <a:pt x="3" y="5"/>
                  </a:cubicBezTo>
                  <a:cubicBezTo>
                    <a:pt x="7" y="6"/>
                    <a:pt x="11" y="5"/>
                    <a:pt x="15"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5" name="Freeform 1301">
              <a:extLst>
                <a:ext uri="{FF2B5EF4-FFF2-40B4-BE49-F238E27FC236}">
                  <a16:creationId xmlns:a16="http://schemas.microsoft.com/office/drawing/2014/main" id="{8F3E9BDA-7FA2-4D9D-B680-EFAA67DE75D5}"/>
                </a:ext>
              </a:extLst>
            </p:cNvPr>
            <p:cNvSpPr>
              <a:spLocks/>
            </p:cNvSpPr>
            <p:nvPr userDrawn="1"/>
          </p:nvSpPr>
          <p:spPr bwMode="auto">
            <a:xfrm>
              <a:off x="6243" y="3607"/>
              <a:ext cx="28" cy="14"/>
            </a:xfrm>
            <a:custGeom>
              <a:avLst/>
              <a:gdLst>
                <a:gd name="T0" fmla="*/ 14 w 18"/>
                <a:gd name="T1" fmla="*/ 1 h 9"/>
                <a:gd name="T2" fmla="*/ 9 w 18"/>
                <a:gd name="T3" fmla="*/ 3 h 9"/>
                <a:gd name="T4" fmla="*/ 6 w 18"/>
                <a:gd name="T5" fmla="*/ 4 h 9"/>
                <a:gd name="T6" fmla="*/ 4 w 18"/>
                <a:gd name="T7" fmla="*/ 4 h 9"/>
                <a:gd name="T8" fmla="*/ 3 w 18"/>
                <a:gd name="T9" fmla="*/ 4 h 9"/>
                <a:gd name="T10" fmla="*/ 1 w 18"/>
                <a:gd name="T11" fmla="*/ 7 h 9"/>
                <a:gd name="T12" fmla="*/ 7 w 18"/>
                <a:gd name="T13" fmla="*/ 7 h 9"/>
                <a:gd name="T14" fmla="*/ 16 w 18"/>
                <a:gd name="T15" fmla="*/ 4 h 9"/>
                <a:gd name="T16" fmla="*/ 14 w 18"/>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4" y="1"/>
                  </a:moveTo>
                  <a:cubicBezTo>
                    <a:pt x="13" y="1"/>
                    <a:pt x="11" y="2"/>
                    <a:pt x="9" y="3"/>
                  </a:cubicBezTo>
                  <a:cubicBezTo>
                    <a:pt x="8" y="3"/>
                    <a:pt x="7" y="3"/>
                    <a:pt x="6" y="4"/>
                  </a:cubicBezTo>
                  <a:cubicBezTo>
                    <a:pt x="5" y="4"/>
                    <a:pt x="4" y="4"/>
                    <a:pt x="4" y="4"/>
                  </a:cubicBezTo>
                  <a:cubicBezTo>
                    <a:pt x="4" y="4"/>
                    <a:pt x="3" y="4"/>
                    <a:pt x="3" y="4"/>
                  </a:cubicBezTo>
                  <a:cubicBezTo>
                    <a:pt x="2" y="3"/>
                    <a:pt x="0" y="5"/>
                    <a:pt x="1" y="7"/>
                  </a:cubicBezTo>
                  <a:cubicBezTo>
                    <a:pt x="2" y="9"/>
                    <a:pt x="6" y="7"/>
                    <a:pt x="7" y="7"/>
                  </a:cubicBezTo>
                  <a:cubicBezTo>
                    <a:pt x="10" y="6"/>
                    <a:pt x="13" y="5"/>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6" name="Freeform 1302">
              <a:extLst>
                <a:ext uri="{FF2B5EF4-FFF2-40B4-BE49-F238E27FC236}">
                  <a16:creationId xmlns:a16="http://schemas.microsoft.com/office/drawing/2014/main" id="{383A6A20-5038-4E4C-BD9A-1BB26926E1A5}"/>
                </a:ext>
              </a:extLst>
            </p:cNvPr>
            <p:cNvSpPr>
              <a:spLocks/>
            </p:cNvSpPr>
            <p:nvPr userDrawn="1"/>
          </p:nvSpPr>
          <p:spPr bwMode="auto">
            <a:xfrm>
              <a:off x="6258" y="3631"/>
              <a:ext cx="27" cy="14"/>
            </a:xfrm>
            <a:custGeom>
              <a:avLst/>
              <a:gdLst>
                <a:gd name="T0" fmla="*/ 12 w 17"/>
                <a:gd name="T1" fmla="*/ 3 h 9"/>
                <a:gd name="T2" fmla="*/ 11 w 17"/>
                <a:gd name="T3" fmla="*/ 3 h 9"/>
                <a:gd name="T4" fmla="*/ 8 w 17"/>
                <a:gd name="T5" fmla="*/ 4 h 9"/>
                <a:gd name="T6" fmla="*/ 3 w 17"/>
                <a:gd name="T7" fmla="*/ 5 h 9"/>
                <a:gd name="T8" fmla="*/ 3 w 17"/>
                <a:gd name="T9" fmla="*/ 9 h 9"/>
                <a:gd name="T10" fmla="*/ 15 w 17"/>
                <a:gd name="T11" fmla="*/ 2 h 9"/>
                <a:gd name="T12" fmla="*/ 12 w 17"/>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2" y="3"/>
                  </a:moveTo>
                  <a:cubicBezTo>
                    <a:pt x="12" y="3"/>
                    <a:pt x="11" y="3"/>
                    <a:pt x="11" y="3"/>
                  </a:cubicBezTo>
                  <a:cubicBezTo>
                    <a:pt x="10" y="4"/>
                    <a:pt x="9" y="4"/>
                    <a:pt x="8" y="4"/>
                  </a:cubicBezTo>
                  <a:cubicBezTo>
                    <a:pt x="6" y="4"/>
                    <a:pt x="5" y="5"/>
                    <a:pt x="3" y="5"/>
                  </a:cubicBezTo>
                  <a:cubicBezTo>
                    <a:pt x="0" y="5"/>
                    <a:pt x="1" y="9"/>
                    <a:pt x="3" y="9"/>
                  </a:cubicBezTo>
                  <a:cubicBezTo>
                    <a:pt x="7" y="8"/>
                    <a:pt x="17" y="8"/>
                    <a:pt x="15" y="2"/>
                  </a:cubicBezTo>
                  <a:cubicBezTo>
                    <a:pt x="15" y="0"/>
                    <a:pt x="11" y="1"/>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7" name="Freeform 1303">
              <a:extLst>
                <a:ext uri="{FF2B5EF4-FFF2-40B4-BE49-F238E27FC236}">
                  <a16:creationId xmlns:a16="http://schemas.microsoft.com/office/drawing/2014/main" id="{80953C37-CB3C-4815-A68C-18736AC03088}"/>
                </a:ext>
              </a:extLst>
            </p:cNvPr>
            <p:cNvSpPr>
              <a:spLocks/>
            </p:cNvSpPr>
            <p:nvPr userDrawn="1"/>
          </p:nvSpPr>
          <p:spPr bwMode="auto">
            <a:xfrm>
              <a:off x="6273" y="3653"/>
              <a:ext cx="22" cy="11"/>
            </a:xfrm>
            <a:custGeom>
              <a:avLst/>
              <a:gdLst>
                <a:gd name="T0" fmla="*/ 11 w 14"/>
                <a:gd name="T1" fmla="*/ 1 h 7"/>
                <a:gd name="T2" fmla="*/ 3 w 14"/>
                <a:gd name="T3" fmla="*/ 3 h 7"/>
                <a:gd name="T4" fmla="*/ 3 w 14"/>
                <a:gd name="T5" fmla="*/ 6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6"/>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8" name="Freeform 1304">
              <a:extLst>
                <a:ext uri="{FF2B5EF4-FFF2-40B4-BE49-F238E27FC236}">
                  <a16:creationId xmlns:a16="http://schemas.microsoft.com/office/drawing/2014/main" id="{F1F25A0F-EF95-41E8-BA27-54F0CD15C2C0}"/>
                </a:ext>
              </a:extLst>
            </p:cNvPr>
            <p:cNvSpPr>
              <a:spLocks/>
            </p:cNvSpPr>
            <p:nvPr userDrawn="1"/>
          </p:nvSpPr>
          <p:spPr bwMode="auto">
            <a:xfrm>
              <a:off x="6310" y="3634"/>
              <a:ext cx="29" cy="16"/>
            </a:xfrm>
            <a:custGeom>
              <a:avLst/>
              <a:gdLst>
                <a:gd name="T0" fmla="*/ 15 w 18"/>
                <a:gd name="T1" fmla="*/ 1 h 10"/>
                <a:gd name="T2" fmla="*/ 2 w 18"/>
                <a:gd name="T3" fmla="*/ 6 h 10"/>
                <a:gd name="T4" fmla="*/ 4 w 18"/>
                <a:gd name="T5" fmla="*/ 9 h 10"/>
                <a:gd name="T6" fmla="*/ 16 w 18"/>
                <a:gd name="T7" fmla="*/ 5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2" y="6"/>
                    <a:pt x="2" y="6"/>
                    <a:pt x="2" y="6"/>
                  </a:cubicBezTo>
                  <a:cubicBezTo>
                    <a:pt x="0" y="7"/>
                    <a:pt x="1" y="10"/>
                    <a:pt x="4" y="9"/>
                  </a:cubicBezTo>
                  <a:cubicBezTo>
                    <a:pt x="16" y="5"/>
                    <a:pt x="16" y="5"/>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9" name="Freeform 1305">
              <a:extLst>
                <a:ext uri="{FF2B5EF4-FFF2-40B4-BE49-F238E27FC236}">
                  <a16:creationId xmlns:a16="http://schemas.microsoft.com/office/drawing/2014/main" id="{A9A02FAF-BAA4-4EA2-86AA-4725C831EBD3}"/>
                </a:ext>
              </a:extLst>
            </p:cNvPr>
            <p:cNvSpPr>
              <a:spLocks/>
            </p:cNvSpPr>
            <p:nvPr userDrawn="1"/>
          </p:nvSpPr>
          <p:spPr bwMode="auto">
            <a:xfrm>
              <a:off x="6306" y="3612"/>
              <a:ext cx="30" cy="20"/>
            </a:xfrm>
            <a:custGeom>
              <a:avLst/>
              <a:gdLst>
                <a:gd name="T0" fmla="*/ 14 w 19"/>
                <a:gd name="T1" fmla="*/ 2 h 13"/>
                <a:gd name="T2" fmla="*/ 3 w 19"/>
                <a:gd name="T3" fmla="*/ 9 h 13"/>
                <a:gd name="T4" fmla="*/ 4 w 19"/>
                <a:gd name="T5" fmla="*/ 12 h 13"/>
                <a:gd name="T6" fmla="*/ 17 w 19"/>
                <a:gd name="T7" fmla="*/ 4 h 13"/>
                <a:gd name="T8" fmla="*/ 14 w 19"/>
                <a:gd name="T9" fmla="*/ 2 h 13"/>
              </a:gdLst>
              <a:ahLst/>
              <a:cxnLst>
                <a:cxn ang="0">
                  <a:pos x="T0" y="T1"/>
                </a:cxn>
                <a:cxn ang="0">
                  <a:pos x="T2" y="T3"/>
                </a:cxn>
                <a:cxn ang="0">
                  <a:pos x="T4" y="T5"/>
                </a:cxn>
                <a:cxn ang="0">
                  <a:pos x="T6" y="T7"/>
                </a:cxn>
                <a:cxn ang="0">
                  <a:pos x="T8" y="T9"/>
                </a:cxn>
              </a:cxnLst>
              <a:rect l="0" t="0" r="r" b="b"/>
              <a:pathLst>
                <a:path w="19" h="13">
                  <a:moveTo>
                    <a:pt x="14" y="2"/>
                  </a:moveTo>
                  <a:cubicBezTo>
                    <a:pt x="11" y="5"/>
                    <a:pt x="7" y="7"/>
                    <a:pt x="3" y="9"/>
                  </a:cubicBezTo>
                  <a:cubicBezTo>
                    <a:pt x="0" y="10"/>
                    <a:pt x="2" y="13"/>
                    <a:pt x="4" y="12"/>
                  </a:cubicBezTo>
                  <a:cubicBezTo>
                    <a:pt x="9" y="10"/>
                    <a:pt x="14" y="8"/>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0" name="Freeform 1306">
              <a:extLst>
                <a:ext uri="{FF2B5EF4-FFF2-40B4-BE49-F238E27FC236}">
                  <a16:creationId xmlns:a16="http://schemas.microsoft.com/office/drawing/2014/main" id="{5B25805A-1200-4CAE-8EF1-D29B1BCE0273}"/>
                </a:ext>
              </a:extLst>
            </p:cNvPr>
            <p:cNvSpPr>
              <a:spLocks/>
            </p:cNvSpPr>
            <p:nvPr userDrawn="1"/>
          </p:nvSpPr>
          <p:spPr bwMode="auto">
            <a:xfrm>
              <a:off x="6332" y="3576"/>
              <a:ext cx="24" cy="19"/>
            </a:xfrm>
            <a:custGeom>
              <a:avLst/>
              <a:gdLst>
                <a:gd name="T0" fmla="*/ 11 w 15"/>
                <a:gd name="T1" fmla="*/ 1 h 12"/>
                <a:gd name="T2" fmla="*/ 2 w 15"/>
                <a:gd name="T3" fmla="*/ 8 h 12"/>
                <a:gd name="T4" fmla="*/ 5 w 15"/>
                <a:gd name="T5" fmla="*/ 10 h 12"/>
                <a:gd name="T6" fmla="*/ 12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2"/>
                    <a:pt x="4" y="5"/>
                    <a:pt x="2" y="8"/>
                  </a:cubicBezTo>
                  <a:cubicBezTo>
                    <a:pt x="0" y="9"/>
                    <a:pt x="3" y="12"/>
                    <a:pt x="5" y="10"/>
                  </a:cubicBezTo>
                  <a:cubicBezTo>
                    <a:pt x="7" y="8"/>
                    <a:pt x="9" y="6"/>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1" name="Freeform 1307">
              <a:extLst>
                <a:ext uri="{FF2B5EF4-FFF2-40B4-BE49-F238E27FC236}">
                  <a16:creationId xmlns:a16="http://schemas.microsoft.com/office/drawing/2014/main" id="{2B94B712-0049-4963-8512-1E8224C2C5FC}"/>
                </a:ext>
              </a:extLst>
            </p:cNvPr>
            <p:cNvSpPr>
              <a:spLocks/>
            </p:cNvSpPr>
            <p:nvPr userDrawn="1"/>
          </p:nvSpPr>
          <p:spPr bwMode="auto">
            <a:xfrm>
              <a:off x="6353" y="3601"/>
              <a:ext cx="25" cy="19"/>
            </a:xfrm>
            <a:custGeom>
              <a:avLst/>
              <a:gdLst>
                <a:gd name="T0" fmla="*/ 12 w 16"/>
                <a:gd name="T1" fmla="*/ 2 h 12"/>
                <a:gd name="T2" fmla="*/ 2 w 16"/>
                <a:gd name="T3" fmla="*/ 8 h 12"/>
                <a:gd name="T4" fmla="*/ 3 w 16"/>
                <a:gd name="T5" fmla="*/ 11 h 12"/>
                <a:gd name="T6" fmla="*/ 16 w 16"/>
                <a:gd name="T7" fmla="*/ 3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11" y="6"/>
                    <a:pt x="6" y="7"/>
                    <a:pt x="2" y="8"/>
                  </a:cubicBezTo>
                  <a:cubicBezTo>
                    <a:pt x="0" y="8"/>
                    <a:pt x="0" y="12"/>
                    <a:pt x="3" y="11"/>
                  </a:cubicBezTo>
                  <a:cubicBezTo>
                    <a:pt x="8" y="11"/>
                    <a:pt x="15" y="8"/>
                    <a:pt x="16" y="3"/>
                  </a:cubicBezTo>
                  <a:cubicBezTo>
                    <a:pt x="16" y="0"/>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2" name="Freeform 1308">
              <a:extLst>
                <a:ext uri="{FF2B5EF4-FFF2-40B4-BE49-F238E27FC236}">
                  <a16:creationId xmlns:a16="http://schemas.microsoft.com/office/drawing/2014/main" id="{5E9D7E5E-DA24-4D43-8772-13AF7CAAC80D}"/>
                </a:ext>
              </a:extLst>
            </p:cNvPr>
            <p:cNvSpPr>
              <a:spLocks/>
            </p:cNvSpPr>
            <p:nvPr userDrawn="1"/>
          </p:nvSpPr>
          <p:spPr bwMode="auto">
            <a:xfrm>
              <a:off x="6365" y="3615"/>
              <a:ext cx="24" cy="21"/>
            </a:xfrm>
            <a:custGeom>
              <a:avLst/>
              <a:gdLst>
                <a:gd name="T0" fmla="*/ 11 w 15"/>
                <a:gd name="T1" fmla="*/ 2 h 13"/>
                <a:gd name="T2" fmla="*/ 2 w 15"/>
                <a:gd name="T3" fmla="*/ 8 h 13"/>
                <a:gd name="T4" fmla="*/ 3 w 15"/>
                <a:gd name="T5" fmla="*/ 12 h 13"/>
                <a:gd name="T6" fmla="*/ 14 w 15"/>
                <a:gd name="T7" fmla="*/ 5 h 13"/>
                <a:gd name="T8" fmla="*/ 11 w 15"/>
                <a:gd name="T9" fmla="*/ 2 h 13"/>
              </a:gdLst>
              <a:ahLst/>
              <a:cxnLst>
                <a:cxn ang="0">
                  <a:pos x="T0" y="T1"/>
                </a:cxn>
                <a:cxn ang="0">
                  <a:pos x="T2" y="T3"/>
                </a:cxn>
                <a:cxn ang="0">
                  <a:pos x="T4" y="T5"/>
                </a:cxn>
                <a:cxn ang="0">
                  <a:pos x="T6" y="T7"/>
                </a:cxn>
                <a:cxn ang="0">
                  <a:pos x="T8" y="T9"/>
                </a:cxn>
              </a:cxnLst>
              <a:rect l="0" t="0" r="r" b="b"/>
              <a:pathLst>
                <a:path w="15" h="13">
                  <a:moveTo>
                    <a:pt x="11" y="2"/>
                  </a:moveTo>
                  <a:cubicBezTo>
                    <a:pt x="8" y="4"/>
                    <a:pt x="6" y="7"/>
                    <a:pt x="2" y="8"/>
                  </a:cubicBezTo>
                  <a:cubicBezTo>
                    <a:pt x="0" y="9"/>
                    <a:pt x="1" y="13"/>
                    <a:pt x="3" y="12"/>
                  </a:cubicBezTo>
                  <a:cubicBezTo>
                    <a:pt x="7" y="10"/>
                    <a:pt x="10"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3" name="Freeform 1309">
              <a:extLst>
                <a:ext uri="{FF2B5EF4-FFF2-40B4-BE49-F238E27FC236}">
                  <a16:creationId xmlns:a16="http://schemas.microsoft.com/office/drawing/2014/main" id="{1A7B6E0F-3238-48E9-AC3B-B5979F6ABCD3}"/>
                </a:ext>
              </a:extLst>
            </p:cNvPr>
            <p:cNvSpPr>
              <a:spLocks/>
            </p:cNvSpPr>
            <p:nvPr userDrawn="1"/>
          </p:nvSpPr>
          <p:spPr bwMode="auto">
            <a:xfrm>
              <a:off x="6399" y="3579"/>
              <a:ext cx="31" cy="22"/>
            </a:xfrm>
            <a:custGeom>
              <a:avLst/>
              <a:gdLst>
                <a:gd name="T0" fmla="*/ 16 w 20"/>
                <a:gd name="T1" fmla="*/ 2 h 14"/>
                <a:gd name="T2" fmla="*/ 12 w 20"/>
                <a:gd name="T3" fmla="*/ 6 h 14"/>
                <a:gd name="T4" fmla="*/ 3 w 20"/>
                <a:gd name="T5" fmla="*/ 9 h 14"/>
                <a:gd name="T6" fmla="*/ 3 w 20"/>
                <a:gd name="T7" fmla="*/ 13 h 14"/>
                <a:gd name="T8" fmla="*/ 20 w 20"/>
                <a:gd name="T9" fmla="*/ 3 h 14"/>
                <a:gd name="T10" fmla="*/ 16 w 20"/>
                <a:gd name="T11" fmla="*/ 2 h 14"/>
              </a:gdLst>
              <a:ahLst/>
              <a:cxnLst>
                <a:cxn ang="0">
                  <a:pos x="T0" y="T1"/>
                </a:cxn>
                <a:cxn ang="0">
                  <a:pos x="T2" y="T3"/>
                </a:cxn>
                <a:cxn ang="0">
                  <a:pos x="T4" y="T5"/>
                </a:cxn>
                <a:cxn ang="0">
                  <a:pos x="T6" y="T7"/>
                </a:cxn>
                <a:cxn ang="0">
                  <a:pos x="T8" y="T9"/>
                </a:cxn>
                <a:cxn ang="0">
                  <a:pos x="T10" y="T11"/>
                </a:cxn>
              </a:cxnLst>
              <a:rect l="0" t="0" r="r" b="b"/>
              <a:pathLst>
                <a:path w="20" h="14">
                  <a:moveTo>
                    <a:pt x="16" y="2"/>
                  </a:moveTo>
                  <a:cubicBezTo>
                    <a:pt x="16" y="4"/>
                    <a:pt x="13" y="5"/>
                    <a:pt x="12" y="6"/>
                  </a:cubicBezTo>
                  <a:cubicBezTo>
                    <a:pt x="9" y="8"/>
                    <a:pt x="6" y="9"/>
                    <a:pt x="3" y="9"/>
                  </a:cubicBezTo>
                  <a:cubicBezTo>
                    <a:pt x="0" y="10"/>
                    <a:pt x="1" y="14"/>
                    <a:pt x="3" y="13"/>
                  </a:cubicBezTo>
                  <a:cubicBezTo>
                    <a:pt x="8" y="12"/>
                    <a:pt x="18" y="9"/>
                    <a:pt x="20" y="3"/>
                  </a:cubicBezTo>
                  <a:cubicBezTo>
                    <a:pt x="20" y="1"/>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4" name="Freeform 1310">
              <a:extLst>
                <a:ext uri="{FF2B5EF4-FFF2-40B4-BE49-F238E27FC236}">
                  <a16:creationId xmlns:a16="http://schemas.microsoft.com/office/drawing/2014/main" id="{6736CEF5-78E7-4598-AEDD-1DC54F561FDC}"/>
                </a:ext>
              </a:extLst>
            </p:cNvPr>
            <p:cNvSpPr>
              <a:spLocks/>
            </p:cNvSpPr>
            <p:nvPr userDrawn="1"/>
          </p:nvSpPr>
          <p:spPr bwMode="auto">
            <a:xfrm>
              <a:off x="6391" y="3552"/>
              <a:ext cx="28" cy="29"/>
            </a:xfrm>
            <a:custGeom>
              <a:avLst/>
              <a:gdLst>
                <a:gd name="T0" fmla="*/ 14 w 18"/>
                <a:gd name="T1" fmla="*/ 1 h 18"/>
                <a:gd name="T2" fmla="*/ 2 w 18"/>
                <a:gd name="T3" fmla="*/ 13 h 18"/>
                <a:gd name="T4" fmla="*/ 4 w 18"/>
                <a:gd name="T5" fmla="*/ 16 h 18"/>
                <a:gd name="T6" fmla="*/ 17 w 18"/>
                <a:gd name="T7" fmla="*/ 4 h 18"/>
                <a:gd name="T8" fmla="*/ 14 w 18"/>
                <a:gd name="T9" fmla="*/ 1 h 18"/>
              </a:gdLst>
              <a:ahLst/>
              <a:cxnLst>
                <a:cxn ang="0">
                  <a:pos x="T0" y="T1"/>
                </a:cxn>
                <a:cxn ang="0">
                  <a:pos x="T2" y="T3"/>
                </a:cxn>
                <a:cxn ang="0">
                  <a:pos x="T4" y="T5"/>
                </a:cxn>
                <a:cxn ang="0">
                  <a:pos x="T6" y="T7"/>
                </a:cxn>
                <a:cxn ang="0">
                  <a:pos x="T8" y="T9"/>
                </a:cxn>
              </a:cxnLst>
              <a:rect l="0" t="0" r="r" b="b"/>
              <a:pathLst>
                <a:path w="18" h="18">
                  <a:moveTo>
                    <a:pt x="14" y="1"/>
                  </a:moveTo>
                  <a:cubicBezTo>
                    <a:pt x="10" y="6"/>
                    <a:pt x="6" y="10"/>
                    <a:pt x="2" y="13"/>
                  </a:cubicBezTo>
                  <a:cubicBezTo>
                    <a:pt x="0" y="15"/>
                    <a:pt x="2" y="18"/>
                    <a:pt x="4" y="16"/>
                  </a:cubicBezTo>
                  <a:cubicBezTo>
                    <a:pt x="9" y="13"/>
                    <a:pt x="13" y="9"/>
                    <a:pt x="17" y="4"/>
                  </a:cubicBezTo>
                  <a:cubicBezTo>
                    <a:pt x="18" y="2"/>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5" name="Freeform 1311">
              <a:extLst>
                <a:ext uri="{FF2B5EF4-FFF2-40B4-BE49-F238E27FC236}">
                  <a16:creationId xmlns:a16="http://schemas.microsoft.com/office/drawing/2014/main" id="{D7D39626-D28D-4231-BE22-15EAC914F9D1}"/>
                </a:ext>
              </a:extLst>
            </p:cNvPr>
            <p:cNvSpPr>
              <a:spLocks/>
            </p:cNvSpPr>
            <p:nvPr userDrawn="1"/>
          </p:nvSpPr>
          <p:spPr bwMode="auto">
            <a:xfrm>
              <a:off x="6406" y="3601"/>
              <a:ext cx="29" cy="16"/>
            </a:xfrm>
            <a:custGeom>
              <a:avLst/>
              <a:gdLst>
                <a:gd name="T0" fmla="*/ 14 w 18"/>
                <a:gd name="T1" fmla="*/ 2 h 10"/>
                <a:gd name="T2" fmla="*/ 3 w 18"/>
                <a:gd name="T3" fmla="*/ 6 h 10"/>
                <a:gd name="T4" fmla="*/ 3 w 18"/>
                <a:gd name="T5" fmla="*/ 9 h 10"/>
                <a:gd name="T6" fmla="*/ 17 w 18"/>
                <a:gd name="T7" fmla="*/ 4 h 10"/>
                <a:gd name="T8" fmla="*/ 14 w 18"/>
                <a:gd name="T9" fmla="*/ 2 h 10"/>
              </a:gdLst>
              <a:ahLst/>
              <a:cxnLst>
                <a:cxn ang="0">
                  <a:pos x="T0" y="T1"/>
                </a:cxn>
                <a:cxn ang="0">
                  <a:pos x="T2" y="T3"/>
                </a:cxn>
                <a:cxn ang="0">
                  <a:pos x="T4" y="T5"/>
                </a:cxn>
                <a:cxn ang="0">
                  <a:pos x="T6" y="T7"/>
                </a:cxn>
                <a:cxn ang="0">
                  <a:pos x="T8" y="T9"/>
                </a:cxn>
              </a:cxnLst>
              <a:rect l="0" t="0" r="r" b="b"/>
              <a:pathLst>
                <a:path w="18" h="10">
                  <a:moveTo>
                    <a:pt x="14" y="2"/>
                  </a:moveTo>
                  <a:cubicBezTo>
                    <a:pt x="11" y="5"/>
                    <a:pt x="7" y="6"/>
                    <a:pt x="3" y="6"/>
                  </a:cubicBezTo>
                  <a:cubicBezTo>
                    <a:pt x="0" y="6"/>
                    <a:pt x="1" y="10"/>
                    <a:pt x="3" y="9"/>
                  </a:cubicBezTo>
                  <a:cubicBezTo>
                    <a:pt x="8" y="9"/>
                    <a:pt x="13" y="8"/>
                    <a:pt x="17" y="4"/>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6" name="Freeform 1312">
              <a:extLst>
                <a:ext uri="{FF2B5EF4-FFF2-40B4-BE49-F238E27FC236}">
                  <a16:creationId xmlns:a16="http://schemas.microsoft.com/office/drawing/2014/main" id="{CECBF287-0F34-46A4-80CF-54492ACD5213}"/>
                </a:ext>
              </a:extLst>
            </p:cNvPr>
            <p:cNvSpPr>
              <a:spLocks/>
            </p:cNvSpPr>
            <p:nvPr userDrawn="1"/>
          </p:nvSpPr>
          <p:spPr bwMode="auto">
            <a:xfrm>
              <a:off x="6367" y="3526"/>
              <a:ext cx="25" cy="23"/>
            </a:xfrm>
            <a:custGeom>
              <a:avLst/>
              <a:gdLst>
                <a:gd name="T0" fmla="*/ 13 w 16"/>
                <a:gd name="T1" fmla="*/ 1 h 15"/>
                <a:gd name="T2" fmla="*/ 1 w 16"/>
                <a:gd name="T3" fmla="*/ 10 h 15"/>
                <a:gd name="T4" fmla="*/ 4 w 16"/>
                <a:gd name="T5" fmla="*/ 13 h 15"/>
                <a:gd name="T6" fmla="*/ 14 w 16"/>
                <a:gd name="T7" fmla="*/ 5 h 15"/>
                <a:gd name="T8" fmla="*/ 13 w 16"/>
                <a:gd name="T9" fmla="*/ 1 h 15"/>
              </a:gdLst>
              <a:ahLst/>
              <a:cxnLst>
                <a:cxn ang="0">
                  <a:pos x="T0" y="T1"/>
                </a:cxn>
                <a:cxn ang="0">
                  <a:pos x="T2" y="T3"/>
                </a:cxn>
                <a:cxn ang="0">
                  <a:pos x="T4" y="T5"/>
                </a:cxn>
                <a:cxn ang="0">
                  <a:pos x="T6" y="T7"/>
                </a:cxn>
                <a:cxn ang="0">
                  <a:pos x="T8" y="T9"/>
                </a:cxn>
              </a:cxnLst>
              <a:rect l="0" t="0" r="r" b="b"/>
              <a:pathLst>
                <a:path w="16" h="15">
                  <a:moveTo>
                    <a:pt x="13" y="1"/>
                  </a:moveTo>
                  <a:cubicBezTo>
                    <a:pt x="8" y="3"/>
                    <a:pt x="5" y="7"/>
                    <a:pt x="1" y="10"/>
                  </a:cubicBezTo>
                  <a:cubicBezTo>
                    <a:pt x="0" y="11"/>
                    <a:pt x="2" y="15"/>
                    <a:pt x="4" y="13"/>
                  </a:cubicBezTo>
                  <a:cubicBezTo>
                    <a:pt x="7" y="10"/>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7" name="Freeform 1313">
              <a:extLst>
                <a:ext uri="{FF2B5EF4-FFF2-40B4-BE49-F238E27FC236}">
                  <a16:creationId xmlns:a16="http://schemas.microsoft.com/office/drawing/2014/main" id="{08C32625-2C37-4A60-A893-274701C0A0D3}"/>
                </a:ext>
              </a:extLst>
            </p:cNvPr>
            <p:cNvSpPr>
              <a:spLocks/>
            </p:cNvSpPr>
            <p:nvPr userDrawn="1"/>
          </p:nvSpPr>
          <p:spPr bwMode="auto">
            <a:xfrm>
              <a:off x="6369" y="3494"/>
              <a:ext cx="31" cy="14"/>
            </a:xfrm>
            <a:custGeom>
              <a:avLst/>
              <a:gdLst>
                <a:gd name="T0" fmla="*/ 16 w 20"/>
                <a:gd name="T1" fmla="*/ 1 h 9"/>
                <a:gd name="T2" fmla="*/ 2 w 20"/>
                <a:gd name="T3" fmla="*/ 5 h 9"/>
                <a:gd name="T4" fmla="*/ 4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2" y="3"/>
                    <a:pt x="7" y="3"/>
                    <a:pt x="2" y="5"/>
                  </a:cubicBezTo>
                  <a:cubicBezTo>
                    <a:pt x="0" y="6"/>
                    <a:pt x="1" y="9"/>
                    <a:pt x="4" y="8"/>
                  </a:cubicBezTo>
                  <a:cubicBezTo>
                    <a:pt x="8" y="7"/>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8" name="Freeform 1314">
              <a:extLst>
                <a:ext uri="{FF2B5EF4-FFF2-40B4-BE49-F238E27FC236}">
                  <a16:creationId xmlns:a16="http://schemas.microsoft.com/office/drawing/2014/main" id="{E9CADB09-A0FD-40A7-9A9A-39959AC142A7}"/>
                </a:ext>
              </a:extLst>
            </p:cNvPr>
            <p:cNvSpPr>
              <a:spLocks/>
            </p:cNvSpPr>
            <p:nvPr userDrawn="1"/>
          </p:nvSpPr>
          <p:spPr bwMode="auto">
            <a:xfrm>
              <a:off x="6362" y="3478"/>
              <a:ext cx="30" cy="13"/>
            </a:xfrm>
            <a:custGeom>
              <a:avLst/>
              <a:gdLst>
                <a:gd name="T0" fmla="*/ 15 w 19"/>
                <a:gd name="T1" fmla="*/ 1 h 8"/>
                <a:gd name="T2" fmla="*/ 3 w 19"/>
                <a:gd name="T3" fmla="*/ 4 h 8"/>
                <a:gd name="T4" fmla="*/ 3 w 19"/>
                <a:gd name="T5" fmla="*/ 8 h 8"/>
                <a:gd name="T6" fmla="*/ 16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2"/>
                    <a:pt x="7" y="4"/>
                    <a:pt x="3" y="4"/>
                  </a:cubicBezTo>
                  <a:cubicBezTo>
                    <a:pt x="0" y="4"/>
                    <a:pt x="1" y="8"/>
                    <a:pt x="3" y="8"/>
                  </a:cubicBezTo>
                  <a:cubicBezTo>
                    <a:pt x="8" y="7"/>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9" name="Freeform 1315">
              <a:extLst>
                <a:ext uri="{FF2B5EF4-FFF2-40B4-BE49-F238E27FC236}">
                  <a16:creationId xmlns:a16="http://schemas.microsoft.com/office/drawing/2014/main" id="{40EE12F8-F873-4733-8FC0-5752C8F71FF7}"/>
                </a:ext>
              </a:extLst>
            </p:cNvPr>
            <p:cNvSpPr>
              <a:spLocks/>
            </p:cNvSpPr>
            <p:nvPr userDrawn="1"/>
          </p:nvSpPr>
          <p:spPr bwMode="auto">
            <a:xfrm>
              <a:off x="6417" y="3464"/>
              <a:ext cx="27" cy="14"/>
            </a:xfrm>
            <a:custGeom>
              <a:avLst/>
              <a:gdLst>
                <a:gd name="T0" fmla="*/ 13 w 17"/>
                <a:gd name="T1" fmla="*/ 1 h 9"/>
                <a:gd name="T2" fmla="*/ 2 w 17"/>
                <a:gd name="T3" fmla="*/ 5 h 9"/>
                <a:gd name="T4" fmla="*/ 4 w 17"/>
                <a:gd name="T5" fmla="*/ 8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2" y="5"/>
                    <a:pt x="2" y="5"/>
                    <a:pt x="2" y="5"/>
                  </a:cubicBezTo>
                  <a:cubicBezTo>
                    <a:pt x="0" y="5"/>
                    <a:pt x="2" y="9"/>
                    <a:pt x="4" y="8"/>
                  </a:cubicBezTo>
                  <a:cubicBezTo>
                    <a:pt x="15" y="4"/>
                    <a:pt x="15" y="4"/>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0" name="Freeform 1316">
              <a:extLst>
                <a:ext uri="{FF2B5EF4-FFF2-40B4-BE49-F238E27FC236}">
                  <a16:creationId xmlns:a16="http://schemas.microsoft.com/office/drawing/2014/main" id="{3A86285C-05EA-44E7-9F65-2F2169886DEB}"/>
                </a:ext>
              </a:extLst>
            </p:cNvPr>
            <p:cNvSpPr>
              <a:spLocks/>
            </p:cNvSpPr>
            <p:nvPr userDrawn="1"/>
          </p:nvSpPr>
          <p:spPr bwMode="auto">
            <a:xfrm>
              <a:off x="6441" y="3433"/>
              <a:ext cx="27" cy="17"/>
            </a:xfrm>
            <a:custGeom>
              <a:avLst/>
              <a:gdLst>
                <a:gd name="T0" fmla="*/ 14 w 17"/>
                <a:gd name="T1" fmla="*/ 1 h 11"/>
                <a:gd name="T2" fmla="*/ 2 w 17"/>
                <a:gd name="T3" fmla="*/ 7 h 11"/>
                <a:gd name="T4" fmla="*/ 4 w 17"/>
                <a:gd name="T5" fmla="*/ 10 h 11"/>
                <a:gd name="T6" fmla="*/ 15 w 17"/>
                <a:gd name="T7" fmla="*/ 4 h 11"/>
                <a:gd name="T8" fmla="*/ 14 w 17"/>
                <a:gd name="T9" fmla="*/ 1 h 11"/>
              </a:gdLst>
              <a:ahLst/>
              <a:cxnLst>
                <a:cxn ang="0">
                  <a:pos x="T0" y="T1"/>
                </a:cxn>
                <a:cxn ang="0">
                  <a:pos x="T2" y="T3"/>
                </a:cxn>
                <a:cxn ang="0">
                  <a:pos x="T4" y="T5"/>
                </a:cxn>
                <a:cxn ang="0">
                  <a:pos x="T6" y="T7"/>
                </a:cxn>
                <a:cxn ang="0">
                  <a:pos x="T8" y="T9"/>
                </a:cxn>
              </a:cxnLst>
              <a:rect l="0" t="0" r="r" b="b"/>
              <a:pathLst>
                <a:path w="17" h="11">
                  <a:moveTo>
                    <a:pt x="14" y="1"/>
                  </a:moveTo>
                  <a:cubicBezTo>
                    <a:pt x="10" y="3"/>
                    <a:pt x="6" y="5"/>
                    <a:pt x="2" y="7"/>
                  </a:cubicBezTo>
                  <a:cubicBezTo>
                    <a:pt x="0" y="8"/>
                    <a:pt x="1" y="11"/>
                    <a:pt x="4" y="10"/>
                  </a:cubicBezTo>
                  <a:cubicBezTo>
                    <a:pt x="8" y="9"/>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1" name="Freeform 1317">
              <a:extLst>
                <a:ext uri="{FF2B5EF4-FFF2-40B4-BE49-F238E27FC236}">
                  <a16:creationId xmlns:a16="http://schemas.microsoft.com/office/drawing/2014/main" id="{0DD1A7FF-82FC-441A-8077-C322B62EA039}"/>
                </a:ext>
              </a:extLst>
            </p:cNvPr>
            <p:cNvSpPr>
              <a:spLocks/>
            </p:cNvSpPr>
            <p:nvPr userDrawn="1"/>
          </p:nvSpPr>
          <p:spPr bwMode="auto">
            <a:xfrm>
              <a:off x="6477" y="3422"/>
              <a:ext cx="22" cy="12"/>
            </a:xfrm>
            <a:custGeom>
              <a:avLst/>
              <a:gdLst>
                <a:gd name="T0" fmla="*/ 9 w 14"/>
                <a:gd name="T1" fmla="*/ 2 h 8"/>
                <a:gd name="T2" fmla="*/ 3 w 14"/>
                <a:gd name="T3" fmla="*/ 4 h 8"/>
                <a:gd name="T4" fmla="*/ 2 w 14"/>
                <a:gd name="T5" fmla="*/ 8 h 8"/>
                <a:gd name="T6" fmla="*/ 12 w 14"/>
                <a:gd name="T7" fmla="*/ 4 h 8"/>
                <a:gd name="T8" fmla="*/ 9 w 14"/>
                <a:gd name="T9" fmla="*/ 2 h 8"/>
              </a:gdLst>
              <a:ahLst/>
              <a:cxnLst>
                <a:cxn ang="0">
                  <a:pos x="T0" y="T1"/>
                </a:cxn>
                <a:cxn ang="0">
                  <a:pos x="T2" y="T3"/>
                </a:cxn>
                <a:cxn ang="0">
                  <a:pos x="T4" y="T5"/>
                </a:cxn>
                <a:cxn ang="0">
                  <a:pos x="T6" y="T7"/>
                </a:cxn>
                <a:cxn ang="0">
                  <a:pos x="T8" y="T9"/>
                </a:cxn>
              </a:cxnLst>
              <a:rect l="0" t="0" r="r" b="b"/>
              <a:pathLst>
                <a:path w="14" h="8">
                  <a:moveTo>
                    <a:pt x="9" y="2"/>
                  </a:moveTo>
                  <a:cubicBezTo>
                    <a:pt x="7" y="3"/>
                    <a:pt x="5" y="4"/>
                    <a:pt x="3" y="4"/>
                  </a:cubicBezTo>
                  <a:cubicBezTo>
                    <a:pt x="0" y="4"/>
                    <a:pt x="0" y="7"/>
                    <a:pt x="2" y="8"/>
                  </a:cubicBezTo>
                  <a:cubicBezTo>
                    <a:pt x="6" y="8"/>
                    <a:pt x="9" y="7"/>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2" name="Freeform 1318">
              <a:extLst>
                <a:ext uri="{FF2B5EF4-FFF2-40B4-BE49-F238E27FC236}">
                  <a16:creationId xmlns:a16="http://schemas.microsoft.com/office/drawing/2014/main" id="{E726945E-7546-42A5-A74F-FB415ECE8BAA}"/>
                </a:ext>
              </a:extLst>
            </p:cNvPr>
            <p:cNvSpPr>
              <a:spLocks/>
            </p:cNvSpPr>
            <p:nvPr userDrawn="1"/>
          </p:nvSpPr>
          <p:spPr bwMode="auto">
            <a:xfrm>
              <a:off x="6495" y="3389"/>
              <a:ext cx="28" cy="20"/>
            </a:xfrm>
            <a:custGeom>
              <a:avLst/>
              <a:gdLst>
                <a:gd name="T0" fmla="*/ 13 w 18"/>
                <a:gd name="T1" fmla="*/ 2 h 13"/>
                <a:gd name="T2" fmla="*/ 2 w 18"/>
                <a:gd name="T3" fmla="*/ 9 h 13"/>
                <a:gd name="T4" fmla="*/ 2 w 18"/>
                <a:gd name="T5" fmla="*/ 12 h 13"/>
                <a:gd name="T6" fmla="*/ 16 w 18"/>
                <a:gd name="T7" fmla="*/ 4 h 13"/>
                <a:gd name="T8" fmla="*/ 13 w 18"/>
                <a:gd name="T9" fmla="*/ 2 h 13"/>
              </a:gdLst>
              <a:ahLst/>
              <a:cxnLst>
                <a:cxn ang="0">
                  <a:pos x="T0" y="T1"/>
                </a:cxn>
                <a:cxn ang="0">
                  <a:pos x="T2" y="T3"/>
                </a:cxn>
                <a:cxn ang="0">
                  <a:pos x="T4" y="T5"/>
                </a:cxn>
                <a:cxn ang="0">
                  <a:pos x="T6" y="T7"/>
                </a:cxn>
                <a:cxn ang="0">
                  <a:pos x="T8" y="T9"/>
                </a:cxn>
              </a:cxnLst>
              <a:rect l="0" t="0" r="r" b="b"/>
              <a:pathLst>
                <a:path w="18" h="13">
                  <a:moveTo>
                    <a:pt x="13" y="2"/>
                  </a:moveTo>
                  <a:cubicBezTo>
                    <a:pt x="10" y="5"/>
                    <a:pt x="7" y="8"/>
                    <a:pt x="2" y="9"/>
                  </a:cubicBezTo>
                  <a:cubicBezTo>
                    <a:pt x="0" y="9"/>
                    <a:pt x="0" y="13"/>
                    <a:pt x="2" y="12"/>
                  </a:cubicBezTo>
                  <a:cubicBezTo>
                    <a:pt x="8" y="12"/>
                    <a:pt x="13" y="8"/>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3" name="Freeform 1319">
              <a:extLst>
                <a:ext uri="{FF2B5EF4-FFF2-40B4-BE49-F238E27FC236}">
                  <a16:creationId xmlns:a16="http://schemas.microsoft.com/office/drawing/2014/main" id="{4673FD9A-C4E3-432A-A5FB-EFE087140FAE}"/>
                </a:ext>
              </a:extLst>
            </p:cNvPr>
            <p:cNvSpPr>
              <a:spLocks/>
            </p:cNvSpPr>
            <p:nvPr userDrawn="1"/>
          </p:nvSpPr>
          <p:spPr bwMode="auto">
            <a:xfrm>
              <a:off x="6531" y="3384"/>
              <a:ext cx="23" cy="16"/>
            </a:xfrm>
            <a:custGeom>
              <a:avLst/>
              <a:gdLst>
                <a:gd name="T0" fmla="*/ 10 w 15"/>
                <a:gd name="T1" fmla="*/ 2 h 10"/>
                <a:gd name="T2" fmla="*/ 3 w 15"/>
                <a:gd name="T3" fmla="*/ 6 h 10"/>
                <a:gd name="T4" fmla="*/ 3 w 15"/>
                <a:gd name="T5" fmla="*/ 10 h 10"/>
                <a:gd name="T6" fmla="*/ 14 w 15"/>
                <a:gd name="T7" fmla="*/ 4 h 10"/>
                <a:gd name="T8" fmla="*/ 10 w 15"/>
                <a:gd name="T9" fmla="*/ 2 h 10"/>
              </a:gdLst>
              <a:ahLst/>
              <a:cxnLst>
                <a:cxn ang="0">
                  <a:pos x="T0" y="T1"/>
                </a:cxn>
                <a:cxn ang="0">
                  <a:pos x="T2" y="T3"/>
                </a:cxn>
                <a:cxn ang="0">
                  <a:pos x="T4" y="T5"/>
                </a:cxn>
                <a:cxn ang="0">
                  <a:pos x="T6" y="T7"/>
                </a:cxn>
                <a:cxn ang="0">
                  <a:pos x="T8" y="T9"/>
                </a:cxn>
              </a:cxnLst>
              <a:rect l="0" t="0" r="r" b="b"/>
              <a:pathLst>
                <a:path w="15" h="10">
                  <a:moveTo>
                    <a:pt x="10" y="2"/>
                  </a:moveTo>
                  <a:cubicBezTo>
                    <a:pt x="9" y="5"/>
                    <a:pt x="6" y="6"/>
                    <a:pt x="3" y="6"/>
                  </a:cubicBezTo>
                  <a:cubicBezTo>
                    <a:pt x="0" y="6"/>
                    <a:pt x="1" y="10"/>
                    <a:pt x="3" y="10"/>
                  </a:cubicBezTo>
                  <a:cubicBezTo>
                    <a:pt x="8" y="9"/>
                    <a:pt x="12" y="8"/>
                    <a:pt x="14" y="4"/>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4" name="Freeform 1320">
              <a:extLst>
                <a:ext uri="{FF2B5EF4-FFF2-40B4-BE49-F238E27FC236}">
                  <a16:creationId xmlns:a16="http://schemas.microsoft.com/office/drawing/2014/main" id="{95CBCFD7-9FA0-4D11-A8DD-63E808268D08}"/>
                </a:ext>
              </a:extLst>
            </p:cNvPr>
            <p:cNvSpPr>
              <a:spLocks/>
            </p:cNvSpPr>
            <p:nvPr userDrawn="1"/>
          </p:nvSpPr>
          <p:spPr bwMode="auto">
            <a:xfrm>
              <a:off x="6534" y="3362"/>
              <a:ext cx="20" cy="19"/>
            </a:xfrm>
            <a:custGeom>
              <a:avLst/>
              <a:gdLst>
                <a:gd name="T0" fmla="*/ 9 w 13"/>
                <a:gd name="T1" fmla="*/ 2 h 12"/>
                <a:gd name="T2" fmla="*/ 2 w 13"/>
                <a:gd name="T3" fmla="*/ 7 h 12"/>
                <a:gd name="T4" fmla="*/ 3 w 13"/>
                <a:gd name="T5" fmla="*/ 11 h 12"/>
                <a:gd name="T6" fmla="*/ 13 w 13"/>
                <a:gd name="T7" fmla="*/ 3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9" y="5"/>
                    <a:pt x="4" y="6"/>
                    <a:pt x="2" y="7"/>
                  </a:cubicBezTo>
                  <a:cubicBezTo>
                    <a:pt x="0" y="8"/>
                    <a:pt x="1" y="12"/>
                    <a:pt x="3" y="11"/>
                  </a:cubicBezTo>
                  <a:cubicBezTo>
                    <a:pt x="7" y="9"/>
                    <a:pt x="12" y="8"/>
                    <a:pt x="13" y="3"/>
                  </a:cubicBezTo>
                  <a:cubicBezTo>
                    <a:pt x="13" y="1"/>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5" name="Freeform 1321">
              <a:extLst>
                <a:ext uri="{FF2B5EF4-FFF2-40B4-BE49-F238E27FC236}">
                  <a16:creationId xmlns:a16="http://schemas.microsoft.com/office/drawing/2014/main" id="{08367FAD-6F76-48E1-A250-70502CF9F453}"/>
                </a:ext>
              </a:extLst>
            </p:cNvPr>
            <p:cNvSpPr>
              <a:spLocks/>
            </p:cNvSpPr>
            <p:nvPr userDrawn="1"/>
          </p:nvSpPr>
          <p:spPr bwMode="auto">
            <a:xfrm>
              <a:off x="6564" y="3379"/>
              <a:ext cx="27" cy="27"/>
            </a:xfrm>
            <a:custGeom>
              <a:avLst/>
              <a:gdLst>
                <a:gd name="T0" fmla="*/ 13 w 17"/>
                <a:gd name="T1" fmla="*/ 2 h 17"/>
                <a:gd name="T2" fmla="*/ 2 w 17"/>
                <a:gd name="T3" fmla="*/ 12 h 17"/>
                <a:gd name="T4" fmla="*/ 4 w 17"/>
                <a:gd name="T5" fmla="*/ 15 h 17"/>
                <a:gd name="T6" fmla="*/ 16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6" y="9"/>
                    <a:pt x="2" y="12"/>
                  </a:cubicBezTo>
                  <a:cubicBezTo>
                    <a:pt x="0" y="14"/>
                    <a:pt x="2" y="17"/>
                    <a:pt x="4" y="15"/>
                  </a:cubicBezTo>
                  <a:cubicBezTo>
                    <a:pt x="8" y="12"/>
                    <a:pt x="12" y="8"/>
                    <a:pt x="16"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6" name="Freeform 1322">
              <a:extLst>
                <a:ext uri="{FF2B5EF4-FFF2-40B4-BE49-F238E27FC236}">
                  <a16:creationId xmlns:a16="http://schemas.microsoft.com/office/drawing/2014/main" id="{A0FA0E21-94C6-4B28-B2D2-3BA56B083016}"/>
                </a:ext>
              </a:extLst>
            </p:cNvPr>
            <p:cNvSpPr>
              <a:spLocks/>
            </p:cNvSpPr>
            <p:nvPr userDrawn="1"/>
          </p:nvSpPr>
          <p:spPr bwMode="auto">
            <a:xfrm>
              <a:off x="6542" y="3417"/>
              <a:ext cx="39" cy="30"/>
            </a:xfrm>
            <a:custGeom>
              <a:avLst/>
              <a:gdLst>
                <a:gd name="T0" fmla="*/ 21 w 25"/>
                <a:gd name="T1" fmla="*/ 2 h 19"/>
                <a:gd name="T2" fmla="*/ 2 w 25"/>
                <a:gd name="T3" fmla="*/ 15 h 19"/>
                <a:gd name="T4" fmla="*/ 3 w 25"/>
                <a:gd name="T5" fmla="*/ 18 h 19"/>
                <a:gd name="T6" fmla="*/ 23 w 25"/>
                <a:gd name="T7" fmla="*/ 4 h 19"/>
                <a:gd name="T8" fmla="*/ 21 w 25"/>
                <a:gd name="T9" fmla="*/ 2 h 19"/>
              </a:gdLst>
              <a:ahLst/>
              <a:cxnLst>
                <a:cxn ang="0">
                  <a:pos x="T0" y="T1"/>
                </a:cxn>
                <a:cxn ang="0">
                  <a:pos x="T2" y="T3"/>
                </a:cxn>
                <a:cxn ang="0">
                  <a:pos x="T4" y="T5"/>
                </a:cxn>
                <a:cxn ang="0">
                  <a:pos x="T6" y="T7"/>
                </a:cxn>
                <a:cxn ang="0">
                  <a:pos x="T8" y="T9"/>
                </a:cxn>
              </a:cxnLst>
              <a:rect l="0" t="0" r="r" b="b"/>
              <a:pathLst>
                <a:path w="25" h="19">
                  <a:moveTo>
                    <a:pt x="21" y="2"/>
                  </a:moveTo>
                  <a:cubicBezTo>
                    <a:pt x="15" y="8"/>
                    <a:pt x="9" y="12"/>
                    <a:pt x="2" y="15"/>
                  </a:cubicBezTo>
                  <a:cubicBezTo>
                    <a:pt x="0" y="16"/>
                    <a:pt x="1" y="19"/>
                    <a:pt x="3" y="18"/>
                  </a:cubicBezTo>
                  <a:cubicBezTo>
                    <a:pt x="11" y="15"/>
                    <a:pt x="18" y="11"/>
                    <a:pt x="23" y="4"/>
                  </a:cubicBezTo>
                  <a:cubicBezTo>
                    <a:pt x="25" y="2"/>
                    <a:pt x="22"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7" name="Freeform 1323">
              <a:extLst>
                <a:ext uri="{FF2B5EF4-FFF2-40B4-BE49-F238E27FC236}">
                  <a16:creationId xmlns:a16="http://schemas.microsoft.com/office/drawing/2014/main" id="{8F4BC0F7-07FE-4EA2-9C44-FEF0447FCE6A}"/>
                </a:ext>
              </a:extLst>
            </p:cNvPr>
            <p:cNvSpPr>
              <a:spLocks/>
            </p:cNvSpPr>
            <p:nvPr userDrawn="1"/>
          </p:nvSpPr>
          <p:spPr bwMode="auto">
            <a:xfrm>
              <a:off x="6485" y="3444"/>
              <a:ext cx="32" cy="22"/>
            </a:xfrm>
            <a:custGeom>
              <a:avLst/>
              <a:gdLst>
                <a:gd name="T0" fmla="*/ 15 w 20"/>
                <a:gd name="T1" fmla="*/ 2 h 14"/>
                <a:gd name="T2" fmla="*/ 2 w 20"/>
                <a:gd name="T3" fmla="*/ 9 h 14"/>
                <a:gd name="T4" fmla="*/ 4 w 20"/>
                <a:gd name="T5" fmla="*/ 13 h 14"/>
                <a:gd name="T6" fmla="*/ 18 w 20"/>
                <a:gd name="T7" fmla="*/ 4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9"/>
                  </a:cubicBezTo>
                  <a:cubicBezTo>
                    <a:pt x="0" y="10"/>
                    <a:pt x="1" y="14"/>
                    <a:pt x="4" y="13"/>
                  </a:cubicBezTo>
                  <a:cubicBezTo>
                    <a:pt x="9" y="11"/>
                    <a:pt x="15" y="9"/>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8" name="Freeform 1324">
              <a:extLst>
                <a:ext uri="{FF2B5EF4-FFF2-40B4-BE49-F238E27FC236}">
                  <a16:creationId xmlns:a16="http://schemas.microsoft.com/office/drawing/2014/main" id="{A35176DB-407B-402F-BEF7-F8DCA31326A6}"/>
                </a:ext>
              </a:extLst>
            </p:cNvPr>
            <p:cNvSpPr>
              <a:spLocks/>
            </p:cNvSpPr>
            <p:nvPr userDrawn="1"/>
          </p:nvSpPr>
          <p:spPr bwMode="auto">
            <a:xfrm>
              <a:off x="6450" y="3485"/>
              <a:ext cx="27" cy="15"/>
            </a:xfrm>
            <a:custGeom>
              <a:avLst/>
              <a:gdLst>
                <a:gd name="T0" fmla="*/ 13 w 17"/>
                <a:gd name="T1" fmla="*/ 0 h 10"/>
                <a:gd name="T2" fmla="*/ 11 w 17"/>
                <a:gd name="T3" fmla="*/ 2 h 10"/>
                <a:gd name="T4" fmla="*/ 9 w 17"/>
                <a:gd name="T5" fmla="*/ 3 h 10"/>
                <a:gd name="T6" fmla="*/ 2 w 17"/>
                <a:gd name="T7" fmla="*/ 5 h 10"/>
                <a:gd name="T8" fmla="*/ 3 w 17"/>
                <a:gd name="T9" fmla="*/ 9 h 10"/>
                <a:gd name="T10" fmla="*/ 14 w 17"/>
                <a:gd name="T11" fmla="*/ 5 h 10"/>
                <a:gd name="T12" fmla="*/ 16 w 17"/>
                <a:gd name="T13" fmla="*/ 2 h 10"/>
                <a:gd name="T14" fmla="*/ 13 w 17"/>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0">
                  <a:moveTo>
                    <a:pt x="13" y="0"/>
                  </a:moveTo>
                  <a:cubicBezTo>
                    <a:pt x="12" y="0"/>
                    <a:pt x="11" y="1"/>
                    <a:pt x="11" y="2"/>
                  </a:cubicBezTo>
                  <a:cubicBezTo>
                    <a:pt x="10" y="3"/>
                    <a:pt x="10" y="3"/>
                    <a:pt x="9" y="3"/>
                  </a:cubicBezTo>
                  <a:cubicBezTo>
                    <a:pt x="7" y="4"/>
                    <a:pt x="4" y="4"/>
                    <a:pt x="2" y="5"/>
                  </a:cubicBezTo>
                  <a:cubicBezTo>
                    <a:pt x="0" y="6"/>
                    <a:pt x="1" y="10"/>
                    <a:pt x="3" y="9"/>
                  </a:cubicBezTo>
                  <a:cubicBezTo>
                    <a:pt x="7" y="8"/>
                    <a:pt x="11" y="7"/>
                    <a:pt x="14" y="5"/>
                  </a:cubicBezTo>
                  <a:cubicBezTo>
                    <a:pt x="15" y="5"/>
                    <a:pt x="17" y="4"/>
                    <a:pt x="16" y="2"/>
                  </a:cubicBezTo>
                  <a:cubicBezTo>
                    <a:pt x="16" y="1"/>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9" name="Freeform 1325">
              <a:extLst>
                <a:ext uri="{FF2B5EF4-FFF2-40B4-BE49-F238E27FC236}">
                  <a16:creationId xmlns:a16="http://schemas.microsoft.com/office/drawing/2014/main" id="{4804D4DF-6CC0-4E3B-9E21-D70F1D0BE456}"/>
                </a:ext>
              </a:extLst>
            </p:cNvPr>
            <p:cNvSpPr>
              <a:spLocks/>
            </p:cNvSpPr>
            <p:nvPr userDrawn="1"/>
          </p:nvSpPr>
          <p:spPr bwMode="auto">
            <a:xfrm>
              <a:off x="6411" y="3510"/>
              <a:ext cx="25" cy="11"/>
            </a:xfrm>
            <a:custGeom>
              <a:avLst/>
              <a:gdLst>
                <a:gd name="T0" fmla="*/ 13 w 16"/>
                <a:gd name="T1" fmla="*/ 1 h 7"/>
                <a:gd name="T2" fmla="*/ 4 w 16"/>
                <a:gd name="T3" fmla="*/ 2 h 7"/>
                <a:gd name="T4" fmla="*/ 2 w 16"/>
                <a:gd name="T5" fmla="*/ 5 h 7"/>
                <a:gd name="T6" fmla="*/ 14 w 16"/>
                <a:gd name="T7" fmla="*/ 4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2" y="1"/>
                    <a:pt x="0" y="4"/>
                    <a:pt x="2" y="5"/>
                  </a:cubicBezTo>
                  <a:cubicBezTo>
                    <a:pt x="6" y="7"/>
                    <a:pt x="10" y="6"/>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0" name="Freeform 1326">
              <a:extLst>
                <a:ext uri="{FF2B5EF4-FFF2-40B4-BE49-F238E27FC236}">
                  <a16:creationId xmlns:a16="http://schemas.microsoft.com/office/drawing/2014/main" id="{4BF480C8-ADD8-4A3B-9A52-81323BFAFC44}"/>
                </a:ext>
              </a:extLst>
            </p:cNvPr>
            <p:cNvSpPr>
              <a:spLocks/>
            </p:cNvSpPr>
            <p:nvPr userDrawn="1"/>
          </p:nvSpPr>
          <p:spPr bwMode="auto">
            <a:xfrm>
              <a:off x="6436" y="3522"/>
              <a:ext cx="32" cy="19"/>
            </a:xfrm>
            <a:custGeom>
              <a:avLst/>
              <a:gdLst>
                <a:gd name="T0" fmla="*/ 17 w 20"/>
                <a:gd name="T1" fmla="*/ 1 h 12"/>
                <a:gd name="T2" fmla="*/ 2 w 20"/>
                <a:gd name="T3" fmla="*/ 8 h 12"/>
                <a:gd name="T4" fmla="*/ 4 w 20"/>
                <a:gd name="T5" fmla="*/ 11 h 12"/>
                <a:gd name="T6" fmla="*/ 18 w 20"/>
                <a:gd name="T7" fmla="*/ 4 h 12"/>
                <a:gd name="T8" fmla="*/ 17 w 20"/>
                <a:gd name="T9" fmla="*/ 1 h 12"/>
              </a:gdLst>
              <a:ahLst/>
              <a:cxnLst>
                <a:cxn ang="0">
                  <a:pos x="T0" y="T1"/>
                </a:cxn>
                <a:cxn ang="0">
                  <a:pos x="T2" y="T3"/>
                </a:cxn>
                <a:cxn ang="0">
                  <a:pos x="T4" y="T5"/>
                </a:cxn>
                <a:cxn ang="0">
                  <a:pos x="T6" y="T7"/>
                </a:cxn>
                <a:cxn ang="0">
                  <a:pos x="T8" y="T9"/>
                </a:cxn>
              </a:cxnLst>
              <a:rect l="0" t="0" r="r" b="b"/>
              <a:pathLst>
                <a:path w="20" h="12">
                  <a:moveTo>
                    <a:pt x="17" y="1"/>
                  </a:moveTo>
                  <a:cubicBezTo>
                    <a:pt x="12" y="3"/>
                    <a:pt x="7" y="6"/>
                    <a:pt x="2" y="8"/>
                  </a:cubicBezTo>
                  <a:cubicBezTo>
                    <a:pt x="0" y="8"/>
                    <a:pt x="1" y="12"/>
                    <a:pt x="4" y="11"/>
                  </a:cubicBezTo>
                  <a:cubicBezTo>
                    <a:pt x="8" y="9"/>
                    <a:pt x="13" y="7"/>
                    <a:pt x="18" y="4"/>
                  </a:cubicBezTo>
                  <a:cubicBezTo>
                    <a:pt x="20" y="3"/>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1" name="Freeform 1327">
              <a:extLst>
                <a:ext uri="{FF2B5EF4-FFF2-40B4-BE49-F238E27FC236}">
                  <a16:creationId xmlns:a16="http://schemas.microsoft.com/office/drawing/2014/main" id="{4860A826-922B-463C-9294-125EF5284535}"/>
                </a:ext>
              </a:extLst>
            </p:cNvPr>
            <p:cNvSpPr>
              <a:spLocks/>
            </p:cNvSpPr>
            <p:nvPr userDrawn="1"/>
          </p:nvSpPr>
          <p:spPr bwMode="auto">
            <a:xfrm>
              <a:off x="6450" y="3552"/>
              <a:ext cx="27" cy="13"/>
            </a:xfrm>
            <a:custGeom>
              <a:avLst/>
              <a:gdLst>
                <a:gd name="T0" fmla="*/ 13 w 17"/>
                <a:gd name="T1" fmla="*/ 1 h 8"/>
                <a:gd name="T2" fmla="*/ 3 w 17"/>
                <a:gd name="T3" fmla="*/ 4 h 8"/>
                <a:gd name="T4" fmla="*/ 2 w 17"/>
                <a:gd name="T5" fmla="*/ 7 h 8"/>
                <a:gd name="T6" fmla="*/ 14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6" y="4"/>
                    <a:pt x="3" y="4"/>
                  </a:cubicBezTo>
                  <a:cubicBezTo>
                    <a:pt x="1" y="3"/>
                    <a:pt x="0" y="7"/>
                    <a:pt x="2" y="7"/>
                  </a:cubicBezTo>
                  <a:cubicBezTo>
                    <a:pt x="6" y="8"/>
                    <a:pt x="11" y="6"/>
                    <a:pt x="14" y="5"/>
                  </a:cubicBezTo>
                  <a:cubicBezTo>
                    <a:pt x="17"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2" name="Freeform 1328">
              <a:extLst>
                <a:ext uri="{FF2B5EF4-FFF2-40B4-BE49-F238E27FC236}">
                  <a16:creationId xmlns:a16="http://schemas.microsoft.com/office/drawing/2014/main" id="{D4227B07-E438-4F9B-A050-EF808E9BE5E5}"/>
                </a:ext>
              </a:extLst>
            </p:cNvPr>
            <p:cNvSpPr>
              <a:spLocks/>
            </p:cNvSpPr>
            <p:nvPr userDrawn="1"/>
          </p:nvSpPr>
          <p:spPr bwMode="auto">
            <a:xfrm>
              <a:off x="6465" y="3571"/>
              <a:ext cx="26" cy="14"/>
            </a:xfrm>
            <a:custGeom>
              <a:avLst/>
              <a:gdLst>
                <a:gd name="T0" fmla="*/ 13 w 17"/>
                <a:gd name="T1" fmla="*/ 1 h 9"/>
                <a:gd name="T2" fmla="*/ 3 w 17"/>
                <a:gd name="T3" fmla="*/ 4 h 9"/>
                <a:gd name="T4" fmla="*/ 2 w 17"/>
                <a:gd name="T5" fmla="*/ 7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3"/>
                    <a:pt x="7" y="5"/>
                    <a:pt x="3" y="4"/>
                  </a:cubicBezTo>
                  <a:cubicBezTo>
                    <a:pt x="1" y="3"/>
                    <a:pt x="0" y="6"/>
                    <a:pt x="2" y="7"/>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3" name="Freeform 1329">
              <a:extLst>
                <a:ext uri="{FF2B5EF4-FFF2-40B4-BE49-F238E27FC236}">
                  <a16:creationId xmlns:a16="http://schemas.microsoft.com/office/drawing/2014/main" id="{CC5940A6-BC56-4659-B8D7-C7960A50780C}"/>
                </a:ext>
              </a:extLst>
            </p:cNvPr>
            <p:cNvSpPr>
              <a:spLocks/>
            </p:cNvSpPr>
            <p:nvPr userDrawn="1"/>
          </p:nvSpPr>
          <p:spPr bwMode="auto">
            <a:xfrm>
              <a:off x="6495" y="3529"/>
              <a:ext cx="33" cy="19"/>
            </a:xfrm>
            <a:custGeom>
              <a:avLst/>
              <a:gdLst>
                <a:gd name="T0" fmla="*/ 17 w 21"/>
                <a:gd name="T1" fmla="*/ 2 h 12"/>
                <a:gd name="T2" fmla="*/ 3 w 21"/>
                <a:gd name="T3" fmla="*/ 8 h 12"/>
                <a:gd name="T4" fmla="*/ 2 w 21"/>
                <a:gd name="T5" fmla="*/ 12 h 12"/>
                <a:gd name="T6" fmla="*/ 20 w 21"/>
                <a:gd name="T7" fmla="*/ 3 h 12"/>
                <a:gd name="T8" fmla="*/ 17 w 21"/>
                <a:gd name="T9" fmla="*/ 2 h 12"/>
              </a:gdLst>
              <a:ahLst/>
              <a:cxnLst>
                <a:cxn ang="0">
                  <a:pos x="T0" y="T1"/>
                </a:cxn>
                <a:cxn ang="0">
                  <a:pos x="T2" y="T3"/>
                </a:cxn>
                <a:cxn ang="0">
                  <a:pos x="T4" y="T5"/>
                </a:cxn>
                <a:cxn ang="0">
                  <a:pos x="T6" y="T7"/>
                </a:cxn>
                <a:cxn ang="0">
                  <a:pos x="T8" y="T9"/>
                </a:cxn>
              </a:cxnLst>
              <a:rect l="0" t="0" r="r" b="b"/>
              <a:pathLst>
                <a:path w="21" h="12">
                  <a:moveTo>
                    <a:pt x="17" y="2"/>
                  </a:moveTo>
                  <a:cubicBezTo>
                    <a:pt x="14" y="6"/>
                    <a:pt x="8" y="8"/>
                    <a:pt x="3" y="8"/>
                  </a:cubicBezTo>
                  <a:cubicBezTo>
                    <a:pt x="1" y="8"/>
                    <a:pt x="0" y="12"/>
                    <a:pt x="2" y="12"/>
                  </a:cubicBezTo>
                  <a:cubicBezTo>
                    <a:pt x="9" y="12"/>
                    <a:pt x="17" y="9"/>
                    <a:pt x="20" y="3"/>
                  </a:cubicBezTo>
                  <a:cubicBezTo>
                    <a:pt x="21" y="1"/>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4" name="Freeform 1330">
              <a:extLst>
                <a:ext uri="{FF2B5EF4-FFF2-40B4-BE49-F238E27FC236}">
                  <a16:creationId xmlns:a16="http://schemas.microsoft.com/office/drawing/2014/main" id="{ED15F042-6B03-4ACB-9420-146C7E3375E5}"/>
                </a:ext>
              </a:extLst>
            </p:cNvPr>
            <p:cNvSpPr>
              <a:spLocks/>
            </p:cNvSpPr>
            <p:nvPr userDrawn="1"/>
          </p:nvSpPr>
          <p:spPr bwMode="auto">
            <a:xfrm>
              <a:off x="6499" y="3499"/>
              <a:ext cx="26" cy="19"/>
            </a:xfrm>
            <a:custGeom>
              <a:avLst/>
              <a:gdLst>
                <a:gd name="T0" fmla="*/ 11 w 16"/>
                <a:gd name="T1" fmla="*/ 2 h 12"/>
                <a:gd name="T2" fmla="*/ 3 w 16"/>
                <a:gd name="T3" fmla="*/ 8 h 12"/>
                <a:gd name="T4" fmla="*/ 4 w 16"/>
                <a:gd name="T5" fmla="*/ 11 h 12"/>
                <a:gd name="T6" fmla="*/ 15 w 16"/>
                <a:gd name="T7" fmla="*/ 3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10" y="5"/>
                    <a:pt x="6" y="6"/>
                    <a:pt x="3" y="8"/>
                  </a:cubicBezTo>
                  <a:cubicBezTo>
                    <a:pt x="0" y="8"/>
                    <a:pt x="2" y="12"/>
                    <a:pt x="4" y="11"/>
                  </a:cubicBezTo>
                  <a:cubicBezTo>
                    <a:pt x="8" y="9"/>
                    <a:pt x="13" y="8"/>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5" name="Freeform 1331">
              <a:extLst>
                <a:ext uri="{FF2B5EF4-FFF2-40B4-BE49-F238E27FC236}">
                  <a16:creationId xmlns:a16="http://schemas.microsoft.com/office/drawing/2014/main" id="{1C399854-D4C5-4DC9-8330-C9567BB6DB66}"/>
                </a:ext>
              </a:extLst>
            </p:cNvPr>
            <p:cNvSpPr>
              <a:spLocks/>
            </p:cNvSpPr>
            <p:nvPr userDrawn="1"/>
          </p:nvSpPr>
          <p:spPr bwMode="auto">
            <a:xfrm>
              <a:off x="6506" y="3466"/>
              <a:ext cx="23" cy="14"/>
            </a:xfrm>
            <a:custGeom>
              <a:avLst/>
              <a:gdLst>
                <a:gd name="T0" fmla="*/ 10 w 15"/>
                <a:gd name="T1" fmla="*/ 2 h 9"/>
                <a:gd name="T2" fmla="*/ 3 w 15"/>
                <a:gd name="T3" fmla="*/ 6 h 9"/>
                <a:gd name="T4" fmla="*/ 3 w 15"/>
                <a:gd name="T5" fmla="*/ 9 h 9"/>
                <a:gd name="T6" fmla="*/ 14 w 15"/>
                <a:gd name="T7" fmla="*/ 3 h 9"/>
                <a:gd name="T8" fmla="*/ 10 w 15"/>
                <a:gd name="T9" fmla="*/ 2 h 9"/>
              </a:gdLst>
              <a:ahLst/>
              <a:cxnLst>
                <a:cxn ang="0">
                  <a:pos x="T0" y="T1"/>
                </a:cxn>
                <a:cxn ang="0">
                  <a:pos x="T2" y="T3"/>
                </a:cxn>
                <a:cxn ang="0">
                  <a:pos x="T4" y="T5"/>
                </a:cxn>
                <a:cxn ang="0">
                  <a:pos x="T6" y="T7"/>
                </a:cxn>
                <a:cxn ang="0">
                  <a:pos x="T8" y="T9"/>
                </a:cxn>
              </a:cxnLst>
              <a:rect l="0" t="0" r="r" b="b"/>
              <a:pathLst>
                <a:path w="15" h="9">
                  <a:moveTo>
                    <a:pt x="10" y="2"/>
                  </a:moveTo>
                  <a:cubicBezTo>
                    <a:pt x="9" y="5"/>
                    <a:pt x="6" y="6"/>
                    <a:pt x="3" y="6"/>
                  </a:cubicBezTo>
                  <a:cubicBezTo>
                    <a:pt x="0" y="6"/>
                    <a:pt x="1" y="9"/>
                    <a:pt x="3" y="9"/>
                  </a:cubicBezTo>
                  <a:cubicBezTo>
                    <a:pt x="8" y="9"/>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6" name="Freeform 1332">
              <a:extLst>
                <a:ext uri="{FF2B5EF4-FFF2-40B4-BE49-F238E27FC236}">
                  <a16:creationId xmlns:a16="http://schemas.microsoft.com/office/drawing/2014/main" id="{080CE764-4492-4E0B-8B0D-D86062E0D738}"/>
                </a:ext>
              </a:extLst>
            </p:cNvPr>
            <p:cNvSpPr>
              <a:spLocks/>
            </p:cNvSpPr>
            <p:nvPr userDrawn="1"/>
          </p:nvSpPr>
          <p:spPr bwMode="auto">
            <a:xfrm>
              <a:off x="6543" y="3455"/>
              <a:ext cx="27" cy="30"/>
            </a:xfrm>
            <a:custGeom>
              <a:avLst/>
              <a:gdLst>
                <a:gd name="T0" fmla="*/ 13 w 17"/>
                <a:gd name="T1" fmla="*/ 2 h 19"/>
                <a:gd name="T2" fmla="*/ 2 w 17"/>
                <a:gd name="T3" fmla="*/ 15 h 19"/>
                <a:gd name="T4" fmla="*/ 4 w 17"/>
                <a:gd name="T5" fmla="*/ 18 h 19"/>
                <a:gd name="T6" fmla="*/ 16 w 17"/>
                <a:gd name="T7" fmla="*/ 4 h 19"/>
                <a:gd name="T8" fmla="*/ 13 w 17"/>
                <a:gd name="T9" fmla="*/ 2 h 19"/>
              </a:gdLst>
              <a:ahLst/>
              <a:cxnLst>
                <a:cxn ang="0">
                  <a:pos x="T0" y="T1"/>
                </a:cxn>
                <a:cxn ang="0">
                  <a:pos x="T2" y="T3"/>
                </a:cxn>
                <a:cxn ang="0">
                  <a:pos x="T4" y="T5"/>
                </a:cxn>
                <a:cxn ang="0">
                  <a:pos x="T6" y="T7"/>
                </a:cxn>
                <a:cxn ang="0">
                  <a:pos x="T8" y="T9"/>
                </a:cxn>
              </a:cxnLst>
              <a:rect l="0" t="0" r="r" b="b"/>
              <a:pathLst>
                <a:path w="17" h="19">
                  <a:moveTo>
                    <a:pt x="13" y="2"/>
                  </a:moveTo>
                  <a:cubicBezTo>
                    <a:pt x="10" y="7"/>
                    <a:pt x="6" y="12"/>
                    <a:pt x="2" y="15"/>
                  </a:cubicBezTo>
                  <a:cubicBezTo>
                    <a:pt x="0" y="16"/>
                    <a:pt x="2" y="19"/>
                    <a:pt x="4" y="18"/>
                  </a:cubicBezTo>
                  <a:cubicBezTo>
                    <a:pt x="9" y="14"/>
                    <a:pt x="13" y="10"/>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7" name="Freeform 1333">
              <a:extLst>
                <a:ext uri="{FF2B5EF4-FFF2-40B4-BE49-F238E27FC236}">
                  <a16:creationId xmlns:a16="http://schemas.microsoft.com/office/drawing/2014/main" id="{16F49668-3C4C-4FF7-BCAC-6407F8E4E155}"/>
                </a:ext>
              </a:extLst>
            </p:cNvPr>
            <p:cNvSpPr>
              <a:spLocks/>
            </p:cNvSpPr>
            <p:nvPr userDrawn="1"/>
          </p:nvSpPr>
          <p:spPr bwMode="auto">
            <a:xfrm>
              <a:off x="6576" y="3436"/>
              <a:ext cx="27" cy="22"/>
            </a:xfrm>
            <a:custGeom>
              <a:avLst/>
              <a:gdLst>
                <a:gd name="T0" fmla="*/ 12 w 17"/>
                <a:gd name="T1" fmla="*/ 1 h 14"/>
                <a:gd name="T2" fmla="*/ 2 w 17"/>
                <a:gd name="T3" fmla="*/ 10 h 14"/>
                <a:gd name="T4" fmla="*/ 4 w 17"/>
                <a:gd name="T5" fmla="*/ 13 h 14"/>
                <a:gd name="T6" fmla="*/ 15 w 17"/>
                <a:gd name="T7" fmla="*/ 4 h 14"/>
                <a:gd name="T8" fmla="*/ 12 w 17"/>
                <a:gd name="T9" fmla="*/ 1 h 14"/>
              </a:gdLst>
              <a:ahLst/>
              <a:cxnLst>
                <a:cxn ang="0">
                  <a:pos x="T0" y="T1"/>
                </a:cxn>
                <a:cxn ang="0">
                  <a:pos x="T2" y="T3"/>
                </a:cxn>
                <a:cxn ang="0">
                  <a:pos x="T4" y="T5"/>
                </a:cxn>
                <a:cxn ang="0">
                  <a:pos x="T6" y="T7"/>
                </a:cxn>
                <a:cxn ang="0">
                  <a:pos x="T8" y="T9"/>
                </a:cxn>
              </a:cxnLst>
              <a:rect l="0" t="0" r="r" b="b"/>
              <a:pathLst>
                <a:path w="17" h="14">
                  <a:moveTo>
                    <a:pt x="12" y="1"/>
                  </a:moveTo>
                  <a:cubicBezTo>
                    <a:pt x="9" y="4"/>
                    <a:pt x="5" y="7"/>
                    <a:pt x="2" y="10"/>
                  </a:cubicBezTo>
                  <a:cubicBezTo>
                    <a:pt x="0" y="11"/>
                    <a:pt x="2" y="14"/>
                    <a:pt x="4" y="13"/>
                  </a:cubicBezTo>
                  <a:cubicBezTo>
                    <a:pt x="8"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8" name="Freeform 1334">
              <a:extLst>
                <a:ext uri="{FF2B5EF4-FFF2-40B4-BE49-F238E27FC236}">
                  <a16:creationId xmlns:a16="http://schemas.microsoft.com/office/drawing/2014/main" id="{74493D5E-89C7-4804-BF0D-3C3D7868CC6C}"/>
                </a:ext>
              </a:extLst>
            </p:cNvPr>
            <p:cNvSpPr>
              <a:spLocks/>
            </p:cNvSpPr>
            <p:nvPr userDrawn="1"/>
          </p:nvSpPr>
          <p:spPr bwMode="auto">
            <a:xfrm>
              <a:off x="6567" y="3475"/>
              <a:ext cx="32" cy="22"/>
            </a:xfrm>
            <a:custGeom>
              <a:avLst/>
              <a:gdLst>
                <a:gd name="T0" fmla="*/ 15 w 20"/>
                <a:gd name="T1" fmla="*/ 2 h 14"/>
                <a:gd name="T2" fmla="*/ 2 w 20"/>
                <a:gd name="T3" fmla="*/ 10 h 14"/>
                <a:gd name="T4" fmla="*/ 4 w 20"/>
                <a:gd name="T5" fmla="*/ 13 h 14"/>
                <a:gd name="T6" fmla="*/ 18 w 20"/>
                <a:gd name="T7" fmla="*/ 5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10"/>
                  </a:cubicBezTo>
                  <a:cubicBezTo>
                    <a:pt x="0" y="11"/>
                    <a:pt x="1" y="14"/>
                    <a:pt x="4" y="13"/>
                  </a:cubicBezTo>
                  <a:cubicBezTo>
                    <a:pt x="9" y="11"/>
                    <a:pt x="14" y="9"/>
                    <a:pt x="18" y="5"/>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9" name="Freeform 1335">
              <a:extLst>
                <a:ext uri="{FF2B5EF4-FFF2-40B4-BE49-F238E27FC236}">
                  <a16:creationId xmlns:a16="http://schemas.microsoft.com/office/drawing/2014/main" id="{819258BA-D84D-499F-A18C-5C81F4DBBCBD}"/>
                </a:ext>
              </a:extLst>
            </p:cNvPr>
            <p:cNvSpPr>
              <a:spLocks/>
            </p:cNvSpPr>
            <p:nvPr userDrawn="1"/>
          </p:nvSpPr>
          <p:spPr bwMode="auto">
            <a:xfrm>
              <a:off x="6547" y="3508"/>
              <a:ext cx="22" cy="19"/>
            </a:xfrm>
            <a:custGeom>
              <a:avLst/>
              <a:gdLst>
                <a:gd name="T0" fmla="*/ 10 w 14"/>
                <a:gd name="T1" fmla="*/ 2 h 12"/>
                <a:gd name="T2" fmla="*/ 2 w 14"/>
                <a:gd name="T3" fmla="*/ 7 h 12"/>
                <a:gd name="T4" fmla="*/ 4 w 14"/>
                <a:gd name="T5" fmla="*/ 11 h 12"/>
                <a:gd name="T6" fmla="*/ 13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8" y="4"/>
                    <a:pt x="5" y="6"/>
                    <a:pt x="2" y="7"/>
                  </a:cubicBezTo>
                  <a:cubicBezTo>
                    <a:pt x="0" y="8"/>
                    <a:pt x="1" y="12"/>
                    <a:pt x="4" y="11"/>
                  </a:cubicBezTo>
                  <a:cubicBezTo>
                    <a:pt x="7" y="9"/>
                    <a:pt x="10" y="7"/>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0" name="Freeform 1336">
              <a:extLst>
                <a:ext uri="{FF2B5EF4-FFF2-40B4-BE49-F238E27FC236}">
                  <a16:creationId xmlns:a16="http://schemas.microsoft.com/office/drawing/2014/main" id="{497F00FF-7EF9-46FD-BC83-0DAF68017B94}"/>
                </a:ext>
              </a:extLst>
            </p:cNvPr>
            <p:cNvSpPr>
              <a:spLocks/>
            </p:cNvSpPr>
            <p:nvPr userDrawn="1"/>
          </p:nvSpPr>
          <p:spPr bwMode="auto">
            <a:xfrm>
              <a:off x="6583" y="3494"/>
              <a:ext cx="31" cy="17"/>
            </a:xfrm>
            <a:custGeom>
              <a:avLst/>
              <a:gdLst>
                <a:gd name="T0" fmla="*/ 16 w 20"/>
                <a:gd name="T1" fmla="*/ 1 h 11"/>
                <a:gd name="T2" fmla="*/ 2 w 20"/>
                <a:gd name="T3" fmla="*/ 6 h 11"/>
                <a:gd name="T4" fmla="*/ 2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6"/>
                    <a:pt x="2" y="6"/>
                  </a:cubicBezTo>
                  <a:cubicBezTo>
                    <a:pt x="0" y="7"/>
                    <a:pt x="0" y="11"/>
                    <a:pt x="2" y="10"/>
                  </a:cubicBezTo>
                  <a:cubicBezTo>
                    <a:pt x="8" y="9"/>
                    <a:pt x="13" y="8"/>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1" name="Freeform 1337">
              <a:extLst>
                <a:ext uri="{FF2B5EF4-FFF2-40B4-BE49-F238E27FC236}">
                  <a16:creationId xmlns:a16="http://schemas.microsoft.com/office/drawing/2014/main" id="{16362516-E4C0-4A72-8BD2-8762E7C201B2}"/>
                </a:ext>
              </a:extLst>
            </p:cNvPr>
            <p:cNvSpPr>
              <a:spLocks/>
            </p:cNvSpPr>
            <p:nvPr userDrawn="1"/>
          </p:nvSpPr>
          <p:spPr bwMode="auto">
            <a:xfrm>
              <a:off x="5181" y="3180"/>
              <a:ext cx="60" cy="45"/>
            </a:xfrm>
            <a:custGeom>
              <a:avLst/>
              <a:gdLst>
                <a:gd name="T0" fmla="*/ 23 w 38"/>
                <a:gd name="T1" fmla="*/ 6 h 29"/>
                <a:gd name="T2" fmla="*/ 7 w 38"/>
                <a:gd name="T3" fmla="*/ 14 h 29"/>
                <a:gd name="T4" fmla="*/ 0 w 38"/>
                <a:gd name="T5" fmla="*/ 22 h 29"/>
                <a:gd name="T6" fmla="*/ 8 w 38"/>
                <a:gd name="T7" fmla="*/ 28 h 29"/>
                <a:gd name="T8" fmla="*/ 31 w 38"/>
                <a:gd name="T9" fmla="*/ 17 h 29"/>
                <a:gd name="T10" fmla="*/ 23 w 38"/>
                <a:gd name="T11" fmla="*/ 6 h 29"/>
              </a:gdLst>
              <a:ahLst/>
              <a:cxnLst>
                <a:cxn ang="0">
                  <a:pos x="T0" y="T1"/>
                </a:cxn>
                <a:cxn ang="0">
                  <a:pos x="T2" y="T3"/>
                </a:cxn>
                <a:cxn ang="0">
                  <a:pos x="T4" y="T5"/>
                </a:cxn>
                <a:cxn ang="0">
                  <a:pos x="T6" y="T7"/>
                </a:cxn>
                <a:cxn ang="0">
                  <a:pos x="T8" y="T9"/>
                </a:cxn>
                <a:cxn ang="0">
                  <a:pos x="T10" y="T11"/>
                </a:cxn>
              </a:cxnLst>
              <a:rect l="0" t="0" r="r" b="b"/>
              <a:pathLst>
                <a:path w="38" h="29">
                  <a:moveTo>
                    <a:pt x="23" y="6"/>
                  </a:moveTo>
                  <a:cubicBezTo>
                    <a:pt x="18" y="9"/>
                    <a:pt x="12" y="13"/>
                    <a:pt x="7" y="14"/>
                  </a:cubicBezTo>
                  <a:cubicBezTo>
                    <a:pt x="3" y="15"/>
                    <a:pt x="0" y="17"/>
                    <a:pt x="0" y="22"/>
                  </a:cubicBezTo>
                  <a:cubicBezTo>
                    <a:pt x="0" y="25"/>
                    <a:pt x="4" y="29"/>
                    <a:pt x="8" y="28"/>
                  </a:cubicBezTo>
                  <a:cubicBezTo>
                    <a:pt x="16" y="27"/>
                    <a:pt x="24" y="22"/>
                    <a:pt x="31" y="17"/>
                  </a:cubicBezTo>
                  <a:cubicBezTo>
                    <a:pt x="38" y="12"/>
                    <a:pt x="30" y="0"/>
                    <a:pt x="2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2" name="Freeform 1338">
              <a:extLst>
                <a:ext uri="{FF2B5EF4-FFF2-40B4-BE49-F238E27FC236}">
                  <a16:creationId xmlns:a16="http://schemas.microsoft.com/office/drawing/2014/main" id="{8544500B-B8FB-4D42-84FE-8473E22BFCC3}"/>
                </a:ext>
              </a:extLst>
            </p:cNvPr>
            <p:cNvSpPr>
              <a:spLocks/>
            </p:cNvSpPr>
            <p:nvPr userDrawn="1"/>
          </p:nvSpPr>
          <p:spPr bwMode="auto">
            <a:xfrm>
              <a:off x="5069" y="2999"/>
              <a:ext cx="57" cy="43"/>
            </a:xfrm>
            <a:custGeom>
              <a:avLst/>
              <a:gdLst>
                <a:gd name="T0" fmla="*/ 30 w 36"/>
                <a:gd name="T1" fmla="*/ 1 h 27"/>
                <a:gd name="T2" fmla="*/ 20 w 36"/>
                <a:gd name="T3" fmla="*/ 4 h 27"/>
                <a:gd name="T4" fmla="*/ 7 w 36"/>
                <a:gd name="T5" fmla="*/ 10 h 27"/>
                <a:gd name="T6" fmla="*/ 15 w 36"/>
                <a:gd name="T7" fmla="*/ 22 h 27"/>
                <a:gd name="T8" fmla="*/ 23 w 36"/>
                <a:gd name="T9" fmla="*/ 17 h 27"/>
                <a:gd name="T10" fmla="*/ 28 w 36"/>
                <a:gd name="T11" fmla="*/ 16 h 27"/>
                <a:gd name="T12" fmla="*/ 28 w 36"/>
                <a:gd name="T13" fmla="*/ 15 h 27"/>
                <a:gd name="T14" fmla="*/ 32 w 36"/>
                <a:gd name="T15" fmla="*/ 14 h 27"/>
                <a:gd name="T16" fmla="*/ 35 w 36"/>
                <a:gd name="T17" fmla="*/ 9 h 27"/>
                <a:gd name="T18" fmla="*/ 30 w 36"/>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30" y="1"/>
                  </a:moveTo>
                  <a:cubicBezTo>
                    <a:pt x="26" y="0"/>
                    <a:pt x="23" y="2"/>
                    <a:pt x="20" y="4"/>
                  </a:cubicBezTo>
                  <a:cubicBezTo>
                    <a:pt x="15" y="6"/>
                    <a:pt x="11" y="8"/>
                    <a:pt x="7" y="10"/>
                  </a:cubicBezTo>
                  <a:cubicBezTo>
                    <a:pt x="0" y="15"/>
                    <a:pt x="8" y="27"/>
                    <a:pt x="15" y="22"/>
                  </a:cubicBezTo>
                  <a:cubicBezTo>
                    <a:pt x="18" y="20"/>
                    <a:pt x="20" y="19"/>
                    <a:pt x="23" y="17"/>
                  </a:cubicBezTo>
                  <a:cubicBezTo>
                    <a:pt x="25" y="17"/>
                    <a:pt x="26" y="16"/>
                    <a:pt x="28" y="16"/>
                  </a:cubicBezTo>
                  <a:cubicBezTo>
                    <a:pt x="28" y="15"/>
                    <a:pt x="28" y="15"/>
                    <a:pt x="28" y="15"/>
                  </a:cubicBezTo>
                  <a:cubicBezTo>
                    <a:pt x="30" y="15"/>
                    <a:pt x="31" y="15"/>
                    <a:pt x="32" y="14"/>
                  </a:cubicBezTo>
                  <a:cubicBezTo>
                    <a:pt x="34" y="13"/>
                    <a:pt x="35" y="11"/>
                    <a:pt x="35" y="9"/>
                  </a:cubicBezTo>
                  <a:cubicBezTo>
                    <a:pt x="36" y="5"/>
                    <a:pt x="34" y="2"/>
                    <a:pt x="3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3" name="Freeform 1339">
              <a:extLst>
                <a:ext uri="{FF2B5EF4-FFF2-40B4-BE49-F238E27FC236}">
                  <a16:creationId xmlns:a16="http://schemas.microsoft.com/office/drawing/2014/main" id="{F19A7790-11DD-4A39-A815-192B80207959}"/>
                </a:ext>
              </a:extLst>
            </p:cNvPr>
            <p:cNvSpPr>
              <a:spLocks/>
            </p:cNvSpPr>
            <p:nvPr userDrawn="1"/>
          </p:nvSpPr>
          <p:spPr bwMode="auto">
            <a:xfrm>
              <a:off x="4959" y="2756"/>
              <a:ext cx="91" cy="33"/>
            </a:xfrm>
            <a:custGeom>
              <a:avLst/>
              <a:gdLst>
                <a:gd name="T0" fmla="*/ 42 w 58"/>
                <a:gd name="T1" fmla="*/ 4 h 21"/>
                <a:gd name="T2" fmla="*/ 40 w 58"/>
                <a:gd name="T3" fmla="*/ 5 h 21"/>
                <a:gd name="T4" fmla="*/ 32 w 58"/>
                <a:gd name="T5" fmla="*/ 6 h 21"/>
                <a:gd name="T6" fmla="*/ 12 w 58"/>
                <a:gd name="T7" fmla="*/ 5 h 21"/>
                <a:gd name="T8" fmla="*/ 9 w 58"/>
                <a:gd name="T9" fmla="*/ 19 h 21"/>
                <a:gd name="T10" fmla="*/ 33 w 58"/>
                <a:gd name="T11" fmla="*/ 20 h 21"/>
                <a:gd name="T12" fmla="*/ 50 w 58"/>
                <a:gd name="T13" fmla="*/ 16 h 21"/>
                <a:gd name="T14" fmla="*/ 42 w 58"/>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
                  <a:moveTo>
                    <a:pt x="42" y="4"/>
                  </a:moveTo>
                  <a:cubicBezTo>
                    <a:pt x="44" y="3"/>
                    <a:pt x="41" y="5"/>
                    <a:pt x="40" y="5"/>
                  </a:cubicBezTo>
                  <a:cubicBezTo>
                    <a:pt x="38" y="5"/>
                    <a:pt x="35" y="6"/>
                    <a:pt x="32" y="6"/>
                  </a:cubicBezTo>
                  <a:cubicBezTo>
                    <a:pt x="25" y="6"/>
                    <a:pt x="18" y="7"/>
                    <a:pt x="12" y="5"/>
                  </a:cubicBezTo>
                  <a:cubicBezTo>
                    <a:pt x="3" y="4"/>
                    <a:pt x="0" y="18"/>
                    <a:pt x="9" y="19"/>
                  </a:cubicBezTo>
                  <a:cubicBezTo>
                    <a:pt x="17" y="21"/>
                    <a:pt x="25" y="20"/>
                    <a:pt x="33" y="20"/>
                  </a:cubicBezTo>
                  <a:cubicBezTo>
                    <a:pt x="39" y="19"/>
                    <a:pt x="45" y="19"/>
                    <a:pt x="50" y="16"/>
                  </a:cubicBezTo>
                  <a:cubicBezTo>
                    <a:pt x="58" y="12"/>
                    <a:pt x="50" y="0"/>
                    <a:pt x="4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4" name="Freeform 1340">
              <a:extLst>
                <a:ext uri="{FF2B5EF4-FFF2-40B4-BE49-F238E27FC236}">
                  <a16:creationId xmlns:a16="http://schemas.microsoft.com/office/drawing/2014/main" id="{816BD4C8-AFEC-4F6E-B2D2-7F50FD0E34B2}"/>
                </a:ext>
              </a:extLst>
            </p:cNvPr>
            <p:cNvSpPr>
              <a:spLocks/>
            </p:cNvSpPr>
            <p:nvPr userDrawn="1"/>
          </p:nvSpPr>
          <p:spPr bwMode="auto">
            <a:xfrm>
              <a:off x="4869" y="2328"/>
              <a:ext cx="79" cy="27"/>
            </a:xfrm>
            <a:custGeom>
              <a:avLst/>
              <a:gdLst>
                <a:gd name="T0" fmla="*/ 44 w 50"/>
                <a:gd name="T1" fmla="*/ 2 h 17"/>
                <a:gd name="T2" fmla="*/ 42 w 50"/>
                <a:gd name="T3" fmla="*/ 2 h 17"/>
                <a:gd name="T4" fmla="*/ 39 w 50"/>
                <a:gd name="T5" fmla="*/ 2 h 17"/>
                <a:gd name="T6" fmla="*/ 37 w 50"/>
                <a:gd name="T7" fmla="*/ 1 h 17"/>
                <a:gd name="T8" fmla="*/ 28 w 50"/>
                <a:gd name="T9" fmla="*/ 1 h 17"/>
                <a:gd name="T10" fmla="*/ 9 w 50"/>
                <a:gd name="T11" fmla="*/ 0 h 17"/>
                <a:gd name="T12" fmla="*/ 10 w 50"/>
                <a:gd name="T13" fmla="*/ 14 h 17"/>
                <a:gd name="T14" fmla="*/ 28 w 50"/>
                <a:gd name="T15" fmla="*/ 15 h 17"/>
                <a:gd name="T16" fmla="*/ 43 w 50"/>
                <a:gd name="T17" fmla="*/ 15 h 17"/>
                <a:gd name="T18" fmla="*/ 44 w 50"/>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2"/>
                  </a:moveTo>
                  <a:cubicBezTo>
                    <a:pt x="43" y="2"/>
                    <a:pt x="43" y="2"/>
                    <a:pt x="42" y="2"/>
                  </a:cubicBezTo>
                  <a:cubicBezTo>
                    <a:pt x="41" y="2"/>
                    <a:pt x="40" y="2"/>
                    <a:pt x="39" y="2"/>
                  </a:cubicBezTo>
                  <a:cubicBezTo>
                    <a:pt x="39" y="2"/>
                    <a:pt x="38" y="2"/>
                    <a:pt x="37" y="1"/>
                  </a:cubicBezTo>
                  <a:cubicBezTo>
                    <a:pt x="34" y="1"/>
                    <a:pt x="31" y="1"/>
                    <a:pt x="28" y="1"/>
                  </a:cubicBezTo>
                  <a:cubicBezTo>
                    <a:pt x="22" y="0"/>
                    <a:pt x="15" y="0"/>
                    <a:pt x="9" y="0"/>
                  </a:cubicBezTo>
                  <a:cubicBezTo>
                    <a:pt x="0" y="1"/>
                    <a:pt x="1" y="15"/>
                    <a:pt x="10" y="14"/>
                  </a:cubicBezTo>
                  <a:cubicBezTo>
                    <a:pt x="16" y="14"/>
                    <a:pt x="22" y="14"/>
                    <a:pt x="28" y="15"/>
                  </a:cubicBezTo>
                  <a:cubicBezTo>
                    <a:pt x="32" y="15"/>
                    <a:pt x="39" y="17"/>
                    <a:pt x="43" y="15"/>
                  </a:cubicBezTo>
                  <a:cubicBezTo>
                    <a:pt x="49" y="13"/>
                    <a:pt x="50" y="5"/>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5" name="Freeform 1341">
              <a:extLst>
                <a:ext uri="{FF2B5EF4-FFF2-40B4-BE49-F238E27FC236}">
                  <a16:creationId xmlns:a16="http://schemas.microsoft.com/office/drawing/2014/main" id="{51635C0B-A534-4ABE-8DDB-769E50192FE6}"/>
                </a:ext>
              </a:extLst>
            </p:cNvPr>
            <p:cNvSpPr>
              <a:spLocks/>
            </p:cNvSpPr>
            <p:nvPr userDrawn="1"/>
          </p:nvSpPr>
          <p:spPr bwMode="auto">
            <a:xfrm>
              <a:off x="4934" y="1923"/>
              <a:ext cx="83" cy="41"/>
            </a:xfrm>
            <a:custGeom>
              <a:avLst/>
              <a:gdLst>
                <a:gd name="T0" fmla="*/ 36 w 53"/>
                <a:gd name="T1" fmla="*/ 11 h 26"/>
                <a:gd name="T2" fmla="*/ 32 w 53"/>
                <a:gd name="T3" fmla="*/ 11 h 26"/>
                <a:gd name="T4" fmla="*/ 14 w 53"/>
                <a:gd name="T5" fmla="*/ 7 h 26"/>
                <a:gd name="T6" fmla="*/ 8 w 53"/>
                <a:gd name="T7" fmla="*/ 20 h 26"/>
                <a:gd name="T8" fmla="*/ 38 w 53"/>
                <a:gd name="T9" fmla="*/ 25 h 26"/>
                <a:gd name="T10" fmla="*/ 50 w 53"/>
                <a:gd name="T11" fmla="*/ 8 h 26"/>
                <a:gd name="T12" fmla="*/ 36 w 53"/>
                <a:gd name="T13" fmla="*/ 11 h 26"/>
              </a:gdLst>
              <a:ahLst/>
              <a:cxnLst>
                <a:cxn ang="0">
                  <a:pos x="T0" y="T1"/>
                </a:cxn>
                <a:cxn ang="0">
                  <a:pos x="T2" y="T3"/>
                </a:cxn>
                <a:cxn ang="0">
                  <a:pos x="T4" y="T5"/>
                </a:cxn>
                <a:cxn ang="0">
                  <a:pos x="T6" y="T7"/>
                </a:cxn>
                <a:cxn ang="0">
                  <a:pos x="T8" y="T9"/>
                </a:cxn>
                <a:cxn ang="0">
                  <a:pos x="T10" y="T11"/>
                </a:cxn>
                <a:cxn ang="0">
                  <a:pos x="T12" y="T13"/>
                </a:cxn>
              </a:cxnLst>
              <a:rect l="0" t="0" r="r" b="b"/>
              <a:pathLst>
                <a:path w="53" h="26">
                  <a:moveTo>
                    <a:pt x="36" y="11"/>
                  </a:moveTo>
                  <a:cubicBezTo>
                    <a:pt x="35" y="12"/>
                    <a:pt x="33" y="12"/>
                    <a:pt x="32" y="11"/>
                  </a:cubicBezTo>
                  <a:cubicBezTo>
                    <a:pt x="26" y="11"/>
                    <a:pt x="20" y="9"/>
                    <a:pt x="14" y="7"/>
                  </a:cubicBezTo>
                  <a:cubicBezTo>
                    <a:pt x="6" y="5"/>
                    <a:pt x="0" y="17"/>
                    <a:pt x="8" y="20"/>
                  </a:cubicBezTo>
                  <a:cubicBezTo>
                    <a:pt x="18" y="23"/>
                    <a:pt x="28" y="26"/>
                    <a:pt x="38" y="25"/>
                  </a:cubicBezTo>
                  <a:cubicBezTo>
                    <a:pt x="47" y="25"/>
                    <a:pt x="53" y="18"/>
                    <a:pt x="50" y="8"/>
                  </a:cubicBezTo>
                  <a:cubicBezTo>
                    <a:pt x="47" y="0"/>
                    <a:pt x="35" y="4"/>
                    <a:pt x="3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6" name="Freeform 1342">
              <a:extLst>
                <a:ext uri="{FF2B5EF4-FFF2-40B4-BE49-F238E27FC236}">
                  <a16:creationId xmlns:a16="http://schemas.microsoft.com/office/drawing/2014/main" id="{6C28BFFB-F0AB-4B80-8AA5-215C7F1950B2}"/>
                </a:ext>
              </a:extLst>
            </p:cNvPr>
            <p:cNvSpPr>
              <a:spLocks/>
            </p:cNvSpPr>
            <p:nvPr userDrawn="1"/>
          </p:nvSpPr>
          <p:spPr bwMode="auto">
            <a:xfrm>
              <a:off x="5189" y="1569"/>
              <a:ext cx="55" cy="57"/>
            </a:xfrm>
            <a:custGeom>
              <a:avLst/>
              <a:gdLst>
                <a:gd name="T0" fmla="*/ 29 w 35"/>
                <a:gd name="T1" fmla="*/ 19 h 36"/>
                <a:gd name="T2" fmla="*/ 24 w 35"/>
                <a:gd name="T3" fmla="*/ 15 h 36"/>
                <a:gd name="T4" fmla="*/ 16 w 35"/>
                <a:gd name="T5" fmla="*/ 8 h 36"/>
                <a:gd name="T6" fmla="*/ 5 w 35"/>
                <a:gd name="T7" fmla="*/ 16 h 36"/>
                <a:gd name="T8" fmla="*/ 17 w 35"/>
                <a:gd name="T9" fmla="*/ 28 h 36"/>
                <a:gd name="T10" fmla="*/ 32 w 35"/>
                <a:gd name="T11" fmla="*/ 32 h 36"/>
                <a:gd name="T12" fmla="*/ 35 w 35"/>
                <a:gd name="T13" fmla="*/ 24 h 36"/>
                <a:gd name="T14" fmla="*/ 34 w 35"/>
                <a:gd name="T15" fmla="*/ 22 h 36"/>
                <a:gd name="T16" fmla="*/ 29 w 35"/>
                <a:gd name="T1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6">
                  <a:moveTo>
                    <a:pt x="29" y="19"/>
                  </a:moveTo>
                  <a:cubicBezTo>
                    <a:pt x="27" y="18"/>
                    <a:pt x="26" y="16"/>
                    <a:pt x="24" y="15"/>
                  </a:cubicBezTo>
                  <a:cubicBezTo>
                    <a:pt x="21" y="13"/>
                    <a:pt x="18" y="10"/>
                    <a:pt x="16" y="8"/>
                  </a:cubicBezTo>
                  <a:cubicBezTo>
                    <a:pt x="11" y="0"/>
                    <a:pt x="0" y="8"/>
                    <a:pt x="5" y="16"/>
                  </a:cubicBezTo>
                  <a:cubicBezTo>
                    <a:pt x="8" y="20"/>
                    <a:pt x="13" y="24"/>
                    <a:pt x="17" y="28"/>
                  </a:cubicBezTo>
                  <a:cubicBezTo>
                    <a:pt x="21" y="30"/>
                    <a:pt x="27" y="36"/>
                    <a:pt x="32" y="32"/>
                  </a:cubicBezTo>
                  <a:cubicBezTo>
                    <a:pt x="35" y="30"/>
                    <a:pt x="35" y="27"/>
                    <a:pt x="35" y="24"/>
                  </a:cubicBezTo>
                  <a:cubicBezTo>
                    <a:pt x="35" y="23"/>
                    <a:pt x="34" y="23"/>
                    <a:pt x="34" y="22"/>
                  </a:cubicBezTo>
                  <a:cubicBezTo>
                    <a:pt x="33" y="20"/>
                    <a:pt x="31"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7" name="Freeform 1343">
              <a:extLst>
                <a:ext uri="{FF2B5EF4-FFF2-40B4-BE49-F238E27FC236}">
                  <a16:creationId xmlns:a16="http://schemas.microsoft.com/office/drawing/2014/main" id="{904DF493-FC4E-4F5F-A926-2EC1DD2F9179}"/>
                </a:ext>
              </a:extLst>
            </p:cNvPr>
            <p:cNvSpPr>
              <a:spLocks/>
            </p:cNvSpPr>
            <p:nvPr userDrawn="1"/>
          </p:nvSpPr>
          <p:spPr bwMode="auto">
            <a:xfrm>
              <a:off x="5611" y="1326"/>
              <a:ext cx="38" cy="72"/>
            </a:xfrm>
            <a:custGeom>
              <a:avLst/>
              <a:gdLst>
                <a:gd name="T0" fmla="*/ 2 w 24"/>
                <a:gd name="T1" fmla="*/ 13 h 46"/>
                <a:gd name="T2" fmla="*/ 8 w 24"/>
                <a:gd name="T3" fmla="*/ 37 h 46"/>
                <a:gd name="T4" fmla="*/ 22 w 24"/>
                <a:gd name="T5" fmla="*/ 36 h 46"/>
                <a:gd name="T6" fmla="*/ 16 w 24"/>
                <a:gd name="T7" fmla="*/ 8 h 46"/>
                <a:gd name="T8" fmla="*/ 2 w 24"/>
                <a:gd name="T9" fmla="*/ 13 h 46"/>
              </a:gdLst>
              <a:ahLst/>
              <a:cxnLst>
                <a:cxn ang="0">
                  <a:pos x="T0" y="T1"/>
                </a:cxn>
                <a:cxn ang="0">
                  <a:pos x="T2" y="T3"/>
                </a:cxn>
                <a:cxn ang="0">
                  <a:pos x="T4" y="T5"/>
                </a:cxn>
                <a:cxn ang="0">
                  <a:pos x="T6" y="T7"/>
                </a:cxn>
                <a:cxn ang="0">
                  <a:pos x="T8" y="T9"/>
                </a:cxn>
              </a:cxnLst>
              <a:rect l="0" t="0" r="r" b="b"/>
              <a:pathLst>
                <a:path w="24" h="46">
                  <a:moveTo>
                    <a:pt x="2" y="13"/>
                  </a:moveTo>
                  <a:cubicBezTo>
                    <a:pt x="5" y="21"/>
                    <a:pt x="7" y="29"/>
                    <a:pt x="8" y="37"/>
                  </a:cubicBezTo>
                  <a:cubicBezTo>
                    <a:pt x="10" y="46"/>
                    <a:pt x="24" y="45"/>
                    <a:pt x="22" y="36"/>
                  </a:cubicBezTo>
                  <a:cubicBezTo>
                    <a:pt x="21" y="27"/>
                    <a:pt x="18" y="18"/>
                    <a:pt x="16" y="8"/>
                  </a:cubicBezTo>
                  <a:cubicBezTo>
                    <a:pt x="13" y="0"/>
                    <a:pt x="0" y="4"/>
                    <a:pt x="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8" name="Freeform 1344">
              <a:extLst>
                <a:ext uri="{FF2B5EF4-FFF2-40B4-BE49-F238E27FC236}">
                  <a16:creationId xmlns:a16="http://schemas.microsoft.com/office/drawing/2014/main" id="{663EB80D-A368-48C9-BF06-7DBBA59F94A8}"/>
                </a:ext>
              </a:extLst>
            </p:cNvPr>
            <p:cNvSpPr>
              <a:spLocks/>
            </p:cNvSpPr>
            <p:nvPr userDrawn="1"/>
          </p:nvSpPr>
          <p:spPr bwMode="auto">
            <a:xfrm>
              <a:off x="5958" y="1393"/>
              <a:ext cx="50" cy="79"/>
            </a:xfrm>
            <a:custGeom>
              <a:avLst/>
              <a:gdLst>
                <a:gd name="T0" fmla="*/ 16 w 32"/>
                <a:gd name="T1" fmla="*/ 9 h 50"/>
                <a:gd name="T2" fmla="*/ 5 w 32"/>
                <a:gd name="T3" fmla="*/ 34 h 50"/>
                <a:gd name="T4" fmla="*/ 16 w 32"/>
                <a:gd name="T5" fmla="*/ 43 h 50"/>
                <a:gd name="T6" fmla="*/ 29 w 32"/>
                <a:gd name="T7" fmla="*/ 15 h 50"/>
                <a:gd name="T8" fmla="*/ 16 w 32"/>
                <a:gd name="T9" fmla="*/ 9 h 50"/>
              </a:gdLst>
              <a:ahLst/>
              <a:cxnLst>
                <a:cxn ang="0">
                  <a:pos x="T0" y="T1"/>
                </a:cxn>
                <a:cxn ang="0">
                  <a:pos x="T2" y="T3"/>
                </a:cxn>
                <a:cxn ang="0">
                  <a:pos x="T4" y="T5"/>
                </a:cxn>
                <a:cxn ang="0">
                  <a:pos x="T6" y="T7"/>
                </a:cxn>
                <a:cxn ang="0">
                  <a:pos x="T8" y="T9"/>
                </a:cxn>
              </a:cxnLst>
              <a:rect l="0" t="0" r="r" b="b"/>
              <a:pathLst>
                <a:path w="32" h="50">
                  <a:moveTo>
                    <a:pt x="16" y="9"/>
                  </a:moveTo>
                  <a:cubicBezTo>
                    <a:pt x="13" y="17"/>
                    <a:pt x="11" y="26"/>
                    <a:pt x="5" y="34"/>
                  </a:cubicBezTo>
                  <a:cubicBezTo>
                    <a:pt x="0" y="41"/>
                    <a:pt x="11" y="50"/>
                    <a:pt x="16" y="43"/>
                  </a:cubicBezTo>
                  <a:cubicBezTo>
                    <a:pt x="22" y="34"/>
                    <a:pt x="25" y="24"/>
                    <a:pt x="29" y="15"/>
                  </a:cubicBezTo>
                  <a:cubicBezTo>
                    <a:pt x="32" y="6"/>
                    <a:pt x="19" y="0"/>
                    <a:pt x="1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9" name="Freeform 1345">
              <a:extLst>
                <a:ext uri="{FF2B5EF4-FFF2-40B4-BE49-F238E27FC236}">
                  <a16:creationId xmlns:a16="http://schemas.microsoft.com/office/drawing/2014/main" id="{D94139C5-9422-46BE-813B-80F011B4CE8D}"/>
                </a:ext>
              </a:extLst>
            </p:cNvPr>
            <p:cNvSpPr>
              <a:spLocks/>
            </p:cNvSpPr>
            <p:nvPr userDrawn="1"/>
          </p:nvSpPr>
          <p:spPr bwMode="auto">
            <a:xfrm>
              <a:off x="6189" y="1604"/>
              <a:ext cx="65" cy="63"/>
            </a:xfrm>
            <a:custGeom>
              <a:avLst/>
              <a:gdLst>
                <a:gd name="T0" fmla="*/ 21 w 41"/>
                <a:gd name="T1" fmla="*/ 14 h 40"/>
                <a:gd name="T2" fmla="*/ 21 w 41"/>
                <a:gd name="T3" fmla="*/ 14 h 40"/>
                <a:gd name="T4" fmla="*/ 18 w 41"/>
                <a:gd name="T5" fmla="*/ 18 h 40"/>
                <a:gd name="T6" fmla="*/ 8 w 41"/>
                <a:gd name="T7" fmla="*/ 24 h 40"/>
                <a:gd name="T8" fmla="*/ 12 w 41"/>
                <a:gd name="T9" fmla="*/ 37 h 40"/>
                <a:gd name="T10" fmla="*/ 33 w 41"/>
                <a:gd name="T11" fmla="*/ 7 h 40"/>
                <a:gd name="T12" fmla="*/ 21 w 41"/>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21" y="14"/>
                  </a:moveTo>
                  <a:cubicBezTo>
                    <a:pt x="21" y="14"/>
                    <a:pt x="21" y="14"/>
                    <a:pt x="21" y="14"/>
                  </a:cubicBezTo>
                  <a:cubicBezTo>
                    <a:pt x="20" y="16"/>
                    <a:pt x="19" y="17"/>
                    <a:pt x="18" y="18"/>
                  </a:cubicBezTo>
                  <a:cubicBezTo>
                    <a:pt x="15" y="21"/>
                    <a:pt x="11" y="22"/>
                    <a:pt x="8" y="24"/>
                  </a:cubicBezTo>
                  <a:cubicBezTo>
                    <a:pt x="0" y="27"/>
                    <a:pt x="4" y="40"/>
                    <a:pt x="12" y="37"/>
                  </a:cubicBezTo>
                  <a:cubicBezTo>
                    <a:pt x="23" y="33"/>
                    <a:pt x="41" y="21"/>
                    <a:pt x="33" y="7"/>
                  </a:cubicBezTo>
                  <a:cubicBezTo>
                    <a:pt x="29" y="0"/>
                    <a:pt x="18" y="7"/>
                    <a:pt x="2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0" name="Freeform 1346">
              <a:extLst>
                <a:ext uri="{FF2B5EF4-FFF2-40B4-BE49-F238E27FC236}">
                  <a16:creationId xmlns:a16="http://schemas.microsoft.com/office/drawing/2014/main" id="{97561396-F12C-4B48-B1DB-1954E5EE51F3}"/>
                </a:ext>
              </a:extLst>
            </p:cNvPr>
            <p:cNvSpPr>
              <a:spLocks/>
            </p:cNvSpPr>
            <p:nvPr userDrawn="1"/>
          </p:nvSpPr>
          <p:spPr bwMode="auto">
            <a:xfrm>
              <a:off x="6391" y="1891"/>
              <a:ext cx="72" cy="65"/>
            </a:xfrm>
            <a:custGeom>
              <a:avLst/>
              <a:gdLst>
                <a:gd name="T0" fmla="*/ 29 w 46"/>
                <a:gd name="T1" fmla="*/ 7 h 41"/>
                <a:gd name="T2" fmla="*/ 7 w 46"/>
                <a:gd name="T3" fmla="*/ 25 h 41"/>
                <a:gd name="T4" fmla="*/ 15 w 46"/>
                <a:gd name="T5" fmla="*/ 36 h 41"/>
                <a:gd name="T6" fmla="*/ 41 w 46"/>
                <a:gd name="T7" fmla="*/ 13 h 41"/>
                <a:gd name="T8" fmla="*/ 29 w 46"/>
                <a:gd name="T9" fmla="*/ 7 h 41"/>
              </a:gdLst>
              <a:ahLst/>
              <a:cxnLst>
                <a:cxn ang="0">
                  <a:pos x="T0" y="T1"/>
                </a:cxn>
                <a:cxn ang="0">
                  <a:pos x="T2" y="T3"/>
                </a:cxn>
                <a:cxn ang="0">
                  <a:pos x="T4" y="T5"/>
                </a:cxn>
                <a:cxn ang="0">
                  <a:pos x="T6" y="T7"/>
                </a:cxn>
                <a:cxn ang="0">
                  <a:pos x="T8" y="T9"/>
                </a:cxn>
              </a:cxnLst>
              <a:rect l="0" t="0" r="r" b="b"/>
              <a:pathLst>
                <a:path w="46" h="41">
                  <a:moveTo>
                    <a:pt x="29" y="7"/>
                  </a:moveTo>
                  <a:cubicBezTo>
                    <a:pt x="24" y="15"/>
                    <a:pt x="14" y="20"/>
                    <a:pt x="7" y="25"/>
                  </a:cubicBezTo>
                  <a:cubicBezTo>
                    <a:pt x="0" y="30"/>
                    <a:pt x="8" y="41"/>
                    <a:pt x="15" y="36"/>
                  </a:cubicBezTo>
                  <a:cubicBezTo>
                    <a:pt x="24" y="30"/>
                    <a:pt x="35" y="23"/>
                    <a:pt x="41" y="13"/>
                  </a:cubicBezTo>
                  <a:cubicBezTo>
                    <a:pt x="46" y="6"/>
                    <a:pt x="33" y="0"/>
                    <a:pt x="2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1" name="Freeform 1347">
              <a:extLst>
                <a:ext uri="{FF2B5EF4-FFF2-40B4-BE49-F238E27FC236}">
                  <a16:creationId xmlns:a16="http://schemas.microsoft.com/office/drawing/2014/main" id="{9B8B2374-E61B-4E8F-9A5B-5EE540519139}"/>
                </a:ext>
              </a:extLst>
            </p:cNvPr>
            <p:cNvSpPr>
              <a:spLocks/>
            </p:cNvSpPr>
            <p:nvPr userDrawn="1"/>
          </p:nvSpPr>
          <p:spPr bwMode="auto">
            <a:xfrm>
              <a:off x="6573" y="2242"/>
              <a:ext cx="82" cy="52"/>
            </a:xfrm>
            <a:custGeom>
              <a:avLst/>
              <a:gdLst>
                <a:gd name="T0" fmla="*/ 38 w 52"/>
                <a:gd name="T1" fmla="*/ 3 h 33"/>
                <a:gd name="T2" fmla="*/ 8 w 52"/>
                <a:gd name="T3" fmla="*/ 16 h 33"/>
                <a:gd name="T4" fmla="*/ 15 w 52"/>
                <a:gd name="T5" fmla="*/ 28 h 33"/>
                <a:gd name="T6" fmla="*/ 43 w 52"/>
                <a:gd name="T7" fmla="*/ 16 h 33"/>
                <a:gd name="T8" fmla="*/ 38 w 52"/>
                <a:gd name="T9" fmla="*/ 3 h 33"/>
              </a:gdLst>
              <a:ahLst/>
              <a:cxnLst>
                <a:cxn ang="0">
                  <a:pos x="T0" y="T1"/>
                </a:cxn>
                <a:cxn ang="0">
                  <a:pos x="T2" y="T3"/>
                </a:cxn>
                <a:cxn ang="0">
                  <a:pos x="T4" y="T5"/>
                </a:cxn>
                <a:cxn ang="0">
                  <a:pos x="T6" y="T7"/>
                </a:cxn>
                <a:cxn ang="0">
                  <a:pos x="T8" y="T9"/>
                </a:cxn>
              </a:cxnLst>
              <a:rect l="0" t="0" r="r" b="b"/>
              <a:pathLst>
                <a:path w="52" h="33">
                  <a:moveTo>
                    <a:pt x="38" y="3"/>
                  </a:moveTo>
                  <a:cubicBezTo>
                    <a:pt x="28" y="6"/>
                    <a:pt x="17" y="10"/>
                    <a:pt x="8" y="16"/>
                  </a:cubicBezTo>
                  <a:cubicBezTo>
                    <a:pt x="0" y="21"/>
                    <a:pt x="8" y="33"/>
                    <a:pt x="15" y="28"/>
                  </a:cubicBezTo>
                  <a:cubicBezTo>
                    <a:pt x="24" y="22"/>
                    <a:pt x="33" y="19"/>
                    <a:pt x="43" y="16"/>
                  </a:cubicBezTo>
                  <a:cubicBezTo>
                    <a:pt x="52" y="13"/>
                    <a:pt x="47" y="0"/>
                    <a:pt x="3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2" name="Freeform 1348">
              <a:extLst>
                <a:ext uri="{FF2B5EF4-FFF2-40B4-BE49-F238E27FC236}">
                  <a16:creationId xmlns:a16="http://schemas.microsoft.com/office/drawing/2014/main" id="{001A6147-DB1D-4348-BD1E-DCA8D3DCC0ED}"/>
                </a:ext>
              </a:extLst>
            </p:cNvPr>
            <p:cNvSpPr>
              <a:spLocks/>
            </p:cNvSpPr>
            <p:nvPr userDrawn="1"/>
          </p:nvSpPr>
          <p:spPr bwMode="auto">
            <a:xfrm>
              <a:off x="6720" y="2526"/>
              <a:ext cx="82" cy="30"/>
            </a:xfrm>
            <a:custGeom>
              <a:avLst/>
              <a:gdLst>
                <a:gd name="T0" fmla="*/ 39 w 52"/>
                <a:gd name="T1" fmla="*/ 3 h 19"/>
                <a:gd name="T2" fmla="*/ 9 w 52"/>
                <a:gd name="T3" fmla="*/ 5 h 19"/>
                <a:gd name="T4" fmla="*/ 10 w 52"/>
                <a:gd name="T5" fmla="*/ 19 h 19"/>
                <a:gd name="T6" fmla="*/ 44 w 52"/>
                <a:gd name="T7" fmla="*/ 16 h 19"/>
                <a:gd name="T8" fmla="*/ 39 w 52"/>
                <a:gd name="T9" fmla="*/ 3 h 19"/>
              </a:gdLst>
              <a:ahLst/>
              <a:cxnLst>
                <a:cxn ang="0">
                  <a:pos x="T0" y="T1"/>
                </a:cxn>
                <a:cxn ang="0">
                  <a:pos x="T2" y="T3"/>
                </a:cxn>
                <a:cxn ang="0">
                  <a:pos x="T4" y="T5"/>
                </a:cxn>
                <a:cxn ang="0">
                  <a:pos x="T6" y="T7"/>
                </a:cxn>
                <a:cxn ang="0">
                  <a:pos x="T8" y="T9"/>
                </a:cxn>
              </a:cxnLst>
              <a:rect l="0" t="0" r="r" b="b"/>
              <a:pathLst>
                <a:path w="52" h="19">
                  <a:moveTo>
                    <a:pt x="39" y="3"/>
                  </a:moveTo>
                  <a:cubicBezTo>
                    <a:pt x="29" y="5"/>
                    <a:pt x="19" y="5"/>
                    <a:pt x="9" y="5"/>
                  </a:cubicBezTo>
                  <a:cubicBezTo>
                    <a:pt x="0" y="5"/>
                    <a:pt x="1" y="19"/>
                    <a:pt x="10" y="19"/>
                  </a:cubicBezTo>
                  <a:cubicBezTo>
                    <a:pt x="21" y="19"/>
                    <a:pt x="33" y="19"/>
                    <a:pt x="44" y="16"/>
                  </a:cubicBezTo>
                  <a:cubicBezTo>
                    <a:pt x="52" y="14"/>
                    <a:pt x="48" y="0"/>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3" name="Freeform 1349">
              <a:extLst>
                <a:ext uri="{FF2B5EF4-FFF2-40B4-BE49-F238E27FC236}">
                  <a16:creationId xmlns:a16="http://schemas.microsoft.com/office/drawing/2014/main" id="{5FA2718D-961E-4CD2-8B4F-50DAFDE90B70}"/>
                </a:ext>
              </a:extLst>
            </p:cNvPr>
            <p:cNvSpPr>
              <a:spLocks/>
            </p:cNvSpPr>
            <p:nvPr userDrawn="1"/>
          </p:nvSpPr>
          <p:spPr bwMode="auto">
            <a:xfrm>
              <a:off x="6321" y="650"/>
              <a:ext cx="569" cy="602"/>
            </a:xfrm>
            <a:custGeom>
              <a:avLst/>
              <a:gdLst>
                <a:gd name="T0" fmla="*/ 32 w 361"/>
                <a:gd name="T1" fmla="*/ 81 h 383"/>
                <a:gd name="T2" fmla="*/ 7 w 361"/>
                <a:gd name="T3" fmla="*/ 202 h 383"/>
                <a:gd name="T4" fmla="*/ 68 w 361"/>
                <a:gd name="T5" fmla="*/ 312 h 383"/>
                <a:gd name="T6" fmla="*/ 329 w 361"/>
                <a:gd name="T7" fmla="*/ 260 h 383"/>
                <a:gd name="T8" fmla="*/ 351 w 361"/>
                <a:gd name="T9" fmla="*/ 137 h 383"/>
                <a:gd name="T10" fmla="*/ 348 w 361"/>
                <a:gd name="T11" fmla="*/ 125 h 383"/>
                <a:gd name="T12" fmla="*/ 346 w 361"/>
                <a:gd name="T13" fmla="*/ 120 h 383"/>
                <a:gd name="T14" fmla="*/ 344 w 361"/>
                <a:gd name="T15" fmla="*/ 114 h 383"/>
                <a:gd name="T16" fmla="*/ 335 w 361"/>
                <a:gd name="T17" fmla="*/ 92 h 383"/>
                <a:gd name="T18" fmla="*/ 329 w 361"/>
                <a:gd name="T19" fmla="*/ 81 h 383"/>
                <a:gd name="T20" fmla="*/ 326 w 361"/>
                <a:gd name="T21" fmla="*/ 76 h 383"/>
                <a:gd name="T22" fmla="*/ 322 w 361"/>
                <a:gd name="T23" fmla="*/ 71 h 383"/>
                <a:gd name="T24" fmla="*/ 315 w 361"/>
                <a:gd name="T25" fmla="*/ 62 h 383"/>
                <a:gd name="T26" fmla="*/ 307 w 361"/>
                <a:gd name="T27" fmla="*/ 53 h 383"/>
                <a:gd name="T28" fmla="*/ 303 w 361"/>
                <a:gd name="T29" fmla="*/ 49 h 383"/>
                <a:gd name="T30" fmla="*/ 298 w 361"/>
                <a:gd name="T31" fmla="*/ 45 h 383"/>
                <a:gd name="T32" fmla="*/ 289 w 361"/>
                <a:gd name="T33" fmla="*/ 37 h 383"/>
                <a:gd name="T34" fmla="*/ 279 w 361"/>
                <a:gd name="T35" fmla="*/ 30 h 383"/>
                <a:gd name="T36" fmla="*/ 274 w 361"/>
                <a:gd name="T37" fmla="*/ 26 h 383"/>
                <a:gd name="T38" fmla="*/ 269 w 361"/>
                <a:gd name="T39" fmla="*/ 23 h 383"/>
                <a:gd name="T40" fmla="*/ 247 w 361"/>
                <a:gd name="T41" fmla="*/ 12 h 383"/>
                <a:gd name="T42" fmla="*/ 224 w 361"/>
                <a:gd name="T43" fmla="*/ 5 h 383"/>
                <a:gd name="T44" fmla="*/ 201 w 361"/>
                <a:gd name="T45" fmla="*/ 1 h 383"/>
                <a:gd name="T46" fmla="*/ 189 w 361"/>
                <a:gd name="T47" fmla="*/ 0 h 383"/>
                <a:gd name="T48" fmla="*/ 183 w 361"/>
                <a:gd name="T49" fmla="*/ 0 h 383"/>
                <a:gd name="T50" fmla="*/ 177 w 361"/>
                <a:gd name="T51" fmla="*/ 0 h 383"/>
                <a:gd name="T52" fmla="*/ 129 w 361"/>
                <a:gd name="T53" fmla="*/ 7 h 383"/>
                <a:gd name="T54" fmla="*/ 32 w 361"/>
                <a:gd name="T55" fmla="*/ 8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383">
                  <a:moveTo>
                    <a:pt x="32" y="81"/>
                  </a:moveTo>
                  <a:cubicBezTo>
                    <a:pt x="10" y="116"/>
                    <a:pt x="0" y="160"/>
                    <a:pt x="7" y="202"/>
                  </a:cubicBezTo>
                  <a:cubicBezTo>
                    <a:pt x="13" y="244"/>
                    <a:pt x="35" y="284"/>
                    <a:pt x="68" y="312"/>
                  </a:cubicBezTo>
                  <a:cubicBezTo>
                    <a:pt x="152" y="383"/>
                    <a:pt x="277" y="354"/>
                    <a:pt x="329" y="260"/>
                  </a:cubicBezTo>
                  <a:cubicBezTo>
                    <a:pt x="349" y="223"/>
                    <a:pt x="361" y="178"/>
                    <a:pt x="351" y="137"/>
                  </a:cubicBezTo>
                  <a:cubicBezTo>
                    <a:pt x="348" y="125"/>
                    <a:pt x="348" y="125"/>
                    <a:pt x="348" y="125"/>
                  </a:cubicBezTo>
                  <a:cubicBezTo>
                    <a:pt x="348" y="123"/>
                    <a:pt x="347" y="121"/>
                    <a:pt x="346" y="120"/>
                  </a:cubicBezTo>
                  <a:cubicBezTo>
                    <a:pt x="344" y="114"/>
                    <a:pt x="344" y="114"/>
                    <a:pt x="344" y="114"/>
                  </a:cubicBezTo>
                  <a:cubicBezTo>
                    <a:pt x="342" y="106"/>
                    <a:pt x="338" y="99"/>
                    <a:pt x="335" y="92"/>
                  </a:cubicBezTo>
                  <a:cubicBezTo>
                    <a:pt x="333" y="88"/>
                    <a:pt x="331" y="85"/>
                    <a:pt x="329" y="81"/>
                  </a:cubicBezTo>
                  <a:cubicBezTo>
                    <a:pt x="326" y="76"/>
                    <a:pt x="326" y="76"/>
                    <a:pt x="326" y="76"/>
                  </a:cubicBezTo>
                  <a:cubicBezTo>
                    <a:pt x="324" y="75"/>
                    <a:pt x="323" y="73"/>
                    <a:pt x="322" y="71"/>
                  </a:cubicBezTo>
                  <a:cubicBezTo>
                    <a:pt x="315" y="62"/>
                    <a:pt x="315" y="62"/>
                    <a:pt x="315" y="62"/>
                  </a:cubicBezTo>
                  <a:cubicBezTo>
                    <a:pt x="307" y="53"/>
                    <a:pt x="307" y="53"/>
                    <a:pt x="307" y="53"/>
                  </a:cubicBezTo>
                  <a:cubicBezTo>
                    <a:pt x="305" y="51"/>
                    <a:pt x="304" y="50"/>
                    <a:pt x="303" y="49"/>
                  </a:cubicBezTo>
                  <a:cubicBezTo>
                    <a:pt x="298" y="45"/>
                    <a:pt x="298" y="45"/>
                    <a:pt x="298" y="45"/>
                  </a:cubicBezTo>
                  <a:cubicBezTo>
                    <a:pt x="295" y="42"/>
                    <a:pt x="292" y="39"/>
                    <a:pt x="289" y="37"/>
                  </a:cubicBezTo>
                  <a:cubicBezTo>
                    <a:pt x="279" y="30"/>
                    <a:pt x="279" y="30"/>
                    <a:pt x="279" y="30"/>
                  </a:cubicBezTo>
                  <a:cubicBezTo>
                    <a:pt x="278" y="28"/>
                    <a:pt x="276" y="27"/>
                    <a:pt x="274" y="26"/>
                  </a:cubicBezTo>
                  <a:cubicBezTo>
                    <a:pt x="269" y="23"/>
                    <a:pt x="269" y="23"/>
                    <a:pt x="269" y="23"/>
                  </a:cubicBezTo>
                  <a:cubicBezTo>
                    <a:pt x="262" y="19"/>
                    <a:pt x="255" y="16"/>
                    <a:pt x="247" y="12"/>
                  </a:cubicBezTo>
                  <a:cubicBezTo>
                    <a:pt x="240" y="10"/>
                    <a:pt x="232" y="7"/>
                    <a:pt x="224" y="5"/>
                  </a:cubicBezTo>
                  <a:cubicBezTo>
                    <a:pt x="217" y="3"/>
                    <a:pt x="209" y="2"/>
                    <a:pt x="201" y="1"/>
                  </a:cubicBezTo>
                  <a:cubicBezTo>
                    <a:pt x="197" y="0"/>
                    <a:pt x="193" y="0"/>
                    <a:pt x="189" y="0"/>
                  </a:cubicBezTo>
                  <a:cubicBezTo>
                    <a:pt x="183" y="0"/>
                    <a:pt x="183" y="0"/>
                    <a:pt x="183" y="0"/>
                  </a:cubicBezTo>
                  <a:cubicBezTo>
                    <a:pt x="177" y="0"/>
                    <a:pt x="177" y="0"/>
                    <a:pt x="177" y="0"/>
                  </a:cubicBezTo>
                  <a:cubicBezTo>
                    <a:pt x="161" y="0"/>
                    <a:pt x="144" y="3"/>
                    <a:pt x="129" y="7"/>
                  </a:cubicBezTo>
                  <a:cubicBezTo>
                    <a:pt x="89" y="19"/>
                    <a:pt x="55" y="46"/>
                    <a:pt x="32" y="81"/>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4" name="Freeform 1350">
              <a:extLst>
                <a:ext uri="{FF2B5EF4-FFF2-40B4-BE49-F238E27FC236}">
                  <a16:creationId xmlns:a16="http://schemas.microsoft.com/office/drawing/2014/main" id="{EBBEA74A-BF63-4079-B5DF-4F0B283746CC}"/>
                </a:ext>
              </a:extLst>
            </p:cNvPr>
            <p:cNvSpPr>
              <a:spLocks/>
            </p:cNvSpPr>
            <p:nvPr userDrawn="1"/>
          </p:nvSpPr>
          <p:spPr bwMode="auto">
            <a:xfrm>
              <a:off x="6295" y="498"/>
              <a:ext cx="201" cy="229"/>
            </a:xfrm>
            <a:custGeom>
              <a:avLst/>
              <a:gdLst>
                <a:gd name="T0" fmla="*/ 10 w 128"/>
                <a:gd name="T1" fmla="*/ 8 h 146"/>
                <a:gd name="T2" fmla="*/ 75 w 128"/>
                <a:gd name="T3" fmla="*/ 146 h 146"/>
                <a:gd name="T4" fmla="*/ 128 w 128"/>
                <a:gd name="T5" fmla="*/ 111 h 146"/>
                <a:gd name="T6" fmla="*/ 10 w 128"/>
                <a:gd name="T7" fmla="*/ 8 h 146"/>
              </a:gdLst>
              <a:ahLst/>
              <a:cxnLst>
                <a:cxn ang="0">
                  <a:pos x="T0" y="T1"/>
                </a:cxn>
                <a:cxn ang="0">
                  <a:pos x="T2" y="T3"/>
                </a:cxn>
                <a:cxn ang="0">
                  <a:pos x="T4" y="T5"/>
                </a:cxn>
                <a:cxn ang="0">
                  <a:pos x="T6" y="T7"/>
                </a:cxn>
              </a:cxnLst>
              <a:rect l="0" t="0" r="r" b="b"/>
              <a:pathLst>
                <a:path w="128" h="146">
                  <a:moveTo>
                    <a:pt x="10" y="8"/>
                  </a:moveTo>
                  <a:cubicBezTo>
                    <a:pt x="0" y="16"/>
                    <a:pt x="26" y="70"/>
                    <a:pt x="75" y="146"/>
                  </a:cubicBezTo>
                  <a:cubicBezTo>
                    <a:pt x="91" y="131"/>
                    <a:pt x="108" y="119"/>
                    <a:pt x="128" y="111"/>
                  </a:cubicBezTo>
                  <a:cubicBezTo>
                    <a:pt x="67" y="42"/>
                    <a:pt x="21" y="0"/>
                    <a:pt x="1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5" name="Freeform 1351">
              <a:extLst>
                <a:ext uri="{FF2B5EF4-FFF2-40B4-BE49-F238E27FC236}">
                  <a16:creationId xmlns:a16="http://schemas.microsoft.com/office/drawing/2014/main" id="{705AAEFB-C61D-44D6-946D-B8A4D0F05A35}"/>
                </a:ext>
              </a:extLst>
            </p:cNvPr>
            <p:cNvSpPr>
              <a:spLocks/>
            </p:cNvSpPr>
            <p:nvPr userDrawn="1"/>
          </p:nvSpPr>
          <p:spPr bwMode="auto">
            <a:xfrm>
              <a:off x="6742" y="1095"/>
              <a:ext cx="200" cy="237"/>
            </a:xfrm>
            <a:custGeom>
              <a:avLst/>
              <a:gdLst>
                <a:gd name="T0" fmla="*/ 0 w 127"/>
                <a:gd name="T1" fmla="*/ 42 h 151"/>
                <a:gd name="T2" fmla="*/ 116 w 127"/>
                <a:gd name="T3" fmla="*/ 143 h 151"/>
                <a:gd name="T4" fmla="*/ 47 w 127"/>
                <a:gd name="T5" fmla="*/ 0 h 151"/>
                <a:gd name="T6" fmla="*/ 0 w 127"/>
                <a:gd name="T7" fmla="*/ 42 h 151"/>
              </a:gdLst>
              <a:ahLst/>
              <a:cxnLst>
                <a:cxn ang="0">
                  <a:pos x="T0" y="T1"/>
                </a:cxn>
                <a:cxn ang="0">
                  <a:pos x="T2" y="T3"/>
                </a:cxn>
                <a:cxn ang="0">
                  <a:pos x="T4" y="T5"/>
                </a:cxn>
                <a:cxn ang="0">
                  <a:pos x="T6" y="T7"/>
                </a:cxn>
              </a:cxnLst>
              <a:rect l="0" t="0" r="r" b="b"/>
              <a:pathLst>
                <a:path w="127" h="151">
                  <a:moveTo>
                    <a:pt x="0" y="42"/>
                  </a:moveTo>
                  <a:cubicBezTo>
                    <a:pt x="60" y="110"/>
                    <a:pt x="105" y="151"/>
                    <a:pt x="116" y="143"/>
                  </a:cubicBezTo>
                  <a:cubicBezTo>
                    <a:pt x="127" y="135"/>
                    <a:pt x="98" y="78"/>
                    <a:pt x="47" y="0"/>
                  </a:cubicBezTo>
                  <a:cubicBezTo>
                    <a:pt x="34" y="17"/>
                    <a:pt x="18" y="31"/>
                    <a:pt x="0"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6" name="Freeform 1352">
              <a:extLst>
                <a:ext uri="{FF2B5EF4-FFF2-40B4-BE49-F238E27FC236}">
                  <a16:creationId xmlns:a16="http://schemas.microsoft.com/office/drawing/2014/main" id="{DADB75E5-43B6-4B1D-BC21-A1053209DC3F}"/>
                </a:ext>
              </a:extLst>
            </p:cNvPr>
            <p:cNvSpPr>
              <a:spLocks/>
            </p:cNvSpPr>
            <p:nvPr userDrawn="1"/>
          </p:nvSpPr>
          <p:spPr bwMode="auto">
            <a:xfrm>
              <a:off x="6424" y="672"/>
              <a:ext cx="392" cy="468"/>
            </a:xfrm>
            <a:custGeom>
              <a:avLst/>
              <a:gdLst>
                <a:gd name="T0" fmla="*/ 11 w 249"/>
                <a:gd name="T1" fmla="*/ 24 h 298"/>
                <a:gd name="T2" fmla="*/ 127 w 249"/>
                <a:gd name="T3" fmla="*/ 167 h 298"/>
                <a:gd name="T4" fmla="*/ 220 w 249"/>
                <a:gd name="T5" fmla="*/ 298 h 298"/>
                <a:gd name="T6" fmla="*/ 249 w 249"/>
                <a:gd name="T7" fmla="*/ 269 h 298"/>
                <a:gd name="T8" fmla="*/ 153 w 249"/>
                <a:gd name="T9" fmla="*/ 132 h 298"/>
                <a:gd name="T10" fmla="*/ 46 w 249"/>
                <a:gd name="T11" fmla="*/ 0 h 298"/>
                <a:gd name="T12" fmla="*/ 0 w 249"/>
                <a:gd name="T13" fmla="*/ 29 h 298"/>
                <a:gd name="T14" fmla="*/ 11 w 249"/>
                <a:gd name="T15" fmla="*/ 24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298">
                  <a:moveTo>
                    <a:pt x="11" y="24"/>
                  </a:moveTo>
                  <a:cubicBezTo>
                    <a:pt x="46" y="64"/>
                    <a:pt x="86" y="113"/>
                    <a:pt x="127" y="167"/>
                  </a:cubicBezTo>
                  <a:cubicBezTo>
                    <a:pt x="162" y="214"/>
                    <a:pt x="194" y="258"/>
                    <a:pt x="220" y="298"/>
                  </a:cubicBezTo>
                  <a:cubicBezTo>
                    <a:pt x="231" y="290"/>
                    <a:pt x="240" y="280"/>
                    <a:pt x="249" y="269"/>
                  </a:cubicBezTo>
                  <a:cubicBezTo>
                    <a:pt x="222" y="228"/>
                    <a:pt x="189" y="181"/>
                    <a:pt x="153" y="132"/>
                  </a:cubicBezTo>
                  <a:cubicBezTo>
                    <a:pt x="115" y="82"/>
                    <a:pt x="78" y="37"/>
                    <a:pt x="46" y="0"/>
                  </a:cubicBezTo>
                  <a:cubicBezTo>
                    <a:pt x="29" y="7"/>
                    <a:pt x="14" y="17"/>
                    <a:pt x="0" y="29"/>
                  </a:cubicBezTo>
                  <a:cubicBezTo>
                    <a:pt x="4" y="27"/>
                    <a:pt x="7" y="25"/>
                    <a:pt x="1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7" name="Freeform 1353">
              <a:extLst>
                <a:ext uri="{FF2B5EF4-FFF2-40B4-BE49-F238E27FC236}">
                  <a16:creationId xmlns:a16="http://schemas.microsoft.com/office/drawing/2014/main" id="{965DE2E6-F39D-4EA6-808F-E63FB4CCDCC7}"/>
                </a:ext>
              </a:extLst>
            </p:cNvPr>
            <p:cNvSpPr>
              <a:spLocks/>
            </p:cNvSpPr>
            <p:nvPr userDrawn="1"/>
          </p:nvSpPr>
          <p:spPr bwMode="auto">
            <a:xfrm>
              <a:off x="6725" y="1132"/>
              <a:ext cx="23" cy="16"/>
            </a:xfrm>
            <a:custGeom>
              <a:avLst/>
              <a:gdLst>
                <a:gd name="T0" fmla="*/ 4 w 15"/>
                <a:gd name="T1" fmla="*/ 8 h 10"/>
                <a:gd name="T2" fmla="*/ 8 w 15"/>
                <a:gd name="T3" fmla="*/ 6 h 10"/>
                <a:gd name="T4" fmla="*/ 10 w 15"/>
                <a:gd name="T5" fmla="*/ 6 h 10"/>
                <a:gd name="T6" fmla="*/ 10 w 15"/>
                <a:gd name="T7" fmla="*/ 5 h 10"/>
                <a:gd name="T8" fmla="*/ 11 w 15"/>
                <a:gd name="T9" fmla="*/ 5 h 10"/>
                <a:gd name="T10" fmla="*/ 13 w 15"/>
                <a:gd name="T11" fmla="*/ 2 h 10"/>
                <a:gd name="T12" fmla="*/ 2 w 15"/>
                <a:gd name="T13" fmla="*/ 5 h 10"/>
                <a:gd name="T14" fmla="*/ 4 w 15"/>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4" y="8"/>
                  </a:moveTo>
                  <a:cubicBezTo>
                    <a:pt x="5" y="8"/>
                    <a:pt x="7" y="7"/>
                    <a:pt x="8" y="6"/>
                  </a:cubicBezTo>
                  <a:cubicBezTo>
                    <a:pt x="9" y="6"/>
                    <a:pt x="9" y="6"/>
                    <a:pt x="10" y="6"/>
                  </a:cubicBezTo>
                  <a:cubicBezTo>
                    <a:pt x="10" y="6"/>
                    <a:pt x="10" y="5"/>
                    <a:pt x="10" y="5"/>
                  </a:cubicBezTo>
                  <a:cubicBezTo>
                    <a:pt x="10" y="5"/>
                    <a:pt x="10" y="5"/>
                    <a:pt x="11" y="5"/>
                  </a:cubicBezTo>
                  <a:cubicBezTo>
                    <a:pt x="12" y="7"/>
                    <a:pt x="15" y="4"/>
                    <a:pt x="13" y="2"/>
                  </a:cubicBezTo>
                  <a:cubicBezTo>
                    <a:pt x="10" y="0"/>
                    <a:pt x="4" y="4"/>
                    <a:pt x="2" y="5"/>
                  </a:cubicBezTo>
                  <a:cubicBezTo>
                    <a:pt x="0" y="6"/>
                    <a:pt x="2"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8" name="Freeform 1354">
              <a:extLst>
                <a:ext uri="{FF2B5EF4-FFF2-40B4-BE49-F238E27FC236}">
                  <a16:creationId xmlns:a16="http://schemas.microsoft.com/office/drawing/2014/main" id="{C134B7B1-46D6-4E78-B1DA-D7A337C53BFB}"/>
                </a:ext>
              </a:extLst>
            </p:cNvPr>
            <p:cNvSpPr>
              <a:spLocks/>
            </p:cNvSpPr>
            <p:nvPr userDrawn="1"/>
          </p:nvSpPr>
          <p:spPr bwMode="auto">
            <a:xfrm>
              <a:off x="6723" y="1115"/>
              <a:ext cx="24" cy="21"/>
            </a:xfrm>
            <a:custGeom>
              <a:avLst/>
              <a:gdLst>
                <a:gd name="T0" fmla="*/ 5 w 15"/>
                <a:gd name="T1" fmla="*/ 10 h 13"/>
                <a:gd name="T2" fmla="*/ 12 w 15"/>
                <a:gd name="T3" fmla="*/ 5 h 13"/>
                <a:gd name="T4" fmla="*/ 11 w 15"/>
                <a:gd name="T5" fmla="*/ 1 h 13"/>
                <a:gd name="T6" fmla="*/ 1 w 15"/>
                <a:gd name="T7" fmla="*/ 8 h 13"/>
                <a:gd name="T8" fmla="*/ 5 w 15"/>
                <a:gd name="T9" fmla="*/ 10 h 13"/>
              </a:gdLst>
              <a:ahLst/>
              <a:cxnLst>
                <a:cxn ang="0">
                  <a:pos x="T0" y="T1"/>
                </a:cxn>
                <a:cxn ang="0">
                  <a:pos x="T2" y="T3"/>
                </a:cxn>
                <a:cxn ang="0">
                  <a:pos x="T4" y="T5"/>
                </a:cxn>
                <a:cxn ang="0">
                  <a:pos x="T6" y="T7"/>
                </a:cxn>
                <a:cxn ang="0">
                  <a:pos x="T8" y="T9"/>
                </a:cxn>
              </a:cxnLst>
              <a:rect l="0" t="0" r="r" b="b"/>
              <a:pathLst>
                <a:path w="15" h="13">
                  <a:moveTo>
                    <a:pt x="5" y="10"/>
                  </a:moveTo>
                  <a:cubicBezTo>
                    <a:pt x="6" y="7"/>
                    <a:pt x="9" y="6"/>
                    <a:pt x="12" y="5"/>
                  </a:cubicBezTo>
                  <a:cubicBezTo>
                    <a:pt x="15" y="4"/>
                    <a:pt x="14" y="0"/>
                    <a:pt x="11" y="1"/>
                  </a:cubicBezTo>
                  <a:cubicBezTo>
                    <a:pt x="7" y="2"/>
                    <a:pt x="4" y="5"/>
                    <a:pt x="1" y="8"/>
                  </a:cubicBezTo>
                  <a:cubicBezTo>
                    <a:pt x="0" y="11"/>
                    <a:pt x="3" y="13"/>
                    <a:pt x="5"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9" name="Freeform 1355">
              <a:extLst>
                <a:ext uri="{FF2B5EF4-FFF2-40B4-BE49-F238E27FC236}">
                  <a16:creationId xmlns:a16="http://schemas.microsoft.com/office/drawing/2014/main" id="{6C743491-B57B-4DE6-AEC0-1DE849F9E4D7}"/>
                </a:ext>
              </a:extLst>
            </p:cNvPr>
            <p:cNvSpPr>
              <a:spLocks/>
            </p:cNvSpPr>
            <p:nvPr userDrawn="1"/>
          </p:nvSpPr>
          <p:spPr bwMode="auto">
            <a:xfrm>
              <a:off x="6696" y="1143"/>
              <a:ext cx="22" cy="13"/>
            </a:xfrm>
            <a:custGeom>
              <a:avLst/>
              <a:gdLst>
                <a:gd name="T0" fmla="*/ 5 w 14"/>
                <a:gd name="T1" fmla="*/ 7 h 8"/>
                <a:gd name="T2" fmla="*/ 11 w 14"/>
                <a:gd name="T3" fmla="*/ 4 h 8"/>
                <a:gd name="T4" fmla="*/ 11 w 14"/>
                <a:gd name="T5" fmla="*/ 0 h 8"/>
                <a:gd name="T6" fmla="*/ 3 w 14"/>
                <a:gd name="T7" fmla="*/ 4 h 8"/>
                <a:gd name="T8" fmla="*/ 5 w 14"/>
                <a:gd name="T9" fmla="*/ 7 h 8"/>
              </a:gdLst>
              <a:ahLst/>
              <a:cxnLst>
                <a:cxn ang="0">
                  <a:pos x="T0" y="T1"/>
                </a:cxn>
                <a:cxn ang="0">
                  <a:pos x="T2" y="T3"/>
                </a:cxn>
                <a:cxn ang="0">
                  <a:pos x="T4" y="T5"/>
                </a:cxn>
                <a:cxn ang="0">
                  <a:pos x="T6" y="T7"/>
                </a:cxn>
                <a:cxn ang="0">
                  <a:pos x="T8" y="T9"/>
                </a:cxn>
              </a:cxnLst>
              <a:rect l="0" t="0" r="r" b="b"/>
              <a:pathLst>
                <a:path w="14" h="8">
                  <a:moveTo>
                    <a:pt x="5" y="7"/>
                  </a:moveTo>
                  <a:cubicBezTo>
                    <a:pt x="7" y="6"/>
                    <a:pt x="9" y="4"/>
                    <a:pt x="11" y="4"/>
                  </a:cubicBezTo>
                  <a:cubicBezTo>
                    <a:pt x="14" y="4"/>
                    <a:pt x="14" y="0"/>
                    <a:pt x="11" y="0"/>
                  </a:cubicBezTo>
                  <a:cubicBezTo>
                    <a:pt x="8" y="1"/>
                    <a:pt x="5" y="2"/>
                    <a:pt x="3" y="4"/>
                  </a:cubicBezTo>
                  <a:cubicBezTo>
                    <a:pt x="0" y="5"/>
                    <a:pt x="2" y="8"/>
                    <a:pt x="5"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0" name="Freeform 1356">
              <a:extLst>
                <a:ext uri="{FF2B5EF4-FFF2-40B4-BE49-F238E27FC236}">
                  <a16:creationId xmlns:a16="http://schemas.microsoft.com/office/drawing/2014/main" id="{6B2ECE96-6EC3-4E4E-87A5-1A92334369D3}"/>
                </a:ext>
              </a:extLst>
            </p:cNvPr>
            <p:cNvSpPr>
              <a:spLocks/>
            </p:cNvSpPr>
            <p:nvPr userDrawn="1"/>
          </p:nvSpPr>
          <p:spPr bwMode="auto">
            <a:xfrm>
              <a:off x="6695" y="1156"/>
              <a:ext cx="22" cy="16"/>
            </a:xfrm>
            <a:custGeom>
              <a:avLst/>
              <a:gdLst>
                <a:gd name="T0" fmla="*/ 5 w 14"/>
                <a:gd name="T1" fmla="*/ 8 h 10"/>
                <a:gd name="T2" fmla="*/ 12 w 14"/>
                <a:gd name="T3" fmla="*/ 5 h 10"/>
                <a:gd name="T4" fmla="*/ 11 w 14"/>
                <a:gd name="T5" fmla="*/ 1 h 10"/>
                <a:gd name="T6" fmla="*/ 2 w 14"/>
                <a:gd name="T7" fmla="*/ 5 h 10"/>
                <a:gd name="T8" fmla="*/ 5 w 14"/>
                <a:gd name="T9" fmla="*/ 8 h 10"/>
              </a:gdLst>
              <a:ahLst/>
              <a:cxnLst>
                <a:cxn ang="0">
                  <a:pos x="T0" y="T1"/>
                </a:cxn>
                <a:cxn ang="0">
                  <a:pos x="T2" y="T3"/>
                </a:cxn>
                <a:cxn ang="0">
                  <a:pos x="T4" y="T5"/>
                </a:cxn>
                <a:cxn ang="0">
                  <a:pos x="T6" y="T7"/>
                </a:cxn>
                <a:cxn ang="0">
                  <a:pos x="T8" y="T9"/>
                </a:cxn>
              </a:cxnLst>
              <a:rect l="0" t="0" r="r" b="b"/>
              <a:pathLst>
                <a:path w="14" h="10">
                  <a:moveTo>
                    <a:pt x="5" y="8"/>
                  </a:moveTo>
                  <a:cubicBezTo>
                    <a:pt x="6" y="6"/>
                    <a:pt x="9" y="5"/>
                    <a:pt x="12" y="5"/>
                  </a:cubicBezTo>
                  <a:cubicBezTo>
                    <a:pt x="14" y="4"/>
                    <a:pt x="13" y="0"/>
                    <a:pt x="11" y="1"/>
                  </a:cubicBezTo>
                  <a:cubicBezTo>
                    <a:pt x="8" y="2"/>
                    <a:pt x="4" y="3"/>
                    <a:pt x="2" y="5"/>
                  </a:cubicBezTo>
                  <a:cubicBezTo>
                    <a:pt x="0" y="7"/>
                    <a:pt x="3" y="10"/>
                    <a:pt x="5"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1" name="Freeform 1357">
              <a:extLst>
                <a:ext uri="{FF2B5EF4-FFF2-40B4-BE49-F238E27FC236}">
                  <a16:creationId xmlns:a16="http://schemas.microsoft.com/office/drawing/2014/main" id="{CCC0855B-5FC9-475E-87FD-C57C7991701F}"/>
                </a:ext>
              </a:extLst>
            </p:cNvPr>
            <p:cNvSpPr>
              <a:spLocks/>
            </p:cNvSpPr>
            <p:nvPr userDrawn="1"/>
          </p:nvSpPr>
          <p:spPr bwMode="auto">
            <a:xfrm>
              <a:off x="6665" y="1158"/>
              <a:ext cx="23" cy="12"/>
            </a:xfrm>
            <a:custGeom>
              <a:avLst/>
              <a:gdLst>
                <a:gd name="T0" fmla="*/ 4 w 15"/>
                <a:gd name="T1" fmla="*/ 7 h 8"/>
                <a:gd name="T2" fmla="*/ 12 w 15"/>
                <a:gd name="T3" fmla="*/ 4 h 8"/>
                <a:gd name="T4" fmla="*/ 12 w 15"/>
                <a:gd name="T5" fmla="*/ 0 h 8"/>
                <a:gd name="T6" fmla="*/ 2 w 15"/>
                <a:gd name="T7" fmla="*/ 3 h 8"/>
                <a:gd name="T8" fmla="*/ 4 w 15"/>
                <a:gd name="T9" fmla="*/ 7 h 8"/>
              </a:gdLst>
              <a:ahLst/>
              <a:cxnLst>
                <a:cxn ang="0">
                  <a:pos x="T0" y="T1"/>
                </a:cxn>
                <a:cxn ang="0">
                  <a:pos x="T2" y="T3"/>
                </a:cxn>
                <a:cxn ang="0">
                  <a:pos x="T4" y="T5"/>
                </a:cxn>
                <a:cxn ang="0">
                  <a:pos x="T6" y="T7"/>
                </a:cxn>
                <a:cxn ang="0">
                  <a:pos x="T8" y="T9"/>
                </a:cxn>
              </a:cxnLst>
              <a:rect l="0" t="0" r="r" b="b"/>
              <a:pathLst>
                <a:path w="15" h="8">
                  <a:moveTo>
                    <a:pt x="4" y="7"/>
                  </a:moveTo>
                  <a:cubicBezTo>
                    <a:pt x="7" y="5"/>
                    <a:pt x="9" y="5"/>
                    <a:pt x="12" y="4"/>
                  </a:cubicBezTo>
                  <a:cubicBezTo>
                    <a:pt x="15" y="4"/>
                    <a:pt x="15" y="0"/>
                    <a:pt x="12" y="0"/>
                  </a:cubicBezTo>
                  <a:cubicBezTo>
                    <a:pt x="9" y="1"/>
                    <a:pt x="5" y="2"/>
                    <a:pt x="2" y="3"/>
                  </a:cubicBezTo>
                  <a:cubicBezTo>
                    <a:pt x="0" y="5"/>
                    <a:pt x="2" y="8"/>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2" name="Freeform 1358">
              <a:extLst>
                <a:ext uri="{FF2B5EF4-FFF2-40B4-BE49-F238E27FC236}">
                  <a16:creationId xmlns:a16="http://schemas.microsoft.com/office/drawing/2014/main" id="{ADB52126-EE1E-414C-BCD2-92B07E107C52}"/>
                </a:ext>
              </a:extLst>
            </p:cNvPr>
            <p:cNvSpPr>
              <a:spLocks/>
            </p:cNvSpPr>
            <p:nvPr userDrawn="1"/>
          </p:nvSpPr>
          <p:spPr bwMode="auto">
            <a:xfrm>
              <a:off x="6657" y="1172"/>
              <a:ext cx="22" cy="14"/>
            </a:xfrm>
            <a:custGeom>
              <a:avLst/>
              <a:gdLst>
                <a:gd name="T0" fmla="*/ 4 w 14"/>
                <a:gd name="T1" fmla="*/ 7 h 9"/>
                <a:gd name="T2" fmla="*/ 11 w 14"/>
                <a:gd name="T3" fmla="*/ 5 h 9"/>
                <a:gd name="T4" fmla="*/ 10 w 14"/>
                <a:gd name="T5" fmla="*/ 1 h 9"/>
                <a:gd name="T6" fmla="*/ 2 w 14"/>
                <a:gd name="T7" fmla="*/ 4 h 9"/>
                <a:gd name="T8" fmla="*/ 4 w 14"/>
                <a:gd name="T9" fmla="*/ 7 h 9"/>
              </a:gdLst>
              <a:ahLst/>
              <a:cxnLst>
                <a:cxn ang="0">
                  <a:pos x="T0" y="T1"/>
                </a:cxn>
                <a:cxn ang="0">
                  <a:pos x="T2" y="T3"/>
                </a:cxn>
                <a:cxn ang="0">
                  <a:pos x="T4" y="T5"/>
                </a:cxn>
                <a:cxn ang="0">
                  <a:pos x="T6" y="T7"/>
                </a:cxn>
                <a:cxn ang="0">
                  <a:pos x="T8" y="T9"/>
                </a:cxn>
              </a:cxnLst>
              <a:rect l="0" t="0" r="r" b="b"/>
              <a:pathLst>
                <a:path w="14" h="9">
                  <a:moveTo>
                    <a:pt x="4" y="7"/>
                  </a:moveTo>
                  <a:cubicBezTo>
                    <a:pt x="6" y="6"/>
                    <a:pt x="9" y="5"/>
                    <a:pt x="11" y="5"/>
                  </a:cubicBezTo>
                  <a:cubicBezTo>
                    <a:pt x="14" y="4"/>
                    <a:pt x="13" y="0"/>
                    <a:pt x="10" y="1"/>
                  </a:cubicBezTo>
                  <a:cubicBezTo>
                    <a:pt x="7" y="1"/>
                    <a:pt x="5" y="3"/>
                    <a:pt x="2" y="4"/>
                  </a:cubicBezTo>
                  <a:cubicBezTo>
                    <a:pt x="0" y="5"/>
                    <a:pt x="2" y="9"/>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3" name="Freeform 1359">
              <a:extLst>
                <a:ext uri="{FF2B5EF4-FFF2-40B4-BE49-F238E27FC236}">
                  <a16:creationId xmlns:a16="http://schemas.microsoft.com/office/drawing/2014/main" id="{7DCBA17F-7B01-45FD-BD9D-66F3A8A25CB3}"/>
                </a:ext>
              </a:extLst>
            </p:cNvPr>
            <p:cNvSpPr>
              <a:spLocks/>
            </p:cNvSpPr>
            <p:nvPr userDrawn="1"/>
          </p:nvSpPr>
          <p:spPr bwMode="auto">
            <a:xfrm>
              <a:off x="6625" y="1172"/>
              <a:ext cx="21" cy="8"/>
            </a:xfrm>
            <a:custGeom>
              <a:avLst/>
              <a:gdLst>
                <a:gd name="T0" fmla="*/ 3 w 13"/>
                <a:gd name="T1" fmla="*/ 5 h 5"/>
                <a:gd name="T2" fmla="*/ 10 w 13"/>
                <a:gd name="T3" fmla="*/ 4 h 5"/>
                <a:gd name="T4" fmla="*/ 10 w 13"/>
                <a:gd name="T5" fmla="*/ 0 h 5"/>
                <a:gd name="T6" fmla="*/ 2 w 13"/>
                <a:gd name="T7" fmla="*/ 1 h 5"/>
                <a:gd name="T8" fmla="*/ 3 w 13"/>
                <a:gd name="T9" fmla="*/ 5 h 5"/>
              </a:gdLst>
              <a:ahLst/>
              <a:cxnLst>
                <a:cxn ang="0">
                  <a:pos x="T0" y="T1"/>
                </a:cxn>
                <a:cxn ang="0">
                  <a:pos x="T2" y="T3"/>
                </a:cxn>
                <a:cxn ang="0">
                  <a:pos x="T4" y="T5"/>
                </a:cxn>
                <a:cxn ang="0">
                  <a:pos x="T6" y="T7"/>
                </a:cxn>
                <a:cxn ang="0">
                  <a:pos x="T8" y="T9"/>
                </a:cxn>
              </a:cxnLst>
              <a:rect l="0" t="0" r="r" b="b"/>
              <a:pathLst>
                <a:path w="13" h="5">
                  <a:moveTo>
                    <a:pt x="3" y="5"/>
                  </a:moveTo>
                  <a:cubicBezTo>
                    <a:pt x="6" y="4"/>
                    <a:pt x="7" y="4"/>
                    <a:pt x="10" y="4"/>
                  </a:cubicBezTo>
                  <a:cubicBezTo>
                    <a:pt x="12" y="5"/>
                    <a:pt x="13" y="1"/>
                    <a:pt x="10" y="0"/>
                  </a:cubicBezTo>
                  <a:cubicBezTo>
                    <a:pt x="8" y="0"/>
                    <a:pt x="5" y="0"/>
                    <a:pt x="2" y="1"/>
                  </a:cubicBezTo>
                  <a:cubicBezTo>
                    <a:pt x="0" y="1"/>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4" name="Freeform 1360">
              <a:extLst>
                <a:ext uri="{FF2B5EF4-FFF2-40B4-BE49-F238E27FC236}">
                  <a16:creationId xmlns:a16="http://schemas.microsoft.com/office/drawing/2014/main" id="{C82108AF-4B3A-45A7-9A0C-E447C6DDC759}"/>
                </a:ext>
              </a:extLst>
            </p:cNvPr>
            <p:cNvSpPr>
              <a:spLocks/>
            </p:cNvSpPr>
            <p:nvPr userDrawn="1"/>
          </p:nvSpPr>
          <p:spPr bwMode="auto">
            <a:xfrm>
              <a:off x="6606" y="1183"/>
              <a:ext cx="22" cy="9"/>
            </a:xfrm>
            <a:custGeom>
              <a:avLst/>
              <a:gdLst>
                <a:gd name="T0" fmla="*/ 3 w 14"/>
                <a:gd name="T1" fmla="*/ 5 h 6"/>
                <a:gd name="T2" fmla="*/ 12 w 14"/>
                <a:gd name="T3" fmla="*/ 6 h 6"/>
                <a:gd name="T4" fmla="*/ 12 w 14"/>
                <a:gd name="T5" fmla="*/ 2 h 6"/>
                <a:gd name="T6" fmla="*/ 4 w 14"/>
                <a:gd name="T7" fmla="*/ 1 h 6"/>
                <a:gd name="T8" fmla="*/ 3 w 14"/>
                <a:gd name="T9" fmla="*/ 5 h 6"/>
              </a:gdLst>
              <a:ahLst/>
              <a:cxnLst>
                <a:cxn ang="0">
                  <a:pos x="T0" y="T1"/>
                </a:cxn>
                <a:cxn ang="0">
                  <a:pos x="T2" y="T3"/>
                </a:cxn>
                <a:cxn ang="0">
                  <a:pos x="T4" y="T5"/>
                </a:cxn>
                <a:cxn ang="0">
                  <a:pos x="T6" y="T7"/>
                </a:cxn>
                <a:cxn ang="0">
                  <a:pos x="T8" y="T9"/>
                </a:cxn>
              </a:cxnLst>
              <a:rect l="0" t="0" r="r" b="b"/>
              <a:pathLst>
                <a:path w="14" h="6">
                  <a:moveTo>
                    <a:pt x="3" y="5"/>
                  </a:moveTo>
                  <a:cubicBezTo>
                    <a:pt x="6" y="5"/>
                    <a:pt x="9" y="6"/>
                    <a:pt x="12" y="6"/>
                  </a:cubicBezTo>
                  <a:cubicBezTo>
                    <a:pt x="14" y="6"/>
                    <a:pt x="14" y="2"/>
                    <a:pt x="12" y="2"/>
                  </a:cubicBezTo>
                  <a:cubicBezTo>
                    <a:pt x="9" y="2"/>
                    <a:pt x="6" y="1"/>
                    <a:pt x="4" y="1"/>
                  </a:cubicBezTo>
                  <a:cubicBezTo>
                    <a:pt x="1" y="0"/>
                    <a:pt x="0" y="4"/>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5" name="Freeform 1361">
              <a:extLst>
                <a:ext uri="{FF2B5EF4-FFF2-40B4-BE49-F238E27FC236}">
                  <a16:creationId xmlns:a16="http://schemas.microsoft.com/office/drawing/2014/main" id="{A8A526AB-C06B-46AC-BA5A-FF00CE6FED52}"/>
                </a:ext>
              </a:extLst>
            </p:cNvPr>
            <p:cNvSpPr>
              <a:spLocks/>
            </p:cNvSpPr>
            <p:nvPr userDrawn="1"/>
          </p:nvSpPr>
          <p:spPr bwMode="auto">
            <a:xfrm>
              <a:off x="6573" y="1173"/>
              <a:ext cx="29" cy="8"/>
            </a:xfrm>
            <a:custGeom>
              <a:avLst/>
              <a:gdLst>
                <a:gd name="T0" fmla="*/ 3 w 18"/>
                <a:gd name="T1" fmla="*/ 4 h 5"/>
                <a:gd name="T2" fmla="*/ 16 w 18"/>
                <a:gd name="T3" fmla="*/ 4 h 5"/>
                <a:gd name="T4" fmla="*/ 16 w 18"/>
                <a:gd name="T5" fmla="*/ 1 h 5"/>
                <a:gd name="T6" fmla="*/ 3 w 18"/>
                <a:gd name="T7" fmla="*/ 0 h 5"/>
                <a:gd name="T8" fmla="*/ 3 w 18"/>
                <a:gd name="T9" fmla="*/ 4 h 5"/>
              </a:gdLst>
              <a:ahLst/>
              <a:cxnLst>
                <a:cxn ang="0">
                  <a:pos x="T0" y="T1"/>
                </a:cxn>
                <a:cxn ang="0">
                  <a:pos x="T2" y="T3"/>
                </a:cxn>
                <a:cxn ang="0">
                  <a:pos x="T4" y="T5"/>
                </a:cxn>
                <a:cxn ang="0">
                  <a:pos x="T6" y="T7"/>
                </a:cxn>
                <a:cxn ang="0">
                  <a:pos x="T8" y="T9"/>
                </a:cxn>
              </a:cxnLst>
              <a:rect l="0" t="0" r="r" b="b"/>
              <a:pathLst>
                <a:path w="18" h="5">
                  <a:moveTo>
                    <a:pt x="3" y="4"/>
                  </a:moveTo>
                  <a:cubicBezTo>
                    <a:pt x="7" y="4"/>
                    <a:pt x="12" y="4"/>
                    <a:pt x="16" y="4"/>
                  </a:cubicBezTo>
                  <a:cubicBezTo>
                    <a:pt x="18" y="5"/>
                    <a:pt x="18" y="1"/>
                    <a:pt x="16" y="1"/>
                  </a:cubicBezTo>
                  <a:cubicBezTo>
                    <a:pt x="11" y="1"/>
                    <a:pt x="7"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6" name="Freeform 1362">
              <a:extLst>
                <a:ext uri="{FF2B5EF4-FFF2-40B4-BE49-F238E27FC236}">
                  <a16:creationId xmlns:a16="http://schemas.microsoft.com/office/drawing/2014/main" id="{9B5008A0-E9C4-4B72-846D-CBF6BE641659}"/>
                </a:ext>
              </a:extLst>
            </p:cNvPr>
            <p:cNvSpPr>
              <a:spLocks/>
            </p:cNvSpPr>
            <p:nvPr userDrawn="1"/>
          </p:nvSpPr>
          <p:spPr bwMode="auto">
            <a:xfrm>
              <a:off x="6543" y="1178"/>
              <a:ext cx="29" cy="12"/>
            </a:xfrm>
            <a:custGeom>
              <a:avLst/>
              <a:gdLst>
                <a:gd name="T0" fmla="*/ 4 w 18"/>
                <a:gd name="T1" fmla="*/ 5 h 8"/>
                <a:gd name="T2" fmla="*/ 13 w 18"/>
                <a:gd name="T3" fmla="*/ 7 h 8"/>
                <a:gd name="T4" fmla="*/ 15 w 18"/>
                <a:gd name="T5" fmla="*/ 4 h 8"/>
                <a:gd name="T6" fmla="*/ 2 w 18"/>
                <a:gd name="T7" fmla="*/ 2 h 8"/>
                <a:gd name="T8" fmla="*/ 4 w 18"/>
                <a:gd name="T9" fmla="*/ 5 h 8"/>
              </a:gdLst>
              <a:ahLst/>
              <a:cxnLst>
                <a:cxn ang="0">
                  <a:pos x="T0" y="T1"/>
                </a:cxn>
                <a:cxn ang="0">
                  <a:pos x="T2" y="T3"/>
                </a:cxn>
                <a:cxn ang="0">
                  <a:pos x="T4" y="T5"/>
                </a:cxn>
                <a:cxn ang="0">
                  <a:pos x="T6" y="T7"/>
                </a:cxn>
                <a:cxn ang="0">
                  <a:pos x="T8" y="T9"/>
                </a:cxn>
              </a:cxnLst>
              <a:rect l="0" t="0" r="r" b="b"/>
              <a:pathLst>
                <a:path w="18" h="8">
                  <a:moveTo>
                    <a:pt x="4" y="5"/>
                  </a:moveTo>
                  <a:cubicBezTo>
                    <a:pt x="7" y="4"/>
                    <a:pt x="10" y="6"/>
                    <a:pt x="13" y="7"/>
                  </a:cubicBezTo>
                  <a:cubicBezTo>
                    <a:pt x="16" y="8"/>
                    <a:pt x="18" y="5"/>
                    <a:pt x="15" y="4"/>
                  </a:cubicBezTo>
                  <a:cubicBezTo>
                    <a:pt x="11" y="2"/>
                    <a:pt x="7" y="0"/>
                    <a:pt x="2" y="2"/>
                  </a:cubicBezTo>
                  <a:cubicBezTo>
                    <a:pt x="0" y="2"/>
                    <a:pt x="1" y="6"/>
                    <a:pt x="4"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7" name="Freeform 1363">
              <a:extLst>
                <a:ext uri="{FF2B5EF4-FFF2-40B4-BE49-F238E27FC236}">
                  <a16:creationId xmlns:a16="http://schemas.microsoft.com/office/drawing/2014/main" id="{C5EF404B-A11C-414B-9D42-1C81456336FE}"/>
                </a:ext>
              </a:extLst>
            </p:cNvPr>
            <p:cNvSpPr>
              <a:spLocks/>
            </p:cNvSpPr>
            <p:nvPr userDrawn="1"/>
          </p:nvSpPr>
          <p:spPr bwMode="auto">
            <a:xfrm>
              <a:off x="6520" y="1151"/>
              <a:ext cx="30" cy="22"/>
            </a:xfrm>
            <a:custGeom>
              <a:avLst/>
              <a:gdLst>
                <a:gd name="T0" fmla="*/ 4 w 19"/>
                <a:gd name="T1" fmla="*/ 8 h 14"/>
                <a:gd name="T2" fmla="*/ 14 w 19"/>
                <a:gd name="T3" fmla="*/ 13 h 14"/>
                <a:gd name="T4" fmla="*/ 16 w 19"/>
                <a:gd name="T5" fmla="*/ 9 h 14"/>
                <a:gd name="T6" fmla="*/ 0 w 19"/>
                <a:gd name="T7" fmla="*/ 7 h 14"/>
                <a:gd name="T8" fmla="*/ 4 w 19"/>
                <a:gd name="T9" fmla="*/ 8 h 14"/>
              </a:gdLst>
              <a:ahLst/>
              <a:cxnLst>
                <a:cxn ang="0">
                  <a:pos x="T0" y="T1"/>
                </a:cxn>
                <a:cxn ang="0">
                  <a:pos x="T2" y="T3"/>
                </a:cxn>
                <a:cxn ang="0">
                  <a:pos x="T4" y="T5"/>
                </a:cxn>
                <a:cxn ang="0">
                  <a:pos x="T6" y="T7"/>
                </a:cxn>
                <a:cxn ang="0">
                  <a:pos x="T8" y="T9"/>
                </a:cxn>
              </a:cxnLst>
              <a:rect l="0" t="0" r="r" b="b"/>
              <a:pathLst>
                <a:path w="19" h="14">
                  <a:moveTo>
                    <a:pt x="4" y="8"/>
                  </a:moveTo>
                  <a:cubicBezTo>
                    <a:pt x="4" y="8"/>
                    <a:pt x="13" y="12"/>
                    <a:pt x="14" y="13"/>
                  </a:cubicBezTo>
                  <a:cubicBezTo>
                    <a:pt x="17" y="14"/>
                    <a:pt x="19" y="10"/>
                    <a:pt x="16" y="9"/>
                  </a:cubicBezTo>
                  <a:cubicBezTo>
                    <a:pt x="13" y="8"/>
                    <a:pt x="3" y="0"/>
                    <a:pt x="0" y="7"/>
                  </a:cubicBezTo>
                  <a:cubicBezTo>
                    <a:pt x="0" y="10"/>
                    <a:pt x="3"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8" name="Freeform 1364">
              <a:extLst>
                <a:ext uri="{FF2B5EF4-FFF2-40B4-BE49-F238E27FC236}">
                  <a16:creationId xmlns:a16="http://schemas.microsoft.com/office/drawing/2014/main" id="{D733BD98-2F90-4854-A833-66494697790D}"/>
                </a:ext>
              </a:extLst>
            </p:cNvPr>
            <p:cNvSpPr>
              <a:spLocks/>
            </p:cNvSpPr>
            <p:nvPr userDrawn="1"/>
          </p:nvSpPr>
          <p:spPr bwMode="auto">
            <a:xfrm>
              <a:off x="6493" y="1159"/>
              <a:ext cx="28" cy="16"/>
            </a:xfrm>
            <a:custGeom>
              <a:avLst/>
              <a:gdLst>
                <a:gd name="T0" fmla="*/ 3 w 18"/>
                <a:gd name="T1" fmla="*/ 4 h 10"/>
                <a:gd name="T2" fmla="*/ 12 w 18"/>
                <a:gd name="T3" fmla="*/ 8 h 10"/>
                <a:gd name="T4" fmla="*/ 13 w 18"/>
                <a:gd name="T5" fmla="*/ 10 h 10"/>
                <a:gd name="T6" fmla="*/ 15 w 18"/>
                <a:gd name="T7" fmla="*/ 9 h 10"/>
                <a:gd name="T8" fmla="*/ 16 w 18"/>
                <a:gd name="T9" fmla="*/ 6 h 10"/>
                <a:gd name="T10" fmla="*/ 4 w 18"/>
                <a:gd name="T11" fmla="*/ 1 h 10"/>
                <a:gd name="T12" fmla="*/ 3 w 18"/>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3" y="4"/>
                  </a:moveTo>
                  <a:cubicBezTo>
                    <a:pt x="6" y="5"/>
                    <a:pt x="9" y="7"/>
                    <a:pt x="12" y="8"/>
                  </a:cubicBezTo>
                  <a:cubicBezTo>
                    <a:pt x="12" y="9"/>
                    <a:pt x="12" y="10"/>
                    <a:pt x="13" y="10"/>
                  </a:cubicBezTo>
                  <a:cubicBezTo>
                    <a:pt x="14" y="10"/>
                    <a:pt x="15" y="10"/>
                    <a:pt x="15" y="9"/>
                  </a:cubicBezTo>
                  <a:cubicBezTo>
                    <a:pt x="17" y="9"/>
                    <a:pt x="18" y="7"/>
                    <a:pt x="16" y="6"/>
                  </a:cubicBezTo>
                  <a:cubicBezTo>
                    <a:pt x="12" y="4"/>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9" name="Freeform 1365">
              <a:extLst>
                <a:ext uri="{FF2B5EF4-FFF2-40B4-BE49-F238E27FC236}">
                  <a16:creationId xmlns:a16="http://schemas.microsoft.com/office/drawing/2014/main" id="{AE6E3DEF-E199-4224-92B4-959B0126720D}"/>
                </a:ext>
              </a:extLst>
            </p:cNvPr>
            <p:cNvSpPr>
              <a:spLocks/>
            </p:cNvSpPr>
            <p:nvPr userDrawn="1"/>
          </p:nvSpPr>
          <p:spPr bwMode="auto">
            <a:xfrm>
              <a:off x="6460" y="1142"/>
              <a:ext cx="30" cy="23"/>
            </a:xfrm>
            <a:custGeom>
              <a:avLst/>
              <a:gdLst>
                <a:gd name="T0" fmla="*/ 2 w 19"/>
                <a:gd name="T1" fmla="*/ 5 h 15"/>
                <a:gd name="T2" fmla="*/ 15 w 19"/>
                <a:gd name="T3" fmla="*/ 13 h 15"/>
                <a:gd name="T4" fmla="*/ 17 w 19"/>
                <a:gd name="T5" fmla="*/ 10 h 15"/>
                <a:gd name="T6" fmla="*/ 4 w 19"/>
                <a:gd name="T7" fmla="*/ 2 h 15"/>
                <a:gd name="T8" fmla="*/ 2 w 19"/>
                <a:gd name="T9" fmla="*/ 5 h 15"/>
              </a:gdLst>
              <a:ahLst/>
              <a:cxnLst>
                <a:cxn ang="0">
                  <a:pos x="T0" y="T1"/>
                </a:cxn>
                <a:cxn ang="0">
                  <a:pos x="T2" y="T3"/>
                </a:cxn>
                <a:cxn ang="0">
                  <a:pos x="T4" y="T5"/>
                </a:cxn>
                <a:cxn ang="0">
                  <a:pos x="T6" y="T7"/>
                </a:cxn>
                <a:cxn ang="0">
                  <a:pos x="T8" y="T9"/>
                </a:cxn>
              </a:cxnLst>
              <a:rect l="0" t="0" r="r" b="b"/>
              <a:pathLst>
                <a:path w="19" h="15">
                  <a:moveTo>
                    <a:pt x="2" y="5"/>
                  </a:moveTo>
                  <a:cubicBezTo>
                    <a:pt x="7" y="7"/>
                    <a:pt x="11" y="10"/>
                    <a:pt x="15" y="13"/>
                  </a:cubicBezTo>
                  <a:cubicBezTo>
                    <a:pt x="17" y="15"/>
                    <a:pt x="19" y="11"/>
                    <a:pt x="17" y="10"/>
                  </a:cubicBezTo>
                  <a:cubicBezTo>
                    <a:pt x="13" y="7"/>
                    <a:pt x="9" y="4"/>
                    <a:pt x="4" y="2"/>
                  </a:cubicBezTo>
                  <a:cubicBezTo>
                    <a:pt x="2"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0" name="Freeform 1366">
              <a:extLst>
                <a:ext uri="{FF2B5EF4-FFF2-40B4-BE49-F238E27FC236}">
                  <a16:creationId xmlns:a16="http://schemas.microsoft.com/office/drawing/2014/main" id="{89139C48-BE65-48A4-8C17-78B3C0F52C4F}"/>
                </a:ext>
              </a:extLst>
            </p:cNvPr>
            <p:cNvSpPr>
              <a:spLocks/>
            </p:cNvSpPr>
            <p:nvPr userDrawn="1"/>
          </p:nvSpPr>
          <p:spPr bwMode="auto">
            <a:xfrm>
              <a:off x="6465" y="1128"/>
              <a:ext cx="20" cy="15"/>
            </a:xfrm>
            <a:custGeom>
              <a:avLst/>
              <a:gdLst>
                <a:gd name="T0" fmla="*/ 2 w 13"/>
                <a:gd name="T1" fmla="*/ 5 h 10"/>
                <a:gd name="T2" fmla="*/ 9 w 13"/>
                <a:gd name="T3" fmla="*/ 9 h 10"/>
                <a:gd name="T4" fmla="*/ 11 w 13"/>
                <a:gd name="T5" fmla="*/ 5 h 10"/>
                <a:gd name="T6" fmla="*/ 3 w 13"/>
                <a:gd name="T7" fmla="*/ 1 h 10"/>
                <a:gd name="T8" fmla="*/ 2 w 13"/>
                <a:gd name="T9" fmla="*/ 5 h 10"/>
              </a:gdLst>
              <a:ahLst/>
              <a:cxnLst>
                <a:cxn ang="0">
                  <a:pos x="T0" y="T1"/>
                </a:cxn>
                <a:cxn ang="0">
                  <a:pos x="T2" y="T3"/>
                </a:cxn>
                <a:cxn ang="0">
                  <a:pos x="T4" y="T5"/>
                </a:cxn>
                <a:cxn ang="0">
                  <a:pos x="T6" y="T7"/>
                </a:cxn>
                <a:cxn ang="0">
                  <a:pos x="T8" y="T9"/>
                </a:cxn>
              </a:cxnLst>
              <a:rect l="0" t="0" r="r" b="b"/>
              <a:pathLst>
                <a:path w="13" h="10">
                  <a:moveTo>
                    <a:pt x="2" y="5"/>
                  </a:moveTo>
                  <a:cubicBezTo>
                    <a:pt x="5" y="6"/>
                    <a:pt x="7" y="7"/>
                    <a:pt x="9" y="9"/>
                  </a:cubicBezTo>
                  <a:cubicBezTo>
                    <a:pt x="12" y="10"/>
                    <a:pt x="13" y="7"/>
                    <a:pt x="11" y="5"/>
                  </a:cubicBezTo>
                  <a:cubicBezTo>
                    <a:pt x="9" y="3"/>
                    <a:pt x="6" y="2"/>
                    <a:pt x="3" y="1"/>
                  </a:cubicBezTo>
                  <a:cubicBezTo>
                    <a:pt x="0"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1" name="Freeform 1367">
              <a:extLst>
                <a:ext uri="{FF2B5EF4-FFF2-40B4-BE49-F238E27FC236}">
                  <a16:creationId xmlns:a16="http://schemas.microsoft.com/office/drawing/2014/main" id="{603E4D91-80B0-4DBF-AD32-7DF6701BE4F0}"/>
                </a:ext>
              </a:extLst>
            </p:cNvPr>
            <p:cNvSpPr>
              <a:spLocks/>
            </p:cNvSpPr>
            <p:nvPr userDrawn="1"/>
          </p:nvSpPr>
          <p:spPr bwMode="auto">
            <a:xfrm>
              <a:off x="6417" y="1114"/>
              <a:ext cx="26" cy="18"/>
            </a:xfrm>
            <a:custGeom>
              <a:avLst/>
              <a:gdLst>
                <a:gd name="T0" fmla="*/ 2 w 16"/>
                <a:gd name="T1" fmla="*/ 4 h 12"/>
                <a:gd name="T2" fmla="*/ 11 w 16"/>
                <a:gd name="T3" fmla="*/ 10 h 12"/>
                <a:gd name="T4" fmla="*/ 14 w 16"/>
                <a:gd name="T5" fmla="*/ 7 h 12"/>
                <a:gd name="T6" fmla="*/ 4 w 16"/>
                <a:gd name="T7" fmla="*/ 1 h 12"/>
                <a:gd name="T8" fmla="*/ 2 w 16"/>
                <a:gd name="T9" fmla="*/ 4 h 12"/>
              </a:gdLst>
              <a:ahLst/>
              <a:cxnLst>
                <a:cxn ang="0">
                  <a:pos x="T0" y="T1"/>
                </a:cxn>
                <a:cxn ang="0">
                  <a:pos x="T2" y="T3"/>
                </a:cxn>
                <a:cxn ang="0">
                  <a:pos x="T4" y="T5"/>
                </a:cxn>
                <a:cxn ang="0">
                  <a:pos x="T6" y="T7"/>
                </a:cxn>
                <a:cxn ang="0">
                  <a:pos x="T8" y="T9"/>
                </a:cxn>
              </a:cxnLst>
              <a:rect l="0" t="0" r="r" b="b"/>
              <a:pathLst>
                <a:path w="16" h="12">
                  <a:moveTo>
                    <a:pt x="2" y="4"/>
                  </a:moveTo>
                  <a:cubicBezTo>
                    <a:pt x="5" y="6"/>
                    <a:pt x="8" y="8"/>
                    <a:pt x="11" y="10"/>
                  </a:cubicBezTo>
                  <a:cubicBezTo>
                    <a:pt x="13" y="12"/>
                    <a:pt x="16" y="9"/>
                    <a:pt x="14" y="7"/>
                  </a:cubicBezTo>
                  <a:cubicBezTo>
                    <a:pt x="11" y="5"/>
                    <a:pt x="7" y="3"/>
                    <a:pt x="4" y="1"/>
                  </a:cubicBezTo>
                  <a:cubicBezTo>
                    <a:pt x="2" y="0"/>
                    <a:pt x="0" y="3"/>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2" name="Freeform 1368">
              <a:extLst>
                <a:ext uri="{FF2B5EF4-FFF2-40B4-BE49-F238E27FC236}">
                  <a16:creationId xmlns:a16="http://schemas.microsoft.com/office/drawing/2014/main" id="{C21957F2-091C-4AE3-AA2D-41DCEF97CB7C}"/>
                </a:ext>
              </a:extLst>
            </p:cNvPr>
            <p:cNvSpPr>
              <a:spLocks/>
            </p:cNvSpPr>
            <p:nvPr userDrawn="1"/>
          </p:nvSpPr>
          <p:spPr bwMode="auto">
            <a:xfrm>
              <a:off x="6427" y="1107"/>
              <a:ext cx="25" cy="16"/>
            </a:xfrm>
            <a:custGeom>
              <a:avLst/>
              <a:gdLst>
                <a:gd name="T0" fmla="*/ 3 w 16"/>
                <a:gd name="T1" fmla="*/ 5 h 10"/>
                <a:gd name="T2" fmla="*/ 12 w 16"/>
                <a:gd name="T3" fmla="*/ 8 h 10"/>
                <a:gd name="T4" fmla="*/ 14 w 16"/>
                <a:gd name="T5" fmla="*/ 5 h 10"/>
                <a:gd name="T6" fmla="*/ 2 w 16"/>
                <a:gd name="T7" fmla="*/ 1 h 10"/>
                <a:gd name="T8" fmla="*/ 3 w 16"/>
                <a:gd name="T9" fmla="*/ 5 h 10"/>
              </a:gdLst>
              <a:ahLst/>
              <a:cxnLst>
                <a:cxn ang="0">
                  <a:pos x="T0" y="T1"/>
                </a:cxn>
                <a:cxn ang="0">
                  <a:pos x="T2" y="T3"/>
                </a:cxn>
                <a:cxn ang="0">
                  <a:pos x="T4" y="T5"/>
                </a:cxn>
                <a:cxn ang="0">
                  <a:pos x="T6" y="T7"/>
                </a:cxn>
                <a:cxn ang="0">
                  <a:pos x="T8" y="T9"/>
                </a:cxn>
              </a:cxnLst>
              <a:rect l="0" t="0" r="r" b="b"/>
              <a:pathLst>
                <a:path w="16" h="10">
                  <a:moveTo>
                    <a:pt x="3" y="5"/>
                  </a:moveTo>
                  <a:cubicBezTo>
                    <a:pt x="7" y="4"/>
                    <a:pt x="9" y="6"/>
                    <a:pt x="12" y="8"/>
                  </a:cubicBezTo>
                  <a:cubicBezTo>
                    <a:pt x="13" y="10"/>
                    <a:pt x="16" y="7"/>
                    <a:pt x="14" y="5"/>
                  </a:cubicBezTo>
                  <a:cubicBezTo>
                    <a:pt x="11" y="2"/>
                    <a:pt x="7" y="0"/>
                    <a:pt x="2" y="1"/>
                  </a:cubicBezTo>
                  <a:cubicBezTo>
                    <a:pt x="0" y="2"/>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3" name="Freeform 1369">
              <a:extLst>
                <a:ext uri="{FF2B5EF4-FFF2-40B4-BE49-F238E27FC236}">
                  <a16:creationId xmlns:a16="http://schemas.microsoft.com/office/drawing/2014/main" id="{EFBF3D9A-08B1-417A-BCC5-9DA5596C5649}"/>
                </a:ext>
              </a:extLst>
            </p:cNvPr>
            <p:cNvSpPr>
              <a:spLocks/>
            </p:cNvSpPr>
            <p:nvPr userDrawn="1"/>
          </p:nvSpPr>
          <p:spPr bwMode="auto">
            <a:xfrm>
              <a:off x="6397" y="1088"/>
              <a:ext cx="17" cy="19"/>
            </a:xfrm>
            <a:custGeom>
              <a:avLst/>
              <a:gdLst>
                <a:gd name="T0" fmla="*/ 1 w 11"/>
                <a:gd name="T1" fmla="*/ 5 h 12"/>
                <a:gd name="T2" fmla="*/ 6 w 11"/>
                <a:gd name="T3" fmla="*/ 9 h 12"/>
                <a:gd name="T4" fmla="*/ 9 w 11"/>
                <a:gd name="T5" fmla="*/ 7 h 12"/>
                <a:gd name="T6" fmla="*/ 4 w 11"/>
                <a:gd name="T7" fmla="*/ 2 h 12"/>
                <a:gd name="T8" fmla="*/ 1 w 11"/>
                <a:gd name="T9" fmla="*/ 5 h 12"/>
              </a:gdLst>
              <a:ahLst/>
              <a:cxnLst>
                <a:cxn ang="0">
                  <a:pos x="T0" y="T1"/>
                </a:cxn>
                <a:cxn ang="0">
                  <a:pos x="T2" y="T3"/>
                </a:cxn>
                <a:cxn ang="0">
                  <a:pos x="T4" y="T5"/>
                </a:cxn>
                <a:cxn ang="0">
                  <a:pos x="T6" y="T7"/>
                </a:cxn>
                <a:cxn ang="0">
                  <a:pos x="T8" y="T9"/>
                </a:cxn>
              </a:cxnLst>
              <a:rect l="0" t="0" r="r" b="b"/>
              <a:pathLst>
                <a:path w="11" h="12">
                  <a:moveTo>
                    <a:pt x="1" y="5"/>
                  </a:moveTo>
                  <a:cubicBezTo>
                    <a:pt x="3" y="6"/>
                    <a:pt x="5" y="8"/>
                    <a:pt x="6" y="9"/>
                  </a:cubicBezTo>
                  <a:cubicBezTo>
                    <a:pt x="7" y="12"/>
                    <a:pt x="11" y="10"/>
                    <a:pt x="9" y="7"/>
                  </a:cubicBezTo>
                  <a:cubicBezTo>
                    <a:pt x="8" y="5"/>
                    <a:pt x="6" y="4"/>
                    <a:pt x="4" y="2"/>
                  </a:cubicBezTo>
                  <a:cubicBezTo>
                    <a:pt x="2" y="0"/>
                    <a:pt x="0" y="3"/>
                    <a:pt x="1"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4" name="Freeform 1370">
              <a:extLst>
                <a:ext uri="{FF2B5EF4-FFF2-40B4-BE49-F238E27FC236}">
                  <a16:creationId xmlns:a16="http://schemas.microsoft.com/office/drawing/2014/main" id="{64B60A94-5F2F-4A95-9DA6-D489602600E9}"/>
                </a:ext>
              </a:extLst>
            </p:cNvPr>
            <p:cNvSpPr>
              <a:spLocks/>
            </p:cNvSpPr>
            <p:nvPr userDrawn="1"/>
          </p:nvSpPr>
          <p:spPr bwMode="auto">
            <a:xfrm>
              <a:off x="6813" y="1048"/>
              <a:ext cx="14" cy="22"/>
            </a:xfrm>
            <a:custGeom>
              <a:avLst/>
              <a:gdLst>
                <a:gd name="T0" fmla="*/ 4 w 9"/>
                <a:gd name="T1" fmla="*/ 11 h 14"/>
                <a:gd name="T2" fmla="*/ 8 w 9"/>
                <a:gd name="T3" fmla="*/ 4 h 14"/>
                <a:gd name="T4" fmla="*/ 5 w 9"/>
                <a:gd name="T5" fmla="*/ 2 h 14"/>
                <a:gd name="T6" fmla="*/ 0 w 9"/>
                <a:gd name="T7" fmla="*/ 10 h 14"/>
                <a:gd name="T8" fmla="*/ 4 w 9"/>
                <a:gd name="T9" fmla="*/ 11 h 14"/>
              </a:gdLst>
              <a:ahLst/>
              <a:cxnLst>
                <a:cxn ang="0">
                  <a:pos x="T0" y="T1"/>
                </a:cxn>
                <a:cxn ang="0">
                  <a:pos x="T2" y="T3"/>
                </a:cxn>
                <a:cxn ang="0">
                  <a:pos x="T4" y="T5"/>
                </a:cxn>
                <a:cxn ang="0">
                  <a:pos x="T6" y="T7"/>
                </a:cxn>
                <a:cxn ang="0">
                  <a:pos x="T8" y="T9"/>
                </a:cxn>
              </a:cxnLst>
              <a:rect l="0" t="0" r="r" b="b"/>
              <a:pathLst>
                <a:path w="9" h="14">
                  <a:moveTo>
                    <a:pt x="4" y="11"/>
                  </a:moveTo>
                  <a:cubicBezTo>
                    <a:pt x="5" y="9"/>
                    <a:pt x="6" y="6"/>
                    <a:pt x="8" y="4"/>
                  </a:cubicBezTo>
                  <a:cubicBezTo>
                    <a:pt x="9" y="2"/>
                    <a:pt x="6" y="0"/>
                    <a:pt x="5" y="2"/>
                  </a:cubicBezTo>
                  <a:cubicBezTo>
                    <a:pt x="3" y="5"/>
                    <a:pt x="1" y="7"/>
                    <a:pt x="0" y="10"/>
                  </a:cubicBezTo>
                  <a:cubicBezTo>
                    <a:pt x="0" y="13"/>
                    <a:pt x="3" y="14"/>
                    <a:pt x="4"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540" name="Freeform 1372">
            <a:extLst>
              <a:ext uri="{FF2B5EF4-FFF2-40B4-BE49-F238E27FC236}">
                <a16:creationId xmlns:a16="http://schemas.microsoft.com/office/drawing/2014/main" id="{9AFBB180-8657-4645-93DB-A32B34962D92}"/>
              </a:ext>
            </a:extLst>
          </p:cNvPr>
          <p:cNvSpPr>
            <a:spLocks/>
          </p:cNvSpPr>
          <p:nvPr userDrawn="1"/>
        </p:nvSpPr>
        <p:spPr bwMode="auto">
          <a:xfrm>
            <a:off x="10845800" y="1598613"/>
            <a:ext cx="23813" cy="41275"/>
          </a:xfrm>
          <a:custGeom>
            <a:avLst/>
            <a:gdLst>
              <a:gd name="T0" fmla="*/ 1 w 10"/>
              <a:gd name="T1" fmla="*/ 13 h 17"/>
              <a:gd name="T2" fmla="*/ 5 w 10"/>
              <a:gd name="T3" fmla="*/ 15 h 17"/>
              <a:gd name="T4" fmla="*/ 9 w 10"/>
              <a:gd name="T5" fmla="*/ 5 h 17"/>
              <a:gd name="T6" fmla="*/ 9 w 10"/>
              <a:gd name="T7" fmla="*/ 2 h 17"/>
              <a:gd name="T8" fmla="*/ 5 w 10"/>
              <a:gd name="T9" fmla="*/ 3 h 17"/>
              <a:gd name="T10" fmla="*/ 5 w 10"/>
              <a:gd name="T11" fmla="*/ 5 h 17"/>
              <a:gd name="T12" fmla="*/ 5 w 10"/>
              <a:gd name="T13" fmla="*/ 7 h 17"/>
              <a:gd name="T14" fmla="*/ 1 w 10"/>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1" y="13"/>
                </a:moveTo>
                <a:cubicBezTo>
                  <a:pt x="0" y="15"/>
                  <a:pt x="3" y="17"/>
                  <a:pt x="5" y="15"/>
                </a:cubicBezTo>
                <a:cubicBezTo>
                  <a:pt x="7" y="12"/>
                  <a:pt x="8" y="9"/>
                  <a:pt x="9" y="5"/>
                </a:cubicBezTo>
                <a:cubicBezTo>
                  <a:pt x="10" y="4"/>
                  <a:pt x="10" y="3"/>
                  <a:pt x="9" y="2"/>
                </a:cubicBezTo>
                <a:cubicBezTo>
                  <a:pt x="8" y="0"/>
                  <a:pt x="6" y="2"/>
                  <a:pt x="5" y="3"/>
                </a:cubicBezTo>
                <a:cubicBezTo>
                  <a:pt x="4" y="4"/>
                  <a:pt x="4" y="5"/>
                  <a:pt x="5" y="5"/>
                </a:cubicBezTo>
                <a:cubicBezTo>
                  <a:pt x="5" y="6"/>
                  <a:pt x="5" y="6"/>
                  <a:pt x="5" y="7"/>
                </a:cubicBezTo>
                <a:cubicBezTo>
                  <a:pt x="4" y="9"/>
                  <a:pt x="3" y="11"/>
                  <a:pt x="1"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1" name="Freeform 1373">
            <a:extLst>
              <a:ext uri="{FF2B5EF4-FFF2-40B4-BE49-F238E27FC236}">
                <a16:creationId xmlns:a16="http://schemas.microsoft.com/office/drawing/2014/main" id="{A7533CA2-4EE0-48C8-8E49-C5928C5C30B1}"/>
              </a:ext>
            </a:extLst>
          </p:cNvPr>
          <p:cNvSpPr>
            <a:spLocks/>
          </p:cNvSpPr>
          <p:nvPr userDrawn="1"/>
        </p:nvSpPr>
        <p:spPr bwMode="auto">
          <a:xfrm>
            <a:off x="10812463" y="1611313"/>
            <a:ext cx="17463" cy="39688"/>
          </a:xfrm>
          <a:custGeom>
            <a:avLst/>
            <a:gdLst>
              <a:gd name="T0" fmla="*/ 0 w 7"/>
              <a:gd name="T1" fmla="*/ 14 h 16"/>
              <a:gd name="T2" fmla="*/ 4 w 7"/>
              <a:gd name="T3" fmla="*/ 14 h 16"/>
              <a:gd name="T4" fmla="*/ 4 w 7"/>
              <a:gd name="T5" fmla="*/ 10 h 16"/>
              <a:gd name="T6" fmla="*/ 6 w 7"/>
              <a:gd name="T7" fmla="*/ 4 h 16"/>
              <a:gd name="T8" fmla="*/ 3 w 7"/>
              <a:gd name="T9" fmla="*/ 2 h 16"/>
              <a:gd name="T10" fmla="*/ 0 w 7"/>
              <a:gd name="T11" fmla="*/ 14 h 16"/>
            </a:gdLst>
            <a:ahLst/>
            <a:cxnLst>
              <a:cxn ang="0">
                <a:pos x="T0" y="T1"/>
              </a:cxn>
              <a:cxn ang="0">
                <a:pos x="T2" y="T3"/>
              </a:cxn>
              <a:cxn ang="0">
                <a:pos x="T4" y="T5"/>
              </a:cxn>
              <a:cxn ang="0">
                <a:pos x="T6" y="T7"/>
              </a:cxn>
              <a:cxn ang="0">
                <a:pos x="T8" y="T9"/>
              </a:cxn>
              <a:cxn ang="0">
                <a:pos x="T10" y="T11"/>
              </a:cxn>
            </a:cxnLst>
            <a:rect l="0" t="0" r="r" b="b"/>
            <a:pathLst>
              <a:path w="7" h="16">
                <a:moveTo>
                  <a:pt x="0" y="14"/>
                </a:moveTo>
                <a:cubicBezTo>
                  <a:pt x="0" y="16"/>
                  <a:pt x="3" y="16"/>
                  <a:pt x="4" y="14"/>
                </a:cubicBezTo>
                <a:cubicBezTo>
                  <a:pt x="5" y="13"/>
                  <a:pt x="6" y="11"/>
                  <a:pt x="4" y="10"/>
                </a:cubicBezTo>
                <a:cubicBezTo>
                  <a:pt x="4" y="8"/>
                  <a:pt x="5" y="6"/>
                  <a:pt x="6" y="4"/>
                </a:cubicBezTo>
                <a:cubicBezTo>
                  <a:pt x="7" y="2"/>
                  <a:pt x="4" y="0"/>
                  <a:pt x="3" y="2"/>
                </a:cubicBezTo>
                <a:cubicBezTo>
                  <a:pt x="1" y="6"/>
                  <a:pt x="0" y="10"/>
                  <a:pt x="0"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2" name="Freeform 1374">
            <a:extLst>
              <a:ext uri="{FF2B5EF4-FFF2-40B4-BE49-F238E27FC236}">
                <a16:creationId xmlns:a16="http://schemas.microsoft.com/office/drawing/2014/main" id="{B75FF52A-5FED-46A8-98EE-A48522347FB0}"/>
              </a:ext>
            </a:extLst>
          </p:cNvPr>
          <p:cNvSpPr>
            <a:spLocks/>
          </p:cNvSpPr>
          <p:nvPr userDrawn="1"/>
        </p:nvSpPr>
        <p:spPr bwMode="auto">
          <a:xfrm>
            <a:off x="10842625" y="1552575"/>
            <a:ext cx="20638" cy="47625"/>
          </a:xfrm>
          <a:custGeom>
            <a:avLst/>
            <a:gdLst>
              <a:gd name="T0" fmla="*/ 4 w 8"/>
              <a:gd name="T1" fmla="*/ 16 h 19"/>
              <a:gd name="T2" fmla="*/ 7 w 8"/>
              <a:gd name="T3" fmla="*/ 4 h 19"/>
              <a:gd name="T4" fmla="*/ 3 w 8"/>
              <a:gd name="T5" fmla="*/ 3 h 19"/>
              <a:gd name="T6" fmla="*/ 0 w 8"/>
              <a:gd name="T7" fmla="*/ 15 h 19"/>
              <a:gd name="T8" fmla="*/ 4 w 8"/>
              <a:gd name="T9" fmla="*/ 16 h 19"/>
            </a:gdLst>
            <a:ahLst/>
            <a:cxnLst>
              <a:cxn ang="0">
                <a:pos x="T0" y="T1"/>
              </a:cxn>
              <a:cxn ang="0">
                <a:pos x="T2" y="T3"/>
              </a:cxn>
              <a:cxn ang="0">
                <a:pos x="T4" y="T5"/>
              </a:cxn>
              <a:cxn ang="0">
                <a:pos x="T6" y="T7"/>
              </a:cxn>
              <a:cxn ang="0">
                <a:pos x="T8" y="T9"/>
              </a:cxn>
            </a:cxnLst>
            <a:rect l="0" t="0" r="r" b="b"/>
            <a:pathLst>
              <a:path w="8" h="19">
                <a:moveTo>
                  <a:pt x="4" y="16"/>
                </a:moveTo>
                <a:cubicBezTo>
                  <a:pt x="7" y="4"/>
                  <a:pt x="7" y="4"/>
                  <a:pt x="7" y="4"/>
                </a:cubicBezTo>
                <a:cubicBezTo>
                  <a:pt x="8" y="1"/>
                  <a:pt x="4" y="0"/>
                  <a:pt x="3" y="3"/>
                </a:cubicBezTo>
                <a:cubicBezTo>
                  <a:pt x="0" y="15"/>
                  <a:pt x="0" y="15"/>
                  <a:pt x="0" y="15"/>
                </a:cubicBezTo>
                <a:cubicBezTo>
                  <a:pt x="0" y="18"/>
                  <a:pt x="3" y="19"/>
                  <a:pt x="4" y="16"/>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3" name="Freeform 1375">
            <a:extLst>
              <a:ext uri="{FF2B5EF4-FFF2-40B4-BE49-F238E27FC236}">
                <a16:creationId xmlns:a16="http://schemas.microsoft.com/office/drawing/2014/main" id="{F51FE4E3-CD8E-40EC-A0DC-F5499FF608C4}"/>
              </a:ext>
            </a:extLst>
          </p:cNvPr>
          <p:cNvSpPr>
            <a:spLocks/>
          </p:cNvSpPr>
          <p:nvPr userDrawn="1"/>
        </p:nvSpPr>
        <p:spPr bwMode="auto">
          <a:xfrm>
            <a:off x="10869613" y="1517650"/>
            <a:ext cx="23813" cy="47625"/>
          </a:xfrm>
          <a:custGeom>
            <a:avLst/>
            <a:gdLst>
              <a:gd name="T0" fmla="*/ 5 w 9"/>
              <a:gd name="T1" fmla="*/ 4 h 19"/>
              <a:gd name="T2" fmla="*/ 5 w 9"/>
              <a:gd name="T3" fmla="*/ 4 h 19"/>
              <a:gd name="T4" fmla="*/ 5 w 9"/>
              <a:gd name="T5" fmla="*/ 5 h 19"/>
              <a:gd name="T6" fmla="*/ 5 w 9"/>
              <a:gd name="T7" fmla="*/ 8 h 19"/>
              <a:gd name="T8" fmla="*/ 2 w 9"/>
              <a:gd name="T9" fmla="*/ 15 h 19"/>
              <a:gd name="T10" fmla="*/ 5 w 9"/>
              <a:gd name="T11" fmla="*/ 17 h 19"/>
              <a:gd name="T12" fmla="*/ 9 w 9"/>
              <a:gd name="T13" fmla="*/ 7 h 19"/>
              <a:gd name="T14" fmla="*/ 7 w 9"/>
              <a:gd name="T15" fmla="*/ 1 h 19"/>
              <a:gd name="T16" fmla="*/ 5 w 9"/>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9">
                <a:moveTo>
                  <a:pt x="5" y="4"/>
                </a:moveTo>
                <a:cubicBezTo>
                  <a:pt x="5" y="4"/>
                  <a:pt x="5" y="4"/>
                  <a:pt x="5" y="4"/>
                </a:cubicBezTo>
                <a:cubicBezTo>
                  <a:pt x="5" y="5"/>
                  <a:pt x="5" y="5"/>
                  <a:pt x="5" y="5"/>
                </a:cubicBezTo>
                <a:cubicBezTo>
                  <a:pt x="5" y="6"/>
                  <a:pt x="5" y="7"/>
                  <a:pt x="5" y="8"/>
                </a:cubicBezTo>
                <a:cubicBezTo>
                  <a:pt x="4" y="11"/>
                  <a:pt x="3" y="13"/>
                  <a:pt x="2" y="15"/>
                </a:cubicBezTo>
                <a:cubicBezTo>
                  <a:pt x="0" y="17"/>
                  <a:pt x="4" y="19"/>
                  <a:pt x="5" y="17"/>
                </a:cubicBezTo>
                <a:cubicBezTo>
                  <a:pt x="7" y="14"/>
                  <a:pt x="8" y="10"/>
                  <a:pt x="9" y="7"/>
                </a:cubicBezTo>
                <a:cubicBezTo>
                  <a:pt x="9" y="5"/>
                  <a:pt x="9" y="2"/>
                  <a:pt x="7" y="1"/>
                </a:cubicBezTo>
                <a:cubicBezTo>
                  <a:pt x="5" y="0"/>
                  <a:pt x="3" y="3"/>
                  <a:pt x="5"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4" name="Freeform 1376">
            <a:extLst>
              <a:ext uri="{FF2B5EF4-FFF2-40B4-BE49-F238E27FC236}">
                <a16:creationId xmlns:a16="http://schemas.microsoft.com/office/drawing/2014/main" id="{B9602ED3-41C1-4CCE-B6C8-6F86766BBC55}"/>
              </a:ext>
            </a:extLst>
          </p:cNvPr>
          <p:cNvSpPr>
            <a:spLocks/>
          </p:cNvSpPr>
          <p:nvPr userDrawn="1"/>
        </p:nvSpPr>
        <p:spPr bwMode="auto">
          <a:xfrm>
            <a:off x="10885488" y="1446213"/>
            <a:ext cx="19050" cy="39688"/>
          </a:xfrm>
          <a:custGeom>
            <a:avLst/>
            <a:gdLst>
              <a:gd name="T0" fmla="*/ 3 w 8"/>
              <a:gd name="T1" fmla="*/ 4 h 16"/>
              <a:gd name="T2" fmla="*/ 3 w 8"/>
              <a:gd name="T3" fmla="*/ 5 h 16"/>
              <a:gd name="T4" fmla="*/ 3 w 8"/>
              <a:gd name="T5" fmla="*/ 7 h 16"/>
              <a:gd name="T6" fmla="*/ 4 w 8"/>
              <a:gd name="T7" fmla="*/ 13 h 16"/>
              <a:gd name="T8" fmla="*/ 7 w 8"/>
              <a:gd name="T9" fmla="*/ 13 h 16"/>
              <a:gd name="T10" fmla="*/ 4 w 8"/>
              <a:gd name="T11" fmla="*/ 1 h 16"/>
              <a:gd name="T12" fmla="*/ 3 w 8"/>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3" y="4"/>
                </a:moveTo>
                <a:cubicBezTo>
                  <a:pt x="2" y="4"/>
                  <a:pt x="3" y="5"/>
                  <a:pt x="3" y="5"/>
                </a:cubicBezTo>
                <a:cubicBezTo>
                  <a:pt x="3" y="6"/>
                  <a:pt x="3" y="7"/>
                  <a:pt x="3" y="7"/>
                </a:cubicBezTo>
                <a:cubicBezTo>
                  <a:pt x="4" y="9"/>
                  <a:pt x="4" y="11"/>
                  <a:pt x="4" y="13"/>
                </a:cubicBezTo>
                <a:cubicBezTo>
                  <a:pt x="3" y="16"/>
                  <a:pt x="7" y="16"/>
                  <a:pt x="7" y="13"/>
                </a:cubicBezTo>
                <a:cubicBezTo>
                  <a:pt x="8" y="9"/>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5" name="Freeform 1377">
            <a:extLst>
              <a:ext uri="{FF2B5EF4-FFF2-40B4-BE49-F238E27FC236}">
                <a16:creationId xmlns:a16="http://schemas.microsoft.com/office/drawing/2014/main" id="{825ACCA1-B4EC-4C34-BA5C-8AF0A6DE72C3}"/>
              </a:ext>
            </a:extLst>
          </p:cNvPr>
          <p:cNvSpPr>
            <a:spLocks/>
          </p:cNvSpPr>
          <p:nvPr userDrawn="1"/>
        </p:nvSpPr>
        <p:spPr bwMode="auto">
          <a:xfrm>
            <a:off x="10882313" y="1366838"/>
            <a:ext cx="20638" cy="57150"/>
          </a:xfrm>
          <a:custGeom>
            <a:avLst/>
            <a:gdLst>
              <a:gd name="T0" fmla="*/ 1 w 8"/>
              <a:gd name="T1" fmla="*/ 4 h 23"/>
              <a:gd name="T2" fmla="*/ 4 w 8"/>
              <a:gd name="T3" fmla="*/ 21 h 23"/>
              <a:gd name="T4" fmla="*/ 8 w 8"/>
              <a:gd name="T5" fmla="*/ 21 h 23"/>
              <a:gd name="T6" fmla="*/ 5 w 8"/>
              <a:gd name="T7" fmla="*/ 3 h 23"/>
              <a:gd name="T8" fmla="*/ 1 w 8"/>
              <a:gd name="T9" fmla="*/ 4 h 23"/>
            </a:gdLst>
            <a:ahLst/>
            <a:cxnLst>
              <a:cxn ang="0">
                <a:pos x="T0" y="T1"/>
              </a:cxn>
              <a:cxn ang="0">
                <a:pos x="T2" y="T3"/>
              </a:cxn>
              <a:cxn ang="0">
                <a:pos x="T4" y="T5"/>
              </a:cxn>
              <a:cxn ang="0">
                <a:pos x="T6" y="T7"/>
              </a:cxn>
              <a:cxn ang="0">
                <a:pos x="T8" y="T9"/>
              </a:cxn>
            </a:cxnLst>
            <a:rect l="0" t="0" r="r" b="b"/>
            <a:pathLst>
              <a:path w="8" h="23">
                <a:moveTo>
                  <a:pt x="1" y="4"/>
                </a:moveTo>
                <a:cubicBezTo>
                  <a:pt x="3" y="9"/>
                  <a:pt x="3" y="15"/>
                  <a:pt x="4" y="21"/>
                </a:cubicBezTo>
                <a:cubicBezTo>
                  <a:pt x="4" y="23"/>
                  <a:pt x="8" y="23"/>
                  <a:pt x="8" y="21"/>
                </a:cubicBezTo>
                <a:cubicBezTo>
                  <a:pt x="7" y="15"/>
                  <a:pt x="7" y="9"/>
                  <a:pt x="5" y="3"/>
                </a:cubicBezTo>
                <a:cubicBezTo>
                  <a:pt x="4"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6" name="Freeform 1378">
            <a:extLst>
              <a:ext uri="{FF2B5EF4-FFF2-40B4-BE49-F238E27FC236}">
                <a16:creationId xmlns:a16="http://schemas.microsoft.com/office/drawing/2014/main" id="{7EDF7F96-2AE1-4E44-ABD0-148C258ACCE7}"/>
              </a:ext>
            </a:extLst>
          </p:cNvPr>
          <p:cNvSpPr>
            <a:spLocks/>
          </p:cNvSpPr>
          <p:nvPr userDrawn="1"/>
        </p:nvSpPr>
        <p:spPr bwMode="auto">
          <a:xfrm>
            <a:off x="10872788" y="1306513"/>
            <a:ext cx="17463" cy="26988"/>
          </a:xfrm>
          <a:custGeom>
            <a:avLst/>
            <a:gdLst>
              <a:gd name="T0" fmla="*/ 2 w 7"/>
              <a:gd name="T1" fmla="*/ 4 h 11"/>
              <a:gd name="T2" fmla="*/ 2 w 7"/>
              <a:gd name="T3" fmla="*/ 4 h 11"/>
              <a:gd name="T4" fmla="*/ 3 w 7"/>
              <a:gd name="T5" fmla="*/ 5 h 11"/>
              <a:gd name="T6" fmla="*/ 3 w 7"/>
              <a:gd name="T7" fmla="*/ 8 h 11"/>
              <a:gd name="T8" fmla="*/ 7 w 7"/>
              <a:gd name="T9" fmla="*/ 8 h 11"/>
              <a:gd name="T10" fmla="*/ 2 w 7"/>
              <a:gd name="T11" fmla="*/ 0 h 11"/>
              <a:gd name="T12" fmla="*/ 2 w 7"/>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4"/>
                </a:moveTo>
                <a:cubicBezTo>
                  <a:pt x="2" y="4"/>
                  <a:pt x="2" y="4"/>
                  <a:pt x="2" y="4"/>
                </a:cubicBezTo>
                <a:cubicBezTo>
                  <a:pt x="3" y="5"/>
                  <a:pt x="3" y="5"/>
                  <a:pt x="3" y="5"/>
                </a:cubicBezTo>
                <a:cubicBezTo>
                  <a:pt x="3" y="6"/>
                  <a:pt x="3" y="7"/>
                  <a:pt x="3" y="8"/>
                </a:cubicBezTo>
                <a:cubicBezTo>
                  <a:pt x="3" y="11"/>
                  <a:pt x="7" y="10"/>
                  <a:pt x="7" y="8"/>
                </a:cubicBezTo>
                <a:cubicBezTo>
                  <a:pt x="7" y="5"/>
                  <a:pt x="6" y="0"/>
                  <a:pt x="2" y="0"/>
                </a:cubicBezTo>
                <a:cubicBezTo>
                  <a:pt x="0" y="1"/>
                  <a:pt x="0" y="5"/>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7" name="Freeform 1379">
            <a:extLst>
              <a:ext uri="{FF2B5EF4-FFF2-40B4-BE49-F238E27FC236}">
                <a16:creationId xmlns:a16="http://schemas.microsoft.com/office/drawing/2014/main" id="{2A7F1D2A-78DA-4206-87E0-7C31DF3943FD}"/>
              </a:ext>
            </a:extLst>
          </p:cNvPr>
          <p:cNvSpPr>
            <a:spLocks/>
          </p:cNvSpPr>
          <p:nvPr userDrawn="1"/>
        </p:nvSpPr>
        <p:spPr bwMode="auto">
          <a:xfrm>
            <a:off x="10860088" y="1343025"/>
            <a:ext cx="12700" cy="52388"/>
          </a:xfrm>
          <a:custGeom>
            <a:avLst/>
            <a:gdLst>
              <a:gd name="T0" fmla="*/ 0 w 5"/>
              <a:gd name="T1" fmla="*/ 19 h 21"/>
              <a:gd name="T2" fmla="*/ 4 w 5"/>
              <a:gd name="T3" fmla="*/ 19 h 21"/>
              <a:gd name="T4" fmla="*/ 4 w 5"/>
              <a:gd name="T5" fmla="*/ 3 h 21"/>
              <a:gd name="T6" fmla="*/ 0 w 5"/>
              <a:gd name="T7" fmla="*/ 3 h 21"/>
              <a:gd name="T8" fmla="*/ 0 w 5"/>
              <a:gd name="T9" fmla="*/ 19 h 21"/>
            </a:gdLst>
            <a:ahLst/>
            <a:cxnLst>
              <a:cxn ang="0">
                <a:pos x="T0" y="T1"/>
              </a:cxn>
              <a:cxn ang="0">
                <a:pos x="T2" y="T3"/>
              </a:cxn>
              <a:cxn ang="0">
                <a:pos x="T4" y="T5"/>
              </a:cxn>
              <a:cxn ang="0">
                <a:pos x="T6" y="T7"/>
              </a:cxn>
              <a:cxn ang="0">
                <a:pos x="T8" y="T9"/>
              </a:cxn>
            </a:cxnLst>
            <a:rect l="0" t="0" r="r" b="b"/>
            <a:pathLst>
              <a:path w="5" h="21">
                <a:moveTo>
                  <a:pt x="0" y="19"/>
                </a:moveTo>
                <a:cubicBezTo>
                  <a:pt x="1" y="21"/>
                  <a:pt x="5" y="21"/>
                  <a:pt x="4" y="19"/>
                </a:cubicBezTo>
                <a:cubicBezTo>
                  <a:pt x="4" y="14"/>
                  <a:pt x="4" y="8"/>
                  <a:pt x="4" y="3"/>
                </a:cubicBezTo>
                <a:cubicBezTo>
                  <a:pt x="4" y="0"/>
                  <a:pt x="1" y="1"/>
                  <a:pt x="0" y="3"/>
                </a:cubicBezTo>
                <a:cubicBezTo>
                  <a:pt x="0" y="8"/>
                  <a:pt x="0" y="14"/>
                  <a:pt x="0" y="1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8" name="Freeform 1380">
            <a:extLst>
              <a:ext uri="{FF2B5EF4-FFF2-40B4-BE49-F238E27FC236}">
                <a16:creationId xmlns:a16="http://schemas.microsoft.com/office/drawing/2014/main" id="{09A01584-09B6-456C-8B7B-023A16B73A85}"/>
              </a:ext>
            </a:extLst>
          </p:cNvPr>
          <p:cNvSpPr>
            <a:spLocks/>
          </p:cNvSpPr>
          <p:nvPr userDrawn="1"/>
        </p:nvSpPr>
        <p:spPr bwMode="auto">
          <a:xfrm>
            <a:off x="10850563" y="1443038"/>
            <a:ext cx="14288" cy="34925"/>
          </a:xfrm>
          <a:custGeom>
            <a:avLst/>
            <a:gdLst>
              <a:gd name="T0" fmla="*/ 1 w 6"/>
              <a:gd name="T1" fmla="*/ 11 h 14"/>
              <a:gd name="T2" fmla="*/ 4 w 6"/>
              <a:gd name="T3" fmla="*/ 10 h 14"/>
              <a:gd name="T4" fmla="*/ 5 w 6"/>
              <a:gd name="T5" fmla="*/ 4 h 14"/>
              <a:gd name="T6" fmla="*/ 1 w 6"/>
              <a:gd name="T7" fmla="*/ 3 h 14"/>
              <a:gd name="T8" fmla="*/ 1 w 6"/>
              <a:gd name="T9" fmla="*/ 11 h 14"/>
            </a:gdLst>
            <a:ahLst/>
            <a:cxnLst>
              <a:cxn ang="0">
                <a:pos x="T0" y="T1"/>
              </a:cxn>
              <a:cxn ang="0">
                <a:pos x="T2" y="T3"/>
              </a:cxn>
              <a:cxn ang="0">
                <a:pos x="T4" y="T5"/>
              </a:cxn>
              <a:cxn ang="0">
                <a:pos x="T6" y="T7"/>
              </a:cxn>
              <a:cxn ang="0">
                <a:pos x="T8" y="T9"/>
              </a:cxn>
            </a:cxnLst>
            <a:rect l="0" t="0" r="r" b="b"/>
            <a:pathLst>
              <a:path w="6" h="14">
                <a:moveTo>
                  <a:pt x="1" y="11"/>
                </a:moveTo>
                <a:cubicBezTo>
                  <a:pt x="1" y="14"/>
                  <a:pt x="5" y="13"/>
                  <a:pt x="4" y="10"/>
                </a:cubicBezTo>
                <a:cubicBezTo>
                  <a:pt x="4" y="8"/>
                  <a:pt x="5" y="6"/>
                  <a:pt x="5" y="4"/>
                </a:cubicBezTo>
                <a:cubicBezTo>
                  <a:pt x="6" y="1"/>
                  <a:pt x="2" y="0"/>
                  <a:pt x="1" y="3"/>
                </a:cubicBezTo>
                <a:cubicBezTo>
                  <a:pt x="1" y="5"/>
                  <a:pt x="0" y="8"/>
                  <a:pt x="1"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9" name="Freeform 1381">
            <a:extLst>
              <a:ext uri="{FF2B5EF4-FFF2-40B4-BE49-F238E27FC236}">
                <a16:creationId xmlns:a16="http://schemas.microsoft.com/office/drawing/2014/main" id="{C3CB9D90-A661-4363-85C5-A58C76FE72E3}"/>
              </a:ext>
            </a:extLst>
          </p:cNvPr>
          <p:cNvSpPr>
            <a:spLocks/>
          </p:cNvSpPr>
          <p:nvPr userDrawn="1"/>
        </p:nvSpPr>
        <p:spPr bwMode="auto">
          <a:xfrm>
            <a:off x="10820400" y="1503363"/>
            <a:ext cx="25400" cy="39688"/>
          </a:xfrm>
          <a:custGeom>
            <a:avLst/>
            <a:gdLst>
              <a:gd name="T0" fmla="*/ 5 w 10"/>
              <a:gd name="T1" fmla="*/ 14 h 16"/>
              <a:gd name="T2" fmla="*/ 9 w 10"/>
              <a:gd name="T3" fmla="*/ 3 h 16"/>
              <a:gd name="T4" fmla="*/ 5 w 10"/>
              <a:gd name="T5" fmla="*/ 2 h 16"/>
              <a:gd name="T6" fmla="*/ 1 w 10"/>
              <a:gd name="T7" fmla="*/ 12 h 16"/>
              <a:gd name="T8" fmla="*/ 5 w 10"/>
              <a:gd name="T9" fmla="*/ 14 h 16"/>
            </a:gdLst>
            <a:ahLst/>
            <a:cxnLst>
              <a:cxn ang="0">
                <a:pos x="T0" y="T1"/>
              </a:cxn>
              <a:cxn ang="0">
                <a:pos x="T2" y="T3"/>
              </a:cxn>
              <a:cxn ang="0">
                <a:pos x="T4" y="T5"/>
              </a:cxn>
              <a:cxn ang="0">
                <a:pos x="T6" y="T7"/>
              </a:cxn>
              <a:cxn ang="0">
                <a:pos x="T8" y="T9"/>
              </a:cxn>
            </a:cxnLst>
            <a:rect l="0" t="0" r="r" b="b"/>
            <a:pathLst>
              <a:path w="10" h="16">
                <a:moveTo>
                  <a:pt x="5" y="14"/>
                </a:moveTo>
                <a:cubicBezTo>
                  <a:pt x="6" y="10"/>
                  <a:pt x="8" y="7"/>
                  <a:pt x="9" y="3"/>
                </a:cubicBezTo>
                <a:cubicBezTo>
                  <a:pt x="10" y="1"/>
                  <a:pt x="6" y="0"/>
                  <a:pt x="5" y="2"/>
                </a:cubicBezTo>
                <a:cubicBezTo>
                  <a:pt x="5" y="6"/>
                  <a:pt x="3" y="9"/>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0" name="Freeform 1382">
            <a:extLst>
              <a:ext uri="{FF2B5EF4-FFF2-40B4-BE49-F238E27FC236}">
                <a16:creationId xmlns:a16="http://schemas.microsoft.com/office/drawing/2014/main" id="{F168D61D-FB4B-4789-9806-CBDE6286B029}"/>
              </a:ext>
            </a:extLst>
          </p:cNvPr>
          <p:cNvSpPr>
            <a:spLocks/>
          </p:cNvSpPr>
          <p:nvPr userDrawn="1"/>
        </p:nvSpPr>
        <p:spPr bwMode="auto">
          <a:xfrm>
            <a:off x="10787063" y="1563688"/>
            <a:ext cx="30163" cy="41275"/>
          </a:xfrm>
          <a:custGeom>
            <a:avLst/>
            <a:gdLst>
              <a:gd name="T0" fmla="*/ 4 w 12"/>
              <a:gd name="T1" fmla="*/ 15 h 17"/>
              <a:gd name="T2" fmla="*/ 11 w 12"/>
              <a:gd name="T3" fmla="*/ 4 h 17"/>
              <a:gd name="T4" fmla="*/ 8 w 12"/>
              <a:gd name="T5" fmla="*/ 2 h 17"/>
              <a:gd name="T6" fmla="*/ 1 w 12"/>
              <a:gd name="T7" fmla="*/ 13 h 17"/>
              <a:gd name="T8" fmla="*/ 4 w 12"/>
              <a:gd name="T9" fmla="*/ 15 h 17"/>
            </a:gdLst>
            <a:ahLst/>
            <a:cxnLst>
              <a:cxn ang="0">
                <a:pos x="T0" y="T1"/>
              </a:cxn>
              <a:cxn ang="0">
                <a:pos x="T2" y="T3"/>
              </a:cxn>
              <a:cxn ang="0">
                <a:pos x="T4" y="T5"/>
              </a:cxn>
              <a:cxn ang="0">
                <a:pos x="T6" y="T7"/>
              </a:cxn>
              <a:cxn ang="0">
                <a:pos x="T8" y="T9"/>
              </a:cxn>
            </a:cxnLst>
            <a:rect l="0" t="0" r="r" b="b"/>
            <a:pathLst>
              <a:path w="12" h="17">
                <a:moveTo>
                  <a:pt x="4" y="15"/>
                </a:moveTo>
                <a:cubicBezTo>
                  <a:pt x="6" y="11"/>
                  <a:pt x="9" y="8"/>
                  <a:pt x="11" y="4"/>
                </a:cubicBezTo>
                <a:cubicBezTo>
                  <a:pt x="12" y="2"/>
                  <a:pt x="9" y="0"/>
                  <a:pt x="8" y="2"/>
                </a:cubicBezTo>
                <a:cubicBezTo>
                  <a:pt x="5" y="6"/>
                  <a:pt x="3" y="9"/>
                  <a:pt x="1" y="13"/>
                </a:cubicBezTo>
                <a:cubicBezTo>
                  <a:pt x="0" y="16"/>
                  <a:pt x="3" y="17"/>
                  <a:pt x="4" y="1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1" name="Freeform 1383">
            <a:extLst>
              <a:ext uri="{FF2B5EF4-FFF2-40B4-BE49-F238E27FC236}">
                <a16:creationId xmlns:a16="http://schemas.microsoft.com/office/drawing/2014/main" id="{0ABB4EA9-BFAD-4BDB-85D9-4BB756FCD827}"/>
              </a:ext>
            </a:extLst>
          </p:cNvPr>
          <p:cNvSpPr>
            <a:spLocks/>
          </p:cNvSpPr>
          <p:nvPr userDrawn="1"/>
        </p:nvSpPr>
        <p:spPr bwMode="auto">
          <a:xfrm>
            <a:off x="10768013" y="1617663"/>
            <a:ext cx="31750" cy="38100"/>
          </a:xfrm>
          <a:custGeom>
            <a:avLst/>
            <a:gdLst>
              <a:gd name="T0" fmla="*/ 4 w 13"/>
              <a:gd name="T1" fmla="*/ 13 h 15"/>
              <a:gd name="T2" fmla="*/ 11 w 13"/>
              <a:gd name="T3" fmla="*/ 4 h 15"/>
              <a:gd name="T4" fmla="*/ 8 w 13"/>
              <a:gd name="T5" fmla="*/ 2 h 15"/>
              <a:gd name="T6" fmla="*/ 1 w 13"/>
              <a:gd name="T7" fmla="*/ 11 h 15"/>
              <a:gd name="T8" fmla="*/ 4 w 13"/>
              <a:gd name="T9" fmla="*/ 13 h 15"/>
            </a:gdLst>
            <a:ahLst/>
            <a:cxnLst>
              <a:cxn ang="0">
                <a:pos x="T0" y="T1"/>
              </a:cxn>
              <a:cxn ang="0">
                <a:pos x="T2" y="T3"/>
              </a:cxn>
              <a:cxn ang="0">
                <a:pos x="T4" y="T5"/>
              </a:cxn>
              <a:cxn ang="0">
                <a:pos x="T6" y="T7"/>
              </a:cxn>
              <a:cxn ang="0">
                <a:pos x="T8" y="T9"/>
              </a:cxn>
            </a:cxnLst>
            <a:rect l="0" t="0" r="r" b="b"/>
            <a:pathLst>
              <a:path w="13" h="15">
                <a:moveTo>
                  <a:pt x="4" y="13"/>
                </a:moveTo>
                <a:cubicBezTo>
                  <a:pt x="6" y="10"/>
                  <a:pt x="8" y="7"/>
                  <a:pt x="11" y="4"/>
                </a:cubicBezTo>
                <a:cubicBezTo>
                  <a:pt x="13" y="3"/>
                  <a:pt x="10" y="0"/>
                  <a:pt x="8" y="2"/>
                </a:cubicBezTo>
                <a:cubicBezTo>
                  <a:pt x="5" y="4"/>
                  <a:pt x="3" y="8"/>
                  <a:pt x="1" y="11"/>
                </a:cubicBezTo>
                <a:cubicBezTo>
                  <a:pt x="0" y="13"/>
                  <a:pt x="3" y="15"/>
                  <a:pt x="4"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2" name="Freeform 1384">
            <a:extLst>
              <a:ext uri="{FF2B5EF4-FFF2-40B4-BE49-F238E27FC236}">
                <a16:creationId xmlns:a16="http://schemas.microsoft.com/office/drawing/2014/main" id="{CF711C33-DAB9-4BC7-A59C-C1FEB856D0AA}"/>
              </a:ext>
            </a:extLst>
          </p:cNvPr>
          <p:cNvSpPr>
            <a:spLocks/>
          </p:cNvSpPr>
          <p:nvPr userDrawn="1"/>
        </p:nvSpPr>
        <p:spPr bwMode="auto">
          <a:xfrm>
            <a:off x="10760075" y="1552575"/>
            <a:ext cx="26988" cy="41275"/>
          </a:xfrm>
          <a:custGeom>
            <a:avLst/>
            <a:gdLst>
              <a:gd name="T0" fmla="*/ 5 w 11"/>
              <a:gd name="T1" fmla="*/ 14 h 16"/>
              <a:gd name="T2" fmla="*/ 10 w 11"/>
              <a:gd name="T3" fmla="*/ 4 h 16"/>
              <a:gd name="T4" fmla="*/ 7 w 11"/>
              <a:gd name="T5" fmla="*/ 2 h 16"/>
              <a:gd name="T6" fmla="*/ 1 w 11"/>
              <a:gd name="T7" fmla="*/ 12 h 16"/>
              <a:gd name="T8" fmla="*/ 5 w 11"/>
              <a:gd name="T9" fmla="*/ 14 h 16"/>
            </a:gdLst>
            <a:ahLst/>
            <a:cxnLst>
              <a:cxn ang="0">
                <a:pos x="T0" y="T1"/>
              </a:cxn>
              <a:cxn ang="0">
                <a:pos x="T2" y="T3"/>
              </a:cxn>
              <a:cxn ang="0">
                <a:pos x="T4" y="T5"/>
              </a:cxn>
              <a:cxn ang="0">
                <a:pos x="T6" y="T7"/>
              </a:cxn>
              <a:cxn ang="0">
                <a:pos x="T8" y="T9"/>
              </a:cxn>
            </a:cxnLst>
            <a:rect l="0" t="0" r="r" b="b"/>
            <a:pathLst>
              <a:path w="11" h="16">
                <a:moveTo>
                  <a:pt x="5" y="14"/>
                </a:moveTo>
                <a:cubicBezTo>
                  <a:pt x="6" y="10"/>
                  <a:pt x="8" y="7"/>
                  <a:pt x="10" y="4"/>
                </a:cubicBezTo>
                <a:cubicBezTo>
                  <a:pt x="11" y="2"/>
                  <a:pt x="8" y="0"/>
                  <a:pt x="7" y="2"/>
                </a:cubicBezTo>
                <a:cubicBezTo>
                  <a:pt x="5" y="5"/>
                  <a:pt x="3" y="8"/>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3" name="Freeform 1385">
            <a:extLst>
              <a:ext uri="{FF2B5EF4-FFF2-40B4-BE49-F238E27FC236}">
                <a16:creationId xmlns:a16="http://schemas.microsoft.com/office/drawing/2014/main" id="{0EEEA614-34A2-421C-BF55-8A72E3A814BD}"/>
              </a:ext>
            </a:extLst>
          </p:cNvPr>
          <p:cNvSpPr>
            <a:spLocks/>
          </p:cNvSpPr>
          <p:nvPr userDrawn="1"/>
        </p:nvSpPr>
        <p:spPr bwMode="auto">
          <a:xfrm>
            <a:off x="10804525" y="1473200"/>
            <a:ext cx="20638" cy="47625"/>
          </a:xfrm>
          <a:custGeom>
            <a:avLst/>
            <a:gdLst>
              <a:gd name="T0" fmla="*/ 4 w 8"/>
              <a:gd name="T1" fmla="*/ 4 h 19"/>
              <a:gd name="T2" fmla="*/ 1 w 8"/>
              <a:gd name="T3" fmla="*/ 15 h 19"/>
              <a:gd name="T4" fmla="*/ 5 w 8"/>
              <a:gd name="T5" fmla="*/ 17 h 19"/>
              <a:gd name="T6" fmla="*/ 7 w 8"/>
              <a:gd name="T7" fmla="*/ 2 h 19"/>
              <a:gd name="T8" fmla="*/ 4 w 8"/>
              <a:gd name="T9" fmla="*/ 4 h 19"/>
            </a:gdLst>
            <a:ahLst/>
            <a:cxnLst>
              <a:cxn ang="0">
                <a:pos x="T0" y="T1"/>
              </a:cxn>
              <a:cxn ang="0">
                <a:pos x="T2" y="T3"/>
              </a:cxn>
              <a:cxn ang="0">
                <a:pos x="T4" y="T5"/>
              </a:cxn>
              <a:cxn ang="0">
                <a:pos x="T6" y="T7"/>
              </a:cxn>
              <a:cxn ang="0">
                <a:pos x="T8" y="T9"/>
              </a:cxn>
            </a:cxnLst>
            <a:rect l="0" t="0" r="r" b="b"/>
            <a:pathLst>
              <a:path w="8" h="19">
                <a:moveTo>
                  <a:pt x="4" y="4"/>
                </a:moveTo>
                <a:cubicBezTo>
                  <a:pt x="4" y="8"/>
                  <a:pt x="4" y="12"/>
                  <a:pt x="1" y="15"/>
                </a:cubicBezTo>
                <a:cubicBezTo>
                  <a:pt x="0" y="17"/>
                  <a:pt x="3" y="19"/>
                  <a:pt x="5" y="17"/>
                </a:cubicBezTo>
                <a:cubicBezTo>
                  <a:pt x="8" y="13"/>
                  <a:pt x="8" y="8"/>
                  <a:pt x="7" y="2"/>
                </a:cubicBezTo>
                <a:cubicBezTo>
                  <a:pt x="7" y="0"/>
                  <a:pt x="3" y="1"/>
                  <a:pt x="4"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4" name="Freeform 1386">
            <a:extLst>
              <a:ext uri="{FF2B5EF4-FFF2-40B4-BE49-F238E27FC236}">
                <a16:creationId xmlns:a16="http://schemas.microsoft.com/office/drawing/2014/main" id="{C10412AB-071D-4497-9A83-635EA3DCBC90}"/>
              </a:ext>
            </a:extLst>
          </p:cNvPr>
          <p:cNvSpPr>
            <a:spLocks/>
          </p:cNvSpPr>
          <p:nvPr userDrawn="1"/>
        </p:nvSpPr>
        <p:spPr bwMode="auto">
          <a:xfrm>
            <a:off x="10829925" y="1398588"/>
            <a:ext cx="12700" cy="42863"/>
          </a:xfrm>
          <a:custGeom>
            <a:avLst/>
            <a:gdLst>
              <a:gd name="T0" fmla="*/ 1 w 5"/>
              <a:gd name="T1" fmla="*/ 3 h 17"/>
              <a:gd name="T2" fmla="*/ 0 w 5"/>
              <a:gd name="T3" fmla="*/ 15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1" y="7"/>
                  <a:pt x="0" y="11"/>
                  <a:pt x="0" y="15"/>
                </a:cubicBezTo>
                <a:cubicBezTo>
                  <a:pt x="0" y="17"/>
                  <a:pt x="4" y="17"/>
                  <a:pt x="4" y="15"/>
                </a:cubicBezTo>
                <a:cubicBezTo>
                  <a:pt x="4" y="11"/>
                  <a:pt x="5" y="7"/>
                  <a:pt x="5" y="3"/>
                </a:cubicBezTo>
                <a:cubicBezTo>
                  <a:pt x="5" y="0"/>
                  <a:pt x="1" y="1"/>
                  <a:pt x="1" y="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5" name="Freeform 1387">
            <a:extLst>
              <a:ext uri="{FF2B5EF4-FFF2-40B4-BE49-F238E27FC236}">
                <a16:creationId xmlns:a16="http://schemas.microsoft.com/office/drawing/2014/main" id="{B4B8E22A-D1DA-427C-8CE7-F4CC75FF7869}"/>
              </a:ext>
            </a:extLst>
          </p:cNvPr>
          <p:cNvSpPr>
            <a:spLocks/>
          </p:cNvSpPr>
          <p:nvPr userDrawn="1"/>
        </p:nvSpPr>
        <p:spPr bwMode="auto">
          <a:xfrm>
            <a:off x="10842625" y="1293813"/>
            <a:ext cx="12700" cy="44450"/>
          </a:xfrm>
          <a:custGeom>
            <a:avLst/>
            <a:gdLst>
              <a:gd name="T0" fmla="*/ 1 w 5"/>
              <a:gd name="T1" fmla="*/ 4 h 18"/>
              <a:gd name="T2" fmla="*/ 1 w 5"/>
              <a:gd name="T3" fmla="*/ 9 h 18"/>
              <a:gd name="T4" fmla="*/ 1 w 5"/>
              <a:gd name="T5" fmla="*/ 16 h 18"/>
              <a:gd name="T6" fmla="*/ 5 w 5"/>
              <a:gd name="T7" fmla="*/ 15 h 18"/>
              <a:gd name="T8" fmla="*/ 5 w 5"/>
              <a:gd name="T9" fmla="*/ 8 h 18"/>
              <a:gd name="T10" fmla="*/ 4 w 5"/>
              <a:gd name="T11" fmla="*/ 2 h 18"/>
              <a:gd name="T12" fmla="*/ 1 w 5"/>
              <a:gd name="T13" fmla="*/ 4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1" y="4"/>
                </a:moveTo>
                <a:cubicBezTo>
                  <a:pt x="1" y="5"/>
                  <a:pt x="1" y="7"/>
                  <a:pt x="1" y="9"/>
                </a:cubicBezTo>
                <a:cubicBezTo>
                  <a:pt x="1" y="11"/>
                  <a:pt x="1" y="13"/>
                  <a:pt x="1" y="16"/>
                </a:cubicBezTo>
                <a:cubicBezTo>
                  <a:pt x="1" y="18"/>
                  <a:pt x="5" y="18"/>
                  <a:pt x="5" y="15"/>
                </a:cubicBezTo>
                <a:cubicBezTo>
                  <a:pt x="5" y="13"/>
                  <a:pt x="5" y="11"/>
                  <a:pt x="5" y="8"/>
                </a:cubicBezTo>
                <a:cubicBezTo>
                  <a:pt x="5" y="6"/>
                  <a:pt x="5" y="4"/>
                  <a:pt x="4" y="2"/>
                </a:cubicBezTo>
                <a:cubicBezTo>
                  <a:pt x="3"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6" name="Freeform 1388">
            <a:extLst>
              <a:ext uri="{FF2B5EF4-FFF2-40B4-BE49-F238E27FC236}">
                <a16:creationId xmlns:a16="http://schemas.microsoft.com/office/drawing/2014/main" id="{65A879D2-C7B3-4EE4-A73C-B35A28C12AD5}"/>
              </a:ext>
            </a:extLst>
          </p:cNvPr>
          <p:cNvSpPr>
            <a:spLocks/>
          </p:cNvSpPr>
          <p:nvPr userDrawn="1"/>
        </p:nvSpPr>
        <p:spPr bwMode="auto">
          <a:xfrm>
            <a:off x="10834688" y="1236663"/>
            <a:ext cx="28575" cy="47625"/>
          </a:xfrm>
          <a:custGeom>
            <a:avLst/>
            <a:gdLst>
              <a:gd name="T0" fmla="*/ 2 w 11"/>
              <a:gd name="T1" fmla="*/ 5 h 19"/>
              <a:gd name="T2" fmla="*/ 7 w 11"/>
              <a:gd name="T3" fmla="*/ 17 h 19"/>
              <a:gd name="T4" fmla="*/ 11 w 11"/>
              <a:gd name="T5" fmla="*/ 16 h 19"/>
              <a:gd name="T6" fmla="*/ 4 w 11"/>
              <a:gd name="T7" fmla="*/ 2 h 19"/>
              <a:gd name="T8" fmla="*/ 2 w 11"/>
              <a:gd name="T9" fmla="*/ 5 h 19"/>
            </a:gdLst>
            <a:ahLst/>
            <a:cxnLst>
              <a:cxn ang="0">
                <a:pos x="T0" y="T1"/>
              </a:cxn>
              <a:cxn ang="0">
                <a:pos x="T2" y="T3"/>
              </a:cxn>
              <a:cxn ang="0">
                <a:pos x="T4" y="T5"/>
              </a:cxn>
              <a:cxn ang="0">
                <a:pos x="T6" y="T7"/>
              </a:cxn>
              <a:cxn ang="0">
                <a:pos x="T8" y="T9"/>
              </a:cxn>
            </a:cxnLst>
            <a:rect l="0" t="0" r="r" b="b"/>
            <a:pathLst>
              <a:path w="11" h="19">
                <a:moveTo>
                  <a:pt x="2" y="5"/>
                </a:moveTo>
                <a:cubicBezTo>
                  <a:pt x="4" y="9"/>
                  <a:pt x="6" y="13"/>
                  <a:pt x="7" y="17"/>
                </a:cubicBezTo>
                <a:cubicBezTo>
                  <a:pt x="8" y="19"/>
                  <a:pt x="11" y="18"/>
                  <a:pt x="11" y="16"/>
                </a:cubicBezTo>
                <a:cubicBezTo>
                  <a:pt x="10" y="11"/>
                  <a:pt x="8" y="6"/>
                  <a:pt x="4" y="2"/>
                </a:cubicBezTo>
                <a:cubicBezTo>
                  <a:pt x="3" y="0"/>
                  <a:pt x="0" y="3"/>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7" name="Freeform 1389">
            <a:extLst>
              <a:ext uri="{FF2B5EF4-FFF2-40B4-BE49-F238E27FC236}">
                <a16:creationId xmlns:a16="http://schemas.microsoft.com/office/drawing/2014/main" id="{6F5D335F-EBF2-4665-9EFF-999E3DCF2999}"/>
              </a:ext>
            </a:extLst>
          </p:cNvPr>
          <p:cNvSpPr>
            <a:spLocks/>
          </p:cNvSpPr>
          <p:nvPr userDrawn="1"/>
        </p:nvSpPr>
        <p:spPr bwMode="auto">
          <a:xfrm>
            <a:off x="10620375" y="1747838"/>
            <a:ext cx="39688" cy="31750"/>
          </a:xfrm>
          <a:custGeom>
            <a:avLst/>
            <a:gdLst>
              <a:gd name="T0" fmla="*/ 5 w 16"/>
              <a:gd name="T1" fmla="*/ 11 h 13"/>
              <a:gd name="T2" fmla="*/ 14 w 16"/>
              <a:gd name="T3" fmla="*/ 5 h 13"/>
              <a:gd name="T4" fmla="*/ 12 w 16"/>
              <a:gd name="T5" fmla="*/ 1 h 13"/>
              <a:gd name="T6" fmla="*/ 2 w 16"/>
              <a:gd name="T7" fmla="*/ 8 h 13"/>
              <a:gd name="T8" fmla="*/ 5 w 16"/>
              <a:gd name="T9" fmla="*/ 11 h 13"/>
            </a:gdLst>
            <a:ahLst/>
            <a:cxnLst>
              <a:cxn ang="0">
                <a:pos x="T0" y="T1"/>
              </a:cxn>
              <a:cxn ang="0">
                <a:pos x="T2" y="T3"/>
              </a:cxn>
              <a:cxn ang="0">
                <a:pos x="T4" y="T5"/>
              </a:cxn>
              <a:cxn ang="0">
                <a:pos x="T6" y="T7"/>
              </a:cxn>
              <a:cxn ang="0">
                <a:pos x="T8" y="T9"/>
              </a:cxn>
            </a:cxnLst>
            <a:rect l="0" t="0" r="r" b="b"/>
            <a:pathLst>
              <a:path w="16" h="13">
                <a:moveTo>
                  <a:pt x="5" y="11"/>
                </a:moveTo>
                <a:cubicBezTo>
                  <a:pt x="7" y="8"/>
                  <a:pt x="10" y="5"/>
                  <a:pt x="14" y="5"/>
                </a:cubicBezTo>
                <a:cubicBezTo>
                  <a:pt x="16" y="4"/>
                  <a:pt x="15" y="0"/>
                  <a:pt x="12" y="1"/>
                </a:cubicBezTo>
                <a:cubicBezTo>
                  <a:pt x="8" y="2"/>
                  <a:pt x="5" y="5"/>
                  <a:pt x="2" y="8"/>
                </a:cubicBezTo>
                <a:cubicBezTo>
                  <a:pt x="0" y="10"/>
                  <a:pt x="3" y="13"/>
                  <a:pt x="5"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8" name="Freeform 1390">
            <a:extLst>
              <a:ext uri="{FF2B5EF4-FFF2-40B4-BE49-F238E27FC236}">
                <a16:creationId xmlns:a16="http://schemas.microsoft.com/office/drawing/2014/main" id="{1515C4CE-977E-46CF-AC35-E881688E4675}"/>
              </a:ext>
            </a:extLst>
          </p:cNvPr>
          <p:cNvSpPr>
            <a:spLocks/>
          </p:cNvSpPr>
          <p:nvPr userDrawn="1"/>
        </p:nvSpPr>
        <p:spPr bwMode="auto">
          <a:xfrm>
            <a:off x="10615613" y="1774825"/>
            <a:ext cx="42863" cy="30163"/>
          </a:xfrm>
          <a:custGeom>
            <a:avLst/>
            <a:gdLst>
              <a:gd name="T0" fmla="*/ 3 w 17"/>
              <a:gd name="T1" fmla="*/ 11 h 12"/>
              <a:gd name="T2" fmla="*/ 15 w 17"/>
              <a:gd name="T3" fmla="*/ 5 h 12"/>
              <a:gd name="T4" fmla="*/ 13 w 17"/>
              <a:gd name="T5" fmla="*/ 2 h 12"/>
              <a:gd name="T6" fmla="*/ 2 w 17"/>
              <a:gd name="T7" fmla="*/ 8 h 12"/>
              <a:gd name="T8" fmla="*/ 3 w 17"/>
              <a:gd name="T9" fmla="*/ 11 h 12"/>
            </a:gdLst>
            <a:ahLst/>
            <a:cxnLst>
              <a:cxn ang="0">
                <a:pos x="T0" y="T1"/>
              </a:cxn>
              <a:cxn ang="0">
                <a:pos x="T2" y="T3"/>
              </a:cxn>
              <a:cxn ang="0">
                <a:pos x="T4" y="T5"/>
              </a:cxn>
              <a:cxn ang="0">
                <a:pos x="T6" y="T7"/>
              </a:cxn>
              <a:cxn ang="0">
                <a:pos x="T8" y="T9"/>
              </a:cxn>
            </a:cxnLst>
            <a:rect l="0" t="0" r="r" b="b"/>
            <a:pathLst>
              <a:path w="17" h="12">
                <a:moveTo>
                  <a:pt x="3" y="11"/>
                </a:moveTo>
                <a:cubicBezTo>
                  <a:pt x="8" y="10"/>
                  <a:pt x="12" y="8"/>
                  <a:pt x="15" y="5"/>
                </a:cubicBezTo>
                <a:cubicBezTo>
                  <a:pt x="17" y="3"/>
                  <a:pt x="15" y="0"/>
                  <a:pt x="13" y="2"/>
                </a:cubicBezTo>
                <a:cubicBezTo>
                  <a:pt x="10" y="5"/>
                  <a:pt x="6" y="7"/>
                  <a:pt x="2" y="8"/>
                </a:cubicBezTo>
                <a:cubicBezTo>
                  <a:pt x="0" y="8"/>
                  <a:pt x="1" y="12"/>
                  <a:pt x="3"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9" name="Freeform 1391">
            <a:extLst>
              <a:ext uri="{FF2B5EF4-FFF2-40B4-BE49-F238E27FC236}">
                <a16:creationId xmlns:a16="http://schemas.microsoft.com/office/drawing/2014/main" id="{70EBF2DC-2DDB-4A8F-9EED-73ACE61ABB1B}"/>
              </a:ext>
            </a:extLst>
          </p:cNvPr>
          <p:cNvSpPr>
            <a:spLocks/>
          </p:cNvSpPr>
          <p:nvPr userDrawn="1"/>
        </p:nvSpPr>
        <p:spPr bwMode="auto">
          <a:xfrm>
            <a:off x="10664825" y="1730375"/>
            <a:ext cx="25400" cy="26988"/>
          </a:xfrm>
          <a:custGeom>
            <a:avLst/>
            <a:gdLst>
              <a:gd name="T0" fmla="*/ 4 w 10"/>
              <a:gd name="T1" fmla="*/ 10 h 11"/>
              <a:gd name="T2" fmla="*/ 10 w 10"/>
              <a:gd name="T3" fmla="*/ 3 h 11"/>
              <a:gd name="T4" fmla="*/ 6 w 10"/>
              <a:gd name="T5" fmla="*/ 2 h 11"/>
              <a:gd name="T6" fmla="*/ 2 w 10"/>
              <a:gd name="T7" fmla="*/ 6 h 11"/>
              <a:gd name="T8" fmla="*/ 4 w 10"/>
              <a:gd name="T9" fmla="*/ 10 h 11"/>
            </a:gdLst>
            <a:ahLst/>
            <a:cxnLst>
              <a:cxn ang="0">
                <a:pos x="T0" y="T1"/>
              </a:cxn>
              <a:cxn ang="0">
                <a:pos x="T2" y="T3"/>
              </a:cxn>
              <a:cxn ang="0">
                <a:pos x="T4" y="T5"/>
              </a:cxn>
              <a:cxn ang="0">
                <a:pos x="T6" y="T7"/>
              </a:cxn>
              <a:cxn ang="0">
                <a:pos x="T8" y="T9"/>
              </a:cxn>
            </a:cxnLst>
            <a:rect l="0" t="0" r="r" b="b"/>
            <a:pathLst>
              <a:path w="10" h="11">
                <a:moveTo>
                  <a:pt x="4" y="10"/>
                </a:moveTo>
                <a:cubicBezTo>
                  <a:pt x="7" y="8"/>
                  <a:pt x="9" y="6"/>
                  <a:pt x="10" y="3"/>
                </a:cubicBezTo>
                <a:cubicBezTo>
                  <a:pt x="10" y="1"/>
                  <a:pt x="7" y="0"/>
                  <a:pt x="6" y="2"/>
                </a:cubicBezTo>
                <a:cubicBezTo>
                  <a:pt x="5" y="4"/>
                  <a:pt x="4" y="5"/>
                  <a:pt x="2" y="6"/>
                </a:cubicBezTo>
                <a:cubicBezTo>
                  <a:pt x="0" y="8"/>
                  <a:pt x="2" y="11"/>
                  <a:pt x="4"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0" name="Freeform 1392">
            <a:extLst>
              <a:ext uri="{FF2B5EF4-FFF2-40B4-BE49-F238E27FC236}">
                <a16:creationId xmlns:a16="http://schemas.microsoft.com/office/drawing/2014/main" id="{521DDFBA-F983-4774-9E6A-F7605FB062C5}"/>
              </a:ext>
            </a:extLst>
          </p:cNvPr>
          <p:cNvSpPr>
            <a:spLocks/>
          </p:cNvSpPr>
          <p:nvPr userDrawn="1"/>
        </p:nvSpPr>
        <p:spPr bwMode="auto">
          <a:xfrm>
            <a:off x="10539413" y="1795463"/>
            <a:ext cx="36513" cy="25400"/>
          </a:xfrm>
          <a:custGeom>
            <a:avLst/>
            <a:gdLst>
              <a:gd name="T0" fmla="*/ 4 w 14"/>
              <a:gd name="T1" fmla="*/ 9 h 10"/>
              <a:gd name="T2" fmla="*/ 12 w 14"/>
              <a:gd name="T3" fmla="*/ 5 h 10"/>
              <a:gd name="T4" fmla="*/ 10 w 14"/>
              <a:gd name="T5" fmla="*/ 1 h 10"/>
              <a:gd name="T6" fmla="*/ 2 w 14"/>
              <a:gd name="T7" fmla="*/ 5 h 10"/>
              <a:gd name="T8" fmla="*/ 4 w 14"/>
              <a:gd name="T9" fmla="*/ 9 h 10"/>
            </a:gdLst>
            <a:ahLst/>
            <a:cxnLst>
              <a:cxn ang="0">
                <a:pos x="T0" y="T1"/>
              </a:cxn>
              <a:cxn ang="0">
                <a:pos x="T2" y="T3"/>
              </a:cxn>
              <a:cxn ang="0">
                <a:pos x="T4" y="T5"/>
              </a:cxn>
              <a:cxn ang="0">
                <a:pos x="T6" y="T7"/>
              </a:cxn>
              <a:cxn ang="0">
                <a:pos x="T8" y="T9"/>
              </a:cxn>
            </a:cxnLst>
            <a:rect l="0" t="0" r="r" b="b"/>
            <a:pathLst>
              <a:path w="14" h="10">
                <a:moveTo>
                  <a:pt x="4" y="9"/>
                </a:moveTo>
                <a:cubicBezTo>
                  <a:pt x="7" y="7"/>
                  <a:pt x="10" y="6"/>
                  <a:pt x="12" y="5"/>
                </a:cubicBezTo>
                <a:cubicBezTo>
                  <a:pt x="14" y="4"/>
                  <a:pt x="12" y="0"/>
                  <a:pt x="10" y="1"/>
                </a:cubicBezTo>
                <a:cubicBezTo>
                  <a:pt x="8" y="3"/>
                  <a:pt x="5" y="4"/>
                  <a:pt x="2" y="5"/>
                </a:cubicBezTo>
                <a:cubicBezTo>
                  <a:pt x="0" y="7"/>
                  <a:pt x="2" y="10"/>
                  <a:pt x="4" y="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1" name="Freeform 1393">
            <a:extLst>
              <a:ext uri="{FF2B5EF4-FFF2-40B4-BE49-F238E27FC236}">
                <a16:creationId xmlns:a16="http://schemas.microsoft.com/office/drawing/2014/main" id="{1F5008DF-94BA-4A39-BA83-F0D603BA8E69}"/>
              </a:ext>
            </a:extLst>
          </p:cNvPr>
          <p:cNvSpPr>
            <a:spLocks/>
          </p:cNvSpPr>
          <p:nvPr userDrawn="1"/>
        </p:nvSpPr>
        <p:spPr bwMode="auto">
          <a:xfrm>
            <a:off x="10533063" y="1822450"/>
            <a:ext cx="39688" cy="17463"/>
          </a:xfrm>
          <a:custGeom>
            <a:avLst/>
            <a:gdLst>
              <a:gd name="T0" fmla="*/ 2 w 16"/>
              <a:gd name="T1" fmla="*/ 7 h 7"/>
              <a:gd name="T2" fmla="*/ 13 w 16"/>
              <a:gd name="T3" fmla="*/ 5 h 7"/>
              <a:gd name="T4" fmla="*/ 12 w 16"/>
              <a:gd name="T5" fmla="*/ 1 h 7"/>
              <a:gd name="T6" fmla="*/ 2 w 16"/>
              <a:gd name="T7" fmla="*/ 3 h 7"/>
              <a:gd name="T8" fmla="*/ 2 w 16"/>
              <a:gd name="T9" fmla="*/ 7 h 7"/>
            </a:gdLst>
            <a:ahLst/>
            <a:cxnLst>
              <a:cxn ang="0">
                <a:pos x="T0" y="T1"/>
              </a:cxn>
              <a:cxn ang="0">
                <a:pos x="T2" y="T3"/>
              </a:cxn>
              <a:cxn ang="0">
                <a:pos x="T4" y="T5"/>
              </a:cxn>
              <a:cxn ang="0">
                <a:pos x="T6" y="T7"/>
              </a:cxn>
              <a:cxn ang="0">
                <a:pos x="T8" y="T9"/>
              </a:cxn>
            </a:cxnLst>
            <a:rect l="0" t="0" r="r" b="b"/>
            <a:pathLst>
              <a:path w="16" h="7">
                <a:moveTo>
                  <a:pt x="2" y="7"/>
                </a:moveTo>
                <a:cubicBezTo>
                  <a:pt x="6" y="7"/>
                  <a:pt x="10" y="6"/>
                  <a:pt x="13" y="5"/>
                </a:cubicBezTo>
                <a:cubicBezTo>
                  <a:pt x="16" y="4"/>
                  <a:pt x="14" y="0"/>
                  <a:pt x="12" y="1"/>
                </a:cubicBezTo>
                <a:cubicBezTo>
                  <a:pt x="9" y="2"/>
                  <a:pt x="6" y="3"/>
                  <a:pt x="2" y="3"/>
                </a:cubicBezTo>
                <a:cubicBezTo>
                  <a:pt x="0" y="3"/>
                  <a:pt x="0" y="7"/>
                  <a:pt x="2"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2" name="Freeform 1394">
            <a:extLst>
              <a:ext uri="{FF2B5EF4-FFF2-40B4-BE49-F238E27FC236}">
                <a16:creationId xmlns:a16="http://schemas.microsoft.com/office/drawing/2014/main" id="{ED934945-5653-48C1-B8F3-0BF5AF989C6D}"/>
              </a:ext>
            </a:extLst>
          </p:cNvPr>
          <p:cNvSpPr>
            <a:spLocks/>
          </p:cNvSpPr>
          <p:nvPr userDrawn="1"/>
        </p:nvSpPr>
        <p:spPr bwMode="auto">
          <a:xfrm>
            <a:off x="10464800" y="1825625"/>
            <a:ext cx="34925" cy="12700"/>
          </a:xfrm>
          <a:custGeom>
            <a:avLst/>
            <a:gdLst>
              <a:gd name="T0" fmla="*/ 3 w 14"/>
              <a:gd name="T1" fmla="*/ 4 h 5"/>
              <a:gd name="T2" fmla="*/ 11 w 14"/>
              <a:gd name="T3" fmla="*/ 4 h 5"/>
              <a:gd name="T4" fmla="*/ 10 w 14"/>
              <a:gd name="T5" fmla="*/ 0 h 5"/>
              <a:gd name="T6" fmla="*/ 3 w 14"/>
              <a:gd name="T7" fmla="*/ 0 h 5"/>
              <a:gd name="T8" fmla="*/ 3 w 14"/>
              <a:gd name="T9" fmla="*/ 4 h 5"/>
            </a:gdLst>
            <a:ahLst/>
            <a:cxnLst>
              <a:cxn ang="0">
                <a:pos x="T0" y="T1"/>
              </a:cxn>
              <a:cxn ang="0">
                <a:pos x="T2" y="T3"/>
              </a:cxn>
              <a:cxn ang="0">
                <a:pos x="T4" y="T5"/>
              </a:cxn>
              <a:cxn ang="0">
                <a:pos x="T6" y="T7"/>
              </a:cxn>
              <a:cxn ang="0">
                <a:pos x="T8" y="T9"/>
              </a:cxn>
            </a:cxnLst>
            <a:rect l="0" t="0" r="r" b="b"/>
            <a:pathLst>
              <a:path w="14" h="5">
                <a:moveTo>
                  <a:pt x="3" y="4"/>
                </a:moveTo>
                <a:cubicBezTo>
                  <a:pt x="6" y="4"/>
                  <a:pt x="8" y="5"/>
                  <a:pt x="11" y="4"/>
                </a:cubicBezTo>
                <a:cubicBezTo>
                  <a:pt x="14" y="4"/>
                  <a:pt x="13" y="0"/>
                  <a:pt x="10" y="0"/>
                </a:cubicBezTo>
                <a:cubicBezTo>
                  <a:pt x="8" y="1"/>
                  <a:pt x="5"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3" name="Freeform 1395">
            <a:extLst>
              <a:ext uri="{FF2B5EF4-FFF2-40B4-BE49-F238E27FC236}">
                <a16:creationId xmlns:a16="http://schemas.microsoft.com/office/drawing/2014/main" id="{F83F2764-9A77-42BD-983B-A84570843167}"/>
              </a:ext>
            </a:extLst>
          </p:cNvPr>
          <p:cNvSpPr>
            <a:spLocks/>
          </p:cNvSpPr>
          <p:nvPr userDrawn="1"/>
        </p:nvSpPr>
        <p:spPr bwMode="auto">
          <a:xfrm>
            <a:off x="10380663" y="1817688"/>
            <a:ext cx="44450" cy="25400"/>
          </a:xfrm>
          <a:custGeom>
            <a:avLst/>
            <a:gdLst>
              <a:gd name="T0" fmla="*/ 2 w 18"/>
              <a:gd name="T1" fmla="*/ 5 h 10"/>
              <a:gd name="T2" fmla="*/ 13 w 18"/>
              <a:gd name="T3" fmla="*/ 8 h 10"/>
              <a:gd name="T4" fmla="*/ 15 w 18"/>
              <a:gd name="T5" fmla="*/ 5 h 10"/>
              <a:gd name="T6" fmla="*/ 3 w 18"/>
              <a:gd name="T7" fmla="*/ 1 h 10"/>
              <a:gd name="T8" fmla="*/ 2 w 18"/>
              <a:gd name="T9" fmla="*/ 5 h 10"/>
            </a:gdLst>
            <a:ahLst/>
            <a:cxnLst>
              <a:cxn ang="0">
                <a:pos x="T0" y="T1"/>
              </a:cxn>
              <a:cxn ang="0">
                <a:pos x="T2" y="T3"/>
              </a:cxn>
              <a:cxn ang="0">
                <a:pos x="T4" y="T5"/>
              </a:cxn>
              <a:cxn ang="0">
                <a:pos x="T6" y="T7"/>
              </a:cxn>
              <a:cxn ang="0">
                <a:pos x="T8" y="T9"/>
              </a:cxn>
            </a:cxnLst>
            <a:rect l="0" t="0" r="r" b="b"/>
            <a:pathLst>
              <a:path w="18" h="10">
                <a:moveTo>
                  <a:pt x="2" y="5"/>
                </a:moveTo>
                <a:cubicBezTo>
                  <a:pt x="6" y="6"/>
                  <a:pt x="10" y="7"/>
                  <a:pt x="13" y="8"/>
                </a:cubicBezTo>
                <a:cubicBezTo>
                  <a:pt x="16" y="10"/>
                  <a:pt x="18" y="6"/>
                  <a:pt x="15" y="5"/>
                </a:cubicBezTo>
                <a:cubicBezTo>
                  <a:pt x="11" y="3"/>
                  <a:pt x="7" y="2"/>
                  <a:pt x="3" y="1"/>
                </a:cubicBezTo>
                <a:cubicBezTo>
                  <a:pt x="1"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4" name="Freeform 1396">
            <a:extLst>
              <a:ext uri="{FF2B5EF4-FFF2-40B4-BE49-F238E27FC236}">
                <a16:creationId xmlns:a16="http://schemas.microsoft.com/office/drawing/2014/main" id="{903ED744-B519-467E-A416-053EEA36468B}"/>
              </a:ext>
            </a:extLst>
          </p:cNvPr>
          <p:cNvSpPr>
            <a:spLocks/>
          </p:cNvSpPr>
          <p:nvPr userDrawn="1"/>
        </p:nvSpPr>
        <p:spPr bwMode="auto">
          <a:xfrm>
            <a:off x="10321925" y="1795463"/>
            <a:ext cx="28575" cy="25400"/>
          </a:xfrm>
          <a:custGeom>
            <a:avLst/>
            <a:gdLst>
              <a:gd name="T0" fmla="*/ 1 w 11"/>
              <a:gd name="T1" fmla="*/ 4 h 10"/>
              <a:gd name="T2" fmla="*/ 6 w 11"/>
              <a:gd name="T3" fmla="*/ 9 h 10"/>
              <a:gd name="T4" fmla="*/ 9 w 11"/>
              <a:gd name="T5" fmla="*/ 6 h 10"/>
              <a:gd name="T6" fmla="*/ 4 w 11"/>
              <a:gd name="T7" fmla="*/ 2 h 10"/>
              <a:gd name="T8" fmla="*/ 1 w 11"/>
              <a:gd name="T9" fmla="*/ 4 h 10"/>
            </a:gdLst>
            <a:ahLst/>
            <a:cxnLst>
              <a:cxn ang="0">
                <a:pos x="T0" y="T1"/>
              </a:cxn>
              <a:cxn ang="0">
                <a:pos x="T2" y="T3"/>
              </a:cxn>
              <a:cxn ang="0">
                <a:pos x="T4" y="T5"/>
              </a:cxn>
              <a:cxn ang="0">
                <a:pos x="T6" y="T7"/>
              </a:cxn>
              <a:cxn ang="0">
                <a:pos x="T8" y="T9"/>
              </a:cxn>
            </a:cxnLst>
            <a:rect l="0" t="0" r="r" b="b"/>
            <a:pathLst>
              <a:path w="11" h="10">
                <a:moveTo>
                  <a:pt x="1" y="4"/>
                </a:moveTo>
                <a:cubicBezTo>
                  <a:pt x="3" y="6"/>
                  <a:pt x="5" y="7"/>
                  <a:pt x="6" y="9"/>
                </a:cubicBezTo>
                <a:cubicBezTo>
                  <a:pt x="8" y="10"/>
                  <a:pt x="11" y="7"/>
                  <a:pt x="9" y="6"/>
                </a:cubicBezTo>
                <a:cubicBezTo>
                  <a:pt x="7" y="4"/>
                  <a:pt x="6" y="3"/>
                  <a:pt x="4" y="2"/>
                </a:cubicBezTo>
                <a:cubicBezTo>
                  <a:pt x="2" y="0"/>
                  <a:pt x="0" y="3"/>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5" name="矩形 11164">
            <a:extLst>
              <a:ext uri="{FF2B5EF4-FFF2-40B4-BE49-F238E27FC236}">
                <a16:creationId xmlns:a16="http://schemas.microsoft.com/office/drawing/2014/main" id="{23DC3769-91A5-476E-881B-FDBB2CC27F59}"/>
              </a:ext>
            </a:extLst>
          </p:cNvPr>
          <p:cNvSpPr/>
          <p:nvPr userDrawn="1"/>
        </p:nvSpPr>
        <p:spPr>
          <a:xfrm>
            <a:off x="669924" y="558800"/>
            <a:ext cx="10852151" cy="5753100"/>
          </a:xfrm>
          <a:prstGeom prst="rect">
            <a:avLst/>
          </a:prstGeom>
          <a:solidFill>
            <a:srgbClr val="008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67" name="Group 1399">
            <a:extLst>
              <a:ext uri="{FF2B5EF4-FFF2-40B4-BE49-F238E27FC236}">
                <a16:creationId xmlns:a16="http://schemas.microsoft.com/office/drawing/2014/main" id="{5526A9CE-FF86-41F1-BB4F-BED4FEDB123D}"/>
              </a:ext>
            </a:extLst>
          </p:cNvPr>
          <p:cNvGrpSpPr>
            <a:grpSpLocks noChangeAspect="1"/>
          </p:cNvGrpSpPr>
          <p:nvPr userDrawn="1"/>
        </p:nvGrpSpPr>
        <p:grpSpPr bwMode="auto">
          <a:xfrm>
            <a:off x="7439054" y="752479"/>
            <a:ext cx="3386149" cy="4930801"/>
            <a:chOff x="4686" y="474"/>
            <a:chExt cx="2133" cy="3106"/>
          </a:xfrm>
        </p:grpSpPr>
        <p:sp>
          <p:nvSpPr>
            <p:cNvPr id="11168" name="AutoShape 1398">
              <a:extLst>
                <a:ext uri="{FF2B5EF4-FFF2-40B4-BE49-F238E27FC236}">
                  <a16:creationId xmlns:a16="http://schemas.microsoft.com/office/drawing/2014/main" id="{C509DF40-0883-4D2A-A6F9-EA815F89C6D2}"/>
                </a:ext>
              </a:extLst>
            </p:cNvPr>
            <p:cNvSpPr>
              <a:spLocks noChangeAspect="1" noChangeArrowheads="1" noTextEdit="1"/>
            </p:cNvSpPr>
            <p:nvPr userDrawn="1"/>
          </p:nvSpPr>
          <p:spPr bwMode="auto">
            <a:xfrm>
              <a:off x="4691" y="486"/>
              <a:ext cx="2125" cy="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169" name="Group 1600">
              <a:extLst>
                <a:ext uri="{FF2B5EF4-FFF2-40B4-BE49-F238E27FC236}">
                  <a16:creationId xmlns:a16="http://schemas.microsoft.com/office/drawing/2014/main" id="{5A423DA8-CE70-4CCA-A5C8-550558187E76}"/>
                </a:ext>
              </a:extLst>
            </p:cNvPr>
            <p:cNvGrpSpPr>
              <a:grpSpLocks/>
            </p:cNvGrpSpPr>
            <p:nvPr userDrawn="1"/>
          </p:nvGrpSpPr>
          <p:grpSpPr bwMode="auto">
            <a:xfrm>
              <a:off x="4802" y="1514"/>
              <a:ext cx="2017" cy="2066"/>
              <a:chOff x="4802" y="1514"/>
              <a:chExt cx="2017" cy="2066"/>
            </a:xfrm>
          </p:grpSpPr>
          <p:sp>
            <p:nvSpPr>
              <p:cNvPr id="11597" name="Freeform 1400">
                <a:extLst>
                  <a:ext uri="{FF2B5EF4-FFF2-40B4-BE49-F238E27FC236}">
                    <a16:creationId xmlns:a16="http://schemas.microsoft.com/office/drawing/2014/main" id="{9CED3861-91DE-4D5E-B2C5-4D1DD4D3BCFB}"/>
                  </a:ext>
                </a:extLst>
              </p:cNvPr>
              <p:cNvSpPr>
                <a:spLocks/>
              </p:cNvSpPr>
              <p:nvPr userDrawn="1"/>
            </p:nvSpPr>
            <p:spPr bwMode="auto">
              <a:xfrm>
                <a:off x="4909" y="3390"/>
                <a:ext cx="34" cy="20"/>
              </a:xfrm>
              <a:custGeom>
                <a:avLst/>
                <a:gdLst>
                  <a:gd name="T0" fmla="*/ 19 w 23"/>
                  <a:gd name="T1" fmla="*/ 2 h 14"/>
                  <a:gd name="T2" fmla="*/ 3 w 23"/>
                  <a:gd name="T3" fmla="*/ 3 h 14"/>
                  <a:gd name="T4" fmla="*/ 2 w 23"/>
                  <a:gd name="T5" fmla="*/ 6 h 14"/>
                  <a:gd name="T6" fmla="*/ 1 w 23"/>
                  <a:gd name="T7" fmla="*/ 9 h 14"/>
                  <a:gd name="T8" fmla="*/ 18 w 23"/>
                  <a:gd name="T9" fmla="*/ 14 h 14"/>
                  <a:gd name="T10" fmla="*/ 18 w 23"/>
                  <a:gd name="T11" fmla="*/ 10 h 14"/>
                  <a:gd name="T12" fmla="*/ 5 w 23"/>
                  <a:gd name="T13" fmla="*/ 7 h 14"/>
                  <a:gd name="T14" fmla="*/ 21 w 23"/>
                  <a:gd name="T15" fmla="*/ 5 h 14"/>
                  <a:gd name="T16" fmla="*/ 19 w 23"/>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19" y="2"/>
                    </a:moveTo>
                    <a:cubicBezTo>
                      <a:pt x="14" y="4"/>
                      <a:pt x="8" y="5"/>
                      <a:pt x="3" y="3"/>
                    </a:cubicBezTo>
                    <a:cubicBezTo>
                      <a:pt x="1" y="2"/>
                      <a:pt x="0" y="5"/>
                      <a:pt x="2" y="6"/>
                    </a:cubicBezTo>
                    <a:cubicBezTo>
                      <a:pt x="0" y="7"/>
                      <a:pt x="0" y="8"/>
                      <a:pt x="1" y="9"/>
                    </a:cubicBezTo>
                    <a:cubicBezTo>
                      <a:pt x="6" y="13"/>
                      <a:pt x="12" y="14"/>
                      <a:pt x="18" y="14"/>
                    </a:cubicBezTo>
                    <a:cubicBezTo>
                      <a:pt x="21" y="13"/>
                      <a:pt x="20" y="10"/>
                      <a:pt x="18" y="10"/>
                    </a:cubicBezTo>
                    <a:cubicBezTo>
                      <a:pt x="13" y="10"/>
                      <a:pt x="9" y="10"/>
                      <a:pt x="5" y="7"/>
                    </a:cubicBezTo>
                    <a:cubicBezTo>
                      <a:pt x="10" y="8"/>
                      <a:pt x="16" y="7"/>
                      <a:pt x="21" y="5"/>
                    </a:cubicBezTo>
                    <a:cubicBezTo>
                      <a:pt x="23" y="3"/>
                      <a:pt x="21" y="0"/>
                      <a:pt x="1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8" name="Freeform 1401">
                <a:extLst>
                  <a:ext uri="{FF2B5EF4-FFF2-40B4-BE49-F238E27FC236}">
                    <a16:creationId xmlns:a16="http://schemas.microsoft.com/office/drawing/2014/main" id="{BE1F5212-94FD-442A-AB93-17E439EA7C31}"/>
                  </a:ext>
                </a:extLst>
              </p:cNvPr>
              <p:cNvSpPr>
                <a:spLocks noEditPoints="1"/>
              </p:cNvSpPr>
              <p:nvPr userDrawn="1"/>
            </p:nvSpPr>
            <p:spPr bwMode="auto">
              <a:xfrm>
                <a:off x="4802" y="1514"/>
                <a:ext cx="2017" cy="2066"/>
              </a:xfrm>
              <a:custGeom>
                <a:avLst/>
                <a:gdLst>
                  <a:gd name="T0" fmla="*/ 1175 w 1367"/>
                  <a:gd name="T1" fmla="*/ 741 h 1403"/>
                  <a:gd name="T2" fmla="*/ 928 w 1367"/>
                  <a:gd name="T3" fmla="*/ 501 h 1403"/>
                  <a:gd name="T4" fmla="*/ 547 w 1367"/>
                  <a:gd name="T5" fmla="*/ 42 h 1403"/>
                  <a:gd name="T6" fmla="*/ 211 w 1367"/>
                  <a:gd name="T7" fmla="*/ 120 h 1403"/>
                  <a:gd name="T8" fmla="*/ 251 w 1367"/>
                  <a:gd name="T9" fmla="*/ 980 h 1403"/>
                  <a:gd name="T10" fmla="*/ 25 w 1367"/>
                  <a:gd name="T11" fmla="*/ 1271 h 1403"/>
                  <a:gd name="T12" fmla="*/ 752 w 1367"/>
                  <a:gd name="T13" fmla="*/ 1357 h 1403"/>
                  <a:gd name="T14" fmla="*/ 1240 w 1367"/>
                  <a:gd name="T15" fmla="*/ 1051 h 1403"/>
                  <a:gd name="T16" fmla="*/ 254 w 1367"/>
                  <a:gd name="T17" fmla="*/ 897 h 1403"/>
                  <a:gd name="T18" fmla="*/ 193 w 1367"/>
                  <a:gd name="T19" fmla="*/ 196 h 1403"/>
                  <a:gd name="T20" fmla="*/ 443 w 1367"/>
                  <a:gd name="T21" fmla="*/ 22 h 1403"/>
                  <a:gd name="T22" fmla="*/ 896 w 1367"/>
                  <a:gd name="T23" fmla="*/ 474 h 1403"/>
                  <a:gd name="T24" fmla="*/ 905 w 1367"/>
                  <a:gd name="T25" fmla="*/ 690 h 1403"/>
                  <a:gd name="T26" fmla="*/ 800 w 1367"/>
                  <a:gd name="T27" fmla="*/ 606 h 1403"/>
                  <a:gd name="T28" fmla="*/ 785 w 1367"/>
                  <a:gd name="T29" fmla="*/ 484 h 1403"/>
                  <a:gd name="T30" fmla="*/ 825 w 1367"/>
                  <a:gd name="T31" fmla="*/ 488 h 1403"/>
                  <a:gd name="T32" fmla="*/ 781 w 1367"/>
                  <a:gd name="T33" fmla="*/ 456 h 1403"/>
                  <a:gd name="T34" fmla="*/ 517 w 1367"/>
                  <a:gd name="T35" fmla="*/ 306 h 1403"/>
                  <a:gd name="T36" fmla="*/ 420 w 1367"/>
                  <a:gd name="T37" fmla="*/ 220 h 1403"/>
                  <a:gd name="T38" fmla="*/ 336 w 1367"/>
                  <a:gd name="T39" fmla="*/ 390 h 1403"/>
                  <a:gd name="T40" fmla="*/ 261 w 1367"/>
                  <a:gd name="T41" fmla="*/ 571 h 1403"/>
                  <a:gd name="T42" fmla="*/ 270 w 1367"/>
                  <a:gd name="T43" fmla="*/ 661 h 1403"/>
                  <a:gd name="T44" fmla="*/ 310 w 1367"/>
                  <a:gd name="T45" fmla="*/ 635 h 1403"/>
                  <a:gd name="T46" fmla="*/ 371 w 1367"/>
                  <a:gd name="T47" fmla="*/ 760 h 1403"/>
                  <a:gd name="T48" fmla="*/ 254 w 1367"/>
                  <a:gd name="T49" fmla="*/ 897 h 1403"/>
                  <a:gd name="T50" fmla="*/ 720 w 1367"/>
                  <a:gd name="T51" fmla="*/ 406 h 1403"/>
                  <a:gd name="T52" fmla="*/ 358 w 1367"/>
                  <a:gd name="T53" fmla="*/ 473 h 1403"/>
                  <a:gd name="T54" fmla="*/ 359 w 1367"/>
                  <a:gd name="T55" fmla="*/ 694 h 1403"/>
                  <a:gd name="T56" fmla="*/ 394 w 1367"/>
                  <a:gd name="T57" fmla="*/ 367 h 1403"/>
                  <a:gd name="T58" fmla="*/ 447 w 1367"/>
                  <a:gd name="T59" fmla="*/ 250 h 1403"/>
                  <a:gd name="T60" fmla="*/ 747 w 1367"/>
                  <a:gd name="T61" fmla="*/ 587 h 1403"/>
                  <a:gd name="T62" fmla="*/ 530 w 1367"/>
                  <a:gd name="T63" fmla="*/ 690 h 1403"/>
                  <a:gd name="T64" fmla="*/ 354 w 1367"/>
                  <a:gd name="T65" fmla="*/ 504 h 1403"/>
                  <a:gd name="T66" fmla="*/ 723 w 1367"/>
                  <a:gd name="T67" fmla="*/ 438 h 1403"/>
                  <a:gd name="T68" fmla="*/ 627 w 1367"/>
                  <a:gd name="T69" fmla="*/ 713 h 1403"/>
                  <a:gd name="T70" fmla="*/ 830 w 1367"/>
                  <a:gd name="T71" fmla="*/ 701 h 1403"/>
                  <a:gd name="T72" fmla="*/ 612 w 1367"/>
                  <a:gd name="T73" fmla="*/ 884 h 1403"/>
                  <a:gd name="T74" fmla="*/ 388 w 1367"/>
                  <a:gd name="T75" fmla="*/ 771 h 1403"/>
                  <a:gd name="T76" fmla="*/ 811 w 1367"/>
                  <a:gd name="T77" fmla="*/ 495 h 1403"/>
                  <a:gd name="T78" fmla="*/ 243 w 1367"/>
                  <a:gd name="T79" fmla="*/ 583 h 1403"/>
                  <a:gd name="T80" fmla="*/ 263 w 1367"/>
                  <a:gd name="T81" fmla="*/ 955 h 1403"/>
                  <a:gd name="T82" fmla="*/ 746 w 1367"/>
                  <a:gd name="T83" fmla="*/ 902 h 1403"/>
                  <a:gd name="T84" fmla="*/ 1015 w 1367"/>
                  <a:gd name="T85" fmla="*/ 725 h 1403"/>
                  <a:gd name="T86" fmla="*/ 502 w 1367"/>
                  <a:gd name="T87" fmla="*/ 1015 h 1403"/>
                  <a:gd name="T88" fmla="*/ 48 w 1367"/>
                  <a:gd name="T89" fmla="*/ 1229 h 1403"/>
                  <a:gd name="T90" fmla="*/ 295 w 1367"/>
                  <a:gd name="T91" fmla="*/ 1022 h 1403"/>
                  <a:gd name="T92" fmla="*/ 835 w 1367"/>
                  <a:gd name="T93" fmla="*/ 931 h 1403"/>
                  <a:gd name="T94" fmla="*/ 1162 w 1367"/>
                  <a:gd name="T95" fmla="*/ 752 h 1403"/>
                  <a:gd name="T96" fmla="*/ 1279 w 1367"/>
                  <a:gd name="T97" fmla="*/ 845 h 1403"/>
                  <a:gd name="T98" fmla="*/ 554 w 1367"/>
                  <a:gd name="T99" fmla="*/ 1214 h 1403"/>
                  <a:gd name="T100" fmla="*/ 184 w 1367"/>
                  <a:gd name="T101" fmla="*/ 1249 h 1403"/>
                  <a:gd name="T102" fmla="*/ 1232 w 1367"/>
                  <a:gd name="T103" fmla="*/ 1020 h 1403"/>
                  <a:gd name="T104" fmla="*/ 734 w 1367"/>
                  <a:gd name="T105" fmla="*/ 1340 h 1403"/>
                  <a:gd name="T106" fmla="*/ 66 w 1367"/>
                  <a:gd name="T107" fmla="*/ 1272 h 1403"/>
                  <a:gd name="T108" fmla="*/ 453 w 1367"/>
                  <a:gd name="T109" fmla="*/ 1256 h 1403"/>
                  <a:gd name="T110" fmla="*/ 1205 w 1367"/>
                  <a:gd name="T111" fmla="*/ 938 h 1403"/>
                  <a:gd name="T112" fmla="*/ 1339 w 1367"/>
                  <a:gd name="T113" fmla="*/ 822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7" h="1403">
                    <a:moveTo>
                      <a:pt x="1332" y="776"/>
                    </a:moveTo>
                    <a:cubicBezTo>
                      <a:pt x="1318" y="775"/>
                      <a:pt x="1304" y="772"/>
                      <a:pt x="1290" y="769"/>
                    </a:cubicBezTo>
                    <a:cubicBezTo>
                      <a:pt x="1273" y="765"/>
                      <a:pt x="1257" y="760"/>
                      <a:pt x="1241" y="756"/>
                    </a:cubicBezTo>
                    <a:cubicBezTo>
                      <a:pt x="1219" y="751"/>
                      <a:pt x="1197" y="746"/>
                      <a:pt x="1175" y="741"/>
                    </a:cubicBezTo>
                    <a:cubicBezTo>
                      <a:pt x="1135" y="732"/>
                      <a:pt x="1095" y="723"/>
                      <a:pt x="1054" y="716"/>
                    </a:cubicBezTo>
                    <a:cubicBezTo>
                      <a:pt x="1022" y="712"/>
                      <a:pt x="1008" y="689"/>
                      <a:pt x="996" y="665"/>
                    </a:cubicBezTo>
                    <a:cubicBezTo>
                      <a:pt x="985" y="645"/>
                      <a:pt x="979" y="622"/>
                      <a:pt x="970" y="597"/>
                    </a:cubicBezTo>
                    <a:cubicBezTo>
                      <a:pt x="957" y="567"/>
                      <a:pt x="944" y="533"/>
                      <a:pt x="928" y="501"/>
                    </a:cubicBezTo>
                    <a:cubicBezTo>
                      <a:pt x="906" y="455"/>
                      <a:pt x="883" y="409"/>
                      <a:pt x="858" y="364"/>
                    </a:cubicBezTo>
                    <a:cubicBezTo>
                      <a:pt x="829" y="311"/>
                      <a:pt x="788" y="267"/>
                      <a:pt x="749" y="222"/>
                    </a:cubicBezTo>
                    <a:cubicBezTo>
                      <a:pt x="719" y="186"/>
                      <a:pt x="687" y="152"/>
                      <a:pt x="655" y="118"/>
                    </a:cubicBezTo>
                    <a:cubicBezTo>
                      <a:pt x="624" y="86"/>
                      <a:pt x="586" y="62"/>
                      <a:pt x="547" y="42"/>
                    </a:cubicBezTo>
                    <a:cubicBezTo>
                      <a:pt x="522" y="28"/>
                      <a:pt x="494" y="18"/>
                      <a:pt x="467" y="11"/>
                    </a:cubicBezTo>
                    <a:cubicBezTo>
                      <a:pt x="424" y="0"/>
                      <a:pt x="381" y="10"/>
                      <a:pt x="339" y="21"/>
                    </a:cubicBezTo>
                    <a:cubicBezTo>
                      <a:pt x="310" y="28"/>
                      <a:pt x="283" y="39"/>
                      <a:pt x="261" y="60"/>
                    </a:cubicBezTo>
                    <a:cubicBezTo>
                      <a:pt x="243" y="78"/>
                      <a:pt x="228" y="100"/>
                      <a:pt x="211" y="120"/>
                    </a:cubicBezTo>
                    <a:cubicBezTo>
                      <a:pt x="175" y="163"/>
                      <a:pt x="155" y="214"/>
                      <a:pt x="147" y="268"/>
                    </a:cubicBezTo>
                    <a:cubicBezTo>
                      <a:pt x="124" y="409"/>
                      <a:pt x="133" y="548"/>
                      <a:pt x="177" y="684"/>
                    </a:cubicBezTo>
                    <a:cubicBezTo>
                      <a:pt x="188" y="721"/>
                      <a:pt x="198" y="759"/>
                      <a:pt x="207" y="796"/>
                    </a:cubicBezTo>
                    <a:cubicBezTo>
                      <a:pt x="222" y="857"/>
                      <a:pt x="235" y="919"/>
                      <a:pt x="251" y="980"/>
                    </a:cubicBezTo>
                    <a:cubicBezTo>
                      <a:pt x="255" y="995"/>
                      <a:pt x="251" y="1000"/>
                      <a:pt x="242" y="1007"/>
                    </a:cubicBezTo>
                    <a:cubicBezTo>
                      <a:pt x="208" y="1037"/>
                      <a:pt x="171" y="1064"/>
                      <a:pt x="139" y="1096"/>
                    </a:cubicBezTo>
                    <a:cubicBezTo>
                      <a:pt x="97" y="1138"/>
                      <a:pt x="58" y="1182"/>
                      <a:pt x="19" y="1225"/>
                    </a:cubicBezTo>
                    <a:cubicBezTo>
                      <a:pt x="0" y="1246"/>
                      <a:pt x="1" y="1258"/>
                      <a:pt x="25" y="1271"/>
                    </a:cubicBezTo>
                    <a:cubicBezTo>
                      <a:pt x="79" y="1304"/>
                      <a:pt x="134" y="1333"/>
                      <a:pt x="193" y="1357"/>
                    </a:cubicBezTo>
                    <a:cubicBezTo>
                      <a:pt x="278" y="1391"/>
                      <a:pt x="367" y="1399"/>
                      <a:pt x="456" y="1402"/>
                    </a:cubicBezTo>
                    <a:cubicBezTo>
                      <a:pt x="492" y="1403"/>
                      <a:pt x="528" y="1397"/>
                      <a:pt x="564" y="1391"/>
                    </a:cubicBezTo>
                    <a:cubicBezTo>
                      <a:pt x="627" y="1381"/>
                      <a:pt x="689" y="1369"/>
                      <a:pt x="752" y="1357"/>
                    </a:cubicBezTo>
                    <a:cubicBezTo>
                      <a:pt x="773" y="1353"/>
                      <a:pt x="794" y="1346"/>
                      <a:pt x="815" y="1339"/>
                    </a:cubicBezTo>
                    <a:cubicBezTo>
                      <a:pt x="844" y="1328"/>
                      <a:pt x="873" y="1314"/>
                      <a:pt x="903" y="1303"/>
                    </a:cubicBezTo>
                    <a:cubicBezTo>
                      <a:pt x="955" y="1285"/>
                      <a:pt x="1001" y="1255"/>
                      <a:pt x="1047" y="1226"/>
                    </a:cubicBezTo>
                    <a:cubicBezTo>
                      <a:pt x="1121" y="1179"/>
                      <a:pt x="1186" y="1121"/>
                      <a:pt x="1240" y="1051"/>
                    </a:cubicBezTo>
                    <a:cubicBezTo>
                      <a:pt x="1266" y="1017"/>
                      <a:pt x="1293" y="983"/>
                      <a:pt x="1314" y="945"/>
                    </a:cubicBezTo>
                    <a:cubicBezTo>
                      <a:pt x="1336" y="904"/>
                      <a:pt x="1357" y="864"/>
                      <a:pt x="1364" y="817"/>
                    </a:cubicBezTo>
                    <a:cubicBezTo>
                      <a:pt x="1367" y="798"/>
                      <a:pt x="1351" y="778"/>
                      <a:pt x="1332" y="776"/>
                    </a:cubicBezTo>
                    <a:close/>
                    <a:moveTo>
                      <a:pt x="254" y="897"/>
                    </a:moveTo>
                    <a:cubicBezTo>
                      <a:pt x="249" y="882"/>
                      <a:pt x="247" y="866"/>
                      <a:pt x="244" y="851"/>
                    </a:cubicBezTo>
                    <a:cubicBezTo>
                      <a:pt x="232" y="804"/>
                      <a:pt x="219" y="757"/>
                      <a:pt x="207" y="710"/>
                    </a:cubicBezTo>
                    <a:cubicBezTo>
                      <a:pt x="189" y="637"/>
                      <a:pt x="167" y="565"/>
                      <a:pt x="162" y="490"/>
                    </a:cubicBezTo>
                    <a:cubicBezTo>
                      <a:pt x="155" y="390"/>
                      <a:pt x="160" y="291"/>
                      <a:pt x="193" y="196"/>
                    </a:cubicBezTo>
                    <a:cubicBezTo>
                      <a:pt x="202" y="171"/>
                      <a:pt x="219" y="149"/>
                      <a:pt x="234" y="127"/>
                    </a:cubicBezTo>
                    <a:cubicBezTo>
                      <a:pt x="243" y="111"/>
                      <a:pt x="256" y="98"/>
                      <a:pt x="267" y="84"/>
                    </a:cubicBezTo>
                    <a:cubicBezTo>
                      <a:pt x="294" y="51"/>
                      <a:pt x="332" y="36"/>
                      <a:pt x="372" y="28"/>
                    </a:cubicBezTo>
                    <a:cubicBezTo>
                      <a:pt x="396" y="23"/>
                      <a:pt x="419" y="22"/>
                      <a:pt x="443" y="22"/>
                    </a:cubicBezTo>
                    <a:cubicBezTo>
                      <a:pt x="478" y="20"/>
                      <a:pt x="509" y="34"/>
                      <a:pt x="539" y="51"/>
                    </a:cubicBezTo>
                    <a:cubicBezTo>
                      <a:pt x="607" y="88"/>
                      <a:pt x="664" y="139"/>
                      <a:pt x="712" y="200"/>
                    </a:cubicBezTo>
                    <a:cubicBezTo>
                      <a:pt x="747" y="244"/>
                      <a:pt x="783" y="285"/>
                      <a:pt x="817" y="330"/>
                    </a:cubicBezTo>
                    <a:cubicBezTo>
                      <a:pt x="850" y="374"/>
                      <a:pt x="875" y="423"/>
                      <a:pt x="896" y="474"/>
                    </a:cubicBezTo>
                    <a:cubicBezTo>
                      <a:pt x="922" y="535"/>
                      <a:pt x="948" y="596"/>
                      <a:pt x="973" y="657"/>
                    </a:cubicBezTo>
                    <a:cubicBezTo>
                      <a:pt x="975" y="661"/>
                      <a:pt x="976" y="665"/>
                      <a:pt x="978" y="669"/>
                    </a:cubicBezTo>
                    <a:cubicBezTo>
                      <a:pt x="981" y="678"/>
                      <a:pt x="978" y="683"/>
                      <a:pt x="968" y="684"/>
                    </a:cubicBezTo>
                    <a:cubicBezTo>
                      <a:pt x="947" y="686"/>
                      <a:pt x="926" y="688"/>
                      <a:pt x="905" y="690"/>
                    </a:cubicBezTo>
                    <a:cubicBezTo>
                      <a:pt x="890" y="692"/>
                      <a:pt x="876" y="693"/>
                      <a:pt x="862" y="695"/>
                    </a:cubicBezTo>
                    <a:cubicBezTo>
                      <a:pt x="850" y="698"/>
                      <a:pt x="843" y="693"/>
                      <a:pt x="837" y="683"/>
                    </a:cubicBezTo>
                    <a:cubicBezTo>
                      <a:pt x="825" y="663"/>
                      <a:pt x="812" y="643"/>
                      <a:pt x="800" y="623"/>
                    </a:cubicBezTo>
                    <a:cubicBezTo>
                      <a:pt x="797" y="619"/>
                      <a:pt x="798" y="611"/>
                      <a:pt x="800" y="606"/>
                    </a:cubicBezTo>
                    <a:cubicBezTo>
                      <a:pt x="805" y="596"/>
                      <a:pt x="807" y="588"/>
                      <a:pt x="799" y="577"/>
                    </a:cubicBezTo>
                    <a:cubicBezTo>
                      <a:pt x="786" y="563"/>
                      <a:pt x="784" y="544"/>
                      <a:pt x="784" y="525"/>
                    </a:cubicBezTo>
                    <a:cubicBezTo>
                      <a:pt x="784" y="514"/>
                      <a:pt x="782" y="502"/>
                      <a:pt x="781" y="491"/>
                    </a:cubicBezTo>
                    <a:cubicBezTo>
                      <a:pt x="781" y="489"/>
                      <a:pt x="784" y="486"/>
                      <a:pt x="785" y="484"/>
                    </a:cubicBezTo>
                    <a:cubicBezTo>
                      <a:pt x="787" y="485"/>
                      <a:pt x="790" y="486"/>
                      <a:pt x="792" y="488"/>
                    </a:cubicBezTo>
                    <a:cubicBezTo>
                      <a:pt x="794" y="490"/>
                      <a:pt x="794" y="494"/>
                      <a:pt x="795" y="495"/>
                    </a:cubicBezTo>
                    <a:cubicBezTo>
                      <a:pt x="802" y="499"/>
                      <a:pt x="809" y="505"/>
                      <a:pt x="816" y="505"/>
                    </a:cubicBezTo>
                    <a:cubicBezTo>
                      <a:pt x="825" y="505"/>
                      <a:pt x="824" y="495"/>
                      <a:pt x="825" y="488"/>
                    </a:cubicBezTo>
                    <a:cubicBezTo>
                      <a:pt x="827" y="465"/>
                      <a:pt x="825" y="443"/>
                      <a:pt x="816" y="422"/>
                    </a:cubicBezTo>
                    <a:cubicBezTo>
                      <a:pt x="813" y="417"/>
                      <a:pt x="807" y="411"/>
                      <a:pt x="801" y="410"/>
                    </a:cubicBezTo>
                    <a:cubicBezTo>
                      <a:pt x="798" y="410"/>
                      <a:pt x="792" y="418"/>
                      <a:pt x="790" y="423"/>
                    </a:cubicBezTo>
                    <a:cubicBezTo>
                      <a:pt x="786" y="433"/>
                      <a:pt x="784" y="445"/>
                      <a:pt x="781" y="456"/>
                    </a:cubicBezTo>
                    <a:cubicBezTo>
                      <a:pt x="779" y="455"/>
                      <a:pt x="778" y="455"/>
                      <a:pt x="776" y="455"/>
                    </a:cubicBezTo>
                    <a:cubicBezTo>
                      <a:pt x="767" y="430"/>
                      <a:pt x="756" y="405"/>
                      <a:pt x="749" y="380"/>
                    </a:cubicBezTo>
                    <a:cubicBezTo>
                      <a:pt x="741" y="350"/>
                      <a:pt x="720" y="336"/>
                      <a:pt x="696" y="323"/>
                    </a:cubicBezTo>
                    <a:cubicBezTo>
                      <a:pt x="639" y="292"/>
                      <a:pt x="578" y="295"/>
                      <a:pt x="517" y="306"/>
                    </a:cubicBezTo>
                    <a:cubicBezTo>
                      <a:pt x="480" y="313"/>
                      <a:pt x="480" y="314"/>
                      <a:pt x="466" y="278"/>
                    </a:cubicBezTo>
                    <a:cubicBezTo>
                      <a:pt x="461" y="265"/>
                      <a:pt x="455" y="254"/>
                      <a:pt x="465" y="241"/>
                    </a:cubicBezTo>
                    <a:cubicBezTo>
                      <a:pt x="472" y="231"/>
                      <a:pt x="466" y="223"/>
                      <a:pt x="456" y="218"/>
                    </a:cubicBezTo>
                    <a:cubicBezTo>
                      <a:pt x="442" y="210"/>
                      <a:pt x="428" y="210"/>
                      <a:pt x="420" y="220"/>
                    </a:cubicBezTo>
                    <a:cubicBezTo>
                      <a:pt x="413" y="228"/>
                      <a:pt x="412" y="242"/>
                      <a:pt x="421" y="249"/>
                    </a:cubicBezTo>
                    <a:cubicBezTo>
                      <a:pt x="440" y="263"/>
                      <a:pt x="441" y="285"/>
                      <a:pt x="447" y="305"/>
                    </a:cubicBezTo>
                    <a:cubicBezTo>
                      <a:pt x="453" y="324"/>
                      <a:pt x="452" y="325"/>
                      <a:pt x="433" y="332"/>
                    </a:cubicBezTo>
                    <a:cubicBezTo>
                      <a:pt x="397" y="346"/>
                      <a:pt x="365" y="365"/>
                      <a:pt x="336" y="390"/>
                    </a:cubicBezTo>
                    <a:cubicBezTo>
                      <a:pt x="303" y="418"/>
                      <a:pt x="281" y="451"/>
                      <a:pt x="273" y="492"/>
                    </a:cubicBezTo>
                    <a:cubicBezTo>
                      <a:pt x="268" y="518"/>
                      <a:pt x="275" y="545"/>
                      <a:pt x="276" y="572"/>
                    </a:cubicBezTo>
                    <a:cubicBezTo>
                      <a:pt x="277" y="576"/>
                      <a:pt x="279" y="579"/>
                      <a:pt x="281" y="587"/>
                    </a:cubicBezTo>
                    <a:cubicBezTo>
                      <a:pt x="272" y="580"/>
                      <a:pt x="267" y="575"/>
                      <a:pt x="261" y="571"/>
                    </a:cubicBezTo>
                    <a:cubicBezTo>
                      <a:pt x="251" y="565"/>
                      <a:pt x="241" y="564"/>
                      <a:pt x="232" y="572"/>
                    </a:cubicBezTo>
                    <a:cubicBezTo>
                      <a:pt x="223" y="580"/>
                      <a:pt x="226" y="589"/>
                      <a:pt x="231" y="598"/>
                    </a:cubicBezTo>
                    <a:cubicBezTo>
                      <a:pt x="240" y="615"/>
                      <a:pt x="249" y="632"/>
                      <a:pt x="259" y="648"/>
                    </a:cubicBezTo>
                    <a:cubicBezTo>
                      <a:pt x="262" y="653"/>
                      <a:pt x="265" y="658"/>
                      <a:pt x="270" y="661"/>
                    </a:cubicBezTo>
                    <a:cubicBezTo>
                      <a:pt x="280" y="669"/>
                      <a:pt x="291" y="664"/>
                      <a:pt x="292" y="651"/>
                    </a:cubicBezTo>
                    <a:cubicBezTo>
                      <a:pt x="293" y="641"/>
                      <a:pt x="292" y="631"/>
                      <a:pt x="291" y="621"/>
                    </a:cubicBezTo>
                    <a:cubicBezTo>
                      <a:pt x="293" y="620"/>
                      <a:pt x="295" y="619"/>
                      <a:pt x="296" y="619"/>
                    </a:cubicBezTo>
                    <a:cubicBezTo>
                      <a:pt x="301" y="624"/>
                      <a:pt x="306" y="629"/>
                      <a:pt x="310" y="635"/>
                    </a:cubicBezTo>
                    <a:cubicBezTo>
                      <a:pt x="320" y="651"/>
                      <a:pt x="330" y="668"/>
                      <a:pt x="339" y="685"/>
                    </a:cubicBezTo>
                    <a:cubicBezTo>
                      <a:pt x="343" y="692"/>
                      <a:pt x="346" y="701"/>
                      <a:pt x="348" y="709"/>
                    </a:cubicBezTo>
                    <a:cubicBezTo>
                      <a:pt x="353" y="724"/>
                      <a:pt x="354" y="741"/>
                      <a:pt x="369" y="752"/>
                    </a:cubicBezTo>
                    <a:cubicBezTo>
                      <a:pt x="371" y="753"/>
                      <a:pt x="371" y="757"/>
                      <a:pt x="371" y="760"/>
                    </a:cubicBezTo>
                    <a:cubicBezTo>
                      <a:pt x="375" y="784"/>
                      <a:pt x="378" y="808"/>
                      <a:pt x="382" y="832"/>
                    </a:cubicBezTo>
                    <a:cubicBezTo>
                      <a:pt x="384" y="844"/>
                      <a:pt x="382" y="852"/>
                      <a:pt x="371" y="858"/>
                    </a:cubicBezTo>
                    <a:cubicBezTo>
                      <a:pt x="339" y="874"/>
                      <a:pt x="307" y="891"/>
                      <a:pt x="275" y="907"/>
                    </a:cubicBezTo>
                    <a:cubicBezTo>
                      <a:pt x="260" y="914"/>
                      <a:pt x="259" y="914"/>
                      <a:pt x="254" y="897"/>
                    </a:cubicBezTo>
                    <a:close/>
                    <a:moveTo>
                      <a:pt x="643" y="317"/>
                    </a:moveTo>
                    <a:cubicBezTo>
                      <a:pt x="685" y="326"/>
                      <a:pt x="722" y="345"/>
                      <a:pt x="737" y="390"/>
                    </a:cubicBezTo>
                    <a:cubicBezTo>
                      <a:pt x="745" y="417"/>
                      <a:pt x="759" y="442"/>
                      <a:pt x="760" y="467"/>
                    </a:cubicBezTo>
                    <a:cubicBezTo>
                      <a:pt x="748" y="448"/>
                      <a:pt x="735" y="426"/>
                      <a:pt x="720" y="406"/>
                    </a:cubicBezTo>
                    <a:cubicBezTo>
                      <a:pt x="700" y="380"/>
                      <a:pt x="672" y="371"/>
                      <a:pt x="640" y="374"/>
                    </a:cubicBezTo>
                    <a:cubicBezTo>
                      <a:pt x="583" y="378"/>
                      <a:pt x="528" y="395"/>
                      <a:pt x="475" y="415"/>
                    </a:cubicBezTo>
                    <a:cubicBezTo>
                      <a:pt x="445" y="426"/>
                      <a:pt x="415" y="440"/>
                      <a:pt x="386" y="454"/>
                    </a:cubicBezTo>
                    <a:cubicBezTo>
                      <a:pt x="376" y="459"/>
                      <a:pt x="367" y="466"/>
                      <a:pt x="358" y="473"/>
                    </a:cubicBezTo>
                    <a:cubicBezTo>
                      <a:pt x="325" y="499"/>
                      <a:pt x="313" y="533"/>
                      <a:pt x="321" y="574"/>
                    </a:cubicBezTo>
                    <a:cubicBezTo>
                      <a:pt x="327" y="610"/>
                      <a:pt x="338" y="645"/>
                      <a:pt x="355" y="677"/>
                    </a:cubicBezTo>
                    <a:cubicBezTo>
                      <a:pt x="358" y="682"/>
                      <a:pt x="360" y="687"/>
                      <a:pt x="363" y="692"/>
                    </a:cubicBezTo>
                    <a:cubicBezTo>
                      <a:pt x="362" y="692"/>
                      <a:pt x="360" y="693"/>
                      <a:pt x="359" y="694"/>
                    </a:cubicBezTo>
                    <a:cubicBezTo>
                      <a:pt x="356" y="689"/>
                      <a:pt x="353" y="685"/>
                      <a:pt x="350" y="681"/>
                    </a:cubicBezTo>
                    <a:cubicBezTo>
                      <a:pt x="332" y="645"/>
                      <a:pt x="312" y="611"/>
                      <a:pt x="296" y="574"/>
                    </a:cubicBezTo>
                    <a:cubicBezTo>
                      <a:pt x="276" y="528"/>
                      <a:pt x="286" y="484"/>
                      <a:pt x="310" y="442"/>
                    </a:cubicBezTo>
                    <a:cubicBezTo>
                      <a:pt x="330" y="407"/>
                      <a:pt x="362" y="385"/>
                      <a:pt x="394" y="367"/>
                    </a:cubicBezTo>
                    <a:cubicBezTo>
                      <a:pt x="471" y="324"/>
                      <a:pt x="554" y="300"/>
                      <a:pt x="643" y="317"/>
                    </a:cubicBezTo>
                    <a:close/>
                    <a:moveTo>
                      <a:pt x="432" y="225"/>
                    </a:moveTo>
                    <a:cubicBezTo>
                      <a:pt x="439" y="227"/>
                      <a:pt x="446" y="228"/>
                      <a:pt x="452" y="232"/>
                    </a:cubicBezTo>
                    <a:cubicBezTo>
                      <a:pt x="453" y="233"/>
                      <a:pt x="450" y="241"/>
                      <a:pt x="447" y="250"/>
                    </a:cubicBezTo>
                    <a:cubicBezTo>
                      <a:pt x="439" y="245"/>
                      <a:pt x="432" y="244"/>
                      <a:pt x="429" y="239"/>
                    </a:cubicBezTo>
                    <a:cubicBezTo>
                      <a:pt x="427" y="237"/>
                      <a:pt x="431" y="230"/>
                      <a:pt x="432" y="225"/>
                    </a:cubicBezTo>
                    <a:close/>
                    <a:moveTo>
                      <a:pt x="758" y="557"/>
                    </a:moveTo>
                    <a:cubicBezTo>
                      <a:pt x="759" y="569"/>
                      <a:pt x="755" y="578"/>
                      <a:pt x="747" y="587"/>
                    </a:cubicBezTo>
                    <a:cubicBezTo>
                      <a:pt x="719" y="612"/>
                      <a:pt x="687" y="629"/>
                      <a:pt x="653" y="645"/>
                    </a:cubicBezTo>
                    <a:cubicBezTo>
                      <a:pt x="634" y="654"/>
                      <a:pt x="614" y="660"/>
                      <a:pt x="594" y="667"/>
                    </a:cubicBezTo>
                    <a:cubicBezTo>
                      <a:pt x="594" y="667"/>
                      <a:pt x="594" y="667"/>
                      <a:pt x="594" y="667"/>
                    </a:cubicBezTo>
                    <a:cubicBezTo>
                      <a:pt x="572" y="674"/>
                      <a:pt x="552" y="682"/>
                      <a:pt x="530" y="690"/>
                    </a:cubicBezTo>
                    <a:cubicBezTo>
                      <a:pt x="490" y="704"/>
                      <a:pt x="448" y="704"/>
                      <a:pt x="406" y="702"/>
                    </a:cubicBezTo>
                    <a:cubicBezTo>
                      <a:pt x="398" y="701"/>
                      <a:pt x="391" y="699"/>
                      <a:pt x="386" y="691"/>
                    </a:cubicBezTo>
                    <a:cubicBezTo>
                      <a:pt x="356" y="642"/>
                      <a:pt x="341" y="589"/>
                      <a:pt x="343" y="531"/>
                    </a:cubicBezTo>
                    <a:cubicBezTo>
                      <a:pt x="343" y="522"/>
                      <a:pt x="348" y="512"/>
                      <a:pt x="354" y="504"/>
                    </a:cubicBezTo>
                    <a:cubicBezTo>
                      <a:pt x="376" y="474"/>
                      <a:pt x="408" y="456"/>
                      <a:pt x="441" y="442"/>
                    </a:cubicBezTo>
                    <a:cubicBezTo>
                      <a:pt x="499" y="418"/>
                      <a:pt x="559" y="400"/>
                      <a:pt x="620" y="389"/>
                    </a:cubicBezTo>
                    <a:cubicBezTo>
                      <a:pt x="622" y="389"/>
                      <a:pt x="623" y="388"/>
                      <a:pt x="624" y="388"/>
                    </a:cubicBezTo>
                    <a:cubicBezTo>
                      <a:pt x="675" y="380"/>
                      <a:pt x="697" y="393"/>
                      <a:pt x="723" y="438"/>
                    </a:cubicBezTo>
                    <a:cubicBezTo>
                      <a:pt x="745" y="475"/>
                      <a:pt x="756" y="514"/>
                      <a:pt x="758" y="557"/>
                    </a:cubicBezTo>
                    <a:close/>
                    <a:moveTo>
                      <a:pt x="388" y="771"/>
                    </a:moveTo>
                    <a:cubicBezTo>
                      <a:pt x="385" y="753"/>
                      <a:pt x="387" y="752"/>
                      <a:pt x="405" y="754"/>
                    </a:cubicBezTo>
                    <a:cubicBezTo>
                      <a:pt x="483" y="759"/>
                      <a:pt x="556" y="742"/>
                      <a:pt x="627" y="713"/>
                    </a:cubicBezTo>
                    <a:cubicBezTo>
                      <a:pt x="661" y="699"/>
                      <a:pt x="695" y="683"/>
                      <a:pt x="727" y="666"/>
                    </a:cubicBezTo>
                    <a:cubicBezTo>
                      <a:pt x="744" y="658"/>
                      <a:pt x="760" y="646"/>
                      <a:pt x="775" y="634"/>
                    </a:cubicBezTo>
                    <a:cubicBezTo>
                      <a:pt x="784" y="627"/>
                      <a:pt x="790" y="629"/>
                      <a:pt x="794" y="637"/>
                    </a:cubicBezTo>
                    <a:cubicBezTo>
                      <a:pt x="807" y="658"/>
                      <a:pt x="818" y="680"/>
                      <a:pt x="830" y="701"/>
                    </a:cubicBezTo>
                    <a:cubicBezTo>
                      <a:pt x="836" y="711"/>
                      <a:pt x="841" y="720"/>
                      <a:pt x="848" y="729"/>
                    </a:cubicBezTo>
                    <a:cubicBezTo>
                      <a:pt x="854" y="737"/>
                      <a:pt x="855" y="745"/>
                      <a:pt x="847" y="752"/>
                    </a:cubicBezTo>
                    <a:cubicBezTo>
                      <a:pt x="833" y="764"/>
                      <a:pt x="821" y="777"/>
                      <a:pt x="806" y="788"/>
                    </a:cubicBezTo>
                    <a:cubicBezTo>
                      <a:pt x="754" y="826"/>
                      <a:pt x="696" y="854"/>
                      <a:pt x="612" y="884"/>
                    </a:cubicBezTo>
                    <a:cubicBezTo>
                      <a:pt x="587" y="890"/>
                      <a:pt x="538" y="901"/>
                      <a:pt x="488" y="910"/>
                    </a:cubicBezTo>
                    <a:cubicBezTo>
                      <a:pt x="468" y="914"/>
                      <a:pt x="447" y="911"/>
                      <a:pt x="426" y="911"/>
                    </a:cubicBezTo>
                    <a:cubicBezTo>
                      <a:pt x="418" y="911"/>
                      <a:pt x="413" y="906"/>
                      <a:pt x="411" y="898"/>
                    </a:cubicBezTo>
                    <a:cubicBezTo>
                      <a:pt x="404" y="855"/>
                      <a:pt x="395" y="813"/>
                      <a:pt x="388" y="771"/>
                    </a:cubicBezTo>
                    <a:close/>
                    <a:moveTo>
                      <a:pt x="779" y="471"/>
                    </a:moveTo>
                    <a:cubicBezTo>
                      <a:pt x="785" y="464"/>
                      <a:pt x="793" y="459"/>
                      <a:pt x="797" y="451"/>
                    </a:cubicBezTo>
                    <a:cubicBezTo>
                      <a:pt x="800" y="444"/>
                      <a:pt x="800" y="435"/>
                      <a:pt x="802" y="427"/>
                    </a:cubicBezTo>
                    <a:cubicBezTo>
                      <a:pt x="815" y="449"/>
                      <a:pt x="815" y="470"/>
                      <a:pt x="811" y="495"/>
                    </a:cubicBezTo>
                    <a:cubicBezTo>
                      <a:pt x="800" y="472"/>
                      <a:pt x="800" y="472"/>
                      <a:pt x="779" y="471"/>
                    </a:cubicBezTo>
                    <a:close/>
                    <a:moveTo>
                      <a:pt x="287" y="608"/>
                    </a:moveTo>
                    <a:cubicBezTo>
                      <a:pt x="278" y="616"/>
                      <a:pt x="269" y="624"/>
                      <a:pt x="273" y="639"/>
                    </a:cubicBezTo>
                    <a:cubicBezTo>
                      <a:pt x="261" y="621"/>
                      <a:pt x="248" y="604"/>
                      <a:pt x="243" y="583"/>
                    </a:cubicBezTo>
                    <a:cubicBezTo>
                      <a:pt x="244" y="583"/>
                      <a:pt x="246" y="582"/>
                      <a:pt x="247" y="582"/>
                    </a:cubicBezTo>
                    <a:cubicBezTo>
                      <a:pt x="260" y="590"/>
                      <a:pt x="273" y="599"/>
                      <a:pt x="287" y="608"/>
                    </a:cubicBezTo>
                    <a:close/>
                    <a:moveTo>
                      <a:pt x="273" y="985"/>
                    </a:moveTo>
                    <a:cubicBezTo>
                      <a:pt x="272" y="975"/>
                      <a:pt x="266" y="965"/>
                      <a:pt x="263" y="955"/>
                    </a:cubicBezTo>
                    <a:cubicBezTo>
                      <a:pt x="288" y="959"/>
                      <a:pt x="311" y="963"/>
                      <a:pt x="335" y="964"/>
                    </a:cubicBezTo>
                    <a:cubicBezTo>
                      <a:pt x="371" y="967"/>
                      <a:pt x="408" y="970"/>
                      <a:pt x="445" y="969"/>
                    </a:cubicBezTo>
                    <a:cubicBezTo>
                      <a:pt x="509" y="968"/>
                      <a:pt x="573" y="963"/>
                      <a:pt x="635" y="944"/>
                    </a:cubicBezTo>
                    <a:cubicBezTo>
                      <a:pt x="673" y="932"/>
                      <a:pt x="710" y="917"/>
                      <a:pt x="746" y="902"/>
                    </a:cubicBezTo>
                    <a:cubicBezTo>
                      <a:pt x="784" y="886"/>
                      <a:pt x="823" y="869"/>
                      <a:pt x="859" y="850"/>
                    </a:cubicBezTo>
                    <a:cubicBezTo>
                      <a:pt x="883" y="837"/>
                      <a:pt x="903" y="819"/>
                      <a:pt x="924" y="802"/>
                    </a:cubicBezTo>
                    <a:cubicBezTo>
                      <a:pt x="951" y="779"/>
                      <a:pt x="976" y="754"/>
                      <a:pt x="1003" y="730"/>
                    </a:cubicBezTo>
                    <a:cubicBezTo>
                      <a:pt x="1006" y="727"/>
                      <a:pt x="1011" y="727"/>
                      <a:pt x="1015" y="725"/>
                    </a:cubicBezTo>
                    <a:cubicBezTo>
                      <a:pt x="1015" y="730"/>
                      <a:pt x="1017" y="736"/>
                      <a:pt x="1014" y="739"/>
                    </a:cubicBezTo>
                    <a:cubicBezTo>
                      <a:pt x="992" y="767"/>
                      <a:pt x="970" y="795"/>
                      <a:pt x="946" y="821"/>
                    </a:cubicBezTo>
                    <a:cubicBezTo>
                      <a:pt x="906" y="865"/>
                      <a:pt x="856" y="896"/>
                      <a:pt x="803" y="923"/>
                    </a:cubicBezTo>
                    <a:cubicBezTo>
                      <a:pt x="709" y="972"/>
                      <a:pt x="609" y="1005"/>
                      <a:pt x="502" y="1015"/>
                    </a:cubicBezTo>
                    <a:cubicBezTo>
                      <a:pt x="433" y="1021"/>
                      <a:pt x="364" y="1021"/>
                      <a:pt x="295" y="1006"/>
                    </a:cubicBezTo>
                    <a:cubicBezTo>
                      <a:pt x="283" y="1003"/>
                      <a:pt x="275" y="998"/>
                      <a:pt x="273" y="985"/>
                    </a:cubicBezTo>
                    <a:close/>
                    <a:moveTo>
                      <a:pt x="37" y="1244"/>
                    </a:moveTo>
                    <a:cubicBezTo>
                      <a:pt x="42" y="1238"/>
                      <a:pt x="45" y="1233"/>
                      <a:pt x="48" y="1229"/>
                    </a:cubicBezTo>
                    <a:cubicBezTo>
                      <a:pt x="85" y="1190"/>
                      <a:pt x="120" y="1151"/>
                      <a:pt x="158" y="1113"/>
                    </a:cubicBezTo>
                    <a:cubicBezTo>
                      <a:pt x="181" y="1090"/>
                      <a:pt x="206" y="1071"/>
                      <a:pt x="231" y="1049"/>
                    </a:cubicBezTo>
                    <a:cubicBezTo>
                      <a:pt x="235" y="1046"/>
                      <a:pt x="239" y="1043"/>
                      <a:pt x="242" y="1039"/>
                    </a:cubicBezTo>
                    <a:cubicBezTo>
                      <a:pt x="254" y="1017"/>
                      <a:pt x="274" y="1017"/>
                      <a:pt x="295" y="1022"/>
                    </a:cubicBezTo>
                    <a:cubicBezTo>
                      <a:pt x="337" y="1034"/>
                      <a:pt x="381" y="1038"/>
                      <a:pt x="424" y="1038"/>
                    </a:cubicBezTo>
                    <a:cubicBezTo>
                      <a:pt x="466" y="1038"/>
                      <a:pt x="508" y="1033"/>
                      <a:pt x="549" y="1028"/>
                    </a:cubicBezTo>
                    <a:cubicBezTo>
                      <a:pt x="621" y="1020"/>
                      <a:pt x="688" y="995"/>
                      <a:pt x="754" y="970"/>
                    </a:cubicBezTo>
                    <a:cubicBezTo>
                      <a:pt x="782" y="960"/>
                      <a:pt x="809" y="946"/>
                      <a:pt x="835" y="931"/>
                    </a:cubicBezTo>
                    <a:cubicBezTo>
                      <a:pt x="865" y="914"/>
                      <a:pt x="895" y="897"/>
                      <a:pt x="922" y="876"/>
                    </a:cubicBezTo>
                    <a:cubicBezTo>
                      <a:pt x="970" y="837"/>
                      <a:pt x="1014" y="793"/>
                      <a:pt x="1043" y="737"/>
                    </a:cubicBezTo>
                    <a:cubicBezTo>
                      <a:pt x="1048" y="728"/>
                      <a:pt x="1054" y="728"/>
                      <a:pt x="1062" y="730"/>
                    </a:cubicBezTo>
                    <a:cubicBezTo>
                      <a:pt x="1095" y="737"/>
                      <a:pt x="1129" y="744"/>
                      <a:pt x="1162" y="752"/>
                    </a:cubicBezTo>
                    <a:cubicBezTo>
                      <a:pt x="1182" y="756"/>
                      <a:pt x="1203" y="761"/>
                      <a:pt x="1222" y="766"/>
                    </a:cubicBezTo>
                    <a:cubicBezTo>
                      <a:pt x="1248" y="773"/>
                      <a:pt x="1272" y="782"/>
                      <a:pt x="1297" y="789"/>
                    </a:cubicBezTo>
                    <a:cubicBezTo>
                      <a:pt x="1303" y="791"/>
                      <a:pt x="1309" y="792"/>
                      <a:pt x="1320" y="795"/>
                    </a:cubicBezTo>
                    <a:cubicBezTo>
                      <a:pt x="1305" y="814"/>
                      <a:pt x="1293" y="830"/>
                      <a:pt x="1279" y="845"/>
                    </a:cubicBezTo>
                    <a:cubicBezTo>
                      <a:pt x="1261" y="863"/>
                      <a:pt x="1241" y="881"/>
                      <a:pt x="1221" y="898"/>
                    </a:cubicBezTo>
                    <a:cubicBezTo>
                      <a:pt x="1176" y="933"/>
                      <a:pt x="1131" y="970"/>
                      <a:pt x="1084" y="1003"/>
                    </a:cubicBezTo>
                    <a:cubicBezTo>
                      <a:pt x="999" y="1064"/>
                      <a:pt x="906" y="1111"/>
                      <a:pt x="807" y="1147"/>
                    </a:cubicBezTo>
                    <a:cubicBezTo>
                      <a:pt x="725" y="1177"/>
                      <a:pt x="639" y="1195"/>
                      <a:pt x="554" y="1214"/>
                    </a:cubicBezTo>
                    <a:cubicBezTo>
                      <a:pt x="532" y="1218"/>
                      <a:pt x="510" y="1224"/>
                      <a:pt x="488" y="1228"/>
                    </a:cubicBezTo>
                    <a:cubicBezTo>
                      <a:pt x="449" y="1233"/>
                      <a:pt x="410" y="1238"/>
                      <a:pt x="371" y="1242"/>
                    </a:cubicBezTo>
                    <a:cubicBezTo>
                      <a:pt x="328" y="1246"/>
                      <a:pt x="285" y="1248"/>
                      <a:pt x="242" y="1250"/>
                    </a:cubicBezTo>
                    <a:cubicBezTo>
                      <a:pt x="223" y="1251"/>
                      <a:pt x="204" y="1249"/>
                      <a:pt x="184" y="1249"/>
                    </a:cubicBezTo>
                    <a:cubicBezTo>
                      <a:pt x="140" y="1248"/>
                      <a:pt x="96" y="1247"/>
                      <a:pt x="52" y="1246"/>
                    </a:cubicBezTo>
                    <a:cubicBezTo>
                      <a:pt x="48" y="1246"/>
                      <a:pt x="44" y="1245"/>
                      <a:pt x="37" y="1244"/>
                    </a:cubicBezTo>
                    <a:close/>
                    <a:moveTo>
                      <a:pt x="1331" y="850"/>
                    </a:moveTo>
                    <a:cubicBezTo>
                      <a:pt x="1309" y="913"/>
                      <a:pt x="1274" y="969"/>
                      <a:pt x="1232" y="1020"/>
                    </a:cubicBezTo>
                    <a:cubicBezTo>
                      <a:pt x="1212" y="1045"/>
                      <a:pt x="1193" y="1070"/>
                      <a:pt x="1172" y="1092"/>
                    </a:cubicBezTo>
                    <a:cubicBezTo>
                      <a:pt x="1148" y="1117"/>
                      <a:pt x="1124" y="1142"/>
                      <a:pt x="1096" y="1162"/>
                    </a:cubicBezTo>
                    <a:cubicBezTo>
                      <a:pt x="1047" y="1197"/>
                      <a:pt x="996" y="1230"/>
                      <a:pt x="944" y="1260"/>
                    </a:cubicBezTo>
                    <a:cubicBezTo>
                      <a:pt x="878" y="1297"/>
                      <a:pt x="807" y="1322"/>
                      <a:pt x="734" y="1340"/>
                    </a:cubicBezTo>
                    <a:cubicBezTo>
                      <a:pt x="631" y="1365"/>
                      <a:pt x="528" y="1382"/>
                      <a:pt x="421" y="1378"/>
                    </a:cubicBezTo>
                    <a:cubicBezTo>
                      <a:pt x="350" y="1375"/>
                      <a:pt x="282" y="1366"/>
                      <a:pt x="216" y="1340"/>
                    </a:cubicBezTo>
                    <a:cubicBezTo>
                      <a:pt x="179" y="1326"/>
                      <a:pt x="142" y="1309"/>
                      <a:pt x="106" y="1292"/>
                    </a:cubicBezTo>
                    <a:cubicBezTo>
                      <a:pt x="93" y="1286"/>
                      <a:pt x="80" y="1279"/>
                      <a:pt x="66" y="1272"/>
                    </a:cubicBezTo>
                    <a:cubicBezTo>
                      <a:pt x="66" y="1271"/>
                      <a:pt x="67" y="1270"/>
                      <a:pt x="67" y="1268"/>
                    </a:cubicBezTo>
                    <a:cubicBezTo>
                      <a:pt x="84" y="1268"/>
                      <a:pt x="100" y="1267"/>
                      <a:pt x="117" y="1267"/>
                    </a:cubicBezTo>
                    <a:cubicBezTo>
                      <a:pt x="201" y="1267"/>
                      <a:pt x="284" y="1273"/>
                      <a:pt x="368" y="1263"/>
                    </a:cubicBezTo>
                    <a:cubicBezTo>
                      <a:pt x="396" y="1260"/>
                      <a:pt x="425" y="1260"/>
                      <a:pt x="453" y="1256"/>
                    </a:cubicBezTo>
                    <a:cubicBezTo>
                      <a:pt x="491" y="1250"/>
                      <a:pt x="528" y="1242"/>
                      <a:pt x="565" y="1234"/>
                    </a:cubicBezTo>
                    <a:cubicBezTo>
                      <a:pt x="632" y="1219"/>
                      <a:pt x="699" y="1206"/>
                      <a:pt x="763" y="1186"/>
                    </a:cubicBezTo>
                    <a:cubicBezTo>
                      <a:pt x="855" y="1157"/>
                      <a:pt x="943" y="1120"/>
                      <a:pt x="1024" y="1069"/>
                    </a:cubicBezTo>
                    <a:cubicBezTo>
                      <a:pt x="1087" y="1029"/>
                      <a:pt x="1148" y="986"/>
                      <a:pt x="1205" y="938"/>
                    </a:cubicBezTo>
                    <a:cubicBezTo>
                      <a:pt x="1236" y="912"/>
                      <a:pt x="1268" y="886"/>
                      <a:pt x="1299" y="858"/>
                    </a:cubicBezTo>
                    <a:cubicBezTo>
                      <a:pt x="1309" y="850"/>
                      <a:pt x="1316" y="839"/>
                      <a:pt x="1325" y="829"/>
                    </a:cubicBezTo>
                    <a:cubicBezTo>
                      <a:pt x="1329" y="826"/>
                      <a:pt x="1332" y="823"/>
                      <a:pt x="1336" y="820"/>
                    </a:cubicBezTo>
                    <a:cubicBezTo>
                      <a:pt x="1337" y="821"/>
                      <a:pt x="1338" y="821"/>
                      <a:pt x="1339" y="822"/>
                    </a:cubicBezTo>
                    <a:cubicBezTo>
                      <a:pt x="1336" y="831"/>
                      <a:pt x="1335" y="841"/>
                      <a:pt x="1331" y="85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9" name="Freeform 1402">
                <a:extLst>
                  <a:ext uri="{FF2B5EF4-FFF2-40B4-BE49-F238E27FC236}">
                    <a16:creationId xmlns:a16="http://schemas.microsoft.com/office/drawing/2014/main" id="{DE64AF3A-766E-416E-A169-1F9FAE5FAE43}"/>
                  </a:ext>
                </a:extLst>
              </p:cNvPr>
              <p:cNvSpPr>
                <a:spLocks noEditPoints="1"/>
              </p:cNvSpPr>
              <p:nvPr userDrawn="1"/>
            </p:nvSpPr>
            <p:spPr bwMode="auto">
              <a:xfrm>
                <a:off x="5030" y="1543"/>
                <a:ext cx="1219" cy="1317"/>
              </a:xfrm>
              <a:custGeom>
                <a:avLst/>
                <a:gdLst>
                  <a:gd name="T0" fmla="*/ 216 w 826"/>
                  <a:gd name="T1" fmla="*/ 838 h 894"/>
                  <a:gd name="T2" fmla="*/ 216 w 826"/>
                  <a:gd name="T3" fmla="*/ 740 h 894"/>
                  <a:gd name="T4" fmla="*/ 193 w 826"/>
                  <a:gd name="T5" fmla="*/ 689 h 894"/>
                  <a:gd name="T6" fmla="*/ 155 w 826"/>
                  <a:gd name="T7" fmla="*/ 615 h 894"/>
                  <a:gd name="T8" fmla="*/ 136 w 826"/>
                  <a:gd name="T9" fmla="*/ 601 h 894"/>
                  <a:gd name="T10" fmla="*/ 115 w 826"/>
                  <a:gd name="T11" fmla="*/ 641 h 894"/>
                  <a:gd name="T12" fmla="*/ 76 w 826"/>
                  <a:gd name="T13" fmla="*/ 578 h 894"/>
                  <a:gd name="T14" fmla="*/ 106 w 826"/>
                  <a:gd name="T15" fmla="*/ 551 h 894"/>
                  <a:gd name="T16" fmla="*/ 121 w 826"/>
                  <a:gd name="T17" fmla="*/ 552 h 894"/>
                  <a:gd name="T18" fmla="*/ 181 w 826"/>
                  <a:gd name="T19" fmla="*/ 370 h 894"/>
                  <a:gd name="T20" fmla="*/ 292 w 826"/>
                  <a:gd name="T21" fmla="*/ 285 h 894"/>
                  <a:gd name="T22" fmla="*/ 265 w 826"/>
                  <a:gd name="T23" fmla="*/ 200 h 894"/>
                  <a:gd name="T24" fmla="*/ 310 w 826"/>
                  <a:gd name="T25" fmla="*/ 221 h 894"/>
                  <a:gd name="T26" fmla="*/ 362 w 826"/>
                  <a:gd name="T27" fmla="*/ 286 h 894"/>
                  <a:gd name="T28" fmla="*/ 594 w 826"/>
                  <a:gd name="T29" fmla="*/ 360 h 894"/>
                  <a:gd name="T30" fmla="*/ 626 w 826"/>
                  <a:gd name="T31" fmla="*/ 436 h 894"/>
                  <a:gd name="T32" fmla="*/ 646 w 826"/>
                  <a:gd name="T33" fmla="*/ 390 h 894"/>
                  <a:gd name="T34" fmla="*/ 670 w 826"/>
                  <a:gd name="T35" fmla="*/ 468 h 894"/>
                  <a:gd name="T36" fmla="*/ 640 w 826"/>
                  <a:gd name="T37" fmla="*/ 475 h 894"/>
                  <a:gd name="T38" fmla="*/ 630 w 826"/>
                  <a:gd name="T39" fmla="*/ 464 h 894"/>
                  <a:gd name="T40" fmla="*/ 629 w 826"/>
                  <a:gd name="T41" fmla="*/ 505 h 894"/>
                  <a:gd name="T42" fmla="*/ 645 w 826"/>
                  <a:gd name="T43" fmla="*/ 586 h 894"/>
                  <a:gd name="T44" fmla="*/ 682 w 826"/>
                  <a:gd name="T45" fmla="*/ 663 h 894"/>
                  <a:gd name="T46" fmla="*/ 750 w 826"/>
                  <a:gd name="T47" fmla="*/ 670 h 894"/>
                  <a:gd name="T48" fmla="*/ 823 w 826"/>
                  <a:gd name="T49" fmla="*/ 649 h 894"/>
                  <a:gd name="T50" fmla="*/ 741 w 826"/>
                  <a:gd name="T51" fmla="*/ 454 h 894"/>
                  <a:gd name="T52" fmla="*/ 557 w 826"/>
                  <a:gd name="T53" fmla="*/ 180 h 894"/>
                  <a:gd name="T54" fmla="*/ 288 w 826"/>
                  <a:gd name="T55" fmla="*/ 2 h 894"/>
                  <a:gd name="T56" fmla="*/ 112 w 826"/>
                  <a:gd name="T57" fmla="*/ 64 h 894"/>
                  <a:gd name="T58" fmla="*/ 38 w 826"/>
                  <a:gd name="T59" fmla="*/ 176 h 894"/>
                  <a:gd name="T60" fmla="*/ 52 w 826"/>
                  <a:gd name="T61" fmla="*/ 690 h 894"/>
                  <a:gd name="T62" fmla="*/ 99 w 826"/>
                  <a:gd name="T63" fmla="*/ 877 h 894"/>
                  <a:gd name="T64" fmla="*/ 336 w 826"/>
                  <a:gd name="T65" fmla="*/ 120 h 894"/>
                  <a:gd name="T66" fmla="*/ 407 w 826"/>
                  <a:gd name="T67" fmla="*/ 222 h 894"/>
                  <a:gd name="T68" fmla="*/ 388 w 826"/>
                  <a:gd name="T69" fmla="*/ 220 h 894"/>
                  <a:gd name="T70" fmla="*/ 341 w 826"/>
                  <a:gd name="T71" fmla="*/ 132 h 894"/>
                  <a:gd name="T72" fmla="*/ 336 w 826"/>
                  <a:gd name="T73" fmla="*/ 120 h 894"/>
                  <a:gd name="T74" fmla="*/ 357 w 826"/>
                  <a:gd name="T75" fmla="*/ 221 h 894"/>
                  <a:gd name="T76" fmla="*/ 322 w 826"/>
                  <a:gd name="T77" fmla="*/ 166 h 894"/>
                  <a:gd name="T78" fmla="*/ 222 w 826"/>
                  <a:gd name="T79" fmla="*/ 207 h 894"/>
                  <a:gd name="T80" fmla="*/ 235 w 826"/>
                  <a:gd name="T81" fmla="*/ 212 h 894"/>
                  <a:gd name="T82" fmla="*/ 220 w 826"/>
                  <a:gd name="T83" fmla="*/ 239 h 894"/>
                  <a:gd name="T84" fmla="*/ 158 w 826"/>
                  <a:gd name="T85" fmla="*/ 190 h 894"/>
                  <a:gd name="T86" fmla="*/ 171 w 826"/>
                  <a:gd name="T87" fmla="*/ 180 h 894"/>
                  <a:gd name="T88" fmla="*/ 174 w 826"/>
                  <a:gd name="T89" fmla="*/ 228 h 894"/>
                  <a:gd name="T90" fmla="*/ 176 w 826"/>
                  <a:gd name="T91" fmla="*/ 281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6" h="894">
                    <a:moveTo>
                      <a:pt x="120" y="887"/>
                    </a:moveTo>
                    <a:cubicBezTo>
                      <a:pt x="152" y="871"/>
                      <a:pt x="184" y="854"/>
                      <a:pt x="216" y="838"/>
                    </a:cubicBezTo>
                    <a:cubicBezTo>
                      <a:pt x="227" y="832"/>
                      <a:pt x="229" y="824"/>
                      <a:pt x="227" y="812"/>
                    </a:cubicBezTo>
                    <a:cubicBezTo>
                      <a:pt x="223" y="788"/>
                      <a:pt x="220" y="764"/>
                      <a:pt x="216" y="740"/>
                    </a:cubicBezTo>
                    <a:cubicBezTo>
                      <a:pt x="216" y="737"/>
                      <a:pt x="216" y="733"/>
                      <a:pt x="214" y="732"/>
                    </a:cubicBezTo>
                    <a:cubicBezTo>
                      <a:pt x="199" y="721"/>
                      <a:pt x="198" y="704"/>
                      <a:pt x="193" y="689"/>
                    </a:cubicBezTo>
                    <a:cubicBezTo>
                      <a:pt x="191" y="681"/>
                      <a:pt x="188" y="672"/>
                      <a:pt x="184" y="665"/>
                    </a:cubicBezTo>
                    <a:cubicBezTo>
                      <a:pt x="175" y="648"/>
                      <a:pt x="165" y="631"/>
                      <a:pt x="155" y="615"/>
                    </a:cubicBezTo>
                    <a:cubicBezTo>
                      <a:pt x="151" y="609"/>
                      <a:pt x="146" y="604"/>
                      <a:pt x="141" y="599"/>
                    </a:cubicBezTo>
                    <a:cubicBezTo>
                      <a:pt x="140" y="599"/>
                      <a:pt x="138" y="600"/>
                      <a:pt x="136" y="601"/>
                    </a:cubicBezTo>
                    <a:cubicBezTo>
                      <a:pt x="137" y="611"/>
                      <a:pt x="138" y="621"/>
                      <a:pt x="137" y="631"/>
                    </a:cubicBezTo>
                    <a:cubicBezTo>
                      <a:pt x="136" y="644"/>
                      <a:pt x="125" y="649"/>
                      <a:pt x="115" y="641"/>
                    </a:cubicBezTo>
                    <a:cubicBezTo>
                      <a:pt x="110" y="638"/>
                      <a:pt x="107" y="633"/>
                      <a:pt x="104" y="628"/>
                    </a:cubicBezTo>
                    <a:cubicBezTo>
                      <a:pt x="94" y="612"/>
                      <a:pt x="85" y="595"/>
                      <a:pt x="76" y="578"/>
                    </a:cubicBezTo>
                    <a:cubicBezTo>
                      <a:pt x="71" y="569"/>
                      <a:pt x="68" y="560"/>
                      <a:pt x="77" y="552"/>
                    </a:cubicBezTo>
                    <a:cubicBezTo>
                      <a:pt x="86" y="544"/>
                      <a:pt x="96" y="545"/>
                      <a:pt x="106" y="551"/>
                    </a:cubicBezTo>
                    <a:cubicBezTo>
                      <a:pt x="112" y="555"/>
                      <a:pt x="117" y="560"/>
                      <a:pt x="126" y="567"/>
                    </a:cubicBezTo>
                    <a:cubicBezTo>
                      <a:pt x="124" y="559"/>
                      <a:pt x="122" y="556"/>
                      <a:pt x="121" y="552"/>
                    </a:cubicBezTo>
                    <a:cubicBezTo>
                      <a:pt x="120" y="525"/>
                      <a:pt x="113" y="498"/>
                      <a:pt x="118" y="472"/>
                    </a:cubicBezTo>
                    <a:cubicBezTo>
                      <a:pt x="126" y="431"/>
                      <a:pt x="148" y="398"/>
                      <a:pt x="181" y="370"/>
                    </a:cubicBezTo>
                    <a:cubicBezTo>
                      <a:pt x="210" y="345"/>
                      <a:pt x="242" y="326"/>
                      <a:pt x="278" y="312"/>
                    </a:cubicBezTo>
                    <a:cubicBezTo>
                      <a:pt x="297" y="305"/>
                      <a:pt x="298" y="304"/>
                      <a:pt x="292" y="285"/>
                    </a:cubicBezTo>
                    <a:cubicBezTo>
                      <a:pt x="286" y="265"/>
                      <a:pt x="285" y="243"/>
                      <a:pt x="266" y="229"/>
                    </a:cubicBezTo>
                    <a:cubicBezTo>
                      <a:pt x="257" y="222"/>
                      <a:pt x="258" y="208"/>
                      <a:pt x="265" y="200"/>
                    </a:cubicBezTo>
                    <a:cubicBezTo>
                      <a:pt x="273" y="190"/>
                      <a:pt x="287" y="190"/>
                      <a:pt x="301" y="198"/>
                    </a:cubicBezTo>
                    <a:cubicBezTo>
                      <a:pt x="311" y="203"/>
                      <a:pt x="317" y="211"/>
                      <a:pt x="310" y="221"/>
                    </a:cubicBezTo>
                    <a:cubicBezTo>
                      <a:pt x="300" y="234"/>
                      <a:pt x="306" y="245"/>
                      <a:pt x="311" y="258"/>
                    </a:cubicBezTo>
                    <a:cubicBezTo>
                      <a:pt x="325" y="294"/>
                      <a:pt x="325" y="293"/>
                      <a:pt x="362" y="286"/>
                    </a:cubicBezTo>
                    <a:cubicBezTo>
                      <a:pt x="423" y="275"/>
                      <a:pt x="484" y="272"/>
                      <a:pt x="541" y="303"/>
                    </a:cubicBezTo>
                    <a:cubicBezTo>
                      <a:pt x="565" y="316"/>
                      <a:pt x="586" y="330"/>
                      <a:pt x="594" y="360"/>
                    </a:cubicBezTo>
                    <a:cubicBezTo>
                      <a:pt x="601" y="385"/>
                      <a:pt x="612" y="410"/>
                      <a:pt x="621" y="435"/>
                    </a:cubicBezTo>
                    <a:cubicBezTo>
                      <a:pt x="623" y="435"/>
                      <a:pt x="624" y="435"/>
                      <a:pt x="626" y="436"/>
                    </a:cubicBezTo>
                    <a:cubicBezTo>
                      <a:pt x="629" y="425"/>
                      <a:pt x="631" y="413"/>
                      <a:pt x="635" y="403"/>
                    </a:cubicBezTo>
                    <a:cubicBezTo>
                      <a:pt x="637" y="398"/>
                      <a:pt x="643" y="390"/>
                      <a:pt x="646" y="390"/>
                    </a:cubicBezTo>
                    <a:cubicBezTo>
                      <a:pt x="652" y="391"/>
                      <a:pt x="658" y="397"/>
                      <a:pt x="661" y="402"/>
                    </a:cubicBezTo>
                    <a:cubicBezTo>
                      <a:pt x="670" y="423"/>
                      <a:pt x="672" y="445"/>
                      <a:pt x="670" y="468"/>
                    </a:cubicBezTo>
                    <a:cubicBezTo>
                      <a:pt x="669" y="475"/>
                      <a:pt x="670" y="485"/>
                      <a:pt x="661" y="485"/>
                    </a:cubicBezTo>
                    <a:cubicBezTo>
                      <a:pt x="654" y="485"/>
                      <a:pt x="647" y="479"/>
                      <a:pt x="640" y="475"/>
                    </a:cubicBezTo>
                    <a:cubicBezTo>
                      <a:pt x="639" y="474"/>
                      <a:pt x="639" y="470"/>
                      <a:pt x="637" y="468"/>
                    </a:cubicBezTo>
                    <a:cubicBezTo>
                      <a:pt x="635" y="466"/>
                      <a:pt x="632" y="465"/>
                      <a:pt x="630" y="464"/>
                    </a:cubicBezTo>
                    <a:cubicBezTo>
                      <a:pt x="629" y="466"/>
                      <a:pt x="626" y="469"/>
                      <a:pt x="626" y="471"/>
                    </a:cubicBezTo>
                    <a:cubicBezTo>
                      <a:pt x="627" y="482"/>
                      <a:pt x="629" y="494"/>
                      <a:pt x="629" y="505"/>
                    </a:cubicBezTo>
                    <a:cubicBezTo>
                      <a:pt x="629" y="524"/>
                      <a:pt x="631" y="543"/>
                      <a:pt x="644" y="557"/>
                    </a:cubicBezTo>
                    <a:cubicBezTo>
                      <a:pt x="652" y="568"/>
                      <a:pt x="650" y="576"/>
                      <a:pt x="645" y="586"/>
                    </a:cubicBezTo>
                    <a:cubicBezTo>
                      <a:pt x="643" y="591"/>
                      <a:pt x="642" y="599"/>
                      <a:pt x="645" y="603"/>
                    </a:cubicBezTo>
                    <a:cubicBezTo>
                      <a:pt x="657" y="623"/>
                      <a:pt x="670" y="643"/>
                      <a:pt x="682" y="663"/>
                    </a:cubicBezTo>
                    <a:cubicBezTo>
                      <a:pt x="688" y="673"/>
                      <a:pt x="695" y="678"/>
                      <a:pt x="707" y="675"/>
                    </a:cubicBezTo>
                    <a:cubicBezTo>
                      <a:pt x="721" y="673"/>
                      <a:pt x="735" y="672"/>
                      <a:pt x="750" y="670"/>
                    </a:cubicBezTo>
                    <a:cubicBezTo>
                      <a:pt x="771" y="668"/>
                      <a:pt x="792" y="666"/>
                      <a:pt x="813" y="664"/>
                    </a:cubicBezTo>
                    <a:cubicBezTo>
                      <a:pt x="823" y="663"/>
                      <a:pt x="826" y="658"/>
                      <a:pt x="823" y="649"/>
                    </a:cubicBezTo>
                    <a:cubicBezTo>
                      <a:pt x="821" y="645"/>
                      <a:pt x="820" y="641"/>
                      <a:pt x="818" y="637"/>
                    </a:cubicBezTo>
                    <a:cubicBezTo>
                      <a:pt x="793" y="576"/>
                      <a:pt x="767" y="515"/>
                      <a:pt x="741" y="454"/>
                    </a:cubicBezTo>
                    <a:cubicBezTo>
                      <a:pt x="720" y="403"/>
                      <a:pt x="695" y="354"/>
                      <a:pt x="662" y="310"/>
                    </a:cubicBezTo>
                    <a:cubicBezTo>
                      <a:pt x="628" y="265"/>
                      <a:pt x="592" y="224"/>
                      <a:pt x="557" y="180"/>
                    </a:cubicBezTo>
                    <a:cubicBezTo>
                      <a:pt x="509" y="119"/>
                      <a:pt x="452" y="68"/>
                      <a:pt x="384" y="31"/>
                    </a:cubicBezTo>
                    <a:cubicBezTo>
                      <a:pt x="354" y="14"/>
                      <a:pt x="323" y="0"/>
                      <a:pt x="288" y="2"/>
                    </a:cubicBezTo>
                    <a:cubicBezTo>
                      <a:pt x="264" y="2"/>
                      <a:pt x="241" y="3"/>
                      <a:pt x="217" y="8"/>
                    </a:cubicBezTo>
                    <a:cubicBezTo>
                      <a:pt x="177" y="16"/>
                      <a:pt x="139" y="31"/>
                      <a:pt x="112" y="64"/>
                    </a:cubicBezTo>
                    <a:cubicBezTo>
                      <a:pt x="101" y="78"/>
                      <a:pt x="88" y="91"/>
                      <a:pt x="79" y="107"/>
                    </a:cubicBezTo>
                    <a:cubicBezTo>
                      <a:pt x="64" y="129"/>
                      <a:pt x="47" y="151"/>
                      <a:pt x="38" y="176"/>
                    </a:cubicBezTo>
                    <a:cubicBezTo>
                      <a:pt x="5" y="271"/>
                      <a:pt x="0" y="370"/>
                      <a:pt x="7" y="470"/>
                    </a:cubicBezTo>
                    <a:cubicBezTo>
                      <a:pt x="12" y="545"/>
                      <a:pt x="34" y="617"/>
                      <a:pt x="52" y="690"/>
                    </a:cubicBezTo>
                    <a:cubicBezTo>
                      <a:pt x="64" y="737"/>
                      <a:pt x="77" y="784"/>
                      <a:pt x="89" y="831"/>
                    </a:cubicBezTo>
                    <a:cubicBezTo>
                      <a:pt x="92" y="846"/>
                      <a:pt x="94" y="862"/>
                      <a:pt x="99" y="877"/>
                    </a:cubicBezTo>
                    <a:cubicBezTo>
                      <a:pt x="104" y="894"/>
                      <a:pt x="105" y="894"/>
                      <a:pt x="120" y="887"/>
                    </a:cubicBezTo>
                    <a:close/>
                    <a:moveTo>
                      <a:pt x="336" y="120"/>
                    </a:moveTo>
                    <a:cubicBezTo>
                      <a:pt x="342" y="121"/>
                      <a:pt x="349" y="120"/>
                      <a:pt x="355" y="123"/>
                    </a:cubicBezTo>
                    <a:cubicBezTo>
                      <a:pt x="385" y="135"/>
                      <a:pt x="419" y="179"/>
                      <a:pt x="407" y="222"/>
                    </a:cubicBezTo>
                    <a:cubicBezTo>
                      <a:pt x="406" y="227"/>
                      <a:pt x="400" y="230"/>
                      <a:pt x="397" y="234"/>
                    </a:cubicBezTo>
                    <a:cubicBezTo>
                      <a:pt x="394" y="229"/>
                      <a:pt x="389" y="225"/>
                      <a:pt x="388" y="220"/>
                    </a:cubicBezTo>
                    <a:cubicBezTo>
                      <a:pt x="385" y="209"/>
                      <a:pt x="385" y="198"/>
                      <a:pt x="382" y="187"/>
                    </a:cubicBezTo>
                    <a:cubicBezTo>
                      <a:pt x="376" y="163"/>
                      <a:pt x="364" y="143"/>
                      <a:pt x="341" y="132"/>
                    </a:cubicBezTo>
                    <a:cubicBezTo>
                      <a:pt x="338" y="130"/>
                      <a:pt x="336" y="127"/>
                      <a:pt x="334" y="124"/>
                    </a:cubicBezTo>
                    <a:cubicBezTo>
                      <a:pt x="334" y="123"/>
                      <a:pt x="335" y="121"/>
                      <a:pt x="336" y="120"/>
                    </a:cubicBezTo>
                    <a:close/>
                    <a:moveTo>
                      <a:pt x="365" y="201"/>
                    </a:moveTo>
                    <a:cubicBezTo>
                      <a:pt x="365" y="208"/>
                      <a:pt x="361" y="216"/>
                      <a:pt x="357" y="221"/>
                    </a:cubicBezTo>
                    <a:cubicBezTo>
                      <a:pt x="352" y="227"/>
                      <a:pt x="343" y="226"/>
                      <a:pt x="343" y="217"/>
                    </a:cubicBezTo>
                    <a:cubicBezTo>
                      <a:pt x="343" y="198"/>
                      <a:pt x="336" y="182"/>
                      <a:pt x="322" y="166"/>
                    </a:cubicBezTo>
                    <a:cubicBezTo>
                      <a:pt x="347" y="168"/>
                      <a:pt x="365" y="183"/>
                      <a:pt x="365" y="201"/>
                    </a:cubicBezTo>
                    <a:close/>
                    <a:moveTo>
                      <a:pt x="222" y="207"/>
                    </a:moveTo>
                    <a:cubicBezTo>
                      <a:pt x="223" y="205"/>
                      <a:pt x="228" y="204"/>
                      <a:pt x="231" y="203"/>
                    </a:cubicBezTo>
                    <a:cubicBezTo>
                      <a:pt x="233" y="206"/>
                      <a:pt x="235" y="209"/>
                      <a:pt x="235" y="212"/>
                    </a:cubicBezTo>
                    <a:cubicBezTo>
                      <a:pt x="233" y="237"/>
                      <a:pt x="233" y="237"/>
                      <a:pt x="249" y="260"/>
                    </a:cubicBezTo>
                    <a:cubicBezTo>
                      <a:pt x="233" y="260"/>
                      <a:pt x="226" y="255"/>
                      <a:pt x="220" y="239"/>
                    </a:cubicBezTo>
                    <a:cubicBezTo>
                      <a:pt x="216" y="228"/>
                      <a:pt x="215" y="217"/>
                      <a:pt x="222" y="207"/>
                    </a:cubicBezTo>
                    <a:close/>
                    <a:moveTo>
                      <a:pt x="158" y="190"/>
                    </a:moveTo>
                    <a:cubicBezTo>
                      <a:pt x="159" y="188"/>
                      <a:pt x="159" y="186"/>
                      <a:pt x="161" y="185"/>
                    </a:cubicBezTo>
                    <a:cubicBezTo>
                      <a:pt x="164" y="183"/>
                      <a:pt x="168" y="181"/>
                      <a:pt x="171" y="180"/>
                    </a:cubicBezTo>
                    <a:cubicBezTo>
                      <a:pt x="173" y="183"/>
                      <a:pt x="175" y="187"/>
                      <a:pt x="175" y="191"/>
                    </a:cubicBezTo>
                    <a:cubicBezTo>
                      <a:pt x="175" y="203"/>
                      <a:pt x="173" y="215"/>
                      <a:pt x="174" y="228"/>
                    </a:cubicBezTo>
                    <a:cubicBezTo>
                      <a:pt x="176" y="251"/>
                      <a:pt x="186" y="271"/>
                      <a:pt x="205" y="289"/>
                    </a:cubicBezTo>
                    <a:cubicBezTo>
                      <a:pt x="190" y="296"/>
                      <a:pt x="183" y="287"/>
                      <a:pt x="176" y="281"/>
                    </a:cubicBezTo>
                    <a:cubicBezTo>
                      <a:pt x="155" y="263"/>
                      <a:pt x="149" y="209"/>
                      <a:pt x="158" y="190"/>
                    </a:cubicBezTo>
                    <a:close/>
                  </a:path>
                </a:pathLst>
              </a:custGeom>
              <a:solidFill>
                <a:srgbClr val="00AA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0" name="Freeform 1403">
                <a:extLst>
                  <a:ext uri="{FF2B5EF4-FFF2-40B4-BE49-F238E27FC236}">
                    <a16:creationId xmlns:a16="http://schemas.microsoft.com/office/drawing/2014/main" id="{4B3ECBDE-A717-448E-8764-BF168020D47C}"/>
                  </a:ext>
                </a:extLst>
              </p:cNvPr>
              <p:cNvSpPr>
                <a:spLocks noEditPoints="1"/>
              </p:cNvSpPr>
              <p:nvPr userDrawn="1"/>
            </p:nvSpPr>
            <p:spPr bwMode="auto">
              <a:xfrm>
                <a:off x="4856" y="2586"/>
                <a:ext cx="1894" cy="770"/>
              </a:xfrm>
              <a:custGeom>
                <a:avLst/>
                <a:gdLst>
                  <a:gd name="T0" fmla="*/ 205 w 1283"/>
                  <a:gd name="T1" fmla="*/ 522 h 523"/>
                  <a:gd name="T2" fmla="*/ 334 w 1283"/>
                  <a:gd name="T3" fmla="*/ 514 h 523"/>
                  <a:gd name="T4" fmla="*/ 451 w 1283"/>
                  <a:gd name="T5" fmla="*/ 500 h 523"/>
                  <a:gd name="T6" fmla="*/ 517 w 1283"/>
                  <a:gd name="T7" fmla="*/ 486 h 523"/>
                  <a:gd name="T8" fmla="*/ 770 w 1283"/>
                  <a:gd name="T9" fmla="*/ 419 h 523"/>
                  <a:gd name="T10" fmla="*/ 1047 w 1283"/>
                  <a:gd name="T11" fmla="*/ 275 h 523"/>
                  <a:gd name="T12" fmla="*/ 1184 w 1283"/>
                  <a:gd name="T13" fmla="*/ 170 h 523"/>
                  <a:gd name="T14" fmla="*/ 1242 w 1283"/>
                  <a:gd name="T15" fmla="*/ 117 h 523"/>
                  <a:gd name="T16" fmla="*/ 1283 w 1283"/>
                  <a:gd name="T17" fmla="*/ 67 h 523"/>
                  <a:gd name="T18" fmla="*/ 1260 w 1283"/>
                  <a:gd name="T19" fmla="*/ 61 h 523"/>
                  <a:gd name="T20" fmla="*/ 1185 w 1283"/>
                  <a:gd name="T21" fmla="*/ 38 h 523"/>
                  <a:gd name="T22" fmla="*/ 1125 w 1283"/>
                  <a:gd name="T23" fmla="*/ 24 h 523"/>
                  <a:gd name="T24" fmla="*/ 1025 w 1283"/>
                  <a:gd name="T25" fmla="*/ 2 h 523"/>
                  <a:gd name="T26" fmla="*/ 1006 w 1283"/>
                  <a:gd name="T27" fmla="*/ 9 h 523"/>
                  <a:gd name="T28" fmla="*/ 885 w 1283"/>
                  <a:gd name="T29" fmla="*/ 148 h 523"/>
                  <a:gd name="T30" fmla="*/ 798 w 1283"/>
                  <a:gd name="T31" fmla="*/ 203 h 523"/>
                  <a:gd name="T32" fmla="*/ 717 w 1283"/>
                  <a:gd name="T33" fmla="*/ 242 h 523"/>
                  <a:gd name="T34" fmla="*/ 512 w 1283"/>
                  <a:gd name="T35" fmla="*/ 300 h 523"/>
                  <a:gd name="T36" fmla="*/ 387 w 1283"/>
                  <a:gd name="T37" fmla="*/ 310 h 523"/>
                  <a:gd name="T38" fmla="*/ 258 w 1283"/>
                  <a:gd name="T39" fmla="*/ 294 h 523"/>
                  <a:gd name="T40" fmla="*/ 205 w 1283"/>
                  <a:gd name="T41" fmla="*/ 311 h 523"/>
                  <a:gd name="T42" fmla="*/ 194 w 1283"/>
                  <a:gd name="T43" fmla="*/ 321 h 523"/>
                  <a:gd name="T44" fmla="*/ 121 w 1283"/>
                  <a:gd name="T45" fmla="*/ 385 h 523"/>
                  <a:gd name="T46" fmla="*/ 11 w 1283"/>
                  <a:gd name="T47" fmla="*/ 501 h 523"/>
                  <a:gd name="T48" fmla="*/ 0 w 1283"/>
                  <a:gd name="T49" fmla="*/ 516 h 523"/>
                  <a:gd name="T50" fmla="*/ 15 w 1283"/>
                  <a:gd name="T51" fmla="*/ 518 h 523"/>
                  <a:gd name="T52" fmla="*/ 147 w 1283"/>
                  <a:gd name="T53" fmla="*/ 521 h 523"/>
                  <a:gd name="T54" fmla="*/ 205 w 1283"/>
                  <a:gd name="T55" fmla="*/ 522 h 523"/>
                  <a:gd name="T56" fmla="*/ 1062 w 1283"/>
                  <a:gd name="T57" fmla="*/ 107 h 523"/>
                  <a:gd name="T58" fmla="*/ 1116 w 1283"/>
                  <a:gd name="T59" fmla="*/ 116 h 523"/>
                  <a:gd name="T60" fmla="*/ 1124 w 1283"/>
                  <a:gd name="T61" fmla="*/ 148 h 523"/>
                  <a:gd name="T62" fmla="*/ 1088 w 1283"/>
                  <a:gd name="T63" fmla="*/ 168 h 523"/>
                  <a:gd name="T64" fmla="*/ 1051 w 1283"/>
                  <a:gd name="T65" fmla="*/ 138 h 523"/>
                  <a:gd name="T66" fmla="*/ 1062 w 1283"/>
                  <a:gd name="T67" fmla="*/ 107 h 523"/>
                  <a:gd name="T68" fmla="*/ 888 w 1283"/>
                  <a:gd name="T69" fmla="*/ 241 h 523"/>
                  <a:gd name="T70" fmla="*/ 937 w 1283"/>
                  <a:gd name="T71" fmla="*/ 266 h 523"/>
                  <a:gd name="T72" fmla="*/ 914 w 1283"/>
                  <a:gd name="T73" fmla="*/ 309 h 523"/>
                  <a:gd name="T74" fmla="*/ 862 w 1283"/>
                  <a:gd name="T75" fmla="*/ 282 h 523"/>
                  <a:gd name="T76" fmla="*/ 888 w 1283"/>
                  <a:gd name="T77" fmla="*/ 241 h 523"/>
                  <a:gd name="T78" fmla="*/ 635 w 1283"/>
                  <a:gd name="T79" fmla="*/ 351 h 523"/>
                  <a:gd name="T80" fmla="*/ 676 w 1283"/>
                  <a:gd name="T81" fmla="*/ 367 h 523"/>
                  <a:gd name="T82" fmla="*/ 657 w 1283"/>
                  <a:gd name="T83" fmla="*/ 409 h 523"/>
                  <a:gd name="T84" fmla="*/ 613 w 1283"/>
                  <a:gd name="T85" fmla="*/ 391 h 523"/>
                  <a:gd name="T86" fmla="*/ 635 w 1283"/>
                  <a:gd name="T87" fmla="*/ 351 h 523"/>
                  <a:gd name="T88" fmla="*/ 361 w 1283"/>
                  <a:gd name="T89" fmla="*/ 405 h 523"/>
                  <a:gd name="T90" fmla="*/ 368 w 1283"/>
                  <a:gd name="T91" fmla="*/ 401 h 523"/>
                  <a:gd name="T92" fmla="*/ 413 w 1283"/>
                  <a:gd name="T93" fmla="*/ 414 h 523"/>
                  <a:gd name="T94" fmla="*/ 391 w 1283"/>
                  <a:gd name="T95" fmla="*/ 459 h 523"/>
                  <a:gd name="T96" fmla="*/ 355 w 1283"/>
                  <a:gd name="T97" fmla="*/ 452 h 523"/>
                  <a:gd name="T98" fmla="*/ 361 w 1283"/>
                  <a:gd name="T99" fmla="*/ 405 h 523"/>
                  <a:gd name="T100" fmla="*/ 170 w 1283"/>
                  <a:gd name="T101" fmla="*/ 394 h 523"/>
                  <a:gd name="T102" fmla="*/ 213 w 1283"/>
                  <a:gd name="T103" fmla="*/ 409 h 523"/>
                  <a:gd name="T104" fmla="*/ 196 w 1283"/>
                  <a:gd name="T105" fmla="*/ 454 h 523"/>
                  <a:gd name="T106" fmla="*/ 148 w 1283"/>
                  <a:gd name="T107" fmla="*/ 436 h 523"/>
                  <a:gd name="T108" fmla="*/ 170 w 1283"/>
                  <a:gd name="T109" fmla="*/ 3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3" h="523">
                    <a:moveTo>
                      <a:pt x="205" y="522"/>
                    </a:moveTo>
                    <a:cubicBezTo>
                      <a:pt x="248" y="520"/>
                      <a:pt x="291" y="518"/>
                      <a:pt x="334" y="514"/>
                    </a:cubicBezTo>
                    <a:cubicBezTo>
                      <a:pt x="373" y="510"/>
                      <a:pt x="412" y="505"/>
                      <a:pt x="451" y="500"/>
                    </a:cubicBezTo>
                    <a:cubicBezTo>
                      <a:pt x="473" y="496"/>
                      <a:pt x="495" y="490"/>
                      <a:pt x="517" y="486"/>
                    </a:cubicBezTo>
                    <a:cubicBezTo>
                      <a:pt x="602" y="467"/>
                      <a:pt x="688" y="449"/>
                      <a:pt x="770" y="419"/>
                    </a:cubicBezTo>
                    <a:cubicBezTo>
                      <a:pt x="869" y="383"/>
                      <a:pt x="962" y="336"/>
                      <a:pt x="1047" y="275"/>
                    </a:cubicBezTo>
                    <a:cubicBezTo>
                      <a:pt x="1094" y="242"/>
                      <a:pt x="1139" y="205"/>
                      <a:pt x="1184" y="170"/>
                    </a:cubicBezTo>
                    <a:cubicBezTo>
                      <a:pt x="1204" y="153"/>
                      <a:pt x="1224" y="135"/>
                      <a:pt x="1242" y="117"/>
                    </a:cubicBezTo>
                    <a:cubicBezTo>
                      <a:pt x="1256" y="102"/>
                      <a:pt x="1268" y="86"/>
                      <a:pt x="1283" y="67"/>
                    </a:cubicBezTo>
                    <a:cubicBezTo>
                      <a:pt x="1272" y="64"/>
                      <a:pt x="1266" y="63"/>
                      <a:pt x="1260" y="61"/>
                    </a:cubicBezTo>
                    <a:cubicBezTo>
                      <a:pt x="1235" y="54"/>
                      <a:pt x="1211" y="45"/>
                      <a:pt x="1185" y="38"/>
                    </a:cubicBezTo>
                    <a:cubicBezTo>
                      <a:pt x="1166" y="33"/>
                      <a:pt x="1145" y="28"/>
                      <a:pt x="1125" y="24"/>
                    </a:cubicBezTo>
                    <a:cubicBezTo>
                      <a:pt x="1092" y="16"/>
                      <a:pt x="1058" y="9"/>
                      <a:pt x="1025" y="2"/>
                    </a:cubicBezTo>
                    <a:cubicBezTo>
                      <a:pt x="1017" y="0"/>
                      <a:pt x="1011" y="0"/>
                      <a:pt x="1006" y="9"/>
                    </a:cubicBezTo>
                    <a:cubicBezTo>
                      <a:pt x="977" y="65"/>
                      <a:pt x="933" y="109"/>
                      <a:pt x="885" y="148"/>
                    </a:cubicBezTo>
                    <a:cubicBezTo>
                      <a:pt x="858" y="169"/>
                      <a:pt x="828" y="186"/>
                      <a:pt x="798" y="203"/>
                    </a:cubicBezTo>
                    <a:cubicBezTo>
                      <a:pt x="772" y="218"/>
                      <a:pt x="745" y="232"/>
                      <a:pt x="717" y="242"/>
                    </a:cubicBezTo>
                    <a:cubicBezTo>
                      <a:pt x="651" y="267"/>
                      <a:pt x="584" y="292"/>
                      <a:pt x="512" y="300"/>
                    </a:cubicBezTo>
                    <a:cubicBezTo>
                      <a:pt x="471" y="305"/>
                      <a:pt x="429" y="310"/>
                      <a:pt x="387" y="310"/>
                    </a:cubicBezTo>
                    <a:cubicBezTo>
                      <a:pt x="344" y="310"/>
                      <a:pt x="300" y="306"/>
                      <a:pt x="258" y="294"/>
                    </a:cubicBezTo>
                    <a:cubicBezTo>
                      <a:pt x="237" y="289"/>
                      <a:pt x="217" y="289"/>
                      <a:pt x="205" y="311"/>
                    </a:cubicBezTo>
                    <a:cubicBezTo>
                      <a:pt x="202" y="315"/>
                      <a:pt x="198" y="318"/>
                      <a:pt x="194" y="321"/>
                    </a:cubicBezTo>
                    <a:cubicBezTo>
                      <a:pt x="169" y="343"/>
                      <a:pt x="144" y="362"/>
                      <a:pt x="121" y="385"/>
                    </a:cubicBezTo>
                    <a:cubicBezTo>
                      <a:pt x="83" y="423"/>
                      <a:pt x="48" y="462"/>
                      <a:pt x="11" y="501"/>
                    </a:cubicBezTo>
                    <a:cubicBezTo>
                      <a:pt x="8" y="505"/>
                      <a:pt x="5" y="510"/>
                      <a:pt x="0" y="516"/>
                    </a:cubicBezTo>
                    <a:cubicBezTo>
                      <a:pt x="7" y="517"/>
                      <a:pt x="11" y="518"/>
                      <a:pt x="15" y="518"/>
                    </a:cubicBezTo>
                    <a:cubicBezTo>
                      <a:pt x="59" y="519"/>
                      <a:pt x="103" y="520"/>
                      <a:pt x="147" y="521"/>
                    </a:cubicBezTo>
                    <a:cubicBezTo>
                      <a:pt x="167" y="521"/>
                      <a:pt x="186" y="523"/>
                      <a:pt x="205" y="522"/>
                    </a:cubicBezTo>
                    <a:close/>
                    <a:moveTo>
                      <a:pt x="1062" y="107"/>
                    </a:moveTo>
                    <a:cubicBezTo>
                      <a:pt x="1075" y="100"/>
                      <a:pt x="1106" y="105"/>
                      <a:pt x="1116" y="116"/>
                    </a:cubicBezTo>
                    <a:cubicBezTo>
                      <a:pt x="1126" y="126"/>
                      <a:pt x="1129" y="137"/>
                      <a:pt x="1124" y="148"/>
                    </a:cubicBezTo>
                    <a:cubicBezTo>
                      <a:pt x="1118" y="162"/>
                      <a:pt x="1103" y="170"/>
                      <a:pt x="1088" y="168"/>
                    </a:cubicBezTo>
                    <a:cubicBezTo>
                      <a:pt x="1070" y="166"/>
                      <a:pt x="1058" y="156"/>
                      <a:pt x="1051" y="138"/>
                    </a:cubicBezTo>
                    <a:cubicBezTo>
                      <a:pt x="1046" y="123"/>
                      <a:pt x="1049" y="114"/>
                      <a:pt x="1062" y="107"/>
                    </a:cubicBezTo>
                    <a:close/>
                    <a:moveTo>
                      <a:pt x="888" y="241"/>
                    </a:moveTo>
                    <a:cubicBezTo>
                      <a:pt x="906" y="235"/>
                      <a:pt x="931" y="248"/>
                      <a:pt x="937" y="266"/>
                    </a:cubicBezTo>
                    <a:cubicBezTo>
                      <a:pt x="941" y="279"/>
                      <a:pt x="927" y="305"/>
                      <a:pt x="914" y="309"/>
                    </a:cubicBezTo>
                    <a:cubicBezTo>
                      <a:pt x="895" y="315"/>
                      <a:pt x="868" y="301"/>
                      <a:pt x="862" y="282"/>
                    </a:cubicBezTo>
                    <a:cubicBezTo>
                      <a:pt x="855" y="264"/>
                      <a:pt x="865" y="249"/>
                      <a:pt x="888" y="241"/>
                    </a:cubicBezTo>
                    <a:close/>
                    <a:moveTo>
                      <a:pt x="635" y="351"/>
                    </a:moveTo>
                    <a:cubicBezTo>
                      <a:pt x="652" y="345"/>
                      <a:pt x="671" y="352"/>
                      <a:pt x="676" y="367"/>
                    </a:cubicBezTo>
                    <a:cubicBezTo>
                      <a:pt x="681" y="382"/>
                      <a:pt x="671" y="404"/>
                      <a:pt x="657" y="409"/>
                    </a:cubicBezTo>
                    <a:cubicBezTo>
                      <a:pt x="640" y="416"/>
                      <a:pt x="619" y="407"/>
                      <a:pt x="613" y="391"/>
                    </a:cubicBezTo>
                    <a:cubicBezTo>
                      <a:pt x="607" y="376"/>
                      <a:pt x="618" y="358"/>
                      <a:pt x="635" y="351"/>
                    </a:cubicBezTo>
                    <a:close/>
                    <a:moveTo>
                      <a:pt x="361" y="405"/>
                    </a:moveTo>
                    <a:cubicBezTo>
                      <a:pt x="363" y="403"/>
                      <a:pt x="366" y="402"/>
                      <a:pt x="368" y="401"/>
                    </a:cubicBezTo>
                    <a:cubicBezTo>
                      <a:pt x="386" y="393"/>
                      <a:pt x="407" y="399"/>
                      <a:pt x="413" y="414"/>
                    </a:cubicBezTo>
                    <a:cubicBezTo>
                      <a:pt x="419" y="430"/>
                      <a:pt x="409" y="451"/>
                      <a:pt x="391" y="459"/>
                    </a:cubicBezTo>
                    <a:cubicBezTo>
                      <a:pt x="380" y="463"/>
                      <a:pt x="363" y="460"/>
                      <a:pt x="355" y="452"/>
                    </a:cubicBezTo>
                    <a:cubicBezTo>
                      <a:pt x="338" y="435"/>
                      <a:pt x="340" y="416"/>
                      <a:pt x="361" y="405"/>
                    </a:cubicBezTo>
                    <a:close/>
                    <a:moveTo>
                      <a:pt x="170" y="394"/>
                    </a:moveTo>
                    <a:cubicBezTo>
                      <a:pt x="188" y="388"/>
                      <a:pt x="207" y="394"/>
                      <a:pt x="213" y="409"/>
                    </a:cubicBezTo>
                    <a:cubicBezTo>
                      <a:pt x="219" y="423"/>
                      <a:pt x="209" y="449"/>
                      <a:pt x="196" y="454"/>
                    </a:cubicBezTo>
                    <a:cubicBezTo>
                      <a:pt x="179" y="462"/>
                      <a:pt x="154" y="452"/>
                      <a:pt x="148" y="436"/>
                    </a:cubicBezTo>
                    <a:cubicBezTo>
                      <a:pt x="141" y="421"/>
                      <a:pt x="151" y="401"/>
                      <a:pt x="170" y="39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1" name="Freeform 1404">
                <a:extLst>
                  <a:ext uri="{FF2B5EF4-FFF2-40B4-BE49-F238E27FC236}">
                    <a16:creationId xmlns:a16="http://schemas.microsoft.com/office/drawing/2014/main" id="{AD578B94-DD83-421F-AB6A-75F0464E3E4D}"/>
                  </a:ext>
                </a:extLst>
              </p:cNvPr>
              <p:cNvSpPr>
                <a:spLocks/>
              </p:cNvSpPr>
              <p:nvPr userDrawn="1"/>
            </p:nvSpPr>
            <p:spPr bwMode="auto">
              <a:xfrm>
                <a:off x="4899" y="2721"/>
                <a:ext cx="1879" cy="828"/>
              </a:xfrm>
              <a:custGeom>
                <a:avLst/>
                <a:gdLst>
                  <a:gd name="T0" fmla="*/ 1259 w 1273"/>
                  <a:gd name="T1" fmla="*/ 9 h 562"/>
                  <a:gd name="T2" fmla="*/ 1233 w 1273"/>
                  <a:gd name="T3" fmla="*/ 38 h 562"/>
                  <a:gd name="T4" fmla="*/ 1139 w 1273"/>
                  <a:gd name="T5" fmla="*/ 118 h 562"/>
                  <a:gd name="T6" fmla="*/ 958 w 1273"/>
                  <a:gd name="T7" fmla="*/ 249 h 562"/>
                  <a:gd name="T8" fmla="*/ 697 w 1273"/>
                  <a:gd name="T9" fmla="*/ 366 h 562"/>
                  <a:gd name="T10" fmla="*/ 499 w 1273"/>
                  <a:gd name="T11" fmla="*/ 414 h 562"/>
                  <a:gd name="T12" fmla="*/ 387 w 1273"/>
                  <a:gd name="T13" fmla="*/ 436 h 562"/>
                  <a:gd name="T14" fmla="*/ 302 w 1273"/>
                  <a:gd name="T15" fmla="*/ 443 h 562"/>
                  <a:gd name="T16" fmla="*/ 51 w 1273"/>
                  <a:gd name="T17" fmla="*/ 447 h 562"/>
                  <a:gd name="T18" fmla="*/ 1 w 1273"/>
                  <a:gd name="T19" fmla="*/ 448 h 562"/>
                  <a:gd name="T20" fmla="*/ 0 w 1273"/>
                  <a:gd name="T21" fmla="*/ 452 h 562"/>
                  <a:gd name="T22" fmla="*/ 40 w 1273"/>
                  <a:gd name="T23" fmla="*/ 472 h 562"/>
                  <a:gd name="T24" fmla="*/ 150 w 1273"/>
                  <a:gd name="T25" fmla="*/ 520 h 562"/>
                  <a:gd name="T26" fmla="*/ 355 w 1273"/>
                  <a:gd name="T27" fmla="*/ 558 h 562"/>
                  <a:gd name="T28" fmla="*/ 668 w 1273"/>
                  <a:gd name="T29" fmla="*/ 520 h 562"/>
                  <a:gd name="T30" fmla="*/ 878 w 1273"/>
                  <a:gd name="T31" fmla="*/ 440 h 562"/>
                  <a:gd name="T32" fmla="*/ 1030 w 1273"/>
                  <a:gd name="T33" fmla="*/ 342 h 562"/>
                  <a:gd name="T34" fmla="*/ 1106 w 1273"/>
                  <a:gd name="T35" fmla="*/ 272 h 562"/>
                  <a:gd name="T36" fmla="*/ 1166 w 1273"/>
                  <a:gd name="T37" fmla="*/ 200 h 562"/>
                  <a:gd name="T38" fmla="*/ 1265 w 1273"/>
                  <a:gd name="T39" fmla="*/ 30 h 562"/>
                  <a:gd name="T40" fmla="*/ 1273 w 1273"/>
                  <a:gd name="T41" fmla="*/ 2 h 562"/>
                  <a:gd name="T42" fmla="*/ 1270 w 1273"/>
                  <a:gd name="T43" fmla="*/ 0 h 562"/>
                  <a:gd name="T44" fmla="*/ 1259 w 1273"/>
                  <a:gd name="T45" fmla="*/ 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3" h="562">
                    <a:moveTo>
                      <a:pt x="1259" y="9"/>
                    </a:moveTo>
                    <a:cubicBezTo>
                      <a:pt x="1250" y="19"/>
                      <a:pt x="1243" y="30"/>
                      <a:pt x="1233" y="38"/>
                    </a:cubicBezTo>
                    <a:cubicBezTo>
                      <a:pt x="1202" y="66"/>
                      <a:pt x="1170" y="92"/>
                      <a:pt x="1139" y="118"/>
                    </a:cubicBezTo>
                    <a:cubicBezTo>
                      <a:pt x="1082" y="166"/>
                      <a:pt x="1021" y="209"/>
                      <a:pt x="958" y="249"/>
                    </a:cubicBezTo>
                    <a:cubicBezTo>
                      <a:pt x="877" y="300"/>
                      <a:pt x="789" y="337"/>
                      <a:pt x="697" y="366"/>
                    </a:cubicBezTo>
                    <a:cubicBezTo>
                      <a:pt x="633" y="386"/>
                      <a:pt x="566" y="399"/>
                      <a:pt x="499" y="414"/>
                    </a:cubicBezTo>
                    <a:cubicBezTo>
                      <a:pt x="462" y="422"/>
                      <a:pt x="425" y="430"/>
                      <a:pt x="387" y="436"/>
                    </a:cubicBezTo>
                    <a:cubicBezTo>
                      <a:pt x="359" y="440"/>
                      <a:pt x="330" y="440"/>
                      <a:pt x="302" y="443"/>
                    </a:cubicBezTo>
                    <a:cubicBezTo>
                      <a:pt x="218" y="453"/>
                      <a:pt x="135" y="447"/>
                      <a:pt x="51" y="447"/>
                    </a:cubicBezTo>
                    <a:cubicBezTo>
                      <a:pt x="34" y="447"/>
                      <a:pt x="18" y="448"/>
                      <a:pt x="1" y="448"/>
                    </a:cubicBezTo>
                    <a:cubicBezTo>
                      <a:pt x="1" y="450"/>
                      <a:pt x="0" y="451"/>
                      <a:pt x="0" y="452"/>
                    </a:cubicBezTo>
                    <a:cubicBezTo>
                      <a:pt x="14" y="459"/>
                      <a:pt x="27" y="466"/>
                      <a:pt x="40" y="472"/>
                    </a:cubicBezTo>
                    <a:cubicBezTo>
                      <a:pt x="76" y="489"/>
                      <a:pt x="113" y="506"/>
                      <a:pt x="150" y="520"/>
                    </a:cubicBezTo>
                    <a:cubicBezTo>
                      <a:pt x="216" y="546"/>
                      <a:pt x="284" y="555"/>
                      <a:pt x="355" y="558"/>
                    </a:cubicBezTo>
                    <a:cubicBezTo>
                      <a:pt x="462" y="562"/>
                      <a:pt x="565" y="545"/>
                      <a:pt x="668" y="520"/>
                    </a:cubicBezTo>
                    <a:cubicBezTo>
                      <a:pt x="741" y="502"/>
                      <a:pt x="812" y="477"/>
                      <a:pt x="878" y="440"/>
                    </a:cubicBezTo>
                    <a:cubicBezTo>
                      <a:pt x="930" y="410"/>
                      <a:pt x="981" y="377"/>
                      <a:pt x="1030" y="342"/>
                    </a:cubicBezTo>
                    <a:cubicBezTo>
                      <a:pt x="1058" y="322"/>
                      <a:pt x="1082" y="297"/>
                      <a:pt x="1106" y="272"/>
                    </a:cubicBezTo>
                    <a:cubicBezTo>
                      <a:pt x="1127" y="250"/>
                      <a:pt x="1146" y="225"/>
                      <a:pt x="1166" y="200"/>
                    </a:cubicBezTo>
                    <a:cubicBezTo>
                      <a:pt x="1208" y="149"/>
                      <a:pt x="1243" y="93"/>
                      <a:pt x="1265" y="30"/>
                    </a:cubicBezTo>
                    <a:cubicBezTo>
                      <a:pt x="1269" y="21"/>
                      <a:pt x="1270" y="11"/>
                      <a:pt x="1273" y="2"/>
                    </a:cubicBezTo>
                    <a:cubicBezTo>
                      <a:pt x="1272" y="1"/>
                      <a:pt x="1271" y="1"/>
                      <a:pt x="1270" y="0"/>
                    </a:cubicBezTo>
                    <a:cubicBezTo>
                      <a:pt x="1266" y="3"/>
                      <a:pt x="1263" y="6"/>
                      <a:pt x="125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2" name="Freeform 1405">
                <a:extLst>
                  <a:ext uri="{FF2B5EF4-FFF2-40B4-BE49-F238E27FC236}">
                    <a16:creationId xmlns:a16="http://schemas.microsoft.com/office/drawing/2014/main" id="{28ED5478-2A34-4155-A6E3-174A2C8443F3}"/>
                  </a:ext>
                </a:extLst>
              </p:cNvPr>
              <p:cNvSpPr>
                <a:spLocks noEditPoints="1"/>
              </p:cNvSpPr>
              <p:nvPr userDrawn="1"/>
            </p:nvSpPr>
            <p:spPr bwMode="auto">
              <a:xfrm>
                <a:off x="5305" y="2073"/>
                <a:ext cx="617" cy="477"/>
              </a:xfrm>
              <a:custGeom>
                <a:avLst/>
                <a:gdLst>
                  <a:gd name="T0" fmla="*/ 283 w 418"/>
                  <a:gd name="T1" fmla="*/ 8 h 324"/>
                  <a:gd name="T2" fmla="*/ 279 w 418"/>
                  <a:gd name="T3" fmla="*/ 9 h 324"/>
                  <a:gd name="T4" fmla="*/ 100 w 418"/>
                  <a:gd name="T5" fmla="*/ 62 h 324"/>
                  <a:gd name="T6" fmla="*/ 13 w 418"/>
                  <a:gd name="T7" fmla="*/ 124 h 324"/>
                  <a:gd name="T8" fmla="*/ 2 w 418"/>
                  <a:gd name="T9" fmla="*/ 151 h 324"/>
                  <a:gd name="T10" fmla="*/ 45 w 418"/>
                  <a:gd name="T11" fmla="*/ 311 h 324"/>
                  <a:gd name="T12" fmla="*/ 65 w 418"/>
                  <a:gd name="T13" fmla="*/ 322 h 324"/>
                  <a:gd name="T14" fmla="*/ 189 w 418"/>
                  <a:gd name="T15" fmla="*/ 310 h 324"/>
                  <a:gd name="T16" fmla="*/ 253 w 418"/>
                  <a:gd name="T17" fmla="*/ 287 h 324"/>
                  <a:gd name="T18" fmla="*/ 253 w 418"/>
                  <a:gd name="T19" fmla="*/ 287 h 324"/>
                  <a:gd name="T20" fmla="*/ 312 w 418"/>
                  <a:gd name="T21" fmla="*/ 265 h 324"/>
                  <a:gd name="T22" fmla="*/ 406 w 418"/>
                  <a:gd name="T23" fmla="*/ 207 h 324"/>
                  <a:gd name="T24" fmla="*/ 417 w 418"/>
                  <a:gd name="T25" fmla="*/ 177 h 324"/>
                  <a:gd name="T26" fmla="*/ 382 w 418"/>
                  <a:gd name="T27" fmla="*/ 58 h 324"/>
                  <a:gd name="T28" fmla="*/ 283 w 418"/>
                  <a:gd name="T29" fmla="*/ 8 h 324"/>
                  <a:gd name="T30" fmla="*/ 44 w 418"/>
                  <a:gd name="T31" fmla="*/ 212 h 324"/>
                  <a:gd name="T32" fmla="*/ 47 w 418"/>
                  <a:gd name="T33" fmla="*/ 195 h 324"/>
                  <a:gd name="T34" fmla="*/ 77 w 418"/>
                  <a:gd name="T35" fmla="*/ 203 h 324"/>
                  <a:gd name="T36" fmla="*/ 68 w 418"/>
                  <a:gd name="T37" fmla="*/ 219 h 324"/>
                  <a:gd name="T38" fmla="*/ 44 w 418"/>
                  <a:gd name="T39" fmla="*/ 212 h 324"/>
                  <a:gd name="T40" fmla="*/ 122 w 418"/>
                  <a:gd name="T41" fmla="*/ 300 h 324"/>
                  <a:gd name="T42" fmla="*/ 71 w 418"/>
                  <a:gd name="T43" fmla="*/ 277 h 324"/>
                  <a:gd name="T44" fmla="*/ 92 w 418"/>
                  <a:gd name="T45" fmla="*/ 231 h 324"/>
                  <a:gd name="T46" fmla="*/ 145 w 418"/>
                  <a:gd name="T47" fmla="*/ 253 h 324"/>
                  <a:gd name="T48" fmla="*/ 122 w 418"/>
                  <a:gd name="T49" fmla="*/ 300 h 324"/>
                  <a:gd name="T50" fmla="*/ 282 w 418"/>
                  <a:gd name="T51" fmla="*/ 210 h 324"/>
                  <a:gd name="T52" fmla="*/ 250 w 418"/>
                  <a:gd name="T53" fmla="*/ 246 h 324"/>
                  <a:gd name="T54" fmla="*/ 198 w 418"/>
                  <a:gd name="T55" fmla="*/ 231 h 324"/>
                  <a:gd name="T56" fmla="*/ 202 w 418"/>
                  <a:gd name="T57" fmla="*/ 196 h 324"/>
                  <a:gd name="T58" fmla="*/ 227 w 418"/>
                  <a:gd name="T59" fmla="*/ 181 h 324"/>
                  <a:gd name="T60" fmla="*/ 250 w 418"/>
                  <a:gd name="T61" fmla="*/ 176 h 324"/>
                  <a:gd name="T62" fmla="*/ 282 w 418"/>
                  <a:gd name="T63" fmla="*/ 210 h 324"/>
                  <a:gd name="T64" fmla="*/ 337 w 418"/>
                  <a:gd name="T65" fmla="*/ 97 h 324"/>
                  <a:gd name="T66" fmla="*/ 360 w 418"/>
                  <a:gd name="T67" fmla="*/ 106 h 324"/>
                  <a:gd name="T68" fmla="*/ 355 w 418"/>
                  <a:gd name="T69" fmla="*/ 119 h 324"/>
                  <a:gd name="T70" fmla="*/ 329 w 418"/>
                  <a:gd name="T71" fmla="*/ 113 h 324"/>
                  <a:gd name="T72" fmla="*/ 337 w 418"/>
                  <a:gd name="T73" fmla="*/ 97 h 324"/>
                  <a:gd name="T74" fmla="*/ 376 w 418"/>
                  <a:gd name="T75" fmla="*/ 210 h 324"/>
                  <a:gd name="T76" fmla="*/ 332 w 418"/>
                  <a:gd name="T77" fmla="*/ 192 h 324"/>
                  <a:gd name="T78" fmla="*/ 362 w 418"/>
                  <a:gd name="T79" fmla="*/ 137 h 324"/>
                  <a:gd name="T80" fmla="*/ 404 w 418"/>
                  <a:gd name="T81" fmla="*/ 158 h 324"/>
                  <a:gd name="T82" fmla="*/ 376 w 418"/>
                  <a:gd name="T83" fmla="*/ 21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8" h="324">
                    <a:moveTo>
                      <a:pt x="283" y="8"/>
                    </a:moveTo>
                    <a:cubicBezTo>
                      <a:pt x="282" y="8"/>
                      <a:pt x="281" y="9"/>
                      <a:pt x="279" y="9"/>
                    </a:cubicBezTo>
                    <a:cubicBezTo>
                      <a:pt x="218" y="20"/>
                      <a:pt x="158" y="38"/>
                      <a:pt x="100" y="62"/>
                    </a:cubicBezTo>
                    <a:cubicBezTo>
                      <a:pt x="67" y="76"/>
                      <a:pt x="35" y="94"/>
                      <a:pt x="13" y="124"/>
                    </a:cubicBezTo>
                    <a:cubicBezTo>
                      <a:pt x="7" y="132"/>
                      <a:pt x="2" y="142"/>
                      <a:pt x="2" y="151"/>
                    </a:cubicBezTo>
                    <a:cubicBezTo>
                      <a:pt x="0" y="209"/>
                      <a:pt x="15" y="262"/>
                      <a:pt x="45" y="311"/>
                    </a:cubicBezTo>
                    <a:cubicBezTo>
                      <a:pt x="50" y="319"/>
                      <a:pt x="57" y="321"/>
                      <a:pt x="65" y="322"/>
                    </a:cubicBezTo>
                    <a:cubicBezTo>
                      <a:pt x="107" y="324"/>
                      <a:pt x="149" y="324"/>
                      <a:pt x="189" y="310"/>
                    </a:cubicBezTo>
                    <a:cubicBezTo>
                      <a:pt x="211" y="302"/>
                      <a:pt x="231" y="294"/>
                      <a:pt x="253" y="287"/>
                    </a:cubicBezTo>
                    <a:cubicBezTo>
                      <a:pt x="253" y="287"/>
                      <a:pt x="253" y="287"/>
                      <a:pt x="253" y="287"/>
                    </a:cubicBezTo>
                    <a:cubicBezTo>
                      <a:pt x="273" y="280"/>
                      <a:pt x="293" y="274"/>
                      <a:pt x="312" y="265"/>
                    </a:cubicBezTo>
                    <a:cubicBezTo>
                      <a:pt x="346" y="249"/>
                      <a:pt x="378" y="232"/>
                      <a:pt x="406" y="207"/>
                    </a:cubicBezTo>
                    <a:cubicBezTo>
                      <a:pt x="414" y="198"/>
                      <a:pt x="418" y="189"/>
                      <a:pt x="417" y="177"/>
                    </a:cubicBezTo>
                    <a:cubicBezTo>
                      <a:pt x="415" y="134"/>
                      <a:pt x="404" y="95"/>
                      <a:pt x="382" y="58"/>
                    </a:cubicBezTo>
                    <a:cubicBezTo>
                      <a:pt x="356" y="13"/>
                      <a:pt x="334" y="0"/>
                      <a:pt x="283" y="8"/>
                    </a:cubicBezTo>
                    <a:close/>
                    <a:moveTo>
                      <a:pt x="44" y="212"/>
                    </a:moveTo>
                    <a:cubicBezTo>
                      <a:pt x="43" y="206"/>
                      <a:pt x="46" y="199"/>
                      <a:pt x="47" y="195"/>
                    </a:cubicBezTo>
                    <a:cubicBezTo>
                      <a:pt x="59" y="190"/>
                      <a:pt x="74" y="196"/>
                      <a:pt x="77" y="203"/>
                    </a:cubicBezTo>
                    <a:cubicBezTo>
                      <a:pt x="80" y="212"/>
                      <a:pt x="75" y="216"/>
                      <a:pt x="68" y="219"/>
                    </a:cubicBezTo>
                    <a:cubicBezTo>
                      <a:pt x="59" y="223"/>
                      <a:pt x="45" y="220"/>
                      <a:pt x="44" y="212"/>
                    </a:cubicBezTo>
                    <a:close/>
                    <a:moveTo>
                      <a:pt x="122" y="300"/>
                    </a:moveTo>
                    <a:cubicBezTo>
                      <a:pt x="100" y="308"/>
                      <a:pt x="77" y="298"/>
                      <a:pt x="71" y="277"/>
                    </a:cubicBezTo>
                    <a:cubicBezTo>
                      <a:pt x="65" y="259"/>
                      <a:pt x="75" y="238"/>
                      <a:pt x="92" y="231"/>
                    </a:cubicBezTo>
                    <a:cubicBezTo>
                      <a:pt x="114" y="223"/>
                      <a:pt x="137" y="233"/>
                      <a:pt x="145" y="253"/>
                    </a:cubicBezTo>
                    <a:cubicBezTo>
                      <a:pt x="151" y="270"/>
                      <a:pt x="139" y="293"/>
                      <a:pt x="122" y="300"/>
                    </a:cubicBezTo>
                    <a:close/>
                    <a:moveTo>
                      <a:pt x="282" y="210"/>
                    </a:moveTo>
                    <a:cubicBezTo>
                      <a:pt x="280" y="230"/>
                      <a:pt x="268" y="241"/>
                      <a:pt x="250" y="246"/>
                    </a:cubicBezTo>
                    <a:cubicBezTo>
                      <a:pt x="230" y="251"/>
                      <a:pt x="212" y="246"/>
                      <a:pt x="198" y="231"/>
                    </a:cubicBezTo>
                    <a:cubicBezTo>
                      <a:pt x="187" y="220"/>
                      <a:pt x="189" y="206"/>
                      <a:pt x="202" y="196"/>
                    </a:cubicBezTo>
                    <a:cubicBezTo>
                      <a:pt x="210" y="190"/>
                      <a:pt x="219" y="185"/>
                      <a:pt x="227" y="181"/>
                    </a:cubicBezTo>
                    <a:cubicBezTo>
                      <a:pt x="235" y="179"/>
                      <a:pt x="242" y="177"/>
                      <a:pt x="250" y="176"/>
                    </a:cubicBezTo>
                    <a:cubicBezTo>
                      <a:pt x="271" y="173"/>
                      <a:pt x="285" y="189"/>
                      <a:pt x="282" y="210"/>
                    </a:cubicBezTo>
                    <a:close/>
                    <a:moveTo>
                      <a:pt x="337" y="97"/>
                    </a:moveTo>
                    <a:cubicBezTo>
                      <a:pt x="345" y="93"/>
                      <a:pt x="359" y="98"/>
                      <a:pt x="360" y="106"/>
                    </a:cubicBezTo>
                    <a:cubicBezTo>
                      <a:pt x="360" y="111"/>
                      <a:pt x="356" y="116"/>
                      <a:pt x="355" y="119"/>
                    </a:cubicBezTo>
                    <a:cubicBezTo>
                      <a:pt x="342" y="124"/>
                      <a:pt x="332" y="121"/>
                      <a:pt x="329" y="113"/>
                    </a:cubicBezTo>
                    <a:cubicBezTo>
                      <a:pt x="327" y="106"/>
                      <a:pt x="329" y="100"/>
                      <a:pt x="337" y="97"/>
                    </a:cubicBezTo>
                    <a:close/>
                    <a:moveTo>
                      <a:pt x="376" y="210"/>
                    </a:moveTo>
                    <a:cubicBezTo>
                      <a:pt x="362" y="217"/>
                      <a:pt x="337" y="206"/>
                      <a:pt x="332" y="192"/>
                    </a:cubicBezTo>
                    <a:cubicBezTo>
                      <a:pt x="324" y="170"/>
                      <a:pt x="337" y="147"/>
                      <a:pt x="362" y="137"/>
                    </a:cubicBezTo>
                    <a:cubicBezTo>
                      <a:pt x="379" y="130"/>
                      <a:pt x="396" y="139"/>
                      <a:pt x="404" y="158"/>
                    </a:cubicBezTo>
                    <a:cubicBezTo>
                      <a:pt x="414" y="182"/>
                      <a:pt x="398" y="198"/>
                      <a:pt x="376" y="210"/>
                    </a:cubicBezTo>
                    <a:close/>
                  </a:path>
                </a:pathLst>
              </a:custGeom>
              <a:solidFill>
                <a:srgbClr val="FAD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3" name="Freeform 1406">
                <a:extLst>
                  <a:ext uri="{FF2B5EF4-FFF2-40B4-BE49-F238E27FC236}">
                    <a16:creationId xmlns:a16="http://schemas.microsoft.com/office/drawing/2014/main" id="{C0F05655-9182-495D-91CE-968F92888404}"/>
                  </a:ext>
                </a:extLst>
              </p:cNvPr>
              <p:cNvSpPr>
                <a:spLocks/>
              </p:cNvSpPr>
              <p:nvPr userDrawn="1"/>
            </p:nvSpPr>
            <p:spPr bwMode="auto">
              <a:xfrm>
                <a:off x="5370" y="2437"/>
                <a:ext cx="693" cy="423"/>
              </a:xfrm>
              <a:custGeom>
                <a:avLst/>
                <a:gdLst>
                  <a:gd name="T0" fmla="*/ 41 w 470"/>
                  <a:gd name="T1" fmla="*/ 284 h 287"/>
                  <a:gd name="T2" fmla="*/ 103 w 470"/>
                  <a:gd name="T3" fmla="*/ 283 h 287"/>
                  <a:gd name="T4" fmla="*/ 227 w 470"/>
                  <a:gd name="T5" fmla="*/ 257 h 287"/>
                  <a:gd name="T6" fmla="*/ 421 w 470"/>
                  <a:gd name="T7" fmla="*/ 161 h 287"/>
                  <a:gd name="T8" fmla="*/ 462 w 470"/>
                  <a:gd name="T9" fmla="*/ 125 h 287"/>
                  <a:gd name="T10" fmla="*/ 463 w 470"/>
                  <a:gd name="T11" fmla="*/ 102 h 287"/>
                  <a:gd name="T12" fmla="*/ 445 w 470"/>
                  <a:gd name="T13" fmla="*/ 74 h 287"/>
                  <a:gd name="T14" fmla="*/ 409 w 470"/>
                  <a:gd name="T15" fmla="*/ 10 h 287"/>
                  <a:gd name="T16" fmla="*/ 390 w 470"/>
                  <a:gd name="T17" fmla="*/ 7 h 287"/>
                  <a:gd name="T18" fmla="*/ 342 w 470"/>
                  <a:gd name="T19" fmla="*/ 39 h 287"/>
                  <a:gd name="T20" fmla="*/ 242 w 470"/>
                  <a:gd name="T21" fmla="*/ 86 h 287"/>
                  <a:gd name="T22" fmla="*/ 20 w 470"/>
                  <a:gd name="T23" fmla="*/ 127 h 287"/>
                  <a:gd name="T24" fmla="*/ 3 w 470"/>
                  <a:gd name="T25" fmla="*/ 144 h 287"/>
                  <a:gd name="T26" fmla="*/ 26 w 470"/>
                  <a:gd name="T27" fmla="*/ 271 h 287"/>
                  <a:gd name="T28" fmla="*/ 41 w 470"/>
                  <a:gd name="T29"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87">
                    <a:moveTo>
                      <a:pt x="41" y="284"/>
                    </a:moveTo>
                    <a:cubicBezTo>
                      <a:pt x="62" y="284"/>
                      <a:pt x="83" y="287"/>
                      <a:pt x="103" y="283"/>
                    </a:cubicBezTo>
                    <a:cubicBezTo>
                      <a:pt x="153" y="274"/>
                      <a:pt x="202" y="263"/>
                      <a:pt x="227" y="257"/>
                    </a:cubicBezTo>
                    <a:cubicBezTo>
                      <a:pt x="311" y="227"/>
                      <a:pt x="369" y="199"/>
                      <a:pt x="421" y="161"/>
                    </a:cubicBezTo>
                    <a:cubicBezTo>
                      <a:pt x="436" y="150"/>
                      <a:pt x="448" y="137"/>
                      <a:pt x="462" y="125"/>
                    </a:cubicBezTo>
                    <a:cubicBezTo>
                      <a:pt x="470" y="118"/>
                      <a:pt x="469" y="110"/>
                      <a:pt x="463" y="102"/>
                    </a:cubicBezTo>
                    <a:cubicBezTo>
                      <a:pt x="456" y="93"/>
                      <a:pt x="451" y="84"/>
                      <a:pt x="445" y="74"/>
                    </a:cubicBezTo>
                    <a:cubicBezTo>
                      <a:pt x="433" y="53"/>
                      <a:pt x="422" y="31"/>
                      <a:pt x="409" y="10"/>
                    </a:cubicBezTo>
                    <a:cubicBezTo>
                      <a:pt x="405" y="2"/>
                      <a:pt x="399" y="0"/>
                      <a:pt x="390" y="7"/>
                    </a:cubicBezTo>
                    <a:cubicBezTo>
                      <a:pt x="375" y="19"/>
                      <a:pt x="359" y="31"/>
                      <a:pt x="342" y="39"/>
                    </a:cubicBezTo>
                    <a:cubicBezTo>
                      <a:pt x="310" y="56"/>
                      <a:pt x="276" y="72"/>
                      <a:pt x="242" y="86"/>
                    </a:cubicBezTo>
                    <a:cubicBezTo>
                      <a:pt x="171" y="115"/>
                      <a:pt x="98" y="132"/>
                      <a:pt x="20" y="127"/>
                    </a:cubicBezTo>
                    <a:cubicBezTo>
                      <a:pt x="2" y="125"/>
                      <a:pt x="0" y="126"/>
                      <a:pt x="3" y="144"/>
                    </a:cubicBezTo>
                    <a:cubicBezTo>
                      <a:pt x="10" y="186"/>
                      <a:pt x="19" y="228"/>
                      <a:pt x="26" y="271"/>
                    </a:cubicBezTo>
                    <a:cubicBezTo>
                      <a:pt x="28" y="279"/>
                      <a:pt x="33" y="284"/>
                      <a:pt x="41" y="28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4" name="Freeform 1407">
                <a:extLst>
                  <a:ext uri="{FF2B5EF4-FFF2-40B4-BE49-F238E27FC236}">
                    <a16:creationId xmlns:a16="http://schemas.microsoft.com/office/drawing/2014/main" id="{D4539CA1-E78D-4B0D-944D-30DDADA0FB1F}"/>
                  </a:ext>
                </a:extLst>
              </p:cNvPr>
              <p:cNvSpPr>
                <a:spLocks/>
              </p:cNvSpPr>
              <p:nvPr userDrawn="1"/>
            </p:nvSpPr>
            <p:spPr bwMode="auto">
              <a:xfrm>
                <a:off x="5209" y="1955"/>
                <a:ext cx="714" cy="581"/>
              </a:xfrm>
              <a:custGeom>
                <a:avLst/>
                <a:gdLst>
                  <a:gd name="T0" fmla="*/ 118 w 484"/>
                  <a:gd name="T1" fmla="*/ 67 h 394"/>
                  <a:gd name="T2" fmla="*/ 34 w 484"/>
                  <a:gd name="T3" fmla="*/ 142 h 394"/>
                  <a:gd name="T4" fmla="*/ 20 w 484"/>
                  <a:gd name="T5" fmla="*/ 274 h 394"/>
                  <a:gd name="T6" fmla="*/ 74 w 484"/>
                  <a:gd name="T7" fmla="*/ 381 h 394"/>
                  <a:gd name="T8" fmla="*/ 83 w 484"/>
                  <a:gd name="T9" fmla="*/ 394 h 394"/>
                  <a:gd name="T10" fmla="*/ 87 w 484"/>
                  <a:gd name="T11" fmla="*/ 392 h 394"/>
                  <a:gd name="T12" fmla="*/ 79 w 484"/>
                  <a:gd name="T13" fmla="*/ 377 h 394"/>
                  <a:gd name="T14" fmla="*/ 45 w 484"/>
                  <a:gd name="T15" fmla="*/ 274 h 394"/>
                  <a:gd name="T16" fmla="*/ 82 w 484"/>
                  <a:gd name="T17" fmla="*/ 173 h 394"/>
                  <a:gd name="T18" fmla="*/ 110 w 484"/>
                  <a:gd name="T19" fmla="*/ 154 h 394"/>
                  <a:gd name="T20" fmla="*/ 199 w 484"/>
                  <a:gd name="T21" fmla="*/ 115 h 394"/>
                  <a:gd name="T22" fmla="*/ 364 w 484"/>
                  <a:gd name="T23" fmla="*/ 74 h 394"/>
                  <a:gd name="T24" fmla="*/ 444 w 484"/>
                  <a:gd name="T25" fmla="*/ 106 h 394"/>
                  <a:gd name="T26" fmla="*/ 484 w 484"/>
                  <a:gd name="T27" fmla="*/ 167 h 394"/>
                  <a:gd name="T28" fmla="*/ 461 w 484"/>
                  <a:gd name="T29" fmla="*/ 90 h 394"/>
                  <a:gd name="T30" fmla="*/ 367 w 484"/>
                  <a:gd name="T31" fmla="*/ 17 h 394"/>
                  <a:gd name="T32" fmla="*/ 118 w 484"/>
                  <a:gd name="T33" fmla="*/ 6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4" h="394">
                    <a:moveTo>
                      <a:pt x="118" y="67"/>
                    </a:moveTo>
                    <a:cubicBezTo>
                      <a:pt x="86" y="85"/>
                      <a:pt x="54" y="107"/>
                      <a:pt x="34" y="142"/>
                    </a:cubicBezTo>
                    <a:cubicBezTo>
                      <a:pt x="10" y="184"/>
                      <a:pt x="0" y="228"/>
                      <a:pt x="20" y="274"/>
                    </a:cubicBezTo>
                    <a:cubicBezTo>
                      <a:pt x="36" y="311"/>
                      <a:pt x="56" y="345"/>
                      <a:pt x="74" y="381"/>
                    </a:cubicBezTo>
                    <a:cubicBezTo>
                      <a:pt x="77" y="385"/>
                      <a:pt x="80" y="389"/>
                      <a:pt x="83" y="394"/>
                    </a:cubicBezTo>
                    <a:cubicBezTo>
                      <a:pt x="84" y="393"/>
                      <a:pt x="86" y="392"/>
                      <a:pt x="87" y="392"/>
                    </a:cubicBezTo>
                    <a:cubicBezTo>
                      <a:pt x="84" y="387"/>
                      <a:pt x="82" y="382"/>
                      <a:pt x="79" y="377"/>
                    </a:cubicBezTo>
                    <a:cubicBezTo>
                      <a:pt x="62" y="345"/>
                      <a:pt x="51" y="310"/>
                      <a:pt x="45" y="274"/>
                    </a:cubicBezTo>
                    <a:cubicBezTo>
                      <a:pt x="37" y="233"/>
                      <a:pt x="49" y="199"/>
                      <a:pt x="82" y="173"/>
                    </a:cubicBezTo>
                    <a:cubicBezTo>
                      <a:pt x="91" y="166"/>
                      <a:pt x="100" y="159"/>
                      <a:pt x="110" y="154"/>
                    </a:cubicBezTo>
                    <a:cubicBezTo>
                      <a:pt x="139" y="140"/>
                      <a:pt x="169" y="126"/>
                      <a:pt x="199" y="115"/>
                    </a:cubicBezTo>
                    <a:cubicBezTo>
                      <a:pt x="252" y="95"/>
                      <a:pt x="307" y="78"/>
                      <a:pt x="364" y="74"/>
                    </a:cubicBezTo>
                    <a:cubicBezTo>
                      <a:pt x="396" y="71"/>
                      <a:pt x="424" y="80"/>
                      <a:pt x="444" y="106"/>
                    </a:cubicBezTo>
                    <a:cubicBezTo>
                      <a:pt x="459" y="126"/>
                      <a:pt x="472" y="148"/>
                      <a:pt x="484" y="167"/>
                    </a:cubicBezTo>
                    <a:cubicBezTo>
                      <a:pt x="483" y="142"/>
                      <a:pt x="469" y="117"/>
                      <a:pt x="461" y="90"/>
                    </a:cubicBezTo>
                    <a:cubicBezTo>
                      <a:pt x="446" y="45"/>
                      <a:pt x="409" y="26"/>
                      <a:pt x="367" y="17"/>
                    </a:cubicBezTo>
                    <a:cubicBezTo>
                      <a:pt x="278" y="0"/>
                      <a:pt x="195" y="24"/>
                      <a:pt x="118"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5" name="Freeform 1408">
                <a:extLst>
                  <a:ext uri="{FF2B5EF4-FFF2-40B4-BE49-F238E27FC236}">
                    <a16:creationId xmlns:a16="http://schemas.microsoft.com/office/drawing/2014/main" id="{7051C02B-70EF-47F8-83C2-2FAD9D3262B4}"/>
                  </a:ext>
                </a:extLst>
              </p:cNvPr>
              <p:cNvSpPr>
                <a:spLocks/>
              </p:cNvSpPr>
              <p:nvPr userDrawn="1"/>
            </p:nvSpPr>
            <p:spPr bwMode="auto">
              <a:xfrm>
                <a:off x="5190" y="2581"/>
                <a:ext cx="1112" cy="436"/>
              </a:xfrm>
              <a:custGeom>
                <a:avLst/>
                <a:gdLst>
                  <a:gd name="T0" fmla="*/ 32 w 754"/>
                  <a:gd name="T1" fmla="*/ 281 h 296"/>
                  <a:gd name="T2" fmla="*/ 239 w 754"/>
                  <a:gd name="T3" fmla="*/ 290 h 296"/>
                  <a:gd name="T4" fmla="*/ 540 w 754"/>
                  <a:gd name="T5" fmla="*/ 198 h 296"/>
                  <a:gd name="T6" fmla="*/ 683 w 754"/>
                  <a:gd name="T7" fmla="*/ 96 h 296"/>
                  <a:gd name="T8" fmla="*/ 751 w 754"/>
                  <a:gd name="T9" fmla="*/ 14 h 296"/>
                  <a:gd name="T10" fmla="*/ 752 w 754"/>
                  <a:gd name="T11" fmla="*/ 0 h 296"/>
                  <a:gd name="T12" fmla="*/ 740 w 754"/>
                  <a:gd name="T13" fmla="*/ 5 h 296"/>
                  <a:gd name="T14" fmla="*/ 661 w 754"/>
                  <a:gd name="T15" fmla="*/ 77 h 296"/>
                  <a:gd name="T16" fmla="*/ 596 w 754"/>
                  <a:gd name="T17" fmla="*/ 125 h 296"/>
                  <a:gd name="T18" fmla="*/ 483 w 754"/>
                  <a:gd name="T19" fmla="*/ 177 h 296"/>
                  <a:gd name="T20" fmla="*/ 372 w 754"/>
                  <a:gd name="T21" fmla="*/ 219 h 296"/>
                  <a:gd name="T22" fmla="*/ 182 w 754"/>
                  <a:gd name="T23" fmla="*/ 244 h 296"/>
                  <a:gd name="T24" fmla="*/ 72 w 754"/>
                  <a:gd name="T25" fmla="*/ 239 h 296"/>
                  <a:gd name="T26" fmla="*/ 0 w 754"/>
                  <a:gd name="T27" fmla="*/ 230 h 296"/>
                  <a:gd name="T28" fmla="*/ 10 w 754"/>
                  <a:gd name="T29" fmla="*/ 260 h 296"/>
                  <a:gd name="T30" fmla="*/ 32 w 754"/>
                  <a:gd name="T31" fmla="*/ 28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4" h="296">
                    <a:moveTo>
                      <a:pt x="32" y="281"/>
                    </a:moveTo>
                    <a:cubicBezTo>
                      <a:pt x="101" y="296"/>
                      <a:pt x="170" y="296"/>
                      <a:pt x="239" y="290"/>
                    </a:cubicBezTo>
                    <a:cubicBezTo>
                      <a:pt x="346" y="280"/>
                      <a:pt x="446" y="247"/>
                      <a:pt x="540" y="198"/>
                    </a:cubicBezTo>
                    <a:cubicBezTo>
                      <a:pt x="593" y="171"/>
                      <a:pt x="643" y="140"/>
                      <a:pt x="683" y="96"/>
                    </a:cubicBezTo>
                    <a:cubicBezTo>
                      <a:pt x="707" y="70"/>
                      <a:pt x="729" y="42"/>
                      <a:pt x="751" y="14"/>
                    </a:cubicBezTo>
                    <a:cubicBezTo>
                      <a:pt x="754" y="11"/>
                      <a:pt x="752" y="5"/>
                      <a:pt x="752" y="0"/>
                    </a:cubicBezTo>
                    <a:cubicBezTo>
                      <a:pt x="748" y="2"/>
                      <a:pt x="743" y="2"/>
                      <a:pt x="740" y="5"/>
                    </a:cubicBezTo>
                    <a:cubicBezTo>
                      <a:pt x="713" y="29"/>
                      <a:pt x="688" y="54"/>
                      <a:pt x="661" y="77"/>
                    </a:cubicBezTo>
                    <a:cubicBezTo>
                      <a:pt x="640" y="94"/>
                      <a:pt x="620" y="112"/>
                      <a:pt x="596" y="125"/>
                    </a:cubicBezTo>
                    <a:cubicBezTo>
                      <a:pt x="560" y="144"/>
                      <a:pt x="521" y="161"/>
                      <a:pt x="483" y="177"/>
                    </a:cubicBezTo>
                    <a:cubicBezTo>
                      <a:pt x="447" y="192"/>
                      <a:pt x="410" y="207"/>
                      <a:pt x="372" y="219"/>
                    </a:cubicBezTo>
                    <a:cubicBezTo>
                      <a:pt x="310" y="238"/>
                      <a:pt x="246" y="243"/>
                      <a:pt x="182" y="244"/>
                    </a:cubicBezTo>
                    <a:cubicBezTo>
                      <a:pt x="145" y="245"/>
                      <a:pt x="108" y="242"/>
                      <a:pt x="72" y="239"/>
                    </a:cubicBezTo>
                    <a:cubicBezTo>
                      <a:pt x="48" y="238"/>
                      <a:pt x="25" y="234"/>
                      <a:pt x="0" y="230"/>
                    </a:cubicBezTo>
                    <a:cubicBezTo>
                      <a:pt x="3" y="240"/>
                      <a:pt x="9" y="250"/>
                      <a:pt x="10" y="260"/>
                    </a:cubicBezTo>
                    <a:cubicBezTo>
                      <a:pt x="12" y="273"/>
                      <a:pt x="20" y="278"/>
                      <a:pt x="32"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6" name="Freeform 1409">
                <a:extLst>
                  <a:ext uri="{FF2B5EF4-FFF2-40B4-BE49-F238E27FC236}">
                    <a16:creationId xmlns:a16="http://schemas.microsoft.com/office/drawing/2014/main" id="{884199EB-CE7C-4DF7-84AC-097839D7169D}"/>
                  </a:ext>
                </a:extLst>
              </p:cNvPr>
              <p:cNvSpPr>
                <a:spLocks/>
              </p:cNvSpPr>
              <p:nvPr userDrawn="1"/>
            </p:nvSpPr>
            <p:spPr bwMode="auto">
              <a:xfrm>
                <a:off x="5160" y="2371"/>
                <a:ext cx="65" cy="84"/>
              </a:xfrm>
              <a:custGeom>
                <a:avLst/>
                <a:gdLst>
                  <a:gd name="T0" fmla="*/ 0 w 44"/>
                  <a:gd name="T1" fmla="*/ 1 h 57"/>
                  <a:gd name="T2" fmla="*/ 30 w 44"/>
                  <a:gd name="T3" fmla="*/ 57 h 57"/>
                  <a:gd name="T4" fmla="*/ 44 w 44"/>
                  <a:gd name="T5" fmla="*/ 26 h 57"/>
                  <a:gd name="T6" fmla="*/ 4 w 44"/>
                  <a:gd name="T7" fmla="*/ 0 h 57"/>
                  <a:gd name="T8" fmla="*/ 0 w 44"/>
                  <a:gd name="T9" fmla="*/ 1 h 57"/>
                </a:gdLst>
                <a:ahLst/>
                <a:cxnLst>
                  <a:cxn ang="0">
                    <a:pos x="T0" y="T1"/>
                  </a:cxn>
                  <a:cxn ang="0">
                    <a:pos x="T2" y="T3"/>
                  </a:cxn>
                  <a:cxn ang="0">
                    <a:pos x="T4" y="T5"/>
                  </a:cxn>
                  <a:cxn ang="0">
                    <a:pos x="T6" y="T7"/>
                  </a:cxn>
                  <a:cxn ang="0">
                    <a:pos x="T8" y="T9"/>
                  </a:cxn>
                </a:cxnLst>
                <a:rect l="0" t="0" r="r" b="b"/>
                <a:pathLst>
                  <a:path w="44" h="57">
                    <a:moveTo>
                      <a:pt x="0" y="1"/>
                    </a:moveTo>
                    <a:cubicBezTo>
                      <a:pt x="5" y="22"/>
                      <a:pt x="18" y="39"/>
                      <a:pt x="30" y="57"/>
                    </a:cubicBezTo>
                    <a:cubicBezTo>
                      <a:pt x="26" y="42"/>
                      <a:pt x="35" y="34"/>
                      <a:pt x="44" y="26"/>
                    </a:cubicBezTo>
                    <a:cubicBezTo>
                      <a:pt x="30" y="17"/>
                      <a:pt x="17" y="8"/>
                      <a:pt x="4" y="0"/>
                    </a:cubicBezTo>
                    <a:cubicBezTo>
                      <a:pt x="3"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7" name="Freeform 1410">
                <a:extLst>
                  <a:ext uri="{FF2B5EF4-FFF2-40B4-BE49-F238E27FC236}">
                    <a16:creationId xmlns:a16="http://schemas.microsoft.com/office/drawing/2014/main" id="{6B3BAC43-F3FF-4657-AD04-37D693FE6C4F}"/>
                  </a:ext>
                </a:extLst>
              </p:cNvPr>
              <p:cNvSpPr>
                <a:spLocks/>
              </p:cNvSpPr>
              <p:nvPr userDrawn="1"/>
            </p:nvSpPr>
            <p:spPr bwMode="auto">
              <a:xfrm>
                <a:off x="5951" y="2142"/>
                <a:ext cx="53" cy="101"/>
              </a:xfrm>
              <a:custGeom>
                <a:avLst/>
                <a:gdLst>
                  <a:gd name="T0" fmla="*/ 32 w 36"/>
                  <a:gd name="T1" fmla="*/ 68 h 68"/>
                  <a:gd name="T2" fmla="*/ 23 w 36"/>
                  <a:gd name="T3" fmla="*/ 0 h 68"/>
                  <a:gd name="T4" fmla="*/ 18 w 36"/>
                  <a:gd name="T5" fmla="*/ 24 h 68"/>
                  <a:gd name="T6" fmla="*/ 0 w 36"/>
                  <a:gd name="T7" fmla="*/ 44 h 68"/>
                  <a:gd name="T8" fmla="*/ 32 w 36"/>
                  <a:gd name="T9" fmla="*/ 68 h 68"/>
                </a:gdLst>
                <a:ahLst/>
                <a:cxnLst>
                  <a:cxn ang="0">
                    <a:pos x="T0" y="T1"/>
                  </a:cxn>
                  <a:cxn ang="0">
                    <a:pos x="T2" y="T3"/>
                  </a:cxn>
                  <a:cxn ang="0">
                    <a:pos x="T4" y="T5"/>
                  </a:cxn>
                  <a:cxn ang="0">
                    <a:pos x="T6" y="T7"/>
                  </a:cxn>
                  <a:cxn ang="0">
                    <a:pos x="T8" y="T9"/>
                  </a:cxn>
                </a:cxnLst>
                <a:rect l="0" t="0" r="r" b="b"/>
                <a:pathLst>
                  <a:path w="36" h="68">
                    <a:moveTo>
                      <a:pt x="32" y="68"/>
                    </a:moveTo>
                    <a:cubicBezTo>
                      <a:pt x="36" y="43"/>
                      <a:pt x="36" y="22"/>
                      <a:pt x="23" y="0"/>
                    </a:cubicBezTo>
                    <a:cubicBezTo>
                      <a:pt x="21" y="8"/>
                      <a:pt x="21" y="17"/>
                      <a:pt x="18" y="24"/>
                    </a:cubicBezTo>
                    <a:cubicBezTo>
                      <a:pt x="14" y="32"/>
                      <a:pt x="6" y="37"/>
                      <a:pt x="0" y="44"/>
                    </a:cubicBezTo>
                    <a:cubicBezTo>
                      <a:pt x="21" y="45"/>
                      <a:pt x="21" y="45"/>
                      <a:pt x="3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8" name="Freeform 1411">
                <a:extLst>
                  <a:ext uri="{FF2B5EF4-FFF2-40B4-BE49-F238E27FC236}">
                    <a16:creationId xmlns:a16="http://schemas.microsoft.com/office/drawing/2014/main" id="{2F8AD6A0-0B54-4B18-BFD4-40F3B1DE64FA}"/>
                  </a:ext>
                </a:extLst>
              </p:cNvPr>
              <p:cNvSpPr>
                <a:spLocks/>
              </p:cNvSpPr>
              <p:nvPr userDrawn="1"/>
            </p:nvSpPr>
            <p:spPr bwMode="auto">
              <a:xfrm>
                <a:off x="5432" y="1845"/>
                <a:ext cx="38" cy="37"/>
              </a:xfrm>
              <a:custGeom>
                <a:avLst/>
                <a:gdLst>
                  <a:gd name="T0" fmla="*/ 20 w 26"/>
                  <a:gd name="T1" fmla="*/ 25 h 25"/>
                  <a:gd name="T2" fmla="*/ 25 w 26"/>
                  <a:gd name="T3" fmla="*/ 7 h 25"/>
                  <a:gd name="T4" fmla="*/ 5 w 26"/>
                  <a:gd name="T5" fmla="*/ 0 h 25"/>
                  <a:gd name="T6" fmla="*/ 2 w 26"/>
                  <a:gd name="T7" fmla="*/ 14 h 25"/>
                  <a:gd name="T8" fmla="*/ 20 w 26"/>
                  <a:gd name="T9" fmla="*/ 25 h 25"/>
                </a:gdLst>
                <a:ahLst/>
                <a:cxnLst>
                  <a:cxn ang="0">
                    <a:pos x="T0" y="T1"/>
                  </a:cxn>
                  <a:cxn ang="0">
                    <a:pos x="T2" y="T3"/>
                  </a:cxn>
                  <a:cxn ang="0">
                    <a:pos x="T4" y="T5"/>
                  </a:cxn>
                  <a:cxn ang="0">
                    <a:pos x="T6" y="T7"/>
                  </a:cxn>
                  <a:cxn ang="0">
                    <a:pos x="T8" y="T9"/>
                  </a:cxn>
                </a:cxnLst>
                <a:rect l="0" t="0" r="r" b="b"/>
                <a:pathLst>
                  <a:path w="26" h="25">
                    <a:moveTo>
                      <a:pt x="20" y="25"/>
                    </a:moveTo>
                    <a:cubicBezTo>
                      <a:pt x="23" y="16"/>
                      <a:pt x="26" y="8"/>
                      <a:pt x="25" y="7"/>
                    </a:cubicBezTo>
                    <a:cubicBezTo>
                      <a:pt x="19" y="3"/>
                      <a:pt x="12" y="2"/>
                      <a:pt x="5" y="0"/>
                    </a:cubicBezTo>
                    <a:cubicBezTo>
                      <a:pt x="4" y="5"/>
                      <a:pt x="0" y="12"/>
                      <a:pt x="2" y="14"/>
                    </a:cubicBezTo>
                    <a:cubicBezTo>
                      <a:pt x="5" y="19"/>
                      <a:pt x="12" y="20"/>
                      <a:pt x="2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9" name="Freeform 1412">
                <a:extLst>
                  <a:ext uri="{FF2B5EF4-FFF2-40B4-BE49-F238E27FC236}">
                    <a16:creationId xmlns:a16="http://schemas.microsoft.com/office/drawing/2014/main" id="{550B5A63-1483-4AF9-B4FE-4829342DA2BB}"/>
                  </a:ext>
                </a:extLst>
              </p:cNvPr>
              <p:cNvSpPr>
                <a:spLocks/>
              </p:cNvSpPr>
              <p:nvPr userDrawn="1"/>
            </p:nvSpPr>
            <p:spPr bwMode="auto">
              <a:xfrm>
                <a:off x="5523" y="1720"/>
                <a:ext cx="126" cy="168"/>
              </a:xfrm>
              <a:custGeom>
                <a:avLst/>
                <a:gdLst>
                  <a:gd name="T0" fmla="*/ 48 w 85"/>
                  <a:gd name="T1" fmla="*/ 67 h 114"/>
                  <a:gd name="T2" fmla="*/ 54 w 85"/>
                  <a:gd name="T3" fmla="*/ 100 h 114"/>
                  <a:gd name="T4" fmla="*/ 63 w 85"/>
                  <a:gd name="T5" fmla="*/ 114 h 114"/>
                  <a:gd name="T6" fmla="*/ 73 w 85"/>
                  <a:gd name="T7" fmla="*/ 102 h 114"/>
                  <a:gd name="T8" fmla="*/ 21 w 85"/>
                  <a:gd name="T9" fmla="*/ 3 h 114"/>
                  <a:gd name="T10" fmla="*/ 2 w 85"/>
                  <a:gd name="T11" fmla="*/ 0 h 114"/>
                  <a:gd name="T12" fmla="*/ 0 w 85"/>
                  <a:gd name="T13" fmla="*/ 4 h 114"/>
                  <a:gd name="T14" fmla="*/ 7 w 85"/>
                  <a:gd name="T15" fmla="*/ 12 h 114"/>
                  <a:gd name="T16" fmla="*/ 48 w 85"/>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14">
                    <a:moveTo>
                      <a:pt x="48" y="67"/>
                    </a:moveTo>
                    <a:cubicBezTo>
                      <a:pt x="51" y="78"/>
                      <a:pt x="51" y="89"/>
                      <a:pt x="54" y="100"/>
                    </a:cubicBezTo>
                    <a:cubicBezTo>
                      <a:pt x="55" y="105"/>
                      <a:pt x="60" y="109"/>
                      <a:pt x="63" y="114"/>
                    </a:cubicBezTo>
                    <a:cubicBezTo>
                      <a:pt x="66" y="110"/>
                      <a:pt x="72" y="107"/>
                      <a:pt x="73" y="102"/>
                    </a:cubicBezTo>
                    <a:cubicBezTo>
                      <a:pt x="85" y="59"/>
                      <a:pt x="51" y="15"/>
                      <a:pt x="21" y="3"/>
                    </a:cubicBezTo>
                    <a:cubicBezTo>
                      <a:pt x="15" y="0"/>
                      <a:pt x="8" y="1"/>
                      <a:pt x="2" y="0"/>
                    </a:cubicBezTo>
                    <a:cubicBezTo>
                      <a:pt x="1" y="1"/>
                      <a:pt x="0" y="3"/>
                      <a:pt x="0" y="4"/>
                    </a:cubicBezTo>
                    <a:cubicBezTo>
                      <a:pt x="2" y="7"/>
                      <a:pt x="4" y="10"/>
                      <a:pt x="7" y="12"/>
                    </a:cubicBezTo>
                    <a:cubicBezTo>
                      <a:pt x="30" y="23"/>
                      <a:pt x="42" y="43"/>
                      <a:pt x="48"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0" name="Freeform 1413">
                <a:extLst>
                  <a:ext uri="{FF2B5EF4-FFF2-40B4-BE49-F238E27FC236}">
                    <a16:creationId xmlns:a16="http://schemas.microsoft.com/office/drawing/2014/main" id="{9F19F6A6-6010-450C-9D37-ACFEF0F7A254}"/>
                  </a:ext>
                </a:extLst>
              </p:cNvPr>
              <p:cNvSpPr>
                <a:spLocks/>
              </p:cNvSpPr>
              <p:nvPr userDrawn="1"/>
            </p:nvSpPr>
            <p:spPr bwMode="auto">
              <a:xfrm>
                <a:off x="5250" y="1808"/>
                <a:ext cx="83" cy="171"/>
              </a:xfrm>
              <a:custGeom>
                <a:avLst/>
                <a:gdLst>
                  <a:gd name="T0" fmla="*/ 56 w 56"/>
                  <a:gd name="T1" fmla="*/ 109 h 116"/>
                  <a:gd name="T2" fmla="*/ 25 w 56"/>
                  <a:gd name="T3" fmla="*/ 48 h 116"/>
                  <a:gd name="T4" fmla="*/ 26 w 56"/>
                  <a:gd name="T5" fmla="*/ 11 h 116"/>
                  <a:gd name="T6" fmla="*/ 22 w 56"/>
                  <a:gd name="T7" fmla="*/ 0 h 116"/>
                  <a:gd name="T8" fmla="*/ 12 w 56"/>
                  <a:gd name="T9" fmla="*/ 5 h 116"/>
                  <a:gd name="T10" fmla="*/ 9 w 56"/>
                  <a:gd name="T11" fmla="*/ 10 h 116"/>
                  <a:gd name="T12" fmla="*/ 27 w 56"/>
                  <a:gd name="T13" fmla="*/ 101 h 116"/>
                  <a:gd name="T14" fmla="*/ 56 w 56"/>
                  <a:gd name="T15" fmla="*/ 109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16">
                    <a:moveTo>
                      <a:pt x="56" y="109"/>
                    </a:moveTo>
                    <a:cubicBezTo>
                      <a:pt x="37" y="91"/>
                      <a:pt x="27" y="71"/>
                      <a:pt x="25" y="48"/>
                    </a:cubicBezTo>
                    <a:cubicBezTo>
                      <a:pt x="24" y="35"/>
                      <a:pt x="26" y="23"/>
                      <a:pt x="26" y="11"/>
                    </a:cubicBezTo>
                    <a:cubicBezTo>
                      <a:pt x="26" y="7"/>
                      <a:pt x="24" y="3"/>
                      <a:pt x="22" y="0"/>
                    </a:cubicBezTo>
                    <a:cubicBezTo>
                      <a:pt x="19" y="1"/>
                      <a:pt x="15" y="3"/>
                      <a:pt x="12" y="5"/>
                    </a:cubicBezTo>
                    <a:cubicBezTo>
                      <a:pt x="10" y="6"/>
                      <a:pt x="10" y="8"/>
                      <a:pt x="9" y="10"/>
                    </a:cubicBezTo>
                    <a:cubicBezTo>
                      <a:pt x="0" y="29"/>
                      <a:pt x="6" y="83"/>
                      <a:pt x="27" y="101"/>
                    </a:cubicBezTo>
                    <a:cubicBezTo>
                      <a:pt x="34" y="107"/>
                      <a:pt x="41" y="116"/>
                      <a:pt x="56" y="10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1" name="Freeform 1414">
                <a:extLst>
                  <a:ext uri="{FF2B5EF4-FFF2-40B4-BE49-F238E27FC236}">
                    <a16:creationId xmlns:a16="http://schemas.microsoft.com/office/drawing/2014/main" id="{496154EA-C538-4970-8412-95012E24511D}"/>
                  </a:ext>
                </a:extLst>
              </p:cNvPr>
              <p:cNvSpPr>
                <a:spLocks/>
              </p:cNvSpPr>
              <p:nvPr userDrawn="1"/>
            </p:nvSpPr>
            <p:spPr bwMode="auto">
              <a:xfrm>
                <a:off x="5506" y="1788"/>
                <a:ext cx="63" cy="89"/>
              </a:xfrm>
              <a:custGeom>
                <a:avLst/>
                <a:gdLst>
                  <a:gd name="T0" fmla="*/ 21 w 43"/>
                  <a:gd name="T1" fmla="*/ 51 h 61"/>
                  <a:gd name="T2" fmla="*/ 35 w 43"/>
                  <a:gd name="T3" fmla="*/ 55 h 61"/>
                  <a:gd name="T4" fmla="*/ 43 w 43"/>
                  <a:gd name="T5" fmla="*/ 35 h 61"/>
                  <a:gd name="T6" fmla="*/ 0 w 43"/>
                  <a:gd name="T7" fmla="*/ 0 h 61"/>
                  <a:gd name="T8" fmla="*/ 21 w 43"/>
                  <a:gd name="T9" fmla="*/ 51 h 61"/>
                </a:gdLst>
                <a:ahLst/>
                <a:cxnLst>
                  <a:cxn ang="0">
                    <a:pos x="T0" y="T1"/>
                  </a:cxn>
                  <a:cxn ang="0">
                    <a:pos x="T2" y="T3"/>
                  </a:cxn>
                  <a:cxn ang="0">
                    <a:pos x="T4" y="T5"/>
                  </a:cxn>
                  <a:cxn ang="0">
                    <a:pos x="T6" y="T7"/>
                  </a:cxn>
                  <a:cxn ang="0">
                    <a:pos x="T8" y="T9"/>
                  </a:cxn>
                </a:cxnLst>
                <a:rect l="0" t="0" r="r" b="b"/>
                <a:pathLst>
                  <a:path w="43" h="61">
                    <a:moveTo>
                      <a:pt x="21" y="51"/>
                    </a:moveTo>
                    <a:cubicBezTo>
                      <a:pt x="21" y="60"/>
                      <a:pt x="30" y="61"/>
                      <a:pt x="35" y="55"/>
                    </a:cubicBezTo>
                    <a:cubicBezTo>
                      <a:pt x="39" y="50"/>
                      <a:pt x="43" y="42"/>
                      <a:pt x="43" y="35"/>
                    </a:cubicBezTo>
                    <a:cubicBezTo>
                      <a:pt x="43" y="17"/>
                      <a:pt x="25" y="2"/>
                      <a:pt x="0" y="0"/>
                    </a:cubicBezTo>
                    <a:cubicBezTo>
                      <a:pt x="14" y="16"/>
                      <a:pt x="21" y="32"/>
                      <a:pt x="21" y="5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2" name="Freeform 1415">
                <a:extLst>
                  <a:ext uri="{FF2B5EF4-FFF2-40B4-BE49-F238E27FC236}">
                    <a16:creationId xmlns:a16="http://schemas.microsoft.com/office/drawing/2014/main" id="{904B54AB-E5BF-4274-A4A0-D1AAB0078019}"/>
                  </a:ext>
                </a:extLst>
              </p:cNvPr>
              <p:cNvSpPr>
                <a:spLocks/>
              </p:cNvSpPr>
              <p:nvPr userDrawn="1"/>
            </p:nvSpPr>
            <p:spPr bwMode="auto">
              <a:xfrm>
                <a:off x="5348" y="1842"/>
                <a:ext cx="50" cy="84"/>
              </a:xfrm>
              <a:custGeom>
                <a:avLst/>
                <a:gdLst>
                  <a:gd name="T0" fmla="*/ 34 w 34"/>
                  <a:gd name="T1" fmla="*/ 57 h 57"/>
                  <a:gd name="T2" fmla="*/ 20 w 34"/>
                  <a:gd name="T3" fmla="*/ 9 h 57"/>
                  <a:gd name="T4" fmla="*/ 16 w 34"/>
                  <a:gd name="T5" fmla="*/ 0 h 57"/>
                  <a:gd name="T6" fmla="*/ 7 w 34"/>
                  <a:gd name="T7" fmla="*/ 4 h 57"/>
                  <a:gd name="T8" fmla="*/ 5 w 34"/>
                  <a:gd name="T9" fmla="*/ 36 h 57"/>
                  <a:gd name="T10" fmla="*/ 34 w 34"/>
                  <a:gd name="T11" fmla="*/ 57 h 57"/>
                </a:gdLst>
                <a:ahLst/>
                <a:cxnLst>
                  <a:cxn ang="0">
                    <a:pos x="T0" y="T1"/>
                  </a:cxn>
                  <a:cxn ang="0">
                    <a:pos x="T2" y="T3"/>
                  </a:cxn>
                  <a:cxn ang="0">
                    <a:pos x="T4" y="T5"/>
                  </a:cxn>
                  <a:cxn ang="0">
                    <a:pos x="T6" y="T7"/>
                  </a:cxn>
                  <a:cxn ang="0">
                    <a:pos x="T8" y="T9"/>
                  </a:cxn>
                  <a:cxn ang="0">
                    <a:pos x="T10" y="T11"/>
                  </a:cxn>
                </a:cxnLst>
                <a:rect l="0" t="0" r="r" b="b"/>
                <a:pathLst>
                  <a:path w="34" h="57">
                    <a:moveTo>
                      <a:pt x="34" y="57"/>
                    </a:moveTo>
                    <a:cubicBezTo>
                      <a:pt x="18" y="34"/>
                      <a:pt x="18" y="34"/>
                      <a:pt x="20" y="9"/>
                    </a:cubicBezTo>
                    <a:cubicBezTo>
                      <a:pt x="20" y="6"/>
                      <a:pt x="18" y="3"/>
                      <a:pt x="16" y="0"/>
                    </a:cubicBezTo>
                    <a:cubicBezTo>
                      <a:pt x="13" y="1"/>
                      <a:pt x="8" y="2"/>
                      <a:pt x="7" y="4"/>
                    </a:cubicBezTo>
                    <a:cubicBezTo>
                      <a:pt x="0" y="14"/>
                      <a:pt x="1" y="25"/>
                      <a:pt x="5" y="36"/>
                    </a:cubicBezTo>
                    <a:cubicBezTo>
                      <a:pt x="11" y="52"/>
                      <a:pt x="18" y="57"/>
                      <a:pt x="34" y="5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3" name="Freeform 1416">
                <a:extLst>
                  <a:ext uri="{FF2B5EF4-FFF2-40B4-BE49-F238E27FC236}">
                    <a16:creationId xmlns:a16="http://schemas.microsoft.com/office/drawing/2014/main" id="{3FDA7C83-DA23-4C02-97CA-14ADB126AE18}"/>
                  </a:ext>
                </a:extLst>
              </p:cNvPr>
              <p:cNvSpPr>
                <a:spLocks noEditPoints="1"/>
              </p:cNvSpPr>
              <p:nvPr userDrawn="1"/>
            </p:nvSpPr>
            <p:spPr bwMode="auto">
              <a:xfrm>
                <a:off x="5355" y="3164"/>
                <a:ext cx="120" cy="103"/>
              </a:xfrm>
              <a:custGeom>
                <a:avLst/>
                <a:gdLst>
                  <a:gd name="T0" fmla="*/ 53 w 81"/>
                  <a:gd name="T1" fmla="*/ 66 h 70"/>
                  <a:gd name="T2" fmla="*/ 75 w 81"/>
                  <a:gd name="T3" fmla="*/ 21 h 70"/>
                  <a:gd name="T4" fmla="*/ 30 w 81"/>
                  <a:gd name="T5" fmla="*/ 8 h 70"/>
                  <a:gd name="T6" fmla="*/ 23 w 81"/>
                  <a:gd name="T7" fmla="*/ 12 h 70"/>
                  <a:gd name="T8" fmla="*/ 17 w 81"/>
                  <a:gd name="T9" fmla="*/ 59 h 70"/>
                  <a:gd name="T10" fmla="*/ 53 w 81"/>
                  <a:gd name="T11" fmla="*/ 66 h 70"/>
                  <a:gd name="T12" fmla="*/ 33 w 81"/>
                  <a:gd name="T13" fmla="*/ 23 h 70"/>
                  <a:gd name="T14" fmla="*/ 51 w 81"/>
                  <a:gd name="T15" fmla="*/ 31 h 70"/>
                  <a:gd name="T16" fmla="*/ 42 w 81"/>
                  <a:gd name="T17" fmla="*/ 52 h 70"/>
                  <a:gd name="T18" fmla="*/ 27 w 81"/>
                  <a:gd name="T19" fmla="*/ 47 h 70"/>
                  <a:gd name="T20" fmla="*/ 33 w 81"/>
                  <a:gd name="T21" fmla="*/ 2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0">
                    <a:moveTo>
                      <a:pt x="53" y="66"/>
                    </a:moveTo>
                    <a:cubicBezTo>
                      <a:pt x="71" y="58"/>
                      <a:pt x="81" y="37"/>
                      <a:pt x="75" y="21"/>
                    </a:cubicBezTo>
                    <a:cubicBezTo>
                      <a:pt x="69" y="6"/>
                      <a:pt x="48" y="0"/>
                      <a:pt x="30" y="8"/>
                    </a:cubicBezTo>
                    <a:cubicBezTo>
                      <a:pt x="28" y="9"/>
                      <a:pt x="25" y="10"/>
                      <a:pt x="23" y="12"/>
                    </a:cubicBezTo>
                    <a:cubicBezTo>
                      <a:pt x="2" y="23"/>
                      <a:pt x="0" y="42"/>
                      <a:pt x="17" y="59"/>
                    </a:cubicBezTo>
                    <a:cubicBezTo>
                      <a:pt x="25" y="67"/>
                      <a:pt x="42" y="70"/>
                      <a:pt x="53" y="66"/>
                    </a:cubicBezTo>
                    <a:close/>
                    <a:moveTo>
                      <a:pt x="33" y="23"/>
                    </a:moveTo>
                    <a:cubicBezTo>
                      <a:pt x="41" y="21"/>
                      <a:pt x="48" y="21"/>
                      <a:pt x="51" y="31"/>
                    </a:cubicBezTo>
                    <a:cubicBezTo>
                      <a:pt x="54" y="39"/>
                      <a:pt x="50" y="51"/>
                      <a:pt x="42" y="52"/>
                    </a:cubicBezTo>
                    <a:cubicBezTo>
                      <a:pt x="37" y="53"/>
                      <a:pt x="31" y="49"/>
                      <a:pt x="27" y="47"/>
                    </a:cubicBezTo>
                    <a:cubicBezTo>
                      <a:pt x="26" y="36"/>
                      <a:pt x="21" y="27"/>
                      <a:pt x="33" y="2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4" name="Freeform 1417">
                <a:extLst>
                  <a:ext uri="{FF2B5EF4-FFF2-40B4-BE49-F238E27FC236}">
                    <a16:creationId xmlns:a16="http://schemas.microsoft.com/office/drawing/2014/main" id="{03461B60-40B0-4146-8023-98E0251A8FD3}"/>
                  </a:ext>
                </a:extLst>
              </p:cNvPr>
              <p:cNvSpPr>
                <a:spLocks noEditPoints="1"/>
              </p:cNvSpPr>
              <p:nvPr userDrawn="1"/>
            </p:nvSpPr>
            <p:spPr bwMode="auto">
              <a:xfrm>
                <a:off x="6118" y="2932"/>
                <a:ext cx="127" cy="117"/>
              </a:xfrm>
              <a:custGeom>
                <a:avLst/>
                <a:gdLst>
                  <a:gd name="T0" fmla="*/ 59 w 86"/>
                  <a:gd name="T1" fmla="*/ 74 h 80"/>
                  <a:gd name="T2" fmla="*/ 82 w 86"/>
                  <a:gd name="T3" fmla="*/ 31 h 80"/>
                  <a:gd name="T4" fmla="*/ 33 w 86"/>
                  <a:gd name="T5" fmla="*/ 6 h 80"/>
                  <a:gd name="T6" fmla="*/ 7 w 86"/>
                  <a:gd name="T7" fmla="*/ 47 h 80"/>
                  <a:gd name="T8" fmla="*/ 59 w 86"/>
                  <a:gd name="T9" fmla="*/ 74 h 80"/>
                  <a:gd name="T10" fmla="*/ 34 w 86"/>
                  <a:gd name="T11" fmla="*/ 17 h 80"/>
                  <a:gd name="T12" fmla="*/ 60 w 86"/>
                  <a:gd name="T13" fmla="*/ 31 h 80"/>
                  <a:gd name="T14" fmla="*/ 47 w 86"/>
                  <a:gd name="T15" fmla="*/ 63 h 80"/>
                  <a:gd name="T16" fmla="*/ 23 w 86"/>
                  <a:gd name="T17" fmla="*/ 47 h 80"/>
                  <a:gd name="T18" fmla="*/ 34 w 86"/>
                  <a:gd name="T19"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0">
                    <a:moveTo>
                      <a:pt x="59" y="74"/>
                    </a:moveTo>
                    <a:cubicBezTo>
                      <a:pt x="72" y="70"/>
                      <a:pt x="86" y="44"/>
                      <a:pt x="82" y="31"/>
                    </a:cubicBezTo>
                    <a:cubicBezTo>
                      <a:pt x="76" y="13"/>
                      <a:pt x="51" y="0"/>
                      <a:pt x="33" y="6"/>
                    </a:cubicBezTo>
                    <a:cubicBezTo>
                      <a:pt x="10" y="14"/>
                      <a:pt x="0" y="29"/>
                      <a:pt x="7" y="47"/>
                    </a:cubicBezTo>
                    <a:cubicBezTo>
                      <a:pt x="13" y="66"/>
                      <a:pt x="40" y="80"/>
                      <a:pt x="59" y="74"/>
                    </a:cubicBezTo>
                    <a:close/>
                    <a:moveTo>
                      <a:pt x="34" y="17"/>
                    </a:moveTo>
                    <a:cubicBezTo>
                      <a:pt x="43" y="14"/>
                      <a:pt x="55" y="21"/>
                      <a:pt x="60" y="31"/>
                    </a:cubicBezTo>
                    <a:cubicBezTo>
                      <a:pt x="64" y="41"/>
                      <a:pt x="57" y="58"/>
                      <a:pt x="47" y="63"/>
                    </a:cubicBezTo>
                    <a:cubicBezTo>
                      <a:pt x="40" y="66"/>
                      <a:pt x="27" y="58"/>
                      <a:pt x="23" y="47"/>
                    </a:cubicBezTo>
                    <a:cubicBezTo>
                      <a:pt x="19" y="36"/>
                      <a:pt x="24" y="21"/>
                      <a:pt x="34" y="1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5" name="Freeform 1418">
                <a:extLst>
                  <a:ext uri="{FF2B5EF4-FFF2-40B4-BE49-F238E27FC236}">
                    <a16:creationId xmlns:a16="http://schemas.microsoft.com/office/drawing/2014/main" id="{DED79B0E-83CE-4852-B349-6F0AC65D2D86}"/>
                  </a:ext>
                </a:extLst>
              </p:cNvPr>
              <p:cNvSpPr>
                <a:spLocks noEditPoints="1"/>
              </p:cNvSpPr>
              <p:nvPr userDrawn="1"/>
            </p:nvSpPr>
            <p:spPr bwMode="auto">
              <a:xfrm>
                <a:off x="6400" y="2733"/>
                <a:ext cx="122" cy="103"/>
              </a:xfrm>
              <a:custGeom>
                <a:avLst/>
                <a:gdLst>
                  <a:gd name="T0" fmla="*/ 42 w 83"/>
                  <a:gd name="T1" fmla="*/ 68 h 70"/>
                  <a:gd name="T2" fmla="*/ 78 w 83"/>
                  <a:gd name="T3" fmla="*/ 48 h 70"/>
                  <a:gd name="T4" fmla="*/ 70 w 83"/>
                  <a:gd name="T5" fmla="*/ 16 h 70"/>
                  <a:gd name="T6" fmla="*/ 16 w 83"/>
                  <a:gd name="T7" fmla="*/ 7 h 70"/>
                  <a:gd name="T8" fmla="*/ 5 w 83"/>
                  <a:gd name="T9" fmla="*/ 38 h 70"/>
                  <a:gd name="T10" fmla="*/ 42 w 83"/>
                  <a:gd name="T11" fmla="*/ 68 h 70"/>
                  <a:gd name="T12" fmla="*/ 24 w 83"/>
                  <a:gd name="T13" fmla="*/ 16 h 70"/>
                  <a:gd name="T14" fmla="*/ 27 w 83"/>
                  <a:gd name="T15" fmla="*/ 15 h 70"/>
                  <a:gd name="T16" fmla="*/ 55 w 83"/>
                  <a:gd name="T17" fmla="*/ 29 h 70"/>
                  <a:gd name="T18" fmla="*/ 43 w 83"/>
                  <a:gd name="T19" fmla="*/ 54 h 70"/>
                  <a:gd name="T20" fmla="*/ 37 w 83"/>
                  <a:gd name="T21" fmla="*/ 55 h 70"/>
                  <a:gd name="T22" fmla="*/ 19 w 83"/>
                  <a:gd name="T23" fmla="*/ 34 h 70"/>
                  <a:gd name="T24" fmla="*/ 24 w 83"/>
                  <a:gd name="T25" fmla="*/ 1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0">
                    <a:moveTo>
                      <a:pt x="42" y="68"/>
                    </a:moveTo>
                    <a:cubicBezTo>
                      <a:pt x="57" y="70"/>
                      <a:pt x="72" y="62"/>
                      <a:pt x="78" y="48"/>
                    </a:cubicBezTo>
                    <a:cubicBezTo>
                      <a:pt x="83" y="37"/>
                      <a:pt x="80" y="26"/>
                      <a:pt x="70" y="16"/>
                    </a:cubicBezTo>
                    <a:cubicBezTo>
                      <a:pt x="60" y="5"/>
                      <a:pt x="29" y="0"/>
                      <a:pt x="16" y="7"/>
                    </a:cubicBezTo>
                    <a:cubicBezTo>
                      <a:pt x="3" y="14"/>
                      <a:pt x="0" y="23"/>
                      <a:pt x="5" y="38"/>
                    </a:cubicBezTo>
                    <a:cubicBezTo>
                      <a:pt x="12" y="56"/>
                      <a:pt x="24" y="66"/>
                      <a:pt x="42" y="68"/>
                    </a:cubicBezTo>
                    <a:close/>
                    <a:moveTo>
                      <a:pt x="24" y="16"/>
                    </a:moveTo>
                    <a:cubicBezTo>
                      <a:pt x="25" y="16"/>
                      <a:pt x="26" y="15"/>
                      <a:pt x="27" y="15"/>
                    </a:cubicBezTo>
                    <a:cubicBezTo>
                      <a:pt x="38" y="10"/>
                      <a:pt x="50" y="17"/>
                      <a:pt x="55" y="29"/>
                    </a:cubicBezTo>
                    <a:cubicBezTo>
                      <a:pt x="60" y="41"/>
                      <a:pt x="55" y="50"/>
                      <a:pt x="43" y="54"/>
                    </a:cubicBezTo>
                    <a:cubicBezTo>
                      <a:pt x="41" y="55"/>
                      <a:pt x="39" y="55"/>
                      <a:pt x="37" y="55"/>
                    </a:cubicBezTo>
                    <a:cubicBezTo>
                      <a:pt x="30" y="53"/>
                      <a:pt x="23" y="45"/>
                      <a:pt x="19" y="34"/>
                    </a:cubicBezTo>
                    <a:cubicBezTo>
                      <a:pt x="15" y="26"/>
                      <a:pt x="17" y="20"/>
                      <a:pt x="24" y="1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6" name="Freeform 1419">
                <a:extLst>
                  <a:ext uri="{FF2B5EF4-FFF2-40B4-BE49-F238E27FC236}">
                    <a16:creationId xmlns:a16="http://schemas.microsoft.com/office/drawing/2014/main" id="{1A7FBDE8-68AC-4879-A1DF-9559D65DBD31}"/>
                  </a:ext>
                </a:extLst>
              </p:cNvPr>
              <p:cNvSpPr>
                <a:spLocks noEditPoints="1"/>
              </p:cNvSpPr>
              <p:nvPr userDrawn="1"/>
            </p:nvSpPr>
            <p:spPr bwMode="auto">
              <a:xfrm>
                <a:off x="5064" y="3157"/>
                <a:ext cx="115" cy="109"/>
              </a:xfrm>
              <a:custGeom>
                <a:avLst/>
                <a:gdLst>
                  <a:gd name="T0" fmla="*/ 55 w 78"/>
                  <a:gd name="T1" fmla="*/ 66 h 74"/>
                  <a:gd name="T2" fmla="*/ 72 w 78"/>
                  <a:gd name="T3" fmla="*/ 21 h 74"/>
                  <a:gd name="T4" fmla="*/ 29 w 78"/>
                  <a:gd name="T5" fmla="*/ 6 h 74"/>
                  <a:gd name="T6" fmla="*/ 7 w 78"/>
                  <a:gd name="T7" fmla="*/ 48 h 74"/>
                  <a:gd name="T8" fmla="*/ 55 w 78"/>
                  <a:gd name="T9" fmla="*/ 66 h 74"/>
                  <a:gd name="T10" fmla="*/ 33 w 78"/>
                  <a:gd name="T11" fmla="*/ 19 h 74"/>
                  <a:gd name="T12" fmla="*/ 49 w 78"/>
                  <a:gd name="T13" fmla="*/ 31 h 74"/>
                  <a:gd name="T14" fmla="*/ 38 w 78"/>
                  <a:gd name="T15" fmla="*/ 56 h 74"/>
                  <a:gd name="T16" fmla="*/ 21 w 78"/>
                  <a:gd name="T17" fmla="*/ 47 h 74"/>
                  <a:gd name="T18" fmla="*/ 33 w 78"/>
                  <a:gd name="T1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4">
                    <a:moveTo>
                      <a:pt x="55" y="66"/>
                    </a:moveTo>
                    <a:cubicBezTo>
                      <a:pt x="68" y="61"/>
                      <a:pt x="78" y="35"/>
                      <a:pt x="72" y="21"/>
                    </a:cubicBezTo>
                    <a:cubicBezTo>
                      <a:pt x="66" y="6"/>
                      <a:pt x="47" y="0"/>
                      <a:pt x="29" y="6"/>
                    </a:cubicBezTo>
                    <a:cubicBezTo>
                      <a:pt x="10" y="13"/>
                      <a:pt x="0" y="33"/>
                      <a:pt x="7" y="48"/>
                    </a:cubicBezTo>
                    <a:cubicBezTo>
                      <a:pt x="13" y="64"/>
                      <a:pt x="38" y="74"/>
                      <a:pt x="55" y="66"/>
                    </a:cubicBezTo>
                    <a:close/>
                    <a:moveTo>
                      <a:pt x="33" y="19"/>
                    </a:moveTo>
                    <a:cubicBezTo>
                      <a:pt x="42" y="17"/>
                      <a:pt x="47" y="23"/>
                      <a:pt x="49" y="31"/>
                    </a:cubicBezTo>
                    <a:cubicBezTo>
                      <a:pt x="52" y="39"/>
                      <a:pt x="44" y="56"/>
                      <a:pt x="38" y="56"/>
                    </a:cubicBezTo>
                    <a:cubicBezTo>
                      <a:pt x="32" y="55"/>
                      <a:pt x="27" y="50"/>
                      <a:pt x="21" y="47"/>
                    </a:cubicBezTo>
                    <a:cubicBezTo>
                      <a:pt x="20" y="35"/>
                      <a:pt x="26" y="20"/>
                      <a:pt x="33"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7" name="Freeform 1420">
                <a:extLst>
                  <a:ext uri="{FF2B5EF4-FFF2-40B4-BE49-F238E27FC236}">
                    <a16:creationId xmlns:a16="http://schemas.microsoft.com/office/drawing/2014/main" id="{03347EE6-3BE6-482D-8B17-413C4FA89201}"/>
                  </a:ext>
                </a:extLst>
              </p:cNvPr>
              <p:cNvSpPr>
                <a:spLocks noEditPoints="1"/>
              </p:cNvSpPr>
              <p:nvPr userDrawn="1"/>
            </p:nvSpPr>
            <p:spPr bwMode="auto">
              <a:xfrm>
                <a:off x="5752" y="3094"/>
                <a:ext cx="109" cy="104"/>
              </a:xfrm>
              <a:custGeom>
                <a:avLst/>
                <a:gdLst>
                  <a:gd name="T0" fmla="*/ 50 w 74"/>
                  <a:gd name="T1" fmla="*/ 64 h 71"/>
                  <a:gd name="T2" fmla="*/ 69 w 74"/>
                  <a:gd name="T3" fmla="*/ 22 h 71"/>
                  <a:gd name="T4" fmla="*/ 28 w 74"/>
                  <a:gd name="T5" fmla="*/ 6 h 71"/>
                  <a:gd name="T6" fmla="*/ 6 w 74"/>
                  <a:gd name="T7" fmla="*/ 46 h 71"/>
                  <a:gd name="T8" fmla="*/ 50 w 74"/>
                  <a:gd name="T9" fmla="*/ 64 h 71"/>
                  <a:gd name="T10" fmla="*/ 31 w 74"/>
                  <a:gd name="T11" fmla="*/ 19 h 71"/>
                  <a:gd name="T12" fmla="*/ 46 w 74"/>
                  <a:gd name="T13" fmla="*/ 26 h 71"/>
                  <a:gd name="T14" fmla="*/ 37 w 74"/>
                  <a:gd name="T15" fmla="*/ 55 h 71"/>
                  <a:gd name="T16" fmla="*/ 19 w 74"/>
                  <a:gd name="T17" fmla="*/ 45 h 71"/>
                  <a:gd name="T18" fmla="*/ 31 w 74"/>
                  <a:gd name="T19" fmla="*/ 1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1">
                    <a:moveTo>
                      <a:pt x="50" y="64"/>
                    </a:moveTo>
                    <a:cubicBezTo>
                      <a:pt x="64" y="59"/>
                      <a:pt x="74" y="37"/>
                      <a:pt x="69" y="22"/>
                    </a:cubicBezTo>
                    <a:cubicBezTo>
                      <a:pt x="64" y="7"/>
                      <a:pt x="45" y="0"/>
                      <a:pt x="28" y="6"/>
                    </a:cubicBezTo>
                    <a:cubicBezTo>
                      <a:pt x="11" y="13"/>
                      <a:pt x="0" y="31"/>
                      <a:pt x="6" y="46"/>
                    </a:cubicBezTo>
                    <a:cubicBezTo>
                      <a:pt x="12" y="62"/>
                      <a:pt x="33" y="71"/>
                      <a:pt x="50" y="64"/>
                    </a:cubicBezTo>
                    <a:close/>
                    <a:moveTo>
                      <a:pt x="31" y="19"/>
                    </a:moveTo>
                    <a:cubicBezTo>
                      <a:pt x="37" y="18"/>
                      <a:pt x="43" y="24"/>
                      <a:pt x="46" y="26"/>
                    </a:cubicBezTo>
                    <a:cubicBezTo>
                      <a:pt x="51" y="40"/>
                      <a:pt x="46" y="53"/>
                      <a:pt x="37" y="55"/>
                    </a:cubicBezTo>
                    <a:cubicBezTo>
                      <a:pt x="28" y="57"/>
                      <a:pt x="22" y="54"/>
                      <a:pt x="19" y="45"/>
                    </a:cubicBezTo>
                    <a:cubicBezTo>
                      <a:pt x="16" y="35"/>
                      <a:pt x="22" y="19"/>
                      <a:pt x="31"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8" name="Freeform 1421">
                <a:extLst>
                  <a:ext uri="{FF2B5EF4-FFF2-40B4-BE49-F238E27FC236}">
                    <a16:creationId xmlns:a16="http://schemas.microsoft.com/office/drawing/2014/main" id="{86B559B8-9D92-4452-9EF9-89BBE4215D68}"/>
                  </a:ext>
                </a:extLst>
              </p:cNvPr>
              <p:cNvSpPr>
                <a:spLocks noEditPoints="1"/>
              </p:cNvSpPr>
              <p:nvPr userDrawn="1"/>
            </p:nvSpPr>
            <p:spPr bwMode="auto">
              <a:xfrm>
                <a:off x="5581" y="2328"/>
                <a:ext cx="144" cy="115"/>
              </a:xfrm>
              <a:custGeom>
                <a:avLst/>
                <a:gdLst>
                  <a:gd name="T0" fmla="*/ 63 w 98"/>
                  <a:gd name="T1" fmla="*/ 3 h 78"/>
                  <a:gd name="T2" fmla="*/ 40 w 98"/>
                  <a:gd name="T3" fmla="*/ 8 h 78"/>
                  <a:gd name="T4" fmla="*/ 15 w 98"/>
                  <a:gd name="T5" fmla="*/ 23 h 78"/>
                  <a:gd name="T6" fmla="*/ 11 w 98"/>
                  <a:gd name="T7" fmla="*/ 58 h 78"/>
                  <a:gd name="T8" fmla="*/ 63 w 98"/>
                  <a:gd name="T9" fmla="*/ 73 h 78"/>
                  <a:gd name="T10" fmla="*/ 95 w 98"/>
                  <a:gd name="T11" fmla="*/ 37 h 78"/>
                  <a:gd name="T12" fmla="*/ 63 w 98"/>
                  <a:gd name="T13" fmla="*/ 3 h 78"/>
                  <a:gd name="T14" fmla="*/ 79 w 98"/>
                  <a:gd name="T15" fmla="*/ 27 h 78"/>
                  <a:gd name="T16" fmla="*/ 55 w 98"/>
                  <a:gd name="T17" fmla="*/ 62 h 78"/>
                  <a:gd name="T18" fmla="*/ 36 w 98"/>
                  <a:gd name="T19" fmla="*/ 61 h 78"/>
                  <a:gd name="T20" fmla="*/ 18 w 98"/>
                  <a:gd name="T21" fmla="*/ 46 h 78"/>
                  <a:gd name="T22" fmla="*/ 30 w 98"/>
                  <a:gd name="T23" fmla="*/ 30 h 78"/>
                  <a:gd name="T24" fmla="*/ 64 w 98"/>
                  <a:gd name="T25" fmla="*/ 15 h 78"/>
                  <a:gd name="T26" fmla="*/ 79 w 98"/>
                  <a:gd name="T27"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63" y="3"/>
                    </a:moveTo>
                    <a:cubicBezTo>
                      <a:pt x="55" y="4"/>
                      <a:pt x="48" y="6"/>
                      <a:pt x="40" y="8"/>
                    </a:cubicBezTo>
                    <a:cubicBezTo>
                      <a:pt x="32" y="12"/>
                      <a:pt x="23" y="17"/>
                      <a:pt x="15" y="23"/>
                    </a:cubicBezTo>
                    <a:cubicBezTo>
                      <a:pt x="2" y="33"/>
                      <a:pt x="0" y="47"/>
                      <a:pt x="11" y="58"/>
                    </a:cubicBezTo>
                    <a:cubicBezTo>
                      <a:pt x="25" y="73"/>
                      <a:pt x="43" y="78"/>
                      <a:pt x="63" y="73"/>
                    </a:cubicBezTo>
                    <a:cubicBezTo>
                      <a:pt x="81" y="68"/>
                      <a:pt x="93" y="57"/>
                      <a:pt x="95" y="37"/>
                    </a:cubicBezTo>
                    <a:cubicBezTo>
                      <a:pt x="98" y="16"/>
                      <a:pt x="84" y="0"/>
                      <a:pt x="63" y="3"/>
                    </a:cubicBezTo>
                    <a:close/>
                    <a:moveTo>
                      <a:pt x="79" y="27"/>
                    </a:moveTo>
                    <a:cubicBezTo>
                      <a:pt x="79" y="41"/>
                      <a:pt x="70" y="56"/>
                      <a:pt x="55" y="62"/>
                    </a:cubicBezTo>
                    <a:cubicBezTo>
                      <a:pt x="51" y="62"/>
                      <a:pt x="43" y="62"/>
                      <a:pt x="36" y="61"/>
                    </a:cubicBezTo>
                    <a:cubicBezTo>
                      <a:pt x="27" y="60"/>
                      <a:pt x="17" y="56"/>
                      <a:pt x="18" y="46"/>
                    </a:cubicBezTo>
                    <a:cubicBezTo>
                      <a:pt x="18" y="40"/>
                      <a:pt x="25" y="33"/>
                      <a:pt x="30" y="30"/>
                    </a:cubicBezTo>
                    <a:cubicBezTo>
                      <a:pt x="41" y="23"/>
                      <a:pt x="52" y="19"/>
                      <a:pt x="64" y="15"/>
                    </a:cubicBezTo>
                    <a:cubicBezTo>
                      <a:pt x="74" y="11"/>
                      <a:pt x="79" y="17"/>
                      <a:pt x="79" y="2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9" name="Freeform 1422">
                <a:extLst>
                  <a:ext uri="{FF2B5EF4-FFF2-40B4-BE49-F238E27FC236}">
                    <a16:creationId xmlns:a16="http://schemas.microsoft.com/office/drawing/2014/main" id="{E120BBE1-AC4F-41CA-A189-EC8C678439CB}"/>
                  </a:ext>
                </a:extLst>
              </p:cNvPr>
              <p:cNvSpPr>
                <a:spLocks noEditPoints="1"/>
              </p:cNvSpPr>
              <p:nvPr userDrawn="1"/>
            </p:nvSpPr>
            <p:spPr bwMode="auto">
              <a:xfrm>
                <a:off x="5401" y="2402"/>
                <a:ext cx="127" cy="125"/>
              </a:xfrm>
              <a:custGeom>
                <a:avLst/>
                <a:gdLst>
                  <a:gd name="T0" fmla="*/ 27 w 86"/>
                  <a:gd name="T1" fmla="*/ 8 h 85"/>
                  <a:gd name="T2" fmla="*/ 6 w 86"/>
                  <a:gd name="T3" fmla="*/ 54 h 85"/>
                  <a:gd name="T4" fmla="*/ 57 w 86"/>
                  <a:gd name="T5" fmla="*/ 77 h 85"/>
                  <a:gd name="T6" fmla="*/ 80 w 86"/>
                  <a:gd name="T7" fmla="*/ 30 h 85"/>
                  <a:gd name="T8" fmla="*/ 27 w 86"/>
                  <a:gd name="T9" fmla="*/ 8 h 85"/>
                  <a:gd name="T10" fmla="*/ 50 w 86"/>
                  <a:gd name="T11" fmla="*/ 67 h 85"/>
                  <a:gd name="T12" fmla="*/ 17 w 86"/>
                  <a:gd name="T13" fmla="*/ 54 h 85"/>
                  <a:gd name="T14" fmla="*/ 34 w 86"/>
                  <a:gd name="T15" fmla="*/ 17 h 85"/>
                  <a:gd name="T16" fmla="*/ 64 w 86"/>
                  <a:gd name="T17" fmla="*/ 31 h 85"/>
                  <a:gd name="T18" fmla="*/ 50 w 86"/>
                  <a:gd name="T19"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7" y="8"/>
                    </a:moveTo>
                    <a:cubicBezTo>
                      <a:pt x="10" y="15"/>
                      <a:pt x="0" y="36"/>
                      <a:pt x="6" y="54"/>
                    </a:cubicBezTo>
                    <a:cubicBezTo>
                      <a:pt x="12" y="75"/>
                      <a:pt x="35" y="85"/>
                      <a:pt x="57" y="77"/>
                    </a:cubicBezTo>
                    <a:cubicBezTo>
                      <a:pt x="74" y="70"/>
                      <a:pt x="86" y="47"/>
                      <a:pt x="80" y="30"/>
                    </a:cubicBezTo>
                    <a:cubicBezTo>
                      <a:pt x="72" y="10"/>
                      <a:pt x="49" y="0"/>
                      <a:pt x="27" y="8"/>
                    </a:cubicBezTo>
                    <a:close/>
                    <a:moveTo>
                      <a:pt x="50" y="67"/>
                    </a:moveTo>
                    <a:cubicBezTo>
                      <a:pt x="37" y="73"/>
                      <a:pt x="22" y="66"/>
                      <a:pt x="17" y="54"/>
                    </a:cubicBezTo>
                    <a:cubicBezTo>
                      <a:pt x="13" y="42"/>
                      <a:pt x="22" y="22"/>
                      <a:pt x="34" y="17"/>
                    </a:cubicBezTo>
                    <a:cubicBezTo>
                      <a:pt x="44" y="13"/>
                      <a:pt x="60" y="20"/>
                      <a:pt x="64" y="31"/>
                    </a:cubicBezTo>
                    <a:cubicBezTo>
                      <a:pt x="70" y="44"/>
                      <a:pt x="62" y="62"/>
                      <a:pt x="50"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0" name="Freeform 1423">
                <a:extLst>
                  <a:ext uri="{FF2B5EF4-FFF2-40B4-BE49-F238E27FC236}">
                    <a16:creationId xmlns:a16="http://schemas.microsoft.com/office/drawing/2014/main" id="{BCBDE7BF-CECD-43E6-B72A-2BE17B323274}"/>
                  </a:ext>
                </a:extLst>
              </p:cNvPr>
              <p:cNvSpPr>
                <a:spLocks noEditPoints="1"/>
              </p:cNvSpPr>
              <p:nvPr userDrawn="1"/>
            </p:nvSpPr>
            <p:spPr bwMode="auto">
              <a:xfrm>
                <a:off x="5783" y="2265"/>
                <a:ext cx="133" cy="128"/>
              </a:xfrm>
              <a:custGeom>
                <a:avLst/>
                <a:gdLst>
                  <a:gd name="T0" fmla="*/ 38 w 90"/>
                  <a:gd name="T1" fmla="*/ 7 h 87"/>
                  <a:gd name="T2" fmla="*/ 8 w 90"/>
                  <a:gd name="T3" fmla="*/ 62 h 87"/>
                  <a:gd name="T4" fmla="*/ 52 w 90"/>
                  <a:gd name="T5" fmla="*/ 80 h 87"/>
                  <a:gd name="T6" fmla="*/ 80 w 90"/>
                  <a:gd name="T7" fmla="*/ 28 h 87"/>
                  <a:gd name="T8" fmla="*/ 38 w 90"/>
                  <a:gd name="T9" fmla="*/ 7 h 87"/>
                  <a:gd name="T10" fmla="*/ 45 w 90"/>
                  <a:gd name="T11" fmla="*/ 71 h 87"/>
                  <a:gd name="T12" fmla="*/ 19 w 90"/>
                  <a:gd name="T13" fmla="*/ 60 h 87"/>
                  <a:gd name="T14" fmla="*/ 43 w 90"/>
                  <a:gd name="T15" fmla="*/ 18 h 87"/>
                  <a:gd name="T16" fmla="*/ 66 w 90"/>
                  <a:gd name="T17" fmla="*/ 29 h 87"/>
                  <a:gd name="T18" fmla="*/ 45 w 90"/>
                  <a:gd name="T19"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7">
                    <a:moveTo>
                      <a:pt x="38" y="7"/>
                    </a:moveTo>
                    <a:cubicBezTo>
                      <a:pt x="13" y="17"/>
                      <a:pt x="0" y="40"/>
                      <a:pt x="8" y="62"/>
                    </a:cubicBezTo>
                    <a:cubicBezTo>
                      <a:pt x="13" y="76"/>
                      <a:pt x="38" y="87"/>
                      <a:pt x="52" y="80"/>
                    </a:cubicBezTo>
                    <a:cubicBezTo>
                      <a:pt x="74" y="68"/>
                      <a:pt x="90" y="52"/>
                      <a:pt x="80" y="28"/>
                    </a:cubicBezTo>
                    <a:cubicBezTo>
                      <a:pt x="72" y="9"/>
                      <a:pt x="55" y="0"/>
                      <a:pt x="38" y="7"/>
                    </a:cubicBezTo>
                    <a:close/>
                    <a:moveTo>
                      <a:pt x="45" y="71"/>
                    </a:moveTo>
                    <a:cubicBezTo>
                      <a:pt x="35" y="74"/>
                      <a:pt x="23" y="69"/>
                      <a:pt x="19" y="60"/>
                    </a:cubicBezTo>
                    <a:cubicBezTo>
                      <a:pt x="12" y="44"/>
                      <a:pt x="22" y="25"/>
                      <a:pt x="43" y="18"/>
                    </a:cubicBezTo>
                    <a:cubicBezTo>
                      <a:pt x="53" y="14"/>
                      <a:pt x="62" y="18"/>
                      <a:pt x="66" y="29"/>
                    </a:cubicBezTo>
                    <a:cubicBezTo>
                      <a:pt x="73" y="44"/>
                      <a:pt x="63" y="64"/>
                      <a:pt x="45" y="7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1" name="Freeform 1424">
                <a:extLst>
                  <a:ext uri="{FF2B5EF4-FFF2-40B4-BE49-F238E27FC236}">
                    <a16:creationId xmlns:a16="http://schemas.microsoft.com/office/drawing/2014/main" id="{7B7BDE82-998B-4E07-95B5-7FC6247DA73F}"/>
                  </a:ext>
                </a:extLst>
              </p:cNvPr>
              <p:cNvSpPr>
                <a:spLocks/>
              </p:cNvSpPr>
              <p:nvPr userDrawn="1"/>
            </p:nvSpPr>
            <p:spPr bwMode="auto">
              <a:xfrm>
                <a:off x="5368" y="2353"/>
                <a:ext cx="55" cy="49"/>
              </a:xfrm>
              <a:custGeom>
                <a:avLst/>
                <a:gdLst>
                  <a:gd name="T0" fmla="*/ 25 w 37"/>
                  <a:gd name="T1" fmla="*/ 29 h 33"/>
                  <a:gd name="T2" fmla="*/ 34 w 37"/>
                  <a:gd name="T3" fmla="*/ 13 h 33"/>
                  <a:gd name="T4" fmla="*/ 4 w 37"/>
                  <a:gd name="T5" fmla="*/ 5 h 33"/>
                  <a:gd name="T6" fmla="*/ 1 w 37"/>
                  <a:gd name="T7" fmla="*/ 22 h 33"/>
                  <a:gd name="T8" fmla="*/ 25 w 37"/>
                  <a:gd name="T9" fmla="*/ 29 h 33"/>
                </a:gdLst>
                <a:ahLst/>
                <a:cxnLst>
                  <a:cxn ang="0">
                    <a:pos x="T0" y="T1"/>
                  </a:cxn>
                  <a:cxn ang="0">
                    <a:pos x="T2" y="T3"/>
                  </a:cxn>
                  <a:cxn ang="0">
                    <a:pos x="T4" y="T5"/>
                  </a:cxn>
                  <a:cxn ang="0">
                    <a:pos x="T6" y="T7"/>
                  </a:cxn>
                  <a:cxn ang="0">
                    <a:pos x="T8" y="T9"/>
                  </a:cxn>
                </a:cxnLst>
                <a:rect l="0" t="0" r="r" b="b"/>
                <a:pathLst>
                  <a:path w="37" h="33">
                    <a:moveTo>
                      <a:pt x="25" y="29"/>
                    </a:moveTo>
                    <a:cubicBezTo>
                      <a:pt x="32" y="26"/>
                      <a:pt x="37" y="22"/>
                      <a:pt x="34" y="13"/>
                    </a:cubicBezTo>
                    <a:cubicBezTo>
                      <a:pt x="31" y="6"/>
                      <a:pt x="16" y="0"/>
                      <a:pt x="4" y="5"/>
                    </a:cubicBezTo>
                    <a:cubicBezTo>
                      <a:pt x="3" y="9"/>
                      <a:pt x="0" y="16"/>
                      <a:pt x="1" y="22"/>
                    </a:cubicBezTo>
                    <a:cubicBezTo>
                      <a:pt x="2" y="30"/>
                      <a:pt x="16" y="33"/>
                      <a:pt x="25" y="2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2" name="Freeform 1425">
                <a:extLst>
                  <a:ext uri="{FF2B5EF4-FFF2-40B4-BE49-F238E27FC236}">
                    <a16:creationId xmlns:a16="http://schemas.microsoft.com/office/drawing/2014/main" id="{08E73044-F51A-4873-B335-E17CEBA9258D}"/>
                  </a:ext>
                </a:extLst>
              </p:cNvPr>
              <p:cNvSpPr>
                <a:spLocks/>
              </p:cNvSpPr>
              <p:nvPr userDrawn="1"/>
            </p:nvSpPr>
            <p:spPr bwMode="auto">
              <a:xfrm>
                <a:off x="5787" y="2210"/>
                <a:ext cx="49" cy="46"/>
              </a:xfrm>
              <a:custGeom>
                <a:avLst/>
                <a:gdLst>
                  <a:gd name="T0" fmla="*/ 28 w 33"/>
                  <a:gd name="T1" fmla="*/ 26 h 31"/>
                  <a:gd name="T2" fmla="*/ 33 w 33"/>
                  <a:gd name="T3" fmla="*/ 13 h 31"/>
                  <a:gd name="T4" fmla="*/ 10 w 33"/>
                  <a:gd name="T5" fmla="*/ 4 h 31"/>
                  <a:gd name="T6" fmla="*/ 2 w 33"/>
                  <a:gd name="T7" fmla="*/ 20 h 31"/>
                  <a:gd name="T8" fmla="*/ 28 w 33"/>
                  <a:gd name="T9" fmla="*/ 26 h 31"/>
                </a:gdLst>
                <a:ahLst/>
                <a:cxnLst>
                  <a:cxn ang="0">
                    <a:pos x="T0" y="T1"/>
                  </a:cxn>
                  <a:cxn ang="0">
                    <a:pos x="T2" y="T3"/>
                  </a:cxn>
                  <a:cxn ang="0">
                    <a:pos x="T4" y="T5"/>
                  </a:cxn>
                  <a:cxn ang="0">
                    <a:pos x="T6" y="T7"/>
                  </a:cxn>
                  <a:cxn ang="0">
                    <a:pos x="T8" y="T9"/>
                  </a:cxn>
                </a:cxnLst>
                <a:rect l="0" t="0" r="r" b="b"/>
                <a:pathLst>
                  <a:path w="33" h="31">
                    <a:moveTo>
                      <a:pt x="28" y="26"/>
                    </a:moveTo>
                    <a:cubicBezTo>
                      <a:pt x="29" y="23"/>
                      <a:pt x="33" y="18"/>
                      <a:pt x="33" y="13"/>
                    </a:cubicBezTo>
                    <a:cubicBezTo>
                      <a:pt x="32" y="5"/>
                      <a:pt x="18" y="0"/>
                      <a:pt x="10" y="4"/>
                    </a:cubicBezTo>
                    <a:cubicBezTo>
                      <a:pt x="2" y="7"/>
                      <a:pt x="0" y="13"/>
                      <a:pt x="2" y="20"/>
                    </a:cubicBezTo>
                    <a:cubicBezTo>
                      <a:pt x="5" y="28"/>
                      <a:pt x="15" y="31"/>
                      <a:pt x="28" y="2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3" name="Freeform 1426">
                <a:extLst>
                  <a:ext uri="{FF2B5EF4-FFF2-40B4-BE49-F238E27FC236}">
                    <a16:creationId xmlns:a16="http://schemas.microsoft.com/office/drawing/2014/main" id="{58075E48-4101-4F5F-BD0C-8F34BAD8D2B7}"/>
                  </a:ext>
                </a:extLst>
              </p:cNvPr>
              <p:cNvSpPr>
                <a:spLocks/>
              </p:cNvSpPr>
              <p:nvPr userDrawn="1"/>
            </p:nvSpPr>
            <p:spPr bwMode="auto">
              <a:xfrm>
                <a:off x="5386" y="3195"/>
                <a:ext cx="49" cy="47"/>
              </a:xfrm>
              <a:custGeom>
                <a:avLst/>
                <a:gdLst>
                  <a:gd name="T0" fmla="*/ 21 w 33"/>
                  <a:gd name="T1" fmla="*/ 31 h 32"/>
                  <a:gd name="T2" fmla="*/ 30 w 33"/>
                  <a:gd name="T3" fmla="*/ 10 h 32"/>
                  <a:gd name="T4" fmla="*/ 12 w 33"/>
                  <a:gd name="T5" fmla="*/ 2 h 32"/>
                  <a:gd name="T6" fmla="*/ 6 w 33"/>
                  <a:gd name="T7" fmla="*/ 26 h 32"/>
                  <a:gd name="T8" fmla="*/ 21 w 33"/>
                  <a:gd name="T9" fmla="*/ 31 h 32"/>
                </a:gdLst>
                <a:ahLst/>
                <a:cxnLst>
                  <a:cxn ang="0">
                    <a:pos x="T0" y="T1"/>
                  </a:cxn>
                  <a:cxn ang="0">
                    <a:pos x="T2" y="T3"/>
                  </a:cxn>
                  <a:cxn ang="0">
                    <a:pos x="T4" y="T5"/>
                  </a:cxn>
                  <a:cxn ang="0">
                    <a:pos x="T6" y="T7"/>
                  </a:cxn>
                  <a:cxn ang="0">
                    <a:pos x="T8" y="T9"/>
                  </a:cxn>
                </a:cxnLst>
                <a:rect l="0" t="0" r="r" b="b"/>
                <a:pathLst>
                  <a:path w="33" h="32">
                    <a:moveTo>
                      <a:pt x="21" y="31"/>
                    </a:moveTo>
                    <a:cubicBezTo>
                      <a:pt x="29" y="30"/>
                      <a:pt x="33" y="18"/>
                      <a:pt x="30" y="10"/>
                    </a:cubicBezTo>
                    <a:cubicBezTo>
                      <a:pt x="27" y="0"/>
                      <a:pt x="20" y="0"/>
                      <a:pt x="12" y="2"/>
                    </a:cubicBezTo>
                    <a:cubicBezTo>
                      <a:pt x="0" y="6"/>
                      <a:pt x="5" y="15"/>
                      <a:pt x="6" y="26"/>
                    </a:cubicBezTo>
                    <a:cubicBezTo>
                      <a:pt x="10" y="28"/>
                      <a:pt x="16" y="32"/>
                      <a:pt x="21"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4" name="Freeform 1427">
                <a:extLst>
                  <a:ext uri="{FF2B5EF4-FFF2-40B4-BE49-F238E27FC236}">
                    <a16:creationId xmlns:a16="http://schemas.microsoft.com/office/drawing/2014/main" id="{18196841-8934-4ABD-809D-D3293B3226BC}"/>
                  </a:ext>
                </a:extLst>
              </p:cNvPr>
              <p:cNvSpPr>
                <a:spLocks/>
              </p:cNvSpPr>
              <p:nvPr userDrawn="1"/>
            </p:nvSpPr>
            <p:spPr bwMode="auto">
              <a:xfrm>
                <a:off x="6146" y="2952"/>
                <a:ext cx="66" cy="77"/>
              </a:xfrm>
              <a:custGeom>
                <a:avLst/>
                <a:gdLst>
                  <a:gd name="T0" fmla="*/ 28 w 45"/>
                  <a:gd name="T1" fmla="*/ 49 h 52"/>
                  <a:gd name="T2" fmla="*/ 41 w 45"/>
                  <a:gd name="T3" fmla="*/ 17 h 52"/>
                  <a:gd name="T4" fmla="*/ 15 w 45"/>
                  <a:gd name="T5" fmla="*/ 3 h 52"/>
                  <a:gd name="T6" fmla="*/ 4 w 45"/>
                  <a:gd name="T7" fmla="*/ 33 h 52"/>
                  <a:gd name="T8" fmla="*/ 28 w 45"/>
                  <a:gd name="T9" fmla="*/ 49 h 52"/>
                </a:gdLst>
                <a:ahLst/>
                <a:cxnLst>
                  <a:cxn ang="0">
                    <a:pos x="T0" y="T1"/>
                  </a:cxn>
                  <a:cxn ang="0">
                    <a:pos x="T2" y="T3"/>
                  </a:cxn>
                  <a:cxn ang="0">
                    <a:pos x="T4" y="T5"/>
                  </a:cxn>
                  <a:cxn ang="0">
                    <a:pos x="T6" y="T7"/>
                  </a:cxn>
                  <a:cxn ang="0">
                    <a:pos x="T8" y="T9"/>
                  </a:cxn>
                </a:cxnLst>
                <a:rect l="0" t="0" r="r" b="b"/>
                <a:pathLst>
                  <a:path w="45" h="52">
                    <a:moveTo>
                      <a:pt x="28" y="49"/>
                    </a:moveTo>
                    <a:cubicBezTo>
                      <a:pt x="38" y="44"/>
                      <a:pt x="45" y="27"/>
                      <a:pt x="41" y="17"/>
                    </a:cubicBezTo>
                    <a:cubicBezTo>
                      <a:pt x="36" y="7"/>
                      <a:pt x="24" y="0"/>
                      <a:pt x="15" y="3"/>
                    </a:cubicBezTo>
                    <a:cubicBezTo>
                      <a:pt x="5" y="7"/>
                      <a:pt x="0" y="22"/>
                      <a:pt x="4" y="33"/>
                    </a:cubicBezTo>
                    <a:cubicBezTo>
                      <a:pt x="8" y="44"/>
                      <a:pt x="21" y="52"/>
                      <a:pt x="28"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5" name="Freeform 1428">
                <a:extLst>
                  <a:ext uri="{FF2B5EF4-FFF2-40B4-BE49-F238E27FC236}">
                    <a16:creationId xmlns:a16="http://schemas.microsoft.com/office/drawing/2014/main" id="{714A2632-6001-4A21-816A-DFD8FB8CE6FC}"/>
                  </a:ext>
                </a:extLst>
              </p:cNvPr>
              <p:cNvSpPr>
                <a:spLocks/>
              </p:cNvSpPr>
              <p:nvPr userDrawn="1"/>
            </p:nvSpPr>
            <p:spPr bwMode="auto">
              <a:xfrm>
                <a:off x="6422" y="2748"/>
                <a:ext cx="66" cy="66"/>
              </a:xfrm>
              <a:custGeom>
                <a:avLst/>
                <a:gdLst>
                  <a:gd name="T0" fmla="*/ 4 w 45"/>
                  <a:gd name="T1" fmla="*/ 24 h 45"/>
                  <a:gd name="T2" fmla="*/ 22 w 45"/>
                  <a:gd name="T3" fmla="*/ 45 h 45"/>
                  <a:gd name="T4" fmla="*/ 28 w 45"/>
                  <a:gd name="T5" fmla="*/ 44 h 45"/>
                  <a:gd name="T6" fmla="*/ 40 w 45"/>
                  <a:gd name="T7" fmla="*/ 19 h 45"/>
                  <a:gd name="T8" fmla="*/ 12 w 45"/>
                  <a:gd name="T9" fmla="*/ 5 h 45"/>
                  <a:gd name="T10" fmla="*/ 9 w 45"/>
                  <a:gd name="T11" fmla="*/ 6 h 45"/>
                  <a:gd name="T12" fmla="*/ 4 w 45"/>
                  <a:gd name="T13" fmla="*/ 24 h 45"/>
                </a:gdLst>
                <a:ahLst/>
                <a:cxnLst>
                  <a:cxn ang="0">
                    <a:pos x="T0" y="T1"/>
                  </a:cxn>
                  <a:cxn ang="0">
                    <a:pos x="T2" y="T3"/>
                  </a:cxn>
                  <a:cxn ang="0">
                    <a:pos x="T4" y="T5"/>
                  </a:cxn>
                  <a:cxn ang="0">
                    <a:pos x="T6" y="T7"/>
                  </a:cxn>
                  <a:cxn ang="0">
                    <a:pos x="T8" y="T9"/>
                  </a:cxn>
                  <a:cxn ang="0">
                    <a:pos x="T10" y="T11"/>
                  </a:cxn>
                  <a:cxn ang="0">
                    <a:pos x="T12" y="T13"/>
                  </a:cxn>
                </a:cxnLst>
                <a:rect l="0" t="0" r="r" b="b"/>
                <a:pathLst>
                  <a:path w="45" h="45">
                    <a:moveTo>
                      <a:pt x="4" y="24"/>
                    </a:moveTo>
                    <a:cubicBezTo>
                      <a:pt x="8" y="35"/>
                      <a:pt x="15" y="43"/>
                      <a:pt x="22" y="45"/>
                    </a:cubicBezTo>
                    <a:cubicBezTo>
                      <a:pt x="24" y="45"/>
                      <a:pt x="26" y="45"/>
                      <a:pt x="28" y="44"/>
                    </a:cubicBezTo>
                    <a:cubicBezTo>
                      <a:pt x="40" y="40"/>
                      <a:pt x="45" y="31"/>
                      <a:pt x="40" y="19"/>
                    </a:cubicBezTo>
                    <a:cubicBezTo>
                      <a:pt x="35" y="7"/>
                      <a:pt x="23" y="0"/>
                      <a:pt x="12" y="5"/>
                    </a:cubicBezTo>
                    <a:cubicBezTo>
                      <a:pt x="11" y="5"/>
                      <a:pt x="10" y="6"/>
                      <a:pt x="9" y="6"/>
                    </a:cubicBezTo>
                    <a:cubicBezTo>
                      <a:pt x="2" y="10"/>
                      <a:pt x="0" y="16"/>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6" name="Freeform 1429">
                <a:extLst>
                  <a:ext uri="{FF2B5EF4-FFF2-40B4-BE49-F238E27FC236}">
                    <a16:creationId xmlns:a16="http://schemas.microsoft.com/office/drawing/2014/main" id="{A4B74C62-64C2-41A3-9026-1962BFA83BE9}"/>
                  </a:ext>
                </a:extLst>
              </p:cNvPr>
              <p:cNvSpPr>
                <a:spLocks/>
              </p:cNvSpPr>
              <p:nvPr userDrawn="1"/>
            </p:nvSpPr>
            <p:spPr bwMode="auto">
              <a:xfrm>
                <a:off x="5094" y="3182"/>
                <a:ext cx="47" cy="57"/>
              </a:xfrm>
              <a:custGeom>
                <a:avLst/>
                <a:gdLst>
                  <a:gd name="T0" fmla="*/ 18 w 32"/>
                  <a:gd name="T1" fmla="*/ 39 h 39"/>
                  <a:gd name="T2" fmla="*/ 29 w 32"/>
                  <a:gd name="T3" fmla="*/ 14 h 39"/>
                  <a:gd name="T4" fmla="*/ 13 w 32"/>
                  <a:gd name="T5" fmla="*/ 2 h 39"/>
                  <a:gd name="T6" fmla="*/ 1 w 32"/>
                  <a:gd name="T7" fmla="*/ 30 h 39"/>
                  <a:gd name="T8" fmla="*/ 18 w 32"/>
                  <a:gd name="T9" fmla="*/ 39 h 39"/>
                </a:gdLst>
                <a:ahLst/>
                <a:cxnLst>
                  <a:cxn ang="0">
                    <a:pos x="T0" y="T1"/>
                  </a:cxn>
                  <a:cxn ang="0">
                    <a:pos x="T2" y="T3"/>
                  </a:cxn>
                  <a:cxn ang="0">
                    <a:pos x="T4" y="T5"/>
                  </a:cxn>
                  <a:cxn ang="0">
                    <a:pos x="T6" y="T7"/>
                  </a:cxn>
                  <a:cxn ang="0">
                    <a:pos x="T8" y="T9"/>
                  </a:cxn>
                </a:cxnLst>
                <a:rect l="0" t="0" r="r" b="b"/>
                <a:pathLst>
                  <a:path w="32" h="39">
                    <a:moveTo>
                      <a:pt x="18" y="39"/>
                    </a:moveTo>
                    <a:cubicBezTo>
                      <a:pt x="24" y="39"/>
                      <a:pt x="32" y="22"/>
                      <a:pt x="29" y="14"/>
                    </a:cubicBezTo>
                    <a:cubicBezTo>
                      <a:pt x="27" y="6"/>
                      <a:pt x="22" y="0"/>
                      <a:pt x="13" y="2"/>
                    </a:cubicBezTo>
                    <a:cubicBezTo>
                      <a:pt x="6" y="3"/>
                      <a:pt x="0" y="18"/>
                      <a:pt x="1" y="30"/>
                    </a:cubicBezTo>
                    <a:cubicBezTo>
                      <a:pt x="7" y="33"/>
                      <a:pt x="12" y="38"/>
                      <a:pt x="1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7" name="Freeform 1430">
                <a:extLst>
                  <a:ext uri="{FF2B5EF4-FFF2-40B4-BE49-F238E27FC236}">
                    <a16:creationId xmlns:a16="http://schemas.microsoft.com/office/drawing/2014/main" id="{0A13D8A2-2690-4D94-B7F5-3EE5C79EBDCB}"/>
                  </a:ext>
                </a:extLst>
              </p:cNvPr>
              <p:cNvSpPr>
                <a:spLocks/>
              </p:cNvSpPr>
              <p:nvPr userDrawn="1"/>
            </p:nvSpPr>
            <p:spPr bwMode="auto">
              <a:xfrm>
                <a:off x="5776" y="3120"/>
                <a:ext cx="51" cy="58"/>
              </a:xfrm>
              <a:custGeom>
                <a:avLst/>
                <a:gdLst>
                  <a:gd name="T0" fmla="*/ 21 w 35"/>
                  <a:gd name="T1" fmla="*/ 37 h 39"/>
                  <a:gd name="T2" fmla="*/ 30 w 35"/>
                  <a:gd name="T3" fmla="*/ 8 h 39"/>
                  <a:gd name="T4" fmla="*/ 15 w 35"/>
                  <a:gd name="T5" fmla="*/ 1 h 39"/>
                  <a:gd name="T6" fmla="*/ 3 w 35"/>
                  <a:gd name="T7" fmla="*/ 27 h 39"/>
                  <a:gd name="T8" fmla="*/ 21 w 35"/>
                  <a:gd name="T9" fmla="*/ 37 h 39"/>
                </a:gdLst>
                <a:ahLst/>
                <a:cxnLst>
                  <a:cxn ang="0">
                    <a:pos x="T0" y="T1"/>
                  </a:cxn>
                  <a:cxn ang="0">
                    <a:pos x="T2" y="T3"/>
                  </a:cxn>
                  <a:cxn ang="0">
                    <a:pos x="T4" y="T5"/>
                  </a:cxn>
                  <a:cxn ang="0">
                    <a:pos x="T6" y="T7"/>
                  </a:cxn>
                  <a:cxn ang="0">
                    <a:pos x="T8" y="T9"/>
                  </a:cxn>
                </a:cxnLst>
                <a:rect l="0" t="0" r="r" b="b"/>
                <a:pathLst>
                  <a:path w="35" h="39">
                    <a:moveTo>
                      <a:pt x="21" y="37"/>
                    </a:moveTo>
                    <a:cubicBezTo>
                      <a:pt x="30" y="35"/>
                      <a:pt x="35" y="22"/>
                      <a:pt x="30" y="8"/>
                    </a:cubicBezTo>
                    <a:cubicBezTo>
                      <a:pt x="27" y="6"/>
                      <a:pt x="21" y="0"/>
                      <a:pt x="15" y="1"/>
                    </a:cubicBezTo>
                    <a:cubicBezTo>
                      <a:pt x="6" y="1"/>
                      <a:pt x="0" y="17"/>
                      <a:pt x="3" y="27"/>
                    </a:cubicBezTo>
                    <a:cubicBezTo>
                      <a:pt x="6" y="36"/>
                      <a:pt x="12" y="39"/>
                      <a:pt x="2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8" name="Freeform 1431">
                <a:extLst>
                  <a:ext uri="{FF2B5EF4-FFF2-40B4-BE49-F238E27FC236}">
                    <a16:creationId xmlns:a16="http://schemas.microsoft.com/office/drawing/2014/main" id="{7E733F0F-3F8C-4806-9589-885FE11B0D75}"/>
                  </a:ext>
                </a:extLst>
              </p:cNvPr>
              <p:cNvSpPr>
                <a:spLocks/>
              </p:cNvSpPr>
              <p:nvPr userDrawn="1"/>
            </p:nvSpPr>
            <p:spPr bwMode="auto">
              <a:xfrm>
                <a:off x="5606" y="2344"/>
                <a:ext cx="91" cy="75"/>
              </a:xfrm>
              <a:custGeom>
                <a:avLst/>
                <a:gdLst>
                  <a:gd name="T0" fmla="*/ 47 w 62"/>
                  <a:gd name="T1" fmla="*/ 4 h 51"/>
                  <a:gd name="T2" fmla="*/ 13 w 62"/>
                  <a:gd name="T3" fmla="*/ 19 h 51"/>
                  <a:gd name="T4" fmla="*/ 1 w 62"/>
                  <a:gd name="T5" fmla="*/ 35 h 51"/>
                  <a:gd name="T6" fmla="*/ 19 w 62"/>
                  <a:gd name="T7" fmla="*/ 50 h 51"/>
                  <a:gd name="T8" fmla="*/ 38 w 62"/>
                  <a:gd name="T9" fmla="*/ 51 h 51"/>
                  <a:gd name="T10" fmla="*/ 62 w 62"/>
                  <a:gd name="T11" fmla="*/ 16 h 51"/>
                  <a:gd name="T12" fmla="*/ 47 w 6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62" h="51">
                    <a:moveTo>
                      <a:pt x="47" y="4"/>
                    </a:moveTo>
                    <a:cubicBezTo>
                      <a:pt x="35" y="8"/>
                      <a:pt x="24" y="12"/>
                      <a:pt x="13" y="19"/>
                    </a:cubicBezTo>
                    <a:cubicBezTo>
                      <a:pt x="8" y="22"/>
                      <a:pt x="1" y="29"/>
                      <a:pt x="1" y="35"/>
                    </a:cubicBezTo>
                    <a:cubicBezTo>
                      <a:pt x="0" y="45"/>
                      <a:pt x="10" y="49"/>
                      <a:pt x="19" y="50"/>
                    </a:cubicBezTo>
                    <a:cubicBezTo>
                      <a:pt x="26" y="51"/>
                      <a:pt x="34" y="51"/>
                      <a:pt x="38" y="51"/>
                    </a:cubicBezTo>
                    <a:cubicBezTo>
                      <a:pt x="53" y="45"/>
                      <a:pt x="62" y="30"/>
                      <a:pt x="62" y="16"/>
                    </a:cubicBezTo>
                    <a:cubicBezTo>
                      <a:pt x="62" y="6"/>
                      <a:pt x="57" y="0"/>
                      <a:pt x="4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9" name="Freeform 1432">
                <a:extLst>
                  <a:ext uri="{FF2B5EF4-FFF2-40B4-BE49-F238E27FC236}">
                    <a16:creationId xmlns:a16="http://schemas.microsoft.com/office/drawing/2014/main" id="{5C2DC1DC-9699-4FBA-B4C8-2DB347640541}"/>
                  </a:ext>
                </a:extLst>
              </p:cNvPr>
              <p:cNvSpPr>
                <a:spLocks/>
              </p:cNvSpPr>
              <p:nvPr userDrawn="1"/>
            </p:nvSpPr>
            <p:spPr bwMode="auto">
              <a:xfrm>
                <a:off x="5420" y="2421"/>
                <a:ext cx="84" cy="88"/>
              </a:xfrm>
              <a:custGeom>
                <a:avLst/>
                <a:gdLst>
                  <a:gd name="T0" fmla="*/ 21 w 57"/>
                  <a:gd name="T1" fmla="*/ 4 h 60"/>
                  <a:gd name="T2" fmla="*/ 4 w 57"/>
                  <a:gd name="T3" fmla="*/ 41 h 60"/>
                  <a:gd name="T4" fmla="*/ 37 w 57"/>
                  <a:gd name="T5" fmla="*/ 54 h 60"/>
                  <a:gd name="T6" fmla="*/ 51 w 57"/>
                  <a:gd name="T7" fmla="*/ 18 h 60"/>
                  <a:gd name="T8" fmla="*/ 21 w 57"/>
                  <a:gd name="T9" fmla="*/ 4 h 60"/>
                </a:gdLst>
                <a:ahLst/>
                <a:cxnLst>
                  <a:cxn ang="0">
                    <a:pos x="T0" y="T1"/>
                  </a:cxn>
                  <a:cxn ang="0">
                    <a:pos x="T2" y="T3"/>
                  </a:cxn>
                  <a:cxn ang="0">
                    <a:pos x="T4" y="T5"/>
                  </a:cxn>
                  <a:cxn ang="0">
                    <a:pos x="T6" y="T7"/>
                  </a:cxn>
                  <a:cxn ang="0">
                    <a:pos x="T8" y="T9"/>
                  </a:cxn>
                </a:cxnLst>
                <a:rect l="0" t="0" r="r" b="b"/>
                <a:pathLst>
                  <a:path w="57" h="60">
                    <a:moveTo>
                      <a:pt x="21" y="4"/>
                    </a:moveTo>
                    <a:cubicBezTo>
                      <a:pt x="9" y="9"/>
                      <a:pt x="0" y="29"/>
                      <a:pt x="4" y="41"/>
                    </a:cubicBezTo>
                    <a:cubicBezTo>
                      <a:pt x="9" y="53"/>
                      <a:pt x="24" y="60"/>
                      <a:pt x="37" y="54"/>
                    </a:cubicBezTo>
                    <a:cubicBezTo>
                      <a:pt x="49" y="49"/>
                      <a:pt x="57" y="31"/>
                      <a:pt x="51" y="18"/>
                    </a:cubicBezTo>
                    <a:cubicBezTo>
                      <a:pt x="47" y="7"/>
                      <a:pt x="31" y="0"/>
                      <a:pt x="2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0" name="Freeform 1433">
                <a:extLst>
                  <a:ext uri="{FF2B5EF4-FFF2-40B4-BE49-F238E27FC236}">
                    <a16:creationId xmlns:a16="http://schemas.microsoft.com/office/drawing/2014/main" id="{E78DBCDE-6704-4D9E-9456-29200D3B28A7}"/>
                  </a:ext>
                </a:extLst>
              </p:cNvPr>
              <p:cNvSpPr>
                <a:spLocks/>
              </p:cNvSpPr>
              <p:nvPr userDrawn="1"/>
            </p:nvSpPr>
            <p:spPr bwMode="auto">
              <a:xfrm>
                <a:off x="5801" y="2285"/>
                <a:ext cx="90" cy="89"/>
              </a:xfrm>
              <a:custGeom>
                <a:avLst/>
                <a:gdLst>
                  <a:gd name="T0" fmla="*/ 31 w 61"/>
                  <a:gd name="T1" fmla="*/ 4 h 60"/>
                  <a:gd name="T2" fmla="*/ 7 w 61"/>
                  <a:gd name="T3" fmla="*/ 46 h 60"/>
                  <a:gd name="T4" fmla="*/ 33 w 61"/>
                  <a:gd name="T5" fmla="*/ 57 h 60"/>
                  <a:gd name="T6" fmla="*/ 54 w 61"/>
                  <a:gd name="T7" fmla="*/ 15 h 60"/>
                  <a:gd name="T8" fmla="*/ 31 w 61"/>
                  <a:gd name="T9" fmla="*/ 4 h 60"/>
                </a:gdLst>
                <a:ahLst/>
                <a:cxnLst>
                  <a:cxn ang="0">
                    <a:pos x="T0" y="T1"/>
                  </a:cxn>
                  <a:cxn ang="0">
                    <a:pos x="T2" y="T3"/>
                  </a:cxn>
                  <a:cxn ang="0">
                    <a:pos x="T4" y="T5"/>
                  </a:cxn>
                  <a:cxn ang="0">
                    <a:pos x="T6" y="T7"/>
                  </a:cxn>
                  <a:cxn ang="0">
                    <a:pos x="T8" y="T9"/>
                  </a:cxn>
                </a:cxnLst>
                <a:rect l="0" t="0" r="r" b="b"/>
                <a:pathLst>
                  <a:path w="61" h="60">
                    <a:moveTo>
                      <a:pt x="31" y="4"/>
                    </a:moveTo>
                    <a:cubicBezTo>
                      <a:pt x="10" y="11"/>
                      <a:pt x="0" y="30"/>
                      <a:pt x="7" y="46"/>
                    </a:cubicBezTo>
                    <a:cubicBezTo>
                      <a:pt x="11" y="55"/>
                      <a:pt x="23" y="60"/>
                      <a:pt x="33" y="57"/>
                    </a:cubicBezTo>
                    <a:cubicBezTo>
                      <a:pt x="51" y="50"/>
                      <a:pt x="61" y="30"/>
                      <a:pt x="54" y="15"/>
                    </a:cubicBezTo>
                    <a:cubicBezTo>
                      <a:pt x="50" y="4"/>
                      <a:pt x="41" y="0"/>
                      <a:pt x="3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1" name="Freeform 1434">
                <a:extLst>
                  <a:ext uri="{FF2B5EF4-FFF2-40B4-BE49-F238E27FC236}">
                    <a16:creationId xmlns:a16="http://schemas.microsoft.com/office/drawing/2014/main" id="{17C7A333-2B3B-4F93-999A-4DF953D8A80A}"/>
                  </a:ext>
                </a:extLst>
              </p:cNvPr>
              <p:cNvSpPr>
                <a:spLocks/>
              </p:cNvSpPr>
              <p:nvPr userDrawn="1"/>
            </p:nvSpPr>
            <p:spPr bwMode="auto">
              <a:xfrm>
                <a:off x="5289" y="2447"/>
                <a:ext cx="16" cy="27"/>
              </a:xfrm>
              <a:custGeom>
                <a:avLst/>
                <a:gdLst>
                  <a:gd name="T0" fmla="*/ 10 w 11"/>
                  <a:gd name="T1" fmla="*/ 13 h 18"/>
                  <a:gd name="T2" fmla="*/ 4 w 11"/>
                  <a:gd name="T3" fmla="*/ 2 h 18"/>
                  <a:gd name="T4" fmla="*/ 1 w 11"/>
                  <a:gd name="T5" fmla="*/ 3 h 18"/>
                  <a:gd name="T6" fmla="*/ 7 w 11"/>
                  <a:gd name="T7" fmla="*/ 16 h 18"/>
                  <a:gd name="T8" fmla="*/ 10 w 11"/>
                  <a:gd name="T9" fmla="*/ 13 h 18"/>
                </a:gdLst>
                <a:ahLst/>
                <a:cxnLst>
                  <a:cxn ang="0">
                    <a:pos x="T0" y="T1"/>
                  </a:cxn>
                  <a:cxn ang="0">
                    <a:pos x="T2" y="T3"/>
                  </a:cxn>
                  <a:cxn ang="0">
                    <a:pos x="T4" y="T5"/>
                  </a:cxn>
                  <a:cxn ang="0">
                    <a:pos x="T6" y="T7"/>
                  </a:cxn>
                  <a:cxn ang="0">
                    <a:pos x="T8" y="T9"/>
                  </a:cxn>
                </a:cxnLst>
                <a:rect l="0" t="0" r="r" b="b"/>
                <a:pathLst>
                  <a:path w="11" h="18">
                    <a:moveTo>
                      <a:pt x="10" y="13"/>
                    </a:moveTo>
                    <a:cubicBezTo>
                      <a:pt x="7" y="10"/>
                      <a:pt x="6" y="6"/>
                      <a:pt x="4" y="2"/>
                    </a:cubicBezTo>
                    <a:cubicBezTo>
                      <a:pt x="3" y="0"/>
                      <a:pt x="0" y="1"/>
                      <a:pt x="1" y="3"/>
                    </a:cubicBezTo>
                    <a:cubicBezTo>
                      <a:pt x="2" y="8"/>
                      <a:pt x="4" y="13"/>
                      <a:pt x="7" y="16"/>
                    </a:cubicBezTo>
                    <a:cubicBezTo>
                      <a:pt x="9" y="18"/>
                      <a:pt x="11" y="15"/>
                      <a:pt x="10"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2" name="Freeform 1435">
                <a:extLst>
                  <a:ext uri="{FF2B5EF4-FFF2-40B4-BE49-F238E27FC236}">
                    <a16:creationId xmlns:a16="http://schemas.microsoft.com/office/drawing/2014/main" id="{8708C309-92DA-4267-935E-D03287F29A30}"/>
                  </a:ext>
                </a:extLst>
              </p:cNvPr>
              <p:cNvSpPr>
                <a:spLocks/>
              </p:cNvSpPr>
              <p:nvPr userDrawn="1"/>
            </p:nvSpPr>
            <p:spPr bwMode="auto">
              <a:xfrm>
                <a:off x="5278" y="2419"/>
                <a:ext cx="15" cy="22"/>
              </a:xfrm>
              <a:custGeom>
                <a:avLst/>
                <a:gdLst>
                  <a:gd name="T0" fmla="*/ 6 w 10"/>
                  <a:gd name="T1" fmla="*/ 8 h 15"/>
                  <a:gd name="T2" fmla="*/ 6 w 10"/>
                  <a:gd name="T3" fmla="*/ 8 h 15"/>
                  <a:gd name="T4" fmla="*/ 6 w 10"/>
                  <a:gd name="T5" fmla="*/ 6 h 15"/>
                  <a:gd name="T6" fmla="*/ 4 w 10"/>
                  <a:gd name="T7" fmla="*/ 2 h 15"/>
                  <a:gd name="T8" fmla="*/ 1 w 10"/>
                  <a:gd name="T9" fmla="*/ 3 h 15"/>
                  <a:gd name="T10" fmla="*/ 8 w 10"/>
                  <a:gd name="T11" fmla="*/ 11 h 15"/>
                  <a:gd name="T12" fmla="*/ 6 w 1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6" y="8"/>
                    </a:moveTo>
                    <a:cubicBezTo>
                      <a:pt x="6" y="8"/>
                      <a:pt x="6" y="8"/>
                      <a:pt x="6" y="8"/>
                    </a:cubicBezTo>
                    <a:cubicBezTo>
                      <a:pt x="6" y="7"/>
                      <a:pt x="6" y="7"/>
                      <a:pt x="6" y="6"/>
                    </a:cubicBezTo>
                    <a:cubicBezTo>
                      <a:pt x="5" y="5"/>
                      <a:pt x="5" y="3"/>
                      <a:pt x="4" y="2"/>
                    </a:cubicBezTo>
                    <a:cubicBezTo>
                      <a:pt x="4" y="0"/>
                      <a:pt x="0" y="1"/>
                      <a:pt x="1" y="3"/>
                    </a:cubicBezTo>
                    <a:cubicBezTo>
                      <a:pt x="2" y="6"/>
                      <a:pt x="3" y="15"/>
                      <a:pt x="8" y="11"/>
                    </a:cubicBezTo>
                    <a:cubicBezTo>
                      <a:pt x="10" y="10"/>
                      <a:pt x="8" y="8"/>
                      <a:pt x="6"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3" name="Freeform 1436">
                <a:extLst>
                  <a:ext uri="{FF2B5EF4-FFF2-40B4-BE49-F238E27FC236}">
                    <a16:creationId xmlns:a16="http://schemas.microsoft.com/office/drawing/2014/main" id="{D86CAAAE-CDE8-4709-8B3B-05825C5BF9D1}"/>
                  </a:ext>
                </a:extLst>
              </p:cNvPr>
              <p:cNvSpPr>
                <a:spLocks/>
              </p:cNvSpPr>
              <p:nvPr userDrawn="1"/>
            </p:nvSpPr>
            <p:spPr bwMode="auto">
              <a:xfrm>
                <a:off x="5261" y="2406"/>
                <a:ext cx="13" cy="22"/>
              </a:xfrm>
              <a:custGeom>
                <a:avLst/>
                <a:gdLst>
                  <a:gd name="T0" fmla="*/ 1 w 9"/>
                  <a:gd name="T1" fmla="*/ 4 h 15"/>
                  <a:gd name="T2" fmla="*/ 4 w 9"/>
                  <a:gd name="T3" fmla="*/ 13 h 15"/>
                  <a:gd name="T4" fmla="*/ 8 w 9"/>
                  <a:gd name="T5" fmla="*/ 11 h 15"/>
                  <a:gd name="T6" fmla="*/ 5 w 9"/>
                  <a:gd name="T7" fmla="*/ 2 h 15"/>
                  <a:gd name="T8" fmla="*/ 1 w 9"/>
                  <a:gd name="T9" fmla="*/ 4 h 15"/>
                </a:gdLst>
                <a:ahLst/>
                <a:cxnLst>
                  <a:cxn ang="0">
                    <a:pos x="T0" y="T1"/>
                  </a:cxn>
                  <a:cxn ang="0">
                    <a:pos x="T2" y="T3"/>
                  </a:cxn>
                  <a:cxn ang="0">
                    <a:pos x="T4" y="T5"/>
                  </a:cxn>
                  <a:cxn ang="0">
                    <a:pos x="T6" y="T7"/>
                  </a:cxn>
                  <a:cxn ang="0">
                    <a:pos x="T8" y="T9"/>
                  </a:cxn>
                </a:cxnLst>
                <a:rect l="0" t="0" r="r" b="b"/>
                <a:pathLst>
                  <a:path w="9" h="15">
                    <a:moveTo>
                      <a:pt x="1" y="4"/>
                    </a:moveTo>
                    <a:cubicBezTo>
                      <a:pt x="4" y="13"/>
                      <a:pt x="4" y="13"/>
                      <a:pt x="4" y="13"/>
                    </a:cubicBezTo>
                    <a:cubicBezTo>
                      <a:pt x="5" y="15"/>
                      <a:pt x="9" y="14"/>
                      <a:pt x="8" y="11"/>
                    </a:cubicBezTo>
                    <a:cubicBezTo>
                      <a:pt x="5" y="2"/>
                      <a:pt x="5" y="2"/>
                      <a:pt x="5" y="2"/>
                    </a:cubicBezTo>
                    <a:cubicBezTo>
                      <a:pt x="4" y="0"/>
                      <a:pt x="0" y="2"/>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4" name="Freeform 1437">
                <a:extLst>
                  <a:ext uri="{FF2B5EF4-FFF2-40B4-BE49-F238E27FC236}">
                    <a16:creationId xmlns:a16="http://schemas.microsoft.com/office/drawing/2014/main" id="{A5B17D04-A36A-4AFA-B507-45EE7FE434BB}"/>
                  </a:ext>
                </a:extLst>
              </p:cNvPr>
              <p:cNvSpPr>
                <a:spLocks/>
              </p:cNvSpPr>
              <p:nvPr userDrawn="1"/>
            </p:nvSpPr>
            <p:spPr bwMode="auto">
              <a:xfrm>
                <a:off x="5312" y="2493"/>
                <a:ext cx="9" cy="19"/>
              </a:xfrm>
              <a:custGeom>
                <a:avLst/>
                <a:gdLst>
                  <a:gd name="T0" fmla="*/ 1 w 6"/>
                  <a:gd name="T1" fmla="*/ 4 h 13"/>
                  <a:gd name="T2" fmla="*/ 2 w 6"/>
                  <a:gd name="T3" fmla="*/ 9 h 13"/>
                  <a:gd name="T4" fmla="*/ 5 w 6"/>
                  <a:gd name="T5" fmla="*/ 11 h 13"/>
                  <a:gd name="T6" fmla="*/ 4 w 6"/>
                  <a:gd name="T7" fmla="*/ 2 h 13"/>
                  <a:gd name="T8" fmla="*/ 1 w 6"/>
                  <a:gd name="T9" fmla="*/ 4 h 13"/>
                </a:gdLst>
                <a:ahLst/>
                <a:cxnLst>
                  <a:cxn ang="0">
                    <a:pos x="T0" y="T1"/>
                  </a:cxn>
                  <a:cxn ang="0">
                    <a:pos x="T2" y="T3"/>
                  </a:cxn>
                  <a:cxn ang="0">
                    <a:pos x="T4" y="T5"/>
                  </a:cxn>
                  <a:cxn ang="0">
                    <a:pos x="T6" y="T7"/>
                  </a:cxn>
                  <a:cxn ang="0">
                    <a:pos x="T8" y="T9"/>
                  </a:cxn>
                </a:cxnLst>
                <a:rect l="0" t="0" r="r" b="b"/>
                <a:pathLst>
                  <a:path w="6" h="13">
                    <a:moveTo>
                      <a:pt x="1" y="4"/>
                    </a:moveTo>
                    <a:cubicBezTo>
                      <a:pt x="1" y="5"/>
                      <a:pt x="2" y="7"/>
                      <a:pt x="2" y="9"/>
                    </a:cubicBezTo>
                    <a:cubicBezTo>
                      <a:pt x="1" y="11"/>
                      <a:pt x="4" y="13"/>
                      <a:pt x="5" y="11"/>
                    </a:cubicBezTo>
                    <a:cubicBezTo>
                      <a:pt x="6" y="8"/>
                      <a:pt x="5" y="5"/>
                      <a:pt x="4" y="2"/>
                    </a:cubicBezTo>
                    <a:cubicBezTo>
                      <a:pt x="3"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5" name="Freeform 1438">
                <a:extLst>
                  <a:ext uri="{FF2B5EF4-FFF2-40B4-BE49-F238E27FC236}">
                    <a16:creationId xmlns:a16="http://schemas.microsoft.com/office/drawing/2014/main" id="{48CB888F-B5DF-4989-AEE7-98F59C9F28F4}"/>
                  </a:ext>
                </a:extLst>
              </p:cNvPr>
              <p:cNvSpPr>
                <a:spLocks/>
              </p:cNvSpPr>
              <p:nvPr userDrawn="1"/>
            </p:nvSpPr>
            <p:spPr bwMode="auto">
              <a:xfrm>
                <a:off x="5271" y="2388"/>
                <a:ext cx="13" cy="18"/>
              </a:xfrm>
              <a:custGeom>
                <a:avLst/>
                <a:gdLst>
                  <a:gd name="T0" fmla="*/ 7 w 9"/>
                  <a:gd name="T1" fmla="*/ 8 h 12"/>
                  <a:gd name="T2" fmla="*/ 7 w 9"/>
                  <a:gd name="T3" fmla="*/ 7 h 12"/>
                  <a:gd name="T4" fmla="*/ 6 w 9"/>
                  <a:gd name="T5" fmla="*/ 6 h 12"/>
                  <a:gd name="T6" fmla="*/ 4 w 9"/>
                  <a:gd name="T7" fmla="*/ 2 h 12"/>
                  <a:gd name="T8" fmla="*/ 1 w 9"/>
                  <a:gd name="T9" fmla="*/ 3 h 12"/>
                  <a:gd name="T10" fmla="*/ 7 w 9"/>
                  <a:gd name="T11" fmla="*/ 12 h 12"/>
                  <a:gd name="T12" fmla="*/ 7 w 9"/>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7" y="8"/>
                    </a:moveTo>
                    <a:cubicBezTo>
                      <a:pt x="7" y="8"/>
                      <a:pt x="7" y="8"/>
                      <a:pt x="7" y="7"/>
                    </a:cubicBezTo>
                    <a:cubicBezTo>
                      <a:pt x="6" y="7"/>
                      <a:pt x="6" y="6"/>
                      <a:pt x="6" y="6"/>
                    </a:cubicBezTo>
                    <a:cubicBezTo>
                      <a:pt x="5" y="4"/>
                      <a:pt x="5" y="3"/>
                      <a:pt x="4" y="2"/>
                    </a:cubicBezTo>
                    <a:cubicBezTo>
                      <a:pt x="4" y="0"/>
                      <a:pt x="0" y="1"/>
                      <a:pt x="1" y="3"/>
                    </a:cubicBezTo>
                    <a:cubicBezTo>
                      <a:pt x="2" y="5"/>
                      <a:pt x="3" y="12"/>
                      <a:pt x="7" y="12"/>
                    </a:cubicBezTo>
                    <a:cubicBezTo>
                      <a:pt x="9" y="11"/>
                      <a:pt x="9" y="8"/>
                      <a:pt x="7"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6" name="Freeform 1439">
                <a:extLst>
                  <a:ext uri="{FF2B5EF4-FFF2-40B4-BE49-F238E27FC236}">
                    <a16:creationId xmlns:a16="http://schemas.microsoft.com/office/drawing/2014/main" id="{9AC2DC16-961B-491A-ADB7-093B3CEA6839}"/>
                  </a:ext>
                </a:extLst>
              </p:cNvPr>
              <p:cNvSpPr>
                <a:spLocks/>
              </p:cNvSpPr>
              <p:nvPr userDrawn="1"/>
            </p:nvSpPr>
            <p:spPr bwMode="auto">
              <a:xfrm>
                <a:off x="5250" y="2375"/>
                <a:ext cx="16" cy="25"/>
              </a:xfrm>
              <a:custGeom>
                <a:avLst/>
                <a:gdLst>
                  <a:gd name="T0" fmla="*/ 7 w 11"/>
                  <a:gd name="T1" fmla="*/ 9 h 17"/>
                  <a:gd name="T2" fmla="*/ 5 w 11"/>
                  <a:gd name="T3" fmla="*/ 8 h 17"/>
                  <a:gd name="T4" fmla="*/ 4 w 11"/>
                  <a:gd name="T5" fmla="*/ 3 h 17"/>
                  <a:gd name="T6" fmla="*/ 0 w 11"/>
                  <a:gd name="T7" fmla="*/ 3 h 17"/>
                  <a:gd name="T8" fmla="*/ 9 w 11"/>
                  <a:gd name="T9" fmla="*/ 12 h 17"/>
                  <a:gd name="T10" fmla="*/ 7 w 11"/>
                  <a:gd name="T11" fmla="*/ 9 h 17"/>
                </a:gdLst>
                <a:ahLst/>
                <a:cxnLst>
                  <a:cxn ang="0">
                    <a:pos x="T0" y="T1"/>
                  </a:cxn>
                  <a:cxn ang="0">
                    <a:pos x="T2" y="T3"/>
                  </a:cxn>
                  <a:cxn ang="0">
                    <a:pos x="T4" y="T5"/>
                  </a:cxn>
                  <a:cxn ang="0">
                    <a:pos x="T6" y="T7"/>
                  </a:cxn>
                  <a:cxn ang="0">
                    <a:pos x="T8" y="T9"/>
                  </a:cxn>
                  <a:cxn ang="0">
                    <a:pos x="T10" y="T11"/>
                  </a:cxn>
                </a:cxnLst>
                <a:rect l="0" t="0" r="r" b="b"/>
                <a:pathLst>
                  <a:path w="11" h="17">
                    <a:moveTo>
                      <a:pt x="7" y="9"/>
                    </a:moveTo>
                    <a:cubicBezTo>
                      <a:pt x="6" y="10"/>
                      <a:pt x="5" y="9"/>
                      <a:pt x="5" y="8"/>
                    </a:cubicBezTo>
                    <a:cubicBezTo>
                      <a:pt x="4" y="6"/>
                      <a:pt x="4" y="4"/>
                      <a:pt x="4" y="3"/>
                    </a:cubicBezTo>
                    <a:cubicBezTo>
                      <a:pt x="3" y="0"/>
                      <a:pt x="0" y="0"/>
                      <a:pt x="0" y="3"/>
                    </a:cubicBezTo>
                    <a:cubicBezTo>
                      <a:pt x="0" y="7"/>
                      <a:pt x="3" y="17"/>
                      <a:pt x="9" y="12"/>
                    </a:cubicBezTo>
                    <a:cubicBezTo>
                      <a:pt x="11" y="11"/>
                      <a:pt x="8" y="8"/>
                      <a:pt x="7"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7" name="Freeform 1440">
                <a:extLst>
                  <a:ext uri="{FF2B5EF4-FFF2-40B4-BE49-F238E27FC236}">
                    <a16:creationId xmlns:a16="http://schemas.microsoft.com/office/drawing/2014/main" id="{B5CA4660-821E-4DB5-8F54-B7EEE955B7BB}"/>
                  </a:ext>
                </a:extLst>
              </p:cNvPr>
              <p:cNvSpPr>
                <a:spLocks/>
              </p:cNvSpPr>
              <p:nvPr userDrawn="1"/>
            </p:nvSpPr>
            <p:spPr bwMode="auto">
              <a:xfrm>
                <a:off x="5258" y="2356"/>
                <a:ext cx="13" cy="24"/>
              </a:xfrm>
              <a:custGeom>
                <a:avLst/>
                <a:gdLst>
                  <a:gd name="T0" fmla="*/ 0 w 9"/>
                  <a:gd name="T1" fmla="*/ 3 h 16"/>
                  <a:gd name="T2" fmla="*/ 4 w 9"/>
                  <a:gd name="T3" fmla="*/ 14 h 16"/>
                  <a:gd name="T4" fmla="*/ 7 w 9"/>
                  <a:gd name="T5" fmla="*/ 11 h 16"/>
                  <a:gd name="T6" fmla="*/ 4 w 9"/>
                  <a:gd name="T7" fmla="*/ 2 h 16"/>
                  <a:gd name="T8" fmla="*/ 0 w 9"/>
                  <a:gd name="T9" fmla="*/ 3 h 16"/>
                </a:gdLst>
                <a:ahLst/>
                <a:cxnLst>
                  <a:cxn ang="0">
                    <a:pos x="T0" y="T1"/>
                  </a:cxn>
                  <a:cxn ang="0">
                    <a:pos x="T2" y="T3"/>
                  </a:cxn>
                  <a:cxn ang="0">
                    <a:pos x="T4" y="T5"/>
                  </a:cxn>
                  <a:cxn ang="0">
                    <a:pos x="T6" y="T7"/>
                  </a:cxn>
                  <a:cxn ang="0">
                    <a:pos x="T8" y="T9"/>
                  </a:cxn>
                </a:cxnLst>
                <a:rect l="0" t="0" r="r" b="b"/>
                <a:pathLst>
                  <a:path w="9" h="16">
                    <a:moveTo>
                      <a:pt x="0" y="3"/>
                    </a:moveTo>
                    <a:cubicBezTo>
                      <a:pt x="0" y="7"/>
                      <a:pt x="1" y="11"/>
                      <a:pt x="4" y="14"/>
                    </a:cubicBezTo>
                    <a:cubicBezTo>
                      <a:pt x="6" y="16"/>
                      <a:pt x="9" y="13"/>
                      <a:pt x="7" y="11"/>
                    </a:cubicBezTo>
                    <a:cubicBezTo>
                      <a:pt x="5" y="9"/>
                      <a:pt x="4" y="5"/>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8" name="Freeform 1441">
                <a:extLst>
                  <a:ext uri="{FF2B5EF4-FFF2-40B4-BE49-F238E27FC236}">
                    <a16:creationId xmlns:a16="http://schemas.microsoft.com/office/drawing/2014/main" id="{B32FCBD5-C2F9-431B-BD11-76D1578CB811}"/>
                  </a:ext>
                </a:extLst>
              </p:cNvPr>
              <p:cNvSpPr>
                <a:spLocks/>
              </p:cNvSpPr>
              <p:nvPr userDrawn="1"/>
            </p:nvSpPr>
            <p:spPr bwMode="auto">
              <a:xfrm>
                <a:off x="5262" y="2328"/>
                <a:ext cx="7" cy="25"/>
              </a:xfrm>
              <a:custGeom>
                <a:avLst/>
                <a:gdLst>
                  <a:gd name="T0" fmla="*/ 0 w 5"/>
                  <a:gd name="T1" fmla="*/ 3 h 17"/>
                  <a:gd name="T2" fmla="*/ 1 w 5"/>
                  <a:gd name="T3" fmla="*/ 14 h 17"/>
                  <a:gd name="T4" fmla="*/ 5 w 5"/>
                  <a:gd name="T5" fmla="*/ 14 h 17"/>
                  <a:gd name="T6" fmla="*/ 4 w 5"/>
                  <a:gd name="T7" fmla="*/ 3 h 17"/>
                  <a:gd name="T8" fmla="*/ 0 w 5"/>
                  <a:gd name="T9" fmla="*/ 3 h 17"/>
                </a:gdLst>
                <a:ahLst/>
                <a:cxnLst>
                  <a:cxn ang="0">
                    <a:pos x="T0" y="T1"/>
                  </a:cxn>
                  <a:cxn ang="0">
                    <a:pos x="T2" y="T3"/>
                  </a:cxn>
                  <a:cxn ang="0">
                    <a:pos x="T4" y="T5"/>
                  </a:cxn>
                  <a:cxn ang="0">
                    <a:pos x="T6" y="T7"/>
                  </a:cxn>
                  <a:cxn ang="0">
                    <a:pos x="T8" y="T9"/>
                  </a:cxn>
                </a:cxnLst>
                <a:rect l="0" t="0" r="r" b="b"/>
                <a:pathLst>
                  <a:path w="5" h="17">
                    <a:moveTo>
                      <a:pt x="0" y="3"/>
                    </a:moveTo>
                    <a:cubicBezTo>
                      <a:pt x="0" y="7"/>
                      <a:pt x="1" y="10"/>
                      <a:pt x="1" y="14"/>
                    </a:cubicBezTo>
                    <a:cubicBezTo>
                      <a:pt x="2" y="17"/>
                      <a:pt x="5" y="16"/>
                      <a:pt x="5" y="14"/>
                    </a:cubicBezTo>
                    <a:cubicBezTo>
                      <a:pt x="5" y="10"/>
                      <a:pt x="4" y="6"/>
                      <a:pt x="4" y="3"/>
                    </a:cubicBezTo>
                    <a:cubicBezTo>
                      <a:pt x="4" y="0"/>
                      <a:pt x="0" y="1"/>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9" name="Freeform 1442">
                <a:extLst>
                  <a:ext uri="{FF2B5EF4-FFF2-40B4-BE49-F238E27FC236}">
                    <a16:creationId xmlns:a16="http://schemas.microsoft.com/office/drawing/2014/main" id="{CABE1C24-B5EC-405D-9D68-8DE0BFFFA87C}"/>
                  </a:ext>
                </a:extLst>
              </p:cNvPr>
              <p:cNvSpPr>
                <a:spLocks/>
              </p:cNvSpPr>
              <p:nvPr userDrawn="1"/>
            </p:nvSpPr>
            <p:spPr bwMode="auto">
              <a:xfrm>
                <a:off x="5241" y="2327"/>
                <a:ext cx="11" cy="22"/>
              </a:xfrm>
              <a:custGeom>
                <a:avLst/>
                <a:gdLst>
                  <a:gd name="T0" fmla="*/ 1 w 7"/>
                  <a:gd name="T1" fmla="*/ 4 h 15"/>
                  <a:gd name="T2" fmla="*/ 3 w 7"/>
                  <a:gd name="T3" fmla="*/ 12 h 15"/>
                  <a:gd name="T4" fmla="*/ 7 w 7"/>
                  <a:gd name="T5" fmla="*/ 13 h 15"/>
                  <a:gd name="T6" fmla="*/ 5 w 7"/>
                  <a:gd name="T7" fmla="*/ 2 h 15"/>
                  <a:gd name="T8" fmla="*/ 1 w 7"/>
                  <a:gd name="T9" fmla="*/ 4 h 15"/>
                </a:gdLst>
                <a:ahLst/>
                <a:cxnLst>
                  <a:cxn ang="0">
                    <a:pos x="T0" y="T1"/>
                  </a:cxn>
                  <a:cxn ang="0">
                    <a:pos x="T2" y="T3"/>
                  </a:cxn>
                  <a:cxn ang="0">
                    <a:pos x="T4" y="T5"/>
                  </a:cxn>
                  <a:cxn ang="0">
                    <a:pos x="T6" y="T7"/>
                  </a:cxn>
                  <a:cxn ang="0">
                    <a:pos x="T8" y="T9"/>
                  </a:cxn>
                </a:cxnLst>
                <a:rect l="0" t="0" r="r" b="b"/>
                <a:pathLst>
                  <a:path w="7" h="15">
                    <a:moveTo>
                      <a:pt x="1" y="4"/>
                    </a:moveTo>
                    <a:cubicBezTo>
                      <a:pt x="2" y="6"/>
                      <a:pt x="3" y="9"/>
                      <a:pt x="3" y="12"/>
                    </a:cubicBezTo>
                    <a:cubicBezTo>
                      <a:pt x="3" y="14"/>
                      <a:pt x="7" y="15"/>
                      <a:pt x="7" y="13"/>
                    </a:cubicBezTo>
                    <a:cubicBezTo>
                      <a:pt x="7" y="9"/>
                      <a:pt x="6" y="6"/>
                      <a:pt x="5" y="2"/>
                    </a:cubicBezTo>
                    <a:cubicBezTo>
                      <a:pt x="4"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0" name="Freeform 1443">
                <a:extLst>
                  <a:ext uri="{FF2B5EF4-FFF2-40B4-BE49-F238E27FC236}">
                    <a16:creationId xmlns:a16="http://schemas.microsoft.com/office/drawing/2014/main" id="{053D3178-ED78-4DD8-8C8F-D84E1925D6FD}"/>
                  </a:ext>
                </a:extLst>
              </p:cNvPr>
              <p:cNvSpPr>
                <a:spLocks/>
              </p:cNvSpPr>
              <p:nvPr userDrawn="1"/>
            </p:nvSpPr>
            <p:spPr bwMode="auto">
              <a:xfrm>
                <a:off x="5231" y="2341"/>
                <a:ext cx="16" cy="25"/>
              </a:xfrm>
              <a:custGeom>
                <a:avLst/>
                <a:gdLst>
                  <a:gd name="T0" fmla="*/ 9 w 11"/>
                  <a:gd name="T1" fmla="*/ 13 h 17"/>
                  <a:gd name="T2" fmla="*/ 4 w 11"/>
                  <a:gd name="T3" fmla="*/ 2 h 17"/>
                  <a:gd name="T4" fmla="*/ 0 w 11"/>
                  <a:gd name="T5" fmla="*/ 4 h 17"/>
                  <a:gd name="T6" fmla="*/ 6 w 11"/>
                  <a:gd name="T7" fmla="*/ 15 h 17"/>
                  <a:gd name="T8" fmla="*/ 9 w 11"/>
                  <a:gd name="T9" fmla="*/ 13 h 17"/>
                </a:gdLst>
                <a:ahLst/>
                <a:cxnLst>
                  <a:cxn ang="0">
                    <a:pos x="T0" y="T1"/>
                  </a:cxn>
                  <a:cxn ang="0">
                    <a:pos x="T2" y="T3"/>
                  </a:cxn>
                  <a:cxn ang="0">
                    <a:pos x="T4" y="T5"/>
                  </a:cxn>
                  <a:cxn ang="0">
                    <a:pos x="T6" y="T7"/>
                  </a:cxn>
                  <a:cxn ang="0">
                    <a:pos x="T8" y="T9"/>
                  </a:cxn>
                </a:cxnLst>
                <a:rect l="0" t="0" r="r" b="b"/>
                <a:pathLst>
                  <a:path w="11" h="17">
                    <a:moveTo>
                      <a:pt x="9" y="13"/>
                    </a:moveTo>
                    <a:cubicBezTo>
                      <a:pt x="7" y="10"/>
                      <a:pt x="5" y="6"/>
                      <a:pt x="4" y="2"/>
                    </a:cubicBezTo>
                    <a:cubicBezTo>
                      <a:pt x="3" y="0"/>
                      <a:pt x="0" y="2"/>
                      <a:pt x="0" y="4"/>
                    </a:cubicBezTo>
                    <a:cubicBezTo>
                      <a:pt x="2" y="8"/>
                      <a:pt x="3" y="12"/>
                      <a:pt x="6" y="15"/>
                    </a:cubicBezTo>
                    <a:cubicBezTo>
                      <a:pt x="8" y="17"/>
                      <a:pt x="11" y="15"/>
                      <a:pt x="9"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1" name="Freeform 1444">
                <a:extLst>
                  <a:ext uri="{FF2B5EF4-FFF2-40B4-BE49-F238E27FC236}">
                    <a16:creationId xmlns:a16="http://schemas.microsoft.com/office/drawing/2014/main" id="{116C7ED1-C786-4622-AB28-E4529DEFF317}"/>
                  </a:ext>
                </a:extLst>
              </p:cNvPr>
              <p:cNvSpPr>
                <a:spLocks/>
              </p:cNvSpPr>
              <p:nvPr userDrawn="1"/>
            </p:nvSpPr>
            <p:spPr bwMode="auto">
              <a:xfrm>
                <a:off x="5225" y="2301"/>
                <a:ext cx="13" cy="27"/>
              </a:xfrm>
              <a:custGeom>
                <a:avLst/>
                <a:gdLst>
                  <a:gd name="T0" fmla="*/ 1 w 9"/>
                  <a:gd name="T1" fmla="*/ 2 h 18"/>
                  <a:gd name="T2" fmla="*/ 5 w 9"/>
                  <a:gd name="T3" fmla="*/ 16 h 18"/>
                  <a:gd name="T4" fmla="*/ 7 w 9"/>
                  <a:gd name="T5" fmla="*/ 13 h 18"/>
                  <a:gd name="T6" fmla="*/ 5 w 9"/>
                  <a:gd name="T7" fmla="*/ 3 h 18"/>
                  <a:gd name="T8" fmla="*/ 1 w 9"/>
                  <a:gd name="T9" fmla="*/ 2 h 18"/>
                </a:gdLst>
                <a:ahLst/>
                <a:cxnLst>
                  <a:cxn ang="0">
                    <a:pos x="T0" y="T1"/>
                  </a:cxn>
                  <a:cxn ang="0">
                    <a:pos x="T2" y="T3"/>
                  </a:cxn>
                  <a:cxn ang="0">
                    <a:pos x="T4" y="T5"/>
                  </a:cxn>
                  <a:cxn ang="0">
                    <a:pos x="T6" y="T7"/>
                  </a:cxn>
                  <a:cxn ang="0">
                    <a:pos x="T8" y="T9"/>
                  </a:cxn>
                </a:cxnLst>
                <a:rect l="0" t="0" r="r" b="b"/>
                <a:pathLst>
                  <a:path w="9" h="18">
                    <a:moveTo>
                      <a:pt x="1" y="2"/>
                    </a:moveTo>
                    <a:cubicBezTo>
                      <a:pt x="0" y="7"/>
                      <a:pt x="1" y="12"/>
                      <a:pt x="5" y="16"/>
                    </a:cubicBezTo>
                    <a:cubicBezTo>
                      <a:pt x="7" y="18"/>
                      <a:pt x="9" y="15"/>
                      <a:pt x="7" y="13"/>
                    </a:cubicBezTo>
                    <a:cubicBezTo>
                      <a:pt x="5" y="10"/>
                      <a:pt x="4" y="6"/>
                      <a:pt x="5" y="3"/>
                    </a:cubicBezTo>
                    <a:cubicBezTo>
                      <a:pt x="5" y="1"/>
                      <a:pt x="2" y="0"/>
                      <a:pt x="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2" name="Freeform 1445">
                <a:extLst>
                  <a:ext uri="{FF2B5EF4-FFF2-40B4-BE49-F238E27FC236}">
                    <a16:creationId xmlns:a16="http://schemas.microsoft.com/office/drawing/2014/main" id="{C23AA30F-B4D3-48C1-800A-57692A98E084}"/>
                  </a:ext>
                </a:extLst>
              </p:cNvPr>
              <p:cNvSpPr>
                <a:spLocks/>
              </p:cNvSpPr>
              <p:nvPr userDrawn="1"/>
            </p:nvSpPr>
            <p:spPr bwMode="auto">
              <a:xfrm>
                <a:off x="5238" y="2287"/>
                <a:ext cx="6" cy="31"/>
              </a:xfrm>
              <a:custGeom>
                <a:avLst/>
                <a:gdLst>
                  <a:gd name="T0" fmla="*/ 0 w 4"/>
                  <a:gd name="T1" fmla="*/ 3 h 21"/>
                  <a:gd name="T2" fmla="*/ 0 w 4"/>
                  <a:gd name="T3" fmla="*/ 18 h 21"/>
                  <a:gd name="T4" fmla="*/ 4 w 4"/>
                  <a:gd name="T5" fmla="*/ 18 h 21"/>
                  <a:gd name="T6" fmla="*/ 4 w 4"/>
                  <a:gd name="T7" fmla="*/ 2 h 21"/>
                  <a:gd name="T8" fmla="*/ 0 w 4"/>
                  <a:gd name="T9" fmla="*/ 3 h 21"/>
                </a:gdLst>
                <a:ahLst/>
                <a:cxnLst>
                  <a:cxn ang="0">
                    <a:pos x="T0" y="T1"/>
                  </a:cxn>
                  <a:cxn ang="0">
                    <a:pos x="T2" y="T3"/>
                  </a:cxn>
                  <a:cxn ang="0">
                    <a:pos x="T4" y="T5"/>
                  </a:cxn>
                  <a:cxn ang="0">
                    <a:pos x="T6" y="T7"/>
                  </a:cxn>
                  <a:cxn ang="0">
                    <a:pos x="T8" y="T9"/>
                  </a:cxn>
                </a:cxnLst>
                <a:rect l="0" t="0" r="r" b="b"/>
                <a:pathLst>
                  <a:path w="4" h="21">
                    <a:moveTo>
                      <a:pt x="0" y="3"/>
                    </a:moveTo>
                    <a:cubicBezTo>
                      <a:pt x="1" y="8"/>
                      <a:pt x="0" y="13"/>
                      <a:pt x="0" y="18"/>
                    </a:cubicBezTo>
                    <a:cubicBezTo>
                      <a:pt x="0" y="21"/>
                      <a:pt x="4" y="21"/>
                      <a:pt x="4" y="18"/>
                    </a:cubicBezTo>
                    <a:cubicBezTo>
                      <a:pt x="4" y="13"/>
                      <a:pt x="4" y="8"/>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3" name="Freeform 1446">
                <a:extLst>
                  <a:ext uri="{FF2B5EF4-FFF2-40B4-BE49-F238E27FC236}">
                    <a16:creationId xmlns:a16="http://schemas.microsoft.com/office/drawing/2014/main" id="{AD531A95-6ABD-4083-B7FF-47EE1F47C87C}"/>
                  </a:ext>
                </a:extLst>
              </p:cNvPr>
              <p:cNvSpPr>
                <a:spLocks/>
              </p:cNvSpPr>
              <p:nvPr userDrawn="1"/>
            </p:nvSpPr>
            <p:spPr bwMode="auto">
              <a:xfrm>
                <a:off x="5253" y="2293"/>
                <a:ext cx="9" cy="23"/>
              </a:xfrm>
              <a:custGeom>
                <a:avLst/>
                <a:gdLst>
                  <a:gd name="T0" fmla="*/ 2 w 6"/>
                  <a:gd name="T1" fmla="*/ 2 h 16"/>
                  <a:gd name="T2" fmla="*/ 1 w 6"/>
                  <a:gd name="T3" fmla="*/ 14 h 16"/>
                  <a:gd name="T4" fmla="*/ 5 w 6"/>
                  <a:gd name="T5" fmla="*/ 12 h 16"/>
                  <a:gd name="T6" fmla="*/ 5 w 6"/>
                  <a:gd name="T7" fmla="*/ 4 h 16"/>
                  <a:gd name="T8" fmla="*/ 2 w 6"/>
                  <a:gd name="T9" fmla="*/ 2 h 16"/>
                </a:gdLst>
                <a:ahLst/>
                <a:cxnLst>
                  <a:cxn ang="0">
                    <a:pos x="T0" y="T1"/>
                  </a:cxn>
                  <a:cxn ang="0">
                    <a:pos x="T2" y="T3"/>
                  </a:cxn>
                  <a:cxn ang="0">
                    <a:pos x="T4" y="T5"/>
                  </a:cxn>
                  <a:cxn ang="0">
                    <a:pos x="T6" y="T7"/>
                  </a:cxn>
                  <a:cxn ang="0">
                    <a:pos x="T8" y="T9"/>
                  </a:cxn>
                </a:cxnLst>
                <a:rect l="0" t="0" r="r" b="b"/>
                <a:pathLst>
                  <a:path w="6" h="16">
                    <a:moveTo>
                      <a:pt x="2" y="2"/>
                    </a:moveTo>
                    <a:cubicBezTo>
                      <a:pt x="0" y="6"/>
                      <a:pt x="0" y="10"/>
                      <a:pt x="1" y="14"/>
                    </a:cubicBezTo>
                    <a:cubicBezTo>
                      <a:pt x="2" y="16"/>
                      <a:pt x="6" y="15"/>
                      <a:pt x="5" y="12"/>
                    </a:cubicBezTo>
                    <a:cubicBezTo>
                      <a:pt x="4" y="10"/>
                      <a:pt x="4" y="6"/>
                      <a:pt x="5" y="4"/>
                    </a:cubicBezTo>
                    <a:cubicBezTo>
                      <a:pt x="6" y="1"/>
                      <a:pt x="3" y="0"/>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4" name="Freeform 1447">
                <a:extLst>
                  <a:ext uri="{FF2B5EF4-FFF2-40B4-BE49-F238E27FC236}">
                    <a16:creationId xmlns:a16="http://schemas.microsoft.com/office/drawing/2014/main" id="{F8462920-FF6B-4CEA-AF06-D8CBCBEF8304}"/>
                  </a:ext>
                </a:extLst>
              </p:cNvPr>
              <p:cNvSpPr>
                <a:spLocks/>
              </p:cNvSpPr>
              <p:nvPr userDrawn="1"/>
            </p:nvSpPr>
            <p:spPr bwMode="auto">
              <a:xfrm>
                <a:off x="5261" y="2257"/>
                <a:ext cx="11" cy="27"/>
              </a:xfrm>
              <a:custGeom>
                <a:avLst/>
                <a:gdLst>
                  <a:gd name="T0" fmla="*/ 4 w 8"/>
                  <a:gd name="T1" fmla="*/ 2 h 18"/>
                  <a:gd name="T2" fmla="*/ 1 w 8"/>
                  <a:gd name="T3" fmla="*/ 15 h 18"/>
                  <a:gd name="T4" fmla="*/ 5 w 8"/>
                  <a:gd name="T5" fmla="*/ 16 h 18"/>
                  <a:gd name="T6" fmla="*/ 7 w 8"/>
                  <a:gd name="T7" fmla="*/ 3 h 18"/>
                  <a:gd name="T8" fmla="*/ 4 w 8"/>
                  <a:gd name="T9" fmla="*/ 2 h 18"/>
                </a:gdLst>
                <a:ahLst/>
                <a:cxnLst>
                  <a:cxn ang="0">
                    <a:pos x="T0" y="T1"/>
                  </a:cxn>
                  <a:cxn ang="0">
                    <a:pos x="T2" y="T3"/>
                  </a:cxn>
                  <a:cxn ang="0">
                    <a:pos x="T4" y="T5"/>
                  </a:cxn>
                  <a:cxn ang="0">
                    <a:pos x="T6" y="T7"/>
                  </a:cxn>
                  <a:cxn ang="0">
                    <a:pos x="T8" y="T9"/>
                  </a:cxn>
                </a:cxnLst>
                <a:rect l="0" t="0" r="r" b="b"/>
                <a:pathLst>
                  <a:path w="8" h="18">
                    <a:moveTo>
                      <a:pt x="4" y="2"/>
                    </a:moveTo>
                    <a:cubicBezTo>
                      <a:pt x="3" y="7"/>
                      <a:pt x="2" y="11"/>
                      <a:pt x="1" y="15"/>
                    </a:cubicBezTo>
                    <a:cubicBezTo>
                      <a:pt x="0" y="17"/>
                      <a:pt x="4" y="18"/>
                      <a:pt x="5" y="16"/>
                    </a:cubicBezTo>
                    <a:cubicBezTo>
                      <a:pt x="6" y="11"/>
                      <a:pt x="7" y="7"/>
                      <a:pt x="7" y="3"/>
                    </a:cubicBezTo>
                    <a:cubicBezTo>
                      <a:pt x="8" y="1"/>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5" name="Freeform 1448">
                <a:extLst>
                  <a:ext uri="{FF2B5EF4-FFF2-40B4-BE49-F238E27FC236}">
                    <a16:creationId xmlns:a16="http://schemas.microsoft.com/office/drawing/2014/main" id="{98ABBA94-D044-4936-A978-E35DB47D07BB}"/>
                  </a:ext>
                </a:extLst>
              </p:cNvPr>
              <p:cNvSpPr>
                <a:spLocks/>
              </p:cNvSpPr>
              <p:nvPr userDrawn="1"/>
            </p:nvSpPr>
            <p:spPr bwMode="auto">
              <a:xfrm>
                <a:off x="5249" y="2254"/>
                <a:ext cx="7" cy="25"/>
              </a:xfrm>
              <a:custGeom>
                <a:avLst/>
                <a:gdLst>
                  <a:gd name="T0" fmla="*/ 1 w 5"/>
                  <a:gd name="T1" fmla="*/ 3 h 17"/>
                  <a:gd name="T2" fmla="*/ 1 w 5"/>
                  <a:gd name="T3" fmla="*/ 14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0" y="6"/>
                      <a:pt x="1" y="10"/>
                      <a:pt x="1" y="14"/>
                    </a:cubicBezTo>
                    <a:cubicBezTo>
                      <a:pt x="1" y="17"/>
                      <a:pt x="4" y="17"/>
                      <a:pt x="4" y="15"/>
                    </a:cubicBezTo>
                    <a:cubicBezTo>
                      <a:pt x="5" y="11"/>
                      <a:pt x="4" y="7"/>
                      <a:pt x="5"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6" name="Freeform 1449">
                <a:extLst>
                  <a:ext uri="{FF2B5EF4-FFF2-40B4-BE49-F238E27FC236}">
                    <a16:creationId xmlns:a16="http://schemas.microsoft.com/office/drawing/2014/main" id="{9F7DEFF3-5318-4CBE-BD29-5A81858A2EB0}"/>
                  </a:ext>
                </a:extLst>
              </p:cNvPr>
              <p:cNvSpPr>
                <a:spLocks/>
              </p:cNvSpPr>
              <p:nvPr userDrawn="1"/>
            </p:nvSpPr>
            <p:spPr bwMode="auto">
              <a:xfrm>
                <a:off x="5228" y="2266"/>
                <a:ext cx="9" cy="24"/>
              </a:xfrm>
              <a:custGeom>
                <a:avLst/>
                <a:gdLst>
                  <a:gd name="T0" fmla="*/ 1 w 6"/>
                  <a:gd name="T1" fmla="*/ 3 h 16"/>
                  <a:gd name="T2" fmla="*/ 1 w 6"/>
                  <a:gd name="T3" fmla="*/ 14 h 16"/>
                  <a:gd name="T4" fmla="*/ 5 w 6"/>
                  <a:gd name="T5" fmla="*/ 12 h 16"/>
                  <a:gd name="T6" fmla="*/ 4 w 6"/>
                  <a:gd name="T7" fmla="*/ 3 h 16"/>
                  <a:gd name="T8" fmla="*/ 1 w 6"/>
                  <a:gd name="T9" fmla="*/ 3 h 16"/>
                </a:gdLst>
                <a:ahLst/>
                <a:cxnLst>
                  <a:cxn ang="0">
                    <a:pos x="T0" y="T1"/>
                  </a:cxn>
                  <a:cxn ang="0">
                    <a:pos x="T2" y="T3"/>
                  </a:cxn>
                  <a:cxn ang="0">
                    <a:pos x="T4" y="T5"/>
                  </a:cxn>
                  <a:cxn ang="0">
                    <a:pos x="T6" y="T7"/>
                  </a:cxn>
                  <a:cxn ang="0">
                    <a:pos x="T8" y="T9"/>
                  </a:cxn>
                </a:cxnLst>
                <a:rect l="0" t="0" r="r" b="b"/>
                <a:pathLst>
                  <a:path w="6" h="16">
                    <a:moveTo>
                      <a:pt x="1" y="3"/>
                    </a:moveTo>
                    <a:cubicBezTo>
                      <a:pt x="0" y="6"/>
                      <a:pt x="0" y="10"/>
                      <a:pt x="1" y="14"/>
                    </a:cubicBezTo>
                    <a:cubicBezTo>
                      <a:pt x="2" y="16"/>
                      <a:pt x="6" y="15"/>
                      <a:pt x="5" y="12"/>
                    </a:cubicBezTo>
                    <a:cubicBezTo>
                      <a:pt x="4" y="9"/>
                      <a:pt x="4" y="6"/>
                      <a:pt x="4"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7" name="Freeform 1450">
                <a:extLst>
                  <a:ext uri="{FF2B5EF4-FFF2-40B4-BE49-F238E27FC236}">
                    <a16:creationId xmlns:a16="http://schemas.microsoft.com/office/drawing/2014/main" id="{69B90243-954D-4662-9F72-FFE9F2C3453B}"/>
                  </a:ext>
                </a:extLst>
              </p:cNvPr>
              <p:cNvSpPr>
                <a:spLocks/>
              </p:cNvSpPr>
              <p:nvPr userDrawn="1"/>
            </p:nvSpPr>
            <p:spPr bwMode="auto">
              <a:xfrm>
                <a:off x="5232" y="2241"/>
                <a:ext cx="8" cy="22"/>
              </a:xfrm>
              <a:custGeom>
                <a:avLst/>
                <a:gdLst>
                  <a:gd name="T0" fmla="*/ 1 w 5"/>
                  <a:gd name="T1" fmla="*/ 3 h 15"/>
                  <a:gd name="T2" fmla="*/ 0 w 5"/>
                  <a:gd name="T3" fmla="*/ 12 h 15"/>
                  <a:gd name="T4" fmla="*/ 4 w 5"/>
                  <a:gd name="T5" fmla="*/ 12 h 15"/>
                  <a:gd name="T6" fmla="*/ 5 w 5"/>
                  <a:gd name="T7" fmla="*/ 3 h 15"/>
                  <a:gd name="T8" fmla="*/ 1 w 5"/>
                  <a:gd name="T9" fmla="*/ 3 h 15"/>
                </a:gdLst>
                <a:ahLst/>
                <a:cxnLst>
                  <a:cxn ang="0">
                    <a:pos x="T0" y="T1"/>
                  </a:cxn>
                  <a:cxn ang="0">
                    <a:pos x="T2" y="T3"/>
                  </a:cxn>
                  <a:cxn ang="0">
                    <a:pos x="T4" y="T5"/>
                  </a:cxn>
                  <a:cxn ang="0">
                    <a:pos x="T6" y="T7"/>
                  </a:cxn>
                  <a:cxn ang="0">
                    <a:pos x="T8" y="T9"/>
                  </a:cxn>
                </a:cxnLst>
                <a:rect l="0" t="0" r="r" b="b"/>
                <a:pathLst>
                  <a:path w="5" h="15">
                    <a:moveTo>
                      <a:pt x="1" y="3"/>
                    </a:moveTo>
                    <a:cubicBezTo>
                      <a:pt x="1" y="6"/>
                      <a:pt x="1" y="9"/>
                      <a:pt x="0" y="12"/>
                    </a:cubicBezTo>
                    <a:cubicBezTo>
                      <a:pt x="0" y="14"/>
                      <a:pt x="4" y="15"/>
                      <a:pt x="4" y="12"/>
                    </a:cubicBezTo>
                    <a:cubicBezTo>
                      <a:pt x="4" y="9"/>
                      <a:pt x="5" y="6"/>
                      <a:pt x="5" y="3"/>
                    </a:cubicBezTo>
                    <a:cubicBezTo>
                      <a:pt x="5" y="1"/>
                      <a:pt x="2"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8" name="Freeform 1451">
                <a:extLst>
                  <a:ext uri="{FF2B5EF4-FFF2-40B4-BE49-F238E27FC236}">
                    <a16:creationId xmlns:a16="http://schemas.microsoft.com/office/drawing/2014/main" id="{4083051E-94C7-47F2-965C-DFD4F5F997D7}"/>
                  </a:ext>
                </a:extLst>
              </p:cNvPr>
              <p:cNvSpPr>
                <a:spLocks/>
              </p:cNvSpPr>
              <p:nvPr userDrawn="1"/>
            </p:nvSpPr>
            <p:spPr bwMode="auto">
              <a:xfrm>
                <a:off x="5232" y="2210"/>
                <a:ext cx="14" cy="18"/>
              </a:xfrm>
              <a:custGeom>
                <a:avLst/>
                <a:gdLst>
                  <a:gd name="T0" fmla="*/ 5 w 9"/>
                  <a:gd name="T1" fmla="*/ 2 h 12"/>
                  <a:gd name="T2" fmla="*/ 2 w 9"/>
                  <a:gd name="T3" fmla="*/ 8 h 12"/>
                  <a:gd name="T4" fmla="*/ 5 w 9"/>
                  <a:gd name="T5" fmla="*/ 11 h 12"/>
                  <a:gd name="T6" fmla="*/ 9 w 9"/>
                  <a:gd name="T7" fmla="*/ 3 h 12"/>
                  <a:gd name="T8" fmla="*/ 5 w 9"/>
                  <a:gd name="T9" fmla="*/ 2 h 12"/>
                </a:gdLst>
                <a:ahLst/>
                <a:cxnLst>
                  <a:cxn ang="0">
                    <a:pos x="T0" y="T1"/>
                  </a:cxn>
                  <a:cxn ang="0">
                    <a:pos x="T2" y="T3"/>
                  </a:cxn>
                  <a:cxn ang="0">
                    <a:pos x="T4" y="T5"/>
                  </a:cxn>
                  <a:cxn ang="0">
                    <a:pos x="T6" y="T7"/>
                  </a:cxn>
                  <a:cxn ang="0">
                    <a:pos x="T8" y="T9"/>
                  </a:cxn>
                </a:cxnLst>
                <a:rect l="0" t="0" r="r" b="b"/>
                <a:pathLst>
                  <a:path w="9" h="12">
                    <a:moveTo>
                      <a:pt x="5" y="2"/>
                    </a:moveTo>
                    <a:cubicBezTo>
                      <a:pt x="5" y="5"/>
                      <a:pt x="4" y="6"/>
                      <a:pt x="2" y="8"/>
                    </a:cubicBezTo>
                    <a:cubicBezTo>
                      <a:pt x="0" y="10"/>
                      <a:pt x="3" y="12"/>
                      <a:pt x="5" y="11"/>
                    </a:cubicBezTo>
                    <a:cubicBezTo>
                      <a:pt x="7" y="8"/>
                      <a:pt x="8" y="6"/>
                      <a:pt x="9" y="3"/>
                    </a:cubicBezTo>
                    <a:cubicBezTo>
                      <a:pt x="9" y="1"/>
                      <a:pt x="5"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9" name="Freeform 1452">
                <a:extLst>
                  <a:ext uri="{FF2B5EF4-FFF2-40B4-BE49-F238E27FC236}">
                    <a16:creationId xmlns:a16="http://schemas.microsoft.com/office/drawing/2014/main" id="{F4163AA1-9CFA-4994-A28D-4FCCA4A4E6E1}"/>
                  </a:ext>
                </a:extLst>
              </p:cNvPr>
              <p:cNvSpPr>
                <a:spLocks/>
              </p:cNvSpPr>
              <p:nvPr userDrawn="1"/>
            </p:nvSpPr>
            <p:spPr bwMode="auto">
              <a:xfrm>
                <a:off x="5246" y="2213"/>
                <a:ext cx="15" cy="24"/>
              </a:xfrm>
              <a:custGeom>
                <a:avLst/>
                <a:gdLst>
                  <a:gd name="T0" fmla="*/ 5 w 10"/>
                  <a:gd name="T1" fmla="*/ 2 h 16"/>
                  <a:gd name="T2" fmla="*/ 1 w 10"/>
                  <a:gd name="T3" fmla="*/ 12 h 16"/>
                  <a:gd name="T4" fmla="*/ 4 w 10"/>
                  <a:gd name="T5" fmla="*/ 14 h 16"/>
                  <a:gd name="T6" fmla="*/ 9 w 10"/>
                  <a:gd name="T7" fmla="*/ 4 h 16"/>
                  <a:gd name="T8" fmla="*/ 5 w 10"/>
                  <a:gd name="T9" fmla="*/ 2 h 16"/>
                </a:gdLst>
                <a:ahLst/>
                <a:cxnLst>
                  <a:cxn ang="0">
                    <a:pos x="T0" y="T1"/>
                  </a:cxn>
                  <a:cxn ang="0">
                    <a:pos x="T2" y="T3"/>
                  </a:cxn>
                  <a:cxn ang="0">
                    <a:pos x="T4" y="T5"/>
                  </a:cxn>
                  <a:cxn ang="0">
                    <a:pos x="T6" y="T7"/>
                  </a:cxn>
                  <a:cxn ang="0">
                    <a:pos x="T8" y="T9"/>
                  </a:cxn>
                </a:cxnLst>
                <a:rect l="0" t="0" r="r" b="b"/>
                <a:pathLst>
                  <a:path w="10" h="16">
                    <a:moveTo>
                      <a:pt x="5" y="2"/>
                    </a:moveTo>
                    <a:cubicBezTo>
                      <a:pt x="4" y="6"/>
                      <a:pt x="2" y="9"/>
                      <a:pt x="1" y="12"/>
                    </a:cubicBezTo>
                    <a:cubicBezTo>
                      <a:pt x="0" y="15"/>
                      <a:pt x="3" y="16"/>
                      <a:pt x="4" y="14"/>
                    </a:cubicBezTo>
                    <a:cubicBezTo>
                      <a:pt x="6" y="11"/>
                      <a:pt x="7" y="7"/>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0" name="Freeform 1453">
                <a:extLst>
                  <a:ext uri="{FF2B5EF4-FFF2-40B4-BE49-F238E27FC236}">
                    <a16:creationId xmlns:a16="http://schemas.microsoft.com/office/drawing/2014/main" id="{28C916BB-8D6B-42AC-B620-7BD8D6B34AB0}"/>
                  </a:ext>
                </a:extLst>
              </p:cNvPr>
              <p:cNvSpPr>
                <a:spLocks/>
              </p:cNvSpPr>
              <p:nvPr userDrawn="1"/>
            </p:nvSpPr>
            <p:spPr bwMode="auto">
              <a:xfrm>
                <a:off x="5262" y="2223"/>
                <a:ext cx="12" cy="18"/>
              </a:xfrm>
              <a:custGeom>
                <a:avLst/>
                <a:gdLst>
                  <a:gd name="T0" fmla="*/ 4 w 8"/>
                  <a:gd name="T1" fmla="*/ 2 h 12"/>
                  <a:gd name="T2" fmla="*/ 1 w 8"/>
                  <a:gd name="T3" fmla="*/ 8 h 12"/>
                  <a:gd name="T4" fmla="*/ 4 w 8"/>
                  <a:gd name="T5" fmla="*/ 10 h 12"/>
                  <a:gd name="T6" fmla="*/ 8 w 8"/>
                  <a:gd name="T7" fmla="*/ 3 h 12"/>
                  <a:gd name="T8" fmla="*/ 4 w 8"/>
                  <a:gd name="T9" fmla="*/ 2 h 12"/>
                </a:gdLst>
                <a:ahLst/>
                <a:cxnLst>
                  <a:cxn ang="0">
                    <a:pos x="T0" y="T1"/>
                  </a:cxn>
                  <a:cxn ang="0">
                    <a:pos x="T2" y="T3"/>
                  </a:cxn>
                  <a:cxn ang="0">
                    <a:pos x="T4" y="T5"/>
                  </a:cxn>
                  <a:cxn ang="0">
                    <a:pos x="T6" y="T7"/>
                  </a:cxn>
                  <a:cxn ang="0">
                    <a:pos x="T8" y="T9"/>
                  </a:cxn>
                </a:cxnLst>
                <a:rect l="0" t="0" r="r" b="b"/>
                <a:pathLst>
                  <a:path w="8" h="12">
                    <a:moveTo>
                      <a:pt x="4" y="2"/>
                    </a:moveTo>
                    <a:cubicBezTo>
                      <a:pt x="4" y="4"/>
                      <a:pt x="2" y="6"/>
                      <a:pt x="1" y="8"/>
                    </a:cubicBezTo>
                    <a:cubicBezTo>
                      <a:pt x="0" y="11"/>
                      <a:pt x="3" y="12"/>
                      <a:pt x="4" y="10"/>
                    </a:cubicBezTo>
                    <a:cubicBezTo>
                      <a:pt x="6" y="8"/>
                      <a:pt x="7" y="5"/>
                      <a:pt x="8" y="3"/>
                    </a:cubicBezTo>
                    <a:cubicBezTo>
                      <a:pt x="8" y="0"/>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1" name="Freeform 1454">
                <a:extLst>
                  <a:ext uri="{FF2B5EF4-FFF2-40B4-BE49-F238E27FC236}">
                    <a16:creationId xmlns:a16="http://schemas.microsoft.com/office/drawing/2014/main" id="{B25938E5-480F-4098-954B-D1E0F4605675}"/>
                  </a:ext>
                </a:extLst>
              </p:cNvPr>
              <p:cNvSpPr>
                <a:spLocks/>
              </p:cNvSpPr>
              <p:nvPr userDrawn="1"/>
            </p:nvSpPr>
            <p:spPr bwMode="auto">
              <a:xfrm>
                <a:off x="5272" y="2229"/>
                <a:ext cx="18" cy="18"/>
              </a:xfrm>
              <a:custGeom>
                <a:avLst/>
                <a:gdLst>
                  <a:gd name="T0" fmla="*/ 7 w 12"/>
                  <a:gd name="T1" fmla="*/ 2 h 12"/>
                  <a:gd name="T2" fmla="*/ 2 w 12"/>
                  <a:gd name="T3" fmla="*/ 8 h 12"/>
                  <a:gd name="T4" fmla="*/ 4 w 12"/>
                  <a:gd name="T5" fmla="*/ 11 h 12"/>
                  <a:gd name="T6" fmla="*/ 11 w 12"/>
                  <a:gd name="T7" fmla="*/ 4 h 12"/>
                  <a:gd name="T8" fmla="*/ 7 w 12"/>
                  <a:gd name="T9" fmla="*/ 2 h 12"/>
                </a:gdLst>
                <a:ahLst/>
                <a:cxnLst>
                  <a:cxn ang="0">
                    <a:pos x="T0" y="T1"/>
                  </a:cxn>
                  <a:cxn ang="0">
                    <a:pos x="T2" y="T3"/>
                  </a:cxn>
                  <a:cxn ang="0">
                    <a:pos x="T4" y="T5"/>
                  </a:cxn>
                  <a:cxn ang="0">
                    <a:pos x="T6" y="T7"/>
                  </a:cxn>
                  <a:cxn ang="0">
                    <a:pos x="T8" y="T9"/>
                  </a:cxn>
                </a:cxnLst>
                <a:rect l="0" t="0" r="r" b="b"/>
                <a:pathLst>
                  <a:path w="12" h="12">
                    <a:moveTo>
                      <a:pt x="7" y="2"/>
                    </a:moveTo>
                    <a:cubicBezTo>
                      <a:pt x="6" y="5"/>
                      <a:pt x="5" y="7"/>
                      <a:pt x="2" y="8"/>
                    </a:cubicBezTo>
                    <a:cubicBezTo>
                      <a:pt x="0" y="9"/>
                      <a:pt x="1" y="12"/>
                      <a:pt x="4" y="11"/>
                    </a:cubicBezTo>
                    <a:cubicBezTo>
                      <a:pt x="7" y="10"/>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2" name="Freeform 1455">
                <a:extLst>
                  <a:ext uri="{FF2B5EF4-FFF2-40B4-BE49-F238E27FC236}">
                    <a16:creationId xmlns:a16="http://schemas.microsoft.com/office/drawing/2014/main" id="{93F62581-6D8B-42CD-9D8E-FE988F3FE2EB}"/>
                  </a:ext>
                </a:extLst>
              </p:cNvPr>
              <p:cNvSpPr>
                <a:spLocks/>
              </p:cNvSpPr>
              <p:nvPr userDrawn="1"/>
            </p:nvSpPr>
            <p:spPr bwMode="auto">
              <a:xfrm>
                <a:off x="5292" y="2203"/>
                <a:ext cx="20" cy="16"/>
              </a:xfrm>
              <a:custGeom>
                <a:avLst/>
                <a:gdLst>
                  <a:gd name="T0" fmla="*/ 9 w 14"/>
                  <a:gd name="T1" fmla="*/ 2 h 11"/>
                  <a:gd name="T2" fmla="*/ 2 w 14"/>
                  <a:gd name="T3" fmla="*/ 7 h 11"/>
                  <a:gd name="T4" fmla="*/ 4 w 14"/>
                  <a:gd name="T5" fmla="*/ 10 h 11"/>
                  <a:gd name="T6" fmla="*/ 12 w 14"/>
                  <a:gd name="T7" fmla="*/ 4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7" y="4"/>
                      <a:pt x="5" y="6"/>
                      <a:pt x="2" y="7"/>
                    </a:cubicBezTo>
                    <a:cubicBezTo>
                      <a:pt x="0" y="8"/>
                      <a:pt x="1" y="11"/>
                      <a:pt x="4" y="10"/>
                    </a:cubicBezTo>
                    <a:cubicBezTo>
                      <a:pt x="7" y="9"/>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3" name="Freeform 1456">
                <a:extLst>
                  <a:ext uri="{FF2B5EF4-FFF2-40B4-BE49-F238E27FC236}">
                    <a16:creationId xmlns:a16="http://schemas.microsoft.com/office/drawing/2014/main" id="{2B97C5B2-2D8E-4EB4-8849-92CF732BF513}"/>
                  </a:ext>
                </a:extLst>
              </p:cNvPr>
              <p:cNvSpPr>
                <a:spLocks/>
              </p:cNvSpPr>
              <p:nvPr userDrawn="1"/>
            </p:nvSpPr>
            <p:spPr bwMode="auto">
              <a:xfrm>
                <a:off x="5275" y="2193"/>
                <a:ext cx="18" cy="20"/>
              </a:xfrm>
              <a:custGeom>
                <a:avLst/>
                <a:gdLst>
                  <a:gd name="T0" fmla="*/ 8 w 12"/>
                  <a:gd name="T1" fmla="*/ 2 h 14"/>
                  <a:gd name="T2" fmla="*/ 2 w 12"/>
                  <a:gd name="T3" fmla="*/ 10 h 14"/>
                  <a:gd name="T4" fmla="*/ 5 w 12"/>
                  <a:gd name="T5" fmla="*/ 12 h 14"/>
                  <a:gd name="T6" fmla="*/ 11 w 12"/>
                  <a:gd name="T7" fmla="*/ 4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6" y="4"/>
                      <a:pt x="4" y="7"/>
                      <a:pt x="2" y="10"/>
                    </a:cubicBezTo>
                    <a:cubicBezTo>
                      <a:pt x="0" y="11"/>
                      <a:pt x="3" y="14"/>
                      <a:pt x="5" y="12"/>
                    </a:cubicBezTo>
                    <a:cubicBezTo>
                      <a:pt x="7" y="10"/>
                      <a:pt x="9" y="7"/>
                      <a:pt x="11" y="4"/>
                    </a:cubicBezTo>
                    <a:cubicBezTo>
                      <a:pt x="12" y="2"/>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4" name="Freeform 1457">
                <a:extLst>
                  <a:ext uri="{FF2B5EF4-FFF2-40B4-BE49-F238E27FC236}">
                    <a16:creationId xmlns:a16="http://schemas.microsoft.com/office/drawing/2014/main" id="{F6A53D07-A181-4144-AD05-1B5329006D6E}"/>
                  </a:ext>
                </a:extLst>
              </p:cNvPr>
              <p:cNvSpPr>
                <a:spLocks/>
              </p:cNvSpPr>
              <p:nvPr userDrawn="1"/>
            </p:nvSpPr>
            <p:spPr bwMode="auto">
              <a:xfrm>
                <a:off x="5293" y="2210"/>
                <a:ext cx="25" cy="22"/>
              </a:xfrm>
              <a:custGeom>
                <a:avLst/>
                <a:gdLst>
                  <a:gd name="T0" fmla="*/ 13 w 17"/>
                  <a:gd name="T1" fmla="*/ 2 h 15"/>
                  <a:gd name="T2" fmla="*/ 4 w 17"/>
                  <a:gd name="T3" fmla="*/ 10 h 15"/>
                  <a:gd name="T4" fmla="*/ 3 w 17"/>
                  <a:gd name="T5" fmla="*/ 13 h 15"/>
                  <a:gd name="T6" fmla="*/ 16 w 17"/>
                  <a:gd name="T7" fmla="*/ 4 h 15"/>
                  <a:gd name="T8" fmla="*/ 13 w 17"/>
                  <a:gd name="T9" fmla="*/ 2 h 15"/>
                </a:gdLst>
                <a:ahLst/>
                <a:cxnLst>
                  <a:cxn ang="0">
                    <a:pos x="T0" y="T1"/>
                  </a:cxn>
                  <a:cxn ang="0">
                    <a:pos x="T2" y="T3"/>
                  </a:cxn>
                  <a:cxn ang="0">
                    <a:pos x="T4" y="T5"/>
                  </a:cxn>
                  <a:cxn ang="0">
                    <a:pos x="T6" y="T7"/>
                  </a:cxn>
                  <a:cxn ang="0">
                    <a:pos x="T8" y="T9"/>
                  </a:cxn>
                </a:cxnLst>
                <a:rect l="0" t="0" r="r" b="b"/>
                <a:pathLst>
                  <a:path w="17" h="15">
                    <a:moveTo>
                      <a:pt x="13" y="2"/>
                    </a:moveTo>
                    <a:cubicBezTo>
                      <a:pt x="12" y="4"/>
                      <a:pt x="8" y="11"/>
                      <a:pt x="4" y="10"/>
                    </a:cubicBezTo>
                    <a:cubicBezTo>
                      <a:pt x="2" y="9"/>
                      <a:pt x="0" y="12"/>
                      <a:pt x="3" y="13"/>
                    </a:cubicBezTo>
                    <a:cubicBezTo>
                      <a:pt x="9" y="15"/>
                      <a:pt x="13" y="9"/>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5" name="Freeform 1458">
                <a:extLst>
                  <a:ext uri="{FF2B5EF4-FFF2-40B4-BE49-F238E27FC236}">
                    <a16:creationId xmlns:a16="http://schemas.microsoft.com/office/drawing/2014/main" id="{2F0A536E-EE01-44CF-8F97-1AB512D4B1FC}"/>
                  </a:ext>
                </a:extLst>
              </p:cNvPr>
              <p:cNvSpPr>
                <a:spLocks/>
              </p:cNvSpPr>
              <p:nvPr userDrawn="1"/>
            </p:nvSpPr>
            <p:spPr bwMode="auto">
              <a:xfrm>
                <a:off x="5256" y="2188"/>
                <a:ext cx="15" cy="18"/>
              </a:xfrm>
              <a:custGeom>
                <a:avLst/>
                <a:gdLst>
                  <a:gd name="T0" fmla="*/ 5 w 10"/>
                  <a:gd name="T1" fmla="*/ 2 h 12"/>
                  <a:gd name="T2" fmla="*/ 2 w 10"/>
                  <a:gd name="T3" fmla="*/ 7 h 12"/>
                  <a:gd name="T4" fmla="*/ 5 w 10"/>
                  <a:gd name="T5" fmla="*/ 10 h 12"/>
                  <a:gd name="T6" fmla="*/ 9 w 10"/>
                  <a:gd name="T7" fmla="*/ 4 h 12"/>
                  <a:gd name="T8" fmla="*/ 5 w 10"/>
                  <a:gd name="T9" fmla="*/ 2 h 12"/>
                </a:gdLst>
                <a:ahLst/>
                <a:cxnLst>
                  <a:cxn ang="0">
                    <a:pos x="T0" y="T1"/>
                  </a:cxn>
                  <a:cxn ang="0">
                    <a:pos x="T2" y="T3"/>
                  </a:cxn>
                  <a:cxn ang="0">
                    <a:pos x="T4" y="T5"/>
                  </a:cxn>
                  <a:cxn ang="0">
                    <a:pos x="T6" y="T7"/>
                  </a:cxn>
                  <a:cxn ang="0">
                    <a:pos x="T8" y="T9"/>
                  </a:cxn>
                </a:cxnLst>
                <a:rect l="0" t="0" r="r" b="b"/>
                <a:pathLst>
                  <a:path w="10" h="12">
                    <a:moveTo>
                      <a:pt x="5" y="2"/>
                    </a:moveTo>
                    <a:cubicBezTo>
                      <a:pt x="4" y="4"/>
                      <a:pt x="3" y="6"/>
                      <a:pt x="2" y="7"/>
                    </a:cubicBezTo>
                    <a:cubicBezTo>
                      <a:pt x="0" y="9"/>
                      <a:pt x="3" y="12"/>
                      <a:pt x="5" y="10"/>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6" name="Freeform 1459">
                <a:extLst>
                  <a:ext uri="{FF2B5EF4-FFF2-40B4-BE49-F238E27FC236}">
                    <a16:creationId xmlns:a16="http://schemas.microsoft.com/office/drawing/2014/main" id="{B4D25CD3-9256-4E75-9721-5C27357AB6D2}"/>
                  </a:ext>
                </a:extLst>
              </p:cNvPr>
              <p:cNvSpPr>
                <a:spLocks/>
              </p:cNvSpPr>
              <p:nvPr userDrawn="1"/>
            </p:nvSpPr>
            <p:spPr bwMode="auto">
              <a:xfrm>
                <a:off x="5255" y="2162"/>
                <a:ext cx="14" cy="16"/>
              </a:xfrm>
              <a:custGeom>
                <a:avLst/>
                <a:gdLst>
                  <a:gd name="T0" fmla="*/ 5 w 10"/>
                  <a:gd name="T1" fmla="*/ 2 h 11"/>
                  <a:gd name="T2" fmla="*/ 1 w 10"/>
                  <a:gd name="T3" fmla="*/ 8 h 11"/>
                  <a:gd name="T4" fmla="*/ 5 w 10"/>
                  <a:gd name="T5" fmla="*/ 9 h 11"/>
                  <a:gd name="T6" fmla="*/ 9 w 10"/>
                  <a:gd name="T7" fmla="*/ 4 h 11"/>
                  <a:gd name="T8" fmla="*/ 5 w 10"/>
                  <a:gd name="T9" fmla="*/ 2 h 11"/>
                </a:gdLst>
                <a:ahLst/>
                <a:cxnLst>
                  <a:cxn ang="0">
                    <a:pos x="T0" y="T1"/>
                  </a:cxn>
                  <a:cxn ang="0">
                    <a:pos x="T2" y="T3"/>
                  </a:cxn>
                  <a:cxn ang="0">
                    <a:pos x="T4" y="T5"/>
                  </a:cxn>
                  <a:cxn ang="0">
                    <a:pos x="T6" y="T7"/>
                  </a:cxn>
                  <a:cxn ang="0">
                    <a:pos x="T8" y="T9"/>
                  </a:cxn>
                </a:cxnLst>
                <a:rect l="0" t="0" r="r" b="b"/>
                <a:pathLst>
                  <a:path w="10" h="11">
                    <a:moveTo>
                      <a:pt x="5" y="2"/>
                    </a:moveTo>
                    <a:cubicBezTo>
                      <a:pt x="4" y="4"/>
                      <a:pt x="2" y="6"/>
                      <a:pt x="1" y="8"/>
                    </a:cubicBezTo>
                    <a:cubicBezTo>
                      <a:pt x="0" y="10"/>
                      <a:pt x="4" y="11"/>
                      <a:pt x="5" y="9"/>
                    </a:cubicBezTo>
                    <a:cubicBezTo>
                      <a:pt x="6" y="7"/>
                      <a:pt x="8" y="6"/>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7" name="Freeform 1460">
                <a:extLst>
                  <a:ext uri="{FF2B5EF4-FFF2-40B4-BE49-F238E27FC236}">
                    <a16:creationId xmlns:a16="http://schemas.microsoft.com/office/drawing/2014/main" id="{A411233F-B552-4703-BB78-7D8940274FC7}"/>
                  </a:ext>
                </a:extLst>
              </p:cNvPr>
              <p:cNvSpPr>
                <a:spLocks/>
              </p:cNvSpPr>
              <p:nvPr userDrawn="1"/>
            </p:nvSpPr>
            <p:spPr bwMode="auto">
              <a:xfrm>
                <a:off x="5269" y="2162"/>
                <a:ext cx="15" cy="14"/>
              </a:xfrm>
              <a:custGeom>
                <a:avLst/>
                <a:gdLst>
                  <a:gd name="T0" fmla="*/ 5 w 10"/>
                  <a:gd name="T1" fmla="*/ 2 h 10"/>
                  <a:gd name="T2" fmla="*/ 2 w 10"/>
                  <a:gd name="T3" fmla="*/ 6 h 10"/>
                  <a:gd name="T4" fmla="*/ 4 w 10"/>
                  <a:gd name="T5" fmla="*/ 9 h 10"/>
                  <a:gd name="T6" fmla="*/ 9 w 10"/>
                  <a:gd name="T7" fmla="*/ 4 h 10"/>
                  <a:gd name="T8" fmla="*/ 5 w 10"/>
                  <a:gd name="T9" fmla="*/ 2 h 10"/>
                </a:gdLst>
                <a:ahLst/>
                <a:cxnLst>
                  <a:cxn ang="0">
                    <a:pos x="T0" y="T1"/>
                  </a:cxn>
                  <a:cxn ang="0">
                    <a:pos x="T2" y="T3"/>
                  </a:cxn>
                  <a:cxn ang="0">
                    <a:pos x="T4" y="T5"/>
                  </a:cxn>
                  <a:cxn ang="0">
                    <a:pos x="T6" y="T7"/>
                  </a:cxn>
                  <a:cxn ang="0">
                    <a:pos x="T8" y="T9"/>
                  </a:cxn>
                </a:cxnLst>
                <a:rect l="0" t="0" r="r" b="b"/>
                <a:pathLst>
                  <a:path w="10" h="10">
                    <a:moveTo>
                      <a:pt x="5" y="2"/>
                    </a:moveTo>
                    <a:cubicBezTo>
                      <a:pt x="5" y="4"/>
                      <a:pt x="4" y="5"/>
                      <a:pt x="2" y="6"/>
                    </a:cubicBezTo>
                    <a:cubicBezTo>
                      <a:pt x="0" y="7"/>
                      <a:pt x="1" y="10"/>
                      <a:pt x="4" y="9"/>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8" name="Freeform 1461">
                <a:extLst>
                  <a:ext uri="{FF2B5EF4-FFF2-40B4-BE49-F238E27FC236}">
                    <a16:creationId xmlns:a16="http://schemas.microsoft.com/office/drawing/2014/main" id="{F8955E15-708E-44A2-8840-08569CAA6487}"/>
                  </a:ext>
                </a:extLst>
              </p:cNvPr>
              <p:cNvSpPr>
                <a:spLocks/>
              </p:cNvSpPr>
              <p:nvPr userDrawn="1"/>
            </p:nvSpPr>
            <p:spPr bwMode="auto">
              <a:xfrm>
                <a:off x="5272" y="2137"/>
                <a:ext cx="21" cy="20"/>
              </a:xfrm>
              <a:custGeom>
                <a:avLst/>
                <a:gdLst>
                  <a:gd name="T0" fmla="*/ 10 w 14"/>
                  <a:gd name="T1" fmla="*/ 3 h 14"/>
                  <a:gd name="T2" fmla="*/ 2 w 14"/>
                  <a:gd name="T3" fmla="*/ 9 h 14"/>
                  <a:gd name="T4" fmla="*/ 4 w 14"/>
                  <a:gd name="T5" fmla="*/ 13 h 14"/>
                  <a:gd name="T6" fmla="*/ 13 w 14"/>
                  <a:gd name="T7" fmla="*/ 4 h 14"/>
                  <a:gd name="T8" fmla="*/ 10 w 14"/>
                  <a:gd name="T9" fmla="*/ 3 h 14"/>
                </a:gdLst>
                <a:ahLst/>
                <a:cxnLst>
                  <a:cxn ang="0">
                    <a:pos x="T0" y="T1"/>
                  </a:cxn>
                  <a:cxn ang="0">
                    <a:pos x="T2" y="T3"/>
                  </a:cxn>
                  <a:cxn ang="0">
                    <a:pos x="T4" y="T5"/>
                  </a:cxn>
                  <a:cxn ang="0">
                    <a:pos x="T6" y="T7"/>
                  </a:cxn>
                  <a:cxn ang="0">
                    <a:pos x="T8" y="T9"/>
                  </a:cxn>
                </a:cxnLst>
                <a:rect l="0" t="0" r="r" b="b"/>
                <a:pathLst>
                  <a:path w="14" h="14">
                    <a:moveTo>
                      <a:pt x="10" y="3"/>
                    </a:moveTo>
                    <a:cubicBezTo>
                      <a:pt x="8" y="6"/>
                      <a:pt x="6" y="8"/>
                      <a:pt x="2" y="9"/>
                    </a:cubicBezTo>
                    <a:cubicBezTo>
                      <a:pt x="0" y="10"/>
                      <a:pt x="1" y="14"/>
                      <a:pt x="4" y="13"/>
                    </a:cubicBezTo>
                    <a:cubicBezTo>
                      <a:pt x="8" y="11"/>
                      <a:pt x="11" y="8"/>
                      <a:pt x="13" y="4"/>
                    </a:cubicBezTo>
                    <a:cubicBezTo>
                      <a:pt x="14" y="2"/>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9" name="Freeform 1462">
                <a:extLst>
                  <a:ext uri="{FF2B5EF4-FFF2-40B4-BE49-F238E27FC236}">
                    <a16:creationId xmlns:a16="http://schemas.microsoft.com/office/drawing/2014/main" id="{497FEEC7-5004-4802-AA02-D46EEBB0539C}"/>
                  </a:ext>
                </a:extLst>
              </p:cNvPr>
              <p:cNvSpPr>
                <a:spLocks/>
              </p:cNvSpPr>
              <p:nvPr userDrawn="1"/>
            </p:nvSpPr>
            <p:spPr bwMode="auto">
              <a:xfrm>
                <a:off x="5289" y="2154"/>
                <a:ext cx="17" cy="18"/>
              </a:xfrm>
              <a:custGeom>
                <a:avLst/>
                <a:gdLst>
                  <a:gd name="T0" fmla="*/ 9 w 12"/>
                  <a:gd name="T1" fmla="*/ 1 h 12"/>
                  <a:gd name="T2" fmla="*/ 1 w 12"/>
                  <a:gd name="T3" fmla="*/ 8 h 12"/>
                  <a:gd name="T4" fmla="*/ 5 w 12"/>
                  <a:gd name="T5" fmla="*/ 10 h 12"/>
                  <a:gd name="T6" fmla="*/ 10 w 12"/>
                  <a:gd name="T7" fmla="*/ 4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5" y="2"/>
                      <a:pt x="3" y="5"/>
                      <a:pt x="1" y="8"/>
                    </a:cubicBezTo>
                    <a:cubicBezTo>
                      <a:pt x="0" y="11"/>
                      <a:pt x="4" y="12"/>
                      <a:pt x="5" y="10"/>
                    </a:cubicBezTo>
                    <a:cubicBezTo>
                      <a:pt x="6" y="8"/>
                      <a:pt x="7" y="5"/>
                      <a:pt x="10" y="4"/>
                    </a:cubicBezTo>
                    <a:cubicBezTo>
                      <a:pt x="12"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0" name="Freeform 1463">
                <a:extLst>
                  <a:ext uri="{FF2B5EF4-FFF2-40B4-BE49-F238E27FC236}">
                    <a16:creationId xmlns:a16="http://schemas.microsoft.com/office/drawing/2014/main" id="{B3E126E5-CDE5-46F5-9A09-325F245E0DC8}"/>
                  </a:ext>
                </a:extLst>
              </p:cNvPr>
              <p:cNvSpPr>
                <a:spLocks/>
              </p:cNvSpPr>
              <p:nvPr userDrawn="1"/>
            </p:nvSpPr>
            <p:spPr bwMode="auto">
              <a:xfrm>
                <a:off x="5302" y="2167"/>
                <a:ext cx="19" cy="17"/>
              </a:xfrm>
              <a:custGeom>
                <a:avLst/>
                <a:gdLst>
                  <a:gd name="T0" fmla="*/ 8 w 13"/>
                  <a:gd name="T1" fmla="*/ 2 h 11"/>
                  <a:gd name="T2" fmla="*/ 2 w 13"/>
                  <a:gd name="T3" fmla="*/ 7 h 11"/>
                  <a:gd name="T4" fmla="*/ 3 w 13"/>
                  <a:gd name="T5" fmla="*/ 10 h 11"/>
                  <a:gd name="T6" fmla="*/ 11 w 13"/>
                  <a:gd name="T7" fmla="*/ 4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3" y="10"/>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1" name="Freeform 1464">
                <a:extLst>
                  <a:ext uri="{FF2B5EF4-FFF2-40B4-BE49-F238E27FC236}">
                    <a16:creationId xmlns:a16="http://schemas.microsoft.com/office/drawing/2014/main" id="{6B741695-2D8D-47E9-87E4-61A18EED178F}"/>
                  </a:ext>
                </a:extLst>
              </p:cNvPr>
              <p:cNvSpPr>
                <a:spLocks/>
              </p:cNvSpPr>
              <p:nvPr userDrawn="1"/>
            </p:nvSpPr>
            <p:spPr bwMode="auto">
              <a:xfrm>
                <a:off x="5318" y="2173"/>
                <a:ext cx="21" cy="21"/>
              </a:xfrm>
              <a:custGeom>
                <a:avLst/>
                <a:gdLst>
                  <a:gd name="T0" fmla="*/ 10 w 14"/>
                  <a:gd name="T1" fmla="*/ 1 h 14"/>
                  <a:gd name="T2" fmla="*/ 2 w 14"/>
                  <a:gd name="T3" fmla="*/ 9 h 14"/>
                  <a:gd name="T4" fmla="*/ 4 w 14"/>
                  <a:gd name="T5" fmla="*/ 12 h 14"/>
                  <a:gd name="T6" fmla="*/ 12 w 14"/>
                  <a:gd name="T7" fmla="*/ 4 h 14"/>
                  <a:gd name="T8" fmla="*/ 10 w 14"/>
                  <a:gd name="T9" fmla="*/ 1 h 14"/>
                </a:gdLst>
                <a:ahLst/>
                <a:cxnLst>
                  <a:cxn ang="0">
                    <a:pos x="T0" y="T1"/>
                  </a:cxn>
                  <a:cxn ang="0">
                    <a:pos x="T2" y="T3"/>
                  </a:cxn>
                  <a:cxn ang="0">
                    <a:pos x="T4" y="T5"/>
                  </a:cxn>
                  <a:cxn ang="0">
                    <a:pos x="T6" y="T7"/>
                  </a:cxn>
                  <a:cxn ang="0">
                    <a:pos x="T8" y="T9"/>
                  </a:cxn>
                </a:cxnLst>
                <a:rect l="0" t="0" r="r" b="b"/>
                <a:pathLst>
                  <a:path w="14" h="14">
                    <a:moveTo>
                      <a:pt x="10" y="1"/>
                    </a:moveTo>
                    <a:cubicBezTo>
                      <a:pt x="7" y="4"/>
                      <a:pt x="5" y="7"/>
                      <a:pt x="2" y="9"/>
                    </a:cubicBezTo>
                    <a:cubicBezTo>
                      <a:pt x="0" y="10"/>
                      <a:pt x="2" y="14"/>
                      <a:pt x="4" y="12"/>
                    </a:cubicBezTo>
                    <a:cubicBezTo>
                      <a:pt x="7" y="10"/>
                      <a:pt x="9" y="7"/>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2" name="Freeform 1465">
                <a:extLst>
                  <a:ext uri="{FF2B5EF4-FFF2-40B4-BE49-F238E27FC236}">
                    <a16:creationId xmlns:a16="http://schemas.microsoft.com/office/drawing/2014/main" id="{CE30F21D-7710-436C-B375-CC362F331320}"/>
                  </a:ext>
                </a:extLst>
              </p:cNvPr>
              <p:cNvSpPr>
                <a:spLocks/>
              </p:cNvSpPr>
              <p:nvPr userDrawn="1"/>
            </p:nvSpPr>
            <p:spPr bwMode="auto">
              <a:xfrm>
                <a:off x="5330" y="2187"/>
                <a:ext cx="21" cy="19"/>
              </a:xfrm>
              <a:custGeom>
                <a:avLst/>
                <a:gdLst>
                  <a:gd name="T0" fmla="*/ 10 w 14"/>
                  <a:gd name="T1" fmla="*/ 1 h 13"/>
                  <a:gd name="T2" fmla="*/ 2 w 14"/>
                  <a:gd name="T3" fmla="*/ 9 h 13"/>
                  <a:gd name="T4" fmla="*/ 5 w 14"/>
                  <a:gd name="T5" fmla="*/ 11 h 13"/>
                  <a:gd name="T6" fmla="*/ 12 w 14"/>
                  <a:gd name="T7" fmla="*/ 4 h 13"/>
                  <a:gd name="T8" fmla="*/ 10 w 14"/>
                  <a:gd name="T9" fmla="*/ 1 h 13"/>
                </a:gdLst>
                <a:ahLst/>
                <a:cxnLst>
                  <a:cxn ang="0">
                    <a:pos x="T0" y="T1"/>
                  </a:cxn>
                  <a:cxn ang="0">
                    <a:pos x="T2" y="T3"/>
                  </a:cxn>
                  <a:cxn ang="0">
                    <a:pos x="T4" y="T5"/>
                  </a:cxn>
                  <a:cxn ang="0">
                    <a:pos x="T6" y="T7"/>
                  </a:cxn>
                  <a:cxn ang="0">
                    <a:pos x="T8" y="T9"/>
                  </a:cxn>
                </a:cxnLst>
                <a:rect l="0" t="0" r="r" b="b"/>
                <a:pathLst>
                  <a:path w="14" h="13">
                    <a:moveTo>
                      <a:pt x="10" y="1"/>
                    </a:moveTo>
                    <a:cubicBezTo>
                      <a:pt x="7" y="3"/>
                      <a:pt x="4" y="6"/>
                      <a:pt x="2" y="9"/>
                    </a:cubicBezTo>
                    <a:cubicBezTo>
                      <a:pt x="0" y="10"/>
                      <a:pt x="3" y="13"/>
                      <a:pt x="5" y="11"/>
                    </a:cubicBezTo>
                    <a:cubicBezTo>
                      <a:pt x="7" y="9"/>
                      <a:pt x="9"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3" name="Freeform 1466">
                <a:extLst>
                  <a:ext uri="{FF2B5EF4-FFF2-40B4-BE49-F238E27FC236}">
                    <a16:creationId xmlns:a16="http://schemas.microsoft.com/office/drawing/2014/main" id="{AFAB84CD-B2A7-4789-B75D-8C68D4A3B17F}"/>
                  </a:ext>
                </a:extLst>
              </p:cNvPr>
              <p:cNvSpPr>
                <a:spLocks/>
              </p:cNvSpPr>
              <p:nvPr userDrawn="1"/>
            </p:nvSpPr>
            <p:spPr bwMode="auto">
              <a:xfrm>
                <a:off x="5358" y="2166"/>
                <a:ext cx="18" cy="15"/>
              </a:xfrm>
              <a:custGeom>
                <a:avLst/>
                <a:gdLst>
                  <a:gd name="T0" fmla="*/ 7 w 12"/>
                  <a:gd name="T1" fmla="*/ 2 h 10"/>
                  <a:gd name="T2" fmla="*/ 2 w 12"/>
                  <a:gd name="T3" fmla="*/ 5 h 10"/>
                  <a:gd name="T4" fmla="*/ 3 w 12"/>
                  <a:gd name="T5" fmla="*/ 9 h 10"/>
                  <a:gd name="T6" fmla="*/ 10 w 12"/>
                  <a:gd name="T7" fmla="*/ 5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4" y="4"/>
                      <a:pt x="2" y="5"/>
                    </a:cubicBezTo>
                    <a:cubicBezTo>
                      <a:pt x="0" y="6"/>
                      <a:pt x="1" y="10"/>
                      <a:pt x="3" y="9"/>
                    </a:cubicBezTo>
                    <a:cubicBezTo>
                      <a:pt x="6" y="8"/>
                      <a:pt x="8" y="7"/>
                      <a:pt x="10" y="5"/>
                    </a:cubicBezTo>
                    <a:cubicBezTo>
                      <a:pt x="12" y="3"/>
                      <a:pt x="9"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4" name="Freeform 1467">
                <a:extLst>
                  <a:ext uri="{FF2B5EF4-FFF2-40B4-BE49-F238E27FC236}">
                    <a16:creationId xmlns:a16="http://schemas.microsoft.com/office/drawing/2014/main" id="{941B1B44-D992-46AF-B7E8-84EB9A250F4C}"/>
                  </a:ext>
                </a:extLst>
              </p:cNvPr>
              <p:cNvSpPr>
                <a:spLocks/>
              </p:cNvSpPr>
              <p:nvPr userDrawn="1"/>
            </p:nvSpPr>
            <p:spPr bwMode="auto">
              <a:xfrm>
                <a:off x="5342" y="2150"/>
                <a:ext cx="22" cy="17"/>
              </a:xfrm>
              <a:custGeom>
                <a:avLst/>
                <a:gdLst>
                  <a:gd name="T0" fmla="*/ 11 w 15"/>
                  <a:gd name="T1" fmla="*/ 1 h 12"/>
                  <a:gd name="T2" fmla="*/ 2 w 15"/>
                  <a:gd name="T3" fmla="*/ 7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6" y="6"/>
                      <a:pt x="2" y="7"/>
                    </a:cubicBezTo>
                    <a:cubicBezTo>
                      <a:pt x="0" y="8"/>
                      <a:pt x="1" y="12"/>
                      <a:pt x="4" y="11"/>
                    </a:cubicBezTo>
                    <a:cubicBezTo>
                      <a:pt x="7" y="9"/>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5" name="Freeform 1468">
                <a:extLst>
                  <a:ext uri="{FF2B5EF4-FFF2-40B4-BE49-F238E27FC236}">
                    <a16:creationId xmlns:a16="http://schemas.microsoft.com/office/drawing/2014/main" id="{B25AD304-60F8-4511-9C73-E114608C3290}"/>
                  </a:ext>
                </a:extLst>
              </p:cNvPr>
              <p:cNvSpPr>
                <a:spLocks/>
              </p:cNvSpPr>
              <p:nvPr userDrawn="1"/>
            </p:nvSpPr>
            <p:spPr bwMode="auto">
              <a:xfrm>
                <a:off x="5323" y="2141"/>
                <a:ext cx="19" cy="21"/>
              </a:xfrm>
              <a:custGeom>
                <a:avLst/>
                <a:gdLst>
                  <a:gd name="T0" fmla="*/ 9 w 13"/>
                  <a:gd name="T1" fmla="*/ 2 h 14"/>
                  <a:gd name="T2" fmla="*/ 2 w 13"/>
                  <a:gd name="T3" fmla="*/ 10 h 14"/>
                  <a:gd name="T4" fmla="*/ 5 w 13"/>
                  <a:gd name="T5" fmla="*/ 12 h 14"/>
                  <a:gd name="T6" fmla="*/ 12 w 13"/>
                  <a:gd name="T7" fmla="*/ 4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6" y="4"/>
                      <a:pt x="4" y="7"/>
                      <a:pt x="2" y="10"/>
                    </a:cubicBezTo>
                    <a:cubicBezTo>
                      <a:pt x="0" y="12"/>
                      <a:pt x="3" y="14"/>
                      <a:pt x="5" y="12"/>
                    </a:cubicBezTo>
                    <a:cubicBezTo>
                      <a:pt x="7" y="10"/>
                      <a:pt x="9" y="7"/>
                      <a:pt x="12" y="4"/>
                    </a:cubicBezTo>
                    <a:cubicBezTo>
                      <a:pt x="13" y="2"/>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6" name="Freeform 1469">
                <a:extLst>
                  <a:ext uri="{FF2B5EF4-FFF2-40B4-BE49-F238E27FC236}">
                    <a16:creationId xmlns:a16="http://schemas.microsoft.com/office/drawing/2014/main" id="{4CDF5A57-7AF8-4AFC-94EA-C356A7864359}"/>
                  </a:ext>
                </a:extLst>
              </p:cNvPr>
              <p:cNvSpPr>
                <a:spLocks/>
              </p:cNvSpPr>
              <p:nvPr userDrawn="1"/>
            </p:nvSpPr>
            <p:spPr bwMode="auto">
              <a:xfrm>
                <a:off x="5309" y="2129"/>
                <a:ext cx="18" cy="19"/>
              </a:xfrm>
              <a:custGeom>
                <a:avLst/>
                <a:gdLst>
                  <a:gd name="T0" fmla="*/ 7 w 12"/>
                  <a:gd name="T1" fmla="*/ 2 h 13"/>
                  <a:gd name="T2" fmla="*/ 1 w 12"/>
                  <a:gd name="T3" fmla="*/ 8 h 13"/>
                  <a:gd name="T4" fmla="*/ 4 w 12"/>
                  <a:gd name="T5" fmla="*/ 11 h 13"/>
                  <a:gd name="T6" fmla="*/ 11 w 12"/>
                  <a:gd name="T7" fmla="*/ 4 h 13"/>
                  <a:gd name="T8" fmla="*/ 7 w 12"/>
                  <a:gd name="T9" fmla="*/ 2 h 13"/>
                </a:gdLst>
                <a:ahLst/>
                <a:cxnLst>
                  <a:cxn ang="0">
                    <a:pos x="T0" y="T1"/>
                  </a:cxn>
                  <a:cxn ang="0">
                    <a:pos x="T2" y="T3"/>
                  </a:cxn>
                  <a:cxn ang="0">
                    <a:pos x="T4" y="T5"/>
                  </a:cxn>
                  <a:cxn ang="0">
                    <a:pos x="T6" y="T7"/>
                  </a:cxn>
                  <a:cxn ang="0">
                    <a:pos x="T8" y="T9"/>
                  </a:cxn>
                </a:cxnLst>
                <a:rect l="0" t="0" r="r" b="b"/>
                <a:pathLst>
                  <a:path w="12" h="13">
                    <a:moveTo>
                      <a:pt x="7" y="2"/>
                    </a:moveTo>
                    <a:cubicBezTo>
                      <a:pt x="6" y="5"/>
                      <a:pt x="4" y="6"/>
                      <a:pt x="1" y="8"/>
                    </a:cubicBezTo>
                    <a:cubicBezTo>
                      <a:pt x="0" y="10"/>
                      <a:pt x="3" y="13"/>
                      <a:pt x="4" y="11"/>
                    </a:cubicBezTo>
                    <a:cubicBezTo>
                      <a:pt x="7" y="8"/>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7" name="Freeform 1470">
                <a:extLst>
                  <a:ext uri="{FF2B5EF4-FFF2-40B4-BE49-F238E27FC236}">
                    <a16:creationId xmlns:a16="http://schemas.microsoft.com/office/drawing/2014/main" id="{B720C721-1CB6-46D2-8D93-ABA117C8E80A}"/>
                  </a:ext>
                </a:extLst>
              </p:cNvPr>
              <p:cNvSpPr>
                <a:spLocks/>
              </p:cNvSpPr>
              <p:nvPr userDrawn="1"/>
            </p:nvSpPr>
            <p:spPr bwMode="auto">
              <a:xfrm>
                <a:off x="5297" y="2116"/>
                <a:ext cx="20" cy="16"/>
              </a:xfrm>
              <a:custGeom>
                <a:avLst/>
                <a:gdLst>
                  <a:gd name="T0" fmla="*/ 8 w 13"/>
                  <a:gd name="T1" fmla="*/ 2 h 11"/>
                  <a:gd name="T2" fmla="*/ 2 w 13"/>
                  <a:gd name="T3" fmla="*/ 7 h 11"/>
                  <a:gd name="T4" fmla="*/ 4 w 13"/>
                  <a:gd name="T5" fmla="*/ 10 h 11"/>
                  <a:gd name="T6" fmla="*/ 11 w 13"/>
                  <a:gd name="T7" fmla="*/ 5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4" y="10"/>
                    </a:cubicBezTo>
                    <a:cubicBezTo>
                      <a:pt x="7" y="9"/>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8" name="Freeform 1471">
                <a:extLst>
                  <a:ext uri="{FF2B5EF4-FFF2-40B4-BE49-F238E27FC236}">
                    <a16:creationId xmlns:a16="http://schemas.microsoft.com/office/drawing/2014/main" id="{84487997-64E5-4A44-BB02-17273EBC7CFF}"/>
                  </a:ext>
                </a:extLst>
              </p:cNvPr>
              <p:cNvSpPr>
                <a:spLocks/>
              </p:cNvSpPr>
              <p:nvPr userDrawn="1"/>
            </p:nvSpPr>
            <p:spPr bwMode="auto">
              <a:xfrm>
                <a:off x="5321" y="2109"/>
                <a:ext cx="22" cy="17"/>
              </a:xfrm>
              <a:custGeom>
                <a:avLst/>
                <a:gdLst>
                  <a:gd name="T0" fmla="*/ 11 w 15"/>
                  <a:gd name="T1" fmla="*/ 2 h 12"/>
                  <a:gd name="T2" fmla="*/ 2 w 15"/>
                  <a:gd name="T3" fmla="*/ 8 h 12"/>
                  <a:gd name="T4" fmla="*/ 3 w 15"/>
                  <a:gd name="T5" fmla="*/ 11 h 12"/>
                  <a:gd name="T6" fmla="*/ 13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8" y="4"/>
                      <a:pt x="5" y="6"/>
                      <a:pt x="2" y="8"/>
                    </a:cubicBezTo>
                    <a:cubicBezTo>
                      <a:pt x="0" y="8"/>
                      <a:pt x="1" y="12"/>
                      <a:pt x="3" y="11"/>
                    </a:cubicBezTo>
                    <a:cubicBezTo>
                      <a:pt x="7" y="10"/>
                      <a:pt x="10" y="7"/>
                      <a:pt x="13"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9" name="Freeform 1472">
                <a:extLst>
                  <a:ext uri="{FF2B5EF4-FFF2-40B4-BE49-F238E27FC236}">
                    <a16:creationId xmlns:a16="http://schemas.microsoft.com/office/drawing/2014/main" id="{BE3A5A69-039F-4F58-A26E-2863F90EE61B}"/>
                  </a:ext>
                </a:extLst>
              </p:cNvPr>
              <p:cNvSpPr>
                <a:spLocks/>
              </p:cNvSpPr>
              <p:nvPr userDrawn="1"/>
            </p:nvSpPr>
            <p:spPr bwMode="auto">
              <a:xfrm>
                <a:off x="5317" y="2089"/>
                <a:ext cx="25" cy="21"/>
              </a:xfrm>
              <a:custGeom>
                <a:avLst/>
                <a:gdLst>
                  <a:gd name="T0" fmla="*/ 13 w 17"/>
                  <a:gd name="T1" fmla="*/ 2 h 14"/>
                  <a:gd name="T2" fmla="*/ 2 w 17"/>
                  <a:gd name="T3" fmla="*/ 10 h 14"/>
                  <a:gd name="T4" fmla="*/ 4 w 17"/>
                  <a:gd name="T5" fmla="*/ 13 h 14"/>
                  <a:gd name="T6" fmla="*/ 16 w 17"/>
                  <a:gd name="T7" fmla="*/ 4 h 14"/>
                  <a:gd name="T8" fmla="*/ 13 w 17"/>
                  <a:gd name="T9" fmla="*/ 2 h 14"/>
                </a:gdLst>
                <a:ahLst/>
                <a:cxnLst>
                  <a:cxn ang="0">
                    <a:pos x="T0" y="T1"/>
                  </a:cxn>
                  <a:cxn ang="0">
                    <a:pos x="T2" y="T3"/>
                  </a:cxn>
                  <a:cxn ang="0">
                    <a:pos x="T4" y="T5"/>
                  </a:cxn>
                  <a:cxn ang="0">
                    <a:pos x="T6" y="T7"/>
                  </a:cxn>
                  <a:cxn ang="0">
                    <a:pos x="T8" y="T9"/>
                  </a:cxn>
                </a:cxnLst>
                <a:rect l="0" t="0" r="r" b="b"/>
                <a:pathLst>
                  <a:path w="17" h="14">
                    <a:moveTo>
                      <a:pt x="13" y="2"/>
                    </a:moveTo>
                    <a:cubicBezTo>
                      <a:pt x="10" y="6"/>
                      <a:pt x="7" y="8"/>
                      <a:pt x="2" y="10"/>
                    </a:cubicBezTo>
                    <a:cubicBezTo>
                      <a:pt x="0" y="11"/>
                      <a:pt x="1" y="14"/>
                      <a:pt x="4" y="13"/>
                    </a:cubicBezTo>
                    <a:cubicBezTo>
                      <a:pt x="9" y="12"/>
                      <a:pt x="13" y="9"/>
                      <a:pt x="16" y="4"/>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0" name="Freeform 1473">
                <a:extLst>
                  <a:ext uri="{FF2B5EF4-FFF2-40B4-BE49-F238E27FC236}">
                    <a16:creationId xmlns:a16="http://schemas.microsoft.com/office/drawing/2014/main" id="{C9A86975-C0D9-4400-BF56-2A91CB286FA8}"/>
                  </a:ext>
                </a:extLst>
              </p:cNvPr>
              <p:cNvSpPr>
                <a:spLocks/>
              </p:cNvSpPr>
              <p:nvPr userDrawn="1"/>
            </p:nvSpPr>
            <p:spPr bwMode="auto">
              <a:xfrm>
                <a:off x="5349" y="2081"/>
                <a:ext cx="19" cy="11"/>
              </a:xfrm>
              <a:custGeom>
                <a:avLst/>
                <a:gdLst>
                  <a:gd name="T0" fmla="*/ 8 w 13"/>
                  <a:gd name="T1" fmla="*/ 2 h 8"/>
                  <a:gd name="T2" fmla="*/ 3 w 13"/>
                  <a:gd name="T3" fmla="*/ 4 h 8"/>
                  <a:gd name="T4" fmla="*/ 2 w 13"/>
                  <a:gd name="T5" fmla="*/ 7 h 8"/>
                  <a:gd name="T6" fmla="*/ 11 w 13"/>
                  <a:gd name="T7" fmla="*/ 4 h 8"/>
                  <a:gd name="T8" fmla="*/ 8 w 13"/>
                  <a:gd name="T9" fmla="*/ 2 h 8"/>
                </a:gdLst>
                <a:ahLst/>
                <a:cxnLst>
                  <a:cxn ang="0">
                    <a:pos x="T0" y="T1"/>
                  </a:cxn>
                  <a:cxn ang="0">
                    <a:pos x="T2" y="T3"/>
                  </a:cxn>
                  <a:cxn ang="0">
                    <a:pos x="T4" y="T5"/>
                  </a:cxn>
                  <a:cxn ang="0">
                    <a:pos x="T6" y="T7"/>
                  </a:cxn>
                  <a:cxn ang="0">
                    <a:pos x="T8" y="T9"/>
                  </a:cxn>
                </a:cxnLst>
                <a:rect l="0" t="0" r="r" b="b"/>
                <a:pathLst>
                  <a:path w="13" h="8">
                    <a:moveTo>
                      <a:pt x="8" y="2"/>
                    </a:moveTo>
                    <a:cubicBezTo>
                      <a:pt x="7" y="3"/>
                      <a:pt x="5" y="4"/>
                      <a:pt x="3" y="4"/>
                    </a:cubicBezTo>
                    <a:cubicBezTo>
                      <a:pt x="0" y="4"/>
                      <a:pt x="0" y="7"/>
                      <a:pt x="2" y="7"/>
                    </a:cubicBezTo>
                    <a:cubicBezTo>
                      <a:pt x="6" y="8"/>
                      <a:pt x="9" y="7"/>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1" name="Freeform 1474">
                <a:extLst>
                  <a:ext uri="{FF2B5EF4-FFF2-40B4-BE49-F238E27FC236}">
                    <a16:creationId xmlns:a16="http://schemas.microsoft.com/office/drawing/2014/main" id="{6601BF56-4E7F-46DC-9EBD-06BA08EA0799}"/>
                  </a:ext>
                </a:extLst>
              </p:cNvPr>
              <p:cNvSpPr>
                <a:spLocks/>
              </p:cNvSpPr>
              <p:nvPr userDrawn="1"/>
            </p:nvSpPr>
            <p:spPr bwMode="auto">
              <a:xfrm>
                <a:off x="5352" y="2094"/>
                <a:ext cx="24" cy="16"/>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5"/>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2" name="Freeform 1475">
                <a:extLst>
                  <a:ext uri="{FF2B5EF4-FFF2-40B4-BE49-F238E27FC236}">
                    <a16:creationId xmlns:a16="http://schemas.microsoft.com/office/drawing/2014/main" id="{A0F9BA14-D603-443F-9C5B-7EAC2F17EF03}"/>
                  </a:ext>
                </a:extLst>
              </p:cNvPr>
              <p:cNvSpPr>
                <a:spLocks/>
              </p:cNvSpPr>
              <p:nvPr userDrawn="1"/>
            </p:nvSpPr>
            <p:spPr bwMode="auto">
              <a:xfrm>
                <a:off x="5340" y="2117"/>
                <a:ext cx="22" cy="18"/>
              </a:xfrm>
              <a:custGeom>
                <a:avLst/>
                <a:gdLst>
                  <a:gd name="T0" fmla="*/ 11 w 15"/>
                  <a:gd name="T1" fmla="*/ 2 h 12"/>
                  <a:gd name="T2" fmla="*/ 3 w 15"/>
                  <a:gd name="T3" fmla="*/ 8 h 12"/>
                  <a:gd name="T4" fmla="*/ 4 w 15"/>
                  <a:gd name="T5" fmla="*/ 11 h 12"/>
                  <a:gd name="T6" fmla="*/ 14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9" y="4"/>
                      <a:pt x="6" y="7"/>
                      <a:pt x="3" y="8"/>
                    </a:cubicBezTo>
                    <a:cubicBezTo>
                      <a:pt x="0" y="9"/>
                      <a:pt x="2" y="12"/>
                      <a:pt x="4" y="11"/>
                    </a:cubicBezTo>
                    <a:cubicBezTo>
                      <a:pt x="8" y="10"/>
                      <a:pt x="11"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3" name="Freeform 1476">
                <a:extLst>
                  <a:ext uri="{FF2B5EF4-FFF2-40B4-BE49-F238E27FC236}">
                    <a16:creationId xmlns:a16="http://schemas.microsoft.com/office/drawing/2014/main" id="{6764BD61-255B-400A-AD3D-0770EBCE4F31}"/>
                  </a:ext>
                </a:extLst>
              </p:cNvPr>
              <p:cNvSpPr>
                <a:spLocks/>
              </p:cNvSpPr>
              <p:nvPr userDrawn="1"/>
            </p:nvSpPr>
            <p:spPr bwMode="auto">
              <a:xfrm>
                <a:off x="5365" y="2123"/>
                <a:ext cx="19" cy="14"/>
              </a:xfrm>
              <a:custGeom>
                <a:avLst/>
                <a:gdLst>
                  <a:gd name="T0" fmla="*/ 8 w 13"/>
                  <a:gd name="T1" fmla="*/ 2 h 9"/>
                  <a:gd name="T2" fmla="*/ 2 w 13"/>
                  <a:gd name="T3" fmla="*/ 5 h 9"/>
                  <a:gd name="T4" fmla="*/ 3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6" y="3"/>
                      <a:pt x="4" y="4"/>
                      <a:pt x="2" y="5"/>
                    </a:cubicBezTo>
                    <a:cubicBezTo>
                      <a:pt x="0" y="6"/>
                      <a:pt x="1" y="9"/>
                      <a:pt x="3" y="9"/>
                    </a:cubicBezTo>
                    <a:cubicBezTo>
                      <a:pt x="6" y="7"/>
                      <a:pt x="9" y="6"/>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4" name="Freeform 1477">
                <a:extLst>
                  <a:ext uri="{FF2B5EF4-FFF2-40B4-BE49-F238E27FC236}">
                    <a16:creationId xmlns:a16="http://schemas.microsoft.com/office/drawing/2014/main" id="{780837D2-89E8-4951-85C1-EC9065717FD8}"/>
                  </a:ext>
                </a:extLst>
              </p:cNvPr>
              <p:cNvSpPr>
                <a:spLocks/>
              </p:cNvSpPr>
              <p:nvPr userDrawn="1"/>
            </p:nvSpPr>
            <p:spPr bwMode="auto">
              <a:xfrm>
                <a:off x="5371" y="2140"/>
                <a:ext cx="19" cy="13"/>
              </a:xfrm>
              <a:custGeom>
                <a:avLst/>
                <a:gdLst>
                  <a:gd name="T0" fmla="*/ 8 w 13"/>
                  <a:gd name="T1" fmla="*/ 2 h 9"/>
                  <a:gd name="T2" fmla="*/ 3 w 13"/>
                  <a:gd name="T3" fmla="*/ 5 h 9"/>
                  <a:gd name="T4" fmla="*/ 2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3"/>
                      <a:pt x="5" y="5"/>
                      <a:pt x="3" y="5"/>
                    </a:cubicBezTo>
                    <a:cubicBezTo>
                      <a:pt x="1" y="5"/>
                      <a:pt x="0" y="9"/>
                      <a:pt x="2" y="9"/>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5" name="Freeform 1478">
                <a:extLst>
                  <a:ext uri="{FF2B5EF4-FFF2-40B4-BE49-F238E27FC236}">
                    <a16:creationId xmlns:a16="http://schemas.microsoft.com/office/drawing/2014/main" id="{C7A245DD-A7AA-4D50-BF0A-DB04751530A1}"/>
                  </a:ext>
                </a:extLst>
              </p:cNvPr>
              <p:cNvSpPr>
                <a:spLocks/>
              </p:cNvSpPr>
              <p:nvPr userDrawn="1"/>
            </p:nvSpPr>
            <p:spPr bwMode="auto">
              <a:xfrm>
                <a:off x="5389" y="2153"/>
                <a:ext cx="19" cy="16"/>
              </a:xfrm>
              <a:custGeom>
                <a:avLst/>
                <a:gdLst>
                  <a:gd name="T0" fmla="*/ 8 w 13"/>
                  <a:gd name="T1" fmla="*/ 1 h 11"/>
                  <a:gd name="T2" fmla="*/ 2 w 13"/>
                  <a:gd name="T3" fmla="*/ 6 h 11"/>
                  <a:gd name="T4" fmla="*/ 4 w 13"/>
                  <a:gd name="T5" fmla="*/ 10 h 11"/>
                  <a:gd name="T6" fmla="*/ 11 w 13"/>
                  <a:gd name="T7" fmla="*/ 4 h 11"/>
                  <a:gd name="T8" fmla="*/ 8 w 13"/>
                  <a:gd name="T9" fmla="*/ 1 h 11"/>
                </a:gdLst>
                <a:ahLst/>
                <a:cxnLst>
                  <a:cxn ang="0">
                    <a:pos x="T0" y="T1"/>
                  </a:cxn>
                  <a:cxn ang="0">
                    <a:pos x="T2" y="T3"/>
                  </a:cxn>
                  <a:cxn ang="0">
                    <a:pos x="T4" y="T5"/>
                  </a:cxn>
                  <a:cxn ang="0">
                    <a:pos x="T6" y="T7"/>
                  </a:cxn>
                  <a:cxn ang="0">
                    <a:pos x="T8" y="T9"/>
                  </a:cxn>
                </a:cxnLst>
                <a:rect l="0" t="0" r="r" b="b"/>
                <a:pathLst>
                  <a:path w="13" h="11">
                    <a:moveTo>
                      <a:pt x="8" y="1"/>
                    </a:moveTo>
                    <a:cubicBezTo>
                      <a:pt x="7" y="3"/>
                      <a:pt x="5" y="5"/>
                      <a:pt x="2" y="6"/>
                    </a:cubicBezTo>
                    <a:cubicBezTo>
                      <a:pt x="0" y="7"/>
                      <a:pt x="1" y="11"/>
                      <a:pt x="4" y="10"/>
                    </a:cubicBezTo>
                    <a:cubicBezTo>
                      <a:pt x="7" y="8"/>
                      <a:pt x="9" y="6"/>
                      <a:pt x="11" y="4"/>
                    </a:cubicBezTo>
                    <a:cubicBezTo>
                      <a:pt x="13" y="2"/>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6" name="Freeform 1479">
                <a:extLst>
                  <a:ext uri="{FF2B5EF4-FFF2-40B4-BE49-F238E27FC236}">
                    <a16:creationId xmlns:a16="http://schemas.microsoft.com/office/drawing/2014/main" id="{14592264-003E-485F-95E4-F747C06A2F13}"/>
                  </a:ext>
                </a:extLst>
              </p:cNvPr>
              <p:cNvSpPr>
                <a:spLocks/>
              </p:cNvSpPr>
              <p:nvPr userDrawn="1"/>
            </p:nvSpPr>
            <p:spPr bwMode="auto">
              <a:xfrm>
                <a:off x="5384" y="2098"/>
                <a:ext cx="20" cy="14"/>
              </a:xfrm>
              <a:custGeom>
                <a:avLst/>
                <a:gdLst>
                  <a:gd name="T0" fmla="*/ 8 w 13"/>
                  <a:gd name="T1" fmla="*/ 2 h 9"/>
                  <a:gd name="T2" fmla="*/ 3 w 13"/>
                  <a:gd name="T3" fmla="*/ 5 h 9"/>
                  <a:gd name="T4" fmla="*/ 3 w 13"/>
                  <a:gd name="T5" fmla="*/ 9 h 9"/>
                  <a:gd name="T6" fmla="*/ 11 w 13"/>
                  <a:gd name="T7" fmla="*/ 5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4"/>
                      <a:pt x="5" y="5"/>
                      <a:pt x="3" y="5"/>
                    </a:cubicBezTo>
                    <a:cubicBezTo>
                      <a:pt x="0" y="6"/>
                      <a:pt x="0" y="9"/>
                      <a:pt x="3" y="9"/>
                    </a:cubicBezTo>
                    <a:cubicBezTo>
                      <a:pt x="6" y="8"/>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7" name="Freeform 1480">
                <a:extLst>
                  <a:ext uri="{FF2B5EF4-FFF2-40B4-BE49-F238E27FC236}">
                    <a16:creationId xmlns:a16="http://schemas.microsoft.com/office/drawing/2014/main" id="{E65A9AB9-78C8-4E01-9038-230C2E8C85E7}"/>
                  </a:ext>
                </a:extLst>
              </p:cNvPr>
              <p:cNvSpPr>
                <a:spLocks/>
              </p:cNvSpPr>
              <p:nvPr userDrawn="1"/>
            </p:nvSpPr>
            <p:spPr bwMode="auto">
              <a:xfrm>
                <a:off x="5386" y="2079"/>
                <a:ext cx="18" cy="13"/>
              </a:xfrm>
              <a:custGeom>
                <a:avLst/>
                <a:gdLst>
                  <a:gd name="T0" fmla="*/ 8 w 12"/>
                  <a:gd name="T1" fmla="*/ 1 h 9"/>
                  <a:gd name="T2" fmla="*/ 2 w 12"/>
                  <a:gd name="T3" fmla="*/ 5 h 9"/>
                  <a:gd name="T4" fmla="*/ 3 w 12"/>
                  <a:gd name="T5" fmla="*/ 8 h 9"/>
                  <a:gd name="T6" fmla="*/ 7 w 12"/>
                  <a:gd name="T7" fmla="*/ 6 h 9"/>
                  <a:gd name="T8" fmla="*/ 9 w 12"/>
                  <a:gd name="T9" fmla="*/ 5 h 9"/>
                  <a:gd name="T10" fmla="*/ 10 w 12"/>
                  <a:gd name="T11" fmla="*/ 5 h 9"/>
                  <a:gd name="T12" fmla="*/ 8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8" y="1"/>
                    </a:moveTo>
                    <a:cubicBezTo>
                      <a:pt x="6" y="2"/>
                      <a:pt x="4" y="4"/>
                      <a:pt x="2" y="5"/>
                    </a:cubicBezTo>
                    <a:cubicBezTo>
                      <a:pt x="0" y="6"/>
                      <a:pt x="1" y="9"/>
                      <a:pt x="3" y="8"/>
                    </a:cubicBezTo>
                    <a:cubicBezTo>
                      <a:pt x="4" y="8"/>
                      <a:pt x="6" y="7"/>
                      <a:pt x="7" y="6"/>
                    </a:cubicBezTo>
                    <a:cubicBezTo>
                      <a:pt x="7" y="6"/>
                      <a:pt x="8" y="6"/>
                      <a:pt x="9" y="5"/>
                    </a:cubicBezTo>
                    <a:cubicBezTo>
                      <a:pt x="9" y="5"/>
                      <a:pt x="10" y="4"/>
                      <a:pt x="10" y="5"/>
                    </a:cubicBezTo>
                    <a:cubicBezTo>
                      <a:pt x="12" y="4"/>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8" name="Freeform 1481">
                <a:extLst>
                  <a:ext uri="{FF2B5EF4-FFF2-40B4-BE49-F238E27FC236}">
                    <a16:creationId xmlns:a16="http://schemas.microsoft.com/office/drawing/2014/main" id="{B7F0CBF7-F296-40F7-9C35-C11387D07705}"/>
                  </a:ext>
                </a:extLst>
              </p:cNvPr>
              <p:cNvSpPr>
                <a:spLocks/>
              </p:cNvSpPr>
              <p:nvPr userDrawn="1"/>
            </p:nvSpPr>
            <p:spPr bwMode="auto">
              <a:xfrm>
                <a:off x="5380" y="2064"/>
                <a:ext cx="18" cy="12"/>
              </a:xfrm>
              <a:custGeom>
                <a:avLst/>
                <a:gdLst>
                  <a:gd name="T0" fmla="*/ 8 w 12"/>
                  <a:gd name="T1" fmla="*/ 1 h 8"/>
                  <a:gd name="T2" fmla="*/ 2 w 12"/>
                  <a:gd name="T3" fmla="*/ 4 h 8"/>
                  <a:gd name="T4" fmla="*/ 3 w 12"/>
                  <a:gd name="T5" fmla="*/ 8 h 8"/>
                  <a:gd name="T6" fmla="*/ 11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6" y="3"/>
                      <a:pt x="5" y="4"/>
                      <a:pt x="2" y="4"/>
                    </a:cubicBezTo>
                    <a:cubicBezTo>
                      <a:pt x="0" y="5"/>
                      <a:pt x="0" y="8"/>
                      <a:pt x="3" y="8"/>
                    </a:cubicBezTo>
                    <a:cubicBezTo>
                      <a:pt x="6" y="7"/>
                      <a:pt x="8" y="6"/>
                      <a:pt x="11" y="4"/>
                    </a:cubicBezTo>
                    <a:cubicBezTo>
                      <a:pt x="12" y="2"/>
                      <a:pt x="9"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9" name="Freeform 1482">
                <a:extLst>
                  <a:ext uri="{FF2B5EF4-FFF2-40B4-BE49-F238E27FC236}">
                    <a16:creationId xmlns:a16="http://schemas.microsoft.com/office/drawing/2014/main" id="{F52F316A-B1F6-48E6-A032-246850829AF8}"/>
                  </a:ext>
                </a:extLst>
              </p:cNvPr>
              <p:cNvSpPr>
                <a:spLocks/>
              </p:cNvSpPr>
              <p:nvPr userDrawn="1"/>
            </p:nvSpPr>
            <p:spPr bwMode="auto">
              <a:xfrm>
                <a:off x="5396" y="2042"/>
                <a:ext cx="21" cy="15"/>
              </a:xfrm>
              <a:custGeom>
                <a:avLst/>
                <a:gdLst>
                  <a:gd name="T0" fmla="*/ 10 w 14"/>
                  <a:gd name="T1" fmla="*/ 1 h 10"/>
                  <a:gd name="T2" fmla="*/ 3 w 14"/>
                  <a:gd name="T3" fmla="*/ 6 h 10"/>
                  <a:gd name="T4" fmla="*/ 4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5"/>
                      <a:pt x="3" y="6"/>
                    </a:cubicBezTo>
                    <a:cubicBezTo>
                      <a:pt x="0" y="7"/>
                      <a:pt x="2" y="10"/>
                      <a:pt x="4"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0" name="Freeform 1483">
                <a:extLst>
                  <a:ext uri="{FF2B5EF4-FFF2-40B4-BE49-F238E27FC236}">
                    <a16:creationId xmlns:a16="http://schemas.microsoft.com/office/drawing/2014/main" id="{C26E1619-44E5-491E-A1FF-FFC5BC40BC3F}"/>
                  </a:ext>
                </a:extLst>
              </p:cNvPr>
              <p:cNvSpPr>
                <a:spLocks/>
              </p:cNvSpPr>
              <p:nvPr userDrawn="1"/>
            </p:nvSpPr>
            <p:spPr bwMode="auto">
              <a:xfrm>
                <a:off x="5411" y="2054"/>
                <a:ext cx="19" cy="10"/>
              </a:xfrm>
              <a:custGeom>
                <a:avLst/>
                <a:gdLst>
                  <a:gd name="T0" fmla="*/ 8 w 13"/>
                  <a:gd name="T1" fmla="*/ 1 h 7"/>
                  <a:gd name="T2" fmla="*/ 2 w 13"/>
                  <a:gd name="T3" fmla="*/ 3 h 7"/>
                  <a:gd name="T4" fmla="*/ 3 w 13"/>
                  <a:gd name="T5" fmla="*/ 7 h 7"/>
                  <a:gd name="T6" fmla="*/ 11 w 13"/>
                  <a:gd name="T7" fmla="*/ 4 h 7"/>
                  <a:gd name="T8" fmla="*/ 8 w 13"/>
                  <a:gd name="T9" fmla="*/ 1 h 7"/>
                </a:gdLst>
                <a:ahLst/>
                <a:cxnLst>
                  <a:cxn ang="0">
                    <a:pos x="T0" y="T1"/>
                  </a:cxn>
                  <a:cxn ang="0">
                    <a:pos x="T2" y="T3"/>
                  </a:cxn>
                  <a:cxn ang="0">
                    <a:pos x="T4" y="T5"/>
                  </a:cxn>
                  <a:cxn ang="0">
                    <a:pos x="T6" y="T7"/>
                  </a:cxn>
                  <a:cxn ang="0">
                    <a:pos x="T8" y="T9"/>
                  </a:cxn>
                </a:cxnLst>
                <a:rect l="0" t="0" r="r" b="b"/>
                <a:pathLst>
                  <a:path w="13" h="7">
                    <a:moveTo>
                      <a:pt x="8" y="1"/>
                    </a:moveTo>
                    <a:cubicBezTo>
                      <a:pt x="7" y="2"/>
                      <a:pt x="5" y="3"/>
                      <a:pt x="2" y="3"/>
                    </a:cubicBezTo>
                    <a:cubicBezTo>
                      <a:pt x="0" y="3"/>
                      <a:pt x="0" y="7"/>
                      <a:pt x="3" y="7"/>
                    </a:cubicBezTo>
                    <a:cubicBezTo>
                      <a:pt x="6" y="6"/>
                      <a:pt x="8" y="5"/>
                      <a:pt x="11" y="4"/>
                    </a:cubicBezTo>
                    <a:cubicBezTo>
                      <a:pt x="13"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1" name="Freeform 1484">
                <a:extLst>
                  <a:ext uri="{FF2B5EF4-FFF2-40B4-BE49-F238E27FC236}">
                    <a16:creationId xmlns:a16="http://schemas.microsoft.com/office/drawing/2014/main" id="{ADE029C9-201F-43A9-BB2F-23FAE2ACF749}"/>
                  </a:ext>
                </a:extLst>
              </p:cNvPr>
              <p:cNvSpPr>
                <a:spLocks/>
              </p:cNvSpPr>
              <p:nvPr userDrawn="1"/>
            </p:nvSpPr>
            <p:spPr bwMode="auto">
              <a:xfrm>
                <a:off x="5430" y="2035"/>
                <a:ext cx="16" cy="10"/>
              </a:xfrm>
              <a:custGeom>
                <a:avLst/>
                <a:gdLst>
                  <a:gd name="T0" fmla="*/ 7 w 11"/>
                  <a:gd name="T1" fmla="*/ 1 h 7"/>
                  <a:gd name="T2" fmla="*/ 2 w 11"/>
                  <a:gd name="T3" fmla="*/ 3 h 7"/>
                  <a:gd name="T4" fmla="*/ 2 w 11"/>
                  <a:gd name="T5" fmla="*/ 7 h 7"/>
                  <a:gd name="T6" fmla="*/ 9 w 11"/>
                  <a:gd name="T7" fmla="*/ 4 h 7"/>
                  <a:gd name="T8" fmla="*/ 7 w 11"/>
                  <a:gd name="T9" fmla="*/ 1 h 7"/>
                </a:gdLst>
                <a:ahLst/>
                <a:cxnLst>
                  <a:cxn ang="0">
                    <a:pos x="T0" y="T1"/>
                  </a:cxn>
                  <a:cxn ang="0">
                    <a:pos x="T2" y="T3"/>
                  </a:cxn>
                  <a:cxn ang="0">
                    <a:pos x="T4" y="T5"/>
                  </a:cxn>
                  <a:cxn ang="0">
                    <a:pos x="T6" y="T7"/>
                  </a:cxn>
                  <a:cxn ang="0">
                    <a:pos x="T8" y="T9"/>
                  </a:cxn>
                </a:cxnLst>
                <a:rect l="0" t="0" r="r" b="b"/>
                <a:pathLst>
                  <a:path w="11" h="7">
                    <a:moveTo>
                      <a:pt x="7" y="1"/>
                    </a:moveTo>
                    <a:cubicBezTo>
                      <a:pt x="5" y="3"/>
                      <a:pt x="4" y="3"/>
                      <a:pt x="2" y="3"/>
                    </a:cubicBezTo>
                    <a:cubicBezTo>
                      <a:pt x="0" y="4"/>
                      <a:pt x="0" y="7"/>
                      <a:pt x="2" y="7"/>
                    </a:cubicBezTo>
                    <a:cubicBezTo>
                      <a:pt x="5" y="7"/>
                      <a:pt x="8" y="6"/>
                      <a:pt x="9" y="4"/>
                    </a:cubicBezTo>
                    <a:cubicBezTo>
                      <a:pt x="11" y="2"/>
                      <a:pt x="8"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2" name="Freeform 1485">
                <a:extLst>
                  <a:ext uri="{FF2B5EF4-FFF2-40B4-BE49-F238E27FC236}">
                    <a16:creationId xmlns:a16="http://schemas.microsoft.com/office/drawing/2014/main" id="{BD8A0913-D64C-4377-92FA-77E9F3623AAA}"/>
                  </a:ext>
                </a:extLst>
              </p:cNvPr>
              <p:cNvSpPr>
                <a:spLocks/>
              </p:cNvSpPr>
              <p:nvPr userDrawn="1"/>
            </p:nvSpPr>
            <p:spPr bwMode="auto">
              <a:xfrm>
                <a:off x="5438" y="2051"/>
                <a:ext cx="17" cy="13"/>
              </a:xfrm>
              <a:custGeom>
                <a:avLst/>
                <a:gdLst>
                  <a:gd name="T0" fmla="*/ 9 w 12"/>
                  <a:gd name="T1" fmla="*/ 1 h 9"/>
                  <a:gd name="T2" fmla="*/ 2 w 12"/>
                  <a:gd name="T3" fmla="*/ 4 h 9"/>
                  <a:gd name="T4" fmla="*/ 3 w 12"/>
                  <a:gd name="T5" fmla="*/ 8 h 9"/>
                  <a:gd name="T6" fmla="*/ 10 w 12"/>
                  <a:gd name="T7" fmla="*/ 5 h 9"/>
                  <a:gd name="T8" fmla="*/ 9 w 12"/>
                  <a:gd name="T9" fmla="*/ 1 h 9"/>
                </a:gdLst>
                <a:ahLst/>
                <a:cxnLst>
                  <a:cxn ang="0">
                    <a:pos x="T0" y="T1"/>
                  </a:cxn>
                  <a:cxn ang="0">
                    <a:pos x="T2" y="T3"/>
                  </a:cxn>
                  <a:cxn ang="0">
                    <a:pos x="T4" y="T5"/>
                  </a:cxn>
                  <a:cxn ang="0">
                    <a:pos x="T6" y="T7"/>
                  </a:cxn>
                  <a:cxn ang="0">
                    <a:pos x="T8" y="T9"/>
                  </a:cxn>
                </a:cxnLst>
                <a:rect l="0" t="0" r="r" b="b"/>
                <a:pathLst>
                  <a:path w="12" h="9">
                    <a:moveTo>
                      <a:pt x="9" y="1"/>
                    </a:moveTo>
                    <a:cubicBezTo>
                      <a:pt x="6" y="2"/>
                      <a:pt x="4" y="3"/>
                      <a:pt x="2" y="4"/>
                    </a:cubicBezTo>
                    <a:cubicBezTo>
                      <a:pt x="0" y="5"/>
                      <a:pt x="1" y="9"/>
                      <a:pt x="3" y="8"/>
                    </a:cubicBezTo>
                    <a:cubicBezTo>
                      <a:pt x="6" y="7"/>
                      <a:pt x="8" y="6"/>
                      <a:pt x="10" y="5"/>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3" name="Freeform 1486">
                <a:extLst>
                  <a:ext uri="{FF2B5EF4-FFF2-40B4-BE49-F238E27FC236}">
                    <a16:creationId xmlns:a16="http://schemas.microsoft.com/office/drawing/2014/main" id="{84E68081-62EC-4306-905B-C80FD8DC22D1}"/>
                  </a:ext>
                </a:extLst>
              </p:cNvPr>
              <p:cNvSpPr>
                <a:spLocks/>
              </p:cNvSpPr>
              <p:nvPr userDrawn="1"/>
            </p:nvSpPr>
            <p:spPr bwMode="auto">
              <a:xfrm>
                <a:off x="5414" y="2075"/>
                <a:ext cx="16" cy="10"/>
              </a:xfrm>
              <a:custGeom>
                <a:avLst/>
                <a:gdLst>
                  <a:gd name="T0" fmla="*/ 7 w 11"/>
                  <a:gd name="T1" fmla="*/ 2 h 7"/>
                  <a:gd name="T2" fmla="*/ 3 w 11"/>
                  <a:gd name="T3" fmla="*/ 4 h 7"/>
                  <a:gd name="T4" fmla="*/ 2 w 11"/>
                  <a:gd name="T5" fmla="*/ 7 h 7"/>
                  <a:gd name="T6" fmla="*/ 10 w 11"/>
                  <a:gd name="T7" fmla="*/ 4 h 7"/>
                  <a:gd name="T8" fmla="*/ 7 w 11"/>
                  <a:gd name="T9" fmla="*/ 2 h 7"/>
                </a:gdLst>
                <a:ahLst/>
                <a:cxnLst>
                  <a:cxn ang="0">
                    <a:pos x="T0" y="T1"/>
                  </a:cxn>
                  <a:cxn ang="0">
                    <a:pos x="T2" y="T3"/>
                  </a:cxn>
                  <a:cxn ang="0">
                    <a:pos x="T4" y="T5"/>
                  </a:cxn>
                  <a:cxn ang="0">
                    <a:pos x="T6" y="T7"/>
                  </a:cxn>
                  <a:cxn ang="0">
                    <a:pos x="T8" y="T9"/>
                  </a:cxn>
                </a:cxnLst>
                <a:rect l="0" t="0" r="r" b="b"/>
                <a:pathLst>
                  <a:path w="11" h="7">
                    <a:moveTo>
                      <a:pt x="7" y="2"/>
                    </a:moveTo>
                    <a:cubicBezTo>
                      <a:pt x="6" y="3"/>
                      <a:pt x="4" y="4"/>
                      <a:pt x="3" y="4"/>
                    </a:cubicBezTo>
                    <a:cubicBezTo>
                      <a:pt x="0" y="3"/>
                      <a:pt x="0" y="7"/>
                      <a:pt x="2" y="7"/>
                    </a:cubicBezTo>
                    <a:cubicBezTo>
                      <a:pt x="5" y="7"/>
                      <a:pt x="7" y="6"/>
                      <a:pt x="10" y="4"/>
                    </a:cubicBezTo>
                    <a:cubicBezTo>
                      <a:pt x="11"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4" name="Freeform 1487">
                <a:extLst>
                  <a:ext uri="{FF2B5EF4-FFF2-40B4-BE49-F238E27FC236}">
                    <a16:creationId xmlns:a16="http://schemas.microsoft.com/office/drawing/2014/main" id="{F816408B-27A8-4902-859C-7E21079C7A78}"/>
                  </a:ext>
                </a:extLst>
              </p:cNvPr>
              <p:cNvSpPr>
                <a:spLocks/>
              </p:cNvSpPr>
              <p:nvPr userDrawn="1"/>
            </p:nvSpPr>
            <p:spPr bwMode="auto">
              <a:xfrm>
                <a:off x="5413" y="2103"/>
                <a:ext cx="16" cy="11"/>
              </a:xfrm>
              <a:custGeom>
                <a:avLst/>
                <a:gdLst>
                  <a:gd name="T0" fmla="*/ 7 w 11"/>
                  <a:gd name="T1" fmla="*/ 1 h 8"/>
                  <a:gd name="T2" fmla="*/ 2 w 11"/>
                  <a:gd name="T3" fmla="*/ 4 h 8"/>
                  <a:gd name="T4" fmla="*/ 2 w 11"/>
                  <a:gd name="T5" fmla="*/ 8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0" y="8"/>
                      <a:pt x="2" y="8"/>
                    </a:cubicBezTo>
                    <a:cubicBezTo>
                      <a:pt x="5" y="7"/>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5" name="Freeform 1488">
                <a:extLst>
                  <a:ext uri="{FF2B5EF4-FFF2-40B4-BE49-F238E27FC236}">
                    <a16:creationId xmlns:a16="http://schemas.microsoft.com/office/drawing/2014/main" id="{5ADE7AED-F836-40C7-B107-61C83238E36F}"/>
                  </a:ext>
                </a:extLst>
              </p:cNvPr>
              <p:cNvSpPr>
                <a:spLocks/>
              </p:cNvSpPr>
              <p:nvPr userDrawn="1"/>
            </p:nvSpPr>
            <p:spPr bwMode="auto">
              <a:xfrm>
                <a:off x="5396" y="2128"/>
                <a:ext cx="15" cy="12"/>
              </a:xfrm>
              <a:custGeom>
                <a:avLst/>
                <a:gdLst>
                  <a:gd name="T0" fmla="*/ 6 w 10"/>
                  <a:gd name="T1" fmla="*/ 3 h 8"/>
                  <a:gd name="T2" fmla="*/ 2 w 10"/>
                  <a:gd name="T3" fmla="*/ 4 h 8"/>
                  <a:gd name="T4" fmla="*/ 3 w 10"/>
                  <a:gd name="T5" fmla="*/ 8 h 8"/>
                  <a:gd name="T6" fmla="*/ 9 w 10"/>
                  <a:gd name="T7" fmla="*/ 4 h 8"/>
                  <a:gd name="T8" fmla="*/ 6 w 10"/>
                  <a:gd name="T9" fmla="*/ 3 h 8"/>
                </a:gdLst>
                <a:ahLst/>
                <a:cxnLst>
                  <a:cxn ang="0">
                    <a:pos x="T0" y="T1"/>
                  </a:cxn>
                  <a:cxn ang="0">
                    <a:pos x="T2" y="T3"/>
                  </a:cxn>
                  <a:cxn ang="0">
                    <a:pos x="T4" y="T5"/>
                  </a:cxn>
                  <a:cxn ang="0">
                    <a:pos x="T6" y="T7"/>
                  </a:cxn>
                  <a:cxn ang="0">
                    <a:pos x="T8" y="T9"/>
                  </a:cxn>
                </a:cxnLst>
                <a:rect l="0" t="0" r="r" b="b"/>
                <a:pathLst>
                  <a:path w="10" h="8">
                    <a:moveTo>
                      <a:pt x="6" y="3"/>
                    </a:moveTo>
                    <a:cubicBezTo>
                      <a:pt x="5" y="3"/>
                      <a:pt x="3" y="4"/>
                      <a:pt x="2" y="4"/>
                    </a:cubicBezTo>
                    <a:cubicBezTo>
                      <a:pt x="0" y="4"/>
                      <a:pt x="0" y="8"/>
                      <a:pt x="3" y="8"/>
                    </a:cubicBezTo>
                    <a:cubicBezTo>
                      <a:pt x="5" y="7"/>
                      <a:pt x="8" y="6"/>
                      <a:pt x="9" y="4"/>
                    </a:cubicBezTo>
                    <a:cubicBezTo>
                      <a:pt x="10" y="2"/>
                      <a:pt x="7" y="0"/>
                      <a:pt x="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6" name="Freeform 1489">
                <a:extLst>
                  <a:ext uri="{FF2B5EF4-FFF2-40B4-BE49-F238E27FC236}">
                    <a16:creationId xmlns:a16="http://schemas.microsoft.com/office/drawing/2014/main" id="{D6D28106-3AF6-4677-A39E-B9C726073AB2}"/>
                  </a:ext>
                </a:extLst>
              </p:cNvPr>
              <p:cNvSpPr>
                <a:spLocks/>
              </p:cNvSpPr>
              <p:nvPr userDrawn="1"/>
            </p:nvSpPr>
            <p:spPr bwMode="auto">
              <a:xfrm>
                <a:off x="5423" y="2123"/>
                <a:ext cx="19" cy="14"/>
              </a:xfrm>
              <a:custGeom>
                <a:avLst/>
                <a:gdLst>
                  <a:gd name="T0" fmla="*/ 9 w 13"/>
                  <a:gd name="T1" fmla="*/ 1 h 9"/>
                  <a:gd name="T2" fmla="*/ 3 w 13"/>
                  <a:gd name="T3" fmla="*/ 5 h 9"/>
                  <a:gd name="T4" fmla="*/ 3 w 13"/>
                  <a:gd name="T5" fmla="*/ 9 h 9"/>
                  <a:gd name="T6" fmla="*/ 11 w 13"/>
                  <a:gd name="T7" fmla="*/ 4 h 9"/>
                  <a:gd name="T8" fmla="*/ 9 w 13"/>
                  <a:gd name="T9" fmla="*/ 1 h 9"/>
                </a:gdLst>
                <a:ahLst/>
                <a:cxnLst>
                  <a:cxn ang="0">
                    <a:pos x="T0" y="T1"/>
                  </a:cxn>
                  <a:cxn ang="0">
                    <a:pos x="T2" y="T3"/>
                  </a:cxn>
                  <a:cxn ang="0">
                    <a:pos x="T4" y="T5"/>
                  </a:cxn>
                  <a:cxn ang="0">
                    <a:pos x="T6" y="T7"/>
                  </a:cxn>
                  <a:cxn ang="0">
                    <a:pos x="T8" y="T9"/>
                  </a:cxn>
                </a:cxnLst>
                <a:rect l="0" t="0" r="r" b="b"/>
                <a:pathLst>
                  <a:path w="13" h="9">
                    <a:moveTo>
                      <a:pt x="9" y="1"/>
                    </a:moveTo>
                    <a:cubicBezTo>
                      <a:pt x="7" y="2"/>
                      <a:pt x="5" y="5"/>
                      <a:pt x="3" y="5"/>
                    </a:cubicBezTo>
                    <a:cubicBezTo>
                      <a:pt x="0" y="5"/>
                      <a:pt x="0" y="9"/>
                      <a:pt x="3" y="9"/>
                    </a:cubicBezTo>
                    <a:cubicBezTo>
                      <a:pt x="6" y="8"/>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7" name="Freeform 1490">
                <a:extLst>
                  <a:ext uri="{FF2B5EF4-FFF2-40B4-BE49-F238E27FC236}">
                    <a16:creationId xmlns:a16="http://schemas.microsoft.com/office/drawing/2014/main" id="{737A30CC-58B7-4AFF-984A-71EA16DFAE90}"/>
                  </a:ext>
                </a:extLst>
              </p:cNvPr>
              <p:cNvSpPr>
                <a:spLocks/>
              </p:cNvSpPr>
              <p:nvPr userDrawn="1"/>
            </p:nvSpPr>
            <p:spPr bwMode="auto">
              <a:xfrm>
                <a:off x="5420" y="2141"/>
                <a:ext cx="15" cy="10"/>
              </a:xfrm>
              <a:custGeom>
                <a:avLst/>
                <a:gdLst>
                  <a:gd name="T0" fmla="*/ 6 w 10"/>
                  <a:gd name="T1" fmla="*/ 2 h 7"/>
                  <a:gd name="T2" fmla="*/ 3 w 10"/>
                  <a:gd name="T3" fmla="*/ 3 h 7"/>
                  <a:gd name="T4" fmla="*/ 2 w 10"/>
                  <a:gd name="T5" fmla="*/ 7 h 7"/>
                  <a:gd name="T6" fmla="*/ 9 w 10"/>
                  <a:gd name="T7" fmla="*/ 4 h 7"/>
                  <a:gd name="T8" fmla="*/ 6 w 10"/>
                  <a:gd name="T9" fmla="*/ 2 h 7"/>
                </a:gdLst>
                <a:ahLst/>
                <a:cxnLst>
                  <a:cxn ang="0">
                    <a:pos x="T0" y="T1"/>
                  </a:cxn>
                  <a:cxn ang="0">
                    <a:pos x="T2" y="T3"/>
                  </a:cxn>
                  <a:cxn ang="0">
                    <a:pos x="T4" y="T5"/>
                  </a:cxn>
                  <a:cxn ang="0">
                    <a:pos x="T6" y="T7"/>
                  </a:cxn>
                  <a:cxn ang="0">
                    <a:pos x="T8" y="T9"/>
                  </a:cxn>
                </a:cxnLst>
                <a:rect l="0" t="0" r="r" b="b"/>
                <a:pathLst>
                  <a:path w="10" h="7">
                    <a:moveTo>
                      <a:pt x="6" y="2"/>
                    </a:moveTo>
                    <a:cubicBezTo>
                      <a:pt x="5" y="3"/>
                      <a:pt x="4" y="3"/>
                      <a:pt x="3" y="3"/>
                    </a:cubicBezTo>
                    <a:cubicBezTo>
                      <a:pt x="1" y="3"/>
                      <a:pt x="0" y="6"/>
                      <a:pt x="2" y="7"/>
                    </a:cubicBezTo>
                    <a:cubicBezTo>
                      <a:pt x="5" y="7"/>
                      <a:pt x="7" y="6"/>
                      <a:pt x="9" y="4"/>
                    </a:cubicBezTo>
                    <a:cubicBezTo>
                      <a:pt x="10"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8" name="Freeform 1491">
                <a:extLst>
                  <a:ext uri="{FF2B5EF4-FFF2-40B4-BE49-F238E27FC236}">
                    <a16:creationId xmlns:a16="http://schemas.microsoft.com/office/drawing/2014/main" id="{353FE27A-24EC-46EB-999D-2CE25DF5D810}"/>
                  </a:ext>
                </a:extLst>
              </p:cNvPr>
              <p:cNvSpPr>
                <a:spLocks/>
              </p:cNvSpPr>
              <p:nvPr userDrawn="1"/>
            </p:nvSpPr>
            <p:spPr bwMode="auto">
              <a:xfrm>
                <a:off x="5446" y="2120"/>
                <a:ext cx="24" cy="17"/>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6"/>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9" name="Freeform 1492">
                <a:extLst>
                  <a:ext uri="{FF2B5EF4-FFF2-40B4-BE49-F238E27FC236}">
                    <a16:creationId xmlns:a16="http://schemas.microsoft.com/office/drawing/2014/main" id="{B0DA0D89-4404-49FD-A316-8ADC7D12A610}"/>
                  </a:ext>
                </a:extLst>
              </p:cNvPr>
              <p:cNvSpPr>
                <a:spLocks/>
              </p:cNvSpPr>
              <p:nvPr userDrawn="1"/>
            </p:nvSpPr>
            <p:spPr bwMode="auto">
              <a:xfrm>
                <a:off x="5452" y="2103"/>
                <a:ext cx="21" cy="14"/>
              </a:xfrm>
              <a:custGeom>
                <a:avLst/>
                <a:gdLst>
                  <a:gd name="T0" fmla="*/ 10 w 14"/>
                  <a:gd name="T1" fmla="*/ 1 h 10"/>
                  <a:gd name="T2" fmla="*/ 2 w 14"/>
                  <a:gd name="T3" fmla="*/ 5 h 10"/>
                  <a:gd name="T4" fmla="*/ 3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4"/>
                      <a:pt x="2" y="5"/>
                    </a:cubicBezTo>
                    <a:cubicBezTo>
                      <a:pt x="0" y="6"/>
                      <a:pt x="1" y="10"/>
                      <a:pt x="3"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0" name="Freeform 1493">
                <a:extLst>
                  <a:ext uri="{FF2B5EF4-FFF2-40B4-BE49-F238E27FC236}">
                    <a16:creationId xmlns:a16="http://schemas.microsoft.com/office/drawing/2014/main" id="{6DD33660-B3D2-4FE3-AA33-14E530917294}"/>
                  </a:ext>
                </a:extLst>
              </p:cNvPr>
              <p:cNvSpPr>
                <a:spLocks/>
              </p:cNvSpPr>
              <p:nvPr userDrawn="1"/>
            </p:nvSpPr>
            <p:spPr bwMode="auto">
              <a:xfrm>
                <a:off x="5442" y="2084"/>
                <a:ext cx="16" cy="13"/>
              </a:xfrm>
              <a:custGeom>
                <a:avLst/>
                <a:gdLst>
                  <a:gd name="T0" fmla="*/ 7 w 11"/>
                  <a:gd name="T1" fmla="*/ 1 h 9"/>
                  <a:gd name="T2" fmla="*/ 2 w 11"/>
                  <a:gd name="T3" fmla="*/ 5 h 9"/>
                  <a:gd name="T4" fmla="*/ 4 w 11"/>
                  <a:gd name="T5" fmla="*/ 8 h 9"/>
                  <a:gd name="T6" fmla="*/ 9 w 11"/>
                  <a:gd name="T7" fmla="*/ 4 h 9"/>
                  <a:gd name="T8" fmla="*/ 7 w 11"/>
                  <a:gd name="T9" fmla="*/ 1 h 9"/>
                </a:gdLst>
                <a:ahLst/>
                <a:cxnLst>
                  <a:cxn ang="0">
                    <a:pos x="T0" y="T1"/>
                  </a:cxn>
                  <a:cxn ang="0">
                    <a:pos x="T2" y="T3"/>
                  </a:cxn>
                  <a:cxn ang="0">
                    <a:pos x="T4" y="T5"/>
                  </a:cxn>
                  <a:cxn ang="0">
                    <a:pos x="T6" y="T7"/>
                  </a:cxn>
                  <a:cxn ang="0">
                    <a:pos x="T8" y="T9"/>
                  </a:cxn>
                </a:cxnLst>
                <a:rect l="0" t="0" r="r" b="b"/>
                <a:pathLst>
                  <a:path w="11" h="9">
                    <a:moveTo>
                      <a:pt x="7" y="1"/>
                    </a:moveTo>
                    <a:cubicBezTo>
                      <a:pt x="5" y="2"/>
                      <a:pt x="3" y="4"/>
                      <a:pt x="2" y="5"/>
                    </a:cubicBezTo>
                    <a:cubicBezTo>
                      <a:pt x="0" y="6"/>
                      <a:pt x="2" y="9"/>
                      <a:pt x="4" y="8"/>
                    </a:cubicBezTo>
                    <a:cubicBezTo>
                      <a:pt x="6" y="7"/>
                      <a:pt x="7" y="5"/>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1" name="Freeform 1494">
                <a:extLst>
                  <a:ext uri="{FF2B5EF4-FFF2-40B4-BE49-F238E27FC236}">
                    <a16:creationId xmlns:a16="http://schemas.microsoft.com/office/drawing/2014/main" id="{070074E4-6F68-48CB-8205-F69D7D482086}"/>
                  </a:ext>
                </a:extLst>
              </p:cNvPr>
              <p:cNvSpPr>
                <a:spLocks/>
              </p:cNvSpPr>
              <p:nvPr userDrawn="1"/>
            </p:nvSpPr>
            <p:spPr bwMode="auto">
              <a:xfrm>
                <a:off x="5458" y="2057"/>
                <a:ext cx="18" cy="13"/>
              </a:xfrm>
              <a:custGeom>
                <a:avLst/>
                <a:gdLst>
                  <a:gd name="T0" fmla="*/ 8 w 12"/>
                  <a:gd name="T1" fmla="*/ 1 h 9"/>
                  <a:gd name="T2" fmla="*/ 2 w 12"/>
                  <a:gd name="T3" fmla="*/ 5 h 9"/>
                  <a:gd name="T4" fmla="*/ 4 w 12"/>
                  <a:gd name="T5" fmla="*/ 8 h 9"/>
                  <a:gd name="T6" fmla="*/ 10 w 12"/>
                  <a:gd name="T7" fmla="*/ 4 h 9"/>
                  <a:gd name="T8" fmla="*/ 8 w 12"/>
                  <a:gd name="T9" fmla="*/ 1 h 9"/>
                </a:gdLst>
                <a:ahLst/>
                <a:cxnLst>
                  <a:cxn ang="0">
                    <a:pos x="T0" y="T1"/>
                  </a:cxn>
                  <a:cxn ang="0">
                    <a:pos x="T2" y="T3"/>
                  </a:cxn>
                  <a:cxn ang="0">
                    <a:pos x="T4" y="T5"/>
                  </a:cxn>
                  <a:cxn ang="0">
                    <a:pos x="T6" y="T7"/>
                  </a:cxn>
                  <a:cxn ang="0">
                    <a:pos x="T8" y="T9"/>
                  </a:cxn>
                </a:cxnLst>
                <a:rect l="0" t="0" r="r" b="b"/>
                <a:pathLst>
                  <a:path w="12" h="9">
                    <a:moveTo>
                      <a:pt x="8" y="1"/>
                    </a:moveTo>
                    <a:cubicBezTo>
                      <a:pt x="6" y="2"/>
                      <a:pt x="4" y="4"/>
                      <a:pt x="2" y="5"/>
                    </a:cubicBezTo>
                    <a:cubicBezTo>
                      <a:pt x="0" y="6"/>
                      <a:pt x="2" y="9"/>
                      <a:pt x="4" y="8"/>
                    </a:cubicBezTo>
                    <a:cubicBezTo>
                      <a:pt x="6"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2" name="Freeform 1495">
                <a:extLst>
                  <a:ext uri="{FF2B5EF4-FFF2-40B4-BE49-F238E27FC236}">
                    <a16:creationId xmlns:a16="http://schemas.microsoft.com/office/drawing/2014/main" id="{DA9A1463-D51D-4E61-B736-3011CC799FE4}"/>
                  </a:ext>
                </a:extLst>
              </p:cNvPr>
              <p:cNvSpPr>
                <a:spLocks/>
              </p:cNvSpPr>
              <p:nvPr userDrawn="1"/>
            </p:nvSpPr>
            <p:spPr bwMode="auto">
              <a:xfrm>
                <a:off x="5472" y="2073"/>
                <a:ext cx="17" cy="12"/>
              </a:xfrm>
              <a:custGeom>
                <a:avLst/>
                <a:gdLst>
                  <a:gd name="T0" fmla="*/ 7 w 12"/>
                  <a:gd name="T1" fmla="*/ 1 h 8"/>
                  <a:gd name="T2" fmla="*/ 3 w 12"/>
                  <a:gd name="T3" fmla="*/ 4 h 8"/>
                  <a:gd name="T4" fmla="*/ 3 w 12"/>
                  <a:gd name="T5" fmla="*/ 7 h 8"/>
                  <a:gd name="T6" fmla="*/ 10 w 12"/>
                  <a:gd name="T7" fmla="*/ 4 h 8"/>
                  <a:gd name="T8" fmla="*/ 7 w 12"/>
                  <a:gd name="T9" fmla="*/ 1 h 8"/>
                </a:gdLst>
                <a:ahLst/>
                <a:cxnLst>
                  <a:cxn ang="0">
                    <a:pos x="T0" y="T1"/>
                  </a:cxn>
                  <a:cxn ang="0">
                    <a:pos x="T2" y="T3"/>
                  </a:cxn>
                  <a:cxn ang="0">
                    <a:pos x="T4" y="T5"/>
                  </a:cxn>
                  <a:cxn ang="0">
                    <a:pos x="T6" y="T7"/>
                  </a:cxn>
                  <a:cxn ang="0">
                    <a:pos x="T8" y="T9"/>
                  </a:cxn>
                </a:cxnLst>
                <a:rect l="0" t="0" r="r" b="b"/>
                <a:pathLst>
                  <a:path w="12" h="8">
                    <a:moveTo>
                      <a:pt x="7" y="1"/>
                    </a:moveTo>
                    <a:cubicBezTo>
                      <a:pt x="6" y="2"/>
                      <a:pt x="4" y="3"/>
                      <a:pt x="3" y="4"/>
                    </a:cubicBezTo>
                    <a:cubicBezTo>
                      <a:pt x="0" y="4"/>
                      <a:pt x="1" y="8"/>
                      <a:pt x="3" y="7"/>
                    </a:cubicBezTo>
                    <a:cubicBezTo>
                      <a:pt x="5" y="7"/>
                      <a:pt x="8" y="6"/>
                      <a:pt x="10" y="4"/>
                    </a:cubicBezTo>
                    <a:cubicBezTo>
                      <a:pt x="12"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3" name="Freeform 1496">
                <a:extLst>
                  <a:ext uri="{FF2B5EF4-FFF2-40B4-BE49-F238E27FC236}">
                    <a16:creationId xmlns:a16="http://schemas.microsoft.com/office/drawing/2014/main" id="{0B1BFAAF-60F5-4016-AE2E-D54244A8D2E7}"/>
                  </a:ext>
                </a:extLst>
              </p:cNvPr>
              <p:cNvSpPr>
                <a:spLocks/>
              </p:cNvSpPr>
              <p:nvPr userDrawn="1"/>
            </p:nvSpPr>
            <p:spPr bwMode="auto">
              <a:xfrm>
                <a:off x="5483" y="2053"/>
                <a:ext cx="18" cy="11"/>
              </a:xfrm>
              <a:custGeom>
                <a:avLst/>
                <a:gdLst>
                  <a:gd name="T0" fmla="*/ 8 w 12"/>
                  <a:gd name="T1" fmla="*/ 2 h 8"/>
                  <a:gd name="T2" fmla="*/ 2 w 12"/>
                  <a:gd name="T3" fmla="*/ 4 h 8"/>
                  <a:gd name="T4" fmla="*/ 3 w 12"/>
                  <a:gd name="T5" fmla="*/ 8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5"/>
                      <a:pt x="0" y="8"/>
                      <a:pt x="3" y="8"/>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4" name="Freeform 1497">
                <a:extLst>
                  <a:ext uri="{FF2B5EF4-FFF2-40B4-BE49-F238E27FC236}">
                    <a16:creationId xmlns:a16="http://schemas.microsoft.com/office/drawing/2014/main" id="{78B73DD0-99DE-462C-8978-CF61357FEC88}"/>
                  </a:ext>
                </a:extLst>
              </p:cNvPr>
              <p:cNvSpPr>
                <a:spLocks/>
              </p:cNvSpPr>
              <p:nvPr userDrawn="1"/>
            </p:nvSpPr>
            <p:spPr bwMode="auto">
              <a:xfrm>
                <a:off x="5476" y="2036"/>
                <a:ext cx="19" cy="12"/>
              </a:xfrm>
              <a:custGeom>
                <a:avLst/>
                <a:gdLst>
                  <a:gd name="T0" fmla="*/ 10 w 13"/>
                  <a:gd name="T1" fmla="*/ 1 h 8"/>
                  <a:gd name="T2" fmla="*/ 2 w 13"/>
                  <a:gd name="T3" fmla="*/ 4 h 8"/>
                  <a:gd name="T4" fmla="*/ 4 w 13"/>
                  <a:gd name="T5" fmla="*/ 7 h 8"/>
                  <a:gd name="T6" fmla="*/ 11 w 13"/>
                  <a:gd name="T7" fmla="*/ 5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4"/>
                      <a:pt x="2" y="4"/>
                      <a:pt x="2" y="4"/>
                    </a:cubicBezTo>
                    <a:cubicBezTo>
                      <a:pt x="0" y="5"/>
                      <a:pt x="2" y="8"/>
                      <a:pt x="4" y="7"/>
                    </a:cubicBezTo>
                    <a:cubicBezTo>
                      <a:pt x="11" y="5"/>
                      <a:pt x="11" y="5"/>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5" name="Freeform 1498">
                <a:extLst>
                  <a:ext uri="{FF2B5EF4-FFF2-40B4-BE49-F238E27FC236}">
                    <a16:creationId xmlns:a16="http://schemas.microsoft.com/office/drawing/2014/main" id="{160B4CBC-F622-4973-BC83-6F9E78FE17ED}"/>
                  </a:ext>
                </a:extLst>
              </p:cNvPr>
              <p:cNvSpPr>
                <a:spLocks/>
              </p:cNvSpPr>
              <p:nvPr userDrawn="1"/>
            </p:nvSpPr>
            <p:spPr bwMode="auto">
              <a:xfrm>
                <a:off x="5461" y="2026"/>
                <a:ext cx="18" cy="12"/>
              </a:xfrm>
              <a:custGeom>
                <a:avLst/>
                <a:gdLst>
                  <a:gd name="T0" fmla="*/ 8 w 12"/>
                  <a:gd name="T1" fmla="*/ 2 h 8"/>
                  <a:gd name="T2" fmla="*/ 2 w 12"/>
                  <a:gd name="T3" fmla="*/ 4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2" y="4"/>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6" name="Freeform 1499">
                <a:extLst>
                  <a:ext uri="{FF2B5EF4-FFF2-40B4-BE49-F238E27FC236}">
                    <a16:creationId xmlns:a16="http://schemas.microsoft.com/office/drawing/2014/main" id="{D8395B29-45F6-492F-9B4F-3B4EEF82959E}"/>
                  </a:ext>
                </a:extLst>
              </p:cNvPr>
              <p:cNvSpPr>
                <a:spLocks/>
              </p:cNvSpPr>
              <p:nvPr userDrawn="1"/>
            </p:nvSpPr>
            <p:spPr bwMode="auto">
              <a:xfrm>
                <a:off x="5477" y="2007"/>
                <a:ext cx="21" cy="13"/>
              </a:xfrm>
              <a:custGeom>
                <a:avLst/>
                <a:gdLst>
                  <a:gd name="T0" fmla="*/ 10 w 14"/>
                  <a:gd name="T1" fmla="*/ 1 h 9"/>
                  <a:gd name="T2" fmla="*/ 2 w 14"/>
                  <a:gd name="T3" fmla="*/ 5 h 9"/>
                  <a:gd name="T4" fmla="*/ 4 w 14"/>
                  <a:gd name="T5" fmla="*/ 8 h 9"/>
                  <a:gd name="T6" fmla="*/ 12 w 14"/>
                  <a:gd name="T7" fmla="*/ 5 h 9"/>
                  <a:gd name="T8" fmla="*/ 10 w 14"/>
                  <a:gd name="T9" fmla="*/ 1 h 9"/>
                </a:gdLst>
                <a:ahLst/>
                <a:cxnLst>
                  <a:cxn ang="0">
                    <a:pos x="T0" y="T1"/>
                  </a:cxn>
                  <a:cxn ang="0">
                    <a:pos x="T2" y="T3"/>
                  </a:cxn>
                  <a:cxn ang="0">
                    <a:pos x="T4" y="T5"/>
                  </a:cxn>
                  <a:cxn ang="0">
                    <a:pos x="T6" y="T7"/>
                  </a:cxn>
                  <a:cxn ang="0">
                    <a:pos x="T8" y="T9"/>
                  </a:cxn>
                </a:cxnLst>
                <a:rect l="0" t="0" r="r" b="b"/>
                <a:pathLst>
                  <a:path w="14" h="9">
                    <a:moveTo>
                      <a:pt x="10" y="1"/>
                    </a:moveTo>
                    <a:cubicBezTo>
                      <a:pt x="7" y="2"/>
                      <a:pt x="5" y="3"/>
                      <a:pt x="2" y="5"/>
                    </a:cubicBezTo>
                    <a:cubicBezTo>
                      <a:pt x="0" y="6"/>
                      <a:pt x="2" y="9"/>
                      <a:pt x="4" y="8"/>
                    </a:cubicBezTo>
                    <a:cubicBezTo>
                      <a:pt x="6" y="7"/>
                      <a:pt x="9" y="6"/>
                      <a:pt x="12" y="5"/>
                    </a:cubicBezTo>
                    <a:cubicBezTo>
                      <a:pt x="14" y="4"/>
                      <a:pt x="13"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7" name="Freeform 1500">
                <a:extLst>
                  <a:ext uri="{FF2B5EF4-FFF2-40B4-BE49-F238E27FC236}">
                    <a16:creationId xmlns:a16="http://schemas.microsoft.com/office/drawing/2014/main" id="{9F082F8E-C6E6-4E68-BD47-728CD824006E}"/>
                  </a:ext>
                </a:extLst>
              </p:cNvPr>
              <p:cNvSpPr>
                <a:spLocks/>
              </p:cNvSpPr>
              <p:nvPr userDrawn="1"/>
            </p:nvSpPr>
            <p:spPr bwMode="auto">
              <a:xfrm>
                <a:off x="5492" y="2017"/>
                <a:ext cx="19" cy="12"/>
              </a:xfrm>
              <a:custGeom>
                <a:avLst/>
                <a:gdLst>
                  <a:gd name="T0" fmla="*/ 10 w 13"/>
                  <a:gd name="T1" fmla="*/ 1 h 8"/>
                  <a:gd name="T2" fmla="*/ 2 w 13"/>
                  <a:gd name="T3" fmla="*/ 3 h 8"/>
                  <a:gd name="T4" fmla="*/ 4 w 13"/>
                  <a:gd name="T5" fmla="*/ 7 h 8"/>
                  <a:gd name="T6" fmla="*/ 11 w 13"/>
                  <a:gd name="T7" fmla="*/ 4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3"/>
                      <a:pt x="2" y="3"/>
                      <a:pt x="2" y="3"/>
                    </a:cubicBezTo>
                    <a:cubicBezTo>
                      <a:pt x="0" y="4"/>
                      <a:pt x="1" y="8"/>
                      <a:pt x="4" y="7"/>
                    </a:cubicBezTo>
                    <a:cubicBezTo>
                      <a:pt x="11" y="4"/>
                      <a:pt x="11" y="4"/>
                      <a:pt x="11" y="4"/>
                    </a:cubicBezTo>
                    <a:cubicBezTo>
                      <a:pt x="13"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8" name="Freeform 1501">
                <a:extLst>
                  <a:ext uri="{FF2B5EF4-FFF2-40B4-BE49-F238E27FC236}">
                    <a16:creationId xmlns:a16="http://schemas.microsoft.com/office/drawing/2014/main" id="{F57EC8D7-76FC-43E6-81DF-4A8AD89F8F1B}"/>
                  </a:ext>
                </a:extLst>
              </p:cNvPr>
              <p:cNvSpPr>
                <a:spLocks/>
              </p:cNvSpPr>
              <p:nvPr userDrawn="1"/>
            </p:nvSpPr>
            <p:spPr bwMode="auto">
              <a:xfrm>
                <a:off x="5514" y="1998"/>
                <a:ext cx="17" cy="12"/>
              </a:xfrm>
              <a:custGeom>
                <a:avLst/>
                <a:gdLst>
                  <a:gd name="T0" fmla="*/ 7 w 11"/>
                  <a:gd name="T1" fmla="*/ 1 h 8"/>
                  <a:gd name="T2" fmla="*/ 2 w 11"/>
                  <a:gd name="T3" fmla="*/ 4 h 8"/>
                  <a:gd name="T4" fmla="*/ 3 w 11"/>
                  <a:gd name="T5" fmla="*/ 7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1" y="8"/>
                      <a:pt x="3" y="7"/>
                    </a:cubicBezTo>
                    <a:cubicBezTo>
                      <a:pt x="5" y="6"/>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9" name="Freeform 1502">
                <a:extLst>
                  <a:ext uri="{FF2B5EF4-FFF2-40B4-BE49-F238E27FC236}">
                    <a16:creationId xmlns:a16="http://schemas.microsoft.com/office/drawing/2014/main" id="{FD885607-0E22-47C6-A20D-3A91114BD5BD}"/>
                  </a:ext>
                </a:extLst>
              </p:cNvPr>
              <p:cNvSpPr>
                <a:spLocks/>
              </p:cNvSpPr>
              <p:nvPr userDrawn="1"/>
            </p:nvSpPr>
            <p:spPr bwMode="auto">
              <a:xfrm>
                <a:off x="5522" y="2010"/>
                <a:ext cx="17" cy="9"/>
              </a:xfrm>
              <a:custGeom>
                <a:avLst/>
                <a:gdLst>
                  <a:gd name="T0" fmla="*/ 8 w 12"/>
                  <a:gd name="T1" fmla="*/ 1 h 6"/>
                  <a:gd name="T2" fmla="*/ 4 w 12"/>
                  <a:gd name="T3" fmla="*/ 2 h 6"/>
                  <a:gd name="T4" fmla="*/ 3 w 12"/>
                  <a:gd name="T5" fmla="*/ 6 h 6"/>
                  <a:gd name="T6" fmla="*/ 10 w 12"/>
                  <a:gd name="T7" fmla="*/ 5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7" y="2"/>
                      <a:pt x="5" y="2"/>
                      <a:pt x="4" y="2"/>
                    </a:cubicBezTo>
                    <a:cubicBezTo>
                      <a:pt x="1" y="2"/>
                      <a:pt x="0" y="6"/>
                      <a:pt x="3" y="6"/>
                    </a:cubicBezTo>
                    <a:cubicBezTo>
                      <a:pt x="5" y="6"/>
                      <a:pt x="7" y="6"/>
                      <a:pt x="10" y="5"/>
                    </a:cubicBezTo>
                    <a:cubicBezTo>
                      <a:pt x="12" y="4"/>
                      <a:pt x="11"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0" name="Freeform 1503">
                <a:extLst>
                  <a:ext uri="{FF2B5EF4-FFF2-40B4-BE49-F238E27FC236}">
                    <a16:creationId xmlns:a16="http://schemas.microsoft.com/office/drawing/2014/main" id="{61A65A85-DD51-403A-B5EC-4057A401C5D6}"/>
                  </a:ext>
                </a:extLst>
              </p:cNvPr>
              <p:cNvSpPr>
                <a:spLocks/>
              </p:cNvSpPr>
              <p:nvPr userDrawn="1"/>
            </p:nvSpPr>
            <p:spPr bwMode="auto">
              <a:xfrm>
                <a:off x="5511" y="2028"/>
                <a:ext cx="20" cy="10"/>
              </a:xfrm>
              <a:custGeom>
                <a:avLst/>
                <a:gdLst>
                  <a:gd name="T0" fmla="*/ 9 w 13"/>
                  <a:gd name="T1" fmla="*/ 1 h 7"/>
                  <a:gd name="T2" fmla="*/ 6 w 13"/>
                  <a:gd name="T3" fmla="*/ 2 h 7"/>
                  <a:gd name="T4" fmla="*/ 4 w 13"/>
                  <a:gd name="T5" fmla="*/ 3 h 7"/>
                  <a:gd name="T6" fmla="*/ 3 w 13"/>
                  <a:gd name="T7" fmla="*/ 3 h 7"/>
                  <a:gd name="T8" fmla="*/ 3 w 13"/>
                  <a:gd name="T9" fmla="*/ 7 h 7"/>
                  <a:gd name="T10" fmla="*/ 6 w 13"/>
                  <a:gd name="T11" fmla="*/ 6 h 7"/>
                  <a:gd name="T12" fmla="*/ 11 w 13"/>
                  <a:gd name="T13" fmla="*/ 5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8" y="1"/>
                      <a:pt x="7" y="2"/>
                      <a:pt x="6" y="2"/>
                    </a:cubicBezTo>
                    <a:cubicBezTo>
                      <a:pt x="5" y="2"/>
                      <a:pt x="5" y="3"/>
                      <a:pt x="4" y="3"/>
                    </a:cubicBezTo>
                    <a:cubicBezTo>
                      <a:pt x="4" y="3"/>
                      <a:pt x="3" y="3"/>
                      <a:pt x="3" y="3"/>
                    </a:cubicBezTo>
                    <a:cubicBezTo>
                      <a:pt x="1" y="2"/>
                      <a:pt x="0" y="6"/>
                      <a:pt x="3" y="7"/>
                    </a:cubicBezTo>
                    <a:cubicBezTo>
                      <a:pt x="4" y="7"/>
                      <a:pt x="5" y="6"/>
                      <a:pt x="6" y="6"/>
                    </a:cubicBezTo>
                    <a:cubicBezTo>
                      <a:pt x="8" y="6"/>
                      <a:pt x="9" y="5"/>
                      <a:pt x="11" y="5"/>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1" name="Freeform 1504">
                <a:extLst>
                  <a:ext uri="{FF2B5EF4-FFF2-40B4-BE49-F238E27FC236}">
                    <a16:creationId xmlns:a16="http://schemas.microsoft.com/office/drawing/2014/main" id="{E349EC53-63F7-40A4-84C6-0E01564CA341}"/>
                  </a:ext>
                </a:extLst>
              </p:cNvPr>
              <p:cNvSpPr>
                <a:spLocks/>
              </p:cNvSpPr>
              <p:nvPr userDrawn="1"/>
            </p:nvSpPr>
            <p:spPr bwMode="auto">
              <a:xfrm>
                <a:off x="5511" y="2045"/>
                <a:ext cx="20" cy="12"/>
              </a:xfrm>
              <a:custGeom>
                <a:avLst/>
                <a:gdLst>
                  <a:gd name="T0" fmla="*/ 10 w 13"/>
                  <a:gd name="T1" fmla="*/ 0 h 8"/>
                  <a:gd name="T2" fmla="*/ 2 w 13"/>
                  <a:gd name="T3" fmla="*/ 3 h 8"/>
                  <a:gd name="T4" fmla="*/ 3 w 13"/>
                  <a:gd name="T5" fmla="*/ 7 h 8"/>
                  <a:gd name="T6" fmla="*/ 11 w 13"/>
                  <a:gd name="T7" fmla="*/ 4 h 8"/>
                  <a:gd name="T8" fmla="*/ 10 w 13"/>
                  <a:gd name="T9" fmla="*/ 0 h 8"/>
                </a:gdLst>
                <a:ahLst/>
                <a:cxnLst>
                  <a:cxn ang="0">
                    <a:pos x="T0" y="T1"/>
                  </a:cxn>
                  <a:cxn ang="0">
                    <a:pos x="T2" y="T3"/>
                  </a:cxn>
                  <a:cxn ang="0">
                    <a:pos x="T4" y="T5"/>
                  </a:cxn>
                  <a:cxn ang="0">
                    <a:pos x="T6" y="T7"/>
                  </a:cxn>
                  <a:cxn ang="0">
                    <a:pos x="T8" y="T9"/>
                  </a:cxn>
                </a:cxnLst>
                <a:rect l="0" t="0" r="r" b="b"/>
                <a:pathLst>
                  <a:path w="13" h="8">
                    <a:moveTo>
                      <a:pt x="10" y="0"/>
                    </a:moveTo>
                    <a:cubicBezTo>
                      <a:pt x="2" y="3"/>
                      <a:pt x="2" y="3"/>
                      <a:pt x="2" y="3"/>
                    </a:cubicBezTo>
                    <a:cubicBezTo>
                      <a:pt x="0" y="4"/>
                      <a:pt x="1" y="8"/>
                      <a:pt x="3" y="7"/>
                    </a:cubicBezTo>
                    <a:cubicBezTo>
                      <a:pt x="11" y="4"/>
                      <a:pt x="11" y="4"/>
                      <a:pt x="11" y="4"/>
                    </a:cubicBezTo>
                    <a:cubicBezTo>
                      <a:pt x="13" y="3"/>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2" name="Freeform 1505">
                <a:extLst>
                  <a:ext uri="{FF2B5EF4-FFF2-40B4-BE49-F238E27FC236}">
                    <a16:creationId xmlns:a16="http://schemas.microsoft.com/office/drawing/2014/main" id="{A0F063AC-6AE1-441E-8418-47943A5F0E90}"/>
                  </a:ext>
                </a:extLst>
              </p:cNvPr>
              <p:cNvSpPr>
                <a:spLocks/>
              </p:cNvSpPr>
              <p:nvPr userDrawn="1"/>
            </p:nvSpPr>
            <p:spPr bwMode="auto">
              <a:xfrm>
                <a:off x="5503" y="2066"/>
                <a:ext cx="19" cy="10"/>
              </a:xfrm>
              <a:custGeom>
                <a:avLst/>
                <a:gdLst>
                  <a:gd name="T0" fmla="*/ 9 w 13"/>
                  <a:gd name="T1" fmla="*/ 0 h 7"/>
                  <a:gd name="T2" fmla="*/ 5 w 13"/>
                  <a:gd name="T3" fmla="*/ 2 h 7"/>
                  <a:gd name="T4" fmla="*/ 2 w 13"/>
                  <a:gd name="T5" fmla="*/ 3 h 7"/>
                  <a:gd name="T6" fmla="*/ 2 w 13"/>
                  <a:gd name="T7" fmla="*/ 7 h 7"/>
                  <a:gd name="T8" fmla="*/ 10 w 13"/>
                  <a:gd name="T9" fmla="*/ 4 h 7"/>
                  <a:gd name="T10" fmla="*/ 9 w 13"/>
                  <a:gd name="T11" fmla="*/ 0 h 7"/>
                </a:gdLst>
                <a:ahLst/>
                <a:cxnLst>
                  <a:cxn ang="0">
                    <a:pos x="T0" y="T1"/>
                  </a:cxn>
                  <a:cxn ang="0">
                    <a:pos x="T2" y="T3"/>
                  </a:cxn>
                  <a:cxn ang="0">
                    <a:pos x="T4" y="T5"/>
                  </a:cxn>
                  <a:cxn ang="0">
                    <a:pos x="T6" y="T7"/>
                  </a:cxn>
                  <a:cxn ang="0">
                    <a:pos x="T8" y="T9"/>
                  </a:cxn>
                  <a:cxn ang="0">
                    <a:pos x="T10" y="T11"/>
                  </a:cxn>
                </a:cxnLst>
                <a:rect l="0" t="0" r="r" b="b"/>
                <a:pathLst>
                  <a:path w="13" h="7">
                    <a:moveTo>
                      <a:pt x="9" y="0"/>
                    </a:moveTo>
                    <a:cubicBezTo>
                      <a:pt x="8" y="1"/>
                      <a:pt x="7" y="1"/>
                      <a:pt x="5" y="2"/>
                    </a:cubicBezTo>
                    <a:cubicBezTo>
                      <a:pt x="4" y="2"/>
                      <a:pt x="3" y="3"/>
                      <a:pt x="2" y="3"/>
                    </a:cubicBezTo>
                    <a:cubicBezTo>
                      <a:pt x="0" y="3"/>
                      <a:pt x="0" y="7"/>
                      <a:pt x="2" y="7"/>
                    </a:cubicBezTo>
                    <a:cubicBezTo>
                      <a:pt x="5" y="7"/>
                      <a:pt x="8" y="5"/>
                      <a:pt x="10" y="4"/>
                    </a:cubicBezTo>
                    <a:cubicBezTo>
                      <a:pt x="13"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3" name="Freeform 1506">
                <a:extLst>
                  <a:ext uri="{FF2B5EF4-FFF2-40B4-BE49-F238E27FC236}">
                    <a16:creationId xmlns:a16="http://schemas.microsoft.com/office/drawing/2014/main" id="{5FCA9FE8-BA4D-4E4A-9A82-D04785ED0152}"/>
                  </a:ext>
                </a:extLst>
              </p:cNvPr>
              <p:cNvSpPr>
                <a:spLocks/>
              </p:cNvSpPr>
              <p:nvPr userDrawn="1"/>
            </p:nvSpPr>
            <p:spPr bwMode="auto">
              <a:xfrm>
                <a:off x="5486" y="2089"/>
                <a:ext cx="18" cy="12"/>
              </a:xfrm>
              <a:custGeom>
                <a:avLst/>
                <a:gdLst>
                  <a:gd name="T0" fmla="*/ 8 w 12"/>
                  <a:gd name="T1" fmla="*/ 1 h 8"/>
                  <a:gd name="T2" fmla="*/ 2 w 12"/>
                  <a:gd name="T3" fmla="*/ 3 h 8"/>
                  <a:gd name="T4" fmla="*/ 3 w 12"/>
                  <a:gd name="T5" fmla="*/ 7 h 8"/>
                  <a:gd name="T6" fmla="*/ 10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2" y="3"/>
                      <a:pt x="2" y="3"/>
                      <a:pt x="2" y="3"/>
                    </a:cubicBezTo>
                    <a:cubicBezTo>
                      <a:pt x="0" y="4"/>
                      <a:pt x="1" y="8"/>
                      <a:pt x="3" y="7"/>
                    </a:cubicBezTo>
                    <a:cubicBezTo>
                      <a:pt x="10" y="4"/>
                      <a:pt x="10" y="4"/>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4" name="Freeform 1507">
                <a:extLst>
                  <a:ext uri="{FF2B5EF4-FFF2-40B4-BE49-F238E27FC236}">
                    <a16:creationId xmlns:a16="http://schemas.microsoft.com/office/drawing/2014/main" id="{8BF83956-6AFA-4387-8DE5-F25CBB30FE59}"/>
                  </a:ext>
                </a:extLst>
              </p:cNvPr>
              <p:cNvSpPr>
                <a:spLocks/>
              </p:cNvSpPr>
              <p:nvPr userDrawn="1"/>
            </p:nvSpPr>
            <p:spPr bwMode="auto">
              <a:xfrm>
                <a:off x="5485" y="2106"/>
                <a:ext cx="18" cy="14"/>
              </a:xfrm>
              <a:custGeom>
                <a:avLst/>
                <a:gdLst>
                  <a:gd name="T0" fmla="*/ 8 w 12"/>
                  <a:gd name="T1" fmla="*/ 2 h 10"/>
                  <a:gd name="T2" fmla="*/ 2 w 12"/>
                  <a:gd name="T3" fmla="*/ 5 h 10"/>
                  <a:gd name="T4" fmla="*/ 4 w 12"/>
                  <a:gd name="T5" fmla="*/ 9 h 10"/>
                  <a:gd name="T6" fmla="*/ 11 w 12"/>
                  <a:gd name="T7" fmla="*/ 5 h 10"/>
                  <a:gd name="T8" fmla="*/ 8 w 12"/>
                  <a:gd name="T9" fmla="*/ 2 h 10"/>
                </a:gdLst>
                <a:ahLst/>
                <a:cxnLst>
                  <a:cxn ang="0">
                    <a:pos x="T0" y="T1"/>
                  </a:cxn>
                  <a:cxn ang="0">
                    <a:pos x="T2" y="T3"/>
                  </a:cxn>
                  <a:cxn ang="0">
                    <a:pos x="T4" y="T5"/>
                  </a:cxn>
                  <a:cxn ang="0">
                    <a:pos x="T6" y="T7"/>
                  </a:cxn>
                  <a:cxn ang="0">
                    <a:pos x="T8" y="T9"/>
                  </a:cxn>
                </a:cxnLst>
                <a:rect l="0" t="0" r="r" b="b"/>
                <a:pathLst>
                  <a:path w="12" h="10">
                    <a:moveTo>
                      <a:pt x="8" y="2"/>
                    </a:moveTo>
                    <a:cubicBezTo>
                      <a:pt x="7" y="3"/>
                      <a:pt x="5" y="5"/>
                      <a:pt x="2" y="5"/>
                    </a:cubicBezTo>
                    <a:cubicBezTo>
                      <a:pt x="0" y="6"/>
                      <a:pt x="1" y="10"/>
                      <a:pt x="4" y="9"/>
                    </a:cubicBezTo>
                    <a:cubicBezTo>
                      <a:pt x="6" y="8"/>
                      <a:pt x="9"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5" name="Freeform 1508">
                <a:extLst>
                  <a:ext uri="{FF2B5EF4-FFF2-40B4-BE49-F238E27FC236}">
                    <a16:creationId xmlns:a16="http://schemas.microsoft.com/office/drawing/2014/main" id="{ACD4D454-9131-4F59-8DAA-1B204C355041}"/>
                  </a:ext>
                </a:extLst>
              </p:cNvPr>
              <p:cNvSpPr>
                <a:spLocks/>
              </p:cNvSpPr>
              <p:nvPr userDrawn="1"/>
            </p:nvSpPr>
            <p:spPr bwMode="auto">
              <a:xfrm>
                <a:off x="5514" y="2097"/>
                <a:ext cx="18" cy="12"/>
              </a:xfrm>
              <a:custGeom>
                <a:avLst/>
                <a:gdLst>
                  <a:gd name="T0" fmla="*/ 8 w 12"/>
                  <a:gd name="T1" fmla="*/ 2 h 8"/>
                  <a:gd name="T2" fmla="*/ 3 w 12"/>
                  <a:gd name="T3" fmla="*/ 3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3" y="3"/>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6" name="Freeform 1509">
                <a:extLst>
                  <a:ext uri="{FF2B5EF4-FFF2-40B4-BE49-F238E27FC236}">
                    <a16:creationId xmlns:a16="http://schemas.microsoft.com/office/drawing/2014/main" id="{56978980-AC86-4FDB-B5BC-4A86EFA5A2AE}"/>
                  </a:ext>
                </a:extLst>
              </p:cNvPr>
              <p:cNvSpPr>
                <a:spLocks/>
              </p:cNvSpPr>
              <p:nvPr userDrawn="1"/>
            </p:nvSpPr>
            <p:spPr bwMode="auto">
              <a:xfrm>
                <a:off x="5517" y="2081"/>
                <a:ext cx="19" cy="14"/>
              </a:xfrm>
              <a:custGeom>
                <a:avLst/>
                <a:gdLst>
                  <a:gd name="T0" fmla="*/ 9 w 13"/>
                  <a:gd name="T1" fmla="*/ 1 h 10"/>
                  <a:gd name="T2" fmla="*/ 2 w 13"/>
                  <a:gd name="T3" fmla="*/ 6 h 10"/>
                  <a:gd name="T4" fmla="*/ 4 w 13"/>
                  <a:gd name="T5" fmla="*/ 9 h 10"/>
                  <a:gd name="T6" fmla="*/ 11 w 13"/>
                  <a:gd name="T7" fmla="*/ 4 h 10"/>
                  <a:gd name="T8" fmla="*/ 9 w 13"/>
                  <a:gd name="T9" fmla="*/ 1 h 10"/>
                </a:gdLst>
                <a:ahLst/>
                <a:cxnLst>
                  <a:cxn ang="0">
                    <a:pos x="T0" y="T1"/>
                  </a:cxn>
                  <a:cxn ang="0">
                    <a:pos x="T2" y="T3"/>
                  </a:cxn>
                  <a:cxn ang="0">
                    <a:pos x="T4" y="T5"/>
                  </a:cxn>
                  <a:cxn ang="0">
                    <a:pos x="T6" y="T7"/>
                  </a:cxn>
                  <a:cxn ang="0">
                    <a:pos x="T8" y="T9"/>
                  </a:cxn>
                </a:cxnLst>
                <a:rect l="0" t="0" r="r" b="b"/>
                <a:pathLst>
                  <a:path w="13" h="10">
                    <a:moveTo>
                      <a:pt x="9" y="1"/>
                    </a:moveTo>
                    <a:cubicBezTo>
                      <a:pt x="7" y="3"/>
                      <a:pt x="4" y="4"/>
                      <a:pt x="2" y="6"/>
                    </a:cubicBezTo>
                    <a:cubicBezTo>
                      <a:pt x="0" y="7"/>
                      <a:pt x="2" y="10"/>
                      <a:pt x="4" y="9"/>
                    </a:cubicBezTo>
                    <a:cubicBezTo>
                      <a:pt x="7" y="7"/>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7" name="Freeform 1510">
                <a:extLst>
                  <a:ext uri="{FF2B5EF4-FFF2-40B4-BE49-F238E27FC236}">
                    <a16:creationId xmlns:a16="http://schemas.microsoft.com/office/drawing/2014/main" id="{8E0680D2-BD83-48FF-BBD7-F05E333C9A8F}"/>
                  </a:ext>
                </a:extLst>
              </p:cNvPr>
              <p:cNvSpPr>
                <a:spLocks/>
              </p:cNvSpPr>
              <p:nvPr userDrawn="1"/>
            </p:nvSpPr>
            <p:spPr bwMode="auto">
              <a:xfrm>
                <a:off x="5538" y="2089"/>
                <a:ext cx="22" cy="12"/>
              </a:xfrm>
              <a:custGeom>
                <a:avLst/>
                <a:gdLst>
                  <a:gd name="T0" fmla="*/ 11 w 15"/>
                  <a:gd name="T1" fmla="*/ 0 h 8"/>
                  <a:gd name="T2" fmla="*/ 2 w 15"/>
                  <a:gd name="T3" fmla="*/ 4 h 8"/>
                  <a:gd name="T4" fmla="*/ 3 w 15"/>
                  <a:gd name="T5" fmla="*/ 7 h 8"/>
                  <a:gd name="T6" fmla="*/ 13 w 15"/>
                  <a:gd name="T7" fmla="*/ 4 h 8"/>
                  <a:gd name="T8" fmla="*/ 11 w 15"/>
                  <a:gd name="T9" fmla="*/ 0 h 8"/>
                </a:gdLst>
                <a:ahLst/>
                <a:cxnLst>
                  <a:cxn ang="0">
                    <a:pos x="T0" y="T1"/>
                  </a:cxn>
                  <a:cxn ang="0">
                    <a:pos x="T2" y="T3"/>
                  </a:cxn>
                  <a:cxn ang="0">
                    <a:pos x="T4" y="T5"/>
                  </a:cxn>
                  <a:cxn ang="0">
                    <a:pos x="T6" y="T7"/>
                  </a:cxn>
                  <a:cxn ang="0">
                    <a:pos x="T8" y="T9"/>
                  </a:cxn>
                </a:cxnLst>
                <a:rect l="0" t="0" r="r" b="b"/>
                <a:pathLst>
                  <a:path w="15" h="8">
                    <a:moveTo>
                      <a:pt x="11" y="0"/>
                    </a:moveTo>
                    <a:cubicBezTo>
                      <a:pt x="8" y="1"/>
                      <a:pt x="5" y="3"/>
                      <a:pt x="2" y="4"/>
                    </a:cubicBezTo>
                    <a:cubicBezTo>
                      <a:pt x="0" y="5"/>
                      <a:pt x="1" y="8"/>
                      <a:pt x="3" y="7"/>
                    </a:cubicBezTo>
                    <a:cubicBezTo>
                      <a:pt x="6" y="6"/>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8" name="Freeform 1511">
                <a:extLst>
                  <a:ext uri="{FF2B5EF4-FFF2-40B4-BE49-F238E27FC236}">
                    <a16:creationId xmlns:a16="http://schemas.microsoft.com/office/drawing/2014/main" id="{40216CC7-2AEF-490F-B8C2-7F4012A9E86B}"/>
                  </a:ext>
                </a:extLst>
              </p:cNvPr>
              <p:cNvSpPr>
                <a:spLocks/>
              </p:cNvSpPr>
              <p:nvPr userDrawn="1"/>
            </p:nvSpPr>
            <p:spPr bwMode="auto">
              <a:xfrm>
                <a:off x="5545" y="2067"/>
                <a:ext cx="22" cy="12"/>
              </a:xfrm>
              <a:custGeom>
                <a:avLst/>
                <a:gdLst>
                  <a:gd name="T0" fmla="*/ 11 w 15"/>
                  <a:gd name="T1" fmla="*/ 1 h 8"/>
                  <a:gd name="T2" fmla="*/ 3 w 15"/>
                  <a:gd name="T3" fmla="*/ 4 h 8"/>
                  <a:gd name="T4" fmla="*/ 4 w 15"/>
                  <a:gd name="T5" fmla="*/ 8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3" y="4"/>
                      <a:pt x="3" y="4"/>
                      <a:pt x="3" y="4"/>
                    </a:cubicBezTo>
                    <a:cubicBezTo>
                      <a:pt x="0" y="5"/>
                      <a:pt x="2" y="8"/>
                      <a:pt x="4" y="8"/>
                    </a:cubicBezTo>
                    <a:cubicBezTo>
                      <a:pt x="13" y="4"/>
                      <a:pt x="13" y="4"/>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9" name="Freeform 1512">
                <a:extLst>
                  <a:ext uri="{FF2B5EF4-FFF2-40B4-BE49-F238E27FC236}">
                    <a16:creationId xmlns:a16="http://schemas.microsoft.com/office/drawing/2014/main" id="{AF0A0DBB-3BCD-4B8C-9F34-7BD1D8BD6510}"/>
                  </a:ext>
                </a:extLst>
              </p:cNvPr>
              <p:cNvSpPr>
                <a:spLocks/>
              </p:cNvSpPr>
              <p:nvPr userDrawn="1"/>
            </p:nvSpPr>
            <p:spPr bwMode="auto">
              <a:xfrm>
                <a:off x="5544" y="2051"/>
                <a:ext cx="21" cy="9"/>
              </a:xfrm>
              <a:custGeom>
                <a:avLst/>
                <a:gdLst>
                  <a:gd name="T0" fmla="*/ 9 w 14"/>
                  <a:gd name="T1" fmla="*/ 1 h 6"/>
                  <a:gd name="T2" fmla="*/ 3 w 14"/>
                  <a:gd name="T3" fmla="*/ 2 h 6"/>
                  <a:gd name="T4" fmla="*/ 2 w 14"/>
                  <a:gd name="T5" fmla="*/ 6 h 6"/>
                  <a:gd name="T6" fmla="*/ 12 w 14"/>
                  <a:gd name="T7" fmla="*/ 4 h 6"/>
                  <a:gd name="T8" fmla="*/ 9 w 14"/>
                  <a:gd name="T9" fmla="*/ 1 h 6"/>
                </a:gdLst>
                <a:ahLst/>
                <a:cxnLst>
                  <a:cxn ang="0">
                    <a:pos x="T0" y="T1"/>
                  </a:cxn>
                  <a:cxn ang="0">
                    <a:pos x="T2" y="T3"/>
                  </a:cxn>
                  <a:cxn ang="0">
                    <a:pos x="T4" y="T5"/>
                  </a:cxn>
                  <a:cxn ang="0">
                    <a:pos x="T6" y="T7"/>
                  </a:cxn>
                  <a:cxn ang="0">
                    <a:pos x="T8" y="T9"/>
                  </a:cxn>
                </a:cxnLst>
                <a:rect l="0" t="0" r="r" b="b"/>
                <a:pathLst>
                  <a:path w="14" h="6">
                    <a:moveTo>
                      <a:pt x="9" y="1"/>
                    </a:moveTo>
                    <a:cubicBezTo>
                      <a:pt x="8" y="2"/>
                      <a:pt x="5" y="3"/>
                      <a:pt x="3" y="2"/>
                    </a:cubicBezTo>
                    <a:cubicBezTo>
                      <a:pt x="1" y="2"/>
                      <a:pt x="0" y="6"/>
                      <a:pt x="2" y="6"/>
                    </a:cubicBezTo>
                    <a:cubicBezTo>
                      <a:pt x="6" y="6"/>
                      <a:pt x="9" y="6"/>
                      <a:pt x="12" y="4"/>
                    </a:cubicBezTo>
                    <a:cubicBezTo>
                      <a:pt x="14" y="3"/>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0" name="Freeform 1513">
                <a:extLst>
                  <a:ext uri="{FF2B5EF4-FFF2-40B4-BE49-F238E27FC236}">
                    <a16:creationId xmlns:a16="http://schemas.microsoft.com/office/drawing/2014/main" id="{AD5BEB9E-394B-4E4E-A1DD-A4FC5714B28F}"/>
                  </a:ext>
                </a:extLst>
              </p:cNvPr>
              <p:cNvSpPr>
                <a:spLocks/>
              </p:cNvSpPr>
              <p:nvPr userDrawn="1"/>
            </p:nvSpPr>
            <p:spPr bwMode="auto">
              <a:xfrm>
                <a:off x="5545" y="2028"/>
                <a:ext cx="20" cy="13"/>
              </a:xfrm>
              <a:custGeom>
                <a:avLst/>
                <a:gdLst>
                  <a:gd name="T0" fmla="*/ 10 w 13"/>
                  <a:gd name="T1" fmla="*/ 1 h 9"/>
                  <a:gd name="T2" fmla="*/ 2 w 13"/>
                  <a:gd name="T3" fmla="*/ 5 h 9"/>
                  <a:gd name="T4" fmla="*/ 4 w 13"/>
                  <a:gd name="T5" fmla="*/ 8 h 9"/>
                  <a:gd name="T6" fmla="*/ 11 w 13"/>
                  <a:gd name="T7" fmla="*/ 5 h 9"/>
                  <a:gd name="T8" fmla="*/ 10 w 13"/>
                  <a:gd name="T9" fmla="*/ 1 h 9"/>
                </a:gdLst>
                <a:ahLst/>
                <a:cxnLst>
                  <a:cxn ang="0">
                    <a:pos x="T0" y="T1"/>
                  </a:cxn>
                  <a:cxn ang="0">
                    <a:pos x="T2" y="T3"/>
                  </a:cxn>
                  <a:cxn ang="0">
                    <a:pos x="T4" y="T5"/>
                  </a:cxn>
                  <a:cxn ang="0">
                    <a:pos x="T6" y="T7"/>
                  </a:cxn>
                  <a:cxn ang="0">
                    <a:pos x="T8" y="T9"/>
                  </a:cxn>
                </a:cxnLst>
                <a:rect l="0" t="0" r="r" b="b"/>
                <a:pathLst>
                  <a:path w="13" h="9">
                    <a:moveTo>
                      <a:pt x="10" y="1"/>
                    </a:moveTo>
                    <a:cubicBezTo>
                      <a:pt x="7" y="2"/>
                      <a:pt x="4" y="3"/>
                      <a:pt x="2" y="5"/>
                    </a:cubicBezTo>
                    <a:cubicBezTo>
                      <a:pt x="0" y="6"/>
                      <a:pt x="2" y="9"/>
                      <a:pt x="4" y="8"/>
                    </a:cubicBezTo>
                    <a:cubicBezTo>
                      <a:pt x="6" y="7"/>
                      <a:pt x="9"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1" name="Freeform 1514">
                <a:extLst>
                  <a:ext uri="{FF2B5EF4-FFF2-40B4-BE49-F238E27FC236}">
                    <a16:creationId xmlns:a16="http://schemas.microsoft.com/office/drawing/2014/main" id="{B7A5E4CB-BFC2-4AEC-99CE-73335BF42D09}"/>
                  </a:ext>
                </a:extLst>
              </p:cNvPr>
              <p:cNvSpPr>
                <a:spLocks/>
              </p:cNvSpPr>
              <p:nvPr userDrawn="1"/>
            </p:nvSpPr>
            <p:spPr bwMode="auto">
              <a:xfrm>
                <a:off x="5557" y="2006"/>
                <a:ext cx="15" cy="8"/>
              </a:xfrm>
              <a:custGeom>
                <a:avLst/>
                <a:gdLst>
                  <a:gd name="T0" fmla="*/ 7 w 10"/>
                  <a:gd name="T1" fmla="*/ 1 h 6"/>
                  <a:gd name="T2" fmla="*/ 2 w 10"/>
                  <a:gd name="T3" fmla="*/ 3 h 6"/>
                  <a:gd name="T4" fmla="*/ 2 w 10"/>
                  <a:gd name="T5" fmla="*/ 6 h 6"/>
                  <a:gd name="T6" fmla="*/ 8 w 10"/>
                  <a:gd name="T7" fmla="*/ 5 h 6"/>
                  <a:gd name="T8" fmla="*/ 7 w 10"/>
                  <a:gd name="T9" fmla="*/ 1 h 6"/>
                </a:gdLst>
                <a:ahLst/>
                <a:cxnLst>
                  <a:cxn ang="0">
                    <a:pos x="T0" y="T1"/>
                  </a:cxn>
                  <a:cxn ang="0">
                    <a:pos x="T2" y="T3"/>
                  </a:cxn>
                  <a:cxn ang="0">
                    <a:pos x="T4" y="T5"/>
                  </a:cxn>
                  <a:cxn ang="0">
                    <a:pos x="T6" y="T7"/>
                  </a:cxn>
                  <a:cxn ang="0">
                    <a:pos x="T8" y="T9"/>
                  </a:cxn>
                </a:cxnLst>
                <a:rect l="0" t="0" r="r" b="b"/>
                <a:pathLst>
                  <a:path w="10" h="6">
                    <a:moveTo>
                      <a:pt x="7" y="1"/>
                    </a:moveTo>
                    <a:cubicBezTo>
                      <a:pt x="5" y="2"/>
                      <a:pt x="4" y="2"/>
                      <a:pt x="2" y="3"/>
                    </a:cubicBezTo>
                    <a:cubicBezTo>
                      <a:pt x="0" y="3"/>
                      <a:pt x="0" y="6"/>
                      <a:pt x="2" y="6"/>
                    </a:cubicBezTo>
                    <a:cubicBezTo>
                      <a:pt x="4" y="6"/>
                      <a:pt x="6" y="5"/>
                      <a:pt x="8" y="5"/>
                    </a:cubicBezTo>
                    <a:cubicBezTo>
                      <a:pt x="10" y="4"/>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2" name="Freeform 1515">
                <a:extLst>
                  <a:ext uri="{FF2B5EF4-FFF2-40B4-BE49-F238E27FC236}">
                    <a16:creationId xmlns:a16="http://schemas.microsoft.com/office/drawing/2014/main" id="{45FF60CB-7435-40BF-A55C-74A136C6BF04}"/>
                  </a:ext>
                </a:extLst>
              </p:cNvPr>
              <p:cNvSpPr>
                <a:spLocks/>
              </p:cNvSpPr>
              <p:nvPr userDrawn="1"/>
            </p:nvSpPr>
            <p:spPr bwMode="auto">
              <a:xfrm>
                <a:off x="5547" y="1994"/>
                <a:ext cx="18" cy="9"/>
              </a:xfrm>
              <a:custGeom>
                <a:avLst/>
                <a:gdLst>
                  <a:gd name="T0" fmla="*/ 9 w 12"/>
                  <a:gd name="T1" fmla="*/ 0 h 6"/>
                  <a:gd name="T2" fmla="*/ 2 w 12"/>
                  <a:gd name="T3" fmla="*/ 2 h 6"/>
                  <a:gd name="T4" fmla="*/ 2 w 12"/>
                  <a:gd name="T5" fmla="*/ 5 h 6"/>
                  <a:gd name="T6" fmla="*/ 9 w 12"/>
                  <a:gd name="T7" fmla="*/ 4 h 6"/>
                  <a:gd name="T8" fmla="*/ 9 w 12"/>
                  <a:gd name="T9" fmla="*/ 0 h 6"/>
                </a:gdLst>
                <a:ahLst/>
                <a:cxnLst>
                  <a:cxn ang="0">
                    <a:pos x="T0" y="T1"/>
                  </a:cxn>
                  <a:cxn ang="0">
                    <a:pos x="T2" y="T3"/>
                  </a:cxn>
                  <a:cxn ang="0">
                    <a:pos x="T4" y="T5"/>
                  </a:cxn>
                  <a:cxn ang="0">
                    <a:pos x="T6" y="T7"/>
                  </a:cxn>
                  <a:cxn ang="0">
                    <a:pos x="T8" y="T9"/>
                  </a:cxn>
                </a:cxnLst>
                <a:rect l="0" t="0" r="r" b="b"/>
                <a:pathLst>
                  <a:path w="12" h="6">
                    <a:moveTo>
                      <a:pt x="9" y="0"/>
                    </a:moveTo>
                    <a:cubicBezTo>
                      <a:pt x="7" y="1"/>
                      <a:pt x="4" y="1"/>
                      <a:pt x="2" y="2"/>
                    </a:cubicBezTo>
                    <a:cubicBezTo>
                      <a:pt x="0" y="2"/>
                      <a:pt x="0" y="6"/>
                      <a:pt x="2" y="5"/>
                    </a:cubicBezTo>
                    <a:cubicBezTo>
                      <a:pt x="5" y="5"/>
                      <a:pt x="7" y="4"/>
                      <a:pt x="9" y="4"/>
                    </a:cubicBezTo>
                    <a:cubicBezTo>
                      <a:pt x="12"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3" name="Freeform 1516">
                <a:extLst>
                  <a:ext uri="{FF2B5EF4-FFF2-40B4-BE49-F238E27FC236}">
                    <a16:creationId xmlns:a16="http://schemas.microsoft.com/office/drawing/2014/main" id="{0E0EE6DE-D00A-418B-A534-964A04E2CA99}"/>
                  </a:ext>
                </a:extLst>
              </p:cNvPr>
              <p:cNvSpPr>
                <a:spLocks/>
              </p:cNvSpPr>
              <p:nvPr userDrawn="1"/>
            </p:nvSpPr>
            <p:spPr bwMode="auto">
              <a:xfrm>
                <a:off x="5575" y="1989"/>
                <a:ext cx="19" cy="9"/>
              </a:xfrm>
              <a:custGeom>
                <a:avLst/>
                <a:gdLst>
                  <a:gd name="T0" fmla="*/ 10 w 13"/>
                  <a:gd name="T1" fmla="*/ 0 h 6"/>
                  <a:gd name="T2" fmla="*/ 2 w 13"/>
                  <a:gd name="T3" fmla="*/ 2 h 6"/>
                  <a:gd name="T4" fmla="*/ 4 w 13"/>
                  <a:gd name="T5" fmla="*/ 5 h 6"/>
                  <a:gd name="T6" fmla="*/ 10 w 13"/>
                  <a:gd name="T7" fmla="*/ 4 h 6"/>
                  <a:gd name="T8" fmla="*/ 10 w 13"/>
                  <a:gd name="T9" fmla="*/ 0 h 6"/>
                </a:gdLst>
                <a:ahLst/>
                <a:cxnLst>
                  <a:cxn ang="0">
                    <a:pos x="T0" y="T1"/>
                  </a:cxn>
                  <a:cxn ang="0">
                    <a:pos x="T2" y="T3"/>
                  </a:cxn>
                  <a:cxn ang="0">
                    <a:pos x="T4" y="T5"/>
                  </a:cxn>
                  <a:cxn ang="0">
                    <a:pos x="T6" y="T7"/>
                  </a:cxn>
                  <a:cxn ang="0">
                    <a:pos x="T8" y="T9"/>
                  </a:cxn>
                </a:cxnLst>
                <a:rect l="0" t="0" r="r" b="b"/>
                <a:pathLst>
                  <a:path w="13" h="6">
                    <a:moveTo>
                      <a:pt x="10" y="0"/>
                    </a:moveTo>
                    <a:cubicBezTo>
                      <a:pt x="8" y="0"/>
                      <a:pt x="5" y="1"/>
                      <a:pt x="2" y="2"/>
                    </a:cubicBezTo>
                    <a:cubicBezTo>
                      <a:pt x="0" y="2"/>
                      <a:pt x="1" y="6"/>
                      <a:pt x="4" y="5"/>
                    </a:cubicBezTo>
                    <a:cubicBezTo>
                      <a:pt x="6" y="4"/>
                      <a:pt x="8" y="4"/>
                      <a:pt x="10" y="4"/>
                    </a:cubicBezTo>
                    <a:cubicBezTo>
                      <a:pt x="12" y="4"/>
                      <a:pt x="13" y="1"/>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4" name="Freeform 1517">
                <a:extLst>
                  <a:ext uri="{FF2B5EF4-FFF2-40B4-BE49-F238E27FC236}">
                    <a16:creationId xmlns:a16="http://schemas.microsoft.com/office/drawing/2014/main" id="{DB193F52-729F-4993-9F41-819452C8498D}"/>
                  </a:ext>
                </a:extLst>
              </p:cNvPr>
              <p:cNvSpPr>
                <a:spLocks/>
              </p:cNvSpPr>
              <p:nvPr userDrawn="1"/>
            </p:nvSpPr>
            <p:spPr bwMode="auto">
              <a:xfrm>
                <a:off x="5582" y="2000"/>
                <a:ext cx="18" cy="8"/>
              </a:xfrm>
              <a:custGeom>
                <a:avLst/>
                <a:gdLst>
                  <a:gd name="T0" fmla="*/ 9 w 12"/>
                  <a:gd name="T1" fmla="*/ 1 h 6"/>
                  <a:gd name="T2" fmla="*/ 3 w 12"/>
                  <a:gd name="T3" fmla="*/ 2 h 6"/>
                  <a:gd name="T4" fmla="*/ 2 w 12"/>
                  <a:gd name="T5" fmla="*/ 6 h 6"/>
                  <a:gd name="T6" fmla="*/ 10 w 12"/>
                  <a:gd name="T7" fmla="*/ 4 h 6"/>
                  <a:gd name="T8" fmla="*/ 9 w 12"/>
                  <a:gd name="T9" fmla="*/ 1 h 6"/>
                </a:gdLst>
                <a:ahLst/>
                <a:cxnLst>
                  <a:cxn ang="0">
                    <a:pos x="T0" y="T1"/>
                  </a:cxn>
                  <a:cxn ang="0">
                    <a:pos x="T2" y="T3"/>
                  </a:cxn>
                  <a:cxn ang="0">
                    <a:pos x="T4" y="T5"/>
                  </a:cxn>
                  <a:cxn ang="0">
                    <a:pos x="T6" y="T7"/>
                  </a:cxn>
                  <a:cxn ang="0">
                    <a:pos x="T8" y="T9"/>
                  </a:cxn>
                </a:cxnLst>
                <a:rect l="0" t="0" r="r" b="b"/>
                <a:pathLst>
                  <a:path w="12" h="6">
                    <a:moveTo>
                      <a:pt x="9" y="1"/>
                    </a:moveTo>
                    <a:cubicBezTo>
                      <a:pt x="7" y="2"/>
                      <a:pt x="5" y="2"/>
                      <a:pt x="3" y="2"/>
                    </a:cubicBezTo>
                    <a:cubicBezTo>
                      <a:pt x="0" y="2"/>
                      <a:pt x="0" y="5"/>
                      <a:pt x="2" y="6"/>
                    </a:cubicBezTo>
                    <a:cubicBezTo>
                      <a:pt x="5" y="6"/>
                      <a:pt x="7" y="5"/>
                      <a:pt x="10" y="4"/>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5" name="Freeform 1518">
                <a:extLst>
                  <a:ext uri="{FF2B5EF4-FFF2-40B4-BE49-F238E27FC236}">
                    <a16:creationId xmlns:a16="http://schemas.microsoft.com/office/drawing/2014/main" id="{E2F0A6A6-FD22-44C2-99A2-BC299D144FE7}"/>
                  </a:ext>
                </a:extLst>
              </p:cNvPr>
              <p:cNvSpPr>
                <a:spLocks/>
              </p:cNvSpPr>
              <p:nvPr userDrawn="1"/>
            </p:nvSpPr>
            <p:spPr bwMode="auto">
              <a:xfrm>
                <a:off x="5601" y="1982"/>
                <a:ext cx="26" cy="9"/>
              </a:xfrm>
              <a:custGeom>
                <a:avLst/>
                <a:gdLst>
                  <a:gd name="T0" fmla="*/ 14 w 17"/>
                  <a:gd name="T1" fmla="*/ 0 h 6"/>
                  <a:gd name="T2" fmla="*/ 2 w 17"/>
                  <a:gd name="T3" fmla="*/ 2 h 6"/>
                  <a:gd name="T4" fmla="*/ 3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1"/>
                      <a:pt x="2" y="2"/>
                    </a:cubicBezTo>
                    <a:cubicBezTo>
                      <a:pt x="0" y="3"/>
                      <a:pt x="1" y="6"/>
                      <a:pt x="3" y="6"/>
                    </a:cubicBezTo>
                    <a:cubicBezTo>
                      <a:pt x="7" y="5"/>
                      <a:pt x="11" y="4"/>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6" name="Freeform 1519">
                <a:extLst>
                  <a:ext uri="{FF2B5EF4-FFF2-40B4-BE49-F238E27FC236}">
                    <a16:creationId xmlns:a16="http://schemas.microsoft.com/office/drawing/2014/main" id="{ACAD0309-C00D-4C83-95F7-FA36C02A623A}"/>
                  </a:ext>
                </a:extLst>
              </p:cNvPr>
              <p:cNvSpPr>
                <a:spLocks/>
              </p:cNvSpPr>
              <p:nvPr userDrawn="1"/>
            </p:nvSpPr>
            <p:spPr bwMode="auto">
              <a:xfrm>
                <a:off x="5612" y="1994"/>
                <a:ext cx="20" cy="7"/>
              </a:xfrm>
              <a:custGeom>
                <a:avLst/>
                <a:gdLst>
                  <a:gd name="T0" fmla="*/ 11 w 14"/>
                  <a:gd name="T1" fmla="*/ 0 h 5"/>
                  <a:gd name="T2" fmla="*/ 3 w 14"/>
                  <a:gd name="T3" fmla="*/ 1 h 5"/>
                  <a:gd name="T4" fmla="*/ 3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0"/>
                      <a:pt x="6" y="0"/>
                      <a:pt x="3" y="1"/>
                    </a:cubicBezTo>
                    <a:cubicBezTo>
                      <a:pt x="0" y="1"/>
                      <a:pt x="1" y="5"/>
                      <a:pt x="3" y="4"/>
                    </a:cubicBezTo>
                    <a:cubicBezTo>
                      <a:pt x="6" y="4"/>
                      <a:pt x="9" y="4"/>
                      <a:pt x="11" y="4"/>
                    </a:cubicBezTo>
                    <a:cubicBezTo>
                      <a:pt x="14"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7" name="Freeform 1520">
                <a:extLst>
                  <a:ext uri="{FF2B5EF4-FFF2-40B4-BE49-F238E27FC236}">
                    <a16:creationId xmlns:a16="http://schemas.microsoft.com/office/drawing/2014/main" id="{24F4FABB-4F51-4E75-97F6-360F2CDD9012}"/>
                  </a:ext>
                </a:extLst>
              </p:cNvPr>
              <p:cNvSpPr>
                <a:spLocks/>
              </p:cNvSpPr>
              <p:nvPr userDrawn="1"/>
            </p:nvSpPr>
            <p:spPr bwMode="auto">
              <a:xfrm>
                <a:off x="5576" y="2017"/>
                <a:ext cx="20" cy="11"/>
              </a:xfrm>
              <a:custGeom>
                <a:avLst/>
                <a:gdLst>
                  <a:gd name="T0" fmla="*/ 9 w 13"/>
                  <a:gd name="T1" fmla="*/ 1 h 7"/>
                  <a:gd name="T2" fmla="*/ 3 w 13"/>
                  <a:gd name="T3" fmla="*/ 3 h 7"/>
                  <a:gd name="T4" fmla="*/ 2 w 13"/>
                  <a:gd name="T5" fmla="*/ 6 h 7"/>
                  <a:gd name="T6" fmla="*/ 11 w 13"/>
                  <a:gd name="T7" fmla="*/ 4 h 7"/>
                  <a:gd name="T8" fmla="*/ 9 w 13"/>
                  <a:gd name="T9" fmla="*/ 1 h 7"/>
                </a:gdLst>
                <a:ahLst/>
                <a:cxnLst>
                  <a:cxn ang="0">
                    <a:pos x="T0" y="T1"/>
                  </a:cxn>
                  <a:cxn ang="0">
                    <a:pos x="T2" y="T3"/>
                  </a:cxn>
                  <a:cxn ang="0">
                    <a:pos x="T4" y="T5"/>
                  </a:cxn>
                  <a:cxn ang="0">
                    <a:pos x="T6" y="T7"/>
                  </a:cxn>
                  <a:cxn ang="0">
                    <a:pos x="T8" y="T9"/>
                  </a:cxn>
                </a:cxnLst>
                <a:rect l="0" t="0" r="r" b="b"/>
                <a:pathLst>
                  <a:path w="13" h="7">
                    <a:moveTo>
                      <a:pt x="9" y="1"/>
                    </a:moveTo>
                    <a:cubicBezTo>
                      <a:pt x="7" y="2"/>
                      <a:pt x="5" y="3"/>
                      <a:pt x="3" y="3"/>
                    </a:cubicBezTo>
                    <a:cubicBezTo>
                      <a:pt x="1" y="2"/>
                      <a:pt x="0" y="6"/>
                      <a:pt x="2" y="6"/>
                    </a:cubicBezTo>
                    <a:cubicBezTo>
                      <a:pt x="5" y="7"/>
                      <a:pt x="8"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8" name="Freeform 1521">
                <a:extLst>
                  <a:ext uri="{FF2B5EF4-FFF2-40B4-BE49-F238E27FC236}">
                    <a16:creationId xmlns:a16="http://schemas.microsoft.com/office/drawing/2014/main" id="{240CD7F6-BA75-46FE-BC64-EDC093CE7A18}"/>
                  </a:ext>
                </a:extLst>
              </p:cNvPr>
              <p:cNvSpPr>
                <a:spLocks/>
              </p:cNvSpPr>
              <p:nvPr userDrawn="1"/>
            </p:nvSpPr>
            <p:spPr bwMode="auto">
              <a:xfrm>
                <a:off x="5603" y="2013"/>
                <a:ext cx="19" cy="10"/>
              </a:xfrm>
              <a:custGeom>
                <a:avLst/>
                <a:gdLst>
                  <a:gd name="T0" fmla="*/ 10 w 13"/>
                  <a:gd name="T1" fmla="*/ 0 h 7"/>
                  <a:gd name="T2" fmla="*/ 2 w 13"/>
                  <a:gd name="T3" fmla="*/ 3 h 7"/>
                  <a:gd name="T4" fmla="*/ 4 w 13"/>
                  <a:gd name="T5" fmla="*/ 6 h 7"/>
                  <a:gd name="T6" fmla="*/ 11 w 13"/>
                  <a:gd name="T7" fmla="*/ 4 h 7"/>
                  <a:gd name="T8" fmla="*/ 10 w 13"/>
                  <a:gd name="T9" fmla="*/ 0 h 7"/>
                </a:gdLst>
                <a:ahLst/>
                <a:cxnLst>
                  <a:cxn ang="0">
                    <a:pos x="T0" y="T1"/>
                  </a:cxn>
                  <a:cxn ang="0">
                    <a:pos x="T2" y="T3"/>
                  </a:cxn>
                  <a:cxn ang="0">
                    <a:pos x="T4" y="T5"/>
                  </a:cxn>
                  <a:cxn ang="0">
                    <a:pos x="T6" y="T7"/>
                  </a:cxn>
                  <a:cxn ang="0">
                    <a:pos x="T8" y="T9"/>
                  </a:cxn>
                </a:cxnLst>
                <a:rect l="0" t="0" r="r" b="b"/>
                <a:pathLst>
                  <a:path w="13" h="7">
                    <a:moveTo>
                      <a:pt x="10" y="0"/>
                    </a:moveTo>
                    <a:cubicBezTo>
                      <a:pt x="7" y="0"/>
                      <a:pt x="4" y="1"/>
                      <a:pt x="2" y="3"/>
                    </a:cubicBezTo>
                    <a:cubicBezTo>
                      <a:pt x="0" y="4"/>
                      <a:pt x="2" y="7"/>
                      <a:pt x="4" y="6"/>
                    </a:cubicBezTo>
                    <a:cubicBezTo>
                      <a:pt x="6" y="5"/>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9" name="Freeform 1522">
                <a:extLst>
                  <a:ext uri="{FF2B5EF4-FFF2-40B4-BE49-F238E27FC236}">
                    <a16:creationId xmlns:a16="http://schemas.microsoft.com/office/drawing/2014/main" id="{78229D5C-3733-4245-A7D7-7C6A35020D60}"/>
                  </a:ext>
                </a:extLst>
              </p:cNvPr>
              <p:cNvSpPr>
                <a:spLocks/>
              </p:cNvSpPr>
              <p:nvPr userDrawn="1"/>
            </p:nvSpPr>
            <p:spPr bwMode="auto">
              <a:xfrm>
                <a:off x="5578" y="2034"/>
                <a:ext cx="18" cy="13"/>
              </a:xfrm>
              <a:custGeom>
                <a:avLst/>
                <a:gdLst>
                  <a:gd name="T0" fmla="*/ 8 w 12"/>
                  <a:gd name="T1" fmla="*/ 2 h 9"/>
                  <a:gd name="T2" fmla="*/ 3 w 12"/>
                  <a:gd name="T3" fmla="*/ 4 h 9"/>
                  <a:gd name="T4" fmla="*/ 3 w 12"/>
                  <a:gd name="T5" fmla="*/ 8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7" y="3"/>
                      <a:pt x="5" y="4"/>
                      <a:pt x="3" y="4"/>
                    </a:cubicBezTo>
                    <a:cubicBezTo>
                      <a:pt x="0" y="5"/>
                      <a:pt x="1" y="9"/>
                      <a:pt x="3" y="8"/>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0" name="Freeform 1523">
                <a:extLst>
                  <a:ext uri="{FF2B5EF4-FFF2-40B4-BE49-F238E27FC236}">
                    <a16:creationId xmlns:a16="http://schemas.microsoft.com/office/drawing/2014/main" id="{F600F28A-4E49-4448-96C8-FDC293F9AA73}"/>
                  </a:ext>
                </a:extLst>
              </p:cNvPr>
              <p:cNvSpPr>
                <a:spLocks/>
              </p:cNvSpPr>
              <p:nvPr userDrawn="1"/>
            </p:nvSpPr>
            <p:spPr bwMode="auto">
              <a:xfrm>
                <a:off x="5585" y="2051"/>
                <a:ext cx="18" cy="10"/>
              </a:xfrm>
              <a:custGeom>
                <a:avLst/>
                <a:gdLst>
                  <a:gd name="T0" fmla="*/ 8 w 12"/>
                  <a:gd name="T1" fmla="*/ 1 h 7"/>
                  <a:gd name="T2" fmla="*/ 3 w 12"/>
                  <a:gd name="T3" fmla="*/ 3 h 7"/>
                  <a:gd name="T4" fmla="*/ 3 w 12"/>
                  <a:gd name="T5" fmla="*/ 7 h 7"/>
                  <a:gd name="T6" fmla="*/ 10 w 12"/>
                  <a:gd name="T7" fmla="*/ 4 h 7"/>
                  <a:gd name="T8" fmla="*/ 8 w 12"/>
                  <a:gd name="T9" fmla="*/ 1 h 7"/>
                </a:gdLst>
                <a:ahLst/>
                <a:cxnLst>
                  <a:cxn ang="0">
                    <a:pos x="T0" y="T1"/>
                  </a:cxn>
                  <a:cxn ang="0">
                    <a:pos x="T2" y="T3"/>
                  </a:cxn>
                  <a:cxn ang="0">
                    <a:pos x="T4" y="T5"/>
                  </a:cxn>
                  <a:cxn ang="0">
                    <a:pos x="T6" y="T7"/>
                  </a:cxn>
                  <a:cxn ang="0">
                    <a:pos x="T8" y="T9"/>
                  </a:cxn>
                </a:cxnLst>
                <a:rect l="0" t="0" r="r" b="b"/>
                <a:pathLst>
                  <a:path w="12" h="7">
                    <a:moveTo>
                      <a:pt x="8" y="1"/>
                    </a:moveTo>
                    <a:cubicBezTo>
                      <a:pt x="7" y="2"/>
                      <a:pt x="4" y="3"/>
                      <a:pt x="3" y="3"/>
                    </a:cubicBezTo>
                    <a:cubicBezTo>
                      <a:pt x="0" y="3"/>
                      <a:pt x="1" y="7"/>
                      <a:pt x="3" y="7"/>
                    </a:cubicBezTo>
                    <a:cubicBezTo>
                      <a:pt x="5"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1" name="Freeform 1524">
                <a:extLst>
                  <a:ext uri="{FF2B5EF4-FFF2-40B4-BE49-F238E27FC236}">
                    <a16:creationId xmlns:a16="http://schemas.microsoft.com/office/drawing/2014/main" id="{F81D1421-D27C-4169-81BF-E5F68414FFB9}"/>
                  </a:ext>
                </a:extLst>
              </p:cNvPr>
              <p:cNvSpPr>
                <a:spLocks/>
              </p:cNvSpPr>
              <p:nvPr userDrawn="1"/>
            </p:nvSpPr>
            <p:spPr bwMode="auto">
              <a:xfrm>
                <a:off x="5579" y="2073"/>
                <a:ext cx="18" cy="9"/>
              </a:xfrm>
              <a:custGeom>
                <a:avLst/>
                <a:gdLst>
                  <a:gd name="T0" fmla="*/ 8 w 12"/>
                  <a:gd name="T1" fmla="*/ 1 h 6"/>
                  <a:gd name="T2" fmla="*/ 2 w 12"/>
                  <a:gd name="T3" fmla="*/ 2 h 6"/>
                  <a:gd name="T4" fmla="*/ 2 w 12"/>
                  <a:gd name="T5" fmla="*/ 6 h 6"/>
                  <a:gd name="T6" fmla="*/ 9 w 12"/>
                  <a:gd name="T7" fmla="*/ 4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6" y="1"/>
                      <a:pt x="4" y="2"/>
                      <a:pt x="2" y="2"/>
                    </a:cubicBezTo>
                    <a:cubicBezTo>
                      <a:pt x="0" y="3"/>
                      <a:pt x="0" y="6"/>
                      <a:pt x="2" y="6"/>
                    </a:cubicBezTo>
                    <a:cubicBezTo>
                      <a:pt x="5" y="6"/>
                      <a:pt x="7" y="5"/>
                      <a:pt x="9"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2" name="Freeform 1525">
                <a:extLst>
                  <a:ext uri="{FF2B5EF4-FFF2-40B4-BE49-F238E27FC236}">
                    <a16:creationId xmlns:a16="http://schemas.microsoft.com/office/drawing/2014/main" id="{1103E941-4C6E-4198-8951-408C92056AA6}"/>
                  </a:ext>
                </a:extLst>
              </p:cNvPr>
              <p:cNvSpPr>
                <a:spLocks/>
              </p:cNvSpPr>
              <p:nvPr userDrawn="1"/>
            </p:nvSpPr>
            <p:spPr bwMode="auto">
              <a:xfrm>
                <a:off x="5610" y="2069"/>
                <a:ext cx="17" cy="12"/>
              </a:xfrm>
              <a:custGeom>
                <a:avLst/>
                <a:gdLst>
                  <a:gd name="T0" fmla="*/ 6 w 11"/>
                  <a:gd name="T1" fmla="*/ 2 h 8"/>
                  <a:gd name="T2" fmla="*/ 4 w 11"/>
                  <a:gd name="T3" fmla="*/ 3 h 8"/>
                  <a:gd name="T4" fmla="*/ 2 w 11"/>
                  <a:gd name="T5" fmla="*/ 7 h 8"/>
                  <a:gd name="T6" fmla="*/ 9 w 11"/>
                  <a:gd name="T7" fmla="*/ 4 h 8"/>
                  <a:gd name="T8" fmla="*/ 6 w 11"/>
                  <a:gd name="T9" fmla="*/ 2 h 8"/>
                </a:gdLst>
                <a:ahLst/>
                <a:cxnLst>
                  <a:cxn ang="0">
                    <a:pos x="T0" y="T1"/>
                  </a:cxn>
                  <a:cxn ang="0">
                    <a:pos x="T2" y="T3"/>
                  </a:cxn>
                  <a:cxn ang="0">
                    <a:pos x="T4" y="T5"/>
                  </a:cxn>
                  <a:cxn ang="0">
                    <a:pos x="T6" y="T7"/>
                  </a:cxn>
                  <a:cxn ang="0">
                    <a:pos x="T8" y="T9"/>
                  </a:cxn>
                </a:cxnLst>
                <a:rect l="0" t="0" r="r" b="b"/>
                <a:pathLst>
                  <a:path w="11" h="8">
                    <a:moveTo>
                      <a:pt x="6" y="2"/>
                    </a:moveTo>
                    <a:cubicBezTo>
                      <a:pt x="6" y="2"/>
                      <a:pt x="5" y="4"/>
                      <a:pt x="4" y="3"/>
                    </a:cubicBezTo>
                    <a:cubicBezTo>
                      <a:pt x="1" y="3"/>
                      <a:pt x="0" y="6"/>
                      <a:pt x="2" y="7"/>
                    </a:cubicBezTo>
                    <a:cubicBezTo>
                      <a:pt x="5" y="8"/>
                      <a:pt x="7" y="6"/>
                      <a:pt x="9" y="4"/>
                    </a:cubicBezTo>
                    <a:cubicBezTo>
                      <a:pt x="11" y="3"/>
                      <a:pt x="8"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3" name="Freeform 1526">
                <a:extLst>
                  <a:ext uri="{FF2B5EF4-FFF2-40B4-BE49-F238E27FC236}">
                    <a16:creationId xmlns:a16="http://schemas.microsoft.com/office/drawing/2014/main" id="{9866CD45-0651-4EDB-B640-412A45620A88}"/>
                  </a:ext>
                </a:extLst>
              </p:cNvPr>
              <p:cNvSpPr>
                <a:spLocks/>
              </p:cNvSpPr>
              <p:nvPr userDrawn="1"/>
            </p:nvSpPr>
            <p:spPr bwMode="auto">
              <a:xfrm>
                <a:off x="5615" y="2053"/>
                <a:ext cx="22" cy="13"/>
              </a:xfrm>
              <a:custGeom>
                <a:avLst/>
                <a:gdLst>
                  <a:gd name="T0" fmla="*/ 11 w 15"/>
                  <a:gd name="T1" fmla="*/ 2 h 9"/>
                  <a:gd name="T2" fmla="*/ 3 w 15"/>
                  <a:gd name="T3" fmla="*/ 5 h 9"/>
                  <a:gd name="T4" fmla="*/ 4 w 15"/>
                  <a:gd name="T5" fmla="*/ 9 h 9"/>
                  <a:gd name="T6" fmla="*/ 13 w 15"/>
                  <a:gd name="T7" fmla="*/ 5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8" y="3"/>
                      <a:pt x="5" y="4"/>
                      <a:pt x="3" y="5"/>
                    </a:cubicBezTo>
                    <a:cubicBezTo>
                      <a:pt x="0" y="6"/>
                      <a:pt x="2" y="9"/>
                      <a:pt x="4" y="9"/>
                    </a:cubicBezTo>
                    <a:cubicBezTo>
                      <a:pt x="7" y="7"/>
                      <a:pt x="10" y="6"/>
                      <a:pt x="13"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4" name="Freeform 1527">
                <a:extLst>
                  <a:ext uri="{FF2B5EF4-FFF2-40B4-BE49-F238E27FC236}">
                    <a16:creationId xmlns:a16="http://schemas.microsoft.com/office/drawing/2014/main" id="{BE1CD691-DB73-46B6-8587-38BC3ADFA6F6}"/>
                  </a:ext>
                </a:extLst>
              </p:cNvPr>
              <p:cNvSpPr>
                <a:spLocks/>
              </p:cNvSpPr>
              <p:nvPr userDrawn="1"/>
            </p:nvSpPr>
            <p:spPr bwMode="auto">
              <a:xfrm>
                <a:off x="5637" y="2060"/>
                <a:ext cx="22" cy="10"/>
              </a:xfrm>
              <a:custGeom>
                <a:avLst/>
                <a:gdLst>
                  <a:gd name="T0" fmla="*/ 11 w 15"/>
                  <a:gd name="T1" fmla="*/ 1 h 7"/>
                  <a:gd name="T2" fmla="*/ 7 w 15"/>
                  <a:gd name="T3" fmla="*/ 2 h 7"/>
                  <a:gd name="T4" fmla="*/ 5 w 15"/>
                  <a:gd name="T5" fmla="*/ 2 h 7"/>
                  <a:gd name="T6" fmla="*/ 4 w 15"/>
                  <a:gd name="T7" fmla="*/ 2 h 7"/>
                  <a:gd name="T8" fmla="*/ 2 w 15"/>
                  <a:gd name="T9" fmla="*/ 5 h 7"/>
                  <a:gd name="T10" fmla="*/ 13 w 15"/>
                  <a:gd name="T11" fmla="*/ 4 h 7"/>
                  <a:gd name="T12" fmla="*/ 11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1" y="1"/>
                    </a:moveTo>
                    <a:cubicBezTo>
                      <a:pt x="10" y="1"/>
                      <a:pt x="9" y="2"/>
                      <a:pt x="7" y="2"/>
                    </a:cubicBezTo>
                    <a:cubicBezTo>
                      <a:pt x="7" y="2"/>
                      <a:pt x="6" y="2"/>
                      <a:pt x="5" y="2"/>
                    </a:cubicBezTo>
                    <a:cubicBezTo>
                      <a:pt x="5" y="2"/>
                      <a:pt x="4" y="2"/>
                      <a:pt x="4" y="2"/>
                    </a:cubicBezTo>
                    <a:cubicBezTo>
                      <a:pt x="2" y="1"/>
                      <a:pt x="0" y="4"/>
                      <a:pt x="2" y="5"/>
                    </a:cubicBezTo>
                    <a:cubicBezTo>
                      <a:pt x="5" y="7"/>
                      <a:pt x="10"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5" name="Freeform 1528">
                <a:extLst>
                  <a:ext uri="{FF2B5EF4-FFF2-40B4-BE49-F238E27FC236}">
                    <a16:creationId xmlns:a16="http://schemas.microsoft.com/office/drawing/2014/main" id="{E06C16A1-651E-412F-9FDD-CD6B832A0475}"/>
                  </a:ext>
                </a:extLst>
              </p:cNvPr>
              <p:cNvSpPr>
                <a:spLocks/>
              </p:cNvSpPr>
              <p:nvPr userDrawn="1"/>
            </p:nvSpPr>
            <p:spPr bwMode="auto">
              <a:xfrm>
                <a:off x="5635" y="2038"/>
                <a:ext cx="24" cy="12"/>
              </a:xfrm>
              <a:custGeom>
                <a:avLst/>
                <a:gdLst>
                  <a:gd name="T0" fmla="*/ 13 w 16"/>
                  <a:gd name="T1" fmla="*/ 1 h 8"/>
                  <a:gd name="T2" fmla="*/ 3 w 16"/>
                  <a:gd name="T3" fmla="*/ 4 h 8"/>
                  <a:gd name="T4" fmla="*/ 4 w 16"/>
                  <a:gd name="T5" fmla="*/ 7 h 8"/>
                  <a:gd name="T6" fmla="*/ 13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2"/>
                      <a:pt x="6" y="2"/>
                      <a:pt x="3" y="4"/>
                    </a:cubicBezTo>
                    <a:cubicBezTo>
                      <a:pt x="0" y="4"/>
                      <a:pt x="2" y="8"/>
                      <a:pt x="4" y="7"/>
                    </a:cubicBezTo>
                    <a:cubicBezTo>
                      <a:pt x="7" y="6"/>
                      <a:pt x="10" y="5"/>
                      <a:pt x="13" y="5"/>
                    </a:cubicBezTo>
                    <a:cubicBezTo>
                      <a:pt x="16"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6" name="Freeform 1529">
                <a:extLst>
                  <a:ext uri="{FF2B5EF4-FFF2-40B4-BE49-F238E27FC236}">
                    <a16:creationId xmlns:a16="http://schemas.microsoft.com/office/drawing/2014/main" id="{BED0DEDB-976C-4E66-AC21-C6F5E292A707}"/>
                  </a:ext>
                </a:extLst>
              </p:cNvPr>
              <p:cNvSpPr>
                <a:spLocks/>
              </p:cNvSpPr>
              <p:nvPr userDrawn="1"/>
            </p:nvSpPr>
            <p:spPr bwMode="auto">
              <a:xfrm>
                <a:off x="5615" y="2029"/>
                <a:ext cx="20" cy="10"/>
              </a:xfrm>
              <a:custGeom>
                <a:avLst/>
                <a:gdLst>
                  <a:gd name="T0" fmla="*/ 11 w 14"/>
                  <a:gd name="T1" fmla="*/ 1 h 7"/>
                  <a:gd name="T2" fmla="*/ 3 w 14"/>
                  <a:gd name="T3" fmla="*/ 3 h 7"/>
                  <a:gd name="T4" fmla="*/ 3 w 14"/>
                  <a:gd name="T5" fmla="*/ 7 h 7"/>
                  <a:gd name="T6" fmla="*/ 12 w 14"/>
                  <a:gd name="T7" fmla="*/ 4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0" y="4"/>
                      <a:pt x="1" y="7"/>
                      <a:pt x="3" y="7"/>
                    </a:cubicBezTo>
                    <a:cubicBezTo>
                      <a:pt x="6" y="6"/>
                      <a:pt x="9" y="5"/>
                      <a:pt x="12" y="4"/>
                    </a:cubicBezTo>
                    <a:cubicBezTo>
                      <a:pt x="14"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7" name="Freeform 1530">
                <a:extLst>
                  <a:ext uri="{FF2B5EF4-FFF2-40B4-BE49-F238E27FC236}">
                    <a16:creationId xmlns:a16="http://schemas.microsoft.com/office/drawing/2014/main" id="{7286CA04-FD55-4CA5-A7FD-B6B68625BADE}"/>
                  </a:ext>
                </a:extLst>
              </p:cNvPr>
              <p:cNvSpPr>
                <a:spLocks/>
              </p:cNvSpPr>
              <p:nvPr userDrawn="1"/>
            </p:nvSpPr>
            <p:spPr bwMode="auto">
              <a:xfrm>
                <a:off x="5641" y="2016"/>
                <a:ext cx="25" cy="9"/>
              </a:xfrm>
              <a:custGeom>
                <a:avLst/>
                <a:gdLst>
                  <a:gd name="T0" fmla="*/ 13 w 17"/>
                  <a:gd name="T1" fmla="*/ 1 h 6"/>
                  <a:gd name="T2" fmla="*/ 3 w 17"/>
                  <a:gd name="T3" fmla="*/ 2 h 6"/>
                  <a:gd name="T4" fmla="*/ 3 w 17"/>
                  <a:gd name="T5" fmla="*/ 6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1"/>
                      <a:pt x="6" y="2"/>
                      <a:pt x="3" y="2"/>
                    </a:cubicBezTo>
                    <a:cubicBezTo>
                      <a:pt x="0" y="2"/>
                      <a:pt x="0" y="6"/>
                      <a:pt x="3" y="6"/>
                    </a:cubicBezTo>
                    <a:cubicBezTo>
                      <a:pt x="7" y="5"/>
                      <a:pt x="11" y="5"/>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8" name="Freeform 1531">
                <a:extLst>
                  <a:ext uri="{FF2B5EF4-FFF2-40B4-BE49-F238E27FC236}">
                    <a16:creationId xmlns:a16="http://schemas.microsoft.com/office/drawing/2014/main" id="{52E1A9EA-59DC-4AC2-9F04-B22CD56FB5FD}"/>
                  </a:ext>
                </a:extLst>
              </p:cNvPr>
              <p:cNvSpPr>
                <a:spLocks/>
              </p:cNvSpPr>
              <p:nvPr userDrawn="1"/>
            </p:nvSpPr>
            <p:spPr bwMode="auto">
              <a:xfrm>
                <a:off x="5638" y="2000"/>
                <a:ext cx="19" cy="10"/>
              </a:xfrm>
              <a:custGeom>
                <a:avLst/>
                <a:gdLst>
                  <a:gd name="T0" fmla="*/ 10 w 13"/>
                  <a:gd name="T1" fmla="*/ 1 h 7"/>
                  <a:gd name="T2" fmla="*/ 4 w 13"/>
                  <a:gd name="T3" fmla="*/ 2 h 7"/>
                  <a:gd name="T4" fmla="*/ 2 w 13"/>
                  <a:gd name="T5" fmla="*/ 6 h 7"/>
                  <a:gd name="T6" fmla="*/ 11 w 13"/>
                  <a:gd name="T7" fmla="*/ 5 h 7"/>
                  <a:gd name="T8" fmla="*/ 10 w 13"/>
                  <a:gd name="T9" fmla="*/ 1 h 7"/>
                </a:gdLst>
                <a:ahLst/>
                <a:cxnLst>
                  <a:cxn ang="0">
                    <a:pos x="T0" y="T1"/>
                  </a:cxn>
                  <a:cxn ang="0">
                    <a:pos x="T2" y="T3"/>
                  </a:cxn>
                  <a:cxn ang="0">
                    <a:pos x="T4" y="T5"/>
                  </a:cxn>
                  <a:cxn ang="0">
                    <a:pos x="T6" y="T7"/>
                  </a:cxn>
                  <a:cxn ang="0">
                    <a:pos x="T8" y="T9"/>
                  </a:cxn>
                </a:cxnLst>
                <a:rect l="0" t="0" r="r" b="b"/>
                <a:pathLst>
                  <a:path w="13" h="7">
                    <a:moveTo>
                      <a:pt x="10" y="1"/>
                    </a:moveTo>
                    <a:cubicBezTo>
                      <a:pt x="8" y="2"/>
                      <a:pt x="5" y="3"/>
                      <a:pt x="4" y="2"/>
                    </a:cubicBezTo>
                    <a:cubicBezTo>
                      <a:pt x="2" y="1"/>
                      <a:pt x="0" y="5"/>
                      <a:pt x="2" y="6"/>
                    </a:cubicBezTo>
                    <a:cubicBezTo>
                      <a:pt x="5" y="7"/>
                      <a:pt x="8"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9" name="Freeform 1532">
                <a:extLst>
                  <a:ext uri="{FF2B5EF4-FFF2-40B4-BE49-F238E27FC236}">
                    <a16:creationId xmlns:a16="http://schemas.microsoft.com/office/drawing/2014/main" id="{510C7823-F8A4-4983-8DCB-64621C050BE2}"/>
                  </a:ext>
                </a:extLst>
              </p:cNvPr>
              <p:cNvSpPr>
                <a:spLocks/>
              </p:cNvSpPr>
              <p:nvPr userDrawn="1"/>
            </p:nvSpPr>
            <p:spPr bwMode="auto">
              <a:xfrm>
                <a:off x="5646" y="1981"/>
                <a:ext cx="22" cy="8"/>
              </a:xfrm>
              <a:custGeom>
                <a:avLst/>
                <a:gdLst>
                  <a:gd name="T0" fmla="*/ 12 w 15"/>
                  <a:gd name="T1" fmla="*/ 0 h 6"/>
                  <a:gd name="T2" fmla="*/ 2 w 15"/>
                  <a:gd name="T3" fmla="*/ 2 h 6"/>
                  <a:gd name="T4" fmla="*/ 2 w 15"/>
                  <a:gd name="T5" fmla="*/ 6 h 6"/>
                  <a:gd name="T6" fmla="*/ 12 w 15"/>
                  <a:gd name="T7" fmla="*/ 4 h 6"/>
                  <a:gd name="T8" fmla="*/ 12 w 15"/>
                  <a:gd name="T9" fmla="*/ 0 h 6"/>
                </a:gdLst>
                <a:ahLst/>
                <a:cxnLst>
                  <a:cxn ang="0">
                    <a:pos x="T0" y="T1"/>
                  </a:cxn>
                  <a:cxn ang="0">
                    <a:pos x="T2" y="T3"/>
                  </a:cxn>
                  <a:cxn ang="0">
                    <a:pos x="T4" y="T5"/>
                  </a:cxn>
                  <a:cxn ang="0">
                    <a:pos x="T6" y="T7"/>
                  </a:cxn>
                  <a:cxn ang="0">
                    <a:pos x="T8" y="T9"/>
                  </a:cxn>
                </a:cxnLst>
                <a:rect l="0" t="0" r="r" b="b"/>
                <a:pathLst>
                  <a:path w="15" h="6">
                    <a:moveTo>
                      <a:pt x="12" y="0"/>
                    </a:moveTo>
                    <a:cubicBezTo>
                      <a:pt x="9" y="1"/>
                      <a:pt x="5" y="2"/>
                      <a:pt x="2" y="2"/>
                    </a:cubicBezTo>
                    <a:cubicBezTo>
                      <a:pt x="0" y="2"/>
                      <a:pt x="0" y="6"/>
                      <a:pt x="2" y="6"/>
                    </a:cubicBezTo>
                    <a:cubicBezTo>
                      <a:pt x="6" y="6"/>
                      <a:pt x="9" y="5"/>
                      <a:pt x="12" y="4"/>
                    </a:cubicBezTo>
                    <a:cubicBezTo>
                      <a:pt x="15"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0" name="Freeform 1533">
                <a:extLst>
                  <a:ext uri="{FF2B5EF4-FFF2-40B4-BE49-F238E27FC236}">
                    <a16:creationId xmlns:a16="http://schemas.microsoft.com/office/drawing/2014/main" id="{5C9CD482-681C-4253-B3F8-D22B6F2D1F65}"/>
                  </a:ext>
                </a:extLst>
              </p:cNvPr>
              <p:cNvSpPr>
                <a:spLocks/>
              </p:cNvSpPr>
              <p:nvPr userDrawn="1"/>
            </p:nvSpPr>
            <p:spPr bwMode="auto">
              <a:xfrm>
                <a:off x="5675" y="1985"/>
                <a:ext cx="19" cy="6"/>
              </a:xfrm>
              <a:custGeom>
                <a:avLst/>
                <a:gdLst>
                  <a:gd name="T0" fmla="*/ 10 w 13"/>
                  <a:gd name="T1" fmla="*/ 0 h 4"/>
                  <a:gd name="T2" fmla="*/ 3 w 13"/>
                  <a:gd name="T3" fmla="*/ 0 h 4"/>
                  <a:gd name="T4" fmla="*/ 2 w 13"/>
                  <a:gd name="T5" fmla="*/ 4 h 4"/>
                  <a:gd name="T6" fmla="*/ 11 w 13"/>
                  <a:gd name="T7" fmla="*/ 4 h 4"/>
                  <a:gd name="T8" fmla="*/ 10 w 13"/>
                  <a:gd name="T9" fmla="*/ 0 h 4"/>
                </a:gdLst>
                <a:ahLst/>
                <a:cxnLst>
                  <a:cxn ang="0">
                    <a:pos x="T0" y="T1"/>
                  </a:cxn>
                  <a:cxn ang="0">
                    <a:pos x="T2" y="T3"/>
                  </a:cxn>
                  <a:cxn ang="0">
                    <a:pos x="T4" y="T5"/>
                  </a:cxn>
                  <a:cxn ang="0">
                    <a:pos x="T6" y="T7"/>
                  </a:cxn>
                  <a:cxn ang="0">
                    <a:pos x="T8" y="T9"/>
                  </a:cxn>
                </a:cxnLst>
                <a:rect l="0" t="0" r="r" b="b"/>
                <a:pathLst>
                  <a:path w="13" h="4">
                    <a:moveTo>
                      <a:pt x="10" y="0"/>
                    </a:moveTo>
                    <a:cubicBezTo>
                      <a:pt x="8" y="0"/>
                      <a:pt x="5" y="0"/>
                      <a:pt x="3" y="0"/>
                    </a:cubicBezTo>
                    <a:cubicBezTo>
                      <a:pt x="0" y="0"/>
                      <a:pt x="0" y="3"/>
                      <a:pt x="2" y="4"/>
                    </a:cubicBezTo>
                    <a:cubicBezTo>
                      <a:pt x="5" y="4"/>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1" name="Freeform 1534">
                <a:extLst>
                  <a:ext uri="{FF2B5EF4-FFF2-40B4-BE49-F238E27FC236}">
                    <a16:creationId xmlns:a16="http://schemas.microsoft.com/office/drawing/2014/main" id="{377491B5-7D58-4A7E-9335-9BC72BE282AF}"/>
                  </a:ext>
                </a:extLst>
              </p:cNvPr>
              <p:cNvSpPr>
                <a:spLocks/>
              </p:cNvSpPr>
              <p:nvPr userDrawn="1"/>
            </p:nvSpPr>
            <p:spPr bwMode="auto">
              <a:xfrm>
                <a:off x="5700" y="1979"/>
                <a:ext cx="21" cy="7"/>
              </a:xfrm>
              <a:custGeom>
                <a:avLst/>
                <a:gdLst>
                  <a:gd name="T0" fmla="*/ 12 w 14"/>
                  <a:gd name="T1" fmla="*/ 1 h 5"/>
                  <a:gd name="T2" fmla="*/ 2 w 14"/>
                  <a:gd name="T3" fmla="*/ 0 h 5"/>
                  <a:gd name="T4" fmla="*/ 2 w 14"/>
                  <a:gd name="T5" fmla="*/ 4 h 5"/>
                  <a:gd name="T6" fmla="*/ 11 w 14"/>
                  <a:gd name="T7" fmla="*/ 4 h 5"/>
                  <a:gd name="T8" fmla="*/ 12 w 14"/>
                  <a:gd name="T9" fmla="*/ 1 h 5"/>
                </a:gdLst>
                <a:ahLst/>
                <a:cxnLst>
                  <a:cxn ang="0">
                    <a:pos x="T0" y="T1"/>
                  </a:cxn>
                  <a:cxn ang="0">
                    <a:pos x="T2" y="T3"/>
                  </a:cxn>
                  <a:cxn ang="0">
                    <a:pos x="T4" y="T5"/>
                  </a:cxn>
                  <a:cxn ang="0">
                    <a:pos x="T6" y="T7"/>
                  </a:cxn>
                  <a:cxn ang="0">
                    <a:pos x="T8" y="T9"/>
                  </a:cxn>
                </a:cxnLst>
                <a:rect l="0" t="0" r="r" b="b"/>
                <a:pathLst>
                  <a:path w="14" h="5">
                    <a:moveTo>
                      <a:pt x="12" y="1"/>
                    </a:moveTo>
                    <a:cubicBezTo>
                      <a:pt x="9" y="0"/>
                      <a:pt x="5" y="0"/>
                      <a:pt x="2" y="0"/>
                    </a:cubicBezTo>
                    <a:cubicBezTo>
                      <a:pt x="0" y="0"/>
                      <a:pt x="0" y="4"/>
                      <a:pt x="2" y="4"/>
                    </a:cubicBezTo>
                    <a:cubicBezTo>
                      <a:pt x="5" y="3"/>
                      <a:pt x="8" y="4"/>
                      <a:pt x="11" y="4"/>
                    </a:cubicBezTo>
                    <a:cubicBezTo>
                      <a:pt x="14" y="5"/>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2" name="Freeform 1535">
                <a:extLst>
                  <a:ext uri="{FF2B5EF4-FFF2-40B4-BE49-F238E27FC236}">
                    <a16:creationId xmlns:a16="http://schemas.microsoft.com/office/drawing/2014/main" id="{5521DF08-641C-4FBB-9E5A-DC5D12ECA3E6}"/>
                  </a:ext>
                </a:extLst>
              </p:cNvPr>
              <p:cNvSpPr>
                <a:spLocks/>
              </p:cNvSpPr>
              <p:nvPr userDrawn="1"/>
            </p:nvSpPr>
            <p:spPr bwMode="auto">
              <a:xfrm>
                <a:off x="5696" y="1995"/>
                <a:ext cx="22" cy="6"/>
              </a:xfrm>
              <a:custGeom>
                <a:avLst/>
                <a:gdLst>
                  <a:gd name="T0" fmla="*/ 12 w 15"/>
                  <a:gd name="T1" fmla="*/ 0 h 4"/>
                  <a:gd name="T2" fmla="*/ 4 w 15"/>
                  <a:gd name="T3" fmla="*/ 0 h 4"/>
                  <a:gd name="T4" fmla="*/ 3 w 15"/>
                  <a:gd name="T5" fmla="*/ 4 h 4"/>
                  <a:gd name="T6" fmla="*/ 13 w 15"/>
                  <a:gd name="T7" fmla="*/ 3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1"/>
                      <a:pt x="4" y="0"/>
                    </a:cubicBezTo>
                    <a:cubicBezTo>
                      <a:pt x="1" y="0"/>
                      <a:pt x="0" y="3"/>
                      <a:pt x="3" y="4"/>
                    </a:cubicBezTo>
                    <a:cubicBezTo>
                      <a:pt x="6" y="4"/>
                      <a:pt x="9" y="4"/>
                      <a:pt x="13" y="3"/>
                    </a:cubicBezTo>
                    <a:cubicBezTo>
                      <a:pt x="15"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3" name="Freeform 1536">
                <a:extLst>
                  <a:ext uri="{FF2B5EF4-FFF2-40B4-BE49-F238E27FC236}">
                    <a16:creationId xmlns:a16="http://schemas.microsoft.com/office/drawing/2014/main" id="{22DCB6B2-AEA6-431B-AB45-15E062134F0D}"/>
                  </a:ext>
                </a:extLst>
              </p:cNvPr>
              <p:cNvSpPr>
                <a:spLocks/>
              </p:cNvSpPr>
              <p:nvPr userDrawn="1"/>
            </p:nvSpPr>
            <p:spPr bwMode="auto">
              <a:xfrm>
                <a:off x="5671" y="2003"/>
                <a:ext cx="22" cy="7"/>
              </a:xfrm>
              <a:custGeom>
                <a:avLst/>
                <a:gdLst>
                  <a:gd name="T0" fmla="*/ 12 w 15"/>
                  <a:gd name="T1" fmla="*/ 1 h 5"/>
                  <a:gd name="T2" fmla="*/ 3 w 15"/>
                  <a:gd name="T3" fmla="*/ 1 h 5"/>
                  <a:gd name="T4" fmla="*/ 2 w 15"/>
                  <a:gd name="T5" fmla="*/ 4 h 5"/>
                  <a:gd name="T6" fmla="*/ 13 w 15"/>
                  <a:gd name="T7" fmla="*/ 5 h 5"/>
                  <a:gd name="T8" fmla="*/ 12 w 15"/>
                  <a:gd name="T9" fmla="*/ 1 h 5"/>
                </a:gdLst>
                <a:ahLst/>
                <a:cxnLst>
                  <a:cxn ang="0">
                    <a:pos x="T0" y="T1"/>
                  </a:cxn>
                  <a:cxn ang="0">
                    <a:pos x="T2" y="T3"/>
                  </a:cxn>
                  <a:cxn ang="0">
                    <a:pos x="T4" y="T5"/>
                  </a:cxn>
                  <a:cxn ang="0">
                    <a:pos x="T6" y="T7"/>
                  </a:cxn>
                  <a:cxn ang="0">
                    <a:pos x="T8" y="T9"/>
                  </a:cxn>
                </a:cxnLst>
                <a:rect l="0" t="0" r="r" b="b"/>
                <a:pathLst>
                  <a:path w="15" h="5">
                    <a:moveTo>
                      <a:pt x="12" y="1"/>
                    </a:moveTo>
                    <a:cubicBezTo>
                      <a:pt x="9" y="1"/>
                      <a:pt x="6" y="1"/>
                      <a:pt x="3" y="1"/>
                    </a:cubicBezTo>
                    <a:cubicBezTo>
                      <a:pt x="0" y="0"/>
                      <a:pt x="0" y="4"/>
                      <a:pt x="2" y="4"/>
                    </a:cubicBezTo>
                    <a:cubicBezTo>
                      <a:pt x="6" y="5"/>
                      <a:pt x="9" y="5"/>
                      <a:pt x="13" y="5"/>
                    </a:cubicBezTo>
                    <a:cubicBezTo>
                      <a:pt x="15" y="5"/>
                      <a:pt x="15"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4" name="Freeform 1537">
                <a:extLst>
                  <a:ext uri="{FF2B5EF4-FFF2-40B4-BE49-F238E27FC236}">
                    <a16:creationId xmlns:a16="http://schemas.microsoft.com/office/drawing/2014/main" id="{F6743256-1E13-4A37-A6A5-0ABF3C7A31FC}"/>
                  </a:ext>
                </a:extLst>
              </p:cNvPr>
              <p:cNvSpPr>
                <a:spLocks/>
              </p:cNvSpPr>
              <p:nvPr userDrawn="1"/>
            </p:nvSpPr>
            <p:spPr bwMode="auto">
              <a:xfrm>
                <a:off x="5683" y="2020"/>
                <a:ext cx="22" cy="11"/>
              </a:xfrm>
              <a:custGeom>
                <a:avLst/>
                <a:gdLst>
                  <a:gd name="T0" fmla="*/ 12 w 15"/>
                  <a:gd name="T1" fmla="*/ 1 h 7"/>
                  <a:gd name="T2" fmla="*/ 3 w 15"/>
                  <a:gd name="T3" fmla="*/ 3 h 7"/>
                  <a:gd name="T4" fmla="*/ 3 w 15"/>
                  <a:gd name="T5" fmla="*/ 7 h 7"/>
                  <a:gd name="T6" fmla="*/ 12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2"/>
                      <a:pt x="3" y="3"/>
                    </a:cubicBezTo>
                    <a:cubicBezTo>
                      <a:pt x="0" y="3"/>
                      <a:pt x="1" y="7"/>
                      <a:pt x="3" y="7"/>
                    </a:cubicBezTo>
                    <a:cubicBezTo>
                      <a:pt x="6" y="6"/>
                      <a:pt x="9" y="5"/>
                      <a:pt x="12"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5" name="Freeform 1538">
                <a:extLst>
                  <a:ext uri="{FF2B5EF4-FFF2-40B4-BE49-F238E27FC236}">
                    <a16:creationId xmlns:a16="http://schemas.microsoft.com/office/drawing/2014/main" id="{6DC68C21-3EA5-4B57-808F-C49840E4D291}"/>
                  </a:ext>
                </a:extLst>
              </p:cNvPr>
              <p:cNvSpPr>
                <a:spLocks/>
              </p:cNvSpPr>
              <p:nvPr userDrawn="1"/>
            </p:nvSpPr>
            <p:spPr bwMode="auto">
              <a:xfrm>
                <a:off x="5672" y="2036"/>
                <a:ext cx="21" cy="9"/>
              </a:xfrm>
              <a:custGeom>
                <a:avLst/>
                <a:gdLst>
                  <a:gd name="T0" fmla="*/ 12 w 14"/>
                  <a:gd name="T1" fmla="*/ 0 h 6"/>
                  <a:gd name="T2" fmla="*/ 2 w 14"/>
                  <a:gd name="T3" fmla="*/ 2 h 6"/>
                  <a:gd name="T4" fmla="*/ 3 w 14"/>
                  <a:gd name="T5" fmla="*/ 6 h 6"/>
                  <a:gd name="T6" fmla="*/ 12 w 14"/>
                  <a:gd name="T7" fmla="*/ 4 h 6"/>
                  <a:gd name="T8" fmla="*/ 12 w 14"/>
                  <a:gd name="T9" fmla="*/ 0 h 6"/>
                </a:gdLst>
                <a:ahLst/>
                <a:cxnLst>
                  <a:cxn ang="0">
                    <a:pos x="T0" y="T1"/>
                  </a:cxn>
                  <a:cxn ang="0">
                    <a:pos x="T2" y="T3"/>
                  </a:cxn>
                  <a:cxn ang="0">
                    <a:pos x="T4" y="T5"/>
                  </a:cxn>
                  <a:cxn ang="0">
                    <a:pos x="T6" y="T7"/>
                  </a:cxn>
                  <a:cxn ang="0">
                    <a:pos x="T8" y="T9"/>
                  </a:cxn>
                </a:cxnLst>
                <a:rect l="0" t="0" r="r" b="b"/>
                <a:pathLst>
                  <a:path w="14" h="6">
                    <a:moveTo>
                      <a:pt x="12" y="0"/>
                    </a:moveTo>
                    <a:cubicBezTo>
                      <a:pt x="9" y="1"/>
                      <a:pt x="6" y="2"/>
                      <a:pt x="2" y="2"/>
                    </a:cubicBezTo>
                    <a:cubicBezTo>
                      <a:pt x="0" y="3"/>
                      <a:pt x="0" y="6"/>
                      <a:pt x="3" y="6"/>
                    </a:cubicBezTo>
                    <a:cubicBezTo>
                      <a:pt x="6" y="5"/>
                      <a:pt x="9" y="5"/>
                      <a:pt x="12" y="4"/>
                    </a:cubicBezTo>
                    <a:cubicBezTo>
                      <a:pt x="14"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6" name="Freeform 1539">
                <a:extLst>
                  <a:ext uri="{FF2B5EF4-FFF2-40B4-BE49-F238E27FC236}">
                    <a16:creationId xmlns:a16="http://schemas.microsoft.com/office/drawing/2014/main" id="{51ED06DB-43F9-471D-85C4-FEC6EFAAAF74}"/>
                  </a:ext>
                </a:extLst>
              </p:cNvPr>
              <p:cNvSpPr>
                <a:spLocks/>
              </p:cNvSpPr>
              <p:nvPr userDrawn="1"/>
            </p:nvSpPr>
            <p:spPr bwMode="auto">
              <a:xfrm>
                <a:off x="5675" y="2053"/>
                <a:ext cx="25" cy="8"/>
              </a:xfrm>
              <a:custGeom>
                <a:avLst/>
                <a:gdLst>
                  <a:gd name="T0" fmla="*/ 14 w 17"/>
                  <a:gd name="T1" fmla="*/ 0 h 6"/>
                  <a:gd name="T2" fmla="*/ 2 w 17"/>
                  <a:gd name="T3" fmla="*/ 2 h 6"/>
                  <a:gd name="T4" fmla="*/ 2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1"/>
                      <a:pt x="6" y="1"/>
                      <a:pt x="2" y="2"/>
                    </a:cubicBezTo>
                    <a:cubicBezTo>
                      <a:pt x="0" y="3"/>
                      <a:pt x="0" y="6"/>
                      <a:pt x="2" y="6"/>
                    </a:cubicBezTo>
                    <a:cubicBezTo>
                      <a:pt x="6" y="5"/>
                      <a:pt x="10" y="5"/>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7" name="Freeform 1540">
                <a:extLst>
                  <a:ext uri="{FF2B5EF4-FFF2-40B4-BE49-F238E27FC236}">
                    <a16:creationId xmlns:a16="http://schemas.microsoft.com/office/drawing/2014/main" id="{6EBE0FDE-1D85-477E-9F48-F77FC3722356}"/>
                  </a:ext>
                </a:extLst>
              </p:cNvPr>
              <p:cNvSpPr>
                <a:spLocks/>
              </p:cNvSpPr>
              <p:nvPr userDrawn="1"/>
            </p:nvSpPr>
            <p:spPr bwMode="auto">
              <a:xfrm>
                <a:off x="5709" y="2051"/>
                <a:ext cx="18" cy="6"/>
              </a:xfrm>
              <a:custGeom>
                <a:avLst/>
                <a:gdLst>
                  <a:gd name="T0" fmla="*/ 10 w 12"/>
                  <a:gd name="T1" fmla="*/ 0 h 4"/>
                  <a:gd name="T2" fmla="*/ 2 w 12"/>
                  <a:gd name="T3" fmla="*/ 0 h 4"/>
                  <a:gd name="T4" fmla="*/ 2 w 12"/>
                  <a:gd name="T5" fmla="*/ 4 h 4"/>
                  <a:gd name="T6" fmla="*/ 10 w 12"/>
                  <a:gd name="T7" fmla="*/ 4 h 4"/>
                  <a:gd name="T8" fmla="*/ 10 w 12"/>
                  <a:gd name="T9" fmla="*/ 0 h 4"/>
                </a:gdLst>
                <a:ahLst/>
                <a:cxnLst>
                  <a:cxn ang="0">
                    <a:pos x="T0" y="T1"/>
                  </a:cxn>
                  <a:cxn ang="0">
                    <a:pos x="T2" y="T3"/>
                  </a:cxn>
                  <a:cxn ang="0">
                    <a:pos x="T4" y="T5"/>
                  </a:cxn>
                  <a:cxn ang="0">
                    <a:pos x="T6" y="T7"/>
                  </a:cxn>
                  <a:cxn ang="0">
                    <a:pos x="T8" y="T9"/>
                  </a:cxn>
                </a:cxnLst>
                <a:rect l="0" t="0" r="r" b="b"/>
                <a:pathLst>
                  <a:path w="12" h="4">
                    <a:moveTo>
                      <a:pt x="10" y="0"/>
                    </a:moveTo>
                    <a:cubicBezTo>
                      <a:pt x="7" y="1"/>
                      <a:pt x="5" y="1"/>
                      <a:pt x="2" y="0"/>
                    </a:cubicBezTo>
                    <a:cubicBezTo>
                      <a:pt x="0" y="0"/>
                      <a:pt x="0" y="4"/>
                      <a:pt x="2" y="4"/>
                    </a:cubicBezTo>
                    <a:cubicBezTo>
                      <a:pt x="5" y="4"/>
                      <a:pt x="8" y="4"/>
                      <a:pt x="10" y="4"/>
                    </a:cubicBezTo>
                    <a:cubicBezTo>
                      <a:pt x="12" y="4"/>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8" name="Freeform 1541">
                <a:extLst>
                  <a:ext uri="{FF2B5EF4-FFF2-40B4-BE49-F238E27FC236}">
                    <a16:creationId xmlns:a16="http://schemas.microsoft.com/office/drawing/2014/main" id="{11C9B5C4-6B23-4010-A933-05D7702B016A}"/>
                  </a:ext>
                </a:extLst>
              </p:cNvPr>
              <p:cNvSpPr>
                <a:spLocks/>
              </p:cNvSpPr>
              <p:nvPr userDrawn="1"/>
            </p:nvSpPr>
            <p:spPr bwMode="auto">
              <a:xfrm>
                <a:off x="5714" y="2031"/>
                <a:ext cx="23" cy="11"/>
              </a:xfrm>
              <a:custGeom>
                <a:avLst/>
                <a:gdLst>
                  <a:gd name="T0" fmla="*/ 13 w 16"/>
                  <a:gd name="T1" fmla="*/ 1 h 8"/>
                  <a:gd name="T2" fmla="*/ 2 w 16"/>
                  <a:gd name="T3" fmla="*/ 4 h 8"/>
                  <a:gd name="T4" fmla="*/ 3 w 16"/>
                  <a:gd name="T5" fmla="*/ 8 h 8"/>
                  <a:gd name="T6" fmla="*/ 14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3"/>
                      <a:pt x="6" y="3"/>
                      <a:pt x="2" y="4"/>
                    </a:cubicBezTo>
                    <a:cubicBezTo>
                      <a:pt x="0" y="4"/>
                      <a:pt x="0" y="8"/>
                      <a:pt x="3" y="8"/>
                    </a:cubicBezTo>
                    <a:cubicBezTo>
                      <a:pt x="7" y="7"/>
                      <a:pt x="11" y="7"/>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9" name="Freeform 1542">
                <a:extLst>
                  <a:ext uri="{FF2B5EF4-FFF2-40B4-BE49-F238E27FC236}">
                    <a16:creationId xmlns:a16="http://schemas.microsoft.com/office/drawing/2014/main" id="{34695AFC-4067-4DB7-9724-ABC7DC7E77FE}"/>
                  </a:ext>
                </a:extLst>
              </p:cNvPr>
              <p:cNvSpPr>
                <a:spLocks/>
              </p:cNvSpPr>
              <p:nvPr userDrawn="1"/>
            </p:nvSpPr>
            <p:spPr bwMode="auto">
              <a:xfrm>
                <a:off x="5721" y="2011"/>
                <a:ext cx="27" cy="11"/>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2"/>
                      <a:pt x="3" y="3"/>
                    </a:cubicBezTo>
                    <a:cubicBezTo>
                      <a:pt x="0" y="3"/>
                      <a:pt x="1" y="7"/>
                      <a:pt x="3" y="7"/>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0" name="Freeform 1543">
                <a:extLst>
                  <a:ext uri="{FF2B5EF4-FFF2-40B4-BE49-F238E27FC236}">
                    <a16:creationId xmlns:a16="http://schemas.microsoft.com/office/drawing/2014/main" id="{0EA853BE-9A7D-44F5-8394-6BAF9EC61703}"/>
                  </a:ext>
                </a:extLst>
              </p:cNvPr>
              <p:cNvSpPr>
                <a:spLocks/>
              </p:cNvSpPr>
              <p:nvPr userDrawn="1"/>
            </p:nvSpPr>
            <p:spPr bwMode="auto">
              <a:xfrm>
                <a:off x="5736" y="1997"/>
                <a:ext cx="25" cy="9"/>
              </a:xfrm>
              <a:custGeom>
                <a:avLst/>
                <a:gdLst>
                  <a:gd name="T0" fmla="*/ 13 w 17"/>
                  <a:gd name="T1" fmla="*/ 1 h 6"/>
                  <a:gd name="T2" fmla="*/ 3 w 17"/>
                  <a:gd name="T3" fmla="*/ 0 h 6"/>
                  <a:gd name="T4" fmla="*/ 2 w 17"/>
                  <a:gd name="T5" fmla="*/ 4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2"/>
                      <a:pt x="6" y="1"/>
                      <a:pt x="3" y="0"/>
                    </a:cubicBezTo>
                    <a:cubicBezTo>
                      <a:pt x="0" y="0"/>
                      <a:pt x="0" y="4"/>
                      <a:pt x="2" y="4"/>
                    </a:cubicBezTo>
                    <a:cubicBezTo>
                      <a:pt x="6" y="5"/>
                      <a:pt x="11" y="6"/>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1" name="Freeform 1544">
                <a:extLst>
                  <a:ext uri="{FF2B5EF4-FFF2-40B4-BE49-F238E27FC236}">
                    <a16:creationId xmlns:a16="http://schemas.microsoft.com/office/drawing/2014/main" id="{CD4DF59D-62D4-4129-A06B-A31811FB96ED}"/>
                  </a:ext>
                </a:extLst>
              </p:cNvPr>
              <p:cNvSpPr>
                <a:spLocks/>
              </p:cNvSpPr>
              <p:nvPr userDrawn="1"/>
            </p:nvSpPr>
            <p:spPr bwMode="auto">
              <a:xfrm>
                <a:off x="5739" y="1981"/>
                <a:ext cx="17" cy="7"/>
              </a:xfrm>
              <a:custGeom>
                <a:avLst/>
                <a:gdLst>
                  <a:gd name="T0" fmla="*/ 10 w 12"/>
                  <a:gd name="T1" fmla="*/ 1 h 5"/>
                  <a:gd name="T2" fmla="*/ 3 w 12"/>
                  <a:gd name="T3" fmla="*/ 0 h 5"/>
                  <a:gd name="T4" fmla="*/ 2 w 12"/>
                  <a:gd name="T5" fmla="*/ 4 h 5"/>
                  <a:gd name="T6" fmla="*/ 9 w 12"/>
                  <a:gd name="T7" fmla="*/ 5 h 5"/>
                  <a:gd name="T8" fmla="*/ 10 w 12"/>
                  <a:gd name="T9" fmla="*/ 1 h 5"/>
                </a:gdLst>
                <a:ahLst/>
                <a:cxnLst>
                  <a:cxn ang="0">
                    <a:pos x="T0" y="T1"/>
                  </a:cxn>
                  <a:cxn ang="0">
                    <a:pos x="T2" y="T3"/>
                  </a:cxn>
                  <a:cxn ang="0">
                    <a:pos x="T4" y="T5"/>
                  </a:cxn>
                  <a:cxn ang="0">
                    <a:pos x="T6" y="T7"/>
                  </a:cxn>
                  <a:cxn ang="0">
                    <a:pos x="T8" y="T9"/>
                  </a:cxn>
                </a:cxnLst>
                <a:rect l="0" t="0" r="r" b="b"/>
                <a:pathLst>
                  <a:path w="12" h="5">
                    <a:moveTo>
                      <a:pt x="10" y="1"/>
                    </a:moveTo>
                    <a:cubicBezTo>
                      <a:pt x="8" y="1"/>
                      <a:pt x="5" y="0"/>
                      <a:pt x="3" y="0"/>
                    </a:cubicBezTo>
                    <a:cubicBezTo>
                      <a:pt x="0" y="0"/>
                      <a:pt x="0" y="4"/>
                      <a:pt x="2" y="4"/>
                    </a:cubicBezTo>
                    <a:cubicBezTo>
                      <a:pt x="5" y="4"/>
                      <a:pt x="7" y="5"/>
                      <a:pt x="9" y="5"/>
                    </a:cubicBezTo>
                    <a:cubicBezTo>
                      <a:pt x="12" y="5"/>
                      <a:pt x="12" y="1"/>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2" name="Freeform 1545">
                <a:extLst>
                  <a:ext uri="{FF2B5EF4-FFF2-40B4-BE49-F238E27FC236}">
                    <a16:creationId xmlns:a16="http://schemas.microsoft.com/office/drawing/2014/main" id="{9A297545-4D11-4088-804F-4FB7671C5A13}"/>
                  </a:ext>
                </a:extLst>
              </p:cNvPr>
              <p:cNvSpPr>
                <a:spLocks/>
              </p:cNvSpPr>
              <p:nvPr userDrawn="1"/>
            </p:nvSpPr>
            <p:spPr bwMode="auto">
              <a:xfrm>
                <a:off x="5767" y="1988"/>
                <a:ext cx="22" cy="12"/>
              </a:xfrm>
              <a:custGeom>
                <a:avLst/>
                <a:gdLst>
                  <a:gd name="T0" fmla="*/ 12 w 15"/>
                  <a:gd name="T1" fmla="*/ 4 h 8"/>
                  <a:gd name="T2" fmla="*/ 5 w 15"/>
                  <a:gd name="T3" fmla="*/ 2 h 8"/>
                  <a:gd name="T4" fmla="*/ 2 w 15"/>
                  <a:gd name="T5" fmla="*/ 5 h 8"/>
                  <a:gd name="T6" fmla="*/ 12 w 15"/>
                  <a:gd name="T7" fmla="*/ 8 h 8"/>
                  <a:gd name="T8" fmla="*/ 12 w 15"/>
                  <a:gd name="T9" fmla="*/ 4 h 8"/>
                </a:gdLst>
                <a:ahLst/>
                <a:cxnLst>
                  <a:cxn ang="0">
                    <a:pos x="T0" y="T1"/>
                  </a:cxn>
                  <a:cxn ang="0">
                    <a:pos x="T2" y="T3"/>
                  </a:cxn>
                  <a:cxn ang="0">
                    <a:pos x="T4" y="T5"/>
                  </a:cxn>
                  <a:cxn ang="0">
                    <a:pos x="T6" y="T7"/>
                  </a:cxn>
                  <a:cxn ang="0">
                    <a:pos x="T8" y="T9"/>
                  </a:cxn>
                </a:cxnLst>
                <a:rect l="0" t="0" r="r" b="b"/>
                <a:pathLst>
                  <a:path w="15" h="8">
                    <a:moveTo>
                      <a:pt x="12" y="4"/>
                    </a:moveTo>
                    <a:cubicBezTo>
                      <a:pt x="9" y="4"/>
                      <a:pt x="7" y="3"/>
                      <a:pt x="5" y="2"/>
                    </a:cubicBezTo>
                    <a:cubicBezTo>
                      <a:pt x="3" y="0"/>
                      <a:pt x="0" y="3"/>
                      <a:pt x="2" y="5"/>
                    </a:cubicBezTo>
                    <a:cubicBezTo>
                      <a:pt x="5" y="7"/>
                      <a:pt x="9" y="8"/>
                      <a:pt x="12" y="8"/>
                    </a:cubicBezTo>
                    <a:cubicBezTo>
                      <a:pt x="15" y="8"/>
                      <a:pt x="14" y="4"/>
                      <a:pt x="12"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3" name="Freeform 1546">
                <a:extLst>
                  <a:ext uri="{FF2B5EF4-FFF2-40B4-BE49-F238E27FC236}">
                    <a16:creationId xmlns:a16="http://schemas.microsoft.com/office/drawing/2014/main" id="{66641409-448A-487F-8BB5-8E8658BFB184}"/>
                  </a:ext>
                </a:extLst>
              </p:cNvPr>
              <p:cNvSpPr>
                <a:spLocks/>
              </p:cNvSpPr>
              <p:nvPr userDrawn="1"/>
            </p:nvSpPr>
            <p:spPr bwMode="auto">
              <a:xfrm>
                <a:off x="5768" y="2004"/>
                <a:ext cx="22" cy="10"/>
              </a:xfrm>
              <a:custGeom>
                <a:avLst/>
                <a:gdLst>
                  <a:gd name="T0" fmla="*/ 12 w 15"/>
                  <a:gd name="T1" fmla="*/ 3 h 7"/>
                  <a:gd name="T2" fmla="*/ 3 w 15"/>
                  <a:gd name="T3" fmla="*/ 0 h 7"/>
                  <a:gd name="T4" fmla="*/ 2 w 15"/>
                  <a:gd name="T5" fmla="*/ 4 h 7"/>
                  <a:gd name="T6" fmla="*/ 12 w 15"/>
                  <a:gd name="T7" fmla="*/ 7 h 7"/>
                  <a:gd name="T8" fmla="*/ 12 w 15"/>
                  <a:gd name="T9" fmla="*/ 3 h 7"/>
                </a:gdLst>
                <a:ahLst/>
                <a:cxnLst>
                  <a:cxn ang="0">
                    <a:pos x="T0" y="T1"/>
                  </a:cxn>
                  <a:cxn ang="0">
                    <a:pos x="T2" y="T3"/>
                  </a:cxn>
                  <a:cxn ang="0">
                    <a:pos x="T4" y="T5"/>
                  </a:cxn>
                  <a:cxn ang="0">
                    <a:pos x="T6" y="T7"/>
                  </a:cxn>
                  <a:cxn ang="0">
                    <a:pos x="T8" y="T9"/>
                  </a:cxn>
                </a:cxnLst>
                <a:rect l="0" t="0" r="r" b="b"/>
                <a:pathLst>
                  <a:path w="15" h="7">
                    <a:moveTo>
                      <a:pt x="12" y="3"/>
                    </a:moveTo>
                    <a:cubicBezTo>
                      <a:pt x="9" y="3"/>
                      <a:pt x="6" y="1"/>
                      <a:pt x="3" y="0"/>
                    </a:cubicBezTo>
                    <a:cubicBezTo>
                      <a:pt x="1" y="0"/>
                      <a:pt x="0" y="3"/>
                      <a:pt x="2" y="4"/>
                    </a:cubicBezTo>
                    <a:cubicBezTo>
                      <a:pt x="5" y="5"/>
                      <a:pt x="8" y="6"/>
                      <a:pt x="12" y="7"/>
                    </a:cubicBezTo>
                    <a:cubicBezTo>
                      <a:pt x="14" y="7"/>
                      <a:pt x="15" y="3"/>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4" name="Freeform 1547">
                <a:extLst>
                  <a:ext uri="{FF2B5EF4-FFF2-40B4-BE49-F238E27FC236}">
                    <a16:creationId xmlns:a16="http://schemas.microsoft.com/office/drawing/2014/main" id="{35D9F15E-DA1A-4694-B1E0-068BE2DC4D25}"/>
                  </a:ext>
                </a:extLst>
              </p:cNvPr>
              <p:cNvSpPr>
                <a:spLocks/>
              </p:cNvSpPr>
              <p:nvPr userDrawn="1"/>
            </p:nvSpPr>
            <p:spPr bwMode="auto">
              <a:xfrm>
                <a:off x="5759" y="2014"/>
                <a:ext cx="20" cy="9"/>
              </a:xfrm>
              <a:custGeom>
                <a:avLst/>
                <a:gdLst>
                  <a:gd name="T0" fmla="*/ 10 w 13"/>
                  <a:gd name="T1" fmla="*/ 2 h 6"/>
                  <a:gd name="T2" fmla="*/ 3 w 13"/>
                  <a:gd name="T3" fmla="*/ 1 h 6"/>
                  <a:gd name="T4" fmla="*/ 2 w 13"/>
                  <a:gd name="T5" fmla="*/ 4 h 6"/>
                  <a:gd name="T6" fmla="*/ 11 w 13"/>
                  <a:gd name="T7" fmla="*/ 6 h 6"/>
                  <a:gd name="T8" fmla="*/ 10 w 13"/>
                  <a:gd name="T9" fmla="*/ 2 h 6"/>
                </a:gdLst>
                <a:ahLst/>
                <a:cxnLst>
                  <a:cxn ang="0">
                    <a:pos x="T0" y="T1"/>
                  </a:cxn>
                  <a:cxn ang="0">
                    <a:pos x="T2" y="T3"/>
                  </a:cxn>
                  <a:cxn ang="0">
                    <a:pos x="T4" y="T5"/>
                  </a:cxn>
                  <a:cxn ang="0">
                    <a:pos x="T6" y="T7"/>
                  </a:cxn>
                  <a:cxn ang="0">
                    <a:pos x="T8" y="T9"/>
                  </a:cxn>
                </a:cxnLst>
                <a:rect l="0" t="0" r="r" b="b"/>
                <a:pathLst>
                  <a:path w="13" h="6">
                    <a:moveTo>
                      <a:pt x="10" y="2"/>
                    </a:moveTo>
                    <a:cubicBezTo>
                      <a:pt x="8" y="3"/>
                      <a:pt x="5" y="2"/>
                      <a:pt x="3" y="1"/>
                    </a:cubicBezTo>
                    <a:cubicBezTo>
                      <a:pt x="1" y="0"/>
                      <a:pt x="0" y="3"/>
                      <a:pt x="2" y="4"/>
                    </a:cubicBezTo>
                    <a:cubicBezTo>
                      <a:pt x="4" y="6"/>
                      <a:pt x="8" y="6"/>
                      <a:pt x="11" y="6"/>
                    </a:cubicBezTo>
                    <a:cubicBezTo>
                      <a:pt x="13" y="6"/>
                      <a:pt x="13" y="2"/>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5" name="Freeform 1548">
                <a:extLst>
                  <a:ext uri="{FF2B5EF4-FFF2-40B4-BE49-F238E27FC236}">
                    <a16:creationId xmlns:a16="http://schemas.microsoft.com/office/drawing/2014/main" id="{45323505-C5D7-42C6-9BEA-85AF04C6EB4C}"/>
                  </a:ext>
                </a:extLst>
              </p:cNvPr>
              <p:cNvSpPr>
                <a:spLocks/>
              </p:cNvSpPr>
              <p:nvPr userDrawn="1"/>
            </p:nvSpPr>
            <p:spPr bwMode="auto">
              <a:xfrm>
                <a:off x="5748" y="2032"/>
                <a:ext cx="23" cy="9"/>
              </a:xfrm>
              <a:custGeom>
                <a:avLst/>
                <a:gdLst>
                  <a:gd name="T0" fmla="*/ 13 w 16"/>
                  <a:gd name="T1" fmla="*/ 1 h 6"/>
                  <a:gd name="T2" fmla="*/ 4 w 16"/>
                  <a:gd name="T3" fmla="*/ 1 h 6"/>
                  <a:gd name="T4" fmla="*/ 3 w 16"/>
                  <a:gd name="T5" fmla="*/ 4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2"/>
                      <a:pt x="6" y="2"/>
                      <a:pt x="4" y="1"/>
                    </a:cubicBezTo>
                    <a:cubicBezTo>
                      <a:pt x="2" y="0"/>
                      <a:pt x="0" y="3"/>
                      <a:pt x="3" y="4"/>
                    </a:cubicBezTo>
                    <a:cubicBezTo>
                      <a:pt x="6" y="6"/>
                      <a:pt x="10" y="6"/>
                      <a:pt x="13" y="5"/>
                    </a:cubicBezTo>
                    <a:cubicBezTo>
                      <a:pt x="16"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6" name="Freeform 1549">
                <a:extLst>
                  <a:ext uri="{FF2B5EF4-FFF2-40B4-BE49-F238E27FC236}">
                    <a16:creationId xmlns:a16="http://schemas.microsoft.com/office/drawing/2014/main" id="{F62C6074-0AE5-4ABF-AEC7-7D8FE1BE3613}"/>
                  </a:ext>
                </a:extLst>
              </p:cNvPr>
              <p:cNvSpPr>
                <a:spLocks/>
              </p:cNvSpPr>
              <p:nvPr userDrawn="1"/>
            </p:nvSpPr>
            <p:spPr bwMode="auto">
              <a:xfrm>
                <a:off x="5740" y="2048"/>
                <a:ext cx="19" cy="8"/>
              </a:xfrm>
              <a:custGeom>
                <a:avLst/>
                <a:gdLst>
                  <a:gd name="T0" fmla="*/ 11 w 13"/>
                  <a:gd name="T1" fmla="*/ 0 h 5"/>
                  <a:gd name="T2" fmla="*/ 2 w 13"/>
                  <a:gd name="T3" fmla="*/ 1 h 5"/>
                  <a:gd name="T4" fmla="*/ 3 w 13"/>
                  <a:gd name="T5" fmla="*/ 5 h 5"/>
                  <a:gd name="T6" fmla="*/ 11 w 13"/>
                  <a:gd name="T7" fmla="*/ 4 h 5"/>
                  <a:gd name="T8" fmla="*/ 11 w 13"/>
                  <a:gd name="T9" fmla="*/ 0 h 5"/>
                </a:gdLst>
                <a:ahLst/>
                <a:cxnLst>
                  <a:cxn ang="0">
                    <a:pos x="T0" y="T1"/>
                  </a:cxn>
                  <a:cxn ang="0">
                    <a:pos x="T2" y="T3"/>
                  </a:cxn>
                  <a:cxn ang="0">
                    <a:pos x="T4" y="T5"/>
                  </a:cxn>
                  <a:cxn ang="0">
                    <a:pos x="T6" y="T7"/>
                  </a:cxn>
                  <a:cxn ang="0">
                    <a:pos x="T8" y="T9"/>
                  </a:cxn>
                </a:cxnLst>
                <a:rect l="0" t="0" r="r" b="b"/>
                <a:pathLst>
                  <a:path w="13" h="5">
                    <a:moveTo>
                      <a:pt x="11" y="0"/>
                    </a:moveTo>
                    <a:cubicBezTo>
                      <a:pt x="8" y="0"/>
                      <a:pt x="5" y="1"/>
                      <a:pt x="2" y="1"/>
                    </a:cubicBezTo>
                    <a:cubicBezTo>
                      <a:pt x="0" y="1"/>
                      <a:pt x="0" y="5"/>
                      <a:pt x="3" y="5"/>
                    </a:cubicBezTo>
                    <a:cubicBezTo>
                      <a:pt x="5" y="5"/>
                      <a:pt x="8" y="4"/>
                      <a:pt x="11" y="4"/>
                    </a:cubicBezTo>
                    <a:cubicBezTo>
                      <a:pt x="13"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7" name="Freeform 1550">
                <a:extLst>
                  <a:ext uri="{FF2B5EF4-FFF2-40B4-BE49-F238E27FC236}">
                    <a16:creationId xmlns:a16="http://schemas.microsoft.com/office/drawing/2014/main" id="{96190D09-FEF2-4666-9784-BEA20BECA962}"/>
                  </a:ext>
                </a:extLst>
              </p:cNvPr>
              <p:cNvSpPr>
                <a:spLocks/>
              </p:cNvSpPr>
              <p:nvPr userDrawn="1"/>
            </p:nvSpPr>
            <p:spPr bwMode="auto">
              <a:xfrm>
                <a:off x="5774" y="2048"/>
                <a:ext cx="18" cy="6"/>
              </a:xfrm>
              <a:custGeom>
                <a:avLst/>
                <a:gdLst>
                  <a:gd name="T0" fmla="*/ 9 w 12"/>
                  <a:gd name="T1" fmla="*/ 0 h 4"/>
                  <a:gd name="T2" fmla="*/ 3 w 12"/>
                  <a:gd name="T3" fmla="*/ 0 h 4"/>
                  <a:gd name="T4" fmla="*/ 3 w 12"/>
                  <a:gd name="T5" fmla="*/ 4 h 4"/>
                  <a:gd name="T6" fmla="*/ 9 w 12"/>
                  <a:gd name="T7" fmla="*/ 4 h 4"/>
                  <a:gd name="T8" fmla="*/ 9 w 12"/>
                  <a:gd name="T9" fmla="*/ 0 h 4"/>
                </a:gdLst>
                <a:ahLst/>
                <a:cxnLst>
                  <a:cxn ang="0">
                    <a:pos x="T0" y="T1"/>
                  </a:cxn>
                  <a:cxn ang="0">
                    <a:pos x="T2" y="T3"/>
                  </a:cxn>
                  <a:cxn ang="0">
                    <a:pos x="T4" y="T5"/>
                  </a:cxn>
                  <a:cxn ang="0">
                    <a:pos x="T6" y="T7"/>
                  </a:cxn>
                  <a:cxn ang="0">
                    <a:pos x="T8" y="T9"/>
                  </a:cxn>
                </a:cxnLst>
                <a:rect l="0" t="0" r="r" b="b"/>
                <a:pathLst>
                  <a:path w="12" h="4">
                    <a:moveTo>
                      <a:pt x="9" y="0"/>
                    </a:moveTo>
                    <a:cubicBezTo>
                      <a:pt x="7" y="0"/>
                      <a:pt x="5" y="0"/>
                      <a:pt x="3" y="0"/>
                    </a:cubicBezTo>
                    <a:cubicBezTo>
                      <a:pt x="1" y="0"/>
                      <a:pt x="0" y="4"/>
                      <a:pt x="3" y="4"/>
                    </a:cubicBezTo>
                    <a:cubicBezTo>
                      <a:pt x="5" y="4"/>
                      <a:pt x="7" y="4"/>
                      <a:pt x="9" y="4"/>
                    </a:cubicBezTo>
                    <a:cubicBezTo>
                      <a:pt x="12" y="4"/>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8" name="Freeform 1551">
                <a:extLst>
                  <a:ext uri="{FF2B5EF4-FFF2-40B4-BE49-F238E27FC236}">
                    <a16:creationId xmlns:a16="http://schemas.microsoft.com/office/drawing/2014/main" id="{3C35997B-97B7-4B66-AAC3-59717F37A4CF}"/>
                  </a:ext>
                </a:extLst>
              </p:cNvPr>
              <p:cNvSpPr>
                <a:spLocks/>
              </p:cNvSpPr>
              <p:nvPr userDrawn="1"/>
            </p:nvSpPr>
            <p:spPr bwMode="auto">
              <a:xfrm>
                <a:off x="5784" y="2034"/>
                <a:ext cx="18" cy="11"/>
              </a:xfrm>
              <a:custGeom>
                <a:avLst/>
                <a:gdLst>
                  <a:gd name="T0" fmla="*/ 9 w 12"/>
                  <a:gd name="T1" fmla="*/ 3 h 8"/>
                  <a:gd name="T2" fmla="*/ 4 w 12"/>
                  <a:gd name="T3" fmla="*/ 2 h 8"/>
                  <a:gd name="T4" fmla="*/ 1 w 12"/>
                  <a:gd name="T5" fmla="*/ 5 h 8"/>
                  <a:gd name="T6" fmla="*/ 10 w 12"/>
                  <a:gd name="T7" fmla="*/ 7 h 8"/>
                  <a:gd name="T8" fmla="*/ 9 w 12"/>
                  <a:gd name="T9" fmla="*/ 3 h 8"/>
                </a:gdLst>
                <a:ahLst/>
                <a:cxnLst>
                  <a:cxn ang="0">
                    <a:pos x="T0" y="T1"/>
                  </a:cxn>
                  <a:cxn ang="0">
                    <a:pos x="T2" y="T3"/>
                  </a:cxn>
                  <a:cxn ang="0">
                    <a:pos x="T4" y="T5"/>
                  </a:cxn>
                  <a:cxn ang="0">
                    <a:pos x="T6" y="T7"/>
                  </a:cxn>
                  <a:cxn ang="0">
                    <a:pos x="T8" y="T9"/>
                  </a:cxn>
                </a:cxnLst>
                <a:rect l="0" t="0" r="r" b="b"/>
                <a:pathLst>
                  <a:path w="12" h="8">
                    <a:moveTo>
                      <a:pt x="9" y="3"/>
                    </a:moveTo>
                    <a:cubicBezTo>
                      <a:pt x="7" y="4"/>
                      <a:pt x="5" y="3"/>
                      <a:pt x="4" y="2"/>
                    </a:cubicBezTo>
                    <a:cubicBezTo>
                      <a:pt x="2" y="0"/>
                      <a:pt x="0" y="3"/>
                      <a:pt x="1" y="5"/>
                    </a:cubicBezTo>
                    <a:cubicBezTo>
                      <a:pt x="4" y="7"/>
                      <a:pt x="7" y="8"/>
                      <a:pt x="10" y="7"/>
                    </a:cubicBezTo>
                    <a:cubicBezTo>
                      <a:pt x="12" y="7"/>
                      <a:pt x="12" y="3"/>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9" name="Freeform 1552">
                <a:extLst>
                  <a:ext uri="{FF2B5EF4-FFF2-40B4-BE49-F238E27FC236}">
                    <a16:creationId xmlns:a16="http://schemas.microsoft.com/office/drawing/2014/main" id="{72DE9BE8-A394-40C8-A204-EF57393CD711}"/>
                  </a:ext>
                </a:extLst>
              </p:cNvPr>
              <p:cNvSpPr>
                <a:spLocks/>
              </p:cNvSpPr>
              <p:nvPr userDrawn="1"/>
            </p:nvSpPr>
            <p:spPr bwMode="auto">
              <a:xfrm>
                <a:off x="5790" y="2016"/>
                <a:ext cx="25" cy="13"/>
              </a:xfrm>
              <a:custGeom>
                <a:avLst/>
                <a:gdLst>
                  <a:gd name="T0" fmla="*/ 14 w 17"/>
                  <a:gd name="T1" fmla="*/ 5 h 9"/>
                  <a:gd name="T2" fmla="*/ 4 w 17"/>
                  <a:gd name="T3" fmla="*/ 1 h 9"/>
                  <a:gd name="T4" fmla="*/ 2 w 17"/>
                  <a:gd name="T5" fmla="*/ 4 h 9"/>
                  <a:gd name="T6" fmla="*/ 14 w 17"/>
                  <a:gd name="T7" fmla="*/ 9 h 9"/>
                  <a:gd name="T8" fmla="*/ 14 w 17"/>
                  <a:gd name="T9" fmla="*/ 5 h 9"/>
                </a:gdLst>
                <a:ahLst/>
                <a:cxnLst>
                  <a:cxn ang="0">
                    <a:pos x="T0" y="T1"/>
                  </a:cxn>
                  <a:cxn ang="0">
                    <a:pos x="T2" y="T3"/>
                  </a:cxn>
                  <a:cxn ang="0">
                    <a:pos x="T4" y="T5"/>
                  </a:cxn>
                  <a:cxn ang="0">
                    <a:pos x="T6" y="T7"/>
                  </a:cxn>
                  <a:cxn ang="0">
                    <a:pos x="T8" y="T9"/>
                  </a:cxn>
                </a:cxnLst>
                <a:rect l="0" t="0" r="r" b="b"/>
                <a:pathLst>
                  <a:path w="17" h="9">
                    <a:moveTo>
                      <a:pt x="14" y="5"/>
                    </a:moveTo>
                    <a:cubicBezTo>
                      <a:pt x="11" y="5"/>
                      <a:pt x="7" y="2"/>
                      <a:pt x="4" y="1"/>
                    </a:cubicBezTo>
                    <a:cubicBezTo>
                      <a:pt x="1" y="0"/>
                      <a:pt x="0" y="3"/>
                      <a:pt x="2" y="4"/>
                    </a:cubicBezTo>
                    <a:cubicBezTo>
                      <a:pt x="6" y="6"/>
                      <a:pt x="10" y="9"/>
                      <a:pt x="14" y="9"/>
                    </a:cubicBezTo>
                    <a:cubicBezTo>
                      <a:pt x="17" y="8"/>
                      <a:pt x="16" y="4"/>
                      <a:pt x="14"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0" name="Freeform 1553">
                <a:extLst>
                  <a:ext uri="{FF2B5EF4-FFF2-40B4-BE49-F238E27FC236}">
                    <a16:creationId xmlns:a16="http://schemas.microsoft.com/office/drawing/2014/main" id="{6C921AA4-AD0B-4925-A73B-3C948EB81D02}"/>
                  </a:ext>
                </a:extLst>
              </p:cNvPr>
              <p:cNvSpPr>
                <a:spLocks/>
              </p:cNvSpPr>
              <p:nvPr userDrawn="1"/>
            </p:nvSpPr>
            <p:spPr bwMode="auto">
              <a:xfrm>
                <a:off x="5801" y="2003"/>
                <a:ext cx="20" cy="14"/>
              </a:xfrm>
              <a:custGeom>
                <a:avLst/>
                <a:gdLst>
                  <a:gd name="T0" fmla="*/ 12 w 14"/>
                  <a:gd name="T1" fmla="*/ 6 h 10"/>
                  <a:gd name="T2" fmla="*/ 3 w 14"/>
                  <a:gd name="T3" fmla="*/ 2 h 10"/>
                  <a:gd name="T4" fmla="*/ 2 w 14"/>
                  <a:gd name="T5" fmla="*/ 5 h 10"/>
                  <a:gd name="T6" fmla="*/ 10 w 14"/>
                  <a:gd name="T7" fmla="*/ 9 h 10"/>
                  <a:gd name="T8" fmla="*/ 12 w 14"/>
                  <a:gd name="T9" fmla="*/ 6 h 10"/>
                </a:gdLst>
                <a:ahLst/>
                <a:cxnLst>
                  <a:cxn ang="0">
                    <a:pos x="T0" y="T1"/>
                  </a:cxn>
                  <a:cxn ang="0">
                    <a:pos x="T2" y="T3"/>
                  </a:cxn>
                  <a:cxn ang="0">
                    <a:pos x="T4" y="T5"/>
                  </a:cxn>
                  <a:cxn ang="0">
                    <a:pos x="T6" y="T7"/>
                  </a:cxn>
                  <a:cxn ang="0">
                    <a:pos x="T8" y="T9"/>
                  </a:cxn>
                </a:cxnLst>
                <a:rect l="0" t="0" r="r" b="b"/>
                <a:pathLst>
                  <a:path w="14" h="10">
                    <a:moveTo>
                      <a:pt x="12" y="6"/>
                    </a:moveTo>
                    <a:cubicBezTo>
                      <a:pt x="9" y="5"/>
                      <a:pt x="6" y="3"/>
                      <a:pt x="3" y="2"/>
                    </a:cubicBezTo>
                    <a:cubicBezTo>
                      <a:pt x="1" y="0"/>
                      <a:pt x="0" y="4"/>
                      <a:pt x="2" y="5"/>
                    </a:cubicBezTo>
                    <a:cubicBezTo>
                      <a:pt x="5" y="7"/>
                      <a:pt x="7" y="8"/>
                      <a:pt x="10" y="9"/>
                    </a:cubicBezTo>
                    <a:cubicBezTo>
                      <a:pt x="13" y="10"/>
                      <a:pt x="14" y="7"/>
                      <a:pt x="12"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1" name="Freeform 1554">
                <a:extLst>
                  <a:ext uri="{FF2B5EF4-FFF2-40B4-BE49-F238E27FC236}">
                    <a16:creationId xmlns:a16="http://schemas.microsoft.com/office/drawing/2014/main" id="{3A8852D4-4861-415B-9AD7-E08778364E4D}"/>
                  </a:ext>
                </a:extLst>
              </p:cNvPr>
              <p:cNvSpPr>
                <a:spLocks/>
              </p:cNvSpPr>
              <p:nvPr userDrawn="1"/>
            </p:nvSpPr>
            <p:spPr bwMode="auto">
              <a:xfrm>
                <a:off x="5817" y="2035"/>
                <a:ext cx="18" cy="15"/>
              </a:xfrm>
              <a:custGeom>
                <a:avLst/>
                <a:gdLst>
                  <a:gd name="T0" fmla="*/ 10 w 12"/>
                  <a:gd name="T1" fmla="*/ 6 h 10"/>
                  <a:gd name="T2" fmla="*/ 4 w 12"/>
                  <a:gd name="T3" fmla="*/ 2 h 10"/>
                  <a:gd name="T4" fmla="*/ 1 w 12"/>
                  <a:gd name="T5" fmla="*/ 4 h 10"/>
                  <a:gd name="T6" fmla="*/ 9 w 12"/>
                  <a:gd name="T7" fmla="*/ 10 h 10"/>
                  <a:gd name="T8" fmla="*/ 10 w 12"/>
                  <a:gd name="T9" fmla="*/ 6 h 10"/>
                </a:gdLst>
                <a:ahLst/>
                <a:cxnLst>
                  <a:cxn ang="0">
                    <a:pos x="T0" y="T1"/>
                  </a:cxn>
                  <a:cxn ang="0">
                    <a:pos x="T2" y="T3"/>
                  </a:cxn>
                  <a:cxn ang="0">
                    <a:pos x="T4" y="T5"/>
                  </a:cxn>
                  <a:cxn ang="0">
                    <a:pos x="T6" y="T7"/>
                  </a:cxn>
                  <a:cxn ang="0">
                    <a:pos x="T8" y="T9"/>
                  </a:cxn>
                </a:cxnLst>
                <a:rect l="0" t="0" r="r" b="b"/>
                <a:pathLst>
                  <a:path w="12" h="10">
                    <a:moveTo>
                      <a:pt x="10" y="6"/>
                    </a:moveTo>
                    <a:cubicBezTo>
                      <a:pt x="7" y="6"/>
                      <a:pt x="6" y="4"/>
                      <a:pt x="4" y="2"/>
                    </a:cubicBezTo>
                    <a:cubicBezTo>
                      <a:pt x="3" y="0"/>
                      <a:pt x="0" y="2"/>
                      <a:pt x="1" y="4"/>
                    </a:cubicBezTo>
                    <a:cubicBezTo>
                      <a:pt x="3" y="7"/>
                      <a:pt x="6" y="9"/>
                      <a:pt x="9" y="10"/>
                    </a:cubicBezTo>
                    <a:cubicBezTo>
                      <a:pt x="11" y="10"/>
                      <a:pt x="12" y="6"/>
                      <a:pt x="10"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2" name="Freeform 1555">
                <a:extLst>
                  <a:ext uri="{FF2B5EF4-FFF2-40B4-BE49-F238E27FC236}">
                    <a16:creationId xmlns:a16="http://schemas.microsoft.com/office/drawing/2014/main" id="{9078B53F-5C6D-4599-AB99-58C96FECAA76}"/>
                  </a:ext>
                </a:extLst>
              </p:cNvPr>
              <p:cNvSpPr>
                <a:spLocks/>
              </p:cNvSpPr>
              <p:nvPr userDrawn="1"/>
            </p:nvSpPr>
            <p:spPr bwMode="auto">
              <a:xfrm>
                <a:off x="5804" y="2051"/>
                <a:ext cx="22" cy="12"/>
              </a:xfrm>
              <a:custGeom>
                <a:avLst/>
                <a:gdLst>
                  <a:gd name="T0" fmla="*/ 13 w 15"/>
                  <a:gd name="T1" fmla="*/ 4 h 8"/>
                  <a:gd name="T2" fmla="*/ 3 w 15"/>
                  <a:gd name="T3" fmla="*/ 1 h 8"/>
                  <a:gd name="T4" fmla="*/ 3 w 15"/>
                  <a:gd name="T5" fmla="*/ 4 h 8"/>
                  <a:gd name="T6" fmla="*/ 12 w 15"/>
                  <a:gd name="T7" fmla="*/ 7 h 8"/>
                  <a:gd name="T8" fmla="*/ 13 w 15"/>
                  <a:gd name="T9" fmla="*/ 4 h 8"/>
                </a:gdLst>
                <a:ahLst/>
                <a:cxnLst>
                  <a:cxn ang="0">
                    <a:pos x="T0" y="T1"/>
                  </a:cxn>
                  <a:cxn ang="0">
                    <a:pos x="T2" y="T3"/>
                  </a:cxn>
                  <a:cxn ang="0">
                    <a:pos x="T4" y="T5"/>
                  </a:cxn>
                  <a:cxn ang="0">
                    <a:pos x="T6" y="T7"/>
                  </a:cxn>
                  <a:cxn ang="0">
                    <a:pos x="T8" y="T9"/>
                  </a:cxn>
                </a:cxnLst>
                <a:rect l="0" t="0" r="r" b="b"/>
                <a:pathLst>
                  <a:path w="15" h="8">
                    <a:moveTo>
                      <a:pt x="13" y="4"/>
                    </a:moveTo>
                    <a:cubicBezTo>
                      <a:pt x="10" y="3"/>
                      <a:pt x="7" y="1"/>
                      <a:pt x="3" y="1"/>
                    </a:cubicBezTo>
                    <a:cubicBezTo>
                      <a:pt x="1" y="0"/>
                      <a:pt x="0" y="4"/>
                      <a:pt x="3" y="4"/>
                    </a:cubicBezTo>
                    <a:cubicBezTo>
                      <a:pt x="6" y="5"/>
                      <a:pt x="9" y="7"/>
                      <a:pt x="12" y="7"/>
                    </a:cubicBezTo>
                    <a:cubicBezTo>
                      <a:pt x="15" y="8"/>
                      <a:pt x="15" y="4"/>
                      <a:pt x="13"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3" name="Freeform 1556">
                <a:extLst>
                  <a:ext uri="{FF2B5EF4-FFF2-40B4-BE49-F238E27FC236}">
                    <a16:creationId xmlns:a16="http://schemas.microsoft.com/office/drawing/2014/main" id="{40D45128-D852-4A76-8CF9-BBC0C9DBA3FC}"/>
                  </a:ext>
                </a:extLst>
              </p:cNvPr>
              <p:cNvSpPr>
                <a:spLocks/>
              </p:cNvSpPr>
              <p:nvPr userDrawn="1"/>
            </p:nvSpPr>
            <p:spPr bwMode="auto">
              <a:xfrm>
                <a:off x="5829" y="2059"/>
                <a:ext cx="17" cy="17"/>
              </a:xfrm>
              <a:custGeom>
                <a:avLst/>
                <a:gdLst>
                  <a:gd name="T0" fmla="*/ 10 w 12"/>
                  <a:gd name="T1" fmla="*/ 8 h 12"/>
                  <a:gd name="T2" fmla="*/ 10 w 12"/>
                  <a:gd name="T3" fmla="*/ 8 h 12"/>
                  <a:gd name="T4" fmla="*/ 9 w 12"/>
                  <a:gd name="T5" fmla="*/ 7 h 12"/>
                  <a:gd name="T6" fmla="*/ 7 w 12"/>
                  <a:gd name="T7" fmla="*/ 6 h 12"/>
                  <a:gd name="T8" fmla="*/ 4 w 12"/>
                  <a:gd name="T9" fmla="*/ 2 h 12"/>
                  <a:gd name="T10" fmla="*/ 1 w 12"/>
                  <a:gd name="T11" fmla="*/ 4 h 12"/>
                  <a:gd name="T12" fmla="*/ 5 w 12"/>
                  <a:gd name="T13" fmla="*/ 9 h 12"/>
                  <a:gd name="T14" fmla="*/ 10 w 12"/>
                  <a:gd name="T15" fmla="*/ 11 h 12"/>
                  <a:gd name="T16" fmla="*/ 1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10" y="8"/>
                    </a:moveTo>
                    <a:cubicBezTo>
                      <a:pt x="10" y="8"/>
                      <a:pt x="10" y="8"/>
                      <a:pt x="10" y="8"/>
                    </a:cubicBezTo>
                    <a:cubicBezTo>
                      <a:pt x="10" y="7"/>
                      <a:pt x="9" y="7"/>
                      <a:pt x="9" y="7"/>
                    </a:cubicBezTo>
                    <a:cubicBezTo>
                      <a:pt x="8" y="7"/>
                      <a:pt x="8" y="6"/>
                      <a:pt x="7" y="6"/>
                    </a:cubicBezTo>
                    <a:cubicBezTo>
                      <a:pt x="6" y="5"/>
                      <a:pt x="5" y="4"/>
                      <a:pt x="4" y="2"/>
                    </a:cubicBezTo>
                    <a:cubicBezTo>
                      <a:pt x="3" y="0"/>
                      <a:pt x="0" y="1"/>
                      <a:pt x="1" y="4"/>
                    </a:cubicBezTo>
                    <a:cubicBezTo>
                      <a:pt x="1" y="6"/>
                      <a:pt x="3" y="7"/>
                      <a:pt x="5" y="9"/>
                    </a:cubicBezTo>
                    <a:cubicBezTo>
                      <a:pt x="6" y="10"/>
                      <a:pt x="8" y="12"/>
                      <a:pt x="10" y="11"/>
                    </a:cubicBezTo>
                    <a:cubicBezTo>
                      <a:pt x="12" y="11"/>
                      <a:pt x="12" y="7"/>
                      <a:pt x="10"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4" name="Freeform 1557">
                <a:extLst>
                  <a:ext uri="{FF2B5EF4-FFF2-40B4-BE49-F238E27FC236}">
                    <a16:creationId xmlns:a16="http://schemas.microsoft.com/office/drawing/2014/main" id="{C4207B9B-90D4-48F8-AF23-9EC22E11D2C0}"/>
                  </a:ext>
                </a:extLst>
              </p:cNvPr>
              <p:cNvSpPr>
                <a:spLocks/>
              </p:cNvSpPr>
              <p:nvPr userDrawn="1"/>
            </p:nvSpPr>
            <p:spPr bwMode="auto">
              <a:xfrm>
                <a:off x="5840" y="2054"/>
                <a:ext cx="20" cy="19"/>
              </a:xfrm>
              <a:custGeom>
                <a:avLst/>
                <a:gdLst>
                  <a:gd name="T0" fmla="*/ 11 w 13"/>
                  <a:gd name="T1" fmla="*/ 9 h 13"/>
                  <a:gd name="T2" fmla="*/ 8 w 13"/>
                  <a:gd name="T3" fmla="*/ 6 h 13"/>
                  <a:gd name="T4" fmla="*/ 5 w 13"/>
                  <a:gd name="T5" fmla="*/ 2 h 13"/>
                  <a:gd name="T6" fmla="*/ 2 w 13"/>
                  <a:gd name="T7" fmla="*/ 4 h 13"/>
                  <a:gd name="T8" fmla="*/ 9 w 13"/>
                  <a:gd name="T9" fmla="*/ 12 h 13"/>
                  <a:gd name="T10" fmla="*/ 11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1" y="9"/>
                    </a:moveTo>
                    <a:cubicBezTo>
                      <a:pt x="10" y="8"/>
                      <a:pt x="9" y="7"/>
                      <a:pt x="8" y="6"/>
                    </a:cubicBezTo>
                    <a:cubicBezTo>
                      <a:pt x="7" y="5"/>
                      <a:pt x="6" y="3"/>
                      <a:pt x="5" y="2"/>
                    </a:cubicBezTo>
                    <a:cubicBezTo>
                      <a:pt x="3" y="0"/>
                      <a:pt x="0" y="2"/>
                      <a:pt x="2" y="4"/>
                    </a:cubicBezTo>
                    <a:cubicBezTo>
                      <a:pt x="4" y="7"/>
                      <a:pt x="6" y="11"/>
                      <a:pt x="9" y="12"/>
                    </a:cubicBezTo>
                    <a:cubicBezTo>
                      <a:pt x="12" y="13"/>
                      <a:pt x="13" y="10"/>
                      <a:pt x="11"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5" name="Freeform 1558">
                <a:extLst>
                  <a:ext uri="{FF2B5EF4-FFF2-40B4-BE49-F238E27FC236}">
                    <a16:creationId xmlns:a16="http://schemas.microsoft.com/office/drawing/2014/main" id="{11C62AED-A5BA-4003-82C9-91461C0AAB3C}"/>
                  </a:ext>
                </a:extLst>
              </p:cNvPr>
              <p:cNvSpPr>
                <a:spLocks/>
              </p:cNvSpPr>
              <p:nvPr userDrawn="1"/>
            </p:nvSpPr>
            <p:spPr bwMode="auto">
              <a:xfrm>
                <a:off x="5829" y="2026"/>
                <a:ext cx="16" cy="12"/>
              </a:xfrm>
              <a:custGeom>
                <a:avLst/>
                <a:gdLst>
                  <a:gd name="T0" fmla="*/ 9 w 11"/>
                  <a:gd name="T1" fmla="*/ 4 h 8"/>
                  <a:gd name="T2" fmla="*/ 4 w 11"/>
                  <a:gd name="T3" fmla="*/ 1 h 8"/>
                  <a:gd name="T4" fmla="*/ 1 w 11"/>
                  <a:gd name="T5" fmla="*/ 4 h 8"/>
                  <a:gd name="T6" fmla="*/ 8 w 11"/>
                  <a:gd name="T7" fmla="*/ 8 h 8"/>
                  <a:gd name="T8" fmla="*/ 9 w 11"/>
                  <a:gd name="T9" fmla="*/ 4 h 8"/>
                </a:gdLst>
                <a:ahLst/>
                <a:cxnLst>
                  <a:cxn ang="0">
                    <a:pos x="T0" y="T1"/>
                  </a:cxn>
                  <a:cxn ang="0">
                    <a:pos x="T2" y="T3"/>
                  </a:cxn>
                  <a:cxn ang="0">
                    <a:pos x="T4" y="T5"/>
                  </a:cxn>
                  <a:cxn ang="0">
                    <a:pos x="T6" y="T7"/>
                  </a:cxn>
                  <a:cxn ang="0">
                    <a:pos x="T8" y="T9"/>
                  </a:cxn>
                </a:cxnLst>
                <a:rect l="0" t="0" r="r" b="b"/>
                <a:pathLst>
                  <a:path w="11" h="8">
                    <a:moveTo>
                      <a:pt x="9" y="4"/>
                    </a:moveTo>
                    <a:cubicBezTo>
                      <a:pt x="7" y="4"/>
                      <a:pt x="5" y="3"/>
                      <a:pt x="4" y="1"/>
                    </a:cubicBezTo>
                    <a:cubicBezTo>
                      <a:pt x="2" y="0"/>
                      <a:pt x="0" y="3"/>
                      <a:pt x="1" y="4"/>
                    </a:cubicBezTo>
                    <a:cubicBezTo>
                      <a:pt x="3" y="6"/>
                      <a:pt x="6" y="8"/>
                      <a:pt x="8" y="8"/>
                    </a:cubicBezTo>
                    <a:cubicBezTo>
                      <a:pt x="10" y="8"/>
                      <a:pt x="11" y="4"/>
                      <a:pt x="9"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6" name="Freeform 1559">
                <a:extLst>
                  <a:ext uri="{FF2B5EF4-FFF2-40B4-BE49-F238E27FC236}">
                    <a16:creationId xmlns:a16="http://schemas.microsoft.com/office/drawing/2014/main" id="{AD5A3350-084D-4A7D-9042-0CF2DC0E817B}"/>
                  </a:ext>
                </a:extLst>
              </p:cNvPr>
              <p:cNvSpPr>
                <a:spLocks/>
              </p:cNvSpPr>
              <p:nvPr userDrawn="1"/>
            </p:nvSpPr>
            <p:spPr bwMode="auto">
              <a:xfrm>
                <a:off x="5848" y="2039"/>
                <a:ext cx="18" cy="17"/>
              </a:xfrm>
              <a:custGeom>
                <a:avLst/>
                <a:gdLst>
                  <a:gd name="T0" fmla="*/ 9 w 12"/>
                  <a:gd name="T1" fmla="*/ 7 h 11"/>
                  <a:gd name="T2" fmla="*/ 5 w 12"/>
                  <a:gd name="T3" fmla="*/ 2 h 11"/>
                  <a:gd name="T4" fmla="*/ 2 w 12"/>
                  <a:gd name="T5" fmla="*/ 5 h 11"/>
                  <a:gd name="T6" fmla="*/ 9 w 12"/>
                  <a:gd name="T7" fmla="*/ 11 h 11"/>
                  <a:gd name="T8" fmla="*/ 9 w 12"/>
                  <a:gd name="T9" fmla="*/ 7 h 11"/>
                </a:gdLst>
                <a:ahLst/>
                <a:cxnLst>
                  <a:cxn ang="0">
                    <a:pos x="T0" y="T1"/>
                  </a:cxn>
                  <a:cxn ang="0">
                    <a:pos x="T2" y="T3"/>
                  </a:cxn>
                  <a:cxn ang="0">
                    <a:pos x="T4" y="T5"/>
                  </a:cxn>
                  <a:cxn ang="0">
                    <a:pos x="T6" y="T7"/>
                  </a:cxn>
                  <a:cxn ang="0">
                    <a:pos x="T8" y="T9"/>
                  </a:cxn>
                </a:cxnLst>
                <a:rect l="0" t="0" r="r" b="b"/>
                <a:pathLst>
                  <a:path w="12" h="11">
                    <a:moveTo>
                      <a:pt x="9" y="7"/>
                    </a:moveTo>
                    <a:cubicBezTo>
                      <a:pt x="7" y="7"/>
                      <a:pt x="6" y="4"/>
                      <a:pt x="5" y="2"/>
                    </a:cubicBezTo>
                    <a:cubicBezTo>
                      <a:pt x="3" y="0"/>
                      <a:pt x="0" y="2"/>
                      <a:pt x="2" y="5"/>
                    </a:cubicBezTo>
                    <a:cubicBezTo>
                      <a:pt x="3" y="7"/>
                      <a:pt x="5" y="10"/>
                      <a:pt x="9" y="11"/>
                    </a:cubicBezTo>
                    <a:cubicBezTo>
                      <a:pt x="11" y="11"/>
                      <a:pt x="12" y="8"/>
                      <a:pt x="9" y="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7" name="Freeform 1560">
                <a:extLst>
                  <a:ext uri="{FF2B5EF4-FFF2-40B4-BE49-F238E27FC236}">
                    <a16:creationId xmlns:a16="http://schemas.microsoft.com/office/drawing/2014/main" id="{FD53BF28-21A0-43C3-8D22-9D8282BDA7D2}"/>
                  </a:ext>
                </a:extLst>
              </p:cNvPr>
              <p:cNvSpPr>
                <a:spLocks/>
              </p:cNvSpPr>
              <p:nvPr userDrawn="1"/>
            </p:nvSpPr>
            <p:spPr bwMode="auto">
              <a:xfrm>
                <a:off x="5866" y="2070"/>
                <a:ext cx="16" cy="19"/>
              </a:xfrm>
              <a:custGeom>
                <a:avLst/>
                <a:gdLst>
                  <a:gd name="T0" fmla="*/ 8 w 11"/>
                  <a:gd name="T1" fmla="*/ 9 h 13"/>
                  <a:gd name="T2" fmla="*/ 5 w 11"/>
                  <a:gd name="T3" fmla="*/ 3 h 13"/>
                  <a:gd name="T4" fmla="*/ 1 w 11"/>
                  <a:gd name="T5" fmla="*/ 3 h 13"/>
                  <a:gd name="T6" fmla="*/ 7 w 11"/>
                  <a:gd name="T7" fmla="*/ 12 h 13"/>
                  <a:gd name="T8" fmla="*/ 8 w 11"/>
                  <a:gd name="T9" fmla="*/ 9 h 13"/>
                </a:gdLst>
                <a:ahLst/>
                <a:cxnLst>
                  <a:cxn ang="0">
                    <a:pos x="T0" y="T1"/>
                  </a:cxn>
                  <a:cxn ang="0">
                    <a:pos x="T2" y="T3"/>
                  </a:cxn>
                  <a:cxn ang="0">
                    <a:pos x="T4" y="T5"/>
                  </a:cxn>
                  <a:cxn ang="0">
                    <a:pos x="T6" y="T7"/>
                  </a:cxn>
                  <a:cxn ang="0">
                    <a:pos x="T8" y="T9"/>
                  </a:cxn>
                </a:cxnLst>
                <a:rect l="0" t="0" r="r" b="b"/>
                <a:pathLst>
                  <a:path w="11" h="13">
                    <a:moveTo>
                      <a:pt x="8" y="9"/>
                    </a:moveTo>
                    <a:cubicBezTo>
                      <a:pt x="6" y="7"/>
                      <a:pt x="5" y="5"/>
                      <a:pt x="5" y="3"/>
                    </a:cubicBezTo>
                    <a:cubicBezTo>
                      <a:pt x="4" y="0"/>
                      <a:pt x="0" y="1"/>
                      <a:pt x="1" y="3"/>
                    </a:cubicBezTo>
                    <a:cubicBezTo>
                      <a:pt x="2" y="7"/>
                      <a:pt x="3" y="10"/>
                      <a:pt x="7" y="12"/>
                    </a:cubicBezTo>
                    <a:cubicBezTo>
                      <a:pt x="9" y="13"/>
                      <a:pt x="11" y="10"/>
                      <a:pt x="8"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8" name="Freeform 1561">
                <a:extLst>
                  <a:ext uri="{FF2B5EF4-FFF2-40B4-BE49-F238E27FC236}">
                    <a16:creationId xmlns:a16="http://schemas.microsoft.com/office/drawing/2014/main" id="{308A388B-06DC-4059-B637-90E884F545A4}"/>
                  </a:ext>
                </a:extLst>
              </p:cNvPr>
              <p:cNvSpPr>
                <a:spLocks/>
              </p:cNvSpPr>
              <p:nvPr userDrawn="1"/>
            </p:nvSpPr>
            <p:spPr bwMode="auto">
              <a:xfrm>
                <a:off x="5860" y="2081"/>
                <a:ext cx="17" cy="17"/>
              </a:xfrm>
              <a:custGeom>
                <a:avLst/>
                <a:gdLst>
                  <a:gd name="T0" fmla="*/ 9 w 12"/>
                  <a:gd name="T1" fmla="*/ 8 h 12"/>
                  <a:gd name="T2" fmla="*/ 4 w 12"/>
                  <a:gd name="T3" fmla="*/ 2 h 12"/>
                  <a:gd name="T4" fmla="*/ 1 w 12"/>
                  <a:gd name="T5" fmla="*/ 4 h 12"/>
                  <a:gd name="T6" fmla="*/ 8 w 12"/>
                  <a:gd name="T7" fmla="*/ 11 h 12"/>
                  <a:gd name="T8" fmla="*/ 9 w 12"/>
                  <a:gd name="T9" fmla="*/ 8 h 12"/>
                </a:gdLst>
                <a:ahLst/>
                <a:cxnLst>
                  <a:cxn ang="0">
                    <a:pos x="T0" y="T1"/>
                  </a:cxn>
                  <a:cxn ang="0">
                    <a:pos x="T2" y="T3"/>
                  </a:cxn>
                  <a:cxn ang="0">
                    <a:pos x="T4" y="T5"/>
                  </a:cxn>
                  <a:cxn ang="0">
                    <a:pos x="T6" y="T7"/>
                  </a:cxn>
                  <a:cxn ang="0">
                    <a:pos x="T8" y="T9"/>
                  </a:cxn>
                </a:cxnLst>
                <a:rect l="0" t="0" r="r" b="b"/>
                <a:pathLst>
                  <a:path w="12" h="12">
                    <a:moveTo>
                      <a:pt x="9" y="8"/>
                    </a:moveTo>
                    <a:cubicBezTo>
                      <a:pt x="7" y="6"/>
                      <a:pt x="5" y="5"/>
                      <a:pt x="4" y="2"/>
                    </a:cubicBezTo>
                    <a:cubicBezTo>
                      <a:pt x="3" y="0"/>
                      <a:pt x="0" y="1"/>
                      <a:pt x="1" y="4"/>
                    </a:cubicBezTo>
                    <a:cubicBezTo>
                      <a:pt x="2" y="7"/>
                      <a:pt x="5" y="9"/>
                      <a:pt x="8" y="11"/>
                    </a:cubicBezTo>
                    <a:cubicBezTo>
                      <a:pt x="10" y="12"/>
                      <a:pt x="12" y="9"/>
                      <a:pt x="9"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9" name="Freeform 1562">
                <a:extLst>
                  <a:ext uri="{FF2B5EF4-FFF2-40B4-BE49-F238E27FC236}">
                    <a16:creationId xmlns:a16="http://schemas.microsoft.com/office/drawing/2014/main" id="{6A7285FD-CC50-4420-A720-B7981AC554FC}"/>
                  </a:ext>
                </a:extLst>
              </p:cNvPr>
              <p:cNvSpPr>
                <a:spLocks/>
              </p:cNvSpPr>
              <p:nvPr userDrawn="1"/>
            </p:nvSpPr>
            <p:spPr bwMode="auto">
              <a:xfrm>
                <a:off x="5846" y="2081"/>
                <a:ext cx="17" cy="16"/>
              </a:xfrm>
              <a:custGeom>
                <a:avLst/>
                <a:gdLst>
                  <a:gd name="T0" fmla="*/ 9 w 11"/>
                  <a:gd name="T1" fmla="*/ 6 h 11"/>
                  <a:gd name="T2" fmla="*/ 5 w 11"/>
                  <a:gd name="T3" fmla="*/ 3 h 11"/>
                  <a:gd name="T4" fmla="*/ 1 w 11"/>
                  <a:gd name="T5" fmla="*/ 4 h 11"/>
                  <a:gd name="T6" fmla="*/ 7 w 11"/>
                  <a:gd name="T7" fmla="*/ 10 h 11"/>
                  <a:gd name="T8" fmla="*/ 9 w 11"/>
                  <a:gd name="T9" fmla="*/ 6 h 11"/>
                </a:gdLst>
                <a:ahLst/>
                <a:cxnLst>
                  <a:cxn ang="0">
                    <a:pos x="T0" y="T1"/>
                  </a:cxn>
                  <a:cxn ang="0">
                    <a:pos x="T2" y="T3"/>
                  </a:cxn>
                  <a:cxn ang="0">
                    <a:pos x="T4" y="T5"/>
                  </a:cxn>
                  <a:cxn ang="0">
                    <a:pos x="T6" y="T7"/>
                  </a:cxn>
                  <a:cxn ang="0">
                    <a:pos x="T8" y="T9"/>
                  </a:cxn>
                </a:cxnLst>
                <a:rect l="0" t="0" r="r" b="b"/>
                <a:pathLst>
                  <a:path w="11" h="11">
                    <a:moveTo>
                      <a:pt x="9" y="6"/>
                    </a:moveTo>
                    <a:cubicBezTo>
                      <a:pt x="7" y="6"/>
                      <a:pt x="5" y="4"/>
                      <a:pt x="5" y="3"/>
                    </a:cubicBezTo>
                    <a:cubicBezTo>
                      <a:pt x="4" y="0"/>
                      <a:pt x="0" y="2"/>
                      <a:pt x="1" y="4"/>
                    </a:cubicBezTo>
                    <a:cubicBezTo>
                      <a:pt x="2" y="7"/>
                      <a:pt x="4" y="9"/>
                      <a:pt x="7" y="10"/>
                    </a:cubicBezTo>
                    <a:cubicBezTo>
                      <a:pt x="9" y="11"/>
                      <a:pt x="11" y="8"/>
                      <a:pt x="9"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0" name="Freeform 1563">
                <a:extLst>
                  <a:ext uri="{FF2B5EF4-FFF2-40B4-BE49-F238E27FC236}">
                    <a16:creationId xmlns:a16="http://schemas.microsoft.com/office/drawing/2014/main" id="{81828A02-A347-4C9F-8AED-49778B182807}"/>
                  </a:ext>
                </a:extLst>
              </p:cNvPr>
              <p:cNvSpPr>
                <a:spLocks/>
              </p:cNvSpPr>
              <p:nvPr userDrawn="1"/>
            </p:nvSpPr>
            <p:spPr bwMode="auto">
              <a:xfrm>
                <a:off x="5867" y="2106"/>
                <a:ext cx="19" cy="19"/>
              </a:xfrm>
              <a:custGeom>
                <a:avLst/>
                <a:gdLst>
                  <a:gd name="T0" fmla="*/ 10 w 13"/>
                  <a:gd name="T1" fmla="*/ 9 h 13"/>
                  <a:gd name="T2" fmla="*/ 8 w 13"/>
                  <a:gd name="T3" fmla="*/ 7 h 13"/>
                  <a:gd name="T4" fmla="*/ 5 w 13"/>
                  <a:gd name="T5" fmla="*/ 2 h 13"/>
                  <a:gd name="T6" fmla="*/ 2 w 13"/>
                  <a:gd name="T7" fmla="*/ 5 h 13"/>
                  <a:gd name="T8" fmla="*/ 10 w 13"/>
                  <a:gd name="T9" fmla="*/ 13 h 13"/>
                  <a:gd name="T10" fmla="*/ 10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0" y="9"/>
                    </a:moveTo>
                    <a:cubicBezTo>
                      <a:pt x="9" y="9"/>
                      <a:pt x="8" y="7"/>
                      <a:pt x="8" y="7"/>
                    </a:cubicBezTo>
                    <a:cubicBezTo>
                      <a:pt x="6" y="5"/>
                      <a:pt x="6" y="4"/>
                      <a:pt x="5" y="2"/>
                    </a:cubicBezTo>
                    <a:cubicBezTo>
                      <a:pt x="3" y="0"/>
                      <a:pt x="0" y="3"/>
                      <a:pt x="2" y="5"/>
                    </a:cubicBezTo>
                    <a:cubicBezTo>
                      <a:pt x="4" y="7"/>
                      <a:pt x="6" y="13"/>
                      <a:pt x="10" y="13"/>
                    </a:cubicBezTo>
                    <a:cubicBezTo>
                      <a:pt x="13" y="13"/>
                      <a:pt x="12" y="9"/>
                      <a:pt x="10"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1" name="Freeform 1564">
                <a:extLst>
                  <a:ext uri="{FF2B5EF4-FFF2-40B4-BE49-F238E27FC236}">
                    <a16:creationId xmlns:a16="http://schemas.microsoft.com/office/drawing/2014/main" id="{D7871D93-F366-4E86-BE7C-9CAB7A5E6161}"/>
                  </a:ext>
                </a:extLst>
              </p:cNvPr>
              <p:cNvSpPr>
                <a:spLocks/>
              </p:cNvSpPr>
              <p:nvPr userDrawn="1"/>
            </p:nvSpPr>
            <p:spPr bwMode="auto">
              <a:xfrm>
                <a:off x="5877" y="2098"/>
                <a:ext cx="14" cy="18"/>
              </a:xfrm>
              <a:custGeom>
                <a:avLst/>
                <a:gdLst>
                  <a:gd name="T0" fmla="*/ 8 w 9"/>
                  <a:gd name="T1" fmla="*/ 8 h 12"/>
                  <a:gd name="T2" fmla="*/ 4 w 9"/>
                  <a:gd name="T3" fmla="*/ 2 h 12"/>
                  <a:gd name="T4" fmla="*/ 0 w 9"/>
                  <a:gd name="T5" fmla="*/ 3 h 12"/>
                  <a:gd name="T6" fmla="*/ 5 w 9"/>
                  <a:gd name="T7" fmla="*/ 10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6" y="6"/>
                      <a:pt x="5" y="4"/>
                      <a:pt x="4" y="2"/>
                    </a:cubicBezTo>
                    <a:cubicBezTo>
                      <a:pt x="3" y="0"/>
                      <a:pt x="0" y="1"/>
                      <a:pt x="0" y="3"/>
                    </a:cubicBezTo>
                    <a:cubicBezTo>
                      <a:pt x="1" y="6"/>
                      <a:pt x="3" y="8"/>
                      <a:pt x="5" y="10"/>
                    </a:cubicBezTo>
                    <a:cubicBezTo>
                      <a:pt x="6" y="12"/>
                      <a:pt x="9" y="10"/>
                      <a:pt x="8"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2" name="Freeform 1565">
                <a:extLst>
                  <a:ext uri="{FF2B5EF4-FFF2-40B4-BE49-F238E27FC236}">
                    <a16:creationId xmlns:a16="http://schemas.microsoft.com/office/drawing/2014/main" id="{21852248-7709-427F-90F2-0485953BB272}"/>
                  </a:ext>
                </a:extLst>
              </p:cNvPr>
              <p:cNvSpPr>
                <a:spLocks/>
              </p:cNvSpPr>
              <p:nvPr userDrawn="1"/>
            </p:nvSpPr>
            <p:spPr bwMode="auto">
              <a:xfrm>
                <a:off x="5891" y="2126"/>
                <a:ext cx="14" cy="21"/>
              </a:xfrm>
              <a:custGeom>
                <a:avLst/>
                <a:gdLst>
                  <a:gd name="T0" fmla="*/ 8 w 10"/>
                  <a:gd name="T1" fmla="*/ 10 h 14"/>
                  <a:gd name="T2" fmla="*/ 4 w 10"/>
                  <a:gd name="T3" fmla="*/ 3 h 14"/>
                  <a:gd name="T4" fmla="*/ 1 w 10"/>
                  <a:gd name="T5" fmla="*/ 3 h 14"/>
                  <a:gd name="T6" fmla="*/ 5 w 10"/>
                  <a:gd name="T7" fmla="*/ 12 h 14"/>
                  <a:gd name="T8" fmla="*/ 8 w 10"/>
                  <a:gd name="T9" fmla="*/ 10 h 14"/>
                </a:gdLst>
                <a:ahLst/>
                <a:cxnLst>
                  <a:cxn ang="0">
                    <a:pos x="T0" y="T1"/>
                  </a:cxn>
                  <a:cxn ang="0">
                    <a:pos x="T2" y="T3"/>
                  </a:cxn>
                  <a:cxn ang="0">
                    <a:pos x="T4" y="T5"/>
                  </a:cxn>
                  <a:cxn ang="0">
                    <a:pos x="T6" y="T7"/>
                  </a:cxn>
                  <a:cxn ang="0">
                    <a:pos x="T8" y="T9"/>
                  </a:cxn>
                </a:cxnLst>
                <a:rect l="0" t="0" r="r" b="b"/>
                <a:pathLst>
                  <a:path w="10" h="14">
                    <a:moveTo>
                      <a:pt x="8" y="10"/>
                    </a:moveTo>
                    <a:cubicBezTo>
                      <a:pt x="6" y="8"/>
                      <a:pt x="4" y="6"/>
                      <a:pt x="4" y="3"/>
                    </a:cubicBezTo>
                    <a:cubicBezTo>
                      <a:pt x="5" y="1"/>
                      <a:pt x="1" y="0"/>
                      <a:pt x="1" y="3"/>
                    </a:cubicBezTo>
                    <a:cubicBezTo>
                      <a:pt x="0" y="7"/>
                      <a:pt x="2" y="10"/>
                      <a:pt x="5" y="12"/>
                    </a:cubicBezTo>
                    <a:cubicBezTo>
                      <a:pt x="7" y="14"/>
                      <a:pt x="10" y="11"/>
                      <a:pt x="8" y="1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3" name="Freeform 1566">
                <a:extLst>
                  <a:ext uri="{FF2B5EF4-FFF2-40B4-BE49-F238E27FC236}">
                    <a16:creationId xmlns:a16="http://schemas.microsoft.com/office/drawing/2014/main" id="{28035D92-4336-4459-A611-B7187E7991EE}"/>
                  </a:ext>
                </a:extLst>
              </p:cNvPr>
              <p:cNvSpPr>
                <a:spLocks/>
              </p:cNvSpPr>
              <p:nvPr userDrawn="1"/>
            </p:nvSpPr>
            <p:spPr bwMode="auto">
              <a:xfrm>
                <a:off x="5902" y="2159"/>
                <a:ext cx="14" cy="14"/>
              </a:xfrm>
              <a:custGeom>
                <a:avLst/>
                <a:gdLst>
                  <a:gd name="T0" fmla="*/ 7 w 9"/>
                  <a:gd name="T1" fmla="*/ 5 h 10"/>
                  <a:gd name="T2" fmla="*/ 5 w 9"/>
                  <a:gd name="T3" fmla="*/ 2 h 10"/>
                  <a:gd name="T4" fmla="*/ 1 w 9"/>
                  <a:gd name="T5" fmla="*/ 3 h 10"/>
                  <a:gd name="T6" fmla="*/ 5 w 9"/>
                  <a:gd name="T7" fmla="*/ 8 h 10"/>
                  <a:gd name="T8" fmla="*/ 7 w 9"/>
                  <a:gd name="T9" fmla="*/ 5 h 10"/>
                </a:gdLst>
                <a:ahLst/>
                <a:cxnLst>
                  <a:cxn ang="0">
                    <a:pos x="T0" y="T1"/>
                  </a:cxn>
                  <a:cxn ang="0">
                    <a:pos x="T2" y="T3"/>
                  </a:cxn>
                  <a:cxn ang="0">
                    <a:pos x="T4" y="T5"/>
                  </a:cxn>
                  <a:cxn ang="0">
                    <a:pos x="T6" y="T7"/>
                  </a:cxn>
                  <a:cxn ang="0">
                    <a:pos x="T8" y="T9"/>
                  </a:cxn>
                </a:cxnLst>
                <a:rect l="0" t="0" r="r" b="b"/>
                <a:pathLst>
                  <a:path w="9" h="10">
                    <a:moveTo>
                      <a:pt x="7" y="5"/>
                    </a:moveTo>
                    <a:cubicBezTo>
                      <a:pt x="6" y="4"/>
                      <a:pt x="5" y="3"/>
                      <a:pt x="5" y="2"/>
                    </a:cubicBezTo>
                    <a:cubicBezTo>
                      <a:pt x="4" y="0"/>
                      <a:pt x="0" y="1"/>
                      <a:pt x="1" y="3"/>
                    </a:cubicBezTo>
                    <a:cubicBezTo>
                      <a:pt x="2" y="5"/>
                      <a:pt x="3" y="7"/>
                      <a:pt x="5" y="8"/>
                    </a:cubicBezTo>
                    <a:cubicBezTo>
                      <a:pt x="7" y="10"/>
                      <a:pt x="9" y="7"/>
                      <a:pt x="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4" name="Freeform 1567">
                <a:extLst>
                  <a:ext uri="{FF2B5EF4-FFF2-40B4-BE49-F238E27FC236}">
                    <a16:creationId xmlns:a16="http://schemas.microsoft.com/office/drawing/2014/main" id="{C4179FE2-FE05-46DC-BCBB-AD2FFE050064}"/>
                  </a:ext>
                </a:extLst>
              </p:cNvPr>
              <p:cNvSpPr>
                <a:spLocks/>
              </p:cNvSpPr>
              <p:nvPr userDrawn="1"/>
            </p:nvSpPr>
            <p:spPr bwMode="auto">
              <a:xfrm>
                <a:off x="5914" y="2176"/>
                <a:ext cx="15" cy="25"/>
              </a:xfrm>
              <a:custGeom>
                <a:avLst/>
                <a:gdLst>
                  <a:gd name="T0" fmla="*/ 8 w 10"/>
                  <a:gd name="T1" fmla="*/ 13 h 17"/>
                  <a:gd name="T2" fmla="*/ 4 w 10"/>
                  <a:gd name="T3" fmla="*/ 2 h 17"/>
                  <a:gd name="T4" fmla="*/ 0 w 10"/>
                  <a:gd name="T5" fmla="*/ 3 h 17"/>
                  <a:gd name="T6" fmla="*/ 5 w 10"/>
                  <a:gd name="T7" fmla="*/ 15 h 17"/>
                  <a:gd name="T8" fmla="*/ 8 w 10"/>
                  <a:gd name="T9" fmla="*/ 13 h 17"/>
                </a:gdLst>
                <a:ahLst/>
                <a:cxnLst>
                  <a:cxn ang="0">
                    <a:pos x="T0" y="T1"/>
                  </a:cxn>
                  <a:cxn ang="0">
                    <a:pos x="T2" y="T3"/>
                  </a:cxn>
                  <a:cxn ang="0">
                    <a:pos x="T4" y="T5"/>
                  </a:cxn>
                  <a:cxn ang="0">
                    <a:pos x="T6" y="T7"/>
                  </a:cxn>
                  <a:cxn ang="0">
                    <a:pos x="T8" y="T9"/>
                  </a:cxn>
                </a:cxnLst>
                <a:rect l="0" t="0" r="r" b="b"/>
                <a:pathLst>
                  <a:path w="10" h="17">
                    <a:moveTo>
                      <a:pt x="8" y="13"/>
                    </a:moveTo>
                    <a:cubicBezTo>
                      <a:pt x="6" y="10"/>
                      <a:pt x="5" y="6"/>
                      <a:pt x="4" y="2"/>
                    </a:cubicBezTo>
                    <a:cubicBezTo>
                      <a:pt x="3" y="0"/>
                      <a:pt x="0" y="0"/>
                      <a:pt x="0" y="3"/>
                    </a:cubicBezTo>
                    <a:cubicBezTo>
                      <a:pt x="1" y="7"/>
                      <a:pt x="2" y="12"/>
                      <a:pt x="5" y="15"/>
                    </a:cubicBezTo>
                    <a:cubicBezTo>
                      <a:pt x="6" y="17"/>
                      <a:pt x="10" y="15"/>
                      <a:pt x="8"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5" name="Freeform 1568">
                <a:extLst>
                  <a:ext uri="{FF2B5EF4-FFF2-40B4-BE49-F238E27FC236}">
                    <a16:creationId xmlns:a16="http://schemas.microsoft.com/office/drawing/2014/main" id="{31261491-B110-41BA-AA6A-3AFF79B1D26C}"/>
                  </a:ext>
                </a:extLst>
              </p:cNvPr>
              <p:cNvSpPr>
                <a:spLocks/>
              </p:cNvSpPr>
              <p:nvPr userDrawn="1"/>
            </p:nvSpPr>
            <p:spPr bwMode="auto">
              <a:xfrm>
                <a:off x="5181" y="2923"/>
                <a:ext cx="23" cy="15"/>
              </a:xfrm>
              <a:custGeom>
                <a:avLst/>
                <a:gdLst>
                  <a:gd name="T0" fmla="*/ 2 w 16"/>
                  <a:gd name="T1" fmla="*/ 0 h 10"/>
                  <a:gd name="T2" fmla="*/ 3 w 16"/>
                  <a:gd name="T3" fmla="*/ 4 h 10"/>
                  <a:gd name="T4" fmla="*/ 8 w 16"/>
                  <a:gd name="T5" fmla="*/ 4 h 10"/>
                  <a:gd name="T6" fmla="*/ 12 w 16"/>
                  <a:gd name="T7" fmla="*/ 6 h 10"/>
                  <a:gd name="T8" fmla="*/ 16 w 16"/>
                  <a:gd name="T9" fmla="*/ 7 h 10"/>
                  <a:gd name="T10" fmla="*/ 2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2" y="0"/>
                    </a:moveTo>
                    <a:cubicBezTo>
                      <a:pt x="0" y="1"/>
                      <a:pt x="0" y="4"/>
                      <a:pt x="3" y="4"/>
                    </a:cubicBezTo>
                    <a:cubicBezTo>
                      <a:pt x="5" y="4"/>
                      <a:pt x="6" y="4"/>
                      <a:pt x="8" y="4"/>
                    </a:cubicBezTo>
                    <a:cubicBezTo>
                      <a:pt x="9" y="4"/>
                      <a:pt x="12" y="5"/>
                      <a:pt x="12" y="6"/>
                    </a:cubicBezTo>
                    <a:cubicBezTo>
                      <a:pt x="12" y="9"/>
                      <a:pt x="16" y="10"/>
                      <a:pt x="16" y="7"/>
                    </a:cubicBezTo>
                    <a:cubicBezTo>
                      <a:pt x="16" y="0"/>
                      <a:pt x="7" y="0"/>
                      <a:pt x="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6" name="Freeform 1569">
                <a:extLst>
                  <a:ext uri="{FF2B5EF4-FFF2-40B4-BE49-F238E27FC236}">
                    <a16:creationId xmlns:a16="http://schemas.microsoft.com/office/drawing/2014/main" id="{B3DB0449-1BDF-4079-88AA-361EF8D0D200}"/>
                  </a:ext>
                </a:extLst>
              </p:cNvPr>
              <p:cNvSpPr>
                <a:spLocks/>
              </p:cNvSpPr>
              <p:nvPr userDrawn="1"/>
            </p:nvSpPr>
            <p:spPr bwMode="auto">
              <a:xfrm>
                <a:off x="5204" y="2939"/>
                <a:ext cx="26" cy="10"/>
              </a:xfrm>
              <a:custGeom>
                <a:avLst/>
                <a:gdLst>
                  <a:gd name="T0" fmla="*/ 15 w 17"/>
                  <a:gd name="T1" fmla="*/ 2 h 7"/>
                  <a:gd name="T2" fmla="*/ 2 w 17"/>
                  <a:gd name="T3" fmla="*/ 1 h 7"/>
                  <a:gd name="T4" fmla="*/ 3 w 17"/>
                  <a:gd name="T5" fmla="*/ 5 h 7"/>
                  <a:gd name="T6" fmla="*/ 13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3"/>
                      <a:pt x="13" y="5"/>
                    </a:cubicBezTo>
                    <a:cubicBezTo>
                      <a:pt x="15"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7" name="Freeform 1570">
                <a:extLst>
                  <a:ext uri="{FF2B5EF4-FFF2-40B4-BE49-F238E27FC236}">
                    <a16:creationId xmlns:a16="http://schemas.microsoft.com/office/drawing/2014/main" id="{3E371767-195E-4274-A002-08011ABA232F}"/>
                  </a:ext>
                </a:extLst>
              </p:cNvPr>
              <p:cNvSpPr>
                <a:spLocks/>
              </p:cNvSpPr>
              <p:nvPr userDrawn="1"/>
            </p:nvSpPr>
            <p:spPr bwMode="auto">
              <a:xfrm>
                <a:off x="5227" y="2933"/>
                <a:ext cx="23" cy="10"/>
              </a:xfrm>
              <a:custGeom>
                <a:avLst/>
                <a:gdLst>
                  <a:gd name="T0" fmla="*/ 3 w 16"/>
                  <a:gd name="T1" fmla="*/ 1 h 7"/>
                  <a:gd name="T2" fmla="*/ 3 w 16"/>
                  <a:gd name="T3" fmla="*/ 5 h 7"/>
                  <a:gd name="T4" fmla="*/ 8 w 16"/>
                  <a:gd name="T5" fmla="*/ 5 h 7"/>
                  <a:gd name="T6" fmla="*/ 10 w 16"/>
                  <a:gd name="T7" fmla="*/ 5 h 7"/>
                  <a:gd name="T8" fmla="*/ 11 w 16"/>
                  <a:gd name="T9" fmla="*/ 5 h 7"/>
                  <a:gd name="T10" fmla="*/ 15 w 16"/>
                  <a:gd name="T11" fmla="*/ 4 h 7"/>
                  <a:gd name="T12" fmla="*/ 3 w 1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3" y="1"/>
                    </a:moveTo>
                    <a:cubicBezTo>
                      <a:pt x="0" y="2"/>
                      <a:pt x="1" y="5"/>
                      <a:pt x="3" y="5"/>
                    </a:cubicBezTo>
                    <a:cubicBezTo>
                      <a:pt x="5" y="5"/>
                      <a:pt x="6" y="5"/>
                      <a:pt x="8" y="5"/>
                    </a:cubicBezTo>
                    <a:cubicBezTo>
                      <a:pt x="9" y="5"/>
                      <a:pt x="10" y="5"/>
                      <a:pt x="10" y="5"/>
                    </a:cubicBezTo>
                    <a:cubicBezTo>
                      <a:pt x="11" y="5"/>
                      <a:pt x="12" y="5"/>
                      <a:pt x="11" y="5"/>
                    </a:cubicBezTo>
                    <a:cubicBezTo>
                      <a:pt x="13" y="7"/>
                      <a:pt x="16" y="6"/>
                      <a:pt x="15" y="4"/>
                    </a:cubicBezTo>
                    <a:cubicBezTo>
                      <a:pt x="13" y="0"/>
                      <a:pt x="6" y="1"/>
                      <a:pt x="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8" name="Freeform 1571">
                <a:extLst>
                  <a:ext uri="{FF2B5EF4-FFF2-40B4-BE49-F238E27FC236}">
                    <a16:creationId xmlns:a16="http://schemas.microsoft.com/office/drawing/2014/main" id="{96DB9A88-E6AC-4271-AABB-DEC06C3B4C07}"/>
                  </a:ext>
                </a:extLst>
              </p:cNvPr>
              <p:cNvSpPr>
                <a:spLocks/>
              </p:cNvSpPr>
              <p:nvPr userDrawn="1"/>
            </p:nvSpPr>
            <p:spPr bwMode="auto">
              <a:xfrm>
                <a:off x="5231" y="2948"/>
                <a:ext cx="21" cy="9"/>
              </a:xfrm>
              <a:custGeom>
                <a:avLst/>
                <a:gdLst>
                  <a:gd name="T0" fmla="*/ 13 w 14"/>
                  <a:gd name="T1" fmla="*/ 2 h 6"/>
                  <a:gd name="T2" fmla="*/ 13 w 14"/>
                  <a:gd name="T3" fmla="*/ 2 h 6"/>
                  <a:gd name="T4" fmla="*/ 12 w 14"/>
                  <a:gd name="T5" fmla="*/ 2 h 6"/>
                  <a:gd name="T6" fmla="*/ 11 w 14"/>
                  <a:gd name="T7" fmla="*/ 2 h 6"/>
                  <a:gd name="T8" fmla="*/ 8 w 14"/>
                  <a:gd name="T9" fmla="*/ 1 h 6"/>
                  <a:gd name="T10" fmla="*/ 2 w 14"/>
                  <a:gd name="T11" fmla="*/ 0 h 6"/>
                  <a:gd name="T12" fmla="*/ 2 w 14"/>
                  <a:gd name="T13" fmla="*/ 4 h 6"/>
                  <a:gd name="T14" fmla="*/ 9 w 14"/>
                  <a:gd name="T15" fmla="*/ 5 h 6"/>
                  <a:gd name="T16" fmla="*/ 13 w 14"/>
                  <a:gd name="T17" fmla="*/ 5 h 6"/>
                  <a:gd name="T18" fmla="*/ 13 w 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13" y="2"/>
                    </a:moveTo>
                    <a:cubicBezTo>
                      <a:pt x="13" y="2"/>
                      <a:pt x="13" y="2"/>
                      <a:pt x="13" y="2"/>
                    </a:cubicBezTo>
                    <a:cubicBezTo>
                      <a:pt x="12" y="2"/>
                      <a:pt x="12" y="2"/>
                      <a:pt x="12" y="2"/>
                    </a:cubicBezTo>
                    <a:cubicBezTo>
                      <a:pt x="11" y="2"/>
                      <a:pt x="11" y="2"/>
                      <a:pt x="11" y="2"/>
                    </a:cubicBezTo>
                    <a:cubicBezTo>
                      <a:pt x="10" y="1"/>
                      <a:pt x="9" y="1"/>
                      <a:pt x="8" y="1"/>
                    </a:cubicBezTo>
                    <a:cubicBezTo>
                      <a:pt x="6" y="1"/>
                      <a:pt x="4" y="0"/>
                      <a:pt x="2" y="0"/>
                    </a:cubicBezTo>
                    <a:cubicBezTo>
                      <a:pt x="0" y="0"/>
                      <a:pt x="0" y="4"/>
                      <a:pt x="2" y="4"/>
                    </a:cubicBezTo>
                    <a:cubicBezTo>
                      <a:pt x="5" y="4"/>
                      <a:pt x="7" y="5"/>
                      <a:pt x="9" y="5"/>
                    </a:cubicBezTo>
                    <a:cubicBezTo>
                      <a:pt x="10" y="5"/>
                      <a:pt x="12" y="6"/>
                      <a:pt x="13" y="5"/>
                    </a:cubicBezTo>
                    <a:cubicBezTo>
                      <a:pt x="14" y="4"/>
                      <a:pt x="14"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9" name="Freeform 1572">
                <a:extLst>
                  <a:ext uri="{FF2B5EF4-FFF2-40B4-BE49-F238E27FC236}">
                    <a16:creationId xmlns:a16="http://schemas.microsoft.com/office/drawing/2014/main" id="{D616DCE6-C651-4E0D-9579-0B18866D1F2D}"/>
                  </a:ext>
                </a:extLst>
              </p:cNvPr>
              <p:cNvSpPr>
                <a:spLocks/>
              </p:cNvSpPr>
              <p:nvPr userDrawn="1"/>
            </p:nvSpPr>
            <p:spPr bwMode="auto">
              <a:xfrm>
                <a:off x="5209" y="2952"/>
                <a:ext cx="25" cy="14"/>
              </a:xfrm>
              <a:custGeom>
                <a:avLst/>
                <a:gdLst>
                  <a:gd name="T0" fmla="*/ 15 w 17"/>
                  <a:gd name="T1" fmla="*/ 4 h 9"/>
                  <a:gd name="T2" fmla="*/ 2 w 17"/>
                  <a:gd name="T3" fmla="*/ 2 h 9"/>
                  <a:gd name="T4" fmla="*/ 4 w 17"/>
                  <a:gd name="T5" fmla="*/ 5 h 9"/>
                  <a:gd name="T6" fmla="*/ 13 w 17"/>
                  <a:gd name="T7" fmla="*/ 7 h 9"/>
                  <a:gd name="T8" fmla="*/ 15 w 17"/>
                  <a:gd name="T9" fmla="*/ 4 h 9"/>
                </a:gdLst>
                <a:ahLst/>
                <a:cxnLst>
                  <a:cxn ang="0">
                    <a:pos x="T0" y="T1"/>
                  </a:cxn>
                  <a:cxn ang="0">
                    <a:pos x="T2" y="T3"/>
                  </a:cxn>
                  <a:cxn ang="0">
                    <a:pos x="T4" y="T5"/>
                  </a:cxn>
                  <a:cxn ang="0">
                    <a:pos x="T6" y="T7"/>
                  </a:cxn>
                  <a:cxn ang="0">
                    <a:pos x="T8" y="T9"/>
                  </a:cxn>
                </a:cxnLst>
                <a:rect l="0" t="0" r="r" b="b"/>
                <a:pathLst>
                  <a:path w="17" h="9">
                    <a:moveTo>
                      <a:pt x="15" y="4"/>
                    </a:moveTo>
                    <a:cubicBezTo>
                      <a:pt x="11" y="1"/>
                      <a:pt x="7" y="0"/>
                      <a:pt x="2" y="2"/>
                    </a:cubicBezTo>
                    <a:cubicBezTo>
                      <a:pt x="0" y="3"/>
                      <a:pt x="2" y="6"/>
                      <a:pt x="4" y="5"/>
                    </a:cubicBezTo>
                    <a:cubicBezTo>
                      <a:pt x="7" y="4"/>
                      <a:pt x="10" y="5"/>
                      <a:pt x="13" y="7"/>
                    </a:cubicBezTo>
                    <a:cubicBezTo>
                      <a:pt x="14" y="9"/>
                      <a:pt x="17" y="6"/>
                      <a:pt x="15"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0" name="Freeform 1573">
                <a:extLst>
                  <a:ext uri="{FF2B5EF4-FFF2-40B4-BE49-F238E27FC236}">
                    <a16:creationId xmlns:a16="http://schemas.microsoft.com/office/drawing/2014/main" id="{1BC3E78F-8A81-454E-B453-DBC82035CC52}"/>
                  </a:ext>
                </a:extLst>
              </p:cNvPr>
              <p:cNvSpPr>
                <a:spLocks/>
              </p:cNvSpPr>
              <p:nvPr userDrawn="1"/>
            </p:nvSpPr>
            <p:spPr bwMode="auto">
              <a:xfrm>
                <a:off x="5187" y="2957"/>
                <a:ext cx="26" cy="13"/>
              </a:xfrm>
              <a:custGeom>
                <a:avLst/>
                <a:gdLst>
                  <a:gd name="T0" fmla="*/ 17 w 18"/>
                  <a:gd name="T1" fmla="*/ 5 h 9"/>
                  <a:gd name="T2" fmla="*/ 3 w 18"/>
                  <a:gd name="T3" fmla="*/ 0 h 9"/>
                  <a:gd name="T4" fmla="*/ 3 w 18"/>
                  <a:gd name="T5" fmla="*/ 4 h 9"/>
                  <a:gd name="T6" fmla="*/ 14 w 18"/>
                  <a:gd name="T7" fmla="*/ 8 h 9"/>
                  <a:gd name="T8" fmla="*/ 17 w 18"/>
                  <a:gd name="T9" fmla="*/ 5 h 9"/>
                </a:gdLst>
                <a:ahLst/>
                <a:cxnLst>
                  <a:cxn ang="0">
                    <a:pos x="T0" y="T1"/>
                  </a:cxn>
                  <a:cxn ang="0">
                    <a:pos x="T2" y="T3"/>
                  </a:cxn>
                  <a:cxn ang="0">
                    <a:pos x="T4" y="T5"/>
                  </a:cxn>
                  <a:cxn ang="0">
                    <a:pos x="T6" y="T7"/>
                  </a:cxn>
                  <a:cxn ang="0">
                    <a:pos x="T8" y="T9"/>
                  </a:cxn>
                </a:cxnLst>
                <a:rect l="0" t="0" r="r" b="b"/>
                <a:pathLst>
                  <a:path w="18" h="9">
                    <a:moveTo>
                      <a:pt x="17" y="5"/>
                    </a:moveTo>
                    <a:cubicBezTo>
                      <a:pt x="13" y="2"/>
                      <a:pt x="8" y="0"/>
                      <a:pt x="3" y="0"/>
                    </a:cubicBezTo>
                    <a:cubicBezTo>
                      <a:pt x="0" y="0"/>
                      <a:pt x="1" y="4"/>
                      <a:pt x="3" y="4"/>
                    </a:cubicBezTo>
                    <a:cubicBezTo>
                      <a:pt x="7" y="4"/>
                      <a:pt x="11" y="5"/>
                      <a:pt x="14" y="8"/>
                    </a:cubicBezTo>
                    <a:cubicBezTo>
                      <a:pt x="16" y="9"/>
                      <a:pt x="18" y="7"/>
                      <a:pt x="1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1" name="Freeform 1574">
                <a:extLst>
                  <a:ext uri="{FF2B5EF4-FFF2-40B4-BE49-F238E27FC236}">
                    <a16:creationId xmlns:a16="http://schemas.microsoft.com/office/drawing/2014/main" id="{E84457C5-36D9-4727-8FFA-714B1DD9761C}"/>
                  </a:ext>
                </a:extLst>
              </p:cNvPr>
              <p:cNvSpPr>
                <a:spLocks/>
              </p:cNvSpPr>
              <p:nvPr userDrawn="1"/>
            </p:nvSpPr>
            <p:spPr bwMode="auto">
              <a:xfrm>
                <a:off x="5215" y="2973"/>
                <a:ext cx="23" cy="10"/>
              </a:xfrm>
              <a:custGeom>
                <a:avLst/>
                <a:gdLst>
                  <a:gd name="T0" fmla="*/ 15 w 16"/>
                  <a:gd name="T1" fmla="*/ 3 h 7"/>
                  <a:gd name="T2" fmla="*/ 10 w 16"/>
                  <a:gd name="T3" fmla="*/ 1 h 7"/>
                  <a:gd name="T4" fmla="*/ 2 w 16"/>
                  <a:gd name="T5" fmla="*/ 1 h 7"/>
                  <a:gd name="T6" fmla="*/ 4 w 16"/>
                  <a:gd name="T7" fmla="*/ 5 h 7"/>
                  <a:gd name="T8" fmla="*/ 8 w 16"/>
                  <a:gd name="T9" fmla="*/ 4 h 7"/>
                  <a:gd name="T10" fmla="*/ 11 w 16"/>
                  <a:gd name="T11" fmla="*/ 5 h 7"/>
                  <a:gd name="T12" fmla="*/ 12 w 16"/>
                  <a:gd name="T13" fmla="*/ 5 h 7"/>
                  <a:gd name="T14" fmla="*/ 12 w 16"/>
                  <a:gd name="T15" fmla="*/ 5 h 7"/>
                  <a:gd name="T16" fmla="*/ 15 w 16"/>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5" y="3"/>
                    </a:moveTo>
                    <a:cubicBezTo>
                      <a:pt x="14" y="1"/>
                      <a:pt x="11" y="1"/>
                      <a:pt x="10" y="1"/>
                    </a:cubicBezTo>
                    <a:cubicBezTo>
                      <a:pt x="7" y="1"/>
                      <a:pt x="5" y="0"/>
                      <a:pt x="2" y="1"/>
                    </a:cubicBezTo>
                    <a:cubicBezTo>
                      <a:pt x="0" y="2"/>
                      <a:pt x="1" y="5"/>
                      <a:pt x="4" y="5"/>
                    </a:cubicBezTo>
                    <a:cubicBezTo>
                      <a:pt x="5" y="4"/>
                      <a:pt x="7" y="4"/>
                      <a:pt x="8" y="4"/>
                    </a:cubicBezTo>
                    <a:cubicBezTo>
                      <a:pt x="9" y="5"/>
                      <a:pt x="10" y="5"/>
                      <a:pt x="11" y="5"/>
                    </a:cubicBezTo>
                    <a:cubicBezTo>
                      <a:pt x="11" y="5"/>
                      <a:pt x="11" y="5"/>
                      <a:pt x="12" y="5"/>
                    </a:cubicBezTo>
                    <a:cubicBezTo>
                      <a:pt x="12" y="5"/>
                      <a:pt x="12" y="5"/>
                      <a:pt x="12" y="5"/>
                    </a:cubicBezTo>
                    <a:cubicBezTo>
                      <a:pt x="13" y="7"/>
                      <a:pt x="16" y="5"/>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2" name="Freeform 1575">
                <a:extLst>
                  <a:ext uri="{FF2B5EF4-FFF2-40B4-BE49-F238E27FC236}">
                    <a16:creationId xmlns:a16="http://schemas.microsoft.com/office/drawing/2014/main" id="{C80A84A8-16CB-49F9-B76C-5739F33EC485}"/>
                  </a:ext>
                </a:extLst>
              </p:cNvPr>
              <p:cNvSpPr>
                <a:spLocks/>
              </p:cNvSpPr>
              <p:nvPr userDrawn="1"/>
            </p:nvSpPr>
            <p:spPr bwMode="auto">
              <a:xfrm>
                <a:off x="5249" y="2977"/>
                <a:ext cx="19" cy="11"/>
              </a:xfrm>
              <a:custGeom>
                <a:avLst/>
                <a:gdLst>
                  <a:gd name="T0" fmla="*/ 2 w 13"/>
                  <a:gd name="T1" fmla="*/ 2 h 7"/>
                  <a:gd name="T2" fmla="*/ 2 w 13"/>
                  <a:gd name="T3" fmla="*/ 5 h 7"/>
                  <a:gd name="T4" fmla="*/ 6 w 13"/>
                  <a:gd name="T5" fmla="*/ 5 h 7"/>
                  <a:gd name="T6" fmla="*/ 8 w 13"/>
                  <a:gd name="T7" fmla="*/ 5 h 7"/>
                  <a:gd name="T8" fmla="*/ 9 w 13"/>
                  <a:gd name="T9" fmla="*/ 5 h 7"/>
                  <a:gd name="T10" fmla="*/ 12 w 13"/>
                  <a:gd name="T11" fmla="*/ 5 h 7"/>
                  <a:gd name="T12" fmla="*/ 2 w 1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2" y="2"/>
                    </a:moveTo>
                    <a:cubicBezTo>
                      <a:pt x="0" y="2"/>
                      <a:pt x="0" y="6"/>
                      <a:pt x="2" y="5"/>
                    </a:cubicBezTo>
                    <a:cubicBezTo>
                      <a:pt x="4" y="5"/>
                      <a:pt x="5" y="5"/>
                      <a:pt x="6" y="5"/>
                    </a:cubicBezTo>
                    <a:cubicBezTo>
                      <a:pt x="7" y="5"/>
                      <a:pt x="7" y="5"/>
                      <a:pt x="8" y="5"/>
                    </a:cubicBezTo>
                    <a:cubicBezTo>
                      <a:pt x="8" y="5"/>
                      <a:pt x="8" y="5"/>
                      <a:pt x="9" y="5"/>
                    </a:cubicBezTo>
                    <a:cubicBezTo>
                      <a:pt x="9" y="7"/>
                      <a:pt x="12" y="7"/>
                      <a:pt x="12" y="5"/>
                    </a:cubicBezTo>
                    <a:cubicBezTo>
                      <a:pt x="13" y="0"/>
                      <a:pt x="4" y="1"/>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3" name="Freeform 1576">
                <a:extLst>
                  <a:ext uri="{FF2B5EF4-FFF2-40B4-BE49-F238E27FC236}">
                    <a16:creationId xmlns:a16="http://schemas.microsoft.com/office/drawing/2014/main" id="{1C91E870-FEA0-4977-A311-F75D0C664CAD}"/>
                  </a:ext>
                </a:extLst>
              </p:cNvPr>
              <p:cNvSpPr>
                <a:spLocks/>
              </p:cNvSpPr>
              <p:nvPr userDrawn="1"/>
            </p:nvSpPr>
            <p:spPr bwMode="auto">
              <a:xfrm>
                <a:off x="5252" y="2966"/>
                <a:ext cx="23" cy="7"/>
              </a:xfrm>
              <a:custGeom>
                <a:avLst/>
                <a:gdLst>
                  <a:gd name="T0" fmla="*/ 14 w 16"/>
                  <a:gd name="T1" fmla="*/ 1 h 5"/>
                  <a:gd name="T2" fmla="*/ 3 w 16"/>
                  <a:gd name="T3" fmla="*/ 1 h 5"/>
                  <a:gd name="T4" fmla="*/ 3 w 16"/>
                  <a:gd name="T5" fmla="*/ 4 h 5"/>
                  <a:gd name="T6" fmla="*/ 9 w 16"/>
                  <a:gd name="T7" fmla="*/ 4 h 5"/>
                  <a:gd name="T8" fmla="*/ 13 w 16"/>
                  <a:gd name="T9" fmla="*/ 4 h 5"/>
                  <a:gd name="T10" fmla="*/ 14 w 16"/>
                  <a:gd name="T11" fmla="*/ 1 h 5"/>
                </a:gdLst>
                <a:ahLst/>
                <a:cxnLst>
                  <a:cxn ang="0">
                    <a:pos x="T0" y="T1"/>
                  </a:cxn>
                  <a:cxn ang="0">
                    <a:pos x="T2" y="T3"/>
                  </a:cxn>
                  <a:cxn ang="0">
                    <a:pos x="T4" y="T5"/>
                  </a:cxn>
                  <a:cxn ang="0">
                    <a:pos x="T6" y="T7"/>
                  </a:cxn>
                  <a:cxn ang="0">
                    <a:pos x="T8" y="T9"/>
                  </a:cxn>
                  <a:cxn ang="0">
                    <a:pos x="T10" y="T11"/>
                  </a:cxn>
                </a:cxnLst>
                <a:rect l="0" t="0" r="r" b="b"/>
                <a:pathLst>
                  <a:path w="16" h="5">
                    <a:moveTo>
                      <a:pt x="14" y="1"/>
                    </a:moveTo>
                    <a:cubicBezTo>
                      <a:pt x="10" y="0"/>
                      <a:pt x="6" y="0"/>
                      <a:pt x="3" y="1"/>
                    </a:cubicBezTo>
                    <a:cubicBezTo>
                      <a:pt x="0" y="1"/>
                      <a:pt x="1" y="5"/>
                      <a:pt x="3" y="4"/>
                    </a:cubicBezTo>
                    <a:cubicBezTo>
                      <a:pt x="5" y="4"/>
                      <a:pt x="7" y="4"/>
                      <a:pt x="9" y="4"/>
                    </a:cubicBezTo>
                    <a:cubicBezTo>
                      <a:pt x="10" y="4"/>
                      <a:pt x="13" y="4"/>
                      <a:pt x="13" y="4"/>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4" name="Freeform 1577">
                <a:extLst>
                  <a:ext uri="{FF2B5EF4-FFF2-40B4-BE49-F238E27FC236}">
                    <a16:creationId xmlns:a16="http://schemas.microsoft.com/office/drawing/2014/main" id="{7A4069CC-5403-4A67-A43C-ACB2D612EE5E}"/>
                  </a:ext>
                </a:extLst>
              </p:cNvPr>
              <p:cNvSpPr>
                <a:spLocks/>
              </p:cNvSpPr>
              <p:nvPr userDrawn="1"/>
            </p:nvSpPr>
            <p:spPr bwMode="auto">
              <a:xfrm>
                <a:off x="5265" y="2948"/>
                <a:ext cx="28" cy="9"/>
              </a:xfrm>
              <a:custGeom>
                <a:avLst/>
                <a:gdLst>
                  <a:gd name="T0" fmla="*/ 17 w 19"/>
                  <a:gd name="T1" fmla="*/ 2 h 6"/>
                  <a:gd name="T2" fmla="*/ 12 w 19"/>
                  <a:gd name="T3" fmla="*/ 0 h 6"/>
                  <a:gd name="T4" fmla="*/ 3 w 19"/>
                  <a:gd name="T5" fmla="*/ 0 h 6"/>
                  <a:gd name="T6" fmla="*/ 3 w 19"/>
                  <a:gd name="T7" fmla="*/ 4 h 6"/>
                  <a:gd name="T8" fmla="*/ 10 w 19"/>
                  <a:gd name="T9" fmla="*/ 4 h 6"/>
                  <a:gd name="T10" fmla="*/ 15 w 19"/>
                  <a:gd name="T11" fmla="*/ 5 h 6"/>
                  <a:gd name="T12" fmla="*/ 17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7" y="2"/>
                    </a:moveTo>
                    <a:cubicBezTo>
                      <a:pt x="16" y="1"/>
                      <a:pt x="14" y="0"/>
                      <a:pt x="12" y="0"/>
                    </a:cubicBezTo>
                    <a:cubicBezTo>
                      <a:pt x="9" y="0"/>
                      <a:pt x="6" y="0"/>
                      <a:pt x="3" y="0"/>
                    </a:cubicBezTo>
                    <a:cubicBezTo>
                      <a:pt x="0" y="1"/>
                      <a:pt x="1" y="5"/>
                      <a:pt x="3" y="4"/>
                    </a:cubicBezTo>
                    <a:cubicBezTo>
                      <a:pt x="5" y="4"/>
                      <a:pt x="7" y="4"/>
                      <a:pt x="10" y="4"/>
                    </a:cubicBezTo>
                    <a:cubicBezTo>
                      <a:pt x="11" y="4"/>
                      <a:pt x="14"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5" name="Freeform 1578">
                <a:extLst>
                  <a:ext uri="{FF2B5EF4-FFF2-40B4-BE49-F238E27FC236}">
                    <a16:creationId xmlns:a16="http://schemas.microsoft.com/office/drawing/2014/main" id="{E4102FB8-2A58-40D5-82C9-F246186E52CC}"/>
                  </a:ext>
                </a:extLst>
              </p:cNvPr>
              <p:cNvSpPr>
                <a:spLocks/>
              </p:cNvSpPr>
              <p:nvPr userDrawn="1"/>
            </p:nvSpPr>
            <p:spPr bwMode="auto">
              <a:xfrm>
                <a:off x="5268" y="2932"/>
                <a:ext cx="24" cy="8"/>
              </a:xfrm>
              <a:custGeom>
                <a:avLst/>
                <a:gdLst>
                  <a:gd name="T0" fmla="*/ 14 w 16"/>
                  <a:gd name="T1" fmla="*/ 2 h 6"/>
                  <a:gd name="T2" fmla="*/ 9 w 16"/>
                  <a:gd name="T3" fmla="*/ 1 h 6"/>
                  <a:gd name="T4" fmla="*/ 3 w 16"/>
                  <a:gd name="T5" fmla="*/ 2 h 6"/>
                  <a:gd name="T6" fmla="*/ 4 w 16"/>
                  <a:gd name="T7" fmla="*/ 5 h 6"/>
                  <a:gd name="T8" fmla="*/ 8 w 16"/>
                  <a:gd name="T9" fmla="*/ 5 h 6"/>
                  <a:gd name="T10" fmla="*/ 11 w 16"/>
                  <a:gd name="T11" fmla="*/ 4 h 6"/>
                  <a:gd name="T12" fmla="*/ 12 w 16"/>
                  <a:gd name="T13" fmla="*/ 4 h 6"/>
                  <a:gd name="T14" fmla="*/ 12 w 16"/>
                  <a:gd name="T15" fmla="*/ 4 h 6"/>
                  <a:gd name="T16" fmla="*/ 14 w 1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6">
                    <a:moveTo>
                      <a:pt x="14" y="2"/>
                    </a:moveTo>
                    <a:cubicBezTo>
                      <a:pt x="13" y="0"/>
                      <a:pt x="11" y="1"/>
                      <a:pt x="9" y="1"/>
                    </a:cubicBezTo>
                    <a:cubicBezTo>
                      <a:pt x="7" y="1"/>
                      <a:pt x="5" y="1"/>
                      <a:pt x="3" y="2"/>
                    </a:cubicBezTo>
                    <a:cubicBezTo>
                      <a:pt x="0" y="3"/>
                      <a:pt x="2" y="6"/>
                      <a:pt x="4" y="5"/>
                    </a:cubicBezTo>
                    <a:cubicBezTo>
                      <a:pt x="5" y="5"/>
                      <a:pt x="7" y="5"/>
                      <a:pt x="8" y="5"/>
                    </a:cubicBezTo>
                    <a:cubicBezTo>
                      <a:pt x="9" y="4"/>
                      <a:pt x="10" y="4"/>
                      <a:pt x="11" y="4"/>
                    </a:cubicBezTo>
                    <a:cubicBezTo>
                      <a:pt x="11" y="4"/>
                      <a:pt x="11" y="4"/>
                      <a:pt x="12" y="4"/>
                    </a:cubicBezTo>
                    <a:cubicBezTo>
                      <a:pt x="12" y="4"/>
                      <a:pt x="12" y="4"/>
                      <a:pt x="12" y="4"/>
                    </a:cubicBezTo>
                    <a:cubicBezTo>
                      <a:pt x="13" y="6"/>
                      <a:pt x="16" y="4"/>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6" name="Freeform 1579">
                <a:extLst>
                  <a:ext uri="{FF2B5EF4-FFF2-40B4-BE49-F238E27FC236}">
                    <a16:creationId xmlns:a16="http://schemas.microsoft.com/office/drawing/2014/main" id="{639F7EC7-0175-4D03-B06D-58CCDB44547B}"/>
                  </a:ext>
                </a:extLst>
              </p:cNvPr>
              <p:cNvSpPr>
                <a:spLocks/>
              </p:cNvSpPr>
              <p:nvPr userDrawn="1"/>
            </p:nvSpPr>
            <p:spPr bwMode="auto">
              <a:xfrm>
                <a:off x="5300" y="2948"/>
                <a:ext cx="23" cy="12"/>
              </a:xfrm>
              <a:custGeom>
                <a:avLst/>
                <a:gdLst>
                  <a:gd name="T0" fmla="*/ 14 w 15"/>
                  <a:gd name="T1" fmla="*/ 3 h 8"/>
                  <a:gd name="T2" fmla="*/ 2 w 15"/>
                  <a:gd name="T3" fmla="*/ 2 h 8"/>
                  <a:gd name="T4" fmla="*/ 4 w 15"/>
                  <a:gd name="T5" fmla="*/ 5 h 8"/>
                  <a:gd name="T6" fmla="*/ 11 w 15"/>
                  <a:gd name="T7" fmla="*/ 6 h 8"/>
                  <a:gd name="T8" fmla="*/ 14 w 15"/>
                  <a:gd name="T9" fmla="*/ 3 h 8"/>
                </a:gdLst>
                <a:ahLst/>
                <a:cxnLst>
                  <a:cxn ang="0">
                    <a:pos x="T0" y="T1"/>
                  </a:cxn>
                  <a:cxn ang="0">
                    <a:pos x="T2" y="T3"/>
                  </a:cxn>
                  <a:cxn ang="0">
                    <a:pos x="T4" y="T5"/>
                  </a:cxn>
                  <a:cxn ang="0">
                    <a:pos x="T6" y="T7"/>
                  </a:cxn>
                  <a:cxn ang="0">
                    <a:pos x="T8" y="T9"/>
                  </a:cxn>
                </a:cxnLst>
                <a:rect l="0" t="0" r="r" b="b"/>
                <a:pathLst>
                  <a:path w="15" h="8">
                    <a:moveTo>
                      <a:pt x="14" y="3"/>
                    </a:moveTo>
                    <a:cubicBezTo>
                      <a:pt x="11" y="1"/>
                      <a:pt x="6" y="0"/>
                      <a:pt x="2" y="2"/>
                    </a:cubicBezTo>
                    <a:cubicBezTo>
                      <a:pt x="0" y="2"/>
                      <a:pt x="1" y="6"/>
                      <a:pt x="4" y="5"/>
                    </a:cubicBezTo>
                    <a:cubicBezTo>
                      <a:pt x="6" y="4"/>
                      <a:pt x="9" y="5"/>
                      <a:pt x="11" y="6"/>
                    </a:cubicBezTo>
                    <a:cubicBezTo>
                      <a:pt x="13" y="8"/>
                      <a:pt x="15" y="5"/>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7" name="Freeform 1580">
                <a:extLst>
                  <a:ext uri="{FF2B5EF4-FFF2-40B4-BE49-F238E27FC236}">
                    <a16:creationId xmlns:a16="http://schemas.microsoft.com/office/drawing/2014/main" id="{18BAEB5B-DCDB-4ECC-8451-4C9CC6BC1D3F}"/>
                  </a:ext>
                </a:extLst>
              </p:cNvPr>
              <p:cNvSpPr>
                <a:spLocks/>
              </p:cNvSpPr>
              <p:nvPr userDrawn="1"/>
            </p:nvSpPr>
            <p:spPr bwMode="auto">
              <a:xfrm>
                <a:off x="5292" y="2966"/>
                <a:ext cx="23" cy="13"/>
              </a:xfrm>
              <a:custGeom>
                <a:avLst/>
                <a:gdLst>
                  <a:gd name="T0" fmla="*/ 14 w 16"/>
                  <a:gd name="T1" fmla="*/ 4 h 9"/>
                  <a:gd name="T2" fmla="*/ 2 w 16"/>
                  <a:gd name="T3" fmla="*/ 2 h 9"/>
                  <a:gd name="T4" fmla="*/ 3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6" y="0"/>
                      <a:pt x="2" y="2"/>
                    </a:cubicBezTo>
                    <a:cubicBezTo>
                      <a:pt x="0" y="2"/>
                      <a:pt x="1" y="6"/>
                      <a:pt x="3" y="5"/>
                    </a:cubicBezTo>
                    <a:cubicBezTo>
                      <a:pt x="6" y="4"/>
                      <a:pt x="10"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8" name="Freeform 1581">
                <a:extLst>
                  <a:ext uri="{FF2B5EF4-FFF2-40B4-BE49-F238E27FC236}">
                    <a16:creationId xmlns:a16="http://schemas.microsoft.com/office/drawing/2014/main" id="{586A2F9A-DA02-4C14-B598-9835D744CF8D}"/>
                  </a:ext>
                </a:extLst>
              </p:cNvPr>
              <p:cNvSpPr>
                <a:spLocks/>
              </p:cNvSpPr>
              <p:nvPr userDrawn="1"/>
            </p:nvSpPr>
            <p:spPr bwMode="auto">
              <a:xfrm>
                <a:off x="5287" y="2982"/>
                <a:ext cx="28" cy="12"/>
              </a:xfrm>
              <a:custGeom>
                <a:avLst/>
                <a:gdLst>
                  <a:gd name="T0" fmla="*/ 17 w 19"/>
                  <a:gd name="T1" fmla="*/ 4 h 8"/>
                  <a:gd name="T2" fmla="*/ 2 w 19"/>
                  <a:gd name="T3" fmla="*/ 1 h 8"/>
                  <a:gd name="T4" fmla="*/ 3 w 19"/>
                  <a:gd name="T5" fmla="*/ 4 h 8"/>
                  <a:gd name="T6" fmla="*/ 14 w 19"/>
                  <a:gd name="T7" fmla="*/ 7 h 8"/>
                  <a:gd name="T8" fmla="*/ 17 w 19"/>
                  <a:gd name="T9" fmla="*/ 4 h 8"/>
                </a:gdLst>
                <a:ahLst/>
                <a:cxnLst>
                  <a:cxn ang="0">
                    <a:pos x="T0" y="T1"/>
                  </a:cxn>
                  <a:cxn ang="0">
                    <a:pos x="T2" y="T3"/>
                  </a:cxn>
                  <a:cxn ang="0">
                    <a:pos x="T4" y="T5"/>
                  </a:cxn>
                  <a:cxn ang="0">
                    <a:pos x="T6" y="T7"/>
                  </a:cxn>
                  <a:cxn ang="0">
                    <a:pos x="T8" y="T9"/>
                  </a:cxn>
                </a:cxnLst>
                <a:rect l="0" t="0" r="r" b="b"/>
                <a:pathLst>
                  <a:path w="19" h="8">
                    <a:moveTo>
                      <a:pt x="17" y="4"/>
                    </a:moveTo>
                    <a:cubicBezTo>
                      <a:pt x="12" y="1"/>
                      <a:pt x="8" y="0"/>
                      <a:pt x="2" y="1"/>
                    </a:cubicBezTo>
                    <a:cubicBezTo>
                      <a:pt x="0" y="1"/>
                      <a:pt x="0" y="5"/>
                      <a:pt x="3" y="4"/>
                    </a:cubicBezTo>
                    <a:cubicBezTo>
                      <a:pt x="7" y="4"/>
                      <a:pt x="11" y="5"/>
                      <a:pt x="14" y="7"/>
                    </a:cubicBezTo>
                    <a:cubicBezTo>
                      <a:pt x="16" y="8"/>
                      <a:pt x="19" y="5"/>
                      <a:pt x="17"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9" name="Freeform 1582">
                <a:extLst>
                  <a:ext uri="{FF2B5EF4-FFF2-40B4-BE49-F238E27FC236}">
                    <a16:creationId xmlns:a16="http://schemas.microsoft.com/office/drawing/2014/main" id="{3C82AFED-3A1C-44FF-ACA3-59E31F517589}"/>
                  </a:ext>
                </a:extLst>
              </p:cNvPr>
              <p:cNvSpPr>
                <a:spLocks/>
              </p:cNvSpPr>
              <p:nvPr userDrawn="1"/>
            </p:nvSpPr>
            <p:spPr bwMode="auto">
              <a:xfrm>
                <a:off x="5283" y="2992"/>
                <a:ext cx="23" cy="13"/>
              </a:xfrm>
              <a:custGeom>
                <a:avLst/>
                <a:gdLst>
                  <a:gd name="T0" fmla="*/ 14 w 16"/>
                  <a:gd name="T1" fmla="*/ 4 h 9"/>
                  <a:gd name="T2" fmla="*/ 2 w 16"/>
                  <a:gd name="T3" fmla="*/ 1 h 9"/>
                  <a:gd name="T4" fmla="*/ 2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7" y="0"/>
                      <a:pt x="2" y="1"/>
                    </a:cubicBezTo>
                    <a:cubicBezTo>
                      <a:pt x="0" y="1"/>
                      <a:pt x="0" y="5"/>
                      <a:pt x="2" y="5"/>
                    </a:cubicBezTo>
                    <a:cubicBezTo>
                      <a:pt x="6" y="4"/>
                      <a:pt x="9"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0" name="Freeform 1583">
                <a:extLst>
                  <a:ext uri="{FF2B5EF4-FFF2-40B4-BE49-F238E27FC236}">
                    <a16:creationId xmlns:a16="http://schemas.microsoft.com/office/drawing/2014/main" id="{98721C21-1D9C-45D0-930A-1E04E93933F4}"/>
                  </a:ext>
                </a:extLst>
              </p:cNvPr>
              <p:cNvSpPr>
                <a:spLocks/>
              </p:cNvSpPr>
              <p:nvPr userDrawn="1"/>
            </p:nvSpPr>
            <p:spPr bwMode="auto">
              <a:xfrm>
                <a:off x="5324" y="2998"/>
                <a:ext cx="24" cy="10"/>
              </a:xfrm>
              <a:custGeom>
                <a:avLst/>
                <a:gdLst>
                  <a:gd name="T0" fmla="*/ 11 w 16"/>
                  <a:gd name="T1" fmla="*/ 1 h 7"/>
                  <a:gd name="T2" fmla="*/ 2 w 16"/>
                  <a:gd name="T3" fmla="*/ 1 h 7"/>
                  <a:gd name="T4" fmla="*/ 3 w 16"/>
                  <a:gd name="T5" fmla="*/ 5 h 7"/>
                  <a:gd name="T6" fmla="*/ 8 w 16"/>
                  <a:gd name="T7" fmla="*/ 4 h 7"/>
                  <a:gd name="T8" fmla="*/ 10 w 16"/>
                  <a:gd name="T9" fmla="*/ 4 h 7"/>
                  <a:gd name="T10" fmla="*/ 11 w 16"/>
                  <a:gd name="T11" fmla="*/ 4 h 7"/>
                  <a:gd name="T12" fmla="*/ 14 w 16"/>
                  <a:gd name="T13" fmla="*/ 5 h 7"/>
                  <a:gd name="T14" fmla="*/ 11 w 1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1" y="1"/>
                    </a:moveTo>
                    <a:cubicBezTo>
                      <a:pt x="8" y="0"/>
                      <a:pt x="5" y="1"/>
                      <a:pt x="2" y="1"/>
                    </a:cubicBezTo>
                    <a:cubicBezTo>
                      <a:pt x="0" y="1"/>
                      <a:pt x="0" y="5"/>
                      <a:pt x="3" y="5"/>
                    </a:cubicBezTo>
                    <a:cubicBezTo>
                      <a:pt x="4" y="5"/>
                      <a:pt x="6" y="4"/>
                      <a:pt x="8" y="4"/>
                    </a:cubicBezTo>
                    <a:cubicBezTo>
                      <a:pt x="9" y="4"/>
                      <a:pt x="10" y="4"/>
                      <a:pt x="10" y="4"/>
                    </a:cubicBezTo>
                    <a:cubicBezTo>
                      <a:pt x="11" y="4"/>
                      <a:pt x="11" y="4"/>
                      <a:pt x="11" y="4"/>
                    </a:cubicBezTo>
                    <a:cubicBezTo>
                      <a:pt x="11" y="6"/>
                      <a:pt x="13" y="7"/>
                      <a:pt x="14" y="5"/>
                    </a:cubicBezTo>
                    <a:cubicBezTo>
                      <a:pt x="16" y="3"/>
                      <a:pt x="14" y="1"/>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1" name="Freeform 1584">
                <a:extLst>
                  <a:ext uri="{FF2B5EF4-FFF2-40B4-BE49-F238E27FC236}">
                    <a16:creationId xmlns:a16="http://schemas.microsoft.com/office/drawing/2014/main" id="{C601339D-2F4D-4EFD-9514-00A1C0499AAB}"/>
                  </a:ext>
                </a:extLst>
              </p:cNvPr>
              <p:cNvSpPr>
                <a:spLocks/>
              </p:cNvSpPr>
              <p:nvPr userDrawn="1"/>
            </p:nvSpPr>
            <p:spPr bwMode="auto">
              <a:xfrm>
                <a:off x="5330" y="2983"/>
                <a:ext cx="21" cy="8"/>
              </a:xfrm>
              <a:custGeom>
                <a:avLst/>
                <a:gdLst>
                  <a:gd name="T0" fmla="*/ 11 w 14"/>
                  <a:gd name="T1" fmla="*/ 0 h 5"/>
                  <a:gd name="T2" fmla="*/ 3 w 14"/>
                  <a:gd name="T3" fmla="*/ 1 h 5"/>
                  <a:gd name="T4" fmla="*/ 2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1"/>
                      <a:pt x="6" y="1"/>
                      <a:pt x="3" y="1"/>
                    </a:cubicBezTo>
                    <a:cubicBezTo>
                      <a:pt x="0" y="1"/>
                      <a:pt x="0" y="4"/>
                      <a:pt x="2" y="4"/>
                    </a:cubicBezTo>
                    <a:cubicBezTo>
                      <a:pt x="5" y="5"/>
                      <a:pt x="8" y="4"/>
                      <a:pt x="11" y="4"/>
                    </a:cubicBezTo>
                    <a:cubicBezTo>
                      <a:pt x="14" y="4"/>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2" name="Freeform 1585">
                <a:extLst>
                  <a:ext uri="{FF2B5EF4-FFF2-40B4-BE49-F238E27FC236}">
                    <a16:creationId xmlns:a16="http://schemas.microsoft.com/office/drawing/2014/main" id="{E1EA289A-A49C-4A89-AC57-F4D99484B028}"/>
                  </a:ext>
                </a:extLst>
              </p:cNvPr>
              <p:cNvSpPr>
                <a:spLocks/>
              </p:cNvSpPr>
              <p:nvPr userDrawn="1"/>
            </p:nvSpPr>
            <p:spPr bwMode="auto">
              <a:xfrm>
                <a:off x="5334" y="2961"/>
                <a:ext cx="28" cy="10"/>
              </a:xfrm>
              <a:custGeom>
                <a:avLst/>
                <a:gdLst>
                  <a:gd name="T0" fmla="*/ 17 w 19"/>
                  <a:gd name="T1" fmla="*/ 3 h 7"/>
                  <a:gd name="T2" fmla="*/ 3 w 19"/>
                  <a:gd name="T3" fmla="*/ 1 h 7"/>
                  <a:gd name="T4" fmla="*/ 2 w 19"/>
                  <a:gd name="T5" fmla="*/ 4 h 7"/>
                  <a:gd name="T6" fmla="*/ 16 w 19"/>
                  <a:gd name="T7" fmla="*/ 7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3"/>
                      <a:pt x="8" y="1"/>
                      <a:pt x="3" y="1"/>
                    </a:cubicBezTo>
                    <a:cubicBezTo>
                      <a:pt x="1" y="0"/>
                      <a:pt x="0" y="4"/>
                      <a:pt x="2" y="4"/>
                    </a:cubicBezTo>
                    <a:cubicBezTo>
                      <a:pt x="7" y="5"/>
                      <a:pt x="12" y="7"/>
                      <a:pt x="16" y="7"/>
                    </a:cubicBezTo>
                    <a:cubicBezTo>
                      <a:pt x="19"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3" name="Freeform 1586">
                <a:extLst>
                  <a:ext uri="{FF2B5EF4-FFF2-40B4-BE49-F238E27FC236}">
                    <a16:creationId xmlns:a16="http://schemas.microsoft.com/office/drawing/2014/main" id="{E174828E-F704-4EF7-9F05-C7BDA4F84F33}"/>
                  </a:ext>
                </a:extLst>
              </p:cNvPr>
              <p:cNvSpPr>
                <a:spLocks/>
              </p:cNvSpPr>
              <p:nvPr userDrawn="1"/>
            </p:nvSpPr>
            <p:spPr bwMode="auto">
              <a:xfrm>
                <a:off x="5340" y="2945"/>
                <a:ext cx="25" cy="10"/>
              </a:xfrm>
              <a:custGeom>
                <a:avLst/>
                <a:gdLst>
                  <a:gd name="T0" fmla="*/ 14 w 17"/>
                  <a:gd name="T1" fmla="*/ 1 h 7"/>
                  <a:gd name="T2" fmla="*/ 3 w 17"/>
                  <a:gd name="T3" fmla="*/ 2 h 7"/>
                  <a:gd name="T4" fmla="*/ 4 w 17"/>
                  <a:gd name="T5" fmla="*/ 6 h 7"/>
                  <a:gd name="T6" fmla="*/ 9 w 17"/>
                  <a:gd name="T7" fmla="*/ 5 h 7"/>
                  <a:gd name="T8" fmla="*/ 13 w 17"/>
                  <a:gd name="T9" fmla="*/ 5 h 7"/>
                  <a:gd name="T10" fmla="*/ 14 w 17"/>
                  <a:gd name="T11" fmla="*/ 1 h 7"/>
                </a:gdLst>
                <a:ahLst/>
                <a:cxnLst>
                  <a:cxn ang="0">
                    <a:pos x="T0" y="T1"/>
                  </a:cxn>
                  <a:cxn ang="0">
                    <a:pos x="T2" y="T3"/>
                  </a:cxn>
                  <a:cxn ang="0">
                    <a:pos x="T4" y="T5"/>
                  </a:cxn>
                  <a:cxn ang="0">
                    <a:pos x="T6" y="T7"/>
                  </a:cxn>
                  <a:cxn ang="0">
                    <a:pos x="T8" y="T9"/>
                  </a:cxn>
                  <a:cxn ang="0">
                    <a:pos x="T10" y="T11"/>
                  </a:cxn>
                </a:cxnLst>
                <a:rect l="0" t="0" r="r" b="b"/>
                <a:pathLst>
                  <a:path w="17" h="7">
                    <a:moveTo>
                      <a:pt x="14" y="1"/>
                    </a:moveTo>
                    <a:cubicBezTo>
                      <a:pt x="11" y="0"/>
                      <a:pt x="6" y="1"/>
                      <a:pt x="3" y="2"/>
                    </a:cubicBezTo>
                    <a:cubicBezTo>
                      <a:pt x="0" y="3"/>
                      <a:pt x="2" y="7"/>
                      <a:pt x="4" y="6"/>
                    </a:cubicBezTo>
                    <a:cubicBezTo>
                      <a:pt x="5" y="5"/>
                      <a:pt x="7" y="5"/>
                      <a:pt x="9" y="5"/>
                    </a:cubicBezTo>
                    <a:cubicBezTo>
                      <a:pt x="10" y="5"/>
                      <a:pt x="12" y="4"/>
                      <a:pt x="13" y="5"/>
                    </a:cubicBezTo>
                    <a:cubicBezTo>
                      <a:pt x="15" y="6"/>
                      <a:pt x="17"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4" name="Freeform 1587">
                <a:extLst>
                  <a:ext uri="{FF2B5EF4-FFF2-40B4-BE49-F238E27FC236}">
                    <a16:creationId xmlns:a16="http://schemas.microsoft.com/office/drawing/2014/main" id="{009B123F-EC6E-4E8F-8F9A-557841D0B135}"/>
                  </a:ext>
                </a:extLst>
              </p:cNvPr>
              <p:cNvSpPr>
                <a:spLocks/>
              </p:cNvSpPr>
              <p:nvPr userDrawn="1"/>
            </p:nvSpPr>
            <p:spPr bwMode="auto">
              <a:xfrm>
                <a:off x="5374" y="2954"/>
                <a:ext cx="28" cy="9"/>
              </a:xfrm>
              <a:custGeom>
                <a:avLst/>
                <a:gdLst>
                  <a:gd name="T0" fmla="*/ 17 w 19"/>
                  <a:gd name="T1" fmla="*/ 2 h 6"/>
                  <a:gd name="T2" fmla="*/ 3 w 19"/>
                  <a:gd name="T3" fmla="*/ 2 h 6"/>
                  <a:gd name="T4" fmla="*/ 3 w 19"/>
                  <a:gd name="T5" fmla="*/ 5 h 6"/>
                  <a:gd name="T6" fmla="*/ 15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1"/>
                      <a:pt x="3" y="2"/>
                    </a:cubicBezTo>
                    <a:cubicBezTo>
                      <a:pt x="0" y="2"/>
                      <a:pt x="1" y="6"/>
                      <a:pt x="3" y="5"/>
                    </a:cubicBezTo>
                    <a:cubicBezTo>
                      <a:pt x="7" y="5"/>
                      <a:pt x="11"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5" name="Freeform 1588">
                <a:extLst>
                  <a:ext uri="{FF2B5EF4-FFF2-40B4-BE49-F238E27FC236}">
                    <a16:creationId xmlns:a16="http://schemas.microsoft.com/office/drawing/2014/main" id="{42F456AF-3A98-400B-BC75-94E83BC6C228}"/>
                  </a:ext>
                </a:extLst>
              </p:cNvPr>
              <p:cNvSpPr>
                <a:spLocks/>
              </p:cNvSpPr>
              <p:nvPr userDrawn="1"/>
            </p:nvSpPr>
            <p:spPr bwMode="auto">
              <a:xfrm>
                <a:off x="5376" y="2966"/>
                <a:ext cx="22" cy="10"/>
              </a:xfrm>
              <a:custGeom>
                <a:avLst/>
                <a:gdLst>
                  <a:gd name="T0" fmla="*/ 13 w 15"/>
                  <a:gd name="T1" fmla="*/ 2 h 7"/>
                  <a:gd name="T2" fmla="*/ 2 w 15"/>
                  <a:gd name="T3" fmla="*/ 2 h 7"/>
                  <a:gd name="T4" fmla="*/ 4 w 15"/>
                  <a:gd name="T5" fmla="*/ 5 h 7"/>
                  <a:gd name="T6" fmla="*/ 11 w 15"/>
                  <a:gd name="T7" fmla="*/ 5 h 7"/>
                  <a:gd name="T8" fmla="*/ 13 w 15"/>
                  <a:gd name="T9" fmla="*/ 2 h 7"/>
                </a:gdLst>
                <a:ahLst/>
                <a:cxnLst>
                  <a:cxn ang="0">
                    <a:pos x="T0" y="T1"/>
                  </a:cxn>
                  <a:cxn ang="0">
                    <a:pos x="T2" y="T3"/>
                  </a:cxn>
                  <a:cxn ang="0">
                    <a:pos x="T4" y="T5"/>
                  </a:cxn>
                  <a:cxn ang="0">
                    <a:pos x="T6" y="T7"/>
                  </a:cxn>
                  <a:cxn ang="0">
                    <a:pos x="T8" y="T9"/>
                  </a:cxn>
                </a:cxnLst>
                <a:rect l="0" t="0" r="r" b="b"/>
                <a:pathLst>
                  <a:path w="15" h="7">
                    <a:moveTo>
                      <a:pt x="13" y="2"/>
                    </a:moveTo>
                    <a:cubicBezTo>
                      <a:pt x="9" y="0"/>
                      <a:pt x="6" y="0"/>
                      <a:pt x="2" y="2"/>
                    </a:cubicBezTo>
                    <a:cubicBezTo>
                      <a:pt x="0" y="4"/>
                      <a:pt x="2" y="7"/>
                      <a:pt x="4" y="5"/>
                    </a:cubicBezTo>
                    <a:cubicBezTo>
                      <a:pt x="6" y="4"/>
                      <a:pt x="8" y="4"/>
                      <a:pt x="11" y="5"/>
                    </a:cubicBezTo>
                    <a:cubicBezTo>
                      <a:pt x="13" y="6"/>
                      <a:pt x="15" y="4"/>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6" name="Freeform 1589">
                <a:extLst>
                  <a:ext uri="{FF2B5EF4-FFF2-40B4-BE49-F238E27FC236}">
                    <a16:creationId xmlns:a16="http://schemas.microsoft.com/office/drawing/2014/main" id="{491C388D-F669-4C5D-BD27-3E3BFB3637B4}"/>
                  </a:ext>
                </a:extLst>
              </p:cNvPr>
              <p:cNvSpPr>
                <a:spLocks/>
              </p:cNvSpPr>
              <p:nvPr userDrawn="1"/>
            </p:nvSpPr>
            <p:spPr bwMode="auto">
              <a:xfrm>
                <a:off x="5370" y="2988"/>
                <a:ext cx="28" cy="10"/>
              </a:xfrm>
              <a:custGeom>
                <a:avLst/>
                <a:gdLst>
                  <a:gd name="T0" fmla="*/ 17 w 19"/>
                  <a:gd name="T1" fmla="*/ 3 h 7"/>
                  <a:gd name="T2" fmla="*/ 3 w 19"/>
                  <a:gd name="T3" fmla="*/ 0 h 7"/>
                  <a:gd name="T4" fmla="*/ 3 w 19"/>
                  <a:gd name="T5" fmla="*/ 4 h 7"/>
                  <a:gd name="T6" fmla="*/ 15 w 19"/>
                  <a:gd name="T7" fmla="*/ 6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1"/>
                      <a:pt x="8" y="1"/>
                      <a:pt x="3" y="0"/>
                    </a:cubicBezTo>
                    <a:cubicBezTo>
                      <a:pt x="1" y="0"/>
                      <a:pt x="0" y="4"/>
                      <a:pt x="3" y="4"/>
                    </a:cubicBezTo>
                    <a:cubicBezTo>
                      <a:pt x="7" y="4"/>
                      <a:pt x="11" y="4"/>
                      <a:pt x="15" y="6"/>
                    </a:cubicBezTo>
                    <a:cubicBezTo>
                      <a:pt x="17"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7" name="Freeform 1590">
                <a:extLst>
                  <a:ext uri="{FF2B5EF4-FFF2-40B4-BE49-F238E27FC236}">
                    <a16:creationId xmlns:a16="http://schemas.microsoft.com/office/drawing/2014/main" id="{3D2731BA-E659-46AB-B017-40081BE2BBB1}"/>
                  </a:ext>
                </a:extLst>
              </p:cNvPr>
              <p:cNvSpPr>
                <a:spLocks/>
              </p:cNvSpPr>
              <p:nvPr userDrawn="1"/>
            </p:nvSpPr>
            <p:spPr bwMode="auto">
              <a:xfrm>
                <a:off x="5386" y="3002"/>
                <a:ext cx="24" cy="9"/>
              </a:xfrm>
              <a:custGeom>
                <a:avLst/>
                <a:gdLst>
                  <a:gd name="T0" fmla="*/ 13 w 16"/>
                  <a:gd name="T1" fmla="*/ 1 h 6"/>
                  <a:gd name="T2" fmla="*/ 2 w 16"/>
                  <a:gd name="T3" fmla="*/ 1 h 6"/>
                  <a:gd name="T4" fmla="*/ 4 w 16"/>
                  <a:gd name="T5" fmla="*/ 5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1"/>
                      <a:pt x="6" y="0"/>
                      <a:pt x="2" y="1"/>
                    </a:cubicBezTo>
                    <a:cubicBezTo>
                      <a:pt x="0" y="2"/>
                      <a:pt x="1" y="5"/>
                      <a:pt x="4" y="5"/>
                    </a:cubicBezTo>
                    <a:cubicBezTo>
                      <a:pt x="6" y="4"/>
                      <a:pt x="10" y="4"/>
                      <a:pt x="13" y="5"/>
                    </a:cubicBezTo>
                    <a:cubicBezTo>
                      <a:pt x="15" y="6"/>
                      <a:pt x="16"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8" name="Freeform 1591">
                <a:extLst>
                  <a:ext uri="{FF2B5EF4-FFF2-40B4-BE49-F238E27FC236}">
                    <a16:creationId xmlns:a16="http://schemas.microsoft.com/office/drawing/2014/main" id="{529C5C51-DFE5-4B22-A19F-3D86A708BC48}"/>
                  </a:ext>
                </a:extLst>
              </p:cNvPr>
              <p:cNvSpPr>
                <a:spLocks/>
              </p:cNvSpPr>
              <p:nvPr userDrawn="1"/>
            </p:nvSpPr>
            <p:spPr bwMode="auto">
              <a:xfrm>
                <a:off x="5418" y="2996"/>
                <a:ext cx="30" cy="11"/>
              </a:xfrm>
              <a:custGeom>
                <a:avLst/>
                <a:gdLst>
                  <a:gd name="T0" fmla="*/ 16 w 20"/>
                  <a:gd name="T1" fmla="*/ 1 h 7"/>
                  <a:gd name="T2" fmla="*/ 10 w 20"/>
                  <a:gd name="T3" fmla="*/ 1 h 7"/>
                  <a:gd name="T4" fmla="*/ 2 w 20"/>
                  <a:gd name="T5" fmla="*/ 3 h 7"/>
                  <a:gd name="T6" fmla="*/ 3 w 20"/>
                  <a:gd name="T7" fmla="*/ 7 h 7"/>
                  <a:gd name="T8" fmla="*/ 17 w 20"/>
                  <a:gd name="T9" fmla="*/ 4 h 7"/>
                  <a:gd name="T10" fmla="*/ 16 w 20"/>
                  <a:gd name="T11" fmla="*/ 1 h 7"/>
                </a:gdLst>
                <a:ahLst/>
                <a:cxnLst>
                  <a:cxn ang="0">
                    <a:pos x="T0" y="T1"/>
                  </a:cxn>
                  <a:cxn ang="0">
                    <a:pos x="T2" y="T3"/>
                  </a:cxn>
                  <a:cxn ang="0">
                    <a:pos x="T4" y="T5"/>
                  </a:cxn>
                  <a:cxn ang="0">
                    <a:pos x="T6" y="T7"/>
                  </a:cxn>
                  <a:cxn ang="0">
                    <a:pos x="T8" y="T9"/>
                  </a:cxn>
                  <a:cxn ang="0">
                    <a:pos x="T10" y="T11"/>
                  </a:cxn>
                </a:cxnLst>
                <a:rect l="0" t="0" r="r" b="b"/>
                <a:pathLst>
                  <a:path w="20" h="7">
                    <a:moveTo>
                      <a:pt x="16" y="1"/>
                    </a:moveTo>
                    <a:cubicBezTo>
                      <a:pt x="15" y="1"/>
                      <a:pt x="12" y="1"/>
                      <a:pt x="10" y="1"/>
                    </a:cubicBezTo>
                    <a:cubicBezTo>
                      <a:pt x="8" y="2"/>
                      <a:pt x="5" y="2"/>
                      <a:pt x="2" y="3"/>
                    </a:cubicBezTo>
                    <a:cubicBezTo>
                      <a:pt x="0" y="4"/>
                      <a:pt x="1" y="7"/>
                      <a:pt x="3" y="7"/>
                    </a:cubicBezTo>
                    <a:cubicBezTo>
                      <a:pt x="8" y="5"/>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9" name="Freeform 1592">
                <a:extLst>
                  <a:ext uri="{FF2B5EF4-FFF2-40B4-BE49-F238E27FC236}">
                    <a16:creationId xmlns:a16="http://schemas.microsoft.com/office/drawing/2014/main" id="{ABAE8EBF-768D-4650-A571-7CBE6FF0DAB9}"/>
                  </a:ext>
                </a:extLst>
              </p:cNvPr>
              <p:cNvSpPr>
                <a:spLocks/>
              </p:cNvSpPr>
              <p:nvPr userDrawn="1"/>
            </p:nvSpPr>
            <p:spPr bwMode="auto">
              <a:xfrm>
                <a:off x="5407" y="2980"/>
                <a:ext cx="23" cy="9"/>
              </a:xfrm>
              <a:custGeom>
                <a:avLst/>
                <a:gdLst>
                  <a:gd name="T0" fmla="*/ 14 w 16"/>
                  <a:gd name="T1" fmla="*/ 1 h 6"/>
                  <a:gd name="T2" fmla="*/ 3 w 16"/>
                  <a:gd name="T3" fmla="*/ 2 h 6"/>
                  <a:gd name="T4" fmla="*/ 4 w 16"/>
                  <a:gd name="T5" fmla="*/ 5 h 6"/>
                  <a:gd name="T6" fmla="*/ 12 w 16"/>
                  <a:gd name="T7" fmla="*/ 5 h 6"/>
                  <a:gd name="T8" fmla="*/ 14 w 16"/>
                  <a:gd name="T9" fmla="*/ 1 h 6"/>
                </a:gdLst>
                <a:ahLst/>
                <a:cxnLst>
                  <a:cxn ang="0">
                    <a:pos x="T0" y="T1"/>
                  </a:cxn>
                  <a:cxn ang="0">
                    <a:pos x="T2" y="T3"/>
                  </a:cxn>
                  <a:cxn ang="0">
                    <a:pos x="T4" y="T5"/>
                  </a:cxn>
                  <a:cxn ang="0">
                    <a:pos x="T6" y="T7"/>
                  </a:cxn>
                  <a:cxn ang="0">
                    <a:pos x="T8" y="T9"/>
                  </a:cxn>
                </a:cxnLst>
                <a:rect l="0" t="0" r="r" b="b"/>
                <a:pathLst>
                  <a:path w="16" h="6">
                    <a:moveTo>
                      <a:pt x="14" y="1"/>
                    </a:moveTo>
                    <a:cubicBezTo>
                      <a:pt x="10" y="0"/>
                      <a:pt x="6" y="1"/>
                      <a:pt x="3" y="2"/>
                    </a:cubicBezTo>
                    <a:cubicBezTo>
                      <a:pt x="0" y="3"/>
                      <a:pt x="2" y="6"/>
                      <a:pt x="4" y="5"/>
                    </a:cubicBezTo>
                    <a:cubicBezTo>
                      <a:pt x="6" y="5"/>
                      <a:pt x="10" y="4"/>
                      <a:pt x="12" y="5"/>
                    </a:cubicBezTo>
                    <a:cubicBezTo>
                      <a:pt x="14" y="6"/>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0" name="Freeform 1593">
                <a:extLst>
                  <a:ext uri="{FF2B5EF4-FFF2-40B4-BE49-F238E27FC236}">
                    <a16:creationId xmlns:a16="http://schemas.microsoft.com/office/drawing/2014/main" id="{CAD232FD-CBD7-4B62-B63F-64FBE89D546D}"/>
                  </a:ext>
                </a:extLst>
              </p:cNvPr>
              <p:cNvSpPr>
                <a:spLocks/>
              </p:cNvSpPr>
              <p:nvPr userDrawn="1"/>
            </p:nvSpPr>
            <p:spPr bwMode="auto">
              <a:xfrm>
                <a:off x="5411" y="2955"/>
                <a:ext cx="24" cy="12"/>
              </a:xfrm>
              <a:custGeom>
                <a:avLst/>
                <a:gdLst>
                  <a:gd name="T0" fmla="*/ 3 w 16"/>
                  <a:gd name="T1" fmla="*/ 3 h 8"/>
                  <a:gd name="T2" fmla="*/ 4 w 16"/>
                  <a:gd name="T3" fmla="*/ 7 h 8"/>
                  <a:gd name="T4" fmla="*/ 9 w 16"/>
                  <a:gd name="T5" fmla="*/ 6 h 8"/>
                  <a:gd name="T6" fmla="*/ 10 w 16"/>
                  <a:gd name="T7" fmla="*/ 6 h 8"/>
                  <a:gd name="T8" fmla="*/ 12 w 16"/>
                  <a:gd name="T9" fmla="*/ 6 h 8"/>
                  <a:gd name="T10" fmla="*/ 15 w 16"/>
                  <a:gd name="T11" fmla="*/ 4 h 8"/>
                  <a:gd name="T12" fmla="*/ 3 w 1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3" y="3"/>
                    </a:moveTo>
                    <a:cubicBezTo>
                      <a:pt x="0" y="4"/>
                      <a:pt x="2" y="7"/>
                      <a:pt x="4" y="7"/>
                    </a:cubicBezTo>
                    <a:cubicBezTo>
                      <a:pt x="6" y="6"/>
                      <a:pt x="7" y="6"/>
                      <a:pt x="9" y="6"/>
                    </a:cubicBezTo>
                    <a:cubicBezTo>
                      <a:pt x="9" y="6"/>
                      <a:pt x="10" y="6"/>
                      <a:pt x="10" y="6"/>
                    </a:cubicBezTo>
                    <a:cubicBezTo>
                      <a:pt x="11" y="6"/>
                      <a:pt x="12" y="6"/>
                      <a:pt x="12" y="6"/>
                    </a:cubicBezTo>
                    <a:cubicBezTo>
                      <a:pt x="13" y="8"/>
                      <a:pt x="16" y="7"/>
                      <a:pt x="15" y="4"/>
                    </a:cubicBezTo>
                    <a:cubicBezTo>
                      <a:pt x="13" y="0"/>
                      <a:pt x="6" y="2"/>
                      <a:pt x="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1" name="Freeform 1594">
                <a:extLst>
                  <a:ext uri="{FF2B5EF4-FFF2-40B4-BE49-F238E27FC236}">
                    <a16:creationId xmlns:a16="http://schemas.microsoft.com/office/drawing/2014/main" id="{7CF84E86-25A9-4BE7-8F50-E6345ED80905}"/>
                  </a:ext>
                </a:extLst>
              </p:cNvPr>
              <p:cNvSpPr>
                <a:spLocks/>
              </p:cNvSpPr>
              <p:nvPr userDrawn="1"/>
            </p:nvSpPr>
            <p:spPr bwMode="auto">
              <a:xfrm>
                <a:off x="5417" y="2939"/>
                <a:ext cx="29" cy="10"/>
              </a:xfrm>
              <a:custGeom>
                <a:avLst/>
                <a:gdLst>
                  <a:gd name="T0" fmla="*/ 18 w 20"/>
                  <a:gd name="T1" fmla="*/ 3 h 7"/>
                  <a:gd name="T2" fmla="*/ 2 w 20"/>
                  <a:gd name="T3" fmla="*/ 2 h 7"/>
                  <a:gd name="T4" fmla="*/ 3 w 20"/>
                  <a:gd name="T5" fmla="*/ 5 h 7"/>
                  <a:gd name="T6" fmla="*/ 16 w 20"/>
                  <a:gd name="T7" fmla="*/ 6 h 7"/>
                  <a:gd name="T8" fmla="*/ 18 w 20"/>
                  <a:gd name="T9" fmla="*/ 3 h 7"/>
                </a:gdLst>
                <a:ahLst/>
                <a:cxnLst>
                  <a:cxn ang="0">
                    <a:pos x="T0" y="T1"/>
                  </a:cxn>
                  <a:cxn ang="0">
                    <a:pos x="T2" y="T3"/>
                  </a:cxn>
                  <a:cxn ang="0">
                    <a:pos x="T4" y="T5"/>
                  </a:cxn>
                  <a:cxn ang="0">
                    <a:pos x="T6" y="T7"/>
                  </a:cxn>
                  <a:cxn ang="0">
                    <a:pos x="T8" y="T9"/>
                  </a:cxn>
                </a:cxnLst>
                <a:rect l="0" t="0" r="r" b="b"/>
                <a:pathLst>
                  <a:path w="20" h="7">
                    <a:moveTo>
                      <a:pt x="18" y="3"/>
                    </a:moveTo>
                    <a:cubicBezTo>
                      <a:pt x="13" y="0"/>
                      <a:pt x="7" y="0"/>
                      <a:pt x="2" y="2"/>
                    </a:cubicBezTo>
                    <a:cubicBezTo>
                      <a:pt x="0" y="3"/>
                      <a:pt x="1" y="6"/>
                      <a:pt x="3" y="5"/>
                    </a:cubicBezTo>
                    <a:cubicBezTo>
                      <a:pt x="8" y="4"/>
                      <a:pt x="12" y="4"/>
                      <a:pt x="16" y="6"/>
                    </a:cubicBezTo>
                    <a:cubicBezTo>
                      <a:pt x="18" y="7"/>
                      <a:pt x="20" y="4"/>
                      <a:pt x="18"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2" name="Freeform 1595">
                <a:extLst>
                  <a:ext uri="{FF2B5EF4-FFF2-40B4-BE49-F238E27FC236}">
                    <a16:creationId xmlns:a16="http://schemas.microsoft.com/office/drawing/2014/main" id="{E55168DE-005C-4D85-B980-9543929C6848}"/>
                  </a:ext>
                </a:extLst>
              </p:cNvPr>
              <p:cNvSpPr>
                <a:spLocks/>
              </p:cNvSpPr>
              <p:nvPr userDrawn="1"/>
            </p:nvSpPr>
            <p:spPr bwMode="auto">
              <a:xfrm>
                <a:off x="5457" y="2960"/>
                <a:ext cx="28" cy="8"/>
              </a:xfrm>
              <a:custGeom>
                <a:avLst/>
                <a:gdLst>
                  <a:gd name="T0" fmla="*/ 17 w 19"/>
                  <a:gd name="T1" fmla="*/ 2 h 6"/>
                  <a:gd name="T2" fmla="*/ 3 w 19"/>
                  <a:gd name="T3" fmla="*/ 1 h 6"/>
                  <a:gd name="T4" fmla="*/ 4 w 19"/>
                  <a:gd name="T5" fmla="*/ 5 h 6"/>
                  <a:gd name="T6" fmla="*/ 16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0"/>
                      <a:pt x="3" y="1"/>
                    </a:cubicBezTo>
                    <a:cubicBezTo>
                      <a:pt x="0" y="2"/>
                      <a:pt x="2" y="6"/>
                      <a:pt x="4" y="5"/>
                    </a:cubicBezTo>
                    <a:cubicBezTo>
                      <a:pt x="8" y="4"/>
                      <a:pt x="12" y="3"/>
                      <a:pt x="16" y="5"/>
                    </a:cubicBezTo>
                    <a:cubicBezTo>
                      <a:pt x="18"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3" name="Freeform 1596">
                <a:extLst>
                  <a:ext uri="{FF2B5EF4-FFF2-40B4-BE49-F238E27FC236}">
                    <a16:creationId xmlns:a16="http://schemas.microsoft.com/office/drawing/2014/main" id="{1383304D-D1C6-4F94-8775-38E1A85CAE9B}"/>
                  </a:ext>
                </a:extLst>
              </p:cNvPr>
              <p:cNvSpPr>
                <a:spLocks/>
              </p:cNvSpPr>
              <p:nvPr userDrawn="1"/>
            </p:nvSpPr>
            <p:spPr bwMode="auto">
              <a:xfrm>
                <a:off x="5451" y="2973"/>
                <a:ext cx="19" cy="9"/>
              </a:xfrm>
              <a:custGeom>
                <a:avLst/>
                <a:gdLst>
                  <a:gd name="T0" fmla="*/ 11 w 13"/>
                  <a:gd name="T1" fmla="*/ 1 h 6"/>
                  <a:gd name="T2" fmla="*/ 2 w 13"/>
                  <a:gd name="T3" fmla="*/ 1 h 6"/>
                  <a:gd name="T4" fmla="*/ 3 w 13"/>
                  <a:gd name="T5" fmla="*/ 5 h 6"/>
                  <a:gd name="T6" fmla="*/ 9 w 13"/>
                  <a:gd name="T7" fmla="*/ 5 h 6"/>
                  <a:gd name="T8" fmla="*/ 11 w 13"/>
                  <a:gd name="T9" fmla="*/ 1 h 6"/>
                </a:gdLst>
                <a:ahLst/>
                <a:cxnLst>
                  <a:cxn ang="0">
                    <a:pos x="T0" y="T1"/>
                  </a:cxn>
                  <a:cxn ang="0">
                    <a:pos x="T2" y="T3"/>
                  </a:cxn>
                  <a:cxn ang="0">
                    <a:pos x="T4" y="T5"/>
                  </a:cxn>
                  <a:cxn ang="0">
                    <a:pos x="T6" y="T7"/>
                  </a:cxn>
                  <a:cxn ang="0">
                    <a:pos x="T8" y="T9"/>
                  </a:cxn>
                </a:cxnLst>
                <a:rect l="0" t="0" r="r" b="b"/>
                <a:pathLst>
                  <a:path w="13" h="6">
                    <a:moveTo>
                      <a:pt x="11" y="1"/>
                    </a:moveTo>
                    <a:cubicBezTo>
                      <a:pt x="8" y="0"/>
                      <a:pt x="5" y="0"/>
                      <a:pt x="2" y="1"/>
                    </a:cubicBezTo>
                    <a:cubicBezTo>
                      <a:pt x="0" y="2"/>
                      <a:pt x="1" y="5"/>
                      <a:pt x="3" y="5"/>
                    </a:cubicBezTo>
                    <a:cubicBezTo>
                      <a:pt x="5" y="4"/>
                      <a:pt x="7" y="4"/>
                      <a:pt x="9" y="5"/>
                    </a:cubicBezTo>
                    <a:cubicBezTo>
                      <a:pt x="11" y="6"/>
                      <a:pt x="13" y="2"/>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4" name="Freeform 1597">
                <a:extLst>
                  <a:ext uri="{FF2B5EF4-FFF2-40B4-BE49-F238E27FC236}">
                    <a16:creationId xmlns:a16="http://schemas.microsoft.com/office/drawing/2014/main" id="{E9B8CCCB-6011-411D-A471-6B705D030015}"/>
                  </a:ext>
                </a:extLst>
              </p:cNvPr>
              <p:cNvSpPr>
                <a:spLocks/>
              </p:cNvSpPr>
              <p:nvPr userDrawn="1"/>
            </p:nvSpPr>
            <p:spPr bwMode="auto">
              <a:xfrm>
                <a:off x="5466" y="2983"/>
                <a:ext cx="22" cy="9"/>
              </a:xfrm>
              <a:custGeom>
                <a:avLst/>
                <a:gdLst>
                  <a:gd name="T0" fmla="*/ 13 w 15"/>
                  <a:gd name="T1" fmla="*/ 2 h 6"/>
                  <a:gd name="T2" fmla="*/ 2 w 15"/>
                  <a:gd name="T3" fmla="*/ 2 h 6"/>
                  <a:gd name="T4" fmla="*/ 5 w 15"/>
                  <a:gd name="T5" fmla="*/ 5 h 6"/>
                  <a:gd name="T6" fmla="*/ 11 w 15"/>
                  <a:gd name="T7" fmla="*/ 5 h 6"/>
                  <a:gd name="T8" fmla="*/ 13 w 15"/>
                  <a:gd name="T9" fmla="*/ 2 h 6"/>
                </a:gdLst>
                <a:ahLst/>
                <a:cxnLst>
                  <a:cxn ang="0">
                    <a:pos x="T0" y="T1"/>
                  </a:cxn>
                  <a:cxn ang="0">
                    <a:pos x="T2" y="T3"/>
                  </a:cxn>
                  <a:cxn ang="0">
                    <a:pos x="T4" y="T5"/>
                  </a:cxn>
                  <a:cxn ang="0">
                    <a:pos x="T6" y="T7"/>
                  </a:cxn>
                  <a:cxn ang="0">
                    <a:pos x="T8" y="T9"/>
                  </a:cxn>
                </a:cxnLst>
                <a:rect l="0" t="0" r="r" b="b"/>
                <a:pathLst>
                  <a:path w="15" h="6">
                    <a:moveTo>
                      <a:pt x="13" y="2"/>
                    </a:moveTo>
                    <a:cubicBezTo>
                      <a:pt x="9" y="0"/>
                      <a:pt x="6" y="0"/>
                      <a:pt x="2" y="2"/>
                    </a:cubicBezTo>
                    <a:cubicBezTo>
                      <a:pt x="0" y="3"/>
                      <a:pt x="3" y="6"/>
                      <a:pt x="5" y="5"/>
                    </a:cubicBezTo>
                    <a:cubicBezTo>
                      <a:pt x="7" y="4"/>
                      <a:pt x="9" y="4"/>
                      <a:pt x="11" y="5"/>
                    </a:cubicBezTo>
                    <a:cubicBezTo>
                      <a:pt x="14" y="6"/>
                      <a:pt x="15"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5" name="Freeform 1598">
                <a:extLst>
                  <a:ext uri="{FF2B5EF4-FFF2-40B4-BE49-F238E27FC236}">
                    <a16:creationId xmlns:a16="http://schemas.microsoft.com/office/drawing/2014/main" id="{E82D2A54-1CAB-40A7-BCE5-1FDEC9D90C18}"/>
                  </a:ext>
                </a:extLst>
              </p:cNvPr>
              <p:cNvSpPr>
                <a:spLocks/>
              </p:cNvSpPr>
              <p:nvPr userDrawn="1"/>
            </p:nvSpPr>
            <p:spPr bwMode="auto">
              <a:xfrm>
                <a:off x="5466" y="2998"/>
                <a:ext cx="23" cy="6"/>
              </a:xfrm>
              <a:custGeom>
                <a:avLst/>
                <a:gdLst>
                  <a:gd name="T0" fmla="*/ 13 w 16"/>
                  <a:gd name="T1" fmla="*/ 0 h 4"/>
                  <a:gd name="T2" fmla="*/ 2 w 16"/>
                  <a:gd name="T3" fmla="*/ 0 h 4"/>
                  <a:gd name="T4" fmla="*/ 3 w 16"/>
                  <a:gd name="T5" fmla="*/ 4 h 4"/>
                  <a:gd name="T6" fmla="*/ 14 w 16"/>
                  <a:gd name="T7" fmla="*/ 4 h 4"/>
                  <a:gd name="T8" fmla="*/ 13 w 16"/>
                  <a:gd name="T9" fmla="*/ 0 h 4"/>
                </a:gdLst>
                <a:ahLst/>
                <a:cxnLst>
                  <a:cxn ang="0">
                    <a:pos x="T0" y="T1"/>
                  </a:cxn>
                  <a:cxn ang="0">
                    <a:pos x="T2" y="T3"/>
                  </a:cxn>
                  <a:cxn ang="0">
                    <a:pos x="T4" y="T5"/>
                  </a:cxn>
                  <a:cxn ang="0">
                    <a:pos x="T6" y="T7"/>
                  </a:cxn>
                  <a:cxn ang="0">
                    <a:pos x="T8" y="T9"/>
                  </a:cxn>
                </a:cxnLst>
                <a:rect l="0" t="0" r="r" b="b"/>
                <a:pathLst>
                  <a:path w="16" h="4">
                    <a:moveTo>
                      <a:pt x="13" y="0"/>
                    </a:moveTo>
                    <a:cubicBezTo>
                      <a:pt x="10" y="0"/>
                      <a:pt x="6" y="0"/>
                      <a:pt x="2" y="0"/>
                    </a:cubicBezTo>
                    <a:cubicBezTo>
                      <a:pt x="0" y="0"/>
                      <a:pt x="0" y="4"/>
                      <a:pt x="3" y="4"/>
                    </a:cubicBezTo>
                    <a:cubicBezTo>
                      <a:pt x="6" y="4"/>
                      <a:pt x="10" y="4"/>
                      <a:pt x="14" y="4"/>
                    </a:cubicBezTo>
                    <a:cubicBezTo>
                      <a:pt x="16"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6" name="Freeform 1599">
                <a:extLst>
                  <a:ext uri="{FF2B5EF4-FFF2-40B4-BE49-F238E27FC236}">
                    <a16:creationId xmlns:a16="http://schemas.microsoft.com/office/drawing/2014/main" id="{589B70DE-8EB5-4787-8124-BA3379FE3E0A}"/>
                  </a:ext>
                </a:extLst>
              </p:cNvPr>
              <p:cNvSpPr>
                <a:spLocks/>
              </p:cNvSpPr>
              <p:nvPr userDrawn="1"/>
            </p:nvSpPr>
            <p:spPr bwMode="auto">
              <a:xfrm>
                <a:off x="5503" y="2994"/>
                <a:ext cx="25" cy="8"/>
              </a:xfrm>
              <a:custGeom>
                <a:avLst/>
                <a:gdLst>
                  <a:gd name="T0" fmla="*/ 14 w 17"/>
                  <a:gd name="T1" fmla="*/ 0 h 6"/>
                  <a:gd name="T2" fmla="*/ 2 w 17"/>
                  <a:gd name="T3" fmla="*/ 2 h 6"/>
                  <a:gd name="T4" fmla="*/ 3 w 17"/>
                  <a:gd name="T5" fmla="*/ 5 h 6"/>
                  <a:gd name="T6" fmla="*/ 10 w 17"/>
                  <a:gd name="T7" fmla="*/ 4 h 6"/>
                  <a:gd name="T8" fmla="*/ 13 w 17"/>
                  <a:gd name="T9" fmla="*/ 4 h 6"/>
                  <a:gd name="T10" fmla="*/ 14 w 17"/>
                  <a:gd name="T11" fmla="*/ 4 h 6"/>
                  <a:gd name="T12" fmla="*/ 14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4" y="0"/>
                    </a:moveTo>
                    <a:cubicBezTo>
                      <a:pt x="10" y="0"/>
                      <a:pt x="6" y="0"/>
                      <a:pt x="2" y="2"/>
                    </a:cubicBezTo>
                    <a:cubicBezTo>
                      <a:pt x="0" y="2"/>
                      <a:pt x="1" y="6"/>
                      <a:pt x="3" y="5"/>
                    </a:cubicBezTo>
                    <a:cubicBezTo>
                      <a:pt x="6" y="4"/>
                      <a:pt x="8" y="4"/>
                      <a:pt x="10" y="4"/>
                    </a:cubicBezTo>
                    <a:cubicBezTo>
                      <a:pt x="11" y="4"/>
                      <a:pt x="12" y="4"/>
                      <a:pt x="13" y="4"/>
                    </a:cubicBezTo>
                    <a:cubicBezTo>
                      <a:pt x="13" y="4"/>
                      <a:pt x="15" y="4"/>
                      <a:pt x="14" y="4"/>
                    </a:cubicBezTo>
                    <a:cubicBezTo>
                      <a:pt x="16"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170" name="Group 1801">
              <a:extLst>
                <a:ext uri="{FF2B5EF4-FFF2-40B4-BE49-F238E27FC236}">
                  <a16:creationId xmlns:a16="http://schemas.microsoft.com/office/drawing/2014/main" id="{2AC6B909-F52A-4CB3-A925-33EABA528950}"/>
                </a:ext>
              </a:extLst>
            </p:cNvPr>
            <p:cNvGrpSpPr>
              <a:grpSpLocks/>
            </p:cNvGrpSpPr>
            <p:nvPr userDrawn="1"/>
          </p:nvGrpSpPr>
          <p:grpSpPr bwMode="auto">
            <a:xfrm>
              <a:off x="4945" y="2578"/>
              <a:ext cx="1840" cy="962"/>
              <a:chOff x="4945" y="2578"/>
              <a:chExt cx="1840" cy="962"/>
            </a:xfrm>
          </p:grpSpPr>
          <p:sp>
            <p:nvSpPr>
              <p:cNvPr id="11397" name="Freeform 1601">
                <a:extLst>
                  <a:ext uri="{FF2B5EF4-FFF2-40B4-BE49-F238E27FC236}">
                    <a16:creationId xmlns:a16="http://schemas.microsoft.com/office/drawing/2014/main" id="{47E9241C-8866-4EE5-840A-42331EAAE531}"/>
                  </a:ext>
                </a:extLst>
              </p:cNvPr>
              <p:cNvSpPr>
                <a:spLocks/>
              </p:cNvSpPr>
              <p:nvPr userDrawn="1"/>
            </p:nvSpPr>
            <p:spPr bwMode="auto">
              <a:xfrm>
                <a:off x="5498" y="2974"/>
                <a:ext cx="22" cy="12"/>
              </a:xfrm>
              <a:custGeom>
                <a:avLst/>
                <a:gdLst>
                  <a:gd name="T0" fmla="*/ 12 w 15"/>
                  <a:gd name="T1" fmla="*/ 0 h 8"/>
                  <a:gd name="T2" fmla="*/ 2 w 15"/>
                  <a:gd name="T3" fmla="*/ 4 h 8"/>
                  <a:gd name="T4" fmla="*/ 3 w 15"/>
                  <a:gd name="T5" fmla="*/ 7 h 8"/>
                  <a:gd name="T6" fmla="*/ 13 w 15"/>
                  <a:gd name="T7" fmla="*/ 4 h 8"/>
                  <a:gd name="T8" fmla="*/ 12 w 15"/>
                  <a:gd name="T9" fmla="*/ 0 h 8"/>
                </a:gdLst>
                <a:ahLst/>
                <a:cxnLst>
                  <a:cxn ang="0">
                    <a:pos x="T0" y="T1"/>
                  </a:cxn>
                  <a:cxn ang="0">
                    <a:pos x="T2" y="T3"/>
                  </a:cxn>
                  <a:cxn ang="0">
                    <a:pos x="T4" y="T5"/>
                  </a:cxn>
                  <a:cxn ang="0">
                    <a:pos x="T6" y="T7"/>
                  </a:cxn>
                  <a:cxn ang="0">
                    <a:pos x="T8" y="T9"/>
                  </a:cxn>
                </a:cxnLst>
                <a:rect l="0" t="0" r="r" b="b"/>
                <a:pathLst>
                  <a:path w="15" h="8">
                    <a:moveTo>
                      <a:pt x="12" y="0"/>
                    </a:moveTo>
                    <a:cubicBezTo>
                      <a:pt x="2" y="4"/>
                      <a:pt x="2" y="4"/>
                      <a:pt x="2" y="4"/>
                    </a:cubicBezTo>
                    <a:cubicBezTo>
                      <a:pt x="0" y="5"/>
                      <a:pt x="1" y="8"/>
                      <a:pt x="3" y="7"/>
                    </a:cubicBezTo>
                    <a:cubicBezTo>
                      <a:pt x="13" y="4"/>
                      <a:pt x="13" y="4"/>
                      <a:pt x="13"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8" name="Freeform 1602">
                <a:extLst>
                  <a:ext uri="{FF2B5EF4-FFF2-40B4-BE49-F238E27FC236}">
                    <a16:creationId xmlns:a16="http://schemas.microsoft.com/office/drawing/2014/main" id="{DA9D41A6-0090-486E-BBD2-93D3E0DBFD81}"/>
                  </a:ext>
                </a:extLst>
              </p:cNvPr>
              <p:cNvSpPr>
                <a:spLocks/>
              </p:cNvSpPr>
              <p:nvPr userDrawn="1"/>
            </p:nvSpPr>
            <p:spPr bwMode="auto">
              <a:xfrm>
                <a:off x="5485" y="2951"/>
                <a:ext cx="25" cy="10"/>
              </a:xfrm>
              <a:custGeom>
                <a:avLst/>
                <a:gdLst>
                  <a:gd name="T0" fmla="*/ 12 w 17"/>
                  <a:gd name="T1" fmla="*/ 0 h 7"/>
                  <a:gd name="T2" fmla="*/ 2 w 17"/>
                  <a:gd name="T3" fmla="*/ 3 h 7"/>
                  <a:gd name="T4" fmla="*/ 3 w 17"/>
                  <a:gd name="T5" fmla="*/ 6 h 7"/>
                  <a:gd name="T6" fmla="*/ 9 w 17"/>
                  <a:gd name="T7" fmla="*/ 5 h 7"/>
                  <a:gd name="T8" fmla="*/ 12 w 17"/>
                  <a:gd name="T9" fmla="*/ 4 h 7"/>
                  <a:gd name="T10" fmla="*/ 12 w 17"/>
                  <a:gd name="T11" fmla="*/ 4 h 7"/>
                  <a:gd name="T12" fmla="*/ 15 w 17"/>
                  <a:gd name="T13" fmla="*/ 4 h 7"/>
                  <a:gd name="T14" fmla="*/ 12 w 1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2" y="0"/>
                    </a:moveTo>
                    <a:cubicBezTo>
                      <a:pt x="9" y="1"/>
                      <a:pt x="6" y="2"/>
                      <a:pt x="2" y="3"/>
                    </a:cubicBezTo>
                    <a:cubicBezTo>
                      <a:pt x="0" y="3"/>
                      <a:pt x="0" y="7"/>
                      <a:pt x="3" y="6"/>
                    </a:cubicBezTo>
                    <a:cubicBezTo>
                      <a:pt x="5" y="6"/>
                      <a:pt x="7" y="5"/>
                      <a:pt x="9" y="5"/>
                    </a:cubicBezTo>
                    <a:cubicBezTo>
                      <a:pt x="10" y="5"/>
                      <a:pt x="11" y="4"/>
                      <a:pt x="12" y="4"/>
                    </a:cubicBezTo>
                    <a:cubicBezTo>
                      <a:pt x="12" y="4"/>
                      <a:pt x="12" y="4"/>
                      <a:pt x="12" y="4"/>
                    </a:cubicBezTo>
                    <a:cubicBezTo>
                      <a:pt x="13" y="5"/>
                      <a:pt x="14" y="6"/>
                      <a:pt x="15" y="4"/>
                    </a:cubicBezTo>
                    <a:cubicBezTo>
                      <a:pt x="17" y="2"/>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9" name="Freeform 1603">
                <a:extLst>
                  <a:ext uri="{FF2B5EF4-FFF2-40B4-BE49-F238E27FC236}">
                    <a16:creationId xmlns:a16="http://schemas.microsoft.com/office/drawing/2014/main" id="{1D1FC223-9AAE-4C90-84BA-869A15E11D9E}"/>
                  </a:ext>
                </a:extLst>
              </p:cNvPr>
              <p:cNvSpPr>
                <a:spLocks/>
              </p:cNvSpPr>
              <p:nvPr userDrawn="1"/>
            </p:nvSpPr>
            <p:spPr bwMode="auto">
              <a:xfrm>
                <a:off x="5448" y="2936"/>
                <a:ext cx="25" cy="10"/>
              </a:xfrm>
              <a:custGeom>
                <a:avLst/>
                <a:gdLst>
                  <a:gd name="T0" fmla="*/ 15 w 17"/>
                  <a:gd name="T1" fmla="*/ 2 h 7"/>
                  <a:gd name="T2" fmla="*/ 2 w 17"/>
                  <a:gd name="T3" fmla="*/ 1 h 7"/>
                  <a:gd name="T4" fmla="*/ 3 w 17"/>
                  <a:gd name="T5" fmla="*/ 5 h 7"/>
                  <a:gd name="T6" fmla="*/ 12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4"/>
                      <a:pt x="12" y="5"/>
                    </a:cubicBezTo>
                    <a:cubicBezTo>
                      <a:pt x="14"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0" name="Freeform 1604">
                <a:extLst>
                  <a:ext uri="{FF2B5EF4-FFF2-40B4-BE49-F238E27FC236}">
                    <a16:creationId xmlns:a16="http://schemas.microsoft.com/office/drawing/2014/main" id="{BE8C7CAF-2830-44C5-8630-F9F0450A6CDA}"/>
                  </a:ext>
                </a:extLst>
              </p:cNvPr>
              <p:cNvSpPr>
                <a:spLocks/>
              </p:cNvSpPr>
              <p:nvPr userDrawn="1"/>
            </p:nvSpPr>
            <p:spPr bwMode="auto">
              <a:xfrm>
                <a:off x="6270" y="2578"/>
                <a:ext cx="26" cy="18"/>
              </a:xfrm>
              <a:custGeom>
                <a:avLst/>
                <a:gdLst>
                  <a:gd name="T0" fmla="*/ 12 w 18"/>
                  <a:gd name="T1" fmla="*/ 1 h 12"/>
                  <a:gd name="T2" fmla="*/ 10 w 18"/>
                  <a:gd name="T3" fmla="*/ 3 h 12"/>
                  <a:gd name="T4" fmla="*/ 10 w 18"/>
                  <a:gd name="T5" fmla="*/ 4 h 12"/>
                  <a:gd name="T6" fmla="*/ 7 w 18"/>
                  <a:gd name="T7" fmla="*/ 5 h 12"/>
                  <a:gd name="T8" fmla="*/ 2 w 18"/>
                  <a:gd name="T9" fmla="*/ 8 h 12"/>
                  <a:gd name="T10" fmla="*/ 4 w 18"/>
                  <a:gd name="T11" fmla="*/ 11 h 12"/>
                  <a:gd name="T12" fmla="*/ 12 w 18"/>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8" h="12">
                    <a:moveTo>
                      <a:pt x="12" y="1"/>
                    </a:moveTo>
                    <a:cubicBezTo>
                      <a:pt x="11" y="0"/>
                      <a:pt x="10" y="2"/>
                      <a:pt x="10" y="3"/>
                    </a:cubicBezTo>
                    <a:cubicBezTo>
                      <a:pt x="10" y="3"/>
                      <a:pt x="10" y="3"/>
                      <a:pt x="10" y="4"/>
                    </a:cubicBezTo>
                    <a:cubicBezTo>
                      <a:pt x="9" y="4"/>
                      <a:pt x="8" y="5"/>
                      <a:pt x="7" y="5"/>
                    </a:cubicBezTo>
                    <a:cubicBezTo>
                      <a:pt x="6" y="6"/>
                      <a:pt x="4" y="7"/>
                      <a:pt x="2" y="8"/>
                    </a:cubicBezTo>
                    <a:cubicBezTo>
                      <a:pt x="0" y="9"/>
                      <a:pt x="2" y="12"/>
                      <a:pt x="4" y="11"/>
                    </a:cubicBezTo>
                    <a:cubicBezTo>
                      <a:pt x="7" y="10"/>
                      <a:pt x="18" y="4"/>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1" name="Freeform 1605">
                <a:extLst>
                  <a:ext uri="{FF2B5EF4-FFF2-40B4-BE49-F238E27FC236}">
                    <a16:creationId xmlns:a16="http://schemas.microsoft.com/office/drawing/2014/main" id="{F6F08360-3971-42FC-84CD-B0E564F34D93}"/>
                  </a:ext>
                </a:extLst>
              </p:cNvPr>
              <p:cNvSpPr>
                <a:spLocks/>
              </p:cNvSpPr>
              <p:nvPr userDrawn="1"/>
            </p:nvSpPr>
            <p:spPr bwMode="auto">
              <a:xfrm>
                <a:off x="6261" y="2602"/>
                <a:ext cx="19" cy="20"/>
              </a:xfrm>
              <a:custGeom>
                <a:avLst/>
                <a:gdLst>
                  <a:gd name="T0" fmla="*/ 9 w 13"/>
                  <a:gd name="T1" fmla="*/ 2 h 14"/>
                  <a:gd name="T2" fmla="*/ 2 w 13"/>
                  <a:gd name="T3" fmla="*/ 9 h 14"/>
                  <a:gd name="T4" fmla="*/ 4 w 13"/>
                  <a:gd name="T5" fmla="*/ 12 h 14"/>
                  <a:gd name="T6" fmla="*/ 11 w 13"/>
                  <a:gd name="T7" fmla="*/ 5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7" y="5"/>
                      <a:pt x="5" y="7"/>
                      <a:pt x="2" y="9"/>
                    </a:cubicBezTo>
                    <a:cubicBezTo>
                      <a:pt x="0" y="11"/>
                      <a:pt x="2" y="14"/>
                      <a:pt x="4" y="12"/>
                    </a:cubicBezTo>
                    <a:cubicBezTo>
                      <a:pt x="7" y="10"/>
                      <a:pt x="9" y="7"/>
                      <a:pt x="11"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2" name="Freeform 1606">
                <a:extLst>
                  <a:ext uri="{FF2B5EF4-FFF2-40B4-BE49-F238E27FC236}">
                    <a16:creationId xmlns:a16="http://schemas.microsoft.com/office/drawing/2014/main" id="{626A66F6-6813-4A69-9DBA-F5B1C47656F6}"/>
                  </a:ext>
                </a:extLst>
              </p:cNvPr>
              <p:cNvSpPr>
                <a:spLocks/>
              </p:cNvSpPr>
              <p:nvPr userDrawn="1"/>
            </p:nvSpPr>
            <p:spPr bwMode="auto">
              <a:xfrm>
                <a:off x="6285" y="2586"/>
                <a:ext cx="17" cy="20"/>
              </a:xfrm>
              <a:custGeom>
                <a:avLst/>
                <a:gdLst>
                  <a:gd name="T0" fmla="*/ 8 w 12"/>
                  <a:gd name="T1" fmla="*/ 2 h 14"/>
                  <a:gd name="T2" fmla="*/ 2 w 12"/>
                  <a:gd name="T3" fmla="*/ 10 h 14"/>
                  <a:gd name="T4" fmla="*/ 4 w 12"/>
                  <a:gd name="T5" fmla="*/ 13 h 14"/>
                  <a:gd name="T6" fmla="*/ 11 w 12"/>
                  <a:gd name="T7" fmla="*/ 3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7" y="5"/>
                      <a:pt x="4" y="8"/>
                      <a:pt x="2" y="10"/>
                    </a:cubicBezTo>
                    <a:cubicBezTo>
                      <a:pt x="0" y="11"/>
                      <a:pt x="2" y="14"/>
                      <a:pt x="4" y="13"/>
                    </a:cubicBezTo>
                    <a:cubicBezTo>
                      <a:pt x="7" y="10"/>
                      <a:pt x="10" y="7"/>
                      <a:pt x="11" y="3"/>
                    </a:cubicBezTo>
                    <a:cubicBezTo>
                      <a:pt x="12" y="1"/>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3" name="Freeform 1607">
                <a:extLst>
                  <a:ext uri="{FF2B5EF4-FFF2-40B4-BE49-F238E27FC236}">
                    <a16:creationId xmlns:a16="http://schemas.microsoft.com/office/drawing/2014/main" id="{9447A08D-4A35-4BAD-9520-1D0C2FE0FB4A}"/>
                  </a:ext>
                </a:extLst>
              </p:cNvPr>
              <p:cNvSpPr>
                <a:spLocks/>
              </p:cNvSpPr>
              <p:nvPr userDrawn="1"/>
            </p:nvSpPr>
            <p:spPr bwMode="auto">
              <a:xfrm>
                <a:off x="6260" y="2622"/>
                <a:ext cx="17" cy="21"/>
              </a:xfrm>
              <a:custGeom>
                <a:avLst/>
                <a:gdLst>
                  <a:gd name="T0" fmla="*/ 7 w 12"/>
                  <a:gd name="T1" fmla="*/ 3 h 14"/>
                  <a:gd name="T2" fmla="*/ 2 w 12"/>
                  <a:gd name="T3" fmla="*/ 9 h 14"/>
                  <a:gd name="T4" fmla="*/ 4 w 12"/>
                  <a:gd name="T5" fmla="*/ 12 h 14"/>
                  <a:gd name="T6" fmla="*/ 11 w 12"/>
                  <a:gd name="T7" fmla="*/ 3 h 14"/>
                  <a:gd name="T8" fmla="*/ 7 w 12"/>
                  <a:gd name="T9" fmla="*/ 3 h 14"/>
                </a:gdLst>
                <a:ahLst/>
                <a:cxnLst>
                  <a:cxn ang="0">
                    <a:pos x="T0" y="T1"/>
                  </a:cxn>
                  <a:cxn ang="0">
                    <a:pos x="T2" y="T3"/>
                  </a:cxn>
                  <a:cxn ang="0">
                    <a:pos x="T4" y="T5"/>
                  </a:cxn>
                  <a:cxn ang="0">
                    <a:pos x="T6" y="T7"/>
                  </a:cxn>
                  <a:cxn ang="0">
                    <a:pos x="T8" y="T9"/>
                  </a:cxn>
                </a:cxnLst>
                <a:rect l="0" t="0" r="r" b="b"/>
                <a:pathLst>
                  <a:path w="12" h="14">
                    <a:moveTo>
                      <a:pt x="7" y="3"/>
                    </a:moveTo>
                    <a:cubicBezTo>
                      <a:pt x="7" y="5"/>
                      <a:pt x="4" y="8"/>
                      <a:pt x="2" y="9"/>
                    </a:cubicBezTo>
                    <a:cubicBezTo>
                      <a:pt x="0" y="11"/>
                      <a:pt x="2" y="14"/>
                      <a:pt x="4" y="12"/>
                    </a:cubicBezTo>
                    <a:cubicBezTo>
                      <a:pt x="7" y="10"/>
                      <a:pt x="10" y="7"/>
                      <a:pt x="11" y="3"/>
                    </a:cubicBezTo>
                    <a:cubicBezTo>
                      <a:pt x="12"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4" name="Freeform 1608">
                <a:extLst>
                  <a:ext uri="{FF2B5EF4-FFF2-40B4-BE49-F238E27FC236}">
                    <a16:creationId xmlns:a16="http://schemas.microsoft.com/office/drawing/2014/main" id="{C6E5AD0C-36CC-41FC-B5A2-DF052A5F4521}"/>
                  </a:ext>
                </a:extLst>
              </p:cNvPr>
              <p:cNvSpPr>
                <a:spLocks/>
              </p:cNvSpPr>
              <p:nvPr userDrawn="1"/>
            </p:nvSpPr>
            <p:spPr bwMode="auto">
              <a:xfrm>
                <a:off x="6226" y="2645"/>
                <a:ext cx="20" cy="20"/>
              </a:xfrm>
              <a:custGeom>
                <a:avLst/>
                <a:gdLst>
                  <a:gd name="T0" fmla="*/ 9 w 14"/>
                  <a:gd name="T1" fmla="*/ 2 h 14"/>
                  <a:gd name="T2" fmla="*/ 2 w 14"/>
                  <a:gd name="T3" fmla="*/ 10 h 14"/>
                  <a:gd name="T4" fmla="*/ 4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5"/>
                      <a:pt x="5" y="8"/>
                      <a:pt x="2" y="10"/>
                    </a:cubicBezTo>
                    <a:cubicBezTo>
                      <a:pt x="0" y="11"/>
                      <a:pt x="2" y="14"/>
                      <a:pt x="4" y="13"/>
                    </a:cubicBezTo>
                    <a:cubicBezTo>
                      <a:pt x="8" y="10"/>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5" name="Freeform 1609">
                <a:extLst>
                  <a:ext uri="{FF2B5EF4-FFF2-40B4-BE49-F238E27FC236}">
                    <a16:creationId xmlns:a16="http://schemas.microsoft.com/office/drawing/2014/main" id="{B81CB1CD-C471-48EF-BF1B-6E6520ED42DB}"/>
                  </a:ext>
                </a:extLst>
              </p:cNvPr>
              <p:cNvSpPr>
                <a:spLocks/>
              </p:cNvSpPr>
              <p:nvPr userDrawn="1"/>
            </p:nvSpPr>
            <p:spPr bwMode="auto">
              <a:xfrm>
                <a:off x="6232" y="2621"/>
                <a:ext cx="20" cy="21"/>
              </a:xfrm>
              <a:custGeom>
                <a:avLst/>
                <a:gdLst>
                  <a:gd name="T0" fmla="*/ 10 w 14"/>
                  <a:gd name="T1" fmla="*/ 2 h 14"/>
                  <a:gd name="T2" fmla="*/ 2 w 14"/>
                  <a:gd name="T3" fmla="*/ 10 h 14"/>
                  <a:gd name="T4" fmla="*/ 5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4" y="7"/>
                      <a:pt x="2" y="10"/>
                    </a:cubicBezTo>
                    <a:cubicBezTo>
                      <a:pt x="0" y="12"/>
                      <a:pt x="3" y="14"/>
                      <a:pt x="5"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6" name="Freeform 1610">
                <a:extLst>
                  <a:ext uri="{FF2B5EF4-FFF2-40B4-BE49-F238E27FC236}">
                    <a16:creationId xmlns:a16="http://schemas.microsoft.com/office/drawing/2014/main" id="{C6AB3F0F-BB0C-439C-A1E2-86DBDA91A72C}"/>
                  </a:ext>
                </a:extLst>
              </p:cNvPr>
              <p:cNvSpPr>
                <a:spLocks/>
              </p:cNvSpPr>
              <p:nvPr userDrawn="1"/>
            </p:nvSpPr>
            <p:spPr bwMode="auto">
              <a:xfrm>
                <a:off x="6237" y="2658"/>
                <a:ext cx="17" cy="17"/>
              </a:xfrm>
              <a:custGeom>
                <a:avLst/>
                <a:gdLst>
                  <a:gd name="T0" fmla="*/ 7 w 11"/>
                  <a:gd name="T1" fmla="*/ 2 h 12"/>
                  <a:gd name="T2" fmla="*/ 7 w 11"/>
                  <a:gd name="T3" fmla="*/ 3 h 12"/>
                  <a:gd name="T4" fmla="*/ 6 w 11"/>
                  <a:gd name="T5" fmla="*/ 4 h 12"/>
                  <a:gd name="T6" fmla="*/ 2 w 11"/>
                  <a:gd name="T7" fmla="*/ 8 h 12"/>
                  <a:gd name="T8" fmla="*/ 4 w 11"/>
                  <a:gd name="T9" fmla="*/ 11 h 12"/>
                  <a:gd name="T10" fmla="*/ 9 w 11"/>
                  <a:gd name="T11" fmla="*/ 6 h 12"/>
                  <a:gd name="T12" fmla="*/ 11 w 11"/>
                  <a:gd name="T13" fmla="*/ 2 h 12"/>
                  <a:gd name="T14" fmla="*/ 7 w 11"/>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7" y="2"/>
                    </a:moveTo>
                    <a:cubicBezTo>
                      <a:pt x="7" y="2"/>
                      <a:pt x="7" y="2"/>
                      <a:pt x="7" y="3"/>
                    </a:cubicBezTo>
                    <a:cubicBezTo>
                      <a:pt x="7" y="3"/>
                      <a:pt x="6" y="4"/>
                      <a:pt x="6" y="4"/>
                    </a:cubicBezTo>
                    <a:cubicBezTo>
                      <a:pt x="5" y="6"/>
                      <a:pt x="3" y="7"/>
                      <a:pt x="2" y="8"/>
                    </a:cubicBezTo>
                    <a:cubicBezTo>
                      <a:pt x="0" y="9"/>
                      <a:pt x="2" y="12"/>
                      <a:pt x="4" y="11"/>
                    </a:cubicBezTo>
                    <a:cubicBezTo>
                      <a:pt x="6" y="10"/>
                      <a:pt x="8" y="8"/>
                      <a:pt x="9" y="6"/>
                    </a:cubicBezTo>
                    <a:cubicBezTo>
                      <a:pt x="10" y="5"/>
                      <a:pt x="11" y="3"/>
                      <a:pt x="11" y="2"/>
                    </a:cubicBezTo>
                    <a:cubicBezTo>
                      <a:pt x="11" y="0"/>
                      <a:pt x="7"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7" name="Freeform 1611">
                <a:extLst>
                  <a:ext uri="{FF2B5EF4-FFF2-40B4-BE49-F238E27FC236}">
                    <a16:creationId xmlns:a16="http://schemas.microsoft.com/office/drawing/2014/main" id="{E7365061-7259-4F3C-A5C4-F4B30B6A4933}"/>
                  </a:ext>
                </a:extLst>
              </p:cNvPr>
              <p:cNvSpPr>
                <a:spLocks/>
              </p:cNvSpPr>
              <p:nvPr userDrawn="1"/>
            </p:nvSpPr>
            <p:spPr bwMode="auto">
              <a:xfrm>
                <a:off x="6201" y="2677"/>
                <a:ext cx="17" cy="18"/>
              </a:xfrm>
              <a:custGeom>
                <a:avLst/>
                <a:gdLst>
                  <a:gd name="T0" fmla="*/ 7 w 12"/>
                  <a:gd name="T1" fmla="*/ 3 h 12"/>
                  <a:gd name="T2" fmla="*/ 3 w 12"/>
                  <a:gd name="T3" fmla="*/ 8 h 12"/>
                  <a:gd name="T4" fmla="*/ 4 w 12"/>
                  <a:gd name="T5" fmla="*/ 11 h 12"/>
                  <a:gd name="T6" fmla="*/ 11 w 12"/>
                  <a:gd name="T7" fmla="*/ 4 h 12"/>
                  <a:gd name="T8" fmla="*/ 7 w 12"/>
                  <a:gd name="T9" fmla="*/ 3 h 12"/>
                </a:gdLst>
                <a:ahLst/>
                <a:cxnLst>
                  <a:cxn ang="0">
                    <a:pos x="T0" y="T1"/>
                  </a:cxn>
                  <a:cxn ang="0">
                    <a:pos x="T2" y="T3"/>
                  </a:cxn>
                  <a:cxn ang="0">
                    <a:pos x="T4" y="T5"/>
                  </a:cxn>
                  <a:cxn ang="0">
                    <a:pos x="T6" y="T7"/>
                  </a:cxn>
                  <a:cxn ang="0">
                    <a:pos x="T8" y="T9"/>
                  </a:cxn>
                </a:cxnLst>
                <a:rect l="0" t="0" r="r" b="b"/>
                <a:pathLst>
                  <a:path w="12" h="12">
                    <a:moveTo>
                      <a:pt x="7" y="3"/>
                    </a:moveTo>
                    <a:cubicBezTo>
                      <a:pt x="6" y="5"/>
                      <a:pt x="5" y="7"/>
                      <a:pt x="3" y="8"/>
                    </a:cubicBezTo>
                    <a:cubicBezTo>
                      <a:pt x="0" y="9"/>
                      <a:pt x="2" y="12"/>
                      <a:pt x="4" y="11"/>
                    </a:cubicBezTo>
                    <a:cubicBezTo>
                      <a:pt x="7" y="10"/>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8" name="Freeform 1612">
                <a:extLst>
                  <a:ext uri="{FF2B5EF4-FFF2-40B4-BE49-F238E27FC236}">
                    <a16:creationId xmlns:a16="http://schemas.microsoft.com/office/drawing/2014/main" id="{C336E6A4-2F66-4F8D-B78F-C2E20209ABA4}"/>
                  </a:ext>
                </a:extLst>
              </p:cNvPr>
              <p:cNvSpPr>
                <a:spLocks/>
              </p:cNvSpPr>
              <p:nvPr userDrawn="1"/>
            </p:nvSpPr>
            <p:spPr bwMode="auto">
              <a:xfrm>
                <a:off x="6196" y="2659"/>
                <a:ext cx="19" cy="18"/>
              </a:xfrm>
              <a:custGeom>
                <a:avLst/>
                <a:gdLst>
                  <a:gd name="T0" fmla="*/ 9 w 13"/>
                  <a:gd name="T1" fmla="*/ 2 h 12"/>
                  <a:gd name="T2" fmla="*/ 2 w 13"/>
                  <a:gd name="T3" fmla="*/ 7 h 12"/>
                  <a:gd name="T4" fmla="*/ 5 w 13"/>
                  <a:gd name="T5" fmla="*/ 10 h 12"/>
                  <a:gd name="T6" fmla="*/ 11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5"/>
                      <a:pt x="2" y="7"/>
                    </a:cubicBezTo>
                    <a:cubicBezTo>
                      <a:pt x="0" y="9"/>
                      <a:pt x="3" y="12"/>
                      <a:pt x="5" y="10"/>
                    </a:cubicBezTo>
                    <a:cubicBezTo>
                      <a:pt x="7" y="8"/>
                      <a:pt x="9" y="7"/>
                      <a:pt x="11" y="5"/>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9" name="Freeform 1613">
                <a:extLst>
                  <a:ext uri="{FF2B5EF4-FFF2-40B4-BE49-F238E27FC236}">
                    <a16:creationId xmlns:a16="http://schemas.microsoft.com/office/drawing/2014/main" id="{51907ED7-7839-4521-A5D5-42DD751331A7}"/>
                  </a:ext>
                </a:extLst>
              </p:cNvPr>
              <p:cNvSpPr>
                <a:spLocks/>
              </p:cNvSpPr>
              <p:nvPr userDrawn="1"/>
            </p:nvSpPr>
            <p:spPr bwMode="auto">
              <a:xfrm>
                <a:off x="6206" y="2690"/>
                <a:ext cx="18" cy="16"/>
              </a:xfrm>
              <a:custGeom>
                <a:avLst/>
                <a:gdLst>
                  <a:gd name="T0" fmla="*/ 7 w 12"/>
                  <a:gd name="T1" fmla="*/ 2 h 11"/>
                  <a:gd name="T2" fmla="*/ 2 w 12"/>
                  <a:gd name="T3" fmla="*/ 6 h 11"/>
                  <a:gd name="T4" fmla="*/ 4 w 12"/>
                  <a:gd name="T5" fmla="*/ 10 h 11"/>
                  <a:gd name="T6" fmla="*/ 11 w 12"/>
                  <a:gd name="T7" fmla="*/ 4 h 11"/>
                  <a:gd name="T8" fmla="*/ 7 w 12"/>
                  <a:gd name="T9" fmla="*/ 2 h 11"/>
                </a:gdLst>
                <a:ahLst/>
                <a:cxnLst>
                  <a:cxn ang="0">
                    <a:pos x="T0" y="T1"/>
                  </a:cxn>
                  <a:cxn ang="0">
                    <a:pos x="T2" y="T3"/>
                  </a:cxn>
                  <a:cxn ang="0">
                    <a:pos x="T4" y="T5"/>
                  </a:cxn>
                  <a:cxn ang="0">
                    <a:pos x="T6" y="T7"/>
                  </a:cxn>
                  <a:cxn ang="0">
                    <a:pos x="T8" y="T9"/>
                  </a:cxn>
                </a:cxnLst>
                <a:rect l="0" t="0" r="r" b="b"/>
                <a:pathLst>
                  <a:path w="12" h="11">
                    <a:moveTo>
                      <a:pt x="7" y="2"/>
                    </a:moveTo>
                    <a:cubicBezTo>
                      <a:pt x="6" y="4"/>
                      <a:pt x="4" y="5"/>
                      <a:pt x="2" y="6"/>
                    </a:cubicBezTo>
                    <a:cubicBezTo>
                      <a:pt x="0" y="7"/>
                      <a:pt x="1" y="11"/>
                      <a:pt x="4" y="10"/>
                    </a:cubicBezTo>
                    <a:cubicBezTo>
                      <a:pt x="7" y="9"/>
                      <a:pt x="9" y="7"/>
                      <a:pt x="11"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0" name="Freeform 1614">
                <a:extLst>
                  <a:ext uri="{FF2B5EF4-FFF2-40B4-BE49-F238E27FC236}">
                    <a16:creationId xmlns:a16="http://schemas.microsoft.com/office/drawing/2014/main" id="{F7CB6B10-4989-46E4-810D-C6DE0FAF57CC}"/>
                  </a:ext>
                </a:extLst>
              </p:cNvPr>
              <p:cNvSpPr>
                <a:spLocks/>
              </p:cNvSpPr>
              <p:nvPr userDrawn="1"/>
            </p:nvSpPr>
            <p:spPr bwMode="auto">
              <a:xfrm>
                <a:off x="6170" y="2698"/>
                <a:ext cx="22" cy="20"/>
              </a:xfrm>
              <a:custGeom>
                <a:avLst/>
                <a:gdLst>
                  <a:gd name="T0" fmla="*/ 10 w 15"/>
                  <a:gd name="T1" fmla="*/ 2 h 14"/>
                  <a:gd name="T2" fmla="*/ 2 w 15"/>
                  <a:gd name="T3" fmla="*/ 10 h 14"/>
                  <a:gd name="T4" fmla="*/ 4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5" y="8"/>
                      <a:pt x="2" y="10"/>
                    </a:cubicBezTo>
                    <a:cubicBezTo>
                      <a:pt x="0" y="11"/>
                      <a:pt x="2" y="14"/>
                      <a:pt x="4" y="13"/>
                    </a:cubicBezTo>
                    <a:cubicBezTo>
                      <a:pt x="8" y="10"/>
                      <a:pt x="12" y="8"/>
                      <a:pt x="14" y="4"/>
                    </a:cubicBezTo>
                    <a:cubicBezTo>
                      <a:pt x="15"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1" name="Freeform 1615">
                <a:extLst>
                  <a:ext uri="{FF2B5EF4-FFF2-40B4-BE49-F238E27FC236}">
                    <a16:creationId xmlns:a16="http://schemas.microsoft.com/office/drawing/2014/main" id="{FA929869-DDE0-47A3-9BD9-62B116C63070}"/>
                  </a:ext>
                </a:extLst>
              </p:cNvPr>
              <p:cNvSpPr>
                <a:spLocks/>
              </p:cNvSpPr>
              <p:nvPr userDrawn="1"/>
            </p:nvSpPr>
            <p:spPr bwMode="auto">
              <a:xfrm>
                <a:off x="6162" y="2693"/>
                <a:ext cx="19" cy="19"/>
              </a:xfrm>
              <a:custGeom>
                <a:avLst/>
                <a:gdLst>
                  <a:gd name="T0" fmla="*/ 9 w 13"/>
                  <a:gd name="T1" fmla="*/ 2 h 13"/>
                  <a:gd name="T2" fmla="*/ 2 w 13"/>
                  <a:gd name="T3" fmla="*/ 9 h 13"/>
                  <a:gd name="T4" fmla="*/ 4 w 13"/>
                  <a:gd name="T5" fmla="*/ 12 h 13"/>
                  <a:gd name="T6" fmla="*/ 12 w 13"/>
                  <a:gd name="T7" fmla="*/ 5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7" y="5"/>
                      <a:pt x="4" y="7"/>
                      <a:pt x="2" y="9"/>
                    </a:cubicBezTo>
                    <a:cubicBezTo>
                      <a:pt x="0" y="10"/>
                      <a:pt x="2" y="13"/>
                      <a:pt x="4" y="12"/>
                    </a:cubicBezTo>
                    <a:cubicBezTo>
                      <a:pt x="7" y="10"/>
                      <a:pt x="10" y="7"/>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2" name="Freeform 1616">
                <a:extLst>
                  <a:ext uri="{FF2B5EF4-FFF2-40B4-BE49-F238E27FC236}">
                    <a16:creationId xmlns:a16="http://schemas.microsoft.com/office/drawing/2014/main" id="{6CC1F7BD-A2F8-4002-A596-560676E6CAA1}"/>
                  </a:ext>
                </a:extLst>
              </p:cNvPr>
              <p:cNvSpPr>
                <a:spLocks/>
              </p:cNvSpPr>
              <p:nvPr userDrawn="1"/>
            </p:nvSpPr>
            <p:spPr bwMode="auto">
              <a:xfrm>
                <a:off x="6134" y="2728"/>
                <a:ext cx="22" cy="18"/>
              </a:xfrm>
              <a:custGeom>
                <a:avLst/>
                <a:gdLst>
                  <a:gd name="T0" fmla="*/ 11 w 15"/>
                  <a:gd name="T1" fmla="*/ 1 h 12"/>
                  <a:gd name="T2" fmla="*/ 2 w 15"/>
                  <a:gd name="T3" fmla="*/ 8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5" y="5"/>
                      <a:pt x="2" y="8"/>
                    </a:cubicBezTo>
                    <a:cubicBezTo>
                      <a:pt x="0" y="9"/>
                      <a:pt x="2" y="12"/>
                      <a:pt x="4" y="11"/>
                    </a:cubicBezTo>
                    <a:cubicBezTo>
                      <a:pt x="7" y="8"/>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3" name="Freeform 1617">
                <a:extLst>
                  <a:ext uri="{FF2B5EF4-FFF2-40B4-BE49-F238E27FC236}">
                    <a16:creationId xmlns:a16="http://schemas.microsoft.com/office/drawing/2014/main" id="{07B9EA77-310B-44C7-B52D-155B416D45EB}"/>
                  </a:ext>
                </a:extLst>
              </p:cNvPr>
              <p:cNvSpPr>
                <a:spLocks/>
              </p:cNvSpPr>
              <p:nvPr userDrawn="1"/>
            </p:nvSpPr>
            <p:spPr bwMode="auto">
              <a:xfrm>
                <a:off x="6156" y="2726"/>
                <a:ext cx="24" cy="17"/>
              </a:xfrm>
              <a:custGeom>
                <a:avLst/>
                <a:gdLst>
                  <a:gd name="T0" fmla="*/ 11 w 16"/>
                  <a:gd name="T1" fmla="*/ 2 h 12"/>
                  <a:gd name="T2" fmla="*/ 2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4"/>
                      <a:pt x="6" y="6"/>
                      <a:pt x="2" y="8"/>
                    </a:cubicBezTo>
                    <a:cubicBezTo>
                      <a:pt x="0" y="8"/>
                      <a:pt x="1" y="12"/>
                      <a:pt x="4" y="11"/>
                    </a:cubicBezTo>
                    <a:cubicBezTo>
                      <a:pt x="8" y="10"/>
                      <a:pt x="11" y="7"/>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4" name="Freeform 1618">
                <a:extLst>
                  <a:ext uri="{FF2B5EF4-FFF2-40B4-BE49-F238E27FC236}">
                    <a16:creationId xmlns:a16="http://schemas.microsoft.com/office/drawing/2014/main" id="{C8F8ABDD-9EA8-46A6-B196-BE8C75ACF90E}"/>
                  </a:ext>
                </a:extLst>
              </p:cNvPr>
              <p:cNvSpPr>
                <a:spLocks/>
              </p:cNvSpPr>
              <p:nvPr userDrawn="1"/>
            </p:nvSpPr>
            <p:spPr bwMode="auto">
              <a:xfrm>
                <a:off x="6187" y="2705"/>
                <a:ext cx="17" cy="18"/>
              </a:xfrm>
              <a:custGeom>
                <a:avLst/>
                <a:gdLst>
                  <a:gd name="T0" fmla="*/ 6 w 11"/>
                  <a:gd name="T1" fmla="*/ 2 h 12"/>
                  <a:gd name="T2" fmla="*/ 2 w 11"/>
                  <a:gd name="T3" fmla="*/ 7 h 12"/>
                  <a:gd name="T4" fmla="*/ 4 w 11"/>
                  <a:gd name="T5" fmla="*/ 10 h 12"/>
                  <a:gd name="T6" fmla="*/ 10 w 11"/>
                  <a:gd name="T7" fmla="*/ 4 h 12"/>
                  <a:gd name="T8" fmla="*/ 6 w 11"/>
                  <a:gd name="T9" fmla="*/ 2 h 12"/>
                </a:gdLst>
                <a:ahLst/>
                <a:cxnLst>
                  <a:cxn ang="0">
                    <a:pos x="T0" y="T1"/>
                  </a:cxn>
                  <a:cxn ang="0">
                    <a:pos x="T2" y="T3"/>
                  </a:cxn>
                  <a:cxn ang="0">
                    <a:pos x="T4" y="T5"/>
                  </a:cxn>
                  <a:cxn ang="0">
                    <a:pos x="T6" y="T7"/>
                  </a:cxn>
                  <a:cxn ang="0">
                    <a:pos x="T8" y="T9"/>
                  </a:cxn>
                </a:cxnLst>
                <a:rect l="0" t="0" r="r" b="b"/>
                <a:pathLst>
                  <a:path w="11" h="12">
                    <a:moveTo>
                      <a:pt x="6" y="2"/>
                    </a:moveTo>
                    <a:cubicBezTo>
                      <a:pt x="5" y="4"/>
                      <a:pt x="4" y="6"/>
                      <a:pt x="2" y="7"/>
                    </a:cubicBezTo>
                    <a:cubicBezTo>
                      <a:pt x="0" y="9"/>
                      <a:pt x="2" y="12"/>
                      <a:pt x="4" y="10"/>
                    </a:cubicBezTo>
                    <a:cubicBezTo>
                      <a:pt x="6" y="8"/>
                      <a:pt x="8" y="6"/>
                      <a:pt x="10" y="4"/>
                    </a:cubicBezTo>
                    <a:cubicBezTo>
                      <a:pt x="11" y="1"/>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5" name="Freeform 1619">
                <a:extLst>
                  <a:ext uri="{FF2B5EF4-FFF2-40B4-BE49-F238E27FC236}">
                    <a16:creationId xmlns:a16="http://schemas.microsoft.com/office/drawing/2014/main" id="{9D5976AA-A281-4D30-8AFE-A6B3F9BCD4FC}"/>
                  </a:ext>
                </a:extLst>
              </p:cNvPr>
              <p:cNvSpPr>
                <a:spLocks/>
              </p:cNvSpPr>
              <p:nvPr userDrawn="1"/>
            </p:nvSpPr>
            <p:spPr bwMode="auto">
              <a:xfrm>
                <a:off x="6131" y="2711"/>
                <a:ext cx="21" cy="17"/>
              </a:xfrm>
              <a:custGeom>
                <a:avLst/>
                <a:gdLst>
                  <a:gd name="T0" fmla="*/ 10 w 14"/>
                  <a:gd name="T1" fmla="*/ 2 h 12"/>
                  <a:gd name="T2" fmla="*/ 2 w 14"/>
                  <a:gd name="T3" fmla="*/ 7 h 12"/>
                  <a:gd name="T4" fmla="*/ 3 w 14"/>
                  <a:gd name="T5" fmla="*/ 11 h 12"/>
                  <a:gd name="T6" fmla="*/ 12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7" y="4"/>
                      <a:pt x="5" y="6"/>
                      <a:pt x="2" y="7"/>
                    </a:cubicBezTo>
                    <a:cubicBezTo>
                      <a:pt x="0" y="8"/>
                      <a:pt x="1" y="12"/>
                      <a:pt x="3" y="11"/>
                    </a:cubicBezTo>
                    <a:cubicBezTo>
                      <a:pt x="7" y="9"/>
                      <a:pt x="10" y="7"/>
                      <a:pt x="12" y="4"/>
                    </a:cubicBezTo>
                    <a:cubicBezTo>
                      <a:pt x="14"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6" name="Freeform 1620">
                <a:extLst>
                  <a:ext uri="{FF2B5EF4-FFF2-40B4-BE49-F238E27FC236}">
                    <a16:creationId xmlns:a16="http://schemas.microsoft.com/office/drawing/2014/main" id="{0A631E2F-3888-4ACA-9D12-344035F1E29F}"/>
                  </a:ext>
                </a:extLst>
              </p:cNvPr>
              <p:cNvSpPr>
                <a:spLocks/>
              </p:cNvSpPr>
              <p:nvPr userDrawn="1"/>
            </p:nvSpPr>
            <p:spPr bwMode="auto">
              <a:xfrm>
                <a:off x="6099" y="2740"/>
                <a:ext cx="17" cy="15"/>
              </a:xfrm>
              <a:custGeom>
                <a:avLst/>
                <a:gdLst>
                  <a:gd name="T0" fmla="*/ 7 w 12"/>
                  <a:gd name="T1" fmla="*/ 2 h 10"/>
                  <a:gd name="T2" fmla="*/ 3 w 12"/>
                  <a:gd name="T3" fmla="*/ 6 h 10"/>
                  <a:gd name="T4" fmla="*/ 3 w 12"/>
                  <a:gd name="T5" fmla="*/ 10 h 10"/>
                  <a:gd name="T6" fmla="*/ 10 w 12"/>
                  <a:gd name="T7" fmla="*/ 4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5" y="6"/>
                      <a:pt x="3" y="6"/>
                    </a:cubicBezTo>
                    <a:cubicBezTo>
                      <a:pt x="0" y="6"/>
                      <a:pt x="1" y="10"/>
                      <a:pt x="3" y="10"/>
                    </a:cubicBezTo>
                    <a:cubicBezTo>
                      <a:pt x="6" y="10"/>
                      <a:pt x="9" y="6"/>
                      <a:pt x="10"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7" name="Freeform 1621">
                <a:extLst>
                  <a:ext uri="{FF2B5EF4-FFF2-40B4-BE49-F238E27FC236}">
                    <a16:creationId xmlns:a16="http://schemas.microsoft.com/office/drawing/2014/main" id="{41CE37E2-CC5B-4BCC-9EDE-2AA72D560A61}"/>
                  </a:ext>
                </a:extLst>
              </p:cNvPr>
              <p:cNvSpPr>
                <a:spLocks/>
              </p:cNvSpPr>
              <p:nvPr userDrawn="1"/>
            </p:nvSpPr>
            <p:spPr bwMode="auto">
              <a:xfrm>
                <a:off x="6111" y="2743"/>
                <a:ext cx="23" cy="18"/>
              </a:xfrm>
              <a:custGeom>
                <a:avLst/>
                <a:gdLst>
                  <a:gd name="T0" fmla="*/ 11 w 16"/>
                  <a:gd name="T1" fmla="*/ 2 h 12"/>
                  <a:gd name="T2" fmla="*/ 2 w 16"/>
                  <a:gd name="T3" fmla="*/ 8 h 12"/>
                  <a:gd name="T4" fmla="*/ 4 w 16"/>
                  <a:gd name="T5" fmla="*/ 12 h 12"/>
                  <a:gd name="T6" fmla="*/ 14 w 16"/>
                  <a:gd name="T7" fmla="*/ 5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2" y="8"/>
                    </a:cubicBezTo>
                    <a:cubicBezTo>
                      <a:pt x="0" y="9"/>
                      <a:pt x="2" y="12"/>
                      <a:pt x="4" y="12"/>
                    </a:cubicBezTo>
                    <a:cubicBezTo>
                      <a:pt x="8" y="10"/>
                      <a:pt x="11" y="8"/>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8" name="Freeform 1622">
                <a:extLst>
                  <a:ext uri="{FF2B5EF4-FFF2-40B4-BE49-F238E27FC236}">
                    <a16:creationId xmlns:a16="http://schemas.microsoft.com/office/drawing/2014/main" id="{430B449F-BD3E-4AF5-AE2C-37E8A9C2F199}"/>
                  </a:ext>
                </a:extLst>
              </p:cNvPr>
              <p:cNvSpPr>
                <a:spLocks/>
              </p:cNvSpPr>
              <p:nvPr userDrawn="1"/>
            </p:nvSpPr>
            <p:spPr bwMode="auto">
              <a:xfrm>
                <a:off x="6122" y="2749"/>
                <a:ext cx="24" cy="19"/>
              </a:xfrm>
              <a:custGeom>
                <a:avLst/>
                <a:gdLst>
                  <a:gd name="T0" fmla="*/ 11 w 16"/>
                  <a:gd name="T1" fmla="*/ 2 h 13"/>
                  <a:gd name="T2" fmla="*/ 2 w 16"/>
                  <a:gd name="T3" fmla="*/ 8 h 13"/>
                  <a:gd name="T4" fmla="*/ 3 w 16"/>
                  <a:gd name="T5" fmla="*/ 12 h 13"/>
                  <a:gd name="T6" fmla="*/ 14 w 16"/>
                  <a:gd name="T7" fmla="*/ 4 h 13"/>
                  <a:gd name="T8" fmla="*/ 11 w 16"/>
                  <a:gd name="T9" fmla="*/ 2 h 13"/>
                </a:gdLst>
                <a:ahLst/>
                <a:cxnLst>
                  <a:cxn ang="0">
                    <a:pos x="T0" y="T1"/>
                  </a:cxn>
                  <a:cxn ang="0">
                    <a:pos x="T2" y="T3"/>
                  </a:cxn>
                  <a:cxn ang="0">
                    <a:pos x="T4" y="T5"/>
                  </a:cxn>
                  <a:cxn ang="0">
                    <a:pos x="T6" y="T7"/>
                  </a:cxn>
                  <a:cxn ang="0">
                    <a:pos x="T8" y="T9"/>
                  </a:cxn>
                </a:cxnLst>
                <a:rect l="0" t="0" r="r" b="b"/>
                <a:pathLst>
                  <a:path w="16" h="13">
                    <a:moveTo>
                      <a:pt x="11" y="2"/>
                    </a:moveTo>
                    <a:cubicBezTo>
                      <a:pt x="9" y="5"/>
                      <a:pt x="5" y="7"/>
                      <a:pt x="2" y="8"/>
                    </a:cubicBezTo>
                    <a:cubicBezTo>
                      <a:pt x="0" y="9"/>
                      <a:pt x="1" y="13"/>
                      <a:pt x="3" y="12"/>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9" name="Freeform 1623">
                <a:extLst>
                  <a:ext uri="{FF2B5EF4-FFF2-40B4-BE49-F238E27FC236}">
                    <a16:creationId xmlns:a16="http://schemas.microsoft.com/office/drawing/2014/main" id="{3FDC450E-084F-4BF8-BBDA-8A71448816DD}"/>
                  </a:ext>
                </a:extLst>
              </p:cNvPr>
              <p:cNvSpPr>
                <a:spLocks/>
              </p:cNvSpPr>
              <p:nvPr userDrawn="1"/>
            </p:nvSpPr>
            <p:spPr bwMode="auto">
              <a:xfrm>
                <a:off x="6102" y="2771"/>
                <a:ext cx="23" cy="18"/>
              </a:xfrm>
              <a:custGeom>
                <a:avLst/>
                <a:gdLst>
                  <a:gd name="T0" fmla="*/ 11 w 16"/>
                  <a:gd name="T1" fmla="*/ 2 h 12"/>
                  <a:gd name="T2" fmla="*/ 3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3" y="8"/>
                    </a:cubicBezTo>
                    <a:cubicBezTo>
                      <a:pt x="0" y="9"/>
                      <a:pt x="2" y="12"/>
                      <a:pt x="4" y="11"/>
                    </a:cubicBezTo>
                    <a:cubicBezTo>
                      <a:pt x="8" y="10"/>
                      <a:pt x="11" y="7"/>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0" name="Freeform 1624">
                <a:extLst>
                  <a:ext uri="{FF2B5EF4-FFF2-40B4-BE49-F238E27FC236}">
                    <a16:creationId xmlns:a16="http://schemas.microsoft.com/office/drawing/2014/main" id="{C5AE04BD-2A96-4B74-BD84-2A673D21FD9C}"/>
                  </a:ext>
                </a:extLst>
              </p:cNvPr>
              <p:cNvSpPr>
                <a:spLocks/>
              </p:cNvSpPr>
              <p:nvPr userDrawn="1"/>
            </p:nvSpPr>
            <p:spPr bwMode="auto">
              <a:xfrm>
                <a:off x="6077" y="2770"/>
                <a:ext cx="20" cy="19"/>
              </a:xfrm>
              <a:custGeom>
                <a:avLst/>
                <a:gdLst>
                  <a:gd name="T0" fmla="*/ 9 w 14"/>
                  <a:gd name="T1" fmla="*/ 2 h 13"/>
                  <a:gd name="T2" fmla="*/ 3 w 14"/>
                  <a:gd name="T3" fmla="*/ 8 h 13"/>
                  <a:gd name="T4" fmla="*/ 4 w 14"/>
                  <a:gd name="T5" fmla="*/ 12 h 13"/>
                  <a:gd name="T6" fmla="*/ 12 w 14"/>
                  <a:gd name="T7" fmla="*/ 5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5" y="7"/>
                      <a:pt x="3" y="8"/>
                    </a:cubicBezTo>
                    <a:cubicBezTo>
                      <a:pt x="0" y="9"/>
                      <a:pt x="2" y="13"/>
                      <a:pt x="4" y="12"/>
                    </a:cubicBezTo>
                    <a:cubicBezTo>
                      <a:pt x="7" y="10"/>
                      <a:pt x="10" y="7"/>
                      <a:pt x="12" y="5"/>
                    </a:cubicBezTo>
                    <a:cubicBezTo>
                      <a:pt x="14"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1" name="Freeform 1625">
                <a:extLst>
                  <a:ext uri="{FF2B5EF4-FFF2-40B4-BE49-F238E27FC236}">
                    <a16:creationId xmlns:a16="http://schemas.microsoft.com/office/drawing/2014/main" id="{7438074C-414D-472D-9682-7D11C8C75151}"/>
                  </a:ext>
                </a:extLst>
              </p:cNvPr>
              <p:cNvSpPr>
                <a:spLocks/>
              </p:cNvSpPr>
              <p:nvPr userDrawn="1"/>
            </p:nvSpPr>
            <p:spPr bwMode="auto">
              <a:xfrm>
                <a:off x="6137" y="2758"/>
                <a:ext cx="27" cy="19"/>
              </a:xfrm>
              <a:custGeom>
                <a:avLst/>
                <a:gdLst>
                  <a:gd name="T0" fmla="*/ 14 w 18"/>
                  <a:gd name="T1" fmla="*/ 1 h 13"/>
                  <a:gd name="T2" fmla="*/ 2 w 18"/>
                  <a:gd name="T3" fmla="*/ 8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4"/>
                      <a:pt x="6" y="6"/>
                      <a:pt x="2" y="8"/>
                    </a:cubicBezTo>
                    <a:cubicBezTo>
                      <a:pt x="0" y="10"/>
                      <a:pt x="2" y="13"/>
                      <a:pt x="4" y="12"/>
                    </a:cubicBezTo>
                    <a:cubicBezTo>
                      <a:pt x="8" y="9"/>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2" name="Freeform 1626">
                <a:extLst>
                  <a:ext uri="{FF2B5EF4-FFF2-40B4-BE49-F238E27FC236}">
                    <a16:creationId xmlns:a16="http://schemas.microsoft.com/office/drawing/2014/main" id="{1F73679F-E75D-4AF7-9C06-279616818A4A}"/>
                  </a:ext>
                </a:extLst>
              </p:cNvPr>
              <p:cNvSpPr>
                <a:spLocks/>
              </p:cNvSpPr>
              <p:nvPr userDrawn="1"/>
            </p:nvSpPr>
            <p:spPr bwMode="auto">
              <a:xfrm>
                <a:off x="6071" y="2795"/>
                <a:ext cx="25" cy="19"/>
              </a:xfrm>
              <a:custGeom>
                <a:avLst/>
                <a:gdLst>
                  <a:gd name="T0" fmla="*/ 13 w 17"/>
                  <a:gd name="T1" fmla="*/ 2 h 13"/>
                  <a:gd name="T2" fmla="*/ 3 w 17"/>
                  <a:gd name="T3" fmla="*/ 9 h 13"/>
                  <a:gd name="T4" fmla="*/ 3 w 17"/>
                  <a:gd name="T5" fmla="*/ 12 h 13"/>
                  <a:gd name="T6" fmla="*/ 16 w 17"/>
                  <a:gd name="T7" fmla="*/ 5 h 13"/>
                  <a:gd name="T8" fmla="*/ 13 w 17"/>
                  <a:gd name="T9" fmla="*/ 2 h 13"/>
                </a:gdLst>
                <a:ahLst/>
                <a:cxnLst>
                  <a:cxn ang="0">
                    <a:pos x="T0" y="T1"/>
                  </a:cxn>
                  <a:cxn ang="0">
                    <a:pos x="T2" y="T3"/>
                  </a:cxn>
                  <a:cxn ang="0">
                    <a:pos x="T4" y="T5"/>
                  </a:cxn>
                  <a:cxn ang="0">
                    <a:pos x="T6" y="T7"/>
                  </a:cxn>
                  <a:cxn ang="0">
                    <a:pos x="T8" y="T9"/>
                  </a:cxn>
                </a:cxnLst>
                <a:rect l="0" t="0" r="r" b="b"/>
                <a:pathLst>
                  <a:path w="17" h="13">
                    <a:moveTo>
                      <a:pt x="13" y="2"/>
                    </a:moveTo>
                    <a:cubicBezTo>
                      <a:pt x="10" y="6"/>
                      <a:pt x="7" y="8"/>
                      <a:pt x="3" y="9"/>
                    </a:cubicBezTo>
                    <a:cubicBezTo>
                      <a:pt x="0" y="9"/>
                      <a:pt x="1" y="13"/>
                      <a:pt x="3" y="12"/>
                    </a:cubicBezTo>
                    <a:cubicBezTo>
                      <a:pt x="8" y="11"/>
                      <a:pt x="13" y="9"/>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3" name="Freeform 1627">
                <a:extLst>
                  <a:ext uri="{FF2B5EF4-FFF2-40B4-BE49-F238E27FC236}">
                    <a16:creationId xmlns:a16="http://schemas.microsoft.com/office/drawing/2014/main" id="{88CB786F-194A-4EB0-AF1F-DE2E58FE7267}"/>
                  </a:ext>
                </a:extLst>
              </p:cNvPr>
              <p:cNvSpPr>
                <a:spLocks/>
              </p:cNvSpPr>
              <p:nvPr userDrawn="1"/>
            </p:nvSpPr>
            <p:spPr bwMode="auto">
              <a:xfrm>
                <a:off x="6038" y="2786"/>
                <a:ext cx="25" cy="15"/>
              </a:xfrm>
              <a:custGeom>
                <a:avLst/>
                <a:gdLst>
                  <a:gd name="T0" fmla="*/ 13 w 17"/>
                  <a:gd name="T1" fmla="*/ 1 h 10"/>
                  <a:gd name="T2" fmla="*/ 2 w 17"/>
                  <a:gd name="T3" fmla="*/ 6 h 10"/>
                  <a:gd name="T4" fmla="*/ 2 w 17"/>
                  <a:gd name="T5" fmla="*/ 10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6"/>
                      <a:pt x="2" y="6"/>
                    </a:cubicBezTo>
                    <a:cubicBezTo>
                      <a:pt x="0" y="7"/>
                      <a:pt x="0" y="10"/>
                      <a:pt x="2" y="10"/>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4" name="Freeform 1628">
                <a:extLst>
                  <a:ext uri="{FF2B5EF4-FFF2-40B4-BE49-F238E27FC236}">
                    <a16:creationId xmlns:a16="http://schemas.microsoft.com/office/drawing/2014/main" id="{254772D8-CCA7-46D7-BFD0-6570A4C6BA90}"/>
                  </a:ext>
                </a:extLst>
              </p:cNvPr>
              <p:cNvSpPr>
                <a:spLocks/>
              </p:cNvSpPr>
              <p:nvPr userDrawn="1"/>
            </p:nvSpPr>
            <p:spPr bwMode="auto">
              <a:xfrm>
                <a:off x="6069" y="2759"/>
                <a:ext cx="19" cy="18"/>
              </a:xfrm>
              <a:custGeom>
                <a:avLst/>
                <a:gdLst>
                  <a:gd name="T0" fmla="*/ 9 w 13"/>
                  <a:gd name="T1" fmla="*/ 2 h 12"/>
                  <a:gd name="T2" fmla="*/ 2 w 13"/>
                  <a:gd name="T3" fmla="*/ 8 h 12"/>
                  <a:gd name="T4" fmla="*/ 3 w 13"/>
                  <a:gd name="T5" fmla="*/ 11 h 12"/>
                  <a:gd name="T6" fmla="*/ 12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5"/>
                      <a:pt x="5" y="7"/>
                      <a:pt x="2" y="8"/>
                    </a:cubicBezTo>
                    <a:cubicBezTo>
                      <a:pt x="0" y="8"/>
                      <a:pt x="1" y="12"/>
                      <a:pt x="3" y="11"/>
                    </a:cubicBezTo>
                    <a:cubicBezTo>
                      <a:pt x="7" y="10"/>
                      <a:pt x="10" y="8"/>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5" name="Freeform 1629">
                <a:extLst>
                  <a:ext uri="{FF2B5EF4-FFF2-40B4-BE49-F238E27FC236}">
                    <a16:creationId xmlns:a16="http://schemas.microsoft.com/office/drawing/2014/main" id="{504DB1F9-B45A-440E-8922-E1499D69CF1D}"/>
                  </a:ext>
                </a:extLst>
              </p:cNvPr>
              <p:cNvSpPr>
                <a:spLocks/>
              </p:cNvSpPr>
              <p:nvPr userDrawn="1"/>
            </p:nvSpPr>
            <p:spPr bwMode="auto">
              <a:xfrm>
                <a:off x="6029" y="2809"/>
                <a:ext cx="24" cy="15"/>
              </a:xfrm>
              <a:custGeom>
                <a:avLst/>
                <a:gdLst>
                  <a:gd name="T0" fmla="*/ 12 w 16"/>
                  <a:gd name="T1" fmla="*/ 0 h 10"/>
                  <a:gd name="T2" fmla="*/ 2 w 16"/>
                  <a:gd name="T3" fmla="*/ 5 h 10"/>
                  <a:gd name="T4" fmla="*/ 4 w 16"/>
                  <a:gd name="T5" fmla="*/ 8 h 10"/>
                  <a:gd name="T6" fmla="*/ 14 w 16"/>
                  <a:gd name="T7" fmla="*/ 4 h 10"/>
                  <a:gd name="T8" fmla="*/ 12 w 16"/>
                  <a:gd name="T9" fmla="*/ 0 h 10"/>
                </a:gdLst>
                <a:ahLst/>
                <a:cxnLst>
                  <a:cxn ang="0">
                    <a:pos x="T0" y="T1"/>
                  </a:cxn>
                  <a:cxn ang="0">
                    <a:pos x="T2" y="T3"/>
                  </a:cxn>
                  <a:cxn ang="0">
                    <a:pos x="T4" y="T5"/>
                  </a:cxn>
                  <a:cxn ang="0">
                    <a:pos x="T6" y="T7"/>
                  </a:cxn>
                  <a:cxn ang="0">
                    <a:pos x="T8" y="T9"/>
                  </a:cxn>
                </a:cxnLst>
                <a:rect l="0" t="0" r="r" b="b"/>
                <a:pathLst>
                  <a:path w="16" h="10">
                    <a:moveTo>
                      <a:pt x="12" y="0"/>
                    </a:moveTo>
                    <a:cubicBezTo>
                      <a:pt x="9" y="2"/>
                      <a:pt x="5" y="3"/>
                      <a:pt x="2" y="5"/>
                    </a:cubicBezTo>
                    <a:cubicBezTo>
                      <a:pt x="0" y="7"/>
                      <a:pt x="2" y="10"/>
                      <a:pt x="4" y="8"/>
                    </a:cubicBezTo>
                    <a:cubicBezTo>
                      <a:pt x="7"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6" name="Freeform 1630">
                <a:extLst>
                  <a:ext uri="{FF2B5EF4-FFF2-40B4-BE49-F238E27FC236}">
                    <a16:creationId xmlns:a16="http://schemas.microsoft.com/office/drawing/2014/main" id="{E09C9CAB-F88B-4353-A0FC-C009EF3F7BF8}"/>
                  </a:ext>
                </a:extLst>
              </p:cNvPr>
              <p:cNvSpPr>
                <a:spLocks/>
              </p:cNvSpPr>
              <p:nvPr userDrawn="1"/>
            </p:nvSpPr>
            <p:spPr bwMode="auto">
              <a:xfrm>
                <a:off x="5994" y="2804"/>
                <a:ext cx="24" cy="11"/>
              </a:xfrm>
              <a:custGeom>
                <a:avLst/>
                <a:gdLst>
                  <a:gd name="T0" fmla="*/ 12 w 16"/>
                  <a:gd name="T1" fmla="*/ 1 h 8"/>
                  <a:gd name="T2" fmla="*/ 3 w 16"/>
                  <a:gd name="T3" fmla="*/ 4 h 8"/>
                  <a:gd name="T4" fmla="*/ 4 w 16"/>
                  <a:gd name="T5" fmla="*/ 8 h 8"/>
                  <a:gd name="T6" fmla="*/ 13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3" y="4"/>
                      <a:pt x="3" y="4"/>
                      <a:pt x="3" y="4"/>
                    </a:cubicBezTo>
                    <a:cubicBezTo>
                      <a:pt x="0" y="5"/>
                      <a:pt x="2" y="8"/>
                      <a:pt x="4" y="8"/>
                    </a:cubicBezTo>
                    <a:cubicBezTo>
                      <a:pt x="13" y="4"/>
                      <a:pt x="13" y="4"/>
                      <a:pt x="13"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7" name="Freeform 1631">
                <a:extLst>
                  <a:ext uri="{FF2B5EF4-FFF2-40B4-BE49-F238E27FC236}">
                    <a16:creationId xmlns:a16="http://schemas.microsoft.com/office/drawing/2014/main" id="{9FFBB41C-F5D6-4BA5-BDC0-D79E5DCD9F09}"/>
                  </a:ext>
                </a:extLst>
              </p:cNvPr>
              <p:cNvSpPr>
                <a:spLocks/>
              </p:cNvSpPr>
              <p:nvPr userDrawn="1"/>
            </p:nvSpPr>
            <p:spPr bwMode="auto">
              <a:xfrm>
                <a:off x="5990" y="2818"/>
                <a:ext cx="23" cy="12"/>
              </a:xfrm>
              <a:custGeom>
                <a:avLst/>
                <a:gdLst>
                  <a:gd name="T0" fmla="*/ 12 w 16"/>
                  <a:gd name="T1" fmla="*/ 1 h 8"/>
                  <a:gd name="T2" fmla="*/ 2 w 16"/>
                  <a:gd name="T3" fmla="*/ 4 h 8"/>
                  <a:gd name="T4" fmla="*/ 2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5" y="4"/>
                      <a:pt x="2" y="4"/>
                    </a:cubicBezTo>
                    <a:cubicBezTo>
                      <a:pt x="0" y="5"/>
                      <a:pt x="0" y="8"/>
                      <a:pt x="2" y="8"/>
                    </a:cubicBezTo>
                    <a:cubicBezTo>
                      <a:pt x="6" y="8"/>
                      <a:pt x="10"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8" name="Freeform 1632">
                <a:extLst>
                  <a:ext uri="{FF2B5EF4-FFF2-40B4-BE49-F238E27FC236}">
                    <a16:creationId xmlns:a16="http://schemas.microsoft.com/office/drawing/2014/main" id="{BB91C3A9-5A5E-4D46-A40A-BDBBDF362CD9}"/>
                  </a:ext>
                </a:extLst>
              </p:cNvPr>
              <p:cNvSpPr>
                <a:spLocks/>
              </p:cNvSpPr>
              <p:nvPr userDrawn="1"/>
            </p:nvSpPr>
            <p:spPr bwMode="auto">
              <a:xfrm>
                <a:off x="6001" y="2836"/>
                <a:ext cx="22" cy="13"/>
              </a:xfrm>
              <a:custGeom>
                <a:avLst/>
                <a:gdLst>
                  <a:gd name="T0" fmla="*/ 11 w 15"/>
                  <a:gd name="T1" fmla="*/ 1 h 9"/>
                  <a:gd name="T2" fmla="*/ 2 w 15"/>
                  <a:gd name="T3" fmla="*/ 5 h 9"/>
                  <a:gd name="T4" fmla="*/ 3 w 15"/>
                  <a:gd name="T5" fmla="*/ 9 h 9"/>
                  <a:gd name="T6" fmla="*/ 13 w 15"/>
                  <a:gd name="T7" fmla="*/ 4 h 9"/>
                  <a:gd name="T8" fmla="*/ 11 w 15"/>
                  <a:gd name="T9" fmla="*/ 1 h 9"/>
                </a:gdLst>
                <a:ahLst/>
                <a:cxnLst>
                  <a:cxn ang="0">
                    <a:pos x="T0" y="T1"/>
                  </a:cxn>
                  <a:cxn ang="0">
                    <a:pos x="T2" y="T3"/>
                  </a:cxn>
                  <a:cxn ang="0">
                    <a:pos x="T4" y="T5"/>
                  </a:cxn>
                  <a:cxn ang="0">
                    <a:pos x="T6" y="T7"/>
                  </a:cxn>
                  <a:cxn ang="0">
                    <a:pos x="T8" y="T9"/>
                  </a:cxn>
                </a:cxnLst>
                <a:rect l="0" t="0" r="r" b="b"/>
                <a:pathLst>
                  <a:path w="15" h="9">
                    <a:moveTo>
                      <a:pt x="11" y="1"/>
                    </a:moveTo>
                    <a:cubicBezTo>
                      <a:pt x="8" y="3"/>
                      <a:pt x="5" y="4"/>
                      <a:pt x="2" y="5"/>
                    </a:cubicBezTo>
                    <a:cubicBezTo>
                      <a:pt x="0" y="6"/>
                      <a:pt x="1" y="9"/>
                      <a:pt x="3" y="9"/>
                    </a:cubicBezTo>
                    <a:cubicBezTo>
                      <a:pt x="7" y="7"/>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9" name="Freeform 1633">
                <a:extLst>
                  <a:ext uri="{FF2B5EF4-FFF2-40B4-BE49-F238E27FC236}">
                    <a16:creationId xmlns:a16="http://schemas.microsoft.com/office/drawing/2014/main" id="{4072258E-AFB4-4605-AFAF-EE3659E2B0A5}"/>
                  </a:ext>
                </a:extLst>
              </p:cNvPr>
              <p:cNvSpPr>
                <a:spLocks/>
              </p:cNvSpPr>
              <p:nvPr userDrawn="1"/>
            </p:nvSpPr>
            <p:spPr bwMode="auto">
              <a:xfrm>
                <a:off x="6032" y="2824"/>
                <a:ext cx="28" cy="18"/>
              </a:xfrm>
              <a:custGeom>
                <a:avLst/>
                <a:gdLst>
                  <a:gd name="T0" fmla="*/ 15 w 19"/>
                  <a:gd name="T1" fmla="*/ 1 h 12"/>
                  <a:gd name="T2" fmla="*/ 3 w 19"/>
                  <a:gd name="T3" fmla="*/ 7 h 12"/>
                  <a:gd name="T4" fmla="*/ 4 w 19"/>
                  <a:gd name="T5" fmla="*/ 11 h 12"/>
                  <a:gd name="T6" fmla="*/ 17 w 19"/>
                  <a:gd name="T7" fmla="*/ 4 h 12"/>
                  <a:gd name="T8" fmla="*/ 15 w 19"/>
                  <a:gd name="T9" fmla="*/ 1 h 12"/>
                </a:gdLst>
                <a:ahLst/>
                <a:cxnLst>
                  <a:cxn ang="0">
                    <a:pos x="T0" y="T1"/>
                  </a:cxn>
                  <a:cxn ang="0">
                    <a:pos x="T2" y="T3"/>
                  </a:cxn>
                  <a:cxn ang="0">
                    <a:pos x="T4" y="T5"/>
                  </a:cxn>
                  <a:cxn ang="0">
                    <a:pos x="T6" y="T7"/>
                  </a:cxn>
                  <a:cxn ang="0">
                    <a:pos x="T8" y="T9"/>
                  </a:cxn>
                </a:cxnLst>
                <a:rect l="0" t="0" r="r" b="b"/>
                <a:pathLst>
                  <a:path w="19" h="12">
                    <a:moveTo>
                      <a:pt x="15" y="1"/>
                    </a:moveTo>
                    <a:cubicBezTo>
                      <a:pt x="11" y="3"/>
                      <a:pt x="7" y="5"/>
                      <a:pt x="3" y="7"/>
                    </a:cubicBezTo>
                    <a:cubicBezTo>
                      <a:pt x="0" y="8"/>
                      <a:pt x="2" y="12"/>
                      <a:pt x="4" y="11"/>
                    </a:cubicBezTo>
                    <a:cubicBezTo>
                      <a:pt x="8" y="9"/>
                      <a:pt x="13" y="6"/>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0" name="Freeform 1634">
                <a:extLst>
                  <a:ext uri="{FF2B5EF4-FFF2-40B4-BE49-F238E27FC236}">
                    <a16:creationId xmlns:a16="http://schemas.microsoft.com/office/drawing/2014/main" id="{B2DEA824-6D38-4123-8F41-1075FCD4E54C}"/>
                  </a:ext>
                </a:extLst>
              </p:cNvPr>
              <p:cNvSpPr>
                <a:spLocks/>
              </p:cNvSpPr>
              <p:nvPr userDrawn="1"/>
            </p:nvSpPr>
            <p:spPr bwMode="auto">
              <a:xfrm>
                <a:off x="5972" y="2858"/>
                <a:ext cx="23" cy="12"/>
              </a:xfrm>
              <a:custGeom>
                <a:avLst/>
                <a:gdLst>
                  <a:gd name="T0" fmla="*/ 12 w 16"/>
                  <a:gd name="T1" fmla="*/ 1 h 8"/>
                  <a:gd name="T2" fmla="*/ 2 w 16"/>
                  <a:gd name="T3" fmla="*/ 4 h 8"/>
                  <a:gd name="T4" fmla="*/ 3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6" y="4"/>
                      <a:pt x="2" y="4"/>
                    </a:cubicBezTo>
                    <a:cubicBezTo>
                      <a:pt x="0" y="5"/>
                      <a:pt x="0" y="8"/>
                      <a:pt x="3" y="8"/>
                    </a:cubicBezTo>
                    <a:cubicBezTo>
                      <a:pt x="7" y="8"/>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1" name="Freeform 1635">
                <a:extLst>
                  <a:ext uri="{FF2B5EF4-FFF2-40B4-BE49-F238E27FC236}">
                    <a16:creationId xmlns:a16="http://schemas.microsoft.com/office/drawing/2014/main" id="{C5410574-6250-4824-B397-B397A32C6745}"/>
                  </a:ext>
                </a:extLst>
              </p:cNvPr>
              <p:cNvSpPr>
                <a:spLocks/>
              </p:cNvSpPr>
              <p:nvPr userDrawn="1"/>
            </p:nvSpPr>
            <p:spPr bwMode="auto">
              <a:xfrm>
                <a:off x="5959" y="2846"/>
                <a:ext cx="22" cy="11"/>
              </a:xfrm>
              <a:custGeom>
                <a:avLst/>
                <a:gdLst>
                  <a:gd name="T0" fmla="*/ 11 w 15"/>
                  <a:gd name="T1" fmla="*/ 0 h 7"/>
                  <a:gd name="T2" fmla="*/ 2 w 15"/>
                  <a:gd name="T3" fmla="*/ 3 h 7"/>
                  <a:gd name="T4" fmla="*/ 2 w 15"/>
                  <a:gd name="T5" fmla="*/ 7 h 7"/>
                  <a:gd name="T6" fmla="*/ 13 w 15"/>
                  <a:gd name="T7" fmla="*/ 4 h 7"/>
                  <a:gd name="T8" fmla="*/ 11 w 15"/>
                  <a:gd name="T9" fmla="*/ 0 h 7"/>
                </a:gdLst>
                <a:ahLst/>
                <a:cxnLst>
                  <a:cxn ang="0">
                    <a:pos x="T0" y="T1"/>
                  </a:cxn>
                  <a:cxn ang="0">
                    <a:pos x="T2" y="T3"/>
                  </a:cxn>
                  <a:cxn ang="0">
                    <a:pos x="T4" y="T5"/>
                  </a:cxn>
                  <a:cxn ang="0">
                    <a:pos x="T6" y="T7"/>
                  </a:cxn>
                  <a:cxn ang="0">
                    <a:pos x="T8" y="T9"/>
                  </a:cxn>
                </a:cxnLst>
                <a:rect l="0" t="0" r="r" b="b"/>
                <a:pathLst>
                  <a:path w="15" h="7">
                    <a:moveTo>
                      <a:pt x="11" y="0"/>
                    </a:moveTo>
                    <a:cubicBezTo>
                      <a:pt x="8" y="2"/>
                      <a:pt x="5" y="3"/>
                      <a:pt x="2" y="3"/>
                    </a:cubicBezTo>
                    <a:cubicBezTo>
                      <a:pt x="0" y="3"/>
                      <a:pt x="0" y="7"/>
                      <a:pt x="2" y="7"/>
                    </a:cubicBezTo>
                    <a:cubicBezTo>
                      <a:pt x="6" y="7"/>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2" name="Freeform 1636">
                <a:extLst>
                  <a:ext uri="{FF2B5EF4-FFF2-40B4-BE49-F238E27FC236}">
                    <a16:creationId xmlns:a16="http://schemas.microsoft.com/office/drawing/2014/main" id="{021DB95E-8868-40DE-A5E6-27735FEF5114}"/>
                  </a:ext>
                </a:extLst>
              </p:cNvPr>
              <p:cNvSpPr>
                <a:spLocks/>
              </p:cNvSpPr>
              <p:nvPr userDrawn="1"/>
            </p:nvSpPr>
            <p:spPr bwMode="auto">
              <a:xfrm>
                <a:off x="5932" y="2833"/>
                <a:ext cx="29" cy="16"/>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3"/>
                      <a:pt x="7" y="5"/>
                      <a:pt x="3" y="7"/>
                    </a:cubicBezTo>
                    <a:cubicBezTo>
                      <a:pt x="0" y="7"/>
                      <a:pt x="2" y="11"/>
                      <a:pt x="4" y="10"/>
                    </a:cubicBezTo>
                    <a:cubicBezTo>
                      <a:pt x="9" y="8"/>
                      <a:pt x="14" y="6"/>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3" name="Freeform 1637">
                <a:extLst>
                  <a:ext uri="{FF2B5EF4-FFF2-40B4-BE49-F238E27FC236}">
                    <a16:creationId xmlns:a16="http://schemas.microsoft.com/office/drawing/2014/main" id="{46C76CBB-9D7C-4F3A-BDCE-86A6860EA9B1}"/>
                  </a:ext>
                </a:extLst>
              </p:cNvPr>
              <p:cNvSpPr>
                <a:spLocks/>
              </p:cNvSpPr>
              <p:nvPr userDrawn="1"/>
            </p:nvSpPr>
            <p:spPr bwMode="auto">
              <a:xfrm>
                <a:off x="5964" y="2814"/>
                <a:ext cx="18" cy="13"/>
              </a:xfrm>
              <a:custGeom>
                <a:avLst/>
                <a:gdLst>
                  <a:gd name="T0" fmla="*/ 8 w 12"/>
                  <a:gd name="T1" fmla="*/ 2 h 9"/>
                  <a:gd name="T2" fmla="*/ 3 w 12"/>
                  <a:gd name="T3" fmla="*/ 5 h 9"/>
                  <a:gd name="T4" fmla="*/ 4 w 12"/>
                  <a:gd name="T5" fmla="*/ 8 h 9"/>
                  <a:gd name="T6" fmla="*/ 11 w 12"/>
                  <a:gd name="T7" fmla="*/ 4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3" y="5"/>
                    </a:cubicBezTo>
                    <a:cubicBezTo>
                      <a:pt x="0" y="5"/>
                      <a:pt x="2" y="9"/>
                      <a:pt x="4" y="8"/>
                    </a:cubicBezTo>
                    <a:cubicBezTo>
                      <a:pt x="6" y="7"/>
                      <a:pt x="9" y="6"/>
                      <a:pt x="11"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4" name="Freeform 1638">
                <a:extLst>
                  <a:ext uri="{FF2B5EF4-FFF2-40B4-BE49-F238E27FC236}">
                    <a16:creationId xmlns:a16="http://schemas.microsoft.com/office/drawing/2014/main" id="{3784AC85-689C-4327-9921-94DA03116DE3}"/>
                  </a:ext>
                </a:extLst>
              </p:cNvPr>
              <p:cNvSpPr>
                <a:spLocks/>
              </p:cNvSpPr>
              <p:nvPr userDrawn="1"/>
            </p:nvSpPr>
            <p:spPr bwMode="auto">
              <a:xfrm>
                <a:off x="5900" y="2836"/>
                <a:ext cx="17" cy="13"/>
              </a:xfrm>
              <a:custGeom>
                <a:avLst/>
                <a:gdLst>
                  <a:gd name="T0" fmla="*/ 8 w 12"/>
                  <a:gd name="T1" fmla="*/ 2 h 9"/>
                  <a:gd name="T2" fmla="*/ 2 w 12"/>
                  <a:gd name="T3" fmla="*/ 5 h 9"/>
                  <a:gd name="T4" fmla="*/ 3 w 12"/>
                  <a:gd name="T5" fmla="*/ 9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2" y="5"/>
                    </a:cubicBezTo>
                    <a:cubicBezTo>
                      <a:pt x="0" y="6"/>
                      <a:pt x="1" y="9"/>
                      <a:pt x="3" y="9"/>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5" name="Freeform 1639">
                <a:extLst>
                  <a:ext uri="{FF2B5EF4-FFF2-40B4-BE49-F238E27FC236}">
                    <a16:creationId xmlns:a16="http://schemas.microsoft.com/office/drawing/2014/main" id="{910A3737-1F24-485D-ACC0-F7749345D316}"/>
                  </a:ext>
                </a:extLst>
              </p:cNvPr>
              <p:cNvSpPr>
                <a:spLocks/>
              </p:cNvSpPr>
              <p:nvPr userDrawn="1"/>
            </p:nvSpPr>
            <p:spPr bwMode="auto">
              <a:xfrm>
                <a:off x="5898" y="2855"/>
                <a:ext cx="24" cy="12"/>
              </a:xfrm>
              <a:custGeom>
                <a:avLst/>
                <a:gdLst>
                  <a:gd name="T0" fmla="*/ 12 w 16"/>
                  <a:gd name="T1" fmla="*/ 2 h 8"/>
                  <a:gd name="T2" fmla="*/ 3 w 16"/>
                  <a:gd name="T3" fmla="*/ 4 h 8"/>
                  <a:gd name="T4" fmla="*/ 2 w 16"/>
                  <a:gd name="T5" fmla="*/ 8 h 8"/>
                  <a:gd name="T6" fmla="*/ 14 w 16"/>
                  <a:gd name="T7" fmla="*/ 5 h 8"/>
                  <a:gd name="T8" fmla="*/ 12 w 16"/>
                  <a:gd name="T9" fmla="*/ 2 h 8"/>
                </a:gdLst>
                <a:ahLst/>
                <a:cxnLst>
                  <a:cxn ang="0">
                    <a:pos x="T0" y="T1"/>
                  </a:cxn>
                  <a:cxn ang="0">
                    <a:pos x="T2" y="T3"/>
                  </a:cxn>
                  <a:cxn ang="0">
                    <a:pos x="T4" y="T5"/>
                  </a:cxn>
                  <a:cxn ang="0">
                    <a:pos x="T6" y="T7"/>
                  </a:cxn>
                  <a:cxn ang="0">
                    <a:pos x="T8" y="T9"/>
                  </a:cxn>
                </a:cxnLst>
                <a:rect l="0" t="0" r="r" b="b"/>
                <a:pathLst>
                  <a:path w="16" h="8">
                    <a:moveTo>
                      <a:pt x="12" y="2"/>
                    </a:moveTo>
                    <a:cubicBezTo>
                      <a:pt x="9" y="3"/>
                      <a:pt x="6" y="5"/>
                      <a:pt x="3" y="4"/>
                    </a:cubicBezTo>
                    <a:cubicBezTo>
                      <a:pt x="0" y="4"/>
                      <a:pt x="0" y="8"/>
                      <a:pt x="2" y="8"/>
                    </a:cubicBezTo>
                    <a:cubicBezTo>
                      <a:pt x="7" y="8"/>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6" name="Freeform 1640">
                <a:extLst>
                  <a:ext uri="{FF2B5EF4-FFF2-40B4-BE49-F238E27FC236}">
                    <a16:creationId xmlns:a16="http://schemas.microsoft.com/office/drawing/2014/main" id="{320A6DAE-4560-43B8-8502-DA1DD8A03C6C}"/>
                  </a:ext>
                </a:extLst>
              </p:cNvPr>
              <p:cNvSpPr>
                <a:spLocks/>
              </p:cNvSpPr>
              <p:nvPr userDrawn="1"/>
            </p:nvSpPr>
            <p:spPr bwMode="auto">
              <a:xfrm>
                <a:off x="5920" y="2861"/>
                <a:ext cx="25" cy="15"/>
              </a:xfrm>
              <a:custGeom>
                <a:avLst/>
                <a:gdLst>
                  <a:gd name="T0" fmla="*/ 13 w 17"/>
                  <a:gd name="T1" fmla="*/ 1 h 10"/>
                  <a:gd name="T2" fmla="*/ 2 w 17"/>
                  <a:gd name="T3" fmla="*/ 6 h 10"/>
                  <a:gd name="T4" fmla="*/ 2 w 17"/>
                  <a:gd name="T5" fmla="*/ 9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5"/>
                      <a:pt x="2" y="6"/>
                    </a:cubicBezTo>
                    <a:cubicBezTo>
                      <a:pt x="0" y="6"/>
                      <a:pt x="0" y="10"/>
                      <a:pt x="2" y="9"/>
                    </a:cubicBezTo>
                    <a:cubicBezTo>
                      <a:pt x="7" y="9"/>
                      <a:pt x="12"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7" name="Freeform 1641">
                <a:extLst>
                  <a:ext uri="{FF2B5EF4-FFF2-40B4-BE49-F238E27FC236}">
                    <a16:creationId xmlns:a16="http://schemas.microsoft.com/office/drawing/2014/main" id="{5407FE2E-FA18-44A2-AB6F-2081D701EBCB}"/>
                  </a:ext>
                </a:extLst>
              </p:cNvPr>
              <p:cNvSpPr>
                <a:spLocks/>
              </p:cNvSpPr>
              <p:nvPr userDrawn="1"/>
            </p:nvSpPr>
            <p:spPr bwMode="auto">
              <a:xfrm>
                <a:off x="5928" y="2882"/>
                <a:ext cx="25" cy="8"/>
              </a:xfrm>
              <a:custGeom>
                <a:avLst/>
                <a:gdLst>
                  <a:gd name="T0" fmla="*/ 14 w 17"/>
                  <a:gd name="T1" fmla="*/ 1 h 6"/>
                  <a:gd name="T2" fmla="*/ 3 w 17"/>
                  <a:gd name="T3" fmla="*/ 2 h 6"/>
                  <a:gd name="T4" fmla="*/ 3 w 17"/>
                  <a:gd name="T5" fmla="*/ 6 h 6"/>
                  <a:gd name="T6" fmla="*/ 15 w 17"/>
                  <a:gd name="T7" fmla="*/ 5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3"/>
                      <a:pt x="3" y="2"/>
                    </a:cubicBezTo>
                    <a:cubicBezTo>
                      <a:pt x="1" y="2"/>
                      <a:pt x="0" y="6"/>
                      <a:pt x="3" y="6"/>
                    </a:cubicBezTo>
                    <a:cubicBezTo>
                      <a:pt x="7" y="6"/>
                      <a:pt x="11" y="6"/>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8" name="Freeform 1642">
                <a:extLst>
                  <a:ext uri="{FF2B5EF4-FFF2-40B4-BE49-F238E27FC236}">
                    <a16:creationId xmlns:a16="http://schemas.microsoft.com/office/drawing/2014/main" id="{6BC01D9F-8390-4F1B-9DD9-7EF31FC1E3E3}"/>
                  </a:ext>
                </a:extLst>
              </p:cNvPr>
              <p:cNvSpPr>
                <a:spLocks/>
              </p:cNvSpPr>
              <p:nvPr userDrawn="1"/>
            </p:nvSpPr>
            <p:spPr bwMode="auto">
              <a:xfrm>
                <a:off x="5529" y="2948"/>
                <a:ext cx="24" cy="9"/>
              </a:xfrm>
              <a:custGeom>
                <a:avLst/>
                <a:gdLst>
                  <a:gd name="T0" fmla="*/ 13 w 16"/>
                  <a:gd name="T1" fmla="*/ 2 h 6"/>
                  <a:gd name="T2" fmla="*/ 3 w 16"/>
                  <a:gd name="T3" fmla="*/ 0 h 6"/>
                  <a:gd name="T4" fmla="*/ 2 w 16"/>
                  <a:gd name="T5" fmla="*/ 4 h 6"/>
                  <a:gd name="T6" fmla="*/ 12 w 16"/>
                  <a:gd name="T7" fmla="*/ 5 h 6"/>
                  <a:gd name="T8" fmla="*/ 13 w 16"/>
                  <a:gd name="T9" fmla="*/ 5 h 6"/>
                  <a:gd name="T10" fmla="*/ 13 w 16"/>
                  <a:gd name="T11" fmla="*/ 2 h 6"/>
                </a:gdLst>
                <a:ahLst/>
                <a:cxnLst>
                  <a:cxn ang="0">
                    <a:pos x="T0" y="T1"/>
                  </a:cxn>
                  <a:cxn ang="0">
                    <a:pos x="T2" y="T3"/>
                  </a:cxn>
                  <a:cxn ang="0">
                    <a:pos x="T4" y="T5"/>
                  </a:cxn>
                  <a:cxn ang="0">
                    <a:pos x="T6" y="T7"/>
                  </a:cxn>
                  <a:cxn ang="0">
                    <a:pos x="T8" y="T9"/>
                  </a:cxn>
                  <a:cxn ang="0">
                    <a:pos x="T10" y="T11"/>
                  </a:cxn>
                </a:cxnLst>
                <a:rect l="0" t="0" r="r" b="b"/>
                <a:pathLst>
                  <a:path w="16" h="6">
                    <a:moveTo>
                      <a:pt x="13" y="2"/>
                    </a:moveTo>
                    <a:cubicBezTo>
                      <a:pt x="10" y="1"/>
                      <a:pt x="6" y="1"/>
                      <a:pt x="3" y="0"/>
                    </a:cubicBezTo>
                    <a:cubicBezTo>
                      <a:pt x="0" y="0"/>
                      <a:pt x="0" y="4"/>
                      <a:pt x="2" y="4"/>
                    </a:cubicBezTo>
                    <a:cubicBezTo>
                      <a:pt x="5" y="4"/>
                      <a:pt x="9" y="5"/>
                      <a:pt x="12" y="5"/>
                    </a:cubicBezTo>
                    <a:cubicBezTo>
                      <a:pt x="13" y="5"/>
                      <a:pt x="13" y="5"/>
                      <a:pt x="13" y="5"/>
                    </a:cubicBezTo>
                    <a:cubicBezTo>
                      <a:pt x="15" y="6"/>
                      <a:pt x="16" y="2"/>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9" name="Freeform 1643">
                <a:extLst>
                  <a:ext uri="{FF2B5EF4-FFF2-40B4-BE49-F238E27FC236}">
                    <a16:creationId xmlns:a16="http://schemas.microsoft.com/office/drawing/2014/main" id="{E0D9785B-9823-492D-8AFC-D3FFECE799E0}"/>
                  </a:ext>
                </a:extLst>
              </p:cNvPr>
              <p:cNvSpPr>
                <a:spLocks/>
              </p:cNvSpPr>
              <p:nvPr userDrawn="1"/>
            </p:nvSpPr>
            <p:spPr bwMode="auto">
              <a:xfrm>
                <a:off x="5529" y="2966"/>
                <a:ext cx="22" cy="5"/>
              </a:xfrm>
              <a:custGeom>
                <a:avLst/>
                <a:gdLst>
                  <a:gd name="T0" fmla="*/ 14 w 15"/>
                  <a:gd name="T1" fmla="*/ 0 h 4"/>
                  <a:gd name="T2" fmla="*/ 9 w 15"/>
                  <a:gd name="T3" fmla="*/ 0 h 4"/>
                  <a:gd name="T4" fmla="*/ 3 w 15"/>
                  <a:gd name="T5" fmla="*/ 0 h 4"/>
                  <a:gd name="T6" fmla="*/ 2 w 15"/>
                  <a:gd name="T7" fmla="*/ 4 h 4"/>
                  <a:gd name="T8" fmla="*/ 8 w 15"/>
                  <a:gd name="T9" fmla="*/ 4 h 4"/>
                  <a:gd name="T10" fmla="*/ 11 w 15"/>
                  <a:gd name="T11" fmla="*/ 4 h 4"/>
                  <a:gd name="T12" fmla="*/ 12 w 15"/>
                  <a:gd name="T13" fmla="*/ 4 h 4"/>
                  <a:gd name="T14" fmla="*/ 13 w 15"/>
                  <a:gd name="T15" fmla="*/ 4 h 4"/>
                  <a:gd name="T16" fmla="*/ 14 w 15"/>
                  <a:gd name="T17" fmla="*/ 3 h 4"/>
                  <a:gd name="T18" fmla="*/ 14 w 1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
                    <a:moveTo>
                      <a:pt x="14" y="0"/>
                    </a:moveTo>
                    <a:cubicBezTo>
                      <a:pt x="12" y="0"/>
                      <a:pt x="10" y="0"/>
                      <a:pt x="9" y="0"/>
                    </a:cubicBezTo>
                    <a:cubicBezTo>
                      <a:pt x="7" y="0"/>
                      <a:pt x="5" y="0"/>
                      <a:pt x="3" y="0"/>
                    </a:cubicBezTo>
                    <a:cubicBezTo>
                      <a:pt x="1" y="0"/>
                      <a:pt x="0" y="4"/>
                      <a:pt x="2" y="4"/>
                    </a:cubicBezTo>
                    <a:cubicBezTo>
                      <a:pt x="4" y="4"/>
                      <a:pt x="6" y="4"/>
                      <a:pt x="8" y="4"/>
                    </a:cubicBezTo>
                    <a:cubicBezTo>
                      <a:pt x="9" y="4"/>
                      <a:pt x="10" y="4"/>
                      <a:pt x="11" y="4"/>
                    </a:cubicBezTo>
                    <a:cubicBezTo>
                      <a:pt x="11" y="4"/>
                      <a:pt x="11" y="4"/>
                      <a:pt x="12" y="4"/>
                    </a:cubicBezTo>
                    <a:cubicBezTo>
                      <a:pt x="12" y="4"/>
                      <a:pt x="13" y="4"/>
                      <a:pt x="13" y="4"/>
                    </a:cubicBezTo>
                    <a:cubicBezTo>
                      <a:pt x="14" y="4"/>
                      <a:pt x="14" y="3"/>
                      <a:pt x="14" y="3"/>
                    </a:cubicBezTo>
                    <a:cubicBezTo>
                      <a:pt x="15" y="2"/>
                      <a:pt x="14" y="1"/>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0" name="Freeform 1644">
                <a:extLst>
                  <a:ext uri="{FF2B5EF4-FFF2-40B4-BE49-F238E27FC236}">
                    <a16:creationId xmlns:a16="http://schemas.microsoft.com/office/drawing/2014/main" id="{305E6FAA-40EE-4CF8-9529-F220F2A6ABDE}"/>
                  </a:ext>
                </a:extLst>
              </p:cNvPr>
              <p:cNvSpPr>
                <a:spLocks/>
              </p:cNvSpPr>
              <p:nvPr userDrawn="1"/>
            </p:nvSpPr>
            <p:spPr bwMode="auto">
              <a:xfrm>
                <a:off x="5536" y="2983"/>
                <a:ext cx="24" cy="8"/>
              </a:xfrm>
              <a:custGeom>
                <a:avLst/>
                <a:gdLst>
                  <a:gd name="T0" fmla="*/ 15 w 16"/>
                  <a:gd name="T1" fmla="*/ 1 h 5"/>
                  <a:gd name="T2" fmla="*/ 11 w 16"/>
                  <a:gd name="T3" fmla="*/ 0 h 5"/>
                  <a:gd name="T4" fmla="*/ 2 w 16"/>
                  <a:gd name="T5" fmla="*/ 1 h 5"/>
                  <a:gd name="T6" fmla="*/ 3 w 16"/>
                  <a:gd name="T7" fmla="*/ 5 h 5"/>
                  <a:gd name="T8" fmla="*/ 8 w 16"/>
                  <a:gd name="T9" fmla="*/ 4 h 5"/>
                  <a:gd name="T10" fmla="*/ 11 w 16"/>
                  <a:gd name="T11" fmla="*/ 4 h 5"/>
                  <a:gd name="T12" fmla="*/ 12 w 16"/>
                  <a:gd name="T13" fmla="*/ 3 h 5"/>
                  <a:gd name="T14" fmla="*/ 12 w 16"/>
                  <a:gd name="T15" fmla="*/ 4 h 5"/>
                  <a:gd name="T16" fmla="*/ 15 w 1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
                    <a:moveTo>
                      <a:pt x="15" y="1"/>
                    </a:moveTo>
                    <a:cubicBezTo>
                      <a:pt x="14" y="0"/>
                      <a:pt x="12" y="0"/>
                      <a:pt x="11" y="0"/>
                    </a:cubicBezTo>
                    <a:cubicBezTo>
                      <a:pt x="8" y="0"/>
                      <a:pt x="5" y="1"/>
                      <a:pt x="2" y="1"/>
                    </a:cubicBezTo>
                    <a:cubicBezTo>
                      <a:pt x="0" y="2"/>
                      <a:pt x="0" y="5"/>
                      <a:pt x="3" y="5"/>
                    </a:cubicBezTo>
                    <a:cubicBezTo>
                      <a:pt x="5" y="4"/>
                      <a:pt x="7" y="4"/>
                      <a:pt x="8" y="4"/>
                    </a:cubicBezTo>
                    <a:cubicBezTo>
                      <a:pt x="9" y="4"/>
                      <a:pt x="10" y="4"/>
                      <a:pt x="11" y="4"/>
                    </a:cubicBezTo>
                    <a:cubicBezTo>
                      <a:pt x="11" y="4"/>
                      <a:pt x="11" y="4"/>
                      <a:pt x="12" y="3"/>
                    </a:cubicBezTo>
                    <a:cubicBezTo>
                      <a:pt x="12" y="3"/>
                      <a:pt x="12" y="4"/>
                      <a:pt x="12" y="4"/>
                    </a:cubicBezTo>
                    <a:cubicBezTo>
                      <a:pt x="13" y="5"/>
                      <a:pt x="16" y="3"/>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1" name="Freeform 1645">
                <a:extLst>
                  <a:ext uri="{FF2B5EF4-FFF2-40B4-BE49-F238E27FC236}">
                    <a16:creationId xmlns:a16="http://schemas.microsoft.com/office/drawing/2014/main" id="{45BCDCF6-0BD3-4A3D-A050-BE2EA87A869C}"/>
                  </a:ext>
                </a:extLst>
              </p:cNvPr>
              <p:cNvSpPr>
                <a:spLocks/>
              </p:cNvSpPr>
              <p:nvPr userDrawn="1"/>
            </p:nvSpPr>
            <p:spPr bwMode="auto">
              <a:xfrm>
                <a:off x="5545" y="2998"/>
                <a:ext cx="24" cy="10"/>
              </a:xfrm>
              <a:custGeom>
                <a:avLst/>
                <a:gdLst>
                  <a:gd name="T0" fmla="*/ 14 w 16"/>
                  <a:gd name="T1" fmla="*/ 0 h 7"/>
                  <a:gd name="T2" fmla="*/ 2 w 16"/>
                  <a:gd name="T3" fmla="*/ 3 h 7"/>
                  <a:gd name="T4" fmla="*/ 3 w 16"/>
                  <a:gd name="T5" fmla="*/ 6 h 7"/>
                  <a:gd name="T6" fmla="*/ 14 w 16"/>
                  <a:gd name="T7" fmla="*/ 4 h 7"/>
                  <a:gd name="T8" fmla="*/ 14 w 16"/>
                  <a:gd name="T9" fmla="*/ 0 h 7"/>
                </a:gdLst>
                <a:ahLst/>
                <a:cxnLst>
                  <a:cxn ang="0">
                    <a:pos x="T0" y="T1"/>
                  </a:cxn>
                  <a:cxn ang="0">
                    <a:pos x="T2" y="T3"/>
                  </a:cxn>
                  <a:cxn ang="0">
                    <a:pos x="T4" y="T5"/>
                  </a:cxn>
                  <a:cxn ang="0">
                    <a:pos x="T6" y="T7"/>
                  </a:cxn>
                  <a:cxn ang="0">
                    <a:pos x="T8" y="T9"/>
                  </a:cxn>
                </a:cxnLst>
                <a:rect l="0" t="0" r="r" b="b"/>
                <a:pathLst>
                  <a:path w="16" h="7">
                    <a:moveTo>
                      <a:pt x="14" y="0"/>
                    </a:moveTo>
                    <a:cubicBezTo>
                      <a:pt x="10" y="1"/>
                      <a:pt x="6" y="1"/>
                      <a:pt x="2" y="3"/>
                    </a:cubicBezTo>
                    <a:cubicBezTo>
                      <a:pt x="0" y="3"/>
                      <a:pt x="1" y="7"/>
                      <a:pt x="3" y="6"/>
                    </a:cubicBezTo>
                    <a:cubicBezTo>
                      <a:pt x="7" y="5"/>
                      <a:pt x="10" y="5"/>
                      <a:pt x="14" y="4"/>
                    </a:cubicBezTo>
                    <a:cubicBezTo>
                      <a:pt x="16"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2" name="Freeform 1646">
                <a:extLst>
                  <a:ext uri="{FF2B5EF4-FFF2-40B4-BE49-F238E27FC236}">
                    <a16:creationId xmlns:a16="http://schemas.microsoft.com/office/drawing/2014/main" id="{60E27DA2-2047-40A0-9701-5CA1F95BD9DC}"/>
                  </a:ext>
                </a:extLst>
              </p:cNvPr>
              <p:cNvSpPr>
                <a:spLocks/>
              </p:cNvSpPr>
              <p:nvPr userDrawn="1"/>
            </p:nvSpPr>
            <p:spPr bwMode="auto">
              <a:xfrm>
                <a:off x="5569" y="2980"/>
                <a:ext cx="21" cy="9"/>
              </a:xfrm>
              <a:custGeom>
                <a:avLst/>
                <a:gdLst>
                  <a:gd name="T0" fmla="*/ 12 w 14"/>
                  <a:gd name="T1" fmla="*/ 1 h 6"/>
                  <a:gd name="T2" fmla="*/ 11 w 14"/>
                  <a:gd name="T3" fmla="*/ 1 h 6"/>
                  <a:gd name="T4" fmla="*/ 10 w 14"/>
                  <a:gd name="T5" fmla="*/ 1 h 6"/>
                  <a:gd name="T6" fmla="*/ 7 w 14"/>
                  <a:gd name="T7" fmla="*/ 1 h 6"/>
                  <a:gd name="T8" fmla="*/ 2 w 14"/>
                  <a:gd name="T9" fmla="*/ 2 h 6"/>
                  <a:gd name="T10" fmla="*/ 3 w 14"/>
                  <a:gd name="T11" fmla="*/ 5 h 6"/>
                  <a:gd name="T12" fmla="*/ 8 w 14"/>
                  <a:gd name="T13" fmla="*/ 5 h 6"/>
                  <a:gd name="T14" fmla="*/ 12 w 14"/>
                  <a:gd name="T15" fmla="*/ 4 h 6"/>
                  <a:gd name="T16" fmla="*/ 12 w 1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2" y="1"/>
                    </a:moveTo>
                    <a:cubicBezTo>
                      <a:pt x="12" y="1"/>
                      <a:pt x="12" y="1"/>
                      <a:pt x="11" y="1"/>
                    </a:cubicBezTo>
                    <a:cubicBezTo>
                      <a:pt x="11" y="0"/>
                      <a:pt x="11" y="1"/>
                      <a:pt x="10" y="1"/>
                    </a:cubicBezTo>
                    <a:cubicBezTo>
                      <a:pt x="9" y="1"/>
                      <a:pt x="8" y="1"/>
                      <a:pt x="7" y="1"/>
                    </a:cubicBezTo>
                    <a:cubicBezTo>
                      <a:pt x="6" y="1"/>
                      <a:pt x="4" y="1"/>
                      <a:pt x="2" y="2"/>
                    </a:cubicBezTo>
                    <a:cubicBezTo>
                      <a:pt x="0" y="3"/>
                      <a:pt x="1" y="6"/>
                      <a:pt x="3" y="5"/>
                    </a:cubicBezTo>
                    <a:cubicBezTo>
                      <a:pt x="5" y="5"/>
                      <a:pt x="7" y="5"/>
                      <a:pt x="8" y="5"/>
                    </a:cubicBezTo>
                    <a:cubicBezTo>
                      <a:pt x="10" y="5"/>
                      <a:pt x="11" y="5"/>
                      <a:pt x="12" y="4"/>
                    </a:cubicBezTo>
                    <a:cubicBezTo>
                      <a:pt x="14" y="3"/>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3" name="Freeform 1647">
                <a:extLst>
                  <a:ext uri="{FF2B5EF4-FFF2-40B4-BE49-F238E27FC236}">
                    <a16:creationId xmlns:a16="http://schemas.microsoft.com/office/drawing/2014/main" id="{19A4073B-CCB4-4863-9803-0CA44735C9C6}"/>
                  </a:ext>
                </a:extLst>
              </p:cNvPr>
              <p:cNvSpPr>
                <a:spLocks/>
              </p:cNvSpPr>
              <p:nvPr userDrawn="1"/>
            </p:nvSpPr>
            <p:spPr bwMode="auto">
              <a:xfrm>
                <a:off x="5567" y="2963"/>
                <a:ext cx="23" cy="7"/>
              </a:xfrm>
              <a:custGeom>
                <a:avLst/>
                <a:gdLst>
                  <a:gd name="T0" fmla="*/ 13 w 15"/>
                  <a:gd name="T1" fmla="*/ 1 h 5"/>
                  <a:gd name="T2" fmla="*/ 3 w 15"/>
                  <a:gd name="T3" fmla="*/ 1 h 5"/>
                  <a:gd name="T4" fmla="*/ 3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3" y="1"/>
                    </a:cubicBezTo>
                    <a:cubicBezTo>
                      <a:pt x="0" y="1"/>
                      <a:pt x="1" y="5"/>
                      <a:pt x="3" y="5"/>
                    </a:cubicBezTo>
                    <a:cubicBezTo>
                      <a:pt x="6" y="5"/>
                      <a:pt x="10"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4" name="Freeform 1648">
                <a:extLst>
                  <a:ext uri="{FF2B5EF4-FFF2-40B4-BE49-F238E27FC236}">
                    <a16:creationId xmlns:a16="http://schemas.microsoft.com/office/drawing/2014/main" id="{FB6CC1AD-6554-420D-A6CA-2FF08AE9C8A5}"/>
                  </a:ext>
                </a:extLst>
              </p:cNvPr>
              <p:cNvSpPr>
                <a:spLocks/>
              </p:cNvSpPr>
              <p:nvPr userDrawn="1"/>
            </p:nvSpPr>
            <p:spPr bwMode="auto">
              <a:xfrm>
                <a:off x="5565" y="2943"/>
                <a:ext cx="22" cy="8"/>
              </a:xfrm>
              <a:custGeom>
                <a:avLst/>
                <a:gdLst>
                  <a:gd name="T0" fmla="*/ 13 w 15"/>
                  <a:gd name="T1" fmla="*/ 1 h 5"/>
                  <a:gd name="T2" fmla="*/ 2 w 15"/>
                  <a:gd name="T3" fmla="*/ 1 h 5"/>
                  <a:gd name="T4" fmla="*/ 2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2" y="1"/>
                    </a:cubicBezTo>
                    <a:cubicBezTo>
                      <a:pt x="0" y="2"/>
                      <a:pt x="0" y="5"/>
                      <a:pt x="2" y="5"/>
                    </a:cubicBezTo>
                    <a:cubicBezTo>
                      <a:pt x="6" y="5"/>
                      <a:pt x="9"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5" name="Freeform 1649">
                <a:extLst>
                  <a:ext uri="{FF2B5EF4-FFF2-40B4-BE49-F238E27FC236}">
                    <a16:creationId xmlns:a16="http://schemas.microsoft.com/office/drawing/2014/main" id="{0CCC99E6-A4BD-4BE8-A180-7278C0711A5E}"/>
                  </a:ext>
                </a:extLst>
              </p:cNvPr>
              <p:cNvSpPr>
                <a:spLocks/>
              </p:cNvSpPr>
              <p:nvPr userDrawn="1"/>
            </p:nvSpPr>
            <p:spPr bwMode="auto">
              <a:xfrm>
                <a:off x="5598" y="2943"/>
                <a:ext cx="24" cy="12"/>
              </a:xfrm>
              <a:custGeom>
                <a:avLst/>
                <a:gdLst>
                  <a:gd name="T0" fmla="*/ 13 w 16"/>
                  <a:gd name="T1" fmla="*/ 1 h 8"/>
                  <a:gd name="T2" fmla="*/ 2 w 16"/>
                  <a:gd name="T3" fmla="*/ 4 h 8"/>
                  <a:gd name="T4" fmla="*/ 3 w 16"/>
                  <a:gd name="T5" fmla="*/ 7 h 8"/>
                  <a:gd name="T6" fmla="*/ 14 w 16"/>
                  <a:gd name="T7" fmla="*/ 4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9" y="2"/>
                      <a:pt x="6" y="2"/>
                      <a:pt x="2" y="4"/>
                    </a:cubicBezTo>
                    <a:cubicBezTo>
                      <a:pt x="0" y="5"/>
                      <a:pt x="1" y="8"/>
                      <a:pt x="3" y="7"/>
                    </a:cubicBezTo>
                    <a:cubicBezTo>
                      <a:pt x="7" y="6"/>
                      <a:pt x="11"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6" name="Freeform 1650">
                <a:extLst>
                  <a:ext uri="{FF2B5EF4-FFF2-40B4-BE49-F238E27FC236}">
                    <a16:creationId xmlns:a16="http://schemas.microsoft.com/office/drawing/2014/main" id="{204D31C9-6132-4DB3-A84F-EB2DE00EE0F7}"/>
                  </a:ext>
                </a:extLst>
              </p:cNvPr>
              <p:cNvSpPr>
                <a:spLocks/>
              </p:cNvSpPr>
              <p:nvPr userDrawn="1"/>
            </p:nvSpPr>
            <p:spPr bwMode="auto">
              <a:xfrm>
                <a:off x="5606" y="2954"/>
                <a:ext cx="28" cy="12"/>
              </a:xfrm>
              <a:custGeom>
                <a:avLst/>
                <a:gdLst>
                  <a:gd name="T0" fmla="*/ 16 w 19"/>
                  <a:gd name="T1" fmla="*/ 1 h 8"/>
                  <a:gd name="T2" fmla="*/ 3 w 19"/>
                  <a:gd name="T3" fmla="*/ 4 h 8"/>
                  <a:gd name="T4" fmla="*/ 4 w 19"/>
                  <a:gd name="T5" fmla="*/ 7 h 8"/>
                  <a:gd name="T6" fmla="*/ 16 w 19"/>
                  <a:gd name="T7" fmla="*/ 4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1" y="1"/>
                      <a:pt x="7" y="2"/>
                      <a:pt x="3" y="4"/>
                    </a:cubicBezTo>
                    <a:cubicBezTo>
                      <a:pt x="0" y="4"/>
                      <a:pt x="2" y="8"/>
                      <a:pt x="4" y="7"/>
                    </a:cubicBezTo>
                    <a:cubicBezTo>
                      <a:pt x="8" y="6"/>
                      <a:pt x="12" y="5"/>
                      <a:pt x="16"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7" name="Freeform 1651">
                <a:extLst>
                  <a:ext uri="{FF2B5EF4-FFF2-40B4-BE49-F238E27FC236}">
                    <a16:creationId xmlns:a16="http://schemas.microsoft.com/office/drawing/2014/main" id="{5F4C6637-8D18-4A16-9D4B-3438C27D360B}"/>
                  </a:ext>
                </a:extLst>
              </p:cNvPr>
              <p:cNvSpPr>
                <a:spLocks/>
              </p:cNvSpPr>
              <p:nvPr userDrawn="1"/>
            </p:nvSpPr>
            <p:spPr bwMode="auto">
              <a:xfrm>
                <a:off x="5593" y="2980"/>
                <a:ext cx="22" cy="8"/>
              </a:xfrm>
              <a:custGeom>
                <a:avLst/>
                <a:gdLst>
                  <a:gd name="T0" fmla="*/ 11 w 15"/>
                  <a:gd name="T1" fmla="*/ 0 h 5"/>
                  <a:gd name="T2" fmla="*/ 3 w 15"/>
                  <a:gd name="T3" fmla="*/ 1 h 5"/>
                  <a:gd name="T4" fmla="*/ 2 w 15"/>
                  <a:gd name="T5" fmla="*/ 5 h 5"/>
                  <a:gd name="T6" fmla="*/ 12 w 15"/>
                  <a:gd name="T7" fmla="*/ 4 h 5"/>
                  <a:gd name="T8" fmla="*/ 11 w 15"/>
                  <a:gd name="T9" fmla="*/ 0 h 5"/>
                </a:gdLst>
                <a:ahLst/>
                <a:cxnLst>
                  <a:cxn ang="0">
                    <a:pos x="T0" y="T1"/>
                  </a:cxn>
                  <a:cxn ang="0">
                    <a:pos x="T2" y="T3"/>
                  </a:cxn>
                  <a:cxn ang="0">
                    <a:pos x="T4" y="T5"/>
                  </a:cxn>
                  <a:cxn ang="0">
                    <a:pos x="T6" y="T7"/>
                  </a:cxn>
                  <a:cxn ang="0">
                    <a:pos x="T8" y="T9"/>
                  </a:cxn>
                </a:cxnLst>
                <a:rect l="0" t="0" r="r" b="b"/>
                <a:pathLst>
                  <a:path w="15" h="5">
                    <a:moveTo>
                      <a:pt x="11" y="0"/>
                    </a:moveTo>
                    <a:cubicBezTo>
                      <a:pt x="8" y="1"/>
                      <a:pt x="6" y="2"/>
                      <a:pt x="3" y="1"/>
                    </a:cubicBezTo>
                    <a:cubicBezTo>
                      <a:pt x="0" y="0"/>
                      <a:pt x="0" y="4"/>
                      <a:pt x="2" y="5"/>
                    </a:cubicBezTo>
                    <a:cubicBezTo>
                      <a:pt x="6" y="5"/>
                      <a:pt x="9" y="5"/>
                      <a:pt x="12" y="4"/>
                    </a:cubicBezTo>
                    <a:cubicBezTo>
                      <a:pt x="15"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8" name="Freeform 1652">
                <a:extLst>
                  <a:ext uri="{FF2B5EF4-FFF2-40B4-BE49-F238E27FC236}">
                    <a16:creationId xmlns:a16="http://schemas.microsoft.com/office/drawing/2014/main" id="{094C1E55-E184-4824-B5C9-53683C425BFD}"/>
                  </a:ext>
                </a:extLst>
              </p:cNvPr>
              <p:cNvSpPr>
                <a:spLocks/>
              </p:cNvSpPr>
              <p:nvPr userDrawn="1"/>
            </p:nvSpPr>
            <p:spPr bwMode="auto">
              <a:xfrm>
                <a:off x="5621" y="2986"/>
                <a:ext cx="22" cy="9"/>
              </a:xfrm>
              <a:custGeom>
                <a:avLst/>
                <a:gdLst>
                  <a:gd name="T0" fmla="*/ 12 w 15"/>
                  <a:gd name="T1" fmla="*/ 1 h 6"/>
                  <a:gd name="T2" fmla="*/ 11 w 15"/>
                  <a:gd name="T3" fmla="*/ 1 h 6"/>
                  <a:gd name="T4" fmla="*/ 8 w 15"/>
                  <a:gd name="T5" fmla="*/ 1 h 6"/>
                  <a:gd name="T6" fmla="*/ 3 w 15"/>
                  <a:gd name="T7" fmla="*/ 1 h 6"/>
                  <a:gd name="T8" fmla="*/ 2 w 15"/>
                  <a:gd name="T9" fmla="*/ 4 h 6"/>
                  <a:gd name="T10" fmla="*/ 13 w 15"/>
                  <a:gd name="T11" fmla="*/ 5 h 6"/>
                  <a:gd name="T12" fmla="*/ 12 w 15"/>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5" h="6">
                    <a:moveTo>
                      <a:pt x="12" y="1"/>
                    </a:moveTo>
                    <a:cubicBezTo>
                      <a:pt x="12" y="1"/>
                      <a:pt x="11" y="1"/>
                      <a:pt x="11" y="1"/>
                    </a:cubicBezTo>
                    <a:cubicBezTo>
                      <a:pt x="10" y="1"/>
                      <a:pt x="9" y="1"/>
                      <a:pt x="8" y="1"/>
                    </a:cubicBezTo>
                    <a:cubicBezTo>
                      <a:pt x="6" y="1"/>
                      <a:pt x="4" y="1"/>
                      <a:pt x="3" y="1"/>
                    </a:cubicBezTo>
                    <a:cubicBezTo>
                      <a:pt x="0" y="0"/>
                      <a:pt x="0" y="4"/>
                      <a:pt x="2" y="4"/>
                    </a:cubicBezTo>
                    <a:cubicBezTo>
                      <a:pt x="5" y="5"/>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9" name="Freeform 1653">
                <a:extLst>
                  <a:ext uri="{FF2B5EF4-FFF2-40B4-BE49-F238E27FC236}">
                    <a16:creationId xmlns:a16="http://schemas.microsoft.com/office/drawing/2014/main" id="{8CD40BA5-9FF1-4513-A4FD-00C0B4449208}"/>
                  </a:ext>
                </a:extLst>
              </p:cNvPr>
              <p:cNvSpPr>
                <a:spLocks/>
              </p:cNvSpPr>
              <p:nvPr userDrawn="1"/>
            </p:nvSpPr>
            <p:spPr bwMode="auto">
              <a:xfrm>
                <a:off x="5629" y="2968"/>
                <a:ext cx="28" cy="12"/>
              </a:xfrm>
              <a:custGeom>
                <a:avLst/>
                <a:gdLst>
                  <a:gd name="T0" fmla="*/ 16 w 19"/>
                  <a:gd name="T1" fmla="*/ 0 h 8"/>
                  <a:gd name="T2" fmla="*/ 2 w 19"/>
                  <a:gd name="T3" fmla="*/ 4 h 8"/>
                  <a:gd name="T4" fmla="*/ 3 w 19"/>
                  <a:gd name="T5" fmla="*/ 7 h 8"/>
                  <a:gd name="T6" fmla="*/ 17 w 19"/>
                  <a:gd name="T7" fmla="*/ 4 h 8"/>
                  <a:gd name="T8" fmla="*/ 16 w 19"/>
                  <a:gd name="T9" fmla="*/ 0 h 8"/>
                </a:gdLst>
                <a:ahLst/>
                <a:cxnLst>
                  <a:cxn ang="0">
                    <a:pos x="T0" y="T1"/>
                  </a:cxn>
                  <a:cxn ang="0">
                    <a:pos x="T2" y="T3"/>
                  </a:cxn>
                  <a:cxn ang="0">
                    <a:pos x="T4" y="T5"/>
                  </a:cxn>
                  <a:cxn ang="0">
                    <a:pos x="T6" y="T7"/>
                  </a:cxn>
                  <a:cxn ang="0">
                    <a:pos x="T8" y="T9"/>
                  </a:cxn>
                </a:cxnLst>
                <a:rect l="0" t="0" r="r" b="b"/>
                <a:pathLst>
                  <a:path w="19" h="8">
                    <a:moveTo>
                      <a:pt x="16" y="0"/>
                    </a:moveTo>
                    <a:cubicBezTo>
                      <a:pt x="11" y="0"/>
                      <a:pt x="7" y="2"/>
                      <a:pt x="2" y="4"/>
                    </a:cubicBezTo>
                    <a:cubicBezTo>
                      <a:pt x="0" y="4"/>
                      <a:pt x="1" y="8"/>
                      <a:pt x="3" y="7"/>
                    </a:cubicBezTo>
                    <a:cubicBezTo>
                      <a:pt x="8" y="5"/>
                      <a:pt x="12" y="4"/>
                      <a:pt x="17"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0" name="Freeform 1654">
                <a:extLst>
                  <a:ext uri="{FF2B5EF4-FFF2-40B4-BE49-F238E27FC236}">
                    <a16:creationId xmlns:a16="http://schemas.microsoft.com/office/drawing/2014/main" id="{AC90E821-98A8-405D-AABC-5804E766EF72}"/>
                  </a:ext>
                </a:extLst>
              </p:cNvPr>
              <p:cNvSpPr>
                <a:spLocks/>
              </p:cNvSpPr>
              <p:nvPr userDrawn="1"/>
            </p:nvSpPr>
            <p:spPr bwMode="auto">
              <a:xfrm>
                <a:off x="5644" y="2949"/>
                <a:ext cx="24" cy="8"/>
              </a:xfrm>
              <a:custGeom>
                <a:avLst/>
                <a:gdLst>
                  <a:gd name="T0" fmla="*/ 13 w 16"/>
                  <a:gd name="T1" fmla="*/ 0 h 5"/>
                  <a:gd name="T2" fmla="*/ 12 w 16"/>
                  <a:gd name="T3" fmla="*/ 0 h 5"/>
                  <a:gd name="T4" fmla="*/ 9 w 16"/>
                  <a:gd name="T5" fmla="*/ 1 h 5"/>
                  <a:gd name="T6" fmla="*/ 5 w 16"/>
                  <a:gd name="T7" fmla="*/ 1 h 5"/>
                  <a:gd name="T8" fmla="*/ 3 w 16"/>
                  <a:gd name="T9" fmla="*/ 1 h 5"/>
                  <a:gd name="T10" fmla="*/ 2 w 16"/>
                  <a:gd name="T11" fmla="*/ 5 h 5"/>
                  <a:gd name="T12" fmla="*/ 9 w 16"/>
                  <a:gd name="T13" fmla="*/ 4 h 5"/>
                  <a:gd name="T14" fmla="*/ 15 w 16"/>
                  <a:gd name="T15" fmla="*/ 3 h 5"/>
                  <a:gd name="T16" fmla="*/ 16 w 16"/>
                  <a:gd name="T17" fmla="*/ 1 h 5"/>
                  <a:gd name="T18" fmla="*/ 1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13" y="0"/>
                    </a:moveTo>
                    <a:cubicBezTo>
                      <a:pt x="13" y="0"/>
                      <a:pt x="12" y="0"/>
                      <a:pt x="12" y="0"/>
                    </a:cubicBezTo>
                    <a:cubicBezTo>
                      <a:pt x="11" y="1"/>
                      <a:pt x="10" y="1"/>
                      <a:pt x="9" y="1"/>
                    </a:cubicBezTo>
                    <a:cubicBezTo>
                      <a:pt x="8" y="1"/>
                      <a:pt x="7" y="1"/>
                      <a:pt x="5" y="1"/>
                    </a:cubicBezTo>
                    <a:cubicBezTo>
                      <a:pt x="5" y="1"/>
                      <a:pt x="3" y="1"/>
                      <a:pt x="3" y="1"/>
                    </a:cubicBezTo>
                    <a:cubicBezTo>
                      <a:pt x="1" y="1"/>
                      <a:pt x="0" y="4"/>
                      <a:pt x="2" y="5"/>
                    </a:cubicBezTo>
                    <a:cubicBezTo>
                      <a:pt x="5" y="5"/>
                      <a:pt x="7" y="5"/>
                      <a:pt x="9" y="4"/>
                    </a:cubicBezTo>
                    <a:cubicBezTo>
                      <a:pt x="11" y="4"/>
                      <a:pt x="14" y="5"/>
                      <a:pt x="15" y="3"/>
                    </a:cubicBezTo>
                    <a:cubicBezTo>
                      <a:pt x="16" y="3"/>
                      <a:pt x="16" y="2"/>
                      <a:pt x="16" y="1"/>
                    </a:cubicBezTo>
                    <a:cubicBezTo>
                      <a:pt x="16" y="0"/>
                      <a:pt x="14"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1" name="Freeform 1655">
                <a:extLst>
                  <a:ext uri="{FF2B5EF4-FFF2-40B4-BE49-F238E27FC236}">
                    <a16:creationId xmlns:a16="http://schemas.microsoft.com/office/drawing/2014/main" id="{408D39BA-0828-4CC9-B817-64388A7A6FDE}"/>
                  </a:ext>
                </a:extLst>
              </p:cNvPr>
              <p:cNvSpPr>
                <a:spLocks/>
              </p:cNvSpPr>
              <p:nvPr userDrawn="1"/>
            </p:nvSpPr>
            <p:spPr bwMode="auto">
              <a:xfrm>
                <a:off x="5635" y="2930"/>
                <a:ext cx="25" cy="10"/>
              </a:xfrm>
              <a:custGeom>
                <a:avLst/>
                <a:gdLst>
                  <a:gd name="T0" fmla="*/ 15 w 17"/>
                  <a:gd name="T1" fmla="*/ 0 h 7"/>
                  <a:gd name="T2" fmla="*/ 3 w 17"/>
                  <a:gd name="T3" fmla="*/ 2 h 7"/>
                  <a:gd name="T4" fmla="*/ 4 w 17"/>
                  <a:gd name="T5" fmla="*/ 6 h 7"/>
                  <a:gd name="T6" fmla="*/ 14 w 17"/>
                  <a:gd name="T7" fmla="*/ 4 h 7"/>
                  <a:gd name="T8" fmla="*/ 15 w 17"/>
                  <a:gd name="T9" fmla="*/ 0 h 7"/>
                </a:gdLst>
                <a:ahLst/>
                <a:cxnLst>
                  <a:cxn ang="0">
                    <a:pos x="T0" y="T1"/>
                  </a:cxn>
                  <a:cxn ang="0">
                    <a:pos x="T2" y="T3"/>
                  </a:cxn>
                  <a:cxn ang="0">
                    <a:pos x="T4" y="T5"/>
                  </a:cxn>
                  <a:cxn ang="0">
                    <a:pos x="T6" y="T7"/>
                  </a:cxn>
                  <a:cxn ang="0">
                    <a:pos x="T8" y="T9"/>
                  </a:cxn>
                </a:cxnLst>
                <a:rect l="0" t="0" r="r" b="b"/>
                <a:pathLst>
                  <a:path w="17" h="7">
                    <a:moveTo>
                      <a:pt x="15" y="0"/>
                    </a:moveTo>
                    <a:cubicBezTo>
                      <a:pt x="11" y="0"/>
                      <a:pt x="6" y="1"/>
                      <a:pt x="3" y="2"/>
                    </a:cubicBezTo>
                    <a:cubicBezTo>
                      <a:pt x="0" y="3"/>
                      <a:pt x="2" y="7"/>
                      <a:pt x="4" y="6"/>
                    </a:cubicBezTo>
                    <a:cubicBezTo>
                      <a:pt x="7" y="5"/>
                      <a:pt x="11" y="3"/>
                      <a:pt x="14"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2" name="Freeform 1656">
                <a:extLst>
                  <a:ext uri="{FF2B5EF4-FFF2-40B4-BE49-F238E27FC236}">
                    <a16:creationId xmlns:a16="http://schemas.microsoft.com/office/drawing/2014/main" id="{32B2E245-DDA8-4127-A3C6-EDC62463F9D1}"/>
                  </a:ext>
                </a:extLst>
              </p:cNvPr>
              <p:cNvSpPr>
                <a:spLocks/>
              </p:cNvSpPr>
              <p:nvPr userDrawn="1"/>
            </p:nvSpPr>
            <p:spPr bwMode="auto">
              <a:xfrm>
                <a:off x="5672" y="2926"/>
                <a:ext cx="24" cy="9"/>
              </a:xfrm>
              <a:custGeom>
                <a:avLst/>
                <a:gdLst>
                  <a:gd name="T0" fmla="*/ 13 w 16"/>
                  <a:gd name="T1" fmla="*/ 0 h 6"/>
                  <a:gd name="T2" fmla="*/ 2 w 16"/>
                  <a:gd name="T3" fmla="*/ 2 h 6"/>
                  <a:gd name="T4" fmla="*/ 4 w 16"/>
                  <a:gd name="T5" fmla="*/ 6 h 6"/>
                  <a:gd name="T6" fmla="*/ 13 w 16"/>
                  <a:gd name="T7" fmla="*/ 4 h 6"/>
                  <a:gd name="T8" fmla="*/ 13 w 16"/>
                  <a:gd name="T9" fmla="*/ 0 h 6"/>
                </a:gdLst>
                <a:ahLst/>
                <a:cxnLst>
                  <a:cxn ang="0">
                    <a:pos x="T0" y="T1"/>
                  </a:cxn>
                  <a:cxn ang="0">
                    <a:pos x="T2" y="T3"/>
                  </a:cxn>
                  <a:cxn ang="0">
                    <a:pos x="T4" y="T5"/>
                  </a:cxn>
                  <a:cxn ang="0">
                    <a:pos x="T6" y="T7"/>
                  </a:cxn>
                  <a:cxn ang="0">
                    <a:pos x="T8" y="T9"/>
                  </a:cxn>
                </a:cxnLst>
                <a:rect l="0" t="0" r="r" b="b"/>
                <a:pathLst>
                  <a:path w="16" h="6">
                    <a:moveTo>
                      <a:pt x="13" y="0"/>
                    </a:moveTo>
                    <a:cubicBezTo>
                      <a:pt x="9" y="0"/>
                      <a:pt x="6" y="1"/>
                      <a:pt x="2" y="2"/>
                    </a:cubicBezTo>
                    <a:cubicBezTo>
                      <a:pt x="0" y="3"/>
                      <a:pt x="1" y="6"/>
                      <a:pt x="4" y="6"/>
                    </a:cubicBezTo>
                    <a:cubicBezTo>
                      <a:pt x="7" y="4"/>
                      <a:pt x="10" y="4"/>
                      <a:pt x="13" y="4"/>
                    </a:cubicBezTo>
                    <a:cubicBezTo>
                      <a:pt x="16" y="4"/>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3" name="Freeform 1657">
                <a:extLst>
                  <a:ext uri="{FF2B5EF4-FFF2-40B4-BE49-F238E27FC236}">
                    <a16:creationId xmlns:a16="http://schemas.microsoft.com/office/drawing/2014/main" id="{8ACB5712-3842-438B-B25B-E7FB19813270}"/>
                  </a:ext>
                </a:extLst>
              </p:cNvPr>
              <p:cNvSpPr>
                <a:spLocks/>
              </p:cNvSpPr>
              <p:nvPr userDrawn="1"/>
            </p:nvSpPr>
            <p:spPr bwMode="auto">
              <a:xfrm>
                <a:off x="5683" y="2936"/>
                <a:ext cx="25" cy="9"/>
              </a:xfrm>
              <a:custGeom>
                <a:avLst/>
                <a:gdLst>
                  <a:gd name="T0" fmla="*/ 14 w 17"/>
                  <a:gd name="T1" fmla="*/ 0 h 6"/>
                  <a:gd name="T2" fmla="*/ 2 w 17"/>
                  <a:gd name="T3" fmla="*/ 2 h 6"/>
                  <a:gd name="T4" fmla="*/ 3 w 17"/>
                  <a:gd name="T5" fmla="*/ 6 h 6"/>
                  <a:gd name="T6" fmla="*/ 15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2"/>
                      <a:pt x="2" y="2"/>
                    </a:cubicBezTo>
                    <a:cubicBezTo>
                      <a:pt x="0" y="3"/>
                      <a:pt x="0" y="6"/>
                      <a:pt x="3" y="6"/>
                    </a:cubicBezTo>
                    <a:cubicBezTo>
                      <a:pt x="7" y="6"/>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4" name="Freeform 1658">
                <a:extLst>
                  <a:ext uri="{FF2B5EF4-FFF2-40B4-BE49-F238E27FC236}">
                    <a16:creationId xmlns:a16="http://schemas.microsoft.com/office/drawing/2014/main" id="{737C2AB0-B531-406A-B809-09952041B8E2}"/>
                  </a:ext>
                </a:extLst>
              </p:cNvPr>
              <p:cNvSpPr>
                <a:spLocks/>
              </p:cNvSpPr>
              <p:nvPr userDrawn="1"/>
            </p:nvSpPr>
            <p:spPr bwMode="auto">
              <a:xfrm>
                <a:off x="5674" y="2963"/>
                <a:ext cx="25" cy="7"/>
              </a:xfrm>
              <a:custGeom>
                <a:avLst/>
                <a:gdLst>
                  <a:gd name="T0" fmla="*/ 14 w 17"/>
                  <a:gd name="T1" fmla="*/ 0 h 5"/>
                  <a:gd name="T2" fmla="*/ 2 w 17"/>
                  <a:gd name="T3" fmla="*/ 1 h 5"/>
                  <a:gd name="T4" fmla="*/ 2 w 17"/>
                  <a:gd name="T5" fmla="*/ 5 h 5"/>
                  <a:gd name="T6" fmla="*/ 14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2"/>
                      <a:pt x="0" y="5"/>
                      <a:pt x="2" y="5"/>
                    </a:cubicBezTo>
                    <a:cubicBezTo>
                      <a:pt x="6" y="5"/>
                      <a:pt x="10" y="4"/>
                      <a:pt x="14"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5" name="Freeform 1659">
                <a:extLst>
                  <a:ext uri="{FF2B5EF4-FFF2-40B4-BE49-F238E27FC236}">
                    <a16:creationId xmlns:a16="http://schemas.microsoft.com/office/drawing/2014/main" id="{DF05ECEC-BCE9-47E8-AA33-EA7EB58ED1EE}"/>
                  </a:ext>
                </a:extLst>
              </p:cNvPr>
              <p:cNvSpPr>
                <a:spLocks/>
              </p:cNvSpPr>
              <p:nvPr userDrawn="1"/>
            </p:nvSpPr>
            <p:spPr bwMode="auto">
              <a:xfrm>
                <a:off x="5662" y="2973"/>
                <a:ext cx="25" cy="9"/>
              </a:xfrm>
              <a:custGeom>
                <a:avLst/>
                <a:gdLst>
                  <a:gd name="T0" fmla="*/ 14 w 17"/>
                  <a:gd name="T1" fmla="*/ 1 h 6"/>
                  <a:gd name="T2" fmla="*/ 3 w 17"/>
                  <a:gd name="T3" fmla="*/ 2 h 6"/>
                  <a:gd name="T4" fmla="*/ 3 w 17"/>
                  <a:gd name="T5" fmla="*/ 6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2"/>
                      <a:pt x="3" y="2"/>
                    </a:cubicBezTo>
                    <a:cubicBezTo>
                      <a:pt x="0" y="2"/>
                      <a:pt x="1" y="6"/>
                      <a:pt x="3" y="6"/>
                    </a:cubicBezTo>
                    <a:cubicBezTo>
                      <a:pt x="7" y="5"/>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6" name="Freeform 1660">
                <a:extLst>
                  <a:ext uri="{FF2B5EF4-FFF2-40B4-BE49-F238E27FC236}">
                    <a16:creationId xmlns:a16="http://schemas.microsoft.com/office/drawing/2014/main" id="{FD08B547-8683-4F85-9EDA-35729D28192C}"/>
                  </a:ext>
                </a:extLst>
              </p:cNvPr>
              <p:cNvSpPr>
                <a:spLocks/>
              </p:cNvSpPr>
              <p:nvPr userDrawn="1"/>
            </p:nvSpPr>
            <p:spPr bwMode="auto">
              <a:xfrm>
                <a:off x="5711" y="2963"/>
                <a:ext cx="26" cy="11"/>
              </a:xfrm>
              <a:custGeom>
                <a:avLst/>
                <a:gdLst>
                  <a:gd name="T0" fmla="*/ 14 w 18"/>
                  <a:gd name="T1" fmla="*/ 1 h 8"/>
                  <a:gd name="T2" fmla="*/ 14 w 18"/>
                  <a:gd name="T3" fmla="*/ 1 h 8"/>
                  <a:gd name="T4" fmla="*/ 13 w 18"/>
                  <a:gd name="T5" fmla="*/ 2 h 8"/>
                  <a:gd name="T6" fmla="*/ 10 w 18"/>
                  <a:gd name="T7" fmla="*/ 3 h 8"/>
                  <a:gd name="T8" fmla="*/ 2 w 18"/>
                  <a:gd name="T9" fmla="*/ 4 h 8"/>
                  <a:gd name="T10" fmla="*/ 3 w 18"/>
                  <a:gd name="T11" fmla="*/ 8 h 8"/>
                  <a:gd name="T12" fmla="*/ 13 w 18"/>
                  <a:gd name="T13" fmla="*/ 5 h 8"/>
                  <a:gd name="T14" fmla="*/ 18 w 18"/>
                  <a:gd name="T15" fmla="*/ 2 h 8"/>
                  <a:gd name="T16" fmla="*/ 14 w 1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
                    <a:moveTo>
                      <a:pt x="14" y="1"/>
                    </a:moveTo>
                    <a:cubicBezTo>
                      <a:pt x="14" y="1"/>
                      <a:pt x="14" y="1"/>
                      <a:pt x="14" y="1"/>
                    </a:cubicBezTo>
                    <a:cubicBezTo>
                      <a:pt x="14" y="1"/>
                      <a:pt x="13" y="1"/>
                      <a:pt x="13" y="2"/>
                    </a:cubicBezTo>
                    <a:cubicBezTo>
                      <a:pt x="12" y="2"/>
                      <a:pt x="11" y="2"/>
                      <a:pt x="10" y="3"/>
                    </a:cubicBezTo>
                    <a:cubicBezTo>
                      <a:pt x="8" y="3"/>
                      <a:pt x="5" y="4"/>
                      <a:pt x="2" y="4"/>
                    </a:cubicBezTo>
                    <a:cubicBezTo>
                      <a:pt x="0" y="4"/>
                      <a:pt x="0" y="8"/>
                      <a:pt x="3" y="8"/>
                    </a:cubicBezTo>
                    <a:cubicBezTo>
                      <a:pt x="6" y="8"/>
                      <a:pt x="10" y="7"/>
                      <a:pt x="13" y="5"/>
                    </a:cubicBezTo>
                    <a:cubicBezTo>
                      <a:pt x="15" y="5"/>
                      <a:pt x="18" y="4"/>
                      <a:pt x="18" y="2"/>
                    </a:cubicBezTo>
                    <a:cubicBezTo>
                      <a:pt x="18" y="0"/>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7" name="Freeform 1661">
                <a:extLst>
                  <a:ext uri="{FF2B5EF4-FFF2-40B4-BE49-F238E27FC236}">
                    <a16:creationId xmlns:a16="http://schemas.microsoft.com/office/drawing/2014/main" id="{1C114ECB-558D-4B40-B9A0-C342BC05AB53}"/>
                  </a:ext>
                </a:extLst>
              </p:cNvPr>
              <p:cNvSpPr>
                <a:spLocks/>
              </p:cNvSpPr>
              <p:nvPr userDrawn="1"/>
            </p:nvSpPr>
            <p:spPr bwMode="auto">
              <a:xfrm>
                <a:off x="5715" y="2942"/>
                <a:ext cx="30" cy="15"/>
              </a:xfrm>
              <a:custGeom>
                <a:avLst/>
                <a:gdLst>
                  <a:gd name="T0" fmla="*/ 16 w 20"/>
                  <a:gd name="T1" fmla="*/ 1 h 10"/>
                  <a:gd name="T2" fmla="*/ 3 w 20"/>
                  <a:gd name="T3" fmla="*/ 6 h 10"/>
                  <a:gd name="T4" fmla="*/ 3 w 20"/>
                  <a:gd name="T5" fmla="*/ 9 h 10"/>
                  <a:gd name="T6" fmla="*/ 18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12" y="3"/>
                      <a:pt x="7" y="5"/>
                      <a:pt x="3" y="6"/>
                    </a:cubicBezTo>
                    <a:cubicBezTo>
                      <a:pt x="0" y="6"/>
                      <a:pt x="1" y="10"/>
                      <a:pt x="3" y="9"/>
                    </a:cubicBezTo>
                    <a:cubicBezTo>
                      <a:pt x="8" y="9"/>
                      <a:pt x="13"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8" name="Freeform 1662">
                <a:extLst>
                  <a:ext uri="{FF2B5EF4-FFF2-40B4-BE49-F238E27FC236}">
                    <a16:creationId xmlns:a16="http://schemas.microsoft.com/office/drawing/2014/main" id="{466E2079-DD40-4E70-94C6-63D85EA2C08C}"/>
                  </a:ext>
                </a:extLst>
              </p:cNvPr>
              <p:cNvSpPr>
                <a:spLocks/>
              </p:cNvSpPr>
              <p:nvPr userDrawn="1"/>
            </p:nvSpPr>
            <p:spPr bwMode="auto">
              <a:xfrm>
                <a:off x="5725" y="2921"/>
                <a:ext cx="28" cy="15"/>
              </a:xfrm>
              <a:custGeom>
                <a:avLst/>
                <a:gdLst>
                  <a:gd name="T0" fmla="*/ 15 w 19"/>
                  <a:gd name="T1" fmla="*/ 1 h 10"/>
                  <a:gd name="T2" fmla="*/ 2 w 19"/>
                  <a:gd name="T3" fmla="*/ 6 h 10"/>
                  <a:gd name="T4" fmla="*/ 3 w 19"/>
                  <a:gd name="T5" fmla="*/ 9 h 10"/>
                  <a:gd name="T6" fmla="*/ 17 w 19"/>
                  <a:gd name="T7" fmla="*/ 4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6"/>
                      <a:pt x="1" y="10"/>
                      <a:pt x="3" y="9"/>
                    </a:cubicBezTo>
                    <a:cubicBezTo>
                      <a:pt x="17" y="4"/>
                      <a:pt x="17" y="4"/>
                      <a:pt x="17" y="4"/>
                    </a:cubicBezTo>
                    <a:cubicBezTo>
                      <a:pt x="19" y="3"/>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9" name="Freeform 1663">
                <a:extLst>
                  <a:ext uri="{FF2B5EF4-FFF2-40B4-BE49-F238E27FC236}">
                    <a16:creationId xmlns:a16="http://schemas.microsoft.com/office/drawing/2014/main" id="{E8D3BF74-8129-49B0-9783-0B74114EFAD7}"/>
                  </a:ext>
                </a:extLst>
              </p:cNvPr>
              <p:cNvSpPr>
                <a:spLocks/>
              </p:cNvSpPr>
              <p:nvPr userDrawn="1"/>
            </p:nvSpPr>
            <p:spPr bwMode="auto">
              <a:xfrm>
                <a:off x="5722" y="2905"/>
                <a:ext cx="27" cy="10"/>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4"/>
                      <a:pt x="0" y="7"/>
                      <a:pt x="3" y="7"/>
                    </a:cubicBezTo>
                    <a:cubicBezTo>
                      <a:pt x="7" y="7"/>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0" name="Freeform 1664">
                <a:extLst>
                  <a:ext uri="{FF2B5EF4-FFF2-40B4-BE49-F238E27FC236}">
                    <a16:creationId xmlns:a16="http://schemas.microsoft.com/office/drawing/2014/main" id="{FE3D9F09-05BC-4391-B063-64D0F1076A50}"/>
                  </a:ext>
                </a:extLst>
              </p:cNvPr>
              <p:cNvSpPr>
                <a:spLocks/>
              </p:cNvSpPr>
              <p:nvPr userDrawn="1"/>
            </p:nvSpPr>
            <p:spPr bwMode="auto">
              <a:xfrm>
                <a:off x="5764" y="2896"/>
                <a:ext cx="25" cy="14"/>
              </a:xfrm>
              <a:custGeom>
                <a:avLst/>
                <a:gdLst>
                  <a:gd name="T0" fmla="*/ 14 w 17"/>
                  <a:gd name="T1" fmla="*/ 1 h 9"/>
                  <a:gd name="T2" fmla="*/ 2 w 17"/>
                  <a:gd name="T3" fmla="*/ 5 h 9"/>
                  <a:gd name="T4" fmla="*/ 3 w 17"/>
                  <a:gd name="T5" fmla="*/ 9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2" y="5"/>
                      <a:pt x="2" y="5"/>
                      <a:pt x="2" y="5"/>
                    </a:cubicBezTo>
                    <a:cubicBezTo>
                      <a:pt x="0" y="6"/>
                      <a:pt x="1" y="9"/>
                      <a:pt x="3" y="9"/>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1" name="Freeform 1665">
                <a:extLst>
                  <a:ext uri="{FF2B5EF4-FFF2-40B4-BE49-F238E27FC236}">
                    <a16:creationId xmlns:a16="http://schemas.microsoft.com/office/drawing/2014/main" id="{2B7760ED-EE04-46AC-9EA5-7ACCBF6292D9}"/>
                  </a:ext>
                </a:extLst>
              </p:cNvPr>
              <p:cNvSpPr>
                <a:spLocks/>
              </p:cNvSpPr>
              <p:nvPr userDrawn="1"/>
            </p:nvSpPr>
            <p:spPr bwMode="auto">
              <a:xfrm>
                <a:off x="5758" y="2921"/>
                <a:ext cx="23" cy="11"/>
              </a:xfrm>
              <a:custGeom>
                <a:avLst/>
                <a:gdLst>
                  <a:gd name="T0" fmla="*/ 12 w 16"/>
                  <a:gd name="T1" fmla="*/ 0 h 7"/>
                  <a:gd name="T2" fmla="*/ 3 w 16"/>
                  <a:gd name="T3" fmla="*/ 3 h 7"/>
                  <a:gd name="T4" fmla="*/ 4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1"/>
                      <a:pt x="6" y="2"/>
                      <a:pt x="3" y="3"/>
                    </a:cubicBezTo>
                    <a:cubicBezTo>
                      <a:pt x="0" y="4"/>
                      <a:pt x="2" y="7"/>
                      <a:pt x="4" y="7"/>
                    </a:cubicBezTo>
                    <a:cubicBezTo>
                      <a:pt x="7" y="5"/>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2" name="Freeform 1666">
                <a:extLst>
                  <a:ext uri="{FF2B5EF4-FFF2-40B4-BE49-F238E27FC236}">
                    <a16:creationId xmlns:a16="http://schemas.microsoft.com/office/drawing/2014/main" id="{3959C11D-F12A-45C7-822F-BA043254F871}"/>
                  </a:ext>
                </a:extLst>
              </p:cNvPr>
              <p:cNvSpPr>
                <a:spLocks/>
              </p:cNvSpPr>
              <p:nvPr userDrawn="1"/>
            </p:nvSpPr>
            <p:spPr bwMode="auto">
              <a:xfrm>
                <a:off x="5752" y="2942"/>
                <a:ext cx="28" cy="10"/>
              </a:xfrm>
              <a:custGeom>
                <a:avLst/>
                <a:gdLst>
                  <a:gd name="T0" fmla="*/ 15 w 19"/>
                  <a:gd name="T1" fmla="*/ 1 h 7"/>
                  <a:gd name="T2" fmla="*/ 3 w 19"/>
                  <a:gd name="T3" fmla="*/ 3 h 7"/>
                  <a:gd name="T4" fmla="*/ 2 w 19"/>
                  <a:gd name="T5" fmla="*/ 6 h 7"/>
                  <a:gd name="T6" fmla="*/ 16 w 19"/>
                  <a:gd name="T7" fmla="*/ 4 h 7"/>
                  <a:gd name="T8" fmla="*/ 15 w 19"/>
                  <a:gd name="T9" fmla="*/ 1 h 7"/>
                </a:gdLst>
                <a:ahLst/>
                <a:cxnLst>
                  <a:cxn ang="0">
                    <a:pos x="T0" y="T1"/>
                  </a:cxn>
                  <a:cxn ang="0">
                    <a:pos x="T2" y="T3"/>
                  </a:cxn>
                  <a:cxn ang="0">
                    <a:pos x="T4" y="T5"/>
                  </a:cxn>
                  <a:cxn ang="0">
                    <a:pos x="T6" y="T7"/>
                  </a:cxn>
                  <a:cxn ang="0">
                    <a:pos x="T8" y="T9"/>
                  </a:cxn>
                </a:cxnLst>
                <a:rect l="0" t="0" r="r" b="b"/>
                <a:pathLst>
                  <a:path w="19" h="7">
                    <a:moveTo>
                      <a:pt x="15" y="1"/>
                    </a:moveTo>
                    <a:cubicBezTo>
                      <a:pt x="11" y="2"/>
                      <a:pt x="7" y="3"/>
                      <a:pt x="3" y="3"/>
                    </a:cubicBezTo>
                    <a:cubicBezTo>
                      <a:pt x="0" y="2"/>
                      <a:pt x="0" y="6"/>
                      <a:pt x="2" y="6"/>
                    </a:cubicBezTo>
                    <a:cubicBezTo>
                      <a:pt x="7" y="7"/>
                      <a:pt x="12" y="6"/>
                      <a:pt x="16" y="4"/>
                    </a:cubicBezTo>
                    <a:cubicBezTo>
                      <a:pt x="19"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3" name="Freeform 1667">
                <a:extLst>
                  <a:ext uri="{FF2B5EF4-FFF2-40B4-BE49-F238E27FC236}">
                    <a16:creationId xmlns:a16="http://schemas.microsoft.com/office/drawing/2014/main" id="{677D2840-0021-43FF-BEF6-5AF4F283533F}"/>
                  </a:ext>
                </a:extLst>
              </p:cNvPr>
              <p:cNvSpPr>
                <a:spLocks/>
              </p:cNvSpPr>
              <p:nvPr userDrawn="1"/>
            </p:nvSpPr>
            <p:spPr bwMode="auto">
              <a:xfrm>
                <a:off x="5793" y="2938"/>
                <a:ext cx="22" cy="14"/>
              </a:xfrm>
              <a:custGeom>
                <a:avLst/>
                <a:gdLst>
                  <a:gd name="T0" fmla="*/ 12 w 15"/>
                  <a:gd name="T1" fmla="*/ 1 h 10"/>
                  <a:gd name="T2" fmla="*/ 9 w 15"/>
                  <a:gd name="T3" fmla="*/ 3 h 10"/>
                  <a:gd name="T4" fmla="*/ 8 w 15"/>
                  <a:gd name="T5" fmla="*/ 4 h 10"/>
                  <a:gd name="T6" fmla="*/ 2 w 15"/>
                  <a:gd name="T7" fmla="*/ 6 h 10"/>
                  <a:gd name="T8" fmla="*/ 4 w 15"/>
                  <a:gd name="T9" fmla="*/ 9 h 10"/>
                  <a:gd name="T10" fmla="*/ 12 w 15"/>
                  <a:gd name="T11" fmla="*/ 6 h 10"/>
                  <a:gd name="T12" fmla="*/ 12 w 1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12" y="1"/>
                    </a:moveTo>
                    <a:cubicBezTo>
                      <a:pt x="10" y="0"/>
                      <a:pt x="9" y="2"/>
                      <a:pt x="9" y="3"/>
                    </a:cubicBezTo>
                    <a:cubicBezTo>
                      <a:pt x="9" y="4"/>
                      <a:pt x="8" y="4"/>
                      <a:pt x="8" y="4"/>
                    </a:cubicBezTo>
                    <a:cubicBezTo>
                      <a:pt x="6" y="5"/>
                      <a:pt x="4" y="5"/>
                      <a:pt x="2" y="6"/>
                    </a:cubicBezTo>
                    <a:cubicBezTo>
                      <a:pt x="0" y="7"/>
                      <a:pt x="2" y="10"/>
                      <a:pt x="4" y="9"/>
                    </a:cubicBezTo>
                    <a:cubicBezTo>
                      <a:pt x="7" y="8"/>
                      <a:pt x="10" y="8"/>
                      <a:pt x="12" y="6"/>
                    </a:cubicBezTo>
                    <a:cubicBezTo>
                      <a:pt x="15" y="5"/>
                      <a:pt x="14" y="2"/>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4" name="Freeform 1668">
                <a:extLst>
                  <a:ext uri="{FF2B5EF4-FFF2-40B4-BE49-F238E27FC236}">
                    <a16:creationId xmlns:a16="http://schemas.microsoft.com/office/drawing/2014/main" id="{CB188977-DF31-48CE-9F83-96CB620092E5}"/>
                  </a:ext>
                </a:extLst>
              </p:cNvPr>
              <p:cNvSpPr>
                <a:spLocks/>
              </p:cNvSpPr>
              <p:nvPr userDrawn="1"/>
            </p:nvSpPr>
            <p:spPr bwMode="auto">
              <a:xfrm>
                <a:off x="5795" y="2911"/>
                <a:ext cx="26" cy="19"/>
              </a:xfrm>
              <a:custGeom>
                <a:avLst/>
                <a:gdLst>
                  <a:gd name="T0" fmla="*/ 14 w 18"/>
                  <a:gd name="T1" fmla="*/ 2 h 13"/>
                  <a:gd name="T2" fmla="*/ 10 w 18"/>
                  <a:gd name="T3" fmla="*/ 5 h 13"/>
                  <a:gd name="T4" fmla="*/ 3 w 18"/>
                  <a:gd name="T5" fmla="*/ 9 h 13"/>
                  <a:gd name="T6" fmla="*/ 4 w 18"/>
                  <a:gd name="T7" fmla="*/ 12 h 13"/>
                  <a:gd name="T8" fmla="*/ 12 w 18"/>
                  <a:gd name="T9" fmla="*/ 8 h 13"/>
                  <a:gd name="T10" fmla="*/ 17 w 18"/>
                  <a:gd name="T11" fmla="*/ 4 h 13"/>
                  <a:gd name="T12" fmla="*/ 14 w 18"/>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4" y="2"/>
                    </a:moveTo>
                    <a:cubicBezTo>
                      <a:pt x="13" y="3"/>
                      <a:pt x="11" y="4"/>
                      <a:pt x="10" y="5"/>
                    </a:cubicBezTo>
                    <a:cubicBezTo>
                      <a:pt x="8" y="6"/>
                      <a:pt x="5" y="8"/>
                      <a:pt x="3" y="9"/>
                    </a:cubicBezTo>
                    <a:cubicBezTo>
                      <a:pt x="0" y="10"/>
                      <a:pt x="2" y="13"/>
                      <a:pt x="4" y="12"/>
                    </a:cubicBezTo>
                    <a:cubicBezTo>
                      <a:pt x="7" y="11"/>
                      <a:pt x="9" y="10"/>
                      <a:pt x="12" y="8"/>
                    </a:cubicBezTo>
                    <a:cubicBezTo>
                      <a:pt x="14" y="7"/>
                      <a:pt x="16" y="6"/>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5" name="Freeform 1669">
                <a:extLst>
                  <a:ext uri="{FF2B5EF4-FFF2-40B4-BE49-F238E27FC236}">
                    <a16:creationId xmlns:a16="http://schemas.microsoft.com/office/drawing/2014/main" id="{11CD150E-7AB0-458A-B1C9-A96A8DC7AAD6}"/>
                  </a:ext>
                </a:extLst>
              </p:cNvPr>
              <p:cNvSpPr>
                <a:spLocks/>
              </p:cNvSpPr>
              <p:nvPr userDrawn="1"/>
            </p:nvSpPr>
            <p:spPr bwMode="auto">
              <a:xfrm>
                <a:off x="5804" y="2890"/>
                <a:ext cx="29" cy="17"/>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5"/>
                      <a:pt x="3" y="7"/>
                    </a:cubicBezTo>
                    <a:cubicBezTo>
                      <a:pt x="0" y="8"/>
                      <a:pt x="2" y="11"/>
                      <a:pt x="4" y="10"/>
                    </a:cubicBezTo>
                    <a:cubicBezTo>
                      <a:pt x="9" y="8"/>
                      <a:pt x="14"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6" name="Freeform 1670">
                <a:extLst>
                  <a:ext uri="{FF2B5EF4-FFF2-40B4-BE49-F238E27FC236}">
                    <a16:creationId xmlns:a16="http://schemas.microsoft.com/office/drawing/2014/main" id="{F7B5D777-E9E6-4B57-A56B-FB055C6274D3}"/>
                  </a:ext>
                </a:extLst>
              </p:cNvPr>
              <p:cNvSpPr>
                <a:spLocks/>
              </p:cNvSpPr>
              <p:nvPr userDrawn="1"/>
            </p:nvSpPr>
            <p:spPr bwMode="auto">
              <a:xfrm>
                <a:off x="5820" y="2873"/>
                <a:ext cx="25" cy="10"/>
              </a:xfrm>
              <a:custGeom>
                <a:avLst/>
                <a:gdLst>
                  <a:gd name="T0" fmla="*/ 14 w 17"/>
                  <a:gd name="T1" fmla="*/ 1 h 7"/>
                  <a:gd name="T2" fmla="*/ 2 w 17"/>
                  <a:gd name="T3" fmla="*/ 3 h 7"/>
                  <a:gd name="T4" fmla="*/ 2 w 17"/>
                  <a:gd name="T5" fmla="*/ 7 h 7"/>
                  <a:gd name="T6" fmla="*/ 14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0" y="1"/>
                      <a:pt x="6" y="3"/>
                      <a:pt x="2" y="3"/>
                    </a:cubicBezTo>
                    <a:cubicBezTo>
                      <a:pt x="0" y="3"/>
                      <a:pt x="0" y="7"/>
                      <a:pt x="2" y="7"/>
                    </a:cubicBezTo>
                    <a:cubicBezTo>
                      <a:pt x="6" y="6"/>
                      <a:pt x="10" y="5"/>
                      <a:pt x="14"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7" name="Freeform 1671">
                <a:extLst>
                  <a:ext uri="{FF2B5EF4-FFF2-40B4-BE49-F238E27FC236}">
                    <a16:creationId xmlns:a16="http://schemas.microsoft.com/office/drawing/2014/main" id="{42EDCA46-43DC-41E7-9478-A934ADB24AF0}"/>
                  </a:ext>
                </a:extLst>
              </p:cNvPr>
              <p:cNvSpPr>
                <a:spLocks/>
              </p:cNvSpPr>
              <p:nvPr userDrawn="1"/>
            </p:nvSpPr>
            <p:spPr bwMode="auto">
              <a:xfrm>
                <a:off x="5842" y="2885"/>
                <a:ext cx="24" cy="10"/>
              </a:xfrm>
              <a:custGeom>
                <a:avLst/>
                <a:gdLst>
                  <a:gd name="T0" fmla="*/ 12 w 16"/>
                  <a:gd name="T1" fmla="*/ 0 h 7"/>
                  <a:gd name="T2" fmla="*/ 2 w 16"/>
                  <a:gd name="T3" fmla="*/ 3 h 7"/>
                  <a:gd name="T4" fmla="*/ 2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2"/>
                      <a:pt x="5" y="3"/>
                      <a:pt x="2" y="3"/>
                    </a:cubicBezTo>
                    <a:cubicBezTo>
                      <a:pt x="0" y="3"/>
                      <a:pt x="0" y="7"/>
                      <a:pt x="2" y="7"/>
                    </a:cubicBezTo>
                    <a:cubicBezTo>
                      <a:pt x="6"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8" name="Freeform 1672">
                <a:extLst>
                  <a:ext uri="{FF2B5EF4-FFF2-40B4-BE49-F238E27FC236}">
                    <a16:creationId xmlns:a16="http://schemas.microsoft.com/office/drawing/2014/main" id="{99527144-F631-440D-AEA5-92A9DD274CA8}"/>
                  </a:ext>
                </a:extLst>
              </p:cNvPr>
              <p:cNvSpPr>
                <a:spLocks/>
              </p:cNvSpPr>
              <p:nvPr userDrawn="1"/>
            </p:nvSpPr>
            <p:spPr bwMode="auto">
              <a:xfrm>
                <a:off x="5860" y="2858"/>
                <a:ext cx="25" cy="13"/>
              </a:xfrm>
              <a:custGeom>
                <a:avLst/>
                <a:gdLst>
                  <a:gd name="T0" fmla="*/ 13 w 17"/>
                  <a:gd name="T1" fmla="*/ 1 h 9"/>
                  <a:gd name="T2" fmla="*/ 3 w 17"/>
                  <a:gd name="T3" fmla="*/ 5 h 9"/>
                  <a:gd name="T4" fmla="*/ 3 w 17"/>
                  <a:gd name="T5" fmla="*/ 9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2"/>
                      <a:pt x="6" y="4"/>
                      <a:pt x="3" y="5"/>
                    </a:cubicBezTo>
                    <a:cubicBezTo>
                      <a:pt x="0" y="5"/>
                      <a:pt x="1" y="9"/>
                      <a:pt x="3" y="9"/>
                    </a:cubicBezTo>
                    <a:cubicBezTo>
                      <a:pt x="7" y="8"/>
                      <a:pt x="11" y="6"/>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9" name="Freeform 1673">
                <a:extLst>
                  <a:ext uri="{FF2B5EF4-FFF2-40B4-BE49-F238E27FC236}">
                    <a16:creationId xmlns:a16="http://schemas.microsoft.com/office/drawing/2014/main" id="{833024A5-43BA-45B4-8E72-7ED2F7F89A5A}"/>
                  </a:ext>
                </a:extLst>
              </p:cNvPr>
              <p:cNvSpPr>
                <a:spLocks/>
              </p:cNvSpPr>
              <p:nvPr userDrawn="1"/>
            </p:nvSpPr>
            <p:spPr bwMode="auto">
              <a:xfrm>
                <a:off x="5883" y="2877"/>
                <a:ext cx="18" cy="12"/>
              </a:xfrm>
              <a:custGeom>
                <a:avLst/>
                <a:gdLst>
                  <a:gd name="T0" fmla="*/ 8 w 12"/>
                  <a:gd name="T1" fmla="*/ 2 h 8"/>
                  <a:gd name="T2" fmla="*/ 2 w 12"/>
                  <a:gd name="T3" fmla="*/ 4 h 8"/>
                  <a:gd name="T4" fmla="*/ 2 w 12"/>
                  <a:gd name="T5" fmla="*/ 8 h 8"/>
                  <a:gd name="T6" fmla="*/ 10 w 12"/>
                  <a:gd name="T7" fmla="*/ 4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4"/>
                      <a:pt x="0" y="8"/>
                      <a:pt x="2" y="8"/>
                    </a:cubicBezTo>
                    <a:cubicBezTo>
                      <a:pt x="5" y="7"/>
                      <a:pt x="8" y="7"/>
                      <a:pt x="10"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0" name="Freeform 1674">
                <a:extLst>
                  <a:ext uri="{FF2B5EF4-FFF2-40B4-BE49-F238E27FC236}">
                    <a16:creationId xmlns:a16="http://schemas.microsoft.com/office/drawing/2014/main" id="{2BA58645-C256-4C4D-9945-A96BDA6A652A}"/>
                  </a:ext>
                </a:extLst>
              </p:cNvPr>
              <p:cNvSpPr>
                <a:spLocks/>
              </p:cNvSpPr>
              <p:nvPr userDrawn="1"/>
            </p:nvSpPr>
            <p:spPr bwMode="auto">
              <a:xfrm>
                <a:off x="5833" y="2911"/>
                <a:ext cx="24" cy="10"/>
              </a:xfrm>
              <a:custGeom>
                <a:avLst/>
                <a:gdLst>
                  <a:gd name="T0" fmla="*/ 12 w 16"/>
                  <a:gd name="T1" fmla="*/ 0 h 7"/>
                  <a:gd name="T2" fmla="*/ 3 w 16"/>
                  <a:gd name="T3" fmla="*/ 3 h 7"/>
                  <a:gd name="T4" fmla="*/ 3 w 16"/>
                  <a:gd name="T5" fmla="*/ 7 h 7"/>
                  <a:gd name="T6" fmla="*/ 9 w 16"/>
                  <a:gd name="T7" fmla="*/ 5 h 7"/>
                  <a:gd name="T8" fmla="*/ 12 w 16"/>
                  <a:gd name="T9" fmla="*/ 4 h 7"/>
                  <a:gd name="T10" fmla="*/ 13 w 16"/>
                  <a:gd name="T11" fmla="*/ 4 h 7"/>
                  <a:gd name="T12" fmla="*/ 13 w 16"/>
                  <a:gd name="T13" fmla="*/ 4 h 7"/>
                  <a:gd name="T14" fmla="*/ 16 w 16"/>
                  <a:gd name="T15" fmla="*/ 2 h 7"/>
                  <a:gd name="T16" fmla="*/ 12 w 1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2" y="0"/>
                    </a:moveTo>
                    <a:cubicBezTo>
                      <a:pt x="9" y="1"/>
                      <a:pt x="6" y="2"/>
                      <a:pt x="3" y="3"/>
                    </a:cubicBezTo>
                    <a:cubicBezTo>
                      <a:pt x="0" y="3"/>
                      <a:pt x="1" y="7"/>
                      <a:pt x="3" y="7"/>
                    </a:cubicBezTo>
                    <a:cubicBezTo>
                      <a:pt x="5" y="6"/>
                      <a:pt x="7" y="6"/>
                      <a:pt x="9" y="5"/>
                    </a:cubicBezTo>
                    <a:cubicBezTo>
                      <a:pt x="10" y="5"/>
                      <a:pt x="11" y="4"/>
                      <a:pt x="12" y="4"/>
                    </a:cubicBezTo>
                    <a:cubicBezTo>
                      <a:pt x="12" y="4"/>
                      <a:pt x="13" y="4"/>
                      <a:pt x="13" y="4"/>
                    </a:cubicBezTo>
                    <a:cubicBezTo>
                      <a:pt x="13" y="4"/>
                      <a:pt x="13" y="4"/>
                      <a:pt x="13" y="4"/>
                    </a:cubicBezTo>
                    <a:cubicBezTo>
                      <a:pt x="14" y="4"/>
                      <a:pt x="15" y="3"/>
                      <a:pt x="16" y="2"/>
                    </a:cubicBezTo>
                    <a:cubicBezTo>
                      <a:pt x="16" y="0"/>
                      <a:pt x="13"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1" name="Freeform 1675">
                <a:extLst>
                  <a:ext uri="{FF2B5EF4-FFF2-40B4-BE49-F238E27FC236}">
                    <a16:creationId xmlns:a16="http://schemas.microsoft.com/office/drawing/2014/main" id="{FCE19CDC-02B6-4903-953F-959ACA99DAA1}"/>
                  </a:ext>
                </a:extLst>
              </p:cNvPr>
              <p:cNvSpPr>
                <a:spLocks/>
              </p:cNvSpPr>
              <p:nvPr userDrawn="1"/>
            </p:nvSpPr>
            <p:spPr bwMode="auto">
              <a:xfrm>
                <a:off x="5839" y="2924"/>
                <a:ext cx="27" cy="12"/>
              </a:xfrm>
              <a:custGeom>
                <a:avLst/>
                <a:gdLst>
                  <a:gd name="T0" fmla="*/ 14 w 18"/>
                  <a:gd name="T1" fmla="*/ 1 h 8"/>
                  <a:gd name="T2" fmla="*/ 9 w 18"/>
                  <a:gd name="T3" fmla="*/ 3 h 8"/>
                  <a:gd name="T4" fmla="*/ 3 w 18"/>
                  <a:gd name="T5" fmla="*/ 4 h 8"/>
                  <a:gd name="T6" fmla="*/ 3 w 18"/>
                  <a:gd name="T7" fmla="*/ 8 h 8"/>
                  <a:gd name="T8" fmla="*/ 11 w 18"/>
                  <a:gd name="T9" fmla="*/ 7 h 8"/>
                  <a:gd name="T10" fmla="*/ 16 w 18"/>
                  <a:gd name="T11" fmla="*/ 4 h 8"/>
                  <a:gd name="T12" fmla="*/ 14 w 18"/>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4" y="1"/>
                    </a:moveTo>
                    <a:cubicBezTo>
                      <a:pt x="13" y="2"/>
                      <a:pt x="11" y="3"/>
                      <a:pt x="9" y="3"/>
                    </a:cubicBezTo>
                    <a:cubicBezTo>
                      <a:pt x="7" y="4"/>
                      <a:pt x="5" y="4"/>
                      <a:pt x="3" y="4"/>
                    </a:cubicBezTo>
                    <a:cubicBezTo>
                      <a:pt x="0" y="5"/>
                      <a:pt x="1" y="8"/>
                      <a:pt x="3" y="8"/>
                    </a:cubicBezTo>
                    <a:cubicBezTo>
                      <a:pt x="6" y="8"/>
                      <a:pt x="8" y="7"/>
                      <a:pt x="11" y="7"/>
                    </a:cubicBezTo>
                    <a:cubicBezTo>
                      <a:pt x="12" y="6"/>
                      <a:pt x="15" y="6"/>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2" name="Freeform 1676">
                <a:extLst>
                  <a:ext uri="{FF2B5EF4-FFF2-40B4-BE49-F238E27FC236}">
                    <a16:creationId xmlns:a16="http://schemas.microsoft.com/office/drawing/2014/main" id="{4BD017F2-06E7-411E-8815-2827D8A8AB01}"/>
                  </a:ext>
                </a:extLst>
              </p:cNvPr>
              <p:cNvSpPr>
                <a:spLocks/>
              </p:cNvSpPr>
              <p:nvPr userDrawn="1"/>
            </p:nvSpPr>
            <p:spPr bwMode="auto">
              <a:xfrm>
                <a:off x="5876" y="2896"/>
                <a:ext cx="28" cy="18"/>
              </a:xfrm>
              <a:custGeom>
                <a:avLst/>
                <a:gdLst>
                  <a:gd name="T0" fmla="*/ 15 w 19"/>
                  <a:gd name="T1" fmla="*/ 2 h 12"/>
                  <a:gd name="T2" fmla="*/ 3 w 19"/>
                  <a:gd name="T3" fmla="*/ 7 h 12"/>
                  <a:gd name="T4" fmla="*/ 4 w 19"/>
                  <a:gd name="T5" fmla="*/ 11 h 12"/>
                  <a:gd name="T6" fmla="*/ 12 w 19"/>
                  <a:gd name="T7" fmla="*/ 8 h 12"/>
                  <a:gd name="T8" fmla="*/ 17 w 19"/>
                  <a:gd name="T9" fmla="*/ 5 h 12"/>
                  <a:gd name="T10" fmla="*/ 15 w 19"/>
                  <a:gd name="T11" fmla="*/ 2 h 12"/>
                </a:gdLst>
                <a:ahLst/>
                <a:cxnLst>
                  <a:cxn ang="0">
                    <a:pos x="T0" y="T1"/>
                  </a:cxn>
                  <a:cxn ang="0">
                    <a:pos x="T2" y="T3"/>
                  </a:cxn>
                  <a:cxn ang="0">
                    <a:pos x="T4" y="T5"/>
                  </a:cxn>
                  <a:cxn ang="0">
                    <a:pos x="T6" y="T7"/>
                  </a:cxn>
                  <a:cxn ang="0">
                    <a:pos x="T8" y="T9"/>
                  </a:cxn>
                  <a:cxn ang="0">
                    <a:pos x="T10" y="T11"/>
                  </a:cxn>
                </a:cxnLst>
                <a:rect l="0" t="0" r="r" b="b"/>
                <a:pathLst>
                  <a:path w="19" h="12">
                    <a:moveTo>
                      <a:pt x="15" y="2"/>
                    </a:moveTo>
                    <a:cubicBezTo>
                      <a:pt x="12" y="5"/>
                      <a:pt x="6" y="6"/>
                      <a:pt x="3" y="7"/>
                    </a:cubicBezTo>
                    <a:cubicBezTo>
                      <a:pt x="0" y="8"/>
                      <a:pt x="2" y="12"/>
                      <a:pt x="4" y="11"/>
                    </a:cubicBezTo>
                    <a:cubicBezTo>
                      <a:pt x="7" y="10"/>
                      <a:pt x="9" y="9"/>
                      <a:pt x="12" y="8"/>
                    </a:cubicBezTo>
                    <a:cubicBezTo>
                      <a:pt x="13" y="7"/>
                      <a:pt x="16" y="6"/>
                      <a:pt x="17" y="5"/>
                    </a:cubicBezTo>
                    <a:cubicBezTo>
                      <a:pt x="19"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3" name="Freeform 1677">
                <a:extLst>
                  <a:ext uri="{FF2B5EF4-FFF2-40B4-BE49-F238E27FC236}">
                    <a16:creationId xmlns:a16="http://schemas.microsoft.com/office/drawing/2014/main" id="{14293B65-D157-40EE-A9F3-568B1589C528}"/>
                  </a:ext>
                </a:extLst>
              </p:cNvPr>
              <p:cNvSpPr>
                <a:spLocks/>
              </p:cNvSpPr>
              <p:nvPr userDrawn="1"/>
            </p:nvSpPr>
            <p:spPr bwMode="auto">
              <a:xfrm>
                <a:off x="5910" y="2895"/>
                <a:ext cx="19" cy="15"/>
              </a:xfrm>
              <a:custGeom>
                <a:avLst/>
                <a:gdLst>
                  <a:gd name="T0" fmla="*/ 8 w 13"/>
                  <a:gd name="T1" fmla="*/ 2 h 10"/>
                  <a:gd name="T2" fmla="*/ 2 w 13"/>
                  <a:gd name="T3" fmla="*/ 6 h 10"/>
                  <a:gd name="T4" fmla="*/ 2 w 13"/>
                  <a:gd name="T5" fmla="*/ 10 h 10"/>
                  <a:gd name="T6" fmla="*/ 12 w 13"/>
                  <a:gd name="T7" fmla="*/ 4 h 10"/>
                  <a:gd name="T8" fmla="*/ 8 w 13"/>
                  <a:gd name="T9" fmla="*/ 2 h 10"/>
                </a:gdLst>
                <a:ahLst/>
                <a:cxnLst>
                  <a:cxn ang="0">
                    <a:pos x="T0" y="T1"/>
                  </a:cxn>
                  <a:cxn ang="0">
                    <a:pos x="T2" y="T3"/>
                  </a:cxn>
                  <a:cxn ang="0">
                    <a:pos x="T4" y="T5"/>
                  </a:cxn>
                  <a:cxn ang="0">
                    <a:pos x="T6" y="T7"/>
                  </a:cxn>
                  <a:cxn ang="0">
                    <a:pos x="T8" y="T9"/>
                  </a:cxn>
                </a:cxnLst>
                <a:rect l="0" t="0" r="r" b="b"/>
                <a:pathLst>
                  <a:path w="13" h="10">
                    <a:moveTo>
                      <a:pt x="8" y="2"/>
                    </a:moveTo>
                    <a:cubicBezTo>
                      <a:pt x="7" y="4"/>
                      <a:pt x="4" y="6"/>
                      <a:pt x="2" y="6"/>
                    </a:cubicBezTo>
                    <a:cubicBezTo>
                      <a:pt x="0" y="6"/>
                      <a:pt x="0" y="10"/>
                      <a:pt x="2" y="10"/>
                    </a:cubicBezTo>
                    <a:cubicBezTo>
                      <a:pt x="6" y="9"/>
                      <a:pt x="10" y="7"/>
                      <a:pt x="12"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4" name="Freeform 1678">
                <a:extLst>
                  <a:ext uri="{FF2B5EF4-FFF2-40B4-BE49-F238E27FC236}">
                    <a16:creationId xmlns:a16="http://schemas.microsoft.com/office/drawing/2014/main" id="{AC157876-7A7A-46F1-B645-45FB4AE8AF85}"/>
                  </a:ext>
                </a:extLst>
              </p:cNvPr>
              <p:cNvSpPr>
                <a:spLocks/>
              </p:cNvSpPr>
              <p:nvPr userDrawn="1"/>
            </p:nvSpPr>
            <p:spPr bwMode="auto">
              <a:xfrm>
                <a:off x="4945" y="3398"/>
                <a:ext cx="28" cy="15"/>
              </a:xfrm>
              <a:custGeom>
                <a:avLst/>
                <a:gdLst>
                  <a:gd name="T0" fmla="*/ 15 w 19"/>
                  <a:gd name="T1" fmla="*/ 2 h 10"/>
                  <a:gd name="T2" fmla="*/ 4 w 19"/>
                  <a:gd name="T3" fmla="*/ 2 h 10"/>
                  <a:gd name="T4" fmla="*/ 1 w 19"/>
                  <a:gd name="T5" fmla="*/ 3 h 10"/>
                  <a:gd name="T6" fmla="*/ 17 w 19"/>
                  <a:gd name="T7" fmla="*/ 6 h 10"/>
                  <a:gd name="T8" fmla="*/ 15 w 19"/>
                  <a:gd name="T9" fmla="*/ 2 h 10"/>
                </a:gdLst>
                <a:ahLst/>
                <a:cxnLst>
                  <a:cxn ang="0">
                    <a:pos x="T0" y="T1"/>
                  </a:cxn>
                  <a:cxn ang="0">
                    <a:pos x="T2" y="T3"/>
                  </a:cxn>
                  <a:cxn ang="0">
                    <a:pos x="T4" y="T5"/>
                  </a:cxn>
                  <a:cxn ang="0">
                    <a:pos x="T6" y="T7"/>
                  </a:cxn>
                  <a:cxn ang="0">
                    <a:pos x="T8" y="T9"/>
                  </a:cxn>
                </a:cxnLst>
                <a:rect l="0" t="0" r="r" b="b"/>
                <a:pathLst>
                  <a:path w="19" h="10">
                    <a:moveTo>
                      <a:pt x="15" y="2"/>
                    </a:moveTo>
                    <a:cubicBezTo>
                      <a:pt x="12" y="4"/>
                      <a:pt x="6" y="6"/>
                      <a:pt x="4" y="2"/>
                    </a:cubicBezTo>
                    <a:cubicBezTo>
                      <a:pt x="3" y="0"/>
                      <a:pt x="0" y="1"/>
                      <a:pt x="1" y="3"/>
                    </a:cubicBezTo>
                    <a:cubicBezTo>
                      <a:pt x="4" y="10"/>
                      <a:pt x="12" y="9"/>
                      <a:pt x="17" y="6"/>
                    </a:cubicBezTo>
                    <a:cubicBezTo>
                      <a:pt x="19" y="4"/>
                      <a:pt x="17" y="1"/>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5" name="Freeform 1679">
                <a:extLst>
                  <a:ext uri="{FF2B5EF4-FFF2-40B4-BE49-F238E27FC236}">
                    <a16:creationId xmlns:a16="http://schemas.microsoft.com/office/drawing/2014/main" id="{F03661AA-19BA-47FE-9BD7-3CBF8B52DE10}"/>
                  </a:ext>
                </a:extLst>
              </p:cNvPr>
              <p:cNvSpPr>
                <a:spLocks/>
              </p:cNvSpPr>
              <p:nvPr userDrawn="1"/>
            </p:nvSpPr>
            <p:spPr bwMode="auto">
              <a:xfrm>
                <a:off x="4970" y="3393"/>
                <a:ext cx="34" cy="16"/>
              </a:xfrm>
              <a:custGeom>
                <a:avLst/>
                <a:gdLst>
                  <a:gd name="T0" fmla="*/ 18 w 23"/>
                  <a:gd name="T1" fmla="*/ 2 h 11"/>
                  <a:gd name="T2" fmla="*/ 4 w 23"/>
                  <a:gd name="T3" fmla="*/ 2 h 11"/>
                  <a:gd name="T4" fmla="*/ 2 w 23"/>
                  <a:gd name="T5" fmla="*/ 5 h 11"/>
                  <a:gd name="T6" fmla="*/ 21 w 23"/>
                  <a:gd name="T7" fmla="*/ 5 h 11"/>
                  <a:gd name="T8" fmla="*/ 18 w 23"/>
                  <a:gd name="T9" fmla="*/ 2 h 11"/>
                </a:gdLst>
                <a:ahLst/>
                <a:cxnLst>
                  <a:cxn ang="0">
                    <a:pos x="T0" y="T1"/>
                  </a:cxn>
                  <a:cxn ang="0">
                    <a:pos x="T2" y="T3"/>
                  </a:cxn>
                  <a:cxn ang="0">
                    <a:pos x="T4" y="T5"/>
                  </a:cxn>
                  <a:cxn ang="0">
                    <a:pos x="T6" y="T7"/>
                  </a:cxn>
                  <a:cxn ang="0">
                    <a:pos x="T8" y="T9"/>
                  </a:cxn>
                </a:cxnLst>
                <a:rect l="0" t="0" r="r" b="b"/>
                <a:pathLst>
                  <a:path w="23" h="11">
                    <a:moveTo>
                      <a:pt x="18" y="2"/>
                    </a:moveTo>
                    <a:cubicBezTo>
                      <a:pt x="14" y="6"/>
                      <a:pt x="9" y="4"/>
                      <a:pt x="4" y="2"/>
                    </a:cubicBezTo>
                    <a:cubicBezTo>
                      <a:pt x="2" y="0"/>
                      <a:pt x="0" y="3"/>
                      <a:pt x="2" y="5"/>
                    </a:cubicBezTo>
                    <a:cubicBezTo>
                      <a:pt x="8" y="9"/>
                      <a:pt x="15" y="11"/>
                      <a:pt x="21" y="5"/>
                    </a:cubicBezTo>
                    <a:cubicBezTo>
                      <a:pt x="23" y="3"/>
                      <a:pt x="20" y="1"/>
                      <a:pt x="1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6" name="Freeform 1680">
                <a:extLst>
                  <a:ext uri="{FF2B5EF4-FFF2-40B4-BE49-F238E27FC236}">
                    <a16:creationId xmlns:a16="http://schemas.microsoft.com/office/drawing/2014/main" id="{505A2FA1-2318-4ABF-8180-0748E5B8F60C}"/>
                  </a:ext>
                </a:extLst>
              </p:cNvPr>
              <p:cNvSpPr>
                <a:spLocks/>
              </p:cNvSpPr>
              <p:nvPr userDrawn="1"/>
            </p:nvSpPr>
            <p:spPr bwMode="auto">
              <a:xfrm>
                <a:off x="4957" y="3420"/>
                <a:ext cx="38" cy="12"/>
              </a:xfrm>
              <a:custGeom>
                <a:avLst/>
                <a:gdLst>
                  <a:gd name="T0" fmla="*/ 21 w 26"/>
                  <a:gd name="T1" fmla="*/ 1 h 8"/>
                  <a:gd name="T2" fmla="*/ 4 w 26"/>
                  <a:gd name="T3" fmla="*/ 2 h 8"/>
                  <a:gd name="T4" fmla="*/ 3 w 26"/>
                  <a:gd name="T5" fmla="*/ 5 h 8"/>
                  <a:gd name="T6" fmla="*/ 23 w 26"/>
                  <a:gd name="T7" fmla="*/ 4 h 8"/>
                  <a:gd name="T8" fmla="*/ 21 w 26"/>
                  <a:gd name="T9" fmla="*/ 1 h 8"/>
                </a:gdLst>
                <a:ahLst/>
                <a:cxnLst>
                  <a:cxn ang="0">
                    <a:pos x="T0" y="T1"/>
                  </a:cxn>
                  <a:cxn ang="0">
                    <a:pos x="T2" y="T3"/>
                  </a:cxn>
                  <a:cxn ang="0">
                    <a:pos x="T4" y="T5"/>
                  </a:cxn>
                  <a:cxn ang="0">
                    <a:pos x="T6" y="T7"/>
                  </a:cxn>
                  <a:cxn ang="0">
                    <a:pos x="T8" y="T9"/>
                  </a:cxn>
                </a:cxnLst>
                <a:rect l="0" t="0" r="r" b="b"/>
                <a:pathLst>
                  <a:path w="26" h="8">
                    <a:moveTo>
                      <a:pt x="21" y="1"/>
                    </a:moveTo>
                    <a:cubicBezTo>
                      <a:pt x="16" y="4"/>
                      <a:pt x="10" y="4"/>
                      <a:pt x="4" y="2"/>
                    </a:cubicBezTo>
                    <a:cubicBezTo>
                      <a:pt x="2" y="1"/>
                      <a:pt x="0" y="4"/>
                      <a:pt x="3" y="5"/>
                    </a:cubicBezTo>
                    <a:cubicBezTo>
                      <a:pt x="9" y="8"/>
                      <a:pt x="17" y="8"/>
                      <a:pt x="23" y="4"/>
                    </a:cubicBezTo>
                    <a:cubicBezTo>
                      <a:pt x="26" y="3"/>
                      <a:pt x="23"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7" name="Freeform 1681">
                <a:extLst>
                  <a:ext uri="{FF2B5EF4-FFF2-40B4-BE49-F238E27FC236}">
                    <a16:creationId xmlns:a16="http://schemas.microsoft.com/office/drawing/2014/main" id="{3553D7D8-E21B-4D46-A1D1-824E3BE543E2}"/>
                  </a:ext>
                </a:extLst>
              </p:cNvPr>
              <p:cNvSpPr>
                <a:spLocks/>
              </p:cNvSpPr>
              <p:nvPr userDrawn="1"/>
            </p:nvSpPr>
            <p:spPr bwMode="auto">
              <a:xfrm>
                <a:off x="4999" y="3409"/>
                <a:ext cx="33" cy="13"/>
              </a:xfrm>
              <a:custGeom>
                <a:avLst/>
                <a:gdLst>
                  <a:gd name="T0" fmla="*/ 18 w 22"/>
                  <a:gd name="T1" fmla="*/ 1 h 9"/>
                  <a:gd name="T2" fmla="*/ 5 w 22"/>
                  <a:gd name="T3" fmla="*/ 2 h 9"/>
                  <a:gd name="T4" fmla="*/ 2 w 22"/>
                  <a:gd name="T5" fmla="*/ 5 h 9"/>
                  <a:gd name="T6" fmla="*/ 20 w 22"/>
                  <a:gd name="T7" fmla="*/ 4 h 9"/>
                  <a:gd name="T8" fmla="*/ 18 w 22"/>
                  <a:gd name="T9" fmla="*/ 1 h 9"/>
                </a:gdLst>
                <a:ahLst/>
                <a:cxnLst>
                  <a:cxn ang="0">
                    <a:pos x="T0" y="T1"/>
                  </a:cxn>
                  <a:cxn ang="0">
                    <a:pos x="T2" y="T3"/>
                  </a:cxn>
                  <a:cxn ang="0">
                    <a:pos x="T4" y="T5"/>
                  </a:cxn>
                  <a:cxn ang="0">
                    <a:pos x="T6" y="T7"/>
                  </a:cxn>
                  <a:cxn ang="0">
                    <a:pos x="T8" y="T9"/>
                  </a:cxn>
                </a:cxnLst>
                <a:rect l="0" t="0" r="r" b="b"/>
                <a:pathLst>
                  <a:path w="22" h="9">
                    <a:moveTo>
                      <a:pt x="18" y="1"/>
                    </a:moveTo>
                    <a:cubicBezTo>
                      <a:pt x="14" y="4"/>
                      <a:pt x="9" y="5"/>
                      <a:pt x="5" y="2"/>
                    </a:cubicBezTo>
                    <a:cubicBezTo>
                      <a:pt x="3" y="1"/>
                      <a:pt x="0" y="4"/>
                      <a:pt x="2" y="5"/>
                    </a:cubicBezTo>
                    <a:cubicBezTo>
                      <a:pt x="8" y="9"/>
                      <a:pt x="15" y="8"/>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8" name="Freeform 1682">
                <a:extLst>
                  <a:ext uri="{FF2B5EF4-FFF2-40B4-BE49-F238E27FC236}">
                    <a16:creationId xmlns:a16="http://schemas.microsoft.com/office/drawing/2014/main" id="{91A293A6-1CE3-43B4-BFF0-C3B0568004D3}"/>
                  </a:ext>
                </a:extLst>
              </p:cNvPr>
              <p:cNvSpPr>
                <a:spLocks/>
              </p:cNvSpPr>
              <p:nvPr userDrawn="1"/>
            </p:nvSpPr>
            <p:spPr bwMode="auto">
              <a:xfrm>
                <a:off x="5014" y="3391"/>
                <a:ext cx="31" cy="15"/>
              </a:xfrm>
              <a:custGeom>
                <a:avLst/>
                <a:gdLst>
                  <a:gd name="T0" fmla="*/ 16 w 21"/>
                  <a:gd name="T1" fmla="*/ 2 h 10"/>
                  <a:gd name="T2" fmla="*/ 4 w 21"/>
                  <a:gd name="T3" fmla="*/ 1 h 10"/>
                  <a:gd name="T4" fmla="*/ 2 w 21"/>
                  <a:gd name="T5" fmla="*/ 4 h 10"/>
                  <a:gd name="T6" fmla="*/ 19 w 21"/>
                  <a:gd name="T7" fmla="*/ 5 h 10"/>
                  <a:gd name="T8" fmla="*/ 16 w 21"/>
                  <a:gd name="T9" fmla="*/ 2 h 10"/>
                </a:gdLst>
                <a:ahLst/>
                <a:cxnLst>
                  <a:cxn ang="0">
                    <a:pos x="T0" y="T1"/>
                  </a:cxn>
                  <a:cxn ang="0">
                    <a:pos x="T2" y="T3"/>
                  </a:cxn>
                  <a:cxn ang="0">
                    <a:pos x="T4" y="T5"/>
                  </a:cxn>
                  <a:cxn ang="0">
                    <a:pos x="T6" y="T7"/>
                  </a:cxn>
                  <a:cxn ang="0">
                    <a:pos x="T8" y="T9"/>
                  </a:cxn>
                </a:cxnLst>
                <a:rect l="0" t="0" r="r" b="b"/>
                <a:pathLst>
                  <a:path w="21" h="10">
                    <a:moveTo>
                      <a:pt x="16" y="2"/>
                    </a:moveTo>
                    <a:cubicBezTo>
                      <a:pt x="12" y="6"/>
                      <a:pt x="8" y="5"/>
                      <a:pt x="4" y="1"/>
                    </a:cubicBezTo>
                    <a:cubicBezTo>
                      <a:pt x="2" y="0"/>
                      <a:pt x="0" y="2"/>
                      <a:pt x="2" y="4"/>
                    </a:cubicBezTo>
                    <a:cubicBezTo>
                      <a:pt x="7" y="9"/>
                      <a:pt x="14" y="10"/>
                      <a:pt x="19" y="5"/>
                    </a:cubicBezTo>
                    <a:cubicBezTo>
                      <a:pt x="21" y="3"/>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9" name="Freeform 1683">
                <a:extLst>
                  <a:ext uri="{FF2B5EF4-FFF2-40B4-BE49-F238E27FC236}">
                    <a16:creationId xmlns:a16="http://schemas.microsoft.com/office/drawing/2014/main" id="{57091237-3590-4ED6-BF44-BB1E45523113}"/>
                  </a:ext>
                </a:extLst>
              </p:cNvPr>
              <p:cNvSpPr>
                <a:spLocks/>
              </p:cNvSpPr>
              <p:nvPr userDrawn="1"/>
            </p:nvSpPr>
            <p:spPr bwMode="auto">
              <a:xfrm>
                <a:off x="5054" y="3393"/>
                <a:ext cx="37" cy="11"/>
              </a:xfrm>
              <a:custGeom>
                <a:avLst/>
                <a:gdLst>
                  <a:gd name="T0" fmla="*/ 21 w 25"/>
                  <a:gd name="T1" fmla="*/ 2 h 8"/>
                  <a:gd name="T2" fmla="*/ 5 w 25"/>
                  <a:gd name="T3" fmla="*/ 1 h 8"/>
                  <a:gd name="T4" fmla="*/ 2 w 25"/>
                  <a:gd name="T5" fmla="*/ 4 h 8"/>
                  <a:gd name="T6" fmla="*/ 22 w 25"/>
                  <a:gd name="T7" fmla="*/ 6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6" y="4"/>
                      <a:pt x="9" y="4"/>
                      <a:pt x="5" y="1"/>
                    </a:cubicBezTo>
                    <a:cubicBezTo>
                      <a:pt x="3" y="0"/>
                      <a:pt x="0" y="3"/>
                      <a:pt x="2" y="4"/>
                    </a:cubicBezTo>
                    <a:cubicBezTo>
                      <a:pt x="8" y="8"/>
                      <a:pt x="16" y="8"/>
                      <a:pt x="22" y="6"/>
                    </a:cubicBezTo>
                    <a:cubicBezTo>
                      <a:pt x="25" y="5"/>
                      <a:pt x="23" y="1"/>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0" name="Freeform 1684">
                <a:extLst>
                  <a:ext uri="{FF2B5EF4-FFF2-40B4-BE49-F238E27FC236}">
                    <a16:creationId xmlns:a16="http://schemas.microsoft.com/office/drawing/2014/main" id="{CCA21FD8-2128-4E89-92F4-16E31F366E60}"/>
                  </a:ext>
                </a:extLst>
              </p:cNvPr>
              <p:cNvSpPr>
                <a:spLocks/>
              </p:cNvSpPr>
              <p:nvPr userDrawn="1"/>
            </p:nvSpPr>
            <p:spPr bwMode="auto">
              <a:xfrm>
                <a:off x="5054" y="3412"/>
                <a:ext cx="28" cy="8"/>
              </a:xfrm>
              <a:custGeom>
                <a:avLst/>
                <a:gdLst>
                  <a:gd name="T0" fmla="*/ 16 w 19"/>
                  <a:gd name="T1" fmla="*/ 1 h 6"/>
                  <a:gd name="T2" fmla="*/ 3 w 19"/>
                  <a:gd name="T3" fmla="*/ 1 h 6"/>
                  <a:gd name="T4" fmla="*/ 3 w 19"/>
                  <a:gd name="T5" fmla="*/ 5 h 6"/>
                  <a:gd name="T6" fmla="*/ 17 w 19"/>
                  <a:gd name="T7" fmla="*/ 4 h 6"/>
                  <a:gd name="T8" fmla="*/ 16 w 19"/>
                  <a:gd name="T9" fmla="*/ 1 h 6"/>
                </a:gdLst>
                <a:ahLst/>
                <a:cxnLst>
                  <a:cxn ang="0">
                    <a:pos x="T0" y="T1"/>
                  </a:cxn>
                  <a:cxn ang="0">
                    <a:pos x="T2" y="T3"/>
                  </a:cxn>
                  <a:cxn ang="0">
                    <a:pos x="T4" y="T5"/>
                  </a:cxn>
                  <a:cxn ang="0">
                    <a:pos x="T6" y="T7"/>
                  </a:cxn>
                  <a:cxn ang="0">
                    <a:pos x="T8" y="T9"/>
                  </a:cxn>
                </a:cxnLst>
                <a:rect l="0" t="0" r="r" b="b"/>
                <a:pathLst>
                  <a:path w="19" h="6">
                    <a:moveTo>
                      <a:pt x="16" y="1"/>
                    </a:moveTo>
                    <a:cubicBezTo>
                      <a:pt x="12" y="2"/>
                      <a:pt x="8" y="2"/>
                      <a:pt x="3" y="1"/>
                    </a:cubicBezTo>
                    <a:cubicBezTo>
                      <a:pt x="1" y="1"/>
                      <a:pt x="0" y="4"/>
                      <a:pt x="3" y="5"/>
                    </a:cubicBezTo>
                    <a:cubicBezTo>
                      <a:pt x="7" y="6"/>
                      <a:pt x="12" y="5"/>
                      <a:pt x="17" y="4"/>
                    </a:cubicBezTo>
                    <a:cubicBezTo>
                      <a:pt x="19"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1" name="Freeform 1685">
                <a:extLst>
                  <a:ext uri="{FF2B5EF4-FFF2-40B4-BE49-F238E27FC236}">
                    <a16:creationId xmlns:a16="http://schemas.microsoft.com/office/drawing/2014/main" id="{4AB21C44-F3E2-46B7-9508-74DE7DEC1D2D}"/>
                  </a:ext>
                </a:extLst>
              </p:cNvPr>
              <p:cNvSpPr>
                <a:spLocks/>
              </p:cNvSpPr>
              <p:nvPr userDrawn="1"/>
            </p:nvSpPr>
            <p:spPr bwMode="auto">
              <a:xfrm>
                <a:off x="5035" y="3426"/>
                <a:ext cx="25" cy="12"/>
              </a:xfrm>
              <a:custGeom>
                <a:avLst/>
                <a:gdLst>
                  <a:gd name="T0" fmla="*/ 13 w 17"/>
                  <a:gd name="T1" fmla="*/ 3 h 8"/>
                  <a:gd name="T2" fmla="*/ 3 w 17"/>
                  <a:gd name="T3" fmla="*/ 1 h 8"/>
                  <a:gd name="T4" fmla="*/ 2 w 17"/>
                  <a:gd name="T5" fmla="*/ 4 h 8"/>
                  <a:gd name="T6" fmla="*/ 15 w 17"/>
                  <a:gd name="T7" fmla="*/ 6 h 8"/>
                  <a:gd name="T8" fmla="*/ 13 w 17"/>
                  <a:gd name="T9" fmla="*/ 3 h 8"/>
                </a:gdLst>
                <a:ahLst/>
                <a:cxnLst>
                  <a:cxn ang="0">
                    <a:pos x="T0" y="T1"/>
                  </a:cxn>
                  <a:cxn ang="0">
                    <a:pos x="T2" y="T3"/>
                  </a:cxn>
                  <a:cxn ang="0">
                    <a:pos x="T4" y="T5"/>
                  </a:cxn>
                  <a:cxn ang="0">
                    <a:pos x="T6" y="T7"/>
                  </a:cxn>
                  <a:cxn ang="0">
                    <a:pos x="T8" y="T9"/>
                  </a:cxn>
                </a:cxnLst>
                <a:rect l="0" t="0" r="r" b="b"/>
                <a:pathLst>
                  <a:path w="17" h="8">
                    <a:moveTo>
                      <a:pt x="13" y="3"/>
                    </a:moveTo>
                    <a:cubicBezTo>
                      <a:pt x="10" y="4"/>
                      <a:pt x="7" y="2"/>
                      <a:pt x="3" y="1"/>
                    </a:cubicBezTo>
                    <a:cubicBezTo>
                      <a:pt x="1" y="0"/>
                      <a:pt x="0" y="3"/>
                      <a:pt x="2" y="4"/>
                    </a:cubicBezTo>
                    <a:cubicBezTo>
                      <a:pt x="6" y="6"/>
                      <a:pt x="10" y="8"/>
                      <a:pt x="15" y="6"/>
                    </a:cubicBezTo>
                    <a:cubicBezTo>
                      <a:pt x="17" y="5"/>
                      <a:pt x="16" y="2"/>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2" name="Freeform 1686">
                <a:extLst>
                  <a:ext uri="{FF2B5EF4-FFF2-40B4-BE49-F238E27FC236}">
                    <a16:creationId xmlns:a16="http://schemas.microsoft.com/office/drawing/2014/main" id="{967F5907-C3C2-4831-90A5-49852C9D9C1F}"/>
                  </a:ext>
                </a:extLst>
              </p:cNvPr>
              <p:cNvSpPr>
                <a:spLocks/>
              </p:cNvSpPr>
              <p:nvPr userDrawn="1"/>
            </p:nvSpPr>
            <p:spPr bwMode="auto">
              <a:xfrm>
                <a:off x="5002" y="3431"/>
                <a:ext cx="31" cy="13"/>
              </a:xfrm>
              <a:custGeom>
                <a:avLst/>
                <a:gdLst>
                  <a:gd name="T0" fmla="*/ 18 w 21"/>
                  <a:gd name="T1" fmla="*/ 5 h 9"/>
                  <a:gd name="T2" fmla="*/ 4 w 21"/>
                  <a:gd name="T3" fmla="*/ 2 h 9"/>
                  <a:gd name="T4" fmla="*/ 2 w 21"/>
                  <a:gd name="T5" fmla="*/ 4 h 9"/>
                  <a:gd name="T6" fmla="*/ 18 w 21"/>
                  <a:gd name="T7" fmla="*/ 8 h 9"/>
                  <a:gd name="T8" fmla="*/ 18 w 21"/>
                  <a:gd name="T9" fmla="*/ 5 h 9"/>
                </a:gdLst>
                <a:ahLst/>
                <a:cxnLst>
                  <a:cxn ang="0">
                    <a:pos x="T0" y="T1"/>
                  </a:cxn>
                  <a:cxn ang="0">
                    <a:pos x="T2" y="T3"/>
                  </a:cxn>
                  <a:cxn ang="0">
                    <a:pos x="T4" y="T5"/>
                  </a:cxn>
                  <a:cxn ang="0">
                    <a:pos x="T6" y="T7"/>
                  </a:cxn>
                  <a:cxn ang="0">
                    <a:pos x="T8" y="T9"/>
                  </a:cxn>
                </a:cxnLst>
                <a:rect l="0" t="0" r="r" b="b"/>
                <a:pathLst>
                  <a:path w="21" h="9">
                    <a:moveTo>
                      <a:pt x="18" y="5"/>
                    </a:moveTo>
                    <a:cubicBezTo>
                      <a:pt x="13" y="5"/>
                      <a:pt x="8" y="4"/>
                      <a:pt x="4" y="2"/>
                    </a:cubicBezTo>
                    <a:cubicBezTo>
                      <a:pt x="2" y="0"/>
                      <a:pt x="0" y="3"/>
                      <a:pt x="2" y="4"/>
                    </a:cubicBezTo>
                    <a:cubicBezTo>
                      <a:pt x="7" y="8"/>
                      <a:pt x="12" y="9"/>
                      <a:pt x="18" y="8"/>
                    </a:cubicBezTo>
                    <a:cubicBezTo>
                      <a:pt x="21" y="8"/>
                      <a:pt x="20" y="4"/>
                      <a:pt x="18"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3" name="Freeform 1687">
                <a:extLst>
                  <a:ext uri="{FF2B5EF4-FFF2-40B4-BE49-F238E27FC236}">
                    <a16:creationId xmlns:a16="http://schemas.microsoft.com/office/drawing/2014/main" id="{82E69230-975E-4CC7-85AC-817C7B2004BD}"/>
                  </a:ext>
                </a:extLst>
              </p:cNvPr>
              <p:cNvSpPr>
                <a:spLocks/>
              </p:cNvSpPr>
              <p:nvPr userDrawn="1"/>
            </p:nvSpPr>
            <p:spPr bwMode="auto">
              <a:xfrm>
                <a:off x="5054" y="3457"/>
                <a:ext cx="29" cy="8"/>
              </a:xfrm>
              <a:custGeom>
                <a:avLst/>
                <a:gdLst>
                  <a:gd name="T0" fmla="*/ 17 w 20"/>
                  <a:gd name="T1" fmla="*/ 0 h 5"/>
                  <a:gd name="T2" fmla="*/ 2 w 20"/>
                  <a:gd name="T3" fmla="*/ 1 h 5"/>
                  <a:gd name="T4" fmla="*/ 2 w 20"/>
                  <a:gd name="T5" fmla="*/ 5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5"/>
                    </a:cubicBezTo>
                    <a:cubicBezTo>
                      <a:pt x="7" y="5"/>
                      <a:pt x="12" y="4"/>
                      <a:pt x="17" y="4"/>
                    </a:cubicBezTo>
                    <a:cubicBezTo>
                      <a:pt x="20" y="4"/>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4" name="Freeform 1688">
                <a:extLst>
                  <a:ext uri="{FF2B5EF4-FFF2-40B4-BE49-F238E27FC236}">
                    <a16:creationId xmlns:a16="http://schemas.microsoft.com/office/drawing/2014/main" id="{10F55473-D1D8-4972-BB02-89B188D7B7FD}"/>
                  </a:ext>
                </a:extLst>
              </p:cNvPr>
              <p:cNvSpPr>
                <a:spLocks/>
              </p:cNvSpPr>
              <p:nvPr userDrawn="1"/>
            </p:nvSpPr>
            <p:spPr bwMode="auto">
              <a:xfrm>
                <a:off x="5075" y="3438"/>
                <a:ext cx="38" cy="10"/>
              </a:xfrm>
              <a:custGeom>
                <a:avLst/>
                <a:gdLst>
                  <a:gd name="T0" fmla="*/ 22 w 26"/>
                  <a:gd name="T1" fmla="*/ 1 h 7"/>
                  <a:gd name="T2" fmla="*/ 4 w 26"/>
                  <a:gd name="T3" fmla="*/ 1 h 7"/>
                  <a:gd name="T4" fmla="*/ 2 w 26"/>
                  <a:gd name="T5" fmla="*/ 4 h 7"/>
                  <a:gd name="T6" fmla="*/ 24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7" y="3"/>
                      <a:pt x="10" y="3"/>
                      <a:pt x="4" y="1"/>
                    </a:cubicBezTo>
                    <a:cubicBezTo>
                      <a:pt x="2" y="0"/>
                      <a:pt x="0" y="3"/>
                      <a:pt x="2" y="4"/>
                    </a:cubicBezTo>
                    <a:cubicBezTo>
                      <a:pt x="9" y="7"/>
                      <a:pt x="17" y="7"/>
                      <a:pt x="24" y="5"/>
                    </a:cubicBezTo>
                    <a:cubicBezTo>
                      <a:pt x="26" y="4"/>
                      <a:pt x="25" y="0"/>
                      <a:pt x="2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5" name="Freeform 1689">
                <a:extLst>
                  <a:ext uri="{FF2B5EF4-FFF2-40B4-BE49-F238E27FC236}">
                    <a16:creationId xmlns:a16="http://schemas.microsoft.com/office/drawing/2014/main" id="{A282CCFD-17BF-49B6-97F0-ADACD763EB41}"/>
                  </a:ext>
                </a:extLst>
              </p:cNvPr>
              <p:cNvSpPr>
                <a:spLocks/>
              </p:cNvSpPr>
              <p:nvPr userDrawn="1"/>
            </p:nvSpPr>
            <p:spPr bwMode="auto">
              <a:xfrm>
                <a:off x="5089" y="3415"/>
                <a:ext cx="34" cy="14"/>
              </a:xfrm>
              <a:custGeom>
                <a:avLst/>
                <a:gdLst>
                  <a:gd name="T0" fmla="*/ 19 w 23"/>
                  <a:gd name="T1" fmla="*/ 3 h 10"/>
                  <a:gd name="T2" fmla="*/ 3 w 23"/>
                  <a:gd name="T3" fmla="*/ 1 h 10"/>
                  <a:gd name="T4" fmla="*/ 2 w 23"/>
                  <a:gd name="T5" fmla="*/ 5 h 10"/>
                  <a:gd name="T6" fmla="*/ 21 w 23"/>
                  <a:gd name="T7" fmla="*/ 6 h 10"/>
                  <a:gd name="T8" fmla="*/ 19 w 23"/>
                  <a:gd name="T9" fmla="*/ 3 h 10"/>
                </a:gdLst>
                <a:ahLst/>
                <a:cxnLst>
                  <a:cxn ang="0">
                    <a:pos x="T0" y="T1"/>
                  </a:cxn>
                  <a:cxn ang="0">
                    <a:pos x="T2" y="T3"/>
                  </a:cxn>
                  <a:cxn ang="0">
                    <a:pos x="T4" y="T5"/>
                  </a:cxn>
                  <a:cxn ang="0">
                    <a:pos x="T6" y="T7"/>
                  </a:cxn>
                  <a:cxn ang="0">
                    <a:pos x="T8" y="T9"/>
                  </a:cxn>
                </a:cxnLst>
                <a:rect l="0" t="0" r="r" b="b"/>
                <a:pathLst>
                  <a:path w="23" h="10">
                    <a:moveTo>
                      <a:pt x="19" y="3"/>
                    </a:moveTo>
                    <a:cubicBezTo>
                      <a:pt x="14" y="6"/>
                      <a:pt x="8" y="4"/>
                      <a:pt x="3" y="1"/>
                    </a:cubicBezTo>
                    <a:cubicBezTo>
                      <a:pt x="1" y="0"/>
                      <a:pt x="0" y="3"/>
                      <a:pt x="2" y="5"/>
                    </a:cubicBezTo>
                    <a:cubicBezTo>
                      <a:pt x="7" y="8"/>
                      <a:pt x="15" y="10"/>
                      <a:pt x="21" y="6"/>
                    </a:cubicBezTo>
                    <a:cubicBezTo>
                      <a:pt x="23" y="4"/>
                      <a:pt x="21" y="1"/>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6" name="Freeform 1690">
                <a:extLst>
                  <a:ext uri="{FF2B5EF4-FFF2-40B4-BE49-F238E27FC236}">
                    <a16:creationId xmlns:a16="http://schemas.microsoft.com/office/drawing/2014/main" id="{C22B5438-4EF5-4939-A508-5460775747C4}"/>
                  </a:ext>
                </a:extLst>
              </p:cNvPr>
              <p:cNvSpPr>
                <a:spLocks/>
              </p:cNvSpPr>
              <p:nvPr userDrawn="1"/>
            </p:nvSpPr>
            <p:spPr bwMode="auto">
              <a:xfrm>
                <a:off x="5098" y="3398"/>
                <a:ext cx="27" cy="9"/>
              </a:xfrm>
              <a:custGeom>
                <a:avLst/>
                <a:gdLst>
                  <a:gd name="T0" fmla="*/ 15 w 18"/>
                  <a:gd name="T1" fmla="*/ 1 h 6"/>
                  <a:gd name="T2" fmla="*/ 2 w 18"/>
                  <a:gd name="T3" fmla="*/ 2 h 6"/>
                  <a:gd name="T4" fmla="*/ 2 w 18"/>
                  <a:gd name="T5" fmla="*/ 6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6" y="2"/>
                      <a:pt x="2" y="2"/>
                    </a:cubicBezTo>
                    <a:cubicBezTo>
                      <a:pt x="0" y="2"/>
                      <a:pt x="0" y="6"/>
                      <a:pt x="2" y="6"/>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7" name="Freeform 1691">
                <a:extLst>
                  <a:ext uri="{FF2B5EF4-FFF2-40B4-BE49-F238E27FC236}">
                    <a16:creationId xmlns:a16="http://schemas.microsoft.com/office/drawing/2014/main" id="{7489B683-515A-4875-92FC-478949F01F0B}"/>
                  </a:ext>
                </a:extLst>
              </p:cNvPr>
              <p:cNvSpPr>
                <a:spLocks/>
              </p:cNvSpPr>
              <p:nvPr userDrawn="1"/>
            </p:nvSpPr>
            <p:spPr bwMode="auto">
              <a:xfrm>
                <a:off x="5144" y="3401"/>
                <a:ext cx="28" cy="12"/>
              </a:xfrm>
              <a:custGeom>
                <a:avLst/>
                <a:gdLst>
                  <a:gd name="T0" fmla="*/ 15 w 19"/>
                  <a:gd name="T1" fmla="*/ 1 h 8"/>
                  <a:gd name="T2" fmla="*/ 5 w 19"/>
                  <a:gd name="T3" fmla="*/ 1 h 8"/>
                  <a:gd name="T4" fmla="*/ 2 w 19"/>
                  <a:gd name="T5" fmla="*/ 4 h 8"/>
                  <a:gd name="T6" fmla="*/ 17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3"/>
                      <a:pt x="8" y="3"/>
                      <a:pt x="5" y="1"/>
                    </a:cubicBezTo>
                    <a:cubicBezTo>
                      <a:pt x="3" y="0"/>
                      <a:pt x="0" y="3"/>
                      <a:pt x="2" y="4"/>
                    </a:cubicBezTo>
                    <a:cubicBezTo>
                      <a:pt x="7" y="7"/>
                      <a:pt x="12" y="8"/>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8" name="Freeform 1692">
                <a:extLst>
                  <a:ext uri="{FF2B5EF4-FFF2-40B4-BE49-F238E27FC236}">
                    <a16:creationId xmlns:a16="http://schemas.microsoft.com/office/drawing/2014/main" id="{C412EA15-6641-413E-8CE8-E0E73E77434E}"/>
                  </a:ext>
                </a:extLst>
              </p:cNvPr>
              <p:cNvSpPr>
                <a:spLocks/>
              </p:cNvSpPr>
              <p:nvPr userDrawn="1"/>
            </p:nvSpPr>
            <p:spPr bwMode="auto">
              <a:xfrm>
                <a:off x="5119" y="3379"/>
                <a:ext cx="28" cy="14"/>
              </a:xfrm>
              <a:custGeom>
                <a:avLst/>
                <a:gdLst>
                  <a:gd name="T0" fmla="*/ 14 w 19"/>
                  <a:gd name="T1" fmla="*/ 2 h 9"/>
                  <a:gd name="T2" fmla="*/ 4 w 19"/>
                  <a:gd name="T3" fmla="*/ 2 h 9"/>
                  <a:gd name="T4" fmla="*/ 3 w 19"/>
                  <a:gd name="T5" fmla="*/ 6 h 9"/>
                  <a:gd name="T6" fmla="*/ 18 w 19"/>
                  <a:gd name="T7" fmla="*/ 3 h 9"/>
                  <a:gd name="T8" fmla="*/ 14 w 19"/>
                  <a:gd name="T9" fmla="*/ 2 h 9"/>
                </a:gdLst>
                <a:ahLst/>
                <a:cxnLst>
                  <a:cxn ang="0">
                    <a:pos x="T0" y="T1"/>
                  </a:cxn>
                  <a:cxn ang="0">
                    <a:pos x="T2" y="T3"/>
                  </a:cxn>
                  <a:cxn ang="0">
                    <a:pos x="T4" y="T5"/>
                  </a:cxn>
                  <a:cxn ang="0">
                    <a:pos x="T6" y="T7"/>
                  </a:cxn>
                  <a:cxn ang="0">
                    <a:pos x="T8" y="T9"/>
                  </a:cxn>
                </a:cxnLst>
                <a:rect l="0" t="0" r="r" b="b"/>
                <a:pathLst>
                  <a:path w="19" h="9">
                    <a:moveTo>
                      <a:pt x="14" y="2"/>
                    </a:moveTo>
                    <a:cubicBezTo>
                      <a:pt x="14" y="4"/>
                      <a:pt x="5" y="2"/>
                      <a:pt x="4" y="2"/>
                    </a:cubicBezTo>
                    <a:cubicBezTo>
                      <a:pt x="1" y="2"/>
                      <a:pt x="0" y="6"/>
                      <a:pt x="3" y="6"/>
                    </a:cubicBezTo>
                    <a:cubicBezTo>
                      <a:pt x="7" y="6"/>
                      <a:pt x="17" y="9"/>
                      <a:pt x="18" y="3"/>
                    </a:cubicBezTo>
                    <a:cubicBezTo>
                      <a:pt x="19" y="0"/>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9" name="Freeform 1693">
                <a:extLst>
                  <a:ext uri="{FF2B5EF4-FFF2-40B4-BE49-F238E27FC236}">
                    <a16:creationId xmlns:a16="http://schemas.microsoft.com/office/drawing/2014/main" id="{14A6CE46-6ABA-4CDF-9B29-A4FD8A1D1E27}"/>
                  </a:ext>
                </a:extLst>
              </p:cNvPr>
              <p:cNvSpPr>
                <a:spLocks/>
              </p:cNvSpPr>
              <p:nvPr userDrawn="1"/>
            </p:nvSpPr>
            <p:spPr bwMode="auto">
              <a:xfrm>
                <a:off x="5165" y="3387"/>
                <a:ext cx="26" cy="11"/>
              </a:xfrm>
              <a:custGeom>
                <a:avLst/>
                <a:gdLst>
                  <a:gd name="T0" fmla="*/ 14 w 18"/>
                  <a:gd name="T1" fmla="*/ 2 h 8"/>
                  <a:gd name="T2" fmla="*/ 4 w 18"/>
                  <a:gd name="T3" fmla="*/ 1 h 8"/>
                  <a:gd name="T4" fmla="*/ 2 w 18"/>
                  <a:gd name="T5" fmla="*/ 5 h 8"/>
                  <a:gd name="T6" fmla="*/ 16 w 18"/>
                  <a:gd name="T7" fmla="*/ 5 h 8"/>
                  <a:gd name="T8" fmla="*/ 14 w 18"/>
                  <a:gd name="T9" fmla="*/ 2 h 8"/>
                </a:gdLst>
                <a:ahLst/>
                <a:cxnLst>
                  <a:cxn ang="0">
                    <a:pos x="T0" y="T1"/>
                  </a:cxn>
                  <a:cxn ang="0">
                    <a:pos x="T2" y="T3"/>
                  </a:cxn>
                  <a:cxn ang="0">
                    <a:pos x="T4" y="T5"/>
                  </a:cxn>
                  <a:cxn ang="0">
                    <a:pos x="T6" y="T7"/>
                  </a:cxn>
                  <a:cxn ang="0">
                    <a:pos x="T8" y="T9"/>
                  </a:cxn>
                </a:cxnLst>
                <a:rect l="0" t="0" r="r" b="b"/>
                <a:pathLst>
                  <a:path w="18" h="8">
                    <a:moveTo>
                      <a:pt x="14" y="2"/>
                    </a:moveTo>
                    <a:cubicBezTo>
                      <a:pt x="11" y="4"/>
                      <a:pt x="7" y="3"/>
                      <a:pt x="4" y="1"/>
                    </a:cubicBezTo>
                    <a:cubicBezTo>
                      <a:pt x="1" y="0"/>
                      <a:pt x="0" y="4"/>
                      <a:pt x="2" y="5"/>
                    </a:cubicBezTo>
                    <a:cubicBezTo>
                      <a:pt x="7" y="7"/>
                      <a:pt x="12" y="8"/>
                      <a:pt x="16" y="5"/>
                    </a:cubicBezTo>
                    <a:cubicBezTo>
                      <a:pt x="18"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0" name="Freeform 1694">
                <a:extLst>
                  <a:ext uri="{FF2B5EF4-FFF2-40B4-BE49-F238E27FC236}">
                    <a16:creationId xmlns:a16="http://schemas.microsoft.com/office/drawing/2014/main" id="{B0854E74-D3BE-40CF-A2DE-9F9D53017D22}"/>
                  </a:ext>
                </a:extLst>
              </p:cNvPr>
              <p:cNvSpPr>
                <a:spLocks/>
              </p:cNvSpPr>
              <p:nvPr userDrawn="1"/>
            </p:nvSpPr>
            <p:spPr bwMode="auto">
              <a:xfrm>
                <a:off x="5134" y="3413"/>
                <a:ext cx="23" cy="12"/>
              </a:xfrm>
              <a:custGeom>
                <a:avLst/>
                <a:gdLst>
                  <a:gd name="T0" fmla="*/ 12 w 16"/>
                  <a:gd name="T1" fmla="*/ 3 h 8"/>
                  <a:gd name="T2" fmla="*/ 4 w 16"/>
                  <a:gd name="T3" fmla="*/ 2 h 8"/>
                  <a:gd name="T4" fmla="*/ 2 w 16"/>
                  <a:gd name="T5" fmla="*/ 5 h 8"/>
                  <a:gd name="T6" fmla="*/ 13 w 16"/>
                  <a:gd name="T7" fmla="*/ 6 h 8"/>
                  <a:gd name="T8" fmla="*/ 12 w 16"/>
                  <a:gd name="T9" fmla="*/ 3 h 8"/>
                </a:gdLst>
                <a:ahLst/>
                <a:cxnLst>
                  <a:cxn ang="0">
                    <a:pos x="T0" y="T1"/>
                  </a:cxn>
                  <a:cxn ang="0">
                    <a:pos x="T2" y="T3"/>
                  </a:cxn>
                  <a:cxn ang="0">
                    <a:pos x="T4" y="T5"/>
                  </a:cxn>
                  <a:cxn ang="0">
                    <a:pos x="T6" y="T7"/>
                  </a:cxn>
                  <a:cxn ang="0">
                    <a:pos x="T8" y="T9"/>
                  </a:cxn>
                </a:cxnLst>
                <a:rect l="0" t="0" r="r" b="b"/>
                <a:pathLst>
                  <a:path w="16" h="8">
                    <a:moveTo>
                      <a:pt x="12" y="3"/>
                    </a:moveTo>
                    <a:cubicBezTo>
                      <a:pt x="9" y="4"/>
                      <a:pt x="6" y="4"/>
                      <a:pt x="4" y="2"/>
                    </a:cubicBezTo>
                    <a:cubicBezTo>
                      <a:pt x="2" y="0"/>
                      <a:pt x="0" y="3"/>
                      <a:pt x="2" y="5"/>
                    </a:cubicBezTo>
                    <a:cubicBezTo>
                      <a:pt x="5" y="8"/>
                      <a:pt x="9" y="8"/>
                      <a:pt x="13" y="6"/>
                    </a:cubicBezTo>
                    <a:cubicBezTo>
                      <a:pt x="16" y="5"/>
                      <a:pt x="14" y="2"/>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1" name="Freeform 1695">
                <a:extLst>
                  <a:ext uri="{FF2B5EF4-FFF2-40B4-BE49-F238E27FC236}">
                    <a16:creationId xmlns:a16="http://schemas.microsoft.com/office/drawing/2014/main" id="{1CD94A9B-4362-4A91-90E4-359510A4EF9C}"/>
                  </a:ext>
                </a:extLst>
              </p:cNvPr>
              <p:cNvSpPr>
                <a:spLocks/>
              </p:cNvSpPr>
              <p:nvPr userDrawn="1"/>
            </p:nvSpPr>
            <p:spPr bwMode="auto">
              <a:xfrm>
                <a:off x="5142" y="3432"/>
                <a:ext cx="27" cy="12"/>
              </a:xfrm>
              <a:custGeom>
                <a:avLst/>
                <a:gdLst>
                  <a:gd name="T0" fmla="*/ 15 w 18"/>
                  <a:gd name="T1" fmla="*/ 2 h 8"/>
                  <a:gd name="T2" fmla="*/ 4 w 18"/>
                  <a:gd name="T3" fmla="*/ 2 h 8"/>
                  <a:gd name="T4" fmla="*/ 3 w 18"/>
                  <a:gd name="T5" fmla="*/ 5 h 8"/>
                  <a:gd name="T6" fmla="*/ 17 w 18"/>
                  <a:gd name="T7" fmla="*/ 5 h 8"/>
                  <a:gd name="T8" fmla="*/ 15 w 18"/>
                  <a:gd name="T9" fmla="*/ 2 h 8"/>
                </a:gdLst>
                <a:ahLst/>
                <a:cxnLst>
                  <a:cxn ang="0">
                    <a:pos x="T0" y="T1"/>
                  </a:cxn>
                  <a:cxn ang="0">
                    <a:pos x="T2" y="T3"/>
                  </a:cxn>
                  <a:cxn ang="0">
                    <a:pos x="T4" y="T5"/>
                  </a:cxn>
                  <a:cxn ang="0">
                    <a:pos x="T6" y="T7"/>
                  </a:cxn>
                  <a:cxn ang="0">
                    <a:pos x="T8" y="T9"/>
                  </a:cxn>
                </a:cxnLst>
                <a:rect l="0" t="0" r="r" b="b"/>
                <a:pathLst>
                  <a:path w="18" h="8">
                    <a:moveTo>
                      <a:pt x="15" y="2"/>
                    </a:moveTo>
                    <a:cubicBezTo>
                      <a:pt x="12" y="4"/>
                      <a:pt x="7" y="3"/>
                      <a:pt x="4" y="2"/>
                    </a:cubicBezTo>
                    <a:cubicBezTo>
                      <a:pt x="2" y="1"/>
                      <a:pt x="0" y="4"/>
                      <a:pt x="3" y="5"/>
                    </a:cubicBezTo>
                    <a:cubicBezTo>
                      <a:pt x="7" y="7"/>
                      <a:pt x="13" y="8"/>
                      <a:pt x="17" y="5"/>
                    </a:cubicBezTo>
                    <a:cubicBezTo>
                      <a:pt x="18" y="3"/>
                      <a:pt x="16"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2" name="Freeform 1696">
                <a:extLst>
                  <a:ext uri="{FF2B5EF4-FFF2-40B4-BE49-F238E27FC236}">
                    <a16:creationId xmlns:a16="http://schemas.microsoft.com/office/drawing/2014/main" id="{89D11D54-59AA-493C-A0D2-A3F4399FD624}"/>
                  </a:ext>
                </a:extLst>
              </p:cNvPr>
              <p:cNvSpPr>
                <a:spLocks/>
              </p:cNvSpPr>
              <p:nvPr userDrawn="1"/>
            </p:nvSpPr>
            <p:spPr bwMode="auto">
              <a:xfrm>
                <a:off x="5122" y="3448"/>
                <a:ext cx="29" cy="11"/>
              </a:xfrm>
              <a:custGeom>
                <a:avLst/>
                <a:gdLst>
                  <a:gd name="T0" fmla="*/ 16 w 20"/>
                  <a:gd name="T1" fmla="*/ 2 h 7"/>
                  <a:gd name="T2" fmla="*/ 3 w 20"/>
                  <a:gd name="T3" fmla="*/ 1 h 7"/>
                  <a:gd name="T4" fmla="*/ 2 w 20"/>
                  <a:gd name="T5" fmla="*/ 4 h 7"/>
                  <a:gd name="T6" fmla="*/ 17 w 20"/>
                  <a:gd name="T7" fmla="*/ 5 h 7"/>
                  <a:gd name="T8" fmla="*/ 16 w 20"/>
                  <a:gd name="T9" fmla="*/ 2 h 7"/>
                </a:gdLst>
                <a:ahLst/>
                <a:cxnLst>
                  <a:cxn ang="0">
                    <a:pos x="T0" y="T1"/>
                  </a:cxn>
                  <a:cxn ang="0">
                    <a:pos x="T2" y="T3"/>
                  </a:cxn>
                  <a:cxn ang="0">
                    <a:pos x="T4" y="T5"/>
                  </a:cxn>
                  <a:cxn ang="0">
                    <a:pos x="T6" y="T7"/>
                  </a:cxn>
                  <a:cxn ang="0">
                    <a:pos x="T8" y="T9"/>
                  </a:cxn>
                </a:cxnLst>
                <a:rect l="0" t="0" r="r" b="b"/>
                <a:pathLst>
                  <a:path w="20" h="7">
                    <a:moveTo>
                      <a:pt x="16" y="2"/>
                    </a:moveTo>
                    <a:cubicBezTo>
                      <a:pt x="12" y="3"/>
                      <a:pt x="7" y="2"/>
                      <a:pt x="3" y="1"/>
                    </a:cubicBezTo>
                    <a:cubicBezTo>
                      <a:pt x="1" y="0"/>
                      <a:pt x="0" y="4"/>
                      <a:pt x="2" y="4"/>
                    </a:cubicBezTo>
                    <a:cubicBezTo>
                      <a:pt x="7" y="5"/>
                      <a:pt x="12" y="7"/>
                      <a:pt x="17" y="5"/>
                    </a:cubicBezTo>
                    <a:cubicBezTo>
                      <a:pt x="20" y="4"/>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3" name="Freeform 1697">
                <a:extLst>
                  <a:ext uri="{FF2B5EF4-FFF2-40B4-BE49-F238E27FC236}">
                    <a16:creationId xmlns:a16="http://schemas.microsoft.com/office/drawing/2014/main" id="{4E2FA270-29FA-4F4A-A8F1-E0822ECE366D}"/>
                  </a:ext>
                </a:extLst>
              </p:cNvPr>
              <p:cNvSpPr>
                <a:spLocks/>
              </p:cNvSpPr>
              <p:nvPr userDrawn="1"/>
            </p:nvSpPr>
            <p:spPr bwMode="auto">
              <a:xfrm>
                <a:off x="5103" y="3466"/>
                <a:ext cx="35" cy="12"/>
              </a:xfrm>
              <a:custGeom>
                <a:avLst/>
                <a:gdLst>
                  <a:gd name="T0" fmla="*/ 20 w 24"/>
                  <a:gd name="T1" fmla="*/ 2 h 8"/>
                  <a:gd name="T2" fmla="*/ 4 w 24"/>
                  <a:gd name="T3" fmla="*/ 1 h 8"/>
                  <a:gd name="T4" fmla="*/ 3 w 24"/>
                  <a:gd name="T5" fmla="*/ 4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3"/>
                      <a:pt x="3" y="4"/>
                    </a:cubicBezTo>
                    <a:cubicBezTo>
                      <a:pt x="9" y="7"/>
                      <a:pt x="15" y="8"/>
                      <a:pt x="21" y="6"/>
                    </a:cubicBezTo>
                    <a:cubicBezTo>
                      <a:pt x="24"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4" name="Freeform 1698">
                <a:extLst>
                  <a:ext uri="{FF2B5EF4-FFF2-40B4-BE49-F238E27FC236}">
                    <a16:creationId xmlns:a16="http://schemas.microsoft.com/office/drawing/2014/main" id="{66DDFDE1-6278-42D2-A6A6-D3866AA55B7B}"/>
                  </a:ext>
                </a:extLst>
              </p:cNvPr>
              <p:cNvSpPr>
                <a:spLocks/>
              </p:cNvSpPr>
              <p:nvPr userDrawn="1"/>
            </p:nvSpPr>
            <p:spPr bwMode="auto">
              <a:xfrm>
                <a:off x="5144" y="3476"/>
                <a:ext cx="25" cy="12"/>
              </a:xfrm>
              <a:custGeom>
                <a:avLst/>
                <a:gdLst>
                  <a:gd name="T0" fmla="*/ 14 w 17"/>
                  <a:gd name="T1" fmla="*/ 1 h 8"/>
                  <a:gd name="T2" fmla="*/ 3 w 17"/>
                  <a:gd name="T3" fmla="*/ 3 h 8"/>
                  <a:gd name="T4" fmla="*/ 4 w 17"/>
                  <a:gd name="T5" fmla="*/ 7 h 8"/>
                  <a:gd name="T6" fmla="*/ 15 w 17"/>
                  <a:gd name="T7" fmla="*/ 4 h 8"/>
                  <a:gd name="T8" fmla="*/ 14 w 17"/>
                  <a:gd name="T9" fmla="*/ 1 h 8"/>
                </a:gdLst>
                <a:ahLst/>
                <a:cxnLst>
                  <a:cxn ang="0">
                    <a:pos x="T0" y="T1"/>
                  </a:cxn>
                  <a:cxn ang="0">
                    <a:pos x="T2" y="T3"/>
                  </a:cxn>
                  <a:cxn ang="0">
                    <a:pos x="T4" y="T5"/>
                  </a:cxn>
                  <a:cxn ang="0">
                    <a:pos x="T6" y="T7"/>
                  </a:cxn>
                  <a:cxn ang="0">
                    <a:pos x="T8" y="T9"/>
                  </a:cxn>
                </a:cxnLst>
                <a:rect l="0" t="0" r="r" b="b"/>
                <a:pathLst>
                  <a:path w="17" h="8">
                    <a:moveTo>
                      <a:pt x="14" y="1"/>
                    </a:moveTo>
                    <a:cubicBezTo>
                      <a:pt x="10" y="1"/>
                      <a:pt x="7" y="2"/>
                      <a:pt x="3" y="3"/>
                    </a:cubicBezTo>
                    <a:cubicBezTo>
                      <a:pt x="0" y="4"/>
                      <a:pt x="2" y="8"/>
                      <a:pt x="4" y="7"/>
                    </a:cubicBezTo>
                    <a:cubicBezTo>
                      <a:pt x="8" y="6"/>
                      <a:pt x="11" y="5"/>
                      <a:pt x="15" y="4"/>
                    </a:cubicBezTo>
                    <a:cubicBezTo>
                      <a:pt x="17"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5" name="Freeform 1699">
                <a:extLst>
                  <a:ext uri="{FF2B5EF4-FFF2-40B4-BE49-F238E27FC236}">
                    <a16:creationId xmlns:a16="http://schemas.microsoft.com/office/drawing/2014/main" id="{32A389EF-F10D-47E8-A5EA-217A2DC4F48F}"/>
                  </a:ext>
                </a:extLst>
              </p:cNvPr>
              <p:cNvSpPr>
                <a:spLocks/>
              </p:cNvSpPr>
              <p:nvPr userDrawn="1"/>
            </p:nvSpPr>
            <p:spPr bwMode="auto">
              <a:xfrm>
                <a:off x="5089" y="3479"/>
                <a:ext cx="30" cy="8"/>
              </a:xfrm>
              <a:custGeom>
                <a:avLst/>
                <a:gdLst>
                  <a:gd name="T0" fmla="*/ 17 w 20"/>
                  <a:gd name="T1" fmla="*/ 1 h 5"/>
                  <a:gd name="T2" fmla="*/ 2 w 20"/>
                  <a:gd name="T3" fmla="*/ 2 h 5"/>
                  <a:gd name="T4" fmla="*/ 2 w 20"/>
                  <a:gd name="T5" fmla="*/ 5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2" y="1"/>
                      <a:pt x="7" y="1"/>
                      <a:pt x="2" y="2"/>
                    </a:cubicBezTo>
                    <a:cubicBezTo>
                      <a:pt x="0" y="2"/>
                      <a:pt x="0" y="5"/>
                      <a:pt x="2" y="5"/>
                    </a:cubicBezTo>
                    <a:cubicBezTo>
                      <a:pt x="7" y="5"/>
                      <a:pt x="12" y="5"/>
                      <a:pt x="17"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6" name="Freeform 1700">
                <a:extLst>
                  <a:ext uri="{FF2B5EF4-FFF2-40B4-BE49-F238E27FC236}">
                    <a16:creationId xmlns:a16="http://schemas.microsoft.com/office/drawing/2014/main" id="{524ECE7B-B9A8-499F-B7A8-28669CF4ED4B}"/>
                  </a:ext>
                </a:extLst>
              </p:cNvPr>
              <p:cNvSpPr>
                <a:spLocks/>
              </p:cNvSpPr>
              <p:nvPr userDrawn="1"/>
            </p:nvSpPr>
            <p:spPr bwMode="auto">
              <a:xfrm>
                <a:off x="5138" y="3488"/>
                <a:ext cx="34" cy="12"/>
              </a:xfrm>
              <a:custGeom>
                <a:avLst/>
                <a:gdLst>
                  <a:gd name="T0" fmla="*/ 20 w 23"/>
                  <a:gd name="T1" fmla="*/ 1 h 8"/>
                  <a:gd name="T2" fmla="*/ 3 w 23"/>
                  <a:gd name="T3" fmla="*/ 3 h 8"/>
                  <a:gd name="T4" fmla="*/ 2 w 23"/>
                  <a:gd name="T5" fmla="*/ 7 h 8"/>
                  <a:gd name="T6" fmla="*/ 21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4" y="3"/>
                      <a:pt x="9" y="4"/>
                      <a:pt x="3" y="3"/>
                    </a:cubicBezTo>
                    <a:cubicBezTo>
                      <a:pt x="1" y="3"/>
                      <a:pt x="0" y="6"/>
                      <a:pt x="2" y="7"/>
                    </a:cubicBezTo>
                    <a:cubicBezTo>
                      <a:pt x="9" y="8"/>
                      <a:pt x="15" y="7"/>
                      <a:pt x="21" y="5"/>
                    </a:cubicBezTo>
                    <a:cubicBezTo>
                      <a:pt x="23" y="4"/>
                      <a:pt x="22" y="0"/>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7" name="Freeform 1701">
                <a:extLst>
                  <a:ext uri="{FF2B5EF4-FFF2-40B4-BE49-F238E27FC236}">
                    <a16:creationId xmlns:a16="http://schemas.microsoft.com/office/drawing/2014/main" id="{3CDD0B51-7EA0-4734-95DA-058712DE3E70}"/>
                  </a:ext>
                </a:extLst>
              </p:cNvPr>
              <p:cNvSpPr>
                <a:spLocks/>
              </p:cNvSpPr>
              <p:nvPr userDrawn="1"/>
            </p:nvSpPr>
            <p:spPr bwMode="auto">
              <a:xfrm>
                <a:off x="5160" y="3500"/>
                <a:ext cx="34" cy="9"/>
              </a:xfrm>
              <a:custGeom>
                <a:avLst/>
                <a:gdLst>
                  <a:gd name="T0" fmla="*/ 20 w 23"/>
                  <a:gd name="T1" fmla="*/ 0 h 6"/>
                  <a:gd name="T2" fmla="*/ 2 w 23"/>
                  <a:gd name="T3" fmla="*/ 2 h 6"/>
                  <a:gd name="T4" fmla="*/ 3 w 23"/>
                  <a:gd name="T5" fmla="*/ 6 h 6"/>
                  <a:gd name="T6" fmla="*/ 20 w 23"/>
                  <a:gd name="T7" fmla="*/ 4 h 6"/>
                  <a:gd name="T8" fmla="*/ 20 w 23"/>
                  <a:gd name="T9" fmla="*/ 0 h 6"/>
                </a:gdLst>
                <a:ahLst/>
                <a:cxnLst>
                  <a:cxn ang="0">
                    <a:pos x="T0" y="T1"/>
                  </a:cxn>
                  <a:cxn ang="0">
                    <a:pos x="T2" y="T3"/>
                  </a:cxn>
                  <a:cxn ang="0">
                    <a:pos x="T4" y="T5"/>
                  </a:cxn>
                  <a:cxn ang="0">
                    <a:pos x="T6" y="T7"/>
                  </a:cxn>
                  <a:cxn ang="0">
                    <a:pos x="T8" y="T9"/>
                  </a:cxn>
                </a:cxnLst>
                <a:rect l="0" t="0" r="r" b="b"/>
                <a:pathLst>
                  <a:path w="23" h="6">
                    <a:moveTo>
                      <a:pt x="20" y="0"/>
                    </a:moveTo>
                    <a:cubicBezTo>
                      <a:pt x="14" y="1"/>
                      <a:pt x="8" y="1"/>
                      <a:pt x="2" y="2"/>
                    </a:cubicBezTo>
                    <a:cubicBezTo>
                      <a:pt x="0" y="2"/>
                      <a:pt x="0" y="6"/>
                      <a:pt x="3" y="6"/>
                    </a:cubicBezTo>
                    <a:cubicBezTo>
                      <a:pt x="8" y="5"/>
                      <a:pt x="14" y="4"/>
                      <a:pt x="20" y="4"/>
                    </a:cubicBezTo>
                    <a:cubicBezTo>
                      <a:pt x="23" y="3"/>
                      <a:pt x="22" y="0"/>
                      <a:pt x="2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8" name="Freeform 1702">
                <a:extLst>
                  <a:ext uri="{FF2B5EF4-FFF2-40B4-BE49-F238E27FC236}">
                    <a16:creationId xmlns:a16="http://schemas.microsoft.com/office/drawing/2014/main" id="{ADA42DBE-0F34-482F-97EA-18AACEDF42D5}"/>
                  </a:ext>
                </a:extLst>
              </p:cNvPr>
              <p:cNvSpPr>
                <a:spLocks/>
              </p:cNvSpPr>
              <p:nvPr userDrawn="1"/>
            </p:nvSpPr>
            <p:spPr bwMode="auto">
              <a:xfrm>
                <a:off x="5197" y="3509"/>
                <a:ext cx="30" cy="12"/>
              </a:xfrm>
              <a:custGeom>
                <a:avLst/>
                <a:gdLst>
                  <a:gd name="T0" fmla="*/ 17 w 20"/>
                  <a:gd name="T1" fmla="*/ 1 h 8"/>
                  <a:gd name="T2" fmla="*/ 3 w 20"/>
                  <a:gd name="T3" fmla="*/ 3 h 8"/>
                  <a:gd name="T4" fmla="*/ 3 w 20"/>
                  <a:gd name="T5" fmla="*/ 7 h 8"/>
                  <a:gd name="T6" fmla="*/ 18 w 20"/>
                  <a:gd name="T7" fmla="*/ 5 h 8"/>
                  <a:gd name="T8" fmla="*/ 17 w 20"/>
                  <a:gd name="T9" fmla="*/ 1 h 8"/>
                </a:gdLst>
                <a:ahLst/>
                <a:cxnLst>
                  <a:cxn ang="0">
                    <a:pos x="T0" y="T1"/>
                  </a:cxn>
                  <a:cxn ang="0">
                    <a:pos x="T2" y="T3"/>
                  </a:cxn>
                  <a:cxn ang="0">
                    <a:pos x="T4" y="T5"/>
                  </a:cxn>
                  <a:cxn ang="0">
                    <a:pos x="T6" y="T7"/>
                  </a:cxn>
                  <a:cxn ang="0">
                    <a:pos x="T8" y="T9"/>
                  </a:cxn>
                </a:cxnLst>
                <a:rect l="0" t="0" r="r" b="b"/>
                <a:pathLst>
                  <a:path w="20" h="8">
                    <a:moveTo>
                      <a:pt x="17" y="1"/>
                    </a:moveTo>
                    <a:cubicBezTo>
                      <a:pt x="12" y="3"/>
                      <a:pt x="8" y="4"/>
                      <a:pt x="3" y="3"/>
                    </a:cubicBezTo>
                    <a:cubicBezTo>
                      <a:pt x="1" y="3"/>
                      <a:pt x="0" y="6"/>
                      <a:pt x="3" y="7"/>
                    </a:cubicBezTo>
                    <a:cubicBezTo>
                      <a:pt x="8" y="8"/>
                      <a:pt x="13" y="6"/>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9" name="Freeform 1703">
                <a:extLst>
                  <a:ext uri="{FF2B5EF4-FFF2-40B4-BE49-F238E27FC236}">
                    <a16:creationId xmlns:a16="http://schemas.microsoft.com/office/drawing/2014/main" id="{2B43FD5B-9184-4BC5-8F10-ADBEDB9C851C}"/>
                  </a:ext>
                </a:extLst>
              </p:cNvPr>
              <p:cNvSpPr>
                <a:spLocks/>
              </p:cNvSpPr>
              <p:nvPr userDrawn="1"/>
            </p:nvSpPr>
            <p:spPr bwMode="auto">
              <a:xfrm>
                <a:off x="5210" y="3491"/>
                <a:ext cx="25" cy="8"/>
              </a:xfrm>
              <a:custGeom>
                <a:avLst/>
                <a:gdLst>
                  <a:gd name="T0" fmla="*/ 14 w 17"/>
                  <a:gd name="T1" fmla="*/ 0 h 5"/>
                  <a:gd name="T2" fmla="*/ 3 w 17"/>
                  <a:gd name="T3" fmla="*/ 1 h 5"/>
                  <a:gd name="T4" fmla="*/ 2 w 17"/>
                  <a:gd name="T5" fmla="*/ 5 h 5"/>
                  <a:gd name="T6" fmla="*/ 15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1" y="1"/>
                      <a:pt x="7" y="2"/>
                      <a:pt x="3" y="1"/>
                    </a:cubicBezTo>
                    <a:cubicBezTo>
                      <a:pt x="1" y="1"/>
                      <a:pt x="0" y="5"/>
                      <a:pt x="2" y="5"/>
                    </a:cubicBezTo>
                    <a:cubicBezTo>
                      <a:pt x="6" y="5"/>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0" name="Freeform 1704">
                <a:extLst>
                  <a:ext uri="{FF2B5EF4-FFF2-40B4-BE49-F238E27FC236}">
                    <a16:creationId xmlns:a16="http://schemas.microsoft.com/office/drawing/2014/main" id="{8947A5CA-4586-40F8-B510-09D8D47B57D6}"/>
                  </a:ext>
                </a:extLst>
              </p:cNvPr>
              <p:cNvSpPr>
                <a:spLocks/>
              </p:cNvSpPr>
              <p:nvPr userDrawn="1"/>
            </p:nvSpPr>
            <p:spPr bwMode="auto">
              <a:xfrm>
                <a:off x="5184" y="3466"/>
                <a:ext cx="29" cy="12"/>
              </a:xfrm>
              <a:custGeom>
                <a:avLst/>
                <a:gdLst>
                  <a:gd name="T0" fmla="*/ 16 w 20"/>
                  <a:gd name="T1" fmla="*/ 3 h 8"/>
                  <a:gd name="T2" fmla="*/ 15 w 20"/>
                  <a:gd name="T3" fmla="*/ 3 h 8"/>
                  <a:gd name="T4" fmla="*/ 11 w 20"/>
                  <a:gd name="T5" fmla="*/ 3 h 8"/>
                  <a:gd name="T6" fmla="*/ 3 w 20"/>
                  <a:gd name="T7" fmla="*/ 3 h 8"/>
                  <a:gd name="T8" fmla="*/ 3 w 20"/>
                  <a:gd name="T9" fmla="*/ 7 h 8"/>
                  <a:gd name="T10" fmla="*/ 14 w 20"/>
                  <a:gd name="T11" fmla="*/ 7 h 8"/>
                  <a:gd name="T12" fmla="*/ 19 w 20"/>
                  <a:gd name="T13" fmla="*/ 3 h 8"/>
                  <a:gd name="T14" fmla="*/ 16 w 20"/>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16" y="3"/>
                    </a:moveTo>
                    <a:cubicBezTo>
                      <a:pt x="15" y="2"/>
                      <a:pt x="16" y="2"/>
                      <a:pt x="15" y="3"/>
                    </a:cubicBezTo>
                    <a:cubicBezTo>
                      <a:pt x="14" y="3"/>
                      <a:pt x="12" y="3"/>
                      <a:pt x="11" y="3"/>
                    </a:cubicBezTo>
                    <a:cubicBezTo>
                      <a:pt x="9" y="4"/>
                      <a:pt x="6" y="4"/>
                      <a:pt x="3" y="3"/>
                    </a:cubicBezTo>
                    <a:cubicBezTo>
                      <a:pt x="1" y="3"/>
                      <a:pt x="0" y="7"/>
                      <a:pt x="3" y="7"/>
                    </a:cubicBezTo>
                    <a:cubicBezTo>
                      <a:pt x="7" y="8"/>
                      <a:pt x="10" y="7"/>
                      <a:pt x="14" y="7"/>
                    </a:cubicBezTo>
                    <a:cubicBezTo>
                      <a:pt x="16" y="6"/>
                      <a:pt x="20" y="5"/>
                      <a:pt x="19" y="3"/>
                    </a:cubicBezTo>
                    <a:cubicBezTo>
                      <a:pt x="19" y="0"/>
                      <a:pt x="15" y="1"/>
                      <a:pt x="1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1" name="Freeform 1705">
                <a:extLst>
                  <a:ext uri="{FF2B5EF4-FFF2-40B4-BE49-F238E27FC236}">
                    <a16:creationId xmlns:a16="http://schemas.microsoft.com/office/drawing/2014/main" id="{A35E5EE5-4E9E-47CC-8DED-D3BC7FF5F6D0}"/>
                  </a:ext>
                </a:extLst>
              </p:cNvPr>
              <p:cNvSpPr>
                <a:spLocks/>
              </p:cNvSpPr>
              <p:nvPr userDrawn="1"/>
            </p:nvSpPr>
            <p:spPr bwMode="auto">
              <a:xfrm>
                <a:off x="5179" y="3450"/>
                <a:ext cx="27" cy="10"/>
              </a:xfrm>
              <a:custGeom>
                <a:avLst/>
                <a:gdLst>
                  <a:gd name="T0" fmla="*/ 13 w 18"/>
                  <a:gd name="T1" fmla="*/ 1 h 7"/>
                  <a:gd name="T2" fmla="*/ 3 w 18"/>
                  <a:gd name="T3" fmla="*/ 2 h 7"/>
                  <a:gd name="T4" fmla="*/ 2 w 18"/>
                  <a:gd name="T5" fmla="*/ 6 h 7"/>
                  <a:gd name="T6" fmla="*/ 16 w 18"/>
                  <a:gd name="T7" fmla="*/ 4 h 7"/>
                  <a:gd name="T8" fmla="*/ 13 w 18"/>
                  <a:gd name="T9" fmla="*/ 1 h 7"/>
                </a:gdLst>
                <a:ahLst/>
                <a:cxnLst>
                  <a:cxn ang="0">
                    <a:pos x="T0" y="T1"/>
                  </a:cxn>
                  <a:cxn ang="0">
                    <a:pos x="T2" y="T3"/>
                  </a:cxn>
                  <a:cxn ang="0">
                    <a:pos x="T4" y="T5"/>
                  </a:cxn>
                  <a:cxn ang="0">
                    <a:pos x="T6" y="T7"/>
                  </a:cxn>
                  <a:cxn ang="0">
                    <a:pos x="T8" y="T9"/>
                  </a:cxn>
                </a:cxnLst>
                <a:rect l="0" t="0" r="r" b="b"/>
                <a:pathLst>
                  <a:path w="18" h="7">
                    <a:moveTo>
                      <a:pt x="13" y="1"/>
                    </a:moveTo>
                    <a:cubicBezTo>
                      <a:pt x="11" y="4"/>
                      <a:pt x="6" y="3"/>
                      <a:pt x="3" y="2"/>
                    </a:cubicBezTo>
                    <a:cubicBezTo>
                      <a:pt x="1" y="1"/>
                      <a:pt x="0" y="5"/>
                      <a:pt x="2" y="6"/>
                    </a:cubicBezTo>
                    <a:cubicBezTo>
                      <a:pt x="7" y="7"/>
                      <a:pt x="12" y="7"/>
                      <a:pt x="16" y="4"/>
                    </a:cubicBezTo>
                    <a:cubicBezTo>
                      <a:pt x="18" y="2"/>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2" name="Freeform 1706">
                <a:extLst>
                  <a:ext uri="{FF2B5EF4-FFF2-40B4-BE49-F238E27FC236}">
                    <a16:creationId xmlns:a16="http://schemas.microsoft.com/office/drawing/2014/main" id="{771A0591-7905-4A26-BE58-3544D3FB0D66}"/>
                  </a:ext>
                </a:extLst>
              </p:cNvPr>
              <p:cNvSpPr>
                <a:spLocks/>
              </p:cNvSpPr>
              <p:nvPr userDrawn="1"/>
            </p:nvSpPr>
            <p:spPr bwMode="auto">
              <a:xfrm>
                <a:off x="5188" y="3429"/>
                <a:ext cx="28" cy="12"/>
              </a:xfrm>
              <a:custGeom>
                <a:avLst/>
                <a:gdLst>
                  <a:gd name="T0" fmla="*/ 15 w 19"/>
                  <a:gd name="T1" fmla="*/ 1 h 8"/>
                  <a:gd name="T2" fmla="*/ 3 w 19"/>
                  <a:gd name="T3" fmla="*/ 2 h 8"/>
                  <a:gd name="T4" fmla="*/ 2 w 19"/>
                  <a:gd name="T5" fmla="*/ 5 h 8"/>
                  <a:gd name="T6" fmla="*/ 17 w 19"/>
                  <a:gd name="T7" fmla="*/ 5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4"/>
                      <a:pt x="6" y="3"/>
                      <a:pt x="3" y="2"/>
                    </a:cubicBezTo>
                    <a:cubicBezTo>
                      <a:pt x="0" y="1"/>
                      <a:pt x="0" y="5"/>
                      <a:pt x="2" y="5"/>
                    </a:cubicBezTo>
                    <a:cubicBezTo>
                      <a:pt x="7" y="6"/>
                      <a:pt x="12" y="8"/>
                      <a:pt x="17" y="5"/>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3" name="Freeform 1707">
                <a:extLst>
                  <a:ext uri="{FF2B5EF4-FFF2-40B4-BE49-F238E27FC236}">
                    <a16:creationId xmlns:a16="http://schemas.microsoft.com/office/drawing/2014/main" id="{143C393F-9EA1-4B74-84F9-546D06CB6E22}"/>
                  </a:ext>
                </a:extLst>
              </p:cNvPr>
              <p:cNvSpPr>
                <a:spLocks/>
              </p:cNvSpPr>
              <p:nvPr userDrawn="1"/>
            </p:nvSpPr>
            <p:spPr bwMode="auto">
              <a:xfrm>
                <a:off x="5187" y="3412"/>
                <a:ext cx="29" cy="11"/>
              </a:xfrm>
              <a:custGeom>
                <a:avLst/>
                <a:gdLst>
                  <a:gd name="T0" fmla="*/ 15 w 20"/>
                  <a:gd name="T1" fmla="*/ 2 h 8"/>
                  <a:gd name="T2" fmla="*/ 4 w 20"/>
                  <a:gd name="T3" fmla="*/ 2 h 8"/>
                  <a:gd name="T4" fmla="*/ 2 w 20"/>
                  <a:gd name="T5" fmla="*/ 5 h 8"/>
                  <a:gd name="T6" fmla="*/ 18 w 20"/>
                  <a:gd name="T7" fmla="*/ 4 h 8"/>
                  <a:gd name="T8" fmla="*/ 15 w 20"/>
                  <a:gd name="T9" fmla="*/ 2 h 8"/>
                </a:gdLst>
                <a:ahLst/>
                <a:cxnLst>
                  <a:cxn ang="0">
                    <a:pos x="T0" y="T1"/>
                  </a:cxn>
                  <a:cxn ang="0">
                    <a:pos x="T2" y="T3"/>
                  </a:cxn>
                  <a:cxn ang="0">
                    <a:pos x="T4" y="T5"/>
                  </a:cxn>
                  <a:cxn ang="0">
                    <a:pos x="T6" y="T7"/>
                  </a:cxn>
                  <a:cxn ang="0">
                    <a:pos x="T8" y="T9"/>
                  </a:cxn>
                </a:cxnLst>
                <a:rect l="0" t="0" r="r" b="b"/>
                <a:pathLst>
                  <a:path w="20" h="8">
                    <a:moveTo>
                      <a:pt x="15" y="2"/>
                    </a:moveTo>
                    <a:cubicBezTo>
                      <a:pt x="13" y="4"/>
                      <a:pt x="7" y="4"/>
                      <a:pt x="4" y="2"/>
                    </a:cubicBezTo>
                    <a:cubicBezTo>
                      <a:pt x="2" y="0"/>
                      <a:pt x="0" y="3"/>
                      <a:pt x="2" y="5"/>
                    </a:cubicBezTo>
                    <a:cubicBezTo>
                      <a:pt x="7" y="8"/>
                      <a:pt x="14" y="8"/>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4" name="Freeform 1708">
                <a:extLst>
                  <a:ext uri="{FF2B5EF4-FFF2-40B4-BE49-F238E27FC236}">
                    <a16:creationId xmlns:a16="http://schemas.microsoft.com/office/drawing/2014/main" id="{D5156314-5D02-43F0-B587-007853E8CB29}"/>
                  </a:ext>
                </a:extLst>
              </p:cNvPr>
              <p:cNvSpPr>
                <a:spLocks/>
              </p:cNvSpPr>
              <p:nvPr userDrawn="1"/>
            </p:nvSpPr>
            <p:spPr bwMode="auto">
              <a:xfrm>
                <a:off x="5202" y="3390"/>
                <a:ext cx="23" cy="7"/>
              </a:xfrm>
              <a:custGeom>
                <a:avLst/>
                <a:gdLst>
                  <a:gd name="T0" fmla="*/ 14 w 16"/>
                  <a:gd name="T1" fmla="*/ 1 h 5"/>
                  <a:gd name="T2" fmla="*/ 3 w 16"/>
                  <a:gd name="T3" fmla="*/ 1 h 5"/>
                  <a:gd name="T4" fmla="*/ 2 w 16"/>
                  <a:gd name="T5" fmla="*/ 4 h 5"/>
                  <a:gd name="T6" fmla="*/ 14 w 16"/>
                  <a:gd name="T7" fmla="*/ 5 h 5"/>
                  <a:gd name="T8" fmla="*/ 14 w 16"/>
                  <a:gd name="T9" fmla="*/ 1 h 5"/>
                </a:gdLst>
                <a:ahLst/>
                <a:cxnLst>
                  <a:cxn ang="0">
                    <a:pos x="T0" y="T1"/>
                  </a:cxn>
                  <a:cxn ang="0">
                    <a:pos x="T2" y="T3"/>
                  </a:cxn>
                  <a:cxn ang="0">
                    <a:pos x="T4" y="T5"/>
                  </a:cxn>
                  <a:cxn ang="0">
                    <a:pos x="T6" y="T7"/>
                  </a:cxn>
                  <a:cxn ang="0">
                    <a:pos x="T8" y="T9"/>
                  </a:cxn>
                </a:cxnLst>
                <a:rect l="0" t="0" r="r" b="b"/>
                <a:pathLst>
                  <a:path w="16" h="5">
                    <a:moveTo>
                      <a:pt x="14" y="1"/>
                    </a:moveTo>
                    <a:cubicBezTo>
                      <a:pt x="10" y="1"/>
                      <a:pt x="7" y="1"/>
                      <a:pt x="3" y="1"/>
                    </a:cubicBezTo>
                    <a:cubicBezTo>
                      <a:pt x="1" y="0"/>
                      <a:pt x="0" y="4"/>
                      <a:pt x="2" y="4"/>
                    </a:cubicBezTo>
                    <a:cubicBezTo>
                      <a:pt x="6" y="5"/>
                      <a:pt x="10" y="5"/>
                      <a:pt x="14" y="5"/>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5" name="Freeform 1709">
                <a:extLst>
                  <a:ext uri="{FF2B5EF4-FFF2-40B4-BE49-F238E27FC236}">
                    <a16:creationId xmlns:a16="http://schemas.microsoft.com/office/drawing/2014/main" id="{AE0E3562-9029-4996-8366-700C0F5FBC98}"/>
                  </a:ext>
                </a:extLst>
              </p:cNvPr>
              <p:cNvSpPr>
                <a:spLocks/>
              </p:cNvSpPr>
              <p:nvPr userDrawn="1"/>
            </p:nvSpPr>
            <p:spPr bwMode="auto">
              <a:xfrm>
                <a:off x="5237" y="3390"/>
                <a:ext cx="26" cy="10"/>
              </a:xfrm>
              <a:custGeom>
                <a:avLst/>
                <a:gdLst>
                  <a:gd name="T0" fmla="*/ 15 w 18"/>
                  <a:gd name="T1" fmla="*/ 1 h 7"/>
                  <a:gd name="T2" fmla="*/ 3 w 18"/>
                  <a:gd name="T3" fmla="*/ 3 h 7"/>
                  <a:gd name="T4" fmla="*/ 2 w 18"/>
                  <a:gd name="T5" fmla="*/ 6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2"/>
                      <a:pt x="0" y="6"/>
                      <a:pt x="2" y="6"/>
                    </a:cubicBezTo>
                    <a:cubicBezTo>
                      <a:pt x="7" y="7"/>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6" name="Freeform 1710">
                <a:extLst>
                  <a:ext uri="{FF2B5EF4-FFF2-40B4-BE49-F238E27FC236}">
                    <a16:creationId xmlns:a16="http://schemas.microsoft.com/office/drawing/2014/main" id="{3618CA19-BF0D-430B-BBC7-CB760440AADD}"/>
                  </a:ext>
                </a:extLst>
              </p:cNvPr>
              <p:cNvSpPr>
                <a:spLocks/>
              </p:cNvSpPr>
              <p:nvPr userDrawn="1"/>
            </p:nvSpPr>
            <p:spPr bwMode="auto">
              <a:xfrm>
                <a:off x="5234" y="3416"/>
                <a:ext cx="28" cy="6"/>
              </a:xfrm>
              <a:custGeom>
                <a:avLst/>
                <a:gdLst>
                  <a:gd name="T0" fmla="*/ 16 w 19"/>
                  <a:gd name="T1" fmla="*/ 0 h 4"/>
                  <a:gd name="T2" fmla="*/ 3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3" y="0"/>
                    </a:cubicBezTo>
                    <a:cubicBezTo>
                      <a:pt x="0" y="1"/>
                      <a:pt x="0" y="4"/>
                      <a:pt x="3" y="4"/>
                    </a:cubicBezTo>
                    <a:cubicBezTo>
                      <a:pt x="7" y="4"/>
                      <a:pt x="12" y="4"/>
                      <a:pt x="16"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7" name="Freeform 1711">
                <a:extLst>
                  <a:ext uri="{FF2B5EF4-FFF2-40B4-BE49-F238E27FC236}">
                    <a16:creationId xmlns:a16="http://schemas.microsoft.com/office/drawing/2014/main" id="{302BB542-4121-4001-AECA-1B5B7E572AFC}"/>
                  </a:ext>
                </a:extLst>
              </p:cNvPr>
              <p:cNvSpPr>
                <a:spLocks/>
              </p:cNvSpPr>
              <p:nvPr userDrawn="1"/>
            </p:nvSpPr>
            <p:spPr bwMode="auto">
              <a:xfrm>
                <a:off x="5224" y="3432"/>
                <a:ext cx="26" cy="9"/>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3"/>
                      <a:pt x="4" y="1"/>
                    </a:cubicBezTo>
                    <a:cubicBezTo>
                      <a:pt x="2" y="0"/>
                      <a:pt x="0" y="4"/>
                      <a:pt x="2" y="5"/>
                    </a:cubicBezTo>
                    <a:cubicBezTo>
                      <a:pt x="7" y="6"/>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8" name="Freeform 1712">
                <a:extLst>
                  <a:ext uri="{FF2B5EF4-FFF2-40B4-BE49-F238E27FC236}">
                    <a16:creationId xmlns:a16="http://schemas.microsoft.com/office/drawing/2014/main" id="{81C072F1-2746-4A61-BDA8-C0C979640F98}"/>
                  </a:ext>
                </a:extLst>
              </p:cNvPr>
              <p:cNvSpPr>
                <a:spLocks/>
              </p:cNvSpPr>
              <p:nvPr userDrawn="1"/>
            </p:nvSpPr>
            <p:spPr bwMode="auto">
              <a:xfrm>
                <a:off x="5230" y="3454"/>
                <a:ext cx="22" cy="8"/>
              </a:xfrm>
              <a:custGeom>
                <a:avLst/>
                <a:gdLst>
                  <a:gd name="T0" fmla="*/ 13 w 15"/>
                  <a:gd name="T1" fmla="*/ 1 h 5"/>
                  <a:gd name="T2" fmla="*/ 3 w 15"/>
                  <a:gd name="T3" fmla="*/ 0 h 5"/>
                  <a:gd name="T4" fmla="*/ 3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3"/>
                      <a:pt x="3" y="4"/>
                    </a:cubicBezTo>
                    <a:cubicBezTo>
                      <a:pt x="12" y="5"/>
                      <a:pt x="12" y="5"/>
                      <a:pt x="12" y="5"/>
                    </a:cubicBezTo>
                    <a:cubicBezTo>
                      <a:pt x="15"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9" name="Freeform 1713">
                <a:extLst>
                  <a:ext uri="{FF2B5EF4-FFF2-40B4-BE49-F238E27FC236}">
                    <a16:creationId xmlns:a16="http://schemas.microsoft.com/office/drawing/2014/main" id="{DA65D4EB-463E-4567-970F-6EB3E6D6C5AD}"/>
                  </a:ext>
                </a:extLst>
              </p:cNvPr>
              <p:cNvSpPr>
                <a:spLocks/>
              </p:cNvSpPr>
              <p:nvPr userDrawn="1"/>
            </p:nvSpPr>
            <p:spPr bwMode="auto">
              <a:xfrm>
                <a:off x="5235" y="3468"/>
                <a:ext cx="31" cy="10"/>
              </a:xfrm>
              <a:custGeom>
                <a:avLst/>
                <a:gdLst>
                  <a:gd name="T0" fmla="*/ 17 w 21"/>
                  <a:gd name="T1" fmla="*/ 1 h 7"/>
                  <a:gd name="T2" fmla="*/ 3 w 21"/>
                  <a:gd name="T3" fmla="*/ 2 h 7"/>
                  <a:gd name="T4" fmla="*/ 3 w 21"/>
                  <a:gd name="T5" fmla="*/ 5 h 7"/>
                  <a:gd name="T6" fmla="*/ 18 w 21"/>
                  <a:gd name="T7" fmla="*/ 4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3"/>
                      <a:pt x="3" y="2"/>
                    </a:cubicBezTo>
                    <a:cubicBezTo>
                      <a:pt x="1" y="1"/>
                      <a:pt x="0" y="5"/>
                      <a:pt x="3" y="5"/>
                    </a:cubicBezTo>
                    <a:cubicBezTo>
                      <a:pt x="8" y="7"/>
                      <a:pt x="13" y="6"/>
                      <a:pt x="18" y="4"/>
                    </a:cubicBezTo>
                    <a:cubicBezTo>
                      <a:pt x="21"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0" name="Freeform 1714">
                <a:extLst>
                  <a:ext uri="{FF2B5EF4-FFF2-40B4-BE49-F238E27FC236}">
                    <a16:creationId xmlns:a16="http://schemas.microsoft.com/office/drawing/2014/main" id="{4F307330-C3AA-430B-ADC6-8E85D87D40AF}"/>
                  </a:ext>
                </a:extLst>
              </p:cNvPr>
              <p:cNvSpPr>
                <a:spLocks/>
              </p:cNvSpPr>
              <p:nvPr userDrawn="1"/>
            </p:nvSpPr>
            <p:spPr bwMode="auto">
              <a:xfrm>
                <a:off x="5252" y="3481"/>
                <a:ext cx="26" cy="12"/>
              </a:xfrm>
              <a:custGeom>
                <a:avLst/>
                <a:gdLst>
                  <a:gd name="T0" fmla="*/ 14 w 18"/>
                  <a:gd name="T1" fmla="*/ 1 h 8"/>
                  <a:gd name="T2" fmla="*/ 4 w 18"/>
                  <a:gd name="T3" fmla="*/ 3 h 8"/>
                  <a:gd name="T4" fmla="*/ 2 w 18"/>
                  <a:gd name="T5" fmla="*/ 6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1" y="2"/>
                      <a:pt x="7" y="4"/>
                      <a:pt x="4" y="3"/>
                    </a:cubicBezTo>
                    <a:cubicBezTo>
                      <a:pt x="2" y="2"/>
                      <a:pt x="0" y="5"/>
                      <a:pt x="2" y="6"/>
                    </a:cubicBezTo>
                    <a:cubicBezTo>
                      <a:pt x="7" y="8"/>
                      <a:pt x="11" y="6"/>
                      <a:pt x="16" y="5"/>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1" name="Freeform 1715">
                <a:extLst>
                  <a:ext uri="{FF2B5EF4-FFF2-40B4-BE49-F238E27FC236}">
                    <a16:creationId xmlns:a16="http://schemas.microsoft.com/office/drawing/2014/main" id="{CA33C860-12C5-45C2-B4B0-D1B202AF4DE0}"/>
                  </a:ext>
                </a:extLst>
              </p:cNvPr>
              <p:cNvSpPr>
                <a:spLocks/>
              </p:cNvSpPr>
              <p:nvPr userDrawn="1"/>
            </p:nvSpPr>
            <p:spPr bwMode="auto">
              <a:xfrm>
                <a:off x="5243" y="3497"/>
                <a:ext cx="31" cy="6"/>
              </a:xfrm>
              <a:custGeom>
                <a:avLst/>
                <a:gdLst>
                  <a:gd name="T0" fmla="*/ 18 w 21"/>
                  <a:gd name="T1" fmla="*/ 0 h 4"/>
                  <a:gd name="T2" fmla="*/ 3 w 21"/>
                  <a:gd name="T3" fmla="*/ 0 h 4"/>
                  <a:gd name="T4" fmla="*/ 3 w 21"/>
                  <a:gd name="T5" fmla="*/ 3 h 4"/>
                  <a:gd name="T6" fmla="*/ 19 w 21"/>
                  <a:gd name="T7" fmla="*/ 4 h 4"/>
                  <a:gd name="T8" fmla="*/ 18 w 21"/>
                  <a:gd name="T9" fmla="*/ 0 h 4"/>
                </a:gdLst>
                <a:ahLst/>
                <a:cxnLst>
                  <a:cxn ang="0">
                    <a:pos x="T0" y="T1"/>
                  </a:cxn>
                  <a:cxn ang="0">
                    <a:pos x="T2" y="T3"/>
                  </a:cxn>
                  <a:cxn ang="0">
                    <a:pos x="T4" y="T5"/>
                  </a:cxn>
                  <a:cxn ang="0">
                    <a:pos x="T6" y="T7"/>
                  </a:cxn>
                  <a:cxn ang="0">
                    <a:pos x="T8" y="T9"/>
                  </a:cxn>
                </a:cxnLst>
                <a:rect l="0" t="0" r="r" b="b"/>
                <a:pathLst>
                  <a:path w="21" h="4">
                    <a:moveTo>
                      <a:pt x="18" y="0"/>
                    </a:moveTo>
                    <a:cubicBezTo>
                      <a:pt x="13" y="0"/>
                      <a:pt x="8" y="0"/>
                      <a:pt x="3" y="0"/>
                    </a:cubicBezTo>
                    <a:cubicBezTo>
                      <a:pt x="0" y="0"/>
                      <a:pt x="1" y="4"/>
                      <a:pt x="3" y="3"/>
                    </a:cubicBezTo>
                    <a:cubicBezTo>
                      <a:pt x="8" y="3"/>
                      <a:pt x="13" y="4"/>
                      <a:pt x="19" y="4"/>
                    </a:cubicBezTo>
                    <a:cubicBezTo>
                      <a:pt x="21" y="4"/>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2" name="Freeform 1716">
                <a:extLst>
                  <a:ext uri="{FF2B5EF4-FFF2-40B4-BE49-F238E27FC236}">
                    <a16:creationId xmlns:a16="http://schemas.microsoft.com/office/drawing/2014/main" id="{FBFDDEC1-F3C5-4630-8FFF-C9D8A8829200}"/>
                  </a:ext>
                </a:extLst>
              </p:cNvPr>
              <p:cNvSpPr>
                <a:spLocks/>
              </p:cNvSpPr>
              <p:nvPr userDrawn="1"/>
            </p:nvSpPr>
            <p:spPr bwMode="auto">
              <a:xfrm>
                <a:off x="5243" y="3513"/>
                <a:ext cx="26" cy="9"/>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7" y="3"/>
                      <a:pt x="4" y="1"/>
                    </a:cubicBezTo>
                    <a:cubicBezTo>
                      <a:pt x="2" y="0"/>
                      <a:pt x="0" y="4"/>
                      <a:pt x="2" y="5"/>
                    </a:cubicBezTo>
                    <a:cubicBezTo>
                      <a:pt x="7" y="6"/>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3" name="Freeform 1717">
                <a:extLst>
                  <a:ext uri="{FF2B5EF4-FFF2-40B4-BE49-F238E27FC236}">
                    <a16:creationId xmlns:a16="http://schemas.microsoft.com/office/drawing/2014/main" id="{68632920-4F2B-46FE-84C3-42840EC112CA}"/>
                  </a:ext>
                </a:extLst>
              </p:cNvPr>
              <p:cNvSpPr>
                <a:spLocks/>
              </p:cNvSpPr>
              <p:nvPr userDrawn="1"/>
            </p:nvSpPr>
            <p:spPr bwMode="auto">
              <a:xfrm>
                <a:off x="5281" y="3521"/>
                <a:ext cx="31" cy="7"/>
              </a:xfrm>
              <a:custGeom>
                <a:avLst/>
                <a:gdLst>
                  <a:gd name="T0" fmla="*/ 18 w 21"/>
                  <a:gd name="T1" fmla="*/ 1 h 5"/>
                  <a:gd name="T2" fmla="*/ 3 w 21"/>
                  <a:gd name="T3" fmla="*/ 0 h 5"/>
                  <a:gd name="T4" fmla="*/ 3 w 21"/>
                  <a:gd name="T5" fmla="*/ 4 h 5"/>
                  <a:gd name="T6" fmla="*/ 19 w 21"/>
                  <a:gd name="T7" fmla="*/ 4 h 5"/>
                  <a:gd name="T8" fmla="*/ 18 w 21"/>
                  <a:gd name="T9" fmla="*/ 1 h 5"/>
                </a:gdLst>
                <a:ahLst/>
                <a:cxnLst>
                  <a:cxn ang="0">
                    <a:pos x="T0" y="T1"/>
                  </a:cxn>
                  <a:cxn ang="0">
                    <a:pos x="T2" y="T3"/>
                  </a:cxn>
                  <a:cxn ang="0">
                    <a:pos x="T4" y="T5"/>
                  </a:cxn>
                  <a:cxn ang="0">
                    <a:pos x="T6" y="T7"/>
                  </a:cxn>
                  <a:cxn ang="0">
                    <a:pos x="T8" y="T9"/>
                  </a:cxn>
                </a:cxnLst>
                <a:rect l="0" t="0" r="r" b="b"/>
                <a:pathLst>
                  <a:path w="21" h="5">
                    <a:moveTo>
                      <a:pt x="18" y="1"/>
                    </a:moveTo>
                    <a:cubicBezTo>
                      <a:pt x="13" y="1"/>
                      <a:pt x="8" y="1"/>
                      <a:pt x="3" y="0"/>
                    </a:cubicBezTo>
                    <a:cubicBezTo>
                      <a:pt x="1" y="0"/>
                      <a:pt x="0" y="3"/>
                      <a:pt x="3" y="4"/>
                    </a:cubicBezTo>
                    <a:cubicBezTo>
                      <a:pt x="8" y="5"/>
                      <a:pt x="13" y="5"/>
                      <a:pt x="19" y="4"/>
                    </a:cubicBezTo>
                    <a:cubicBezTo>
                      <a:pt x="21" y="4"/>
                      <a:pt x="21"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4" name="Freeform 1718">
                <a:extLst>
                  <a:ext uri="{FF2B5EF4-FFF2-40B4-BE49-F238E27FC236}">
                    <a16:creationId xmlns:a16="http://schemas.microsoft.com/office/drawing/2014/main" id="{2C4928A6-4452-4806-978B-9E86872AC73B}"/>
                  </a:ext>
                </a:extLst>
              </p:cNvPr>
              <p:cNvSpPr>
                <a:spLocks/>
              </p:cNvSpPr>
              <p:nvPr userDrawn="1"/>
            </p:nvSpPr>
            <p:spPr bwMode="auto">
              <a:xfrm>
                <a:off x="5294" y="3494"/>
                <a:ext cx="27" cy="12"/>
              </a:xfrm>
              <a:custGeom>
                <a:avLst/>
                <a:gdLst>
                  <a:gd name="T0" fmla="*/ 15 w 18"/>
                  <a:gd name="T1" fmla="*/ 1 h 8"/>
                  <a:gd name="T2" fmla="*/ 4 w 18"/>
                  <a:gd name="T3" fmla="*/ 3 h 8"/>
                  <a:gd name="T4" fmla="*/ 3 w 18"/>
                  <a:gd name="T5" fmla="*/ 6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3"/>
                    </a:cubicBezTo>
                    <a:cubicBezTo>
                      <a:pt x="2" y="2"/>
                      <a:pt x="0" y="5"/>
                      <a:pt x="3" y="6"/>
                    </a:cubicBezTo>
                    <a:cubicBezTo>
                      <a:pt x="7"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5" name="Freeform 1719">
                <a:extLst>
                  <a:ext uri="{FF2B5EF4-FFF2-40B4-BE49-F238E27FC236}">
                    <a16:creationId xmlns:a16="http://schemas.microsoft.com/office/drawing/2014/main" id="{9C512EB9-2B2A-4C3A-9DE0-52AB69AD58C3}"/>
                  </a:ext>
                </a:extLst>
              </p:cNvPr>
              <p:cNvSpPr>
                <a:spLocks/>
              </p:cNvSpPr>
              <p:nvPr userDrawn="1"/>
            </p:nvSpPr>
            <p:spPr bwMode="auto">
              <a:xfrm>
                <a:off x="5289" y="3471"/>
                <a:ext cx="23" cy="10"/>
              </a:xfrm>
              <a:custGeom>
                <a:avLst/>
                <a:gdLst>
                  <a:gd name="T0" fmla="*/ 13 w 16"/>
                  <a:gd name="T1" fmla="*/ 1 h 7"/>
                  <a:gd name="T2" fmla="*/ 4 w 16"/>
                  <a:gd name="T3" fmla="*/ 2 h 7"/>
                  <a:gd name="T4" fmla="*/ 2 w 16"/>
                  <a:gd name="T5" fmla="*/ 5 h 7"/>
                  <a:gd name="T6" fmla="*/ 14 w 16"/>
                  <a:gd name="T7" fmla="*/ 5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1" y="1"/>
                      <a:pt x="0" y="4"/>
                      <a:pt x="2" y="5"/>
                    </a:cubicBezTo>
                    <a:cubicBezTo>
                      <a:pt x="6" y="7"/>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6" name="Freeform 1720">
                <a:extLst>
                  <a:ext uri="{FF2B5EF4-FFF2-40B4-BE49-F238E27FC236}">
                    <a16:creationId xmlns:a16="http://schemas.microsoft.com/office/drawing/2014/main" id="{552FBEBF-9E94-4EFB-910A-4F2CB58BA979}"/>
                  </a:ext>
                </a:extLst>
              </p:cNvPr>
              <p:cNvSpPr>
                <a:spLocks/>
              </p:cNvSpPr>
              <p:nvPr userDrawn="1"/>
            </p:nvSpPr>
            <p:spPr bwMode="auto">
              <a:xfrm>
                <a:off x="5265" y="3447"/>
                <a:ext cx="27" cy="9"/>
              </a:xfrm>
              <a:custGeom>
                <a:avLst/>
                <a:gdLst>
                  <a:gd name="T0" fmla="*/ 15 w 18"/>
                  <a:gd name="T1" fmla="*/ 1 h 6"/>
                  <a:gd name="T2" fmla="*/ 4 w 18"/>
                  <a:gd name="T3" fmla="*/ 1 h 6"/>
                  <a:gd name="T4" fmla="*/ 2 w 18"/>
                  <a:gd name="T5" fmla="*/ 4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2"/>
                      <a:pt x="4" y="1"/>
                    </a:cubicBezTo>
                    <a:cubicBezTo>
                      <a:pt x="2" y="0"/>
                      <a:pt x="0" y="3"/>
                      <a:pt x="2" y="4"/>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7" name="Freeform 1721">
                <a:extLst>
                  <a:ext uri="{FF2B5EF4-FFF2-40B4-BE49-F238E27FC236}">
                    <a16:creationId xmlns:a16="http://schemas.microsoft.com/office/drawing/2014/main" id="{63EBCD94-EBE9-466D-A642-BB6E7F9C1173}"/>
                  </a:ext>
                </a:extLst>
              </p:cNvPr>
              <p:cNvSpPr>
                <a:spLocks/>
              </p:cNvSpPr>
              <p:nvPr userDrawn="1"/>
            </p:nvSpPr>
            <p:spPr bwMode="auto">
              <a:xfrm>
                <a:off x="5281" y="3416"/>
                <a:ext cx="25" cy="15"/>
              </a:xfrm>
              <a:custGeom>
                <a:avLst/>
                <a:gdLst>
                  <a:gd name="T0" fmla="*/ 12 w 17"/>
                  <a:gd name="T1" fmla="*/ 2 h 10"/>
                  <a:gd name="T2" fmla="*/ 3 w 17"/>
                  <a:gd name="T3" fmla="*/ 4 h 10"/>
                  <a:gd name="T4" fmla="*/ 2 w 17"/>
                  <a:gd name="T5" fmla="*/ 8 h 10"/>
                  <a:gd name="T6" fmla="*/ 15 w 17"/>
                  <a:gd name="T7" fmla="*/ 4 h 10"/>
                  <a:gd name="T8" fmla="*/ 12 w 17"/>
                  <a:gd name="T9" fmla="*/ 2 h 10"/>
                </a:gdLst>
                <a:ahLst/>
                <a:cxnLst>
                  <a:cxn ang="0">
                    <a:pos x="T0" y="T1"/>
                  </a:cxn>
                  <a:cxn ang="0">
                    <a:pos x="T2" y="T3"/>
                  </a:cxn>
                  <a:cxn ang="0">
                    <a:pos x="T4" y="T5"/>
                  </a:cxn>
                  <a:cxn ang="0">
                    <a:pos x="T6" y="T7"/>
                  </a:cxn>
                  <a:cxn ang="0">
                    <a:pos x="T8" y="T9"/>
                  </a:cxn>
                </a:cxnLst>
                <a:rect l="0" t="0" r="r" b="b"/>
                <a:pathLst>
                  <a:path w="17" h="10">
                    <a:moveTo>
                      <a:pt x="12" y="2"/>
                    </a:moveTo>
                    <a:cubicBezTo>
                      <a:pt x="10" y="5"/>
                      <a:pt x="7" y="6"/>
                      <a:pt x="3" y="4"/>
                    </a:cubicBezTo>
                    <a:cubicBezTo>
                      <a:pt x="1" y="3"/>
                      <a:pt x="0" y="7"/>
                      <a:pt x="2" y="8"/>
                    </a:cubicBezTo>
                    <a:cubicBezTo>
                      <a:pt x="7" y="10"/>
                      <a:pt x="12" y="9"/>
                      <a:pt x="15" y="4"/>
                    </a:cubicBezTo>
                    <a:cubicBezTo>
                      <a:pt x="17" y="2"/>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8" name="Freeform 1722">
                <a:extLst>
                  <a:ext uri="{FF2B5EF4-FFF2-40B4-BE49-F238E27FC236}">
                    <a16:creationId xmlns:a16="http://schemas.microsoft.com/office/drawing/2014/main" id="{94394287-2A8A-46CD-864B-79BC90C3B935}"/>
                  </a:ext>
                </a:extLst>
              </p:cNvPr>
              <p:cNvSpPr>
                <a:spLocks/>
              </p:cNvSpPr>
              <p:nvPr userDrawn="1"/>
            </p:nvSpPr>
            <p:spPr bwMode="auto">
              <a:xfrm>
                <a:off x="5272" y="3397"/>
                <a:ext cx="27" cy="12"/>
              </a:xfrm>
              <a:custGeom>
                <a:avLst/>
                <a:gdLst>
                  <a:gd name="T0" fmla="*/ 14 w 18"/>
                  <a:gd name="T1" fmla="*/ 1 h 8"/>
                  <a:gd name="T2" fmla="*/ 2 w 18"/>
                  <a:gd name="T3" fmla="*/ 4 h 8"/>
                  <a:gd name="T4" fmla="*/ 2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4"/>
                      <a:pt x="2" y="4"/>
                    </a:cubicBezTo>
                    <a:cubicBezTo>
                      <a:pt x="0" y="4"/>
                      <a:pt x="0" y="8"/>
                      <a:pt x="2" y="8"/>
                    </a:cubicBezTo>
                    <a:cubicBezTo>
                      <a:pt x="7" y="7"/>
                      <a:pt x="11" y="6"/>
                      <a:pt x="16" y="4"/>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9" name="Freeform 1723">
                <a:extLst>
                  <a:ext uri="{FF2B5EF4-FFF2-40B4-BE49-F238E27FC236}">
                    <a16:creationId xmlns:a16="http://schemas.microsoft.com/office/drawing/2014/main" id="{9C2A9387-3D81-46C7-B420-359BB0DCCE70}"/>
                  </a:ext>
                </a:extLst>
              </p:cNvPr>
              <p:cNvSpPr>
                <a:spLocks/>
              </p:cNvSpPr>
              <p:nvPr userDrawn="1"/>
            </p:nvSpPr>
            <p:spPr bwMode="auto">
              <a:xfrm>
                <a:off x="5294" y="3379"/>
                <a:ext cx="30" cy="12"/>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2"/>
                      <a:pt x="7" y="4"/>
                      <a:pt x="3" y="4"/>
                    </a:cubicBezTo>
                    <a:cubicBezTo>
                      <a:pt x="0" y="4"/>
                      <a:pt x="0" y="8"/>
                      <a:pt x="3" y="8"/>
                    </a:cubicBezTo>
                    <a:cubicBezTo>
                      <a:pt x="8" y="8"/>
                      <a:pt x="13" y="6"/>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0" name="Freeform 1724">
                <a:extLst>
                  <a:ext uri="{FF2B5EF4-FFF2-40B4-BE49-F238E27FC236}">
                    <a16:creationId xmlns:a16="http://schemas.microsoft.com/office/drawing/2014/main" id="{3F6CDA84-B664-4A94-A825-D268DF97F88C}"/>
                  </a:ext>
                </a:extLst>
              </p:cNvPr>
              <p:cNvSpPr>
                <a:spLocks/>
              </p:cNvSpPr>
              <p:nvPr userDrawn="1"/>
            </p:nvSpPr>
            <p:spPr bwMode="auto">
              <a:xfrm>
                <a:off x="5318" y="3397"/>
                <a:ext cx="30" cy="9"/>
              </a:xfrm>
              <a:custGeom>
                <a:avLst/>
                <a:gdLst>
                  <a:gd name="T0" fmla="*/ 17 w 20"/>
                  <a:gd name="T1" fmla="*/ 1 h 6"/>
                  <a:gd name="T2" fmla="*/ 2 w 20"/>
                  <a:gd name="T3" fmla="*/ 2 h 6"/>
                  <a:gd name="T4" fmla="*/ 3 w 20"/>
                  <a:gd name="T5" fmla="*/ 5 h 6"/>
                  <a:gd name="T6" fmla="*/ 18 w 20"/>
                  <a:gd name="T7" fmla="*/ 4 h 6"/>
                  <a:gd name="T8" fmla="*/ 17 w 20"/>
                  <a:gd name="T9" fmla="*/ 1 h 6"/>
                </a:gdLst>
                <a:ahLst/>
                <a:cxnLst>
                  <a:cxn ang="0">
                    <a:pos x="T0" y="T1"/>
                  </a:cxn>
                  <a:cxn ang="0">
                    <a:pos x="T2" y="T3"/>
                  </a:cxn>
                  <a:cxn ang="0">
                    <a:pos x="T4" y="T5"/>
                  </a:cxn>
                  <a:cxn ang="0">
                    <a:pos x="T6" y="T7"/>
                  </a:cxn>
                  <a:cxn ang="0">
                    <a:pos x="T8" y="T9"/>
                  </a:cxn>
                </a:cxnLst>
                <a:rect l="0" t="0" r="r" b="b"/>
                <a:pathLst>
                  <a:path w="20" h="6">
                    <a:moveTo>
                      <a:pt x="17" y="1"/>
                    </a:moveTo>
                    <a:cubicBezTo>
                      <a:pt x="12" y="2"/>
                      <a:pt x="7" y="1"/>
                      <a:pt x="2" y="2"/>
                    </a:cubicBezTo>
                    <a:cubicBezTo>
                      <a:pt x="0" y="2"/>
                      <a:pt x="0" y="5"/>
                      <a:pt x="3" y="5"/>
                    </a:cubicBezTo>
                    <a:cubicBezTo>
                      <a:pt x="8" y="5"/>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1" name="Freeform 1725">
                <a:extLst>
                  <a:ext uri="{FF2B5EF4-FFF2-40B4-BE49-F238E27FC236}">
                    <a16:creationId xmlns:a16="http://schemas.microsoft.com/office/drawing/2014/main" id="{B64A1DC2-54D4-4A10-BEB1-03ACCE529D48}"/>
                  </a:ext>
                </a:extLst>
              </p:cNvPr>
              <p:cNvSpPr>
                <a:spLocks/>
              </p:cNvSpPr>
              <p:nvPr userDrawn="1"/>
            </p:nvSpPr>
            <p:spPr bwMode="auto">
              <a:xfrm>
                <a:off x="5337" y="3382"/>
                <a:ext cx="30" cy="8"/>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2" name="Freeform 1726">
                <a:extLst>
                  <a:ext uri="{FF2B5EF4-FFF2-40B4-BE49-F238E27FC236}">
                    <a16:creationId xmlns:a16="http://schemas.microsoft.com/office/drawing/2014/main" id="{40049ECE-6A7B-4366-8A84-74D705F989B7}"/>
                  </a:ext>
                </a:extLst>
              </p:cNvPr>
              <p:cNvSpPr>
                <a:spLocks/>
              </p:cNvSpPr>
              <p:nvPr userDrawn="1"/>
            </p:nvSpPr>
            <p:spPr bwMode="auto">
              <a:xfrm>
                <a:off x="5325" y="3420"/>
                <a:ext cx="27" cy="8"/>
              </a:xfrm>
              <a:custGeom>
                <a:avLst/>
                <a:gdLst>
                  <a:gd name="T0" fmla="*/ 15 w 18"/>
                  <a:gd name="T1" fmla="*/ 0 h 5"/>
                  <a:gd name="T2" fmla="*/ 3 w 18"/>
                  <a:gd name="T3" fmla="*/ 0 h 5"/>
                  <a:gd name="T4" fmla="*/ 3 w 18"/>
                  <a:gd name="T5" fmla="*/ 4 h 5"/>
                  <a:gd name="T6" fmla="*/ 15 w 18"/>
                  <a:gd name="T7" fmla="*/ 4 h 5"/>
                  <a:gd name="T8" fmla="*/ 15 w 18"/>
                  <a:gd name="T9" fmla="*/ 0 h 5"/>
                </a:gdLst>
                <a:ahLst/>
                <a:cxnLst>
                  <a:cxn ang="0">
                    <a:pos x="T0" y="T1"/>
                  </a:cxn>
                  <a:cxn ang="0">
                    <a:pos x="T2" y="T3"/>
                  </a:cxn>
                  <a:cxn ang="0">
                    <a:pos x="T4" y="T5"/>
                  </a:cxn>
                  <a:cxn ang="0">
                    <a:pos x="T6" y="T7"/>
                  </a:cxn>
                  <a:cxn ang="0">
                    <a:pos x="T8" y="T9"/>
                  </a:cxn>
                </a:cxnLst>
                <a:rect l="0" t="0" r="r" b="b"/>
                <a:pathLst>
                  <a:path w="18" h="5">
                    <a:moveTo>
                      <a:pt x="15" y="0"/>
                    </a:moveTo>
                    <a:cubicBezTo>
                      <a:pt x="11" y="1"/>
                      <a:pt x="7" y="1"/>
                      <a:pt x="3" y="0"/>
                    </a:cubicBezTo>
                    <a:cubicBezTo>
                      <a:pt x="1" y="0"/>
                      <a:pt x="0" y="4"/>
                      <a:pt x="3" y="4"/>
                    </a:cubicBezTo>
                    <a:cubicBezTo>
                      <a:pt x="7" y="5"/>
                      <a:pt x="11" y="4"/>
                      <a:pt x="15" y="4"/>
                    </a:cubicBezTo>
                    <a:cubicBezTo>
                      <a:pt x="18"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3" name="Freeform 1727">
                <a:extLst>
                  <a:ext uri="{FF2B5EF4-FFF2-40B4-BE49-F238E27FC236}">
                    <a16:creationId xmlns:a16="http://schemas.microsoft.com/office/drawing/2014/main" id="{E97A9945-0377-4975-AD00-FFA57ECF404C}"/>
                  </a:ext>
                </a:extLst>
              </p:cNvPr>
              <p:cNvSpPr>
                <a:spLocks/>
              </p:cNvSpPr>
              <p:nvPr userDrawn="1"/>
            </p:nvSpPr>
            <p:spPr bwMode="auto">
              <a:xfrm>
                <a:off x="5311" y="3441"/>
                <a:ext cx="34" cy="12"/>
              </a:xfrm>
              <a:custGeom>
                <a:avLst/>
                <a:gdLst>
                  <a:gd name="T0" fmla="*/ 20 w 23"/>
                  <a:gd name="T1" fmla="*/ 2 h 8"/>
                  <a:gd name="T2" fmla="*/ 4 w 23"/>
                  <a:gd name="T3" fmla="*/ 1 h 8"/>
                  <a:gd name="T4" fmla="*/ 2 w 23"/>
                  <a:gd name="T5" fmla="*/ 4 h 8"/>
                  <a:gd name="T6" fmla="*/ 21 w 23"/>
                  <a:gd name="T7" fmla="*/ 6 h 8"/>
                  <a:gd name="T8" fmla="*/ 20 w 23"/>
                  <a:gd name="T9" fmla="*/ 2 h 8"/>
                </a:gdLst>
                <a:ahLst/>
                <a:cxnLst>
                  <a:cxn ang="0">
                    <a:pos x="T0" y="T1"/>
                  </a:cxn>
                  <a:cxn ang="0">
                    <a:pos x="T2" y="T3"/>
                  </a:cxn>
                  <a:cxn ang="0">
                    <a:pos x="T4" y="T5"/>
                  </a:cxn>
                  <a:cxn ang="0">
                    <a:pos x="T6" y="T7"/>
                  </a:cxn>
                  <a:cxn ang="0">
                    <a:pos x="T8" y="T9"/>
                  </a:cxn>
                </a:cxnLst>
                <a:rect l="0" t="0" r="r" b="b"/>
                <a:pathLst>
                  <a:path w="23" h="8">
                    <a:moveTo>
                      <a:pt x="20" y="2"/>
                    </a:moveTo>
                    <a:cubicBezTo>
                      <a:pt x="14" y="4"/>
                      <a:pt x="9" y="3"/>
                      <a:pt x="4" y="1"/>
                    </a:cubicBezTo>
                    <a:cubicBezTo>
                      <a:pt x="2" y="0"/>
                      <a:pt x="0" y="3"/>
                      <a:pt x="2" y="4"/>
                    </a:cubicBezTo>
                    <a:cubicBezTo>
                      <a:pt x="8" y="7"/>
                      <a:pt x="14" y="8"/>
                      <a:pt x="21" y="6"/>
                    </a:cubicBezTo>
                    <a:cubicBezTo>
                      <a:pt x="23"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4" name="Freeform 1728">
                <a:extLst>
                  <a:ext uri="{FF2B5EF4-FFF2-40B4-BE49-F238E27FC236}">
                    <a16:creationId xmlns:a16="http://schemas.microsoft.com/office/drawing/2014/main" id="{2E0B3509-85D7-4D61-9C97-BA80FCAA651A}"/>
                  </a:ext>
                </a:extLst>
              </p:cNvPr>
              <p:cNvSpPr>
                <a:spLocks/>
              </p:cNvSpPr>
              <p:nvPr userDrawn="1"/>
            </p:nvSpPr>
            <p:spPr bwMode="auto">
              <a:xfrm>
                <a:off x="5356" y="3440"/>
                <a:ext cx="28" cy="8"/>
              </a:xfrm>
              <a:custGeom>
                <a:avLst/>
                <a:gdLst>
                  <a:gd name="T0" fmla="*/ 15 w 19"/>
                  <a:gd name="T1" fmla="*/ 1 h 6"/>
                  <a:gd name="T2" fmla="*/ 3 w 19"/>
                  <a:gd name="T3" fmla="*/ 3 h 6"/>
                  <a:gd name="T4" fmla="*/ 3 w 19"/>
                  <a:gd name="T5" fmla="*/ 6 h 6"/>
                  <a:gd name="T6" fmla="*/ 17 w 19"/>
                  <a:gd name="T7" fmla="*/ 4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2"/>
                      <a:pt x="3" y="3"/>
                    </a:cubicBezTo>
                    <a:cubicBezTo>
                      <a:pt x="0" y="3"/>
                      <a:pt x="1" y="6"/>
                      <a:pt x="3" y="6"/>
                    </a:cubicBezTo>
                    <a:cubicBezTo>
                      <a:pt x="8" y="6"/>
                      <a:pt x="12" y="6"/>
                      <a:pt x="17" y="4"/>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5" name="Freeform 1729">
                <a:extLst>
                  <a:ext uri="{FF2B5EF4-FFF2-40B4-BE49-F238E27FC236}">
                    <a16:creationId xmlns:a16="http://schemas.microsoft.com/office/drawing/2014/main" id="{440C8908-B659-4E2C-A53C-E5E9A8FFA850}"/>
                  </a:ext>
                </a:extLst>
              </p:cNvPr>
              <p:cNvSpPr>
                <a:spLocks/>
              </p:cNvSpPr>
              <p:nvPr userDrawn="1"/>
            </p:nvSpPr>
            <p:spPr bwMode="auto">
              <a:xfrm>
                <a:off x="5362" y="3422"/>
                <a:ext cx="22" cy="9"/>
              </a:xfrm>
              <a:custGeom>
                <a:avLst/>
                <a:gdLst>
                  <a:gd name="T0" fmla="*/ 11 w 15"/>
                  <a:gd name="T1" fmla="*/ 1 h 6"/>
                  <a:gd name="T2" fmla="*/ 4 w 15"/>
                  <a:gd name="T3" fmla="*/ 1 h 6"/>
                  <a:gd name="T4" fmla="*/ 2 w 15"/>
                  <a:gd name="T5" fmla="*/ 4 h 6"/>
                  <a:gd name="T6" fmla="*/ 13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2"/>
                      <a:pt x="4" y="1"/>
                    </a:cubicBezTo>
                    <a:cubicBezTo>
                      <a:pt x="2" y="0"/>
                      <a:pt x="0" y="3"/>
                      <a:pt x="2" y="4"/>
                    </a:cubicBezTo>
                    <a:cubicBezTo>
                      <a:pt x="6" y="6"/>
                      <a:pt x="9"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6" name="Freeform 1730">
                <a:extLst>
                  <a:ext uri="{FF2B5EF4-FFF2-40B4-BE49-F238E27FC236}">
                    <a16:creationId xmlns:a16="http://schemas.microsoft.com/office/drawing/2014/main" id="{A6687DA3-6E87-40DE-B7FD-098F43517EBA}"/>
                  </a:ext>
                </a:extLst>
              </p:cNvPr>
              <p:cNvSpPr>
                <a:spLocks/>
              </p:cNvSpPr>
              <p:nvPr userDrawn="1"/>
            </p:nvSpPr>
            <p:spPr bwMode="auto">
              <a:xfrm>
                <a:off x="5377" y="3403"/>
                <a:ext cx="31" cy="7"/>
              </a:xfrm>
              <a:custGeom>
                <a:avLst/>
                <a:gdLst>
                  <a:gd name="T0" fmla="*/ 18 w 21"/>
                  <a:gd name="T1" fmla="*/ 0 h 5"/>
                  <a:gd name="T2" fmla="*/ 2 w 21"/>
                  <a:gd name="T3" fmla="*/ 1 h 5"/>
                  <a:gd name="T4" fmla="*/ 2 w 21"/>
                  <a:gd name="T5" fmla="*/ 5 h 5"/>
                  <a:gd name="T6" fmla="*/ 19 w 21"/>
                  <a:gd name="T7" fmla="*/ 4 h 5"/>
                  <a:gd name="T8" fmla="*/ 18 w 21"/>
                  <a:gd name="T9" fmla="*/ 0 h 5"/>
                </a:gdLst>
                <a:ahLst/>
                <a:cxnLst>
                  <a:cxn ang="0">
                    <a:pos x="T0" y="T1"/>
                  </a:cxn>
                  <a:cxn ang="0">
                    <a:pos x="T2" y="T3"/>
                  </a:cxn>
                  <a:cxn ang="0">
                    <a:pos x="T4" y="T5"/>
                  </a:cxn>
                  <a:cxn ang="0">
                    <a:pos x="T6" y="T7"/>
                  </a:cxn>
                  <a:cxn ang="0">
                    <a:pos x="T8" y="T9"/>
                  </a:cxn>
                </a:cxnLst>
                <a:rect l="0" t="0" r="r" b="b"/>
                <a:pathLst>
                  <a:path w="21" h="5">
                    <a:moveTo>
                      <a:pt x="18" y="0"/>
                    </a:moveTo>
                    <a:cubicBezTo>
                      <a:pt x="13" y="0"/>
                      <a:pt x="7" y="1"/>
                      <a:pt x="2" y="1"/>
                    </a:cubicBezTo>
                    <a:cubicBezTo>
                      <a:pt x="0" y="2"/>
                      <a:pt x="0" y="5"/>
                      <a:pt x="2" y="5"/>
                    </a:cubicBezTo>
                    <a:cubicBezTo>
                      <a:pt x="8" y="4"/>
                      <a:pt x="13" y="4"/>
                      <a:pt x="19" y="4"/>
                    </a:cubicBezTo>
                    <a:cubicBezTo>
                      <a:pt x="21" y="3"/>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7" name="Freeform 1731">
                <a:extLst>
                  <a:ext uri="{FF2B5EF4-FFF2-40B4-BE49-F238E27FC236}">
                    <a16:creationId xmlns:a16="http://schemas.microsoft.com/office/drawing/2014/main" id="{91885BA3-90F4-48AC-8514-A63E6587E0A0}"/>
                  </a:ext>
                </a:extLst>
              </p:cNvPr>
              <p:cNvSpPr>
                <a:spLocks/>
              </p:cNvSpPr>
              <p:nvPr userDrawn="1"/>
            </p:nvSpPr>
            <p:spPr bwMode="auto">
              <a:xfrm>
                <a:off x="5389" y="3381"/>
                <a:ext cx="25" cy="7"/>
              </a:xfrm>
              <a:custGeom>
                <a:avLst/>
                <a:gdLst>
                  <a:gd name="T0" fmla="*/ 14 w 17"/>
                  <a:gd name="T1" fmla="*/ 0 h 5"/>
                  <a:gd name="T2" fmla="*/ 2 w 17"/>
                  <a:gd name="T3" fmla="*/ 1 h 5"/>
                  <a:gd name="T4" fmla="*/ 2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2" y="5"/>
                    </a:cubicBezTo>
                    <a:cubicBezTo>
                      <a:pt x="6" y="5"/>
                      <a:pt x="10" y="4"/>
                      <a:pt x="14" y="3"/>
                    </a:cubicBezTo>
                    <a:cubicBezTo>
                      <a:pt x="17" y="3"/>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8" name="Freeform 1732">
                <a:extLst>
                  <a:ext uri="{FF2B5EF4-FFF2-40B4-BE49-F238E27FC236}">
                    <a16:creationId xmlns:a16="http://schemas.microsoft.com/office/drawing/2014/main" id="{EC488FE9-C486-41F2-B242-274A44BCD59C}"/>
                  </a:ext>
                </a:extLst>
              </p:cNvPr>
              <p:cNvSpPr>
                <a:spLocks/>
              </p:cNvSpPr>
              <p:nvPr userDrawn="1"/>
            </p:nvSpPr>
            <p:spPr bwMode="auto">
              <a:xfrm>
                <a:off x="5337" y="3462"/>
                <a:ext cx="27" cy="10"/>
              </a:xfrm>
              <a:custGeom>
                <a:avLst/>
                <a:gdLst>
                  <a:gd name="T0" fmla="*/ 16 w 18"/>
                  <a:gd name="T1" fmla="*/ 0 h 7"/>
                  <a:gd name="T2" fmla="*/ 3 w 18"/>
                  <a:gd name="T3" fmla="*/ 3 h 7"/>
                  <a:gd name="T4" fmla="*/ 4 w 18"/>
                  <a:gd name="T5" fmla="*/ 7 h 7"/>
                  <a:gd name="T6" fmla="*/ 16 w 18"/>
                  <a:gd name="T7" fmla="*/ 4 h 7"/>
                  <a:gd name="T8" fmla="*/ 16 w 18"/>
                  <a:gd name="T9" fmla="*/ 0 h 7"/>
                </a:gdLst>
                <a:ahLst/>
                <a:cxnLst>
                  <a:cxn ang="0">
                    <a:pos x="T0" y="T1"/>
                  </a:cxn>
                  <a:cxn ang="0">
                    <a:pos x="T2" y="T3"/>
                  </a:cxn>
                  <a:cxn ang="0">
                    <a:pos x="T4" y="T5"/>
                  </a:cxn>
                  <a:cxn ang="0">
                    <a:pos x="T6" y="T7"/>
                  </a:cxn>
                  <a:cxn ang="0">
                    <a:pos x="T8" y="T9"/>
                  </a:cxn>
                </a:cxnLst>
                <a:rect l="0" t="0" r="r" b="b"/>
                <a:pathLst>
                  <a:path w="18" h="7">
                    <a:moveTo>
                      <a:pt x="16" y="0"/>
                    </a:moveTo>
                    <a:cubicBezTo>
                      <a:pt x="11" y="0"/>
                      <a:pt x="7" y="2"/>
                      <a:pt x="3" y="3"/>
                    </a:cubicBezTo>
                    <a:cubicBezTo>
                      <a:pt x="0" y="4"/>
                      <a:pt x="2" y="7"/>
                      <a:pt x="4" y="7"/>
                    </a:cubicBezTo>
                    <a:cubicBezTo>
                      <a:pt x="8" y="5"/>
                      <a:pt x="12" y="4"/>
                      <a:pt x="16" y="4"/>
                    </a:cubicBezTo>
                    <a:cubicBezTo>
                      <a:pt x="18"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9" name="Freeform 1733">
                <a:extLst>
                  <a:ext uri="{FF2B5EF4-FFF2-40B4-BE49-F238E27FC236}">
                    <a16:creationId xmlns:a16="http://schemas.microsoft.com/office/drawing/2014/main" id="{07F526A9-7F7C-47D4-A898-CDD322A38EFD}"/>
                  </a:ext>
                </a:extLst>
              </p:cNvPr>
              <p:cNvSpPr>
                <a:spLocks/>
              </p:cNvSpPr>
              <p:nvPr userDrawn="1"/>
            </p:nvSpPr>
            <p:spPr bwMode="auto">
              <a:xfrm>
                <a:off x="5345" y="3479"/>
                <a:ext cx="29" cy="11"/>
              </a:xfrm>
              <a:custGeom>
                <a:avLst/>
                <a:gdLst>
                  <a:gd name="T0" fmla="*/ 17 w 20"/>
                  <a:gd name="T1" fmla="*/ 1 h 7"/>
                  <a:gd name="T2" fmla="*/ 3 w 20"/>
                  <a:gd name="T3" fmla="*/ 2 h 7"/>
                  <a:gd name="T4" fmla="*/ 2 w 20"/>
                  <a:gd name="T5" fmla="*/ 5 h 7"/>
                  <a:gd name="T6" fmla="*/ 18 w 20"/>
                  <a:gd name="T7" fmla="*/ 4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5"/>
                    </a:cubicBezTo>
                    <a:cubicBezTo>
                      <a:pt x="7" y="7"/>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0" name="Freeform 1734">
                <a:extLst>
                  <a:ext uri="{FF2B5EF4-FFF2-40B4-BE49-F238E27FC236}">
                    <a16:creationId xmlns:a16="http://schemas.microsoft.com/office/drawing/2014/main" id="{DFBB75A9-5F62-49D3-A073-7321B9789FB4}"/>
                  </a:ext>
                </a:extLst>
              </p:cNvPr>
              <p:cNvSpPr>
                <a:spLocks/>
              </p:cNvSpPr>
              <p:nvPr userDrawn="1"/>
            </p:nvSpPr>
            <p:spPr bwMode="auto">
              <a:xfrm>
                <a:off x="5336" y="3497"/>
                <a:ext cx="29" cy="9"/>
              </a:xfrm>
              <a:custGeom>
                <a:avLst/>
                <a:gdLst>
                  <a:gd name="T0" fmla="*/ 17 w 20"/>
                  <a:gd name="T1" fmla="*/ 2 h 6"/>
                  <a:gd name="T2" fmla="*/ 3 w 20"/>
                  <a:gd name="T3" fmla="*/ 1 h 6"/>
                  <a:gd name="T4" fmla="*/ 3 w 20"/>
                  <a:gd name="T5" fmla="*/ 5 h 6"/>
                  <a:gd name="T6" fmla="*/ 17 w 20"/>
                  <a:gd name="T7" fmla="*/ 5 h 6"/>
                  <a:gd name="T8" fmla="*/ 17 w 20"/>
                  <a:gd name="T9" fmla="*/ 2 h 6"/>
                </a:gdLst>
                <a:ahLst/>
                <a:cxnLst>
                  <a:cxn ang="0">
                    <a:pos x="T0" y="T1"/>
                  </a:cxn>
                  <a:cxn ang="0">
                    <a:pos x="T2" y="T3"/>
                  </a:cxn>
                  <a:cxn ang="0">
                    <a:pos x="T4" y="T5"/>
                  </a:cxn>
                  <a:cxn ang="0">
                    <a:pos x="T6" y="T7"/>
                  </a:cxn>
                  <a:cxn ang="0">
                    <a:pos x="T8" y="T9"/>
                  </a:cxn>
                </a:cxnLst>
                <a:rect l="0" t="0" r="r" b="b"/>
                <a:pathLst>
                  <a:path w="20" h="6">
                    <a:moveTo>
                      <a:pt x="17" y="2"/>
                    </a:moveTo>
                    <a:cubicBezTo>
                      <a:pt x="12" y="2"/>
                      <a:pt x="8" y="2"/>
                      <a:pt x="3" y="1"/>
                    </a:cubicBezTo>
                    <a:cubicBezTo>
                      <a:pt x="1" y="0"/>
                      <a:pt x="0" y="4"/>
                      <a:pt x="3" y="5"/>
                    </a:cubicBezTo>
                    <a:cubicBezTo>
                      <a:pt x="8" y="6"/>
                      <a:pt x="12" y="6"/>
                      <a:pt x="17" y="5"/>
                    </a:cubicBezTo>
                    <a:cubicBezTo>
                      <a:pt x="20" y="5"/>
                      <a:pt x="19" y="2"/>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1" name="Freeform 1735">
                <a:extLst>
                  <a:ext uri="{FF2B5EF4-FFF2-40B4-BE49-F238E27FC236}">
                    <a16:creationId xmlns:a16="http://schemas.microsoft.com/office/drawing/2014/main" id="{D37DB3D1-EB5C-453E-BCCB-70CE6188B33E}"/>
                  </a:ext>
                </a:extLst>
              </p:cNvPr>
              <p:cNvSpPr>
                <a:spLocks/>
              </p:cNvSpPr>
              <p:nvPr userDrawn="1"/>
            </p:nvSpPr>
            <p:spPr bwMode="auto">
              <a:xfrm>
                <a:off x="5328" y="3515"/>
                <a:ext cx="30" cy="7"/>
              </a:xfrm>
              <a:custGeom>
                <a:avLst/>
                <a:gdLst>
                  <a:gd name="T0" fmla="*/ 17 w 20"/>
                  <a:gd name="T1" fmla="*/ 1 h 5"/>
                  <a:gd name="T2" fmla="*/ 3 w 20"/>
                  <a:gd name="T3" fmla="*/ 0 h 5"/>
                  <a:gd name="T4" fmla="*/ 3 w 20"/>
                  <a:gd name="T5" fmla="*/ 4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3" y="0"/>
                      <a:pt x="8" y="0"/>
                      <a:pt x="3" y="0"/>
                    </a:cubicBezTo>
                    <a:cubicBezTo>
                      <a:pt x="0" y="0"/>
                      <a:pt x="1" y="4"/>
                      <a:pt x="3" y="4"/>
                    </a:cubicBezTo>
                    <a:cubicBezTo>
                      <a:pt x="8" y="3"/>
                      <a:pt x="12" y="3"/>
                      <a:pt x="17" y="4"/>
                    </a:cubicBezTo>
                    <a:cubicBezTo>
                      <a:pt x="19" y="5"/>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2" name="Freeform 1736">
                <a:extLst>
                  <a:ext uri="{FF2B5EF4-FFF2-40B4-BE49-F238E27FC236}">
                    <a16:creationId xmlns:a16="http://schemas.microsoft.com/office/drawing/2014/main" id="{A3EED665-C4A0-41A2-817C-2BBDE44F1FF5}"/>
                  </a:ext>
                </a:extLst>
              </p:cNvPr>
              <p:cNvSpPr>
                <a:spLocks/>
              </p:cNvSpPr>
              <p:nvPr userDrawn="1"/>
            </p:nvSpPr>
            <p:spPr bwMode="auto">
              <a:xfrm>
                <a:off x="5362" y="3524"/>
                <a:ext cx="31" cy="10"/>
              </a:xfrm>
              <a:custGeom>
                <a:avLst/>
                <a:gdLst>
                  <a:gd name="T0" fmla="*/ 19 w 21"/>
                  <a:gd name="T1" fmla="*/ 3 h 7"/>
                  <a:gd name="T2" fmla="*/ 3 w 21"/>
                  <a:gd name="T3" fmla="*/ 1 h 7"/>
                  <a:gd name="T4" fmla="*/ 2 w 21"/>
                  <a:gd name="T5" fmla="*/ 5 h 7"/>
                  <a:gd name="T6" fmla="*/ 18 w 21"/>
                  <a:gd name="T7" fmla="*/ 6 h 7"/>
                  <a:gd name="T8" fmla="*/ 19 w 21"/>
                  <a:gd name="T9" fmla="*/ 3 h 7"/>
                </a:gdLst>
                <a:ahLst/>
                <a:cxnLst>
                  <a:cxn ang="0">
                    <a:pos x="T0" y="T1"/>
                  </a:cxn>
                  <a:cxn ang="0">
                    <a:pos x="T2" y="T3"/>
                  </a:cxn>
                  <a:cxn ang="0">
                    <a:pos x="T4" y="T5"/>
                  </a:cxn>
                  <a:cxn ang="0">
                    <a:pos x="T6" y="T7"/>
                  </a:cxn>
                  <a:cxn ang="0">
                    <a:pos x="T8" y="T9"/>
                  </a:cxn>
                </a:cxnLst>
                <a:rect l="0" t="0" r="r" b="b"/>
                <a:pathLst>
                  <a:path w="21" h="7">
                    <a:moveTo>
                      <a:pt x="19" y="3"/>
                    </a:moveTo>
                    <a:cubicBezTo>
                      <a:pt x="13" y="2"/>
                      <a:pt x="8" y="2"/>
                      <a:pt x="3" y="1"/>
                    </a:cubicBezTo>
                    <a:cubicBezTo>
                      <a:pt x="0" y="0"/>
                      <a:pt x="0" y="4"/>
                      <a:pt x="2" y="5"/>
                    </a:cubicBezTo>
                    <a:cubicBezTo>
                      <a:pt x="7" y="6"/>
                      <a:pt x="13" y="6"/>
                      <a:pt x="18" y="6"/>
                    </a:cubicBezTo>
                    <a:cubicBezTo>
                      <a:pt x="21" y="7"/>
                      <a:pt x="21" y="3"/>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3" name="Freeform 1737">
                <a:extLst>
                  <a:ext uri="{FF2B5EF4-FFF2-40B4-BE49-F238E27FC236}">
                    <a16:creationId xmlns:a16="http://schemas.microsoft.com/office/drawing/2014/main" id="{8A31861F-2281-4536-B4A1-CB6809FA5D4F}"/>
                  </a:ext>
                </a:extLst>
              </p:cNvPr>
              <p:cNvSpPr>
                <a:spLocks/>
              </p:cNvSpPr>
              <p:nvPr userDrawn="1"/>
            </p:nvSpPr>
            <p:spPr bwMode="auto">
              <a:xfrm>
                <a:off x="5414" y="3527"/>
                <a:ext cx="22" cy="10"/>
              </a:xfrm>
              <a:custGeom>
                <a:avLst/>
                <a:gdLst>
                  <a:gd name="T0" fmla="*/ 12 w 15"/>
                  <a:gd name="T1" fmla="*/ 1 h 7"/>
                  <a:gd name="T2" fmla="*/ 2 w 15"/>
                  <a:gd name="T3" fmla="*/ 3 h 7"/>
                  <a:gd name="T4" fmla="*/ 3 w 15"/>
                  <a:gd name="T5" fmla="*/ 6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5" y="2"/>
                      <a:pt x="2" y="3"/>
                    </a:cubicBezTo>
                    <a:cubicBezTo>
                      <a:pt x="0" y="4"/>
                      <a:pt x="1" y="7"/>
                      <a:pt x="3" y="6"/>
                    </a:cubicBezTo>
                    <a:cubicBezTo>
                      <a:pt x="6" y="5"/>
                      <a:pt x="10"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4" name="Freeform 1738">
                <a:extLst>
                  <a:ext uri="{FF2B5EF4-FFF2-40B4-BE49-F238E27FC236}">
                    <a16:creationId xmlns:a16="http://schemas.microsoft.com/office/drawing/2014/main" id="{D98BDFB9-9AE9-44FB-987B-2F5BFED3E0A7}"/>
                  </a:ext>
                </a:extLst>
              </p:cNvPr>
              <p:cNvSpPr>
                <a:spLocks/>
              </p:cNvSpPr>
              <p:nvPr userDrawn="1"/>
            </p:nvSpPr>
            <p:spPr bwMode="auto">
              <a:xfrm>
                <a:off x="5396" y="3506"/>
                <a:ext cx="24" cy="7"/>
              </a:xfrm>
              <a:custGeom>
                <a:avLst/>
                <a:gdLst>
                  <a:gd name="T0" fmla="*/ 13 w 16"/>
                  <a:gd name="T1" fmla="*/ 1 h 5"/>
                  <a:gd name="T2" fmla="*/ 3 w 16"/>
                  <a:gd name="T3" fmla="*/ 1 h 5"/>
                  <a:gd name="T4" fmla="*/ 2 w 16"/>
                  <a:gd name="T5" fmla="*/ 5 h 5"/>
                  <a:gd name="T6" fmla="*/ 14 w 16"/>
                  <a:gd name="T7" fmla="*/ 4 h 5"/>
                  <a:gd name="T8" fmla="*/ 13 w 16"/>
                  <a:gd name="T9" fmla="*/ 1 h 5"/>
                </a:gdLst>
                <a:ahLst/>
                <a:cxnLst>
                  <a:cxn ang="0">
                    <a:pos x="T0" y="T1"/>
                  </a:cxn>
                  <a:cxn ang="0">
                    <a:pos x="T2" y="T3"/>
                  </a:cxn>
                  <a:cxn ang="0">
                    <a:pos x="T4" y="T5"/>
                  </a:cxn>
                  <a:cxn ang="0">
                    <a:pos x="T6" y="T7"/>
                  </a:cxn>
                  <a:cxn ang="0">
                    <a:pos x="T8" y="T9"/>
                  </a:cxn>
                </a:cxnLst>
                <a:rect l="0" t="0" r="r" b="b"/>
                <a:pathLst>
                  <a:path w="16" h="5">
                    <a:moveTo>
                      <a:pt x="13" y="1"/>
                    </a:moveTo>
                    <a:cubicBezTo>
                      <a:pt x="10" y="1"/>
                      <a:pt x="6" y="1"/>
                      <a:pt x="3" y="1"/>
                    </a:cubicBezTo>
                    <a:cubicBezTo>
                      <a:pt x="1" y="1"/>
                      <a:pt x="0" y="5"/>
                      <a:pt x="2" y="5"/>
                    </a:cubicBezTo>
                    <a:cubicBezTo>
                      <a:pt x="6" y="5"/>
                      <a:pt x="10"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5" name="Freeform 1739">
                <a:extLst>
                  <a:ext uri="{FF2B5EF4-FFF2-40B4-BE49-F238E27FC236}">
                    <a16:creationId xmlns:a16="http://schemas.microsoft.com/office/drawing/2014/main" id="{52F48C34-665F-469E-BF39-B8513C9B1330}"/>
                  </a:ext>
                </a:extLst>
              </p:cNvPr>
              <p:cNvSpPr>
                <a:spLocks/>
              </p:cNvSpPr>
              <p:nvPr userDrawn="1"/>
            </p:nvSpPr>
            <p:spPr bwMode="auto">
              <a:xfrm>
                <a:off x="5380" y="3478"/>
                <a:ext cx="27" cy="12"/>
              </a:xfrm>
              <a:custGeom>
                <a:avLst/>
                <a:gdLst>
                  <a:gd name="T0" fmla="*/ 14 w 18"/>
                  <a:gd name="T1" fmla="*/ 3 h 8"/>
                  <a:gd name="T2" fmla="*/ 5 w 18"/>
                  <a:gd name="T3" fmla="*/ 1 h 8"/>
                  <a:gd name="T4" fmla="*/ 2 w 18"/>
                  <a:gd name="T5" fmla="*/ 4 h 8"/>
                  <a:gd name="T6" fmla="*/ 16 w 18"/>
                  <a:gd name="T7" fmla="*/ 7 h 8"/>
                  <a:gd name="T8" fmla="*/ 14 w 18"/>
                  <a:gd name="T9" fmla="*/ 3 h 8"/>
                </a:gdLst>
                <a:ahLst/>
                <a:cxnLst>
                  <a:cxn ang="0">
                    <a:pos x="T0" y="T1"/>
                  </a:cxn>
                  <a:cxn ang="0">
                    <a:pos x="T2" y="T3"/>
                  </a:cxn>
                  <a:cxn ang="0">
                    <a:pos x="T4" y="T5"/>
                  </a:cxn>
                  <a:cxn ang="0">
                    <a:pos x="T6" y="T7"/>
                  </a:cxn>
                  <a:cxn ang="0">
                    <a:pos x="T8" y="T9"/>
                  </a:cxn>
                </a:cxnLst>
                <a:rect l="0" t="0" r="r" b="b"/>
                <a:pathLst>
                  <a:path w="18" h="8">
                    <a:moveTo>
                      <a:pt x="14" y="3"/>
                    </a:moveTo>
                    <a:cubicBezTo>
                      <a:pt x="11" y="4"/>
                      <a:pt x="8" y="4"/>
                      <a:pt x="5" y="1"/>
                    </a:cubicBezTo>
                    <a:cubicBezTo>
                      <a:pt x="3" y="0"/>
                      <a:pt x="0" y="3"/>
                      <a:pt x="2" y="4"/>
                    </a:cubicBezTo>
                    <a:cubicBezTo>
                      <a:pt x="7" y="7"/>
                      <a:pt x="11" y="8"/>
                      <a:pt x="16" y="7"/>
                    </a:cubicBezTo>
                    <a:cubicBezTo>
                      <a:pt x="18" y="6"/>
                      <a:pt x="17" y="2"/>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6" name="Freeform 1740">
                <a:extLst>
                  <a:ext uri="{FF2B5EF4-FFF2-40B4-BE49-F238E27FC236}">
                    <a16:creationId xmlns:a16="http://schemas.microsoft.com/office/drawing/2014/main" id="{2EBB62F0-4F0B-4E4F-989F-77580B2E1201}"/>
                  </a:ext>
                </a:extLst>
              </p:cNvPr>
              <p:cNvSpPr>
                <a:spLocks/>
              </p:cNvSpPr>
              <p:nvPr userDrawn="1"/>
            </p:nvSpPr>
            <p:spPr bwMode="auto">
              <a:xfrm>
                <a:off x="5410" y="3463"/>
                <a:ext cx="22" cy="8"/>
              </a:xfrm>
              <a:custGeom>
                <a:avLst/>
                <a:gdLst>
                  <a:gd name="T0" fmla="*/ 11 w 15"/>
                  <a:gd name="T1" fmla="*/ 1 h 5"/>
                  <a:gd name="T2" fmla="*/ 3 w 15"/>
                  <a:gd name="T3" fmla="*/ 1 h 5"/>
                  <a:gd name="T4" fmla="*/ 2 w 15"/>
                  <a:gd name="T5" fmla="*/ 5 h 5"/>
                  <a:gd name="T6" fmla="*/ 12 w 15"/>
                  <a:gd name="T7" fmla="*/ 4 h 5"/>
                  <a:gd name="T8" fmla="*/ 11 w 15"/>
                  <a:gd name="T9" fmla="*/ 1 h 5"/>
                </a:gdLst>
                <a:ahLst/>
                <a:cxnLst>
                  <a:cxn ang="0">
                    <a:pos x="T0" y="T1"/>
                  </a:cxn>
                  <a:cxn ang="0">
                    <a:pos x="T2" y="T3"/>
                  </a:cxn>
                  <a:cxn ang="0">
                    <a:pos x="T4" y="T5"/>
                  </a:cxn>
                  <a:cxn ang="0">
                    <a:pos x="T6" y="T7"/>
                  </a:cxn>
                  <a:cxn ang="0">
                    <a:pos x="T8" y="T9"/>
                  </a:cxn>
                </a:cxnLst>
                <a:rect l="0" t="0" r="r" b="b"/>
                <a:pathLst>
                  <a:path w="15" h="5">
                    <a:moveTo>
                      <a:pt x="11" y="1"/>
                    </a:moveTo>
                    <a:cubicBezTo>
                      <a:pt x="9" y="2"/>
                      <a:pt x="6" y="1"/>
                      <a:pt x="3" y="1"/>
                    </a:cubicBezTo>
                    <a:cubicBezTo>
                      <a:pt x="1" y="1"/>
                      <a:pt x="0" y="4"/>
                      <a:pt x="2" y="5"/>
                    </a:cubicBezTo>
                    <a:cubicBezTo>
                      <a:pt x="6" y="5"/>
                      <a:pt x="9" y="5"/>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7" name="Freeform 1741">
                <a:extLst>
                  <a:ext uri="{FF2B5EF4-FFF2-40B4-BE49-F238E27FC236}">
                    <a16:creationId xmlns:a16="http://schemas.microsoft.com/office/drawing/2014/main" id="{A93E6815-7BFF-4F8F-8B55-4560087B608B}"/>
                  </a:ext>
                </a:extLst>
              </p:cNvPr>
              <p:cNvSpPr>
                <a:spLocks/>
              </p:cNvSpPr>
              <p:nvPr userDrawn="1"/>
            </p:nvSpPr>
            <p:spPr bwMode="auto">
              <a:xfrm>
                <a:off x="5392" y="3444"/>
                <a:ext cx="23" cy="9"/>
              </a:xfrm>
              <a:custGeom>
                <a:avLst/>
                <a:gdLst>
                  <a:gd name="T0" fmla="*/ 13 w 16"/>
                  <a:gd name="T1" fmla="*/ 1 h 6"/>
                  <a:gd name="T2" fmla="*/ 2 w 16"/>
                  <a:gd name="T3" fmla="*/ 2 h 6"/>
                  <a:gd name="T4" fmla="*/ 3 w 16"/>
                  <a:gd name="T5" fmla="*/ 5 h 6"/>
                  <a:gd name="T6" fmla="*/ 13 w 16"/>
                  <a:gd name="T7" fmla="*/ 4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0"/>
                      <a:pt x="6" y="0"/>
                      <a:pt x="2" y="2"/>
                    </a:cubicBezTo>
                    <a:cubicBezTo>
                      <a:pt x="0" y="2"/>
                      <a:pt x="1" y="6"/>
                      <a:pt x="3" y="5"/>
                    </a:cubicBezTo>
                    <a:cubicBezTo>
                      <a:pt x="6" y="4"/>
                      <a:pt x="10" y="4"/>
                      <a:pt x="13" y="4"/>
                    </a:cubicBezTo>
                    <a:cubicBezTo>
                      <a:pt x="15" y="5"/>
                      <a:pt x="16"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8" name="Freeform 1742">
                <a:extLst>
                  <a:ext uri="{FF2B5EF4-FFF2-40B4-BE49-F238E27FC236}">
                    <a16:creationId xmlns:a16="http://schemas.microsoft.com/office/drawing/2014/main" id="{340CD892-226D-4CCF-993B-97194A46A336}"/>
                  </a:ext>
                </a:extLst>
              </p:cNvPr>
              <p:cNvSpPr>
                <a:spLocks/>
              </p:cNvSpPr>
              <p:nvPr userDrawn="1"/>
            </p:nvSpPr>
            <p:spPr bwMode="auto">
              <a:xfrm>
                <a:off x="5413" y="3434"/>
                <a:ext cx="28" cy="6"/>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1"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9" name="Freeform 1743">
                <a:extLst>
                  <a:ext uri="{FF2B5EF4-FFF2-40B4-BE49-F238E27FC236}">
                    <a16:creationId xmlns:a16="http://schemas.microsoft.com/office/drawing/2014/main" id="{A5E5500A-025E-488D-B3A9-6586C2E648B5}"/>
                  </a:ext>
                </a:extLst>
              </p:cNvPr>
              <p:cNvSpPr>
                <a:spLocks/>
              </p:cNvSpPr>
              <p:nvPr userDrawn="1"/>
            </p:nvSpPr>
            <p:spPr bwMode="auto">
              <a:xfrm>
                <a:off x="5417" y="3407"/>
                <a:ext cx="24" cy="12"/>
              </a:xfrm>
              <a:custGeom>
                <a:avLst/>
                <a:gdLst>
                  <a:gd name="T0" fmla="*/ 12 w 16"/>
                  <a:gd name="T1" fmla="*/ 1 h 8"/>
                  <a:gd name="T2" fmla="*/ 2 w 16"/>
                  <a:gd name="T3" fmla="*/ 3 h 8"/>
                  <a:gd name="T4" fmla="*/ 4 w 16"/>
                  <a:gd name="T5" fmla="*/ 7 h 8"/>
                  <a:gd name="T6" fmla="*/ 14 w 16"/>
                  <a:gd name="T7" fmla="*/ 5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2"/>
                      <a:pt x="6" y="2"/>
                      <a:pt x="2" y="3"/>
                    </a:cubicBezTo>
                    <a:cubicBezTo>
                      <a:pt x="0" y="4"/>
                      <a:pt x="1" y="8"/>
                      <a:pt x="4" y="7"/>
                    </a:cubicBezTo>
                    <a:cubicBezTo>
                      <a:pt x="7" y="6"/>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0" name="Freeform 1744">
                <a:extLst>
                  <a:ext uri="{FF2B5EF4-FFF2-40B4-BE49-F238E27FC236}">
                    <a16:creationId xmlns:a16="http://schemas.microsoft.com/office/drawing/2014/main" id="{EA7F1CE4-202F-4B71-B064-96ED990F1EBF}"/>
                  </a:ext>
                </a:extLst>
              </p:cNvPr>
              <p:cNvSpPr>
                <a:spLocks/>
              </p:cNvSpPr>
              <p:nvPr userDrawn="1"/>
            </p:nvSpPr>
            <p:spPr bwMode="auto">
              <a:xfrm>
                <a:off x="5424" y="3385"/>
                <a:ext cx="28" cy="9"/>
              </a:xfrm>
              <a:custGeom>
                <a:avLst/>
                <a:gdLst>
                  <a:gd name="T0" fmla="*/ 15 w 19"/>
                  <a:gd name="T1" fmla="*/ 1 h 6"/>
                  <a:gd name="T2" fmla="*/ 3 w 19"/>
                  <a:gd name="T3" fmla="*/ 3 h 6"/>
                  <a:gd name="T4" fmla="*/ 3 w 19"/>
                  <a:gd name="T5" fmla="*/ 6 h 6"/>
                  <a:gd name="T6" fmla="*/ 17 w 19"/>
                  <a:gd name="T7" fmla="*/ 5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3"/>
                      <a:pt x="3" y="3"/>
                    </a:cubicBezTo>
                    <a:cubicBezTo>
                      <a:pt x="0" y="3"/>
                      <a:pt x="1" y="6"/>
                      <a:pt x="3" y="6"/>
                    </a:cubicBezTo>
                    <a:cubicBezTo>
                      <a:pt x="8" y="6"/>
                      <a:pt x="12" y="6"/>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1" name="Freeform 1745">
                <a:extLst>
                  <a:ext uri="{FF2B5EF4-FFF2-40B4-BE49-F238E27FC236}">
                    <a16:creationId xmlns:a16="http://schemas.microsoft.com/office/drawing/2014/main" id="{207793EF-8C27-442A-8003-7B914725E55E}"/>
                  </a:ext>
                </a:extLst>
              </p:cNvPr>
              <p:cNvSpPr>
                <a:spLocks/>
              </p:cNvSpPr>
              <p:nvPr userDrawn="1"/>
            </p:nvSpPr>
            <p:spPr bwMode="auto">
              <a:xfrm>
                <a:off x="5429" y="3366"/>
                <a:ext cx="37" cy="12"/>
              </a:xfrm>
              <a:custGeom>
                <a:avLst/>
                <a:gdLst>
                  <a:gd name="T0" fmla="*/ 21 w 25"/>
                  <a:gd name="T1" fmla="*/ 2 h 8"/>
                  <a:gd name="T2" fmla="*/ 3 w 25"/>
                  <a:gd name="T3" fmla="*/ 4 h 8"/>
                  <a:gd name="T4" fmla="*/ 3 w 25"/>
                  <a:gd name="T5" fmla="*/ 7 h 8"/>
                  <a:gd name="T6" fmla="*/ 23 w 25"/>
                  <a:gd name="T7" fmla="*/ 5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5" y="5"/>
                      <a:pt x="10" y="4"/>
                      <a:pt x="3" y="4"/>
                    </a:cubicBezTo>
                    <a:cubicBezTo>
                      <a:pt x="1" y="4"/>
                      <a:pt x="0" y="7"/>
                      <a:pt x="3" y="7"/>
                    </a:cubicBezTo>
                    <a:cubicBezTo>
                      <a:pt x="10" y="8"/>
                      <a:pt x="17" y="8"/>
                      <a:pt x="23" y="5"/>
                    </a:cubicBezTo>
                    <a:cubicBezTo>
                      <a:pt x="25" y="4"/>
                      <a:pt x="23"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2" name="Freeform 1746">
                <a:extLst>
                  <a:ext uri="{FF2B5EF4-FFF2-40B4-BE49-F238E27FC236}">
                    <a16:creationId xmlns:a16="http://schemas.microsoft.com/office/drawing/2014/main" id="{965F9493-1934-40C9-BB17-B5E371607652}"/>
                  </a:ext>
                </a:extLst>
              </p:cNvPr>
              <p:cNvSpPr>
                <a:spLocks/>
              </p:cNvSpPr>
              <p:nvPr userDrawn="1"/>
            </p:nvSpPr>
            <p:spPr bwMode="auto">
              <a:xfrm>
                <a:off x="5451" y="3529"/>
                <a:ext cx="37" cy="11"/>
              </a:xfrm>
              <a:custGeom>
                <a:avLst/>
                <a:gdLst>
                  <a:gd name="T0" fmla="*/ 21 w 25"/>
                  <a:gd name="T1" fmla="*/ 1 h 7"/>
                  <a:gd name="T2" fmla="*/ 4 w 25"/>
                  <a:gd name="T3" fmla="*/ 0 h 7"/>
                  <a:gd name="T4" fmla="*/ 3 w 25"/>
                  <a:gd name="T5" fmla="*/ 4 h 7"/>
                  <a:gd name="T6" fmla="*/ 23 w 25"/>
                  <a:gd name="T7" fmla="*/ 5 h 7"/>
                  <a:gd name="T8" fmla="*/ 21 w 25"/>
                  <a:gd name="T9" fmla="*/ 1 h 7"/>
                </a:gdLst>
                <a:ahLst/>
                <a:cxnLst>
                  <a:cxn ang="0">
                    <a:pos x="T0" y="T1"/>
                  </a:cxn>
                  <a:cxn ang="0">
                    <a:pos x="T2" y="T3"/>
                  </a:cxn>
                  <a:cxn ang="0">
                    <a:pos x="T4" y="T5"/>
                  </a:cxn>
                  <a:cxn ang="0">
                    <a:pos x="T6" y="T7"/>
                  </a:cxn>
                  <a:cxn ang="0">
                    <a:pos x="T8" y="T9"/>
                  </a:cxn>
                </a:cxnLst>
                <a:rect l="0" t="0" r="r" b="b"/>
                <a:pathLst>
                  <a:path w="25" h="7">
                    <a:moveTo>
                      <a:pt x="21" y="1"/>
                    </a:moveTo>
                    <a:cubicBezTo>
                      <a:pt x="16" y="3"/>
                      <a:pt x="9" y="3"/>
                      <a:pt x="4" y="0"/>
                    </a:cubicBezTo>
                    <a:cubicBezTo>
                      <a:pt x="2" y="0"/>
                      <a:pt x="0" y="3"/>
                      <a:pt x="3" y="4"/>
                    </a:cubicBezTo>
                    <a:cubicBezTo>
                      <a:pt x="9" y="6"/>
                      <a:pt x="17" y="7"/>
                      <a:pt x="23" y="5"/>
                    </a:cubicBezTo>
                    <a:cubicBezTo>
                      <a:pt x="25" y="4"/>
                      <a:pt x="24"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3" name="Freeform 1747">
                <a:extLst>
                  <a:ext uri="{FF2B5EF4-FFF2-40B4-BE49-F238E27FC236}">
                    <a16:creationId xmlns:a16="http://schemas.microsoft.com/office/drawing/2014/main" id="{6AF37F66-7D1B-4CD1-8493-DA850A04A2FB}"/>
                  </a:ext>
                </a:extLst>
              </p:cNvPr>
              <p:cNvSpPr>
                <a:spLocks/>
              </p:cNvSpPr>
              <p:nvPr userDrawn="1"/>
            </p:nvSpPr>
            <p:spPr bwMode="auto">
              <a:xfrm>
                <a:off x="5449" y="3509"/>
                <a:ext cx="24" cy="9"/>
              </a:xfrm>
              <a:custGeom>
                <a:avLst/>
                <a:gdLst>
                  <a:gd name="T0" fmla="*/ 13 w 16"/>
                  <a:gd name="T1" fmla="*/ 2 h 6"/>
                  <a:gd name="T2" fmla="*/ 3 w 16"/>
                  <a:gd name="T3" fmla="*/ 1 h 6"/>
                  <a:gd name="T4" fmla="*/ 2 w 16"/>
                  <a:gd name="T5" fmla="*/ 5 h 6"/>
                  <a:gd name="T6" fmla="*/ 14 w 16"/>
                  <a:gd name="T7" fmla="*/ 5 h 6"/>
                  <a:gd name="T8" fmla="*/ 13 w 16"/>
                  <a:gd name="T9" fmla="*/ 2 h 6"/>
                </a:gdLst>
                <a:ahLst/>
                <a:cxnLst>
                  <a:cxn ang="0">
                    <a:pos x="T0" y="T1"/>
                  </a:cxn>
                  <a:cxn ang="0">
                    <a:pos x="T2" y="T3"/>
                  </a:cxn>
                  <a:cxn ang="0">
                    <a:pos x="T4" y="T5"/>
                  </a:cxn>
                  <a:cxn ang="0">
                    <a:pos x="T6" y="T7"/>
                  </a:cxn>
                  <a:cxn ang="0">
                    <a:pos x="T8" y="T9"/>
                  </a:cxn>
                </a:cxnLst>
                <a:rect l="0" t="0" r="r" b="b"/>
                <a:pathLst>
                  <a:path w="16" h="6">
                    <a:moveTo>
                      <a:pt x="13" y="2"/>
                    </a:moveTo>
                    <a:cubicBezTo>
                      <a:pt x="10" y="2"/>
                      <a:pt x="6" y="3"/>
                      <a:pt x="3" y="1"/>
                    </a:cubicBezTo>
                    <a:cubicBezTo>
                      <a:pt x="1" y="0"/>
                      <a:pt x="0" y="4"/>
                      <a:pt x="2" y="5"/>
                    </a:cubicBezTo>
                    <a:cubicBezTo>
                      <a:pt x="6" y="6"/>
                      <a:pt x="10" y="6"/>
                      <a:pt x="14" y="5"/>
                    </a:cubicBezTo>
                    <a:cubicBezTo>
                      <a:pt x="16" y="5"/>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4" name="Freeform 1748">
                <a:extLst>
                  <a:ext uri="{FF2B5EF4-FFF2-40B4-BE49-F238E27FC236}">
                    <a16:creationId xmlns:a16="http://schemas.microsoft.com/office/drawing/2014/main" id="{08FCBDEC-9417-4791-89BF-B6CF85D5779E}"/>
                  </a:ext>
                </a:extLst>
              </p:cNvPr>
              <p:cNvSpPr>
                <a:spLocks/>
              </p:cNvSpPr>
              <p:nvPr userDrawn="1"/>
            </p:nvSpPr>
            <p:spPr bwMode="auto">
              <a:xfrm>
                <a:off x="5429" y="3485"/>
                <a:ext cx="25"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5" name="Freeform 1749">
                <a:extLst>
                  <a:ext uri="{FF2B5EF4-FFF2-40B4-BE49-F238E27FC236}">
                    <a16:creationId xmlns:a16="http://schemas.microsoft.com/office/drawing/2014/main" id="{93ED52D0-FEE8-49DD-9378-A0BE13E13F56}"/>
                  </a:ext>
                </a:extLst>
              </p:cNvPr>
              <p:cNvSpPr>
                <a:spLocks/>
              </p:cNvSpPr>
              <p:nvPr userDrawn="1"/>
            </p:nvSpPr>
            <p:spPr bwMode="auto">
              <a:xfrm>
                <a:off x="5463" y="3466"/>
                <a:ext cx="25" cy="12"/>
              </a:xfrm>
              <a:custGeom>
                <a:avLst/>
                <a:gdLst>
                  <a:gd name="T0" fmla="*/ 14 w 17"/>
                  <a:gd name="T1" fmla="*/ 4 h 8"/>
                  <a:gd name="T2" fmla="*/ 3 w 17"/>
                  <a:gd name="T3" fmla="*/ 1 h 8"/>
                  <a:gd name="T4" fmla="*/ 2 w 17"/>
                  <a:gd name="T5" fmla="*/ 4 h 8"/>
                  <a:gd name="T6" fmla="*/ 15 w 17"/>
                  <a:gd name="T7" fmla="*/ 8 h 8"/>
                  <a:gd name="T8" fmla="*/ 14 w 17"/>
                  <a:gd name="T9" fmla="*/ 4 h 8"/>
                </a:gdLst>
                <a:ahLst/>
                <a:cxnLst>
                  <a:cxn ang="0">
                    <a:pos x="T0" y="T1"/>
                  </a:cxn>
                  <a:cxn ang="0">
                    <a:pos x="T2" y="T3"/>
                  </a:cxn>
                  <a:cxn ang="0">
                    <a:pos x="T4" y="T5"/>
                  </a:cxn>
                  <a:cxn ang="0">
                    <a:pos x="T6" y="T7"/>
                  </a:cxn>
                  <a:cxn ang="0">
                    <a:pos x="T8" y="T9"/>
                  </a:cxn>
                </a:cxnLst>
                <a:rect l="0" t="0" r="r" b="b"/>
                <a:pathLst>
                  <a:path w="17" h="8">
                    <a:moveTo>
                      <a:pt x="14" y="4"/>
                    </a:moveTo>
                    <a:cubicBezTo>
                      <a:pt x="11" y="4"/>
                      <a:pt x="7" y="3"/>
                      <a:pt x="3" y="1"/>
                    </a:cubicBezTo>
                    <a:cubicBezTo>
                      <a:pt x="1" y="0"/>
                      <a:pt x="0" y="3"/>
                      <a:pt x="2" y="4"/>
                    </a:cubicBezTo>
                    <a:cubicBezTo>
                      <a:pt x="6" y="6"/>
                      <a:pt x="10" y="8"/>
                      <a:pt x="15" y="8"/>
                    </a:cubicBezTo>
                    <a:cubicBezTo>
                      <a:pt x="17" y="8"/>
                      <a:pt x="17" y="4"/>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6" name="Freeform 1750">
                <a:extLst>
                  <a:ext uri="{FF2B5EF4-FFF2-40B4-BE49-F238E27FC236}">
                    <a16:creationId xmlns:a16="http://schemas.microsoft.com/office/drawing/2014/main" id="{E6DCC82D-60EE-4D80-8E7E-2F97F4520D85}"/>
                  </a:ext>
                </a:extLst>
              </p:cNvPr>
              <p:cNvSpPr>
                <a:spLocks/>
              </p:cNvSpPr>
              <p:nvPr userDrawn="1"/>
            </p:nvSpPr>
            <p:spPr bwMode="auto">
              <a:xfrm>
                <a:off x="5455" y="3441"/>
                <a:ext cx="31" cy="9"/>
              </a:xfrm>
              <a:custGeom>
                <a:avLst/>
                <a:gdLst>
                  <a:gd name="T0" fmla="*/ 17 w 21"/>
                  <a:gd name="T1" fmla="*/ 0 h 6"/>
                  <a:gd name="T2" fmla="*/ 3 w 21"/>
                  <a:gd name="T3" fmla="*/ 1 h 6"/>
                  <a:gd name="T4" fmla="*/ 3 w 21"/>
                  <a:gd name="T5" fmla="*/ 5 h 6"/>
                  <a:gd name="T6" fmla="*/ 19 w 21"/>
                  <a:gd name="T7" fmla="*/ 4 h 6"/>
                  <a:gd name="T8" fmla="*/ 17 w 21"/>
                  <a:gd name="T9" fmla="*/ 0 h 6"/>
                </a:gdLst>
                <a:ahLst/>
                <a:cxnLst>
                  <a:cxn ang="0">
                    <a:pos x="T0" y="T1"/>
                  </a:cxn>
                  <a:cxn ang="0">
                    <a:pos x="T2" y="T3"/>
                  </a:cxn>
                  <a:cxn ang="0">
                    <a:pos x="T4" y="T5"/>
                  </a:cxn>
                  <a:cxn ang="0">
                    <a:pos x="T6" y="T7"/>
                  </a:cxn>
                  <a:cxn ang="0">
                    <a:pos x="T8" y="T9"/>
                  </a:cxn>
                </a:cxnLst>
                <a:rect l="0" t="0" r="r" b="b"/>
                <a:pathLst>
                  <a:path w="21" h="6">
                    <a:moveTo>
                      <a:pt x="17" y="0"/>
                    </a:moveTo>
                    <a:cubicBezTo>
                      <a:pt x="13" y="2"/>
                      <a:pt x="8" y="2"/>
                      <a:pt x="3" y="1"/>
                    </a:cubicBezTo>
                    <a:cubicBezTo>
                      <a:pt x="1" y="1"/>
                      <a:pt x="0" y="4"/>
                      <a:pt x="3" y="5"/>
                    </a:cubicBezTo>
                    <a:cubicBezTo>
                      <a:pt x="8" y="6"/>
                      <a:pt x="13" y="6"/>
                      <a:pt x="19" y="4"/>
                    </a:cubicBezTo>
                    <a:cubicBezTo>
                      <a:pt x="21" y="3"/>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7" name="Freeform 1751">
                <a:extLst>
                  <a:ext uri="{FF2B5EF4-FFF2-40B4-BE49-F238E27FC236}">
                    <a16:creationId xmlns:a16="http://schemas.microsoft.com/office/drawing/2014/main" id="{C5125BCE-9415-4C13-A255-47EBA5BFA020}"/>
                  </a:ext>
                </a:extLst>
              </p:cNvPr>
              <p:cNvSpPr>
                <a:spLocks/>
              </p:cNvSpPr>
              <p:nvPr userDrawn="1"/>
            </p:nvSpPr>
            <p:spPr bwMode="auto">
              <a:xfrm>
                <a:off x="5460" y="3410"/>
                <a:ext cx="22" cy="9"/>
              </a:xfrm>
              <a:custGeom>
                <a:avLst/>
                <a:gdLst>
                  <a:gd name="T0" fmla="*/ 11 w 15"/>
                  <a:gd name="T1" fmla="*/ 1 h 6"/>
                  <a:gd name="T2" fmla="*/ 4 w 15"/>
                  <a:gd name="T3" fmla="*/ 1 h 6"/>
                  <a:gd name="T4" fmla="*/ 2 w 15"/>
                  <a:gd name="T5" fmla="*/ 5 h 6"/>
                  <a:gd name="T6" fmla="*/ 13 w 15"/>
                  <a:gd name="T7" fmla="*/ 5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4" y="1"/>
                    </a:cubicBezTo>
                    <a:cubicBezTo>
                      <a:pt x="2" y="0"/>
                      <a:pt x="0" y="4"/>
                      <a:pt x="2" y="5"/>
                    </a:cubicBezTo>
                    <a:cubicBezTo>
                      <a:pt x="6" y="6"/>
                      <a:pt x="9" y="6"/>
                      <a:pt x="13" y="5"/>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8" name="Freeform 1752">
                <a:extLst>
                  <a:ext uri="{FF2B5EF4-FFF2-40B4-BE49-F238E27FC236}">
                    <a16:creationId xmlns:a16="http://schemas.microsoft.com/office/drawing/2014/main" id="{0C18F120-2286-4C16-86E9-54EA43972945}"/>
                  </a:ext>
                </a:extLst>
              </p:cNvPr>
              <p:cNvSpPr>
                <a:spLocks/>
              </p:cNvSpPr>
              <p:nvPr userDrawn="1"/>
            </p:nvSpPr>
            <p:spPr bwMode="auto">
              <a:xfrm>
                <a:off x="5501" y="3412"/>
                <a:ext cx="19" cy="8"/>
              </a:xfrm>
              <a:custGeom>
                <a:avLst/>
                <a:gdLst>
                  <a:gd name="T0" fmla="*/ 10 w 13"/>
                  <a:gd name="T1" fmla="*/ 1 h 6"/>
                  <a:gd name="T2" fmla="*/ 4 w 13"/>
                  <a:gd name="T3" fmla="*/ 2 h 6"/>
                  <a:gd name="T4" fmla="*/ 3 w 13"/>
                  <a:gd name="T5" fmla="*/ 6 h 6"/>
                  <a:gd name="T6" fmla="*/ 11 w 13"/>
                  <a:gd name="T7" fmla="*/ 4 h 6"/>
                  <a:gd name="T8" fmla="*/ 10 w 13"/>
                  <a:gd name="T9" fmla="*/ 1 h 6"/>
                </a:gdLst>
                <a:ahLst/>
                <a:cxnLst>
                  <a:cxn ang="0">
                    <a:pos x="T0" y="T1"/>
                  </a:cxn>
                  <a:cxn ang="0">
                    <a:pos x="T2" y="T3"/>
                  </a:cxn>
                  <a:cxn ang="0">
                    <a:pos x="T4" y="T5"/>
                  </a:cxn>
                  <a:cxn ang="0">
                    <a:pos x="T6" y="T7"/>
                  </a:cxn>
                  <a:cxn ang="0">
                    <a:pos x="T8" y="T9"/>
                  </a:cxn>
                </a:cxnLst>
                <a:rect l="0" t="0" r="r" b="b"/>
                <a:pathLst>
                  <a:path w="13" h="6">
                    <a:moveTo>
                      <a:pt x="10" y="1"/>
                    </a:moveTo>
                    <a:cubicBezTo>
                      <a:pt x="8" y="2"/>
                      <a:pt x="6" y="2"/>
                      <a:pt x="4" y="2"/>
                    </a:cubicBezTo>
                    <a:cubicBezTo>
                      <a:pt x="1" y="2"/>
                      <a:pt x="0" y="6"/>
                      <a:pt x="3" y="6"/>
                    </a:cubicBezTo>
                    <a:cubicBezTo>
                      <a:pt x="6" y="6"/>
                      <a:pt x="8" y="6"/>
                      <a:pt x="11" y="4"/>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9" name="Freeform 1753">
                <a:extLst>
                  <a:ext uri="{FF2B5EF4-FFF2-40B4-BE49-F238E27FC236}">
                    <a16:creationId xmlns:a16="http://schemas.microsoft.com/office/drawing/2014/main" id="{8239F047-9FA5-4DD5-88F1-1FCBDF15CF93}"/>
                  </a:ext>
                </a:extLst>
              </p:cNvPr>
              <p:cNvSpPr>
                <a:spLocks/>
              </p:cNvSpPr>
              <p:nvPr userDrawn="1"/>
            </p:nvSpPr>
            <p:spPr bwMode="auto">
              <a:xfrm>
                <a:off x="5470" y="3388"/>
                <a:ext cx="21" cy="6"/>
              </a:xfrm>
              <a:custGeom>
                <a:avLst/>
                <a:gdLst>
                  <a:gd name="T0" fmla="*/ 12 w 14"/>
                  <a:gd name="T1" fmla="*/ 0 h 4"/>
                  <a:gd name="T2" fmla="*/ 3 w 14"/>
                  <a:gd name="T3" fmla="*/ 0 h 4"/>
                  <a:gd name="T4" fmla="*/ 2 w 14"/>
                  <a:gd name="T5" fmla="*/ 4 h 4"/>
                  <a:gd name="T6" fmla="*/ 11 w 14"/>
                  <a:gd name="T7" fmla="*/ 4 h 4"/>
                  <a:gd name="T8" fmla="*/ 12 w 14"/>
                  <a:gd name="T9" fmla="*/ 0 h 4"/>
                </a:gdLst>
                <a:ahLst/>
                <a:cxnLst>
                  <a:cxn ang="0">
                    <a:pos x="T0" y="T1"/>
                  </a:cxn>
                  <a:cxn ang="0">
                    <a:pos x="T2" y="T3"/>
                  </a:cxn>
                  <a:cxn ang="0">
                    <a:pos x="T4" y="T5"/>
                  </a:cxn>
                  <a:cxn ang="0">
                    <a:pos x="T6" y="T7"/>
                  </a:cxn>
                  <a:cxn ang="0">
                    <a:pos x="T8" y="T9"/>
                  </a:cxn>
                </a:cxnLst>
                <a:rect l="0" t="0" r="r" b="b"/>
                <a:pathLst>
                  <a:path w="14" h="4">
                    <a:moveTo>
                      <a:pt x="12" y="0"/>
                    </a:moveTo>
                    <a:cubicBezTo>
                      <a:pt x="9" y="0"/>
                      <a:pt x="6" y="0"/>
                      <a:pt x="3" y="0"/>
                    </a:cubicBezTo>
                    <a:cubicBezTo>
                      <a:pt x="0" y="0"/>
                      <a:pt x="0" y="4"/>
                      <a:pt x="2" y="4"/>
                    </a:cubicBezTo>
                    <a:cubicBezTo>
                      <a:pt x="5" y="4"/>
                      <a:pt x="8" y="3"/>
                      <a:pt x="11" y="4"/>
                    </a:cubicBezTo>
                    <a:cubicBezTo>
                      <a:pt x="13"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0" name="Freeform 1754">
                <a:extLst>
                  <a:ext uri="{FF2B5EF4-FFF2-40B4-BE49-F238E27FC236}">
                    <a16:creationId xmlns:a16="http://schemas.microsoft.com/office/drawing/2014/main" id="{1627CF80-319F-4554-8748-1AED084387EC}"/>
                  </a:ext>
                </a:extLst>
              </p:cNvPr>
              <p:cNvSpPr>
                <a:spLocks/>
              </p:cNvSpPr>
              <p:nvPr userDrawn="1"/>
            </p:nvSpPr>
            <p:spPr bwMode="auto">
              <a:xfrm>
                <a:off x="5507" y="3387"/>
                <a:ext cx="22" cy="8"/>
              </a:xfrm>
              <a:custGeom>
                <a:avLst/>
                <a:gdLst>
                  <a:gd name="T0" fmla="*/ 12 w 15"/>
                  <a:gd name="T1" fmla="*/ 1 h 6"/>
                  <a:gd name="T2" fmla="*/ 4 w 15"/>
                  <a:gd name="T3" fmla="*/ 1 h 6"/>
                  <a:gd name="T4" fmla="*/ 2 w 15"/>
                  <a:gd name="T5" fmla="*/ 4 h 6"/>
                  <a:gd name="T6" fmla="*/ 13 w 15"/>
                  <a:gd name="T7" fmla="*/ 4 h 6"/>
                  <a:gd name="T8" fmla="*/ 12 w 15"/>
                  <a:gd name="T9" fmla="*/ 1 h 6"/>
                </a:gdLst>
                <a:ahLst/>
                <a:cxnLst>
                  <a:cxn ang="0">
                    <a:pos x="T0" y="T1"/>
                  </a:cxn>
                  <a:cxn ang="0">
                    <a:pos x="T2" y="T3"/>
                  </a:cxn>
                  <a:cxn ang="0">
                    <a:pos x="T4" y="T5"/>
                  </a:cxn>
                  <a:cxn ang="0">
                    <a:pos x="T6" y="T7"/>
                  </a:cxn>
                  <a:cxn ang="0">
                    <a:pos x="T8" y="T9"/>
                  </a:cxn>
                </a:cxnLst>
                <a:rect l="0" t="0" r="r" b="b"/>
                <a:pathLst>
                  <a:path w="15" h="6">
                    <a:moveTo>
                      <a:pt x="12" y="1"/>
                    </a:moveTo>
                    <a:cubicBezTo>
                      <a:pt x="9" y="2"/>
                      <a:pt x="7" y="2"/>
                      <a:pt x="4" y="1"/>
                    </a:cubicBezTo>
                    <a:cubicBezTo>
                      <a:pt x="2" y="0"/>
                      <a:pt x="0" y="3"/>
                      <a:pt x="2" y="4"/>
                    </a:cubicBezTo>
                    <a:cubicBezTo>
                      <a:pt x="6" y="6"/>
                      <a:pt x="9"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1" name="Freeform 1755">
                <a:extLst>
                  <a:ext uri="{FF2B5EF4-FFF2-40B4-BE49-F238E27FC236}">
                    <a16:creationId xmlns:a16="http://schemas.microsoft.com/office/drawing/2014/main" id="{1E156AA7-3A7E-4D21-9E67-D0E2D353E4FC}"/>
                  </a:ext>
                </a:extLst>
              </p:cNvPr>
              <p:cNvSpPr>
                <a:spLocks/>
              </p:cNvSpPr>
              <p:nvPr userDrawn="1"/>
            </p:nvSpPr>
            <p:spPr bwMode="auto">
              <a:xfrm>
                <a:off x="5485" y="3363"/>
                <a:ext cx="26" cy="10"/>
              </a:xfrm>
              <a:custGeom>
                <a:avLst/>
                <a:gdLst>
                  <a:gd name="T0" fmla="*/ 15 w 18"/>
                  <a:gd name="T1" fmla="*/ 1 h 7"/>
                  <a:gd name="T2" fmla="*/ 3 w 18"/>
                  <a:gd name="T3" fmla="*/ 3 h 7"/>
                  <a:gd name="T4" fmla="*/ 2 w 18"/>
                  <a:gd name="T5" fmla="*/ 6 h 7"/>
                  <a:gd name="T6" fmla="*/ 16 w 18"/>
                  <a:gd name="T7" fmla="*/ 5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4"/>
                      <a:pt x="3" y="3"/>
                    </a:cubicBezTo>
                    <a:cubicBezTo>
                      <a:pt x="0" y="2"/>
                      <a:pt x="0" y="6"/>
                      <a:pt x="2" y="6"/>
                    </a:cubicBezTo>
                    <a:cubicBezTo>
                      <a:pt x="7" y="7"/>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2" name="Freeform 1756">
                <a:extLst>
                  <a:ext uri="{FF2B5EF4-FFF2-40B4-BE49-F238E27FC236}">
                    <a16:creationId xmlns:a16="http://schemas.microsoft.com/office/drawing/2014/main" id="{74B3AF8B-502D-44B7-BEB0-E0D6C656B977}"/>
                  </a:ext>
                </a:extLst>
              </p:cNvPr>
              <p:cNvSpPr>
                <a:spLocks/>
              </p:cNvSpPr>
              <p:nvPr userDrawn="1"/>
            </p:nvSpPr>
            <p:spPr bwMode="auto">
              <a:xfrm>
                <a:off x="5534" y="3354"/>
                <a:ext cx="29" cy="9"/>
              </a:xfrm>
              <a:custGeom>
                <a:avLst/>
                <a:gdLst>
                  <a:gd name="T0" fmla="*/ 16 w 20"/>
                  <a:gd name="T1" fmla="*/ 0 h 6"/>
                  <a:gd name="T2" fmla="*/ 2 w 20"/>
                  <a:gd name="T3" fmla="*/ 3 h 6"/>
                  <a:gd name="T4" fmla="*/ 2 w 20"/>
                  <a:gd name="T5" fmla="*/ 6 h 6"/>
                  <a:gd name="T6" fmla="*/ 17 w 20"/>
                  <a:gd name="T7" fmla="*/ 4 h 6"/>
                  <a:gd name="T8" fmla="*/ 16 w 20"/>
                  <a:gd name="T9" fmla="*/ 0 h 6"/>
                </a:gdLst>
                <a:ahLst/>
                <a:cxnLst>
                  <a:cxn ang="0">
                    <a:pos x="T0" y="T1"/>
                  </a:cxn>
                  <a:cxn ang="0">
                    <a:pos x="T2" y="T3"/>
                  </a:cxn>
                  <a:cxn ang="0">
                    <a:pos x="T4" y="T5"/>
                  </a:cxn>
                  <a:cxn ang="0">
                    <a:pos x="T6" y="T7"/>
                  </a:cxn>
                  <a:cxn ang="0">
                    <a:pos x="T8" y="T9"/>
                  </a:cxn>
                </a:cxnLst>
                <a:rect l="0" t="0" r="r" b="b"/>
                <a:pathLst>
                  <a:path w="20" h="6">
                    <a:moveTo>
                      <a:pt x="16" y="0"/>
                    </a:moveTo>
                    <a:cubicBezTo>
                      <a:pt x="11" y="2"/>
                      <a:pt x="7" y="2"/>
                      <a:pt x="2" y="3"/>
                    </a:cubicBezTo>
                    <a:cubicBezTo>
                      <a:pt x="0" y="3"/>
                      <a:pt x="0" y="6"/>
                      <a:pt x="2" y="6"/>
                    </a:cubicBezTo>
                    <a:cubicBezTo>
                      <a:pt x="7" y="6"/>
                      <a:pt x="12" y="6"/>
                      <a:pt x="17" y="4"/>
                    </a:cubicBezTo>
                    <a:cubicBezTo>
                      <a:pt x="20"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3" name="Freeform 1757">
                <a:extLst>
                  <a:ext uri="{FF2B5EF4-FFF2-40B4-BE49-F238E27FC236}">
                    <a16:creationId xmlns:a16="http://schemas.microsoft.com/office/drawing/2014/main" id="{8726059C-D38E-42E3-9793-22BE0A7BD6C9}"/>
                  </a:ext>
                </a:extLst>
              </p:cNvPr>
              <p:cNvSpPr>
                <a:spLocks/>
              </p:cNvSpPr>
              <p:nvPr userDrawn="1"/>
            </p:nvSpPr>
            <p:spPr bwMode="auto">
              <a:xfrm>
                <a:off x="5557" y="3372"/>
                <a:ext cx="21" cy="10"/>
              </a:xfrm>
              <a:custGeom>
                <a:avLst/>
                <a:gdLst>
                  <a:gd name="T0" fmla="*/ 11 w 14"/>
                  <a:gd name="T1" fmla="*/ 1 h 7"/>
                  <a:gd name="T2" fmla="*/ 3 w 14"/>
                  <a:gd name="T3" fmla="*/ 3 h 7"/>
                  <a:gd name="T4" fmla="*/ 3 w 14"/>
                  <a:gd name="T5" fmla="*/ 7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7"/>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4" name="Freeform 1758">
                <a:extLst>
                  <a:ext uri="{FF2B5EF4-FFF2-40B4-BE49-F238E27FC236}">
                    <a16:creationId xmlns:a16="http://schemas.microsoft.com/office/drawing/2014/main" id="{D9FA5983-5F13-497E-B9FE-B593DA2AD957}"/>
                  </a:ext>
                </a:extLst>
              </p:cNvPr>
              <p:cNvSpPr>
                <a:spLocks/>
              </p:cNvSpPr>
              <p:nvPr userDrawn="1"/>
            </p:nvSpPr>
            <p:spPr bwMode="auto">
              <a:xfrm>
                <a:off x="5579" y="3356"/>
                <a:ext cx="33" cy="7"/>
              </a:xfrm>
              <a:custGeom>
                <a:avLst/>
                <a:gdLst>
                  <a:gd name="T0" fmla="*/ 20 w 22"/>
                  <a:gd name="T1" fmla="*/ 1 h 5"/>
                  <a:gd name="T2" fmla="*/ 3 w 22"/>
                  <a:gd name="T3" fmla="*/ 1 h 5"/>
                  <a:gd name="T4" fmla="*/ 3 w 22"/>
                  <a:gd name="T5" fmla="*/ 4 h 5"/>
                  <a:gd name="T6" fmla="*/ 19 w 22"/>
                  <a:gd name="T7" fmla="*/ 4 h 5"/>
                  <a:gd name="T8" fmla="*/ 20 w 22"/>
                  <a:gd name="T9" fmla="*/ 1 h 5"/>
                </a:gdLst>
                <a:ahLst/>
                <a:cxnLst>
                  <a:cxn ang="0">
                    <a:pos x="T0" y="T1"/>
                  </a:cxn>
                  <a:cxn ang="0">
                    <a:pos x="T2" y="T3"/>
                  </a:cxn>
                  <a:cxn ang="0">
                    <a:pos x="T4" y="T5"/>
                  </a:cxn>
                  <a:cxn ang="0">
                    <a:pos x="T6" y="T7"/>
                  </a:cxn>
                  <a:cxn ang="0">
                    <a:pos x="T8" y="T9"/>
                  </a:cxn>
                </a:cxnLst>
                <a:rect l="0" t="0" r="r" b="b"/>
                <a:pathLst>
                  <a:path w="22" h="5">
                    <a:moveTo>
                      <a:pt x="20" y="1"/>
                    </a:moveTo>
                    <a:cubicBezTo>
                      <a:pt x="14" y="0"/>
                      <a:pt x="9" y="0"/>
                      <a:pt x="3" y="1"/>
                    </a:cubicBezTo>
                    <a:cubicBezTo>
                      <a:pt x="0" y="1"/>
                      <a:pt x="1" y="5"/>
                      <a:pt x="3" y="4"/>
                    </a:cubicBezTo>
                    <a:cubicBezTo>
                      <a:pt x="9" y="4"/>
                      <a:pt x="14" y="4"/>
                      <a:pt x="19" y="4"/>
                    </a:cubicBezTo>
                    <a:cubicBezTo>
                      <a:pt x="22" y="4"/>
                      <a:pt x="22" y="1"/>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5" name="Freeform 1759">
                <a:extLst>
                  <a:ext uri="{FF2B5EF4-FFF2-40B4-BE49-F238E27FC236}">
                    <a16:creationId xmlns:a16="http://schemas.microsoft.com/office/drawing/2014/main" id="{01D2D127-E035-4F18-B4B8-EA32B29DB7E4}"/>
                  </a:ext>
                </a:extLst>
              </p:cNvPr>
              <p:cNvSpPr>
                <a:spLocks/>
              </p:cNvSpPr>
              <p:nvPr userDrawn="1"/>
            </p:nvSpPr>
            <p:spPr bwMode="auto">
              <a:xfrm>
                <a:off x="5542" y="3401"/>
                <a:ext cx="28" cy="6"/>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6" name="Freeform 1760">
                <a:extLst>
                  <a:ext uri="{FF2B5EF4-FFF2-40B4-BE49-F238E27FC236}">
                    <a16:creationId xmlns:a16="http://schemas.microsoft.com/office/drawing/2014/main" id="{AAC8DD2B-027E-49FA-89E2-6B569D123921}"/>
                  </a:ext>
                </a:extLst>
              </p:cNvPr>
              <p:cNvSpPr>
                <a:spLocks/>
              </p:cNvSpPr>
              <p:nvPr userDrawn="1"/>
            </p:nvSpPr>
            <p:spPr bwMode="auto">
              <a:xfrm>
                <a:off x="5548" y="3428"/>
                <a:ext cx="24" cy="7"/>
              </a:xfrm>
              <a:custGeom>
                <a:avLst/>
                <a:gdLst>
                  <a:gd name="T0" fmla="*/ 13 w 16"/>
                  <a:gd name="T1" fmla="*/ 0 h 5"/>
                  <a:gd name="T2" fmla="*/ 3 w 16"/>
                  <a:gd name="T3" fmla="*/ 1 h 5"/>
                  <a:gd name="T4" fmla="*/ 2 w 16"/>
                  <a:gd name="T5" fmla="*/ 5 h 5"/>
                  <a:gd name="T6" fmla="*/ 12 w 16"/>
                  <a:gd name="T7" fmla="*/ 4 h 5"/>
                  <a:gd name="T8" fmla="*/ 13 w 16"/>
                  <a:gd name="T9" fmla="*/ 0 h 5"/>
                </a:gdLst>
                <a:ahLst/>
                <a:cxnLst>
                  <a:cxn ang="0">
                    <a:pos x="T0" y="T1"/>
                  </a:cxn>
                  <a:cxn ang="0">
                    <a:pos x="T2" y="T3"/>
                  </a:cxn>
                  <a:cxn ang="0">
                    <a:pos x="T4" y="T5"/>
                  </a:cxn>
                  <a:cxn ang="0">
                    <a:pos x="T6" y="T7"/>
                  </a:cxn>
                  <a:cxn ang="0">
                    <a:pos x="T8" y="T9"/>
                  </a:cxn>
                </a:cxnLst>
                <a:rect l="0" t="0" r="r" b="b"/>
                <a:pathLst>
                  <a:path w="16" h="5">
                    <a:moveTo>
                      <a:pt x="13" y="0"/>
                    </a:moveTo>
                    <a:cubicBezTo>
                      <a:pt x="10" y="0"/>
                      <a:pt x="6" y="1"/>
                      <a:pt x="3" y="1"/>
                    </a:cubicBezTo>
                    <a:cubicBezTo>
                      <a:pt x="0" y="1"/>
                      <a:pt x="0" y="4"/>
                      <a:pt x="2" y="5"/>
                    </a:cubicBezTo>
                    <a:cubicBezTo>
                      <a:pt x="6" y="5"/>
                      <a:pt x="9" y="4"/>
                      <a:pt x="12" y="4"/>
                    </a:cubicBezTo>
                    <a:cubicBezTo>
                      <a:pt x="15"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7" name="Freeform 1761">
                <a:extLst>
                  <a:ext uri="{FF2B5EF4-FFF2-40B4-BE49-F238E27FC236}">
                    <a16:creationId xmlns:a16="http://schemas.microsoft.com/office/drawing/2014/main" id="{308474B2-C9DB-4F08-BF1E-936D4861C913}"/>
                  </a:ext>
                </a:extLst>
              </p:cNvPr>
              <p:cNvSpPr>
                <a:spLocks/>
              </p:cNvSpPr>
              <p:nvPr userDrawn="1"/>
            </p:nvSpPr>
            <p:spPr bwMode="auto">
              <a:xfrm>
                <a:off x="5511" y="3446"/>
                <a:ext cx="28" cy="11"/>
              </a:xfrm>
              <a:custGeom>
                <a:avLst/>
                <a:gdLst>
                  <a:gd name="T0" fmla="*/ 15 w 19"/>
                  <a:gd name="T1" fmla="*/ 3 h 8"/>
                  <a:gd name="T2" fmla="*/ 4 w 19"/>
                  <a:gd name="T3" fmla="*/ 1 h 8"/>
                  <a:gd name="T4" fmla="*/ 2 w 19"/>
                  <a:gd name="T5" fmla="*/ 5 h 8"/>
                  <a:gd name="T6" fmla="*/ 16 w 19"/>
                  <a:gd name="T7" fmla="*/ 6 h 8"/>
                  <a:gd name="T8" fmla="*/ 15 w 19"/>
                  <a:gd name="T9" fmla="*/ 3 h 8"/>
                </a:gdLst>
                <a:ahLst/>
                <a:cxnLst>
                  <a:cxn ang="0">
                    <a:pos x="T0" y="T1"/>
                  </a:cxn>
                  <a:cxn ang="0">
                    <a:pos x="T2" y="T3"/>
                  </a:cxn>
                  <a:cxn ang="0">
                    <a:pos x="T4" y="T5"/>
                  </a:cxn>
                  <a:cxn ang="0">
                    <a:pos x="T6" y="T7"/>
                  </a:cxn>
                  <a:cxn ang="0">
                    <a:pos x="T8" y="T9"/>
                  </a:cxn>
                </a:cxnLst>
                <a:rect l="0" t="0" r="r" b="b"/>
                <a:pathLst>
                  <a:path w="19" h="8">
                    <a:moveTo>
                      <a:pt x="15" y="3"/>
                    </a:moveTo>
                    <a:cubicBezTo>
                      <a:pt x="11" y="4"/>
                      <a:pt x="7" y="3"/>
                      <a:pt x="4" y="1"/>
                    </a:cubicBezTo>
                    <a:cubicBezTo>
                      <a:pt x="1" y="0"/>
                      <a:pt x="0" y="4"/>
                      <a:pt x="2" y="5"/>
                    </a:cubicBezTo>
                    <a:cubicBezTo>
                      <a:pt x="7" y="7"/>
                      <a:pt x="11" y="8"/>
                      <a:pt x="16" y="6"/>
                    </a:cubicBezTo>
                    <a:cubicBezTo>
                      <a:pt x="19" y="5"/>
                      <a:pt x="17" y="2"/>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8" name="Freeform 1762">
                <a:extLst>
                  <a:ext uri="{FF2B5EF4-FFF2-40B4-BE49-F238E27FC236}">
                    <a16:creationId xmlns:a16="http://schemas.microsoft.com/office/drawing/2014/main" id="{A1819B86-7917-4710-A436-6F21CF1D3E2C}"/>
                  </a:ext>
                </a:extLst>
              </p:cNvPr>
              <p:cNvSpPr>
                <a:spLocks/>
              </p:cNvSpPr>
              <p:nvPr userDrawn="1"/>
            </p:nvSpPr>
            <p:spPr bwMode="auto">
              <a:xfrm>
                <a:off x="5514" y="3479"/>
                <a:ext cx="25" cy="8"/>
              </a:xfrm>
              <a:custGeom>
                <a:avLst/>
                <a:gdLst>
                  <a:gd name="T0" fmla="*/ 14 w 17"/>
                  <a:gd name="T1" fmla="*/ 1 h 5"/>
                  <a:gd name="T2" fmla="*/ 3 w 17"/>
                  <a:gd name="T3" fmla="*/ 0 h 5"/>
                  <a:gd name="T4" fmla="*/ 3 w 17"/>
                  <a:gd name="T5" fmla="*/ 4 h 5"/>
                  <a:gd name="T6" fmla="*/ 14 w 17"/>
                  <a:gd name="T7" fmla="*/ 4 h 5"/>
                  <a:gd name="T8" fmla="*/ 14 w 17"/>
                  <a:gd name="T9" fmla="*/ 1 h 5"/>
                </a:gdLst>
                <a:ahLst/>
                <a:cxnLst>
                  <a:cxn ang="0">
                    <a:pos x="T0" y="T1"/>
                  </a:cxn>
                  <a:cxn ang="0">
                    <a:pos x="T2" y="T3"/>
                  </a:cxn>
                  <a:cxn ang="0">
                    <a:pos x="T4" y="T5"/>
                  </a:cxn>
                  <a:cxn ang="0">
                    <a:pos x="T6" y="T7"/>
                  </a:cxn>
                  <a:cxn ang="0">
                    <a:pos x="T8" y="T9"/>
                  </a:cxn>
                </a:cxnLst>
                <a:rect l="0" t="0" r="r" b="b"/>
                <a:pathLst>
                  <a:path w="17" h="5">
                    <a:moveTo>
                      <a:pt x="14" y="1"/>
                    </a:moveTo>
                    <a:cubicBezTo>
                      <a:pt x="11" y="0"/>
                      <a:pt x="7" y="1"/>
                      <a:pt x="3" y="0"/>
                    </a:cubicBezTo>
                    <a:cubicBezTo>
                      <a:pt x="1" y="0"/>
                      <a:pt x="0" y="4"/>
                      <a:pt x="3" y="4"/>
                    </a:cubicBezTo>
                    <a:cubicBezTo>
                      <a:pt x="6" y="4"/>
                      <a:pt x="10" y="4"/>
                      <a:pt x="14" y="4"/>
                    </a:cubicBezTo>
                    <a:cubicBezTo>
                      <a:pt x="16" y="5"/>
                      <a:pt x="17"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9" name="Freeform 1763">
                <a:extLst>
                  <a:ext uri="{FF2B5EF4-FFF2-40B4-BE49-F238E27FC236}">
                    <a16:creationId xmlns:a16="http://schemas.microsoft.com/office/drawing/2014/main" id="{50E0052C-ED7B-451D-911A-305A008F271D}"/>
                  </a:ext>
                </a:extLst>
              </p:cNvPr>
              <p:cNvSpPr>
                <a:spLocks/>
              </p:cNvSpPr>
              <p:nvPr userDrawn="1"/>
            </p:nvSpPr>
            <p:spPr bwMode="auto">
              <a:xfrm>
                <a:off x="5491" y="3499"/>
                <a:ext cx="31" cy="10"/>
              </a:xfrm>
              <a:custGeom>
                <a:avLst/>
                <a:gdLst>
                  <a:gd name="T0" fmla="*/ 17 w 21"/>
                  <a:gd name="T1" fmla="*/ 1 h 7"/>
                  <a:gd name="T2" fmla="*/ 3 w 21"/>
                  <a:gd name="T3" fmla="*/ 1 h 7"/>
                  <a:gd name="T4" fmla="*/ 2 w 21"/>
                  <a:gd name="T5" fmla="*/ 5 h 7"/>
                  <a:gd name="T6" fmla="*/ 19 w 21"/>
                  <a:gd name="T7" fmla="*/ 5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2"/>
                      <a:pt x="3" y="1"/>
                    </a:cubicBezTo>
                    <a:cubicBezTo>
                      <a:pt x="1" y="0"/>
                      <a:pt x="0" y="4"/>
                      <a:pt x="2" y="5"/>
                    </a:cubicBezTo>
                    <a:cubicBezTo>
                      <a:pt x="8" y="6"/>
                      <a:pt x="13" y="7"/>
                      <a:pt x="19" y="5"/>
                    </a:cubicBezTo>
                    <a:cubicBezTo>
                      <a:pt x="21" y="4"/>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0" name="Freeform 1764">
                <a:extLst>
                  <a:ext uri="{FF2B5EF4-FFF2-40B4-BE49-F238E27FC236}">
                    <a16:creationId xmlns:a16="http://schemas.microsoft.com/office/drawing/2014/main" id="{7ABE570F-8544-4138-B021-BF357BB9FCE7}"/>
                  </a:ext>
                </a:extLst>
              </p:cNvPr>
              <p:cNvSpPr>
                <a:spLocks/>
              </p:cNvSpPr>
              <p:nvPr userDrawn="1"/>
            </p:nvSpPr>
            <p:spPr bwMode="auto">
              <a:xfrm>
                <a:off x="5511" y="3516"/>
                <a:ext cx="33" cy="9"/>
              </a:xfrm>
              <a:custGeom>
                <a:avLst/>
                <a:gdLst>
                  <a:gd name="T0" fmla="*/ 19 w 22"/>
                  <a:gd name="T1" fmla="*/ 1 h 6"/>
                  <a:gd name="T2" fmla="*/ 2 w 22"/>
                  <a:gd name="T3" fmla="*/ 2 h 6"/>
                  <a:gd name="T4" fmla="*/ 3 w 22"/>
                  <a:gd name="T5" fmla="*/ 6 h 6"/>
                  <a:gd name="T6" fmla="*/ 19 w 22"/>
                  <a:gd name="T7" fmla="*/ 4 h 6"/>
                  <a:gd name="T8" fmla="*/ 19 w 22"/>
                  <a:gd name="T9" fmla="*/ 1 h 6"/>
                </a:gdLst>
                <a:ahLst/>
                <a:cxnLst>
                  <a:cxn ang="0">
                    <a:pos x="T0" y="T1"/>
                  </a:cxn>
                  <a:cxn ang="0">
                    <a:pos x="T2" y="T3"/>
                  </a:cxn>
                  <a:cxn ang="0">
                    <a:pos x="T4" y="T5"/>
                  </a:cxn>
                  <a:cxn ang="0">
                    <a:pos x="T6" y="T7"/>
                  </a:cxn>
                  <a:cxn ang="0">
                    <a:pos x="T8" y="T9"/>
                  </a:cxn>
                </a:cxnLst>
                <a:rect l="0" t="0" r="r" b="b"/>
                <a:pathLst>
                  <a:path w="22" h="6">
                    <a:moveTo>
                      <a:pt x="19" y="1"/>
                    </a:moveTo>
                    <a:cubicBezTo>
                      <a:pt x="13" y="1"/>
                      <a:pt x="8" y="2"/>
                      <a:pt x="2" y="2"/>
                    </a:cubicBezTo>
                    <a:cubicBezTo>
                      <a:pt x="0" y="2"/>
                      <a:pt x="0" y="6"/>
                      <a:pt x="3" y="6"/>
                    </a:cubicBezTo>
                    <a:cubicBezTo>
                      <a:pt x="8" y="6"/>
                      <a:pt x="14" y="5"/>
                      <a:pt x="19" y="4"/>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1" name="Freeform 1765">
                <a:extLst>
                  <a:ext uri="{FF2B5EF4-FFF2-40B4-BE49-F238E27FC236}">
                    <a16:creationId xmlns:a16="http://schemas.microsoft.com/office/drawing/2014/main" id="{2D5989C8-B167-41A6-B76C-320773623058}"/>
                  </a:ext>
                </a:extLst>
              </p:cNvPr>
              <p:cNvSpPr>
                <a:spLocks/>
              </p:cNvSpPr>
              <p:nvPr userDrawn="1"/>
            </p:nvSpPr>
            <p:spPr bwMode="auto">
              <a:xfrm>
                <a:off x="5547" y="3528"/>
                <a:ext cx="20" cy="9"/>
              </a:xfrm>
              <a:custGeom>
                <a:avLst/>
                <a:gdLst>
                  <a:gd name="T0" fmla="*/ 11 w 14"/>
                  <a:gd name="T1" fmla="*/ 0 h 6"/>
                  <a:gd name="T2" fmla="*/ 3 w 14"/>
                  <a:gd name="T3" fmla="*/ 2 h 6"/>
                  <a:gd name="T4" fmla="*/ 3 w 14"/>
                  <a:gd name="T5" fmla="*/ 6 h 6"/>
                  <a:gd name="T6" fmla="*/ 12 w 14"/>
                  <a:gd name="T7" fmla="*/ 4 h 6"/>
                  <a:gd name="T8" fmla="*/ 11 w 14"/>
                  <a:gd name="T9" fmla="*/ 0 h 6"/>
                </a:gdLst>
                <a:ahLst/>
                <a:cxnLst>
                  <a:cxn ang="0">
                    <a:pos x="T0" y="T1"/>
                  </a:cxn>
                  <a:cxn ang="0">
                    <a:pos x="T2" y="T3"/>
                  </a:cxn>
                  <a:cxn ang="0">
                    <a:pos x="T4" y="T5"/>
                  </a:cxn>
                  <a:cxn ang="0">
                    <a:pos x="T6" y="T7"/>
                  </a:cxn>
                  <a:cxn ang="0">
                    <a:pos x="T8" y="T9"/>
                  </a:cxn>
                </a:cxnLst>
                <a:rect l="0" t="0" r="r" b="b"/>
                <a:pathLst>
                  <a:path w="14" h="6">
                    <a:moveTo>
                      <a:pt x="11" y="0"/>
                    </a:moveTo>
                    <a:cubicBezTo>
                      <a:pt x="8" y="1"/>
                      <a:pt x="6" y="2"/>
                      <a:pt x="3" y="2"/>
                    </a:cubicBezTo>
                    <a:cubicBezTo>
                      <a:pt x="1" y="2"/>
                      <a:pt x="0" y="5"/>
                      <a:pt x="3" y="6"/>
                    </a:cubicBezTo>
                    <a:cubicBezTo>
                      <a:pt x="6" y="6"/>
                      <a:pt x="9" y="5"/>
                      <a:pt x="12" y="4"/>
                    </a:cubicBezTo>
                    <a:cubicBezTo>
                      <a:pt x="14"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2" name="Freeform 1766">
                <a:extLst>
                  <a:ext uri="{FF2B5EF4-FFF2-40B4-BE49-F238E27FC236}">
                    <a16:creationId xmlns:a16="http://schemas.microsoft.com/office/drawing/2014/main" id="{FBDFA3B7-C029-498A-9DEB-E3E774F86F39}"/>
                  </a:ext>
                </a:extLst>
              </p:cNvPr>
              <p:cNvSpPr>
                <a:spLocks/>
              </p:cNvSpPr>
              <p:nvPr userDrawn="1"/>
            </p:nvSpPr>
            <p:spPr bwMode="auto">
              <a:xfrm>
                <a:off x="5553" y="3504"/>
                <a:ext cx="29" cy="9"/>
              </a:xfrm>
              <a:custGeom>
                <a:avLst/>
                <a:gdLst>
                  <a:gd name="T0" fmla="*/ 16 w 20"/>
                  <a:gd name="T1" fmla="*/ 1 h 6"/>
                  <a:gd name="T2" fmla="*/ 4 w 20"/>
                  <a:gd name="T3" fmla="*/ 1 h 6"/>
                  <a:gd name="T4" fmla="*/ 3 w 20"/>
                  <a:gd name="T5" fmla="*/ 5 h 6"/>
                  <a:gd name="T6" fmla="*/ 18 w 20"/>
                  <a:gd name="T7" fmla="*/ 4 h 6"/>
                  <a:gd name="T8" fmla="*/ 16 w 20"/>
                  <a:gd name="T9" fmla="*/ 1 h 6"/>
                </a:gdLst>
                <a:ahLst/>
                <a:cxnLst>
                  <a:cxn ang="0">
                    <a:pos x="T0" y="T1"/>
                  </a:cxn>
                  <a:cxn ang="0">
                    <a:pos x="T2" y="T3"/>
                  </a:cxn>
                  <a:cxn ang="0">
                    <a:pos x="T4" y="T5"/>
                  </a:cxn>
                  <a:cxn ang="0">
                    <a:pos x="T6" y="T7"/>
                  </a:cxn>
                  <a:cxn ang="0">
                    <a:pos x="T8" y="T9"/>
                  </a:cxn>
                </a:cxnLst>
                <a:rect l="0" t="0" r="r" b="b"/>
                <a:pathLst>
                  <a:path w="20" h="6">
                    <a:moveTo>
                      <a:pt x="16" y="1"/>
                    </a:moveTo>
                    <a:cubicBezTo>
                      <a:pt x="13" y="2"/>
                      <a:pt x="8" y="3"/>
                      <a:pt x="4" y="1"/>
                    </a:cubicBezTo>
                    <a:cubicBezTo>
                      <a:pt x="2" y="0"/>
                      <a:pt x="0" y="4"/>
                      <a:pt x="3" y="5"/>
                    </a:cubicBezTo>
                    <a:cubicBezTo>
                      <a:pt x="7" y="6"/>
                      <a:pt x="13" y="6"/>
                      <a:pt x="18" y="4"/>
                    </a:cubicBezTo>
                    <a:cubicBezTo>
                      <a:pt x="20" y="3"/>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3" name="Freeform 1767">
                <a:extLst>
                  <a:ext uri="{FF2B5EF4-FFF2-40B4-BE49-F238E27FC236}">
                    <a16:creationId xmlns:a16="http://schemas.microsoft.com/office/drawing/2014/main" id="{C9046A64-EC02-4AB4-BE17-BDBC68902911}"/>
                  </a:ext>
                </a:extLst>
              </p:cNvPr>
              <p:cNvSpPr>
                <a:spLocks/>
              </p:cNvSpPr>
              <p:nvPr userDrawn="1"/>
            </p:nvSpPr>
            <p:spPr bwMode="auto">
              <a:xfrm>
                <a:off x="5565" y="3476"/>
                <a:ext cx="28" cy="9"/>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4" name="Freeform 1768">
                <a:extLst>
                  <a:ext uri="{FF2B5EF4-FFF2-40B4-BE49-F238E27FC236}">
                    <a16:creationId xmlns:a16="http://schemas.microsoft.com/office/drawing/2014/main" id="{FF37E948-4705-4220-89DC-83B57A3168F6}"/>
                  </a:ext>
                </a:extLst>
              </p:cNvPr>
              <p:cNvSpPr>
                <a:spLocks/>
              </p:cNvSpPr>
              <p:nvPr userDrawn="1"/>
            </p:nvSpPr>
            <p:spPr bwMode="auto">
              <a:xfrm>
                <a:off x="5588" y="3453"/>
                <a:ext cx="22" cy="12"/>
              </a:xfrm>
              <a:custGeom>
                <a:avLst/>
                <a:gdLst>
                  <a:gd name="T0" fmla="*/ 11 w 15"/>
                  <a:gd name="T1" fmla="*/ 1 h 8"/>
                  <a:gd name="T2" fmla="*/ 4 w 15"/>
                  <a:gd name="T3" fmla="*/ 2 h 8"/>
                  <a:gd name="T4" fmla="*/ 2 w 15"/>
                  <a:gd name="T5" fmla="*/ 4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9" y="3"/>
                      <a:pt x="7" y="4"/>
                      <a:pt x="4" y="2"/>
                    </a:cubicBezTo>
                    <a:cubicBezTo>
                      <a:pt x="3" y="0"/>
                      <a:pt x="0" y="3"/>
                      <a:pt x="2" y="4"/>
                    </a:cubicBezTo>
                    <a:cubicBezTo>
                      <a:pt x="6" y="8"/>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5" name="Freeform 1769">
                <a:extLst>
                  <a:ext uri="{FF2B5EF4-FFF2-40B4-BE49-F238E27FC236}">
                    <a16:creationId xmlns:a16="http://schemas.microsoft.com/office/drawing/2014/main" id="{A2DFA75A-DE40-4908-886A-0A8633D1CD9C}"/>
                  </a:ext>
                </a:extLst>
              </p:cNvPr>
              <p:cNvSpPr>
                <a:spLocks/>
              </p:cNvSpPr>
              <p:nvPr userDrawn="1"/>
            </p:nvSpPr>
            <p:spPr bwMode="auto">
              <a:xfrm>
                <a:off x="5606" y="3499"/>
                <a:ext cx="25" cy="7"/>
              </a:xfrm>
              <a:custGeom>
                <a:avLst/>
                <a:gdLst>
                  <a:gd name="T0" fmla="*/ 14 w 17"/>
                  <a:gd name="T1" fmla="*/ 0 h 5"/>
                  <a:gd name="T2" fmla="*/ 2 w 17"/>
                  <a:gd name="T3" fmla="*/ 1 h 5"/>
                  <a:gd name="T4" fmla="*/ 3 w 17"/>
                  <a:gd name="T5" fmla="*/ 5 h 5"/>
                  <a:gd name="T6" fmla="*/ 15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0"/>
                      <a:pt x="2" y="1"/>
                    </a:cubicBezTo>
                    <a:cubicBezTo>
                      <a:pt x="0" y="2"/>
                      <a:pt x="1" y="5"/>
                      <a:pt x="3" y="5"/>
                    </a:cubicBezTo>
                    <a:cubicBezTo>
                      <a:pt x="7" y="3"/>
                      <a:pt x="11" y="4"/>
                      <a:pt x="15"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6" name="Freeform 1770">
                <a:extLst>
                  <a:ext uri="{FF2B5EF4-FFF2-40B4-BE49-F238E27FC236}">
                    <a16:creationId xmlns:a16="http://schemas.microsoft.com/office/drawing/2014/main" id="{921EEE4A-1A53-4C43-BC58-A3105A0FFA43}"/>
                  </a:ext>
                </a:extLst>
              </p:cNvPr>
              <p:cNvSpPr>
                <a:spLocks/>
              </p:cNvSpPr>
              <p:nvPr userDrawn="1"/>
            </p:nvSpPr>
            <p:spPr bwMode="auto">
              <a:xfrm>
                <a:off x="5593" y="3518"/>
                <a:ext cx="36" cy="13"/>
              </a:xfrm>
              <a:custGeom>
                <a:avLst/>
                <a:gdLst>
                  <a:gd name="T0" fmla="*/ 21 w 25"/>
                  <a:gd name="T1" fmla="*/ 3 h 9"/>
                  <a:gd name="T2" fmla="*/ 3 w 25"/>
                  <a:gd name="T3" fmla="*/ 1 h 9"/>
                  <a:gd name="T4" fmla="*/ 2 w 25"/>
                  <a:gd name="T5" fmla="*/ 4 h 9"/>
                  <a:gd name="T6" fmla="*/ 22 w 25"/>
                  <a:gd name="T7" fmla="*/ 6 h 9"/>
                  <a:gd name="T8" fmla="*/ 21 w 25"/>
                  <a:gd name="T9" fmla="*/ 3 h 9"/>
                </a:gdLst>
                <a:ahLst/>
                <a:cxnLst>
                  <a:cxn ang="0">
                    <a:pos x="T0" y="T1"/>
                  </a:cxn>
                  <a:cxn ang="0">
                    <a:pos x="T2" y="T3"/>
                  </a:cxn>
                  <a:cxn ang="0">
                    <a:pos x="T4" y="T5"/>
                  </a:cxn>
                  <a:cxn ang="0">
                    <a:pos x="T6" y="T7"/>
                  </a:cxn>
                  <a:cxn ang="0">
                    <a:pos x="T8" y="T9"/>
                  </a:cxn>
                </a:cxnLst>
                <a:rect l="0" t="0" r="r" b="b"/>
                <a:pathLst>
                  <a:path w="25" h="9">
                    <a:moveTo>
                      <a:pt x="21" y="3"/>
                    </a:moveTo>
                    <a:cubicBezTo>
                      <a:pt x="15" y="5"/>
                      <a:pt x="9" y="3"/>
                      <a:pt x="3" y="1"/>
                    </a:cubicBezTo>
                    <a:cubicBezTo>
                      <a:pt x="1" y="0"/>
                      <a:pt x="0" y="3"/>
                      <a:pt x="2" y="4"/>
                    </a:cubicBezTo>
                    <a:cubicBezTo>
                      <a:pt x="8" y="7"/>
                      <a:pt x="15" y="9"/>
                      <a:pt x="22" y="6"/>
                    </a:cubicBezTo>
                    <a:cubicBezTo>
                      <a:pt x="25" y="6"/>
                      <a:pt x="23" y="2"/>
                      <a:pt x="2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7" name="Freeform 1771">
                <a:extLst>
                  <a:ext uri="{FF2B5EF4-FFF2-40B4-BE49-F238E27FC236}">
                    <a16:creationId xmlns:a16="http://schemas.microsoft.com/office/drawing/2014/main" id="{95F8A56C-5DCC-4CF6-A1AD-8C32D29E102B}"/>
                  </a:ext>
                </a:extLst>
              </p:cNvPr>
              <p:cNvSpPr>
                <a:spLocks/>
              </p:cNvSpPr>
              <p:nvPr userDrawn="1"/>
            </p:nvSpPr>
            <p:spPr bwMode="auto">
              <a:xfrm>
                <a:off x="5635" y="3507"/>
                <a:ext cx="34" cy="11"/>
              </a:xfrm>
              <a:custGeom>
                <a:avLst/>
                <a:gdLst>
                  <a:gd name="T0" fmla="*/ 19 w 23"/>
                  <a:gd name="T1" fmla="*/ 1 h 7"/>
                  <a:gd name="T2" fmla="*/ 3 w 23"/>
                  <a:gd name="T3" fmla="*/ 3 h 7"/>
                  <a:gd name="T4" fmla="*/ 2 w 23"/>
                  <a:gd name="T5" fmla="*/ 7 h 7"/>
                  <a:gd name="T6" fmla="*/ 21 w 23"/>
                  <a:gd name="T7" fmla="*/ 5 h 7"/>
                  <a:gd name="T8" fmla="*/ 19 w 23"/>
                  <a:gd name="T9" fmla="*/ 1 h 7"/>
                </a:gdLst>
                <a:ahLst/>
                <a:cxnLst>
                  <a:cxn ang="0">
                    <a:pos x="T0" y="T1"/>
                  </a:cxn>
                  <a:cxn ang="0">
                    <a:pos x="T2" y="T3"/>
                  </a:cxn>
                  <a:cxn ang="0">
                    <a:pos x="T4" y="T5"/>
                  </a:cxn>
                  <a:cxn ang="0">
                    <a:pos x="T6" y="T7"/>
                  </a:cxn>
                  <a:cxn ang="0">
                    <a:pos x="T8" y="T9"/>
                  </a:cxn>
                </a:cxnLst>
                <a:rect l="0" t="0" r="r" b="b"/>
                <a:pathLst>
                  <a:path w="23" h="7">
                    <a:moveTo>
                      <a:pt x="19" y="1"/>
                    </a:moveTo>
                    <a:cubicBezTo>
                      <a:pt x="14" y="3"/>
                      <a:pt x="8" y="4"/>
                      <a:pt x="3" y="3"/>
                    </a:cubicBezTo>
                    <a:cubicBezTo>
                      <a:pt x="0" y="3"/>
                      <a:pt x="0" y="7"/>
                      <a:pt x="2" y="7"/>
                    </a:cubicBezTo>
                    <a:cubicBezTo>
                      <a:pt x="8" y="7"/>
                      <a:pt x="15" y="7"/>
                      <a:pt x="21" y="5"/>
                    </a:cubicBezTo>
                    <a:cubicBezTo>
                      <a:pt x="23" y="4"/>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8" name="Freeform 1772">
                <a:extLst>
                  <a:ext uri="{FF2B5EF4-FFF2-40B4-BE49-F238E27FC236}">
                    <a16:creationId xmlns:a16="http://schemas.microsoft.com/office/drawing/2014/main" id="{3939AF69-3259-40C6-A418-AC51C39374E7}"/>
                  </a:ext>
                </a:extLst>
              </p:cNvPr>
              <p:cNvSpPr>
                <a:spLocks/>
              </p:cNvSpPr>
              <p:nvPr userDrawn="1"/>
            </p:nvSpPr>
            <p:spPr bwMode="auto">
              <a:xfrm>
                <a:off x="5644" y="3485"/>
                <a:ext cx="24" cy="11"/>
              </a:xfrm>
              <a:custGeom>
                <a:avLst/>
                <a:gdLst>
                  <a:gd name="T0" fmla="*/ 12 w 16"/>
                  <a:gd name="T1" fmla="*/ 1 h 7"/>
                  <a:gd name="T2" fmla="*/ 4 w 16"/>
                  <a:gd name="T3" fmla="*/ 3 h 7"/>
                  <a:gd name="T4" fmla="*/ 3 w 16"/>
                  <a:gd name="T5" fmla="*/ 7 h 7"/>
                  <a:gd name="T6" fmla="*/ 14 w 16"/>
                  <a:gd name="T7" fmla="*/ 5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10" y="2"/>
                      <a:pt x="7" y="4"/>
                      <a:pt x="4" y="3"/>
                    </a:cubicBezTo>
                    <a:cubicBezTo>
                      <a:pt x="1" y="3"/>
                      <a:pt x="0" y="7"/>
                      <a:pt x="3" y="7"/>
                    </a:cubicBezTo>
                    <a:cubicBezTo>
                      <a:pt x="7" y="7"/>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9" name="Freeform 1773">
                <a:extLst>
                  <a:ext uri="{FF2B5EF4-FFF2-40B4-BE49-F238E27FC236}">
                    <a16:creationId xmlns:a16="http://schemas.microsoft.com/office/drawing/2014/main" id="{C1F6D894-D76A-44C4-82CF-FD502C9F77E2}"/>
                  </a:ext>
                </a:extLst>
              </p:cNvPr>
              <p:cNvSpPr>
                <a:spLocks/>
              </p:cNvSpPr>
              <p:nvPr userDrawn="1"/>
            </p:nvSpPr>
            <p:spPr bwMode="auto">
              <a:xfrm>
                <a:off x="5638" y="3463"/>
                <a:ext cx="25" cy="10"/>
              </a:xfrm>
              <a:custGeom>
                <a:avLst/>
                <a:gdLst>
                  <a:gd name="T0" fmla="*/ 14 w 17"/>
                  <a:gd name="T1" fmla="*/ 0 h 7"/>
                  <a:gd name="T2" fmla="*/ 2 w 17"/>
                  <a:gd name="T3" fmla="*/ 3 h 7"/>
                  <a:gd name="T4" fmla="*/ 4 w 17"/>
                  <a:gd name="T5" fmla="*/ 7 h 7"/>
                  <a:gd name="T6" fmla="*/ 15 w 17"/>
                  <a:gd name="T7" fmla="*/ 4 h 7"/>
                  <a:gd name="T8" fmla="*/ 14 w 17"/>
                  <a:gd name="T9" fmla="*/ 0 h 7"/>
                </a:gdLst>
                <a:ahLst/>
                <a:cxnLst>
                  <a:cxn ang="0">
                    <a:pos x="T0" y="T1"/>
                  </a:cxn>
                  <a:cxn ang="0">
                    <a:pos x="T2" y="T3"/>
                  </a:cxn>
                  <a:cxn ang="0">
                    <a:pos x="T4" y="T5"/>
                  </a:cxn>
                  <a:cxn ang="0">
                    <a:pos x="T6" y="T7"/>
                  </a:cxn>
                  <a:cxn ang="0">
                    <a:pos x="T8" y="T9"/>
                  </a:cxn>
                </a:cxnLst>
                <a:rect l="0" t="0" r="r" b="b"/>
                <a:pathLst>
                  <a:path w="17" h="7">
                    <a:moveTo>
                      <a:pt x="14" y="0"/>
                    </a:moveTo>
                    <a:cubicBezTo>
                      <a:pt x="10" y="1"/>
                      <a:pt x="6" y="2"/>
                      <a:pt x="2" y="3"/>
                    </a:cubicBezTo>
                    <a:cubicBezTo>
                      <a:pt x="0" y="4"/>
                      <a:pt x="1" y="7"/>
                      <a:pt x="4" y="7"/>
                    </a:cubicBezTo>
                    <a:cubicBezTo>
                      <a:pt x="7" y="5"/>
                      <a:pt x="11" y="4"/>
                      <a:pt x="15" y="4"/>
                    </a:cubicBezTo>
                    <a:cubicBezTo>
                      <a:pt x="17"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0" name="Freeform 1774">
                <a:extLst>
                  <a:ext uri="{FF2B5EF4-FFF2-40B4-BE49-F238E27FC236}">
                    <a16:creationId xmlns:a16="http://schemas.microsoft.com/office/drawing/2014/main" id="{796BBFF4-BFF5-4BD4-B2D9-1B69936EB17D}"/>
                  </a:ext>
                </a:extLst>
              </p:cNvPr>
              <p:cNvSpPr>
                <a:spLocks/>
              </p:cNvSpPr>
              <p:nvPr userDrawn="1"/>
            </p:nvSpPr>
            <p:spPr bwMode="auto">
              <a:xfrm>
                <a:off x="5612" y="3428"/>
                <a:ext cx="25" cy="9"/>
              </a:xfrm>
              <a:custGeom>
                <a:avLst/>
                <a:gdLst>
                  <a:gd name="T0" fmla="*/ 14 w 17"/>
                  <a:gd name="T1" fmla="*/ 1 h 6"/>
                  <a:gd name="T2" fmla="*/ 2 w 17"/>
                  <a:gd name="T3" fmla="*/ 2 h 6"/>
                  <a:gd name="T4" fmla="*/ 3 w 17"/>
                  <a:gd name="T5" fmla="*/ 5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6" y="2"/>
                      <a:pt x="2" y="2"/>
                    </a:cubicBezTo>
                    <a:cubicBezTo>
                      <a:pt x="0" y="2"/>
                      <a:pt x="0" y="6"/>
                      <a:pt x="3" y="5"/>
                    </a:cubicBezTo>
                    <a:cubicBezTo>
                      <a:pt x="7" y="5"/>
                      <a:pt x="11" y="5"/>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1" name="Freeform 1775">
                <a:extLst>
                  <a:ext uri="{FF2B5EF4-FFF2-40B4-BE49-F238E27FC236}">
                    <a16:creationId xmlns:a16="http://schemas.microsoft.com/office/drawing/2014/main" id="{F73FEDC6-3007-4018-9C08-4FF7F17E9793}"/>
                  </a:ext>
                </a:extLst>
              </p:cNvPr>
              <p:cNvSpPr>
                <a:spLocks/>
              </p:cNvSpPr>
              <p:nvPr userDrawn="1"/>
            </p:nvSpPr>
            <p:spPr bwMode="auto">
              <a:xfrm>
                <a:off x="5590" y="3403"/>
                <a:ext cx="35" cy="12"/>
              </a:xfrm>
              <a:custGeom>
                <a:avLst/>
                <a:gdLst>
                  <a:gd name="T0" fmla="*/ 20 w 24"/>
                  <a:gd name="T1" fmla="*/ 2 h 8"/>
                  <a:gd name="T2" fmla="*/ 4 w 24"/>
                  <a:gd name="T3" fmla="*/ 1 h 8"/>
                  <a:gd name="T4" fmla="*/ 3 w 24"/>
                  <a:gd name="T5" fmla="*/ 5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4"/>
                      <a:pt x="3" y="5"/>
                    </a:cubicBezTo>
                    <a:cubicBezTo>
                      <a:pt x="9" y="7"/>
                      <a:pt x="15" y="8"/>
                      <a:pt x="21" y="6"/>
                    </a:cubicBezTo>
                    <a:cubicBezTo>
                      <a:pt x="24" y="5"/>
                      <a:pt x="22" y="2"/>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2" name="Freeform 1776">
                <a:extLst>
                  <a:ext uri="{FF2B5EF4-FFF2-40B4-BE49-F238E27FC236}">
                    <a16:creationId xmlns:a16="http://schemas.microsoft.com/office/drawing/2014/main" id="{BA5003B1-4687-42A6-922E-2BC754376B81}"/>
                  </a:ext>
                </a:extLst>
              </p:cNvPr>
              <p:cNvSpPr>
                <a:spLocks/>
              </p:cNvSpPr>
              <p:nvPr userDrawn="1"/>
            </p:nvSpPr>
            <p:spPr bwMode="auto">
              <a:xfrm>
                <a:off x="5598" y="3378"/>
                <a:ext cx="34" cy="12"/>
              </a:xfrm>
              <a:custGeom>
                <a:avLst/>
                <a:gdLst>
                  <a:gd name="T0" fmla="*/ 19 w 23"/>
                  <a:gd name="T1" fmla="*/ 1 h 8"/>
                  <a:gd name="T2" fmla="*/ 3 w 23"/>
                  <a:gd name="T3" fmla="*/ 4 h 8"/>
                  <a:gd name="T4" fmla="*/ 2 w 23"/>
                  <a:gd name="T5" fmla="*/ 7 h 8"/>
                  <a:gd name="T6" fmla="*/ 21 w 23"/>
                  <a:gd name="T7" fmla="*/ 4 h 8"/>
                  <a:gd name="T8" fmla="*/ 19 w 23"/>
                  <a:gd name="T9" fmla="*/ 1 h 8"/>
                </a:gdLst>
                <a:ahLst/>
                <a:cxnLst>
                  <a:cxn ang="0">
                    <a:pos x="T0" y="T1"/>
                  </a:cxn>
                  <a:cxn ang="0">
                    <a:pos x="T2" y="T3"/>
                  </a:cxn>
                  <a:cxn ang="0">
                    <a:pos x="T4" y="T5"/>
                  </a:cxn>
                  <a:cxn ang="0">
                    <a:pos x="T6" y="T7"/>
                  </a:cxn>
                  <a:cxn ang="0">
                    <a:pos x="T8" y="T9"/>
                  </a:cxn>
                </a:cxnLst>
                <a:rect l="0" t="0" r="r" b="b"/>
                <a:pathLst>
                  <a:path w="23" h="8">
                    <a:moveTo>
                      <a:pt x="19" y="1"/>
                    </a:moveTo>
                    <a:cubicBezTo>
                      <a:pt x="14" y="3"/>
                      <a:pt x="9" y="4"/>
                      <a:pt x="3" y="4"/>
                    </a:cubicBezTo>
                    <a:cubicBezTo>
                      <a:pt x="1" y="4"/>
                      <a:pt x="0" y="7"/>
                      <a:pt x="2" y="7"/>
                    </a:cubicBezTo>
                    <a:cubicBezTo>
                      <a:pt x="9" y="8"/>
                      <a:pt x="15" y="6"/>
                      <a:pt x="21" y="4"/>
                    </a:cubicBezTo>
                    <a:cubicBezTo>
                      <a:pt x="23" y="3"/>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3" name="Freeform 1777">
                <a:extLst>
                  <a:ext uri="{FF2B5EF4-FFF2-40B4-BE49-F238E27FC236}">
                    <a16:creationId xmlns:a16="http://schemas.microsoft.com/office/drawing/2014/main" id="{942AAAED-66A2-4C0C-83B1-A99D69CE7124}"/>
                  </a:ext>
                </a:extLst>
              </p:cNvPr>
              <p:cNvSpPr>
                <a:spLocks/>
              </p:cNvSpPr>
              <p:nvPr userDrawn="1"/>
            </p:nvSpPr>
            <p:spPr bwMode="auto">
              <a:xfrm>
                <a:off x="5640" y="3394"/>
                <a:ext cx="26" cy="7"/>
              </a:xfrm>
              <a:custGeom>
                <a:avLst/>
                <a:gdLst>
                  <a:gd name="T0" fmla="*/ 16 w 18"/>
                  <a:gd name="T1" fmla="*/ 0 h 5"/>
                  <a:gd name="T2" fmla="*/ 2 w 18"/>
                  <a:gd name="T3" fmla="*/ 1 h 5"/>
                  <a:gd name="T4" fmla="*/ 2 w 18"/>
                  <a:gd name="T5" fmla="*/ 5 h 5"/>
                  <a:gd name="T6" fmla="*/ 16 w 18"/>
                  <a:gd name="T7" fmla="*/ 4 h 5"/>
                  <a:gd name="T8" fmla="*/ 16 w 18"/>
                  <a:gd name="T9" fmla="*/ 0 h 5"/>
                </a:gdLst>
                <a:ahLst/>
                <a:cxnLst>
                  <a:cxn ang="0">
                    <a:pos x="T0" y="T1"/>
                  </a:cxn>
                  <a:cxn ang="0">
                    <a:pos x="T2" y="T3"/>
                  </a:cxn>
                  <a:cxn ang="0">
                    <a:pos x="T4" y="T5"/>
                  </a:cxn>
                  <a:cxn ang="0">
                    <a:pos x="T6" y="T7"/>
                  </a:cxn>
                  <a:cxn ang="0">
                    <a:pos x="T8" y="T9"/>
                  </a:cxn>
                </a:cxnLst>
                <a:rect l="0" t="0" r="r" b="b"/>
                <a:pathLst>
                  <a:path w="18" h="5">
                    <a:moveTo>
                      <a:pt x="16" y="0"/>
                    </a:moveTo>
                    <a:cubicBezTo>
                      <a:pt x="11" y="1"/>
                      <a:pt x="7" y="1"/>
                      <a:pt x="2" y="1"/>
                    </a:cubicBezTo>
                    <a:cubicBezTo>
                      <a:pt x="0" y="1"/>
                      <a:pt x="0" y="5"/>
                      <a:pt x="2" y="5"/>
                    </a:cubicBezTo>
                    <a:cubicBezTo>
                      <a:pt x="7" y="5"/>
                      <a:pt x="12" y="4"/>
                      <a:pt x="16" y="4"/>
                    </a:cubicBezTo>
                    <a:cubicBezTo>
                      <a:pt x="18"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4" name="Freeform 1778">
                <a:extLst>
                  <a:ext uri="{FF2B5EF4-FFF2-40B4-BE49-F238E27FC236}">
                    <a16:creationId xmlns:a16="http://schemas.microsoft.com/office/drawing/2014/main" id="{04ED7B38-829A-4B12-8F32-026606997265}"/>
                  </a:ext>
                </a:extLst>
              </p:cNvPr>
              <p:cNvSpPr>
                <a:spLocks/>
              </p:cNvSpPr>
              <p:nvPr userDrawn="1"/>
            </p:nvSpPr>
            <p:spPr bwMode="auto">
              <a:xfrm>
                <a:off x="5640" y="3348"/>
                <a:ext cx="22" cy="11"/>
              </a:xfrm>
              <a:custGeom>
                <a:avLst/>
                <a:gdLst>
                  <a:gd name="T0" fmla="*/ 11 w 15"/>
                  <a:gd name="T1" fmla="*/ 1 h 7"/>
                  <a:gd name="T2" fmla="*/ 2 w 15"/>
                  <a:gd name="T3" fmla="*/ 3 h 7"/>
                  <a:gd name="T4" fmla="*/ 2 w 15"/>
                  <a:gd name="T5" fmla="*/ 7 h 7"/>
                  <a:gd name="T6" fmla="*/ 13 w 15"/>
                  <a:gd name="T7" fmla="*/ 4 h 7"/>
                  <a:gd name="T8" fmla="*/ 11 w 15"/>
                  <a:gd name="T9" fmla="*/ 1 h 7"/>
                </a:gdLst>
                <a:ahLst/>
                <a:cxnLst>
                  <a:cxn ang="0">
                    <a:pos x="T0" y="T1"/>
                  </a:cxn>
                  <a:cxn ang="0">
                    <a:pos x="T2" y="T3"/>
                  </a:cxn>
                  <a:cxn ang="0">
                    <a:pos x="T4" y="T5"/>
                  </a:cxn>
                  <a:cxn ang="0">
                    <a:pos x="T6" y="T7"/>
                  </a:cxn>
                  <a:cxn ang="0">
                    <a:pos x="T8" y="T9"/>
                  </a:cxn>
                </a:cxnLst>
                <a:rect l="0" t="0" r="r" b="b"/>
                <a:pathLst>
                  <a:path w="15" h="7">
                    <a:moveTo>
                      <a:pt x="11" y="1"/>
                    </a:moveTo>
                    <a:cubicBezTo>
                      <a:pt x="8" y="2"/>
                      <a:pt x="5" y="3"/>
                      <a:pt x="2" y="3"/>
                    </a:cubicBezTo>
                    <a:cubicBezTo>
                      <a:pt x="0" y="3"/>
                      <a:pt x="0" y="7"/>
                      <a:pt x="2" y="7"/>
                    </a:cubicBezTo>
                    <a:cubicBezTo>
                      <a:pt x="6" y="6"/>
                      <a:pt x="9" y="6"/>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5" name="Freeform 1779">
                <a:extLst>
                  <a:ext uri="{FF2B5EF4-FFF2-40B4-BE49-F238E27FC236}">
                    <a16:creationId xmlns:a16="http://schemas.microsoft.com/office/drawing/2014/main" id="{F3D6048E-3E0B-403A-AD79-5ABC9B7F092D}"/>
                  </a:ext>
                </a:extLst>
              </p:cNvPr>
              <p:cNvSpPr>
                <a:spLocks/>
              </p:cNvSpPr>
              <p:nvPr userDrawn="1"/>
            </p:nvSpPr>
            <p:spPr bwMode="auto">
              <a:xfrm>
                <a:off x="5619" y="3334"/>
                <a:ext cx="22" cy="8"/>
              </a:xfrm>
              <a:custGeom>
                <a:avLst/>
                <a:gdLst>
                  <a:gd name="T0" fmla="*/ 11 w 15"/>
                  <a:gd name="T1" fmla="*/ 1 h 6"/>
                  <a:gd name="T2" fmla="*/ 3 w 15"/>
                  <a:gd name="T3" fmla="*/ 2 h 6"/>
                  <a:gd name="T4" fmla="*/ 3 w 15"/>
                  <a:gd name="T5" fmla="*/ 6 h 6"/>
                  <a:gd name="T6" fmla="*/ 12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3" y="2"/>
                    </a:cubicBezTo>
                    <a:cubicBezTo>
                      <a:pt x="1" y="2"/>
                      <a:pt x="0" y="6"/>
                      <a:pt x="3" y="6"/>
                    </a:cubicBezTo>
                    <a:cubicBezTo>
                      <a:pt x="6" y="6"/>
                      <a:pt x="9" y="6"/>
                      <a:pt x="12" y="4"/>
                    </a:cubicBezTo>
                    <a:cubicBezTo>
                      <a:pt x="15"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6" name="Freeform 1780">
                <a:extLst>
                  <a:ext uri="{FF2B5EF4-FFF2-40B4-BE49-F238E27FC236}">
                    <a16:creationId xmlns:a16="http://schemas.microsoft.com/office/drawing/2014/main" id="{491B36EA-CBE8-40C4-A828-B8A4EAB2AC7E}"/>
                  </a:ext>
                </a:extLst>
              </p:cNvPr>
              <p:cNvSpPr>
                <a:spLocks/>
              </p:cNvSpPr>
              <p:nvPr userDrawn="1"/>
            </p:nvSpPr>
            <p:spPr bwMode="auto">
              <a:xfrm>
                <a:off x="5660" y="3366"/>
                <a:ext cx="28" cy="7"/>
              </a:xfrm>
              <a:custGeom>
                <a:avLst/>
                <a:gdLst>
                  <a:gd name="T0" fmla="*/ 16 w 19"/>
                  <a:gd name="T1" fmla="*/ 0 h 5"/>
                  <a:gd name="T2" fmla="*/ 2 w 19"/>
                  <a:gd name="T3" fmla="*/ 1 h 5"/>
                  <a:gd name="T4" fmla="*/ 3 w 19"/>
                  <a:gd name="T5" fmla="*/ 5 h 5"/>
                  <a:gd name="T6" fmla="*/ 16 w 19"/>
                  <a:gd name="T7" fmla="*/ 4 h 5"/>
                  <a:gd name="T8" fmla="*/ 16 w 19"/>
                  <a:gd name="T9" fmla="*/ 0 h 5"/>
                </a:gdLst>
                <a:ahLst/>
                <a:cxnLst>
                  <a:cxn ang="0">
                    <a:pos x="T0" y="T1"/>
                  </a:cxn>
                  <a:cxn ang="0">
                    <a:pos x="T2" y="T3"/>
                  </a:cxn>
                  <a:cxn ang="0">
                    <a:pos x="T4" y="T5"/>
                  </a:cxn>
                  <a:cxn ang="0">
                    <a:pos x="T6" y="T7"/>
                  </a:cxn>
                  <a:cxn ang="0">
                    <a:pos x="T8" y="T9"/>
                  </a:cxn>
                </a:cxnLst>
                <a:rect l="0" t="0" r="r" b="b"/>
                <a:pathLst>
                  <a:path w="19" h="5">
                    <a:moveTo>
                      <a:pt x="16" y="0"/>
                    </a:moveTo>
                    <a:cubicBezTo>
                      <a:pt x="12" y="1"/>
                      <a:pt x="7" y="1"/>
                      <a:pt x="2" y="1"/>
                    </a:cubicBezTo>
                    <a:cubicBezTo>
                      <a:pt x="0" y="1"/>
                      <a:pt x="0" y="5"/>
                      <a:pt x="3" y="5"/>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7" name="Freeform 1781">
                <a:extLst>
                  <a:ext uri="{FF2B5EF4-FFF2-40B4-BE49-F238E27FC236}">
                    <a16:creationId xmlns:a16="http://schemas.microsoft.com/office/drawing/2014/main" id="{7085E7EC-6449-4012-8284-5F76F2EFF4B9}"/>
                  </a:ext>
                </a:extLst>
              </p:cNvPr>
              <p:cNvSpPr>
                <a:spLocks/>
              </p:cNvSpPr>
              <p:nvPr userDrawn="1"/>
            </p:nvSpPr>
            <p:spPr bwMode="auto">
              <a:xfrm>
                <a:off x="5677" y="3334"/>
                <a:ext cx="26" cy="8"/>
              </a:xfrm>
              <a:custGeom>
                <a:avLst/>
                <a:gdLst>
                  <a:gd name="T0" fmla="*/ 15 w 18"/>
                  <a:gd name="T1" fmla="*/ 0 h 6"/>
                  <a:gd name="T2" fmla="*/ 2 w 18"/>
                  <a:gd name="T3" fmla="*/ 2 h 6"/>
                  <a:gd name="T4" fmla="*/ 2 w 18"/>
                  <a:gd name="T5" fmla="*/ 6 h 6"/>
                  <a:gd name="T6" fmla="*/ 16 w 18"/>
                  <a:gd name="T7" fmla="*/ 4 h 6"/>
                  <a:gd name="T8" fmla="*/ 15 w 18"/>
                  <a:gd name="T9" fmla="*/ 0 h 6"/>
                </a:gdLst>
                <a:ahLst/>
                <a:cxnLst>
                  <a:cxn ang="0">
                    <a:pos x="T0" y="T1"/>
                  </a:cxn>
                  <a:cxn ang="0">
                    <a:pos x="T2" y="T3"/>
                  </a:cxn>
                  <a:cxn ang="0">
                    <a:pos x="T4" y="T5"/>
                  </a:cxn>
                  <a:cxn ang="0">
                    <a:pos x="T6" y="T7"/>
                  </a:cxn>
                  <a:cxn ang="0">
                    <a:pos x="T8" y="T9"/>
                  </a:cxn>
                </a:cxnLst>
                <a:rect l="0" t="0" r="r" b="b"/>
                <a:pathLst>
                  <a:path w="18" h="6">
                    <a:moveTo>
                      <a:pt x="15" y="0"/>
                    </a:moveTo>
                    <a:cubicBezTo>
                      <a:pt x="11" y="1"/>
                      <a:pt x="7" y="2"/>
                      <a:pt x="2" y="2"/>
                    </a:cubicBezTo>
                    <a:cubicBezTo>
                      <a:pt x="0" y="2"/>
                      <a:pt x="0" y="6"/>
                      <a:pt x="2" y="6"/>
                    </a:cubicBezTo>
                    <a:cubicBezTo>
                      <a:pt x="7" y="6"/>
                      <a:pt x="11" y="4"/>
                      <a:pt x="16" y="4"/>
                    </a:cubicBezTo>
                    <a:cubicBezTo>
                      <a:pt x="18" y="4"/>
                      <a:pt x="18"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8" name="Freeform 1782">
                <a:extLst>
                  <a:ext uri="{FF2B5EF4-FFF2-40B4-BE49-F238E27FC236}">
                    <a16:creationId xmlns:a16="http://schemas.microsoft.com/office/drawing/2014/main" id="{711B5F1F-BF0D-41DA-9419-4902EF296E9D}"/>
                  </a:ext>
                </a:extLst>
              </p:cNvPr>
              <p:cNvSpPr>
                <a:spLocks/>
              </p:cNvSpPr>
              <p:nvPr userDrawn="1"/>
            </p:nvSpPr>
            <p:spPr bwMode="auto">
              <a:xfrm>
                <a:off x="5700" y="3344"/>
                <a:ext cx="30" cy="10"/>
              </a:xfrm>
              <a:custGeom>
                <a:avLst/>
                <a:gdLst>
                  <a:gd name="T0" fmla="*/ 17 w 20"/>
                  <a:gd name="T1" fmla="*/ 0 h 7"/>
                  <a:gd name="T2" fmla="*/ 3 w 20"/>
                  <a:gd name="T3" fmla="*/ 3 h 7"/>
                  <a:gd name="T4" fmla="*/ 3 w 20"/>
                  <a:gd name="T5" fmla="*/ 6 h 7"/>
                  <a:gd name="T6" fmla="*/ 17 w 20"/>
                  <a:gd name="T7" fmla="*/ 4 h 7"/>
                  <a:gd name="T8" fmla="*/ 17 w 20"/>
                  <a:gd name="T9" fmla="*/ 0 h 7"/>
                </a:gdLst>
                <a:ahLst/>
                <a:cxnLst>
                  <a:cxn ang="0">
                    <a:pos x="T0" y="T1"/>
                  </a:cxn>
                  <a:cxn ang="0">
                    <a:pos x="T2" y="T3"/>
                  </a:cxn>
                  <a:cxn ang="0">
                    <a:pos x="T4" y="T5"/>
                  </a:cxn>
                  <a:cxn ang="0">
                    <a:pos x="T6" y="T7"/>
                  </a:cxn>
                  <a:cxn ang="0">
                    <a:pos x="T8" y="T9"/>
                  </a:cxn>
                </a:cxnLst>
                <a:rect l="0" t="0" r="r" b="b"/>
                <a:pathLst>
                  <a:path w="20" h="7">
                    <a:moveTo>
                      <a:pt x="17" y="0"/>
                    </a:moveTo>
                    <a:cubicBezTo>
                      <a:pt x="12" y="1"/>
                      <a:pt x="8" y="2"/>
                      <a:pt x="3" y="3"/>
                    </a:cubicBezTo>
                    <a:cubicBezTo>
                      <a:pt x="0" y="3"/>
                      <a:pt x="1" y="7"/>
                      <a:pt x="3" y="6"/>
                    </a:cubicBezTo>
                    <a:cubicBezTo>
                      <a:pt x="8" y="6"/>
                      <a:pt x="13" y="5"/>
                      <a:pt x="17" y="4"/>
                    </a:cubicBezTo>
                    <a:cubicBezTo>
                      <a:pt x="20" y="4"/>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9" name="Freeform 1783">
                <a:extLst>
                  <a:ext uri="{FF2B5EF4-FFF2-40B4-BE49-F238E27FC236}">
                    <a16:creationId xmlns:a16="http://schemas.microsoft.com/office/drawing/2014/main" id="{3AA84CCC-E2AB-43D1-9CD7-22A539524E7A}"/>
                  </a:ext>
                </a:extLst>
              </p:cNvPr>
              <p:cNvSpPr>
                <a:spLocks/>
              </p:cNvSpPr>
              <p:nvPr userDrawn="1"/>
            </p:nvSpPr>
            <p:spPr bwMode="auto">
              <a:xfrm>
                <a:off x="5711" y="3317"/>
                <a:ext cx="28" cy="15"/>
              </a:xfrm>
              <a:custGeom>
                <a:avLst/>
                <a:gdLst>
                  <a:gd name="T0" fmla="*/ 15 w 19"/>
                  <a:gd name="T1" fmla="*/ 1 h 10"/>
                  <a:gd name="T2" fmla="*/ 2 w 19"/>
                  <a:gd name="T3" fmla="*/ 6 h 10"/>
                  <a:gd name="T4" fmla="*/ 3 w 19"/>
                  <a:gd name="T5" fmla="*/ 10 h 10"/>
                  <a:gd name="T6" fmla="*/ 17 w 19"/>
                  <a:gd name="T7" fmla="*/ 5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7"/>
                      <a:pt x="1" y="10"/>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0" name="Freeform 1784">
                <a:extLst>
                  <a:ext uri="{FF2B5EF4-FFF2-40B4-BE49-F238E27FC236}">
                    <a16:creationId xmlns:a16="http://schemas.microsoft.com/office/drawing/2014/main" id="{89F90E7B-DCF6-49F4-A33B-F8B36087DA23}"/>
                  </a:ext>
                </a:extLst>
              </p:cNvPr>
              <p:cNvSpPr>
                <a:spLocks/>
              </p:cNvSpPr>
              <p:nvPr userDrawn="1"/>
            </p:nvSpPr>
            <p:spPr bwMode="auto">
              <a:xfrm>
                <a:off x="5702" y="3381"/>
                <a:ext cx="22" cy="7"/>
              </a:xfrm>
              <a:custGeom>
                <a:avLst/>
                <a:gdLst>
                  <a:gd name="T0" fmla="*/ 13 w 15"/>
                  <a:gd name="T1" fmla="*/ 1 h 5"/>
                  <a:gd name="T2" fmla="*/ 3 w 15"/>
                  <a:gd name="T3" fmla="*/ 0 h 5"/>
                  <a:gd name="T4" fmla="*/ 2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4"/>
                      <a:pt x="2" y="4"/>
                    </a:cubicBezTo>
                    <a:cubicBezTo>
                      <a:pt x="12" y="5"/>
                      <a:pt x="12" y="5"/>
                      <a:pt x="12" y="5"/>
                    </a:cubicBezTo>
                    <a:cubicBezTo>
                      <a:pt x="14" y="5"/>
                      <a:pt x="15"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1" name="Freeform 1785">
                <a:extLst>
                  <a:ext uri="{FF2B5EF4-FFF2-40B4-BE49-F238E27FC236}">
                    <a16:creationId xmlns:a16="http://schemas.microsoft.com/office/drawing/2014/main" id="{51D971D3-C931-4F3F-83D2-3CDC17DB0C72}"/>
                  </a:ext>
                </a:extLst>
              </p:cNvPr>
              <p:cNvSpPr>
                <a:spLocks/>
              </p:cNvSpPr>
              <p:nvPr userDrawn="1"/>
            </p:nvSpPr>
            <p:spPr bwMode="auto">
              <a:xfrm>
                <a:off x="5680" y="3404"/>
                <a:ext cx="29" cy="8"/>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2" name="Freeform 1786">
                <a:extLst>
                  <a:ext uri="{FF2B5EF4-FFF2-40B4-BE49-F238E27FC236}">
                    <a16:creationId xmlns:a16="http://schemas.microsoft.com/office/drawing/2014/main" id="{C03DC126-1F56-4268-97E3-1B9202A747B7}"/>
                  </a:ext>
                </a:extLst>
              </p:cNvPr>
              <p:cNvSpPr>
                <a:spLocks/>
              </p:cNvSpPr>
              <p:nvPr userDrawn="1"/>
            </p:nvSpPr>
            <p:spPr bwMode="auto">
              <a:xfrm>
                <a:off x="5666" y="3426"/>
                <a:ext cx="22" cy="11"/>
              </a:xfrm>
              <a:custGeom>
                <a:avLst/>
                <a:gdLst>
                  <a:gd name="T0" fmla="*/ 12 w 15"/>
                  <a:gd name="T1" fmla="*/ 1 h 7"/>
                  <a:gd name="T2" fmla="*/ 3 w 15"/>
                  <a:gd name="T3" fmla="*/ 3 h 7"/>
                  <a:gd name="T4" fmla="*/ 2 w 15"/>
                  <a:gd name="T5" fmla="*/ 7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3"/>
                      <a:pt x="3" y="3"/>
                    </a:cubicBezTo>
                    <a:cubicBezTo>
                      <a:pt x="0" y="3"/>
                      <a:pt x="0" y="6"/>
                      <a:pt x="2" y="7"/>
                    </a:cubicBezTo>
                    <a:cubicBezTo>
                      <a:pt x="6" y="7"/>
                      <a:pt x="9" y="6"/>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3" name="Freeform 1787">
                <a:extLst>
                  <a:ext uri="{FF2B5EF4-FFF2-40B4-BE49-F238E27FC236}">
                    <a16:creationId xmlns:a16="http://schemas.microsoft.com/office/drawing/2014/main" id="{EE7BFAF1-CE05-4208-8E21-93BA4530F9AE}"/>
                  </a:ext>
                </a:extLst>
              </p:cNvPr>
              <p:cNvSpPr>
                <a:spLocks/>
              </p:cNvSpPr>
              <p:nvPr userDrawn="1"/>
            </p:nvSpPr>
            <p:spPr bwMode="auto">
              <a:xfrm>
                <a:off x="5693" y="3440"/>
                <a:ext cx="26" cy="11"/>
              </a:xfrm>
              <a:custGeom>
                <a:avLst/>
                <a:gdLst>
                  <a:gd name="T0" fmla="*/ 16 w 18"/>
                  <a:gd name="T1" fmla="*/ 1 h 8"/>
                  <a:gd name="T2" fmla="*/ 2 w 18"/>
                  <a:gd name="T3" fmla="*/ 4 h 8"/>
                  <a:gd name="T4" fmla="*/ 4 w 18"/>
                  <a:gd name="T5" fmla="*/ 7 h 8"/>
                  <a:gd name="T6" fmla="*/ 16 w 18"/>
                  <a:gd name="T7" fmla="*/ 4 h 8"/>
                  <a:gd name="T8" fmla="*/ 16 w 18"/>
                  <a:gd name="T9" fmla="*/ 1 h 8"/>
                </a:gdLst>
                <a:ahLst/>
                <a:cxnLst>
                  <a:cxn ang="0">
                    <a:pos x="T0" y="T1"/>
                  </a:cxn>
                  <a:cxn ang="0">
                    <a:pos x="T2" y="T3"/>
                  </a:cxn>
                  <a:cxn ang="0">
                    <a:pos x="T4" y="T5"/>
                  </a:cxn>
                  <a:cxn ang="0">
                    <a:pos x="T6" y="T7"/>
                  </a:cxn>
                  <a:cxn ang="0">
                    <a:pos x="T8" y="T9"/>
                  </a:cxn>
                </a:cxnLst>
                <a:rect l="0" t="0" r="r" b="b"/>
                <a:pathLst>
                  <a:path w="18" h="8">
                    <a:moveTo>
                      <a:pt x="16" y="1"/>
                    </a:moveTo>
                    <a:cubicBezTo>
                      <a:pt x="11" y="1"/>
                      <a:pt x="6" y="1"/>
                      <a:pt x="2" y="4"/>
                    </a:cubicBezTo>
                    <a:cubicBezTo>
                      <a:pt x="0" y="5"/>
                      <a:pt x="2" y="8"/>
                      <a:pt x="4" y="7"/>
                    </a:cubicBezTo>
                    <a:cubicBezTo>
                      <a:pt x="8" y="5"/>
                      <a:pt x="12" y="4"/>
                      <a:pt x="16" y="4"/>
                    </a:cubicBezTo>
                    <a:cubicBezTo>
                      <a:pt x="18"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4" name="Freeform 1788">
                <a:extLst>
                  <a:ext uri="{FF2B5EF4-FFF2-40B4-BE49-F238E27FC236}">
                    <a16:creationId xmlns:a16="http://schemas.microsoft.com/office/drawing/2014/main" id="{7BCDAFF2-8F9B-4B89-9B7D-BB5DAC9DF802}"/>
                  </a:ext>
                </a:extLst>
              </p:cNvPr>
              <p:cNvSpPr>
                <a:spLocks/>
              </p:cNvSpPr>
              <p:nvPr userDrawn="1"/>
            </p:nvSpPr>
            <p:spPr bwMode="auto">
              <a:xfrm>
                <a:off x="5690" y="3463"/>
                <a:ext cx="25" cy="8"/>
              </a:xfrm>
              <a:custGeom>
                <a:avLst/>
                <a:gdLst>
                  <a:gd name="T0" fmla="*/ 14 w 17"/>
                  <a:gd name="T1" fmla="*/ 0 h 5"/>
                  <a:gd name="T2" fmla="*/ 2 w 17"/>
                  <a:gd name="T3" fmla="*/ 1 h 5"/>
                  <a:gd name="T4" fmla="*/ 3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3" y="5"/>
                    </a:cubicBezTo>
                    <a:cubicBezTo>
                      <a:pt x="7" y="4"/>
                      <a:pt x="10" y="4"/>
                      <a:pt x="14"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5" name="Freeform 1789">
                <a:extLst>
                  <a:ext uri="{FF2B5EF4-FFF2-40B4-BE49-F238E27FC236}">
                    <a16:creationId xmlns:a16="http://schemas.microsoft.com/office/drawing/2014/main" id="{0B92C681-1321-40BA-B541-9C1EFDD7E0C6}"/>
                  </a:ext>
                </a:extLst>
              </p:cNvPr>
              <p:cNvSpPr>
                <a:spLocks/>
              </p:cNvSpPr>
              <p:nvPr userDrawn="1"/>
            </p:nvSpPr>
            <p:spPr bwMode="auto">
              <a:xfrm>
                <a:off x="5686" y="3497"/>
                <a:ext cx="26" cy="6"/>
              </a:xfrm>
              <a:custGeom>
                <a:avLst/>
                <a:gdLst>
                  <a:gd name="T0" fmla="*/ 16 w 18"/>
                  <a:gd name="T1" fmla="*/ 0 h 4"/>
                  <a:gd name="T2" fmla="*/ 3 w 18"/>
                  <a:gd name="T3" fmla="*/ 0 h 4"/>
                  <a:gd name="T4" fmla="*/ 3 w 18"/>
                  <a:gd name="T5" fmla="*/ 4 h 4"/>
                  <a:gd name="T6" fmla="*/ 15 w 18"/>
                  <a:gd name="T7" fmla="*/ 4 h 4"/>
                  <a:gd name="T8" fmla="*/ 16 w 18"/>
                  <a:gd name="T9" fmla="*/ 0 h 4"/>
                </a:gdLst>
                <a:ahLst/>
                <a:cxnLst>
                  <a:cxn ang="0">
                    <a:pos x="T0" y="T1"/>
                  </a:cxn>
                  <a:cxn ang="0">
                    <a:pos x="T2" y="T3"/>
                  </a:cxn>
                  <a:cxn ang="0">
                    <a:pos x="T4" y="T5"/>
                  </a:cxn>
                  <a:cxn ang="0">
                    <a:pos x="T6" y="T7"/>
                  </a:cxn>
                  <a:cxn ang="0">
                    <a:pos x="T8" y="T9"/>
                  </a:cxn>
                </a:cxnLst>
                <a:rect l="0" t="0" r="r" b="b"/>
                <a:pathLst>
                  <a:path w="18" h="4">
                    <a:moveTo>
                      <a:pt x="16" y="0"/>
                    </a:moveTo>
                    <a:cubicBezTo>
                      <a:pt x="11" y="0"/>
                      <a:pt x="7" y="0"/>
                      <a:pt x="3" y="0"/>
                    </a:cubicBezTo>
                    <a:cubicBezTo>
                      <a:pt x="0" y="0"/>
                      <a:pt x="1" y="4"/>
                      <a:pt x="3" y="4"/>
                    </a:cubicBezTo>
                    <a:cubicBezTo>
                      <a:pt x="7" y="4"/>
                      <a:pt x="11" y="4"/>
                      <a:pt x="15" y="4"/>
                    </a:cubicBezTo>
                    <a:cubicBezTo>
                      <a:pt x="17" y="4"/>
                      <a:pt x="18" y="1"/>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6" name="Freeform 1790">
                <a:extLst>
                  <a:ext uri="{FF2B5EF4-FFF2-40B4-BE49-F238E27FC236}">
                    <a16:creationId xmlns:a16="http://schemas.microsoft.com/office/drawing/2014/main" id="{2470D739-86CA-4D10-8865-8B01AA98016E}"/>
                  </a:ext>
                </a:extLst>
              </p:cNvPr>
              <p:cNvSpPr>
                <a:spLocks/>
              </p:cNvSpPr>
              <p:nvPr userDrawn="1"/>
            </p:nvSpPr>
            <p:spPr bwMode="auto">
              <a:xfrm>
                <a:off x="5718" y="3503"/>
                <a:ext cx="27" cy="12"/>
              </a:xfrm>
              <a:custGeom>
                <a:avLst/>
                <a:gdLst>
                  <a:gd name="T0" fmla="*/ 14 w 18"/>
                  <a:gd name="T1" fmla="*/ 1 h 8"/>
                  <a:gd name="T2" fmla="*/ 2 w 18"/>
                  <a:gd name="T3" fmla="*/ 4 h 8"/>
                  <a:gd name="T4" fmla="*/ 2 w 18"/>
                  <a:gd name="T5" fmla="*/ 7 h 8"/>
                  <a:gd name="T6" fmla="*/ 15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3"/>
                      <a:pt x="2" y="4"/>
                    </a:cubicBezTo>
                    <a:cubicBezTo>
                      <a:pt x="0" y="4"/>
                      <a:pt x="0" y="8"/>
                      <a:pt x="2" y="7"/>
                    </a:cubicBezTo>
                    <a:cubicBezTo>
                      <a:pt x="7" y="7"/>
                      <a:pt x="11" y="6"/>
                      <a:pt x="15"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7" name="Freeform 1791">
                <a:extLst>
                  <a:ext uri="{FF2B5EF4-FFF2-40B4-BE49-F238E27FC236}">
                    <a16:creationId xmlns:a16="http://schemas.microsoft.com/office/drawing/2014/main" id="{F437E5BF-9532-4352-A513-62D3135F6C36}"/>
                  </a:ext>
                </a:extLst>
              </p:cNvPr>
              <p:cNvSpPr>
                <a:spLocks/>
              </p:cNvSpPr>
              <p:nvPr userDrawn="1"/>
            </p:nvSpPr>
            <p:spPr bwMode="auto">
              <a:xfrm>
                <a:off x="5731" y="3479"/>
                <a:ext cx="27" cy="12"/>
              </a:xfrm>
              <a:custGeom>
                <a:avLst/>
                <a:gdLst>
                  <a:gd name="T0" fmla="*/ 15 w 18"/>
                  <a:gd name="T1" fmla="*/ 1 h 8"/>
                  <a:gd name="T2" fmla="*/ 4 w 18"/>
                  <a:gd name="T3" fmla="*/ 2 h 8"/>
                  <a:gd name="T4" fmla="*/ 3 w 18"/>
                  <a:gd name="T5" fmla="*/ 6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2"/>
                    </a:cubicBezTo>
                    <a:cubicBezTo>
                      <a:pt x="2" y="1"/>
                      <a:pt x="0" y="5"/>
                      <a:pt x="3" y="6"/>
                    </a:cubicBezTo>
                    <a:cubicBezTo>
                      <a:pt x="7" y="8"/>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8" name="Freeform 1792">
                <a:extLst>
                  <a:ext uri="{FF2B5EF4-FFF2-40B4-BE49-F238E27FC236}">
                    <a16:creationId xmlns:a16="http://schemas.microsoft.com/office/drawing/2014/main" id="{259980C1-17F2-4165-9FF8-834C5A3A8DE4}"/>
                  </a:ext>
                </a:extLst>
              </p:cNvPr>
              <p:cNvSpPr>
                <a:spLocks/>
              </p:cNvSpPr>
              <p:nvPr userDrawn="1"/>
            </p:nvSpPr>
            <p:spPr bwMode="auto">
              <a:xfrm>
                <a:off x="5765" y="3493"/>
                <a:ext cx="22" cy="10"/>
              </a:xfrm>
              <a:custGeom>
                <a:avLst/>
                <a:gdLst>
                  <a:gd name="T0" fmla="*/ 12 w 15"/>
                  <a:gd name="T1" fmla="*/ 1 h 7"/>
                  <a:gd name="T2" fmla="*/ 3 w 15"/>
                  <a:gd name="T3" fmla="*/ 3 h 7"/>
                  <a:gd name="T4" fmla="*/ 2 w 15"/>
                  <a:gd name="T5" fmla="*/ 7 h 7"/>
                  <a:gd name="T6" fmla="*/ 13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4"/>
                      <a:pt x="3" y="3"/>
                    </a:cubicBezTo>
                    <a:cubicBezTo>
                      <a:pt x="1" y="3"/>
                      <a:pt x="0" y="7"/>
                      <a:pt x="2" y="7"/>
                    </a:cubicBezTo>
                    <a:cubicBezTo>
                      <a:pt x="6" y="7"/>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9" name="Freeform 1793">
                <a:extLst>
                  <a:ext uri="{FF2B5EF4-FFF2-40B4-BE49-F238E27FC236}">
                    <a16:creationId xmlns:a16="http://schemas.microsoft.com/office/drawing/2014/main" id="{BC089052-2066-418B-AAC6-7B17F01CAB4D}"/>
                  </a:ext>
                </a:extLst>
              </p:cNvPr>
              <p:cNvSpPr>
                <a:spLocks/>
              </p:cNvSpPr>
              <p:nvPr userDrawn="1"/>
            </p:nvSpPr>
            <p:spPr bwMode="auto">
              <a:xfrm>
                <a:off x="6757" y="2726"/>
                <a:ext cx="28" cy="33"/>
              </a:xfrm>
              <a:custGeom>
                <a:avLst/>
                <a:gdLst>
                  <a:gd name="T0" fmla="*/ 15 w 19"/>
                  <a:gd name="T1" fmla="*/ 2 h 23"/>
                  <a:gd name="T2" fmla="*/ 2 w 19"/>
                  <a:gd name="T3" fmla="*/ 19 h 23"/>
                  <a:gd name="T4" fmla="*/ 4 w 19"/>
                  <a:gd name="T5" fmla="*/ 22 h 23"/>
                  <a:gd name="T6" fmla="*/ 18 w 19"/>
                  <a:gd name="T7" fmla="*/ 3 h 23"/>
                  <a:gd name="T8" fmla="*/ 15 w 19"/>
                  <a:gd name="T9" fmla="*/ 2 h 23"/>
                </a:gdLst>
                <a:ahLst/>
                <a:cxnLst>
                  <a:cxn ang="0">
                    <a:pos x="T0" y="T1"/>
                  </a:cxn>
                  <a:cxn ang="0">
                    <a:pos x="T2" y="T3"/>
                  </a:cxn>
                  <a:cxn ang="0">
                    <a:pos x="T4" y="T5"/>
                  </a:cxn>
                  <a:cxn ang="0">
                    <a:pos x="T6" y="T7"/>
                  </a:cxn>
                  <a:cxn ang="0">
                    <a:pos x="T8" y="T9"/>
                  </a:cxn>
                </a:cxnLst>
                <a:rect l="0" t="0" r="r" b="b"/>
                <a:pathLst>
                  <a:path w="19" h="23">
                    <a:moveTo>
                      <a:pt x="15" y="2"/>
                    </a:moveTo>
                    <a:cubicBezTo>
                      <a:pt x="14" y="10"/>
                      <a:pt x="8" y="15"/>
                      <a:pt x="2" y="19"/>
                    </a:cubicBezTo>
                    <a:cubicBezTo>
                      <a:pt x="0" y="20"/>
                      <a:pt x="2" y="23"/>
                      <a:pt x="4" y="22"/>
                    </a:cubicBezTo>
                    <a:cubicBezTo>
                      <a:pt x="11" y="18"/>
                      <a:pt x="17" y="11"/>
                      <a:pt x="18" y="3"/>
                    </a:cubicBezTo>
                    <a:cubicBezTo>
                      <a:pt x="19" y="1"/>
                      <a:pt x="15"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0" name="Freeform 1794">
                <a:extLst>
                  <a:ext uri="{FF2B5EF4-FFF2-40B4-BE49-F238E27FC236}">
                    <a16:creationId xmlns:a16="http://schemas.microsoft.com/office/drawing/2014/main" id="{4748644A-3EC2-49E3-B3B6-37ECA6A7AF9E}"/>
                  </a:ext>
                </a:extLst>
              </p:cNvPr>
              <p:cNvSpPr>
                <a:spLocks/>
              </p:cNvSpPr>
              <p:nvPr userDrawn="1"/>
            </p:nvSpPr>
            <p:spPr bwMode="auto">
              <a:xfrm>
                <a:off x="6710" y="2776"/>
                <a:ext cx="26" cy="28"/>
              </a:xfrm>
              <a:custGeom>
                <a:avLst/>
                <a:gdLst>
                  <a:gd name="T0" fmla="*/ 13 w 18"/>
                  <a:gd name="T1" fmla="*/ 2 h 19"/>
                  <a:gd name="T2" fmla="*/ 2 w 18"/>
                  <a:gd name="T3" fmla="*/ 15 h 19"/>
                  <a:gd name="T4" fmla="*/ 4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8"/>
                      <a:pt x="6" y="12"/>
                      <a:pt x="2" y="15"/>
                    </a:cubicBezTo>
                    <a:cubicBezTo>
                      <a:pt x="0" y="16"/>
                      <a:pt x="2" y="19"/>
                      <a:pt x="4" y="18"/>
                    </a:cubicBezTo>
                    <a:cubicBezTo>
                      <a:pt x="10" y="14"/>
                      <a:pt x="15" y="9"/>
                      <a:pt x="17" y="3"/>
                    </a:cubicBezTo>
                    <a:cubicBezTo>
                      <a:pt x="18"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1" name="Freeform 1795">
                <a:extLst>
                  <a:ext uri="{FF2B5EF4-FFF2-40B4-BE49-F238E27FC236}">
                    <a16:creationId xmlns:a16="http://schemas.microsoft.com/office/drawing/2014/main" id="{8EA3495E-EFAA-4D8D-8BEC-8EECC639617B}"/>
                  </a:ext>
                </a:extLst>
              </p:cNvPr>
              <p:cNvSpPr>
                <a:spLocks/>
              </p:cNvSpPr>
              <p:nvPr userDrawn="1"/>
            </p:nvSpPr>
            <p:spPr bwMode="auto">
              <a:xfrm>
                <a:off x="6738" y="2773"/>
                <a:ext cx="22" cy="25"/>
              </a:xfrm>
              <a:custGeom>
                <a:avLst/>
                <a:gdLst>
                  <a:gd name="T0" fmla="*/ 11 w 15"/>
                  <a:gd name="T1" fmla="*/ 2 h 17"/>
                  <a:gd name="T2" fmla="*/ 2 w 15"/>
                  <a:gd name="T3" fmla="*/ 13 h 17"/>
                  <a:gd name="T4" fmla="*/ 4 w 15"/>
                  <a:gd name="T5" fmla="*/ 16 h 17"/>
                  <a:gd name="T6" fmla="*/ 14 w 15"/>
                  <a:gd name="T7" fmla="*/ 4 h 17"/>
                  <a:gd name="T8" fmla="*/ 11 w 15"/>
                  <a:gd name="T9" fmla="*/ 2 h 17"/>
                </a:gdLst>
                <a:ahLst/>
                <a:cxnLst>
                  <a:cxn ang="0">
                    <a:pos x="T0" y="T1"/>
                  </a:cxn>
                  <a:cxn ang="0">
                    <a:pos x="T2" y="T3"/>
                  </a:cxn>
                  <a:cxn ang="0">
                    <a:pos x="T4" y="T5"/>
                  </a:cxn>
                  <a:cxn ang="0">
                    <a:pos x="T6" y="T7"/>
                  </a:cxn>
                  <a:cxn ang="0">
                    <a:pos x="T8" y="T9"/>
                  </a:cxn>
                </a:cxnLst>
                <a:rect l="0" t="0" r="r" b="b"/>
                <a:pathLst>
                  <a:path w="15" h="17">
                    <a:moveTo>
                      <a:pt x="11" y="2"/>
                    </a:moveTo>
                    <a:cubicBezTo>
                      <a:pt x="9" y="7"/>
                      <a:pt x="6" y="10"/>
                      <a:pt x="2" y="13"/>
                    </a:cubicBezTo>
                    <a:cubicBezTo>
                      <a:pt x="0" y="14"/>
                      <a:pt x="2" y="17"/>
                      <a:pt x="4" y="16"/>
                    </a:cubicBezTo>
                    <a:cubicBezTo>
                      <a:pt x="8" y="13"/>
                      <a:pt x="12" y="9"/>
                      <a:pt x="14" y="4"/>
                    </a:cubicBezTo>
                    <a:cubicBezTo>
                      <a:pt x="15" y="2"/>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2" name="Freeform 1796">
                <a:extLst>
                  <a:ext uri="{FF2B5EF4-FFF2-40B4-BE49-F238E27FC236}">
                    <a16:creationId xmlns:a16="http://schemas.microsoft.com/office/drawing/2014/main" id="{5E9FB3E3-ED3D-4CC3-A892-8F3A97105142}"/>
                  </a:ext>
                </a:extLst>
              </p:cNvPr>
              <p:cNvSpPr>
                <a:spLocks/>
              </p:cNvSpPr>
              <p:nvPr userDrawn="1"/>
            </p:nvSpPr>
            <p:spPr bwMode="auto">
              <a:xfrm>
                <a:off x="6739" y="2737"/>
                <a:ext cx="19" cy="28"/>
              </a:xfrm>
              <a:custGeom>
                <a:avLst/>
                <a:gdLst>
                  <a:gd name="T0" fmla="*/ 10 w 13"/>
                  <a:gd name="T1" fmla="*/ 3 h 19"/>
                  <a:gd name="T2" fmla="*/ 2 w 13"/>
                  <a:gd name="T3" fmla="*/ 15 h 19"/>
                  <a:gd name="T4" fmla="*/ 4 w 13"/>
                  <a:gd name="T5" fmla="*/ 18 h 19"/>
                  <a:gd name="T6" fmla="*/ 13 w 13"/>
                  <a:gd name="T7" fmla="*/ 2 h 19"/>
                  <a:gd name="T8" fmla="*/ 10 w 13"/>
                  <a:gd name="T9" fmla="*/ 3 h 19"/>
                </a:gdLst>
                <a:ahLst/>
                <a:cxnLst>
                  <a:cxn ang="0">
                    <a:pos x="T0" y="T1"/>
                  </a:cxn>
                  <a:cxn ang="0">
                    <a:pos x="T2" y="T3"/>
                  </a:cxn>
                  <a:cxn ang="0">
                    <a:pos x="T4" y="T5"/>
                  </a:cxn>
                  <a:cxn ang="0">
                    <a:pos x="T6" y="T7"/>
                  </a:cxn>
                  <a:cxn ang="0">
                    <a:pos x="T8" y="T9"/>
                  </a:cxn>
                </a:cxnLst>
                <a:rect l="0" t="0" r="r" b="b"/>
                <a:pathLst>
                  <a:path w="13" h="19">
                    <a:moveTo>
                      <a:pt x="10" y="3"/>
                    </a:moveTo>
                    <a:cubicBezTo>
                      <a:pt x="10" y="8"/>
                      <a:pt x="6" y="12"/>
                      <a:pt x="2" y="15"/>
                    </a:cubicBezTo>
                    <a:cubicBezTo>
                      <a:pt x="0" y="16"/>
                      <a:pt x="2" y="19"/>
                      <a:pt x="4" y="18"/>
                    </a:cubicBezTo>
                    <a:cubicBezTo>
                      <a:pt x="9" y="14"/>
                      <a:pt x="13" y="9"/>
                      <a:pt x="13" y="2"/>
                    </a:cubicBezTo>
                    <a:cubicBezTo>
                      <a:pt x="13"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3" name="Freeform 1797">
                <a:extLst>
                  <a:ext uri="{FF2B5EF4-FFF2-40B4-BE49-F238E27FC236}">
                    <a16:creationId xmlns:a16="http://schemas.microsoft.com/office/drawing/2014/main" id="{7AF6214B-4F3E-4D13-A22A-30C563F21498}"/>
                  </a:ext>
                </a:extLst>
              </p:cNvPr>
              <p:cNvSpPr>
                <a:spLocks/>
              </p:cNvSpPr>
              <p:nvPr userDrawn="1"/>
            </p:nvSpPr>
            <p:spPr bwMode="auto">
              <a:xfrm>
                <a:off x="6714" y="2807"/>
                <a:ext cx="19" cy="25"/>
              </a:xfrm>
              <a:custGeom>
                <a:avLst/>
                <a:gdLst>
                  <a:gd name="T0" fmla="*/ 7 w 13"/>
                  <a:gd name="T1" fmla="*/ 3 h 17"/>
                  <a:gd name="T2" fmla="*/ 2 w 13"/>
                  <a:gd name="T3" fmla="*/ 13 h 17"/>
                  <a:gd name="T4" fmla="*/ 4 w 13"/>
                  <a:gd name="T5" fmla="*/ 16 h 17"/>
                  <a:gd name="T6" fmla="*/ 11 w 13"/>
                  <a:gd name="T7" fmla="*/ 2 h 17"/>
                  <a:gd name="T8" fmla="*/ 7 w 13"/>
                  <a:gd name="T9" fmla="*/ 3 h 17"/>
                </a:gdLst>
                <a:ahLst/>
                <a:cxnLst>
                  <a:cxn ang="0">
                    <a:pos x="T0" y="T1"/>
                  </a:cxn>
                  <a:cxn ang="0">
                    <a:pos x="T2" y="T3"/>
                  </a:cxn>
                  <a:cxn ang="0">
                    <a:pos x="T4" y="T5"/>
                  </a:cxn>
                  <a:cxn ang="0">
                    <a:pos x="T6" y="T7"/>
                  </a:cxn>
                  <a:cxn ang="0">
                    <a:pos x="T8" y="T9"/>
                  </a:cxn>
                </a:cxnLst>
                <a:rect l="0" t="0" r="r" b="b"/>
                <a:pathLst>
                  <a:path w="13" h="17">
                    <a:moveTo>
                      <a:pt x="7" y="3"/>
                    </a:moveTo>
                    <a:cubicBezTo>
                      <a:pt x="9" y="7"/>
                      <a:pt x="4" y="11"/>
                      <a:pt x="2" y="13"/>
                    </a:cubicBezTo>
                    <a:cubicBezTo>
                      <a:pt x="0" y="14"/>
                      <a:pt x="2" y="17"/>
                      <a:pt x="4" y="16"/>
                    </a:cubicBezTo>
                    <a:cubicBezTo>
                      <a:pt x="8" y="13"/>
                      <a:pt x="13" y="8"/>
                      <a:pt x="11" y="2"/>
                    </a:cubicBezTo>
                    <a:cubicBezTo>
                      <a:pt x="10" y="0"/>
                      <a:pt x="7" y="1"/>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4" name="Freeform 1798">
                <a:extLst>
                  <a:ext uri="{FF2B5EF4-FFF2-40B4-BE49-F238E27FC236}">
                    <a16:creationId xmlns:a16="http://schemas.microsoft.com/office/drawing/2014/main" id="{9466D5B7-019A-4A9D-A9F6-E22766F15A69}"/>
                  </a:ext>
                </a:extLst>
              </p:cNvPr>
              <p:cNvSpPr>
                <a:spLocks/>
              </p:cNvSpPr>
              <p:nvPr userDrawn="1"/>
            </p:nvSpPr>
            <p:spPr bwMode="auto">
              <a:xfrm>
                <a:off x="6726" y="2808"/>
                <a:ext cx="26" cy="28"/>
              </a:xfrm>
              <a:custGeom>
                <a:avLst/>
                <a:gdLst>
                  <a:gd name="T0" fmla="*/ 13 w 18"/>
                  <a:gd name="T1" fmla="*/ 2 h 19"/>
                  <a:gd name="T2" fmla="*/ 2 w 18"/>
                  <a:gd name="T3" fmla="*/ 14 h 19"/>
                  <a:gd name="T4" fmla="*/ 5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7"/>
                      <a:pt x="7" y="11"/>
                      <a:pt x="2" y="14"/>
                    </a:cubicBezTo>
                    <a:cubicBezTo>
                      <a:pt x="0" y="16"/>
                      <a:pt x="3" y="19"/>
                      <a:pt x="5" y="18"/>
                    </a:cubicBezTo>
                    <a:cubicBezTo>
                      <a:pt x="10" y="14"/>
                      <a:pt x="15" y="9"/>
                      <a:pt x="17" y="3"/>
                    </a:cubicBezTo>
                    <a:cubicBezTo>
                      <a:pt x="18" y="0"/>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5" name="Freeform 1799">
                <a:extLst>
                  <a:ext uri="{FF2B5EF4-FFF2-40B4-BE49-F238E27FC236}">
                    <a16:creationId xmlns:a16="http://schemas.microsoft.com/office/drawing/2014/main" id="{548D702A-2B92-4801-A0F9-1A82627567D9}"/>
                  </a:ext>
                </a:extLst>
              </p:cNvPr>
              <p:cNvSpPr>
                <a:spLocks/>
              </p:cNvSpPr>
              <p:nvPr userDrawn="1"/>
            </p:nvSpPr>
            <p:spPr bwMode="auto">
              <a:xfrm>
                <a:off x="6671" y="2836"/>
                <a:ext cx="17" cy="22"/>
              </a:xfrm>
              <a:custGeom>
                <a:avLst/>
                <a:gdLst>
                  <a:gd name="T0" fmla="*/ 7 w 11"/>
                  <a:gd name="T1" fmla="*/ 3 h 15"/>
                  <a:gd name="T2" fmla="*/ 2 w 11"/>
                  <a:gd name="T3" fmla="*/ 11 h 15"/>
                  <a:gd name="T4" fmla="*/ 4 w 11"/>
                  <a:gd name="T5" fmla="*/ 14 h 15"/>
                  <a:gd name="T6" fmla="*/ 11 w 11"/>
                  <a:gd name="T7" fmla="*/ 2 h 15"/>
                  <a:gd name="T8" fmla="*/ 7 w 11"/>
                  <a:gd name="T9" fmla="*/ 3 h 15"/>
                </a:gdLst>
                <a:ahLst/>
                <a:cxnLst>
                  <a:cxn ang="0">
                    <a:pos x="T0" y="T1"/>
                  </a:cxn>
                  <a:cxn ang="0">
                    <a:pos x="T2" y="T3"/>
                  </a:cxn>
                  <a:cxn ang="0">
                    <a:pos x="T4" y="T5"/>
                  </a:cxn>
                  <a:cxn ang="0">
                    <a:pos x="T6" y="T7"/>
                  </a:cxn>
                  <a:cxn ang="0">
                    <a:pos x="T8" y="T9"/>
                  </a:cxn>
                </a:cxnLst>
                <a:rect l="0" t="0" r="r" b="b"/>
                <a:pathLst>
                  <a:path w="11" h="15">
                    <a:moveTo>
                      <a:pt x="7" y="3"/>
                    </a:moveTo>
                    <a:cubicBezTo>
                      <a:pt x="7" y="6"/>
                      <a:pt x="5" y="9"/>
                      <a:pt x="2" y="11"/>
                    </a:cubicBezTo>
                    <a:cubicBezTo>
                      <a:pt x="0" y="12"/>
                      <a:pt x="2" y="15"/>
                      <a:pt x="4" y="14"/>
                    </a:cubicBezTo>
                    <a:cubicBezTo>
                      <a:pt x="8" y="11"/>
                      <a:pt x="11" y="8"/>
                      <a:pt x="11" y="2"/>
                    </a:cubicBezTo>
                    <a:cubicBezTo>
                      <a:pt x="11"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6" name="Freeform 1800">
                <a:extLst>
                  <a:ext uri="{FF2B5EF4-FFF2-40B4-BE49-F238E27FC236}">
                    <a16:creationId xmlns:a16="http://schemas.microsoft.com/office/drawing/2014/main" id="{F5842CEB-DD37-425E-B81C-85DC1584C0AA}"/>
                  </a:ext>
                </a:extLst>
              </p:cNvPr>
              <p:cNvSpPr>
                <a:spLocks/>
              </p:cNvSpPr>
              <p:nvPr userDrawn="1"/>
            </p:nvSpPr>
            <p:spPr bwMode="auto">
              <a:xfrm>
                <a:off x="6667" y="2812"/>
                <a:ext cx="26" cy="25"/>
              </a:xfrm>
              <a:custGeom>
                <a:avLst/>
                <a:gdLst>
                  <a:gd name="T0" fmla="*/ 17 w 18"/>
                  <a:gd name="T1" fmla="*/ 2 h 17"/>
                  <a:gd name="T2" fmla="*/ 11 w 18"/>
                  <a:gd name="T3" fmla="*/ 4 h 17"/>
                  <a:gd name="T4" fmla="*/ 2 w 18"/>
                  <a:gd name="T5" fmla="*/ 13 h 17"/>
                  <a:gd name="T6" fmla="*/ 4 w 18"/>
                  <a:gd name="T7" fmla="*/ 16 h 17"/>
                  <a:gd name="T8" fmla="*/ 10 w 18"/>
                  <a:gd name="T9" fmla="*/ 10 h 17"/>
                  <a:gd name="T10" fmla="*/ 14 w 18"/>
                  <a:gd name="T11" fmla="*/ 7 h 17"/>
                  <a:gd name="T12" fmla="*/ 15 w 18"/>
                  <a:gd name="T13" fmla="*/ 6 h 17"/>
                  <a:gd name="T14" fmla="*/ 15 w 18"/>
                  <a:gd name="T15" fmla="*/ 5 h 17"/>
                  <a:gd name="T16" fmla="*/ 17 w 18"/>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7" y="2"/>
                    </a:moveTo>
                    <a:cubicBezTo>
                      <a:pt x="15" y="0"/>
                      <a:pt x="13" y="3"/>
                      <a:pt x="11" y="4"/>
                    </a:cubicBezTo>
                    <a:cubicBezTo>
                      <a:pt x="8" y="7"/>
                      <a:pt x="5" y="10"/>
                      <a:pt x="2" y="13"/>
                    </a:cubicBezTo>
                    <a:cubicBezTo>
                      <a:pt x="0" y="14"/>
                      <a:pt x="2" y="17"/>
                      <a:pt x="4" y="16"/>
                    </a:cubicBezTo>
                    <a:cubicBezTo>
                      <a:pt x="6" y="14"/>
                      <a:pt x="8" y="12"/>
                      <a:pt x="10" y="10"/>
                    </a:cubicBezTo>
                    <a:cubicBezTo>
                      <a:pt x="11" y="9"/>
                      <a:pt x="13" y="8"/>
                      <a:pt x="14" y="7"/>
                    </a:cubicBezTo>
                    <a:cubicBezTo>
                      <a:pt x="14" y="6"/>
                      <a:pt x="15" y="6"/>
                      <a:pt x="15" y="6"/>
                    </a:cubicBezTo>
                    <a:cubicBezTo>
                      <a:pt x="15" y="5"/>
                      <a:pt x="15" y="5"/>
                      <a:pt x="15" y="5"/>
                    </a:cubicBezTo>
                    <a:cubicBezTo>
                      <a:pt x="17" y="5"/>
                      <a:pt x="18" y="4"/>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171" name="Group 2002">
              <a:extLst>
                <a:ext uri="{FF2B5EF4-FFF2-40B4-BE49-F238E27FC236}">
                  <a16:creationId xmlns:a16="http://schemas.microsoft.com/office/drawing/2014/main" id="{683729A6-E533-4303-B262-B1E7ABE95597}"/>
                </a:ext>
              </a:extLst>
            </p:cNvPr>
            <p:cNvGrpSpPr>
              <a:grpSpLocks/>
            </p:cNvGrpSpPr>
            <p:nvPr userDrawn="1"/>
          </p:nvGrpSpPr>
          <p:grpSpPr bwMode="auto">
            <a:xfrm>
              <a:off x="4686" y="474"/>
              <a:ext cx="2031" cy="3027"/>
              <a:chOff x="4686" y="474"/>
              <a:chExt cx="2031" cy="3027"/>
            </a:xfrm>
          </p:grpSpPr>
          <p:sp>
            <p:nvSpPr>
              <p:cNvPr id="11197" name="Freeform 1802">
                <a:extLst>
                  <a:ext uri="{FF2B5EF4-FFF2-40B4-BE49-F238E27FC236}">
                    <a16:creationId xmlns:a16="http://schemas.microsoft.com/office/drawing/2014/main" id="{24C7D78C-2A02-44C5-B1AA-017CF8661740}"/>
                  </a:ext>
                </a:extLst>
              </p:cNvPr>
              <p:cNvSpPr>
                <a:spLocks/>
              </p:cNvSpPr>
              <p:nvPr userDrawn="1"/>
            </p:nvSpPr>
            <p:spPr bwMode="auto">
              <a:xfrm>
                <a:off x="6693" y="2811"/>
                <a:ext cx="17" cy="19"/>
              </a:xfrm>
              <a:custGeom>
                <a:avLst/>
                <a:gdLst>
                  <a:gd name="T0" fmla="*/ 7 w 11"/>
                  <a:gd name="T1" fmla="*/ 3 h 13"/>
                  <a:gd name="T2" fmla="*/ 2 w 11"/>
                  <a:gd name="T3" fmla="*/ 8 h 13"/>
                  <a:gd name="T4" fmla="*/ 3 w 11"/>
                  <a:gd name="T5" fmla="*/ 12 h 13"/>
                  <a:gd name="T6" fmla="*/ 11 w 11"/>
                  <a:gd name="T7" fmla="*/ 4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6"/>
                      <a:pt x="5" y="7"/>
                      <a:pt x="2" y="8"/>
                    </a:cubicBezTo>
                    <a:cubicBezTo>
                      <a:pt x="0" y="9"/>
                      <a:pt x="1" y="13"/>
                      <a:pt x="3" y="12"/>
                    </a:cubicBezTo>
                    <a:cubicBezTo>
                      <a:pt x="7" y="10"/>
                      <a:pt x="10" y="8"/>
                      <a:pt x="11" y="4"/>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8" name="Freeform 1803">
                <a:extLst>
                  <a:ext uri="{FF2B5EF4-FFF2-40B4-BE49-F238E27FC236}">
                    <a16:creationId xmlns:a16="http://schemas.microsoft.com/office/drawing/2014/main" id="{B765B53B-0334-484B-891C-83A14CF2E2CD}"/>
                  </a:ext>
                </a:extLst>
              </p:cNvPr>
              <p:cNvSpPr>
                <a:spLocks/>
              </p:cNvSpPr>
              <p:nvPr userDrawn="1"/>
            </p:nvSpPr>
            <p:spPr bwMode="auto">
              <a:xfrm>
                <a:off x="6696" y="2839"/>
                <a:ext cx="21" cy="19"/>
              </a:xfrm>
              <a:custGeom>
                <a:avLst/>
                <a:gdLst>
                  <a:gd name="T0" fmla="*/ 9 w 14"/>
                  <a:gd name="T1" fmla="*/ 2 h 13"/>
                  <a:gd name="T2" fmla="*/ 2 w 14"/>
                  <a:gd name="T3" fmla="*/ 8 h 13"/>
                  <a:gd name="T4" fmla="*/ 4 w 14"/>
                  <a:gd name="T5" fmla="*/ 12 h 13"/>
                  <a:gd name="T6" fmla="*/ 13 w 14"/>
                  <a:gd name="T7" fmla="*/ 3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6" y="7"/>
                      <a:pt x="2" y="8"/>
                    </a:cubicBezTo>
                    <a:cubicBezTo>
                      <a:pt x="0" y="9"/>
                      <a:pt x="1" y="13"/>
                      <a:pt x="4" y="12"/>
                    </a:cubicBezTo>
                    <a:cubicBezTo>
                      <a:pt x="8" y="10"/>
                      <a:pt x="11" y="8"/>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9" name="Freeform 1804">
                <a:extLst>
                  <a:ext uri="{FF2B5EF4-FFF2-40B4-BE49-F238E27FC236}">
                    <a16:creationId xmlns:a16="http://schemas.microsoft.com/office/drawing/2014/main" id="{4A0AD1AB-A57A-4175-86C5-D0FA637E04A4}"/>
                  </a:ext>
                </a:extLst>
              </p:cNvPr>
              <p:cNvSpPr>
                <a:spLocks/>
              </p:cNvSpPr>
              <p:nvPr userDrawn="1"/>
            </p:nvSpPr>
            <p:spPr bwMode="auto">
              <a:xfrm>
                <a:off x="6695" y="2860"/>
                <a:ext cx="22" cy="26"/>
              </a:xfrm>
              <a:custGeom>
                <a:avLst/>
                <a:gdLst>
                  <a:gd name="T0" fmla="*/ 11 w 15"/>
                  <a:gd name="T1" fmla="*/ 2 h 18"/>
                  <a:gd name="T2" fmla="*/ 2 w 15"/>
                  <a:gd name="T3" fmla="*/ 13 h 18"/>
                  <a:gd name="T4" fmla="*/ 4 w 15"/>
                  <a:gd name="T5" fmla="*/ 16 h 18"/>
                  <a:gd name="T6" fmla="*/ 14 w 15"/>
                  <a:gd name="T7" fmla="*/ 3 h 18"/>
                  <a:gd name="T8" fmla="*/ 11 w 15"/>
                  <a:gd name="T9" fmla="*/ 2 h 18"/>
                </a:gdLst>
                <a:ahLst/>
                <a:cxnLst>
                  <a:cxn ang="0">
                    <a:pos x="T0" y="T1"/>
                  </a:cxn>
                  <a:cxn ang="0">
                    <a:pos x="T2" y="T3"/>
                  </a:cxn>
                  <a:cxn ang="0">
                    <a:pos x="T4" y="T5"/>
                  </a:cxn>
                  <a:cxn ang="0">
                    <a:pos x="T6" y="T7"/>
                  </a:cxn>
                  <a:cxn ang="0">
                    <a:pos x="T8" y="T9"/>
                  </a:cxn>
                </a:cxnLst>
                <a:rect l="0" t="0" r="r" b="b"/>
                <a:pathLst>
                  <a:path w="15" h="18">
                    <a:moveTo>
                      <a:pt x="11" y="2"/>
                    </a:moveTo>
                    <a:cubicBezTo>
                      <a:pt x="9" y="7"/>
                      <a:pt x="6" y="10"/>
                      <a:pt x="2" y="13"/>
                    </a:cubicBezTo>
                    <a:cubicBezTo>
                      <a:pt x="0" y="15"/>
                      <a:pt x="2" y="18"/>
                      <a:pt x="4" y="16"/>
                    </a:cubicBezTo>
                    <a:cubicBezTo>
                      <a:pt x="9" y="13"/>
                      <a:pt x="13" y="8"/>
                      <a:pt x="14" y="3"/>
                    </a:cubicBezTo>
                    <a:cubicBezTo>
                      <a:pt x="15" y="0"/>
                      <a:pt x="11"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0" name="Freeform 1805">
                <a:extLst>
                  <a:ext uri="{FF2B5EF4-FFF2-40B4-BE49-F238E27FC236}">
                    <a16:creationId xmlns:a16="http://schemas.microsoft.com/office/drawing/2014/main" id="{8172F11E-98E3-46CB-9BA6-716376810A94}"/>
                  </a:ext>
                </a:extLst>
              </p:cNvPr>
              <p:cNvSpPr>
                <a:spLocks/>
              </p:cNvSpPr>
              <p:nvPr userDrawn="1"/>
            </p:nvSpPr>
            <p:spPr bwMode="auto">
              <a:xfrm>
                <a:off x="6661" y="2882"/>
                <a:ext cx="19" cy="23"/>
              </a:xfrm>
              <a:custGeom>
                <a:avLst/>
                <a:gdLst>
                  <a:gd name="T0" fmla="*/ 9 w 13"/>
                  <a:gd name="T1" fmla="*/ 2 h 16"/>
                  <a:gd name="T2" fmla="*/ 2 w 13"/>
                  <a:gd name="T3" fmla="*/ 12 h 16"/>
                  <a:gd name="T4" fmla="*/ 5 w 13"/>
                  <a:gd name="T5" fmla="*/ 14 h 16"/>
                  <a:gd name="T6" fmla="*/ 12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7" y="5"/>
                      <a:pt x="5" y="9"/>
                      <a:pt x="2" y="12"/>
                    </a:cubicBezTo>
                    <a:cubicBezTo>
                      <a:pt x="0" y="13"/>
                      <a:pt x="3" y="16"/>
                      <a:pt x="5" y="14"/>
                    </a:cubicBezTo>
                    <a:cubicBezTo>
                      <a:pt x="8" y="11"/>
                      <a:pt x="10" y="7"/>
                      <a:pt x="12"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1" name="Freeform 1806">
                <a:extLst>
                  <a:ext uri="{FF2B5EF4-FFF2-40B4-BE49-F238E27FC236}">
                    <a16:creationId xmlns:a16="http://schemas.microsoft.com/office/drawing/2014/main" id="{6152E020-A14C-4AAA-A6F9-270ADDA3326E}"/>
                  </a:ext>
                </a:extLst>
              </p:cNvPr>
              <p:cNvSpPr>
                <a:spLocks/>
              </p:cNvSpPr>
              <p:nvPr userDrawn="1"/>
            </p:nvSpPr>
            <p:spPr bwMode="auto">
              <a:xfrm>
                <a:off x="6676" y="2893"/>
                <a:ext cx="28" cy="27"/>
              </a:xfrm>
              <a:custGeom>
                <a:avLst/>
                <a:gdLst>
                  <a:gd name="T0" fmla="*/ 14 w 19"/>
                  <a:gd name="T1" fmla="*/ 2 h 18"/>
                  <a:gd name="T2" fmla="*/ 2 w 19"/>
                  <a:gd name="T3" fmla="*/ 13 h 18"/>
                  <a:gd name="T4" fmla="*/ 5 w 19"/>
                  <a:gd name="T5" fmla="*/ 16 h 18"/>
                  <a:gd name="T6" fmla="*/ 17 w 19"/>
                  <a:gd name="T7" fmla="*/ 4 h 18"/>
                  <a:gd name="T8" fmla="*/ 14 w 19"/>
                  <a:gd name="T9" fmla="*/ 2 h 18"/>
                </a:gdLst>
                <a:ahLst/>
                <a:cxnLst>
                  <a:cxn ang="0">
                    <a:pos x="T0" y="T1"/>
                  </a:cxn>
                  <a:cxn ang="0">
                    <a:pos x="T2" y="T3"/>
                  </a:cxn>
                  <a:cxn ang="0">
                    <a:pos x="T4" y="T5"/>
                  </a:cxn>
                  <a:cxn ang="0">
                    <a:pos x="T6" y="T7"/>
                  </a:cxn>
                  <a:cxn ang="0">
                    <a:pos x="T8" y="T9"/>
                  </a:cxn>
                </a:cxnLst>
                <a:rect l="0" t="0" r="r" b="b"/>
                <a:pathLst>
                  <a:path w="19" h="18">
                    <a:moveTo>
                      <a:pt x="14" y="2"/>
                    </a:moveTo>
                    <a:cubicBezTo>
                      <a:pt x="11" y="6"/>
                      <a:pt x="7" y="10"/>
                      <a:pt x="2" y="13"/>
                    </a:cubicBezTo>
                    <a:cubicBezTo>
                      <a:pt x="0" y="15"/>
                      <a:pt x="3" y="18"/>
                      <a:pt x="5" y="16"/>
                    </a:cubicBezTo>
                    <a:cubicBezTo>
                      <a:pt x="9" y="13"/>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2" name="Freeform 1807">
                <a:extLst>
                  <a:ext uri="{FF2B5EF4-FFF2-40B4-BE49-F238E27FC236}">
                    <a16:creationId xmlns:a16="http://schemas.microsoft.com/office/drawing/2014/main" id="{E18CBA08-AB43-48D8-AEE9-03A0C908AD90}"/>
                  </a:ext>
                </a:extLst>
              </p:cNvPr>
              <p:cNvSpPr>
                <a:spLocks/>
              </p:cNvSpPr>
              <p:nvPr userDrawn="1"/>
            </p:nvSpPr>
            <p:spPr bwMode="auto">
              <a:xfrm>
                <a:off x="6636" y="2862"/>
                <a:ext cx="22" cy="21"/>
              </a:xfrm>
              <a:custGeom>
                <a:avLst/>
                <a:gdLst>
                  <a:gd name="T0" fmla="*/ 10 w 15"/>
                  <a:gd name="T1" fmla="*/ 2 h 14"/>
                  <a:gd name="T2" fmla="*/ 2 w 15"/>
                  <a:gd name="T3" fmla="*/ 9 h 14"/>
                  <a:gd name="T4" fmla="*/ 3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6" y="8"/>
                      <a:pt x="2" y="9"/>
                    </a:cubicBezTo>
                    <a:cubicBezTo>
                      <a:pt x="0" y="10"/>
                      <a:pt x="1" y="14"/>
                      <a:pt x="3" y="13"/>
                    </a:cubicBezTo>
                    <a:cubicBezTo>
                      <a:pt x="8" y="11"/>
                      <a:pt x="12" y="8"/>
                      <a:pt x="14" y="4"/>
                    </a:cubicBezTo>
                    <a:cubicBezTo>
                      <a:pt x="15"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3" name="Freeform 1808">
                <a:extLst>
                  <a:ext uri="{FF2B5EF4-FFF2-40B4-BE49-F238E27FC236}">
                    <a16:creationId xmlns:a16="http://schemas.microsoft.com/office/drawing/2014/main" id="{27FFE00D-5C63-4BB1-A6DC-8A22C7E7AC3A}"/>
                  </a:ext>
                </a:extLst>
              </p:cNvPr>
              <p:cNvSpPr>
                <a:spLocks/>
              </p:cNvSpPr>
              <p:nvPr userDrawn="1"/>
            </p:nvSpPr>
            <p:spPr bwMode="auto">
              <a:xfrm>
                <a:off x="6629" y="2843"/>
                <a:ext cx="20" cy="24"/>
              </a:xfrm>
              <a:custGeom>
                <a:avLst/>
                <a:gdLst>
                  <a:gd name="T0" fmla="*/ 10 w 14"/>
                  <a:gd name="T1" fmla="*/ 3 h 16"/>
                  <a:gd name="T2" fmla="*/ 2 w 14"/>
                  <a:gd name="T3" fmla="*/ 12 h 16"/>
                  <a:gd name="T4" fmla="*/ 3 w 14"/>
                  <a:gd name="T5" fmla="*/ 15 h 16"/>
                  <a:gd name="T6" fmla="*/ 14 w 14"/>
                  <a:gd name="T7" fmla="*/ 2 h 16"/>
                  <a:gd name="T8" fmla="*/ 10 w 14"/>
                  <a:gd name="T9" fmla="*/ 3 h 16"/>
                </a:gdLst>
                <a:ahLst/>
                <a:cxnLst>
                  <a:cxn ang="0">
                    <a:pos x="T0" y="T1"/>
                  </a:cxn>
                  <a:cxn ang="0">
                    <a:pos x="T2" y="T3"/>
                  </a:cxn>
                  <a:cxn ang="0">
                    <a:pos x="T4" y="T5"/>
                  </a:cxn>
                  <a:cxn ang="0">
                    <a:pos x="T6" y="T7"/>
                  </a:cxn>
                  <a:cxn ang="0">
                    <a:pos x="T8" y="T9"/>
                  </a:cxn>
                </a:cxnLst>
                <a:rect l="0" t="0" r="r" b="b"/>
                <a:pathLst>
                  <a:path w="14" h="16">
                    <a:moveTo>
                      <a:pt x="10" y="3"/>
                    </a:moveTo>
                    <a:cubicBezTo>
                      <a:pt x="10" y="7"/>
                      <a:pt x="6" y="10"/>
                      <a:pt x="2" y="12"/>
                    </a:cubicBezTo>
                    <a:cubicBezTo>
                      <a:pt x="0" y="13"/>
                      <a:pt x="1" y="16"/>
                      <a:pt x="3" y="15"/>
                    </a:cubicBezTo>
                    <a:cubicBezTo>
                      <a:pt x="9" y="13"/>
                      <a:pt x="14" y="9"/>
                      <a:pt x="14" y="2"/>
                    </a:cubicBezTo>
                    <a:cubicBezTo>
                      <a:pt x="14"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4" name="Freeform 1809">
                <a:extLst>
                  <a:ext uri="{FF2B5EF4-FFF2-40B4-BE49-F238E27FC236}">
                    <a16:creationId xmlns:a16="http://schemas.microsoft.com/office/drawing/2014/main" id="{E6FEF42A-9A80-4A02-9525-41F47A8E0D37}"/>
                  </a:ext>
                </a:extLst>
              </p:cNvPr>
              <p:cNvSpPr>
                <a:spLocks/>
              </p:cNvSpPr>
              <p:nvPr userDrawn="1"/>
            </p:nvSpPr>
            <p:spPr bwMode="auto">
              <a:xfrm>
                <a:off x="6580" y="2889"/>
                <a:ext cx="29" cy="24"/>
              </a:xfrm>
              <a:custGeom>
                <a:avLst/>
                <a:gdLst>
                  <a:gd name="T0" fmla="*/ 16 w 20"/>
                  <a:gd name="T1" fmla="*/ 2 h 16"/>
                  <a:gd name="T2" fmla="*/ 2 w 20"/>
                  <a:gd name="T3" fmla="*/ 12 h 16"/>
                  <a:gd name="T4" fmla="*/ 3 w 20"/>
                  <a:gd name="T5" fmla="*/ 15 h 16"/>
                  <a:gd name="T6" fmla="*/ 19 w 20"/>
                  <a:gd name="T7" fmla="*/ 5 h 16"/>
                  <a:gd name="T8" fmla="*/ 16 w 20"/>
                  <a:gd name="T9" fmla="*/ 2 h 16"/>
                </a:gdLst>
                <a:ahLst/>
                <a:cxnLst>
                  <a:cxn ang="0">
                    <a:pos x="T0" y="T1"/>
                  </a:cxn>
                  <a:cxn ang="0">
                    <a:pos x="T2" y="T3"/>
                  </a:cxn>
                  <a:cxn ang="0">
                    <a:pos x="T4" y="T5"/>
                  </a:cxn>
                  <a:cxn ang="0">
                    <a:pos x="T6" y="T7"/>
                  </a:cxn>
                  <a:cxn ang="0">
                    <a:pos x="T8" y="T9"/>
                  </a:cxn>
                </a:cxnLst>
                <a:rect l="0" t="0" r="r" b="b"/>
                <a:pathLst>
                  <a:path w="20" h="16">
                    <a:moveTo>
                      <a:pt x="16" y="2"/>
                    </a:moveTo>
                    <a:cubicBezTo>
                      <a:pt x="12" y="7"/>
                      <a:pt x="7" y="10"/>
                      <a:pt x="2" y="12"/>
                    </a:cubicBezTo>
                    <a:cubicBezTo>
                      <a:pt x="0" y="12"/>
                      <a:pt x="1" y="16"/>
                      <a:pt x="3" y="15"/>
                    </a:cubicBezTo>
                    <a:cubicBezTo>
                      <a:pt x="9" y="13"/>
                      <a:pt x="15" y="10"/>
                      <a:pt x="19" y="5"/>
                    </a:cubicBezTo>
                    <a:cubicBezTo>
                      <a:pt x="20" y="3"/>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5" name="Freeform 1810">
                <a:extLst>
                  <a:ext uri="{FF2B5EF4-FFF2-40B4-BE49-F238E27FC236}">
                    <a16:creationId xmlns:a16="http://schemas.microsoft.com/office/drawing/2014/main" id="{B234DBD7-E3FA-43A2-95C6-A47A78A3AF2B}"/>
                  </a:ext>
                </a:extLst>
              </p:cNvPr>
              <p:cNvSpPr>
                <a:spLocks/>
              </p:cNvSpPr>
              <p:nvPr userDrawn="1"/>
            </p:nvSpPr>
            <p:spPr bwMode="auto">
              <a:xfrm>
                <a:off x="6603" y="2899"/>
                <a:ext cx="26" cy="22"/>
              </a:xfrm>
              <a:custGeom>
                <a:avLst/>
                <a:gdLst>
                  <a:gd name="T0" fmla="*/ 12 w 17"/>
                  <a:gd name="T1" fmla="*/ 2 h 15"/>
                  <a:gd name="T2" fmla="*/ 2 w 17"/>
                  <a:gd name="T3" fmla="*/ 11 h 15"/>
                  <a:gd name="T4" fmla="*/ 3 w 17"/>
                  <a:gd name="T5" fmla="*/ 14 h 15"/>
                  <a:gd name="T6" fmla="*/ 16 w 17"/>
                  <a:gd name="T7" fmla="*/ 3 h 15"/>
                  <a:gd name="T8" fmla="*/ 12 w 17"/>
                  <a:gd name="T9" fmla="*/ 2 h 15"/>
                </a:gdLst>
                <a:ahLst/>
                <a:cxnLst>
                  <a:cxn ang="0">
                    <a:pos x="T0" y="T1"/>
                  </a:cxn>
                  <a:cxn ang="0">
                    <a:pos x="T2" y="T3"/>
                  </a:cxn>
                  <a:cxn ang="0">
                    <a:pos x="T4" y="T5"/>
                  </a:cxn>
                  <a:cxn ang="0">
                    <a:pos x="T6" y="T7"/>
                  </a:cxn>
                  <a:cxn ang="0">
                    <a:pos x="T8" y="T9"/>
                  </a:cxn>
                </a:cxnLst>
                <a:rect l="0" t="0" r="r" b="b"/>
                <a:pathLst>
                  <a:path w="17" h="15">
                    <a:moveTo>
                      <a:pt x="12" y="2"/>
                    </a:moveTo>
                    <a:cubicBezTo>
                      <a:pt x="11" y="7"/>
                      <a:pt x="6" y="9"/>
                      <a:pt x="2" y="11"/>
                    </a:cubicBezTo>
                    <a:cubicBezTo>
                      <a:pt x="0" y="12"/>
                      <a:pt x="1" y="15"/>
                      <a:pt x="3" y="14"/>
                    </a:cubicBezTo>
                    <a:cubicBezTo>
                      <a:pt x="9" y="12"/>
                      <a:pt x="14" y="9"/>
                      <a:pt x="16" y="3"/>
                    </a:cubicBezTo>
                    <a:cubicBezTo>
                      <a:pt x="17" y="0"/>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6" name="Freeform 1811">
                <a:extLst>
                  <a:ext uri="{FF2B5EF4-FFF2-40B4-BE49-F238E27FC236}">
                    <a16:creationId xmlns:a16="http://schemas.microsoft.com/office/drawing/2014/main" id="{6D3123F1-44D2-4B0A-B909-E2CA8B8EDDEC}"/>
                  </a:ext>
                </a:extLst>
              </p:cNvPr>
              <p:cNvSpPr>
                <a:spLocks/>
              </p:cNvSpPr>
              <p:nvPr userDrawn="1"/>
            </p:nvSpPr>
            <p:spPr bwMode="auto">
              <a:xfrm>
                <a:off x="6636" y="2893"/>
                <a:ext cx="19" cy="21"/>
              </a:xfrm>
              <a:custGeom>
                <a:avLst/>
                <a:gdLst>
                  <a:gd name="T0" fmla="*/ 9 w 13"/>
                  <a:gd name="T1" fmla="*/ 2 h 14"/>
                  <a:gd name="T2" fmla="*/ 6 w 13"/>
                  <a:gd name="T3" fmla="*/ 5 h 14"/>
                  <a:gd name="T4" fmla="*/ 2 w 13"/>
                  <a:gd name="T5" fmla="*/ 10 h 14"/>
                  <a:gd name="T6" fmla="*/ 4 w 13"/>
                  <a:gd name="T7" fmla="*/ 13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8" y="0"/>
                      <a:pt x="5" y="3"/>
                      <a:pt x="6" y="5"/>
                    </a:cubicBezTo>
                    <a:cubicBezTo>
                      <a:pt x="8" y="7"/>
                      <a:pt x="4" y="9"/>
                      <a:pt x="2" y="10"/>
                    </a:cubicBezTo>
                    <a:cubicBezTo>
                      <a:pt x="0" y="10"/>
                      <a:pt x="1" y="14"/>
                      <a:pt x="4" y="13"/>
                    </a:cubicBezTo>
                    <a:cubicBezTo>
                      <a:pt x="8" y="11"/>
                      <a:pt x="13" y="7"/>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7" name="Freeform 1812">
                <a:extLst>
                  <a:ext uri="{FF2B5EF4-FFF2-40B4-BE49-F238E27FC236}">
                    <a16:creationId xmlns:a16="http://schemas.microsoft.com/office/drawing/2014/main" id="{746A7CE1-7CB6-4318-AC3C-517179B13E7A}"/>
                  </a:ext>
                </a:extLst>
              </p:cNvPr>
              <p:cNvSpPr>
                <a:spLocks/>
              </p:cNvSpPr>
              <p:nvPr userDrawn="1"/>
            </p:nvSpPr>
            <p:spPr bwMode="auto">
              <a:xfrm>
                <a:off x="6627" y="2918"/>
                <a:ext cx="31" cy="27"/>
              </a:xfrm>
              <a:custGeom>
                <a:avLst/>
                <a:gdLst>
                  <a:gd name="T0" fmla="*/ 17 w 21"/>
                  <a:gd name="T1" fmla="*/ 2 h 18"/>
                  <a:gd name="T2" fmla="*/ 2 w 21"/>
                  <a:gd name="T3" fmla="*/ 13 h 18"/>
                  <a:gd name="T4" fmla="*/ 4 w 21"/>
                  <a:gd name="T5" fmla="*/ 17 h 18"/>
                  <a:gd name="T6" fmla="*/ 20 w 21"/>
                  <a:gd name="T7" fmla="*/ 4 h 18"/>
                  <a:gd name="T8" fmla="*/ 17 w 21"/>
                  <a:gd name="T9" fmla="*/ 2 h 18"/>
                </a:gdLst>
                <a:ahLst/>
                <a:cxnLst>
                  <a:cxn ang="0">
                    <a:pos x="T0" y="T1"/>
                  </a:cxn>
                  <a:cxn ang="0">
                    <a:pos x="T2" y="T3"/>
                  </a:cxn>
                  <a:cxn ang="0">
                    <a:pos x="T4" y="T5"/>
                  </a:cxn>
                  <a:cxn ang="0">
                    <a:pos x="T6" y="T7"/>
                  </a:cxn>
                  <a:cxn ang="0">
                    <a:pos x="T8" y="T9"/>
                  </a:cxn>
                </a:cxnLst>
                <a:rect l="0" t="0" r="r" b="b"/>
                <a:pathLst>
                  <a:path w="21" h="18">
                    <a:moveTo>
                      <a:pt x="17" y="2"/>
                    </a:moveTo>
                    <a:cubicBezTo>
                      <a:pt x="13" y="7"/>
                      <a:pt x="8" y="11"/>
                      <a:pt x="2" y="13"/>
                    </a:cubicBezTo>
                    <a:cubicBezTo>
                      <a:pt x="0" y="14"/>
                      <a:pt x="1" y="18"/>
                      <a:pt x="4" y="17"/>
                    </a:cubicBezTo>
                    <a:cubicBezTo>
                      <a:pt x="10" y="14"/>
                      <a:pt x="16" y="10"/>
                      <a:pt x="20" y="4"/>
                    </a:cubicBezTo>
                    <a:cubicBezTo>
                      <a:pt x="21" y="2"/>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8" name="Freeform 1813">
                <a:extLst>
                  <a:ext uri="{FF2B5EF4-FFF2-40B4-BE49-F238E27FC236}">
                    <a16:creationId xmlns:a16="http://schemas.microsoft.com/office/drawing/2014/main" id="{843D25D2-C830-4160-BE33-626902CE75BE}"/>
                  </a:ext>
                </a:extLst>
              </p:cNvPr>
              <p:cNvSpPr>
                <a:spLocks/>
              </p:cNvSpPr>
              <p:nvPr userDrawn="1"/>
            </p:nvSpPr>
            <p:spPr bwMode="auto">
              <a:xfrm>
                <a:off x="6657" y="2927"/>
                <a:ext cx="19" cy="22"/>
              </a:xfrm>
              <a:custGeom>
                <a:avLst/>
                <a:gdLst>
                  <a:gd name="T0" fmla="*/ 9 w 13"/>
                  <a:gd name="T1" fmla="*/ 3 h 15"/>
                  <a:gd name="T2" fmla="*/ 2 w 13"/>
                  <a:gd name="T3" fmla="*/ 11 h 15"/>
                  <a:gd name="T4" fmla="*/ 3 w 13"/>
                  <a:gd name="T5" fmla="*/ 14 h 15"/>
                  <a:gd name="T6" fmla="*/ 13 w 13"/>
                  <a:gd name="T7" fmla="*/ 3 h 15"/>
                  <a:gd name="T8" fmla="*/ 9 w 13"/>
                  <a:gd name="T9" fmla="*/ 3 h 15"/>
                </a:gdLst>
                <a:ahLst/>
                <a:cxnLst>
                  <a:cxn ang="0">
                    <a:pos x="T0" y="T1"/>
                  </a:cxn>
                  <a:cxn ang="0">
                    <a:pos x="T2" y="T3"/>
                  </a:cxn>
                  <a:cxn ang="0">
                    <a:pos x="T4" y="T5"/>
                  </a:cxn>
                  <a:cxn ang="0">
                    <a:pos x="T6" y="T7"/>
                  </a:cxn>
                  <a:cxn ang="0">
                    <a:pos x="T8" y="T9"/>
                  </a:cxn>
                </a:cxnLst>
                <a:rect l="0" t="0" r="r" b="b"/>
                <a:pathLst>
                  <a:path w="13" h="15">
                    <a:moveTo>
                      <a:pt x="9" y="3"/>
                    </a:moveTo>
                    <a:cubicBezTo>
                      <a:pt x="9" y="7"/>
                      <a:pt x="5" y="9"/>
                      <a:pt x="2" y="11"/>
                    </a:cubicBezTo>
                    <a:cubicBezTo>
                      <a:pt x="0" y="11"/>
                      <a:pt x="1" y="15"/>
                      <a:pt x="3" y="14"/>
                    </a:cubicBezTo>
                    <a:cubicBezTo>
                      <a:pt x="8" y="12"/>
                      <a:pt x="13" y="9"/>
                      <a:pt x="13" y="3"/>
                    </a:cubicBezTo>
                    <a:cubicBezTo>
                      <a:pt x="13" y="0"/>
                      <a:pt x="9" y="1"/>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9" name="Freeform 1814">
                <a:extLst>
                  <a:ext uri="{FF2B5EF4-FFF2-40B4-BE49-F238E27FC236}">
                    <a16:creationId xmlns:a16="http://schemas.microsoft.com/office/drawing/2014/main" id="{8F16F06D-5362-45B3-AA0A-88BC7838DACA}"/>
                  </a:ext>
                </a:extLst>
              </p:cNvPr>
              <p:cNvSpPr>
                <a:spLocks/>
              </p:cNvSpPr>
              <p:nvPr userDrawn="1"/>
            </p:nvSpPr>
            <p:spPr bwMode="auto">
              <a:xfrm>
                <a:off x="6624" y="2955"/>
                <a:ext cx="21" cy="24"/>
              </a:xfrm>
              <a:custGeom>
                <a:avLst/>
                <a:gdLst>
                  <a:gd name="T0" fmla="*/ 9 w 14"/>
                  <a:gd name="T1" fmla="*/ 3 h 16"/>
                  <a:gd name="T2" fmla="*/ 2 w 14"/>
                  <a:gd name="T3" fmla="*/ 12 h 16"/>
                  <a:gd name="T4" fmla="*/ 4 w 14"/>
                  <a:gd name="T5" fmla="*/ 15 h 16"/>
                  <a:gd name="T6" fmla="*/ 13 w 14"/>
                  <a:gd name="T7" fmla="*/ 3 h 16"/>
                  <a:gd name="T8" fmla="*/ 9 w 14"/>
                  <a:gd name="T9" fmla="*/ 3 h 16"/>
                </a:gdLst>
                <a:ahLst/>
                <a:cxnLst>
                  <a:cxn ang="0">
                    <a:pos x="T0" y="T1"/>
                  </a:cxn>
                  <a:cxn ang="0">
                    <a:pos x="T2" y="T3"/>
                  </a:cxn>
                  <a:cxn ang="0">
                    <a:pos x="T4" y="T5"/>
                  </a:cxn>
                  <a:cxn ang="0">
                    <a:pos x="T6" y="T7"/>
                  </a:cxn>
                  <a:cxn ang="0">
                    <a:pos x="T8" y="T9"/>
                  </a:cxn>
                </a:cxnLst>
                <a:rect l="0" t="0" r="r" b="b"/>
                <a:pathLst>
                  <a:path w="14" h="16">
                    <a:moveTo>
                      <a:pt x="9" y="3"/>
                    </a:moveTo>
                    <a:cubicBezTo>
                      <a:pt x="8" y="6"/>
                      <a:pt x="6" y="10"/>
                      <a:pt x="2" y="12"/>
                    </a:cubicBezTo>
                    <a:cubicBezTo>
                      <a:pt x="0" y="13"/>
                      <a:pt x="1" y="16"/>
                      <a:pt x="4" y="15"/>
                    </a:cubicBezTo>
                    <a:cubicBezTo>
                      <a:pt x="9" y="13"/>
                      <a:pt x="12" y="8"/>
                      <a:pt x="13" y="3"/>
                    </a:cubicBezTo>
                    <a:cubicBezTo>
                      <a:pt x="14" y="1"/>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0" name="Freeform 1815">
                <a:extLst>
                  <a:ext uri="{FF2B5EF4-FFF2-40B4-BE49-F238E27FC236}">
                    <a16:creationId xmlns:a16="http://schemas.microsoft.com/office/drawing/2014/main" id="{5D64B690-6B05-43D6-93A9-17501E135D11}"/>
                  </a:ext>
                </a:extLst>
              </p:cNvPr>
              <p:cNvSpPr>
                <a:spLocks/>
              </p:cNvSpPr>
              <p:nvPr userDrawn="1"/>
            </p:nvSpPr>
            <p:spPr bwMode="auto">
              <a:xfrm>
                <a:off x="6637" y="2966"/>
                <a:ext cx="22" cy="25"/>
              </a:xfrm>
              <a:custGeom>
                <a:avLst/>
                <a:gdLst>
                  <a:gd name="T0" fmla="*/ 11 w 15"/>
                  <a:gd name="T1" fmla="*/ 3 h 17"/>
                  <a:gd name="T2" fmla="*/ 2 w 15"/>
                  <a:gd name="T3" fmla="*/ 12 h 17"/>
                  <a:gd name="T4" fmla="*/ 4 w 15"/>
                  <a:gd name="T5" fmla="*/ 16 h 17"/>
                  <a:gd name="T6" fmla="*/ 14 w 15"/>
                  <a:gd name="T7" fmla="*/ 3 h 17"/>
                  <a:gd name="T8" fmla="*/ 11 w 15"/>
                  <a:gd name="T9" fmla="*/ 3 h 17"/>
                </a:gdLst>
                <a:ahLst/>
                <a:cxnLst>
                  <a:cxn ang="0">
                    <a:pos x="T0" y="T1"/>
                  </a:cxn>
                  <a:cxn ang="0">
                    <a:pos x="T2" y="T3"/>
                  </a:cxn>
                  <a:cxn ang="0">
                    <a:pos x="T4" y="T5"/>
                  </a:cxn>
                  <a:cxn ang="0">
                    <a:pos x="T6" y="T7"/>
                  </a:cxn>
                  <a:cxn ang="0">
                    <a:pos x="T8" y="T9"/>
                  </a:cxn>
                </a:cxnLst>
                <a:rect l="0" t="0" r="r" b="b"/>
                <a:pathLst>
                  <a:path w="15" h="17">
                    <a:moveTo>
                      <a:pt x="11" y="3"/>
                    </a:moveTo>
                    <a:cubicBezTo>
                      <a:pt x="9" y="7"/>
                      <a:pt x="7" y="11"/>
                      <a:pt x="2" y="12"/>
                    </a:cubicBezTo>
                    <a:cubicBezTo>
                      <a:pt x="0" y="13"/>
                      <a:pt x="1" y="17"/>
                      <a:pt x="4" y="16"/>
                    </a:cubicBezTo>
                    <a:cubicBezTo>
                      <a:pt x="9" y="14"/>
                      <a:pt x="13" y="9"/>
                      <a:pt x="14" y="3"/>
                    </a:cubicBezTo>
                    <a:cubicBezTo>
                      <a:pt x="15" y="1"/>
                      <a:pt x="11" y="0"/>
                      <a:pt x="1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1" name="Freeform 1816">
                <a:extLst>
                  <a:ext uri="{FF2B5EF4-FFF2-40B4-BE49-F238E27FC236}">
                    <a16:creationId xmlns:a16="http://schemas.microsoft.com/office/drawing/2014/main" id="{664CC8DD-7AAD-47EA-9590-6A326659EE83}"/>
                  </a:ext>
                </a:extLst>
              </p:cNvPr>
              <p:cNvSpPr>
                <a:spLocks/>
              </p:cNvSpPr>
              <p:nvPr userDrawn="1"/>
            </p:nvSpPr>
            <p:spPr bwMode="auto">
              <a:xfrm>
                <a:off x="6589" y="2954"/>
                <a:ext cx="23" cy="22"/>
              </a:xfrm>
              <a:custGeom>
                <a:avLst/>
                <a:gdLst>
                  <a:gd name="T0" fmla="*/ 12 w 16"/>
                  <a:gd name="T1" fmla="*/ 2 h 15"/>
                  <a:gd name="T2" fmla="*/ 3 w 16"/>
                  <a:gd name="T3" fmla="*/ 11 h 15"/>
                  <a:gd name="T4" fmla="*/ 4 w 16"/>
                  <a:gd name="T5" fmla="*/ 14 h 15"/>
                  <a:gd name="T6" fmla="*/ 15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0" y="7"/>
                      <a:pt x="7" y="9"/>
                      <a:pt x="3" y="11"/>
                    </a:cubicBezTo>
                    <a:cubicBezTo>
                      <a:pt x="0" y="12"/>
                      <a:pt x="2" y="15"/>
                      <a:pt x="4" y="14"/>
                    </a:cubicBezTo>
                    <a:cubicBezTo>
                      <a:pt x="9" y="12"/>
                      <a:pt x="14" y="9"/>
                      <a:pt x="15"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2" name="Freeform 1817">
                <a:extLst>
                  <a:ext uri="{FF2B5EF4-FFF2-40B4-BE49-F238E27FC236}">
                    <a16:creationId xmlns:a16="http://schemas.microsoft.com/office/drawing/2014/main" id="{05D95A40-A4FD-43BD-8B06-D5E3610F70AD}"/>
                  </a:ext>
                </a:extLst>
              </p:cNvPr>
              <p:cNvSpPr>
                <a:spLocks/>
              </p:cNvSpPr>
              <p:nvPr userDrawn="1"/>
            </p:nvSpPr>
            <p:spPr bwMode="auto">
              <a:xfrm>
                <a:off x="6564" y="2940"/>
                <a:ext cx="23" cy="26"/>
              </a:xfrm>
              <a:custGeom>
                <a:avLst/>
                <a:gdLst>
                  <a:gd name="T0" fmla="*/ 12 w 16"/>
                  <a:gd name="T1" fmla="*/ 3 h 17"/>
                  <a:gd name="T2" fmla="*/ 2 w 16"/>
                  <a:gd name="T3" fmla="*/ 13 h 17"/>
                  <a:gd name="T4" fmla="*/ 3 w 16"/>
                  <a:gd name="T5" fmla="*/ 16 h 17"/>
                  <a:gd name="T6" fmla="*/ 15 w 16"/>
                  <a:gd name="T7" fmla="*/ 3 h 17"/>
                  <a:gd name="T8" fmla="*/ 12 w 16"/>
                  <a:gd name="T9" fmla="*/ 3 h 17"/>
                </a:gdLst>
                <a:ahLst/>
                <a:cxnLst>
                  <a:cxn ang="0">
                    <a:pos x="T0" y="T1"/>
                  </a:cxn>
                  <a:cxn ang="0">
                    <a:pos x="T2" y="T3"/>
                  </a:cxn>
                  <a:cxn ang="0">
                    <a:pos x="T4" y="T5"/>
                  </a:cxn>
                  <a:cxn ang="0">
                    <a:pos x="T6" y="T7"/>
                  </a:cxn>
                  <a:cxn ang="0">
                    <a:pos x="T8" y="T9"/>
                  </a:cxn>
                </a:cxnLst>
                <a:rect l="0" t="0" r="r" b="b"/>
                <a:pathLst>
                  <a:path w="16" h="17">
                    <a:moveTo>
                      <a:pt x="12" y="3"/>
                    </a:moveTo>
                    <a:cubicBezTo>
                      <a:pt x="10" y="7"/>
                      <a:pt x="6" y="11"/>
                      <a:pt x="2" y="13"/>
                    </a:cubicBezTo>
                    <a:cubicBezTo>
                      <a:pt x="0" y="14"/>
                      <a:pt x="1" y="17"/>
                      <a:pt x="3" y="16"/>
                    </a:cubicBezTo>
                    <a:cubicBezTo>
                      <a:pt x="9" y="14"/>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3" name="Freeform 1818">
                <a:extLst>
                  <a:ext uri="{FF2B5EF4-FFF2-40B4-BE49-F238E27FC236}">
                    <a16:creationId xmlns:a16="http://schemas.microsoft.com/office/drawing/2014/main" id="{AD979675-D7E5-4427-BFFE-BDD8E7C25E78}"/>
                  </a:ext>
                </a:extLst>
              </p:cNvPr>
              <p:cNvSpPr>
                <a:spLocks/>
              </p:cNvSpPr>
              <p:nvPr userDrawn="1"/>
            </p:nvSpPr>
            <p:spPr bwMode="auto">
              <a:xfrm>
                <a:off x="6543" y="2932"/>
                <a:ext cx="21" cy="22"/>
              </a:xfrm>
              <a:custGeom>
                <a:avLst/>
                <a:gdLst>
                  <a:gd name="T0" fmla="*/ 10 w 14"/>
                  <a:gd name="T1" fmla="*/ 2 h 15"/>
                  <a:gd name="T2" fmla="*/ 2 w 14"/>
                  <a:gd name="T3" fmla="*/ 10 h 15"/>
                  <a:gd name="T4" fmla="*/ 3 w 14"/>
                  <a:gd name="T5" fmla="*/ 14 h 15"/>
                  <a:gd name="T6" fmla="*/ 13 w 14"/>
                  <a:gd name="T7" fmla="*/ 3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6" y="9"/>
                      <a:pt x="2" y="10"/>
                    </a:cubicBezTo>
                    <a:cubicBezTo>
                      <a:pt x="0" y="11"/>
                      <a:pt x="1" y="15"/>
                      <a:pt x="3" y="14"/>
                    </a:cubicBezTo>
                    <a:cubicBezTo>
                      <a:pt x="8" y="12"/>
                      <a:pt x="11" y="8"/>
                      <a:pt x="13" y="3"/>
                    </a:cubicBezTo>
                    <a:cubicBezTo>
                      <a:pt x="14"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4" name="Freeform 1819">
                <a:extLst>
                  <a:ext uri="{FF2B5EF4-FFF2-40B4-BE49-F238E27FC236}">
                    <a16:creationId xmlns:a16="http://schemas.microsoft.com/office/drawing/2014/main" id="{F5C103DB-0AE8-417D-B98A-028EDE253166}"/>
                  </a:ext>
                </a:extLst>
              </p:cNvPr>
              <p:cNvSpPr>
                <a:spLocks/>
              </p:cNvSpPr>
              <p:nvPr userDrawn="1"/>
            </p:nvSpPr>
            <p:spPr bwMode="auto">
              <a:xfrm>
                <a:off x="6502" y="2954"/>
                <a:ext cx="31" cy="26"/>
              </a:xfrm>
              <a:custGeom>
                <a:avLst/>
                <a:gdLst>
                  <a:gd name="T0" fmla="*/ 16 w 21"/>
                  <a:gd name="T1" fmla="*/ 2 h 18"/>
                  <a:gd name="T2" fmla="*/ 2 w 21"/>
                  <a:gd name="T3" fmla="*/ 13 h 18"/>
                  <a:gd name="T4" fmla="*/ 5 w 21"/>
                  <a:gd name="T5" fmla="*/ 16 h 18"/>
                  <a:gd name="T6" fmla="*/ 19 w 21"/>
                  <a:gd name="T7" fmla="*/ 5 h 18"/>
                  <a:gd name="T8" fmla="*/ 16 w 21"/>
                  <a:gd name="T9" fmla="*/ 2 h 18"/>
                </a:gdLst>
                <a:ahLst/>
                <a:cxnLst>
                  <a:cxn ang="0">
                    <a:pos x="T0" y="T1"/>
                  </a:cxn>
                  <a:cxn ang="0">
                    <a:pos x="T2" y="T3"/>
                  </a:cxn>
                  <a:cxn ang="0">
                    <a:pos x="T4" y="T5"/>
                  </a:cxn>
                  <a:cxn ang="0">
                    <a:pos x="T6" y="T7"/>
                  </a:cxn>
                  <a:cxn ang="0">
                    <a:pos x="T8" y="T9"/>
                  </a:cxn>
                </a:cxnLst>
                <a:rect l="0" t="0" r="r" b="b"/>
                <a:pathLst>
                  <a:path w="21" h="18">
                    <a:moveTo>
                      <a:pt x="16" y="2"/>
                    </a:moveTo>
                    <a:cubicBezTo>
                      <a:pt x="11" y="5"/>
                      <a:pt x="6" y="9"/>
                      <a:pt x="2" y="13"/>
                    </a:cubicBezTo>
                    <a:cubicBezTo>
                      <a:pt x="0" y="15"/>
                      <a:pt x="3" y="18"/>
                      <a:pt x="5" y="16"/>
                    </a:cubicBezTo>
                    <a:cubicBezTo>
                      <a:pt x="9" y="12"/>
                      <a:pt x="14" y="8"/>
                      <a:pt x="19" y="5"/>
                    </a:cubicBezTo>
                    <a:cubicBezTo>
                      <a:pt x="21" y="3"/>
                      <a:pt x="18"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5" name="Freeform 1820">
                <a:extLst>
                  <a:ext uri="{FF2B5EF4-FFF2-40B4-BE49-F238E27FC236}">
                    <a16:creationId xmlns:a16="http://schemas.microsoft.com/office/drawing/2014/main" id="{970B118D-A7F8-46C9-8BE8-1A42C1651AF0}"/>
                  </a:ext>
                </a:extLst>
              </p:cNvPr>
              <p:cNvSpPr>
                <a:spLocks/>
              </p:cNvSpPr>
              <p:nvPr userDrawn="1"/>
            </p:nvSpPr>
            <p:spPr bwMode="auto">
              <a:xfrm>
                <a:off x="6516" y="2932"/>
                <a:ext cx="21" cy="20"/>
              </a:xfrm>
              <a:custGeom>
                <a:avLst/>
                <a:gdLst>
                  <a:gd name="T0" fmla="*/ 10 w 14"/>
                  <a:gd name="T1" fmla="*/ 2 h 14"/>
                  <a:gd name="T2" fmla="*/ 2 w 14"/>
                  <a:gd name="T3" fmla="*/ 9 h 14"/>
                  <a:gd name="T4" fmla="*/ 4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5" y="7"/>
                      <a:pt x="2" y="9"/>
                    </a:cubicBezTo>
                    <a:cubicBezTo>
                      <a:pt x="0" y="11"/>
                      <a:pt x="2" y="14"/>
                      <a:pt x="4"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6" name="Freeform 1821">
                <a:extLst>
                  <a:ext uri="{FF2B5EF4-FFF2-40B4-BE49-F238E27FC236}">
                    <a16:creationId xmlns:a16="http://schemas.microsoft.com/office/drawing/2014/main" id="{9A8C119E-338C-40E0-8EE8-DFE4223D8981}"/>
                  </a:ext>
                </a:extLst>
              </p:cNvPr>
              <p:cNvSpPr>
                <a:spLocks/>
              </p:cNvSpPr>
              <p:nvPr userDrawn="1"/>
            </p:nvSpPr>
            <p:spPr bwMode="auto">
              <a:xfrm>
                <a:off x="6549" y="2907"/>
                <a:ext cx="19" cy="17"/>
              </a:xfrm>
              <a:custGeom>
                <a:avLst/>
                <a:gdLst>
                  <a:gd name="T0" fmla="*/ 9 w 13"/>
                  <a:gd name="T1" fmla="*/ 2 h 12"/>
                  <a:gd name="T2" fmla="*/ 3 w 13"/>
                  <a:gd name="T3" fmla="*/ 7 h 12"/>
                  <a:gd name="T4" fmla="*/ 4 w 13"/>
                  <a:gd name="T5" fmla="*/ 11 h 12"/>
                  <a:gd name="T6" fmla="*/ 12 w 13"/>
                  <a:gd name="T7" fmla="*/ 4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6"/>
                      <a:pt x="3" y="7"/>
                    </a:cubicBezTo>
                    <a:cubicBezTo>
                      <a:pt x="0" y="8"/>
                      <a:pt x="2" y="12"/>
                      <a:pt x="4" y="11"/>
                    </a:cubicBezTo>
                    <a:cubicBezTo>
                      <a:pt x="7" y="9"/>
                      <a:pt x="9" y="7"/>
                      <a:pt x="12" y="4"/>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7" name="Freeform 1822">
                <a:extLst>
                  <a:ext uri="{FF2B5EF4-FFF2-40B4-BE49-F238E27FC236}">
                    <a16:creationId xmlns:a16="http://schemas.microsoft.com/office/drawing/2014/main" id="{45B84113-8E04-4C92-920E-133FC3DA8AE6}"/>
                  </a:ext>
                </a:extLst>
              </p:cNvPr>
              <p:cNvSpPr>
                <a:spLocks/>
              </p:cNvSpPr>
              <p:nvPr userDrawn="1"/>
            </p:nvSpPr>
            <p:spPr bwMode="auto">
              <a:xfrm>
                <a:off x="6534" y="2966"/>
                <a:ext cx="22" cy="22"/>
              </a:xfrm>
              <a:custGeom>
                <a:avLst/>
                <a:gdLst>
                  <a:gd name="T0" fmla="*/ 10 w 15"/>
                  <a:gd name="T1" fmla="*/ 3 h 15"/>
                  <a:gd name="T2" fmla="*/ 3 w 15"/>
                  <a:gd name="T3" fmla="*/ 11 h 15"/>
                  <a:gd name="T4" fmla="*/ 4 w 15"/>
                  <a:gd name="T5" fmla="*/ 14 h 15"/>
                  <a:gd name="T6" fmla="*/ 14 w 15"/>
                  <a:gd name="T7" fmla="*/ 3 h 15"/>
                  <a:gd name="T8" fmla="*/ 10 w 15"/>
                  <a:gd name="T9" fmla="*/ 3 h 15"/>
                </a:gdLst>
                <a:ahLst/>
                <a:cxnLst>
                  <a:cxn ang="0">
                    <a:pos x="T0" y="T1"/>
                  </a:cxn>
                  <a:cxn ang="0">
                    <a:pos x="T2" y="T3"/>
                  </a:cxn>
                  <a:cxn ang="0">
                    <a:pos x="T4" y="T5"/>
                  </a:cxn>
                  <a:cxn ang="0">
                    <a:pos x="T6" y="T7"/>
                  </a:cxn>
                  <a:cxn ang="0">
                    <a:pos x="T8" y="T9"/>
                  </a:cxn>
                </a:cxnLst>
                <a:rect l="0" t="0" r="r" b="b"/>
                <a:pathLst>
                  <a:path w="15" h="15">
                    <a:moveTo>
                      <a:pt x="10" y="3"/>
                    </a:moveTo>
                    <a:cubicBezTo>
                      <a:pt x="9" y="7"/>
                      <a:pt x="7" y="9"/>
                      <a:pt x="3" y="11"/>
                    </a:cubicBezTo>
                    <a:cubicBezTo>
                      <a:pt x="0" y="11"/>
                      <a:pt x="2" y="15"/>
                      <a:pt x="4" y="14"/>
                    </a:cubicBezTo>
                    <a:cubicBezTo>
                      <a:pt x="9" y="12"/>
                      <a:pt x="13" y="9"/>
                      <a:pt x="14" y="3"/>
                    </a:cubicBezTo>
                    <a:cubicBezTo>
                      <a:pt x="15" y="1"/>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8" name="Freeform 1823">
                <a:extLst>
                  <a:ext uri="{FF2B5EF4-FFF2-40B4-BE49-F238E27FC236}">
                    <a16:creationId xmlns:a16="http://schemas.microsoft.com/office/drawing/2014/main" id="{CDEC818C-BF00-4885-A473-1FC5204CB25A}"/>
                  </a:ext>
                </a:extLst>
              </p:cNvPr>
              <p:cNvSpPr>
                <a:spLocks/>
              </p:cNvSpPr>
              <p:nvPr userDrawn="1"/>
            </p:nvSpPr>
            <p:spPr bwMode="auto">
              <a:xfrm>
                <a:off x="6552" y="2977"/>
                <a:ext cx="22" cy="25"/>
              </a:xfrm>
              <a:custGeom>
                <a:avLst/>
                <a:gdLst>
                  <a:gd name="T0" fmla="*/ 11 w 15"/>
                  <a:gd name="T1" fmla="*/ 1 h 17"/>
                  <a:gd name="T2" fmla="*/ 1 w 15"/>
                  <a:gd name="T3" fmla="*/ 12 h 17"/>
                  <a:gd name="T4" fmla="*/ 4 w 15"/>
                  <a:gd name="T5" fmla="*/ 15 h 17"/>
                  <a:gd name="T6" fmla="*/ 14 w 15"/>
                  <a:gd name="T7" fmla="*/ 4 h 17"/>
                  <a:gd name="T8" fmla="*/ 11 w 15"/>
                  <a:gd name="T9" fmla="*/ 1 h 17"/>
                </a:gdLst>
                <a:ahLst/>
                <a:cxnLst>
                  <a:cxn ang="0">
                    <a:pos x="T0" y="T1"/>
                  </a:cxn>
                  <a:cxn ang="0">
                    <a:pos x="T2" y="T3"/>
                  </a:cxn>
                  <a:cxn ang="0">
                    <a:pos x="T4" y="T5"/>
                  </a:cxn>
                  <a:cxn ang="0">
                    <a:pos x="T6" y="T7"/>
                  </a:cxn>
                  <a:cxn ang="0">
                    <a:pos x="T8" y="T9"/>
                  </a:cxn>
                </a:cxnLst>
                <a:rect l="0" t="0" r="r" b="b"/>
                <a:pathLst>
                  <a:path w="15" h="17">
                    <a:moveTo>
                      <a:pt x="11" y="1"/>
                    </a:moveTo>
                    <a:cubicBezTo>
                      <a:pt x="8" y="5"/>
                      <a:pt x="5" y="9"/>
                      <a:pt x="1" y="12"/>
                    </a:cubicBezTo>
                    <a:cubicBezTo>
                      <a:pt x="0" y="14"/>
                      <a:pt x="2" y="17"/>
                      <a:pt x="4" y="15"/>
                    </a:cubicBezTo>
                    <a:cubicBezTo>
                      <a:pt x="8" y="12"/>
                      <a:pt x="11" y="8"/>
                      <a:pt x="14" y="4"/>
                    </a:cubicBezTo>
                    <a:cubicBezTo>
                      <a:pt x="15" y="2"/>
                      <a:pt x="12"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9" name="Freeform 1824">
                <a:extLst>
                  <a:ext uri="{FF2B5EF4-FFF2-40B4-BE49-F238E27FC236}">
                    <a16:creationId xmlns:a16="http://schemas.microsoft.com/office/drawing/2014/main" id="{6BA16962-6100-4437-B317-0A22379AF2C0}"/>
                  </a:ext>
                </a:extLst>
              </p:cNvPr>
              <p:cNvSpPr>
                <a:spLocks/>
              </p:cNvSpPr>
              <p:nvPr userDrawn="1"/>
            </p:nvSpPr>
            <p:spPr bwMode="auto">
              <a:xfrm>
                <a:off x="6562" y="3001"/>
                <a:ext cx="24" cy="26"/>
              </a:xfrm>
              <a:custGeom>
                <a:avLst/>
                <a:gdLst>
                  <a:gd name="T0" fmla="*/ 12 w 16"/>
                  <a:gd name="T1" fmla="*/ 2 h 18"/>
                  <a:gd name="T2" fmla="*/ 2 w 16"/>
                  <a:gd name="T3" fmla="*/ 13 h 18"/>
                  <a:gd name="T4" fmla="*/ 5 w 16"/>
                  <a:gd name="T5" fmla="*/ 16 h 18"/>
                  <a:gd name="T6" fmla="*/ 14 w 16"/>
                  <a:gd name="T7" fmla="*/ 5 h 18"/>
                  <a:gd name="T8" fmla="*/ 12 w 16"/>
                  <a:gd name="T9" fmla="*/ 2 h 18"/>
                </a:gdLst>
                <a:ahLst/>
                <a:cxnLst>
                  <a:cxn ang="0">
                    <a:pos x="T0" y="T1"/>
                  </a:cxn>
                  <a:cxn ang="0">
                    <a:pos x="T2" y="T3"/>
                  </a:cxn>
                  <a:cxn ang="0">
                    <a:pos x="T4" y="T5"/>
                  </a:cxn>
                  <a:cxn ang="0">
                    <a:pos x="T6" y="T7"/>
                  </a:cxn>
                  <a:cxn ang="0">
                    <a:pos x="T8" y="T9"/>
                  </a:cxn>
                </a:cxnLst>
                <a:rect l="0" t="0" r="r" b="b"/>
                <a:pathLst>
                  <a:path w="16" h="18">
                    <a:moveTo>
                      <a:pt x="12" y="2"/>
                    </a:moveTo>
                    <a:cubicBezTo>
                      <a:pt x="9" y="6"/>
                      <a:pt x="6" y="10"/>
                      <a:pt x="2" y="13"/>
                    </a:cubicBezTo>
                    <a:cubicBezTo>
                      <a:pt x="0" y="15"/>
                      <a:pt x="3" y="18"/>
                      <a:pt x="5" y="16"/>
                    </a:cubicBezTo>
                    <a:cubicBezTo>
                      <a:pt x="8" y="13"/>
                      <a:pt x="11" y="9"/>
                      <a:pt x="14" y="5"/>
                    </a:cubicBezTo>
                    <a:cubicBezTo>
                      <a:pt x="16" y="3"/>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0" name="Freeform 1825">
                <a:extLst>
                  <a:ext uri="{FF2B5EF4-FFF2-40B4-BE49-F238E27FC236}">
                    <a16:creationId xmlns:a16="http://schemas.microsoft.com/office/drawing/2014/main" id="{B32A40FC-95E9-4693-8060-5A109F5CF167}"/>
                  </a:ext>
                </a:extLst>
              </p:cNvPr>
              <p:cNvSpPr>
                <a:spLocks/>
              </p:cNvSpPr>
              <p:nvPr userDrawn="1"/>
            </p:nvSpPr>
            <p:spPr bwMode="auto">
              <a:xfrm>
                <a:off x="6600" y="2986"/>
                <a:ext cx="17" cy="21"/>
              </a:xfrm>
              <a:custGeom>
                <a:avLst/>
                <a:gdLst>
                  <a:gd name="T0" fmla="*/ 6 w 11"/>
                  <a:gd name="T1" fmla="*/ 4 h 14"/>
                  <a:gd name="T2" fmla="*/ 2 w 11"/>
                  <a:gd name="T3" fmla="*/ 9 h 14"/>
                  <a:gd name="T4" fmla="*/ 3 w 11"/>
                  <a:gd name="T5" fmla="*/ 13 h 14"/>
                  <a:gd name="T6" fmla="*/ 9 w 11"/>
                  <a:gd name="T7" fmla="*/ 2 h 14"/>
                  <a:gd name="T8" fmla="*/ 6 w 11"/>
                  <a:gd name="T9" fmla="*/ 4 h 14"/>
                </a:gdLst>
                <a:ahLst/>
                <a:cxnLst>
                  <a:cxn ang="0">
                    <a:pos x="T0" y="T1"/>
                  </a:cxn>
                  <a:cxn ang="0">
                    <a:pos x="T2" y="T3"/>
                  </a:cxn>
                  <a:cxn ang="0">
                    <a:pos x="T4" y="T5"/>
                  </a:cxn>
                  <a:cxn ang="0">
                    <a:pos x="T6" y="T7"/>
                  </a:cxn>
                  <a:cxn ang="0">
                    <a:pos x="T8" y="T9"/>
                  </a:cxn>
                </a:cxnLst>
                <a:rect l="0" t="0" r="r" b="b"/>
                <a:pathLst>
                  <a:path w="11" h="14">
                    <a:moveTo>
                      <a:pt x="6" y="4"/>
                    </a:moveTo>
                    <a:cubicBezTo>
                      <a:pt x="7" y="6"/>
                      <a:pt x="4" y="8"/>
                      <a:pt x="2" y="9"/>
                    </a:cubicBezTo>
                    <a:cubicBezTo>
                      <a:pt x="0" y="10"/>
                      <a:pt x="1" y="14"/>
                      <a:pt x="3" y="13"/>
                    </a:cubicBezTo>
                    <a:cubicBezTo>
                      <a:pt x="8" y="11"/>
                      <a:pt x="11" y="7"/>
                      <a:pt x="9" y="2"/>
                    </a:cubicBezTo>
                    <a:cubicBezTo>
                      <a:pt x="9" y="0"/>
                      <a:pt x="5" y="1"/>
                      <a:pt x="6"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1" name="Freeform 1826">
                <a:extLst>
                  <a:ext uri="{FF2B5EF4-FFF2-40B4-BE49-F238E27FC236}">
                    <a16:creationId xmlns:a16="http://schemas.microsoft.com/office/drawing/2014/main" id="{F1749754-B997-451E-9A1A-9C56CF68045B}"/>
                  </a:ext>
                </a:extLst>
              </p:cNvPr>
              <p:cNvSpPr>
                <a:spLocks/>
              </p:cNvSpPr>
              <p:nvPr userDrawn="1"/>
            </p:nvSpPr>
            <p:spPr bwMode="auto">
              <a:xfrm>
                <a:off x="6596" y="3005"/>
                <a:ext cx="24" cy="25"/>
              </a:xfrm>
              <a:custGeom>
                <a:avLst/>
                <a:gdLst>
                  <a:gd name="T0" fmla="*/ 12 w 16"/>
                  <a:gd name="T1" fmla="*/ 2 h 17"/>
                  <a:gd name="T2" fmla="*/ 2 w 16"/>
                  <a:gd name="T3" fmla="*/ 13 h 17"/>
                  <a:gd name="T4" fmla="*/ 3 w 16"/>
                  <a:gd name="T5" fmla="*/ 16 h 17"/>
                  <a:gd name="T6" fmla="*/ 16 w 16"/>
                  <a:gd name="T7" fmla="*/ 3 h 17"/>
                  <a:gd name="T8" fmla="*/ 12 w 16"/>
                  <a:gd name="T9" fmla="*/ 2 h 17"/>
                </a:gdLst>
                <a:ahLst/>
                <a:cxnLst>
                  <a:cxn ang="0">
                    <a:pos x="T0" y="T1"/>
                  </a:cxn>
                  <a:cxn ang="0">
                    <a:pos x="T2" y="T3"/>
                  </a:cxn>
                  <a:cxn ang="0">
                    <a:pos x="T4" y="T5"/>
                  </a:cxn>
                  <a:cxn ang="0">
                    <a:pos x="T6" y="T7"/>
                  </a:cxn>
                  <a:cxn ang="0">
                    <a:pos x="T8" y="T9"/>
                  </a:cxn>
                </a:cxnLst>
                <a:rect l="0" t="0" r="r" b="b"/>
                <a:pathLst>
                  <a:path w="16" h="17">
                    <a:moveTo>
                      <a:pt x="12" y="2"/>
                    </a:moveTo>
                    <a:cubicBezTo>
                      <a:pt x="11" y="7"/>
                      <a:pt x="7" y="11"/>
                      <a:pt x="2" y="13"/>
                    </a:cubicBezTo>
                    <a:cubicBezTo>
                      <a:pt x="0" y="13"/>
                      <a:pt x="1" y="17"/>
                      <a:pt x="3" y="16"/>
                    </a:cubicBezTo>
                    <a:cubicBezTo>
                      <a:pt x="9" y="14"/>
                      <a:pt x="14" y="9"/>
                      <a:pt x="16"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2" name="Freeform 1827">
                <a:extLst>
                  <a:ext uri="{FF2B5EF4-FFF2-40B4-BE49-F238E27FC236}">
                    <a16:creationId xmlns:a16="http://schemas.microsoft.com/office/drawing/2014/main" id="{E4CC5CD5-8973-4CA2-A7A7-377C98F88B75}"/>
                  </a:ext>
                </a:extLst>
              </p:cNvPr>
              <p:cNvSpPr>
                <a:spLocks/>
              </p:cNvSpPr>
              <p:nvPr userDrawn="1"/>
            </p:nvSpPr>
            <p:spPr bwMode="auto">
              <a:xfrm>
                <a:off x="6561" y="3033"/>
                <a:ext cx="23" cy="24"/>
              </a:xfrm>
              <a:custGeom>
                <a:avLst/>
                <a:gdLst>
                  <a:gd name="T0" fmla="*/ 11 w 16"/>
                  <a:gd name="T1" fmla="*/ 2 h 16"/>
                  <a:gd name="T2" fmla="*/ 2 w 16"/>
                  <a:gd name="T3" fmla="*/ 12 h 16"/>
                  <a:gd name="T4" fmla="*/ 3 w 16"/>
                  <a:gd name="T5" fmla="*/ 15 h 16"/>
                  <a:gd name="T6" fmla="*/ 14 w 16"/>
                  <a:gd name="T7" fmla="*/ 5 h 16"/>
                  <a:gd name="T8" fmla="*/ 11 w 16"/>
                  <a:gd name="T9" fmla="*/ 2 h 16"/>
                </a:gdLst>
                <a:ahLst/>
                <a:cxnLst>
                  <a:cxn ang="0">
                    <a:pos x="T0" y="T1"/>
                  </a:cxn>
                  <a:cxn ang="0">
                    <a:pos x="T2" y="T3"/>
                  </a:cxn>
                  <a:cxn ang="0">
                    <a:pos x="T4" y="T5"/>
                  </a:cxn>
                  <a:cxn ang="0">
                    <a:pos x="T6" y="T7"/>
                  </a:cxn>
                  <a:cxn ang="0">
                    <a:pos x="T8" y="T9"/>
                  </a:cxn>
                </a:cxnLst>
                <a:rect l="0" t="0" r="r" b="b"/>
                <a:pathLst>
                  <a:path w="16" h="16">
                    <a:moveTo>
                      <a:pt x="11" y="2"/>
                    </a:moveTo>
                    <a:cubicBezTo>
                      <a:pt x="9" y="6"/>
                      <a:pt x="6" y="10"/>
                      <a:pt x="2" y="12"/>
                    </a:cubicBezTo>
                    <a:cubicBezTo>
                      <a:pt x="0" y="13"/>
                      <a:pt x="1" y="16"/>
                      <a:pt x="3" y="15"/>
                    </a:cubicBezTo>
                    <a:cubicBezTo>
                      <a:pt x="8" y="13"/>
                      <a:pt x="11" y="9"/>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3" name="Freeform 1828">
                <a:extLst>
                  <a:ext uri="{FF2B5EF4-FFF2-40B4-BE49-F238E27FC236}">
                    <a16:creationId xmlns:a16="http://schemas.microsoft.com/office/drawing/2014/main" id="{09383877-D620-43EE-BEAF-4EC36A4503D2}"/>
                  </a:ext>
                </a:extLst>
              </p:cNvPr>
              <p:cNvSpPr>
                <a:spLocks/>
              </p:cNvSpPr>
              <p:nvPr userDrawn="1"/>
            </p:nvSpPr>
            <p:spPr bwMode="auto">
              <a:xfrm>
                <a:off x="6572" y="3045"/>
                <a:ext cx="17" cy="19"/>
              </a:xfrm>
              <a:custGeom>
                <a:avLst/>
                <a:gdLst>
                  <a:gd name="T0" fmla="*/ 7 w 11"/>
                  <a:gd name="T1" fmla="*/ 3 h 13"/>
                  <a:gd name="T2" fmla="*/ 2 w 11"/>
                  <a:gd name="T3" fmla="*/ 8 h 13"/>
                  <a:gd name="T4" fmla="*/ 3 w 11"/>
                  <a:gd name="T5" fmla="*/ 12 h 13"/>
                  <a:gd name="T6" fmla="*/ 11 w 11"/>
                  <a:gd name="T7" fmla="*/ 3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5"/>
                      <a:pt x="4" y="7"/>
                      <a:pt x="2" y="8"/>
                    </a:cubicBezTo>
                    <a:cubicBezTo>
                      <a:pt x="0" y="9"/>
                      <a:pt x="1" y="13"/>
                      <a:pt x="3" y="12"/>
                    </a:cubicBezTo>
                    <a:cubicBezTo>
                      <a:pt x="7" y="10"/>
                      <a:pt x="10" y="7"/>
                      <a:pt x="11" y="3"/>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4" name="Freeform 1829">
                <a:extLst>
                  <a:ext uri="{FF2B5EF4-FFF2-40B4-BE49-F238E27FC236}">
                    <a16:creationId xmlns:a16="http://schemas.microsoft.com/office/drawing/2014/main" id="{3C9E8F27-9258-4A49-B2AA-EF8052E41F2D}"/>
                  </a:ext>
                </a:extLst>
              </p:cNvPr>
              <p:cNvSpPr>
                <a:spLocks/>
              </p:cNvSpPr>
              <p:nvPr userDrawn="1"/>
            </p:nvSpPr>
            <p:spPr bwMode="auto">
              <a:xfrm>
                <a:off x="6460" y="2982"/>
                <a:ext cx="28" cy="20"/>
              </a:xfrm>
              <a:custGeom>
                <a:avLst/>
                <a:gdLst>
                  <a:gd name="T0" fmla="*/ 15 w 19"/>
                  <a:gd name="T1" fmla="*/ 1 h 14"/>
                  <a:gd name="T2" fmla="*/ 2 w 19"/>
                  <a:gd name="T3" fmla="*/ 9 h 14"/>
                  <a:gd name="T4" fmla="*/ 4 w 19"/>
                  <a:gd name="T5" fmla="*/ 12 h 14"/>
                  <a:gd name="T6" fmla="*/ 17 w 19"/>
                  <a:gd name="T7" fmla="*/ 4 h 14"/>
                  <a:gd name="T8" fmla="*/ 15 w 19"/>
                  <a:gd name="T9" fmla="*/ 1 h 14"/>
                </a:gdLst>
                <a:ahLst/>
                <a:cxnLst>
                  <a:cxn ang="0">
                    <a:pos x="T0" y="T1"/>
                  </a:cxn>
                  <a:cxn ang="0">
                    <a:pos x="T2" y="T3"/>
                  </a:cxn>
                  <a:cxn ang="0">
                    <a:pos x="T4" y="T5"/>
                  </a:cxn>
                  <a:cxn ang="0">
                    <a:pos x="T6" y="T7"/>
                  </a:cxn>
                  <a:cxn ang="0">
                    <a:pos x="T8" y="T9"/>
                  </a:cxn>
                </a:cxnLst>
                <a:rect l="0" t="0" r="r" b="b"/>
                <a:pathLst>
                  <a:path w="19" h="14">
                    <a:moveTo>
                      <a:pt x="15" y="1"/>
                    </a:moveTo>
                    <a:cubicBezTo>
                      <a:pt x="11" y="4"/>
                      <a:pt x="6" y="6"/>
                      <a:pt x="2" y="9"/>
                    </a:cubicBezTo>
                    <a:cubicBezTo>
                      <a:pt x="0" y="11"/>
                      <a:pt x="2" y="14"/>
                      <a:pt x="4" y="12"/>
                    </a:cubicBezTo>
                    <a:cubicBezTo>
                      <a:pt x="8" y="9"/>
                      <a:pt x="13" y="7"/>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5" name="Freeform 1830">
                <a:extLst>
                  <a:ext uri="{FF2B5EF4-FFF2-40B4-BE49-F238E27FC236}">
                    <a16:creationId xmlns:a16="http://schemas.microsoft.com/office/drawing/2014/main" id="{46B1254F-1682-4C15-8370-85853825A4D4}"/>
                  </a:ext>
                </a:extLst>
              </p:cNvPr>
              <p:cNvSpPr>
                <a:spLocks/>
              </p:cNvSpPr>
              <p:nvPr userDrawn="1"/>
            </p:nvSpPr>
            <p:spPr bwMode="auto">
              <a:xfrm>
                <a:off x="6481" y="2995"/>
                <a:ext cx="19" cy="19"/>
              </a:xfrm>
              <a:custGeom>
                <a:avLst/>
                <a:gdLst>
                  <a:gd name="T0" fmla="*/ 8 w 13"/>
                  <a:gd name="T1" fmla="*/ 2 h 13"/>
                  <a:gd name="T2" fmla="*/ 2 w 13"/>
                  <a:gd name="T3" fmla="*/ 9 h 13"/>
                  <a:gd name="T4" fmla="*/ 5 w 13"/>
                  <a:gd name="T5" fmla="*/ 11 h 13"/>
                  <a:gd name="T6" fmla="*/ 11 w 13"/>
                  <a:gd name="T7" fmla="*/ 4 h 13"/>
                  <a:gd name="T8" fmla="*/ 8 w 13"/>
                  <a:gd name="T9" fmla="*/ 2 h 13"/>
                </a:gdLst>
                <a:ahLst/>
                <a:cxnLst>
                  <a:cxn ang="0">
                    <a:pos x="T0" y="T1"/>
                  </a:cxn>
                  <a:cxn ang="0">
                    <a:pos x="T2" y="T3"/>
                  </a:cxn>
                  <a:cxn ang="0">
                    <a:pos x="T4" y="T5"/>
                  </a:cxn>
                  <a:cxn ang="0">
                    <a:pos x="T6" y="T7"/>
                  </a:cxn>
                  <a:cxn ang="0">
                    <a:pos x="T8" y="T9"/>
                  </a:cxn>
                </a:cxnLst>
                <a:rect l="0" t="0" r="r" b="b"/>
                <a:pathLst>
                  <a:path w="13" h="13">
                    <a:moveTo>
                      <a:pt x="8" y="2"/>
                    </a:moveTo>
                    <a:cubicBezTo>
                      <a:pt x="6" y="4"/>
                      <a:pt x="4" y="7"/>
                      <a:pt x="2" y="9"/>
                    </a:cubicBezTo>
                    <a:cubicBezTo>
                      <a:pt x="0" y="11"/>
                      <a:pt x="3" y="13"/>
                      <a:pt x="5" y="11"/>
                    </a:cubicBezTo>
                    <a:cubicBezTo>
                      <a:pt x="7"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6" name="Freeform 1831">
                <a:extLst>
                  <a:ext uri="{FF2B5EF4-FFF2-40B4-BE49-F238E27FC236}">
                    <a16:creationId xmlns:a16="http://schemas.microsoft.com/office/drawing/2014/main" id="{E527EBD7-E824-4276-A5EB-1134C7258741}"/>
                  </a:ext>
                </a:extLst>
              </p:cNvPr>
              <p:cNvSpPr>
                <a:spLocks/>
              </p:cNvSpPr>
              <p:nvPr userDrawn="1"/>
            </p:nvSpPr>
            <p:spPr bwMode="auto">
              <a:xfrm>
                <a:off x="6512" y="2983"/>
                <a:ext cx="15" cy="25"/>
              </a:xfrm>
              <a:custGeom>
                <a:avLst/>
                <a:gdLst>
                  <a:gd name="T0" fmla="*/ 7 w 10"/>
                  <a:gd name="T1" fmla="*/ 3 h 17"/>
                  <a:gd name="T2" fmla="*/ 2 w 10"/>
                  <a:gd name="T3" fmla="*/ 12 h 17"/>
                  <a:gd name="T4" fmla="*/ 4 w 10"/>
                  <a:gd name="T5" fmla="*/ 15 h 17"/>
                  <a:gd name="T6" fmla="*/ 10 w 10"/>
                  <a:gd name="T7" fmla="*/ 2 h 17"/>
                  <a:gd name="T8" fmla="*/ 7 w 10"/>
                  <a:gd name="T9" fmla="*/ 3 h 17"/>
                </a:gdLst>
                <a:ahLst/>
                <a:cxnLst>
                  <a:cxn ang="0">
                    <a:pos x="T0" y="T1"/>
                  </a:cxn>
                  <a:cxn ang="0">
                    <a:pos x="T2" y="T3"/>
                  </a:cxn>
                  <a:cxn ang="0">
                    <a:pos x="T4" y="T5"/>
                  </a:cxn>
                  <a:cxn ang="0">
                    <a:pos x="T6" y="T7"/>
                  </a:cxn>
                  <a:cxn ang="0">
                    <a:pos x="T8" y="T9"/>
                  </a:cxn>
                </a:cxnLst>
                <a:rect l="0" t="0" r="r" b="b"/>
                <a:pathLst>
                  <a:path w="10" h="17">
                    <a:moveTo>
                      <a:pt x="7" y="3"/>
                    </a:moveTo>
                    <a:cubicBezTo>
                      <a:pt x="7" y="6"/>
                      <a:pt x="5" y="10"/>
                      <a:pt x="2" y="12"/>
                    </a:cubicBezTo>
                    <a:cubicBezTo>
                      <a:pt x="0" y="13"/>
                      <a:pt x="3" y="17"/>
                      <a:pt x="4" y="15"/>
                    </a:cubicBezTo>
                    <a:cubicBezTo>
                      <a:pt x="8" y="12"/>
                      <a:pt x="10" y="7"/>
                      <a:pt x="10" y="2"/>
                    </a:cubicBezTo>
                    <a:cubicBezTo>
                      <a:pt x="10"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7" name="Freeform 1832">
                <a:extLst>
                  <a:ext uri="{FF2B5EF4-FFF2-40B4-BE49-F238E27FC236}">
                    <a16:creationId xmlns:a16="http://schemas.microsoft.com/office/drawing/2014/main" id="{8AAB5FA9-72BF-42F5-B6B3-B130F04274B5}"/>
                  </a:ext>
                </a:extLst>
              </p:cNvPr>
              <p:cNvSpPr>
                <a:spLocks/>
              </p:cNvSpPr>
              <p:nvPr userDrawn="1"/>
            </p:nvSpPr>
            <p:spPr bwMode="auto">
              <a:xfrm>
                <a:off x="6515" y="3004"/>
                <a:ext cx="23" cy="28"/>
              </a:xfrm>
              <a:custGeom>
                <a:avLst/>
                <a:gdLst>
                  <a:gd name="T0" fmla="*/ 11 w 16"/>
                  <a:gd name="T1" fmla="*/ 2 h 19"/>
                  <a:gd name="T2" fmla="*/ 2 w 16"/>
                  <a:gd name="T3" fmla="*/ 14 h 19"/>
                  <a:gd name="T4" fmla="*/ 4 w 16"/>
                  <a:gd name="T5" fmla="*/ 17 h 19"/>
                  <a:gd name="T6" fmla="*/ 15 w 16"/>
                  <a:gd name="T7" fmla="*/ 3 h 19"/>
                  <a:gd name="T8" fmla="*/ 11 w 16"/>
                  <a:gd name="T9" fmla="*/ 2 h 19"/>
                </a:gdLst>
                <a:ahLst/>
                <a:cxnLst>
                  <a:cxn ang="0">
                    <a:pos x="T0" y="T1"/>
                  </a:cxn>
                  <a:cxn ang="0">
                    <a:pos x="T2" y="T3"/>
                  </a:cxn>
                  <a:cxn ang="0">
                    <a:pos x="T4" y="T5"/>
                  </a:cxn>
                  <a:cxn ang="0">
                    <a:pos x="T6" y="T7"/>
                  </a:cxn>
                  <a:cxn ang="0">
                    <a:pos x="T8" y="T9"/>
                  </a:cxn>
                </a:cxnLst>
                <a:rect l="0" t="0" r="r" b="b"/>
                <a:pathLst>
                  <a:path w="16" h="19">
                    <a:moveTo>
                      <a:pt x="11" y="2"/>
                    </a:moveTo>
                    <a:cubicBezTo>
                      <a:pt x="10" y="7"/>
                      <a:pt x="6" y="11"/>
                      <a:pt x="2" y="14"/>
                    </a:cubicBezTo>
                    <a:cubicBezTo>
                      <a:pt x="0" y="16"/>
                      <a:pt x="2" y="19"/>
                      <a:pt x="4" y="17"/>
                    </a:cubicBezTo>
                    <a:cubicBezTo>
                      <a:pt x="9" y="14"/>
                      <a:pt x="13" y="9"/>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8" name="Freeform 1833">
                <a:extLst>
                  <a:ext uri="{FF2B5EF4-FFF2-40B4-BE49-F238E27FC236}">
                    <a16:creationId xmlns:a16="http://schemas.microsoft.com/office/drawing/2014/main" id="{61A919C7-5332-47BF-8D7E-27BB66E5AC18}"/>
                  </a:ext>
                </a:extLst>
              </p:cNvPr>
              <p:cNvSpPr>
                <a:spLocks/>
              </p:cNvSpPr>
              <p:nvPr userDrawn="1"/>
            </p:nvSpPr>
            <p:spPr bwMode="auto">
              <a:xfrm>
                <a:off x="6525" y="3027"/>
                <a:ext cx="21" cy="25"/>
              </a:xfrm>
              <a:custGeom>
                <a:avLst/>
                <a:gdLst>
                  <a:gd name="T0" fmla="*/ 9 w 14"/>
                  <a:gd name="T1" fmla="*/ 3 h 17"/>
                  <a:gd name="T2" fmla="*/ 2 w 14"/>
                  <a:gd name="T3" fmla="*/ 13 h 17"/>
                  <a:gd name="T4" fmla="*/ 4 w 14"/>
                  <a:gd name="T5" fmla="*/ 16 h 17"/>
                  <a:gd name="T6" fmla="*/ 13 w 14"/>
                  <a:gd name="T7" fmla="*/ 4 h 17"/>
                  <a:gd name="T8" fmla="*/ 9 w 14"/>
                  <a:gd name="T9" fmla="*/ 3 h 17"/>
                </a:gdLst>
                <a:ahLst/>
                <a:cxnLst>
                  <a:cxn ang="0">
                    <a:pos x="T0" y="T1"/>
                  </a:cxn>
                  <a:cxn ang="0">
                    <a:pos x="T2" y="T3"/>
                  </a:cxn>
                  <a:cxn ang="0">
                    <a:pos x="T4" y="T5"/>
                  </a:cxn>
                  <a:cxn ang="0">
                    <a:pos x="T6" y="T7"/>
                  </a:cxn>
                  <a:cxn ang="0">
                    <a:pos x="T8" y="T9"/>
                  </a:cxn>
                </a:cxnLst>
                <a:rect l="0" t="0" r="r" b="b"/>
                <a:pathLst>
                  <a:path w="14" h="17">
                    <a:moveTo>
                      <a:pt x="9" y="3"/>
                    </a:moveTo>
                    <a:cubicBezTo>
                      <a:pt x="7" y="6"/>
                      <a:pt x="5" y="10"/>
                      <a:pt x="2" y="13"/>
                    </a:cubicBezTo>
                    <a:cubicBezTo>
                      <a:pt x="0" y="14"/>
                      <a:pt x="2" y="17"/>
                      <a:pt x="4" y="16"/>
                    </a:cubicBezTo>
                    <a:cubicBezTo>
                      <a:pt x="8" y="12"/>
                      <a:pt x="11" y="9"/>
                      <a:pt x="13" y="4"/>
                    </a:cubicBezTo>
                    <a:cubicBezTo>
                      <a:pt x="14" y="2"/>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9" name="Freeform 1834">
                <a:extLst>
                  <a:ext uri="{FF2B5EF4-FFF2-40B4-BE49-F238E27FC236}">
                    <a16:creationId xmlns:a16="http://schemas.microsoft.com/office/drawing/2014/main" id="{67522C9D-B4BB-4390-9482-C647397B4097}"/>
                  </a:ext>
                </a:extLst>
              </p:cNvPr>
              <p:cNvSpPr>
                <a:spLocks/>
              </p:cNvSpPr>
              <p:nvPr userDrawn="1"/>
            </p:nvSpPr>
            <p:spPr bwMode="auto">
              <a:xfrm>
                <a:off x="6522" y="3052"/>
                <a:ext cx="19" cy="25"/>
              </a:xfrm>
              <a:custGeom>
                <a:avLst/>
                <a:gdLst>
                  <a:gd name="T0" fmla="*/ 9 w 13"/>
                  <a:gd name="T1" fmla="*/ 2 h 17"/>
                  <a:gd name="T2" fmla="*/ 2 w 13"/>
                  <a:gd name="T3" fmla="*/ 13 h 17"/>
                  <a:gd name="T4" fmla="*/ 5 w 13"/>
                  <a:gd name="T5" fmla="*/ 16 h 17"/>
                  <a:gd name="T6" fmla="*/ 13 w 13"/>
                  <a:gd name="T7" fmla="*/ 2 h 17"/>
                  <a:gd name="T8" fmla="*/ 9 w 13"/>
                  <a:gd name="T9" fmla="*/ 2 h 17"/>
                </a:gdLst>
                <a:ahLst/>
                <a:cxnLst>
                  <a:cxn ang="0">
                    <a:pos x="T0" y="T1"/>
                  </a:cxn>
                  <a:cxn ang="0">
                    <a:pos x="T2" y="T3"/>
                  </a:cxn>
                  <a:cxn ang="0">
                    <a:pos x="T4" y="T5"/>
                  </a:cxn>
                  <a:cxn ang="0">
                    <a:pos x="T6" y="T7"/>
                  </a:cxn>
                  <a:cxn ang="0">
                    <a:pos x="T8" y="T9"/>
                  </a:cxn>
                </a:cxnLst>
                <a:rect l="0" t="0" r="r" b="b"/>
                <a:pathLst>
                  <a:path w="13" h="17">
                    <a:moveTo>
                      <a:pt x="9" y="2"/>
                    </a:moveTo>
                    <a:cubicBezTo>
                      <a:pt x="9" y="7"/>
                      <a:pt x="5" y="10"/>
                      <a:pt x="2" y="13"/>
                    </a:cubicBezTo>
                    <a:cubicBezTo>
                      <a:pt x="0" y="14"/>
                      <a:pt x="3" y="17"/>
                      <a:pt x="5" y="16"/>
                    </a:cubicBezTo>
                    <a:cubicBezTo>
                      <a:pt x="9" y="12"/>
                      <a:pt x="13" y="8"/>
                      <a:pt x="13" y="2"/>
                    </a:cubicBezTo>
                    <a:cubicBezTo>
                      <a:pt x="13" y="0"/>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0" name="Freeform 1835">
                <a:extLst>
                  <a:ext uri="{FF2B5EF4-FFF2-40B4-BE49-F238E27FC236}">
                    <a16:creationId xmlns:a16="http://schemas.microsoft.com/office/drawing/2014/main" id="{D7AA2979-25FC-4DAA-8CAC-DFFD9C63DE0F}"/>
                  </a:ext>
                </a:extLst>
              </p:cNvPr>
              <p:cNvSpPr>
                <a:spLocks/>
              </p:cNvSpPr>
              <p:nvPr userDrawn="1"/>
            </p:nvSpPr>
            <p:spPr bwMode="auto">
              <a:xfrm>
                <a:off x="6534" y="3072"/>
                <a:ext cx="16" cy="23"/>
              </a:xfrm>
              <a:custGeom>
                <a:avLst/>
                <a:gdLst>
                  <a:gd name="T0" fmla="*/ 8 w 11"/>
                  <a:gd name="T1" fmla="*/ 2 h 16"/>
                  <a:gd name="T2" fmla="*/ 1 w 11"/>
                  <a:gd name="T3" fmla="*/ 11 h 16"/>
                  <a:gd name="T4" fmla="*/ 4 w 11"/>
                  <a:gd name="T5" fmla="*/ 14 h 16"/>
                  <a:gd name="T6" fmla="*/ 11 w 11"/>
                  <a:gd name="T7" fmla="*/ 2 h 16"/>
                  <a:gd name="T8" fmla="*/ 8 w 11"/>
                  <a:gd name="T9" fmla="*/ 2 h 16"/>
                </a:gdLst>
                <a:ahLst/>
                <a:cxnLst>
                  <a:cxn ang="0">
                    <a:pos x="T0" y="T1"/>
                  </a:cxn>
                  <a:cxn ang="0">
                    <a:pos x="T2" y="T3"/>
                  </a:cxn>
                  <a:cxn ang="0">
                    <a:pos x="T4" y="T5"/>
                  </a:cxn>
                  <a:cxn ang="0">
                    <a:pos x="T6" y="T7"/>
                  </a:cxn>
                  <a:cxn ang="0">
                    <a:pos x="T8" y="T9"/>
                  </a:cxn>
                </a:cxnLst>
                <a:rect l="0" t="0" r="r" b="b"/>
                <a:pathLst>
                  <a:path w="11" h="16">
                    <a:moveTo>
                      <a:pt x="8" y="2"/>
                    </a:moveTo>
                    <a:cubicBezTo>
                      <a:pt x="8" y="6"/>
                      <a:pt x="4" y="9"/>
                      <a:pt x="1" y="11"/>
                    </a:cubicBezTo>
                    <a:cubicBezTo>
                      <a:pt x="0" y="12"/>
                      <a:pt x="2" y="16"/>
                      <a:pt x="4" y="14"/>
                    </a:cubicBezTo>
                    <a:cubicBezTo>
                      <a:pt x="8" y="11"/>
                      <a:pt x="11" y="7"/>
                      <a:pt x="11" y="2"/>
                    </a:cubicBezTo>
                    <a:cubicBezTo>
                      <a:pt x="11" y="0"/>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1" name="Freeform 1836">
                <a:extLst>
                  <a:ext uri="{FF2B5EF4-FFF2-40B4-BE49-F238E27FC236}">
                    <a16:creationId xmlns:a16="http://schemas.microsoft.com/office/drawing/2014/main" id="{0FBBA01A-7540-4E07-83F0-5ECB6894D664}"/>
                  </a:ext>
                </a:extLst>
              </p:cNvPr>
              <p:cNvSpPr>
                <a:spLocks/>
              </p:cNvSpPr>
              <p:nvPr userDrawn="1"/>
            </p:nvSpPr>
            <p:spPr bwMode="auto">
              <a:xfrm>
                <a:off x="6502" y="3107"/>
                <a:ext cx="31" cy="23"/>
              </a:xfrm>
              <a:custGeom>
                <a:avLst/>
                <a:gdLst>
                  <a:gd name="T0" fmla="*/ 17 w 21"/>
                  <a:gd name="T1" fmla="*/ 2 h 16"/>
                  <a:gd name="T2" fmla="*/ 2 w 21"/>
                  <a:gd name="T3" fmla="*/ 12 h 16"/>
                  <a:gd name="T4" fmla="*/ 4 w 21"/>
                  <a:gd name="T5" fmla="*/ 15 h 16"/>
                  <a:gd name="T6" fmla="*/ 19 w 21"/>
                  <a:gd name="T7" fmla="*/ 5 h 16"/>
                  <a:gd name="T8" fmla="*/ 17 w 21"/>
                  <a:gd name="T9" fmla="*/ 2 h 16"/>
                </a:gdLst>
                <a:ahLst/>
                <a:cxnLst>
                  <a:cxn ang="0">
                    <a:pos x="T0" y="T1"/>
                  </a:cxn>
                  <a:cxn ang="0">
                    <a:pos x="T2" y="T3"/>
                  </a:cxn>
                  <a:cxn ang="0">
                    <a:pos x="T4" y="T5"/>
                  </a:cxn>
                  <a:cxn ang="0">
                    <a:pos x="T6" y="T7"/>
                  </a:cxn>
                  <a:cxn ang="0">
                    <a:pos x="T8" y="T9"/>
                  </a:cxn>
                </a:cxnLst>
                <a:rect l="0" t="0" r="r" b="b"/>
                <a:pathLst>
                  <a:path w="21" h="16">
                    <a:moveTo>
                      <a:pt x="17" y="2"/>
                    </a:moveTo>
                    <a:cubicBezTo>
                      <a:pt x="12" y="5"/>
                      <a:pt x="7" y="8"/>
                      <a:pt x="2" y="12"/>
                    </a:cubicBezTo>
                    <a:cubicBezTo>
                      <a:pt x="0" y="13"/>
                      <a:pt x="2" y="16"/>
                      <a:pt x="4" y="15"/>
                    </a:cubicBezTo>
                    <a:cubicBezTo>
                      <a:pt x="9" y="11"/>
                      <a:pt x="14" y="8"/>
                      <a:pt x="19" y="5"/>
                    </a:cubicBezTo>
                    <a:cubicBezTo>
                      <a:pt x="21" y="3"/>
                      <a:pt x="19"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2" name="Freeform 1837">
                <a:extLst>
                  <a:ext uri="{FF2B5EF4-FFF2-40B4-BE49-F238E27FC236}">
                    <a16:creationId xmlns:a16="http://schemas.microsoft.com/office/drawing/2014/main" id="{28B1ECB1-0036-46C1-B4E0-3BEA0B7CF218}"/>
                  </a:ext>
                </a:extLst>
              </p:cNvPr>
              <p:cNvSpPr>
                <a:spLocks/>
              </p:cNvSpPr>
              <p:nvPr userDrawn="1"/>
            </p:nvSpPr>
            <p:spPr bwMode="auto">
              <a:xfrm>
                <a:off x="6552" y="3076"/>
                <a:ext cx="16" cy="21"/>
              </a:xfrm>
              <a:custGeom>
                <a:avLst/>
                <a:gdLst>
                  <a:gd name="T0" fmla="*/ 6 w 11"/>
                  <a:gd name="T1" fmla="*/ 2 h 14"/>
                  <a:gd name="T2" fmla="*/ 2 w 11"/>
                  <a:gd name="T3" fmla="*/ 10 h 14"/>
                  <a:gd name="T4" fmla="*/ 5 w 11"/>
                  <a:gd name="T5" fmla="*/ 12 h 14"/>
                  <a:gd name="T6" fmla="*/ 10 w 11"/>
                  <a:gd name="T7" fmla="*/ 4 h 14"/>
                  <a:gd name="T8" fmla="*/ 6 w 11"/>
                  <a:gd name="T9" fmla="*/ 2 h 14"/>
                </a:gdLst>
                <a:ahLst/>
                <a:cxnLst>
                  <a:cxn ang="0">
                    <a:pos x="T0" y="T1"/>
                  </a:cxn>
                  <a:cxn ang="0">
                    <a:pos x="T2" y="T3"/>
                  </a:cxn>
                  <a:cxn ang="0">
                    <a:pos x="T4" y="T5"/>
                  </a:cxn>
                  <a:cxn ang="0">
                    <a:pos x="T6" y="T7"/>
                  </a:cxn>
                  <a:cxn ang="0">
                    <a:pos x="T8" y="T9"/>
                  </a:cxn>
                </a:cxnLst>
                <a:rect l="0" t="0" r="r" b="b"/>
                <a:pathLst>
                  <a:path w="11" h="14">
                    <a:moveTo>
                      <a:pt x="6" y="2"/>
                    </a:moveTo>
                    <a:cubicBezTo>
                      <a:pt x="5" y="5"/>
                      <a:pt x="4" y="7"/>
                      <a:pt x="2" y="10"/>
                    </a:cubicBezTo>
                    <a:cubicBezTo>
                      <a:pt x="0" y="11"/>
                      <a:pt x="3" y="14"/>
                      <a:pt x="5" y="12"/>
                    </a:cubicBezTo>
                    <a:cubicBezTo>
                      <a:pt x="7" y="10"/>
                      <a:pt x="8" y="7"/>
                      <a:pt x="10"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3" name="Freeform 1838">
                <a:extLst>
                  <a:ext uri="{FF2B5EF4-FFF2-40B4-BE49-F238E27FC236}">
                    <a16:creationId xmlns:a16="http://schemas.microsoft.com/office/drawing/2014/main" id="{5C0A4AFF-A7BC-4FC4-AAF2-4A0B7D76772E}"/>
                  </a:ext>
                </a:extLst>
              </p:cNvPr>
              <p:cNvSpPr>
                <a:spLocks/>
              </p:cNvSpPr>
              <p:nvPr userDrawn="1"/>
            </p:nvSpPr>
            <p:spPr bwMode="auto">
              <a:xfrm>
                <a:off x="6459" y="3026"/>
                <a:ext cx="22" cy="23"/>
              </a:xfrm>
              <a:custGeom>
                <a:avLst/>
                <a:gdLst>
                  <a:gd name="T0" fmla="*/ 10 w 15"/>
                  <a:gd name="T1" fmla="*/ 2 h 16"/>
                  <a:gd name="T2" fmla="*/ 2 w 15"/>
                  <a:gd name="T3" fmla="*/ 12 h 16"/>
                  <a:gd name="T4" fmla="*/ 3 w 15"/>
                  <a:gd name="T5" fmla="*/ 15 h 16"/>
                  <a:gd name="T6" fmla="*/ 14 w 15"/>
                  <a:gd name="T7" fmla="*/ 2 h 16"/>
                  <a:gd name="T8" fmla="*/ 10 w 15"/>
                  <a:gd name="T9" fmla="*/ 2 h 16"/>
                </a:gdLst>
                <a:ahLst/>
                <a:cxnLst>
                  <a:cxn ang="0">
                    <a:pos x="T0" y="T1"/>
                  </a:cxn>
                  <a:cxn ang="0">
                    <a:pos x="T2" y="T3"/>
                  </a:cxn>
                  <a:cxn ang="0">
                    <a:pos x="T4" y="T5"/>
                  </a:cxn>
                  <a:cxn ang="0">
                    <a:pos x="T6" y="T7"/>
                  </a:cxn>
                  <a:cxn ang="0">
                    <a:pos x="T8" y="T9"/>
                  </a:cxn>
                </a:cxnLst>
                <a:rect l="0" t="0" r="r" b="b"/>
                <a:pathLst>
                  <a:path w="15" h="16">
                    <a:moveTo>
                      <a:pt x="10" y="2"/>
                    </a:moveTo>
                    <a:cubicBezTo>
                      <a:pt x="9" y="6"/>
                      <a:pt x="6" y="10"/>
                      <a:pt x="2" y="12"/>
                    </a:cubicBezTo>
                    <a:cubicBezTo>
                      <a:pt x="0" y="13"/>
                      <a:pt x="1" y="16"/>
                      <a:pt x="3" y="15"/>
                    </a:cubicBezTo>
                    <a:cubicBezTo>
                      <a:pt x="9" y="13"/>
                      <a:pt x="13" y="8"/>
                      <a:pt x="14" y="2"/>
                    </a:cubicBezTo>
                    <a:cubicBezTo>
                      <a:pt x="15" y="0"/>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4" name="Freeform 1839">
                <a:extLst>
                  <a:ext uri="{FF2B5EF4-FFF2-40B4-BE49-F238E27FC236}">
                    <a16:creationId xmlns:a16="http://schemas.microsoft.com/office/drawing/2014/main" id="{0B09297C-CE6A-4788-A8CC-7B6A26D71544}"/>
                  </a:ext>
                </a:extLst>
              </p:cNvPr>
              <p:cNvSpPr>
                <a:spLocks/>
              </p:cNvSpPr>
              <p:nvPr userDrawn="1"/>
            </p:nvSpPr>
            <p:spPr bwMode="auto">
              <a:xfrm>
                <a:off x="6420" y="3033"/>
                <a:ext cx="26" cy="24"/>
              </a:xfrm>
              <a:custGeom>
                <a:avLst/>
                <a:gdLst>
                  <a:gd name="T0" fmla="*/ 13 w 17"/>
                  <a:gd name="T1" fmla="*/ 3 h 16"/>
                  <a:gd name="T2" fmla="*/ 2 w 17"/>
                  <a:gd name="T3" fmla="*/ 12 h 16"/>
                  <a:gd name="T4" fmla="*/ 4 w 17"/>
                  <a:gd name="T5" fmla="*/ 15 h 16"/>
                  <a:gd name="T6" fmla="*/ 16 w 17"/>
                  <a:gd name="T7" fmla="*/ 3 h 16"/>
                  <a:gd name="T8" fmla="*/ 13 w 17"/>
                  <a:gd name="T9" fmla="*/ 3 h 16"/>
                </a:gdLst>
                <a:ahLst/>
                <a:cxnLst>
                  <a:cxn ang="0">
                    <a:pos x="T0" y="T1"/>
                  </a:cxn>
                  <a:cxn ang="0">
                    <a:pos x="T2" y="T3"/>
                  </a:cxn>
                  <a:cxn ang="0">
                    <a:pos x="T4" y="T5"/>
                  </a:cxn>
                  <a:cxn ang="0">
                    <a:pos x="T6" y="T7"/>
                  </a:cxn>
                  <a:cxn ang="0">
                    <a:pos x="T8" y="T9"/>
                  </a:cxn>
                </a:cxnLst>
                <a:rect l="0" t="0" r="r" b="b"/>
                <a:pathLst>
                  <a:path w="17" h="16">
                    <a:moveTo>
                      <a:pt x="13" y="3"/>
                    </a:moveTo>
                    <a:cubicBezTo>
                      <a:pt x="12" y="7"/>
                      <a:pt x="6" y="10"/>
                      <a:pt x="2" y="12"/>
                    </a:cubicBezTo>
                    <a:cubicBezTo>
                      <a:pt x="0" y="12"/>
                      <a:pt x="1" y="16"/>
                      <a:pt x="4" y="15"/>
                    </a:cubicBezTo>
                    <a:cubicBezTo>
                      <a:pt x="8" y="13"/>
                      <a:pt x="15" y="9"/>
                      <a:pt x="16" y="3"/>
                    </a:cubicBezTo>
                    <a:cubicBezTo>
                      <a:pt x="17" y="1"/>
                      <a:pt x="13" y="0"/>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5" name="Freeform 1840">
                <a:extLst>
                  <a:ext uri="{FF2B5EF4-FFF2-40B4-BE49-F238E27FC236}">
                    <a16:creationId xmlns:a16="http://schemas.microsoft.com/office/drawing/2014/main" id="{B7193F86-1437-477E-BE96-5343BCF426CD}"/>
                  </a:ext>
                </a:extLst>
              </p:cNvPr>
              <p:cNvSpPr>
                <a:spLocks/>
              </p:cNvSpPr>
              <p:nvPr userDrawn="1"/>
            </p:nvSpPr>
            <p:spPr bwMode="auto">
              <a:xfrm>
                <a:off x="6412" y="3017"/>
                <a:ext cx="29" cy="22"/>
              </a:xfrm>
              <a:custGeom>
                <a:avLst/>
                <a:gdLst>
                  <a:gd name="T0" fmla="*/ 15 w 20"/>
                  <a:gd name="T1" fmla="*/ 2 h 15"/>
                  <a:gd name="T2" fmla="*/ 2 w 20"/>
                  <a:gd name="T3" fmla="*/ 11 h 15"/>
                  <a:gd name="T4" fmla="*/ 4 w 20"/>
                  <a:gd name="T5" fmla="*/ 14 h 15"/>
                  <a:gd name="T6" fmla="*/ 18 w 20"/>
                  <a:gd name="T7" fmla="*/ 4 h 15"/>
                  <a:gd name="T8" fmla="*/ 15 w 20"/>
                  <a:gd name="T9" fmla="*/ 2 h 15"/>
                </a:gdLst>
                <a:ahLst/>
                <a:cxnLst>
                  <a:cxn ang="0">
                    <a:pos x="T0" y="T1"/>
                  </a:cxn>
                  <a:cxn ang="0">
                    <a:pos x="T2" y="T3"/>
                  </a:cxn>
                  <a:cxn ang="0">
                    <a:pos x="T4" y="T5"/>
                  </a:cxn>
                  <a:cxn ang="0">
                    <a:pos x="T6" y="T7"/>
                  </a:cxn>
                  <a:cxn ang="0">
                    <a:pos x="T8" y="T9"/>
                  </a:cxn>
                </a:cxnLst>
                <a:rect l="0" t="0" r="r" b="b"/>
                <a:pathLst>
                  <a:path w="20" h="15">
                    <a:moveTo>
                      <a:pt x="15" y="2"/>
                    </a:moveTo>
                    <a:cubicBezTo>
                      <a:pt x="11" y="6"/>
                      <a:pt x="7" y="9"/>
                      <a:pt x="2" y="11"/>
                    </a:cubicBezTo>
                    <a:cubicBezTo>
                      <a:pt x="0" y="12"/>
                      <a:pt x="2" y="15"/>
                      <a:pt x="4" y="14"/>
                    </a:cubicBezTo>
                    <a:cubicBezTo>
                      <a:pt x="9" y="12"/>
                      <a:pt x="14" y="9"/>
                      <a:pt x="18" y="4"/>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6" name="Freeform 1841">
                <a:extLst>
                  <a:ext uri="{FF2B5EF4-FFF2-40B4-BE49-F238E27FC236}">
                    <a16:creationId xmlns:a16="http://schemas.microsoft.com/office/drawing/2014/main" id="{7F316365-D185-4B93-B95D-C789395EBFC9}"/>
                  </a:ext>
                </a:extLst>
              </p:cNvPr>
              <p:cNvSpPr>
                <a:spLocks/>
              </p:cNvSpPr>
              <p:nvPr userDrawn="1"/>
            </p:nvSpPr>
            <p:spPr bwMode="auto">
              <a:xfrm>
                <a:off x="6447" y="3008"/>
                <a:ext cx="16" cy="18"/>
              </a:xfrm>
              <a:custGeom>
                <a:avLst/>
                <a:gdLst>
                  <a:gd name="T0" fmla="*/ 7 w 11"/>
                  <a:gd name="T1" fmla="*/ 3 h 12"/>
                  <a:gd name="T2" fmla="*/ 3 w 11"/>
                  <a:gd name="T3" fmla="*/ 8 h 12"/>
                  <a:gd name="T4" fmla="*/ 4 w 11"/>
                  <a:gd name="T5" fmla="*/ 11 h 12"/>
                  <a:gd name="T6" fmla="*/ 10 w 11"/>
                  <a:gd name="T7" fmla="*/ 4 h 12"/>
                  <a:gd name="T8" fmla="*/ 7 w 11"/>
                  <a:gd name="T9" fmla="*/ 3 h 12"/>
                </a:gdLst>
                <a:ahLst/>
                <a:cxnLst>
                  <a:cxn ang="0">
                    <a:pos x="T0" y="T1"/>
                  </a:cxn>
                  <a:cxn ang="0">
                    <a:pos x="T2" y="T3"/>
                  </a:cxn>
                  <a:cxn ang="0">
                    <a:pos x="T4" y="T5"/>
                  </a:cxn>
                  <a:cxn ang="0">
                    <a:pos x="T6" y="T7"/>
                  </a:cxn>
                  <a:cxn ang="0">
                    <a:pos x="T8" y="T9"/>
                  </a:cxn>
                </a:cxnLst>
                <a:rect l="0" t="0" r="r" b="b"/>
                <a:pathLst>
                  <a:path w="11" h="12">
                    <a:moveTo>
                      <a:pt x="7" y="3"/>
                    </a:moveTo>
                    <a:cubicBezTo>
                      <a:pt x="6" y="5"/>
                      <a:pt x="5" y="7"/>
                      <a:pt x="3" y="8"/>
                    </a:cubicBezTo>
                    <a:cubicBezTo>
                      <a:pt x="0" y="9"/>
                      <a:pt x="2" y="12"/>
                      <a:pt x="4" y="11"/>
                    </a:cubicBezTo>
                    <a:cubicBezTo>
                      <a:pt x="7" y="10"/>
                      <a:pt x="10" y="7"/>
                      <a:pt x="10" y="4"/>
                    </a:cubicBezTo>
                    <a:cubicBezTo>
                      <a:pt x="11" y="1"/>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7" name="Freeform 1842">
                <a:extLst>
                  <a:ext uri="{FF2B5EF4-FFF2-40B4-BE49-F238E27FC236}">
                    <a16:creationId xmlns:a16="http://schemas.microsoft.com/office/drawing/2014/main" id="{96534EEB-554F-471A-9537-F3640FC60C60}"/>
                  </a:ext>
                </a:extLst>
              </p:cNvPr>
              <p:cNvSpPr>
                <a:spLocks/>
              </p:cNvSpPr>
              <p:nvPr userDrawn="1"/>
            </p:nvSpPr>
            <p:spPr bwMode="auto">
              <a:xfrm>
                <a:off x="6477" y="3033"/>
                <a:ext cx="20" cy="21"/>
              </a:xfrm>
              <a:custGeom>
                <a:avLst/>
                <a:gdLst>
                  <a:gd name="T0" fmla="*/ 9 w 14"/>
                  <a:gd name="T1" fmla="*/ 2 h 14"/>
                  <a:gd name="T2" fmla="*/ 2 w 14"/>
                  <a:gd name="T3" fmla="*/ 10 h 14"/>
                  <a:gd name="T4" fmla="*/ 3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6"/>
                      <a:pt x="6" y="8"/>
                      <a:pt x="2" y="10"/>
                    </a:cubicBezTo>
                    <a:cubicBezTo>
                      <a:pt x="0" y="11"/>
                      <a:pt x="1" y="14"/>
                      <a:pt x="3" y="13"/>
                    </a:cubicBezTo>
                    <a:cubicBezTo>
                      <a:pt x="8" y="11"/>
                      <a:pt x="12" y="8"/>
                      <a:pt x="13" y="3"/>
                    </a:cubicBezTo>
                    <a:cubicBezTo>
                      <a:pt x="14" y="0"/>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8" name="Freeform 1843">
                <a:extLst>
                  <a:ext uri="{FF2B5EF4-FFF2-40B4-BE49-F238E27FC236}">
                    <a16:creationId xmlns:a16="http://schemas.microsoft.com/office/drawing/2014/main" id="{4C9AE716-57B6-46D6-A23E-FB06B4823DA0}"/>
                  </a:ext>
                </a:extLst>
              </p:cNvPr>
              <p:cNvSpPr>
                <a:spLocks/>
              </p:cNvSpPr>
              <p:nvPr userDrawn="1"/>
            </p:nvSpPr>
            <p:spPr bwMode="auto">
              <a:xfrm>
                <a:off x="6485" y="3057"/>
                <a:ext cx="25" cy="23"/>
              </a:xfrm>
              <a:custGeom>
                <a:avLst/>
                <a:gdLst>
                  <a:gd name="T0" fmla="*/ 13 w 17"/>
                  <a:gd name="T1" fmla="*/ 2 h 16"/>
                  <a:gd name="T2" fmla="*/ 2 w 17"/>
                  <a:gd name="T3" fmla="*/ 12 h 16"/>
                  <a:gd name="T4" fmla="*/ 4 w 17"/>
                  <a:gd name="T5" fmla="*/ 15 h 16"/>
                  <a:gd name="T6" fmla="*/ 16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6" y="8"/>
                      <a:pt x="2" y="12"/>
                    </a:cubicBezTo>
                    <a:cubicBezTo>
                      <a:pt x="0" y="13"/>
                      <a:pt x="2" y="16"/>
                      <a:pt x="4" y="15"/>
                    </a:cubicBezTo>
                    <a:cubicBezTo>
                      <a:pt x="8" y="11"/>
                      <a:pt x="13" y="8"/>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9" name="Freeform 1844">
                <a:extLst>
                  <a:ext uri="{FF2B5EF4-FFF2-40B4-BE49-F238E27FC236}">
                    <a16:creationId xmlns:a16="http://schemas.microsoft.com/office/drawing/2014/main" id="{F6E9A26F-76D5-4913-A8AB-44AD437017DF}"/>
                  </a:ext>
                </a:extLst>
              </p:cNvPr>
              <p:cNvSpPr>
                <a:spLocks/>
              </p:cNvSpPr>
              <p:nvPr userDrawn="1"/>
            </p:nvSpPr>
            <p:spPr bwMode="auto">
              <a:xfrm>
                <a:off x="6440" y="3074"/>
                <a:ext cx="26" cy="26"/>
              </a:xfrm>
              <a:custGeom>
                <a:avLst/>
                <a:gdLst>
                  <a:gd name="T0" fmla="*/ 14 w 18"/>
                  <a:gd name="T1" fmla="*/ 2 h 17"/>
                  <a:gd name="T2" fmla="*/ 2 w 18"/>
                  <a:gd name="T3" fmla="*/ 13 h 17"/>
                  <a:gd name="T4" fmla="*/ 5 w 18"/>
                  <a:gd name="T5" fmla="*/ 15 h 17"/>
                  <a:gd name="T6" fmla="*/ 16 w 18"/>
                  <a:gd name="T7" fmla="*/ 5 h 17"/>
                  <a:gd name="T8" fmla="*/ 14 w 18"/>
                  <a:gd name="T9" fmla="*/ 2 h 17"/>
                </a:gdLst>
                <a:ahLst/>
                <a:cxnLst>
                  <a:cxn ang="0">
                    <a:pos x="T0" y="T1"/>
                  </a:cxn>
                  <a:cxn ang="0">
                    <a:pos x="T2" y="T3"/>
                  </a:cxn>
                  <a:cxn ang="0">
                    <a:pos x="T4" y="T5"/>
                  </a:cxn>
                  <a:cxn ang="0">
                    <a:pos x="T6" y="T7"/>
                  </a:cxn>
                  <a:cxn ang="0">
                    <a:pos x="T8" y="T9"/>
                  </a:cxn>
                </a:cxnLst>
                <a:rect l="0" t="0" r="r" b="b"/>
                <a:pathLst>
                  <a:path w="18" h="17">
                    <a:moveTo>
                      <a:pt x="14" y="2"/>
                    </a:moveTo>
                    <a:cubicBezTo>
                      <a:pt x="10" y="5"/>
                      <a:pt x="6" y="9"/>
                      <a:pt x="2" y="13"/>
                    </a:cubicBezTo>
                    <a:cubicBezTo>
                      <a:pt x="0" y="14"/>
                      <a:pt x="3" y="17"/>
                      <a:pt x="5" y="15"/>
                    </a:cubicBezTo>
                    <a:cubicBezTo>
                      <a:pt x="9" y="11"/>
                      <a:pt x="12" y="8"/>
                      <a:pt x="16" y="5"/>
                    </a:cubicBezTo>
                    <a:cubicBezTo>
                      <a:pt x="18" y="4"/>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0" name="Freeform 1845">
                <a:extLst>
                  <a:ext uri="{FF2B5EF4-FFF2-40B4-BE49-F238E27FC236}">
                    <a16:creationId xmlns:a16="http://schemas.microsoft.com/office/drawing/2014/main" id="{454EDF70-E222-4015-A036-53FA48E326B4}"/>
                  </a:ext>
                </a:extLst>
              </p:cNvPr>
              <p:cNvSpPr>
                <a:spLocks/>
              </p:cNvSpPr>
              <p:nvPr userDrawn="1"/>
            </p:nvSpPr>
            <p:spPr bwMode="auto">
              <a:xfrm>
                <a:off x="6454" y="3094"/>
                <a:ext cx="24" cy="20"/>
              </a:xfrm>
              <a:custGeom>
                <a:avLst/>
                <a:gdLst>
                  <a:gd name="T0" fmla="*/ 11 w 16"/>
                  <a:gd name="T1" fmla="*/ 2 h 14"/>
                  <a:gd name="T2" fmla="*/ 2 w 16"/>
                  <a:gd name="T3" fmla="*/ 10 h 14"/>
                  <a:gd name="T4" fmla="*/ 5 w 16"/>
                  <a:gd name="T5" fmla="*/ 12 h 14"/>
                  <a:gd name="T6" fmla="*/ 9 w 16"/>
                  <a:gd name="T7" fmla="*/ 9 h 14"/>
                  <a:gd name="T8" fmla="*/ 14 w 16"/>
                  <a:gd name="T9" fmla="*/ 4 h 14"/>
                  <a:gd name="T10" fmla="*/ 11 w 16"/>
                  <a:gd name="T11" fmla="*/ 2 h 14"/>
                </a:gdLst>
                <a:ahLst/>
                <a:cxnLst>
                  <a:cxn ang="0">
                    <a:pos x="T0" y="T1"/>
                  </a:cxn>
                  <a:cxn ang="0">
                    <a:pos x="T2" y="T3"/>
                  </a:cxn>
                  <a:cxn ang="0">
                    <a:pos x="T4" y="T5"/>
                  </a:cxn>
                  <a:cxn ang="0">
                    <a:pos x="T6" y="T7"/>
                  </a:cxn>
                  <a:cxn ang="0">
                    <a:pos x="T8" y="T9"/>
                  </a:cxn>
                  <a:cxn ang="0">
                    <a:pos x="T10" y="T11"/>
                  </a:cxn>
                </a:cxnLst>
                <a:rect l="0" t="0" r="r" b="b"/>
                <a:pathLst>
                  <a:path w="16" h="14">
                    <a:moveTo>
                      <a:pt x="11" y="2"/>
                    </a:moveTo>
                    <a:cubicBezTo>
                      <a:pt x="9" y="5"/>
                      <a:pt x="5" y="7"/>
                      <a:pt x="2" y="10"/>
                    </a:cubicBezTo>
                    <a:cubicBezTo>
                      <a:pt x="0" y="12"/>
                      <a:pt x="3" y="14"/>
                      <a:pt x="5" y="12"/>
                    </a:cubicBezTo>
                    <a:cubicBezTo>
                      <a:pt x="6" y="11"/>
                      <a:pt x="8" y="10"/>
                      <a:pt x="9" y="9"/>
                    </a:cubicBezTo>
                    <a:cubicBezTo>
                      <a:pt x="11" y="8"/>
                      <a:pt x="13" y="6"/>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1" name="Freeform 1846">
                <a:extLst>
                  <a:ext uri="{FF2B5EF4-FFF2-40B4-BE49-F238E27FC236}">
                    <a16:creationId xmlns:a16="http://schemas.microsoft.com/office/drawing/2014/main" id="{62E49BF6-C561-4FAC-9F5F-A43515F18A50}"/>
                  </a:ext>
                </a:extLst>
              </p:cNvPr>
              <p:cNvSpPr>
                <a:spLocks/>
              </p:cNvSpPr>
              <p:nvPr userDrawn="1"/>
            </p:nvSpPr>
            <p:spPr bwMode="auto">
              <a:xfrm>
                <a:off x="6493" y="3085"/>
                <a:ext cx="22" cy="22"/>
              </a:xfrm>
              <a:custGeom>
                <a:avLst/>
                <a:gdLst>
                  <a:gd name="T0" fmla="*/ 10 w 15"/>
                  <a:gd name="T1" fmla="*/ 2 h 15"/>
                  <a:gd name="T2" fmla="*/ 2 w 15"/>
                  <a:gd name="T3" fmla="*/ 11 h 15"/>
                  <a:gd name="T4" fmla="*/ 4 w 15"/>
                  <a:gd name="T5" fmla="*/ 14 h 15"/>
                  <a:gd name="T6" fmla="*/ 14 w 15"/>
                  <a:gd name="T7" fmla="*/ 3 h 15"/>
                  <a:gd name="T8" fmla="*/ 10 w 15"/>
                  <a:gd name="T9" fmla="*/ 2 h 15"/>
                </a:gdLst>
                <a:ahLst/>
                <a:cxnLst>
                  <a:cxn ang="0">
                    <a:pos x="T0" y="T1"/>
                  </a:cxn>
                  <a:cxn ang="0">
                    <a:pos x="T2" y="T3"/>
                  </a:cxn>
                  <a:cxn ang="0">
                    <a:pos x="T4" y="T5"/>
                  </a:cxn>
                  <a:cxn ang="0">
                    <a:pos x="T6" y="T7"/>
                  </a:cxn>
                  <a:cxn ang="0">
                    <a:pos x="T8" y="T9"/>
                  </a:cxn>
                </a:cxnLst>
                <a:rect l="0" t="0" r="r" b="b"/>
                <a:pathLst>
                  <a:path w="15" h="15">
                    <a:moveTo>
                      <a:pt x="10" y="2"/>
                    </a:moveTo>
                    <a:cubicBezTo>
                      <a:pt x="8" y="6"/>
                      <a:pt x="5" y="8"/>
                      <a:pt x="2" y="11"/>
                    </a:cubicBezTo>
                    <a:cubicBezTo>
                      <a:pt x="0" y="12"/>
                      <a:pt x="2" y="15"/>
                      <a:pt x="4" y="14"/>
                    </a:cubicBezTo>
                    <a:cubicBezTo>
                      <a:pt x="8" y="11"/>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2" name="Freeform 1847">
                <a:extLst>
                  <a:ext uri="{FF2B5EF4-FFF2-40B4-BE49-F238E27FC236}">
                    <a16:creationId xmlns:a16="http://schemas.microsoft.com/office/drawing/2014/main" id="{D9C8EADC-FD6A-47F9-9E7A-BC4A61F795A2}"/>
                  </a:ext>
                </a:extLst>
              </p:cNvPr>
              <p:cNvSpPr>
                <a:spLocks/>
              </p:cNvSpPr>
              <p:nvPr userDrawn="1"/>
            </p:nvSpPr>
            <p:spPr bwMode="auto">
              <a:xfrm>
                <a:off x="6453" y="3120"/>
                <a:ext cx="25" cy="27"/>
              </a:xfrm>
              <a:custGeom>
                <a:avLst/>
                <a:gdLst>
                  <a:gd name="T0" fmla="*/ 13 w 17"/>
                  <a:gd name="T1" fmla="*/ 2 h 18"/>
                  <a:gd name="T2" fmla="*/ 2 w 17"/>
                  <a:gd name="T3" fmla="*/ 13 h 18"/>
                  <a:gd name="T4" fmla="*/ 4 w 17"/>
                  <a:gd name="T5" fmla="*/ 16 h 18"/>
                  <a:gd name="T6" fmla="*/ 16 w 17"/>
                  <a:gd name="T7" fmla="*/ 4 h 18"/>
                  <a:gd name="T8" fmla="*/ 13 w 17"/>
                  <a:gd name="T9" fmla="*/ 2 h 18"/>
                </a:gdLst>
                <a:ahLst/>
                <a:cxnLst>
                  <a:cxn ang="0">
                    <a:pos x="T0" y="T1"/>
                  </a:cxn>
                  <a:cxn ang="0">
                    <a:pos x="T2" y="T3"/>
                  </a:cxn>
                  <a:cxn ang="0">
                    <a:pos x="T4" y="T5"/>
                  </a:cxn>
                  <a:cxn ang="0">
                    <a:pos x="T6" y="T7"/>
                  </a:cxn>
                  <a:cxn ang="0">
                    <a:pos x="T8" y="T9"/>
                  </a:cxn>
                </a:cxnLst>
                <a:rect l="0" t="0" r="r" b="b"/>
                <a:pathLst>
                  <a:path w="17" h="18">
                    <a:moveTo>
                      <a:pt x="13" y="2"/>
                    </a:moveTo>
                    <a:cubicBezTo>
                      <a:pt x="10" y="7"/>
                      <a:pt x="6" y="10"/>
                      <a:pt x="2" y="13"/>
                    </a:cubicBezTo>
                    <a:cubicBezTo>
                      <a:pt x="0" y="15"/>
                      <a:pt x="3" y="18"/>
                      <a:pt x="4" y="16"/>
                    </a:cubicBezTo>
                    <a:cubicBezTo>
                      <a:pt x="9" y="13"/>
                      <a:pt x="13" y="9"/>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3" name="Freeform 1848">
                <a:extLst>
                  <a:ext uri="{FF2B5EF4-FFF2-40B4-BE49-F238E27FC236}">
                    <a16:creationId xmlns:a16="http://schemas.microsoft.com/office/drawing/2014/main" id="{EA0E7142-5CFF-45FA-AA82-7D0FF526D686}"/>
                  </a:ext>
                </a:extLst>
              </p:cNvPr>
              <p:cNvSpPr>
                <a:spLocks/>
              </p:cNvSpPr>
              <p:nvPr userDrawn="1"/>
            </p:nvSpPr>
            <p:spPr bwMode="auto">
              <a:xfrm>
                <a:off x="6454" y="3147"/>
                <a:ext cx="27" cy="26"/>
              </a:xfrm>
              <a:custGeom>
                <a:avLst/>
                <a:gdLst>
                  <a:gd name="T0" fmla="*/ 14 w 18"/>
                  <a:gd name="T1" fmla="*/ 2 h 18"/>
                  <a:gd name="T2" fmla="*/ 2 w 18"/>
                  <a:gd name="T3" fmla="*/ 13 h 18"/>
                  <a:gd name="T4" fmla="*/ 4 w 18"/>
                  <a:gd name="T5" fmla="*/ 16 h 18"/>
                  <a:gd name="T6" fmla="*/ 17 w 18"/>
                  <a:gd name="T7" fmla="*/ 4 h 18"/>
                  <a:gd name="T8" fmla="*/ 14 w 18"/>
                  <a:gd name="T9" fmla="*/ 2 h 18"/>
                </a:gdLst>
                <a:ahLst/>
                <a:cxnLst>
                  <a:cxn ang="0">
                    <a:pos x="T0" y="T1"/>
                  </a:cxn>
                  <a:cxn ang="0">
                    <a:pos x="T2" y="T3"/>
                  </a:cxn>
                  <a:cxn ang="0">
                    <a:pos x="T4" y="T5"/>
                  </a:cxn>
                  <a:cxn ang="0">
                    <a:pos x="T6" y="T7"/>
                  </a:cxn>
                  <a:cxn ang="0">
                    <a:pos x="T8" y="T9"/>
                  </a:cxn>
                </a:cxnLst>
                <a:rect l="0" t="0" r="r" b="b"/>
                <a:pathLst>
                  <a:path w="18" h="18">
                    <a:moveTo>
                      <a:pt x="14" y="2"/>
                    </a:moveTo>
                    <a:cubicBezTo>
                      <a:pt x="10" y="6"/>
                      <a:pt x="7" y="10"/>
                      <a:pt x="2" y="13"/>
                    </a:cubicBezTo>
                    <a:cubicBezTo>
                      <a:pt x="0" y="15"/>
                      <a:pt x="2" y="18"/>
                      <a:pt x="4" y="16"/>
                    </a:cubicBezTo>
                    <a:cubicBezTo>
                      <a:pt x="9" y="13"/>
                      <a:pt x="13" y="9"/>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4" name="Freeform 1849">
                <a:extLst>
                  <a:ext uri="{FF2B5EF4-FFF2-40B4-BE49-F238E27FC236}">
                    <a16:creationId xmlns:a16="http://schemas.microsoft.com/office/drawing/2014/main" id="{2699D3EF-4ECB-48B2-B43F-165B54C68ACC}"/>
                  </a:ext>
                </a:extLst>
              </p:cNvPr>
              <p:cNvSpPr>
                <a:spLocks/>
              </p:cNvSpPr>
              <p:nvPr userDrawn="1"/>
            </p:nvSpPr>
            <p:spPr bwMode="auto">
              <a:xfrm>
                <a:off x="6481" y="3142"/>
                <a:ext cx="24" cy="18"/>
              </a:xfrm>
              <a:custGeom>
                <a:avLst/>
                <a:gdLst>
                  <a:gd name="T0" fmla="*/ 12 w 16"/>
                  <a:gd name="T1" fmla="*/ 2 h 12"/>
                  <a:gd name="T2" fmla="*/ 3 w 16"/>
                  <a:gd name="T3" fmla="*/ 8 h 12"/>
                  <a:gd name="T4" fmla="*/ 4 w 16"/>
                  <a:gd name="T5" fmla="*/ 11 h 12"/>
                  <a:gd name="T6" fmla="*/ 15 w 16"/>
                  <a:gd name="T7" fmla="*/ 4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9" y="4"/>
                      <a:pt x="6" y="7"/>
                      <a:pt x="3" y="8"/>
                    </a:cubicBezTo>
                    <a:cubicBezTo>
                      <a:pt x="0" y="9"/>
                      <a:pt x="2" y="12"/>
                      <a:pt x="4" y="11"/>
                    </a:cubicBezTo>
                    <a:cubicBezTo>
                      <a:pt x="8" y="10"/>
                      <a:pt x="12" y="7"/>
                      <a:pt x="15" y="4"/>
                    </a:cubicBezTo>
                    <a:cubicBezTo>
                      <a:pt x="16"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5" name="Freeform 1850">
                <a:extLst>
                  <a:ext uri="{FF2B5EF4-FFF2-40B4-BE49-F238E27FC236}">
                    <a16:creationId xmlns:a16="http://schemas.microsoft.com/office/drawing/2014/main" id="{26421861-D7F6-4C53-AFFF-CE348B7A0162}"/>
                  </a:ext>
                </a:extLst>
              </p:cNvPr>
              <p:cNvSpPr>
                <a:spLocks/>
              </p:cNvSpPr>
              <p:nvPr userDrawn="1"/>
            </p:nvSpPr>
            <p:spPr bwMode="auto">
              <a:xfrm>
                <a:off x="6395" y="3083"/>
                <a:ext cx="22" cy="24"/>
              </a:xfrm>
              <a:custGeom>
                <a:avLst/>
                <a:gdLst>
                  <a:gd name="T0" fmla="*/ 11 w 15"/>
                  <a:gd name="T1" fmla="*/ 2 h 16"/>
                  <a:gd name="T2" fmla="*/ 2 w 15"/>
                  <a:gd name="T3" fmla="*/ 11 h 16"/>
                  <a:gd name="T4" fmla="*/ 4 w 15"/>
                  <a:gd name="T5" fmla="*/ 15 h 16"/>
                  <a:gd name="T6" fmla="*/ 14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8" y="6"/>
                      <a:pt x="6" y="9"/>
                      <a:pt x="2" y="11"/>
                    </a:cubicBezTo>
                    <a:cubicBezTo>
                      <a:pt x="0" y="13"/>
                      <a:pt x="3" y="16"/>
                      <a:pt x="4" y="15"/>
                    </a:cubicBezTo>
                    <a:cubicBezTo>
                      <a:pt x="8" y="12"/>
                      <a:pt x="11" y="8"/>
                      <a:pt x="14"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6" name="Freeform 1851">
                <a:extLst>
                  <a:ext uri="{FF2B5EF4-FFF2-40B4-BE49-F238E27FC236}">
                    <a16:creationId xmlns:a16="http://schemas.microsoft.com/office/drawing/2014/main" id="{992AA69A-C04E-4B27-B8B3-B5B5F0682967}"/>
                  </a:ext>
                </a:extLst>
              </p:cNvPr>
              <p:cNvSpPr>
                <a:spLocks/>
              </p:cNvSpPr>
              <p:nvPr userDrawn="1"/>
            </p:nvSpPr>
            <p:spPr bwMode="auto">
              <a:xfrm>
                <a:off x="6375" y="3064"/>
                <a:ext cx="23" cy="22"/>
              </a:xfrm>
              <a:custGeom>
                <a:avLst/>
                <a:gdLst>
                  <a:gd name="T0" fmla="*/ 12 w 16"/>
                  <a:gd name="T1" fmla="*/ 3 h 15"/>
                  <a:gd name="T2" fmla="*/ 3 w 16"/>
                  <a:gd name="T3" fmla="*/ 11 h 15"/>
                  <a:gd name="T4" fmla="*/ 4 w 16"/>
                  <a:gd name="T5" fmla="*/ 15 h 15"/>
                  <a:gd name="T6" fmla="*/ 15 w 16"/>
                  <a:gd name="T7" fmla="*/ 3 h 15"/>
                  <a:gd name="T8" fmla="*/ 12 w 16"/>
                  <a:gd name="T9" fmla="*/ 3 h 15"/>
                </a:gdLst>
                <a:ahLst/>
                <a:cxnLst>
                  <a:cxn ang="0">
                    <a:pos x="T0" y="T1"/>
                  </a:cxn>
                  <a:cxn ang="0">
                    <a:pos x="T2" y="T3"/>
                  </a:cxn>
                  <a:cxn ang="0">
                    <a:pos x="T4" y="T5"/>
                  </a:cxn>
                  <a:cxn ang="0">
                    <a:pos x="T6" y="T7"/>
                  </a:cxn>
                  <a:cxn ang="0">
                    <a:pos x="T8" y="T9"/>
                  </a:cxn>
                </a:cxnLst>
                <a:rect l="0" t="0" r="r" b="b"/>
                <a:pathLst>
                  <a:path w="16" h="15">
                    <a:moveTo>
                      <a:pt x="12" y="3"/>
                    </a:moveTo>
                    <a:cubicBezTo>
                      <a:pt x="10" y="7"/>
                      <a:pt x="7" y="9"/>
                      <a:pt x="3" y="11"/>
                    </a:cubicBezTo>
                    <a:cubicBezTo>
                      <a:pt x="0" y="12"/>
                      <a:pt x="2" y="15"/>
                      <a:pt x="4" y="15"/>
                    </a:cubicBezTo>
                    <a:cubicBezTo>
                      <a:pt x="9" y="12"/>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7" name="Freeform 1852">
                <a:extLst>
                  <a:ext uri="{FF2B5EF4-FFF2-40B4-BE49-F238E27FC236}">
                    <a16:creationId xmlns:a16="http://schemas.microsoft.com/office/drawing/2014/main" id="{96E90C1F-B5BB-4787-BB74-4AAF5CA6DE5A}"/>
                  </a:ext>
                </a:extLst>
              </p:cNvPr>
              <p:cNvSpPr>
                <a:spLocks/>
              </p:cNvSpPr>
              <p:nvPr userDrawn="1"/>
            </p:nvSpPr>
            <p:spPr bwMode="auto">
              <a:xfrm>
                <a:off x="6381" y="3035"/>
                <a:ext cx="23" cy="20"/>
              </a:xfrm>
              <a:custGeom>
                <a:avLst/>
                <a:gdLst>
                  <a:gd name="T0" fmla="*/ 12 w 16"/>
                  <a:gd name="T1" fmla="*/ 2 h 14"/>
                  <a:gd name="T2" fmla="*/ 2 w 16"/>
                  <a:gd name="T3" fmla="*/ 10 h 14"/>
                  <a:gd name="T4" fmla="*/ 5 w 16"/>
                  <a:gd name="T5" fmla="*/ 13 h 14"/>
                  <a:gd name="T6" fmla="*/ 14 w 16"/>
                  <a:gd name="T7" fmla="*/ 5 h 14"/>
                  <a:gd name="T8" fmla="*/ 12 w 16"/>
                  <a:gd name="T9" fmla="*/ 2 h 14"/>
                </a:gdLst>
                <a:ahLst/>
                <a:cxnLst>
                  <a:cxn ang="0">
                    <a:pos x="T0" y="T1"/>
                  </a:cxn>
                  <a:cxn ang="0">
                    <a:pos x="T2" y="T3"/>
                  </a:cxn>
                  <a:cxn ang="0">
                    <a:pos x="T4" y="T5"/>
                  </a:cxn>
                  <a:cxn ang="0">
                    <a:pos x="T6" y="T7"/>
                  </a:cxn>
                  <a:cxn ang="0">
                    <a:pos x="T8" y="T9"/>
                  </a:cxn>
                </a:cxnLst>
                <a:rect l="0" t="0" r="r" b="b"/>
                <a:pathLst>
                  <a:path w="16" h="14">
                    <a:moveTo>
                      <a:pt x="12" y="2"/>
                    </a:moveTo>
                    <a:cubicBezTo>
                      <a:pt x="8" y="4"/>
                      <a:pt x="5" y="7"/>
                      <a:pt x="2" y="10"/>
                    </a:cubicBezTo>
                    <a:cubicBezTo>
                      <a:pt x="0" y="12"/>
                      <a:pt x="3" y="14"/>
                      <a:pt x="5" y="13"/>
                    </a:cubicBezTo>
                    <a:cubicBezTo>
                      <a:pt x="8" y="10"/>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8" name="Freeform 1853">
                <a:extLst>
                  <a:ext uri="{FF2B5EF4-FFF2-40B4-BE49-F238E27FC236}">
                    <a16:creationId xmlns:a16="http://schemas.microsoft.com/office/drawing/2014/main" id="{5AEEC167-0CA5-44C4-A4F1-C5BAF10DD59B}"/>
                  </a:ext>
                </a:extLst>
              </p:cNvPr>
              <p:cNvSpPr>
                <a:spLocks/>
              </p:cNvSpPr>
              <p:nvPr userDrawn="1"/>
            </p:nvSpPr>
            <p:spPr bwMode="auto">
              <a:xfrm>
                <a:off x="6417" y="3072"/>
                <a:ext cx="17" cy="16"/>
              </a:xfrm>
              <a:custGeom>
                <a:avLst/>
                <a:gdLst>
                  <a:gd name="T0" fmla="*/ 6 w 11"/>
                  <a:gd name="T1" fmla="*/ 2 h 11"/>
                  <a:gd name="T2" fmla="*/ 2 w 11"/>
                  <a:gd name="T3" fmla="*/ 7 h 11"/>
                  <a:gd name="T4" fmla="*/ 5 w 11"/>
                  <a:gd name="T5" fmla="*/ 9 h 11"/>
                  <a:gd name="T6" fmla="*/ 9 w 11"/>
                  <a:gd name="T7" fmla="*/ 4 h 11"/>
                  <a:gd name="T8" fmla="*/ 6 w 11"/>
                  <a:gd name="T9" fmla="*/ 2 h 11"/>
                </a:gdLst>
                <a:ahLst/>
                <a:cxnLst>
                  <a:cxn ang="0">
                    <a:pos x="T0" y="T1"/>
                  </a:cxn>
                  <a:cxn ang="0">
                    <a:pos x="T2" y="T3"/>
                  </a:cxn>
                  <a:cxn ang="0">
                    <a:pos x="T4" y="T5"/>
                  </a:cxn>
                  <a:cxn ang="0">
                    <a:pos x="T6" y="T7"/>
                  </a:cxn>
                  <a:cxn ang="0">
                    <a:pos x="T8" y="T9"/>
                  </a:cxn>
                </a:cxnLst>
                <a:rect l="0" t="0" r="r" b="b"/>
                <a:pathLst>
                  <a:path w="11" h="11">
                    <a:moveTo>
                      <a:pt x="6" y="2"/>
                    </a:moveTo>
                    <a:cubicBezTo>
                      <a:pt x="5" y="4"/>
                      <a:pt x="3" y="5"/>
                      <a:pt x="2" y="7"/>
                    </a:cubicBezTo>
                    <a:cubicBezTo>
                      <a:pt x="0" y="9"/>
                      <a:pt x="4" y="11"/>
                      <a:pt x="5" y="9"/>
                    </a:cubicBezTo>
                    <a:cubicBezTo>
                      <a:pt x="6" y="7"/>
                      <a:pt x="8" y="6"/>
                      <a:pt x="9"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9" name="Freeform 1854">
                <a:extLst>
                  <a:ext uri="{FF2B5EF4-FFF2-40B4-BE49-F238E27FC236}">
                    <a16:creationId xmlns:a16="http://schemas.microsoft.com/office/drawing/2014/main" id="{1A91AA14-E102-441E-B0A3-9EACBD68242B}"/>
                  </a:ext>
                </a:extLst>
              </p:cNvPr>
              <p:cNvSpPr>
                <a:spLocks/>
              </p:cNvSpPr>
              <p:nvPr userDrawn="1"/>
            </p:nvSpPr>
            <p:spPr bwMode="auto">
              <a:xfrm>
                <a:off x="6407" y="3114"/>
                <a:ext cx="21" cy="22"/>
              </a:xfrm>
              <a:custGeom>
                <a:avLst/>
                <a:gdLst>
                  <a:gd name="T0" fmla="*/ 10 w 14"/>
                  <a:gd name="T1" fmla="*/ 2 h 15"/>
                  <a:gd name="T2" fmla="*/ 2 w 14"/>
                  <a:gd name="T3" fmla="*/ 11 h 15"/>
                  <a:gd name="T4" fmla="*/ 4 w 14"/>
                  <a:gd name="T5" fmla="*/ 14 h 15"/>
                  <a:gd name="T6" fmla="*/ 13 w 14"/>
                  <a:gd name="T7" fmla="*/ 4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5" y="8"/>
                      <a:pt x="2" y="11"/>
                    </a:cubicBezTo>
                    <a:cubicBezTo>
                      <a:pt x="0" y="12"/>
                      <a:pt x="2" y="15"/>
                      <a:pt x="4" y="14"/>
                    </a:cubicBezTo>
                    <a:cubicBezTo>
                      <a:pt x="7" y="11"/>
                      <a:pt x="10" y="8"/>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0" name="Freeform 1855">
                <a:extLst>
                  <a:ext uri="{FF2B5EF4-FFF2-40B4-BE49-F238E27FC236}">
                    <a16:creationId xmlns:a16="http://schemas.microsoft.com/office/drawing/2014/main" id="{A06319EC-A08E-4E7A-81C5-F08F108973F9}"/>
                  </a:ext>
                </a:extLst>
              </p:cNvPr>
              <p:cNvSpPr>
                <a:spLocks/>
              </p:cNvSpPr>
              <p:nvPr userDrawn="1"/>
            </p:nvSpPr>
            <p:spPr bwMode="auto">
              <a:xfrm>
                <a:off x="6406" y="3144"/>
                <a:ext cx="28" cy="20"/>
              </a:xfrm>
              <a:custGeom>
                <a:avLst/>
                <a:gdLst>
                  <a:gd name="T0" fmla="*/ 14 w 19"/>
                  <a:gd name="T1" fmla="*/ 2 h 14"/>
                  <a:gd name="T2" fmla="*/ 2 w 19"/>
                  <a:gd name="T3" fmla="*/ 9 h 14"/>
                  <a:gd name="T4" fmla="*/ 4 w 19"/>
                  <a:gd name="T5" fmla="*/ 12 h 14"/>
                  <a:gd name="T6" fmla="*/ 17 w 19"/>
                  <a:gd name="T7" fmla="*/ 5 h 14"/>
                  <a:gd name="T8" fmla="*/ 14 w 19"/>
                  <a:gd name="T9" fmla="*/ 2 h 14"/>
                </a:gdLst>
                <a:ahLst/>
                <a:cxnLst>
                  <a:cxn ang="0">
                    <a:pos x="T0" y="T1"/>
                  </a:cxn>
                  <a:cxn ang="0">
                    <a:pos x="T2" y="T3"/>
                  </a:cxn>
                  <a:cxn ang="0">
                    <a:pos x="T4" y="T5"/>
                  </a:cxn>
                  <a:cxn ang="0">
                    <a:pos x="T6" y="T7"/>
                  </a:cxn>
                  <a:cxn ang="0">
                    <a:pos x="T8" y="T9"/>
                  </a:cxn>
                </a:cxnLst>
                <a:rect l="0" t="0" r="r" b="b"/>
                <a:pathLst>
                  <a:path w="19" h="14">
                    <a:moveTo>
                      <a:pt x="14" y="2"/>
                    </a:moveTo>
                    <a:cubicBezTo>
                      <a:pt x="11" y="5"/>
                      <a:pt x="6" y="7"/>
                      <a:pt x="2" y="9"/>
                    </a:cubicBezTo>
                    <a:cubicBezTo>
                      <a:pt x="0" y="11"/>
                      <a:pt x="2" y="14"/>
                      <a:pt x="4" y="12"/>
                    </a:cubicBezTo>
                    <a:cubicBezTo>
                      <a:pt x="8" y="10"/>
                      <a:pt x="13" y="8"/>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1" name="Freeform 1856">
                <a:extLst>
                  <a:ext uri="{FF2B5EF4-FFF2-40B4-BE49-F238E27FC236}">
                    <a16:creationId xmlns:a16="http://schemas.microsoft.com/office/drawing/2014/main" id="{9B8FDBF6-C02B-436F-8691-13D31D8A83D7}"/>
                  </a:ext>
                </a:extLst>
              </p:cNvPr>
              <p:cNvSpPr>
                <a:spLocks/>
              </p:cNvSpPr>
              <p:nvPr userDrawn="1"/>
            </p:nvSpPr>
            <p:spPr bwMode="auto">
              <a:xfrm>
                <a:off x="6409" y="3169"/>
                <a:ext cx="26" cy="19"/>
              </a:xfrm>
              <a:custGeom>
                <a:avLst/>
                <a:gdLst>
                  <a:gd name="T0" fmla="*/ 14 w 18"/>
                  <a:gd name="T1" fmla="*/ 1 h 13"/>
                  <a:gd name="T2" fmla="*/ 1 w 18"/>
                  <a:gd name="T3" fmla="*/ 9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3"/>
                      <a:pt x="5" y="5"/>
                      <a:pt x="1" y="9"/>
                    </a:cubicBezTo>
                    <a:cubicBezTo>
                      <a:pt x="0" y="10"/>
                      <a:pt x="2" y="13"/>
                      <a:pt x="4" y="12"/>
                    </a:cubicBezTo>
                    <a:cubicBezTo>
                      <a:pt x="7" y="9"/>
                      <a:pt x="11" y="6"/>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2" name="Freeform 1857">
                <a:extLst>
                  <a:ext uri="{FF2B5EF4-FFF2-40B4-BE49-F238E27FC236}">
                    <a16:creationId xmlns:a16="http://schemas.microsoft.com/office/drawing/2014/main" id="{0DBFC275-50E3-4C62-81A2-B2CDE9152C83}"/>
                  </a:ext>
                </a:extLst>
              </p:cNvPr>
              <p:cNvSpPr>
                <a:spLocks/>
              </p:cNvSpPr>
              <p:nvPr userDrawn="1"/>
            </p:nvSpPr>
            <p:spPr bwMode="auto">
              <a:xfrm>
                <a:off x="6416" y="3183"/>
                <a:ext cx="25" cy="24"/>
              </a:xfrm>
              <a:custGeom>
                <a:avLst/>
                <a:gdLst>
                  <a:gd name="T0" fmla="*/ 13 w 17"/>
                  <a:gd name="T1" fmla="*/ 2 h 16"/>
                  <a:gd name="T2" fmla="*/ 2 w 17"/>
                  <a:gd name="T3" fmla="*/ 12 h 16"/>
                  <a:gd name="T4" fmla="*/ 3 w 17"/>
                  <a:gd name="T5" fmla="*/ 15 h 16"/>
                  <a:gd name="T6" fmla="*/ 15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7" y="10"/>
                      <a:pt x="2" y="12"/>
                    </a:cubicBezTo>
                    <a:cubicBezTo>
                      <a:pt x="0" y="13"/>
                      <a:pt x="1" y="16"/>
                      <a:pt x="3" y="15"/>
                    </a:cubicBezTo>
                    <a:cubicBezTo>
                      <a:pt x="9" y="13"/>
                      <a:pt x="12" y="9"/>
                      <a:pt x="15"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3" name="Freeform 1858">
                <a:extLst>
                  <a:ext uri="{FF2B5EF4-FFF2-40B4-BE49-F238E27FC236}">
                    <a16:creationId xmlns:a16="http://schemas.microsoft.com/office/drawing/2014/main" id="{672615F9-61BA-48CC-9D07-1D8A957108CE}"/>
                  </a:ext>
                </a:extLst>
              </p:cNvPr>
              <p:cNvSpPr>
                <a:spLocks/>
              </p:cNvSpPr>
              <p:nvPr userDrawn="1"/>
            </p:nvSpPr>
            <p:spPr bwMode="auto">
              <a:xfrm>
                <a:off x="6441" y="3185"/>
                <a:ext cx="25" cy="25"/>
              </a:xfrm>
              <a:custGeom>
                <a:avLst/>
                <a:gdLst>
                  <a:gd name="T0" fmla="*/ 13 w 17"/>
                  <a:gd name="T1" fmla="*/ 2 h 17"/>
                  <a:gd name="T2" fmla="*/ 1 w 17"/>
                  <a:gd name="T3" fmla="*/ 13 h 17"/>
                  <a:gd name="T4" fmla="*/ 4 w 17"/>
                  <a:gd name="T5" fmla="*/ 15 h 17"/>
                  <a:gd name="T6" fmla="*/ 15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5" y="8"/>
                      <a:pt x="1" y="13"/>
                    </a:cubicBezTo>
                    <a:cubicBezTo>
                      <a:pt x="0" y="15"/>
                      <a:pt x="3" y="17"/>
                      <a:pt x="4" y="15"/>
                    </a:cubicBezTo>
                    <a:cubicBezTo>
                      <a:pt x="7" y="11"/>
                      <a:pt x="11" y="8"/>
                      <a:pt x="15"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4" name="Freeform 1859">
                <a:extLst>
                  <a:ext uri="{FF2B5EF4-FFF2-40B4-BE49-F238E27FC236}">
                    <a16:creationId xmlns:a16="http://schemas.microsoft.com/office/drawing/2014/main" id="{33B3C680-369F-4307-B6D8-1D7716AF4CC9}"/>
                  </a:ext>
                </a:extLst>
              </p:cNvPr>
              <p:cNvSpPr>
                <a:spLocks/>
              </p:cNvSpPr>
              <p:nvPr userDrawn="1"/>
            </p:nvSpPr>
            <p:spPr bwMode="auto">
              <a:xfrm>
                <a:off x="6344" y="3069"/>
                <a:ext cx="19" cy="23"/>
              </a:xfrm>
              <a:custGeom>
                <a:avLst/>
                <a:gdLst>
                  <a:gd name="T0" fmla="*/ 9 w 13"/>
                  <a:gd name="T1" fmla="*/ 2 h 16"/>
                  <a:gd name="T2" fmla="*/ 2 w 13"/>
                  <a:gd name="T3" fmla="*/ 12 h 16"/>
                  <a:gd name="T4" fmla="*/ 4 w 13"/>
                  <a:gd name="T5" fmla="*/ 15 h 16"/>
                  <a:gd name="T6" fmla="*/ 13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8" y="7"/>
                      <a:pt x="5" y="9"/>
                      <a:pt x="2" y="12"/>
                    </a:cubicBezTo>
                    <a:cubicBezTo>
                      <a:pt x="0" y="13"/>
                      <a:pt x="2" y="16"/>
                      <a:pt x="4" y="15"/>
                    </a:cubicBezTo>
                    <a:cubicBezTo>
                      <a:pt x="8" y="12"/>
                      <a:pt x="11" y="8"/>
                      <a:pt x="13"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5" name="Freeform 1860">
                <a:extLst>
                  <a:ext uri="{FF2B5EF4-FFF2-40B4-BE49-F238E27FC236}">
                    <a16:creationId xmlns:a16="http://schemas.microsoft.com/office/drawing/2014/main" id="{50FCDEEB-E290-479C-B872-FE01D1BD72F0}"/>
                  </a:ext>
                </a:extLst>
              </p:cNvPr>
              <p:cNvSpPr>
                <a:spLocks/>
              </p:cNvSpPr>
              <p:nvPr userDrawn="1"/>
            </p:nvSpPr>
            <p:spPr bwMode="auto">
              <a:xfrm>
                <a:off x="6307" y="3088"/>
                <a:ext cx="26" cy="19"/>
              </a:xfrm>
              <a:custGeom>
                <a:avLst/>
                <a:gdLst>
                  <a:gd name="T0" fmla="*/ 14 w 18"/>
                  <a:gd name="T1" fmla="*/ 2 h 13"/>
                  <a:gd name="T2" fmla="*/ 2 w 18"/>
                  <a:gd name="T3" fmla="*/ 9 h 13"/>
                  <a:gd name="T4" fmla="*/ 3 w 18"/>
                  <a:gd name="T5" fmla="*/ 13 h 13"/>
                  <a:gd name="T6" fmla="*/ 16 w 18"/>
                  <a:gd name="T7" fmla="*/ 5 h 13"/>
                  <a:gd name="T8" fmla="*/ 14 w 18"/>
                  <a:gd name="T9" fmla="*/ 2 h 13"/>
                </a:gdLst>
                <a:ahLst/>
                <a:cxnLst>
                  <a:cxn ang="0">
                    <a:pos x="T0" y="T1"/>
                  </a:cxn>
                  <a:cxn ang="0">
                    <a:pos x="T2" y="T3"/>
                  </a:cxn>
                  <a:cxn ang="0">
                    <a:pos x="T4" y="T5"/>
                  </a:cxn>
                  <a:cxn ang="0">
                    <a:pos x="T6" y="T7"/>
                  </a:cxn>
                  <a:cxn ang="0">
                    <a:pos x="T8" y="T9"/>
                  </a:cxn>
                </a:cxnLst>
                <a:rect l="0" t="0" r="r" b="b"/>
                <a:pathLst>
                  <a:path w="18" h="13">
                    <a:moveTo>
                      <a:pt x="14" y="2"/>
                    </a:moveTo>
                    <a:cubicBezTo>
                      <a:pt x="11" y="6"/>
                      <a:pt x="7" y="9"/>
                      <a:pt x="2" y="9"/>
                    </a:cubicBezTo>
                    <a:cubicBezTo>
                      <a:pt x="0" y="9"/>
                      <a:pt x="0" y="13"/>
                      <a:pt x="3" y="13"/>
                    </a:cubicBezTo>
                    <a:cubicBezTo>
                      <a:pt x="8" y="13"/>
                      <a:pt x="13" y="9"/>
                      <a:pt x="16" y="5"/>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6" name="Freeform 1861">
                <a:extLst>
                  <a:ext uri="{FF2B5EF4-FFF2-40B4-BE49-F238E27FC236}">
                    <a16:creationId xmlns:a16="http://schemas.microsoft.com/office/drawing/2014/main" id="{60880939-4321-4B3F-9516-696BDA4B8B36}"/>
                  </a:ext>
                </a:extLst>
              </p:cNvPr>
              <p:cNvSpPr>
                <a:spLocks/>
              </p:cNvSpPr>
              <p:nvPr userDrawn="1"/>
            </p:nvSpPr>
            <p:spPr bwMode="auto">
              <a:xfrm>
                <a:off x="6329" y="3101"/>
                <a:ext cx="27" cy="22"/>
              </a:xfrm>
              <a:custGeom>
                <a:avLst/>
                <a:gdLst>
                  <a:gd name="T0" fmla="*/ 14 w 18"/>
                  <a:gd name="T1" fmla="*/ 1 h 15"/>
                  <a:gd name="T2" fmla="*/ 2 w 18"/>
                  <a:gd name="T3" fmla="*/ 10 h 15"/>
                  <a:gd name="T4" fmla="*/ 4 w 18"/>
                  <a:gd name="T5" fmla="*/ 13 h 15"/>
                  <a:gd name="T6" fmla="*/ 16 w 18"/>
                  <a:gd name="T7" fmla="*/ 4 h 15"/>
                  <a:gd name="T8" fmla="*/ 14 w 18"/>
                  <a:gd name="T9" fmla="*/ 1 h 15"/>
                </a:gdLst>
                <a:ahLst/>
                <a:cxnLst>
                  <a:cxn ang="0">
                    <a:pos x="T0" y="T1"/>
                  </a:cxn>
                  <a:cxn ang="0">
                    <a:pos x="T2" y="T3"/>
                  </a:cxn>
                  <a:cxn ang="0">
                    <a:pos x="T4" y="T5"/>
                  </a:cxn>
                  <a:cxn ang="0">
                    <a:pos x="T6" y="T7"/>
                  </a:cxn>
                  <a:cxn ang="0">
                    <a:pos x="T8" y="T9"/>
                  </a:cxn>
                </a:cxnLst>
                <a:rect l="0" t="0" r="r" b="b"/>
                <a:pathLst>
                  <a:path w="18" h="15">
                    <a:moveTo>
                      <a:pt x="14" y="1"/>
                    </a:moveTo>
                    <a:cubicBezTo>
                      <a:pt x="10" y="4"/>
                      <a:pt x="6" y="7"/>
                      <a:pt x="2" y="10"/>
                    </a:cubicBezTo>
                    <a:cubicBezTo>
                      <a:pt x="0" y="12"/>
                      <a:pt x="3" y="15"/>
                      <a:pt x="4" y="13"/>
                    </a:cubicBezTo>
                    <a:cubicBezTo>
                      <a:pt x="8" y="10"/>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7" name="Freeform 1862">
                <a:extLst>
                  <a:ext uri="{FF2B5EF4-FFF2-40B4-BE49-F238E27FC236}">
                    <a16:creationId xmlns:a16="http://schemas.microsoft.com/office/drawing/2014/main" id="{083BFB5A-134F-4277-9A52-7ED36945F8E0}"/>
                  </a:ext>
                </a:extLst>
              </p:cNvPr>
              <p:cNvSpPr>
                <a:spLocks/>
              </p:cNvSpPr>
              <p:nvPr userDrawn="1"/>
            </p:nvSpPr>
            <p:spPr bwMode="auto">
              <a:xfrm>
                <a:off x="6350" y="3111"/>
                <a:ext cx="25" cy="24"/>
              </a:xfrm>
              <a:custGeom>
                <a:avLst/>
                <a:gdLst>
                  <a:gd name="T0" fmla="*/ 13 w 17"/>
                  <a:gd name="T1" fmla="*/ 2 h 16"/>
                  <a:gd name="T2" fmla="*/ 3 w 17"/>
                  <a:gd name="T3" fmla="*/ 11 h 16"/>
                  <a:gd name="T4" fmla="*/ 4 w 17"/>
                  <a:gd name="T5" fmla="*/ 15 h 16"/>
                  <a:gd name="T6" fmla="*/ 17 w 17"/>
                  <a:gd name="T7" fmla="*/ 3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2" y="7"/>
                      <a:pt x="7" y="10"/>
                      <a:pt x="3" y="11"/>
                    </a:cubicBezTo>
                    <a:cubicBezTo>
                      <a:pt x="0" y="12"/>
                      <a:pt x="2" y="16"/>
                      <a:pt x="4" y="15"/>
                    </a:cubicBezTo>
                    <a:cubicBezTo>
                      <a:pt x="10" y="13"/>
                      <a:pt x="15" y="9"/>
                      <a:pt x="17" y="3"/>
                    </a:cubicBezTo>
                    <a:cubicBezTo>
                      <a:pt x="17" y="1"/>
                      <a:pt x="13"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8" name="Freeform 1863">
                <a:extLst>
                  <a:ext uri="{FF2B5EF4-FFF2-40B4-BE49-F238E27FC236}">
                    <a16:creationId xmlns:a16="http://schemas.microsoft.com/office/drawing/2014/main" id="{693860A2-BAE8-41CA-A323-BF4D453D591A}"/>
                  </a:ext>
                </a:extLst>
              </p:cNvPr>
              <p:cNvSpPr>
                <a:spLocks/>
              </p:cNvSpPr>
              <p:nvPr userDrawn="1"/>
            </p:nvSpPr>
            <p:spPr bwMode="auto">
              <a:xfrm>
                <a:off x="6367" y="3130"/>
                <a:ext cx="25" cy="18"/>
              </a:xfrm>
              <a:custGeom>
                <a:avLst/>
                <a:gdLst>
                  <a:gd name="T0" fmla="*/ 12 w 17"/>
                  <a:gd name="T1" fmla="*/ 1 h 12"/>
                  <a:gd name="T2" fmla="*/ 2 w 17"/>
                  <a:gd name="T3" fmla="*/ 8 h 12"/>
                  <a:gd name="T4" fmla="*/ 3 w 17"/>
                  <a:gd name="T5" fmla="*/ 12 h 12"/>
                  <a:gd name="T6" fmla="*/ 15 w 17"/>
                  <a:gd name="T7" fmla="*/ 4 h 12"/>
                  <a:gd name="T8" fmla="*/ 12 w 17"/>
                  <a:gd name="T9" fmla="*/ 1 h 12"/>
                </a:gdLst>
                <a:ahLst/>
                <a:cxnLst>
                  <a:cxn ang="0">
                    <a:pos x="T0" y="T1"/>
                  </a:cxn>
                  <a:cxn ang="0">
                    <a:pos x="T2" y="T3"/>
                  </a:cxn>
                  <a:cxn ang="0">
                    <a:pos x="T4" y="T5"/>
                  </a:cxn>
                  <a:cxn ang="0">
                    <a:pos x="T6" y="T7"/>
                  </a:cxn>
                  <a:cxn ang="0">
                    <a:pos x="T8" y="T9"/>
                  </a:cxn>
                </a:cxnLst>
                <a:rect l="0" t="0" r="r" b="b"/>
                <a:pathLst>
                  <a:path w="17" h="12">
                    <a:moveTo>
                      <a:pt x="12" y="1"/>
                    </a:moveTo>
                    <a:cubicBezTo>
                      <a:pt x="9" y="4"/>
                      <a:pt x="6" y="6"/>
                      <a:pt x="2" y="8"/>
                    </a:cubicBezTo>
                    <a:cubicBezTo>
                      <a:pt x="0" y="9"/>
                      <a:pt x="1" y="12"/>
                      <a:pt x="3" y="12"/>
                    </a:cubicBezTo>
                    <a:cubicBezTo>
                      <a:pt x="7"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9" name="Freeform 1864">
                <a:extLst>
                  <a:ext uri="{FF2B5EF4-FFF2-40B4-BE49-F238E27FC236}">
                    <a16:creationId xmlns:a16="http://schemas.microsoft.com/office/drawing/2014/main" id="{EB93D880-D2DB-4F23-B855-9E7A0AB71CC5}"/>
                  </a:ext>
                </a:extLst>
              </p:cNvPr>
              <p:cNvSpPr>
                <a:spLocks/>
              </p:cNvSpPr>
              <p:nvPr userDrawn="1"/>
            </p:nvSpPr>
            <p:spPr bwMode="auto">
              <a:xfrm>
                <a:off x="6358" y="3153"/>
                <a:ext cx="27" cy="22"/>
              </a:xfrm>
              <a:custGeom>
                <a:avLst/>
                <a:gdLst>
                  <a:gd name="T0" fmla="*/ 13 w 18"/>
                  <a:gd name="T1" fmla="*/ 2 h 15"/>
                  <a:gd name="T2" fmla="*/ 2 w 18"/>
                  <a:gd name="T3" fmla="*/ 10 h 15"/>
                  <a:gd name="T4" fmla="*/ 3 w 18"/>
                  <a:gd name="T5" fmla="*/ 14 h 15"/>
                  <a:gd name="T6" fmla="*/ 16 w 18"/>
                  <a:gd name="T7" fmla="*/ 4 h 15"/>
                  <a:gd name="T8" fmla="*/ 13 w 18"/>
                  <a:gd name="T9" fmla="*/ 2 h 15"/>
                </a:gdLst>
                <a:ahLst/>
                <a:cxnLst>
                  <a:cxn ang="0">
                    <a:pos x="T0" y="T1"/>
                  </a:cxn>
                  <a:cxn ang="0">
                    <a:pos x="T2" y="T3"/>
                  </a:cxn>
                  <a:cxn ang="0">
                    <a:pos x="T4" y="T5"/>
                  </a:cxn>
                  <a:cxn ang="0">
                    <a:pos x="T6" y="T7"/>
                  </a:cxn>
                  <a:cxn ang="0">
                    <a:pos x="T8" y="T9"/>
                  </a:cxn>
                </a:cxnLst>
                <a:rect l="0" t="0" r="r" b="b"/>
                <a:pathLst>
                  <a:path w="18" h="15">
                    <a:moveTo>
                      <a:pt x="13" y="2"/>
                    </a:moveTo>
                    <a:cubicBezTo>
                      <a:pt x="10" y="6"/>
                      <a:pt x="7" y="9"/>
                      <a:pt x="2" y="10"/>
                    </a:cubicBezTo>
                    <a:cubicBezTo>
                      <a:pt x="0" y="11"/>
                      <a:pt x="1" y="15"/>
                      <a:pt x="3" y="14"/>
                    </a:cubicBezTo>
                    <a:cubicBezTo>
                      <a:pt x="9" y="12"/>
                      <a:pt x="13" y="9"/>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0" name="Freeform 1865">
                <a:extLst>
                  <a:ext uri="{FF2B5EF4-FFF2-40B4-BE49-F238E27FC236}">
                    <a16:creationId xmlns:a16="http://schemas.microsoft.com/office/drawing/2014/main" id="{68AD997D-7F19-4F6C-B28F-D0CE307AFCAB}"/>
                  </a:ext>
                </a:extLst>
              </p:cNvPr>
              <p:cNvSpPr>
                <a:spLocks/>
              </p:cNvSpPr>
              <p:nvPr userDrawn="1"/>
            </p:nvSpPr>
            <p:spPr bwMode="auto">
              <a:xfrm>
                <a:off x="6310" y="3147"/>
                <a:ext cx="25" cy="17"/>
              </a:xfrm>
              <a:custGeom>
                <a:avLst/>
                <a:gdLst>
                  <a:gd name="T0" fmla="*/ 12 w 17"/>
                  <a:gd name="T1" fmla="*/ 2 h 12"/>
                  <a:gd name="T2" fmla="*/ 3 w 17"/>
                  <a:gd name="T3" fmla="*/ 8 h 12"/>
                  <a:gd name="T4" fmla="*/ 3 w 17"/>
                  <a:gd name="T5" fmla="*/ 12 h 12"/>
                  <a:gd name="T6" fmla="*/ 16 w 17"/>
                  <a:gd name="T7" fmla="*/ 4 h 12"/>
                  <a:gd name="T8" fmla="*/ 12 w 17"/>
                  <a:gd name="T9" fmla="*/ 2 h 12"/>
                </a:gdLst>
                <a:ahLst/>
                <a:cxnLst>
                  <a:cxn ang="0">
                    <a:pos x="T0" y="T1"/>
                  </a:cxn>
                  <a:cxn ang="0">
                    <a:pos x="T2" y="T3"/>
                  </a:cxn>
                  <a:cxn ang="0">
                    <a:pos x="T4" y="T5"/>
                  </a:cxn>
                  <a:cxn ang="0">
                    <a:pos x="T6" y="T7"/>
                  </a:cxn>
                  <a:cxn ang="0">
                    <a:pos x="T8" y="T9"/>
                  </a:cxn>
                </a:cxnLst>
                <a:rect l="0" t="0" r="r" b="b"/>
                <a:pathLst>
                  <a:path w="17" h="12">
                    <a:moveTo>
                      <a:pt x="12" y="2"/>
                    </a:moveTo>
                    <a:cubicBezTo>
                      <a:pt x="10" y="6"/>
                      <a:pt x="7" y="8"/>
                      <a:pt x="3" y="8"/>
                    </a:cubicBezTo>
                    <a:cubicBezTo>
                      <a:pt x="0" y="8"/>
                      <a:pt x="1" y="12"/>
                      <a:pt x="3" y="12"/>
                    </a:cubicBezTo>
                    <a:cubicBezTo>
                      <a:pt x="8" y="12"/>
                      <a:pt x="13" y="8"/>
                      <a:pt x="16" y="4"/>
                    </a:cubicBezTo>
                    <a:cubicBezTo>
                      <a:pt x="17"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1" name="Freeform 1866">
                <a:extLst>
                  <a:ext uri="{FF2B5EF4-FFF2-40B4-BE49-F238E27FC236}">
                    <a16:creationId xmlns:a16="http://schemas.microsoft.com/office/drawing/2014/main" id="{24F97BD4-171D-47BD-A5BD-F85AB18C172C}"/>
                  </a:ext>
                </a:extLst>
              </p:cNvPr>
              <p:cNvSpPr>
                <a:spLocks/>
              </p:cNvSpPr>
              <p:nvPr userDrawn="1"/>
            </p:nvSpPr>
            <p:spPr bwMode="auto">
              <a:xfrm>
                <a:off x="6286" y="3136"/>
                <a:ext cx="25" cy="19"/>
              </a:xfrm>
              <a:custGeom>
                <a:avLst/>
                <a:gdLst>
                  <a:gd name="T0" fmla="*/ 12 w 17"/>
                  <a:gd name="T1" fmla="*/ 2 h 13"/>
                  <a:gd name="T2" fmla="*/ 2 w 17"/>
                  <a:gd name="T3" fmla="*/ 9 h 13"/>
                  <a:gd name="T4" fmla="*/ 3 w 17"/>
                  <a:gd name="T5" fmla="*/ 13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10" y="6"/>
                      <a:pt x="6" y="8"/>
                      <a:pt x="2" y="9"/>
                    </a:cubicBezTo>
                    <a:cubicBezTo>
                      <a:pt x="0" y="10"/>
                      <a:pt x="1" y="13"/>
                      <a:pt x="3" y="13"/>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2" name="Freeform 1867">
                <a:extLst>
                  <a:ext uri="{FF2B5EF4-FFF2-40B4-BE49-F238E27FC236}">
                    <a16:creationId xmlns:a16="http://schemas.microsoft.com/office/drawing/2014/main" id="{4E0099DF-E3FD-4D76-92D5-3C4E6F28E57D}"/>
                  </a:ext>
                </a:extLst>
              </p:cNvPr>
              <p:cNvSpPr>
                <a:spLocks/>
              </p:cNvSpPr>
              <p:nvPr userDrawn="1"/>
            </p:nvSpPr>
            <p:spPr bwMode="auto">
              <a:xfrm>
                <a:off x="6267" y="3123"/>
                <a:ext cx="29" cy="19"/>
              </a:xfrm>
              <a:custGeom>
                <a:avLst/>
                <a:gdLst>
                  <a:gd name="T0" fmla="*/ 15 w 20"/>
                  <a:gd name="T1" fmla="*/ 1 h 13"/>
                  <a:gd name="T2" fmla="*/ 2 w 20"/>
                  <a:gd name="T3" fmla="*/ 9 h 13"/>
                  <a:gd name="T4" fmla="*/ 4 w 20"/>
                  <a:gd name="T5" fmla="*/ 12 h 13"/>
                  <a:gd name="T6" fmla="*/ 18 w 20"/>
                  <a:gd name="T7" fmla="*/ 4 h 13"/>
                  <a:gd name="T8" fmla="*/ 15 w 20"/>
                  <a:gd name="T9" fmla="*/ 1 h 13"/>
                </a:gdLst>
                <a:ahLst/>
                <a:cxnLst>
                  <a:cxn ang="0">
                    <a:pos x="T0" y="T1"/>
                  </a:cxn>
                  <a:cxn ang="0">
                    <a:pos x="T2" y="T3"/>
                  </a:cxn>
                  <a:cxn ang="0">
                    <a:pos x="T4" y="T5"/>
                  </a:cxn>
                  <a:cxn ang="0">
                    <a:pos x="T6" y="T7"/>
                  </a:cxn>
                  <a:cxn ang="0">
                    <a:pos x="T8" y="T9"/>
                  </a:cxn>
                </a:cxnLst>
                <a:rect l="0" t="0" r="r" b="b"/>
                <a:pathLst>
                  <a:path w="20" h="13">
                    <a:moveTo>
                      <a:pt x="15" y="1"/>
                    </a:moveTo>
                    <a:cubicBezTo>
                      <a:pt x="12" y="5"/>
                      <a:pt x="7" y="7"/>
                      <a:pt x="2" y="9"/>
                    </a:cubicBezTo>
                    <a:cubicBezTo>
                      <a:pt x="0" y="10"/>
                      <a:pt x="2" y="13"/>
                      <a:pt x="4" y="12"/>
                    </a:cubicBezTo>
                    <a:cubicBezTo>
                      <a:pt x="9" y="10"/>
                      <a:pt x="14" y="8"/>
                      <a:pt x="18" y="4"/>
                    </a:cubicBezTo>
                    <a:cubicBezTo>
                      <a:pt x="20" y="2"/>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3" name="Freeform 1868">
                <a:extLst>
                  <a:ext uri="{FF2B5EF4-FFF2-40B4-BE49-F238E27FC236}">
                    <a16:creationId xmlns:a16="http://schemas.microsoft.com/office/drawing/2014/main" id="{E5FAC610-5361-4546-B555-FA1FE49F9932}"/>
                  </a:ext>
                </a:extLst>
              </p:cNvPr>
              <p:cNvSpPr>
                <a:spLocks/>
              </p:cNvSpPr>
              <p:nvPr userDrawn="1"/>
            </p:nvSpPr>
            <p:spPr bwMode="auto">
              <a:xfrm>
                <a:off x="6224" y="3139"/>
                <a:ext cx="25" cy="19"/>
              </a:xfrm>
              <a:custGeom>
                <a:avLst/>
                <a:gdLst>
                  <a:gd name="T0" fmla="*/ 12 w 17"/>
                  <a:gd name="T1" fmla="*/ 2 h 13"/>
                  <a:gd name="T2" fmla="*/ 2 w 17"/>
                  <a:gd name="T3" fmla="*/ 9 h 13"/>
                  <a:gd name="T4" fmla="*/ 3 w 17"/>
                  <a:gd name="T5" fmla="*/ 12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9" y="6"/>
                      <a:pt x="6" y="7"/>
                      <a:pt x="2" y="9"/>
                    </a:cubicBezTo>
                    <a:cubicBezTo>
                      <a:pt x="0" y="10"/>
                      <a:pt x="1" y="13"/>
                      <a:pt x="3" y="12"/>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4" name="Freeform 1869">
                <a:extLst>
                  <a:ext uri="{FF2B5EF4-FFF2-40B4-BE49-F238E27FC236}">
                    <a16:creationId xmlns:a16="http://schemas.microsoft.com/office/drawing/2014/main" id="{950B1403-1F70-4F5A-9511-03E8DD3DF3F2}"/>
                  </a:ext>
                </a:extLst>
              </p:cNvPr>
              <p:cNvSpPr>
                <a:spLocks/>
              </p:cNvSpPr>
              <p:nvPr userDrawn="1"/>
            </p:nvSpPr>
            <p:spPr bwMode="auto">
              <a:xfrm>
                <a:off x="6264" y="3107"/>
                <a:ext cx="19" cy="22"/>
              </a:xfrm>
              <a:custGeom>
                <a:avLst/>
                <a:gdLst>
                  <a:gd name="T0" fmla="*/ 9 w 13"/>
                  <a:gd name="T1" fmla="*/ 2 h 15"/>
                  <a:gd name="T2" fmla="*/ 2 w 13"/>
                  <a:gd name="T3" fmla="*/ 11 h 15"/>
                  <a:gd name="T4" fmla="*/ 4 w 13"/>
                  <a:gd name="T5" fmla="*/ 13 h 15"/>
                  <a:gd name="T6" fmla="*/ 12 w 13"/>
                  <a:gd name="T7" fmla="*/ 4 h 15"/>
                  <a:gd name="T8" fmla="*/ 9 w 13"/>
                  <a:gd name="T9" fmla="*/ 2 h 15"/>
                </a:gdLst>
                <a:ahLst/>
                <a:cxnLst>
                  <a:cxn ang="0">
                    <a:pos x="T0" y="T1"/>
                  </a:cxn>
                  <a:cxn ang="0">
                    <a:pos x="T2" y="T3"/>
                  </a:cxn>
                  <a:cxn ang="0">
                    <a:pos x="T4" y="T5"/>
                  </a:cxn>
                  <a:cxn ang="0">
                    <a:pos x="T6" y="T7"/>
                  </a:cxn>
                  <a:cxn ang="0">
                    <a:pos x="T8" y="T9"/>
                  </a:cxn>
                </a:cxnLst>
                <a:rect l="0" t="0" r="r" b="b"/>
                <a:pathLst>
                  <a:path w="13" h="15">
                    <a:moveTo>
                      <a:pt x="9" y="2"/>
                    </a:moveTo>
                    <a:cubicBezTo>
                      <a:pt x="6" y="5"/>
                      <a:pt x="4" y="8"/>
                      <a:pt x="2" y="11"/>
                    </a:cubicBezTo>
                    <a:cubicBezTo>
                      <a:pt x="0" y="12"/>
                      <a:pt x="3" y="15"/>
                      <a:pt x="4" y="13"/>
                    </a:cubicBezTo>
                    <a:cubicBezTo>
                      <a:pt x="7" y="10"/>
                      <a:pt x="9" y="7"/>
                      <a:pt x="12" y="4"/>
                    </a:cubicBezTo>
                    <a:cubicBezTo>
                      <a:pt x="13"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5" name="Freeform 1870">
                <a:extLst>
                  <a:ext uri="{FF2B5EF4-FFF2-40B4-BE49-F238E27FC236}">
                    <a16:creationId xmlns:a16="http://schemas.microsoft.com/office/drawing/2014/main" id="{117030DB-22D7-4943-8C79-627374483A21}"/>
                  </a:ext>
                </a:extLst>
              </p:cNvPr>
              <p:cNvSpPr>
                <a:spLocks/>
              </p:cNvSpPr>
              <p:nvPr userDrawn="1"/>
            </p:nvSpPr>
            <p:spPr bwMode="auto">
              <a:xfrm>
                <a:off x="6311" y="3178"/>
                <a:ext cx="33" cy="17"/>
              </a:xfrm>
              <a:custGeom>
                <a:avLst/>
                <a:gdLst>
                  <a:gd name="T0" fmla="*/ 18 w 22"/>
                  <a:gd name="T1" fmla="*/ 1 h 12"/>
                  <a:gd name="T2" fmla="*/ 3 w 22"/>
                  <a:gd name="T3" fmla="*/ 8 h 12"/>
                  <a:gd name="T4" fmla="*/ 4 w 22"/>
                  <a:gd name="T5" fmla="*/ 12 h 12"/>
                  <a:gd name="T6" fmla="*/ 20 w 22"/>
                  <a:gd name="T7" fmla="*/ 4 h 12"/>
                  <a:gd name="T8" fmla="*/ 18 w 22"/>
                  <a:gd name="T9" fmla="*/ 1 h 12"/>
                </a:gdLst>
                <a:ahLst/>
                <a:cxnLst>
                  <a:cxn ang="0">
                    <a:pos x="T0" y="T1"/>
                  </a:cxn>
                  <a:cxn ang="0">
                    <a:pos x="T2" y="T3"/>
                  </a:cxn>
                  <a:cxn ang="0">
                    <a:pos x="T4" y="T5"/>
                  </a:cxn>
                  <a:cxn ang="0">
                    <a:pos x="T6" y="T7"/>
                  </a:cxn>
                  <a:cxn ang="0">
                    <a:pos x="T8" y="T9"/>
                  </a:cxn>
                </a:cxnLst>
                <a:rect l="0" t="0" r="r" b="b"/>
                <a:pathLst>
                  <a:path w="22" h="12">
                    <a:moveTo>
                      <a:pt x="18" y="1"/>
                    </a:moveTo>
                    <a:cubicBezTo>
                      <a:pt x="13" y="4"/>
                      <a:pt x="8" y="6"/>
                      <a:pt x="3" y="8"/>
                    </a:cubicBezTo>
                    <a:cubicBezTo>
                      <a:pt x="0" y="9"/>
                      <a:pt x="2" y="12"/>
                      <a:pt x="4" y="12"/>
                    </a:cubicBezTo>
                    <a:cubicBezTo>
                      <a:pt x="10" y="10"/>
                      <a:pt x="15" y="7"/>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6" name="Freeform 1871">
                <a:extLst>
                  <a:ext uri="{FF2B5EF4-FFF2-40B4-BE49-F238E27FC236}">
                    <a16:creationId xmlns:a16="http://schemas.microsoft.com/office/drawing/2014/main" id="{783C3563-45C7-4E16-847C-6FC37F530A28}"/>
                  </a:ext>
                </a:extLst>
              </p:cNvPr>
              <p:cNvSpPr>
                <a:spLocks/>
              </p:cNvSpPr>
              <p:nvPr userDrawn="1"/>
            </p:nvSpPr>
            <p:spPr bwMode="auto">
              <a:xfrm>
                <a:off x="6339" y="3198"/>
                <a:ext cx="25" cy="15"/>
              </a:xfrm>
              <a:custGeom>
                <a:avLst/>
                <a:gdLst>
                  <a:gd name="T0" fmla="*/ 14 w 17"/>
                  <a:gd name="T1" fmla="*/ 1 h 10"/>
                  <a:gd name="T2" fmla="*/ 2 w 17"/>
                  <a:gd name="T3" fmla="*/ 6 h 10"/>
                  <a:gd name="T4" fmla="*/ 3 w 17"/>
                  <a:gd name="T5" fmla="*/ 9 h 10"/>
                  <a:gd name="T6" fmla="*/ 15 w 17"/>
                  <a:gd name="T7" fmla="*/ 5 h 10"/>
                  <a:gd name="T8" fmla="*/ 14 w 17"/>
                  <a:gd name="T9" fmla="*/ 1 h 10"/>
                </a:gdLst>
                <a:ahLst/>
                <a:cxnLst>
                  <a:cxn ang="0">
                    <a:pos x="T0" y="T1"/>
                  </a:cxn>
                  <a:cxn ang="0">
                    <a:pos x="T2" y="T3"/>
                  </a:cxn>
                  <a:cxn ang="0">
                    <a:pos x="T4" y="T5"/>
                  </a:cxn>
                  <a:cxn ang="0">
                    <a:pos x="T6" y="T7"/>
                  </a:cxn>
                  <a:cxn ang="0">
                    <a:pos x="T8" y="T9"/>
                  </a:cxn>
                </a:cxnLst>
                <a:rect l="0" t="0" r="r" b="b"/>
                <a:pathLst>
                  <a:path w="17" h="10">
                    <a:moveTo>
                      <a:pt x="14" y="1"/>
                    </a:moveTo>
                    <a:cubicBezTo>
                      <a:pt x="2" y="6"/>
                      <a:pt x="2" y="6"/>
                      <a:pt x="2" y="6"/>
                    </a:cubicBezTo>
                    <a:cubicBezTo>
                      <a:pt x="0" y="7"/>
                      <a:pt x="1" y="10"/>
                      <a:pt x="3" y="9"/>
                    </a:cubicBezTo>
                    <a:cubicBezTo>
                      <a:pt x="15" y="5"/>
                      <a:pt x="15" y="5"/>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7" name="Freeform 1872">
                <a:extLst>
                  <a:ext uri="{FF2B5EF4-FFF2-40B4-BE49-F238E27FC236}">
                    <a16:creationId xmlns:a16="http://schemas.microsoft.com/office/drawing/2014/main" id="{9460D418-B08E-45E4-BBFA-7BACCC8AC04E}"/>
                  </a:ext>
                </a:extLst>
              </p:cNvPr>
              <p:cNvSpPr>
                <a:spLocks/>
              </p:cNvSpPr>
              <p:nvPr userDrawn="1"/>
            </p:nvSpPr>
            <p:spPr bwMode="auto">
              <a:xfrm>
                <a:off x="6372" y="3178"/>
                <a:ext cx="17" cy="16"/>
              </a:xfrm>
              <a:custGeom>
                <a:avLst/>
                <a:gdLst>
                  <a:gd name="T0" fmla="*/ 7 w 12"/>
                  <a:gd name="T1" fmla="*/ 3 h 11"/>
                  <a:gd name="T2" fmla="*/ 3 w 12"/>
                  <a:gd name="T3" fmla="*/ 7 h 11"/>
                  <a:gd name="T4" fmla="*/ 4 w 12"/>
                  <a:gd name="T5" fmla="*/ 10 h 11"/>
                  <a:gd name="T6" fmla="*/ 11 w 12"/>
                  <a:gd name="T7" fmla="*/ 4 h 11"/>
                  <a:gd name="T8" fmla="*/ 7 w 12"/>
                  <a:gd name="T9" fmla="*/ 3 h 11"/>
                </a:gdLst>
                <a:ahLst/>
                <a:cxnLst>
                  <a:cxn ang="0">
                    <a:pos x="T0" y="T1"/>
                  </a:cxn>
                  <a:cxn ang="0">
                    <a:pos x="T2" y="T3"/>
                  </a:cxn>
                  <a:cxn ang="0">
                    <a:pos x="T4" y="T5"/>
                  </a:cxn>
                  <a:cxn ang="0">
                    <a:pos x="T6" y="T7"/>
                  </a:cxn>
                  <a:cxn ang="0">
                    <a:pos x="T8" y="T9"/>
                  </a:cxn>
                </a:cxnLst>
                <a:rect l="0" t="0" r="r" b="b"/>
                <a:pathLst>
                  <a:path w="12" h="11">
                    <a:moveTo>
                      <a:pt x="7" y="3"/>
                    </a:moveTo>
                    <a:cubicBezTo>
                      <a:pt x="6" y="5"/>
                      <a:pt x="5" y="6"/>
                      <a:pt x="3" y="7"/>
                    </a:cubicBezTo>
                    <a:cubicBezTo>
                      <a:pt x="0" y="8"/>
                      <a:pt x="2" y="11"/>
                      <a:pt x="4" y="10"/>
                    </a:cubicBezTo>
                    <a:cubicBezTo>
                      <a:pt x="7" y="9"/>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8" name="Freeform 1873">
                <a:extLst>
                  <a:ext uri="{FF2B5EF4-FFF2-40B4-BE49-F238E27FC236}">
                    <a16:creationId xmlns:a16="http://schemas.microsoft.com/office/drawing/2014/main" id="{040A6AF2-07E1-4447-AAFD-5D9881A1CAB0}"/>
                  </a:ext>
                </a:extLst>
              </p:cNvPr>
              <p:cNvSpPr>
                <a:spLocks/>
              </p:cNvSpPr>
              <p:nvPr userDrawn="1"/>
            </p:nvSpPr>
            <p:spPr bwMode="auto">
              <a:xfrm>
                <a:off x="6375" y="3201"/>
                <a:ext cx="20" cy="16"/>
              </a:xfrm>
              <a:custGeom>
                <a:avLst/>
                <a:gdLst>
                  <a:gd name="T0" fmla="*/ 9 w 14"/>
                  <a:gd name="T1" fmla="*/ 2 h 11"/>
                  <a:gd name="T2" fmla="*/ 2 w 14"/>
                  <a:gd name="T3" fmla="*/ 7 h 11"/>
                  <a:gd name="T4" fmla="*/ 3 w 14"/>
                  <a:gd name="T5" fmla="*/ 11 h 11"/>
                  <a:gd name="T6" fmla="*/ 13 w 14"/>
                  <a:gd name="T7" fmla="*/ 3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8" y="5"/>
                      <a:pt x="5" y="6"/>
                      <a:pt x="2" y="7"/>
                    </a:cubicBezTo>
                    <a:cubicBezTo>
                      <a:pt x="0" y="8"/>
                      <a:pt x="1" y="11"/>
                      <a:pt x="3" y="11"/>
                    </a:cubicBezTo>
                    <a:cubicBezTo>
                      <a:pt x="7" y="9"/>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9" name="Freeform 1874">
                <a:extLst>
                  <a:ext uri="{FF2B5EF4-FFF2-40B4-BE49-F238E27FC236}">
                    <a16:creationId xmlns:a16="http://schemas.microsoft.com/office/drawing/2014/main" id="{B4204029-87EC-497F-BD03-A0822561F55A}"/>
                  </a:ext>
                </a:extLst>
              </p:cNvPr>
              <p:cNvSpPr>
                <a:spLocks/>
              </p:cNvSpPr>
              <p:nvPr userDrawn="1"/>
            </p:nvSpPr>
            <p:spPr bwMode="auto">
              <a:xfrm>
                <a:off x="6379" y="3220"/>
                <a:ext cx="24" cy="19"/>
              </a:xfrm>
              <a:custGeom>
                <a:avLst/>
                <a:gdLst>
                  <a:gd name="T0" fmla="*/ 12 w 16"/>
                  <a:gd name="T1" fmla="*/ 1 h 13"/>
                  <a:gd name="T2" fmla="*/ 2 w 16"/>
                  <a:gd name="T3" fmla="*/ 8 h 13"/>
                  <a:gd name="T4" fmla="*/ 4 w 16"/>
                  <a:gd name="T5" fmla="*/ 11 h 13"/>
                  <a:gd name="T6" fmla="*/ 14 w 16"/>
                  <a:gd name="T7" fmla="*/ 5 h 13"/>
                  <a:gd name="T8" fmla="*/ 12 w 16"/>
                  <a:gd name="T9" fmla="*/ 1 h 13"/>
                </a:gdLst>
                <a:ahLst/>
                <a:cxnLst>
                  <a:cxn ang="0">
                    <a:pos x="T0" y="T1"/>
                  </a:cxn>
                  <a:cxn ang="0">
                    <a:pos x="T2" y="T3"/>
                  </a:cxn>
                  <a:cxn ang="0">
                    <a:pos x="T4" y="T5"/>
                  </a:cxn>
                  <a:cxn ang="0">
                    <a:pos x="T6" y="T7"/>
                  </a:cxn>
                  <a:cxn ang="0">
                    <a:pos x="T8" y="T9"/>
                  </a:cxn>
                </a:cxnLst>
                <a:rect l="0" t="0" r="r" b="b"/>
                <a:pathLst>
                  <a:path w="16" h="13">
                    <a:moveTo>
                      <a:pt x="12" y="1"/>
                    </a:moveTo>
                    <a:cubicBezTo>
                      <a:pt x="8" y="3"/>
                      <a:pt x="5" y="6"/>
                      <a:pt x="2" y="8"/>
                    </a:cubicBezTo>
                    <a:cubicBezTo>
                      <a:pt x="0" y="10"/>
                      <a:pt x="2" y="13"/>
                      <a:pt x="4" y="11"/>
                    </a:cubicBezTo>
                    <a:cubicBezTo>
                      <a:pt x="7" y="9"/>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0" name="Freeform 1875">
                <a:extLst>
                  <a:ext uri="{FF2B5EF4-FFF2-40B4-BE49-F238E27FC236}">
                    <a16:creationId xmlns:a16="http://schemas.microsoft.com/office/drawing/2014/main" id="{0E217E1B-6AB3-4616-91D0-127166B76990}"/>
                  </a:ext>
                </a:extLst>
              </p:cNvPr>
              <p:cNvSpPr>
                <a:spLocks/>
              </p:cNvSpPr>
              <p:nvPr userDrawn="1"/>
            </p:nvSpPr>
            <p:spPr bwMode="auto">
              <a:xfrm>
                <a:off x="6323" y="3247"/>
                <a:ext cx="41" cy="19"/>
              </a:xfrm>
              <a:custGeom>
                <a:avLst/>
                <a:gdLst>
                  <a:gd name="T0" fmla="*/ 25 w 28"/>
                  <a:gd name="T1" fmla="*/ 1 h 13"/>
                  <a:gd name="T2" fmla="*/ 2 w 28"/>
                  <a:gd name="T3" fmla="*/ 9 h 13"/>
                  <a:gd name="T4" fmla="*/ 3 w 28"/>
                  <a:gd name="T5" fmla="*/ 13 h 13"/>
                  <a:gd name="T6" fmla="*/ 26 w 28"/>
                  <a:gd name="T7" fmla="*/ 4 h 13"/>
                  <a:gd name="T8" fmla="*/ 25 w 28"/>
                  <a:gd name="T9" fmla="*/ 1 h 13"/>
                </a:gdLst>
                <a:ahLst/>
                <a:cxnLst>
                  <a:cxn ang="0">
                    <a:pos x="T0" y="T1"/>
                  </a:cxn>
                  <a:cxn ang="0">
                    <a:pos x="T2" y="T3"/>
                  </a:cxn>
                  <a:cxn ang="0">
                    <a:pos x="T4" y="T5"/>
                  </a:cxn>
                  <a:cxn ang="0">
                    <a:pos x="T6" y="T7"/>
                  </a:cxn>
                  <a:cxn ang="0">
                    <a:pos x="T8" y="T9"/>
                  </a:cxn>
                </a:cxnLst>
                <a:rect l="0" t="0" r="r" b="b"/>
                <a:pathLst>
                  <a:path w="28" h="13">
                    <a:moveTo>
                      <a:pt x="25" y="1"/>
                    </a:moveTo>
                    <a:cubicBezTo>
                      <a:pt x="17" y="3"/>
                      <a:pt x="10" y="7"/>
                      <a:pt x="2" y="9"/>
                    </a:cubicBezTo>
                    <a:cubicBezTo>
                      <a:pt x="0" y="9"/>
                      <a:pt x="0" y="13"/>
                      <a:pt x="3" y="13"/>
                    </a:cubicBezTo>
                    <a:cubicBezTo>
                      <a:pt x="11" y="11"/>
                      <a:pt x="18" y="7"/>
                      <a:pt x="26" y="4"/>
                    </a:cubicBezTo>
                    <a:cubicBezTo>
                      <a:pt x="28" y="3"/>
                      <a:pt x="27" y="0"/>
                      <a:pt x="2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1" name="Freeform 1876">
                <a:extLst>
                  <a:ext uri="{FF2B5EF4-FFF2-40B4-BE49-F238E27FC236}">
                    <a16:creationId xmlns:a16="http://schemas.microsoft.com/office/drawing/2014/main" id="{010664B5-3301-4A53-8733-091C2C88B3E0}"/>
                  </a:ext>
                </a:extLst>
              </p:cNvPr>
              <p:cNvSpPr>
                <a:spLocks/>
              </p:cNvSpPr>
              <p:nvPr userDrawn="1"/>
            </p:nvSpPr>
            <p:spPr bwMode="auto">
              <a:xfrm>
                <a:off x="6325" y="3225"/>
                <a:ext cx="23" cy="16"/>
              </a:xfrm>
              <a:custGeom>
                <a:avLst/>
                <a:gdLst>
                  <a:gd name="T0" fmla="*/ 11 w 16"/>
                  <a:gd name="T1" fmla="*/ 2 h 11"/>
                  <a:gd name="T2" fmla="*/ 2 w 16"/>
                  <a:gd name="T3" fmla="*/ 7 h 11"/>
                  <a:gd name="T4" fmla="*/ 3 w 16"/>
                  <a:gd name="T5" fmla="*/ 10 h 11"/>
                  <a:gd name="T6" fmla="*/ 14 w 16"/>
                  <a:gd name="T7" fmla="*/ 4 h 11"/>
                  <a:gd name="T8" fmla="*/ 11 w 16"/>
                  <a:gd name="T9" fmla="*/ 2 h 11"/>
                </a:gdLst>
                <a:ahLst/>
                <a:cxnLst>
                  <a:cxn ang="0">
                    <a:pos x="T0" y="T1"/>
                  </a:cxn>
                  <a:cxn ang="0">
                    <a:pos x="T2" y="T3"/>
                  </a:cxn>
                  <a:cxn ang="0">
                    <a:pos x="T4" y="T5"/>
                  </a:cxn>
                  <a:cxn ang="0">
                    <a:pos x="T6" y="T7"/>
                  </a:cxn>
                  <a:cxn ang="0">
                    <a:pos x="T8" y="T9"/>
                  </a:cxn>
                </a:cxnLst>
                <a:rect l="0" t="0" r="r" b="b"/>
                <a:pathLst>
                  <a:path w="16" h="11">
                    <a:moveTo>
                      <a:pt x="11" y="2"/>
                    </a:moveTo>
                    <a:cubicBezTo>
                      <a:pt x="9" y="5"/>
                      <a:pt x="6" y="6"/>
                      <a:pt x="2" y="7"/>
                    </a:cubicBezTo>
                    <a:cubicBezTo>
                      <a:pt x="0" y="7"/>
                      <a:pt x="0" y="11"/>
                      <a:pt x="3" y="10"/>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2" name="Freeform 1877">
                <a:extLst>
                  <a:ext uri="{FF2B5EF4-FFF2-40B4-BE49-F238E27FC236}">
                    <a16:creationId xmlns:a16="http://schemas.microsoft.com/office/drawing/2014/main" id="{963E1A96-31E4-4920-BC3C-DF1E78C27376}"/>
                  </a:ext>
                </a:extLst>
              </p:cNvPr>
              <p:cNvSpPr>
                <a:spLocks/>
              </p:cNvSpPr>
              <p:nvPr userDrawn="1"/>
            </p:nvSpPr>
            <p:spPr bwMode="auto">
              <a:xfrm>
                <a:off x="5730" y="3418"/>
                <a:ext cx="16" cy="10"/>
              </a:xfrm>
              <a:custGeom>
                <a:avLst/>
                <a:gdLst>
                  <a:gd name="T0" fmla="*/ 8 w 11"/>
                  <a:gd name="T1" fmla="*/ 1 h 7"/>
                  <a:gd name="T2" fmla="*/ 5 w 11"/>
                  <a:gd name="T3" fmla="*/ 3 h 7"/>
                  <a:gd name="T4" fmla="*/ 4 w 11"/>
                  <a:gd name="T5" fmla="*/ 3 h 7"/>
                  <a:gd name="T6" fmla="*/ 0 w 11"/>
                  <a:gd name="T7" fmla="*/ 2 h 7"/>
                  <a:gd name="T8" fmla="*/ 3 w 11"/>
                  <a:gd name="T9" fmla="*/ 6 h 7"/>
                  <a:gd name="T10" fmla="*/ 9 w 11"/>
                  <a:gd name="T11" fmla="*/ 5 h 7"/>
                  <a:gd name="T12" fmla="*/ 8 w 11"/>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8" y="1"/>
                    </a:moveTo>
                    <a:cubicBezTo>
                      <a:pt x="7" y="2"/>
                      <a:pt x="6" y="2"/>
                      <a:pt x="5" y="3"/>
                    </a:cubicBezTo>
                    <a:cubicBezTo>
                      <a:pt x="5" y="3"/>
                      <a:pt x="4" y="3"/>
                      <a:pt x="4" y="3"/>
                    </a:cubicBezTo>
                    <a:cubicBezTo>
                      <a:pt x="4" y="0"/>
                      <a:pt x="0" y="0"/>
                      <a:pt x="0" y="2"/>
                    </a:cubicBezTo>
                    <a:cubicBezTo>
                      <a:pt x="0" y="4"/>
                      <a:pt x="1" y="6"/>
                      <a:pt x="3" y="6"/>
                    </a:cubicBezTo>
                    <a:cubicBezTo>
                      <a:pt x="5" y="7"/>
                      <a:pt x="7" y="6"/>
                      <a:pt x="9" y="5"/>
                    </a:cubicBezTo>
                    <a:cubicBezTo>
                      <a:pt x="11" y="4"/>
                      <a:pt x="10" y="1"/>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3" name="Freeform 1878">
                <a:extLst>
                  <a:ext uri="{FF2B5EF4-FFF2-40B4-BE49-F238E27FC236}">
                    <a16:creationId xmlns:a16="http://schemas.microsoft.com/office/drawing/2014/main" id="{49BF8488-1C2D-43DE-88A3-7D9E5CC56980}"/>
                  </a:ext>
                </a:extLst>
              </p:cNvPr>
              <p:cNvSpPr>
                <a:spLocks/>
              </p:cNvSpPr>
              <p:nvPr userDrawn="1"/>
            </p:nvSpPr>
            <p:spPr bwMode="auto">
              <a:xfrm>
                <a:off x="5739" y="3400"/>
                <a:ext cx="23" cy="9"/>
              </a:xfrm>
              <a:custGeom>
                <a:avLst/>
                <a:gdLst>
                  <a:gd name="T0" fmla="*/ 12 w 16"/>
                  <a:gd name="T1" fmla="*/ 0 h 6"/>
                  <a:gd name="T2" fmla="*/ 3 w 16"/>
                  <a:gd name="T3" fmla="*/ 2 h 6"/>
                  <a:gd name="T4" fmla="*/ 3 w 16"/>
                  <a:gd name="T5" fmla="*/ 6 h 6"/>
                  <a:gd name="T6" fmla="*/ 14 w 16"/>
                  <a:gd name="T7" fmla="*/ 4 h 6"/>
                  <a:gd name="T8" fmla="*/ 12 w 16"/>
                  <a:gd name="T9" fmla="*/ 0 h 6"/>
                </a:gdLst>
                <a:ahLst/>
                <a:cxnLst>
                  <a:cxn ang="0">
                    <a:pos x="T0" y="T1"/>
                  </a:cxn>
                  <a:cxn ang="0">
                    <a:pos x="T2" y="T3"/>
                  </a:cxn>
                  <a:cxn ang="0">
                    <a:pos x="T4" y="T5"/>
                  </a:cxn>
                  <a:cxn ang="0">
                    <a:pos x="T6" y="T7"/>
                  </a:cxn>
                  <a:cxn ang="0">
                    <a:pos x="T8" y="T9"/>
                  </a:cxn>
                </a:cxnLst>
                <a:rect l="0" t="0" r="r" b="b"/>
                <a:pathLst>
                  <a:path w="16" h="6">
                    <a:moveTo>
                      <a:pt x="12" y="0"/>
                    </a:moveTo>
                    <a:cubicBezTo>
                      <a:pt x="10" y="1"/>
                      <a:pt x="6" y="3"/>
                      <a:pt x="3" y="2"/>
                    </a:cubicBezTo>
                    <a:cubicBezTo>
                      <a:pt x="1" y="2"/>
                      <a:pt x="0" y="6"/>
                      <a:pt x="3" y="6"/>
                    </a:cubicBezTo>
                    <a:cubicBezTo>
                      <a:pt x="7" y="6"/>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4" name="Freeform 1879">
                <a:extLst>
                  <a:ext uri="{FF2B5EF4-FFF2-40B4-BE49-F238E27FC236}">
                    <a16:creationId xmlns:a16="http://schemas.microsoft.com/office/drawing/2014/main" id="{6284BA01-CED3-4AD4-844D-E48614A6046D}"/>
                  </a:ext>
                </a:extLst>
              </p:cNvPr>
              <p:cNvSpPr>
                <a:spLocks/>
              </p:cNvSpPr>
              <p:nvPr userDrawn="1"/>
            </p:nvSpPr>
            <p:spPr bwMode="auto">
              <a:xfrm>
                <a:off x="5758" y="3367"/>
                <a:ext cx="28" cy="15"/>
              </a:xfrm>
              <a:custGeom>
                <a:avLst/>
                <a:gdLst>
                  <a:gd name="T0" fmla="*/ 16 w 19"/>
                  <a:gd name="T1" fmla="*/ 1 h 10"/>
                  <a:gd name="T2" fmla="*/ 2 w 19"/>
                  <a:gd name="T3" fmla="*/ 6 h 10"/>
                  <a:gd name="T4" fmla="*/ 4 w 19"/>
                  <a:gd name="T5" fmla="*/ 9 h 10"/>
                  <a:gd name="T6" fmla="*/ 17 w 19"/>
                  <a:gd name="T7" fmla="*/ 4 h 10"/>
                  <a:gd name="T8" fmla="*/ 16 w 19"/>
                  <a:gd name="T9" fmla="*/ 1 h 10"/>
                </a:gdLst>
                <a:ahLst/>
                <a:cxnLst>
                  <a:cxn ang="0">
                    <a:pos x="T0" y="T1"/>
                  </a:cxn>
                  <a:cxn ang="0">
                    <a:pos x="T2" y="T3"/>
                  </a:cxn>
                  <a:cxn ang="0">
                    <a:pos x="T4" y="T5"/>
                  </a:cxn>
                  <a:cxn ang="0">
                    <a:pos x="T6" y="T7"/>
                  </a:cxn>
                  <a:cxn ang="0">
                    <a:pos x="T8" y="T9"/>
                  </a:cxn>
                </a:cxnLst>
                <a:rect l="0" t="0" r="r" b="b"/>
                <a:pathLst>
                  <a:path w="19" h="10">
                    <a:moveTo>
                      <a:pt x="16" y="1"/>
                    </a:moveTo>
                    <a:cubicBezTo>
                      <a:pt x="2" y="6"/>
                      <a:pt x="2" y="6"/>
                      <a:pt x="2" y="6"/>
                    </a:cubicBezTo>
                    <a:cubicBezTo>
                      <a:pt x="0" y="7"/>
                      <a:pt x="1" y="10"/>
                      <a:pt x="4" y="9"/>
                    </a:cubicBezTo>
                    <a:cubicBezTo>
                      <a:pt x="17" y="4"/>
                      <a:pt x="17" y="4"/>
                      <a:pt x="17"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5" name="Freeform 1880">
                <a:extLst>
                  <a:ext uri="{FF2B5EF4-FFF2-40B4-BE49-F238E27FC236}">
                    <a16:creationId xmlns:a16="http://schemas.microsoft.com/office/drawing/2014/main" id="{9304F1A8-A200-4D0F-BAEE-3D0CB1C1CB26}"/>
                  </a:ext>
                </a:extLst>
              </p:cNvPr>
              <p:cNvSpPr>
                <a:spLocks/>
              </p:cNvSpPr>
              <p:nvPr userDrawn="1"/>
            </p:nvSpPr>
            <p:spPr bwMode="auto">
              <a:xfrm>
                <a:off x="5745" y="3354"/>
                <a:ext cx="23" cy="13"/>
              </a:xfrm>
              <a:custGeom>
                <a:avLst/>
                <a:gdLst>
                  <a:gd name="T0" fmla="*/ 12 w 16"/>
                  <a:gd name="T1" fmla="*/ 1 h 9"/>
                  <a:gd name="T2" fmla="*/ 2 w 16"/>
                  <a:gd name="T3" fmla="*/ 5 h 9"/>
                  <a:gd name="T4" fmla="*/ 2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9" y="4"/>
                      <a:pt x="5" y="5"/>
                      <a:pt x="2" y="5"/>
                    </a:cubicBezTo>
                    <a:cubicBezTo>
                      <a:pt x="0" y="5"/>
                      <a:pt x="0" y="9"/>
                      <a:pt x="2" y="8"/>
                    </a:cubicBezTo>
                    <a:cubicBezTo>
                      <a:pt x="7" y="8"/>
                      <a:pt x="11" y="7"/>
                      <a:pt x="14" y="4"/>
                    </a:cubicBezTo>
                    <a:cubicBezTo>
                      <a:pt x="16" y="2"/>
                      <a:pt x="13"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6" name="Freeform 1881">
                <a:extLst>
                  <a:ext uri="{FF2B5EF4-FFF2-40B4-BE49-F238E27FC236}">
                    <a16:creationId xmlns:a16="http://schemas.microsoft.com/office/drawing/2014/main" id="{CD24B54F-AE69-4ACB-9005-0FFE9FE30EE1}"/>
                  </a:ext>
                </a:extLst>
              </p:cNvPr>
              <p:cNvSpPr>
                <a:spLocks/>
              </p:cNvSpPr>
              <p:nvPr userDrawn="1"/>
            </p:nvSpPr>
            <p:spPr bwMode="auto">
              <a:xfrm>
                <a:off x="5756" y="3329"/>
                <a:ext cx="30" cy="13"/>
              </a:xfrm>
              <a:custGeom>
                <a:avLst/>
                <a:gdLst>
                  <a:gd name="T0" fmla="*/ 16 w 20"/>
                  <a:gd name="T1" fmla="*/ 1 h 9"/>
                  <a:gd name="T2" fmla="*/ 4 w 20"/>
                  <a:gd name="T3" fmla="*/ 5 h 9"/>
                  <a:gd name="T4" fmla="*/ 3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3" y="3"/>
                      <a:pt x="8" y="5"/>
                      <a:pt x="4" y="5"/>
                    </a:cubicBezTo>
                    <a:cubicBezTo>
                      <a:pt x="1" y="4"/>
                      <a:pt x="0" y="8"/>
                      <a:pt x="3" y="8"/>
                    </a:cubicBezTo>
                    <a:cubicBezTo>
                      <a:pt x="8" y="9"/>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7" name="Freeform 1882">
                <a:extLst>
                  <a:ext uri="{FF2B5EF4-FFF2-40B4-BE49-F238E27FC236}">
                    <a16:creationId xmlns:a16="http://schemas.microsoft.com/office/drawing/2014/main" id="{0707B2A0-3D58-4D59-B5C9-CFEB348C1C2E}"/>
                  </a:ext>
                </a:extLst>
              </p:cNvPr>
              <p:cNvSpPr>
                <a:spLocks/>
              </p:cNvSpPr>
              <p:nvPr userDrawn="1"/>
            </p:nvSpPr>
            <p:spPr bwMode="auto">
              <a:xfrm>
                <a:off x="5767" y="3316"/>
                <a:ext cx="28" cy="9"/>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8" name="Freeform 1883">
                <a:extLst>
                  <a:ext uri="{FF2B5EF4-FFF2-40B4-BE49-F238E27FC236}">
                    <a16:creationId xmlns:a16="http://schemas.microsoft.com/office/drawing/2014/main" id="{D389EE21-AD4C-4288-985B-2153DE98F06B}"/>
                  </a:ext>
                </a:extLst>
              </p:cNvPr>
              <p:cNvSpPr>
                <a:spLocks/>
              </p:cNvSpPr>
              <p:nvPr userDrawn="1"/>
            </p:nvSpPr>
            <p:spPr bwMode="auto">
              <a:xfrm>
                <a:off x="5811" y="3306"/>
                <a:ext cx="28" cy="7"/>
              </a:xfrm>
              <a:custGeom>
                <a:avLst/>
                <a:gdLst>
                  <a:gd name="T0" fmla="*/ 18 w 19"/>
                  <a:gd name="T1" fmla="*/ 1 h 5"/>
                  <a:gd name="T2" fmla="*/ 12 w 19"/>
                  <a:gd name="T3" fmla="*/ 0 h 5"/>
                  <a:gd name="T4" fmla="*/ 4 w 19"/>
                  <a:gd name="T5" fmla="*/ 1 h 5"/>
                  <a:gd name="T6" fmla="*/ 3 w 19"/>
                  <a:gd name="T7" fmla="*/ 5 h 5"/>
                  <a:gd name="T8" fmla="*/ 10 w 19"/>
                  <a:gd name="T9" fmla="*/ 4 h 5"/>
                  <a:gd name="T10" fmla="*/ 15 w 19"/>
                  <a:gd name="T11" fmla="*/ 4 h 5"/>
                  <a:gd name="T12" fmla="*/ 16 w 19"/>
                  <a:gd name="T13" fmla="*/ 4 h 5"/>
                  <a:gd name="T14" fmla="*/ 17 w 19"/>
                  <a:gd name="T15" fmla="*/ 4 h 5"/>
                  <a:gd name="T16" fmla="*/ 18 w 19"/>
                  <a:gd name="T17" fmla="*/ 3 h 5"/>
                  <a:gd name="T18" fmla="*/ 18 w 19"/>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
                    <a:moveTo>
                      <a:pt x="18" y="1"/>
                    </a:moveTo>
                    <a:cubicBezTo>
                      <a:pt x="17" y="0"/>
                      <a:pt x="14" y="0"/>
                      <a:pt x="12" y="0"/>
                    </a:cubicBezTo>
                    <a:cubicBezTo>
                      <a:pt x="9" y="1"/>
                      <a:pt x="6" y="1"/>
                      <a:pt x="4" y="1"/>
                    </a:cubicBezTo>
                    <a:cubicBezTo>
                      <a:pt x="1" y="1"/>
                      <a:pt x="0" y="4"/>
                      <a:pt x="3" y="5"/>
                    </a:cubicBezTo>
                    <a:cubicBezTo>
                      <a:pt x="5" y="5"/>
                      <a:pt x="8" y="4"/>
                      <a:pt x="10" y="4"/>
                    </a:cubicBezTo>
                    <a:cubicBezTo>
                      <a:pt x="12" y="4"/>
                      <a:pt x="13" y="4"/>
                      <a:pt x="15" y="4"/>
                    </a:cubicBezTo>
                    <a:cubicBezTo>
                      <a:pt x="15" y="4"/>
                      <a:pt x="16" y="4"/>
                      <a:pt x="16" y="4"/>
                    </a:cubicBezTo>
                    <a:cubicBezTo>
                      <a:pt x="16" y="4"/>
                      <a:pt x="17" y="4"/>
                      <a:pt x="17" y="4"/>
                    </a:cubicBezTo>
                    <a:cubicBezTo>
                      <a:pt x="18" y="4"/>
                      <a:pt x="18" y="4"/>
                      <a:pt x="18" y="3"/>
                    </a:cubicBezTo>
                    <a:cubicBezTo>
                      <a:pt x="19" y="3"/>
                      <a:pt x="19" y="1"/>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9" name="Freeform 1884">
                <a:extLst>
                  <a:ext uri="{FF2B5EF4-FFF2-40B4-BE49-F238E27FC236}">
                    <a16:creationId xmlns:a16="http://schemas.microsoft.com/office/drawing/2014/main" id="{04A9856F-EFD9-4C38-89D1-B4C13C102EA5}"/>
                  </a:ext>
                </a:extLst>
              </p:cNvPr>
              <p:cNvSpPr>
                <a:spLocks/>
              </p:cNvSpPr>
              <p:nvPr userDrawn="1"/>
            </p:nvSpPr>
            <p:spPr bwMode="auto">
              <a:xfrm>
                <a:off x="5804" y="3328"/>
                <a:ext cx="26" cy="12"/>
              </a:xfrm>
              <a:custGeom>
                <a:avLst/>
                <a:gdLst>
                  <a:gd name="T0" fmla="*/ 17 w 18"/>
                  <a:gd name="T1" fmla="*/ 1 h 8"/>
                  <a:gd name="T2" fmla="*/ 13 w 18"/>
                  <a:gd name="T3" fmla="*/ 1 h 8"/>
                  <a:gd name="T4" fmla="*/ 8 w 18"/>
                  <a:gd name="T5" fmla="*/ 3 h 8"/>
                  <a:gd name="T6" fmla="*/ 3 w 18"/>
                  <a:gd name="T7" fmla="*/ 5 h 8"/>
                  <a:gd name="T8" fmla="*/ 3 w 18"/>
                  <a:gd name="T9" fmla="*/ 8 h 8"/>
                  <a:gd name="T10" fmla="*/ 9 w 18"/>
                  <a:gd name="T11" fmla="*/ 7 h 8"/>
                  <a:gd name="T12" fmla="*/ 13 w 18"/>
                  <a:gd name="T13" fmla="*/ 5 h 8"/>
                  <a:gd name="T14" fmla="*/ 15 w 18"/>
                  <a:gd name="T15" fmla="*/ 5 h 8"/>
                  <a:gd name="T16" fmla="*/ 17 w 18"/>
                  <a:gd name="T17" fmla="*/ 4 h 8"/>
                  <a:gd name="T18" fmla="*/ 17 w 18"/>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17" y="1"/>
                    </a:moveTo>
                    <a:cubicBezTo>
                      <a:pt x="16" y="0"/>
                      <a:pt x="14" y="1"/>
                      <a:pt x="13" y="1"/>
                    </a:cubicBezTo>
                    <a:cubicBezTo>
                      <a:pt x="11" y="2"/>
                      <a:pt x="10" y="3"/>
                      <a:pt x="8" y="3"/>
                    </a:cubicBezTo>
                    <a:cubicBezTo>
                      <a:pt x="7" y="4"/>
                      <a:pt x="5" y="5"/>
                      <a:pt x="3" y="5"/>
                    </a:cubicBezTo>
                    <a:cubicBezTo>
                      <a:pt x="1" y="4"/>
                      <a:pt x="0" y="8"/>
                      <a:pt x="3" y="8"/>
                    </a:cubicBezTo>
                    <a:cubicBezTo>
                      <a:pt x="5" y="8"/>
                      <a:pt x="7" y="8"/>
                      <a:pt x="9" y="7"/>
                    </a:cubicBezTo>
                    <a:cubicBezTo>
                      <a:pt x="11" y="6"/>
                      <a:pt x="12" y="6"/>
                      <a:pt x="13" y="5"/>
                    </a:cubicBezTo>
                    <a:cubicBezTo>
                      <a:pt x="14" y="5"/>
                      <a:pt x="14" y="5"/>
                      <a:pt x="15" y="5"/>
                    </a:cubicBezTo>
                    <a:cubicBezTo>
                      <a:pt x="15" y="5"/>
                      <a:pt x="16" y="5"/>
                      <a:pt x="17" y="4"/>
                    </a:cubicBezTo>
                    <a:cubicBezTo>
                      <a:pt x="18" y="4"/>
                      <a:pt x="18" y="2"/>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0" name="Freeform 1885">
                <a:extLst>
                  <a:ext uri="{FF2B5EF4-FFF2-40B4-BE49-F238E27FC236}">
                    <a16:creationId xmlns:a16="http://schemas.microsoft.com/office/drawing/2014/main" id="{C54C3C1E-85E8-4C0C-BBD4-37076E1F15AB}"/>
                  </a:ext>
                </a:extLst>
              </p:cNvPr>
              <p:cNvSpPr>
                <a:spLocks/>
              </p:cNvSpPr>
              <p:nvPr userDrawn="1"/>
            </p:nvSpPr>
            <p:spPr bwMode="auto">
              <a:xfrm>
                <a:off x="5807" y="3353"/>
                <a:ext cx="22" cy="9"/>
              </a:xfrm>
              <a:custGeom>
                <a:avLst/>
                <a:gdLst>
                  <a:gd name="T0" fmla="*/ 14 w 15"/>
                  <a:gd name="T1" fmla="*/ 0 h 6"/>
                  <a:gd name="T2" fmla="*/ 9 w 15"/>
                  <a:gd name="T3" fmla="*/ 1 h 6"/>
                  <a:gd name="T4" fmla="*/ 3 w 15"/>
                  <a:gd name="T5" fmla="*/ 2 h 6"/>
                  <a:gd name="T6" fmla="*/ 4 w 15"/>
                  <a:gd name="T7" fmla="*/ 6 h 6"/>
                  <a:gd name="T8" fmla="*/ 9 w 15"/>
                  <a:gd name="T9" fmla="*/ 4 h 6"/>
                  <a:gd name="T10" fmla="*/ 12 w 15"/>
                  <a:gd name="T11" fmla="*/ 4 h 6"/>
                  <a:gd name="T12" fmla="*/ 13 w 15"/>
                  <a:gd name="T13" fmla="*/ 4 h 6"/>
                  <a:gd name="T14" fmla="*/ 14 w 15"/>
                  <a:gd name="T15" fmla="*/ 4 h 6"/>
                  <a:gd name="T16" fmla="*/ 14 w 15"/>
                  <a:gd name="T17" fmla="*/ 3 h 6"/>
                  <a:gd name="T18" fmla="*/ 15 w 15"/>
                  <a:gd name="T19" fmla="*/ 1 h 6"/>
                  <a:gd name="T20" fmla="*/ 15 w 15"/>
                  <a:gd name="T21" fmla="*/ 1 h 6"/>
                  <a:gd name="T22" fmla="*/ 14 w 1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6">
                    <a:moveTo>
                      <a:pt x="14" y="0"/>
                    </a:moveTo>
                    <a:cubicBezTo>
                      <a:pt x="12" y="0"/>
                      <a:pt x="10" y="0"/>
                      <a:pt x="9" y="1"/>
                    </a:cubicBezTo>
                    <a:cubicBezTo>
                      <a:pt x="7" y="1"/>
                      <a:pt x="5" y="1"/>
                      <a:pt x="3" y="2"/>
                    </a:cubicBezTo>
                    <a:cubicBezTo>
                      <a:pt x="0" y="3"/>
                      <a:pt x="2" y="6"/>
                      <a:pt x="4" y="6"/>
                    </a:cubicBezTo>
                    <a:cubicBezTo>
                      <a:pt x="6" y="5"/>
                      <a:pt x="7" y="5"/>
                      <a:pt x="9" y="4"/>
                    </a:cubicBezTo>
                    <a:cubicBezTo>
                      <a:pt x="10" y="4"/>
                      <a:pt x="11" y="4"/>
                      <a:pt x="12" y="4"/>
                    </a:cubicBezTo>
                    <a:cubicBezTo>
                      <a:pt x="12" y="4"/>
                      <a:pt x="13" y="4"/>
                      <a:pt x="13" y="4"/>
                    </a:cubicBezTo>
                    <a:cubicBezTo>
                      <a:pt x="13" y="4"/>
                      <a:pt x="13" y="4"/>
                      <a:pt x="14" y="4"/>
                    </a:cubicBezTo>
                    <a:cubicBezTo>
                      <a:pt x="14" y="3"/>
                      <a:pt x="14" y="3"/>
                      <a:pt x="14" y="3"/>
                    </a:cubicBezTo>
                    <a:cubicBezTo>
                      <a:pt x="15" y="3"/>
                      <a:pt x="15" y="2"/>
                      <a:pt x="15" y="1"/>
                    </a:cubicBezTo>
                    <a:cubicBezTo>
                      <a:pt x="15" y="1"/>
                      <a:pt x="15" y="1"/>
                      <a:pt x="15" y="1"/>
                    </a:cubicBezTo>
                    <a:cubicBezTo>
                      <a:pt x="15" y="0"/>
                      <a:pt x="14"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1" name="Freeform 1886">
                <a:extLst>
                  <a:ext uri="{FF2B5EF4-FFF2-40B4-BE49-F238E27FC236}">
                    <a16:creationId xmlns:a16="http://schemas.microsoft.com/office/drawing/2014/main" id="{E3AFDBDE-F4D9-45F9-8FD6-401A92B1AFB2}"/>
                  </a:ext>
                </a:extLst>
              </p:cNvPr>
              <p:cNvSpPr>
                <a:spLocks/>
              </p:cNvSpPr>
              <p:nvPr userDrawn="1"/>
            </p:nvSpPr>
            <p:spPr bwMode="auto">
              <a:xfrm>
                <a:off x="5781" y="3397"/>
                <a:ext cx="26" cy="10"/>
              </a:xfrm>
              <a:custGeom>
                <a:avLst/>
                <a:gdLst>
                  <a:gd name="T0" fmla="*/ 13 w 17"/>
                  <a:gd name="T1" fmla="*/ 0 h 7"/>
                  <a:gd name="T2" fmla="*/ 2 w 17"/>
                  <a:gd name="T3" fmla="*/ 3 h 7"/>
                  <a:gd name="T4" fmla="*/ 3 w 17"/>
                  <a:gd name="T5" fmla="*/ 7 h 7"/>
                  <a:gd name="T6" fmla="*/ 15 w 17"/>
                  <a:gd name="T7" fmla="*/ 4 h 7"/>
                  <a:gd name="T8" fmla="*/ 13 w 17"/>
                  <a:gd name="T9" fmla="*/ 0 h 7"/>
                </a:gdLst>
                <a:ahLst/>
                <a:cxnLst>
                  <a:cxn ang="0">
                    <a:pos x="T0" y="T1"/>
                  </a:cxn>
                  <a:cxn ang="0">
                    <a:pos x="T2" y="T3"/>
                  </a:cxn>
                  <a:cxn ang="0">
                    <a:pos x="T4" y="T5"/>
                  </a:cxn>
                  <a:cxn ang="0">
                    <a:pos x="T6" y="T7"/>
                  </a:cxn>
                  <a:cxn ang="0">
                    <a:pos x="T8" y="T9"/>
                  </a:cxn>
                </a:cxnLst>
                <a:rect l="0" t="0" r="r" b="b"/>
                <a:pathLst>
                  <a:path w="17" h="7">
                    <a:moveTo>
                      <a:pt x="13" y="0"/>
                    </a:moveTo>
                    <a:cubicBezTo>
                      <a:pt x="10" y="2"/>
                      <a:pt x="6" y="3"/>
                      <a:pt x="2" y="3"/>
                    </a:cubicBezTo>
                    <a:cubicBezTo>
                      <a:pt x="0" y="3"/>
                      <a:pt x="0" y="7"/>
                      <a:pt x="3" y="7"/>
                    </a:cubicBezTo>
                    <a:cubicBezTo>
                      <a:pt x="7" y="7"/>
                      <a:pt x="11" y="5"/>
                      <a:pt x="15" y="4"/>
                    </a:cubicBezTo>
                    <a:cubicBezTo>
                      <a:pt x="17" y="3"/>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2" name="Freeform 1887">
                <a:extLst>
                  <a:ext uri="{FF2B5EF4-FFF2-40B4-BE49-F238E27FC236}">
                    <a16:creationId xmlns:a16="http://schemas.microsoft.com/office/drawing/2014/main" id="{B1AF2BB2-A106-4061-A99F-1FA57236D4E3}"/>
                  </a:ext>
                </a:extLst>
              </p:cNvPr>
              <p:cNvSpPr>
                <a:spLocks/>
              </p:cNvSpPr>
              <p:nvPr userDrawn="1"/>
            </p:nvSpPr>
            <p:spPr bwMode="auto">
              <a:xfrm>
                <a:off x="5759" y="3426"/>
                <a:ext cx="27" cy="12"/>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3" name="Freeform 1888">
                <a:extLst>
                  <a:ext uri="{FF2B5EF4-FFF2-40B4-BE49-F238E27FC236}">
                    <a16:creationId xmlns:a16="http://schemas.microsoft.com/office/drawing/2014/main" id="{8CB68223-7940-4EF3-B1F8-03600CF05F39}"/>
                  </a:ext>
                </a:extLst>
              </p:cNvPr>
              <p:cNvSpPr>
                <a:spLocks/>
              </p:cNvSpPr>
              <p:nvPr userDrawn="1"/>
            </p:nvSpPr>
            <p:spPr bwMode="auto">
              <a:xfrm>
                <a:off x="5740" y="3450"/>
                <a:ext cx="30" cy="10"/>
              </a:xfrm>
              <a:custGeom>
                <a:avLst/>
                <a:gdLst>
                  <a:gd name="T0" fmla="*/ 17 w 20"/>
                  <a:gd name="T1" fmla="*/ 1 h 7"/>
                  <a:gd name="T2" fmla="*/ 3 w 20"/>
                  <a:gd name="T3" fmla="*/ 2 h 7"/>
                  <a:gd name="T4" fmla="*/ 2 w 20"/>
                  <a:gd name="T5" fmla="*/ 6 h 7"/>
                  <a:gd name="T6" fmla="*/ 18 w 20"/>
                  <a:gd name="T7" fmla="*/ 5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6"/>
                    </a:cubicBezTo>
                    <a:cubicBezTo>
                      <a:pt x="7" y="7"/>
                      <a:pt x="13" y="7"/>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4" name="Freeform 1889">
                <a:extLst>
                  <a:ext uri="{FF2B5EF4-FFF2-40B4-BE49-F238E27FC236}">
                    <a16:creationId xmlns:a16="http://schemas.microsoft.com/office/drawing/2014/main" id="{1D23EC64-4F8C-45F6-A519-D6ED6536C652}"/>
                  </a:ext>
                </a:extLst>
              </p:cNvPr>
              <p:cNvSpPr>
                <a:spLocks/>
              </p:cNvSpPr>
              <p:nvPr userDrawn="1"/>
            </p:nvSpPr>
            <p:spPr bwMode="auto">
              <a:xfrm>
                <a:off x="5780" y="3450"/>
                <a:ext cx="32" cy="16"/>
              </a:xfrm>
              <a:custGeom>
                <a:avLst/>
                <a:gdLst>
                  <a:gd name="T0" fmla="*/ 19 w 22"/>
                  <a:gd name="T1" fmla="*/ 1 h 11"/>
                  <a:gd name="T2" fmla="*/ 2 w 22"/>
                  <a:gd name="T3" fmla="*/ 7 h 11"/>
                  <a:gd name="T4" fmla="*/ 4 w 22"/>
                  <a:gd name="T5" fmla="*/ 11 h 11"/>
                  <a:gd name="T6" fmla="*/ 20 w 22"/>
                  <a:gd name="T7" fmla="*/ 5 h 11"/>
                  <a:gd name="T8" fmla="*/ 19 w 22"/>
                  <a:gd name="T9" fmla="*/ 1 h 11"/>
                </a:gdLst>
                <a:ahLst/>
                <a:cxnLst>
                  <a:cxn ang="0">
                    <a:pos x="T0" y="T1"/>
                  </a:cxn>
                  <a:cxn ang="0">
                    <a:pos x="T2" y="T3"/>
                  </a:cxn>
                  <a:cxn ang="0">
                    <a:pos x="T4" y="T5"/>
                  </a:cxn>
                  <a:cxn ang="0">
                    <a:pos x="T6" y="T7"/>
                  </a:cxn>
                  <a:cxn ang="0">
                    <a:pos x="T8" y="T9"/>
                  </a:cxn>
                </a:cxnLst>
                <a:rect l="0" t="0" r="r" b="b"/>
                <a:pathLst>
                  <a:path w="22" h="11">
                    <a:moveTo>
                      <a:pt x="19" y="1"/>
                    </a:moveTo>
                    <a:cubicBezTo>
                      <a:pt x="2" y="7"/>
                      <a:pt x="2" y="7"/>
                      <a:pt x="2" y="7"/>
                    </a:cubicBezTo>
                    <a:cubicBezTo>
                      <a:pt x="0" y="8"/>
                      <a:pt x="2" y="11"/>
                      <a:pt x="4" y="11"/>
                    </a:cubicBezTo>
                    <a:cubicBezTo>
                      <a:pt x="20" y="5"/>
                      <a:pt x="20" y="5"/>
                      <a:pt x="20" y="5"/>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5" name="Freeform 1890">
                <a:extLst>
                  <a:ext uri="{FF2B5EF4-FFF2-40B4-BE49-F238E27FC236}">
                    <a16:creationId xmlns:a16="http://schemas.microsoft.com/office/drawing/2014/main" id="{0B9E2591-9844-46EC-846F-3E738F6F6E95}"/>
                  </a:ext>
                </a:extLst>
              </p:cNvPr>
              <p:cNvSpPr>
                <a:spLocks/>
              </p:cNvSpPr>
              <p:nvPr userDrawn="1"/>
            </p:nvSpPr>
            <p:spPr bwMode="auto">
              <a:xfrm>
                <a:off x="5799" y="3475"/>
                <a:ext cx="25" cy="12"/>
              </a:xfrm>
              <a:custGeom>
                <a:avLst/>
                <a:gdLst>
                  <a:gd name="T0" fmla="*/ 13 w 17"/>
                  <a:gd name="T1" fmla="*/ 1 h 8"/>
                  <a:gd name="T2" fmla="*/ 3 w 17"/>
                  <a:gd name="T3" fmla="*/ 4 h 8"/>
                  <a:gd name="T4" fmla="*/ 3 w 17"/>
                  <a:gd name="T5" fmla="*/ 7 h 8"/>
                  <a:gd name="T6" fmla="*/ 15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7" y="4"/>
                      <a:pt x="3" y="4"/>
                    </a:cubicBezTo>
                    <a:cubicBezTo>
                      <a:pt x="1" y="3"/>
                      <a:pt x="0" y="7"/>
                      <a:pt x="3" y="7"/>
                    </a:cubicBezTo>
                    <a:cubicBezTo>
                      <a:pt x="7" y="8"/>
                      <a:pt x="11" y="6"/>
                      <a:pt x="15" y="5"/>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6" name="Freeform 1891">
                <a:extLst>
                  <a:ext uri="{FF2B5EF4-FFF2-40B4-BE49-F238E27FC236}">
                    <a16:creationId xmlns:a16="http://schemas.microsoft.com/office/drawing/2014/main" id="{A3BEBEE2-3DEC-414B-8E97-35F5CD0C8687}"/>
                  </a:ext>
                </a:extLst>
              </p:cNvPr>
              <p:cNvSpPr>
                <a:spLocks/>
              </p:cNvSpPr>
              <p:nvPr userDrawn="1"/>
            </p:nvSpPr>
            <p:spPr bwMode="auto">
              <a:xfrm>
                <a:off x="5820" y="3491"/>
                <a:ext cx="29" cy="10"/>
              </a:xfrm>
              <a:custGeom>
                <a:avLst/>
                <a:gdLst>
                  <a:gd name="T0" fmla="*/ 18 w 20"/>
                  <a:gd name="T1" fmla="*/ 0 h 7"/>
                  <a:gd name="T2" fmla="*/ 3 w 20"/>
                  <a:gd name="T3" fmla="*/ 3 h 7"/>
                  <a:gd name="T4" fmla="*/ 4 w 20"/>
                  <a:gd name="T5" fmla="*/ 6 h 7"/>
                  <a:gd name="T6" fmla="*/ 18 w 20"/>
                  <a:gd name="T7" fmla="*/ 4 h 7"/>
                  <a:gd name="T8" fmla="*/ 18 w 20"/>
                  <a:gd name="T9" fmla="*/ 0 h 7"/>
                </a:gdLst>
                <a:ahLst/>
                <a:cxnLst>
                  <a:cxn ang="0">
                    <a:pos x="T0" y="T1"/>
                  </a:cxn>
                  <a:cxn ang="0">
                    <a:pos x="T2" y="T3"/>
                  </a:cxn>
                  <a:cxn ang="0">
                    <a:pos x="T4" y="T5"/>
                  </a:cxn>
                  <a:cxn ang="0">
                    <a:pos x="T6" y="T7"/>
                  </a:cxn>
                  <a:cxn ang="0">
                    <a:pos x="T8" y="T9"/>
                  </a:cxn>
                </a:cxnLst>
                <a:rect l="0" t="0" r="r" b="b"/>
                <a:pathLst>
                  <a:path w="20" h="7">
                    <a:moveTo>
                      <a:pt x="18" y="0"/>
                    </a:moveTo>
                    <a:cubicBezTo>
                      <a:pt x="13" y="0"/>
                      <a:pt x="7" y="1"/>
                      <a:pt x="3" y="3"/>
                    </a:cubicBezTo>
                    <a:cubicBezTo>
                      <a:pt x="0" y="3"/>
                      <a:pt x="2" y="7"/>
                      <a:pt x="4" y="6"/>
                    </a:cubicBezTo>
                    <a:cubicBezTo>
                      <a:pt x="8" y="5"/>
                      <a:pt x="13" y="4"/>
                      <a:pt x="18" y="4"/>
                    </a:cubicBezTo>
                    <a:cubicBezTo>
                      <a:pt x="20" y="4"/>
                      <a:pt x="20"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7" name="Freeform 1892">
                <a:extLst>
                  <a:ext uri="{FF2B5EF4-FFF2-40B4-BE49-F238E27FC236}">
                    <a16:creationId xmlns:a16="http://schemas.microsoft.com/office/drawing/2014/main" id="{248CA696-8C2E-4334-82FB-56048886DB04}"/>
                  </a:ext>
                </a:extLst>
              </p:cNvPr>
              <p:cNvSpPr>
                <a:spLocks/>
              </p:cNvSpPr>
              <p:nvPr userDrawn="1"/>
            </p:nvSpPr>
            <p:spPr bwMode="auto">
              <a:xfrm>
                <a:off x="5848" y="3472"/>
                <a:ext cx="26" cy="12"/>
              </a:xfrm>
              <a:custGeom>
                <a:avLst/>
                <a:gdLst>
                  <a:gd name="T0" fmla="*/ 15 w 18"/>
                  <a:gd name="T1" fmla="*/ 1 h 8"/>
                  <a:gd name="T2" fmla="*/ 3 w 18"/>
                  <a:gd name="T3" fmla="*/ 4 h 8"/>
                  <a:gd name="T4" fmla="*/ 3 w 18"/>
                  <a:gd name="T5" fmla="*/ 8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3"/>
                      <a:pt x="7" y="4"/>
                      <a:pt x="3" y="4"/>
                    </a:cubicBezTo>
                    <a:cubicBezTo>
                      <a:pt x="0" y="4"/>
                      <a:pt x="1" y="8"/>
                      <a:pt x="3" y="8"/>
                    </a:cubicBezTo>
                    <a:cubicBezTo>
                      <a:pt x="8"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8" name="Freeform 1893">
                <a:extLst>
                  <a:ext uri="{FF2B5EF4-FFF2-40B4-BE49-F238E27FC236}">
                    <a16:creationId xmlns:a16="http://schemas.microsoft.com/office/drawing/2014/main" id="{0799CF0D-8A05-4B6A-A951-2C499436F73B}"/>
                  </a:ext>
                </a:extLst>
              </p:cNvPr>
              <p:cNvSpPr>
                <a:spLocks/>
              </p:cNvSpPr>
              <p:nvPr userDrawn="1"/>
            </p:nvSpPr>
            <p:spPr bwMode="auto">
              <a:xfrm>
                <a:off x="5846" y="3448"/>
                <a:ext cx="27" cy="12"/>
              </a:xfrm>
              <a:custGeom>
                <a:avLst/>
                <a:gdLst>
                  <a:gd name="T0" fmla="*/ 14 w 18"/>
                  <a:gd name="T1" fmla="*/ 1 h 8"/>
                  <a:gd name="T2" fmla="*/ 2 w 18"/>
                  <a:gd name="T3" fmla="*/ 4 h 8"/>
                  <a:gd name="T4" fmla="*/ 3 w 18"/>
                  <a:gd name="T5" fmla="*/ 7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2"/>
                      <a:pt x="2" y="4"/>
                    </a:cubicBezTo>
                    <a:cubicBezTo>
                      <a:pt x="0" y="5"/>
                      <a:pt x="1" y="8"/>
                      <a:pt x="3" y="7"/>
                    </a:cubicBezTo>
                    <a:cubicBezTo>
                      <a:pt x="7" y="6"/>
                      <a:pt x="12"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9" name="Freeform 1894">
                <a:extLst>
                  <a:ext uri="{FF2B5EF4-FFF2-40B4-BE49-F238E27FC236}">
                    <a16:creationId xmlns:a16="http://schemas.microsoft.com/office/drawing/2014/main" id="{40F47189-F5D5-4911-B9E1-9ABD6E54B988}"/>
                  </a:ext>
                </a:extLst>
              </p:cNvPr>
              <p:cNvSpPr>
                <a:spLocks/>
              </p:cNvSpPr>
              <p:nvPr userDrawn="1"/>
            </p:nvSpPr>
            <p:spPr bwMode="auto">
              <a:xfrm>
                <a:off x="5824" y="3425"/>
                <a:ext cx="27" cy="12"/>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0" name="Freeform 1895">
                <a:extLst>
                  <a:ext uri="{FF2B5EF4-FFF2-40B4-BE49-F238E27FC236}">
                    <a16:creationId xmlns:a16="http://schemas.microsoft.com/office/drawing/2014/main" id="{528EE86C-1D2B-401A-B83B-F0A56E95BCCC}"/>
                  </a:ext>
                </a:extLst>
              </p:cNvPr>
              <p:cNvSpPr>
                <a:spLocks/>
              </p:cNvSpPr>
              <p:nvPr userDrawn="1"/>
            </p:nvSpPr>
            <p:spPr bwMode="auto">
              <a:xfrm>
                <a:off x="5827" y="3390"/>
                <a:ext cx="27" cy="11"/>
              </a:xfrm>
              <a:custGeom>
                <a:avLst/>
                <a:gdLst>
                  <a:gd name="T0" fmla="*/ 14 w 18"/>
                  <a:gd name="T1" fmla="*/ 1 h 8"/>
                  <a:gd name="T2" fmla="*/ 2 w 18"/>
                  <a:gd name="T3" fmla="*/ 4 h 8"/>
                  <a:gd name="T4" fmla="*/ 3 w 18"/>
                  <a:gd name="T5" fmla="*/ 8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3"/>
                      <a:pt x="6" y="4"/>
                      <a:pt x="2" y="4"/>
                    </a:cubicBezTo>
                    <a:cubicBezTo>
                      <a:pt x="0" y="4"/>
                      <a:pt x="0" y="8"/>
                      <a:pt x="3" y="8"/>
                    </a:cubicBezTo>
                    <a:cubicBezTo>
                      <a:pt x="7" y="8"/>
                      <a:pt x="11" y="6"/>
                      <a:pt x="16" y="5"/>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1" name="Freeform 1896">
                <a:extLst>
                  <a:ext uri="{FF2B5EF4-FFF2-40B4-BE49-F238E27FC236}">
                    <a16:creationId xmlns:a16="http://schemas.microsoft.com/office/drawing/2014/main" id="{18B0E8CA-4E37-4AB0-935A-75184FC3C24F}"/>
                  </a:ext>
                </a:extLst>
              </p:cNvPr>
              <p:cNvSpPr>
                <a:spLocks/>
              </p:cNvSpPr>
              <p:nvPr userDrawn="1"/>
            </p:nvSpPr>
            <p:spPr bwMode="auto">
              <a:xfrm>
                <a:off x="5857" y="3367"/>
                <a:ext cx="25"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2" name="Freeform 1897">
                <a:extLst>
                  <a:ext uri="{FF2B5EF4-FFF2-40B4-BE49-F238E27FC236}">
                    <a16:creationId xmlns:a16="http://schemas.microsoft.com/office/drawing/2014/main" id="{56048133-F02A-477E-8018-1D159782FA63}"/>
                  </a:ext>
                </a:extLst>
              </p:cNvPr>
              <p:cNvSpPr>
                <a:spLocks/>
              </p:cNvSpPr>
              <p:nvPr userDrawn="1"/>
            </p:nvSpPr>
            <p:spPr bwMode="auto">
              <a:xfrm>
                <a:off x="5855" y="3345"/>
                <a:ext cx="30" cy="15"/>
              </a:xfrm>
              <a:custGeom>
                <a:avLst/>
                <a:gdLst>
                  <a:gd name="T0" fmla="*/ 16 w 20"/>
                  <a:gd name="T1" fmla="*/ 1 h 10"/>
                  <a:gd name="T2" fmla="*/ 3 w 20"/>
                  <a:gd name="T3" fmla="*/ 6 h 10"/>
                  <a:gd name="T4" fmla="*/ 4 w 20"/>
                  <a:gd name="T5" fmla="*/ 9 h 10"/>
                  <a:gd name="T6" fmla="*/ 17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3" y="6"/>
                      <a:pt x="3" y="6"/>
                      <a:pt x="3" y="6"/>
                    </a:cubicBezTo>
                    <a:cubicBezTo>
                      <a:pt x="0" y="6"/>
                      <a:pt x="2" y="10"/>
                      <a:pt x="4" y="9"/>
                    </a:cubicBezTo>
                    <a:cubicBezTo>
                      <a:pt x="17" y="4"/>
                      <a:pt x="17" y="4"/>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3" name="Freeform 1898">
                <a:extLst>
                  <a:ext uri="{FF2B5EF4-FFF2-40B4-BE49-F238E27FC236}">
                    <a16:creationId xmlns:a16="http://schemas.microsoft.com/office/drawing/2014/main" id="{1E5CF339-18A7-4493-BF75-F3E543A05895}"/>
                  </a:ext>
                </a:extLst>
              </p:cNvPr>
              <p:cNvSpPr>
                <a:spLocks/>
              </p:cNvSpPr>
              <p:nvPr userDrawn="1"/>
            </p:nvSpPr>
            <p:spPr bwMode="auto">
              <a:xfrm>
                <a:off x="5866" y="3317"/>
                <a:ext cx="26" cy="15"/>
              </a:xfrm>
              <a:custGeom>
                <a:avLst/>
                <a:gdLst>
                  <a:gd name="T0" fmla="*/ 14 w 18"/>
                  <a:gd name="T1" fmla="*/ 1 h 10"/>
                  <a:gd name="T2" fmla="*/ 2 w 18"/>
                  <a:gd name="T3" fmla="*/ 5 h 10"/>
                  <a:gd name="T4" fmla="*/ 4 w 18"/>
                  <a:gd name="T5" fmla="*/ 9 h 10"/>
                  <a:gd name="T6" fmla="*/ 16 w 18"/>
                  <a:gd name="T7" fmla="*/ 4 h 10"/>
                  <a:gd name="T8" fmla="*/ 14 w 18"/>
                  <a:gd name="T9" fmla="*/ 1 h 10"/>
                </a:gdLst>
                <a:ahLst/>
                <a:cxnLst>
                  <a:cxn ang="0">
                    <a:pos x="T0" y="T1"/>
                  </a:cxn>
                  <a:cxn ang="0">
                    <a:pos x="T2" y="T3"/>
                  </a:cxn>
                  <a:cxn ang="0">
                    <a:pos x="T4" y="T5"/>
                  </a:cxn>
                  <a:cxn ang="0">
                    <a:pos x="T6" y="T7"/>
                  </a:cxn>
                  <a:cxn ang="0">
                    <a:pos x="T8" y="T9"/>
                  </a:cxn>
                </a:cxnLst>
                <a:rect l="0" t="0" r="r" b="b"/>
                <a:pathLst>
                  <a:path w="18" h="10">
                    <a:moveTo>
                      <a:pt x="14" y="1"/>
                    </a:moveTo>
                    <a:cubicBezTo>
                      <a:pt x="2" y="5"/>
                      <a:pt x="2" y="5"/>
                      <a:pt x="2" y="5"/>
                    </a:cubicBezTo>
                    <a:cubicBezTo>
                      <a:pt x="0" y="6"/>
                      <a:pt x="1" y="10"/>
                      <a:pt x="4" y="9"/>
                    </a:cubicBezTo>
                    <a:cubicBezTo>
                      <a:pt x="16" y="4"/>
                      <a:pt x="16" y="4"/>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4" name="Freeform 1899">
                <a:extLst>
                  <a:ext uri="{FF2B5EF4-FFF2-40B4-BE49-F238E27FC236}">
                    <a16:creationId xmlns:a16="http://schemas.microsoft.com/office/drawing/2014/main" id="{AA5B2AEA-FE04-431E-A49A-487344C30923}"/>
                  </a:ext>
                </a:extLst>
              </p:cNvPr>
              <p:cNvSpPr>
                <a:spLocks/>
              </p:cNvSpPr>
              <p:nvPr userDrawn="1"/>
            </p:nvSpPr>
            <p:spPr bwMode="auto">
              <a:xfrm>
                <a:off x="5863" y="3301"/>
                <a:ext cx="25" cy="11"/>
              </a:xfrm>
              <a:custGeom>
                <a:avLst/>
                <a:gdLst>
                  <a:gd name="T0" fmla="*/ 14 w 17"/>
                  <a:gd name="T1" fmla="*/ 1 h 7"/>
                  <a:gd name="T2" fmla="*/ 3 w 17"/>
                  <a:gd name="T3" fmla="*/ 3 h 7"/>
                  <a:gd name="T4" fmla="*/ 3 w 17"/>
                  <a:gd name="T5" fmla="*/ 7 h 7"/>
                  <a:gd name="T6" fmla="*/ 15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1" y="2"/>
                      <a:pt x="7" y="3"/>
                      <a:pt x="3" y="3"/>
                    </a:cubicBezTo>
                    <a:cubicBezTo>
                      <a:pt x="1" y="3"/>
                      <a:pt x="0" y="7"/>
                      <a:pt x="3" y="7"/>
                    </a:cubicBezTo>
                    <a:cubicBezTo>
                      <a:pt x="7" y="7"/>
                      <a:pt x="11" y="6"/>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5" name="Freeform 1900">
                <a:extLst>
                  <a:ext uri="{FF2B5EF4-FFF2-40B4-BE49-F238E27FC236}">
                    <a16:creationId xmlns:a16="http://schemas.microsoft.com/office/drawing/2014/main" id="{92F2B5B6-A6D0-471D-9778-FBE736A0A7DB}"/>
                  </a:ext>
                </a:extLst>
              </p:cNvPr>
              <p:cNvSpPr>
                <a:spLocks/>
              </p:cNvSpPr>
              <p:nvPr userDrawn="1"/>
            </p:nvSpPr>
            <p:spPr bwMode="auto">
              <a:xfrm>
                <a:off x="5874" y="3275"/>
                <a:ext cx="30" cy="12"/>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3"/>
                      <a:pt x="7" y="4"/>
                      <a:pt x="3" y="4"/>
                    </a:cubicBezTo>
                    <a:cubicBezTo>
                      <a:pt x="0" y="5"/>
                      <a:pt x="1" y="8"/>
                      <a:pt x="3" y="8"/>
                    </a:cubicBezTo>
                    <a:cubicBezTo>
                      <a:pt x="8" y="8"/>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6" name="Freeform 1901">
                <a:extLst>
                  <a:ext uri="{FF2B5EF4-FFF2-40B4-BE49-F238E27FC236}">
                    <a16:creationId xmlns:a16="http://schemas.microsoft.com/office/drawing/2014/main" id="{0EA41BA7-11F4-4BAB-963A-D11D646C8D1D}"/>
                  </a:ext>
                </a:extLst>
              </p:cNvPr>
              <p:cNvSpPr>
                <a:spLocks/>
              </p:cNvSpPr>
              <p:nvPr userDrawn="1"/>
            </p:nvSpPr>
            <p:spPr bwMode="auto">
              <a:xfrm>
                <a:off x="5907" y="3287"/>
                <a:ext cx="28" cy="10"/>
              </a:xfrm>
              <a:custGeom>
                <a:avLst/>
                <a:gdLst>
                  <a:gd name="T0" fmla="*/ 15 w 19"/>
                  <a:gd name="T1" fmla="*/ 0 h 7"/>
                  <a:gd name="T2" fmla="*/ 4 w 19"/>
                  <a:gd name="T3" fmla="*/ 3 h 7"/>
                  <a:gd name="T4" fmla="*/ 3 w 19"/>
                  <a:gd name="T5" fmla="*/ 7 h 7"/>
                  <a:gd name="T6" fmla="*/ 16 w 19"/>
                  <a:gd name="T7" fmla="*/ 4 h 7"/>
                  <a:gd name="T8" fmla="*/ 15 w 19"/>
                  <a:gd name="T9" fmla="*/ 0 h 7"/>
                </a:gdLst>
                <a:ahLst/>
                <a:cxnLst>
                  <a:cxn ang="0">
                    <a:pos x="T0" y="T1"/>
                  </a:cxn>
                  <a:cxn ang="0">
                    <a:pos x="T2" y="T3"/>
                  </a:cxn>
                  <a:cxn ang="0">
                    <a:pos x="T4" y="T5"/>
                  </a:cxn>
                  <a:cxn ang="0">
                    <a:pos x="T6" y="T7"/>
                  </a:cxn>
                  <a:cxn ang="0">
                    <a:pos x="T8" y="T9"/>
                  </a:cxn>
                </a:cxnLst>
                <a:rect l="0" t="0" r="r" b="b"/>
                <a:pathLst>
                  <a:path w="19" h="7">
                    <a:moveTo>
                      <a:pt x="15" y="0"/>
                    </a:moveTo>
                    <a:cubicBezTo>
                      <a:pt x="12" y="2"/>
                      <a:pt x="7" y="4"/>
                      <a:pt x="4" y="3"/>
                    </a:cubicBezTo>
                    <a:cubicBezTo>
                      <a:pt x="1" y="3"/>
                      <a:pt x="0" y="7"/>
                      <a:pt x="3" y="7"/>
                    </a:cubicBezTo>
                    <a:cubicBezTo>
                      <a:pt x="7" y="7"/>
                      <a:pt x="12" y="6"/>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7" name="Freeform 1902">
                <a:extLst>
                  <a:ext uri="{FF2B5EF4-FFF2-40B4-BE49-F238E27FC236}">
                    <a16:creationId xmlns:a16="http://schemas.microsoft.com/office/drawing/2014/main" id="{C6011025-31CC-4C39-BE1A-DC7D3C29D8D0}"/>
                  </a:ext>
                </a:extLst>
              </p:cNvPr>
              <p:cNvSpPr>
                <a:spLocks/>
              </p:cNvSpPr>
              <p:nvPr userDrawn="1"/>
            </p:nvSpPr>
            <p:spPr bwMode="auto">
              <a:xfrm>
                <a:off x="5935" y="3263"/>
                <a:ext cx="29" cy="12"/>
              </a:xfrm>
              <a:custGeom>
                <a:avLst/>
                <a:gdLst>
                  <a:gd name="T0" fmla="*/ 16 w 20"/>
                  <a:gd name="T1" fmla="*/ 2 h 8"/>
                  <a:gd name="T2" fmla="*/ 11 w 20"/>
                  <a:gd name="T3" fmla="*/ 4 h 8"/>
                  <a:gd name="T4" fmla="*/ 3 w 20"/>
                  <a:gd name="T5" fmla="*/ 3 h 8"/>
                  <a:gd name="T6" fmla="*/ 2 w 20"/>
                  <a:gd name="T7" fmla="*/ 7 h 8"/>
                  <a:gd name="T8" fmla="*/ 12 w 20"/>
                  <a:gd name="T9" fmla="*/ 7 h 8"/>
                  <a:gd name="T10" fmla="*/ 19 w 20"/>
                  <a:gd name="T11" fmla="*/ 4 h 8"/>
                  <a:gd name="T12" fmla="*/ 16 w 2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0" h="8">
                    <a:moveTo>
                      <a:pt x="16" y="2"/>
                    </a:moveTo>
                    <a:cubicBezTo>
                      <a:pt x="15" y="3"/>
                      <a:pt x="12" y="3"/>
                      <a:pt x="11" y="4"/>
                    </a:cubicBezTo>
                    <a:cubicBezTo>
                      <a:pt x="8" y="4"/>
                      <a:pt x="6" y="4"/>
                      <a:pt x="3" y="3"/>
                    </a:cubicBezTo>
                    <a:cubicBezTo>
                      <a:pt x="1" y="3"/>
                      <a:pt x="0" y="7"/>
                      <a:pt x="2" y="7"/>
                    </a:cubicBezTo>
                    <a:cubicBezTo>
                      <a:pt x="6" y="8"/>
                      <a:pt x="9" y="8"/>
                      <a:pt x="12" y="7"/>
                    </a:cubicBezTo>
                    <a:cubicBezTo>
                      <a:pt x="14" y="7"/>
                      <a:pt x="17" y="6"/>
                      <a:pt x="19" y="4"/>
                    </a:cubicBezTo>
                    <a:cubicBezTo>
                      <a:pt x="20" y="2"/>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8" name="Freeform 1903">
                <a:extLst>
                  <a:ext uri="{FF2B5EF4-FFF2-40B4-BE49-F238E27FC236}">
                    <a16:creationId xmlns:a16="http://schemas.microsoft.com/office/drawing/2014/main" id="{1A08A0C7-E50B-48F3-983A-7A534F3B3163}"/>
                  </a:ext>
                </a:extLst>
              </p:cNvPr>
              <p:cNvSpPr>
                <a:spLocks/>
              </p:cNvSpPr>
              <p:nvPr userDrawn="1"/>
            </p:nvSpPr>
            <p:spPr bwMode="auto">
              <a:xfrm>
                <a:off x="5981" y="3250"/>
                <a:ext cx="22" cy="10"/>
              </a:xfrm>
              <a:custGeom>
                <a:avLst/>
                <a:gdLst>
                  <a:gd name="T0" fmla="*/ 10 w 15"/>
                  <a:gd name="T1" fmla="*/ 1 h 7"/>
                  <a:gd name="T2" fmla="*/ 4 w 15"/>
                  <a:gd name="T3" fmla="*/ 2 h 7"/>
                  <a:gd name="T4" fmla="*/ 3 w 15"/>
                  <a:gd name="T5" fmla="*/ 6 h 7"/>
                  <a:gd name="T6" fmla="*/ 13 w 15"/>
                  <a:gd name="T7" fmla="*/ 4 h 7"/>
                  <a:gd name="T8" fmla="*/ 10 w 15"/>
                  <a:gd name="T9" fmla="*/ 1 h 7"/>
                </a:gdLst>
                <a:ahLst/>
                <a:cxnLst>
                  <a:cxn ang="0">
                    <a:pos x="T0" y="T1"/>
                  </a:cxn>
                  <a:cxn ang="0">
                    <a:pos x="T2" y="T3"/>
                  </a:cxn>
                  <a:cxn ang="0">
                    <a:pos x="T4" y="T5"/>
                  </a:cxn>
                  <a:cxn ang="0">
                    <a:pos x="T6" y="T7"/>
                  </a:cxn>
                  <a:cxn ang="0">
                    <a:pos x="T8" y="T9"/>
                  </a:cxn>
                </a:cxnLst>
                <a:rect l="0" t="0" r="r" b="b"/>
                <a:pathLst>
                  <a:path w="15" h="7">
                    <a:moveTo>
                      <a:pt x="10" y="1"/>
                    </a:moveTo>
                    <a:cubicBezTo>
                      <a:pt x="9" y="3"/>
                      <a:pt x="6" y="3"/>
                      <a:pt x="4" y="2"/>
                    </a:cubicBezTo>
                    <a:cubicBezTo>
                      <a:pt x="1" y="2"/>
                      <a:pt x="0" y="6"/>
                      <a:pt x="3" y="6"/>
                    </a:cubicBezTo>
                    <a:cubicBezTo>
                      <a:pt x="7" y="6"/>
                      <a:pt x="10" y="7"/>
                      <a:pt x="13" y="4"/>
                    </a:cubicBezTo>
                    <a:cubicBezTo>
                      <a:pt x="15" y="2"/>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9" name="Freeform 1904">
                <a:extLst>
                  <a:ext uri="{FF2B5EF4-FFF2-40B4-BE49-F238E27FC236}">
                    <a16:creationId xmlns:a16="http://schemas.microsoft.com/office/drawing/2014/main" id="{4CB2B532-9643-4342-B7B0-511AA73968F3}"/>
                  </a:ext>
                </a:extLst>
              </p:cNvPr>
              <p:cNvSpPr>
                <a:spLocks/>
              </p:cNvSpPr>
              <p:nvPr userDrawn="1"/>
            </p:nvSpPr>
            <p:spPr bwMode="auto">
              <a:xfrm>
                <a:off x="5919" y="3303"/>
                <a:ext cx="32" cy="13"/>
              </a:xfrm>
              <a:custGeom>
                <a:avLst/>
                <a:gdLst>
                  <a:gd name="T0" fmla="*/ 18 w 22"/>
                  <a:gd name="T1" fmla="*/ 1 h 9"/>
                  <a:gd name="T2" fmla="*/ 18 w 22"/>
                  <a:gd name="T3" fmla="*/ 1 h 9"/>
                  <a:gd name="T4" fmla="*/ 16 w 22"/>
                  <a:gd name="T5" fmla="*/ 2 h 9"/>
                  <a:gd name="T6" fmla="*/ 13 w 22"/>
                  <a:gd name="T7" fmla="*/ 3 h 9"/>
                  <a:gd name="T8" fmla="*/ 3 w 22"/>
                  <a:gd name="T9" fmla="*/ 5 h 9"/>
                  <a:gd name="T10" fmla="*/ 3 w 22"/>
                  <a:gd name="T11" fmla="*/ 9 h 9"/>
                  <a:gd name="T12" fmla="*/ 17 w 22"/>
                  <a:gd name="T13" fmla="*/ 6 h 9"/>
                  <a:gd name="T14" fmla="*/ 21 w 22"/>
                  <a:gd name="T15" fmla="*/ 2 h 9"/>
                  <a:gd name="T16" fmla="*/ 18 w 2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9">
                    <a:moveTo>
                      <a:pt x="18" y="1"/>
                    </a:moveTo>
                    <a:cubicBezTo>
                      <a:pt x="18" y="1"/>
                      <a:pt x="18" y="1"/>
                      <a:pt x="18" y="1"/>
                    </a:cubicBezTo>
                    <a:cubicBezTo>
                      <a:pt x="17" y="2"/>
                      <a:pt x="17" y="2"/>
                      <a:pt x="16" y="2"/>
                    </a:cubicBezTo>
                    <a:cubicBezTo>
                      <a:pt x="15" y="2"/>
                      <a:pt x="14" y="3"/>
                      <a:pt x="13" y="3"/>
                    </a:cubicBezTo>
                    <a:cubicBezTo>
                      <a:pt x="10" y="4"/>
                      <a:pt x="6" y="4"/>
                      <a:pt x="3" y="5"/>
                    </a:cubicBezTo>
                    <a:cubicBezTo>
                      <a:pt x="0" y="5"/>
                      <a:pt x="1" y="9"/>
                      <a:pt x="3" y="9"/>
                    </a:cubicBezTo>
                    <a:cubicBezTo>
                      <a:pt x="8" y="8"/>
                      <a:pt x="12" y="7"/>
                      <a:pt x="17" y="6"/>
                    </a:cubicBezTo>
                    <a:cubicBezTo>
                      <a:pt x="19" y="5"/>
                      <a:pt x="22" y="4"/>
                      <a:pt x="21" y="2"/>
                    </a:cubicBezTo>
                    <a:cubicBezTo>
                      <a:pt x="21" y="0"/>
                      <a:pt x="19"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0" name="Freeform 1905">
                <a:extLst>
                  <a:ext uri="{FF2B5EF4-FFF2-40B4-BE49-F238E27FC236}">
                    <a16:creationId xmlns:a16="http://schemas.microsoft.com/office/drawing/2014/main" id="{6FAE381F-3A95-4CB3-BBFE-BCD2FBD41EFA}"/>
                  </a:ext>
                </a:extLst>
              </p:cNvPr>
              <p:cNvSpPr>
                <a:spLocks/>
              </p:cNvSpPr>
              <p:nvPr userDrawn="1"/>
            </p:nvSpPr>
            <p:spPr bwMode="auto">
              <a:xfrm>
                <a:off x="5908" y="3331"/>
                <a:ext cx="27" cy="14"/>
              </a:xfrm>
              <a:custGeom>
                <a:avLst/>
                <a:gdLst>
                  <a:gd name="T0" fmla="*/ 15 w 18"/>
                  <a:gd name="T1" fmla="*/ 1 h 10"/>
                  <a:gd name="T2" fmla="*/ 3 w 18"/>
                  <a:gd name="T3" fmla="*/ 5 h 10"/>
                  <a:gd name="T4" fmla="*/ 4 w 18"/>
                  <a:gd name="T5" fmla="*/ 9 h 10"/>
                  <a:gd name="T6" fmla="*/ 16 w 18"/>
                  <a:gd name="T7" fmla="*/ 4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3" y="5"/>
                      <a:pt x="3" y="5"/>
                      <a:pt x="3" y="5"/>
                    </a:cubicBezTo>
                    <a:cubicBezTo>
                      <a:pt x="0" y="6"/>
                      <a:pt x="2" y="10"/>
                      <a:pt x="4" y="9"/>
                    </a:cubicBezTo>
                    <a:cubicBezTo>
                      <a:pt x="16" y="4"/>
                      <a:pt x="16" y="4"/>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1" name="Freeform 1906">
                <a:extLst>
                  <a:ext uri="{FF2B5EF4-FFF2-40B4-BE49-F238E27FC236}">
                    <a16:creationId xmlns:a16="http://schemas.microsoft.com/office/drawing/2014/main" id="{838B3541-C372-4CDC-A3FE-E6C2B4AFE9D6}"/>
                  </a:ext>
                </a:extLst>
              </p:cNvPr>
              <p:cNvSpPr>
                <a:spLocks/>
              </p:cNvSpPr>
              <p:nvPr userDrawn="1"/>
            </p:nvSpPr>
            <p:spPr bwMode="auto">
              <a:xfrm>
                <a:off x="5898" y="3360"/>
                <a:ext cx="24" cy="9"/>
              </a:xfrm>
              <a:custGeom>
                <a:avLst/>
                <a:gdLst>
                  <a:gd name="T0" fmla="*/ 14 w 16"/>
                  <a:gd name="T1" fmla="*/ 1 h 6"/>
                  <a:gd name="T2" fmla="*/ 2 w 16"/>
                  <a:gd name="T3" fmla="*/ 2 h 6"/>
                  <a:gd name="T4" fmla="*/ 3 w 16"/>
                  <a:gd name="T5" fmla="*/ 5 h 6"/>
                  <a:gd name="T6" fmla="*/ 8 w 16"/>
                  <a:gd name="T7" fmla="*/ 4 h 6"/>
                  <a:gd name="T8" fmla="*/ 12 w 16"/>
                  <a:gd name="T9" fmla="*/ 5 h 6"/>
                  <a:gd name="T10" fmla="*/ 14 w 16"/>
                  <a:gd name="T11" fmla="*/ 1 h 6"/>
                </a:gdLst>
                <a:ahLst/>
                <a:cxnLst>
                  <a:cxn ang="0">
                    <a:pos x="T0" y="T1"/>
                  </a:cxn>
                  <a:cxn ang="0">
                    <a:pos x="T2" y="T3"/>
                  </a:cxn>
                  <a:cxn ang="0">
                    <a:pos x="T4" y="T5"/>
                  </a:cxn>
                  <a:cxn ang="0">
                    <a:pos x="T6" y="T7"/>
                  </a:cxn>
                  <a:cxn ang="0">
                    <a:pos x="T8" y="T9"/>
                  </a:cxn>
                  <a:cxn ang="0">
                    <a:pos x="T10" y="T11"/>
                  </a:cxn>
                </a:cxnLst>
                <a:rect l="0" t="0" r="r" b="b"/>
                <a:pathLst>
                  <a:path w="16" h="6">
                    <a:moveTo>
                      <a:pt x="14" y="1"/>
                    </a:moveTo>
                    <a:cubicBezTo>
                      <a:pt x="10" y="0"/>
                      <a:pt x="5" y="1"/>
                      <a:pt x="2" y="2"/>
                    </a:cubicBezTo>
                    <a:cubicBezTo>
                      <a:pt x="0" y="3"/>
                      <a:pt x="1" y="6"/>
                      <a:pt x="3" y="5"/>
                    </a:cubicBezTo>
                    <a:cubicBezTo>
                      <a:pt x="5" y="5"/>
                      <a:pt x="6" y="5"/>
                      <a:pt x="8" y="4"/>
                    </a:cubicBezTo>
                    <a:cubicBezTo>
                      <a:pt x="9" y="4"/>
                      <a:pt x="11" y="4"/>
                      <a:pt x="12" y="5"/>
                    </a:cubicBezTo>
                    <a:cubicBezTo>
                      <a:pt x="15" y="5"/>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2" name="Freeform 1907">
                <a:extLst>
                  <a:ext uri="{FF2B5EF4-FFF2-40B4-BE49-F238E27FC236}">
                    <a16:creationId xmlns:a16="http://schemas.microsoft.com/office/drawing/2014/main" id="{5E229884-DE0C-47BF-AC7A-FA945B1450E8}"/>
                  </a:ext>
                </a:extLst>
              </p:cNvPr>
              <p:cNvSpPr>
                <a:spLocks/>
              </p:cNvSpPr>
              <p:nvPr userDrawn="1"/>
            </p:nvSpPr>
            <p:spPr bwMode="auto">
              <a:xfrm>
                <a:off x="5880" y="3391"/>
                <a:ext cx="20" cy="12"/>
              </a:xfrm>
              <a:custGeom>
                <a:avLst/>
                <a:gdLst>
                  <a:gd name="T0" fmla="*/ 9 w 13"/>
                  <a:gd name="T1" fmla="*/ 1 h 8"/>
                  <a:gd name="T2" fmla="*/ 3 w 13"/>
                  <a:gd name="T3" fmla="*/ 4 h 8"/>
                  <a:gd name="T4" fmla="*/ 4 w 13"/>
                  <a:gd name="T5" fmla="*/ 7 h 8"/>
                  <a:gd name="T6" fmla="*/ 11 w 13"/>
                  <a:gd name="T7" fmla="*/ 4 h 8"/>
                  <a:gd name="T8" fmla="*/ 9 w 13"/>
                  <a:gd name="T9" fmla="*/ 1 h 8"/>
                </a:gdLst>
                <a:ahLst/>
                <a:cxnLst>
                  <a:cxn ang="0">
                    <a:pos x="T0" y="T1"/>
                  </a:cxn>
                  <a:cxn ang="0">
                    <a:pos x="T2" y="T3"/>
                  </a:cxn>
                  <a:cxn ang="0">
                    <a:pos x="T4" y="T5"/>
                  </a:cxn>
                  <a:cxn ang="0">
                    <a:pos x="T6" y="T7"/>
                  </a:cxn>
                  <a:cxn ang="0">
                    <a:pos x="T8" y="T9"/>
                  </a:cxn>
                </a:cxnLst>
                <a:rect l="0" t="0" r="r" b="b"/>
                <a:pathLst>
                  <a:path w="13" h="8">
                    <a:moveTo>
                      <a:pt x="9" y="1"/>
                    </a:moveTo>
                    <a:cubicBezTo>
                      <a:pt x="3" y="4"/>
                      <a:pt x="3" y="4"/>
                      <a:pt x="3" y="4"/>
                    </a:cubicBezTo>
                    <a:cubicBezTo>
                      <a:pt x="0" y="4"/>
                      <a:pt x="2" y="8"/>
                      <a:pt x="4" y="7"/>
                    </a:cubicBezTo>
                    <a:cubicBezTo>
                      <a:pt x="11" y="4"/>
                      <a:pt x="11" y="4"/>
                      <a:pt x="11" y="4"/>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3" name="Freeform 1908">
                <a:extLst>
                  <a:ext uri="{FF2B5EF4-FFF2-40B4-BE49-F238E27FC236}">
                    <a16:creationId xmlns:a16="http://schemas.microsoft.com/office/drawing/2014/main" id="{E4C9709B-80F9-48BB-8EE6-6DDE5E0DEB50}"/>
                  </a:ext>
                </a:extLst>
              </p:cNvPr>
              <p:cNvSpPr>
                <a:spLocks/>
              </p:cNvSpPr>
              <p:nvPr userDrawn="1"/>
            </p:nvSpPr>
            <p:spPr bwMode="auto">
              <a:xfrm>
                <a:off x="5880" y="3410"/>
                <a:ext cx="28" cy="10"/>
              </a:xfrm>
              <a:custGeom>
                <a:avLst/>
                <a:gdLst>
                  <a:gd name="T0" fmla="*/ 16 w 19"/>
                  <a:gd name="T1" fmla="*/ 1 h 7"/>
                  <a:gd name="T2" fmla="*/ 3 w 19"/>
                  <a:gd name="T3" fmla="*/ 1 h 7"/>
                  <a:gd name="T4" fmla="*/ 2 w 19"/>
                  <a:gd name="T5" fmla="*/ 5 h 7"/>
                  <a:gd name="T6" fmla="*/ 17 w 19"/>
                  <a:gd name="T7" fmla="*/ 5 h 7"/>
                  <a:gd name="T8" fmla="*/ 16 w 19"/>
                  <a:gd name="T9" fmla="*/ 1 h 7"/>
                </a:gdLst>
                <a:ahLst/>
                <a:cxnLst>
                  <a:cxn ang="0">
                    <a:pos x="T0" y="T1"/>
                  </a:cxn>
                  <a:cxn ang="0">
                    <a:pos x="T2" y="T3"/>
                  </a:cxn>
                  <a:cxn ang="0">
                    <a:pos x="T4" y="T5"/>
                  </a:cxn>
                  <a:cxn ang="0">
                    <a:pos x="T6" y="T7"/>
                  </a:cxn>
                  <a:cxn ang="0">
                    <a:pos x="T8" y="T9"/>
                  </a:cxn>
                </a:cxnLst>
                <a:rect l="0" t="0" r="r" b="b"/>
                <a:pathLst>
                  <a:path w="19" h="7">
                    <a:moveTo>
                      <a:pt x="16" y="1"/>
                    </a:moveTo>
                    <a:cubicBezTo>
                      <a:pt x="12" y="2"/>
                      <a:pt x="7" y="3"/>
                      <a:pt x="3" y="1"/>
                    </a:cubicBezTo>
                    <a:cubicBezTo>
                      <a:pt x="1" y="1"/>
                      <a:pt x="0" y="4"/>
                      <a:pt x="2" y="5"/>
                    </a:cubicBezTo>
                    <a:cubicBezTo>
                      <a:pt x="7" y="7"/>
                      <a:pt x="12"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4" name="Freeform 1909">
                <a:extLst>
                  <a:ext uri="{FF2B5EF4-FFF2-40B4-BE49-F238E27FC236}">
                    <a16:creationId xmlns:a16="http://schemas.microsoft.com/office/drawing/2014/main" id="{2817A0DB-DB62-4E03-B3F9-FE47219E3E5E}"/>
                  </a:ext>
                </a:extLst>
              </p:cNvPr>
              <p:cNvSpPr>
                <a:spLocks/>
              </p:cNvSpPr>
              <p:nvPr userDrawn="1"/>
            </p:nvSpPr>
            <p:spPr bwMode="auto">
              <a:xfrm>
                <a:off x="5895" y="3435"/>
                <a:ext cx="21" cy="12"/>
              </a:xfrm>
              <a:custGeom>
                <a:avLst/>
                <a:gdLst>
                  <a:gd name="T0" fmla="*/ 10 w 14"/>
                  <a:gd name="T1" fmla="*/ 1 h 8"/>
                  <a:gd name="T2" fmla="*/ 2 w 14"/>
                  <a:gd name="T3" fmla="*/ 4 h 8"/>
                  <a:gd name="T4" fmla="*/ 3 w 14"/>
                  <a:gd name="T5" fmla="*/ 7 h 8"/>
                  <a:gd name="T6" fmla="*/ 11 w 14"/>
                  <a:gd name="T7" fmla="*/ 4 h 8"/>
                  <a:gd name="T8" fmla="*/ 10 w 14"/>
                  <a:gd name="T9" fmla="*/ 1 h 8"/>
                </a:gdLst>
                <a:ahLst/>
                <a:cxnLst>
                  <a:cxn ang="0">
                    <a:pos x="T0" y="T1"/>
                  </a:cxn>
                  <a:cxn ang="0">
                    <a:pos x="T2" y="T3"/>
                  </a:cxn>
                  <a:cxn ang="0">
                    <a:pos x="T4" y="T5"/>
                  </a:cxn>
                  <a:cxn ang="0">
                    <a:pos x="T6" y="T7"/>
                  </a:cxn>
                  <a:cxn ang="0">
                    <a:pos x="T8" y="T9"/>
                  </a:cxn>
                </a:cxnLst>
                <a:rect l="0" t="0" r="r" b="b"/>
                <a:pathLst>
                  <a:path w="14" h="8">
                    <a:moveTo>
                      <a:pt x="10" y="1"/>
                    </a:moveTo>
                    <a:cubicBezTo>
                      <a:pt x="2" y="4"/>
                      <a:pt x="2" y="4"/>
                      <a:pt x="2" y="4"/>
                    </a:cubicBezTo>
                    <a:cubicBezTo>
                      <a:pt x="0" y="4"/>
                      <a:pt x="1" y="8"/>
                      <a:pt x="3" y="7"/>
                    </a:cubicBezTo>
                    <a:cubicBezTo>
                      <a:pt x="11" y="4"/>
                      <a:pt x="11" y="4"/>
                      <a:pt x="11"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5" name="Freeform 1910">
                <a:extLst>
                  <a:ext uri="{FF2B5EF4-FFF2-40B4-BE49-F238E27FC236}">
                    <a16:creationId xmlns:a16="http://schemas.microsoft.com/office/drawing/2014/main" id="{7BE0BBCD-93E2-4C9D-AB35-56A79F9976E8}"/>
                  </a:ext>
                </a:extLst>
              </p:cNvPr>
              <p:cNvSpPr>
                <a:spLocks/>
              </p:cNvSpPr>
              <p:nvPr userDrawn="1"/>
            </p:nvSpPr>
            <p:spPr bwMode="auto">
              <a:xfrm>
                <a:off x="5898" y="3453"/>
                <a:ext cx="28" cy="12"/>
              </a:xfrm>
              <a:custGeom>
                <a:avLst/>
                <a:gdLst>
                  <a:gd name="T0" fmla="*/ 16 w 19"/>
                  <a:gd name="T1" fmla="*/ 1 h 8"/>
                  <a:gd name="T2" fmla="*/ 2 w 19"/>
                  <a:gd name="T3" fmla="*/ 5 h 8"/>
                  <a:gd name="T4" fmla="*/ 3 w 19"/>
                  <a:gd name="T5" fmla="*/ 8 h 8"/>
                  <a:gd name="T6" fmla="*/ 17 w 19"/>
                  <a:gd name="T7" fmla="*/ 5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2" y="3"/>
                      <a:pt x="7" y="4"/>
                      <a:pt x="2" y="5"/>
                    </a:cubicBezTo>
                    <a:cubicBezTo>
                      <a:pt x="0" y="5"/>
                      <a:pt x="0" y="8"/>
                      <a:pt x="3" y="8"/>
                    </a:cubicBezTo>
                    <a:cubicBezTo>
                      <a:pt x="8" y="8"/>
                      <a:pt x="13"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6" name="Freeform 1911">
                <a:extLst>
                  <a:ext uri="{FF2B5EF4-FFF2-40B4-BE49-F238E27FC236}">
                    <a16:creationId xmlns:a16="http://schemas.microsoft.com/office/drawing/2014/main" id="{5D83F270-4720-4336-B930-E7E2C5716E7B}"/>
                  </a:ext>
                </a:extLst>
              </p:cNvPr>
              <p:cNvSpPr>
                <a:spLocks/>
              </p:cNvSpPr>
              <p:nvPr userDrawn="1"/>
            </p:nvSpPr>
            <p:spPr bwMode="auto">
              <a:xfrm>
                <a:off x="5939" y="3457"/>
                <a:ext cx="22" cy="6"/>
              </a:xfrm>
              <a:custGeom>
                <a:avLst/>
                <a:gdLst>
                  <a:gd name="T0" fmla="*/ 12 w 15"/>
                  <a:gd name="T1" fmla="*/ 0 h 4"/>
                  <a:gd name="T2" fmla="*/ 3 w 15"/>
                  <a:gd name="T3" fmla="*/ 0 h 4"/>
                  <a:gd name="T4" fmla="*/ 3 w 15"/>
                  <a:gd name="T5" fmla="*/ 4 h 4"/>
                  <a:gd name="T6" fmla="*/ 12 w 15"/>
                  <a:gd name="T7" fmla="*/ 4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0"/>
                      <a:pt x="3" y="0"/>
                    </a:cubicBezTo>
                    <a:cubicBezTo>
                      <a:pt x="1" y="0"/>
                      <a:pt x="0" y="4"/>
                      <a:pt x="3" y="4"/>
                    </a:cubicBezTo>
                    <a:cubicBezTo>
                      <a:pt x="6" y="4"/>
                      <a:pt x="9" y="4"/>
                      <a:pt x="12"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7" name="Freeform 1912">
                <a:extLst>
                  <a:ext uri="{FF2B5EF4-FFF2-40B4-BE49-F238E27FC236}">
                    <a16:creationId xmlns:a16="http://schemas.microsoft.com/office/drawing/2014/main" id="{66F28E8B-838A-449A-A362-CD08710698BB}"/>
                  </a:ext>
                </a:extLst>
              </p:cNvPr>
              <p:cNvSpPr>
                <a:spLocks/>
              </p:cNvSpPr>
              <p:nvPr userDrawn="1"/>
            </p:nvSpPr>
            <p:spPr bwMode="auto">
              <a:xfrm>
                <a:off x="5945" y="3426"/>
                <a:ext cx="24" cy="14"/>
              </a:xfrm>
              <a:custGeom>
                <a:avLst/>
                <a:gdLst>
                  <a:gd name="T0" fmla="*/ 12 w 16"/>
                  <a:gd name="T1" fmla="*/ 1 h 9"/>
                  <a:gd name="T2" fmla="*/ 4 w 16"/>
                  <a:gd name="T3" fmla="*/ 4 h 9"/>
                  <a:gd name="T4" fmla="*/ 3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10" y="2"/>
                      <a:pt x="7" y="5"/>
                      <a:pt x="4" y="4"/>
                    </a:cubicBezTo>
                    <a:cubicBezTo>
                      <a:pt x="2" y="4"/>
                      <a:pt x="0" y="7"/>
                      <a:pt x="3" y="8"/>
                    </a:cubicBezTo>
                    <a:cubicBezTo>
                      <a:pt x="7" y="9"/>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8" name="Freeform 1913">
                <a:extLst>
                  <a:ext uri="{FF2B5EF4-FFF2-40B4-BE49-F238E27FC236}">
                    <a16:creationId xmlns:a16="http://schemas.microsoft.com/office/drawing/2014/main" id="{758C625A-C1E5-4048-B8C3-619FF2E62D89}"/>
                  </a:ext>
                </a:extLst>
              </p:cNvPr>
              <p:cNvSpPr>
                <a:spLocks/>
              </p:cNvSpPr>
              <p:nvPr userDrawn="1"/>
            </p:nvSpPr>
            <p:spPr bwMode="auto">
              <a:xfrm>
                <a:off x="5933" y="3404"/>
                <a:ext cx="26" cy="16"/>
              </a:xfrm>
              <a:custGeom>
                <a:avLst/>
                <a:gdLst>
                  <a:gd name="T0" fmla="*/ 13 w 17"/>
                  <a:gd name="T1" fmla="*/ 2 h 11"/>
                  <a:gd name="T2" fmla="*/ 2 w 17"/>
                  <a:gd name="T3" fmla="*/ 7 h 11"/>
                  <a:gd name="T4" fmla="*/ 3 w 17"/>
                  <a:gd name="T5" fmla="*/ 11 h 11"/>
                  <a:gd name="T6" fmla="*/ 16 w 17"/>
                  <a:gd name="T7" fmla="*/ 5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0" y="5"/>
                      <a:pt x="6" y="7"/>
                      <a:pt x="2" y="7"/>
                    </a:cubicBezTo>
                    <a:cubicBezTo>
                      <a:pt x="0" y="7"/>
                      <a:pt x="0" y="11"/>
                      <a:pt x="3" y="11"/>
                    </a:cubicBezTo>
                    <a:cubicBezTo>
                      <a:pt x="8" y="11"/>
                      <a:pt x="12" y="8"/>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9" name="Freeform 1914">
                <a:extLst>
                  <a:ext uri="{FF2B5EF4-FFF2-40B4-BE49-F238E27FC236}">
                    <a16:creationId xmlns:a16="http://schemas.microsoft.com/office/drawing/2014/main" id="{DDE7E646-4F6E-4CC0-8890-215EE1AF5D6B}"/>
                  </a:ext>
                </a:extLst>
              </p:cNvPr>
              <p:cNvSpPr>
                <a:spLocks/>
              </p:cNvSpPr>
              <p:nvPr userDrawn="1"/>
            </p:nvSpPr>
            <p:spPr bwMode="auto">
              <a:xfrm>
                <a:off x="5931" y="3378"/>
                <a:ext cx="25" cy="10"/>
              </a:xfrm>
              <a:custGeom>
                <a:avLst/>
                <a:gdLst>
                  <a:gd name="T0" fmla="*/ 13 w 17"/>
                  <a:gd name="T1" fmla="*/ 1 h 7"/>
                  <a:gd name="T2" fmla="*/ 2 w 17"/>
                  <a:gd name="T3" fmla="*/ 3 h 7"/>
                  <a:gd name="T4" fmla="*/ 3 w 17"/>
                  <a:gd name="T5" fmla="*/ 7 h 7"/>
                  <a:gd name="T6" fmla="*/ 14 w 17"/>
                  <a:gd name="T7" fmla="*/ 4 h 7"/>
                  <a:gd name="T8" fmla="*/ 13 w 17"/>
                  <a:gd name="T9" fmla="*/ 1 h 7"/>
                </a:gdLst>
                <a:ahLst/>
                <a:cxnLst>
                  <a:cxn ang="0">
                    <a:pos x="T0" y="T1"/>
                  </a:cxn>
                  <a:cxn ang="0">
                    <a:pos x="T2" y="T3"/>
                  </a:cxn>
                  <a:cxn ang="0">
                    <a:pos x="T4" y="T5"/>
                  </a:cxn>
                  <a:cxn ang="0">
                    <a:pos x="T6" y="T7"/>
                  </a:cxn>
                  <a:cxn ang="0">
                    <a:pos x="T8" y="T9"/>
                  </a:cxn>
                </a:cxnLst>
                <a:rect l="0" t="0" r="r" b="b"/>
                <a:pathLst>
                  <a:path w="17" h="7">
                    <a:moveTo>
                      <a:pt x="13" y="1"/>
                    </a:moveTo>
                    <a:cubicBezTo>
                      <a:pt x="9" y="2"/>
                      <a:pt x="6" y="3"/>
                      <a:pt x="2" y="3"/>
                    </a:cubicBezTo>
                    <a:cubicBezTo>
                      <a:pt x="0" y="3"/>
                      <a:pt x="0" y="7"/>
                      <a:pt x="3" y="7"/>
                    </a:cubicBezTo>
                    <a:cubicBezTo>
                      <a:pt x="7" y="7"/>
                      <a:pt x="10" y="6"/>
                      <a:pt x="14"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0" name="Freeform 1915">
                <a:extLst>
                  <a:ext uri="{FF2B5EF4-FFF2-40B4-BE49-F238E27FC236}">
                    <a16:creationId xmlns:a16="http://schemas.microsoft.com/office/drawing/2014/main" id="{9C125281-3997-4CD3-82DA-A83AE2A04B1E}"/>
                  </a:ext>
                </a:extLst>
              </p:cNvPr>
              <p:cNvSpPr>
                <a:spLocks/>
              </p:cNvSpPr>
              <p:nvPr userDrawn="1"/>
            </p:nvSpPr>
            <p:spPr bwMode="auto">
              <a:xfrm>
                <a:off x="5959" y="3351"/>
                <a:ext cx="25" cy="14"/>
              </a:xfrm>
              <a:custGeom>
                <a:avLst/>
                <a:gdLst>
                  <a:gd name="T0" fmla="*/ 14 w 17"/>
                  <a:gd name="T1" fmla="*/ 1 h 9"/>
                  <a:gd name="T2" fmla="*/ 3 w 17"/>
                  <a:gd name="T3" fmla="*/ 5 h 9"/>
                  <a:gd name="T4" fmla="*/ 4 w 17"/>
                  <a:gd name="T5" fmla="*/ 8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3" y="5"/>
                      <a:pt x="3" y="5"/>
                      <a:pt x="3" y="5"/>
                    </a:cubicBezTo>
                    <a:cubicBezTo>
                      <a:pt x="0" y="6"/>
                      <a:pt x="2" y="9"/>
                      <a:pt x="4" y="8"/>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1" name="Freeform 1916">
                <a:extLst>
                  <a:ext uri="{FF2B5EF4-FFF2-40B4-BE49-F238E27FC236}">
                    <a16:creationId xmlns:a16="http://schemas.microsoft.com/office/drawing/2014/main" id="{DCEF6185-4AD7-48A7-B8DE-454DB100F30B}"/>
                  </a:ext>
                </a:extLst>
              </p:cNvPr>
              <p:cNvSpPr>
                <a:spLocks/>
              </p:cNvSpPr>
              <p:nvPr userDrawn="1"/>
            </p:nvSpPr>
            <p:spPr bwMode="auto">
              <a:xfrm>
                <a:off x="5957" y="3335"/>
                <a:ext cx="28" cy="19"/>
              </a:xfrm>
              <a:custGeom>
                <a:avLst/>
                <a:gdLst>
                  <a:gd name="T0" fmla="*/ 15 w 19"/>
                  <a:gd name="T1" fmla="*/ 1 h 13"/>
                  <a:gd name="T2" fmla="*/ 2 w 19"/>
                  <a:gd name="T3" fmla="*/ 9 h 13"/>
                  <a:gd name="T4" fmla="*/ 4 w 19"/>
                  <a:gd name="T5" fmla="*/ 12 h 13"/>
                  <a:gd name="T6" fmla="*/ 16 w 19"/>
                  <a:gd name="T7" fmla="*/ 4 h 13"/>
                  <a:gd name="T8" fmla="*/ 15 w 19"/>
                  <a:gd name="T9" fmla="*/ 1 h 13"/>
                </a:gdLst>
                <a:ahLst/>
                <a:cxnLst>
                  <a:cxn ang="0">
                    <a:pos x="T0" y="T1"/>
                  </a:cxn>
                  <a:cxn ang="0">
                    <a:pos x="T2" y="T3"/>
                  </a:cxn>
                  <a:cxn ang="0">
                    <a:pos x="T4" y="T5"/>
                  </a:cxn>
                  <a:cxn ang="0">
                    <a:pos x="T6" y="T7"/>
                  </a:cxn>
                  <a:cxn ang="0">
                    <a:pos x="T8" y="T9"/>
                  </a:cxn>
                </a:cxnLst>
                <a:rect l="0" t="0" r="r" b="b"/>
                <a:pathLst>
                  <a:path w="19" h="13">
                    <a:moveTo>
                      <a:pt x="15" y="1"/>
                    </a:moveTo>
                    <a:cubicBezTo>
                      <a:pt x="10" y="3"/>
                      <a:pt x="6" y="6"/>
                      <a:pt x="2" y="9"/>
                    </a:cubicBezTo>
                    <a:cubicBezTo>
                      <a:pt x="0" y="10"/>
                      <a:pt x="2" y="13"/>
                      <a:pt x="4" y="12"/>
                    </a:cubicBezTo>
                    <a:cubicBezTo>
                      <a:pt x="8" y="9"/>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2" name="Freeform 1917">
                <a:extLst>
                  <a:ext uri="{FF2B5EF4-FFF2-40B4-BE49-F238E27FC236}">
                    <a16:creationId xmlns:a16="http://schemas.microsoft.com/office/drawing/2014/main" id="{47FFA622-FD9D-467D-A4B1-67984515A393}"/>
                  </a:ext>
                </a:extLst>
              </p:cNvPr>
              <p:cNvSpPr>
                <a:spLocks/>
              </p:cNvSpPr>
              <p:nvPr userDrawn="1"/>
            </p:nvSpPr>
            <p:spPr bwMode="auto">
              <a:xfrm>
                <a:off x="5984" y="3304"/>
                <a:ext cx="28" cy="16"/>
              </a:xfrm>
              <a:custGeom>
                <a:avLst/>
                <a:gdLst>
                  <a:gd name="T0" fmla="*/ 15 w 19"/>
                  <a:gd name="T1" fmla="*/ 1 h 11"/>
                  <a:gd name="T2" fmla="*/ 2 w 19"/>
                  <a:gd name="T3" fmla="*/ 6 h 11"/>
                  <a:gd name="T4" fmla="*/ 3 w 19"/>
                  <a:gd name="T5" fmla="*/ 10 h 11"/>
                  <a:gd name="T6" fmla="*/ 17 w 19"/>
                  <a:gd name="T7" fmla="*/ 5 h 11"/>
                  <a:gd name="T8" fmla="*/ 15 w 19"/>
                  <a:gd name="T9" fmla="*/ 1 h 11"/>
                </a:gdLst>
                <a:ahLst/>
                <a:cxnLst>
                  <a:cxn ang="0">
                    <a:pos x="T0" y="T1"/>
                  </a:cxn>
                  <a:cxn ang="0">
                    <a:pos x="T2" y="T3"/>
                  </a:cxn>
                  <a:cxn ang="0">
                    <a:pos x="T4" y="T5"/>
                  </a:cxn>
                  <a:cxn ang="0">
                    <a:pos x="T6" y="T7"/>
                  </a:cxn>
                  <a:cxn ang="0">
                    <a:pos x="T8" y="T9"/>
                  </a:cxn>
                </a:cxnLst>
                <a:rect l="0" t="0" r="r" b="b"/>
                <a:pathLst>
                  <a:path w="19" h="11">
                    <a:moveTo>
                      <a:pt x="15" y="1"/>
                    </a:moveTo>
                    <a:cubicBezTo>
                      <a:pt x="2" y="6"/>
                      <a:pt x="2" y="6"/>
                      <a:pt x="2" y="6"/>
                    </a:cubicBezTo>
                    <a:cubicBezTo>
                      <a:pt x="0" y="7"/>
                      <a:pt x="1" y="11"/>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3" name="Freeform 1918">
                <a:extLst>
                  <a:ext uri="{FF2B5EF4-FFF2-40B4-BE49-F238E27FC236}">
                    <a16:creationId xmlns:a16="http://schemas.microsoft.com/office/drawing/2014/main" id="{D0C6F726-A95F-4081-A9BE-BB4C7C74745A}"/>
                  </a:ext>
                </a:extLst>
              </p:cNvPr>
              <p:cNvSpPr>
                <a:spLocks/>
              </p:cNvSpPr>
              <p:nvPr userDrawn="1"/>
            </p:nvSpPr>
            <p:spPr bwMode="auto">
              <a:xfrm>
                <a:off x="5984" y="3285"/>
                <a:ext cx="26" cy="12"/>
              </a:xfrm>
              <a:custGeom>
                <a:avLst/>
                <a:gdLst>
                  <a:gd name="T0" fmla="*/ 15 w 18"/>
                  <a:gd name="T1" fmla="*/ 1 h 8"/>
                  <a:gd name="T2" fmla="*/ 2 w 18"/>
                  <a:gd name="T3" fmla="*/ 4 h 8"/>
                  <a:gd name="T4" fmla="*/ 4 w 18"/>
                  <a:gd name="T5" fmla="*/ 7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1"/>
                      <a:pt x="7" y="2"/>
                      <a:pt x="2" y="4"/>
                    </a:cubicBezTo>
                    <a:cubicBezTo>
                      <a:pt x="0" y="5"/>
                      <a:pt x="1" y="8"/>
                      <a:pt x="4" y="7"/>
                    </a:cubicBezTo>
                    <a:cubicBezTo>
                      <a:pt x="8" y="6"/>
                      <a:pt x="11" y="4"/>
                      <a:pt x="16" y="4"/>
                    </a:cubicBezTo>
                    <a:cubicBezTo>
                      <a:pt x="18"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4" name="Freeform 1919">
                <a:extLst>
                  <a:ext uri="{FF2B5EF4-FFF2-40B4-BE49-F238E27FC236}">
                    <a16:creationId xmlns:a16="http://schemas.microsoft.com/office/drawing/2014/main" id="{696E29A4-1DD3-442E-9C8B-2136711D14C2}"/>
                  </a:ext>
                </a:extLst>
              </p:cNvPr>
              <p:cNvSpPr>
                <a:spLocks/>
              </p:cNvSpPr>
              <p:nvPr userDrawn="1"/>
            </p:nvSpPr>
            <p:spPr bwMode="auto">
              <a:xfrm>
                <a:off x="6022" y="3247"/>
                <a:ext cx="22" cy="13"/>
              </a:xfrm>
              <a:custGeom>
                <a:avLst/>
                <a:gdLst>
                  <a:gd name="T0" fmla="*/ 11 w 15"/>
                  <a:gd name="T1" fmla="*/ 2 h 9"/>
                  <a:gd name="T2" fmla="*/ 3 w 15"/>
                  <a:gd name="T3" fmla="*/ 5 h 9"/>
                  <a:gd name="T4" fmla="*/ 3 w 15"/>
                  <a:gd name="T5" fmla="*/ 8 h 9"/>
                  <a:gd name="T6" fmla="*/ 14 w 15"/>
                  <a:gd name="T7" fmla="*/ 4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9" y="4"/>
                      <a:pt x="6" y="5"/>
                      <a:pt x="3" y="5"/>
                    </a:cubicBezTo>
                    <a:cubicBezTo>
                      <a:pt x="1" y="5"/>
                      <a:pt x="0" y="8"/>
                      <a:pt x="3" y="8"/>
                    </a:cubicBezTo>
                    <a:cubicBezTo>
                      <a:pt x="7" y="9"/>
                      <a:pt x="11" y="7"/>
                      <a:pt x="14" y="4"/>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5" name="Freeform 1920">
                <a:extLst>
                  <a:ext uri="{FF2B5EF4-FFF2-40B4-BE49-F238E27FC236}">
                    <a16:creationId xmlns:a16="http://schemas.microsoft.com/office/drawing/2014/main" id="{8EFFD98A-A9D7-420E-BD17-DCAC1A2F4C8B}"/>
                  </a:ext>
                </a:extLst>
              </p:cNvPr>
              <p:cNvSpPr>
                <a:spLocks/>
              </p:cNvSpPr>
              <p:nvPr userDrawn="1"/>
            </p:nvSpPr>
            <p:spPr bwMode="auto">
              <a:xfrm>
                <a:off x="6023" y="3231"/>
                <a:ext cx="29" cy="13"/>
              </a:xfrm>
              <a:custGeom>
                <a:avLst/>
                <a:gdLst>
                  <a:gd name="T0" fmla="*/ 16 w 19"/>
                  <a:gd name="T1" fmla="*/ 1 h 9"/>
                  <a:gd name="T2" fmla="*/ 2 w 19"/>
                  <a:gd name="T3" fmla="*/ 5 h 9"/>
                  <a:gd name="T4" fmla="*/ 3 w 19"/>
                  <a:gd name="T5" fmla="*/ 9 h 9"/>
                  <a:gd name="T6" fmla="*/ 17 w 19"/>
                  <a:gd name="T7" fmla="*/ 5 h 9"/>
                  <a:gd name="T8" fmla="*/ 16 w 19"/>
                  <a:gd name="T9" fmla="*/ 1 h 9"/>
                </a:gdLst>
                <a:ahLst/>
                <a:cxnLst>
                  <a:cxn ang="0">
                    <a:pos x="T0" y="T1"/>
                  </a:cxn>
                  <a:cxn ang="0">
                    <a:pos x="T2" y="T3"/>
                  </a:cxn>
                  <a:cxn ang="0">
                    <a:pos x="T4" y="T5"/>
                  </a:cxn>
                  <a:cxn ang="0">
                    <a:pos x="T6" y="T7"/>
                  </a:cxn>
                  <a:cxn ang="0">
                    <a:pos x="T8" y="T9"/>
                  </a:cxn>
                </a:cxnLst>
                <a:rect l="0" t="0" r="r" b="b"/>
                <a:pathLst>
                  <a:path w="19" h="9">
                    <a:moveTo>
                      <a:pt x="16" y="1"/>
                    </a:moveTo>
                    <a:cubicBezTo>
                      <a:pt x="11" y="3"/>
                      <a:pt x="7" y="5"/>
                      <a:pt x="2" y="5"/>
                    </a:cubicBezTo>
                    <a:cubicBezTo>
                      <a:pt x="0" y="5"/>
                      <a:pt x="0" y="9"/>
                      <a:pt x="3" y="9"/>
                    </a:cubicBezTo>
                    <a:cubicBezTo>
                      <a:pt x="8" y="8"/>
                      <a:pt x="12" y="7"/>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6" name="Freeform 1921">
                <a:extLst>
                  <a:ext uri="{FF2B5EF4-FFF2-40B4-BE49-F238E27FC236}">
                    <a16:creationId xmlns:a16="http://schemas.microsoft.com/office/drawing/2014/main" id="{CA557BC6-1C06-4C78-9CE3-F9C62D735A2F}"/>
                  </a:ext>
                </a:extLst>
              </p:cNvPr>
              <p:cNvSpPr>
                <a:spLocks/>
              </p:cNvSpPr>
              <p:nvPr userDrawn="1"/>
            </p:nvSpPr>
            <p:spPr bwMode="auto">
              <a:xfrm>
                <a:off x="6037" y="3267"/>
                <a:ext cx="25" cy="14"/>
              </a:xfrm>
              <a:custGeom>
                <a:avLst/>
                <a:gdLst>
                  <a:gd name="T0" fmla="*/ 12 w 17"/>
                  <a:gd name="T1" fmla="*/ 2 h 9"/>
                  <a:gd name="T2" fmla="*/ 3 w 17"/>
                  <a:gd name="T3" fmla="*/ 5 h 9"/>
                  <a:gd name="T4" fmla="*/ 3 w 17"/>
                  <a:gd name="T5" fmla="*/ 9 h 9"/>
                  <a:gd name="T6" fmla="*/ 15 w 17"/>
                  <a:gd name="T7" fmla="*/ 4 h 9"/>
                  <a:gd name="T8" fmla="*/ 12 w 17"/>
                  <a:gd name="T9" fmla="*/ 2 h 9"/>
                </a:gdLst>
                <a:ahLst/>
                <a:cxnLst>
                  <a:cxn ang="0">
                    <a:pos x="T0" y="T1"/>
                  </a:cxn>
                  <a:cxn ang="0">
                    <a:pos x="T2" y="T3"/>
                  </a:cxn>
                  <a:cxn ang="0">
                    <a:pos x="T4" y="T5"/>
                  </a:cxn>
                  <a:cxn ang="0">
                    <a:pos x="T6" y="T7"/>
                  </a:cxn>
                  <a:cxn ang="0">
                    <a:pos x="T8" y="T9"/>
                  </a:cxn>
                </a:cxnLst>
                <a:rect l="0" t="0" r="r" b="b"/>
                <a:pathLst>
                  <a:path w="17" h="9">
                    <a:moveTo>
                      <a:pt x="12" y="2"/>
                    </a:moveTo>
                    <a:cubicBezTo>
                      <a:pt x="10" y="5"/>
                      <a:pt x="6" y="5"/>
                      <a:pt x="3" y="5"/>
                    </a:cubicBezTo>
                    <a:cubicBezTo>
                      <a:pt x="0" y="6"/>
                      <a:pt x="1" y="9"/>
                      <a:pt x="3" y="9"/>
                    </a:cubicBezTo>
                    <a:cubicBezTo>
                      <a:pt x="8" y="9"/>
                      <a:pt x="12" y="8"/>
                      <a:pt x="15" y="4"/>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7" name="Freeform 1922">
                <a:extLst>
                  <a:ext uri="{FF2B5EF4-FFF2-40B4-BE49-F238E27FC236}">
                    <a16:creationId xmlns:a16="http://schemas.microsoft.com/office/drawing/2014/main" id="{1DD5915D-8322-4DBD-B78A-397A9D1C18A6}"/>
                  </a:ext>
                </a:extLst>
              </p:cNvPr>
              <p:cNvSpPr>
                <a:spLocks/>
              </p:cNvSpPr>
              <p:nvPr userDrawn="1"/>
            </p:nvSpPr>
            <p:spPr bwMode="auto">
              <a:xfrm>
                <a:off x="6072" y="3232"/>
                <a:ext cx="25" cy="16"/>
              </a:xfrm>
              <a:custGeom>
                <a:avLst/>
                <a:gdLst>
                  <a:gd name="T0" fmla="*/ 13 w 17"/>
                  <a:gd name="T1" fmla="*/ 2 h 11"/>
                  <a:gd name="T2" fmla="*/ 3 w 17"/>
                  <a:gd name="T3" fmla="*/ 7 h 11"/>
                  <a:gd name="T4" fmla="*/ 3 w 17"/>
                  <a:gd name="T5" fmla="*/ 11 h 11"/>
                  <a:gd name="T6" fmla="*/ 16 w 17"/>
                  <a:gd name="T7" fmla="*/ 4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1" y="6"/>
                      <a:pt x="6" y="7"/>
                      <a:pt x="3" y="7"/>
                    </a:cubicBezTo>
                    <a:cubicBezTo>
                      <a:pt x="0" y="7"/>
                      <a:pt x="0" y="11"/>
                      <a:pt x="3" y="11"/>
                    </a:cubicBezTo>
                    <a:cubicBezTo>
                      <a:pt x="8" y="10"/>
                      <a:pt x="14" y="8"/>
                      <a:pt x="16" y="4"/>
                    </a:cubicBezTo>
                    <a:cubicBezTo>
                      <a:pt x="17"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8" name="Freeform 1923">
                <a:extLst>
                  <a:ext uri="{FF2B5EF4-FFF2-40B4-BE49-F238E27FC236}">
                    <a16:creationId xmlns:a16="http://schemas.microsoft.com/office/drawing/2014/main" id="{77BE0FE4-FDA1-4754-8256-6EEC960E9CFF}"/>
                  </a:ext>
                </a:extLst>
              </p:cNvPr>
              <p:cNvSpPr>
                <a:spLocks/>
              </p:cNvSpPr>
              <p:nvPr userDrawn="1"/>
            </p:nvSpPr>
            <p:spPr bwMode="auto">
              <a:xfrm>
                <a:off x="6074" y="3217"/>
                <a:ext cx="28" cy="18"/>
              </a:xfrm>
              <a:custGeom>
                <a:avLst/>
                <a:gdLst>
                  <a:gd name="T0" fmla="*/ 14 w 19"/>
                  <a:gd name="T1" fmla="*/ 2 h 12"/>
                  <a:gd name="T2" fmla="*/ 3 w 19"/>
                  <a:gd name="T3" fmla="*/ 7 h 12"/>
                  <a:gd name="T4" fmla="*/ 2 w 19"/>
                  <a:gd name="T5" fmla="*/ 11 h 12"/>
                  <a:gd name="T6" fmla="*/ 17 w 19"/>
                  <a:gd name="T7" fmla="*/ 4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2" y="5"/>
                      <a:pt x="8" y="8"/>
                      <a:pt x="3" y="7"/>
                    </a:cubicBezTo>
                    <a:cubicBezTo>
                      <a:pt x="1" y="7"/>
                      <a:pt x="0" y="11"/>
                      <a:pt x="2" y="11"/>
                    </a:cubicBezTo>
                    <a:cubicBezTo>
                      <a:pt x="8" y="12"/>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9" name="Freeform 1924">
                <a:extLst>
                  <a:ext uri="{FF2B5EF4-FFF2-40B4-BE49-F238E27FC236}">
                    <a16:creationId xmlns:a16="http://schemas.microsoft.com/office/drawing/2014/main" id="{C80F0463-D6F9-48C9-B2B7-9D9C6B3A270E}"/>
                  </a:ext>
                </a:extLst>
              </p:cNvPr>
              <p:cNvSpPr>
                <a:spLocks/>
              </p:cNvSpPr>
              <p:nvPr userDrawn="1"/>
            </p:nvSpPr>
            <p:spPr bwMode="auto">
              <a:xfrm>
                <a:off x="6106" y="3225"/>
                <a:ext cx="28" cy="17"/>
              </a:xfrm>
              <a:custGeom>
                <a:avLst/>
                <a:gdLst>
                  <a:gd name="T0" fmla="*/ 14 w 19"/>
                  <a:gd name="T1" fmla="*/ 2 h 12"/>
                  <a:gd name="T2" fmla="*/ 3 w 19"/>
                  <a:gd name="T3" fmla="*/ 8 h 12"/>
                  <a:gd name="T4" fmla="*/ 3 w 19"/>
                  <a:gd name="T5" fmla="*/ 12 h 12"/>
                  <a:gd name="T6" fmla="*/ 17 w 19"/>
                  <a:gd name="T7" fmla="*/ 5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1" y="6"/>
                      <a:pt x="7" y="8"/>
                      <a:pt x="3" y="8"/>
                    </a:cubicBezTo>
                    <a:cubicBezTo>
                      <a:pt x="0" y="8"/>
                      <a:pt x="0" y="12"/>
                      <a:pt x="3" y="12"/>
                    </a:cubicBezTo>
                    <a:cubicBezTo>
                      <a:pt x="8" y="11"/>
                      <a:pt x="14" y="9"/>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0" name="Freeform 1925">
                <a:extLst>
                  <a:ext uri="{FF2B5EF4-FFF2-40B4-BE49-F238E27FC236}">
                    <a16:creationId xmlns:a16="http://schemas.microsoft.com/office/drawing/2014/main" id="{3561B100-8F36-44FC-901A-C4B3A1FE6804}"/>
                  </a:ext>
                </a:extLst>
              </p:cNvPr>
              <p:cNvSpPr>
                <a:spLocks/>
              </p:cNvSpPr>
              <p:nvPr userDrawn="1"/>
            </p:nvSpPr>
            <p:spPr bwMode="auto">
              <a:xfrm>
                <a:off x="6112" y="3206"/>
                <a:ext cx="28" cy="16"/>
              </a:xfrm>
              <a:custGeom>
                <a:avLst/>
                <a:gdLst>
                  <a:gd name="T0" fmla="*/ 14 w 19"/>
                  <a:gd name="T1" fmla="*/ 1 h 11"/>
                  <a:gd name="T2" fmla="*/ 3 w 19"/>
                  <a:gd name="T3" fmla="*/ 7 h 11"/>
                  <a:gd name="T4" fmla="*/ 3 w 19"/>
                  <a:gd name="T5" fmla="*/ 11 h 11"/>
                  <a:gd name="T6" fmla="*/ 17 w 19"/>
                  <a:gd name="T7" fmla="*/ 4 h 11"/>
                  <a:gd name="T8" fmla="*/ 14 w 19"/>
                  <a:gd name="T9" fmla="*/ 1 h 11"/>
                </a:gdLst>
                <a:ahLst/>
                <a:cxnLst>
                  <a:cxn ang="0">
                    <a:pos x="T0" y="T1"/>
                  </a:cxn>
                  <a:cxn ang="0">
                    <a:pos x="T2" y="T3"/>
                  </a:cxn>
                  <a:cxn ang="0">
                    <a:pos x="T4" y="T5"/>
                  </a:cxn>
                  <a:cxn ang="0">
                    <a:pos x="T6" y="T7"/>
                  </a:cxn>
                  <a:cxn ang="0">
                    <a:pos x="T8" y="T9"/>
                  </a:cxn>
                </a:cxnLst>
                <a:rect l="0" t="0" r="r" b="b"/>
                <a:pathLst>
                  <a:path w="19" h="11">
                    <a:moveTo>
                      <a:pt x="14" y="1"/>
                    </a:moveTo>
                    <a:cubicBezTo>
                      <a:pt x="11" y="5"/>
                      <a:pt x="7" y="7"/>
                      <a:pt x="3" y="7"/>
                    </a:cubicBezTo>
                    <a:cubicBezTo>
                      <a:pt x="0" y="7"/>
                      <a:pt x="1" y="11"/>
                      <a:pt x="3" y="11"/>
                    </a:cubicBezTo>
                    <a:cubicBezTo>
                      <a:pt x="8" y="11"/>
                      <a:pt x="14" y="8"/>
                      <a:pt x="17" y="4"/>
                    </a:cubicBezTo>
                    <a:cubicBezTo>
                      <a:pt x="19" y="2"/>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1" name="Freeform 1926">
                <a:extLst>
                  <a:ext uri="{FF2B5EF4-FFF2-40B4-BE49-F238E27FC236}">
                    <a16:creationId xmlns:a16="http://schemas.microsoft.com/office/drawing/2014/main" id="{34AA7576-D8E2-40B6-B817-26B0AFA128A7}"/>
                  </a:ext>
                </a:extLst>
              </p:cNvPr>
              <p:cNvSpPr>
                <a:spLocks/>
              </p:cNvSpPr>
              <p:nvPr userDrawn="1"/>
            </p:nvSpPr>
            <p:spPr bwMode="auto">
              <a:xfrm>
                <a:off x="6142" y="3176"/>
                <a:ext cx="29" cy="16"/>
              </a:xfrm>
              <a:custGeom>
                <a:avLst/>
                <a:gdLst>
                  <a:gd name="T0" fmla="*/ 16 w 20"/>
                  <a:gd name="T1" fmla="*/ 1 h 11"/>
                  <a:gd name="T2" fmla="*/ 3 w 20"/>
                  <a:gd name="T3" fmla="*/ 7 h 11"/>
                  <a:gd name="T4" fmla="*/ 3 w 20"/>
                  <a:gd name="T5" fmla="*/ 11 h 11"/>
                  <a:gd name="T6" fmla="*/ 19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5"/>
                      <a:pt x="8" y="7"/>
                      <a:pt x="3" y="7"/>
                    </a:cubicBezTo>
                    <a:cubicBezTo>
                      <a:pt x="0" y="8"/>
                      <a:pt x="1" y="11"/>
                      <a:pt x="3" y="11"/>
                    </a:cubicBezTo>
                    <a:cubicBezTo>
                      <a:pt x="9" y="10"/>
                      <a:pt x="14" y="8"/>
                      <a:pt x="19" y="4"/>
                    </a:cubicBezTo>
                    <a:cubicBezTo>
                      <a:pt x="20" y="2"/>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2" name="Freeform 1927">
                <a:extLst>
                  <a:ext uri="{FF2B5EF4-FFF2-40B4-BE49-F238E27FC236}">
                    <a16:creationId xmlns:a16="http://schemas.microsoft.com/office/drawing/2014/main" id="{1716BD01-EED9-4739-BB18-C8D80FE26482}"/>
                  </a:ext>
                </a:extLst>
              </p:cNvPr>
              <p:cNvSpPr>
                <a:spLocks/>
              </p:cNvSpPr>
              <p:nvPr userDrawn="1"/>
            </p:nvSpPr>
            <p:spPr bwMode="auto">
              <a:xfrm>
                <a:off x="6159" y="3192"/>
                <a:ext cx="22" cy="16"/>
              </a:xfrm>
              <a:custGeom>
                <a:avLst/>
                <a:gdLst>
                  <a:gd name="T0" fmla="*/ 11 w 15"/>
                  <a:gd name="T1" fmla="*/ 2 h 11"/>
                  <a:gd name="T2" fmla="*/ 3 w 15"/>
                  <a:gd name="T3" fmla="*/ 7 h 11"/>
                  <a:gd name="T4" fmla="*/ 3 w 15"/>
                  <a:gd name="T5" fmla="*/ 11 h 11"/>
                  <a:gd name="T6" fmla="*/ 14 w 15"/>
                  <a:gd name="T7" fmla="*/ 3 h 11"/>
                  <a:gd name="T8" fmla="*/ 11 w 15"/>
                  <a:gd name="T9" fmla="*/ 2 h 11"/>
                </a:gdLst>
                <a:ahLst/>
                <a:cxnLst>
                  <a:cxn ang="0">
                    <a:pos x="T0" y="T1"/>
                  </a:cxn>
                  <a:cxn ang="0">
                    <a:pos x="T2" y="T3"/>
                  </a:cxn>
                  <a:cxn ang="0">
                    <a:pos x="T4" y="T5"/>
                  </a:cxn>
                  <a:cxn ang="0">
                    <a:pos x="T6" y="T7"/>
                  </a:cxn>
                  <a:cxn ang="0">
                    <a:pos x="T8" y="T9"/>
                  </a:cxn>
                </a:cxnLst>
                <a:rect l="0" t="0" r="r" b="b"/>
                <a:pathLst>
                  <a:path w="15" h="11">
                    <a:moveTo>
                      <a:pt x="11" y="2"/>
                    </a:moveTo>
                    <a:cubicBezTo>
                      <a:pt x="9" y="5"/>
                      <a:pt x="6" y="7"/>
                      <a:pt x="3" y="7"/>
                    </a:cubicBezTo>
                    <a:cubicBezTo>
                      <a:pt x="0" y="8"/>
                      <a:pt x="0" y="11"/>
                      <a:pt x="3" y="11"/>
                    </a:cubicBezTo>
                    <a:cubicBezTo>
                      <a:pt x="8" y="11"/>
                      <a:pt x="12" y="8"/>
                      <a:pt x="14" y="3"/>
                    </a:cubicBezTo>
                    <a:cubicBezTo>
                      <a:pt x="15"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3" name="Freeform 1928">
                <a:extLst>
                  <a:ext uri="{FF2B5EF4-FFF2-40B4-BE49-F238E27FC236}">
                    <a16:creationId xmlns:a16="http://schemas.microsoft.com/office/drawing/2014/main" id="{C53629BB-A1C2-4170-9344-300977FCF7A5}"/>
                  </a:ext>
                </a:extLst>
              </p:cNvPr>
              <p:cNvSpPr>
                <a:spLocks/>
              </p:cNvSpPr>
              <p:nvPr userDrawn="1"/>
            </p:nvSpPr>
            <p:spPr bwMode="auto">
              <a:xfrm>
                <a:off x="6181" y="3167"/>
                <a:ext cx="25" cy="18"/>
              </a:xfrm>
              <a:custGeom>
                <a:avLst/>
                <a:gdLst>
                  <a:gd name="T0" fmla="*/ 13 w 17"/>
                  <a:gd name="T1" fmla="*/ 1 h 12"/>
                  <a:gd name="T2" fmla="*/ 2 w 17"/>
                  <a:gd name="T3" fmla="*/ 8 h 12"/>
                  <a:gd name="T4" fmla="*/ 4 w 17"/>
                  <a:gd name="T5" fmla="*/ 12 h 12"/>
                  <a:gd name="T6" fmla="*/ 16 w 17"/>
                  <a:gd name="T7" fmla="*/ 4 h 12"/>
                  <a:gd name="T8" fmla="*/ 13 w 17"/>
                  <a:gd name="T9" fmla="*/ 1 h 12"/>
                </a:gdLst>
                <a:ahLst/>
                <a:cxnLst>
                  <a:cxn ang="0">
                    <a:pos x="T0" y="T1"/>
                  </a:cxn>
                  <a:cxn ang="0">
                    <a:pos x="T2" y="T3"/>
                  </a:cxn>
                  <a:cxn ang="0">
                    <a:pos x="T4" y="T5"/>
                  </a:cxn>
                  <a:cxn ang="0">
                    <a:pos x="T6" y="T7"/>
                  </a:cxn>
                  <a:cxn ang="0">
                    <a:pos x="T8" y="T9"/>
                  </a:cxn>
                </a:cxnLst>
                <a:rect l="0" t="0" r="r" b="b"/>
                <a:pathLst>
                  <a:path w="17" h="12">
                    <a:moveTo>
                      <a:pt x="13" y="1"/>
                    </a:moveTo>
                    <a:cubicBezTo>
                      <a:pt x="10" y="5"/>
                      <a:pt x="6" y="7"/>
                      <a:pt x="2" y="8"/>
                    </a:cubicBezTo>
                    <a:cubicBezTo>
                      <a:pt x="0" y="9"/>
                      <a:pt x="1" y="12"/>
                      <a:pt x="4" y="12"/>
                    </a:cubicBezTo>
                    <a:cubicBezTo>
                      <a:pt x="8" y="10"/>
                      <a:pt x="13" y="8"/>
                      <a:pt x="16" y="4"/>
                    </a:cubicBezTo>
                    <a:cubicBezTo>
                      <a:pt x="17" y="2"/>
                      <a:pt x="14"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4" name="Freeform 1929">
                <a:extLst>
                  <a:ext uri="{FF2B5EF4-FFF2-40B4-BE49-F238E27FC236}">
                    <a16:creationId xmlns:a16="http://schemas.microsoft.com/office/drawing/2014/main" id="{30F7FB61-8797-487C-8B10-EAFBA1CE3D2B}"/>
                  </a:ext>
                </a:extLst>
              </p:cNvPr>
              <p:cNvSpPr>
                <a:spLocks/>
              </p:cNvSpPr>
              <p:nvPr userDrawn="1"/>
            </p:nvSpPr>
            <p:spPr bwMode="auto">
              <a:xfrm>
                <a:off x="6041" y="3304"/>
                <a:ext cx="21" cy="15"/>
              </a:xfrm>
              <a:custGeom>
                <a:avLst/>
                <a:gdLst>
                  <a:gd name="T0" fmla="*/ 9 w 14"/>
                  <a:gd name="T1" fmla="*/ 2 h 10"/>
                  <a:gd name="T2" fmla="*/ 2 w 14"/>
                  <a:gd name="T3" fmla="*/ 5 h 10"/>
                  <a:gd name="T4" fmla="*/ 4 w 14"/>
                  <a:gd name="T5" fmla="*/ 9 h 10"/>
                  <a:gd name="T6" fmla="*/ 12 w 14"/>
                  <a:gd name="T7" fmla="*/ 4 h 10"/>
                  <a:gd name="T8" fmla="*/ 9 w 14"/>
                  <a:gd name="T9" fmla="*/ 2 h 10"/>
                </a:gdLst>
                <a:ahLst/>
                <a:cxnLst>
                  <a:cxn ang="0">
                    <a:pos x="T0" y="T1"/>
                  </a:cxn>
                  <a:cxn ang="0">
                    <a:pos x="T2" y="T3"/>
                  </a:cxn>
                  <a:cxn ang="0">
                    <a:pos x="T4" y="T5"/>
                  </a:cxn>
                  <a:cxn ang="0">
                    <a:pos x="T6" y="T7"/>
                  </a:cxn>
                  <a:cxn ang="0">
                    <a:pos x="T8" y="T9"/>
                  </a:cxn>
                </a:cxnLst>
                <a:rect l="0" t="0" r="r" b="b"/>
                <a:pathLst>
                  <a:path w="14" h="10">
                    <a:moveTo>
                      <a:pt x="9" y="2"/>
                    </a:moveTo>
                    <a:cubicBezTo>
                      <a:pt x="7" y="3"/>
                      <a:pt x="5" y="4"/>
                      <a:pt x="2" y="5"/>
                    </a:cubicBezTo>
                    <a:cubicBezTo>
                      <a:pt x="0" y="6"/>
                      <a:pt x="1" y="10"/>
                      <a:pt x="4" y="9"/>
                    </a:cubicBezTo>
                    <a:cubicBezTo>
                      <a:pt x="7" y="8"/>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5" name="Freeform 1930">
                <a:extLst>
                  <a:ext uri="{FF2B5EF4-FFF2-40B4-BE49-F238E27FC236}">
                    <a16:creationId xmlns:a16="http://schemas.microsoft.com/office/drawing/2014/main" id="{BD237D9E-CA13-46BB-ADD2-906FB3C02768}"/>
                  </a:ext>
                </a:extLst>
              </p:cNvPr>
              <p:cNvSpPr>
                <a:spLocks/>
              </p:cNvSpPr>
              <p:nvPr userDrawn="1"/>
            </p:nvSpPr>
            <p:spPr bwMode="auto">
              <a:xfrm>
                <a:off x="6015" y="3334"/>
                <a:ext cx="23" cy="10"/>
              </a:xfrm>
              <a:custGeom>
                <a:avLst/>
                <a:gdLst>
                  <a:gd name="T0" fmla="*/ 12 w 16"/>
                  <a:gd name="T1" fmla="*/ 1 h 7"/>
                  <a:gd name="T2" fmla="*/ 3 w 16"/>
                  <a:gd name="T3" fmla="*/ 3 h 7"/>
                  <a:gd name="T4" fmla="*/ 3 w 16"/>
                  <a:gd name="T5" fmla="*/ 6 h 7"/>
                  <a:gd name="T6" fmla="*/ 14 w 16"/>
                  <a:gd name="T7" fmla="*/ 4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9" y="2"/>
                      <a:pt x="6" y="3"/>
                      <a:pt x="3" y="3"/>
                    </a:cubicBezTo>
                    <a:cubicBezTo>
                      <a:pt x="1" y="2"/>
                      <a:pt x="0" y="6"/>
                      <a:pt x="3" y="6"/>
                    </a:cubicBezTo>
                    <a:cubicBezTo>
                      <a:pt x="6" y="7"/>
                      <a:pt x="10" y="5"/>
                      <a:pt x="14" y="4"/>
                    </a:cubicBezTo>
                    <a:cubicBezTo>
                      <a:pt x="16" y="3"/>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6" name="Freeform 1931">
                <a:extLst>
                  <a:ext uri="{FF2B5EF4-FFF2-40B4-BE49-F238E27FC236}">
                    <a16:creationId xmlns:a16="http://schemas.microsoft.com/office/drawing/2014/main" id="{9B65D88A-4DB5-4A37-BD81-06BCAEF5E639}"/>
                  </a:ext>
                </a:extLst>
              </p:cNvPr>
              <p:cNvSpPr>
                <a:spLocks/>
              </p:cNvSpPr>
              <p:nvPr userDrawn="1"/>
            </p:nvSpPr>
            <p:spPr bwMode="auto">
              <a:xfrm>
                <a:off x="5995" y="3369"/>
                <a:ext cx="26" cy="9"/>
              </a:xfrm>
              <a:custGeom>
                <a:avLst/>
                <a:gdLst>
                  <a:gd name="T0" fmla="*/ 15 w 17"/>
                  <a:gd name="T1" fmla="*/ 0 h 6"/>
                  <a:gd name="T2" fmla="*/ 3 w 17"/>
                  <a:gd name="T3" fmla="*/ 2 h 6"/>
                  <a:gd name="T4" fmla="*/ 3 w 17"/>
                  <a:gd name="T5" fmla="*/ 5 h 6"/>
                  <a:gd name="T6" fmla="*/ 15 w 17"/>
                  <a:gd name="T7" fmla="*/ 4 h 6"/>
                  <a:gd name="T8" fmla="*/ 15 w 17"/>
                  <a:gd name="T9" fmla="*/ 0 h 6"/>
                </a:gdLst>
                <a:ahLst/>
                <a:cxnLst>
                  <a:cxn ang="0">
                    <a:pos x="T0" y="T1"/>
                  </a:cxn>
                  <a:cxn ang="0">
                    <a:pos x="T2" y="T3"/>
                  </a:cxn>
                  <a:cxn ang="0">
                    <a:pos x="T4" y="T5"/>
                  </a:cxn>
                  <a:cxn ang="0">
                    <a:pos x="T6" y="T7"/>
                  </a:cxn>
                  <a:cxn ang="0">
                    <a:pos x="T8" y="T9"/>
                  </a:cxn>
                </a:cxnLst>
                <a:rect l="0" t="0" r="r" b="b"/>
                <a:pathLst>
                  <a:path w="17" h="6">
                    <a:moveTo>
                      <a:pt x="15" y="0"/>
                    </a:moveTo>
                    <a:cubicBezTo>
                      <a:pt x="11" y="1"/>
                      <a:pt x="7" y="2"/>
                      <a:pt x="3" y="2"/>
                    </a:cubicBezTo>
                    <a:cubicBezTo>
                      <a:pt x="1" y="2"/>
                      <a:pt x="0" y="5"/>
                      <a:pt x="3" y="5"/>
                    </a:cubicBezTo>
                    <a:cubicBezTo>
                      <a:pt x="7" y="6"/>
                      <a:pt x="11" y="5"/>
                      <a:pt x="15"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7" name="Freeform 1932">
                <a:extLst>
                  <a:ext uri="{FF2B5EF4-FFF2-40B4-BE49-F238E27FC236}">
                    <a16:creationId xmlns:a16="http://schemas.microsoft.com/office/drawing/2014/main" id="{95363BA0-38C8-48A5-B05B-83A78E676D8E}"/>
                  </a:ext>
                </a:extLst>
              </p:cNvPr>
              <p:cNvSpPr>
                <a:spLocks/>
              </p:cNvSpPr>
              <p:nvPr userDrawn="1"/>
            </p:nvSpPr>
            <p:spPr bwMode="auto">
              <a:xfrm>
                <a:off x="5973" y="3388"/>
                <a:ext cx="27" cy="13"/>
              </a:xfrm>
              <a:custGeom>
                <a:avLst/>
                <a:gdLst>
                  <a:gd name="T0" fmla="*/ 14 w 18"/>
                  <a:gd name="T1" fmla="*/ 1 h 9"/>
                  <a:gd name="T2" fmla="*/ 9 w 18"/>
                  <a:gd name="T3" fmla="*/ 3 h 9"/>
                  <a:gd name="T4" fmla="*/ 6 w 18"/>
                  <a:gd name="T5" fmla="*/ 4 h 9"/>
                  <a:gd name="T6" fmla="*/ 4 w 18"/>
                  <a:gd name="T7" fmla="*/ 4 h 9"/>
                  <a:gd name="T8" fmla="*/ 3 w 18"/>
                  <a:gd name="T9" fmla="*/ 4 h 9"/>
                  <a:gd name="T10" fmla="*/ 1 w 18"/>
                  <a:gd name="T11" fmla="*/ 7 h 9"/>
                  <a:gd name="T12" fmla="*/ 7 w 18"/>
                  <a:gd name="T13" fmla="*/ 7 h 9"/>
                  <a:gd name="T14" fmla="*/ 16 w 18"/>
                  <a:gd name="T15" fmla="*/ 4 h 9"/>
                  <a:gd name="T16" fmla="*/ 14 w 18"/>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4" y="1"/>
                    </a:moveTo>
                    <a:cubicBezTo>
                      <a:pt x="13" y="1"/>
                      <a:pt x="11" y="2"/>
                      <a:pt x="9" y="3"/>
                    </a:cubicBezTo>
                    <a:cubicBezTo>
                      <a:pt x="8" y="3"/>
                      <a:pt x="7" y="3"/>
                      <a:pt x="6" y="4"/>
                    </a:cubicBezTo>
                    <a:cubicBezTo>
                      <a:pt x="5" y="4"/>
                      <a:pt x="4" y="4"/>
                      <a:pt x="4" y="4"/>
                    </a:cubicBezTo>
                    <a:cubicBezTo>
                      <a:pt x="4" y="4"/>
                      <a:pt x="3" y="4"/>
                      <a:pt x="3" y="4"/>
                    </a:cubicBezTo>
                    <a:cubicBezTo>
                      <a:pt x="2" y="3"/>
                      <a:pt x="0" y="5"/>
                      <a:pt x="1" y="7"/>
                    </a:cubicBezTo>
                    <a:cubicBezTo>
                      <a:pt x="2" y="9"/>
                      <a:pt x="6" y="7"/>
                      <a:pt x="7" y="7"/>
                    </a:cubicBezTo>
                    <a:cubicBezTo>
                      <a:pt x="10" y="6"/>
                      <a:pt x="13" y="5"/>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8" name="Freeform 1933">
                <a:extLst>
                  <a:ext uri="{FF2B5EF4-FFF2-40B4-BE49-F238E27FC236}">
                    <a16:creationId xmlns:a16="http://schemas.microsoft.com/office/drawing/2014/main" id="{9D262F69-2FB8-46B4-B974-C4E848D65527}"/>
                  </a:ext>
                </a:extLst>
              </p:cNvPr>
              <p:cNvSpPr>
                <a:spLocks/>
              </p:cNvSpPr>
              <p:nvPr userDrawn="1"/>
            </p:nvSpPr>
            <p:spPr bwMode="auto">
              <a:xfrm>
                <a:off x="5988" y="3410"/>
                <a:ext cx="25" cy="13"/>
              </a:xfrm>
              <a:custGeom>
                <a:avLst/>
                <a:gdLst>
                  <a:gd name="T0" fmla="*/ 12 w 17"/>
                  <a:gd name="T1" fmla="*/ 3 h 9"/>
                  <a:gd name="T2" fmla="*/ 11 w 17"/>
                  <a:gd name="T3" fmla="*/ 3 h 9"/>
                  <a:gd name="T4" fmla="*/ 8 w 17"/>
                  <a:gd name="T5" fmla="*/ 4 h 9"/>
                  <a:gd name="T6" fmla="*/ 3 w 17"/>
                  <a:gd name="T7" fmla="*/ 5 h 9"/>
                  <a:gd name="T8" fmla="*/ 3 w 17"/>
                  <a:gd name="T9" fmla="*/ 9 h 9"/>
                  <a:gd name="T10" fmla="*/ 15 w 17"/>
                  <a:gd name="T11" fmla="*/ 2 h 9"/>
                  <a:gd name="T12" fmla="*/ 12 w 17"/>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2" y="3"/>
                    </a:moveTo>
                    <a:cubicBezTo>
                      <a:pt x="12" y="3"/>
                      <a:pt x="11" y="3"/>
                      <a:pt x="11" y="3"/>
                    </a:cubicBezTo>
                    <a:cubicBezTo>
                      <a:pt x="10" y="4"/>
                      <a:pt x="9" y="4"/>
                      <a:pt x="8" y="4"/>
                    </a:cubicBezTo>
                    <a:cubicBezTo>
                      <a:pt x="6" y="4"/>
                      <a:pt x="5" y="5"/>
                      <a:pt x="3" y="5"/>
                    </a:cubicBezTo>
                    <a:cubicBezTo>
                      <a:pt x="0" y="5"/>
                      <a:pt x="1" y="9"/>
                      <a:pt x="3" y="9"/>
                    </a:cubicBezTo>
                    <a:cubicBezTo>
                      <a:pt x="7" y="8"/>
                      <a:pt x="17" y="8"/>
                      <a:pt x="15" y="2"/>
                    </a:cubicBezTo>
                    <a:cubicBezTo>
                      <a:pt x="15" y="0"/>
                      <a:pt x="11" y="1"/>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9" name="Freeform 1934">
                <a:extLst>
                  <a:ext uri="{FF2B5EF4-FFF2-40B4-BE49-F238E27FC236}">
                    <a16:creationId xmlns:a16="http://schemas.microsoft.com/office/drawing/2014/main" id="{C3BA4435-937C-4617-AF4A-0BE5F0C0989A}"/>
                  </a:ext>
                </a:extLst>
              </p:cNvPr>
              <p:cNvSpPr>
                <a:spLocks/>
              </p:cNvSpPr>
              <p:nvPr userDrawn="1"/>
            </p:nvSpPr>
            <p:spPr bwMode="auto">
              <a:xfrm>
                <a:off x="6001" y="3431"/>
                <a:ext cx="21" cy="10"/>
              </a:xfrm>
              <a:custGeom>
                <a:avLst/>
                <a:gdLst>
                  <a:gd name="T0" fmla="*/ 11 w 14"/>
                  <a:gd name="T1" fmla="*/ 1 h 7"/>
                  <a:gd name="T2" fmla="*/ 3 w 14"/>
                  <a:gd name="T3" fmla="*/ 3 h 7"/>
                  <a:gd name="T4" fmla="*/ 3 w 14"/>
                  <a:gd name="T5" fmla="*/ 6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6"/>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0" name="Freeform 1935">
                <a:extLst>
                  <a:ext uri="{FF2B5EF4-FFF2-40B4-BE49-F238E27FC236}">
                    <a16:creationId xmlns:a16="http://schemas.microsoft.com/office/drawing/2014/main" id="{ACA9D9DA-B06F-4E96-925F-516D98C76B14}"/>
                  </a:ext>
                </a:extLst>
              </p:cNvPr>
              <p:cNvSpPr>
                <a:spLocks/>
              </p:cNvSpPr>
              <p:nvPr userDrawn="1"/>
            </p:nvSpPr>
            <p:spPr bwMode="auto">
              <a:xfrm>
                <a:off x="6037" y="3413"/>
                <a:ext cx="26" cy="15"/>
              </a:xfrm>
              <a:custGeom>
                <a:avLst/>
                <a:gdLst>
                  <a:gd name="T0" fmla="*/ 15 w 18"/>
                  <a:gd name="T1" fmla="*/ 1 h 10"/>
                  <a:gd name="T2" fmla="*/ 2 w 18"/>
                  <a:gd name="T3" fmla="*/ 6 h 10"/>
                  <a:gd name="T4" fmla="*/ 4 w 18"/>
                  <a:gd name="T5" fmla="*/ 9 h 10"/>
                  <a:gd name="T6" fmla="*/ 16 w 18"/>
                  <a:gd name="T7" fmla="*/ 5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2" y="6"/>
                      <a:pt x="2" y="6"/>
                      <a:pt x="2" y="6"/>
                    </a:cubicBezTo>
                    <a:cubicBezTo>
                      <a:pt x="0" y="7"/>
                      <a:pt x="1" y="10"/>
                      <a:pt x="4" y="9"/>
                    </a:cubicBezTo>
                    <a:cubicBezTo>
                      <a:pt x="16" y="5"/>
                      <a:pt x="16" y="5"/>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1" name="Freeform 1936">
                <a:extLst>
                  <a:ext uri="{FF2B5EF4-FFF2-40B4-BE49-F238E27FC236}">
                    <a16:creationId xmlns:a16="http://schemas.microsoft.com/office/drawing/2014/main" id="{A0C8CB30-8E30-4771-B28E-69295E60FED8}"/>
                  </a:ext>
                </a:extLst>
              </p:cNvPr>
              <p:cNvSpPr>
                <a:spLocks/>
              </p:cNvSpPr>
              <p:nvPr userDrawn="1"/>
            </p:nvSpPr>
            <p:spPr bwMode="auto">
              <a:xfrm>
                <a:off x="6032" y="3393"/>
                <a:ext cx="28" cy="19"/>
              </a:xfrm>
              <a:custGeom>
                <a:avLst/>
                <a:gdLst>
                  <a:gd name="T0" fmla="*/ 14 w 19"/>
                  <a:gd name="T1" fmla="*/ 2 h 13"/>
                  <a:gd name="T2" fmla="*/ 3 w 19"/>
                  <a:gd name="T3" fmla="*/ 9 h 13"/>
                  <a:gd name="T4" fmla="*/ 4 w 19"/>
                  <a:gd name="T5" fmla="*/ 12 h 13"/>
                  <a:gd name="T6" fmla="*/ 17 w 19"/>
                  <a:gd name="T7" fmla="*/ 4 h 13"/>
                  <a:gd name="T8" fmla="*/ 14 w 19"/>
                  <a:gd name="T9" fmla="*/ 2 h 13"/>
                </a:gdLst>
                <a:ahLst/>
                <a:cxnLst>
                  <a:cxn ang="0">
                    <a:pos x="T0" y="T1"/>
                  </a:cxn>
                  <a:cxn ang="0">
                    <a:pos x="T2" y="T3"/>
                  </a:cxn>
                  <a:cxn ang="0">
                    <a:pos x="T4" y="T5"/>
                  </a:cxn>
                  <a:cxn ang="0">
                    <a:pos x="T6" y="T7"/>
                  </a:cxn>
                  <a:cxn ang="0">
                    <a:pos x="T8" y="T9"/>
                  </a:cxn>
                </a:cxnLst>
                <a:rect l="0" t="0" r="r" b="b"/>
                <a:pathLst>
                  <a:path w="19" h="13">
                    <a:moveTo>
                      <a:pt x="14" y="2"/>
                    </a:moveTo>
                    <a:cubicBezTo>
                      <a:pt x="11" y="5"/>
                      <a:pt x="7" y="7"/>
                      <a:pt x="3" y="9"/>
                    </a:cubicBezTo>
                    <a:cubicBezTo>
                      <a:pt x="0" y="10"/>
                      <a:pt x="2" y="13"/>
                      <a:pt x="4" y="12"/>
                    </a:cubicBezTo>
                    <a:cubicBezTo>
                      <a:pt x="9" y="10"/>
                      <a:pt x="14" y="8"/>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2" name="Freeform 1937">
                <a:extLst>
                  <a:ext uri="{FF2B5EF4-FFF2-40B4-BE49-F238E27FC236}">
                    <a16:creationId xmlns:a16="http://schemas.microsoft.com/office/drawing/2014/main" id="{D21E156E-57EC-4E68-9001-C3B66881546F}"/>
                  </a:ext>
                </a:extLst>
              </p:cNvPr>
              <p:cNvSpPr>
                <a:spLocks/>
              </p:cNvSpPr>
              <p:nvPr userDrawn="1"/>
            </p:nvSpPr>
            <p:spPr bwMode="auto">
              <a:xfrm>
                <a:off x="6057" y="3359"/>
                <a:ext cx="23" cy="17"/>
              </a:xfrm>
              <a:custGeom>
                <a:avLst/>
                <a:gdLst>
                  <a:gd name="T0" fmla="*/ 11 w 15"/>
                  <a:gd name="T1" fmla="*/ 1 h 12"/>
                  <a:gd name="T2" fmla="*/ 2 w 15"/>
                  <a:gd name="T3" fmla="*/ 8 h 12"/>
                  <a:gd name="T4" fmla="*/ 5 w 15"/>
                  <a:gd name="T5" fmla="*/ 10 h 12"/>
                  <a:gd name="T6" fmla="*/ 12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2"/>
                      <a:pt x="4" y="5"/>
                      <a:pt x="2" y="8"/>
                    </a:cubicBezTo>
                    <a:cubicBezTo>
                      <a:pt x="0" y="9"/>
                      <a:pt x="3" y="12"/>
                      <a:pt x="5" y="10"/>
                    </a:cubicBezTo>
                    <a:cubicBezTo>
                      <a:pt x="7" y="8"/>
                      <a:pt x="9" y="6"/>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3" name="Freeform 1938">
                <a:extLst>
                  <a:ext uri="{FF2B5EF4-FFF2-40B4-BE49-F238E27FC236}">
                    <a16:creationId xmlns:a16="http://schemas.microsoft.com/office/drawing/2014/main" id="{00DD8C02-13D2-4CE7-8810-265A3A4D46C7}"/>
                  </a:ext>
                </a:extLst>
              </p:cNvPr>
              <p:cNvSpPr>
                <a:spLocks/>
              </p:cNvSpPr>
              <p:nvPr userDrawn="1"/>
            </p:nvSpPr>
            <p:spPr bwMode="auto">
              <a:xfrm>
                <a:off x="6077" y="3382"/>
                <a:ext cx="23" cy="18"/>
              </a:xfrm>
              <a:custGeom>
                <a:avLst/>
                <a:gdLst>
                  <a:gd name="T0" fmla="*/ 12 w 16"/>
                  <a:gd name="T1" fmla="*/ 2 h 12"/>
                  <a:gd name="T2" fmla="*/ 2 w 16"/>
                  <a:gd name="T3" fmla="*/ 8 h 12"/>
                  <a:gd name="T4" fmla="*/ 3 w 16"/>
                  <a:gd name="T5" fmla="*/ 11 h 12"/>
                  <a:gd name="T6" fmla="*/ 16 w 16"/>
                  <a:gd name="T7" fmla="*/ 3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11" y="6"/>
                      <a:pt x="6" y="7"/>
                      <a:pt x="2" y="8"/>
                    </a:cubicBezTo>
                    <a:cubicBezTo>
                      <a:pt x="0" y="8"/>
                      <a:pt x="0" y="12"/>
                      <a:pt x="3" y="11"/>
                    </a:cubicBezTo>
                    <a:cubicBezTo>
                      <a:pt x="8" y="11"/>
                      <a:pt x="15" y="8"/>
                      <a:pt x="16" y="3"/>
                    </a:cubicBezTo>
                    <a:cubicBezTo>
                      <a:pt x="16" y="0"/>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4" name="Freeform 1939">
                <a:extLst>
                  <a:ext uri="{FF2B5EF4-FFF2-40B4-BE49-F238E27FC236}">
                    <a16:creationId xmlns:a16="http://schemas.microsoft.com/office/drawing/2014/main" id="{D0A5CEE8-59B0-4FD2-BA8F-F36A518147B5}"/>
                  </a:ext>
                </a:extLst>
              </p:cNvPr>
              <p:cNvSpPr>
                <a:spLocks/>
              </p:cNvSpPr>
              <p:nvPr userDrawn="1"/>
            </p:nvSpPr>
            <p:spPr bwMode="auto">
              <a:xfrm>
                <a:off x="6088" y="3395"/>
                <a:ext cx="23" cy="20"/>
              </a:xfrm>
              <a:custGeom>
                <a:avLst/>
                <a:gdLst>
                  <a:gd name="T0" fmla="*/ 11 w 15"/>
                  <a:gd name="T1" fmla="*/ 2 h 13"/>
                  <a:gd name="T2" fmla="*/ 2 w 15"/>
                  <a:gd name="T3" fmla="*/ 8 h 13"/>
                  <a:gd name="T4" fmla="*/ 3 w 15"/>
                  <a:gd name="T5" fmla="*/ 12 h 13"/>
                  <a:gd name="T6" fmla="*/ 14 w 15"/>
                  <a:gd name="T7" fmla="*/ 5 h 13"/>
                  <a:gd name="T8" fmla="*/ 11 w 15"/>
                  <a:gd name="T9" fmla="*/ 2 h 13"/>
                </a:gdLst>
                <a:ahLst/>
                <a:cxnLst>
                  <a:cxn ang="0">
                    <a:pos x="T0" y="T1"/>
                  </a:cxn>
                  <a:cxn ang="0">
                    <a:pos x="T2" y="T3"/>
                  </a:cxn>
                  <a:cxn ang="0">
                    <a:pos x="T4" y="T5"/>
                  </a:cxn>
                  <a:cxn ang="0">
                    <a:pos x="T6" y="T7"/>
                  </a:cxn>
                  <a:cxn ang="0">
                    <a:pos x="T8" y="T9"/>
                  </a:cxn>
                </a:cxnLst>
                <a:rect l="0" t="0" r="r" b="b"/>
                <a:pathLst>
                  <a:path w="15" h="13">
                    <a:moveTo>
                      <a:pt x="11" y="2"/>
                    </a:moveTo>
                    <a:cubicBezTo>
                      <a:pt x="8" y="4"/>
                      <a:pt x="6" y="7"/>
                      <a:pt x="2" y="8"/>
                    </a:cubicBezTo>
                    <a:cubicBezTo>
                      <a:pt x="0" y="9"/>
                      <a:pt x="1" y="13"/>
                      <a:pt x="3" y="12"/>
                    </a:cubicBezTo>
                    <a:cubicBezTo>
                      <a:pt x="7" y="10"/>
                      <a:pt x="10"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5" name="Freeform 1940">
                <a:extLst>
                  <a:ext uri="{FF2B5EF4-FFF2-40B4-BE49-F238E27FC236}">
                    <a16:creationId xmlns:a16="http://schemas.microsoft.com/office/drawing/2014/main" id="{0593C8C3-BB4C-4917-9CC7-BD3ECAE912C9}"/>
                  </a:ext>
                </a:extLst>
              </p:cNvPr>
              <p:cNvSpPr>
                <a:spLocks/>
              </p:cNvSpPr>
              <p:nvPr userDrawn="1"/>
            </p:nvSpPr>
            <p:spPr bwMode="auto">
              <a:xfrm>
                <a:off x="6119" y="3362"/>
                <a:ext cx="30" cy="20"/>
              </a:xfrm>
              <a:custGeom>
                <a:avLst/>
                <a:gdLst>
                  <a:gd name="T0" fmla="*/ 16 w 20"/>
                  <a:gd name="T1" fmla="*/ 2 h 14"/>
                  <a:gd name="T2" fmla="*/ 12 w 20"/>
                  <a:gd name="T3" fmla="*/ 6 h 14"/>
                  <a:gd name="T4" fmla="*/ 3 w 20"/>
                  <a:gd name="T5" fmla="*/ 9 h 14"/>
                  <a:gd name="T6" fmla="*/ 3 w 20"/>
                  <a:gd name="T7" fmla="*/ 13 h 14"/>
                  <a:gd name="T8" fmla="*/ 20 w 20"/>
                  <a:gd name="T9" fmla="*/ 3 h 14"/>
                  <a:gd name="T10" fmla="*/ 16 w 20"/>
                  <a:gd name="T11" fmla="*/ 2 h 14"/>
                </a:gdLst>
                <a:ahLst/>
                <a:cxnLst>
                  <a:cxn ang="0">
                    <a:pos x="T0" y="T1"/>
                  </a:cxn>
                  <a:cxn ang="0">
                    <a:pos x="T2" y="T3"/>
                  </a:cxn>
                  <a:cxn ang="0">
                    <a:pos x="T4" y="T5"/>
                  </a:cxn>
                  <a:cxn ang="0">
                    <a:pos x="T6" y="T7"/>
                  </a:cxn>
                  <a:cxn ang="0">
                    <a:pos x="T8" y="T9"/>
                  </a:cxn>
                  <a:cxn ang="0">
                    <a:pos x="T10" y="T11"/>
                  </a:cxn>
                </a:cxnLst>
                <a:rect l="0" t="0" r="r" b="b"/>
                <a:pathLst>
                  <a:path w="20" h="14">
                    <a:moveTo>
                      <a:pt x="16" y="2"/>
                    </a:moveTo>
                    <a:cubicBezTo>
                      <a:pt x="16" y="4"/>
                      <a:pt x="13" y="5"/>
                      <a:pt x="12" y="6"/>
                    </a:cubicBezTo>
                    <a:cubicBezTo>
                      <a:pt x="9" y="8"/>
                      <a:pt x="6" y="9"/>
                      <a:pt x="3" y="9"/>
                    </a:cubicBezTo>
                    <a:cubicBezTo>
                      <a:pt x="0" y="10"/>
                      <a:pt x="1" y="14"/>
                      <a:pt x="3" y="13"/>
                    </a:cubicBezTo>
                    <a:cubicBezTo>
                      <a:pt x="8" y="12"/>
                      <a:pt x="18" y="9"/>
                      <a:pt x="20" y="3"/>
                    </a:cubicBezTo>
                    <a:cubicBezTo>
                      <a:pt x="20" y="1"/>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6" name="Freeform 1941">
                <a:extLst>
                  <a:ext uri="{FF2B5EF4-FFF2-40B4-BE49-F238E27FC236}">
                    <a16:creationId xmlns:a16="http://schemas.microsoft.com/office/drawing/2014/main" id="{257545AB-3933-44AB-9040-CF6BFD97CE68}"/>
                  </a:ext>
                </a:extLst>
              </p:cNvPr>
              <p:cNvSpPr>
                <a:spLocks/>
              </p:cNvSpPr>
              <p:nvPr userDrawn="1"/>
            </p:nvSpPr>
            <p:spPr bwMode="auto">
              <a:xfrm>
                <a:off x="6112" y="3337"/>
                <a:ext cx="27" cy="26"/>
              </a:xfrm>
              <a:custGeom>
                <a:avLst/>
                <a:gdLst>
                  <a:gd name="T0" fmla="*/ 14 w 18"/>
                  <a:gd name="T1" fmla="*/ 1 h 18"/>
                  <a:gd name="T2" fmla="*/ 2 w 18"/>
                  <a:gd name="T3" fmla="*/ 13 h 18"/>
                  <a:gd name="T4" fmla="*/ 4 w 18"/>
                  <a:gd name="T5" fmla="*/ 16 h 18"/>
                  <a:gd name="T6" fmla="*/ 17 w 18"/>
                  <a:gd name="T7" fmla="*/ 4 h 18"/>
                  <a:gd name="T8" fmla="*/ 14 w 18"/>
                  <a:gd name="T9" fmla="*/ 1 h 18"/>
                </a:gdLst>
                <a:ahLst/>
                <a:cxnLst>
                  <a:cxn ang="0">
                    <a:pos x="T0" y="T1"/>
                  </a:cxn>
                  <a:cxn ang="0">
                    <a:pos x="T2" y="T3"/>
                  </a:cxn>
                  <a:cxn ang="0">
                    <a:pos x="T4" y="T5"/>
                  </a:cxn>
                  <a:cxn ang="0">
                    <a:pos x="T6" y="T7"/>
                  </a:cxn>
                  <a:cxn ang="0">
                    <a:pos x="T8" y="T9"/>
                  </a:cxn>
                </a:cxnLst>
                <a:rect l="0" t="0" r="r" b="b"/>
                <a:pathLst>
                  <a:path w="18" h="18">
                    <a:moveTo>
                      <a:pt x="14" y="1"/>
                    </a:moveTo>
                    <a:cubicBezTo>
                      <a:pt x="10" y="6"/>
                      <a:pt x="6" y="10"/>
                      <a:pt x="2" y="13"/>
                    </a:cubicBezTo>
                    <a:cubicBezTo>
                      <a:pt x="0" y="15"/>
                      <a:pt x="2" y="18"/>
                      <a:pt x="4" y="16"/>
                    </a:cubicBezTo>
                    <a:cubicBezTo>
                      <a:pt x="9" y="13"/>
                      <a:pt x="13" y="9"/>
                      <a:pt x="17" y="4"/>
                    </a:cubicBezTo>
                    <a:cubicBezTo>
                      <a:pt x="18" y="2"/>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7" name="Freeform 1942">
                <a:extLst>
                  <a:ext uri="{FF2B5EF4-FFF2-40B4-BE49-F238E27FC236}">
                    <a16:creationId xmlns:a16="http://schemas.microsoft.com/office/drawing/2014/main" id="{0A4D425D-C66A-4215-836A-AACDDD66DBAB}"/>
                  </a:ext>
                </a:extLst>
              </p:cNvPr>
              <p:cNvSpPr>
                <a:spLocks/>
              </p:cNvSpPr>
              <p:nvPr userDrawn="1"/>
            </p:nvSpPr>
            <p:spPr bwMode="auto">
              <a:xfrm>
                <a:off x="6127" y="3382"/>
                <a:ext cx="26" cy="15"/>
              </a:xfrm>
              <a:custGeom>
                <a:avLst/>
                <a:gdLst>
                  <a:gd name="T0" fmla="*/ 14 w 18"/>
                  <a:gd name="T1" fmla="*/ 2 h 10"/>
                  <a:gd name="T2" fmla="*/ 3 w 18"/>
                  <a:gd name="T3" fmla="*/ 6 h 10"/>
                  <a:gd name="T4" fmla="*/ 3 w 18"/>
                  <a:gd name="T5" fmla="*/ 9 h 10"/>
                  <a:gd name="T6" fmla="*/ 17 w 18"/>
                  <a:gd name="T7" fmla="*/ 4 h 10"/>
                  <a:gd name="T8" fmla="*/ 14 w 18"/>
                  <a:gd name="T9" fmla="*/ 2 h 10"/>
                </a:gdLst>
                <a:ahLst/>
                <a:cxnLst>
                  <a:cxn ang="0">
                    <a:pos x="T0" y="T1"/>
                  </a:cxn>
                  <a:cxn ang="0">
                    <a:pos x="T2" y="T3"/>
                  </a:cxn>
                  <a:cxn ang="0">
                    <a:pos x="T4" y="T5"/>
                  </a:cxn>
                  <a:cxn ang="0">
                    <a:pos x="T6" y="T7"/>
                  </a:cxn>
                  <a:cxn ang="0">
                    <a:pos x="T8" y="T9"/>
                  </a:cxn>
                </a:cxnLst>
                <a:rect l="0" t="0" r="r" b="b"/>
                <a:pathLst>
                  <a:path w="18" h="10">
                    <a:moveTo>
                      <a:pt x="14" y="2"/>
                    </a:moveTo>
                    <a:cubicBezTo>
                      <a:pt x="11" y="5"/>
                      <a:pt x="7" y="6"/>
                      <a:pt x="3" y="6"/>
                    </a:cubicBezTo>
                    <a:cubicBezTo>
                      <a:pt x="0" y="6"/>
                      <a:pt x="1" y="10"/>
                      <a:pt x="3" y="9"/>
                    </a:cubicBezTo>
                    <a:cubicBezTo>
                      <a:pt x="8" y="9"/>
                      <a:pt x="13" y="8"/>
                      <a:pt x="17" y="4"/>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8" name="Freeform 1943">
                <a:extLst>
                  <a:ext uri="{FF2B5EF4-FFF2-40B4-BE49-F238E27FC236}">
                    <a16:creationId xmlns:a16="http://schemas.microsoft.com/office/drawing/2014/main" id="{C279AA1B-D2C2-4EB9-9606-33FA3E9E5DC3}"/>
                  </a:ext>
                </a:extLst>
              </p:cNvPr>
              <p:cNvSpPr>
                <a:spLocks/>
              </p:cNvSpPr>
              <p:nvPr userDrawn="1"/>
            </p:nvSpPr>
            <p:spPr bwMode="auto">
              <a:xfrm>
                <a:off x="6090" y="3312"/>
                <a:ext cx="23" cy="22"/>
              </a:xfrm>
              <a:custGeom>
                <a:avLst/>
                <a:gdLst>
                  <a:gd name="T0" fmla="*/ 13 w 16"/>
                  <a:gd name="T1" fmla="*/ 1 h 15"/>
                  <a:gd name="T2" fmla="*/ 1 w 16"/>
                  <a:gd name="T3" fmla="*/ 10 h 15"/>
                  <a:gd name="T4" fmla="*/ 4 w 16"/>
                  <a:gd name="T5" fmla="*/ 13 h 15"/>
                  <a:gd name="T6" fmla="*/ 14 w 16"/>
                  <a:gd name="T7" fmla="*/ 5 h 15"/>
                  <a:gd name="T8" fmla="*/ 13 w 16"/>
                  <a:gd name="T9" fmla="*/ 1 h 15"/>
                </a:gdLst>
                <a:ahLst/>
                <a:cxnLst>
                  <a:cxn ang="0">
                    <a:pos x="T0" y="T1"/>
                  </a:cxn>
                  <a:cxn ang="0">
                    <a:pos x="T2" y="T3"/>
                  </a:cxn>
                  <a:cxn ang="0">
                    <a:pos x="T4" y="T5"/>
                  </a:cxn>
                  <a:cxn ang="0">
                    <a:pos x="T6" y="T7"/>
                  </a:cxn>
                  <a:cxn ang="0">
                    <a:pos x="T8" y="T9"/>
                  </a:cxn>
                </a:cxnLst>
                <a:rect l="0" t="0" r="r" b="b"/>
                <a:pathLst>
                  <a:path w="16" h="15">
                    <a:moveTo>
                      <a:pt x="13" y="1"/>
                    </a:moveTo>
                    <a:cubicBezTo>
                      <a:pt x="8" y="3"/>
                      <a:pt x="5" y="7"/>
                      <a:pt x="1" y="10"/>
                    </a:cubicBezTo>
                    <a:cubicBezTo>
                      <a:pt x="0" y="11"/>
                      <a:pt x="2" y="15"/>
                      <a:pt x="4" y="13"/>
                    </a:cubicBezTo>
                    <a:cubicBezTo>
                      <a:pt x="7" y="10"/>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9" name="Freeform 1944">
                <a:extLst>
                  <a:ext uri="{FF2B5EF4-FFF2-40B4-BE49-F238E27FC236}">
                    <a16:creationId xmlns:a16="http://schemas.microsoft.com/office/drawing/2014/main" id="{F1E8E6E4-5CD9-42E4-A48A-1E42420E7531}"/>
                  </a:ext>
                </a:extLst>
              </p:cNvPr>
              <p:cNvSpPr>
                <a:spLocks/>
              </p:cNvSpPr>
              <p:nvPr userDrawn="1"/>
            </p:nvSpPr>
            <p:spPr bwMode="auto">
              <a:xfrm>
                <a:off x="6091" y="3282"/>
                <a:ext cx="30" cy="13"/>
              </a:xfrm>
              <a:custGeom>
                <a:avLst/>
                <a:gdLst>
                  <a:gd name="T0" fmla="*/ 16 w 20"/>
                  <a:gd name="T1" fmla="*/ 1 h 9"/>
                  <a:gd name="T2" fmla="*/ 2 w 20"/>
                  <a:gd name="T3" fmla="*/ 5 h 9"/>
                  <a:gd name="T4" fmla="*/ 4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2" y="3"/>
                      <a:pt x="7" y="3"/>
                      <a:pt x="2" y="5"/>
                    </a:cubicBezTo>
                    <a:cubicBezTo>
                      <a:pt x="0" y="6"/>
                      <a:pt x="1" y="9"/>
                      <a:pt x="4" y="8"/>
                    </a:cubicBezTo>
                    <a:cubicBezTo>
                      <a:pt x="8" y="7"/>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0" name="Freeform 1945">
                <a:extLst>
                  <a:ext uri="{FF2B5EF4-FFF2-40B4-BE49-F238E27FC236}">
                    <a16:creationId xmlns:a16="http://schemas.microsoft.com/office/drawing/2014/main" id="{647EAAF4-A23F-4CB9-88D8-51E776AB5EF6}"/>
                  </a:ext>
                </a:extLst>
              </p:cNvPr>
              <p:cNvSpPr>
                <a:spLocks/>
              </p:cNvSpPr>
              <p:nvPr userDrawn="1"/>
            </p:nvSpPr>
            <p:spPr bwMode="auto">
              <a:xfrm>
                <a:off x="6085" y="3267"/>
                <a:ext cx="28" cy="12"/>
              </a:xfrm>
              <a:custGeom>
                <a:avLst/>
                <a:gdLst>
                  <a:gd name="T0" fmla="*/ 15 w 19"/>
                  <a:gd name="T1" fmla="*/ 1 h 8"/>
                  <a:gd name="T2" fmla="*/ 3 w 19"/>
                  <a:gd name="T3" fmla="*/ 4 h 8"/>
                  <a:gd name="T4" fmla="*/ 3 w 19"/>
                  <a:gd name="T5" fmla="*/ 8 h 8"/>
                  <a:gd name="T6" fmla="*/ 16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2"/>
                      <a:pt x="7" y="4"/>
                      <a:pt x="3" y="4"/>
                    </a:cubicBezTo>
                    <a:cubicBezTo>
                      <a:pt x="0" y="4"/>
                      <a:pt x="1" y="8"/>
                      <a:pt x="3" y="8"/>
                    </a:cubicBezTo>
                    <a:cubicBezTo>
                      <a:pt x="8" y="7"/>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1" name="Freeform 1946">
                <a:extLst>
                  <a:ext uri="{FF2B5EF4-FFF2-40B4-BE49-F238E27FC236}">
                    <a16:creationId xmlns:a16="http://schemas.microsoft.com/office/drawing/2014/main" id="{1252615D-AD13-42AB-A8FC-A41F0A278BF8}"/>
                  </a:ext>
                </a:extLst>
              </p:cNvPr>
              <p:cNvSpPr>
                <a:spLocks/>
              </p:cNvSpPr>
              <p:nvPr userDrawn="1"/>
            </p:nvSpPr>
            <p:spPr bwMode="auto">
              <a:xfrm>
                <a:off x="6137" y="3254"/>
                <a:ext cx="25" cy="13"/>
              </a:xfrm>
              <a:custGeom>
                <a:avLst/>
                <a:gdLst>
                  <a:gd name="T0" fmla="*/ 13 w 17"/>
                  <a:gd name="T1" fmla="*/ 1 h 9"/>
                  <a:gd name="T2" fmla="*/ 2 w 17"/>
                  <a:gd name="T3" fmla="*/ 5 h 9"/>
                  <a:gd name="T4" fmla="*/ 4 w 17"/>
                  <a:gd name="T5" fmla="*/ 8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2" y="5"/>
                      <a:pt x="2" y="5"/>
                      <a:pt x="2" y="5"/>
                    </a:cubicBezTo>
                    <a:cubicBezTo>
                      <a:pt x="0" y="5"/>
                      <a:pt x="2" y="9"/>
                      <a:pt x="4" y="8"/>
                    </a:cubicBezTo>
                    <a:cubicBezTo>
                      <a:pt x="15" y="4"/>
                      <a:pt x="15" y="4"/>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2" name="Freeform 1947">
                <a:extLst>
                  <a:ext uri="{FF2B5EF4-FFF2-40B4-BE49-F238E27FC236}">
                    <a16:creationId xmlns:a16="http://schemas.microsoft.com/office/drawing/2014/main" id="{2D66EF33-04F6-490C-84BE-A41A68DAA360}"/>
                  </a:ext>
                </a:extLst>
              </p:cNvPr>
              <p:cNvSpPr>
                <a:spLocks/>
              </p:cNvSpPr>
              <p:nvPr userDrawn="1"/>
            </p:nvSpPr>
            <p:spPr bwMode="auto">
              <a:xfrm>
                <a:off x="6159" y="3225"/>
                <a:ext cx="25" cy="16"/>
              </a:xfrm>
              <a:custGeom>
                <a:avLst/>
                <a:gdLst>
                  <a:gd name="T0" fmla="*/ 14 w 17"/>
                  <a:gd name="T1" fmla="*/ 1 h 11"/>
                  <a:gd name="T2" fmla="*/ 2 w 17"/>
                  <a:gd name="T3" fmla="*/ 7 h 11"/>
                  <a:gd name="T4" fmla="*/ 4 w 17"/>
                  <a:gd name="T5" fmla="*/ 10 h 11"/>
                  <a:gd name="T6" fmla="*/ 15 w 17"/>
                  <a:gd name="T7" fmla="*/ 4 h 11"/>
                  <a:gd name="T8" fmla="*/ 14 w 17"/>
                  <a:gd name="T9" fmla="*/ 1 h 11"/>
                </a:gdLst>
                <a:ahLst/>
                <a:cxnLst>
                  <a:cxn ang="0">
                    <a:pos x="T0" y="T1"/>
                  </a:cxn>
                  <a:cxn ang="0">
                    <a:pos x="T2" y="T3"/>
                  </a:cxn>
                  <a:cxn ang="0">
                    <a:pos x="T4" y="T5"/>
                  </a:cxn>
                  <a:cxn ang="0">
                    <a:pos x="T6" y="T7"/>
                  </a:cxn>
                  <a:cxn ang="0">
                    <a:pos x="T8" y="T9"/>
                  </a:cxn>
                </a:cxnLst>
                <a:rect l="0" t="0" r="r" b="b"/>
                <a:pathLst>
                  <a:path w="17" h="11">
                    <a:moveTo>
                      <a:pt x="14" y="1"/>
                    </a:moveTo>
                    <a:cubicBezTo>
                      <a:pt x="10" y="3"/>
                      <a:pt x="6" y="5"/>
                      <a:pt x="2" y="7"/>
                    </a:cubicBezTo>
                    <a:cubicBezTo>
                      <a:pt x="0" y="8"/>
                      <a:pt x="1" y="11"/>
                      <a:pt x="4" y="10"/>
                    </a:cubicBezTo>
                    <a:cubicBezTo>
                      <a:pt x="8" y="9"/>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3" name="Freeform 1948">
                <a:extLst>
                  <a:ext uri="{FF2B5EF4-FFF2-40B4-BE49-F238E27FC236}">
                    <a16:creationId xmlns:a16="http://schemas.microsoft.com/office/drawing/2014/main" id="{9B0FB66D-CFE1-453C-9A1D-88CF8C8FA6FD}"/>
                  </a:ext>
                </a:extLst>
              </p:cNvPr>
              <p:cNvSpPr>
                <a:spLocks/>
              </p:cNvSpPr>
              <p:nvPr userDrawn="1"/>
            </p:nvSpPr>
            <p:spPr bwMode="auto">
              <a:xfrm>
                <a:off x="6193" y="3214"/>
                <a:ext cx="21" cy="12"/>
              </a:xfrm>
              <a:custGeom>
                <a:avLst/>
                <a:gdLst>
                  <a:gd name="T0" fmla="*/ 9 w 14"/>
                  <a:gd name="T1" fmla="*/ 2 h 8"/>
                  <a:gd name="T2" fmla="*/ 3 w 14"/>
                  <a:gd name="T3" fmla="*/ 4 h 8"/>
                  <a:gd name="T4" fmla="*/ 2 w 14"/>
                  <a:gd name="T5" fmla="*/ 8 h 8"/>
                  <a:gd name="T6" fmla="*/ 12 w 14"/>
                  <a:gd name="T7" fmla="*/ 4 h 8"/>
                  <a:gd name="T8" fmla="*/ 9 w 14"/>
                  <a:gd name="T9" fmla="*/ 2 h 8"/>
                </a:gdLst>
                <a:ahLst/>
                <a:cxnLst>
                  <a:cxn ang="0">
                    <a:pos x="T0" y="T1"/>
                  </a:cxn>
                  <a:cxn ang="0">
                    <a:pos x="T2" y="T3"/>
                  </a:cxn>
                  <a:cxn ang="0">
                    <a:pos x="T4" y="T5"/>
                  </a:cxn>
                  <a:cxn ang="0">
                    <a:pos x="T6" y="T7"/>
                  </a:cxn>
                  <a:cxn ang="0">
                    <a:pos x="T8" y="T9"/>
                  </a:cxn>
                </a:cxnLst>
                <a:rect l="0" t="0" r="r" b="b"/>
                <a:pathLst>
                  <a:path w="14" h="8">
                    <a:moveTo>
                      <a:pt x="9" y="2"/>
                    </a:moveTo>
                    <a:cubicBezTo>
                      <a:pt x="7" y="3"/>
                      <a:pt x="5" y="4"/>
                      <a:pt x="3" y="4"/>
                    </a:cubicBezTo>
                    <a:cubicBezTo>
                      <a:pt x="0" y="4"/>
                      <a:pt x="0" y="7"/>
                      <a:pt x="2" y="8"/>
                    </a:cubicBezTo>
                    <a:cubicBezTo>
                      <a:pt x="6" y="8"/>
                      <a:pt x="9" y="7"/>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4" name="Freeform 1949">
                <a:extLst>
                  <a:ext uri="{FF2B5EF4-FFF2-40B4-BE49-F238E27FC236}">
                    <a16:creationId xmlns:a16="http://schemas.microsoft.com/office/drawing/2014/main" id="{531C21FA-671B-4077-93EF-02BD076B4F4F}"/>
                  </a:ext>
                </a:extLst>
              </p:cNvPr>
              <p:cNvSpPr>
                <a:spLocks/>
              </p:cNvSpPr>
              <p:nvPr userDrawn="1"/>
            </p:nvSpPr>
            <p:spPr bwMode="auto">
              <a:xfrm>
                <a:off x="6209" y="3183"/>
                <a:ext cx="27" cy="20"/>
              </a:xfrm>
              <a:custGeom>
                <a:avLst/>
                <a:gdLst>
                  <a:gd name="T0" fmla="*/ 13 w 18"/>
                  <a:gd name="T1" fmla="*/ 2 h 13"/>
                  <a:gd name="T2" fmla="*/ 2 w 18"/>
                  <a:gd name="T3" fmla="*/ 9 h 13"/>
                  <a:gd name="T4" fmla="*/ 2 w 18"/>
                  <a:gd name="T5" fmla="*/ 12 h 13"/>
                  <a:gd name="T6" fmla="*/ 16 w 18"/>
                  <a:gd name="T7" fmla="*/ 4 h 13"/>
                  <a:gd name="T8" fmla="*/ 13 w 18"/>
                  <a:gd name="T9" fmla="*/ 2 h 13"/>
                </a:gdLst>
                <a:ahLst/>
                <a:cxnLst>
                  <a:cxn ang="0">
                    <a:pos x="T0" y="T1"/>
                  </a:cxn>
                  <a:cxn ang="0">
                    <a:pos x="T2" y="T3"/>
                  </a:cxn>
                  <a:cxn ang="0">
                    <a:pos x="T4" y="T5"/>
                  </a:cxn>
                  <a:cxn ang="0">
                    <a:pos x="T6" y="T7"/>
                  </a:cxn>
                  <a:cxn ang="0">
                    <a:pos x="T8" y="T9"/>
                  </a:cxn>
                </a:cxnLst>
                <a:rect l="0" t="0" r="r" b="b"/>
                <a:pathLst>
                  <a:path w="18" h="13">
                    <a:moveTo>
                      <a:pt x="13" y="2"/>
                    </a:moveTo>
                    <a:cubicBezTo>
                      <a:pt x="10" y="5"/>
                      <a:pt x="7" y="8"/>
                      <a:pt x="2" y="9"/>
                    </a:cubicBezTo>
                    <a:cubicBezTo>
                      <a:pt x="0" y="9"/>
                      <a:pt x="0" y="13"/>
                      <a:pt x="2" y="12"/>
                    </a:cubicBezTo>
                    <a:cubicBezTo>
                      <a:pt x="8" y="12"/>
                      <a:pt x="13" y="8"/>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5" name="Freeform 1950">
                <a:extLst>
                  <a:ext uri="{FF2B5EF4-FFF2-40B4-BE49-F238E27FC236}">
                    <a16:creationId xmlns:a16="http://schemas.microsoft.com/office/drawing/2014/main" id="{BB1060E3-447A-4D18-92DF-7198C184B042}"/>
                  </a:ext>
                </a:extLst>
              </p:cNvPr>
              <p:cNvSpPr>
                <a:spLocks/>
              </p:cNvSpPr>
              <p:nvPr userDrawn="1"/>
            </p:nvSpPr>
            <p:spPr bwMode="auto">
              <a:xfrm>
                <a:off x="6243" y="3179"/>
                <a:ext cx="22" cy="15"/>
              </a:xfrm>
              <a:custGeom>
                <a:avLst/>
                <a:gdLst>
                  <a:gd name="T0" fmla="*/ 10 w 15"/>
                  <a:gd name="T1" fmla="*/ 2 h 10"/>
                  <a:gd name="T2" fmla="*/ 3 w 15"/>
                  <a:gd name="T3" fmla="*/ 6 h 10"/>
                  <a:gd name="T4" fmla="*/ 3 w 15"/>
                  <a:gd name="T5" fmla="*/ 10 h 10"/>
                  <a:gd name="T6" fmla="*/ 14 w 15"/>
                  <a:gd name="T7" fmla="*/ 4 h 10"/>
                  <a:gd name="T8" fmla="*/ 10 w 15"/>
                  <a:gd name="T9" fmla="*/ 2 h 10"/>
                </a:gdLst>
                <a:ahLst/>
                <a:cxnLst>
                  <a:cxn ang="0">
                    <a:pos x="T0" y="T1"/>
                  </a:cxn>
                  <a:cxn ang="0">
                    <a:pos x="T2" y="T3"/>
                  </a:cxn>
                  <a:cxn ang="0">
                    <a:pos x="T4" y="T5"/>
                  </a:cxn>
                  <a:cxn ang="0">
                    <a:pos x="T6" y="T7"/>
                  </a:cxn>
                  <a:cxn ang="0">
                    <a:pos x="T8" y="T9"/>
                  </a:cxn>
                </a:cxnLst>
                <a:rect l="0" t="0" r="r" b="b"/>
                <a:pathLst>
                  <a:path w="15" h="10">
                    <a:moveTo>
                      <a:pt x="10" y="2"/>
                    </a:moveTo>
                    <a:cubicBezTo>
                      <a:pt x="9" y="5"/>
                      <a:pt x="6" y="6"/>
                      <a:pt x="3" y="6"/>
                    </a:cubicBezTo>
                    <a:cubicBezTo>
                      <a:pt x="0" y="6"/>
                      <a:pt x="1" y="10"/>
                      <a:pt x="3" y="10"/>
                    </a:cubicBezTo>
                    <a:cubicBezTo>
                      <a:pt x="8" y="9"/>
                      <a:pt x="12" y="8"/>
                      <a:pt x="14" y="4"/>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6" name="Freeform 1951">
                <a:extLst>
                  <a:ext uri="{FF2B5EF4-FFF2-40B4-BE49-F238E27FC236}">
                    <a16:creationId xmlns:a16="http://schemas.microsoft.com/office/drawing/2014/main" id="{46DBC80B-5774-4685-956A-FD520EAC079B}"/>
                  </a:ext>
                </a:extLst>
              </p:cNvPr>
              <p:cNvSpPr>
                <a:spLocks/>
              </p:cNvSpPr>
              <p:nvPr userDrawn="1"/>
            </p:nvSpPr>
            <p:spPr bwMode="auto">
              <a:xfrm>
                <a:off x="6246" y="3158"/>
                <a:ext cx="19" cy="18"/>
              </a:xfrm>
              <a:custGeom>
                <a:avLst/>
                <a:gdLst>
                  <a:gd name="T0" fmla="*/ 9 w 13"/>
                  <a:gd name="T1" fmla="*/ 2 h 12"/>
                  <a:gd name="T2" fmla="*/ 2 w 13"/>
                  <a:gd name="T3" fmla="*/ 7 h 12"/>
                  <a:gd name="T4" fmla="*/ 3 w 13"/>
                  <a:gd name="T5" fmla="*/ 11 h 12"/>
                  <a:gd name="T6" fmla="*/ 13 w 13"/>
                  <a:gd name="T7" fmla="*/ 3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9" y="5"/>
                      <a:pt x="4" y="6"/>
                      <a:pt x="2" y="7"/>
                    </a:cubicBezTo>
                    <a:cubicBezTo>
                      <a:pt x="0" y="8"/>
                      <a:pt x="1" y="12"/>
                      <a:pt x="3" y="11"/>
                    </a:cubicBezTo>
                    <a:cubicBezTo>
                      <a:pt x="7" y="9"/>
                      <a:pt x="12" y="8"/>
                      <a:pt x="13" y="3"/>
                    </a:cubicBezTo>
                    <a:cubicBezTo>
                      <a:pt x="13" y="1"/>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7" name="Freeform 1952">
                <a:extLst>
                  <a:ext uri="{FF2B5EF4-FFF2-40B4-BE49-F238E27FC236}">
                    <a16:creationId xmlns:a16="http://schemas.microsoft.com/office/drawing/2014/main" id="{43C979BE-F7F1-442D-9153-0F5F67C7697B}"/>
                  </a:ext>
                </a:extLst>
              </p:cNvPr>
              <p:cNvSpPr>
                <a:spLocks/>
              </p:cNvSpPr>
              <p:nvPr userDrawn="1"/>
            </p:nvSpPr>
            <p:spPr bwMode="auto">
              <a:xfrm>
                <a:off x="6274" y="3175"/>
                <a:ext cx="25" cy="25"/>
              </a:xfrm>
              <a:custGeom>
                <a:avLst/>
                <a:gdLst>
                  <a:gd name="T0" fmla="*/ 13 w 17"/>
                  <a:gd name="T1" fmla="*/ 2 h 17"/>
                  <a:gd name="T2" fmla="*/ 2 w 17"/>
                  <a:gd name="T3" fmla="*/ 12 h 17"/>
                  <a:gd name="T4" fmla="*/ 4 w 17"/>
                  <a:gd name="T5" fmla="*/ 15 h 17"/>
                  <a:gd name="T6" fmla="*/ 16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6" y="9"/>
                      <a:pt x="2" y="12"/>
                    </a:cubicBezTo>
                    <a:cubicBezTo>
                      <a:pt x="0" y="14"/>
                      <a:pt x="2" y="17"/>
                      <a:pt x="4" y="15"/>
                    </a:cubicBezTo>
                    <a:cubicBezTo>
                      <a:pt x="8" y="12"/>
                      <a:pt x="12" y="8"/>
                      <a:pt x="16"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8" name="Freeform 1953">
                <a:extLst>
                  <a:ext uri="{FF2B5EF4-FFF2-40B4-BE49-F238E27FC236}">
                    <a16:creationId xmlns:a16="http://schemas.microsoft.com/office/drawing/2014/main" id="{1C2C6CC4-6E73-4FFA-B73C-F2F8B0799F30}"/>
                  </a:ext>
                </a:extLst>
              </p:cNvPr>
              <p:cNvSpPr>
                <a:spLocks/>
              </p:cNvSpPr>
              <p:nvPr userDrawn="1"/>
            </p:nvSpPr>
            <p:spPr bwMode="auto">
              <a:xfrm>
                <a:off x="6254" y="3210"/>
                <a:ext cx="37" cy="28"/>
              </a:xfrm>
              <a:custGeom>
                <a:avLst/>
                <a:gdLst>
                  <a:gd name="T0" fmla="*/ 21 w 25"/>
                  <a:gd name="T1" fmla="*/ 2 h 19"/>
                  <a:gd name="T2" fmla="*/ 2 w 25"/>
                  <a:gd name="T3" fmla="*/ 15 h 19"/>
                  <a:gd name="T4" fmla="*/ 3 w 25"/>
                  <a:gd name="T5" fmla="*/ 18 h 19"/>
                  <a:gd name="T6" fmla="*/ 23 w 25"/>
                  <a:gd name="T7" fmla="*/ 4 h 19"/>
                  <a:gd name="T8" fmla="*/ 21 w 25"/>
                  <a:gd name="T9" fmla="*/ 2 h 19"/>
                </a:gdLst>
                <a:ahLst/>
                <a:cxnLst>
                  <a:cxn ang="0">
                    <a:pos x="T0" y="T1"/>
                  </a:cxn>
                  <a:cxn ang="0">
                    <a:pos x="T2" y="T3"/>
                  </a:cxn>
                  <a:cxn ang="0">
                    <a:pos x="T4" y="T5"/>
                  </a:cxn>
                  <a:cxn ang="0">
                    <a:pos x="T6" y="T7"/>
                  </a:cxn>
                  <a:cxn ang="0">
                    <a:pos x="T8" y="T9"/>
                  </a:cxn>
                </a:cxnLst>
                <a:rect l="0" t="0" r="r" b="b"/>
                <a:pathLst>
                  <a:path w="25" h="19">
                    <a:moveTo>
                      <a:pt x="21" y="2"/>
                    </a:moveTo>
                    <a:cubicBezTo>
                      <a:pt x="15" y="8"/>
                      <a:pt x="9" y="12"/>
                      <a:pt x="2" y="15"/>
                    </a:cubicBezTo>
                    <a:cubicBezTo>
                      <a:pt x="0" y="16"/>
                      <a:pt x="1" y="19"/>
                      <a:pt x="3" y="18"/>
                    </a:cubicBezTo>
                    <a:cubicBezTo>
                      <a:pt x="11" y="15"/>
                      <a:pt x="18" y="11"/>
                      <a:pt x="23" y="4"/>
                    </a:cubicBezTo>
                    <a:cubicBezTo>
                      <a:pt x="25" y="2"/>
                      <a:pt x="22"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9" name="Freeform 1954">
                <a:extLst>
                  <a:ext uri="{FF2B5EF4-FFF2-40B4-BE49-F238E27FC236}">
                    <a16:creationId xmlns:a16="http://schemas.microsoft.com/office/drawing/2014/main" id="{A9E5309B-CFD2-42C0-B60C-6C2EC2579024}"/>
                  </a:ext>
                </a:extLst>
              </p:cNvPr>
              <p:cNvSpPr>
                <a:spLocks/>
              </p:cNvSpPr>
              <p:nvPr userDrawn="1"/>
            </p:nvSpPr>
            <p:spPr bwMode="auto">
              <a:xfrm>
                <a:off x="6201" y="3235"/>
                <a:ext cx="29" cy="21"/>
              </a:xfrm>
              <a:custGeom>
                <a:avLst/>
                <a:gdLst>
                  <a:gd name="T0" fmla="*/ 15 w 20"/>
                  <a:gd name="T1" fmla="*/ 2 h 14"/>
                  <a:gd name="T2" fmla="*/ 2 w 20"/>
                  <a:gd name="T3" fmla="*/ 9 h 14"/>
                  <a:gd name="T4" fmla="*/ 4 w 20"/>
                  <a:gd name="T5" fmla="*/ 13 h 14"/>
                  <a:gd name="T6" fmla="*/ 18 w 20"/>
                  <a:gd name="T7" fmla="*/ 4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9"/>
                    </a:cubicBezTo>
                    <a:cubicBezTo>
                      <a:pt x="0" y="10"/>
                      <a:pt x="1" y="14"/>
                      <a:pt x="4" y="13"/>
                    </a:cubicBezTo>
                    <a:cubicBezTo>
                      <a:pt x="9" y="11"/>
                      <a:pt x="15" y="9"/>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0" name="Freeform 1955">
                <a:extLst>
                  <a:ext uri="{FF2B5EF4-FFF2-40B4-BE49-F238E27FC236}">
                    <a16:creationId xmlns:a16="http://schemas.microsoft.com/office/drawing/2014/main" id="{8186FCCC-07D6-4B4F-9718-A06D29333613}"/>
                  </a:ext>
                </a:extLst>
              </p:cNvPr>
              <p:cNvSpPr>
                <a:spLocks/>
              </p:cNvSpPr>
              <p:nvPr userDrawn="1"/>
            </p:nvSpPr>
            <p:spPr bwMode="auto">
              <a:xfrm>
                <a:off x="6168" y="3273"/>
                <a:ext cx="25" cy="15"/>
              </a:xfrm>
              <a:custGeom>
                <a:avLst/>
                <a:gdLst>
                  <a:gd name="T0" fmla="*/ 13 w 17"/>
                  <a:gd name="T1" fmla="*/ 0 h 10"/>
                  <a:gd name="T2" fmla="*/ 11 w 17"/>
                  <a:gd name="T3" fmla="*/ 2 h 10"/>
                  <a:gd name="T4" fmla="*/ 9 w 17"/>
                  <a:gd name="T5" fmla="*/ 3 h 10"/>
                  <a:gd name="T6" fmla="*/ 2 w 17"/>
                  <a:gd name="T7" fmla="*/ 5 h 10"/>
                  <a:gd name="T8" fmla="*/ 3 w 17"/>
                  <a:gd name="T9" fmla="*/ 9 h 10"/>
                  <a:gd name="T10" fmla="*/ 14 w 17"/>
                  <a:gd name="T11" fmla="*/ 5 h 10"/>
                  <a:gd name="T12" fmla="*/ 16 w 17"/>
                  <a:gd name="T13" fmla="*/ 2 h 10"/>
                  <a:gd name="T14" fmla="*/ 13 w 17"/>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0">
                    <a:moveTo>
                      <a:pt x="13" y="0"/>
                    </a:moveTo>
                    <a:cubicBezTo>
                      <a:pt x="12" y="0"/>
                      <a:pt x="11" y="1"/>
                      <a:pt x="11" y="2"/>
                    </a:cubicBezTo>
                    <a:cubicBezTo>
                      <a:pt x="10" y="3"/>
                      <a:pt x="10" y="3"/>
                      <a:pt x="9" y="3"/>
                    </a:cubicBezTo>
                    <a:cubicBezTo>
                      <a:pt x="7" y="4"/>
                      <a:pt x="4" y="4"/>
                      <a:pt x="2" y="5"/>
                    </a:cubicBezTo>
                    <a:cubicBezTo>
                      <a:pt x="0" y="6"/>
                      <a:pt x="1" y="10"/>
                      <a:pt x="3" y="9"/>
                    </a:cubicBezTo>
                    <a:cubicBezTo>
                      <a:pt x="7" y="8"/>
                      <a:pt x="11" y="7"/>
                      <a:pt x="14" y="5"/>
                    </a:cubicBezTo>
                    <a:cubicBezTo>
                      <a:pt x="15" y="5"/>
                      <a:pt x="17" y="4"/>
                      <a:pt x="16" y="2"/>
                    </a:cubicBezTo>
                    <a:cubicBezTo>
                      <a:pt x="16" y="1"/>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1" name="Freeform 1956">
                <a:extLst>
                  <a:ext uri="{FF2B5EF4-FFF2-40B4-BE49-F238E27FC236}">
                    <a16:creationId xmlns:a16="http://schemas.microsoft.com/office/drawing/2014/main" id="{1D695F4F-A135-4675-A6C8-CE1B6D30EE30}"/>
                  </a:ext>
                </a:extLst>
              </p:cNvPr>
              <p:cNvSpPr>
                <a:spLocks/>
              </p:cNvSpPr>
              <p:nvPr userDrawn="1"/>
            </p:nvSpPr>
            <p:spPr bwMode="auto">
              <a:xfrm>
                <a:off x="6131" y="3297"/>
                <a:ext cx="24" cy="10"/>
              </a:xfrm>
              <a:custGeom>
                <a:avLst/>
                <a:gdLst>
                  <a:gd name="T0" fmla="*/ 13 w 16"/>
                  <a:gd name="T1" fmla="*/ 1 h 7"/>
                  <a:gd name="T2" fmla="*/ 4 w 16"/>
                  <a:gd name="T3" fmla="*/ 2 h 7"/>
                  <a:gd name="T4" fmla="*/ 2 w 16"/>
                  <a:gd name="T5" fmla="*/ 5 h 7"/>
                  <a:gd name="T6" fmla="*/ 14 w 16"/>
                  <a:gd name="T7" fmla="*/ 4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2" y="1"/>
                      <a:pt x="0" y="4"/>
                      <a:pt x="2" y="5"/>
                    </a:cubicBezTo>
                    <a:cubicBezTo>
                      <a:pt x="6" y="7"/>
                      <a:pt x="10" y="6"/>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2" name="Freeform 1957">
                <a:extLst>
                  <a:ext uri="{FF2B5EF4-FFF2-40B4-BE49-F238E27FC236}">
                    <a16:creationId xmlns:a16="http://schemas.microsoft.com/office/drawing/2014/main" id="{7F791633-C173-444A-A0B7-64B21D1562D7}"/>
                  </a:ext>
                </a:extLst>
              </p:cNvPr>
              <p:cNvSpPr>
                <a:spLocks/>
              </p:cNvSpPr>
              <p:nvPr userDrawn="1"/>
            </p:nvSpPr>
            <p:spPr bwMode="auto">
              <a:xfrm>
                <a:off x="6155" y="3309"/>
                <a:ext cx="29" cy="17"/>
              </a:xfrm>
              <a:custGeom>
                <a:avLst/>
                <a:gdLst>
                  <a:gd name="T0" fmla="*/ 17 w 20"/>
                  <a:gd name="T1" fmla="*/ 1 h 12"/>
                  <a:gd name="T2" fmla="*/ 2 w 20"/>
                  <a:gd name="T3" fmla="*/ 8 h 12"/>
                  <a:gd name="T4" fmla="*/ 4 w 20"/>
                  <a:gd name="T5" fmla="*/ 11 h 12"/>
                  <a:gd name="T6" fmla="*/ 18 w 20"/>
                  <a:gd name="T7" fmla="*/ 4 h 12"/>
                  <a:gd name="T8" fmla="*/ 17 w 20"/>
                  <a:gd name="T9" fmla="*/ 1 h 12"/>
                </a:gdLst>
                <a:ahLst/>
                <a:cxnLst>
                  <a:cxn ang="0">
                    <a:pos x="T0" y="T1"/>
                  </a:cxn>
                  <a:cxn ang="0">
                    <a:pos x="T2" y="T3"/>
                  </a:cxn>
                  <a:cxn ang="0">
                    <a:pos x="T4" y="T5"/>
                  </a:cxn>
                  <a:cxn ang="0">
                    <a:pos x="T6" y="T7"/>
                  </a:cxn>
                  <a:cxn ang="0">
                    <a:pos x="T8" y="T9"/>
                  </a:cxn>
                </a:cxnLst>
                <a:rect l="0" t="0" r="r" b="b"/>
                <a:pathLst>
                  <a:path w="20" h="12">
                    <a:moveTo>
                      <a:pt x="17" y="1"/>
                    </a:moveTo>
                    <a:cubicBezTo>
                      <a:pt x="12" y="3"/>
                      <a:pt x="7" y="6"/>
                      <a:pt x="2" y="8"/>
                    </a:cubicBezTo>
                    <a:cubicBezTo>
                      <a:pt x="0" y="8"/>
                      <a:pt x="1" y="12"/>
                      <a:pt x="4" y="11"/>
                    </a:cubicBezTo>
                    <a:cubicBezTo>
                      <a:pt x="8" y="9"/>
                      <a:pt x="13" y="7"/>
                      <a:pt x="18" y="4"/>
                    </a:cubicBezTo>
                    <a:cubicBezTo>
                      <a:pt x="20" y="3"/>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3" name="Freeform 1958">
                <a:extLst>
                  <a:ext uri="{FF2B5EF4-FFF2-40B4-BE49-F238E27FC236}">
                    <a16:creationId xmlns:a16="http://schemas.microsoft.com/office/drawing/2014/main" id="{8394711A-B83C-4204-955C-7CC8FEF8F87C}"/>
                  </a:ext>
                </a:extLst>
              </p:cNvPr>
              <p:cNvSpPr>
                <a:spLocks/>
              </p:cNvSpPr>
              <p:nvPr userDrawn="1"/>
            </p:nvSpPr>
            <p:spPr bwMode="auto">
              <a:xfrm>
                <a:off x="6168" y="3337"/>
                <a:ext cx="25" cy="11"/>
              </a:xfrm>
              <a:custGeom>
                <a:avLst/>
                <a:gdLst>
                  <a:gd name="T0" fmla="*/ 13 w 17"/>
                  <a:gd name="T1" fmla="*/ 1 h 8"/>
                  <a:gd name="T2" fmla="*/ 3 w 17"/>
                  <a:gd name="T3" fmla="*/ 4 h 8"/>
                  <a:gd name="T4" fmla="*/ 2 w 17"/>
                  <a:gd name="T5" fmla="*/ 7 h 8"/>
                  <a:gd name="T6" fmla="*/ 14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6" y="4"/>
                      <a:pt x="3" y="4"/>
                    </a:cubicBezTo>
                    <a:cubicBezTo>
                      <a:pt x="1" y="3"/>
                      <a:pt x="0" y="7"/>
                      <a:pt x="2" y="7"/>
                    </a:cubicBezTo>
                    <a:cubicBezTo>
                      <a:pt x="6" y="8"/>
                      <a:pt x="11" y="6"/>
                      <a:pt x="14" y="5"/>
                    </a:cubicBezTo>
                    <a:cubicBezTo>
                      <a:pt x="17"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4" name="Freeform 1959">
                <a:extLst>
                  <a:ext uri="{FF2B5EF4-FFF2-40B4-BE49-F238E27FC236}">
                    <a16:creationId xmlns:a16="http://schemas.microsoft.com/office/drawing/2014/main" id="{CAD0DE35-8421-415B-B4A8-69E4179B1CC0}"/>
                  </a:ext>
                </a:extLst>
              </p:cNvPr>
              <p:cNvSpPr>
                <a:spLocks/>
              </p:cNvSpPr>
              <p:nvPr userDrawn="1"/>
            </p:nvSpPr>
            <p:spPr bwMode="auto">
              <a:xfrm>
                <a:off x="6181" y="3354"/>
                <a:ext cx="25" cy="13"/>
              </a:xfrm>
              <a:custGeom>
                <a:avLst/>
                <a:gdLst>
                  <a:gd name="T0" fmla="*/ 13 w 17"/>
                  <a:gd name="T1" fmla="*/ 1 h 9"/>
                  <a:gd name="T2" fmla="*/ 3 w 17"/>
                  <a:gd name="T3" fmla="*/ 4 h 9"/>
                  <a:gd name="T4" fmla="*/ 2 w 17"/>
                  <a:gd name="T5" fmla="*/ 7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3"/>
                      <a:pt x="7" y="5"/>
                      <a:pt x="3" y="4"/>
                    </a:cubicBezTo>
                    <a:cubicBezTo>
                      <a:pt x="1" y="3"/>
                      <a:pt x="0" y="6"/>
                      <a:pt x="2" y="7"/>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5" name="Freeform 1960">
                <a:extLst>
                  <a:ext uri="{FF2B5EF4-FFF2-40B4-BE49-F238E27FC236}">
                    <a16:creationId xmlns:a16="http://schemas.microsoft.com/office/drawing/2014/main" id="{0BB15F0E-BEE8-4F69-807E-3121E9969EED}"/>
                  </a:ext>
                </a:extLst>
              </p:cNvPr>
              <p:cNvSpPr>
                <a:spLocks/>
              </p:cNvSpPr>
              <p:nvPr userDrawn="1"/>
            </p:nvSpPr>
            <p:spPr bwMode="auto">
              <a:xfrm>
                <a:off x="6209" y="3314"/>
                <a:ext cx="31" cy="18"/>
              </a:xfrm>
              <a:custGeom>
                <a:avLst/>
                <a:gdLst>
                  <a:gd name="T0" fmla="*/ 17 w 21"/>
                  <a:gd name="T1" fmla="*/ 2 h 12"/>
                  <a:gd name="T2" fmla="*/ 3 w 21"/>
                  <a:gd name="T3" fmla="*/ 8 h 12"/>
                  <a:gd name="T4" fmla="*/ 2 w 21"/>
                  <a:gd name="T5" fmla="*/ 12 h 12"/>
                  <a:gd name="T6" fmla="*/ 20 w 21"/>
                  <a:gd name="T7" fmla="*/ 3 h 12"/>
                  <a:gd name="T8" fmla="*/ 17 w 21"/>
                  <a:gd name="T9" fmla="*/ 2 h 12"/>
                </a:gdLst>
                <a:ahLst/>
                <a:cxnLst>
                  <a:cxn ang="0">
                    <a:pos x="T0" y="T1"/>
                  </a:cxn>
                  <a:cxn ang="0">
                    <a:pos x="T2" y="T3"/>
                  </a:cxn>
                  <a:cxn ang="0">
                    <a:pos x="T4" y="T5"/>
                  </a:cxn>
                  <a:cxn ang="0">
                    <a:pos x="T6" y="T7"/>
                  </a:cxn>
                  <a:cxn ang="0">
                    <a:pos x="T8" y="T9"/>
                  </a:cxn>
                </a:cxnLst>
                <a:rect l="0" t="0" r="r" b="b"/>
                <a:pathLst>
                  <a:path w="21" h="12">
                    <a:moveTo>
                      <a:pt x="17" y="2"/>
                    </a:moveTo>
                    <a:cubicBezTo>
                      <a:pt x="14" y="6"/>
                      <a:pt x="8" y="8"/>
                      <a:pt x="3" y="8"/>
                    </a:cubicBezTo>
                    <a:cubicBezTo>
                      <a:pt x="1" y="8"/>
                      <a:pt x="0" y="12"/>
                      <a:pt x="2" y="12"/>
                    </a:cubicBezTo>
                    <a:cubicBezTo>
                      <a:pt x="9" y="12"/>
                      <a:pt x="17" y="9"/>
                      <a:pt x="20" y="3"/>
                    </a:cubicBezTo>
                    <a:cubicBezTo>
                      <a:pt x="21" y="1"/>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6" name="Freeform 1961">
                <a:extLst>
                  <a:ext uri="{FF2B5EF4-FFF2-40B4-BE49-F238E27FC236}">
                    <a16:creationId xmlns:a16="http://schemas.microsoft.com/office/drawing/2014/main" id="{DA3E9759-F4F9-430E-B39D-FDE52CB6B180}"/>
                  </a:ext>
                </a:extLst>
              </p:cNvPr>
              <p:cNvSpPr>
                <a:spLocks/>
              </p:cNvSpPr>
              <p:nvPr userDrawn="1"/>
            </p:nvSpPr>
            <p:spPr bwMode="auto">
              <a:xfrm>
                <a:off x="6214" y="3287"/>
                <a:ext cx="23" cy="17"/>
              </a:xfrm>
              <a:custGeom>
                <a:avLst/>
                <a:gdLst>
                  <a:gd name="T0" fmla="*/ 11 w 16"/>
                  <a:gd name="T1" fmla="*/ 2 h 12"/>
                  <a:gd name="T2" fmla="*/ 3 w 16"/>
                  <a:gd name="T3" fmla="*/ 8 h 12"/>
                  <a:gd name="T4" fmla="*/ 4 w 16"/>
                  <a:gd name="T5" fmla="*/ 11 h 12"/>
                  <a:gd name="T6" fmla="*/ 15 w 16"/>
                  <a:gd name="T7" fmla="*/ 3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10" y="5"/>
                      <a:pt x="6" y="6"/>
                      <a:pt x="3" y="8"/>
                    </a:cubicBezTo>
                    <a:cubicBezTo>
                      <a:pt x="0" y="8"/>
                      <a:pt x="2" y="12"/>
                      <a:pt x="4" y="11"/>
                    </a:cubicBezTo>
                    <a:cubicBezTo>
                      <a:pt x="8" y="9"/>
                      <a:pt x="13" y="8"/>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7" name="Freeform 1962">
                <a:extLst>
                  <a:ext uri="{FF2B5EF4-FFF2-40B4-BE49-F238E27FC236}">
                    <a16:creationId xmlns:a16="http://schemas.microsoft.com/office/drawing/2014/main" id="{ADFD7FC4-15CC-47BA-A24E-497F5CF89DFC}"/>
                  </a:ext>
                </a:extLst>
              </p:cNvPr>
              <p:cNvSpPr>
                <a:spLocks/>
              </p:cNvSpPr>
              <p:nvPr userDrawn="1"/>
            </p:nvSpPr>
            <p:spPr bwMode="auto">
              <a:xfrm>
                <a:off x="6220" y="3256"/>
                <a:ext cx="22" cy="13"/>
              </a:xfrm>
              <a:custGeom>
                <a:avLst/>
                <a:gdLst>
                  <a:gd name="T0" fmla="*/ 10 w 15"/>
                  <a:gd name="T1" fmla="*/ 2 h 9"/>
                  <a:gd name="T2" fmla="*/ 3 w 15"/>
                  <a:gd name="T3" fmla="*/ 6 h 9"/>
                  <a:gd name="T4" fmla="*/ 3 w 15"/>
                  <a:gd name="T5" fmla="*/ 9 h 9"/>
                  <a:gd name="T6" fmla="*/ 14 w 15"/>
                  <a:gd name="T7" fmla="*/ 3 h 9"/>
                  <a:gd name="T8" fmla="*/ 10 w 15"/>
                  <a:gd name="T9" fmla="*/ 2 h 9"/>
                </a:gdLst>
                <a:ahLst/>
                <a:cxnLst>
                  <a:cxn ang="0">
                    <a:pos x="T0" y="T1"/>
                  </a:cxn>
                  <a:cxn ang="0">
                    <a:pos x="T2" y="T3"/>
                  </a:cxn>
                  <a:cxn ang="0">
                    <a:pos x="T4" y="T5"/>
                  </a:cxn>
                  <a:cxn ang="0">
                    <a:pos x="T6" y="T7"/>
                  </a:cxn>
                  <a:cxn ang="0">
                    <a:pos x="T8" y="T9"/>
                  </a:cxn>
                </a:cxnLst>
                <a:rect l="0" t="0" r="r" b="b"/>
                <a:pathLst>
                  <a:path w="15" h="9">
                    <a:moveTo>
                      <a:pt x="10" y="2"/>
                    </a:moveTo>
                    <a:cubicBezTo>
                      <a:pt x="9" y="5"/>
                      <a:pt x="6" y="6"/>
                      <a:pt x="3" y="6"/>
                    </a:cubicBezTo>
                    <a:cubicBezTo>
                      <a:pt x="0" y="6"/>
                      <a:pt x="1" y="9"/>
                      <a:pt x="3" y="9"/>
                    </a:cubicBezTo>
                    <a:cubicBezTo>
                      <a:pt x="8" y="9"/>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8" name="Freeform 1963">
                <a:extLst>
                  <a:ext uri="{FF2B5EF4-FFF2-40B4-BE49-F238E27FC236}">
                    <a16:creationId xmlns:a16="http://schemas.microsoft.com/office/drawing/2014/main" id="{2F2FC39A-6677-45E0-BCED-4E423E40A33D}"/>
                  </a:ext>
                </a:extLst>
              </p:cNvPr>
              <p:cNvSpPr>
                <a:spLocks/>
              </p:cNvSpPr>
              <p:nvPr userDrawn="1"/>
            </p:nvSpPr>
            <p:spPr bwMode="auto">
              <a:xfrm>
                <a:off x="6255" y="3245"/>
                <a:ext cx="25" cy="28"/>
              </a:xfrm>
              <a:custGeom>
                <a:avLst/>
                <a:gdLst>
                  <a:gd name="T0" fmla="*/ 13 w 17"/>
                  <a:gd name="T1" fmla="*/ 2 h 19"/>
                  <a:gd name="T2" fmla="*/ 2 w 17"/>
                  <a:gd name="T3" fmla="*/ 15 h 19"/>
                  <a:gd name="T4" fmla="*/ 4 w 17"/>
                  <a:gd name="T5" fmla="*/ 18 h 19"/>
                  <a:gd name="T6" fmla="*/ 16 w 17"/>
                  <a:gd name="T7" fmla="*/ 4 h 19"/>
                  <a:gd name="T8" fmla="*/ 13 w 17"/>
                  <a:gd name="T9" fmla="*/ 2 h 19"/>
                </a:gdLst>
                <a:ahLst/>
                <a:cxnLst>
                  <a:cxn ang="0">
                    <a:pos x="T0" y="T1"/>
                  </a:cxn>
                  <a:cxn ang="0">
                    <a:pos x="T2" y="T3"/>
                  </a:cxn>
                  <a:cxn ang="0">
                    <a:pos x="T4" y="T5"/>
                  </a:cxn>
                  <a:cxn ang="0">
                    <a:pos x="T6" y="T7"/>
                  </a:cxn>
                  <a:cxn ang="0">
                    <a:pos x="T8" y="T9"/>
                  </a:cxn>
                </a:cxnLst>
                <a:rect l="0" t="0" r="r" b="b"/>
                <a:pathLst>
                  <a:path w="17" h="19">
                    <a:moveTo>
                      <a:pt x="13" y="2"/>
                    </a:moveTo>
                    <a:cubicBezTo>
                      <a:pt x="10" y="7"/>
                      <a:pt x="6" y="12"/>
                      <a:pt x="2" y="15"/>
                    </a:cubicBezTo>
                    <a:cubicBezTo>
                      <a:pt x="0" y="16"/>
                      <a:pt x="2" y="19"/>
                      <a:pt x="4" y="18"/>
                    </a:cubicBezTo>
                    <a:cubicBezTo>
                      <a:pt x="9" y="14"/>
                      <a:pt x="13" y="10"/>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9" name="Freeform 1964">
                <a:extLst>
                  <a:ext uri="{FF2B5EF4-FFF2-40B4-BE49-F238E27FC236}">
                    <a16:creationId xmlns:a16="http://schemas.microsoft.com/office/drawing/2014/main" id="{95E271F4-514B-47AF-A36F-6F60AC3BF979}"/>
                  </a:ext>
                </a:extLst>
              </p:cNvPr>
              <p:cNvSpPr>
                <a:spLocks/>
              </p:cNvSpPr>
              <p:nvPr userDrawn="1"/>
            </p:nvSpPr>
            <p:spPr bwMode="auto">
              <a:xfrm>
                <a:off x="6286" y="3228"/>
                <a:ext cx="25" cy="20"/>
              </a:xfrm>
              <a:custGeom>
                <a:avLst/>
                <a:gdLst>
                  <a:gd name="T0" fmla="*/ 12 w 17"/>
                  <a:gd name="T1" fmla="*/ 1 h 14"/>
                  <a:gd name="T2" fmla="*/ 2 w 17"/>
                  <a:gd name="T3" fmla="*/ 10 h 14"/>
                  <a:gd name="T4" fmla="*/ 4 w 17"/>
                  <a:gd name="T5" fmla="*/ 13 h 14"/>
                  <a:gd name="T6" fmla="*/ 15 w 17"/>
                  <a:gd name="T7" fmla="*/ 4 h 14"/>
                  <a:gd name="T8" fmla="*/ 12 w 17"/>
                  <a:gd name="T9" fmla="*/ 1 h 14"/>
                </a:gdLst>
                <a:ahLst/>
                <a:cxnLst>
                  <a:cxn ang="0">
                    <a:pos x="T0" y="T1"/>
                  </a:cxn>
                  <a:cxn ang="0">
                    <a:pos x="T2" y="T3"/>
                  </a:cxn>
                  <a:cxn ang="0">
                    <a:pos x="T4" y="T5"/>
                  </a:cxn>
                  <a:cxn ang="0">
                    <a:pos x="T6" y="T7"/>
                  </a:cxn>
                  <a:cxn ang="0">
                    <a:pos x="T8" y="T9"/>
                  </a:cxn>
                </a:cxnLst>
                <a:rect l="0" t="0" r="r" b="b"/>
                <a:pathLst>
                  <a:path w="17" h="14">
                    <a:moveTo>
                      <a:pt x="12" y="1"/>
                    </a:moveTo>
                    <a:cubicBezTo>
                      <a:pt x="9" y="4"/>
                      <a:pt x="5" y="7"/>
                      <a:pt x="2" y="10"/>
                    </a:cubicBezTo>
                    <a:cubicBezTo>
                      <a:pt x="0" y="11"/>
                      <a:pt x="2" y="14"/>
                      <a:pt x="4" y="13"/>
                    </a:cubicBezTo>
                    <a:cubicBezTo>
                      <a:pt x="8"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0" name="Freeform 1965">
                <a:extLst>
                  <a:ext uri="{FF2B5EF4-FFF2-40B4-BE49-F238E27FC236}">
                    <a16:creationId xmlns:a16="http://schemas.microsoft.com/office/drawing/2014/main" id="{CD408233-D7D4-406D-983A-049445B387FB}"/>
                  </a:ext>
                </a:extLst>
              </p:cNvPr>
              <p:cNvSpPr>
                <a:spLocks/>
              </p:cNvSpPr>
              <p:nvPr userDrawn="1"/>
            </p:nvSpPr>
            <p:spPr bwMode="auto">
              <a:xfrm>
                <a:off x="6277" y="3264"/>
                <a:ext cx="30" cy="21"/>
              </a:xfrm>
              <a:custGeom>
                <a:avLst/>
                <a:gdLst>
                  <a:gd name="T0" fmla="*/ 15 w 20"/>
                  <a:gd name="T1" fmla="*/ 2 h 14"/>
                  <a:gd name="T2" fmla="*/ 2 w 20"/>
                  <a:gd name="T3" fmla="*/ 10 h 14"/>
                  <a:gd name="T4" fmla="*/ 4 w 20"/>
                  <a:gd name="T5" fmla="*/ 13 h 14"/>
                  <a:gd name="T6" fmla="*/ 18 w 20"/>
                  <a:gd name="T7" fmla="*/ 5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10"/>
                    </a:cubicBezTo>
                    <a:cubicBezTo>
                      <a:pt x="0" y="11"/>
                      <a:pt x="1" y="14"/>
                      <a:pt x="4" y="13"/>
                    </a:cubicBezTo>
                    <a:cubicBezTo>
                      <a:pt x="9" y="11"/>
                      <a:pt x="14" y="9"/>
                      <a:pt x="18" y="5"/>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1" name="Freeform 1966">
                <a:extLst>
                  <a:ext uri="{FF2B5EF4-FFF2-40B4-BE49-F238E27FC236}">
                    <a16:creationId xmlns:a16="http://schemas.microsoft.com/office/drawing/2014/main" id="{E378B253-A3FB-4E3E-ACE4-DF79B853CAC2}"/>
                  </a:ext>
                </a:extLst>
              </p:cNvPr>
              <p:cNvSpPr>
                <a:spLocks/>
              </p:cNvSpPr>
              <p:nvPr userDrawn="1"/>
            </p:nvSpPr>
            <p:spPr bwMode="auto">
              <a:xfrm>
                <a:off x="6258" y="3295"/>
                <a:ext cx="21" cy="18"/>
              </a:xfrm>
              <a:custGeom>
                <a:avLst/>
                <a:gdLst>
                  <a:gd name="T0" fmla="*/ 10 w 14"/>
                  <a:gd name="T1" fmla="*/ 2 h 12"/>
                  <a:gd name="T2" fmla="*/ 2 w 14"/>
                  <a:gd name="T3" fmla="*/ 7 h 12"/>
                  <a:gd name="T4" fmla="*/ 4 w 14"/>
                  <a:gd name="T5" fmla="*/ 11 h 12"/>
                  <a:gd name="T6" fmla="*/ 13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8" y="4"/>
                      <a:pt x="5" y="6"/>
                      <a:pt x="2" y="7"/>
                    </a:cubicBezTo>
                    <a:cubicBezTo>
                      <a:pt x="0" y="8"/>
                      <a:pt x="1" y="12"/>
                      <a:pt x="4" y="11"/>
                    </a:cubicBezTo>
                    <a:cubicBezTo>
                      <a:pt x="7" y="9"/>
                      <a:pt x="10" y="7"/>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2" name="Freeform 1967">
                <a:extLst>
                  <a:ext uri="{FF2B5EF4-FFF2-40B4-BE49-F238E27FC236}">
                    <a16:creationId xmlns:a16="http://schemas.microsoft.com/office/drawing/2014/main" id="{6C5A0C10-C142-481A-A8AF-0BB4F6FC23FE}"/>
                  </a:ext>
                </a:extLst>
              </p:cNvPr>
              <p:cNvSpPr>
                <a:spLocks/>
              </p:cNvSpPr>
              <p:nvPr userDrawn="1"/>
            </p:nvSpPr>
            <p:spPr bwMode="auto">
              <a:xfrm>
                <a:off x="6292" y="3282"/>
                <a:ext cx="30" cy="16"/>
              </a:xfrm>
              <a:custGeom>
                <a:avLst/>
                <a:gdLst>
                  <a:gd name="T0" fmla="*/ 16 w 20"/>
                  <a:gd name="T1" fmla="*/ 1 h 11"/>
                  <a:gd name="T2" fmla="*/ 2 w 20"/>
                  <a:gd name="T3" fmla="*/ 6 h 11"/>
                  <a:gd name="T4" fmla="*/ 2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6"/>
                      <a:pt x="2" y="6"/>
                    </a:cubicBezTo>
                    <a:cubicBezTo>
                      <a:pt x="0" y="7"/>
                      <a:pt x="0" y="11"/>
                      <a:pt x="2" y="10"/>
                    </a:cubicBezTo>
                    <a:cubicBezTo>
                      <a:pt x="8" y="9"/>
                      <a:pt x="13" y="8"/>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3" name="Freeform 1968">
                <a:extLst>
                  <a:ext uri="{FF2B5EF4-FFF2-40B4-BE49-F238E27FC236}">
                    <a16:creationId xmlns:a16="http://schemas.microsoft.com/office/drawing/2014/main" id="{E2EC66E7-3347-41FB-951C-D2751C98AD1C}"/>
                  </a:ext>
                </a:extLst>
              </p:cNvPr>
              <p:cNvSpPr>
                <a:spLocks/>
              </p:cNvSpPr>
              <p:nvPr userDrawn="1"/>
            </p:nvSpPr>
            <p:spPr bwMode="auto">
              <a:xfrm>
                <a:off x="4979" y="2988"/>
                <a:ext cx="56" cy="42"/>
              </a:xfrm>
              <a:custGeom>
                <a:avLst/>
                <a:gdLst>
                  <a:gd name="T0" fmla="*/ 23 w 38"/>
                  <a:gd name="T1" fmla="*/ 6 h 29"/>
                  <a:gd name="T2" fmla="*/ 7 w 38"/>
                  <a:gd name="T3" fmla="*/ 14 h 29"/>
                  <a:gd name="T4" fmla="*/ 0 w 38"/>
                  <a:gd name="T5" fmla="*/ 22 h 29"/>
                  <a:gd name="T6" fmla="*/ 8 w 38"/>
                  <a:gd name="T7" fmla="*/ 28 h 29"/>
                  <a:gd name="T8" fmla="*/ 31 w 38"/>
                  <a:gd name="T9" fmla="*/ 17 h 29"/>
                  <a:gd name="T10" fmla="*/ 23 w 38"/>
                  <a:gd name="T11" fmla="*/ 6 h 29"/>
                </a:gdLst>
                <a:ahLst/>
                <a:cxnLst>
                  <a:cxn ang="0">
                    <a:pos x="T0" y="T1"/>
                  </a:cxn>
                  <a:cxn ang="0">
                    <a:pos x="T2" y="T3"/>
                  </a:cxn>
                  <a:cxn ang="0">
                    <a:pos x="T4" y="T5"/>
                  </a:cxn>
                  <a:cxn ang="0">
                    <a:pos x="T6" y="T7"/>
                  </a:cxn>
                  <a:cxn ang="0">
                    <a:pos x="T8" y="T9"/>
                  </a:cxn>
                  <a:cxn ang="0">
                    <a:pos x="T10" y="T11"/>
                  </a:cxn>
                </a:cxnLst>
                <a:rect l="0" t="0" r="r" b="b"/>
                <a:pathLst>
                  <a:path w="38" h="29">
                    <a:moveTo>
                      <a:pt x="23" y="6"/>
                    </a:moveTo>
                    <a:cubicBezTo>
                      <a:pt x="18" y="9"/>
                      <a:pt x="12" y="13"/>
                      <a:pt x="7" y="14"/>
                    </a:cubicBezTo>
                    <a:cubicBezTo>
                      <a:pt x="3" y="15"/>
                      <a:pt x="0" y="17"/>
                      <a:pt x="0" y="22"/>
                    </a:cubicBezTo>
                    <a:cubicBezTo>
                      <a:pt x="0" y="25"/>
                      <a:pt x="4" y="29"/>
                      <a:pt x="8" y="28"/>
                    </a:cubicBezTo>
                    <a:cubicBezTo>
                      <a:pt x="16" y="27"/>
                      <a:pt x="24" y="22"/>
                      <a:pt x="31" y="17"/>
                    </a:cubicBezTo>
                    <a:cubicBezTo>
                      <a:pt x="38" y="12"/>
                      <a:pt x="30" y="0"/>
                      <a:pt x="2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4" name="Freeform 1969">
                <a:extLst>
                  <a:ext uri="{FF2B5EF4-FFF2-40B4-BE49-F238E27FC236}">
                    <a16:creationId xmlns:a16="http://schemas.microsoft.com/office/drawing/2014/main" id="{3968BB71-AD36-4167-A14D-81FC892535A3}"/>
                  </a:ext>
                </a:extLst>
              </p:cNvPr>
              <p:cNvSpPr>
                <a:spLocks/>
              </p:cNvSpPr>
              <p:nvPr userDrawn="1"/>
            </p:nvSpPr>
            <p:spPr bwMode="auto">
              <a:xfrm>
                <a:off x="4874" y="2818"/>
                <a:ext cx="53" cy="40"/>
              </a:xfrm>
              <a:custGeom>
                <a:avLst/>
                <a:gdLst>
                  <a:gd name="T0" fmla="*/ 30 w 36"/>
                  <a:gd name="T1" fmla="*/ 1 h 27"/>
                  <a:gd name="T2" fmla="*/ 20 w 36"/>
                  <a:gd name="T3" fmla="*/ 4 h 27"/>
                  <a:gd name="T4" fmla="*/ 7 w 36"/>
                  <a:gd name="T5" fmla="*/ 10 h 27"/>
                  <a:gd name="T6" fmla="*/ 15 w 36"/>
                  <a:gd name="T7" fmla="*/ 22 h 27"/>
                  <a:gd name="T8" fmla="*/ 23 w 36"/>
                  <a:gd name="T9" fmla="*/ 17 h 27"/>
                  <a:gd name="T10" fmla="*/ 28 w 36"/>
                  <a:gd name="T11" fmla="*/ 16 h 27"/>
                  <a:gd name="T12" fmla="*/ 28 w 36"/>
                  <a:gd name="T13" fmla="*/ 15 h 27"/>
                  <a:gd name="T14" fmla="*/ 32 w 36"/>
                  <a:gd name="T15" fmla="*/ 14 h 27"/>
                  <a:gd name="T16" fmla="*/ 35 w 36"/>
                  <a:gd name="T17" fmla="*/ 9 h 27"/>
                  <a:gd name="T18" fmla="*/ 30 w 36"/>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30" y="1"/>
                    </a:moveTo>
                    <a:cubicBezTo>
                      <a:pt x="26" y="0"/>
                      <a:pt x="23" y="2"/>
                      <a:pt x="20" y="4"/>
                    </a:cubicBezTo>
                    <a:cubicBezTo>
                      <a:pt x="15" y="6"/>
                      <a:pt x="11" y="8"/>
                      <a:pt x="7" y="10"/>
                    </a:cubicBezTo>
                    <a:cubicBezTo>
                      <a:pt x="0" y="15"/>
                      <a:pt x="8" y="27"/>
                      <a:pt x="15" y="22"/>
                    </a:cubicBezTo>
                    <a:cubicBezTo>
                      <a:pt x="18" y="20"/>
                      <a:pt x="20" y="19"/>
                      <a:pt x="23" y="17"/>
                    </a:cubicBezTo>
                    <a:cubicBezTo>
                      <a:pt x="25" y="17"/>
                      <a:pt x="26" y="16"/>
                      <a:pt x="28" y="16"/>
                    </a:cubicBezTo>
                    <a:cubicBezTo>
                      <a:pt x="28" y="15"/>
                      <a:pt x="28" y="15"/>
                      <a:pt x="28" y="15"/>
                    </a:cubicBezTo>
                    <a:cubicBezTo>
                      <a:pt x="30" y="15"/>
                      <a:pt x="31" y="15"/>
                      <a:pt x="32" y="14"/>
                    </a:cubicBezTo>
                    <a:cubicBezTo>
                      <a:pt x="34" y="13"/>
                      <a:pt x="35" y="11"/>
                      <a:pt x="35" y="9"/>
                    </a:cubicBezTo>
                    <a:cubicBezTo>
                      <a:pt x="36" y="5"/>
                      <a:pt x="34" y="2"/>
                      <a:pt x="3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5" name="Freeform 1970">
                <a:extLst>
                  <a:ext uri="{FF2B5EF4-FFF2-40B4-BE49-F238E27FC236}">
                    <a16:creationId xmlns:a16="http://schemas.microsoft.com/office/drawing/2014/main" id="{2A095481-D334-4D20-BF1A-589D0CFC36A0}"/>
                  </a:ext>
                </a:extLst>
              </p:cNvPr>
              <p:cNvSpPr>
                <a:spLocks/>
              </p:cNvSpPr>
              <p:nvPr userDrawn="1"/>
            </p:nvSpPr>
            <p:spPr bwMode="auto">
              <a:xfrm>
                <a:off x="4771" y="2590"/>
                <a:ext cx="85" cy="31"/>
              </a:xfrm>
              <a:custGeom>
                <a:avLst/>
                <a:gdLst>
                  <a:gd name="T0" fmla="*/ 42 w 58"/>
                  <a:gd name="T1" fmla="*/ 4 h 21"/>
                  <a:gd name="T2" fmla="*/ 40 w 58"/>
                  <a:gd name="T3" fmla="*/ 5 h 21"/>
                  <a:gd name="T4" fmla="*/ 32 w 58"/>
                  <a:gd name="T5" fmla="*/ 6 h 21"/>
                  <a:gd name="T6" fmla="*/ 12 w 58"/>
                  <a:gd name="T7" fmla="*/ 5 h 21"/>
                  <a:gd name="T8" fmla="*/ 9 w 58"/>
                  <a:gd name="T9" fmla="*/ 19 h 21"/>
                  <a:gd name="T10" fmla="*/ 33 w 58"/>
                  <a:gd name="T11" fmla="*/ 20 h 21"/>
                  <a:gd name="T12" fmla="*/ 50 w 58"/>
                  <a:gd name="T13" fmla="*/ 16 h 21"/>
                  <a:gd name="T14" fmla="*/ 42 w 58"/>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
                    <a:moveTo>
                      <a:pt x="42" y="4"/>
                    </a:moveTo>
                    <a:cubicBezTo>
                      <a:pt x="44" y="3"/>
                      <a:pt x="41" y="5"/>
                      <a:pt x="40" y="5"/>
                    </a:cubicBezTo>
                    <a:cubicBezTo>
                      <a:pt x="38" y="5"/>
                      <a:pt x="35" y="6"/>
                      <a:pt x="32" y="6"/>
                    </a:cubicBezTo>
                    <a:cubicBezTo>
                      <a:pt x="25" y="6"/>
                      <a:pt x="18" y="7"/>
                      <a:pt x="12" y="5"/>
                    </a:cubicBezTo>
                    <a:cubicBezTo>
                      <a:pt x="3" y="4"/>
                      <a:pt x="0" y="18"/>
                      <a:pt x="9" y="19"/>
                    </a:cubicBezTo>
                    <a:cubicBezTo>
                      <a:pt x="17" y="21"/>
                      <a:pt x="25" y="20"/>
                      <a:pt x="33" y="20"/>
                    </a:cubicBezTo>
                    <a:cubicBezTo>
                      <a:pt x="39" y="19"/>
                      <a:pt x="45" y="19"/>
                      <a:pt x="50" y="16"/>
                    </a:cubicBezTo>
                    <a:cubicBezTo>
                      <a:pt x="58" y="12"/>
                      <a:pt x="50" y="0"/>
                      <a:pt x="4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6" name="Freeform 1971">
                <a:extLst>
                  <a:ext uri="{FF2B5EF4-FFF2-40B4-BE49-F238E27FC236}">
                    <a16:creationId xmlns:a16="http://schemas.microsoft.com/office/drawing/2014/main" id="{A59FCBC9-79B8-4B1B-A24B-68C0B68DFA27}"/>
                  </a:ext>
                </a:extLst>
              </p:cNvPr>
              <p:cNvSpPr>
                <a:spLocks/>
              </p:cNvSpPr>
              <p:nvPr userDrawn="1"/>
            </p:nvSpPr>
            <p:spPr bwMode="auto">
              <a:xfrm>
                <a:off x="4686" y="2190"/>
                <a:ext cx="74" cy="25"/>
              </a:xfrm>
              <a:custGeom>
                <a:avLst/>
                <a:gdLst>
                  <a:gd name="T0" fmla="*/ 44 w 50"/>
                  <a:gd name="T1" fmla="*/ 2 h 17"/>
                  <a:gd name="T2" fmla="*/ 42 w 50"/>
                  <a:gd name="T3" fmla="*/ 2 h 17"/>
                  <a:gd name="T4" fmla="*/ 39 w 50"/>
                  <a:gd name="T5" fmla="*/ 2 h 17"/>
                  <a:gd name="T6" fmla="*/ 37 w 50"/>
                  <a:gd name="T7" fmla="*/ 1 h 17"/>
                  <a:gd name="T8" fmla="*/ 28 w 50"/>
                  <a:gd name="T9" fmla="*/ 1 h 17"/>
                  <a:gd name="T10" fmla="*/ 9 w 50"/>
                  <a:gd name="T11" fmla="*/ 0 h 17"/>
                  <a:gd name="T12" fmla="*/ 10 w 50"/>
                  <a:gd name="T13" fmla="*/ 14 h 17"/>
                  <a:gd name="T14" fmla="*/ 28 w 50"/>
                  <a:gd name="T15" fmla="*/ 15 h 17"/>
                  <a:gd name="T16" fmla="*/ 43 w 50"/>
                  <a:gd name="T17" fmla="*/ 15 h 17"/>
                  <a:gd name="T18" fmla="*/ 44 w 50"/>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2"/>
                    </a:moveTo>
                    <a:cubicBezTo>
                      <a:pt x="43" y="2"/>
                      <a:pt x="43" y="2"/>
                      <a:pt x="42" y="2"/>
                    </a:cubicBezTo>
                    <a:cubicBezTo>
                      <a:pt x="41" y="2"/>
                      <a:pt x="40" y="2"/>
                      <a:pt x="39" y="2"/>
                    </a:cubicBezTo>
                    <a:cubicBezTo>
                      <a:pt x="39" y="2"/>
                      <a:pt x="38" y="2"/>
                      <a:pt x="37" y="1"/>
                    </a:cubicBezTo>
                    <a:cubicBezTo>
                      <a:pt x="34" y="1"/>
                      <a:pt x="31" y="1"/>
                      <a:pt x="28" y="1"/>
                    </a:cubicBezTo>
                    <a:cubicBezTo>
                      <a:pt x="22" y="0"/>
                      <a:pt x="15" y="0"/>
                      <a:pt x="9" y="0"/>
                    </a:cubicBezTo>
                    <a:cubicBezTo>
                      <a:pt x="0" y="1"/>
                      <a:pt x="1" y="15"/>
                      <a:pt x="10" y="14"/>
                    </a:cubicBezTo>
                    <a:cubicBezTo>
                      <a:pt x="16" y="14"/>
                      <a:pt x="22" y="14"/>
                      <a:pt x="28" y="15"/>
                    </a:cubicBezTo>
                    <a:cubicBezTo>
                      <a:pt x="32" y="15"/>
                      <a:pt x="39" y="17"/>
                      <a:pt x="43" y="15"/>
                    </a:cubicBezTo>
                    <a:cubicBezTo>
                      <a:pt x="49" y="13"/>
                      <a:pt x="50" y="5"/>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7" name="Freeform 1972">
                <a:extLst>
                  <a:ext uri="{FF2B5EF4-FFF2-40B4-BE49-F238E27FC236}">
                    <a16:creationId xmlns:a16="http://schemas.microsoft.com/office/drawing/2014/main" id="{E1CC7E7A-C11E-4703-BA1D-F57ECF00DD66}"/>
                  </a:ext>
                </a:extLst>
              </p:cNvPr>
              <p:cNvSpPr>
                <a:spLocks/>
              </p:cNvSpPr>
              <p:nvPr userDrawn="1"/>
            </p:nvSpPr>
            <p:spPr bwMode="auto">
              <a:xfrm>
                <a:off x="4747" y="1810"/>
                <a:ext cx="78" cy="38"/>
              </a:xfrm>
              <a:custGeom>
                <a:avLst/>
                <a:gdLst>
                  <a:gd name="T0" fmla="*/ 36 w 53"/>
                  <a:gd name="T1" fmla="*/ 11 h 26"/>
                  <a:gd name="T2" fmla="*/ 32 w 53"/>
                  <a:gd name="T3" fmla="*/ 11 h 26"/>
                  <a:gd name="T4" fmla="*/ 14 w 53"/>
                  <a:gd name="T5" fmla="*/ 7 h 26"/>
                  <a:gd name="T6" fmla="*/ 8 w 53"/>
                  <a:gd name="T7" fmla="*/ 20 h 26"/>
                  <a:gd name="T8" fmla="*/ 38 w 53"/>
                  <a:gd name="T9" fmla="*/ 25 h 26"/>
                  <a:gd name="T10" fmla="*/ 50 w 53"/>
                  <a:gd name="T11" fmla="*/ 8 h 26"/>
                  <a:gd name="T12" fmla="*/ 36 w 53"/>
                  <a:gd name="T13" fmla="*/ 11 h 26"/>
                </a:gdLst>
                <a:ahLst/>
                <a:cxnLst>
                  <a:cxn ang="0">
                    <a:pos x="T0" y="T1"/>
                  </a:cxn>
                  <a:cxn ang="0">
                    <a:pos x="T2" y="T3"/>
                  </a:cxn>
                  <a:cxn ang="0">
                    <a:pos x="T4" y="T5"/>
                  </a:cxn>
                  <a:cxn ang="0">
                    <a:pos x="T6" y="T7"/>
                  </a:cxn>
                  <a:cxn ang="0">
                    <a:pos x="T8" y="T9"/>
                  </a:cxn>
                  <a:cxn ang="0">
                    <a:pos x="T10" y="T11"/>
                  </a:cxn>
                  <a:cxn ang="0">
                    <a:pos x="T12" y="T13"/>
                  </a:cxn>
                </a:cxnLst>
                <a:rect l="0" t="0" r="r" b="b"/>
                <a:pathLst>
                  <a:path w="53" h="26">
                    <a:moveTo>
                      <a:pt x="36" y="11"/>
                    </a:moveTo>
                    <a:cubicBezTo>
                      <a:pt x="35" y="12"/>
                      <a:pt x="33" y="12"/>
                      <a:pt x="32" y="11"/>
                    </a:cubicBezTo>
                    <a:cubicBezTo>
                      <a:pt x="26" y="11"/>
                      <a:pt x="20" y="9"/>
                      <a:pt x="14" y="7"/>
                    </a:cubicBezTo>
                    <a:cubicBezTo>
                      <a:pt x="6" y="5"/>
                      <a:pt x="0" y="17"/>
                      <a:pt x="8" y="20"/>
                    </a:cubicBezTo>
                    <a:cubicBezTo>
                      <a:pt x="18" y="23"/>
                      <a:pt x="28" y="26"/>
                      <a:pt x="38" y="25"/>
                    </a:cubicBezTo>
                    <a:cubicBezTo>
                      <a:pt x="47" y="25"/>
                      <a:pt x="53" y="18"/>
                      <a:pt x="50" y="8"/>
                    </a:cubicBezTo>
                    <a:cubicBezTo>
                      <a:pt x="47" y="0"/>
                      <a:pt x="35" y="4"/>
                      <a:pt x="3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8" name="Freeform 1973">
                <a:extLst>
                  <a:ext uri="{FF2B5EF4-FFF2-40B4-BE49-F238E27FC236}">
                    <a16:creationId xmlns:a16="http://schemas.microsoft.com/office/drawing/2014/main" id="{26531CB7-2352-4548-AAC3-CAF4214C9673}"/>
                  </a:ext>
                </a:extLst>
              </p:cNvPr>
              <p:cNvSpPr>
                <a:spLocks/>
              </p:cNvSpPr>
              <p:nvPr userDrawn="1"/>
            </p:nvSpPr>
            <p:spPr bwMode="auto">
              <a:xfrm>
                <a:off x="4986" y="1478"/>
                <a:ext cx="52" cy="53"/>
              </a:xfrm>
              <a:custGeom>
                <a:avLst/>
                <a:gdLst>
                  <a:gd name="T0" fmla="*/ 29 w 35"/>
                  <a:gd name="T1" fmla="*/ 19 h 36"/>
                  <a:gd name="T2" fmla="*/ 24 w 35"/>
                  <a:gd name="T3" fmla="*/ 15 h 36"/>
                  <a:gd name="T4" fmla="*/ 16 w 35"/>
                  <a:gd name="T5" fmla="*/ 8 h 36"/>
                  <a:gd name="T6" fmla="*/ 5 w 35"/>
                  <a:gd name="T7" fmla="*/ 16 h 36"/>
                  <a:gd name="T8" fmla="*/ 17 w 35"/>
                  <a:gd name="T9" fmla="*/ 28 h 36"/>
                  <a:gd name="T10" fmla="*/ 32 w 35"/>
                  <a:gd name="T11" fmla="*/ 32 h 36"/>
                  <a:gd name="T12" fmla="*/ 35 w 35"/>
                  <a:gd name="T13" fmla="*/ 24 h 36"/>
                  <a:gd name="T14" fmla="*/ 34 w 35"/>
                  <a:gd name="T15" fmla="*/ 22 h 36"/>
                  <a:gd name="T16" fmla="*/ 29 w 35"/>
                  <a:gd name="T1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6">
                    <a:moveTo>
                      <a:pt x="29" y="19"/>
                    </a:moveTo>
                    <a:cubicBezTo>
                      <a:pt x="27" y="18"/>
                      <a:pt x="26" y="16"/>
                      <a:pt x="24" y="15"/>
                    </a:cubicBezTo>
                    <a:cubicBezTo>
                      <a:pt x="21" y="13"/>
                      <a:pt x="18" y="10"/>
                      <a:pt x="16" y="8"/>
                    </a:cubicBezTo>
                    <a:cubicBezTo>
                      <a:pt x="11" y="0"/>
                      <a:pt x="0" y="8"/>
                      <a:pt x="5" y="16"/>
                    </a:cubicBezTo>
                    <a:cubicBezTo>
                      <a:pt x="8" y="20"/>
                      <a:pt x="13" y="24"/>
                      <a:pt x="17" y="28"/>
                    </a:cubicBezTo>
                    <a:cubicBezTo>
                      <a:pt x="21" y="30"/>
                      <a:pt x="27" y="36"/>
                      <a:pt x="32" y="32"/>
                    </a:cubicBezTo>
                    <a:cubicBezTo>
                      <a:pt x="35" y="30"/>
                      <a:pt x="35" y="27"/>
                      <a:pt x="35" y="24"/>
                    </a:cubicBezTo>
                    <a:cubicBezTo>
                      <a:pt x="35" y="23"/>
                      <a:pt x="34" y="23"/>
                      <a:pt x="34" y="22"/>
                    </a:cubicBezTo>
                    <a:cubicBezTo>
                      <a:pt x="33" y="20"/>
                      <a:pt x="31"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9" name="Freeform 1974">
                <a:extLst>
                  <a:ext uri="{FF2B5EF4-FFF2-40B4-BE49-F238E27FC236}">
                    <a16:creationId xmlns:a16="http://schemas.microsoft.com/office/drawing/2014/main" id="{A0D501B4-FD39-44D1-A623-A2F585180766}"/>
                  </a:ext>
                </a:extLst>
              </p:cNvPr>
              <p:cNvSpPr>
                <a:spLocks/>
              </p:cNvSpPr>
              <p:nvPr userDrawn="1"/>
            </p:nvSpPr>
            <p:spPr bwMode="auto">
              <a:xfrm>
                <a:off x="5382" y="1250"/>
                <a:ext cx="35" cy="68"/>
              </a:xfrm>
              <a:custGeom>
                <a:avLst/>
                <a:gdLst>
                  <a:gd name="T0" fmla="*/ 2 w 24"/>
                  <a:gd name="T1" fmla="*/ 13 h 46"/>
                  <a:gd name="T2" fmla="*/ 8 w 24"/>
                  <a:gd name="T3" fmla="*/ 37 h 46"/>
                  <a:gd name="T4" fmla="*/ 22 w 24"/>
                  <a:gd name="T5" fmla="*/ 36 h 46"/>
                  <a:gd name="T6" fmla="*/ 16 w 24"/>
                  <a:gd name="T7" fmla="*/ 8 h 46"/>
                  <a:gd name="T8" fmla="*/ 2 w 24"/>
                  <a:gd name="T9" fmla="*/ 13 h 46"/>
                </a:gdLst>
                <a:ahLst/>
                <a:cxnLst>
                  <a:cxn ang="0">
                    <a:pos x="T0" y="T1"/>
                  </a:cxn>
                  <a:cxn ang="0">
                    <a:pos x="T2" y="T3"/>
                  </a:cxn>
                  <a:cxn ang="0">
                    <a:pos x="T4" y="T5"/>
                  </a:cxn>
                  <a:cxn ang="0">
                    <a:pos x="T6" y="T7"/>
                  </a:cxn>
                  <a:cxn ang="0">
                    <a:pos x="T8" y="T9"/>
                  </a:cxn>
                </a:cxnLst>
                <a:rect l="0" t="0" r="r" b="b"/>
                <a:pathLst>
                  <a:path w="24" h="46">
                    <a:moveTo>
                      <a:pt x="2" y="13"/>
                    </a:moveTo>
                    <a:cubicBezTo>
                      <a:pt x="5" y="21"/>
                      <a:pt x="7" y="29"/>
                      <a:pt x="8" y="37"/>
                    </a:cubicBezTo>
                    <a:cubicBezTo>
                      <a:pt x="10" y="46"/>
                      <a:pt x="24" y="45"/>
                      <a:pt x="22" y="36"/>
                    </a:cubicBezTo>
                    <a:cubicBezTo>
                      <a:pt x="21" y="27"/>
                      <a:pt x="18" y="18"/>
                      <a:pt x="16" y="8"/>
                    </a:cubicBezTo>
                    <a:cubicBezTo>
                      <a:pt x="13" y="0"/>
                      <a:pt x="0" y="4"/>
                      <a:pt x="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0" name="Freeform 1975">
                <a:extLst>
                  <a:ext uri="{FF2B5EF4-FFF2-40B4-BE49-F238E27FC236}">
                    <a16:creationId xmlns:a16="http://schemas.microsoft.com/office/drawing/2014/main" id="{012DE576-C584-4FAB-9CE8-7FDEC8884136}"/>
                  </a:ext>
                </a:extLst>
              </p:cNvPr>
              <p:cNvSpPr>
                <a:spLocks/>
              </p:cNvSpPr>
              <p:nvPr userDrawn="1"/>
            </p:nvSpPr>
            <p:spPr bwMode="auto">
              <a:xfrm>
                <a:off x="5706" y="1314"/>
                <a:ext cx="47" cy="73"/>
              </a:xfrm>
              <a:custGeom>
                <a:avLst/>
                <a:gdLst>
                  <a:gd name="T0" fmla="*/ 16 w 32"/>
                  <a:gd name="T1" fmla="*/ 9 h 50"/>
                  <a:gd name="T2" fmla="*/ 5 w 32"/>
                  <a:gd name="T3" fmla="*/ 34 h 50"/>
                  <a:gd name="T4" fmla="*/ 16 w 32"/>
                  <a:gd name="T5" fmla="*/ 43 h 50"/>
                  <a:gd name="T6" fmla="*/ 29 w 32"/>
                  <a:gd name="T7" fmla="*/ 15 h 50"/>
                  <a:gd name="T8" fmla="*/ 16 w 32"/>
                  <a:gd name="T9" fmla="*/ 9 h 50"/>
                </a:gdLst>
                <a:ahLst/>
                <a:cxnLst>
                  <a:cxn ang="0">
                    <a:pos x="T0" y="T1"/>
                  </a:cxn>
                  <a:cxn ang="0">
                    <a:pos x="T2" y="T3"/>
                  </a:cxn>
                  <a:cxn ang="0">
                    <a:pos x="T4" y="T5"/>
                  </a:cxn>
                  <a:cxn ang="0">
                    <a:pos x="T6" y="T7"/>
                  </a:cxn>
                  <a:cxn ang="0">
                    <a:pos x="T8" y="T9"/>
                  </a:cxn>
                </a:cxnLst>
                <a:rect l="0" t="0" r="r" b="b"/>
                <a:pathLst>
                  <a:path w="32" h="50">
                    <a:moveTo>
                      <a:pt x="16" y="9"/>
                    </a:moveTo>
                    <a:cubicBezTo>
                      <a:pt x="13" y="17"/>
                      <a:pt x="11" y="26"/>
                      <a:pt x="5" y="34"/>
                    </a:cubicBezTo>
                    <a:cubicBezTo>
                      <a:pt x="0" y="41"/>
                      <a:pt x="11" y="50"/>
                      <a:pt x="16" y="43"/>
                    </a:cubicBezTo>
                    <a:cubicBezTo>
                      <a:pt x="22" y="34"/>
                      <a:pt x="25" y="24"/>
                      <a:pt x="29" y="15"/>
                    </a:cubicBezTo>
                    <a:cubicBezTo>
                      <a:pt x="32" y="6"/>
                      <a:pt x="19" y="0"/>
                      <a:pt x="1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1" name="Freeform 1976">
                <a:extLst>
                  <a:ext uri="{FF2B5EF4-FFF2-40B4-BE49-F238E27FC236}">
                    <a16:creationId xmlns:a16="http://schemas.microsoft.com/office/drawing/2014/main" id="{D126F450-D2C5-4760-9E2E-0443386C3123}"/>
                  </a:ext>
                </a:extLst>
              </p:cNvPr>
              <p:cNvSpPr>
                <a:spLocks/>
              </p:cNvSpPr>
              <p:nvPr userDrawn="1"/>
            </p:nvSpPr>
            <p:spPr bwMode="auto">
              <a:xfrm>
                <a:off x="5923" y="1511"/>
                <a:ext cx="61" cy="59"/>
              </a:xfrm>
              <a:custGeom>
                <a:avLst/>
                <a:gdLst>
                  <a:gd name="T0" fmla="*/ 21 w 41"/>
                  <a:gd name="T1" fmla="*/ 14 h 40"/>
                  <a:gd name="T2" fmla="*/ 21 w 41"/>
                  <a:gd name="T3" fmla="*/ 14 h 40"/>
                  <a:gd name="T4" fmla="*/ 18 w 41"/>
                  <a:gd name="T5" fmla="*/ 18 h 40"/>
                  <a:gd name="T6" fmla="*/ 8 w 41"/>
                  <a:gd name="T7" fmla="*/ 24 h 40"/>
                  <a:gd name="T8" fmla="*/ 12 w 41"/>
                  <a:gd name="T9" fmla="*/ 37 h 40"/>
                  <a:gd name="T10" fmla="*/ 33 w 41"/>
                  <a:gd name="T11" fmla="*/ 7 h 40"/>
                  <a:gd name="T12" fmla="*/ 21 w 41"/>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21" y="14"/>
                    </a:moveTo>
                    <a:cubicBezTo>
                      <a:pt x="21" y="14"/>
                      <a:pt x="21" y="14"/>
                      <a:pt x="21" y="14"/>
                    </a:cubicBezTo>
                    <a:cubicBezTo>
                      <a:pt x="20" y="16"/>
                      <a:pt x="19" y="17"/>
                      <a:pt x="18" y="18"/>
                    </a:cubicBezTo>
                    <a:cubicBezTo>
                      <a:pt x="15" y="21"/>
                      <a:pt x="11" y="22"/>
                      <a:pt x="8" y="24"/>
                    </a:cubicBezTo>
                    <a:cubicBezTo>
                      <a:pt x="0" y="27"/>
                      <a:pt x="4" y="40"/>
                      <a:pt x="12" y="37"/>
                    </a:cubicBezTo>
                    <a:cubicBezTo>
                      <a:pt x="23" y="33"/>
                      <a:pt x="41" y="21"/>
                      <a:pt x="33" y="7"/>
                    </a:cubicBezTo>
                    <a:cubicBezTo>
                      <a:pt x="29" y="0"/>
                      <a:pt x="18" y="7"/>
                      <a:pt x="2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2" name="Freeform 1977">
                <a:extLst>
                  <a:ext uri="{FF2B5EF4-FFF2-40B4-BE49-F238E27FC236}">
                    <a16:creationId xmlns:a16="http://schemas.microsoft.com/office/drawing/2014/main" id="{1B3B0FD4-82DA-4ACD-A3EB-CB81B3FB3A5B}"/>
                  </a:ext>
                </a:extLst>
              </p:cNvPr>
              <p:cNvSpPr>
                <a:spLocks/>
              </p:cNvSpPr>
              <p:nvPr userDrawn="1"/>
            </p:nvSpPr>
            <p:spPr bwMode="auto">
              <a:xfrm>
                <a:off x="6112" y="1780"/>
                <a:ext cx="68" cy="61"/>
              </a:xfrm>
              <a:custGeom>
                <a:avLst/>
                <a:gdLst>
                  <a:gd name="T0" fmla="*/ 29 w 46"/>
                  <a:gd name="T1" fmla="*/ 7 h 41"/>
                  <a:gd name="T2" fmla="*/ 7 w 46"/>
                  <a:gd name="T3" fmla="*/ 25 h 41"/>
                  <a:gd name="T4" fmla="*/ 15 w 46"/>
                  <a:gd name="T5" fmla="*/ 36 h 41"/>
                  <a:gd name="T6" fmla="*/ 41 w 46"/>
                  <a:gd name="T7" fmla="*/ 13 h 41"/>
                  <a:gd name="T8" fmla="*/ 29 w 46"/>
                  <a:gd name="T9" fmla="*/ 7 h 41"/>
                </a:gdLst>
                <a:ahLst/>
                <a:cxnLst>
                  <a:cxn ang="0">
                    <a:pos x="T0" y="T1"/>
                  </a:cxn>
                  <a:cxn ang="0">
                    <a:pos x="T2" y="T3"/>
                  </a:cxn>
                  <a:cxn ang="0">
                    <a:pos x="T4" y="T5"/>
                  </a:cxn>
                  <a:cxn ang="0">
                    <a:pos x="T6" y="T7"/>
                  </a:cxn>
                  <a:cxn ang="0">
                    <a:pos x="T8" y="T9"/>
                  </a:cxn>
                </a:cxnLst>
                <a:rect l="0" t="0" r="r" b="b"/>
                <a:pathLst>
                  <a:path w="46" h="41">
                    <a:moveTo>
                      <a:pt x="29" y="7"/>
                    </a:moveTo>
                    <a:cubicBezTo>
                      <a:pt x="24" y="15"/>
                      <a:pt x="14" y="20"/>
                      <a:pt x="7" y="25"/>
                    </a:cubicBezTo>
                    <a:cubicBezTo>
                      <a:pt x="0" y="30"/>
                      <a:pt x="8" y="41"/>
                      <a:pt x="15" y="36"/>
                    </a:cubicBezTo>
                    <a:cubicBezTo>
                      <a:pt x="24" y="30"/>
                      <a:pt x="35" y="23"/>
                      <a:pt x="41" y="13"/>
                    </a:cubicBezTo>
                    <a:cubicBezTo>
                      <a:pt x="46" y="6"/>
                      <a:pt x="33" y="0"/>
                      <a:pt x="2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3" name="Freeform 1978">
                <a:extLst>
                  <a:ext uri="{FF2B5EF4-FFF2-40B4-BE49-F238E27FC236}">
                    <a16:creationId xmlns:a16="http://schemas.microsoft.com/office/drawing/2014/main" id="{76F136F5-E647-4A53-815F-D2901FAD9179}"/>
                  </a:ext>
                </a:extLst>
              </p:cNvPr>
              <p:cNvSpPr>
                <a:spLocks/>
              </p:cNvSpPr>
              <p:nvPr userDrawn="1"/>
            </p:nvSpPr>
            <p:spPr bwMode="auto">
              <a:xfrm>
                <a:off x="6283" y="2109"/>
                <a:ext cx="77" cy="48"/>
              </a:xfrm>
              <a:custGeom>
                <a:avLst/>
                <a:gdLst>
                  <a:gd name="T0" fmla="*/ 38 w 52"/>
                  <a:gd name="T1" fmla="*/ 3 h 33"/>
                  <a:gd name="T2" fmla="*/ 8 w 52"/>
                  <a:gd name="T3" fmla="*/ 16 h 33"/>
                  <a:gd name="T4" fmla="*/ 15 w 52"/>
                  <a:gd name="T5" fmla="*/ 28 h 33"/>
                  <a:gd name="T6" fmla="*/ 43 w 52"/>
                  <a:gd name="T7" fmla="*/ 16 h 33"/>
                  <a:gd name="T8" fmla="*/ 38 w 52"/>
                  <a:gd name="T9" fmla="*/ 3 h 33"/>
                </a:gdLst>
                <a:ahLst/>
                <a:cxnLst>
                  <a:cxn ang="0">
                    <a:pos x="T0" y="T1"/>
                  </a:cxn>
                  <a:cxn ang="0">
                    <a:pos x="T2" y="T3"/>
                  </a:cxn>
                  <a:cxn ang="0">
                    <a:pos x="T4" y="T5"/>
                  </a:cxn>
                  <a:cxn ang="0">
                    <a:pos x="T6" y="T7"/>
                  </a:cxn>
                  <a:cxn ang="0">
                    <a:pos x="T8" y="T9"/>
                  </a:cxn>
                </a:cxnLst>
                <a:rect l="0" t="0" r="r" b="b"/>
                <a:pathLst>
                  <a:path w="52" h="33">
                    <a:moveTo>
                      <a:pt x="38" y="3"/>
                    </a:moveTo>
                    <a:cubicBezTo>
                      <a:pt x="28" y="6"/>
                      <a:pt x="17" y="10"/>
                      <a:pt x="8" y="16"/>
                    </a:cubicBezTo>
                    <a:cubicBezTo>
                      <a:pt x="0" y="21"/>
                      <a:pt x="8" y="33"/>
                      <a:pt x="15" y="28"/>
                    </a:cubicBezTo>
                    <a:cubicBezTo>
                      <a:pt x="24" y="22"/>
                      <a:pt x="33" y="19"/>
                      <a:pt x="43" y="16"/>
                    </a:cubicBezTo>
                    <a:cubicBezTo>
                      <a:pt x="52" y="13"/>
                      <a:pt x="47" y="0"/>
                      <a:pt x="3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4" name="Freeform 1979">
                <a:extLst>
                  <a:ext uri="{FF2B5EF4-FFF2-40B4-BE49-F238E27FC236}">
                    <a16:creationId xmlns:a16="http://schemas.microsoft.com/office/drawing/2014/main" id="{56D1FC32-C245-4E86-AAB9-19C538A57BA2}"/>
                  </a:ext>
                </a:extLst>
              </p:cNvPr>
              <p:cNvSpPr>
                <a:spLocks/>
              </p:cNvSpPr>
              <p:nvPr userDrawn="1"/>
            </p:nvSpPr>
            <p:spPr bwMode="auto">
              <a:xfrm>
                <a:off x="6420" y="2375"/>
                <a:ext cx="77" cy="28"/>
              </a:xfrm>
              <a:custGeom>
                <a:avLst/>
                <a:gdLst>
                  <a:gd name="T0" fmla="*/ 39 w 52"/>
                  <a:gd name="T1" fmla="*/ 3 h 19"/>
                  <a:gd name="T2" fmla="*/ 9 w 52"/>
                  <a:gd name="T3" fmla="*/ 5 h 19"/>
                  <a:gd name="T4" fmla="*/ 10 w 52"/>
                  <a:gd name="T5" fmla="*/ 19 h 19"/>
                  <a:gd name="T6" fmla="*/ 44 w 52"/>
                  <a:gd name="T7" fmla="*/ 16 h 19"/>
                  <a:gd name="T8" fmla="*/ 39 w 52"/>
                  <a:gd name="T9" fmla="*/ 3 h 19"/>
                </a:gdLst>
                <a:ahLst/>
                <a:cxnLst>
                  <a:cxn ang="0">
                    <a:pos x="T0" y="T1"/>
                  </a:cxn>
                  <a:cxn ang="0">
                    <a:pos x="T2" y="T3"/>
                  </a:cxn>
                  <a:cxn ang="0">
                    <a:pos x="T4" y="T5"/>
                  </a:cxn>
                  <a:cxn ang="0">
                    <a:pos x="T6" y="T7"/>
                  </a:cxn>
                  <a:cxn ang="0">
                    <a:pos x="T8" y="T9"/>
                  </a:cxn>
                </a:cxnLst>
                <a:rect l="0" t="0" r="r" b="b"/>
                <a:pathLst>
                  <a:path w="52" h="19">
                    <a:moveTo>
                      <a:pt x="39" y="3"/>
                    </a:moveTo>
                    <a:cubicBezTo>
                      <a:pt x="29" y="5"/>
                      <a:pt x="19" y="5"/>
                      <a:pt x="9" y="5"/>
                    </a:cubicBezTo>
                    <a:cubicBezTo>
                      <a:pt x="0" y="5"/>
                      <a:pt x="1" y="19"/>
                      <a:pt x="10" y="19"/>
                    </a:cubicBezTo>
                    <a:cubicBezTo>
                      <a:pt x="21" y="19"/>
                      <a:pt x="33" y="19"/>
                      <a:pt x="44" y="16"/>
                    </a:cubicBezTo>
                    <a:cubicBezTo>
                      <a:pt x="52" y="14"/>
                      <a:pt x="48" y="0"/>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5" name="Freeform 1980">
                <a:extLst>
                  <a:ext uri="{FF2B5EF4-FFF2-40B4-BE49-F238E27FC236}">
                    <a16:creationId xmlns:a16="http://schemas.microsoft.com/office/drawing/2014/main" id="{074D20E8-4935-495C-81B0-5291E36B2BB1}"/>
                  </a:ext>
                </a:extLst>
              </p:cNvPr>
              <p:cNvSpPr>
                <a:spLocks/>
              </p:cNvSpPr>
              <p:nvPr userDrawn="1"/>
            </p:nvSpPr>
            <p:spPr bwMode="auto">
              <a:xfrm>
                <a:off x="6047" y="617"/>
                <a:ext cx="533" cy="564"/>
              </a:xfrm>
              <a:custGeom>
                <a:avLst/>
                <a:gdLst>
                  <a:gd name="T0" fmla="*/ 32 w 361"/>
                  <a:gd name="T1" fmla="*/ 81 h 383"/>
                  <a:gd name="T2" fmla="*/ 7 w 361"/>
                  <a:gd name="T3" fmla="*/ 202 h 383"/>
                  <a:gd name="T4" fmla="*/ 68 w 361"/>
                  <a:gd name="T5" fmla="*/ 312 h 383"/>
                  <a:gd name="T6" fmla="*/ 329 w 361"/>
                  <a:gd name="T7" fmla="*/ 260 h 383"/>
                  <a:gd name="T8" fmla="*/ 351 w 361"/>
                  <a:gd name="T9" fmla="*/ 137 h 383"/>
                  <a:gd name="T10" fmla="*/ 348 w 361"/>
                  <a:gd name="T11" fmla="*/ 125 h 383"/>
                  <a:gd name="T12" fmla="*/ 346 w 361"/>
                  <a:gd name="T13" fmla="*/ 120 h 383"/>
                  <a:gd name="T14" fmla="*/ 344 w 361"/>
                  <a:gd name="T15" fmla="*/ 114 h 383"/>
                  <a:gd name="T16" fmla="*/ 335 w 361"/>
                  <a:gd name="T17" fmla="*/ 92 h 383"/>
                  <a:gd name="T18" fmla="*/ 329 w 361"/>
                  <a:gd name="T19" fmla="*/ 81 h 383"/>
                  <a:gd name="T20" fmla="*/ 326 w 361"/>
                  <a:gd name="T21" fmla="*/ 76 h 383"/>
                  <a:gd name="T22" fmla="*/ 322 w 361"/>
                  <a:gd name="T23" fmla="*/ 71 h 383"/>
                  <a:gd name="T24" fmla="*/ 315 w 361"/>
                  <a:gd name="T25" fmla="*/ 62 h 383"/>
                  <a:gd name="T26" fmla="*/ 307 w 361"/>
                  <a:gd name="T27" fmla="*/ 53 h 383"/>
                  <a:gd name="T28" fmla="*/ 303 w 361"/>
                  <a:gd name="T29" fmla="*/ 49 h 383"/>
                  <a:gd name="T30" fmla="*/ 298 w 361"/>
                  <a:gd name="T31" fmla="*/ 45 h 383"/>
                  <a:gd name="T32" fmla="*/ 289 w 361"/>
                  <a:gd name="T33" fmla="*/ 37 h 383"/>
                  <a:gd name="T34" fmla="*/ 279 w 361"/>
                  <a:gd name="T35" fmla="*/ 30 h 383"/>
                  <a:gd name="T36" fmla="*/ 274 w 361"/>
                  <a:gd name="T37" fmla="*/ 26 h 383"/>
                  <a:gd name="T38" fmla="*/ 269 w 361"/>
                  <a:gd name="T39" fmla="*/ 23 h 383"/>
                  <a:gd name="T40" fmla="*/ 247 w 361"/>
                  <a:gd name="T41" fmla="*/ 12 h 383"/>
                  <a:gd name="T42" fmla="*/ 224 w 361"/>
                  <a:gd name="T43" fmla="*/ 5 h 383"/>
                  <a:gd name="T44" fmla="*/ 201 w 361"/>
                  <a:gd name="T45" fmla="*/ 1 h 383"/>
                  <a:gd name="T46" fmla="*/ 189 w 361"/>
                  <a:gd name="T47" fmla="*/ 0 h 383"/>
                  <a:gd name="T48" fmla="*/ 183 w 361"/>
                  <a:gd name="T49" fmla="*/ 0 h 383"/>
                  <a:gd name="T50" fmla="*/ 177 w 361"/>
                  <a:gd name="T51" fmla="*/ 0 h 383"/>
                  <a:gd name="T52" fmla="*/ 129 w 361"/>
                  <a:gd name="T53" fmla="*/ 7 h 383"/>
                  <a:gd name="T54" fmla="*/ 32 w 361"/>
                  <a:gd name="T55" fmla="*/ 8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383">
                    <a:moveTo>
                      <a:pt x="32" y="81"/>
                    </a:moveTo>
                    <a:cubicBezTo>
                      <a:pt x="10" y="116"/>
                      <a:pt x="0" y="160"/>
                      <a:pt x="7" y="202"/>
                    </a:cubicBezTo>
                    <a:cubicBezTo>
                      <a:pt x="13" y="244"/>
                      <a:pt x="35" y="284"/>
                      <a:pt x="68" y="312"/>
                    </a:cubicBezTo>
                    <a:cubicBezTo>
                      <a:pt x="152" y="383"/>
                      <a:pt x="277" y="354"/>
                      <a:pt x="329" y="260"/>
                    </a:cubicBezTo>
                    <a:cubicBezTo>
                      <a:pt x="349" y="223"/>
                      <a:pt x="361" y="178"/>
                      <a:pt x="351" y="137"/>
                    </a:cubicBezTo>
                    <a:cubicBezTo>
                      <a:pt x="348" y="125"/>
                      <a:pt x="348" y="125"/>
                      <a:pt x="348" y="125"/>
                    </a:cubicBezTo>
                    <a:cubicBezTo>
                      <a:pt x="348" y="123"/>
                      <a:pt x="347" y="121"/>
                      <a:pt x="346" y="120"/>
                    </a:cubicBezTo>
                    <a:cubicBezTo>
                      <a:pt x="344" y="114"/>
                      <a:pt x="344" y="114"/>
                      <a:pt x="344" y="114"/>
                    </a:cubicBezTo>
                    <a:cubicBezTo>
                      <a:pt x="342" y="106"/>
                      <a:pt x="338" y="99"/>
                      <a:pt x="335" y="92"/>
                    </a:cubicBezTo>
                    <a:cubicBezTo>
                      <a:pt x="333" y="88"/>
                      <a:pt x="331" y="85"/>
                      <a:pt x="329" y="81"/>
                    </a:cubicBezTo>
                    <a:cubicBezTo>
                      <a:pt x="326" y="76"/>
                      <a:pt x="326" y="76"/>
                      <a:pt x="326" y="76"/>
                    </a:cubicBezTo>
                    <a:cubicBezTo>
                      <a:pt x="324" y="75"/>
                      <a:pt x="323" y="73"/>
                      <a:pt x="322" y="71"/>
                    </a:cubicBezTo>
                    <a:cubicBezTo>
                      <a:pt x="315" y="62"/>
                      <a:pt x="315" y="62"/>
                      <a:pt x="315" y="62"/>
                    </a:cubicBezTo>
                    <a:cubicBezTo>
                      <a:pt x="307" y="53"/>
                      <a:pt x="307" y="53"/>
                      <a:pt x="307" y="53"/>
                    </a:cubicBezTo>
                    <a:cubicBezTo>
                      <a:pt x="305" y="51"/>
                      <a:pt x="304" y="50"/>
                      <a:pt x="303" y="49"/>
                    </a:cubicBezTo>
                    <a:cubicBezTo>
                      <a:pt x="298" y="45"/>
                      <a:pt x="298" y="45"/>
                      <a:pt x="298" y="45"/>
                    </a:cubicBezTo>
                    <a:cubicBezTo>
                      <a:pt x="295" y="42"/>
                      <a:pt x="292" y="39"/>
                      <a:pt x="289" y="37"/>
                    </a:cubicBezTo>
                    <a:cubicBezTo>
                      <a:pt x="279" y="30"/>
                      <a:pt x="279" y="30"/>
                      <a:pt x="279" y="30"/>
                    </a:cubicBezTo>
                    <a:cubicBezTo>
                      <a:pt x="278" y="28"/>
                      <a:pt x="276" y="27"/>
                      <a:pt x="274" y="26"/>
                    </a:cubicBezTo>
                    <a:cubicBezTo>
                      <a:pt x="269" y="23"/>
                      <a:pt x="269" y="23"/>
                      <a:pt x="269" y="23"/>
                    </a:cubicBezTo>
                    <a:cubicBezTo>
                      <a:pt x="262" y="19"/>
                      <a:pt x="255" y="16"/>
                      <a:pt x="247" y="12"/>
                    </a:cubicBezTo>
                    <a:cubicBezTo>
                      <a:pt x="240" y="10"/>
                      <a:pt x="232" y="7"/>
                      <a:pt x="224" y="5"/>
                    </a:cubicBezTo>
                    <a:cubicBezTo>
                      <a:pt x="217" y="3"/>
                      <a:pt x="209" y="2"/>
                      <a:pt x="201" y="1"/>
                    </a:cubicBezTo>
                    <a:cubicBezTo>
                      <a:pt x="197" y="0"/>
                      <a:pt x="193" y="0"/>
                      <a:pt x="189" y="0"/>
                    </a:cubicBezTo>
                    <a:cubicBezTo>
                      <a:pt x="183" y="0"/>
                      <a:pt x="183" y="0"/>
                      <a:pt x="183" y="0"/>
                    </a:cubicBezTo>
                    <a:cubicBezTo>
                      <a:pt x="177" y="0"/>
                      <a:pt x="177" y="0"/>
                      <a:pt x="177" y="0"/>
                    </a:cubicBezTo>
                    <a:cubicBezTo>
                      <a:pt x="161" y="0"/>
                      <a:pt x="144" y="3"/>
                      <a:pt x="129" y="7"/>
                    </a:cubicBezTo>
                    <a:cubicBezTo>
                      <a:pt x="89" y="19"/>
                      <a:pt x="55" y="46"/>
                      <a:pt x="32" y="81"/>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6" name="Freeform 1981">
                <a:extLst>
                  <a:ext uri="{FF2B5EF4-FFF2-40B4-BE49-F238E27FC236}">
                    <a16:creationId xmlns:a16="http://schemas.microsoft.com/office/drawing/2014/main" id="{0626E434-4579-4A62-B0A3-D99CD521FEB6}"/>
                  </a:ext>
                </a:extLst>
              </p:cNvPr>
              <p:cNvSpPr>
                <a:spLocks/>
              </p:cNvSpPr>
              <p:nvPr userDrawn="1"/>
            </p:nvSpPr>
            <p:spPr bwMode="auto">
              <a:xfrm>
                <a:off x="6022" y="474"/>
                <a:ext cx="189" cy="215"/>
              </a:xfrm>
              <a:custGeom>
                <a:avLst/>
                <a:gdLst>
                  <a:gd name="T0" fmla="*/ 10 w 128"/>
                  <a:gd name="T1" fmla="*/ 8 h 146"/>
                  <a:gd name="T2" fmla="*/ 75 w 128"/>
                  <a:gd name="T3" fmla="*/ 146 h 146"/>
                  <a:gd name="T4" fmla="*/ 128 w 128"/>
                  <a:gd name="T5" fmla="*/ 111 h 146"/>
                  <a:gd name="T6" fmla="*/ 10 w 128"/>
                  <a:gd name="T7" fmla="*/ 8 h 146"/>
                </a:gdLst>
                <a:ahLst/>
                <a:cxnLst>
                  <a:cxn ang="0">
                    <a:pos x="T0" y="T1"/>
                  </a:cxn>
                  <a:cxn ang="0">
                    <a:pos x="T2" y="T3"/>
                  </a:cxn>
                  <a:cxn ang="0">
                    <a:pos x="T4" y="T5"/>
                  </a:cxn>
                  <a:cxn ang="0">
                    <a:pos x="T6" y="T7"/>
                  </a:cxn>
                </a:cxnLst>
                <a:rect l="0" t="0" r="r" b="b"/>
                <a:pathLst>
                  <a:path w="128" h="146">
                    <a:moveTo>
                      <a:pt x="10" y="8"/>
                    </a:moveTo>
                    <a:cubicBezTo>
                      <a:pt x="0" y="16"/>
                      <a:pt x="26" y="70"/>
                      <a:pt x="75" y="146"/>
                    </a:cubicBezTo>
                    <a:cubicBezTo>
                      <a:pt x="91" y="131"/>
                      <a:pt x="108" y="119"/>
                      <a:pt x="128" y="111"/>
                    </a:cubicBezTo>
                    <a:cubicBezTo>
                      <a:pt x="67" y="42"/>
                      <a:pt x="21" y="0"/>
                      <a:pt x="1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7" name="Freeform 1982">
                <a:extLst>
                  <a:ext uri="{FF2B5EF4-FFF2-40B4-BE49-F238E27FC236}">
                    <a16:creationId xmlns:a16="http://schemas.microsoft.com/office/drawing/2014/main" id="{0DBDF9E6-1241-402A-97EF-AAFB76FAAB25}"/>
                  </a:ext>
                </a:extLst>
              </p:cNvPr>
              <p:cNvSpPr>
                <a:spLocks/>
              </p:cNvSpPr>
              <p:nvPr userDrawn="1"/>
            </p:nvSpPr>
            <p:spPr bwMode="auto">
              <a:xfrm>
                <a:off x="6441" y="1034"/>
                <a:ext cx="188" cy="222"/>
              </a:xfrm>
              <a:custGeom>
                <a:avLst/>
                <a:gdLst>
                  <a:gd name="T0" fmla="*/ 0 w 127"/>
                  <a:gd name="T1" fmla="*/ 42 h 151"/>
                  <a:gd name="T2" fmla="*/ 116 w 127"/>
                  <a:gd name="T3" fmla="*/ 143 h 151"/>
                  <a:gd name="T4" fmla="*/ 47 w 127"/>
                  <a:gd name="T5" fmla="*/ 0 h 151"/>
                  <a:gd name="T6" fmla="*/ 0 w 127"/>
                  <a:gd name="T7" fmla="*/ 42 h 151"/>
                </a:gdLst>
                <a:ahLst/>
                <a:cxnLst>
                  <a:cxn ang="0">
                    <a:pos x="T0" y="T1"/>
                  </a:cxn>
                  <a:cxn ang="0">
                    <a:pos x="T2" y="T3"/>
                  </a:cxn>
                  <a:cxn ang="0">
                    <a:pos x="T4" y="T5"/>
                  </a:cxn>
                  <a:cxn ang="0">
                    <a:pos x="T6" y="T7"/>
                  </a:cxn>
                </a:cxnLst>
                <a:rect l="0" t="0" r="r" b="b"/>
                <a:pathLst>
                  <a:path w="127" h="151">
                    <a:moveTo>
                      <a:pt x="0" y="42"/>
                    </a:moveTo>
                    <a:cubicBezTo>
                      <a:pt x="60" y="110"/>
                      <a:pt x="105" y="151"/>
                      <a:pt x="116" y="143"/>
                    </a:cubicBezTo>
                    <a:cubicBezTo>
                      <a:pt x="127" y="135"/>
                      <a:pt x="98" y="78"/>
                      <a:pt x="47" y="0"/>
                    </a:cubicBezTo>
                    <a:cubicBezTo>
                      <a:pt x="34" y="17"/>
                      <a:pt x="18" y="31"/>
                      <a:pt x="0"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8" name="Freeform 1983">
                <a:extLst>
                  <a:ext uri="{FF2B5EF4-FFF2-40B4-BE49-F238E27FC236}">
                    <a16:creationId xmlns:a16="http://schemas.microsoft.com/office/drawing/2014/main" id="{9EFD6022-4F56-4AEE-8978-D9357E7FEE80}"/>
                  </a:ext>
                </a:extLst>
              </p:cNvPr>
              <p:cNvSpPr>
                <a:spLocks/>
              </p:cNvSpPr>
              <p:nvPr userDrawn="1"/>
            </p:nvSpPr>
            <p:spPr bwMode="auto">
              <a:xfrm>
                <a:off x="6143" y="638"/>
                <a:ext cx="367" cy="439"/>
              </a:xfrm>
              <a:custGeom>
                <a:avLst/>
                <a:gdLst>
                  <a:gd name="T0" fmla="*/ 11 w 249"/>
                  <a:gd name="T1" fmla="*/ 24 h 298"/>
                  <a:gd name="T2" fmla="*/ 127 w 249"/>
                  <a:gd name="T3" fmla="*/ 167 h 298"/>
                  <a:gd name="T4" fmla="*/ 220 w 249"/>
                  <a:gd name="T5" fmla="*/ 298 h 298"/>
                  <a:gd name="T6" fmla="*/ 249 w 249"/>
                  <a:gd name="T7" fmla="*/ 269 h 298"/>
                  <a:gd name="T8" fmla="*/ 153 w 249"/>
                  <a:gd name="T9" fmla="*/ 132 h 298"/>
                  <a:gd name="T10" fmla="*/ 46 w 249"/>
                  <a:gd name="T11" fmla="*/ 0 h 298"/>
                  <a:gd name="T12" fmla="*/ 0 w 249"/>
                  <a:gd name="T13" fmla="*/ 29 h 298"/>
                  <a:gd name="T14" fmla="*/ 11 w 249"/>
                  <a:gd name="T15" fmla="*/ 24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298">
                    <a:moveTo>
                      <a:pt x="11" y="24"/>
                    </a:moveTo>
                    <a:cubicBezTo>
                      <a:pt x="46" y="64"/>
                      <a:pt x="86" y="113"/>
                      <a:pt x="127" y="167"/>
                    </a:cubicBezTo>
                    <a:cubicBezTo>
                      <a:pt x="162" y="214"/>
                      <a:pt x="194" y="258"/>
                      <a:pt x="220" y="298"/>
                    </a:cubicBezTo>
                    <a:cubicBezTo>
                      <a:pt x="231" y="290"/>
                      <a:pt x="240" y="280"/>
                      <a:pt x="249" y="269"/>
                    </a:cubicBezTo>
                    <a:cubicBezTo>
                      <a:pt x="222" y="228"/>
                      <a:pt x="189" y="181"/>
                      <a:pt x="153" y="132"/>
                    </a:cubicBezTo>
                    <a:cubicBezTo>
                      <a:pt x="115" y="82"/>
                      <a:pt x="78" y="37"/>
                      <a:pt x="46" y="0"/>
                    </a:cubicBezTo>
                    <a:cubicBezTo>
                      <a:pt x="29" y="7"/>
                      <a:pt x="14" y="17"/>
                      <a:pt x="0" y="29"/>
                    </a:cubicBezTo>
                    <a:cubicBezTo>
                      <a:pt x="4" y="27"/>
                      <a:pt x="7" y="25"/>
                      <a:pt x="1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9" name="Freeform 1984">
                <a:extLst>
                  <a:ext uri="{FF2B5EF4-FFF2-40B4-BE49-F238E27FC236}">
                    <a16:creationId xmlns:a16="http://schemas.microsoft.com/office/drawing/2014/main" id="{77DA7EE0-E0BA-4569-8AE6-94E2DE69AFDC}"/>
                  </a:ext>
                </a:extLst>
              </p:cNvPr>
              <p:cNvSpPr>
                <a:spLocks/>
              </p:cNvSpPr>
              <p:nvPr userDrawn="1"/>
            </p:nvSpPr>
            <p:spPr bwMode="auto">
              <a:xfrm>
                <a:off x="6425" y="1069"/>
                <a:ext cx="22" cy="15"/>
              </a:xfrm>
              <a:custGeom>
                <a:avLst/>
                <a:gdLst>
                  <a:gd name="T0" fmla="*/ 4 w 15"/>
                  <a:gd name="T1" fmla="*/ 8 h 10"/>
                  <a:gd name="T2" fmla="*/ 8 w 15"/>
                  <a:gd name="T3" fmla="*/ 6 h 10"/>
                  <a:gd name="T4" fmla="*/ 10 w 15"/>
                  <a:gd name="T5" fmla="*/ 6 h 10"/>
                  <a:gd name="T6" fmla="*/ 10 w 15"/>
                  <a:gd name="T7" fmla="*/ 5 h 10"/>
                  <a:gd name="T8" fmla="*/ 11 w 15"/>
                  <a:gd name="T9" fmla="*/ 5 h 10"/>
                  <a:gd name="T10" fmla="*/ 13 w 15"/>
                  <a:gd name="T11" fmla="*/ 2 h 10"/>
                  <a:gd name="T12" fmla="*/ 2 w 15"/>
                  <a:gd name="T13" fmla="*/ 5 h 10"/>
                  <a:gd name="T14" fmla="*/ 4 w 15"/>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4" y="8"/>
                    </a:moveTo>
                    <a:cubicBezTo>
                      <a:pt x="5" y="8"/>
                      <a:pt x="7" y="7"/>
                      <a:pt x="8" y="6"/>
                    </a:cubicBezTo>
                    <a:cubicBezTo>
                      <a:pt x="9" y="6"/>
                      <a:pt x="9" y="6"/>
                      <a:pt x="10" y="6"/>
                    </a:cubicBezTo>
                    <a:cubicBezTo>
                      <a:pt x="10" y="6"/>
                      <a:pt x="10" y="5"/>
                      <a:pt x="10" y="5"/>
                    </a:cubicBezTo>
                    <a:cubicBezTo>
                      <a:pt x="10" y="5"/>
                      <a:pt x="10" y="5"/>
                      <a:pt x="11" y="5"/>
                    </a:cubicBezTo>
                    <a:cubicBezTo>
                      <a:pt x="12" y="7"/>
                      <a:pt x="15" y="4"/>
                      <a:pt x="13" y="2"/>
                    </a:cubicBezTo>
                    <a:cubicBezTo>
                      <a:pt x="10" y="0"/>
                      <a:pt x="4" y="4"/>
                      <a:pt x="2" y="5"/>
                    </a:cubicBezTo>
                    <a:cubicBezTo>
                      <a:pt x="0" y="6"/>
                      <a:pt x="2"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0" name="Freeform 1985">
                <a:extLst>
                  <a:ext uri="{FF2B5EF4-FFF2-40B4-BE49-F238E27FC236}">
                    <a16:creationId xmlns:a16="http://schemas.microsoft.com/office/drawing/2014/main" id="{A98333A1-744B-4455-8F17-815753AF634A}"/>
                  </a:ext>
                </a:extLst>
              </p:cNvPr>
              <p:cNvSpPr>
                <a:spLocks/>
              </p:cNvSpPr>
              <p:nvPr userDrawn="1"/>
            </p:nvSpPr>
            <p:spPr bwMode="auto">
              <a:xfrm>
                <a:off x="6423" y="1053"/>
                <a:ext cx="23" cy="19"/>
              </a:xfrm>
              <a:custGeom>
                <a:avLst/>
                <a:gdLst>
                  <a:gd name="T0" fmla="*/ 5 w 15"/>
                  <a:gd name="T1" fmla="*/ 10 h 13"/>
                  <a:gd name="T2" fmla="*/ 12 w 15"/>
                  <a:gd name="T3" fmla="*/ 5 h 13"/>
                  <a:gd name="T4" fmla="*/ 11 w 15"/>
                  <a:gd name="T5" fmla="*/ 1 h 13"/>
                  <a:gd name="T6" fmla="*/ 1 w 15"/>
                  <a:gd name="T7" fmla="*/ 8 h 13"/>
                  <a:gd name="T8" fmla="*/ 5 w 15"/>
                  <a:gd name="T9" fmla="*/ 10 h 13"/>
                </a:gdLst>
                <a:ahLst/>
                <a:cxnLst>
                  <a:cxn ang="0">
                    <a:pos x="T0" y="T1"/>
                  </a:cxn>
                  <a:cxn ang="0">
                    <a:pos x="T2" y="T3"/>
                  </a:cxn>
                  <a:cxn ang="0">
                    <a:pos x="T4" y="T5"/>
                  </a:cxn>
                  <a:cxn ang="0">
                    <a:pos x="T6" y="T7"/>
                  </a:cxn>
                  <a:cxn ang="0">
                    <a:pos x="T8" y="T9"/>
                  </a:cxn>
                </a:cxnLst>
                <a:rect l="0" t="0" r="r" b="b"/>
                <a:pathLst>
                  <a:path w="15" h="13">
                    <a:moveTo>
                      <a:pt x="5" y="10"/>
                    </a:moveTo>
                    <a:cubicBezTo>
                      <a:pt x="6" y="7"/>
                      <a:pt x="9" y="6"/>
                      <a:pt x="12" y="5"/>
                    </a:cubicBezTo>
                    <a:cubicBezTo>
                      <a:pt x="15" y="4"/>
                      <a:pt x="14" y="0"/>
                      <a:pt x="11" y="1"/>
                    </a:cubicBezTo>
                    <a:cubicBezTo>
                      <a:pt x="7" y="2"/>
                      <a:pt x="4" y="5"/>
                      <a:pt x="1" y="8"/>
                    </a:cubicBezTo>
                    <a:cubicBezTo>
                      <a:pt x="0" y="11"/>
                      <a:pt x="3" y="13"/>
                      <a:pt x="5"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1" name="Freeform 1986">
                <a:extLst>
                  <a:ext uri="{FF2B5EF4-FFF2-40B4-BE49-F238E27FC236}">
                    <a16:creationId xmlns:a16="http://schemas.microsoft.com/office/drawing/2014/main" id="{0DF7CF46-8333-41B3-95ED-005A315B4ADC}"/>
                  </a:ext>
                </a:extLst>
              </p:cNvPr>
              <p:cNvSpPr>
                <a:spLocks/>
              </p:cNvSpPr>
              <p:nvPr userDrawn="1"/>
            </p:nvSpPr>
            <p:spPr bwMode="auto">
              <a:xfrm>
                <a:off x="6398" y="1079"/>
                <a:ext cx="21" cy="12"/>
              </a:xfrm>
              <a:custGeom>
                <a:avLst/>
                <a:gdLst>
                  <a:gd name="T0" fmla="*/ 5 w 14"/>
                  <a:gd name="T1" fmla="*/ 7 h 8"/>
                  <a:gd name="T2" fmla="*/ 11 w 14"/>
                  <a:gd name="T3" fmla="*/ 4 h 8"/>
                  <a:gd name="T4" fmla="*/ 11 w 14"/>
                  <a:gd name="T5" fmla="*/ 0 h 8"/>
                  <a:gd name="T6" fmla="*/ 3 w 14"/>
                  <a:gd name="T7" fmla="*/ 4 h 8"/>
                  <a:gd name="T8" fmla="*/ 5 w 14"/>
                  <a:gd name="T9" fmla="*/ 7 h 8"/>
                </a:gdLst>
                <a:ahLst/>
                <a:cxnLst>
                  <a:cxn ang="0">
                    <a:pos x="T0" y="T1"/>
                  </a:cxn>
                  <a:cxn ang="0">
                    <a:pos x="T2" y="T3"/>
                  </a:cxn>
                  <a:cxn ang="0">
                    <a:pos x="T4" y="T5"/>
                  </a:cxn>
                  <a:cxn ang="0">
                    <a:pos x="T6" y="T7"/>
                  </a:cxn>
                  <a:cxn ang="0">
                    <a:pos x="T8" y="T9"/>
                  </a:cxn>
                </a:cxnLst>
                <a:rect l="0" t="0" r="r" b="b"/>
                <a:pathLst>
                  <a:path w="14" h="8">
                    <a:moveTo>
                      <a:pt x="5" y="7"/>
                    </a:moveTo>
                    <a:cubicBezTo>
                      <a:pt x="7" y="6"/>
                      <a:pt x="9" y="4"/>
                      <a:pt x="11" y="4"/>
                    </a:cubicBezTo>
                    <a:cubicBezTo>
                      <a:pt x="14" y="4"/>
                      <a:pt x="14" y="0"/>
                      <a:pt x="11" y="0"/>
                    </a:cubicBezTo>
                    <a:cubicBezTo>
                      <a:pt x="8" y="1"/>
                      <a:pt x="5" y="2"/>
                      <a:pt x="3" y="4"/>
                    </a:cubicBezTo>
                    <a:cubicBezTo>
                      <a:pt x="0" y="5"/>
                      <a:pt x="2" y="8"/>
                      <a:pt x="5"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2" name="Freeform 1987">
                <a:extLst>
                  <a:ext uri="{FF2B5EF4-FFF2-40B4-BE49-F238E27FC236}">
                    <a16:creationId xmlns:a16="http://schemas.microsoft.com/office/drawing/2014/main" id="{19FB4BDC-62E9-487A-B847-096F1939493F}"/>
                  </a:ext>
                </a:extLst>
              </p:cNvPr>
              <p:cNvSpPr>
                <a:spLocks/>
              </p:cNvSpPr>
              <p:nvPr userDrawn="1"/>
            </p:nvSpPr>
            <p:spPr bwMode="auto">
              <a:xfrm>
                <a:off x="6397" y="1091"/>
                <a:ext cx="20" cy="15"/>
              </a:xfrm>
              <a:custGeom>
                <a:avLst/>
                <a:gdLst>
                  <a:gd name="T0" fmla="*/ 5 w 14"/>
                  <a:gd name="T1" fmla="*/ 8 h 10"/>
                  <a:gd name="T2" fmla="*/ 12 w 14"/>
                  <a:gd name="T3" fmla="*/ 5 h 10"/>
                  <a:gd name="T4" fmla="*/ 11 w 14"/>
                  <a:gd name="T5" fmla="*/ 1 h 10"/>
                  <a:gd name="T6" fmla="*/ 2 w 14"/>
                  <a:gd name="T7" fmla="*/ 5 h 10"/>
                  <a:gd name="T8" fmla="*/ 5 w 14"/>
                  <a:gd name="T9" fmla="*/ 8 h 10"/>
                </a:gdLst>
                <a:ahLst/>
                <a:cxnLst>
                  <a:cxn ang="0">
                    <a:pos x="T0" y="T1"/>
                  </a:cxn>
                  <a:cxn ang="0">
                    <a:pos x="T2" y="T3"/>
                  </a:cxn>
                  <a:cxn ang="0">
                    <a:pos x="T4" y="T5"/>
                  </a:cxn>
                  <a:cxn ang="0">
                    <a:pos x="T6" y="T7"/>
                  </a:cxn>
                  <a:cxn ang="0">
                    <a:pos x="T8" y="T9"/>
                  </a:cxn>
                </a:cxnLst>
                <a:rect l="0" t="0" r="r" b="b"/>
                <a:pathLst>
                  <a:path w="14" h="10">
                    <a:moveTo>
                      <a:pt x="5" y="8"/>
                    </a:moveTo>
                    <a:cubicBezTo>
                      <a:pt x="6" y="6"/>
                      <a:pt x="9" y="5"/>
                      <a:pt x="12" y="5"/>
                    </a:cubicBezTo>
                    <a:cubicBezTo>
                      <a:pt x="14" y="4"/>
                      <a:pt x="13" y="0"/>
                      <a:pt x="11" y="1"/>
                    </a:cubicBezTo>
                    <a:cubicBezTo>
                      <a:pt x="8" y="2"/>
                      <a:pt x="4" y="3"/>
                      <a:pt x="2" y="5"/>
                    </a:cubicBezTo>
                    <a:cubicBezTo>
                      <a:pt x="0" y="7"/>
                      <a:pt x="3" y="10"/>
                      <a:pt x="5"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3" name="Freeform 1988">
                <a:extLst>
                  <a:ext uri="{FF2B5EF4-FFF2-40B4-BE49-F238E27FC236}">
                    <a16:creationId xmlns:a16="http://schemas.microsoft.com/office/drawing/2014/main" id="{980481A2-3BF7-4B86-B65A-E3385F47FA79}"/>
                  </a:ext>
                </a:extLst>
              </p:cNvPr>
              <p:cNvSpPr>
                <a:spLocks/>
              </p:cNvSpPr>
              <p:nvPr userDrawn="1"/>
            </p:nvSpPr>
            <p:spPr bwMode="auto">
              <a:xfrm>
                <a:off x="6369" y="1093"/>
                <a:ext cx="22" cy="11"/>
              </a:xfrm>
              <a:custGeom>
                <a:avLst/>
                <a:gdLst>
                  <a:gd name="T0" fmla="*/ 4 w 15"/>
                  <a:gd name="T1" fmla="*/ 7 h 8"/>
                  <a:gd name="T2" fmla="*/ 12 w 15"/>
                  <a:gd name="T3" fmla="*/ 4 h 8"/>
                  <a:gd name="T4" fmla="*/ 12 w 15"/>
                  <a:gd name="T5" fmla="*/ 0 h 8"/>
                  <a:gd name="T6" fmla="*/ 2 w 15"/>
                  <a:gd name="T7" fmla="*/ 3 h 8"/>
                  <a:gd name="T8" fmla="*/ 4 w 15"/>
                  <a:gd name="T9" fmla="*/ 7 h 8"/>
                </a:gdLst>
                <a:ahLst/>
                <a:cxnLst>
                  <a:cxn ang="0">
                    <a:pos x="T0" y="T1"/>
                  </a:cxn>
                  <a:cxn ang="0">
                    <a:pos x="T2" y="T3"/>
                  </a:cxn>
                  <a:cxn ang="0">
                    <a:pos x="T4" y="T5"/>
                  </a:cxn>
                  <a:cxn ang="0">
                    <a:pos x="T6" y="T7"/>
                  </a:cxn>
                  <a:cxn ang="0">
                    <a:pos x="T8" y="T9"/>
                  </a:cxn>
                </a:cxnLst>
                <a:rect l="0" t="0" r="r" b="b"/>
                <a:pathLst>
                  <a:path w="15" h="8">
                    <a:moveTo>
                      <a:pt x="4" y="7"/>
                    </a:moveTo>
                    <a:cubicBezTo>
                      <a:pt x="7" y="5"/>
                      <a:pt x="9" y="5"/>
                      <a:pt x="12" y="4"/>
                    </a:cubicBezTo>
                    <a:cubicBezTo>
                      <a:pt x="15" y="4"/>
                      <a:pt x="15" y="0"/>
                      <a:pt x="12" y="0"/>
                    </a:cubicBezTo>
                    <a:cubicBezTo>
                      <a:pt x="9" y="1"/>
                      <a:pt x="5" y="2"/>
                      <a:pt x="2" y="3"/>
                    </a:cubicBezTo>
                    <a:cubicBezTo>
                      <a:pt x="0" y="5"/>
                      <a:pt x="2" y="8"/>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4" name="Freeform 1989">
                <a:extLst>
                  <a:ext uri="{FF2B5EF4-FFF2-40B4-BE49-F238E27FC236}">
                    <a16:creationId xmlns:a16="http://schemas.microsoft.com/office/drawing/2014/main" id="{0B7ACA61-884E-41BB-80FF-A635AFC22167}"/>
                  </a:ext>
                </a:extLst>
              </p:cNvPr>
              <p:cNvSpPr>
                <a:spLocks/>
              </p:cNvSpPr>
              <p:nvPr userDrawn="1"/>
            </p:nvSpPr>
            <p:spPr bwMode="auto">
              <a:xfrm>
                <a:off x="6361" y="1106"/>
                <a:ext cx="21" cy="13"/>
              </a:xfrm>
              <a:custGeom>
                <a:avLst/>
                <a:gdLst>
                  <a:gd name="T0" fmla="*/ 4 w 14"/>
                  <a:gd name="T1" fmla="*/ 7 h 9"/>
                  <a:gd name="T2" fmla="*/ 11 w 14"/>
                  <a:gd name="T3" fmla="*/ 5 h 9"/>
                  <a:gd name="T4" fmla="*/ 10 w 14"/>
                  <a:gd name="T5" fmla="*/ 1 h 9"/>
                  <a:gd name="T6" fmla="*/ 2 w 14"/>
                  <a:gd name="T7" fmla="*/ 4 h 9"/>
                  <a:gd name="T8" fmla="*/ 4 w 14"/>
                  <a:gd name="T9" fmla="*/ 7 h 9"/>
                </a:gdLst>
                <a:ahLst/>
                <a:cxnLst>
                  <a:cxn ang="0">
                    <a:pos x="T0" y="T1"/>
                  </a:cxn>
                  <a:cxn ang="0">
                    <a:pos x="T2" y="T3"/>
                  </a:cxn>
                  <a:cxn ang="0">
                    <a:pos x="T4" y="T5"/>
                  </a:cxn>
                  <a:cxn ang="0">
                    <a:pos x="T6" y="T7"/>
                  </a:cxn>
                  <a:cxn ang="0">
                    <a:pos x="T8" y="T9"/>
                  </a:cxn>
                </a:cxnLst>
                <a:rect l="0" t="0" r="r" b="b"/>
                <a:pathLst>
                  <a:path w="14" h="9">
                    <a:moveTo>
                      <a:pt x="4" y="7"/>
                    </a:moveTo>
                    <a:cubicBezTo>
                      <a:pt x="6" y="6"/>
                      <a:pt x="9" y="5"/>
                      <a:pt x="11" y="5"/>
                    </a:cubicBezTo>
                    <a:cubicBezTo>
                      <a:pt x="14" y="4"/>
                      <a:pt x="13" y="0"/>
                      <a:pt x="10" y="1"/>
                    </a:cubicBezTo>
                    <a:cubicBezTo>
                      <a:pt x="7" y="1"/>
                      <a:pt x="5" y="3"/>
                      <a:pt x="2" y="4"/>
                    </a:cubicBezTo>
                    <a:cubicBezTo>
                      <a:pt x="0" y="5"/>
                      <a:pt x="2" y="9"/>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5" name="Freeform 1990">
                <a:extLst>
                  <a:ext uri="{FF2B5EF4-FFF2-40B4-BE49-F238E27FC236}">
                    <a16:creationId xmlns:a16="http://schemas.microsoft.com/office/drawing/2014/main" id="{A9BAB2C3-D0E6-45F8-9FA2-8D9C98242472}"/>
                  </a:ext>
                </a:extLst>
              </p:cNvPr>
              <p:cNvSpPr>
                <a:spLocks/>
              </p:cNvSpPr>
              <p:nvPr userDrawn="1"/>
            </p:nvSpPr>
            <p:spPr bwMode="auto">
              <a:xfrm>
                <a:off x="6332" y="1106"/>
                <a:ext cx="19" cy="7"/>
              </a:xfrm>
              <a:custGeom>
                <a:avLst/>
                <a:gdLst>
                  <a:gd name="T0" fmla="*/ 3 w 13"/>
                  <a:gd name="T1" fmla="*/ 5 h 5"/>
                  <a:gd name="T2" fmla="*/ 10 w 13"/>
                  <a:gd name="T3" fmla="*/ 4 h 5"/>
                  <a:gd name="T4" fmla="*/ 10 w 13"/>
                  <a:gd name="T5" fmla="*/ 0 h 5"/>
                  <a:gd name="T6" fmla="*/ 2 w 13"/>
                  <a:gd name="T7" fmla="*/ 1 h 5"/>
                  <a:gd name="T8" fmla="*/ 3 w 13"/>
                  <a:gd name="T9" fmla="*/ 5 h 5"/>
                </a:gdLst>
                <a:ahLst/>
                <a:cxnLst>
                  <a:cxn ang="0">
                    <a:pos x="T0" y="T1"/>
                  </a:cxn>
                  <a:cxn ang="0">
                    <a:pos x="T2" y="T3"/>
                  </a:cxn>
                  <a:cxn ang="0">
                    <a:pos x="T4" y="T5"/>
                  </a:cxn>
                  <a:cxn ang="0">
                    <a:pos x="T6" y="T7"/>
                  </a:cxn>
                  <a:cxn ang="0">
                    <a:pos x="T8" y="T9"/>
                  </a:cxn>
                </a:cxnLst>
                <a:rect l="0" t="0" r="r" b="b"/>
                <a:pathLst>
                  <a:path w="13" h="5">
                    <a:moveTo>
                      <a:pt x="3" y="5"/>
                    </a:moveTo>
                    <a:cubicBezTo>
                      <a:pt x="6" y="4"/>
                      <a:pt x="7" y="4"/>
                      <a:pt x="10" y="4"/>
                    </a:cubicBezTo>
                    <a:cubicBezTo>
                      <a:pt x="12" y="5"/>
                      <a:pt x="13" y="1"/>
                      <a:pt x="10" y="0"/>
                    </a:cubicBezTo>
                    <a:cubicBezTo>
                      <a:pt x="8" y="0"/>
                      <a:pt x="5" y="0"/>
                      <a:pt x="2" y="1"/>
                    </a:cubicBezTo>
                    <a:cubicBezTo>
                      <a:pt x="0" y="1"/>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6" name="Freeform 1991">
                <a:extLst>
                  <a:ext uri="{FF2B5EF4-FFF2-40B4-BE49-F238E27FC236}">
                    <a16:creationId xmlns:a16="http://schemas.microsoft.com/office/drawing/2014/main" id="{7A055653-8CFF-4132-9A39-FBBEECC82953}"/>
                  </a:ext>
                </a:extLst>
              </p:cNvPr>
              <p:cNvSpPr>
                <a:spLocks/>
              </p:cNvSpPr>
              <p:nvPr userDrawn="1"/>
            </p:nvSpPr>
            <p:spPr bwMode="auto">
              <a:xfrm>
                <a:off x="6314" y="1116"/>
                <a:ext cx="21" cy="9"/>
              </a:xfrm>
              <a:custGeom>
                <a:avLst/>
                <a:gdLst>
                  <a:gd name="T0" fmla="*/ 3 w 14"/>
                  <a:gd name="T1" fmla="*/ 5 h 6"/>
                  <a:gd name="T2" fmla="*/ 12 w 14"/>
                  <a:gd name="T3" fmla="*/ 6 h 6"/>
                  <a:gd name="T4" fmla="*/ 12 w 14"/>
                  <a:gd name="T5" fmla="*/ 2 h 6"/>
                  <a:gd name="T6" fmla="*/ 4 w 14"/>
                  <a:gd name="T7" fmla="*/ 1 h 6"/>
                  <a:gd name="T8" fmla="*/ 3 w 14"/>
                  <a:gd name="T9" fmla="*/ 5 h 6"/>
                </a:gdLst>
                <a:ahLst/>
                <a:cxnLst>
                  <a:cxn ang="0">
                    <a:pos x="T0" y="T1"/>
                  </a:cxn>
                  <a:cxn ang="0">
                    <a:pos x="T2" y="T3"/>
                  </a:cxn>
                  <a:cxn ang="0">
                    <a:pos x="T4" y="T5"/>
                  </a:cxn>
                  <a:cxn ang="0">
                    <a:pos x="T6" y="T7"/>
                  </a:cxn>
                  <a:cxn ang="0">
                    <a:pos x="T8" y="T9"/>
                  </a:cxn>
                </a:cxnLst>
                <a:rect l="0" t="0" r="r" b="b"/>
                <a:pathLst>
                  <a:path w="14" h="6">
                    <a:moveTo>
                      <a:pt x="3" y="5"/>
                    </a:moveTo>
                    <a:cubicBezTo>
                      <a:pt x="6" y="5"/>
                      <a:pt x="9" y="6"/>
                      <a:pt x="12" y="6"/>
                    </a:cubicBezTo>
                    <a:cubicBezTo>
                      <a:pt x="14" y="6"/>
                      <a:pt x="14" y="2"/>
                      <a:pt x="12" y="2"/>
                    </a:cubicBezTo>
                    <a:cubicBezTo>
                      <a:pt x="9" y="2"/>
                      <a:pt x="6" y="1"/>
                      <a:pt x="4" y="1"/>
                    </a:cubicBezTo>
                    <a:cubicBezTo>
                      <a:pt x="1" y="0"/>
                      <a:pt x="0" y="4"/>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7" name="Freeform 1992">
                <a:extLst>
                  <a:ext uri="{FF2B5EF4-FFF2-40B4-BE49-F238E27FC236}">
                    <a16:creationId xmlns:a16="http://schemas.microsoft.com/office/drawing/2014/main" id="{31217D7D-8330-4297-ADA5-70CF50C31DC8}"/>
                  </a:ext>
                </a:extLst>
              </p:cNvPr>
              <p:cNvSpPr>
                <a:spLocks/>
              </p:cNvSpPr>
              <p:nvPr userDrawn="1"/>
            </p:nvSpPr>
            <p:spPr bwMode="auto">
              <a:xfrm>
                <a:off x="6283" y="1107"/>
                <a:ext cx="27" cy="8"/>
              </a:xfrm>
              <a:custGeom>
                <a:avLst/>
                <a:gdLst>
                  <a:gd name="T0" fmla="*/ 3 w 18"/>
                  <a:gd name="T1" fmla="*/ 4 h 5"/>
                  <a:gd name="T2" fmla="*/ 16 w 18"/>
                  <a:gd name="T3" fmla="*/ 4 h 5"/>
                  <a:gd name="T4" fmla="*/ 16 w 18"/>
                  <a:gd name="T5" fmla="*/ 1 h 5"/>
                  <a:gd name="T6" fmla="*/ 3 w 18"/>
                  <a:gd name="T7" fmla="*/ 0 h 5"/>
                  <a:gd name="T8" fmla="*/ 3 w 18"/>
                  <a:gd name="T9" fmla="*/ 4 h 5"/>
                </a:gdLst>
                <a:ahLst/>
                <a:cxnLst>
                  <a:cxn ang="0">
                    <a:pos x="T0" y="T1"/>
                  </a:cxn>
                  <a:cxn ang="0">
                    <a:pos x="T2" y="T3"/>
                  </a:cxn>
                  <a:cxn ang="0">
                    <a:pos x="T4" y="T5"/>
                  </a:cxn>
                  <a:cxn ang="0">
                    <a:pos x="T6" y="T7"/>
                  </a:cxn>
                  <a:cxn ang="0">
                    <a:pos x="T8" y="T9"/>
                  </a:cxn>
                </a:cxnLst>
                <a:rect l="0" t="0" r="r" b="b"/>
                <a:pathLst>
                  <a:path w="18" h="5">
                    <a:moveTo>
                      <a:pt x="3" y="4"/>
                    </a:moveTo>
                    <a:cubicBezTo>
                      <a:pt x="7" y="4"/>
                      <a:pt x="12" y="4"/>
                      <a:pt x="16" y="4"/>
                    </a:cubicBezTo>
                    <a:cubicBezTo>
                      <a:pt x="18" y="5"/>
                      <a:pt x="18" y="1"/>
                      <a:pt x="16" y="1"/>
                    </a:cubicBezTo>
                    <a:cubicBezTo>
                      <a:pt x="11" y="1"/>
                      <a:pt x="7"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8" name="Freeform 1993">
                <a:extLst>
                  <a:ext uri="{FF2B5EF4-FFF2-40B4-BE49-F238E27FC236}">
                    <a16:creationId xmlns:a16="http://schemas.microsoft.com/office/drawing/2014/main" id="{EA508224-4B1E-45D0-9FDE-C31183D70D46}"/>
                  </a:ext>
                </a:extLst>
              </p:cNvPr>
              <p:cNvSpPr>
                <a:spLocks/>
              </p:cNvSpPr>
              <p:nvPr userDrawn="1"/>
            </p:nvSpPr>
            <p:spPr bwMode="auto">
              <a:xfrm>
                <a:off x="6255" y="1112"/>
                <a:ext cx="27" cy="12"/>
              </a:xfrm>
              <a:custGeom>
                <a:avLst/>
                <a:gdLst>
                  <a:gd name="T0" fmla="*/ 4 w 18"/>
                  <a:gd name="T1" fmla="*/ 5 h 8"/>
                  <a:gd name="T2" fmla="*/ 13 w 18"/>
                  <a:gd name="T3" fmla="*/ 7 h 8"/>
                  <a:gd name="T4" fmla="*/ 15 w 18"/>
                  <a:gd name="T5" fmla="*/ 4 h 8"/>
                  <a:gd name="T6" fmla="*/ 2 w 18"/>
                  <a:gd name="T7" fmla="*/ 2 h 8"/>
                  <a:gd name="T8" fmla="*/ 4 w 18"/>
                  <a:gd name="T9" fmla="*/ 5 h 8"/>
                </a:gdLst>
                <a:ahLst/>
                <a:cxnLst>
                  <a:cxn ang="0">
                    <a:pos x="T0" y="T1"/>
                  </a:cxn>
                  <a:cxn ang="0">
                    <a:pos x="T2" y="T3"/>
                  </a:cxn>
                  <a:cxn ang="0">
                    <a:pos x="T4" y="T5"/>
                  </a:cxn>
                  <a:cxn ang="0">
                    <a:pos x="T6" y="T7"/>
                  </a:cxn>
                  <a:cxn ang="0">
                    <a:pos x="T8" y="T9"/>
                  </a:cxn>
                </a:cxnLst>
                <a:rect l="0" t="0" r="r" b="b"/>
                <a:pathLst>
                  <a:path w="18" h="8">
                    <a:moveTo>
                      <a:pt x="4" y="5"/>
                    </a:moveTo>
                    <a:cubicBezTo>
                      <a:pt x="7" y="4"/>
                      <a:pt x="10" y="6"/>
                      <a:pt x="13" y="7"/>
                    </a:cubicBezTo>
                    <a:cubicBezTo>
                      <a:pt x="16" y="8"/>
                      <a:pt x="18" y="5"/>
                      <a:pt x="15" y="4"/>
                    </a:cubicBezTo>
                    <a:cubicBezTo>
                      <a:pt x="11" y="2"/>
                      <a:pt x="7" y="0"/>
                      <a:pt x="2" y="2"/>
                    </a:cubicBezTo>
                    <a:cubicBezTo>
                      <a:pt x="0" y="2"/>
                      <a:pt x="1" y="6"/>
                      <a:pt x="4"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9" name="Freeform 1994">
                <a:extLst>
                  <a:ext uri="{FF2B5EF4-FFF2-40B4-BE49-F238E27FC236}">
                    <a16:creationId xmlns:a16="http://schemas.microsoft.com/office/drawing/2014/main" id="{B0A34D67-87C3-4BFE-9648-08E906CF3D10}"/>
                  </a:ext>
                </a:extLst>
              </p:cNvPr>
              <p:cNvSpPr>
                <a:spLocks/>
              </p:cNvSpPr>
              <p:nvPr userDrawn="1"/>
            </p:nvSpPr>
            <p:spPr bwMode="auto">
              <a:xfrm>
                <a:off x="6233" y="1087"/>
                <a:ext cx="28" cy="20"/>
              </a:xfrm>
              <a:custGeom>
                <a:avLst/>
                <a:gdLst>
                  <a:gd name="T0" fmla="*/ 4 w 19"/>
                  <a:gd name="T1" fmla="*/ 8 h 14"/>
                  <a:gd name="T2" fmla="*/ 14 w 19"/>
                  <a:gd name="T3" fmla="*/ 13 h 14"/>
                  <a:gd name="T4" fmla="*/ 16 w 19"/>
                  <a:gd name="T5" fmla="*/ 9 h 14"/>
                  <a:gd name="T6" fmla="*/ 0 w 19"/>
                  <a:gd name="T7" fmla="*/ 7 h 14"/>
                  <a:gd name="T8" fmla="*/ 4 w 19"/>
                  <a:gd name="T9" fmla="*/ 8 h 14"/>
                </a:gdLst>
                <a:ahLst/>
                <a:cxnLst>
                  <a:cxn ang="0">
                    <a:pos x="T0" y="T1"/>
                  </a:cxn>
                  <a:cxn ang="0">
                    <a:pos x="T2" y="T3"/>
                  </a:cxn>
                  <a:cxn ang="0">
                    <a:pos x="T4" y="T5"/>
                  </a:cxn>
                  <a:cxn ang="0">
                    <a:pos x="T6" y="T7"/>
                  </a:cxn>
                  <a:cxn ang="0">
                    <a:pos x="T8" y="T9"/>
                  </a:cxn>
                </a:cxnLst>
                <a:rect l="0" t="0" r="r" b="b"/>
                <a:pathLst>
                  <a:path w="19" h="14">
                    <a:moveTo>
                      <a:pt x="4" y="8"/>
                    </a:moveTo>
                    <a:cubicBezTo>
                      <a:pt x="4" y="8"/>
                      <a:pt x="13" y="12"/>
                      <a:pt x="14" y="13"/>
                    </a:cubicBezTo>
                    <a:cubicBezTo>
                      <a:pt x="17" y="14"/>
                      <a:pt x="19" y="10"/>
                      <a:pt x="16" y="9"/>
                    </a:cubicBezTo>
                    <a:cubicBezTo>
                      <a:pt x="13" y="8"/>
                      <a:pt x="3" y="0"/>
                      <a:pt x="0" y="7"/>
                    </a:cubicBezTo>
                    <a:cubicBezTo>
                      <a:pt x="0" y="10"/>
                      <a:pt x="3"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0" name="Freeform 1995">
                <a:extLst>
                  <a:ext uri="{FF2B5EF4-FFF2-40B4-BE49-F238E27FC236}">
                    <a16:creationId xmlns:a16="http://schemas.microsoft.com/office/drawing/2014/main" id="{884BDB5B-89FF-4E04-97DF-7DF146C4893F}"/>
                  </a:ext>
                </a:extLst>
              </p:cNvPr>
              <p:cNvSpPr>
                <a:spLocks/>
              </p:cNvSpPr>
              <p:nvPr userDrawn="1"/>
            </p:nvSpPr>
            <p:spPr bwMode="auto">
              <a:xfrm>
                <a:off x="6208" y="1094"/>
                <a:ext cx="26" cy="15"/>
              </a:xfrm>
              <a:custGeom>
                <a:avLst/>
                <a:gdLst>
                  <a:gd name="T0" fmla="*/ 3 w 18"/>
                  <a:gd name="T1" fmla="*/ 4 h 10"/>
                  <a:gd name="T2" fmla="*/ 12 w 18"/>
                  <a:gd name="T3" fmla="*/ 8 h 10"/>
                  <a:gd name="T4" fmla="*/ 13 w 18"/>
                  <a:gd name="T5" fmla="*/ 10 h 10"/>
                  <a:gd name="T6" fmla="*/ 15 w 18"/>
                  <a:gd name="T7" fmla="*/ 9 h 10"/>
                  <a:gd name="T8" fmla="*/ 16 w 18"/>
                  <a:gd name="T9" fmla="*/ 6 h 10"/>
                  <a:gd name="T10" fmla="*/ 4 w 18"/>
                  <a:gd name="T11" fmla="*/ 1 h 10"/>
                  <a:gd name="T12" fmla="*/ 3 w 18"/>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3" y="4"/>
                    </a:moveTo>
                    <a:cubicBezTo>
                      <a:pt x="6" y="5"/>
                      <a:pt x="9" y="7"/>
                      <a:pt x="12" y="8"/>
                    </a:cubicBezTo>
                    <a:cubicBezTo>
                      <a:pt x="12" y="9"/>
                      <a:pt x="12" y="10"/>
                      <a:pt x="13" y="10"/>
                    </a:cubicBezTo>
                    <a:cubicBezTo>
                      <a:pt x="14" y="10"/>
                      <a:pt x="15" y="10"/>
                      <a:pt x="15" y="9"/>
                    </a:cubicBezTo>
                    <a:cubicBezTo>
                      <a:pt x="17" y="9"/>
                      <a:pt x="18" y="7"/>
                      <a:pt x="16" y="6"/>
                    </a:cubicBezTo>
                    <a:cubicBezTo>
                      <a:pt x="12" y="4"/>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1" name="Freeform 1996">
                <a:extLst>
                  <a:ext uri="{FF2B5EF4-FFF2-40B4-BE49-F238E27FC236}">
                    <a16:creationId xmlns:a16="http://schemas.microsoft.com/office/drawing/2014/main" id="{F395CEDA-B0E6-4AD1-9D02-1EAC4E515569}"/>
                  </a:ext>
                </a:extLst>
              </p:cNvPr>
              <p:cNvSpPr>
                <a:spLocks/>
              </p:cNvSpPr>
              <p:nvPr userDrawn="1"/>
            </p:nvSpPr>
            <p:spPr bwMode="auto">
              <a:xfrm>
                <a:off x="6177" y="1078"/>
                <a:ext cx="28" cy="22"/>
              </a:xfrm>
              <a:custGeom>
                <a:avLst/>
                <a:gdLst>
                  <a:gd name="T0" fmla="*/ 2 w 19"/>
                  <a:gd name="T1" fmla="*/ 5 h 15"/>
                  <a:gd name="T2" fmla="*/ 15 w 19"/>
                  <a:gd name="T3" fmla="*/ 13 h 15"/>
                  <a:gd name="T4" fmla="*/ 17 w 19"/>
                  <a:gd name="T5" fmla="*/ 10 h 15"/>
                  <a:gd name="T6" fmla="*/ 4 w 19"/>
                  <a:gd name="T7" fmla="*/ 2 h 15"/>
                  <a:gd name="T8" fmla="*/ 2 w 19"/>
                  <a:gd name="T9" fmla="*/ 5 h 15"/>
                </a:gdLst>
                <a:ahLst/>
                <a:cxnLst>
                  <a:cxn ang="0">
                    <a:pos x="T0" y="T1"/>
                  </a:cxn>
                  <a:cxn ang="0">
                    <a:pos x="T2" y="T3"/>
                  </a:cxn>
                  <a:cxn ang="0">
                    <a:pos x="T4" y="T5"/>
                  </a:cxn>
                  <a:cxn ang="0">
                    <a:pos x="T6" y="T7"/>
                  </a:cxn>
                  <a:cxn ang="0">
                    <a:pos x="T8" y="T9"/>
                  </a:cxn>
                </a:cxnLst>
                <a:rect l="0" t="0" r="r" b="b"/>
                <a:pathLst>
                  <a:path w="19" h="15">
                    <a:moveTo>
                      <a:pt x="2" y="5"/>
                    </a:moveTo>
                    <a:cubicBezTo>
                      <a:pt x="7" y="7"/>
                      <a:pt x="11" y="10"/>
                      <a:pt x="15" y="13"/>
                    </a:cubicBezTo>
                    <a:cubicBezTo>
                      <a:pt x="17" y="15"/>
                      <a:pt x="19" y="11"/>
                      <a:pt x="17" y="10"/>
                    </a:cubicBezTo>
                    <a:cubicBezTo>
                      <a:pt x="13" y="7"/>
                      <a:pt x="9" y="4"/>
                      <a:pt x="4" y="2"/>
                    </a:cubicBezTo>
                    <a:cubicBezTo>
                      <a:pt x="2"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2" name="Freeform 1997">
                <a:extLst>
                  <a:ext uri="{FF2B5EF4-FFF2-40B4-BE49-F238E27FC236}">
                    <a16:creationId xmlns:a16="http://schemas.microsoft.com/office/drawing/2014/main" id="{34E272DF-2CF2-471D-891C-208D2CB00A8A}"/>
                  </a:ext>
                </a:extLst>
              </p:cNvPr>
              <p:cNvSpPr>
                <a:spLocks/>
              </p:cNvSpPr>
              <p:nvPr userDrawn="1"/>
            </p:nvSpPr>
            <p:spPr bwMode="auto">
              <a:xfrm>
                <a:off x="6181" y="1065"/>
                <a:ext cx="20" cy="14"/>
              </a:xfrm>
              <a:custGeom>
                <a:avLst/>
                <a:gdLst>
                  <a:gd name="T0" fmla="*/ 2 w 13"/>
                  <a:gd name="T1" fmla="*/ 5 h 10"/>
                  <a:gd name="T2" fmla="*/ 9 w 13"/>
                  <a:gd name="T3" fmla="*/ 9 h 10"/>
                  <a:gd name="T4" fmla="*/ 11 w 13"/>
                  <a:gd name="T5" fmla="*/ 5 h 10"/>
                  <a:gd name="T6" fmla="*/ 3 w 13"/>
                  <a:gd name="T7" fmla="*/ 1 h 10"/>
                  <a:gd name="T8" fmla="*/ 2 w 13"/>
                  <a:gd name="T9" fmla="*/ 5 h 10"/>
                </a:gdLst>
                <a:ahLst/>
                <a:cxnLst>
                  <a:cxn ang="0">
                    <a:pos x="T0" y="T1"/>
                  </a:cxn>
                  <a:cxn ang="0">
                    <a:pos x="T2" y="T3"/>
                  </a:cxn>
                  <a:cxn ang="0">
                    <a:pos x="T4" y="T5"/>
                  </a:cxn>
                  <a:cxn ang="0">
                    <a:pos x="T6" y="T7"/>
                  </a:cxn>
                  <a:cxn ang="0">
                    <a:pos x="T8" y="T9"/>
                  </a:cxn>
                </a:cxnLst>
                <a:rect l="0" t="0" r="r" b="b"/>
                <a:pathLst>
                  <a:path w="13" h="10">
                    <a:moveTo>
                      <a:pt x="2" y="5"/>
                    </a:moveTo>
                    <a:cubicBezTo>
                      <a:pt x="5" y="6"/>
                      <a:pt x="7" y="7"/>
                      <a:pt x="9" y="9"/>
                    </a:cubicBezTo>
                    <a:cubicBezTo>
                      <a:pt x="12" y="10"/>
                      <a:pt x="13" y="7"/>
                      <a:pt x="11" y="5"/>
                    </a:cubicBezTo>
                    <a:cubicBezTo>
                      <a:pt x="9" y="3"/>
                      <a:pt x="6" y="2"/>
                      <a:pt x="3" y="1"/>
                    </a:cubicBezTo>
                    <a:cubicBezTo>
                      <a:pt x="0"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3" name="Freeform 1998">
                <a:extLst>
                  <a:ext uri="{FF2B5EF4-FFF2-40B4-BE49-F238E27FC236}">
                    <a16:creationId xmlns:a16="http://schemas.microsoft.com/office/drawing/2014/main" id="{1E7978A5-D9D8-472B-B9AE-47C394DA23C7}"/>
                  </a:ext>
                </a:extLst>
              </p:cNvPr>
              <p:cNvSpPr>
                <a:spLocks/>
              </p:cNvSpPr>
              <p:nvPr userDrawn="1"/>
            </p:nvSpPr>
            <p:spPr bwMode="auto">
              <a:xfrm>
                <a:off x="6137" y="1051"/>
                <a:ext cx="24" cy="18"/>
              </a:xfrm>
              <a:custGeom>
                <a:avLst/>
                <a:gdLst>
                  <a:gd name="T0" fmla="*/ 2 w 16"/>
                  <a:gd name="T1" fmla="*/ 4 h 12"/>
                  <a:gd name="T2" fmla="*/ 11 w 16"/>
                  <a:gd name="T3" fmla="*/ 10 h 12"/>
                  <a:gd name="T4" fmla="*/ 14 w 16"/>
                  <a:gd name="T5" fmla="*/ 7 h 12"/>
                  <a:gd name="T6" fmla="*/ 4 w 16"/>
                  <a:gd name="T7" fmla="*/ 1 h 12"/>
                  <a:gd name="T8" fmla="*/ 2 w 16"/>
                  <a:gd name="T9" fmla="*/ 4 h 12"/>
                </a:gdLst>
                <a:ahLst/>
                <a:cxnLst>
                  <a:cxn ang="0">
                    <a:pos x="T0" y="T1"/>
                  </a:cxn>
                  <a:cxn ang="0">
                    <a:pos x="T2" y="T3"/>
                  </a:cxn>
                  <a:cxn ang="0">
                    <a:pos x="T4" y="T5"/>
                  </a:cxn>
                  <a:cxn ang="0">
                    <a:pos x="T6" y="T7"/>
                  </a:cxn>
                  <a:cxn ang="0">
                    <a:pos x="T8" y="T9"/>
                  </a:cxn>
                </a:cxnLst>
                <a:rect l="0" t="0" r="r" b="b"/>
                <a:pathLst>
                  <a:path w="16" h="12">
                    <a:moveTo>
                      <a:pt x="2" y="4"/>
                    </a:moveTo>
                    <a:cubicBezTo>
                      <a:pt x="5" y="6"/>
                      <a:pt x="8" y="8"/>
                      <a:pt x="11" y="10"/>
                    </a:cubicBezTo>
                    <a:cubicBezTo>
                      <a:pt x="13" y="12"/>
                      <a:pt x="16" y="9"/>
                      <a:pt x="14" y="7"/>
                    </a:cubicBezTo>
                    <a:cubicBezTo>
                      <a:pt x="11" y="5"/>
                      <a:pt x="7" y="3"/>
                      <a:pt x="4" y="1"/>
                    </a:cubicBezTo>
                    <a:cubicBezTo>
                      <a:pt x="2" y="0"/>
                      <a:pt x="0" y="3"/>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4" name="Freeform 1999">
                <a:extLst>
                  <a:ext uri="{FF2B5EF4-FFF2-40B4-BE49-F238E27FC236}">
                    <a16:creationId xmlns:a16="http://schemas.microsoft.com/office/drawing/2014/main" id="{8F042187-7777-4B80-B946-4C66E2F4C9CF}"/>
                  </a:ext>
                </a:extLst>
              </p:cNvPr>
              <p:cNvSpPr>
                <a:spLocks/>
              </p:cNvSpPr>
              <p:nvPr userDrawn="1"/>
            </p:nvSpPr>
            <p:spPr bwMode="auto">
              <a:xfrm>
                <a:off x="6146" y="1046"/>
                <a:ext cx="24" cy="14"/>
              </a:xfrm>
              <a:custGeom>
                <a:avLst/>
                <a:gdLst>
                  <a:gd name="T0" fmla="*/ 3 w 16"/>
                  <a:gd name="T1" fmla="*/ 5 h 10"/>
                  <a:gd name="T2" fmla="*/ 12 w 16"/>
                  <a:gd name="T3" fmla="*/ 8 h 10"/>
                  <a:gd name="T4" fmla="*/ 14 w 16"/>
                  <a:gd name="T5" fmla="*/ 5 h 10"/>
                  <a:gd name="T6" fmla="*/ 2 w 16"/>
                  <a:gd name="T7" fmla="*/ 1 h 10"/>
                  <a:gd name="T8" fmla="*/ 3 w 16"/>
                  <a:gd name="T9" fmla="*/ 5 h 10"/>
                </a:gdLst>
                <a:ahLst/>
                <a:cxnLst>
                  <a:cxn ang="0">
                    <a:pos x="T0" y="T1"/>
                  </a:cxn>
                  <a:cxn ang="0">
                    <a:pos x="T2" y="T3"/>
                  </a:cxn>
                  <a:cxn ang="0">
                    <a:pos x="T4" y="T5"/>
                  </a:cxn>
                  <a:cxn ang="0">
                    <a:pos x="T6" y="T7"/>
                  </a:cxn>
                  <a:cxn ang="0">
                    <a:pos x="T8" y="T9"/>
                  </a:cxn>
                </a:cxnLst>
                <a:rect l="0" t="0" r="r" b="b"/>
                <a:pathLst>
                  <a:path w="16" h="10">
                    <a:moveTo>
                      <a:pt x="3" y="5"/>
                    </a:moveTo>
                    <a:cubicBezTo>
                      <a:pt x="7" y="4"/>
                      <a:pt x="9" y="6"/>
                      <a:pt x="12" y="8"/>
                    </a:cubicBezTo>
                    <a:cubicBezTo>
                      <a:pt x="13" y="10"/>
                      <a:pt x="16" y="7"/>
                      <a:pt x="14" y="5"/>
                    </a:cubicBezTo>
                    <a:cubicBezTo>
                      <a:pt x="11" y="2"/>
                      <a:pt x="7" y="0"/>
                      <a:pt x="2" y="1"/>
                    </a:cubicBezTo>
                    <a:cubicBezTo>
                      <a:pt x="0" y="2"/>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5" name="Freeform 2000">
                <a:extLst>
                  <a:ext uri="{FF2B5EF4-FFF2-40B4-BE49-F238E27FC236}">
                    <a16:creationId xmlns:a16="http://schemas.microsoft.com/office/drawing/2014/main" id="{806C8F85-8675-4B5A-9CB1-EE403DAB7284}"/>
                  </a:ext>
                </a:extLst>
              </p:cNvPr>
              <p:cNvSpPr>
                <a:spLocks/>
              </p:cNvSpPr>
              <p:nvPr userDrawn="1"/>
            </p:nvSpPr>
            <p:spPr bwMode="auto">
              <a:xfrm>
                <a:off x="6118" y="1028"/>
                <a:ext cx="16" cy="18"/>
              </a:xfrm>
              <a:custGeom>
                <a:avLst/>
                <a:gdLst>
                  <a:gd name="T0" fmla="*/ 1 w 11"/>
                  <a:gd name="T1" fmla="*/ 5 h 12"/>
                  <a:gd name="T2" fmla="*/ 6 w 11"/>
                  <a:gd name="T3" fmla="*/ 9 h 12"/>
                  <a:gd name="T4" fmla="*/ 9 w 11"/>
                  <a:gd name="T5" fmla="*/ 7 h 12"/>
                  <a:gd name="T6" fmla="*/ 4 w 11"/>
                  <a:gd name="T7" fmla="*/ 2 h 12"/>
                  <a:gd name="T8" fmla="*/ 1 w 11"/>
                  <a:gd name="T9" fmla="*/ 5 h 12"/>
                </a:gdLst>
                <a:ahLst/>
                <a:cxnLst>
                  <a:cxn ang="0">
                    <a:pos x="T0" y="T1"/>
                  </a:cxn>
                  <a:cxn ang="0">
                    <a:pos x="T2" y="T3"/>
                  </a:cxn>
                  <a:cxn ang="0">
                    <a:pos x="T4" y="T5"/>
                  </a:cxn>
                  <a:cxn ang="0">
                    <a:pos x="T6" y="T7"/>
                  </a:cxn>
                  <a:cxn ang="0">
                    <a:pos x="T8" y="T9"/>
                  </a:cxn>
                </a:cxnLst>
                <a:rect l="0" t="0" r="r" b="b"/>
                <a:pathLst>
                  <a:path w="11" h="12">
                    <a:moveTo>
                      <a:pt x="1" y="5"/>
                    </a:moveTo>
                    <a:cubicBezTo>
                      <a:pt x="3" y="6"/>
                      <a:pt x="5" y="8"/>
                      <a:pt x="6" y="9"/>
                    </a:cubicBezTo>
                    <a:cubicBezTo>
                      <a:pt x="7" y="12"/>
                      <a:pt x="11" y="10"/>
                      <a:pt x="9" y="7"/>
                    </a:cubicBezTo>
                    <a:cubicBezTo>
                      <a:pt x="8" y="5"/>
                      <a:pt x="6" y="4"/>
                      <a:pt x="4" y="2"/>
                    </a:cubicBezTo>
                    <a:cubicBezTo>
                      <a:pt x="2" y="0"/>
                      <a:pt x="0" y="3"/>
                      <a:pt x="1"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6" name="Freeform 2001">
                <a:extLst>
                  <a:ext uri="{FF2B5EF4-FFF2-40B4-BE49-F238E27FC236}">
                    <a16:creationId xmlns:a16="http://schemas.microsoft.com/office/drawing/2014/main" id="{7CC1C7D8-8700-4EF1-A4DF-F6873E15106C}"/>
                  </a:ext>
                </a:extLst>
              </p:cNvPr>
              <p:cNvSpPr>
                <a:spLocks/>
              </p:cNvSpPr>
              <p:nvPr userDrawn="1"/>
            </p:nvSpPr>
            <p:spPr bwMode="auto">
              <a:xfrm>
                <a:off x="6507" y="990"/>
                <a:ext cx="14" cy="20"/>
              </a:xfrm>
              <a:custGeom>
                <a:avLst/>
                <a:gdLst>
                  <a:gd name="T0" fmla="*/ 4 w 9"/>
                  <a:gd name="T1" fmla="*/ 11 h 14"/>
                  <a:gd name="T2" fmla="*/ 8 w 9"/>
                  <a:gd name="T3" fmla="*/ 4 h 14"/>
                  <a:gd name="T4" fmla="*/ 5 w 9"/>
                  <a:gd name="T5" fmla="*/ 2 h 14"/>
                  <a:gd name="T6" fmla="*/ 0 w 9"/>
                  <a:gd name="T7" fmla="*/ 10 h 14"/>
                  <a:gd name="T8" fmla="*/ 4 w 9"/>
                  <a:gd name="T9" fmla="*/ 11 h 14"/>
                </a:gdLst>
                <a:ahLst/>
                <a:cxnLst>
                  <a:cxn ang="0">
                    <a:pos x="T0" y="T1"/>
                  </a:cxn>
                  <a:cxn ang="0">
                    <a:pos x="T2" y="T3"/>
                  </a:cxn>
                  <a:cxn ang="0">
                    <a:pos x="T4" y="T5"/>
                  </a:cxn>
                  <a:cxn ang="0">
                    <a:pos x="T6" y="T7"/>
                  </a:cxn>
                  <a:cxn ang="0">
                    <a:pos x="T8" y="T9"/>
                  </a:cxn>
                </a:cxnLst>
                <a:rect l="0" t="0" r="r" b="b"/>
                <a:pathLst>
                  <a:path w="9" h="14">
                    <a:moveTo>
                      <a:pt x="4" y="11"/>
                    </a:moveTo>
                    <a:cubicBezTo>
                      <a:pt x="5" y="9"/>
                      <a:pt x="6" y="6"/>
                      <a:pt x="8" y="4"/>
                    </a:cubicBezTo>
                    <a:cubicBezTo>
                      <a:pt x="9" y="2"/>
                      <a:pt x="6" y="0"/>
                      <a:pt x="5" y="2"/>
                    </a:cubicBezTo>
                    <a:cubicBezTo>
                      <a:pt x="3" y="5"/>
                      <a:pt x="1" y="7"/>
                      <a:pt x="0" y="10"/>
                    </a:cubicBezTo>
                    <a:cubicBezTo>
                      <a:pt x="0" y="13"/>
                      <a:pt x="3" y="14"/>
                      <a:pt x="4"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172" name="Freeform 2003">
              <a:extLst>
                <a:ext uri="{FF2B5EF4-FFF2-40B4-BE49-F238E27FC236}">
                  <a16:creationId xmlns:a16="http://schemas.microsoft.com/office/drawing/2014/main" id="{18D715CE-F590-4E45-BC32-11B0493B5D04}"/>
                </a:ext>
              </a:extLst>
            </p:cNvPr>
            <p:cNvSpPr>
              <a:spLocks/>
            </p:cNvSpPr>
            <p:nvPr userDrawn="1"/>
          </p:nvSpPr>
          <p:spPr bwMode="auto">
            <a:xfrm>
              <a:off x="6525" y="951"/>
              <a:ext cx="15" cy="25"/>
            </a:xfrm>
            <a:custGeom>
              <a:avLst/>
              <a:gdLst>
                <a:gd name="T0" fmla="*/ 1 w 10"/>
                <a:gd name="T1" fmla="*/ 13 h 17"/>
                <a:gd name="T2" fmla="*/ 5 w 10"/>
                <a:gd name="T3" fmla="*/ 15 h 17"/>
                <a:gd name="T4" fmla="*/ 9 w 10"/>
                <a:gd name="T5" fmla="*/ 5 h 17"/>
                <a:gd name="T6" fmla="*/ 9 w 10"/>
                <a:gd name="T7" fmla="*/ 2 h 17"/>
                <a:gd name="T8" fmla="*/ 5 w 10"/>
                <a:gd name="T9" fmla="*/ 3 h 17"/>
                <a:gd name="T10" fmla="*/ 5 w 10"/>
                <a:gd name="T11" fmla="*/ 5 h 17"/>
                <a:gd name="T12" fmla="*/ 5 w 10"/>
                <a:gd name="T13" fmla="*/ 7 h 17"/>
                <a:gd name="T14" fmla="*/ 1 w 10"/>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1" y="13"/>
                  </a:moveTo>
                  <a:cubicBezTo>
                    <a:pt x="0" y="15"/>
                    <a:pt x="3" y="17"/>
                    <a:pt x="5" y="15"/>
                  </a:cubicBezTo>
                  <a:cubicBezTo>
                    <a:pt x="7" y="12"/>
                    <a:pt x="8" y="9"/>
                    <a:pt x="9" y="5"/>
                  </a:cubicBezTo>
                  <a:cubicBezTo>
                    <a:pt x="10" y="4"/>
                    <a:pt x="10" y="3"/>
                    <a:pt x="9" y="2"/>
                  </a:cubicBezTo>
                  <a:cubicBezTo>
                    <a:pt x="8" y="0"/>
                    <a:pt x="6" y="2"/>
                    <a:pt x="5" y="3"/>
                  </a:cubicBezTo>
                  <a:cubicBezTo>
                    <a:pt x="4" y="4"/>
                    <a:pt x="4" y="5"/>
                    <a:pt x="5" y="5"/>
                  </a:cubicBezTo>
                  <a:cubicBezTo>
                    <a:pt x="5" y="6"/>
                    <a:pt x="5" y="6"/>
                    <a:pt x="5" y="7"/>
                  </a:cubicBezTo>
                  <a:cubicBezTo>
                    <a:pt x="4" y="9"/>
                    <a:pt x="3" y="11"/>
                    <a:pt x="1"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3" name="Freeform 2004">
              <a:extLst>
                <a:ext uri="{FF2B5EF4-FFF2-40B4-BE49-F238E27FC236}">
                  <a16:creationId xmlns:a16="http://schemas.microsoft.com/office/drawing/2014/main" id="{66868648-D621-41C7-A1AA-97B7893803DC}"/>
                </a:ext>
              </a:extLst>
            </p:cNvPr>
            <p:cNvSpPr>
              <a:spLocks/>
            </p:cNvSpPr>
            <p:nvPr userDrawn="1"/>
          </p:nvSpPr>
          <p:spPr bwMode="auto">
            <a:xfrm>
              <a:off x="6506" y="959"/>
              <a:ext cx="10" cy="23"/>
            </a:xfrm>
            <a:custGeom>
              <a:avLst/>
              <a:gdLst>
                <a:gd name="T0" fmla="*/ 0 w 7"/>
                <a:gd name="T1" fmla="*/ 14 h 16"/>
                <a:gd name="T2" fmla="*/ 4 w 7"/>
                <a:gd name="T3" fmla="*/ 14 h 16"/>
                <a:gd name="T4" fmla="*/ 4 w 7"/>
                <a:gd name="T5" fmla="*/ 10 h 16"/>
                <a:gd name="T6" fmla="*/ 6 w 7"/>
                <a:gd name="T7" fmla="*/ 4 h 16"/>
                <a:gd name="T8" fmla="*/ 3 w 7"/>
                <a:gd name="T9" fmla="*/ 2 h 16"/>
                <a:gd name="T10" fmla="*/ 0 w 7"/>
                <a:gd name="T11" fmla="*/ 14 h 16"/>
              </a:gdLst>
              <a:ahLst/>
              <a:cxnLst>
                <a:cxn ang="0">
                  <a:pos x="T0" y="T1"/>
                </a:cxn>
                <a:cxn ang="0">
                  <a:pos x="T2" y="T3"/>
                </a:cxn>
                <a:cxn ang="0">
                  <a:pos x="T4" y="T5"/>
                </a:cxn>
                <a:cxn ang="0">
                  <a:pos x="T6" y="T7"/>
                </a:cxn>
                <a:cxn ang="0">
                  <a:pos x="T8" y="T9"/>
                </a:cxn>
                <a:cxn ang="0">
                  <a:pos x="T10" y="T11"/>
                </a:cxn>
              </a:cxnLst>
              <a:rect l="0" t="0" r="r" b="b"/>
              <a:pathLst>
                <a:path w="7" h="16">
                  <a:moveTo>
                    <a:pt x="0" y="14"/>
                  </a:moveTo>
                  <a:cubicBezTo>
                    <a:pt x="0" y="16"/>
                    <a:pt x="3" y="16"/>
                    <a:pt x="4" y="14"/>
                  </a:cubicBezTo>
                  <a:cubicBezTo>
                    <a:pt x="5" y="13"/>
                    <a:pt x="6" y="11"/>
                    <a:pt x="4" y="10"/>
                  </a:cubicBezTo>
                  <a:cubicBezTo>
                    <a:pt x="4" y="8"/>
                    <a:pt x="5" y="6"/>
                    <a:pt x="6" y="4"/>
                  </a:cubicBezTo>
                  <a:cubicBezTo>
                    <a:pt x="7" y="2"/>
                    <a:pt x="4" y="0"/>
                    <a:pt x="3" y="2"/>
                  </a:cubicBezTo>
                  <a:cubicBezTo>
                    <a:pt x="1" y="6"/>
                    <a:pt x="0" y="10"/>
                    <a:pt x="0"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4" name="Freeform 2005">
              <a:extLst>
                <a:ext uri="{FF2B5EF4-FFF2-40B4-BE49-F238E27FC236}">
                  <a16:creationId xmlns:a16="http://schemas.microsoft.com/office/drawing/2014/main" id="{6FFEFEEE-EA6C-43D0-ADE6-2BEC75704DA9}"/>
                </a:ext>
              </a:extLst>
            </p:cNvPr>
            <p:cNvSpPr>
              <a:spLocks/>
            </p:cNvSpPr>
            <p:nvPr userDrawn="1"/>
          </p:nvSpPr>
          <p:spPr bwMode="auto">
            <a:xfrm>
              <a:off x="6524" y="925"/>
              <a:ext cx="12" cy="28"/>
            </a:xfrm>
            <a:custGeom>
              <a:avLst/>
              <a:gdLst>
                <a:gd name="T0" fmla="*/ 4 w 8"/>
                <a:gd name="T1" fmla="*/ 16 h 19"/>
                <a:gd name="T2" fmla="*/ 7 w 8"/>
                <a:gd name="T3" fmla="*/ 4 h 19"/>
                <a:gd name="T4" fmla="*/ 3 w 8"/>
                <a:gd name="T5" fmla="*/ 3 h 19"/>
                <a:gd name="T6" fmla="*/ 0 w 8"/>
                <a:gd name="T7" fmla="*/ 15 h 19"/>
                <a:gd name="T8" fmla="*/ 4 w 8"/>
                <a:gd name="T9" fmla="*/ 16 h 19"/>
              </a:gdLst>
              <a:ahLst/>
              <a:cxnLst>
                <a:cxn ang="0">
                  <a:pos x="T0" y="T1"/>
                </a:cxn>
                <a:cxn ang="0">
                  <a:pos x="T2" y="T3"/>
                </a:cxn>
                <a:cxn ang="0">
                  <a:pos x="T4" y="T5"/>
                </a:cxn>
                <a:cxn ang="0">
                  <a:pos x="T6" y="T7"/>
                </a:cxn>
                <a:cxn ang="0">
                  <a:pos x="T8" y="T9"/>
                </a:cxn>
              </a:cxnLst>
              <a:rect l="0" t="0" r="r" b="b"/>
              <a:pathLst>
                <a:path w="8" h="19">
                  <a:moveTo>
                    <a:pt x="4" y="16"/>
                  </a:moveTo>
                  <a:cubicBezTo>
                    <a:pt x="7" y="4"/>
                    <a:pt x="7" y="4"/>
                    <a:pt x="7" y="4"/>
                  </a:cubicBezTo>
                  <a:cubicBezTo>
                    <a:pt x="8" y="1"/>
                    <a:pt x="4" y="0"/>
                    <a:pt x="3" y="3"/>
                  </a:cubicBezTo>
                  <a:cubicBezTo>
                    <a:pt x="0" y="15"/>
                    <a:pt x="0" y="15"/>
                    <a:pt x="0" y="15"/>
                  </a:cubicBezTo>
                  <a:cubicBezTo>
                    <a:pt x="0" y="18"/>
                    <a:pt x="3" y="19"/>
                    <a:pt x="4" y="16"/>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5" name="Freeform 2006">
              <a:extLst>
                <a:ext uri="{FF2B5EF4-FFF2-40B4-BE49-F238E27FC236}">
                  <a16:creationId xmlns:a16="http://schemas.microsoft.com/office/drawing/2014/main" id="{86F5D0FC-D1AE-4B49-BBAC-7F1AC52DD3F5}"/>
                </a:ext>
              </a:extLst>
            </p:cNvPr>
            <p:cNvSpPr>
              <a:spLocks/>
            </p:cNvSpPr>
            <p:nvPr userDrawn="1"/>
          </p:nvSpPr>
          <p:spPr bwMode="auto">
            <a:xfrm>
              <a:off x="6540" y="904"/>
              <a:ext cx="13" cy="28"/>
            </a:xfrm>
            <a:custGeom>
              <a:avLst/>
              <a:gdLst>
                <a:gd name="T0" fmla="*/ 5 w 9"/>
                <a:gd name="T1" fmla="*/ 4 h 19"/>
                <a:gd name="T2" fmla="*/ 5 w 9"/>
                <a:gd name="T3" fmla="*/ 4 h 19"/>
                <a:gd name="T4" fmla="*/ 5 w 9"/>
                <a:gd name="T5" fmla="*/ 5 h 19"/>
                <a:gd name="T6" fmla="*/ 5 w 9"/>
                <a:gd name="T7" fmla="*/ 8 h 19"/>
                <a:gd name="T8" fmla="*/ 2 w 9"/>
                <a:gd name="T9" fmla="*/ 15 h 19"/>
                <a:gd name="T10" fmla="*/ 5 w 9"/>
                <a:gd name="T11" fmla="*/ 17 h 19"/>
                <a:gd name="T12" fmla="*/ 9 w 9"/>
                <a:gd name="T13" fmla="*/ 7 h 19"/>
                <a:gd name="T14" fmla="*/ 7 w 9"/>
                <a:gd name="T15" fmla="*/ 1 h 19"/>
                <a:gd name="T16" fmla="*/ 5 w 9"/>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9">
                  <a:moveTo>
                    <a:pt x="5" y="4"/>
                  </a:moveTo>
                  <a:cubicBezTo>
                    <a:pt x="5" y="4"/>
                    <a:pt x="5" y="4"/>
                    <a:pt x="5" y="4"/>
                  </a:cubicBezTo>
                  <a:cubicBezTo>
                    <a:pt x="5" y="5"/>
                    <a:pt x="5" y="5"/>
                    <a:pt x="5" y="5"/>
                  </a:cubicBezTo>
                  <a:cubicBezTo>
                    <a:pt x="5" y="6"/>
                    <a:pt x="5" y="7"/>
                    <a:pt x="5" y="8"/>
                  </a:cubicBezTo>
                  <a:cubicBezTo>
                    <a:pt x="4" y="11"/>
                    <a:pt x="3" y="13"/>
                    <a:pt x="2" y="15"/>
                  </a:cubicBezTo>
                  <a:cubicBezTo>
                    <a:pt x="0" y="17"/>
                    <a:pt x="4" y="19"/>
                    <a:pt x="5" y="17"/>
                  </a:cubicBezTo>
                  <a:cubicBezTo>
                    <a:pt x="7" y="14"/>
                    <a:pt x="8" y="10"/>
                    <a:pt x="9" y="7"/>
                  </a:cubicBezTo>
                  <a:cubicBezTo>
                    <a:pt x="9" y="5"/>
                    <a:pt x="9" y="2"/>
                    <a:pt x="7" y="1"/>
                  </a:cubicBezTo>
                  <a:cubicBezTo>
                    <a:pt x="5" y="0"/>
                    <a:pt x="3" y="3"/>
                    <a:pt x="5"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6" name="Freeform 2007">
              <a:extLst>
                <a:ext uri="{FF2B5EF4-FFF2-40B4-BE49-F238E27FC236}">
                  <a16:creationId xmlns:a16="http://schemas.microsoft.com/office/drawing/2014/main" id="{F63D6A40-85F1-42BE-BC78-5E9EFC0394B7}"/>
                </a:ext>
              </a:extLst>
            </p:cNvPr>
            <p:cNvSpPr>
              <a:spLocks/>
            </p:cNvSpPr>
            <p:nvPr userDrawn="1"/>
          </p:nvSpPr>
          <p:spPr bwMode="auto">
            <a:xfrm>
              <a:off x="6549" y="862"/>
              <a:ext cx="12" cy="23"/>
            </a:xfrm>
            <a:custGeom>
              <a:avLst/>
              <a:gdLst>
                <a:gd name="T0" fmla="*/ 3 w 8"/>
                <a:gd name="T1" fmla="*/ 4 h 16"/>
                <a:gd name="T2" fmla="*/ 3 w 8"/>
                <a:gd name="T3" fmla="*/ 5 h 16"/>
                <a:gd name="T4" fmla="*/ 3 w 8"/>
                <a:gd name="T5" fmla="*/ 7 h 16"/>
                <a:gd name="T6" fmla="*/ 4 w 8"/>
                <a:gd name="T7" fmla="*/ 13 h 16"/>
                <a:gd name="T8" fmla="*/ 7 w 8"/>
                <a:gd name="T9" fmla="*/ 13 h 16"/>
                <a:gd name="T10" fmla="*/ 4 w 8"/>
                <a:gd name="T11" fmla="*/ 1 h 16"/>
                <a:gd name="T12" fmla="*/ 3 w 8"/>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3" y="4"/>
                  </a:moveTo>
                  <a:cubicBezTo>
                    <a:pt x="2" y="4"/>
                    <a:pt x="3" y="5"/>
                    <a:pt x="3" y="5"/>
                  </a:cubicBezTo>
                  <a:cubicBezTo>
                    <a:pt x="3" y="6"/>
                    <a:pt x="3" y="7"/>
                    <a:pt x="3" y="7"/>
                  </a:cubicBezTo>
                  <a:cubicBezTo>
                    <a:pt x="4" y="9"/>
                    <a:pt x="4" y="11"/>
                    <a:pt x="4" y="13"/>
                  </a:cubicBezTo>
                  <a:cubicBezTo>
                    <a:pt x="3" y="16"/>
                    <a:pt x="7" y="16"/>
                    <a:pt x="7" y="13"/>
                  </a:cubicBezTo>
                  <a:cubicBezTo>
                    <a:pt x="8" y="9"/>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7" name="Freeform 2008">
              <a:extLst>
                <a:ext uri="{FF2B5EF4-FFF2-40B4-BE49-F238E27FC236}">
                  <a16:creationId xmlns:a16="http://schemas.microsoft.com/office/drawing/2014/main" id="{E87DE332-873C-4A78-85B1-7DBB42AA57B7}"/>
                </a:ext>
              </a:extLst>
            </p:cNvPr>
            <p:cNvSpPr>
              <a:spLocks/>
            </p:cNvSpPr>
            <p:nvPr userDrawn="1"/>
          </p:nvSpPr>
          <p:spPr bwMode="auto">
            <a:xfrm>
              <a:off x="6547" y="814"/>
              <a:ext cx="12" cy="34"/>
            </a:xfrm>
            <a:custGeom>
              <a:avLst/>
              <a:gdLst>
                <a:gd name="T0" fmla="*/ 1 w 8"/>
                <a:gd name="T1" fmla="*/ 4 h 23"/>
                <a:gd name="T2" fmla="*/ 4 w 8"/>
                <a:gd name="T3" fmla="*/ 21 h 23"/>
                <a:gd name="T4" fmla="*/ 8 w 8"/>
                <a:gd name="T5" fmla="*/ 21 h 23"/>
                <a:gd name="T6" fmla="*/ 5 w 8"/>
                <a:gd name="T7" fmla="*/ 3 h 23"/>
                <a:gd name="T8" fmla="*/ 1 w 8"/>
                <a:gd name="T9" fmla="*/ 4 h 23"/>
              </a:gdLst>
              <a:ahLst/>
              <a:cxnLst>
                <a:cxn ang="0">
                  <a:pos x="T0" y="T1"/>
                </a:cxn>
                <a:cxn ang="0">
                  <a:pos x="T2" y="T3"/>
                </a:cxn>
                <a:cxn ang="0">
                  <a:pos x="T4" y="T5"/>
                </a:cxn>
                <a:cxn ang="0">
                  <a:pos x="T6" y="T7"/>
                </a:cxn>
                <a:cxn ang="0">
                  <a:pos x="T8" y="T9"/>
                </a:cxn>
              </a:cxnLst>
              <a:rect l="0" t="0" r="r" b="b"/>
              <a:pathLst>
                <a:path w="8" h="23">
                  <a:moveTo>
                    <a:pt x="1" y="4"/>
                  </a:moveTo>
                  <a:cubicBezTo>
                    <a:pt x="3" y="9"/>
                    <a:pt x="3" y="15"/>
                    <a:pt x="4" y="21"/>
                  </a:cubicBezTo>
                  <a:cubicBezTo>
                    <a:pt x="4" y="23"/>
                    <a:pt x="8" y="23"/>
                    <a:pt x="8" y="21"/>
                  </a:cubicBezTo>
                  <a:cubicBezTo>
                    <a:pt x="7" y="15"/>
                    <a:pt x="7" y="9"/>
                    <a:pt x="5" y="3"/>
                  </a:cubicBezTo>
                  <a:cubicBezTo>
                    <a:pt x="4"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8" name="Freeform 2009">
              <a:extLst>
                <a:ext uri="{FF2B5EF4-FFF2-40B4-BE49-F238E27FC236}">
                  <a16:creationId xmlns:a16="http://schemas.microsoft.com/office/drawing/2014/main" id="{7FDD66E3-9C72-441A-B444-89F36C4ED688}"/>
                </a:ext>
              </a:extLst>
            </p:cNvPr>
            <p:cNvSpPr>
              <a:spLocks/>
            </p:cNvSpPr>
            <p:nvPr userDrawn="1"/>
          </p:nvSpPr>
          <p:spPr bwMode="auto">
            <a:xfrm>
              <a:off x="6541" y="779"/>
              <a:ext cx="11" cy="16"/>
            </a:xfrm>
            <a:custGeom>
              <a:avLst/>
              <a:gdLst>
                <a:gd name="T0" fmla="*/ 2 w 7"/>
                <a:gd name="T1" fmla="*/ 4 h 11"/>
                <a:gd name="T2" fmla="*/ 2 w 7"/>
                <a:gd name="T3" fmla="*/ 4 h 11"/>
                <a:gd name="T4" fmla="*/ 3 w 7"/>
                <a:gd name="T5" fmla="*/ 5 h 11"/>
                <a:gd name="T6" fmla="*/ 3 w 7"/>
                <a:gd name="T7" fmla="*/ 8 h 11"/>
                <a:gd name="T8" fmla="*/ 7 w 7"/>
                <a:gd name="T9" fmla="*/ 8 h 11"/>
                <a:gd name="T10" fmla="*/ 2 w 7"/>
                <a:gd name="T11" fmla="*/ 0 h 11"/>
                <a:gd name="T12" fmla="*/ 2 w 7"/>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4"/>
                  </a:moveTo>
                  <a:cubicBezTo>
                    <a:pt x="2" y="4"/>
                    <a:pt x="2" y="4"/>
                    <a:pt x="2" y="4"/>
                  </a:cubicBezTo>
                  <a:cubicBezTo>
                    <a:pt x="3" y="5"/>
                    <a:pt x="3" y="5"/>
                    <a:pt x="3" y="5"/>
                  </a:cubicBezTo>
                  <a:cubicBezTo>
                    <a:pt x="3" y="6"/>
                    <a:pt x="3" y="7"/>
                    <a:pt x="3" y="8"/>
                  </a:cubicBezTo>
                  <a:cubicBezTo>
                    <a:pt x="3" y="11"/>
                    <a:pt x="7" y="10"/>
                    <a:pt x="7" y="8"/>
                  </a:cubicBezTo>
                  <a:cubicBezTo>
                    <a:pt x="7" y="5"/>
                    <a:pt x="6" y="0"/>
                    <a:pt x="2" y="0"/>
                  </a:cubicBezTo>
                  <a:cubicBezTo>
                    <a:pt x="0" y="1"/>
                    <a:pt x="0" y="5"/>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9" name="Freeform 2010">
              <a:extLst>
                <a:ext uri="{FF2B5EF4-FFF2-40B4-BE49-F238E27FC236}">
                  <a16:creationId xmlns:a16="http://schemas.microsoft.com/office/drawing/2014/main" id="{50232315-5B19-4DBE-B987-4702A6B4D9F1}"/>
                </a:ext>
              </a:extLst>
            </p:cNvPr>
            <p:cNvSpPr>
              <a:spLocks/>
            </p:cNvSpPr>
            <p:nvPr userDrawn="1"/>
          </p:nvSpPr>
          <p:spPr bwMode="auto">
            <a:xfrm>
              <a:off x="6534" y="801"/>
              <a:ext cx="7" cy="31"/>
            </a:xfrm>
            <a:custGeom>
              <a:avLst/>
              <a:gdLst>
                <a:gd name="T0" fmla="*/ 0 w 5"/>
                <a:gd name="T1" fmla="*/ 19 h 21"/>
                <a:gd name="T2" fmla="*/ 4 w 5"/>
                <a:gd name="T3" fmla="*/ 19 h 21"/>
                <a:gd name="T4" fmla="*/ 4 w 5"/>
                <a:gd name="T5" fmla="*/ 3 h 21"/>
                <a:gd name="T6" fmla="*/ 0 w 5"/>
                <a:gd name="T7" fmla="*/ 3 h 21"/>
                <a:gd name="T8" fmla="*/ 0 w 5"/>
                <a:gd name="T9" fmla="*/ 19 h 21"/>
              </a:gdLst>
              <a:ahLst/>
              <a:cxnLst>
                <a:cxn ang="0">
                  <a:pos x="T0" y="T1"/>
                </a:cxn>
                <a:cxn ang="0">
                  <a:pos x="T2" y="T3"/>
                </a:cxn>
                <a:cxn ang="0">
                  <a:pos x="T4" y="T5"/>
                </a:cxn>
                <a:cxn ang="0">
                  <a:pos x="T6" y="T7"/>
                </a:cxn>
                <a:cxn ang="0">
                  <a:pos x="T8" y="T9"/>
                </a:cxn>
              </a:cxnLst>
              <a:rect l="0" t="0" r="r" b="b"/>
              <a:pathLst>
                <a:path w="5" h="21">
                  <a:moveTo>
                    <a:pt x="0" y="19"/>
                  </a:moveTo>
                  <a:cubicBezTo>
                    <a:pt x="1" y="21"/>
                    <a:pt x="5" y="21"/>
                    <a:pt x="4" y="19"/>
                  </a:cubicBezTo>
                  <a:cubicBezTo>
                    <a:pt x="4" y="14"/>
                    <a:pt x="4" y="8"/>
                    <a:pt x="4" y="3"/>
                  </a:cubicBezTo>
                  <a:cubicBezTo>
                    <a:pt x="4" y="0"/>
                    <a:pt x="1" y="1"/>
                    <a:pt x="0" y="3"/>
                  </a:cubicBezTo>
                  <a:cubicBezTo>
                    <a:pt x="0" y="8"/>
                    <a:pt x="0" y="14"/>
                    <a:pt x="0" y="1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0" name="Freeform 2011">
              <a:extLst>
                <a:ext uri="{FF2B5EF4-FFF2-40B4-BE49-F238E27FC236}">
                  <a16:creationId xmlns:a16="http://schemas.microsoft.com/office/drawing/2014/main" id="{45704AE9-D96C-437A-8974-DD38E2FC9894}"/>
                </a:ext>
              </a:extLst>
            </p:cNvPr>
            <p:cNvSpPr>
              <a:spLocks/>
            </p:cNvSpPr>
            <p:nvPr userDrawn="1"/>
          </p:nvSpPr>
          <p:spPr bwMode="auto">
            <a:xfrm>
              <a:off x="6528" y="860"/>
              <a:ext cx="9" cy="21"/>
            </a:xfrm>
            <a:custGeom>
              <a:avLst/>
              <a:gdLst>
                <a:gd name="T0" fmla="*/ 1 w 6"/>
                <a:gd name="T1" fmla="*/ 11 h 14"/>
                <a:gd name="T2" fmla="*/ 4 w 6"/>
                <a:gd name="T3" fmla="*/ 10 h 14"/>
                <a:gd name="T4" fmla="*/ 5 w 6"/>
                <a:gd name="T5" fmla="*/ 4 h 14"/>
                <a:gd name="T6" fmla="*/ 1 w 6"/>
                <a:gd name="T7" fmla="*/ 3 h 14"/>
                <a:gd name="T8" fmla="*/ 1 w 6"/>
                <a:gd name="T9" fmla="*/ 11 h 14"/>
              </a:gdLst>
              <a:ahLst/>
              <a:cxnLst>
                <a:cxn ang="0">
                  <a:pos x="T0" y="T1"/>
                </a:cxn>
                <a:cxn ang="0">
                  <a:pos x="T2" y="T3"/>
                </a:cxn>
                <a:cxn ang="0">
                  <a:pos x="T4" y="T5"/>
                </a:cxn>
                <a:cxn ang="0">
                  <a:pos x="T6" y="T7"/>
                </a:cxn>
                <a:cxn ang="0">
                  <a:pos x="T8" y="T9"/>
                </a:cxn>
              </a:cxnLst>
              <a:rect l="0" t="0" r="r" b="b"/>
              <a:pathLst>
                <a:path w="6" h="14">
                  <a:moveTo>
                    <a:pt x="1" y="11"/>
                  </a:moveTo>
                  <a:cubicBezTo>
                    <a:pt x="1" y="14"/>
                    <a:pt x="5" y="13"/>
                    <a:pt x="4" y="10"/>
                  </a:cubicBezTo>
                  <a:cubicBezTo>
                    <a:pt x="4" y="8"/>
                    <a:pt x="5" y="6"/>
                    <a:pt x="5" y="4"/>
                  </a:cubicBezTo>
                  <a:cubicBezTo>
                    <a:pt x="6" y="1"/>
                    <a:pt x="2" y="0"/>
                    <a:pt x="1" y="3"/>
                  </a:cubicBezTo>
                  <a:cubicBezTo>
                    <a:pt x="1" y="5"/>
                    <a:pt x="0" y="8"/>
                    <a:pt x="1"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1" name="Freeform 2012">
              <a:extLst>
                <a:ext uri="{FF2B5EF4-FFF2-40B4-BE49-F238E27FC236}">
                  <a16:creationId xmlns:a16="http://schemas.microsoft.com/office/drawing/2014/main" id="{2D0E344F-A8E5-4F86-AF2F-C6D3191874A9}"/>
                </a:ext>
              </a:extLst>
            </p:cNvPr>
            <p:cNvSpPr>
              <a:spLocks/>
            </p:cNvSpPr>
            <p:nvPr userDrawn="1"/>
          </p:nvSpPr>
          <p:spPr bwMode="auto">
            <a:xfrm>
              <a:off x="6510" y="895"/>
              <a:ext cx="15" cy="24"/>
            </a:xfrm>
            <a:custGeom>
              <a:avLst/>
              <a:gdLst>
                <a:gd name="T0" fmla="*/ 5 w 10"/>
                <a:gd name="T1" fmla="*/ 14 h 16"/>
                <a:gd name="T2" fmla="*/ 9 w 10"/>
                <a:gd name="T3" fmla="*/ 3 h 16"/>
                <a:gd name="T4" fmla="*/ 5 w 10"/>
                <a:gd name="T5" fmla="*/ 2 h 16"/>
                <a:gd name="T6" fmla="*/ 1 w 10"/>
                <a:gd name="T7" fmla="*/ 12 h 16"/>
                <a:gd name="T8" fmla="*/ 5 w 10"/>
                <a:gd name="T9" fmla="*/ 14 h 16"/>
              </a:gdLst>
              <a:ahLst/>
              <a:cxnLst>
                <a:cxn ang="0">
                  <a:pos x="T0" y="T1"/>
                </a:cxn>
                <a:cxn ang="0">
                  <a:pos x="T2" y="T3"/>
                </a:cxn>
                <a:cxn ang="0">
                  <a:pos x="T4" y="T5"/>
                </a:cxn>
                <a:cxn ang="0">
                  <a:pos x="T6" y="T7"/>
                </a:cxn>
                <a:cxn ang="0">
                  <a:pos x="T8" y="T9"/>
                </a:cxn>
              </a:cxnLst>
              <a:rect l="0" t="0" r="r" b="b"/>
              <a:pathLst>
                <a:path w="10" h="16">
                  <a:moveTo>
                    <a:pt x="5" y="14"/>
                  </a:moveTo>
                  <a:cubicBezTo>
                    <a:pt x="6" y="10"/>
                    <a:pt x="8" y="7"/>
                    <a:pt x="9" y="3"/>
                  </a:cubicBezTo>
                  <a:cubicBezTo>
                    <a:pt x="10" y="1"/>
                    <a:pt x="6" y="0"/>
                    <a:pt x="5" y="2"/>
                  </a:cubicBezTo>
                  <a:cubicBezTo>
                    <a:pt x="5" y="6"/>
                    <a:pt x="3" y="9"/>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2" name="Freeform 2013">
              <a:extLst>
                <a:ext uri="{FF2B5EF4-FFF2-40B4-BE49-F238E27FC236}">
                  <a16:creationId xmlns:a16="http://schemas.microsoft.com/office/drawing/2014/main" id="{44D5CCCD-911F-462D-BC13-06334D1CFE83}"/>
                </a:ext>
              </a:extLst>
            </p:cNvPr>
            <p:cNvSpPr>
              <a:spLocks/>
            </p:cNvSpPr>
            <p:nvPr userDrawn="1"/>
          </p:nvSpPr>
          <p:spPr bwMode="auto">
            <a:xfrm>
              <a:off x="6491" y="931"/>
              <a:ext cx="18" cy="25"/>
            </a:xfrm>
            <a:custGeom>
              <a:avLst/>
              <a:gdLst>
                <a:gd name="T0" fmla="*/ 4 w 12"/>
                <a:gd name="T1" fmla="*/ 15 h 17"/>
                <a:gd name="T2" fmla="*/ 11 w 12"/>
                <a:gd name="T3" fmla="*/ 4 h 17"/>
                <a:gd name="T4" fmla="*/ 8 w 12"/>
                <a:gd name="T5" fmla="*/ 2 h 17"/>
                <a:gd name="T6" fmla="*/ 1 w 12"/>
                <a:gd name="T7" fmla="*/ 13 h 17"/>
                <a:gd name="T8" fmla="*/ 4 w 12"/>
                <a:gd name="T9" fmla="*/ 15 h 17"/>
              </a:gdLst>
              <a:ahLst/>
              <a:cxnLst>
                <a:cxn ang="0">
                  <a:pos x="T0" y="T1"/>
                </a:cxn>
                <a:cxn ang="0">
                  <a:pos x="T2" y="T3"/>
                </a:cxn>
                <a:cxn ang="0">
                  <a:pos x="T4" y="T5"/>
                </a:cxn>
                <a:cxn ang="0">
                  <a:pos x="T6" y="T7"/>
                </a:cxn>
                <a:cxn ang="0">
                  <a:pos x="T8" y="T9"/>
                </a:cxn>
              </a:cxnLst>
              <a:rect l="0" t="0" r="r" b="b"/>
              <a:pathLst>
                <a:path w="12" h="17">
                  <a:moveTo>
                    <a:pt x="4" y="15"/>
                  </a:moveTo>
                  <a:cubicBezTo>
                    <a:pt x="6" y="11"/>
                    <a:pt x="9" y="8"/>
                    <a:pt x="11" y="4"/>
                  </a:cubicBezTo>
                  <a:cubicBezTo>
                    <a:pt x="12" y="2"/>
                    <a:pt x="9" y="0"/>
                    <a:pt x="8" y="2"/>
                  </a:cubicBezTo>
                  <a:cubicBezTo>
                    <a:pt x="5" y="6"/>
                    <a:pt x="3" y="9"/>
                    <a:pt x="1" y="13"/>
                  </a:cubicBezTo>
                  <a:cubicBezTo>
                    <a:pt x="0" y="16"/>
                    <a:pt x="3" y="17"/>
                    <a:pt x="4" y="1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3" name="Freeform 2014">
              <a:extLst>
                <a:ext uri="{FF2B5EF4-FFF2-40B4-BE49-F238E27FC236}">
                  <a16:creationId xmlns:a16="http://schemas.microsoft.com/office/drawing/2014/main" id="{38FF2219-6BA8-415E-8F8E-5A9B9AD8FB68}"/>
                </a:ext>
              </a:extLst>
            </p:cNvPr>
            <p:cNvSpPr>
              <a:spLocks/>
            </p:cNvSpPr>
            <p:nvPr userDrawn="1"/>
          </p:nvSpPr>
          <p:spPr bwMode="auto">
            <a:xfrm>
              <a:off x="6479" y="963"/>
              <a:ext cx="20" cy="22"/>
            </a:xfrm>
            <a:custGeom>
              <a:avLst/>
              <a:gdLst>
                <a:gd name="T0" fmla="*/ 4 w 13"/>
                <a:gd name="T1" fmla="*/ 13 h 15"/>
                <a:gd name="T2" fmla="*/ 11 w 13"/>
                <a:gd name="T3" fmla="*/ 4 h 15"/>
                <a:gd name="T4" fmla="*/ 8 w 13"/>
                <a:gd name="T5" fmla="*/ 2 h 15"/>
                <a:gd name="T6" fmla="*/ 1 w 13"/>
                <a:gd name="T7" fmla="*/ 11 h 15"/>
                <a:gd name="T8" fmla="*/ 4 w 13"/>
                <a:gd name="T9" fmla="*/ 13 h 15"/>
              </a:gdLst>
              <a:ahLst/>
              <a:cxnLst>
                <a:cxn ang="0">
                  <a:pos x="T0" y="T1"/>
                </a:cxn>
                <a:cxn ang="0">
                  <a:pos x="T2" y="T3"/>
                </a:cxn>
                <a:cxn ang="0">
                  <a:pos x="T4" y="T5"/>
                </a:cxn>
                <a:cxn ang="0">
                  <a:pos x="T6" y="T7"/>
                </a:cxn>
                <a:cxn ang="0">
                  <a:pos x="T8" y="T9"/>
                </a:cxn>
              </a:cxnLst>
              <a:rect l="0" t="0" r="r" b="b"/>
              <a:pathLst>
                <a:path w="13" h="15">
                  <a:moveTo>
                    <a:pt x="4" y="13"/>
                  </a:moveTo>
                  <a:cubicBezTo>
                    <a:pt x="6" y="10"/>
                    <a:pt x="8" y="7"/>
                    <a:pt x="11" y="4"/>
                  </a:cubicBezTo>
                  <a:cubicBezTo>
                    <a:pt x="13" y="3"/>
                    <a:pt x="10" y="0"/>
                    <a:pt x="8" y="2"/>
                  </a:cubicBezTo>
                  <a:cubicBezTo>
                    <a:pt x="5" y="4"/>
                    <a:pt x="3" y="8"/>
                    <a:pt x="1" y="11"/>
                  </a:cubicBezTo>
                  <a:cubicBezTo>
                    <a:pt x="0" y="13"/>
                    <a:pt x="3" y="15"/>
                    <a:pt x="4"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4" name="Freeform 2015">
              <a:extLst>
                <a:ext uri="{FF2B5EF4-FFF2-40B4-BE49-F238E27FC236}">
                  <a16:creationId xmlns:a16="http://schemas.microsoft.com/office/drawing/2014/main" id="{BC642CAF-74A3-45B9-9E46-4EAE14431805}"/>
                </a:ext>
              </a:extLst>
            </p:cNvPr>
            <p:cNvSpPr>
              <a:spLocks/>
            </p:cNvSpPr>
            <p:nvPr userDrawn="1"/>
          </p:nvSpPr>
          <p:spPr bwMode="auto">
            <a:xfrm>
              <a:off x="6475" y="925"/>
              <a:ext cx="16" cy="23"/>
            </a:xfrm>
            <a:custGeom>
              <a:avLst/>
              <a:gdLst>
                <a:gd name="T0" fmla="*/ 5 w 11"/>
                <a:gd name="T1" fmla="*/ 14 h 16"/>
                <a:gd name="T2" fmla="*/ 10 w 11"/>
                <a:gd name="T3" fmla="*/ 4 h 16"/>
                <a:gd name="T4" fmla="*/ 7 w 11"/>
                <a:gd name="T5" fmla="*/ 2 h 16"/>
                <a:gd name="T6" fmla="*/ 1 w 11"/>
                <a:gd name="T7" fmla="*/ 12 h 16"/>
                <a:gd name="T8" fmla="*/ 5 w 11"/>
                <a:gd name="T9" fmla="*/ 14 h 16"/>
              </a:gdLst>
              <a:ahLst/>
              <a:cxnLst>
                <a:cxn ang="0">
                  <a:pos x="T0" y="T1"/>
                </a:cxn>
                <a:cxn ang="0">
                  <a:pos x="T2" y="T3"/>
                </a:cxn>
                <a:cxn ang="0">
                  <a:pos x="T4" y="T5"/>
                </a:cxn>
                <a:cxn ang="0">
                  <a:pos x="T6" y="T7"/>
                </a:cxn>
                <a:cxn ang="0">
                  <a:pos x="T8" y="T9"/>
                </a:cxn>
              </a:cxnLst>
              <a:rect l="0" t="0" r="r" b="b"/>
              <a:pathLst>
                <a:path w="11" h="16">
                  <a:moveTo>
                    <a:pt x="5" y="14"/>
                  </a:moveTo>
                  <a:cubicBezTo>
                    <a:pt x="6" y="10"/>
                    <a:pt x="8" y="7"/>
                    <a:pt x="10" y="4"/>
                  </a:cubicBezTo>
                  <a:cubicBezTo>
                    <a:pt x="11" y="2"/>
                    <a:pt x="8" y="0"/>
                    <a:pt x="7" y="2"/>
                  </a:cubicBezTo>
                  <a:cubicBezTo>
                    <a:pt x="5" y="5"/>
                    <a:pt x="3" y="8"/>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5" name="Freeform 2016">
              <a:extLst>
                <a:ext uri="{FF2B5EF4-FFF2-40B4-BE49-F238E27FC236}">
                  <a16:creationId xmlns:a16="http://schemas.microsoft.com/office/drawing/2014/main" id="{D815DCC6-4B1F-411D-83E7-80825CA48E07}"/>
                </a:ext>
              </a:extLst>
            </p:cNvPr>
            <p:cNvSpPr>
              <a:spLocks/>
            </p:cNvSpPr>
            <p:nvPr userDrawn="1"/>
          </p:nvSpPr>
          <p:spPr bwMode="auto">
            <a:xfrm>
              <a:off x="6502" y="878"/>
              <a:ext cx="11" cy="28"/>
            </a:xfrm>
            <a:custGeom>
              <a:avLst/>
              <a:gdLst>
                <a:gd name="T0" fmla="*/ 4 w 8"/>
                <a:gd name="T1" fmla="*/ 4 h 19"/>
                <a:gd name="T2" fmla="*/ 1 w 8"/>
                <a:gd name="T3" fmla="*/ 15 h 19"/>
                <a:gd name="T4" fmla="*/ 5 w 8"/>
                <a:gd name="T5" fmla="*/ 17 h 19"/>
                <a:gd name="T6" fmla="*/ 7 w 8"/>
                <a:gd name="T7" fmla="*/ 2 h 19"/>
                <a:gd name="T8" fmla="*/ 4 w 8"/>
                <a:gd name="T9" fmla="*/ 4 h 19"/>
              </a:gdLst>
              <a:ahLst/>
              <a:cxnLst>
                <a:cxn ang="0">
                  <a:pos x="T0" y="T1"/>
                </a:cxn>
                <a:cxn ang="0">
                  <a:pos x="T2" y="T3"/>
                </a:cxn>
                <a:cxn ang="0">
                  <a:pos x="T4" y="T5"/>
                </a:cxn>
                <a:cxn ang="0">
                  <a:pos x="T6" y="T7"/>
                </a:cxn>
                <a:cxn ang="0">
                  <a:pos x="T8" y="T9"/>
                </a:cxn>
              </a:cxnLst>
              <a:rect l="0" t="0" r="r" b="b"/>
              <a:pathLst>
                <a:path w="8" h="19">
                  <a:moveTo>
                    <a:pt x="4" y="4"/>
                  </a:moveTo>
                  <a:cubicBezTo>
                    <a:pt x="4" y="8"/>
                    <a:pt x="4" y="12"/>
                    <a:pt x="1" y="15"/>
                  </a:cubicBezTo>
                  <a:cubicBezTo>
                    <a:pt x="0" y="17"/>
                    <a:pt x="3" y="19"/>
                    <a:pt x="5" y="17"/>
                  </a:cubicBezTo>
                  <a:cubicBezTo>
                    <a:pt x="8" y="13"/>
                    <a:pt x="8" y="8"/>
                    <a:pt x="7" y="2"/>
                  </a:cubicBezTo>
                  <a:cubicBezTo>
                    <a:pt x="7" y="0"/>
                    <a:pt x="3" y="1"/>
                    <a:pt x="4"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6" name="Freeform 2017">
              <a:extLst>
                <a:ext uri="{FF2B5EF4-FFF2-40B4-BE49-F238E27FC236}">
                  <a16:creationId xmlns:a16="http://schemas.microsoft.com/office/drawing/2014/main" id="{9964C333-655E-43CE-B85A-4869951F892A}"/>
                </a:ext>
              </a:extLst>
            </p:cNvPr>
            <p:cNvSpPr>
              <a:spLocks/>
            </p:cNvSpPr>
            <p:nvPr userDrawn="1"/>
          </p:nvSpPr>
          <p:spPr bwMode="auto">
            <a:xfrm>
              <a:off x="6516" y="834"/>
              <a:ext cx="8" cy="25"/>
            </a:xfrm>
            <a:custGeom>
              <a:avLst/>
              <a:gdLst>
                <a:gd name="T0" fmla="*/ 1 w 5"/>
                <a:gd name="T1" fmla="*/ 3 h 17"/>
                <a:gd name="T2" fmla="*/ 0 w 5"/>
                <a:gd name="T3" fmla="*/ 15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1" y="7"/>
                    <a:pt x="0" y="11"/>
                    <a:pt x="0" y="15"/>
                  </a:cubicBezTo>
                  <a:cubicBezTo>
                    <a:pt x="0" y="17"/>
                    <a:pt x="4" y="17"/>
                    <a:pt x="4" y="15"/>
                  </a:cubicBezTo>
                  <a:cubicBezTo>
                    <a:pt x="4" y="11"/>
                    <a:pt x="5" y="7"/>
                    <a:pt x="5" y="3"/>
                  </a:cubicBezTo>
                  <a:cubicBezTo>
                    <a:pt x="5" y="0"/>
                    <a:pt x="1" y="1"/>
                    <a:pt x="1" y="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7" name="Freeform 2018">
              <a:extLst>
                <a:ext uri="{FF2B5EF4-FFF2-40B4-BE49-F238E27FC236}">
                  <a16:creationId xmlns:a16="http://schemas.microsoft.com/office/drawing/2014/main" id="{FB6E1419-823F-4D82-9628-CEB57512DA85}"/>
                </a:ext>
              </a:extLst>
            </p:cNvPr>
            <p:cNvSpPr>
              <a:spLocks/>
            </p:cNvSpPr>
            <p:nvPr userDrawn="1"/>
          </p:nvSpPr>
          <p:spPr bwMode="auto">
            <a:xfrm>
              <a:off x="6524" y="772"/>
              <a:ext cx="7" cy="26"/>
            </a:xfrm>
            <a:custGeom>
              <a:avLst/>
              <a:gdLst>
                <a:gd name="T0" fmla="*/ 1 w 5"/>
                <a:gd name="T1" fmla="*/ 4 h 18"/>
                <a:gd name="T2" fmla="*/ 1 w 5"/>
                <a:gd name="T3" fmla="*/ 9 h 18"/>
                <a:gd name="T4" fmla="*/ 1 w 5"/>
                <a:gd name="T5" fmla="*/ 16 h 18"/>
                <a:gd name="T6" fmla="*/ 5 w 5"/>
                <a:gd name="T7" fmla="*/ 15 h 18"/>
                <a:gd name="T8" fmla="*/ 5 w 5"/>
                <a:gd name="T9" fmla="*/ 8 h 18"/>
                <a:gd name="T10" fmla="*/ 4 w 5"/>
                <a:gd name="T11" fmla="*/ 2 h 18"/>
                <a:gd name="T12" fmla="*/ 1 w 5"/>
                <a:gd name="T13" fmla="*/ 4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1" y="4"/>
                  </a:moveTo>
                  <a:cubicBezTo>
                    <a:pt x="1" y="5"/>
                    <a:pt x="1" y="7"/>
                    <a:pt x="1" y="9"/>
                  </a:cubicBezTo>
                  <a:cubicBezTo>
                    <a:pt x="1" y="11"/>
                    <a:pt x="1" y="13"/>
                    <a:pt x="1" y="16"/>
                  </a:cubicBezTo>
                  <a:cubicBezTo>
                    <a:pt x="1" y="18"/>
                    <a:pt x="5" y="18"/>
                    <a:pt x="5" y="15"/>
                  </a:cubicBezTo>
                  <a:cubicBezTo>
                    <a:pt x="5" y="13"/>
                    <a:pt x="5" y="11"/>
                    <a:pt x="5" y="8"/>
                  </a:cubicBezTo>
                  <a:cubicBezTo>
                    <a:pt x="5" y="6"/>
                    <a:pt x="5" y="4"/>
                    <a:pt x="4" y="2"/>
                  </a:cubicBezTo>
                  <a:cubicBezTo>
                    <a:pt x="3"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8" name="Freeform 2019">
              <a:extLst>
                <a:ext uri="{FF2B5EF4-FFF2-40B4-BE49-F238E27FC236}">
                  <a16:creationId xmlns:a16="http://schemas.microsoft.com/office/drawing/2014/main" id="{CA38DCAC-0AD6-4215-BD71-13EC9F638A98}"/>
                </a:ext>
              </a:extLst>
            </p:cNvPr>
            <p:cNvSpPr>
              <a:spLocks/>
            </p:cNvSpPr>
            <p:nvPr userDrawn="1"/>
          </p:nvSpPr>
          <p:spPr bwMode="auto">
            <a:xfrm>
              <a:off x="6519" y="738"/>
              <a:ext cx="17" cy="28"/>
            </a:xfrm>
            <a:custGeom>
              <a:avLst/>
              <a:gdLst>
                <a:gd name="T0" fmla="*/ 2 w 11"/>
                <a:gd name="T1" fmla="*/ 5 h 19"/>
                <a:gd name="T2" fmla="*/ 7 w 11"/>
                <a:gd name="T3" fmla="*/ 17 h 19"/>
                <a:gd name="T4" fmla="*/ 11 w 11"/>
                <a:gd name="T5" fmla="*/ 16 h 19"/>
                <a:gd name="T6" fmla="*/ 4 w 11"/>
                <a:gd name="T7" fmla="*/ 2 h 19"/>
                <a:gd name="T8" fmla="*/ 2 w 11"/>
                <a:gd name="T9" fmla="*/ 5 h 19"/>
              </a:gdLst>
              <a:ahLst/>
              <a:cxnLst>
                <a:cxn ang="0">
                  <a:pos x="T0" y="T1"/>
                </a:cxn>
                <a:cxn ang="0">
                  <a:pos x="T2" y="T3"/>
                </a:cxn>
                <a:cxn ang="0">
                  <a:pos x="T4" y="T5"/>
                </a:cxn>
                <a:cxn ang="0">
                  <a:pos x="T6" y="T7"/>
                </a:cxn>
                <a:cxn ang="0">
                  <a:pos x="T8" y="T9"/>
                </a:cxn>
              </a:cxnLst>
              <a:rect l="0" t="0" r="r" b="b"/>
              <a:pathLst>
                <a:path w="11" h="19">
                  <a:moveTo>
                    <a:pt x="2" y="5"/>
                  </a:moveTo>
                  <a:cubicBezTo>
                    <a:pt x="4" y="9"/>
                    <a:pt x="6" y="13"/>
                    <a:pt x="7" y="17"/>
                  </a:cubicBezTo>
                  <a:cubicBezTo>
                    <a:pt x="8" y="19"/>
                    <a:pt x="11" y="18"/>
                    <a:pt x="11" y="16"/>
                  </a:cubicBezTo>
                  <a:cubicBezTo>
                    <a:pt x="10" y="11"/>
                    <a:pt x="8" y="6"/>
                    <a:pt x="4" y="2"/>
                  </a:cubicBezTo>
                  <a:cubicBezTo>
                    <a:pt x="3" y="0"/>
                    <a:pt x="0" y="3"/>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9" name="Freeform 2020">
              <a:extLst>
                <a:ext uri="{FF2B5EF4-FFF2-40B4-BE49-F238E27FC236}">
                  <a16:creationId xmlns:a16="http://schemas.microsoft.com/office/drawing/2014/main" id="{A194579A-3446-49ED-94C2-B3382E37E0A7}"/>
                </a:ext>
              </a:extLst>
            </p:cNvPr>
            <p:cNvSpPr>
              <a:spLocks/>
            </p:cNvSpPr>
            <p:nvPr userDrawn="1"/>
          </p:nvSpPr>
          <p:spPr bwMode="auto">
            <a:xfrm>
              <a:off x="6392" y="1040"/>
              <a:ext cx="24" cy="19"/>
            </a:xfrm>
            <a:custGeom>
              <a:avLst/>
              <a:gdLst>
                <a:gd name="T0" fmla="*/ 5 w 16"/>
                <a:gd name="T1" fmla="*/ 11 h 13"/>
                <a:gd name="T2" fmla="*/ 14 w 16"/>
                <a:gd name="T3" fmla="*/ 5 h 13"/>
                <a:gd name="T4" fmla="*/ 12 w 16"/>
                <a:gd name="T5" fmla="*/ 1 h 13"/>
                <a:gd name="T6" fmla="*/ 2 w 16"/>
                <a:gd name="T7" fmla="*/ 8 h 13"/>
                <a:gd name="T8" fmla="*/ 5 w 16"/>
                <a:gd name="T9" fmla="*/ 11 h 13"/>
              </a:gdLst>
              <a:ahLst/>
              <a:cxnLst>
                <a:cxn ang="0">
                  <a:pos x="T0" y="T1"/>
                </a:cxn>
                <a:cxn ang="0">
                  <a:pos x="T2" y="T3"/>
                </a:cxn>
                <a:cxn ang="0">
                  <a:pos x="T4" y="T5"/>
                </a:cxn>
                <a:cxn ang="0">
                  <a:pos x="T6" y="T7"/>
                </a:cxn>
                <a:cxn ang="0">
                  <a:pos x="T8" y="T9"/>
                </a:cxn>
              </a:cxnLst>
              <a:rect l="0" t="0" r="r" b="b"/>
              <a:pathLst>
                <a:path w="16" h="13">
                  <a:moveTo>
                    <a:pt x="5" y="11"/>
                  </a:moveTo>
                  <a:cubicBezTo>
                    <a:pt x="7" y="8"/>
                    <a:pt x="10" y="5"/>
                    <a:pt x="14" y="5"/>
                  </a:cubicBezTo>
                  <a:cubicBezTo>
                    <a:pt x="16" y="4"/>
                    <a:pt x="15" y="0"/>
                    <a:pt x="12" y="1"/>
                  </a:cubicBezTo>
                  <a:cubicBezTo>
                    <a:pt x="8" y="2"/>
                    <a:pt x="5" y="5"/>
                    <a:pt x="2" y="8"/>
                  </a:cubicBezTo>
                  <a:cubicBezTo>
                    <a:pt x="0" y="10"/>
                    <a:pt x="3" y="13"/>
                    <a:pt x="5"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0" name="Freeform 2021">
              <a:extLst>
                <a:ext uri="{FF2B5EF4-FFF2-40B4-BE49-F238E27FC236}">
                  <a16:creationId xmlns:a16="http://schemas.microsoft.com/office/drawing/2014/main" id="{9638E496-437E-46CB-8C3B-2D5836A44ED7}"/>
                </a:ext>
              </a:extLst>
            </p:cNvPr>
            <p:cNvSpPr>
              <a:spLocks/>
            </p:cNvSpPr>
            <p:nvPr userDrawn="1"/>
          </p:nvSpPr>
          <p:spPr bwMode="auto">
            <a:xfrm>
              <a:off x="6389" y="1056"/>
              <a:ext cx="26" cy="18"/>
            </a:xfrm>
            <a:custGeom>
              <a:avLst/>
              <a:gdLst>
                <a:gd name="T0" fmla="*/ 3 w 17"/>
                <a:gd name="T1" fmla="*/ 11 h 12"/>
                <a:gd name="T2" fmla="*/ 15 w 17"/>
                <a:gd name="T3" fmla="*/ 5 h 12"/>
                <a:gd name="T4" fmla="*/ 13 w 17"/>
                <a:gd name="T5" fmla="*/ 2 h 12"/>
                <a:gd name="T6" fmla="*/ 2 w 17"/>
                <a:gd name="T7" fmla="*/ 8 h 12"/>
                <a:gd name="T8" fmla="*/ 3 w 17"/>
                <a:gd name="T9" fmla="*/ 11 h 12"/>
              </a:gdLst>
              <a:ahLst/>
              <a:cxnLst>
                <a:cxn ang="0">
                  <a:pos x="T0" y="T1"/>
                </a:cxn>
                <a:cxn ang="0">
                  <a:pos x="T2" y="T3"/>
                </a:cxn>
                <a:cxn ang="0">
                  <a:pos x="T4" y="T5"/>
                </a:cxn>
                <a:cxn ang="0">
                  <a:pos x="T6" y="T7"/>
                </a:cxn>
                <a:cxn ang="0">
                  <a:pos x="T8" y="T9"/>
                </a:cxn>
              </a:cxnLst>
              <a:rect l="0" t="0" r="r" b="b"/>
              <a:pathLst>
                <a:path w="17" h="12">
                  <a:moveTo>
                    <a:pt x="3" y="11"/>
                  </a:moveTo>
                  <a:cubicBezTo>
                    <a:pt x="8" y="10"/>
                    <a:pt x="12" y="8"/>
                    <a:pt x="15" y="5"/>
                  </a:cubicBezTo>
                  <a:cubicBezTo>
                    <a:pt x="17" y="3"/>
                    <a:pt x="15" y="0"/>
                    <a:pt x="13" y="2"/>
                  </a:cubicBezTo>
                  <a:cubicBezTo>
                    <a:pt x="10" y="5"/>
                    <a:pt x="6" y="7"/>
                    <a:pt x="2" y="8"/>
                  </a:cubicBezTo>
                  <a:cubicBezTo>
                    <a:pt x="0" y="8"/>
                    <a:pt x="1" y="12"/>
                    <a:pt x="3"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1" name="Freeform 2022">
              <a:extLst>
                <a:ext uri="{FF2B5EF4-FFF2-40B4-BE49-F238E27FC236}">
                  <a16:creationId xmlns:a16="http://schemas.microsoft.com/office/drawing/2014/main" id="{D21E7CEF-F244-413E-8B5D-038A5BC2998B}"/>
                </a:ext>
              </a:extLst>
            </p:cNvPr>
            <p:cNvSpPr>
              <a:spLocks/>
            </p:cNvSpPr>
            <p:nvPr userDrawn="1"/>
          </p:nvSpPr>
          <p:spPr bwMode="auto">
            <a:xfrm>
              <a:off x="6419" y="1029"/>
              <a:ext cx="15" cy="17"/>
            </a:xfrm>
            <a:custGeom>
              <a:avLst/>
              <a:gdLst>
                <a:gd name="T0" fmla="*/ 4 w 10"/>
                <a:gd name="T1" fmla="*/ 10 h 11"/>
                <a:gd name="T2" fmla="*/ 10 w 10"/>
                <a:gd name="T3" fmla="*/ 3 h 11"/>
                <a:gd name="T4" fmla="*/ 6 w 10"/>
                <a:gd name="T5" fmla="*/ 2 h 11"/>
                <a:gd name="T6" fmla="*/ 2 w 10"/>
                <a:gd name="T7" fmla="*/ 6 h 11"/>
                <a:gd name="T8" fmla="*/ 4 w 10"/>
                <a:gd name="T9" fmla="*/ 10 h 11"/>
              </a:gdLst>
              <a:ahLst/>
              <a:cxnLst>
                <a:cxn ang="0">
                  <a:pos x="T0" y="T1"/>
                </a:cxn>
                <a:cxn ang="0">
                  <a:pos x="T2" y="T3"/>
                </a:cxn>
                <a:cxn ang="0">
                  <a:pos x="T4" y="T5"/>
                </a:cxn>
                <a:cxn ang="0">
                  <a:pos x="T6" y="T7"/>
                </a:cxn>
                <a:cxn ang="0">
                  <a:pos x="T8" y="T9"/>
                </a:cxn>
              </a:cxnLst>
              <a:rect l="0" t="0" r="r" b="b"/>
              <a:pathLst>
                <a:path w="10" h="11">
                  <a:moveTo>
                    <a:pt x="4" y="10"/>
                  </a:moveTo>
                  <a:cubicBezTo>
                    <a:pt x="7" y="8"/>
                    <a:pt x="9" y="6"/>
                    <a:pt x="10" y="3"/>
                  </a:cubicBezTo>
                  <a:cubicBezTo>
                    <a:pt x="10" y="1"/>
                    <a:pt x="7" y="0"/>
                    <a:pt x="6" y="2"/>
                  </a:cubicBezTo>
                  <a:cubicBezTo>
                    <a:pt x="5" y="4"/>
                    <a:pt x="4" y="5"/>
                    <a:pt x="2" y="6"/>
                  </a:cubicBezTo>
                  <a:cubicBezTo>
                    <a:pt x="0" y="8"/>
                    <a:pt x="2" y="11"/>
                    <a:pt x="4"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2" name="Freeform 2023">
              <a:extLst>
                <a:ext uri="{FF2B5EF4-FFF2-40B4-BE49-F238E27FC236}">
                  <a16:creationId xmlns:a16="http://schemas.microsoft.com/office/drawing/2014/main" id="{E0ED60F7-9A34-47BA-9D56-55D733819CF8}"/>
                </a:ext>
              </a:extLst>
            </p:cNvPr>
            <p:cNvSpPr>
              <a:spLocks/>
            </p:cNvSpPr>
            <p:nvPr userDrawn="1"/>
          </p:nvSpPr>
          <p:spPr bwMode="auto">
            <a:xfrm>
              <a:off x="6345" y="1068"/>
              <a:ext cx="21" cy="14"/>
            </a:xfrm>
            <a:custGeom>
              <a:avLst/>
              <a:gdLst>
                <a:gd name="T0" fmla="*/ 4 w 14"/>
                <a:gd name="T1" fmla="*/ 9 h 10"/>
                <a:gd name="T2" fmla="*/ 12 w 14"/>
                <a:gd name="T3" fmla="*/ 5 h 10"/>
                <a:gd name="T4" fmla="*/ 10 w 14"/>
                <a:gd name="T5" fmla="*/ 1 h 10"/>
                <a:gd name="T6" fmla="*/ 2 w 14"/>
                <a:gd name="T7" fmla="*/ 5 h 10"/>
                <a:gd name="T8" fmla="*/ 4 w 14"/>
                <a:gd name="T9" fmla="*/ 9 h 10"/>
              </a:gdLst>
              <a:ahLst/>
              <a:cxnLst>
                <a:cxn ang="0">
                  <a:pos x="T0" y="T1"/>
                </a:cxn>
                <a:cxn ang="0">
                  <a:pos x="T2" y="T3"/>
                </a:cxn>
                <a:cxn ang="0">
                  <a:pos x="T4" y="T5"/>
                </a:cxn>
                <a:cxn ang="0">
                  <a:pos x="T6" y="T7"/>
                </a:cxn>
                <a:cxn ang="0">
                  <a:pos x="T8" y="T9"/>
                </a:cxn>
              </a:cxnLst>
              <a:rect l="0" t="0" r="r" b="b"/>
              <a:pathLst>
                <a:path w="14" h="10">
                  <a:moveTo>
                    <a:pt x="4" y="9"/>
                  </a:moveTo>
                  <a:cubicBezTo>
                    <a:pt x="7" y="7"/>
                    <a:pt x="10" y="6"/>
                    <a:pt x="12" y="5"/>
                  </a:cubicBezTo>
                  <a:cubicBezTo>
                    <a:pt x="14" y="4"/>
                    <a:pt x="12" y="0"/>
                    <a:pt x="10" y="1"/>
                  </a:cubicBezTo>
                  <a:cubicBezTo>
                    <a:pt x="8" y="3"/>
                    <a:pt x="5" y="4"/>
                    <a:pt x="2" y="5"/>
                  </a:cubicBezTo>
                  <a:cubicBezTo>
                    <a:pt x="0" y="7"/>
                    <a:pt x="2" y="10"/>
                    <a:pt x="4" y="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3" name="Freeform 2024">
              <a:extLst>
                <a:ext uri="{FF2B5EF4-FFF2-40B4-BE49-F238E27FC236}">
                  <a16:creationId xmlns:a16="http://schemas.microsoft.com/office/drawing/2014/main" id="{F4FDB1A6-0BFE-4B7C-AF38-734403B84F84}"/>
                </a:ext>
              </a:extLst>
            </p:cNvPr>
            <p:cNvSpPr>
              <a:spLocks/>
            </p:cNvSpPr>
            <p:nvPr userDrawn="1"/>
          </p:nvSpPr>
          <p:spPr bwMode="auto">
            <a:xfrm>
              <a:off x="6341" y="1084"/>
              <a:ext cx="23" cy="10"/>
            </a:xfrm>
            <a:custGeom>
              <a:avLst/>
              <a:gdLst>
                <a:gd name="T0" fmla="*/ 2 w 16"/>
                <a:gd name="T1" fmla="*/ 7 h 7"/>
                <a:gd name="T2" fmla="*/ 13 w 16"/>
                <a:gd name="T3" fmla="*/ 5 h 7"/>
                <a:gd name="T4" fmla="*/ 12 w 16"/>
                <a:gd name="T5" fmla="*/ 1 h 7"/>
                <a:gd name="T6" fmla="*/ 2 w 16"/>
                <a:gd name="T7" fmla="*/ 3 h 7"/>
                <a:gd name="T8" fmla="*/ 2 w 16"/>
                <a:gd name="T9" fmla="*/ 7 h 7"/>
              </a:gdLst>
              <a:ahLst/>
              <a:cxnLst>
                <a:cxn ang="0">
                  <a:pos x="T0" y="T1"/>
                </a:cxn>
                <a:cxn ang="0">
                  <a:pos x="T2" y="T3"/>
                </a:cxn>
                <a:cxn ang="0">
                  <a:pos x="T4" y="T5"/>
                </a:cxn>
                <a:cxn ang="0">
                  <a:pos x="T6" y="T7"/>
                </a:cxn>
                <a:cxn ang="0">
                  <a:pos x="T8" y="T9"/>
                </a:cxn>
              </a:cxnLst>
              <a:rect l="0" t="0" r="r" b="b"/>
              <a:pathLst>
                <a:path w="16" h="7">
                  <a:moveTo>
                    <a:pt x="2" y="7"/>
                  </a:moveTo>
                  <a:cubicBezTo>
                    <a:pt x="6" y="7"/>
                    <a:pt x="10" y="6"/>
                    <a:pt x="13" y="5"/>
                  </a:cubicBezTo>
                  <a:cubicBezTo>
                    <a:pt x="16" y="4"/>
                    <a:pt x="14" y="0"/>
                    <a:pt x="12" y="1"/>
                  </a:cubicBezTo>
                  <a:cubicBezTo>
                    <a:pt x="9" y="2"/>
                    <a:pt x="6" y="3"/>
                    <a:pt x="2" y="3"/>
                  </a:cubicBezTo>
                  <a:cubicBezTo>
                    <a:pt x="0" y="3"/>
                    <a:pt x="0" y="7"/>
                    <a:pt x="2"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4" name="Freeform 2025">
              <a:extLst>
                <a:ext uri="{FF2B5EF4-FFF2-40B4-BE49-F238E27FC236}">
                  <a16:creationId xmlns:a16="http://schemas.microsoft.com/office/drawing/2014/main" id="{6A99981B-4387-4B28-8125-E2B8BDED4601}"/>
                </a:ext>
              </a:extLst>
            </p:cNvPr>
            <p:cNvSpPr>
              <a:spLocks/>
            </p:cNvSpPr>
            <p:nvPr userDrawn="1"/>
          </p:nvSpPr>
          <p:spPr bwMode="auto">
            <a:xfrm>
              <a:off x="6301" y="1085"/>
              <a:ext cx="21" cy="8"/>
            </a:xfrm>
            <a:custGeom>
              <a:avLst/>
              <a:gdLst>
                <a:gd name="T0" fmla="*/ 3 w 14"/>
                <a:gd name="T1" fmla="*/ 4 h 5"/>
                <a:gd name="T2" fmla="*/ 11 w 14"/>
                <a:gd name="T3" fmla="*/ 4 h 5"/>
                <a:gd name="T4" fmla="*/ 10 w 14"/>
                <a:gd name="T5" fmla="*/ 0 h 5"/>
                <a:gd name="T6" fmla="*/ 3 w 14"/>
                <a:gd name="T7" fmla="*/ 0 h 5"/>
                <a:gd name="T8" fmla="*/ 3 w 14"/>
                <a:gd name="T9" fmla="*/ 4 h 5"/>
              </a:gdLst>
              <a:ahLst/>
              <a:cxnLst>
                <a:cxn ang="0">
                  <a:pos x="T0" y="T1"/>
                </a:cxn>
                <a:cxn ang="0">
                  <a:pos x="T2" y="T3"/>
                </a:cxn>
                <a:cxn ang="0">
                  <a:pos x="T4" y="T5"/>
                </a:cxn>
                <a:cxn ang="0">
                  <a:pos x="T6" y="T7"/>
                </a:cxn>
                <a:cxn ang="0">
                  <a:pos x="T8" y="T9"/>
                </a:cxn>
              </a:cxnLst>
              <a:rect l="0" t="0" r="r" b="b"/>
              <a:pathLst>
                <a:path w="14" h="5">
                  <a:moveTo>
                    <a:pt x="3" y="4"/>
                  </a:moveTo>
                  <a:cubicBezTo>
                    <a:pt x="6" y="4"/>
                    <a:pt x="8" y="5"/>
                    <a:pt x="11" y="4"/>
                  </a:cubicBezTo>
                  <a:cubicBezTo>
                    <a:pt x="14" y="4"/>
                    <a:pt x="13" y="0"/>
                    <a:pt x="10" y="0"/>
                  </a:cubicBezTo>
                  <a:cubicBezTo>
                    <a:pt x="8" y="1"/>
                    <a:pt x="5"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5" name="Freeform 2026">
              <a:extLst>
                <a:ext uri="{FF2B5EF4-FFF2-40B4-BE49-F238E27FC236}">
                  <a16:creationId xmlns:a16="http://schemas.microsoft.com/office/drawing/2014/main" id="{07C39B87-7420-4A4E-9955-765339CB5772}"/>
                </a:ext>
              </a:extLst>
            </p:cNvPr>
            <p:cNvSpPr>
              <a:spLocks/>
            </p:cNvSpPr>
            <p:nvPr userDrawn="1"/>
          </p:nvSpPr>
          <p:spPr bwMode="auto">
            <a:xfrm>
              <a:off x="6251" y="1081"/>
              <a:ext cx="26" cy="15"/>
            </a:xfrm>
            <a:custGeom>
              <a:avLst/>
              <a:gdLst>
                <a:gd name="T0" fmla="*/ 2 w 18"/>
                <a:gd name="T1" fmla="*/ 5 h 10"/>
                <a:gd name="T2" fmla="*/ 13 w 18"/>
                <a:gd name="T3" fmla="*/ 8 h 10"/>
                <a:gd name="T4" fmla="*/ 15 w 18"/>
                <a:gd name="T5" fmla="*/ 5 h 10"/>
                <a:gd name="T6" fmla="*/ 3 w 18"/>
                <a:gd name="T7" fmla="*/ 1 h 10"/>
                <a:gd name="T8" fmla="*/ 2 w 18"/>
                <a:gd name="T9" fmla="*/ 5 h 10"/>
              </a:gdLst>
              <a:ahLst/>
              <a:cxnLst>
                <a:cxn ang="0">
                  <a:pos x="T0" y="T1"/>
                </a:cxn>
                <a:cxn ang="0">
                  <a:pos x="T2" y="T3"/>
                </a:cxn>
                <a:cxn ang="0">
                  <a:pos x="T4" y="T5"/>
                </a:cxn>
                <a:cxn ang="0">
                  <a:pos x="T6" y="T7"/>
                </a:cxn>
                <a:cxn ang="0">
                  <a:pos x="T8" y="T9"/>
                </a:cxn>
              </a:cxnLst>
              <a:rect l="0" t="0" r="r" b="b"/>
              <a:pathLst>
                <a:path w="18" h="10">
                  <a:moveTo>
                    <a:pt x="2" y="5"/>
                  </a:moveTo>
                  <a:cubicBezTo>
                    <a:pt x="6" y="6"/>
                    <a:pt x="10" y="7"/>
                    <a:pt x="13" y="8"/>
                  </a:cubicBezTo>
                  <a:cubicBezTo>
                    <a:pt x="16" y="10"/>
                    <a:pt x="18" y="6"/>
                    <a:pt x="15" y="5"/>
                  </a:cubicBezTo>
                  <a:cubicBezTo>
                    <a:pt x="11" y="3"/>
                    <a:pt x="7" y="2"/>
                    <a:pt x="3" y="1"/>
                  </a:cubicBezTo>
                  <a:cubicBezTo>
                    <a:pt x="1"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6" name="Freeform 2027">
              <a:extLst>
                <a:ext uri="{FF2B5EF4-FFF2-40B4-BE49-F238E27FC236}">
                  <a16:creationId xmlns:a16="http://schemas.microsoft.com/office/drawing/2014/main" id="{6E7FD2EC-0213-499B-958F-BF2AD296272D}"/>
                </a:ext>
              </a:extLst>
            </p:cNvPr>
            <p:cNvSpPr>
              <a:spLocks/>
            </p:cNvSpPr>
            <p:nvPr userDrawn="1"/>
          </p:nvSpPr>
          <p:spPr bwMode="auto">
            <a:xfrm>
              <a:off x="6217" y="1068"/>
              <a:ext cx="16" cy="14"/>
            </a:xfrm>
            <a:custGeom>
              <a:avLst/>
              <a:gdLst>
                <a:gd name="T0" fmla="*/ 1 w 11"/>
                <a:gd name="T1" fmla="*/ 4 h 10"/>
                <a:gd name="T2" fmla="*/ 6 w 11"/>
                <a:gd name="T3" fmla="*/ 9 h 10"/>
                <a:gd name="T4" fmla="*/ 9 w 11"/>
                <a:gd name="T5" fmla="*/ 6 h 10"/>
                <a:gd name="T6" fmla="*/ 4 w 11"/>
                <a:gd name="T7" fmla="*/ 2 h 10"/>
                <a:gd name="T8" fmla="*/ 1 w 11"/>
                <a:gd name="T9" fmla="*/ 4 h 10"/>
              </a:gdLst>
              <a:ahLst/>
              <a:cxnLst>
                <a:cxn ang="0">
                  <a:pos x="T0" y="T1"/>
                </a:cxn>
                <a:cxn ang="0">
                  <a:pos x="T2" y="T3"/>
                </a:cxn>
                <a:cxn ang="0">
                  <a:pos x="T4" y="T5"/>
                </a:cxn>
                <a:cxn ang="0">
                  <a:pos x="T6" y="T7"/>
                </a:cxn>
                <a:cxn ang="0">
                  <a:pos x="T8" y="T9"/>
                </a:cxn>
              </a:cxnLst>
              <a:rect l="0" t="0" r="r" b="b"/>
              <a:pathLst>
                <a:path w="11" h="10">
                  <a:moveTo>
                    <a:pt x="1" y="4"/>
                  </a:moveTo>
                  <a:cubicBezTo>
                    <a:pt x="3" y="6"/>
                    <a:pt x="5" y="7"/>
                    <a:pt x="6" y="9"/>
                  </a:cubicBezTo>
                  <a:cubicBezTo>
                    <a:pt x="8" y="10"/>
                    <a:pt x="11" y="7"/>
                    <a:pt x="9" y="6"/>
                  </a:cubicBezTo>
                  <a:cubicBezTo>
                    <a:pt x="7" y="4"/>
                    <a:pt x="6" y="3"/>
                    <a:pt x="4" y="2"/>
                  </a:cubicBezTo>
                  <a:cubicBezTo>
                    <a:pt x="2" y="0"/>
                    <a:pt x="0" y="3"/>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66" name="副标题 2">
            <a:extLst>
              <a:ext uri="{FF2B5EF4-FFF2-40B4-BE49-F238E27FC236}">
                <a16:creationId xmlns:a16="http://schemas.microsoft.com/office/drawing/2014/main" id="{6B166344-5D39-42F6-ADC4-FF4C75305A0F}"/>
              </a:ext>
            </a:extLst>
          </p:cNvPr>
          <p:cNvSpPr>
            <a:spLocks noGrp="1"/>
          </p:cNvSpPr>
          <p:nvPr>
            <p:ph type="subTitle" idx="1"/>
          </p:nvPr>
        </p:nvSpPr>
        <p:spPr>
          <a:xfrm>
            <a:off x="1207651" y="2963654"/>
            <a:ext cx="5614186" cy="558799"/>
          </a:xfrm>
          <a:prstGeom prst="rect">
            <a:avLst/>
          </a:prstGeo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67" name="标题 1">
            <a:extLst>
              <a:ext uri="{FF2B5EF4-FFF2-40B4-BE49-F238E27FC236}">
                <a16:creationId xmlns:a16="http://schemas.microsoft.com/office/drawing/2014/main" id="{51FEAC12-0FD6-4B5C-9FFD-6D15781E1DE2}"/>
              </a:ext>
            </a:extLst>
          </p:cNvPr>
          <p:cNvSpPr>
            <a:spLocks noGrp="1"/>
          </p:cNvSpPr>
          <p:nvPr>
            <p:ph type="ctrTitle"/>
          </p:nvPr>
        </p:nvSpPr>
        <p:spPr>
          <a:xfrm>
            <a:off x="1207651" y="1709529"/>
            <a:ext cx="5614186" cy="1253354"/>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68" name="文本占位符 13">
            <a:extLst>
              <a:ext uri="{FF2B5EF4-FFF2-40B4-BE49-F238E27FC236}">
                <a16:creationId xmlns:a16="http://schemas.microsoft.com/office/drawing/2014/main" id="{DD5AEED7-301E-4B97-A0FD-14012824F878}"/>
              </a:ext>
            </a:extLst>
          </p:cNvPr>
          <p:cNvSpPr>
            <a:spLocks noGrp="1"/>
          </p:cNvSpPr>
          <p:nvPr>
            <p:ph type="body" sz="quarter" idx="10" hasCustomPrompt="1"/>
          </p:nvPr>
        </p:nvSpPr>
        <p:spPr>
          <a:xfrm>
            <a:off x="1207651" y="4438700"/>
            <a:ext cx="561418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69" name="文本占位符 13">
            <a:extLst>
              <a:ext uri="{FF2B5EF4-FFF2-40B4-BE49-F238E27FC236}">
                <a16:creationId xmlns:a16="http://schemas.microsoft.com/office/drawing/2014/main" id="{B7CCD34C-3D37-4150-971B-C499361D2FEE}"/>
              </a:ext>
            </a:extLst>
          </p:cNvPr>
          <p:cNvSpPr>
            <a:spLocks noGrp="1"/>
          </p:cNvSpPr>
          <p:nvPr>
            <p:ph type="body" sz="quarter" idx="11" hasCustomPrompt="1"/>
          </p:nvPr>
        </p:nvSpPr>
        <p:spPr>
          <a:xfrm>
            <a:off x="1207651" y="4734971"/>
            <a:ext cx="561418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7083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008B9A"/>
        </a:solidFill>
        <a:effectLst/>
      </p:bgPr>
    </p:bg>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A52AD1AC-2B37-4BD1-BCD2-616F549CCD70}"/>
              </a:ext>
            </a:extLst>
          </p:cNvPr>
          <p:cNvSpPr/>
          <p:nvPr userDrawn="1"/>
        </p:nvSpPr>
        <p:spPr>
          <a:xfrm>
            <a:off x="1346093" y="1153172"/>
            <a:ext cx="4286250" cy="5067300"/>
          </a:xfrm>
          <a:custGeom>
            <a:avLst/>
            <a:gdLst>
              <a:gd name="connsiteX0" fmla="*/ 1466850 w 4286250"/>
              <a:gd name="connsiteY0" fmla="*/ 0 h 5067300"/>
              <a:gd name="connsiteX1" fmla="*/ 2895600 w 4286250"/>
              <a:gd name="connsiteY1" fmla="*/ 628650 h 5067300"/>
              <a:gd name="connsiteX2" fmla="*/ 4286250 w 4286250"/>
              <a:gd name="connsiteY2" fmla="*/ 3009900 h 5067300"/>
              <a:gd name="connsiteX3" fmla="*/ 2628900 w 4286250"/>
              <a:gd name="connsiteY3" fmla="*/ 5067300 h 5067300"/>
              <a:gd name="connsiteX4" fmla="*/ 361950 w 4286250"/>
              <a:gd name="connsiteY4" fmla="*/ 4305300 h 5067300"/>
              <a:gd name="connsiteX5" fmla="*/ 0 w 4286250"/>
              <a:gd name="connsiteY5" fmla="*/ 2838450 h 5067300"/>
              <a:gd name="connsiteX6" fmla="*/ 285750 w 4286250"/>
              <a:gd name="connsiteY6" fmla="*/ 781050 h 5067300"/>
              <a:gd name="connsiteX7" fmla="*/ 990600 w 4286250"/>
              <a:gd name="connsiteY7" fmla="*/ 190500 h 5067300"/>
              <a:gd name="connsiteX8" fmla="*/ 1466850 w 4286250"/>
              <a:gd name="connsiteY8" fmla="*/ 0 h 50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50" h="5067300">
                <a:moveTo>
                  <a:pt x="1466850" y="0"/>
                </a:moveTo>
                <a:lnTo>
                  <a:pt x="2895600" y="628650"/>
                </a:lnTo>
                <a:lnTo>
                  <a:pt x="4286250" y="3009900"/>
                </a:lnTo>
                <a:lnTo>
                  <a:pt x="2628900" y="5067300"/>
                </a:lnTo>
                <a:lnTo>
                  <a:pt x="361950" y="4305300"/>
                </a:lnTo>
                <a:lnTo>
                  <a:pt x="0" y="2838450"/>
                </a:lnTo>
                <a:lnTo>
                  <a:pt x="285750" y="781050"/>
                </a:lnTo>
                <a:lnTo>
                  <a:pt x="990600" y="190500"/>
                </a:lnTo>
                <a:lnTo>
                  <a:pt x="1466850" y="0"/>
                </a:lnTo>
                <a:close/>
              </a:path>
            </a:pathLst>
          </a:custGeom>
          <a:blipFill>
            <a:blip r:embed="rId2"/>
            <a:srcRect/>
            <a:stretch>
              <a:fillRect l="7556" t="-19907" r="6666" b="142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F47775D2-459F-4DCF-8CBF-95819B965E46}"/>
              </a:ext>
            </a:extLst>
          </p:cNvPr>
          <p:cNvSpPr>
            <a:spLocks noGrp="1"/>
          </p:cNvSpPr>
          <p:nvPr>
            <p:ph type="title"/>
          </p:nvPr>
        </p:nvSpPr>
        <p:spPr>
          <a:xfrm>
            <a:off x="5784726" y="2981325"/>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6" name="文本占位符 2">
            <a:extLst>
              <a:ext uri="{FF2B5EF4-FFF2-40B4-BE49-F238E27FC236}">
                <a16:creationId xmlns:a16="http://schemas.microsoft.com/office/drawing/2014/main" id="{AC0CF67B-D081-429D-A996-3DFFCDE7AB4E}"/>
              </a:ext>
            </a:extLst>
          </p:cNvPr>
          <p:cNvSpPr>
            <a:spLocks noGrp="1"/>
          </p:cNvSpPr>
          <p:nvPr>
            <p:ph type="body" idx="1"/>
          </p:nvPr>
        </p:nvSpPr>
        <p:spPr>
          <a:xfrm>
            <a:off x="5785842" y="3876675"/>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a16="http://schemas.microsoft.com/office/drawing/2014/main" id="{2EED4BC3-EB74-4A06-B022-5CCCA5BB393C}"/>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2020/12/8</a:t>
            </a:fld>
            <a:endParaRPr lang="zh-CN" altLang="en-US"/>
          </a:p>
        </p:txBody>
      </p:sp>
      <p:sp>
        <p:nvSpPr>
          <p:cNvPr id="11" name="页脚占位符 3">
            <a:extLst>
              <a:ext uri="{FF2B5EF4-FFF2-40B4-BE49-F238E27FC236}">
                <a16:creationId xmlns:a16="http://schemas.microsoft.com/office/drawing/2014/main" id="{38356971-2D25-49C6-A565-FAA4AB33AD7F}"/>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a16="http://schemas.microsoft.com/office/drawing/2014/main" id="{0D8D75AA-ECAA-4D89-A835-C2D29C0B2386}"/>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a16="http://schemas.microsoft.com/office/drawing/2014/main" id="{2E694155-FE1F-43EF-843D-9FB0D7695E83}"/>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a16="http://schemas.microsoft.com/office/drawing/2014/main" id="{A2DE033C-A136-4019-BBCA-E1166C5F7188}"/>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4" name="日期占位符 3">
            <a:extLst>
              <a:ext uri="{FF2B5EF4-FFF2-40B4-BE49-F238E27FC236}">
                <a16:creationId xmlns:a16="http://schemas.microsoft.com/office/drawing/2014/main" id="{3189E6A6-375C-433D-A0A7-4816F3C42A31}"/>
              </a:ext>
            </a:extLst>
          </p:cNvPr>
          <p:cNvSpPr>
            <a:spLocks noGrp="1"/>
          </p:cNvSpPr>
          <p:nvPr>
            <p:ph type="dt" sz="half" idx="10"/>
          </p:nvPr>
        </p:nvSpPr>
        <p:spPr/>
        <p:txBody>
          <a:bodyPr/>
          <a:lstStyle/>
          <a:p>
            <a:fld id="{6489D9C7-5DC6-4263-87FF-7C99F6FB63C3}" type="datetime1">
              <a:rPr lang="zh-CN" altLang="en-US" smtClean="0"/>
              <a:pPr/>
              <a:t>2020/12/8</a:t>
            </a:fld>
            <a:endParaRPr lang="zh-CN" altLang="en-US"/>
          </a:p>
        </p:txBody>
      </p:sp>
      <p:sp>
        <p:nvSpPr>
          <p:cNvPr id="5" name="页脚占位符 4">
            <a:extLst>
              <a:ext uri="{FF2B5EF4-FFF2-40B4-BE49-F238E27FC236}">
                <a16:creationId xmlns:a16="http://schemas.microsoft.com/office/drawing/2014/main" id="{41C9AC0C-4355-4108-91D1-A0DE696EEB85}"/>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6F78123E-92EB-468A-BB42-F5E78774701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A8ED71D-193B-4ECD-869B-920834D1E239}"/>
              </a:ext>
            </a:extLst>
          </p:cNvPr>
          <p:cNvSpPr/>
          <p:nvPr userDrawn="1"/>
        </p:nvSpPr>
        <p:spPr>
          <a:xfrm>
            <a:off x="-1" y="-7938"/>
            <a:ext cx="12192000" cy="6865938"/>
          </a:xfrm>
          <a:prstGeom prst="rect">
            <a:avLst/>
          </a:prstGeom>
          <a:solidFill>
            <a:srgbClr val="008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460DD33-7492-426C-90BD-8CF7B3141F30}"/>
              </a:ext>
            </a:extLst>
          </p:cNvPr>
          <p:cNvSpPr/>
          <p:nvPr userDrawn="1"/>
        </p:nvSpPr>
        <p:spPr>
          <a:xfrm>
            <a:off x="0" y="0"/>
            <a:ext cx="12192000" cy="6858000"/>
          </a:xfrm>
          <a:prstGeom prst="rect">
            <a:avLst/>
          </a:prstGeom>
          <a:blipFill>
            <a:blip r:embed="rId2"/>
            <a:srcRect/>
            <a:stretch>
              <a:fillRect l="729" t="-2817" r="-729" b="-224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21483BA-A920-4C6C-9193-E78D12860CFA}"/>
              </a:ext>
            </a:extLst>
          </p:cNvPr>
          <p:cNvSpPr/>
          <p:nvPr userDrawn="1"/>
        </p:nvSpPr>
        <p:spPr>
          <a:xfrm>
            <a:off x="669924" y="558800"/>
            <a:ext cx="10852151" cy="5753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DCDC434C-A08F-4C32-82CA-B79F924D3604}"/>
              </a:ext>
            </a:extLst>
          </p:cNvPr>
          <p:cNvSpPr>
            <a:spLocks noGrp="1"/>
          </p:cNvSpPr>
          <p:nvPr>
            <p:ph type="ctrTitle" hasCustomPrompt="1"/>
          </p:nvPr>
        </p:nvSpPr>
        <p:spPr>
          <a:xfrm>
            <a:off x="3485695" y="1947863"/>
            <a:ext cx="5426076" cy="1621509"/>
          </a:xfrm>
          <a:prstGeom prst="rect">
            <a:avLst/>
          </a:prstGeo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9" name="文本占位符 62">
            <a:extLst>
              <a:ext uri="{FF2B5EF4-FFF2-40B4-BE49-F238E27FC236}">
                <a16:creationId xmlns:a16="http://schemas.microsoft.com/office/drawing/2014/main" id="{030D949F-3BD7-4EDF-8E44-7463FCF67FA4}"/>
              </a:ext>
            </a:extLst>
          </p:cNvPr>
          <p:cNvSpPr>
            <a:spLocks noGrp="1"/>
          </p:cNvSpPr>
          <p:nvPr>
            <p:ph type="body" sz="quarter" idx="18" hasCustomPrompt="1"/>
          </p:nvPr>
        </p:nvSpPr>
        <p:spPr>
          <a:xfrm>
            <a:off x="3485695" y="4254099"/>
            <a:ext cx="5426076" cy="310871"/>
          </a:xfrm>
          <a:prstGeom prst="rect">
            <a:avLst/>
          </a:prstGeo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0" name="文本占位符 13">
            <a:extLst>
              <a:ext uri="{FF2B5EF4-FFF2-40B4-BE49-F238E27FC236}">
                <a16:creationId xmlns:a16="http://schemas.microsoft.com/office/drawing/2014/main" id="{EE90E27B-06BB-477F-9395-9EABCB107E65}"/>
              </a:ext>
            </a:extLst>
          </p:cNvPr>
          <p:cNvSpPr>
            <a:spLocks noGrp="1"/>
          </p:cNvSpPr>
          <p:nvPr>
            <p:ph type="body" sz="quarter" idx="10" hasCustomPrompt="1"/>
          </p:nvPr>
        </p:nvSpPr>
        <p:spPr>
          <a:xfrm>
            <a:off x="3485696" y="3957828"/>
            <a:ext cx="5426076" cy="296271"/>
          </a:xfrm>
          <a:prstGeom prst="rect">
            <a:avLst/>
          </a:prstGeo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4661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5707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680236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A092DBAF-C4AA-4CBA-BD37-2610705CE4B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AF8354B5-D3B7-43DE-809C-0BA4692201E5}"/>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51544578-730B-4F9A-AF1B-05D22DBD9B79}"/>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id="{4C196837-D2E8-4649-8207-7442678E142D}"/>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2020/12/8</a:t>
            </a:fld>
            <a:endParaRPr lang="zh-CN" altLang="en-US"/>
          </a:p>
        </p:txBody>
      </p:sp>
      <p:sp>
        <p:nvSpPr>
          <p:cNvPr id="12" name="页脚占位符 4">
            <a:extLst>
              <a:ext uri="{FF2B5EF4-FFF2-40B4-BE49-F238E27FC236}">
                <a16:creationId xmlns:a16="http://schemas.microsoft.com/office/drawing/2014/main" id="{B06003B3-D23C-49AE-984B-C67B94D8249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id="{DD132864-AA84-4350-B77E-F39DC0E3A9B8}"/>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071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副标题 4">
            <a:extLst>
              <a:ext uri="{FF2B5EF4-FFF2-40B4-BE49-F238E27FC236}">
                <a16:creationId xmlns:a16="http://schemas.microsoft.com/office/drawing/2014/main" id="{6441F239-E69A-4B6D-8AF7-FE8D464049AF}"/>
              </a:ext>
            </a:extLst>
          </p:cNvPr>
          <p:cNvSpPr>
            <a:spLocks noGrp="1"/>
          </p:cNvSpPr>
          <p:nvPr>
            <p:ph type="subTitle" idx="1"/>
          </p:nvPr>
        </p:nvSpPr>
        <p:spPr/>
        <p:txBody>
          <a:bodyPr/>
          <a:lstStyle/>
          <a:p>
            <a:r>
              <a:rPr lang="zh-CN" altLang="en-US" dirty="0"/>
              <a:t>原理解读与源码分析</a:t>
            </a:r>
            <a:endParaRPr lang="en-US" altLang="zh-CN" dirty="0"/>
          </a:p>
        </p:txBody>
      </p:sp>
      <p:sp>
        <p:nvSpPr>
          <p:cNvPr id="34" name="标题 3">
            <a:extLst>
              <a:ext uri="{FF2B5EF4-FFF2-40B4-BE49-F238E27FC236}">
                <a16:creationId xmlns:a16="http://schemas.microsoft.com/office/drawing/2014/main" id="{936C17D6-28A8-4836-BF7D-ED134F08DC07}"/>
              </a:ext>
            </a:extLst>
          </p:cNvPr>
          <p:cNvSpPr>
            <a:spLocks noGrp="1"/>
          </p:cNvSpPr>
          <p:nvPr>
            <p:ph type="ctrTitle"/>
          </p:nvPr>
        </p:nvSpPr>
        <p:spPr/>
        <p:txBody>
          <a:bodyPr/>
          <a:lstStyle/>
          <a:p>
            <a:r>
              <a:rPr lang="en-US" altLang="zh-CN" dirty="0"/>
              <a:t>Spring </a:t>
            </a:r>
            <a:r>
              <a:rPr lang="zh-CN" altLang="en-US" dirty="0"/>
              <a:t>核心设计模式</a:t>
            </a:r>
            <a:br>
              <a:rPr lang="en-US" altLang="zh-CN" dirty="0"/>
            </a:br>
            <a:r>
              <a:rPr lang="en-US" altLang="zh-CN" dirty="0"/>
              <a:t>—— </a:t>
            </a:r>
            <a:r>
              <a:rPr lang="zh-CN" altLang="en-US" dirty="0"/>
              <a:t>控制反转</a:t>
            </a:r>
            <a:r>
              <a:rPr lang="en-US" altLang="zh-CN" dirty="0"/>
              <a:t>IOC</a:t>
            </a:r>
            <a:endParaRPr lang="zh-CN" altLang="en-US" dirty="0"/>
          </a:p>
        </p:txBody>
      </p:sp>
      <p:sp>
        <p:nvSpPr>
          <p:cNvPr id="35" name="文本占位符 5">
            <a:extLst>
              <a:ext uri="{FF2B5EF4-FFF2-40B4-BE49-F238E27FC236}">
                <a16:creationId xmlns:a16="http://schemas.microsoft.com/office/drawing/2014/main" id="{CEED8D6F-7A26-47B5-8120-0A9DA56608B8}"/>
              </a:ext>
            </a:extLst>
          </p:cNvPr>
          <p:cNvSpPr>
            <a:spLocks noGrp="1"/>
          </p:cNvSpPr>
          <p:nvPr>
            <p:ph type="body" sz="quarter" idx="10"/>
          </p:nvPr>
        </p:nvSpPr>
        <p:spPr/>
        <p:txBody>
          <a:bodyPr/>
          <a:lstStyle/>
          <a:p>
            <a:r>
              <a:rPr lang="zh-CN" altLang="en-US" dirty="0"/>
              <a:t>谢烁圻</a:t>
            </a:r>
            <a:endParaRPr lang="en-US" altLang="zh-CN" dirty="0"/>
          </a:p>
        </p:txBody>
      </p:sp>
      <p:sp>
        <p:nvSpPr>
          <p:cNvPr id="36" name="文本占位符 6">
            <a:extLst>
              <a:ext uri="{FF2B5EF4-FFF2-40B4-BE49-F238E27FC236}">
                <a16:creationId xmlns:a16="http://schemas.microsoft.com/office/drawing/2014/main" id="{286AEFFC-6B61-46D3-8CC5-E0F6C9A0C300}"/>
              </a:ext>
            </a:extLst>
          </p:cNvPr>
          <p:cNvSpPr>
            <a:spLocks noGrp="1"/>
          </p:cNvSpPr>
          <p:nvPr>
            <p:ph type="body" sz="quarter" idx="11"/>
          </p:nvPr>
        </p:nvSpPr>
        <p:spPr/>
        <p:txBody>
          <a:bodyPr/>
          <a:lstStyle/>
          <a:p>
            <a:r>
              <a:rPr lang="en-US" altLang="zh-CN" dirty="0"/>
              <a:t>www.islide.cc</a:t>
            </a:r>
            <a:endParaRPr lang="en-US" altLang="en-US" dirty="0"/>
          </a:p>
        </p:txBody>
      </p:sp>
      <p:sp>
        <p:nvSpPr>
          <p:cNvPr id="41" name="矩形 40">
            <a:extLst>
              <a:ext uri="{FF2B5EF4-FFF2-40B4-BE49-F238E27FC236}">
                <a16:creationId xmlns:a16="http://schemas.microsoft.com/office/drawing/2014/main" id="{C9E8EAE1-534F-4538-B019-43CEEC751279}"/>
              </a:ext>
            </a:extLst>
          </p:cNvPr>
          <p:cNvSpPr/>
          <p:nvPr/>
        </p:nvSpPr>
        <p:spPr>
          <a:xfrm>
            <a:off x="1304925" y="3879130"/>
            <a:ext cx="1689100" cy="107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B62BC-987B-4534-82A3-F231FE85D4EB}"/>
              </a:ext>
            </a:extLst>
          </p:cNvPr>
          <p:cNvSpPr>
            <a:spLocks noGrp="1"/>
          </p:cNvSpPr>
          <p:nvPr>
            <p:ph type="title"/>
          </p:nvPr>
        </p:nvSpPr>
        <p:spPr/>
        <p:txBody>
          <a:bodyPr/>
          <a:lstStyle/>
          <a:p>
            <a:r>
              <a:rPr lang="en-US" altLang="zh-CN" dirty="0"/>
              <a:t>Bean</a:t>
            </a:r>
            <a:r>
              <a:rPr lang="zh-CN" altLang="en-US" dirty="0"/>
              <a:t>代码示例</a:t>
            </a:r>
          </a:p>
        </p:txBody>
      </p:sp>
      <p:sp>
        <p:nvSpPr>
          <p:cNvPr id="3" name="页脚占位符 2">
            <a:extLst>
              <a:ext uri="{FF2B5EF4-FFF2-40B4-BE49-F238E27FC236}">
                <a16:creationId xmlns:a16="http://schemas.microsoft.com/office/drawing/2014/main" id="{E2134E07-BB3D-490E-B861-511A873BF39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E1A723E-5ECA-4325-A100-FB55C8182A3B}"/>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5" name="图片 4">
            <a:extLst>
              <a:ext uri="{FF2B5EF4-FFF2-40B4-BE49-F238E27FC236}">
                <a16:creationId xmlns:a16="http://schemas.microsoft.com/office/drawing/2014/main" id="{A4E282F6-6DDF-4806-ADBB-B7FB48C7135A}"/>
              </a:ext>
            </a:extLst>
          </p:cNvPr>
          <p:cNvPicPr>
            <a:picLocks noChangeAspect="1"/>
          </p:cNvPicPr>
          <p:nvPr/>
        </p:nvPicPr>
        <p:blipFill>
          <a:blip r:embed="rId2"/>
          <a:stretch>
            <a:fillRect/>
          </a:stretch>
        </p:blipFill>
        <p:spPr>
          <a:xfrm>
            <a:off x="1971395" y="1548047"/>
            <a:ext cx="8247619" cy="3761905"/>
          </a:xfrm>
          <a:prstGeom prst="rect">
            <a:avLst/>
          </a:prstGeom>
        </p:spPr>
      </p:pic>
    </p:spTree>
    <p:extLst>
      <p:ext uri="{BB962C8B-B14F-4D97-AF65-F5344CB8AC3E}">
        <p14:creationId xmlns:p14="http://schemas.microsoft.com/office/powerpoint/2010/main" val="26936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41B9A-E36C-45D6-BF3A-1EA88E07CB90}"/>
              </a:ext>
            </a:extLst>
          </p:cNvPr>
          <p:cNvSpPr>
            <a:spLocks noGrp="1"/>
          </p:cNvSpPr>
          <p:nvPr>
            <p:ph type="title"/>
          </p:nvPr>
        </p:nvSpPr>
        <p:spPr/>
        <p:txBody>
          <a:bodyPr/>
          <a:lstStyle/>
          <a:p>
            <a:r>
              <a:rPr lang="en-US" altLang="zh-CN" dirty="0"/>
              <a:t>Spring</a:t>
            </a:r>
            <a:r>
              <a:rPr lang="zh-CN" altLang="en-US" dirty="0"/>
              <a:t>配置</a:t>
            </a:r>
            <a:r>
              <a:rPr lang="en-US" altLang="zh-CN" dirty="0"/>
              <a:t>Bean</a:t>
            </a:r>
            <a:r>
              <a:rPr lang="zh-CN" altLang="en-US" dirty="0"/>
              <a:t>的</a:t>
            </a:r>
            <a:r>
              <a:rPr lang="en-US" altLang="zh-CN" dirty="0"/>
              <a:t>xml</a:t>
            </a:r>
            <a:r>
              <a:rPr lang="zh-CN" altLang="en-US" dirty="0"/>
              <a:t>文件示意图</a:t>
            </a:r>
          </a:p>
        </p:txBody>
      </p:sp>
      <p:sp>
        <p:nvSpPr>
          <p:cNvPr id="3" name="页脚占位符 2">
            <a:extLst>
              <a:ext uri="{FF2B5EF4-FFF2-40B4-BE49-F238E27FC236}">
                <a16:creationId xmlns:a16="http://schemas.microsoft.com/office/drawing/2014/main" id="{57F244A0-5F3A-4872-B24B-0BDA82A755F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BFC772E-6B7A-4C47-8C7B-11D45D284283}"/>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5" name="图片 4">
            <a:extLst>
              <a:ext uri="{FF2B5EF4-FFF2-40B4-BE49-F238E27FC236}">
                <a16:creationId xmlns:a16="http://schemas.microsoft.com/office/drawing/2014/main" id="{A5264E02-D03B-4A35-B6F1-79E1315895B3}"/>
              </a:ext>
            </a:extLst>
          </p:cNvPr>
          <p:cNvPicPr>
            <a:picLocks noChangeAspect="1"/>
          </p:cNvPicPr>
          <p:nvPr/>
        </p:nvPicPr>
        <p:blipFill>
          <a:blip r:embed="rId2"/>
          <a:stretch>
            <a:fillRect/>
          </a:stretch>
        </p:blipFill>
        <p:spPr>
          <a:xfrm>
            <a:off x="1766633" y="1953054"/>
            <a:ext cx="8657143" cy="2666667"/>
          </a:xfrm>
          <a:prstGeom prst="rect">
            <a:avLst/>
          </a:prstGeom>
        </p:spPr>
      </p:pic>
    </p:spTree>
    <p:extLst>
      <p:ext uri="{BB962C8B-B14F-4D97-AF65-F5344CB8AC3E}">
        <p14:creationId xmlns:p14="http://schemas.microsoft.com/office/powerpoint/2010/main" val="97392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19A95-CF91-409F-B392-4314B64181AF}"/>
              </a:ext>
            </a:extLst>
          </p:cNvPr>
          <p:cNvSpPr>
            <a:spLocks noGrp="1"/>
          </p:cNvSpPr>
          <p:nvPr>
            <p:ph type="title"/>
          </p:nvPr>
        </p:nvSpPr>
        <p:spPr/>
        <p:txBody>
          <a:bodyPr/>
          <a:lstStyle/>
          <a:p>
            <a:r>
              <a:rPr lang="en-US" altLang="zh-CN" dirty="0"/>
              <a:t>Spring</a:t>
            </a:r>
            <a:r>
              <a:rPr lang="zh-CN" altLang="en-US" dirty="0"/>
              <a:t>实例化</a:t>
            </a:r>
            <a:r>
              <a:rPr lang="en-US" altLang="zh-CN" dirty="0"/>
              <a:t>Application</a:t>
            </a:r>
            <a:endParaRPr lang="zh-CN" altLang="en-US" dirty="0"/>
          </a:p>
        </p:txBody>
      </p:sp>
      <p:sp>
        <p:nvSpPr>
          <p:cNvPr id="3" name="页脚占位符 2">
            <a:extLst>
              <a:ext uri="{FF2B5EF4-FFF2-40B4-BE49-F238E27FC236}">
                <a16:creationId xmlns:a16="http://schemas.microsoft.com/office/drawing/2014/main" id="{1E03B035-2266-4E0C-825B-5DF83CD4649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63A7965-3CBC-4D9C-98B9-D92D1229574C}"/>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文本框 5">
            <a:extLst>
              <a:ext uri="{FF2B5EF4-FFF2-40B4-BE49-F238E27FC236}">
                <a16:creationId xmlns:a16="http://schemas.microsoft.com/office/drawing/2014/main" id="{666623A7-BE9B-4043-A006-EAD7C4EAF1DA}"/>
              </a:ext>
            </a:extLst>
          </p:cNvPr>
          <p:cNvSpPr txBox="1"/>
          <p:nvPr/>
        </p:nvSpPr>
        <p:spPr>
          <a:xfrm>
            <a:off x="1801516" y="1368525"/>
            <a:ext cx="3262432" cy="461665"/>
          </a:xfrm>
          <a:prstGeom prst="rect">
            <a:avLst/>
          </a:prstGeom>
          <a:noFill/>
        </p:spPr>
        <p:txBody>
          <a:bodyPr wrap="none" rtlCol="0">
            <a:spAutoFit/>
          </a:bodyPr>
          <a:lstStyle/>
          <a:p>
            <a:r>
              <a:rPr lang="zh-CN" altLang="en-US" sz="2400" dirty="0"/>
              <a:t>以一段入口代码为例：</a:t>
            </a:r>
          </a:p>
        </p:txBody>
      </p:sp>
      <p:sp>
        <p:nvSpPr>
          <p:cNvPr id="7" name="矩形 6">
            <a:extLst>
              <a:ext uri="{FF2B5EF4-FFF2-40B4-BE49-F238E27FC236}">
                <a16:creationId xmlns:a16="http://schemas.microsoft.com/office/drawing/2014/main" id="{E0206901-28AC-4858-9329-3D913C044289}"/>
              </a:ext>
            </a:extLst>
          </p:cNvPr>
          <p:cNvSpPr/>
          <p:nvPr/>
        </p:nvSpPr>
        <p:spPr>
          <a:xfrm>
            <a:off x="1717626" y="5135532"/>
            <a:ext cx="7761934" cy="707886"/>
          </a:xfrm>
          <a:prstGeom prst="rect">
            <a:avLst/>
          </a:prstGeom>
        </p:spPr>
        <p:txBody>
          <a:bodyPr wrap="square">
            <a:spAutoFit/>
          </a:bodyPr>
          <a:lstStyle/>
          <a:p>
            <a:r>
              <a:rPr lang="en-US" altLang="zh-CN" sz="2000" dirty="0" err="1">
                <a:solidFill>
                  <a:srgbClr val="4D4D4D"/>
                </a:solidFill>
                <a:latin typeface="-apple-system"/>
              </a:rPr>
              <a:t>ClassPathXmlApplicationContext</a:t>
            </a:r>
            <a:r>
              <a:rPr lang="zh-CN" altLang="en-US" sz="2000" dirty="0">
                <a:solidFill>
                  <a:srgbClr val="4D4D4D"/>
                </a:solidFill>
                <a:latin typeface="-apple-system"/>
              </a:rPr>
              <a:t>：从</a:t>
            </a:r>
            <a:r>
              <a:rPr lang="en-US" altLang="zh-CN" sz="2000" dirty="0" err="1">
                <a:solidFill>
                  <a:srgbClr val="4D4D4D"/>
                </a:solidFill>
                <a:latin typeface="-apple-system"/>
              </a:rPr>
              <a:t>classPath</a:t>
            </a:r>
            <a:r>
              <a:rPr lang="zh-CN" altLang="en-US" sz="2000" dirty="0">
                <a:solidFill>
                  <a:srgbClr val="4D4D4D"/>
                </a:solidFill>
                <a:latin typeface="-apple-system"/>
              </a:rPr>
              <a:t>中寻找</a:t>
            </a:r>
            <a:r>
              <a:rPr lang="en-US" altLang="zh-CN" sz="2000" dirty="0">
                <a:solidFill>
                  <a:srgbClr val="4D4D4D"/>
                </a:solidFill>
                <a:latin typeface="-apple-system"/>
              </a:rPr>
              <a:t>XML</a:t>
            </a:r>
            <a:r>
              <a:rPr lang="zh-CN" altLang="en-US" sz="2000" dirty="0">
                <a:solidFill>
                  <a:srgbClr val="4D4D4D"/>
                </a:solidFill>
                <a:latin typeface="-apple-system"/>
              </a:rPr>
              <a:t>配置文件，根据</a:t>
            </a:r>
            <a:r>
              <a:rPr lang="en-US" altLang="zh-CN" sz="2000" dirty="0">
                <a:solidFill>
                  <a:srgbClr val="4D4D4D"/>
                </a:solidFill>
                <a:latin typeface="-apple-system"/>
              </a:rPr>
              <a:t>XML</a:t>
            </a:r>
            <a:r>
              <a:rPr lang="zh-CN" altLang="en-US" sz="2000" dirty="0">
                <a:solidFill>
                  <a:srgbClr val="4D4D4D"/>
                </a:solidFill>
                <a:latin typeface="-apple-system"/>
              </a:rPr>
              <a:t>文件的内容来构建</a:t>
            </a:r>
            <a:r>
              <a:rPr lang="en-US" altLang="zh-CN" sz="2000" dirty="0" err="1">
                <a:solidFill>
                  <a:srgbClr val="4D4D4D"/>
                </a:solidFill>
                <a:latin typeface="-apple-system"/>
              </a:rPr>
              <a:t>ApplicationContext</a:t>
            </a:r>
            <a:endParaRPr lang="zh-CN" altLang="en-US" sz="2000" dirty="0"/>
          </a:p>
        </p:txBody>
      </p:sp>
      <p:pic>
        <p:nvPicPr>
          <p:cNvPr id="9" name="图片 8">
            <a:extLst>
              <a:ext uri="{FF2B5EF4-FFF2-40B4-BE49-F238E27FC236}">
                <a16:creationId xmlns:a16="http://schemas.microsoft.com/office/drawing/2014/main" id="{A96C03E2-F135-4DAD-9592-587B839B0013}"/>
              </a:ext>
            </a:extLst>
          </p:cNvPr>
          <p:cNvPicPr>
            <a:picLocks noChangeAspect="1"/>
          </p:cNvPicPr>
          <p:nvPr/>
        </p:nvPicPr>
        <p:blipFill>
          <a:blip r:embed="rId2"/>
          <a:stretch>
            <a:fillRect/>
          </a:stretch>
        </p:blipFill>
        <p:spPr>
          <a:xfrm>
            <a:off x="1822417" y="1995666"/>
            <a:ext cx="7657143" cy="2866667"/>
          </a:xfrm>
          <a:prstGeom prst="rect">
            <a:avLst/>
          </a:prstGeom>
        </p:spPr>
      </p:pic>
      <p:sp>
        <p:nvSpPr>
          <p:cNvPr id="10" name="矩形 9">
            <a:extLst>
              <a:ext uri="{FF2B5EF4-FFF2-40B4-BE49-F238E27FC236}">
                <a16:creationId xmlns:a16="http://schemas.microsoft.com/office/drawing/2014/main" id="{294AADAD-E646-47A1-9FFB-663D75614B7E}"/>
              </a:ext>
            </a:extLst>
          </p:cNvPr>
          <p:cNvSpPr/>
          <p:nvPr/>
        </p:nvSpPr>
        <p:spPr>
          <a:xfrm>
            <a:off x="4496499" y="2709644"/>
            <a:ext cx="4865615" cy="2265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079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03246-C540-43F3-AD82-5B12E0FCCE97}"/>
              </a:ext>
            </a:extLst>
          </p:cNvPr>
          <p:cNvSpPr>
            <a:spLocks noGrp="1"/>
          </p:cNvSpPr>
          <p:nvPr>
            <p:ph type="title"/>
          </p:nvPr>
        </p:nvSpPr>
        <p:spPr/>
        <p:txBody>
          <a:bodyPr/>
          <a:lstStyle/>
          <a:p>
            <a:r>
              <a:rPr lang="en-US" altLang="zh-CN" b="0" dirty="0" err="1"/>
              <a:t>ClassPathXmlApplicationContext</a:t>
            </a:r>
            <a:r>
              <a:rPr lang="zh-CN" altLang="en-US" b="0" dirty="0"/>
              <a:t>构造方法</a:t>
            </a:r>
            <a:endParaRPr lang="zh-CN" altLang="en-US" dirty="0"/>
          </a:p>
        </p:txBody>
      </p:sp>
      <p:sp>
        <p:nvSpPr>
          <p:cNvPr id="3" name="页脚占位符 2">
            <a:extLst>
              <a:ext uri="{FF2B5EF4-FFF2-40B4-BE49-F238E27FC236}">
                <a16:creationId xmlns:a16="http://schemas.microsoft.com/office/drawing/2014/main" id="{668C26EA-5B8A-45A9-A13F-159F04444B4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98D6D20-8BDF-48BB-B9A1-128D847B6347}"/>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5" name="图片 4">
            <a:extLst>
              <a:ext uri="{FF2B5EF4-FFF2-40B4-BE49-F238E27FC236}">
                <a16:creationId xmlns:a16="http://schemas.microsoft.com/office/drawing/2014/main" id="{914E8171-95E9-4EE9-AB88-8A2938D37969}"/>
              </a:ext>
            </a:extLst>
          </p:cNvPr>
          <p:cNvPicPr>
            <a:picLocks noChangeAspect="1"/>
          </p:cNvPicPr>
          <p:nvPr/>
        </p:nvPicPr>
        <p:blipFill>
          <a:blip r:embed="rId2"/>
          <a:stretch>
            <a:fillRect/>
          </a:stretch>
        </p:blipFill>
        <p:spPr>
          <a:xfrm>
            <a:off x="1795110" y="1396333"/>
            <a:ext cx="8333333" cy="4266667"/>
          </a:xfrm>
          <a:prstGeom prst="rect">
            <a:avLst/>
          </a:prstGeom>
        </p:spPr>
      </p:pic>
      <p:sp>
        <p:nvSpPr>
          <p:cNvPr id="6" name="矩形 5">
            <a:extLst>
              <a:ext uri="{FF2B5EF4-FFF2-40B4-BE49-F238E27FC236}">
                <a16:creationId xmlns:a16="http://schemas.microsoft.com/office/drawing/2014/main" id="{B400EEA6-D54D-4BAC-88A3-17B4FA378CEE}"/>
              </a:ext>
            </a:extLst>
          </p:cNvPr>
          <p:cNvSpPr/>
          <p:nvPr/>
        </p:nvSpPr>
        <p:spPr>
          <a:xfrm>
            <a:off x="2155971" y="4588778"/>
            <a:ext cx="1937857" cy="206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300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B7822-D9E1-460C-8E3C-37F06224BB10}"/>
              </a:ext>
            </a:extLst>
          </p:cNvPr>
          <p:cNvSpPr>
            <a:spLocks noGrp="1"/>
          </p:cNvSpPr>
          <p:nvPr>
            <p:ph type="title"/>
          </p:nvPr>
        </p:nvSpPr>
        <p:spPr>
          <a:xfrm>
            <a:off x="669924" y="-9354"/>
            <a:ext cx="10850563" cy="1028699"/>
          </a:xfrm>
        </p:spPr>
        <p:txBody>
          <a:bodyPr/>
          <a:lstStyle/>
          <a:p>
            <a:r>
              <a:rPr lang="en-US" altLang="zh-CN" dirty="0"/>
              <a:t>refresh</a:t>
            </a:r>
            <a:r>
              <a:rPr lang="zh-CN" altLang="en-US" dirty="0"/>
              <a:t>方法解析</a:t>
            </a:r>
          </a:p>
        </p:txBody>
      </p:sp>
      <p:sp>
        <p:nvSpPr>
          <p:cNvPr id="3" name="页脚占位符 2">
            <a:extLst>
              <a:ext uri="{FF2B5EF4-FFF2-40B4-BE49-F238E27FC236}">
                <a16:creationId xmlns:a16="http://schemas.microsoft.com/office/drawing/2014/main" id="{1429CB78-3F00-43E0-9E8A-0CDC65BE4437}"/>
              </a:ext>
            </a:extLst>
          </p:cNvPr>
          <p:cNvSpPr>
            <a:spLocks noGrp="1"/>
          </p:cNvSpPr>
          <p:nvPr>
            <p:ph type="ftr" sz="quarter" idx="11"/>
          </p:nvPr>
        </p:nvSpPr>
        <p:spPr>
          <a:xfrm>
            <a:off x="513562" y="6242598"/>
            <a:ext cx="4140201" cy="206381"/>
          </a:xfrm>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36C525E-0F1B-4948-908E-4EF26D3316D4}"/>
              </a:ext>
            </a:extLst>
          </p:cNvPr>
          <p:cNvSpPr>
            <a:spLocks noGrp="1"/>
          </p:cNvSpPr>
          <p:nvPr>
            <p:ph type="sldNum" sz="quarter" idx="12"/>
          </p:nvPr>
        </p:nvSpPr>
        <p:spPr>
          <a:xfrm>
            <a:off x="4315626" y="6242598"/>
            <a:ext cx="2909888" cy="206381"/>
          </a:xfrm>
        </p:spPr>
        <p:txBody>
          <a:bodyPr/>
          <a:lstStyle/>
          <a:p>
            <a:fld id="{5DD3DB80-B894-403A-B48E-6FDC1A72010E}" type="slidenum">
              <a:rPr lang="zh-CN" altLang="en-US" smtClean="0"/>
              <a:pPr/>
              <a:t>14</a:t>
            </a:fld>
            <a:endParaRPr lang="zh-CN" altLang="en-US" dirty="0"/>
          </a:p>
        </p:txBody>
      </p:sp>
      <p:sp>
        <p:nvSpPr>
          <p:cNvPr id="7" name="ïṡlîḋe">
            <a:extLst>
              <a:ext uri="{FF2B5EF4-FFF2-40B4-BE49-F238E27FC236}">
                <a16:creationId xmlns:a16="http://schemas.microsoft.com/office/drawing/2014/main" id="{00E0873C-8ACF-4CC6-B00C-47AE65A966E2}"/>
              </a:ext>
            </a:extLst>
          </p:cNvPr>
          <p:cNvSpPr/>
          <p:nvPr/>
        </p:nvSpPr>
        <p:spPr bwMode="auto">
          <a:xfrm>
            <a:off x="586027" y="5430992"/>
            <a:ext cx="2344513" cy="408016"/>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dirty="0">
                <a:solidFill>
                  <a:schemeClr val="bg1"/>
                </a:solidFill>
              </a:rPr>
              <a:t>refresh</a:t>
            </a:r>
            <a:r>
              <a:rPr lang="zh-CN" altLang="en-US" dirty="0">
                <a:solidFill>
                  <a:schemeClr val="bg1"/>
                </a:solidFill>
              </a:rPr>
              <a:t>方法</a:t>
            </a:r>
          </a:p>
        </p:txBody>
      </p:sp>
      <p:sp>
        <p:nvSpPr>
          <p:cNvPr id="9" name="íŝľíḓè">
            <a:extLst>
              <a:ext uri="{FF2B5EF4-FFF2-40B4-BE49-F238E27FC236}">
                <a16:creationId xmlns:a16="http://schemas.microsoft.com/office/drawing/2014/main" id="{FC26B17B-271D-4819-AE3A-A80F7B4B4C20}"/>
              </a:ext>
            </a:extLst>
          </p:cNvPr>
          <p:cNvSpPr txBox="1"/>
          <p:nvPr/>
        </p:nvSpPr>
        <p:spPr bwMode="auto">
          <a:xfrm>
            <a:off x="3517689" y="1164554"/>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err="1">
                <a:solidFill>
                  <a:schemeClr val="tx1"/>
                </a:solidFill>
              </a:rPr>
              <a:t>obtainFreshBeanFactory</a:t>
            </a:r>
            <a:r>
              <a:rPr lang="en-US" altLang="zh-CN" dirty="0">
                <a:solidFill>
                  <a:schemeClr val="tx1"/>
                </a:solidFill>
              </a:rPr>
              <a:t>()</a:t>
            </a:r>
          </a:p>
        </p:txBody>
      </p:sp>
      <p:sp>
        <p:nvSpPr>
          <p:cNvPr id="10" name="iśliḍê">
            <a:extLst>
              <a:ext uri="{FF2B5EF4-FFF2-40B4-BE49-F238E27FC236}">
                <a16:creationId xmlns:a16="http://schemas.microsoft.com/office/drawing/2014/main" id="{2CA1B523-36EB-4447-948E-7ED6F62DE473}"/>
              </a:ext>
            </a:extLst>
          </p:cNvPr>
          <p:cNvSpPr/>
          <p:nvPr/>
        </p:nvSpPr>
        <p:spPr bwMode="auto">
          <a:xfrm>
            <a:off x="3517689" y="1606361"/>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dirty="0"/>
              <a:t>将</a:t>
            </a:r>
            <a:r>
              <a:rPr lang="en-US" altLang="zh-CN" sz="1600" dirty="0"/>
              <a:t>bean</a:t>
            </a:r>
            <a:r>
              <a:rPr lang="zh-CN" altLang="en-US" sz="1600" dirty="0"/>
              <a:t>配置文件解析成为</a:t>
            </a:r>
            <a:r>
              <a:rPr lang="en-US" altLang="zh-CN" sz="1600" dirty="0" err="1"/>
              <a:t>beanDefinition</a:t>
            </a:r>
            <a:r>
              <a:rPr lang="zh-CN" altLang="en-US" sz="1600" dirty="0"/>
              <a:t>，并存储到</a:t>
            </a:r>
            <a:r>
              <a:rPr lang="en-US" altLang="zh-CN" sz="1600" dirty="0" err="1"/>
              <a:t>beanFactory</a:t>
            </a:r>
            <a:r>
              <a:rPr lang="zh-CN" altLang="en-US" sz="1600" dirty="0"/>
              <a:t>中</a:t>
            </a:r>
            <a:endParaRPr lang="en-US" altLang="zh-CN" sz="1600" dirty="0"/>
          </a:p>
        </p:txBody>
      </p:sp>
      <p:sp>
        <p:nvSpPr>
          <p:cNvPr id="11" name="îṩľïdê">
            <a:extLst>
              <a:ext uri="{FF2B5EF4-FFF2-40B4-BE49-F238E27FC236}">
                <a16:creationId xmlns:a16="http://schemas.microsoft.com/office/drawing/2014/main" id="{692ADDAB-B6F6-4A31-AC30-2A6B309AE815}"/>
              </a:ext>
            </a:extLst>
          </p:cNvPr>
          <p:cNvSpPr txBox="1"/>
          <p:nvPr/>
        </p:nvSpPr>
        <p:spPr bwMode="auto">
          <a:xfrm>
            <a:off x="3517689" y="2454705"/>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sz="1600" dirty="0" err="1">
                <a:solidFill>
                  <a:schemeClr val="tx1"/>
                </a:solidFill>
              </a:rPr>
              <a:t>prepareBeanFactory</a:t>
            </a:r>
            <a:r>
              <a:rPr lang="en-US" altLang="zh-CN" sz="1600" dirty="0">
                <a:solidFill>
                  <a:schemeClr val="tx1"/>
                </a:solidFill>
              </a:rPr>
              <a:t>(</a:t>
            </a:r>
            <a:r>
              <a:rPr lang="en-US" altLang="zh-CN" sz="1600" dirty="0" err="1">
                <a:solidFill>
                  <a:schemeClr val="tx1"/>
                </a:solidFill>
              </a:rPr>
              <a:t>beanFactory</a:t>
            </a:r>
            <a:r>
              <a:rPr lang="en-US" altLang="zh-CN" sz="1600" dirty="0">
                <a:solidFill>
                  <a:schemeClr val="tx1"/>
                </a:solidFill>
              </a:rPr>
              <a:t>)</a:t>
            </a:r>
          </a:p>
        </p:txBody>
      </p:sp>
      <p:sp>
        <p:nvSpPr>
          <p:cNvPr id="12" name="íṡḻiḍè">
            <a:extLst>
              <a:ext uri="{FF2B5EF4-FFF2-40B4-BE49-F238E27FC236}">
                <a16:creationId xmlns:a16="http://schemas.microsoft.com/office/drawing/2014/main" id="{57FEA7E0-78C7-4800-8D42-0AC9EA3B2DA2}"/>
              </a:ext>
            </a:extLst>
          </p:cNvPr>
          <p:cNvSpPr/>
          <p:nvPr/>
        </p:nvSpPr>
        <p:spPr bwMode="auto">
          <a:xfrm>
            <a:off x="3517689" y="2896512"/>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设置 </a:t>
            </a:r>
            <a:r>
              <a:rPr lang="en-US" altLang="zh-CN" sz="1400" dirty="0" err="1"/>
              <a:t>BeanFactory</a:t>
            </a:r>
            <a:r>
              <a:rPr lang="en-US" altLang="zh-CN" sz="1400" dirty="0"/>
              <a:t> </a:t>
            </a:r>
            <a:r>
              <a:rPr lang="zh-CN" altLang="en-US" sz="1400" dirty="0"/>
              <a:t>的类加载器，添加几个 </a:t>
            </a:r>
            <a:r>
              <a:rPr lang="en-US" altLang="zh-CN" sz="1400" dirty="0" err="1"/>
              <a:t>BeanPostProcessor</a:t>
            </a:r>
            <a:r>
              <a:rPr lang="zh-CN" altLang="en-US" sz="1400" dirty="0"/>
              <a:t>，手动注册几个特殊的 </a:t>
            </a:r>
            <a:r>
              <a:rPr lang="en-US" altLang="zh-CN" sz="1400" dirty="0"/>
              <a:t>bean</a:t>
            </a:r>
          </a:p>
        </p:txBody>
      </p:sp>
      <p:sp>
        <p:nvSpPr>
          <p:cNvPr id="13" name="îsḻïďe">
            <a:extLst>
              <a:ext uri="{FF2B5EF4-FFF2-40B4-BE49-F238E27FC236}">
                <a16:creationId xmlns:a16="http://schemas.microsoft.com/office/drawing/2014/main" id="{1164EB33-E28C-4831-BDCC-CA055FA447C9}"/>
              </a:ext>
            </a:extLst>
          </p:cNvPr>
          <p:cNvSpPr txBox="1"/>
          <p:nvPr/>
        </p:nvSpPr>
        <p:spPr bwMode="auto">
          <a:xfrm>
            <a:off x="3517689" y="374485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400" b="1" dirty="0" err="1"/>
              <a:t>postProcessBeanFactory</a:t>
            </a:r>
            <a:r>
              <a:rPr lang="en-US" altLang="zh-CN" sz="1400" b="1" dirty="0"/>
              <a:t>(</a:t>
            </a:r>
            <a:r>
              <a:rPr lang="en-US" altLang="zh-CN" sz="1400" b="1" dirty="0" err="1"/>
              <a:t>beanFactory</a:t>
            </a:r>
            <a:r>
              <a:rPr lang="en-US" altLang="zh-CN" sz="1400" b="1" dirty="0"/>
              <a:t>)</a:t>
            </a:r>
          </a:p>
        </p:txBody>
      </p:sp>
      <p:sp>
        <p:nvSpPr>
          <p:cNvPr id="14" name="ísļiḓè">
            <a:extLst>
              <a:ext uri="{FF2B5EF4-FFF2-40B4-BE49-F238E27FC236}">
                <a16:creationId xmlns:a16="http://schemas.microsoft.com/office/drawing/2014/main" id="{46E4BF77-B7E2-4569-BAC6-8942F3712FAB}"/>
              </a:ext>
            </a:extLst>
          </p:cNvPr>
          <p:cNvSpPr/>
          <p:nvPr/>
        </p:nvSpPr>
        <p:spPr bwMode="auto">
          <a:xfrm>
            <a:off x="3517689" y="418666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提供给子类的扩展点，</a:t>
            </a:r>
            <a:r>
              <a:rPr lang="en-US" altLang="zh-CN" sz="1400" dirty="0"/>
              <a:t>Spring </a:t>
            </a:r>
            <a:r>
              <a:rPr lang="zh-CN" altLang="en-US" sz="1400" dirty="0"/>
              <a:t>会负责调用</a:t>
            </a:r>
            <a:r>
              <a:rPr lang="en-US" altLang="zh-CN" sz="1400" dirty="0"/>
              <a:t>Bean</a:t>
            </a:r>
            <a:r>
              <a:rPr lang="zh-CN" altLang="en-US" sz="1400" dirty="0"/>
              <a:t>里面的 </a:t>
            </a:r>
            <a:r>
              <a:rPr lang="en-US" altLang="zh-CN" sz="1400" dirty="0" err="1"/>
              <a:t>postProcessBeanFactory</a:t>
            </a:r>
            <a:r>
              <a:rPr lang="en-US" altLang="zh-CN" sz="1400" dirty="0"/>
              <a:t> </a:t>
            </a:r>
            <a:r>
              <a:rPr lang="zh-CN" altLang="en-US" sz="1400" dirty="0"/>
              <a:t>方法</a:t>
            </a:r>
            <a:endParaRPr lang="en-US" altLang="zh-CN" sz="1400" dirty="0"/>
          </a:p>
        </p:txBody>
      </p:sp>
      <p:sp>
        <p:nvSpPr>
          <p:cNvPr id="15" name="ïṡļiḋe">
            <a:extLst>
              <a:ext uri="{FF2B5EF4-FFF2-40B4-BE49-F238E27FC236}">
                <a16:creationId xmlns:a16="http://schemas.microsoft.com/office/drawing/2014/main" id="{C8ABE2E7-3086-4E48-8F65-C27EACA6C2B9}"/>
              </a:ext>
            </a:extLst>
          </p:cNvPr>
          <p:cNvSpPr txBox="1"/>
          <p:nvPr/>
        </p:nvSpPr>
        <p:spPr bwMode="auto">
          <a:xfrm>
            <a:off x="3517689" y="503500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sz="1200" dirty="0" err="1">
                <a:solidFill>
                  <a:schemeClr val="tx1"/>
                </a:solidFill>
              </a:rPr>
              <a:t>invokeBeanFactoryPostProcessors</a:t>
            </a:r>
            <a:r>
              <a:rPr lang="en-US" altLang="zh-CN" sz="1200" dirty="0">
                <a:solidFill>
                  <a:schemeClr val="tx1"/>
                </a:solidFill>
              </a:rPr>
              <a:t>(</a:t>
            </a:r>
            <a:r>
              <a:rPr lang="en-US" altLang="zh-CN" sz="1200" dirty="0" err="1">
                <a:solidFill>
                  <a:schemeClr val="tx1"/>
                </a:solidFill>
              </a:rPr>
              <a:t>beanFactory</a:t>
            </a:r>
            <a:r>
              <a:rPr lang="en-US" altLang="zh-CN" sz="1200" dirty="0">
                <a:solidFill>
                  <a:schemeClr val="tx1"/>
                </a:solidFill>
              </a:rPr>
              <a:t>)</a:t>
            </a:r>
          </a:p>
        </p:txBody>
      </p:sp>
      <p:sp>
        <p:nvSpPr>
          <p:cNvPr id="16" name="ïṩ1ïḑé">
            <a:extLst>
              <a:ext uri="{FF2B5EF4-FFF2-40B4-BE49-F238E27FC236}">
                <a16:creationId xmlns:a16="http://schemas.microsoft.com/office/drawing/2014/main" id="{B833E137-55C0-41F7-B378-9BC47128415C}"/>
              </a:ext>
            </a:extLst>
          </p:cNvPr>
          <p:cNvSpPr/>
          <p:nvPr/>
        </p:nvSpPr>
        <p:spPr bwMode="auto">
          <a:xfrm>
            <a:off x="3517689" y="547681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调用 </a:t>
            </a:r>
            <a:r>
              <a:rPr lang="en-US" altLang="zh-CN" sz="1400" dirty="0" err="1"/>
              <a:t>BeanFactoryPostProcessor</a:t>
            </a:r>
            <a:r>
              <a:rPr lang="en-US" altLang="zh-CN" sz="1400" dirty="0"/>
              <a:t> </a:t>
            </a:r>
            <a:r>
              <a:rPr lang="zh-CN" altLang="en-US" sz="1400" dirty="0"/>
              <a:t>各个实现类的 </a:t>
            </a:r>
            <a:r>
              <a:rPr lang="en-US" altLang="zh-CN" sz="1400" dirty="0" err="1"/>
              <a:t>postProcessBeanFactory</a:t>
            </a:r>
            <a:r>
              <a:rPr lang="en-US" altLang="zh-CN" sz="1400" dirty="0"/>
              <a:t>(factory) </a:t>
            </a:r>
            <a:r>
              <a:rPr lang="zh-CN" altLang="en-US" sz="1400" dirty="0"/>
              <a:t>方法</a:t>
            </a:r>
            <a:endParaRPr lang="en-US" altLang="zh-CN" sz="1400" dirty="0"/>
          </a:p>
        </p:txBody>
      </p:sp>
      <p:cxnSp>
        <p:nvCxnSpPr>
          <p:cNvPr id="17" name="肘形连接符 71">
            <a:extLst>
              <a:ext uri="{FF2B5EF4-FFF2-40B4-BE49-F238E27FC236}">
                <a16:creationId xmlns:a16="http://schemas.microsoft.com/office/drawing/2014/main" id="{6ACD15DB-860A-4680-8121-DF6D6227AD93}"/>
              </a:ext>
            </a:extLst>
          </p:cNvPr>
          <p:cNvCxnSpPr>
            <a:stCxn id="9" idx="1"/>
            <a:endCxn id="7" idx="3"/>
          </p:cNvCxnSpPr>
          <p:nvPr/>
        </p:nvCxnSpPr>
        <p:spPr>
          <a:xfrm rot="10800000" flipV="1">
            <a:off x="2930541" y="1385456"/>
            <a:ext cx="587149" cy="4249543"/>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肘形连接符 73">
            <a:extLst>
              <a:ext uri="{FF2B5EF4-FFF2-40B4-BE49-F238E27FC236}">
                <a16:creationId xmlns:a16="http://schemas.microsoft.com/office/drawing/2014/main" id="{F3FA933C-10A6-47F7-94B0-E0BD45945199}"/>
              </a:ext>
            </a:extLst>
          </p:cNvPr>
          <p:cNvCxnSpPr>
            <a:stCxn id="11" idx="1"/>
            <a:endCxn id="7" idx="3"/>
          </p:cNvCxnSpPr>
          <p:nvPr/>
        </p:nvCxnSpPr>
        <p:spPr>
          <a:xfrm rot="10800000" flipV="1">
            <a:off x="2930541" y="2675608"/>
            <a:ext cx="587149" cy="2959392"/>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肘形连接符 75">
            <a:extLst>
              <a:ext uri="{FF2B5EF4-FFF2-40B4-BE49-F238E27FC236}">
                <a16:creationId xmlns:a16="http://schemas.microsoft.com/office/drawing/2014/main" id="{9FF72EF2-19BA-40D5-A299-F99AE8B1B942}"/>
              </a:ext>
            </a:extLst>
          </p:cNvPr>
          <p:cNvCxnSpPr>
            <a:stCxn id="13" idx="1"/>
            <a:endCxn id="7" idx="3"/>
          </p:cNvCxnSpPr>
          <p:nvPr/>
        </p:nvCxnSpPr>
        <p:spPr>
          <a:xfrm rot="10800000" flipV="1">
            <a:off x="2930541" y="3965758"/>
            <a:ext cx="587149" cy="166924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肘形连接符 77">
            <a:extLst>
              <a:ext uri="{FF2B5EF4-FFF2-40B4-BE49-F238E27FC236}">
                <a16:creationId xmlns:a16="http://schemas.microsoft.com/office/drawing/2014/main" id="{AD694650-E67B-4ACB-A643-2E8B7FDD6AE4}"/>
              </a:ext>
            </a:extLst>
          </p:cNvPr>
          <p:cNvCxnSpPr>
            <a:stCxn id="15" idx="1"/>
            <a:endCxn id="7" idx="3"/>
          </p:cNvCxnSpPr>
          <p:nvPr/>
        </p:nvCxnSpPr>
        <p:spPr>
          <a:xfrm rot="10800000" flipV="1">
            <a:off x="2930541" y="5255908"/>
            <a:ext cx="587149" cy="37909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3" name="灯片编号占位符 3">
            <a:extLst>
              <a:ext uri="{FF2B5EF4-FFF2-40B4-BE49-F238E27FC236}">
                <a16:creationId xmlns:a16="http://schemas.microsoft.com/office/drawing/2014/main" id="{D9B765F6-6192-44CE-9924-53D9D8EC0909}"/>
              </a:ext>
            </a:extLst>
          </p:cNvPr>
          <p:cNvSpPr txBox="1">
            <a:spLocks/>
          </p:cNvSpPr>
          <p:nvPr/>
        </p:nvSpPr>
        <p:spPr>
          <a:xfrm>
            <a:off x="8610599" y="6242598"/>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14</a:t>
            </a:fld>
            <a:endParaRPr lang="zh-CN" altLang="en-US" dirty="0"/>
          </a:p>
        </p:txBody>
      </p:sp>
      <p:sp>
        <p:nvSpPr>
          <p:cNvPr id="64" name="íŝľíḓè">
            <a:extLst>
              <a:ext uri="{FF2B5EF4-FFF2-40B4-BE49-F238E27FC236}">
                <a16:creationId xmlns:a16="http://schemas.microsoft.com/office/drawing/2014/main" id="{94C7B422-C0FB-4786-BC95-F972243DF3A1}"/>
              </a:ext>
            </a:extLst>
          </p:cNvPr>
          <p:cNvSpPr txBox="1"/>
          <p:nvPr/>
        </p:nvSpPr>
        <p:spPr bwMode="auto">
          <a:xfrm>
            <a:off x="7812662" y="1164554"/>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sz="1800" dirty="0" err="1">
                <a:solidFill>
                  <a:schemeClr val="tx1"/>
                </a:solidFill>
              </a:rPr>
              <a:t>initApplicationEventMulticaster</a:t>
            </a:r>
            <a:r>
              <a:rPr lang="en-US" altLang="zh-CN" sz="1800" dirty="0">
                <a:solidFill>
                  <a:schemeClr val="tx1"/>
                </a:solidFill>
              </a:rPr>
              <a:t>()</a:t>
            </a:r>
          </a:p>
        </p:txBody>
      </p:sp>
      <p:sp>
        <p:nvSpPr>
          <p:cNvPr id="65" name="iśliḍê">
            <a:extLst>
              <a:ext uri="{FF2B5EF4-FFF2-40B4-BE49-F238E27FC236}">
                <a16:creationId xmlns:a16="http://schemas.microsoft.com/office/drawing/2014/main" id="{15DE3F23-4930-4F4B-A139-98C0011824F5}"/>
              </a:ext>
            </a:extLst>
          </p:cNvPr>
          <p:cNvSpPr/>
          <p:nvPr/>
        </p:nvSpPr>
        <p:spPr bwMode="auto">
          <a:xfrm>
            <a:off x="7812662" y="1606361"/>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初始化当前 </a:t>
            </a:r>
            <a:r>
              <a:rPr lang="en-US" altLang="zh-CN" sz="1400" dirty="0" err="1"/>
              <a:t>ApplicationContext</a:t>
            </a:r>
            <a:r>
              <a:rPr lang="en-US" altLang="zh-CN" sz="1400" dirty="0"/>
              <a:t> </a:t>
            </a:r>
            <a:r>
              <a:rPr lang="zh-CN" altLang="en-US" sz="1400" dirty="0"/>
              <a:t>的事件广播器</a:t>
            </a:r>
            <a:endParaRPr lang="en-US" altLang="zh-CN" sz="1400" dirty="0"/>
          </a:p>
        </p:txBody>
      </p:sp>
      <p:sp>
        <p:nvSpPr>
          <p:cNvPr id="66" name="îṩľïdê">
            <a:extLst>
              <a:ext uri="{FF2B5EF4-FFF2-40B4-BE49-F238E27FC236}">
                <a16:creationId xmlns:a16="http://schemas.microsoft.com/office/drawing/2014/main" id="{98E4A686-B94D-4754-BC12-5EA2CE64A3C0}"/>
              </a:ext>
            </a:extLst>
          </p:cNvPr>
          <p:cNvSpPr txBox="1"/>
          <p:nvPr/>
        </p:nvSpPr>
        <p:spPr bwMode="auto">
          <a:xfrm>
            <a:off x="7812662" y="2454705"/>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err="1">
                <a:solidFill>
                  <a:schemeClr val="tx1"/>
                </a:solidFill>
              </a:rPr>
              <a:t>registerListeners</a:t>
            </a:r>
            <a:r>
              <a:rPr lang="en-US" altLang="zh-CN" dirty="0">
                <a:solidFill>
                  <a:schemeClr val="tx1"/>
                </a:solidFill>
              </a:rPr>
              <a:t>()</a:t>
            </a:r>
          </a:p>
        </p:txBody>
      </p:sp>
      <p:sp>
        <p:nvSpPr>
          <p:cNvPr id="67" name="íṡḻiḍè">
            <a:extLst>
              <a:ext uri="{FF2B5EF4-FFF2-40B4-BE49-F238E27FC236}">
                <a16:creationId xmlns:a16="http://schemas.microsoft.com/office/drawing/2014/main" id="{CB27C06F-335A-4CE2-9A6D-48025AA53AD5}"/>
              </a:ext>
            </a:extLst>
          </p:cNvPr>
          <p:cNvSpPr/>
          <p:nvPr/>
        </p:nvSpPr>
        <p:spPr bwMode="auto">
          <a:xfrm>
            <a:off x="7812662" y="2896512"/>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注册事件监听器</a:t>
            </a:r>
            <a:endParaRPr lang="en-US" altLang="zh-CN" sz="1400" dirty="0"/>
          </a:p>
        </p:txBody>
      </p:sp>
      <p:sp>
        <p:nvSpPr>
          <p:cNvPr id="68" name="îsḻïďe">
            <a:extLst>
              <a:ext uri="{FF2B5EF4-FFF2-40B4-BE49-F238E27FC236}">
                <a16:creationId xmlns:a16="http://schemas.microsoft.com/office/drawing/2014/main" id="{C2E212CB-5A6B-48A1-B212-44667BDEECD1}"/>
              </a:ext>
            </a:extLst>
          </p:cNvPr>
          <p:cNvSpPr txBox="1"/>
          <p:nvPr/>
        </p:nvSpPr>
        <p:spPr bwMode="auto">
          <a:xfrm>
            <a:off x="7812662" y="374485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400" b="1" dirty="0" err="1"/>
              <a:t>finishBeanFactoryInitialization</a:t>
            </a:r>
            <a:r>
              <a:rPr lang="en-US" altLang="zh-CN" sz="1400" b="1" dirty="0"/>
              <a:t>(</a:t>
            </a:r>
            <a:r>
              <a:rPr lang="en-US" altLang="zh-CN" sz="1400" b="1" dirty="0" err="1"/>
              <a:t>beanFactory</a:t>
            </a:r>
            <a:r>
              <a:rPr lang="en-US" altLang="zh-CN" sz="1400" b="1" dirty="0"/>
              <a:t>)</a:t>
            </a:r>
          </a:p>
        </p:txBody>
      </p:sp>
      <p:sp>
        <p:nvSpPr>
          <p:cNvPr id="69" name="ísļiḓè">
            <a:extLst>
              <a:ext uri="{FF2B5EF4-FFF2-40B4-BE49-F238E27FC236}">
                <a16:creationId xmlns:a16="http://schemas.microsoft.com/office/drawing/2014/main" id="{3D1EBBCD-770A-4D4D-AD69-23326EA18EFA}"/>
              </a:ext>
            </a:extLst>
          </p:cNvPr>
          <p:cNvSpPr/>
          <p:nvPr/>
        </p:nvSpPr>
        <p:spPr bwMode="auto">
          <a:xfrm>
            <a:off x="7812662" y="418666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初始化所有的 </a:t>
            </a:r>
            <a:r>
              <a:rPr lang="en-US" altLang="zh-CN" sz="1400" dirty="0"/>
              <a:t>singleton beans</a:t>
            </a:r>
          </a:p>
          <a:p>
            <a:pPr marL="171450" indent="-171450">
              <a:lnSpc>
                <a:spcPct val="150000"/>
              </a:lnSpc>
              <a:buFont typeface="Arial" panose="020B0604020202020204" pitchFamily="34" charset="0"/>
              <a:buChar char="•"/>
            </a:pPr>
            <a:r>
              <a:rPr lang="zh-CN" altLang="en-US" sz="1400" dirty="0"/>
              <a:t>（</a:t>
            </a:r>
            <a:r>
              <a:rPr lang="en-US" altLang="zh-CN" sz="1400" dirty="0"/>
              <a:t>lazy-</a:t>
            </a:r>
            <a:r>
              <a:rPr lang="en-US" altLang="zh-CN" sz="1400" dirty="0" err="1"/>
              <a:t>init</a:t>
            </a:r>
            <a:r>
              <a:rPr lang="en-US" altLang="zh-CN" sz="1400" dirty="0"/>
              <a:t> </a:t>
            </a:r>
            <a:r>
              <a:rPr lang="zh-CN" altLang="en-US" sz="1400" dirty="0"/>
              <a:t>的除外）</a:t>
            </a:r>
            <a:endParaRPr lang="en-US" altLang="zh-CN" sz="1400" dirty="0"/>
          </a:p>
        </p:txBody>
      </p:sp>
      <p:sp>
        <p:nvSpPr>
          <p:cNvPr id="70" name="ïṡļiḋe">
            <a:extLst>
              <a:ext uri="{FF2B5EF4-FFF2-40B4-BE49-F238E27FC236}">
                <a16:creationId xmlns:a16="http://schemas.microsoft.com/office/drawing/2014/main" id="{FD1EA163-ABF1-4189-920B-333058D53AAF}"/>
              </a:ext>
            </a:extLst>
          </p:cNvPr>
          <p:cNvSpPr txBox="1"/>
          <p:nvPr/>
        </p:nvSpPr>
        <p:spPr bwMode="auto">
          <a:xfrm>
            <a:off x="7812662" y="503500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err="1">
                <a:solidFill>
                  <a:schemeClr val="tx1"/>
                </a:solidFill>
              </a:rPr>
              <a:t>finishRefresh</a:t>
            </a:r>
            <a:r>
              <a:rPr lang="en-US" altLang="zh-CN" dirty="0">
                <a:solidFill>
                  <a:schemeClr val="tx1"/>
                </a:solidFill>
              </a:rPr>
              <a:t>()</a:t>
            </a:r>
          </a:p>
        </p:txBody>
      </p:sp>
      <p:sp>
        <p:nvSpPr>
          <p:cNvPr id="71" name="ïṩ1ïḑé">
            <a:extLst>
              <a:ext uri="{FF2B5EF4-FFF2-40B4-BE49-F238E27FC236}">
                <a16:creationId xmlns:a16="http://schemas.microsoft.com/office/drawing/2014/main" id="{820A8379-EEDF-4D1C-B539-E6D9015D3353}"/>
              </a:ext>
            </a:extLst>
          </p:cNvPr>
          <p:cNvSpPr/>
          <p:nvPr/>
        </p:nvSpPr>
        <p:spPr bwMode="auto">
          <a:xfrm>
            <a:off x="7812662" y="547681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广播事件，</a:t>
            </a:r>
            <a:r>
              <a:rPr lang="en-US" altLang="zh-CN" sz="1400" dirty="0" err="1"/>
              <a:t>ApplicationContext</a:t>
            </a:r>
            <a:r>
              <a:rPr lang="en-US" altLang="zh-CN" sz="1400" dirty="0"/>
              <a:t> </a:t>
            </a:r>
            <a:r>
              <a:rPr lang="zh-CN" altLang="en-US" sz="1400" dirty="0"/>
              <a:t>初始化完成</a:t>
            </a:r>
            <a:endParaRPr lang="en-US" altLang="zh-CN" sz="1400" dirty="0"/>
          </a:p>
        </p:txBody>
      </p:sp>
      <p:cxnSp>
        <p:nvCxnSpPr>
          <p:cNvPr id="72" name="肘形连接符 71">
            <a:extLst>
              <a:ext uri="{FF2B5EF4-FFF2-40B4-BE49-F238E27FC236}">
                <a16:creationId xmlns:a16="http://schemas.microsoft.com/office/drawing/2014/main" id="{82CB0F39-A1C0-4A34-8614-C45FF96926EB}"/>
              </a:ext>
            </a:extLst>
          </p:cNvPr>
          <p:cNvCxnSpPr>
            <a:stCxn id="64" idx="1"/>
          </p:cNvCxnSpPr>
          <p:nvPr/>
        </p:nvCxnSpPr>
        <p:spPr>
          <a:xfrm rot="10800000" flipV="1">
            <a:off x="7225514" y="1385456"/>
            <a:ext cx="587149" cy="4249543"/>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3" name="肘形连接符 73">
            <a:extLst>
              <a:ext uri="{FF2B5EF4-FFF2-40B4-BE49-F238E27FC236}">
                <a16:creationId xmlns:a16="http://schemas.microsoft.com/office/drawing/2014/main" id="{5EEC35A4-E4A0-4A30-B581-5CE5A4B6524C}"/>
              </a:ext>
            </a:extLst>
          </p:cNvPr>
          <p:cNvCxnSpPr>
            <a:stCxn id="66" idx="1"/>
          </p:cNvCxnSpPr>
          <p:nvPr/>
        </p:nvCxnSpPr>
        <p:spPr>
          <a:xfrm rot="10800000" flipV="1">
            <a:off x="7225514" y="2675608"/>
            <a:ext cx="587149" cy="2959392"/>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4" name="肘形连接符 75">
            <a:extLst>
              <a:ext uri="{FF2B5EF4-FFF2-40B4-BE49-F238E27FC236}">
                <a16:creationId xmlns:a16="http://schemas.microsoft.com/office/drawing/2014/main" id="{ED84D282-1F59-47FE-A90A-46FCB90E14FD}"/>
              </a:ext>
            </a:extLst>
          </p:cNvPr>
          <p:cNvCxnSpPr>
            <a:stCxn id="68" idx="1"/>
          </p:cNvCxnSpPr>
          <p:nvPr/>
        </p:nvCxnSpPr>
        <p:spPr>
          <a:xfrm rot="10800000" flipV="1">
            <a:off x="7225514" y="3965758"/>
            <a:ext cx="587149" cy="166924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5" name="肘形连接符 77">
            <a:extLst>
              <a:ext uri="{FF2B5EF4-FFF2-40B4-BE49-F238E27FC236}">
                <a16:creationId xmlns:a16="http://schemas.microsoft.com/office/drawing/2014/main" id="{435AFD65-50CC-4528-A96C-B94BB4D4353B}"/>
              </a:ext>
            </a:extLst>
          </p:cNvPr>
          <p:cNvCxnSpPr>
            <a:stCxn id="70" idx="1"/>
          </p:cNvCxnSpPr>
          <p:nvPr/>
        </p:nvCxnSpPr>
        <p:spPr>
          <a:xfrm rot="10800000" flipV="1">
            <a:off x="7225514" y="5255908"/>
            <a:ext cx="587149" cy="37909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9014D57F-699D-449A-AE1D-68783C65752C}"/>
              </a:ext>
            </a:extLst>
          </p:cNvPr>
          <p:cNvSpPr/>
          <p:nvPr/>
        </p:nvSpPr>
        <p:spPr>
          <a:xfrm>
            <a:off x="3363985" y="1019345"/>
            <a:ext cx="4009938" cy="662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77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6FF22-959C-4286-9F63-A8350CE671DD}"/>
              </a:ext>
            </a:extLst>
          </p:cNvPr>
          <p:cNvSpPr>
            <a:spLocks noGrp="1"/>
          </p:cNvSpPr>
          <p:nvPr>
            <p:ph type="title"/>
          </p:nvPr>
        </p:nvSpPr>
        <p:spPr/>
        <p:txBody>
          <a:bodyPr/>
          <a:lstStyle/>
          <a:p>
            <a:r>
              <a:rPr lang="en-US" altLang="zh-CN" dirty="0" err="1"/>
              <a:t>obtainFreshBeanFactory</a:t>
            </a:r>
            <a:r>
              <a:rPr lang="en-US" altLang="zh-CN" dirty="0"/>
              <a:t>()</a:t>
            </a:r>
            <a:r>
              <a:rPr lang="zh-CN" altLang="en-US" dirty="0"/>
              <a:t>的</a:t>
            </a:r>
            <a:r>
              <a:rPr lang="en-US" altLang="zh-CN" dirty="0"/>
              <a:t>Bean</a:t>
            </a:r>
            <a:r>
              <a:rPr lang="zh-CN" altLang="en-US" dirty="0"/>
              <a:t>配置与加载</a:t>
            </a:r>
          </a:p>
        </p:txBody>
      </p:sp>
      <p:sp>
        <p:nvSpPr>
          <p:cNvPr id="3" name="页脚占位符 2">
            <a:extLst>
              <a:ext uri="{FF2B5EF4-FFF2-40B4-BE49-F238E27FC236}">
                <a16:creationId xmlns:a16="http://schemas.microsoft.com/office/drawing/2014/main" id="{D3816571-1404-4191-87BA-E2DA8AB48A9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383CD5C-754F-4C9B-973E-C6F376FC1A4E}"/>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pic>
        <p:nvPicPr>
          <p:cNvPr id="6" name="图片 5">
            <a:extLst>
              <a:ext uri="{FF2B5EF4-FFF2-40B4-BE49-F238E27FC236}">
                <a16:creationId xmlns:a16="http://schemas.microsoft.com/office/drawing/2014/main" id="{ECAED2B9-D338-4C81-B401-FC42C1D40BE9}"/>
              </a:ext>
            </a:extLst>
          </p:cNvPr>
          <p:cNvPicPr>
            <a:picLocks noChangeAspect="1"/>
          </p:cNvPicPr>
          <p:nvPr/>
        </p:nvPicPr>
        <p:blipFill>
          <a:blip r:embed="rId2"/>
          <a:stretch>
            <a:fillRect/>
          </a:stretch>
        </p:blipFill>
        <p:spPr>
          <a:xfrm>
            <a:off x="1233300" y="1130300"/>
            <a:ext cx="9723809" cy="4714286"/>
          </a:xfrm>
          <a:prstGeom prst="rect">
            <a:avLst/>
          </a:prstGeom>
        </p:spPr>
      </p:pic>
      <p:sp>
        <p:nvSpPr>
          <p:cNvPr id="7" name="矩形 6">
            <a:extLst>
              <a:ext uri="{FF2B5EF4-FFF2-40B4-BE49-F238E27FC236}">
                <a16:creationId xmlns:a16="http://schemas.microsoft.com/office/drawing/2014/main" id="{32B527EC-0567-43F1-9EE9-4A16953066C7}"/>
              </a:ext>
            </a:extLst>
          </p:cNvPr>
          <p:cNvSpPr/>
          <p:nvPr/>
        </p:nvSpPr>
        <p:spPr>
          <a:xfrm>
            <a:off x="1753299" y="3858936"/>
            <a:ext cx="2667699" cy="394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D9582B61-0F40-4F50-80BE-5D303ABA0F7C}"/>
              </a:ext>
            </a:extLst>
          </p:cNvPr>
          <p:cNvSpPr/>
          <p:nvPr/>
        </p:nvSpPr>
        <p:spPr>
          <a:xfrm>
            <a:off x="6096000" y="3791824"/>
            <a:ext cx="3249336" cy="1065402"/>
          </a:xfrm>
          <a:prstGeom prst="wedgeRectCallout">
            <a:avLst>
              <a:gd name="adj1" fmla="val -94929"/>
              <a:gd name="adj2" fmla="val -28839"/>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·Bean</a:t>
            </a:r>
            <a:r>
              <a:rPr lang="zh-CN" altLang="en-US" dirty="0"/>
              <a:t>在代码层面上是以</a:t>
            </a:r>
            <a:r>
              <a:rPr lang="en-US" altLang="zh-CN" dirty="0" err="1"/>
              <a:t>BeanDefinition</a:t>
            </a:r>
            <a:r>
              <a:rPr lang="zh-CN" altLang="en-US" dirty="0"/>
              <a:t>存在的</a:t>
            </a:r>
          </a:p>
        </p:txBody>
      </p:sp>
    </p:spTree>
    <p:extLst>
      <p:ext uri="{BB962C8B-B14F-4D97-AF65-F5344CB8AC3E}">
        <p14:creationId xmlns:p14="http://schemas.microsoft.com/office/powerpoint/2010/main" val="16215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íśḻïḑè">
            <a:extLst>
              <a:ext uri="{FF2B5EF4-FFF2-40B4-BE49-F238E27FC236}">
                <a16:creationId xmlns:a16="http://schemas.microsoft.com/office/drawing/2014/main" id="{19700D17-E159-4BEC-A427-05FA45ABCB7A}"/>
              </a:ext>
            </a:extLst>
          </p:cNvPr>
          <p:cNvSpPr/>
          <p:nvPr/>
        </p:nvSpPr>
        <p:spPr bwMode="auto">
          <a:xfrm>
            <a:off x="8047838" y="4073583"/>
            <a:ext cx="2986481" cy="206369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lumMod val="85000"/>
            </a:schemeClr>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2" name="标题 1">
            <a:extLst>
              <a:ext uri="{FF2B5EF4-FFF2-40B4-BE49-F238E27FC236}">
                <a16:creationId xmlns:a16="http://schemas.microsoft.com/office/drawing/2014/main" id="{0F481A54-DD7A-4D91-A5CD-861DFDABA914}"/>
              </a:ext>
            </a:extLst>
          </p:cNvPr>
          <p:cNvSpPr>
            <a:spLocks noGrp="1"/>
          </p:cNvSpPr>
          <p:nvPr>
            <p:ph type="title"/>
          </p:nvPr>
        </p:nvSpPr>
        <p:spPr/>
        <p:txBody>
          <a:bodyPr/>
          <a:lstStyle/>
          <a:p>
            <a:r>
              <a:rPr lang="en-US" altLang="zh-CN" dirty="0" err="1"/>
              <a:t>BeanDefinition</a:t>
            </a:r>
            <a:r>
              <a:rPr lang="zh-CN" altLang="en-US" dirty="0"/>
              <a:t>属性</a:t>
            </a:r>
          </a:p>
        </p:txBody>
      </p:sp>
      <p:sp>
        <p:nvSpPr>
          <p:cNvPr id="3" name="页脚占位符 2">
            <a:extLst>
              <a:ext uri="{FF2B5EF4-FFF2-40B4-BE49-F238E27FC236}">
                <a16:creationId xmlns:a16="http://schemas.microsoft.com/office/drawing/2014/main" id="{B550C2D6-C361-4F55-8DC5-19097A88CBD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347F0CB-2987-4DCB-AB3D-EE5777AA6CF5}"/>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0" name="文本框 39">
            <a:extLst>
              <a:ext uri="{FF2B5EF4-FFF2-40B4-BE49-F238E27FC236}">
                <a16:creationId xmlns:a16="http://schemas.microsoft.com/office/drawing/2014/main" id="{C3533559-6199-42AB-9D52-69EFA4BA8A5E}"/>
              </a:ext>
            </a:extLst>
          </p:cNvPr>
          <p:cNvSpPr txBox="1"/>
          <p:nvPr/>
        </p:nvSpPr>
        <p:spPr>
          <a:xfrm>
            <a:off x="1157681" y="1744910"/>
            <a:ext cx="4499950" cy="3886320"/>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altLang="zh-CN" dirty="0" err="1"/>
              <a:t>ParentName</a:t>
            </a:r>
            <a:r>
              <a:rPr lang="en-US" altLang="zh-CN" dirty="0"/>
              <a:t>:</a:t>
            </a:r>
            <a:r>
              <a:rPr lang="zh-CN" altLang="en-US" dirty="0"/>
              <a:t>父</a:t>
            </a:r>
            <a:r>
              <a:rPr lang="en-US" altLang="zh-CN" dirty="0"/>
              <a:t>bean</a:t>
            </a:r>
            <a:r>
              <a:rPr lang="zh-CN" altLang="en-US" dirty="0"/>
              <a:t>的名称</a:t>
            </a:r>
            <a:endParaRPr lang="en-US" altLang="zh-CN" dirty="0"/>
          </a:p>
          <a:p>
            <a:pPr marL="285750" indent="-285750">
              <a:lnSpc>
                <a:spcPct val="200000"/>
              </a:lnSpc>
              <a:buFont typeface="Arial" panose="020B0604020202020204" pitchFamily="34" charset="0"/>
              <a:buChar char="•"/>
            </a:pPr>
            <a:r>
              <a:rPr lang="en-US" altLang="zh-CN" dirty="0" err="1"/>
              <a:t>BeanClassName:Bean</a:t>
            </a:r>
            <a:r>
              <a:rPr lang="zh-CN" altLang="en-US" dirty="0"/>
              <a:t>的名称</a:t>
            </a:r>
            <a:endParaRPr lang="en-US" altLang="zh-CN" dirty="0"/>
          </a:p>
          <a:p>
            <a:pPr marL="285750" indent="-285750">
              <a:lnSpc>
                <a:spcPct val="200000"/>
              </a:lnSpc>
              <a:buFont typeface="Arial" panose="020B0604020202020204" pitchFamily="34" charset="0"/>
              <a:buChar char="•"/>
            </a:pPr>
            <a:r>
              <a:rPr lang="en-US" altLang="zh-CN" dirty="0"/>
              <a:t>Scope</a:t>
            </a:r>
            <a:r>
              <a:rPr lang="zh-CN" altLang="en-US" dirty="0"/>
              <a:t>：作用范围</a:t>
            </a:r>
            <a:endParaRPr lang="en-US" altLang="zh-CN" dirty="0"/>
          </a:p>
          <a:p>
            <a:pPr marL="285750" indent="-285750">
              <a:lnSpc>
                <a:spcPct val="200000"/>
              </a:lnSpc>
              <a:buFont typeface="Arial" panose="020B0604020202020204" pitchFamily="34" charset="0"/>
              <a:buChar char="•"/>
            </a:pPr>
            <a:r>
              <a:rPr lang="en-US" altLang="zh-CN" dirty="0" err="1"/>
              <a:t>LazyInit</a:t>
            </a:r>
            <a:r>
              <a:rPr lang="zh-CN" altLang="en-US" dirty="0"/>
              <a:t>：是否懒加载</a:t>
            </a:r>
            <a:endParaRPr lang="en-US" altLang="zh-CN" dirty="0"/>
          </a:p>
          <a:p>
            <a:pPr marL="285750" indent="-285750">
              <a:lnSpc>
                <a:spcPct val="200000"/>
              </a:lnSpc>
              <a:buFont typeface="Arial" panose="020B0604020202020204" pitchFamily="34" charset="0"/>
              <a:buChar char="•"/>
            </a:pPr>
            <a:r>
              <a:rPr lang="en-US" altLang="zh-CN" dirty="0" err="1"/>
              <a:t>DependsOn</a:t>
            </a:r>
            <a:r>
              <a:rPr lang="zh-CN" altLang="en-US" dirty="0"/>
              <a:t>：该</a:t>
            </a:r>
            <a:r>
              <a:rPr lang="en-US" altLang="zh-CN" dirty="0"/>
              <a:t>bean</a:t>
            </a:r>
            <a:r>
              <a:rPr lang="zh-CN" altLang="en-US" dirty="0"/>
              <a:t>依赖的所有</a:t>
            </a:r>
            <a:r>
              <a:rPr lang="en-US" altLang="zh-CN" dirty="0"/>
              <a:t>bean</a:t>
            </a:r>
          </a:p>
          <a:p>
            <a:pPr marL="285750" indent="-285750">
              <a:lnSpc>
                <a:spcPct val="200000"/>
              </a:lnSpc>
              <a:buFont typeface="Arial" panose="020B0604020202020204" pitchFamily="34" charset="0"/>
              <a:buChar char="•"/>
            </a:pPr>
            <a:r>
              <a:rPr lang="en-US" altLang="zh-CN" dirty="0" err="1"/>
              <a:t>AutowireCandidate</a:t>
            </a:r>
            <a:r>
              <a:rPr lang="zh-CN" altLang="en-US" dirty="0"/>
              <a:t>：是否可以根据类型</a:t>
            </a:r>
            <a:endParaRPr lang="en-US" altLang="zh-CN" dirty="0"/>
          </a:p>
          <a:p>
            <a:pPr>
              <a:lnSpc>
                <a:spcPct val="200000"/>
              </a:lnSpc>
            </a:pPr>
            <a:r>
              <a:rPr lang="en-US" altLang="zh-CN" dirty="0"/>
              <a:t>    </a:t>
            </a:r>
            <a:r>
              <a:rPr lang="zh-CN" altLang="en-US" dirty="0"/>
              <a:t>注入到其他</a:t>
            </a:r>
            <a:r>
              <a:rPr lang="en-US" altLang="zh-CN" dirty="0"/>
              <a:t>bean</a:t>
            </a:r>
          </a:p>
        </p:txBody>
      </p:sp>
      <p:sp>
        <p:nvSpPr>
          <p:cNvPr id="41" name="矩形 40">
            <a:extLst>
              <a:ext uri="{FF2B5EF4-FFF2-40B4-BE49-F238E27FC236}">
                <a16:creationId xmlns:a16="http://schemas.microsoft.com/office/drawing/2014/main" id="{05242A83-17CF-4549-9B2F-9AE4F2BDBCA7}"/>
              </a:ext>
            </a:extLst>
          </p:cNvPr>
          <p:cNvSpPr/>
          <p:nvPr/>
        </p:nvSpPr>
        <p:spPr>
          <a:xfrm>
            <a:off x="6096000" y="1744910"/>
            <a:ext cx="6096000" cy="2776401"/>
          </a:xfrm>
          <a:prstGeom prst="rect">
            <a:avLst/>
          </a:prstGeom>
        </p:spPr>
        <p:txBody>
          <a:bodyPr>
            <a:spAutoFit/>
          </a:bodyPr>
          <a:lstStyle/>
          <a:p>
            <a:pPr marL="285750" indent="-285750">
              <a:lnSpc>
                <a:spcPct val="200000"/>
              </a:lnSpc>
              <a:buFont typeface="Arial" panose="020B0604020202020204" pitchFamily="34" charset="0"/>
              <a:buChar char="•"/>
            </a:pPr>
            <a:r>
              <a:rPr lang="en-US" altLang="zh-CN" dirty="0"/>
              <a:t>Primary</a:t>
            </a:r>
            <a:r>
              <a:rPr lang="zh-CN" altLang="en-US" dirty="0"/>
              <a:t>：实现接口时是否有优先级</a:t>
            </a:r>
            <a:endParaRPr lang="en-US" altLang="zh-CN" dirty="0"/>
          </a:p>
          <a:p>
            <a:pPr marL="285750" indent="-285750">
              <a:lnSpc>
                <a:spcPct val="200000"/>
              </a:lnSpc>
              <a:buFont typeface="Arial" panose="020B0604020202020204" pitchFamily="34" charset="0"/>
              <a:buChar char="•"/>
            </a:pPr>
            <a:r>
              <a:rPr lang="en-US" altLang="zh-CN" dirty="0" err="1"/>
              <a:t>FactoryBeanName</a:t>
            </a:r>
            <a:r>
              <a:rPr lang="zh-CN" altLang="en-US" dirty="0"/>
              <a:t>：指定工厂进行工厂方法生成</a:t>
            </a:r>
            <a:endParaRPr lang="en-US" altLang="zh-CN" dirty="0"/>
          </a:p>
          <a:p>
            <a:pPr marL="285750" indent="-285750">
              <a:lnSpc>
                <a:spcPct val="200000"/>
              </a:lnSpc>
              <a:buFont typeface="Arial" panose="020B0604020202020204" pitchFamily="34" charset="0"/>
              <a:buChar char="•"/>
            </a:pPr>
            <a:r>
              <a:rPr lang="en-US" altLang="zh-CN" dirty="0" err="1"/>
              <a:t>FactoryMethodName</a:t>
            </a:r>
            <a:r>
              <a:rPr lang="zh-CN" altLang="en-US" dirty="0"/>
              <a:t>：指定工厂方法</a:t>
            </a:r>
            <a:endParaRPr lang="en-US" altLang="zh-CN" dirty="0"/>
          </a:p>
          <a:p>
            <a:pPr marL="285750" indent="-285750">
              <a:lnSpc>
                <a:spcPct val="200000"/>
              </a:lnSpc>
              <a:buFont typeface="Arial" panose="020B0604020202020204" pitchFamily="34" charset="0"/>
              <a:buChar char="•"/>
            </a:pPr>
            <a:r>
              <a:rPr lang="en-US" altLang="zh-CN" dirty="0"/>
              <a:t>Singleton</a:t>
            </a:r>
            <a:r>
              <a:rPr lang="zh-CN" altLang="en-US" dirty="0"/>
              <a:t>：是否单例</a:t>
            </a:r>
            <a:endParaRPr lang="en-US" altLang="zh-CN" dirty="0"/>
          </a:p>
          <a:p>
            <a:pPr marL="285750" indent="-285750">
              <a:lnSpc>
                <a:spcPct val="200000"/>
              </a:lnSpc>
              <a:buFont typeface="Arial" panose="020B0604020202020204" pitchFamily="34" charset="0"/>
              <a:buChar char="•"/>
            </a:pPr>
            <a:r>
              <a:rPr lang="en-US" altLang="zh-CN" dirty="0"/>
              <a:t>Prototype</a:t>
            </a:r>
            <a:r>
              <a:rPr lang="zh-CN" altLang="en-US" dirty="0"/>
              <a:t>：是否是</a:t>
            </a:r>
            <a:r>
              <a:rPr lang="en-US" altLang="zh-CN" dirty="0"/>
              <a:t>prototype</a:t>
            </a:r>
            <a:endParaRPr lang="zh-CN" altLang="en-US" dirty="0"/>
          </a:p>
        </p:txBody>
      </p:sp>
    </p:spTree>
    <p:extLst>
      <p:ext uri="{BB962C8B-B14F-4D97-AF65-F5344CB8AC3E}">
        <p14:creationId xmlns:p14="http://schemas.microsoft.com/office/powerpoint/2010/main" val="354713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668BD-F274-4FB5-85E7-9842FEC1BD27}"/>
              </a:ext>
            </a:extLst>
          </p:cNvPr>
          <p:cNvSpPr>
            <a:spLocks noGrp="1"/>
          </p:cNvSpPr>
          <p:nvPr>
            <p:ph type="title"/>
          </p:nvPr>
        </p:nvSpPr>
        <p:spPr/>
        <p:txBody>
          <a:bodyPr/>
          <a:lstStyle/>
          <a:p>
            <a:r>
              <a:rPr lang="zh-CN" altLang="en-US" dirty="0"/>
              <a:t>加载</a:t>
            </a:r>
            <a:r>
              <a:rPr lang="en-US" altLang="zh-CN" dirty="0" err="1"/>
              <a:t>BeanDefinition</a:t>
            </a:r>
            <a:endParaRPr lang="zh-CN" altLang="en-US" dirty="0"/>
          </a:p>
        </p:txBody>
      </p:sp>
      <p:sp>
        <p:nvSpPr>
          <p:cNvPr id="3" name="页脚占位符 2">
            <a:extLst>
              <a:ext uri="{FF2B5EF4-FFF2-40B4-BE49-F238E27FC236}">
                <a16:creationId xmlns:a16="http://schemas.microsoft.com/office/drawing/2014/main" id="{84575784-C1DC-494D-A81C-7AB28C5BEC9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AB66262-8793-43C9-AA65-441B36028B1F}"/>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pic>
        <p:nvPicPr>
          <p:cNvPr id="5" name="图片 4">
            <a:extLst>
              <a:ext uri="{FF2B5EF4-FFF2-40B4-BE49-F238E27FC236}">
                <a16:creationId xmlns:a16="http://schemas.microsoft.com/office/drawing/2014/main" id="{B30A46E0-8BE4-4464-9A4D-ECA72B3E154C}"/>
              </a:ext>
            </a:extLst>
          </p:cNvPr>
          <p:cNvPicPr>
            <a:picLocks noChangeAspect="1"/>
          </p:cNvPicPr>
          <p:nvPr/>
        </p:nvPicPr>
        <p:blipFill>
          <a:blip r:embed="rId2"/>
          <a:stretch>
            <a:fillRect/>
          </a:stretch>
        </p:blipFill>
        <p:spPr>
          <a:xfrm>
            <a:off x="1567770" y="1373214"/>
            <a:ext cx="9056460" cy="4683637"/>
          </a:xfrm>
          <a:prstGeom prst="rect">
            <a:avLst/>
          </a:prstGeom>
        </p:spPr>
      </p:pic>
      <p:sp>
        <p:nvSpPr>
          <p:cNvPr id="7" name="对话气泡: 矩形 6">
            <a:extLst>
              <a:ext uri="{FF2B5EF4-FFF2-40B4-BE49-F238E27FC236}">
                <a16:creationId xmlns:a16="http://schemas.microsoft.com/office/drawing/2014/main" id="{9CEDE2AC-1A96-4A6B-B5B8-277A62602AF8}"/>
              </a:ext>
            </a:extLst>
          </p:cNvPr>
          <p:cNvSpPr/>
          <p:nvPr/>
        </p:nvSpPr>
        <p:spPr>
          <a:xfrm>
            <a:off x="8092580" y="2141340"/>
            <a:ext cx="3249336" cy="1065402"/>
          </a:xfrm>
          <a:prstGeom prst="wedgeRectCallout">
            <a:avLst>
              <a:gd name="adj1" fmla="val -96736"/>
              <a:gd name="adj2" fmla="val 15256"/>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根据</a:t>
            </a:r>
            <a:r>
              <a:rPr lang="en-US" altLang="zh-CN" dirty="0"/>
              <a:t>xml</a:t>
            </a:r>
            <a:r>
              <a:rPr lang="zh-CN" altLang="en-US" dirty="0"/>
              <a:t>文件的地址，将</a:t>
            </a:r>
            <a:r>
              <a:rPr lang="en-US" altLang="zh-CN" dirty="0"/>
              <a:t>xml</a:t>
            </a:r>
            <a:r>
              <a:rPr lang="zh-CN" altLang="en-US" dirty="0"/>
              <a:t>文件资源转换而来形成的</a:t>
            </a:r>
            <a:r>
              <a:rPr lang="en-US" altLang="zh-CN" dirty="0"/>
              <a:t>Resource</a:t>
            </a:r>
            <a:r>
              <a:rPr lang="zh-CN" altLang="en-US" dirty="0"/>
              <a:t>和</a:t>
            </a:r>
            <a:r>
              <a:rPr lang="en-US" altLang="zh-CN" dirty="0" err="1"/>
              <a:t>inputSource</a:t>
            </a:r>
            <a:endParaRPr lang="zh-CN" altLang="en-US" dirty="0"/>
          </a:p>
        </p:txBody>
      </p:sp>
      <p:sp>
        <p:nvSpPr>
          <p:cNvPr id="8" name="矩形 7">
            <a:extLst>
              <a:ext uri="{FF2B5EF4-FFF2-40B4-BE49-F238E27FC236}">
                <a16:creationId xmlns:a16="http://schemas.microsoft.com/office/drawing/2014/main" id="{9589573A-1830-4D80-9E8E-A674EC9BD45C}"/>
              </a:ext>
            </a:extLst>
          </p:cNvPr>
          <p:cNvSpPr/>
          <p:nvPr/>
        </p:nvSpPr>
        <p:spPr>
          <a:xfrm>
            <a:off x="1795244" y="5343787"/>
            <a:ext cx="6417578" cy="201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549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0505D-6396-41CE-93F5-F7E76CAEE395}"/>
              </a:ext>
            </a:extLst>
          </p:cNvPr>
          <p:cNvSpPr>
            <a:spLocks noGrp="1"/>
          </p:cNvSpPr>
          <p:nvPr>
            <p:ph type="title"/>
          </p:nvPr>
        </p:nvSpPr>
        <p:spPr/>
        <p:txBody>
          <a:bodyPr/>
          <a:lstStyle/>
          <a:p>
            <a:r>
              <a:rPr lang="zh-CN" altLang="en-US" dirty="0"/>
              <a:t>解析</a:t>
            </a:r>
            <a:r>
              <a:rPr lang="en-US" altLang="zh-CN" dirty="0"/>
              <a:t>xml</a:t>
            </a:r>
            <a:r>
              <a:rPr lang="zh-CN" altLang="en-US" dirty="0"/>
              <a:t>根节点</a:t>
            </a:r>
          </a:p>
        </p:txBody>
      </p:sp>
      <p:sp>
        <p:nvSpPr>
          <p:cNvPr id="3" name="页脚占位符 2">
            <a:extLst>
              <a:ext uri="{FF2B5EF4-FFF2-40B4-BE49-F238E27FC236}">
                <a16:creationId xmlns:a16="http://schemas.microsoft.com/office/drawing/2014/main" id="{901BA135-947C-454F-82F7-CD6A1B1DE39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987B5E3-60A3-4C44-84EE-377A8414E409}"/>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pic>
        <p:nvPicPr>
          <p:cNvPr id="5" name="图片 4">
            <a:extLst>
              <a:ext uri="{FF2B5EF4-FFF2-40B4-BE49-F238E27FC236}">
                <a16:creationId xmlns:a16="http://schemas.microsoft.com/office/drawing/2014/main" id="{F3D7B52F-7A99-4C1B-9EE0-D7250D0BD3C3}"/>
              </a:ext>
            </a:extLst>
          </p:cNvPr>
          <p:cNvPicPr>
            <a:picLocks noChangeAspect="1"/>
          </p:cNvPicPr>
          <p:nvPr/>
        </p:nvPicPr>
        <p:blipFill>
          <a:blip r:embed="rId2"/>
          <a:stretch>
            <a:fillRect/>
          </a:stretch>
        </p:blipFill>
        <p:spPr>
          <a:xfrm>
            <a:off x="1703018" y="1807432"/>
            <a:ext cx="8784372" cy="2050922"/>
          </a:xfrm>
          <a:prstGeom prst="rect">
            <a:avLst/>
          </a:prstGeom>
        </p:spPr>
      </p:pic>
      <p:sp>
        <p:nvSpPr>
          <p:cNvPr id="6" name="文本框 5">
            <a:extLst>
              <a:ext uri="{FF2B5EF4-FFF2-40B4-BE49-F238E27FC236}">
                <a16:creationId xmlns:a16="http://schemas.microsoft.com/office/drawing/2014/main" id="{AF33B5B5-DDB2-48F5-B59A-2E98F3E709D2}"/>
              </a:ext>
            </a:extLst>
          </p:cNvPr>
          <p:cNvSpPr txBox="1"/>
          <p:nvPr/>
        </p:nvSpPr>
        <p:spPr>
          <a:xfrm>
            <a:off x="1742054" y="4395873"/>
            <a:ext cx="8706300" cy="1200329"/>
          </a:xfrm>
          <a:prstGeom prst="rect">
            <a:avLst/>
          </a:prstGeom>
          <a:noFill/>
        </p:spPr>
        <p:txBody>
          <a:bodyPr wrap="square" rtlCol="0">
            <a:spAutoFit/>
          </a:bodyPr>
          <a:lstStyle/>
          <a:p>
            <a:r>
              <a:rPr lang="zh-CN" altLang="en-US" sz="2400" dirty="0"/>
              <a:t>将配置文件转换为</a:t>
            </a:r>
            <a:r>
              <a:rPr lang="en-US" altLang="zh-CN" sz="2400" dirty="0"/>
              <a:t>DOM</a:t>
            </a:r>
            <a:r>
              <a:rPr lang="zh-CN" altLang="en-US" sz="2400" dirty="0"/>
              <a:t>树，并从根节点开始解析，判断</a:t>
            </a:r>
            <a:r>
              <a:rPr lang="en-US" altLang="zh-CN" sz="2400" dirty="0"/>
              <a:t>profile</a:t>
            </a:r>
            <a:r>
              <a:rPr lang="zh-CN" altLang="en-US" sz="2400" dirty="0"/>
              <a:t>是否是当前环境需要的，其中的核心方法是</a:t>
            </a:r>
            <a:r>
              <a:rPr lang="en-US" altLang="zh-CN" sz="2400" dirty="0" err="1"/>
              <a:t>parseBeanDefinitions</a:t>
            </a:r>
            <a:r>
              <a:rPr lang="en-US" altLang="zh-CN" sz="2400" dirty="0"/>
              <a:t>(root, </a:t>
            </a:r>
            <a:r>
              <a:rPr lang="en-US" altLang="zh-CN" sz="2400" dirty="0" err="1"/>
              <a:t>this.delegate</a:t>
            </a:r>
            <a:r>
              <a:rPr lang="en-US" altLang="zh-CN" sz="2400" dirty="0"/>
              <a:t>)</a:t>
            </a:r>
            <a:endParaRPr lang="zh-CN" altLang="en-US" sz="2400" dirty="0"/>
          </a:p>
        </p:txBody>
      </p:sp>
      <p:sp>
        <p:nvSpPr>
          <p:cNvPr id="7" name="矩形 6">
            <a:extLst>
              <a:ext uri="{FF2B5EF4-FFF2-40B4-BE49-F238E27FC236}">
                <a16:creationId xmlns:a16="http://schemas.microsoft.com/office/drawing/2014/main" id="{E323601E-9C68-4FBC-9BE0-11798DCA4E42}"/>
              </a:ext>
            </a:extLst>
          </p:cNvPr>
          <p:cNvSpPr/>
          <p:nvPr/>
        </p:nvSpPr>
        <p:spPr>
          <a:xfrm>
            <a:off x="2021747" y="3246539"/>
            <a:ext cx="3263317" cy="3103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033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43B53-4612-410F-A1B9-2F157ECB9A6D}"/>
              </a:ext>
            </a:extLst>
          </p:cNvPr>
          <p:cNvSpPr>
            <a:spLocks noGrp="1"/>
          </p:cNvSpPr>
          <p:nvPr>
            <p:ph type="title"/>
          </p:nvPr>
        </p:nvSpPr>
        <p:spPr/>
        <p:txBody>
          <a:bodyPr/>
          <a:lstStyle/>
          <a:p>
            <a:r>
              <a:rPr lang="zh-CN" altLang="en-US" dirty="0"/>
              <a:t>解析</a:t>
            </a:r>
            <a:r>
              <a:rPr lang="en-US" altLang="zh-CN" dirty="0" err="1"/>
              <a:t>beanDefinition</a:t>
            </a:r>
            <a:endParaRPr lang="zh-CN" altLang="en-US" dirty="0"/>
          </a:p>
        </p:txBody>
      </p:sp>
      <p:sp>
        <p:nvSpPr>
          <p:cNvPr id="3" name="页脚占位符 2">
            <a:extLst>
              <a:ext uri="{FF2B5EF4-FFF2-40B4-BE49-F238E27FC236}">
                <a16:creationId xmlns:a16="http://schemas.microsoft.com/office/drawing/2014/main" id="{EEBCEBD2-27F4-4730-8113-1EE66F71E49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B7694B9-CB18-49DE-B7C3-545A167DD12D}"/>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pic>
        <p:nvPicPr>
          <p:cNvPr id="5" name="图片 4">
            <a:extLst>
              <a:ext uri="{FF2B5EF4-FFF2-40B4-BE49-F238E27FC236}">
                <a16:creationId xmlns:a16="http://schemas.microsoft.com/office/drawing/2014/main" id="{52117CA1-6472-4151-A223-665948A73835}"/>
              </a:ext>
            </a:extLst>
          </p:cNvPr>
          <p:cNvPicPr>
            <a:picLocks noChangeAspect="1"/>
          </p:cNvPicPr>
          <p:nvPr/>
        </p:nvPicPr>
        <p:blipFill>
          <a:blip r:embed="rId2"/>
          <a:stretch>
            <a:fillRect/>
          </a:stretch>
        </p:blipFill>
        <p:spPr>
          <a:xfrm>
            <a:off x="2115047" y="1278238"/>
            <a:ext cx="7961905" cy="4714286"/>
          </a:xfrm>
          <a:prstGeom prst="rect">
            <a:avLst/>
          </a:prstGeom>
        </p:spPr>
      </p:pic>
      <p:sp>
        <p:nvSpPr>
          <p:cNvPr id="6" name="对话气泡: 矩形 5">
            <a:extLst>
              <a:ext uri="{FF2B5EF4-FFF2-40B4-BE49-F238E27FC236}">
                <a16:creationId xmlns:a16="http://schemas.microsoft.com/office/drawing/2014/main" id="{841FE824-CE38-4096-88C1-484A32EBAE74}"/>
              </a:ext>
            </a:extLst>
          </p:cNvPr>
          <p:cNvSpPr/>
          <p:nvPr/>
        </p:nvSpPr>
        <p:spPr>
          <a:xfrm>
            <a:off x="7564073" y="2829238"/>
            <a:ext cx="3249336" cy="1065402"/>
          </a:xfrm>
          <a:prstGeom prst="wedgeRectCallout">
            <a:avLst>
              <a:gd name="adj1" fmla="val -96736"/>
              <a:gd name="adj2" fmla="val 15256"/>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Default element</a:t>
            </a:r>
            <a:r>
              <a:rPr lang="zh-CN" altLang="en-US" dirty="0"/>
              <a:t>指的是默认的</a:t>
            </a:r>
            <a:r>
              <a:rPr lang="en-US" altLang="zh-CN" dirty="0"/>
              <a:t>&lt;import /&gt;</a:t>
            </a:r>
            <a:r>
              <a:rPr lang="zh-CN" altLang="en-US" dirty="0"/>
              <a:t>、</a:t>
            </a:r>
            <a:r>
              <a:rPr lang="en-US" altLang="zh-CN" dirty="0"/>
              <a:t>&lt;alias /&gt;</a:t>
            </a:r>
            <a:r>
              <a:rPr lang="zh-CN" altLang="en-US" dirty="0"/>
              <a:t>、</a:t>
            </a:r>
            <a:endParaRPr lang="en-US" altLang="zh-CN" dirty="0"/>
          </a:p>
          <a:p>
            <a:pPr algn="ctr"/>
            <a:r>
              <a:rPr lang="en-US" altLang="zh-CN" dirty="0"/>
              <a:t>&lt;bean /&gt;</a:t>
            </a:r>
            <a:r>
              <a:rPr lang="zh-CN" altLang="en-US" dirty="0"/>
              <a:t>、</a:t>
            </a:r>
            <a:r>
              <a:rPr lang="en-US" altLang="zh-CN" dirty="0"/>
              <a:t>&lt;beans /&gt;</a:t>
            </a:r>
          </a:p>
        </p:txBody>
      </p:sp>
    </p:spTree>
    <p:extLst>
      <p:ext uri="{BB962C8B-B14F-4D97-AF65-F5344CB8AC3E}">
        <p14:creationId xmlns:p14="http://schemas.microsoft.com/office/powerpoint/2010/main" val="87195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9CBBCF90-0117-4479-8C60-647CE0382F4F}"/>
              </a:ext>
            </a:extLst>
          </p:cNvPr>
          <p:cNvCxnSpPr/>
          <p:nvPr/>
        </p:nvCxnSpPr>
        <p:spPr>
          <a:xfrm flipH="1">
            <a:off x="1465835" y="2163401"/>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E9E08E46-A2F5-4CFA-A35F-27FB625A75C3}"/>
              </a:ext>
            </a:extLst>
          </p:cNvPr>
          <p:cNvCxnSpPr>
            <a:cxnSpLocks/>
          </p:cNvCxnSpPr>
          <p:nvPr/>
        </p:nvCxnSpPr>
        <p:spPr>
          <a:xfrm>
            <a:off x="1465835" y="2623232"/>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íṥlíḍe">
            <a:extLst>
              <a:ext uri="{FF2B5EF4-FFF2-40B4-BE49-F238E27FC236}">
                <a16:creationId xmlns:a16="http://schemas.microsoft.com/office/drawing/2014/main" id="{1CD83531-D9C4-47E1-998D-439423EC9056}"/>
              </a:ext>
            </a:extLst>
          </p:cNvPr>
          <p:cNvSpPr txBox="1"/>
          <p:nvPr/>
        </p:nvSpPr>
        <p:spPr>
          <a:xfrm>
            <a:off x="6406166" y="2266063"/>
            <a:ext cx="466794" cy="461665"/>
          </a:xfrm>
          <a:prstGeom prst="rect">
            <a:avLst/>
          </a:prstGeom>
          <a:noFill/>
        </p:spPr>
        <p:txBody>
          <a:bodyPr wrap="none" anchor="ctr">
            <a:noAutofit/>
          </a:bodyPr>
          <a:lstStyle/>
          <a:p>
            <a:pPr algn="ctr"/>
            <a:r>
              <a:rPr lang="en-US" altLang="zh-CN" sz="2800" dirty="0">
                <a:solidFill>
                  <a:schemeClr val="accent1">
                    <a:lumMod val="100000"/>
                  </a:schemeClr>
                </a:solidFill>
                <a:latin typeface="Impact" panose="020B0806030902050204" pitchFamily="34" charset="0"/>
              </a:rPr>
              <a:t>01</a:t>
            </a:r>
          </a:p>
        </p:txBody>
      </p:sp>
      <p:cxnSp>
        <p:nvCxnSpPr>
          <p:cNvPr id="6" name="直接连接符 5">
            <a:extLst>
              <a:ext uri="{FF2B5EF4-FFF2-40B4-BE49-F238E27FC236}">
                <a16:creationId xmlns:a16="http://schemas.microsoft.com/office/drawing/2014/main" id="{54A145AE-C65C-4712-84AF-5B29CD7AB06C}"/>
              </a:ext>
            </a:extLst>
          </p:cNvPr>
          <p:cNvCxnSpPr/>
          <p:nvPr/>
        </p:nvCxnSpPr>
        <p:spPr>
          <a:xfrm>
            <a:off x="7004632" y="2237288"/>
            <a:ext cx="0" cy="5192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i$ḷíḋe">
            <a:extLst>
              <a:ext uri="{FF2B5EF4-FFF2-40B4-BE49-F238E27FC236}">
                <a16:creationId xmlns:a16="http://schemas.microsoft.com/office/drawing/2014/main" id="{83266592-761D-4410-ABEC-0F4E2ACF87F5}"/>
              </a:ext>
            </a:extLst>
          </p:cNvPr>
          <p:cNvSpPr/>
          <p:nvPr/>
        </p:nvSpPr>
        <p:spPr bwMode="auto">
          <a:xfrm>
            <a:off x="7091053" y="2514329"/>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简要介绍</a:t>
            </a:r>
            <a:r>
              <a:rPr lang="en-US" altLang="zh-CN" sz="1100" dirty="0"/>
              <a:t>IOC</a:t>
            </a:r>
            <a:r>
              <a:rPr lang="zh-CN" altLang="en-US" sz="1100" dirty="0"/>
              <a:t>的概念和优势</a:t>
            </a:r>
            <a:endParaRPr lang="en-US" altLang="zh-CN" sz="1100" dirty="0"/>
          </a:p>
        </p:txBody>
      </p:sp>
      <p:sp>
        <p:nvSpPr>
          <p:cNvPr id="8" name="işlîḋè">
            <a:extLst>
              <a:ext uri="{FF2B5EF4-FFF2-40B4-BE49-F238E27FC236}">
                <a16:creationId xmlns:a16="http://schemas.microsoft.com/office/drawing/2014/main" id="{2FA03634-1276-4FE4-B39F-DF75C5AB3AB3}"/>
              </a:ext>
            </a:extLst>
          </p:cNvPr>
          <p:cNvSpPr txBox="1"/>
          <p:nvPr/>
        </p:nvSpPr>
        <p:spPr bwMode="auto">
          <a:xfrm>
            <a:off x="7091053" y="2163401"/>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IOC</a:t>
            </a:r>
            <a:r>
              <a:rPr lang="zh-CN" altLang="en-US" sz="1800" b="1" dirty="0"/>
              <a:t>简介</a:t>
            </a:r>
            <a:endParaRPr lang="en-US" altLang="zh-CN" sz="1800" b="1" dirty="0"/>
          </a:p>
        </p:txBody>
      </p:sp>
      <p:sp>
        <p:nvSpPr>
          <p:cNvPr id="9" name="îşľîḓè">
            <a:extLst>
              <a:ext uri="{FF2B5EF4-FFF2-40B4-BE49-F238E27FC236}">
                <a16:creationId xmlns:a16="http://schemas.microsoft.com/office/drawing/2014/main" id="{1B55F4B4-4908-4BB1-A2AB-AA7EC96DD927}"/>
              </a:ext>
            </a:extLst>
          </p:cNvPr>
          <p:cNvSpPr txBox="1"/>
          <p:nvPr/>
        </p:nvSpPr>
        <p:spPr>
          <a:xfrm>
            <a:off x="6406166" y="3065789"/>
            <a:ext cx="503663" cy="461665"/>
          </a:xfrm>
          <a:prstGeom prst="rect">
            <a:avLst/>
          </a:prstGeom>
          <a:noFill/>
        </p:spPr>
        <p:txBody>
          <a:bodyPr wrap="none" anchor="ctr">
            <a:noAutofit/>
          </a:bodyPr>
          <a:lstStyle/>
          <a:p>
            <a:pPr algn="ctr"/>
            <a:r>
              <a:rPr lang="en-US" altLang="zh-CN" sz="2800">
                <a:solidFill>
                  <a:schemeClr val="accent2">
                    <a:lumMod val="100000"/>
                  </a:schemeClr>
                </a:solidFill>
                <a:latin typeface="Impact" panose="020B0806030902050204" pitchFamily="34" charset="0"/>
              </a:rPr>
              <a:t>02</a:t>
            </a:r>
          </a:p>
        </p:txBody>
      </p:sp>
      <p:cxnSp>
        <p:nvCxnSpPr>
          <p:cNvPr id="10" name="直接连接符 9">
            <a:extLst>
              <a:ext uri="{FF2B5EF4-FFF2-40B4-BE49-F238E27FC236}">
                <a16:creationId xmlns:a16="http://schemas.microsoft.com/office/drawing/2014/main" id="{A1E48A39-8FBD-47B8-90D0-BAD2B1734B1A}"/>
              </a:ext>
            </a:extLst>
          </p:cNvPr>
          <p:cNvCxnSpPr/>
          <p:nvPr/>
        </p:nvCxnSpPr>
        <p:spPr>
          <a:xfrm>
            <a:off x="7023066" y="3037014"/>
            <a:ext cx="0" cy="519214"/>
          </a:xfrm>
          <a:prstGeom prst="line">
            <a:avLst/>
          </a:prstGeom>
          <a:ln w="28575"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işlíḑê">
            <a:extLst>
              <a:ext uri="{FF2B5EF4-FFF2-40B4-BE49-F238E27FC236}">
                <a16:creationId xmlns:a16="http://schemas.microsoft.com/office/drawing/2014/main" id="{9AD7BC1E-6F69-4CCC-9E72-83D0F010364F}"/>
              </a:ext>
            </a:extLst>
          </p:cNvPr>
          <p:cNvSpPr/>
          <p:nvPr/>
        </p:nvSpPr>
        <p:spPr bwMode="auto">
          <a:xfrm>
            <a:off x="7109487" y="331405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对</a:t>
            </a:r>
            <a:r>
              <a:rPr lang="en-US" altLang="zh-CN" sz="1100" dirty="0"/>
              <a:t>Spring bean</a:t>
            </a:r>
            <a:r>
              <a:rPr lang="zh-CN" altLang="en-US" sz="1100" dirty="0"/>
              <a:t>解析和装载进行分析</a:t>
            </a:r>
            <a:endParaRPr lang="en-US" altLang="zh-CN" sz="1100" dirty="0"/>
          </a:p>
        </p:txBody>
      </p:sp>
      <p:sp>
        <p:nvSpPr>
          <p:cNvPr id="12" name="iŝ1íďè">
            <a:extLst>
              <a:ext uri="{FF2B5EF4-FFF2-40B4-BE49-F238E27FC236}">
                <a16:creationId xmlns:a16="http://schemas.microsoft.com/office/drawing/2014/main" id="{7E6943D7-A4AF-4026-A794-721B92E08858}"/>
              </a:ext>
            </a:extLst>
          </p:cNvPr>
          <p:cNvSpPr txBox="1"/>
          <p:nvPr/>
        </p:nvSpPr>
        <p:spPr bwMode="auto">
          <a:xfrm>
            <a:off x="7109487" y="296312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Spring IOC</a:t>
            </a:r>
            <a:r>
              <a:rPr lang="zh-CN" altLang="en-US" sz="1800" b="1" dirty="0"/>
              <a:t>源码分析</a:t>
            </a:r>
            <a:endParaRPr lang="en-US" altLang="zh-CN" sz="1800" b="1" dirty="0"/>
          </a:p>
        </p:txBody>
      </p:sp>
      <p:sp>
        <p:nvSpPr>
          <p:cNvPr id="13" name="íSļíḋé">
            <a:extLst>
              <a:ext uri="{FF2B5EF4-FFF2-40B4-BE49-F238E27FC236}">
                <a16:creationId xmlns:a16="http://schemas.microsoft.com/office/drawing/2014/main" id="{47AC14C2-0D18-4F68-B8AC-71E6705B77CA}"/>
              </a:ext>
            </a:extLst>
          </p:cNvPr>
          <p:cNvSpPr txBox="1"/>
          <p:nvPr/>
        </p:nvSpPr>
        <p:spPr>
          <a:xfrm>
            <a:off x="6406166" y="3865515"/>
            <a:ext cx="513282" cy="461665"/>
          </a:xfrm>
          <a:prstGeom prst="rect">
            <a:avLst/>
          </a:prstGeom>
          <a:noFill/>
        </p:spPr>
        <p:txBody>
          <a:bodyPr wrap="none" anchor="ctr">
            <a:noAutofit/>
          </a:bodyPr>
          <a:lstStyle/>
          <a:p>
            <a:pPr algn="ctr"/>
            <a:r>
              <a:rPr lang="en-US" altLang="zh-CN" sz="2800" dirty="0">
                <a:solidFill>
                  <a:schemeClr val="tx1">
                    <a:lumMod val="65000"/>
                    <a:lumOff val="35000"/>
                  </a:schemeClr>
                </a:solidFill>
                <a:latin typeface="Impact" panose="020B0806030902050204" pitchFamily="34" charset="0"/>
              </a:rPr>
              <a:t>03</a:t>
            </a:r>
          </a:p>
        </p:txBody>
      </p:sp>
      <p:cxnSp>
        <p:nvCxnSpPr>
          <p:cNvPr id="14" name="直接连接符 13">
            <a:extLst>
              <a:ext uri="{FF2B5EF4-FFF2-40B4-BE49-F238E27FC236}">
                <a16:creationId xmlns:a16="http://schemas.microsoft.com/office/drawing/2014/main" id="{1E8DE5CB-34FE-40E2-86FB-A76E6667C674}"/>
              </a:ext>
            </a:extLst>
          </p:cNvPr>
          <p:cNvCxnSpPr/>
          <p:nvPr/>
        </p:nvCxnSpPr>
        <p:spPr>
          <a:xfrm>
            <a:off x="7027876" y="3836740"/>
            <a:ext cx="0" cy="519214"/>
          </a:xfrm>
          <a:prstGeom prst="line">
            <a:avLst/>
          </a:prstGeom>
          <a:ln w="28575" cap="flat" cmpd="sng" algn="ctr">
            <a:solidFill>
              <a:schemeClr val="tx1">
                <a:lumMod val="75000"/>
                <a:lumOff val="2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íšḷiḑe">
            <a:extLst>
              <a:ext uri="{FF2B5EF4-FFF2-40B4-BE49-F238E27FC236}">
                <a16:creationId xmlns:a16="http://schemas.microsoft.com/office/drawing/2014/main" id="{7A75E26E-872D-4349-BC44-9EA5B8A91337}"/>
              </a:ext>
            </a:extLst>
          </p:cNvPr>
          <p:cNvSpPr/>
          <p:nvPr/>
        </p:nvSpPr>
        <p:spPr bwMode="auto">
          <a:xfrm>
            <a:off x="7114297" y="4113781"/>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Spring</a:t>
            </a:r>
            <a:r>
              <a:rPr lang="zh-CN" altLang="en-US" sz="1100" dirty="0"/>
              <a:t>对循环依赖的处理</a:t>
            </a:r>
            <a:endParaRPr lang="en-US" altLang="zh-CN" sz="1100" dirty="0"/>
          </a:p>
        </p:txBody>
      </p:sp>
      <p:sp>
        <p:nvSpPr>
          <p:cNvPr id="16" name="íṡ1ïďè">
            <a:extLst>
              <a:ext uri="{FF2B5EF4-FFF2-40B4-BE49-F238E27FC236}">
                <a16:creationId xmlns:a16="http://schemas.microsoft.com/office/drawing/2014/main" id="{815A0BE0-38A9-4ED2-9559-F95BF52F9B2A}"/>
              </a:ext>
            </a:extLst>
          </p:cNvPr>
          <p:cNvSpPr txBox="1"/>
          <p:nvPr/>
        </p:nvSpPr>
        <p:spPr bwMode="auto">
          <a:xfrm>
            <a:off x="7114297" y="376285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循环依赖</a:t>
            </a:r>
            <a:endParaRPr lang="en-US" altLang="zh-CN" sz="1800" b="1" dirty="0"/>
          </a:p>
        </p:txBody>
      </p:sp>
      <p:sp>
        <p:nvSpPr>
          <p:cNvPr id="29" name="îŝľïḋè">
            <a:extLst>
              <a:ext uri="{FF2B5EF4-FFF2-40B4-BE49-F238E27FC236}">
                <a16:creationId xmlns:a16="http://schemas.microsoft.com/office/drawing/2014/main" id="{62B5F25C-05C0-4D46-A7EE-3509500DF86A}"/>
              </a:ext>
            </a:extLst>
          </p:cNvPr>
          <p:cNvSpPr txBox="1"/>
          <p:nvPr/>
        </p:nvSpPr>
        <p:spPr bwMode="auto">
          <a:xfrm>
            <a:off x="2145140" y="1998580"/>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tx2"/>
                </a:solidFill>
              </a:rPr>
              <a:t>content</a:t>
            </a:r>
          </a:p>
        </p:txBody>
      </p:sp>
      <p:sp>
        <p:nvSpPr>
          <p:cNvPr id="30" name="íSļíḋé">
            <a:extLst>
              <a:ext uri="{FF2B5EF4-FFF2-40B4-BE49-F238E27FC236}">
                <a16:creationId xmlns:a16="http://schemas.microsoft.com/office/drawing/2014/main" id="{E3A86C60-C2F9-47E2-88F4-5158A1F67F26}"/>
              </a:ext>
            </a:extLst>
          </p:cNvPr>
          <p:cNvSpPr txBox="1"/>
          <p:nvPr/>
        </p:nvSpPr>
        <p:spPr>
          <a:xfrm>
            <a:off x="6406166" y="4562579"/>
            <a:ext cx="513282" cy="461665"/>
          </a:xfrm>
          <a:prstGeom prst="rect">
            <a:avLst/>
          </a:prstGeom>
          <a:noFill/>
        </p:spPr>
        <p:txBody>
          <a:bodyPr wrap="none" anchor="ctr">
            <a:noAutofit/>
          </a:bodyPr>
          <a:lstStyle/>
          <a:p>
            <a:pPr algn="ctr"/>
            <a:r>
              <a:rPr lang="en-US" altLang="zh-CN" sz="2800" dirty="0">
                <a:solidFill>
                  <a:schemeClr val="accent3">
                    <a:lumMod val="100000"/>
                  </a:schemeClr>
                </a:solidFill>
                <a:latin typeface="Impact" panose="020B0806030902050204" pitchFamily="34" charset="0"/>
              </a:rPr>
              <a:t>04</a:t>
            </a:r>
          </a:p>
        </p:txBody>
      </p:sp>
      <p:cxnSp>
        <p:nvCxnSpPr>
          <p:cNvPr id="31" name="直接连接符 30">
            <a:extLst>
              <a:ext uri="{FF2B5EF4-FFF2-40B4-BE49-F238E27FC236}">
                <a16:creationId xmlns:a16="http://schemas.microsoft.com/office/drawing/2014/main" id="{753F5E7B-3F19-4AE0-9671-D4ADD6DD73F2}"/>
              </a:ext>
            </a:extLst>
          </p:cNvPr>
          <p:cNvCxnSpPr/>
          <p:nvPr/>
        </p:nvCxnSpPr>
        <p:spPr>
          <a:xfrm>
            <a:off x="7027876" y="4533804"/>
            <a:ext cx="0" cy="519214"/>
          </a:xfrm>
          <a:prstGeom prst="line">
            <a:avLst/>
          </a:prstGeom>
          <a:ln w="28575"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íšḷiḑe">
            <a:extLst>
              <a:ext uri="{FF2B5EF4-FFF2-40B4-BE49-F238E27FC236}">
                <a16:creationId xmlns:a16="http://schemas.microsoft.com/office/drawing/2014/main" id="{88A56737-E409-42EA-8422-9A9D470A3516}"/>
              </a:ext>
            </a:extLst>
          </p:cNvPr>
          <p:cNvSpPr/>
          <p:nvPr/>
        </p:nvSpPr>
        <p:spPr bwMode="auto">
          <a:xfrm>
            <a:off x="7114297" y="481084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优势与要点</a:t>
            </a:r>
            <a:endParaRPr lang="en-US" altLang="zh-CN" sz="1100" dirty="0"/>
          </a:p>
        </p:txBody>
      </p:sp>
      <p:sp>
        <p:nvSpPr>
          <p:cNvPr id="33" name="íṡ1ïďè">
            <a:extLst>
              <a:ext uri="{FF2B5EF4-FFF2-40B4-BE49-F238E27FC236}">
                <a16:creationId xmlns:a16="http://schemas.microsoft.com/office/drawing/2014/main" id="{4B339A94-5B5F-4197-AE4A-84904189A4BC}"/>
              </a:ext>
            </a:extLst>
          </p:cNvPr>
          <p:cNvSpPr txBox="1"/>
          <p:nvPr/>
        </p:nvSpPr>
        <p:spPr bwMode="auto">
          <a:xfrm>
            <a:off x="7114297" y="445991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总结</a:t>
            </a:r>
            <a:endParaRPr lang="en-US" altLang="zh-CN" sz="1800" b="1" dirty="0"/>
          </a:p>
        </p:txBody>
      </p:sp>
    </p:spTree>
    <p:extLst>
      <p:ext uri="{BB962C8B-B14F-4D97-AF65-F5344CB8AC3E}">
        <p14:creationId xmlns:p14="http://schemas.microsoft.com/office/powerpoint/2010/main" val="361682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899CC-F096-4D21-A561-3119ECEC9DD1}"/>
              </a:ext>
            </a:extLst>
          </p:cNvPr>
          <p:cNvSpPr>
            <a:spLocks noGrp="1"/>
          </p:cNvSpPr>
          <p:nvPr>
            <p:ph type="title"/>
          </p:nvPr>
        </p:nvSpPr>
        <p:spPr/>
        <p:txBody>
          <a:bodyPr/>
          <a:lstStyle/>
          <a:p>
            <a:r>
              <a:rPr lang="zh-CN" altLang="en-US" dirty="0"/>
              <a:t>通过解析</a:t>
            </a:r>
            <a:r>
              <a:rPr lang="en-US" altLang="zh-CN" dirty="0"/>
              <a:t>&lt;bean&gt;</a:t>
            </a:r>
            <a:r>
              <a:rPr lang="zh-CN" altLang="en-US" dirty="0"/>
              <a:t>生成</a:t>
            </a:r>
            <a:r>
              <a:rPr lang="en-US" altLang="zh-CN" dirty="0" err="1"/>
              <a:t>beanDefinition</a:t>
            </a:r>
            <a:endParaRPr lang="zh-CN" altLang="en-US" dirty="0"/>
          </a:p>
        </p:txBody>
      </p:sp>
      <p:sp>
        <p:nvSpPr>
          <p:cNvPr id="3" name="页脚占位符 2">
            <a:extLst>
              <a:ext uri="{FF2B5EF4-FFF2-40B4-BE49-F238E27FC236}">
                <a16:creationId xmlns:a16="http://schemas.microsoft.com/office/drawing/2014/main" id="{A33F46E0-179B-4168-8FE5-FFB15F6AB50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5AB312A-E956-40BE-BE84-668F5FD760F8}"/>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pic>
        <p:nvPicPr>
          <p:cNvPr id="5" name="图片 4">
            <a:extLst>
              <a:ext uri="{FF2B5EF4-FFF2-40B4-BE49-F238E27FC236}">
                <a16:creationId xmlns:a16="http://schemas.microsoft.com/office/drawing/2014/main" id="{2B010B49-3A37-4A21-8A8A-64E951C5ADC6}"/>
              </a:ext>
            </a:extLst>
          </p:cNvPr>
          <p:cNvPicPr>
            <a:picLocks noChangeAspect="1"/>
          </p:cNvPicPr>
          <p:nvPr/>
        </p:nvPicPr>
        <p:blipFill>
          <a:blip r:embed="rId2"/>
          <a:stretch>
            <a:fillRect/>
          </a:stretch>
        </p:blipFill>
        <p:spPr>
          <a:xfrm>
            <a:off x="1704729" y="1206010"/>
            <a:ext cx="8780952" cy="4857143"/>
          </a:xfrm>
          <a:prstGeom prst="rect">
            <a:avLst/>
          </a:prstGeom>
        </p:spPr>
      </p:pic>
      <p:sp>
        <p:nvSpPr>
          <p:cNvPr id="6" name="标注: 线形 5">
            <a:extLst>
              <a:ext uri="{FF2B5EF4-FFF2-40B4-BE49-F238E27FC236}">
                <a16:creationId xmlns:a16="http://schemas.microsoft.com/office/drawing/2014/main" id="{5883C209-EB12-459D-BDB7-AC8EB772F9BE}"/>
              </a:ext>
            </a:extLst>
          </p:cNvPr>
          <p:cNvSpPr/>
          <p:nvPr/>
        </p:nvSpPr>
        <p:spPr>
          <a:xfrm>
            <a:off x="7944374" y="1543574"/>
            <a:ext cx="1006679" cy="260059"/>
          </a:xfrm>
          <a:prstGeom prst="borderCallout1">
            <a:avLst>
              <a:gd name="adj1" fmla="val 18750"/>
              <a:gd name="adj2" fmla="val -8333"/>
              <a:gd name="adj3" fmla="val -14643"/>
              <a:gd name="adj4" fmla="val -25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zh-CN" altLang="en-US" dirty="0"/>
          </a:p>
        </p:txBody>
      </p:sp>
      <p:sp>
        <p:nvSpPr>
          <p:cNvPr id="7" name="标注: 线形 6">
            <a:extLst>
              <a:ext uri="{FF2B5EF4-FFF2-40B4-BE49-F238E27FC236}">
                <a16:creationId xmlns:a16="http://schemas.microsoft.com/office/drawing/2014/main" id="{DE2B04F2-F1E5-49A3-B9D3-6C3BF490B39E}"/>
              </a:ext>
            </a:extLst>
          </p:cNvPr>
          <p:cNvSpPr/>
          <p:nvPr/>
        </p:nvSpPr>
        <p:spPr>
          <a:xfrm>
            <a:off x="7944374" y="2141197"/>
            <a:ext cx="2179740" cy="260059"/>
          </a:xfrm>
          <a:prstGeom prst="borderCallout1">
            <a:avLst>
              <a:gd name="adj1" fmla="val 18750"/>
              <a:gd name="adj2" fmla="val -8333"/>
              <a:gd name="adj3" fmla="val -140450"/>
              <a:gd name="adj4" fmla="val -91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name</a:t>
            </a:r>
            <a:endParaRPr lang="zh-CN" altLang="en-US" dirty="0"/>
          </a:p>
        </p:txBody>
      </p:sp>
      <p:sp>
        <p:nvSpPr>
          <p:cNvPr id="8" name="标注: 线形 7">
            <a:extLst>
              <a:ext uri="{FF2B5EF4-FFF2-40B4-BE49-F238E27FC236}">
                <a16:creationId xmlns:a16="http://schemas.microsoft.com/office/drawing/2014/main" id="{A1C981B4-B60C-4BD9-82C3-944956BFA781}"/>
              </a:ext>
            </a:extLst>
          </p:cNvPr>
          <p:cNvSpPr/>
          <p:nvPr/>
        </p:nvSpPr>
        <p:spPr>
          <a:xfrm>
            <a:off x="7944374" y="3374522"/>
            <a:ext cx="2179740" cy="260059"/>
          </a:xfrm>
          <a:prstGeom prst="borderCallout1">
            <a:avLst>
              <a:gd name="adj1" fmla="val 18750"/>
              <a:gd name="adj2" fmla="val -8333"/>
              <a:gd name="adj3" fmla="val 40195"/>
              <a:gd name="adj4" fmla="val -1880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beanName</a:t>
            </a:r>
            <a:endParaRPr lang="zh-CN" altLang="en-US" dirty="0"/>
          </a:p>
        </p:txBody>
      </p:sp>
      <p:sp>
        <p:nvSpPr>
          <p:cNvPr id="9" name="流程图: 过程 8">
            <a:extLst>
              <a:ext uri="{FF2B5EF4-FFF2-40B4-BE49-F238E27FC236}">
                <a16:creationId xmlns:a16="http://schemas.microsoft.com/office/drawing/2014/main" id="{0B5E364C-183E-4B0B-81FA-575410644702}"/>
              </a:ext>
            </a:extLst>
          </p:cNvPr>
          <p:cNvSpPr/>
          <p:nvPr/>
        </p:nvSpPr>
        <p:spPr>
          <a:xfrm>
            <a:off x="2067886" y="5394121"/>
            <a:ext cx="7403285" cy="176169"/>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391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8485C-5728-4D2A-AB06-C9676FD74C45}"/>
              </a:ext>
            </a:extLst>
          </p:cNvPr>
          <p:cNvSpPr>
            <a:spLocks noGrp="1"/>
          </p:cNvSpPr>
          <p:nvPr>
            <p:ph type="title"/>
          </p:nvPr>
        </p:nvSpPr>
        <p:spPr/>
        <p:txBody>
          <a:bodyPr/>
          <a:lstStyle/>
          <a:p>
            <a:r>
              <a:rPr lang="zh-CN" altLang="en-US" dirty="0"/>
              <a:t>新建</a:t>
            </a:r>
            <a:r>
              <a:rPr lang="en-US" altLang="zh-CN" dirty="0" err="1"/>
              <a:t>beanDefinition</a:t>
            </a:r>
            <a:r>
              <a:rPr lang="zh-CN" altLang="en-US" dirty="0"/>
              <a:t>并进行配置</a:t>
            </a:r>
          </a:p>
        </p:txBody>
      </p:sp>
      <p:sp>
        <p:nvSpPr>
          <p:cNvPr id="3" name="页脚占位符 2">
            <a:extLst>
              <a:ext uri="{FF2B5EF4-FFF2-40B4-BE49-F238E27FC236}">
                <a16:creationId xmlns:a16="http://schemas.microsoft.com/office/drawing/2014/main" id="{D0FD09BE-B9F0-4776-B379-798A6E3E216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C7F284C-DD18-4926-8772-0CEB779A0557}"/>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pic>
        <p:nvPicPr>
          <p:cNvPr id="6" name="图片 5">
            <a:extLst>
              <a:ext uri="{FF2B5EF4-FFF2-40B4-BE49-F238E27FC236}">
                <a16:creationId xmlns:a16="http://schemas.microsoft.com/office/drawing/2014/main" id="{01E200A2-7A11-4873-9AF0-E84F1BC94E77}"/>
              </a:ext>
            </a:extLst>
          </p:cNvPr>
          <p:cNvPicPr>
            <a:picLocks noChangeAspect="1"/>
          </p:cNvPicPr>
          <p:nvPr/>
        </p:nvPicPr>
        <p:blipFill>
          <a:blip r:embed="rId2"/>
          <a:stretch>
            <a:fillRect/>
          </a:stretch>
        </p:blipFill>
        <p:spPr>
          <a:xfrm>
            <a:off x="1557110" y="1345225"/>
            <a:ext cx="9076190" cy="4895238"/>
          </a:xfrm>
          <a:prstGeom prst="rect">
            <a:avLst/>
          </a:prstGeom>
        </p:spPr>
      </p:pic>
    </p:spTree>
    <p:extLst>
      <p:ext uri="{BB962C8B-B14F-4D97-AF65-F5344CB8AC3E}">
        <p14:creationId xmlns:p14="http://schemas.microsoft.com/office/powerpoint/2010/main" val="1075606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B7822-D9E1-460C-8E3C-37F06224BB10}"/>
              </a:ext>
            </a:extLst>
          </p:cNvPr>
          <p:cNvSpPr>
            <a:spLocks noGrp="1"/>
          </p:cNvSpPr>
          <p:nvPr>
            <p:ph type="title"/>
          </p:nvPr>
        </p:nvSpPr>
        <p:spPr>
          <a:xfrm>
            <a:off x="669924" y="-9354"/>
            <a:ext cx="10850563" cy="1028699"/>
          </a:xfrm>
        </p:spPr>
        <p:txBody>
          <a:bodyPr/>
          <a:lstStyle/>
          <a:p>
            <a:r>
              <a:rPr lang="en-US" altLang="zh-CN" dirty="0"/>
              <a:t>refresh</a:t>
            </a:r>
            <a:r>
              <a:rPr lang="zh-CN" altLang="en-US" dirty="0"/>
              <a:t>方法解析</a:t>
            </a:r>
          </a:p>
        </p:txBody>
      </p:sp>
      <p:sp>
        <p:nvSpPr>
          <p:cNvPr id="3" name="页脚占位符 2">
            <a:extLst>
              <a:ext uri="{FF2B5EF4-FFF2-40B4-BE49-F238E27FC236}">
                <a16:creationId xmlns:a16="http://schemas.microsoft.com/office/drawing/2014/main" id="{1429CB78-3F00-43E0-9E8A-0CDC65BE4437}"/>
              </a:ext>
            </a:extLst>
          </p:cNvPr>
          <p:cNvSpPr>
            <a:spLocks noGrp="1"/>
          </p:cNvSpPr>
          <p:nvPr>
            <p:ph type="ftr" sz="quarter" idx="11"/>
          </p:nvPr>
        </p:nvSpPr>
        <p:spPr>
          <a:xfrm>
            <a:off x="513562" y="6242598"/>
            <a:ext cx="4140201" cy="206381"/>
          </a:xfrm>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36C525E-0F1B-4948-908E-4EF26D3316D4}"/>
              </a:ext>
            </a:extLst>
          </p:cNvPr>
          <p:cNvSpPr>
            <a:spLocks noGrp="1"/>
          </p:cNvSpPr>
          <p:nvPr>
            <p:ph type="sldNum" sz="quarter" idx="12"/>
          </p:nvPr>
        </p:nvSpPr>
        <p:spPr>
          <a:xfrm>
            <a:off x="4315626" y="6242598"/>
            <a:ext cx="2909888" cy="206381"/>
          </a:xfrm>
        </p:spPr>
        <p:txBody>
          <a:bodyPr/>
          <a:lstStyle/>
          <a:p>
            <a:fld id="{5DD3DB80-B894-403A-B48E-6FDC1A72010E}" type="slidenum">
              <a:rPr lang="zh-CN" altLang="en-US" smtClean="0"/>
              <a:pPr/>
              <a:t>22</a:t>
            </a:fld>
            <a:endParaRPr lang="zh-CN" altLang="en-US" dirty="0"/>
          </a:p>
        </p:txBody>
      </p:sp>
      <p:sp>
        <p:nvSpPr>
          <p:cNvPr id="7" name="ïṡlîḋe">
            <a:extLst>
              <a:ext uri="{FF2B5EF4-FFF2-40B4-BE49-F238E27FC236}">
                <a16:creationId xmlns:a16="http://schemas.microsoft.com/office/drawing/2014/main" id="{00E0873C-8ACF-4CC6-B00C-47AE65A966E2}"/>
              </a:ext>
            </a:extLst>
          </p:cNvPr>
          <p:cNvSpPr/>
          <p:nvPr/>
        </p:nvSpPr>
        <p:spPr bwMode="auto">
          <a:xfrm>
            <a:off x="586027" y="5430992"/>
            <a:ext cx="2344513" cy="408016"/>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dirty="0">
                <a:solidFill>
                  <a:schemeClr val="bg1"/>
                </a:solidFill>
              </a:rPr>
              <a:t>refresh</a:t>
            </a:r>
            <a:r>
              <a:rPr lang="zh-CN" altLang="en-US" dirty="0">
                <a:solidFill>
                  <a:schemeClr val="bg1"/>
                </a:solidFill>
              </a:rPr>
              <a:t>方法</a:t>
            </a:r>
          </a:p>
        </p:txBody>
      </p:sp>
      <p:sp>
        <p:nvSpPr>
          <p:cNvPr id="9" name="íŝľíḓè">
            <a:extLst>
              <a:ext uri="{FF2B5EF4-FFF2-40B4-BE49-F238E27FC236}">
                <a16:creationId xmlns:a16="http://schemas.microsoft.com/office/drawing/2014/main" id="{FC26B17B-271D-4819-AE3A-A80F7B4B4C20}"/>
              </a:ext>
            </a:extLst>
          </p:cNvPr>
          <p:cNvSpPr txBox="1"/>
          <p:nvPr/>
        </p:nvSpPr>
        <p:spPr bwMode="auto">
          <a:xfrm>
            <a:off x="3517689" y="1164554"/>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err="1">
                <a:solidFill>
                  <a:schemeClr val="tx1"/>
                </a:solidFill>
              </a:rPr>
              <a:t>obtainFreshBeanFactory</a:t>
            </a:r>
            <a:r>
              <a:rPr lang="en-US" altLang="zh-CN" dirty="0">
                <a:solidFill>
                  <a:schemeClr val="tx1"/>
                </a:solidFill>
              </a:rPr>
              <a:t>()</a:t>
            </a:r>
          </a:p>
        </p:txBody>
      </p:sp>
      <p:sp>
        <p:nvSpPr>
          <p:cNvPr id="10" name="iśliḍê">
            <a:extLst>
              <a:ext uri="{FF2B5EF4-FFF2-40B4-BE49-F238E27FC236}">
                <a16:creationId xmlns:a16="http://schemas.microsoft.com/office/drawing/2014/main" id="{2CA1B523-36EB-4447-948E-7ED6F62DE473}"/>
              </a:ext>
            </a:extLst>
          </p:cNvPr>
          <p:cNvSpPr/>
          <p:nvPr/>
        </p:nvSpPr>
        <p:spPr bwMode="auto">
          <a:xfrm>
            <a:off x="3517689" y="1606361"/>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dirty="0"/>
              <a:t>将</a:t>
            </a:r>
            <a:r>
              <a:rPr lang="en-US" altLang="zh-CN" sz="1600" dirty="0"/>
              <a:t>bean</a:t>
            </a:r>
            <a:r>
              <a:rPr lang="zh-CN" altLang="en-US" sz="1600" dirty="0"/>
              <a:t>配置文件解析成为</a:t>
            </a:r>
            <a:r>
              <a:rPr lang="en-US" altLang="zh-CN" sz="1600" dirty="0" err="1"/>
              <a:t>beanDefinition</a:t>
            </a:r>
            <a:r>
              <a:rPr lang="zh-CN" altLang="en-US" sz="1600" dirty="0"/>
              <a:t>，并存储到</a:t>
            </a:r>
            <a:r>
              <a:rPr lang="en-US" altLang="zh-CN" sz="1600" dirty="0" err="1"/>
              <a:t>beanFactory</a:t>
            </a:r>
            <a:r>
              <a:rPr lang="zh-CN" altLang="en-US" sz="1600" dirty="0"/>
              <a:t>中</a:t>
            </a:r>
            <a:endParaRPr lang="en-US" altLang="zh-CN" sz="1600" dirty="0"/>
          </a:p>
        </p:txBody>
      </p:sp>
      <p:sp>
        <p:nvSpPr>
          <p:cNvPr id="11" name="îṩľïdê">
            <a:extLst>
              <a:ext uri="{FF2B5EF4-FFF2-40B4-BE49-F238E27FC236}">
                <a16:creationId xmlns:a16="http://schemas.microsoft.com/office/drawing/2014/main" id="{692ADDAB-B6F6-4A31-AC30-2A6B309AE815}"/>
              </a:ext>
            </a:extLst>
          </p:cNvPr>
          <p:cNvSpPr txBox="1"/>
          <p:nvPr/>
        </p:nvSpPr>
        <p:spPr bwMode="auto">
          <a:xfrm>
            <a:off x="3517689" y="2454705"/>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sz="1600" dirty="0" err="1">
                <a:solidFill>
                  <a:schemeClr val="tx1"/>
                </a:solidFill>
              </a:rPr>
              <a:t>prepareBeanFactory</a:t>
            </a:r>
            <a:r>
              <a:rPr lang="en-US" altLang="zh-CN" sz="1600" dirty="0">
                <a:solidFill>
                  <a:schemeClr val="tx1"/>
                </a:solidFill>
              </a:rPr>
              <a:t>(</a:t>
            </a:r>
            <a:r>
              <a:rPr lang="en-US" altLang="zh-CN" sz="1600" dirty="0" err="1">
                <a:solidFill>
                  <a:schemeClr val="tx1"/>
                </a:solidFill>
              </a:rPr>
              <a:t>beanFactory</a:t>
            </a:r>
            <a:r>
              <a:rPr lang="en-US" altLang="zh-CN" sz="1600" dirty="0">
                <a:solidFill>
                  <a:schemeClr val="tx1"/>
                </a:solidFill>
              </a:rPr>
              <a:t>)</a:t>
            </a:r>
          </a:p>
        </p:txBody>
      </p:sp>
      <p:sp>
        <p:nvSpPr>
          <p:cNvPr id="12" name="íṡḻiḍè">
            <a:extLst>
              <a:ext uri="{FF2B5EF4-FFF2-40B4-BE49-F238E27FC236}">
                <a16:creationId xmlns:a16="http://schemas.microsoft.com/office/drawing/2014/main" id="{57FEA7E0-78C7-4800-8D42-0AC9EA3B2DA2}"/>
              </a:ext>
            </a:extLst>
          </p:cNvPr>
          <p:cNvSpPr/>
          <p:nvPr/>
        </p:nvSpPr>
        <p:spPr bwMode="auto">
          <a:xfrm>
            <a:off x="3517689" y="2896512"/>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设置 </a:t>
            </a:r>
            <a:r>
              <a:rPr lang="en-US" altLang="zh-CN" sz="1400" dirty="0" err="1"/>
              <a:t>BeanFactory</a:t>
            </a:r>
            <a:r>
              <a:rPr lang="en-US" altLang="zh-CN" sz="1400" dirty="0"/>
              <a:t> </a:t>
            </a:r>
            <a:r>
              <a:rPr lang="zh-CN" altLang="en-US" sz="1400" dirty="0"/>
              <a:t>的类加载器，添加几个 </a:t>
            </a:r>
            <a:r>
              <a:rPr lang="en-US" altLang="zh-CN" sz="1400" dirty="0" err="1"/>
              <a:t>BeanPostProcessor</a:t>
            </a:r>
            <a:r>
              <a:rPr lang="zh-CN" altLang="en-US" sz="1400" dirty="0"/>
              <a:t>，手动注册几个特殊的 </a:t>
            </a:r>
            <a:r>
              <a:rPr lang="en-US" altLang="zh-CN" sz="1400" dirty="0"/>
              <a:t>bean</a:t>
            </a:r>
          </a:p>
        </p:txBody>
      </p:sp>
      <p:sp>
        <p:nvSpPr>
          <p:cNvPr id="13" name="îsḻïďe">
            <a:extLst>
              <a:ext uri="{FF2B5EF4-FFF2-40B4-BE49-F238E27FC236}">
                <a16:creationId xmlns:a16="http://schemas.microsoft.com/office/drawing/2014/main" id="{1164EB33-E28C-4831-BDCC-CA055FA447C9}"/>
              </a:ext>
            </a:extLst>
          </p:cNvPr>
          <p:cNvSpPr txBox="1"/>
          <p:nvPr/>
        </p:nvSpPr>
        <p:spPr bwMode="auto">
          <a:xfrm>
            <a:off x="3517689" y="374485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400" b="1" dirty="0" err="1"/>
              <a:t>postProcessBeanFactory</a:t>
            </a:r>
            <a:r>
              <a:rPr lang="en-US" altLang="zh-CN" sz="1400" b="1" dirty="0"/>
              <a:t>(</a:t>
            </a:r>
            <a:r>
              <a:rPr lang="en-US" altLang="zh-CN" sz="1400" b="1" dirty="0" err="1"/>
              <a:t>beanFactory</a:t>
            </a:r>
            <a:r>
              <a:rPr lang="en-US" altLang="zh-CN" sz="1400" b="1" dirty="0"/>
              <a:t>)</a:t>
            </a:r>
          </a:p>
        </p:txBody>
      </p:sp>
      <p:sp>
        <p:nvSpPr>
          <p:cNvPr id="14" name="ísļiḓè">
            <a:extLst>
              <a:ext uri="{FF2B5EF4-FFF2-40B4-BE49-F238E27FC236}">
                <a16:creationId xmlns:a16="http://schemas.microsoft.com/office/drawing/2014/main" id="{46E4BF77-B7E2-4569-BAC6-8942F3712FAB}"/>
              </a:ext>
            </a:extLst>
          </p:cNvPr>
          <p:cNvSpPr/>
          <p:nvPr/>
        </p:nvSpPr>
        <p:spPr bwMode="auto">
          <a:xfrm>
            <a:off x="3517689" y="418666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提供给子类的扩展点，</a:t>
            </a:r>
            <a:r>
              <a:rPr lang="en-US" altLang="zh-CN" sz="1400" dirty="0"/>
              <a:t>Spring </a:t>
            </a:r>
            <a:r>
              <a:rPr lang="zh-CN" altLang="en-US" sz="1400" dirty="0"/>
              <a:t>会负责调用</a:t>
            </a:r>
            <a:r>
              <a:rPr lang="en-US" altLang="zh-CN" sz="1400" dirty="0"/>
              <a:t>Bean</a:t>
            </a:r>
            <a:r>
              <a:rPr lang="zh-CN" altLang="en-US" sz="1400" dirty="0"/>
              <a:t>里面的 </a:t>
            </a:r>
            <a:r>
              <a:rPr lang="en-US" altLang="zh-CN" sz="1400" dirty="0" err="1"/>
              <a:t>postProcessBeanFactory</a:t>
            </a:r>
            <a:r>
              <a:rPr lang="en-US" altLang="zh-CN" sz="1400" dirty="0"/>
              <a:t> </a:t>
            </a:r>
            <a:r>
              <a:rPr lang="zh-CN" altLang="en-US" sz="1400" dirty="0"/>
              <a:t>方法</a:t>
            </a:r>
            <a:endParaRPr lang="en-US" altLang="zh-CN" sz="1400" dirty="0"/>
          </a:p>
        </p:txBody>
      </p:sp>
      <p:sp>
        <p:nvSpPr>
          <p:cNvPr id="15" name="ïṡļiḋe">
            <a:extLst>
              <a:ext uri="{FF2B5EF4-FFF2-40B4-BE49-F238E27FC236}">
                <a16:creationId xmlns:a16="http://schemas.microsoft.com/office/drawing/2014/main" id="{C8ABE2E7-3086-4E48-8F65-C27EACA6C2B9}"/>
              </a:ext>
            </a:extLst>
          </p:cNvPr>
          <p:cNvSpPr txBox="1"/>
          <p:nvPr/>
        </p:nvSpPr>
        <p:spPr bwMode="auto">
          <a:xfrm>
            <a:off x="3517689" y="503500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sz="1200" dirty="0" err="1">
                <a:solidFill>
                  <a:schemeClr val="tx1"/>
                </a:solidFill>
              </a:rPr>
              <a:t>invokeBeanFactoryPostProcessors</a:t>
            </a:r>
            <a:r>
              <a:rPr lang="en-US" altLang="zh-CN" sz="1200" dirty="0">
                <a:solidFill>
                  <a:schemeClr val="tx1"/>
                </a:solidFill>
              </a:rPr>
              <a:t>(</a:t>
            </a:r>
            <a:r>
              <a:rPr lang="en-US" altLang="zh-CN" sz="1200" dirty="0" err="1">
                <a:solidFill>
                  <a:schemeClr val="tx1"/>
                </a:solidFill>
              </a:rPr>
              <a:t>beanFactory</a:t>
            </a:r>
            <a:r>
              <a:rPr lang="en-US" altLang="zh-CN" sz="1200" dirty="0">
                <a:solidFill>
                  <a:schemeClr val="tx1"/>
                </a:solidFill>
              </a:rPr>
              <a:t>)</a:t>
            </a:r>
          </a:p>
        </p:txBody>
      </p:sp>
      <p:sp>
        <p:nvSpPr>
          <p:cNvPr id="16" name="ïṩ1ïḑé">
            <a:extLst>
              <a:ext uri="{FF2B5EF4-FFF2-40B4-BE49-F238E27FC236}">
                <a16:creationId xmlns:a16="http://schemas.microsoft.com/office/drawing/2014/main" id="{B833E137-55C0-41F7-B378-9BC47128415C}"/>
              </a:ext>
            </a:extLst>
          </p:cNvPr>
          <p:cNvSpPr/>
          <p:nvPr/>
        </p:nvSpPr>
        <p:spPr bwMode="auto">
          <a:xfrm>
            <a:off x="3517689" y="547681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调用 </a:t>
            </a:r>
            <a:r>
              <a:rPr lang="en-US" altLang="zh-CN" sz="1400" dirty="0" err="1"/>
              <a:t>BeanFactoryPostProcessor</a:t>
            </a:r>
            <a:r>
              <a:rPr lang="en-US" altLang="zh-CN" sz="1400" dirty="0"/>
              <a:t> </a:t>
            </a:r>
            <a:r>
              <a:rPr lang="zh-CN" altLang="en-US" sz="1400" dirty="0"/>
              <a:t>各个实现类的 </a:t>
            </a:r>
            <a:r>
              <a:rPr lang="en-US" altLang="zh-CN" sz="1400" dirty="0" err="1"/>
              <a:t>postProcessBeanFactory</a:t>
            </a:r>
            <a:r>
              <a:rPr lang="en-US" altLang="zh-CN" sz="1400" dirty="0"/>
              <a:t>(factory) </a:t>
            </a:r>
            <a:r>
              <a:rPr lang="zh-CN" altLang="en-US" sz="1400" dirty="0"/>
              <a:t>方法</a:t>
            </a:r>
            <a:endParaRPr lang="en-US" altLang="zh-CN" sz="1400" dirty="0"/>
          </a:p>
        </p:txBody>
      </p:sp>
      <p:cxnSp>
        <p:nvCxnSpPr>
          <p:cNvPr id="17" name="肘形连接符 71">
            <a:extLst>
              <a:ext uri="{FF2B5EF4-FFF2-40B4-BE49-F238E27FC236}">
                <a16:creationId xmlns:a16="http://schemas.microsoft.com/office/drawing/2014/main" id="{6ACD15DB-860A-4680-8121-DF6D6227AD93}"/>
              </a:ext>
            </a:extLst>
          </p:cNvPr>
          <p:cNvCxnSpPr>
            <a:stCxn id="9" idx="1"/>
            <a:endCxn id="7" idx="3"/>
          </p:cNvCxnSpPr>
          <p:nvPr/>
        </p:nvCxnSpPr>
        <p:spPr>
          <a:xfrm rot="10800000" flipV="1">
            <a:off x="2930541" y="1385456"/>
            <a:ext cx="587149" cy="4249543"/>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肘形连接符 73">
            <a:extLst>
              <a:ext uri="{FF2B5EF4-FFF2-40B4-BE49-F238E27FC236}">
                <a16:creationId xmlns:a16="http://schemas.microsoft.com/office/drawing/2014/main" id="{F3FA933C-10A6-47F7-94B0-E0BD45945199}"/>
              </a:ext>
            </a:extLst>
          </p:cNvPr>
          <p:cNvCxnSpPr>
            <a:stCxn id="11" idx="1"/>
            <a:endCxn id="7" idx="3"/>
          </p:cNvCxnSpPr>
          <p:nvPr/>
        </p:nvCxnSpPr>
        <p:spPr>
          <a:xfrm rot="10800000" flipV="1">
            <a:off x="2930541" y="2675608"/>
            <a:ext cx="587149" cy="2959392"/>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肘形连接符 75">
            <a:extLst>
              <a:ext uri="{FF2B5EF4-FFF2-40B4-BE49-F238E27FC236}">
                <a16:creationId xmlns:a16="http://schemas.microsoft.com/office/drawing/2014/main" id="{9FF72EF2-19BA-40D5-A299-F99AE8B1B942}"/>
              </a:ext>
            </a:extLst>
          </p:cNvPr>
          <p:cNvCxnSpPr>
            <a:stCxn id="13" idx="1"/>
            <a:endCxn id="7" idx="3"/>
          </p:cNvCxnSpPr>
          <p:nvPr/>
        </p:nvCxnSpPr>
        <p:spPr>
          <a:xfrm rot="10800000" flipV="1">
            <a:off x="2930541" y="3965758"/>
            <a:ext cx="587149" cy="166924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肘形连接符 77">
            <a:extLst>
              <a:ext uri="{FF2B5EF4-FFF2-40B4-BE49-F238E27FC236}">
                <a16:creationId xmlns:a16="http://schemas.microsoft.com/office/drawing/2014/main" id="{AD694650-E67B-4ACB-A643-2E8B7FDD6AE4}"/>
              </a:ext>
            </a:extLst>
          </p:cNvPr>
          <p:cNvCxnSpPr>
            <a:stCxn id="15" idx="1"/>
            <a:endCxn id="7" idx="3"/>
          </p:cNvCxnSpPr>
          <p:nvPr/>
        </p:nvCxnSpPr>
        <p:spPr>
          <a:xfrm rot="10800000" flipV="1">
            <a:off x="2930541" y="5255908"/>
            <a:ext cx="587149" cy="37909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3" name="灯片编号占位符 3">
            <a:extLst>
              <a:ext uri="{FF2B5EF4-FFF2-40B4-BE49-F238E27FC236}">
                <a16:creationId xmlns:a16="http://schemas.microsoft.com/office/drawing/2014/main" id="{D9B765F6-6192-44CE-9924-53D9D8EC0909}"/>
              </a:ext>
            </a:extLst>
          </p:cNvPr>
          <p:cNvSpPr txBox="1">
            <a:spLocks/>
          </p:cNvSpPr>
          <p:nvPr/>
        </p:nvSpPr>
        <p:spPr>
          <a:xfrm>
            <a:off x="8610599" y="6242598"/>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22</a:t>
            </a:fld>
            <a:endParaRPr lang="zh-CN" altLang="en-US" dirty="0"/>
          </a:p>
        </p:txBody>
      </p:sp>
      <p:sp>
        <p:nvSpPr>
          <p:cNvPr id="64" name="íŝľíḓè">
            <a:extLst>
              <a:ext uri="{FF2B5EF4-FFF2-40B4-BE49-F238E27FC236}">
                <a16:creationId xmlns:a16="http://schemas.microsoft.com/office/drawing/2014/main" id="{94C7B422-C0FB-4786-BC95-F972243DF3A1}"/>
              </a:ext>
            </a:extLst>
          </p:cNvPr>
          <p:cNvSpPr txBox="1"/>
          <p:nvPr/>
        </p:nvSpPr>
        <p:spPr bwMode="auto">
          <a:xfrm>
            <a:off x="7812662" y="1164554"/>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sz="1800" dirty="0" err="1">
                <a:solidFill>
                  <a:schemeClr val="tx1"/>
                </a:solidFill>
              </a:rPr>
              <a:t>initApplicationEventMulticaster</a:t>
            </a:r>
            <a:r>
              <a:rPr lang="en-US" altLang="zh-CN" sz="1800" dirty="0">
                <a:solidFill>
                  <a:schemeClr val="tx1"/>
                </a:solidFill>
              </a:rPr>
              <a:t>()</a:t>
            </a:r>
          </a:p>
        </p:txBody>
      </p:sp>
      <p:sp>
        <p:nvSpPr>
          <p:cNvPr id="65" name="iśliḍê">
            <a:extLst>
              <a:ext uri="{FF2B5EF4-FFF2-40B4-BE49-F238E27FC236}">
                <a16:creationId xmlns:a16="http://schemas.microsoft.com/office/drawing/2014/main" id="{15DE3F23-4930-4F4B-A139-98C0011824F5}"/>
              </a:ext>
            </a:extLst>
          </p:cNvPr>
          <p:cNvSpPr/>
          <p:nvPr/>
        </p:nvSpPr>
        <p:spPr bwMode="auto">
          <a:xfrm>
            <a:off x="7812662" y="1606361"/>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初始化当前 </a:t>
            </a:r>
            <a:r>
              <a:rPr lang="en-US" altLang="zh-CN" sz="1400" dirty="0" err="1"/>
              <a:t>ApplicationContext</a:t>
            </a:r>
            <a:r>
              <a:rPr lang="en-US" altLang="zh-CN" sz="1400" dirty="0"/>
              <a:t> </a:t>
            </a:r>
            <a:r>
              <a:rPr lang="zh-CN" altLang="en-US" sz="1400" dirty="0"/>
              <a:t>的事件广播器</a:t>
            </a:r>
            <a:endParaRPr lang="en-US" altLang="zh-CN" sz="1400" dirty="0"/>
          </a:p>
        </p:txBody>
      </p:sp>
      <p:sp>
        <p:nvSpPr>
          <p:cNvPr id="66" name="îṩľïdê">
            <a:extLst>
              <a:ext uri="{FF2B5EF4-FFF2-40B4-BE49-F238E27FC236}">
                <a16:creationId xmlns:a16="http://schemas.microsoft.com/office/drawing/2014/main" id="{98E4A686-B94D-4754-BC12-5EA2CE64A3C0}"/>
              </a:ext>
            </a:extLst>
          </p:cNvPr>
          <p:cNvSpPr txBox="1"/>
          <p:nvPr/>
        </p:nvSpPr>
        <p:spPr bwMode="auto">
          <a:xfrm>
            <a:off x="7812662" y="2454705"/>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err="1">
                <a:solidFill>
                  <a:schemeClr val="tx1"/>
                </a:solidFill>
              </a:rPr>
              <a:t>registerListeners</a:t>
            </a:r>
            <a:r>
              <a:rPr lang="en-US" altLang="zh-CN" dirty="0">
                <a:solidFill>
                  <a:schemeClr val="tx1"/>
                </a:solidFill>
              </a:rPr>
              <a:t>()</a:t>
            </a:r>
          </a:p>
        </p:txBody>
      </p:sp>
      <p:sp>
        <p:nvSpPr>
          <p:cNvPr id="67" name="íṡḻiḍè">
            <a:extLst>
              <a:ext uri="{FF2B5EF4-FFF2-40B4-BE49-F238E27FC236}">
                <a16:creationId xmlns:a16="http://schemas.microsoft.com/office/drawing/2014/main" id="{CB27C06F-335A-4CE2-9A6D-48025AA53AD5}"/>
              </a:ext>
            </a:extLst>
          </p:cNvPr>
          <p:cNvSpPr/>
          <p:nvPr/>
        </p:nvSpPr>
        <p:spPr bwMode="auto">
          <a:xfrm>
            <a:off x="7812662" y="2896512"/>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注册事件监听器</a:t>
            </a:r>
            <a:endParaRPr lang="en-US" altLang="zh-CN" sz="1400" dirty="0"/>
          </a:p>
        </p:txBody>
      </p:sp>
      <p:sp>
        <p:nvSpPr>
          <p:cNvPr id="68" name="îsḻïďe">
            <a:extLst>
              <a:ext uri="{FF2B5EF4-FFF2-40B4-BE49-F238E27FC236}">
                <a16:creationId xmlns:a16="http://schemas.microsoft.com/office/drawing/2014/main" id="{C2E212CB-5A6B-48A1-B212-44667BDEECD1}"/>
              </a:ext>
            </a:extLst>
          </p:cNvPr>
          <p:cNvSpPr txBox="1"/>
          <p:nvPr/>
        </p:nvSpPr>
        <p:spPr bwMode="auto">
          <a:xfrm>
            <a:off x="7812662" y="374485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400" b="1" dirty="0" err="1"/>
              <a:t>finishBeanFactoryInitialization</a:t>
            </a:r>
            <a:r>
              <a:rPr lang="en-US" altLang="zh-CN" sz="1400" b="1" dirty="0"/>
              <a:t>(</a:t>
            </a:r>
            <a:r>
              <a:rPr lang="en-US" altLang="zh-CN" sz="1400" b="1" dirty="0" err="1"/>
              <a:t>beanFactory</a:t>
            </a:r>
            <a:r>
              <a:rPr lang="en-US" altLang="zh-CN" sz="1400" b="1" dirty="0"/>
              <a:t>)</a:t>
            </a:r>
          </a:p>
        </p:txBody>
      </p:sp>
      <p:sp>
        <p:nvSpPr>
          <p:cNvPr id="69" name="ísļiḓè">
            <a:extLst>
              <a:ext uri="{FF2B5EF4-FFF2-40B4-BE49-F238E27FC236}">
                <a16:creationId xmlns:a16="http://schemas.microsoft.com/office/drawing/2014/main" id="{3D1EBBCD-770A-4D4D-AD69-23326EA18EFA}"/>
              </a:ext>
            </a:extLst>
          </p:cNvPr>
          <p:cNvSpPr/>
          <p:nvPr/>
        </p:nvSpPr>
        <p:spPr bwMode="auto">
          <a:xfrm>
            <a:off x="7812662" y="418666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初始化所有的 </a:t>
            </a:r>
            <a:r>
              <a:rPr lang="en-US" altLang="zh-CN" sz="1400" dirty="0"/>
              <a:t>singleton beans</a:t>
            </a:r>
          </a:p>
          <a:p>
            <a:pPr marL="171450" indent="-171450">
              <a:lnSpc>
                <a:spcPct val="150000"/>
              </a:lnSpc>
              <a:buFont typeface="Arial" panose="020B0604020202020204" pitchFamily="34" charset="0"/>
              <a:buChar char="•"/>
            </a:pPr>
            <a:r>
              <a:rPr lang="zh-CN" altLang="en-US" sz="1400" dirty="0"/>
              <a:t>（</a:t>
            </a:r>
            <a:r>
              <a:rPr lang="en-US" altLang="zh-CN" sz="1400" dirty="0"/>
              <a:t>lazy-</a:t>
            </a:r>
            <a:r>
              <a:rPr lang="en-US" altLang="zh-CN" sz="1400" dirty="0" err="1"/>
              <a:t>init</a:t>
            </a:r>
            <a:r>
              <a:rPr lang="en-US" altLang="zh-CN" sz="1400" dirty="0"/>
              <a:t> </a:t>
            </a:r>
            <a:r>
              <a:rPr lang="zh-CN" altLang="en-US" sz="1400" dirty="0"/>
              <a:t>的除外）</a:t>
            </a:r>
            <a:endParaRPr lang="en-US" altLang="zh-CN" sz="1400" dirty="0"/>
          </a:p>
        </p:txBody>
      </p:sp>
      <p:sp>
        <p:nvSpPr>
          <p:cNvPr id="70" name="ïṡļiḋe">
            <a:extLst>
              <a:ext uri="{FF2B5EF4-FFF2-40B4-BE49-F238E27FC236}">
                <a16:creationId xmlns:a16="http://schemas.microsoft.com/office/drawing/2014/main" id="{FD1EA163-ABF1-4189-920B-333058D53AAF}"/>
              </a:ext>
            </a:extLst>
          </p:cNvPr>
          <p:cNvSpPr txBox="1"/>
          <p:nvPr/>
        </p:nvSpPr>
        <p:spPr bwMode="auto">
          <a:xfrm>
            <a:off x="7812662" y="5035006"/>
            <a:ext cx="3707826"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a:lnSpc>
                <a:spcPct val="100000"/>
              </a:lnSpc>
              <a:spcBef>
                <a:spcPct val="0"/>
              </a:spcBef>
              <a:defRPr sz="2000" b="1">
                <a:solidFill>
                  <a:schemeClr val="bg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err="1">
                <a:solidFill>
                  <a:schemeClr val="tx1"/>
                </a:solidFill>
              </a:rPr>
              <a:t>finishRefresh</a:t>
            </a:r>
            <a:r>
              <a:rPr lang="en-US" altLang="zh-CN" dirty="0">
                <a:solidFill>
                  <a:schemeClr val="tx1"/>
                </a:solidFill>
              </a:rPr>
              <a:t>()</a:t>
            </a:r>
          </a:p>
        </p:txBody>
      </p:sp>
      <p:sp>
        <p:nvSpPr>
          <p:cNvPr id="71" name="ïṩ1ïḑé">
            <a:extLst>
              <a:ext uri="{FF2B5EF4-FFF2-40B4-BE49-F238E27FC236}">
                <a16:creationId xmlns:a16="http://schemas.microsoft.com/office/drawing/2014/main" id="{820A8379-EEDF-4D1C-B539-E6D9015D3353}"/>
              </a:ext>
            </a:extLst>
          </p:cNvPr>
          <p:cNvSpPr/>
          <p:nvPr/>
        </p:nvSpPr>
        <p:spPr bwMode="auto">
          <a:xfrm>
            <a:off x="7812662" y="5476813"/>
            <a:ext cx="370782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广播事件，</a:t>
            </a:r>
            <a:r>
              <a:rPr lang="en-US" altLang="zh-CN" sz="1400" dirty="0" err="1"/>
              <a:t>ApplicationContext</a:t>
            </a:r>
            <a:r>
              <a:rPr lang="en-US" altLang="zh-CN" sz="1400" dirty="0"/>
              <a:t> </a:t>
            </a:r>
            <a:r>
              <a:rPr lang="zh-CN" altLang="en-US" sz="1400" dirty="0"/>
              <a:t>初始化完成</a:t>
            </a:r>
            <a:endParaRPr lang="en-US" altLang="zh-CN" sz="1400" dirty="0"/>
          </a:p>
        </p:txBody>
      </p:sp>
      <p:cxnSp>
        <p:nvCxnSpPr>
          <p:cNvPr id="72" name="肘形连接符 71">
            <a:extLst>
              <a:ext uri="{FF2B5EF4-FFF2-40B4-BE49-F238E27FC236}">
                <a16:creationId xmlns:a16="http://schemas.microsoft.com/office/drawing/2014/main" id="{82CB0F39-A1C0-4A34-8614-C45FF96926EB}"/>
              </a:ext>
            </a:extLst>
          </p:cNvPr>
          <p:cNvCxnSpPr>
            <a:stCxn id="64" idx="1"/>
          </p:cNvCxnSpPr>
          <p:nvPr/>
        </p:nvCxnSpPr>
        <p:spPr>
          <a:xfrm rot="10800000" flipV="1">
            <a:off x="7225514" y="1385456"/>
            <a:ext cx="587149" cy="4249543"/>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3" name="肘形连接符 73">
            <a:extLst>
              <a:ext uri="{FF2B5EF4-FFF2-40B4-BE49-F238E27FC236}">
                <a16:creationId xmlns:a16="http://schemas.microsoft.com/office/drawing/2014/main" id="{5EEC35A4-E4A0-4A30-B581-5CE5A4B6524C}"/>
              </a:ext>
            </a:extLst>
          </p:cNvPr>
          <p:cNvCxnSpPr>
            <a:stCxn id="66" idx="1"/>
          </p:cNvCxnSpPr>
          <p:nvPr/>
        </p:nvCxnSpPr>
        <p:spPr>
          <a:xfrm rot="10800000" flipV="1">
            <a:off x="7225514" y="2675608"/>
            <a:ext cx="587149" cy="2959392"/>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4" name="肘形连接符 75">
            <a:extLst>
              <a:ext uri="{FF2B5EF4-FFF2-40B4-BE49-F238E27FC236}">
                <a16:creationId xmlns:a16="http://schemas.microsoft.com/office/drawing/2014/main" id="{ED84D282-1F59-47FE-A90A-46FCB90E14FD}"/>
              </a:ext>
            </a:extLst>
          </p:cNvPr>
          <p:cNvCxnSpPr>
            <a:stCxn id="68" idx="1"/>
          </p:cNvCxnSpPr>
          <p:nvPr/>
        </p:nvCxnSpPr>
        <p:spPr>
          <a:xfrm rot="10800000" flipV="1">
            <a:off x="7225514" y="3965758"/>
            <a:ext cx="587149" cy="166924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5" name="肘形连接符 77">
            <a:extLst>
              <a:ext uri="{FF2B5EF4-FFF2-40B4-BE49-F238E27FC236}">
                <a16:creationId xmlns:a16="http://schemas.microsoft.com/office/drawing/2014/main" id="{435AFD65-50CC-4528-A96C-B94BB4D4353B}"/>
              </a:ext>
            </a:extLst>
          </p:cNvPr>
          <p:cNvCxnSpPr>
            <a:stCxn id="70" idx="1"/>
          </p:cNvCxnSpPr>
          <p:nvPr/>
        </p:nvCxnSpPr>
        <p:spPr>
          <a:xfrm rot="10800000" flipV="1">
            <a:off x="7225514" y="5255908"/>
            <a:ext cx="587149" cy="379091"/>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9014D57F-699D-449A-AE1D-68783C65752C}"/>
              </a:ext>
            </a:extLst>
          </p:cNvPr>
          <p:cNvSpPr/>
          <p:nvPr/>
        </p:nvSpPr>
        <p:spPr>
          <a:xfrm>
            <a:off x="7661607" y="3630022"/>
            <a:ext cx="4009938" cy="662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03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FCF72-2438-4055-AA2B-F6CB3DC6D82E}"/>
              </a:ext>
            </a:extLst>
          </p:cNvPr>
          <p:cNvSpPr>
            <a:spLocks noGrp="1"/>
          </p:cNvSpPr>
          <p:nvPr>
            <p:ph type="title"/>
          </p:nvPr>
        </p:nvSpPr>
        <p:spPr/>
        <p:txBody>
          <a:bodyPr/>
          <a:lstStyle/>
          <a:p>
            <a:r>
              <a:rPr lang="zh-CN" altLang="en-US" dirty="0"/>
              <a:t>使用</a:t>
            </a:r>
            <a:r>
              <a:rPr lang="en-US" altLang="zh-CN" dirty="0"/>
              <a:t>java</a:t>
            </a:r>
            <a:r>
              <a:rPr lang="zh-CN" altLang="en-US" dirty="0"/>
              <a:t>反射进行实例化</a:t>
            </a:r>
          </a:p>
        </p:txBody>
      </p:sp>
      <p:sp>
        <p:nvSpPr>
          <p:cNvPr id="3" name="页脚占位符 2">
            <a:extLst>
              <a:ext uri="{FF2B5EF4-FFF2-40B4-BE49-F238E27FC236}">
                <a16:creationId xmlns:a16="http://schemas.microsoft.com/office/drawing/2014/main" id="{A72CA5D3-A56E-41C6-9BCD-1B4202ABC73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1F17D7E-8C87-4DC5-99F9-D1B2DB867E49}"/>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pic>
        <p:nvPicPr>
          <p:cNvPr id="9" name="图片 8">
            <a:extLst>
              <a:ext uri="{FF2B5EF4-FFF2-40B4-BE49-F238E27FC236}">
                <a16:creationId xmlns:a16="http://schemas.microsoft.com/office/drawing/2014/main" id="{53AEF917-CF22-4690-9763-4E37A702B537}"/>
              </a:ext>
            </a:extLst>
          </p:cNvPr>
          <p:cNvPicPr>
            <a:picLocks noChangeAspect="1"/>
          </p:cNvPicPr>
          <p:nvPr/>
        </p:nvPicPr>
        <p:blipFill>
          <a:blip r:embed="rId2"/>
          <a:stretch>
            <a:fillRect/>
          </a:stretch>
        </p:blipFill>
        <p:spPr>
          <a:xfrm>
            <a:off x="1752089" y="1195008"/>
            <a:ext cx="8686231" cy="4879146"/>
          </a:xfrm>
          <a:prstGeom prst="rect">
            <a:avLst/>
          </a:prstGeom>
        </p:spPr>
      </p:pic>
      <p:sp>
        <p:nvSpPr>
          <p:cNvPr id="11" name="对话气泡: 矩形 10">
            <a:extLst>
              <a:ext uri="{FF2B5EF4-FFF2-40B4-BE49-F238E27FC236}">
                <a16:creationId xmlns:a16="http://schemas.microsoft.com/office/drawing/2014/main" id="{E84DE6D4-1D68-433B-9E93-372B88736C6C}"/>
              </a:ext>
            </a:extLst>
          </p:cNvPr>
          <p:cNvSpPr/>
          <p:nvPr/>
        </p:nvSpPr>
        <p:spPr>
          <a:xfrm>
            <a:off x="8246377" y="1904301"/>
            <a:ext cx="2592199" cy="1028699"/>
          </a:xfrm>
          <a:prstGeom prst="wedgeRectCallout">
            <a:avLst>
              <a:gd name="adj1" fmla="val -91313"/>
              <a:gd name="adj2" fmla="val 49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获取构造方法，并使用构造方法进行实例化</a:t>
            </a:r>
          </a:p>
        </p:txBody>
      </p:sp>
    </p:spTree>
    <p:extLst>
      <p:ext uri="{BB962C8B-B14F-4D97-AF65-F5344CB8AC3E}">
        <p14:creationId xmlns:p14="http://schemas.microsoft.com/office/powerpoint/2010/main" val="713567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4DED5-75EE-4E28-BB93-9776EF74397C}"/>
              </a:ext>
            </a:extLst>
          </p:cNvPr>
          <p:cNvSpPr>
            <a:spLocks noGrp="1"/>
          </p:cNvSpPr>
          <p:nvPr>
            <p:ph type="title"/>
          </p:nvPr>
        </p:nvSpPr>
        <p:spPr>
          <a:xfrm>
            <a:off x="669924" y="1"/>
            <a:ext cx="10850563" cy="1028699"/>
          </a:xfrm>
        </p:spPr>
        <p:txBody>
          <a:bodyPr/>
          <a:lstStyle/>
          <a:p>
            <a:r>
              <a:rPr lang="en-US" altLang="zh-CN" dirty="0"/>
              <a:t>bean</a:t>
            </a:r>
            <a:r>
              <a:rPr lang="zh-CN" altLang="en-US" dirty="0"/>
              <a:t>属性值填充</a:t>
            </a:r>
          </a:p>
        </p:txBody>
      </p:sp>
      <p:sp>
        <p:nvSpPr>
          <p:cNvPr id="3" name="页脚占位符 2">
            <a:extLst>
              <a:ext uri="{FF2B5EF4-FFF2-40B4-BE49-F238E27FC236}">
                <a16:creationId xmlns:a16="http://schemas.microsoft.com/office/drawing/2014/main" id="{FCFE192A-B017-44D3-A7A0-1A95F25D7E3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D07ABA3-7F50-4E40-A80B-6A5D77E3C7F2}"/>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pic>
        <p:nvPicPr>
          <p:cNvPr id="7" name="图片 6">
            <a:extLst>
              <a:ext uri="{FF2B5EF4-FFF2-40B4-BE49-F238E27FC236}">
                <a16:creationId xmlns:a16="http://schemas.microsoft.com/office/drawing/2014/main" id="{D07C18DB-3347-4AA6-AECA-EBE94D1E71EC}"/>
              </a:ext>
            </a:extLst>
          </p:cNvPr>
          <p:cNvPicPr>
            <a:picLocks noChangeAspect="1"/>
          </p:cNvPicPr>
          <p:nvPr/>
        </p:nvPicPr>
        <p:blipFill>
          <a:blip r:embed="rId2"/>
          <a:stretch>
            <a:fillRect/>
          </a:stretch>
        </p:blipFill>
        <p:spPr>
          <a:xfrm>
            <a:off x="2514252" y="1153629"/>
            <a:ext cx="7161905" cy="4961905"/>
          </a:xfrm>
          <a:prstGeom prst="rect">
            <a:avLst/>
          </a:prstGeom>
        </p:spPr>
      </p:pic>
      <p:sp>
        <p:nvSpPr>
          <p:cNvPr id="8" name="矩形 7">
            <a:extLst>
              <a:ext uri="{FF2B5EF4-FFF2-40B4-BE49-F238E27FC236}">
                <a16:creationId xmlns:a16="http://schemas.microsoft.com/office/drawing/2014/main" id="{67926F1B-C0D5-41D4-A6FF-A30996E18BF5}"/>
              </a:ext>
            </a:extLst>
          </p:cNvPr>
          <p:cNvSpPr/>
          <p:nvPr/>
        </p:nvSpPr>
        <p:spPr>
          <a:xfrm>
            <a:off x="2843868" y="1503795"/>
            <a:ext cx="3598877" cy="251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B5FABA7-BBBA-458C-9B32-B78C887A3717}"/>
              </a:ext>
            </a:extLst>
          </p:cNvPr>
          <p:cNvSpPr/>
          <p:nvPr/>
        </p:nvSpPr>
        <p:spPr>
          <a:xfrm>
            <a:off x="2843868" y="5446621"/>
            <a:ext cx="3598877" cy="503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2637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r>
              <a:rPr lang="zh-CN" altLang="en-US" dirty="0"/>
              <a:t>循环依赖</a:t>
            </a:r>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03</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27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AD157-9964-43B3-97A4-B4D10DF892E3}"/>
              </a:ext>
            </a:extLst>
          </p:cNvPr>
          <p:cNvSpPr>
            <a:spLocks noGrp="1"/>
          </p:cNvSpPr>
          <p:nvPr>
            <p:ph type="title"/>
          </p:nvPr>
        </p:nvSpPr>
        <p:spPr/>
        <p:txBody>
          <a:bodyPr/>
          <a:lstStyle/>
          <a:p>
            <a:r>
              <a:rPr lang="zh-CN" altLang="en-US" dirty="0"/>
              <a:t>什么是循环依赖</a:t>
            </a:r>
          </a:p>
        </p:txBody>
      </p:sp>
      <p:sp>
        <p:nvSpPr>
          <p:cNvPr id="3" name="页脚占位符 2">
            <a:extLst>
              <a:ext uri="{FF2B5EF4-FFF2-40B4-BE49-F238E27FC236}">
                <a16:creationId xmlns:a16="http://schemas.microsoft.com/office/drawing/2014/main" id="{561DF11E-DEE7-403B-B417-451F7743A9F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C9802EA-BB9E-4969-B208-A23B91C5A769}"/>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pic>
        <p:nvPicPr>
          <p:cNvPr id="5" name="图片 4">
            <a:extLst>
              <a:ext uri="{FF2B5EF4-FFF2-40B4-BE49-F238E27FC236}">
                <a16:creationId xmlns:a16="http://schemas.microsoft.com/office/drawing/2014/main" id="{9D92AAF6-63A8-41F0-9DB6-55E1C24F55A0}"/>
              </a:ext>
            </a:extLst>
          </p:cNvPr>
          <p:cNvPicPr>
            <a:picLocks noChangeAspect="1"/>
          </p:cNvPicPr>
          <p:nvPr/>
        </p:nvPicPr>
        <p:blipFill>
          <a:blip r:embed="rId2"/>
          <a:stretch>
            <a:fillRect/>
          </a:stretch>
        </p:blipFill>
        <p:spPr>
          <a:xfrm>
            <a:off x="1397438" y="1976619"/>
            <a:ext cx="4447619" cy="2904762"/>
          </a:xfrm>
          <a:prstGeom prst="rect">
            <a:avLst/>
          </a:prstGeom>
        </p:spPr>
      </p:pic>
      <p:sp>
        <p:nvSpPr>
          <p:cNvPr id="6" name="文本框 5">
            <a:extLst>
              <a:ext uri="{FF2B5EF4-FFF2-40B4-BE49-F238E27FC236}">
                <a16:creationId xmlns:a16="http://schemas.microsoft.com/office/drawing/2014/main" id="{FD51E7E6-5FBC-4CDD-AE86-FB87D143FD22}"/>
              </a:ext>
            </a:extLst>
          </p:cNvPr>
          <p:cNvSpPr txBox="1"/>
          <p:nvPr/>
        </p:nvSpPr>
        <p:spPr>
          <a:xfrm>
            <a:off x="7071920" y="1526953"/>
            <a:ext cx="3514987" cy="4215257"/>
          </a:xfrm>
          <a:prstGeom prst="rect">
            <a:avLst/>
          </a:prstGeom>
          <a:noFill/>
        </p:spPr>
        <p:txBody>
          <a:bodyPr wrap="square" rtlCol="0">
            <a:spAutoFit/>
          </a:bodyPr>
          <a:lstStyle/>
          <a:p>
            <a:pPr>
              <a:lnSpc>
                <a:spcPts val="2700"/>
              </a:lnSpc>
            </a:pPr>
            <a:r>
              <a:rPr lang="zh-CN" altLang="en-US" dirty="0"/>
              <a:t>如图所示，</a:t>
            </a:r>
            <a:r>
              <a:rPr lang="en-US" altLang="zh-CN" dirty="0"/>
              <a:t>A</a:t>
            </a:r>
            <a:r>
              <a:rPr lang="zh-CN" altLang="en-US" dirty="0"/>
              <a:t>和</a:t>
            </a:r>
            <a:r>
              <a:rPr lang="en-US" altLang="zh-CN" dirty="0"/>
              <a:t>B</a:t>
            </a:r>
            <a:r>
              <a:rPr lang="zh-CN" altLang="en-US" dirty="0"/>
              <a:t>分别把对方作为自己的私有变量。</a:t>
            </a:r>
            <a:r>
              <a:rPr lang="en-US" altLang="zh-CN" dirty="0"/>
              <a:t>A</a:t>
            </a:r>
            <a:r>
              <a:rPr lang="zh-CN" altLang="en-US" dirty="0"/>
              <a:t>依赖于</a:t>
            </a:r>
            <a:r>
              <a:rPr lang="en-US" altLang="zh-CN" dirty="0"/>
              <a:t>B</a:t>
            </a:r>
            <a:r>
              <a:rPr lang="zh-CN" altLang="en-US" dirty="0"/>
              <a:t>且</a:t>
            </a:r>
            <a:r>
              <a:rPr lang="en-US" altLang="zh-CN" dirty="0"/>
              <a:t>B</a:t>
            </a:r>
            <a:r>
              <a:rPr lang="zh-CN" altLang="en-US" dirty="0"/>
              <a:t>依赖于</a:t>
            </a:r>
            <a:r>
              <a:rPr lang="en-US" altLang="zh-CN" dirty="0"/>
              <a:t>A</a:t>
            </a:r>
            <a:r>
              <a:rPr lang="zh-CN" altLang="en-US" dirty="0"/>
              <a:t>。</a:t>
            </a:r>
            <a:endParaRPr lang="en-US" altLang="zh-CN" dirty="0"/>
          </a:p>
          <a:p>
            <a:pPr>
              <a:lnSpc>
                <a:spcPts val="2700"/>
              </a:lnSpc>
            </a:pPr>
            <a:r>
              <a:rPr lang="en-US" altLang="zh-CN" dirty="0"/>
              <a:t>Spring</a:t>
            </a:r>
            <a:r>
              <a:rPr lang="zh-CN" altLang="en-US" dirty="0"/>
              <a:t>对依赖对象的处理方式如下：如果要获取的对象依赖了另一个对象，那么其首先会创建当前对象，然后通过递归的调用</a:t>
            </a:r>
            <a:r>
              <a:rPr lang="en-US" altLang="zh-CN" dirty="0" err="1"/>
              <a:t>ApplicationContext.getBean</a:t>
            </a:r>
            <a:r>
              <a:rPr lang="en-US" altLang="zh-CN" dirty="0"/>
              <a:t>()</a:t>
            </a:r>
            <a:r>
              <a:rPr lang="zh-CN" altLang="en-US" dirty="0"/>
              <a:t>方法来获取所依赖的对象，最后将获取到的对象注入到当前对象中。</a:t>
            </a:r>
            <a:endParaRPr lang="en-US" altLang="zh-CN" dirty="0"/>
          </a:p>
          <a:p>
            <a:pPr>
              <a:lnSpc>
                <a:spcPts val="2700"/>
              </a:lnSpc>
            </a:pPr>
            <a:r>
              <a:rPr lang="zh-CN" altLang="en-US" dirty="0"/>
              <a:t>那么对于循环依赖的对象，该如何打破循环呢？</a:t>
            </a:r>
          </a:p>
        </p:txBody>
      </p:sp>
    </p:spTree>
    <p:extLst>
      <p:ext uri="{BB962C8B-B14F-4D97-AF65-F5344CB8AC3E}">
        <p14:creationId xmlns:p14="http://schemas.microsoft.com/office/powerpoint/2010/main" val="429000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F27F1-542A-4311-97D2-EAF212711571}"/>
              </a:ext>
            </a:extLst>
          </p:cNvPr>
          <p:cNvSpPr>
            <a:spLocks noGrp="1"/>
          </p:cNvSpPr>
          <p:nvPr>
            <p:ph type="title"/>
          </p:nvPr>
        </p:nvSpPr>
        <p:spPr/>
        <p:txBody>
          <a:bodyPr/>
          <a:lstStyle/>
          <a:p>
            <a:r>
              <a:rPr lang="zh-CN" altLang="en-US" dirty="0"/>
              <a:t>处理循环依赖的过程</a:t>
            </a:r>
          </a:p>
        </p:txBody>
      </p:sp>
      <p:sp>
        <p:nvSpPr>
          <p:cNvPr id="3" name="页脚占位符 2">
            <a:extLst>
              <a:ext uri="{FF2B5EF4-FFF2-40B4-BE49-F238E27FC236}">
                <a16:creationId xmlns:a16="http://schemas.microsoft.com/office/drawing/2014/main" id="{3638D9A9-486B-49F7-BF41-6F7CB7DB87B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B5909DB-B9DA-4CFB-B814-056BC66A55CE}"/>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pic>
        <p:nvPicPr>
          <p:cNvPr id="5122" name="Picture 2" descr="https://pic1.zhimg.com/80/v2-abe8d96f198a33fcfd51bb2108b00004_720w.jpg">
            <a:extLst>
              <a:ext uri="{FF2B5EF4-FFF2-40B4-BE49-F238E27FC236}">
                <a16:creationId xmlns:a16="http://schemas.microsoft.com/office/drawing/2014/main" id="{6AFAD4A6-6FA9-456D-897D-7B5A4EFE1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391" y="1559414"/>
            <a:ext cx="9287218" cy="320699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6852113-5CE2-4051-ABC6-BDDB3B4B8E94}"/>
              </a:ext>
            </a:extLst>
          </p:cNvPr>
          <p:cNvSpPr txBox="1"/>
          <p:nvPr/>
        </p:nvSpPr>
        <p:spPr>
          <a:xfrm>
            <a:off x="1988794" y="4890782"/>
            <a:ext cx="8212822" cy="1063753"/>
          </a:xfrm>
          <a:prstGeom prst="rect">
            <a:avLst/>
          </a:prstGeom>
          <a:noFill/>
        </p:spPr>
        <p:txBody>
          <a:bodyPr wrap="square" rtlCol="0">
            <a:spAutoFit/>
          </a:bodyPr>
          <a:lstStyle/>
          <a:p>
            <a:pPr>
              <a:lnSpc>
                <a:spcPts val="2600"/>
              </a:lnSpc>
            </a:pPr>
            <a:r>
              <a:rPr lang="en-US" altLang="zh-CN" dirty="0"/>
              <a:t>Spring</a:t>
            </a:r>
            <a:r>
              <a:rPr lang="zh-CN" altLang="en-US" dirty="0"/>
              <a:t>处理循环依赖的思路是，首先进行对象的实例化，此时可以生成一个半成品对象；随后再进行对象属性的注入，此时可以获取到半成品的对象；最后再对半成品的对象进行属性注入</a:t>
            </a:r>
          </a:p>
        </p:txBody>
      </p:sp>
    </p:spTree>
    <p:extLst>
      <p:ext uri="{BB962C8B-B14F-4D97-AF65-F5344CB8AC3E}">
        <p14:creationId xmlns:p14="http://schemas.microsoft.com/office/powerpoint/2010/main" val="1037539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796A6-EC1F-436E-B367-F492201C1DF2}"/>
              </a:ext>
            </a:extLst>
          </p:cNvPr>
          <p:cNvSpPr>
            <a:spLocks noGrp="1"/>
          </p:cNvSpPr>
          <p:nvPr>
            <p:ph type="title"/>
          </p:nvPr>
        </p:nvSpPr>
        <p:spPr/>
        <p:txBody>
          <a:bodyPr/>
          <a:lstStyle/>
          <a:p>
            <a:r>
              <a:rPr lang="zh-CN" altLang="en-US" dirty="0"/>
              <a:t>尝试创建目标对象</a:t>
            </a:r>
          </a:p>
        </p:txBody>
      </p:sp>
      <p:sp>
        <p:nvSpPr>
          <p:cNvPr id="3" name="页脚占位符 2">
            <a:extLst>
              <a:ext uri="{FF2B5EF4-FFF2-40B4-BE49-F238E27FC236}">
                <a16:creationId xmlns:a16="http://schemas.microsoft.com/office/drawing/2014/main" id="{BD86CFF7-8B78-4CA2-9E4A-2A33DE56D7A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35630A3-95DA-4DF5-8B0F-8FED8183FFAB}"/>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pic>
        <p:nvPicPr>
          <p:cNvPr id="5" name="图片 4">
            <a:extLst>
              <a:ext uri="{FF2B5EF4-FFF2-40B4-BE49-F238E27FC236}">
                <a16:creationId xmlns:a16="http://schemas.microsoft.com/office/drawing/2014/main" id="{C29DE666-B83E-4B64-8F25-03776ABBB1E0}"/>
              </a:ext>
            </a:extLst>
          </p:cNvPr>
          <p:cNvPicPr>
            <a:picLocks noChangeAspect="1"/>
          </p:cNvPicPr>
          <p:nvPr/>
        </p:nvPicPr>
        <p:blipFill>
          <a:blip r:embed="rId2"/>
          <a:stretch>
            <a:fillRect/>
          </a:stretch>
        </p:blipFill>
        <p:spPr>
          <a:xfrm>
            <a:off x="2333300" y="1596486"/>
            <a:ext cx="7523809" cy="4076190"/>
          </a:xfrm>
          <a:prstGeom prst="rect">
            <a:avLst/>
          </a:prstGeom>
        </p:spPr>
      </p:pic>
      <p:sp>
        <p:nvSpPr>
          <p:cNvPr id="6" name="流程图: 过程 5">
            <a:extLst>
              <a:ext uri="{FF2B5EF4-FFF2-40B4-BE49-F238E27FC236}">
                <a16:creationId xmlns:a16="http://schemas.microsoft.com/office/drawing/2014/main" id="{854D7A58-6C67-4E29-8324-6BFFA4E1E9BC}"/>
              </a:ext>
            </a:extLst>
          </p:cNvPr>
          <p:cNvSpPr/>
          <p:nvPr/>
        </p:nvSpPr>
        <p:spPr>
          <a:xfrm>
            <a:off x="2530286" y="2130803"/>
            <a:ext cx="3669178" cy="36911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矩形 6">
            <a:extLst>
              <a:ext uri="{FF2B5EF4-FFF2-40B4-BE49-F238E27FC236}">
                <a16:creationId xmlns:a16="http://schemas.microsoft.com/office/drawing/2014/main" id="{4A298143-A262-4558-B379-41734DF491A7}"/>
              </a:ext>
            </a:extLst>
          </p:cNvPr>
          <p:cNvSpPr/>
          <p:nvPr/>
        </p:nvSpPr>
        <p:spPr>
          <a:xfrm>
            <a:off x="7971333" y="1884902"/>
            <a:ext cx="2592199" cy="1028698"/>
          </a:xfrm>
          <a:prstGeom prst="wedgeRectCallout">
            <a:avLst>
              <a:gd name="adj1" fmla="val -116232"/>
              <a:gd name="adj2" fmla="val 2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从缓存中获取</a:t>
            </a:r>
            <a:r>
              <a:rPr lang="en-US" altLang="zh-CN" dirty="0"/>
              <a:t>bean</a:t>
            </a:r>
            <a:r>
              <a:rPr lang="zh-CN" altLang="en-US" dirty="0"/>
              <a:t>对象，如果没有，则获取半成品对象</a:t>
            </a:r>
          </a:p>
        </p:txBody>
      </p:sp>
    </p:spTree>
    <p:extLst>
      <p:ext uri="{BB962C8B-B14F-4D97-AF65-F5344CB8AC3E}">
        <p14:creationId xmlns:p14="http://schemas.microsoft.com/office/powerpoint/2010/main" val="1643571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E7AE9-3213-46C7-AF06-874F48DA56A6}"/>
              </a:ext>
            </a:extLst>
          </p:cNvPr>
          <p:cNvSpPr>
            <a:spLocks noGrp="1"/>
          </p:cNvSpPr>
          <p:nvPr>
            <p:ph type="title"/>
          </p:nvPr>
        </p:nvSpPr>
        <p:spPr/>
        <p:txBody>
          <a:bodyPr/>
          <a:lstStyle/>
          <a:p>
            <a:r>
              <a:rPr lang="zh-CN" altLang="en-US" dirty="0"/>
              <a:t>尝试获取</a:t>
            </a:r>
            <a:r>
              <a:rPr lang="en-US" altLang="zh-CN" dirty="0"/>
              <a:t>bean</a:t>
            </a:r>
            <a:r>
              <a:rPr lang="zh-CN" altLang="en-US" dirty="0"/>
              <a:t>对象</a:t>
            </a:r>
          </a:p>
        </p:txBody>
      </p:sp>
      <p:sp>
        <p:nvSpPr>
          <p:cNvPr id="3" name="页脚占位符 2">
            <a:extLst>
              <a:ext uri="{FF2B5EF4-FFF2-40B4-BE49-F238E27FC236}">
                <a16:creationId xmlns:a16="http://schemas.microsoft.com/office/drawing/2014/main" id="{DF2E1402-C7CD-4E0A-96E6-4E01D26B34B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72C99DE-16F2-4A5A-A26A-949CC4E5B000}"/>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pic>
        <p:nvPicPr>
          <p:cNvPr id="5" name="图片 4">
            <a:extLst>
              <a:ext uri="{FF2B5EF4-FFF2-40B4-BE49-F238E27FC236}">
                <a16:creationId xmlns:a16="http://schemas.microsoft.com/office/drawing/2014/main" id="{E3CB7490-2870-4C17-AFC9-0FF2D116D325}"/>
              </a:ext>
            </a:extLst>
          </p:cNvPr>
          <p:cNvPicPr>
            <a:picLocks noChangeAspect="1"/>
          </p:cNvPicPr>
          <p:nvPr/>
        </p:nvPicPr>
        <p:blipFill>
          <a:blip r:embed="rId2"/>
          <a:stretch>
            <a:fillRect/>
          </a:stretch>
        </p:blipFill>
        <p:spPr>
          <a:xfrm>
            <a:off x="1267742" y="1130300"/>
            <a:ext cx="7342857" cy="4980952"/>
          </a:xfrm>
          <a:prstGeom prst="rect">
            <a:avLst/>
          </a:prstGeom>
        </p:spPr>
      </p:pic>
      <p:sp>
        <p:nvSpPr>
          <p:cNvPr id="6" name="矩形 5">
            <a:extLst>
              <a:ext uri="{FF2B5EF4-FFF2-40B4-BE49-F238E27FC236}">
                <a16:creationId xmlns:a16="http://schemas.microsoft.com/office/drawing/2014/main" id="{8809C6D9-D95F-4F4F-A6C1-7FC14E248107}"/>
              </a:ext>
            </a:extLst>
          </p:cNvPr>
          <p:cNvSpPr/>
          <p:nvPr/>
        </p:nvSpPr>
        <p:spPr>
          <a:xfrm>
            <a:off x="1426128" y="1627464"/>
            <a:ext cx="4949505" cy="536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矩形 6">
            <a:extLst>
              <a:ext uri="{FF2B5EF4-FFF2-40B4-BE49-F238E27FC236}">
                <a16:creationId xmlns:a16="http://schemas.microsoft.com/office/drawing/2014/main" id="{63727B08-1407-4C99-9367-40D2A7FB9457}"/>
              </a:ext>
            </a:extLst>
          </p:cNvPr>
          <p:cNvSpPr/>
          <p:nvPr/>
        </p:nvSpPr>
        <p:spPr>
          <a:xfrm>
            <a:off x="7988111" y="1633233"/>
            <a:ext cx="2592199" cy="536896"/>
          </a:xfrm>
          <a:prstGeom prst="wedgeRectCallout">
            <a:avLst>
              <a:gd name="adj1" fmla="val -116232"/>
              <a:gd name="adj2" fmla="val 2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获取成品对象</a:t>
            </a:r>
          </a:p>
        </p:txBody>
      </p:sp>
      <p:sp>
        <p:nvSpPr>
          <p:cNvPr id="8" name="对话气泡: 矩形 7">
            <a:extLst>
              <a:ext uri="{FF2B5EF4-FFF2-40B4-BE49-F238E27FC236}">
                <a16:creationId xmlns:a16="http://schemas.microsoft.com/office/drawing/2014/main" id="{E5BD1056-901B-4DDA-BC59-A1DD71BB3BEC}"/>
              </a:ext>
            </a:extLst>
          </p:cNvPr>
          <p:cNvSpPr/>
          <p:nvPr/>
        </p:nvSpPr>
        <p:spPr>
          <a:xfrm>
            <a:off x="8351588" y="2775087"/>
            <a:ext cx="2592199" cy="607346"/>
          </a:xfrm>
          <a:prstGeom prst="wedgeRectCallout">
            <a:avLst>
              <a:gd name="adj1" fmla="val -124323"/>
              <a:gd name="adj2" fmla="val 2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获取半成品对象</a:t>
            </a:r>
          </a:p>
        </p:txBody>
      </p:sp>
      <p:sp>
        <p:nvSpPr>
          <p:cNvPr id="9" name="矩形 8">
            <a:extLst>
              <a:ext uri="{FF2B5EF4-FFF2-40B4-BE49-F238E27FC236}">
                <a16:creationId xmlns:a16="http://schemas.microsoft.com/office/drawing/2014/main" id="{7EC0DE9A-C5A0-4185-B100-D2FFCCB9C63B}"/>
              </a:ext>
            </a:extLst>
          </p:cNvPr>
          <p:cNvSpPr/>
          <p:nvPr/>
        </p:nvSpPr>
        <p:spPr>
          <a:xfrm>
            <a:off x="1586917" y="2978092"/>
            <a:ext cx="4949505" cy="201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08E5DA5-210F-4E4D-BB89-A429C8D03C76}"/>
              </a:ext>
            </a:extLst>
          </p:cNvPr>
          <p:cNvSpPr/>
          <p:nvPr/>
        </p:nvSpPr>
        <p:spPr>
          <a:xfrm>
            <a:off x="1981199" y="4425193"/>
            <a:ext cx="4949505" cy="536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矩形 11">
            <a:extLst>
              <a:ext uri="{FF2B5EF4-FFF2-40B4-BE49-F238E27FC236}">
                <a16:creationId xmlns:a16="http://schemas.microsoft.com/office/drawing/2014/main" id="{F3E0A157-41F4-4957-9F19-F4FA6E53D46B}"/>
              </a:ext>
            </a:extLst>
          </p:cNvPr>
          <p:cNvSpPr/>
          <p:nvPr/>
        </p:nvSpPr>
        <p:spPr>
          <a:xfrm>
            <a:off x="8610599" y="4415231"/>
            <a:ext cx="2592199" cy="607346"/>
          </a:xfrm>
          <a:prstGeom prst="wedgeRectCallout">
            <a:avLst>
              <a:gd name="adj1" fmla="val -124323"/>
              <a:gd name="adj2" fmla="val 2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创建新对象</a:t>
            </a:r>
          </a:p>
        </p:txBody>
      </p:sp>
    </p:spTree>
    <p:extLst>
      <p:ext uri="{BB962C8B-B14F-4D97-AF65-F5344CB8AC3E}">
        <p14:creationId xmlns:p14="http://schemas.microsoft.com/office/powerpoint/2010/main" val="336279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pPr>
              <a:lnSpc>
                <a:spcPct val="100000"/>
              </a:lnSpc>
            </a:pPr>
            <a:r>
              <a:rPr lang="en-US" altLang="zh-CN" dirty="0"/>
              <a:t>IOC</a:t>
            </a:r>
            <a:r>
              <a:rPr lang="zh-CN" altLang="en-US" dirty="0"/>
              <a:t>简介</a:t>
            </a:r>
            <a:endParaRPr lang="en-US" altLang="zh-CN" dirty="0"/>
          </a:p>
        </p:txBody>
      </p:sp>
      <p:sp>
        <p:nvSpPr>
          <p:cNvPr id="6" name="文本占位符 5"/>
          <p:cNvSpPr>
            <a:spLocks noGrp="1"/>
          </p:cNvSpPr>
          <p:nvPr userDrawn="1">
            <p:ph type="body" idx="1"/>
          </p:nvPr>
        </p:nvSpPr>
        <p:spPr/>
        <p:txBody>
          <a:bodyPr/>
          <a:lstStyle/>
          <a:p>
            <a:pPr lvl="0"/>
            <a:r>
              <a:rPr lang="zh-CN" altLang="en-US" dirty="0"/>
              <a:t>简单介绍</a:t>
            </a:r>
            <a:r>
              <a:rPr lang="en-US" altLang="zh-CN" dirty="0"/>
              <a:t>IOC</a:t>
            </a:r>
            <a:r>
              <a:rPr lang="zh-CN" altLang="en-US" dirty="0"/>
              <a:t>的原理</a:t>
            </a:r>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01</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EF958-471E-46B5-BC63-1926E994F425}"/>
              </a:ext>
            </a:extLst>
          </p:cNvPr>
          <p:cNvSpPr>
            <a:spLocks noGrp="1"/>
          </p:cNvSpPr>
          <p:nvPr>
            <p:ph type="title"/>
          </p:nvPr>
        </p:nvSpPr>
        <p:spPr/>
        <p:txBody>
          <a:bodyPr/>
          <a:lstStyle/>
          <a:p>
            <a:r>
              <a:rPr lang="en-US" altLang="zh-CN" dirty="0"/>
              <a:t>Bean</a:t>
            </a:r>
            <a:r>
              <a:rPr lang="zh-CN" altLang="en-US" dirty="0"/>
              <a:t>对象创建与属性注入</a:t>
            </a:r>
          </a:p>
        </p:txBody>
      </p:sp>
      <p:sp>
        <p:nvSpPr>
          <p:cNvPr id="3" name="页脚占位符 2">
            <a:extLst>
              <a:ext uri="{FF2B5EF4-FFF2-40B4-BE49-F238E27FC236}">
                <a16:creationId xmlns:a16="http://schemas.microsoft.com/office/drawing/2014/main" id="{54EF7813-AEBB-4CA7-BF19-55AA8A9D68E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68AC24D-5C19-4EEE-A865-A9D7C17990A3}"/>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pic>
        <p:nvPicPr>
          <p:cNvPr id="7" name="图片 6">
            <a:extLst>
              <a:ext uri="{FF2B5EF4-FFF2-40B4-BE49-F238E27FC236}">
                <a16:creationId xmlns:a16="http://schemas.microsoft.com/office/drawing/2014/main" id="{FEAA1516-084D-4C26-B486-4D0BFCA8A422}"/>
              </a:ext>
            </a:extLst>
          </p:cNvPr>
          <p:cNvPicPr>
            <a:picLocks noChangeAspect="1"/>
          </p:cNvPicPr>
          <p:nvPr/>
        </p:nvPicPr>
        <p:blipFill>
          <a:blip r:embed="rId2"/>
          <a:stretch>
            <a:fillRect/>
          </a:stretch>
        </p:blipFill>
        <p:spPr>
          <a:xfrm>
            <a:off x="1633300" y="1091724"/>
            <a:ext cx="8923809" cy="5085714"/>
          </a:xfrm>
          <a:prstGeom prst="rect">
            <a:avLst/>
          </a:prstGeom>
        </p:spPr>
      </p:pic>
    </p:spTree>
    <p:extLst>
      <p:ext uri="{BB962C8B-B14F-4D97-AF65-F5344CB8AC3E}">
        <p14:creationId xmlns:p14="http://schemas.microsoft.com/office/powerpoint/2010/main" val="3343826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r>
              <a:rPr lang="zh-CN" altLang="en-US" dirty="0"/>
              <a:t>总结</a:t>
            </a:r>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04</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29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7800E-3952-49D4-A498-5C7FA2621035}"/>
              </a:ext>
            </a:extLst>
          </p:cNvPr>
          <p:cNvSpPr>
            <a:spLocks noGrp="1"/>
          </p:cNvSpPr>
          <p:nvPr>
            <p:ph type="title"/>
          </p:nvPr>
        </p:nvSpPr>
        <p:spPr/>
        <p:txBody>
          <a:bodyPr/>
          <a:lstStyle/>
          <a:p>
            <a:r>
              <a:rPr lang="zh-CN" altLang="en-US" dirty="0"/>
              <a:t>总结</a:t>
            </a:r>
          </a:p>
        </p:txBody>
      </p:sp>
      <p:sp>
        <p:nvSpPr>
          <p:cNvPr id="4" name="灯片编号占位符 3">
            <a:extLst>
              <a:ext uri="{FF2B5EF4-FFF2-40B4-BE49-F238E27FC236}">
                <a16:creationId xmlns:a16="http://schemas.microsoft.com/office/drawing/2014/main" id="{971E8E78-36B7-4679-BBF3-4A232159919B}"/>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grpSp>
        <p:nvGrpSpPr>
          <p:cNvPr id="7" name="işlîḍé">
            <a:extLst>
              <a:ext uri="{FF2B5EF4-FFF2-40B4-BE49-F238E27FC236}">
                <a16:creationId xmlns:a16="http://schemas.microsoft.com/office/drawing/2014/main" id="{047258F2-3427-46D5-9F84-B1AB15349F6E}"/>
              </a:ext>
            </a:extLst>
          </p:cNvPr>
          <p:cNvGrpSpPr/>
          <p:nvPr/>
        </p:nvGrpSpPr>
        <p:grpSpPr>
          <a:xfrm>
            <a:off x="2116494" y="2394065"/>
            <a:ext cx="3224577" cy="3565002"/>
            <a:chOff x="6636000" y="3294000"/>
            <a:chExt cx="2560755" cy="3565002"/>
          </a:xfrm>
        </p:grpSpPr>
        <p:sp>
          <p:nvSpPr>
            <p:cNvPr id="13" name="ïṣļiḓé">
              <a:extLst>
                <a:ext uri="{FF2B5EF4-FFF2-40B4-BE49-F238E27FC236}">
                  <a16:creationId xmlns:a16="http://schemas.microsoft.com/office/drawing/2014/main" id="{D8D89590-4534-4149-B9A7-5922ACB651B9}"/>
                </a:ext>
              </a:extLst>
            </p:cNvPr>
            <p:cNvSpPr/>
            <p:nvPr/>
          </p:nvSpPr>
          <p:spPr bwMode="auto">
            <a:xfrm>
              <a:off x="6636000" y="3428999"/>
              <a:ext cx="2560755" cy="3430003"/>
            </a:xfrm>
            <a:prstGeom prst="rect">
              <a:avLst/>
            </a:prstGeom>
            <a:noFill/>
            <a:ln w="3175">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44000" indent="-144000">
                <a:lnSpc>
                  <a:spcPct val="150000"/>
                </a:lnSpc>
                <a:spcBef>
                  <a:spcPct val="0"/>
                </a:spcBef>
                <a:buFont typeface="Arial" panose="020B0604020202020204" pitchFamily="34" charset="0"/>
                <a:buChar char="•"/>
              </a:pPr>
              <a:endParaRPr lang="en-US" altLang="zh-CN" dirty="0"/>
            </a:p>
            <a:p>
              <a:pPr marL="144000" indent="-144000">
                <a:lnSpc>
                  <a:spcPct val="150000"/>
                </a:lnSpc>
                <a:spcBef>
                  <a:spcPct val="0"/>
                </a:spcBef>
                <a:buFont typeface="Arial" panose="020B0604020202020204" pitchFamily="34" charset="0"/>
                <a:buChar char="•"/>
              </a:pPr>
              <a:r>
                <a:rPr lang="zh-CN" altLang="en-US" sz="1600" dirty="0"/>
                <a:t>作为</a:t>
              </a:r>
              <a:r>
                <a:rPr lang="en-US" altLang="zh-CN" sz="1600" dirty="0"/>
                <a:t>Spring</a:t>
              </a:r>
              <a:r>
                <a:rPr lang="zh-CN" altLang="en-US" sz="1600" dirty="0"/>
                <a:t>两大关键设计模式之一，控制反转对我们进行程序编写或工程设计都有着一个很好的指导作用。</a:t>
              </a:r>
              <a:endParaRPr lang="en-US" altLang="zh-CN" sz="1600" dirty="0"/>
            </a:p>
            <a:p>
              <a:pPr marL="144000" indent="-144000">
                <a:lnSpc>
                  <a:spcPct val="150000"/>
                </a:lnSpc>
                <a:spcBef>
                  <a:spcPct val="0"/>
                </a:spcBef>
                <a:buFont typeface="Arial" panose="020B0604020202020204" pitchFamily="34" charset="0"/>
                <a:buChar char="•"/>
              </a:pPr>
              <a:r>
                <a:rPr lang="zh-CN" altLang="en-US" sz="1600" dirty="0"/>
                <a:t>如果可以透彻的理解控制反转的概念，对形成低耦合度、高灵活性的代码风格有很大的帮助</a:t>
              </a:r>
              <a:endParaRPr lang="en-US" altLang="zh-CN" sz="1600" dirty="0"/>
            </a:p>
            <a:p>
              <a:pPr marL="144000" indent="-144000">
                <a:lnSpc>
                  <a:spcPct val="150000"/>
                </a:lnSpc>
                <a:spcBef>
                  <a:spcPct val="0"/>
                </a:spcBef>
                <a:buFont typeface="Arial" panose="020B0604020202020204" pitchFamily="34" charset="0"/>
                <a:buChar char="•"/>
              </a:pPr>
              <a:endParaRPr lang="en-US" altLang="zh-CN" dirty="0"/>
            </a:p>
          </p:txBody>
        </p:sp>
        <p:sp>
          <p:nvSpPr>
            <p:cNvPr id="14" name="ïSlïďe">
              <a:extLst>
                <a:ext uri="{FF2B5EF4-FFF2-40B4-BE49-F238E27FC236}">
                  <a16:creationId xmlns:a16="http://schemas.microsoft.com/office/drawing/2014/main" id="{437AC71A-8D34-42A5-B898-DC4A4DA5B632}"/>
                </a:ext>
              </a:extLst>
            </p:cNvPr>
            <p:cNvSpPr/>
            <p:nvPr/>
          </p:nvSpPr>
          <p:spPr bwMode="auto">
            <a:xfrm>
              <a:off x="6712867" y="3294000"/>
              <a:ext cx="1800000" cy="270000"/>
            </a:xfrm>
            <a:prstGeom prst="roundRect">
              <a:avLst>
                <a:gd name="adj" fmla="val 50000"/>
              </a:avLst>
            </a:prstGeom>
            <a:solidFill>
              <a:schemeClr val="accent3"/>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优点</a:t>
              </a:r>
              <a:endParaRPr lang="en-US" altLang="zh-CN" sz="1600" b="1" dirty="0">
                <a:solidFill>
                  <a:schemeClr val="bg1"/>
                </a:solidFill>
              </a:endParaRPr>
            </a:p>
          </p:txBody>
        </p:sp>
      </p:grpSp>
      <p:grpSp>
        <p:nvGrpSpPr>
          <p:cNvPr id="8" name="íṧļîďè">
            <a:extLst>
              <a:ext uri="{FF2B5EF4-FFF2-40B4-BE49-F238E27FC236}">
                <a16:creationId xmlns:a16="http://schemas.microsoft.com/office/drawing/2014/main" id="{F71D9591-985A-4575-9929-4FB934B75329}"/>
              </a:ext>
            </a:extLst>
          </p:cNvPr>
          <p:cNvGrpSpPr/>
          <p:nvPr/>
        </p:nvGrpSpPr>
        <p:grpSpPr>
          <a:xfrm>
            <a:off x="6840966" y="1461940"/>
            <a:ext cx="3224577" cy="4497127"/>
            <a:chOff x="6636000" y="3294000"/>
            <a:chExt cx="2560755" cy="4497127"/>
          </a:xfrm>
        </p:grpSpPr>
        <p:sp>
          <p:nvSpPr>
            <p:cNvPr id="11" name="ïṣlïḓe">
              <a:extLst>
                <a:ext uri="{FF2B5EF4-FFF2-40B4-BE49-F238E27FC236}">
                  <a16:creationId xmlns:a16="http://schemas.microsoft.com/office/drawing/2014/main" id="{2D2721D5-4835-45F0-A369-329B57006EDC}"/>
                </a:ext>
              </a:extLst>
            </p:cNvPr>
            <p:cNvSpPr/>
            <p:nvPr/>
          </p:nvSpPr>
          <p:spPr bwMode="auto">
            <a:xfrm>
              <a:off x="6636000" y="3428999"/>
              <a:ext cx="2560755" cy="4362128"/>
            </a:xfrm>
            <a:prstGeom prst="rect">
              <a:avLst/>
            </a:prstGeom>
            <a:noFill/>
            <a:ln w="3175">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zh-CN" altLang="en-US" sz="1600" dirty="0"/>
                <a:t>什么是控制反转（</a:t>
              </a:r>
              <a:r>
                <a:rPr lang="en-US" altLang="zh-CN" sz="1600" dirty="0"/>
                <a:t>IOC</a:t>
              </a:r>
              <a:r>
                <a:rPr lang="zh-CN" altLang="en-US" sz="1600" dirty="0"/>
                <a:t>）</a:t>
              </a:r>
              <a:endParaRPr lang="en-US" altLang="zh-CN" sz="1600" dirty="0"/>
            </a:p>
            <a:p>
              <a:pPr marL="144000" indent="-144000">
                <a:lnSpc>
                  <a:spcPct val="150000"/>
                </a:lnSpc>
                <a:spcBef>
                  <a:spcPct val="0"/>
                </a:spcBef>
                <a:buFont typeface="Arial" panose="020B0604020202020204" pitchFamily="34" charset="0"/>
                <a:buChar char="•"/>
              </a:pPr>
              <a:r>
                <a:rPr lang="en-US" altLang="zh-CN" sz="1600" dirty="0"/>
                <a:t>Spring</a:t>
              </a:r>
              <a:r>
                <a:rPr lang="zh-CN" altLang="en-US" sz="1600" dirty="0"/>
                <a:t>的</a:t>
              </a:r>
              <a:r>
                <a:rPr lang="en-US" altLang="zh-CN" sz="1600" dirty="0"/>
                <a:t>IOC</a:t>
              </a:r>
              <a:r>
                <a:rPr lang="zh-CN" altLang="en-US" sz="1600" dirty="0"/>
                <a:t>经过了什么步骤（即</a:t>
              </a:r>
              <a:r>
                <a:rPr lang="en-US" altLang="zh-CN" sz="1600" dirty="0"/>
                <a:t>Refresh</a:t>
              </a:r>
              <a:r>
                <a:rPr lang="zh-CN" altLang="en-US" sz="1600" dirty="0"/>
                <a:t>方法）</a:t>
              </a:r>
              <a:endParaRPr lang="en-US" altLang="zh-CN" sz="1600" dirty="0"/>
            </a:p>
            <a:p>
              <a:pPr marL="144000" indent="-144000">
                <a:lnSpc>
                  <a:spcPct val="150000"/>
                </a:lnSpc>
                <a:spcBef>
                  <a:spcPct val="0"/>
                </a:spcBef>
                <a:buFont typeface="Arial" panose="020B0604020202020204" pitchFamily="34" charset="0"/>
                <a:buChar char="•"/>
              </a:pPr>
              <a:r>
                <a:rPr lang="en-US" altLang="zh-CN" sz="1600" dirty="0"/>
                <a:t>Bean</a:t>
              </a:r>
              <a:r>
                <a:rPr lang="zh-CN" altLang="en-US" sz="1600" dirty="0"/>
                <a:t>的</a:t>
              </a:r>
              <a:r>
                <a:rPr lang="en-US" altLang="zh-CN" sz="1600" dirty="0"/>
                <a:t>xml</a:t>
              </a:r>
              <a:r>
                <a:rPr lang="zh-CN" altLang="en-US" sz="1600" dirty="0"/>
                <a:t>配置文件如何转换为</a:t>
              </a:r>
              <a:r>
                <a:rPr lang="en-US" altLang="zh-CN" sz="1600" dirty="0" err="1"/>
                <a:t>BeanDefinition</a:t>
              </a:r>
              <a:endParaRPr lang="en-US" altLang="zh-CN" sz="1600" dirty="0"/>
            </a:p>
            <a:p>
              <a:pPr marL="144000" indent="-144000">
                <a:lnSpc>
                  <a:spcPct val="150000"/>
                </a:lnSpc>
                <a:spcBef>
                  <a:spcPct val="0"/>
                </a:spcBef>
                <a:buFont typeface="Arial" panose="020B0604020202020204" pitchFamily="34" charset="0"/>
                <a:buChar char="•"/>
              </a:pPr>
              <a:r>
                <a:rPr lang="zh-CN" altLang="en-US" sz="1600" dirty="0"/>
                <a:t>如何将</a:t>
              </a:r>
              <a:r>
                <a:rPr lang="en-US" altLang="zh-CN" sz="1600" dirty="0" err="1"/>
                <a:t>BeanDefinition</a:t>
              </a:r>
              <a:r>
                <a:rPr lang="zh-CN" altLang="en-US" sz="1600" dirty="0"/>
                <a:t>注册到</a:t>
              </a:r>
              <a:r>
                <a:rPr lang="en-US" altLang="zh-CN" sz="1600" dirty="0" err="1"/>
                <a:t>BeanFactory</a:t>
              </a:r>
              <a:endParaRPr lang="en-US" altLang="zh-CN" sz="1600" dirty="0"/>
            </a:p>
            <a:p>
              <a:pPr marL="144000" indent="-144000">
                <a:lnSpc>
                  <a:spcPct val="150000"/>
                </a:lnSpc>
                <a:spcBef>
                  <a:spcPct val="0"/>
                </a:spcBef>
                <a:buFont typeface="Arial" panose="020B0604020202020204" pitchFamily="34" charset="0"/>
                <a:buChar char="•"/>
              </a:pPr>
              <a:r>
                <a:rPr lang="zh-CN" altLang="en-US" sz="1600" dirty="0"/>
                <a:t>如何进行</a:t>
              </a:r>
              <a:r>
                <a:rPr lang="en-US" altLang="zh-CN" sz="1600" dirty="0"/>
                <a:t>Bean</a:t>
              </a:r>
              <a:r>
                <a:rPr lang="zh-CN" altLang="en-US" sz="1600" dirty="0"/>
                <a:t>的实例化和属性注入</a:t>
              </a:r>
              <a:endParaRPr lang="en-US" altLang="zh-CN" sz="1600" dirty="0"/>
            </a:p>
            <a:p>
              <a:pPr marL="144000" indent="-144000">
                <a:lnSpc>
                  <a:spcPct val="150000"/>
                </a:lnSpc>
                <a:spcBef>
                  <a:spcPct val="0"/>
                </a:spcBef>
                <a:buFont typeface="Arial" panose="020B0604020202020204" pitchFamily="34" charset="0"/>
                <a:buChar char="•"/>
              </a:pPr>
              <a:r>
                <a:rPr lang="zh-CN" altLang="en-US" sz="1600" dirty="0"/>
                <a:t>如何解决循环依赖的问题</a:t>
              </a:r>
              <a:endParaRPr lang="en-US" altLang="zh-CN" sz="1600" dirty="0"/>
            </a:p>
          </p:txBody>
        </p:sp>
        <p:sp>
          <p:nvSpPr>
            <p:cNvPr id="12" name="îśļïdê">
              <a:extLst>
                <a:ext uri="{FF2B5EF4-FFF2-40B4-BE49-F238E27FC236}">
                  <a16:creationId xmlns:a16="http://schemas.microsoft.com/office/drawing/2014/main" id="{5A3F62E8-DE8B-4715-88F3-191647DD1266}"/>
                </a:ext>
              </a:extLst>
            </p:cNvPr>
            <p:cNvSpPr/>
            <p:nvPr/>
          </p:nvSpPr>
          <p:spPr bwMode="auto">
            <a:xfrm>
              <a:off x="6712867" y="3294000"/>
              <a:ext cx="1800000" cy="270000"/>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要点提取</a:t>
              </a:r>
              <a:endParaRPr lang="en-US" altLang="zh-CN" sz="1600" b="1" dirty="0">
                <a:solidFill>
                  <a:schemeClr val="bg1"/>
                </a:solidFill>
              </a:endParaRPr>
            </a:p>
          </p:txBody>
        </p:sp>
      </p:grpSp>
    </p:spTree>
    <p:extLst>
      <p:ext uri="{BB962C8B-B14F-4D97-AF65-F5344CB8AC3E}">
        <p14:creationId xmlns:p14="http://schemas.microsoft.com/office/powerpoint/2010/main" val="245372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nSpc>
                <a:spcPct val="150000"/>
              </a:lnSpc>
            </a:pPr>
            <a:r>
              <a:rPr lang="zh-CN" altLang="en-US" dirty="0"/>
              <a:t>谢谢大家观看</a:t>
            </a:r>
            <a:br>
              <a:rPr lang="en-US" altLang="zh-CN" dirty="0"/>
            </a:br>
            <a:r>
              <a:rPr lang="zh-CN" altLang="en-US" dirty="0"/>
              <a:t>有问题欢迎一起探讨</a:t>
            </a:r>
          </a:p>
        </p:txBody>
      </p:sp>
      <p:sp>
        <p:nvSpPr>
          <p:cNvPr id="6" name="文本占位符 5"/>
          <p:cNvSpPr>
            <a:spLocks noGrp="1"/>
          </p:cNvSpPr>
          <p:nvPr>
            <p:ph type="body" sz="quarter" idx="10"/>
          </p:nvPr>
        </p:nvSpPr>
        <p:spPr/>
        <p:txBody>
          <a:bodyPr/>
          <a:lstStyle/>
          <a:p>
            <a:r>
              <a:rPr lang="zh-CN" altLang="en-US" dirty="0"/>
              <a:t>谢烁圻</a:t>
            </a:r>
            <a:endParaRPr lang="en-US" altLang="zh-CN" dirty="0"/>
          </a:p>
        </p:txBody>
      </p:sp>
    </p:spTree>
    <p:extLst>
      <p:ext uri="{BB962C8B-B14F-4D97-AF65-F5344CB8AC3E}">
        <p14:creationId xmlns:p14="http://schemas.microsoft.com/office/powerpoint/2010/main" val="34984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54DC4-078B-4FDB-BB63-4834C754CCB5}"/>
              </a:ext>
            </a:extLst>
          </p:cNvPr>
          <p:cNvSpPr>
            <a:spLocks noGrp="1"/>
          </p:cNvSpPr>
          <p:nvPr>
            <p:ph type="title"/>
          </p:nvPr>
        </p:nvSpPr>
        <p:spPr/>
        <p:txBody>
          <a:bodyPr/>
          <a:lstStyle/>
          <a:p>
            <a:r>
              <a:rPr lang="zh-CN" altLang="en-US" dirty="0"/>
              <a:t>控制反转</a:t>
            </a:r>
          </a:p>
        </p:txBody>
      </p:sp>
      <p:sp>
        <p:nvSpPr>
          <p:cNvPr id="3" name="页脚占位符 2">
            <a:extLst>
              <a:ext uri="{FF2B5EF4-FFF2-40B4-BE49-F238E27FC236}">
                <a16:creationId xmlns:a16="http://schemas.microsoft.com/office/drawing/2014/main" id="{F447108A-8BE0-4E89-8E6E-C86D47995AE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D4B9605-FEB4-4FCC-9F4F-CDAD413ADB2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dee312b8-a9c6-4a2e-944a-a07da3e9035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5ED3F5-C74C-4AC5-82FA-B9DE372E23DA}"/>
              </a:ext>
            </a:extLst>
          </p:cNvPr>
          <p:cNvGrpSpPr>
            <a:grpSpLocks noChangeAspect="1"/>
          </p:cNvGrpSpPr>
          <p:nvPr>
            <p:custDataLst>
              <p:tags r:id="rId1"/>
            </p:custDataLst>
          </p:nvPr>
        </p:nvGrpSpPr>
        <p:grpSpPr>
          <a:xfrm>
            <a:off x="669924" y="1355469"/>
            <a:ext cx="10843994" cy="4884994"/>
            <a:chOff x="669924" y="1355469"/>
            <a:chExt cx="10843994" cy="4884994"/>
          </a:xfrm>
        </p:grpSpPr>
        <p:grpSp>
          <p:nvGrpSpPr>
            <p:cNvPr id="8" name="ï$lídé">
              <a:extLst>
                <a:ext uri="{FF2B5EF4-FFF2-40B4-BE49-F238E27FC236}">
                  <a16:creationId xmlns:a16="http://schemas.microsoft.com/office/drawing/2014/main" id="{9CE577EC-9C53-438A-AA52-290C3132960A}"/>
                </a:ext>
              </a:extLst>
            </p:cNvPr>
            <p:cNvGrpSpPr/>
            <p:nvPr/>
          </p:nvGrpSpPr>
          <p:grpSpPr>
            <a:xfrm>
              <a:off x="814817" y="1355469"/>
              <a:ext cx="1005594" cy="3906132"/>
              <a:chOff x="2324381" y="1485522"/>
              <a:chExt cx="1005594" cy="3906132"/>
            </a:xfrm>
          </p:grpSpPr>
          <p:sp>
            <p:nvSpPr>
              <p:cNvPr id="26" name="išľiḓè">
                <a:extLst>
                  <a:ext uri="{FF2B5EF4-FFF2-40B4-BE49-F238E27FC236}">
                    <a16:creationId xmlns:a16="http://schemas.microsoft.com/office/drawing/2014/main" id="{3EEA995E-7562-4E4B-9EAE-1A1C20502A1D}"/>
                  </a:ext>
                </a:extLst>
              </p:cNvPr>
              <p:cNvSpPr/>
              <p:nvPr/>
            </p:nvSpPr>
            <p:spPr>
              <a:xfrm>
                <a:off x="2390095" y="1485522"/>
                <a:ext cx="939880" cy="9334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endParaRPr lang="zh-CN" altLang="en-US" sz="2000" b="1" dirty="0"/>
              </a:p>
            </p:txBody>
          </p:sp>
          <p:sp>
            <p:nvSpPr>
              <p:cNvPr id="30" name="išľiḓè">
                <a:extLst>
                  <a:ext uri="{FF2B5EF4-FFF2-40B4-BE49-F238E27FC236}">
                    <a16:creationId xmlns:a16="http://schemas.microsoft.com/office/drawing/2014/main" id="{715247F2-BB36-4843-889A-09719566D302}"/>
                  </a:ext>
                </a:extLst>
              </p:cNvPr>
              <p:cNvSpPr/>
              <p:nvPr/>
            </p:nvSpPr>
            <p:spPr>
              <a:xfrm>
                <a:off x="2324381" y="4458193"/>
                <a:ext cx="939880" cy="9334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endParaRPr lang="zh-CN" altLang="en-US" sz="2000" b="1" dirty="0"/>
              </a:p>
            </p:txBody>
          </p:sp>
          <p:sp>
            <p:nvSpPr>
              <p:cNvPr id="31" name="išľiḓè">
                <a:extLst>
                  <a:ext uri="{FF2B5EF4-FFF2-40B4-BE49-F238E27FC236}">
                    <a16:creationId xmlns:a16="http://schemas.microsoft.com/office/drawing/2014/main" id="{56F108C0-B045-44E3-A69E-2B1A6712C1E8}"/>
                  </a:ext>
                </a:extLst>
              </p:cNvPr>
              <p:cNvSpPr/>
              <p:nvPr/>
            </p:nvSpPr>
            <p:spPr>
              <a:xfrm>
                <a:off x="2384789" y="2980795"/>
                <a:ext cx="939880" cy="9334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endParaRPr lang="zh-CN" altLang="en-US" sz="2000" b="1" dirty="0"/>
              </a:p>
            </p:txBody>
          </p:sp>
        </p:grpSp>
        <p:sp>
          <p:nvSpPr>
            <p:cNvPr id="24" name="îṡ1ïdé">
              <a:extLst>
                <a:ext uri="{FF2B5EF4-FFF2-40B4-BE49-F238E27FC236}">
                  <a16:creationId xmlns:a16="http://schemas.microsoft.com/office/drawing/2014/main" id="{F1B1406A-9217-46DD-B420-B4A7595B5B50}"/>
                </a:ext>
              </a:extLst>
            </p:cNvPr>
            <p:cNvSpPr txBox="1"/>
            <p:nvPr/>
          </p:nvSpPr>
          <p:spPr bwMode="auto">
            <a:xfrm>
              <a:off x="2288797" y="1395574"/>
              <a:ext cx="227722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设计思想</a:t>
              </a:r>
              <a:endParaRPr lang="en-US" altLang="zh-CN" sz="2000" b="1" dirty="0"/>
            </a:p>
          </p:txBody>
        </p:sp>
        <p:sp>
          <p:nvSpPr>
            <p:cNvPr id="13" name="íṡľíḓé">
              <a:extLst>
                <a:ext uri="{FF2B5EF4-FFF2-40B4-BE49-F238E27FC236}">
                  <a16:creationId xmlns:a16="http://schemas.microsoft.com/office/drawing/2014/main" id="{2415B6AF-15DE-4E0F-AE31-2BD14E1666AF}"/>
                </a:ext>
              </a:extLst>
            </p:cNvPr>
            <p:cNvSpPr txBox="1"/>
            <p:nvPr/>
          </p:nvSpPr>
          <p:spPr bwMode="auto">
            <a:xfrm>
              <a:off x="669924" y="5798658"/>
              <a:ext cx="10843994"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endParaRPr lang="en-US" altLang="zh-CN" sz="2000" b="1" dirty="0"/>
            </a:p>
          </p:txBody>
        </p:sp>
        <p:sp>
          <p:nvSpPr>
            <p:cNvPr id="34" name="îṡ1ïdé">
              <a:extLst>
                <a:ext uri="{FF2B5EF4-FFF2-40B4-BE49-F238E27FC236}">
                  <a16:creationId xmlns:a16="http://schemas.microsoft.com/office/drawing/2014/main" id="{DD26291E-DA11-4C33-8E0B-44FE012696B1}"/>
                </a:ext>
              </a:extLst>
            </p:cNvPr>
            <p:cNvSpPr txBox="1"/>
            <p:nvPr/>
          </p:nvSpPr>
          <p:spPr bwMode="auto">
            <a:xfrm>
              <a:off x="2288797" y="4288983"/>
              <a:ext cx="227722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哪些方面反转了</a:t>
              </a:r>
              <a:endParaRPr lang="en-US" altLang="zh-CN" sz="2000" b="1" dirty="0"/>
            </a:p>
          </p:txBody>
        </p:sp>
        <p:sp>
          <p:nvSpPr>
            <p:cNvPr id="35" name="îṡ1ïdé">
              <a:extLst>
                <a:ext uri="{FF2B5EF4-FFF2-40B4-BE49-F238E27FC236}">
                  <a16:creationId xmlns:a16="http://schemas.microsoft.com/office/drawing/2014/main" id="{0E0B1737-15DF-4EA0-BC54-C9B224FE78DE}"/>
                </a:ext>
              </a:extLst>
            </p:cNvPr>
            <p:cNvSpPr txBox="1"/>
            <p:nvPr/>
          </p:nvSpPr>
          <p:spPr bwMode="auto">
            <a:xfrm>
              <a:off x="2288797" y="2821552"/>
              <a:ext cx="227722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谁控制了谁，控制了什么</a:t>
              </a:r>
              <a:endParaRPr lang="en-US" altLang="zh-CN" sz="2000" b="1" dirty="0"/>
            </a:p>
          </p:txBody>
        </p:sp>
      </p:grpSp>
      <p:sp>
        <p:nvSpPr>
          <p:cNvPr id="33" name="矩形 32">
            <a:extLst>
              <a:ext uri="{FF2B5EF4-FFF2-40B4-BE49-F238E27FC236}">
                <a16:creationId xmlns:a16="http://schemas.microsoft.com/office/drawing/2014/main" id="{3BF42C44-7D77-4958-A431-DABA642F9484}"/>
              </a:ext>
            </a:extLst>
          </p:cNvPr>
          <p:cNvSpPr/>
          <p:nvPr/>
        </p:nvSpPr>
        <p:spPr>
          <a:xfrm>
            <a:off x="2288797" y="1822199"/>
            <a:ext cx="7957243" cy="338554"/>
          </a:xfrm>
          <a:prstGeom prst="rect">
            <a:avLst/>
          </a:prstGeom>
        </p:spPr>
        <p:txBody>
          <a:bodyPr wrap="square">
            <a:spAutoFit/>
          </a:bodyPr>
          <a:lstStyle/>
          <a:p>
            <a:r>
              <a:rPr lang="zh-CN" altLang="en-US" sz="1600" dirty="0"/>
              <a:t>将你设计好的对象交给容器控制，而不是传统的在你的对象内部直接控制。</a:t>
            </a:r>
          </a:p>
        </p:txBody>
      </p:sp>
      <p:sp>
        <p:nvSpPr>
          <p:cNvPr id="39" name="矩形 38">
            <a:extLst>
              <a:ext uri="{FF2B5EF4-FFF2-40B4-BE49-F238E27FC236}">
                <a16:creationId xmlns:a16="http://schemas.microsoft.com/office/drawing/2014/main" id="{3EF0D16C-573C-47A0-9A63-810D3945371C}"/>
              </a:ext>
            </a:extLst>
          </p:cNvPr>
          <p:cNvSpPr/>
          <p:nvPr/>
        </p:nvSpPr>
        <p:spPr>
          <a:xfrm>
            <a:off x="2288797" y="3267635"/>
            <a:ext cx="7957243" cy="338554"/>
          </a:xfrm>
          <a:prstGeom prst="rect">
            <a:avLst/>
          </a:prstGeom>
        </p:spPr>
        <p:txBody>
          <a:bodyPr wrap="square">
            <a:spAutoFit/>
          </a:bodyPr>
          <a:lstStyle/>
          <a:p>
            <a:r>
              <a:rPr lang="en-US" altLang="zh-CN" sz="1600" dirty="0" err="1"/>
              <a:t>IoC</a:t>
            </a:r>
            <a:r>
              <a:rPr lang="en-US" altLang="zh-CN" sz="1600" dirty="0"/>
              <a:t> </a:t>
            </a:r>
            <a:r>
              <a:rPr lang="zh-CN" altLang="en-US" sz="1600" dirty="0"/>
              <a:t>容器控制了对象，主要控制了外部资源获取（不只是对象包括比如文件等）</a:t>
            </a:r>
          </a:p>
        </p:txBody>
      </p:sp>
      <p:sp>
        <p:nvSpPr>
          <p:cNvPr id="40" name="矩形 39">
            <a:extLst>
              <a:ext uri="{FF2B5EF4-FFF2-40B4-BE49-F238E27FC236}">
                <a16:creationId xmlns:a16="http://schemas.microsoft.com/office/drawing/2014/main" id="{C8EE3BD2-28EF-4F3F-A2A0-53C8CA08F52D}"/>
              </a:ext>
            </a:extLst>
          </p:cNvPr>
          <p:cNvSpPr/>
          <p:nvPr/>
        </p:nvSpPr>
        <p:spPr>
          <a:xfrm>
            <a:off x="2288797" y="4734005"/>
            <a:ext cx="7957243" cy="584775"/>
          </a:xfrm>
          <a:prstGeom prst="rect">
            <a:avLst/>
          </a:prstGeom>
        </p:spPr>
        <p:txBody>
          <a:bodyPr wrap="square">
            <a:spAutoFit/>
          </a:bodyPr>
          <a:lstStyle/>
          <a:p>
            <a:r>
              <a:rPr lang="zh-CN" altLang="en-US" sz="1600" dirty="0"/>
              <a:t>容器帮我们查找及注入依赖对象，对象只是被动的接受依赖对象，因此依赖对象的获取被反转了</a:t>
            </a:r>
          </a:p>
        </p:txBody>
      </p:sp>
    </p:spTree>
    <p:extLst>
      <p:ext uri="{BB962C8B-B14F-4D97-AF65-F5344CB8AC3E}">
        <p14:creationId xmlns:p14="http://schemas.microsoft.com/office/powerpoint/2010/main" val="366675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E35A9-0A58-4608-AD56-91B84EE5E396}"/>
              </a:ext>
            </a:extLst>
          </p:cNvPr>
          <p:cNvSpPr>
            <a:spLocks noGrp="1"/>
          </p:cNvSpPr>
          <p:nvPr>
            <p:ph type="title"/>
          </p:nvPr>
        </p:nvSpPr>
        <p:spPr/>
        <p:txBody>
          <a:bodyPr/>
          <a:lstStyle/>
          <a:p>
            <a:r>
              <a:rPr lang="zh-CN" altLang="en-US" dirty="0"/>
              <a:t>控制反转</a:t>
            </a:r>
          </a:p>
        </p:txBody>
      </p:sp>
      <p:sp>
        <p:nvSpPr>
          <p:cNvPr id="3" name="页脚占位符 2">
            <a:extLst>
              <a:ext uri="{FF2B5EF4-FFF2-40B4-BE49-F238E27FC236}">
                <a16:creationId xmlns:a16="http://schemas.microsoft.com/office/drawing/2014/main" id="{B17F3214-C47E-40F2-824A-F5A538351C6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40B3156-1452-4237-B132-A65D8C8B79B8}"/>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cxnSp>
        <p:nvCxnSpPr>
          <p:cNvPr id="11" name="直接连接符 10">
            <a:extLst>
              <a:ext uri="{FF2B5EF4-FFF2-40B4-BE49-F238E27FC236}">
                <a16:creationId xmlns:a16="http://schemas.microsoft.com/office/drawing/2014/main" id="{5EA45BCF-CC88-4321-8650-9E89759F518C}"/>
              </a:ext>
            </a:extLst>
          </p:cNvPr>
          <p:cNvCxnSpPr>
            <a:cxnSpLocks/>
          </p:cNvCxnSpPr>
          <p:nvPr/>
        </p:nvCxnSpPr>
        <p:spPr>
          <a:xfrm>
            <a:off x="5814375" y="2088859"/>
            <a:ext cx="0" cy="4040141"/>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https://images0.cnblogs.com/blog/289233/201501/261421378318292.jpg">
            <a:extLst>
              <a:ext uri="{FF2B5EF4-FFF2-40B4-BE49-F238E27FC236}">
                <a16:creationId xmlns:a16="http://schemas.microsoft.com/office/drawing/2014/main" id="{F355EC65-1213-41FF-812B-E77B89329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263" y="1433949"/>
            <a:ext cx="3200400" cy="2295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5F1AA6-5E92-457C-B9BD-A9145971A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49" y="1433949"/>
            <a:ext cx="3238500" cy="3981450"/>
          </a:xfrm>
          <a:prstGeom prst="rect">
            <a:avLst/>
          </a:prstGeom>
          <a:noFill/>
          <a:extLst>
            <a:ext uri="{909E8E84-426E-40DD-AFC4-6F175D3DCCD1}">
              <a14:hiddenFill xmlns:a14="http://schemas.microsoft.com/office/drawing/2010/main">
                <a:solidFill>
                  <a:srgbClr val="FFFFFF"/>
                </a:solidFill>
              </a14:hiddenFill>
            </a:ext>
          </a:extLst>
        </p:spPr>
      </p:pic>
      <p:sp>
        <p:nvSpPr>
          <p:cNvPr id="60" name="矩形 59">
            <a:extLst>
              <a:ext uri="{FF2B5EF4-FFF2-40B4-BE49-F238E27FC236}">
                <a16:creationId xmlns:a16="http://schemas.microsoft.com/office/drawing/2014/main" id="{7491A26F-247E-4579-AA42-754A3E73AD25}"/>
              </a:ext>
            </a:extLst>
          </p:cNvPr>
          <p:cNvSpPr/>
          <p:nvPr/>
        </p:nvSpPr>
        <p:spPr>
          <a:xfrm>
            <a:off x="2071384" y="5608717"/>
            <a:ext cx="2262158" cy="369332"/>
          </a:xfrm>
          <a:prstGeom prst="rect">
            <a:avLst/>
          </a:prstGeom>
        </p:spPr>
        <p:txBody>
          <a:bodyPr wrap="none">
            <a:spAutoFit/>
          </a:bodyPr>
          <a:lstStyle/>
          <a:p>
            <a:r>
              <a:rPr lang="zh-CN" altLang="en-US" dirty="0">
                <a:solidFill>
                  <a:srgbClr val="000000"/>
                </a:solidFill>
                <a:latin typeface="verdana" panose="020B0604030504040204" pitchFamily="34" charset="0"/>
              </a:rPr>
              <a:t>传统应用程序示意图</a:t>
            </a:r>
            <a:endParaRPr lang="zh-CN" altLang="en-US" dirty="0"/>
          </a:p>
        </p:txBody>
      </p:sp>
      <p:sp>
        <p:nvSpPr>
          <p:cNvPr id="63" name="矩形 62">
            <a:extLst>
              <a:ext uri="{FF2B5EF4-FFF2-40B4-BE49-F238E27FC236}">
                <a16:creationId xmlns:a16="http://schemas.microsoft.com/office/drawing/2014/main" id="{00D48192-C8FD-4C08-B44E-A46E52CA4725}"/>
              </a:ext>
            </a:extLst>
          </p:cNvPr>
          <p:cNvSpPr/>
          <p:nvPr/>
        </p:nvSpPr>
        <p:spPr>
          <a:xfrm>
            <a:off x="6859158" y="5608717"/>
            <a:ext cx="3502882" cy="369332"/>
          </a:xfrm>
          <a:prstGeom prst="rect">
            <a:avLst/>
          </a:prstGeom>
        </p:spPr>
        <p:txBody>
          <a:bodyPr wrap="none">
            <a:spAutoFit/>
          </a:bodyPr>
          <a:lstStyle/>
          <a:p>
            <a:r>
              <a:rPr lang="zh-CN" altLang="en-US" dirty="0"/>
              <a:t>有</a:t>
            </a:r>
            <a:r>
              <a:rPr lang="en-US" altLang="zh-CN" dirty="0" err="1"/>
              <a:t>IoC</a:t>
            </a:r>
            <a:r>
              <a:rPr lang="en-US" altLang="zh-CN" dirty="0"/>
              <a:t>/DI</a:t>
            </a:r>
            <a:r>
              <a:rPr lang="zh-CN" altLang="en-US" dirty="0"/>
              <a:t>容器后程序结构示意图</a:t>
            </a:r>
          </a:p>
        </p:txBody>
      </p:sp>
    </p:spTree>
    <p:extLst>
      <p:ext uri="{BB962C8B-B14F-4D97-AF65-F5344CB8AC3E}">
        <p14:creationId xmlns:p14="http://schemas.microsoft.com/office/powerpoint/2010/main" val="209342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7800E-3952-49D4-A498-5C7FA2621035}"/>
              </a:ext>
            </a:extLst>
          </p:cNvPr>
          <p:cNvSpPr>
            <a:spLocks noGrp="1"/>
          </p:cNvSpPr>
          <p:nvPr>
            <p:ph type="title"/>
          </p:nvPr>
        </p:nvSpPr>
        <p:spPr/>
        <p:txBody>
          <a:bodyPr/>
          <a:lstStyle/>
          <a:p>
            <a:r>
              <a:rPr lang="en-US" altLang="zh-CN" dirty="0"/>
              <a:t>IOC</a:t>
            </a:r>
            <a:r>
              <a:rPr lang="zh-CN" altLang="en-US" dirty="0"/>
              <a:t>的优势</a:t>
            </a:r>
          </a:p>
        </p:txBody>
      </p:sp>
      <p:sp>
        <p:nvSpPr>
          <p:cNvPr id="3" name="页脚占位符 2">
            <a:extLst>
              <a:ext uri="{FF2B5EF4-FFF2-40B4-BE49-F238E27FC236}">
                <a16:creationId xmlns:a16="http://schemas.microsoft.com/office/drawing/2014/main" id="{B5CF5884-8CB4-4ADB-88A2-3C13B54FDCF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71E8E78-36B7-4679-BBF3-4A232159919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grpSp>
        <p:nvGrpSpPr>
          <p:cNvPr id="7" name="işlîḍé">
            <a:extLst>
              <a:ext uri="{FF2B5EF4-FFF2-40B4-BE49-F238E27FC236}">
                <a16:creationId xmlns:a16="http://schemas.microsoft.com/office/drawing/2014/main" id="{047258F2-3427-46D5-9F84-B1AB15349F6E}"/>
              </a:ext>
            </a:extLst>
          </p:cNvPr>
          <p:cNvGrpSpPr/>
          <p:nvPr/>
        </p:nvGrpSpPr>
        <p:grpSpPr>
          <a:xfrm>
            <a:off x="1929496" y="2368898"/>
            <a:ext cx="3224577" cy="3565002"/>
            <a:chOff x="6636000" y="3294000"/>
            <a:chExt cx="2560755" cy="3565002"/>
          </a:xfrm>
        </p:grpSpPr>
        <p:sp>
          <p:nvSpPr>
            <p:cNvPr id="13" name="ïṣļiḓé">
              <a:extLst>
                <a:ext uri="{FF2B5EF4-FFF2-40B4-BE49-F238E27FC236}">
                  <a16:creationId xmlns:a16="http://schemas.microsoft.com/office/drawing/2014/main" id="{D8D89590-4534-4149-B9A7-5922ACB651B9}"/>
                </a:ext>
              </a:extLst>
            </p:cNvPr>
            <p:cNvSpPr/>
            <p:nvPr/>
          </p:nvSpPr>
          <p:spPr bwMode="auto">
            <a:xfrm>
              <a:off x="6636000" y="3428999"/>
              <a:ext cx="2560755" cy="3430003"/>
            </a:xfrm>
            <a:prstGeom prst="rect">
              <a:avLst/>
            </a:prstGeom>
            <a:noFill/>
            <a:ln w="3175">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zh-CN" altLang="en-US" dirty="0"/>
                <a:t>类内部主动创建依赖对象</a:t>
              </a:r>
              <a:endParaRPr lang="en-US" altLang="zh-CN" dirty="0"/>
            </a:p>
            <a:p>
              <a:pPr marL="144000" indent="-144000">
                <a:lnSpc>
                  <a:spcPct val="150000"/>
                </a:lnSpc>
                <a:spcBef>
                  <a:spcPct val="0"/>
                </a:spcBef>
                <a:buFont typeface="Arial" panose="020B0604020202020204" pitchFamily="34" charset="0"/>
                <a:buChar char="•"/>
              </a:pPr>
              <a:r>
                <a:rPr lang="zh-CN" altLang="en-US" dirty="0"/>
                <a:t>类与类之间高耦合</a:t>
              </a:r>
              <a:endParaRPr lang="en-US" altLang="zh-CN" dirty="0"/>
            </a:p>
            <a:p>
              <a:pPr marL="144000" indent="-144000">
                <a:lnSpc>
                  <a:spcPct val="150000"/>
                </a:lnSpc>
                <a:spcBef>
                  <a:spcPct val="0"/>
                </a:spcBef>
                <a:buFont typeface="Arial" panose="020B0604020202020204" pitchFamily="34" charset="0"/>
                <a:buChar char="•"/>
              </a:pPr>
              <a:r>
                <a:rPr lang="zh-CN" altLang="en-US" dirty="0"/>
                <a:t>难于测试</a:t>
              </a:r>
              <a:endParaRPr lang="en-US" altLang="zh-CN" sz="1400" dirty="0"/>
            </a:p>
          </p:txBody>
        </p:sp>
        <p:sp>
          <p:nvSpPr>
            <p:cNvPr id="14" name="ïSlïďe">
              <a:extLst>
                <a:ext uri="{FF2B5EF4-FFF2-40B4-BE49-F238E27FC236}">
                  <a16:creationId xmlns:a16="http://schemas.microsoft.com/office/drawing/2014/main" id="{437AC71A-8D34-42A5-B898-DC4A4DA5B632}"/>
                </a:ext>
              </a:extLst>
            </p:cNvPr>
            <p:cNvSpPr/>
            <p:nvPr/>
          </p:nvSpPr>
          <p:spPr bwMode="auto">
            <a:xfrm>
              <a:off x="6712867" y="3294000"/>
              <a:ext cx="1800000" cy="270000"/>
            </a:xfrm>
            <a:prstGeom prst="roundRect">
              <a:avLst>
                <a:gd name="adj" fmla="val 50000"/>
              </a:avLst>
            </a:prstGeom>
            <a:solidFill>
              <a:schemeClr val="accent3"/>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传统应用程序</a:t>
              </a:r>
              <a:endParaRPr lang="en-US" altLang="zh-CN" sz="1600" b="1" dirty="0">
                <a:solidFill>
                  <a:schemeClr val="bg1"/>
                </a:solidFill>
              </a:endParaRPr>
            </a:p>
          </p:txBody>
        </p:sp>
      </p:grpSp>
      <p:grpSp>
        <p:nvGrpSpPr>
          <p:cNvPr id="8" name="íṧļîďè">
            <a:extLst>
              <a:ext uri="{FF2B5EF4-FFF2-40B4-BE49-F238E27FC236}">
                <a16:creationId xmlns:a16="http://schemas.microsoft.com/office/drawing/2014/main" id="{F71D9591-985A-4575-9929-4FB934B75329}"/>
              </a:ext>
            </a:extLst>
          </p:cNvPr>
          <p:cNvGrpSpPr/>
          <p:nvPr/>
        </p:nvGrpSpPr>
        <p:grpSpPr>
          <a:xfrm>
            <a:off x="7155008" y="1569553"/>
            <a:ext cx="3224577" cy="4497127"/>
            <a:chOff x="6636000" y="3294000"/>
            <a:chExt cx="2560755" cy="4497127"/>
          </a:xfrm>
        </p:grpSpPr>
        <p:sp>
          <p:nvSpPr>
            <p:cNvPr id="11" name="ïṣlïḓe">
              <a:extLst>
                <a:ext uri="{FF2B5EF4-FFF2-40B4-BE49-F238E27FC236}">
                  <a16:creationId xmlns:a16="http://schemas.microsoft.com/office/drawing/2014/main" id="{2D2721D5-4835-45F0-A369-329B57006EDC}"/>
                </a:ext>
              </a:extLst>
            </p:cNvPr>
            <p:cNvSpPr/>
            <p:nvPr/>
          </p:nvSpPr>
          <p:spPr bwMode="auto">
            <a:xfrm>
              <a:off x="6636000" y="3428999"/>
              <a:ext cx="2560755" cy="4362128"/>
            </a:xfrm>
            <a:prstGeom prst="rect">
              <a:avLst/>
            </a:prstGeom>
            <a:noFill/>
            <a:ln w="3175">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zh-CN" altLang="en-US" dirty="0"/>
                <a:t>把创建和查找依赖对象的控制权交给了容器，由容器进行注入组合对象</a:t>
              </a:r>
              <a:endParaRPr lang="en-US" altLang="zh-CN" dirty="0"/>
            </a:p>
            <a:p>
              <a:pPr marL="144000" indent="-144000">
                <a:lnSpc>
                  <a:spcPct val="150000"/>
                </a:lnSpc>
                <a:spcBef>
                  <a:spcPct val="0"/>
                </a:spcBef>
                <a:buFont typeface="Arial" panose="020B0604020202020204" pitchFamily="34" charset="0"/>
                <a:buChar char="•"/>
              </a:pPr>
              <a:r>
                <a:rPr lang="zh-CN" altLang="en-US" dirty="0"/>
                <a:t>对象与对象之间松散耦合</a:t>
              </a:r>
              <a:endParaRPr lang="en-US" altLang="zh-CN" dirty="0"/>
            </a:p>
            <a:p>
              <a:pPr marL="144000" indent="-144000">
                <a:lnSpc>
                  <a:spcPct val="150000"/>
                </a:lnSpc>
                <a:spcBef>
                  <a:spcPct val="0"/>
                </a:spcBef>
                <a:buFont typeface="Arial" panose="020B0604020202020204" pitchFamily="34" charset="0"/>
                <a:buChar char="•"/>
              </a:pPr>
              <a:r>
                <a:rPr lang="zh-CN" altLang="en-US" dirty="0"/>
                <a:t>方便测试，利于功能复用</a:t>
              </a:r>
              <a:endParaRPr lang="en-US" altLang="zh-CN" dirty="0"/>
            </a:p>
            <a:p>
              <a:pPr marL="144000" indent="-144000">
                <a:lnSpc>
                  <a:spcPct val="150000"/>
                </a:lnSpc>
                <a:spcBef>
                  <a:spcPct val="0"/>
                </a:spcBef>
                <a:buFont typeface="Arial" panose="020B0604020202020204" pitchFamily="34" charset="0"/>
                <a:buChar char="•"/>
              </a:pPr>
              <a:r>
                <a:rPr lang="zh-CN" altLang="en-US" dirty="0"/>
                <a:t>使得程序的整个体系结构变得非常灵活</a:t>
              </a:r>
              <a:endParaRPr lang="en-US" altLang="zh-CN" sz="1400" dirty="0"/>
            </a:p>
          </p:txBody>
        </p:sp>
        <p:sp>
          <p:nvSpPr>
            <p:cNvPr id="12" name="îśļïdê">
              <a:extLst>
                <a:ext uri="{FF2B5EF4-FFF2-40B4-BE49-F238E27FC236}">
                  <a16:creationId xmlns:a16="http://schemas.microsoft.com/office/drawing/2014/main" id="{5A3F62E8-DE8B-4715-88F3-191647DD1266}"/>
                </a:ext>
              </a:extLst>
            </p:cNvPr>
            <p:cNvSpPr/>
            <p:nvPr/>
          </p:nvSpPr>
          <p:spPr bwMode="auto">
            <a:xfrm>
              <a:off x="6712867" y="3294000"/>
              <a:ext cx="1800000" cy="270000"/>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控制反转</a:t>
              </a:r>
              <a:endParaRPr lang="en-US" altLang="zh-CN" sz="1600" b="1" dirty="0">
                <a:solidFill>
                  <a:schemeClr val="bg1"/>
                </a:solidFill>
              </a:endParaRPr>
            </a:p>
          </p:txBody>
        </p:sp>
      </p:grpSp>
      <p:sp>
        <p:nvSpPr>
          <p:cNvPr id="10" name="iṩ1ïḋe">
            <a:extLst>
              <a:ext uri="{FF2B5EF4-FFF2-40B4-BE49-F238E27FC236}">
                <a16:creationId xmlns:a16="http://schemas.microsoft.com/office/drawing/2014/main" id="{BD0A0B2F-6CE9-4403-9D0C-A511640BDB1B}"/>
              </a:ext>
            </a:extLst>
          </p:cNvPr>
          <p:cNvSpPr/>
          <p:nvPr/>
        </p:nvSpPr>
        <p:spPr bwMode="auto">
          <a:xfrm rot="1044842">
            <a:off x="5749845" y="1650401"/>
            <a:ext cx="809391" cy="887726"/>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spTree>
    <p:extLst>
      <p:ext uri="{BB962C8B-B14F-4D97-AF65-F5344CB8AC3E}">
        <p14:creationId xmlns:p14="http://schemas.microsoft.com/office/powerpoint/2010/main" val="223071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E6D4F-0741-40F8-A095-11EFF3FAFFF2}"/>
              </a:ext>
            </a:extLst>
          </p:cNvPr>
          <p:cNvSpPr>
            <a:spLocks noGrp="1"/>
          </p:cNvSpPr>
          <p:nvPr>
            <p:ph type="title"/>
          </p:nvPr>
        </p:nvSpPr>
        <p:spPr/>
        <p:txBody>
          <a:bodyPr/>
          <a:lstStyle/>
          <a:p>
            <a:r>
              <a:rPr lang="zh-CN" altLang="en-US" dirty="0"/>
              <a:t>依赖注入</a:t>
            </a:r>
          </a:p>
        </p:txBody>
      </p:sp>
      <p:sp>
        <p:nvSpPr>
          <p:cNvPr id="3" name="页脚占位符 2">
            <a:extLst>
              <a:ext uri="{FF2B5EF4-FFF2-40B4-BE49-F238E27FC236}">
                <a16:creationId xmlns:a16="http://schemas.microsoft.com/office/drawing/2014/main" id="{5B6F6B72-C1A3-4BF9-864D-019074C01609}"/>
              </a:ext>
            </a:extLst>
          </p:cNvPr>
          <p:cNvSpPr>
            <a:spLocks noGrp="1"/>
          </p:cNvSpPr>
          <p:nvPr>
            <p:ph type="ftr" sz="quarter" idx="11"/>
          </p:nvPr>
        </p:nvSpPr>
        <p:spPr/>
        <p:txBody>
          <a:bodyPr/>
          <a:lstStyle/>
          <a:p>
            <a:r>
              <a:rPr lang="en-US" altLang="zh-CN"/>
              <a:t>www.islide.cc </a:t>
            </a:r>
            <a:endParaRPr lang="zh-CN" altLang="en-US" dirty="0"/>
          </a:p>
        </p:txBody>
      </p:sp>
      <p:sp>
        <p:nvSpPr>
          <p:cNvPr id="4" name="灯片编号占位符 3">
            <a:extLst>
              <a:ext uri="{FF2B5EF4-FFF2-40B4-BE49-F238E27FC236}">
                <a16:creationId xmlns:a16="http://schemas.microsoft.com/office/drawing/2014/main" id="{E6E74E9B-35BF-40D1-B7A7-311B0252DC15}"/>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5" name="21494e30-571c-49ea-bff2-af2ad6c6a2f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7DF765D-7960-4713-9EA6-5B37AA55FBC2}"/>
              </a:ext>
            </a:extLst>
          </p:cNvPr>
          <p:cNvGrpSpPr>
            <a:grpSpLocks noChangeAspect="1"/>
          </p:cNvGrpSpPr>
          <p:nvPr>
            <p:custDataLst>
              <p:tags r:id="rId1"/>
            </p:custDataLst>
          </p:nvPr>
        </p:nvGrpSpPr>
        <p:grpSpPr>
          <a:xfrm>
            <a:off x="826539" y="1635683"/>
            <a:ext cx="10692361" cy="4093569"/>
            <a:chOff x="826539" y="1635683"/>
            <a:chExt cx="10692361" cy="4093569"/>
          </a:xfrm>
        </p:grpSpPr>
        <p:sp>
          <p:nvSpPr>
            <p:cNvPr id="6" name="iṩļíḓê">
              <a:extLst>
                <a:ext uri="{FF2B5EF4-FFF2-40B4-BE49-F238E27FC236}">
                  <a16:creationId xmlns:a16="http://schemas.microsoft.com/office/drawing/2014/main" id="{5E9C8973-E440-4E00-9C97-25B21AAABAFB}"/>
                </a:ext>
              </a:extLst>
            </p:cNvPr>
            <p:cNvSpPr/>
            <p:nvPr/>
          </p:nvSpPr>
          <p:spPr>
            <a:xfrm>
              <a:off x="826539" y="3099846"/>
              <a:ext cx="4600984" cy="193354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nSpc>
                  <a:spcPct val="150000"/>
                </a:lnSpc>
                <a:spcBef>
                  <a:spcPct val="0"/>
                </a:spcBef>
              </a:pPr>
              <a:r>
                <a:rPr lang="zh-CN" altLang="en-US" sz="1400" dirty="0"/>
                <a:t>组件之间依赖关系由容器在运行期决定，形象的说，即由容器动态的将某个依赖关系注入到组件之中。依赖注入的目的并非为软件系统带来更多功能，而是为了提升组件重用的频率，并为系统搭建一个灵活、可扩展的平台。</a:t>
              </a:r>
              <a:endParaRPr lang="en-US" altLang="zh-CN" sz="1400" dirty="0"/>
            </a:p>
          </p:txBody>
        </p:sp>
        <p:sp>
          <p:nvSpPr>
            <p:cNvPr id="7" name="íšľiḋé">
              <a:extLst>
                <a:ext uri="{FF2B5EF4-FFF2-40B4-BE49-F238E27FC236}">
                  <a16:creationId xmlns:a16="http://schemas.microsoft.com/office/drawing/2014/main" id="{C1AE2F6F-B572-41E9-BDC5-25AC51CBA8DD}"/>
                </a:ext>
              </a:extLst>
            </p:cNvPr>
            <p:cNvSpPr txBox="1"/>
            <p:nvPr/>
          </p:nvSpPr>
          <p:spPr bwMode="auto">
            <a:xfrm>
              <a:off x="826539" y="2658042"/>
              <a:ext cx="460098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什么是依赖注入</a:t>
              </a:r>
              <a:endParaRPr lang="en-US" altLang="zh-CN" sz="2000" b="1" dirty="0"/>
            </a:p>
          </p:txBody>
        </p:sp>
        <p:sp>
          <p:nvSpPr>
            <p:cNvPr id="8" name="ïŝļíḓé">
              <a:extLst>
                <a:ext uri="{FF2B5EF4-FFF2-40B4-BE49-F238E27FC236}">
                  <a16:creationId xmlns:a16="http://schemas.microsoft.com/office/drawing/2014/main" id="{1245F121-F292-45D5-81A7-BA51775128E1}"/>
                </a:ext>
              </a:extLst>
            </p:cNvPr>
            <p:cNvSpPr/>
            <p:nvPr/>
          </p:nvSpPr>
          <p:spPr>
            <a:xfrm>
              <a:off x="5591199" y="1635683"/>
              <a:ext cx="4218193" cy="1658724"/>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p>
              <a:pPr algn="ctr">
                <a:defRPr sz="3200" cap="none">
                  <a:solidFill>
                    <a:srgbClr val="000000"/>
                  </a:solidFill>
                </a:defRPr>
              </a:pPr>
              <a:endParaRPr/>
            </a:p>
          </p:txBody>
        </p:sp>
        <p:sp>
          <p:nvSpPr>
            <p:cNvPr id="9" name="íšḻîde">
              <a:extLst>
                <a:ext uri="{FF2B5EF4-FFF2-40B4-BE49-F238E27FC236}">
                  <a16:creationId xmlns:a16="http://schemas.microsoft.com/office/drawing/2014/main" id="{459A67E7-8B00-44E2-9E4A-D2D6821BE753}"/>
                </a:ext>
              </a:extLst>
            </p:cNvPr>
            <p:cNvSpPr/>
            <p:nvPr/>
          </p:nvSpPr>
          <p:spPr>
            <a:xfrm rot="10800000">
              <a:off x="7300707" y="1940371"/>
              <a:ext cx="4218193" cy="1658724"/>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85000"/>
              </a:schemeClr>
            </a:solidFill>
            <a:ln w="12700" cap="flat">
              <a:noFill/>
              <a:miter lim="400000"/>
            </a:ln>
            <a:effectLst/>
          </p:spPr>
          <p:txBody>
            <a:bodyPr wrap="square" lIns="91440" tIns="45720" rIns="91440" bIns="45720" numCol="1" anchor="ctr">
              <a:normAutofit/>
            </a:bodyPr>
            <a:lstStyle/>
            <a:p>
              <a:pPr algn="ctr">
                <a:defRPr sz="3200" cap="none">
                  <a:solidFill>
                    <a:srgbClr val="000000"/>
                  </a:solidFill>
                </a:defRPr>
              </a:pPr>
              <a:endParaRPr/>
            </a:p>
          </p:txBody>
        </p:sp>
        <p:sp>
          <p:nvSpPr>
            <p:cNvPr id="10" name="ïSḻîḓê">
              <a:extLst>
                <a:ext uri="{FF2B5EF4-FFF2-40B4-BE49-F238E27FC236}">
                  <a16:creationId xmlns:a16="http://schemas.microsoft.com/office/drawing/2014/main" id="{4092CFCE-F267-445A-AA8D-00061878C14D}"/>
                </a:ext>
              </a:extLst>
            </p:cNvPr>
            <p:cNvSpPr/>
            <p:nvPr/>
          </p:nvSpPr>
          <p:spPr>
            <a:xfrm>
              <a:off x="5591199" y="3765839"/>
              <a:ext cx="4218193" cy="1658724"/>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p>
              <a:pPr algn="ctr">
                <a:defRPr sz="3200" cap="none">
                  <a:solidFill>
                    <a:srgbClr val="000000"/>
                  </a:solidFill>
                </a:defRPr>
              </a:pPr>
              <a:endParaRPr/>
            </a:p>
          </p:txBody>
        </p:sp>
        <p:sp>
          <p:nvSpPr>
            <p:cNvPr id="11" name="iṩḻîḑê">
              <a:extLst>
                <a:ext uri="{FF2B5EF4-FFF2-40B4-BE49-F238E27FC236}">
                  <a16:creationId xmlns:a16="http://schemas.microsoft.com/office/drawing/2014/main" id="{67153DB5-3D73-420F-B8C8-F35CEE73DF50}"/>
                </a:ext>
              </a:extLst>
            </p:cNvPr>
            <p:cNvSpPr/>
            <p:nvPr/>
          </p:nvSpPr>
          <p:spPr>
            <a:xfrm rot="10800000">
              <a:off x="7300707" y="4070527"/>
              <a:ext cx="4218193" cy="1658724"/>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85000"/>
              </a:schemeClr>
            </a:solidFill>
            <a:ln w="12700" cap="flat">
              <a:noFill/>
              <a:miter lim="400000"/>
            </a:ln>
            <a:effectLst/>
          </p:spPr>
          <p:txBody>
            <a:bodyPr wrap="square" lIns="91440" tIns="45720" rIns="91440" bIns="45720" numCol="1" anchor="ctr">
              <a:normAutofit/>
            </a:bodyPr>
            <a:lstStyle/>
            <a:p>
              <a:pPr algn="ctr"/>
              <a:endParaRPr sz="3200">
                <a:solidFill>
                  <a:srgbClr val="000000"/>
                </a:solidFill>
              </a:endParaRPr>
            </a:p>
          </p:txBody>
        </p:sp>
        <p:sp>
          <p:nvSpPr>
            <p:cNvPr id="12" name="îSḻîḋe">
              <a:extLst>
                <a:ext uri="{FF2B5EF4-FFF2-40B4-BE49-F238E27FC236}">
                  <a16:creationId xmlns:a16="http://schemas.microsoft.com/office/drawing/2014/main" id="{10F98E61-910B-4C7A-B818-2017CF31ABA8}"/>
                </a:ext>
              </a:extLst>
            </p:cNvPr>
            <p:cNvSpPr/>
            <p:nvPr/>
          </p:nvSpPr>
          <p:spPr bwMode="auto">
            <a:xfrm>
              <a:off x="7337424" y="1856578"/>
              <a:ext cx="2281468"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应用程序依赖于</a:t>
              </a:r>
              <a:r>
                <a:rPr lang="en-US" altLang="zh-CN" sz="1400" dirty="0" err="1"/>
                <a:t>IoC</a:t>
              </a:r>
              <a:r>
                <a:rPr lang="zh-CN" altLang="en-US" sz="1400" dirty="0"/>
                <a:t>容器</a:t>
              </a:r>
              <a:endParaRPr lang="en-US" altLang="zh-CN" sz="1400" dirty="0"/>
            </a:p>
          </p:txBody>
        </p:sp>
        <p:sp>
          <p:nvSpPr>
            <p:cNvPr id="13" name="îṥḷíďe">
              <a:extLst>
                <a:ext uri="{FF2B5EF4-FFF2-40B4-BE49-F238E27FC236}">
                  <a16:creationId xmlns:a16="http://schemas.microsoft.com/office/drawing/2014/main" id="{C30D53F6-C086-4CFD-9580-760090D4D90D}"/>
                </a:ext>
              </a:extLst>
            </p:cNvPr>
            <p:cNvSpPr/>
            <p:nvPr/>
          </p:nvSpPr>
          <p:spPr bwMode="auto">
            <a:xfrm>
              <a:off x="7337424" y="3765839"/>
              <a:ext cx="2281468"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400" dirty="0" err="1"/>
                <a:t>IoC</a:t>
              </a:r>
              <a:r>
                <a:rPr lang="zh-CN" altLang="en-US" sz="1400" dirty="0"/>
                <a:t>容器注入应用程序某个对象，应用程序依赖的对象</a:t>
              </a:r>
              <a:endParaRPr lang="en-US" altLang="zh-CN" sz="1400" dirty="0"/>
            </a:p>
          </p:txBody>
        </p:sp>
        <p:sp>
          <p:nvSpPr>
            <p:cNvPr id="14" name="ïṩ1iḋe">
              <a:extLst>
                <a:ext uri="{FF2B5EF4-FFF2-40B4-BE49-F238E27FC236}">
                  <a16:creationId xmlns:a16="http://schemas.microsoft.com/office/drawing/2014/main" id="{8F12FA8E-899E-4E5A-B5E4-ED5F7A8286A6}"/>
                </a:ext>
              </a:extLst>
            </p:cNvPr>
            <p:cNvSpPr/>
            <p:nvPr/>
          </p:nvSpPr>
          <p:spPr bwMode="auto">
            <a:xfrm>
              <a:off x="7491207" y="2732141"/>
              <a:ext cx="2281468" cy="858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应用程序需要</a:t>
              </a:r>
              <a:r>
                <a:rPr lang="en-US" altLang="zh-CN" sz="1400" dirty="0" err="1"/>
                <a:t>IoC</a:t>
              </a:r>
              <a:r>
                <a:rPr lang="zh-CN" altLang="en-US" sz="1400" dirty="0"/>
                <a:t>容器来提供对象需要的外部资源</a:t>
              </a:r>
              <a:endParaRPr lang="en-US" altLang="zh-CN" sz="1400" dirty="0"/>
            </a:p>
          </p:txBody>
        </p:sp>
        <p:sp>
          <p:nvSpPr>
            <p:cNvPr id="15" name="íṡľíḍé">
              <a:extLst>
                <a:ext uri="{FF2B5EF4-FFF2-40B4-BE49-F238E27FC236}">
                  <a16:creationId xmlns:a16="http://schemas.microsoft.com/office/drawing/2014/main" id="{ECC17229-9910-47BB-9462-1B908F30B923}"/>
                </a:ext>
              </a:extLst>
            </p:cNvPr>
            <p:cNvSpPr/>
            <p:nvPr/>
          </p:nvSpPr>
          <p:spPr bwMode="auto">
            <a:xfrm>
              <a:off x="7491207" y="4862297"/>
              <a:ext cx="2281468"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注入某个对象所需要的外部资源（包括对象、资源、常量数据）</a:t>
              </a:r>
              <a:endParaRPr lang="en-US" altLang="zh-CN" sz="1400" dirty="0"/>
            </a:p>
          </p:txBody>
        </p:sp>
        <p:sp>
          <p:nvSpPr>
            <p:cNvPr id="16" name="ïṣ1ídé">
              <a:extLst>
                <a:ext uri="{FF2B5EF4-FFF2-40B4-BE49-F238E27FC236}">
                  <a16:creationId xmlns:a16="http://schemas.microsoft.com/office/drawing/2014/main" id="{AE10453F-8129-49C8-99D3-1AED6A9CDD45}"/>
                </a:ext>
              </a:extLst>
            </p:cNvPr>
            <p:cNvSpPr/>
            <p:nvPr/>
          </p:nvSpPr>
          <p:spPr>
            <a:xfrm>
              <a:off x="5703815" y="1755006"/>
              <a:ext cx="1433217" cy="14332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dirty="0"/>
                <a:t>谁依赖于谁</a:t>
              </a:r>
            </a:p>
          </p:txBody>
        </p:sp>
        <p:sp>
          <p:nvSpPr>
            <p:cNvPr id="17" name="îṩ1îḓê">
              <a:extLst>
                <a:ext uri="{FF2B5EF4-FFF2-40B4-BE49-F238E27FC236}">
                  <a16:creationId xmlns:a16="http://schemas.microsoft.com/office/drawing/2014/main" id="{B4F8BF94-FCD6-4B45-B94B-D66E01318DCD}"/>
                </a:ext>
              </a:extLst>
            </p:cNvPr>
            <p:cNvSpPr/>
            <p:nvPr/>
          </p:nvSpPr>
          <p:spPr>
            <a:xfrm>
              <a:off x="9973068" y="2046554"/>
              <a:ext cx="1433217" cy="143321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1600" b="1" dirty="0"/>
                <a:t>为什么需要依赖</a:t>
              </a:r>
            </a:p>
          </p:txBody>
        </p:sp>
        <p:sp>
          <p:nvSpPr>
            <p:cNvPr id="18" name="îṣļïdé">
              <a:extLst>
                <a:ext uri="{FF2B5EF4-FFF2-40B4-BE49-F238E27FC236}">
                  <a16:creationId xmlns:a16="http://schemas.microsoft.com/office/drawing/2014/main" id="{CF208186-E899-4A5D-A3D4-68F46A0BE187}"/>
                </a:ext>
              </a:extLst>
            </p:cNvPr>
            <p:cNvSpPr/>
            <p:nvPr/>
          </p:nvSpPr>
          <p:spPr>
            <a:xfrm>
              <a:off x="9973068" y="4176711"/>
              <a:ext cx="1433217" cy="143321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dirty="0"/>
                <a:t>注入了什么</a:t>
              </a:r>
            </a:p>
          </p:txBody>
        </p:sp>
        <p:sp>
          <p:nvSpPr>
            <p:cNvPr id="19" name="íṥ1ïḓè">
              <a:extLst>
                <a:ext uri="{FF2B5EF4-FFF2-40B4-BE49-F238E27FC236}">
                  <a16:creationId xmlns:a16="http://schemas.microsoft.com/office/drawing/2014/main" id="{36F8CE4B-5446-469C-9152-9440F78E37C3}"/>
                </a:ext>
              </a:extLst>
            </p:cNvPr>
            <p:cNvSpPr/>
            <p:nvPr/>
          </p:nvSpPr>
          <p:spPr>
            <a:xfrm>
              <a:off x="5703815" y="3885162"/>
              <a:ext cx="1433217" cy="14332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400" b="1" dirty="0"/>
                <a:t>谁注入谁</a:t>
              </a:r>
            </a:p>
          </p:txBody>
        </p:sp>
      </p:grpSp>
    </p:spTree>
    <p:extLst>
      <p:ext uri="{BB962C8B-B14F-4D97-AF65-F5344CB8AC3E}">
        <p14:creationId xmlns:p14="http://schemas.microsoft.com/office/powerpoint/2010/main" val="94426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r>
              <a:rPr lang="en-US" altLang="zh-CN" dirty="0"/>
              <a:t>IOC</a:t>
            </a:r>
            <a:r>
              <a:rPr lang="zh-CN" altLang="en-US" dirty="0"/>
              <a:t>源码分析</a:t>
            </a:r>
          </a:p>
        </p:txBody>
      </p:sp>
      <p:sp>
        <p:nvSpPr>
          <p:cNvPr id="6" name="文本占位符 5"/>
          <p:cNvSpPr>
            <a:spLocks noGrp="1"/>
          </p:cNvSpPr>
          <p:nvPr userDrawn="1">
            <p:ph type="body" idx="1"/>
          </p:nvPr>
        </p:nvSpPr>
        <p:spPr/>
        <p:txBody>
          <a:bodyPr/>
          <a:lstStyle/>
          <a:p>
            <a:pPr lvl="0"/>
            <a:r>
              <a:rPr lang="en-US" altLang="zh-CN" dirty="0"/>
              <a:t>Spring</a:t>
            </a:r>
            <a:r>
              <a:rPr lang="zh-CN" altLang="en-US" dirty="0"/>
              <a:t>对</a:t>
            </a:r>
            <a:r>
              <a:rPr lang="en-US" altLang="zh-CN" dirty="0"/>
              <a:t>IOC</a:t>
            </a:r>
            <a:r>
              <a:rPr lang="zh-CN" altLang="en-US" dirty="0"/>
              <a:t>的代码实现</a:t>
            </a:r>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02</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E35A9-0A58-4608-AD56-91B84EE5E396}"/>
              </a:ext>
            </a:extLst>
          </p:cNvPr>
          <p:cNvSpPr>
            <a:spLocks noGrp="1"/>
          </p:cNvSpPr>
          <p:nvPr>
            <p:ph type="title"/>
          </p:nvPr>
        </p:nvSpPr>
        <p:spPr>
          <a:xfrm>
            <a:off x="669924" y="1"/>
            <a:ext cx="10850563" cy="1028699"/>
          </a:xfrm>
        </p:spPr>
        <p:txBody>
          <a:bodyPr/>
          <a:lstStyle/>
          <a:p>
            <a:r>
              <a:rPr lang="en-US" altLang="zh-CN" dirty="0"/>
              <a:t>Spring</a:t>
            </a:r>
            <a:r>
              <a:rPr lang="zh-CN" altLang="en-US" dirty="0"/>
              <a:t>里面的</a:t>
            </a:r>
            <a:r>
              <a:rPr lang="en-US" altLang="zh-CN" dirty="0"/>
              <a:t>Bean</a:t>
            </a:r>
            <a:r>
              <a:rPr lang="zh-CN" altLang="en-US" dirty="0"/>
              <a:t>是什么</a:t>
            </a:r>
          </a:p>
        </p:txBody>
      </p:sp>
      <p:sp>
        <p:nvSpPr>
          <p:cNvPr id="3" name="页脚占位符 2">
            <a:extLst>
              <a:ext uri="{FF2B5EF4-FFF2-40B4-BE49-F238E27FC236}">
                <a16:creationId xmlns:a16="http://schemas.microsoft.com/office/drawing/2014/main" id="{B17F3214-C47E-40F2-824A-F5A538351C6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40B3156-1452-4237-B132-A65D8C8B79B8}"/>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6" name="îṡḷîḓê">
            <a:extLst>
              <a:ext uri="{FF2B5EF4-FFF2-40B4-BE49-F238E27FC236}">
                <a16:creationId xmlns:a16="http://schemas.microsoft.com/office/drawing/2014/main" id="{2C875173-E7C2-4872-90B0-F70452E16062}"/>
              </a:ext>
            </a:extLst>
          </p:cNvPr>
          <p:cNvGrpSpPr/>
          <p:nvPr/>
        </p:nvGrpSpPr>
        <p:grpSpPr>
          <a:xfrm>
            <a:off x="9066000" y="1179001"/>
            <a:ext cx="2430770" cy="1895436"/>
            <a:chOff x="7334026" y="2126958"/>
            <a:chExt cx="3419474" cy="2666396"/>
          </a:xfrm>
        </p:grpSpPr>
        <p:grpSp>
          <p:nvGrpSpPr>
            <p:cNvPr id="23" name="ïşlîḍe">
              <a:extLst>
                <a:ext uri="{FF2B5EF4-FFF2-40B4-BE49-F238E27FC236}">
                  <a16:creationId xmlns:a16="http://schemas.microsoft.com/office/drawing/2014/main" id="{129A6FF0-7154-4629-83F6-0188E4B5376A}"/>
                </a:ext>
              </a:extLst>
            </p:cNvPr>
            <p:cNvGrpSpPr/>
            <p:nvPr/>
          </p:nvGrpSpPr>
          <p:grpSpPr>
            <a:xfrm>
              <a:off x="7334026" y="2126958"/>
              <a:ext cx="1160750" cy="1158092"/>
              <a:chOff x="6996000" y="1587784"/>
              <a:chExt cx="1929528" cy="1925108"/>
            </a:xfrm>
          </p:grpSpPr>
          <p:sp>
            <p:nvSpPr>
              <p:cNvPr id="53" name="îṩļíḍé">
                <a:extLst>
                  <a:ext uri="{FF2B5EF4-FFF2-40B4-BE49-F238E27FC236}">
                    <a16:creationId xmlns:a16="http://schemas.microsoft.com/office/drawing/2014/main" id="{88D58D2E-B20F-41C0-BD83-AD2D07C65247}"/>
                  </a:ext>
                </a:extLst>
              </p:cNvPr>
              <p:cNvSpPr/>
              <p:nvPr/>
            </p:nvSpPr>
            <p:spPr bwMode="auto">
              <a:xfrm>
                <a:off x="6996000" y="1587784"/>
                <a:ext cx="1929528" cy="1925108"/>
              </a:xfrm>
              <a:prstGeom prst="ellipse">
                <a:avLst/>
              </a:prstGeom>
              <a:solidFill>
                <a:srgbClr val="88C9C1">
                  <a:alpha val="24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îṣḻîḋè">
                <a:extLst>
                  <a:ext uri="{FF2B5EF4-FFF2-40B4-BE49-F238E27FC236}">
                    <a16:creationId xmlns:a16="http://schemas.microsoft.com/office/drawing/2014/main" id="{5DAB76A6-80EC-4CBF-A95F-6F0345B1D7AC}"/>
                  </a:ext>
                </a:extLst>
              </p:cNvPr>
              <p:cNvSpPr/>
              <p:nvPr/>
            </p:nvSpPr>
            <p:spPr bwMode="auto">
              <a:xfrm>
                <a:off x="7146123" y="1737907"/>
                <a:ext cx="1629281" cy="1629279"/>
              </a:xfrm>
              <a:prstGeom prst="ellipse">
                <a:avLst/>
              </a:prstGeom>
              <a:solidFill>
                <a:srgbClr val="71B8B0">
                  <a:alpha val="35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îṥliḍè">
                <a:extLst>
                  <a:ext uri="{FF2B5EF4-FFF2-40B4-BE49-F238E27FC236}">
                    <a16:creationId xmlns:a16="http://schemas.microsoft.com/office/drawing/2014/main" id="{071D18F3-4979-469E-AF4F-4BDC35A0787E}"/>
                  </a:ext>
                </a:extLst>
              </p:cNvPr>
              <p:cNvSpPr/>
              <p:nvPr/>
            </p:nvSpPr>
            <p:spPr bwMode="auto">
              <a:xfrm>
                <a:off x="7402216" y="1910106"/>
                <a:ext cx="931649" cy="1280462"/>
              </a:xfrm>
              <a:custGeom>
                <a:avLst/>
                <a:gdLst>
                  <a:gd name="T0" fmla="*/ 156 w 156"/>
                  <a:gd name="T1" fmla="*/ 9 h 215"/>
                  <a:gd name="T2" fmla="*/ 148 w 156"/>
                  <a:gd name="T3" fmla="*/ 48 h 215"/>
                  <a:gd name="T4" fmla="*/ 113 w 156"/>
                  <a:gd name="T5" fmla="*/ 36 h 215"/>
                  <a:gd name="T6" fmla="*/ 76 w 156"/>
                  <a:gd name="T7" fmla="*/ 53 h 215"/>
                  <a:gd name="T8" fmla="*/ 64 w 156"/>
                  <a:gd name="T9" fmla="*/ 76 h 215"/>
                  <a:gd name="T10" fmla="*/ 142 w 156"/>
                  <a:gd name="T11" fmla="*/ 76 h 215"/>
                  <a:gd name="T12" fmla="*/ 137 w 156"/>
                  <a:gd name="T13" fmla="*/ 98 h 215"/>
                  <a:gd name="T14" fmla="*/ 61 w 156"/>
                  <a:gd name="T15" fmla="*/ 98 h 215"/>
                  <a:gd name="T16" fmla="*/ 61 w 156"/>
                  <a:gd name="T17" fmla="*/ 106 h 215"/>
                  <a:gd name="T18" fmla="*/ 62 w 156"/>
                  <a:gd name="T19" fmla="*/ 116 h 215"/>
                  <a:gd name="T20" fmla="*/ 133 w 156"/>
                  <a:gd name="T21" fmla="*/ 116 h 215"/>
                  <a:gd name="T22" fmla="*/ 129 w 156"/>
                  <a:gd name="T23" fmla="*/ 138 h 215"/>
                  <a:gd name="T24" fmla="*/ 64 w 156"/>
                  <a:gd name="T25" fmla="*/ 138 h 215"/>
                  <a:gd name="T26" fmla="*/ 75 w 156"/>
                  <a:gd name="T27" fmla="*/ 162 h 215"/>
                  <a:gd name="T28" fmla="*/ 112 w 156"/>
                  <a:gd name="T29" fmla="*/ 179 h 215"/>
                  <a:gd name="T30" fmla="*/ 155 w 156"/>
                  <a:gd name="T31" fmla="*/ 162 h 215"/>
                  <a:gd name="T32" fmla="*/ 155 w 156"/>
                  <a:gd name="T33" fmla="*/ 205 h 215"/>
                  <a:gd name="T34" fmla="*/ 113 w 156"/>
                  <a:gd name="T35" fmla="*/ 215 h 215"/>
                  <a:gd name="T36" fmla="*/ 45 w 156"/>
                  <a:gd name="T37" fmla="*/ 186 h 215"/>
                  <a:gd name="T38" fmla="*/ 21 w 156"/>
                  <a:gd name="T39" fmla="*/ 138 h 215"/>
                  <a:gd name="T40" fmla="*/ 0 w 156"/>
                  <a:gd name="T41" fmla="*/ 138 h 215"/>
                  <a:gd name="T42" fmla="*/ 4 w 156"/>
                  <a:gd name="T43" fmla="*/ 116 h 215"/>
                  <a:gd name="T44" fmla="*/ 18 w 156"/>
                  <a:gd name="T45" fmla="*/ 116 h 215"/>
                  <a:gd name="T46" fmla="*/ 18 w 156"/>
                  <a:gd name="T47" fmla="*/ 109 h 215"/>
                  <a:gd name="T48" fmla="*/ 18 w 156"/>
                  <a:gd name="T49" fmla="*/ 98 h 215"/>
                  <a:gd name="T50" fmla="*/ 0 w 156"/>
                  <a:gd name="T51" fmla="*/ 98 h 215"/>
                  <a:gd name="T52" fmla="*/ 4 w 156"/>
                  <a:gd name="T53" fmla="*/ 76 h 215"/>
                  <a:gd name="T54" fmla="*/ 21 w 156"/>
                  <a:gd name="T55" fmla="*/ 76 h 215"/>
                  <a:gd name="T56" fmla="*/ 45 w 156"/>
                  <a:gd name="T57" fmla="*/ 29 h 215"/>
                  <a:gd name="T58" fmla="*/ 115 w 156"/>
                  <a:gd name="T59" fmla="*/ 0 h 215"/>
                  <a:gd name="T60" fmla="*/ 156 w 156"/>
                  <a:gd name="T61" fmla="*/ 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215">
                    <a:moveTo>
                      <a:pt x="156" y="9"/>
                    </a:moveTo>
                    <a:cubicBezTo>
                      <a:pt x="148" y="48"/>
                      <a:pt x="148" y="48"/>
                      <a:pt x="148" y="48"/>
                    </a:cubicBezTo>
                    <a:cubicBezTo>
                      <a:pt x="140" y="40"/>
                      <a:pt x="128" y="36"/>
                      <a:pt x="113" y="36"/>
                    </a:cubicBezTo>
                    <a:cubicBezTo>
                      <a:pt x="98" y="36"/>
                      <a:pt x="85" y="41"/>
                      <a:pt x="76" y="53"/>
                    </a:cubicBezTo>
                    <a:cubicBezTo>
                      <a:pt x="70" y="59"/>
                      <a:pt x="66" y="67"/>
                      <a:pt x="64" y="76"/>
                    </a:cubicBezTo>
                    <a:cubicBezTo>
                      <a:pt x="142" y="76"/>
                      <a:pt x="142" y="76"/>
                      <a:pt x="142" y="76"/>
                    </a:cubicBezTo>
                    <a:cubicBezTo>
                      <a:pt x="137" y="98"/>
                      <a:pt x="137" y="98"/>
                      <a:pt x="137" y="98"/>
                    </a:cubicBezTo>
                    <a:cubicBezTo>
                      <a:pt x="61" y="98"/>
                      <a:pt x="61" y="98"/>
                      <a:pt x="61" y="98"/>
                    </a:cubicBezTo>
                    <a:cubicBezTo>
                      <a:pt x="61" y="100"/>
                      <a:pt x="61" y="103"/>
                      <a:pt x="61" y="106"/>
                    </a:cubicBezTo>
                    <a:cubicBezTo>
                      <a:pt x="61" y="109"/>
                      <a:pt x="61" y="113"/>
                      <a:pt x="62" y="116"/>
                    </a:cubicBezTo>
                    <a:cubicBezTo>
                      <a:pt x="133" y="116"/>
                      <a:pt x="133" y="116"/>
                      <a:pt x="133" y="116"/>
                    </a:cubicBezTo>
                    <a:cubicBezTo>
                      <a:pt x="129" y="138"/>
                      <a:pt x="129" y="138"/>
                      <a:pt x="129" y="138"/>
                    </a:cubicBezTo>
                    <a:cubicBezTo>
                      <a:pt x="64" y="138"/>
                      <a:pt x="64" y="138"/>
                      <a:pt x="64" y="138"/>
                    </a:cubicBezTo>
                    <a:cubicBezTo>
                      <a:pt x="67" y="148"/>
                      <a:pt x="70" y="156"/>
                      <a:pt x="75" y="162"/>
                    </a:cubicBezTo>
                    <a:cubicBezTo>
                      <a:pt x="85" y="173"/>
                      <a:pt x="97" y="179"/>
                      <a:pt x="112" y="179"/>
                    </a:cubicBezTo>
                    <a:cubicBezTo>
                      <a:pt x="130" y="179"/>
                      <a:pt x="145" y="173"/>
                      <a:pt x="155" y="162"/>
                    </a:cubicBezTo>
                    <a:cubicBezTo>
                      <a:pt x="155" y="205"/>
                      <a:pt x="155" y="205"/>
                      <a:pt x="155" y="205"/>
                    </a:cubicBezTo>
                    <a:cubicBezTo>
                      <a:pt x="143" y="212"/>
                      <a:pt x="129" y="215"/>
                      <a:pt x="113" y="215"/>
                    </a:cubicBezTo>
                    <a:cubicBezTo>
                      <a:pt x="85" y="215"/>
                      <a:pt x="62" y="205"/>
                      <a:pt x="45" y="186"/>
                    </a:cubicBezTo>
                    <a:cubicBezTo>
                      <a:pt x="33" y="174"/>
                      <a:pt x="25" y="158"/>
                      <a:pt x="21" y="138"/>
                    </a:cubicBezTo>
                    <a:cubicBezTo>
                      <a:pt x="0" y="138"/>
                      <a:pt x="0" y="138"/>
                      <a:pt x="0" y="138"/>
                    </a:cubicBezTo>
                    <a:cubicBezTo>
                      <a:pt x="4" y="116"/>
                      <a:pt x="4" y="116"/>
                      <a:pt x="4" y="116"/>
                    </a:cubicBezTo>
                    <a:cubicBezTo>
                      <a:pt x="18" y="116"/>
                      <a:pt x="18" y="116"/>
                      <a:pt x="18" y="116"/>
                    </a:cubicBezTo>
                    <a:cubicBezTo>
                      <a:pt x="18" y="114"/>
                      <a:pt x="18" y="112"/>
                      <a:pt x="18" y="109"/>
                    </a:cubicBezTo>
                    <a:cubicBezTo>
                      <a:pt x="18" y="105"/>
                      <a:pt x="18" y="101"/>
                      <a:pt x="18" y="98"/>
                    </a:cubicBezTo>
                    <a:cubicBezTo>
                      <a:pt x="0" y="98"/>
                      <a:pt x="0" y="98"/>
                      <a:pt x="0" y="98"/>
                    </a:cubicBezTo>
                    <a:cubicBezTo>
                      <a:pt x="4" y="76"/>
                      <a:pt x="4" y="76"/>
                      <a:pt x="4" y="76"/>
                    </a:cubicBezTo>
                    <a:cubicBezTo>
                      <a:pt x="21" y="76"/>
                      <a:pt x="21" y="76"/>
                      <a:pt x="21" y="76"/>
                    </a:cubicBezTo>
                    <a:cubicBezTo>
                      <a:pt x="25" y="57"/>
                      <a:pt x="33" y="41"/>
                      <a:pt x="45" y="29"/>
                    </a:cubicBezTo>
                    <a:cubicBezTo>
                      <a:pt x="63" y="10"/>
                      <a:pt x="86" y="0"/>
                      <a:pt x="115" y="0"/>
                    </a:cubicBezTo>
                    <a:cubicBezTo>
                      <a:pt x="131" y="0"/>
                      <a:pt x="145" y="3"/>
                      <a:pt x="156"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íṩlïḋé">
              <a:extLst>
                <a:ext uri="{FF2B5EF4-FFF2-40B4-BE49-F238E27FC236}">
                  <a16:creationId xmlns:a16="http://schemas.microsoft.com/office/drawing/2014/main" id="{12D293D4-E015-427C-9EE5-0B61F071B9F5}"/>
                </a:ext>
              </a:extLst>
            </p:cNvPr>
            <p:cNvGrpSpPr/>
            <p:nvPr/>
          </p:nvGrpSpPr>
          <p:grpSpPr>
            <a:xfrm>
              <a:off x="7340401" y="2294246"/>
              <a:ext cx="3413099" cy="2499108"/>
              <a:chOff x="7340401" y="2294246"/>
              <a:chExt cx="3413099" cy="2499108"/>
            </a:xfrm>
          </p:grpSpPr>
          <p:sp>
            <p:nvSpPr>
              <p:cNvPr id="25" name="íṩľîḋê">
                <a:extLst>
                  <a:ext uri="{FF2B5EF4-FFF2-40B4-BE49-F238E27FC236}">
                    <a16:creationId xmlns:a16="http://schemas.microsoft.com/office/drawing/2014/main" id="{7824378E-09D6-4ADF-8A52-0A7DE806F0E5}"/>
                  </a:ext>
                </a:extLst>
              </p:cNvPr>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íṣḷïḑe">
                <a:extLst>
                  <a:ext uri="{FF2B5EF4-FFF2-40B4-BE49-F238E27FC236}">
                    <a16:creationId xmlns:a16="http://schemas.microsoft.com/office/drawing/2014/main" id="{A1BEF378-D686-45C8-B60C-47BDC4041F40}"/>
                  </a:ext>
                </a:extLst>
              </p:cNvPr>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ïṡ1ïḓe">
                <a:extLst>
                  <a:ext uri="{FF2B5EF4-FFF2-40B4-BE49-F238E27FC236}">
                    <a16:creationId xmlns:a16="http://schemas.microsoft.com/office/drawing/2014/main" id="{E61339C5-FE81-434C-B04A-90E430A19626}"/>
                  </a:ext>
                </a:extLst>
              </p:cNvPr>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ïṩḷide">
                <a:extLst>
                  <a:ext uri="{FF2B5EF4-FFF2-40B4-BE49-F238E27FC236}">
                    <a16:creationId xmlns:a16="http://schemas.microsoft.com/office/drawing/2014/main" id="{0715D28C-4E5C-4B01-8A32-26B47EC2A319}"/>
                  </a:ext>
                </a:extLst>
              </p:cNvPr>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ṧḻíḑê">
                <a:extLst>
                  <a:ext uri="{FF2B5EF4-FFF2-40B4-BE49-F238E27FC236}">
                    <a16:creationId xmlns:a16="http://schemas.microsoft.com/office/drawing/2014/main" id="{8CC2E509-9DF2-4BD1-862B-09CA7AA55D97}"/>
                  </a:ext>
                </a:extLst>
              </p:cNvPr>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î$ļíḑe">
                <a:extLst>
                  <a:ext uri="{FF2B5EF4-FFF2-40B4-BE49-F238E27FC236}">
                    <a16:creationId xmlns:a16="http://schemas.microsoft.com/office/drawing/2014/main" id="{622F0A93-0E50-4AE2-B0BE-E0EC5C3F926B}"/>
                  </a:ext>
                </a:extLst>
              </p:cNvPr>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ï$lïďê">
                <a:extLst>
                  <a:ext uri="{FF2B5EF4-FFF2-40B4-BE49-F238E27FC236}">
                    <a16:creationId xmlns:a16="http://schemas.microsoft.com/office/drawing/2014/main" id="{CA4F6905-7C08-48C3-B13F-FC989846009C}"/>
                  </a:ext>
                </a:extLst>
              </p:cNvPr>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ṧḻïďê">
                <a:extLst>
                  <a:ext uri="{FF2B5EF4-FFF2-40B4-BE49-F238E27FC236}">
                    <a16:creationId xmlns:a16="http://schemas.microsoft.com/office/drawing/2014/main" id="{41F9C6F6-8087-4225-85AA-DCD283775926}"/>
                  </a:ext>
                </a:extLst>
              </p:cNvPr>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iŝḷiḍê">
                <a:extLst>
                  <a:ext uri="{FF2B5EF4-FFF2-40B4-BE49-F238E27FC236}">
                    <a16:creationId xmlns:a16="http://schemas.microsoft.com/office/drawing/2014/main" id="{E99F6CB2-46B6-4BF3-BEA7-C09497F5CCE1}"/>
                  </a:ext>
                </a:extLst>
              </p:cNvPr>
              <p:cNvSpPr/>
              <p:nvPr/>
            </p:nvSpPr>
            <p:spPr bwMode="auto">
              <a:xfrm>
                <a:off x="7781940" y="2669552"/>
                <a:ext cx="2530021" cy="1673433"/>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î$ľíďè">
                <a:extLst>
                  <a:ext uri="{FF2B5EF4-FFF2-40B4-BE49-F238E27FC236}">
                    <a16:creationId xmlns:a16="http://schemas.microsoft.com/office/drawing/2014/main" id="{09464525-6D50-4A47-AFE6-8E6DF32FF6AB}"/>
                  </a:ext>
                </a:extLst>
              </p:cNvPr>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ïS1ïḋè">
                <a:extLst>
                  <a:ext uri="{FF2B5EF4-FFF2-40B4-BE49-F238E27FC236}">
                    <a16:creationId xmlns:a16="http://schemas.microsoft.com/office/drawing/2014/main" id="{95741D78-DF33-4FA8-A0D0-035E732618FF}"/>
                  </a:ext>
                </a:extLst>
              </p:cNvPr>
              <p:cNvSpPr/>
              <p:nvPr/>
            </p:nvSpPr>
            <p:spPr bwMode="auto">
              <a:xfrm>
                <a:off x="8673849" y="2294246"/>
                <a:ext cx="750617" cy="459200"/>
              </a:xfrm>
              <a:custGeom>
                <a:avLst/>
                <a:gdLst>
                  <a:gd name="T0" fmla="*/ 11 w 126"/>
                  <a:gd name="T1" fmla="*/ 0 h 77"/>
                  <a:gd name="T2" fmla="*/ 115 w 126"/>
                  <a:gd name="T3" fmla="*/ 0 h 77"/>
                  <a:gd name="T4" fmla="*/ 126 w 126"/>
                  <a:gd name="T5" fmla="*/ 12 h 77"/>
                  <a:gd name="T6" fmla="*/ 126 w 126"/>
                  <a:gd name="T7" fmla="*/ 66 h 77"/>
                  <a:gd name="T8" fmla="*/ 115 w 126"/>
                  <a:gd name="T9" fmla="*/ 77 h 77"/>
                  <a:gd name="T10" fmla="*/ 111 w 126"/>
                  <a:gd name="T11" fmla="*/ 77 h 77"/>
                  <a:gd name="T12" fmla="*/ 111 w 126"/>
                  <a:gd name="T13" fmla="*/ 25 h 77"/>
                  <a:gd name="T14" fmla="*/ 104 w 126"/>
                  <a:gd name="T15" fmla="*/ 18 h 77"/>
                  <a:gd name="T16" fmla="*/ 22 w 126"/>
                  <a:gd name="T17" fmla="*/ 18 h 77"/>
                  <a:gd name="T18" fmla="*/ 15 w 126"/>
                  <a:gd name="T19" fmla="*/ 25 h 77"/>
                  <a:gd name="T20" fmla="*/ 15 w 126"/>
                  <a:gd name="T21" fmla="*/ 77 h 77"/>
                  <a:gd name="T22" fmla="*/ 11 w 126"/>
                  <a:gd name="T23" fmla="*/ 77 h 77"/>
                  <a:gd name="T24" fmla="*/ 0 w 126"/>
                  <a:gd name="T25" fmla="*/ 66 h 77"/>
                  <a:gd name="T26" fmla="*/ 0 w 126"/>
                  <a:gd name="T27" fmla="*/ 12 h 77"/>
                  <a:gd name="T28" fmla="*/ 11 w 126"/>
                  <a:gd name="T2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77">
                    <a:moveTo>
                      <a:pt x="11" y="0"/>
                    </a:moveTo>
                    <a:cubicBezTo>
                      <a:pt x="115" y="0"/>
                      <a:pt x="115" y="0"/>
                      <a:pt x="115" y="0"/>
                    </a:cubicBezTo>
                    <a:cubicBezTo>
                      <a:pt x="121" y="0"/>
                      <a:pt x="126" y="5"/>
                      <a:pt x="126" y="12"/>
                    </a:cubicBezTo>
                    <a:cubicBezTo>
                      <a:pt x="126" y="66"/>
                      <a:pt x="126" y="66"/>
                      <a:pt x="126" y="66"/>
                    </a:cubicBezTo>
                    <a:cubicBezTo>
                      <a:pt x="126" y="72"/>
                      <a:pt x="121" y="77"/>
                      <a:pt x="115" y="77"/>
                    </a:cubicBezTo>
                    <a:cubicBezTo>
                      <a:pt x="111" y="77"/>
                      <a:pt x="111" y="77"/>
                      <a:pt x="111" y="77"/>
                    </a:cubicBezTo>
                    <a:cubicBezTo>
                      <a:pt x="111" y="25"/>
                      <a:pt x="111" y="25"/>
                      <a:pt x="111" y="25"/>
                    </a:cubicBezTo>
                    <a:cubicBezTo>
                      <a:pt x="111" y="21"/>
                      <a:pt x="108" y="18"/>
                      <a:pt x="104" y="18"/>
                    </a:cubicBezTo>
                    <a:cubicBezTo>
                      <a:pt x="22" y="18"/>
                      <a:pt x="22" y="18"/>
                      <a:pt x="22" y="18"/>
                    </a:cubicBezTo>
                    <a:cubicBezTo>
                      <a:pt x="18" y="18"/>
                      <a:pt x="15" y="21"/>
                      <a:pt x="15" y="25"/>
                    </a:cubicBezTo>
                    <a:cubicBezTo>
                      <a:pt x="15" y="77"/>
                      <a:pt x="15" y="77"/>
                      <a:pt x="15" y="77"/>
                    </a:cubicBezTo>
                    <a:cubicBezTo>
                      <a:pt x="11" y="77"/>
                      <a:pt x="11" y="77"/>
                      <a:pt x="11" y="77"/>
                    </a:cubicBezTo>
                    <a:cubicBezTo>
                      <a:pt x="5" y="77"/>
                      <a:pt x="0" y="72"/>
                      <a:pt x="0" y="66"/>
                    </a:cubicBezTo>
                    <a:cubicBezTo>
                      <a:pt x="0" y="12"/>
                      <a:pt x="0" y="12"/>
                      <a:pt x="0" y="12"/>
                    </a:cubicBezTo>
                    <a:cubicBezTo>
                      <a:pt x="0" y="5"/>
                      <a:pt x="5" y="0"/>
                      <a:pt x="11" y="0"/>
                    </a:cubicBez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îṥḷidé">
                <a:extLst>
                  <a:ext uri="{FF2B5EF4-FFF2-40B4-BE49-F238E27FC236}">
                    <a16:creationId xmlns:a16="http://schemas.microsoft.com/office/drawing/2014/main" id="{14F29C05-D1DC-4100-ACFE-84ED1EB31AB2}"/>
                  </a:ext>
                </a:extLst>
              </p:cNvPr>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ïşļïḋè">
                <a:extLst>
                  <a:ext uri="{FF2B5EF4-FFF2-40B4-BE49-F238E27FC236}">
                    <a16:creationId xmlns:a16="http://schemas.microsoft.com/office/drawing/2014/main" id="{2757E63F-F32C-4AF8-B65D-8801FBE81210}"/>
                  </a:ext>
                </a:extLst>
              </p:cNvPr>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iŝḻiḋê">
                <a:extLst>
                  <a:ext uri="{FF2B5EF4-FFF2-40B4-BE49-F238E27FC236}">
                    <a16:creationId xmlns:a16="http://schemas.microsoft.com/office/drawing/2014/main" id="{5F51E086-ADA2-46BB-9D1B-83AE9A625088}"/>
                  </a:ext>
                </a:extLst>
              </p:cNvPr>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iṥḻîḓè">
                <a:extLst>
                  <a:ext uri="{FF2B5EF4-FFF2-40B4-BE49-F238E27FC236}">
                    <a16:creationId xmlns:a16="http://schemas.microsoft.com/office/drawing/2014/main" id="{B8BCC465-E107-46C6-8916-6F7A108D0651}"/>
                  </a:ext>
                </a:extLst>
              </p:cNvPr>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ṥlïďê">
                <a:extLst>
                  <a:ext uri="{FF2B5EF4-FFF2-40B4-BE49-F238E27FC236}">
                    <a16:creationId xmlns:a16="http://schemas.microsoft.com/office/drawing/2014/main" id="{E2B581A1-1A3E-4680-8F8C-90BFE14806FA}"/>
                  </a:ext>
                </a:extLst>
              </p:cNvPr>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ïšļíḍè">
                <a:extLst>
                  <a:ext uri="{FF2B5EF4-FFF2-40B4-BE49-F238E27FC236}">
                    <a16:creationId xmlns:a16="http://schemas.microsoft.com/office/drawing/2014/main" id="{ACED18A2-BB72-4A9E-9F63-D59A3F68892F}"/>
                  </a:ext>
                </a:extLst>
              </p:cNvPr>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sḷiḋè">
                <a:extLst>
                  <a:ext uri="{FF2B5EF4-FFF2-40B4-BE49-F238E27FC236}">
                    <a16:creationId xmlns:a16="http://schemas.microsoft.com/office/drawing/2014/main" id="{6A63D5B2-9388-4EB2-A1F0-A42D0B549DFF}"/>
                  </a:ext>
                </a:extLst>
              </p:cNvPr>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íṧḻiḍe">
                <a:extLst>
                  <a:ext uri="{FF2B5EF4-FFF2-40B4-BE49-F238E27FC236}">
                    <a16:creationId xmlns:a16="http://schemas.microsoft.com/office/drawing/2014/main" id="{017374F2-DA83-48DC-A504-DDD369EADD3E}"/>
                  </a:ext>
                </a:extLst>
              </p:cNvPr>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îṧḷiďé">
                <a:extLst>
                  <a:ext uri="{FF2B5EF4-FFF2-40B4-BE49-F238E27FC236}">
                    <a16:creationId xmlns:a16="http://schemas.microsoft.com/office/drawing/2014/main" id="{E0E1176E-E81A-4BAB-A5A9-33CD361F5EEF}"/>
                  </a:ext>
                </a:extLst>
              </p:cNvPr>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şḻíḍè">
                <a:extLst>
                  <a:ext uri="{FF2B5EF4-FFF2-40B4-BE49-F238E27FC236}">
                    <a16:creationId xmlns:a16="http://schemas.microsoft.com/office/drawing/2014/main" id="{5F5C1AF8-B69E-4D5D-B8DE-A841F0B8312B}"/>
                  </a:ext>
                </a:extLst>
              </p:cNvPr>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ís1îďè">
                <a:extLst>
                  <a:ext uri="{FF2B5EF4-FFF2-40B4-BE49-F238E27FC236}">
                    <a16:creationId xmlns:a16="http://schemas.microsoft.com/office/drawing/2014/main" id="{CCD0F513-0B62-4AA4-8460-D95BDBFB6EAC}"/>
                  </a:ext>
                </a:extLst>
              </p:cNvPr>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ṥlîďe">
                <a:extLst>
                  <a:ext uri="{FF2B5EF4-FFF2-40B4-BE49-F238E27FC236}">
                    <a16:creationId xmlns:a16="http://schemas.microsoft.com/office/drawing/2014/main" id="{FE31BE96-270C-4158-A9A7-37114E69950A}"/>
                  </a:ext>
                </a:extLst>
              </p:cNvPr>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işlîdê">
                <a:extLst>
                  <a:ext uri="{FF2B5EF4-FFF2-40B4-BE49-F238E27FC236}">
                    <a16:creationId xmlns:a16="http://schemas.microsoft.com/office/drawing/2014/main" id="{EC523E3A-4D2F-4FBC-9CAD-DFCA3CDFCDCC}"/>
                  </a:ext>
                </a:extLst>
              </p:cNvPr>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íṥ1iḋe">
                <a:extLst>
                  <a:ext uri="{FF2B5EF4-FFF2-40B4-BE49-F238E27FC236}">
                    <a16:creationId xmlns:a16="http://schemas.microsoft.com/office/drawing/2014/main" id="{09697E88-FDB3-4420-A8B8-8A72A1B71AAE}"/>
                  </a:ext>
                </a:extLst>
              </p:cNvPr>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iŝḻïďè">
                <a:extLst>
                  <a:ext uri="{FF2B5EF4-FFF2-40B4-BE49-F238E27FC236}">
                    <a16:creationId xmlns:a16="http://schemas.microsoft.com/office/drawing/2014/main" id="{B07B0742-4F83-4245-B325-70DC6075BFBF}"/>
                  </a:ext>
                </a:extLst>
              </p:cNvPr>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íṣḷiḓe">
                <a:extLst>
                  <a:ext uri="{FF2B5EF4-FFF2-40B4-BE49-F238E27FC236}">
                    <a16:creationId xmlns:a16="http://schemas.microsoft.com/office/drawing/2014/main" id="{010D4E2B-6F11-45F6-8981-EF8EE8A0D0F0}"/>
                  </a:ext>
                </a:extLst>
              </p:cNvPr>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íṧḷíḍê">
                <a:extLst>
                  <a:ext uri="{FF2B5EF4-FFF2-40B4-BE49-F238E27FC236}">
                    <a16:creationId xmlns:a16="http://schemas.microsoft.com/office/drawing/2014/main" id="{8F7EA507-9261-4F9E-8F96-1EA0C11A4163}"/>
                  </a:ext>
                </a:extLst>
              </p:cNvPr>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7" name="直接连接符 6">
            <a:extLst>
              <a:ext uri="{FF2B5EF4-FFF2-40B4-BE49-F238E27FC236}">
                <a16:creationId xmlns:a16="http://schemas.microsoft.com/office/drawing/2014/main" id="{7C9F3C79-3FB8-4631-A92E-51E3DEFEFAE8}"/>
              </a:ext>
            </a:extLst>
          </p:cNvPr>
          <p:cNvCxnSpPr/>
          <p:nvPr/>
        </p:nvCxnSpPr>
        <p:spPr>
          <a:xfrm>
            <a:off x="741000" y="2846657"/>
            <a:ext cx="8176530" cy="0"/>
          </a:xfrm>
          <a:prstGeom prst="line">
            <a:avLst/>
          </a:prstGeom>
          <a:ln w="317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şḷîďê">
            <a:extLst>
              <a:ext uri="{FF2B5EF4-FFF2-40B4-BE49-F238E27FC236}">
                <a16:creationId xmlns:a16="http://schemas.microsoft.com/office/drawing/2014/main" id="{3B80B24C-F0BE-4EF7-B4E6-84384AAA6926}"/>
              </a:ext>
            </a:extLst>
          </p:cNvPr>
          <p:cNvSpPr/>
          <p:nvPr/>
        </p:nvSpPr>
        <p:spPr bwMode="auto">
          <a:xfrm>
            <a:off x="871292" y="3152903"/>
            <a:ext cx="700875" cy="4607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9" name="íSḻïďê">
            <a:extLst>
              <a:ext uri="{FF2B5EF4-FFF2-40B4-BE49-F238E27FC236}">
                <a16:creationId xmlns:a16="http://schemas.microsoft.com/office/drawing/2014/main" id="{55D440F8-683E-4453-8B8F-4BD241A843B7}"/>
              </a:ext>
            </a:extLst>
          </p:cNvPr>
          <p:cNvSpPr/>
          <p:nvPr/>
        </p:nvSpPr>
        <p:spPr bwMode="auto">
          <a:xfrm>
            <a:off x="4505707" y="3152903"/>
            <a:ext cx="700875" cy="4607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10" name="íśḻïḑè">
            <a:extLst>
              <a:ext uri="{FF2B5EF4-FFF2-40B4-BE49-F238E27FC236}">
                <a16:creationId xmlns:a16="http://schemas.microsoft.com/office/drawing/2014/main" id="{B22A33E5-0F49-4AE7-AF38-FDEECEEB1C4A}"/>
              </a:ext>
            </a:extLst>
          </p:cNvPr>
          <p:cNvSpPr/>
          <p:nvPr/>
        </p:nvSpPr>
        <p:spPr bwMode="auto">
          <a:xfrm>
            <a:off x="8140123" y="3152903"/>
            <a:ext cx="700875" cy="4607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cxnSp>
        <p:nvCxnSpPr>
          <p:cNvPr id="11" name="直接连接符 10">
            <a:extLst>
              <a:ext uri="{FF2B5EF4-FFF2-40B4-BE49-F238E27FC236}">
                <a16:creationId xmlns:a16="http://schemas.microsoft.com/office/drawing/2014/main" id="{5EA45BCF-CC88-4321-8650-9E89759F518C}"/>
              </a:ext>
            </a:extLst>
          </p:cNvPr>
          <p:cNvCxnSpPr/>
          <p:nvPr/>
        </p:nvCxnSpPr>
        <p:spPr>
          <a:xfrm>
            <a:off x="4237244" y="4149000"/>
            <a:ext cx="0" cy="1980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B481178-32C8-4863-86F6-96853F7ED6AA}"/>
              </a:ext>
            </a:extLst>
          </p:cNvPr>
          <p:cNvCxnSpPr/>
          <p:nvPr/>
        </p:nvCxnSpPr>
        <p:spPr>
          <a:xfrm>
            <a:off x="7871659" y="4149000"/>
            <a:ext cx="0" cy="1980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ṧļïdè">
            <a:extLst>
              <a:ext uri="{FF2B5EF4-FFF2-40B4-BE49-F238E27FC236}">
                <a16:creationId xmlns:a16="http://schemas.microsoft.com/office/drawing/2014/main" id="{791BB12B-58F7-4D5C-9471-E4DF81654F7A}"/>
              </a:ext>
            </a:extLst>
          </p:cNvPr>
          <p:cNvSpPr txBox="1"/>
          <p:nvPr/>
        </p:nvSpPr>
        <p:spPr>
          <a:xfrm>
            <a:off x="769334" y="1354890"/>
            <a:ext cx="6901664" cy="1278860"/>
          </a:xfrm>
          <a:prstGeom prst="rect">
            <a:avLst/>
          </a:prstGeom>
          <a:noFill/>
        </p:spPr>
        <p:txBody>
          <a:bodyPr wrap="square" lIns="90000" tIns="46800" rIns="90000" bIns="46800" rtlCol="0">
            <a:normAutofit fontScale="92500"/>
          </a:bodyPr>
          <a:lstStyle/>
          <a:p>
            <a:pPr>
              <a:lnSpc>
                <a:spcPct val="150000"/>
              </a:lnSpc>
            </a:pPr>
            <a:r>
              <a:rPr lang="zh-CN" altLang="en-US" dirty="0"/>
              <a:t>在 </a:t>
            </a:r>
            <a:r>
              <a:rPr lang="en-US" altLang="zh-CN" dirty="0"/>
              <a:t>Spring </a:t>
            </a:r>
            <a:r>
              <a:rPr lang="zh-CN" altLang="en-US" dirty="0"/>
              <a:t>中，构成应用程序</a:t>
            </a:r>
            <a:r>
              <a:rPr lang="zh-CN" altLang="en-US" b="1" dirty="0"/>
              <a:t>主干</a:t>
            </a:r>
            <a:r>
              <a:rPr lang="zh-CN" altLang="en-US" dirty="0"/>
              <a:t>并由</a:t>
            </a:r>
            <a:r>
              <a:rPr lang="en-US" altLang="zh-CN" b="1" dirty="0"/>
              <a:t>Spring </a:t>
            </a:r>
            <a:r>
              <a:rPr lang="en-US" altLang="zh-CN" b="1" dirty="0" err="1"/>
              <a:t>IoC</a:t>
            </a:r>
            <a:r>
              <a:rPr lang="zh-CN" altLang="en-US" b="1" dirty="0"/>
              <a:t>容器</a:t>
            </a:r>
            <a:r>
              <a:rPr lang="zh-CN" altLang="en-US" dirty="0"/>
              <a:t>管理的</a:t>
            </a:r>
            <a:r>
              <a:rPr lang="zh-CN" altLang="en-US" b="1" dirty="0"/>
              <a:t>对象</a:t>
            </a:r>
            <a:r>
              <a:rPr lang="zh-CN" altLang="en-US" dirty="0"/>
              <a:t>称为</a:t>
            </a:r>
            <a:r>
              <a:rPr lang="en-US" altLang="zh-CN" b="1" dirty="0"/>
              <a:t>Bean</a:t>
            </a:r>
            <a:r>
              <a:rPr lang="zh-CN" altLang="en-US" dirty="0"/>
              <a:t>。</a:t>
            </a:r>
            <a:r>
              <a:rPr lang="en-US" altLang="zh-CN" dirty="0"/>
              <a:t>Bean</a:t>
            </a:r>
            <a:r>
              <a:rPr lang="zh-CN" altLang="en-US" dirty="0"/>
              <a:t>是一个由</a:t>
            </a:r>
            <a:r>
              <a:rPr lang="en-US" altLang="zh-CN" dirty="0"/>
              <a:t>Spring </a:t>
            </a:r>
            <a:r>
              <a:rPr lang="en-US" altLang="zh-CN" dirty="0" err="1"/>
              <a:t>IoC</a:t>
            </a:r>
            <a:r>
              <a:rPr lang="zh-CN" altLang="en-US" dirty="0"/>
              <a:t>容器实例化、组装和管理的对象。</a:t>
            </a:r>
            <a:endParaRPr lang="en-US" altLang="zh-CN" dirty="0"/>
          </a:p>
          <a:p>
            <a:pPr>
              <a:lnSpc>
                <a:spcPct val="150000"/>
              </a:lnSpc>
            </a:pPr>
            <a:r>
              <a:rPr lang="en-US" altLang="zh-CN" dirty="0"/>
              <a:t>Spring</a:t>
            </a:r>
            <a:r>
              <a:rPr lang="zh-CN" altLang="en-US" dirty="0"/>
              <a:t>就是通过进行</a:t>
            </a:r>
            <a:r>
              <a:rPr lang="en-US" altLang="zh-CN" dirty="0"/>
              <a:t>Bean</a:t>
            </a:r>
            <a:r>
              <a:rPr lang="zh-CN" altLang="en-US" dirty="0"/>
              <a:t>的实例化、属性注入等来实现控制反转的。</a:t>
            </a:r>
            <a:endParaRPr lang="en-US" dirty="0"/>
          </a:p>
        </p:txBody>
      </p:sp>
      <p:grpSp>
        <p:nvGrpSpPr>
          <p:cNvPr id="14" name="îṣlïďê">
            <a:extLst>
              <a:ext uri="{FF2B5EF4-FFF2-40B4-BE49-F238E27FC236}">
                <a16:creationId xmlns:a16="http://schemas.microsoft.com/office/drawing/2014/main" id="{61A2CACA-D9DC-44A6-B371-5F2BBCE238A5}"/>
              </a:ext>
            </a:extLst>
          </p:cNvPr>
          <p:cNvGrpSpPr/>
          <p:nvPr/>
        </p:nvGrpSpPr>
        <p:grpSpPr>
          <a:xfrm>
            <a:off x="667408" y="3884963"/>
            <a:ext cx="3505257" cy="1879950"/>
            <a:chOff x="672167" y="3842462"/>
            <a:chExt cx="3505258" cy="1879950"/>
          </a:xfrm>
        </p:grpSpPr>
        <p:sp>
          <p:nvSpPr>
            <p:cNvPr id="21" name="íSliḋè">
              <a:extLst>
                <a:ext uri="{FF2B5EF4-FFF2-40B4-BE49-F238E27FC236}">
                  <a16:creationId xmlns:a16="http://schemas.microsoft.com/office/drawing/2014/main" id="{3D24A952-2871-47A2-B237-0D6AE027BC4E}"/>
                </a:ext>
              </a:extLst>
            </p:cNvPr>
            <p:cNvSpPr txBox="1"/>
            <p:nvPr/>
          </p:nvSpPr>
          <p:spPr>
            <a:xfrm>
              <a:off x="672167" y="3842462"/>
              <a:ext cx="3505258" cy="443756"/>
            </a:xfrm>
            <a:prstGeom prst="rect">
              <a:avLst/>
            </a:prstGeom>
            <a:noFill/>
          </p:spPr>
          <p:txBody>
            <a:bodyPr wrap="none" lIns="90000" tIns="46800" rIns="90000" bIns="46800" rtlCol="0" anchor="b" anchorCtr="0">
              <a:normAutofit/>
            </a:bodyPr>
            <a:lstStyle/>
            <a:p>
              <a:r>
                <a:rPr lang="zh-CN" altLang="en-US" b="1" dirty="0"/>
                <a:t>对象</a:t>
              </a:r>
              <a:endParaRPr lang="en-US" altLang="zh-CN" b="1" dirty="0"/>
            </a:p>
          </p:txBody>
        </p:sp>
        <p:sp>
          <p:nvSpPr>
            <p:cNvPr id="22" name="iş1ídè">
              <a:extLst>
                <a:ext uri="{FF2B5EF4-FFF2-40B4-BE49-F238E27FC236}">
                  <a16:creationId xmlns:a16="http://schemas.microsoft.com/office/drawing/2014/main" id="{493089EB-DB55-4BD6-B04C-65623E66B378}"/>
                </a:ext>
              </a:extLst>
            </p:cNvPr>
            <p:cNvSpPr txBox="1"/>
            <p:nvPr/>
          </p:nvSpPr>
          <p:spPr>
            <a:xfrm>
              <a:off x="672167" y="4286219"/>
              <a:ext cx="3505257" cy="1436193"/>
            </a:xfrm>
            <a:prstGeom prst="rect">
              <a:avLst/>
            </a:prstGeom>
            <a:noFill/>
          </p:spPr>
          <p:txBody>
            <a:bodyPr wrap="square" lIns="90000" tIns="46800" rIns="90000" bIns="46800" rtlCol="0">
              <a:normAutofit/>
            </a:bodyPr>
            <a:lstStyle/>
            <a:p>
              <a:pPr>
                <a:lnSpc>
                  <a:spcPct val="150000"/>
                </a:lnSpc>
              </a:pPr>
              <a:r>
                <a:rPr lang="zh-CN" altLang="en-US" sz="1400" dirty="0"/>
                <a:t>使用私有属性保存依赖对象，并且只能通过构造函数参数传入</a:t>
              </a:r>
              <a:endParaRPr lang="en-US" altLang="zh-CN" sz="1400" dirty="0"/>
            </a:p>
          </p:txBody>
        </p:sp>
      </p:grpSp>
      <p:grpSp>
        <p:nvGrpSpPr>
          <p:cNvPr id="15" name="ïŝ1íḋe">
            <a:extLst>
              <a:ext uri="{FF2B5EF4-FFF2-40B4-BE49-F238E27FC236}">
                <a16:creationId xmlns:a16="http://schemas.microsoft.com/office/drawing/2014/main" id="{D6E20FBB-2CC3-4324-B98E-9C0D850FC2A7}"/>
              </a:ext>
            </a:extLst>
          </p:cNvPr>
          <p:cNvGrpSpPr/>
          <p:nvPr/>
        </p:nvGrpSpPr>
        <p:grpSpPr>
          <a:xfrm>
            <a:off x="4301823" y="3884963"/>
            <a:ext cx="3505257" cy="1879950"/>
            <a:chOff x="672167" y="3842462"/>
            <a:chExt cx="3505258" cy="1879950"/>
          </a:xfrm>
        </p:grpSpPr>
        <p:sp>
          <p:nvSpPr>
            <p:cNvPr id="19" name="íṡḷiḑê">
              <a:extLst>
                <a:ext uri="{FF2B5EF4-FFF2-40B4-BE49-F238E27FC236}">
                  <a16:creationId xmlns:a16="http://schemas.microsoft.com/office/drawing/2014/main" id="{3D24A952-2871-47A2-B237-0D6AE027BC4E}"/>
                </a:ext>
              </a:extLst>
            </p:cNvPr>
            <p:cNvSpPr txBox="1"/>
            <p:nvPr/>
          </p:nvSpPr>
          <p:spPr>
            <a:xfrm>
              <a:off x="672167" y="3842462"/>
              <a:ext cx="3505258" cy="443756"/>
            </a:xfrm>
            <a:prstGeom prst="rect">
              <a:avLst/>
            </a:prstGeom>
            <a:noFill/>
          </p:spPr>
          <p:txBody>
            <a:bodyPr wrap="none" lIns="90000" tIns="46800" rIns="90000" bIns="46800" rtlCol="0" anchor="b" anchorCtr="0">
              <a:normAutofit/>
            </a:bodyPr>
            <a:lstStyle/>
            <a:p>
              <a:r>
                <a:rPr lang="zh-CN" altLang="en-US" b="1" dirty="0"/>
                <a:t>由</a:t>
              </a:r>
              <a:r>
                <a:rPr lang="en-US" altLang="zh-CN" b="1" dirty="0"/>
                <a:t>Spring</a:t>
              </a:r>
              <a:r>
                <a:rPr lang="zh-CN" altLang="en-US" b="1" dirty="0"/>
                <a:t>的</a:t>
              </a:r>
              <a:r>
                <a:rPr lang="en-US" altLang="zh-CN" b="1" dirty="0" err="1"/>
                <a:t>IoC</a:t>
              </a:r>
              <a:r>
                <a:rPr lang="zh-CN" altLang="en-US" b="1" dirty="0"/>
                <a:t>容器管理</a:t>
              </a:r>
              <a:endParaRPr lang="en-US" altLang="zh-CN" b="1" dirty="0"/>
            </a:p>
          </p:txBody>
        </p:sp>
        <p:sp>
          <p:nvSpPr>
            <p:cNvPr id="20" name="îṥļïďè">
              <a:extLst>
                <a:ext uri="{FF2B5EF4-FFF2-40B4-BE49-F238E27FC236}">
                  <a16:creationId xmlns:a16="http://schemas.microsoft.com/office/drawing/2014/main" id="{493089EB-DB55-4BD6-B04C-65623E66B378}"/>
                </a:ext>
              </a:extLst>
            </p:cNvPr>
            <p:cNvSpPr txBox="1"/>
            <p:nvPr/>
          </p:nvSpPr>
          <p:spPr>
            <a:xfrm>
              <a:off x="672167" y="4286219"/>
              <a:ext cx="3505257" cy="1436193"/>
            </a:xfrm>
            <a:prstGeom prst="rect">
              <a:avLst/>
            </a:prstGeom>
            <a:noFill/>
          </p:spPr>
          <p:txBody>
            <a:bodyPr wrap="square" lIns="90000" tIns="46800" rIns="90000" bIns="46800" rtlCol="0">
              <a:normAutofit fontScale="92500"/>
            </a:bodyPr>
            <a:lstStyle/>
            <a:p>
              <a:pPr>
                <a:lnSpc>
                  <a:spcPct val="150000"/>
                </a:lnSpc>
              </a:pPr>
              <a:r>
                <a:rPr lang="zh-CN" altLang="en-US" sz="1400" dirty="0"/>
                <a:t>在</a:t>
              </a:r>
              <a:r>
                <a:rPr lang="en-US" altLang="zh-CN" sz="1400" dirty="0"/>
                <a:t>Spring</a:t>
              </a:r>
              <a:r>
                <a:rPr lang="zh-CN" altLang="en-US" sz="1400" dirty="0"/>
                <a:t>中，我们基本不需要 </a:t>
              </a:r>
              <a:r>
                <a:rPr lang="en-US" altLang="zh-CN" sz="1400" dirty="0"/>
                <a:t>new </a:t>
              </a:r>
              <a:r>
                <a:rPr lang="zh-CN" altLang="en-US" sz="1400" dirty="0"/>
                <a:t>一个类，这些都是让 </a:t>
              </a:r>
              <a:r>
                <a:rPr lang="en-US" altLang="zh-CN" sz="1400" dirty="0"/>
                <a:t>Spring </a:t>
              </a:r>
              <a:r>
                <a:rPr lang="zh-CN" altLang="en-US" sz="1400" dirty="0"/>
                <a:t>去做的。 </a:t>
              </a:r>
              <a:r>
                <a:rPr lang="en-US" altLang="zh-CN" sz="1400" dirty="0"/>
                <a:t>Spring </a:t>
              </a:r>
              <a:r>
                <a:rPr lang="zh-CN" altLang="en-US" sz="1400" dirty="0"/>
                <a:t>启动时会把所需的类实例化成对象，如果需要依赖，则先实例化依赖，然后实例化当前类。</a:t>
              </a:r>
              <a:endParaRPr lang="en-US" altLang="zh-CN" sz="1400" dirty="0"/>
            </a:p>
          </p:txBody>
        </p:sp>
      </p:grpSp>
      <p:grpSp>
        <p:nvGrpSpPr>
          <p:cNvPr id="16" name="íş1ïḍe">
            <a:extLst>
              <a:ext uri="{FF2B5EF4-FFF2-40B4-BE49-F238E27FC236}">
                <a16:creationId xmlns:a16="http://schemas.microsoft.com/office/drawing/2014/main" id="{E376D987-3EF0-41C1-8C3A-89ADB51762E9}"/>
              </a:ext>
            </a:extLst>
          </p:cNvPr>
          <p:cNvGrpSpPr/>
          <p:nvPr/>
        </p:nvGrpSpPr>
        <p:grpSpPr>
          <a:xfrm>
            <a:off x="7936239" y="3884963"/>
            <a:ext cx="3505257" cy="1879950"/>
            <a:chOff x="672167" y="3842462"/>
            <a:chExt cx="3505258" cy="1879950"/>
          </a:xfrm>
        </p:grpSpPr>
        <p:sp>
          <p:nvSpPr>
            <p:cNvPr id="17" name="íṩlíďé">
              <a:extLst>
                <a:ext uri="{FF2B5EF4-FFF2-40B4-BE49-F238E27FC236}">
                  <a16:creationId xmlns:a16="http://schemas.microsoft.com/office/drawing/2014/main" id="{3D24A952-2871-47A2-B237-0D6AE027BC4E}"/>
                </a:ext>
              </a:extLst>
            </p:cNvPr>
            <p:cNvSpPr txBox="1"/>
            <p:nvPr/>
          </p:nvSpPr>
          <p:spPr>
            <a:xfrm>
              <a:off x="672167" y="3842462"/>
              <a:ext cx="3505258" cy="443756"/>
            </a:xfrm>
            <a:prstGeom prst="rect">
              <a:avLst/>
            </a:prstGeom>
            <a:noFill/>
          </p:spPr>
          <p:txBody>
            <a:bodyPr wrap="none" lIns="90000" tIns="46800" rIns="90000" bIns="46800" rtlCol="0" anchor="b" anchorCtr="0">
              <a:normAutofit/>
            </a:bodyPr>
            <a:lstStyle/>
            <a:p>
              <a:r>
                <a:rPr lang="zh-CN" altLang="en-US" b="1" dirty="0"/>
                <a:t>应用程序主干部分</a:t>
              </a:r>
              <a:endParaRPr lang="en-US" altLang="zh-CN" b="1" dirty="0"/>
            </a:p>
          </p:txBody>
        </p:sp>
        <p:sp>
          <p:nvSpPr>
            <p:cNvPr id="18" name="iSḻíḋê">
              <a:extLst>
                <a:ext uri="{FF2B5EF4-FFF2-40B4-BE49-F238E27FC236}">
                  <a16:creationId xmlns:a16="http://schemas.microsoft.com/office/drawing/2014/main" id="{493089EB-DB55-4BD6-B04C-65623E66B378}"/>
                </a:ext>
              </a:extLst>
            </p:cNvPr>
            <p:cNvSpPr txBox="1"/>
            <p:nvPr/>
          </p:nvSpPr>
          <p:spPr>
            <a:xfrm>
              <a:off x="672167" y="4286219"/>
              <a:ext cx="3505257" cy="1436193"/>
            </a:xfrm>
            <a:prstGeom prst="rect">
              <a:avLst/>
            </a:prstGeom>
            <a:noFill/>
          </p:spPr>
          <p:txBody>
            <a:bodyPr wrap="square" lIns="90000" tIns="46800" rIns="90000" bIns="46800" rtlCol="0">
              <a:normAutofit/>
            </a:bodyPr>
            <a:lstStyle/>
            <a:p>
              <a:pPr>
                <a:lnSpc>
                  <a:spcPct val="150000"/>
                </a:lnSpc>
              </a:pPr>
              <a:r>
                <a:rPr lang="zh-CN" altLang="en-US" sz="1400" dirty="0"/>
                <a:t>应用程序由一个个</a:t>
              </a:r>
              <a:r>
                <a:rPr lang="en-US" altLang="zh-CN" sz="1400" dirty="0"/>
                <a:t>Bean</a:t>
              </a:r>
              <a:r>
                <a:rPr lang="zh-CN" altLang="en-US" sz="1400" dirty="0"/>
                <a:t>构成</a:t>
              </a:r>
            </a:p>
          </p:txBody>
        </p:sp>
      </p:grpSp>
    </p:spTree>
    <p:extLst>
      <p:ext uri="{BB962C8B-B14F-4D97-AF65-F5344CB8AC3E}">
        <p14:creationId xmlns:p14="http://schemas.microsoft.com/office/powerpoint/2010/main" val="2687528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d40ae41-bed5-4980-989d-59609eb8fc44"/>
</p:tagLst>
</file>

<file path=ppt/tags/tag2.xml><?xml version="1.0" encoding="utf-8"?>
<p:tagLst xmlns:a="http://schemas.openxmlformats.org/drawingml/2006/main" xmlns:r="http://schemas.openxmlformats.org/officeDocument/2006/relationships" xmlns:p="http://schemas.openxmlformats.org/presentationml/2006/main">
  <p:tag name="ISLIDE.DIAGRAM" val="dee312b8-a9c6-4a2e-944a-a07da3e9035a"/>
</p:tagLst>
</file>

<file path=ppt/tags/tag3.xml><?xml version="1.0" encoding="utf-8"?>
<p:tagLst xmlns:a="http://schemas.openxmlformats.org/drawingml/2006/main" xmlns:r="http://schemas.openxmlformats.org/officeDocument/2006/relationships" xmlns:p="http://schemas.openxmlformats.org/presentationml/2006/main">
  <p:tag name="ISLIDE.DIAGRAM" val="21494e30-571c-49ea-bff2-af2ad6c6a2fe"/>
</p:tagLst>
</file>

<file path=ppt/theme/theme1.xml><?xml version="1.0" encoding="utf-8"?>
<a:theme xmlns:a="http://schemas.openxmlformats.org/drawingml/2006/main" name="主题5">
  <a:themeElements>
    <a:clrScheme name="自定义 34">
      <a:dk1>
        <a:srgbClr val="000000"/>
      </a:dk1>
      <a:lt1>
        <a:srgbClr val="FFFFFF"/>
      </a:lt1>
      <a:dk2>
        <a:srgbClr val="44546A"/>
      </a:dk2>
      <a:lt2>
        <a:srgbClr val="E7E6E6"/>
      </a:lt2>
      <a:accent1>
        <a:srgbClr val="07B3C6"/>
      </a:accent1>
      <a:accent2>
        <a:srgbClr val="E2943B"/>
      </a:accent2>
      <a:accent3>
        <a:srgbClr val="B2BF4E"/>
      </a:accent3>
      <a:accent4>
        <a:srgbClr val="CF94BA"/>
      </a:accent4>
      <a:accent5>
        <a:srgbClr val="579EB5"/>
      </a:accent5>
      <a:accent6>
        <a:srgbClr val="009AC4"/>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7368</TotalTime>
  <Words>1426</Words>
  <Application>Microsoft Office PowerPoint</Application>
  <PresentationFormat>宽屏</PresentationFormat>
  <Paragraphs>224</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-apple-system</vt:lpstr>
      <vt:lpstr>宋体</vt:lpstr>
      <vt:lpstr>微软雅黑</vt:lpstr>
      <vt:lpstr>Arial</vt:lpstr>
      <vt:lpstr>Calibri</vt:lpstr>
      <vt:lpstr>Impact</vt:lpstr>
      <vt:lpstr>Segoe UI Light</vt:lpstr>
      <vt:lpstr>Verdana</vt:lpstr>
      <vt:lpstr>主题5</vt:lpstr>
      <vt:lpstr>OfficePLUS</vt:lpstr>
      <vt:lpstr>Spring 核心设计模式 —— 控制反转IOC</vt:lpstr>
      <vt:lpstr>PowerPoint 演示文稿</vt:lpstr>
      <vt:lpstr>IOC简介</vt:lpstr>
      <vt:lpstr>控制反转</vt:lpstr>
      <vt:lpstr>控制反转</vt:lpstr>
      <vt:lpstr>IOC的优势</vt:lpstr>
      <vt:lpstr>依赖注入</vt:lpstr>
      <vt:lpstr>IOC源码分析</vt:lpstr>
      <vt:lpstr>Spring里面的Bean是什么</vt:lpstr>
      <vt:lpstr>Bean代码示例</vt:lpstr>
      <vt:lpstr>Spring配置Bean的xml文件示意图</vt:lpstr>
      <vt:lpstr>Spring实例化Application</vt:lpstr>
      <vt:lpstr>ClassPathXmlApplicationContext构造方法</vt:lpstr>
      <vt:lpstr>refresh方法解析</vt:lpstr>
      <vt:lpstr>obtainFreshBeanFactory()的Bean配置与加载</vt:lpstr>
      <vt:lpstr>BeanDefinition属性</vt:lpstr>
      <vt:lpstr>加载BeanDefinition</vt:lpstr>
      <vt:lpstr>解析xml根节点</vt:lpstr>
      <vt:lpstr>解析beanDefinition</vt:lpstr>
      <vt:lpstr>通过解析&lt;bean&gt;生成beanDefinition</vt:lpstr>
      <vt:lpstr>新建beanDefinition并进行配置</vt:lpstr>
      <vt:lpstr>refresh方法解析</vt:lpstr>
      <vt:lpstr>使用java反射进行实例化</vt:lpstr>
      <vt:lpstr>bean属性值填充</vt:lpstr>
      <vt:lpstr>循环依赖</vt:lpstr>
      <vt:lpstr>什么是循环依赖</vt:lpstr>
      <vt:lpstr>处理循环依赖的过程</vt:lpstr>
      <vt:lpstr>尝试创建目标对象</vt:lpstr>
      <vt:lpstr>尝试获取bean对象</vt:lpstr>
      <vt:lpstr>Bean对象创建与属性注入</vt:lpstr>
      <vt:lpstr>总结</vt:lpstr>
      <vt:lpstr>总结</vt:lpstr>
      <vt:lpstr>谢谢大家观看 有问题欢迎一起探讨</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peanut</cp:lastModifiedBy>
  <cp:revision>67</cp:revision>
  <cp:lastPrinted>2017-12-07T16:00:00Z</cp:lastPrinted>
  <dcterms:created xsi:type="dcterms:W3CDTF">2017-12-07T16:00:00Z</dcterms:created>
  <dcterms:modified xsi:type="dcterms:W3CDTF">2020-12-13T08:23:42Z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2019-02-27T09:04:24.9537975Z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eecf57f4-67bb-40ed-bf6f-b6ccc30f2e5d</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