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A485-45C5-469B-839D-B9285D14DA6E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26B7-2CA2-4C95-A550-A957B0F13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4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A485-45C5-469B-839D-B9285D14DA6E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26B7-2CA2-4C95-A550-A957B0F13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2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A485-45C5-469B-839D-B9285D14DA6E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26B7-2CA2-4C95-A550-A957B0F13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65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A485-45C5-469B-839D-B9285D14DA6E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26B7-2CA2-4C95-A550-A957B0F13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93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A485-45C5-469B-839D-B9285D14DA6E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26B7-2CA2-4C95-A550-A957B0F13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56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A485-45C5-469B-839D-B9285D14DA6E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26B7-2CA2-4C95-A550-A957B0F13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6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A485-45C5-469B-839D-B9285D14DA6E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26B7-2CA2-4C95-A550-A957B0F13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6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A485-45C5-469B-839D-B9285D14DA6E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26B7-2CA2-4C95-A550-A957B0F13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A485-45C5-469B-839D-B9285D14DA6E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26B7-2CA2-4C95-A550-A957B0F13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1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A485-45C5-469B-839D-B9285D14DA6E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26B7-2CA2-4C95-A550-A957B0F13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9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A485-45C5-469B-839D-B9285D14DA6E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26B7-2CA2-4C95-A550-A957B0F13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2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A485-45C5-469B-839D-B9285D14DA6E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E26B7-2CA2-4C95-A550-A957B0F13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04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3.wmf"/><Relationship Id="rId5" Type="http://schemas.openxmlformats.org/officeDocument/2006/relationships/image" Target="../media/image6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4.wmf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112808"/>
            <a:ext cx="120683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Conditional Random Fields: Probabilistic Models</a:t>
            </a:r>
          </a:p>
          <a:p>
            <a:pPr algn="ctr"/>
            <a:r>
              <a:rPr lang="en-US" altLang="zh-CN" sz="3600" b="1" dirty="0"/>
              <a:t>for Segmenting and Labeling Sequence </a:t>
            </a:r>
            <a:r>
              <a:rPr lang="en-US" altLang="zh-CN" sz="3600" b="1" dirty="0" smtClean="0"/>
              <a:t>Data</a:t>
            </a:r>
          </a:p>
          <a:p>
            <a:pPr algn="ctr"/>
            <a:r>
              <a:rPr lang="en-US" altLang="zh-CN" sz="2800" b="1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    </a:t>
            </a:r>
          </a:p>
          <a:p>
            <a:pPr algn="ctr"/>
            <a:r>
              <a:rPr lang="en-US" altLang="zh-CN" sz="2800" b="1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ICML  2000 </a:t>
            </a:r>
            <a:endParaRPr lang="zh-CN" altLang="en-US" sz="2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82619" y="4157933"/>
            <a:ext cx="34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by  huweilong@whu.edu.cn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9244" y="241539"/>
            <a:ext cx="574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Consolas" panose="020B0609020204030204" pitchFamily="49" charset="0"/>
              </a:rPr>
              <a:t>Related Work and Conclusions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6816" y="1155940"/>
            <a:ext cx="631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9124" y="1525272"/>
            <a:ext cx="4235570" cy="1711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Generative 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Non-probabilistic local decision 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Permissive generative model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Gradient-descent methods</a:t>
            </a:r>
            <a:endParaRPr lang="zh-CN" altLang="en-US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6816" y="3421047"/>
            <a:ext cx="631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Conclusions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9123" y="3722132"/>
            <a:ext cx="1003252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Properties: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</a:t>
            </a: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    discriminatively trained models for sequence segmentation and labeling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</a:t>
            </a: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    combination of arbitrary ,overlapping and agglomerative observation features from both the past and future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</a:t>
            </a: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    efficient training and decoding based on dynamic programming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</a:t>
            </a: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    parameter estimation guaranteed to find the global optimum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Limitation:	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</a:t>
            </a: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    slow convergence</a:t>
            </a:r>
            <a:endParaRPr lang="zh-CN" altLang="en-US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5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10551" y="1897811"/>
            <a:ext cx="12068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/>
              <a:t>Thank you</a:t>
            </a:r>
          </a:p>
          <a:p>
            <a:pPr algn="ctr"/>
            <a:r>
              <a:rPr lang="en-US" altLang="zh-CN" sz="3600" dirty="0" smtClean="0"/>
              <a:t>2017-04-26</a:t>
            </a:r>
          </a:p>
        </p:txBody>
      </p:sp>
    </p:spTree>
    <p:extLst>
      <p:ext uri="{BB962C8B-B14F-4D97-AF65-F5344CB8AC3E}">
        <p14:creationId xmlns:p14="http://schemas.microsoft.com/office/powerpoint/2010/main" val="27725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85667" y="1639018"/>
            <a:ext cx="4114800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b="1" dirty="0" smtClean="0"/>
              <a:t>Introduction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b="1" dirty="0" smtClean="0"/>
              <a:t>The Label Bias Problem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b="1" dirty="0" smtClean="0"/>
              <a:t>Conditional Random Fields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b="1" dirty="0" smtClean="0"/>
              <a:t>Parameter Estimation for CRFs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b="1" dirty="0" smtClean="0"/>
              <a:t>Experiments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b="1" dirty="0" smtClean="0"/>
              <a:t>Further Aspects of CRFs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b="1" dirty="0" smtClean="0"/>
              <a:t>Related Word and Conclusions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65298" y="638354"/>
            <a:ext cx="277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Consolas" panose="020B0609020204030204" pitchFamily="49" charset="0"/>
              </a:rPr>
              <a:t>Contents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3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8868" y="276045"/>
            <a:ext cx="288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onsolas" panose="020B0609020204030204" pitchFamily="49" charset="0"/>
              </a:rPr>
              <a:t>Introduction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0882" y="1130060"/>
            <a:ext cx="651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HMMs and stochastic grammars (generative models)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99072" y="1639019"/>
            <a:ext cx="790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difficulty:       enumerate;  multiple interacting features; long-range dependencies</a:t>
            </a:r>
            <a:endParaRPr lang="zh-CN" altLang="en-US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0882" y="2339146"/>
            <a:ext cx="422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MEMMs (conditional models)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99072" y="2854607"/>
            <a:ext cx="790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difficulty:       label bias problem</a:t>
            </a:r>
            <a:endParaRPr lang="zh-CN" altLang="en-US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0883" y="3748894"/>
            <a:ext cx="353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CRFs (conditional models)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99072" y="4146880"/>
            <a:ext cx="790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single exponential model for the joint probability of the entire sequence of labels</a:t>
            </a:r>
          </a:p>
          <a:p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given the observation sequence.</a:t>
            </a:r>
            <a:endParaRPr lang="zh-CN" altLang="en-US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8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80294" y="258792"/>
            <a:ext cx="404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Consolas" panose="020B0609020204030204" pitchFamily="49" charset="0"/>
              </a:rPr>
              <a:t>Label Bias </a:t>
            </a:r>
            <a:r>
              <a:rPr lang="en-US" altLang="zh-CN" sz="2800" b="1" dirty="0">
                <a:latin typeface="Consolas" panose="020B0609020204030204" pitchFamily="49" charset="0"/>
              </a:rPr>
              <a:t>P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roblem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241" y="959627"/>
            <a:ext cx="4381287" cy="190432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1925" y="1371600"/>
            <a:ext cx="545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Label Bias Problem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1925" y="2583431"/>
            <a:ext cx="545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Two solution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3078" y="3041570"/>
            <a:ext cx="7643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Change the state-transition structure  </a:t>
            </a: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 combinatorial explosion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Fully-connected model     </a:t>
            </a: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  <a:sym typeface="Wingdings" panose="05000000000000000000" pitchFamily="2" charset="2"/>
              </a:rPr>
              <a:t>   preclude the use of prior structural knowledge</a:t>
            </a:r>
            <a:endParaRPr lang="zh-CN" altLang="en-US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3078" y="1911791"/>
            <a:ext cx="323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State with low-entropy</a:t>
            </a:r>
            <a:endParaRPr lang="zh-CN" altLang="en-US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1925" y="4253401"/>
            <a:ext cx="545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P</a:t>
            </a:r>
            <a:r>
              <a:rPr lang="en-US" altLang="zh-CN" dirty="0" smtClean="0"/>
              <a:t>roper solution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83078" y="4803873"/>
            <a:ext cx="782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Let some transitions “vote” more strongly than others depending on the corresponding observations</a:t>
            </a:r>
            <a:endParaRPr lang="zh-CN" altLang="en-US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1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4687" y="258792"/>
            <a:ext cx="5098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Consolas" panose="020B0609020204030204" pitchFamily="49" charset="0"/>
              </a:rPr>
              <a:t>Conditional Random Fields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212" y="782012"/>
            <a:ext cx="3609524" cy="126666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6046" y="1147313"/>
            <a:ext cx="545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Definition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045" y="1808672"/>
            <a:ext cx="581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By theorem of random fields, </a:t>
            </a:r>
            <a:r>
              <a:rPr lang="en-US" altLang="zh-CN" dirty="0" smtClean="0"/>
              <a:t> joint </a:t>
            </a:r>
            <a:r>
              <a:rPr lang="en-US" altLang="zh-CN" dirty="0"/>
              <a:t>distribution</a:t>
            </a:r>
            <a:r>
              <a:rPr lang="en-US" altLang="zh-CN" dirty="0" smtClean="0"/>
              <a:t> </a:t>
            </a:r>
            <a:r>
              <a:rPr lang="en-US" altLang="zh-CN" dirty="0" smtClean="0"/>
              <a:t>distribution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01" y="2178004"/>
            <a:ext cx="3647619" cy="895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50" y="3129912"/>
            <a:ext cx="3941720" cy="711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4519" y="2266575"/>
            <a:ext cx="6727481" cy="149499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6046" y="4108138"/>
            <a:ext cx="545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Chain structure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71458" y="4486092"/>
            <a:ext cx="5320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For each position </a:t>
            </a:r>
            <a:r>
              <a:rPr lang="en-US" altLang="zh-CN" i="1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en-US" altLang="zh-CN" i="1" dirty="0" err="1" smtClean="0">
                <a:latin typeface="Consolas" panose="020B0609020204030204" pitchFamily="49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</a:t>
            </a:r>
            <a:r>
              <a:rPr lang="en-US" altLang="zh-CN" i="1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en-US" altLang="zh-CN" i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in the observation </a:t>
            </a:r>
            <a:r>
              <a:rPr lang="en-US" altLang="zh-CN" i="1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sequence </a:t>
            </a:r>
            <a:r>
              <a:rPr lang="en-US" altLang="zh-CN" i="1" dirty="0" smtClean="0">
                <a:latin typeface="Consolas" panose="020B0609020204030204" pitchFamily="49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x</a:t>
            </a:r>
            <a:r>
              <a:rPr lang="en-US" altLang="zh-CN" i="1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, </a:t>
            </a:r>
            <a:r>
              <a:rPr lang="en-US" altLang="zh-CN" i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we define the  </a:t>
            </a:r>
            <a:r>
              <a:rPr lang="en-US" altLang="zh-CN" i="1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         matrix </a:t>
            </a:r>
            <a:r>
              <a:rPr lang="en-US" altLang="zh-CN" i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random </a:t>
            </a:r>
            <a:r>
              <a:rPr lang="en-US" altLang="zh-CN" i="1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variable </a:t>
            </a:r>
            <a:endParaRPr lang="zh-CN" altLang="en-US" i="1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622997"/>
              </p:ext>
            </p:extLst>
          </p:nvPr>
        </p:nvGraphicFramePr>
        <p:xfrm>
          <a:off x="4777987" y="4569192"/>
          <a:ext cx="584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7" imgW="583920" imgH="203040" progId="Equation.DSMT4">
                  <p:embed/>
                </p:oleObj>
              </mc:Choice>
              <mc:Fallback>
                <p:oleObj name="Equation" r:id="rId7" imgW="583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77987" y="4569192"/>
                        <a:ext cx="584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699" y="5195621"/>
            <a:ext cx="3466667" cy="723810"/>
          </a:xfrm>
          <a:prstGeom prst="rect">
            <a:avLst/>
          </a:prstGeom>
        </p:spPr>
      </p:pic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462898"/>
              </p:ext>
            </p:extLst>
          </p:nvPr>
        </p:nvGraphicFramePr>
        <p:xfrm>
          <a:off x="1748099" y="4809711"/>
          <a:ext cx="1333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10" imgW="1333440" imgH="228600" progId="Equation.DSMT4">
                  <p:embed/>
                </p:oleObj>
              </mc:Choice>
              <mc:Fallback>
                <p:oleObj name="Equation" r:id="rId10" imgW="1333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48099" y="4809711"/>
                        <a:ext cx="1333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3699" y="6285201"/>
            <a:ext cx="3047619" cy="3523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50474" y="6087178"/>
            <a:ext cx="2971429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79962" y="258792"/>
            <a:ext cx="4546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Consolas" panose="020B0609020204030204" pitchFamily="49" charset="0"/>
              </a:rPr>
              <a:t>Parameter Estimation(1)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994" y="1734277"/>
            <a:ext cx="3580952" cy="17904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5443" y="1000664"/>
            <a:ext cx="545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Improved iterative </a:t>
            </a:r>
            <a:r>
              <a:rPr lang="en-US" altLang="zh-CN" dirty="0"/>
              <a:t>scaling (IIS) algorithm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8737" y="4120153"/>
            <a:ext cx="572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Computing the exponential sums is problematic</a:t>
            </a:r>
            <a:endParaRPr lang="zh-CN" altLang="en-US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065659"/>
              </p:ext>
            </p:extLst>
          </p:nvPr>
        </p:nvGraphicFramePr>
        <p:xfrm>
          <a:off x="1053859" y="2262474"/>
          <a:ext cx="104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4" imgW="1041120" imgH="482400" progId="Equation.DSMT4">
                  <p:embed/>
                </p:oleObj>
              </mc:Choice>
              <mc:Fallback>
                <p:oleObj name="Equation" r:id="rId4" imgW="1041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3859" y="2262474"/>
                        <a:ext cx="1041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2415389" y="2503774"/>
            <a:ext cx="11645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69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10951" y="258792"/>
            <a:ext cx="4615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Consolas" panose="020B0609020204030204" pitchFamily="49" charset="0"/>
              </a:rPr>
              <a:t>Parameter Estimation(2)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1707" y="859767"/>
            <a:ext cx="545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Algorithm S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95" y="1698824"/>
            <a:ext cx="3079631" cy="5159176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836102"/>
              </p:ext>
            </p:extLst>
          </p:nvPr>
        </p:nvGraphicFramePr>
        <p:xfrm>
          <a:off x="1646439" y="1306854"/>
          <a:ext cx="165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4" imgW="1650960" imgH="457200" progId="Equation.DSMT4">
                  <p:embed/>
                </p:oleObj>
              </mc:Choice>
              <mc:Fallback>
                <p:oleObj name="Equation" r:id="rId4" imgW="1650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6439" y="1306854"/>
                        <a:ext cx="165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88503" y="1412343"/>
            <a:ext cx="724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b</a:t>
            </a:r>
            <a:r>
              <a:rPr lang="en-US" altLang="zh-CN" sz="1000" b="1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ase case</a:t>
            </a:r>
            <a:endParaRPr lang="zh-CN" altLang="en-US" sz="1000" b="1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7322" y="795787"/>
            <a:ext cx="545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Algorithm T</a:t>
            </a:r>
            <a:endParaRPr lang="zh-CN" altLang="en-US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67969"/>
              </p:ext>
            </p:extLst>
          </p:nvPr>
        </p:nvGraphicFramePr>
        <p:xfrm>
          <a:off x="7497434" y="1282408"/>
          <a:ext cx="1257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6" imgW="1257120" imgH="241200" progId="Equation.DSMT4">
                  <p:embed/>
                </p:oleObj>
              </mc:Choice>
              <mc:Fallback>
                <p:oleObj name="Equation" r:id="rId6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97434" y="1282408"/>
                        <a:ext cx="1257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518730"/>
              </p:ext>
            </p:extLst>
          </p:nvPr>
        </p:nvGraphicFramePr>
        <p:xfrm>
          <a:off x="7478744" y="2160407"/>
          <a:ext cx="2361480" cy="46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8" imgW="2234880" imgH="444240" progId="Equation.DSMT4">
                  <p:embed/>
                </p:oleObj>
              </mc:Choice>
              <mc:Fallback>
                <p:oleObj name="Equation" r:id="rId8" imgW="2234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78744" y="2160407"/>
                        <a:ext cx="2361480" cy="46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014058"/>
              </p:ext>
            </p:extLst>
          </p:nvPr>
        </p:nvGraphicFramePr>
        <p:xfrm>
          <a:off x="7497434" y="1665866"/>
          <a:ext cx="1790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10" imgW="1790640" imgH="228600" progId="Equation.DSMT4">
                  <p:embed/>
                </p:oleObj>
              </mc:Choice>
              <mc:Fallback>
                <p:oleObj name="Equation" r:id="rId10" imgW="1790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97434" y="1665866"/>
                        <a:ext cx="1790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16627" y="3115508"/>
            <a:ext cx="3885714" cy="3266667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868784" y="1277487"/>
            <a:ext cx="724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define</a:t>
            </a:r>
            <a:endParaRPr lang="zh-CN" altLang="en-US" sz="1000" b="1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68784" y="1651295"/>
            <a:ext cx="724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update</a:t>
            </a:r>
            <a:endParaRPr lang="zh-CN" altLang="en-US" sz="1000" b="1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20540" y="2281659"/>
            <a:ext cx="724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where</a:t>
            </a:r>
            <a:endParaRPr lang="zh-CN" altLang="en-US" sz="1000" b="1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58400" y="3765348"/>
            <a:ext cx="2021457" cy="82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80294" y="258792"/>
            <a:ext cx="404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Consolas" panose="020B0609020204030204" pitchFamily="49" charset="0"/>
              </a:rPr>
              <a:t>Experiments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443" y="1000664"/>
            <a:ext cx="545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Modeling label bias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8738" y="1369996"/>
            <a:ext cx="645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Using 2000 training and 500 test samples, CRFs = 4.6%, MEMM=42% </a:t>
            </a:r>
            <a:endParaRPr lang="zh-CN" altLang="en-US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5443" y="1923994"/>
            <a:ext cx="545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Modeling mixed-order sources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619" y="1739328"/>
            <a:ext cx="7352381" cy="2942857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726971"/>
              </p:ext>
            </p:extLst>
          </p:nvPr>
        </p:nvGraphicFramePr>
        <p:xfrm>
          <a:off x="800081" y="2380944"/>
          <a:ext cx="3644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4" imgW="3644640" imgH="228600" progId="Equation.DSMT4">
                  <p:embed/>
                </p:oleObj>
              </mc:Choice>
              <mc:Fallback>
                <p:oleObj name="Equation" r:id="rId4" imgW="3644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081" y="2380944"/>
                        <a:ext cx="3644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668773"/>
              </p:ext>
            </p:extLst>
          </p:nvPr>
        </p:nvGraphicFramePr>
        <p:xfrm>
          <a:off x="808936" y="2819457"/>
          <a:ext cx="3314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6" imgW="3314520" imgH="228600" progId="Equation.DSMT4">
                  <p:embed/>
                </p:oleObj>
              </mc:Choice>
              <mc:Fallback>
                <p:oleObj name="Equation" r:id="rId6" imgW="3314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8936" y="2819457"/>
                        <a:ext cx="3314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05443" y="3566860"/>
            <a:ext cx="545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POS tagging experiments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443" y="4175254"/>
            <a:ext cx="3666667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8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98807" y="267419"/>
            <a:ext cx="4787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Consolas" panose="020B0609020204030204" pitchFamily="49" charset="0"/>
              </a:rPr>
              <a:t>Further Aspects of CRFs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5003" y="1463882"/>
            <a:ext cx="1028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Trained using the exponential loss objective function used by the </a:t>
            </a:r>
            <a:r>
              <a:rPr lang="en-US" altLang="zh-CN" dirty="0" err="1" smtClean="0"/>
              <a:t>AdaBoost</a:t>
            </a:r>
            <a:r>
              <a:rPr lang="en-US" altLang="zh-CN" dirty="0" smtClean="0"/>
              <a:t> algorithm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5004" y="3361426"/>
            <a:ext cx="860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Implement efficient feature selection and feature induction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4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311</Words>
  <Application>Microsoft Office PowerPoint</Application>
  <PresentationFormat>宽屏</PresentationFormat>
  <Paragraphs>68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Adobe 宋体 Std L</vt:lpstr>
      <vt:lpstr>宋体</vt:lpstr>
      <vt:lpstr>Arial</vt:lpstr>
      <vt:lpstr>Century Gothic</vt:lpstr>
      <vt:lpstr>Consolas</vt:lpstr>
      <vt:lpstr>Microsoft Himalaya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胡伟龙</dc:creator>
  <cp:lastModifiedBy>胡伟龙</cp:lastModifiedBy>
  <cp:revision>43</cp:revision>
  <dcterms:created xsi:type="dcterms:W3CDTF">2017-04-24T06:40:18Z</dcterms:created>
  <dcterms:modified xsi:type="dcterms:W3CDTF">2017-04-26T08:48:08Z</dcterms:modified>
</cp:coreProperties>
</file>