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6" r:id="rId3"/>
    <p:sldId id="357" r:id="rId4"/>
    <p:sldId id="361" r:id="rId5"/>
    <p:sldId id="363" r:id="rId6"/>
    <p:sldId id="362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370" r:id="rId15"/>
    <p:sldId id="372" r:id="rId16"/>
    <p:sldId id="30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0" autoAdjust="0"/>
    <p:restoredTop sz="96357" autoAdjust="0"/>
  </p:normalViewPr>
  <p:slideViewPr>
    <p:cSldViewPr snapToGrid="0">
      <p:cViewPr varScale="1">
        <p:scale>
          <a:sx n="125" d="100"/>
          <a:sy n="125" d="100"/>
        </p:scale>
        <p:origin x="73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371D4-A56A-44E3-A310-3A2B06B5947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1A80-769B-4296-889B-E423E5294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3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7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7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3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7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98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以上就是我论文工作的展示，感谢各位评审老师的聆听，接下来还恳请各位老师进行批评指正。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2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0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6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3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6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1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7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6DAB7-C63D-4FDA-BE54-96B60634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B8E874-24CC-4DCD-95BA-456506B10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E7969-AD1B-4C16-A7E9-A096E40C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CED87-0994-4A92-978D-4510895D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D1C35-D3BC-4EC1-9AF0-0614659C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B95DE-5F30-45F8-B4D7-7E04525C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D8463-9F7B-4D63-ADD1-4B23A492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498B7-66DE-498F-BF45-F3886FE9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45359-0DB7-4685-BE2F-A73FC820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5E127-22C6-4F72-98DD-BBC130C1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EDAF51-C0B7-404A-827E-8E2BAAA1B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A7676-AB4A-4344-AAA9-2AFC1228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2F4A2-6923-49BA-8822-94D335FA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FDF48-4F7B-495D-A586-6C8A8F2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E2261-C35B-47A5-AE38-CD0DCBB3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4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C8ACC-8087-456C-9543-A51E23DE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D3693-BB66-4892-965A-2053142D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921A8-1234-4295-BF01-E12130A8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A9DB1-15CC-44D4-B59D-8357A706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27D86-66C7-461C-BB9B-BC81E84E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E5F3-E264-43F5-B06E-4AE3AF2D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C1C07-C13A-43ED-B24E-DDBFEAD1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B7134-8312-45A7-9396-B4476CD5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C09D6-DE9C-47A9-AE77-5F4317B3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33979-47D3-4F0B-9AB4-6760E9E6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0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9A26-25F4-44C8-A700-56ABF3F7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8BDB1-424A-48F5-BDF6-38A309997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3FC05-6046-4741-8097-1C196EB7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AC82C-390A-4445-8328-FAACF255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FC9AF-756D-4A8A-8A2B-1A283C8D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E2877-6D8D-4AFA-A8A7-9F4CF85C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0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2F0BE-41F7-418E-9A59-9B4D87E8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BA3E5-B331-4174-BE91-CADC2A4D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5F72B-E577-4EF4-B78F-2997571D7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9D137E-E38C-4A07-B997-AB596EF98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F966C2-9EEC-4503-A535-DD551EE7B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72FC2F-EDDF-4220-8202-2F4A5AE8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810E1-30B0-4060-902E-26F95241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41A74-2A7C-464C-A8BA-2658E646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6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C09B2-F815-4425-86E3-FB1175B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A2F3A5-F2C4-45F7-B484-32FE1EB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2A8F3A-D414-43FD-8097-1A3917AB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526301-0CC5-4D21-97D2-4448C70D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541BE8-F16C-44D1-A78B-40B95992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7660A3-B74F-401B-8F6B-0418A210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4F1E1-6B7C-4CB9-AE4A-B42EDE15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7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C94E4-D90E-41F1-A5A7-C693C3C7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6FB3B-ACC2-42F8-8F81-7AF2E287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112D5-27A3-4AA1-BF42-1E01B2C6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1802A-375D-44D5-9682-76484633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A2875-A884-4301-8C17-DFCE8D76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6E1838-FDC2-4CE1-A099-C8227038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14979-17A4-4340-AB1C-190B72E8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CFD7F1-8EB2-4B04-B552-F1AAC3679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26530-52D3-445C-9A42-E26E935A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80D60-1CDA-46AC-8BC3-E552CF48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65D07-EF59-461C-8DEA-8B557396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49304-CC1D-4E79-B545-DE00E8D9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B04A22-2136-40C1-88AA-30DA1808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26B58-1D4C-46A0-9413-C4E1799B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4BE67-318D-4225-8D9C-52F467811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466A-4989-4DA2-8C8F-E2F336E1EF1E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24E3A-6897-44D3-90F7-A6F528713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651C6-358E-4E5E-98AB-5B6A0146E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9D3C-A68C-4520-B1FF-35644DE15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2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https://github.com/graph4ai/graph4nlp" TargetMode="Externa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>
            <a:cxnSpLocks/>
          </p:cNvCxnSpPr>
          <p:nvPr/>
        </p:nvCxnSpPr>
        <p:spPr>
          <a:xfrm>
            <a:off x="1121189" y="2236680"/>
            <a:ext cx="10014897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>
            <a:off x="1121189" y="3646978"/>
            <a:ext cx="10072047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5645" y="2557109"/>
            <a:ext cx="105031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2021</a:t>
            </a:r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年个人年中总结</a:t>
            </a:r>
          </a:p>
        </p:txBody>
      </p:sp>
      <p:sp>
        <p:nvSpPr>
          <p:cNvPr id="14" name="矩形 13"/>
          <p:cNvSpPr/>
          <p:nvPr/>
        </p:nvSpPr>
        <p:spPr>
          <a:xfrm>
            <a:off x="6823646" y="4832313"/>
            <a:ext cx="2371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日期：</a:t>
            </a:r>
            <a:r>
              <a:rPr kumimoji="1" lang="en-US" altLang="zh-CN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2021.07.21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5042" y="4832313"/>
            <a:ext cx="1767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汇报人：刘奔</a:t>
            </a:r>
          </a:p>
        </p:txBody>
      </p:sp>
    </p:spTree>
    <p:extLst>
      <p:ext uri="{BB962C8B-B14F-4D97-AF65-F5344CB8AC3E}">
        <p14:creationId xmlns:p14="http://schemas.microsoft.com/office/powerpoint/2010/main" val="25741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F3096-6175-477A-8D0B-1D2A18A5C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78623" y="1059336"/>
            <a:ext cx="11170833" cy="1244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第三阶段尝试（采用</a:t>
            </a:r>
            <a:r>
              <a:rPr lang="en-US" altLang="zh-CN" sz="2000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pretrain+fine-tune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的方式）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想能够同时利用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KG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中的结构信息和语义信息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F7C11-92DD-468E-91A6-5A1DFFCFF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17" y="2351824"/>
            <a:ext cx="6345840" cy="25724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FD024A-413A-4F4E-B9DE-2AA135A7298A}"/>
              </a:ext>
            </a:extLst>
          </p:cNvPr>
          <p:cNvSpPr txBox="1"/>
          <p:nvPr/>
        </p:nvSpPr>
        <p:spPr>
          <a:xfrm>
            <a:off x="6853163" y="2303624"/>
            <a:ext cx="4600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中掩码的方式，希望在预训练阶段能够学习到较好的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具体的，对每一个节点进行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 sample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，这里不同于以往的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方式，采用的是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ego-net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 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后，将其当作一个序列，然将随机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其中一个节点进行预训练，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context-encoder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我采用的就是普通的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，之后再利用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 prediction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score function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fine-tune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FEBBFB-EC8B-42AC-BEB3-D96ED2278F68}"/>
              </a:ext>
            </a:extLst>
          </p:cNvPr>
          <p:cNvSpPr txBox="1"/>
          <p:nvPr/>
        </p:nvSpPr>
        <p:spPr>
          <a:xfrm>
            <a:off x="563817" y="5446298"/>
            <a:ext cx="1043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这次实验最终的结果相比之前好一些，但是和最新的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还是有些差距，个人觉得主要原因在于：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忽略了图谱的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global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的语义信息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但是说明这种自监督的预训练方式是有效的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2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F3096-6175-477A-8D0B-1D2A18A5C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5619" y="1193448"/>
            <a:ext cx="11097741" cy="1244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现阶段（利用图谱本身的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Type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信息，也就是图谱的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schema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信息）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图谱的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schema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包含了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global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的语义信息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D1B8F5-4910-448C-94B5-C5F5E00B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060" y="2188507"/>
            <a:ext cx="3818068" cy="25164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FA90FA-1334-4E7B-86D1-3BEB9E7363FC}"/>
              </a:ext>
            </a:extLst>
          </p:cNvPr>
          <p:cNvSpPr txBox="1"/>
          <p:nvPr/>
        </p:nvSpPr>
        <p:spPr>
          <a:xfrm>
            <a:off x="6260221" y="2573745"/>
            <a:ext cx="519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shcema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的信息，可以过滤很多噪声信息，这种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global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的语义信息是之前的模型所忽略的，如和利用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schema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的信息就是现阶段的主要工作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由于之前所尝试的实验说明了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self-supervised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pretrain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的方式效果不错，所以依旧想采用这种方式来编码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global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的语义信息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3FAC88-2E21-41D0-BE61-68C004AB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23" y="4669493"/>
            <a:ext cx="6858594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F3096-6175-477A-8D0B-1D2A18A5C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5619" y="1193448"/>
            <a:ext cx="10744173" cy="50549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受启发于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Graph Self-supervised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的一些方法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合适的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Encoder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应该在数据集上把样本分辨出来，也就是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提取样本最独特的信息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所以采用</a:t>
            </a:r>
            <a:r>
              <a:rPr lang="en-US" altLang="zh-CN" sz="2000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Contrative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Learning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的方式，利用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Schema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得到一个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global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view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，利用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ego-net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采样的方式得到一个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local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view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，定义合适的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inter-view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和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intra-view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loss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，最大化互信息，学习到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invariant feature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5766F8-9AD7-491E-88EC-242EB50F8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507" y="3928016"/>
            <a:ext cx="7087214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6716959" y="3105834"/>
            <a:ext cx="426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展望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211210" y="2950443"/>
            <a:ext cx="611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4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902811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展望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F3096-6175-477A-8D0B-1D2A18A5C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5619" y="1193448"/>
            <a:ext cx="7438869" cy="1244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69DF46-9FA6-4F26-B8DE-A731363F76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9125" y="1086650"/>
            <a:ext cx="11170833" cy="272944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接下来的计划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接下来的工作后面想做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Dynamic Graph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，也就是图谱中的实体和关系并非静态的，而是动态更新的，如何处理这种带有时序信息的图谱是一大挑战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更深层次的做补全任务，也就是知识图谱上的推理任务，尝试将符号推理、逻辑规则与深度学习的方法结合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6393FD-E44D-4B73-A9BE-EFD50FC02B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9124" y="3816096"/>
            <a:ext cx="11170833" cy="20893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相关推荐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Graph Neural Networks for Natural Language Processing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 Survey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  <a:hlinkClick r:id="rId6"/>
              </a:rPr>
              <a:t>https://github.com/graph4ai/graph4nlp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主要介绍如何以图的视角来解决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NLP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中的一些任务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902811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展望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F3096-6175-477A-8D0B-1D2A18A5C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5619" y="1193448"/>
            <a:ext cx="7438869" cy="1244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69DF46-9FA6-4F26-B8DE-A731363F76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74388" y="1051686"/>
            <a:ext cx="11170833" cy="102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浏览器插件推荐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AI/ML Papers with Code Everywhere -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CatalyzeX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B0CA76-ED7C-4691-9E70-3E77EDED8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88" y="2388793"/>
            <a:ext cx="5404308" cy="28638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2DC6A08-DE82-47EB-A159-001747D50CBB}"/>
              </a:ext>
            </a:extLst>
          </p:cNvPr>
          <p:cNvSpPr/>
          <p:nvPr/>
        </p:nvSpPr>
        <p:spPr>
          <a:xfrm>
            <a:off x="6880948" y="1456984"/>
            <a:ext cx="220707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CCFrank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D1C619-EBE9-4B34-A755-70DAEDA17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157" y="2701272"/>
            <a:ext cx="5773740" cy="30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866025" y="2979958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感谢大家的聆听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3981637" y="2970377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925623" y="3667181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5433284" y="2428010"/>
            <a:ext cx="328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433284" y="3937633"/>
            <a:ext cx="262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展望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683721" y="3075521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4290228" y="232092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130" name="矩形 129"/>
          <p:cNvSpPr/>
          <p:nvPr/>
        </p:nvSpPr>
        <p:spPr>
          <a:xfrm>
            <a:off x="4290228" y="226086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4290228" y="3845300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134" name="矩形 133"/>
          <p:cNvSpPr/>
          <p:nvPr/>
        </p:nvSpPr>
        <p:spPr>
          <a:xfrm>
            <a:off x="4290228" y="3785243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5925196" y="3105834"/>
            <a:ext cx="426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211210" y="2950443"/>
            <a:ext cx="611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1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" name="圆角矩形 22">
            <a:extLst>
              <a:ext uri="{FF2B5EF4-FFF2-40B4-BE49-F238E27FC236}">
                <a16:creationId xmlns:a16="http://schemas.microsoft.com/office/drawing/2014/main" id="{BED8D91E-8CAD-49B4-91CB-30A25BA23C94}"/>
              </a:ext>
            </a:extLst>
          </p:cNvPr>
          <p:cNvSpPr/>
          <p:nvPr/>
        </p:nvSpPr>
        <p:spPr>
          <a:xfrm>
            <a:off x="6796017" y="2993526"/>
            <a:ext cx="1779693" cy="839871"/>
          </a:xfrm>
          <a:prstGeom prst="roundRect">
            <a:avLst/>
          </a:prstGeom>
          <a:solidFill>
            <a:srgbClr val="7D6FDD">
              <a:alpha val="482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Completion</a:t>
            </a:r>
          </a:p>
        </p:txBody>
      </p:sp>
      <p:sp>
        <p:nvSpPr>
          <p:cNvPr id="11" name="圆角矩形 26">
            <a:extLst>
              <a:ext uri="{FF2B5EF4-FFF2-40B4-BE49-F238E27FC236}">
                <a16:creationId xmlns:a16="http://schemas.microsoft.com/office/drawing/2014/main" id="{051E557E-A644-4220-A855-45F7EF5C39EA}"/>
              </a:ext>
            </a:extLst>
          </p:cNvPr>
          <p:cNvSpPr/>
          <p:nvPr/>
        </p:nvSpPr>
        <p:spPr>
          <a:xfrm>
            <a:off x="7447534" y="1496792"/>
            <a:ext cx="2102727" cy="594500"/>
          </a:xfrm>
          <a:prstGeom prst="roundRect">
            <a:avLst/>
          </a:prstGeom>
          <a:solidFill>
            <a:schemeClr val="accent4">
              <a:alpha val="4823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Embedding-based Ranking</a:t>
            </a:r>
            <a:endParaRPr kumimoji="1"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27">
            <a:extLst>
              <a:ext uri="{FF2B5EF4-FFF2-40B4-BE49-F238E27FC236}">
                <a16:creationId xmlns:a16="http://schemas.microsoft.com/office/drawing/2014/main" id="{3A587280-42E8-40E7-BDBB-23163B6C0963}"/>
              </a:ext>
            </a:extLst>
          </p:cNvPr>
          <p:cNvSpPr/>
          <p:nvPr/>
        </p:nvSpPr>
        <p:spPr>
          <a:xfrm>
            <a:off x="9255219" y="2480517"/>
            <a:ext cx="1699866" cy="583445"/>
          </a:xfrm>
          <a:prstGeom prst="roundRect">
            <a:avLst/>
          </a:prstGeom>
          <a:solidFill>
            <a:srgbClr val="FC94A4">
              <a:alpha val="482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Reasoning</a:t>
            </a:r>
            <a:endParaRPr kumimoji="1"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28">
            <a:extLst>
              <a:ext uri="{FF2B5EF4-FFF2-40B4-BE49-F238E27FC236}">
                <a16:creationId xmlns:a16="http://schemas.microsoft.com/office/drawing/2014/main" id="{C78D020D-0103-4935-AAC4-5E8450BBA4F1}"/>
              </a:ext>
            </a:extLst>
          </p:cNvPr>
          <p:cNvSpPr/>
          <p:nvPr/>
        </p:nvSpPr>
        <p:spPr>
          <a:xfrm>
            <a:off x="9119294" y="3741967"/>
            <a:ext cx="2162961" cy="583444"/>
          </a:xfrm>
          <a:prstGeom prst="roundRect">
            <a:avLst/>
          </a:prstGeom>
          <a:solidFill>
            <a:srgbClr val="FC94A4">
              <a:alpha val="482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Path-based Reasoning</a:t>
            </a:r>
            <a:endParaRPr kumimoji="1"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29">
            <a:extLst>
              <a:ext uri="{FF2B5EF4-FFF2-40B4-BE49-F238E27FC236}">
                <a16:creationId xmlns:a16="http://schemas.microsoft.com/office/drawing/2014/main" id="{96C250F0-D235-4080-BC4A-ABFF58C2B8BF}"/>
              </a:ext>
            </a:extLst>
          </p:cNvPr>
          <p:cNvSpPr/>
          <p:nvPr/>
        </p:nvSpPr>
        <p:spPr>
          <a:xfrm>
            <a:off x="7770568" y="4782145"/>
            <a:ext cx="2102727" cy="594500"/>
          </a:xfrm>
          <a:prstGeom prst="roundRect">
            <a:avLst/>
          </a:prstGeom>
          <a:solidFill>
            <a:srgbClr val="FC94A4">
              <a:alpha val="4823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Relational Learning</a:t>
            </a:r>
            <a:endParaRPr kumimoji="1"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91F85C-4815-401C-A0C6-A990DD084BF0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7685864" y="2091292"/>
            <a:ext cx="813034" cy="9022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3C4612-8AB2-4670-9878-D665AE5DEFA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575710" y="2772240"/>
            <a:ext cx="679509" cy="6412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19B3C60-432C-4C8C-9DD5-81E5EE5D560F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8575710" y="3413462"/>
            <a:ext cx="543584" cy="62022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D596C14-4A90-4D23-8241-5619E2024B9B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7685864" y="3833397"/>
            <a:ext cx="1136068" cy="94874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CB74CDB-D715-492B-A9E5-C7867A11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9" y="2155977"/>
            <a:ext cx="5238608" cy="26978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46D5354-4A5E-48DC-BF09-7D339358CEF6}"/>
              </a:ext>
            </a:extLst>
          </p:cNvPr>
          <p:cNvSpPr txBox="1"/>
          <p:nvPr/>
        </p:nvSpPr>
        <p:spPr>
          <a:xfrm>
            <a:off x="1243679" y="5138427"/>
            <a:ext cx="4013224" cy="40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知识图谱补全</a:t>
            </a:r>
            <a:endParaRPr lang="en-US" altLang="zh-CN" dirty="0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BA7D11-B02D-4B9C-A167-10B422A295C7}"/>
              </a:ext>
            </a:extLst>
          </p:cNvPr>
          <p:cNvSpPr txBox="1"/>
          <p:nvPr/>
        </p:nvSpPr>
        <p:spPr>
          <a:xfrm>
            <a:off x="7112682" y="5526303"/>
            <a:ext cx="4013224" cy="40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知识图谱补全方法</a:t>
            </a:r>
            <a:endParaRPr lang="en-US" altLang="zh-CN" dirty="0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5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BD2700-3671-4D17-A17E-C5E3019C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2" y="2328005"/>
            <a:ext cx="4170355" cy="229300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D590711-7B6A-4A00-BA95-CEDAAF24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986" y="2837688"/>
            <a:ext cx="2106846" cy="10827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DCA9D95-C6CB-4FC7-9186-D3E394F59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022" y="2267485"/>
            <a:ext cx="3690346" cy="241404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ABDCAE1-841E-4D66-B1DD-D8CD179B0BBF}"/>
              </a:ext>
            </a:extLst>
          </p:cNvPr>
          <p:cNvSpPr txBox="1"/>
          <p:nvPr/>
        </p:nvSpPr>
        <p:spPr>
          <a:xfrm>
            <a:off x="3967146" y="5337327"/>
            <a:ext cx="4013224" cy="40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Embedding-based </a:t>
            </a: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09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F3096-6175-477A-8D0B-1D2A18A5C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5619" y="1193448"/>
            <a:ext cx="7438869" cy="1244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消息传递框架（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Message-Passing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）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基于消息传递的机制来聚合三元组的上下文信息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146B16-A109-45CF-AD02-AE70C6B15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56" y="2509057"/>
            <a:ext cx="11217612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F3096-6175-477A-8D0B-1D2A18A5C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9523" y="930798"/>
            <a:ext cx="8482557" cy="1244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第一阶段尝试（建模图结构中的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Multi-hop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的语义信息）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利用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GNN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的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Message-Passing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建模图谱的关系路径信息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1937C-6649-4618-A38C-FBF53527C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39" y="2065442"/>
            <a:ext cx="3096937" cy="24013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723159-BA1C-4431-88C4-39B80791B3B4}"/>
              </a:ext>
            </a:extLst>
          </p:cNvPr>
          <p:cNvSpPr txBox="1"/>
          <p:nvPr/>
        </p:nvSpPr>
        <p:spPr>
          <a:xfrm>
            <a:off x="4780801" y="2527446"/>
            <a:ext cx="6551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K-hop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的超参数，然后对于每一跳，找到所有小于等于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的路径信息，对每一条关系路径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然后为每一种关系设置一个转换矩阵，类似于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RGCN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，按照路径顺序进行转换，最后利用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计算多条路径间的注意力分布系数，然后聚合得到每个节点的向量嵌入。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AB26FF-C701-4FA1-9944-A06FC48D42B0}"/>
              </a:ext>
            </a:extLst>
          </p:cNvPr>
          <p:cNvSpPr txBox="1"/>
          <p:nvPr/>
        </p:nvSpPr>
        <p:spPr>
          <a:xfrm>
            <a:off x="761702" y="4669088"/>
            <a:ext cx="10430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最终在相关数据集进行评测的时候，各项指标和较新的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相比，低的比较多，主要原因在于：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在获取路径的时候，随着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的增大，发现所生成的路径成指数级的增长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为没一种关系设置一种转换矩阵，对于一些较大规模的数据集，比如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FB15k-237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多中关系类型，复杂度太高，后面发现还不如直接对每条路径用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RNN\LSTM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来的效果好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实验过程中发现较早的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network-embedding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的方法如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Node2vec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策略相较于我的简单粗暴的获取路径的方式更加合理、有效，并且发现在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arxiv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上也有人采用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 + 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的方式来编码关系路径信息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5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DF3096-6175-477A-8D0B-1D2A18A5C3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9962" y="967896"/>
            <a:ext cx="10963629" cy="1244288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第二阶段尝试（实体在不同关系下是有不同的角色）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尽管利用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GNN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可以有效建模图数据的空间结构信息，但是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KG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不同于这些同质图，除了图结构本身的结构信息，还有复杂的语义信息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C6A25F-F472-4F2F-80EF-62C61A1E8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9" y="2745435"/>
            <a:ext cx="4320305" cy="26449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85BD43-AFD7-46D5-887A-2F588AE6E6CD}"/>
              </a:ext>
            </a:extLst>
          </p:cNvPr>
          <p:cNvSpPr txBox="1"/>
          <p:nvPr/>
        </p:nvSpPr>
        <p:spPr>
          <a:xfrm>
            <a:off x="4542812" y="2497322"/>
            <a:ext cx="7297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之前的方法学习到的都是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static 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，我希望能采用某种方法学习到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adaptive 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，能够找到所对应的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，使得模型有较好的解释性。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借用复杂网络分析中社区划分的方法，可以将原始图划分为角色图，在角色图的基础上利用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来编码，这样对于每一个节点，可以学习到多个角色下的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，在下游任务中，只用判断当前节点的角色类型，使用所对应的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embedding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957D0-58A4-4A2B-B62D-100D8052A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572" y="4677364"/>
            <a:ext cx="3952511" cy="993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6C8C74-92FC-482E-96AE-DF2EF32C8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911" y="4723009"/>
            <a:ext cx="2779940" cy="90235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1A5CCEF-9F1B-462B-B2CB-678607AB7869}"/>
              </a:ext>
            </a:extLst>
          </p:cNvPr>
          <p:cNvSpPr/>
          <p:nvPr/>
        </p:nvSpPr>
        <p:spPr>
          <a:xfrm>
            <a:off x="8620083" y="5079902"/>
            <a:ext cx="621792" cy="188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F51FFB-C6D1-45F3-B9D4-75E7C3488D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6971" y="1864008"/>
            <a:ext cx="10963629" cy="411616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实验结果一般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主要原因在于这种方法受限于网络划分的结果表现，网络划分的方法一般是基于社交网络，在社交网络种关系类型简单，网络划分的准确率高，为了验证我这个想法，在构建整个图的数据时候，忽略了多重关系，保证节点间最多只有一条边，随后发现指标有所提升。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复杂网络的分区方法一般是聚类的方式，基于节点中心度的方法、基于子模块的贪婪算法等，这些算法中并未考虑过</a:t>
            </a:r>
            <a:r>
              <a:rPr lang="en-US" altLang="zh-CN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KG</a:t>
            </a:r>
            <a:r>
              <a:rPr lang="zh-CN" altLang="en-US" sz="20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中关系的语义特征</a:t>
            </a:r>
            <a:endParaRPr lang="en-US" altLang="zh-CN" sz="2000" spc="1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微软雅黑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56_3*n_h_h_f*1_2_1_1"/>
  <p:tag name="KSO_WM_TEMPLATE_CATEGORY" val="diagram"/>
  <p:tag name="KSO_WM_TEMPLATE_INDEX" val="20169656"/>
  <p:tag name="KSO_WM_UNIT_LAYERLEVEL" val="1_1_1_1"/>
  <p:tag name="KSO_WM_TAG_VERSION" val="1.0"/>
  <p:tag name="KSO_WM_BEAUTIFY_FLAG" val="#wm#"/>
  <p:tag name="KSO_WM_UNIT_PRESET_TEXT" val="点击此处添加正文，请您尽可能提炼思想的精髓，然后简单的阐述您的观点。"/>
  <p:tag name="KSO_WM_UNIT_TEXT_FILL_FORE_SCHEMECOLOR_INDEX" val="13"/>
  <p:tag name="KSO_WM_UNIT_TEXT_FILL_TYPE" val="1"/>
  <p:tag name="KSO_WM_UNIT_DIAGRAM_SCHEMECOLOR_ID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1083</Words>
  <Application>Microsoft Office PowerPoint</Application>
  <PresentationFormat>宽屏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Songti SC</vt:lpstr>
      <vt:lpstr>等线</vt:lpstr>
      <vt:lpstr>等线 Light</vt:lpstr>
      <vt:lpstr>方正清刻本悦宋简体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刘奔</dc:creator>
  <cp:lastModifiedBy>刘奔</cp:lastModifiedBy>
  <cp:revision>149</cp:revision>
  <dcterms:created xsi:type="dcterms:W3CDTF">2020-11-13T07:38:35Z</dcterms:created>
  <dcterms:modified xsi:type="dcterms:W3CDTF">2021-07-21T10:47:31Z</dcterms:modified>
</cp:coreProperties>
</file>