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465" r:id="rId3"/>
    <p:sldId id="323" r:id="rId4"/>
    <p:sldId id="568" r:id="rId5"/>
    <p:sldId id="553" r:id="rId6"/>
    <p:sldId id="554" r:id="rId7"/>
    <p:sldId id="555" r:id="rId8"/>
    <p:sldId id="556" r:id="rId9"/>
    <p:sldId id="557" r:id="rId10"/>
    <p:sldId id="573" r:id="rId11"/>
    <p:sldId id="559" r:id="rId12"/>
    <p:sldId id="561" r:id="rId13"/>
    <p:sldId id="572" r:id="rId14"/>
    <p:sldId id="569" r:id="rId15"/>
    <p:sldId id="562" r:id="rId16"/>
    <p:sldId id="563" r:id="rId17"/>
    <p:sldId id="564" r:id="rId18"/>
    <p:sldId id="571" r:id="rId19"/>
    <p:sldId id="565" r:id="rId20"/>
    <p:sldId id="567" r:id="rId21"/>
    <p:sldId id="570" r:id="rId22"/>
    <p:sldId id="56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92" userDrawn="1">
          <p15:clr>
            <a:srgbClr val="A4A3A4"/>
          </p15:clr>
        </p15:guide>
        <p15:guide id="2" orient="horz" pos="822" userDrawn="1">
          <p15:clr>
            <a:srgbClr val="A4A3A4"/>
          </p15:clr>
        </p15:guide>
        <p15:guide id="3" orient="horz" pos="1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1" autoAdjust="0"/>
    <p:restoredTop sz="85665" autoAdjust="0"/>
  </p:normalViewPr>
  <p:slideViewPr>
    <p:cSldViewPr snapToGrid="0">
      <p:cViewPr varScale="1">
        <p:scale>
          <a:sx n="103" d="100"/>
          <a:sy n="103" d="100"/>
        </p:scale>
        <p:origin x="816" y="91"/>
      </p:cViewPr>
      <p:guideLst>
        <p:guide pos="892"/>
        <p:guide orient="horz" pos="822"/>
        <p:guide orient="horz" pos="13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763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6D1A9-478B-41ED-9866-E381DF816B9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1A800-6726-4758-8710-067720462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2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8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683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1A800-6726-4758-8710-067720462B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69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2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01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68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BE9C1A-1FBA-4A10-836E-23D4639587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91" y="0"/>
            <a:ext cx="335309" cy="2118544"/>
          </a:xfrm>
          <a:prstGeom prst="rect">
            <a:avLst/>
          </a:prstGeom>
        </p:spPr>
      </p:pic>
      <p:sp>
        <p:nvSpPr>
          <p:cNvPr id="10" name="Прямоугольник 55">
            <a:extLst>
              <a:ext uri="{FF2B5EF4-FFF2-40B4-BE49-F238E27FC236}">
                <a16:creationId xmlns:a16="http://schemas.microsoft.com/office/drawing/2014/main" id="{511FC84C-DDAE-42C0-9389-3C5DD190A78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/>
          </a:p>
        </p:txBody>
      </p:sp>
      <p:pic>
        <p:nvPicPr>
          <p:cNvPr id="12" name="Picture 2" descr="185D7">
            <a:extLst>
              <a:ext uri="{FF2B5EF4-FFF2-40B4-BE49-F238E27FC236}">
                <a16:creationId xmlns:a16="http://schemas.microsoft.com/office/drawing/2014/main" id="{D97C28B1-D062-4274-BC91-8CCDC60AF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85D7">
            <a:extLst>
              <a:ext uri="{FF2B5EF4-FFF2-40B4-BE49-F238E27FC236}">
                <a16:creationId xmlns:a16="http://schemas.microsoft.com/office/drawing/2014/main" id="{3CA505A5-050C-4855-B11A-04BB70020E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91" y="0"/>
            <a:ext cx="335309" cy="2118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6423AAB-025C-4C55-813F-A909246A7551}"/>
              </a:ext>
            </a:extLst>
          </p:cNvPr>
          <p:cNvSpPr txBox="1"/>
          <p:nvPr userDrawn="1"/>
        </p:nvSpPr>
        <p:spPr>
          <a:xfrm>
            <a:off x="1587869" y="265854"/>
            <a:ext cx="1415772" cy="574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工作总结</a:t>
            </a:r>
          </a:p>
        </p:txBody>
      </p:sp>
      <p:sp>
        <p:nvSpPr>
          <p:cNvPr id="16" name="Прямоугольник 55">
            <a:extLst>
              <a:ext uri="{FF2B5EF4-FFF2-40B4-BE49-F238E27FC236}">
                <a16:creationId xmlns:a16="http://schemas.microsoft.com/office/drawing/2014/main" id="{A79B5716-DD2A-4912-B57D-A2AB902DDD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>
              <a:latin typeface="+mn-lt"/>
            </a:endParaRPr>
          </a:p>
        </p:txBody>
      </p:sp>
      <p:pic>
        <p:nvPicPr>
          <p:cNvPr id="17" name="Picture 2" descr="185D7">
            <a:extLst>
              <a:ext uri="{FF2B5EF4-FFF2-40B4-BE49-F238E27FC236}">
                <a16:creationId xmlns:a16="http://schemas.microsoft.com/office/drawing/2014/main" id="{EED66358-BAB3-4726-B67D-FEBE237888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91" y="0"/>
            <a:ext cx="335309" cy="2118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6423AAB-025C-4C55-813F-A909246A7551}"/>
              </a:ext>
            </a:extLst>
          </p:cNvPr>
          <p:cNvSpPr txBox="1"/>
          <p:nvPr userDrawn="1"/>
        </p:nvSpPr>
        <p:spPr>
          <a:xfrm>
            <a:off x="1587869" y="265854"/>
            <a:ext cx="1415772" cy="574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论文相关</a:t>
            </a:r>
          </a:p>
        </p:txBody>
      </p:sp>
      <p:sp>
        <p:nvSpPr>
          <p:cNvPr id="16" name="Прямоугольник 55">
            <a:extLst>
              <a:ext uri="{FF2B5EF4-FFF2-40B4-BE49-F238E27FC236}">
                <a16:creationId xmlns:a16="http://schemas.microsoft.com/office/drawing/2014/main" id="{A79B5716-DD2A-4912-B57D-A2AB902DDD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>
              <a:latin typeface="+mn-lt"/>
            </a:endParaRPr>
          </a:p>
        </p:txBody>
      </p:sp>
      <p:pic>
        <p:nvPicPr>
          <p:cNvPr id="17" name="Picture 2" descr="185D7">
            <a:extLst>
              <a:ext uri="{FF2B5EF4-FFF2-40B4-BE49-F238E27FC236}">
                <a16:creationId xmlns:a16="http://schemas.microsoft.com/office/drawing/2014/main" id="{EED66358-BAB3-4726-B67D-FEBE237888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01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691" y="0"/>
            <a:ext cx="335309" cy="2118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6423AAB-025C-4C55-813F-A909246A7551}"/>
              </a:ext>
            </a:extLst>
          </p:cNvPr>
          <p:cNvSpPr txBox="1"/>
          <p:nvPr userDrawn="1"/>
        </p:nvSpPr>
        <p:spPr>
          <a:xfrm>
            <a:off x="1587869" y="265854"/>
            <a:ext cx="1415772" cy="574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+mj-lt"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工作计划</a:t>
            </a:r>
          </a:p>
        </p:txBody>
      </p:sp>
      <p:sp>
        <p:nvSpPr>
          <p:cNvPr id="16" name="Прямоугольник 55">
            <a:extLst>
              <a:ext uri="{FF2B5EF4-FFF2-40B4-BE49-F238E27FC236}">
                <a16:creationId xmlns:a16="http://schemas.microsoft.com/office/drawing/2014/main" id="{A79B5716-DD2A-4912-B57D-A2AB902DDD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>
              <a:latin typeface="+mn-lt"/>
            </a:endParaRPr>
          </a:p>
        </p:txBody>
      </p:sp>
      <p:pic>
        <p:nvPicPr>
          <p:cNvPr id="17" name="Picture 2" descr="185D7">
            <a:extLst>
              <a:ext uri="{FF2B5EF4-FFF2-40B4-BE49-F238E27FC236}">
                <a16:creationId xmlns:a16="http://schemas.microsoft.com/office/drawing/2014/main" id="{EED66358-BAB3-4726-B67D-FEBE237888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5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Прямоугольник 55">
            <a:extLst>
              <a:ext uri="{FF2B5EF4-FFF2-40B4-BE49-F238E27FC236}">
                <a16:creationId xmlns:a16="http://schemas.microsoft.com/office/drawing/2014/main" id="{EE7D50AF-694F-4867-B88E-2106DD3661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 dirty="0"/>
          </a:p>
        </p:txBody>
      </p:sp>
      <p:pic>
        <p:nvPicPr>
          <p:cNvPr id="8" name="Picture 2" descr="185D7">
            <a:extLst>
              <a:ext uri="{FF2B5EF4-FFF2-40B4-BE49-F238E27FC236}">
                <a16:creationId xmlns:a16="http://schemas.microsoft.com/office/drawing/2014/main" id="{A50E6497-D5A1-412F-8190-51202D83E8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1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E82A-BAB8-4871-9018-93C6073C5056}" type="datetime1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185D7">
            <a:extLst>
              <a:ext uri="{FF2B5EF4-FFF2-40B4-BE49-F238E27FC236}">
                <a16:creationId xmlns:a16="http://schemas.microsoft.com/office/drawing/2014/main" id="{FCAD77DD-7775-4FEF-B6BD-0B6CA3B6ED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4748" cy="13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  <p:sldLayoutId id="214748365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Drawing1.vsdx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.vsd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2DDBE1-ABE7-404F-A592-1A3E362FB0A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7D733B-DE3A-4ADF-A205-2728FF0E0911}"/>
              </a:ext>
            </a:extLst>
          </p:cNvPr>
          <p:cNvSpPr txBox="1"/>
          <p:nvPr/>
        </p:nvSpPr>
        <p:spPr>
          <a:xfrm>
            <a:off x="9662160" y="5913472"/>
            <a:ext cx="2031325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2021-7-21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徐文杰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720D27-6B9F-4E55-BB85-62FDDE7F7A66}"/>
              </a:ext>
            </a:extLst>
          </p:cNvPr>
          <p:cNvSpPr txBox="1"/>
          <p:nvPr/>
        </p:nvSpPr>
        <p:spPr>
          <a:xfrm>
            <a:off x="1416050" y="2109344"/>
            <a:ext cx="8653343" cy="9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4400" b="1" dirty="0">
                <a:latin typeface="宋体" panose="02010600030101010101" pitchFamily="2" charset="-122"/>
                <a:ea typeface="宋体" panose="02010600030101010101" pitchFamily="2" charset="-122"/>
              </a:rPr>
              <a:t>上半年总结</a:t>
            </a:r>
            <a:endParaRPr lang="en-US" altLang="zh-CN" sz="4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E38E54-D1CA-4537-96C5-D11BE7BD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87999F-7610-408D-A42A-0E0B976BC4D1}"/>
              </a:ext>
            </a:extLst>
          </p:cNvPr>
          <p:cNvSpPr txBox="1"/>
          <p:nvPr/>
        </p:nvSpPr>
        <p:spPr>
          <a:xfrm>
            <a:off x="1416050" y="1301440"/>
            <a:ext cx="10478318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零样本文本分类文章推荐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黑体" panose="02010609060101010101" pitchFamily="49" charset="-122"/>
              </a:rPr>
              <a:t>Zero-Shot Classification with Discriminative Semantic Representation Learning</a:t>
            </a: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2017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黑体" panose="02010609060101010101" pitchFamily="49" charset="-122"/>
              </a:rPr>
              <a:t>Zero-shot Text Classification via Reinforced Self-training</a:t>
            </a: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2020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黑体" panose="02010609060101010101" pitchFamily="49" charset="-122"/>
              </a:rPr>
              <a:t>Benchmarking Zero-shot Text Classification: Datasets, Evaluation and Entailment Approach</a:t>
            </a: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2019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黑体" panose="02010609060101010101" pitchFamily="49" charset="-122"/>
              </a:rPr>
              <a:t>Integrating Semantic Knowledge to Tackle Zero-shot Text Classification</a:t>
            </a: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2019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黑体" panose="02010609060101010101" pitchFamily="49" charset="-122"/>
              </a:rPr>
              <a:t>An Empirical Study on Large-Scale Multi-Label Text Classification Including Few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黑体" panose="02010609060101010101" pitchFamily="49" charset="-122"/>
              </a:rPr>
              <a:t>and Zero-Shot Labels</a:t>
            </a: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2020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黑体" panose="02010609060101010101" pitchFamily="49" charset="-122"/>
              </a:rPr>
              <a:t>Zero-shot Text Classification With Generative Language Models</a:t>
            </a: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2020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Improving Pretrained Models for Zero-shot Multi-label Text Classification through Reinforced 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Label Hierarchy Reasoning</a:t>
            </a: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2021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68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0233E4-F7A9-476C-9783-1155EEE5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7DDDEE-5967-4FD3-AE3B-40F24099C4F3}"/>
              </a:ext>
            </a:extLst>
          </p:cNvPr>
          <p:cNvSpPr txBox="1"/>
          <p:nvPr/>
        </p:nvSpPr>
        <p:spPr>
          <a:xfrm>
            <a:off x="1416050" y="1304925"/>
            <a:ext cx="10033516" cy="3883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问题提出：在产业项目中遇到没有标注信息和标签多样性问题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产业分类有多个体系（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个类别，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212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个类别），在同一个语料上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进一步：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同一语料库上的多个无监督分类任务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思路：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是否可以将同一个语料库上的所有分类任务转换为同一个任务？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语义中心（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semantic centroid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81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0233E4-F7A9-476C-9783-1155EEE5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861F6CB-CE81-4D6C-9DA7-6A1D982C7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206991"/>
              </p:ext>
            </p:extLst>
          </p:nvPr>
        </p:nvGraphicFramePr>
        <p:xfrm>
          <a:off x="365623" y="1304925"/>
          <a:ext cx="6315461" cy="5207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Visio" r:id="rId3" imgW="5600824" imgH="4617844" progId="Visio.Drawing.15">
                  <p:embed/>
                </p:oleObj>
              </mc:Choice>
              <mc:Fallback>
                <p:oleObj name="Visio" r:id="rId3" imgW="5600824" imgH="461784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623" y="1304925"/>
                        <a:ext cx="6315461" cy="5207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59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0233E4-F7A9-476C-9783-1155EEE5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F634A7E-197B-4D68-AB5B-7237A9A59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631880"/>
              </p:ext>
            </p:extLst>
          </p:nvPr>
        </p:nvGraphicFramePr>
        <p:xfrm>
          <a:off x="0" y="1304925"/>
          <a:ext cx="6523252" cy="382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Acrobat Document" r:id="rId3" imgW="4312683" imgH="2529675" progId="Acrobat.Document.DC">
                  <p:embed/>
                </p:oleObj>
              </mc:Choice>
              <mc:Fallback>
                <p:oleObj name="Acrobat Document" r:id="rId3" imgW="4312683" imgH="2529675" progId="Acrobat.Document.DC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C126A8F0-00A0-4ECE-8FBD-69E5285459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304925"/>
                        <a:ext cx="6523252" cy="3824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1BC3E4CC-71C7-475A-AF56-FD37872C6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252" y="1304924"/>
            <a:ext cx="5686830" cy="29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9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0233E4-F7A9-476C-9783-1155EEE5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7DDDEE-5967-4FD3-AE3B-40F24099C4F3}"/>
              </a:ext>
            </a:extLst>
          </p:cNvPr>
          <p:cNvSpPr txBox="1"/>
          <p:nvPr/>
        </p:nvSpPr>
        <p:spPr>
          <a:xfrm>
            <a:off x="1416050" y="1304925"/>
            <a:ext cx="8494633" cy="2221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下一步：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取样方法的选择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需要进一步证明不同领域上的语义中心确实存在偏移，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也就是需要证明语义中心比随机向量更有效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82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0233E4-F7A9-476C-9783-1155EEE5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7DDDEE-5967-4FD3-AE3B-40F24099C4F3}"/>
              </a:ext>
            </a:extLst>
          </p:cNvPr>
          <p:cNvSpPr txBox="1"/>
          <p:nvPr/>
        </p:nvSpPr>
        <p:spPr>
          <a:xfrm>
            <a:off x="1416050" y="1304925"/>
            <a:ext cx="1415772" cy="111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知识图谱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Picture 2" descr="知识图谱：方法、实践与应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2097088"/>
            <a:ext cx="2721721" cy="347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7DDDEE-5967-4FD3-AE3B-40F24099C4F3}"/>
              </a:ext>
            </a:extLst>
          </p:cNvPr>
          <p:cNvSpPr txBox="1"/>
          <p:nvPr/>
        </p:nvSpPr>
        <p:spPr>
          <a:xfrm>
            <a:off x="4212646" y="2097088"/>
            <a:ext cx="812292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综述论文推荐：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en-US" altLang="zh-CN" dirty="0"/>
              <a:t>A Survey on Knowledge Graphs: Representation, Acquisition and Applications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2020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Knowledge Graphs</a:t>
            </a:r>
            <a:r>
              <a:rPr lang="zh-CN" altLang="en-US" dirty="0"/>
              <a:t>（</a:t>
            </a:r>
            <a:r>
              <a:rPr lang="en-US" altLang="zh-CN" dirty="0"/>
              <a:t>2020</a:t>
            </a:r>
            <a:r>
              <a:rPr lang="zh-CN" altLang="en-US" dirty="0"/>
              <a:t>，</a:t>
            </a:r>
            <a:r>
              <a:rPr lang="en-US" altLang="zh-CN" dirty="0"/>
              <a:t>136</a:t>
            </a:r>
            <a:r>
              <a:rPr lang="zh-CN" altLang="en-US" dirty="0"/>
              <a:t>页长文）</a:t>
            </a:r>
            <a:endParaRPr lang="en-US" altLang="zh-CN" dirty="0"/>
          </a:p>
          <a:p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904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论文相关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6015B6-AE43-4178-BB47-4532A236E935}"/>
              </a:ext>
            </a:extLst>
          </p:cNvPr>
          <p:cNvSpPr txBox="1"/>
          <p:nvPr/>
        </p:nvSpPr>
        <p:spPr>
          <a:xfrm>
            <a:off x="3733800" y="390947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Paper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2828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7DDDEE-5967-4FD3-AE3B-40F24099C4F3}"/>
              </a:ext>
            </a:extLst>
          </p:cNvPr>
          <p:cNvSpPr txBox="1"/>
          <p:nvPr/>
        </p:nvSpPr>
        <p:spPr>
          <a:xfrm>
            <a:off x="1416050" y="1308332"/>
            <a:ext cx="8478603" cy="389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工具推荐：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latex</a:t>
            </a:r>
            <a:r>
              <a:rPr lang="zh-CN" altLang="en-US" sz="2400" dirty="0">
                <a:ea typeface="黑体" panose="02010609060101010101" pitchFamily="49" charset="-122"/>
              </a:rPr>
              <a:t>写作：</a:t>
            </a:r>
            <a:r>
              <a:rPr lang="en-US" altLang="zh-CN" sz="2400" dirty="0">
                <a:ea typeface="黑体" panose="02010609060101010101" pitchFamily="49" charset="-122"/>
              </a:rPr>
              <a:t>overleaf</a:t>
            </a:r>
            <a:r>
              <a:rPr lang="zh-CN" altLang="en-US" sz="2400" dirty="0">
                <a:ea typeface="黑体" panose="02010609060101010101" pitchFamily="49" charset="-122"/>
              </a:rPr>
              <a:t>（网页在线，同步）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翻译：</a:t>
            </a:r>
            <a:r>
              <a:rPr lang="en-US" altLang="zh-CN" sz="2400" dirty="0" err="1">
                <a:ea typeface="黑体" panose="02010609060101010101" pitchFamily="49" charset="-122"/>
              </a:rPr>
              <a:t>Deepl</a:t>
            </a:r>
            <a:r>
              <a:rPr lang="zh-CN" altLang="en-US" sz="2400" dirty="0">
                <a:ea typeface="黑体" panose="02010609060101010101" pitchFamily="49" charset="-122"/>
              </a:rPr>
              <a:t>（比谷歌翻译、百度翻译更适合论文写作）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语法纠正：</a:t>
            </a:r>
            <a:r>
              <a:rPr lang="en-US" altLang="zh-CN" sz="2400" dirty="0" err="1">
                <a:ea typeface="黑体" panose="02010609060101010101" pitchFamily="49" charset="-122"/>
              </a:rPr>
              <a:t>Grammarly</a:t>
            </a:r>
            <a:r>
              <a:rPr lang="zh-CN" altLang="en-US" sz="2400" dirty="0">
                <a:ea typeface="黑体" panose="02010609060101010101" pitchFamily="49" charset="-122"/>
              </a:rPr>
              <a:t>（建议在写论文的时间段可以开会员）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文章写作：</a:t>
            </a:r>
            <a:r>
              <a:rPr lang="en-US" altLang="zh-CN" sz="2400" dirty="0">
                <a:ea typeface="黑体" panose="02010609060101010101" pitchFamily="49" charset="-122"/>
              </a:rPr>
              <a:t>Typora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markdown</a:t>
            </a:r>
            <a:r>
              <a:rPr lang="zh-CN" altLang="en-US" sz="2400" dirty="0">
                <a:ea typeface="黑体" panose="02010609060101010101" pitchFamily="49" charset="-122"/>
              </a:rPr>
              <a:t>即时响应，</a:t>
            </a:r>
            <a:r>
              <a:rPr lang="en-US" altLang="zh-CN" sz="2400" dirty="0">
                <a:ea typeface="黑体" panose="02010609060101010101" pitchFamily="49" charset="-122"/>
              </a:rPr>
              <a:t>latex</a:t>
            </a:r>
            <a:r>
              <a:rPr lang="zh-CN" altLang="en-US" sz="2400" dirty="0">
                <a:ea typeface="黑体" panose="02010609060101010101" pitchFamily="49" charset="-122"/>
              </a:rPr>
              <a:t>即时编译）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日程安排工具：</a:t>
            </a:r>
            <a:r>
              <a:rPr lang="en-US" altLang="zh-CN" sz="2400" dirty="0">
                <a:ea typeface="黑体" panose="02010609060101010101" pitchFamily="49" charset="-122"/>
              </a:rPr>
              <a:t>notion</a:t>
            </a:r>
            <a:r>
              <a:rPr lang="zh-CN" altLang="en-US" sz="2400" dirty="0">
                <a:ea typeface="黑体" panose="02010609060101010101" pitchFamily="49" charset="-122"/>
              </a:rPr>
              <a:t>（全平台，多级页面，可同步）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文件同步工具：坚果云（会员存储空间较大）</a:t>
            </a:r>
            <a:r>
              <a:rPr lang="en-US" altLang="zh-CN" sz="2400" dirty="0">
                <a:ea typeface="黑体" panose="02010609060101010101" pitchFamily="49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9925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7DDDEE-5967-4FD3-AE3B-40F24099C4F3}"/>
              </a:ext>
            </a:extLst>
          </p:cNvPr>
          <p:cNvSpPr txBox="1"/>
          <p:nvPr/>
        </p:nvSpPr>
        <p:spPr>
          <a:xfrm>
            <a:off x="1416050" y="1308332"/>
            <a:ext cx="7263527" cy="6117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写作建议：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论文里的图片好看一些，可以是彩色的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尽量不要引用</a:t>
            </a:r>
            <a:r>
              <a:rPr lang="en-US" altLang="zh-CN" sz="2400" dirty="0" err="1">
                <a:ea typeface="黑体" panose="02010609060101010101" pitchFamily="49" charset="-122"/>
              </a:rPr>
              <a:t>arXiv</a:t>
            </a:r>
            <a:r>
              <a:rPr lang="zh-CN" altLang="en-US" sz="2400" dirty="0">
                <a:ea typeface="黑体" panose="02010609060101010101" pitchFamily="49" charset="-122"/>
              </a:rPr>
              <a:t>上的文章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所有表格里的第一个首字母需要大写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公式没有结束的需要用逗号，并且另起一行不要空格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用</a:t>
            </a:r>
            <a:r>
              <a:rPr lang="en-US" altLang="zh-CN" sz="2400" dirty="0">
                <a:ea typeface="黑体" panose="02010609060101010101" pitchFamily="49" charset="-122"/>
              </a:rPr>
              <a:t>***</a:t>
            </a:r>
            <a:r>
              <a:rPr lang="zh-CN" altLang="en-US" sz="2400" dirty="0">
                <a:ea typeface="黑体" panose="02010609060101010101" pitchFamily="49" charset="-122"/>
              </a:rPr>
              <a:t>代表匿名，用</a:t>
            </a:r>
            <a:r>
              <a:rPr lang="en-US" altLang="zh-CN" sz="2400" dirty="0">
                <a:ea typeface="黑体" panose="02010609060101010101" pitchFamily="49" charset="-122"/>
              </a:rPr>
              <a:t>\</a:t>
            </a:r>
            <a:r>
              <a:rPr lang="zh-CN" altLang="en-US" sz="2400" dirty="0">
                <a:ea typeface="黑体" panose="02010609060101010101" pitchFamily="49" charset="-122"/>
              </a:rPr>
              <a:t>代表空缺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投稿期刊的话</a:t>
            </a:r>
            <a:r>
              <a:rPr lang="en-US" altLang="zh-CN" sz="2400" dirty="0">
                <a:ea typeface="黑体" panose="02010609060101010101" pitchFamily="49" charset="-122"/>
              </a:rPr>
              <a:t>introduction</a:t>
            </a:r>
            <a:r>
              <a:rPr lang="zh-CN" altLang="en-US" sz="2400" dirty="0">
                <a:ea typeface="黑体" panose="02010609060101010101" pitchFamily="49" charset="-122"/>
              </a:rPr>
              <a:t>部分尽量多介绍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	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75EDA-AEE8-41E9-B4E9-7A95D174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4738560"/>
            <a:ext cx="3322608" cy="8077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9B230D-7421-4EEA-AA5D-91F69B8DA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19" y="4738560"/>
            <a:ext cx="4017694" cy="8077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F88DEC-6712-4BD1-91AC-99114510C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171" y="3592379"/>
            <a:ext cx="2789162" cy="602032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83D6-CCA4-4FED-B56E-955EBB60D619}"/>
              </a:ext>
            </a:extLst>
          </p:cNvPr>
          <p:cNvGrpSpPr/>
          <p:nvPr/>
        </p:nvGrpSpPr>
        <p:grpSpPr>
          <a:xfrm>
            <a:off x="1776761" y="4934554"/>
            <a:ext cx="460917" cy="365126"/>
            <a:chOff x="8452624" y="1375317"/>
            <a:chExt cx="862361" cy="572429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DB6985-40EA-4E3C-B40B-E7F6F7459B43}"/>
                </a:ext>
              </a:extLst>
            </p:cNvPr>
            <p:cNvCxnSpPr/>
            <p:nvPr/>
          </p:nvCxnSpPr>
          <p:spPr>
            <a:xfrm flipH="1">
              <a:off x="8467493" y="1375317"/>
              <a:ext cx="683941" cy="5426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BFAE586-6770-475F-B49E-39A171AF41D1}"/>
                </a:ext>
              </a:extLst>
            </p:cNvPr>
            <p:cNvCxnSpPr/>
            <p:nvPr/>
          </p:nvCxnSpPr>
          <p:spPr>
            <a:xfrm>
              <a:off x="8452624" y="1375317"/>
              <a:ext cx="862361" cy="5724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6362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7DDDEE-5967-4FD3-AE3B-40F24099C4F3}"/>
              </a:ext>
            </a:extLst>
          </p:cNvPr>
          <p:cNvSpPr txBox="1"/>
          <p:nvPr/>
        </p:nvSpPr>
        <p:spPr>
          <a:xfrm>
            <a:off x="1416050" y="1308332"/>
            <a:ext cx="6955750" cy="334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其他建议：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看清期刊或会议的具体要求（一般会有写作指南）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用通讯作者的账号登录投稿网站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写作不能闭门造车，多交流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1733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431898-8202-4126-878C-45E6F8DD3524}"/>
              </a:ext>
            </a:extLst>
          </p:cNvPr>
          <p:cNvSpPr/>
          <p:nvPr/>
        </p:nvSpPr>
        <p:spPr>
          <a:xfrm>
            <a:off x="19050" y="6213309"/>
            <a:ext cx="2927649" cy="630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阿里巴巴普惠体 B" panose="00020600040101010101" pitchFamily="18" charset="-122"/>
              <a:sym typeface="Calibri" panose="020F050202020403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8273AC1-F537-4F21-901C-6796CE0E7A28}"/>
              </a:ext>
            </a:extLst>
          </p:cNvPr>
          <p:cNvGrpSpPr/>
          <p:nvPr/>
        </p:nvGrpSpPr>
        <p:grpSpPr>
          <a:xfrm>
            <a:off x="4439233" y="2965626"/>
            <a:ext cx="4430100" cy="624349"/>
            <a:chOff x="869933" y="1502490"/>
            <a:chExt cx="3322575" cy="468262"/>
          </a:xfrm>
        </p:grpSpPr>
        <p:sp>
          <p:nvSpPr>
            <p:cNvPr id="16" name="Diamond 290">
              <a:extLst>
                <a:ext uri="{FF2B5EF4-FFF2-40B4-BE49-F238E27FC236}">
                  <a16:creationId xmlns:a16="http://schemas.microsoft.com/office/drawing/2014/main" id="{2193CE54-AF89-440A-AF84-A3B8566682D1}"/>
                </a:ext>
              </a:extLst>
            </p:cNvPr>
            <p:cNvSpPr/>
            <p:nvPr/>
          </p:nvSpPr>
          <p:spPr>
            <a:xfrm>
              <a:off x="869933" y="1502490"/>
              <a:ext cx="468262" cy="46826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rPr>
                <a:t>02</a:t>
              </a:r>
            </a:p>
          </p:txBody>
        </p:sp>
        <p:grpSp>
          <p:nvGrpSpPr>
            <p:cNvPr id="17" name="Group 291">
              <a:extLst>
                <a:ext uri="{FF2B5EF4-FFF2-40B4-BE49-F238E27FC236}">
                  <a16:creationId xmlns:a16="http://schemas.microsoft.com/office/drawing/2014/main" id="{D804A744-E986-473F-9B99-DC79C8921A2F}"/>
                </a:ext>
              </a:extLst>
            </p:cNvPr>
            <p:cNvGrpSpPr/>
            <p:nvPr/>
          </p:nvGrpSpPr>
          <p:grpSpPr>
            <a:xfrm>
              <a:off x="1220577" y="1525409"/>
              <a:ext cx="2971931" cy="422424"/>
              <a:chOff x="6444107" y="1469392"/>
              <a:chExt cx="4232109" cy="563232"/>
            </a:xfrm>
          </p:grpSpPr>
          <p:sp>
            <p:nvSpPr>
              <p:cNvPr id="18" name="TextBox 296">
                <a:extLst>
                  <a:ext uri="{FF2B5EF4-FFF2-40B4-BE49-F238E27FC236}">
                    <a16:creationId xmlns:a16="http://schemas.microsoft.com/office/drawing/2014/main" id="{7713057B-C618-4BAF-ACDE-EEEE20CCD88A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9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论文相关</a:t>
                </a:r>
              </a:p>
            </p:txBody>
          </p:sp>
          <p:sp>
            <p:nvSpPr>
              <p:cNvPr id="19" name="TextBox 297">
                <a:extLst>
                  <a:ext uri="{FF2B5EF4-FFF2-40B4-BE49-F238E27FC236}">
                    <a16:creationId xmlns:a16="http://schemas.microsoft.com/office/drawing/2014/main" id="{42BEFD30-59F9-4590-9081-78ADBA99E8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Paper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904A736-ABA6-4033-8B33-AC09DD45DD87}"/>
              </a:ext>
            </a:extLst>
          </p:cNvPr>
          <p:cNvGrpSpPr/>
          <p:nvPr/>
        </p:nvGrpSpPr>
        <p:grpSpPr>
          <a:xfrm>
            <a:off x="4439236" y="2087050"/>
            <a:ext cx="4430097" cy="624349"/>
            <a:chOff x="869935" y="843558"/>
            <a:chExt cx="3322573" cy="468262"/>
          </a:xfrm>
        </p:grpSpPr>
        <p:sp>
          <p:nvSpPr>
            <p:cNvPr id="21" name="Diamond 292">
              <a:extLst>
                <a:ext uri="{FF2B5EF4-FFF2-40B4-BE49-F238E27FC236}">
                  <a16:creationId xmlns:a16="http://schemas.microsoft.com/office/drawing/2014/main" id="{52206815-2C21-431E-9CB5-867D8F8D392F}"/>
                </a:ext>
              </a:extLst>
            </p:cNvPr>
            <p:cNvSpPr/>
            <p:nvPr/>
          </p:nvSpPr>
          <p:spPr>
            <a:xfrm>
              <a:off x="869935" y="843558"/>
              <a:ext cx="468262" cy="46826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rPr>
                <a:t>01</a:t>
              </a:r>
            </a:p>
          </p:txBody>
        </p:sp>
        <p:grpSp>
          <p:nvGrpSpPr>
            <p:cNvPr id="22" name="Group 293">
              <a:extLst>
                <a:ext uri="{FF2B5EF4-FFF2-40B4-BE49-F238E27FC236}">
                  <a16:creationId xmlns:a16="http://schemas.microsoft.com/office/drawing/2014/main" id="{CB3B0C8A-0191-4B85-B100-662866DD438C}"/>
                </a:ext>
              </a:extLst>
            </p:cNvPr>
            <p:cNvGrpSpPr/>
            <p:nvPr/>
          </p:nvGrpSpPr>
          <p:grpSpPr>
            <a:xfrm>
              <a:off x="1220577" y="866477"/>
              <a:ext cx="2971931" cy="422424"/>
              <a:chOff x="6444107" y="1469392"/>
              <a:chExt cx="4232109" cy="563232"/>
            </a:xfrm>
          </p:grpSpPr>
          <p:sp>
            <p:nvSpPr>
              <p:cNvPr id="23" name="TextBox 294">
                <a:extLst>
                  <a:ext uri="{FF2B5EF4-FFF2-40B4-BE49-F238E27FC236}">
                    <a16:creationId xmlns:a16="http://schemas.microsoft.com/office/drawing/2014/main" id="{44BF9979-6B31-4E95-AFBF-638B3B11BD1F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92500" lnSpcReduction="20000"/>
              </a:bodyPr>
              <a:lstStyle/>
              <a:p>
                <a:pPr lvl="0">
                  <a:defRPr/>
                </a:pPr>
                <a:r>
                  <a:rPr lang="zh-CN" altLang="en-US" sz="2000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工作总结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4" name="TextBox 295">
                <a:extLst>
                  <a:ext uri="{FF2B5EF4-FFF2-40B4-BE49-F238E27FC236}">
                    <a16:creationId xmlns:a16="http://schemas.microsoft.com/office/drawing/2014/main" id="{ABBFF63E-BED6-4AAC-BD21-2BB39F0E89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Summary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AE07CDB-70D6-44BD-85BD-043EDD3296AF}"/>
              </a:ext>
            </a:extLst>
          </p:cNvPr>
          <p:cNvGrpSpPr/>
          <p:nvPr/>
        </p:nvGrpSpPr>
        <p:grpSpPr>
          <a:xfrm>
            <a:off x="19050" y="0"/>
            <a:ext cx="2208245" cy="3203248"/>
            <a:chOff x="637565" y="1370532"/>
            <a:chExt cx="1656184" cy="2402436"/>
          </a:xfrm>
          <a:solidFill>
            <a:schemeClr val="accent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6C86404-FF06-4439-A730-E56F924DEFCA}"/>
                </a:ext>
              </a:extLst>
            </p:cNvPr>
            <p:cNvSpPr/>
            <p:nvPr/>
          </p:nvSpPr>
          <p:spPr>
            <a:xfrm>
              <a:off x="637565" y="1370532"/>
              <a:ext cx="1656184" cy="240243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阿里巴巴普惠体 B" panose="00020600040101010101" pitchFamily="18" charset="-122"/>
                <a:sym typeface="Calibri" panose="020F0502020204030204" pitchFamily="34" charset="0"/>
              </a:endParaRPr>
            </a:p>
          </p:txBody>
        </p:sp>
        <p:grpSp>
          <p:nvGrpSpPr>
            <p:cNvPr id="27" name="Group 21">
              <a:extLst>
                <a:ext uri="{FF2B5EF4-FFF2-40B4-BE49-F238E27FC236}">
                  <a16:creationId xmlns:a16="http://schemas.microsoft.com/office/drawing/2014/main" id="{DDE71D77-7780-4923-B26F-706AD767F54D}"/>
                </a:ext>
              </a:extLst>
            </p:cNvPr>
            <p:cNvGrpSpPr/>
            <p:nvPr/>
          </p:nvGrpSpPr>
          <p:grpSpPr>
            <a:xfrm>
              <a:off x="971600" y="2229722"/>
              <a:ext cx="1057275" cy="754085"/>
              <a:chOff x="5069886" y="293530"/>
              <a:chExt cx="2052228" cy="1463723"/>
            </a:xfrm>
            <a:grpFill/>
          </p:grpSpPr>
          <p:sp>
            <p:nvSpPr>
              <p:cNvPr id="28" name="TextBox 22">
                <a:extLst>
                  <a:ext uri="{FF2B5EF4-FFF2-40B4-BE49-F238E27FC236}">
                    <a16:creationId xmlns:a16="http://schemas.microsoft.com/office/drawing/2014/main" id="{53AB440C-6985-4A1E-AEE0-1194BC465354}"/>
                  </a:ext>
                </a:extLst>
              </p:cNvPr>
              <p:cNvSpPr txBox="1"/>
              <p:nvPr/>
            </p:nvSpPr>
            <p:spPr>
              <a:xfrm>
                <a:off x="5069886" y="293530"/>
                <a:ext cx="2052228" cy="1120147"/>
              </a:xfrm>
              <a:prstGeom prst="rect">
                <a:avLst/>
              </a:prstGeom>
              <a:grpFill/>
            </p:spPr>
            <p:txBody>
              <a:bodyPr wrap="square">
                <a:normAutofit fontScale="7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867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目录</a:t>
                </a:r>
              </a:p>
            </p:txBody>
          </p:sp>
          <p:sp>
            <p:nvSpPr>
              <p:cNvPr id="29" name="TextBox 23">
                <a:extLst>
                  <a:ext uri="{FF2B5EF4-FFF2-40B4-BE49-F238E27FC236}">
                    <a16:creationId xmlns:a16="http://schemas.microsoft.com/office/drawing/2014/main" id="{385E16B0-F34D-42B2-9E4F-C5B46E0DE258}"/>
                  </a:ext>
                </a:extLst>
              </p:cNvPr>
              <p:cNvSpPr txBox="1"/>
              <p:nvPr/>
            </p:nvSpPr>
            <p:spPr>
              <a:xfrm>
                <a:off x="5069886" y="1309193"/>
                <a:ext cx="2052228" cy="448060"/>
              </a:xfrm>
              <a:prstGeom prst="rect">
                <a:avLst/>
              </a:prstGeom>
              <a:grpFill/>
            </p:spPr>
            <p:txBody>
              <a:bodyPr wrap="square">
                <a:normAutofit fontScale="850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67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CONTENT</a:t>
                </a: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676EE59-DE09-41B8-8F20-28DFAE950B4F}"/>
              </a:ext>
            </a:extLst>
          </p:cNvPr>
          <p:cNvGrpSpPr/>
          <p:nvPr/>
        </p:nvGrpSpPr>
        <p:grpSpPr>
          <a:xfrm>
            <a:off x="4439233" y="3802281"/>
            <a:ext cx="4430100" cy="624349"/>
            <a:chOff x="869933" y="1502490"/>
            <a:chExt cx="3322575" cy="468262"/>
          </a:xfrm>
        </p:grpSpPr>
        <p:sp>
          <p:nvSpPr>
            <p:cNvPr id="31" name="Diamond 290">
              <a:extLst>
                <a:ext uri="{FF2B5EF4-FFF2-40B4-BE49-F238E27FC236}">
                  <a16:creationId xmlns:a16="http://schemas.microsoft.com/office/drawing/2014/main" id="{800C041B-5B99-4A5F-9689-D919D51F8190}"/>
                </a:ext>
              </a:extLst>
            </p:cNvPr>
            <p:cNvSpPr/>
            <p:nvPr/>
          </p:nvSpPr>
          <p:spPr>
            <a:xfrm>
              <a:off x="869933" y="1502490"/>
              <a:ext cx="468262" cy="46826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rPr>
                <a:t>03</a:t>
              </a:r>
            </a:p>
          </p:txBody>
        </p:sp>
        <p:grpSp>
          <p:nvGrpSpPr>
            <p:cNvPr id="32" name="Group 291">
              <a:extLst>
                <a:ext uri="{FF2B5EF4-FFF2-40B4-BE49-F238E27FC236}">
                  <a16:creationId xmlns:a16="http://schemas.microsoft.com/office/drawing/2014/main" id="{D3DDE007-DF9D-40DB-962E-F8BECBEE8E65}"/>
                </a:ext>
              </a:extLst>
            </p:cNvPr>
            <p:cNvGrpSpPr/>
            <p:nvPr/>
          </p:nvGrpSpPr>
          <p:grpSpPr>
            <a:xfrm>
              <a:off x="1220577" y="1525409"/>
              <a:ext cx="2971931" cy="422424"/>
              <a:chOff x="6444107" y="1469392"/>
              <a:chExt cx="4232109" cy="563232"/>
            </a:xfrm>
          </p:grpSpPr>
          <p:sp>
            <p:nvSpPr>
              <p:cNvPr id="33" name="TextBox 296">
                <a:extLst>
                  <a:ext uri="{FF2B5EF4-FFF2-40B4-BE49-F238E27FC236}">
                    <a16:creationId xmlns:a16="http://schemas.microsoft.com/office/drawing/2014/main" id="{2311C822-D890-440A-BCA3-4ED0F18EE54E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925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工作计划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34" name="TextBox 297">
                <a:extLst>
                  <a:ext uri="{FF2B5EF4-FFF2-40B4-BE49-F238E27FC236}">
                    <a16:creationId xmlns:a16="http://schemas.microsoft.com/office/drawing/2014/main" id="{D416C033-6FF5-40B8-92C4-88EFF30689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  <a:cs typeface="阿里巴巴普惠体 B" panose="00020600040101010101" pitchFamily="18" charset="-122"/>
                    <a:sym typeface="Calibri" panose="020F0502020204030204" pitchFamily="34" charset="0"/>
                  </a:rPr>
                  <a:t>Schedule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+mn-ea"/>
                  <a:cs typeface="阿里巴巴普惠体 B" panose="00020600040101010101" pitchFamily="18" charset="-122"/>
                  <a:sym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53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工作计划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6015B6-AE43-4178-BB47-4532A236E935}"/>
              </a:ext>
            </a:extLst>
          </p:cNvPr>
          <p:cNvSpPr txBox="1"/>
          <p:nvPr/>
        </p:nvSpPr>
        <p:spPr>
          <a:xfrm>
            <a:off x="3733800" y="390947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Schedule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7948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5F556B-9E53-49DA-8B31-2602B8B5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C4FD5C-4DDC-4907-95F7-EFAC74E72E40}"/>
              </a:ext>
            </a:extLst>
          </p:cNvPr>
          <p:cNvSpPr txBox="1"/>
          <p:nvPr/>
        </p:nvSpPr>
        <p:spPr>
          <a:xfrm>
            <a:off x="1416050" y="1308332"/>
            <a:ext cx="8802410" cy="390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7</a:t>
            </a:r>
            <a:r>
              <a:rPr lang="zh-CN" altLang="en-US" sz="2400" dirty="0">
                <a:ea typeface="黑体" panose="02010609060101010101" pitchFamily="49" charset="-122"/>
              </a:rPr>
              <a:t>月、</a:t>
            </a:r>
            <a:r>
              <a:rPr lang="en-US" altLang="zh-CN" sz="2400" dirty="0"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ea typeface="黑体" panose="02010609060101010101" pitchFamily="49" charset="-122"/>
              </a:rPr>
              <a:t>月：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ea typeface="黑体" panose="02010609060101010101" pitchFamily="49" charset="-122"/>
              </a:rPr>
              <a:t>继续无监督文本分类的实验，写论文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ea typeface="黑体" panose="02010609060101010101" pitchFamily="49" charset="-122"/>
              </a:rPr>
              <a:t>知识图谱领域的学习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9</a:t>
            </a:r>
            <a:r>
              <a:rPr lang="zh-CN" altLang="en-US" sz="2400" dirty="0">
                <a:ea typeface="黑体" panose="02010609060101010101" pitchFamily="49" charset="-122"/>
              </a:rPr>
              <a:t>月及之后：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ea typeface="黑体" panose="02010609060101010101" pitchFamily="49" charset="-122"/>
              </a:rPr>
              <a:t>在知识图谱领域找到和零样本或者无监督的应用结合点，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重心转到知识图谱上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93833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46636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295650" y="2693926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谢谢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6015B6-AE43-4178-BB47-4532A236E935}"/>
              </a:ext>
            </a:extLst>
          </p:cNvPr>
          <p:cNvSpPr txBox="1"/>
          <p:nvPr/>
        </p:nvSpPr>
        <p:spPr>
          <a:xfrm>
            <a:off x="6420823" y="2631615"/>
            <a:ext cx="742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2">
                    <a:lumMod val="50000"/>
                  </a:schemeClr>
                </a:solidFill>
              </a:rPr>
              <a:t>:)</a:t>
            </a:r>
            <a:endParaRPr lang="zh-CN" altLang="en-US" sz="6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4666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工作总结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6015B6-AE43-4178-BB47-4532A236E935}"/>
              </a:ext>
            </a:extLst>
          </p:cNvPr>
          <p:cNvSpPr txBox="1"/>
          <p:nvPr/>
        </p:nvSpPr>
        <p:spPr>
          <a:xfrm>
            <a:off x="3733800" y="390947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Summary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67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0233E4-F7A9-476C-9783-1155EEE5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7DDDEE-5967-4FD3-AE3B-40F24099C4F3}"/>
              </a:ext>
            </a:extLst>
          </p:cNvPr>
          <p:cNvSpPr txBox="1"/>
          <p:nvPr/>
        </p:nvSpPr>
        <p:spPr>
          <a:xfrm>
            <a:off x="1416050" y="1304925"/>
            <a:ext cx="7879080" cy="3329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工作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参与产业项目结项报告、产业趋势预测书籍的写作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文本分类问题的研究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知识图谱相关知识学习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一篇论文的写作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14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0233E4-F7A9-476C-9783-1155EEE5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7DDDEE-5967-4FD3-AE3B-40F24099C4F3}"/>
              </a:ext>
            </a:extLst>
          </p:cNvPr>
          <p:cNvSpPr txBox="1"/>
          <p:nvPr/>
        </p:nvSpPr>
        <p:spPr>
          <a:xfrm>
            <a:off x="1416050" y="1304925"/>
            <a:ext cx="10495181" cy="166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目标：建立一个通用领域的零样本学习模型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在无样本数据的基础上学习，通过多个领域上的文本学习更深层的语义知识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 descr="https://pic1.zhimg.com/80/v2-f2ecf572a124e61e618863e603d28ba8_720w.jpg">
            <a:extLst>
              <a:ext uri="{FF2B5EF4-FFF2-40B4-BE49-F238E27FC236}">
                <a16:creationId xmlns:a16="http://schemas.microsoft.com/office/drawing/2014/main" id="{3F55238B-4F7D-4FDC-B16C-D26DC744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3061899"/>
            <a:ext cx="7677725" cy="263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5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0233E4-F7A9-476C-9783-1155EEE5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7DDDEE-5967-4FD3-AE3B-40F24099C4F3}"/>
              </a:ext>
            </a:extLst>
          </p:cNvPr>
          <p:cNvSpPr txBox="1"/>
          <p:nvPr/>
        </p:nvSpPr>
        <p:spPr>
          <a:xfrm>
            <a:off x="1416050" y="1304925"/>
            <a:ext cx="10598864" cy="5176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思路来源一：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ea typeface="黑体" panose="02010609060101010101" pitchFamily="49" charset="-122"/>
              </a:rPr>
              <a:t>Benchmarking Zero-shot</a:t>
            </a:r>
            <a:r>
              <a:rPr lang="zh-CN" altLang="en-US" sz="2000" dirty="0"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</a:rPr>
              <a:t>Text</a:t>
            </a:r>
            <a:r>
              <a:rPr lang="zh-CN" altLang="en-US" sz="2000" dirty="0"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</a:rPr>
              <a:t>Classification: Datasets, Evaluation and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ea typeface="黑体" panose="02010609060101010101" pitchFamily="49" charset="-122"/>
              </a:rPr>
              <a:t>Entailment Approach</a:t>
            </a:r>
            <a:r>
              <a:rPr lang="zh-CN" altLang="en-US" sz="2000" dirty="0"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ea typeface="黑体" panose="02010609060101010101" pitchFamily="49" charset="-122"/>
              </a:rPr>
              <a:t>EMNLP</a:t>
            </a:r>
            <a:r>
              <a:rPr lang="zh-CN" altLang="en-US" sz="2000" dirty="0"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ea typeface="黑体" panose="02010609060101010101" pitchFamily="49" charset="-122"/>
              </a:rPr>
              <a:t>2019</a:t>
            </a:r>
            <a:r>
              <a:rPr lang="zh-CN" altLang="en-US" sz="2000" dirty="0">
                <a:ea typeface="黑体" panose="02010609060101010101" pitchFamily="49" charset="-122"/>
              </a:rPr>
              <a:t>）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将分类问题转换为了蕴含问题，证明了使用标签的描述信息有作用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思路来源二：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黑体" panose="02010609060101010101" pitchFamily="49" charset="-122"/>
              </a:rPr>
              <a:t>Sentence-BERT: Sentence Embeddings using Siamese BERT-Networks</a:t>
            </a:r>
            <a:r>
              <a:rPr lang="zh-CN" altLang="en-US" sz="2000" dirty="0"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ea typeface="黑体" panose="02010609060101010101" pitchFamily="49" charset="-122"/>
              </a:rPr>
              <a:t>EMNLP</a:t>
            </a:r>
            <a:r>
              <a:rPr lang="zh-CN" altLang="en-US" sz="2000" dirty="0"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ea typeface="黑体" panose="02010609060101010101" pitchFamily="49" charset="-122"/>
              </a:rPr>
              <a:t>2019</a:t>
            </a:r>
            <a:r>
              <a:rPr lang="zh-CN" altLang="en-US" sz="2000" dirty="0">
                <a:ea typeface="黑体" panose="02010609060101010101" pitchFamily="49" charset="-122"/>
              </a:rPr>
              <a:t>）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孪生网络可以通过对比学习获得更好的语义嵌入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思路来源三：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黑体" panose="02010609060101010101" pitchFamily="49" charset="-122"/>
              </a:rPr>
              <a:t>Prototypical Networks for Few-shot Learning</a:t>
            </a:r>
            <a:r>
              <a:rPr lang="zh-CN" altLang="en-US" sz="2000" dirty="0"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ea typeface="黑体" panose="02010609060101010101" pitchFamily="49" charset="-122"/>
              </a:rPr>
              <a:t>NIPS</a:t>
            </a:r>
            <a:r>
              <a:rPr lang="zh-CN" altLang="en-US" sz="2000" dirty="0"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ea typeface="黑体" panose="02010609060101010101" pitchFamily="49" charset="-122"/>
              </a:rPr>
              <a:t>2017</a:t>
            </a:r>
            <a:r>
              <a:rPr lang="zh-CN" altLang="en-US" sz="2000" dirty="0">
                <a:ea typeface="黑体" panose="02010609060101010101" pitchFamily="49" charset="-122"/>
              </a:rPr>
              <a:t>）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对于零样本，利用标签描述信息作为“样本”，在数据集上进行学习原型向量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63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F669E1-C817-4956-9231-1B142C0C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1F8988-D290-4085-9F5B-86DA5290C98E}"/>
                  </a:ext>
                </a:extLst>
              </p:cNvPr>
              <p:cNvSpPr txBox="1"/>
              <p:nvPr/>
            </p:nvSpPr>
            <p:spPr>
              <a:xfrm>
                <a:off x="1416050" y="1304925"/>
                <a:ext cx="10649069" cy="4455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dirty="0">
                    <a:ea typeface="黑体" panose="02010609060101010101" pitchFamily="49" charset="-122"/>
                  </a:rPr>
                  <a:t>输入形式：</a:t>
                </a:r>
                <a:endParaRPr lang="en-US" altLang="zh-CN" sz="2400" dirty="0">
                  <a:ea typeface="黑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dirty="0">
                    <a:ea typeface="黑体" panose="02010609060101010101" pitchFamily="49" charset="-122"/>
                  </a:rPr>
                  <a:t>text::label description::label name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𝑡𝑒𝑥𝑡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𝑑𝑒𝑠𝑐𝑟𝑖𝑝𝑡𝑖𝑜𝑛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=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𝑙𝑎𝑏𝑒𝑙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+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𝜖</m:t>
                    </m:r>
                  </m:oMath>
                </a14:m>
                <a:r>
                  <a:rPr lang="en-US" altLang="zh-CN" sz="2400" dirty="0">
                    <a:ea typeface="黑体" panose="02010609060101010101" pitchFamily="49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ea typeface="黑体" panose="02010609060101010101" pitchFamily="49" charset="-122"/>
                  </a:rPr>
                  <a:t>当不存在文本的时候，只有标签描述和标签名字时，它可以充分表示一个类，</a:t>
                </a:r>
                <a:endParaRPr lang="en-US" altLang="zh-CN" sz="2400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ea typeface="黑体" panose="02010609060101010101" pitchFamily="49" charset="-122"/>
                  </a:rPr>
                  <a:t>加入一段文本后，如果是属于这个类，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𝜖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</a:rPr>
                  <a:t>会比较小；反之会大。设定正面案例</a:t>
                </a:r>
                <a:endParaRPr lang="en-US" altLang="zh-CN" sz="2400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ea typeface="黑体" panose="02010609060101010101" pitchFamily="49" charset="-122"/>
                  </a:rPr>
                  <a:t>和负面案例，通过孪生网络进行训练，目标是一个能够判断文本与标签以及标</a:t>
                </a:r>
                <a:endParaRPr lang="en-US" altLang="zh-CN" sz="2400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ea typeface="黑体" panose="02010609060101010101" pitchFamily="49" charset="-122"/>
                  </a:rPr>
                  <a:t>签描述信息匹配程度的网络。</a:t>
                </a:r>
                <a:endParaRPr lang="en-US" altLang="zh-CN" sz="2400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1F8988-D290-4085-9F5B-86DA5290C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50" y="1304925"/>
                <a:ext cx="10649069" cy="4455835"/>
              </a:xfrm>
              <a:prstGeom prst="rect">
                <a:avLst/>
              </a:prstGeom>
              <a:blipFill>
                <a:blip r:embed="rId2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32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CE5197-88A6-431A-9339-17F9DD15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8BD0FA8-AD17-49C2-ABDD-2F575D4BD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824885"/>
              </p:ext>
            </p:extLst>
          </p:nvPr>
        </p:nvGraphicFramePr>
        <p:xfrm>
          <a:off x="1416050" y="1304925"/>
          <a:ext cx="4382129" cy="333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Visio" r:id="rId4" imgW="5204388" imgH="3962441" progId="Visio.Drawing.15">
                  <p:embed/>
                </p:oleObj>
              </mc:Choice>
              <mc:Fallback>
                <p:oleObj name="Visio" r:id="rId4" imgW="5204388" imgH="3962441" progId="Visio.Drawing.15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6050" y="1304925"/>
                        <a:ext cx="4382129" cy="3330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7119CE4-7060-447C-9CAF-3C9E0E1DE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459008"/>
              </p:ext>
            </p:extLst>
          </p:nvPr>
        </p:nvGraphicFramePr>
        <p:xfrm>
          <a:off x="5959192" y="1304925"/>
          <a:ext cx="4382128" cy="333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Visio" r:id="rId6" imgW="5204388" imgH="3962441" progId="Visio.Drawing.15">
                  <p:embed/>
                </p:oleObj>
              </mc:Choice>
              <mc:Fallback>
                <p:oleObj name="Visio" r:id="rId6" imgW="5204388" imgH="3962441" progId="Visio.Drawing.15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59192" y="1304925"/>
                        <a:ext cx="4382128" cy="3330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9647A74-E90C-46C5-9AB4-280EB8ACA905}"/>
              </a:ext>
            </a:extLst>
          </p:cNvPr>
          <p:cNvSpPr txBox="1"/>
          <p:nvPr/>
        </p:nvSpPr>
        <p:spPr>
          <a:xfrm>
            <a:off x="3133266" y="44511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positive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4E01CB-0519-4442-96D5-F66C6434EF8A}"/>
              </a:ext>
            </a:extLst>
          </p:cNvPr>
          <p:cNvSpPr txBox="1"/>
          <p:nvPr/>
        </p:nvSpPr>
        <p:spPr>
          <a:xfrm>
            <a:off x="7635531" y="445551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negative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79E3DF-F9DB-440F-8E65-6DC556388BDA}"/>
              </a:ext>
            </a:extLst>
          </p:cNvPr>
          <p:cNvSpPr txBox="1"/>
          <p:nvPr/>
        </p:nvSpPr>
        <p:spPr>
          <a:xfrm>
            <a:off x="6880911" y="361711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2328A2-C527-4957-8E01-B524A9D75ACD}"/>
              </a:ext>
            </a:extLst>
          </p:cNvPr>
          <p:cNvSpPr/>
          <p:nvPr/>
        </p:nvSpPr>
        <p:spPr>
          <a:xfrm>
            <a:off x="1416050" y="4895923"/>
            <a:ext cx="10775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一个完整的训练语句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[CLS] Today, I have made a perfect meal. [SEP] an emotion, it means feeling happy. [SEP] happiness 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如果是训练标签与其标签描述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[CLS] [EPT] [SEP] an emotion, it means feeling happy. [SEP] happiness </a:t>
            </a:r>
          </a:p>
        </p:txBody>
      </p:sp>
    </p:spTree>
    <p:extLst>
      <p:ext uri="{BB962C8B-B14F-4D97-AF65-F5344CB8AC3E}">
        <p14:creationId xmlns:p14="http://schemas.microsoft.com/office/powerpoint/2010/main" val="422883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F669E1-C817-4956-9231-1B142C0C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1F8988-D290-4085-9F5B-86DA5290C98E}"/>
              </a:ext>
            </a:extLst>
          </p:cNvPr>
          <p:cNvSpPr txBox="1"/>
          <p:nvPr/>
        </p:nvSpPr>
        <p:spPr>
          <a:xfrm>
            <a:off x="1416050" y="1304925"/>
            <a:ext cx="10033516" cy="4455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问题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实验效果不理想，模型可以获得收敛，但测试时的准确率较低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原因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模型有些简单，仅仅通过不同类别之间的对比学习无法获得深层语义信息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文本的分布模型不是简单的向量偏移，可能存在更复杂的关系，没有找到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数学上可以证明的理由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801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342900" indent="-342900" algn="l">
          <a:lnSpc>
            <a:spcPct val="150000"/>
          </a:lnSpc>
          <a:buFont typeface="+mj-lt"/>
          <a:buAutoNum type="arabicPeriod"/>
          <a:defRPr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</TotalTime>
  <Words>905</Words>
  <Application>Microsoft Office PowerPoint</Application>
  <PresentationFormat>宽屏</PresentationFormat>
  <Paragraphs>145</Paragraphs>
  <Slides>22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阿里巴巴普惠体 B</vt:lpstr>
      <vt:lpstr>等线</vt:lpstr>
      <vt:lpstr>黑体</vt:lpstr>
      <vt:lpstr>宋体</vt:lpstr>
      <vt:lpstr>微软雅黑</vt:lpstr>
      <vt:lpstr>Arial</vt:lpstr>
      <vt:lpstr>Arial Black</vt:lpstr>
      <vt:lpstr>Calibri</vt:lpstr>
      <vt:lpstr>Cambria Math</vt:lpstr>
      <vt:lpstr>Times New Roman</vt:lpstr>
      <vt:lpstr>Office 主题​​</vt:lpstr>
      <vt:lpstr>Visio</vt:lpstr>
      <vt:lpstr>Acrobat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尤良 袁</dc:creator>
  <cp:lastModifiedBy>jay Saligia</cp:lastModifiedBy>
  <cp:revision>336</cp:revision>
  <dcterms:created xsi:type="dcterms:W3CDTF">2020-06-04T14:07:00Z</dcterms:created>
  <dcterms:modified xsi:type="dcterms:W3CDTF">2021-07-21T10:49:36Z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