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306" r:id="rId5"/>
    <p:sldId id="311" r:id="rId6"/>
    <p:sldId id="309" r:id="rId7"/>
    <p:sldId id="310" r:id="rId8"/>
    <p:sldId id="30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8689"/>
    <a:srgbClr val="5B727D"/>
    <a:srgbClr val="FFFFFF"/>
    <a:srgbClr val="F35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4161" autoAdjust="0"/>
  </p:normalViewPr>
  <p:slideViewPr>
    <p:cSldViewPr snapToGrid="0">
      <p:cViewPr varScale="1">
        <p:scale>
          <a:sx n="56" d="100"/>
          <a:sy n="56" d="100"/>
        </p:scale>
        <p:origin x="1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8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6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1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1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动态异构图网络，问题生成，</a:t>
            </a:r>
            <a:r>
              <a:rPr lang="en-US" altLang="zh-CN" dirty="0"/>
              <a:t>ODDG</a:t>
            </a:r>
            <a:r>
              <a:rPr lang="zh-CN" altLang="en-US" dirty="0"/>
              <a:t> 生成类的模型，对比学习；书：蒲公英，生成，论文写作，</a:t>
            </a:r>
            <a:r>
              <a:rPr lang="en-US" altLang="zh-CN" dirty="0"/>
              <a:t>LLL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1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559-F989-49DB-AB7F-87B54CDBE4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297393" y="-1194554"/>
            <a:ext cx="2807161" cy="28071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860988" y="1257238"/>
            <a:ext cx="3721976" cy="3721976"/>
            <a:chOff x="-966075" y="2611829"/>
            <a:chExt cx="2049594" cy="2049594"/>
          </a:xfrm>
        </p:grpSpPr>
        <p:sp>
          <p:nvSpPr>
            <p:cNvPr id="5" name="椭圆 4"/>
            <p:cNvSpPr/>
            <p:nvPr/>
          </p:nvSpPr>
          <p:spPr>
            <a:xfrm>
              <a:off x="-843094" y="2734810"/>
              <a:ext cx="1803633" cy="1803633"/>
            </a:xfrm>
            <a:prstGeom prst="ellipse">
              <a:avLst/>
            </a:prstGeom>
            <a:solidFill>
              <a:srgbClr val="5B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5B7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76268" y="537743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30374" y="534428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31012" y="3136024"/>
            <a:ext cx="3721976" cy="3721976"/>
            <a:chOff x="-966075" y="2611829"/>
            <a:chExt cx="2049594" cy="2049594"/>
          </a:xfrm>
        </p:grpSpPr>
        <p:sp>
          <p:nvSpPr>
            <p:cNvPr id="11" name="椭圆 10"/>
            <p:cNvSpPr/>
            <p:nvPr/>
          </p:nvSpPr>
          <p:spPr>
            <a:xfrm rot="17180848">
              <a:off x="-843094" y="2734810"/>
              <a:ext cx="1803633" cy="180363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F35E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453568" y="681546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10622" y="1888903"/>
            <a:ext cx="7035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期末总结报告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425867" y="3391564"/>
            <a:ext cx="2197322" cy="8679"/>
          </a:xfrm>
          <a:prstGeom prst="line">
            <a:avLst/>
          </a:prstGeom>
          <a:ln w="15875">
            <a:solidFill>
              <a:srgbClr val="5B7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88142" y="4115470"/>
            <a:ext cx="38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  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926132" y="4115470"/>
            <a:ext cx="38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时 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2021.7.21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0800000">
            <a:off x="5826146" y="2197386"/>
            <a:ext cx="539707" cy="46526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81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4" name="MH_Others_1"/>
          <p:cNvSpPr txBox="1"/>
          <p:nvPr>
            <p:custDataLst>
              <p:tags r:id="rId1"/>
            </p:custDataLst>
          </p:nvPr>
        </p:nvSpPr>
        <p:spPr>
          <a:xfrm>
            <a:off x="4664655" y="887475"/>
            <a:ext cx="2917914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方正黑体简体" panose="02010601030101010101" pitchFamily="2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76268" y="537743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30374" y="537730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8940000">
            <a:off x="-1350448" y="-1108951"/>
            <a:ext cx="3721976" cy="3721976"/>
            <a:chOff x="-966075" y="2611829"/>
            <a:chExt cx="2049594" cy="2049594"/>
          </a:xfrm>
        </p:grpSpPr>
        <p:sp>
          <p:nvSpPr>
            <p:cNvPr id="42" name="椭圆 41"/>
            <p:cNvSpPr/>
            <p:nvPr/>
          </p:nvSpPr>
          <p:spPr>
            <a:xfrm rot="17180848">
              <a:off x="-843094" y="2734810"/>
              <a:ext cx="1803633" cy="1803633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F35E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956917" y="6054571"/>
            <a:ext cx="30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0" name="文本框 7">
            <a:extLst>
              <a:ext uri="{FF2B5EF4-FFF2-40B4-BE49-F238E27FC236}">
                <a16:creationId xmlns:a16="http://schemas.microsoft.com/office/drawing/2014/main" id="{106E0A4A-30AF-45CE-894E-7BC8A7E6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546" y="3429000"/>
            <a:ext cx="360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200" b="1" kern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本学期工作小结</a:t>
            </a:r>
            <a:endParaRPr lang="zh-CN" altLang="en-US" sz="3200" b="1" kern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EF4375FC-8EB0-48EF-A275-D6C3B7ED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547" y="4500562"/>
            <a:ext cx="360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200" b="1" kern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下学期工作计划</a:t>
            </a:r>
            <a:r>
              <a:rPr lang="en-US" altLang="zh-CN" sz="3200" b="1" kern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kern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2AD2AEF-F41E-4EC5-AD36-09E9A80CB4DC}"/>
              </a:ext>
            </a:extLst>
          </p:cNvPr>
          <p:cNvSpPr/>
          <p:nvPr/>
        </p:nvSpPr>
        <p:spPr>
          <a:xfrm>
            <a:off x="3938270" y="3373437"/>
            <a:ext cx="657225" cy="658813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/>
            <a:r>
              <a:rPr lang="en-US" altLang="zh-CN" noProof="1">
                <a:solidFill>
                  <a:schemeClr val="tx1"/>
                </a:solidFill>
                <a:latin typeface="方正仿宋简体" panose="02010601030101010101" charset="-122"/>
                <a:ea typeface="方正仿宋简体" panose="02010601030101010101" charset="-122"/>
              </a:rPr>
              <a:t> </a:t>
            </a:r>
            <a:r>
              <a:rPr lang="en-US" altLang="zh-CN" b="1" noProof="1">
                <a:solidFill>
                  <a:schemeClr val="bg1"/>
                </a:solidFill>
                <a:latin typeface="方正仿宋简体" panose="02010601030101010101" charset="-122"/>
                <a:ea typeface="方正仿宋简体" panose="02010601030101010101" charset="-122"/>
              </a:rPr>
              <a:t>1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B1B44C4-0B2A-405E-B97D-0D603A5EE926}"/>
              </a:ext>
            </a:extLst>
          </p:cNvPr>
          <p:cNvSpPr/>
          <p:nvPr/>
        </p:nvSpPr>
        <p:spPr>
          <a:xfrm>
            <a:off x="3947795" y="4446587"/>
            <a:ext cx="657225" cy="658813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noProof="1">
                <a:solidFill>
                  <a:schemeClr val="tx1"/>
                </a:solidFill>
                <a:ea typeface="方正仿宋简体" panose="02010601030101010101" charset="-122"/>
              </a:rPr>
              <a:t> </a:t>
            </a:r>
            <a:r>
              <a:rPr lang="en-US" altLang="zh-CN" b="1" noProof="1">
                <a:solidFill>
                  <a:schemeClr val="bg1"/>
                </a:solidFill>
                <a:ea typeface="方正仿宋简体" panose="02010601030101010101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1418590" y="419100"/>
            <a:ext cx="302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2021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关键词</a:t>
            </a:r>
          </a:p>
        </p:txBody>
      </p:sp>
      <p:sp>
        <p:nvSpPr>
          <p:cNvPr id="39943" name="圆角矩形 7"/>
          <p:cNvSpPr/>
          <p:nvPr/>
        </p:nvSpPr>
        <p:spPr>
          <a:xfrm>
            <a:off x="1437005" y="1901825"/>
            <a:ext cx="8926512" cy="2954655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4D868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lt"/>
            </a:endParaRPr>
          </a:p>
        </p:txBody>
      </p:sp>
      <p:sp>
        <p:nvSpPr>
          <p:cNvPr id="39944" name="矩形 8"/>
          <p:cNvSpPr/>
          <p:nvPr/>
        </p:nvSpPr>
        <p:spPr>
          <a:xfrm>
            <a:off x="2084705" y="2766059"/>
            <a:ext cx="1542415" cy="3488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28600" marR="0" lvl="0" indent="-228600" algn="l" defTabSz="914400" rtl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  <a:sym typeface="方正黑体简体" panose="02010601030101010101" pitchFamily="2" charset="-122"/>
              </a:rPr>
              <a:t>成长期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853661-529F-47AE-9784-A41BBA2336CB}"/>
              </a:ext>
            </a:extLst>
          </p:cNvPr>
          <p:cNvGrpSpPr/>
          <p:nvPr/>
        </p:nvGrpSpPr>
        <p:grpSpPr>
          <a:xfrm>
            <a:off x="4260374" y="1564640"/>
            <a:ext cx="3279775" cy="667385"/>
            <a:chOff x="4260374" y="1463040"/>
            <a:chExt cx="3279775" cy="667385"/>
          </a:xfrm>
        </p:grpSpPr>
        <p:sp>
          <p:nvSpPr>
            <p:cNvPr id="39947" name="圆角矩形 11"/>
            <p:cNvSpPr/>
            <p:nvPr/>
          </p:nvSpPr>
          <p:spPr>
            <a:xfrm>
              <a:off x="4260374" y="1463040"/>
              <a:ext cx="3279775" cy="667385"/>
            </a:xfrm>
            <a:prstGeom prst="roundRect">
              <a:avLst>
                <a:gd name="adj" fmla="val 16667"/>
              </a:avLst>
            </a:prstGeom>
            <a:solidFill>
              <a:srgbClr val="4D8689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lt"/>
              </a:endParaRPr>
            </a:p>
          </p:txBody>
        </p:sp>
        <p:sp>
          <p:nvSpPr>
            <p:cNvPr id="39948" name="文本框 12"/>
            <p:cNvSpPr txBox="1"/>
            <p:nvPr/>
          </p:nvSpPr>
          <p:spPr>
            <a:xfrm>
              <a:off x="4260374" y="1605915"/>
              <a:ext cx="327977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志存高远，勤勉有为</a:t>
              </a:r>
            </a:p>
          </p:txBody>
        </p:sp>
      </p:grpSp>
      <p:sp>
        <p:nvSpPr>
          <p:cNvPr id="16" name="矩形 8">
            <a:extLst>
              <a:ext uri="{FF2B5EF4-FFF2-40B4-BE49-F238E27FC236}">
                <a16:creationId xmlns:a16="http://schemas.microsoft.com/office/drawing/2014/main" id="{3CD5ED1C-D2CB-43AE-A39F-1566B520831C}"/>
              </a:ext>
            </a:extLst>
          </p:cNvPr>
          <p:cNvSpPr/>
          <p:nvPr/>
        </p:nvSpPr>
        <p:spPr>
          <a:xfrm>
            <a:off x="4858385" y="2766059"/>
            <a:ext cx="2507615" cy="3488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28600" marR="0" lvl="0" indent="-228600" algn="l" defTabSz="914400" rtl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  <a:sym typeface="方正黑体简体" panose="02010601030101010101" pitchFamily="2" charset="-122"/>
              </a:rPr>
              <a:t>上山</a:t>
            </a:r>
          </a:p>
        </p:txBody>
      </p:sp>
      <p:sp>
        <p:nvSpPr>
          <p:cNvPr id="17" name="矩形 8">
            <a:extLst>
              <a:ext uri="{FF2B5EF4-FFF2-40B4-BE49-F238E27FC236}">
                <a16:creationId xmlns:a16="http://schemas.microsoft.com/office/drawing/2014/main" id="{76ECD80E-F847-44B2-9035-4E44486EF05E}"/>
              </a:ext>
            </a:extLst>
          </p:cNvPr>
          <p:cNvSpPr/>
          <p:nvPr/>
        </p:nvSpPr>
        <p:spPr>
          <a:xfrm>
            <a:off x="3049905" y="3900368"/>
            <a:ext cx="1542415" cy="3488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28600" marR="0" lvl="0" indent="-228600" algn="l" defTabSz="914400" rtl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  <a:sym typeface="方正黑体简体" panose="02010601030101010101" pitchFamily="2" charset="-122"/>
              </a:rPr>
              <a:t>瓶颈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2ADEF5-8298-40EF-B2E9-74BE7F3D4777}"/>
              </a:ext>
            </a:extLst>
          </p:cNvPr>
          <p:cNvSpPr txBox="1"/>
          <p:nvPr/>
        </p:nvSpPr>
        <p:spPr>
          <a:xfrm>
            <a:off x="5638800" y="3900368"/>
            <a:ext cx="1016000" cy="3488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28600" marR="0" lvl="0" indent="-228600" eaLnBrk="0" fontAlgn="base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方正黑体简体" panose="02010601030101010101" pitchFamily="2" charset="-122"/>
              </a:defRPr>
            </a:lvl1pPr>
            <a:lvl2pPr marL="685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033E8A-460F-41DB-9711-79FECF86354E}"/>
              </a:ext>
            </a:extLst>
          </p:cNvPr>
          <p:cNvSpPr txBox="1"/>
          <p:nvPr/>
        </p:nvSpPr>
        <p:spPr>
          <a:xfrm>
            <a:off x="7467602" y="2766059"/>
            <a:ext cx="1940558" cy="3488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28600" marR="0" lvl="0" indent="-228600" eaLnBrk="0" fontAlgn="base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方正黑体简体" panose="02010601030101010101" pitchFamily="2" charset="-122"/>
              </a:defRPr>
            </a:lvl1pPr>
            <a:lvl2pPr marL="685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坚持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77FA84-8255-4FC6-BF96-7582CB166B52}"/>
              </a:ext>
            </a:extLst>
          </p:cNvPr>
          <p:cNvSpPr txBox="1"/>
          <p:nvPr/>
        </p:nvSpPr>
        <p:spPr>
          <a:xfrm>
            <a:off x="8280400" y="3900368"/>
            <a:ext cx="1016000" cy="3488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28600" marR="0" lvl="0" indent="-228600" eaLnBrk="0" fontAlgn="base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方正黑体简体" panose="02010601030101010101" pitchFamily="2" charset="-122"/>
              </a:defRPr>
            </a:lvl1pPr>
            <a:lvl2pPr marL="685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DC981F-E279-4781-8379-02BF262406F5}"/>
              </a:ext>
            </a:extLst>
          </p:cNvPr>
          <p:cNvGrpSpPr/>
          <p:nvPr/>
        </p:nvGrpSpPr>
        <p:grpSpPr>
          <a:xfrm>
            <a:off x="215312" y="258560"/>
            <a:ext cx="1135968" cy="902738"/>
            <a:chOff x="1302761" y="4681333"/>
            <a:chExt cx="1939120" cy="1540992"/>
          </a:xfrm>
        </p:grpSpPr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C97683F4-FCA0-4E10-A5E9-DC2BA2F4AA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302761" y="6037970"/>
              <a:ext cx="1939120" cy="18435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lIns="134337" tIns="67170" rIns="134337" bIns="67170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B0743F7-B9EF-4EAE-9D24-C4036C18FE37}"/>
                </a:ext>
              </a:extLst>
            </p:cNvPr>
            <p:cNvGrpSpPr/>
            <p:nvPr/>
          </p:nvGrpSpPr>
          <p:grpSpPr>
            <a:xfrm>
              <a:off x="1645598" y="4681333"/>
              <a:ext cx="1253451" cy="1354259"/>
              <a:chOff x="1951890" y="2794690"/>
              <a:chExt cx="1328332" cy="1435240"/>
            </a:xfrm>
            <a:solidFill>
              <a:srgbClr val="E19520"/>
            </a:solidFill>
          </p:grpSpPr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9DA083C1-027F-4E18-B592-B35BB3C4ABEB}"/>
                  </a:ext>
                </a:extLst>
              </p:cNvPr>
              <p:cNvSpPr/>
              <p:nvPr/>
            </p:nvSpPr>
            <p:spPr>
              <a:xfrm>
                <a:off x="2063897" y="2901458"/>
                <a:ext cx="1104318" cy="1328472"/>
              </a:xfrm>
              <a:prstGeom prst="diamond">
                <a:avLst/>
              </a:prstGeom>
              <a:grpFill/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5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29" name="菱形 28">
                <a:extLst>
                  <a:ext uri="{FF2B5EF4-FFF2-40B4-BE49-F238E27FC236}">
                    <a16:creationId xmlns:a16="http://schemas.microsoft.com/office/drawing/2014/main" id="{31EDFA5E-C08A-4201-9A0D-63968F9B6A29}"/>
                  </a:ext>
                </a:extLst>
              </p:cNvPr>
              <p:cNvSpPr/>
              <p:nvPr/>
            </p:nvSpPr>
            <p:spPr>
              <a:xfrm>
                <a:off x="1951890" y="2794690"/>
                <a:ext cx="1328332" cy="1328471"/>
              </a:xfrm>
              <a:prstGeom prst="diamond">
                <a:avLst/>
              </a:prstGeom>
              <a:solidFill>
                <a:srgbClr val="F35E40"/>
              </a:solidFill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Elephant" panose="02020904090505020303" pitchFamily="18" charset="0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36FFA066-DCFD-4EAB-AEF0-DA62811311F6}"/>
              </a:ext>
            </a:extLst>
          </p:cNvPr>
          <p:cNvSpPr txBox="1"/>
          <p:nvPr/>
        </p:nvSpPr>
        <p:spPr>
          <a:xfrm>
            <a:off x="1343027" y="4009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本学期工作小结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A67A61-CE97-4B76-9081-3623F4CAF2EF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项目小结：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D0CBA7-1915-481C-B735-618BB7E97DC6}"/>
              </a:ext>
            </a:extLst>
          </p:cNvPr>
          <p:cNvSpPr txBox="1"/>
          <p:nvPr/>
        </p:nvSpPr>
        <p:spPr>
          <a:xfrm>
            <a:off x="2762250" y="2302133"/>
            <a:ext cx="6096000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国家自科基金项目本子撰写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基金评审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9A96DF-F9FB-4746-939F-973DE4F75245}"/>
              </a:ext>
            </a:extLst>
          </p:cNvPr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F844D16-42B7-4C6B-AFF3-6F26F36AFC2B}"/>
              </a:ext>
            </a:extLst>
          </p:cNvPr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2C4EAB-3223-4E8F-AD0E-490DD06A3488}"/>
              </a:ext>
            </a:extLst>
          </p:cNvPr>
          <p:cNvGrpSpPr/>
          <p:nvPr/>
        </p:nvGrpSpPr>
        <p:grpSpPr>
          <a:xfrm>
            <a:off x="58982" y="269240"/>
            <a:ext cx="1939120" cy="871003"/>
            <a:chOff x="8928662" y="3429000"/>
            <a:chExt cx="1939120" cy="871003"/>
          </a:xfrm>
        </p:grpSpPr>
        <p:sp>
          <p:nvSpPr>
            <p:cNvPr id="42" name="Oval 65">
              <a:extLst>
                <a:ext uri="{FF2B5EF4-FFF2-40B4-BE49-F238E27FC236}">
                  <a16:creationId xmlns:a16="http://schemas.microsoft.com/office/drawing/2014/main" id="{E6FB630F-C670-4590-B836-49CA2801C4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8928662" y="4115647"/>
              <a:ext cx="1939120" cy="184356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lIns="134337" tIns="67170" rIns="134337" bIns="67170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70EA65C-23F8-4669-AE2F-83C94174ADD6}"/>
                </a:ext>
              </a:extLst>
            </p:cNvPr>
            <p:cNvGrpSpPr/>
            <p:nvPr/>
          </p:nvGrpSpPr>
          <p:grpSpPr>
            <a:xfrm>
              <a:off x="9580650" y="3429000"/>
              <a:ext cx="608098" cy="647388"/>
              <a:chOff x="4056281" y="1203598"/>
              <a:chExt cx="1328333" cy="1414234"/>
            </a:xfrm>
            <a:solidFill>
              <a:srgbClr val="4D8689"/>
            </a:solidFill>
          </p:grpSpPr>
          <p:sp>
            <p:nvSpPr>
              <p:cNvPr id="44" name="菱形 43">
                <a:extLst>
                  <a:ext uri="{FF2B5EF4-FFF2-40B4-BE49-F238E27FC236}">
                    <a16:creationId xmlns:a16="http://schemas.microsoft.com/office/drawing/2014/main" id="{4F0B6A90-44D6-456E-8825-A91D6C2932BC}"/>
                  </a:ext>
                </a:extLst>
              </p:cNvPr>
              <p:cNvSpPr/>
              <p:nvPr/>
            </p:nvSpPr>
            <p:spPr>
              <a:xfrm>
                <a:off x="4168289" y="1289361"/>
                <a:ext cx="1104319" cy="1328471"/>
              </a:xfrm>
              <a:prstGeom prst="diamond">
                <a:avLst/>
              </a:prstGeom>
              <a:grpFill/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5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45" name="菱形 44">
                <a:extLst>
                  <a:ext uri="{FF2B5EF4-FFF2-40B4-BE49-F238E27FC236}">
                    <a16:creationId xmlns:a16="http://schemas.microsoft.com/office/drawing/2014/main" id="{B9C3BFCE-8F3D-4701-A29D-CCB9E28AF3C4}"/>
                  </a:ext>
                </a:extLst>
              </p:cNvPr>
              <p:cNvSpPr/>
              <p:nvPr/>
            </p:nvSpPr>
            <p:spPr>
              <a:xfrm>
                <a:off x="4056281" y="1203598"/>
                <a:ext cx="1328333" cy="1326722"/>
              </a:xfrm>
              <a:prstGeom prst="diamond">
                <a:avLst/>
              </a:prstGeom>
              <a:grpFill/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61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36FFA066-DCFD-4EAB-AEF0-DA62811311F6}"/>
              </a:ext>
            </a:extLst>
          </p:cNvPr>
          <p:cNvSpPr txBox="1"/>
          <p:nvPr/>
        </p:nvSpPr>
        <p:spPr>
          <a:xfrm>
            <a:off x="1343027" y="4009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本学期工作小结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A67A61-CE97-4B76-9081-3623F4CAF2EF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科研小结：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D0CBA7-1915-481C-B735-618BB7E97DC6}"/>
              </a:ext>
            </a:extLst>
          </p:cNvPr>
          <p:cNvSpPr txBox="1"/>
          <p:nvPr/>
        </p:nvSpPr>
        <p:spPr>
          <a:xfrm>
            <a:off x="2762250" y="2302133"/>
            <a:ext cx="6096000" cy="246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钻研问题生成，对话生成等生成任务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月底完成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篇论文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研读相关论文和书籍</a:t>
            </a:r>
            <a:endParaRPr lang="en-US" altLang="zh-CN" sz="20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思考并探索新问题</a:t>
            </a:r>
            <a:endParaRPr lang="en-US" altLang="zh-CN" sz="20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9A96DF-F9FB-4746-939F-973DE4F75245}"/>
              </a:ext>
            </a:extLst>
          </p:cNvPr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F844D16-42B7-4C6B-AFF3-6F26F36AFC2B}"/>
              </a:ext>
            </a:extLst>
          </p:cNvPr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2C4EAB-3223-4E8F-AD0E-490DD06A3488}"/>
              </a:ext>
            </a:extLst>
          </p:cNvPr>
          <p:cNvGrpSpPr/>
          <p:nvPr/>
        </p:nvGrpSpPr>
        <p:grpSpPr>
          <a:xfrm>
            <a:off x="58982" y="269240"/>
            <a:ext cx="1939120" cy="871003"/>
            <a:chOff x="8928662" y="3429000"/>
            <a:chExt cx="1939120" cy="871003"/>
          </a:xfrm>
        </p:grpSpPr>
        <p:sp>
          <p:nvSpPr>
            <p:cNvPr id="42" name="Oval 65">
              <a:extLst>
                <a:ext uri="{FF2B5EF4-FFF2-40B4-BE49-F238E27FC236}">
                  <a16:creationId xmlns:a16="http://schemas.microsoft.com/office/drawing/2014/main" id="{E6FB630F-C670-4590-B836-49CA2801C4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8928662" y="4115647"/>
              <a:ext cx="1939120" cy="184356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lIns="134337" tIns="67170" rIns="134337" bIns="67170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70EA65C-23F8-4669-AE2F-83C94174ADD6}"/>
                </a:ext>
              </a:extLst>
            </p:cNvPr>
            <p:cNvGrpSpPr/>
            <p:nvPr/>
          </p:nvGrpSpPr>
          <p:grpSpPr>
            <a:xfrm>
              <a:off x="9580650" y="3429000"/>
              <a:ext cx="608098" cy="647388"/>
              <a:chOff x="4056281" y="1203598"/>
              <a:chExt cx="1328333" cy="1414234"/>
            </a:xfrm>
            <a:solidFill>
              <a:srgbClr val="4D8689"/>
            </a:solidFill>
          </p:grpSpPr>
          <p:sp>
            <p:nvSpPr>
              <p:cNvPr id="44" name="菱形 43">
                <a:extLst>
                  <a:ext uri="{FF2B5EF4-FFF2-40B4-BE49-F238E27FC236}">
                    <a16:creationId xmlns:a16="http://schemas.microsoft.com/office/drawing/2014/main" id="{4F0B6A90-44D6-456E-8825-A91D6C2932BC}"/>
                  </a:ext>
                </a:extLst>
              </p:cNvPr>
              <p:cNvSpPr/>
              <p:nvPr/>
            </p:nvSpPr>
            <p:spPr>
              <a:xfrm>
                <a:off x="4168289" y="1289361"/>
                <a:ext cx="1104319" cy="1328471"/>
              </a:xfrm>
              <a:prstGeom prst="diamond">
                <a:avLst/>
              </a:prstGeom>
              <a:grpFill/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5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45" name="菱形 44">
                <a:extLst>
                  <a:ext uri="{FF2B5EF4-FFF2-40B4-BE49-F238E27FC236}">
                    <a16:creationId xmlns:a16="http://schemas.microsoft.com/office/drawing/2014/main" id="{B9C3BFCE-8F3D-4701-A29D-CCB9E28AF3C4}"/>
                  </a:ext>
                </a:extLst>
              </p:cNvPr>
              <p:cNvSpPr/>
              <p:nvPr/>
            </p:nvSpPr>
            <p:spPr>
              <a:xfrm>
                <a:off x="4056281" y="1203598"/>
                <a:ext cx="1328333" cy="1326722"/>
              </a:xfrm>
              <a:prstGeom prst="diamond">
                <a:avLst/>
              </a:prstGeom>
              <a:grpFill/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195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36FFA066-DCFD-4EAB-AEF0-DA62811311F6}"/>
              </a:ext>
            </a:extLst>
          </p:cNvPr>
          <p:cNvSpPr txBox="1"/>
          <p:nvPr/>
        </p:nvSpPr>
        <p:spPr>
          <a:xfrm>
            <a:off x="1297341" y="400993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下学期工作计划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A67A61-CE97-4B76-9081-3623F4CAF2EF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计划与展望：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D0CBA7-1915-481C-B735-618BB7E97DC6}"/>
              </a:ext>
            </a:extLst>
          </p:cNvPr>
          <p:cNvSpPr txBox="1"/>
          <p:nvPr/>
        </p:nvSpPr>
        <p:spPr>
          <a:xfrm>
            <a:off x="2762250" y="2302133"/>
            <a:ext cx="6096000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完成两篇高质量论文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突破瓶颈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，体验下山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的感觉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学以致用，不断进取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9A96DF-F9FB-4746-939F-973DE4F75245}"/>
              </a:ext>
            </a:extLst>
          </p:cNvPr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F844D16-42B7-4C6B-AFF3-6F26F36AFC2B}"/>
              </a:ext>
            </a:extLst>
          </p:cNvPr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2C4EAB-3223-4E8F-AD0E-490DD06A3488}"/>
              </a:ext>
            </a:extLst>
          </p:cNvPr>
          <p:cNvGrpSpPr/>
          <p:nvPr/>
        </p:nvGrpSpPr>
        <p:grpSpPr>
          <a:xfrm>
            <a:off x="58982" y="269240"/>
            <a:ext cx="1939120" cy="871003"/>
            <a:chOff x="8928662" y="3429000"/>
            <a:chExt cx="1939120" cy="871003"/>
          </a:xfrm>
        </p:grpSpPr>
        <p:sp>
          <p:nvSpPr>
            <p:cNvPr id="42" name="Oval 65">
              <a:extLst>
                <a:ext uri="{FF2B5EF4-FFF2-40B4-BE49-F238E27FC236}">
                  <a16:creationId xmlns:a16="http://schemas.microsoft.com/office/drawing/2014/main" id="{E6FB630F-C670-4590-B836-49CA2801C4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8928662" y="4115647"/>
              <a:ext cx="1939120" cy="184356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lIns="134337" tIns="67170" rIns="134337" bIns="67170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70EA65C-23F8-4669-AE2F-83C94174ADD6}"/>
                </a:ext>
              </a:extLst>
            </p:cNvPr>
            <p:cNvGrpSpPr/>
            <p:nvPr/>
          </p:nvGrpSpPr>
          <p:grpSpPr>
            <a:xfrm>
              <a:off x="9580650" y="3429000"/>
              <a:ext cx="608098" cy="647388"/>
              <a:chOff x="4056281" y="1203598"/>
              <a:chExt cx="1328333" cy="1414234"/>
            </a:xfrm>
            <a:solidFill>
              <a:srgbClr val="4D8689"/>
            </a:solidFill>
          </p:grpSpPr>
          <p:sp>
            <p:nvSpPr>
              <p:cNvPr id="44" name="菱形 43">
                <a:extLst>
                  <a:ext uri="{FF2B5EF4-FFF2-40B4-BE49-F238E27FC236}">
                    <a16:creationId xmlns:a16="http://schemas.microsoft.com/office/drawing/2014/main" id="{4F0B6A90-44D6-456E-8825-A91D6C2932BC}"/>
                  </a:ext>
                </a:extLst>
              </p:cNvPr>
              <p:cNvSpPr/>
              <p:nvPr/>
            </p:nvSpPr>
            <p:spPr>
              <a:xfrm>
                <a:off x="4168289" y="1289361"/>
                <a:ext cx="1104319" cy="1328471"/>
              </a:xfrm>
              <a:prstGeom prst="diamond">
                <a:avLst/>
              </a:prstGeom>
              <a:grpFill/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5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45" name="菱形 44">
                <a:extLst>
                  <a:ext uri="{FF2B5EF4-FFF2-40B4-BE49-F238E27FC236}">
                    <a16:creationId xmlns:a16="http://schemas.microsoft.com/office/drawing/2014/main" id="{B9C3BFCE-8F3D-4701-A29D-CCB9E28AF3C4}"/>
                  </a:ext>
                </a:extLst>
              </p:cNvPr>
              <p:cNvSpPr/>
              <p:nvPr/>
            </p:nvSpPr>
            <p:spPr>
              <a:xfrm>
                <a:off x="4056281" y="1203598"/>
                <a:ext cx="1328333" cy="1326722"/>
              </a:xfrm>
              <a:prstGeom prst="diamond">
                <a:avLst/>
              </a:prstGeom>
              <a:grpFill/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36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297393" y="-1194554"/>
            <a:ext cx="2807161" cy="28071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860988" y="1257238"/>
            <a:ext cx="3721976" cy="3721976"/>
            <a:chOff x="-966075" y="2611829"/>
            <a:chExt cx="2049594" cy="2049594"/>
          </a:xfrm>
        </p:grpSpPr>
        <p:sp>
          <p:nvSpPr>
            <p:cNvPr id="5" name="椭圆 4"/>
            <p:cNvSpPr/>
            <p:nvPr/>
          </p:nvSpPr>
          <p:spPr>
            <a:xfrm>
              <a:off x="-843094" y="2734810"/>
              <a:ext cx="1803633" cy="1803633"/>
            </a:xfrm>
            <a:prstGeom prst="ellipse">
              <a:avLst/>
            </a:prstGeom>
            <a:solidFill>
              <a:srgbClr val="5B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5B7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76268" y="537743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30374" y="534428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31012" y="3136024"/>
            <a:ext cx="3721976" cy="3721976"/>
            <a:chOff x="-966075" y="2611829"/>
            <a:chExt cx="2049594" cy="2049594"/>
          </a:xfrm>
        </p:grpSpPr>
        <p:sp>
          <p:nvSpPr>
            <p:cNvPr id="11" name="椭圆 10"/>
            <p:cNvSpPr/>
            <p:nvPr/>
          </p:nvSpPr>
          <p:spPr>
            <a:xfrm rot="17180848">
              <a:off x="-843094" y="2734810"/>
              <a:ext cx="1803633" cy="180363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F35E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10622" y="1888903"/>
            <a:ext cx="493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感谢聆听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8140" y="2239355"/>
            <a:ext cx="1015663" cy="17145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5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2021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5D43A8-B12C-4650-96F2-B16250E20423}"/>
              </a:ext>
            </a:extLst>
          </p:cNvPr>
          <p:cNvSpPr txBox="1"/>
          <p:nvPr/>
        </p:nvSpPr>
        <p:spPr>
          <a:xfrm>
            <a:off x="3397334" y="3073182"/>
            <a:ext cx="4394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学以致用，付诸行动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000"/>
    </mc:Choice>
    <mc:Fallback>
      <p:transition advTm="9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165</Words>
  <Application>Microsoft Office PowerPoint</Application>
  <PresentationFormat>宽屏</PresentationFormat>
  <Paragraphs>41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 Unicode MS</vt:lpstr>
      <vt:lpstr>Elephant</vt:lpstr>
      <vt:lpstr>等线</vt:lpstr>
      <vt:lpstr>等线 Light</vt:lpstr>
      <vt:lpstr>方正仿宋简体</vt:lpstr>
      <vt:lpstr>方正黑体简体</vt:lpstr>
      <vt:lpstr>微软雅黑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WHHD-李冬 WHHD-李冬</cp:lastModifiedBy>
  <cp:revision>117</cp:revision>
  <dcterms:created xsi:type="dcterms:W3CDTF">2019-04-01T08:23:00Z</dcterms:created>
  <dcterms:modified xsi:type="dcterms:W3CDTF">2021-07-21T09:45:49Z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