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76" r:id="rId3"/>
    <p:sldId id="258" r:id="rId4"/>
    <p:sldId id="259" r:id="rId5"/>
    <p:sldId id="281" r:id="rId6"/>
    <p:sldId id="278" r:id="rId7"/>
    <p:sldId id="282" r:id="rId8"/>
    <p:sldId id="264" r:id="rId9"/>
    <p:sldId id="283" r:id="rId10"/>
    <p:sldId id="284" r:id="rId11"/>
    <p:sldId id="290" r:id="rId12"/>
    <p:sldId id="285" r:id="rId13"/>
    <p:sldId id="286" r:id="rId14"/>
    <p:sldId id="291" r:id="rId15"/>
    <p:sldId id="287" r:id="rId16"/>
    <p:sldId id="288" r:id="rId17"/>
    <p:sldId id="289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4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0D2"/>
    <a:srgbClr val="8DC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726" y="96"/>
      </p:cViewPr>
      <p:guideLst>
        <p:guide orient="horz" pos="2160"/>
        <p:guide pos="3840"/>
        <p:guide orient="horz" pos="2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D6402-2067-4CB1-9A28-5CB905084C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A58EC-8B9F-4F1A-82C3-DF6A00384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2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2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0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124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56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9095-66B7-4DBE-917E-A084E09862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C7EE161C-A61C-4F21-AF49-9B6F7090A288}" type="datetimeFigureOut">
              <a:rPr lang="zh-CN" altLang="en-US" smtClean="0"/>
              <a:t>2021/7/21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6B59095-66B7-4DBE-917E-A084E09862A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10510" y="2166907"/>
            <a:ext cx="796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工作总结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和学术梳理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01048" y="3209782"/>
            <a:ext cx="7189904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01048" y="4122054"/>
            <a:ext cx="317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汇报人：贾旭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26502" y="4122054"/>
            <a:ext cx="317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2400" spc="-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2021.07.21</a:t>
            </a:r>
            <a:endParaRPr lang="zh-CN" altLang="en-US" sz="2400" spc="-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3C266E-46B0-4423-8E32-F6425D677159}"/>
              </a:ext>
            </a:extLst>
          </p:cNvPr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BAFF2B-8E5D-401E-9B76-8CD29011C7EE}"/>
              </a:ext>
            </a:extLst>
          </p:cNvPr>
          <p:cNvSpPr/>
          <p:nvPr/>
        </p:nvSpPr>
        <p:spPr>
          <a:xfrm>
            <a:off x="931816" y="961784"/>
            <a:ext cx="10328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Multi-Intent Attention and Top-k Network </a:t>
            </a:r>
            <a:r>
              <a:rPr lang="en-US" altLang="zh-CN" dirty="0">
                <a:solidFill>
                  <a:srgbClr val="FF0000"/>
                </a:solidFill>
              </a:rPr>
              <a:t>for Joint Multiple Intent Detection and Slot Filling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Multi-Intent Attention and Top-k Network </a:t>
            </a:r>
            <a:r>
              <a:rPr lang="en-US" altLang="zh-CN" dirty="0"/>
              <a:t>with Interactive Framework </a:t>
            </a:r>
            <a:r>
              <a:rPr lang="en-US" altLang="zh-CN" dirty="0">
                <a:solidFill>
                  <a:srgbClr val="FF0000"/>
                </a:solidFill>
              </a:rPr>
              <a:t>for Joint Multiple Intent Detection and Slot Filling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5DB05-2CE0-4918-819D-42222A35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14" y="2881327"/>
            <a:ext cx="10028571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8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8467" y="1612855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224" y="1843805"/>
            <a:ext cx="284011" cy="309624"/>
            <a:chOff x="5603007" y="2334146"/>
            <a:chExt cx="985986" cy="1074907"/>
          </a:xfrm>
          <a:solidFill>
            <a:schemeClr val="bg1"/>
          </a:solidFill>
        </p:grpSpPr>
        <p:sp>
          <p:nvSpPr>
            <p:cNvPr id="19" name="任意多边形: 形状 18"/>
            <p:cNvSpPr/>
            <p:nvPr/>
          </p:nvSpPr>
          <p:spPr>
            <a:xfrm>
              <a:off x="5603007" y="2334146"/>
              <a:ext cx="837158" cy="926455"/>
            </a:xfrm>
            <a:custGeom>
              <a:avLst/>
              <a:gdLst>
                <a:gd name="connsiteX0" fmla="*/ 762744 w 837158"/>
                <a:gd name="connsiteY0" fmla="*/ 0 h 926455"/>
                <a:gd name="connsiteX1" fmla="*/ 74414 w 837158"/>
                <a:gd name="connsiteY1" fmla="*/ 0 h 926455"/>
                <a:gd name="connsiteX2" fmla="*/ 0 w 837158"/>
                <a:gd name="connsiteY2" fmla="*/ 74414 h 926455"/>
                <a:gd name="connsiteX3" fmla="*/ 0 w 837158"/>
                <a:gd name="connsiteY3" fmla="*/ 852041 h 926455"/>
                <a:gd name="connsiteX4" fmla="*/ 74414 w 837158"/>
                <a:gd name="connsiteY4" fmla="*/ 926455 h 926455"/>
                <a:gd name="connsiteX5" fmla="*/ 762744 w 837158"/>
                <a:gd name="connsiteY5" fmla="*/ 926455 h 926455"/>
                <a:gd name="connsiteX6" fmla="*/ 837158 w 837158"/>
                <a:gd name="connsiteY6" fmla="*/ 852041 h 926455"/>
                <a:gd name="connsiteX7" fmla="*/ 837158 w 837158"/>
                <a:gd name="connsiteY7" fmla="*/ 74414 h 926455"/>
                <a:gd name="connsiteX8" fmla="*/ 762744 w 837158"/>
                <a:gd name="connsiteY8" fmla="*/ 0 h 926455"/>
                <a:gd name="connsiteX9" fmla="*/ 781348 w 837158"/>
                <a:gd name="connsiteY9" fmla="*/ 833438 h 926455"/>
                <a:gd name="connsiteX10" fmla="*/ 744141 w 837158"/>
                <a:gd name="connsiteY10" fmla="*/ 870645 h 926455"/>
                <a:gd name="connsiteX11" fmla="*/ 93018 w 837158"/>
                <a:gd name="connsiteY11" fmla="*/ 870645 h 926455"/>
                <a:gd name="connsiteX12" fmla="*/ 55811 w 837158"/>
                <a:gd name="connsiteY12" fmla="*/ 833438 h 926455"/>
                <a:gd name="connsiteX13" fmla="*/ 55811 w 837158"/>
                <a:gd name="connsiteY13" fmla="*/ 93018 h 926455"/>
                <a:gd name="connsiteX14" fmla="*/ 93018 w 837158"/>
                <a:gd name="connsiteY14" fmla="*/ 55811 h 926455"/>
                <a:gd name="connsiteX15" fmla="*/ 744141 w 837158"/>
                <a:gd name="connsiteY15" fmla="*/ 55811 h 926455"/>
                <a:gd name="connsiteX16" fmla="*/ 781348 w 837158"/>
                <a:gd name="connsiteY16" fmla="*/ 93018 h 926455"/>
                <a:gd name="connsiteX17" fmla="*/ 781348 w 837158"/>
                <a:gd name="connsiteY17" fmla="*/ 833438 h 92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7158" h="926455">
                  <a:moveTo>
                    <a:pt x="762744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852041"/>
                  </a:lnTo>
                  <a:cubicBezTo>
                    <a:pt x="0" y="893155"/>
                    <a:pt x="33300" y="926455"/>
                    <a:pt x="74414" y="926455"/>
                  </a:cubicBezTo>
                  <a:lnTo>
                    <a:pt x="762744" y="926455"/>
                  </a:lnTo>
                  <a:cubicBezTo>
                    <a:pt x="803858" y="926455"/>
                    <a:pt x="837158" y="893155"/>
                    <a:pt x="837158" y="852041"/>
                  </a:cubicBezTo>
                  <a:lnTo>
                    <a:pt x="837158" y="74414"/>
                  </a:lnTo>
                  <a:cubicBezTo>
                    <a:pt x="837158" y="33300"/>
                    <a:pt x="803858" y="0"/>
                    <a:pt x="762744" y="0"/>
                  </a:cubicBezTo>
                  <a:close/>
                  <a:moveTo>
                    <a:pt x="781348" y="833438"/>
                  </a:moveTo>
                  <a:cubicBezTo>
                    <a:pt x="781348" y="853901"/>
                    <a:pt x="764605" y="870645"/>
                    <a:pt x="744141" y="870645"/>
                  </a:cubicBezTo>
                  <a:lnTo>
                    <a:pt x="93018" y="870645"/>
                  </a:lnTo>
                  <a:cubicBezTo>
                    <a:pt x="72554" y="870645"/>
                    <a:pt x="55811" y="853901"/>
                    <a:pt x="55811" y="833438"/>
                  </a:cubicBezTo>
                  <a:lnTo>
                    <a:pt x="55811" y="93018"/>
                  </a:lnTo>
                  <a:cubicBezTo>
                    <a:pt x="55811" y="72554"/>
                    <a:pt x="72554" y="55811"/>
                    <a:pt x="93018" y="55811"/>
                  </a:cubicBezTo>
                  <a:lnTo>
                    <a:pt x="744141" y="55811"/>
                  </a:lnTo>
                  <a:cubicBezTo>
                    <a:pt x="764605" y="55811"/>
                    <a:pt x="781348" y="72554"/>
                    <a:pt x="781348" y="93018"/>
                  </a:cubicBezTo>
                  <a:lnTo>
                    <a:pt x="781348" y="83343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5789042" y="2549571"/>
              <a:ext cx="799951" cy="859482"/>
            </a:xfrm>
            <a:custGeom>
              <a:avLst/>
              <a:gdLst>
                <a:gd name="connsiteX0" fmla="*/ 744141 w 799951"/>
                <a:gd name="connsiteY0" fmla="*/ 27910 h 859482"/>
                <a:gd name="connsiteX1" fmla="*/ 744141 w 799951"/>
                <a:gd name="connsiteY1" fmla="*/ 766841 h 859482"/>
                <a:gd name="connsiteX2" fmla="*/ 706934 w 799951"/>
                <a:gd name="connsiteY2" fmla="*/ 804048 h 859482"/>
                <a:gd name="connsiteX3" fmla="*/ 75902 w 799951"/>
                <a:gd name="connsiteY3" fmla="*/ 804048 h 859482"/>
                <a:gd name="connsiteX4" fmla="*/ 49485 w 799951"/>
                <a:gd name="connsiteY4" fmla="*/ 823210 h 859482"/>
                <a:gd name="connsiteX5" fmla="*/ 75902 w 799951"/>
                <a:gd name="connsiteY5" fmla="*/ 859859 h 859482"/>
                <a:gd name="connsiteX6" fmla="*/ 725537 w 799951"/>
                <a:gd name="connsiteY6" fmla="*/ 859859 h 859482"/>
                <a:gd name="connsiteX7" fmla="*/ 799951 w 799951"/>
                <a:gd name="connsiteY7" fmla="*/ 785445 h 859482"/>
                <a:gd name="connsiteX8" fmla="*/ 799951 w 799951"/>
                <a:gd name="connsiteY8" fmla="*/ 27910 h 859482"/>
                <a:gd name="connsiteX9" fmla="*/ 763302 w 799951"/>
                <a:gd name="connsiteY9" fmla="*/ 1493 h 859482"/>
                <a:gd name="connsiteX10" fmla="*/ 744141 w 799951"/>
                <a:gd name="connsiteY10" fmla="*/ 27910 h 859482"/>
                <a:gd name="connsiteX11" fmla="*/ 437183 w 799951"/>
                <a:gd name="connsiteY11" fmla="*/ 84092 h 859482"/>
                <a:gd name="connsiteX12" fmla="*/ 27905 w 799951"/>
                <a:gd name="connsiteY12" fmla="*/ 84092 h 859482"/>
                <a:gd name="connsiteX13" fmla="*/ 0 w 799951"/>
                <a:gd name="connsiteY13" fmla="*/ 56187 h 859482"/>
                <a:gd name="connsiteX14" fmla="*/ 27905 w 799951"/>
                <a:gd name="connsiteY14" fmla="*/ 28282 h 859482"/>
                <a:gd name="connsiteX15" fmla="*/ 437183 w 799951"/>
                <a:gd name="connsiteY15" fmla="*/ 28282 h 859482"/>
                <a:gd name="connsiteX16" fmla="*/ 465088 w 799951"/>
                <a:gd name="connsiteY16" fmla="*/ 56187 h 859482"/>
                <a:gd name="connsiteX17" fmla="*/ 437183 w 799951"/>
                <a:gd name="connsiteY17" fmla="*/ 84092 h 859482"/>
                <a:gd name="connsiteX18" fmla="*/ 437183 w 799951"/>
                <a:gd name="connsiteY18" fmla="*/ 266407 h 859482"/>
                <a:gd name="connsiteX19" fmla="*/ 27905 w 799951"/>
                <a:gd name="connsiteY19" fmla="*/ 266407 h 859482"/>
                <a:gd name="connsiteX20" fmla="*/ 0 w 799951"/>
                <a:gd name="connsiteY20" fmla="*/ 238501 h 859482"/>
                <a:gd name="connsiteX21" fmla="*/ 27905 w 799951"/>
                <a:gd name="connsiteY21" fmla="*/ 210596 h 859482"/>
                <a:gd name="connsiteX22" fmla="*/ 437183 w 799951"/>
                <a:gd name="connsiteY22" fmla="*/ 210596 h 859482"/>
                <a:gd name="connsiteX23" fmla="*/ 465088 w 799951"/>
                <a:gd name="connsiteY23" fmla="*/ 238501 h 859482"/>
                <a:gd name="connsiteX24" fmla="*/ 437183 w 799951"/>
                <a:gd name="connsiteY24" fmla="*/ 266407 h 859482"/>
                <a:gd name="connsiteX25" fmla="*/ 336166 w 799951"/>
                <a:gd name="connsiteY25" fmla="*/ 448721 h 859482"/>
                <a:gd name="connsiteX26" fmla="*/ 27905 w 799951"/>
                <a:gd name="connsiteY26" fmla="*/ 448721 h 859482"/>
                <a:gd name="connsiteX27" fmla="*/ 0 w 799951"/>
                <a:gd name="connsiteY27" fmla="*/ 420816 h 859482"/>
                <a:gd name="connsiteX28" fmla="*/ 27905 w 799951"/>
                <a:gd name="connsiteY28" fmla="*/ 392911 h 859482"/>
                <a:gd name="connsiteX29" fmla="*/ 336166 w 799951"/>
                <a:gd name="connsiteY29" fmla="*/ 392911 h 859482"/>
                <a:gd name="connsiteX30" fmla="*/ 364071 w 799951"/>
                <a:gd name="connsiteY30" fmla="*/ 420816 h 859482"/>
                <a:gd name="connsiteX31" fmla="*/ 336166 w 799951"/>
                <a:gd name="connsiteY31" fmla="*/ 448721 h 85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99951" h="859482">
                  <a:moveTo>
                    <a:pt x="744141" y="27910"/>
                  </a:moveTo>
                  <a:lnTo>
                    <a:pt x="744141" y="766841"/>
                  </a:lnTo>
                  <a:cubicBezTo>
                    <a:pt x="744141" y="787305"/>
                    <a:pt x="727397" y="804048"/>
                    <a:pt x="706934" y="804048"/>
                  </a:cubicBezTo>
                  <a:lnTo>
                    <a:pt x="75902" y="804048"/>
                  </a:lnTo>
                  <a:cubicBezTo>
                    <a:pt x="63810" y="804048"/>
                    <a:pt x="53206" y="811676"/>
                    <a:pt x="49485" y="823210"/>
                  </a:cubicBezTo>
                  <a:cubicBezTo>
                    <a:pt x="43532" y="841255"/>
                    <a:pt x="56927" y="859859"/>
                    <a:pt x="75902" y="859859"/>
                  </a:cubicBezTo>
                  <a:lnTo>
                    <a:pt x="725537" y="859859"/>
                  </a:lnTo>
                  <a:cubicBezTo>
                    <a:pt x="766651" y="859859"/>
                    <a:pt x="799951" y="826559"/>
                    <a:pt x="799951" y="785445"/>
                  </a:cubicBezTo>
                  <a:lnTo>
                    <a:pt x="799951" y="27910"/>
                  </a:lnTo>
                  <a:cubicBezTo>
                    <a:pt x="799951" y="8934"/>
                    <a:pt x="781348" y="-4647"/>
                    <a:pt x="763302" y="1493"/>
                  </a:cubicBezTo>
                  <a:cubicBezTo>
                    <a:pt x="751768" y="5213"/>
                    <a:pt x="744141" y="16003"/>
                    <a:pt x="744141" y="27910"/>
                  </a:cubicBezTo>
                  <a:close/>
                  <a:moveTo>
                    <a:pt x="437183" y="84092"/>
                  </a:moveTo>
                  <a:lnTo>
                    <a:pt x="27905" y="84092"/>
                  </a:lnTo>
                  <a:cubicBezTo>
                    <a:pt x="12464" y="84092"/>
                    <a:pt x="0" y="71628"/>
                    <a:pt x="0" y="56187"/>
                  </a:cubicBezTo>
                  <a:cubicBezTo>
                    <a:pt x="0" y="40746"/>
                    <a:pt x="12464" y="28282"/>
                    <a:pt x="27905" y="28282"/>
                  </a:cubicBezTo>
                  <a:lnTo>
                    <a:pt x="437183" y="28282"/>
                  </a:lnTo>
                  <a:cubicBezTo>
                    <a:pt x="452624" y="28282"/>
                    <a:pt x="465088" y="40746"/>
                    <a:pt x="465088" y="56187"/>
                  </a:cubicBezTo>
                  <a:cubicBezTo>
                    <a:pt x="465088" y="71628"/>
                    <a:pt x="452624" y="84092"/>
                    <a:pt x="437183" y="84092"/>
                  </a:cubicBezTo>
                  <a:close/>
                  <a:moveTo>
                    <a:pt x="437183" y="266407"/>
                  </a:moveTo>
                  <a:lnTo>
                    <a:pt x="27905" y="266407"/>
                  </a:lnTo>
                  <a:cubicBezTo>
                    <a:pt x="12464" y="266407"/>
                    <a:pt x="0" y="253942"/>
                    <a:pt x="0" y="238501"/>
                  </a:cubicBezTo>
                  <a:cubicBezTo>
                    <a:pt x="0" y="223061"/>
                    <a:pt x="12464" y="210596"/>
                    <a:pt x="27905" y="210596"/>
                  </a:cubicBezTo>
                  <a:lnTo>
                    <a:pt x="437183" y="210596"/>
                  </a:lnTo>
                  <a:cubicBezTo>
                    <a:pt x="452624" y="210596"/>
                    <a:pt x="465088" y="223061"/>
                    <a:pt x="465088" y="238501"/>
                  </a:cubicBezTo>
                  <a:cubicBezTo>
                    <a:pt x="465088" y="253942"/>
                    <a:pt x="452624" y="266407"/>
                    <a:pt x="437183" y="266407"/>
                  </a:cubicBezTo>
                  <a:close/>
                  <a:moveTo>
                    <a:pt x="336166" y="448721"/>
                  </a:moveTo>
                  <a:lnTo>
                    <a:pt x="27905" y="448721"/>
                  </a:lnTo>
                  <a:cubicBezTo>
                    <a:pt x="12464" y="448721"/>
                    <a:pt x="0" y="436257"/>
                    <a:pt x="0" y="420816"/>
                  </a:cubicBezTo>
                  <a:cubicBezTo>
                    <a:pt x="0" y="405375"/>
                    <a:pt x="12464" y="392911"/>
                    <a:pt x="27905" y="392911"/>
                  </a:cubicBezTo>
                  <a:lnTo>
                    <a:pt x="336166" y="392911"/>
                  </a:lnTo>
                  <a:cubicBezTo>
                    <a:pt x="351606" y="392911"/>
                    <a:pt x="364071" y="405375"/>
                    <a:pt x="364071" y="420816"/>
                  </a:cubicBezTo>
                  <a:cubicBezTo>
                    <a:pt x="364071" y="436257"/>
                    <a:pt x="351420" y="448721"/>
                    <a:pt x="336166" y="4487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93747" y="1272838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确定选题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93746" y="1658601"/>
            <a:ext cx="7872765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1-2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月希望构建一个产业多分类数据集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失败了。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3-6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月构建产业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，阅读了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篇多分类和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篇预训练论文，复现了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Transformer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NerBert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代码。</a:t>
            </a:r>
          </a:p>
        </p:txBody>
      </p:sp>
      <p:sp>
        <p:nvSpPr>
          <p:cNvPr id="10" name="椭圆 9"/>
          <p:cNvSpPr/>
          <p:nvPr/>
        </p:nvSpPr>
        <p:spPr>
          <a:xfrm>
            <a:off x="778467" y="3452815"/>
            <a:ext cx="771525" cy="771525"/>
          </a:xfrm>
          <a:prstGeom prst="ellipse">
            <a:avLst/>
          </a:prstGeom>
          <a:solidFill>
            <a:srgbClr val="F3E0D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98914" y="3674801"/>
            <a:ext cx="330631" cy="327552"/>
            <a:chOff x="6214607" y="4030135"/>
            <a:chExt cx="1147837" cy="1137147"/>
          </a:xfrm>
          <a:solidFill>
            <a:schemeClr val="bg1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214607" y="4030135"/>
              <a:ext cx="1147837" cy="714375"/>
            </a:xfrm>
            <a:custGeom>
              <a:avLst/>
              <a:gdLst>
                <a:gd name="connsiteX0" fmla="*/ 574663 w 1147836"/>
                <a:gd name="connsiteY0" fmla="*/ 714840 h 714375"/>
                <a:gd name="connsiteX1" fmla="*/ 524433 w 1147836"/>
                <a:gd name="connsiteY1" fmla="*/ 701818 h 714375"/>
                <a:gd name="connsiteX2" fmla="*/ 42602 w 1147836"/>
                <a:gd name="connsiteY2" fmla="*/ 430392 h 714375"/>
                <a:gd name="connsiteX3" fmla="*/ 0 w 1147836"/>
                <a:gd name="connsiteY3" fmla="*/ 357467 h 714375"/>
                <a:gd name="connsiteX4" fmla="*/ 42602 w 1147836"/>
                <a:gd name="connsiteY4" fmla="*/ 284541 h 714375"/>
                <a:gd name="connsiteX5" fmla="*/ 524433 w 1147836"/>
                <a:gd name="connsiteY5" fmla="*/ 13115 h 714375"/>
                <a:gd name="connsiteX6" fmla="*/ 624892 w 1147836"/>
                <a:gd name="connsiteY6" fmla="*/ 13115 h 714375"/>
                <a:gd name="connsiteX7" fmla="*/ 1106723 w 1147836"/>
                <a:gd name="connsiteY7" fmla="*/ 284541 h 714375"/>
                <a:gd name="connsiteX8" fmla="*/ 1149325 w 1147836"/>
                <a:gd name="connsiteY8" fmla="*/ 357467 h 714375"/>
                <a:gd name="connsiteX9" fmla="*/ 1106723 w 1147836"/>
                <a:gd name="connsiteY9" fmla="*/ 430392 h 714375"/>
                <a:gd name="connsiteX10" fmla="*/ 624892 w 1147836"/>
                <a:gd name="connsiteY10" fmla="*/ 701818 h 714375"/>
                <a:gd name="connsiteX11" fmla="*/ 574663 w 1147836"/>
                <a:gd name="connsiteY11" fmla="*/ 714840 h 714375"/>
                <a:gd name="connsiteX12" fmla="*/ 551780 w 1147836"/>
                <a:gd name="connsiteY12" fmla="*/ 653076 h 714375"/>
                <a:gd name="connsiteX13" fmla="*/ 597359 w 1147836"/>
                <a:gd name="connsiteY13" fmla="*/ 653076 h 714375"/>
                <a:gd name="connsiteX14" fmla="*/ 1079190 w 1147836"/>
                <a:gd name="connsiteY14" fmla="*/ 381651 h 714375"/>
                <a:gd name="connsiteX15" fmla="*/ 1093329 w 1147836"/>
                <a:gd name="connsiteY15" fmla="*/ 357281 h 714375"/>
                <a:gd name="connsiteX16" fmla="*/ 1079190 w 1147836"/>
                <a:gd name="connsiteY16" fmla="*/ 332910 h 714375"/>
                <a:gd name="connsiteX17" fmla="*/ 597359 w 1147836"/>
                <a:gd name="connsiteY17" fmla="*/ 61485 h 714375"/>
                <a:gd name="connsiteX18" fmla="*/ 551780 w 1147836"/>
                <a:gd name="connsiteY18" fmla="*/ 61485 h 714375"/>
                <a:gd name="connsiteX19" fmla="*/ 69949 w 1147836"/>
                <a:gd name="connsiteY19" fmla="*/ 332910 h 714375"/>
                <a:gd name="connsiteX20" fmla="*/ 55811 w 1147836"/>
                <a:gd name="connsiteY20" fmla="*/ 357281 h 714375"/>
                <a:gd name="connsiteX21" fmla="*/ 69949 w 1147836"/>
                <a:gd name="connsiteY21" fmla="*/ 381651 h 714375"/>
                <a:gd name="connsiteX22" fmla="*/ 551780 w 1147836"/>
                <a:gd name="connsiteY22" fmla="*/ 653076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7836" h="714375">
                  <a:moveTo>
                    <a:pt x="574663" y="714840"/>
                  </a:moveTo>
                  <a:cubicBezTo>
                    <a:pt x="557361" y="714840"/>
                    <a:pt x="539874" y="710561"/>
                    <a:pt x="524433" y="701818"/>
                  </a:cubicBezTo>
                  <a:lnTo>
                    <a:pt x="42602" y="430392"/>
                  </a:lnTo>
                  <a:cubicBezTo>
                    <a:pt x="15999" y="415324"/>
                    <a:pt x="0" y="388162"/>
                    <a:pt x="0" y="357467"/>
                  </a:cubicBezTo>
                  <a:cubicBezTo>
                    <a:pt x="0" y="326771"/>
                    <a:pt x="15999" y="299610"/>
                    <a:pt x="42602" y="284541"/>
                  </a:cubicBezTo>
                  <a:lnTo>
                    <a:pt x="524433" y="13115"/>
                  </a:lnTo>
                  <a:cubicBezTo>
                    <a:pt x="555315" y="-4372"/>
                    <a:pt x="593824" y="-4372"/>
                    <a:pt x="624892" y="13115"/>
                  </a:cubicBezTo>
                  <a:lnTo>
                    <a:pt x="1106723" y="284541"/>
                  </a:lnTo>
                  <a:cubicBezTo>
                    <a:pt x="1133326" y="299610"/>
                    <a:pt x="1149325" y="326771"/>
                    <a:pt x="1149325" y="357467"/>
                  </a:cubicBezTo>
                  <a:cubicBezTo>
                    <a:pt x="1149325" y="388162"/>
                    <a:pt x="1133326" y="415324"/>
                    <a:pt x="1106723" y="430392"/>
                  </a:cubicBezTo>
                  <a:lnTo>
                    <a:pt x="624892" y="701818"/>
                  </a:lnTo>
                  <a:cubicBezTo>
                    <a:pt x="609451" y="710561"/>
                    <a:pt x="591964" y="714840"/>
                    <a:pt x="574663" y="714840"/>
                  </a:cubicBezTo>
                  <a:close/>
                  <a:moveTo>
                    <a:pt x="551780" y="653076"/>
                  </a:moveTo>
                  <a:cubicBezTo>
                    <a:pt x="565919" y="661076"/>
                    <a:pt x="583406" y="661076"/>
                    <a:pt x="597359" y="653076"/>
                  </a:cubicBezTo>
                  <a:lnTo>
                    <a:pt x="1079190" y="381651"/>
                  </a:lnTo>
                  <a:cubicBezTo>
                    <a:pt x="1092026" y="374396"/>
                    <a:pt x="1093329" y="362303"/>
                    <a:pt x="1093329" y="357281"/>
                  </a:cubicBezTo>
                  <a:cubicBezTo>
                    <a:pt x="1093329" y="352258"/>
                    <a:pt x="1092026" y="340165"/>
                    <a:pt x="1079190" y="332910"/>
                  </a:cubicBezTo>
                  <a:lnTo>
                    <a:pt x="597359" y="61485"/>
                  </a:lnTo>
                  <a:cubicBezTo>
                    <a:pt x="583220" y="53485"/>
                    <a:pt x="565733" y="53485"/>
                    <a:pt x="551780" y="61485"/>
                  </a:cubicBezTo>
                  <a:lnTo>
                    <a:pt x="69949" y="332910"/>
                  </a:lnTo>
                  <a:cubicBezTo>
                    <a:pt x="57113" y="340165"/>
                    <a:pt x="55811" y="352258"/>
                    <a:pt x="55811" y="357281"/>
                  </a:cubicBezTo>
                  <a:cubicBezTo>
                    <a:pt x="55811" y="362303"/>
                    <a:pt x="57113" y="374396"/>
                    <a:pt x="69949" y="381651"/>
                  </a:cubicBezTo>
                  <a:lnTo>
                    <a:pt x="551780" y="653076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24288" y="460173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528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24288" y="481381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342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93747" y="3345932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IndBert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3747" y="3731695"/>
            <a:ext cx="787276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月底完成产业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的设计、代码实现工作，相较于传统分类方法，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1.5%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，相较于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IndBert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0.8%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，提升效果不是很明显。</a:t>
            </a:r>
          </a:p>
        </p:txBody>
      </p:sp>
      <p:sp>
        <p:nvSpPr>
          <p:cNvPr id="11" name="椭圆 10"/>
          <p:cNvSpPr/>
          <p:nvPr/>
        </p:nvSpPr>
        <p:spPr>
          <a:xfrm>
            <a:off x="778467" y="5292774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35621" y="5520991"/>
            <a:ext cx="257217" cy="315091"/>
            <a:chOff x="7862024" y="2147739"/>
            <a:chExt cx="892969" cy="1093887"/>
          </a:xfrm>
          <a:solidFill>
            <a:schemeClr val="bg1"/>
          </a:solidFill>
        </p:grpSpPr>
        <p:sp>
          <p:nvSpPr>
            <p:cNvPr id="26" name="任意多边形: 形状 25"/>
            <p:cNvSpPr/>
            <p:nvPr/>
          </p:nvSpPr>
          <p:spPr>
            <a:xfrm>
              <a:off x="8075964" y="2363539"/>
              <a:ext cx="465088" cy="420439"/>
            </a:xfrm>
            <a:custGeom>
              <a:avLst/>
              <a:gdLst>
                <a:gd name="connsiteX0" fmla="*/ 437183 w 465087"/>
                <a:gd name="connsiteY0" fmla="*/ 55811 h 420439"/>
                <a:gd name="connsiteX1" fmla="*/ 27905 w 465087"/>
                <a:gd name="connsiteY1" fmla="*/ 55811 h 420439"/>
                <a:gd name="connsiteX2" fmla="*/ 0 w 465087"/>
                <a:gd name="connsiteY2" fmla="*/ 27905 h 420439"/>
                <a:gd name="connsiteX3" fmla="*/ 27905 w 465087"/>
                <a:gd name="connsiteY3" fmla="*/ 0 h 420439"/>
                <a:gd name="connsiteX4" fmla="*/ 437183 w 465087"/>
                <a:gd name="connsiteY4" fmla="*/ 0 h 420439"/>
                <a:gd name="connsiteX5" fmla="*/ 465088 w 465087"/>
                <a:gd name="connsiteY5" fmla="*/ 27905 h 420439"/>
                <a:gd name="connsiteX6" fmla="*/ 437183 w 465087"/>
                <a:gd name="connsiteY6" fmla="*/ 55811 h 420439"/>
                <a:gd name="connsiteX7" fmla="*/ 437183 w 465087"/>
                <a:gd name="connsiteY7" fmla="*/ 238125 h 420439"/>
                <a:gd name="connsiteX8" fmla="*/ 27905 w 465087"/>
                <a:gd name="connsiteY8" fmla="*/ 238125 h 420439"/>
                <a:gd name="connsiteX9" fmla="*/ 0 w 465087"/>
                <a:gd name="connsiteY9" fmla="*/ 210220 h 420439"/>
                <a:gd name="connsiteX10" fmla="*/ 27905 w 465087"/>
                <a:gd name="connsiteY10" fmla="*/ 182314 h 420439"/>
                <a:gd name="connsiteX11" fmla="*/ 437183 w 465087"/>
                <a:gd name="connsiteY11" fmla="*/ 182314 h 420439"/>
                <a:gd name="connsiteX12" fmla="*/ 465088 w 465087"/>
                <a:gd name="connsiteY12" fmla="*/ 210220 h 420439"/>
                <a:gd name="connsiteX13" fmla="*/ 437183 w 465087"/>
                <a:gd name="connsiteY13" fmla="*/ 238125 h 420439"/>
                <a:gd name="connsiteX14" fmla="*/ 336166 w 465087"/>
                <a:gd name="connsiteY14" fmla="*/ 420439 h 420439"/>
                <a:gd name="connsiteX15" fmla="*/ 27905 w 465087"/>
                <a:gd name="connsiteY15" fmla="*/ 420439 h 420439"/>
                <a:gd name="connsiteX16" fmla="*/ 0 w 465087"/>
                <a:gd name="connsiteY16" fmla="*/ 392534 h 420439"/>
                <a:gd name="connsiteX17" fmla="*/ 27905 w 465087"/>
                <a:gd name="connsiteY17" fmla="*/ 364629 h 420439"/>
                <a:gd name="connsiteX18" fmla="*/ 336166 w 465087"/>
                <a:gd name="connsiteY18" fmla="*/ 364629 h 420439"/>
                <a:gd name="connsiteX19" fmla="*/ 364071 w 465087"/>
                <a:gd name="connsiteY19" fmla="*/ 392534 h 420439"/>
                <a:gd name="connsiteX20" fmla="*/ 336166 w 465087"/>
                <a:gd name="connsiteY20" fmla="*/ 420439 h 42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087" h="420439">
                  <a:moveTo>
                    <a:pt x="437183" y="55811"/>
                  </a:moveTo>
                  <a:lnTo>
                    <a:pt x="27905" y="55811"/>
                  </a:lnTo>
                  <a:cubicBezTo>
                    <a:pt x="12464" y="55811"/>
                    <a:pt x="0" y="43346"/>
                    <a:pt x="0" y="27905"/>
                  </a:cubicBezTo>
                  <a:cubicBezTo>
                    <a:pt x="0" y="12464"/>
                    <a:pt x="12464" y="0"/>
                    <a:pt x="27905" y="0"/>
                  </a:cubicBezTo>
                  <a:lnTo>
                    <a:pt x="437183" y="0"/>
                  </a:lnTo>
                  <a:cubicBezTo>
                    <a:pt x="452624" y="0"/>
                    <a:pt x="465088" y="12464"/>
                    <a:pt x="465088" y="27905"/>
                  </a:cubicBezTo>
                  <a:cubicBezTo>
                    <a:pt x="465088" y="43346"/>
                    <a:pt x="452624" y="55811"/>
                    <a:pt x="437183" y="55811"/>
                  </a:cubicBezTo>
                  <a:close/>
                  <a:moveTo>
                    <a:pt x="437183" y="238125"/>
                  </a:moveTo>
                  <a:lnTo>
                    <a:pt x="27905" y="238125"/>
                  </a:lnTo>
                  <a:cubicBezTo>
                    <a:pt x="12464" y="238125"/>
                    <a:pt x="0" y="225661"/>
                    <a:pt x="0" y="210220"/>
                  </a:cubicBezTo>
                  <a:cubicBezTo>
                    <a:pt x="0" y="194779"/>
                    <a:pt x="12464" y="182314"/>
                    <a:pt x="27905" y="182314"/>
                  </a:cubicBezTo>
                  <a:lnTo>
                    <a:pt x="437183" y="182314"/>
                  </a:lnTo>
                  <a:cubicBezTo>
                    <a:pt x="452624" y="182314"/>
                    <a:pt x="465088" y="194779"/>
                    <a:pt x="465088" y="210220"/>
                  </a:cubicBezTo>
                  <a:cubicBezTo>
                    <a:pt x="465088" y="225661"/>
                    <a:pt x="452624" y="238125"/>
                    <a:pt x="437183" y="238125"/>
                  </a:cubicBezTo>
                  <a:close/>
                  <a:moveTo>
                    <a:pt x="336166" y="420439"/>
                  </a:moveTo>
                  <a:lnTo>
                    <a:pt x="27905" y="420439"/>
                  </a:lnTo>
                  <a:cubicBezTo>
                    <a:pt x="12464" y="420439"/>
                    <a:pt x="0" y="407975"/>
                    <a:pt x="0" y="392534"/>
                  </a:cubicBezTo>
                  <a:cubicBezTo>
                    <a:pt x="0" y="377093"/>
                    <a:pt x="12464" y="364629"/>
                    <a:pt x="27905" y="364629"/>
                  </a:cubicBezTo>
                  <a:lnTo>
                    <a:pt x="336166" y="364629"/>
                  </a:lnTo>
                  <a:cubicBezTo>
                    <a:pt x="351606" y="364629"/>
                    <a:pt x="364071" y="377093"/>
                    <a:pt x="364071" y="392534"/>
                  </a:cubicBezTo>
                  <a:cubicBezTo>
                    <a:pt x="364071" y="407975"/>
                    <a:pt x="351420" y="420439"/>
                    <a:pt x="336166" y="420439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7862024" y="2147739"/>
              <a:ext cx="892969" cy="1093887"/>
            </a:xfrm>
            <a:custGeom>
              <a:avLst/>
              <a:gdLst>
                <a:gd name="connsiteX0" fmla="*/ 818555 w 892968"/>
                <a:gd name="connsiteY0" fmla="*/ 0 h 1093886"/>
                <a:gd name="connsiteX1" fmla="*/ 74414 w 892968"/>
                <a:gd name="connsiteY1" fmla="*/ 0 h 1093886"/>
                <a:gd name="connsiteX2" fmla="*/ 0 w 892968"/>
                <a:gd name="connsiteY2" fmla="*/ 74414 h 1093886"/>
                <a:gd name="connsiteX3" fmla="*/ 0 w 892968"/>
                <a:gd name="connsiteY3" fmla="*/ 1019473 h 1093886"/>
                <a:gd name="connsiteX4" fmla="*/ 74414 w 892968"/>
                <a:gd name="connsiteY4" fmla="*/ 1093887 h 1093886"/>
                <a:gd name="connsiteX5" fmla="*/ 539502 w 892968"/>
                <a:gd name="connsiteY5" fmla="*/ 1093887 h 1093886"/>
                <a:gd name="connsiteX6" fmla="*/ 591034 w 892968"/>
                <a:gd name="connsiteY6" fmla="*/ 1083655 h 1093886"/>
                <a:gd name="connsiteX7" fmla="*/ 634752 w 892968"/>
                <a:gd name="connsiteY7" fmla="*/ 1054447 h 1093886"/>
                <a:gd name="connsiteX8" fmla="*/ 651123 w 892968"/>
                <a:gd name="connsiteY8" fmla="*/ 1038076 h 1093886"/>
                <a:gd name="connsiteX9" fmla="*/ 93018 w 892968"/>
                <a:gd name="connsiteY9" fmla="*/ 1038076 h 1093886"/>
                <a:gd name="connsiteX10" fmla="*/ 55811 w 892968"/>
                <a:gd name="connsiteY10" fmla="*/ 1000869 h 1093886"/>
                <a:gd name="connsiteX11" fmla="*/ 55811 w 892968"/>
                <a:gd name="connsiteY11" fmla="*/ 93018 h 1093886"/>
                <a:gd name="connsiteX12" fmla="*/ 93018 w 892968"/>
                <a:gd name="connsiteY12" fmla="*/ 55811 h 1093886"/>
                <a:gd name="connsiteX13" fmla="*/ 799951 w 892968"/>
                <a:gd name="connsiteY13" fmla="*/ 55811 h 1093886"/>
                <a:gd name="connsiteX14" fmla="*/ 837158 w 892968"/>
                <a:gd name="connsiteY14" fmla="*/ 93018 h 1093886"/>
                <a:gd name="connsiteX15" fmla="*/ 837158 w 892968"/>
                <a:gd name="connsiteY15" fmla="*/ 852041 h 1093886"/>
                <a:gd name="connsiteX16" fmla="*/ 853529 w 892968"/>
                <a:gd name="connsiteY16" fmla="*/ 835670 h 1093886"/>
                <a:gd name="connsiteX17" fmla="*/ 892969 w 892968"/>
                <a:gd name="connsiteY17" fmla="*/ 740420 h 1093886"/>
                <a:gd name="connsiteX18" fmla="*/ 892969 w 892968"/>
                <a:gd name="connsiteY18" fmla="*/ 74414 h 1093886"/>
                <a:gd name="connsiteX19" fmla="*/ 818555 w 892968"/>
                <a:gd name="connsiteY19" fmla="*/ 0 h 10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968" h="1093886">
                  <a:moveTo>
                    <a:pt x="818555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1019473"/>
                  </a:lnTo>
                  <a:cubicBezTo>
                    <a:pt x="0" y="1060586"/>
                    <a:pt x="33300" y="1093887"/>
                    <a:pt x="74414" y="1093887"/>
                  </a:cubicBezTo>
                  <a:lnTo>
                    <a:pt x="539502" y="1093887"/>
                  </a:lnTo>
                  <a:cubicBezTo>
                    <a:pt x="557361" y="1093887"/>
                    <a:pt x="574849" y="1090352"/>
                    <a:pt x="591034" y="1083655"/>
                  </a:cubicBezTo>
                  <a:cubicBezTo>
                    <a:pt x="607219" y="1076958"/>
                    <a:pt x="622102" y="1067098"/>
                    <a:pt x="634752" y="1054447"/>
                  </a:cubicBezTo>
                  <a:lnTo>
                    <a:pt x="651123" y="1038076"/>
                  </a:lnTo>
                  <a:lnTo>
                    <a:pt x="93018" y="1038076"/>
                  </a:lnTo>
                  <a:cubicBezTo>
                    <a:pt x="72368" y="1038076"/>
                    <a:pt x="55811" y="1021333"/>
                    <a:pt x="55811" y="1000869"/>
                  </a:cubicBezTo>
                  <a:lnTo>
                    <a:pt x="55811" y="93018"/>
                  </a:lnTo>
                  <a:cubicBezTo>
                    <a:pt x="55811" y="72554"/>
                    <a:pt x="72368" y="55811"/>
                    <a:pt x="93018" y="55811"/>
                  </a:cubicBezTo>
                  <a:lnTo>
                    <a:pt x="799951" y="55811"/>
                  </a:lnTo>
                  <a:cubicBezTo>
                    <a:pt x="820601" y="55811"/>
                    <a:pt x="837158" y="72554"/>
                    <a:pt x="837158" y="93018"/>
                  </a:cubicBezTo>
                  <a:lnTo>
                    <a:pt x="837158" y="852041"/>
                  </a:lnTo>
                  <a:lnTo>
                    <a:pt x="853529" y="835670"/>
                  </a:lnTo>
                  <a:cubicBezTo>
                    <a:pt x="878830" y="810369"/>
                    <a:pt x="892969" y="776139"/>
                    <a:pt x="892969" y="740420"/>
                  </a:cubicBezTo>
                  <a:lnTo>
                    <a:pt x="892969" y="74414"/>
                  </a:lnTo>
                  <a:cubicBezTo>
                    <a:pt x="892969" y="33300"/>
                    <a:pt x="859668" y="0"/>
                    <a:pt x="818555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8401526" y="2888159"/>
              <a:ext cx="353467" cy="353467"/>
            </a:xfrm>
            <a:custGeom>
              <a:avLst/>
              <a:gdLst>
                <a:gd name="connsiteX0" fmla="*/ 74414 w 353466"/>
                <a:gd name="connsiteY0" fmla="*/ 0 h 353466"/>
                <a:gd name="connsiteX1" fmla="*/ 0 w 353466"/>
                <a:gd name="connsiteY1" fmla="*/ 74414 h 353466"/>
                <a:gd name="connsiteX2" fmla="*/ 0 w 353466"/>
                <a:gd name="connsiteY2" fmla="*/ 353467 h 353466"/>
                <a:gd name="connsiteX3" fmla="*/ 51532 w 353466"/>
                <a:gd name="connsiteY3" fmla="*/ 343235 h 353466"/>
                <a:gd name="connsiteX4" fmla="*/ 95250 w 353466"/>
                <a:gd name="connsiteY4" fmla="*/ 314027 h 353466"/>
                <a:gd name="connsiteX5" fmla="*/ 297656 w 353466"/>
                <a:gd name="connsiteY5" fmla="*/ 111621 h 353466"/>
                <a:gd name="connsiteX6" fmla="*/ 314027 w 353466"/>
                <a:gd name="connsiteY6" fmla="*/ 95250 h 353466"/>
                <a:gd name="connsiteX7" fmla="*/ 353467 w 353466"/>
                <a:gd name="connsiteY7" fmla="*/ 0 h 353466"/>
                <a:gd name="connsiteX8" fmla="*/ 74414 w 353466"/>
                <a:gd name="connsiteY8" fmla="*/ 0 h 353466"/>
                <a:gd name="connsiteX9" fmla="*/ 55811 w 353466"/>
                <a:gd name="connsiteY9" fmla="*/ 274588 h 353466"/>
                <a:gd name="connsiteX10" fmla="*/ 55811 w 353466"/>
                <a:gd name="connsiteY10" fmla="*/ 93018 h 353466"/>
                <a:gd name="connsiteX11" fmla="*/ 93018 w 353466"/>
                <a:gd name="connsiteY11" fmla="*/ 55811 h 353466"/>
                <a:gd name="connsiteX12" fmla="*/ 274588 w 353466"/>
                <a:gd name="connsiteY12" fmla="*/ 55811 h 353466"/>
                <a:gd name="connsiteX13" fmla="*/ 55811 w 353466"/>
                <a:gd name="connsiteY13" fmla="*/ 274588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466" h="353466">
                  <a:moveTo>
                    <a:pt x="74414" y="0"/>
                  </a:moveTo>
                  <a:cubicBezTo>
                    <a:pt x="33300" y="0"/>
                    <a:pt x="0" y="33300"/>
                    <a:pt x="0" y="74414"/>
                  </a:cubicBezTo>
                  <a:lnTo>
                    <a:pt x="0" y="353467"/>
                  </a:lnTo>
                  <a:cubicBezTo>
                    <a:pt x="17859" y="353467"/>
                    <a:pt x="35347" y="349932"/>
                    <a:pt x="51532" y="343235"/>
                  </a:cubicBezTo>
                  <a:cubicBezTo>
                    <a:pt x="67717" y="336538"/>
                    <a:pt x="82600" y="326678"/>
                    <a:pt x="95250" y="314027"/>
                  </a:cubicBezTo>
                  <a:lnTo>
                    <a:pt x="297656" y="111621"/>
                  </a:lnTo>
                  <a:lnTo>
                    <a:pt x="314027" y="95250"/>
                  </a:lnTo>
                  <a:cubicBezTo>
                    <a:pt x="339328" y="69949"/>
                    <a:pt x="353467" y="35719"/>
                    <a:pt x="353467" y="0"/>
                  </a:cubicBezTo>
                  <a:lnTo>
                    <a:pt x="74414" y="0"/>
                  </a:lnTo>
                  <a:close/>
                  <a:moveTo>
                    <a:pt x="55811" y="274588"/>
                  </a:moveTo>
                  <a:lnTo>
                    <a:pt x="55811" y="93018"/>
                  </a:lnTo>
                  <a:cubicBezTo>
                    <a:pt x="55811" y="72554"/>
                    <a:pt x="72368" y="55811"/>
                    <a:pt x="93018" y="55811"/>
                  </a:cubicBezTo>
                  <a:lnTo>
                    <a:pt x="274588" y="55811"/>
                  </a:lnTo>
                  <a:lnTo>
                    <a:pt x="55811" y="27458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793747" y="5139392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放弃投稿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DSS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93746" y="5525155"/>
            <a:ext cx="787276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月初，通过查阅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DSS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中的相关论文，与传统人工智能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深度学习相关主题相差较大，同时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IndBert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创新性不足，放弃进一步投入，转向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任务。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产业分类想法</a:t>
            </a:r>
          </a:p>
        </p:txBody>
      </p:sp>
      <p:sp>
        <p:nvSpPr>
          <p:cNvPr id="36" name="矩形 3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26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8467" y="1612855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224" y="1843805"/>
            <a:ext cx="284011" cy="309624"/>
            <a:chOff x="5603007" y="2334146"/>
            <a:chExt cx="985986" cy="1074907"/>
          </a:xfrm>
          <a:solidFill>
            <a:schemeClr val="bg1"/>
          </a:solidFill>
        </p:grpSpPr>
        <p:sp>
          <p:nvSpPr>
            <p:cNvPr id="19" name="任意多边形: 形状 18"/>
            <p:cNvSpPr/>
            <p:nvPr/>
          </p:nvSpPr>
          <p:spPr>
            <a:xfrm>
              <a:off x="5603007" y="2334146"/>
              <a:ext cx="837158" cy="926455"/>
            </a:xfrm>
            <a:custGeom>
              <a:avLst/>
              <a:gdLst>
                <a:gd name="connsiteX0" fmla="*/ 762744 w 837158"/>
                <a:gd name="connsiteY0" fmla="*/ 0 h 926455"/>
                <a:gd name="connsiteX1" fmla="*/ 74414 w 837158"/>
                <a:gd name="connsiteY1" fmla="*/ 0 h 926455"/>
                <a:gd name="connsiteX2" fmla="*/ 0 w 837158"/>
                <a:gd name="connsiteY2" fmla="*/ 74414 h 926455"/>
                <a:gd name="connsiteX3" fmla="*/ 0 w 837158"/>
                <a:gd name="connsiteY3" fmla="*/ 852041 h 926455"/>
                <a:gd name="connsiteX4" fmla="*/ 74414 w 837158"/>
                <a:gd name="connsiteY4" fmla="*/ 926455 h 926455"/>
                <a:gd name="connsiteX5" fmla="*/ 762744 w 837158"/>
                <a:gd name="connsiteY5" fmla="*/ 926455 h 926455"/>
                <a:gd name="connsiteX6" fmla="*/ 837158 w 837158"/>
                <a:gd name="connsiteY6" fmla="*/ 852041 h 926455"/>
                <a:gd name="connsiteX7" fmla="*/ 837158 w 837158"/>
                <a:gd name="connsiteY7" fmla="*/ 74414 h 926455"/>
                <a:gd name="connsiteX8" fmla="*/ 762744 w 837158"/>
                <a:gd name="connsiteY8" fmla="*/ 0 h 926455"/>
                <a:gd name="connsiteX9" fmla="*/ 781348 w 837158"/>
                <a:gd name="connsiteY9" fmla="*/ 833438 h 926455"/>
                <a:gd name="connsiteX10" fmla="*/ 744141 w 837158"/>
                <a:gd name="connsiteY10" fmla="*/ 870645 h 926455"/>
                <a:gd name="connsiteX11" fmla="*/ 93018 w 837158"/>
                <a:gd name="connsiteY11" fmla="*/ 870645 h 926455"/>
                <a:gd name="connsiteX12" fmla="*/ 55811 w 837158"/>
                <a:gd name="connsiteY12" fmla="*/ 833438 h 926455"/>
                <a:gd name="connsiteX13" fmla="*/ 55811 w 837158"/>
                <a:gd name="connsiteY13" fmla="*/ 93018 h 926455"/>
                <a:gd name="connsiteX14" fmla="*/ 93018 w 837158"/>
                <a:gd name="connsiteY14" fmla="*/ 55811 h 926455"/>
                <a:gd name="connsiteX15" fmla="*/ 744141 w 837158"/>
                <a:gd name="connsiteY15" fmla="*/ 55811 h 926455"/>
                <a:gd name="connsiteX16" fmla="*/ 781348 w 837158"/>
                <a:gd name="connsiteY16" fmla="*/ 93018 h 926455"/>
                <a:gd name="connsiteX17" fmla="*/ 781348 w 837158"/>
                <a:gd name="connsiteY17" fmla="*/ 833438 h 92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7158" h="926455">
                  <a:moveTo>
                    <a:pt x="762744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852041"/>
                  </a:lnTo>
                  <a:cubicBezTo>
                    <a:pt x="0" y="893155"/>
                    <a:pt x="33300" y="926455"/>
                    <a:pt x="74414" y="926455"/>
                  </a:cubicBezTo>
                  <a:lnTo>
                    <a:pt x="762744" y="926455"/>
                  </a:lnTo>
                  <a:cubicBezTo>
                    <a:pt x="803858" y="926455"/>
                    <a:pt x="837158" y="893155"/>
                    <a:pt x="837158" y="852041"/>
                  </a:cubicBezTo>
                  <a:lnTo>
                    <a:pt x="837158" y="74414"/>
                  </a:lnTo>
                  <a:cubicBezTo>
                    <a:pt x="837158" y="33300"/>
                    <a:pt x="803858" y="0"/>
                    <a:pt x="762744" y="0"/>
                  </a:cubicBezTo>
                  <a:close/>
                  <a:moveTo>
                    <a:pt x="781348" y="833438"/>
                  </a:moveTo>
                  <a:cubicBezTo>
                    <a:pt x="781348" y="853901"/>
                    <a:pt x="764605" y="870645"/>
                    <a:pt x="744141" y="870645"/>
                  </a:cubicBezTo>
                  <a:lnTo>
                    <a:pt x="93018" y="870645"/>
                  </a:lnTo>
                  <a:cubicBezTo>
                    <a:pt x="72554" y="870645"/>
                    <a:pt x="55811" y="853901"/>
                    <a:pt x="55811" y="833438"/>
                  </a:cubicBezTo>
                  <a:lnTo>
                    <a:pt x="55811" y="93018"/>
                  </a:lnTo>
                  <a:cubicBezTo>
                    <a:pt x="55811" y="72554"/>
                    <a:pt x="72554" y="55811"/>
                    <a:pt x="93018" y="55811"/>
                  </a:cubicBezTo>
                  <a:lnTo>
                    <a:pt x="744141" y="55811"/>
                  </a:lnTo>
                  <a:cubicBezTo>
                    <a:pt x="764605" y="55811"/>
                    <a:pt x="781348" y="72554"/>
                    <a:pt x="781348" y="93018"/>
                  </a:cubicBezTo>
                  <a:lnTo>
                    <a:pt x="781348" y="83343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5789042" y="2549571"/>
              <a:ext cx="799951" cy="859482"/>
            </a:xfrm>
            <a:custGeom>
              <a:avLst/>
              <a:gdLst>
                <a:gd name="connsiteX0" fmla="*/ 744141 w 799951"/>
                <a:gd name="connsiteY0" fmla="*/ 27910 h 859482"/>
                <a:gd name="connsiteX1" fmla="*/ 744141 w 799951"/>
                <a:gd name="connsiteY1" fmla="*/ 766841 h 859482"/>
                <a:gd name="connsiteX2" fmla="*/ 706934 w 799951"/>
                <a:gd name="connsiteY2" fmla="*/ 804048 h 859482"/>
                <a:gd name="connsiteX3" fmla="*/ 75902 w 799951"/>
                <a:gd name="connsiteY3" fmla="*/ 804048 h 859482"/>
                <a:gd name="connsiteX4" fmla="*/ 49485 w 799951"/>
                <a:gd name="connsiteY4" fmla="*/ 823210 h 859482"/>
                <a:gd name="connsiteX5" fmla="*/ 75902 w 799951"/>
                <a:gd name="connsiteY5" fmla="*/ 859859 h 859482"/>
                <a:gd name="connsiteX6" fmla="*/ 725537 w 799951"/>
                <a:gd name="connsiteY6" fmla="*/ 859859 h 859482"/>
                <a:gd name="connsiteX7" fmla="*/ 799951 w 799951"/>
                <a:gd name="connsiteY7" fmla="*/ 785445 h 859482"/>
                <a:gd name="connsiteX8" fmla="*/ 799951 w 799951"/>
                <a:gd name="connsiteY8" fmla="*/ 27910 h 859482"/>
                <a:gd name="connsiteX9" fmla="*/ 763302 w 799951"/>
                <a:gd name="connsiteY9" fmla="*/ 1493 h 859482"/>
                <a:gd name="connsiteX10" fmla="*/ 744141 w 799951"/>
                <a:gd name="connsiteY10" fmla="*/ 27910 h 859482"/>
                <a:gd name="connsiteX11" fmla="*/ 437183 w 799951"/>
                <a:gd name="connsiteY11" fmla="*/ 84092 h 859482"/>
                <a:gd name="connsiteX12" fmla="*/ 27905 w 799951"/>
                <a:gd name="connsiteY12" fmla="*/ 84092 h 859482"/>
                <a:gd name="connsiteX13" fmla="*/ 0 w 799951"/>
                <a:gd name="connsiteY13" fmla="*/ 56187 h 859482"/>
                <a:gd name="connsiteX14" fmla="*/ 27905 w 799951"/>
                <a:gd name="connsiteY14" fmla="*/ 28282 h 859482"/>
                <a:gd name="connsiteX15" fmla="*/ 437183 w 799951"/>
                <a:gd name="connsiteY15" fmla="*/ 28282 h 859482"/>
                <a:gd name="connsiteX16" fmla="*/ 465088 w 799951"/>
                <a:gd name="connsiteY16" fmla="*/ 56187 h 859482"/>
                <a:gd name="connsiteX17" fmla="*/ 437183 w 799951"/>
                <a:gd name="connsiteY17" fmla="*/ 84092 h 859482"/>
                <a:gd name="connsiteX18" fmla="*/ 437183 w 799951"/>
                <a:gd name="connsiteY18" fmla="*/ 266407 h 859482"/>
                <a:gd name="connsiteX19" fmla="*/ 27905 w 799951"/>
                <a:gd name="connsiteY19" fmla="*/ 266407 h 859482"/>
                <a:gd name="connsiteX20" fmla="*/ 0 w 799951"/>
                <a:gd name="connsiteY20" fmla="*/ 238501 h 859482"/>
                <a:gd name="connsiteX21" fmla="*/ 27905 w 799951"/>
                <a:gd name="connsiteY21" fmla="*/ 210596 h 859482"/>
                <a:gd name="connsiteX22" fmla="*/ 437183 w 799951"/>
                <a:gd name="connsiteY22" fmla="*/ 210596 h 859482"/>
                <a:gd name="connsiteX23" fmla="*/ 465088 w 799951"/>
                <a:gd name="connsiteY23" fmla="*/ 238501 h 859482"/>
                <a:gd name="connsiteX24" fmla="*/ 437183 w 799951"/>
                <a:gd name="connsiteY24" fmla="*/ 266407 h 859482"/>
                <a:gd name="connsiteX25" fmla="*/ 336166 w 799951"/>
                <a:gd name="connsiteY25" fmla="*/ 448721 h 859482"/>
                <a:gd name="connsiteX26" fmla="*/ 27905 w 799951"/>
                <a:gd name="connsiteY26" fmla="*/ 448721 h 859482"/>
                <a:gd name="connsiteX27" fmla="*/ 0 w 799951"/>
                <a:gd name="connsiteY27" fmla="*/ 420816 h 859482"/>
                <a:gd name="connsiteX28" fmla="*/ 27905 w 799951"/>
                <a:gd name="connsiteY28" fmla="*/ 392911 h 859482"/>
                <a:gd name="connsiteX29" fmla="*/ 336166 w 799951"/>
                <a:gd name="connsiteY29" fmla="*/ 392911 h 859482"/>
                <a:gd name="connsiteX30" fmla="*/ 364071 w 799951"/>
                <a:gd name="connsiteY30" fmla="*/ 420816 h 859482"/>
                <a:gd name="connsiteX31" fmla="*/ 336166 w 799951"/>
                <a:gd name="connsiteY31" fmla="*/ 448721 h 85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99951" h="859482">
                  <a:moveTo>
                    <a:pt x="744141" y="27910"/>
                  </a:moveTo>
                  <a:lnTo>
                    <a:pt x="744141" y="766841"/>
                  </a:lnTo>
                  <a:cubicBezTo>
                    <a:pt x="744141" y="787305"/>
                    <a:pt x="727397" y="804048"/>
                    <a:pt x="706934" y="804048"/>
                  </a:cubicBezTo>
                  <a:lnTo>
                    <a:pt x="75902" y="804048"/>
                  </a:lnTo>
                  <a:cubicBezTo>
                    <a:pt x="63810" y="804048"/>
                    <a:pt x="53206" y="811676"/>
                    <a:pt x="49485" y="823210"/>
                  </a:cubicBezTo>
                  <a:cubicBezTo>
                    <a:pt x="43532" y="841255"/>
                    <a:pt x="56927" y="859859"/>
                    <a:pt x="75902" y="859859"/>
                  </a:cubicBezTo>
                  <a:lnTo>
                    <a:pt x="725537" y="859859"/>
                  </a:lnTo>
                  <a:cubicBezTo>
                    <a:pt x="766651" y="859859"/>
                    <a:pt x="799951" y="826559"/>
                    <a:pt x="799951" y="785445"/>
                  </a:cubicBezTo>
                  <a:lnTo>
                    <a:pt x="799951" y="27910"/>
                  </a:lnTo>
                  <a:cubicBezTo>
                    <a:pt x="799951" y="8934"/>
                    <a:pt x="781348" y="-4647"/>
                    <a:pt x="763302" y="1493"/>
                  </a:cubicBezTo>
                  <a:cubicBezTo>
                    <a:pt x="751768" y="5213"/>
                    <a:pt x="744141" y="16003"/>
                    <a:pt x="744141" y="27910"/>
                  </a:cubicBezTo>
                  <a:close/>
                  <a:moveTo>
                    <a:pt x="437183" y="84092"/>
                  </a:moveTo>
                  <a:lnTo>
                    <a:pt x="27905" y="84092"/>
                  </a:lnTo>
                  <a:cubicBezTo>
                    <a:pt x="12464" y="84092"/>
                    <a:pt x="0" y="71628"/>
                    <a:pt x="0" y="56187"/>
                  </a:cubicBezTo>
                  <a:cubicBezTo>
                    <a:pt x="0" y="40746"/>
                    <a:pt x="12464" y="28282"/>
                    <a:pt x="27905" y="28282"/>
                  </a:cubicBezTo>
                  <a:lnTo>
                    <a:pt x="437183" y="28282"/>
                  </a:lnTo>
                  <a:cubicBezTo>
                    <a:pt x="452624" y="28282"/>
                    <a:pt x="465088" y="40746"/>
                    <a:pt x="465088" y="56187"/>
                  </a:cubicBezTo>
                  <a:cubicBezTo>
                    <a:pt x="465088" y="71628"/>
                    <a:pt x="452624" y="84092"/>
                    <a:pt x="437183" y="84092"/>
                  </a:cubicBezTo>
                  <a:close/>
                  <a:moveTo>
                    <a:pt x="437183" y="266407"/>
                  </a:moveTo>
                  <a:lnTo>
                    <a:pt x="27905" y="266407"/>
                  </a:lnTo>
                  <a:cubicBezTo>
                    <a:pt x="12464" y="266407"/>
                    <a:pt x="0" y="253942"/>
                    <a:pt x="0" y="238501"/>
                  </a:cubicBezTo>
                  <a:cubicBezTo>
                    <a:pt x="0" y="223061"/>
                    <a:pt x="12464" y="210596"/>
                    <a:pt x="27905" y="210596"/>
                  </a:cubicBezTo>
                  <a:lnTo>
                    <a:pt x="437183" y="210596"/>
                  </a:lnTo>
                  <a:cubicBezTo>
                    <a:pt x="452624" y="210596"/>
                    <a:pt x="465088" y="223061"/>
                    <a:pt x="465088" y="238501"/>
                  </a:cubicBezTo>
                  <a:cubicBezTo>
                    <a:pt x="465088" y="253942"/>
                    <a:pt x="452624" y="266407"/>
                    <a:pt x="437183" y="266407"/>
                  </a:cubicBezTo>
                  <a:close/>
                  <a:moveTo>
                    <a:pt x="336166" y="448721"/>
                  </a:moveTo>
                  <a:lnTo>
                    <a:pt x="27905" y="448721"/>
                  </a:lnTo>
                  <a:cubicBezTo>
                    <a:pt x="12464" y="448721"/>
                    <a:pt x="0" y="436257"/>
                    <a:pt x="0" y="420816"/>
                  </a:cubicBezTo>
                  <a:cubicBezTo>
                    <a:pt x="0" y="405375"/>
                    <a:pt x="12464" y="392911"/>
                    <a:pt x="27905" y="392911"/>
                  </a:cubicBezTo>
                  <a:lnTo>
                    <a:pt x="336166" y="392911"/>
                  </a:lnTo>
                  <a:cubicBezTo>
                    <a:pt x="351606" y="392911"/>
                    <a:pt x="364071" y="405375"/>
                    <a:pt x="364071" y="420816"/>
                  </a:cubicBezTo>
                  <a:cubicBezTo>
                    <a:pt x="364071" y="436257"/>
                    <a:pt x="351420" y="448721"/>
                    <a:pt x="336166" y="4487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93747" y="1469133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论文梳理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93746" y="1854896"/>
            <a:ext cx="787276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6-7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月针对特定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任务进行论文阅读，已完成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篇论文阅读。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特别是基于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MultiWOZ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数据集的所有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SOTA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论文的阅读。</a:t>
            </a:r>
          </a:p>
        </p:txBody>
      </p:sp>
      <p:sp>
        <p:nvSpPr>
          <p:cNvPr id="10" name="椭圆 9"/>
          <p:cNvSpPr/>
          <p:nvPr/>
        </p:nvSpPr>
        <p:spPr>
          <a:xfrm>
            <a:off x="778467" y="3452815"/>
            <a:ext cx="771525" cy="771525"/>
          </a:xfrm>
          <a:prstGeom prst="ellipse">
            <a:avLst/>
          </a:prstGeom>
          <a:solidFill>
            <a:srgbClr val="F3E0D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98914" y="3674801"/>
            <a:ext cx="330631" cy="327552"/>
            <a:chOff x="6214607" y="4030135"/>
            <a:chExt cx="1147837" cy="1137147"/>
          </a:xfrm>
          <a:solidFill>
            <a:schemeClr val="bg1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214607" y="4030135"/>
              <a:ext cx="1147837" cy="714375"/>
            </a:xfrm>
            <a:custGeom>
              <a:avLst/>
              <a:gdLst>
                <a:gd name="connsiteX0" fmla="*/ 574663 w 1147836"/>
                <a:gd name="connsiteY0" fmla="*/ 714840 h 714375"/>
                <a:gd name="connsiteX1" fmla="*/ 524433 w 1147836"/>
                <a:gd name="connsiteY1" fmla="*/ 701818 h 714375"/>
                <a:gd name="connsiteX2" fmla="*/ 42602 w 1147836"/>
                <a:gd name="connsiteY2" fmla="*/ 430392 h 714375"/>
                <a:gd name="connsiteX3" fmla="*/ 0 w 1147836"/>
                <a:gd name="connsiteY3" fmla="*/ 357467 h 714375"/>
                <a:gd name="connsiteX4" fmla="*/ 42602 w 1147836"/>
                <a:gd name="connsiteY4" fmla="*/ 284541 h 714375"/>
                <a:gd name="connsiteX5" fmla="*/ 524433 w 1147836"/>
                <a:gd name="connsiteY5" fmla="*/ 13115 h 714375"/>
                <a:gd name="connsiteX6" fmla="*/ 624892 w 1147836"/>
                <a:gd name="connsiteY6" fmla="*/ 13115 h 714375"/>
                <a:gd name="connsiteX7" fmla="*/ 1106723 w 1147836"/>
                <a:gd name="connsiteY7" fmla="*/ 284541 h 714375"/>
                <a:gd name="connsiteX8" fmla="*/ 1149325 w 1147836"/>
                <a:gd name="connsiteY8" fmla="*/ 357467 h 714375"/>
                <a:gd name="connsiteX9" fmla="*/ 1106723 w 1147836"/>
                <a:gd name="connsiteY9" fmla="*/ 430392 h 714375"/>
                <a:gd name="connsiteX10" fmla="*/ 624892 w 1147836"/>
                <a:gd name="connsiteY10" fmla="*/ 701818 h 714375"/>
                <a:gd name="connsiteX11" fmla="*/ 574663 w 1147836"/>
                <a:gd name="connsiteY11" fmla="*/ 714840 h 714375"/>
                <a:gd name="connsiteX12" fmla="*/ 551780 w 1147836"/>
                <a:gd name="connsiteY12" fmla="*/ 653076 h 714375"/>
                <a:gd name="connsiteX13" fmla="*/ 597359 w 1147836"/>
                <a:gd name="connsiteY13" fmla="*/ 653076 h 714375"/>
                <a:gd name="connsiteX14" fmla="*/ 1079190 w 1147836"/>
                <a:gd name="connsiteY14" fmla="*/ 381651 h 714375"/>
                <a:gd name="connsiteX15" fmla="*/ 1093329 w 1147836"/>
                <a:gd name="connsiteY15" fmla="*/ 357281 h 714375"/>
                <a:gd name="connsiteX16" fmla="*/ 1079190 w 1147836"/>
                <a:gd name="connsiteY16" fmla="*/ 332910 h 714375"/>
                <a:gd name="connsiteX17" fmla="*/ 597359 w 1147836"/>
                <a:gd name="connsiteY17" fmla="*/ 61485 h 714375"/>
                <a:gd name="connsiteX18" fmla="*/ 551780 w 1147836"/>
                <a:gd name="connsiteY18" fmla="*/ 61485 h 714375"/>
                <a:gd name="connsiteX19" fmla="*/ 69949 w 1147836"/>
                <a:gd name="connsiteY19" fmla="*/ 332910 h 714375"/>
                <a:gd name="connsiteX20" fmla="*/ 55811 w 1147836"/>
                <a:gd name="connsiteY20" fmla="*/ 357281 h 714375"/>
                <a:gd name="connsiteX21" fmla="*/ 69949 w 1147836"/>
                <a:gd name="connsiteY21" fmla="*/ 381651 h 714375"/>
                <a:gd name="connsiteX22" fmla="*/ 551780 w 1147836"/>
                <a:gd name="connsiteY22" fmla="*/ 653076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7836" h="714375">
                  <a:moveTo>
                    <a:pt x="574663" y="714840"/>
                  </a:moveTo>
                  <a:cubicBezTo>
                    <a:pt x="557361" y="714840"/>
                    <a:pt x="539874" y="710561"/>
                    <a:pt x="524433" y="701818"/>
                  </a:cubicBezTo>
                  <a:lnTo>
                    <a:pt x="42602" y="430392"/>
                  </a:lnTo>
                  <a:cubicBezTo>
                    <a:pt x="15999" y="415324"/>
                    <a:pt x="0" y="388162"/>
                    <a:pt x="0" y="357467"/>
                  </a:cubicBezTo>
                  <a:cubicBezTo>
                    <a:pt x="0" y="326771"/>
                    <a:pt x="15999" y="299610"/>
                    <a:pt x="42602" y="284541"/>
                  </a:cubicBezTo>
                  <a:lnTo>
                    <a:pt x="524433" y="13115"/>
                  </a:lnTo>
                  <a:cubicBezTo>
                    <a:pt x="555315" y="-4372"/>
                    <a:pt x="593824" y="-4372"/>
                    <a:pt x="624892" y="13115"/>
                  </a:cubicBezTo>
                  <a:lnTo>
                    <a:pt x="1106723" y="284541"/>
                  </a:lnTo>
                  <a:cubicBezTo>
                    <a:pt x="1133326" y="299610"/>
                    <a:pt x="1149325" y="326771"/>
                    <a:pt x="1149325" y="357467"/>
                  </a:cubicBezTo>
                  <a:cubicBezTo>
                    <a:pt x="1149325" y="388162"/>
                    <a:pt x="1133326" y="415324"/>
                    <a:pt x="1106723" y="430392"/>
                  </a:cubicBezTo>
                  <a:lnTo>
                    <a:pt x="624892" y="701818"/>
                  </a:lnTo>
                  <a:cubicBezTo>
                    <a:pt x="609451" y="710561"/>
                    <a:pt x="591964" y="714840"/>
                    <a:pt x="574663" y="714840"/>
                  </a:cubicBezTo>
                  <a:close/>
                  <a:moveTo>
                    <a:pt x="551780" y="653076"/>
                  </a:moveTo>
                  <a:cubicBezTo>
                    <a:pt x="565919" y="661076"/>
                    <a:pt x="583406" y="661076"/>
                    <a:pt x="597359" y="653076"/>
                  </a:cubicBezTo>
                  <a:lnTo>
                    <a:pt x="1079190" y="381651"/>
                  </a:lnTo>
                  <a:cubicBezTo>
                    <a:pt x="1092026" y="374396"/>
                    <a:pt x="1093329" y="362303"/>
                    <a:pt x="1093329" y="357281"/>
                  </a:cubicBezTo>
                  <a:cubicBezTo>
                    <a:pt x="1093329" y="352258"/>
                    <a:pt x="1092026" y="340165"/>
                    <a:pt x="1079190" y="332910"/>
                  </a:cubicBezTo>
                  <a:lnTo>
                    <a:pt x="597359" y="61485"/>
                  </a:lnTo>
                  <a:cubicBezTo>
                    <a:pt x="583220" y="53485"/>
                    <a:pt x="565733" y="53485"/>
                    <a:pt x="551780" y="61485"/>
                  </a:cubicBezTo>
                  <a:lnTo>
                    <a:pt x="69949" y="332910"/>
                  </a:lnTo>
                  <a:cubicBezTo>
                    <a:pt x="57113" y="340165"/>
                    <a:pt x="55811" y="352258"/>
                    <a:pt x="55811" y="357281"/>
                  </a:cubicBezTo>
                  <a:cubicBezTo>
                    <a:pt x="55811" y="362303"/>
                    <a:pt x="57113" y="374396"/>
                    <a:pt x="69949" y="381651"/>
                  </a:cubicBezTo>
                  <a:lnTo>
                    <a:pt x="551780" y="653076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24288" y="460173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528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24288" y="481381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342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93747" y="3191001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代码复现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793747" y="3576764"/>
            <a:ext cx="7872764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月进行代码复现工作，目前已完成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WOZ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数据集和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GLAD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模型的复现工作。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未来还有基于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GLAD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优化的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GCE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模型，基于指针网络、迁移学习的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TRADE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模型，及其相关的改进模型的复现。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78467" y="5292774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35621" y="5520991"/>
            <a:ext cx="257217" cy="315091"/>
            <a:chOff x="7862024" y="2147739"/>
            <a:chExt cx="892969" cy="1093887"/>
          </a:xfrm>
          <a:solidFill>
            <a:schemeClr val="bg1"/>
          </a:solidFill>
        </p:grpSpPr>
        <p:sp>
          <p:nvSpPr>
            <p:cNvPr id="26" name="任意多边形: 形状 25"/>
            <p:cNvSpPr/>
            <p:nvPr/>
          </p:nvSpPr>
          <p:spPr>
            <a:xfrm>
              <a:off x="8075964" y="2363539"/>
              <a:ext cx="465088" cy="420439"/>
            </a:xfrm>
            <a:custGeom>
              <a:avLst/>
              <a:gdLst>
                <a:gd name="connsiteX0" fmla="*/ 437183 w 465087"/>
                <a:gd name="connsiteY0" fmla="*/ 55811 h 420439"/>
                <a:gd name="connsiteX1" fmla="*/ 27905 w 465087"/>
                <a:gd name="connsiteY1" fmla="*/ 55811 h 420439"/>
                <a:gd name="connsiteX2" fmla="*/ 0 w 465087"/>
                <a:gd name="connsiteY2" fmla="*/ 27905 h 420439"/>
                <a:gd name="connsiteX3" fmla="*/ 27905 w 465087"/>
                <a:gd name="connsiteY3" fmla="*/ 0 h 420439"/>
                <a:gd name="connsiteX4" fmla="*/ 437183 w 465087"/>
                <a:gd name="connsiteY4" fmla="*/ 0 h 420439"/>
                <a:gd name="connsiteX5" fmla="*/ 465088 w 465087"/>
                <a:gd name="connsiteY5" fmla="*/ 27905 h 420439"/>
                <a:gd name="connsiteX6" fmla="*/ 437183 w 465087"/>
                <a:gd name="connsiteY6" fmla="*/ 55811 h 420439"/>
                <a:gd name="connsiteX7" fmla="*/ 437183 w 465087"/>
                <a:gd name="connsiteY7" fmla="*/ 238125 h 420439"/>
                <a:gd name="connsiteX8" fmla="*/ 27905 w 465087"/>
                <a:gd name="connsiteY8" fmla="*/ 238125 h 420439"/>
                <a:gd name="connsiteX9" fmla="*/ 0 w 465087"/>
                <a:gd name="connsiteY9" fmla="*/ 210220 h 420439"/>
                <a:gd name="connsiteX10" fmla="*/ 27905 w 465087"/>
                <a:gd name="connsiteY10" fmla="*/ 182314 h 420439"/>
                <a:gd name="connsiteX11" fmla="*/ 437183 w 465087"/>
                <a:gd name="connsiteY11" fmla="*/ 182314 h 420439"/>
                <a:gd name="connsiteX12" fmla="*/ 465088 w 465087"/>
                <a:gd name="connsiteY12" fmla="*/ 210220 h 420439"/>
                <a:gd name="connsiteX13" fmla="*/ 437183 w 465087"/>
                <a:gd name="connsiteY13" fmla="*/ 238125 h 420439"/>
                <a:gd name="connsiteX14" fmla="*/ 336166 w 465087"/>
                <a:gd name="connsiteY14" fmla="*/ 420439 h 420439"/>
                <a:gd name="connsiteX15" fmla="*/ 27905 w 465087"/>
                <a:gd name="connsiteY15" fmla="*/ 420439 h 420439"/>
                <a:gd name="connsiteX16" fmla="*/ 0 w 465087"/>
                <a:gd name="connsiteY16" fmla="*/ 392534 h 420439"/>
                <a:gd name="connsiteX17" fmla="*/ 27905 w 465087"/>
                <a:gd name="connsiteY17" fmla="*/ 364629 h 420439"/>
                <a:gd name="connsiteX18" fmla="*/ 336166 w 465087"/>
                <a:gd name="connsiteY18" fmla="*/ 364629 h 420439"/>
                <a:gd name="connsiteX19" fmla="*/ 364071 w 465087"/>
                <a:gd name="connsiteY19" fmla="*/ 392534 h 420439"/>
                <a:gd name="connsiteX20" fmla="*/ 336166 w 465087"/>
                <a:gd name="connsiteY20" fmla="*/ 420439 h 42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087" h="420439">
                  <a:moveTo>
                    <a:pt x="437183" y="55811"/>
                  </a:moveTo>
                  <a:lnTo>
                    <a:pt x="27905" y="55811"/>
                  </a:lnTo>
                  <a:cubicBezTo>
                    <a:pt x="12464" y="55811"/>
                    <a:pt x="0" y="43346"/>
                    <a:pt x="0" y="27905"/>
                  </a:cubicBezTo>
                  <a:cubicBezTo>
                    <a:pt x="0" y="12464"/>
                    <a:pt x="12464" y="0"/>
                    <a:pt x="27905" y="0"/>
                  </a:cubicBezTo>
                  <a:lnTo>
                    <a:pt x="437183" y="0"/>
                  </a:lnTo>
                  <a:cubicBezTo>
                    <a:pt x="452624" y="0"/>
                    <a:pt x="465088" y="12464"/>
                    <a:pt x="465088" y="27905"/>
                  </a:cubicBezTo>
                  <a:cubicBezTo>
                    <a:pt x="465088" y="43346"/>
                    <a:pt x="452624" y="55811"/>
                    <a:pt x="437183" y="55811"/>
                  </a:cubicBezTo>
                  <a:close/>
                  <a:moveTo>
                    <a:pt x="437183" y="238125"/>
                  </a:moveTo>
                  <a:lnTo>
                    <a:pt x="27905" y="238125"/>
                  </a:lnTo>
                  <a:cubicBezTo>
                    <a:pt x="12464" y="238125"/>
                    <a:pt x="0" y="225661"/>
                    <a:pt x="0" y="210220"/>
                  </a:cubicBezTo>
                  <a:cubicBezTo>
                    <a:pt x="0" y="194779"/>
                    <a:pt x="12464" y="182314"/>
                    <a:pt x="27905" y="182314"/>
                  </a:cubicBezTo>
                  <a:lnTo>
                    <a:pt x="437183" y="182314"/>
                  </a:lnTo>
                  <a:cubicBezTo>
                    <a:pt x="452624" y="182314"/>
                    <a:pt x="465088" y="194779"/>
                    <a:pt x="465088" y="210220"/>
                  </a:cubicBezTo>
                  <a:cubicBezTo>
                    <a:pt x="465088" y="225661"/>
                    <a:pt x="452624" y="238125"/>
                    <a:pt x="437183" y="238125"/>
                  </a:cubicBezTo>
                  <a:close/>
                  <a:moveTo>
                    <a:pt x="336166" y="420439"/>
                  </a:moveTo>
                  <a:lnTo>
                    <a:pt x="27905" y="420439"/>
                  </a:lnTo>
                  <a:cubicBezTo>
                    <a:pt x="12464" y="420439"/>
                    <a:pt x="0" y="407975"/>
                    <a:pt x="0" y="392534"/>
                  </a:cubicBezTo>
                  <a:cubicBezTo>
                    <a:pt x="0" y="377093"/>
                    <a:pt x="12464" y="364629"/>
                    <a:pt x="27905" y="364629"/>
                  </a:cubicBezTo>
                  <a:lnTo>
                    <a:pt x="336166" y="364629"/>
                  </a:lnTo>
                  <a:cubicBezTo>
                    <a:pt x="351606" y="364629"/>
                    <a:pt x="364071" y="377093"/>
                    <a:pt x="364071" y="392534"/>
                  </a:cubicBezTo>
                  <a:cubicBezTo>
                    <a:pt x="364071" y="407975"/>
                    <a:pt x="351420" y="420439"/>
                    <a:pt x="336166" y="420439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7862024" y="2147739"/>
              <a:ext cx="892969" cy="1093887"/>
            </a:xfrm>
            <a:custGeom>
              <a:avLst/>
              <a:gdLst>
                <a:gd name="connsiteX0" fmla="*/ 818555 w 892968"/>
                <a:gd name="connsiteY0" fmla="*/ 0 h 1093886"/>
                <a:gd name="connsiteX1" fmla="*/ 74414 w 892968"/>
                <a:gd name="connsiteY1" fmla="*/ 0 h 1093886"/>
                <a:gd name="connsiteX2" fmla="*/ 0 w 892968"/>
                <a:gd name="connsiteY2" fmla="*/ 74414 h 1093886"/>
                <a:gd name="connsiteX3" fmla="*/ 0 w 892968"/>
                <a:gd name="connsiteY3" fmla="*/ 1019473 h 1093886"/>
                <a:gd name="connsiteX4" fmla="*/ 74414 w 892968"/>
                <a:gd name="connsiteY4" fmla="*/ 1093887 h 1093886"/>
                <a:gd name="connsiteX5" fmla="*/ 539502 w 892968"/>
                <a:gd name="connsiteY5" fmla="*/ 1093887 h 1093886"/>
                <a:gd name="connsiteX6" fmla="*/ 591034 w 892968"/>
                <a:gd name="connsiteY6" fmla="*/ 1083655 h 1093886"/>
                <a:gd name="connsiteX7" fmla="*/ 634752 w 892968"/>
                <a:gd name="connsiteY7" fmla="*/ 1054447 h 1093886"/>
                <a:gd name="connsiteX8" fmla="*/ 651123 w 892968"/>
                <a:gd name="connsiteY8" fmla="*/ 1038076 h 1093886"/>
                <a:gd name="connsiteX9" fmla="*/ 93018 w 892968"/>
                <a:gd name="connsiteY9" fmla="*/ 1038076 h 1093886"/>
                <a:gd name="connsiteX10" fmla="*/ 55811 w 892968"/>
                <a:gd name="connsiteY10" fmla="*/ 1000869 h 1093886"/>
                <a:gd name="connsiteX11" fmla="*/ 55811 w 892968"/>
                <a:gd name="connsiteY11" fmla="*/ 93018 h 1093886"/>
                <a:gd name="connsiteX12" fmla="*/ 93018 w 892968"/>
                <a:gd name="connsiteY12" fmla="*/ 55811 h 1093886"/>
                <a:gd name="connsiteX13" fmla="*/ 799951 w 892968"/>
                <a:gd name="connsiteY13" fmla="*/ 55811 h 1093886"/>
                <a:gd name="connsiteX14" fmla="*/ 837158 w 892968"/>
                <a:gd name="connsiteY14" fmla="*/ 93018 h 1093886"/>
                <a:gd name="connsiteX15" fmla="*/ 837158 w 892968"/>
                <a:gd name="connsiteY15" fmla="*/ 852041 h 1093886"/>
                <a:gd name="connsiteX16" fmla="*/ 853529 w 892968"/>
                <a:gd name="connsiteY16" fmla="*/ 835670 h 1093886"/>
                <a:gd name="connsiteX17" fmla="*/ 892969 w 892968"/>
                <a:gd name="connsiteY17" fmla="*/ 740420 h 1093886"/>
                <a:gd name="connsiteX18" fmla="*/ 892969 w 892968"/>
                <a:gd name="connsiteY18" fmla="*/ 74414 h 1093886"/>
                <a:gd name="connsiteX19" fmla="*/ 818555 w 892968"/>
                <a:gd name="connsiteY19" fmla="*/ 0 h 10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968" h="1093886">
                  <a:moveTo>
                    <a:pt x="818555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1019473"/>
                  </a:lnTo>
                  <a:cubicBezTo>
                    <a:pt x="0" y="1060586"/>
                    <a:pt x="33300" y="1093887"/>
                    <a:pt x="74414" y="1093887"/>
                  </a:cubicBezTo>
                  <a:lnTo>
                    <a:pt x="539502" y="1093887"/>
                  </a:lnTo>
                  <a:cubicBezTo>
                    <a:pt x="557361" y="1093887"/>
                    <a:pt x="574849" y="1090352"/>
                    <a:pt x="591034" y="1083655"/>
                  </a:cubicBezTo>
                  <a:cubicBezTo>
                    <a:pt x="607219" y="1076958"/>
                    <a:pt x="622102" y="1067098"/>
                    <a:pt x="634752" y="1054447"/>
                  </a:cubicBezTo>
                  <a:lnTo>
                    <a:pt x="651123" y="1038076"/>
                  </a:lnTo>
                  <a:lnTo>
                    <a:pt x="93018" y="1038076"/>
                  </a:lnTo>
                  <a:cubicBezTo>
                    <a:pt x="72368" y="1038076"/>
                    <a:pt x="55811" y="1021333"/>
                    <a:pt x="55811" y="1000869"/>
                  </a:cubicBezTo>
                  <a:lnTo>
                    <a:pt x="55811" y="93018"/>
                  </a:lnTo>
                  <a:cubicBezTo>
                    <a:pt x="55811" y="72554"/>
                    <a:pt x="72368" y="55811"/>
                    <a:pt x="93018" y="55811"/>
                  </a:cubicBezTo>
                  <a:lnTo>
                    <a:pt x="799951" y="55811"/>
                  </a:lnTo>
                  <a:cubicBezTo>
                    <a:pt x="820601" y="55811"/>
                    <a:pt x="837158" y="72554"/>
                    <a:pt x="837158" y="93018"/>
                  </a:cubicBezTo>
                  <a:lnTo>
                    <a:pt x="837158" y="852041"/>
                  </a:lnTo>
                  <a:lnTo>
                    <a:pt x="853529" y="835670"/>
                  </a:lnTo>
                  <a:cubicBezTo>
                    <a:pt x="878830" y="810369"/>
                    <a:pt x="892969" y="776139"/>
                    <a:pt x="892969" y="740420"/>
                  </a:cubicBezTo>
                  <a:lnTo>
                    <a:pt x="892969" y="74414"/>
                  </a:lnTo>
                  <a:cubicBezTo>
                    <a:pt x="892969" y="33300"/>
                    <a:pt x="859668" y="0"/>
                    <a:pt x="818555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8401526" y="2888159"/>
              <a:ext cx="353467" cy="353467"/>
            </a:xfrm>
            <a:custGeom>
              <a:avLst/>
              <a:gdLst>
                <a:gd name="connsiteX0" fmla="*/ 74414 w 353466"/>
                <a:gd name="connsiteY0" fmla="*/ 0 h 353466"/>
                <a:gd name="connsiteX1" fmla="*/ 0 w 353466"/>
                <a:gd name="connsiteY1" fmla="*/ 74414 h 353466"/>
                <a:gd name="connsiteX2" fmla="*/ 0 w 353466"/>
                <a:gd name="connsiteY2" fmla="*/ 353467 h 353466"/>
                <a:gd name="connsiteX3" fmla="*/ 51532 w 353466"/>
                <a:gd name="connsiteY3" fmla="*/ 343235 h 353466"/>
                <a:gd name="connsiteX4" fmla="*/ 95250 w 353466"/>
                <a:gd name="connsiteY4" fmla="*/ 314027 h 353466"/>
                <a:gd name="connsiteX5" fmla="*/ 297656 w 353466"/>
                <a:gd name="connsiteY5" fmla="*/ 111621 h 353466"/>
                <a:gd name="connsiteX6" fmla="*/ 314027 w 353466"/>
                <a:gd name="connsiteY6" fmla="*/ 95250 h 353466"/>
                <a:gd name="connsiteX7" fmla="*/ 353467 w 353466"/>
                <a:gd name="connsiteY7" fmla="*/ 0 h 353466"/>
                <a:gd name="connsiteX8" fmla="*/ 74414 w 353466"/>
                <a:gd name="connsiteY8" fmla="*/ 0 h 353466"/>
                <a:gd name="connsiteX9" fmla="*/ 55811 w 353466"/>
                <a:gd name="connsiteY9" fmla="*/ 274588 h 353466"/>
                <a:gd name="connsiteX10" fmla="*/ 55811 w 353466"/>
                <a:gd name="connsiteY10" fmla="*/ 93018 h 353466"/>
                <a:gd name="connsiteX11" fmla="*/ 93018 w 353466"/>
                <a:gd name="connsiteY11" fmla="*/ 55811 h 353466"/>
                <a:gd name="connsiteX12" fmla="*/ 274588 w 353466"/>
                <a:gd name="connsiteY12" fmla="*/ 55811 h 353466"/>
                <a:gd name="connsiteX13" fmla="*/ 55811 w 353466"/>
                <a:gd name="connsiteY13" fmla="*/ 274588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466" h="353466">
                  <a:moveTo>
                    <a:pt x="74414" y="0"/>
                  </a:moveTo>
                  <a:cubicBezTo>
                    <a:pt x="33300" y="0"/>
                    <a:pt x="0" y="33300"/>
                    <a:pt x="0" y="74414"/>
                  </a:cubicBezTo>
                  <a:lnTo>
                    <a:pt x="0" y="353467"/>
                  </a:lnTo>
                  <a:cubicBezTo>
                    <a:pt x="17859" y="353467"/>
                    <a:pt x="35347" y="349932"/>
                    <a:pt x="51532" y="343235"/>
                  </a:cubicBezTo>
                  <a:cubicBezTo>
                    <a:pt x="67717" y="336538"/>
                    <a:pt x="82600" y="326678"/>
                    <a:pt x="95250" y="314027"/>
                  </a:cubicBezTo>
                  <a:lnTo>
                    <a:pt x="297656" y="111621"/>
                  </a:lnTo>
                  <a:lnTo>
                    <a:pt x="314027" y="95250"/>
                  </a:lnTo>
                  <a:cubicBezTo>
                    <a:pt x="339328" y="69949"/>
                    <a:pt x="353467" y="35719"/>
                    <a:pt x="353467" y="0"/>
                  </a:cubicBezTo>
                  <a:lnTo>
                    <a:pt x="74414" y="0"/>
                  </a:lnTo>
                  <a:close/>
                  <a:moveTo>
                    <a:pt x="55811" y="274588"/>
                  </a:moveTo>
                  <a:lnTo>
                    <a:pt x="55811" y="93018"/>
                  </a:lnTo>
                  <a:cubicBezTo>
                    <a:pt x="55811" y="72554"/>
                    <a:pt x="72368" y="55811"/>
                    <a:pt x="93018" y="55811"/>
                  </a:cubicBezTo>
                  <a:lnTo>
                    <a:pt x="274588" y="55811"/>
                  </a:lnTo>
                  <a:lnTo>
                    <a:pt x="55811" y="27458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793747" y="5142194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思考创新点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793746" y="5527957"/>
            <a:ext cx="7872763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读论文的过程中，想到的创新点包括：做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slot-attention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工作，增强模型鲁棒性。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目前这两个创新已经有论文发表了。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DST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任务研发</a:t>
            </a:r>
          </a:p>
        </p:txBody>
      </p:sp>
      <p:sp>
        <p:nvSpPr>
          <p:cNvPr id="36" name="矩形 3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99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DST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任务研发</a:t>
            </a:r>
          </a:p>
        </p:txBody>
      </p:sp>
      <p:sp>
        <p:nvSpPr>
          <p:cNvPr id="36" name="矩形 3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3EC131-9529-4780-8818-DCFD2984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4" y="838684"/>
            <a:ext cx="5085403" cy="5787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403E2-D94C-4E63-B9C5-6F3E3D52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85" y="838684"/>
            <a:ext cx="4673380" cy="59054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2CFC5A-3957-426E-9DBC-E22650DF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64" y="1195590"/>
            <a:ext cx="4184727" cy="27232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049D96-8557-4026-8D14-7A7FBB036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73" y="3698450"/>
            <a:ext cx="2316548" cy="28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998" y="2401535"/>
            <a:ext cx="39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048" y="3946903"/>
            <a:ext cx="7189904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82966" y="2989553"/>
            <a:ext cx="702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新学期工作展望</a:t>
            </a:r>
          </a:p>
        </p:txBody>
      </p:sp>
      <p:sp>
        <p:nvSpPr>
          <p:cNvPr id="13" name="矩形 1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729359" y="4753282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36505" y="4442214"/>
            <a:ext cx="7526135" cy="198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现有工作会将系统对话作为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system_act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加入到模型计算中。由于系统对话都是由模型产生，因此这部分内容是否可以作为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True label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，更好利用系统的对话的特征信息。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现有工作认为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NLU+DST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会导致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error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积累，因此会采用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E2E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的方式，但高准确率的意图识别，是否可以限定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slot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范围，降低计算量。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思考如何形成一个独特的研究点，从而能够完成一系列的论文工作。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93477" y="4798298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补充维度</a:t>
            </a:r>
          </a:p>
        </p:txBody>
      </p:sp>
      <p:grpSp>
        <p:nvGrpSpPr>
          <p:cNvPr id="40" name="图形 14"/>
          <p:cNvGrpSpPr/>
          <p:nvPr/>
        </p:nvGrpSpPr>
        <p:grpSpPr>
          <a:xfrm>
            <a:off x="874682" y="4898605"/>
            <a:ext cx="377013" cy="377013"/>
            <a:chOff x="-1766588" y="1224000"/>
            <a:chExt cx="1905000" cy="1905000"/>
          </a:xfrm>
          <a:solidFill>
            <a:schemeClr val="bg1"/>
          </a:solidFill>
        </p:grpSpPr>
        <p:sp>
          <p:nvSpPr>
            <p:cNvPr id="41" name="任意多边形: 形状 40"/>
            <p:cNvSpPr/>
            <p:nvPr/>
          </p:nvSpPr>
          <p:spPr>
            <a:xfrm>
              <a:off x="-1372193" y="161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-1086073" y="1926469"/>
              <a:ext cx="543223" cy="610195"/>
            </a:xfrm>
            <a:custGeom>
              <a:avLst/>
              <a:gdLst>
                <a:gd name="connsiteX0" fmla="*/ 341190 w 543222"/>
                <a:gd name="connsiteY0" fmla="*/ 611870 h 610195"/>
                <a:gd name="connsiteX1" fmla="*/ 313285 w 543222"/>
                <a:gd name="connsiteY1" fmla="*/ 583964 h 610195"/>
                <a:gd name="connsiteX2" fmla="*/ 313285 w 543222"/>
                <a:gd name="connsiteY2" fmla="*/ 262124 h 610195"/>
                <a:gd name="connsiteX3" fmla="*/ 319796 w 543222"/>
                <a:gd name="connsiteY3" fmla="*/ 244264 h 610195"/>
                <a:gd name="connsiteX4" fmla="*/ 477368 w 543222"/>
                <a:gd name="connsiteY4" fmla="*/ 55625 h 610195"/>
                <a:gd name="connsiteX5" fmla="*/ 66602 w 543222"/>
                <a:gd name="connsiteY5" fmla="*/ 55625 h 610195"/>
                <a:gd name="connsiteX6" fmla="*/ 224918 w 543222"/>
                <a:gd name="connsiteY6" fmla="*/ 244264 h 610195"/>
                <a:gd name="connsiteX7" fmla="*/ 231429 w 543222"/>
                <a:gd name="connsiteY7" fmla="*/ 262124 h 610195"/>
                <a:gd name="connsiteX8" fmla="*/ 231429 w 543222"/>
                <a:gd name="connsiteY8" fmla="*/ 484994 h 610195"/>
                <a:gd name="connsiteX9" fmla="*/ 203524 w 543222"/>
                <a:gd name="connsiteY9" fmla="*/ 512899 h 610195"/>
                <a:gd name="connsiteX10" fmla="*/ 175619 w 543222"/>
                <a:gd name="connsiteY10" fmla="*/ 484994 h 610195"/>
                <a:gd name="connsiteX11" fmla="*/ 175619 w 543222"/>
                <a:gd name="connsiteY11" fmla="*/ 272355 h 610195"/>
                <a:gd name="connsiteX12" fmla="*/ 10978 w 543222"/>
                <a:gd name="connsiteY12" fmla="*/ 76274 h 610195"/>
                <a:gd name="connsiteX13" fmla="*/ 4466 w 543222"/>
                <a:gd name="connsiteY13" fmla="*/ 26789 h 610195"/>
                <a:gd name="connsiteX14" fmla="*/ 46696 w 543222"/>
                <a:gd name="connsiteY14" fmla="*/ 0 h 610195"/>
                <a:gd name="connsiteX15" fmla="*/ 497273 w 543222"/>
                <a:gd name="connsiteY15" fmla="*/ 0 h 610195"/>
                <a:gd name="connsiteX16" fmla="*/ 539317 w 543222"/>
                <a:gd name="connsiteY16" fmla="*/ 26789 h 610195"/>
                <a:gd name="connsiteX17" fmla="*/ 532806 w 543222"/>
                <a:gd name="connsiteY17" fmla="*/ 76274 h 610195"/>
                <a:gd name="connsiteX18" fmla="*/ 368909 w 543222"/>
                <a:gd name="connsiteY18" fmla="*/ 272355 h 610195"/>
                <a:gd name="connsiteX19" fmla="*/ 368909 w 543222"/>
                <a:gd name="connsiteY19" fmla="*/ 584150 h 610195"/>
                <a:gd name="connsiteX20" fmla="*/ 341190 w 543222"/>
                <a:gd name="connsiteY20" fmla="*/ 611870 h 61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3222" h="610195">
                  <a:moveTo>
                    <a:pt x="341190" y="611870"/>
                  </a:moveTo>
                  <a:cubicBezTo>
                    <a:pt x="325749" y="611870"/>
                    <a:pt x="313285" y="599405"/>
                    <a:pt x="313285" y="583964"/>
                  </a:cubicBezTo>
                  <a:lnTo>
                    <a:pt x="313285" y="262124"/>
                  </a:lnTo>
                  <a:cubicBezTo>
                    <a:pt x="313285" y="255612"/>
                    <a:pt x="315517" y="249287"/>
                    <a:pt x="319796" y="244264"/>
                  </a:cubicBezTo>
                  <a:lnTo>
                    <a:pt x="477368" y="55625"/>
                  </a:lnTo>
                  <a:lnTo>
                    <a:pt x="66602" y="55625"/>
                  </a:lnTo>
                  <a:lnTo>
                    <a:pt x="224918" y="244264"/>
                  </a:lnTo>
                  <a:cubicBezTo>
                    <a:pt x="229197" y="249287"/>
                    <a:pt x="231429" y="255612"/>
                    <a:pt x="231429" y="262124"/>
                  </a:cubicBezTo>
                  <a:lnTo>
                    <a:pt x="231429" y="484994"/>
                  </a:lnTo>
                  <a:cubicBezTo>
                    <a:pt x="231429" y="500435"/>
                    <a:pt x="218965" y="512899"/>
                    <a:pt x="203524" y="512899"/>
                  </a:cubicBezTo>
                  <a:cubicBezTo>
                    <a:pt x="188083" y="512899"/>
                    <a:pt x="175619" y="500435"/>
                    <a:pt x="175619" y="484994"/>
                  </a:cubicBezTo>
                  <a:lnTo>
                    <a:pt x="175619" y="272355"/>
                  </a:lnTo>
                  <a:lnTo>
                    <a:pt x="10978" y="76274"/>
                  </a:lnTo>
                  <a:cubicBezTo>
                    <a:pt x="-743" y="62322"/>
                    <a:pt x="-3347" y="43346"/>
                    <a:pt x="4466" y="26789"/>
                  </a:cubicBezTo>
                  <a:cubicBezTo>
                    <a:pt x="12280" y="10232"/>
                    <a:pt x="28279" y="0"/>
                    <a:pt x="46696" y="0"/>
                  </a:cubicBezTo>
                  <a:lnTo>
                    <a:pt x="497273" y="0"/>
                  </a:lnTo>
                  <a:cubicBezTo>
                    <a:pt x="515505" y="0"/>
                    <a:pt x="531690" y="10232"/>
                    <a:pt x="539317" y="26789"/>
                  </a:cubicBezTo>
                  <a:cubicBezTo>
                    <a:pt x="547131" y="43346"/>
                    <a:pt x="544526" y="62322"/>
                    <a:pt x="532806" y="76274"/>
                  </a:cubicBezTo>
                  <a:lnTo>
                    <a:pt x="368909" y="272355"/>
                  </a:lnTo>
                  <a:lnTo>
                    <a:pt x="368909" y="584150"/>
                  </a:lnTo>
                  <a:cubicBezTo>
                    <a:pt x="369095" y="599405"/>
                    <a:pt x="356631" y="611870"/>
                    <a:pt x="341190" y="61187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729359" y="1517878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36505" y="1183664"/>
            <a:ext cx="7526135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现有工作中，很少利用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CrossWOZ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开展，本身数据集为中文，更注重对话中的话题转变，相较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MultiWOZ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slot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value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更多。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一方面，挖掘中文特色的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任务问题；另一方面，针对多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domain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转换的问题，找到有特点的问题。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584892" y="1592182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CrossWOZ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图形 36"/>
          <p:cNvGrpSpPr/>
          <p:nvPr/>
        </p:nvGrpSpPr>
        <p:grpSpPr>
          <a:xfrm>
            <a:off x="874682" y="1663201"/>
            <a:ext cx="377013" cy="377013"/>
            <a:chOff x="-1616588" y="1374000"/>
            <a:chExt cx="1905000" cy="1905000"/>
          </a:xfrm>
          <a:solidFill>
            <a:schemeClr val="bg1"/>
          </a:solidFill>
        </p:grpSpPr>
        <p:sp>
          <p:nvSpPr>
            <p:cNvPr id="44" name="任意多边形: 形状 43"/>
            <p:cNvSpPr/>
            <p:nvPr/>
          </p:nvSpPr>
          <p:spPr>
            <a:xfrm>
              <a:off x="-1222193" y="176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-935374" y="2147302"/>
              <a:ext cx="597173" cy="394395"/>
            </a:xfrm>
            <a:custGeom>
              <a:avLst/>
              <a:gdLst>
                <a:gd name="connsiteX0" fmla="*/ 590150 w 597172"/>
                <a:gd name="connsiteY0" fmla="*/ 8232 h 394394"/>
                <a:gd name="connsiteX1" fmla="*/ 550711 w 597172"/>
                <a:gd name="connsiteY1" fmla="*/ 8232 h 394394"/>
                <a:gd name="connsiteX2" fmla="*/ 230730 w 597172"/>
                <a:gd name="connsiteY2" fmla="*/ 328212 h 394394"/>
                <a:gd name="connsiteX3" fmla="*/ 47671 w 597172"/>
                <a:gd name="connsiteY3" fmla="*/ 145154 h 394394"/>
                <a:gd name="connsiteX4" fmla="*/ 8232 w 597172"/>
                <a:gd name="connsiteY4" fmla="*/ 145154 h 394394"/>
                <a:gd name="connsiteX5" fmla="*/ 8232 w 597172"/>
                <a:gd name="connsiteY5" fmla="*/ 184593 h 394394"/>
                <a:gd name="connsiteX6" fmla="*/ 211010 w 597172"/>
                <a:gd name="connsiteY6" fmla="*/ 387372 h 394394"/>
                <a:gd name="connsiteX7" fmla="*/ 250450 w 597172"/>
                <a:gd name="connsiteY7" fmla="*/ 387372 h 394394"/>
                <a:gd name="connsiteX8" fmla="*/ 590150 w 597172"/>
                <a:gd name="connsiteY8" fmla="*/ 47671 h 394394"/>
                <a:gd name="connsiteX9" fmla="*/ 590150 w 597172"/>
                <a:gd name="connsiteY9" fmla="*/ 8232 h 3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7172" h="394394">
                  <a:moveTo>
                    <a:pt x="590150" y="8232"/>
                  </a:moveTo>
                  <a:cubicBezTo>
                    <a:pt x="579174" y="-2744"/>
                    <a:pt x="561501" y="-2744"/>
                    <a:pt x="550711" y="8232"/>
                  </a:cubicBezTo>
                  <a:lnTo>
                    <a:pt x="230730" y="328212"/>
                  </a:lnTo>
                  <a:lnTo>
                    <a:pt x="47671" y="145154"/>
                  </a:lnTo>
                  <a:cubicBezTo>
                    <a:pt x="36695" y="134178"/>
                    <a:pt x="19022" y="134178"/>
                    <a:pt x="8232" y="145154"/>
                  </a:cubicBezTo>
                  <a:cubicBezTo>
                    <a:pt x="-2744" y="156130"/>
                    <a:pt x="-2744" y="173803"/>
                    <a:pt x="8232" y="184593"/>
                  </a:cubicBezTo>
                  <a:lnTo>
                    <a:pt x="211010" y="387372"/>
                  </a:lnTo>
                  <a:cubicBezTo>
                    <a:pt x="221986" y="398348"/>
                    <a:pt x="239660" y="398348"/>
                    <a:pt x="250450" y="387372"/>
                  </a:cubicBezTo>
                  <a:lnTo>
                    <a:pt x="590150" y="47671"/>
                  </a:lnTo>
                  <a:cubicBezTo>
                    <a:pt x="601126" y="36695"/>
                    <a:pt x="601126" y="19022"/>
                    <a:pt x="590150" y="823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9359" y="3135580"/>
            <a:ext cx="667658" cy="667658"/>
          </a:xfrm>
          <a:prstGeom prst="ellipse">
            <a:avLst/>
          </a:pr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6505" y="2720582"/>
            <a:ext cx="7526135" cy="16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TRADE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的模型，都是将所有历史对话作为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context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输入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Bert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等预训练模型中。因此，部分论文从简化历史对话的角度开展研究。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从人的角度，不需要记住全部历史对话，应该突出重点；设计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hot-cold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模块，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记录当前重要的内容，只有当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无法满足任务时，激活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cold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模块，找到所有历史对话内容。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93477" y="3204617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历史对话</a:t>
            </a:r>
          </a:p>
        </p:txBody>
      </p:sp>
      <p:grpSp>
        <p:nvGrpSpPr>
          <p:cNvPr id="46" name="图形 38"/>
          <p:cNvGrpSpPr/>
          <p:nvPr/>
        </p:nvGrpSpPr>
        <p:grpSpPr>
          <a:xfrm>
            <a:off x="874682" y="3280903"/>
            <a:ext cx="377013" cy="377013"/>
            <a:chOff x="-1466588" y="1524000"/>
            <a:chExt cx="1905000" cy="1905000"/>
          </a:xfrm>
        </p:grpSpPr>
        <p:sp>
          <p:nvSpPr>
            <p:cNvPr id="47" name="任意多边形: 形状 46"/>
            <p:cNvSpPr/>
            <p:nvPr/>
          </p:nvSpPr>
          <p:spPr>
            <a:xfrm>
              <a:off x="-1072007" y="1918395"/>
              <a:ext cx="1114351" cy="1116211"/>
            </a:xfrm>
            <a:custGeom>
              <a:avLst/>
              <a:gdLst>
                <a:gd name="connsiteX0" fmla="*/ 558105 w 1114350"/>
                <a:gd name="connsiteY0" fmla="*/ 55811 h 1116210"/>
                <a:gd name="connsiteX1" fmla="*/ 753628 w 1114350"/>
                <a:gd name="connsiteY1" fmla="*/ 95250 h 1116210"/>
                <a:gd name="connsiteX2" fmla="*/ 913247 w 1114350"/>
                <a:gd name="connsiteY2" fmla="*/ 202964 h 1116210"/>
                <a:gd name="connsiteX3" fmla="*/ 1020961 w 1114350"/>
                <a:gd name="connsiteY3" fmla="*/ 362583 h 1116210"/>
                <a:gd name="connsiteX4" fmla="*/ 1060400 w 1114350"/>
                <a:gd name="connsiteY4" fmla="*/ 558106 h 1116210"/>
                <a:gd name="connsiteX5" fmla="*/ 1020961 w 1114350"/>
                <a:gd name="connsiteY5" fmla="*/ 753628 h 1116210"/>
                <a:gd name="connsiteX6" fmla="*/ 913247 w 1114350"/>
                <a:gd name="connsiteY6" fmla="*/ 913247 h 1116210"/>
                <a:gd name="connsiteX7" fmla="*/ 753628 w 1114350"/>
                <a:gd name="connsiteY7" fmla="*/ 1020961 h 1116210"/>
                <a:gd name="connsiteX8" fmla="*/ 558105 w 1114350"/>
                <a:gd name="connsiteY8" fmla="*/ 1060400 h 1116210"/>
                <a:gd name="connsiteX9" fmla="*/ 362583 w 1114350"/>
                <a:gd name="connsiteY9" fmla="*/ 1020961 h 1116210"/>
                <a:gd name="connsiteX10" fmla="*/ 202964 w 1114350"/>
                <a:gd name="connsiteY10" fmla="*/ 913247 h 1116210"/>
                <a:gd name="connsiteX11" fmla="*/ 95250 w 1114350"/>
                <a:gd name="connsiteY11" fmla="*/ 753628 h 1116210"/>
                <a:gd name="connsiteX12" fmla="*/ 55811 w 1114350"/>
                <a:gd name="connsiteY12" fmla="*/ 558106 h 1116210"/>
                <a:gd name="connsiteX13" fmla="*/ 95250 w 1114350"/>
                <a:gd name="connsiteY13" fmla="*/ 362583 h 1116210"/>
                <a:gd name="connsiteX14" fmla="*/ 202964 w 1114350"/>
                <a:gd name="connsiteY14" fmla="*/ 202964 h 1116210"/>
                <a:gd name="connsiteX15" fmla="*/ 362583 w 1114350"/>
                <a:gd name="connsiteY15" fmla="*/ 95250 h 1116210"/>
                <a:gd name="connsiteX16" fmla="*/ 558105 w 1114350"/>
                <a:gd name="connsiteY16" fmla="*/ 55811 h 1116210"/>
                <a:gd name="connsiteX17" fmla="*/ 558105 w 1114350"/>
                <a:gd name="connsiteY17" fmla="*/ 0 h 1116210"/>
                <a:gd name="connsiteX18" fmla="*/ 0 w 1114350"/>
                <a:gd name="connsiteY18" fmla="*/ 558106 h 1116210"/>
                <a:gd name="connsiteX19" fmla="*/ 558105 w 1114350"/>
                <a:gd name="connsiteY19" fmla="*/ 1116211 h 1116210"/>
                <a:gd name="connsiteX20" fmla="*/ 1116211 w 1114350"/>
                <a:gd name="connsiteY20" fmla="*/ 558106 h 1116210"/>
                <a:gd name="connsiteX21" fmla="*/ 558105 w 111435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4350" h="1116210">
                  <a:moveTo>
                    <a:pt x="558105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5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5" y="55811"/>
                  </a:cubicBezTo>
                  <a:moveTo>
                    <a:pt x="558105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5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5" y="0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-541807" y="2131591"/>
              <a:ext cx="53950" cy="688330"/>
            </a:xfrm>
            <a:custGeom>
              <a:avLst/>
              <a:gdLst>
                <a:gd name="connsiteX0" fmla="*/ 27905 w 53950"/>
                <a:gd name="connsiteY0" fmla="*/ 689818 h 688330"/>
                <a:gd name="connsiteX1" fmla="*/ 0 w 53950"/>
                <a:gd name="connsiteY1" fmla="*/ 661913 h 688330"/>
                <a:gd name="connsiteX2" fmla="*/ 0 w 53950"/>
                <a:gd name="connsiteY2" fmla="*/ 567035 h 688330"/>
                <a:gd name="connsiteX3" fmla="*/ 27905 w 53950"/>
                <a:gd name="connsiteY3" fmla="*/ 539130 h 688330"/>
                <a:gd name="connsiteX4" fmla="*/ 55810 w 53950"/>
                <a:gd name="connsiteY4" fmla="*/ 567035 h 688330"/>
                <a:gd name="connsiteX5" fmla="*/ 55810 w 53950"/>
                <a:gd name="connsiteY5" fmla="*/ 661913 h 688330"/>
                <a:gd name="connsiteX6" fmla="*/ 27905 w 53950"/>
                <a:gd name="connsiteY6" fmla="*/ 689818 h 688330"/>
                <a:gd name="connsiteX7" fmla="*/ 27905 w 53950"/>
                <a:gd name="connsiteY7" fmla="*/ 483691 h 688330"/>
                <a:gd name="connsiteX8" fmla="*/ 0 w 53950"/>
                <a:gd name="connsiteY8" fmla="*/ 455786 h 688330"/>
                <a:gd name="connsiteX9" fmla="*/ 0 w 53950"/>
                <a:gd name="connsiteY9" fmla="*/ 27905 h 688330"/>
                <a:gd name="connsiteX10" fmla="*/ 27905 w 53950"/>
                <a:gd name="connsiteY10" fmla="*/ 0 h 688330"/>
                <a:gd name="connsiteX11" fmla="*/ 55810 w 53950"/>
                <a:gd name="connsiteY11" fmla="*/ 27905 h 688330"/>
                <a:gd name="connsiteX12" fmla="*/ 55810 w 53950"/>
                <a:gd name="connsiteY12" fmla="*/ 455786 h 688330"/>
                <a:gd name="connsiteX13" fmla="*/ 27905 w 53950"/>
                <a:gd name="connsiteY13" fmla="*/ 483691 h 6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50" h="688330">
                  <a:moveTo>
                    <a:pt x="27905" y="689818"/>
                  </a:moveTo>
                  <a:cubicBezTo>
                    <a:pt x="12464" y="689818"/>
                    <a:pt x="0" y="677354"/>
                    <a:pt x="0" y="661913"/>
                  </a:cubicBezTo>
                  <a:lnTo>
                    <a:pt x="0" y="567035"/>
                  </a:lnTo>
                  <a:cubicBezTo>
                    <a:pt x="0" y="551594"/>
                    <a:pt x="12464" y="539130"/>
                    <a:pt x="27905" y="539130"/>
                  </a:cubicBezTo>
                  <a:cubicBezTo>
                    <a:pt x="43346" y="539130"/>
                    <a:pt x="55810" y="551594"/>
                    <a:pt x="55810" y="567035"/>
                  </a:cubicBezTo>
                  <a:lnTo>
                    <a:pt x="55810" y="661913"/>
                  </a:lnTo>
                  <a:cubicBezTo>
                    <a:pt x="55810" y="677354"/>
                    <a:pt x="43346" y="689818"/>
                    <a:pt x="27905" y="689818"/>
                  </a:cubicBezTo>
                  <a:close/>
                  <a:moveTo>
                    <a:pt x="27905" y="483691"/>
                  </a:moveTo>
                  <a:cubicBezTo>
                    <a:pt x="12464" y="483691"/>
                    <a:pt x="0" y="471227"/>
                    <a:pt x="0" y="455786"/>
                  </a:cubicBezTo>
                  <a:lnTo>
                    <a:pt x="0" y="27905"/>
                  </a:lnTo>
                  <a:cubicBezTo>
                    <a:pt x="0" y="12464"/>
                    <a:pt x="12464" y="0"/>
                    <a:pt x="27905" y="0"/>
                  </a:cubicBezTo>
                  <a:cubicBezTo>
                    <a:pt x="43346" y="0"/>
                    <a:pt x="55810" y="12464"/>
                    <a:pt x="55810" y="27905"/>
                  </a:cubicBezTo>
                  <a:lnTo>
                    <a:pt x="55810" y="455786"/>
                  </a:lnTo>
                  <a:cubicBezTo>
                    <a:pt x="55810" y="471227"/>
                    <a:pt x="43346" y="483691"/>
                    <a:pt x="27905" y="483691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71979" y="157936"/>
            <a:ext cx="224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DST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任务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8592" y="2660558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8592" y="4409742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249552" y="6423910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4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29359" y="1822689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36503" y="1645801"/>
            <a:ext cx="7526135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在前期工作中阅读了大量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NLU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相关工作，包括意图识别（分类任务）和槽填充（序列到序列任务），后续是否能在工作基础上，找到新的研究点，积累这个领域的工作。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584892" y="1896993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Seq2Seq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图形 36"/>
          <p:cNvGrpSpPr/>
          <p:nvPr/>
        </p:nvGrpSpPr>
        <p:grpSpPr>
          <a:xfrm>
            <a:off x="874682" y="1968012"/>
            <a:ext cx="377013" cy="377013"/>
            <a:chOff x="-1616588" y="1374000"/>
            <a:chExt cx="1905000" cy="1905000"/>
          </a:xfrm>
          <a:solidFill>
            <a:schemeClr val="bg1"/>
          </a:solidFill>
        </p:grpSpPr>
        <p:sp>
          <p:nvSpPr>
            <p:cNvPr id="44" name="任意多边形: 形状 43"/>
            <p:cNvSpPr/>
            <p:nvPr/>
          </p:nvSpPr>
          <p:spPr>
            <a:xfrm>
              <a:off x="-1222193" y="176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-935374" y="2147302"/>
              <a:ext cx="597173" cy="394395"/>
            </a:xfrm>
            <a:custGeom>
              <a:avLst/>
              <a:gdLst>
                <a:gd name="connsiteX0" fmla="*/ 590150 w 597172"/>
                <a:gd name="connsiteY0" fmla="*/ 8232 h 394394"/>
                <a:gd name="connsiteX1" fmla="*/ 550711 w 597172"/>
                <a:gd name="connsiteY1" fmla="*/ 8232 h 394394"/>
                <a:gd name="connsiteX2" fmla="*/ 230730 w 597172"/>
                <a:gd name="connsiteY2" fmla="*/ 328212 h 394394"/>
                <a:gd name="connsiteX3" fmla="*/ 47671 w 597172"/>
                <a:gd name="connsiteY3" fmla="*/ 145154 h 394394"/>
                <a:gd name="connsiteX4" fmla="*/ 8232 w 597172"/>
                <a:gd name="connsiteY4" fmla="*/ 145154 h 394394"/>
                <a:gd name="connsiteX5" fmla="*/ 8232 w 597172"/>
                <a:gd name="connsiteY5" fmla="*/ 184593 h 394394"/>
                <a:gd name="connsiteX6" fmla="*/ 211010 w 597172"/>
                <a:gd name="connsiteY6" fmla="*/ 387372 h 394394"/>
                <a:gd name="connsiteX7" fmla="*/ 250450 w 597172"/>
                <a:gd name="connsiteY7" fmla="*/ 387372 h 394394"/>
                <a:gd name="connsiteX8" fmla="*/ 590150 w 597172"/>
                <a:gd name="connsiteY8" fmla="*/ 47671 h 394394"/>
                <a:gd name="connsiteX9" fmla="*/ 590150 w 597172"/>
                <a:gd name="connsiteY9" fmla="*/ 8232 h 3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7172" h="394394">
                  <a:moveTo>
                    <a:pt x="590150" y="8232"/>
                  </a:moveTo>
                  <a:cubicBezTo>
                    <a:pt x="579174" y="-2744"/>
                    <a:pt x="561501" y="-2744"/>
                    <a:pt x="550711" y="8232"/>
                  </a:cubicBezTo>
                  <a:lnTo>
                    <a:pt x="230730" y="328212"/>
                  </a:lnTo>
                  <a:lnTo>
                    <a:pt x="47671" y="145154"/>
                  </a:lnTo>
                  <a:cubicBezTo>
                    <a:pt x="36695" y="134178"/>
                    <a:pt x="19022" y="134178"/>
                    <a:pt x="8232" y="145154"/>
                  </a:cubicBezTo>
                  <a:cubicBezTo>
                    <a:pt x="-2744" y="156130"/>
                    <a:pt x="-2744" y="173803"/>
                    <a:pt x="8232" y="184593"/>
                  </a:cubicBezTo>
                  <a:lnTo>
                    <a:pt x="211010" y="387372"/>
                  </a:lnTo>
                  <a:cubicBezTo>
                    <a:pt x="221986" y="398348"/>
                    <a:pt x="239660" y="398348"/>
                    <a:pt x="250450" y="387372"/>
                  </a:cubicBezTo>
                  <a:lnTo>
                    <a:pt x="590150" y="47671"/>
                  </a:lnTo>
                  <a:cubicBezTo>
                    <a:pt x="601126" y="36695"/>
                    <a:pt x="601126" y="19022"/>
                    <a:pt x="590150" y="823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9359" y="4546381"/>
            <a:ext cx="667658" cy="667658"/>
          </a:xfrm>
          <a:prstGeom prst="ellipse">
            <a:avLst/>
          </a:pr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6503" y="4210128"/>
            <a:ext cx="7526135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如何区分任务型对话和开放域对话，本身可能是一个简单的二分类问题，根据用户对话内容，分类到任务型对话或开放域对话中。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进一步将问题引申，在与系统进行任务型对话时，用户和第三方的话如何判断为无效语句，不计入任务型对话中。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93477" y="4615418"/>
            <a:ext cx="208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车载对话</a:t>
            </a:r>
          </a:p>
        </p:txBody>
      </p:sp>
      <p:grpSp>
        <p:nvGrpSpPr>
          <p:cNvPr id="46" name="图形 38"/>
          <p:cNvGrpSpPr/>
          <p:nvPr/>
        </p:nvGrpSpPr>
        <p:grpSpPr>
          <a:xfrm>
            <a:off x="874682" y="4691704"/>
            <a:ext cx="377013" cy="377013"/>
            <a:chOff x="-1466588" y="1524000"/>
            <a:chExt cx="1905000" cy="1905000"/>
          </a:xfrm>
        </p:grpSpPr>
        <p:sp>
          <p:nvSpPr>
            <p:cNvPr id="47" name="任意多边形: 形状 46"/>
            <p:cNvSpPr/>
            <p:nvPr/>
          </p:nvSpPr>
          <p:spPr>
            <a:xfrm>
              <a:off x="-1072007" y="1918395"/>
              <a:ext cx="1114351" cy="1116211"/>
            </a:xfrm>
            <a:custGeom>
              <a:avLst/>
              <a:gdLst>
                <a:gd name="connsiteX0" fmla="*/ 558105 w 1114350"/>
                <a:gd name="connsiteY0" fmla="*/ 55811 h 1116210"/>
                <a:gd name="connsiteX1" fmla="*/ 753628 w 1114350"/>
                <a:gd name="connsiteY1" fmla="*/ 95250 h 1116210"/>
                <a:gd name="connsiteX2" fmla="*/ 913247 w 1114350"/>
                <a:gd name="connsiteY2" fmla="*/ 202964 h 1116210"/>
                <a:gd name="connsiteX3" fmla="*/ 1020961 w 1114350"/>
                <a:gd name="connsiteY3" fmla="*/ 362583 h 1116210"/>
                <a:gd name="connsiteX4" fmla="*/ 1060400 w 1114350"/>
                <a:gd name="connsiteY4" fmla="*/ 558106 h 1116210"/>
                <a:gd name="connsiteX5" fmla="*/ 1020961 w 1114350"/>
                <a:gd name="connsiteY5" fmla="*/ 753628 h 1116210"/>
                <a:gd name="connsiteX6" fmla="*/ 913247 w 1114350"/>
                <a:gd name="connsiteY6" fmla="*/ 913247 h 1116210"/>
                <a:gd name="connsiteX7" fmla="*/ 753628 w 1114350"/>
                <a:gd name="connsiteY7" fmla="*/ 1020961 h 1116210"/>
                <a:gd name="connsiteX8" fmla="*/ 558105 w 1114350"/>
                <a:gd name="connsiteY8" fmla="*/ 1060400 h 1116210"/>
                <a:gd name="connsiteX9" fmla="*/ 362583 w 1114350"/>
                <a:gd name="connsiteY9" fmla="*/ 1020961 h 1116210"/>
                <a:gd name="connsiteX10" fmla="*/ 202964 w 1114350"/>
                <a:gd name="connsiteY10" fmla="*/ 913247 h 1116210"/>
                <a:gd name="connsiteX11" fmla="*/ 95250 w 1114350"/>
                <a:gd name="connsiteY11" fmla="*/ 753628 h 1116210"/>
                <a:gd name="connsiteX12" fmla="*/ 55811 w 1114350"/>
                <a:gd name="connsiteY12" fmla="*/ 558106 h 1116210"/>
                <a:gd name="connsiteX13" fmla="*/ 95250 w 1114350"/>
                <a:gd name="connsiteY13" fmla="*/ 362583 h 1116210"/>
                <a:gd name="connsiteX14" fmla="*/ 202964 w 1114350"/>
                <a:gd name="connsiteY14" fmla="*/ 202964 h 1116210"/>
                <a:gd name="connsiteX15" fmla="*/ 362583 w 1114350"/>
                <a:gd name="connsiteY15" fmla="*/ 95250 h 1116210"/>
                <a:gd name="connsiteX16" fmla="*/ 558105 w 1114350"/>
                <a:gd name="connsiteY16" fmla="*/ 55811 h 1116210"/>
                <a:gd name="connsiteX17" fmla="*/ 558105 w 1114350"/>
                <a:gd name="connsiteY17" fmla="*/ 0 h 1116210"/>
                <a:gd name="connsiteX18" fmla="*/ 0 w 1114350"/>
                <a:gd name="connsiteY18" fmla="*/ 558106 h 1116210"/>
                <a:gd name="connsiteX19" fmla="*/ 558105 w 1114350"/>
                <a:gd name="connsiteY19" fmla="*/ 1116211 h 1116210"/>
                <a:gd name="connsiteX20" fmla="*/ 1116211 w 1114350"/>
                <a:gd name="connsiteY20" fmla="*/ 558106 h 1116210"/>
                <a:gd name="connsiteX21" fmla="*/ 558105 w 111435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4350" h="1116210">
                  <a:moveTo>
                    <a:pt x="558105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5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5" y="55811"/>
                  </a:cubicBezTo>
                  <a:moveTo>
                    <a:pt x="558105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5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5" y="0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-541807" y="2131591"/>
              <a:ext cx="53950" cy="688330"/>
            </a:xfrm>
            <a:custGeom>
              <a:avLst/>
              <a:gdLst>
                <a:gd name="connsiteX0" fmla="*/ 27905 w 53950"/>
                <a:gd name="connsiteY0" fmla="*/ 689818 h 688330"/>
                <a:gd name="connsiteX1" fmla="*/ 0 w 53950"/>
                <a:gd name="connsiteY1" fmla="*/ 661913 h 688330"/>
                <a:gd name="connsiteX2" fmla="*/ 0 w 53950"/>
                <a:gd name="connsiteY2" fmla="*/ 567035 h 688330"/>
                <a:gd name="connsiteX3" fmla="*/ 27905 w 53950"/>
                <a:gd name="connsiteY3" fmla="*/ 539130 h 688330"/>
                <a:gd name="connsiteX4" fmla="*/ 55810 w 53950"/>
                <a:gd name="connsiteY4" fmla="*/ 567035 h 688330"/>
                <a:gd name="connsiteX5" fmla="*/ 55810 w 53950"/>
                <a:gd name="connsiteY5" fmla="*/ 661913 h 688330"/>
                <a:gd name="connsiteX6" fmla="*/ 27905 w 53950"/>
                <a:gd name="connsiteY6" fmla="*/ 689818 h 688330"/>
                <a:gd name="connsiteX7" fmla="*/ 27905 w 53950"/>
                <a:gd name="connsiteY7" fmla="*/ 483691 h 688330"/>
                <a:gd name="connsiteX8" fmla="*/ 0 w 53950"/>
                <a:gd name="connsiteY8" fmla="*/ 455786 h 688330"/>
                <a:gd name="connsiteX9" fmla="*/ 0 w 53950"/>
                <a:gd name="connsiteY9" fmla="*/ 27905 h 688330"/>
                <a:gd name="connsiteX10" fmla="*/ 27905 w 53950"/>
                <a:gd name="connsiteY10" fmla="*/ 0 h 688330"/>
                <a:gd name="connsiteX11" fmla="*/ 55810 w 53950"/>
                <a:gd name="connsiteY11" fmla="*/ 27905 h 688330"/>
                <a:gd name="connsiteX12" fmla="*/ 55810 w 53950"/>
                <a:gd name="connsiteY12" fmla="*/ 455786 h 688330"/>
                <a:gd name="connsiteX13" fmla="*/ 27905 w 53950"/>
                <a:gd name="connsiteY13" fmla="*/ 483691 h 6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50" h="688330">
                  <a:moveTo>
                    <a:pt x="27905" y="689818"/>
                  </a:moveTo>
                  <a:cubicBezTo>
                    <a:pt x="12464" y="689818"/>
                    <a:pt x="0" y="677354"/>
                    <a:pt x="0" y="661913"/>
                  </a:cubicBezTo>
                  <a:lnTo>
                    <a:pt x="0" y="567035"/>
                  </a:lnTo>
                  <a:cubicBezTo>
                    <a:pt x="0" y="551594"/>
                    <a:pt x="12464" y="539130"/>
                    <a:pt x="27905" y="539130"/>
                  </a:cubicBezTo>
                  <a:cubicBezTo>
                    <a:pt x="43346" y="539130"/>
                    <a:pt x="55810" y="551594"/>
                    <a:pt x="55810" y="567035"/>
                  </a:cubicBezTo>
                  <a:lnTo>
                    <a:pt x="55810" y="661913"/>
                  </a:lnTo>
                  <a:cubicBezTo>
                    <a:pt x="55810" y="677354"/>
                    <a:pt x="43346" y="689818"/>
                    <a:pt x="27905" y="689818"/>
                  </a:cubicBezTo>
                  <a:close/>
                  <a:moveTo>
                    <a:pt x="27905" y="483691"/>
                  </a:moveTo>
                  <a:cubicBezTo>
                    <a:pt x="12464" y="483691"/>
                    <a:pt x="0" y="471227"/>
                    <a:pt x="0" y="455786"/>
                  </a:cubicBezTo>
                  <a:lnTo>
                    <a:pt x="0" y="27905"/>
                  </a:lnTo>
                  <a:cubicBezTo>
                    <a:pt x="0" y="12464"/>
                    <a:pt x="12464" y="0"/>
                    <a:pt x="27905" y="0"/>
                  </a:cubicBezTo>
                  <a:cubicBezTo>
                    <a:pt x="43346" y="0"/>
                    <a:pt x="55810" y="12464"/>
                    <a:pt x="55810" y="27905"/>
                  </a:cubicBezTo>
                  <a:lnTo>
                    <a:pt x="55810" y="455786"/>
                  </a:lnTo>
                  <a:cubicBezTo>
                    <a:pt x="55810" y="471227"/>
                    <a:pt x="43346" y="483691"/>
                    <a:pt x="27905" y="483691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71979" y="157936"/>
            <a:ext cx="224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NLU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任务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8592" y="3627222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0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2966" y="2497976"/>
            <a:ext cx="70260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dirty="0">
                <a:solidFill>
                  <a:schemeClr val="bg1"/>
                </a:solidFill>
                <a:cs typeface="+mn-ea"/>
                <a:sym typeface="+mn-lt"/>
              </a:rPr>
              <a:t>THA</a:t>
            </a:r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NKS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90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9124" y="415558"/>
            <a:ext cx="157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3" name="矩形 22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67028" y="1246555"/>
            <a:ext cx="1857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46844" y="2352210"/>
            <a:ext cx="269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学期工作总结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59919" y="2229100"/>
            <a:ext cx="104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1815500" y="3367342"/>
            <a:ext cx="282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学术工作梳理</a:t>
            </a:r>
          </a:p>
        </p:txBody>
      </p:sp>
      <p:sp>
        <p:nvSpPr>
          <p:cNvPr id="38" name="文本框 37"/>
          <p:cNvSpPr txBox="1"/>
          <p:nvPr/>
        </p:nvSpPr>
        <p:spPr>
          <a:xfrm flipH="1">
            <a:off x="4491975" y="3238567"/>
            <a:ext cx="104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46844" y="4371144"/>
            <a:ext cx="315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新学期工作展望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659919" y="4248034"/>
            <a:ext cx="104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998" y="2401535"/>
            <a:ext cx="39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ONE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048" y="3946903"/>
            <a:ext cx="7189904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82966" y="2989553"/>
            <a:ext cx="702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学期工作总结</a:t>
            </a:r>
          </a:p>
        </p:txBody>
      </p:sp>
      <p:sp>
        <p:nvSpPr>
          <p:cNvPr id="13" name="矩形 1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729359" y="5058093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36506" y="4643095"/>
            <a:ext cx="7526135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月初完成一篇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ACL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论文投稿工作，被拒后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月初转投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NLPCC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2.2-6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月学习预训练相关知识，设计并训练完成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IndBert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3.6-7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月开展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DST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研究的论文阅读和代码复现工作。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指导徐文杰进行论文修改。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593477" y="5103109"/>
            <a:ext cx="20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科研工作</a:t>
            </a:r>
          </a:p>
        </p:txBody>
      </p:sp>
      <p:grpSp>
        <p:nvGrpSpPr>
          <p:cNvPr id="40" name="图形 14"/>
          <p:cNvGrpSpPr/>
          <p:nvPr/>
        </p:nvGrpSpPr>
        <p:grpSpPr>
          <a:xfrm>
            <a:off x="874682" y="5203416"/>
            <a:ext cx="377013" cy="377013"/>
            <a:chOff x="-1766588" y="1224000"/>
            <a:chExt cx="1905000" cy="1905000"/>
          </a:xfrm>
          <a:solidFill>
            <a:schemeClr val="bg1"/>
          </a:solidFill>
        </p:grpSpPr>
        <p:sp>
          <p:nvSpPr>
            <p:cNvPr id="41" name="任意多边形: 形状 40"/>
            <p:cNvSpPr/>
            <p:nvPr/>
          </p:nvSpPr>
          <p:spPr>
            <a:xfrm>
              <a:off x="-1372193" y="161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-1086073" y="1926469"/>
              <a:ext cx="543223" cy="610195"/>
            </a:xfrm>
            <a:custGeom>
              <a:avLst/>
              <a:gdLst>
                <a:gd name="connsiteX0" fmla="*/ 341190 w 543222"/>
                <a:gd name="connsiteY0" fmla="*/ 611870 h 610195"/>
                <a:gd name="connsiteX1" fmla="*/ 313285 w 543222"/>
                <a:gd name="connsiteY1" fmla="*/ 583964 h 610195"/>
                <a:gd name="connsiteX2" fmla="*/ 313285 w 543222"/>
                <a:gd name="connsiteY2" fmla="*/ 262124 h 610195"/>
                <a:gd name="connsiteX3" fmla="*/ 319796 w 543222"/>
                <a:gd name="connsiteY3" fmla="*/ 244264 h 610195"/>
                <a:gd name="connsiteX4" fmla="*/ 477368 w 543222"/>
                <a:gd name="connsiteY4" fmla="*/ 55625 h 610195"/>
                <a:gd name="connsiteX5" fmla="*/ 66602 w 543222"/>
                <a:gd name="connsiteY5" fmla="*/ 55625 h 610195"/>
                <a:gd name="connsiteX6" fmla="*/ 224918 w 543222"/>
                <a:gd name="connsiteY6" fmla="*/ 244264 h 610195"/>
                <a:gd name="connsiteX7" fmla="*/ 231429 w 543222"/>
                <a:gd name="connsiteY7" fmla="*/ 262124 h 610195"/>
                <a:gd name="connsiteX8" fmla="*/ 231429 w 543222"/>
                <a:gd name="connsiteY8" fmla="*/ 484994 h 610195"/>
                <a:gd name="connsiteX9" fmla="*/ 203524 w 543222"/>
                <a:gd name="connsiteY9" fmla="*/ 512899 h 610195"/>
                <a:gd name="connsiteX10" fmla="*/ 175619 w 543222"/>
                <a:gd name="connsiteY10" fmla="*/ 484994 h 610195"/>
                <a:gd name="connsiteX11" fmla="*/ 175619 w 543222"/>
                <a:gd name="connsiteY11" fmla="*/ 272355 h 610195"/>
                <a:gd name="connsiteX12" fmla="*/ 10978 w 543222"/>
                <a:gd name="connsiteY12" fmla="*/ 76274 h 610195"/>
                <a:gd name="connsiteX13" fmla="*/ 4466 w 543222"/>
                <a:gd name="connsiteY13" fmla="*/ 26789 h 610195"/>
                <a:gd name="connsiteX14" fmla="*/ 46696 w 543222"/>
                <a:gd name="connsiteY14" fmla="*/ 0 h 610195"/>
                <a:gd name="connsiteX15" fmla="*/ 497273 w 543222"/>
                <a:gd name="connsiteY15" fmla="*/ 0 h 610195"/>
                <a:gd name="connsiteX16" fmla="*/ 539317 w 543222"/>
                <a:gd name="connsiteY16" fmla="*/ 26789 h 610195"/>
                <a:gd name="connsiteX17" fmla="*/ 532806 w 543222"/>
                <a:gd name="connsiteY17" fmla="*/ 76274 h 610195"/>
                <a:gd name="connsiteX18" fmla="*/ 368909 w 543222"/>
                <a:gd name="connsiteY18" fmla="*/ 272355 h 610195"/>
                <a:gd name="connsiteX19" fmla="*/ 368909 w 543222"/>
                <a:gd name="connsiteY19" fmla="*/ 584150 h 610195"/>
                <a:gd name="connsiteX20" fmla="*/ 341190 w 543222"/>
                <a:gd name="connsiteY20" fmla="*/ 611870 h 61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3222" h="610195">
                  <a:moveTo>
                    <a:pt x="341190" y="611870"/>
                  </a:moveTo>
                  <a:cubicBezTo>
                    <a:pt x="325749" y="611870"/>
                    <a:pt x="313285" y="599405"/>
                    <a:pt x="313285" y="583964"/>
                  </a:cubicBezTo>
                  <a:lnTo>
                    <a:pt x="313285" y="262124"/>
                  </a:lnTo>
                  <a:cubicBezTo>
                    <a:pt x="313285" y="255612"/>
                    <a:pt x="315517" y="249287"/>
                    <a:pt x="319796" y="244264"/>
                  </a:cubicBezTo>
                  <a:lnTo>
                    <a:pt x="477368" y="55625"/>
                  </a:lnTo>
                  <a:lnTo>
                    <a:pt x="66602" y="55625"/>
                  </a:lnTo>
                  <a:lnTo>
                    <a:pt x="224918" y="244264"/>
                  </a:lnTo>
                  <a:cubicBezTo>
                    <a:pt x="229197" y="249287"/>
                    <a:pt x="231429" y="255612"/>
                    <a:pt x="231429" y="262124"/>
                  </a:cubicBezTo>
                  <a:lnTo>
                    <a:pt x="231429" y="484994"/>
                  </a:lnTo>
                  <a:cubicBezTo>
                    <a:pt x="231429" y="500435"/>
                    <a:pt x="218965" y="512899"/>
                    <a:pt x="203524" y="512899"/>
                  </a:cubicBezTo>
                  <a:cubicBezTo>
                    <a:pt x="188083" y="512899"/>
                    <a:pt x="175619" y="500435"/>
                    <a:pt x="175619" y="484994"/>
                  </a:cubicBezTo>
                  <a:lnTo>
                    <a:pt x="175619" y="272355"/>
                  </a:lnTo>
                  <a:lnTo>
                    <a:pt x="10978" y="76274"/>
                  </a:lnTo>
                  <a:cubicBezTo>
                    <a:pt x="-743" y="62322"/>
                    <a:pt x="-3347" y="43346"/>
                    <a:pt x="4466" y="26789"/>
                  </a:cubicBezTo>
                  <a:cubicBezTo>
                    <a:pt x="12280" y="10232"/>
                    <a:pt x="28279" y="0"/>
                    <a:pt x="46696" y="0"/>
                  </a:cubicBezTo>
                  <a:lnTo>
                    <a:pt x="497273" y="0"/>
                  </a:lnTo>
                  <a:cubicBezTo>
                    <a:pt x="515505" y="0"/>
                    <a:pt x="531690" y="10232"/>
                    <a:pt x="539317" y="26789"/>
                  </a:cubicBezTo>
                  <a:cubicBezTo>
                    <a:pt x="547131" y="43346"/>
                    <a:pt x="544526" y="62322"/>
                    <a:pt x="532806" y="76274"/>
                  </a:cubicBezTo>
                  <a:lnTo>
                    <a:pt x="368909" y="272355"/>
                  </a:lnTo>
                  <a:lnTo>
                    <a:pt x="368909" y="584150"/>
                  </a:lnTo>
                  <a:cubicBezTo>
                    <a:pt x="369095" y="599405"/>
                    <a:pt x="356631" y="611870"/>
                    <a:pt x="341190" y="61187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729359" y="1822689"/>
            <a:ext cx="667658" cy="667658"/>
          </a:xfrm>
          <a:prstGeom prst="ellipse">
            <a:avLst/>
          </a:pr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36506" y="1552276"/>
            <a:ext cx="7526135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协助完成项目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低资源条件下安全事件信息的推理和溯源研究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的部分内容和预算简历检查工作。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完成产业项目结项报告、宣传材料的写作工作。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584893" y="1864130"/>
            <a:ext cx="20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项目工作</a:t>
            </a:r>
          </a:p>
        </p:txBody>
      </p:sp>
      <p:grpSp>
        <p:nvGrpSpPr>
          <p:cNvPr id="43" name="图形 36"/>
          <p:cNvGrpSpPr/>
          <p:nvPr/>
        </p:nvGrpSpPr>
        <p:grpSpPr>
          <a:xfrm>
            <a:off x="874682" y="1968012"/>
            <a:ext cx="377013" cy="377013"/>
            <a:chOff x="-1616588" y="1374000"/>
            <a:chExt cx="1905000" cy="1905000"/>
          </a:xfrm>
          <a:solidFill>
            <a:schemeClr val="bg1"/>
          </a:solidFill>
        </p:grpSpPr>
        <p:sp>
          <p:nvSpPr>
            <p:cNvPr id="44" name="任意多边形: 形状 43"/>
            <p:cNvSpPr/>
            <p:nvPr/>
          </p:nvSpPr>
          <p:spPr>
            <a:xfrm>
              <a:off x="-1222193" y="1768395"/>
              <a:ext cx="1116211" cy="1116211"/>
            </a:xfrm>
            <a:custGeom>
              <a:avLst/>
              <a:gdLst>
                <a:gd name="connsiteX0" fmla="*/ 558106 w 1116210"/>
                <a:gd name="connsiteY0" fmla="*/ 55811 h 1116210"/>
                <a:gd name="connsiteX1" fmla="*/ 753628 w 1116210"/>
                <a:gd name="connsiteY1" fmla="*/ 95250 h 1116210"/>
                <a:gd name="connsiteX2" fmla="*/ 913247 w 1116210"/>
                <a:gd name="connsiteY2" fmla="*/ 202964 h 1116210"/>
                <a:gd name="connsiteX3" fmla="*/ 1020961 w 1116210"/>
                <a:gd name="connsiteY3" fmla="*/ 362583 h 1116210"/>
                <a:gd name="connsiteX4" fmla="*/ 1060400 w 1116210"/>
                <a:gd name="connsiteY4" fmla="*/ 558106 h 1116210"/>
                <a:gd name="connsiteX5" fmla="*/ 1020961 w 1116210"/>
                <a:gd name="connsiteY5" fmla="*/ 753628 h 1116210"/>
                <a:gd name="connsiteX6" fmla="*/ 913247 w 1116210"/>
                <a:gd name="connsiteY6" fmla="*/ 913247 h 1116210"/>
                <a:gd name="connsiteX7" fmla="*/ 753628 w 1116210"/>
                <a:gd name="connsiteY7" fmla="*/ 1020961 h 1116210"/>
                <a:gd name="connsiteX8" fmla="*/ 558106 w 1116210"/>
                <a:gd name="connsiteY8" fmla="*/ 1060400 h 1116210"/>
                <a:gd name="connsiteX9" fmla="*/ 362583 w 1116210"/>
                <a:gd name="connsiteY9" fmla="*/ 1020961 h 1116210"/>
                <a:gd name="connsiteX10" fmla="*/ 202964 w 1116210"/>
                <a:gd name="connsiteY10" fmla="*/ 913247 h 1116210"/>
                <a:gd name="connsiteX11" fmla="*/ 95250 w 1116210"/>
                <a:gd name="connsiteY11" fmla="*/ 753628 h 1116210"/>
                <a:gd name="connsiteX12" fmla="*/ 55811 w 1116210"/>
                <a:gd name="connsiteY12" fmla="*/ 558106 h 1116210"/>
                <a:gd name="connsiteX13" fmla="*/ 95250 w 1116210"/>
                <a:gd name="connsiteY13" fmla="*/ 362583 h 1116210"/>
                <a:gd name="connsiteX14" fmla="*/ 202964 w 1116210"/>
                <a:gd name="connsiteY14" fmla="*/ 202964 h 1116210"/>
                <a:gd name="connsiteX15" fmla="*/ 362583 w 1116210"/>
                <a:gd name="connsiteY15" fmla="*/ 95250 h 1116210"/>
                <a:gd name="connsiteX16" fmla="*/ 558106 w 1116210"/>
                <a:gd name="connsiteY16" fmla="*/ 55811 h 1116210"/>
                <a:gd name="connsiteX17" fmla="*/ 558106 w 1116210"/>
                <a:gd name="connsiteY17" fmla="*/ 0 h 1116210"/>
                <a:gd name="connsiteX18" fmla="*/ 0 w 1116210"/>
                <a:gd name="connsiteY18" fmla="*/ 558106 h 1116210"/>
                <a:gd name="connsiteX19" fmla="*/ 558106 w 1116210"/>
                <a:gd name="connsiteY19" fmla="*/ 1116211 h 1116210"/>
                <a:gd name="connsiteX20" fmla="*/ 1116211 w 1116210"/>
                <a:gd name="connsiteY20" fmla="*/ 558106 h 1116210"/>
                <a:gd name="connsiteX21" fmla="*/ 558106 w 111621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6210" h="1116210">
                  <a:moveTo>
                    <a:pt x="558106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6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6" y="55811"/>
                  </a:cubicBezTo>
                  <a:moveTo>
                    <a:pt x="558106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6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6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-935374" y="2147302"/>
              <a:ext cx="597173" cy="394395"/>
            </a:xfrm>
            <a:custGeom>
              <a:avLst/>
              <a:gdLst>
                <a:gd name="connsiteX0" fmla="*/ 590150 w 597172"/>
                <a:gd name="connsiteY0" fmla="*/ 8232 h 394394"/>
                <a:gd name="connsiteX1" fmla="*/ 550711 w 597172"/>
                <a:gd name="connsiteY1" fmla="*/ 8232 h 394394"/>
                <a:gd name="connsiteX2" fmla="*/ 230730 w 597172"/>
                <a:gd name="connsiteY2" fmla="*/ 328212 h 394394"/>
                <a:gd name="connsiteX3" fmla="*/ 47671 w 597172"/>
                <a:gd name="connsiteY3" fmla="*/ 145154 h 394394"/>
                <a:gd name="connsiteX4" fmla="*/ 8232 w 597172"/>
                <a:gd name="connsiteY4" fmla="*/ 145154 h 394394"/>
                <a:gd name="connsiteX5" fmla="*/ 8232 w 597172"/>
                <a:gd name="connsiteY5" fmla="*/ 184593 h 394394"/>
                <a:gd name="connsiteX6" fmla="*/ 211010 w 597172"/>
                <a:gd name="connsiteY6" fmla="*/ 387372 h 394394"/>
                <a:gd name="connsiteX7" fmla="*/ 250450 w 597172"/>
                <a:gd name="connsiteY7" fmla="*/ 387372 h 394394"/>
                <a:gd name="connsiteX8" fmla="*/ 590150 w 597172"/>
                <a:gd name="connsiteY8" fmla="*/ 47671 h 394394"/>
                <a:gd name="connsiteX9" fmla="*/ 590150 w 597172"/>
                <a:gd name="connsiteY9" fmla="*/ 8232 h 3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7172" h="394394">
                  <a:moveTo>
                    <a:pt x="590150" y="8232"/>
                  </a:moveTo>
                  <a:cubicBezTo>
                    <a:pt x="579174" y="-2744"/>
                    <a:pt x="561501" y="-2744"/>
                    <a:pt x="550711" y="8232"/>
                  </a:cubicBezTo>
                  <a:lnTo>
                    <a:pt x="230730" y="328212"/>
                  </a:lnTo>
                  <a:lnTo>
                    <a:pt x="47671" y="145154"/>
                  </a:lnTo>
                  <a:cubicBezTo>
                    <a:pt x="36695" y="134178"/>
                    <a:pt x="19022" y="134178"/>
                    <a:pt x="8232" y="145154"/>
                  </a:cubicBezTo>
                  <a:cubicBezTo>
                    <a:pt x="-2744" y="156130"/>
                    <a:pt x="-2744" y="173803"/>
                    <a:pt x="8232" y="184593"/>
                  </a:cubicBezTo>
                  <a:lnTo>
                    <a:pt x="211010" y="387372"/>
                  </a:lnTo>
                  <a:cubicBezTo>
                    <a:pt x="221986" y="398348"/>
                    <a:pt x="239660" y="398348"/>
                    <a:pt x="250450" y="387372"/>
                  </a:cubicBezTo>
                  <a:lnTo>
                    <a:pt x="590150" y="47671"/>
                  </a:lnTo>
                  <a:cubicBezTo>
                    <a:pt x="601126" y="36695"/>
                    <a:pt x="601126" y="19022"/>
                    <a:pt x="590150" y="823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9359" y="3440391"/>
            <a:ext cx="667658" cy="667658"/>
          </a:xfrm>
          <a:prstGeom prst="ellipse">
            <a:avLst/>
          </a:pr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36506" y="3025393"/>
            <a:ext cx="7526135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帮助实验室整理成果引用材料，统计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CCF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各个会议截稿时间。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完成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项基金评审工作。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帮助李博和云程完成毕业论文的写作和修改工作。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听取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CCF 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类会议论文写作讲座，整理材料共享学术群。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93477" y="3474351"/>
            <a:ext cx="20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基础工作</a:t>
            </a:r>
          </a:p>
        </p:txBody>
      </p:sp>
      <p:grpSp>
        <p:nvGrpSpPr>
          <p:cNvPr id="46" name="图形 38"/>
          <p:cNvGrpSpPr/>
          <p:nvPr/>
        </p:nvGrpSpPr>
        <p:grpSpPr>
          <a:xfrm>
            <a:off x="874682" y="3585714"/>
            <a:ext cx="377013" cy="377013"/>
            <a:chOff x="-1466588" y="1524000"/>
            <a:chExt cx="1905000" cy="1905000"/>
          </a:xfrm>
        </p:grpSpPr>
        <p:sp>
          <p:nvSpPr>
            <p:cNvPr id="47" name="任意多边形: 形状 46"/>
            <p:cNvSpPr/>
            <p:nvPr/>
          </p:nvSpPr>
          <p:spPr>
            <a:xfrm>
              <a:off x="-1072007" y="1918395"/>
              <a:ext cx="1114351" cy="1116211"/>
            </a:xfrm>
            <a:custGeom>
              <a:avLst/>
              <a:gdLst>
                <a:gd name="connsiteX0" fmla="*/ 558105 w 1114350"/>
                <a:gd name="connsiteY0" fmla="*/ 55811 h 1116210"/>
                <a:gd name="connsiteX1" fmla="*/ 753628 w 1114350"/>
                <a:gd name="connsiteY1" fmla="*/ 95250 h 1116210"/>
                <a:gd name="connsiteX2" fmla="*/ 913247 w 1114350"/>
                <a:gd name="connsiteY2" fmla="*/ 202964 h 1116210"/>
                <a:gd name="connsiteX3" fmla="*/ 1020961 w 1114350"/>
                <a:gd name="connsiteY3" fmla="*/ 362583 h 1116210"/>
                <a:gd name="connsiteX4" fmla="*/ 1060400 w 1114350"/>
                <a:gd name="connsiteY4" fmla="*/ 558106 h 1116210"/>
                <a:gd name="connsiteX5" fmla="*/ 1020961 w 1114350"/>
                <a:gd name="connsiteY5" fmla="*/ 753628 h 1116210"/>
                <a:gd name="connsiteX6" fmla="*/ 913247 w 1114350"/>
                <a:gd name="connsiteY6" fmla="*/ 913247 h 1116210"/>
                <a:gd name="connsiteX7" fmla="*/ 753628 w 1114350"/>
                <a:gd name="connsiteY7" fmla="*/ 1020961 h 1116210"/>
                <a:gd name="connsiteX8" fmla="*/ 558105 w 1114350"/>
                <a:gd name="connsiteY8" fmla="*/ 1060400 h 1116210"/>
                <a:gd name="connsiteX9" fmla="*/ 362583 w 1114350"/>
                <a:gd name="connsiteY9" fmla="*/ 1020961 h 1116210"/>
                <a:gd name="connsiteX10" fmla="*/ 202964 w 1114350"/>
                <a:gd name="connsiteY10" fmla="*/ 913247 h 1116210"/>
                <a:gd name="connsiteX11" fmla="*/ 95250 w 1114350"/>
                <a:gd name="connsiteY11" fmla="*/ 753628 h 1116210"/>
                <a:gd name="connsiteX12" fmla="*/ 55811 w 1114350"/>
                <a:gd name="connsiteY12" fmla="*/ 558106 h 1116210"/>
                <a:gd name="connsiteX13" fmla="*/ 95250 w 1114350"/>
                <a:gd name="connsiteY13" fmla="*/ 362583 h 1116210"/>
                <a:gd name="connsiteX14" fmla="*/ 202964 w 1114350"/>
                <a:gd name="connsiteY14" fmla="*/ 202964 h 1116210"/>
                <a:gd name="connsiteX15" fmla="*/ 362583 w 1114350"/>
                <a:gd name="connsiteY15" fmla="*/ 95250 h 1116210"/>
                <a:gd name="connsiteX16" fmla="*/ 558105 w 1114350"/>
                <a:gd name="connsiteY16" fmla="*/ 55811 h 1116210"/>
                <a:gd name="connsiteX17" fmla="*/ 558105 w 1114350"/>
                <a:gd name="connsiteY17" fmla="*/ 0 h 1116210"/>
                <a:gd name="connsiteX18" fmla="*/ 0 w 1114350"/>
                <a:gd name="connsiteY18" fmla="*/ 558106 h 1116210"/>
                <a:gd name="connsiteX19" fmla="*/ 558105 w 1114350"/>
                <a:gd name="connsiteY19" fmla="*/ 1116211 h 1116210"/>
                <a:gd name="connsiteX20" fmla="*/ 1116211 w 1114350"/>
                <a:gd name="connsiteY20" fmla="*/ 558106 h 1116210"/>
                <a:gd name="connsiteX21" fmla="*/ 558105 w 1114350"/>
                <a:gd name="connsiteY21" fmla="*/ 0 h 111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4350" h="1116210">
                  <a:moveTo>
                    <a:pt x="558105" y="55811"/>
                  </a:moveTo>
                  <a:cubicBezTo>
                    <a:pt x="626008" y="55811"/>
                    <a:pt x="691679" y="69019"/>
                    <a:pt x="753628" y="95250"/>
                  </a:cubicBezTo>
                  <a:cubicBezTo>
                    <a:pt x="813346" y="120551"/>
                    <a:pt x="867110" y="156828"/>
                    <a:pt x="913247" y="202964"/>
                  </a:cubicBezTo>
                  <a:cubicBezTo>
                    <a:pt x="959383" y="249101"/>
                    <a:pt x="995660" y="302865"/>
                    <a:pt x="1020961" y="362583"/>
                  </a:cubicBezTo>
                  <a:cubicBezTo>
                    <a:pt x="1047192" y="424532"/>
                    <a:pt x="1060400" y="490203"/>
                    <a:pt x="1060400" y="558106"/>
                  </a:cubicBezTo>
                  <a:cubicBezTo>
                    <a:pt x="1060400" y="626008"/>
                    <a:pt x="1047192" y="691679"/>
                    <a:pt x="1020961" y="753628"/>
                  </a:cubicBezTo>
                  <a:cubicBezTo>
                    <a:pt x="995660" y="813346"/>
                    <a:pt x="959383" y="867110"/>
                    <a:pt x="913247" y="913247"/>
                  </a:cubicBezTo>
                  <a:cubicBezTo>
                    <a:pt x="867110" y="959383"/>
                    <a:pt x="813346" y="995660"/>
                    <a:pt x="753628" y="1020961"/>
                  </a:cubicBezTo>
                  <a:cubicBezTo>
                    <a:pt x="691679" y="1047192"/>
                    <a:pt x="626008" y="1060400"/>
                    <a:pt x="558105" y="1060400"/>
                  </a:cubicBezTo>
                  <a:cubicBezTo>
                    <a:pt x="490203" y="1060400"/>
                    <a:pt x="424532" y="1047192"/>
                    <a:pt x="362583" y="1020961"/>
                  </a:cubicBezTo>
                  <a:cubicBezTo>
                    <a:pt x="302865" y="995660"/>
                    <a:pt x="249101" y="959383"/>
                    <a:pt x="202964" y="913247"/>
                  </a:cubicBezTo>
                  <a:cubicBezTo>
                    <a:pt x="156828" y="867110"/>
                    <a:pt x="120551" y="813346"/>
                    <a:pt x="95250" y="753628"/>
                  </a:cubicBezTo>
                  <a:cubicBezTo>
                    <a:pt x="69019" y="691679"/>
                    <a:pt x="55811" y="626008"/>
                    <a:pt x="55811" y="558106"/>
                  </a:cubicBezTo>
                  <a:cubicBezTo>
                    <a:pt x="55811" y="490203"/>
                    <a:pt x="69019" y="424532"/>
                    <a:pt x="95250" y="362583"/>
                  </a:cubicBezTo>
                  <a:cubicBezTo>
                    <a:pt x="120551" y="302865"/>
                    <a:pt x="156828" y="249101"/>
                    <a:pt x="202964" y="202964"/>
                  </a:cubicBezTo>
                  <a:cubicBezTo>
                    <a:pt x="249101" y="156828"/>
                    <a:pt x="302865" y="120551"/>
                    <a:pt x="362583" y="95250"/>
                  </a:cubicBezTo>
                  <a:cubicBezTo>
                    <a:pt x="424532" y="69019"/>
                    <a:pt x="490203" y="55811"/>
                    <a:pt x="558105" y="55811"/>
                  </a:cubicBezTo>
                  <a:moveTo>
                    <a:pt x="558105" y="0"/>
                  </a:moveTo>
                  <a:cubicBezTo>
                    <a:pt x="249845" y="0"/>
                    <a:pt x="0" y="249845"/>
                    <a:pt x="0" y="558106"/>
                  </a:cubicBezTo>
                  <a:cubicBezTo>
                    <a:pt x="0" y="866366"/>
                    <a:pt x="249845" y="1116211"/>
                    <a:pt x="558105" y="1116211"/>
                  </a:cubicBezTo>
                  <a:cubicBezTo>
                    <a:pt x="866366" y="1116211"/>
                    <a:pt x="1116211" y="866366"/>
                    <a:pt x="1116211" y="558106"/>
                  </a:cubicBezTo>
                  <a:cubicBezTo>
                    <a:pt x="1116211" y="249845"/>
                    <a:pt x="866366" y="0"/>
                    <a:pt x="558105" y="0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-541807" y="2131591"/>
              <a:ext cx="53950" cy="688330"/>
            </a:xfrm>
            <a:custGeom>
              <a:avLst/>
              <a:gdLst>
                <a:gd name="connsiteX0" fmla="*/ 27905 w 53950"/>
                <a:gd name="connsiteY0" fmla="*/ 689818 h 688330"/>
                <a:gd name="connsiteX1" fmla="*/ 0 w 53950"/>
                <a:gd name="connsiteY1" fmla="*/ 661913 h 688330"/>
                <a:gd name="connsiteX2" fmla="*/ 0 w 53950"/>
                <a:gd name="connsiteY2" fmla="*/ 567035 h 688330"/>
                <a:gd name="connsiteX3" fmla="*/ 27905 w 53950"/>
                <a:gd name="connsiteY3" fmla="*/ 539130 h 688330"/>
                <a:gd name="connsiteX4" fmla="*/ 55810 w 53950"/>
                <a:gd name="connsiteY4" fmla="*/ 567035 h 688330"/>
                <a:gd name="connsiteX5" fmla="*/ 55810 w 53950"/>
                <a:gd name="connsiteY5" fmla="*/ 661913 h 688330"/>
                <a:gd name="connsiteX6" fmla="*/ 27905 w 53950"/>
                <a:gd name="connsiteY6" fmla="*/ 689818 h 688330"/>
                <a:gd name="connsiteX7" fmla="*/ 27905 w 53950"/>
                <a:gd name="connsiteY7" fmla="*/ 483691 h 688330"/>
                <a:gd name="connsiteX8" fmla="*/ 0 w 53950"/>
                <a:gd name="connsiteY8" fmla="*/ 455786 h 688330"/>
                <a:gd name="connsiteX9" fmla="*/ 0 w 53950"/>
                <a:gd name="connsiteY9" fmla="*/ 27905 h 688330"/>
                <a:gd name="connsiteX10" fmla="*/ 27905 w 53950"/>
                <a:gd name="connsiteY10" fmla="*/ 0 h 688330"/>
                <a:gd name="connsiteX11" fmla="*/ 55810 w 53950"/>
                <a:gd name="connsiteY11" fmla="*/ 27905 h 688330"/>
                <a:gd name="connsiteX12" fmla="*/ 55810 w 53950"/>
                <a:gd name="connsiteY12" fmla="*/ 455786 h 688330"/>
                <a:gd name="connsiteX13" fmla="*/ 27905 w 53950"/>
                <a:gd name="connsiteY13" fmla="*/ 483691 h 6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50" h="688330">
                  <a:moveTo>
                    <a:pt x="27905" y="689818"/>
                  </a:moveTo>
                  <a:cubicBezTo>
                    <a:pt x="12464" y="689818"/>
                    <a:pt x="0" y="677354"/>
                    <a:pt x="0" y="661913"/>
                  </a:cubicBezTo>
                  <a:lnTo>
                    <a:pt x="0" y="567035"/>
                  </a:lnTo>
                  <a:cubicBezTo>
                    <a:pt x="0" y="551594"/>
                    <a:pt x="12464" y="539130"/>
                    <a:pt x="27905" y="539130"/>
                  </a:cubicBezTo>
                  <a:cubicBezTo>
                    <a:pt x="43346" y="539130"/>
                    <a:pt x="55810" y="551594"/>
                    <a:pt x="55810" y="567035"/>
                  </a:cubicBezTo>
                  <a:lnTo>
                    <a:pt x="55810" y="661913"/>
                  </a:lnTo>
                  <a:cubicBezTo>
                    <a:pt x="55810" y="677354"/>
                    <a:pt x="43346" y="689818"/>
                    <a:pt x="27905" y="689818"/>
                  </a:cubicBezTo>
                  <a:close/>
                  <a:moveTo>
                    <a:pt x="27905" y="483691"/>
                  </a:moveTo>
                  <a:cubicBezTo>
                    <a:pt x="12464" y="483691"/>
                    <a:pt x="0" y="471227"/>
                    <a:pt x="0" y="455786"/>
                  </a:cubicBezTo>
                  <a:lnTo>
                    <a:pt x="0" y="27905"/>
                  </a:lnTo>
                  <a:cubicBezTo>
                    <a:pt x="0" y="12464"/>
                    <a:pt x="12464" y="0"/>
                    <a:pt x="27905" y="0"/>
                  </a:cubicBezTo>
                  <a:cubicBezTo>
                    <a:pt x="43346" y="0"/>
                    <a:pt x="55810" y="12464"/>
                    <a:pt x="55810" y="27905"/>
                  </a:cubicBezTo>
                  <a:lnTo>
                    <a:pt x="55810" y="455786"/>
                  </a:lnTo>
                  <a:cubicBezTo>
                    <a:pt x="55810" y="471227"/>
                    <a:pt x="43346" y="483691"/>
                    <a:pt x="27905" y="483691"/>
                  </a:cubicBezTo>
                  <a:close/>
                </a:path>
              </a:pathLst>
            </a:custGeom>
            <a:solidFill>
              <a:srgbClr val="333333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4" name="任意多边形: 形状 2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71979" y="157936"/>
            <a:ext cx="224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学期工作总结</a:t>
            </a:r>
          </a:p>
        </p:txBody>
      </p:sp>
      <p:sp>
        <p:nvSpPr>
          <p:cNvPr id="26" name="矩形 2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8592" y="2965369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88592" y="4583071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88592" y="6200775"/>
            <a:ext cx="9814816" cy="0"/>
          </a:xfrm>
          <a:prstGeom prst="line">
            <a:avLst/>
          </a:prstGeom>
          <a:ln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0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0" y="0"/>
            <a:ext cx="7562850" cy="6858000"/>
          </a:xfrm>
          <a:custGeom>
            <a:avLst/>
            <a:gdLst>
              <a:gd name="connsiteX0" fmla="*/ 0 w 7562850"/>
              <a:gd name="connsiteY0" fmla="*/ 0 h 6858000"/>
              <a:gd name="connsiteX1" fmla="*/ 5896999 w 7562850"/>
              <a:gd name="connsiteY1" fmla="*/ 0 h 6858000"/>
              <a:gd name="connsiteX2" fmla="*/ 7562850 w 7562850"/>
              <a:gd name="connsiteY2" fmla="*/ 6858000 h 6858000"/>
              <a:gd name="connsiteX3" fmla="*/ 0 w 75628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2850" h="6858000">
                <a:moveTo>
                  <a:pt x="0" y="0"/>
                </a:moveTo>
                <a:lnTo>
                  <a:pt x="5896999" y="0"/>
                </a:lnTo>
                <a:lnTo>
                  <a:pt x="75628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DC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H="1" flipV="1">
            <a:off x="5299281" y="0"/>
            <a:ext cx="6892719" cy="6858000"/>
          </a:xfrm>
          <a:custGeom>
            <a:avLst/>
            <a:gdLst>
              <a:gd name="connsiteX0" fmla="*/ 6892719 w 6892719"/>
              <a:gd name="connsiteY0" fmla="*/ 6858000 h 6858000"/>
              <a:gd name="connsiteX1" fmla="*/ 0 w 6892719"/>
              <a:gd name="connsiteY1" fmla="*/ 6858000 h 6858000"/>
              <a:gd name="connsiteX2" fmla="*/ 0 w 6892719"/>
              <a:gd name="connsiteY2" fmla="*/ 0 h 6858000"/>
              <a:gd name="connsiteX3" fmla="*/ 5422854 w 689271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2719" h="6858000">
                <a:moveTo>
                  <a:pt x="689271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422854" y="0"/>
                </a:lnTo>
                <a:close/>
              </a:path>
            </a:pathLst>
          </a:custGeom>
          <a:solidFill>
            <a:srgbClr val="F3E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9998" y="2401535"/>
            <a:ext cx="39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048" y="3946903"/>
            <a:ext cx="7189904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urna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82966" y="2989553"/>
            <a:ext cx="702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学术工作梳理</a:t>
            </a:r>
          </a:p>
        </p:txBody>
      </p:sp>
      <p:sp>
        <p:nvSpPr>
          <p:cNvPr id="13" name="矩形 12"/>
          <p:cNvSpPr/>
          <p:nvPr/>
        </p:nvSpPr>
        <p:spPr>
          <a:xfrm>
            <a:off x="2114551" y="1907381"/>
            <a:ext cx="7962899" cy="3043238"/>
          </a:xfrm>
          <a:prstGeom prst="rect">
            <a:avLst/>
          </a:prstGeom>
          <a:noFill/>
          <a:ln w="69850">
            <a:gradFill flip="none" rotWithShape="1">
              <a:gsLst>
                <a:gs pos="0">
                  <a:srgbClr val="F3E0D2"/>
                </a:gs>
                <a:gs pos="100000">
                  <a:srgbClr val="8DC0B1"/>
                </a:gs>
              </a:gsLst>
              <a:lin ang="1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158" y="160735"/>
            <a:ext cx="11985684" cy="653653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07200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11737138" y="3081337"/>
            <a:ext cx="347663" cy="695326"/>
          </a:xfrm>
          <a:custGeom>
            <a:avLst/>
            <a:gdLst>
              <a:gd name="connsiteX0" fmla="*/ 0 w 692944"/>
              <a:gd name="connsiteY0" fmla="*/ 0 h 1385888"/>
              <a:gd name="connsiteX1" fmla="*/ 692944 w 692944"/>
              <a:gd name="connsiteY1" fmla="*/ 692944 h 1385888"/>
              <a:gd name="connsiteX2" fmla="*/ 0 w 692944"/>
              <a:gd name="connsiteY2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944" h="1385888">
                <a:moveTo>
                  <a:pt x="0" y="0"/>
                </a:moveTo>
                <a:cubicBezTo>
                  <a:pt x="382702" y="0"/>
                  <a:pt x="692944" y="310242"/>
                  <a:pt x="692944" y="692944"/>
                </a:cubicBezTo>
                <a:cubicBezTo>
                  <a:pt x="692944" y="1075646"/>
                  <a:pt x="382702" y="1385888"/>
                  <a:pt x="0" y="1385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51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8467" y="1612855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2224" y="1843805"/>
            <a:ext cx="284011" cy="309624"/>
            <a:chOff x="5603007" y="2334146"/>
            <a:chExt cx="985986" cy="1074907"/>
          </a:xfrm>
          <a:solidFill>
            <a:schemeClr val="bg1"/>
          </a:solidFill>
        </p:grpSpPr>
        <p:sp>
          <p:nvSpPr>
            <p:cNvPr id="19" name="任意多边形: 形状 18"/>
            <p:cNvSpPr/>
            <p:nvPr/>
          </p:nvSpPr>
          <p:spPr>
            <a:xfrm>
              <a:off x="5603007" y="2334146"/>
              <a:ext cx="837158" cy="926455"/>
            </a:xfrm>
            <a:custGeom>
              <a:avLst/>
              <a:gdLst>
                <a:gd name="connsiteX0" fmla="*/ 762744 w 837158"/>
                <a:gd name="connsiteY0" fmla="*/ 0 h 926455"/>
                <a:gd name="connsiteX1" fmla="*/ 74414 w 837158"/>
                <a:gd name="connsiteY1" fmla="*/ 0 h 926455"/>
                <a:gd name="connsiteX2" fmla="*/ 0 w 837158"/>
                <a:gd name="connsiteY2" fmla="*/ 74414 h 926455"/>
                <a:gd name="connsiteX3" fmla="*/ 0 w 837158"/>
                <a:gd name="connsiteY3" fmla="*/ 852041 h 926455"/>
                <a:gd name="connsiteX4" fmla="*/ 74414 w 837158"/>
                <a:gd name="connsiteY4" fmla="*/ 926455 h 926455"/>
                <a:gd name="connsiteX5" fmla="*/ 762744 w 837158"/>
                <a:gd name="connsiteY5" fmla="*/ 926455 h 926455"/>
                <a:gd name="connsiteX6" fmla="*/ 837158 w 837158"/>
                <a:gd name="connsiteY6" fmla="*/ 852041 h 926455"/>
                <a:gd name="connsiteX7" fmla="*/ 837158 w 837158"/>
                <a:gd name="connsiteY7" fmla="*/ 74414 h 926455"/>
                <a:gd name="connsiteX8" fmla="*/ 762744 w 837158"/>
                <a:gd name="connsiteY8" fmla="*/ 0 h 926455"/>
                <a:gd name="connsiteX9" fmla="*/ 781348 w 837158"/>
                <a:gd name="connsiteY9" fmla="*/ 833438 h 926455"/>
                <a:gd name="connsiteX10" fmla="*/ 744141 w 837158"/>
                <a:gd name="connsiteY10" fmla="*/ 870645 h 926455"/>
                <a:gd name="connsiteX11" fmla="*/ 93018 w 837158"/>
                <a:gd name="connsiteY11" fmla="*/ 870645 h 926455"/>
                <a:gd name="connsiteX12" fmla="*/ 55811 w 837158"/>
                <a:gd name="connsiteY12" fmla="*/ 833438 h 926455"/>
                <a:gd name="connsiteX13" fmla="*/ 55811 w 837158"/>
                <a:gd name="connsiteY13" fmla="*/ 93018 h 926455"/>
                <a:gd name="connsiteX14" fmla="*/ 93018 w 837158"/>
                <a:gd name="connsiteY14" fmla="*/ 55811 h 926455"/>
                <a:gd name="connsiteX15" fmla="*/ 744141 w 837158"/>
                <a:gd name="connsiteY15" fmla="*/ 55811 h 926455"/>
                <a:gd name="connsiteX16" fmla="*/ 781348 w 837158"/>
                <a:gd name="connsiteY16" fmla="*/ 93018 h 926455"/>
                <a:gd name="connsiteX17" fmla="*/ 781348 w 837158"/>
                <a:gd name="connsiteY17" fmla="*/ 833438 h 92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7158" h="926455">
                  <a:moveTo>
                    <a:pt x="762744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852041"/>
                  </a:lnTo>
                  <a:cubicBezTo>
                    <a:pt x="0" y="893155"/>
                    <a:pt x="33300" y="926455"/>
                    <a:pt x="74414" y="926455"/>
                  </a:cubicBezTo>
                  <a:lnTo>
                    <a:pt x="762744" y="926455"/>
                  </a:lnTo>
                  <a:cubicBezTo>
                    <a:pt x="803858" y="926455"/>
                    <a:pt x="837158" y="893155"/>
                    <a:pt x="837158" y="852041"/>
                  </a:cubicBezTo>
                  <a:lnTo>
                    <a:pt x="837158" y="74414"/>
                  </a:lnTo>
                  <a:cubicBezTo>
                    <a:pt x="837158" y="33300"/>
                    <a:pt x="803858" y="0"/>
                    <a:pt x="762744" y="0"/>
                  </a:cubicBezTo>
                  <a:close/>
                  <a:moveTo>
                    <a:pt x="781348" y="833438"/>
                  </a:moveTo>
                  <a:cubicBezTo>
                    <a:pt x="781348" y="853901"/>
                    <a:pt x="764605" y="870645"/>
                    <a:pt x="744141" y="870645"/>
                  </a:cubicBezTo>
                  <a:lnTo>
                    <a:pt x="93018" y="870645"/>
                  </a:lnTo>
                  <a:cubicBezTo>
                    <a:pt x="72554" y="870645"/>
                    <a:pt x="55811" y="853901"/>
                    <a:pt x="55811" y="833438"/>
                  </a:cubicBezTo>
                  <a:lnTo>
                    <a:pt x="55811" y="93018"/>
                  </a:lnTo>
                  <a:cubicBezTo>
                    <a:pt x="55811" y="72554"/>
                    <a:pt x="72554" y="55811"/>
                    <a:pt x="93018" y="55811"/>
                  </a:cubicBezTo>
                  <a:lnTo>
                    <a:pt x="744141" y="55811"/>
                  </a:lnTo>
                  <a:cubicBezTo>
                    <a:pt x="764605" y="55811"/>
                    <a:pt x="781348" y="72554"/>
                    <a:pt x="781348" y="93018"/>
                  </a:cubicBezTo>
                  <a:lnTo>
                    <a:pt x="781348" y="83343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5789042" y="2549571"/>
              <a:ext cx="799951" cy="859482"/>
            </a:xfrm>
            <a:custGeom>
              <a:avLst/>
              <a:gdLst>
                <a:gd name="connsiteX0" fmla="*/ 744141 w 799951"/>
                <a:gd name="connsiteY0" fmla="*/ 27910 h 859482"/>
                <a:gd name="connsiteX1" fmla="*/ 744141 w 799951"/>
                <a:gd name="connsiteY1" fmla="*/ 766841 h 859482"/>
                <a:gd name="connsiteX2" fmla="*/ 706934 w 799951"/>
                <a:gd name="connsiteY2" fmla="*/ 804048 h 859482"/>
                <a:gd name="connsiteX3" fmla="*/ 75902 w 799951"/>
                <a:gd name="connsiteY3" fmla="*/ 804048 h 859482"/>
                <a:gd name="connsiteX4" fmla="*/ 49485 w 799951"/>
                <a:gd name="connsiteY4" fmla="*/ 823210 h 859482"/>
                <a:gd name="connsiteX5" fmla="*/ 75902 w 799951"/>
                <a:gd name="connsiteY5" fmla="*/ 859859 h 859482"/>
                <a:gd name="connsiteX6" fmla="*/ 725537 w 799951"/>
                <a:gd name="connsiteY6" fmla="*/ 859859 h 859482"/>
                <a:gd name="connsiteX7" fmla="*/ 799951 w 799951"/>
                <a:gd name="connsiteY7" fmla="*/ 785445 h 859482"/>
                <a:gd name="connsiteX8" fmla="*/ 799951 w 799951"/>
                <a:gd name="connsiteY8" fmla="*/ 27910 h 859482"/>
                <a:gd name="connsiteX9" fmla="*/ 763302 w 799951"/>
                <a:gd name="connsiteY9" fmla="*/ 1493 h 859482"/>
                <a:gd name="connsiteX10" fmla="*/ 744141 w 799951"/>
                <a:gd name="connsiteY10" fmla="*/ 27910 h 859482"/>
                <a:gd name="connsiteX11" fmla="*/ 437183 w 799951"/>
                <a:gd name="connsiteY11" fmla="*/ 84092 h 859482"/>
                <a:gd name="connsiteX12" fmla="*/ 27905 w 799951"/>
                <a:gd name="connsiteY12" fmla="*/ 84092 h 859482"/>
                <a:gd name="connsiteX13" fmla="*/ 0 w 799951"/>
                <a:gd name="connsiteY13" fmla="*/ 56187 h 859482"/>
                <a:gd name="connsiteX14" fmla="*/ 27905 w 799951"/>
                <a:gd name="connsiteY14" fmla="*/ 28282 h 859482"/>
                <a:gd name="connsiteX15" fmla="*/ 437183 w 799951"/>
                <a:gd name="connsiteY15" fmla="*/ 28282 h 859482"/>
                <a:gd name="connsiteX16" fmla="*/ 465088 w 799951"/>
                <a:gd name="connsiteY16" fmla="*/ 56187 h 859482"/>
                <a:gd name="connsiteX17" fmla="*/ 437183 w 799951"/>
                <a:gd name="connsiteY17" fmla="*/ 84092 h 859482"/>
                <a:gd name="connsiteX18" fmla="*/ 437183 w 799951"/>
                <a:gd name="connsiteY18" fmla="*/ 266407 h 859482"/>
                <a:gd name="connsiteX19" fmla="*/ 27905 w 799951"/>
                <a:gd name="connsiteY19" fmla="*/ 266407 h 859482"/>
                <a:gd name="connsiteX20" fmla="*/ 0 w 799951"/>
                <a:gd name="connsiteY20" fmla="*/ 238501 h 859482"/>
                <a:gd name="connsiteX21" fmla="*/ 27905 w 799951"/>
                <a:gd name="connsiteY21" fmla="*/ 210596 h 859482"/>
                <a:gd name="connsiteX22" fmla="*/ 437183 w 799951"/>
                <a:gd name="connsiteY22" fmla="*/ 210596 h 859482"/>
                <a:gd name="connsiteX23" fmla="*/ 465088 w 799951"/>
                <a:gd name="connsiteY23" fmla="*/ 238501 h 859482"/>
                <a:gd name="connsiteX24" fmla="*/ 437183 w 799951"/>
                <a:gd name="connsiteY24" fmla="*/ 266407 h 859482"/>
                <a:gd name="connsiteX25" fmla="*/ 336166 w 799951"/>
                <a:gd name="connsiteY25" fmla="*/ 448721 h 859482"/>
                <a:gd name="connsiteX26" fmla="*/ 27905 w 799951"/>
                <a:gd name="connsiteY26" fmla="*/ 448721 h 859482"/>
                <a:gd name="connsiteX27" fmla="*/ 0 w 799951"/>
                <a:gd name="connsiteY27" fmla="*/ 420816 h 859482"/>
                <a:gd name="connsiteX28" fmla="*/ 27905 w 799951"/>
                <a:gd name="connsiteY28" fmla="*/ 392911 h 859482"/>
                <a:gd name="connsiteX29" fmla="*/ 336166 w 799951"/>
                <a:gd name="connsiteY29" fmla="*/ 392911 h 859482"/>
                <a:gd name="connsiteX30" fmla="*/ 364071 w 799951"/>
                <a:gd name="connsiteY30" fmla="*/ 420816 h 859482"/>
                <a:gd name="connsiteX31" fmla="*/ 336166 w 799951"/>
                <a:gd name="connsiteY31" fmla="*/ 448721 h 85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99951" h="859482">
                  <a:moveTo>
                    <a:pt x="744141" y="27910"/>
                  </a:moveTo>
                  <a:lnTo>
                    <a:pt x="744141" y="766841"/>
                  </a:lnTo>
                  <a:cubicBezTo>
                    <a:pt x="744141" y="787305"/>
                    <a:pt x="727397" y="804048"/>
                    <a:pt x="706934" y="804048"/>
                  </a:cubicBezTo>
                  <a:lnTo>
                    <a:pt x="75902" y="804048"/>
                  </a:lnTo>
                  <a:cubicBezTo>
                    <a:pt x="63810" y="804048"/>
                    <a:pt x="53206" y="811676"/>
                    <a:pt x="49485" y="823210"/>
                  </a:cubicBezTo>
                  <a:cubicBezTo>
                    <a:pt x="43532" y="841255"/>
                    <a:pt x="56927" y="859859"/>
                    <a:pt x="75902" y="859859"/>
                  </a:cubicBezTo>
                  <a:lnTo>
                    <a:pt x="725537" y="859859"/>
                  </a:lnTo>
                  <a:cubicBezTo>
                    <a:pt x="766651" y="859859"/>
                    <a:pt x="799951" y="826559"/>
                    <a:pt x="799951" y="785445"/>
                  </a:cubicBezTo>
                  <a:lnTo>
                    <a:pt x="799951" y="27910"/>
                  </a:lnTo>
                  <a:cubicBezTo>
                    <a:pt x="799951" y="8934"/>
                    <a:pt x="781348" y="-4647"/>
                    <a:pt x="763302" y="1493"/>
                  </a:cubicBezTo>
                  <a:cubicBezTo>
                    <a:pt x="751768" y="5213"/>
                    <a:pt x="744141" y="16003"/>
                    <a:pt x="744141" y="27910"/>
                  </a:cubicBezTo>
                  <a:close/>
                  <a:moveTo>
                    <a:pt x="437183" y="84092"/>
                  </a:moveTo>
                  <a:lnTo>
                    <a:pt x="27905" y="84092"/>
                  </a:lnTo>
                  <a:cubicBezTo>
                    <a:pt x="12464" y="84092"/>
                    <a:pt x="0" y="71628"/>
                    <a:pt x="0" y="56187"/>
                  </a:cubicBezTo>
                  <a:cubicBezTo>
                    <a:pt x="0" y="40746"/>
                    <a:pt x="12464" y="28282"/>
                    <a:pt x="27905" y="28282"/>
                  </a:cubicBezTo>
                  <a:lnTo>
                    <a:pt x="437183" y="28282"/>
                  </a:lnTo>
                  <a:cubicBezTo>
                    <a:pt x="452624" y="28282"/>
                    <a:pt x="465088" y="40746"/>
                    <a:pt x="465088" y="56187"/>
                  </a:cubicBezTo>
                  <a:cubicBezTo>
                    <a:pt x="465088" y="71628"/>
                    <a:pt x="452624" y="84092"/>
                    <a:pt x="437183" y="84092"/>
                  </a:cubicBezTo>
                  <a:close/>
                  <a:moveTo>
                    <a:pt x="437183" y="266407"/>
                  </a:moveTo>
                  <a:lnTo>
                    <a:pt x="27905" y="266407"/>
                  </a:lnTo>
                  <a:cubicBezTo>
                    <a:pt x="12464" y="266407"/>
                    <a:pt x="0" y="253942"/>
                    <a:pt x="0" y="238501"/>
                  </a:cubicBezTo>
                  <a:cubicBezTo>
                    <a:pt x="0" y="223061"/>
                    <a:pt x="12464" y="210596"/>
                    <a:pt x="27905" y="210596"/>
                  </a:cubicBezTo>
                  <a:lnTo>
                    <a:pt x="437183" y="210596"/>
                  </a:lnTo>
                  <a:cubicBezTo>
                    <a:pt x="452624" y="210596"/>
                    <a:pt x="465088" y="223061"/>
                    <a:pt x="465088" y="238501"/>
                  </a:cubicBezTo>
                  <a:cubicBezTo>
                    <a:pt x="465088" y="253942"/>
                    <a:pt x="452624" y="266407"/>
                    <a:pt x="437183" y="266407"/>
                  </a:cubicBezTo>
                  <a:close/>
                  <a:moveTo>
                    <a:pt x="336166" y="448721"/>
                  </a:moveTo>
                  <a:lnTo>
                    <a:pt x="27905" y="448721"/>
                  </a:lnTo>
                  <a:cubicBezTo>
                    <a:pt x="12464" y="448721"/>
                    <a:pt x="0" y="436257"/>
                    <a:pt x="0" y="420816"/>
                  </a:cubicBezTo>
                  <a:cubicBezTo>
                    <a:pt x="0" y="405375"/>
                    <a:pt x="12464" y="392911"/>
                    <a:pt x="27905" y="392911"/>
                  </a:cubicBezTo>
                  <a:lnTo>
                    <a:pt x="336166" y="392911"/>
                  </a:lnTo>
                  <a:cubicBezTo>
                    <a:pt x="351606" y="392911"/>
                    <a:pt x="364071" y="405375"/>
                    <a:pt x="364071" y="420816"/>
                  </a:cubicBezTo>
                  <a:cubicBezTo>
                    <a:pt x="364071" y="436257"/>
                    <a:pt x="351420" y="448721"/>
                    <a:pt x="336166" y="4487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93748" y="1487775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确定选题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93747" y="1873538"/>
            <a:ext cx="787276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月确定从意图识别转为多意图识别，并完成实验；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月完成论文初稿写作。</a:t>
            </a:r>
          </a:p>
        </p:txBody>
      </p:sp>
      <p:sp>
        <p:nvSpPr>
          <p:cNvPr id="10" name="椭圆 9"/>
          <p:cNvSpPr/>
          <p:nvPr/>
        </p:nvSpPr>
        <p:spPr>
          <a:xfrm>
            <a:off x="778467" y="3452815"/>
            <a:ext cx="771525" cy="771525"/>
          </a:xfrm>
          <a:prstGeom prst="ellipse">
            <a:avLst/>
          </a:prstGeom>
          <a:solidFill>
            <a:srgbClr val="F3E0D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98914" y="3674801"/>
            <a:ext cx="330631" cy="327552"/>
            <a:chOff x="6214607" y="4030135"/>
            <a:chExt cx="1147837" cy="1137147"/>
          </a:xfrm>
          <a:solidFill>
            <a:schemeClr val="bg1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214607" y="4030135"/>
              <a:ext cx="1147837" cy="714375"/>
            </a:xfrm>
            <a:custGeom>
              <a:avLst/>
              <a:gdLst>
                <a:gd name="connsiteX0" fmla="*/ 574663 w 1147836"/>
                <a:gd name="connsiteY0" fmla="*/ 714840 h 714375"/>
                <a:gd name="connsiteX1" fmla="*/ 524433 w 1147836"/>
                <a:gd name="connsiteY1" fmla="*/ 701818 h 714375"/>
                <a:gd name="connsiteX2" fmla="*/ 42602 w 1147836"/>
                <a:gd name="connsiteY2" fmla="*/ 430392 h 714375"/>
                <a:gd name="connsiteX3" fmla="*/ 0 w 1147836"/>
                <a:gd name="connsiteY3" fmla="*/ 357467 h 714375"/>
                <a:gd name="connsiteX4" fmla="*/ 42602 w 1147836"/>
                <a:gd name="connsiteY4" fmla="*/ 284541 h 714375"/>
                <a:gd name="connsiteX5" fmla="*/ 524433 w 1147836"/>
                <a:gd name="connsiteY5" fmla="*/ 13115 h 714375"/>
                <a:gd name="connsiteX6" fmla="*/ 624892 w 1147836"/>
                <a:gd name="connsiteY6" fmla="*/ 13115 h 714375"/>
                <a:gd name="connsiteX7" fmla="*/ 1106723 w 1147836"/>
                <a:gd name="connsiteY7" fmla="*/ 284541 h 714375"/>
                <a:gd name="connsiteX8" fmla="*/ 1149325 w 1147836"/>
                <a:gd name="connsiteY8" fmla="*/ 357467 h 714375"/>
                <a:gd name="connsiteX9" fmla="*/ 1106723 w 1147836"/>
                <a:gd name="connsiteY9" fmla="*/ 430392 h 714375"/>
                <a:gd name="connsiteX10" fmla="*/ 624892 w 1147836"/>
                <a:gd name="connsiteY10" fmla="*/ 701818 h 714375"/>
                <a:gd name="connsiteX11" fmla="*/ 574663 w 1147836"/>
                <a:gd name="connsiteY11" fmla="*/ 714840 h 714375"/>
                <a:gd name="connsiteX12" fmla="*/ 551780 w 1147836"/>
                <a:gd name="connsiteY12" fmla="*/ 653076 h 714375"/>
                <a:gd name="connsiteX13" fmla="*/ 597359 w 1147836"/>
                <a:gd name="connsiteY13" fmla="*/ 653076 h 714375"/>
                <a:gd name="connsiteX14" fmla="*/ 1079190 w 1147836"/>
                <a:gd name="connsiteY14" fmla="*/ 381651 h 714375"/>
                <a:gd name="connsiteX15" fmla="*/ 1093329 w 1147836"/>
                <a:gd name="connsiteY15" fmla="*/ 357281 h 714375"/>
                <a:gd name="connsiteX16" fmla="*/ 1079190 w 1147836"/>
                <a:gd name="connsiteY16" fmla="*/ 332910 h 714375"/>
                <a:gd name="connsiteX17" fmla="*/ 597359 w 1147836"/>
                <a:gd name="connsiteY17" fmla="*/ 61485 h 714375"/>
                <a:gd name="connsiteX18" fmla="*/ 551780 w 1147836"/>
                <a:gd name="connsiteY18" fmla="*/ 61485 h 714375"/>
                <a:gd name="connsiteX19" fmla="*/ 69949 w 1147836"/>
                <a:gd name="connsiteY19" fmla="*/ 332910 h 714375"/>
                <a:gd name="connsiteX20" fmla="*/ 55811 w 1147836"/>
                <a:gd name="connsiteY20" fmla="*/ 357281 h 714375"/>
                <a:gd name="connsiteX21" fmla="*/ 69949 w 1147836"/>
                <a:gd name="connsiteY21" fmla="*/ 381651 h 714375"/>
                <a:gd name="connsiteX22" fmla="*/ 551780 w 1147836"/>
                <a:gd name="connsiteY22" fmla="*/ 653076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47836" h="714375">
                  <a:moveTo>
                    <a:pt x="574663" y="714840"/>
                  </a:moveTo>
                  <a:cubicBezTo>
                    <a:pt x="557361" y="714840"/>
                    <a:pt x="539874" y="710561"/>
                    <a:pt x="524433" y="701818"/>
                  </a:cubicBezTo>
                  <a:lnTo>
                    <a:pt x="42602" y="430392"/>
                  </a:lnTo>
                  <a:cubicBezTo>
                    <a:pt x="15999" y="415324"/>
                    <a:pt x="0" y="388162"/>
                    <a:pt x="0" y="357467"/>
                  </a:cubicBezTo>
                  <a:cubicBezTo>
                    <a:pt x="0" y="326771"/>
                    <a:pt x="15999" y="299610"/>
                    <a:pt x="42602" y="284541"/>
                  </a:cubicBezTo>
                  <a:lnTo>
                    <a:pt x="524433" y="13115"/>
                  </a:lnTo>
                  <a:cubicBezTo>
                    <a:pt x="555315" y="-4372"/>
                    <a:pt x="593824" y="-4372"/>
                    <a:pt x="624892" y="13115"/>
                  </a:cubicBezTo>
                  <a:lnTo>
                    <a:pt x="1106723" y="284541"/>
                  </a:lnTo>
                  <a:cubicBezTo>
                    <a:pt x="1133326" y="299610"/>
                    <a:pt x="1149325" y="326771"/>
                    <a:pt x="1149325" y="357467"/>
                  </a:cubicBezTo>
                  <a:cubicBezTo>
                    <a:pt x="1149325" y="388162"/>
                    <a:pt x="1133326" y="415324"/>
                    <a:pt x="1106723" y="430392"/>
                  </a:cubicBezTo>
                  <a:lnTo>
                    <a:pt x="624892" y="701818"/>
                  </a:lnTo>
                  <a:cubicBezTo>
                    <a:pt x="609451" y="710561"/>
                    <a:pt x="591964" y="714840"/>
                    <a:pt x="574663" y="714840"/>
                  </a:cubicBezTo>
                  <a:close/>
                  <a:moveTo>
                    <a:pt x="551780" y="653076"/>
                  </a:moveTo>
                  <a:cubicBezTo>
                    <a:pt x="565919" y="661076"/>
                    <a:pt x="583406" y="661076"/>
                    <a:pt x="597359" y="653076"/>
                  </a:cubicBezTo>
                  <a:lnTo>
                    <a:pt x="1079190" y="381651"/>
                  </a:lnTo>
                  <a:cubicBezTo>
                    <a:pt x="1092026" y="374396"/>
                    <a:pt x="1093329" y="362303"/>
                    <a:pt x="1093329" y="357281"/>
                  </a:cubicBezTo>
                  <a:cubicBezTo>
                    <a:pt x="1093329" y="352258"/>
                    <a:pt x="1092026" y="340165"/>
                    <a:pt x="1079190" y="332910"/>
                  </a:cubicBezTo>
                  <a:lnTo>
                    <a:pt x="597359" y="61485"/>
                  </a:lnTo>
                  <a:cubicBezTo>
                    <a:pt x="583220" y="53485"/>
                    <a:pt x="565733" y="53485"/>
                    <a:pt x="551780" y="61485"/>
                  </a:cubicBezTo>
                  <a:lnTo>
                    <a:pt x="69949" y="332910"/>
                  </a:lnTo>
                  <a:cubicBezTo>
                    <a:pt x="57113" y="340165"/>
                    <a:pt x="55811" y="352258"/>
                    <a:pt x="55811" y="357281"/>
                  </a:cubicBezTo>
                  <a:cubicBezTo>
                    <a:pt x="55811" y="362303"/>
                    <a:pt x="57113" y="374396"/>
                    <a:pt x="69949" y="381651"/>
                  </a:cubicBezTo>
                  <a:lnTo>
                    <a:pt x="551780" y="653076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24288" y="460173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528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24288" y="4813815"/>
              <a:ext cx="1129233" cy="353467"/>
            </a:xfrm>
            <a:custGeom>
              <a:avLst/>
              <a:gdLst>
                <a:gd name="connsiteX0" fmla="*/ 564982 w 1129233"/>
                <a:gd name="connsiteY0" fmla="*/ 355321 h 353466"/>
                <a:gd name="connsiteX1" fmla="*/ 514753 w 1129233"/>
                <a:gd name="connsiteY1" fmla="*/ 342298 h 353466"/>
                <a:gd name="connsiteX2" fmla="*/ 514381 w 1129233"/>
                <a:gd name="connsiteY2" fmla="*/ 342112 h 353466"/>
                <a:gd name="connsiteX3" fmla="*/ 13946 w 1129233"/>
                <a:gd name="connsiteY3" fmla="*/ 52083 h 353466"/>
                <a:gd name="connsiteX4" fmla="*/ 3714 w 1129233"/>
                <a:gd name="connsiteY4" fmla="*/ 13946 h 353466"/>
                <a:gd name="connsiteX5" fmla="*/ 41851 w 1129233"/>
                <a:gd name="connsiteY5" fmla="*/ 3714 h 353466"/>
                <a:gd name="connsiteX6" fmla="*/ 542286 w 1129233"/>
                <a:gd name="connsiteY6" fmla="*/ 293743 h 353466"/>
                <a:gd name="connsiteX7" fmla="*/ 587679 w 1129233"/>
                <a:gd name="connsiteY7" fmla="*/ 293743 h 353466"/>
                <a:gd name="connsiteX8" fmla="*/ 1087927 w 1129233"/>
                <a:gd name="connsiteY8" fmla="*/ 3900 h 353466"/>
                <a:gd name="connsiteX9" fmla="*/ 1126064 w 1129233"/>
                <a:gd name="connsiteY9" fmla="*/ 14132 h 353466"/>
                <a:gd name="connsiteX10" fmla="*/ 1115832 w 1129233"/>
                <a:gd name="connsiteY10" fmla="*/ 52269 h 353466"/>
                <a:gd name="connsiteX11" fmla="*/ 615212 w 1129233"/>
                <a:gd name="connsiteY11" fmla="*/ 342298 h 353466"/>
                <a:gd name="connsiteX12" fmla="*/ 564982 w 1129233"/>
                <a:gd name="connsiteY12" fmla="*/ 355321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9233" h="353466">
                  <a:moveTo>
                    <a:pt x="564982" y="355321"/>
                  </a:moveTo>
                  <a:cubicBezTo>
                    <a:pt x="547681" y="355321"/>
                    <a:pt x="530194" y="351042"/>
                    <a:pt x="514753" y="342298"/>
                  </a:cubicBezTo>
                  <a:lnTo>
                    <a:pt x="514381" y="342112"/>
                  </a:lnTo>
                  <a:lnTo>
                    <a:pt x="13946" y="52083"/>
                  </a:lnTo>
                  <a:cubicBezTo>
                    <a:pt x="552" y="44270"/>
                    <a:pt x="-3913" y="27341"/>
                    <a:pt x="3714" y="13946"/>
                  </a:cubicBezTo>
                  <a:cubicBezTo>
                    <a:pt x="11342" y="552"/>
                    <a:pt x="28457" y="-3913"/>
                    <a:pt x="41851" y="3714"/>
                  </a:cubicBezTo>
                  <a:lnTo>
                    <a:pt x="542286" y="293743"/>
                  </a:lnTo>
                  <a:cubicBezTo>
                    <a:pt x="556239" y="301557"/>
                    <a:pt x="573726" y="301557"/>
                    <a:pt x="587679" y="293743"/>
                  </a:cubicBezTo>
                  <a:lnTo>
                    <a:pt x="1087927" y="3900"/>
                  </a:lnTo>
                  <a:cubicBezTo>
                    <a:pt x="1101322" y="-3913"/>
                    <a:pt x="1118251" y="738"/>
                    <a:pt x="1126064" y="14132"/>
                  </a:cubicBezTo>
                  <a:cubicBezTo>
                    <a:pt x="1133878" y="27527"/>
                    <a:pt x="1129227" y="44456"/>
                    <a:pt x="1115832" y="52269"/>
                  </a:cubicBezTo>
                  <a:lnTo>
                    <a:pt x="615212" y="342298"/>
                  </a:lnTo>
                  <a:cubicBezTo>
                    <a:pt x="599771" y="351042"/>
                    <a:pt x="582284" y="355321"/>
                    <a:pt x="564982" y="355321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93747" y="3352259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投稿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3747" y="3738022"/>
            <a:ext cx="7872764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日确定投稿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ACL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，对论文疯狂进行修改；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月底收到评审意见，根据意见进行回复。</a:t>
            </a:r>
          </a:p>
        </p:txBody>
      </p:sp>
      <p:sp>
        <p:nvSpPr>
          <p:cNvPr id="11" name="椭圆 10"/>
          <p:cNvSpPr/>
          <p:nvPr/>
        </p:nvSpPr>
        <p:spPr>
          <a:xfrm>
            <a:off x="778467" y="5292774"/>
            <a:ext cx="771525" cy="771525"/>
          </a:xfrm>
          <a:prstGeom prst="ellipse">
            <a:avLst/>
          </a:prstGeom>
          <a:solidFill>
            <a:srgbClr val="8DC0B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35621" y="5520991"/>
            <a:ext cx="257217" cy="315091"/>
            <a:chOff x="7862024" y="2147739"/>
            <a:chExt cx="892969" cy="1093887"/>
          </a:xfrm>
          <a:solidFill>
            <a:schemeClr val="bg1"/>
          </a:solidFill>
        </p:grpSpPr>
        <p:sp>
          <p:nvSpPr>
            <p:cNvPr id="26" name="任意多边形: 形状 25"/>
            <p:cNvSpPr/>
            <p:nvPr/>
          </p:nvSpPr>
          <p:spPr>
            <a:xfrm>
              <a:off x="8075964" y="2363539"/>
              <a:ext cx="465088" cy="420439"/>
            </a:xfrm>
            <a:custGeom>
              <a:avLst/>
              <a:gdLst>
                <a:gd name="connsiteX0" fmla="*/ 437183 w 465087"/>
                <a:gd name="connsiteY0" fmla="*/ 55811 h 420439"/>
                <a:gd name="connsiteX1" fmla="*/ 27905 w 465087"/>
                <a:gd name="connsiteY1" fmla="*/ 55811 h 420439"/>
                <a:gd name="connsiteX2" fmla="*/ 0 w 465087"/>
                <a:gd name="connsiteY2" fmla="*/ 27905 h 420439"/>
                <a:gd name="connsiteX3" fmla="*/ 27905 w 465087"/>
                <a:gd name="connsiteY3" fmla="*/ 0 h 420439"/>
                <a:gd name="connsiteX4" fmla="*/ 437183 w 465087"/>
                <a:gd name="connsiteY4" fmla="*/ 0 h 420439"/>
                <a:gd name="connsiteX5" fmla="*/ 465088 w 465087"/>
                <a:gd name="connsiteY5" fmla="*/ 27905 h 420439"/>
                <a:gd name="connsiteX6" fmla="*/ 437183 w 465087"/>
                <a:gd name="connsiteY6" fmla="*/ 55811 h 420439"/>
                <a:gd name="connsiteX7" fmla="*/ 437183 w 465087"/>
                <a:gd name="connsiteY7" fmla="*/ 238125 h 420439"/>
                <a:gd name="connsiteX8" fmla="*/ 27905 w 465087"/>
                <a:gd name="connsiteY8" fmla="*/ 238125 h 420439"/>
                <a:gd name="connsiteX9" fmla="*/ 0 w 465087"/>
                <a:gd name="connsiteY9" fmla="*/ 210220 h 420439"/>
                <a:gd name="connsiteX10" fmla="*/ 27905 w 465087"/>
                <a:gd name="connsiteY10" fmla="*/ 182314 h 420439"/>
                <a:gd name="connsiteX11" fmla="*/ 437183 w 465087"/>
                <a:gd name="connsiteY11" fmla="*/ 182314 h 420439"/>
                <a:gd name="connsiteX12" fmla="*/ 465088 w 465087"/>
                <a:gd name="connsiteY12" fmla="*/ 210220 h 420439"/>
                <a:gd name="connsiteX13" fmla="*/ 437183 w 465087"/>
                <a:gd name="connsiteY13" fmla="*/ 238125 h 420439"/>
                <a:gd name="connsiteX14" fmla="*/ 336166 w 465087"/>
                <a:gd name="connsiteY14" fmla="*/ 420439 h 420439"/>
                <a:gd name="connsiteX15" fmla="*/ 27905 w 465087"/>
                <a:gd name="connsiteY15" fmla="*/ 420439 h 420439"/>
                <a:gd name="connsiteX16" fmla="*/ 0 w 465087"/>
                <a:gd name="connsiteY16" fmla="*/ 392534 h 420439"/>
                <a:gd name="connsiteX17" fmla="*/ 27905 w 465087"/>
                <a:gd name="connsiteY17" fmla="*/ 364629 h 420439"/>
                <a:gd name="connsiteX18" fmla="*/ 336166 w 465087"/>
                <a:gd name="connsiteY18" fmla="*/ 364629 h 420439"/>
                <a:gd name="connsiteX19" fmla="*/ 364071 w 465087"/>
                <a:gd name="connsiteY19" fmla="*/ 392534 h 420439"/>
                <a:gd name="connsiteX20" fmla="*/ 336166 w 465087"/>
                <a:gd name="connsiteY20" fmla="*/ 420439 h 42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087" h="420439">
                  <a:moveTo>
                    <a:pt x="437183" y="55811"/>
                  </a:moveTo>
                  <a:lnTo>
                    <a:pt x="27905" y="55811"/>
                  </a:lnTo>
                  <a:cubicBezTo>
                    <a:pt x="12464" y="55811"/>
                    <a:pt x="0" y="43346"/>
                    <a:pt x="0" y="27905"/>
                  </a:cubicBezTo>
                  <a:cubicBezTo>
                    <a:pt x="0" y="12464"/>
                    <a:pt x="12464" y="0"/>
                    <a:pt x="27905" y="0"/>
                  </a:cubicBezTo>
                  <a:lnTo>
                    <a:pt x="437183" y="0"/>
                  </a:lnTo>
                  <a:cubicBezTo>
                    <a:pt x="452624" y="0"/>
                    <a:pt x="465088" y="12464"/>
                    <a:pt x="465088" y="27905"/>
                  </a:cubicBezTo>
                  <a:cubicBezTo>
                    <a:pt x="465088" y="43346"/>
                    <a:pt x="452624" y="55811"/>
                    <a:pt x="437183" y="55811"/>
                  </a:cubicBezTo>
                  <a:close/>
                  <a:moveTo>
                    <a:pt x="437183" y="238125"/>
                  </a:moveTo>
                  <a:lnTo>
                    <a:pt x="27905" y="238125"/>
                  </a:lnTo>
                  <a:cubicBezTo>
                    <a:pt x="12464" y="238125"/>
                    <a:pt x="0" y="225661"/>
                    <a:pt x="0" y="210220"/>
                  </a:cubicBezTo>
                  <a:cubicBezTo>
                    <a:pt x="0" y="194779"/>
                    <a:pt x="12464" y="182314"/>
                    <a:pt x="27905" y="182314"/>
                  </a:cubicBezTo>
                  <a:lnTo>
                    <a:pt x="437183" y="182314"/>
                  </a:lnTo>
                  <a:cubicBezTo>
                    <a:pt x="452624" y="182314"/>
                    <a:pt x="465088" y="194779"/>
                    <a:pt x="465088" y="210220"/>
                  </a:cubicBezTo>
                  <a:cubicBezTo>
                    <a:pt x="465088" y="225661"/>
                    <a:pt x="452624" y="238125"/>
                    <a:pt x="437183" y="238125"/>
                  </a:cubicBezTo>
                  <a:close/>
                  <a:moveTo>
                    <a:pt x="336166" y="420439"/>
                  </a:moveTo>
                  <a:lnTo>
                    <a:pt x="27905" y="420439"/>
                  </a:lnTo>
                  <a:cubicBezTo>
                    <a:pt x="12464" y="420439"/>
                    <a:pt x="0" y="407975"/>
                    <a:pt x="0" y="392534"/>
                  </a:cubicBezTo>
                  <a:cubicBezTo>
                    <a:pt x="0" y="377093"/>
                    <a:pt x="12464" y="364629"/>
                    <a:pt x="27905" y="364629"/>
                  </a:cubicBezTo>
                  <a:lnTo>
                    <a:pt x="336166" y="364629"/>
                  </a:lnTo>
                  <a:cubicBezTo>
                    <a:pt x="351606" y="364629"/>
                    <a:pt x="364071" y="377093"/>
                    <a:pt x="364071" y="392534"/>
                  </a:cubicBezTo>
                  <a:cubicBezTo>
                    <a:pt x="364071" y="407975"/>
                    <a:pt x="351420" y="420439"/>
                    <a:pt x="336166" y="420439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7862024" y="2147739"/>
              <a:ext cx="892969" cy="1093887"/>
            </a:xfrm>
            <a:custGeom>
              <a:avLst/>
              <a:gdLst>
                <a:gd name="connsiteX0" fmla="*/ 818555 w 892968"/>
                <a:gd name="connsiteY0" fmla="*/ 0 h 1093886"/>
                <a:gd name="connsiteX1" fmla="*/ 74414 w 892968"/>
                <a:gd name="connsiteY1" fmla="*/ 0 h 1093886"/>
                <a:gd name="connsiteX2" fmla="*/ 0 w 892968"/>
                <a:gd name="connsiteY2" fmla="*/ 74414 h 1093886"/>
                <a:gd name="connsiteX3" fmla="*/ 0 w 892968"/>
                <a:gd name="connsiteY3" fmla="*/ 1019473 h 1093886"/>
                <a:gd name="connsiteX4" fmla="*/ 74414 w 892968"/>
                <a:gd name="connsiteY4" fmla="*/ 1093887 h 1093886"/>
                <a:gd name="connsiteX5" fmla="*/ 539502 w 892968"/>
                <a:gd name="connsiteY5" fmla="*/ 1093887 h 1093886"/>
                <a:gd name="connsiteX6" fmla="*/ 591034 w 892968"/>
                <a:gd name="connsiteY6" fmla="*/ 1083655 h 1093886"/>
                <a:gd name="connsiteX7" fmla="*/ 634752 w 892968"/>
                <a:gd name="connsiteY7" fmla="*/ 1054447 h 1093886"/>
                <a:gd name="connsiteX8" fmla="*/ 651123 w 892968"/>
                <a:gd name="connsiteY8" fmla="*/ 1038076 h 1093886"/>
                <a:gd name="connsiteX9" fmla="*/ 93018 w 892968"/>
                <a:gd name="connsiteY9" fmla="*/ 1038076 h 1093886"/>
                <a:gd name="connsiteX10" fmla="*/ 55811 w 892968"/>
                <a:gd name="connsiteY10" fmla="*/ 1000869 h 1093886"/>
                <a:gd name="connsiteX11" fmla="*/ 55811 w 892968"/>
                <a:gd name="connsiteY11" fmla="*/ 93018 h 1093886"/>
                <a:gd name="connsiteX12" fmla="*/ 93018 w 892968"/>
                <a:gd name="connsiteY12" fmla="*/ 55811 h 1093886"/>
                <a:gd name="connsiteX13" fmla="*/ 799951 w 892968"/>
                <a:gd name="connsiteY13" fmla="*/ 55811 h 1093886"/>
                <a:gd name="connsiteX14" fmla="*/ 837158 w 892968"/>
                <a:gd name="connsiteY14" fmla="*/ 93018 h 1093886"/>
                <a:gd name="connsiteX15" fmla="*/ 837158 w 892968"/>
                <a:gd name="connsiteY15" fmla="*/ 852041 h 1093886"/>
                <a:gd name="connsiteX16" fmla="*/ 853529 w 892968"/>
                <a:gd name="connsiteY16" fmla="*/ 835670 h 1093886"/>
                <a:gd name="connsiteX17" fmla="*/ 892969 w 892968"/>
                <a:gd name="connsiteY17" fmla="*/ 740420 h 1093886"/>
                <a:gd name="connsiteX18" fmla="*/ 892969 w 892968"/>
                <a:gd name="connsiteY18" fmla="*/ 74414 h 1093886"/>
                <a:gd name="connsiteX19" fmla="*/ 818555 w 892968"/>
                <a:gd name="connsiteY19" fmla="*/ 0 h 10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968" h="1093886">
                  <a:moveTo>
                    <a:pt x="818555" y="0"/>
                  </a:moveTo>
                  <a:lnTo>
                    <a:pt x="74414" y="0"/>
                  </a:lnTo>
                  <a:cubicBezTo>
                    <a:pt x="33300" y="0"/>
                    <a:pt x="0" y="33300"/>
                    <a:pt x="0" y="74414"/>
                  </a:cubicBezTo>
                  <a:lnTo>
                    <a:pt x="0" y="1019473"/>
                  </a:lnTo>
                  <a:cubicBezTo>
                    <a:pt x="0" y="1060586"/>
                    <a:pt x="33300" y="1093887"/>
                    <a:pt x="74414" y="1093887"/>
                  </a:cubicBezTo>
                  <a:lnTo>
                    <a:pt x="539502" y="1093887"/>
                  </a:lnTo>
                  <a:cubicBezTo>
                    <a:pt x="557361" y="1093887"/>
                    <a:pt x="574849" y="1090352"/>
                    <a:pt x="591034" y="1083655"/>
                  </a:cubicBezTo>
                  <a:cubicBezTo>
                    <a:pt x="607219" y="1076958"/>
                    <a:pt x="622102" y="1067098"/>
                    <a:pt x="634752" y="1054447"/>
                  </a:cubicBezTo>
                  <a:lnTo>
                    <a:pt x="651123" y="1038076"/>
                  </a:lnTo>
                  <a:lnTo>
                    <a:pt x="93018" y="1038076"/>
                  </a:lnTo>
                  <a:cubicBezTo>
                    <a:pt x="72368" y="1038076"/>
                    <a:pt x="55811" y="1021333"/>
                    <a:pt x="55811" y="1000869"/>
                  </a:cubicBezTo>
                  <a:lnTo>
                    <a:pt x="55811" y="93018"/>
                  </a:lnTo>
                  <a:cubicBezTo>
                    <a:pt x="55811" y="72554"/>
                    <a:pt x="72368" y="55811"/>
                    <a:pt x="93018" y="55811"/>
                  </a:cubicBezTo>
                  <a:lnTo>
                    <a:pt x="799951" y="55811"/>
                  </a:lnTo>
                  <a:cubicBezTo>
                    <a:pt x="820601" y="55811"/>
                    <a:pt x="837158" y="72554"/>
                    <a:pt x="837158" y="93018"/>
                  </a:cubicBezTo>
                  <a:lnTo>
                    <a:pt x="837158" y="852041"/>
                  </a:lnTo>
                  <a:lnTo>
                    <a:pt x="853529" y="835670"/>
                  </a:lnTo>
                  <a:cubicBezTo>
                    <a:pt x="878830" y="810369"/>
                    <a:pt x="892969" y="776139"/>
                    <a:pt x="892969" y="740420"/>
                  </a:cubicBezTo>
                  <a:lnTo>
                    <a:pt x="892969" y="74414"/>
                  </a:lnTo>
                  <a:cubicBezTo>
                    <a:pt x="892969" y="33300"/>
                    <a:pt x="859668" y="0"/>
                    <a:pt x="818555" y="0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8401526" y="2888159"/>
              <a:ext cx="353467" cy="353467"/>
            </a:xfrm>
            <a:custGeom>
              <a:avLst/>
              <a:gdLst>
                <a:gd name="connsiteX0" fmla="*/ 74414 w 353466"/>
                <a:gd name="connsiteY0" fmla="*/ 0 h 353466"/>
                <a:gd name="connsiteX1" fmla="*/ 0 w 353466"/>
                <a:gd name="connsiteY1" fmla="*/ 74414 h 353466"/>
                <a:gd name="connsiteX2" fmla="*/ 0 w 353466"/>
                <a:gd name="connsiteY2" fmla="*/ 353467 h 353466"/>
                <a:gd name="connsiteX3" fmla="*/ 51532 w 353466"/>
                <a:gd name="connsiteY3" fmla="*/ 343235 h 353466"/>
                <a:gd name="connsiteX4" fmla="*/ 95250 w 353466"/>
                <a:gd name="connsiteY4" fmla="*/ 314027 h 353466"/>
                <a:gd name="connsiteX5" fmla="*/ 297656 w 353466"/>
                <a:gd name="connsiteY5" fmla="*/ 111621 h 353466"/>
                <a:gd name="connsiteX6" fmla="*/ 314027 w 353466"/>
                <a:gd name="connsiteY6" fmla="*/ 95250 h 353466"/>
                <a:gd name="connsiteX7" fmla="*/ 353467 w 353466"/>
                <a:gd name="connsiteY7" fmla="*/ 0 h 353466"/>
                <a:gd name="connsiteX8" fmla="*/ 74414 w 353466"/>
                <a:gd name="connsiteY8" fmla="*/ 0 h 353466"/>
                <a:gd name="connsiteX9" fmla="*/ 55811 w 353466"/>
                <a:gd name="connsiteY9" fmla="*/ 274588 h 353466"/>
                <a:gd name="connsiteX10" fmla="*/ 55811 w 353466"/>
                <a:gd name="connsiteY10" fmla="*/ 93018 h 353466"/>
                <a:gd name="connsiteX11" fmla="*/ 93018 w 353466"/>
                <a:gd name="connsiteY11" fmla="*/ 55811 h 353466"/>
                <a:gd name="connsiteX12" fmla="*/ 274588 w 353466"/>
                <a:gd name="connsiteY12" fmla="*/ 55811 h 353466"/>
                <a:gd name="connsiteX13" fmla="*/ 55811 w 353466"/>
                <a:gd name="connsiteY13" fmla="*/ 274588 h 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466" h="353466">
                  <a:moveTo>
                    <a:pt x="74414" y="0"/>
                  </a:moveTo>
                  <a:cubicBezTo>
                    <a:pt x="33300" y="0"/>
                    <a:pt x="0" y="33300"/>
                    <a:pt x="0" y="74414"/>
                  </a:cubicBezTo>
                  <a:lnTo>
                    <a:pt x="0" y="353467"/>
                  </a:lnTo>
                  <a:cubicBezTo>
                    <a:pt x="17859" y="353467"/>
                    <a:pt x="35347" y="349932"/>
                    <a:pt x="51532" y="343235"/>
                  </a:cubicBezTo>
                  <a:cubicBezTo>
                    <a:pt x="67717" y="336538"/>
                    <a:pt x="82600" y="326678"/>
                    <a:pt x="95250" y="314027"/>
                  </a:cubicBezTo>
                  <a:lnTo>
                    <a:pt x="297656" y="111621"/>
                  </a:lnTo>
                  <a:lnTo>
                    <a:pt x="314027" y="95250"/>
                  </a:lnTo>
                  <a:cubicBezTo>
                    <a:pt x="339328" y="69949"/>
                    <a:pt x="353467" y="35719"/>
                    <a:pt x="353467" y="0"/>
                  </a:cubicBezTo>
                  <a:lnTo>
                    <a:pt x="74414" y="0"/>
                  </a:lnTo>
                  <a:close/>
                  <a:moveTo>
                    <a:pt x="55811" y="274588"/>
                  </a:moveTo>
                  <a:lnTo>
                    <a:pt x="55811" y="93018"/>
                  </a:lnTo>
                  <a:cubicBezTo>
                    <a:pt x="55811" y="72554"/>
                    <a:pt x="72368" y="55811"/>
                    <a:pt x="93018" y="55811"/>
                  </a:cubicBezTo>
                  <a:lnTo>
                    <a:pt x="274588" y="55811"/>
                  </a:lnTo>
                  <a:lnTo>
                    <a:pt x="55811" y="274588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793749" y="5292773"/>
            <a:ext cx="26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投稿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NLPCC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93748" y="5678536"/>
            <a:ext cx="7872763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月确定被拒稿后，开始进行论文修改，对实验结果、论文题目等内容进行重新梳理。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</a:p>
        </p:txBody>
      </p:sp>
      <p:sp>
        <p:nvSpPr>
          <p:cNvPr id="36" name="矩形 35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46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3C266E-46B0-4423-8E32-F6425D677159}"/>
              </a:ext>
            </a:extLst>
          </p:cNvPr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5D7E0E-C033-43DF-8676-2229B251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19" y="2257672"/>
            <a:ext cx="6558361" cy="41540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3844B8-EA81-45FB-83D6-38680730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6" y="2333503"/>
            <a:ext cx="4618126" cy="40023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3C9240-BD40-435B-8825-926941F52FC8}"/>
              </a:ext>
            </a:extLst>
          </p:cNvPr>
          <p:cNvSpPr/>
          <p:nvPr/>
        </p:nvSpPr>
        <p:spPr>
          <a:xfrm>
            <a:off x="931816" y="961784"/>
            <a:ext cx="9710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Information-Enhanced Model </a:t>
            </a:r>
            <a:r>
              <a:rPr lang="en-US" altLang="zh-CN" dirty="0">
                <a:solidFill>
                  <a:srgbClr val="FF0000"/>
                </a:solidFill>
              </a:rPr>
              <a:t>for Joint Multiple Intent Detection and Slot Filling</a:t>
            </a: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dirty="0"/>
              <a:t>Multi-Intent Attention and Top-k Network with Interactive Framework </a:t>
            </a:r>
            <a:r>
              <a:rPr lang="en-US" altLang="zh-CN" dirty="0">
                <a:solidFill>
                  <a:srgbClr val="FF0000"/>
                </a:solidFill>
              </a:rPr>
              <a:t>for Joint Multiple Intent Detection and Slot Filling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3C266E-46B0-4423-8E32-F6425D677159}"/>
              </a:ext>
            </a:extLst>
          </p:cNvPr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844B8-EA81-45FB-83D6-3868073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3" y="1427812"/>
            <a:ext cx="4618126" cy="4002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4553A5-0439-433B-A4DA-901DECB3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143" y="1555075"/>
            <a:ext cx="6540018" cy="38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>
          <a:xfrm>
            <a:off x="3273038" y="0"/>
            <a:ext cx="5645924" cy="838684"/>
          </a:xfrm>
          <a:custGeom>
            <a:avLst/>
            <a:gdLst>
              <a:gd name="connsiteX0" fmla="*/ 0 w 5645924"/>
              <a:gd name="connsiteY0" fmla="*/ 0 h 838684"/>
              <a:gd name="connsiteX1" fmla="*/ 5645924 w 5645924"/>
              <a:gd name="connsiteY1" fmla="*/ 0 h 838684"/>
              <a:gd name="connsiteX2" fmla="*/ 5640599 w 5645924"/>
              <a:gd name="connsiteY2" fmla="*/ 12553 h 838684"/>
              <a:gd name="connsiteX3" fmla="*/ 2822962 w 5645924"/>
              <a:gd name="connsiteY3" fmla="*/ 838684 h 838684"/>
              <a:gd name="connsiteX4" fmla="*/ 5326 w 5645924"/>
              <a:gd name="connsiteY4" fmla="*/ 12553 h 8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24" h="838684">
                <a:moveTo>
                  <a:pt x="0" y="0"/>
                </a:moveTo>
                <a:lnTo>
                  <a:pt x="5645924" y="0"/>
                </a:lnTo>
                <a:lnTo>
                  <a:pt x="5640599" y="12553"/>
                </a:lnTo>
                <a:cubicBezTo>
                  <a:pt x="5372416" y="484025"/>
                  <a:pt x="4212819" y="838684"/>
                  <a:pt x="2822962" y="838684"/>
                </a:cubicBezTo>
                <a:cubicBezTo>
                  <a:pt x="1433105" y="838684"/>
                  <a:pt x="273508" y="484025"/>
                  <a:pt x="5326" y="12553"/>
                </a:cubicBezTo>
                <a:close/>
              </a:path>
            </a:pathLst>
          </a:custGeom>
          <a:gradFill flip="none" rotWithShape="1">
            <a:gsLst>
              <a:gs pos="20000">
                <a:srgbClr val="F3E0D2"/>
              </a:gs>
              <a:gs pos="100000">
                <a:srgbClr val="8DC0B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000" y="637162"/>
            <a:ext cx="648000" cy="4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2001" y="672435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cs typeface="+mn-ea"/>
                <a:sym typeface="+mn-lt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3C266E-46B0-4423-8E32-F6425D677159}"/>
              </a:ext>
            </a:extLst>
          </p:cNvPr>
          <p:cNvSpPr txBox="1"/>
          <p:nvPr/>
        </p:nvSpPr>
        <p:spPr>
          <a:xfrm>
            <a:off x="4561856" y="157936"/>
            <a:ext cx="305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第一篇论文投稿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BAFF2B-8E5D-401E-9B76-8CD29011C7EE}"/>
              </a:ext>
            </a:extLst>
          </p:cNvPr>
          <p:cNvSpPr/>
          <p:nvPr/>
        </p:nvSpPr>
        <p:spPr>
          <a:xfrm>
            <a:off x="931816" y="961784"/>
            <a:ext cx="9710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Information-Enhanced Model </a:t>
            </a:r>
            <a:r>
              <a:rPr lang="en-US" altLang="zh-CN" dirty="0">
                <a:solidFill>
                  <a:srgbClr val="FF0000"/>
                </a:solidFill>
              </a:rPr>
              <a:t>for Joint Multiple Intent Detection and Slot Filling</a:t>
            </a: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dirty="0"/>
              <a:t>Multi-Intent Attention and Top-k Network with Interactive Framework </a:t>
            </a:r>
            <a:r>
              <a:rPr lang="en-US" altLang="zh-CN" dirty="0">
                <a:solidFill>
                  <a:srgbClr val="FF0000"/>
                </a:solidFill>
              </a:rPr>
              <a:t>for Joint Multiple Intent Detection and Slot Filling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CB828C-2CD4-424C-96E8-35B22986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1" y="2457315"/>
            <a:ext cx="5932891" cy="3971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A2F153-1985-48C8-B7BB-645BF69B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87" y="2191126"/>
            <a:ext cx="5932892" cy="46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218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159B4"/>
      </a:accent1>
      <a:accent2>
        <a:srgbClr val="3789FF"/>
      </a:accent2>
      <a:accent3>
        <a:srgbClr val="00C6D0"/>
      </a:accent3>
      <a:accent4>
        <a:srgbClr val="76E5DB"/>
      </a:accent4>
      <a:accent5>
        <a:srgbClr val="FF701D"/>
      </a:accent5>
      <a:accent6>
        <a:srgbClr val="835DE4"/>
      </a:accent6>
      <a:hlink>
        <a:srgbClr val="046DA3"/>
      </a:hlink>
      <a:folHlink>
        <a:srgbClr val="BFBFBF"/>
      </a:folHlink>
    </a:clrScheme>
    <a:fontScheme name="cuvkj4a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1200" dirty="0">
            <a:solidFill>
              <a:schemeClr val="bg2">
                <a:lumMod val="25000"/>
              </a:schemeClr>
            </a:solidFill>
            <a:latin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vkj4a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159B4"/>
    </a:accent1>
    <a:accent2>
      <a:srgbClr val="3789FF"/>
    </a:accent2>
    <a:accent3>
      <a:srgbClr val="00C6D0"/>
    </a:accent3>
    <a:accent4>
      <a:srgbClr val="76E5DB"/>
    </a:accent4>
    <a:accent5>
      <a:srgbClr val="FF701D"/>
    </a:accent5>
    <a:accent6>
      <a:srgbClr val="835DE4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1215</Words>
  <Application>Microsoft Office PowerPoint</Application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NimbusRomNo9L-Medi</vt:lpstr>
      <vt:lpstr>楷体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简约撞色</dc:title>
  <dc:creator>第一PPT</dc:creator>
  <cp:keywords>www.1ppt.com</cp:keywords>
  <dc:description>www.1ppt.com</dc:description>
  <cp:lastModifiedBy>jx</cp:lastModifiedBy>
  <cp:revision>83</cp:revision>
  <dcterms:created xsi:type="dcterms:W3CDTF">2019-11-24T03:11:00Z</dcterms:created>
  <dcterms:modified xsi:type="dcterms:W3CDTF">2021-07-21T08:47:43Z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