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/>
    <p:restoredTop sz="96405"/>
  </p:normalViewPr>
  <p:slideViewPr>
    <p:cSldViewPr snapToGrid="0" snapToObjects="1">
      <p:cViewPr>
        <p:scale>
          <a:sx n="114" d="100"/>
          <a:sy n="114" d="100"/>
        </p:scale>
        <p:origin x="208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6D39-AFCB-1D47-87DA-2AFB45221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C3508-1221-AF47-8A16-34C3CFECB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37DAB-82C6-6248-BD54-DC2ECD1D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677E-23A1-1D4C-9359-A757B27C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94DF1-E6CB-4343-9C51-B09ECD9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26459-B388-4C46-8156-2CFB99A6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65C9E-E20C-3744-88FD-65AF6A7B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FDBFA-527B-BB49-9244-CB4C0576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CCEA3-1273-F147-A8CB-0D171CAF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4DB3D-3703-E64E-8CED-FB3F9964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7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92194-D498-5740-AEC1-1162AE7E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2CF21-81B1-4749-A0CA-2B241150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C70C-D3CF-044E-8031-BE6EC97F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953E4-4822-5549-B95D-53F0A2BF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5BD53-D5C3-B74B-AD6E-5A741C68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DB95-B481-D041-BB34-D4C325E4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A327-E862-2441-8DD9-97BABCC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2E2E7-8A31-F54F-B9F0-52534260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8566D-188E-A54B-BF36-FF11CE5F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91DC2-978A-0C49-ADE1-B397CAD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50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BE69-EB36-6F46-89A2-CA80115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02335-F7BE-B54E-A45C-C4FE30EF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697D2-D7EA-3844-857E-8B4D2D7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56B5C-DDF0-9943-946A-98C56E2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2F87D-A378-1843-A51C-96623D13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9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D9C2-0BBA-DF48-AAB0-82B842F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C629A-FC1F-7F47-8B84-1A73A7B7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5AA32-3B3D-3D49-90B0-AB47A077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4CF91-16F3-F443-ABA0-881F8C2C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DB57-2CA7-B445-BE3F-D820D277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3D581-00E3-EE46-BADA-9E6775EB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00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4DC5-BF24-8146-8F94-175B53DA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0B434-1A4C-5546-952E-E7F8E9E1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854D4-DA52-1E46-958D-A5C713BCC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9689F-E302-974B-BA5C-C38C430AA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8B847-0355-254B-BF53-73BB38B6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BDC8E-638B-964B-9811-77F6AB74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3AF17-AA1A-AA40-B01E-34697405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D3595-FFFF-F84C-9C3F-08760740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19CF-B243-704A-A5A5-BB3FE891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AE6B6-B641-7748-9E51-18CC1F3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1800C-65FC-2C45-ADBD-72E92C91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6E9C1-AA5D-B440-AB9E-6D241094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4DE1C-B4E3-E44F-A4BF-47652CC3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D3E8C-F2EB-EF48-AA03-6753464A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15258-A9AB-F246-9DDB-DA23AE61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9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069C-D7AF-6F43-8990-3817F9C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45678-2590-2948-9675-1C75D141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ED455-CB49-134B-ACAA-6550B1A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15A70-76F4-2640-95C1-3E6F41B7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9F968-E735-DA4A-BD66-17B5D9AD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62B54-2EBB-5A4A-A761-ED2E1ACC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8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D134-B11B-5E4D-B1C2-17ED36A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8A8E06-A8C5-504E-91BA-8C18C92D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6D251-43F6-8246-962E-85A3CF08F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4E4AF-E888-D646-AA24-CB2E3808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ED88C-F327-1046-A9EF-D0C47512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3A2C5-F721-FF4E-BBF7-06F157BF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78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D09CD-7390-E74A-B3E4-8C428E25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1403-2579-1C4A-811F-B7A1CD6E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73282-5E83-B445-A443-67B503E75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4B02-3CCF-0F44-A830-03A62F378FBE}" type="datetimeFigureOut">
              <a:rPr kumimoji="1" lang="zh-CN" altLang="en-US" smtClean="0"/>
              <a:t>2021/7/21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EDA47-89EB-014D-8E97-59816AC7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D73C-834A-EB4B-B6E2-E260B5B8D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F723-C23E-D24B-9448-ACAAB0365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06BC7A-E127-264F-AF9F-0364DA36B2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78058"/>
            <a:ext cx="12192000" cy="6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NLP-AIPoet/PaperList" TargetMode="External"/><Relationship Id="rId7" Type="http://schemas.openxmlformats.org/officeDocument/2006/relationships/hyperlink" Target="https://www.connectedpapers.com/" TargetMode="External"/><Relationship Id="rId2" Type="http://schemas.openxmlformats.org/officeDocument/2006/relationships/hyperlink" Target="https://github.com/THUNLP-MT/TG-Reading-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eoftheart.ai/" TargetMode="External"/><Relationship Id="rId5" Type="http://schemas.openxmlformats.org/officeDocument/2006/relationships/hyperlink" Target="https://paperswithcode.com/sota" TargetMode="External"/><Relationship Id="rId4" Type="http://schemas.openxmlformats.org/officeDocument/2006/relationships/hyperlink" Target="https://github.com/search?q=org%3Athunlp+Must-read+pap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pub.com.cn/" TargetMode="External"/><Relationship Id="rId2" Type="http://schemas.openxmlformats.org/officeDocument/2006/relationships/hyperlink" Target="https://lin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sogou.com/" TargetMode="External"/><Relationship Id="rId5" Type="http://schemas.openxmlformats.org/officeDocument/2006/relationships/hyperlink" Target="https://devdocs.io/" TargetMode="External"/><Relationship Id="rId4" Type="http://schemas.openxmlformats.org/officeDocument/2006/relationships/hyperlink" Target="https://www.debugge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" TargetMode="External"/><Relationship Id="rId2" Type="http://schemas.openxmlformats.org/officeDocument/2006/relationships/hyperlink" Target="https://kexue.f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23880-EE05-6549-B290-7BA289118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年上半学期总结报告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6D0C2-3580-744A-8B45-628ED554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汇报人：韩玮光</a:t>
            </a:r>
            <a:endParaRPr kumimoji="1" lang="en-US" altLang="zh-CN" dirty="0"/>
          </a:p>
          <a:p>
            <a:r>
              <a:rPr kumimoji="1" lang="zh-CN" altLang="en-US" dirty="0"/>
              <a:t>汇报时间：</a:t>
            </a:r>
            <a:r>
              <a:rPr kumimoji="1" lang="en-US" altLang="zh-CN" dirty="0"/>
              <a:t>2021/07/21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8093-DE51-4749-AC3A-0FF103F7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本学期工作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1ACB1-C6DF-444C-83D8-B474F7F7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7040" cy="4933605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面上项目申请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异质图相关资料调研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事件预测相关资料调研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安全事件推理与溯源部分方案设计和撰写</a:t>
            </a:r>
            <a:endParaRPr kumimoji="1" lang="en-US" altLang="zh-CN" dirty="0"/>
          </a:p>
          <a:p>
            <a:r>
              <a:rPr kumimoji="1" lang="zh-CN" altLang="en-US" dirty="0"/>
              <a:t>基金评审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面向通用自然语言理解的目标导向生成对话模型研究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基于可解释神经符号推理的多跳知识问答方法研究</a:t>
            </a:r>
          </a:p>
          <a:p>
            <a:pPr lvl="1"/>
            <a:r>
              <a:rPr kumimoji="1" lang="zh-CN" altLang="en-US" dirty="0"/>
              <a:t>基于语义标注的网络广告最佳匹配研究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基于抽象论辩的群体决策研究</a:t>
            </a:r>
            <a:endParaRPr kumimoji="1" lang="en-US" altLang="zh-CN" dirty="0"/>
          </a:p>
          <a:p>
            <a:r>
              <a:rPr kumimoji="1" lang="zh-CN" altLang="en-US" dirty="0"/>
              <a:t>投稿论文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DGR: Decomposition Graph Reconstruction for Question Understanding</a:t>
            </a:r>
          </a:p>
          <a:p>
            <a:r>
              <a:rPr kumimoji="1" lang="zh-CN" altLang="en-US" dirty="0"/>
              <a:t>论文阅读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多轮</a:t>
            </a:r>
            <a:r>
              <a:rPr kumimoji="1" lang="en-US" altLang="zh-CN" dirty="0">
                <a:highlight>
                  <a:srgbClr val="00FFFF"/>
                </a:highlight>
              </a:rPr>
              <a:t>QA</a:t>
            </a:r>
            <a:r>
              <a:rPr kumimoji="1" lang="zh-CN" altLang="en-US" dirty="0">
                <a:highlight>
                  <a:srgbClr val="00FFFF"/>
                </a:highlight>
              </a:rPr>
              <a:t>：针对对话场景的</a:t>
            </a:r>
            <a:r>
              <a:rPr kumimoji="1" lang="en-US" altLang="zh-CN" dirty="0">
                <a:highlight>
                  <a:srgbClr val="00FFFF"/>
                </a:highlight>
              </a:rPr>
              <a:t>QA</a:t>
            </a:r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阅读了</a:t>
            </a:r>
            <a:r>
              <a:rPr kumimoji="1" lang="en-US" altLang="zh-CN" dirty="0">
                <a:highlight>
                  <a:srgbClr val="00FFFF"/>
                </a:highlight>
              </a:rPr>
              <a:t>10</a:t>
            </a:r>
            <a:r>
              <a:rPr kumimoji="1" lang="zh-CN" altLang="en-US" dirty="0">
                <a:highlight>
                  <a:srgbClr val="00FFFF"/>
                </a:highlight>
              </a:rPr>
              <a:t>篇多轮</a:t>
            </a:r>
            <a:r>
              <a:rPr kumimoji="1" lang="en-US" altLang="zh-CN" dirty="0">
                <a:highlight>
                  <a:srgbClr val="00FFFF"/>
                </a:highlight>
              </a:rPr>
              <a:t>QA</a:t>
            </a:r>
            <a:r>
              <a:rPr kumimoji="1" lang="zh-CN" altLang="en-US" dirty="0">
                <a:highlight>
                  <a:srgbClr val="00FFFF"/>
                </a:highlight>
              </a:rPr>
              <a:t>和任务型对话相关文章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分解之后最大的问题是没有答案和子问题配对，考虑弱监督去挖答案，保证最终答案正确即可（强化学习</a:t>
            </a:r>
            <a:r>
              <a:rPr kumimoji="1" lang="en-US" altLang="zh-CN" dirty="0">
                <a:highlight>
                  <a:srgbClr val="00FFFF"/>
                </a:highlight>
              </a:rPr>
              <a:t>/</a:t>
            </a:r>
            <a:r>
              <a:rPr kumimoji="1" lang="zh-CN" altLang="en-US" dirty="0">
                <a:highlight>
                  <a:srgbClr val="00FFFF"/>
                </a:highlight>
              </a:rPr>
              <a:t>远程监督</a:t>
            </a:r>
            <a:r>
              <a:rPr kumimoji="1" lang="en-US" altLang="zh-CN" dirty="0">
                <a:highlight>
                  <a:srgbClr val="00FFFF"/>
                </a:highlight>
              </a:rPr>
              <a:t>/</a:t>
            </a:r>
            <a:r>
              <a:rPr kumimoji="1" lang="zh-CN" altLang="en-US" dirty="0">
                <a:highlight>
                  <a:srgbClr val="00FFFF"/>
                </a:highlight>
              </a:rPr>
              <a:t>预训练</a:t>
            </a:r>
            <a:r>
              <a:rPr kumimoji="1" lang="en-US" altLang="zh-CN" dirty="0">
                <a:highlight>
                  <a:srgbClr val="00FFFF"/>
                </a:highlight>
              </a:rPr>
              <a:t>...</a:t>
            </a:r>
            <a:r>
              <a:rPr kumimoji="1" lang="zh-CN" altLang="en-US" dirty="0">
                <a:highlight>
                  <a:srgbClr val="00FFFF"/>
                </a:highlight>
              </a:rPr>
              <a:t>）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采用分解作答的优势：可解释性，可以展现端到端模型的中间状态，更加可控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计划下一步工作：多轮</a:t>
            </a:r>
            <a:r>
              <a:rPr kumimoji="1" lang="en-US" altLang="zh-CN" dirty="0">
                <a:highlight>
                  <a:srgbClr val="00FFFF"/>
                </a:highlight>
              </a:rPr>
              <a:t>QA</a:t>
            </a:r>
            <a:r>
              <a:rPr kumimoji="1" lang="zh-CN" altLang="en-US" dirty="0">
                <a:highlight>
                  <a:srgbClr val="00FFFF"/>
                </a:highlight>
              </a:rPr>
              <a:t>和问题分解相结合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6767B4C-288C-A747-A29E-F95858F47A9C}"/>
              </a:ext>
            </a:extLst>
          </p:cNvPr>
          <p:cNvSpPr/>
          <p:nvPr/>
        </p:nvSpPr>
        <p:spPr>
          <a:xfrm>
            <a:off x="8117728" y="433166"/>
            <a:ext cx="2052537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多跳问题</a:t>
            </a:r>
            <a:r>
              <a:rPr kumimoji="1" lang="en-US" altLang="zh-CN" dirty="0"/>
              <a:t>QA</a:t>
            </a:r>
            <a:r>
              <a:rPr kumimoji="1" lang="zh-CN" altLang="en-US" dirty="0"/>
              <a:t>（推理</a:t>
            </a:r>
            <a:r>
              <a:rPr kumimoji="1" lang="en-US" altLang="zh-CN" dirty="0"/>
              <a:t>QA</a:t>
            </a:r>
            <a:r>
              <a:rPr kumimoji="1" lang="zh-CN" altLang="en-US" dirty="0"/>
              <a:t>）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067C3A6-D08E-1D4A-9579-6ABAE6AE9D3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143996" y="1279472"/>
            <a:ext cx="1" cy="7845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EE504898-4AB0-9047-AA32-30086A75C6E0}"/>
              </a:ext>
            </a:extLst>
          </p:cNvPr>
          <p:cNvSpPr/>
          <p:nvPr/>
        </p:nvSpPr>
        <p:spPr>
          <a:xfrm>
            <a:off x="8249051" y="2063990"/>
            <a:ext cx="1789890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问题分解成多个简单子问题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53B7C1-35B4-F84A-87DA-068C70CEB894}"/>
              </a:ext>
            </a:extLst>
          </p:cNvPr>
          <p:cNvSpPr/>
          <p:nvPr/>
        </p:nvSpPr>
        <p:spPr>
          <a:xfrm>
            <a:off x="8249051" y="3584891"/>
            <a:ext cx="1789890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多轮</a:t>
            </a:r>
            <a:r>
              <a:rPr kumimoji="1" lang="en-US" altLang="zh-CN" dirty="0"/>
              <a:t>QA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CoQA</a:t>
            </a:r>
            <a:r>
              <a:rPr kumimoji="1" lang="zh-CN" altLang="en-US" dirty="0"/>
              <a:t>）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6668BE9-F646-8640-903E-26CCD96CA29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3996" y="2910296"/>
            <a:ext cx="0" cy="67459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15AD486-108D-084B-AC87-61472247ED13}"/>
              </a:ext>
            </a:extLst>
          </p:cNvPr>
          <p:cNvSpPr/>
          <p:nvPr/>
        </p:nvSpPr>
        <p:spPr>
          <a:xfrm>
            <a:off x="7765510" y="5821706"/>
            <a:ext cx="2487439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（检索式）多轮</a:t>
            </a:r>
            <a:r>
              <a:rPr kumimoji="1" lang="en-US" altLang="zh-CN" dirty="0"/>
              <a:t>QA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QuAC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OR-</a:t>
            </a:r>
            <a:r>
              <a:rPr kumimoji="1" lang="en-US" altLang="zh-CN" dirty="0" err="1"/>
              <a:t>QuAC</a:t>
            </a:r>
            <a:r>
              <a:rPr kumimoji="1" lang="zh-CN" altLang="en-US" dirty="0"/>
              <a:t>）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587C3B5-1520-3541-948D-EBDED0C3651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9009230" y="4431197"/>
            <a:ext cx="134766" cy="13905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126AF4E-7FB9-D74C-933C-3400D59C8538}"/>
              </a:ext>
            </a:extLst>
          </p:cNvPr>
          <p:cNvSpPr/>
          <p:nvPr/>
        </p:nvSpPr>
        <p:spPr>
          <a:xfrm>
            <a:off x="10370492" y="4764228"/>
            <a:ext cx="1789890" cy="8463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KB</a:t>
            </a:r>
            <a:r>
              <a:rPr kumimoji="1" lang="zh-CN" altLang="en-US" dirty="0"/>
              <a:t>多轮</a:t>
            </a:r>
            <a:r>
              <a:rPr kumimoji="1" lang="en-US" altLang="zh-CN" dirty="0"/>
              <a:t>QA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CSQA</a:t>
            </a:r>
            <a:r>
              <a:rPr kumimoji="1" lang="zh-CN" altLang="en-US" dirty="0"/>
              <a:t>）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F9BE2AE-3D24-B049-B4A8-F720E868D0FC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9143996" y="4431197"/>
            <a:ext cx="2121441" cy="3330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B770A6F-33B5-BA46-8865-6152DF8A28DE}"/>
              </a:ext>
            </a:extLst>
          </p:cNvPr>
          <p:cNvSpPr/>
          <p:nvPr/>
        </p:nvSpPr>
        <p:spPr>
          <a:xfrm>
            <a:off x="10570320" y="5912924"/>
            <a:ext cx="1390234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任务型对话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8C68888-3814-E243-92BF-E87657E318B2}"/>
              </a:ext>
            </a:extLst>
          </p:cNvPr>
          <p:cNvCxnSpPr>
            <a:cxnSpLocks/>
            <a:stCxn id="10" idx="4"/>
            <a:endCxn id="40" idx="1"/>
          </p:cNvCxnSpPr>
          <p:nvPr/>
        </p:nvCxnSpPr>
        <p:spPr>
          <a:xfrm>
            <a:off x="9143996" y="4431197"/>
            <a:ext cx="1629919" cy="160566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BEEA75D-8C71-D240-913C-AFCCD802AD68}"/>
              </a:ext>
            </a:extLst>
          </p:cNvPr>
          <p:cNvSpPr/>
          <p:nvPr/>
        </p:nvSpPr>
        <p:spPr>
          <a:xfrm>
            <a:off x="10370492" y="1690688"/>
            <a:ext cx="1148675" cy="33997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有监督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BA4839-09ED-9648-AC31-EFAB5322A5FC}"/>
              </a:ext>
            </a:extLst>
          </p:cNvPr>
          <p:cNvSpPr/>
          <p:nvPr/>
        </p:nvSpPr>
        <p:spPr>
          <a:xfrm>
            <a:off x="10370491" y="2318024"/>
            <a:ext cx="1148675" cy="33997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半监督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38E97C-EBF0-5247-B030-8696764DC35F}"/>
              </a:ext>
            </a:extLst>
          </p:cNvPr>
          <p:cNvSpPr/>
          <p:nvPr/>
        </p:nvSpPr>
        <p:spPr>
          <a:xfrm>
            <a:off x="10370491" y="2943622"/>
            <a:ext cx="1148675" cy="33997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无监督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0CEB8310-0A88-E947-8825-6603076E6568}"/>
              </a:ext>
            </a:extLst>
          </p:cNvPr>
          <p:cNvCxnSpPr>
            <a:cxnSpLocks/>
            <a:stCxn id="7" idx="6"/>
            <a:endCxn id="49" idx="1"/>
          </p:cNvCxnSpPr>
          <p:nvPr/>
        </p:nvCxnSpPr>
        <p:spPr>
          <a:xfrm flipV="1">
            <a:off x="10038941" y="1860676"/>
            <a:ext cx="331551" cy="6264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21F73DDD-AF50-7444-894E-101AFC8164E4}"/>
              </a:ext>
            </a:extLst>
          </p:cNvPr>
          <p:cNvCxnSpPr>
            <a:cxnSpLocks/>
            <a:stCxn id="7" idx="6"/>
            <a:endCxn id="50" idx="1"/>
          </p:cNvCxnSpPr>
          <p:nvPr/>
        </p:nvCxnSpPr>
        <p:spPr>
          <a:xfrm>
            <a:off x="10038941" y="2487143"/>
            <a:ext cx="331550" cy="8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A54BEF8-C7DF-D646-A6F3-F59CB5EAF095}"/>
              </a:ext>
            </a:extLst>
          </p:cNvPr>
          <p:cNvCxnSpPr>
            <a:cxnSpLocks/>
            <a:stCxn id="7" idx="6"/>
            <a:endCxn id="51" idx="1"/>
          </p:cNvCxnSpPr>
          <p:nvPr/>
        </p:nvCxnSpPr>
        <p:spPr>
          <a:xfrm>
            <a:off x="10038941" y="2487143"/>
            <a:ext cx="331550" cy="6264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5EF6BF7-B8F4-7D4D-ACC0-4A6450B93577}"/>
              </a:ext>
            </a:extLst>
          </p:cNvPr>
          <p:cNvSpPr/>
          <p:nvPr/>
        </p:nvSpPr>
        <p:spPr>
          <a:xfrm>
            <a:off x="6810173" y="2691162"/>
            <a:ext cx="1390234" cy="84630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检索式单轮</a:t>
            </a:r>
            <a:r>
              <a:rPr kumimoji="1" lang="en-US" altLang="zh-CN" dirty="0"/>
              <a:t>QA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57ACB87-93EB-5E4B-B889-44D0F9FA119F}"/>
              </a:ext>
            </a:extLst>
          </p:cNvPr>
          <p:cNvCxnSpPr>
            <a:cxnSpLocks/>
            <a:stCxn id="73" idx="4"/>
            <a:endCxn id="20" idx="0"/>
          </p:cNvCxnSpPr>
          <p:nvPr/>
        </p:nvCxnSpPr>
        <p:spPr>
          <a:xfrm>
            <a:off x="7505290" y="3537468"/>
            <a:ext cx="1503940" cy="22842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1C8FB-DED6-8B48-8B32-D02E1F7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新学期计划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5048-CF25-C147-93EB-69F1FC79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找工作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LeetCode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100+</a:t>
            </a:r>
          </a:p>
          <a:p>
            <a:pPr lvl="1"/>
            <a:r>
              <a:rPr lang="en" altLang="zh-CN" dirty="0"/>
              <a:t>GBDT</a:t>
            </a:r>
            <a:r>
              <a:rPr lang="zh-CN" altLang="en-US" dirty="0"/>
              <a:t>、</a:t>
            </a:r>
            <a:r>
              <a:rPr lang="en" altLang="zh-CN" dirty="0" err="1"/>
              <a:t>LightGBM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围绕</a:t>
            </a:r>
            <a:r>
              <a:rPr kumimoji="1" lang="en-US" altLang="zh-CN" dirty="0"/>
              <a:t>QA</a:t>
            </a:r>
            <a:r>
              <a:rPr kumimoji="1" lang="zh-CN" altLang="en-US" dirty="0"/>
              <a:t>、对话、预训练、对比学习和文本生成，拓展</a:t>
            </a:r>
            <a:r>
              <a:rPr kumimoji="1" lang="en-US" altLang="zh-CN" dirty="0"/>
              <a:t>NLP</a:t>
            </a:r>
            <a:r>
              <a:rPr kumimoji="1" lang="zh-CN" altLang="en-US" dirty="0"/>
              <a:t>领域的视野</a:t>
            </a:r>
            <a:endParaRPr kumimoji="1" lang="en-US" altLang="zh-CN" dirty="0"/>
          </a:p>
          <a:p>
            <a:r>
              <a:rPr kumimoji="1" lang="zh-CN" altLang="en-US" dirty="0"/>
              <a:t>论文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完成多轮</a:t>
            </a:r>
            <a:r>
              <a:rPr kumimoji="1" lang="en-US" altLang="zh-CN" dirty="0"/>
              <a:t>QA</a:t>
            </a:r>
            <a:r>
              <a:rPr kumimoji="1" lang="zh-CN" altLang="en-US" dirty="0"/>
              <a:t>相关工作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完成毕业论文开题和写作</a:t>
            </a:r>
          </a:p>
        </p:txBody>
      </p:sp>
    </p:spTree>
    <p:extLst>
      <p:ext uri="{BB962C8B-B14F-4D97-AF65-F5344CB8AC3E}">
        <p14:creationId xmlns:p14="http://schemas.microsoft.com/office/powerpoint/2010/main" val="8280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B01E9-D306-BE4B-AA73-DBC27993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科研中常用网站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F095-5E54-794A-9D78-ECC413DF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altLang="zh-CN" dirty="0"/>
              <a:t>Text Generation Reading List</a:t>
            </a:r>
            <a:r>
              <a:rPr lang="zh-CN" altLang="en-US" dirty="0"/>
              <a:t>（文本生成方向）</a:t>
            </a:r>
            <a:endParaRPr kumimoji="1" lang="en" altLang="zh-CN" dirty="0"/>
          </a:p>
          <a:p>
            <a:pPr lvl="1"/>
            <a:r>
              <a:rPr kumimoji="1" lang="en" altLang="zh-CN" dirty="0">
                <a:hlinkClick r:id="rId2"/>
              </a:rPr>
              <a:t>https://github.com/THUNLP-MT/TG-Reading-List</a:t>
            </a:r>
            <a:endParaRPr kumimoji="1" lang="en" altLang="zh-CN" dirty="0"/>
          </a:p>
          <a:p>
            <a:r>
              <a:rPr kumimoji="1" lang="zh-CN" altLang="en-US" dirty="0"/>
              <a:t>诗歌生成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3"/>
              </a:rPr>
              <a:t>https://github.com/THUNLP-AIPoet/PaperList</a:t>
            </a:r>
            <a:endParaRPr kumimoji="1" lang="en" altLang="zh-CN" dirty="0"/>
          </a:p>
          <a:p>
            <a:r>
              <a:rPr kumimoji="1" lang="en" altLang="zh-CN" dirty="0"/>
              <a:t>NLP</a:t>
            </a:r>
            <a:r>
              <a:rPr kumimoji="1" lang="zh-CN" altLang="en" dirty="0"/>
              <a:t>各个</a:t>
            </a:r>
            <a:r>
              <a:rPr kumimoji="1" lang="zh-CN" altLang="en-US" dirty="0"/>
              <a:t>方向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4"/>
              </a:rPr>
              <a:t>https://github.com/search?q=org%3Athunlp+Must-read+papers</a:t>
            </a:r>
            <a:endParaRPr kumimoji="1" lang="en" altLang="zh-CN" dirty="0"/>
          </a:p>
          <a:p>
            <a:r>
              <a:rPr kumimoji="1" lang="zh-CN" altLang="en" dirty="0"/>
              <a:t>各个</a:t>
            </a:r>
            <a:r>
              <a:rPr kumimoji="1" lang="zh-CN" altLang="en-US" dirty="0"/>
              <a:t>领域的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NLP...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5"/>
              </a:rPr>
              <a:t>https://paperswithcode.com/sota</a:t>
            </a:r>
            <a:endParaRPr kumimoji="1" lang="en" altLang="zh-CN" dirty="0"/>
          </a:p>
          <a:p>
            <a:r>
              <a:rPr kumimoji="1" lang="zh-CN" altLang="en" dirty="0"/>
              <a:t>文</a:t>
            </a:r>
            <a:r>
              <a:rPr kumimoji="1" lang="zh-CN" altLang="en-US" dirty="0"/>
              <a:t>章引用树</a:t>
            </a:r>
            <a:r>
              <a:rPr kumimoji="1" lang="en-US" altLang="zh-CN" dirty="0"/>
              <a:t>/</a:t>
            </a:r>
            <a:r>
              <a:rPr kumimoji="1" lang="zh-CN" altLang="en-US" dirty="0"/>
              <a:t>图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6"/>
              </a:rPr>
              <a:t>https://www.stateoftheart.ai/</a:t>
            </a:r>
            <a:endParaRPr kumimoji="1" lang="en" altLang="zh-CN" dirty="0"/>
          </a:p>
          <a:p>
            <a:pPr lvl="1"/>
            <a:r>
              <a:rPr kumimoji="1" lang="en" altLang="zh-CN" dirty="0">
                <a:hlinkClick r:id="rId7"/>
              </a:rPr>
              <a:t>https://www.connectedpapers.com/</a:t>
            </a:r>
            <a:endParaRPr kumimoji="1" lang="en" altLang="zh-CN" dirty="0"/>
          </a:p>
          <a:p>
            <a:r>
              <a:rPr kumimoji="1" lang="zh-CN" altLang="en" dirty="0">
                <a:highlight>
                  <a:srgbClr val="00FFFF"/>
                </a:highlight>
              </a:rPr>
              <a:t>视频</a:t>
            </a:r>
            <a:r>
              <a:rPr kumimoji="1" lang="zh-CN" altLang="en-US" dirty="0">
                <a:highlight>
                  <a:srgbClr val="00FFFF"/>
                </a:highlight>
              </a:rPr>
              <a:t>（</a:t>
            </a:r>
            <a:r>
              <a:rPr kumimoji="1" lang="en-US" altLang="zh-CN" dirty="0">
                <a:highlight>
                  <a:srgbClr val="00FFFF"/>
                </a:highlight>
              </a:rPr>
              <a:t>B</a:t>
            </a:r>
            <a:r>
              <a:rPr kumimoji="1" lang="zh-CN" altLang="en-US" dirty="0">
                <a:highlight>
                  <a:srgbClr val="00FFFF"/>
                </a:highlight>
              </a:rPr>
              <a:t>站搜李宏毅</a:t>
            </a:r>
            <a:r>
              <a:rPr kumimoji="1" lang="en-US" altLang="zh-CN" dirty="0">
                <a:highlight>
                  <a:srgbClr val="00FFFF"/>
                </a:highlight>
              </a:rPr>
              <a:t>NLP</a:t>
            </a:r>
            <a:r>
              <a:rPr kumimoji="1" lang="zh-CN" altLang="en-US" dirty="0">
                <a:highlight>
                  <a:srgbClr val="00FFFF"/>
                </a:highlight>
              </a:rPr>
              <a:t>，</a:t>
            </a:r>
            <a:r>
              <a:rPr kumimoji="1" lang="en-US" altLang="zh-CN" dirty="0" err="1">
                <a:highlight>
                  <a:srgbClr val="00FFFF"/>
                </a:highlight>
              </a:rPr>
              <a:t>youtube</a:t>
            </a:r>
            <a:r>
              <a:rPr kumimoji="1" lang="zh-CN" altLang="en-US" dirty="0">
                <a:highlight>
                  <a:srgbClr val="00FFFF"/>
                </a:highlight>
              </a:rPr>
              <a:t>上有大量</a:t>
            </a:r>
            <a:r>
              <a:rPr kumimoji="1" lang="en-US" altLang="zh-CN" dirty="0">
                <a:highlight>
                  <a:srgbClr val="00FFFF"/>
                </a:highlight>
              </a:rPr>
              <a:t>NLP</a:t>
            </a:r>
            <a:r>
              <a:rPr kumimoji="1" lang="zh-CN" altLang="en-US" dirty="0">
                <a:highlight>
                  <a:srgbClr val="00FFFF"/>
                </a:highlight>
              </a:rPr>
              <a:t>学习资源）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pPr lvl="1"/>
            <a:r>
              <a:rPr kumimoji="1" lang="zh-CN" altLang="en-US" dirty="0">
                <a:highlight>
                  <a:srgbClr val="00FFFF"/>
                </a:highlight>
              </a:rPr>
              <a:t>关键词：</a:t>
            </a:r>
            <a:r>
              <a:rPr kumimoji="1" lang="en-US" altLang="zh-CN" dirty="0">
                <a:highlight>
                  <a:srgbClr val="00FFFF"/>
                </a:highlight>
              </a:rPr>
              <a:t>ACL</a:t>
            </a:r>
            <a:r>
              <a:rPr kumimoji="1" lang="zh-CN" altLang="en-US" dirty="0">
                <a:highlight>
                  <a:srgbClr val="00FFFF"/>
                </a:highlight>
              </a:rPr>
              <a:t> </a:t>
            </a:r>
            <a:r>
              <a:rPr kumimoji="1" lang="en-US" altLang="zh-CN" dirty="0">
                <a:highlight>
                  <a:srgbClr val="00FFFF"/>
                </a:highlight>
              </a:rPr>
              <a:t>EMNLP</a:t>
            </a:r>
            <a:r>
              <a:rPr kumimoji="1" lang="zh-CN" altLang="en-US" dirty="0">
                <a:highlight>
                  <a:srgbClr val="00FFFF"/>
                </a:highlight>
              </a:rPr>
              <a:t> </a:t>
            </a:r>
            <a:r>
              <a:rPr kumimoji="1" lang="en-US" altLang="zh-CN" dirty="0">
                <a:highlight>
                  <a:srgbClr val="00FFFF"/>
                </a:highlight>
              </a:rPr>
              <a:t>NAACL...</a:t>
            </a:r>
            <a:r>
              <a:rPr kumimoji="1" lang="zh-CN" altLang="en-US" dirty="0">
                <a:highlight>
                  <a:srgbClr val="00FFFF"/>
                </a:highlight>
              </a:rPr>
              <a:t> </a:t>
            </a:r>
            <a:r>
              <a:rPr kumimoji="1" lang="en-US" altLang="zh-CN" dirty="0">
                <a:highlight>
                  <a:srgbClr val="00FFFF"/>
                </a:highlight>
              </a:rPr>
              <a:t>tutorial</a:t>
            </a:r>
          </a:p>
          <a:p>
            <a:pPr lvl="1"/>
            <a:r>
              <a:rPr kumimoji="1" lang="en-US" altLang="zh-CN" dirty="0">
                <a:highlight>
                  <a:srgbClr val="00FFFF"/>
                </a:highlight>
              </a:rPr>
              <a:t>B</a:t>
            </a:r>
            <a:r>
              <a:rPr kumimoji="1" lang="zh-CN" altLang="en" dirty="0">
                <a:highlight>
                  <a:srgbClr val="00FFFF"/>
                </a:highlight>
              </a:rPr>
              <a:t>站</a:t>
            </a:r>
            <a:r>
              <a:rPr kumimoji="1" lang="zh-CN" altLang="en-US" dirty="0">
                <a:highlight>
                  <a:srgbClr val="00FFFF"/>
                </a:highlight>
              </a:rPr>
              <a:t>账号：爱可可</a:t>
            </a:r>
            <a:r>
              <a:rPr kumimoji="1" lang="en-US" altLang="zh-CN" dirty="0">
                <a:highlight>
                  <a:srgbClr val="00FFFF"/>
                </a:highlight>
              </a:rPr>
              <a:t>-</a:t>
            </a:r>
            <a:r>
              <a:rPr kumimoji="1" lang="zh-CN" altLang="en-US" dirty="0">
                <a:highlight>
                  <a:srgbClr val="00FFFF"/>
                </a:highlight>
              </a:rPr>
              <a:t>爱生活</a:t>
            </a:r>
            <a:endParaRPr kumimoji="1" lang="en-US" altLang="zh-C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906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8C71-C42A-274D-8294-BA334C18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科研中常用网站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8947B-711D-144D-B17D-4A481686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" dirty="0"/>
              <a:t>写作</a:t>
            </a:r>
            <a:r>
              <a:rPr kumimoji="1" lang="zh-CN" altLang="en-US" dirty="0"/>
              <a:t>时查询常用短语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2"/>
              </a:rPr>
              <a:t>https://linggle.com/</a:t>
            </a:r>
            <a:endParaRPr kumimoji="1" lang="en-US" altLang="zh-CN" dirty="0"/>
          </a:p>
          <a:p>
            <a:r>
              <a:rPr kumimoji="1" lang="zh-CN" altLang="en" dirty="0"/>
              <a:t>期刊</a:t>
            </a:r>
            <a:r>
              <a:rPr kumimoji="1" lang="zh-CN" altLang="en-US" dirty="0"/>
              <a:t>投稿工具筛选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3"/>
              </a:rPr>
              <a:t>http://www.letpub.com.cn</a:t>
            </a:r>
            <a:endParaRPr kumimoji="1" lang="en" altLang="zh-CN" dirty="0"/>
          </a:p>
          <a:p>
            <a:r>
              <a:rPr kumimoji="1" lang="zh-CN" altLang="en" dirty="0"/>
              <a:t>正则</a:t>
            </a:r>
            <a:r>
              <a:rPr kumimoji="1" lang="zh-CN" altLang="en-US" dirty="0"/>
              <a:t>表达式可视化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4"/>
              </a:rPr>
              <a:t>https://www.debuggex.com/</a:t>
            </a:r>
            <a:endParaRPr kumimoji="1" lang="en" altLang="zh-CN" dirty="0"/>
          </a:p>
          <a:p>
            <a:r>
              <a:rPr kumimoji="1" lang="zh-CN" altLang="en-US" dirty="0"/>
              <a:t>编程时各种语言和工具的</a:t>
            </a:r>
            <a:r>
              <a:rPr kumimoji="1" lang="zh-CN" altLang="en" dirty="0"/>
              <a:t>文档</a:t>
            </a:r>
            <a:r>
              <a:rPr kumimoji="1" lang="zh-CN" altLang="en-US" dirty="0"/>
              <a:t>聚合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5"/>
              </a:rPr>
              <a:t>https://devdocs.io/</a:t>
            </a:r>
            <a:endParaRPr kumimoji="1" lang="en" altLang="zh-CN" dirty="0"/>
          </a:p>
          <a:p>
            <a:r>
              <a:rPr kumimoji="1" lang="zh-CN" altLang="en" dirty="0">
                <a:highlight>
                  <a:srgbClr val="00FFFF"/>
                </a:highlight>
              </a:rPr>
              <a:t>微信公众号</a:t>
            </a:r>
            <a:r>
              <a:rPr kumimoji="1" lang="zh-CN" altLang="en-US" dirty="0">
                <a:highlight>
                  <a:srgbClr val="00FFFF"/>
                </a:highlight>
              </a:rPr>
              <a:t>文章搜索（可以检索很多中文综述和介绍）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pPr lvl="1"/>
            <a:r>
              <a:rPr kumimoji="1" lang="en" altLang="zh-CN" dirty="0">
                <a:highlight>
                  <a:srgbClr val="00FFFF"/>
                </a:highlight>
                <a:hlinkClick r:id="rId6"/>
              </a:rPr>
              <a:t>https://weixin.sogou.com/</a:t>
            </a:r>
            <a:endParaRPr kumimoji="1" lang="en" altLang="zh-C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596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8547-87D8-3244-868F-C322D0B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大佬的博客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D5FC7-B1E5-9749-9C81-8BC4A9BC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追一科技 苏剑林（经常更新，主要是</a:t>
            </a:r>
            <a:r>
              <a:rPr kumimoji="1" lang="en-US" altLang="zh-CN" dirty="0"/>
              <a:t>NLP</a:t>
            </a:r>
            <a:r>
              <a:rPr kumimoji="1" lang="zh-CN" altLang="en-US" dirty="0"/>
              <a:t>领域）：</a:t>
            </a:r>
            <a:r>
              <a:rPr kumimoji="1" lang="en" altLang="zh-CN" dirty="0">
                <a:hlinkClick r:id="rId2"/>
              </a:rPr>
              <a:t>https://kexue.fm/</a:t>
            </a:r>
            <a:endParaRPr kumimoji="1" lang="en" altLang="zh-CN" dirty="0"/>
          </a:p>
          <a:p>
            <a:r>
              <a:rPr kumimoji="1" lang="zh-CN" altLang="en" dirty="0"/>
              <a:t>交互式</a:t>
            </a:r>
            <a:r>
              <a:rPr kumimoji="1" lang="zh-CN" altLang="en-US" dirty="0"/>
              <a:t>解读</a:t>
            </a:r>
            <a:r>
              <a:rPr kumimoji="1" lang="en-US" altLang="zh-CN" dirty="0"/>
              <a:t>ML</a:t>
            </a:r>
            <a:r>
              <a:rPr kumimoji="1" lang="zh-CN" altLang="en-US" dirty="0"/>
              <a:t>技术，更新频率较低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3"/>
              </a:rPr>
              <a:t>https://distill.pub/</a:t>
            </a:r>
            <a:endParaRPr kumimoji="1" lang="en" altLang="zh-CN" dirty="0"/>
          </a:p>
          <a:p>
            <a:pPr lvl="1"/>
            <a:r>
              <a:rPr kumimoji="1" lang="en" altLang="zh-CN" dirty="0">
                <a:hlinkClick r:id="rId4"/>
              </a:rPr>
              <a:t>http://colah.github.io/</a:t>
            </a:r>
            <a:endParaRPr kumimoji="1" lang="en" altLang="zh-CN" dirty="0"/>
          </a:p>
          <a:p>
            <a:r>
              <a:rPr kumimoji="1" lang="zh-CN" altLang="en" dirty="0"/>
              <a:t>微信</a:t>
            </a:r>
            <a:r>
              <a:rPr kumimoji="1" lang="zh-CN" altLang="en-US" dirty="0"/>
              <a:t>公众号（建议加一个群）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AI</a:t>
            </a:r>
            <a:r>
              <a:rPr kumimoji="1" lang="zh-CN" altLang="en-US" dirty="0"/>
              <a:t>研习社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哈工大</a:t>
            </a:r>
            <a:r>
              <a:rPr kumimoji="1" lang="en-US" altLang="zh-CN" dirty="0"/>
              <a:t>SCIR</a:t>
            </a:r>
          </a:p>
          <a:p>
            <a:pPr lvl="1"/>
            <a:r>
              <a:rPr kumimoji="1" lang="en-US" altLang="zh-CN" dirty="0" err="1"/>
              <a:t>PaperWeekly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Call4Papers</a:t>
            </a:r>
            <a:r>
              <a:rPr kumimoji="1" lang="zh-CN" altLang="en-US" dirty="0"/>
              <a:t>（投稿）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机器学习算法与自然语言处理</a:t>
            </a:r>
            <a:endParaRPr kumimoji="1" lang="en-US" altLang="zh-CN" dirty="0"/>
          </a:p>
          <a:p>
            <a:r>
              <a:rPr kumimoji="1" lang="zh-CN" altLang="en-US" dirty="0"/>
              <a:t>社区</a:t>
            </a:r>
            <a:endParaRPr kumimoji="1" lang="en-US" altLang="zh-CN" dirty="0"/>
          </a:p>
          <a:p>
            <a:pPr lvl="1"/>
            <a:r>
              <a:rPr kumimoji="1" lang="en" altLang="zh-CN" dirty="0">
                <a:highlight>
                  <a:srgbClr val="00FFFF"/>
                </a:highlight>
              </a:rPr>
              <a:t>AI</a:t>
            </a:r>
            <a:r>
              <a:rPr kumimoji="1" lang="zh-CN" altLang="en" dirty="0">
                <a:highlight>
                  <a:srgbClr val="00FFFF"/>
                </a:highlight>
              </a:rPr>
              <a:t>研习社</a:t>
            </a:r>
            <a:r>
              <a:rPr kumimoji="1" lang="zh-CN" altLang="en-US" dirty="0">
                <a:highlight>
                  <a:srgbClr val="00FFFF"/>
                </a:highlight>
              </a:rPr>
              <a:t>（会经常邀请各个顶会作者分享工作）：</a:t>
            </a:r>
            <a:r>
              <a:rPr kumimoji="1" lang="en" altLang="zh-CN" dirty="0">
                <a:highlight>
                  <a:srgbClr val="00FFFF"/>
                </a:highlight>
              </a:rPr>
              <a:t> https://</a:t>
            </a:r>
            <a:r>
              <a:rPr kumimoji="1" lang="en" altLang="zh-CN" dirty="0" err="1">
                <a:highlight>
                  <a:srgbClr val="00FFFF"/>
                </a:highlight>
              </a:rPr>
              <a:t>www.yanxishe.com</a:t>
            </a:r>
            <a:endParaRPr kumimoji="1" lang="en" altLang="zh-CN" dirty="0">
              <a:highlight>
                <a:srgbClr val="00FFFF"/>
              </a:highlight>
            </a:endParaRPr>
          </a:p>
          <a:p>
            <a:pPr lvl="1"/>
            <a:r>
              <a:rPr kumimoji="1" lang="en-US" altLang="zh-CN" dirty="0" err="1">
                <a:highlight>
                  <a:srgbClr val="00FFFF"/>
                </a:highlight>
              </a:rPr>
              <a:t>PaperWeekly</a:t>
            </a:r>
            <a:r>
              <a:rPr kumimoji="1" lang="zh-CN" altLang="en-US" dirty="0">
                <a:highlight>
                  <a:srgbClr val="00FFFF"/>
                </a:highlight>
              </a:rPr>
              <a:t>：</a:t>
            </a:r>
            <a:r>
              <a:rPr kumimoji="1" lang="en" altLang="zh-CN" dirty="0">
                <a:highlight>
                  <a:srgbClr val="00FFFF"/>
                </a:highlight>
              </a:rPr>
              <a:t> https://</a:t>
            </a:r>
            <a:r>
              <a:rPr kumimoji="1" lang="en" altLang="zh-CN" dirty="0" err="1">
                <a:highlight>
                  <a:srgbClr val="00FFFF"/>
                </a:highlight>
              </a:rPr>
              <a:t>www.paperweekly.site</a:t>
            </a:r>
            <a:r>
              <a:rPr kumimoji="1" lang="en" altLang="zh-CN" dirty="0">
                <a:highlight>
                  <a:srgbClr val="00FFFF"/>
                </a:highlight>
              </a:rPr>
              <a:t>/</a:t>
            </a:r>
            <a:endParaRPr kumimoji="1" lang="en-US" altLang="zh-CN" dirty="0">
              <a:highlight>
                <a:srgbClr val="00FFFF"/>
              </a:highlight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3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3097-CF0C-0F4C-A754-545255F0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                   祝大家假期愉快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25E54-05C5-3C44-9887-62AA697E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27" y="1349297"/>
            <a:ext cx="3816814" cy="38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615</Words>
  <Application>Microsoft Macintosh PowerPoint</Application>
  <PresentationFormat>宽屏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2021年上半学期总结报告</vt:lpstr>
      <vt:lpstr>本学期工作</vt:lpstr>
      <vt:lpstr>新学期计划</vt:lpstr>
      <vt:lpstr>科研中常用网站</vt:lpstr>
      <vt:lpstr>科研中常用网站</vt:lpstr>
      <vt:lpstr>大佬的博客</vt:lpstr>
      <vt:lpstr>                   祝大家假期愉快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2021年上半学期总结报告</dc:title>
  <dc:creator>韩 玮光</dc:creator>
  <cp:lastModifiedBy>韩 玮光</cp:lastModifiedBy>
  <cp:revision>12</cp:revision>
  <dcterms:created xsi:type="dcterms:W3CDTF">2021-07-21T07:10:52Z</dcterms:created>
  <dcterms:modified xsi:type="dcterms:W3CDTF">2021-07-21T09:07:27Z</dcterms:modified>
</cp:coreProperties>
</file>