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1"/>
  </p:notesMasterIdLst>
  <p:sldIdLst>
    <p:sldId id="276" r:id="rId4"/>
    <p:sldId id="258" r:id="rId5"/>
    <p:sldId id="259" r:id="rId6"/>
    <p:sldId id="281" r:id="rId7"/>
    <p:sldId id="278" r:id="rId8"/>
    <p:sldId id="282" r:id="rId9"/>
    <p:sldId id="264" r:id="rId10"/>
    <p:sldId id="283" r:id="rId12"/>
    <p:sldId id="284" r:id="rId13"/>
    <p:sldId id="285" r:id="rId14"/>
    <p:sldId id="287" r:id="rId15"/>
    <p:sldId id="288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0D2"/>
    <a:srgbClr val="8DC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6314" autoAdjust="0"/>
  </p:normalViewPr>
  <p:slideViewPr>
    <p:cSldViewPr snapToGrid="0" showGuides="1">
      <p:cViewPr varScale="1">
        <p:scale>
          <a:sx n="110" d="100"/>
          <a:sy n="110" d="100"/>
        </p:scale>
        <p:origin x="726" y="96"/>
      </p:cViewPr>
      <p:guideLst>
        <p:guide orient="horz" pos="2186"/>
        <p:guide pos="3878"/>
        <p:guide orient="horz" pos="23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dministrator\Desktop\&#27604;&#36739;&#23454;&#39564;&#22270;&#2925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[比较实验图片.xlsx]Sheet1!$A$1:$A$4</c:f>
              <c:strCache>
                <c:ptCount val="4"/>
                <c:pt idx="0">
                  <c:v>PWConv</c:v>
                </c:pt>
                <c:pt idx="1">
                  <c:v>DWConv</c:v>
                </c:pt>
                <c:pt idx="2">
                  <c:v>Conv</c:v>
                </c:pt>
                <c:pt idx="3">
                  <c:v>FC</c:v>
                </c:pt>
              </c:strCache>
            </c:strRef>
          </c:cat>
          <c:val>
            <c:numRef>
              <c:f>[比较实验图片.xlsx]Sheet1!$C$1:$C$4</c:f>
              <c:numCache>
                <c:formatCode>0.00%</c:formatCode>
                <c:ptCount val="4"/>
                <c:pt idx="0">
                  <c:v>0.7024</c:v>
                </c:pt>
                <c:pt idx="1">
                  <c:v>0.06442</c:v>
                </c:pt>
                <c:pt idx="2">
                  <c:v>0.23159</c:v>
                </c:pt>
                <c:pt idx="3">
                  <c:v>0.00159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06835887"/>
        <c:axId val="806836303"/>
      </c:barChart>
      <c:catAx>
        <c:axId val="806835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06836303"/>
        <c:crosses val="autoZero"/>
        <c:auto val="1"/>
        <c:lblAlgn val="ctr"/>
        <c:lblOffset val="100"/>
        <c:noMultiLvlLbl val="0"/>
      </c:catAx>
      <c:valAx>
        <c:axId val="80683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Percentage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06835887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D6402-2067-4CB1-9A28-5CB905084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A58EC-8B9F-4F1A-82C3-DF6A003845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ShuffleNetV2是ShuffleNet的升级版，是轻量级的CNN网络模型。ShuffleNetV2对同等通道大小最小化内存访问量进行优化，对组卷积充分考虑分组方式和数量，并减少元素级的运算。</a:t>
            </a:r>
            <a:endParaRPr lang="zh-CN" altLang="en-US"/>
          </a:p>
          <a:p>
            <a:r>
              <a:rPr lang="zh-CN" altLang="en-US"/>
              <a:t>ShuffleNetV2中引入了一个新的运算：Channel Split，该计算将模型的输入channels分为两部分，一部分直接向下传递，另一部分进行向后计算；在模型的尾部，将两个部分的output channels数目进行级联，使得各个channels之间的信息互通。shuffleNetv2保留了ShuffleNet中需要Downsamping的模块，取消了模块的RandomSplit操作，将信息向下分别处理后再进行拼接，使得output channels数量翻倍。shuffleNetv2使用缩减系数的方法来控制Accuracy和Efficiency之间的平衡。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如图3所示，在ShuffleNetv2模型中的有4类卷积，分别是深度卷积， pointwise卷积，普通卷积和全连接层，其中深度卷积和普通卷积的卷积核的宽高均为3。</a:t>
            </a:r>
            <a:endParaRPr lang="zh-CN" altLang="en-US"/>
          </a:p>
          <a:p>
            <a:r>
              <a:rPr lang="zh-CN" altLang="en-US"/>
              <a:t>在ShuffleNetv2模型中可以看到pointwise卷积运算占比为70.240%，普通卷积运算达占比为23.159%,深度可分离卷积仅仅为6.442%；全链接层占比为0.159%，但是由于全链接层只存在于输出层用于得到分类结果，比例可忽略不计。基于加速大概率事件的思路，本文的软硬件协同设计主要针对ShuffleNetv2模型中的pointwise卷积、普通卷积核深度可分离卷积进行优化设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卷积模型设计如图8所示，除了将特征图像转递给模块外，还需要设置一个标识符Flag用于区分本次卷积操作是哪一类。当Flag=PW时本次操作为Pointwise卷积；当Flag=DW时本次操作为Depthwise卷积；当Flag=CON时本次操作为普通卷积。Channel split单元检测输入特征图像是否按维度方向分为2部分，若没有，则进行分割。分割后该模块将特征图像传输给计算单元。PE单元有若干个PE(processing unit)和加法树组成。特征图像通过上节处理后与PE中并行的和weight进行乘法操作，然后通过一组加法树完成卷积操作，最后每个输出结果与bias做加法操作。如果Flag为PW模式，则输出的特征图像将分为2组。</a:t>
            </a:r>
            <a:endParaRPr lang="zh-CN" altLang="en-US"/>
          </a:p>
          <a:p>
            <a:r>
              <a:rPr lang="zh-CN" altLang="en-US"/>
              <a:t>通过该设计，特征图像在上一个卷积单元的Pointwise Convolution就将特征图像进行划分，下次Channel Split单元可跳过。值得注意的是特征图像划分后在硬件上的存储仍是连续，后续操作没有影响的同时，可以减少Channel Split操作对存取造成的压力。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124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C7EE161C-A61C-4F21-AF49-9B6F7090A2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D6B59095-66B7-4DBE-917E-A084E09862A2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0"/>
            <a:ext cx="7562850" cy="6858000"/>
          </a:xfrm>
          <a:custGeom>
            <a:avLst/>
            <a:gdLst>
              <a:gd name="connsiteX0" fmla="*/ 0 w 7562850"/>
              <a:gd name="connsiteY0" fmla="*/ 0 h 6858000"/>
              <a:gd name="connsiteX1" fmla="*/ 5896999 w 7562850"/>
              <a:gd name="connsiteY1" fmla="*/ 0 h 6858000"/>
              <a:gd name="connsiteX2" fmla="*/ 7562850 w 7562850"/>
              <a:gd name="connsiteY2" fmla="*/ 6858000 h 6858000"/>
              <a:gd name="connsiteX3" fmla="*/ 0 w 75628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2850" h="6858000">
                <a:moveTo>
                  <a:pt x="0" y="0"/>
                </a:moveTo>
                <a:lnTo>
                  <a:pt x="5896999" y="0"/>
                </a:lnTo>
                <a:lnTo>
                  <a:pt x="75628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DC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 flipH="1" flipV="1">
            <a:off x="5299281" y="0"/>
            <a:ext cx="6892719" cy="6858000"/>
          </a:xfrm>
          <a:custGeom>
            <a:avLst/>
            <a:gdLst>
              <a:gd name="connsiteX0" fmla="*/ 6892719 w 6892719"/>
              <a:gd name="connsiteY0" fmla="*/ 6858000 h 6858000"/>
              <a:gd name="connsiteX1" fmla="*/ 0 w 6892719"/>
              <a:gd name="connsiteY1" fmla="*/ 6858000 h 6858000"/>
              <a:gd name="connsiteX2" fmla="*/ 0 w 6892719"/>
              <a:gd name="connsiteY2" fmla="*/ 0 h 6858000"/>
              <a:gd name="connsiteX3" fmla="*/ 5422854 w 6892719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2719" h="6858000">
                <a:moveTo>
                  <a:pt x="689271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422854" y="0"/>
                </a:lnTo>
                <a:close/>
              </a:path>
            </a:pathLst>
          </a:custGeom>
          <a:solidFill>
            <a:srgbClr val="F3E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4551" y="1907381"/>
            <a:ext cx="7962899" cy="3043238"/>
          </a:xfrm>
          <a:prstGeom prst="rect">
            <a:avLst/>
          </a:prstGeom>
          <a:noFill/>
          <a:ln w="69850">
            <a:gradFill flip="none" rotWithShape="1">
              <a:gsLst>
                <a:gs pos="0">
                  <a:srgbClr val="F3E0D2"/>
                </a:gs>
                <a:gs pos="100000">
                  <a:srgbClr val="8DC0B1"/>
                </a:gs>
              </a:gsLst>
              <a:lin ang="1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10510" y="2166907"/>
            <a:ext cx="7962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工作总结</a:t>
            </a: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和学术梳理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01048" y="3209782"/>
            <a:ext cx="7189904" cy="471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urna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01048" y="4122054"/>
            <a:ext cx="31706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汇报人：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刘芳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26502" y="4122054"/>
            <a:ext cx="31706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spc="-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汇报时间：</a:t>
            </a:r>
            <a:r>
              <a:rPr lang="en-US" altLang="zh-CN" sz="2400" spc="-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2021.07.29</a:t>
            </a:r>
            <a:endParaRPr lang="zh-CN" altLang="en-US" sz="2400" spc="-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3158" y="160735"/>
            <a:ext cx="11985684" cy="6536531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107200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/>
        </p:nvSpPr>
        <p:spPr>
          <a:xfrm flipH="1">
            <a:off x="11737138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78467" y="1612855"/>
            <a:ext cx="771525" cy="771525"/>
          </a:xfrm>
          <a:prstGeom prst="ellipse">
            <a:avLst/>
          </a:prstGeom>
          <a:solidFill>
            <a:srgbClr val="8DC0B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22224" y="1843805"/>
            <a:ext cx="284011" cy="309624"/>
            <a:chOff x="5603007" y="2334146"/>
            <a:chExt cx="985986" cy="1074907"/>
          </a:xfrm>
          <a:solidFill>
            <a:schemeClr val="bg1"/>
          </a:solidFill>
        </p:grpSpPr>
        <p:sp>
          <p:nvSpPr>
            <p:cNvPr id="19" name="任意多边形: 形状 18"/>
            <p:cNvSpPr/>
            <p:nvPr/>
          </p:nvSpPr>
          <p:spPr>
            <a:xfrm>
              <a:off x="5603007" y="2334146"/>
              <a:ext cx="837158" cy="926455"/>
            </a:xfrm>
            <a:custGeom>
              <a:avLst/>
              <a:gdLst>
                <a:gd name="connsiteX0" fmla="*/ 762744 w 837158"/>
                <a:gd name="connsiteY0" fmla="*/ 0 h 926455"/>
                <a:gd name="connsiteX1" fmla="*/ 74414 w 837158"/>
                <a:gd name="connsiteY1" fmla="*/ 0 h 926455"/>
                <a:gd name="connsiteX2" fmla="*/ 0 w 837158"/>
                <a:gd name="connsiteY2" fmla="*/ 74414 h 926455"/>
                <a:gd name="connsiteX3" fmla="*/ 0 w 837158"/>
                <a:gd name="connsiteY3" fmla="*/ 852041 h 926455"/>
                <a:gd name="connsiteX4" fmla="*/ 74414 w 837158"/>
                <a:gd name="connsiteY4" fmla="*/ 926455 h 926455"/>
                <a:gd name="connsiteX5" fmla="*/ 762744 w 837158"/>
                <a:gd name="connsiteY5" fmla="*/ 926455 h 926455"/>
                <a:gd name="connsiteX6" fmla="*/ 837158 w 837158"/>
                <a:gd name="connsiteY6" fmla="*/ 852041 h 926455"/>
                <a:gd name="connsiteX7" fmla="*/ 837158 w 837158"/>
                <a:gd name="connsiteY7" fmla="*/ 74414 h 926455"/>
                <a:gd name="connsiteX8" fmla="*/ 762744 w 837158"/>
                <a:gd name="connsiteY8" fmla="*/ 0 h 926455"/>
                <a:gd name="connsiteX9" fmla="*/ 781348 w 837158"/>
                <a:gd name="connsiteY9" fmla="*/ 833438 h 926455"/>
                <a:gd name="connsiteX10" fmla="*/ 744141 w 837158"/>
                <a:gd name="connsiteY10" fmla="*/ 870645 h 926455"/>
                <a:gd name="connsiteX11" fmla="*/ 93018 w 837158"/>
                <a:gd name="connsiteY11" fmla="*/ 870645 h 926455"/>
                <a:gd name="connsiteX12" fmla="*/ 55811 w 837158"/>
                <a:gd name="connsiteY12" fmla="*/ 833438 h 926455"/>
                <a:gd name="connsiteX13" fmla="*/ 55811 w 837158"/>
                <a:gd name="connsiteY13" fmla="*/ 93018 h 926455"/>
                <a:gd name="connsiteX14" fmla="*/ 93018 w 837158"/>
                <a:gd name="connsiteY14" fmla="*/ 55811 h 926455"/>
                <a:gd name="connsiteX15" fmla="*/ 744141 w 837158"/>
                <a:gd name="connsiteY15" fmla="*/ 55811 h 926455"/>
                <a:gd name="connsiteX16" fmla="*/ 781348 w 837158"/>
                <a:gd name="connsiteY16" fmla="*/ 93018 h 926455"/>
                <a:gd name="connsiteX17" fmla="*/ 781348 w 837158"/>
                <a:gd name="connsiteY17" fmla="*/ 833438 h 926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7158" h="926455">
                  <a:moveTo>
                    <a:pt x="762744" y="0"/>
                  </a:moveTo>
                  <a:lnTo>
                    <a:pt x="74414" y="0"/>
                  </a:lnTo>
                  <a:cubicBezTo>
                    <a:pt x="33300" y="0"/>
                    <a:pt x="0" y="33300"/>
                    <a:pt x="0" y="74414"/>
                  </a:cubicBezTo>
                  <a:lnTo>
                    <a:pt x="0" y="852041"/>
                  </a:lnTo>
                  <a:cubicBezTo>
                    <a:pt x="0" y="893155"/>
                    <a:pt x="33300" y="926455"/>
                    <a:pt x="74414" y="926455"/>
                  </a:cubicBezTo>
                  <a:lnTo>
                    <a:pt x="762744" y="926455"/>
                  </a:lnTo>
                  <a:cubicBezTo>
                    <a:pt x="803858" y="926455"/>
                    <a:pt x="837158" y="893155"/>
                    <a:pt x="837158" y="852041"/>
                  </a:cubicBezTo>
                  <a:lnTo>
                    <a:pt x="837158" y="74414"/>
                  </a:lnTo>
                  <a:cubicBezTo>
                    <a:pt x="837158" y="33300"/>
                    <a:pt x="803858" y="0"/>
                    <a:pt x="762744" y="0"/>
                  </a:cubicBezTo>
                  <a:close/>
                  <a:moveTo>
                    <a:pt x="781348" y="833438"/>
                  </a:moveTo>
                  <a:cubicBezTo>
                    <a:pt x="781348" y="853901"/>
                    <a:pt x="764605" y="870645"/>
                    <a:pt x="744141" y="870645"/>
                  </a:cubicBezTo>
                  <a:lnTo>
                    <a:pt x="93018" y="870645"/>
                  </a:lnTo>
                  <a:cubicBezTo>
                    <a:pt x="72554" y="870645"/>
                    <a:pt x="55811" y="853901"/>
                    <a:pt x="55811" y="833438"/>
                  </a:cubicBezTo>
                  <a:lnTo>
                    <a:pt x="55811" y="93018"/>
                  </a:lnTo>
                  <a:cubicBezTo>
                    <a:pt x="55811" y="72554"/>
                    <a:pt x="72554" y="55811"/>
                    <a:pt x="93018" y="55811"/>
                  </a:cubicBezTo>
                  <a:lnTo>
                    <a:pt x="744141" y="55811"/>
                  </a:lnTo>
                  <a:cubicBezTo>
                    <a:pt x="764605" y="55811"/>
                    <a:pt x="781348" y="72554"/>
                    <a:pt x="781348" y="93018"/>
                  </a:cubicBezTo>
                  <a:lnTo>
                    <a:pt x="781348" y="833438"/>
                  </a:ln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5789042" y="2549571"/>
              <a:ext cx="799951" cy="859482"/>
            </a:xfrm>
            <a:custGeom>
              <a:avLst/>
              <a:gdLst>
                <a:gd name="connsiteX0" fmla="*/ 744141 w 799951"/>
                <a:gd name="connsiteY0" fmla="*/ 27910 h 859482"/>
                <a:gd name="connsiteX1" fmla="*/ 744141 w 799951"/>
                <a:gd name="connsiteY1" fmla="*/ 766841 h 859482"/>
                <a:gd name="connsiteX2" fmla="*/ 706934 w 799951"/>
                <a:gd name="connsiteY2" fmla="*/ 804048 h 859482"/>
                <a:gd name="connsiteX3" fmla="*/ 75902 w 799951"/>
                <a:gd name="connsiteY3" fmla="*/ 804048 h 859482"/>
                <a:gd name="connsiteX4" fmla="*/ 49485 w 799951"/>
                <a:gd name="connsiteY4" fmla="*/ 823210 h 859482"/>
                <a:gd name="connsiteX5" fmla="*/ 75902 w 799951"/>
                <a:gd name="connsiteY5" fmla="*/ 859859 h 859482"/>
                <a:gd name="connsiteX6" fmla="*/ 725537 w 799951"/>
                <a:gd name="connsiteY6" fmla="*/ 859859 h 859482"/>
                <a:gd name="connsiteX7" fmla="*/ 799951 w 799951"/>
                <a:gd name="connsiteY7" fmla="*/ 785445 h 859482"/>
                <a:gd name="connsiteX8" fmla="*/ 799951 w 799951"/>
                <a:gd name="connsiteY8" fmla="*/ 27910 h 859482"/>
                <a:gd name="connsiteX9" fmla="*/ 763302 w 799951"/>
                <a:gd name="connsiteY9" fmla="*/ 1493 h 859482"/>
                <a:gd name="connsiteX10" fmla="*/ 744141 w 799951"/>
                <a:gd name="connsiteY10" fmla="*/ 27910 h 859482"/>
                <a:gd name="connsiteX11" fmla="*/ 437183 w 799951"/>
                <a:gd name="connsiteY11" fmla="*/ 84092 h 859482"/>
                <a:gd name="connsiteX12" fmla="*/ 27905 w 799951"/>
                <a:gd name="connsiteY12" fmla="*/ 84092 h 859482"/>
                <a:gd name="connsiteX13" fmla="*/ 0 w 799951"/>
                <a:gd name="connsiteY13" fmla="*/ 56187 h 859482"/>
                <a:gd name="connsiteX14" fmla="*/ 27905 w 799951"/>
                <a:gd name="connsiteY14" fmla="*/ 28282 h 859482"/>
                <a:gd name="connsiteX15" fmla="*/ 437183 w 799951"/>
                <a:gd name="connsiteY15" fmla="*/ 28282 h 859482"/>
                <a:gd name="connsiteX16" fmla="*/ 465088 w 799951"/>
                <a:gd name="connsiteY16" fmla="*/ 56187 h 859482"/>
                <a:gd name="connsiteX17" fmla="*/ 437183 w 799951"/>
                <a:gd name="connsiteY17" fmla="*/ 84092 h 859482"/>
                <a:gd name="connsiteX18" fmla="*/ 437183 w 799951"/>
                <a:gd name="connsiteY18" fmla="*/ 266407 h 859482"/>
                <a:gd name="connsiteX19" fmla="*/ 27905 w 799951"/>
                <a:gd name="connsiteY19" fmla="*/ 266407 h 859482"/>
                <a:gd name="connsiteX20" fmla="*/ 0 w 799951"/>
                <a:gd name="connsiteY20" fmla="*/ 238501 h 859482"/>
                <a:gd name="connsiteX21" fmla="*/ 27905 w 799951"/>
                <a:gd name="connsiteY21" fmla="*/ 210596 h 859482"/>
                <a:gd name="connsiteX22" fmla="*/ 437183 w 799951"/>
                <a:gd name="connsiteY22" fmla="*/ 210596 h 859482"/>
                <a:gd name="connsiteX23" fmla="*/ 465088 w 799951"/>
                <a:gd name="connsiteY23" fmla="*/ 238501 h 859482"/>
                <a:gd name="connsiteX24" fmla="*/ 437183 w 799951"/>
                <a:gd name="connsiteY24" fmla="*/ 266407 h 859482"/>
                <a:gd name="connsiteX25" fmla="*/ 336166 w 799951"/>
                <a:gd name="connsiteY25" fmla="*/ 448721 h 859482"/>
                <a:gd name="connsiteX26" fmla="*/ 27905 w 799951"/>
                <a:gd name="connsiteY26" fmla="*/ 448721 h 859482"/>
                <a:gd name="connsiteX27" fmla="*/ 0 w 799951"/>
                <a:gd name="connsiteY27" fmla="*/ 420816 h 859482"/>
                <a:gd name="connsiteX28" fmla="*/ 27905 w 799951"/>
                <a:gd name="connsiteY28" fmla="*/ 392911 h 859482"/>
                <a:gd name="connsiteX29" fmla="*/ 336166 w 799951"/>
                <a:gd name="connsiteY29" fmla="*/ 392911 h 859482"/>
                <a:gd name="connsiteX30" fmla="*/ 364071 w 799951"/>
                <a:gd name="connsiteY30" fmla="*/ 420816 h 859482"/>
                <a:gd name="connsiteX31" fmla="*/ 336166 w 799951"/>
                <a:gd name="connsiteY31" fmla="*/ 448721 h 85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99951" h="859482">
                  <a:moveTo>
                    <a:pt x="744141" y="27910"/>
                  </a:moveTo>
                  <a:lnTo>
                    <a:pt x="744141" y="766841"/>
                  </a:lnTo>
                  <a:cubicBezTo>
                    <a:pt x="744141" y="787305"/>
                    <a:pt x="727397" y="804048"/>
                    <a:pt x="706934" y="804048"/>
                  </a:cubicBezTo>
                  <a:lnTo>
                    <a:pt x="75902" y="804048"/>
                  </a:lnTo>
                  <a:cubicBezTo>
                    <a:pt x="63810" y="804048"/>
                    <a:pt x="53206" y="811676"/>
                    <a:pt x="49485" y="823210"/>
                  </a:cubicBezTo>
                  <a:cubicBezTo>
                    <a:pt x="43532" y="841255"/>
                    <a:pt x="56927" y="859859"/>
                    <a:pt x="75902" y="859859"/>
                  </a:cubicBezTo>
                  <a:lnTo>
                    <a:pt x="725537" y="859859"/>
                  </a:lnTo>
                  <a:cubicBezTo>
                    <a:pt x="766651" y="859859"/>
                    <a:pt x="799951" y="826559"/>
                    <a:pt x="799951" y="785445"/>
                  </a:cubicBezTo>
                  <a:lnTo>
                    <a:pt x="799951" y="27910"/>
                  </a:lnTo>
                  <a:cubicBezTo>
                    <a:pt x="799951" y="8934"/>
                    <a:pt x="781348" y="-4647"/>
                    <a:pt x="763302" y="1493"/>
                  </a:cubicBezTo>
                  <a:cubicBezTo>
                    <a:pt x="751768" y="5213"/>
                    <a:pt x="744141" y="16003"/>
                    <a:pt x="744141" y="27910"/>
                  </a:cubicBezTo>
                  <a:close/>
                  <a:moveTo>
                    <a:pt x="437183" y="84092"/>
                  </a:moveTo>
                  <a:lnTo>
                    <a:pt x="27905" y="84092"/>
                  </a:lnTo>
                  <a:cubicBezTo>
                    <a:pt x="12464" y="84092"/>
                    <a:pt x="0" y="71628"/>
                    <a:pt x="0" y="56187"/>
                  </a:cubicBezTo>
                  <a:cubicBezTo>
                    <a:pt x="0" y="40746"/>
                    <a:pt x="12464" y="28282"/>
                    <a:pt x="27905" y="28282"/>
                  </a:cubicBezTo>
                  <a:lnTo>
                    <a:pt x="437183" y="28282"/>
                  </a:lnTo>
                  <a:cubicBezTo>
                    <a:pt x="452624" y="28282"/>
                    <a:pt x="465088" y="40746"/>
                    <a:pt x="465088" y="56187"/>
                  </a:cubicBezTo>
                  <a:cubicBezTo>
                    <a:pt x="465088" y="71628"/>
                    <a:pt x="452624" y="84092"/>
                    <a:pt x="437183" y="84092"/>
                  </a:cubicBezTo>
                  <a:close/>
                  <a:moveTo>
                    <a:pt x="437183" y="266407"/>
                  </a:moveTo>
                  <a:lnTo>
                    <a:pt x="27905" y="266407"/>
                  </a:lnTo>
                  <a:cubicBezTo>
                    <a:pt x="12464" y="266407"/>
                    <a:pt x="0" y="253942"/>
                    <a:pt x="0" y="238501"/>
                  </a:cubicBezTo>
                  <a:cubicBezTo>
                    <a:pt x="0" y="223061"/>
                    <a:pt x="12464" y="210596"/>
                    <a:pt x="27905" y="210596"/>
                  </a:cubicBezTo>
                  <a:lnTo>
                    <a:pt x="437183" y="210596"/>
                  </a:lnTo>
                  <a:cubicBezTo>
                    <a:pt x="452624" y="210596"/>
                    <a:pt x="465088" y="223061"/>
                    <a:pt x="465088" y="238501"/>
                  </a:cubicBezTo>
                  <a:cubicBezTo>
                    <a:pt x="465088" y="253942"/>
                    <a:pt x="452624" y="266407"/>
                    <a:pt x="437183" y="266407"/>
                  </a:cubicBezTo>
                  <a:close/>
                  <a:moveTo>
                    <a:pt x="336166" y="448721"/>
                  </a:moveTo>
                  <a:lnTo>
                    <a:pt x="27905" y="448721"/>
                  </a:lnTo>
                  <a:cubicBezTo>
                    <a:pt x="12464" y="448721"/>
                    <a:pt x="0" y="436257"/>
                    <a:pt x="0" y="420816"/>
                  </a:cubicBezTo>
                  <a:cubicBezTo>
                    <a:pt x="0" y="405375"/>
                    <a:pt x="12464" y="392911"/>
                    <a:pt x="27905" y="392911"/>
                  </a:cubicBezTo>
                  <a:lnTo>
                    <a:pt x="336166" y="392911"/>
                  </a:lnTo>
                  <a:cubicBezTo>
                    <a:pt x="351606" y="392911"/>
                    <a:pt x="364071" y="405375"/>
                    <a:pt x="364071" y="420816"/>
                  </a:cubicBezTo>
                  <a:cubicBezTo>
                    <a:pt x="364071" y="436257"/>
                    <a:pt x="351420" y="448721"/>
                    <a:pt x="336166" y="448721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793747" y="1272838"/>
            <a:ext cx="2658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确定选题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793746" y="1658601"/>
            <a:ext cx="787276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使用已录用的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论文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78467" y="3452815"/>
            <a:ext cx="771525" cy="771525"/>
          </a:xfrm>
          <a:prstGeom prst="ellipse">
            <a:avLst/>
          </a:prstGeom>
          <a:solidFill>
            <a:srgbClr val="F3E0D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98914" y="3674801"/>
            <a:ext cx="330631" cy="327552"/>
            <a:chOff x="6214607" y="4030135"/>
            <a:chExt cx="1147837" cy="1137147"/>
          </a:xfrm>
          <a:solidFill>
            <a:schemeClr val="bg1"/>
          </a:solidFill>
        </p:grpSpPr>
        <p:sp>
          <p:nvSpPr>
            <p:cNvPr id="22" name="任意多边形: 形状 21"/>
            <p:cNvSpPr/>
            <p:nvPr/>
          </p:nvSpPr>
          <p:spPr>
            <a:xfrm>
              <a:off x="6214607" y="4030135"/>
              <a:ext cx="1147837" cy="714375"/>
            </a:xfrm>
            <a:custGeom>
              <a:avLst/>
              <a:gdLst>
                <a:gd name="connsiteX0" fmla="*/ 574663 w 1147836"/>
                <a:gd name="connsiteY0" fmla="*/ 714840 h 714375"/>
                <a:gd name="connsiteX1" fmla="*/ 524433 w 1147836"/>
                <a:gd name="connsiteY1" fmla="*/ 701818 h 714375"/>
                <a:gd name="connsiteX2" fmla="*/ 42602 w 1147836"/>
                <a:gd name="connsiteY2" fmla="*/ 430392 h 714375"/>
                <a:gd name="connsiteX3" fmla="*/ 0 w 1147836"/>
                <a:gd name="connsiteY3" fmla="*/ 357467 h 714375"/>
                <a:gd name="connsiteX4" fmla="*/ 42602 w 1147836"/>
                <a:gd name="connsiteY4" fmla="*/ 284541 h 714375"/>
                <a:gd name="connsiteX5" fmla="*/ 524433 w 1147836"/>
                <a:gd name="connsiteY5" fmla="*/ 13115 h 714375"/>
                <a:gd name="connsiteX6" fmla="*/ 624892 w 1147836"/>
                <a:gd name="connsiteY6" fmla="*/ 13115 h 714375"/>
                <a:gd name="connsiteX7" fmla="*/ 1106723 w 1147836"/>
                <a:gd name="connsiteY7" fmla="*/ 284541 h 714375"/>
                <a:gd name="connsiteX8" fmla="*/ 1149325 w 1147836"/>
                <a:gd name="connsiteY8" fmla="*/ 357467 h 714375"/>
                <a:gd name="connsiteX9" fmla="*/ 1106723 w 1147836"/>
                <a:gd name="connsiteY9" fmla="*/ 430392 h 714375"/>
                <a:gd name="connsiteX10" fmla="*/ 624892 w 1147836"/>
                <a:gd name="connsiteY10" fmla="*/ 701818 h 714375"/>
                <a:gd name="connsiteX11" fmla="*/ 574663 w 1147836"/>
                <a:gd name="connsiteY11" fmla="*/ 714840 h 714375"/>
                <a:gd name="connsiteX12" fmla="*/ 551780 w 1147836"/>
                <a:gd name="connsiteY12" fmla="*/ 653076 h 714375"/>
                <a:gd name="connsiteX13" fmla="*/ 597359 w 1147836"/>
                <a:gd name="connsiteY13" fmla="*/ 653076 h 714375"/>
                <a:gd name="connsiteX14" fmla="*/ 1079190 w 1147836"/>
                <a:gd name="connsiteY14" fmla="*/ 381651 h 714375"/>
                <a:gd name="connsiteX15" fmla="*/ 1093329 w 1147836"/>
                <a:gd name="connsiteY15" fmla="*/ 357281 h 714375"/>
                <a:gd name="connsiteX16" fmla="*/ 1079190 w 1147836"/>
                <a:gd name="connsiteY16" fmla="*/ 332910 h 714375"/>
                <a:gd name="connsiteX17" fmla="*/ 597359 w 1147836"/>
                <a:gd name="connsiteY17" fmla="*/ 61485 h 714375"/>
                <a:gd name="connsiteX18" fmla="*/ 551780 w 1147836"/>
                <a:gd name="connsiteY18" fmla="*/ 61485 h 714375"/>
                <a:gd name="connsiteX19" fmla="*/ 69949 w 1147836"/>
                <a:gd name="connsiteY19" fmla="*/ 332910 h 714375"/>
                <a:gd name="connsiteX20" fmla="*/ 55811 w 1147836"/>
                <a:gd name="connsiteY20" fmla="*/ 357281 h 714375"/>
                <a:gd name="connsiteX21" fmla="*/ 69949 w 1147836"/>
                <a:gd name="connsiteY21" fmla="*/ 381651 h 714375"/>
                <a:gd name="connsiteX22" fmla="*/ 551780 w 1147836"/>
                <a:gd name="connsiteY22" fmla="*/ 653076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47836" h="714375">
                  <a:moveTo>
                    <a:pt x="574663" y="714840"/>
                  </a:moveTo>
                  <a:cubicBezTo>
                    <a:pt x="557361" y="714840"/>
                    <a:pt x="539874" y="710561"/>
                    <a:pt x="524433" y="701818"/>
                  </a:cubicBezTo>
                  <a:lnTo>
                    <a:pt x="42602" y="430392"/>
                  </a:lnTo>
                  <a:cubicBezTo>
                    <a:pt x="15999" y="415324"/>
                    <a:pt x="0" y="388162"/>
                    <a:pt x="0" y="357467"/>
                  </a:cubicBezTo>
                  <a:cubicBezTo>
                    <a:pt x="0" y="326771"/>
                    <a:pt x="15999" y="299610"/>
                    <a:pt x="42602" y="284541"/>
                  </a:cubicBezTo>
                  <a:lnTo>
                    <a:pt x="524433" y="13115"/>
                  </a:lnTo>
                  <a:cubicBezTo>
                    <a:pt x="555315" y="-4372"/>
                    <a:pt x="593824" y="-4372"/>
                    <a:pt x="624892" y="13115"/>
                  </a:cubicBezTo>
                  <a:lnTo>
                    <a:pt x="1106723" y="284541"/>
                  </a:lnTo>
                  <a:cubicBezTo>
                    <a:pt x="1133326" y="299610"/>
                    <a:pt x="1149325" y="326771"/>
                    <a:pt x="1149325" y="357467"/>
                  </a:cubicBezTo>
                  <a:cubicBezTo>
                    <a:pt x="1149325" y="388162"/>
                    <a:pt x="1133326" y="415324"/>
                    <a:pt x="1106723" y="430392"/>
                  </a:cubicBezTo>
                  <a:lnTo>
                    <a:pt x="624892" y="701818"/>
                  </a:lnTo>
                  <a:cubicBezTo>
                    <a:pt x="609451" y="710561"/>
                    <a:pt x="591964" y="714840"/>
                    <a:pt x="574663" y="714840"/>
                  </a:cubicBezTo>
                  <a:close/>
                  <a:moveTo>
                    <a:pt x="551780" y="653076"/>
                  </a:moveTo>
                  <a:cubicBezTo>
                    <a:pt x="565919" y="661076"/>
                    <a:pt x="583406" y="661076"/>
                    <a:pt x="597359" y="653076"/>
                  </a:cubicBezTo>
                  <a:lnTo>
                    <a:pt x="1079190" y="381651"/>
                  </a:lnTo>
                  <a:cubicBezTo>
                    <a:pt x="1092026" y="374396"/>
                    <a:pt x="1093329" y="362303"/>
                    <a:pt x="1093329" y="357281"/>
                  </a:cubicBezTo>
                  <a:cubicBezTo>
                    <a:pt x="1093329" y="352258"/>
                    <a:pt x="1092026" y="340165"/>
                    <a:pt x="1079190" y="332910"/>
                  </a:cubicBezTo>
                  <a:lnTo>
                    <a:pt x="597359" y="61485"/>
                  </a:lnTo>
                  <a:cubicBezTo>
                    <a:pt x="583220" y="53485"/>
                    <a:pt x="565733" y="53485"/>
                    <a:pt x="551780" y="61485"/>
                  </a:cubicBezTo>
                  <a:lnTo>
                    <a:pt x="69949" y="332910"/>
                  </a:lnTo>
                  <a:cubicBezTo>
                    <a:pt x="57113" y="340165"/>
                    <a:pt x="55811" y="352258"/>
                    <a:pt x="55811" y="357281"/>
                  </a:cubicBezTo>
                  <a:cubicBezTo>
                    <a:pt x="55811" y="362303"/>
                    <a:pt x="57113" y="374396"/>
                    <a:pt x="69949" y="381651"/>
                  </a:cubicBezTo>
                  <a:lnTo>
                    <a:pt x="551780" y="653076"/>
                  </a:ln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6224288" y="4601735"/>
              <a:ext cx="1129233" cy="353467"/>
            </a:xfrm>
            <a:custGeom>
              <a:avLst/>
              <a:gdLst>
                <a:gd name="connsiteX0" fmla="*/ 564982 w 1129233"/>
                <a:gd name="connsiteY0" fmla="*/ 355321 h 353466"/>
                <a:gd name="connsiteX1" fmla="*/ 514753 w 1129233"/>
                <a:gd name="connsiteY1" fmla="*/ 342298 h 353466"/>
                <a:gd name="connsiteX2" fmla="*/ 514381 w 1129233"/>
                <a:gd name="connsiteY2" fmla="*/ 342112 h 353466"/>
                <a:gd name="connsiteX3" fmla="*/ 13946 w 1129233"/>
                <a:gd name="connsiteY3" fmla="*/ 52083 h 353466"/>
                <a:gd name="connsiteX4" fmla="*/ 3714 w 1129233"/>
                <a:gd name="connsiteY4" fmla="*/ 13946 h 353466"/>
                <a:gd name="connsiteX5" fmla="*/ 41851 w 1129233"/>
                <a:gd name="connsiteY5" fmla="*/ 3714 h 353466"/>
                <a:gd name="connsiteX6" fmla="*/ 542286 w 1129233"/>
                <a:gd name="connsiteY6" fmla="*/ 293743 h 353466"/>
                <a:gd name="connsiteX7" fmla="*/ 587679 w 1129233"/>
                <a:gd name="connsiteY7" fmla="*/ 293743 h 353466"/>
                <a:gd name="connsiteX8" fmla="*/ 1087927 w 1129233"/>
                <a:gd name="connsiteY8" fmla="*/ 3900 h 353466"/>
                <a:gd name="connsiteX9" fmla="*/ 1126064 w 1129233"/>
                <a:gd name="connsiteY9" fmla="*/ 14132 h 353466"/>
                <a:gd name="connsiteX10" fmla="*/ 1115832 w 1129233"/>
                <a:gd name="connsiteY10" fmla="*/ 52269 h 353466"/>
                <a:gd name="connsiteX11" fmla="*/ 615212 w 1129233"/>
                <a:gd name="connsiteY11" fmla="*/ 342298 h 353466"/>
                <a:gd name="connsiteX12" fmla="*/ 564982 w 1129233"/>
                <a:gd name="connsiteY12" fmla="*/ 355321 h 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9233" h="353466">
                  <a:moveTo>
                    <a:pt x="564982" y="355321"/>
                  </a:moveTo>
                  <a:cubicBezTo>
                    <a:pt x="547681" y="355321"/>
                    <a:pt x="530194" y="351042"/>
                    <a:pt x="514753" y="342298"/>
                  </a:cubicBezTo>
                  <a:lnTo>
                    <a:pt x="514381" y="342112"/>
                  </a:lnTo>
                  <a:lnTo>
                    <a:pt x="13946" y="52083"/>
                  </a:lnTo>
                  <a:cubicBezTo>
                    <a:pt x="552" y="44270"/>
                    <a:pt x="-3913" y="27341"/>
                    <a:pt x="3714" y="13946"/>
                  </a:cubicBezTo>
                  <a:cubicBezTo>
                    <a:pt x="11528" y="552"/>
                    <a:pt x="28457" y="-3913"/>
                    <a:pt x="41851" y="3714"/>
                  </a:cubicBezTo>
                  <a:lnTo>
                    <a:pt x="542286" y="293743"/>
                  </a:lnTo>
                  <a:cubicBezTo>
                    <a:pt x="556239" y="301557"/>
                    <a:pt x="573726" y="301557"/>
                    <a:pt x="587679" y="293743"/>
                  </a:cubicBezTo>
                  <a:lnTo>
                    <a:pt x="1087927" y="3900"/>
                  </a:lnTo>
                  <a:cubicBezTo>
                    <a:pt x="1101322" y="-3913"/>
                    <a:pt x="1118251" y="738"/>
                    <a:pt x="1126064" y="14132"/>
                  </a:cubicBezTo>
                  <a:cubicBezTo>
                    <a:pt x="1133878" y="27527"/>
                    <a:pt x="1129227" y="44456"/>
                    <a:pt x="1115832" y="52269"/>
                  </a:cubicBezTo>
                  <a:lnTo>
                    <a:pt x="615212" y="342298"/>
                  </a:lnTo>
                  <a:cubicBezTo>
                    <a:pt x="599771" y="351042"/>
                    <a:pt x="582284" y="355321"/>
                    <a:pt x="564982" y="355321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224288" y="4813815"/>
              <a:ext cx="1129233" cy="353467"/>
            </a:xfrm>
            <a:custGeom>
              <a:avLst/>
              <a:gdLst>
                <a:gd name="connsiteX0" fmla="*/ 564982 w 1129233"/>
                <a:gd name="connsiteY0" fmla="*/ 355321 h 353466"/>
                <a:gd name="connsiteX1" fmla="*/ 514753 w 1129233"/>
                <a:gd name="connsiteY1" fmla="*/ 342298 h 353466"/>
                <a:gd name="connsiteX2" fmla="*/ 514381 w 1129233"/>
                <a:gd name="connsiteY2" fmla="*/ 342112 h 353466"/>
                <a:gd name="connsiteX3" fmla="*/ 13946 w 1129233"/>
                <a:gd name="connsiteY3" fmla="*/ 52083 h 353466"/>
                <a:gd name="connsiteX4" fmla="*/ 3714 w 1129233"/>
                <a:gd name="connsiteY4" fmla="*/ 13946 h 353466"/>
                <a:gd name="connsiteX5" fmla="*/ 41851 w 1129233"/>
                <a:gd name="connsiteY5" fmla="*/ 3714 h 353466"/>
                <a:gd name="connsiteX6" fmla="*/ 542286 w 1129233"/>
                <a:gd name="connsiteY6" fmla="*/ 293743 h 353466"/>
                <a:gd name="connsiteX7" fmla="*/ 587679 w 1129233"/>
                <a:gd name="connsiteY7" fmla="*/ 293743 h 353466"/>
                <a:gd name="connsiteX8" fmla="*/ 1087927 w 1129233"/>
                <a:gd name="connsiteY8" fmla="*/ 3900 h 353466"/>
                <a:gd name="connsiteX9" fmla="*/ 1126064 w 1129233"/>
                <a:gd name="connsiteY9" fmla="*/ 14132 h 353466"/>
                <a:gd name="connsiteX10" fmla="*/ 1115832 w 1129233"/>
                <a:gd name="connsiteY10" fmla="*/ 52269 h 353466"/>
                <a:gd name="connsiteX11" fmla="*/ 615212 w 1129233"/>
                <a:gd name="connsiteY11" fmla="*/ 342298 h 353466"/>
                <a:gd name="connsiteX12" fmla="*/ 564982 w 1129233"/>
                <a:gd name="connsiteY12" fmla="*/ 355321 h 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9233" h="353466">
                  <a:moveTo>
                    <a:pt x="564982" y="355321"/>
                  </a:moveTo>
                  <a:cubicBezTo>
                    <a:pt x="547681" y="355321"/>
                    <a:pt x="530194" y="351042"/>
                    <a:pt x="514753" y="342298"/>
                  </a:cubicBezTo>
                  <a:lnTo>
                    <a:pt x="514381" y="342112"/>
                  </a:lnTo>
                  <a:lnTo>
                    <a:pt x="13946" y="52083"/>
                  </a:lnTo>
                  <a:cubicBezTo>
                    <a:pt x="552" y="44270"/>
                    <a:pt x="-3913" y="27341"/>
                    <a:pt x="3714" y="13946"/>
                  </a:cubicBezTo>
                  <a:cubicBezTo>
                    <a:pt x="11342" y="552"/>
                    <a:pt x="28457" y="-3913"/>
                    <a:pt x="41851" y="3714"/>
                  </a:cubicBezTo>
                  <a:lnTo>
                    <a:pt x="542286" y="293743"/>
                  </a:lnTo>
                  <a:cubicBezTo>
                    <a:pt x="556239" y="301557"/>
                    <a:pt x="573726" y="301557"/>
                    <a:pt x="587679" y="293743"/>
                  </a:cubicBezTo>
                  <a:lnTo>
                    <a:pt x="1087927" y="3900"/>
                  </a:lnTo>
                  <a:cubicBezTo>
                    <a:pt x="1101322" y="-3913"/>
                    <a:pt x="1118251" y="738"/>
                    <a:pt x="1126064" y="14132"/>
                  </a:cubicBezTo>
                  <a:cubicBezTo>
                    <a:pt x="1133878" y="27527"/>
                    <a:pt x="1129227" y="44456"/>
                    <a:pt x="1115832" y="52269"/>
                  </a:cubicBezTo>
                  <a:lnTo>
                    <a:pt x="615212" y="342298"/>
                  </a:lnTo>
                  <a:cubicBezTo>
                    <a:pt x="599771" y="351042"/>
                    <a:pt x="582284" y="355321"/>
                    <a:pt x="564982" y="355321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793747" y="3345932"/>
            <a:ext cx="2658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撰写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专利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93747" y="3731695"/>
            <a:ext cx="7872764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7-8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月完成专利的撰写，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提交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3273038" y="0"/>
            <a:ext cx="5645924" cy="838684"/>
          </a:xfrm>
          <a:custGeom>
            <a:avLst/>
            <a:gdLst>
              <a:gd name="connsiteX0" fmla="*/ 0 w 5645924"/>
              <a:gd name="connsiteY0" fmla="*/ 0 h 838684"/>
              <a:gd name="connsiteX1" fmla="*/ 5645924 w 5645924"/>
              <a:gd name="connsiteY1" fmla="*/ 0 h 838684"/>
              <a:gd name="connsiteX2" fmla="*/ 5640599 w 5645924"/>
              <a:gd name="connsiteY2" fmla="*/ 12553 h 838684"/>
              <a:gd name="connsiteX3" fmla="*/ 2822962 w 5645924"/>
              <a:gd name="connsiteY3" fmla="*/ 838684 h 838684"/>
              <a:gd name="connsiteX4" fmla="*/ 5326 w 5645924"/>
              <a:gd name="connsiteY4" fmla="*/ 12553 h 8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924" h="838684">
                <a:moveTo>
                  <a:pt x="0" y="0"/>
                </a:moveTo>
                <a:lnTo>
                  <a:pt x="5645924" y="0"/>
                </a:lnTo>
                <a:lnTo>
                  <a:pt x="5640599" y="12553"/>
                </a:lnTo>
                <a:cubicBezTo>
                  <a:pt x="5372416" y="484025"/>
                  <a:pt x="4212819" y="838684"/>
                  <a:pt x="2822962" y="838684"/>
                </a:cubicBezTo>
                <a:cubicBezTo>
                  <a:pt x="1433105" y="838684"/>
                  <a:pt x="273508" y="484025"/>
                  <a:pt x="5326" y="12553"/>
                </a:cubicBezTo>
                <a:close/>
              </a:path>
            </a:pathLst>
          </a:custGeom>
          <a:gradFill flip="none" rotWithShape="1">
            <a:gsLst>
              <a:gs pos="20000">
                <a:srgbClr val="F3E0D2"/>
              </a:gs>
              <a:gs pos="100000">
                <a:srgbClr val="8DC0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61856" y="157936"/>
            <a:ext cx="30581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新的专利的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撰写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72000" y="637162"/>
            <a:ext cx="648000" cy="4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>
            <a:off x="0" y="0"/>
            <a:ext cx="7562850" cy="6858000"/>
          </a:xfrm>
          <a:custGeom>
            <a:avLst/>
            <a:gdLst>
              <a:gd name="connsiteX0" fmla="*/ 0 w 7562850"/>
              <a:gd name="connsiteY0" fmla="*/ 0 h 6858000"/>
              <a:gd name="connsiteX1" fmla="*/ 5896999 w 7562850"/>
              <a:gd name="connsiteY1" fmla="*/ 0 h 6858000"/>
              <a:gd name="connsiteX2" fmla="*/ 7562850 w 7562850"/>
              <a:gd name="connsiteY2" fmla="*/ 6858000 h 6858000"/>
              <a:gd name="connsiteX3" fmla="*/ 0 w 75628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2850" h="6858000">
                <a:moveTo>
                  <a:pt x="0" y="0"/>
                </a:moveTo>
                <a:lnTo>
                  <a:pt x="5896999" y="0"/>
                </a:lnTo>
                <a:lnTo>
                  <a:pt x="75628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DC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flipH="1" flipV="1">
            <a:off x="5299281" y="0"/>
            <a:ext cx="6892719" cy="6858000"/>
          </a:xfrm>
          <a:custGeom>
            <a:avLst/>
            <a:gdLst>
              <a:gd name="connsiteX0" fmla="*/ 6892719 w 6892719"/>
              <a:gd name="connsiteY0" fmla="*/ 6858000 h 6858000"/>
              <a:gd name="connsiteX1" fmla="*/ 0 w 6892719"/>
              <a:gd name="connsiteY1" fmla="*/ 6858000 h 6858000"/>
              <a:gd name="connsiteX2" fmla="*/ 0 w 6892719"/>
              <a:gd name="connsiteY2" fmla="*/ 0 h 6858000"/>
              <a:gd name="connsiteX3" fmla="*/ 5422854 w 6892719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2719" h="6858000">
                <a:moveTo>
                  <a:pt x="689271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422854" y="0"/>
                </a:lnTo>
                <a:close/>
              </a:path>
            </a:pathLst>
          </a:custGeom>
          <a:solidFill>
            <a:srgbClr val="F3E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99998" y="2401535"/>
            <a:ext cx="399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 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THREE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1048" y="3946903"/>
            <a:ext cx="7189904" cy="50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urna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82966" y="2989553"/>
            <a:ext cx="7026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新学期工作展望</a:t>
            </a:r>
            <a:endParaRPr lang="zh-CN" altLang="en-US" sz="48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14551" y="1907381"/>
            <a:ext cx="7962899" cy="3043238"/>
          </a:xfrm>
          <a:prstGeom prst="rect">
            <a:avLst/>
          </a:prstGeom>
          <a:noFill/>
          <a:ln w="69850">
            <a:gradFill flip="none" rotWithShape="1">
              <a:gsLst>
                <a:gs pos="0">
                  <a:srgbClr val="F3E0D2"/>
                </a:gs>
                <a:gs pos="100000">
                  <a:srgbClr val="8DC0B1"/>
                </a:gs>
              </a:gsLst>
              <a:lin ang="1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158" y="160735"/>
            <a:ext cx="11985684" cy="6536531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107200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H="1">
            <a:off x="11737138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729359" y="4753282"/>
            <a:ext cx="667658" cy="667658"/>
          </a:xfrm>
          <a:prstGeom prst="ellipse">
            <a:avLst/>
          </a:prstGeom>
          <a:solidFill>
            <a:srgbClr val="8DC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36505" y="4442214"/>
            <a:ext cx="752613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sz="16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下一步的工作将集中在优化ShuffleNetV2中第一个和最后一个普通卷积的计算处理过程。</a:t>
            </a:r>
            <a:endParaRPr sz="160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sz="16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通过循环展开等操作，进一步减少延时，并通过在数据流体系结构中添加更多的层，来提高计算和通信的比率来进行基于软硬件协同的模型优化研究。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593477" y="4798298"/>
            <a:ext cx="2082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ShuffleNetV2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0" name="图形 14"/>
          <p:cNvGrpSpPr/>
          <p:nvPr/>
        </p:nvGrpSpPr>
        <p:grpSpPr>
          <a:xfrm>
            <a:off x="874682" y="4898605"/>
            <a:ext cx="377013" cy="377013"/>
            <a:chOff x="-1766588" y="1224000"/>
            <a:chExt cx="1905000" cy="1905000"/>
          </a:xfrm>
          <a:solidFill>
            <a:schemeClr val="bg1"/>
          </a:solidFill>
        </p:grpSpPr>
        <p:sp>
          <p:nvSpPr>
            <p:cNvPr id="41" name="任意多边形: 形状 40"/>
            <p:cNvSpPr/>
            <p:nvPr/>
          </p:nvSpPr>
          <p:spPr>
            <a:xfrm>
              <a:off x="-1372193" y="1618395"/>
              <a:ext cx="1116211" cy="1116211"/>
            </a:xfrm>
            <a:custGeom>
              <a:avLst/>
              <a:gdLst>
                <a:gd name="connsiteX0" fmla="*/ 558106 w 1116210"/>
                <a:gd name="connsiteY0" fmla="*/ 55811 h 1116210"/>
                <a:gd name="connsiteX1" fmla="*/ 753628 w 1116210"/>
                <a:gd name="connsiteY1" fmla="*/ 95250 h 1116210"/>
                <a:gd name="connsiteX2" fmla="*/ 913247 w 1116210"/>
                <a:gd name="connsiteY2" fmla="*/ 202964 h 1116210"/>
                <a:gd name="connsiteX3" fmla="*/ 1020961 w 1116210"/>
                <a:gd name="connsiteY3" fmla="*/ 362583 h 1116210"/>
                <a:gd name="connsiteX4" fmla="*/ 1060400 w 1116210"/>
                <a:gd name="connsiteY4" fmla="*/ 558106 h 1116210"/>
                <a:gd name="connsiteX5" fmla="*/ 1020961 w 1116210"/>
                <a:gd name="connsiteY5" fmla="*/ 753628 h 1116210"/>
                <a:gd name="connsiteX6" fmla="*/ 913247 w 1116210"/>
                <a:gd name="connsiteY6" fmla="*/ 913247 h 1116210"/>
                <a:gd name="connsiteX7" fmla="*/ 753628 w 1116210"/>
                <a:gd name="connsiteY7" fmla="*/ 1020961 h 1116210"/>
                <a:gd name="connsiteX8" fmla="*/ 558106 w 1116210"/>
                <a:gd name="connsiteY8" fmla="*/ 1060400 h 1116210"/>
                <a:gd name="connsiteX9" fmla="*/ 362583 w 1116210"/>
                <a:gd name="connsiteY9" fmla="*/ 1020961 h 1116210"/>
                <a:gd name="connsiteX10" fmla="*/ 202964 w 1116210"/>
                <a:gd name="connsiteY10" fmla="*/ 913247 h 1116210"/>
                <a:gd name="connsiteX11" fmla="*/ 95250 w 1116210"/>
                <a:gd name="connsiteY11" fmla="*/ 753628 h 1116210"/>
                <a:gd name="connsiteX12" fmla="*/ 55811 w 1116210"/>
                <a:gd name="connsiteY12" fmla="*/ 558106 h 1116210"/>
                <a:gd name="connsiteX13" fmla="*/ 95250 w 1116210"/>
                <a:gd name="connsiteY13" fmla="*/ 362583 h 1116210"/>
                <a:gd name="connsiteX14" fmla="*/ 202964 w 1116210"/>
                <a:gd name="connsiteY14" fmla="*/ 202964 h 1116210"/>
                <a:gd name="connsiteX15" fmla="*/ 362583 w 1116210"/>
                <a:gd name="connsiteY15" fmla="*/ 95250 h 1116210"/>
                <a:gd name="connsiteX16" fmla="*/ 558106 w 1116210"/>
                <a:gd name="connsiteY16" fmla="*/ 55811 h 1116210"/>
                <a:gd name="connsiteX17" fmla="*/ 558106 w 1116210"/>
                <a:gd name="connsiteY17" fmla="*/ 0 h 1116210"/>
                <a:gd name="connsiteX18" fmla="*/ 0 w 1116210"/>
                <a:gd name="connsiteY18" fmla="*/ 558106 h 1116210"/>
                <a:gd name="connsiteX19" fmla="*/ 558106 w 1116210"/>
                <a:gd name="connsiteY19" fmla="*/ 1116211 h 1116210"/>
                <a:gd name="connsiteX20" fmla="*/ 1116211 w 1116210"/>
                <a:gd name="connsiteY20" fmla="*/ 558106 h 1116210"/>
                <a:gd name="connsiteX21" fmla="*/ 558106 w 1116210"/>
                <a:gd name="connsiteY21" fmla="*/ 0 h 111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16210" h="1116210">
                  <a:moveTo>
                    <a:pt x="558106" y="55811"/>
                  </a:moveTo>
                  <a:cubicBezTo>
                    <a:pt x="626008" y="55811"/>
                    <a:pt x="691679" y="69019"/>
                    <a:pt x="753628" y="95250"/>
                  </a:cubicBezTo>
                  <a:cubicBezTo>
                    <a:pt x="813346" y="120551"/>
                    <a:pt x="867110" y="156828"/>
                    <a:pt x="913247" y="202964"/>
                  </a:cubicBezTo>
                  <a:cubicBezTo>
                    <a:pt x="959383" y="249101"/>
                    <a:pt x="995660" y="302865"/>
                    <a:pt x="1020961" y="362583"/>
                  </a:cubicBezTo>
                  <a:cubicBezTo>
                    <a:pt x="1047192" y="424532"/>
                    <a:pt x="1060400" y="490203"/>
                    <a:pt x="1060400" y="558106"/>
                  </a:cubicBezTo>
                  <a:cubicBezTo>
                    <a:pt x="1060400" y="626008"/>
                    <a:pt x="1047192" y="691679"/>
                    <a:pt x="1020961" y="753628"/>
                  </a:cubicBezTo>
                  <a:cubicBezTo>
                    <a:pt x="995660" y="813346"/>
                    <a:pt x="959383" y="867110"/>
                    <a:pt x="913247" y="913247"/>
                  </a:cubicBezTo>
                  <a:cubicBezTo>
                    <a:pt x="867110" y="959383"/>
                    <a:pt x="813346" y="995660"/>
                    <a:pt x="753628" y="1020961"/>
                  </a:cubicBezTo>
                  <a:cubicBezTo>
                    <a:pt x="691679" y="1047192"/>
                    <a:pt x="626008" y="1060400"/>
                    <a:pt x="558106" y="1060400"/>
                  </a:cubicBezTo>
                  <a:cubicBezTo>
                    <a:pt x="490203" y="1060400"/>
                    <a:pt x="424532" y="1047192"/>
                    <a:pt x="362583" y="1020961"/>
                  </a:cubicBezTo>
                  <a:cubicBezTo>
                    <a:pt x="302865" y="995660"/>
                    <a:pt x="249101" y="959383"/>
                    <a:pt x="202964" y="913247"/>
                  </a:cubicBezTo>
                  <a:cubicBezTo>
                    <a:pt x="156828" y="867110"/>
                    <a:pt x="120551" y="813346"/>
                    <a:pt x="95250" y="753628"/>
                  </a:cubicBezTo>
                  <a:cubicBezTo>
                    <a:pt x="69019" y="691679"/>
                    <a:pt x="55811" y="626008"/>
                    <a:pt x="55811" y="558106"/>
                  </a:cubicBezTo>
                  <a:cubicBezTo>
                    <a:pt x="55811" y="490203"/>
                    <a:pt x="69019" y="424532"/>
                    <a:pt x="95250" y="362583"/>
                  </a:cubicBezTo>
                  <a:cubicBezTo>
                    <a:pt x="120551" y="302865"/>
                    <a:pt x="156828" y="249101"/>
                    <a:pt x="202964" y="202964"/>
                  </a:cubicBezTo>
                  <a:cubicBezTo>
                    <a:pt x="249101" y="156828"/>
                    <a:pt x="302865" y="120551"/>
                    <a:pt x="362583" y="95250"/>
                  </a:cubicBezTo>
                  <a:cubicBezTo>
                    <a:pt x="424532" y="69019"/>
                    <a:pt x="490203" y="55811"/>
                    <a:pt x="558106" y="55811"/>
                  </a:cubicBezTo>
                  <a:moveTo>
                    <a:pt x="558106" y="0"/>
                  </a:moveTo>
                  <a:cubicBezTo>
                    <a:pt x="249845" y="0"/>
                    <a:pt x="0" y="249845"/>
                    <a:pt x="0" y="558106"/>
                  </a:cubicBezTo>
                  <a:cubicBezTo>
                    <a:pt x="0" y="866366"/>
                    <a:pt x="249845" y="1116211"/>
                    <a:pt x="558106" y="1116211"/>
                  </a:cubicBezTo>
                  <a:cubicBezTo>
                    <a:pt x="866366" y="1116211"/>
                    <a:pt x="1116211" y="866366"/>
                    <a:pt x="1116211" y="558106"/>
                  </a:cubicBezTo>
                  <a:cubicBezTo>
                    <a:pt x="1116211" y="249845"/>
                    <a:pt x="866366" y="0"/>
                    <a:pt x="558106" y="0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-1086073" y="1926469"/>
              <a:ext cx="543223" cy="610195"/>
            </a:xfrm>
            <a:custGeom>
              <a:avLst/>
              <a:gdLst>
                <a:gd name="connsiteX0" fmla="*/ 341190 w 543222"/>
                <a:gd name="connsiteY0" fmla="*/ 611870 h 610195"/>
                <a:gd name="connsiteX1" fmla="*/ 313285 w 543222"/>
                <a:gd name="connsiteY1" fmla="*/ 583964 h 610195"/>
                <a:gd name="connsiteX2" fmla="*/ 313285 w 543222"/>
                <a:gd name="connsiteY2" fmla="*/ 262124 h 610195"/>
                <a:gd name="connsiteX3" fmla="*/ 319796 w 543222"/>
                <a:gd name="connsiteY3" fmla="*/ 244264 h 610195"/>
                <a:gd name="connsiteX4" fmla="*/ 477368 w 543222"/>
                <a:gd name="connsiteY4" fmla="*/ 55625 h 610195"/>
                <a:gd name="connsiteX5" fmla="*/ 66602 w 543222"/>
                <a:gd name="connsiteY5" fmla="*/ 55625 h 610195"/>
                <a:gd name="connsiteX6" fmla="*/ 224918 w 543222"/>
                <a:gd name="connsiteY6" fmla="*/ 244264 h 610195"/>
                <a:gd name="connsiteX7" fmla="*/ 231429 w 543222"/>
                <a:gd name="connsiteY7" fmla="*/ 262124 h 610195"/>
                <a:gd name="connsiteX8" fmla="*/ 231429 w 543222"/>
                <a:gd name="connsiteY8" fmla="*/ 484994 h 610195"/>
                <a:gd name="connsiteX9" fmla="*/ 203524 w 543222"/>
                <a:gd name="connsiteY9" fmla="*/ 512899 h 610195"/>
                <a:gd name="connsiteX10" fmla="*/ 175619 w 543222"/>
                <a:gd name="connsiteY10" fmla="*/ 484994 h 610195"/>
                <a:gd name="connsiteX11" fmla="*/ 175619 w 543222"/>
                <a:gd name="connsiteY11" fmla="*/ 272355 h 610195"/>
                <a:gd name="connsiteX12" fmla="*/ 10978 w 543222"/>
                <a:gd name="connsiteY12" fmla="*/ 76274 h 610195"/>
                <a:gd name="connsiteX13" fmla="*/ 4466 w 543222"/>
                <a:gd name="connsiteY13" fmla="*/ 26789 h 610195"/>
                <a:gd name="connsiteX14" fmla="*/ 46696 w 543222"/>
                <a:gd name="connsiteY14" fmla="*/ 0 h 610195"/>
                <a:gd name="connsiteX15" fmla="*/ 497273 w 543222"/>
                <a:gd name="connsiteY15" fmla="*/ 0 h 610195"/>
                <a:gd name="connsiteX16" fmla="*/ 539317 w 543222"/>
                <a:gd name="connsiteY16" fmla="*/ 26789 h 610195"/>
                <a:gd name="connsiteX17" fmla="*/ 532806 w 543222"/>
                <a:gd name="connsiteY17" fmla="*/ 76274 h 610195"/>
                <a:gd name="connsiteX18" fmla="*/ 368909 w 543222"/>
                <a:gd name="connsiteY18" fmla="*/ 272355 h 610195"/>
                <a:gd name="connsiteX19" fmla="*/ 368909 w 543222"/>
                <a:gd name="connsiteY19" fmla="*/ 584150 h 610195"/>
                <a:gd name="connsiteX20" fmla="*/ 341190 w 543222"/>
                <a:gd name="connsiteY20" fmla="*/ 611870 h 610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3222" h="610195">
                  <a:moveTo>
                    <a:pt x="341190" y="611870"/>
                  </a:moveTo>
                  <a:cubicBezTo>
                    <a:pt x="325749" y="611870"/>
                    <a:pt x="313285" y="599405"/>
                    <a:pt x="313285" y="583964"/>
                  </a:cubicBezTo>
                  <a:lnTo>
                    <a:pt x="313285" y="262124"/>
                  </a:lnTo>
                  <a:cubicBezTo>
                    <a:pt x="313285" y="255612"/>
                    <a:pt x="315517" y="249287"/>
                    <a:pt x="319796" y="244264"/>
                  </a:cubicBezTo>
                  <a:lnTo>
                    <a:pt x="477368" y="55625"/>
                  </a:lnTo>
                  <a:lnTo>
                    <a:pt x="66602" y="55625"/>
                  </a:lnTo>
                  <a:lnTo>
                    <a:pt x="224918" y="244264"/>
                  </a:lnTo>
                  <a:cubicBezTo>
                    <a:pt x="229197" y="249287"/>
                    <a:pt x="231429" y="255612"/>
                    <a:pt x="231429" y="262124"/>
                  </a:cubicBezTo>
                  <a:lnTo>
                    <a:pt x="231429" y="484994"/>
                  </a:lnTo>
                  <a:cubicBezTo>
                    <a:pt x="231429" y="500435"/>
                    <a:pt x="218965" y="512899"/>
                    <a:pt x="203524" y="512899"/>
                  </a:cubicBezTo>
                  <a:cubicBezTo>
                    <a:pt x="188083" y="512899"/>
                    <a:pt x="175619" y="500435"/>
                    <a:pt x="175619" y="484994"/>
                  </a:cubicBezTo>
                  <a:lnTo>
                    <a:pt x="175619" y="272355"/>
                  </a:lnTo>
                  <a:lnTo>
                    <a:pt x="10978" y="76274"/>
                  </a:lnTo>
                  <a:cubicBezTo>
                    <a:pt x="-743" y="62322"/>
                    <a:pt x="-3347" y="43346"/>
                    <a:pt x="4466" y="26789"/>
                  </a:cubicBezTo>
                  <a:cubicBezTo>
                    <a:pt x="12280" y="10232"/>
                    <a:pt x="28279" y="0"/>
                    <a:pt x="46696" y="0"/>
                  </a:cubicBezTo>
                  <a:lnTo>
                    <a:pt x="497273" y="0"/>
                  </a:lnTo>
                  <a:cubicBezTo>
                    <a:pt x="515505" y="0"/>
                    <a:pt x="531690" y="10232"/>
                    <a:pt x="539317" y="26789"/>
                  </a:cubicBezTo>
                  <a:cubicBezTo>
                    <a:pt x="547131" y="43346"/>
                    <a:pt x="544526" y="62322"/>
                    <a:pt x="532806" y="76274"/>
                  </a:cubicBezTo>
                  <a:lnTo>
                    <a:pt x="368909" y="272355"/>
                  </a:lnTo>
                  <a:lnTo>
                    <a:pt x="368909" y="584150"/>
                  </a:lnTo>
                  <a:cubicBezTo>
                    <a:pt x="369095" y="599405"/>
                    <a:pt x="356631" y="611870"/>
                    <a:pt x="341190" y="611870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729359" y="1517878"/>
            <a:ext cx="667658" cy="667658"/>
          </a:xfrm>
          <a:prstGeom prst="ellipse">
            <a:avLst/>
          </a:prstGeom>
          <a:solidFill>
            <a:srgbClr val="8DC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36505" y="1183664"/>
            <a:ext cx="752613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sz="16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其核心思想是根据数据流和计算的特点，</a:t>
            </a:r>
            <a:endParaRPr sz="160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sz="16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对硬件资源进行配置构建出专用电路来进行计算；</a:t>
            </a:r>
            <a:endParaRPr sz="160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sz="16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如果算法发生了变化，则可以根据新的数据流和计算的特点，对硬件资源进行重配置，从而使硬件适应新的计算要求</a:t>
            </a: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</a:t>
            </a:r>
            <a:endParaRPr lang="zh-CN" sz="160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24635" y="1309370"/>
            <a:ext cx="306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可重构</a:t>
            </a:r>
            <a:r>
              <a:rPr lang="zh-CN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计算</a:t>
            </a:r>
            <a:endParaRPr lang="zh-CN" altLang="en-US" sz="2400" dirty="0" err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3" name="图形 36"/>
          <p:cNvGrpSpPr/>
          <p:nvPr/>
        </p:nvGrpSpPr>
        <p:grpSpPr>
          <a:xfrm>
            <a:off x="874682" y="1663201"/>
            <a:ext cx="377013" cy="377013"/>
            <a:chOff x="-1616588" y="1374000"/>
            <a:chExt cx="1905000" cy="1905000"/>
          </a:xfrm>
          <a:solidFill>
            <a:schemeClr val="bg1"/>
          </a:solidFill>
        </p:grpSpPr>
        <p:sp>
          <p:nvSpPr>
            <p:cNvPr id="44" name="任意多边形: 形状 43"/>
            <p:cNvSpPr/>
            <p:nvPr/>
          </p:nvSpPr>
          <p:spPr>
            <a:xfrm>
              <a:off x="-1222193" y="1768395"/>
              <a:ext cx="1116211" cy="1116211"/>
            </a:xfrm>
            <a:custGeom>
              <a:avLst/>
              <a:gdLst>
                <a:gd name="connsiteX0" fmla="*/ 558106 w 1116210"/>
                <a:gd name="connsiteY0" fmla="*/ 55811 h 1116210"/>
                <a:gd name="connsiteX1" fmla="*/ 753628 w 1116210"/>
                <a:gd name="connsiteY1" fmla="*/ 95250 h 1116210"/>
                <a:gd name="connsiteX2" fmla="*/ 913247 w 1116210"/>
                <a:gd name="connsiteY2" fmla="*/ 202964 h 1116210"/>
                <a:gd name="connsiteX3" fmla="*/ 1020961 w 1116210"/>
                <a:gd name="connsiteY3" fmla="*/ 362583 h 1116210"/>
                <a:gd name="connsiteX4" fmla="*/ 1060400 w 1116210"/>
                <a:gd name="connsiteY4" fmla="*/ 558106 h 1116210"/>
                <a:gd name="connsiteX5" fmla="*/ 1020961 w 1116210"/>
                <a:gd name="connsiteY5" fmla="*/ 753628 h 1116210"/>
                <a:gd name="connsiteX6" fmla="*/ 913247 w 1116210"/>
                <a:gd name="connsiteY6" fmla="*/ 913247 h 1116210"/>
                <a:gd name="connsiteX7" fmla="*/ 753628 w 1116210"/>
                <a:gd name="connsiteY7" fmla="*/ 1020961 h 1116210"/>
                <a:gd name="connsiteX8" fmla="*/ 558106 w 1116210"/>
                <a:gd name="connsiteY8" fmla="*/ 1060400 h 1116210"/>
                <a:gd name="connsiteX9" fmla="*/ 362583 w 1116210"/>
                <a:gd name="connsiteY9" fmla="*/ 1020961 h 1116210"/>
                <a:gd name="connsiteX10" fmla="*/ 202964 w 1116210"/>
                <a:gd name="connsiteY10" fmla="*/ 913247 h 1116210"/>
                <a:gd name="connsiteX11" fmla="*/ 95250 w 1116210"/>
                <a:gd name="connsiteY11" fmla="*/ 753628 h 1116210"/>
                <a:gd name="connsiteX12" fmla="*/ 55811 w 1116210"/>
                <a:gd name="connsiteY12" fmla="*/ 558106 h 1116210"/>
                <a:gd name="connsiteX13" fmla="*/ 95250 w 1116210"/>
                <a:gd name="connsiteY13" fmla="*/ 362583 h 1116210"/>
                <a:gd name="connsiteX14" fmla="*/ 202964 w 1116210"/>
                <a:gd name="connsiteY14" fmla="*/ 202964 h 1116210"/>
                <a:gd name="connsiteX15" fmla="*/ 362583 w 1116210"/>
                <a:gd name="connsiteY15" fmla="*/ 95250 h 1116210"/>
                <a:gd name="connsiteX16" fmla="*/ 558106 w 1116210"/>
                <a:gd name="connsiteY16" fmla="*/ 55811 h 1116210"/>
                <a:gd name="connsiteX17" fmla="*/ 558106 w 1116210"/>
                <a:gd name="connsiteY17" fmla="*/ 0 h 1116210"/>
                <a:gd name="connsiteX18" fmla="*/ 0 w 1116210"/>
                <a:gd name="connsiteY18" fmla="*/ 558106 h 1116210"/>
                <a:gd name="connsiteX19" fmla="*/ 558106 w 1116210"/>
                <a:gd name="connsiteY19" fmla="*/ 1116211 h 1116210"/>
                <a:gd name="connsiteX20" fmla="*/ 1116211 w 1116210"/>
                <a:gd name="connsiteY20" fmla="*/ 558106 h 1116210"/>
                <a:gd name="connsiteX21" fmla="*/ 558106 w 1116210"/>
                <a:gd name="connsiteY21" fmla="*/ 0 h 111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16210" h="1116210">
                  <a:moveTo>
                    <a:pt x="558106" y="55811"/>
                  </a:moveTo>
                  <a:cubicBezTo>
                    <a:pt x="626008" y="55811"/>
                    <a:pt x="691679" y="69019"/>
                    <a:pt x="753628" y="95250"/>
                  </a:cubicBezTo>
                  <a:cubicBezTo>
                    <a:pt x="813346" y="120551"/>
                    <a:pt x="867110" y="156828"/>
                    <a:pt x="913247" y="202964"/>
                  </a:cubicBezTo>
                  <a:cubicBezTo>
                    <a:pt x="959383" y="249101"/>
                    <a:pt x="995660" y="302865"/>
                    <a:pt x="1020961" y="362583"/>
                  </a:cubicBezTo>
                  <a:cubicBezTo>
                    <a:pt x="1047192" y="424532"/>
                    <a:pt x="1060400" y="490203"/>
                    <a:pt x="1060400" y="558106"/>
                  </a:cubicBezTo>
                  <a:cubicBezTo>
                    <a:pt x="1060400" y="626008"/>
                    <a:pt x="1047192" y="691679"/>
                    <a:pt x="1020961" y="753628"/>
                  </a:cubicBezTo>
                  <a:cubicBezTo>
                    <a:pt x="995660" y="813346"/>
                    <a:pt x="959383" y="867110"/>
                    <a:pt x="913247" y="913247"/>
                  </a:cubicBezTo>
                  <a:cubicBezTo>
                    <a:pt x="867110" y="959383"/>
                    <a:pt x="813346" y="995660"/>
                    <a:pt x="753628" y="1020961"/>
                  </a:cubicBezTo>
                  <a:cubicBezTo>
                    <a:pt x="691679" y="1047192"/>
                    <a:pt x="626008" y="1060400"/>
                    <a:pt x="558106" y="1060400"/>
                  </a:cubicBezTo>
                  <a:cubicBezTo>
                    <a:pt x="490203" y="1060400"/>
                    <a:pt x="424532" y="1047192"/>
                    <a:pt x="362583" y="1020961"/>
                  </a:cubicBezTo>
                  <a:cubicBezTo>
                    <a:pt x="302865" y="995660"/>
                    <a:pt x="249101" y="959383"/>
                    <a:pt x="202964" y="913247"/>
                  </a:cubicBezTo>
                  <a:cubicBezTo>
                    <a:pt x="156828" y="867110"/>
                    <a:pt x="120551" y="813346"/>
                    <a:pt x="95250" y="753628"/>
                  </a:cubicBezTo>
                  <a:cubicBezTo>
                    <a:pt x="69019" y="691679"/>
                    <a:pt x="55811" y="626008"/>
                    <a:pt x="55811" y="558106"/>
                  </a:cubicBezTo>
                  <a:cubicBezTo>
                    <a:pt x="55811" y="490203"/>
                    <a:pt x="69019" y="424532"/>
                    <a:pt x="95250" y="362583"/>
                  </a:cubicBezTo>
                  <a:cubicBezTo>
                    <a:pt x="120551" y="302865"/>
                    <a:pt x="156828" y="249101"/>
                    <a:pt x="202964" y="202964"/>
                  </a:cubicBezTo>
                  <a:cubicBezTo>
                    <a:pt x="249101" y="156828"/>
                    <a:pt x="302865" y="120551"/>
                    <a:pt x="362583" y="95250"/>
                  </a:cubicBezTo>
                  <a:cubicBezTo>
                    <a:pt x="424532" y="69019"/>
                    <a:pt x="490203" y="55811"/>
                    <a:pt x="558106" y="55811"/>
                  </a:cubicBezTo>
                  <a:moveTo>
                    <a:pt x="558106" y="0"/>
                  </a:moveTo>
                  <a:cubicBezTo>
                    <a:pt x="249845" y="0"/>
                    <a:pt x="0" y="249845"/>
                    <a:pt x="0" y="558106"/>
                  </a:cubicBezTo>
                  <a:cubicBezTo>
                    <a:pt x="0" y="866366"/>
                    <a:pt x="249845" y="1116211"/>
                    <a:pt x="558106" y="1116211"/>
                  </a:cubicBezTo>
                  <a:cubicBezTo>
                    <a:pt x="866366" y="1116211"/>
                    <a:pt x="1116211" y="866366"/>
                    <a:pt x="1116211" y="558106"/>
                  </a:cubicBezTo>
                  <a:cubicBezTo>
                    <a:pt x="1116211" y="249845"/>
                    <a:pt x="866366" y="0"/>
                    <a:pt x="558106" y="0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-935374" y="2147302"/>
              <a:ext cx="597173" cy="394395"/>
            </a:xfrm>
            <a:custGeom>
              <a:avLst/>
              <a:gdLst>
                <a:gd name="connsiteX0" fmla="*/ 590150 w 597172"/>
                <a:gd name="connsiteY0" fmla="*/ 8232 h 394394"/>
                <a:gd name="connsiteX1" fmla="*/ 550711 w 597172"/>
                <a:gd name="connsiteY1" fmla="*/ 8232 h 394394"/>
                <a:gd name="connsiteX2" fmla="*/ 230730 w 597172"/>
                <a:gd name="connsiteY2" fmla="*/ 328212 h 394394"/>
                <a:gd name="connsiteX3" fmla="*/ 47671 w 597172"/>
                <a:gd name="connsiteY3" fmla="*/ 145154 h 394394"/>
                <a:gd name="connsiteX4" fmla="*/ 8232 w 597172"/>
                <a:gd name="connsiteY4" fmla="*/ 145154 h 394394"/>
                <a:gd name="connsiteX5" fmla="*/ 8232 w 597172"/>
                <a:gd name="connsiteY5" fmla="*/ 184593 h 394394"/>
                <a:gd name="connsiteX6" fmla="*/ 211010 w 597172"/>
                <a:gd name="connsiteY6" fmla="*/ 387372 h 394394"/>
                <a:gd name="connsiteX7" fmla="*/ 250450 w 597172"/>
                <a:gd name="connsiteY7" fmla="*/ 387372 h 394394"/>
                <a:gd name="connsiteX8" fmla="*/ 590150 w 597172"/>
                <a:gd name="connsiteY8" fmla="*/ 47671 h 394394"/>
                <a:gd name="connsiteX9" fmla="*/ 590150 w 597172"/>
                <a:gd name="connsiteY9" fmla="*/ 8232 h 3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7172" h="394394">
                  <a:moveTo>
                    <a:pt x="590150" y="8232"/>
                  </a:moveTo>
                  <a:cubicBezTo>
                    <a:pt x="579174" y="-2744"/>
                    <a:pt x="561501" y="-2744"/>
                    <a:pt x="550711" y="8232"/>
                  </a:cubicBezTo>
                  <a:lnTo>
                    <a:pt x="230730" y="328212"/>
                  </a:lnTo>
                  <a:lnTo>
                    <a:pt x="47671" y="145154"/>
                  </a:lnTo>
                  <a:cubicBezTo>
                    <a:pt x="36695" y="134178"/>
                    <a:pt x="19022" y="134178"/>
                    <a:pt x="8232" y="145154"/>
                  </a:cubicBezTo>
                  <a:cubicBezTo>
                    <a:pt x="-2744" y="156130"/>
                    <a:pt x="-2744" y="173803"/>
                    <a:pt x="8232" y="184593"/>
                  </a:cubicBezTo>
                  <a:lnTo>
                    <a:pt x="211010" y="387372"/>
                  </a:lnTo>
                  <a:cubicBezTo>
                    <a:pt x="221986" y="398348"/>
                    <a:pt x="239660" y="398348"/>
                    <a:pt x="250450" y="387372"/>
                  </a:cubicBezTo>
                  <a:lnTo>
                    <a:pt x="590150" y="47671"/>
                  </a:lnTo>
                  <a:cubicBezTo>
                    <a:pt x="601126" y="36695"/>
                    <a:pt x="601126" y="19022"/>
                    <a:pt x="590150" y="8232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729359" y="3135580"/>
            <a:ext cx="667658" cy="667658"/>
          </a:xfrm>
          <a:prstGeom prst="ellipse">
            <a:avLst/>
          </a:prstGeom>
          <a:solidFill>
            <a:srgbClr val="F3E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36505" y="2720582"/>
            <a:ext cx="752613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神经网络的算法和硬件架构在计算过程中是互相影响的，具有相当高的耦合度。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需要将软件优化与硬件优化结合在一起，以软硬件协同的形式来进行优化。在合理设计神经网络模型架构和参数量的同时，从硬件角度来设计支持上述模型的硬件架构，确保整个计算系统的准确性和高效性。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593215" y="3204845"/>
            <a:ext cx="2343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软硬件协同设计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6" name="图形 38"/>
          <p:cNvGrpSpPr/>
          <p:nvPr/>
        </p:nvGrpSpPr>
        <p:grpSpPr>
          <a:xfrm>
            <a:off x="874682" y="3280903"/>
            <a:ext cx="377013" cy="377013"/>
            <a:chOff x="-1466588" y="1524000"/>
            <a:chExt cx="1905000" cy="1905000"/>
          </a:xfrm>
        </p:grpSpPr>
        <p:sp>
          <p:nvSpPr>
            <p:cNvPr id="47" name="任意多边形: 形状 46"/>
            <p:cNvSpPr/>
            <p:nvPr/>
          </p:nvSpPr>
          <p:spPr>
            <a:xfrm>
              <a:off x="-1072007" y="1918395"/>
              <a:ext cx="1114351" cy="1116211"/>
            </a:xfrm>
            <a:custGeom>
              <a:avLst/>
              <a:gdLst>
                <a:gd name="connsiteX0" fmla="*/ 558105 w 1114350"/>
                <a:gd name="connsiteY0" fmla="*/ 55811 h 1116210"/>
                <a:gd name="connsiteX1" fmla="*/ 753628 w 1114350"/>
                <a:gd name="connsiteY1" fmla="*/ 95250 h 1116210"/>
                <a:gd name="connsiteX2" fmla="*/ 913247 w 1114350"/>
                <a:gd name="connsiteY2" fmla="*/ 202964 h 1116210"/>
                <a:gd name="connsiteX3" fmla="*/ 1020961 w 1114350"/>
                <a:gd name="connsiteY3" fmla="*/ 362583 h 1116210"/>
                <a:gd name="connsiteX4" fmla="*/ 1060400 w 1114350"/>
                <a:gd name="connsiteY4" fmla="*/ 558106 h 1116210"/>
                <a:gd name="connsiteX5" fmla="*/ 1020961 w 1114350"/>
                <a:gd name="connsiteY5" fmla="*/ 753628 h 1116210"/>
                <a:gd name="connsiteX6" fmla="*/ 913247 w 1114350"/>
                <a:gd name="connsiteY6" fmla="*/ 913247 h 1116210"/>
                <a:gd name="connsiteX7" fmla="*/ 753628 w 1114350"/>
                <a:gd name="connsiteY7" fmla="*/ 1020961 h 1116210"/>
                <a:gd name="connsiteX8" fmla="*/ 558105 w 1114350"/>
                <a:gd name="connsiteY8" fmla="*/ 1060400 h 1116210"/>
                <a:gd name="connsiteX9" fmla="*/ 362583 w 1114350"/>
                <a:gd name="connsiteY9" fmla="*/ 1020961 h 1116210"/>
                <a:gd name="connsiteX10" fmla="*/ 202964 w 1114350"/>
                <a:gd name="connsiteY10" fmla="*/ 913247 h 1116210"/>
                <a:gd name="connsiteX11" fmla="*/ 95250 w 1114350"/>
                <a:gd name="connsiteY11" fmla="*/ 753628 h 1116210"/>
                <a:gd name="connsiteX12" fmla="*/ 55811 w 1114350"/>
                <a:gd name="connsiteY12" fmla="*/ 558106 h 1116210"/>
                <a:gd name="connsiteX13" fmla="*/ 95250 w 1114350"/>
                <a:gd name="connsiteY13" fmla="*/ 362583 h 1116210"/>
                <a:gd name="connsiteX14" fmla="*/ 202964 w 1114350"/>
                <a:gd name="connsiteY14" fmla="*/ 202964 h 1116210"/>
                <a:gd name="connsiteX15" fmla="*/ 362583 w 1114350"/>
                <a:gd name="connsiteY15" fmla="*/ 95250 h 1116210"/>
                <a:gd name="connsiteX16" fmla="*/ 558105 w 1114350"/>
                <a:gd name="connsiteY16" fmla="*/ 55811 h 1116210"/>
                <a:gd name="connsiteX17" fmla="*/ 558105 w 1114350"/>
                <a:gd name="connsiteY17" fmla="*/ 0 h 1116210"/>
                <a:gd name="connsiteX18" fmla="*/ 0 w 1114350"/>
                <a:gd name="connsiteY18" fmla="*/ 558106 h 1116210"/>
                <a:gd name="connsiteX19" fmla="*/ 558105 w 1114350"/>
                <a:gd name="connsiteY19" fmla="*/ 1116211 h 1116210"/>
                <a:gd name="connsiteX20" fmla="*/ 1116211 w 1114350"/>
                <a:gd name="connsiteY20" fmla="*/ 558106 h 1116210"/>
                <a:gd name="connsiteX21" fmla="*/ 558105 w 1114350"/>
                <a:gd name="connsiteY21" fmla="*/ 0 h 111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14350" h="1116210">
                  <a:moveTo>
                    <a:pt x="558105" y="55811"/>
                  </a:moveTo>
                  <a:cubicBezTo>
                    <a:pt x="626008" y="55811"/>
                    <a:pt x="691679" y="69019"/>
                    <a:pt x="753628" y="95250"/>
                  </a:cubicBezTo>
                  <a:cubicBezTo>
                    <a:pt x="813346" y="120551"/>
                    <a:pt x="867110" y="156828"/>
                    <a:pt x="913247" y="202964"/>
                  </a:cubicBezTo>
                  <a:cubicBezTo>
                    <a:pt x="959383" y="249101"/>
                    <a:pt x="995660" y="302865"/>
                    <a:pt x="1020961" y="362583"/>
                  </a:cubicBezTo>
                  <a:cubicBezTo>
                    <a:pt x="1047192" y="424532"/>
                    <a:pt x="1060400" y="490203"/>
                    <a:pt x="1060400" y="558106"/>
                  </a:cubicBezTo>
                  <a:cubicBezTo>
                    <a:pt x="1060400" y="626008"/>
                    <a:pt x="1047192" y="691679"/>
                    <a:pt x="1020961" y="753628"/>
                  </a:cubicBezTo>
                  <a:cubicBezTo>
                    <a:pt x="995660" y="813346"/>
                    <a:pt x="959383" y="867110"/>
                    <a:pt x="913247" y="913247"/>
                  </a:cubicBezTo>
                  <a:cubicBezTo>
                    <a:pt x="867110" y="959383"/>
                    <a:pt x="813346" y="995660"/>
                    <a:pt x="753628" y="1020961"/>
                  </a:cubicBezTo>
                  <a:cubicBezTo>
                    <a:pt x="691679" y="1047192"/>
                    <a:pt x="626008" y="1060400"/>
                    <a:pt x="558105" y="1060400"/>
                  </a:cubicBezTo>
                  <a:cubicBezTo>
                    <a:pt x="490203" y="1060400"/>
                    <a:pt x="424532" y="1047192"/>
                    <a:pt x="362583" y="1020961"/>
                  </a:cubicBezTo>
                  <a:cubicBezTo>
                    <a:pt x="302865" y="995660"/>
                    <a:pt x="249101" y="959383"/>
                    <a:pt x="202964" y="913247"/>
                  </a:cubicBezTo>
                  <a:cubicBezTo>
                    <a:pt x="156828" y="867110"/>
                    <a:pt x="120551" y="813346"/>
                    <a:pt x="95250" y="753628"/>
                  </a:cubicBezTo>
                  <a:cubicBezTo>
                    <a:pt x="69019" y="691679"/>
                    <a:pt x="55811" y="626008"/>
                    <a:pt x="55811" y="558106"/>
                  </a:cubicBezTo>
                  <a:cubicBezTo>
                    <a:pt x="55811" y="490203"/>
                    <a:pt x="69019" y="424532"/>
                    <a:pt x="95250" y="362583"/>
                  </a:cubicBezTo>
                  <a:cubicBezTo>
                    <a:pt x="120551" y="302865"/>
                    <a:pt x="156828" y="249101"/>
                    <a:pt x="202964" y="202964"/>
                  </a:cubicBezTo>
                  <a:cubicBezTo>
                    <a:pt x="249101" y="156828"/>
                    <a:pt x="302865" y="120551"/>
                    <a:pt x="362583" y="95250"/>
                  </a:cubicBezTo>
                  <a:cubicBezTo>
                    <a:pt x="424532" y="69019"/>
                    <a:pt x="490203" y="55811"/>
                    <a:pt x="558105" y="55811"/>
                  </a:cubicBezTo>
                  <a:moveTo>
                    <a:pt x="558105" y="0"/>
                  </a:moveTo>
                  <a:cubicBezTo>
                    <a:pt x="249845" y="0"/>
                    <a:pt x="0" y="249845"/>
                    <a:pt x="0" y="558106"/>
                  </a:cubicBezTo>
                  <a:cubicBezTo>
                    <a:pt x="0" y="866366"/>
                    <a:pt x="249845" y="1116211"/>
                    <a:pt x="558105" y="1116211"/>
                  </a:cubicBezTo>
                  <a:cubicBezTo>
                    <a:pt x="866366" y="1116211"/>
                    <a:pt x="1116211" y="866366"/>
                    <a:pt x="1116211" y="558106"/>
                  </a:cubicBezTo>
                  <a:cubicBezTo>
                    <a:pt x="1116211" y="249845"/>
                    <a:pt x="866366" y="0"/>
                    <a:pt x="558105" y="0"/>
                  </a:cubicBezTo>
                  <a:close/>
                </a:path>
              </a:pathLst>
            </a:custGeom>
            <a:solidFill>
              <a:srgbClr val="333333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-541807" y="2131591"/>
              <a:ext cx="53950" cy="688330"/>
            </a:xfrm>
            <a:custGeom>
              <a:avLst/>
              <a:gdLst>
                <a:gd name="connsiteX0" fmla="*/ 27905 w 53950"/>
                <a:gd name="connsiteY0" fmla="*/ 689818 h 688330"/>
                <a:gd name="connsiteX1" fmla="*/ 0 w 53950"/>
                <a:gd name="connsiteY1" fmla="*/ 661913 h 688330"/>
                <a:gd name="connsiteX2" fmla="*/ 0 w 53950"/>
                <a:gd name="connsiteY2" fmla="*/ 567035 h 688330"/>
                <a:gd name="connsiteX3" fmla="*/ 27905 w 53950"/>
                <a:gd name="connsiteY3" fmla="*/ 539130 h 688330"/>
                <a:gd name="connsiteX4" fmla="*/ 55810 w 53950"/>
                <a:gd name="connsiteY4" fmla="*/ 567035 h 688330"/>
                <a:gd name="connsiteX5" fmla="*/ 55810 w 53950"/>
                <a:gd name="connsiteY5" fmla="*/ 661913 h 688330"/>
                <a:gd name="connsiteX6" fmla="*/ 27905 w 53950"/>
                <a:gd name="connsiteY6" fmla="*/ 689818 h 688330"/>
                <a:gd name="connsiteX7" fmla="*/ 27905 w 53950"/>
                <a:gd name="connsiteY7" fmla="*/ 483691 h 688330"/>
                <a:gd name="connsiteX8" fmla="*/ 0 w 53950"/>
                <a:gd name="connsiteY8" fmla="*/ 455786 h 688330"/>
                <a:gd name="connsiteX9" fmla="*/ 0 w 53950"/>
                <a:gd name="connsiteY9" fmla="*/ 27905 h 688330"/>
                <a:gd name="connsiteX10" fmla="*/ 27905 w 53950"/>
                <a:gd name="connsiteY10" fmla="*/ 0 h 688330"/>
                <a:gd name="connsiteX11" fmla="*/ 55810 w 53950"/>
                <a:gd name="connsiteY11" fmla="*/ 27905 h 688330"/>
                <a:gd name="connsiteX12" fmla="*/ 55810 w 53950"/>
                <a:gd name="connsiteY12" fmla="*/ 455786 h 688330"/>
                <a:gd name="connsiteX13" fmla="*/ 27905 w 53950"/>
                <a:gd name="connsiteY13" fmla="*/ 483691 h 6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950" h="688330">
                  <a:moveTo>
                    <a:pt x="27905" y="689818"/>
                  </a:moveTo>
                  <a:cubicBezTo>
                    <a:pt x="12464" y="689818"/>
                    <a:pt x="0" y="677354"/>
                    <a:pt x="0" y="661913"/>
                  </a:cubicBezTo>
                  <a:lnTo>
                    <a:pt x="0" y="567035"/>
                  </a:lnTo>
                  <a:cubicBezTo>
                    <a:pt x="0" y="551594"/>
                    <a:pt x="12464" y="539130"/>
                    <a:pt x="27905" y="539130"/>
                  </a:cubicBezTo>
                  <a:cubicBezTo>
                    <a:pt x="43346" y="539130"/>
                    <a:pt x="55810" y="551594"/>
                    <a:pt x="55810" y="567035"/>
                  </a:cubicBezTo>
                  <a:lnTo>
                    <a:pt x="55810" y="661913"/>
                  </a:lnTo>
                  <a:cubicBezTo>
                    <a:pt x="55810" y="677354"/>
                    <a:pt x="43346" y="689818"/>
                    <a:pt x="27905" y="689818"/>
                  </a:cubicBezTo>
                  <a:close/>
                  <a:moveTo>
                    <a:pt x="27905" y="483691"/>
                  </a:moveTo>
                  <a:cubicBezTo>
                    <a:pt x="12464" y="483691"/>
                    <a:pt x="0" y="471227"/>
                    <a:pt x="0" y="455786"/>
                  </a:cubicBezTo>
                  <a:lnTo>
                    <a:pt x="0" y="27905"/>
                  </a:lnTo>
                  <a:cubicBezTo>
                    <a:pt x="0" y="12464"/>
                    <a:pt x="12464" y="0"/>
                    <a:pt x="27905" y="0"/>
                  </a:cubicBezTo>
                  <a:cubicBezTo>
                    <a:pt x="43346" y="0"/>
                    <a:pt x="55810" y="12464"/>
                    <a:pt x="55810" y="27905"/>
                  </a:cubicBezTo>
                  <a:lnTo>
                    <a:pt x="55810" y="455786"/>
                  </a:lnTo>
                  <a:cubicBezTo>
                    <a:pt x="55810" y="471227"/>
                    <a:pt x="43346" y="483691"/>
                    <a:pt x="27905" y="483691"/>
                  </a:cubicBezTo>
                  <a:close/>
                </a:path>
              </a:pathLst>
            </a:custGeom>
            <a:solidFill>
              <a:srgbClr val="333333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4" name="任意多边形: 形状 23"/>
          <p:cNvSpPr/>
          <p:nvPr/>
        </p:nvSpPr>
        <p:spPr>
          <a:xfrm>
            <a:off x="3273038" y="0"/>
            <a:ext cx="5645924" cy="838684"/>
          </a:xfrm>
          <a:custGeom>
            <a:avLst/>
            <a:gdLst>
              <a:gd name="connsiteX0" fmla="*/ 0 w 5645924"/>
              <a:gd name="connsiteY0" fmla="*/ 0 h 838684"/>
              <a:gd name="connsiteX1" fmla="*/ 5645924 w 5645924"/>
              <a:gd name="connsiteY1" fmla="*/ 0 h 838684"/>
              <a:gd name="connsiteX2" fmla="*/ 5640599 w 5645924"/>
              <a:gd name="connsiteY2" fmla="*/ 12553 h 838684"/>
              <a:gd name="connsiteX3" fmla="*/ 2822962 w 5645924"/>
              <a:gd name="connsiteY3" fmla="*/ 838684 h 838684"/>
              <a:gd name="connsiteX4" fmla="*/ 5326 w 5645924"/>
              <a:gd name="connsiteY4" fmla="*/ 12553 h 8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924" h="838684">
                <a:moveTo>
                  <a:pt x="0" y="0"/>
                </a:moveTo>
                <a:lnTo>
                  <a:pt x="5645924" y="0"/>
                </a:lnTo>
                <a:lnTo>
                  <a:pt x="5640599" y="12553"/>
                </a:lnTo>
                <a:cubicBezTo>
                  <a:pt x="5372416" y="484025"/>
                  <a:pt x="4212819" y="838684"/>
                  <a:pt x="2822962" y="838684"/>
                </a:cubicBezTo>
                <a:cubicBezTo>
                  <a:pt x="1433105" y="838684"/>
                  <a:pt x="273508" y="484025"/>
                  <a:pt x="5326" y="12553"/>
                </a:cubicBezTo>
                <a:close/>
              </a:path>
            </a:pathLst>
          </a:custGeom>
          <a:gradFill flip="none" rotWithShape="1">
            <a:gsLst>
              <a:gs pos="20000">
                <a:srgbClr val="F3E0D2"/>
              </a:gs>
              <a:gs pos="100000">
                <a:srgbClr val="8DC0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589145" y="158115"/>
            <a:ext cx="3244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软硬件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协同优化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72000" y="637162"/>
            <a:ext cx="648000" cy="4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88592" y="2660558"/>
            <a:ext cx="9814816" cy="0"/>
          </a:xfrm>
          <a:prstGeom prst="line">
            <a:avLst/>
          </a:prstGeom>
          <a:ln>
            <a:gradFill flip="none" rotWithShape="1">
              <a:gsLst>
                <a:gs pos="0">
                  <a:srgbClr val="F3E0D2"/>
                </a:gs>
                <a:gs pos="100000">
                  <a:srgbClr val="8DC0B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188592" y="4409742"/>
            <a:ext cx="9814816" cy="0"/>
          </a:xfrm>
          <a:prstGeom prst="line">
            <a:avLst/>
          </a:prstGeom>
          <a:ln>
            <a:gradFill flip="none" rotWithShape="1">
              <a:gsLst>
                <a:gs pos="0">
                  <a:srgbClr val="F3E0D2"/>
                </a:gs>
                <a:gs pos="100000">
                  <a:srgbClr val="8DC0B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249552" y="6423910"/>
            <a:ext cx="9814816" cy="0"/>
          </a:xfrm>
          <a:prstGeom prst="line">
            <a:avLst/>
          </a:prstGeom>
          <a:ln>
            <a:gradFill flip="none" rotWithShape="1">
              <a:gsLst>
                <a:gs pos="0">
                  <a:srgbClr val="F3E0D2"/>
                </a:gs>
                <a:gs pos="100000">
                  <a:srgbClr val="8DC0B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0"/>
            <a:ext cx="7562850" cy="6858000"/>
          </a:xfrm>
          <a:custGeom>
            <a:avLst/>
            <a:gdLst>
              <a:gd name="connsiteX0" fmla="*/ 0 w 7562850"/>
              <a:gd name="connsiteY0" fmla="*/ 0 h 6858000"/>
              <a:gd name="connsiteX1" fmla="*/ 5896999 w 7562850"/>
              <a:gd name="connsiteY1" fmla="*/ 0 h 6858000"/>
              <a:gd name="connsiteX2" fmla="*/ 7562850 w 7562850"/>
              <a:gd name="connsiteY2" fmla="*/ 6858000 h 6858000"/>
              <a:gd name="connsiteX3" fmla="*/ 0 w 75628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2850" h="6858000">
                <a:moveTo>
                  <a:pt x="0" y="0"/>
                </a:moveTo>
                <a:lnTo>
                  <a:pt x="5896999" y="0"/>
                </a:lnTo>
                <a:lnTo>
                  <a:pt x="75628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DC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 flipH="1" flipV="1">
            <a:off x="5299281" y="0"/>
            <a:ext cx="6892719" cy="6858000"/>
          </a:xfrm>
          <a:custGeom>
            <a:avLst/>
            <a:gdLst>
              <a:gd name="connsiteX0" fmla="*/ 6892719 w 6892719"/>
              <a:gd name="connsiteY0" fmla="*/ 6858000 h 6858000"/>
              <a:gd name="connsiteX1" fmla="*/ 0 w 6892719"/>
              <a:gd name="connsiteY1" fmla="*/ 6858000 h 6858000"/>
              <a:gd name="connsiteX2" fmla="*/ 0 w 6892719"/>
              <a:gd name="connsiteY2" fmla="*/ 0 h 6858000"/>
              <a:gd name="connsiteX3" fmla="*/ 5422854 w 6892719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2719" h="6858000">
                <a:moveTo>
                  <a:pt x="689271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422854" y="0"/>
                </a:lnTo>
                <a:close/>
              </a:path>
            </a:pathLst>
          </a:custGeom>
          <a:solidFill>
            <a:srgbClr val="F3E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4551" y="1907381"/>
            <a:ext cx="7962899" cy="3043238"/>
          </a:xfrm>
          <a:prstGeom prst="rect">
            <a:avLst/>
          </a:prstGeom>
          <a:noFill/>
          <a:ln w="69850">
            <a:gradFill flip="none" rotWithShape="1">
              <a:gsLst>
                <a:gs pos="0">
                  <a:srgbClr val="F3E0D2"/>
                </a:gs>
                <a:gs pos="100000">
                  <a:srgbClr val="8DC0B1"/>
                </a:gs>
              </a:gsLst>
              <a:lin ang="1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82966" y="2497976"/>
            <a:ext cx="70260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500" dirty="0">
                <a:solidFill>
                  <a:schemeClr val="bg1"/>
                </a:solidFill>
                <a:cs typeface="+mn-ea"/>
                <a:sym typeface="+mn-lt"/>
              </a:rPr>
              <a:t>THA</a:t>
            </a:r>
            <a:r>
              <a:rPr lang="en-US" altLang="zh-CN" sz="11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NKS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3158" y="160735"/>
            <a:ext cx="11985684" cy="6536531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107200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/>
        </p:nvSpPr>
        <p:spPr>
          <a:xfrm flipH="1">
            <a:off x="11737138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0"/>
            <a:ext cx="7562850" cy="6858000"/>
          </a:xfrm>
          <a:custGeom>
            <a:avLst/>
            <a:gdLst>
              <a:gd name="connsiteX0" fmla="*/ 0 w 7562850"/>
              <a:gd name="connsiteY0" fmla="*/ 0 h 6858000"/>
              <a:gd name="connsiteX1" fmla="*/ 5896999 w 7562850"/>
              <a:gd name="connsiteY1" fmla="*/ 0 h 6858000"/>
              <a:gd name="connsiteX2" fmla="*/ 7562850 w 7562850"/>
              <a:gd name="connsiteY2" fmla="*/ 6858000 h 6858000"/>
              <a:gd name="connsiteX3" fmla="*/ 0 w 75628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2850" h="6858000">
                <a:moveTo>
                  <a:pt x="0" y="0"/>
                </a:moveTo>
                <a:lnTo>
                  <a:pt x="5896999" y="0"/>
                </a:lnTo>
                <a:lnTo>
                  <a:pt x="75628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DC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 flipH="1" flipV="1">
            <a:off x="5299281" y="0"/>
            <a:ext cx="6892719" cy="6858000"/>
          </a:xfrm>
          <a:custGeom>
            <a:avLst/>
            <a:gdLst>
              <a:gd name="connsiteX0" fmla="*/ 6892719 w 6892719"/>
              <a:gd name="connsiteY0" fmla="*/ 6858000 h 6858000"/>
              <a:gd name="connsiteX1" fmla="*/ 0 w 6892719"/>
              <a:gd name="connsiteY1" fmla="*/ 6858000 h 6858000"/>
              <a:gd name="connsiteX2" fmla="*/ 0 w 6892719"/>
              <a:gd name="connsiteY2" fmla="*/ 0 h 6858000"/>
              <a:gd name="connsiteX3" fmla="*/ 5422854 w 6892719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2719" h="6858000">
                <a:moveTo>
                  <a:pt x="689271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422854" y="0"/>
                </a:lnTo>
                <a:close/>
              </a:path>
            </a:pathLst>
          </a:custGeom>
          <a:solidFill>
            <a:srgbClr val="F3E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09124" y="415558"/>
            <a:ext cx="1573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3158" y="160735"/>
            <a:ext cx="11985684" cy="6536531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任意多边形: 形状 23"/>
          <p:cNvSpPr/>
          <p:nvPr/>
        </p:nvSpPr>
        <p:spPr>
          <a:xfrm>
            <a:off x="107200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任意多边形: 形状 27"/>
          <p:cNvSpPr/>
          <p:nvPr/>
        </p:nvSpPr>
        <p:spPr>
          <a:xfrm flipH="1">
            <a:off x="11737138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67028" y="1246555"/>
            <a:ext cx="1857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6844" y="2352210"/>
            <a:ext cx="2692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学期工作总结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59919" y="2229100"/>
            <a:ext cx="1040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 flipH="1">
            <a:off x="1815500" y="3367342"/>
            <a:ext cx="2829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学术工作梳理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 flipH="1">
            <a:off x="4491975" y="3238567"/>
            <a:ext cx="1040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546844" y="4371144"/>
            <a:ext cx="3155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新学期工作展望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59919" y="4248034"/>
            <a:ext cx="1040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>
            <a:off x="0" y="0"/>
            <a:ext cx="7562850" cy="6858000"/>
          </a:xfrm>
          <a:custGeom>
            <a:avLst/>
            <a:gdLst>
              <a:gd name="connsiteX0" fmla="*/ 0 w 7562850"/>
              <a:gd name="connsiteY0" fmla="*/ 0 h 6858000"/>
              <a:gd name="connsiteX1" fmla="*/ 5896999 w 7562850"/>
              <a:gd name="connsiteY1" fmla="*/ 0 h 6858000"/>
              <a:gd name="connsiteX2" fmla="*/ 7562850 w 7562850"/>
              <a:gd name="connsiteY2" fmla="*/ 6858000 h 6858000"/>
              <a:gd name="connsiteX3" fmla="*/ 0 w 75628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2850" h="6858000">
                <a:moveTo>
                  <a:pt x="0" y="0"/>
                </a:moveTo>
                <a:lnTo>
                  <a:pt x="5896999" y="0"/>
                </a:lnTo>
                <a:lnTo>
                  <a:pt x="75628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DC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flipH="1" flipV="1">
            <a:off x="5299281" y="0"/>
            <a:ext cx="6892719" cy="6858000"/>
          </a:xfrm>
          <a:custGeom>
            <a:avLst/>
            <a:gdLst>
              <a:gd name="connsiteX0" fmla="*/ 6892719 w 6892719"/>
              <a:gd name="connsiteY0" fmla="*/ 6858000 h 6858000"/>
              <a:gd name="connsiteX1" fmla="*/ 0 w 6892719"/>
              <a:gd name="connsiteY1" fmla="*/ 6858000 h 6858000"/>
              <a:gd name="connsiteX2" fmla="*/ 0 w 6892719"/>
              <a:gd name="connsiteY2" fmla="*/ 0 h 6858000"/>
              <a:gd name="connsiteX3" fmla="*/ 5422854 w 6892719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2719" h="6858000">
                <a:moveTo>
                  <a:pt x="689271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422854" y="0"/>
                </a:lnTo>
                <a:close/>
              </a:path>
            </a:pathLst>
          </a:custGeom>
          <a:solidFill>
            <a:srgbClr val="F3E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99998" y="2401535"/>
            <a:ext cx="399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 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ONE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1048" y="3946903"/>
            <a:ext cx="7189904" cy="50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urna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82966" y="2989553"/>
            <a:ext cx="7026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学期工作总结</a:t>
            </a:r>
            <a:endParaRPr lang="zh-CN" altLang="en-US" sz="48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14551" y="1907381"/>
            <a:ext cx="7962899" cy="3043238"/>
          </a:xfrm>
          <a:prstGeom prst="rect">
            <a:avLst/>
          </a:prstGeom>
          <a:noFill/>
          <a:ln w="69850">
            <a:gradFill flip="none" rotWithShape="1">
              <a:gsLst>
                <a:gs pos="0">
                  <a:srgbClr val="F3E0D2"/>
                </a:gs>
                <a:gs pos="100000">
                  <a:srgbClr val="8DC0B1"/>
                </a:gs>
              </a:gsLst>
              <a:lin ang="1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158" y="160735"/>
            <a:ext cx="11985684" cy="6536531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107200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H="1">
            <a:off x="11737138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29359" y="1822689"/>
            <a:ext cx="667658" cy="667658"/>
          </a:xfrm>
          <a:prstGeom prst="ellipse">
            <a:avLst/>
          </a:prstGeom>
          <a:solidFill>
            <a:srgbClr val="8DC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36506" y="1552276"/>
            <a:ext cx="752613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完成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2019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年教育部产学研合作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个项目的结项工作；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完成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项基金评审工作。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84893" y="1864130"/>
            <a:ext cx="208228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基础工作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3" name="图形 36"/>
          <p:cNvGrpSpPr/>
          <p:nvPr/>
        </p:nvGrpSpPr>
        <p:grpSpPr>
          <a:xfrm>
            <a:off x="874682" y="1968012"/>
            <a:ext cx="377013" cy="377013"/>
            <a:chOff x="-1616588" y="1374000"/>
            <a:chExt cx="1905000" cy="1905000"/>
          </a:xfrm>
          <a:solidFill>
            <a:schemeClr val="bg1"/>
          </a:solidFill>
        </p:grpSpPr>
        <p:sp>
          <p:nvSpPr>
            <p:cNvPr id="44" name="任意多边形: 形状 43"/>
            <p:cNvSpPr/>
            <p:nvPr/>
          </p:nvSpPr>
          <p:spPr>
            <a:xfrm>
              <a:off x="-1222193" y="1768395"/>
              <a:ext cx="1116211" cy="1116211"/>
            </a:xfrm>
            <a:custGeom>
              <a:avLst/>
              <a:gdLst>
                <a:gd name="connsiteX0" fmla="*/ 558106 w 1116210"/>
                <a:gd name="connsiteY0" fmla="*/ 55811 h 1116210"/>
                <a:gd name="connsiteX1" fmla="*/ 753628 w 1116210"/>
                <a:gd name="connsiteY1" fmla="*/ 95250 h 1116210"/>
                <a:gd name="connsiteX2" fmla="*/ 913247 w 1116210"/>
                <a:gd name="connsiteY2" fmla="*/ 202964 h 1116210"/>
                <a:gd name="connsiteX3" fmla="*/ 1020961 w 1116210"/>
                <a:gd name="connsiteY3" fmla="*/ 362583 h 1116210"/>
                <a:gd name="connsiteX4" fmla="*/ 1060400 w 1116210"/>
                <a:gd name="connsiteY4" fmla="*/ 558106 h 1116210"/>
                <a:gd name="connsiteX5" fmla="*/ 1020961 w 1116210"/>
                <a:gd name="connsiteY5" fmla="*/ 753628 h 1116210"/>
                <a:gd name="connsiteX6" fmla="*/ 913247 w 1116210"/>
                <a:gd name="connsiteY6" fmla="*/ 913247 h 1116210"/>
                <a:gd name="connsiteX7" fmla="*/ 753628 w 1116210"/>
                <a:gd name="connsiteY7" fmla="*/ 1020961 h 1116210"/>
                <a:gd name="connsiteX8" fmla="*/ 558106 w 1116210"/>
                <a:gd name="connsiteY8" fmla="*/ 1060400 h 1116210"/>
                <a:gd name="connsiteX9" fmla="*/ 362583 w 1116210"/>
                <a:gd name="connsiteY9" fmla="*/ 1020961 h 1116210"/>
                <a:gd name="connsiteX10" fmla="*/ 202964 w 1116210"/>
                <a:gd name="connsiteY10" fmla="*/ 913247 h 1116210"/>
                <a:gd name="connsiteX11" fmla="*/ 95250 w 1116210"/>
                <a:gd name="connsiteY11" fmla="*/ 753628 h 1116210"/>
                <a:gd name="connsiteX12" fmla="*/ 55811 w 1116210"/>
                <a:gd name="connsiteY12" fmla="*/ 558106 h 1116210"/>
                <a:gd name="connsiteX13" fmla="*/ 95250 w 1116210"/>
                <a:gd name="connsiteY13" fmla="*/ 362583 h 1116210"/>
                <a:gd name="connsiteX14" fmla="*/ 202964 w 1116210"/>
                <a:gd name="connsiteY14" fmla="*/ 202964 h 1116210"/>
                <a:gd name="connsiteX15" fmla="*/ 362583 w 1116210"/>
                <a:gd name="connsiteY15" fmla="*/ 95250 h 1116210"/>
                <a:gd name="connsiteX16" fmla="*/ 558106 w 1116210"/>
                <a:gd name="connsiteY16" fmla="*/ 55811 h 1116210"/>
                <a:gd name="connsiteX17" fmla="*/ 558106 w 1116210"/>
                <a:gd name="connsiteY17" fmla="*/ 0 h 1116210"/>
                <a:gd name="connsiteX18" fmla="*/ 0 w 1116210"/>
                <a:gd name="connsiteY18" fmla="*/ 558106 h 1116210"/>
                <a:gd name="connsiteX19" fmla="*/ 558106 w 1116210"/>
                <a:gd name="connsiteY19" fmla="*/ 1116211 h 1116210"/>
                <a:gd name="connsiteX20" fmla="*/ 1116211 w 1116210"/>
                <a:gd name="connsiteY20" fmla="*/ 558106 h 1116210"/>
                <a:gd name="connsiteX21" fmla="*/ 558106 w 1116210"/>
                <a:gd name="connsiteY21" fmla="*/ 0 h 111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16210" h="1116210">
                  <a:moveTo>
                    <a:pt x="558106" y="55811"/>
                  </a:moveTo>
                  <a:cubicBezTo>
                    <a:pt x="626008" y="55811"/>
                    <a:pt x="691679" y="69019"/>
                    <a:pt x="753628" y="95250"/>
                  </a:cubicBezTo>
                  <a:cubicBezTo>
                    <a:pt x="813346" y="120551"/>
                    <a:pt x="867110" y="156828"/>
                    <a:pt x="913247" y="202964"/>
                  </a:cubicBezTo>
                  <a:cubicBezTo>
                    <a:pt x="959383" y="249101"/>
                    <a:pt x="995660" y="302865"/>
                    <a:pt x="1020961" y="362583"/>
                  </a:cubicBezTo>
                  <a:cubicBezTo>
                    <a:pt x="1047192" y="424532"/>
                    <a:pt x="1060400" y="490203"/>
                    <a:pt x="1060400" y="558106"/>
                  </a:cubicBezTo>
                  <a:cubicBezTo>
                    <a:pt x="1060400" y="626008"/>
                    <a:pt x="1047192" y="691679"/>
                    <a:pt x="1020961" y="753628"/>
                  </a:cubicBezTo>
                  <a:cubicBezTo>
                    <a:pt x="995660" y="813346"/>
                    <a:pt x="959383" y="867110"/>
                    <a:pt x="913247" y="913247"/>
                  </a:cubicBezTo>
                  <a:cubicBezTo>
                    <a:pt x="867110" y="959383"/>
                    <a:pt x="813346" y="995660"/>
                    <a:pt x="753628" y="1020961"/>
                  </a:cubicBezTo>
                  <a:cubicBezTo>
                    <a:pt x="691679" y="1047192"/>
                    <a:pt x="626008" y="1060400"/>
                    <a:pt x="558106" y="1060400"/>
                  </a:cubicBezTo>
                  <a:cubicBezTo>
                    <a:pt x="490203" y="1060400"/>
                    <a:pt x="424532" y="1047192"/>
                    <a:pt x="362583" y="1020961"/>
                  </a:cubicBezTo>
                  <a:cubicBezTo>
                    <a:pt x="302865" y="995660"/>
                    <a:pt x="249101" y="959383"/>
                    <a:pt x="202964" y="913247"/>
                  </a:cubicBezTo>
                  <a:cubicBezTo>
                    <a:pt x="156828" y="867110"/>
                    <a:pt x="120551" y="813346"/>
                    <a:pt x="95250" y="753628"/>
                  </a:cubicBezTo>
                  <a:cubicBezTo>
                    <a:pt x="69019" y="691679"/>
                    <a:pt x="55811" y="626008"/>
                    <a:pt x="55811" y="558106"/>
                  </a:cubicBezTo>
                  <a:cubicBezTo>
                    <a:pt x="55811" y="490203"/>
                    <a:pt x="69019" y="424532"/>
                    <a:pt x="95250" y="362583"/>
                  </a:cubicBezTo>
                  <a:cubicBezTo>
                    <a:pt x="120551" y="302865"/>
                    <a:pt x="156828" y="249101"/>
                    <a:pt x="202964" y="202964"/>
                  </a:cubicBezTo>
                  <a:cubicBezTo>
                    <a:pt x="249101" y="156828"/>
                    <a:pt x="302865" y="120551"/>
                    <a:pt x="362583" y="95250"/>
                  </a:cubicBezTo>
                  <a:cubicBezTo>
                    <a:pt x="424532" y="69019"/>
                    <a:pt x="490203" y="55811"/>
                    <a:pt x="558106" y="55811"/>
                  </a:cubicBezTo>
                  <a:moveTo>
                    <a:pt x="558106" y="0"/>
                  </a:moveTo>
                  <a:cubicBezTo>
                    <a:pt x="249845" y="0"/>
                    <a:pt x="0" y="249845"/>
                    <a:pt x="0" y="558106"/>
                  </a:cubicBezTo>
                  <a:cubicBezTo>
                    <a:pt x="0" y="866366"/>
                    <a:pt x="249845" y="1116211"/>
                    <a:pt x="558106" y="1116211"/>
                  </a:cubicBezTo>
                  <a:cubicBezTo>
                    <a:pt x="866366" y="1116211"/>
                    <a:pt x="1116211" y="866366"/>
                    <a:pt x="1116211" y="558106"/>
                  </a:cubicBezTo>
                  <a:cubicBezTo>
                    <a:pt x="1116211" y="249845"/>
                    <a:pt x="866366" y="0"/>
                    <a:pt x="558106" y="0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-935374" y="2147302"/>
              <a:ext cx="597173" cy="394395"/>
            </a:xfrm>
            <a:custGeom>
              <a:avLst/>
              <a:gdLst>
                <a:gd name="connsiteX0" fmla="*/ 590150 w 597172"/>
                <a:gd name="connsiteY0" fmla="*/ 8232 h 394394"/>
                <a:gd name="connsiteX1" fmla="*/ 550711 w 597172"/>
                <a:gd name="connsiteY1" fmla="*/ 8232 h 394394"/>
                <a:gd name="connsiteX2" fmla="*/ 230730 w 597172"/>
                <a:gd name="connsiteY2" fmla="*/ 328212 h 394394"/>
                <a:gd name="connsiteX3" fmla="*/ 47671 w 597172"/>
                <a:gd name="connsiteY3" fmla="*/ 145154 h 394394"/>
                <a:gd name="connsiteX4" fmla="*/ 8232 w 597172"/>
                <a:gd name="connsiteY4" fmla="*/ 145154 h 394394"/>
                <a:gd name="connsiteX5" fmla="*/ 8232 w 597172"/>
                <a:gd name="connsiteY5" fmla="*/ 184593 h 394394"/>
                <a:gd name="connsiteX6" fmla="*/ 211010 w 597172"/>
                <a:gd name="connsiteY6" fmla="*/ 387372 h 394394"/>
                <a:gd name="connsiteX7" fmla="*/ 250450 w 597172"/>
                <a:gd name="connsiteY7" fmla="*/ 387372 h 394394"/>
                <a:gd name="connsiteX8" fmla="*/ 590150 w 597172"/>
                <a:gd name="connsiteY8" fmla="*/ 47671 h 394394"/>
                <a:gd name="connsiteX9" fmla="*/ 590150 w 597172"/>
                <a:gd name="connsiteY9" fmla="*/ 8232 h 3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7172" h="394394">
                  <a:moveTo>
                    <a:pt x="590150" y="8232"/>
                  </a:moveTo>
                  <a:cubicBezTo>
                    <a:pt x="579174" y="-2744"/>
                    <a:pt x="561501" y="-2744"/>
                    <a:pt x="550711" y="8232"/>
                  </a:cubicBezTo>
                  <a:lnTo>
                    <a:pt x="230730" y="328212"/>
                  </a:lnTo>
                  <a:lnTo>
                    <a:pt x="47671" y="145154"/>
                  </a:lnTo>
                  <a:cubicBezTo>
                    <a:pt x="36695" y="134178"/>
                    <a:pt x="19022" y="134178"/>
                    <a:pt x="8232" y="145154"/>
                  </a:cubicBezTo>
                  <a:cubicBezTo>
                    <a:pt x="-2744" y="156130"/>
                    <a:pt x="-2744" y="173803"/>
                    <a:pt x="8232" y="184593"/>
                  </a:cubicBezTo>
                  <a:lnTo>
                    <a:pt x="211010" y="387372"/>
                  </a:lnTo>
                  <a:cubicBezTo>
                    <a:pt x="221986" y="398348"/>
                    <a:pt x="239660" y="398348"/>
                    <a:pt x="250450" y="387372"/>
                  </a:cubicBezTo>
                  <a:lnTo>
                    <a:pt x="590150" y="47671"/>
                  </a:lnTo>
                  <a:cubicBezTo>
                    <a:pt x="601126" y="36695"/>
                    <a:pt x="601126" y="19022"/>
                    <a:pt x="590150" y="8232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729359" y="3440391"/>
            <a:ext cx="667658" cy="667658"/>
          </a:xfrm>
          <a:prstGeom prst="ellipse">
            <a:avLst/>
          </a:prstGeom>
          <a:solidFill>
            <a:srgbClr val="F3E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593477" y="3474351"/>
            <a:ext cx="208228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科研工作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6" name="图形 38"/>
          <p:cNvGrpSpPr/>
          <p:nvPr/>
        </p:nvGrpSpPr>
        <p:grpSpPr>
          <a:xfrm>
            <a:off x="874682" y="3585714"/>
            <a:ext cx="377013" cy="377013"/>
            <a:chOff x="-1466588" y="1524000"/>
            <a:chExt cx="1905000" cy="1905000"/>
          </a:xfrm>
        </p:grpSpPr>
        <p:sp>
          <p:nvSpPr>
            <p:cNvPr id="47" name="任意多边形: 形状 46"/>
            <p:cNvSpPr/>
            <p:nvPr/>
          </p:nvSpPr>
          <p:spPr>
            <a:xfrm>
              <a:off x="-1072007" y="1918395"/>
              <a:ext cx="1114351" cy="1116211"/>
            </a:xfrm>
            <a:custGeom>
              <a:avLst/>
              <a:gdLst>
                <a:gd name="connsiteX0" fmla="*/ 558105 w 1114350"/>
                <a:gd name="connsiteY0" fmla="*/ 55811 h 1116210"/>
                <a:gd name="connsiteX1" fmla="*/ 753628 w 1114350"/>
                <a:gd name="connsiteY1" fmla="*/ 95250 h 1116210"/>
                <a:gd name="connsiteX2" fmla="*/ 913247 w 1114350"/>
                <a:gd name="connsiteY2" fmla="*/ 202964 h 1116210"/>
                <a:gd name="connsiteX3" fmla="*/ 1020961 w 1114350"/>
                <a:gd name="connsiteY3" fmla="*/ 362583 h 1116210"/>
                <a:gd name="connsiteX4" fmla="*/ 1060400 w 1114350"/>
                <a:gd name="connsiteY4" fmla="*/ 558106 h 1116210"/>
                <a:gd name="connsiteX5" fmla="*/ 1020961 w 1114350"/>
                <a:gd name="connsiteY5" fmla="*/ 753628 h 1116210"/>
                <a:gd name="connsiteX6" fmla="*/ 913247 w 1114350"/>
                <a:gd name="connsiteY6" fmla="*/ 913247 h 1116210"/>
                <a:gd name="connsiteX7" fmla="*/ 753628 w 1114350"/>
                <a:gd name="connsiteY7" fmla="*/ 1020961 h 1116210"/>
                <a:gd name="connsiteX8" fmla="*/ 558105 w 1114350"/>
                <a:gd name="connsiteY8" fmla="*/ 1060400 h 1116210"/>
                <a:gd name="connsiteX9" fmla="*/ 362583 w 1114350"/>
                <a:gd name="connsiteY9" fmla="*/ 1020961 h 1116210"/>
                <a:gd name="connsiteX10" fmla="*/ 202964 w 1114350"/>
                <a:gd name="connsiteY10" fmla="*/ 913247 h 1116210"/>
                <a:gd name="connsiteX11" fmla="*/ 95250 w 1114350"/>
                <a:gd name="connsiteY11" fmla="*/ 753628 h 1116210"/>
                <a:gd name="connsiteX12" fmla="*/ 55811 w 1114350"/>
                <a:gd name="connsiteY12" fmla="*/ 558106 h 1116210"/>
                <a:gd name="connsiteX13" fmla="*/ 95250 w 1114350"/>
                <a:gd name="connsiteY13" fmla="*/ 362583 h 1116210"/>
                <a:gd name="connsiteX14" fmla="*/ 202964 w 1114350"/>
                <a:gd name="connsiteY14" fmla="*/ 202964 h 1116210"/>
                <a:gd name="connsiteX15" fmla="*/ 362583 w 1114350"/>
                <a:gd name="connsiteY15" fmla="*/ 95250 h 1116210"/>
                <a:gd name="connsiteX16" fmla="*/ 558105 w 1114350"/>
                <a:gd name="connsiteY16" fmla="*/ 55811 h 1116210"/>
                <a:gd name="connsiteX17" fmla="*/ 558105 w 1114350"/>
                <a:gd name="connsiteY17" fmla="*/ 0 h 1116210"/>
                <a:gd name="connsiteX18" fmla="*/ 0 w 1114350"/>
                <a:gd name="connsiteY18" fmla="*/ 558106 h 1116210"/>
                <a:gd name="connsiteX19" fmla="*/ 558105 w 1114350"/>
                <a:gd name="connsiteY19" fmla="*/ 1116211 h 1116210"/>
                <a:gd name="connsiteX20" fmla="*/ 1116211 w 1114350"/>
                <a:gd name="connsiteY20" fmla="*/ 558106 h 1116210"/>
                <a:gd name="connsiteX21" fmla="*/ 558105 w 1114350"/>
                <a:gd name="connsiteY21" fmla="*/ 0 h 111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14350" h="1116210">
                  <a:moveTo>
                    <a:pt x="558105" y="55811"/>
                  </a:moveTo>
                  <a:cubicBezTo>
                    <a:pt x="626008" y="55811"/>
                    <a:pt x="691679" y="69019"/>
                    <a:pt x="753628" y="95250"/>
                  </a:cubicBezTo>
                  <a:cubicBezTo>
                    <a:pt x="813346" y="120551"/>
                    <a:pt x="867110" y="156828"/>
                    <a:pt x="913247" y="202964"/>
                  </a:cubicBezTo>
                  <a:cubicBezTo>
                    <a:pt x="959383" y="249101"/>
                    <a:pt x="995660" y="302865"/>
                    <a:pt x="1020961" y="362583"/>
                  </a:cubicBezTo>
                  <a:cubicBezTo>
                    <a:pt x="1047192" y="424532"/>
                    <a:pt x="1060400" y="490203"/>
                    <a:pt x="1060400" y="558106"/>
                  </a:cubicBezTo>
                  <a:cubicBezTo>
                    <a:pt x="1060400" y="626008"/>
                    <a:pt x="1047192" y="691679"/>
                    <a:pt x="1020961" y="753628"/>
                  </a:cubicBezTo>
                  <a:cubicBezTo>
                    <a:pt x="995660" y="813346"/>
                    <a:pt x="959383" y="867110"/>
                    <a:pt x="913247" y="913247"/>
                  </a:cubicBezTo>
                  <a:cubicBezTo>
                    <a:pt x="867110" y="959383"/>
                    <a:pt x="813346" y="995660"/>
                    <a:pt x="753628" y="1020961"/>
                  </a:cubicBezTo>
                  <a:cubicBezTo>
                    <a:pt x="691679" y="1047192"/>
                    <a:pt x="626008" y="1060400"/>
                    <a:pt x="558105" y="1060400"/>
                  </a:cubicBezTo>
                  <a:cubicBezTo>
                    <a:pt x="490203" y="1060400"/>
                    <a:pt x="424532" y="1047192"/>
                    <a:pt x="362583" y="1020961"/>
                  </a:cubicBezTo>
                  <a:cubicBezTo>
                    <a:pt x="302865" y="995660"/>
                    <a:pt x="249101" y="959383"/>
                    <a:pt x="202964" y="913247"/>
                  </a:cubicBezTo>
                  <a:cubicBezTo>
                    <a:pt x="156828" y="867110"/>
                    <a:pt x="120551" y="813346"/>
                    <a:pt x="95250" y="753628"/>
                  </a:cubicBezTo>
                  <a:cubicBezTo>
                    <a:pt x="69019" y="691679"/>
                    <a:pt x="55811" y="626008"/>
                    <a:pt x="55811" y="558106"/>
                  </a:cubicBezTo>
                  <a:cubicBezTo>
                    <a:pt x="55811" y="490203"/>
                    <a:pt x="69019" y="424532"/>
                    <a:pt x="95250" y="362583"/>
                  </a:cubicBezTo>
                  <a:cubicBezTo>
                    <a:pt x="120551" y="302865"/>
                    <a:pt x="156828" y="249101"/>
                    <a:pt x="202964" y="202964"/>
                  </a:cubicBezTo>
                  <a:cubicBezTo>
                    <a:pt x="249101" y="156828"/>
                    <a:pt x="302865" y="120551"/>
                    <a:pt x="362583" y="95250"/>
                  </a:cubicBezTo>
                  <a:cubicBezTo>
                    <a:pt x="424532" y="69019"/>
                    <a:pt x="490203" y="55811"/>
                    <a:pt x="558105" y="55811"/>
                  </a:cubicBezTo>
                  <a:moveTo>
                    <a:pt x="558105" y="0"/>
                  </a:moveTo>
                  <a:cubicBezTo>
                    <a:pt x="249845" y="0"/>
                    <a:pt x="0" y="249845"/>
                    <a:pt x="0" y="558106"/>
                  </a:cubicBezTo>
                  <a:cubicBezTo>
                    <a:pt x="0" y="866366"/>
                    <a:pt x="249845" y="1116211"/>
                    <a:pt x="558105" y="1116211"/>
                  </a:cubicBezTo>
                  <a:cubicBezTo>
                    <a:pt x="866366" y="1116211"/>
                    <a:pt x="1116211" y="866366"/>
                    <a:pt x="1116211" y="558106"/>
                  </a:cubicBezTo>
                  <a:cubicBezTo>
                    <a:pt x="1116211" y="249845"/>
                    <a:pt x="866366" y="0"/>
                    <a:pt x="558105" y="0"/>
                  </a:cubicBezTo>
                  <a:close/>
                </a:path>
              </a:pathLst>
            </a:custGeom>
            <a:solidFill>
              <a:srgbClr val="333333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-541807" y="2131591"/>
              <a:ext cx="53950" cy="688330"/>
            </a:xfrm>
            <a:custGeom>
              <a:avLst/>
              <a:gdLst>
                <a:gd name="connsiteX0" fmla="*/ 27905 w 53950"/>
                <a:gd name="connsiteY0" fmla="*/ 689818 h 688330"/>
                <a:gd name="connsiteX1" fmla="*/ 0 w 53950"/>
                <a:gd name="connsiteY1" fmla="*/ 661913 h 688330"/>
                <a:gd name="connsiteX2" fmla="*/ 0 w 53950"/>
                <a:gd name="connsiteY2" fmla="*/ 567035 h 688330"/>
                <a:gd name="connsiteX3" fmla="*/ 27905 w 53950"/>
                <a:gd name="connsiteY3" fmla="*/ 539130 h 688330"/>
                <a:gd name="connsiteX4" fmla="*/ 55810 w 53950"/>
                <a:gd name="connsiteY4" fmla="*/ 567035 h 688330"/>
                <a:gd name="connsiteX5" fmla="*/ 55810 w 53950"/>
                <a:gd name="connsiteY5" fmla="*/ 661913 h 688330"/>
                <a:gd name="connsiteX6" fmla="*/ 27905 w 53950"/>
                <a:gd name="connsiteY6" fmla="*/ 689818 h 688330"/>
                <a:gd name="connsiteX7" fmla="*/ 27905 w 53950"/>
                <a:gd name="connsiteY7" fmla="*/ 483691 h 688330"/>
                <a:gd name="connsiteX8" fmla="*/ 0 w 53950"/>
                <a:gd name="connsiteY8" fmla="*/ 455786 h 688330"/>
                <a:gd name="connsiteX9" fmla="*/ 0 w 53950"/>
                <a:gd name="connsiteY9" fmla="*/ 27905 h 688330"/>
                <a:gd name="connsiteX10" fmla="*/ 27905 w 53950"/>
                <a:gd name="connsiteY10" fmla="*/ 0 h 688330"/>
                <a:gd name="connsiteX11" fmla="*/ 55810 w 53950"/>
                <a:gd name="connsiteY11" fmla="*/ 27905 h 688330"/>
                <a:gd name="connsiteX12" fmla="*/ 55810 w 53950"/>
                <a:gd name="connsiteY12" fmla="*/ 455786 h 688330"/>
                <a:gd name="connsiteX13" fmla="*/ 27905 w 53950"/>
                <a:gd name="connsiteY13" fmla="*/ 483691 h 6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950" h="688330">
                  <a:moveTo>
                    <a:pt x="27905" y="689818"/>
                  </a:moveTo>
                  <a:cubicBezTo>
                    <a:pt x="12464" y="689818"/>
                    <a:pt x="0" y="677354"/>
                    <a:pt x="0" y="661913"/>
                  </a:cubicBezTo>
                  <a:lnTo>
                    <a:pt x="0" y="567035"/>
                  </a:lnTo>
                  <a:cubicBezTo>
                    <a:pt x="0" y="551594"/>
                    <a:pt x="12464" y="539130"/>
                    <a:pt x="27905" y="539130"/>
                  </a:cubicBezTo>
                  <a:cubicBezTo>
                    <a:pt x="43346" y="539130"/>
                    <a:pt x="55810" y="551594"/>
                    <a:pt x="55810" y="567035"/>
                  </a:cubicBezTo>
                  <a:lnTo>
                    <a:pt x="55810" y="661913"/>
                  </a:lnTo>
                  <a:cubicBezTo>
                    <a:pt x="55810" y="677354"/>
                    <a:pt x="43346" y="689818"/>
                    <a:pt x="27905" y="689818"/>
                  </a:cubicBezTo>
                  <a:close/>
                  <a:moveTo>
                    <a:pt x="27905" y="483691"/>
                  </a:moveTo>
                  <a:cubicBezTo>
                    <a:pt x="12464" y="483691"/>
                    <a:pt x="0" y="471227"/>
                    <a:pt x="0" y="455786"/>
                  </a:cubicBezTo>
                  <a:lnTo>
                    <a:pt x="0" y="27905"/>
                  </a:lnTo>
                  <a:cubicBezTo>
                    <a:pt x="0" y="12464"/>
                    <a:pt x="12464" y="0"/>
                    <a:pt x="27905" y="0"/>
                  </a:cubicBezTo>
                  <a:cubicBezTo>
                    <a:pt x="43346" y="0"/>
                    <a:pt x="55810" y="12464"/>
                    <a:pt x="55810" y="27905"/>
                  </a:cubicBezTo>
                  <a:lnTo>
                    <a:pt x="55810" y="455786"/>
                  </a:lnTo>
                  <a:cubicBezTo>
                    <a:pt x="55810" y="471227"/>
                    <a:pt x="43346" y="483691"/>
                    <a:pt x="27905" y="483691"/>
                  </a:cubicBezTo>
                  <a:close/>
                </a:path>
              </a:pathLst>
            </a:custGeom>
            <a:solidFill>
              <a:srgbClr val="333333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4" name="任意多边形: 形状 23"/>
          <p:cNvSpPr/>
          <p:nvPr/>
        </p:nvSpPr>
        <p:spPr>
          <a:xfrm>
            <a:off x="3273038" y="0"/>
            <a:ext cx="5645924" cy="838684"/>
          </a:xfrm>
          <a:custGeom>
            <a:avLst/>
            <a:gdLst>
              <a:gd name="connsiteX0" fmla="*/ 0 w 5645924"/>
              <a:gd name="connsiteY0" fmla="*/ 0 h 838684"/>
              <a:gd name="connsiteX1" fmla="*/ 5645924 w 5645924"/>
              <a:gd name="connsiteY1" fmla="*/ 0 h 838684"/>
              <a:gd name="connsiteX2" fmla="*/ 5640599 w 5645924"/>
              <a:gd name="connsiteY2" fmla="*/ 12553 h 838684"/>
              <a:gd name="connsiteX3" fmla="*/ 2822962 w 5645924"/>
              <a:gd name="connsiteY3" fmla="*/ 838684 h 838684"/>
              <a:gd name="connsiteX4" fmla="*/ 5326 w 5645924"/>
              <a:gd name="connsiteY4" fmla="*/ 12553 h 8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924" h="838684">
                <a:moveTo>
                  <a:pt x="0" y="0"/>
                </a:moveTo>
                <a:lnTo>
                  <a:pt x="5645924" y="0"/>
                </a:lnTo>
                <a:lnTo>
                  <a:pt x="5640599" y="12553"/>
                </a:lnTo>
                <a:cubicBezTo>
                  <a:pt x="5372416" y="484025"/>
                  <a:pt x="4212819" y="838684"/>
                  <a:pt x="2822962" y="838684"/>
                </a:cubicBezTo>
                <a:cubicBezTo>
                  <a:pt x="1433105" y="838684"/>
                  <a:pt x="273508" y="484025"/>
                  <a:pt x="5326" y="12553"/>
                </a:cubicBezTo>
                <a:close/>
              </a:path>
            </a:pathLst>
          </a:custGeom>
          <a:gradFill flip="none" rotWithShape="1">
            <a:gsLst>
              <a:gs pos="20000">
                <a:srgbClr val="F3E0D2"/>
              </a:gs>
              <a:gs pos="100000">
                <a:srgbClr val="8DC0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71979" y="157936"/>
            <a:ext cx="2248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学期工作总结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72000" y="637162"/>
            <a:ext cx="648000" cy="4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88592" y="2965369"/>
            <a:ext cx="9814816" cy="0"/>
          </a:xfrm>
          <a:prstGeom prst="line">
            <a:avLst/>
          </a:prstGeom>
          <a:ln>
            <a:gradFill flip="none" rotWithShape="1">
              <a:gsLst>
                <a:gs pos="0">
                  <a:srgbClr val="F3E0D2"/>
                </a:gs>
                <a:gs pos="100000">
                  <a:srgbClr val="8DC0B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188592" y="4583071"/>
            <a:ext cx="9814816" cy="0"/>
          </a:xfrm>
          <a:prstGeom prst="line">
            <a:avLst/>
          </a:prstGeom>
          <a:ln>
            <a:gradFill flip="none" rotWithShape="1">
              <a:gsLst>
                <a:gs pos="0">
                  <a:srgbClr val="F3E0D2"/>
                </a:gs>
                <a:gs pos="100000">
                  <a:srgbClr val="8DC0B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94926" y="3076550"/>
            <a:ext cx="7526135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1.4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月初完成一篇会议论文初稿工作，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修改投至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ISPA2021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；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2.2-6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月学习经典模型的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优化相关知识；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3.6-7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月开展通用覆盖器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的优化研究的论文阅读和代码复现工作；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4.7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编写新的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专利。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>
            <a:off x="0" y="0"/>
            <a:ext cx="7562850" cy="6858000"/>
          </a:xfrm>
          <a:custGeom>
            <a:avLst/>
            <a:gdLst>
              <a:gd name="connsiteX0" fmla="*/ 0 w 7562850"/>
              <a:gd name="connsiteY0" fmla="*/ 0 h 6858000"/>
              <a:gd name="connsiteX1" fmla="*/ 5896999 w 7562850"/>
              <a:gd name="connsiteY1" fmla="*/ 0 h 6858000"/>
              <a:gd name="connsiteX2" fmla="*/ 7562850 w 7562850"/>
              <a:gd name="connsiteY2" fmla="*/ 6858000 h 6858000"/>
              <a:gd name="connsiteX3" fmla="*/ 0 w 75628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2850" h="6858000">
                <a:moveTo>
                  <a:pt x="0" y="0"/>
                </a:moveTo>
                <a:lnTo>
                  <a:pt x="5896999" y="0"/>
                </a:lnTo>
                <a:lnTo>
                  <a:pt x="75628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DC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flipH="1" flipV="1">
            <a:off x="5299281" y="0"/>
            <a:ext cx="6892719" cy="6858000"/>
          </a:xfrm>
          <a:custGeom>
            <a:avLst/>
            <a:gdLst>
              <a:gd name="connsiteX0" fmla="*/ 6892719 w 6892719"/>
              <a:gd name="connsiteY0" fmla="*/ 6858000 h 6858000"/>
              <a:gd name="connsiteX1" fmla="*/ 0 w 6892719"/>
              <a:gd name="connsiteY1" fmla="*/ 6858000 h 6858000"/>
              <a:gd name="connsiteX2" fmla="*/ 0 w 6892719"/>
              <a:gd name="connsiteY2" fmla="*/ 0 h 6858000"/>
              <a:gd name="connsiteX3" fmla="*/ 5422854 w 6892719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2719" h="6858000">
                <a:moveTo>
                  <a:pt x="689271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422854" y="0"/>
                </a:lnTo>
                <a:close/>
              </a:path>
            </a:pathLst>
          </a:custGeom>
          <a:solidFill>
            <a:srgbClr val="F3E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99998" y="2401535"/>
            <a:ext cx="399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 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TWO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1048" y="3946903"/>
            <a:ext cx="7189904" cy="50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urna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82966" y="2989553"/>
            <a:ext cx="7026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学术工作梳理</a:t>
            </a:r>
            <a:endParaRPr lang="zh-CN" altLang="en-US" sz="48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14551" y="1907381"/>
            <a:ext cx="7962899" cy="3043238"/>
          </a:xfrm>
          <a:prstGeom prst="rect">
            <a:avLst/>
          </a:prstGeom>
          <a:noFill/>
          <a:ln w="69850">
            <a:gradFill flip="none" rotWithShape="1">
              <a:gsLst>
                <a:gs pos="0">
                  <a:srgbClr val="F3E0D2"/>
                </a:gs>
                <a:gs pos="100000">
                  <a:srgbClr val="8DC0B1"/>
                </a:gs>
              </a:gsLst>
              <a:lin ang="1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158" y="160735"/>
            <a:ext cx="11985684" cy="6536531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107200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H="1">
            <a:off x="11737138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78467" y="1612855"/>
            <a:ext cx="771525" cy="771525"/>
          </a:xfrm>
          <a:prstGeom prst="ellipse">
            <a:avLst/>
          </a:prstGeom>
          <a:solidFill>
            <a:srgbClr val="8DC0B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22224" y="1843805"/>
            <a:ext cx="284011" cy="309624"/>
            <a:chOff x="5603007" y="2334146"/>
            <a:chExt cx="985986" cy="1074907"/>
          </a:xfrm>
          <a:solidFill>
            <a:schemeClr val="bg1"/>
          </a:solidFill>
        </p:grpSpPr>
        <p:sp>
          <p:nvSpPr>
            <p:cNvPr id="19" name="任意多边形: 形状 18"/>
            <p:cNvSpPr/>
            <p:nvPr/>
          </p:nvSpPr>
          <p:spPr>
            <a:xfrm>
              <a:off x="5603007" y="2334146"/>
              <a:ext cx="837158" cy="926455"/>
            </a:xfrm>
            <a:custGeom>
              <a:avLst/>
              <a:gdLst>
                <a:gd name="connsiteX0" fmla="*/ 762744 w 837158"/>
                <a:gd name="connsiteY0" fmla="*/ 0 h 926455"/>
                <a:gd name="connsiteX1" fmla="*/ 74414 w 837158"/>
                <a:gd name="connsiteY1" fmla="*/ 0 h 926455"/>
                <a:gd name="connsiteX2" fmla="*/ 0 w 837158"/>
                <a:gd name="connsiteY2" fmla="*/ 74414 h 926455"/>
                <a:gd name="connsiteX3" fmla="*/ 0 w 837158"/>
                <a:gd name="connsiteY3" fmla="*/ 852041 h 926455"/>
                <a:gd name="connsiteX4" fmla="*/ 74414 w 837158"/>
                <a:gd name="connsiteY4" fmla="*/ 926455 h 926455"/>
                <a:gd name="connsiteX5" fmla="*/ 762744 w 837158"/>
                <a:gd name="connsiteY5" fmla="*/ 926455 h 926455"/>
                <a:gd name="connsiteX6" fmla="*/ 837158 w 837158"/>
                <a:gd name="connsiteY6" fmla="*/ 852041 h 926455"/>
                <a:gd name="connsiteX7" fmla="*/ 837158 w 837158"/>
                <a:gd name="connsiteY7" fmla="*/ 74414 h 926455"/>
                <a:gd name="connsiteX8" fmla="*/ 762744 w 837158"/>
                <a:gd name="connsiteY8" fmla="*/ 0 h 926455"/>
                <a:gd name="connsiteX9" fmla="*/ 781348 w 837158"/>
                <a:gd name="connsiteY9" fmla="*/ 833438 h 926455"/>
                <a:gd name="connsiteX10" fmla="*/ 744141 w 837158"/>
                <a:gd name="connsiteY10" fmla="*/ 870645 h 926455"/>
                <a:gd name="connsiteX11" fmla="*/ 93018 w 837158"/>
                <a:gd name="connsiteY11" fmla="*/ 870645 h 926455"/>
                <a:gd name="connsiteX12" fmla="*/ 55811 w 837158"/>
                <a:gd name="connsiteY12" fmla="*/ 833438 h 926455"/>
                <a:gd name="connsiteX13" fmla="*/ 55811 w 837158"/>
                <a:gd name="connsiteY13" fmla="*/ 93018 h 926455"/>
                <a:gd name="connsiteX14" fmla="*/ 93018 w 837158"/>
                <a:gd name="connsiteY14" fmla="*/ 55811 h 926455"/>
                <a:gd name="connsiteX15" fmla="*/ 744141 w 837158"/>
                <a:gd name="connsiteY15" fmla="*/ 55811 h 926455"/>
                <a:gd name="connsiteX16" fmla="*/ 781348 w 837158"/>
                <a:gd name="connsiteY16" fmla="*/ 93018 h 926455"/>
                <a:gd name="connsiteX17" fmla="*/ 781348 w 837158"/>
                <a:gd name="connsiteY17" fmla="*/ 833438 h 926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7158" h="926455">
                  <a:moveTo>
                    <a:pt x="762744" y="0"/>
                  </a:moveTo>
                  <a:lnTo>
                    <a:pt x="74414" y="0"/>
                  </a:lnTo>
                  <a:cubicBezTo>
                    <a:pt x="33300" y="0"/>
                    <a:pt x="0" y="33300"/>
                    <a:pt x="0" y="74414"/>
                  </a:cubicBezTo>
                  <a:lnTo>
                    <a:pt x="0" y="852041"/>
                  </a:lnTo>
                  <a:cubicBezTo>
                    <a:pt x="0" y="893155"/>
                    <a:pt x="33300" y="926455"/>
                    <a:pt x="74414" y="926455"/>
                  </a:cubicBezTo>
                  <a:lnTo>
                    <a:pt x="762744" y="926455"/>
                  </a:lnTo>
                  <a:cubicBezTo>
                    <a:pt x="803858" y="926455"/>
                    <a:pt x="837158" y="893155"/>
                    <a:pt x="837158" y="852041"/>
                  </a:cubicBezTo>
                  <a:lnTo>
                    <a:pt x="837158" y="74414"/>
                  </a:lnTo>
                  <a:cubicBezTo>
                    <a:pt x="837158" y="33300"/>
                    <a:pt x="803858" y="0"/>
                    <a:pt x="762744" y="0"/>
                  </a:cubicBezTo>
                  <a:close/>
                  <a:moveTo>
                    <a:pt x="781348" y="833438"/>
                  </a:moveTo>
                  <a:cubicBezTo>
                    <a:pt x="781348" y="853901"/>
                    <a:pt x="764605" y="870645"/>
                    <a:pt x="744141" y="870645"/>
                  </a:cubicBezTo>
                  <a:lnTo>
                    <a:pt x="93018" y="870645"/>
                  </a:lnTo>
                  <a:cubicBezTo>
                    <a:pt x="72554" y="870645"/>
                    <a:pt x="55811" y="853901"/>
                    <a:pt x="55811" y="833438"/>
                  </a:cubicBezTo>
                  <a:lnTo>
                    <a:pt x="55811" y="93018"/>
                  </a:lnTo>
                  <a:cubicBezTo>
                    <a:pt x="55811" y="72554"/>
                    <a:pt x="72554" y="55811"/>
                    <a:pt x="93018" y="55811"/>
                  </a:cubicBezTo>
                  <a:lnTo>
                    <a:pt x="744141" y="55811"/>
                  </a:lnTo>
                  <a:cubicBezTo>
                    <a:pt x="764605" y="55811"/>
                    <a:pt x="781348" y="72554"/>
                    <a:pt x="781348" y="93018"/>
                  </a:cubicBezTo>
                  <a:lnTo>
                    <a:pt x="781348" y="833438"/>
                  </a:ln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5789042" y="2549571"/>
              <a:ext cx="799951" cy="859482"/>
            </a:xfrm>
            <a:custGeom>
              <a:avLst/>
              <a:gdLst>
                <a:gd name="connsiteX0" fmla="*/ 744141 w 799951"/>
                <a:gd name="connsiteY0" fmla="*/ 27910 h 859482"/>
                <a:gd name="connsiteX1" fmla="*/ 744141 w 799951"/>
                <a:gd name="connsiteY1" fmla="*/ 766841 h 859482"/>
                <a:gd name="connsiteX2" fmla="*/ 706934 w 799951"/>
                <a:gd name="connsiteY2" fmla="*/ 804048 h 859482"/>
                <a:gd name="connsiteX3" fmla="*/ 75902 w 799951"/>
                <a:gd name="connsiteY3" fmla="*/ 804048 h 859482"/>
                <a:gd name="connsiteX4" fmla="*/ 49485 w 799951"/>
                <a:gd name="connsiteY4" fmla="*/ 823210 h 859482"/>
                <a:gd name="connsiteX5" fmla="*/ 75902 w 799951"/>
                <a:gd name="connsiteY5" fmla="*/ 859859 h 859482"/>
                <a:gd name="connsiteX6" fmla="*/ 725537 w 799951"/>
                <a:gd name="connsiteY6" fmla="*/ 859859 h 859482"/>
                <a:gd name="connsiteX7" fmla="*/ 799951 w 799951"/>
                <a:gd name="connsiteY7" fmla="*/ 785445 h 859482"/>
                <a:gd name="connsiteX8" fmla="*/ 799951 w 799951"/>
                <a:gd name="connsiteY8" fmla="*/ 27910 h 859482"/>
                <a:gd name="connsiteX9" fmla="*/ 763302 w 799951"/>
                <a:gd name="connsiteY9" fmla="*/ 1493 h 859482"/>
                <a:gd name="connsiteX10" fmla="*/ 744141 w 799951"/>
                <a:gd name="connsiteY10" fmla="*/ 27910 h 859482"/>
                <a:gd name="connsiteX11" fmla="*/ 437183 w 799951"/>
                <a:gd name="connsiteY11" fmla="*/ 84092 h 859482"/>
                <a:gd name="connsiteX12" fmla="*/ 27905 w 799951"/>
                <a:gd name="connsiteY12" fmla="*/ 84092 h 859482"/>
                <a:gd name="connsiteX13" fmla="*/ 0 w 799951"/>
                <a:gd name="connsiteY13" fmla="*/ 56187 h 859482"/>
                <a:gd name="connsiteX14" fmla="*/ 27905 w 799951"/>
                <a:gd name="connsiteY14" fmla="*/ 28282 h 859482"/>
                <a:gd name="connsiteX15" fmla="*/ 437183 w 799951"/>
                <a:gd name="connsiteY15" fmla="*/ 28282 h 859482"/>
                <a:gd name="connsiteX16" fmla="*/ 465088 w 799951"/>
                <a:gd name="connsiteY16" fmla="*/ 56187 h 859482"/>
                <a:gd name="connsiteX17" fmla="*/ 437183 w 799951"/>
                <a:gd name="connsiteY17" fmla="*/ 84092 h 859482"/>
                <a:gd name="connsiteX18" fmla="*/ 437183 w 799951"/>
                <a:gd name="connsiteY18" fmla="*/ 266407 h 859482"/>
                <a:gd name="connsiteX19" fmla="*/ 27905 w 799951"/>
                <a:gd name="connsiteY19" fmla="*/ 266407 h 859482"/>
                <a:gd name="connsiteX20" fmla="*/ 0 w 799951"/>
                <a:gd name="connsiteY20" fmla="*/ 238501 h 859482"/>
                <a:gd name="connsiteX21" fmla="*/ 27905 w 799951"/>
                <a:gd name="connsiteY21" fmla="*/ 210596 h 859482"/>
                <a:gd name="connsiteX22" fmla="*/ 437183 w 799951"/>
                <a:gd name="connsiteY22" fmla="*/ 210596 h 859482"/>
                <a:gd name="connsiteX23" fmla="*/ 465088 w 799951"/>
                <a:gd name="connsiteY23" fmla="*/ 238501 h 859482"/>
                <a:gd name="connsiteX24" fmla="*/ 437183 w 799951"/>
                <a:gd name="connsiteY24" fmla="*/ 266407 h 859482"/>
                <a:gd name="connsiteX25" fmla="*/ 336166 w 799951"/>
                <a:gd name="connsiteY25" fmla="*/ 448721 h 859482"/>
                <a:gd name="connsiteX26" fmla="*/ 27905 w 799951"/>
                <a:gd name="connsiteY26" fmla="*/ 448721 h 859482"/>
                <a:gd name="connsiteX27" fmla="*/ 0 w 799951"/>
                <a:gd name="connsiteY27" fmla="*/ 420816 h 859482"/>
                <a:gd name="connsiteX28" fmla="*/ 27905 w 799951"/>
                <a:gd name="connsiteY28" fmla="*/ 392911 h 859482"/>
                <a:gd name="connsiteX29" fmla="*/ 336166 w 799951"/>
                <a:gd name="connsiteY29" fmla="*/ 392911 h 859482"/>
                <a:gd name="connsiteX30" fmla="*/ 364071 w 799951"/>
                <a:gd name="connsiteY30" fmla="*/ 420816 h 859482"/>
                <a:gd name="connsiteX31" fmla="*/ 336166 w 799951"/>
                <a:gd name="connsiteY31" fmla="*/ 448721 h 85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99951" h="859482">
                  <a:moveTo>
                    <a:pt x="744141" y="27910"/>
                  </a:moveTo>
                  <a:lnTo>
                    <a:pt x="744141" y="766841"/>
                  </a:lnTo>
                  <a:cubicBezTo>
                    <a:pt x="744141" y="787305"/>
                    <a:pt x="727397" y="804048"/>
                    <a:pt x="706934" y="804048"/>
                  </a:cubicBezTo>
                  <a:lnTo>
                    <a:pt x="75902" y="804048"/>
                  </a:lnTo>
                  <a:cubicBezTo>
                    <a:pt x="63810" y="804048"/>
                    <a:pt x="53206" y="811676"/>
                    <a:pt x="49485" y="823210"/>
                  </a:cubicBezTo>
                  <a:cubicBezTo>
                    <a:pt x="43532" y="841255"/>
                    <a:pt x="56927" y="859859"/>
                    <a:pt x="75902" y="859859"/>
                  </a:cubicBezTo>
                  <a:lnTo>
                    <a:pt x="725537" y="859859"/>
                  </a:lnTo>
                  <a:cubicBezTo>
                    <a:pt x="766651" y="859859"/>
                    <a:pt x="799951" y="826559"/>
                    <a:pt x="799951" y="785445"/>
                  </a:cubicBezTo>
                  <a:lnTo>
                    <a:pt x="799951" y="27910"/>
                  </a:lnTo>
                  <a:cubicBezTo>
                    <a:pt x="799951" y="8934"/>
                    <a:pt x="781348" y="-4647"/>
                    <a:pt x="763302" y="1493"/>
                  </a:cubicBezTo>
                  <a:cubicBezTo>
                    <a:pt x="751768" y="5213"/>
                    <a:pt x="744141" y="16003"/>
                    <a:pt x="744141" y="27910"/>
                  </a:cubicBezTo>
                  <a:close/>
                  <a:moveTo>
                    <a:pt x="437183" y="84092"/>
                  </a:moveTo>
                  <a:lnTo>
                    <a:pt x="27905" y="84092"/>
                  </a:lnTo>
                  <a:cubicBezTo>
                    <a:pt x="12464" y="84092"/>
                    <a:pt x="0" y="71628"/>
                    <a:pt x="0" y="56187"/>
                  </a:cubicBezTo>
                  <a:cubicBezTo>
                    <a:pt x="0" y="40746"/>
                    <a:pt x="12464" y="28282"/>
                    <a:pt x="27905" y="28282"/>
                  </a:cubicBezTo>
                  <a:lnTo>
                    <a:pt x="437183" y="28282"/>
                  </a:lnTo>
                  <a:cubicBezTo>
                    <a:pt x="452624" y="28282"/>
                    <a:pt x="465088" y="40746"/>
                    <a:pt x="465088" y="56187"/>
                  </a:cubicBezTo>
                  <a:cubicBezTo>
                    <a:pt x="465088" y="71628"/>
                    <a:pt x="452624" y="84092"/>
                    <a:pt x="437183" y="84092"/>
                  </a:cubicBezTo>
                  <a:close/>
                  <a:moveTo>
                    <a:pt x="437183" y="266407"/>
                  </a:moveTo>
                  <a:lnTo>
                    <a:pt x="27905" y="266407"/>
                  </a:lnTo>
                  <a:cubicBezTo>
                    <a:pt x="12464" y="266407"/>
                    <a:pt x="0" y="253942"/>
                    <a:pt x="0" y="238501"/>
                  </a:cubicBezTo>
                  <a:cubicBezTo>
                    <a:pt x="0" y="223061"/>
                    <a:pt x="12464" y="210596"/>
                    <a:pt x="27905" y="210596"/>
                  </a:cubicBezTo>
                  <a:lnTo>
                    <a:pt x="437183" y="210596"/>
                  </a:lnTo>
                  <a:cubicBezTo>
                    <a:pt x="452624" y="210596"/>
                    <a:pt x="465088" y="223061"/>
                    <a:pt x="465088" y="238501"/>
                  </a:cubicBezTo>
                  <a:cubicBezTo>
                    <a:pt x="465088" y="253942"/>
                    <a:pt x="452624" y="266407"/>
                    <a:pt x="437183" y="266407"/>
                  </a:cubicBezTo>
                  <a:close/>
                  <a:moveTo>
                    <a:pt x="336166" y="448721"/>
                  </a:moveTo>
                  <a:lnTo>
                    <a:pt x="27905" y="448721"/>
                  </a:lnTo>
                  <a:cubicBezTo>
                    <a:pt x="12464" y="448721"/>
                    <a:pt x="0" y="436257"/>
                    <a:pt x="0" y="420816"/>
                  </a:cubicBezTo>
                  <a:cubicBezTo>
                    <a:pt x="0" y="405375"/>
                    <a:pt x="12464" y="392911"/>
                    <a:pt x="27905" y="392911"/>
                  </a:cubicBezTo>
                  <a:lnTo>
                    <a:pt x="336166" y="392911"/>
                  </a:lnTo>
                  <a:cubicBezTo>
                    <a:pt x="351606" y="392911"/>
                    <a:pt x="364071" y="405375"/>
                    <a:pt x="364071" y="420816"/>
                  </a:cubicBezTo>
                  <a:cubicBezTo>
                    <a:pt x="364071" y="436257"/>
                    <a:pt x="351420" y="448721"/>
                    <a:pt x="336166" y="448721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793748" y="1487775"/>
            <a:ext cx="2658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确定选题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793875" y="1873250"/>
            <a:ext cx="930021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2021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月确定进行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CNN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模型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优化，并完成实验；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2-4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月完成论文初稿写作。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《Software-Haredware Co-Opitimizaiton for CNNs Based on Reconfigurable Devices》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78467" y="3452815"/>
            <a:ext cx="771525" cy="771525"/>
          </a:xfrm>
          <a:prstGeom prst="ellipse">
            <a:avLst/>
          </a:prstGeom>
          <a:solidFill>
            <a:srgbClr val="F3E0D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98914" y="3674801"/>
            <a:ext cx="330631" cy="327552"/>
            <a:chOff x="6214607" y="4030135"/>
            <a:chExt cx="1147837" cy="1137147"/>
          </a:xfrm>
          <a:solidFill>
            <a:schemeClr val="bg1"/>
          </a:solidFill>
        </p:grpSpPr>
        <p:sp>
          <p:nvSpPr>
            <p:cNvPr id="22" name="任意多边形: 形状 21"/>
            <p:cNvSpPr/>
            <p:nvPr/>
          </p:nvSpPr>
          <p:spPr>
            <a:xfrm>
              <a:off x="6214607" y="4030135"/>
              <a:ext cx="1147837" cy="714375"/>
            </a:xfrm>
            <a:custGeom>
              <a:avLst/>
              <a:gdLst>
                <a:gd name="connsiteX0" fmla="*/ 574663 w 1147836"/>
                <a:gd name="connsiteY0" fmla="*/ 714840 h 714375"/>
                <a:gd name="connsiteX1" fmla="*/ 524433 w 1147836"/>
                <a:gd name="connsiteY1" fmla="*/ 701818 h 714375"/>
                <a:gd name="connsiteX2" fmla="*/ 42602 w 1147836"/>
                <a:gd name="connsiteY2" fmla="*/ 430392 h 714375"/>
                <a:gd name="connsiteX3" fmla="*/ 0 w 1147836"/>
                <a:gd name="connsiteY3" fmla="*/ 357467 h 714375"/>
                <a:gd name="connsiteX4" fmla="*/ 42602 w 1147836"/>
                <a:gd name="connsiteY4" fmla="*/ 284541 h 714375"/>
                <a:gd name="connsiteX5" fmla="*/ 524433 w 1147836"/>
                <a:gd name="connsiteY5" fmla="*/ 13115 h 714375"/>
                <a:gd name="connsiteX6" fmla="*/ 624892 w 1147836"/>
                <a:gd name="connsiteY6" fmla="*/ 13115 h 714375"/>
                <a:gd name="connsiteX7" fmla="*/ 1106723 w 1147836"/>
                <a:gd name="connsiteY7" fmla="*/ 284541 h 714375"/>
                <a:gd name="connsiteX8" fmla="*/ 1149325 w 1147836"/>
                <a:gd name="connsiteY8" fmla="*/ 357467 h 714375"/>
                <a:gd name="connsiteX9" fmla="*/ 1106723 w 1147836"/>
                <a:gd name="connsiteY9" fmla="*/ 430392 h 714375"/>
                <a:gd name="connsiteX10" fmla="*/ 624892 w 1147836"/>
                <a:gd name="connsiteY10" fmla="*/ 701818 h 714375"/>
                <a:gd name="connsiteX11" fmla="*/ 574663 w 1147836"/>
                <a:gd name="connsiteY11" fmla="*/ 714840 h 714375"/>
                <a:gd name="connsiteX12" fmla="*/ 551780 w 1147836"/>
                <a:gd name="connsiteY12" fmla="*/ 653076 h 714375"/>
                <a:gd name="connsiteX13" fmla="*/ 597359 w 1147836"/>
                <a:gd name="connsiteY13" fmla="*/ 653076 h 714375"/>
                <a:gd name="connsiteX14" fmla="*/ 1079190 w 1147836"/>
                <a:gd name="connsiteY14" fmla="*/ 381651 h 714375"/>
                <a:gd name="connsiteX15" fmla="*/ 1093329 w 1147836"/>
                <a:gd name="connsiteY15" fmla="*/ 357281 h 714375"/>
                <a:gd name="connsiteX16" fmla="*/ 1079190 w 1147836"/>
                <a:gd name="connsiteY16" fmla="*/ 332910 h 714375"/>
                <a:gd name="connsiteX17" fmla="*/ 597359 w 1147836"/>
                <a:gd name="connsiteY17" fmla="*/ 61485 h 714375"/>
                <a:gd name="connsiteX18" fmla="*/ 551780 w 1147836"/>
                <a:gd name="connsiteY18" fmla="*/ 61485 h 714375"/>
                <a:gd name="connsiteX19" fmla="*/ 69949 w 1147836"/>
                <a:gd name="connsiteY19" fmla="*/ 332910 h 714375"/>
                <a:gd name="connsiteX20" fmla="*/ 55811 w 1147836"/>
                <a:gd name="connsiteY20" fmla="*/ 357281 h 714375"/>
                <a:gd name="connsiteX21" fmla="*/ 69949 w 1147836"/>
                <a:gd name="connsiteY21" fmla="*/ 381651 h 714375"/>
                <a:gd name="connsiteX22" fmla="*/ 551780 w 1147836"/>
                <a:gd name="connsiteY22" fmla="*/ 653076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47836" h="714375">
                  <a:moveTo>
                    <a:pt x="574663" y="714840"/>
                  </a:moveTo>
                  <a:cubicBezTo>
                    <a:pt x="557361" y="714840"/>
                    <a:pt x="539874" y="710561"/>
                    <a:pt x="524433" y="701818"/>
                  </a:cubicBezTo>
                  <a:lnTo>
                    <a:pt x="42602" y="430392"/>
                  </a:lnTo>
                  <a:cubicBezTo>
                    <a:pt x="15999" y="415324"/>
                    <a:pt x="0" y="388162"/>
                    <a:pt x="0" y="357467"/>
                  </a:cubicBezTo>
                  <a:cubicBezTo>
                    <a:pt x="0" y="326771"/>
                    <a:pt x="15999" y="299610"/>
                    <a:pt x="42602" y="284541"/>
                  </a:cubicBezTo>
                  <a:lnTo>
                    <a:pt x="524433" y="13115"/>
                  </a:lnTo>
                  <a:cubicBezTo>
                    <a:pt x="555315" y="-4372"/>
                    <a:pt x="593824" y="-4372"/>
                    <a:pt x="624892" y="13115"/>
                  </a:cubicBezTo>
                  <a:lnTo>
                    <a:pt x="1106723" y="284541"/>
                  </a:lnTo>
                  <a:cubicBezTo>
                    <a:pt x="1133326" y="299610"/>
                    <a:pt x="1149325" y="326771"/>
                    <a:pt x="1149325" y="357467"/>
                  </a:cubicBezTo>
                  <a:cubicBezTo>
                    <a:pt x="1149325" y="388162"/>
                    <a:pt x="1133326" y="415324"/>
                    <a:pt x="1106723" y="430392"/>
                  </a:cubicBezTo>
                  <a:lnTo>
                    <a:pt x="624892" y="701818"/>
                  </a:lnTo>
                  <a:cubicBezTo>
                    <a:pt x="609451" y="710561"/>
                    <a:pt x="591964" y="714840"/>
                    <a:pt x="574663" y="714840"/>
                  </a:cubicBezTo>
                  <a:close/>
                  <a:moveTo>
                    <a:pt x="551780" y="653076"/>
                  </a:moveTo>
                  <a:cubicBezTo>
                    <a:pt x="565919" y="661076"/>
                    <a:pt x="583406" y="661076"/>
                    <a:pt x="597359" y="653076"/>
                  </a:cubicBezTo>
                  <a:lnTo>
                    <a:pt x="1079190" y="381651"/>
                  </a:lnTo>
                  <a:cubicBezTo>
                    <a:pt x="1092026" y="374396"/>
                    <a:pt x="1093329" y="362303"/>
                    <a:pt x="1093329" y="357281"/>
                  </a:cubicBezTo>
                  <a:cubicBezTo>
                    <a:pt x="1093329" y="352258"/>
                    <a:pt x="1092026" y="340165"/>
                    <a:pt x="1079190" y="332910"/>
                  </a:cubicBezTo>
                  <a:lnTo>
                    <a:pt x="597359" y="61485"/>
                  </a:lnTo>
                  <a:cubicBezTo>
                    <a:pt x="583220" y="53485"/>
                    <a:pt x="565733" y="53485"/>
                    <a:pt x="551780" y="61485"/>
                  </a:cubicBezTo>
                  <a:lnTo>
                    <a:pt x="69949" y="332910"/>
                  </a:lnTo>
                  <a:cubicBezTo>
                    <a:pt x="57113" y="340165"/>
                    <a:pt x="55811" y="352258"/>
                    <a:pt x="55811" y="357281"/>
                  </a:cubicBezTo>
                  <a:cubicBezTo>
                    <a:pt x="55811" y="362303"/>
                    <a:pt x="57113" y="374396"/>
                    <a:pt x="69949" y="381651"/>
                  </a:cubicBezTo>
                  <a:lnTo>
                    <a:pt x="551780" y="653076"/>
                  </a:ln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6224288" y="4601735"/>
              <a:ext cx="1129233" cy="353467"/>
            </a:xfrm>
            <a:custGeom>
              <a:avLst/>
              <a:gdLst>
                <a:gd name="connsiteX0" fmla="*/ 564982 w 1129233"/>
                <a:gd name="connsiteY0" fmla="*/ 355321 h 353466"/>
                <a:gd name="connsiteX1" fmla="*/ 514753 w 1129233"/>
                <a:gd name="connsiteY1" fmla="*/ 342298 h 353466"/>
                <a:gd name="connsiteX2" fmla="*/ 514381 w 1129233"/>
                <a:gd name="connsiteY2" fmla="*/ 342112 h 353466"/>
                <a:gd name="connsiteX3" fmla="*/ 13946 w 1129233"/>
                <a:gd name="connsiteY3" fmla="*/ 52083 h 353466"/>
                <a:gd name="connsiteX4" fmla="*/ 3714 w 1129233"/>
                <a:gd name="connsiteY4" fmla="*/ 13946 h 353466"/>
                <a:gd name="connsiteX5" fmla="*/ 41851 w 1129233"/>
                <a:gd name="connsiteY5" fmla="*/ 3714 h 353466"/>
                <a:gd name="connsiteX6" fmla="*/ 542286 w 1129233"/>
                <a:gd name="connsiteY6" fmla="*/ 293743 h 353466"/>
                <a:gd name="connsiteX7" fmla="*/ 587679 w 1129233"/>
                <a:gd name="connsiteY7" fmla="*/ 293743 h 353466"/>
                <a:gd name="connsiteX8" fmla="*/ 1087927 w 1129233"/>
                <a:gd name="connsiteY8" fmla="*/ 3900 h 353466"/>
                <a:gd name="connsiteX9" fmla="*/ 1126064 w 1129233"/>
                <a:gd name="connsiteY9" fmla="*/ 14132 h 353466"/>
                <a:gd name="connsiteX10" fmla="*/ 1115832 w 1129233"/>
                <a:gd name="connsiteY10" fmla="*/ 52269 h 353466"/>
                <a:gd name="connsiteX11" fmla="*/ 615212 w 1129233"/>
                <a:gd name="connsiteY11" fmla="*/ 342298 h 353466"/>
                <a:gd name="connsiteX12" fmla="*/ 564982 w 1129233"/>
                <a:gd name="connsiteY12" fmla="*/ 355321 h 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9233" h="353466">
                  <a:moveTo>
                    <a:pt x="564982" y="355321"/>
                  </a:moveTo>
                  <a:cubicBezTo>
                    <a:pt x="547681" y="355321"/>
                    <a:pt x="530194" y="351042"/>
                    <a:pt x="514753" y="342298"/>
                  </a:cubicBezTo>
                  <a:lnTo>
                    <a:pt x="514381" y="342112"/>
                  </a:lnTo>
                  <a:lnTo>
                    <a:pt x="13946" y="52083"/>
                  </a:lnTo>
                  <a:cubicBezTo>
                    <a:pt x="552" y="44270"/>
                    <a:pt x="-3913" y="27341"/>
                    <a:pt x="3714" y="13946"/>
                  </a:cubicBezTo>
                  <a:cubicBezTo>
                    <a:pt x="11528" y="552"/>
                    <a:pt x="28457" y="-3913"/>
                    <a:pt x="41851" y="3714"/>
                  </a:cubicBezTo>
                  <a:lnTo>
                    <a:pt x="542286" y="293743"/>
                  </a:lnTo>
                  <a:cubicBezTo>
                    <a:pt x="556239" y="301557"/>
                    <a:pt x="573726" y="301557"/>
                    <a:pt x="587679" y="293743"/>
                  </a:cubicBezTo>
                  <a:lnTo>
                    <a:pt x="1087927" y="3900"/>
                  </a:lnTo>
                  <a:cubicBezTo>
                    <a:pt x="1101322" y="-3913"/>
                    <a:pt x="1118251" y="738"/>
                    <a:pt x="1126064" y="14132"/>
                  </a:cubicBezTo>
                  <a:cubicBezTo>
                    <a:pt x="1133878" y="27527"/>
                    <a:pt x="1129227" y="44456"/>
                    <a:pt x="1115832" y="52269"/>
                  </a:cubicBezTo>
                  <a:lnTo>
                    <a:pt x="615212" y="342298"/>
                  </a:lnTo>
                  <a:cubicBezTo>
                    <a:pt x="599771" y="351042"/>
                    <a:pt x="582284" y="355321"/>
                    <a:pt x="564982" y="355321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224288" y="4813815"/>
              <a:ext cx="1129233" cy="353467"/>
            </a:xfrm>
            <a:custGeom>
              <a:avLst/>
              <a:gdLst>
                <a:gd name="connsiteX0" fmla="*/ 564982 w 1129233"/>
                <a:gd name="connsiteY0" fmla="*/ 355321 h 353466"/>
                <a:gd name="connsiteX1" fmla="*/ 514753 w 1129233"/>
                <a:gd name="connsiteY1" fmla="*/ 342298 h 353466"/>
                <a:gd name="connsiteX2" fmla="*/ 514381 w 1129233"/>
                <a:gd name="connsiteY2" fmla="*/ 342112 h 353466"/>
                <a:gd name="connsiteX3" fmla="*/ 13946 w 1129233"/>
                <a:gd name="connsiteY3" fmla="*/ 52083 h 353466"/>
                <a:gd name="connsiteX4" fmla="*/ 3714 w 1129233"/>
                <a:gd name="connsiteY4" fmla="*/ 13946 h 353466"/>
                <a:gd name="connsiteX5" fmla="*/ 41851 w 1129233"/>
                <a:gd name="connsiteY5" fmla="*/ 3714 h 353466"/>
                <a:gd name="connsiteX6" fmla="*/ 542286 w 1129233"/>
                <a:gd name="connsiteY6" fmla="*/ 293743 h 353466"/>
                <a:gd name="connsiteX7" fmla="*/ 587679 w 1129233"/>
                <a:gd name="connsiteY7" fmla="*/ 293743 h 353466"/>
                <a:gd name="connsiteX8" fmla="*/ 1087927 w 1129233"/>
                <a:gd name="connsiteY8" fmla="*/ 3900 h 353466"/>
                <a:gd name="connsiteX9" fmla="*/ 1126064 w 1129233"/>
                <a:gd name="connsiteY9" fmla="*/ 14132 h 353466"/>
                <a:gd name="connsiteX10" fmla="*/ 1115832 w 1129233"/>
                <a:gd name="connsiteY10" fmla="*/ 52269 h 353466"/>
                <a:gd name="connsiteX11" fmla="*/ 615212 w 1129233"/>
                <a:gd name="connsiteY11" fmla="*/ 342298 h 353466"/>
                <a:gd name="connsiteX12" fmla="*/ 564982 w 1129233"/>
                <a:gd name="connsiteY12" fmla="*/ 355321 h 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9233" h="353466">
                  <a:moveTo>
                    <a:pt x="564982" y="355321"/>
                  </a:moveTo>
                  <a:cubicBezTo>
                    <a:pt x="547681" y="355321"/>
                    <a:pt x="530194" y="351042"/>
                    <a:pt x="514753" y="342298"/>
                  </a:cubicBezTo>
                  <a:lnTo>
                    <a:pt x="514381" y="342112"/>
                  </a:lnTo>
                  <a:lnTo>
                    <a:pt x="13946" y="52083"/>
                  </a:lnTo>
                  <a:cubicBezTo>
                    <a:pt x="552" y="44270"/>
                    <a:pt x="-3913" y="27341"/>
                    <a:pt x="3714" y="13946"/>
                  </a:cubicBezTo>
                  <a:cubicBezTo>
                    <a:pt x="11342" y="552"/>
                    <a:pt x="28457" y="-3913"/>
                    <a:pt x="41851" y="3714"/>
                  </a:cubicBezTo>
                  <a:lnTo>
                    <a:pt x="542286" y="293743"/>
                  </a:lnTo>
                  <a:cubicBezTo>
                    <a:pt x="556239" y="301557"/>
                    <a:pt x="573726" y="301557"/>
                    <a:pt x="587679" y="293743"/>
                  </a:cubicBezTo>
                  <a:lnTo>
                    <a:pt x="1087927" y="3900"/>
                  </a:lnTo>
                  <a:cubicBezTo>
                    <a:pt x="1101322" y="-3913"/>
                    <a:pt x="1118251" y="738"/>
                    <a:pt x="1126064" y="14132"/>
                  </a:cubicBezTo>
                  <a:cubicBezTo>
                    <a:pt x="1133878" y="27527"/>
                    <a:pt x="1129227" y="44456"/>
                    <a:pt x="1115832" y="52269"/>
                  </a:cubicBezTo>
                  <a:lnTo>
                    <a:pt x="615212" y="342298"/>
                  </a:lnTo>
                  <a:cubicBezTo>
                    <a:pt x="599771" y="351042"/>
                    <a:pt x="582284" y="355321"/>
                    <a:pt x="564982" y="355321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793747" y="3352259"/>
            <a:ext cx="2658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投稿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ISPA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93747" y="3738022"/>
            <a:ext cx="7872764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2021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月确定投稿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The 19th IEEE International Symposium on Parallel and Distributed Processing with Applications (IEEE ISPA 2021)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2021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7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26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日收到录稿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通知。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3273038" y="0"/>
            <a:ext cx="5645924" cy="838684"/>
          </a:xfrm>
          <a:custGeom>
            <a:avLst/>
            <a:gdLst>
              <a:gd name="connsiteX0" fmla="*/ 0 w 5645924"/>
              <a:gd name="connsiteY0" fmla="*/ 0 h 838684"/>
              <a:gd name="connsiteX1" fmla="*/ 5645924 w 5645924"/>
              <a:gd name="connsiteY1" fmla="*/ 0 h 838684"/>
              <a:gd name="connsiteX2" fmla="*/ 5640599 w 5645924"/>
              <a:gd name="connsiteY2" fmla="*/ 12553 h 838684"/>
              <a:gd name="connsiteX3" fmla="*/ 2822962 w 5645924"/>
              <a:gd name="connsiteY3" fmla="*/ 838684 h 838684"/>
              <a:gd name="connsiteX4" fmla="*/ 5326 w 5645924"/>
              <a:gd name="connsiteY4" fmla="*/ 12553 h 8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924" h="838684">
                <a:moveTo>
                  <a:pt x="0" y="0"/>
                </a:moveTo>
                <a:lnTo>
                  <a:pt x="5645924" y="0"/>
                </a:lnTo>
                <a:lnTo>
                  <a:pt x="5640599" y="12553"/>
                </a:lnTo>
                <a:cubicBezTo>
                  <a:pt x="5372416" y="484025"/>
                  <a:pt x="4212819" y="838684"/>
                  <a:pt x="2822962" y="838684"/>
                </a:cubicBezTo>
                <a:cubicBezTo>
                  <a:pt x="1433105" y="838684"/>
                  <a:pt x="273508" y="484025"/>
                  <a:pt x="5326" y="12553"/>
                </a:cubicBezTo>
                <a:close/>
              </a:path>
            </a:pathLst>
          </a:custGeom>
          <a:gradFill flip="none" rotWithShape="1">
            <a:gsLst>
              <a:gs pos="20000">
                <a:srgbClr val="F3E0D2"/>
              </a:gs>
              <a:gs pos="100000">
                <a:srgbClr val="8DC0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61856" y="157936"/>
            <a:ext cx="305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第一篇论文投稿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72000" y="637162"/>
            <a:ext cx="648000" cy="4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>
          <a:xfrm>
            <a:off x="3273038" y="0"/>
            <a:ext cx="5645924" cy="838684"/>
          </a:xfrm>
          <a:custGeom>
            <a:avLst/>
            <a:gdLst>
              <a:gd name="connsiteX0" fmla="*/ 0 w 5645924"/>
              <a:gd name="connsiteY0" fmla="*/ 0 h 838684"/>
              <a:gd name="connsiteX1" fmla="*/ 5645924 w 5645924"/>
              <a:gd name="connsiteY1" fmla="*/ 0 h 838684"/>
              <a:gd name="connsiteX2" fmla="*/ 5640599 w 5645924"/>
              <a:gd name="connsiteY2" fmla="*/ 12553 h 838684"/>
              <a:gd name="connsiteX3" fmla="*/ 2822962 w 5645924"/>
              <a:gd name="connsiteY3" fmla="*/ 838684 h 838684"/>
              <a:gd name="connsiteX4" fmla="*/ 5326 w 5645924"/>
              <a:gd name="connsiteY4" fmla="*/ 12553 h 8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924" h="838684">
                <a:moveTo>
                  <a:pt x="0" y="0"/>
                </a:moveTo>
                <a:lnTo>
                  <a:pt x="5645924" y="0"/>
                </a:lnTo>
                <a:lnTo>
                  <a:pt x="5640599" y="12553"/>
                </a:lnTo>
                <a:cubicBezTo>
                  <a:pt x="5372416" y="484025"/>
                  <a:pt x="4212819" y="838684"/>
                  <a:pt x="2822962" y="838684"/>
                </a:cubicBezTo>
                <a:cubicBezTo>
                  <a:pt x="1433105" y="838684"/>
                  <a:pt x="273508" y="484025"/>
                  <a:pt x="5326" y="12553"/>
                </a:cubicBezTo>
                <a:close/>
              </a:path>
            </a:pathLst>
          </a:custGeom>
          <a:gradFill flip="none" rotWithShape="1">
            <a:gsLst>
              <a:gs pos="20000">
                <a:srgbClr val="F3E0D2"/>
              </a:gs>
              <a:gs pos="100000">
                <a:srgbClr val="8DC0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72000" y="637162"/>
            <a:ext cx="648000" cy="4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2001" y="6724351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cs typeface="+mn-ea"/>
                <a:sym typeface="+mn-lt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cs typeface="+mn-ea"/>
                <a:sym typeface="+mn-lt"/>
              </a:rPr>
              <a:t>http://www.1ppt.com/moban/</a:t>
            </a:r>
            <a:r>
              <a:rPr lang="zh-CN" altLang="en-US" sz="1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61856" y="157936"/>
            <a:ext cx="305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第一篇论文投稿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1816" y="961784"/>
            <a:ext cx="971005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Software-Haredware Co-Opitimizaiton for CNNs Based on Reconfigurable Devices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i="1" dirty="0">
                <a:solidFill>
                  <a:srgbClr val="FF0000"/>
                </a:solidFill>
              </a:rPr>
              <a:t>Index Terms</a:t>
            </a:r>
            <a:r>
              <a:rPr lang="en-US" altLang="zh-CN" dirty="0">
                <a:solidFill>
                  <a:srgbClr val="FF0000"/>
                </a:solidFill>
              </a:rPr>
              <a:t>—Software-Hardware Co-Opitimizaiton, Convolutional Neural Networks, ShuffleNetV2, Reconfigurable Computing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75" name="图形 7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70635" y="2437130"/>
            <a:ext cx="4762500" cy="3371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7050" y="5956300"/>
            <a:ext cx="2540000" cy="330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</a:rPr>
              <a:t>Fig. 1. ShuffleNetV2 Model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01080" y="2284095"/>
            <a:ext cx="7061835" cy="3448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800" dirty="0"/>
              <a:t>ShuffleNetV2 is an upgraded version of ShuffleNet. </a:t>
            </a:r>
            <a:endParaRPr lang="en-US" altLang="zh-CN" sz="1800" dirty="0"/>
          </a:p>
          <a:p>
            <a:pPr algn="l">
              <a:lnSpc>
                <a:spcPct val="130000"/>
              </a:lnSpc>
            </a:pP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Channel Split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algn="l">
              <a:lnSpc>
                <a:spcPct val="130000"/>
              </a:lnSpc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+mn-ea"/>
              <a:cs typeface="Arial" panose="020B0604020202020204" pitchFamily="34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dirty="0">
                <a:sym typeface="+mn-ea"/>
              </a:rPr>
              <a:t>ShuffleNetV2 is optimized for minimizing memory </a:t>
            </a:r>
            <a:endParaRPr lang="en-US" altLang="zh-CN" sz="1800" dirty="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dirty="0">
                <a:sym typeface="+mn-ea"/>
              </a:rPr>
              <a:t>accesses forthe same channel size, giving full </a:t>
            </a:r>
            <a:endParaRPr lang="en-US" altLang="zh-CN" sz="1800" dirty="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dirty="0">
                <a:sym typeface="+mn-ea"/>
              </a:rPr>
              <a:t>consideration to the group convolution in terms of </a:t>
            </a:r>
            <a:endParaRPr lang="en-US" altLang="zh-CN" sz="1800" dirty="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dirty="0">
                <a:sym typeface="+mn-ea"/>
              </a:rPr>
              <a:t>grouping method and number, and reducing </a:t>
            </a:r>
            <a:endParaRPr lang="en-US" altLang="zh-CN" sz="1800" dirty="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dirty="0">
                <a:sym typeface="+mn-ea"/>
              </a:rPr>
              <a:t>element-level operations. </a:t>
            </a:r>
            <a:endParaRPr lang="en-US" altLang="zh-CN" sz="1800" dirty="0"/>
          </a:p>
          <a:p>
            <a:pPr algn="l">
              <a:lnSpc>
                <a:spcPct val="130000"/>
              </a:lnSpc>
            </a:pP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>
          <a:xfrm>
            <a:off x="3273038" y="0"/>
            <a:ext cx="5645924" cy="838684"/>
          </a:xfrm>
          <a:custGeom>
            <a:avLst/>
            <a:gdLst>
              <a:gd name="connsiteX0" fmla="*/ 0 w 5645924"/>
              <a:gd name="connsiteY0" fmla="*/ 0 h 838684"/>
              <a:gd name="connsiteX1" fmla="*/ 5645924 w 5645924"/>
              <a:gd name="connsiteY1" fmla="*/ 0 h 838684"/>
              <a:gd name="connsiteX2" fmla="*/ 5640599 w 5645924"/>
              <a:gd name="connsiteY2" fmla="*/ 12553 h 838684"/>
              <a:gd name="connsiteX3" fmla="*/ 2822962 w 5645924"/>
              <a:gd name="connsiteY3" fmla="*/ 838684 h 838684"/>
              <a:gd name="connsiteX4" fmla="*/ 5326 w 5645924"/>
              <a:gd name="connsiteY4" fmla="*/ 12553 h 8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924" h="838684">
                <a:moveTo>
                  <a:pt x="0" y="0"/>
                </a:moveTo>
                <a:lnTo>
                  <a:pt x="5645924" y="0"/>
                </a:lnTo>
                <a:lnTo>
                  <a:pt x="5640599" y="12553"/>
                </a:lnTo>
                <a:cubicBezTo>
                  <a:pt x="5372416" y="484025"/>
                  <a:pt x="4212819" y="838684"/>
                  <a:pt x="2822962" y="838684"/>
                </a:cubicBezTo>
                <a:cubicBezTo>
                  <a:pt x="1433105" y="838684"/>
                  <a:pt x="273508" y="484025"/>
                  <a:pt x="5326" y="12553"/>
                </a:cubicBezTo>
                <a:close/>
              </a:path>
            </a:pathLst>
          </a:custGeom>
          <a:gradFill flip="none" rotWithShape="1">
            <a:gsLst>
              <a:gs pos="20000">
                <a:srgbClr val="F3E0D2"/>
              </a:gs>
              <a:gs pos="100000">
                <a:srgbClr val="8DC0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72000" y="637162"/>
            <a:ext cx="648000" cy="4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2001" y="6724351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cs typeface="+mn-ea"/>
                <a:sym typeface="+mn-lt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cs typeface="+mn-ea"/>
                <a:sym typeface="+mn-lt"/>
              </a:rPr>
              <a:t>http://www.1ppt.com/moban/</a:t>
            </a:r>
            <a:r>
              <a:rPr lang="zh-CN" altLang="en-US" sz="1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61856" y="157936"/>
            <a:ext cx="305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第一篇论文投稿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7165" y="1092200"/>
            <a:ext cx="9286875" cy="1889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800" dirty="0"/>
              <a:t> ShuffleNetV2 </a:t>
            </a:r>
            <a:r>
              <a:rPr lang="zh-CN" altLang="en-US" sz="1800" dirty="0"/>
              <a:t>卷积</a:t>
            </a:r>
            <a:endParaRPr lang="en-US" altLang="zh-CN" sz="1800" dirty="0"/>
          </a:p>
          <a:p>
            <a:pPr marL="342900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en-US" altLang="zh-CN" dirty="0">
                <a:sym typeface="+mn-ea"/>
              </a:rPr>
              <a:t>depthwise</a:t>
            </a:r>
            <a:r>
              <a:rPr lang="en-US" altLang="zh-CN" sz="1800" dirty="0"/>
              <a:t> convolution,</a:t>
            </a:r>
            <a:endParaRPr lang="en-US" altLang="zh-CN" sz="1800" dirty="0"/>
          </a:p>
          <a:p>
            <a:pPr marL="342900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en-US" altLang="zh-CN" sz="1800" dirty="0"/>
              <a:t>pointwise convolution</a:t>
            </a:r>
            <a:endParaRPr lang="en-US" altLang="zh-CN" sz="1800" dirty="0"/>
          </a:p>
          <a:p>
            <a:pPr marL="342900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en-US" altLang="zh-CN" sz="1800" dirty="0"/>
              <a:t>normal convolution </a:t>
            </a:r>
            <a:endParaRPr lang="en-US" altLang="zh-CN" sz="1800" dirty="0"/>
          </a:p>
          <a:p>
            <a:pPr marL="342900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en-US" altLang="zh-CN" sz="1800" dirty="0"/>
              <a:t>fully connected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sz="1800" dirty="0"/>
              <a:t>layers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5315585" y="1387475"/>
          <a:ext cx="4893310" cy="268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185535" y="4250690"/>
            <a:ext cx="4022725" cy="330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</a:rPr>
              <a:t>Fig. 3. Analysis of ShuffleNetV2 convolution module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53540" y="4760595"/>
            <a:ext cx="8874125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30000"/>
              </a:lnSpc>
              <a:buClrTx/>
              <a:buSzTx/>
              <a:buFont typeface="+mj-lt"/>
              <a:buNone/>
            </a:pPr>
            <a:r>
              <a:rPr lang="en-US" altLang="zh-CN" sz="1800" dirty="0"/>
              <a:t>pointwise convolution accounts for 70.240%,</a:t>
            </a:r>
            <a:endParaRPr lang="en-US" altLang="zh-CN" sz="1800" dirty="0"/>
          </a:p>
          <a:p>
            <a:pPr indent="0" algn="l">
              <a:lnSpc>
                <a:spcPct val="130000"/>
              </a:lnSpc>
              <a:buClrTx/>
              <a:buSzTx/>
              <a:buFont typeface="+mj-lt"/>
              <a:buNone/>
            </a:pPr>
            <a:r>
              <a:rPr lang="en-US" altLang="zh-CN" dirty="0">
                <a:sym typeface="+mn-ea"/>
              </a:rPr>
              <a:t>normal</a:t>
            </a:r>
            <a:r>
              <a:rPr lang="en-US" altLang="zh-CN" sz="1800" dirty="0"/>
              <a:t> convolution for 23.159%,</a:t>
            </a:r>
            <a:endParaRPr lang="en-US" altLang="zh-CN" sz="1800" dirty="0"/>
          </a:p>
          <a:p>
            <a:pPr indent="0" algn="l">
              <a:lnSpc>
                <a:spcPct val="130000"/>
              </a:lnSpc>
              <a:buClrTx/>
              <a:buSzTx/>
              <a:buFont typeface="+mj-lt"/>
              <a:buNone/>
            </a:pPr>
            <a:r>
              <a:rPr lang="en-US" altLang="zh-CN" sz="1800" dirty="0"/>
              <a:t>depthwise  convolution for 6.442%, </a:t>
            </a:r>
            <a:endParaRPr lang="en-US" altLang="zh-CN" sz="1800" dirty="0"/>
          </a:p>
          <a:p>
            <a:pPr indent="0" algn="l">
              <a:lnSpc>
                <a:spcPct val="130000"/>
              </a:lnSpc>
              <a:buClrTx/>
              <a:buSzTx/>
              <a:buFont typeface="+mj-lt"/>
              <a:buNone/>
            </a:pPr>
            <a:r>
              <a:rPr lang="en-US" altLang="zh-CN" dirty="0">
                <a:sym typeface="+mn-ea"/>
              </a:rPr>
              <a:t>fully connected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sym typeface="+mn-ea"/>
              </a:rPr>
              <a:t>layers</a:t>
            </a:r>
            <a:r>
              <a:rPr lang="en-US" altLang="zh-CN" sz="1800" dirty="0"/>
              <a:t> for 0.159%,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>
          <a:xfrm>
            <a:off x="3273038" y="0"/>
            <a:ext cx="5645924" cy="838684"/>
          </a:xfrm>
          <a:custGeom>
            <a:avLst/>
            <a:gdLst>
              <a:gd name="connsiteX0" fmla="*/ 0 w 5645924"/>
              <a:gd name="connsiteY0" fmla="*/ 0 h 838684"/>
              <a:gd name="connsiteX1" fmla="*/ 5645924 w 5645924"/>
              <a:gd name="connsiteY1" fmla="*/ 0 h 838684"/>
              <a:gd name="connsiteX2" fmla="*/ 5640599 w 5645924"/>
              <a:gd name="connsiteY2" fmla="*/ 12553 h 838684"/>
              <a:gd name="connsiteX3" fmla="*/ 2822962 w 5645924"/>
              <a:gd name="connsiteY3" fmla="*/ 838684 h 838684"/>
              <a:gd name="connsiteX4" fmla="*/ 5326 w 5645924"/>
              <a:gd name="connsiteY4" fmla="*/ 12553 h 8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924" h="838684">
                <a:moveTo>
                  <a:pt x="0" y="0"/>
                </a:moveTo>
                <a:lnTo>
                  <a:pt x="5645924" y="0"/>
                </a:lnTo>
                <a:lnTo>
                  <a:pt x="5640599" y="12553"/>
                </a:lnTo>
                <a:cubicBezTo>
                  <a:pt x="5372416" y="484025"/>
                  <a:pt x="4212819" y="838684"/>
                  <a:pt x="2822962" y="838684"/>
                </a:cubicBezTo>
                <a:cubicBezTo>
                  <a:pt x="1433105" y="838684"/>
                  <a:pt x="273508" y="484025"/>
                  <a:pt x="5326" y="12553"/>
                </a:cubicBezTo>
                <a:close/>
              </a:path>
            </a:pathLst>
          </a:custGeom>
          <a:gradFill flip="none" rotWithShape="1">
            <a:gsLst>
              <a:gs pos="20000">
                <a:srgbClr val="F3E0D2"/>
              </a:gs>
              <a:gs pos="100000">
                <a:srgbClr val="8DC0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72000" y="637162"/>
            <a:ext cx="648000" cy="4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2001" y="6724351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cs typeface="+mn-ea"/>
                <a:sym typeface="+mn-lt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cs typeface="+mn-ea"/>
                <a:sym typeface="+mn-lt"/>
              </a:rPr>
              <a:t>http://www.1ppt.com/moban/</a:t>
            </a:r>
            <a:r>
              <a:rPr lang="zh-CN" altLang="en-US" sz="1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61856" y="157936"/>
            <a:ext cx="305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第一篇论文投稿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1545" y="962025"/>
            <a:ext cx="1100836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 identifier Flag is set to distinguish which type of convolution operation is being performed. </a:t>
            </a:r>
            <a:r>
              <a:rPr lang="en-US" altLang="zh-CN" dirty="0">
                <a:solidFill>
                  <a:srgbClr val="FF0000"/>
                </a:solidFill>
              </a:rPr>
              <a:t>When Flag=PW, this operation is pointwise convolution;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when Flag=DW, this operation is depthwise convolution;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when Flag=CON, this operation is normal convolution.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The PE unit consists of a number of PEs (processing units) and an addition tree.</a:t>
            </a:r>
            <a:endParaRPr lang="en-US" altLang="zh-CN" dirty="0"/>
          </a:p>
        </p:txBody>
      </p:sp>
      <p:pic>
        <p:nvPicPr>
          <p:cNvPr id="4" name="图形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290445" y="2561590"/>
            <a:ext cx="6781165" cy="2520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21150" y="5339715"/>
            <a:ext cx="5570220" cy="330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</a:rPr>
              <a:t>Fig. 8. Convolution module top-level design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159B4"/>
      </a:accent1>
      <a:accent2>
        <a:srgbClr val="3789FF"/>
      </a:accent2>
      <a:accent3>
        <a:srgbClr val="00C6D0"/>
      </a:accent3>
      <a:accent4>
        <a:srgbClr val="76E5DB"/>
      </a:accent4>
      <a:accent5>
        <a:srgbClr val="FF701D"/>
      </a:accent5>
      <a:accent6>
        <a:srgbClr val="835DE4"/>
      </a:accent6>
      <a:hlink>
        <a:srgbClr val="046DA3"/>
      </a:hlink>
      <a:folHlink>
        <a:srgbClr val="BFBFBF"/>
      </a:folHlink>
    </a:clrScheme>
    <a:fontScheme name="cuvkj4al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defRPr sz="1200" dirty="0">
            <a:solidFill>
              <a:schemeClr val="bg2">
                <a:lumMod val="25000"/>
              </a:schemeClr>
            </a:solidFill>
            <a:latin typeface="+mn-ea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vkj4al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159B4"/>
    </a:accent1>
    <a:accent2>
      <a:srgbClr val="3789FF"/>
    </a:accent2>
    <a:accent3>
      <a:srgbClr val="00C6D0"/>
    </a:accent3>
    <a:accent4>
      <a:srgbClr val="76E5DB"/>
    </a:accent4>
    <a:accent5>
      <a:srgbClr val="FF701D"/>
    </a:accent5>
    <a:accent6>
      <a:srgbClr val="835DE4"/>
    </a:accent6>
    <a:hlink>
      <a:srgbClr val="046DA3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3055</Words>
  <Application>WPS 演示</Application>
  <PresentationFormat>宽屏</PresentationFormat>
  <Paragraphs>150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楷体</vt:lpstr>
      <vt:lpstr>微软雅黑</vt:lpstr>
      <vt:lpstr>NimbusRomNo9L-Medi</vt:lpstr>
      <vt:lpstr>Arial Unicode MS</vt:lpstr>
      <vt:lpstr>Calibri</vt:lpstr>
      <vt:lpstr>Segoe Print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简约撞色</dc:title>
  <dc:creator>第一PPT</dc:creator>
  <cp:keywords>www.1ppt.com</cp:keywords>
  <dc:description>www.1ppt.com</dc:description>
  <cp:lastModifiedBy>Administrator</cp:lastModifiedBy>
  <cp:revision>101</cp:revision>
  <dcterms:created xsi:type="dcterms:W3CDTF">2019-11-24T03:11:00Z</dcterms:created>
  <dcterms:modified xsi:type="dcterms:W3CDTF">2021-07-29T07:37:18Z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720E9CFC0C6F4F4DB9EFD1D873D212C7</vt:lpwstr>
  </property>
</Properties>
</file>