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2"/>
  </p:sldMasterIdLst>
  <p:notesMasterIdLst>
    <p:notesMasterId r:id="rId12"/>
  </p:notesMasterIdLst>
  <p:sldIdLst>
    <p:sldId id="257" r:id="rId3"/>
    <p:sldId id="351" r:id="rId4"/>
    <p:sldId id="348" r:id="rId5"/>
    <p:sldId id="352" r:id="rId6"/>
    <p:sldId id="357" r:id="rId7"/>
    <p:sldId id="358" r:id="rId8"/>
    <p:sldId id="355" r:id="rId9"/>
    <p:sldId id="356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3A7"/>
    <a:srgbClr val="FFFFFF"/>
    <a:srgbClr val="0053A3"/>
    <a:srgbClr val="003E7A"/>
    <a:srgbClr val="F3CD0D"/>
    <a:srgbClr val="EF8943"/>
    <a:srgbClr val="4EE4AB"/>
    <a:srgbClr val="516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636" autoAdjust="0"/>
  </p:normalViewPr>
  <p:slideViewPr>
    <p:cSldViewPr snapToGrid="0">
      <p:cViewPr varScale="1">
        <p:scale>
          <a:sx n="71" d="100"/>
          <a:sy n="71" d="100"/>
        </p:scale>
        <p:origin x="21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7597A-DB01-4E9E-ADAD-9D14998C1AF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25A8-F611-421E-B9B3-BF179A9E24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B25A8-F611-421E-B9B3-BF179A9E24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B25A8-F611-421E-B9B3-BF179A9E24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2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B25A8-F611-421E-B9B3-BF179A9E24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B25A8-F611-421E-B9B3-BF179A9E24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B25A8-F611-421E-B9B3-BF179A9E24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0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B25A8-F611-421E-B9B3-BF179A9E24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9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B25A8-F611-421E-B9B3-BF179A9E24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B25A8-F611-421E-B9B3-BF179A9E24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3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85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21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321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977200" y="0"/>
            <a:ext cx="321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 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50" y="6405438"/>
            <a:ext cx="139065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687" y="8947"/>
            <a:ext cx="800313" cy="800313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0" y="14592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研究背景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研究内容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方案介绍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方案评估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总结展望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内容 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50" y="6405438"/>
            <a:ext cx="139065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687" y="8947"/>
            <a:ext cx="800313" cy="800313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0" y="14592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研究背景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研究内容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方案介绍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方案评估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总结展望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方案介绍 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50" y="6405438"/>
            <a:ext cx="139065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687" y="8947"/>
            <a:ext cx="800313" cy="800313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0" y="14592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研究背景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研究内容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方案介绍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方案评估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总结展望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方案评估 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50" y="6405438"/>
            <a:ext cx="139065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687" y="8947"/>
            <a:ext cx="800313" cy="800313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0" y="14592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研究背景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研究内容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方案介绍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方案评估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总结展望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展望 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50" y="6405438"/>
            <a:ext cx="139065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687" y="8947"/>
            <a:ext cx="800313" cy="800313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0" y="14592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研究背景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研究内容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方案介绍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方案评估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总结展望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考文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5"/>
          <p:cNvSpPr txBox="1"/>
          <p:nvPr userDrawn="1"/>
        </p:nvSpPr>
        <p:spPr>
          <a:xfrm>
            <a:off x="10801350" y="6405438"/>
            <a:ext cx="139065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687" y="8947"/>
            <a:ext cx="800313" cy="8003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5"/>
          <p:cNvSpPr txBox="1"/>
          <p:nvPr userDrawn="1"/>
        </p:nvSpPr>
        <p:spPr>
          <a:xfrm>
            <a:off x="10801350" y="6405438"/>
            <a:ext cx="139065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C73-6920-4190-8F76-1A0FE52E9A1A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-725519" y="-2381944"/>
            <a:ext cx="13753528" cy="4032448"/>
          </a:xfrm>
          <a:prstGeom prst="ellips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8773" y="3302289"/>
            <a:ext cx="1107219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年中总结</a:t>
            </a:r>
            <a:endParaRPr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" y="6442046"/>
            <a:ext cx="12192001" cy="449609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87" y="656545"/>
            <a:ext cx="1917773" cy="1917773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连接符 8"/>
          <p:cNvCxnSpPr/>
          <p:nvPr/>
        </p:nvCxnSpPr>
        <p:spPr>
          <a:xfrm flipV="1">
            <a:off x="983499" y="4121586"/>
            <a:ext cx="10335491" cy="1094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624770" y="4132532"/>
            <a:ext cx="27984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汇报人：柳凯</a:t>
            </a:r>
            <a:r>
              <a:rPr lang="en-US" altLang="zh-CN" b="1" dirty="0"/>
              <a:t>			</a:t>
            </a:r>
          </a:p>
          <a:p>
            <a:r>
              <a:rPr lang="en-US" altLang="zh-CN" b="1" dirty="0"/>
              <a:t>		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4"/>
    </mc:Choice>
    <mc:Fallback xmlns="">
      <p:transition spd="slow" advTm="145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5671E364-0B8E-4270-ABAE-984B615D2C00}"/>
              </a:ext>
            </a:extLst>
          </p:cNvPr>
          <p:cNvSpPr/>
          <p:nvPr/>
        </p:nvSpPr>
        <p:spPr>
          <a:xfrm rot="16200000">
            <a:off x="-1851532" y="1781171"/>
            <a:ext cx="6870301" cy="32833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641" y="2552024"/>
            <a:ext cx="2952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568391" y="75344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工作内容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Record</a:t>
                </a: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0553A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rgbClr val="0553A7"/>
                    </a:solidFill>
                  </a:ln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5568391" y="2567225"/>
            <a:ext cx="3929861" cy="861775"/>
            <a:chOff x="3873413" y="3187016"/>
            <a:chExt cx="3929861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1" y="3187016"/>
              <a:ext cx="2890463" cy="861775"/>
              <a:chOff x="4818741" y="3526390"/>
              <a:chExt cx="2890463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未来计划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1" y="4018833"/>
                <a:ext cx="2890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Proposal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rgbClr val="0553A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rgbClr val="0553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rgbClr val="0553A7"/>
                    </a:solidFill>
                  </a:ln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D6693DB-1B8D-4BE0-8627-E5F1C3C293AE}"/>
              </a:ext>
            </a:extLst>
          </p:cNvPr>
          <p:cNvGrpSpPr/>
          <p:nvPr/>
        </p:nvGrpSpPr>
        <p:grpSpPr>
          <a:xfrm>
            <a:off x="5568391" y="4264327"/>
            <a:ext cx="3929861" cy="861775"/>
            <a:chOff x="3873413" y="3187016"/>
            <a:chExt cx="3929861" cy="86177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FE9D4A5-86BE-4401-971B-56CF5AECE5CB}"/>
                </a:ext>
              </a:extLst>
            </p:cNvPr>
            <p:cNvGrpSpPr/>
            <p:nvPr/>
          </p:nvGrpSpPr>
          <p:grpSpPr>
            <a:xfrm>
              <a:off x="4912811" y="3187016"/>
              <a:ext cx="2890463" cy="861775"/>
              <a:chOff x="4818741" y="3526390"/>
              <a:chExt cx="2890463" cy="861775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6ACFC78-134C-41E6-9BB0-1CFBFAF3E22A}"/>
                  </a:ext>
                </a:extLst>
              </p:cNvPr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经验总结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E612749-C5A8-4CC1-AB9B-304BE4FBCAA1}"/>
                  </a:ext>
                </a:extLst>
              </p:cNvPr>
              <p:cNvSpPr txBox="1"/>
              <p:nvPr/>
            </p:nvSpPr>
            <p:spPr>
              <a:xfrm>
                <a:off x="4818741" y="4018833"/>
                <a:ext cx="2890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i="0" dirty="0">
                    <a:solidFill>
                      <a:srgbClr val="666666"/>
                    </a:solidFill>
                    <a:effectLst/>
                    <a:latin typeface="Arial" panose="020B0604020202020204" pitchFamily="34" charset="0"/>
                  </a:rPr>
                  <a:t>Empirical summary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691F8DD-5B78-41D1-99AB-E921F42722E1}"/>
                </a:ext>
              </a:extLst>
            </p:cNvPr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B44B008-9F48-4678-B4F0-CEEB84AFB2A1}"/>
                  </a:ext>
                </a:extLst>
              </p:cNvPr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rgbClr val="0553A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rgbClr val="0553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21A0A65-F2AC-484A-815A-E6ABCCC22F8A}"/>
                  </a:ext>
                </a:extLst>
              </p:cNvPr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rgbClr val="0553A7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1"/>
    </mc:Choice>
    <mc:Fallback xmlns="">
      <p:transition spd="slow" advTm="64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21574" y="2385948"/>
            <a:ext cx="6880928" cy="2063173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431" y="1144728"/>
            <a:ext cx="16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3297" y="3010657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</a:t>
            </a:r>
            <a:r>
              <a:rPr lang="zh-CN" altLang="en-US" sz="2800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022552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3176504" y="433025"/>
            <a:ext cx="17363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2800" b="1" spc="2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sp>
        <p:nvSpPr>
          <p:cNvPr id="13" name="矩形 12"/>
          <p:cNvSpPr/>
          <p:nvPr/>
        </p:nvSpPr>
        <p:spPr>
          <a:xfrm>
            <a:off x="2384878" y="271540"/>
            <a:ext cx="284879" cy="266517"/>
          </a:xfrm>
          <a:prstGeom prst="rect">
            <a:avLst/>
          </a:prstGeom>
          <a:solidFill>
            <a:srgbClr val="003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69757" y="528380"/>
            <a:ext cx="329466" cy="332510"/>
          </a:xfrm>
          <a:prstGeom prst="rect">
            <a:avLst/>
          </a:prstGeom>
          <a:solidFill>
            <a:srgbClr val="005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518775" y="6318000"/>
            <a:ext cx="540000" cy="540000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rPr>
              <a:t>1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B83C94-5026-4DA9-9449-EBB4507919E9}"/>
              </a:ext>
            </a:extLst>
          </p:cNvPr>
          <p:cNvSpPr txBox="1"/>
          <p:nvPr/>
        </p:nvSpPr>
        <p:spPr>
          <a:xfrm>
            <a:off x="3731812" y="1885232"/>
            <a:ext cx="722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月份左右参加一次雅思考试，但是结果不太理想，口语</a:t>
            </a:r>
            <a:r>
              <a:rPr lang="en-US" altLang="zh-CN" dirty="0"/>
              <a:t>5.0</a:t>
            </a:r>
            <a:r>
              <a:rPr lang="zh-CN" altLang="en-US" dirty="0"/>
              <a:t>，</a:t>
            </a:r>
            <a:r>
              <a:rPr lang="en-US" altLang="zh-CN" dirty="0"/>
              <a:t>overall 6.0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BD4AB6-EEDE-4FC1-917B-E3DBFB90A0FF}"/>
              </a:ext>
            </a:extLst>
          </p:cNvPr>
          <p:cNvSpPr txBox="1"/>
          <p:nvPr/>
        </p:nvSpPr>
        <p:spPr>
          <a:xfrm>
            <a:off x="3731812" y="3181195"/>
            <a:ext cx="73620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主要是阅读</a:t>
            </a:r>
            <a:r>
              <a:rPr lang="en-US" altLang="zh-CN" sz="2000" dirty="0"/>
              <a:t>cloze test</a:t>
            </a:r>
            <a:r>
              <a:rPr lang="zh-CN" altLang="en-US" sz="2000" dirty="0"/>
              <a:t>和</a:t>
            </a:r>
            <a:r>
              <a:rPr lang="en-US" altLang="zh-CN" sz="2000" dirty="0"/>
              <a:t>multi choice</a:t>
            </a:r>
            <a:r>
              <a:rPr lang="zh-CN" altLang="en-US" sz="2000" dirty="0"/>
              <a:t>类型的机器阅读理解任务论文，参加的比赛是类似高考的文言文多选题，最后得奖队伍有人手动标注数据集，我当时采用的仅仅是将文章作为</a:t>
            </a:r>
            <a:r>
              <a:rPr lang="en-US" altLang="zh-CN" sz="2000" dirty="0"/>
              <a:t>query</a:t>
            </a:r>
            <a:r>
              <a:rPr lang="zh-CN" altLang="en-US" sz="2000" dirty="0"/>
              <a:t>，题干和答案作为</a:t>
            </a:r>
            <a:r>
              <a:rPr lang="en-US" altLang="zh-CN" sz="2000" dirty="0"/>
              <a:t>key</a:t>
            </a:r>
            <a:r>
              <a:rPr lang="zh-CN" altLang="en-US" sz="2000" dirty="0"/>
              <a:t>和</a:t>
            </a:r>
            <a:r>
              <a:rPr lang="en-US" altLang="zh-CN" sz="2000" dirty="0"/>
              <a:t>value</a:t>
            </a:r>
            <a:r>
              <a:rPr lang="zh-CN" altLang="en-US" sz="2000" dirty="0"/>
              <a:t>做了一个基于</a:t>
            </a:r>
            <a:r>
              <a:rPr lang="en-US" altLang="zh-CN" sz="2000" dirty="0"/>
              <a:t>k-fold</a:t>
            </a:r>
            <a:r>
              <a:rPr lang="zh-CN" altLang="en-US" sz="2000" dirty="0"/>
              <a:t>交叉验证的</a:t>
            </a:r>
            <a:r>
              <a:rPr lang="en-US" altLang="zh-CN" sz="2000" dirty="0" err="1"/>
              <a:t>roberta</a:t>
            </a:r>
            <a:r>
              <a:rPr lang="zh-CN" altLang="en-US" sz="2000" dirty="0"/>
              <a:t>的</a:t>
            </a:r>
            <a:r>
              <a:rPr lang="en-US" altLang="zh-CN" sz="2000" dirty="0"/>
              <a:t>fine-tune</a:t>
            </a:r>
            <a:r>
              <a:rPr lang="zh-CN" altLang="en-US" sz="2000" dirty="0"/>
              <a:t>，没进复赛。我后来分析有两个原因，第一个是模型可以选更大，或者进行多个模型的融合（投票或者</a:t>
            </a:r>
            <a:r>
              <a:rPr lang="en-US" altLang="zh-CN" sz="2000" dirty="0"/>
              <a:t>stacking </a:t>
            </a:r>
            <a:r>
              <a:rPr lang="zh-CN" altLang="en-US" sz="2000" dirty="0"/>
              <a:t>或者其他），第二个主要是还是没有进行数据标注。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4D6BA8-EAF7-49B4-81A8-D724B70404EC}"/>
              </a:ext>
            </a:extLst>
          </p:cNvPr>
          <p:cNvSpPr txBox="1"/>
          <p:nvPr/>
        </p:nvSpPr>
        <p:spPr>
          <a:xfrm>
            <a:off x="3718629" y="6071109"/>
            <a:ext cx="1338828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有惊无险，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5AC26A-D7AB-4EC4-9785-DB926D600D04}"/>
              </a:ext>
            </a:extLst>
          </p:cNvPr>
          <p:cNvSpPr txBox="1"/>
          <p:nvPr/>
        </p:nvSpPr>
        <p:spPr>
          <a:xfrm>
            <a:off x="2999223" y="1375795"/>
            <a:ext cx="293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准备雅思考试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3787D1-B23B-4925-9EE8-38137DD7E45A}"/>
              </a:ext>
            </a:extLst>
          </p:cNvPr>
          <p:cNvSpPr txBox="1"/>
          <p:nvPr/>
        </p:nvSpPr>
        <p:spPr>
          <a:xfrm>
            <a:off x="2999223" y="2537851"/>
            <a:ext cx="818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MCR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相关的论文，参加海华的中文阅读理解比赛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8FF778-4BA5-4288-9317-B73C6CF9F561}"/>
              </a:ext>
            </a:extLst>
          </p:cNvPr>
          <p:cNvSpPr txBox="1"/>
          <p:nvPr/>
        </p:nvSpPr>
        <p:spPr>
          <a:xfrm>
            <a:off x="2999223" y="5542559"/>
            <a:ext cx="344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准备博士生考核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C76CA6-360D-477E-90EC-CD5BE4FBA2EE}"/>
              </a:ext>
            </a:extLst>
          </p:cNvPr>
          <p:cNvSpPr txBox="1"/>
          <p:nvPr/>
        </p:nvSpPr>
        <p:spPr>
          <a:xfrm>
            <a:off x="273297" y="4876533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经验总结</a:t>
            </a:r>
          </a:p>
        </p:txBody>
      </p:sp>
    </p:spTree>
    <p:extLst>
      <p:ext uri="{BB962C8B-B14F-4D97-AF65-F5344CB8AC3E}">
        <p14:creationId xmlns:p14="http://schemas.microsoft.com/office/powerpoint/2010/main" val="34052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39"/>
    </mc:Choice>
    <mc:Fallback xmlns="">
      <p:transition spd="slow" advTm="501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21574" y="2385948"/>
            <a:ext cx="6880928" cy="2063173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431" y="1144728"/>
            <a:ext cx="16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3297" y="3010657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3297" y="4876533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经验总结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1977963" y="3141550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3176504" y="433025"/>
            <a:ext cx="17363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2800" b="1" spc="225" dirty="0">
                <a:latin typeface="微软雅黑" panose="020B0503020204020204" pitchFamily="34" charset="-122"/>
              </a:rPr>
              <a:t>研究计划</a:t>
            </a:r>
          </a:p>
        </p:txBody>
      </p:sp>
      <p:sp>
        <p:nvSpPr>
          <p:cNvPr id="13" name="矩形 12"/>
          <p:cNvSpPr/>
          <p:nvPr/>
        </p:nvSpPr>
        <p:spPr>
          <a:xfrm>
            <a:off x="2384878" y="271540"/>
            <a:ext cx="284879" cy="266517"/>
          </a:xfrm>
          <a:prstGeom prst="rect">
            <a:avLst/>
          </a:prstGeom>
          <a:solidFill>
            <a:srgbClr val="003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69757" y="528380"/>
            <a:ext cx="329466" cy="332510"/>
          </a:xfrm>
          <a:prstGeom prst="rect">
            <a:avLst/>
          </a:prstGeom>
          <a:solidFill>
            <a:srgbClr val="005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518775" y="6318000"/>
            <a:ext cx="540000" cy="540000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3787D1-B23B-4925-9EE8-38137DD7E45A}"/>
              </a:ext>
            </a:extLst>
          </p:cNvPr>
          <p:cNvSpPr txBox="1"/>
          <p:nvPr/>
        </p:nvSpPr>
        <p:spPr>
          <a:xfrm>
            <a:off x="3176504" y="1071200"/>
            <a:ext cx="415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对话生成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2101CE-6A80-44DA-9B59-EFE68F508D32}"/>
              </a:ext>
            </a:extLst>
          </p:cNvPr>
          <p:cNvSpPr txBox="1"/>
          <p:nvPr/>
        </p:nvSpPr>
        <p:spPr>
          <a:xfrm>
            <a:off x="3176504" y="1856495"/>
            <a:ext cx="7362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初步想法可能是在生成多样性方面进行探索，主要参考的论文包括，</a:t>
            </a:r>
            <a:endParaRPr lang="en-US" altLang="zh-CN" b="1" dirty="0"/>
          </a:p>
          <a:p>
            <a:r>
              <a:rPr lang="zh-CN" altLang="en-US" b="1" dirty="0"/>
              <a:t>    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Diversifying dialogue generation with non-conversational text(ACL 2020)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主要是非对话数据的预训练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fine-tune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Diverse and Informative Dialogue Generation with Context-Specific Commonsense Knowledge Awareness</a:t>
            </a:r>
            <a:r>
              <a:rPr lang="zh-CN" altLang="en-US" dirty="0"/>
              <a:t>（</a:t>
            </a:r>
            <a:r>
              <a:rPr lang="en-US" altLang="zh-CN" dirty="0"/>
              <a:t>ACL 2020)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基于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Seq2Seq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，构建三个不同的编码器分别获取知识实体，上下文，以及相关联的恰当事实。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Diversifying Dialog Generation via Adaptive Label Smoothing.</a:t>
            </a:r>
            <a:r>
              <a:rPr lang="zh-CN" altLang="en-US" dirty="0"/>
              <a:t>（</a:t>
            </a:r>
            <a:r>
              <a:rPr lang="en-US" altLang="zh-CN" dirty="0"/>
              <a:t>ACL2021)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提出一种基于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transformer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多头注意力的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decoder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来模拟自适应的平滑分布函数（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non-target)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target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用的是一种平滑方程。目前代码部分还没研究完。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b="1" dirty="0"/>
              <a:t>可能使用对抗生成或者对比学习进行一个多样性的增强的，感觉还是有提升空间，（</a:t>
            </a:r>
            <a:r>
              <a:rPr lang="en-US" altLang="zh-CN" b="1" dirty="0"/>
              <a:t>8</a:t>
            </a:r>
            <a:r>
              <a:rPr lang="zh-CN" altLang="en-US" b="1" dirty="0"/>
              <a:t>月份的计划）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6021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42"/>
    </mc:Choice>
    <mc:Fallback xmlns="">
      <p:transition spd="slow" advTm="771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21574" y="2385948"/>
            <a:ext cx="6880928" cy="2063173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431" y="1144728"/>
            <a:ext cx="16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3297" y="3010657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3297" y="4876533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经验总结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1977963" y="3141550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3176504" y="433025"/>
            <a:ext cx="17363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2800" b="1" spc="225" dirty="0">
                <a:latin typeface="微软雅黑" panose="020B0503020204020204" pitchFamily="34" charset="-122"/>
              </a:rPr>
              <a:t>研究计划</a:t>
            </a:r>
          </a:p>
        </p:txBody>
      </p:sp>
      <p:sp>
        <p:nvSpPr>
          <p:cNvPr id="13" name="矩形 12"/>
          <p:cNvSpPr/>
          <p:nvPr/>
        </p:nvSpPr>
        <p:spPr>
          <a:xfrm>
            <a:off x="2384878" y="271540"/>
            <a:ext cx="284879" cy="266517"/>
          </a:xfrm>
          <a:prstGeom prst="rect">
            <a:avLst/>
          </a:prstGeom>
          <a:solidFill>
            <a:srgbClr val="003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69757" y="528380"/>
            <a:ext cx="329466" cy="332510"/>
          </a:xfrm>
          <a:prstGeom prst="rect">
            <a:avLst/>
          </a:prstGeom>
          <a:solidFill>
            <a:srgbClr val="005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518775" y="6318000"/>
            <a:ext cx="540000" cy="540000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3787D1-B23B-4925-9EE8-38137DD7E45A}"/>
              </a:ext>
            </a:extLst>
          </p:cNvPr>
          <p:cNvSpPr txBox="1"/>
          <p:nvPr/>
        </p:nvSpPr>
        <p:spPr>
          <a:xfrm>
            <a:off x="3176504" y="1071200"/>
            <a:ext cx="378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对话生成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BF4257-7F18-493E-B3BF-BD3B8B2AF50C}"/>
              </a:ext>
            </a:extLst>
          </p:cNvPr>
          <p:cNvSpPr txBox="1"/>
          <p:nvPr/>
        </p:nvSpPr>
        <p:spPr>
          <a:xfrm>
            <a:off x="3176504" y="1856495"/>
            <a:ext cx="7362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这方面主要是看了几篇论文，目前还没有什么想法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You Impress Me: Dialogue Generation via Mutual Persona Perception(ACL 2020)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主要基于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receiver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GPT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）两个中间层进行对话交互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感觉工程量比较大，虽然效果很可观。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Towards Emotional Support Dialogue Systems</a:t>
            </a:r>
            <a:r>
              <a:rPr lang="zh-CN" altLang="en-US" dirty="0"/>
              <a:t>（</a:t>
            </a:r>
            <a:r>
              <a:rPr lang="en-US" altLang="zh-CN" dirty="0"/>
              <a:t>ACL 2021)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主要是提出了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ESConv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这个数据集，定义了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任务，并采用如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GPT2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等最新预训练模型进行了实验，提出了几个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human metrics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pre-training based personalized dialogue generation model with persona-sparse data.</a:t>
            </a:r>
            <a:r>
              <a:rPr lang="zh-CN" altLang="en-US" dirty="0"/>
              <a:t>（</a:t>
            </a:r>
            <a:r>
              <a:rPr lang="en-US" altLang="zh-CN" dirty="0"/>
              <a:t>AAAI 2020)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引入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attrs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encoding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作属性增强并在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decoder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层引入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attention routing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，这个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会将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encoding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层的输出和之前解码的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token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进行三次多头计算，然后经过平滑后作为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decoding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层输入。这种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trick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可以学下。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b="1" dirty="0"/>
              <a:t>目前还是在学习的状态，情感和性格包括对话状态方向也会留意，没有跑多少代码，不太敢想。</a:t>
            </a:r>
          </a:p>
        </p:txBody>
      </p:sp>
    </p:spTree>
    <p:extLst>
      <p:ext uri="{BB962C8B-B14F-4D97-AF65-F5344CB8AC3E}">
        <p14:creationId xmlns:p14="http://schemas.microsoft.com/office/powerpoint/2010/main" val="2169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42"/>
    </mc:Choice>
    <mc:Fallback xmlns="">
      <p:transition spd="slow" advTm="771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21574" y="2385948"/>
            <a:ext cx="6880928" cy="2063173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431" y="1144728"/>
            <a:ext cx="16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3297" y="3010657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3297" y="4876533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经验总结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1977963" y="3141550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3176504" y="433025"/>
            <a:ext cx="17363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2800" b="1" spc="225" dirty="0">
                <a:latin typeface="微软雅黑" panose="020B0503020204020204" pitchFamily="34" charset="-122"/>
              </a:rPr>
              <a:t>研究计划</a:t>
            </a:r>
          </a:p>
        </p:txBody>
      </p:sp>
      <p:sp>
        <p:nvSpPr>
          <p:cNvPr id="13" name="矩形 12"/>
          <p:cNvSpPr/>
          <p:nvPr/>
        </p:nvSpPr>
        <p:spPr>
          <a:xfrm>
            <a:off x="2384878" y="271540"/>
            <a:ext cx="284879" cy="266517"/>
          </a:xfrm>
          <a:prstGeom prst="rect">
            <a:avLst/>
          </a:prstGeom>
          <a:solidFill>
            <a:srgbClr val="003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69757" y="528380"/>
            <a:ext cx="329466" cy="332510"/>
          </a:xfrm>
          <a:prstGeom prst="rect">
            <a:avLst/>
          </a:prstGeom>
          <a:solidFill>
            <a:srgbClr val="005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518775" y="6318000"/>
            <a:ext cx="540000" cy="540000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3787D1-B23B-4925-9EE8-38137DD7E45A}"/>
              </a:ext>
            </a:extLst>
          </p:cNvPr>
          <p:cNvSpPr txBox="1"/>
          <p:nvPr/>
        </p:nvSpPr>
        <p:spPr>
          <a:xfrm>
            <a:off x="3176504" y="1071200"/>
            <a:ext cx="378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学习计划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BF4257-7F18-493E-B3BF-BD3B8B2AF50C}"/>
              </a:ext>
            </a:extLst>
          </p:cNvPr>
          <p:cNvSpPr txBox="1"/>
          <p:nvPr/>
        </p:nvSpPr>
        <p:spPr>
          <a:xfrm>
            <a:off x="3103622" y="1810328"/>
            <a:ext cx="7362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这方面主要是对一些理论知识的补充和回顾，下半年的计划</a:t>
            </a:r>
            <a:endParaRPr lang="en-US" altLang="zh-CN" sz="20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回顾一下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PRML,</a:t>
            </a: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然后有选择的推导部分章节公式。</a:t>
            </a: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优化理论和运筹学的一些知识</a:t>
            </a: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加强下英语（指再考一次雅思）</a:t>
            </a:r>
            <a:endParaRPr lang="en-US" altLang="zh-CN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42"/>
    </mc:Choice>
    <mc:Fallback xmlns="">
      <p:transition spd="slow" advTm="771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21574" y="2385948"/>
            <a:ext cx="6880928" cy="2063173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431" y="1144728"/>
            <a:ext cx="16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3297" y="3010657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3297" y="4876533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2000195" y="4982460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3176504" y="433025"/>
            <a:ext cx="6058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2800" b="1" spc="225" dirty="0">
                <a:latin typeface="微软雅黑" panose="020B0503020204020204" pitchFamily="34" charset="-122"/>
              </a:rPr>
              <a:t>经验总结</a:t>
            </a:r>
          </a:p>
        </p:txBody>
      </p:sp>
      <p:sp>
        <p:nvSpPr>
          <p:cNvPr id="13" name="矩形 12"/>
          <p:cNvSpPr/>
          <p:nvPr/>
        </p:nvSpPr>
        <p:spPr>
          <a:xfrm>
            <a:off x="2384878" y="271540"/>
            <a:ext cx="284879" cy="266517"/>
          </a:xfrm>
          <a:prstGeom prst="rect">
            <a:avLst/>
          </a:prstGeom>
          <a:solidFill>
            <a:srgbClr val="003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69757" y="528380"/>
            <a:ext cx="329466" cy="332510"/>
          </a:xfrm>
          <a:prstGeom prst="rect">
            <a:avLst/>
          </a:prstGeom>
          <a:solidFill>
            <a:srgbClr val="005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518775" y="6318000"/>
            <a:ext cx="540000" cy="540000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rPr>
              <a:t>5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5E8801-7CCD-4A24-9FBB-114EC7952F6C}"/>
              </a:ext>
            </a:extLst>
          </p:cNvPr>
          <p:cNvSpPr txBox="1"/>
          <p:nvPr/>
        </p:nvSpPr>
        <p:spPr>
          <a:xfrm>
            <a:off x="3187118" y="1068855"/>
            <a:ext cx="7235187" cy="4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模型训练之前的测试代码可以利用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wsl2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来本地测试，这样移动到服务器</a:t>
            </a: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nohup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挂载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daemon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输出日志就可以了。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Windows </a:t>
            </a: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todo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作为日程工具还挺好用的。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Youtube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上有很多博主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,</a:t>
            </a: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Yannic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Kilcher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Prof.Peter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Carr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</a:rPr>
              <a:t>的阅读学术论文技巧我很受用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3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94"/>
    </mc:Choice>
    <mc:Fallback xmlns="">
      <p:transition spd="slow" advTm="764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6200000">
            <a:off x="-2421574" y="2385948"/>
            <a:ext cx="6880928" cy="2063173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431" y="1144728"/>
            <a:ext cx="16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3297" y="3010657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3297" y="4876533"/>
            <a:ext cx="234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2000195" y="4982460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3176504" y="433025"/>
            <a:ext cx="6058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2800" b="1" spc="225" dirty="0">
                <a:latin typeface="微软雅黑" panose="020B0503020204020204" pitchFamily="34" charset="-122"/>
              </a:rPr>
              <a:t>经验总结</a:t>
            </a:r>
          </a:p>
        </p:txBody>
      </p:sp>
      <p:sp>
        <p:nvSpPr>
          <p:cNvPr id="13" name="矩形 12"/>
          <p:cNvSpPr/>
          <p:nvPr/>
        </p:nvSpPr>
        <p:spPr>
          <a:xfrm>
            <a:off x="2384878" y="271540"/>
            <a:ext cx="284879" cy="266517"/>
          </a:xfrm>
          <a:prstGeom prst="rect">
            <a:avLst/>
          </a:prstGeom>
          <a:solidFill>
            <a:srgbClr val="003E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69757" y="528380"/>
            <a:ext cx="329466" cy="332510"/>
          </a:xfrm>
          <a:prstGeom prst="rect">
            <a:avLst/>
          </a:prstGeom>
          <a:solidFill>
            <a:srgbClr val="005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518775" y="6318000"/>
            <a:ext cx="540000" cy="540000"/>
          </a:xfrm>
          <a:prstGeom prst="rect">
            <a:avLst/>
          </a:prstGeom>
          <a:solidFill>
            <a:srgbClr val="0053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rPr>
              <a:t>5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5E8801-7CCD-4A24-9FBB-114EC7952F6C}"/>
              </a:ext>
            </a:extLst>
          </p:cNvPr>
          <p:cNvSpPr txBox="1"/>
          <p:nvPr/>
        </p:nvSpPr>
        <p:spPr>
          <a:xfrm>
            <a:off x="3187118" y="1068855"/>
            <a:ext cx="7235187" cy="5541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Roboto" panose="02000000000000000000" pitchFamily="2" charset="0"/>
              </a:rPr>
              <a:t>Phase-One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. Surveying the article 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Roboto" panose="02000000000000000000" pitchFamily="2" charset="0"/>
              </a:rPr>
              <a:t>            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* Read title and keywords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Roboto" panose="02000000000000000000" pitchFamily="2" charset="0"/>
              </a:rPr>
              <a:t>         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   * Read abstracts and conclusions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Roboto" panose="02000000000000000000" pitchFamily="2" charset="0"/>
              </a:rPr>
              <a:t> 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 Phase II Deep into the article</a:t>
            </a:r>
          </a:p>
          <a:p>
            <a:pPr>
              <a:lnSpc>
                <a:spcPct val="200000"/>
              </a:lnSpc>
            </a:pP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           * Look at table and figures including captions</a:t>
            </a:r>
          </a:p>
          <a:p>
            <a:pPr>
              <a:lnSpc>
                <a:spcPct val="200000"/>
              </a:lnSpc>
            </a:pP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           * Read introduction/abstract</a:t>
            </a:r>
            <a:endParaRPr lang="en-US" altLang="zh-CN" sz="20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           * Read results and discussions</a:t>
            </a:r>
          </a:p>
          <a:p>
            <a:pPr>
              <a:lnSpc>
                <a:spcPct val="200000"/>
              </a:lnSpc>
            </a:pP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           * Read the experimental for more details 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Roboto" panose="02000000000000000000" pitchFamily="2" charset="0"/>
              </a:rPr>
              <a:t>         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  ( Write some notes while reading ) </a:t>
            </a:r>
            <a:endParaRPr lang="en-US" altLang="zh-CN" sz="2000" b="1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94"/>
    </mc:Choice>
    <mc:Fallback xmlns="">
      <p:transition spd="slow" advTm="764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6"/>
          <p:cNvSpPr/>
          <p:nvPr/>
        </p:nvSpPr>
        <p:spPr>
          <a:xfrm>
            <a:off x="10468450" y="1"/>
            <a:ext cx="1723551" cy="885371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1451428 w 1723550"/>
              <a:gd name="connsiteY3" fmla="*/ 275771 h 885371"/>
              <a:gd name="connsiteX4" fmla="*/ 0 w 1723550"/>
              <a:gd name="connsiteY4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>
              <a:ea typeface="微软雅黑" pitchFamily="34" charset="-122"/>
            </a:endParaRPr>
          </a:p>
        </p:txBody>
      </p:sp>
      <p:sp>
        <p:nvSpPr>
          <p:cNvPr id="13" name="矩形 1"/>
          <p:cNvSpPr/>
          <p:nvPr/>
        </p:nvSpPr>
        <p:spPr>
          <a:xfrm>
            <a:off x="0" y="1"/>
            <a:ext cx="12192000" cy="6858001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000343 w 12192000"/>
              <a:gd name="connsiteY1" fmla="*/ 123371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537372 w 12192000"/>
              <a:gd name="connsiteY1" fmla="*/ 162366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>
              <a:ea typeface="微软雅黑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9383849" y="1866900"/>
            <a:ext cx="2815771" cy="4991101"/>
          </a:xfrm>
          <a:prstGeom prst="triangle">
            <a:avLst>
              <a:gd name="adj" fmla="val 41044"/>
            </a:avLst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7362" y="2074784"/>
            <a:ext cx="4425250" cy="1354217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8000" dirty="0">
                <a:ln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8000" dirty="0">
              <a:ln>
                <a:prstDash val="solid"/>
              </a:ln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430559" y="3429001"/>
            <a:ext cx="7953291" cy="90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CN" sz="5333" b="1" dirty="0">
                <a:solidFill>
                  <a:srgbClr val="F5F5F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Your Responses</a:t>
            </a:r>
            <a:endParaRPr lang="zh-CN" altLang="en-US" sz="5333" b="1" dirty="0">
              <a:solidFill>
                <a:srgbClr val="F5F5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E28E10-007B-40E7-90F1-328A3FBEC2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27" y="157011"/>
            <a:ext cx="1917773" cy="1917773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57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1"/>
    </mc:Choice>
    <mc:Fallback xmlns="">
      <p:transition spd="slow" advTm="3321"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771</Words>
  <Application>Microsoft Office PowerPoint</Application>
  <PresentationFormat>宽屏</PresentationFormat>
  <Paragraphs>93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Roboto</vt:lpstr>
      <vt:lpstr>Times New Roman</vt:lpstr>
      <vt:lpstr>Verdana</vt:lpstr>
      <vt:lpstr>Wingdings</vt:lpstr>
      <vt:lpstr>1_Office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SH</dc:creator>
  <cp:lastModifiedBy>ly kri</cp:lastModifiedBy>
  <cp:revision>293</cp:revision>
  <dcterms:created xsi:type="dcterms:W3CDTF">2020-06-03T14:20:40Z</dcterms:created>
  <dcterms:modified xsi:type="dcterms:W3CDTF">2021-07-29T07:36:46Z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