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3" r:id="rId4"/>
    <p:sldId id="264" r:id="rId5"/>
    <p:sldId id="261" r:id="rId6"/>
    <p:sldId id="265" r:id="rId7"/>
    <p:sldId id="266" r:id="rId8"/>
    <p:sldId id="267" r:id="rId9"/>
    <p:sldId id="270" r:id="rId10"/>
    <p:sldId id="26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2" autoAdjust="0"/>
  </p:normalViewPr>
  <p:slideViewPr>
    <p:cSldViewPr snapToGrid="0">
      <p:cViewPr varScale="1">
        <p:scale>
          <a:sx n="65" d="100"/>
          <a:sy n="65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90F1-6904-4F25-A57E-78FEEE7BA048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AF4E-7233-4E23-A850-8EAA505A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9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6C439-5B31-42A4-9D65-F2D199E888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19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7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6C439-5B31-42A4-9D65-F2D199E888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9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6C439-5B31-42A4-9D65-F2D199E888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83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毕业设计的内容主要就是将深度学习框架分成四个层面，针对加速这一目标，进行了相关技术和工具的调研学习与实践。这个部分自己提出的新的东西并不多，更像是一些训练技巧的分享吧。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1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4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0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1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3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8BDF-8702-4BD8-BE8C-A8D2638F8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0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B8B-3205-4985-A287-C393CD8A9C82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5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547-DBE1-478B-87A0-E36B564FAEAA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30C0-24F6-4BFC-AEEB-0691A27E1079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5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9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E091-2768-4FC7-BF16-778D0FAA5013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6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362D-FB3A-41A4-AD68-E811B6C7619C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149-A6D7-40A1-B5A8-EDBD0C93EE03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72A-1815-4B40-BE20-AAB2C3AAB1FF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9E2-5651-4BA0-8F95-CC48F29DD190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289-32C2-4674-8D08-D69DFF3A021A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3080-6632-45B3-BCF9-CA469C38DE22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80D-07E4-47F5-B5C8-FA828A70B1B5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CE8E-1CA8-4F4C-88F1-46CF3DCE5EE8}" type="datetime1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96E2-938D-4E6C-A1D7-375792490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www.paddlepaddle.org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hyperlink" Target="https://www.mindspore.c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github.com/Tencent/TurboTransformers" TargetMode="External"/><Relationship Id="rId4" Type="http://schemas.microsoft.com/office/2007/relationships/hdphoto" Target="../media/hdphoto1.wdp"/><Relationship Id="rId9" Type="http://schemas.openxmlformats.org/officeDocument/2006/relationships/hyperlink" Target="https://tvm.apache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8569975" y="3212109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37680" y="0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 b="20122"/>
          <a:stretch/>
        </p:blipFill>
        <p:spPr>
          <a:xfrm>
            <a:off x="329932" y="542214"/>
            <a:ext cx="11532141" cy="5753677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5C5A02B4-8189-447B-AF33-6A3BB73FAC34}"/>
              </a:ext>
            </a:extLst>
          </p:cNvPr>
          <p:cNvSpPr/>
          <p:nvPr/>
        </p:nvSpPr>
        <p:spPr>
          <a:xfrm>
            <a:off x="328065" y="542214"/>
            <a:ext cx="11532141" cy="57536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500270" y="2585437"/>
            <a:ext cx="7191467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</a:pPr>
            <a:r>
              <a:rPr lang="en-US" altLang="zh-CN" sz="4267" b="1" dirty="0" smtClean="0">
                <a:solidFill>
                  <a:srgbClr val="325F3E"/>
                </a:solidFill>
                <a:latin typeface="微软雅黑"/>
                <a:ea typeface="微软雅黑"/>
                <a:sym typeface="Calibri" panose="020F0502020204030204" pitchFamily="34" charset="0"/>
              </a:rPr>
              <a:t>2021</a:t>
            </a:r>
            <a:r>
              <a:rPr lang="zh-CN" altLang="en-US" sz="4267" b="1" dirty="0" smtClean="0">
                <a:solidFill>
                  <a:srgbClr val="325F3E"/>
                </a:solidFill>
                <a:latin typeface="微软雅黑"/>
                <a:ea typeface="微软雅黑"/>
                <a:sym typeface="Calibri" panose="020F0502020204030204" pitchFamily="34" charset="0"/>
              </a:rPr>
              <a:t>年中总结</a:t>
            </a:r>
            <a:endParaRPr lang="zh-CN" altLang="en-US" sz="4267" b="1" dirty="0">
              <a:solidFill>
                <a:srgbClr val="325F3E"/>
              </a:solidFill>
              <a:latin typeface="微软雅黑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348411" y="3362942"/>
            <a:ext cx="1512764" cy="0"/>
          </a:xfrm>
          <a:prstGeom prst="line">
            <a:avLst/>
          </a:prstGeom>
          <a:ln w="19050">
            <a:solidFill>
              <a:srgbClr val="325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682776" y="5419542"/>
            <a:ext cx="826449" cy="379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</a:pPr>
            <a:r>
              <a:rPr lang="zh-CN" altLang="en-US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武 涵</a:t>
            </a:r>
            <a:endParaRPr lang="en-US" altLang="zh-CN" sz="1867" dirty="0">
              <a:solidFill>
                <a:srgbClr val="243B2B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4608" y="5799198"/>
            <a:ext cx="174278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</a:pPr>
            <a:r>
              <a:rPr lang="en-US" altLang="zh-CN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2021</a:t>
            </a:r>
            <a:r>
              <a:rPr lang="zh-CN" altLang="en-US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年</a:t>
            </a:r>
            <a:r>
              <a:rPr lang="en-US" altLang="zh-CN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7</a:t>
            </a:r>
            <a:r>
              <a:rPr lang="zh-CN" altLang="en-US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月</a:t>
            </a:r>
            <a:r>
              <a:rPr lang="en-US" altLang="zh-CN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29</a:t>
            </a:r>
            <a:r>
              <a:rPr lang="zh-CN" altLang="en-US" sz="1867" dirty="0" smtClean="0">
                <a:solidFill>
                  <a:srgbClr val="243B2B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日</a:t>
            </a:r>
            <a:endParaRPr lang="zh-CN" altLang="en-US" sz="1867" dirty="0">
              <a:solidFill>
                <a:srgbClr val="243B2B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9">
        <p:fade/>
      </p:transition>
    </mc:Choice>
    <mc:Fallback xmlns="">
      <p:transition spd="med" advTm="4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841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" y="329543"/>
            <a:ext cx="1116277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新学期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任意多边形 13">
            <a:extLst>
              <a:ext uri="{FF2B5EF4-FFF2-40B4-BE49-F238E27FC236}">
                <a16:creationId xmlns:a16="http://schemas.microsoft.com/office/drawing/2014/main" id="{DDCDAE6F-76B4-479D-97DF-796727D5CA64}"/>
              </a:ext>
            </a:extLst>
          </p:cNvPr>
          <p:cNvSpPr/>
          <p:nvPr/>
        </p:nvSpPr>
        <p:spPr>
          <a:xfrm>
            <a:off x="1540760" y="1127614"/>
            <a:ext cx="1411854" cy="352808"/>
          </a:xfrm>
          <a:prstGeom prst="roundRect">
            <a:avLst/>
          </a:prstGeom>
          <a:solidFill>
            <a:srgbClr val="325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省重点项目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任意多边形 13">
            <a:extLst>
              <a:ext uri="{FF2B5EF4-FFF2-40B4-BE49-F238E27FC236}">
                <a16:creationId xmlns:a16="http://schemas.microsoft.com/office/drawing/2014/main" id="{DDCDAE6F-76B4-479D-97DF-796727D5CA64}"/>
              </a:ext>
            </a:extLst>
          </p:cNvPr>
          <p:cNvSpPr/>
          <p:nvPr/>
        </p:nvSpPr>
        <p:spPr>
          <a:xfrm>
            <a:off x="5218050" y="1127614"/>
            <a:ext cx="1399978" cy="352808"/>
          </a:xfrm>
          <a:prstGeom prst="roundRect">
            <a:avLst/>
          </a:prstGeom>
          <a:solidFill>
            <a:srgbClr val="325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城管项目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13">
            <a:extLst>
              <a:ext uri="{FF2B5EF4-FFF2-40B4-BE49-F238E27FC236}">
                <a16:creationId xmlns:a16="http://schemas.microsoft.com/office/drawing/2014/main" id="{DDCDAE6F-76B4-479D-97DF-796727D5CA64}"/>
              </a:ext>
            </a:extLst>
          </p:cNvPr>
          <p:cNvSpPr/>
          <p:nvPr/>
        </p:nvSpPr>
        <p:spPr>
          <a:xfrm>
            <a:off x="9143655" y="1127614"/>
            <a:ext cx="1399978" cy="352808"/>
          </a:xfrm>
          <a:prstGeom prst="roundRect">
            <a:avLst/>
          </a:prstGeom>
          <a:solidFill>
            <a:srgbClr val="325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自我学习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566" y="1878754"/>
            <a:ext cx="372458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生产线目标检测和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问答机器人的示范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en-US" altLang="zh-CN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长序列场景的平方复杂度问题继续探索优化策略</a:t>
            </a:r>
            <a:endParaRPr lang="en-US" altLang="zh-CN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21960" y="1874964"/>
            <a:ext cx="3724581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尽快熟悉所用技术框架，在九月份完成项目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81354" y="1874964"/>
            <a:ext cx="3724581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为出发点确定问题，阅读相关论文总结解决思路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系统学习后端开发相关知识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0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8569975" y="3212109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zh-CN" altLang="en-US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37680" y="0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zh-CN" altLang="en-US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 b="20122"/>
          <a:stretch/>
        </p:blipFill>
        <p:spPr>
          <a:xfrm>
            <a:off x="329932" y="542214"/>
            <a:ext cx="11532141" cy="5753677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5C5A02B4-8189-447B-AF33-6A3BB73FAC34}"/>
              </a:ext>
            </a:extLst>
          </p:cNvPr>
          <p:cNvSpPr/>
          <p:nvPr/>
        </p:nvSpPr>
        <p:spPr>
          <a:xfrm>
            <a:off x="329932" y="542214"/>
            <a:ext cx="11532141" cy="57536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zh-CN" altLang="en-US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500270" y="3040053"/>
            <a:ext cx="7191467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  <a:defRPr/>
            </a:pPr>
            <a:r>
              <a:rPr lang="zh-CN" altLang="en-US" sz="4267" b="1" dirty="0" smtClean="0">
                <a:solidFill>
                  <a:srgbClr val="325F3E"/>
                </a:solidFill>
                <a:latin typeface="微软雅黑"/>
                <a:ea typeface="微软雅黑"/>
                <a:sym typeface="Calibri" panose="020F0502020204030204" pitchFamily="34" charset="0"/>
              </a:rPr>
              <a:t>感谢大家聆听</a:t>
            </a:r>
            <a:endParaRPr lang="zh-CN" altLang="en-US" sz="4267" b="1" dirty="0">
              <a:solidFill>
                <a:srgbClr val="325F3E"/>
              </a:solidFill>
              <a:latin typeface="微软雅黑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339619" y="3895242"/>
            <a:ext cx="1512764" cy="0"/>
          </a:xfrm>
          <a:prstGeom prst="line">
            <a:avLst/>
          </a:prstGeom>
          <a:ln w="19050">
            <a:solidFill>
              <a:srgbClr val="325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13817" y="3895242"/>
            <a:ext cx="55643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/>
            <a:r>
              <a:rPr lang="en-US" altLang="zh-CN" sz="2133" dirty="0">
                <a:solidFill>
                  <a:srgbClr val="325F3E"/>
                </a:solidFill>
                <a:latin typeface="Bahnschrift SemiBold" panose="020B0502040204020203" pitchFamily="34" charset="0"/>
              </a:rPr>
              <a:t>Thank </a:t>
            </a:r>
            <a:r>
              <a:rPr lang="en-US" altLang="zh-CN" sz="2133" dirty="0" smtClean="0">
                <a:solidFill>
                  <a:srgbClr val="325F3E"/>
                </a:solidFill>
                <a:latin typeface="Bahnschrift SemiBold" panose="020B0502040204020203" pitchFamily="34" charset="0"/>
              </a:rPr>
              <a:t>you!</a:t>
            </a:r>
            <a:endParaRPr lang="en-US" altLang="zh-CN" sz="2133" dirty="0">
              <a:solidFill>
                <a:srgbClr val="325F3E"/>
              </a:solidFill>
              <a:latin typeface="Bahnschrift SemiBold" panose="020B0502040204020203" pitchFamily="34" charset="0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97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8569975" y="3212109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>
              <a:solidFill>
                <a:srgbClr val="325F3E"/>
              </a:solidFill>
              <a:latin typeface="Calibri Light"/>
              <a:ea typeface="微软雅黑 Light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37680" y="0"/>
            <a:ext cx="3668184" cy="3668184"/>
          </a:xfrm>
          <a:prstGeom prst="rtTriangle">
            <a:avLst/>
          </a:prstGeom>
          <a:solidFill>
            <a:srgbClr val="325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>
              <a:solidFill>
                <a:srgbClr val="325F3E"/>
              </a:solidFill>
              <a:latin typeface="Calibri Light"/>
              <a:ea typeface="微软雅黑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 b="20122"/>
          <a:stretch/>
        </p:blipFill>
        <p:spPr>
          <a:xfrm>
            <a:off x="329932" y="542214"/>
            <a:ext cx="11532141" cy="5753677"/>
          </a:xfrm>
          <a:prstGeom prst="rect">
            <a:avLst/>
          </a:prstGeom>
        </p:spPr>
      </p:pic>
      <p:sp>
        <p:nvSpPr>
          <p:cNvPr id="93" name="矩形 92">
            <a:extLst>
              <a:ext uri="{FF2B5EF4-FFF2-40B4-BE49-F238E27FC236}">
                <a16:creationId xmlns:a16="http://schemas.microsoft.com/office/drawing/2014/main" id="{5C5A02B4-8189-447B-AF33-6A3BB73FAC34}"/>
              </a:ext>
            </a:extLst>
          </p:cNvPr>
          <p:cNvSpPr/>
          <p:nvPr/>
        </p:nvSpPr>
        <p:spPr>
          <a:xfrm>
            <a:off x="329932" y="542214"/>
            <a:ext cx="11532141" cy="57536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dirty="0">
              <a:solidFill>
                <a:srgbClr val="325F3E"/>
              </a:solidFill>
              <a:latin typeface="Calibri Light"/>
              <a:ea typeface="微软雅黑 Light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500270" y="839113"/>
            <a:ext cx="7191467" cy="12412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</a:pPr>
            <a:r>
              <a:rPr lang="zh-CN" altLang="en-US" sz="3733" b="1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目  录</a:t>
            </a:r>
            <a:endParaRPr lang="en-US" altLang="zh-CN" sz="3733" b="1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algn="ctr" defTabSz="685766" fontAlgn="base">
              <a:spcBef>
                <a:spcPct val="0"/>
              </a:spcBef>
              <a:spcAft>
                <a:spcPct val="0"/>
              </a:spcAft>
              <a:tabLst>
                <a:tab pos="2865823" algn="l"/>
              </a:tabLst>
            </a:pPr>
            <a:r>
              <a:rPr lang="en-US" altLang="zh-CN" sz="3733" b="1" dirty="0">
                <a:solidFill>
                  <a:srgbClr val="325F3E"/>
                </a:solidFill>
                <a:latin typeface="Agency FB" panose="020B0503020202020204" pitchFamily="34" charset="0"/>
                <a:ea typeface="微软雅黑"/>
                <a:sym typeface="Calibri" panose="020F0502020204030204" pitchFamily="34" charset="0"/>
              </a:rPr>
              <a:t>CONTENTS</a:t>
            </a:r>
            <a:endParaRPr lang="zh-CN" altLang="en-US" sz="3733" b="1" dirty="0">
              <a:solidFill>
                <a:srgbClr val="325F3E"/>
              </a:solidFill>
              <a:latin typeface="Agency FB" panose="020B0503020202020204" pitchFamily="34" charset="0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339619" y="1475181"/>
            <a:ext cx="1512764" cy="0"/>
          </a:xfrm>
          <a:prstGeom prst="line">
            <a:avLst/>
          </a:prstGeom>
          <a:ln w="19050">
            <a:solidFill>
              <a:srgbClr val="243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125620" y="2510186"/>
            <a:ext cx="1909909" cy="2718604"/>
            <a:chOff x="1156142" y="1806325"/>
            <a:chExt cx="1432431" cy="2038953"/>
          </a:xfrm>
        </p:grpSpPr>
        <p:grpSp>
          <p:nvGrpSpPr>
            <p:cNvPr id="5" name="组合 4"/>
            <p:cNvGrpSpPr/>
            <p:nvPr/>
          </p:nvGrpSpPr>
          <p:grpSpPr>
            <a:xfrm>
              <a:off x="1156142" y="1806325"/>
              <a:ext cx="1432431" cy="391648"/>
              <a:chOff x="631557" y="1806325"/>
              <a:chExt cx="1432431" cy="391648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E3D8DD1-D8C4-49CE-B47B-7E70603875D2}"/>
                  </a:ext>
                </a:extLst>
              </p:cNvPr>
              <p:cNvSpPr/>
              <p:nvPr/>
            </p:nvSpPr>
            <p:spPr>
              <a:xfrm>
                <a:off x="631557" y="1806325"/>
                <a:ext cx="379869" cy="379869"/>
              </a:xfrm>
              <a:prstGeom prst="ellipse">
                <a:avLst/>
              </a:prstGeom>
              <a:solidFill>
                <a:srgbClr val="325F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 Light"/>
                    <a:cs typeface="Times New Roman" panose="02020603050405020304" pitchFamily="18" charset="0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157250" y="1820898"/>
                <a:ext cx="906738" cy="37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zh-CN" altLang="en-US" sz="2667" dirty="0" smtClean="0">
                    <a:solidFill>
                      <a:srgbClr val="325F3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毕业前</a:t>
                </a:r>
                <a:endParaRPr lang="en-US" altLang="zh-CN" sz="1600" dirty="0">
                  <a:solidFill>
                    <a:srgbClr val="325F3E"/>
                  </a:solidFill>
                  <a:latin typeface="Bahnschrift SemiBold" panose="020B0502040204020203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156142" y="2635867"/>
              <a:ext cx="1431323" cy="379869"/>
              <a:chOff x="631559" y="2635867"/>
              <a:chExt cx="1431323" cy="37986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E3D8DD1-D8C4-49CE-B47B-7E70603875D2}"/>
                  </a:ext>
                </a:extLst>
              </p:cNvPr>
              <p:cNvSpPr/>
              <p:nvPr/>
            </p:nvSpPr>
            <p:spPr>
              <a:xfrm>
                <a:off x="631559" y="2635867"/>
                <a:ext cx="379869" cy="379869"/>
              </a:xfrm>
              <a:prstGeom prst="ellipse">
                <a:avLst/>
              </a:prstGeom>
              <a:solidFill>
                <a:srgbClr val="325F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 Light"/>
                    <a:cs typeface="Times New Roman" panose="02020603050405020304" pitchFamily="18" charset="0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56144" y="2637264"/>
                <a:ext cx="906738" cy="37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zh-CN" altLang="en-US" sz="2667" dirty="0" smtClean="0">
                    <a:solidFill>
                      <a:srgbClr val="325F3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毕业后</a:t>
                </a:r>
                <a:endParaRPr lang="en-US" altLang="zh-CN" sz="1600" dirty="0">
                  <a:solidFill>
                    <a:srgbClr val="325F3E"/>
                  </a:solidFill>
                  <a:latin typeface="Bahnschrift SemiBold" panose="020B0502040204020203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156142" y="3453631"/>
              <a:ext cx="1431323" cy="391647"/>
              <a:chOff x="1156142" y="3453631"/>
              <a:chExt cx="1431323" cy="391647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E3D8DD1-D8C4-49CE-B47B-7E70603875D2}"/>
                  </a:ext>
                </a:extLst>
              </p:cNvPr>
              <p:cNvSpPr/>
              <p:nvPr/>
            </p:nvSpPr>
            <p:spPr>
              <a:xfrm>
                <a:off x="1156142" y="3465409"/>
                <a:ext cx="379869" cy="379869"/>
              </a:xfrm>
              <a:prstGeom prst="ellipse">
                <a:avLst/>
              </a:prstGeom>
              <a:solidFill>
                <a:srgbClr val="325F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 Light"/>
                    <a:cs typeface="Times New Roman" panose="02020603050405020304" pitchFamily="18" charset="0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680727" y="3453631"/>
                <a:ext cx="906738" cy="37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54"/>
                <a:r>
                  <a:rPr lang="zh-CN" altLang="en-US" sz="2667" dirty="0" smtClean="0">
                    <a:solidFill>
                      <a:srgbClr val="325F3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新学期</a:t>
                </a:r>
                <a:endParaRPr lang="en-US" altLang="zh-CN" sz="1600" dirty="0">
                  <a:solidFill>
                    <a:srgbClr val="325F3E"/>
                  </a:solidFill>
                  <a:latin typeface="Bahnschrift SemiBold" panose="020B0502040204020203" pitchFamily="34" charset="0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2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">
        <p:fade/>
      </p:transition>
    </mc:Choice>
    <mc:Fallback xmlns="">
      <p:transition spd="med" advTm="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82553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" y="329543"/>
            <a:ext cx="1104896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毕业前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" name="矩形: 圆角 19">
            <a:extLst>
              <a:ext uri="{FF2B5EF4-FFF2-40B4-BE49-F238E27FC236}">
                <a16:creationId xmlns:a16="http://schemas.microsoft.com/office/drawing/2014/main" id="{E57DC044-253D-4DB5-9E19-9E944279F7A1}"/>
              </a:ext>
            </a:extLst>
          </p:cNvPr>
          <p:cNvSpPr/>
          <p:nvPr/>
        </p:nvSpPr>
        <p:spPr>
          <a:xfrm>
            <a:off x="2301082" y="996051"/>
            <a:ext cx="1395412" cy="389463"/>
          </a:xfrm>
          <a:prstGeom prst="roundRect">
            <a:avLst>
              <a:gd name="adj" fmla="val 50000"/>
            </a:avLst>
          </a:prstGeom>
          <a:solidFill>
            <a:srgbClr val="325F3E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: 圆角 19">
            <a:extLst>
              <a:ext uri="{FF2B5EF4-FFF2-40B4-BE49-F238E27FC236}">
                <a16:creationId xmlns:a16="http://schemas.microsoft.com/office/drawing/2014/main" id="{85B51089-006E-43CA-B45F-B44FD94CD48D}"/>
              </a:ext>
            </a:extLst>
          </p:cNvPr>
          <p:cNvSpPr/>
          <p:nvPr/>
        </p:nvSpPr>
        <p:spPr>
          <a:xfrm>
            <a:off x="8218936" y="996051"/>
            <a:ext cx="2035805" cy="389463"/>
          </a:xfrm>
          <a:prstGeom prst="roundRect">
            <a:avLst>
              <a:gd name="adj" fmla="val 50000"/>
            </a:avLst>
          </a:prstGeom>
          <a:solidFill>
            <a:srgbClr val="325F3E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湖北省重点项目</a:t>
            </a:r>
            <a:endParaRPr lang="zh-CN" altLang="en-US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50" y="1961340"/>
            <a:ext cx="5622206" cy="333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分布式训练：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数据并行（比较常用，期望准确率需更多训练迭代）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模型并行（切分方案关键）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模型结构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参数量化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混合精度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en-US" altLang="zh-CN" dirty="0" err="1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torch.cuda.amp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import 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autocast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GradScaler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计算图和算子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TVM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9"/>
              </a:rPr>
              <a:t>https://tvm.apache.org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9"/>
              </a:rPr>
              <a:t>/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tvm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import relay</a:t>
            </a: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tvm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import 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autotvm</a:t>
            </a:r>
            <a:endParaRPr lang="en-US" altLang="zh-CN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6505" y="1961340"/>
            <a:ext cx="6125495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模型相关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(Transformer)</a:t>
            </a:r>
          </a:p>
          <a:p>
            <a:pPr>
              <a:lnSpc>
                <a:spcPts val="2300"/>
              </a:lnSpc>
            </a:pP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LightSeq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（字节跳动）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://github.com/bytedance/lightseq/tree/v1.1.0</a:t>
            </a:r>
          </a:p>
          <a:p>
            <a:pPr>
              <a:lnSpc>
                <a:spcPts val="2300"/>
              </a:lnSpc>
            </a:pP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TurboTransformers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（腾讯）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0"/>
              </a:rPr>
              <a:t>https://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0"/>
              </a:rPr>
              <a:t>github.com/Tencent/TurboTransformers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框架相关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MindSpore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华为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1"/>
              </a:rPr>
              <a:t>https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1"/>
              </a:rPr>
              <a:t>://www.mindspore.cn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1"/>
              </a:rPr>
              <a:t>/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训练加速，生态丰富，硬件协同，和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相似的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pPr>
              <a:lnSpc>
                <a:spcPts val="2300"/>
              </a:lnSpc>
            </a:pP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PaddlePaddle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百度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2"/>
              </a:rPr>
              <a:t>https</a:t>
            </a: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2"/>
              </a:rPr>
              <a:t>://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2"/>
              </a:rPr>
              <a:t>www.paddlepaddle.org.cn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生态丰富，引入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TensorRT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通过论文和博客了解有关计算图等方面的背景知识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的应用场景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7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" y="329543"/>
            <a:ext cx="1116277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毕业后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281" y="380912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5F3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X-Transformers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25F3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19854" y="2089199"/>
            <a:ext cx="48966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多通道并行化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隔层共享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层次化的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序列长度进行采样以减少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通过文本摘要提取长序列主要内容，再进行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378" y="1252873"/>
            <a:ext cx="5569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Survey of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Efficient </a:t>
            </a: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Transformers: A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Survey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25F3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Longformer</a:t>
            </a: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The Long-Document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 Bird: Transformers for Longer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Sequences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REFORMER: THE EFFICIENT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 TRANSFORMER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WITH LONG-SHORT </a:t>
            </a: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RANGE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25F3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Hi-Transformer: Hierarchical Interactive Transformer for Efficient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Effective </a:t>
            </a: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Long Document </a:t>
            </a:r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Sparse Attention more Interpretable?</a:t>
            </a:r>
            <a:endParaRPr lang="en-US" altLang="zh-CN" dirty="0" smtClean="0">
              <a:solidFill>
                <a:srgbClr val="325F3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任意多边形 13">
            <a:extLst>
              <a:ext uri="{FF2B5EF4-FFF2-40B4-BE49-F238E27FC236}">
                <a16:creationId xmlns:a16="http://schemas.microsoft.com/office/drawing/2014/main" id="{DDCDAE6F-76B4-479D-97DF-796727D5CA64}"/>
              </a:ext>
            </a:extLst>
          </p:cNvPr>
          <p:cNvSpPr/>
          <p:nvPr/>
        </p:nvSpPr>
        <p:spPr>
          <a:xfrm>
            <a:off x="238816" y="932203"/>
            <a:ext cx="746836" cy="320669"/>
          </a:xfrm>
          <a:prstGeom prst="roundRect">
            <a:avLst/>
          </a:prstGeom>
          <a:solidFill>
            <a:srgbClr val="325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任意多边形 13">
            <a:extLst>
              <a:ext uri="{FF2B5EF4-FFF2-40B4-BE49-F238E27FC236}">
                <a16:creationId xmlns:a16="http://schemas.microsoft.com/office/drawing/2014/main" id="{DDCDAE6F-76B4-479D-97DF-796727D5CA64}"/>
              </a:ext>
            </a:extLst>
          </p:cNvPr>
          <p:cNvSpPr/>
          <p:nvPr/>
        </p:nvSpPr>
        <p:spPr>
          <a:xfrm>
            <a:off x="238816" y="4799350"/>
            <a:ext cx="746836" cy="352808"/>
          </a:xfrm>
          <a:prstGeom prst="roundRect">
            <a:avLst/>
          </a:prstGeom>
          <a:solidFill>
            <a:srgbClr val="325F3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378" y="5231946"/>
            <a:ext cx="4025736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城管项目界面设计初稿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，学习</a:t>
            </a:r>
            <a:r>
              <a:rPr lang="en-US" altLang="zh-CN" dirty="0" err="1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8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" y="329543"/>
            <a:ext cx="1793170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lvl="0" defTabSz="914354"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一些小尝试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68" y="2516171"/>
            <a:ext cx="1546934" cy="22358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9098" y="3341554"/>
            <a:ext cx="57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N×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9320" y="2975041"/>
            <a:ext cx="1546934" cy="22358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367" y="2975041"/>
            <a:ext cx="1546934" cy="22358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981652" y="3783202"/>
            <a:ext cx="135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N/2)×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46816" y="2880960"/>
            <a:ext cx="3577143" cy="2423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916386" y="1883953"/>
            <a:ext cx="1900052" cy="653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1" idx="2"/>
          </p:cNvCxnSpPr>
          <p:nvPr/>
        </p:nvCxnSpPr>
        <p:spPr>
          <a:xfrm flipV="1">
            <a:off x="4987638" y="2537096"/>
            <a:ext cx="878774" cy="43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11" idx="2"/>
          </p:cNvCxnSpPr>
          <p:nvPr/>
        </p:nvCxnSpPr>
        <p:spPr>
          <a:xfrm flipH="1" flipV="1">
            <a:off x="5866412" y="2537096"/>
            <a:ext cx="806422" cy="43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2588821" y="3316861"/>
            <a:ext cx="1140975" cy="48079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87638" y="2030139"/>
            <a:ext cx="185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25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Mean/</a:t>
            </a:r>
            <a:r>
              <a:rPr lang="en-US" altLang="zh-CN" dirty="0" err="1" smtClean="0">
                <a:solidFill>
                  <a:srgbClr val="325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endParaRPr lang="zh-CN" altLang="en-US" dirty="0">
              <a:solidFill>
                <a:srgbClr val="325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02791" y="2030139"/>
            <a:ext cx="401372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时间缩短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13%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在运行两个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EPOCH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的时候通过验证集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loss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判断，效果没有损失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一套数据跑两遍？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 size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翻倍有什么区别？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02380" y="391096"/>
            <a:ext cx="311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sz="2000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多通道并行化</a:t>
            </a:r>
            <a:endParaRPr lang="en-US" altLang="zh-CN" sz="2000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5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3174" y="382443"/>
            <a:ext cx="238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隔层共享</a:t>
            </a:r>
            <a:r>
              <a:rPr lang="en-US" altLang="zh-CN" sz="2000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</a:p>
        </p:txBody>
      </p:sp>
      <p:sp>
        <p:nvSpPr>
          <p:cNvPr id="31" name="矩形 30"/>
          <p:cNvSpPr/>
          <p:nvPr/>
        </p:nvSpPr>
        <p:spPr>
          <a:xfrm>
            <a:off x="7587154" y="2544786"/>
            <a:ext cx="401372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时间缩短不可观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收敛速度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还慢了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验证实验设计有问题？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51" y="1735804"/>
            <a:ext cx="5693528" cy="348001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" y="329543"/>
            <a:ext cx="1793170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lvl="0" defTabSz="914354"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一些小尝试</a:t>
            </a:r>
          </a:p>
        </p:txBody>
      </p:sp>
    </p:spTree>
    <p:extLst>
      <p:ext uri="{BB962C8B-B14F-4D97-AF65-F5344CB8AC3E}">
        <p14:creationId xmlns:p14="http://schemas.microsoft.com/office/powerpoint/2010/main" val="5631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" y="329543"/>
            <a:ext cx="1733793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lvl="0" defTabSz="914354"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3797" y="391098"/>
            <a:ext cx="251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层次化的</a:t>
            </a:r>
            <a:r>
              <a:rPr lang="en-US" altLang="zh-CN" sz="2000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</a:p>
        </p:txBody>
      </p:sp>
      <p:sp>
        <p:nvSpPr>
          <p:cNvPr id="31" name="矩形 30"/>
          <p:cNvSpPr/>
          <p:nvPr/>
        </p:nvSpPr>
        <p:spPr>
          <a:xfrm>
            <a:off x="7587154" y="2544786"/>
            <a:ext cx="4013720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有想法就要及时沟通做出行动</a:t>
            </a:r>
            <a:endParaRPr lang="zh-CN" altLang="en-US" dirty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7740" y="1127204"/>
            <a:ext cx="4307557" cy="15246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960" y="3182972"/>
            <a:ext cx="6276190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3173" y="382443"/>
            <a:ext cx="388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对序列长度进行采样以减少长度</a:t>
            </a:r>
          </a:p>
        </p:txBody>
      </p:sp>
      <p:sp>
        <p:nvSpPr>
          <p:cNvPr id="31" name="矩形 30"/>
          <p:cNvSpPr/>
          <p:nvPr/>
        </p:nvSpPr>
        <p:spPr>
          <a:xfrm>
            <a:off x="6245829" y="1682452"/>
            <a:ext cx="5946171" cy="304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小数据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集效果还行，稍微正式一点的比如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IMDB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起步效果就不行了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反思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单个序列，可能确实存在某几个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存在相关性可以融合为一个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计算的情况。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但是这种采样模式并不是每个序列都相似的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图像里的卷积有参考意义吗？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" y="329543"/>
            <a:ext cx="1793170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lvl="0" defTabSz="914354"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一些小尝试</a:t>
            </a:r>
          </a:p>
        </p:txBody>
      </p:sp>
      <p:sp>
        <p:nvSpPr>
          <p:cNvPr id="7" name="矩形 6"/>
          <p:cNvSpPr/>
          <p:nvPr/>
        </p:nvSpPr>
        <p:spPr>
          <a:xfrm>
            <a:off x="457202" y="1391690"/>
            <a:ext cx="439387" cy="41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8789" y="2201998"/>
            <a:ext cx="439387" cy="254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6589" y="1615044"/>
            <a:ext cx="552200" cy="79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6589" y="1615044"/>
            <a:ext cx="552200" cy="223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96589" y="2731324"/>
            <a:ext cx="552200" cy="47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96589" y="3847605"/>
            <a:ext cx="552200" cy="63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291938" y="2201998"/>
            <a:ext cx="1068779" cy="2547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888176" y="3206338"/>
            <a:ext cx="403762" cy="2694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81701" y="2205465"/>
            <a:ext cx="439387" cy="254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372298" y="3206338"/>
            <a:ext cx="427806" cy="273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2072" y="1445039"/>
            <a:ext cx="439387" cy="41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221088" y="3075709"/>
            <a:ext cx="420984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230289" y="2196809"/>
            <a:ext cx="400202" cy="3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202685" y="2205465"/>
            <a:ext cx="427806" cy="87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24"/>
            <a:ext cx="12192000" cy="292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38"/>
            <a:ext cx="12192000" cy="3903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AE6946-EEEC-47D3-8368-5BE236DFD218}"/>
              </a:ext>
            </a:extLst>
          </p:cNvPr>
          <p:cNvCxnSpPr>
            <a:cxnSpLocks/>
          </p:cNvCxnSpPr>
          <p:nvPr/>
        </p:nvCxnSpPr>
        <p:spPr>
          <a:xfrm>
            <a:off x="0" y="791208"/>
            <a:ext cx="739298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3">
            <a:extLst>
              <a:ext uri="{FF2B5EF4-FFF2-40B4-BE49-F238E27FC236}">
                <a16:creationId xmlns:a16="http://schemas.microsoft.com/office/drawing/2014/main" id="{2D710D45-1126-4FD9-8956-3491DB37B6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76037"/>
          <a:stretch/>
        </p:blipFill>
        <p:spPr>
          <a:xfrm>
            <a:off x="11517747" y="343010"/>
            <a:ext cx="498764" cy="47897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" y="329543"/>
            <a:ext cx="1793169" cy="461665"/>
          </a:xfrm>
          <a:prstGeom prst="rect">
            <a:avLst/>
          </a:prstGeom>
          <a:solidFill>
            <a:srgbClr val="325F3E"/>
          </a:solidFill>
        </p:spPr>
        <p:txBody>
          <a:bodyPr wrap="square" rtlCol="0">
            <a:spAutoFit/>
          </a:bodyPr>
          <a:lstStyle/>
          <a:p>
            <a:pPr lvl="0" defTabSz="914354"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一些小想法</a:t>
            </a:r>
            <a:endParaRPr lang="zh-CN" altLang="en-US" sz="24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93173" y="382443"/>
            <a:ext cx="388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sz="2000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7267" y="1252873"/>
            <a:ext cx="9691703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缩短序列长度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- 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通过本文摘要提取主要内容压缩长度？损失部分看似不重要的词；摘要本身就是问题；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- 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词性标注能否作为信息影响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创造可并行分支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7267" y="3381860"/>
            <a:ext cx="969170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Sparse Attention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Transformers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- 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信息损失；需要定制化的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CUDA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实现，或通过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TVM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Kernel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Recurrence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Transformers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- 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从左到右的顺序只能利用前面的信息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Hierarchical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Transformers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- </a:t>
            </a:r>
            <a:r>
              <a:rPr lang="zh-CN" altLang="en-US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全局的信息交互是个关键问题</a:t>
            </a:r>
            <a:endParaRPr lang="en-US" altLang="zh-CN" dirty="0" smtClean="0">
              <a:solidFill>
                <a:srgbClr val="325F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7266" y="3029391"/>
            <a:ext cx="9691703" cy="352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smtClean="0">
                <a:solidFill>
                  <a:srgbClr val="325F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Long-Span Document</a:t>
            </a:r>
          </a:p>
        </p:txBody>
      </p:sp>
    </p:spTree>
    <p:extLst>
      <p:ext uri="{BB962C8B-B14F-4D97-AF65-F5344CB8AC3E}">
        <p14:creationId xmlns:p14="http://schemas.microsoft.com/office/powerpoint/2010/main" val="20138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660</Words>
  <Application>Microsoft Office PowerPoint</Application>
  <PresentationFormat>宽屏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微软雅黑</vt:lpstr>
      <vt:lpstr>微软雅黑 Light</vt:lpstr>
      <vt:lpstr>Agency FB</vt:lpstr>
      <vt:lpstr>Arial</vt:lpstr>
      <vt:lpstr>Bahnschrift SemiBold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WuHan</dc:creator>
  <cp:lastModifiedBy>WuHan</cp:lastModifiedBy>
  <cp:revision>167</cp:revision>
  <dcterms:created xsi:type="dcterms:W3CDTF">2021-05-19T08:49:05Z</dcterms:created>
  <dcterms:modified xsi:type="dcterms:W3CDTF">2021-07-29T06:39:38Z</dcterms:modified>
</cp:coreProperties>
</file>