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87" r:id="rId3"/>
    <p:sldId id="320" r:id="rId4"/>
    <p:sldId id="314" r:id="rId5"/>
    <p:sldId id="270"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733" userDrawn="1">
          <p15:clr>
            <a:srgbClr val="A4A3A4"/>
          </p15:clr>
        </p15:guide>
        <p15:guide id="4" pos="6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69D"/>
    <a:srgbClr val="F2F2F2"/>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48" autoAdjust="0"/>
    <p:restoredTop sz="75655" autoAdjust="0"/>
  </p:normalViewPr>
  <p:slideViewPr>
    <p:cSldViewPr snapToGrid="0">
      <p:cViewPr varScale="1">
        <p:scale>
          <a:sx n="62" d="100"/>
          <a:sy n="62" d="100"/>
        </p:scale>
        <p:origin x="1709" y="48"/>
      </p:cViewPr>
      <p:guideLst>
        <p:guide orient="horz" pos="2183"/>
        <p:guide pos="3840"/>
        <p:guide pos="733"/>
        <p:guide pos="697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2021/7/29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a:t>
            </a:fld>
            <a:endParaRPr lang="zh-CN" altLang="en-US"/>
          </a:p>
        </p:txBody>
      </p:sp>
    </p:spTree>
    <p:extLst>
      <p:ext uri="{BB962C8B-B14F-4D97-AF65-F5344CB8AC3E}">
        <p14:creationId xmlns:p14="http://schemas.microsoft.com/office/powerpoint/2010/main" val="290635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深度残差收缩网络</a:t>
            </a:r>
            <a:r>
              <a:rPr lang="en-US" altLang="zh-CN" dirty="0"/>
              <a:t>[91]</a:t>
            </a:r>
            <a:r>
              <a:rPr lang="zh-CN" altLang="en-US" dirty="0"/>
              <a:t>（</a:t>
            </a:r>
            <a:r>
              <a:rPr lang="en-US" altLang="zh-CN" dirty="0" err="1"/>
              <a:t>DeepResidualShrinkageNetwork</a:t>
            </a:r>
            <a:r>
              <a:rPr lang="zh-CN" altLang="en-US" dirty="0"/>
              <a:t>，</a:t>
            </a:r>
            <a:r>
              <a:rPr lang="en-US" altLang="zh-CN" dirty="0"/>
              <a:t>DRSN</a:t>
            </a:r>
            <a:r>
              <a:rPr lang="zh-CN" altLang="en-US" dirty="0"/>
              <a:t>）是</a:t>
            </a:r>
            <a:r>
              <a:rPr lang="en-US" altLang="zh-CN" dirty="0"/>
              <a:t>2020</a:t>
            </a:r>
            <a:r>
              <a:rPr lang="zh-CN" altLang="en-US" dirty="0"/>
              <a:t>年提出的一种</a:t>
            </a:r>
            <a:r>
              <a:rPr lang="en-US" altLang="zh-CN" dirty="0" err="1"/>
              <a:t>ResNet</a:t>
            </a:r>
            <a:r>
              <a:rPr lang="en-US" altLang="zh-CN" dirty="0"/>
              <a:t>[90]</a:t>
            </a:r>
            <a:r>
              <a:rPr lang="zh-CN" altLang="en-US" dirty="0"/>
              <a:t>的改进模型。</a:t>
            </a:r>
            <a:endParaRPr lang="en-US" altLang="zh-CN" dirty="0"/>
          </a:p>
          <a:p>
            <a:r>
              <a:rPr lang="en-US" altLang="zh-CN" dirty="0"/>
              <a:t>DRSN</a:t>
            </a:r>
            <a:r>
              <a:rPr lang="zh-CN" altLang="en-US" dirty="0"/>
              <a:t>是为了解决样本中无关任务的噪声的问题，通过注意力机制以及软阈值函数将样本中的无关信息的权重进行收缩（例如，置为</a:t>
            </a:r>
            <a:r>
              <a:rPr lang="en-US" altLang="zh-CN" dirty="0"/>
              <a:t>0</a:t>
            </a:r>
            <a:r>
              <a:rPr lang="zh-CN" altLang="en-US" dirty="0"/>
              <a:t>等），从而加强有效信息的作用。</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2</a:t>
            </a:fld>
            <a:endParaRPr lang="zh-CN" altLang="en-US"/>
          </a:p>
        </p:txBody>
      </p:sp>
    </p:spTree>
    <p:extLst>
      <p:ext uri="{BB962C8B-B14F-4D97-AF65-F5344CB8AC3E}">
        <p14:creationId xmlns:p14="http://schemas.microsoft.com/office/powerpoint/2010/main" val="253041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将自己方法的创新之处阐述，完整地展示</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3</a:t>
            </a:fld>
            <a:endParaRPr lang="zh-CN" altLang="en-US"/>
          </a:p>
        </p:txBody>
      </p:sp>
    </p:spTree>
    <p:extLst>
      <p:ext uri="{BB962C8B-B14F-4D97-AF65-F5344CB8AC3E}">
        <p14:creationId xmlns:p14="http://schemas.microsoft.com/office/powerpoint/2010/main" val="268888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4</a:t>
            </a:fld>
            <a:endParaRPr lang="zh-CN" altLang="en-US"/>
          </a:p>
        </p:txBody>
      </p:sp>
    </p:spTree>
    <p:extLst>
      <p:ext uri="{BB962C8B-B14F-4D97-AF65-F5344CB8AC3E}">
        <p14:creationId xmlns:p14="http://schemas.microsoft.com/office/powerpoint/2010/main" val="4528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91744" y="4321176"/>
            <a:ext cx="4776788" cy="679450"/>
            <a:chOff x="3791744" y="4321176"/>
            <a:chExt cx="4776788" cy="679450"/>
          </a:xfrm>
        </p:grpSpPr>
        <p:sp>
          <p:nvSpPr>
            <p:cNvPr id="7" name="PA_圆角矩形 6"/>
            <p:cNvSpPr/>
            <p:nvPr>
              <p:custDataLst>
                <p:tags r:id="rId7"/>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8"/>
              </p:custDataLst>
            </p:nvPr>
          </p:nvSpPr>
          <p:spPr bwMode="auto">
            <a:xfrm>
              <a:off x="3960019" y="4474821"/>
              <a:ext cx="4608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rgbClr val="F2F2F2"/>
                  </a:solidFill>
                  <a:latin typeface="微软雅黑" panose="020B0503020204020204" pitchFamily="34" charset="-122"/>
                  <a:ea typeface="微软雅黑" panose="020B0503020204020204" pitchFamily="34" charset="-122"/>
                </a:rPr>
                <a:t>2019</a:t>
              </a:r>
              <a:r>
                <a:rPr lang="zh-CN" altLang="en-US" sz="1800" dirty="0">
                  <a:solidFill>
                    <a:srgbClr val="F2F2F2"/>
                  </a:solidFill>
                  <a:latin typeface="微软雅黑" panose="020B0503020204020204" pitchFamily="34" charset="-122"/>
                  <a:ea typeface="微软雅黑" panose="020B0503020204020204" pitchFamily="34" charset="-122"/>
                </a:rPr>
                <a:t>级学硕</a:t>
              </a:r>
              <a:r>
                <a:rPr lang="en-US" altLang="zh-CN" sz="1800" dirty="0">
                  <a:solidFill>
                    <a:srgbClr val="F2F2F2"/>
                  </a:solidFill>
                  <a:latin typeface="微软雅黑" panose="020B0503020204020204" pitchFamily="34" charset="-122"/>
                  <a:ea typeface="微软雅黑" panose="020B0503020204020204" pitchFamily="34" charset="-122"/>
                </a:rPr>
                <a:t> </a:t>
              </a:r>
              <a:r>
                <a:rPr lang="zh-CN" altLang="en-US" sz="1800" dirty="0">
                  <a:solidFill>
                    <a:srgbClr val="F2F2F2"/>
                  </a:solidFill>
                  <a:latin typeface="微软雅黑" panose="020B0503020204020204" pitchFamily="34" charset="-122"/>
                  <a:ea typeface="微软雅黑" panose="020B0503020204020204" pitchFamily="34" charset="-122"/>
                </a:rPr>
                <a:t>罗娟    日期：</a:t>
              </a:r>
              <a:r>
                <a:rPr lang="en-US" altLang="zh-CN" sz="1800" dirty="0">
                  <a:solidFill>
                    <a:srgbClr val="F2F2F2"/>
                  </a:solidFill>
                  <a:latin typeface="微软雅黑" panose="020B0503020204020204" pitchFamily="34" charset="-122"/>
                  <a:ea typeface="微软雅黑" panose="020B0503020204020204" pitchFamily="34" charset="-122"/>
                </a:rPr>
                <a:t>2021-07-29</a:t>
              </a:r>
            </a:p>
          </p:txBody>
        </p:sp>
      </p:grpSp>
      <p:grpSp>
        <p:nvGrpSpPr>
          <p:cNvPr id="10" name="PA_组合 14"/>
          <p:cNvGrpSpPr/>
          <p:nvPr>
            <p:custDataLst>
              <p:tags r:id="rId5"/>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6"/>
            </p:custDataLst>
          </p:nvPr>
        </p:nvSpPr>
        <p:spPr>
          <a:xfrm>
            <a:off x="4241926" y="3044955"/>
            <a:ext cx="4044697" cy="769441"/>
          </a:xfrm>
          <a:prstGeom prst="rect">
            <a:avLst/>
          </a:prstGeom>
          <a:noFill/>
        </p:spPr>
        <p:txBody>
          <a:bodyPr wrap="none" rtlCol="0">
            <a:spAutoFit/>
          </a:bodyPr>
          <a:lstStyle/>
          <a:p>
            <a:r>
              <a:rPr lang="en-US" altLang="zh-CN" sz="4400" b="1" dirty="0"/>
              <a:t>2021</a:t>
            </a:r>
            <a:r>
              <a:rPr lang="zh-CN" altLang="en-US" sz="4400" b="1" dirty="0"/>
              <a:t>年中总结</a:t>
            </a:r>
          </a:p>
        </p:txBody>
      </p:sp>
      <p:sp>
        <p:nvSpPr>
          <p:cNvPr id="5" name="灯片编号占位符 4">
            <a:extLst>
              <a:ext uri="{FF2B5EF4-FFF2-40B4-BE49-F238E27FC236}">
                <a16:creationId xmlns:a16="http://schemas.microsoft.com/office/drawing/2014/main" id="{9C22F7BF-ED65-4DD5-AF2C-31DD2E9B8DCB}"/>
              </a:ext>
            </a:extLst>
          </p:cNvPr>
          <p:cNvSpPr>
            <a:spLocks noGrp="1"/>
          </p:cNvSpPr>
          <p:nvPr>
            <p:ph type="sldNum" sz="quarter" idx="12"/>
          </p:nvPr>
        </p:nvSpPr>
        <p:spPr/>
        <p:txBody>
          <a:bodyPr/>
          <a:lstStyle/>
          <a:p>
            <a:fld id="{B37D35F1-C8A2-4A57-8FB7-EAFE3FD7B391}" type="slidenum">
              <a:rPr lang="zh-CN" altLang="en-US" smtClean="0"/>
              <a:t>1</a:t>
            </a:fld>
            <a:endParaRPr lang="zh-CN" altLang="en-US"/>
          </a:p>
        </p:txBody>
      </p:sp>
      <p:sp>
        <p:nvSpPr>
          <p:cNvPr id="8" name="页脚占位符 7">
            <a:extLst>
              <a:ext uri="{FF2B5EF4-FFF2-40B4-BE49-F238E27FC236}">
                <a16:creationId xmlns:a16="http://schemas.microsoft.com/office/drawing/2014/main" id="{13561937-4D81-4060-9AC1-DEFC3D420233}"/>
              </a:ext>
            </a:extLst>
          </p:cNvPr>
          <p:cNvSpPr>
            <a:spLocks noGrp="1"/>
          </p:cNvSpPr>
          <p:nvPr>
            <p:ph type="ftr" sz="quarter" idx="1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1107996" cy="646331"/>
          </a:xfrm>
          <a:prstGeom prst="rect">
            <a:avLst/>
          </a:prstGeom>
          <a:noFill/>
        </p:spPr>
        <p:txBody>
          <a:bodyPr wrap="none" rtlCol="0">
            <a:spAutoFit/>
          </a:bodyPr>
          <a:lstStyle/>
          <a:p>
            <a:r>
              <a:rPr lang="zh-CN" altLang="en-US" sz="3600" b="1" dirty="0">
                <a:solidFill>
                  <a:srgbClr val="24569D"/>
                </a:solidFill>
              </a:rPr>
              <a:t>回顾</a:t>
            </a:r>
            <a:endParaRPr lang="zh-CN" altLang="en-US" sz="2400" b="1" dirty="0">
              <a:solidFill>
                <a:srgbClr val="24569D"/>
              </a:solidFill>
            </a:endParaRPr>
          </a:p>
        </p:txBody>
      </p:sp>
      <p:sp>
        <p:nvSpPr>
          <p:cNvPr id="4" name="矩形 3">
            <a:extLst>
              <a:ext uri="{FF2B5EF4-FFF2-40B4-BE49-F238E27FC236}">
                <a16:creationId xmlns:a16="http://schemas.microsoft.com/office/drawing/2014/main" id="{03BD3D91-F5AB-4D51-A416-405AE70A9562}"/>
              </a:ext>
            </a:extLst>
          </p:cNvPr>
          <p:cNvSpPr/>
          <p:nvPr/>
        </p:nvSpPr>
        <p:spPr>
          <a:xfrm>
            <a:off x="1052622" y="923479"/>
            <a:ext cx="8888972" cy="1565557"/>
          </a:xfrm>
          <a:prstGeom prst="rect">
            <a:avLst/>
          </a:prstGeom>
        </p:spPr>
        <p:txBody>
          <a:bodyPr wrap="none">
            <a:spAutoFit/>
          </a:bodyPr>
          <a:lstStyle/>
          <a:p>
            <a:r>
              <a:rPr lang="zh-CN" altLang="en-US" dirty="0"/>
              <a:t>查询匹配模型研究</a:t>
            </a:r>
            <a:endParaRPr lang="en-US" altLang="zh-CN" dirty="0"/>
          </a:p>
          <a:p>
            <a:pPr>
              <a:lnSpc>
                <a:spcPct val="150000"/>
              </a:lnSpc>
            </a:pPr>
            <a:endParaRPr lang="en-US" altLang="zh-CN" dirty="0"/>
          </a:p>
          <a:p>
            <a:pPr>
              <a:lnSpc>
                <a:spcPct val="150000"/>
              </a:lnSpc>
            </a:pPr>
            <a:r>
              <a:rPr lang="en-US" altLang="zh-CN" dirty="0"/>
              <a:t>1</a:t>
            </a:r>
            <a:r>
              <a:rPr lang="zh-CN" altLang="en-US" dirty="0"/>
              <a:t>、总是</a:t>
            </a:r>
            <a:r>
              <a:rPr lang="en-US" altLang="zh-CN" dirty="0"/>
              <a:t>OOM</a:t>
            </a:r>
            <a:r>
              <a:rPr lang="en-US" altLang="zh-CN" dirty="0">
                <a:sym typeface="Wingdings" panose="05000000000000000000" pitchFamily="2" charset="2"/>
              </a:rPr>
              <a:t></a:t>
            </a:r>
            <a:r>
              <a:rPr lang="zh-CN" altLang="en-US" dirty="0">
                <a:sym typeface="Wingdings" panose="05000000000000000000" pitchFamily="2" charset="2"/>
              </a:rPr>
              <a:t>模型结构太深，调小</a:t>
            </a:r>
            <a:r>
              <a:rPr lang="en-US" altLang="zh-CN" dirty="0">
                <a:sym typeface="Wingdings" panose="05000000000000000000" pitchFamily="2" charset="2"/>
              </a:rPr>
              <a:t>batch</a:t>
            </a:r>
            <a:r>
              <a:rPr lang="zh-CN" altLang="en-US" dirty="0">
                <a:sym typeface="Wingdings" panose="05000000000000000000" pitchFamily="2" charset="2"/>
              </a:rPr>
              <a:t>；适用于视觉领域的不一定能够适用于</a:t>
            </a:r>
            <a:r>
              <a:rPr lang="en-US" altLang="zh-CN" dirty="0">
                <a:sym typeface="Wingdings" panose="05000000000000000000" pitchFamily="2" charset="2"/>
              </a:rPr>
              <a:t>NLP</a:t>
            </a:r>
            <a:endParaRPr lang="en-US" altLang="zh-CN" dirty="0"/>
          </a:p>
          <a:p>
            <a:pPr>
              <a:lnSpc>
                <a:spcPct val="150000"/>
              </a:lnSpc>
            </a:pPr>
            <a:r>
              <a:rPr lang="en-US" altLang="zh-CN" dirty="0"/>
              <a:t>2</a:t>
            </a:r>
            <a:r>
              <a:rPr lang="zh-CN" altLang="en-US" dirty="0"/>
              <a:t>、效果无法超越单模型</a:t>
            </a:r>
            <a:r>
              <a:rPr lang="en-US" altLang="zh-CN" dirty="0">
                <a:sym typeface="Wingdings" panose="05000000000000000000" pitchFamily="2" charset="2"/>
              </a:rPr>
              <a:t></a:t>
            </a:r>
            <a:r>
              <a:rPr lang="zh-CN" altLang="en-US" dirty="0">
                <a:sym typeface="Wingdings" panose="05000000000000000000" pitchFamily="2" charset="2"/>
              </a:rPr>
              <a:t>做特征不同拼接</a:t>
            </a:r>
            <a:r>
              <a:rPr lang="en-US" altLang="zh-CN" dirty="0">
                <a:sym typeface="Wingdings" panose="05000000000000000000" pitchFamily="2" charset="2"/>
              </a:rPr>
              <a:t>/</a:t>
            </a:r>
            <a:r>
              <a:rPr lang="zh-CN" altLang="en-US" dirty="0">
                <a:sym typeface="Wingdings" panose="05000000000000000000" pitchFamily="2" charset="2"/>
              </a:rPr>
              <a:t>融合方式的尝试；验证一次要几个小时</a:t>
            </a:r>
            <a:endParaRPr lang="en-US" altLang="zh-CN" dirty="0">
              <a:sym typeface="Wingdings" panose="05000000000000000000" pitchFamily="2" charset="2"/>
            </a:endParaRPr>
          </a:p>
        </p:txBody>
      </p:sp>
      <p:pic>
        <p:nvPicPr>
          <p:cNvPr id="5" name="图片 4">
            <a:extLst>
              <a:ext uri="{FF2B5EF4-FFF2-40B4-BE49-F238E27FC236}">
                <a16:creationId xmlns:a16="http://schemas.microsoft.com/office/drawing/2014/main" id="{E86327FE-B420-429F-ACD6-FACD766F115C}"/>
              </a:ext>
            </a:extLst>
          </p:cNvPr>
          <p:cNvPicPr>
            <a:picLocks noChangeAspect="1"/>
          </p:cNvPicPr>
          <p:nvPr/>
        </p:nvPicPr>
        <p:blipFill>
          <a:blip r:embed="rId4"/>
          <a:stretch>
            <a:fillRect/>
          </a:stretch>
        </p:blipFill>
        <p:spPr>
          <a:xfrm>
            <a:off x="8316717" y="2875665"/>
            <a:ext cx="3587406" cy="3199967"/>
          </a:xfrm>
          <a:prstGeom prst="rect">
            <a:avLst/>
          </a:prstGeom>
        </p:spPr>
      </p:pic>
      <p:pic>
        <p:nvPicPr>
          <p:cNvPr id="6" name="Picture 2" descr="Q &#10;HL.q &#10;HLQA &#10;Fig. 3: Architecture Ill. HL hid&amp;n laye A.H another HLQ and &#10;Fig. 1: Architecture . Q question; A for amwer•, P is 1- &#10;Maxpooling; T is tanh layer; HL layer and HL already &#10;tanh as its activation finction. &#10;Fig. 2: Architecture Il . QA nrans weiølts of corresponding &#10;layer sharal by Q A. &#10;I-ILA aner CNNQA . &#10;Fig. 4: Architecture IV . &#10;ana CNNQA . &#10;Add layer HI-QA ">
            <a:extLst>
              <a:ext uri="{FF2B5EF4-FFF2-40B4-BE49-F238E27FC236}">
                <a16:creationId xmlns:a16="http://schemas.microsoft.com/office/drawing/2014/main" id="{95F5F6B8-835B-4AD1-8E40-19A2CE54E2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9358" y="3098581"/>
            <a:ext cx="4863598" cy="244126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9C93E034-045C-471F-80CE-4D011C1AB5F9}"/>
              </a:ext>
            </a:extLst>
          </p:cNvPr>
          <p:cNvPicPr>
            <a:picLocks noChangeAspect="1"/>
          </p:cNvPicPr>
          <p:nvPr/>
        </p:nvPicPr>
        <p:blipFill rotWithShape="1">
          <a:blip r:embed="rId6"/>
          <a:srcRect l="15198" r="17708"/>
          <a:stretch/>
        </p:blipFill>
        <p:spPr>
          <a:xfrm>
            <a:off x="287877" y="2775886"/>
            <a:ext cx="2556510" cy="3299746"/>
          </a:xfrm>
          <a:prstGeom prst="rect">
            <a:avLst/>
          </a:prstGeom>
        </p:spPr>
      </p:pic>
    </p:spTree>
    <p:extLst>
      <p:ext uri="{BB962C8B-B14F-4D97-AF65-F5344CB8AC3E}">
        <p14:creationId xmlns:p14="http://schemas.microsoft.com/office/powerpoint/2010/main" val="333527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1107996" cy="646331"/>
          </a:xfrm>
          <a:prstGeom prst="rect">
            <a:avLst/>
          </a:prstGeom>
          <a:noFill/>
        </p:spPr>
        <p:txBody>
          <a:bodyPr wrap="none" rtlCol="0">
            <a:spAutoFit/>
          </a:bodyPr>
          <a:lstStyle/>
          <a:p>
            <a:r>
              <a:rPr lang="zh-CN" altLang="en-US" sz="3600" b="1" dirty="0">
                <a:solidFill>
                  <a:srgbClr val="24569D"/>
                </a:solidFill>
              </a:rPr>
              <a:t>回顾</a:t>
            </a:r>
            <a:endParaRPr lang="zh-CN" altLang="en-US" sz="2400" b="1" dirty="0">
              <a:solidFill>
                <a:srgbClr val="24569D"/>
              </a:solidFill>
            </a:endParaRPr>
          </a:p>
        </p:txBody>
      </p:sp>
      <p:sp>
        <p:nvSpPr>
          <p:cNvPr id="4" name="矩形 3">
            <a:extLst>
              <a:ext uri="{FF2B5EF4-FFF2-40B4-BE49-F238E27FC236}">
                <a16:creationId xmlns:a16="http://schemas.microsoft.com/office/drawing/2014/main" id="{8F871B30-896F-4502-B4A9-D9E358FE5469}"/>
              </a:ext>
            </a:extLst>
          </p:cNvPr>
          <p:cNvSpPr/>
          <p:nvPr/>
        </p:nvSpPr>
        <p:spPr>
          <a:xfrm>
            <a:off x="983456" y="1342010"/>
            <a:ext cx="5923971" cy="2344616"/>
          </a:xfrm>
          <a:prstGeom prst="rect">
            <a:avLst/>
          </a:prstGeom>
        </p:spPr>
        <p:txBody>
          <a:bodyPr wrap="square">
            <a:spAutoFit/>
          </a:bodyPr>
          <a:lstStyle/>
          <a:p>
            <a:pPr>
              <a:lnSpc>
                <a:spcPct val="150000"/>
              </a:lnSpc>
            </a:pPr>
            <a:r>
              <a:rPr lang="zh-CN" altLang="en-US" dirty="0">
                <a:solidFill>
                  <a:srgbClr val="0F688B"/>
                </a:solidFill>
                <a:latin typeface="+mn-ea"/>
              </a:rPr>
              <a:t>专利：一种基于一致性文本增强的远程监督关系抽取方法</a:t>
            </a:r>
            <a:endParaRPr lang="en-US" altLang="zh-CN" dirty="0">
              <a:solidFill>
                <a:srgbClr val="0F688B"/>
              </a:solidFill>
              <a:latin typeface="+mn-ea"/>
            </a:endParaRPr>
          </a:p>
          <a:p>
            <a:pPr>
              <a:lnSpc>
                <a:spcPct val="150000"/>
              </a:lnSpc>
            </a:pPr>
            <a:endParaRPr lang="en-US" altLang="zh-CN" sz="1400" dirty="0">
              <a:solidFill>
                <a:srgbClr val="0F688B"/>
              </a:solidFill>
              <a:latin typeface="+mn-ea"/>
            </a:endParaRPr>
          </a:p>
          <a:p>
            <a:pPr>
              <a:lnSpc>
                <a:spcPct val="150000"/>
              </a:lnSpc>
            </a:pPr>
            <a:r>
              <a:rPr lang="zh-CN" altLang="en-US" sz="1600" dirty="0">
                <a:latin typeface="+mn-ea"/>
              </a:rPr>
              <a:t>采用半监督学习的概念，将噪音样例视为未标注样例，结合文本增强，使用一致性正则方法，充分利用未标注样例含有的信息；</a:t>
            </a:r>
            <a:endParaRPr lang="en-US" altLang="zh-CN" sz="1600" dirty="0">
              <a:latin typeface="+mn-ea"/>
            </a:endParaRPr>
          </a:p>
          <a:p>
            <a:pPr>
              <a:lnSpc>
                <a:spcPct val="150000"/>
              </a:lnSpc>
              <a:buClr>
                <a:srgbClr val="00B0F0"/>
              </a:buClr>
            </a:pPr>
            <a:br>
              <a:rPr lang="zh-CN" altLang="en-US" dirty="0"/>
            </a:br>
            <a:endParaRPr lang="zh-CN" altLang="en-US" dirty="0"/>
          </a:p>
        </p:txBody>
      </p:sp>
      <p:pic>
        <p:nvPicPr>
          <p:cNvPr id="5" name="图片 4">
            <a:extLst>
              <a:ext uri="{FF2B5EF4-FFF2-40B4-BE49-F238E27FC236}">
                <a16:creationId xmlns:a16="http://schemas.microsoft.com/office/drawing/2014/main" id="{6F7D25F3-8D1C-4F49-A223-72167B047523}"/>
              </a:ext>
            </a:extLst>
          </p:cNvPr>
          <p:cNvPicPr>
            <a:picLocks noChangeAspect="1"/>
          </p:cNvPicPr>
          <p:nvPr/>
        </p:nvPicPr>
        <p:blipFill>
          <a:blip r:embed="rId4"/>
          <a:stretch>
            <a:fillRect/>
          </a:stretch>
        </p:blipFill>
        <p:spPr>
          <a:xfrm>
            <a:off x="7267875" y="1896762"/>
            <a:ext cx="4724489" cy="2751870"/>
          </a:xfrm>
          <a:prstGeom prst="rect">
            <a:avLst/>
          </a:prstGeom>
        </p:spPr>
      </p:pic>
      <p:sp>
        <p:nvSpPr>
          <p:cNvPr id="2" name="矩形 1">
            <a:extLst>
              <a:ext uri="{FF2B5EF4-FFF2-40B4-BE49-F238E27FC236}">
                <a16:creationId xmlns:a16="http://schemas.microsoft.com/office/drawing/2014/main" id="{84D0AC90-345F-48AB-9D9D-947A75E5D4B7}"/>
              </a:ext>
            </a:extLst>
          </p:cNvPr>
          <p:cNvSpPr/>
          <p:nvPr/>
        </p:nvSpPr>
        <p:spPr>
          <a:xfrm>
            <a:off x="983456" y="3048194"/>
            <a:ext cx="5775690" cy="235449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nSpc>
                <a:spcPct val="150000"/>
              </a:lnSpc>
              <a:buFont typeface="Wingdings" panose="05000000000000000000" pitchFamily="2" charset="2"/>
              <a:buChar char="u"/>
            </a:pPr>
            <a:r>
              <a:rPr lang="zh-CN" altLang="zh-CN" sz="1400" dirty="0"/>
              <a:t>针对句子包中的每个样本，对其使用不同的文本增强方法，得到变化大的强增强样本和变化小的弱增强样本；</a:t>
            </a:r>
          </a:p>
          <a:p>
            <a:pPr marL="285750" indent="-285750" fontAlgn="ctr">
              <a:lnSpc>
                <a:spcPct val="150000"/>
              </a:lnSpc>
              <a:buFont typeface="Wingdings" panose="05000000000000000000" pitchFamily="2" charset="2"/>
              <a:buChar char="u"/>
            </a:pPr>
            <a:r>
              <a:rPr lang="zh-CN" altLang="zh-CN" sz="1400" dirty="0"/>
              <a:t>针对无关系样例和S3中确定的噪声样例，让模型对这些样例的强增强样本和弱增强样本作预测，使用弱增强样本的预测作为伪标签，计算强增强样本和伪标签的交叉熵损失，并使用KL散度计算这两个预测结果的差异程度，通过最小化该差异得到一致性损失，约束模型充分学习这些样本本身具有的信息；</a:t>
            </a:r>
          </a:p>
        </p:txBody>
      </p:sp>
    </p:spTree>
    <p:extLst>
      <p:ext uri="{BB962C8B-B14F-4D97-AF65-F5344CB8AC3E}">
        <p14:creationId xmlns:p14="http://schemas.microsoft.com/office/powerpoint/2010/main" val="176626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4682D6FB-7647-4D13-9612-D8E391020904}"/>
              </a:ext>
            </a:extLst>
          </p:cNvPr>
          <p:cNvSpPr txBox="1"/>
          <p:nvPr/>
        </p:nvSpPr>
        <p:spPr>
          <a:xfrm>
            <a:off x="1046026" y="291955"/>
            <a:ext cx="8693296" cy="458908"/>
          </a:xfrm>
          <a:prstGeom prst="rect">
            <a:avLst/>
          </a:prstGeom>
          <a:noFill/>
        </p:spPr>
        <p:txBody>
          <a:bodyPr wrap="square">
            <a:spAutoFit/>
          </a:bodyPr>
          <a:lstStyle/>
          <a:p>
            <a:pPr algn="l" latinLnBrk="1">
              <a:lnSpc>
                <a:spcPct val="150000"/>
              </a:lnSpc>
            </a:pPr>
            <a:r>
              <a:rPr lang="zh-CN" altLang="en-US" b="1" i="0" dirty="0">
                <a:solidFill>
                  <a:srgbClr val="222226"/>
                </a:solidFill>
                <a:effectLst/>
                <a:latin typeface="Microsoft YaHei" panose="020B0503020204020204" pitchFamily="34" charset="-122"/>
                <a:ea typeface="Microsoft YaHei" panose="020B0503020204020204" pitchFamily="34" charset="-122"/>
              </a:rPr>
              <a:t>后续方向</a:t>
            </a:r>
            <a:endParaRPr lang="en-US" altLang="zh-CN" b="1" i="0" dirty="0">
              <a:solidFill>
                <a:srgbClr val="222226"/>
              </a:solidFill>
              <a:effectLst/>
              <a:latin typeface="Microsoft YaHei" panose="020B0503020204020204" pitchFamily="34" charset="-122"/>
              <a:ea typeface="Microsoft YaHei" panose="020B0503020204020204" pitchFamily="34" charset="-122"/>
            </a:endParaRPr>
          </a:p>
        </p:txBody>
      </p:sp>
      <p:sp>
        <p:nvSpPr>
          <p:cNvPr id="4" name="Rectangle 1">
            <a:extLst>
              <a:ext uri="{FF2B5EF4-FFF2-40B4-BE49-F238E27FC236}">
                <a16:creationId xmlns:a16="http://schemas.microsoft.com/office/drawing/2014/main" id="{BAB8FF82-1164-435F-B013-383D43DDFBF2}"/>
              </a:ext>
            </a:extLst>
          </p:cNvPr>
          <p:cNvSpPr>
            <a:spLocks noChangeArrowheads="1"/>
          </p:cNvSpPr>
          <p:nvPr/>
        </p:nvSpPr>
        <p:spPr bwMode="auto">
          <a:xfrm>
            <a:off x="6355492" y="1551304"/>
            <a:ext cx="4396903" cy="3288031"/>
          </a:xfrm>
          <a:prstGeom prst="rect">
            <a:avLst/>
          </a:prstGeom>
          <a:noFill/>
          <a:ln>
            <a:noFill/>
          </a:ln>
          <a:effectLst/>
        </p:spPr>
        <p:txBody>
          <a:bodyPr vert="horz" wrap="squar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800100" lvl="1" indent="-342900">
              <a:lnSpc>
                <a:spcPct val="150000"/>
              </a:lnSpc>
              <a:buFont typeface="Wingdings" panose="05000000000000000000" pitchFamily="2" charset="2"/>
              <a:buChar char="p"/>
            </a:pPr>
            <a:r>
              <a:rPr kumimoji="0" lang="zh-CN" altLang="en-US"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事件抽取</a:t>
            </a:r>
            <a:endParaRPr kumimoji="0" lang="en-US" altLang="zh-CN" sz="20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p"/>
            </a:pP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低资源场景</a:t>
            </a:r>
            <a:endPar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p"/>
            </a:pPr>
            <a:r>
              <a:rPr lang="zh-CN" altLang="en-US" sz="2000" dirty="0">
                <a:solidFill>
                  <a:srgbClr val="333333"/>
                </a:solidFill>
                <a:latin typeface="微软雅黑" panose="020B0503020204020204" pitchFamily="34" charset="-122"/>
                <a:ea typeface="微软雅黑" panose="020B0503020204020204" pitchFamily="34" charset="-122"/>
              </a:rPr>
              <a:t>预训练</a:t>
            </a:r>
            <a:endParaRPr lang="en-US" altLang="zh-CN" sz="2000" dirty="0">
              <a:solidFill>
                <a:srgbClr val="333333"/>
              </a:solidFill>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p"/>
            </a:pPr>
            <a:r>
              <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GAN</a:t>
            </a:r>
          </a:p>
          <a:p>
            <a:pPr marL="1257300" lvl="2" indent="-342900">
              <a:lnSpc>
                <a:spcPct val="150000"/>
              </a:lnSpc>
              <a:buFont typeface="Wingdings" panose="05000000000000000000" pitchFamily="2" charset="2"/>
              <a:buChar char="p"/>
            </a:pPr>
            <a:endPar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p"/>
            </a:pPr>
            <a:endParaRPr kumimoji="0" lang="zh-CN"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A7F8B3AD-6BED-4E99-841E-26420276BF1B}"/>
              </a:ext>
            </a:extLst>
          </p:cNvPr>
          <p:cNvSpPr>
            <a:spLocks noChangeArrowheads="1"/>
          </p:cNvSpPr>
          <p:nvPr/>
        </p:nvSpPr>
        <p:spPr bwMode="auto">
          <a:xfrm>
            <a:off x="1046026" y="1290195"/>
            <a:ext cx="4396903" cy="4673026"/>
          </a:xfrm>
          <a:prstGeom prst="rect">
            <a:avLst/>
          </a:prstGeom>
          <a:noFill/>
          <a:ln>
            <a:noFill/>
          </a:ln>
          <a:effectLst/>
        </p:spPr>
        <p:txBody>
          <a:bodyPr vert="horz" wrap="squar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800100" lvl="1" indent="-342900">
              <a:lnSpc>
                <a:spcPct val="150000"/>
              </a:lnSpc>
              <a:buFont typeface="Wingdings" panose="05000000000000000000" pitchFamily="2" charset="2"/>
              <a:buChar char="ü"/>
            </a:pP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关系抽取</a:t>
            </a:r>
            <a:endPar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lang="zh-CN" altLang="en-US" sz="2000" dirty="0">
                <a:solidFill>
                  <a:srgbClr val="333333"/>
                </a:solidFill>
                <a:latin typeface="微软雅黑" panose="020B0503020204020204" pitchFamily="34" charset="-122"/>
                <a:ea typeface="微软雅黑" panose="020B0503020204020204" pitchFamily="34" charset="-122"/>
              </a:rPr>
              <a:t>低资源场景</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endPar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pP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远程监督</a:t>
            </a:r>
            <a:endPar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1714500" lvl="3" indent="-342900">
              <a:lnSpc>
                <a:spcPct val="150000"/>
              </a:lnSpc>
              <a:buFont typeface="Arial" panose="020B0604020202020204" pitchFamily="34" charset="0"/>
              <a:buChar char="•"/>
            </a:pPr>
            <a:r>
              <a:rPr lang="zh-CN" altLang="en-US" sz="2000" dirty="0">
                <a:solidFill>
                  <a:srgbClr val="333333"/>
                </a:solidFill>
                <a:latin typeface="微软雅黑" panose="020B0503020204020204" pitchFamily="34" charset="-122"/>
              </a:rPr>
              <a:t>预训练模型</a:t>
            </a:r>
            <a:endParaRPr lang="en-US" altLang="zh-CN" sz="2000" dirty="0">
              <a:solidFill>
                <a:srgbClr val="333333"/>
              </a:solidFill>
              <a:latin typeface="微软雅黑" panose="020B0503020204020204" pitchFamily="34" charset="-122"/>
            </a:endParaRPr>
          </a:p>
          <a:p>
            <a:pPr marL="1714500" lvl="3" indent="-342900">
              <a:lnSpc>
                <a:spcPct val="150000"/>
              </a:lnSpc>
              <a:buFont typeface="Arial" panose="020B0604020202020204" pitchFamily="34" charset="0"/>
              <a:buChar char="•"/>
            </a:pPr>
            <a:r>
              <a:rPr lang="en-US" altLang="zh-CN" sz="2000" dirty="0">
                <a:solidFill>
                  <a:srgbClr val="333333"/>
                </a:solidFill>
                <a:latin typeface="微软雅黑" panose="020B0503020204020204" pitchFamily="34" charset="-122"/>
              </a:rPr>
              <a:t>GAN</a:t>
            </a:r>
          </a:p>
          <a:p>
            <a:pPr marL="1714500" lvl="3" indent="-342900">
              <a:lnSpc>
                <a:spcPct val="150000"/>
              </a:lnSpc>
              <a:buFont typeface="Arial" panose="020B0604020202020204" pitchFamily="34" charset="0"/>
              <a:buChar char="•"/>
            </a:pPr>
            <a:r>
              <a:rPr lang="en-US" altLang="zh-CN" sz="2000" dirty="0"/>
              <a:t>GNN</a:t>
            </a:r>
          </a:p>
          <a:p>
            <a:pPr marL="1714500" lvl="3" indent="-342900">
              <a:lnSpc>
                <a:spcPct val="150000"/>
              </a:lnSpc>
              <a:buFont typeface="Arial" panose="020B0604020202020204" pitchFamily="34" charset="0"/>
              <a:buChar char="•"/>
            </a:pP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强化学习</a:t>
            </a:r>
            <a:endPar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1714500" lvl="3" indent="-342900">
              <a:lnSpc>
                <a:spcPct val="150000"/>
              </a:lnSpc>
              <a:buFont typeface="Arial" panose="020B0604020202020204" pitchFamily="34" charset="0"/>
              <a:buChar char="•"/>
            </a:pPr>
            <a:r>
              <a:rPr lang="zh-CN" altLang="en-US" sz="2000" dirty="0">
                <a:solidFill>
                  <a:srgbClr val="333333"/>
                </a:solidFill>
                <a:latin typeface="微软雅黑" panose="020B0503020204020204" pitchFamily="34" charset="-122"/>
                <a:ea typeface="微软雅黑" panose="020B0503020204020204" pitchFamily="34" charset="-122"/>
              </a:rPr>
              <a:t>数据增强</a:t>
            </a:r>
            <a:endPar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pPr>
            <a:r>
              <a:rPr lang="zh-CN" altLang="en-US" sz="2000" dirty="0">
                <a:solidFill>
                  <a:srgbClr val="333333"/>
                </a:solidFill>
                <a:latin typeface="微软雅黑" panose="020B0503020204020204" pitchFamily="34" charset="-122"/>
                <a:ea typeface="微软雅黑" panose="020B0503020204020204" pitchFamily="34" charset="-122"/>
              </a:rPr>
              <a:t>长尾关系</a:t>
            </a:r>
            <a:endParaRPr lang="en-US" altLang="zh-CN" sz="2000" dirty="0">
              <a:solidFill>
                <a:srgbClr val="333333"/>
              </a:solidFill>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pP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711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19376" y="586958"/>
            <a:ext cx="1620957" cy="523220"/>
          </a:xfrm>
          <a:prstGeom prst="rect">
            <a:avLst/>
          </a:prstGeom>
          <a:noFill/>
        </p:spPr>
        <p:txBody>
          <a:bodyPr wrap="none" rtlCol="0">
            <a:spAutoFit/>
          </a:bodyPr>
          <a:lstStyle/>
          <a:p>
            <a:r>
              <a:rPr lang="zh-CN" altLang="en-US" sz="2800" dirty="0"/>
              <a:t>求职相关</a:t>
            </a:r>
          </a:p>
        </p:txBody>
      </p:sp>
      <p:cxnSp>
        <p:nvCxnSpPr>
          <p:cNvPr id="33" name="直接连接符 32"/>
          <p:cNvCxnSpPr/>
          <p:nvPr/>
        </p:nvCxnSpPr>
        <p:spPr>
          <a:xfrm>
            <a:off x="800805" y="1353312"/>
            <a:ext cx="4283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5823C373-990E-4662-B578-61B027F11891}"/>
              </a:ext>
            </a:extLst>
          </p:cNvPr>
          <p:cNvSpPr>
            <a:spLocks noGrp="1"/>
          </p:cNvSpPr>
          <p:nvPr>
            <p:ph type="sldNum" sz="quarter" idx="12"/>
          </p:nvPr>
        </p:nvSpPr>
        <p:spPr/>
        <p:txBody>
          <a:bodyPr/>
          <a:lstStyle/>
          <a:p>
            <a:fld id="{B37D35F1-C8A2-4A57-8FB7-EAFE3FD7B391}" type="slidenum">
              <a:rPr lang="zh-CN" altLang="en-US" smtClean="0"/>
              <a:t>5</a:t>
            </a:fld>
            <a:endParaRPr lang="zh-CN" altLang="en-US"/>
          </a:p>
        </p:txBody>
      </p:sp>
      <p:sp>
        <p:nvSpPr>
          <p:cNvPr id="4" name="文本框 3">
            <a:extLst>
              <a:ext uri="{FF2B5EF4-FFF2-40B4-BE49-F238E27FC236}">
                <a16:creationId xmlns:a16="http://schemas.microsoft.com/office/drawing/2014/main" id="{0DAED7A4-5E14-4B46-9056-119F7744A07C}"/>
              </a:ext>
            </a:extLst>
          </p:cNvPr>
          <p:cNvSpPr txBox="1"/>
          <p:nvPr/>
        </p:nvSpPr>
        <p:spPr>
          <a:xfrm>
            <a:off x="1028600" y="1914292"/>
            <a:ext cx="6682016" cy="1844608"/>
          </a:xfrm>
          <a:prstGeom prst="rect">
            <a:avLst/>
          </a:prstGeom>
          <a:noFill/>
        </p:spPr>
        <p:txBody>
          <a:bodyPr wrap="square" rtlCol="0">
            <a:spAutoFit/>
          </a:bodyPr>
          <a:lstStyle/>
          <a:p>
            <a:pPr marL="285750" indent="-285750">
              <a:lnSpc>
                <a:spcPct val="200000"/>
              </a:lnSpc>
              <a:buClr>
                <a:srgbClr val="24569D"/>
              </a:buClr>
              <a:buFont typeface="Wingdings" panose="05000000000000000000" pitchFamily="2" charset="2"/>
              <a:buChar char="l"/>
            </a:pPr>
            <a:r>
              <a:rPr lang="en-US" altLang="zh-CN" sz="2000" dirty="0"/>
              <a:t>1</a:t>
            </a:r>
            <a:r>
              <a:rPr lang="zh-CN" altLang="en-US" sz="2000" dirty="0"/>
              <a:t>、</a:t>
            </a:r>
            <a:r>
              <a:rPr lang="en-US" altLang="zh-CN" sz="2000" dirty="0" err="1"/>
              <a:t>leetcode</a:t>
            </a:r>
            <a:r>
              <a:rPr lang="en-US" altLang="zh-CN" sz="2000" dirty="0"/>
              <a:t> 100+</a:t>
            </a:r>
          </a:p>
          <a:p>
            <a:pPr marL="285750" indent="-285750">
              <a:lnSpc>
                <a:spcPct val="200000"/>
              </a:lnSpc>
              <a:buClr>
                <a:srgbClr val="24569D"/>
              </a:buClr>
              <a:buFont typeface="Wingdings" panose="05000000000000000000" pitchFamily="2" charset="2"/>
              <a:buChar char="l"/>
            </a:pPr>
            <a:r>
              <a:rPr lang="en-US" altLang="zh-CN" sz="2000" dirty="0"/>
              <a:t>2</a:t>
            </a:r>
            <a:r>
              <a:rPr lang="zh-CN" altLang="en-US" sz="2000" dirty="0"/>
              <a:t>、</a:t>
            </a:r>
            <a:r>
              <a:rPr lang="en-US" altLang="zh-CN" sz="2000" dirty="0"/>
              <a:t>web </a:t>
            </a:r>
            <a:r>
              <a:rPr lang="zh-CN" altLang="en-US" sz="2000" dirty="0"/>
              <a:t>三大基础（</a:t>
            </a:r>
            <a:r>
              <a:rPr lang="en-US" altLang="zh-CN" sz="2000" dirty="0"/>
              <a:t>HTML CSS JavaScript</a:t>
            </a:r>
            <a:r>
              <a:rPr lang="zh-CN" altLang="en-US" sz="2000" dirty="0"/>
              <a:t>）</a:t>
            </a:r>
            <a:endParaRPr lang="en-US" altLang="zh-CN" sz="2000" dirty="0"/>
          </a:p>
          <a:p>
            <a:pPr marL="285750" indent="-285750">
              <a:lnSpc>
                <a:spcPct val="200000"/>
              </a:lnSpc>
              <a:buClr>
                <a:srgbClr val="24569D"/>
              </a:buClr>
              <a:buFont typeface="Wingdings" panose="05000000000000000000" pitchFamily="2" charset="2"/>
              <a:buChar char="l"/>
            </a:pPr>
            <a:r>
              <a:rPr lang="en-US" altLang="zh-CN" sz="2000" dirty="0"/>
              <a:t>3</a:t>
            </a:r>
            <a:r>
              <a:rPr lang="zh-CN" altLang="en-US" sz="2000" dirty="0"/>
              <a:t>、</a:t>
            </a:r>
            <a:r>
              <a:rPr lang="en-US" altLang="zh-CN" sz="2000" dirty="0" err="1"/>
              <a:t>NodeJs</a:t>
            </a:r>
            <a:r>
              <a:rPr lang="zh-CN" altLang="en-US" sz="2000" dirty="0"/>
              <a:t>、</a:t>
            </a:r>
            <a:r>
              <a:rPr lang="en-US" altLang="zh-CN" sz="2000" dirty="0" err="1"/>
              <a:t>vue</a:t>
            </a:r>
            <a:r>
              <a:rPr lang="zh-CN" altLang="en-US" sz="2000" dirty="0"/>
              <a:t>学习中</a:t>
            </a:r>
            <a:endParaRPr lang="en-US" altLang="zh-CN" sz="2000" dirty="0"/>
          </a:p>
        </p:txBody>
      </p:sp>
      <p:sp>
        <p:nvSpPr>
          <p:cNvPr id="5" name="页脚占位符 4">
            <a:extLst>
              <a:ext uri="{FF2B5EF4-FFF2-40B4-BE49-F238E27FC236}">
                <a16:creationId xmlns:a16="http://schemas.microsoft.com/office/drawing/2014/main" id="{4CA6EBF3-15E2-4083-9BB6-D424F8FF04DB}"/>
              </a:ext>
            </a:extLst>
          </p:cNvPr>
          <p:cNvSpPr>
            <a:spLocks noGrp="1"/>
          </p:cNvSpPr>
          <p:nvPr>
            <p:ph type="ftr" sz="quarter" idx="11"/>
          </p:nvPr>
        </p:nvSpPr>
        <p:spPr/>
        <p:txBody>
          <a:bodyPr/>
          <a:lstStyle/>
          <a:p>
            <a:endParaRPr lang="zh-CN" altLang="en-US"/>
          </a:p>
        </p:txBody>
      </p:sp>
      <p:pic>
        <p:nvPicPr>
          <p:cNvPr id="2" name="图片 1">
            <a:extLst>
              <a:ext uri="{FF2B5EF4-FFF2-40B4-BE49-F238E27FC236}">
                <a16:creationId xmlns:a16="http://schemas.microsoft.com/office/drawing/2014/main" id="{948C80F6-2836-4B56-90AE-E6DDCD87C49E}"/>
              </a:ext>
            </a:extLst>
          </p:cNvPr>
          <p:cNvPicPr>
            <a:picLocks noChangeAspect="1"/>
          </p:cNvPicPr>
          <p:nvPr/>
        </p:nvPicPr>
        <p:blipFill>
          <a:blip r:embed="rId2"/>
          <a:stretch>
            <a:fillRect/>
          </a:stretch>
        </p:blipFill>
        <p:spPr>
          <a:xfrm>
            <a:off x="7519052" y="3308246"/>
            <a:ext cx="2844071" cy="2844071"/>
          </a:xfrm>
          <a:prstGeom prst="rect">
            <a:avLst/>
          </a:prstGeom>
        </p:spPr>
      </p:pic>
      <p:pic>
        <p:nvPicPr>
          <p:cNvPr id="6" name="图片 5">
            <a:extLst>
              <a:ext uri="{FF2B5EF4-FFF2-40B4-BE49-F238E27FC236}">
                <a16:creationId xmlns:a16="http://schemas.microsoft.com/office/drawing/2014/main" id="{DE2B1E1A-8698-49F0-AA4D-9AF4CF1E540E}"/>
              </a:ext>
            </a:extLst>
          </p:cNvPr>
          <p:cNvPicPr>
            <a:picLocks noChangeAspect="1"/>
          </p:cNvPicPr>
          <p:nvPr/>
        </p:nvPicPr>
        <p:blipFill>
          <a:blip r:embed="rId3"/>
          <a:stretch>
            <a:fillRect/>
          </a:stretch>
        </p:blipFill>
        <p:spPr>
          <a:xfrm>
            <a:off x="7710616" y="451319"/>
            <a:ext cx="2460942" cy="26528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2378351">
            <a:off x="1906190" y="-1691873"/>
            <a:ext cx="9735986" cy="9248444"/>
            <a:chOff x="2975829" y="739198"/>
            <a:chExt cx="6590868" cy="6260822"/>
          </a:xfrm>
        </p:grpSpPr>
        <p:sp>
          <p:nvSpPr>
            <p:cNvPr id="7"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
        <p:nvSpPr>
          <p:cNvPr id="2" name="灯片编号占位符 1">
            <a:extLst>
              <a:ext uri="{FF2B5EF4-FFF2-40B4-BE49-F238E27FC236}">
                <a16:creationId xmlns:a16="http://schemas.microsoft.com/office/drawing/2014/main" id="{37411BF3-33D4-4651-8A4A-F13F4923C373}"/>
              </a:ext>
            </a:extLst>
          </p:cNvPr>
          <p:cNvSpPr>
            <a:spLocks noGrp="1"/>
          </p:cNvSpPr>
          <p:nvPr>
            <p:ph type="sldNum" sz="quarter" idx="12"/>
          </p:nvPr>
        </p:nvSpPr>
        <p:spPr/>
        <p:txBody>
          <a:bodyPr/>
          <a:lstStyle/>
          <a:p>
            <a:fld id="{B37D35F1-C8A2-4A57-8FB7-EAFE3FD7B391}" type="slidenum">
              <a:rPr lang="zh-CN" altLang="en-US" smtClean="0"/>
              <a:t>6</a:t>
            </a:fld>
            <a:endParaRPr lang="zh-CN" altLang="en-US"/>
          </a:p>
        </p:txBody>
      </p:sp>
      <p:sp>
        <p:nvSpPr>
          <p:cNvPr id="4" name="页脚占位符 3">
            <a:extLst>
              <a:ext uri="{FF2B5EF4-FFF2-40B4-BE49-F238E27FC236}">
                <a16:creationId xmlns:a16="http://schemas.microsoft.com/office/drawing/2014/main" id="{BFB0CD30-8BAD-4A81-9CC5-D4AA457C44FB}"/>
              </a:ext>
            </a:extLst>
          </p:cNvPr>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 presetClass="entr" presetSubtype="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par>
                                <p:cTn id="11" presetID="8" presetClass="emph" presetSubtype="0" fill="hold" nodeType="withEffect">
                                  <p:stCondLst>
                                    <p:cond delay="500"/>
                                  </p:stCondLst>
                                  <p:childTnLst>
                                    <p:animRot by="5400000">
                                      <p:cBhvr>
                                        <p:cTn id="12" dur="10" fill="hold"/>
                                        <p:tgtEl>
                                          <p:spTgt spid="6"/>
                                        </p:tgtEl>
                                        <p:attrNameLst>
                                          <p:attrName>r</p:attrName>
                                        </p:attrNameLst>
                                      </p:cBhvr>
                                    </p:animRot>
                                  </p:childTnLst>
                                </p:cTn>
                              </p:par>
                              <p:par>
                                <p:cTn id="13" presetID="8" presetClass="emph" presetSubtype="0" decel="100000" fill="hold" nodeType="withEffect">
                                  <p:stCondLst>
                                    <p:cond delay="500"/>
                                  </p:stCondLst>
                                  <p:childTnLst>
                                    <p:animRot by="-5400000">
                                      <p:cBhvr>
                                        <p:cTn id="14" dur="1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2792</TotalTime>
  <Words>375</Words>
  <Application>Microsoft Office PowerPoint</Application>
  <PresentationFormat>宽屏</PresentationFormat>
  <Paragraphs>44</Paragraphs>
  <Slides>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方正兰亭超细黑简体</vt:lpstr>
      <vt:lpstr>宋体</vt:lpstr>
      <vt:lpstr>Microsoft YaHei</vt:lpstr>
      <vt:lpstr>Microsoft YaHei</vt:lpstr>
      <vt:lpstr>Arial</vt:lpstr>
      <vt:lpstr>Calibri</vt:lpstr>
      <vt:lpstr>Impact</vt:lpstr>
      <vt:lpstr>Segoe UI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superb娟</cp:lastModifiedBy>
  <cp:revision>77</cp:revision>
  <dcterms:created xsi:type="dcterms:W3CDTF">2017-05-25T10:36:00Z</dcterms:created>
  <dcterms:modified xsi:type="dcterms:W3CDTF">2021-07-29T06:28:41Z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