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handoutMasterIdLst>
    <p:handoutMasterId r:id="rId13"/>
  </p:handoutMasterIdLst>
  <p:sldIdLst>
    <p:sldId id="256" r:id="rId5"/>
    <p:sldId id="257" r:id="rId6"/>
    <p:sldId id="263" r:id="rId7"/>
    <p:sldId id="273" r:id="rId8"/>
    <p:sldId id="265" r:id="rId9"/>
    <p:sldId id="258" r:id="rId10"/>
    <p:sldId id="261" r:id="rId11"/>
    <p:sldId id="266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5" autoAdjust="0"/>
    <p:restoredTop sz="94646"/>
  </p:normalViewPr>
  <p:slideViewPr>
    <p:cSldViewPr snapToGrid="0" snapToObjects="1">
      <p:cViewPr varScale="1">
        <p:scale>
          <a:sx n="52" d="100"/>
          <a:sy n="52" d="100"/>
        </p:scale>
        <p:origin x="90" y="117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8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进度表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已完成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数据库</c:v>
                </c:pt>
                <c:pt idx="1">
                  <c:v>数据处理</c:v>
                </c:pt>
                <c:pt idx="2">
                  <c:v>监控运维</c:v>
                </c:pt>
                <c:pt idx="3">
                  <c:v>期货交易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100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待完成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数据库</c:v>
                </c:pt>
                <c:pt idx="1">
                  <c:v>数据处理</c:v>
                </c:pt>
                <c:pt idx="2">
                  <c:v>监控运维</c:v>
                </c:pt>
                <c:pt idx="3">
                  <c:v>期货交易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0</c:v>
                </c:pt>
                <c:pt idx="2">
                  <c:v>80</c:v>
                </c:pt>
                <c:pt idx="3">
                  <c:v>90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数据库</c:v>
                </c:pt>
                <c:pt idx="1">
                  <c:v>数据处理</c:v>
                </c:pt>
                <c:pt idx="2">
                  <c:v>监控运维</c:v>
                </c:pt>
                <c:pt idx="3">
                  <c:v>期货交易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0017744"/>
        <c:axId val="88889088"/>
      </c:barChart>
      <c:catAx>
        <c:axId val="2100017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889088"/>
        <c:crosses val="autoZero"/>
        <c:auto val="1"/>
        <c:lblAlgn val="ctr"/>
        <c:lblOffset val="100"/>
        <c:noMultiLvlLbl val="0"/>
      </c:catAx>
      <c:valAx>
        <c:axId val="8888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001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C5C26-FD84-4094-A148-41D25DBBAA85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902E9-7295-40B3-BB9F-3F5AC6642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35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76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20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2" r:id="rId2"/>
    <p:sldLayoutId id="2147493468" r:id="rId3"/>
    <p:sldLayoutId id="2147493469" r:id="rId4"/>
    <p:sldLayoutId id="2147493470" r:id="rId5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95" y="1199342"/>
            <a:ext cx="7211439" cy="2857255"/>
          </a:xfrm>
          <a:prstGeom prst="rect">
            <a:avLst/>
          </a:prstGeom>
          <a:solidFill>
            <a:srgbClr val="0000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532552" y="1387810"/>
            <a:ext cx="6160871" cy="91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5333" b="1" dirty="0" smtClean="0">
                <a:solidFill>
                  <a:srgbClr val="FFFFFF"/>
                </a:solidFill>
                <a:latin typeface="+mj-lt"/>
                <a:cs typeface="Calibri"/>
              </a:rPr>
              <a:t>年中小总结</a:t>
            </a:r>
            <a:endParaRPr kumimoji="1" lang="en-US" altLang="zh-CN" sz="5333" b="1" dirty="0">
              <a:solidFill>
                <a:srgbClr val="FFFFFF"/>
              </a:solidFill>
              <a:latin typeface="+mj-lt"/>
              <a:cs typeface="Calibri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655493" y="2422200"/>
            <a:ext cx="2692693" cy="105360"/>
            <a:chOff x="220399" y="1737519"/>
            <a:chExt cx="4408016" cy="52703"/>
          </a:xfrm>
        </p:grpSpPr>
        <p:sp>
          <p:nvSpPr>
            <p:cNvPr id="7" name="矩形 6"/>
            <p:cNvSpPr/>
            <p:nvPr/>
          </p:nvSpPr>
          <p:spPr>
            <a:xfrm flipV="1">
              <a:off x="220399" y="1737525"/>
              <a:ext cx="1102004" cy="52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1322403" y="1737522"/>
              <a:ext cx="1102004" cy="526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flipV="1">
              <a:off x="2424407" y="1737519"/>
              <a:ext cx="1102004" cy="526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3526411" y="1737522"/>
              <a:ext cx="1102004" cy="526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26051" y="2694557"/>
            <a:ext cx="2988515" cy="33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333" dirty="0" smtClean="0">
                <a:solidFill>
                  <a:schemeClr val="bg1"/>
                </a:solidFill>
                <a:latin typeface="微软雅黑"/>
              </a:rPr>
              <a:t> </a:t>
            </a:r>
            <a:r>
              <a:rPr lang="zh-CN" altLang="en-US" sz="1333" dirty="0" smtClean="0">
                <a:solidFill>
                  <a:schemeClr val="bg1"/>
                </a:solidFill>
                <a:latin typeface="微软雅黑"/>
              </a:rPr>
              <a:t>刘子东</a:t>
            </a:r>
            <a:endParaRPr lang="zh-CN" altLang="zh-CN" sz="1333" dirty="0">
              <a:solidFill>
                <a:schemeClr val="bg1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335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对角的矩形 1"/>
          <p:cNvSpPr/>
          <p:nvPr/>
        </p:nvSpPr>
        <p:spPr>
          <a:xfrm>
            <a:off x="794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679305" y="567816"/>
            <a:ext cx="291137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7" b="1" dirty="0">
                <a:solidFill>
                  <a:srgbClr val="FFFFFF"/>
                </a:solidFill>
              </a:rPr>
              <a:t>CONTENTS</a:t>
            </a:r>
            <a:endParaRPr kumimoji="1" lang="zh-CN" altLang="en-US" sz="4267" b="1" dirty="0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48277" y="11679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01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83075" y="1455212"/>
            <a:ext cx="1788852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ONE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5728873" y="1455212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83075" y="2642619"/>
            <a:ext cx="1788852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TWO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48277" y="2355361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02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728873" y="2588771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983075" y="3830026"/>
            <a:ext cx="1936724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THREE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48277" y="3542768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03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29" name="直线连接符 28"/>
          <p:cNvCxnSpPr/>
          <p:nvPr/>
        </p:nvCxnSpPr>
        <p:spPr>
          <a:xfrm>
            <a:off x="5728873" y="3776177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983075" y="5017432"/>
            <a:ext cx="1888883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dirty="0">
                <a:solidFill>
                  <a:srgbClr val="FFFFFF"/>
                </a:solidFill>
              </a:rPr>
              <a:t>PART</a:t>
            </a:r>
            <a:r>
              <a:rPr lang="zh-CN" altLang="en-US" sz="2133" dirty="0">
                <a:solidFill>
                  <a:srgbClr val="FFFFFF"/>
                </a:solidFill>
              </a:rPr>
              <a:t> </a:t>
            </a:r>
            <a:r>
              <a:rPr lang="en-US" altLang="zh-CN" sz="2133" dirty="0">
                <a:solidFill>
                  <a:srgbClr val="FFFFFF"/>
                </a:solidFill>
              </a:rPr>
              <a:t>FOUR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8277" y="473017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dirty="0">
                <a:solidFill>
                  <a:srgbClr val="FFFFFF"/>
                </a:solidFill>
              </a:rPr>
              <a:t>04</a:t>
            </a:r>
            <a:endParaRPr kumimoji="1" lang="zh-CN" altLang="en-US" sz="6400" dirty="0">
              <a:solidFill>
                <a:srgbClr val="FFFFFF"/>
              </a:solidFill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5728873" y="4963584"/>
            <a:ext cx="0" cy="641176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68726" y="1455213"/>
            <a:ext cx="1555234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 smtClean="0">
                <a:solidFill>
                  <a:srgbClr val="FFFFFF"/>
                </a:solidFill>
              </a:rPr>
              <a:t>数据库架构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68726" y="2642619"/>
            <a:ext cx="1829347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 smtClean="0">
                <a:solidFill>
                  <a:srgbClr val="FFFFFF"/>
                </a:solidFill>
              </a:rPr>
              <a:t>数据分析处理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68726" y="3830026"/>
            <a:ext cx="1829347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 smtClean="0">
                <a:solidFill>
                  <a:srgbClr val="FFFFFF"/>
                </a:solidFill>
              </a:rPr>
              <a:t>监控运维平台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68726" y="5017433"/>
            <a:ext cx="1829347" cy="476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dirty="0" smtClean="0">
                <a:solidFill>
                  <a:srgbClr val="FFFFFF"/>
                </a:solidFill>
              </a:rPr>
              <a:t>交易平台搭建</a:t>
            </a:r>
            <a:endParaRPr kumimoji="1" lang="zh-CN" altLang="en-US" sz="2133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14" y="1030379"/>
            <a:ext cx="12192000" cy="46562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96704" y="329806"/>
            <a:ext cx="459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FFFFFF"/>
                </a:solidFill>
              </a:rPr>
              <a:t>数据库架构简介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0" name="Shape 862"/>
          <p:cNvSpPr txBox="1"/>
          <p:nvPr/>
        </p:nvSpPr>
        <p:spPr>
          <a:xfrm>
            <a:off x="6351281" y="4675011"/>
            <a:ext cx="4537200" cy="43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分角色设置数据库操作权限，从根源上杜绝风险操作。</a:t>
            </a:r>
          </a:p>
        </p:txBody>
      </p:sp>
      <p:grpSp>
        <p:nvGrpSpPr>
          <p:cNvPr id="11" name="Shape 863"/>
          <p:cNvGrpSpPr/>
          <p:nvPr/>
        </p:nvGrpSpPr>
        <p:grpSpPr>
          <a:xfrm>
            <a:off x="1305106" y="1477171"/>
            <a:ext cx="4374600" cy="3149100"/>
            <a:chOff x="851025" y="1667291"/>
            <a:chExt cx="4374600" cy="3149100"/>
          </a:xfrm>
        </p:grpSpPr>
        <p:sp>
          <p:nvSpPr>
            <p:cNvPr id="50" name="Shape 864"/>
            <p:cNvSpPr/>
            <p:nvPr/>
          </p:nvSpPr>
          <p:spPr>
            <a:xfrm>
              <a:off x="1757388" y="3025425"/>
              <a:ext cx="947262" cy="435723"/>
            </a:xfrm>
            <a:prstGeom prst="flowChartMagneticDisk">
              <a:avLst/>
            </a:prstGeom>
            <a:solidFill>
              <a:srgbClr val="11447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zh-C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Master</a:t>
              </a:r>
            </a:p>
          </p:txBody>
        </p:sp>
        <p:grpSp>
          <p:nvGrpSpPr>
            <p:cNvPr id="51" name="Shape 865"/>
            <p:cNvGrpSpPr/>
            <p:nvPr/>
          </p:nvGrpSpPr>
          <p:grpSpPr>
            <a:xfrm>
              <a:off x="2265383" y="2316547"/>
              <a:ext cx="663311" cy="685334"/>
              <a:chOff x="1890151" y="2944428"/>
              <a:chExt cx="736523" cy="730322"/>
            </a:xfrm>
          </p:grpSpPr>
          <p:cxnSp>
            <p:nvCxnSpPr>
              <p:cNvPr id="67" name="Shape 866"/>
              <p:cNvCxnSpPr/>
              <p:nvPr/>
            </p:nvCxnSpPr>
            <p:spPr>
              <a:xfrm rot="10800000" flipH="1">
                <a:off x="1890151" y="2944428"/>
                <a:ext cx="596700" cy="606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68" name="Shape 867"/>
              <p:cNvCxnSpPr/>
              <p:nvPr/>
            </p:nvCxnSpPr>
            <p:spPr>
              <a:xfrm flipH="1">
                <a:off x="2048874" y="3096950"/>
                <a:ext cx="577800" cy="577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52" name="Shape 868"/>
            <p:cNvGrpSpPr/>
            <p:nvPr/>
          </p:nvGrpSpPr>
          <p:grpSpPr>
            <a:xfrm>
              <a:off x="3630247" y="2357606"/>
              <a:ext cx="836332" cy="656033"/>
              <a:chOff x="3426826" y="2973750"/>
              <a:chExt cx="857424" cy="670858"/>
            </a:xfrm>
          </p:grpSpPr>
          <p:cxnSp>
            <p:nvCxnSpPr>
              <p:cNvPr id="65" name="Shape 869"/>
              <p:cNvCxnSpPr/>
              <p:nvPr/>
            </p:nvCxnSpPr>
            <p:spPr>
              <a:xfrm>
                <a:off x="3621250" y="2973750"/>
                <a:ext cx="663000" cy="606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66" name="Shape 870"/>
              <p:cNvCxnSpPr/>
              <p:nvPr/>
            </p:nvCxnSpPr>
            <p:spPr>
              <a:xfrm rot="10800000">
                <a:off x="3426826" y="3038308"/>
                <a:ext cx="634800" cy="606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53" name="Shape 871"/>
            <p:cNvSpPr/>
            <p:nvPr/>
          </p:nvSpPr>
          <p:spPr>
            <a:xfrm>
              <a:off x="2817982" y="2012316"/>
              <a:ext cx="947100" cy="367500"/>
            </a:xfrm>
            <a:prstGeom prst="roundRect">
              <a:avLst>
                <a:gd name="adj" fmla="val 16667"/>
              </a:avLst>
            </a:prstGeom>
            <a:solidFill>
              <a:srgbClr val="11447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Proxy</a:t>
              </a:r>
            </a:p>
          </p:txBody>
        </p:sp>
        <p:grpSp>
          <p:nvGrpSpPr>
            <p:cNvPr id="54" name="Shape 872"/>
            <p:cNvGrpSpPr/>
            <p:nvPr/>
          </p:nvGrpSpPr>
          <p:grpSpPr>
            <a:xfrm>
              <a:off x="2768057" y="2885145"/>
              <a:ext cx="1179000" cy="494756"/>
              <a:chOff x="2769957" y="3259933"/>
              <a:chExt cx="1179000" cy="494756"/>
            </a:xfrm>
          </p:grpSpPr>
          <p:cxnSp>
            <p:nvCxnSpPr>
              <p:cNvPr id="62" name="Shape 873"/>
              <p:cNvCxnSpPr/>
              <p:nvPr/>
            </p:nvCxnSpPr>
            <p:spPr>
              <a:xfrm>
                <a:off x="2809755" y="3548035"/>
                <a:ext cx="1139099" cy="8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63" name="Shape 874"/>
              <p:cNvCxnSpPr/>
              <p:nvPr/>
            </p:nvCxnSpPr>
            <p:spPr>
              <a:xfrm rot="10800000">
                <a:off x="2769957" y="3747189"/>
                <a:ext cx="1179000" cy="7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64" name="Shape 875"/>
              <p:cNvSpPr txBox="1"/>
              <p:nvPr/>
            </p:nvSpPr>
            <p:spPr>
              <a:xfrm>
                <a:off x="3071850" y="3259933"/>
                <a:ext cx="6150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lang="zh-CN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relay</a:t>
                </a:r>
              </a:p>
            </p:txBody>
          </p:sp>
        </p:grpSp>
        <p:sp>
          <p:nvSpPr>
            <p:cNvPr id="55" name="Shape 876"/>
            <p:cNvSpPr/>
            <p:nvPr/>
          </p:nvSpPr>
          <p:spPr>
            <a:xfrm>
              <a:off x="1181779" y="3969312"/>
              <a:ext cx="832293" cy="435723"/>
            </a:xfrm>
            <a:prstGeom prst="flowChartMagneticDisk">
              <a:avLst/>
            </a:prstGeom>
            <a:solidFill>
              <a:srgbClr val="11447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全部备份</a:t>
              </a:r>
            </a:p>
          </p:txBody>
        </p:sp>
        <p:sp>
          <p:nvSpPr>
            <p:cNvPr id="56" name="Shape 877"/>
            <p:cNvSpPr/>
            <p:nvPr/>
          </p:nvSpPr>
          <p:spPr>
            <a:xfrm>
              <a:off x="4054894" y="3052292"/>
              <a:ext cx="901619" cy="435723"/>
            </a:xfrm>
            <a:prstGeom prst="flowChartMagneticDisk">
              <a:avLst/>
            </a:prstGeom>
            <a:solidFill>
              <a:srgbClr val="11447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zh-C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Slave</a:t>
              </a:r>
            </a:p>
          </p:txBody>
        </p:sp>
        <p:sp>
          <p:nvSpPr>
            <p:cNvPr id="57" name="Shape 878"/>
            <p:cNvSpPr/>
            <p:nvPr/>
          </p:nvSpPr>
          <p:spPr>
            <a:xfrm>
              <a:off x="2420748" y="3969312"/>
              <a:ext cx="832293" cy="435723"/>
            </a:xfrm>
            <a:prstGeom prst="flowChartMagneticDisk">
              <a:avLst/>
            </a:prstGeom>
            <a:solidFill>
              <a:srgbClr val="11447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增量备份</a:t>
              </a:r>
            </a:p>
          </p:txBody>
        </p:sp>
        <p:cxnSp>
          <p:nvCxnSpPr>
            <p:cNvPr id="58" name="Shape 879"/>
            <p:cNvCxnSpPr>
              <a:stCxn id="50" idx="3"/>
              <a:endCxn id="55" idx="1"/>
            </p:cNvCxnSpPr>
            <p:nvPr/>
          </p:nvCxnSpPr>
          <p:spPr>
            <a:xfrm flipH="1">
              <a:off x="1598019" y="3461148"/>
              <a:ext cx="633000" cy="508200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59" name="Shape 880"/>
            <p:cNvCxnSpPr>
              <a:stCxn id="50" idx="3"/>
              <a:endCxn id="57" idx="1"/>
            </p:cNvCxnSpPr>
            <p:nvPr/>
          </p:nvCxnSpPr>
          <p:spPr>
            <a:xfrm>
              <a:off x="2231019" y="3461148"/>
              <a:ext cx="606000" cy="508200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60" name="Shape 881"/>
            <p:cNvSpPr/>
            <p:nvPr/>
          </p:nvSpPr>
          <p:spPr>
            <a:xfrm>
              <a:off x="851025" y="1667291"/>
              <a:ext cx="4374600" cy="31491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11447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882"/>
            <p:cNvSpPr txBox="1"/>
            <p:nvPr/>
          </p:nvSpPr>
          <p:spPr>
            <a:xfrm>
              <a:off x="1057715" y="1901685"/>
              <a:ext cx="640799" cy="1323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altLang="en-US" sz="2000" b="1" i="0" u="sng" strike="noStrike" cap="none" dirty="0" smtClean="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2"/>
                </a:rPr>
                <a:t>主从架构</a:t>
              </a:r>
              <a:endParaRPr lang="zh-CN" sz="20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endParaRPr>
            </a:p>
          </p:txBody>
        </p:sp>
      </p:grpSp>
      <p:grpSp>
        <p:nvGrpSpPr>
          <p:cNvPr id="12" name="Shape 883"/>
          <p:cNvGrpSpPr/>
          <p:nvPr/>
        </p:nvGrpSpPr>
        <p:grpSpPr>
          <a:xfrm>
            <a:off x="6264954" y="1407965"/>
            <a:ext cx="4488299" cy="3149100"/>
            <a:chOff x="5858673" y="1645641"/>
            <a:chExt cx="4488299" cy="3149100"/>
          </a:xfrm>
        </p:grpSpPr>
        <p:sp>
          <p:nvSpPr>
            <p:cNvPr id="13" name="Shape 884"/>
            <p:cNvSpPr/>
            <p:nvPr/>
          </p:nvSpPr>
          <p:spPr>
            <a:xfrm>
              <a:off x="6734671" y="1826392"/>
              <a:ext cx="738300" cy="304200"/>
            </a:xfrm>
            <a:prstGeom prst="roundRect">
              <a:avLst>
                <a:gd name="adj" fmla="val 16667"/>
              </a:avLst>
            </a:prstGeom>
            <a:solidFill>
              <a:srgbClr val="11447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权限</a:t>
              </a:r>
            </a:p>
          </p:txBody>
        </p:sp>
        <p:sp>
          <p:nvSpPr>
            <p:cNvPr id="14" name="Shape 885"/>
            <p:cNvSpPr/>
            <p:nvPr/>
          </p:nvSpPr>
          <p:spPr>
            <a:xfrm>
              <a:off x="7922792" y="1830055"/>
              <a:ext cx="738300" cy="304200"/>
            </a:xfrm>
            <a:prstGeom prst="roundRect">
              <a:avLst>
                <a:gd name="adj" fmla="val 16667"/>
              </a:avLst>
            </a:prstGeom>
            <a:solidFill>
              <a:srgbClr val="11447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角色</a:t>
              </a:r>
            </a:p>
          </p:txBody>
        </p:sp>
        <p:sp>
          <p:nvSpPr>
            <p:cNvPr id="15" name="Shape 886"/>
            <p:cNvSpPr/>
            <p:nvPr/>
          </p:nvSpPr>
          <p:spPr>
            <a:xfrm>
              <a:off x="9359714" y="1826392"/>
              <a:ext cx="738300" cy="304200"/>
            </a:xfrm>
            <a:prstGeom prst="roundRect">
              <a:avLst>
                <a:gd name="adj" fmla="val 16667"/>
              </a:avLst>
            </a:prstGeom>
            <a:solidFill>
              <a:srgbClr val="11447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用户</a:t>
              </a:r>
            </a:p>
          </p:txBody>
        </p:sp>
        <p:sp>
          <p:nvSpPr>
            <p:cNvPr id="16" name="Shape 887"/>
            <p:cNvSpPr/>
            <p:nvPr/>
          </p:nvSpPr>
          <p:spPr>
            <a:xfrm>
              <a:off x="6588285" y="2448896"/>
              <a:ext cx="1031100" cy="304200"/>
            </a:xfrm>
            <a:prstGeom prst="roundRect">
              <a:avLst>
                <a:gd name="adj" fmla="val 16667"/>
              </a:avLst>
            </a:prstGeom>
            <a:solidFill>
              <a:srgbClr val="11447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增删改查</a:t>
              </a:r>
            </a:p>
          </p:txBody>
        </p:sp>
        <p:grpSp>
          <p:nvGrpSpPr>
            <p:cNvPr id="17" name="Shape 888"/>
            <p:cNvGrpSpPr/>
            <p:nvPr/>
          </p:nvGrpSpPr>
          <p:grpSpPr>
            <a:xfrm>
              <a:off x="8057566" y="2280881"/>
              <a:ext cx="576300" cy="702811"/>
              <a:chOff x="8049242" y="2360447"/>
              <a:chExt cx="576300" cy="702811"/>
            </a:xfrm>
          </p:grpSpPr>
          <p:sp>
            <p:nvSpPr>
              <p:cNvPr id="47" name="Shape 889"/>
              <p:cNvSpPr/>
              <p:nvPr/>
            </p:nvSpPr>
            <p:spPr>
              <a:xfrm>
                <a:off x="8194789" y="2360447"/>
                <a:ext cx="195300" cy="214800"/>
              </a:xfrm>
              <a:prstGeom prst="ellipse">
                <a:avLst/>
              </a:prstGeom>
              <a:noFill/>
              <a:ln w="28575" cap="flat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Shape 890"/>
              <p:cNvSpPr/>
              <p:nvPr/>
            </p:nvSpPr>
            <p:spPr>
              <a:xfrm>
                <a:off x="8150839" y="2576942"/>
                <a:ext cx="263400" cy="2130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Shape 891"/>
              <p:cNvSpPr txBox="1"/>
              <p:nvPr/>
            </p:nvSpPr>
            <p:spPr>
              <a:xfrm>
                <a:off x="8049242" y="2755458"/>
                <a:ext cx="576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lang="zh-CN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dba</a:t>
                </a:r>
              </a:p>
            </p:txBody>
          </p:sp>
        </p:grpSp>
        <p:sp>
          <p:nvSpPr>
            <p:cNvPr id="18" name="Shape 892"/>
            <p:cNvSpPr/>
            <p:nvPr/>
          </p:nvSpPr>
          <p:spPr>
            <a:xfrm>
              <a:off x="6588285" y="3165226"/>
              <a:ext cx="1031100" cy="304199"/>
            </a:xfrm>
            <a:prstGeom prst="roundRect">
              <a:avLst>
                <a:gd name="adj" fmla="val 16667"/>
              </a:avLst>
            </a:prstGeom>
            <a:solidFill>
              <a:srgbClr val="11447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查</a:t>
              </a:r>
            </a:p>
          </p:txBody>
        </p:sp>
        <p:grpSp>
          <p:nvGrpSpPr>
            <p:cNvPr id="19" name="Shape 893"/>
            <p:cNvGrpSpPr/>
            <p:nvPr/>
          </p:nvGrpSpPr>
          <p:grpSpPr>
            <a:xfrm>
              <a:off x="8005588" y="3064510"/>
              <a:ext cx="739500" cy="685579"/>
              <a:chOff x="7979378" y="2360447"/>
              <a:chExt cx="739500" cy="685579"/>
            </a:xfrm>
          </p:grpSpPr>
          <p:sp>
            <p:nvSpPr>
              <p:cNvPr id="44" name="Shape 894"/>
              <p:cNvSpPr/>
              <p:nvPr/>
            </p:nvSpPr>
            <p:spPr>
              <a:xfrm>
                <a:off x="8194789" y="2360447"/>
                <a:ext cx="195300" cy="214800"/>
              </a:xfrm>
              <a:prstGeom prst="ellipse">
                <a:avLst/>
              </a:prstGeom>
              <a:noFill/>
              <a:ln w="28575" cap="flat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Shape 895"/>
              <p:cNvSpPr/>
              <p:nvPr/>
            </p:nvSpPr>
            <p:spPr>
              <a:xfrm>
                <a:off x="8150839" y="2576942"/>
                <a:ext cx="263400" cy="2130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Shape 896"/>
              <p:cNvSpPr txBox="1"/>
              <p:nvPr/>
            </p:nvSpPr>
            <p:spPr>
              <a:xfrm>
                <a:off x="7979378" y="2738226"/>
                <a:ext cx="7395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lang="zh-CN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viewer</a:t>
                </a:r>
              </a:p>
            </p:txBody>
          </p:sp>
        </p:grpSp>
        <p:sp>
          <p:nvSpPr>
            <p:cNvPr id="20" name="Shape 897"/>
            <p:cNvSpPr/>
            <p:nvPr/>
          </p:nvSpPr>
          <p:spPr>
            <a:xfrm>
              <a:off x="6588285" y="4127432"/>
              <a:ext cx="1031100" cy="270900"/>
            </a:xfrm>
            <a:prstGeom prst="roundRect">
              <a:avLst>
                <a:gd name="adj" fmla="val 16667"/>
              </a:avLst>
            </a:prstGeom>
            <a:solidFill>
              <a:srgbClr val="11447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删</a:t>
              </a:r>
            </a:p>
          </p:txBody>
        </p:sp>
        <p:grpSp>
          <p:nvGrpSpPr>
            <p:cNvPr id="21" name="Shape 898"/>
            <p:cNvGrpSpPr/>
            <p:nvPr/>
          </p:nvGrpSpPr>
          <p:grpSpPr>
            <a:xfrm>
              <a:off x="7878266" y="3948206"/>
              <a:ext cx="935100" cy="685978"/>
              <a:chOff x="7855521" y="2360447"/>
              <a:chExt cx="935100" cy="685978"/>
            </a:xfrm>
          </p:grpSpPr>
          <p:sp>
            <p:nvSpPr>
              <p:cNvPr id="41" name="Shape 899"/>
              <p:cNvSpPr/>
              <p:nvPr/>
            </p:nvSpPr>
            <p:spPr>
              <a:xfrm>
                <a:off x="8194789" y="2360447"/>
                <a:ext cx="195300" cy="214800"/>
              </a:xfrm>
              <a:prstGeom prst="ellipse">
                <a:avLst/>
              </a:prstGeom>
              <a:noFill/>
              <a:ln w="28575" cap="flat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Shape 900"/>
              <p:cNvSpPr/>
              <p:nvPr/>
            </p:nvSpPr>
            <p:spPr>
              <a:xfrm>
                <a:off x="8150839" y="2576942"/>
                <a:ext cx="263400" cy="213000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Shape 901"/>
              <p:cNvSpPr txBox="1"/>
              <p:nvPr/>
            </p:nvSpPr>
            <p:spPr>
              <a:xfrm>
                <a:off x="7855521" y="2738625"/>
                <a:ext cx="935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lang="zh-CN" sz="1400" b="0" i="0" u="none" strike="noStrike" cap="none" dirty="0">
                    <a:solidFill>
                      <a:schemeClr val="bg1"/>
                    </a:solidFill>
                    <a:latin typeface="Arial"/>
                    <a:ea typeface="Arial"/>
                    <a:cs typeface="Arial"/>
                    <a:sym typeface="Arial"/>
                  </a:rPr>
                  <a:t>sweeper</a:t>
                </a:r>
              </a:p>
            </p:txBody>
          </p:sp>
        </p:grpSp>
        <p:grpSp>
          <p:nvGrpSpPr>
            <p:cNvPr id="22" name="Shape 902"/>
            <p:cNvGrpSpPr/>
            <p:nvPr/>
          </p:nvGrpSpPr>
          <p:grpSpPr>
            <a:xfrm>
              <a:off x="9614768" y="2270962"/>
              <a:ext cx="300664" cy="364504"/>
              <a:chOff x="9482657" y="2250000"/>
              <a:chExt cx="195300" cy="264000"/>
            </a:xfrm>
          </p:grpSpPr>
          <p:sp>
            <p:nvSpPr>
              <p:cNvPr id="39" name="Shape 903"/>
              <p:cNvSpPr/>
              <p:nvPr/>
            </p:nvSpPr>
            <p:spPr>
              <a:xfrm flipH="1">
                <a:off x="9516857" y="2250000"/>
                <a:ext cx="126900" cy="97800"/>
              </a:xfrm>
              <a:prstGeom prst="ellipse">
                <a:avLst/>
              </a:prstGeom>
              <a:noFill/>
              <a:ln w="28575" cap="flat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904"/>
              <p:cNvSpPr/>
              <p:nvPr/>
            </p:nvSpPr>
            <p:spPr>
              <a:xfrm>
                <a:off x="9482657" y="2347800"/>
                <a:ext cx="195300" cy="1662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8575" cap="flat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Shape 905"/>
            <p:cNvGrpSpPr/>
            <p:nvPr/>
          </p:nvGrpSpPr>
          <p:grpSpPr>
            <a:xfrm>
              <a:off x="9624326" y="2791186"/>
              <a:ext cx="307871" cy="401677"/>
              <a:chOff x="9482657" y="2250000"/>
              <a:chExt cx="195300" cy="264000"/>
            </a:xfrm>
          </p:grpSpPr>
          <p:sp>
            <p:nvSpPr>
              <p:cNvPr id="37" name="Shape 906"/>
              <p:cNvSpPr/>
              <p:nvPr/>
            </p:nvSpPr>
            <p:spPr>
              <a:xfrm flipH="1">
                <a:off x="9516857" y="2250000"/>
                <a:ext cx="126900" cy="97800"/>
              </a:xfrm>
              <a:prstGeom prst="ellipse">
                <a:avLst/>
              </a:prstGeom>
              <a:noFill/>
              <a:ln w="28575" cap="flat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907"/>
              <p:cNvSpPr/>
              <p:nvPr/>
            </p:nvSpPr>
            <p:spPr>
              <a:xfrm>
                <a:off x="9482657" y="2347800"/>
                <a:ext cx="195300" cy="1662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8575" cap="flat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" name="Shape 908"/>
            <p:cNvGrpSpPr/>
            <p:nvPr/>
          </p:nvGrpSpPr>
          <p:grpSpPr>
            <a:xfrm>
              <a:off x="9634210" y="3428189"/>
              <a:ext cx="315038" cy="410150"/>
              <a:chOff x="9482657" y="2250000"/>
              <a:chExt cx="195300" cy="264000"/>
            </a:xfrm>
          </p:grpSpPr>
          <p:sp>
            <p:nvSpPr>
              <p:cNvPr id="35" name="Shape 909"/>
              <p:cNvSpPr/>
              <p:nvPr/>
            </p:nvSpPr>
            <p:spPr>
              <a:xfrm flipH="1">
                <a:off x="9516857" y="2250000"/>
                <a:ext cx="126900" cy="97800"/>
              </a:xfrm>
              <a:prstGeom prst="ellipse">
                <a:avLst/>
              </a:prstGeom>
              <a:noFill/>
              <a:ln w="28575" cap="flat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910"/>
              <p:cNvSpPr/>
              <p:nvPr/>
            </p:nvSpPr>
            <p:spPr>
              <a:xfrm>
                <a:off x="9482657" y="2347800"/>
                <a:ext cx="195300" cy="1662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8575" cap="flat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Shape 911"/>
            <p:cNvGrpSpPr/>
            <p:nvPr/>
          </p:nvGrpSpPr>
          <p:grpSpPr>
            <a:xfrm>
              <a:off x="9653215" y="4035326"/>
              <a:ext cx="279221" cy="330448"/>
              <a:chOff x="9482657" y="2250000"/>
              <a:chExt cx="195300" cy="264000"/>
            </a:xfrm>
          </p:grpSpPr>
          <p:sp>
            <p:nvSpPr>
              <p:cNvPr id="33" name="Shape 912"/>
              <p:cNvSpPr/>
              <p:nvPr/>
            </p:nvSpPr>
            <p:spPr>
              <a:xfrm flipH="1">
                <a:off x="9516857" y="2250000"/>
                <a:ext cx="126900" cy="97800"/>
              </a:xfrm>
              <a:prstGeom prst="ellipse">
                <a:avLst/>
              </a:prstGeom>
              <a:noFill/>
              <a:ln w="28575" cap="flat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913"/>
              <p:cNvSpPr/>
              <p:nvPr/>
            </p:nvSpPr>
            <p:spPr>
              <a:xfrm>
                <a:off x="9482657" y="2347800"/>
                <a:ext cx="195300" cy="1662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8575" cap="flat" cmpd="sng">
                <a:solidFill>
                  <a:schemeClr val="tx1">
                    <a:lumMod val="10000"/>
                    <a:lumOff val="9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" name="Shape 914"/>
            <p:cNvCxnSpPr/>
            <p:nvPr/>
          </p:nvCxnSpPr>
          <p:spPr>
            <a:xfrm flipH="1">
              <a:off x="8548671" y="2413726"/>
              <a:ext cx="919500" cy="221700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7" name="Shape 915"/>
            <p:cNvCxnSpPr/>
            <p:nvPr/>
          </p:nvCxnSpPr>
          <p:spPr>
            <a:xfrm flipH="1">
              <a:off x="8628470" y="2514000"/>
              <a:ext cx="839700" cy="644700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8" name="Shape 916"/>
            <p:cNvCxnSpPr/>
            <p:nvPr/>
          </p:nvCxnSpPr>
          <p:spPr>
            <a:xfrm flipH="1">
              <a:off x="8628535" y="3085141"/>
              <a:ext cx="909900" cy="223799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9" name="Shape 917"/>
            <p:cNvCxnSpPr/>
            <p:nvPr/>
          </p:nvCxnSpPr>
          <p:spPr>
            <a:xfrm rot="10800000">
              <a:off x="8601835" y="3439353"/>
              <a:ext cx="936600" cy="266700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30" name="Shape 918"/>
            <p:cNvCxnSpPr/>
            <p:nvPr/>
          </p:nvCxnSpPr>
          <p:spPr>
            <a:xfrm rot="10800000">
              <a:off x="8661235" y="4189010"/>
              <a:ext cx="877200" cy="0"/>
            </a:xfrm>
            <a:prstGeom prst="straightConnector1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1" name="Shape 919"/>
            <p:cNvSpPr txBox="1"/>
            <p:nvPr/>
          </p:nvSpPr>
          <p:spPr>
            <a:xfrm>
              <a:off x="6018853" y="1859015"/>
              <a:ext cx="568800" cy="1323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sz="2000" b="1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权限设置</a:t>
              </a:r>
            </a:p>
          </p:txBody>
        </p:sp>
        <p:sp>
          <p:nvSpPr>
            <p:cNvPr id="32" name="Shape 920"/>
            <p:cNvSpPr/>
            <p:nvPr/>
          </p:nvSpPr>
          <p:spPr>
            <a:xfrm>
              <a:off x="5858673" y="1645641"/>
              <a:ext cx="4488299" cy="31491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11447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Shape 860"/>
          <p:cNvSpPr txBox="1"/>
          <p:nvPr/>
        </p:nvSpPr>
        <p:spPr>
          <a:xfrm>
            <a:off x="1178331" y="4704686"/>
            <a:ext cx="4691400" cy="63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主从备份：灵活切换，读写分离，提高可用性。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物理热备：周全备，日增备，数据恢复速度</a:t>
            </a:r>
            <a:r>
              <a:rPr lang="zh-CN" sz="1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缩短百倍</a:t>
            </a:r>
            <a:r>
              <a:rPr lang="zh-CN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285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14" y="1030379"/>
            <a:ext cx="12192000" cy="465626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96704" y="329806"/>
            <a:ext cx="459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FFFFFF"/>
                </a:solidFill>
              </a:rPr>
              <a:t>数据处理分析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70" name="Shape 724"/>
          <p:cNvSpPr txBox="1"/>
          <p:nvPr/>
        </p:nvSpPr>
        <p:spPr>
          <a:xfrm>
            <a:off x="5170794" y="4293113"/>
            <a:ext cx="1619099" cy="44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3,952,590 </a:t>
            </a:r>
            <a:r>
              <a:rPr lang="zh-CN" sz="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条</a:t>
            </a:r>
          </a:p>
        </p:txBody>
      </p:sp>
      <p:sp>
        <p:nvSpPr>
          <p:cNvPr id="71" name="Shape 725"/>
          <p:cNvSpPr txBox="1"/>
          <p:nvPr/>
        </p:nvSpPr>
        <p:spPr>
          <a:xfrm>
            <a:off x="5382006" y="3815288"/>
            <a:ext cx="1196700" cy="25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511 </a:t>
            </a:r>
            <a:r>
              <a:rPr lang="zh-CN" sz="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Mb</a:t>
            </a:r>
          </a:p>
        </p:txBody>
      </p:sp>
      <p:cxnSp>
        <p:nvCxnSpPr>
          <p:cNvPr id="72" name="Shape 726"/>
          <p:cNvCxnSpPr/>
          <p:nvPr/>
        </p:nvCxnSpPr>
        <p:spPr>
          <a:xfrm rot="10800000" flipH="1">
            <a:off x="1005044" y="3051213"/>
            <a:ext cx="10183500" cy="2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3" name="Shape 727"/>
          <p:cNvSpPr txBox="1"/>
          <p:nvPr/>
        </p:nvSpPr>
        <p:spPr>
          <a:xfrm>
            <a:off x="1509731" y="2176638"/>
            <a:ext cx="1751699" cy="44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Shape 728"/>
          <p:cNvGrpSpPr/>
          <p:nvPr/>
        </p:nvGrpSpPr>
        <p:grpSpPr>
          <a:xfrm>
            <a:off x="4603680" y="2730813"/>
            <a:ext cx="2556726" cy="646199"/>
            <a:chOff x="1740150" y="4875975"/>
            <a:chExt cx="2556726" cy="646199"/>
          </a:xfrm>
        </p:grpSpPr>
        <p:sp>
          <p:nvSpPr>
            <p:cNvPr id="90" name="Shape 729"/>
            <p:cNvSpPr/>
            <p:nvPr/>
          </p:nvSpPr>
          <p:spPr>
            <a:xfrm>
              <a:off x="3286212" y="4976862"/>
              <a:ext cx="1010664" cy="444419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ct val="25000"/>
                <a:buFont typeface="Arial"/>
                <a:buNone/>
              </a:pPr>
              <a:r>
                <a:rPr lang="zh-CN" sz="1000" b="0" i="0" u="none" strike="noStrike" cap="non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60 min 数据</a:t>
              </a:r>
            </a:p>
          </p:txBody>
        </p:sp>
        <p:sp>
          <p:nvSpPr>
            <p:cNvPr id="91" name="Shape 730"/>
            <p:cNvSpPr/>
            <p:nvPr/>
          </p:nvSpPr>
          <p:spPr>
            <a:xfrm>
              <a:off x="1740150" y="4875975"/>
              <a:ext cx="1123500" cy="64619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EFEF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 dirty="0">
                  <a:solidFill>
                    <a:srgbClr val="EFEFEF"/>
                  </a:solidFill>
                  <a:latin typeface="Arial"/>
                  <a:ea typeface="Arial"/>
                  <a:cs typeface="Arial"/>
                  <a:sym typeface="Arial"/>
                </a:rPr>
                <a:t>数据合成</a:t>
              </a:r>
            </a:p>
          </p:txBody>
        </p:sp>
      </p:grpSp>
      <p:grpSp>
        <p:nvGrpSpPr>
          <p:cNvPr id="75" name="Shape 731"/>
          <p:cNvGrpSpPr/>
          <p:nvPr/>
        </p:nvGrpSpPr>
        <p:grpSpPr>
          <a:xfrm>
            <a:off x="8077219" y="2730800"/>
            <a:ext cx="2556726" cy="646199"/>
            <a:chOff x="1740150" y="5960487"/>
            <a:chExt cx="2556726" cy="646199"/>
          </a:xfrm>
        </p:grpSpPr>
        <p:sp>
          <p:nvSpPr>
            <p:cNvPr id="88" name="Shape 732"/>
            <p:cNvSpPr/>
            <p:nvPr/>
          </p:nvSpPr>
          <p:spPr>
            <a:xfrm>
              <a:off x="1740150" y="5960487"/>
              <a:ext cx="1123500" cy="64619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EFEF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 dirty="0">
                  <a:solidFill>
                    <a:srgbClr val="EFEFEF"/>
                  </a:solidFill>
                  <a:latin typeface="Arial"/>
                  <a:ea typeface="Arial"/>
                  <a:cs typeface="Arial"/>
                  <a:sym typeface="Arial"/>
                </a:rPr>
                <a:t>指标计算</a:t>
              </a:r>
            </a:p>
          </p:txBody>
        </p:sp>
        <p:sp>
          <p:nvSpPr>
            <p:cNvPr id="89" name="Shape 733"/>
            <p:cNvSpPr/>
            <p:nvPr/>
          </p:nvSpPr>
          <p:spPr>
            <a:xfrm>
              <a:off x="3286212" y="6061387"/>
              <a:ext cx="1010664" cy="444419"/>
            </a:xfrm>
            <a:prstGeom prst="flowChartDocumen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ct val="25000"/>
                <a:buFont typeface="Arial"/>
                <a:buNone/>
              </a:pPr>
              <a:r>
                <a:rPr lang="zh-CN" sz="1000" b="0" i="0" u="none" strike="noStrike" cap="none" dirty="0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60 min 指标</a:t>
              </a:r>
            </a:p>
          </p:txBody>
        </p:sp>
      </p:grpSp>
      <p:grpSp>
        <p:nvGrpSpPr>
          <p:cNvPr id="76" name="Shape 734"/>
          <p:cNvGrpSpPr/>
          <p:nvPr/>
        </p:nvGrpSpPr>
        <p:grpSpPr>
          <a:xfrm>
            <a:off x="1416731" y="2791825"/>
            <a:ext cx="2556712" cy="646199"/>
            <a:chOff x="1740150" y="3791437"/>
            <a:chExt cx="2556712" cy="646199"/>
          </a:xfrm>
        </p:grpSpPr>
        <p:sp>
          <p:nvSpPr>
            <p:cNvPr id="86" name="Shape 735"/>
            <p:cNvSpPr/>
            <p:nvPr/>
          </p:nvSpPr>
          <p:spPr>
            <a:xfrm>
              <a:off x="3286198" y="3892325"/>
              <a:ext cx="1010664" cy="444419"/>
            </a:xfrm>
            <a:prstGeom prst="flowChartDocumen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ct val="25000"/>
                <a:buFont typeface="Arial"/>
                <a:buNone/>
              </a:pPr>
              <a:r>
                <a:rPr lang="zh-CN" sz="1000" b="0" i="0" u="none" strike="noStrike" cap="none">
                  <a:solidFill>
                    <a:srgbClr val="F3F3F3"/>
                  </a:solidFill>
                  <a:latin typeface="Arial"/>
                  <a:ea typeface="Arial"/>
                  <a:cs typeface="Arial"/>
                  <a:sym typeface="Arial"/>
                </a:rPr>
                <a:t>5 min 数据</a:t>
              </a:r>
            </a:p>
          </p:txBody>
        </p:sp>
        <p:sp>
          <p:nvSpPr>
            <p:cNvPr id="87" name="Shape 736"/>
            <p:cNvSpPr/>
            <p:nvPr/>
          </p:nvSpPr>
          <p:spPr>
            <a:xfrm>
              <a:off x="1740150" y="3791437"/>
              <a:ext cx="1123500" cy="646199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EFEF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 dirty="0">
                  <a:solidFill>
                    <a:srgbClr val="EFEFEF"/>
                  </a:solidFill>
                  <a:latin typeface="Arial"/>
                  <a:ea typeface="Arial"/>
                  <a:cs typeface="Arial"/>
                  <a:sym typeface="Arial"/>
                </a:rPr>
                <a:t>数据下载</a:t>
              </a:r>
            </a:p>
          </p:txBody>
        </p:sp>
      </p:grpSp>
      <p:cxnSp>
        <p:nvCxnSpPr>
          <p:cNvPr id="77" name="Shape 737"/>
          <p:cNvCxnSpPr/>
          <p:nvPr/>
        </p:nvCxnSpPr>
        <p:spPr>
          <a:xfrm flipH="1">
            <a:off x="4353343" y="2196763"/>
            <a:ext cx="10500" cy="28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78" name="Shape 738"/>
          <p:cNvCxnSpPr/>
          <p:nvPr/>
        </p:nvCxnSpPr>
        <p:spPr>
          <a:xfrm flipH="1">
            <a:off x="7596868" y="2207863"/>
            <a:ext cx="29400" cy="29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79" name="Shape 739"/>
          <p:cNvSpPr/>
          <p:nvPr/>
        </p:nvSpPr>
        <p:spPr>
          <a:xfrm>
            <a:off x="1005044" y="1731738"/>
            <a:ext cx="10061400" cy="399600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 min 回测平台</a:t>
            </a:r>
          </a:p>
        </p:txBody>
      </p:sp>
      <p:cxnSp>
        <p:nvCxnSpPr>
          <p:cNvPr id="80" name="Shape 740"/>
          <p:cNvCxnSpPr>
            <a:stCxn id="90" idx="0"/>
            <a:endCxn id="79" idx="2"/>
          </p:cNvCxnSpPr>
          <p:nvPr/>
        </p:nvCxnSpPr>
        <p:spPr>
          <a:xfrm rot="5400000" flipH="1">
            <a:off x="5995225" y="2171850"/>
            <a:ext cx="700500" cy="619200"/>
          </a:xfrm>
          <a:prstGeom prst="curvedConnector3">
            <a:avLst>
              <a:gd name="adj1" fmla="val 49990"/>
            </a:avLst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81" name="Shape 741"/>
          <p:cNvCxnSpPr>
            <a:stCxn id="89" idx="0"/>
            <a:endCxn id="79" idx="2"/>
          </p:cNvCxnSpPr>
          <p:nvPr/>
        </p:nvCxnSpPr>
        <p:spPr>
          <a:xfrm rot="5400000" flipH="1">
            <a:off x="7731913" y="435000"/>
            <a:ext cx="700500" cy="4092900"/>
          </a:xfrm>
          <a:prstGeom prst="curvedConnector3">
            <a:avLst>
              <a:gd name="adj1" fmla="val 49990"/>
            </a:avLst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82" name="Shape 742"/>
          <p:cNvSpPr txBox="1"/>
          <p:nvPr/>
        </p:nvSpPr>
        <p:spPr>
          <a:xfrm>
            <a:off x="1934169" y="3815288"/>
            <a:ext cx="1196700" cy="25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zh-CN" sz="15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sz="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Mb / 日</a:t>
            </a:r>
          </a:p>
        </p:txBody>
      </p:sp>
      <p:sp>
        <p:nvSpPr>
          <p:cNvPr id="83" name="Shape 743"/>
          <p:cNvSpPr txBox="1"/>
          <p:nvPr/>
        </p:nvSpPr>
        <p:spPr>
          <a:xfrm>
            <a:off x="1722969" y="4293113"/>
            <a:ext cx="1619099" cy="44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175,920 </a:t>
            </a:r>
            <a:r>
              <a:rPr lang="zh-CN" sz="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条 / 日</a:t>
            </a:r>
          </a:p>
        </p:txBody>
      </p:sp>
      <p:sp>
        <p:nvSpPr>
          <p:cNvPr id="84" name="Shape 744"/>
          <p:cNvSpPr txBox="1"/>
          <p:nvPr/>
        </p:nvSpPr>
        <p:spPr>
          <a:xfrm>
            <a:off x="8757230" y="3815288"/>
            <a:ext cx="1196700" cy="25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zh-CN" sz="9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个指标</a:t>
            </a:r>
          </a:p>
        </p:txBody>
      </p:sp>
      <p:sp>
        <p:nvSpPr>
          <p:cNvPr id="85" name="Shape 745"/>
          <p:cNvSpPr txBox="1"/>
          <p:nvPr/>
        </p:nvSpPr>
        <p:spPr>
          <a:xfrm>
            <a:off x="8757230" y="4386113"/>
            <a:ext cx="1196700" cy="25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r>
              <a:rPr lang="zh-CN"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 / 日</a:t>
            </a:r>
          </a:p>
        </p:txBody>
      </p:sp>
    </p:spTree>
    <p:extLst>
      <p:ext uri="{BB962C8B-B14F-4D97-AF65-F5344CB8AC3E}">
        <p14:creationId xmlns:p14="http://schemas.microsoft.com/office/powerpoint/2010/main" val="38231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" y="814951"/>
            <a:ext cx="12193588" cy="543655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196703" y="164998"/>
            <a:ext cx="4549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FFFFFF"/>
                </a:solidFill>
              </a:rPr>
              <a:t>监控运维架构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cxnSp>
        <p:nvCxnSpPr>
          <p:cNvPr id="9" name="Shape 760"/>
          <p:cNvCxnSpPr/>
          <p:nvPr/>
        </p:nvCxnSpPr>
        <p:spPr>
          <a:xfrm>
            <a:off x="5561195" y="17417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761"/>
          <p:cNvSpPr txBox="1"/>
          <p:nvPr/>
        </p:nvSpPr>
        <p:spPr>
          <a:xfrm>
            <a:off x="2723605" y="991975"/>
            <a:ext cx="1170900" cy="4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7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异常告警</a:t>
            </a:r>
          </a:p>
        </p:txBody>
      </p:sp>
      <p:sp>
        <p:nvSpPr>
          <p:cNvPr id="11" name="Shape 762"/>
          <p:cNvSpPr/>
          <p:nvPr/>
        </p:nvSpPr>
        <p:spPr>
          <a:xfrm>
            <a:off x="5544119" y="3062087"/>
            <a:ext cx="657299" cy="372900"/>
          </a:xfrm>
          <a:prstGeom prst="up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763"/>
          <p:cNvSpPr/>
          <p:nvPr/>
        </p:nvSpPr>
        <p:spPr>
          <a:xfrm>
            <a:off x="2457719" y="3573450"/>
            <a:ext cx="1170900" cy="953700"/>
          </a:xfrm>
          <a:prstGeom prst="flowChartAlternateProcess">
            <a:avLst/>
          </a:prstGeom>
          <a:solidFill>
            <a:srgbClr val="F9CB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系统层</a:t>
            </a:r>
          </a:p>
        </p:txBody>
      </p:sp>
      <p:sp>
        <p:nvSpPr>
          <p:cNvPr id="13" name="Shape 764"/>
          <p:cNvSpPr/>
          <p:nvPr/>
        </p:nvSpPr>
        <p:spPr>
          <a:xfrm>
            <a:off x="2464619" y="4611575"/>
            <a:ext cx="362400" cy="953700"/>
          </a:xfrm>
          <a:prstGeom prst="flowChartAlternateProcess">
            <a:avLst/>
          </a:prstGeom>
          <a:solidFill>
            <a:srgbClr val="F9CB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处理器</a:t>
            </a:r>
          </a:p>
        </p:txBody>
      </p:sp>
      <p:sp>
        <p:nvSpPr>
          <p:cNvPr id="14" name="Shape 765"/>
          <p:cNvSpPr/>
          <p:nvPr/>
        </p:nvSpPr>
        <p:spPr>
          <a:xfrm>
            <a:off x="2857305" y="4611575"/>
            <a:ext cx="362400" cy="953700"/>
          </a:xfrm>
          <a:prstGeom prst="flowChartAlternateProcess">
            <a:avLst/>
          </a:prstGeom>
          <a:solidFill>
            <a:srgbClr val="F9CB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内存</a:t>
            </a:r>
          </a:p>
        </p:txBody>
      </p:sp>
      <p:sp>
        <p:nvSpPr>
          <p:cNvPr id="15" name="Shape 766"/>
          <p:cNvSpPr/>
          <p:nvPr/>
        </p:nvSpPr>
        <p:spPr>
          <a:xfrm>
            <a:off x="3249994" y="4611575"/>
            <a:ext cx="362400" cy="953700"/>
          </a:xfrm>
          <a:prstGeom prst="flowChartAlternateProcess">
            <a:avLst/>
          </a:prstGeom>
          <a:solidFill>
            <a:srgbClr val="F9CB9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</a:p>
        </p:txBody>
      </p:sp>
      <p:sp>
        <p:nvSpPr>
          <p:cNvPr id="16" name="Shape 767"/>
          <p:cNvSpPr/>
          <p:nvPr/>
        </p:nvSpPr>
        <p:spPr>
          <a:xfrm>
            <a:off x="3894506" y="3573450"/>
            <a:ext cx="1101000" cy="953700"/>
          </a:xfrm>
          <a:prstGeom prst="flowChartAlternateProcess">
            <a:avLst/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网络层</a:t>
            </a:r>
          </a:p>
        </p:txBody>
      </p:sp>
      <p:sp>
        <p:nvSpPr>
          <p:cNvPr id="17" name="Shape 768"/>
          <p:cNvSpPr/>
          <p:nvPr/>
        </p:nvSpPr>
        <p:spPr>
          <a:xfrm>
            <a:off x="3883931" y="4611575"/>
            <a:ext cx="362400" cy="953700"/>
          </a:xfrm>
          <a:prstGeom prst="flowChartAlternateProcess">
            <a:avLst/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吞吐率</a:t>
            </a:r>
          </a:p>
        </p:txBody>
      </p:sp>
      <p:sp>
        <p:nvSpPr>
          <p:cNvPr id="18" name="Shape 769"/>
          <p:cNvSpPr/>
          <p:nvPr/>
        </p:nvSpPr>
        <p:spPr>
          <a:xfrm>
            <a:off x="4276619" y="4611575"/>
            <a:ext cx="362400" cy="953700"/>
          </a:xfrm>
          <a:prstGeom prst="flowChartAlternateProcess">
            <a:avLst/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利用率</a:t>
            </a:r>
          </a:p>
        </p:txBody>
      </p:sp>
      <p:sp>
        <p:nvSpPr>
          <p:cNvPr id="19" name="Shape 770"/>
          <p:cNvSpPr/>
          <p:nvPr/>
        </p:nvSpPr>
        <p:spPr>
          <a:xfrm>
            <a:off x="4659944" y="4611575"/>
            <a:ext cx="362400" cy="953700"/>
          </a:xfrm>
          <a:prstGeom prst="flowChartAlternateProcess">
            <a:avLst/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</a:p>
        </p:txBody>
      </p:sp>
      <p:grpSp>
        <p:nvGrpSpPr>
          <p:cNvPr id="20" name="Shape 771"/>
          <p:cNvGrpSpPr/>
          <p:nvPr/>
        </p:nvGrpSpPr>
        <p:grpSpPr>
          <a:xfrm>
            <a:off x="5261394" y="3573450"/>
            <a:ext cx="1170900" cy="1991825"/>
            <a:chOff x="5517900" y="4113575"/>
            <a:chExt cx="1170900" cy="1991825"/>
          </a:xfrm>
        </p:grpSpPr>
        <p:sp>
          <p:nvSpPr>
            <p:cNvPr id="38" name="Shape 772"/>
            <p:cNvSpPr/>
            <p:nvPr/>
          </p:nvSpPr>
          <p:spPr>
            <a:xfrm>
              <a:off x="5517900" y="4113575"/>
              <a:ext cx="1170900" cy="953700"/>
            </a:xfrm>
            <a:prstGeom prst="flowChartAlternateProcess">
              <a:avLst/>
            </a:prstGeom>
            <a:solidFill>
              <a:srgbClr val="B6D7A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数据层</a:t>
              </a:r>
            </a:p>
          </p:txBody>
        </p:sp>
        <p:sp>
          <p:nvSpPr>
            <p:cNvPr id="39" name="Shape 773"/>
            <p:cNvSpPr/>
            <p:nvPr/>
          </p:nvSpPr>
          <p:spPr>
            <a:xfrm>
              <a:off x="5519400" y="5151700"/>
              <a:ext cx="362400" cy="953700"/>
            </a:xfrm>
            <a:prstGeom prst="flowChartAlternateProcess">
              <a:avLst/>
            </a:prstGeom>
            <a:solidFill>
              <a:srgbClr val="B6D7A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存储引擎</a:t>
              </a:r>
            </a:p>
          </p:txBody>
        </p:sp>
        <p:sp>
          <p:nvSpPr>
            <p:cNvPr id="40" name="Shape 774"/>
            <p:cNvSpPr/>
            <p:nvPr/>
          </p:nvSpPr>
          <p:spPr>
            <a:xfrm>
              <a:off x="5918350" y="5151700"/>
              <a:ext cx="362400" cy="953700"/>
            </a:xfrm>
            <a:prstGeom prst="flowChartAlternateProcess">
              <a:avLst/>
            </a:prstGeom>
            <a:solidFill>
              <a:srgbClr val="B6D7A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慢查询</a:t>
              </a:r>
            </a:p>
          </p:txBody>
        </p:sp>
        <p:sp>
          <p:nvSpPr>
            <p:cNvPr id="41" name="Shape 775"/>
            <p:cNvSpPr/>
            <p:nvPr/>
          </p:nvSpPr>
          <p:spPr>
            <a:xfrm>
              <a:off x="6317287" y="5151700"/>
              <a:ext cx="362400" cy="953700"/>
            </a:xfrm>
            <a:prstGeom prst="flowChartAlternateProcess">
              <a:avLst/>
            </a:prstGeom>
            <a:solidFill>
              <a:srgbClr val="B6D7A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</a:t>
              </a:r>
            </a:p>
          </p:txBody>
        </p:sp>
      </p:grpSp>
      <p:grpSp>
        <p:nvGrpSpPr>
          <p:cNvPr id="21" name="Shape 776"/>
          <p:cNvGrpSpPr/>
          <p:nvPr/>
        </p:nvGrpSpPr>
        <p:grpSpPr>
          <a:xfrm>
            <a:off x="8237619" y="3573450"/>
            <a:ext cx="1170900" cy="1991825"/>
            <a:chOff x="8494125" y="4113575"/>
            <a:chExt cx="1170900" cy="1991825"/>
          </a:xfrm>
        </p:grpSpPr>
        <p:sp>
          <p:nvSpPr>
            <p:cNvPr id="34" name="Shape 777"/>
            <p:cNvSpPr/>
            <p:nvPr/>
          </p:nvSpPr>
          <p:spPr>
            <a:xfrm>
              <a:off x="8494125" y="4113575"/>
              <a:ext cx="1170900" cy="953700"/>
            </a:xfrm>
            <a:prstGeom prst="flowChartAlternateProcess">
              <a:avLst/>
            </a:prstGeom>
            <a:solidFill>
              <a:srgbClr val="9FC5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消息层</a:t>
              </a:r>
            </a:p>
          </p:txBody>
        </p:sp>
        <p:sp>
          <p:nvSpPr>
            <p:cNvPr id="35" name="Shape 778"/>
            <p:cNvSpPr/>
            <p:nvPr/>
          </p:nvSpPr>
          <p:spPr>
            <a:xfrm>
              <a:off x="8494125" y="5151700"/>
              <a:ext cx="362400" cy="953700"/>
            </a:xfrm>
            <a:prstGeom prst="flowChartAlternateProcess">
              <a:avLst/>
            </a:prstGeom>
            <a:solidFill>
              <a:srgbClr val="9FC5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公告</a:t>
              </a:r>
            </a:p>
          </p:txBody>
        </p:sp>
        <p:sp>
          <p:nvSpPr>
            <p:cNvPr id="36" name="Shape 779"/>
            <p:cNvSpPr/>
            <p:nvPr/>
          </p:nvSpPr>
          <p:spPr>
            <a:xfrm>
              <a:off x="8898375" y="5151700"/>
              <a:ext cx="362400" cy="953700"/>
            </a:xfrm>
            <a:prstGeom prst="flowChartAlternateProcess">
              <a:avLst/>
            </a:prstGeom>
            <a:solidFill>
              <a:srgbClr val="9FC5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新闻</a:t>
              </a:r>
            </a:p>
          </p:txBody>
        </p:sp>
        <p:sp>
          <p:nvSpPr>
            <p:cNvPr id="37" name="Shape 780"/>
            <p:cNvSpPr/>
            <p:nvPr/>
          </p:nvSpPr>
          <p:spPr>
            <a:xfrm>
              <a:off x="9302625" y="5151700"/>
              <a:ext cx="362400" cy="953700"/>
            </a:xfrm>
            <a:prstGeom prst="flowChartAlternateProcess">
              <a:avLst/>
            </a:prstGeom>
            <a:solidFill>
              <a:srgbClr val="9FC5E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</a:t>
              </a:r>
            </a:p>
          </p:txBody>
        </p:sp>
      </p:grpSp>
      <p:grpSp>
        <p:nvGrpSpPr>
          <p:cNvPr id="22" name="Shape 781"/>
          <p:cNvGrpSpPr/>
          <p:nvPr/>
        </p:nvGrpSpPr>
        <p:grpSpPr>
          <a:xfrm>
            <a:off x="6725655" y="3573450"/>
            <a:ext cx="1218589" cy="1991825"/>
            <a:chOff x="7068811" y="4113575"/>
            <a:chExt cx="1218589" cy="1991825"/>
          </a:xfrm>
        </p:grpSpPr>
        <p:sp>
          <p:nvSpPr>
            <p:cNvPr id="30" name="Shape 782"/>
            <p:cNvSpPr/>
            <p:nvPr/>
          </p:nvSpPr>
          <p:spPr>
            <a:xfrm>
              <a:off x="7069925" y="4113575"/>
              <a:ext cx="1170900" cy="953700"/>
            </a:xfrm>
            <a:prstGeom prst="flowChartAlternateProcess">
              <a:avLst/>
            </a:prstGeom>
            <a:solidFill>
              <a:srgbClr val="B4A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服务层</a:t>
              </a:r>
            </a:p>
          </p:txBody>
        </p:sp>
        <p:sp>
          <p:nvSpPr>
            <p:cNvPr id="31" name="Shape 783"/>
            <p:cNvSpPr/>
            <p:nvPr/>
          </p:nvSpPr>
          <p:spPr>
            <a:xfrm>
              <a:off x="7068811" y="5151700"/>
              <a:ext cx="362400" cy="953700"/>
            </a:xfrm>
            <a:prstGeom prst="flowChartAlternateProcess">
              <a:avLst/>
            </a:prstGeom>
            <a:solidFill>
              <a:srgbClr val="B4A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爬虫程序</a:t>
              </a:r>
            </a:p>
          </p:txBody>
        </p:sp>
        <p:sp>
          <p:nvSpPr>
            <p:cNvPr id="32" name="Shape 784"/>
            <p:cNvSpPr/>
            <p:nvPr/>
          </p:nvSpPr>
          <p:spPr>
            <a:xfrm>
              <a:off x="7496911" y="5151700"/>
              <a:ext cx="362400" cy="953700"/>
            </a:xfrm>
            <a:prstGeom prst="flowChartAlternateProcess">
              <a:avLst/>
            </a:prstGeom>
            <a:solidFill>
              <a:srgbClr val="B4A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下单程序</a:t>
              </a:r>
            </a:p>
          </p:txBody>
        </p:sp>
        <p:sp>
          <p:nvSpPr>
            <p:cNvPr id="33" name="Shape 785"/>
            <p:cNvSpPr/>
            <p:nvPr/>
          </p:nvSpPr>
          <p:spPr>
            <a:xfrm>
              <a:off x="7925000" y="5151700"/>
              <a:ext cx="362400" cy="953700"/>
            </a:xfrm>
            <a:prstGeom prst="flowChartAlternateProcess">
              <a:avLst/>
            </a:prstGeom>
            <a:solidFill>
              <a:srgbClr val="B4A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zh-C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</a:t>
              </a:r>
            </a:p>
          </p:txBody>
        </p:sp>
      </p:grpSp>
      <p:sp>
        <p:nvSpPr>
          <p:cNvPr id="23" name="Shape 787"/>
          <p:cNvSpPr txBox="1"/>
          <p:nvPr/>
        </p:nvSpPr>
        <p:spPr>
          <a:xfrm>
            <a:off x="5664569" y="5647050"/>
            <a:ext cx="4071300" cy="39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注：部分处于调研阶段，系统迁移至容器集群后方可部署</a:t>
            </a:r>
          </a:p>
        </p:txBody>
      </p:sp>
      <p:cxnSp>
        <p:nvCxnSpPr>
          <p:cNvPr id="24" name="Shape 788"/>
          <p:cNvCxnSpPr/>
          <p:nvPr/>
        </p:nvCxnSpPr>
        <p:spPr>
          <a:xfrm rot="10800000">
            <a:off x="4444918" y="1641724"/>
            <a:ext cx="1099200" cy="7326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" name="Shape 789"/>
          <p:cNvCxnSpPr/>
          <p:nvPr/>
        </p:nvCxnSpPr>
        <p:spPr>
          <a:xfrm rot="10800000" flipH="1">
            <a:off x="6201417" y="1606624"/>
            <a:ext cx="1209600" cy="767699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26" name="Shape 7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3669" y="814951"/>
            <a:ext cx="1202690" cy="8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7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0444" y="882025"/>
            <a:ext cx="1101000" cy="7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792"/>
          <p:cNvSpPr txBox="1"/>
          <p:nvPr/>
        </p:nvSpPr>
        <p:spPr>
          <a:xfrm>
            <a:off x="7961430" y="999950"/>
            <a:ext cx="1170900" cy="4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zh-CN" sz="17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日志记录</a:t>
            </a:r>
          </a:p>
        </p:txBody>
      </p:sp>
      <p:pic>
        <p:nvPicPr>
          <p:cNvPr id="29" name="Shape 7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4119" y="1717025"/>
            <a:ext cx="657299" cy="1314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8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96703" y="164998"/>
            <a:ext cx="4549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3200" b="1" dirty="0" smtClean="0">
                <a:solidFill>
                  <a:srgbClr val="FFFFFF"/>
                </a:solidFill>
              </a:rPr>
              <a:t>期货交易系统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9033" y="851031"/>
            <a:ext cx="7391775" cy="1764690"/>
          </a:xfrm>
          <a:prstGeom prst="rect">
            <a:avLst/>
          </a:prstGeom>
          <a:solidFill>
            <a:srgbClr val="0000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/>
          </a:p>
        </p:txBody>
      </p:sp>
      <p:sp>
        <p:nvSpPr>
          <p:cNvPr id="11" name="文本框 10"/>
          <p:cNvSpPr txBox="1"/>
          <p:nvPr/>
        </p:nvSpPr>
        <p:spPr>
          <a:xfrm>
            <a:off x="2435658" y="993279"/>
            <a:ext cx="539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b="1" dirty="0" smtClean="0">
                <a:solidFill>
                  <a:srgbClr val="FFFFFF"/>
                </a:solidFill>
              </a:rPr>
              <a:t>上层应用</a:t>
            </a:r>
            <a:endParaRPr kumimoji="1"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9033" y="2828540"/>
            <a:ext cx="7391775" cy="1764690"/>
          </a:xfrm>
          <a:prstGeom prst="rect">
            <a:avLst/>
          </a:prstGeom>
          <a:solidFill>
            <a:srgbClr val="0000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/>
          </a:p>
        </p:txBody>
      </p:sp>
      <p:sp>
        <p:nvSpPr>
          <p:cNvPr id="15" name="文本框 14"/>
          <p:cNvSpPr txBox="1"/>
          <p:nvPr/>
        </p:nvSpPr>
        <p:spPr>
          <a:xfrm>
            <a:off x="2399403" y="3078982"/>
            <a:ext cx="539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b="1" dirty="0" smtClean="0">
                <a:solidFill>
                  <a:srgbClr val="FFFFFF"/>
                </a:solidFill>
              </a:rPr>
              <a:t>中层引擎</a:t>
            </a:r>
            <a:endParaRPr kumimoji="1" lang="en-US" altLang="zh-CN" sz="2000" b="1" dirty="0">
              <a:solidFill>
                <a:srgbClr val="FFFFFF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01" y="1096664"/>
            <a:ext cx="4668638" cy="111666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289033" y="4775447"/>
            <a:ext cx="7391775" cy="1764690"/>
          </a:xfrm>
          <a:prstGeom prst="rect">
            <a:avLst/>
          </a:prstGeom>
          <a:solidFill>
            <a:srgbClr val="0000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0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6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91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2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52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78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13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44" algn="l" defTabSz="60963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3200"/>
          </a:p>
        </p:txBody>
      </p:sp>
      <p:sp>
        <p:nvSpPr>
          <p:cNvPr id="18" name="文本框 17"/>
          <p:cNvSpPr txBox="1"/>
          <p:nvPr/>
        </p:nvSpPr>
        <p:spPr>
          <a:xfrm>
            <a:off x="2399403" y="4996072"/>
            <a:ext cx="539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b="1" dirty="0" smtClean="0">
                <a:solidFill>
                  <a:srgbClr val="FFFFFF"/>
                </a:solidFill>
              </a:rPr>
              <a:t>底层接口</a:t>
            </a:r>
            <a:endParaRPr kumimoji="1"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718370" y="3420485"/>
            <a:ext cx="1314993" cy="67926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事件引擎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324204" y="3420485"/>
            <a:ext cx="1314993" cy="67926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数据引擎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50601" y="6147403"/>
            <a:ext cx="5342229" cy="3135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上</a:t>
            </a:r>
            <a:r>
              <a:rPr lang="zh-CN" altLang="en-US" sz="1800" dirty="0" smtClean="0"/>
              <a:t>期</a:t>
            </a:r>
            <a:r>
              <a:rPr lang="en-US" altLang="zh-CN" sz="1800" dirty="0" smtClean="0"/>
              <a:t>-C++</a:t>
            </a:r>
            <a:r>
              <a:rPr lang="zh-CN" altLang="en-US" sz="1800" dirty="0" smtClean="0"/>
              <a:t>接口</a:t>
            </a:r>
            <a:endParaRPr lang="zh-CN" altLang="en-US" sz="1800" dirty="0"/>
          </a:p>
        </p:txBody>
      </p:sp>
      <p:sp>
        <p:nvSpPr>
          <p:cNvPr id="22" name="矩形 21"/>
          <p:cNvSpPr/>
          <p:nvPr/>
        </p:nvSpPr>
        <p:spPr>
          <a:xfrm>
            <a:off x="3650601" y="5531518"/>
            <a:ext cx="5342229" cy="3135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封装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接口</a:t>
            </a:r>
            <a:endParaRPr lang="zh-CN" altLang="en-US" sz="1800" dirty="0"/>
          </a:p>
        </p:txBody>
      </p:sp>
      <p:sp>
        <p:nvSpPr>
          <p:cNvPr id="23" name="下箭头 22"/>
          <p:cNvSpPr/>
          <p:nvPr/>
        </p:nvSpPr>
        <p:spPr>
          <a:xfrm rot="10800000">
            <a:off x="5984920" y="5914449"/>
            <a:ext cx="804642" cy="15372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682809" y="5140546"/>
            <a:ext cx="778938" cy="32154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报单</a:t>
            </a:r>
            <a:endParaRPr lang="zh-CN" altLang="en-US" sz="2000" dirty="0"/>
          </a:p>
        </p:txBody>
      </p:sp>
      <p:sp>
        <p:nvSpPr>
          <p:cNvPr id="25" name="圆角矩形 24"/>
          <p:cNvSpPr/>
          <p:nvPr/>
        </p:nvSpPr>
        <p:spPr>
          <a:xfrm>
            <a:off x="5184163" y="5146891"/>
            <a:ext cx="778938" cy="32154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撤单</a:t>
            </a:r>
            <a:endParaRPr lang="zh-CN" altLang="en-US" sz="1600" dirty="0"/>
          </a:p>
        </p:txBody>
      </p:sp>
      <p:sp>
        <p:nvSpPr>
          <p:cNvPr id="26" name="圆角矩形 25"/>
          <p:cNvSpPr/>
          <p:nvPr/>
        </p:nvSpPr>
        <p:spPr>
          <a:xfrm>
            <a:off x="6685517" y="5146891"/>
            <a:ext cx="778938" cy="32154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转账</a:t>
            </a:r>
            <a:endParaRPr lang="zh-CN" altLang="en-US" sz="1600" dirty="0"/>
          </a:p>
        </p:txBody>
      </p:sp>
      <p:sp>
        <p:nvSpPr>
          <p:cNvPr id="27" name="圆角矩形 26"/>
          <p:cNvSpPr/>
          <p:nvPr/>
        </p:nvSpPr>
        <p:spPr>
          <a:xfrm>
            <a:off x="8186870" y="5143499"/>
            <a:ext cx="778938" cy="32154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查询</a:t>
            </a:r>
            <a:endParaRPr lang="zh-CN" altLang="en-US" sz="1800" dirty="0"/>
          </a:p>
        </p:txBody>
      </p:sp>
      <p:sp>
        <p:nvSpPr>
          <p:cNvPr id="28" name="椭圆 27"/>
          <p:cNvSpPr/>
          <p:nvPr/>
        </p:nvSpPr>
        <p:spPr>
          <a:xfrm>
            <a:off x="6930038" y="3423325"/>
            <a:ext cx="1314993" cy="67926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</a:rPr>
              <a:t>风控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</a:rPr>
              <a:t>引擎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6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199943" y="891034"/>
            <a:ext cx="11317784" cy="5805079"/>
          </a:xfrm>
          <a:prstGeom prst="parallelogram">
            <a:avLst/>
          </a:prstGeom>
          <a:solidFill>
            <a:srgbClr val="000000">
              <a:alpha val="4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287700" y="1688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</a:rPr>
              <a:t>进度安排</a:t>
            </a: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646705310"/>
              </p:ext>
            </p:extLst>
          </p:nvPr>
        </p:nvGraphicFramePr>
        <p:xfrm>
          <a:off x="2116595" y="965491"/>
          <a:ext cx="7233657" cy="4240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矩形 12"/>
          <p:cNvSpPr/>
          <p:nvPr/>
        </p:nvSpPr>
        <p:spPr>
          <a:xfrm>
            <a:off x="801178" y="5360014"/>
            <a:ext cx="5311506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/>
                </a:solidFill>
                <a:latin typeface="微软雅黑"/>
              </a:rPr>
              <a:t>数据库：大体完成在等待新的集群底层架构，预计</a:t>
            </a:r>
            <a:r>
              <a:rPr lang="en-US" altLang="zh-CN" sz="1333" dirty="0" smtClean="0">
                <a:solidFill>
                  <a:schemeClr val="bg1"/>
                </a:solidFill>
                <a:latin typeface="微软雅黑"/>
              </a:rPr>
              <a:t>8</a:t>
            </a:r>
            <a:r>
              <a:rPr lang="zh-CN" altLang="en-US" sz="1333" dirty="0" smtClean="0">
                <a:solidFill>
                  <a:schemeClr val="bg1"/>
                </a:solidFill>
                <a:latin typeface="微软雅黑"/>
              </a:rPr>
              <a:t>月份会基本完工</a:t>
            </a:r>
            <a:endParaRPr lang="zh-CN" altLang="zh-CN" sz="1333" dirty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71710" y="5360014"/>
            <a:ext cx="3572158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/>
                </a:solidFill>
                <a:latin typeface="微软雅黑"/>
              </a:rPr>
              <a:t>数据处理：小时线数据处理任务已经完成</a:t>
            </a:r>
            <a:endParaRPr lang="zh-CN" altLang="zh-CN" sz="1333" dirty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1178" y="5836547"/>
            <a:ext cx="9465944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/>
                </a:solidFill>
                <a:latin typeface="微软雅黑"/>
              </a:rPr>
              <a:t>监控运维：</a:t>
            </a:r>
            <a:r>
              <a:rPr lang="en-US" altLang="zh-CN" sz="1333" dirty="0" err="1" smtClean="0">
                <a:solidFill>
                  <a:schemeClr val="bg1"/>
                </a:solidFill>
                <a:latin typeface="微软雅黑"/>
              </a:rPr>
              <a:t>kubernetes</a:t>
            </a:r>
            <a:r>
              <a:rPr lang="zh-CN" altLang="en-US" sz="1333" dirty="0" smtClean="0">
                <a:solidFill>
                  <a:schemeClr val="bg1"/>
                </a:solidFill>
                <a:latin typeface="微软雅黑"/>
              </a:rPr>
              <a:t>集成了较为方便的工具，在底层架构完成后，监控运维架构也可以很快完成，预计</a:t>
            </a:r>
            <a:r>
              <a:rPr lang="en-US" altLang="zh-CN" sz="1333" dirty="0" smtClean="0">
                <a:solidFill>
                  <a:schemeClr val="bg1"/>
                </a:solidFill>
                <a:latin typeface="微软雅黑"/>
              </a:rPr>
              <a:t>9</a:t>
            </a:r>
            <a:r>
              <a:rPr lang="zh-CN" altLang="en-US" sz="1333" dirty="0" smtClean="0">
                <a:solidFill>
                  <a:schemeClr val="bg1"/>
                </a:solidFill>
                <a:latin typeface="微软雅黑"/>
              </a:rPr>
              <a:t>月份基本完工</a:t>
            </a:r>
            <a:endParaRPr lang="zh-CN" altLang="zh-CN" sz="1333" dirty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1117" y="6293217"/>
            <a:ext cx="9465944" cy="359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/>
                </a:solidFill>
                <a:latin typeface="微软雅黑"/>
              </a:rPr>
              <a:t>期货交易</a:t>
            </a:r>
            <a:r>
              <a:rPr lang="zh-CN" altLang="en-US" sz="1333" dirty="0" smtClean="0">
                <a:solidFill>
                  <a:schemeClr val="bg1"/>
                </a:solidFill>
                <a:latin typeface="微软雅黑"/>
              </a:rPr>
              <a:t>：期货交易架构，目前是雏形，正在进行对底层接口的封装，预计今年年底可以基本完工</a:t>
            </a:r>
            <a:endParaRPr lang="zh-CN" altLang="zh-CN" sz="1333" dirty="0">
              <a:solidFill>
                <a:schemeClr val="bg1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314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95" y="1199342"/>
            <a:ext cx="8220119" cy="2857255"/>
          </a:xfrm>
          <a:prstGeom prst="rect">
            <a:avLst/>
          </a:prstGeom>
          <a:solidFill>
            <a:srgbClr val="000000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532553" y="1387810"/>
            <a:ext cx="4192173" cy="9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333" b="1" dirty="0">
                <a:solidFill>
                  <a:srgbClr val="FFFFFF"/>
                </a:solidFill>
                <a:latin typeface="+mj-lt"/>
                <a:cs typeface="Calibri"/>
              </a:rPr>
              <a:t>THANK</a:t>
            </a:r>
            <a:r>
              <a:rPr kumimoji="1" lang="zh-CN" altLang="en-US" sz="5333" b="1" dirty="0">
                <a:solidFill>
                  <a:srgbClr val="FFFFFF"/>
                </a:solidFill>
                <a:latin typeface="+mj-lt"/>
                <a:cs typeface="Calibri"/>
              </a:rPr>
              <a:t> </a:t>
            </a:r>
            <a:r>
              <a:rPr kumimoji="1" lang="en-US" altLang="zh-CN" sz="5333" b="1" dirty="0">
                <a:solidFill>
                  <a:srgbClr val="FFFFFF"/>
                </a:solidFill>
                <a:latin typeface="+mj-lt"/>
                <a:cs typeface="Calibri"/>
              </a:rPr>
              <a:t>YOU</a:t>
            </a:r>
            <a:r>
              <a:rPr kumimoji="1" lang="zh-CN" altLang="en-US" sz="5333" b="1" dirty="0">
                <a:solidFill>
                  <a:srgbClr val="FFFFFF"/>
                </a:solidFill>
                <a:latin typeface="+mj-lt"/>
                <a:cs typeface="Calibri"/>
              </a:rPr>
              <a:t>!</a:t>
            </a:r>
            <a:endParaRPr kumimoji="1" lang="en-US" altLang="zh-CN" sz="5333" b="1" dirty="0">
              <a:solidFill>
                <a:srgbClr val="FFFFFF"/>
              </a:solidFill>
              <a:latin typeface="+mj-lt"/>
              <a:cs typeface="Calibri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655493" y="2322746"/>
            <a:ext cx="6942148" cy="79175"/>
            <a:chOff x="220399" y="1734180"/>
            <a:chExt cx="4408016" cy="59381"/>
          </a:xfrm>
        </p:grpSpPr>
        <p:sp>
          <p:nvSpPr>
            <p:cNvPr id="7" name="矩形 6"/>
            <p:cNvSpPr/>
            <p:nvPr/>
          </p:nvSpPr>
          <p:spPr>
            <a:xfrm flipV="1">
              <a:off x="220399" y="1740863"/>
              <a:ext cx="1102004" cy="526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1322403" y="1740864"/>
              <a:ext cx="1102004" cy="526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flipV="1">
              <a:off x="2424407" y="1740864"/>
              <a:ext cx="1102004" cy="526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3526411" y="1734180"/>
              <a:ext cx="1102004" cy="526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8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85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447</TotalTime>
  <Words>324</Words>
  <Application>Microsoft Office PowerPoint</Application>
  <PresentationFormat>自定义</PresentationFormat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zidong liu</cp:lastModifiedBy>
  <cp:revision>94</cp:revision>
  <dcterms:created xsi:type="dcterms:W3CDTF">2010-04-12T23:12:02Z</dcterms:created>
  <dcterms:modified xsi:type="dcterms:W3CDTF">2017-07-26T15:38:42Z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