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7" r:id="rId2"/>
    <p:sldId id="298" r:id="rId3"/>
    <p:sldId id="299" r:id="rId4"/>
    <p:sldId id="347" r:id="rId5"/>
    <p:sldId id="348" r:id="rId6"/>
    <p:sldId id="335" r:id="rId7"/>
    <p:sldId id="349" r:id="rId8"/>
    <p:sldId id="350" r:id="rId9"/>
    <p:sldId id="329" r:id="rId10"/>
  </p:sldIdLst>
  <p:sldSz cx="12190413" cy="6859588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g Hoo" initials="gH" lastIdx="1" clrIdx="0">
    <p:extLst>
      <p:ext uri="{19B8F6BF-5375-455C-9EA6-DF929625EA0E}">
        <p15:presenceInfo xmlns:p15="http://schemas.microsoft.com/office/powerpoint/2012/main" userId="ea065d6a404a8c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78C"/>
    <a:srgbClr val="1574FF"/>
    <a:srgbClr val="EB5145"/>
    <a:srgbClr val="FE6400"/>
    <a:srgbClr val="1983B7"/>
    <a:srgbClr val="202A36"/>
    <a:srgbClr val="673977"/>
    <a:srgbClr val="F07474"/>
    <a:srgbClr val="FFBC5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56" autoAdjust="0"/>
    <p:restoredTop sz="93037" autoAdjust="0"/>
  </p:normalViewPr>
  <p:slideViewPr>
    <p:cSldViewPr snapToGrid="0" showGuides="1">
      <p:cViewPr varScale="1">
        <p:scale>
          <a:sx n="109" d="100"/>
          <a:sy n="109" d="100"/>
        </p:scale>
        <p:origin x="384" y="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3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7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6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211053" y="59167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6" r:id="rId12"/>
    <p:sldLayoutId id="214748370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TextBox 42"/>
          <p:cNvSpPr txBox="1"/>
          <p:nvPr/>
        </p:nvSpPr>
        <p:spPr>
          <a:xfrm>
            <a:off x="5770550" y="2550813"/>
            <a:ext cx="5865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3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年中汇报总结</a:t>
            </a:r>
            <a:endParaRPr lang="zh-CN" altLang="zh-CN" sz="6600" b="1" spc="3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1557" y="3866980"/>
            <a:ext cx="4448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胡刚   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2019.7.31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3155" y="4975819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34908" y="2707637"/>
            <a:ext cx="2586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3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73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9230572" y="2184210"/>
            <a:ext cx="1290703" cy="235751"/>
            <a:chOff x="8971447" y="2172617"/>
            <a:chExt cx="759125" cy="568897"/>
          </a:xfrm>
          <a:solidFill>
            <a:srgbClr val="00B0F0"/>
          </a:solidFill>
        </p:grpSpPr>
        <p:sp>
          <p:nvSpPr>
            <p:cNvPr id="193" name="矩形 192"/>
            <p:cNvSpPr/>
            <p:nvPr/>
          </p:nvSpPr>
          <p:spPr>
            <a:xfrm>
              <a:off x="8971447" y="2172617"/>
              <a:ext cx="238791" cy="5688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9312857" y="2172617"/>
              <a:ext cx="107228" cy="568897"/>
            </a:xfrm>
            <a:prstGeom prst="rect">
              <a:avLst/>
            </a:prstGeom>
            <a:solidFill>
              <a:srgbClr val="FE9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9522704" y="2172617"/>
              <a:ext cx="67464" cy="5688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9692788" y="2172617"/>
              <a:ext cx="37784" cy="568897"/>
            </a:xfrm>
            <a:prstGeom prst="rect">
              <a:avLst/>
            </a:prstGeom>
            <a:solidFill>
              <a:srgbClr val="FE9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7" name="TextBox 42"/>
          <p:cNvSpPr txBox="1"/>
          <p:nvPr/>
        </p:nvSpPr>
        <p:spPr>
          <a:xfrm>
            <a:off x="6027743" y="2113569"/>
            <a:ext cx="337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 SUMMARY PLAN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620849" y="2010044"/>
            <a:ext cx="3153616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年度工作汇总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24185" y="3236072"/>
            <a:ext cx="266748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计划完成情况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3256287" y="1708226"/>
            <a:ext cx="1379696" cy="13769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16377237">
            <a:off x="4199361" y="3382663"/>
            <a:ext cx="1376062" cy="137329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1957428" y="2287855"/>
            <a:ext cx="1594730" cy="15915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任意多边形 83"/>
          <p:cNvSpPr/>
          <p:nvPr/>
        </p:nvSpPr>
        <p:spPr bwMode="auto">
          <a:xfrm rot="16377237">
            <a:off x="2961758" y="2269000"/>
            <a:ext cx="2240354" cy="223583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6" name="任意多边形 83"/>
          <p:cNvSpPr/>
          <p:nvPr/>
        </p:nvSpPr>
        <p:spPr bwMode="auto">
          <a:xfrm rot="5222763" flipH="1">
            <a:off x="4999710" y="1901114"/>
            <a:ext cx="331780" cy="3311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7" name="任意多边形 83"/>
          <p:cNvSpPr/>
          <p:nvPr/>
        </p:nvSpPr>
        <p:spPr bwMode="auto">
          <a:xfrm rot="16377237">
            <a:off x="5246588" y="2332290"/>
            <a:ext cx="392102" cy="3913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8" name="任意多边形 83"/>
          <p:cNvSpPr/>
          <p:nvPr/>
        </p:nvSpPr>
        <p:spPr bwMode="auto">
          <a:xfrm rot="16377237">
            <a:off x="2573405" y="3604113"/>
            <a:ext cx="1376062" cy="137329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9" name="任意多边形 83"/>
          <p:cNvSpPr/>
          <p:nvPr/>
        </p:nvSpPr>
        <p:spPr bwMode="auto">
          <a:xfrm rot="5222763" flipH="1">
            <a:off x="2577518" y="5091672"/>
            <a:ext cx="331780" cy="3311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40" name="任意多边形 83"/>
          <p:cNvSpPr/>
          <p:nvPr/>
        </p:nvSpPr>
        <p:spPr bwMode="auto">
          <a:xfrm rot="16377237">
            <a:off x="2028912" y="4611730"/>
            <a:ext cx="392102" cy="3913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5778" y="2837520"/>
            <a:ext cx="2196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60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51226" y="1878303"/>
            <a:ext cx="1201290" cy="755738"/>
            <a:chOff x="6432565" y="1211527"/>
            <a:chExt cx="1201290" cy="755738"/>
          </a:xfrm>
        </p:grpSpPr>
        <p:sp>
          <p:nvSpPr>
            <p:cNvPr id="42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24212" y="3074850"/>
            <a:ext cx="1201290" cy="755738"/>
            <a:chOff x="6432565" y="1211527"/>
            <a:chExt cx="1201290" cy="755738"/>
          </a:xfrm>
        </p:grpSpPr>
        <p:sp>
          <p:nvSpPr>
            <p:cNvPr id="5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451226" y="4271397"/>
            <a:ext cx="1201290" cy="755738"/>
            <a:chOff x="6432565" y="1211527"/>
            <a:chExt cx="1201290" cy="755738"/>
          </a:xfrm>
        </p:grpSpPr>
        <p:sp>
          <p:nvSpPr>
            <p:cNvPr id="56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7675762" y="4279939"/>
            <a:ext cx="2615903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下年度工作计划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3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0648" y="1838581"/>
            <a:ext cx="160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72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CN" altLang="en-US" sz="4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年度工作汇总</a:t>
            </a:r>
            <a:endParaRPr lang="en-US" altLang="zh-CN" sz="4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50797" y="34187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年度工作汇总</a:t>
            </a:r>
            <a:endParaRPr lang="zh-CN" altLang="en-US" sz="2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1000" y="1420176"/>
            <a:ext cx="11494788" cy="4577918"/>
            <a:chOff x="613251" y="1330552"/>
            <a:chExt cx="8204733" cy="3267619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613251" y="1330552"/>
              <a:ext cx="4379980" cy="2892252"/>
              <a:chOff x="0" y="0"/>
              <a:chExt cx="5166566" cy="3409678"/>
            </a:xfrm>
          </p:grpSpPr>
          <p:sp>
            <p:nvSpPr>
              <p:cNvPr id="11" name="椭圆 2"/>
              <p:cNvSpPr>
                <a:spLocks/>
              </p:cNvSpPr>
              <p:nvPr/>
            </p:nvSpPr>
            <p:spPr bwMode="auto">
              <a:xfrm rot="1748642">
                <a:off x="0" y="0"/>
                <a:ext cx="2211234" cy="2230539"/>
              </a:xfrm>
              <a:custGeom>
                <a:avLst/>
                <a:gdLst>
                  <a:gd name="T0" fmla="*/ 2997604 w 2997604"/>
                  <a:gd name="T1" fmla="*/ 1790780 h 3024336"/>
                  <a:gd name="T2" fmla="*/ 1512168 w 2997604"/>
                  <a:gd name="T3" fmla="*/ 3024336 h 3024336"/>
                  <a:gd name="T4" fmla="*/ 0 w 2997604"/>
                  <a:gd name="T5" fmla="*/ 1512168 h 3024336"/>
                  <a:gd name="T6" fmla="*/ 1512168 w 2997604"/>
                  <a:gd name="T7" fmla="*/ 0 h 3024336"/>
                  <a:gd name="T8" fmla="*/ 1764196 w 2997604"/>
                  <a:gd name="T9" fmla="*/ 22675 h 3024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7604" h="3024336">
                    <a:moveTo>
                      <a:pt x="2997604" y="1790780"/>
                    </a:moveTo>
                    <a:cubicBezTo>
                      <a:pt x="2867846" y="2492941"/>
                      <a:pt x="2252064" y="3024336"/>
                      <a:pt x="1512168" y="3024336"/>
                    </a:cubicBezTo>
                    <a:cubicBezTo>
                      <a:pt x="677021" y="3024336"/>
                      <a:pt x="0" y="2347315"/>
                      <a:pt x="0" y="1512168"/>
                    </a:cubicBezTo>
                    <a:cubicBezTo>
                      <a:pt x="0" y="677021"/>
                      <a:pt x="677021" y="0"/>
                      <a:pt x="1512168" y="0"/>
                    </a:cubicBezTo>
                    <a:cubicBezTo>
                      <a:pt x="1598138" y="0"/>
                      <a:pt x="1682432" y="7174"/>
                      <a:pt x="1764196" y="2267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椭圆 4"/>
              <p:cNvSpPr>
                <a:spLocks/>
              </p:cNvSpPr>
              <p:nvPr/>
            </p:nvSpPr>
            <p:spPr bwMode="auto">
              <a:xfrm rot="1748642">
                <a:off x="2072242" y="1513229"/>
                <a:ext cx="1573837" cy="746788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椭圆 4"/>
              <p:cNvSpPr>
                <a:spLocks/>
              </p:cNvSpPr>
              <p:nvPr/>
            </p:nvSpPr>
            <p:spPr bwMode="auto">
              <a:xfrm rot="1748643" flipV="1">
                <a:off x="3158906" y="2877661"/>
                <a:ext cx="1121762" cy="532017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椭圆 4"/>
              <p:cNvSpPr>
                <a:spLocks/>
              </p:cNvSpPr>
              <p:nvPr/>
            </p:nvSpPr>
            <p:spPr bwMode="auto">
              <a:xfrm rot="1748642">
                <a:off x="4392985" y="3020842"/>
                <a:ext cx="773581" cy="366376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KSO_GN4"/>
            <p:cNvSpPr>
              <a:spLocks noChangeArrowheads="1"/>
            </p:cNvSpPr>
            <p:nvPr/>
          </p:nvSpPr>
          <p:spPr bwMode="auto">
            <a:xfrm>
              <a:off x="725131" y="1447244"/>
              <a:ext cx="1665106" cy="16658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工作</a:t>
              </a:r>
              <a:endPara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6" name="KSO_GN3"/>
            <p:cNvSpPr>
              <a:spLocks noChangeArrowheads="1"/>
            </p:cNvSpPr>
            <p:nvPr/>
          </p:nvSpPr>
          <p:spPr bwMode="auto">
            <a:xfrm>
              <a:off x="2258125" y="2667729"/>
              <a:ext cx="1178310" cy="1178810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论文</a:t>
              </a:r>
              <a:endPara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7" name="KSO_GN2"/>
            <p:cNvSpPr>
              <a:spLocks noChangeArrowheads="1"/>
            </p:cNvSpPr>
            <p:nvPr/>
          </p:nvSpPr>
          <p:spPr bwMode="auto">
            <a:xfrm rot="10800000" flipV="1">
              <a:off x="3467728" y="3352413"/>
              <a:ext cx="840289" cy="8406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专利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8" name="KSO_GN1"/>
            <p:cNvSpPr>
              <a:spLocks noChangeArrowheads="1"/>
            </p:cNvSpPr>
            <p:nvPr/>
          </p:nvSpPr>
          <p:spPr bwMode="auto">
            <a:xfrm>
              <a:off x="4281485" y="3937031"/>
              <a:ext cx="579633" cy="579879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项目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9" name="文本框 11"/>
            <p:cNvSpPr txBox="1">
              <a:spLocks noChangeArrowheads="1"/>
            </p:cNvSpPr>
            <p:nvPr/>
          </p:nvSpPr>
          <p:spPr bwMode="auto">
            <a:xfrm>
              <a:off x="2432323" y="1343566"/>
              <a:ext cx="5574405" cy="107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L="171450" marR="0" lvl="0" indent="-17145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项目申报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：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     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[1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2019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国家自然科学基金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面上项目，“基于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产业图谱的区域产业关联效应趋势预测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研究“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    [2] 2019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国家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自然科学基金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专项项目，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基于产业图谱的区域产业关联效应趋势预测研究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” </a:t>
              </a: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基金审稿：</a:t>
              </a:r>
              <a:endParaRPr lang="en-US" altLang="zh-CN" sz="1200" b="1" kern="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>
                <a:lnSpc>
                  <a:spcPct val="130000"/>
                </a:lnSpc>
                <a:defRPr/>
              </a:pPr>
              <a:r>
                <a:rPr lang="en-US" altLang="zh-CN" sz="1200" b="1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200" b="1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[1]2019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年国家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自然科学基金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面上项目，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富格式文本中的信息抽取研究”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[2]2019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年国家自然科学基金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面上项目，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面向文本的自动关键词提取与生成算法研究”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3586419" y="2482830"/>
              <a:ext cx="4912058" cy="734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Robust Code Summarization using Transformer with Structured Embedding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大修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 Unsupervised Software Repositories Mining and its Application to Code Search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接受，小修 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3] Neural Interactive Code Search with Structured Embedding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，修改预投稿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ICSE</a:t>
              </a: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[4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 Incorporating Contextual Structured Embedding into Software Repositories 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Mining.  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正在实验</a:t>
              </a:r>
              <a:endParaRPr lang="zh-CN" altLang="en-US" sz="12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13"/>
            <p:cNvSpPr txBox="1">
              <a:spLocks noChangeArrowheads="1"/>
            </p:cNvSpPr>
            <p:nvPr/>
          </p:nvSpPr>
          <p:spPr bwMode="auto">
            <a:xfrm>
              <a:off x="4339309" y="3336465"/>
              <a:ext cx="4135589" cy="56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[1]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一种主题增强的聊天机器人回复生成方法及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装置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，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提交初审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[2]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一种基于词移距离结合词向量的音乐文案生成方法</a:t>
              </a: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,CN201810306806.1</a:t>
              </a:r>
              <a:r>
                <a:rPr lang="en-US" altLang="zh-CN" sz="1200" kern="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zh-CN" altLang="en-US" sz="1200" kern="0" dirty="0">
                  <a:solidFill>
                    <a:schemeClr val="bg1">
                      <a:lumMod val="50000"/>
                    </a:schemeClr>
                  </a:solidFill>
                </a:rPr>
                <a:t>进入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实审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 algn="just">
                <a:lnSpc>
                  <a:spcPct val="130000"/>
                </a:lnSpc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                                             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（</a:t>
              </a:r>
              <a:r>
                <a:rPr kumimoji="0" lang="en-US" altLang="zh-CN" sz="1200" b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4</a:t>
              </a:r>
              <a:r>
                <a:rPr kumimoji="0" lang="zh-CN" altLang="en-US" sz="1200" b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项进入实审，</a:t>
              </a:r>
              <a:r>
                <a:rPr kumimoji="0" lang="en-US" altLang="zh-CN" sz="1200" b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1</a:t>
              </a:r>
              <a:r>
                <a:rPr kumimoji="0" lang="zh-CN" altLang="en-US" sz="1200" b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项初审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） 重点研发：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7</a:t>
              </a:r>
              <a:r>
                <a: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项专利，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3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项软著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" name="文本框 14"/>
            <p:cNvSpPr txBox="1">
              <a:spLocks noChangeArrowheads="1"/>
            </p:cNvSpPr>
            <p:nvPr/>
          </p:nvSpPr>
          <p:spPr bwMode="auto">
            <a:xfrm>
              <a:off x="4969229" y="4034694"/>
              <a:ext cx="3848755" cy="56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2" tIns="34281" rIns="68562" bIns="3428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marR="0" lvl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横向课题：答案描述生成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R="0" lvl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zh-CN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zh-CN" altLang="en-US" sz="1200" kern="0" dirty="0" smtClean="0">
                  <a:solidFill>
                    <a:schemeClr val="bg1">
                      <a:lumMod val="50000"/>
                    </a:schemeClr>
                  </a:solidFill>
                </a:rPr>
                <a:t>）答案文档抽取和答案实体抽取工作完成，个别案例已经满足结项要求</a:t>
              </a:r>
              <a:endParaRPr lang="en-US" altLang="zh-CN" sz="12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R="0" lvl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2</a:t>
              </a:r>
              <a:r>
                <a:rPr kumimoji="0" lang="zh-CN" alt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itchFamily="34" charset="0"/>
                  <a:ea typeface="微软雅黑" pitchFamily="34" charset="-122"/>
                </a:rPr>
                <a:t>）准备结项的示范案例，并计划扩充价格、发布时间等个性化描述模版</a:t>
              </a:r>
              <a:endParaRPr kumimoji="0" lang="en-US" altLang="zh-CN" sz="12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6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0648" y="1838581"/>
            <a:ext cx="160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72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CN" altLang="en-US" sz="4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计划完成情况</a:t>
            </a:r>
            <a:endParaRPr lang="zh-CN" altLang="en-US" sz="4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50797" y="341873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计划完成情况</a:t>
            </a:r>
            <a:endParaRPr lang="zh-CN" altLang="en-US" sz="2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4582" y="1151786"/>
            <a:ext cx="11097521" cy="4674338"/>
            <a:chOff x="1143794" y="1515740"/>
            <a:chExt cx="7164292" cy="2524338"/>
          </a:xfrm>
        </p:grpSpPr>
        <p:sp>
          <p:nvSpPr>
            <p:cNvPr id="10" name="TextBox 9"/>
            <p:cNvSpPr txBox="1"/>
            <p:nvPr/>
          </p:nvSpPr>
          <p:spPr>
            <a:xfrm>
              <a:off x="4575541" y="2557973"/>
              <a:ext cx="3732545" cy="8643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285750" lvl="0" indent="-285750" algn="just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3200" b="1" kern="0" dirty="0">
                  <a:solidFill>
                    <a:schemeClr val="bg1">
                      <a:lumMod val="50000"/>
                    </a:schemeClr>
                  </a:solidFill>
                </a:rPr>
                <a:t> 基于规则模版的代码搜索</a:t>
              </a:r>
              <a:endParaRPr lang="en-US" altLang="zh-CN" sz="3200" b="1" kern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just">
                <a:defRPr/>
              </a:pPr>
              <a:r>
                <a:rPr lang="zh-CN" altLang="en-US" sz="1400" kern="0" dirty="0" smtClean="0">
                  <a:solidFill>
                    <a:schemeClr val="bg1">
                      <a:lumMod val="50000"/>
                    </a:schemeClr>
                  </a:solidFill>
                </a:rPr>
                <a:t>      </a:t>
              </a:r>
              <a:r>
                <a:rPr lang="zh-CN" altLang="en-US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根据现有的基于查询扩展的</a:t>
              </a:r>
              <a:r>
                <a:rPr lang="en-US" altLang="zh-CN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QECK</a:t>
              </a:r>
              <a:r>
                <a:rPr lang="zh-CN" altLang="en-US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代码搜索模型，考虑到候选代码的内容和质量打分，提出了改进的</a:t>
              </a:r>
              <a:r>
                <a:rPr lang="en-US" altLang="zh-CN" sz="1800" kern="0" dirty="0" err="1" smtClean="0">
                  <a:solidFill>
                    <a:schemeClr val="bg1">
                      <a:lumMod val="50000"/>
                    </a:schemeClr>
                  </a:solidFill>
                </a:rPr>
                <a:t>QECKcodeMF</a:t>
              </a:r>
              <a:r>
                <a:rPr lang="zh-CN" altLang="en-US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框架，以提升现有代码搜索的性能。</a:t>
              </a:r>
              <a:endParaRPr lang="en-US" altLang="zh-CN" sz="1800" kern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just">
                <a:defRPr/>
              </a:pPr>
              <a:r>
                <a:rPr lang="en-US" altLang="zh-CN" sz="1800" kern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       </a:t>
              </a:r>
              <a:r>
                <a:rPr lang="zh-CN" altLang="en-US" sz="1800" kern="0" dirty="0" smtClean="0">
                  <a:solidFill>
                    <a:schemeClr val="bg1">
                      <a:lumMod val="50000"/>
                    </a:schemeClr>
                  </a:solidFill>
                </a:rPr>
                <a:t>（</a:t>
              </a:r>
              <a:r>
                <a:rPr lang="zh-CN" altLang="en-US" sz="1800" kern="0" dirty="0">
                  <a:solidFill>
                    <a:srgbClr val="FF0000"/>
                  </a:solidFill>
                </a:rPr>
                <a:t>已完成</a:t>
              </a:r>
              <a:r>
                <a:rPr lang="zh-CN" altLang="en-US" sz="1800" kern="0" dirty="0">
                  <a:solidFill>
                    <a:schemeClr val="bg1">
                      <a:lumMod val="50000"/>
                    </a:schemeClr>
                  </a:solidFill>
                </a:rPr>
                <a:t>）</a:t>
              </a:r>
              <a:r>
                <a:rPr lang="en-US" altLang="zh-CN" sz="1800" kern="0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 rot="5400000">
              <a:off x="1087572" y="1752240"/>
              <a:ext cx="2300880" cy="2074500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45581" y="2335556"/>
              <a:ext cx="1048845" cy="9112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代码搜索</a:t>
              </a:r>
              <a:endPara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5400000">
              <a:off x="1007834" y="1651700"/>
              <a:ext cx="2524338" cy="225241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669FB3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01698" y="1547124"/>
              <a:ext cx="427814" cy="427814"/>
            </a:xfrm>
            <a:prstGeom prst="ellipse">
              <a:avLst/>
            </a:prstGeom>
            <a:solidFill>
              <a:srgbClr val="FE978C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46294" y="2564002"/>
              <a:ext cx="427814" cy="427814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701698" y="3574861"/>
              <a:ext cx="427814" cy="427814"/>
            </a:xfrm>
            <a:prstGeom prst="ellipse">
              <a:avLst/>
            </a:prstGeom>
            <a:solidFill>
              <a:srgbClr val="FE978C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29512" y="1583722"/>
              <a:ext cx="1051729" cy="354618"/>
              <a:chOff x="3513818" y="1963801"/>
              <a:chExt cx="1051729" cy="35461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3513818" y="2141110"/>
                <a:ext cx="1051729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dash"/>
                <a:tailEnd type="oval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565547" y="1963801"/>
                <a:ext cx="0" cy="354618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4254773" y="3661405"/>
              <a:ext cx="3384377" cy="1449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0" kern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78682" y="2600599"/>
              <a:ext cx="873025" cy="354618"/>
              <a:chOff x="3513818" y="1963801"/>
              <a:chExt cx="873025" cy="354618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V="1">
                <a:off x="3513818" y="2141110"/>
                <a:ext cx="849191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dash"/>
                <a:tailEnd type="oval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386843" y="1963801"/>
                <a:ext cx="0" cy="354618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25" name="组合 24"/>
            <p:cNvGrpSpPr/>
            <p:nvPr/>
          </p:nvGrpSpPr>
          <p:grpSpPr>
            <a:xfrm>
              <a:off x="3129512" y="3611458"/>
              <a:ext cx="1051729" cy="354618"/>
              <a:chOff x="3513818" y="1963801"/>
              <a:chExt cx="1051729" cy="354618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3513818" y="2141110"/>
                <a:ext cx="1051729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dash"/>
                <a:tailEnd type="oval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>
              <a:xfrm>
                <a:off x="4565547" y="1963801"/>
                <a:ext cx="0" cy="354618"/>
              </a:xfrm>
              <a:prstGeom prst="line">
                <a:avLst/>
              </a:prstGeom>
              <a:noFill/>
              <a:ln w="9525" cap="flat" cmpd="sng" algn="ctr">
                <a:solidFill>
                  <a:srgbClr val="1E445B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28" name="矩形 27"/>
          <p:cNvSpPr/>
          <p:nvPr/>
        </p:nvSpPr>
        <p:spPr>
          <a:xfrm>
            <a:off x="5220368" y="4955729"/>
            <a:ext cx="653212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  <a:defRPr/>
            </a:pPr>
            <a:r>
              <a:rPr lang="zh-CN" altLang="en-US" sz="3200" b="1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基于神经网络的代码搜索</a:t>
            </a:r>
          </a:p>
          <a:p>
            <a:r>
              <a:rPr lang="zh-CN" altLang="en-US" dirty="0"/>
              <a:t>     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提出一</a:t>
            </a:r>
            <a:r>
              <a:rPr lang="zh-CN" altLang="en-US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en-US" altLang="zh-CN" kern="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LSTM+Attention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神经网络框架，利用现有的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语料来训练代码和描述文本的联合嵌入表示，以给出自然查询的候选代码</a:t>
            </a:r>
            <a:r>
              <a:rPr lang="zh-CN" altLang="en-US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已完成</a:t>
            </a:r>
            <a:r>
              <a:rPr lang="zh-CN" altLang="en-US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kern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9"/>
          <p:cNvSpPr txBox="1"/>
          <p:nvPr/>
        </p:nvSpPr>
        <p:spPr>
          <a:xfrm>
            <a:off x="5103503" y="1224035"/>
            <a:ext cx="6477521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l"/>
              <a:defRPr/>
            </a:pPr>
            <a:r>
              <a:rPr lang="zh-CN" altLang="en-US" sz="3200" b="1" kern="0" dirty="0">
                <a:solidFill>
                  <a:schemeClr val="bg1">
                    <a:lumMod val="50000"/>
                  </a:schemeClr>
                </a:solidFill>
              </a:rPr>
              <a:t> 阅读文献、研究模型     </a:t>
            </a:r>
            <a:endParaRPr lang="en-US" altLang="zh-CN" sz="32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阅读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了相关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的代码搜索和代码摘要论文，并对</a:t>
            </a:r>
            <a:r>
              <a:rPr lang="en-US" altLang="zh-CN" sz="1800" kern="0" dirty="0">
                <a:solidFill>
                  <a:schemeClr val="bg1">
                    <a:lumMod val="50000"/>
                  </a:schemeClr>
                </a:solidFill>
              </a:rPr>
              <a:t>QECK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代码搜索、</a:t>
            </a:r>
            <a:r>
              <a:rPr lang="en-US" altLang="zh-CN" sz="1800" kern="0" dirty="0">
                <a:solidFill>
                  <a:schemeClr val="bg1">
                    <a:lumMod val="50000"/>
                  </a:schemeClr>
                </a:solidFill>
              </a:rPr>
              <a:t>DRQA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阅读理解模型、基于检索的</a:t>
            </a:r>
            <a:r>
              <a:rPr lang="en-US" altLang="zh-CN" sz="1800" kern="0" dirty="0">
                <a:solidFill>
                  <a:schemeClr val="bg1">
                    <a:lumMod val="50000"/>
                  </a:schemeClr>
                </a:solidFill>
              </a:rPr>
              <a:t>Bot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模型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等算法的代码</a:t>
            </a:r>
            <a:r>
              <a:rPr lang="zh-CN" altLang="en-US" sz="1800" kern="0" dirty="0">
                <a:solidFill>
                  <a:schemeClr val="bg1">
                    <a:lumMod val="50000"/>
                  </a:schemeClr>
                </a:solidFill>
              </a:rPr>
              <a:t>进行了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仿真实验 （</a:t>
            </a:r>
            <a:r>
              <a:rPr lang="zh-CN" altLang="en-US" sz="1800" kern="0" dirty="0" smtClean="0">
                <a:solidFill>
                  <a:srgbClr val="FF0000"/>
                </a:solidFill>
              </a:rPr>
              <a:t>已完成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0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0648" y="1838581"/>
            <a:ext cx="160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72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下年度工作计划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40"/>
          <p:cNvSpPr>
            <a:spLocks noChangeArrowheads="1"/>
          </p:cNvSpPr>
          <p:nvPr/>
        </p:nvSpPr>
        <p:spPr bwMode="auto">
          <a:xfrm>
            <a:off x="1850797" y="341873"/>
            <a:ext cx="185178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下年度工作</a:t>
            </a:r>
            <a:endParaRPr lang="zh-CN" altLang="en-US" sz="2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17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0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1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Freeform 46"/>
          <p:cNvSpPr>
            <a:spLocks noEditPoints="1" noChangeArrowheads="1"/>
          </p:cNvSpPr>
          <p:nvPr/>
        </p:nvSpPr>
        <p:spPr bwMode="auto">
          <a:xfrm>
            <a:off x="1864491" y="1747230"/>
            <a:ext cx="661987" cy="663575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1448680289 w 55"/>
              <a:gd name="T5" fmla="*/ 2147483647 h 55"/>
              <a:gd name="T6" fmla="*/ 0 w 55"/>
              <a:gd name="T7" fmla="*/ 2147483647 h 55"/>
              <a:gd name="T8" fmla="*/ 0 w 55"/>
              <a:gd name="T9" fmla="*/ 1455642223 h 55"/>
              <a:gd name="T10" fmla="*/ 1448680289 w 55"/>
              <a:gd name="T11" fmla="*/ 0 h 55"/>
              <a:gd name="T12" fmla="*/ 2147483647 w 55"/>
              <a:gd name="T13" fmla="*/ 0 h 55"/>
              <a:gd name="T14" fmla="*/ 2147483647 w 55"/>
              <a:gd name="T15" fmla="*/ 1455642223 h 55"/>
              <a:gd name="T16" fmla="*/ 2147483647 w 55"/>
              <a:gd name="T17" fmla="*/ 2147483647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1892335154 h 55"/>
              <a:gd name="T24" fmla="*/ 2147483647 w 55"/>
              <a:gd name="T25" fmla="*/ 1892335154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1738426276 w 55"/>
              <a:gd name="T31" fmla="*/ 2147483647 h 55"/>
              <a:gd name="T32" fmla="*/ 1158946714 w 55"/>
              <a:gd name="T33" fmla="*/ 2147483647 h 55"/>
              <a:gd name="T34" fmla="*/ 1158946714 w 55"/>
              <a:gd name="T35" fmla="*/ 2147483647 h 55"/>
              <a:gd name="T36" fmla="*/ 2147483647 w 55"/>
              <a:gd name="T37" fmla="*/ 2147483647 h 55"/>
              <a:gd name="T38" fmla="*/ 2147483647 w 55"/>
              <a:gd name="T39" fmla="*/ 2147483647 h 55"/>
              <a:gd name="T40" fmla="*/ 2147483647 w 55"/>
              <a:gd name="T41" fmla="*/ 2147483647 h 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5"/>
              <a:gd name="T64" fmla="*/ 0 h 55"/>
              <a:gd name="T65" fmla="*/ 55 w 55"/>
              <a:gd name="T66" fmla="*/ 55 h 5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46"/>
          <p:cNvSpPr>
            <a:spLocks noEditPoints="1" noChangeArrowheads="1"/>
          </p:cNvSpPr>
          <p:nvPr/>
        </p:nvSpPr>
        <p:spPr bwMode="auto">
          <a:xfrm>
            <a:off x="1911926" y="3930490"/>
            <a:ext cx="661987" cy="663575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1448680289 w 55"/>
              <a:gd name="T5" fmla="*/ 2147483647 h 55"/>
              <a:gd name="T6" fmla="*/ 0 w 55"/>
              <a:gd name="T7" fmla="*/ 2147483647 h 55"/>
              <a:gd name="T8" fmla="*/ 0 w 55"/>
              <a:gd name="T9" fmla="*/ 1455642223 h 55"/>
              <a:gd name="T10" fmla="*/ 1448680289 w 55"/>
              <a:gd name="T11" fmla="*/ 0 h 55"/>
              <a:gd name="T12" fmla="*/ 2147483647 w 55"/>
              <a:gd name="T13" fmla="*/ 0 h 55"/>
              <a:gd name="T14" fmla="*/ 2147483647 w 55"/>
              <a:gd name="T15" fmla="*/ 1455642223 h 55"/>
              <a:gd name="T16" fmla="*/ 2147483647 w 55"/>
              <a:gd name="T17" fmla="*/ 2147483647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1892335154 h 55"/>
              <a:gd name="T24" fmla="*/ 2147483647 w 55"/>
              <a:gd name="T25" fmla="*/ 1892335154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1738426276 w 55"/>
              <a:gd name="T31" fmla="*/ 2147483647 h 55"/>
              <a:gd name="T32" fmla="*/ 1158946714 w 55"/>
              <a:gd name="T33" fmla="*/ 2147483647 h 55"/>
              <a:gd name="T34" fmla="*/ 1158946714 w 55"/>
              <a:gd name="T35" fmla="*/ 2147483647 h 55"/>
              <a:gd name="T36" fmla="*/ 2147483647 w 55"/>
              <a:gd name="T37" fmla="*/ 2147483647 h 55"/>
              <a:gd name="T38" fmla="*/ 2147483647 w 55"/>
              <a:gd name="T39" fmla="*/ 2147483647 h 55"/>
              <a:gd name="T40" fmla="*/ 2147483647 w 55"/>
              <a:gd name="T41" fmla="*/ 2147483647 h 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5"/>
              <a:gd name="T64" fmla="*/ 0 h 55"/>
              <a:gd name="T65" fmla="*/ 55 w 55"/>
              <a:gd name="T66" fmla="*/ 55 h 5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80897" y="1901965"/>
            <a:ext cx="72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篇论文的修改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补创新点转投期刊，开启第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篇论文的实验工作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680897" y="4077611"/>
            <a:ext cx="74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论文的创新点申报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项国家发明专利和答案生成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申报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项软件著作权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19374" y="2402420"/>
            <a:ext cx="338763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预计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月上旬</a:t>
            </a:r>
            <a:r>
              <a:rPr lang="en-US" altLang="zh-CN" dirty="0" smtClean="0"/>
              <a:t>------10</a:t>
            </a:r>
            <a:r>
              <a:rPr lang="zh-CN" altLang="en-US" dirty="0" smtClean="0"/>
              <a:t>月中旬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636643" y="4591911"/>
            <a:ext cx="338763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预计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月上旬</a:t>
            </a:r>
            <a:r>
              <a:rPr lang="en-US" altLang="zh-CN" dirty="0" smtClean="0"/>
              <a:t>------12</a:t>
            </a:r>
            <a:r>
              <a:rPr lang="zh-CN" altLang="en-US" dirty="0" smtClean="0"/>
              <a:t>月中旬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0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13155" y="4975819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34908" y="2707637"/>
            <a:ext cx="2586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300" b="1" spc="-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7300" b="1" spc="-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5870020" y="2772614"/>
            <a:ext cx="5540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祝大家</a:t>
            </a:r>
            <a:endParaRPr lang="en-US" altLang="zh-CN" sz="6000" b="1" dirty="0" smtClean="0">
              <a:solidFill>
                <a:srgbClr val="00B0F0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r>
              <a:rPr lang="en-US" altLang="zh-CN" sz="6000" b="1" dirty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新年快乐！</a:t>
            </a:r>
            <a:endParaRPr lang="zh-CN" altLang="zh-CN" sz="6600" b="1" spc="3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1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2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544</Words>
  <Application>Microsoft Office PowerPoint</Application>
  <PresentationFormat>自定义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Impact MT Std</vt:lpstr>
      <vt:lpstr>等线</vt:lpstr>
      <vt:lpstr>等线 Light</vt:lpstr>
      <vt:lpstr>黑体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第一PPT</dc:creator>
  <cp:keywords>www.1ppt.com</cp:keywords>
  <dc:description>www.1ppt.com</dc:description>
  <cp:lastModifiedBy>gang Hoo</cp:lastModifiedBy>
  <cp:revision>927</cp:revision>
  <dcterms:created xsi:type="dcterms:W3CDTF">2015-12-01T09:06:39Z</dcterms:created>
  <dcterms:modified xsi:type="dcterms:W3CDTF">2019-07-31T00:26:14Z</dcterms:modified>
</cp:coreProperties>
</file>