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99" r:id="rId4"/>
    <p:sldId id="300" r:id="rId5"/>
    <p:sldId id="301" r:id="rId6"/>
    <p:sldId id="302" r:id="rId7"/>
    <p:sldId id="304" r:id="rId8"/>
    <p:sldId id="303" r:id="rId9"/>
    <p:sldId id="305" r:id="rId10"/>
    <p:sldId id="306" r:id="rId11"/>
    <p:sldId id="310" r:id="rId12"/>
    <p:sldId id="311" r:id="rId13"/>
    <p:sldId id="313" r:id="rId14"/>
    <p:sldId id="308" r:id="rId15"/>
    <p:sldId id="312" r:id="rId16"/>
    <p:sldId id="30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D1D1D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78" y="13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BE35-ED9A-44FE-ACF8-C7877F9BF149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0F8B-9D0F-4EFE-BB1F-231A1EC8D5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B90F8B-9D0F-4EFE-BB1F-231A1EC8D5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3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B90F8B-9D0F-4EFE-BB1F-231A1EC8D5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7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B90F8B-9D0F-4EFE-BB1F-231A1EC8D5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19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B90F8B-9D0F-4EFE-BB1F-231A1EC8D5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3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4222-61DD-4F1B-82BB-7523A5E532A2}" type="datetimeFigureOut">
              <a:rPr lang="zh-CN" altLang="en-US" smtClean="0"/>
              <a:t>2019/1/2/Wed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3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11.6.102.20:8899/MusicRecommend/index?tdsourcetag=s_pcqq_aioms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37/kusnerb1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csdn.net/EwellWang/article/details/80755797" TargetMode="External"/><Relationship Id="rId5" Type="http://schemas.openxmlformats.org/officeDocument/2006/relationships/hyperlink" Target="https://blog.csdn.net/itplus/article/details/37969979" TargetMode="External"/><Relationship Id="rId4" Type="http://schemas.openxmlformats.org/officeDocument/2006/relationships/hyperlink" Target="https://blog.csdn.net/sinat_33741547/article/details/8016371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u.com/a/129858529_4732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45995" y="1165860"/>
            <a:ext cx="9760585" cy="3516630"/>
            <a:chOff x="4223913" y="1293559"/>
            <a:chExt cx="7474442" cy="3274463"/>
          </a:xfrm>
        </p:grpSpPr>
        <p:sp>
          <p:nvSpPr>
            <p:cNvPr id="5" name="矩形 4"/>
            <p:cNvSpPr/>
            <p:nvPr/>
          </p:nvSpPr>
          <p:spPr>
            <a:xfrm>
              <a:off x="8299174" y="1293559"/>
              <a:ext cx="3399181" cy="1053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23913" y="2604053"/>
              <a:ext cx="7474442" cy="1440233"/>
              <a:chOff x="4223913" y="2604053"/>
              <a:chExt cx="7474442" cy="144023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223913" y="2604053"/>
                <a:ext cx="7474442" cy="1086161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基于词移距离结合词向量的音乐文案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05870" y="3648757"/>
                <a:ext cx="4492485" cy="3955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299334" y="4043564"/>
              <a:ext cx="3244874" cy="52445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级学硕 王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维川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358188" y="4861728"/>
            <a:ext cx="64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①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音乐文案生成流程：</a:t>
              </a: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375410" y="2073275"/>
            <a:ext cx="1734185" cy="9436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数据爬取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675380" y="2073275"/>
            <a:ext cx="1637030" cy="9436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数据预处理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009640" y="2073275"/>
            <a:ext cx="1750060" cy="9436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分词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57565" y="4310380"/>
            <a:ext cx="1620520" cy="859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Word2Vec</a:t>
            </a:r>
            <a:r>
              <a:rPr lang="zh-CN" altLang="en-US">
                <a:solidFill>
                  <a:schemeClr val="tx1"/>
                </a:solidFill>
              </a:rPr>
              <a:t>获取词向量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457565" y="2073275"/>
            <a:ext cx="1620520" cy="9436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去除停止词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009640" y="4311015"/>
            <a:ext cx="1750060" cy="859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计算词移距离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675380" y="4311015"/>
            <a:ext cx="1637030" cy="859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数据处理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格式处理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375410" y="4311015"/>
            <a:ext cx="1733550" cy="8591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音乐文案生成</a:t>
            </a:r>
          </a:p>
        </p:txBody>
      </p:sp>
      <p:cxnSp>
        <p:nvCxnSpPr>
          <p:cNvPr id="23" name="直接箭头连接符 22"/>
          <p:cNvCxnSpPr>
            <a:stCxn id="15" idx="3"/>
            <a:endCxn id="16" idx="1"/>
          </p:cNvCxnSpPr>
          <p:nvPr/>
        </p:nvCxnSpPr>
        <p:spPr>
          <a:xfrm>
            <a:off x="3109595" y="2545080"/>
            <a:ext cx="565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7" idx="1"/>
          </p:cNvCxnSpPr>
          <p:nvPr/>
        </p:nvCxnSpPr>
        <p:spPr>
          <a:xfrm>
            <a:off x="5312410" y="2545080"/>
            <a:ext cx="6972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19" idx="1"/>
          </p:cNvCxnSpPr>
          <p:nvPr/>
        </p:nvCxnSpPr>
        <p:spPr>
          <a:xfrm>
            <a:off x="7759700" y="2545080"/>
            <a:ext cx="6978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18" idx="0"/>
          </p:cNvCxnSpPr>
          <p:nvPr/>
        </p:nvCxnSpPr>
        <p:spPr>
          <a:xfrm>
            <a:off x="9267825" y="3016885"/>
            <a:ext cx="0" cy="129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1"/>
            <a:endCxn id="20" idx="3"/>
          </p:cNvCxnSpPr>
          <p:nvPr/>
        </p:nvCxnSpPr>
        <p:spPr>
          <a:xfrm flipH="1">
            <a:off x="7759700" y="4740275"/>
            <a:ext cx="6978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1"/>
            <a:endCxn id="21" idx="3"/>
          </p:cNvCxnSpPr>
          <p:nvPr/>
        </p:nvCxnSpPr>
        <p:spPr>
          <a:xfrm flipH="1">
            <a:off x="5312410" y="4740910"/>
            <a:ext cx="6972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1"/>
            <a:endCxn id="22" idx="3"/>
          </p:cNvCxnSpPr>
          <p:nvPr/>
        </p:nvCxnSpPr>
        <p:spPr>
          <a:xfrm flipH="1">
            <a:off x="3108960" y="4740910"/>
            <a:ext cx="566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黑体" panose="02010609060101010101" pitchFamily="49" charset="-122"/>
                  <a:cs typeface="+mn-cs"/>
                </a:rPr>
                <a:t>实例分析之去除停止词：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5" y="1335882"/>
            <a:ext cx="4617634" cy="552211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44777" y="3764834"/>
            <a:ext cx="336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注意加载停止词文件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679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黑体" panose="02010609060101010101" pitchFamily="49" charset="-122"/>
                  <a:cs typeface="+mn-cs"/>
                </a:rPr>
                <a:t>实例分析之数据处理：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9" y="1344819"/>
            <a:ext cx="8131969" cy="4235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763" y="5845323"/>
            <a:ext cx="599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建议：处理数据后最好也保存原始数据格式，方便最后进行统一处理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02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黑体" panose="02010609060101010101" pitchFamily="49" charset="-122"/>
                  <a:cs typeface="+mn-cs"/>
                </a:rPr>
                <a:t>实例分析之模型使用：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88763" y="5153113"/>
            <a:ext cx="59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3" y="1859699"/>
            <a:ext cx="6619048" cy="2571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87865" y="5230026"/>
            <a:ext cx="38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WMD</a:t>
            </a:r>
            <a:r>
              <a:rPr lang="zh-CN" altLang="en-US" dirty="0" smtClean="0"/>
              <a:t>的输入是分词后的句子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25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目前存在问题及解决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70535" y="2063750"/>
            <a:ext cx="11251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存在问题：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使用的语料库是音乐评论，是日常的口头表达，并不规范，同时生成的音乐文案中存在句子没有标点，句子不通顺等问题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980" y="4330700"/>
            <a:ext cx="11251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解决方法：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经过排查所爬取数据以及文案生成过程中语聊变化，发现评论中存在无标点换行现象，同时对数据预处理时直接删除了特殊标点。最后采取先保存原始语料，在挑选后生成音乐文案过程中进行统一处理。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黑体" panose="02010609060101010101" pitchFamily="49" charset="-122"/>
                </a:rPr>
                <a:t>扩展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黑体" panose="02010609060101010101" pitchFamily="49" charset="-122"/>
                  <a:cs typeface="+mn-cs"/>
                </a:rPr>
                <a:t>：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80216" y="1661537"/>
            <a:ext cx="1110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词移距离可不可以进行其他的应用？比如唐诗搜索类似意境的诗句。</a:t>
            </a:r>
            <a:endParaRPr lang="en-US" altLang="zh-CN" dirty="0" smtClean="0"/>
          </a:p>
          <a:p>
            <a:r>
              <a:rPr lang="zh-CN" altLang="en-US" dirty="0" smtClean="0"/>
              <a:t>如果文档本身内容不够的请扩下如何扩展文档本身？比如歌曲增加作者名称、歌曲所属专辑、歌曲名称。</a:t>
            </a:r>
            <a:endParaRPr lang="en-US" altLang="zh-CN" dirty="0" smtClean="0"/>
          </a:p>
          <a:p>
            <a:r>
              <a:rPr lang="zh-CN" altLang="en-US" dirty="0"/>
              <a:t>词移</a:t>
            </a:r>
            <a:r>
              <a:rPr lang="zh-CN" altLang="en-US" dirty="0" smtClean="0"/>
              <a:t>距离可不可以进行迁移？比如音乐的音律方面？有些纯音乐通过音乐进行相似处理找到有歌词的音乐</a:t>
            </a:r>
            <a:endParaRPr lang="en-US" altLang="zh-CN" dirty="0" smtClean="0"/>
          </a:p>
          <a:p>
            <a:r>
              <a:rPr lang="zh-CN" altLang="en-US" dirty="0"/>
              <a:t>词移</a:t>
            </a:r>
            <a:r>
              <a:rPr lang="zh-CN" altLang="en-US" dirty="0" smtClean="0"/>
              <a:t>距离的方法可以用来扩展某些回答的丰富性吗？比如机器与人交互某些回答通过词移距离来增加丰富性。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398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参考文献：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562735" y="2029460"/>
            <a:ext cx="890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5535" y="1536065"/>
            <a:ext cx="890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91590" y="2188210"/>
            <a:ext cx="890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8355" y="1592580"/>
            <a:ext cx="756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/>
              </a:rPr>
              <a:t>《From Word Embeddings To Document Distances》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6460" y="2215515"/>
            <a:ext cx="548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4" action="ppaction://hlinkfile"/>
              </a:rPr>
              <a:t>词移距离理解之工厂运输问题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73150" y="2838450"/>
            <a:ext cx="527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5" action="ppaction://hlinkfile"/>
              </a:rPr>
              <a:t>word2vec 中的数学原理详解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6460" y="3368040"/>
            <a:ext cx="365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6" action="ppaction://hlinkfile"/>
              </a:rPr>
              <a:t>词向量及语言模型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4424568" cy="4009574"/>
            <a:chOff x="-1373255" y="-1275082"/>
            <a:chExt cx="4424568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音乐文案简介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8715" y="1409700"/>
            <a:ext cx="9208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什么是文案：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文案最早用于广告业，也叫作广告文案，用于进行产品的宣传，吸引客户进行产品的购买。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48715" y="3016885"/>
            <a:ext cx="9208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音乐文案：</a:t>
            </a:r>
          </a:p>
          <a:p>
            <a:r>
              <a:rPr lang="en-US" altLang="zh-CN" sz="2400"/>
              <a:t>	音乐文案是指为音乐作品而创意的，旨在打动消费者内心，达到音乐作品的推广、留传等目的的广告文案</a:t>
            </a:r>
            <a:r>
              <a:rPr lang="zh-CN" altLang="en-US" sz="2400"/>
              <a:t>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8715" y="4977130"/>
            <a:ext cx="92087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</a:rPr>
              <a:t>关键：与音乐作品有关，能够宣传音乐作品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为什么选择词移距离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+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词向量方式生成音乐文案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8715" y="1409700"/>
            <a:ext cx="11039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主流音乐文案方式：</a:t>
            </a:r>
            <a:r>
              <a:rPr lang="en-US" altLang="zh-CN" sz="2400"/>
              <a:t>MV+</a:t>
            </a:r>
            <a:r>
              <a:rPr lang="zh-CN" altLang="en-US" sz="2400"/>
              <a:t>海报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优点：介绍音乐全面，十分吸引人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缺点：消耗人力物力较多，且为人工方式，不适宜小米项目要求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48715" y="3016885"/>
            <a:ext cx="98882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网易云音乐文案：</a:t>
            </a:r>
          </a:p>
          <a:p>
            <a:r>
              <a:rPr lang="en-US" altLang="zh-CN" sz="2400"/>
              <a:t>	2017</a:t>
            </a:r>
            <a:r>
              <a:rPr lang="zh-CN" altLang="en-US" sz="2400"/>
              <a:t>年及</a:t>
            </a:r>
            <a:r>
              <a:rPr lang="en-US" altLang="zh-CN" sz="2400"/>
              <a:t>2018</a:t>
            </a:r>
            <a:r>
              <a:rPr lang="zh-CN" altLang="en-US" sz="2400"/>
              <a:t>年网易云音乐地铁音乐文案成功宣传，音乐文案采用了网易云音乐的评论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优点：评论直接生成文案，拉近了人们之间交流距离，宣传效果好，并且音乐文案素材随时可以获取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缺点：主要采用点赞的机制进行筛选，并且其中无关内容需要人工进行审核，且有的歌曲点赞数量较少不足以参考，实际音乐库较大，无法来用人力进行筛选。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8715" y="6160770"/>
            <a:ext cx="92087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</a:rPr>
              <a:t>改进</a:t>
            </a:r>
            <a:r>
              <a:rPr lang="en-US" altLang="zh-CN" sz="320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</a:rPr>
              <a:t>：</a:t>
            </a:r>
            <a:r>
              <a:rPr lang="zh-CN" altLang="en-US" sz="320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/>
                </a:solidFill>
              </a:rPr>
              <a:t>机器挑选评论，选择评论与内容相关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07400" y="3016885"/>
            <a:ext cx="393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 action="ppaction://hlinkfile"/>
              </a:rPr>
              <a:t>网易云音乐文案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为什么选择词移距离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+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词向量方式生成音乐文案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8715" y="1409700"/>
            <a:ext cx="11039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词移距离：可以计算评论的相似度，确保评论与音乐本身相关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48715" y="3989705"/>
            <a:ext cx="9888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两者结合避免了点赞模式的弊端且摆脱人工的方式，确保音乐文案的生成效率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75715" y="2495550"/>
            <a:ext cx="9888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词向量：成熟的词语向量化表示，且相似词向量相同，便于进行词移距离的计算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词移距离介绍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8715" y="1409700"/>
            <a:ext cx="11039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Earth Mover's Distance（</a:t>
            </a:r>
            <a:r>
              <a:rPr lang="en-US" altLang="zh-CN" sz="2400"/>
              <a:t>EMD</a:t>
            </a:r>
            <a:r>
              <a:rPr lang="zh-CN" altLang="en-US" sz="2400"/>
              <a:t>）：归一化的从一个分布变为另一个分布的最小代价，因此可用于表征两个分布之间的距离</a:t>
            </a:r>
          </a:p>
        </p:txBody>
      </p:sp>
      <p:pic>
        <p:nvPicPr>
          <p:cNvPr id="11" name="图片 10" descr="201805021106096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2434590"/>
            <a:ext cx="5986145" cy="3778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5275" y="2446020"/>
            <a:ext cx="55937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假设这是一个运输问题：</a:t>
            </a:r>
          </a:p>
          <a:p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~P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座工厂</a:t>
            </a:r>
          </a:p>
          <a:p>
            <a:r>
              <a:rPr lang="en-US" altLang="zh-CN" sz="2400" dirty="0"/>
              <a:t>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~Q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座仓库</a:t>
            </a:r>
          </a:p>
          <a:p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pi</a:t>
            </a:r>
            <a:r>
              <a:rPr lang="zh-CN" altLang="en-US" sz="2400" dirty="0"/>
              <a:t>代表第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座工厂货物的重量</a:t>
            </a:r>
          </a:p>
          <a:p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Qj</a:t>
            </a:r>
            <a:r>
              <a:rPr lang="zh-CN" altLang="en-US" sz="2400" dirty="0"/>
              <a:t>代表第</a:t>
            </a:r>
            <a:r>
              <a:rPr lang="en-US" altLang="zh-CN" sz="2400" dirty="0"/>
              <a:t>j</a:t>
            </a:r>
            <a:r>
              <a:rPr lang="zh-CN" altLang="en-US" sz="2400" dirty="0"/>
              <a:t>座仓库最大可存储重量</a:t>
            </a:r>
          </a:p>
          <a:p>
            <a:r>
              <a:rPr lang="zh-CN" altLang="en-US" sz="2400" dirty="0"/>
              <a:t>货物从</a:t>
            </a:r>
            <a:r>
              <a:rPr lang="en-US" altLang="zh-CN" sz="2400" dirty="0"/>
              <a:t>Pi</a:t>
            </a:r>
            <a:r>
              <a:rPr lang="zh-CN" altLang="en-US" sz="2400" dirty="0"/>
              <a:t>运到仓库</a:t>
            </a:r>
            <a:r>
              <a:rPr lang="en-US" altLang="zh-CN" sz="2400" dirty="0" err="1"/>
              <a:t>Qj</a:t>
            </a:r>
            <a:r>
              <a:rPr lang="zh-CN" altLang="en-US" sz="2400" dirty="0"/>
              <a:t>距离为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endParaRPr lang="en-US" altLang="zh-CN" sz="2400" baseline="-25000" dirty="0"/>
          </a:p>
          <a:p>
            <a:r>
              <a:rPr lang="zh-CN" altLang="en-US" sz="2400" dirty="0"/>
              <a:t>运送货物重量为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endParaRPr lang="en-US" altLang="zh-CN" sz="2400" baseline="-25000" dirty="0"/>
          </a:p>
          <a:p>
            <a:endParaRPr lang="en-US" altLang="zh-CN" sz="2400" dirty="0"/>
          </a:p>
          <a:p>
            <a:r>
              <a:rPr lang="zh-CN" altLang="en-US" sz="2400" dirty="0"/>
              <a:t>则将货物从</a:t>
            </a:r>
            <a:r>
              <a:rPr lang="en-US" altLang="zh-CN" sz="2400" dirty="0"/>
              <a:t>P</a:t>
            </a:r>
            <a:r>
              <a:rPr lang="zh-CN" altLang="en-US" sz="2400" dirty="0"/>
              <a:t>运送到</a:t>
            </a:r>
            <a:r>
              <a:rPr lang="en-US" altLang="zh-CN" sz="2400" dirty="0"/>
              <a:t>Q</a:t>
            </a:r>
            <a:r>
              <a:rPr lang="zh-CN" altLang="en-US" sz="2400" dirty="0"/>
              <a:t>总工作量为：</a:t>
            </a:r>
          </a:p>
          <a:p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l="46437" t="54294" r="37471" b="35678"/>
          <a:stretch>
            <a:fillRect/>
          </a:stretch>
        </p:blipFill>
        <p:spPr>
          <a:xfrm>
            <a:off x="7261225" y="5772785"/>
            <a:ext cx="2766695" cy="9696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词移距离介绍</a:t>
              </a:r>
            </a:p>
          </p:txBody>
        </p:sp>
      </p:grpSp>
      <p:pic>
        <p:nvPicPr>
          <p:cNvPr id="11" name="图片 10" descr="201805021106096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42490"/>
            <a:ext cx="5986145" cy="3778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97015" y="1954530"/>
            <a:ext cx="55937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文档</a:t>
            </a:r>
            <a:r>
              <a:rPr lang="en-US" altLang="zh-CN" sz="2400" dirty="0"/>
              <a:t>P</a:t>
            </a:r>
            <a:r>
              <a:rPr lang="zh-CN" altLang="en-US" sz="2400" dirty="0"/>
              <a:t>：X∈R</a:t>
            </a:r>
            <a:r>
              <a:rPr lang="en-US" altLang="zh-CN" sz="2400" baseline="30000" dirty="0" err="1"/>
              <a:t>d×n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d</a:t>
            </a:r>
            <a:r>
              <a:rPr lang="zh-CN" altLang="en-US" sz="2400" dirty="0"/>
              <a:t>是词向量的维数，</a:t>
            </a:r>
            <a:r>
              <a:rPr lang="en-US" altLang="zh-CN" sz="2400" dirty="0"/>
              <a:t>n</a:t>
            </a:r>
            <a:r>
              <a:rPr lang="zh-CN" altLang="en-US" sz="2400" dirty="0"/>
              <a:t>是词的个数</a:t>
            </a:r>
          </a:p>
          <a:p>
            <a:r>
              <a:rPr lang="zh-CN" altLang="en-US" sz="2400" dirty="0"/>
              <a:t>文档</a:t>
            </a:r>
            <a:r>
              <a:rPr lang="en-US" altLang="zh-CN" sz="2400" dirty="0"/>
              <a:t>Q</a:t>
            </a:r>
            <a:r>
              <a:rPr lang="zh-CN" altLang="en-US" sz="2400" dirty="0"/>
              <a:t>同理</a:t>
            </a:r>
          </a:p>
          <a:p>
            <a:r>
              <a:rPr lang="zh-CN" altLang="en-US" sz="2400" dirty="0"/>
              <a:t>c(i, j) = </a:t>
            </a:r>
            <a:r>
              <a:rPr lang="en-US" altLang="zh-CN" sz="2400" dirty="0"/>
              <a:t>||</a:t>
            </a:r>
            <a:r>
              <a:rPr lang="zh-CN" altLang="en-US" sz="2400" dirty="0"/>
              <a:t>x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 − x</a:t>
            </a:r>
            <a:r>
              <a:rPr lang="zh-CN" altLang="en-US" sz="2400" baseline="-25000" dirty="0"/>
              <a:t>j</a:t>
            </a:r>
            <a:r>
              <a:rPr lang="en-US" altLang="zh-CN" sz="2400" dirty="0"/>
              <a:t>||</a:t>
            </a:r>
            <a:r>
              <a:rPr lang="zh-CN" altLang="en-US" sz="2400" baseline="-25000" dirty="0"/>
              <a:t>2</a:t>
            </a:r>
            <a:r>
              <a:rPr lang="zh-CN" altLang="en-US" sz="2400" dirty="0"/>
              <a:t>是词</a:t>
            </a:r>
            <a:r>
              <a:rPr lang="en-US" altLang="zh-CN" sz="2400" dirty="0"/>
              <a:t>Pi</a:t>
            </a:r>
            <a:r>
              <a:rPr lang="zh-CN" altLang="en-US" sz="2400" dirty="0"/>
              <a:t>到词</a:t>
            </a:r>
            <a:r>
              <a:rPr lang="en-US" altLang="zh-CN" sz="2400" dirty="0" err="1"/>
              <a:t>Pj</a:t>
            </a:r>
            <a:r>
              <a:rPr lang="zh-CN" altLang="en-US" sz="2400" dirty="0"/>
              <a:t>的欧式距离，即</a:t>
            </a:r>
            <a:r>
              <a:rPr lang="en-US" altLang="zh-CN" sz="2400" dirty="0" err="1"/>
              <a:t>dij</a:t>
            </a:r>
            <a:endParaRPr lang="en-US" altLang="zh-CN" sz="2400" dirty="0"/>
          </a:p>
          <a:p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是词</a:t>
            </a:r>
            <a:r>
              <a:rPr lang="en-US" altLang="zh-CN" sz="2400" dirty="0"/>
              <a:t>Pi</a:t>
            </a:r>
            <a:r>
              <a:rPr lang="zh-CN" altLang="en-US" sz="2400" dirty="0"/>
              <a:t>的权重，初始用词频来表示</a:t>
            </a:r>
          </a:p>
          <a:p>
            <a:r>
              <a:rPr lang="zh-CN" altLang="en-US" sz="2400" dirty="0"/>
              <a:t>（这里的词已经不包括停止词，同时同义词的向量表示相同）</a:t>
            </a:r>
          </a:p>
          <a:p>
            <a:r>
              <a:rPr lang="zh-CN" altLang="en-US" sz="2400" dirty="0"/>
              <a:t>文档</a:t>
            </a:r>
            <a:r>
              <a:rPr lang="en-US" altLang="zh-CN" sz="2400" dirty="0"/>
              <a:t>P</a:t>
            </a:r>
            <a:r>
              <a:rPr lang="zh-CN" altLang="en-US" sz="2400" dirty="0"/>
              <a:t>权重矩阵：d ∈ R</a:t>
            </a:r>
            <a:r>
              <a:rPr lang="zh-CN" altLang="en-US" sz="2400" baseline="30000" dirty="0"/>
              <a:t>n</a:t>
            </a:r>
            <a:r>
              <a:rPr lang="en-US" altLang="zh-CN" sz="2400" dirty="0"/>
              <a:t>(</a:t>
            </a:r>
            <a:r>
              <a:rPr lang="zh-CN" altLang="en-US" sz="2400" dirty="0"/>
              <a:t>稀疏向量表示）</a:t>
            </a:r>
            <a:endParaRPr lang="zh-CN" altLang="en-US" sz="2400" baseline="30000" dirty="0"/>
          </a:p>
          <a:p>
            <a:r>
              <a:rPr lang="en-US" altLang="zh-CN" sz="2400" dirty="0"/>
              <a:t> 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则表示词</a:t>
            </a:r>
            <a:r>
              <a:rPr lang="en-US" altLang="zh-CN" sz="2400" dirty="0"/>
              <a:t>Pi</a:t>
            </a:r>
            <a:r>
              <a:rPr lang="zh-CN" altLang="en-US" sz="2400" dirty="0"/>
              <a:t>的权重，初始词频表示</a:t>
            </a:r>
          </a:p>
          <a:p>
            <a:r>
              <a:rPr lang="zh-CN" altLang="en-US" sz="2400" dirty="0"/>
              <a:t>流矩阵： T ∈ R</a:t>
            </a:r>
            <a:r>
              <a:rPr lang="zh-CN" altLang="en-US" sz="2400" baseline="30000" dirty="0"/>
              <a:t>n×n</a:t>
            </a:r>
            <a:r>
              <a:rPr lang="zh-CN" altLang="en-US" sz="2400" dirty="0"/>
              <a:t> </a:t>
            </a:r>
          </a:p>
          <a:p>
            <a:r>
              <a:rPr lang="en-US" altLang="zh-CN" sz="2400" dirty="0"/>
              <a:t>∑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 = 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代表词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到词</a:t>
            </a:r>
            <a:r>
              <a:rPr lang="en-US" altLang="zh-CN" sz="2400" dirty="0"/>
              <a:t>j</a:t>
            </a:r>
            <a:r>
              <a:rPr lang="zh-CN" altLang="en-US" sz="2400" dirty="0"/>
              <a:t>的权重）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01010" y="1410335"/>
            <a:ext cx="6388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现在把分布</a:t>
            </a:r>
            <a:r>
              <a:rPr lang="en-US" altLang="zh-CN" sz="2800"/>
              <a:t>P</a:t>
            </a:r>
            <a:r>
              <a:rPr lang="zh-CN" altLang="en-US" sz="2800"/>
              <a:t>和分布</a:t>
            </a:r>
            <a:r>
              <a:rPr lang="en-US" altLang="zh-CN" sz="2800"/>
              <a:t>Q</a:t>
            </a:r>
            <a:r>
              <a:rPr lang="zh-CN" altLang="en-US" sz="2800"/>
              <a:t>看成是两个文档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词移距离介绍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76935" y="1673225"/>
            <a:ext cx="520509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将文档</a:t>
            </a:r>
            <a:r>
              <a:rPr lang="en-US" altLang="zh-CN" sz="2400"/>
              <a:t>P</a:t>
            </a:r>
            <a:r>
              <a:rPr lang="zh-CN" altLang="en-US" sz="2400"/>
              <a:t>转变为文档</a:t>
            </a:r>
            <a:r>
              <a:rPr lang="en-US" altLang="zh-CN" sz="2400"/>
              <a:t>Q</a:t>
            </a:r>
            <a:r>
              <a:rPr lang="zh-CN" altLang="en-US" sz="2400"/>
              <a:t>的最小代价为：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35" y="2261235"/>
            <a:ext cx="4952365" cy="25126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5655" y="5104765"/>
            <a:ext cx="528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求</a:t>
            </a:r>
            <a:r>
              <a:rPr lang="en-US" altLang="zh-CN" sz="2000" dirty="0"/>
              <a:t>WMD</a:t>
            </a:r>
            <a:r>
              <a:rPr lang="zh-CN" altLang="en-US" sz="2000" dirty="0"/>
              <a:t>实际上即是求权重矩阵</a:t>
            </a:r>
            <a:r>
              <a:rPr lang="en-US" altLang="zh-CN" sz="2000" dirty="0"/>
              <a:t>T</a:t>
            </a:r>
            <a:r>
              <a:rPr lang="zh-CN" altLang="en-US" sz="2000" dirty="0"/>
              <a:t>，使得词语移动距离总和</a:t>
            </a:r>
            <a:r>
              <a:rPr lang="zh-CN" altLang="en-US" sz="2000" dirty="0" smtClean="0"/>
              <a:t>最小算法复杂度</a:t>
            </a:r>
            <a:r>
              <a:rPr lang="en-US" altLang="zh-CN" sz="2000" dirty="0"/>
              <a:t>O(p3logp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190" y="2261235"/>
            <a:ext cx="4441190" cy="3292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37375" y="1304925"/>
            <a:ext cx="3209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例子解析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词移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距离计算优化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75283" y="1661537"/>
            <a:ext cx="638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Relaxed word moving distance(RWMD)</a:t>
            </a:r>
            <a:endParaRPr lang="zh-CN" altLang="en-US" sz="2800" dirty="0"/>
          </a:p>
        </p:txBody>
      </p:sp>
      <p:pic>
        <p:nvPicPr>
          <p:cNvPr id="1026" name="Picture 2" descr="http://ir.dlut.edu.cn/Uploads/ue/image/20160103/63587412606012211935968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1" y="2282073"/>
            <a:ext cx="44291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515665" y="2179177"/>
            <a:ext cx="4551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拿仓库</a:t>
            </a:r>
            <a:r>
              <a:rPr lang="zh-CN" altLang="en-US" dirty="0"/>
              <a:t>问题来类比，通过去掉条件</a:t>
            </a:r>
            <a:r>
              <a:rPr lang="en-US" altLang="zh-CN" dirty="0"/>
              <a:t>2</a:t>
            </a:r>
            <a:r>
              <a:rPr lang="zh-CN" altLang="en-US" dirty="0"/>
              <a:t>，其实是去掉了仓库容量的限制，我们可以将货物全部运到离其最近的仓库，而不需要考虑仓库的容量。我们在运某个货物时，往离该货物最近的仓库运送，即在对</a:t>
            </a:r>
            <a:r>
              <a:rPr lang="en-US" altLang="zh-CN" dirty="0"/>
              <a:t>d</a:t>
            </a:r>
            <a:r>
              <a:rPr lang="zh-CN" altLang="en-US" dirty="0"/>
              <a:t>文档中的词</a:t>
            </a:r>
            <a:r>
              <a:rPr lang="en-US" altLang="zh-CN" dirty="0" err="1"/>
              <a:t>i</a:t>
            </a:r>
            <a:r>
              <a:rPr lang="zh-CN" altLang="en-US" dirty="0"/>
              <a:t>进行转换时，我们只需要将它转换到</a:t>
            </a:r>
            <a:r>
              <a:rPr lang="en-US" altLang="zh-CN" dirty="0"/>
              <a:t>d’</a:t>
            </a:r>
            <a:r>
              <a:rPr lang="zh-CN" altLang="en-US" dirty="0"/>
              <a:t>文档中离它最近的词</a:t>
            </a:r>
            <a:r>
              <a:rPr lang="en-US" altLang="zh-CN" dirty="0"/>
              <a:t>j</a:t>
            </a:r>
            <a:r>
              <a:rPr lang="zh-CN" altLang="en-US" dirty="0"/>
              <a:t>即可，而不需要考虑</a:t>
            </a:r>
            <a:r>
              <a:rPr lang="en-US" altLang="zh-CN" dirty="0"/>
              <a:t>j</a:t>
            </a:r>
            <a:r>
              <a:rPr lang="zh-CN" altLang="en-US" dirty="0"/>
              <a:t>所能容纳的转换的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b="1" dirty="0"/>
              <a:t>O(p^2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（</a:t>
            </a:r>
            <a:r>
              <a:rPr lang="zh-CN" altLang="en-US" dirty="0"/>
              <a:t>先求出</a:t>
            </a:r>
            <a:r>
              <a:rPr lang="en-US" altLang="zh-CN" b="1" dirty="0"/>
              <a:t>d</a:t>
            </a:r>
            <a:r>
              <a:rPr lang="zh-CN" altLang="en-US" dirty="0"/>
              <a:t>文档中所有</a:t>
            </a:r>
            <a:r>
              <a:rPr lang="en-US" altLang="zh-CN" b="1" dirty="0" err="1"/>
              <a:t>i</a:t>
            </a:r>
            <a:r>
              <a:rPr lang="zh-CN" altLang="en-US" dirty="0"/>
              <a:t>到</a:t>
            </a:r>
            <a:r>
              <a:rPr lang="en-US" altLang="zh-CN" b="1" dirty="0"/>
              <a:t>d’</a:t>
            </a:r>
            <a:r>
              <a:rPr lang="zh-CN" altLang="en-US" dirty="0"/>
              <a:t>文档中任意</a:t>
            </a:r>
            <a:r>
              <a:rPr lang="en-US" altLang="zh-CN" b="1" dirty="0"/>
              <a:t>j</a:t>
            </a:r>
            <a:r>
              <a:rPr lang="zh-CN" altLang="en-US" dirty="0"/>
              <a:t>的最近的</a:t>
            </a:r>
            <a:r>
              <a:rPr lang="en-US" altLang="zh-CN" b="1" dirty="0"/>
              <a:t>C</a:t>
            </a:r>
            <a:r>
              <a:rPr lang="zh-CN" altLang="en-US" b="1" dirty="0"/>
              <a:t>（</a:t>
            </a:r>
            <a:r>
              <a:rPr lang="en-US" altLang="zh-CN" b="1" dirty="0" err="1"/>
              <a:t>i,j</a:t>
            </a:r>
            <a:r>
              <a:rPr lang="zh-CN" altLang="en-US" b="1" dirty="0"/>
              <a:t>）</a:t>
            </a:r>
            <a:r>
              <a:rPr lang="zh-CN" altLang="en-US" dirty="0"/>
              <a:t>（此处为欧式距离）即</a:t>
            </a:r>
            <a:r>
              <a:rPr lang="zh-CN" altLang="en-US" dirty="0" smtClean="0"/>
              <a:t>可，</a:t>
            </a:r>
            <a:r>
              <a:rPr lang="zh-CN" altLang="en-US" dirty="0"/>
              <a:t>再用各个</a:t>
            </a:r>
            <a:r>
              <a:rPr lang="en-US" altLang="zh-CN" b="1" dirty="0" err="1"/>
              <a:t>Tij</a:t>
            </a:r>
            <a:r>
              <a:rPr lang="zh-CN" altLang="en-US" dirty="0"/>
              <a:t>乘以相应的最小</a:t>
            </a:r>
            <a:r>
              <a:rPr lang="en-US" altLang="zh-CN" b="1" dirty="0"/>
              <a:t>C</a:t>
            </a:r>
            <a:r>
              <a:rPr lang="zh-CN" altLang="en-US" b="1" dirty="0"/>
              <a:t>（</a:t>
            </a:r>
            <a:r>
              <a:rPr lang="en-US" altLang="zh-CN" b="1" dirty="0" err="1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j</a:t>
            </a:r>
            <a:r>
              <a:rPr lang="zh-CN" altLang="en-US" b="1" dirty="0"/>
              <a:t>）</a:t>
            </a:r>
            <a:r>
              <a:rPr lang="zh-CN" altLang="en-US" dirty="0"/>
              <a:t>即可得出结果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373255" y="-1275082"/>
            <a:ext cx="12286615" cy="4009574"/>
            <a:chOff x="-1373255" y="-1275082"/>
            <a:chExt cx="12286615" cy="4009574"/>
          </a:xfrm>
        </p:grpSpPr>
        <p:grpSp>
          <p:nvGrpSpPr>
            <p:cNvPr id="6" name="组合 5"/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/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76195" y="631188"/>
              <a:ext cx="10337165" cy="779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Word2Vec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生成词向量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95655" y="1410335"/>
            <a:ext cx="112515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词向量模型：</a:t>
            </a:r>
          </a:p>
          <a:p>
            <a:r>
              <a:rPr lang="en-US" altLang="zh-CN" sz="2800"/>
              <a:t>	</a:t>
            </a:r>
            <a:r>
              <a:rPr lang="zh-CN" altLang="en-US" sz="2800"/>
              <a:t>分布式模型Continuous Bag-of-Words model和Skip-gram model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8877" r="48365"/>
          <a:stretch>
            <a:fillRect/>
          </a:stretch>
        </p:blipFill>
        <p:spPr>
          <a:xfrm>
            <a:off x="795655" y="2566035"/>
            <a:ext cx="3060700" cy="3413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t="1402" r="12197"/>
          <a:stretch>
            <a:fillRect/>
          </a:stretch>
        </p:blipFill>
        <p:spPr>
          <a:xfrm>
            <a:off x="7188200" y="2673350"/>
            <a:ext cx="2893695" cy="33058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40555" y="2672715"/>
            <a:ext cx="23298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CBOW是用上下文词语的词向量的均值来预测当前词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ym typeface="+mn-ea"/>
              </a:rPr>
              <a:t>CBOW的好处是对上下文词语的分布在词向量上进行了平滑，去掉了噪声，因此在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小数据</a:t>
            </a:r>
            <a:r>
              <a:rPr lang="zh-CN" altLang="en-US" sz="2000" b="1" dirty="0">
                <a:sym typeface="+mn-ea"/>
              </a:rPr>
              <a:t>集上很有效。</a:t>
            </a:r>
            <a:endParaRPr lang="zh-CN" altLang="en-US" sz="2000" dirty="0"/>
          </a:p>
          <a:p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325711" y="2613163"/>
            <a:ext cx="15189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Skip-gram的方法中，用一个词预测其上下文，得到了当前词上下文的很多样本</a:t>
            </a:r>
            <a:r>
              <a:rPr lang="zh-CN" altLang="en-US" sz="2000" b="1" dirty="0"/>
              <a:t>，因此可用于</a:t>
            </a:r>
            <a:r>
              <a:rPr lang="zh-CN" altLang="en-US" sz="2000" b="1" dirty="0">
                <a:solidFill>
                  <a:srgbClr val="FF0000"/>
                </a:solidFill>
              </a:rPr>
              <a:t>更大的数据集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906</Words>
  <Application>Microsoft Office PowerPoint</Application>
  <PresentationFormat>宽屏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User</cp:lastModifiedBy>
  <cp:revision>64</cp:revision>
  <dcterms:created xsi:type="dcterms:W3CDTF">2017-07-21T08:33:00Z</dcterms:created>
  <dcterms:modified xsi:type="dcterms:W3CDTF">2019-01-02T09:12:09Z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