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301" r:id="rId10"/>
    <p:sldId id="302" r:id="rId11"/>
    <p:sldId id="313" r:id="rId12"/>
    <p:sldId id="300" r:id="rId13"/>
    <p:sldId id="297" r:id="rId14"/>
    <p:sldId id="299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24" r:id="rId25"/>
    <p:sldId id="312" r:id="rId26"/>
    <p:sldId id="314" r:id="rId27"/>
    <p:sldId id="316" r:id="rId28"/>
    <p:sldId id="317" r:id="rId29"/>
    <p:sldId id="318" r:id="rId30"/>
    <p:sldId id="322" r:id="rId31"/>
    <p:sldId id="320" r:id="rId32"/>
    <p:sldId id="319" r:id="rId33"/>
    <p:sldId id="321" r:id="rId34"/>
    <p:sldId id="323" r:id="rId35"/>
    <p:sldId id="325" r:id="rId36"/>
    <p:sldId id="326" r:id="rId37"/>
    <p:sldId id="289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66D"/>
    <a:srgbClr val="6E8CA3"/>
    <a:srgbClr val="8AA3BD"/>
    <a:srgbClr val="E6E6E6"/>
    <a:srgbClr val="86D5DB"/>
    <a:srgbClr val="82B3F9"/>
    <a:srgbClr val="5B9BD5"/>
    <a:srgbClr val="FCFDFE"/>
    <a:srgbClr val="031624"/>
    <a:srgbClr val="173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8" autoAdjust="0"/>
    <p:restoredTop sz="53019" autoAdjust="0"/>
  </p:normalViewPr>
  <p:slideViewPr>
    <p:cSldViewPr snapToGrid="0">
      <p:cViewPr varScale="1">
        <p:scale>
          <a:sx n="77" d="100"/>
          <a:sy n="77" d="100"/>
        </p:scale>
        <p:origin x="22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51019-4DB4-4C58-A5D7-2A933B94743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FAC49-6030-440C-9762-636404141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5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4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1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12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5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47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2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61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71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85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73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3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31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14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78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85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15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32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0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8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3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03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52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5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18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96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50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32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3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9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5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01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FAC49-6030-440C-9762-6364041417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4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"/>
            <a:ext cx="9144000" cy="514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452284" y="1861926"/>
            <a:ext cx="664668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综述：实体关系抽取（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NYT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数据集）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172339" y="2584848"/>
            <a:ext cx="25292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廖庆文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qingwen.liao@whu.edu.cn</a:t>
            </a:r>
          </a:p>
          <a:p>
            <a:pPr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2019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17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日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基本方法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7419169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训练一个序列分类或标注模型（通常使用语法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POS </a:t>
            </a:r>
            <a:r>
              <a:rPr lang="zh-CN" altLang="en-US" sz="1800" dirty="0"/>
              <a:t>特征）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21181" y="1340569"/>
            <a:ext cx="808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三步过程</a:t>
            </a:r>
            <a:endParaRPr lang="zh-CN" altLang="en-US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Label</a:t>
            </a:r>
            <a:r>
              <a:rPr lang="zh-CN" altLang="en-US" dirty="0" smtClean="0"/>
              <a:t>：人工</a:t>
            </a:r>
            <a:r>
              <a:rPr lang="en-US" altLang="zh-CN" dirty="0" smtClean="0"/>
              <a:t>/</a:t>
            </a:r>
            <a:r>
              <a:rPr lang="zh-CN" altLang="en-US" dirty="0" smtClean="0"/>
              <a:t>远程监督的方式标注数据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Learn</a:t>
            </a:r>
            <a:r>
              <a:rPr lang="zh-CN" altLang="en-US" dirty="0" smtClean="0"/>
              <a:t>：学习一个模型，通常是类似于</a:t>
            </a:r>
            <a:r>
              <a:rPr lang="en-US" altLang="zh-CN" dirty="0" smtClean="0"/>
              <a:t>CRF</a:t>
            </a:r>
            <a:r>
              <a:rPr lang="zh-CN" altLang="en-US" dirty="0" smtClean="0"/>
              <a:t>这样的序列标注模型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Extract</a:t>
            </a:r>
            <a:r>
              <a:rPr lang="zh-CN" altLang="en-US" dirty="0" smtClean="0"/>
              <a:t>：输入一个句子，从句子中识别出实体和对应的关系。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137" y="2936213"/>
            <a:ext cx="5615153" cy="19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论文</a:t>
            </a:r>
            <a:r>
              <a:rPr lang="en-US" altLang="zh-CN" sz="2400" dirty="0" smtClean="0"/>
              <a:t>list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27875" y="799394"/>
            <a:ext cx="8081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2017-ijcnlp Open Relation Extraction and Grounding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2017 </a:t>
            </a:r>
            <a:r>
              <a:rPr lang="en-US" altLang="zh-CN" dirty="0"/>
              <a:t>Joint Entity and Relation Extraction Based on A Hybrid Neural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2017-ACL </a:t>
            </a:r>
            <a:r>
              <a:rPr lang="en-US" altLang="zh-CN" dirty="0"/>
              <a:t>Going out on a limb Joint Extraction of Entity Mentions and Relations without Dependency Trees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2017-ACL </a:t>
            </a:r>
            <a:r>
              <a:rPr lang="en-US" altLang="zh-CN" dirty="0"/>
              <a:t>Joint Extraction of Entities and Relations Based on a Novel Tagging Scheme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2018-ACL Extracting Relational Facts by an End-to-End Neural Model with Copy Mechanism: </a:t>
            </a:r>
            <a:r>
              <a:rPr lang="en-US" altLang="zh-CN" dirty="0" smtClean="0"/>
              <a:t>encoder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2019-AAAI A </a:t>
            </a:r>
            <a:r>
              <a:rPr lang="en-US" altLang="zh-CN" dirty="0"/>
              <a:t>Hierarchical Framework for Relation Extraction with Reinforcement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1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2284" y="2179167"/>
            <a:ext cx="664668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基于规则的关系抽取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22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rule</a:t>
            </a:r>
            <a:r>
              <a:rPr lang="zh-CN" altLang="en-US" sz="2400" dirty="0" smtClean="0"/>
              <a:t>的关系抽取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741916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通过手工编写规则匹配文本，实现关系</a:t>
            </a:r>
            <a:r>
              <a:rPr lang="zh-CN" altLang="en-US" sz="1800" dirty="0" smtClean="0"/>
              <a:t>抽取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手动编写</a:t>
            </a:r>
            <a:r>
              <a:rPr lang="zh-CN" altLang="en-US" dirty="0" smtClean="0"/>
              <a:t>词汇句法模式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编写规则</a:t>
            </a:r>
            <a:r>
              <a:rPr lang="zh-CN" altLang="en-US" dirty="0"/>
              <a:t>以识别文本中</a:t>
            </a:r>
            <a:r>
              <a:rPr lang="zh-CN" altLang="en-US" dirty="0" smtClean="0"/>
              <a:t>的模式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例子： </a:t>
            </a:r>
            <a:r>
              <a:rPr lang="en-US" altLang="zh-CN" dirty="0" smtClean="0"/>
              <a:t>founder-of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jobs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Text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Jobs</a:t>
            </a:r>
            <a:r>
              <a:rPr lang="en-US" altLang="zh-CN" dirty="0" smtClean="0"/>
              <a:t> </a:t>
            </a:r>
            <a:r>
              <a:rPr lang="en-US" altLang="zh-CN" dirty="0"/>
              <a:t>is the new CEO of </a:t>
            </a:r>
            <a:r>
              <a:rPr lang="en-US" altLang="zh-CN" b="1" dirty="0"/>
              <a:t>Apple</a:t>
            </a:r>
            <a:r>
              <a:rPr lang="en-US" altLang="zh-CN" dirty="0"/>
              <a:t> in 1976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Rule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the new CEO of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New </a:t>
            </a:r>
            <a:r>
              <a:rPr lang="en-US" altLang="zh-CN" dirty="0"/>
              <a:t>text: </a:t>
            </a:r>
            <a:r>
              <a:rPr lang="en-US" altLang="zh-CN" b="1" dirty="0"/>
              <a:t>Mayer</a:t>
            </a:r>
            <a:r>
              <a:rPr lang="en-US" altLang="zh-CN" dirty="0"/>
              <a:t> is the new CEO of </a:t>
            </a:r>
            <a:r>
              <a:rPr lang="en-US" altLang="zh-CN" b="1" dirty="0"/>
              <a:t>Yahoo</a:t>
            </a:r>
            <a:r>
              <a:rPr lang="en-US" altLang="zh-CN" dirty="0"/>
              <a:t> !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New </a:t>
            </a:r>
            <a:r>
              <a:rPr lang="en-US" altLang="zh-CN" dirty="0"/>
              <a:t>entity </a:t>
            </a:r>
            <a:r>
              <a:rPr lang="en-US" altLang="zh-CN" dirty="0" smtClean="0"/>
              <a:t>pair: (Mayer, Yahoo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53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rule</a:t>
            </a:r>
            <a:r>
              <a:rPr lang="zh-CN" altLang="en-US" sz="2400" dirty="0" smtClean="0"/>
              <a:t>的关系抽取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741916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优点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人工规则</a:t>
            </a:r>
            <a:r>
              <a:rPr lang="zh-CN" altLang="en-US" dirty="0" smtClean="0"/>
              <a:t>往往是</a:t>
            </a:r>
            <a:r>
              <a:rPr lang="zh-CN" altLang="en-US" dirty="0"/>
              <a:t>高</a:t>
            </a:r>
            <a:r>
              <a:rPr lang="zh-CN" altLang="en-US" dirty="0" smtClean="0"/>
              <a:t>精度的</a:t>
            </a:r>
            <a:endParaRPr lang="zh-CN" altLang="en-US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</a:t>
            </a:r>
            <a:r>
              <a:rPr lang="zh-CN" altLang="en-US" dirty="0"/>
              <a:t>针对特定领域</a:t>
            </a:r>
            <a:r>
              <a:rPr lang="zh-CN" altLang="en-US" dirty="0" smtClean="0"/>
              <a:t>进行定制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缺点</a:t>
            </a:r>
            <a:endParaRPr lang="en-US" altLang="zh-CN" sz="180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人工</a:t>
            </a:r>
            <a:r>
              <a:rPr lang="zh-CN" altLang="en-US" dirty="0"/>
              <a:t>规则往往导致低召回</a:t>
            </a:r>
            <a:r>
              <a:rPr lang="zh-CN" altLang="en-US" dirty="0" smtClean="0"/>
              <a:t>率</a:t>
            </a:r>
            <a:endParaRPr lang="en-US" altLang="zh-CN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人工成本高、代价大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774441" y="3695316"/>
            <a:ext cx="7744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2019 DIAG-NRE: A </a:t>
            </a:r>
            <a:r>
              <a:rPr lang="en-US" altLang="zh-CN" dirty="0"/>
              <a:t>Neural Pattern Diagnosis Framework for Distantly Supervised Neural Relation Extraction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5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5672" y="2244481"/>
            <a:ext cx="664668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有监督的关系抽取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52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概述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803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主流方法：将关系实例转换成高维空间中的特征向量或直接用</a:t>
            </a:r>
            <a:r>
              <a:rPr lang="zh-CN" altLang="en-US" sz="1800" dirty="0" smtClean="0"/>
              <a:t>离散</a:t>
            </a:r>
            <a:r>
              <a:rPr lang="zh-CN" altLang="en-US" sz="1800" dirty="0"/>
              <a:t>结构来表示，在标注语料库上使用学习器来生成分类模型，</a:t>
            </a:r>
            <a:r>
              <a:rPr lang="zh-CN" altLang="en-US" sz="1800" dirty="0" smtClean="0"/>
              <a:t>然后</a:t>
            </a:r>
            <a:r>
              <a:rPr lang="zh-CN" altLang="en-US" sz="1800" dirty="0"/>
              <a:t>再抽取语义关系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80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基于</a:t>
            </a:r>
            <a:r>
              <a:rPr lang="zh-CN" altLang="en-US" sz="1600" dirty="0"/>
              <a:t>特征向量方法：最大熵</a:t>
            </a:r>
            <a:r>
              <a:rPr lang="zh-CN" altLang="en-US" sz="1600" dirty="0" smtClean="0"/>
              <a:t>模型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Kambhatla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2004) </a:t>
            </a:r>
            <a:r>
              <a:rPr lang="zh-CN" altLang="en-US" sz="1600" dirty="0"/>
              <a:t>和支持向量机 </a:t>
            </a:r>
            <a:r>
              <a:rPr lang="en-US" altLang="zh-CN" sz="1600" dirty="0"/>
              <a:t>(Zhao </a:t>
            </a:r>
            <a:r>
              <a:rPr lang="zh-CN" altLang="en-US" sz="1600" dirty="0" smtClean="0"/>
              <a:t>等</a:t>
            </a:r>
            <a:r>
              <a:rPr lang="en-US" altLang="zh-CN" sz="1600" dirty="0" smtClean="0"/>
              <a:t>2005; Zhou </a:t>
            </a:r>
            <a:r>
              <a:rPr lang="zh-CN" altLang="en-US" sz="1600" dirty="0"/>
              <a:t>等 </a:t>
            </a:r>
            <a:r>
              <a:rPr lang="en-US" altLang="zh-CN" sz="1600" dirty="0"/>
              <a:t>2005; Jiang </a:t>
            </a:r>
            <a:r>
              <a:rPr lang="zh-CN" altLang="en-US" sz="1600" dirty="0"/>
              <a:t>等 </a:t>
            </a:r>
            <a:r>
              <a:rPr lang="en-US" altLang="zh-CN" sz="1600" dirty="0"/>
              <a:t>2007) </a:t>
            </a:r>
            <a:r>
              <a:rPr lang="zh-CN" altLang="en-US" sz="1600" dirty="0"/>
              <a:t>等；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基于</a:t>
            </a:r>
            <a:r>
              <a:rPr lang="zh-CN" altLang="en-US" sz="1600" dirty="0"/>
              <a:t>核函数的方法：浅层树</a:t>
            </a:r>
            <a:r>
              <a:rPr lang="zh-CN" altLang="en-US" sz="1600" dirty="0" smtClean="0"/>
              <a:t>核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Zelenko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等 </a:t>
            </a:r>
            <a:r>
              <a:rPr lang="en-US" altLang="zh-CN" sz="1600" dirty="0"/>
              <a:t>2003) </a:t>
            </a:r>
            <a:r>
              <a:rPr lang="zh-CN" altLang="en-US" sz="1600" dirty="0"/>
              <a:t>、依存树</a:t>
            </a:r>
            <a:r>
              <a:rPr lang="zh-CN" altLang="en-US" sz="1600" dirty="0" smtClean="0"/>
              <a:t>核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Culotta</a:t>
            </a:r>
            <a:r>
              <a:rPr lang="zh-CN" altLang="en-US" sz="1600" dirty="0" smtClean="0"/>
              <a:t>等 </a:t>
            </a:r>
            <a:r>
              <a:rPr lang="en-US" altLang="zh-CN" sz="1600" dirty="0"/>
              <a:t>2004) </a:t>
            </a:r>
            <a:r>
              <a:rPr lang="zh-CN" altLang="en-US" sz="1600" dirty="0"/>
              <a:t>、最短依存树</a:t>
            </a:r>
            <a:r>
              <a:rPr lang="zh-CN" altLang="en-US" sz="1600" dirty="0" smtClean="0"/>
              <a:t>核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Bunescu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等 </a:t>
            </a:r>
            <a:r>
              <a:rPr lang="en-US" altLang="zh-CN" sz="1600" dirty="0"/>
              <a:t>2005) </a:t>
            </a:r>
            <a:r>
              <a:rPr lang="zh-CN" altLang="en-US" sz="1600" dirty="0"/>
              <a:t>、卷积树</a:t>
            </a:r>
            <a:r>
              <a:rPr lang="zh-CN" altLang="en-US" sz="1600" dirty="0" smtClean="0"/>
              <a:t>核</a:t>
            </a:r>
            <a:r>
              <a:rPr lang="en-US" altLang="zh-CN" sz="1600" dirty="0" smtClean="0"/>
              <a:t>(Zhang </a:t>
            </a:r>
            <a:r>
              <a:rPr lang="zh-CN" altLang="en-US" sz="1600" dirty="0"/>
              <a:t>等 </a:t>
            </a:r>
            <a:r>
              <a:rPr lang="en-US" altLang="zh-CN" sz="1600" dirty="0" smtClean="0"/>
              <a:t>2006; Zhou </a:t>
            </a:r>
            <a:r>
              <a:rPr lang="zh-CN" altLang="en-US" sz="1600" dirty="0"/>
              <a:t>等 </a:t>
            </a:r>
            <a:r>
              <a:rPr lang="en-US" altLang="zh-CN" sz="1600" dirty="0" smtClean="0"/>
              <a:t>2007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4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概述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803883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传统有监督的关系抽取的核心问题</a:t>
            </a:r>
            <a:r>
              <a:rPr lang="zh-CN" altLang="en-US" sz="1800" dirty="0" smtClean="0"/>
              <a:t>是如何进行有效</a:t>
            </a:r>
            <a:r>
              <a:rPr lang="zh-CN" altLang="en-US" sz="1800" dirty="0"/>
              <a:t>特征抽取，包括实体对上下文中的各种词法、</a:t>
            </a:r>
            <a:r>
              <a:rPr lang="zh-CN" altLang="en-US" sz="1800" dirty="0" smtClean="0"/>
              <a:t>句法</a:t>
            </a:r>
            <a:r>
              <a:rPr lang="zh-CN" altLang="en-US" sz="1800" dirty="0"/>
              <a:t>、语义等信息，或者背景知识等等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常用</a:t>
            </a:r>
            <a:r>
              <a:rPr lang="zh-CN" altLang="en-US" sz="1800" dirty="0" smtClean="0"/>
              <a:t>特征：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词汇特征：主要指实体对之间或周围的特定</a:t>
            </a:r>
            <a:r>
              <a:rPr lang="zh-CN" altLang="en-US" dirty="0" smtClean="0"/>
              <a:t>的词汇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句法特征：通过</a:t>
            </a:r>
            <a:r>
              <a:rPr lang="zh-CN" altLang="en-US" dirty="0" smtClean="0"/>
              <a:t>依存分析器获得句子</a:t>
            </a:r>
            <a:r>
              <a:rPr lang="zh-CN" altLang="en-US" dirty="0"/>
              <a:t>的句法</a:t>
            </a:r>
            <a:r>
              <a:rPr lang="zh-CN" altLang="en-US" dirty="0" smtClean="0"/>
              <a:t>解析结果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其他特征：实体类型、概念、背景知识（如 </a:t>
            </a:r>
            <a:r>
              <a:rPr lang="en-US" altLang="zh-CN" dirty="0" err="1"/>
              <a:t>wordnet</a:t>
            </a:r>
            <a:r>
              <a:rPr lang="en-US" altLang="zh-CN" dirty="0"/>
              <a:t> </a:t>
            </a:r>
            <a:r>
              <a:rPr lang="zh-CN" altLang="en-US" dirty="0" smtClean="0"/>
              <a:t>），位置信息</a:t>
            </a:r>
            <a:r>
              <a:rPr lang="zh-CN" altLang="en-US" dirty="0"/>
              <a:t>等等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45" y="2768591"/>
            <a:ext cx="7770104" cy="13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67" y="363896"/>
            <a:ext cx="3065933" cy="44298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4430" y="258857"/>
            <a:ext cx="440405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数据分析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词汇</a:t>
            </a:r>
            <a:r>
              <a:rPr lang="zh-CN" altLang="en-US" dirty="0">
                <a:solidFill>
                  <a:srgbClr val="FF0000"/>
                </a:solidFill>
              </a:rPr>
              <a:t>信息、实体类型信息</a:t>
            </a:r>
            <a:r>
              <a:rPr lang="zh-CN" altLang="en-US" dirty="0"/>
              <a:t>等特征在</a:t>
            </a:r>
            <a:r>
              <a:rPr lang="en-US" altLang="zh-CN" dirty="0"/>
              <a:t>ACE 2004</a:t>
            </a:r>
            <a:r>
              <a:rPr lang="zh-CN" altLang="en-US" dirty="0"/>
              <a:t>上的语义关系抽取中比较有效；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实体</a:t>
            </a:r>
            <a:r>
              <a:rPr lang="zh-CN" altLang="en-US" dirty="0"/>
              <a:t>参照方式、交叠信息等特征有一定作用；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其它</a:t>
            </a:r>
            <a:r>
              <a:rPr lang="zh-CN" altLang="en-US" dirty="0"/>
              <a:t>结构化特征仅能略微提高关系抽取的性能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实验结论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基于特征向量的方法可以使用一些成本较低的特征达到一定的性能；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结构化信息在基于特征的方法中不能很好被利用</a:t>
            </a:r>
            <a:r>
              <a:rPr lang="zh-CN" altLang="en-US" dirty="0" smtClean="0"/>
              <a:t>，并非是它们本身没有作用。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因此结构化信息的探索和利用成为关系抽取的研究重点。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5672" y="2244481"/>
            <a:ext cx="664668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半监督的关系抽取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21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82" y="1267315"/>
            <a:ext cx="8052488" cy="34421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关系抽取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21181" y="810447"/>
            <a:ext cx="741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从文本抽取实体对之间的语义关系，</a:t>
            </a:r>
            <a:r>
              <a:rPr lang="zh-CN" altLang="en-US" sz="1600" dirty="0" smtClean="0"/>
              <a:t>实体对</a:t>
            </a:r>
            <a:r>
              <a:rPr lang="zh-CN" altLang="en-US" sz="1600" dirty="0"/>
              <a:t>可以预先给定或者基于 </a:t>
            </a:r>
            <a:r>
              <a:rPr lang="en-US" altLang="zh-CN" sz="1600" dirty="0"/>
              <a:t>NRE </a:t>
            </a:r>
            <a:r>
              <a:rPr lang="zh-CN" altLang="en-US" sz="1600" dirty="0" smtClean="0"/>
              <a:t>获得。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6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Bootstrapping</a:t>
            </a:r>
            <a:r>
              <a:rPr lang="zh-CN" altLang="en-US" sz="2400" dirty="0" smtClean="0"/>
              <a:t>的关系抽取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80388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基本</a:t>
            </a:r>
            <a:r>
              <a:rPr lang="zh-CN" altLang="en-US" sz="1800" dirty="0"/>
              <a:t>思想：</a:t>
            </a:r>
            <a:r>
              <a:rPr lang="zh-CN" altLang="en-US" sz="1800" dirty="0" smtClean="0"/>
              <a:t>为每种关系标注少量</a:t>
            </a:r>
            <a:r>
              <a:rPr lang="zh-CN" altLang="en-US" sz="1800" b="1" dirty="0" smtClean="0"/>
              <a:t>种子实体</a:t>
            </a:r>
            <a:r>
              <a:rPr lang="zh-CN" altLang="en-US" sz="1800" dirty="0" smtClean="0"/>
              <a:t>对，基于</a:t>
            </a:r>
            <a:r>
              <a:rPr lang="zh-CN" altLang="en-US" sz="1800" dirty="0"/>
              <a:t>这些实体对在文本</a:t>
            </a:r>
            <a:r>
              <a:rPr lang="zh-CN" altLang="en-US" sz="1800" dirty="0" smtClean="0"/>
              <a:t>语料库中抽取相关</a:t>
            </a:r>
            <a:r>
              <a:rPr lang="zh-CN" altLang="en-US" sz="1800" b="1" dirty="0" smtClean="0"/>
              <a:t>句子集合，</a:t>
            </a:r>
            <a:r>
              <a:rPr lang="zh-CN" altLang="en-US" sz="1800" dirty="0" smtClean="0"/>
              <a:t>基于</a:t>
            </a:r>
            <a:r>
              <a:rPr lang="zh-CN" altLang="en-US" sz="1800" dirty="0"/>
              <a:t>这些句子抽取表达关系</a:t>
            </a:r>
            <a:r>
              <a:rPr lang="zh-CN" altLang="en-US" sz="1800" dirty="0" smtClean="0"/>
              <a:t>的</a:t>
            </a:r>
            <a:r>
              <a:rPr lang="zh-CN" altLang="en-US" sz="1800" b="1" dirty="0" smtClean="0"/>
              <a:t>模式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pattern</a:t>
            </a:r>
            <a:r>
              <a:rPr lang="zh-CN" altLang="en-US" sz="1800" dirty="0" smtClean="0"/>
              <a:t>）以此循环</a:t>
            </a:r>
            <a:r>
              <a:rPr lang="zh-CN" altLang="en-US" sz="1800" b="1" dirty="0" smtClean="0"/>
              <a:t>迭代</a:t>
            </a:r>
            <a:r>
              <a:rPr lang="zh-CN" altLang="en-US" sz="1800" dirty="0" smtClean="0"/>
              <a:t>，这个</a:t>
            </a:r>
            <a:r>
              <a:rPr lang="zh-CN" altLang="en-US" sz="1800" dirty="0"/>
              <a:t>过程也被</a:t>
            </a:r>
            <a:r>
              <a:rPr lang="zh-CN" altLang="en-US" sz="1800" dirty="0" smtClean="0"/>
              <a:t>称之为“滚雪球“。</a:t>
            </a:r>
            <a:endParaRPr lang="en-US" altLang="zh-CN" sz="1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83" y="2336082"/>
            <a:ext cx="7548970" cy="21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Bootstrapping</a:t>
            </a:r>
            <a:r>
              <a:rPr lang="zh-CN" altLang="en-US" sz="2400" dirty="0" smtClean="0"/>
              <a:t>的关系抽取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80388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基于中文例子的迭代过程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Step1 </a:t>
            </a:r>
            <a:r>
              <a:rPr lang="zh-CN" altLang="en-US" dirty="0"/>
              <a:t>：</a:t>
            </a:r>
            <a:r>
              <a:rPr lang="zh-CN" altLang="en-US" dirty="0" smtClean="0"/>
              <a:t>给定关系“出生于”、种子实体对</a:t>
            </a:r>
            <a:r>
              <a:rPr lang="en-US" altLang="zh-CN" dirty="0" smtClean="0"/>
              <a:t>《 </a:t>
            </a:r>
            <a:r>
              <a:rPr lang="zh-CN" altLang="en-US" dirty="0"/>
              <a:t>周杰伦，台湾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 </a:t>
            </a:r>
            <a:r>
              <a:rPr lang="zh-CN" altLang="en-US" dirty="0"/>
              <a:t>林丹，福建 </a:t>
            </a:r>
            <a:r>
              <a:rPr lang="en-US" altLang="zh-CN" dirty="0"/>
              <a:t>》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Step2 </a:t>
            </a:r>
            <a:r>
              <a:rPr lang="zh-CN" altLang="en-US" dirty="0"/>
              <a:t>：抽取出句子</a:t>
            </a:r>
            <a:r>
              <a:rPr lang="zh-CN" altLang="en-US" dirty="0" smtClean="0"/>
              <a:t>集合：</a:t>
            </a:r>
            <a:r>
              <a:rPr lang="en-US" altLang="zh-CN" dirty="0" smtClean="0"/>
              <a:t>{</a:t>
            </a:r>
            <a:r>
              <a:rPr lang="zh-CN" altLang="en-US" dirty="0" smtClean="0"/>
              <a:t>“周杰伦</a:t>
            </a:r>
            <a:r>
              <a:rPr lang="zh-CN" altLang="en-US" dirty="0"/>
              <a:t>，出生于台湾省</a:t>
            </a:r>
            <a:r>
              <a:rPr lang="zh-CN" altLang="en-US" dirty="0" smtClean="0"/>
              <a:t>新”，“</a:t>
            </a:r>
            <a:r>
              <a:rPr lang="zh-CN" altLang="en-US" dirty="0"/>
              <a:t>周杰伦在</a:t>
            </a:r>
            <a:r>
              <a:rPr lang="zh-CN" altLang="en-US" dirty="0" smtClean="0"/>
              <a:t>台湾</a:t>
            </a:r>
            <a:r>
              <a:rPr lang="en-US" altLang="zh-CN" dirty="0" smtClean="0"/>
              <a:t>…”</a:t>
            </a:r>
            <a:r>
              <a:rPr lang="zh-CN" altLang="en-US" dirty="0"/>
              <a:t>，“林丹小时候在</a:t>
            </a:r>
            <a:r>
              <a:rPr lang="zh-CN" altLang="en-US" dirty="0" smtClean="0"/>
              <a:t>福建学</a:t>
            </a:r>
            <a:r>
              <a:rPr lang="zh-CN" altLang="en-US" dirty="0"/>
              <a:t>球</a:t>
            </a:r>
            <a:r>
              <a:rPr lang="zh-CN" altLang="en-US" dirty="0" smtClean="0"/>
              <a:t>”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Step3 </a:t>
            </a:r>
            <a:r>
              <a:rPr lang="zh-CN" altLang="en-US" dirty="0"/>
              <a:t>：得到关系“出生于”的描述模式 </a:t>
            </a:r>
            <a:r>
              <a:rPr lang="en-US" altLang="zh-CN" dirty="0" smtClean="0"/>
              <a:t>{</a:t>
            </a:r>
            <a:r>
              <a:rPr lang="zh-CN" altLang="en-US" dirty="0" smtClean="0"/>
              <a:t>“出生于”，“在”</a:t>
            </a:r>
            <a:r>
              <a:rPr lang="zh-CN" altLang="en-US" dirty="0"/>
              <a:t>，</a:t>
            </a:r>
            <a:r>
              <a:rPr lang="zh-CN" altLang="en-US" dirty="0" smtClean="0"/>
              <a:t>“小时候在”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Step4 </a:t>
            </a:r>
            <a:r>
              <a:rPr lang="zh-CN" altLang="en-US" dirty="0" smtClean="0"/>
              <a:t>：基于该模式 ，抽得句子“林俊杰，出生于新加坡的一个音乐世家 ”，从而得到实体对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林俊杰，新加坡</a:t>
            </a:r>
            <a:r>
              <a:rPr lang="en-US" altLang="zh-CN" dirty="0" smtClean="0"/>
              <a:t>》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代表性系统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DIPRE</a:t>
            </a:r>
            <a:r>
              <a:rPr lang="zh-CN" altLang="en-US" dirty="0" smtClean="0"/>
              <a:t>系统（</a:t>
            </a:r>
            <a:r>
              <a:rPr lang="en-US" altLang="zh-CN" dirty="0" err="1" smtClean="0"/>
              <a:t>Brin</a:t>
            </a:r>
            <a:r>
              <a:rPr lang="en-US" altLang="zh-CN" dirty="0" smtClean="0"/>
              <a:t>, 1998</a:t>
            </a:r>
            <a:r>
              <a:rPr lang="zh-CN" altLang="en-US" dirty="0" smtClean="0"/>
              <a:t>）、 </a:t>
            </a:r>
            <a:r>
              <a:rPr lang="en-US" altLang="zh-CN" dirty="0"/>
              <a:t>Snowball </a:t>
            </a:r>
            <a:r>
              <a:rPr lang="zh-CN" altLang="en-US" dirty="0" smtClean="0"/>
              <a:t>系统（</a:t>
            </a:r>
            <a:r>
              <a:rPr lang="en-US" altLang="zh-CN" dirty="0" err="1" smtClean="0"/>
              <a:t>Agichtein</a:t>
            </a:r>
            <a:r>
              <a:rPr lang="en-US" altLang="zh-CN" dirty="0" smtClean="0"/>
              <a:t>, 2000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KnowItAll</a:t>
            </a:r>
            <a:r>
              <a:rPr lang="zh-CN" altLang="en-US" dirty="0" smtClean="0"/>
              <a:t>系统（</a:t>
            </a:r>
            <a:r>
              <a:rPr lang="en-US" altLang="zh-CN" dirty="0" err="1" smtClean="0"/>
              <a:t>Etzioni</a:t>
            </a:r>
            <a:r>
              <a:rPr lang="en-US" altLang="zh-CN" dirty="0" smtClean="0"/>
              <a:t> </a:t>
            </a:r>
            <a:r>
              <a:rPr lang="en-US" altLang="zh-CN" dirty="0"/>
              <a:t>et al. 2005) </a:t>
            </a:r>
            <a:r>
              <a:rPr lang="zh-CN" altLang="en-US" dirty="0"/>
              <a:t>、 </a:t>
            </a:r>
            <a:r>
              <a:rPr lang="en-US" altLang="zh-CN" dirty="0" err="1" smtClean="0"/>
              <a:t>TextRunner</a:t>
            </a:r>
            <a:r>
              <a:rPr lang="zh-CN" altLang="en-US" dirty="0" smtClean="0"/>
              <a:t>系统（</a:t>
            </a:r>
            <a:r>
              <a:rPr lang="en-US" altLang="zh-CN" dirty="0" err="1" smtClean="0"/>
              <a:t>Banko</a:t>
            </a:r>
            <a:r>
              <a:rPr lang="en-US" altLang="zh-CN" dirty="0" smtClean="0"/>
              <a:t> </a:t>
            </a:r>
            <a:r>
              <a:rPr lang="en-US" altLang="zh-CN" dirty="0"/>
              <a:t>et al. 2007)</a:t>
            </a:r>
          </a:p>
        </p:txBody>
      </p:sp>
    </p:spTree>
    <p:extLst>
      <p:ext uri="{BB962C8B-B14F-4D97-AF65-F5344CB8AC3E}">
        <p14:creationId xmlns:p14="http://schemas.microsoft.com/office/powerpoint/2010/main" val="17455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语义漂移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8038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迭代会</a:t>
            </a:r>
            <a:r>
              <a:rPr lang="zh-CN" altLang="en-US" sz="1800" dirty="0"/>
              <a:t>引入噪音实例和</a:t>
            </a:r>
            <a:r>
              <a:rPr lang="zh-CN" altLang="en-US" sz="1800" dirty="0" smtClean="0"/>
              <a:t>噪音模板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44" y="1529901"/>
            <a:ext cx="7361905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基于远程监督的关系抽取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803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基本</a:t>
            </a:r>
            <a:r>
              <a:rPr lang="zh-CN" altLang="en-US" sz="1800" dirty="0"/>
              <a:t>假设：若一个实体对在知识库中存在某个关系，那么包含该实体对</a:t>
            </a:r>
            <a:r>
              <a:rPr lang="zh-CN" altLang="en-US" sz="1800" dirty="0" smtClean="0"/>
              <a:t>的所有句子</a:t>
            </a:r>
            <a:r>
              <a:rPr lang="zh-CN" altLang="en-US" sz="1800" dirty="0"/>
              <a:t>都以某种方式表达该关系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386" y="1476301"/>
            <a:ext cx="3662059" cy="3312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93" y="1805440"/>
            <a:ext cx="4396891" cy="28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90553" y="779162"/>
            <a:ext cx="829240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选择包中的有效实例</a:t>
            </a:r>
            <a:endParaRPr lang="en-US" altLang="zh-CN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2017-AICS Multi-level Attention-Based Neural Networks for Distant Supervised Relation 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2018-emnlp </a:t>
            </a:r>
            <a:r>
              <a:rPr lang="en-US" altLang="zh-CN" dirty="0"/>
              <a:t>Multi-Level Structured Self-Attentions for Distantly 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2018-emnlp Hierarchical Relation Extraction with Coarse-to-Fine Grained Attention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2019-AAAI-Cross-relation Cross-bag Attention for Distantly-supervised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2018-AAAI-Reinforcement Learning for Relation Classification from Noisy </a:t>
            </a:r>
            <a:r>
              <a:rPr lang="en-US" altLang="zh-CN" dirty="0" smtClean="0"/>
              <a:t>Data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2019-AAAI-Cross-relation </a:t>
            </a:r>
            <a:r>
              <a:rPr lang="en-US" altLang="zh-CN" dirty="0"/>
              <a:t>Cross-bag Attention for Distantly-supervised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2019-Distant Supervision Relation Extraction with Intra-Bag and Inter-Bag </a:t>
            </a:r>
            <a:r>
              <a:rPr lang="en-US" altLang="zh-CN" dirty="0" smtClean="0"/>
              <a:t>Attentions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2018-ACL </a:t>
            </a:r>
            <a:r>
              <a:rPr lang="en-US" altLang="zh-CN" dirty="0" smtClean="0"/>
              <a:t>DSGAN: Generative </a:t>
            </a:r>
            <a:r>
              <a:rPr lang="en-US" altLang="zh-CN" dirty="0"/>
              <a:t>Adversarial Training for Distant Supervision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2017-AAAI Distant Supervision for Relation Extraction with Sentence-Level Attention and Entity Descriptions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6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803883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2.  </a:t>
            </a:r>
            <a:r>
              <a:rPr lang="zh-CN" altLang="en-US" sz="1600" dirty="0" smtClean="0"/>
              <a:t>有的包中可能不包含任何的有效实例，</a:t>
            </a:r>
            <a:r>
              <a:rPr lang="en-US" altLang="zh-CN" sz="1600" dirty="0" smtClean="0"/>
              <a:t>NYT</a:t>
            </a:r>
            <a:r>
              <a:rPr lang="zh-CN" altLang="en-US" sz="1600" dirty="0" smtClean="0"/>
              <a:t>中约有</a:t>
            </a:r>
            <a:r>
              <a:rPr lang="en-US" altLang="zh-CN" sz="1600" dirty="0" smtClean="0"/>
              <a:t>53%</a:t>
            </a:r>
            <a:r>
              <a:rPr lang="zh-CN" altLang="en-US" sz="1600" dirty="0" smtClean="0"/>
              <a:t>这样的包（</a:t>
            </a:r>
            <a:r>
              <a:rPr lang="en-US" altLang="zh-CN" sz="1600" dirty="0" smtClean="0"/>
              <a:t>Feng et al 2018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2018-ACL </a:t>
            </a:r>
            <a:r>
              <a:rPr lang="en-US" altLang="zh-CN" dirty="0" err="1"/>
              <a:t>DSGAN~Generative</a:t>
            </a:r>
            <a:r>
              <a:rPr lang="en-US" altLang="zh-CN" dirty="0"/>
              <a:t> Adversarial Training for Distant Supervision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2018-AAAI-Reinforcement Learning for Relation Classification from Noisy </a:t>
            </a:r>
            <a:r>
              <a:rPr lang="en-US" altLang="zh-CN" dirty="0" smtClean="0"/>
              <a:t>Data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2019-Exploiting Noisy Data in Distant Supervision Relation Classification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2019-AAAI-Improving Distantly Supervised Relation Extraction with Neural Noise Converter and Conditional Optimal </a:t>
            </a:r>
            <a:r>
              <a:rPr lang="en-US" altLang="zh-CN" dirty="0" smtClean="0"/>
              <a:t>Selector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2019-AAAI-Cross-relation Cross-bag Attention for Distantly-supervised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2019-Distant Supervision Relation Extraction with Intra-Bag and Inter-Bag Attentions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30559" y="676233"/>
            <a:ext cx="821830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3.  </a:t>
            </a:r>
            <a:r>
              <a:rPr lang="zh-CN" altLang="en-US" sz="1600" dirty="0" smtClean="0"/>
              <a:t>关系实例数的长尾分布问题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2017-ACL-Jointly extracting relations with class ties via effective deep ranking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2018-emnlp Hierarchical Relation Extraction with Coarse-to-Fine Grained </a:t>
            </a:r>
            <a:r>
              <a:rPr lang="en-US" altLang="zh-CN" dirty="0" smtClean="0"/>
              <a:t>Attention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2019-Long-tail </a:t>
            </a:r>
            <a:r>
              <a:rPr lang="en-US" altLang="zh-CN" dirty="0"/>
              <a:t>Relation Extraction via Knowledge Graph </a:t>
            </a:r>
            <a:r>
              <a:rPr lang="en-US" altLang="zh-CN" dirty="0" err="1"/>
              <a:t>Embeddings</a:t>
            </a:r>
            <a:r>
              <a:rPr lang="en-US" altLang="zh-CN" dirty="0"/>
              <a:t> and Graph Convolution Networks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333" y="576321"/>
            <a:ext cx="3985244" cy="29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2521" y="710792"/>
            <a:ext cx="803883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4.   </a:t>
            </a:r>
            <a:r>
              <a:rPr lang="zh-CN" altLang="en-US" sz="1600" dirty="0" smtClean="0"/>
              <a:t>独立处理每个关系，忽略关系之间的层次依赖信息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	</a:t>
            </a:r>
            <a:r>
              <a:rPr lang="en-US" altLang="zh-CN" sz="1600" b="1" dirty="0" smtClean="0"/>
              <a:t>Intuition</a:t>
            </a:r>
            <a:r>
              <a:rPr lang="zh-CN" altLang="en-US" sz="1600" dirty="0" smtClean="0"/>
              <a:t>：</a:t>
            </a:r>
            <a:r>
              <a:rPr lang="en-US" altLang="zh-CN" dirty="0" smtClean="0"/>
              <a:t>if an </a:t>
            </a:r>
            <a:r>
              <a:rPr lang="en-US" altLang="zh-CN" dirty="0"/>
              <a:t>entity pair has the relation </a:t>
            </a:r>
            <a:r>
              <a:rPr lang="en-US" altLang="zh-CN" i="1" dirty="0"/>
              <a:t>/people/person/place of </a:t>
            </a:r>
            <a:r>
              <a:rPr lang="en-US" altLang="zh-CN" i="1" dirty="0" smtClean="0"/>
              <a:t>birth</a:t>
            </a:r>
            <a:r>
              <a:rPr lang="en-US" altLang="zh-CN" dirty="0" smtClean="0"/>
              <a:t>, it </a:t>
            </a:r>
            <a:r>
              <a:rPr lang="en-US" altLang="zh-CN" dirty="0"/>
              <a:t>may also have the relation </a:t>
            </a:r>
            <a:r>
              <a:rPr lang="en-US" altLang="zh-CN" i="1" dirty="0"/>
              <a:t>/people/person/</a:t>
            </a:r>
            <a:r>
              <a:rPr lang="en-US" altLang="zh-CN" i="1" dirty="0" err="1"/>
              <a:t>nationlity</a:t>
            </a:r>
            <a:r>
              <a:rPr lang="en-US" altLang="zh-CN" i="1" dirty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high probability</a:t>
            </a:r>
            <a:r>
              <a:rPr lang="en-US" altLang="zh-CN" dirty="0"/>
              <a:t>, while low probability in having the relation </a:t>
            </a:r>
            <a:r>
              <a:rPr lang="en-US" altLang="zh-CN" i="1" dirty="0"/>
              <a:t>/</a:t>
            </a:r>
            <a:r>
              <a:rPr lang="en-US" altLang="zh-CN" i="1" dirty="0" smtClean="0"/>
              <a:t>location/country/</a:t>
            </a:r>
            <a:r>
              <a:rPr lang="en-US" altLang="zh-CN" i="1" dirty="0" err="1" smtClean="0"/>
              <a:t>captial</a:t>
            </a:r>
            <a:r>
              <a:rPr lang="en-US" altLang="zh-CN" dirty="0" smtClean="0"/>
              <a:t>.</a:t>
            </a:r>
          </a:p>
          <a:p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2017-IJCAI-Effective deep memory networks for distant 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2018-emnlp </a:t>
            </a:r>
            <a:r>
              <a:rPr lang="en-US" altLang="zh-CN" dirty="0"/>
              <a:t>Hierarchical Relation Extraction with Coarse-to-Fine Grained </a:t>
            </a:r>
            <a:r>
              <a:rPr lang="en-US" altLang="zh-CN" dirty="0" smtClean="0"/>
              <a:t>Attention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2018-IJCAI-Exploring Encoder-Decoder Model for Distant 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2019-AAAI-Cross-relation Cross-bag Attention for Distantly-supervised Relation 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7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2521" y="710792"/>
            <a:ext cx="80388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5.   </a:t>
            </a:r>
            <a:r>
              <a:rPr lang="zh-CN" altLang="en-US" sz="1600" dirty="0" smtClean="0"/>
              <a:t>大部分方法主要解决</a:t>
            </a:r>
            <a:r>
              <a:rPr lang="en-US" altLang="zh-CN" sz="1600" dirty="0" smtClean="0"/>
              <a:t>false positive</a:t>
            </a:r>
            <a:r>
              <a:rPr lang="zh-CN" altLang="en-US" sz="1600" dirty="0" smtClean="0"/>
              <a:t>问题，忽略了</a:t>
            </a:r>
            <a:r>
              <a:rPr lang="en-US" altLang="zh-CN" sz="1600" dirty="0" smtClean="0"/>
              <a:t>false negative</a:t>
            </a:r>
            <a:r>
              <a:rPr lang="zh-CN" altLang="en-US" sz="1600" dirty="0" smtClean="0"/>
              <a:t>问题</a:t>
            </a:r>
            <a:endParaRPr lang="en-US" altLang="zh-CN" sz="1600" dirty="0"/>
          </a:p>
          <a:p>
            <a:r>
              <a:rPr lang="en-US" altLang="zh-CN" sz="1600" dirty="0" smtClean="0"/>
              <a:t>	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2019-Exploiting Noisy Data in Distant Supervision Relation </a:t>
            </a:r>
            <a:r>
              <a:rPr lang="en-US" altLang="zh-CN" dirty="0" smtClean="0"/>
              <a:t>Classification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2019-GAN Driven Semi-distant Supervision for Relation </a:t>
            </a:r>
            <a:r>
              <a:rPr lang="en-US" altLang="zh-CN" dirty="0" smtClean="0"/>
              <a:t>Extraction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07" y="1149326"/>
            <a:ext cx="4551104" cy="2656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0886" y="3884605"/>
            <a:ext cx="195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 negative</a:t>
            </a:r>
            <a:r>
              <a:rPr lang="zh-CN" altLang="en-US" dirty="0" smtClean="0"/>
              <a:t>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6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2521" y="710792"/>
            <a:ext cx="803883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6.   </a:t>
            </a:r>
            <a:r>
              <a:rPr lang="zh-CN" altLang="en-US" sz="1600" dirty="0" smtClean="0"/>
              <a:t>使用无意义的</a:t>
            </a:r>
            <a:r>
              <a:rPr lang="en-US" altLang="zh-CN" sz="1600" dirty="0" err="1" smtClean="0"/>
              <a:t>labelID</a:t>
            </a:r>
            <a:r>
              <a:rPr lang="zh-CN" altLang="en-US" sz="1600" dirty="0" smtClean="0"/>
              <a:t>来替代关系，忽略了关系中蕴含的语义信息</a:t>
            </a:r>
            <a:r>
              <a:rPr lang="en-US" altLang="zh-CN" sz="1600" dirty="0" smtClean="0"/>
              <a:t>	</a:t>
            </a:r>
          </a:p>
          <a:p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2019-Relation Extraction Using Supervision from Topic Knowledge of Relation Labels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78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关系抽取的任务分类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21181" y="810447"/>
            <a:ext cx="741916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根据关系集合是否</a:t>
            </a:r>
            <a:r>
              <a:rPr lang="zh-CN" altLang="en-US" sz="1800" dirty="0" smtClean="0"/>
              <a:t>预先给定，将</a:t>
            </a:r>
            <a:r>
              <a:rPr lang="zh-CN" altLang="en-US" sz="1800" dirty="0"/>
              <a:t>关系抽取</a:t>
            </a:r>
            <a:r>
              <a:rPr lang="zh-CN" altLang="en-US" sz="1800" dirty="0" smtClean="0"/>
              <a:t>分为两</a:t>
            </a:r>
            <a:r>
              <a:rPr lang="zh-CN" altLang="en-US" sz="1800" dirty="0"/>
              <a:t>类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关系分类</a:t>
            </a:r>
            <a:endParaRPr lang="en-US" altLang="zh-CN" sz="1600" dirty="0" smtClean="0"/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将关系抽取转化为对候选实体对的分类问题</a:t>
            </a:r>
            <a:endParaRPr lang="en-US" altLang="zh-CN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开放关系抽取（</a:t>
            </a:r>
            <a:r>
              <a:rPr lang="en-US" altLang="zh-CN" sz="1600" dirty="0" smtClean="0"/>
              <a:t>Open IE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直接从文本中抽取出结构化文本</a:t>
            </a:r>
            <a:r>
              <a:rPr lang="zh-CN" altLang="en-US" dirty="0" smtClean="0"/>
              <a:t>关系（</a:t>
            </a:r>
            <a:r>
              <a:rPr lang="en-US" altLang="zh-CN" dirty="0" smtClean="0"/>
              <a:t>textual relation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规范化：</a:t>
            </a:r>
            <a:r>
              <a:rPr lang="zh-CN" altLang="en-US" dirty="0" smtClean="0"/>
              <a:t>对文本关系</a:t>
            </a:r>
            <a:r>
              <a:rPr lang="zh-CN" altLang="en-US" dirty="0"/>
              <a:t>映射到知识库的规范关系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85" y="3178562"/>
            <a:ext cx="4470202" cy="947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b="11870"/>
          <a:stretch/>
        </p:blipFill>
        <p:spPr>
          <a:xfrm>
            <a:off x="5016513" y="3201614"/>
            <a:ext cx="3627373" cy="12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2521" y="710792"/>
            <a:ext cx="803883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7.   </a:t>
            </a:r>
            <a:r>
              <a:rPr lang="zh-CN" altLang="en-US" sz="1600" dirty="0" smtClean="0"/>
              <a:t>更正</a:t>
            </a:r>
            <a:r>
              <a:rPr lang="en-US" altLang="zh-CN" sz="1600" dirty="0" smtClean="0"/>
              <a:t>DS</a:t>
            </a:r>
            <a:r>
              <a:rPr lang="zh-CN" altLang="en-US" sz="1600" dirty="0" smtClean="0"/>
              <a:t>标注的标签</a:t>
            </a:r>
            <a:r>
              <a:rPr lang="en-US" altLang="zh-CN" sz="1600" dirty="0" smtClean="0"/>
              <a:t>	</a:t>
            </a:r>
          </a:p>
          <a:p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2018-emnlp Label-Free Distant Supervision for Relation Extraction via Knowledge Graph Embedding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2017-emnlp A Soft-label Method for Noise-tolerant Distantly 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2019-AAAI-Improving </a:t>
            </a:r>
            <a:r>
              <a:rPr lang="en-US" altLang="zh-CN" dirty="0"/>
              <a:t>Distantly Supervised Relation Extraction with Neural Noise Converter and Conditional Optimal Selector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35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65196" y="626268"/>
            <a:ext cx="84828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8.   </a:t>
            </a:r>
            <a:r>
              <a:rPr lang="zh-CN" altLang="en-US" sz="1600" dirty="0" smtClean="0"/>
              <a:t>关系交叠</a:t>
            </a:r>
            <a:r>
              <a:rPr lang="en-US" altLang="zh-CN" sz="1600" dirty="0" smtClean="0"/>
              <a:t>	</a:t>
            </a:r>
          </a:p>
          <a:p>
            <a:r>
              <a:rPr lang="en-US" altLang="zh-CN" sz="1600" dirty="0" smtClean="0"/>
              <a:t>	</a:t>
            </a:r>
            <a:r>
              <a:rPr lang="zh-CN" altLang="en-US" sz="1600" dirty="0"/>
              <a:t>一个句子实体对包含多种关系，一个句子有两个以上的实体，可以抽出多个三元组，这些三元组中有的实体是重叠的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2017-ACL-Jointly extracting relations with class ties via effective deep </a:t>
            </a:r>
            <a:r>
              <a:rPr lang="en-US" altLang="zh-CN" dirty="0" smtClean="0"/>
              <a:t>ranking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2018-emnlp Attention-Based Capsule Networks with Dynamic Routing for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2019-AAAI-Multi-labeled Relation Extraction with Attentive Capsule </a:t>
            </a:r>
            <a:r>
              <a:rPr lang="en-US" altLang="zh-CN" dirty="0" smtClean="0"/>
              <a:t>Network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2019-AAAI-A Hierarchical Framework for Relation Extraction with Reinforcement </a:t>
            </a:r>
            <a:r>
              <a:rPr lang="en-US" altLang="zh-CN" dirty="0" smtClean="0"/>
              <a:t>Learning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57"/>
          <a:stretch/>
        </p:blipFill>
        <p:spPr>
          <a:xfrm>
            <a:off x="2266137" y="1632427"/>
            <a:ext cx="4534233" cy="19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2521" y="710792"/>
            <a:ext cx="80069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9.   </a:t>
            </a:r>
            <a:r>
              <a:rPr lang="zh-CN" altLang="en-US" sz="1600" dirty="0" smtClean="0"/>
              <a:t>句子编码（句子质量低下，含有噪声词）</a:t>
            </a:r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 Richer-but-Smarter Shortest Dependency Path with Attentive Augmentation for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2018-AAAI </a:t>
            </a:r>
            <a:r>
              <a:rPr lang="en-US" altLang="zh-CN" dirty="0" err="1" smtClean="0"/>
              <a:t>See</a:t>
            </a:r>
            <a:r>
              <a:rPr lang="en-US" altLang="zh-CN" dirty="0" err="1"/>
              <a:t>:</a:t>
            </a:r>
            <a:r>
              <a:rPr lang="en-US" altLang="zh-CN" dirty="0" err="1" smtClean="0"/>
              <a:t>Syntax-aware</a:t>
            </a:r>
            <a:r>
              <a:rPr lang="en-US" altLang="zh-CN" dirty="0" smtClean="0"/>
              <a:t> </a:t>
            </a:r>
            <a:r>
              <a:rPr lang="en-US" altLang="zh-CN" dirty="0"/>
              <a:t>entity embedding for neural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2019-Fine-tuning Pre-Trained Transformer Language Models to Distantly 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2018-emnlp Attention-Based Capsule Networks with Dynamic Routing for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2019-AAAI-Multi-labeled Relation Extraction with Attentive Capsule </a:t>
            </a:r>
            <a:r>
              <a:rPr lang="en-US" altLang="zh-CN" dirty="0" smtClean="0"/>
              <a:t>Network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2018-emnlp Graph Convolution over Pruned Dependency Trees Improves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2018-emnlp Neural Relation Extraction via Inner-Sentence Noise Reduction and Transfer Learning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6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2521" y="710792"/>
            <a:ext cx="803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10.  </a:t>
            </a:r>
            <a:r>
              <a:rPr lang="zh-CN" altLang="en-US" sz="1600" dirty="0" smtClean="0"/>
              <a:t>训练一个更好的关系分类器</a:t>
            </a:r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2018-AAAI Large Scaled Relation Extraction with Reinforcement </a:t>
            </a:r>
            <a:r>
              <a:rPr lang="en-US" altLang="zh-CN" dirty="0" smtClean="0"/>
              <a:t>Learning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2018-IJCAI-Ensemble neural relation extraction with adaptive </a:t>
            </a:r>
            <a:r>
              <a:rPr lang="en-US" altLang="zh-CN" dirty="0" smtClean="0"/>
              <a:t>boosting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2017-emnlp Adversarial Training for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2017-emnlp Deep Residual Learning for Weakly-Supervised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2017-emnlp Incorporating Relation Paths in Neural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2017-EMNLP-Contextaware representations for knowledge base relation </a:t>
            </a:r>
            <a:r>
              <a:rPr lang="en-US" altLang="zh-CN" dirty="0" smtClean="0"/>
              <a:t>extraction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Connecting Language and Knowledge with Heterogeneous Representations for Neural Relation Extraction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60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一些研究点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02521" y="710792"/>
            <a:ext cx="8038832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11.  NA</a:t>
            </a:r>
            <a:r>
              <a:rPr lang="zh-CN" altLang="en-US" sz="1600" dirty="0"/>
              <a:t>的特征分布与其他类别不一致</a:t>
            </a:r>
            <a:r>
              <a:rPr lang="en-US" altLang="zh-CN" sz="1600" dirty="0" smtClean="0"/>
              <a:t>	</a:t>
            </a: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093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5672" y="2244481"/>
            <a:ext cx="664668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无监督的关系抽取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99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2786" y="974555"/>
            <a:ext cx="80388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/>
              <a:t>模式聚类</a:t>
            </a:r>
            <a:r>
              <a:rPr lang="zh-CN" altLang="en-US" sz="1600" dirty="0"/>
              <a:t>：主要聚焦于通过对句子的浅层句法模式聚类来生成实体关系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/>
              <a:t>生成模型</a:t>
            </a:r>
            <a:r>
              <a:rPr lang="zh-CN" altLang="en-US" sz="1600" dirty="0"/>
              <a:t>：更关注利用实体对与文本间的共现信息建模实体关系提取的过程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/>
              <a:t>分解模型</a:t>
            </a:r>
            <a:r>
              <a:rPr lang="zh-CN" altLang="en-US" sz="1600" dirty="0"/>
              <a:t>：</a:t>
            </a:r>
            <a:r>
              <a:rPr lang="zh-CN" altLang="zh-CN" sz="1600" dirty="0"/>
              <a:t>利用共现信息进行矩阵分解</a:t>
            </a:r>
            <a:r>
              <a:rPr lang="zh-CN" altLang="en-US" sz="1600" dirty="0"/>
              <a:t>。得到实体对</a:t>
            </a:r>
            <a:r>
              <a:rPr lang="en-US" altLang="zh-CN" sz="1600" dirty="0"/>
              <a:t>-</a:t>
            </a:r>
            <a:r>
              <a:rPr lang="zh-CN" altLang="en-US" sz="1600" dirty="0"/>
              <a:t>关系、关系</a:t>
            </a:r>
            <a:r>
              <a:rPr lang="en-US" altLang="zh-CN" sz="1600" dirty="0"/>
              <a:t>-</a:t>
            </a:r>
            <a:r>
              <a:rPr lang="zh-CN" altLang="en-US" sz="1600" dirty="0"/>
              <a:t>文本两个矩阵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r>
              <a:rPr lang="zh-CN" altLang="en-US" sz="1600" dirty="0"/>
              <a:t>缺点：</a:t>
            </a:r>
            <a:endParaRPr lang="en-US" altLang="zh-CN" sz="1600" dirty="0"/>
          </a:p>
          <a:p>
            <a:pPr marL="800078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准确度低</a:t>
            </a:r>
            <a:endParaRPr lang="en-US" altLang="zh-CN" sz="1600" dirty="0" smtClean="0"/>
          </a:p>
          <a:p>
            <a:pPr marL="800078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实体</a:t>
            </a:r>
            <a:r>
              <a:rPr lang="zh-CN" altLang="en-US" sz="1600" dirty="0"/>
              <a:t>对</a:t>
            </a:r>
            <a:r>
              <a:rPr lang="en-US" altLang="zh-CN" sz="1600" dirty="0"/>
              <a:t>-</a:t>
            </a:r>
            <a:r>
              <a:rPr lang="zh-CN" altLang="en-US" sz="1600" dirty="0"/>
              <a:t>文本的共现矩阵过于稀疏</a:t>
            </a:r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159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561937" y="2190065"/>
            <a:ext cx="6041145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感谢聆听！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587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关系抽取方法分类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3" y="966889"/>
            <a:ext cx="7922153" cy="3562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39714" y="3534656"/>
            <a:ext cx="1638141" cy="607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4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常用数据集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810447"/>
            <a:ext cx="808164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人工</a:t>
            </a:r>
            <a:r>
              <a:rPr lang="zh-CN" altLang="en-US" sz="1800" dirty="0"/>
              <a:t>构造数据</a:t>
            </a:r>
            <a:r>
              <a:rPr lang="zh-CN" altLang="en-US" sz="1800" dirty="0" smtClean="0"/>
              <a:t>集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ACE 2005 </a:t>
            </a:r>
            <a:r>
              <a:rPr lang="zh-CN" altLang="en-US" dirty="0"/>
              <a:t>数据集：包含与新闻和电子邮件相关的 </a:t>
            </a:r>
            <a:r>
              <a:rPr lang="en-US" altLang="zh-CN" dirty="0"/>
              <a:t>599 </a:t>
            </a:r>
            <a:r>
              <a:rPr lang="zh-CN" altLang="en-US" dirty="0"/>
              <a:t>个文档，并包含 </a:t>
            </a:r>
            <a:r>
              <a:rPr lang="en-US" altLang="zh-CN" dirty="0"/>
              <a:t>7 </a:t>
            </a:r>
            <a:r>
              <a:rPr lang="zh-CN" altLang="en-US" dirty="0" smtClean="0"/>
              <a:t>个主要</a:t>
            </a:r>
            <a:r>
              <a:rPr lang="zh-CN" altLang="en-US" dirty="0"/>
              <a:t>类型的</a:t>
            </a:r>
            <a:r>
              <a:rPr lang="zh-CN" altLang="en-US" dirty="0" smtClean="0"/>
              <a:t>关系</a:t>
            </a:r>
            <a:endParaRPr lang="zh-CN" altLang="en-US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SemEval-2010 Task 8</a:t>
            </a:r>
            <a:r>
              <a:rPr lang="zh-CN" altLang="en-US" dirty="0"/>
              <a:t>：包含</a:t>
            </a:r>
            <a:r>
              <a:rPr lang="en-US" altLang="zh-CN" dirty="0"/>
              <a:t>10,717</a:t>
            </a:r>
            <a:r>
              <a:rPr lang="zh-CN" altLang="en-US" dirty="0"/>
              <a:t>个样本，包含</a:t>
            </a:r>
            <a:r>
              <a:rPr lang="en-US" altLang="zh-CN" dirty="0"/>
              <a:t>9</a:t>
            </a:r>
            <a:r>
              <a:rPr lang="zh-CN" altLang="en-US" dirty="0"/>
              <a:t>种有序关系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基于远程监督构造的数据集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NYT </a:t>
            </a:r>
            <a:r>
              <a:rPr lang="zh-CN" altLang="en-US" dirty="0"/>
              <a:t>数据集：对齐 </a:t>
            </a:r>
            <a:r>
              <a:rPr lang="en-US" altLang="zh-CN" dirty="0"/>
              <a:t>Freebase </a:t>
            </a:r>
            <a:r>
              <a:rPr lang="zh-CN" altLang="en-US" dirty="0"/>
              <a:t>和纽约时报，包含 </a:t>
            </a:r>
            <a:r>
              <a:rPr lang="en-US" altLang="zh-CN" dirty="0"/>
              <a:t>53 </a:t>
            </a:r>
            <a:r>
              <a:rPr lang="zh-CN" altLang="en-US" dirty="0"/>
              <a:t>种 具体关系和 </a:t>
            </a:r>
            <a:r>
              <a:rPr lang="en-US" altLang="zh-CN" dirty="0"/>
              <a:t>1 </a:t>
            </a:r>
            <a:r>
              <a:rPr lang="zh-CN" altLang="en-US" dirty="0"/>
              <a:t>种 </a:t>
            </a:r>
            <a:r>
              <a:rPr lang="en-US" altLang="zh-CN" dirty="0"/>
              <a:t>NA </a:t>
            </a:r>
            <a:r>
              <a:rPr lang="zh-CN" altLang="en-US" dirty="0"/>
              <a:t>关系；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KBP </a:t>
            </a:r>
            <a:r>
              <a:rPr lang="zh-CN" altLang="en-US" dirty="0"/>
              <a:t>数据集：对齐 </a:t>
            </a:r>
            <a:r>
              <a:rPr lang="en-US" altLang="zh-CN" dirty="0"/>
              <a:t>Wikipedia </a:t>
            </a:r>
            <a:r>
              <a:rPr lang="en-US" altLang="zh-CN" dirty="0" err="1"/>
              <a:t>infoboxes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KBP </a:t>
            </a:r>
            <a:r>
              <a:rPr lang="zh-CN" altLang="en-US" dirty="0"/>
              <a:t>共享任务语料和 </a:t>
            </a:r>
            <a:r>
              <a:rPr lang="en-US" altLang="zh-CN" dirty="0"/>
              <a:t>Wikipedia </a:t>
            </a:r>
            <a:r>
              <a:rPr lang="zh-CN" altLang="en-US" dirty="0" smtClean="0"/>
              <a:t>语</a:t>
            </a:r>
            <a:r>
              <a:rPr lang="zh-CN" altLang="en-US" dirty="0"/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24441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评估方法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810447"/>
            <a:ext cx="741916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留</a:t>
            </a:r>
            <a:r>
              <a:rPr lang="zh-CN" altLang="en-US" sz="1800" dirty="0" smtClean="0"/>
              <a:t>出法评估（</a:t>
            </a:r>
            <a:r>
              <a:rPr lang="en-US" altLang="zh-CN" sz="1800" dirty="0" smtClean="0"/>
              <a:t>held-out evaluation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比较模型预测的结果和测试集中的标准值来判断对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人工评估（</a:t>
            </a:r>
            <a:r>
              <a:rPr lang="en-US" altLang="zh-CN" sz="1800" dirty="0" smtClean="0"/>
              <a:t>human evaluation)</a:t>
            </a:r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通过多数投票的方法对预测的关系进行</a:t>
            </a:r>
            <a:r>
              <a:rPr lang="zh-CN" altLang="en-US" dirty="0" smtClean="0"/>
              <a:t>评估</a:t>
            </a:r>
            <a:endParaRPr lang="en-US" altLang="zh-CN" dirty="0" smtClean="0"/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7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度量指标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74191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评估对象</a:t>
            </a:r>
            <a:endParaRPr lang="en-US" altLang="zh-CN" sz="1800" dirty="0" smtClean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比较模型预测的结果和测试集中的标准值来判断对</a:t>
            </a:r>
            <a:r>
              <a:rPr lang="zh-CN" altLang="en-US" dirty="0" smtClean="0"/>
              <a:t>错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假定</a:t>
            </a:r>
            <a:endParaRPr lang="en-US" altLang="zh-CN" sz="1800" dirty="0" smtClean="0"/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测试集中的关系实例数量</a:t>
            </a:r>
            <a:r>
              <a:rPr lang="en-US" altLang="zh-CN" dirty="0"/>
              <a:t>: </a:t>
            </a:r>
            <a:r>
              <a:rPr lang="en-US" altLang="zh-CN" dirty="0" smtClean="0"/>
              <a:t>N</a:t>
            </a:r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模型</a:t>
            </a:r>
            <a:r>
              <a:rPr lang="zh-CN" altLang="en-US" dirty="0" smtClean="0"/>
              <a:t>预测的关系实例数量</a:t>
            </a:r>
            <a:r>
              <a:rPr lang="en-US" altLang="zh-CN" dirty="0" smtClean="0"/>
              <a:t>: E</a:t>
            </a:r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模型预测的正确的关系实例</a:t>
            </a:r>
            <a:r>
              <a:rPr lang="zh-CN" altLang="en-US" dirty="0" smtClean="0"/>
              <a:t>数量</a:t>
            </a:r>
            <a:r>
              <a:rPr lang="en-US" altLang="zh-CN" dirty="0" smtClean="0"/>
              <a:t>: C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度量</a:t>
            </a:r>
            <a:r>
              <a:rPr lang="zh-CN" altLang="en-US" sz="1800" dirty="0" smtClean="0"/>
              <a:t>指标</a:t>
            </a:r>
            <a:endParaRPr lang="en-US" altLang="zh-CN" sz="1800" dirty="0" smtClean="0"/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Recall = C/N</a:t>
            </a:r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Precision = C/E</a:t>
            </a:r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6286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</a:p>
          <a:p>
            <a:pPr marL="342900" lvl="2">
              <a:lnSpc>
                <a:spcPct val="150000"/>
              </a:lnSpc>
            </a:pPr>
            <a:r>
              <a:rPr lang="en-US" altLang="zh-CN" dirty="0" smtClean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76" y="4177907"/>
            <a:ext cx="2471156" cy="6350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938" y="1640022"/>
            <a:ext cx="3895807" cy="32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51071" y="2207159"/>
            <a:ext cx="664668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开放关系抽取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联合抽取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9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0594" y="18381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概述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21181" y="763794"/>
            <a:ext cx="7419169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开放关系抽取，是指直接从纯文本中提取关系三元组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1480"/>
          <a:stretch/>
        </p:blipFill>
        <p:spPr>
          <a:xfrm>
            <a:off x="622142" y="1501602"/>
            <a:ext cx="7831483" cy="28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66D"/>
      </a:accent1>
      <a:accent2>
        <a:srgbClr val="8AA3BD"/>
      </a:accent2>
      <a:accent3>
        <a:srgbClr val="2A566D"/>
      </a:accent3>
      <a:accent4>
        <a:srgbClr val="8AA3BD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A566D"/>
    </a:accent1>
    <a:accent2>
      <a:srgbClr val="8AA3BD"/>
    </a:accent2>
    <a:accent3>
      <a:srgbClr val="2A566D"/>
    </a:accent3>
    <a:accent4>
      <a:srgbClr val="8AA3BD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17391</TotalTime>
  <Words>1594</Words>
  <Application>Microsoft Office PowerPoint</Application>
  <PresentationFormat>全屏显示(16:9)</PresentationFormat>
  <Paragraphs>270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Liao QingWen</cp:lastModifiedBy>
  <cp:revision>684</cp:revision>
  <dcterms:created xsi:type="dcterms:W3CDTF">2016-04-02T06:58:00Z</dcterms:created>
  <dcterms:modified xsi:type="dcterms:W3CDTF">2019-12-17T13:11:13Z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