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9" r:id="rId4"/>
    <p:sldId id="281" r:id="rId5"/>
    <p:sldId id="4805" r:id="rId6"/>
    <p:sldId id="5009" r:id="rId7"/>
    <p:sldId id="4999" r:id="rId8"/>
    <p:sldId id="4821" r:id="rId9"/>
    <p:sldId id="4823" r:id="rId10"/>
    <p:sldId id="4828" r:id="rId11"/>
    <p:sldId id="5010" r:id="rId12"/>
    <p:sldId id="5005" r:id="rId13"/>
    <p:sldId id="5008" r:id="rId14"/>
    <p:sldId id="5002" r:id="rId15"/>
    <p:sldId id="5000" r:id="rId16"/>
    <p:sldId id="4996" r:id="rId17"/>
    <p:sldId id="5001" r:id="rId18"/>
    <p:sldId id="5003" r:id="rId19"/>
    <p:sldId id="4994" r:id="rId20"/>
    <p:sldId id="478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9F9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71329" autoAdjust="0"/>
  </p:normalViewPr>
  <p:slideViewPr>
    <p:cSldViewPr snapToGrid="0">
      <p:cViewPr>
        <p:scale>
          <a:sx n="75" d="100"/>
          <a:sy n="75" d="100"/>
        </p:scale>
        <p:origin x="561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基础一点，学习路线</a:t>
            </a:r>
            <a:endParaRPr lang="en-US" altLang="zh-CN" dirty="0"/>
          </a:p>
          <a:p>
            <a:r>
              <a:rPr lang="zh-CN" altLang="en-US" dirty="0"/>
              <a:t>要学什么，怎么学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2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代码风格，空行缩进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7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代码风格，空行缩进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32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代码风格，空行缩进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34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74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面试放在最后，是因为能力比较重要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1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56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面试放在最后，是因为能力比较重要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4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3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总结一下后台开发的学习路线，应该了解的知识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6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5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2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8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4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拥有基本的开发能力，碰到许多不知道怎么解决的问题。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9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通过建立情感词并使用同义词反义词进行极性分类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1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3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_文本框 4"/>
          <p:cNvSpPr txBox="1"/>
          <p:nvPr>
            <p:custDataLst>
              <p:tags r:id="rId1"/>
            </p:custDataLst>
          </p:nvPr>
        </p:nvSpPr>
        <p:spPr>
          <a:xfrm>
            <a:off x="1959148" y="2164178"/>
            <a:ext cx="8045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基于注意力机制的细粒度情感分析</a:t>
            </a:r>
            <a:endParaRPr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0942" y="4346439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答辩人：王诚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E9CA4-1A12-4570-BA58-4EBB218E765D}"/>
              </a:ext>
            </a:extLst>
          </p:cNvPr>
          <p:cNvSpPr txBox="1"/>
          <p:nvPr/>
        </p:nvSpPr>
        <p:spPr>
          <a:xfrm>
            <a:off x="5287654" y="4346439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指导老师：何炎祥教授   彭敏教授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8137720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研究内容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E1296D-F410-4BD1-AC15-FCB71973BCCF}"/>
              </a:ext>
            </a:extLst>
          </p:cNvPr>
          <p:cNvSpPr/>
          <p:nvPr/>
        </p:nvSpPr>
        <p:spPr>
          <a:xfrm>
            <a:off x="1103086" y="1626934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研究目标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9FE353-79A7-421E-997B-144B49CB0165}"/>
              </a:ext>
            </a:extLst>
          </p:cNvPr>
          <p:cNvSpPr txBox="1"/>
          <p:nvPr/>
        </p:nvSpPr>
        <p:spPr>
          <a:xfrm>
            <a:off x="1103086" y="2167100"/>
            <a:ext cx="788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针对客户评论场景，提出一种新的基于注意力机制</a:t>
            </a:r>
            <a:r>
              <a:rPr lang="en-US" altLang="zh-CN" dirty="0"/>
              <a:t>LSTM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对实现定义好的</a:t>
            </a:r>
            <a:r>
              <a:rPr lang="en-US" altLang="zh-CN" dirty="0"/>
              <a:t>Aspect</a:t>
            </a:r>
            <a:r>
              <a:rPr lang="zh-CN" altLang="en-US" dirty="0"/>
              <a:t>融入到句子中进行训练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321225-E11F-4F00-879C-3CD4ECA50F9F}"/>
              </a:ext>
            </a:extLst>
          </p:cNvPr>
          <p:cNvSpPr/>
          <p:nvPr/>
        </p:nvSpPr>
        <p:spPr>
          <a:xfrm>
            <a:off x="1103086" y="3220819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具体内容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37093C-F1C6-480C-B2C3-B30FA0070976}"/>
              </a:ext>
            </a:extLst>
          </p:cNvPr>
          <p:cNvSpPr txBox="1"/>
          <p:nvPr/>
        </p:nvSpPr>
        <p:spPr>
          <a:xfrm>
            <a:off x="1439671" y="4010192"/>
            <a:ext cx="7550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收集语料，对语料进行预处理，分词，去停用词等。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建立</a:t>
            </a:r>
            <a:r>
              <a:rPr lang="en-US" altLang="zh-CN" dirty="0"/>
              <a:t>aspect</a:t>
            </a:r>
            <a:r>
              <a:rPr lang="zh-CN" altLang="en-US" dirty="0"/>
              <a:t>词的词典。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ELMO</a:t>
            </a:r>
            <a:r>
              <a:rPr lang="zh-CN" altLang="en-US" dirty="0"/>
              <a:t>模型将数据集里的所有词训练成融合上下文语义的词向量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设计模型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训练模型，调参，设置对照试验进行对比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10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8137720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创新点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07462A-796B-4D8F-92D9-ECEA154E649C}"/>
              </a:ext>
            </a:extLst>
          </p:cNvPr>
          <p:cNvSpPr txBox="1"/>
          <p:nvPr/>
        </p:nvSpPr>
        <p:spPr>
          <a:xfrm>
            <a:off x="875229" y="3656719"/>
            <a:ext cx="326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情商，智商之间是存在联系的</a:t>
            </a:r>
            <a:endParaRPr lang="en-US" altLang="zh-CN" dirty="0"/>
          </a:p>
          <a:p>
            <a:r>
              <a:rPr lang="zh-CN" altLang="en-US" dirty="0"/>
              <a:t>到来，智能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4035D8-B233-4F53-A870-FEF28C8FEFA4}"/>
              </a:ext>
            </a:extLst>
          </p:cNvPr>
          <p:cNvSpPr/>
          <p:nvPr/>
        </p:nvSpPr>
        <p:spPr>
          <a:xfrm>
            <a:off x="1134701" y="1799801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字词向量联合表示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E2A79C-15FA-43B3-8737-CBE9905686F2}"/>
              </a:ext>
            </a:extLst>
          </p:cNvPr>
          <p:cNvSpPr/>
          <p:nvPr/>
        </p:nvSpPr>
        <p:spPr>
          <a:xfrm>
            <a:off x="1134701" y="2416455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将词语中把组成的汉字单独抽取出来，和词语一起进行训练。</a:t>
            </a:r>
            <a:endParaRPr lang="en-US" altLang="zh-CN" dirty="0"/>
          </a:p>
          <a:p>
            <a:r>
              <a:rPr lang="zh-CN" altLang="en-US" dirty="0"/>
              <a:t>这样就使那些共享汉字的词义之间产生了联系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E693A9-9776-45A2-944B-1F130D518BFD}"/>
              </a:ext>
            </a:extLst>
          </p:cNvPr>
          <p:cNvSpPr txBox="1"/>
          <p:nvPr/>
        </p:nvSpPr>
        <p:spPr>
          <a:xfrm>
            <a:off x="5445249" y="3656719"/>
            <a:ext cx="4031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一些无实际意义的词</a:t>
            </a:r>
            <a:endParaRPr lang="en-US" altLang="zh-CN" dirty="0"/>
          </a:p>
          <a:p>
            <a:r>
              <a:rPr lang="zh-CN" altLang="en-US" dirty="0"/>
              <a:t>巧克力，沙发，地理名，人名等</a:t>
            </a:r>
          </a:p>
        </p:txBody>
      </p:sp>
    </p:spTree>
    <p:extLst>
      <p:ext uri="{BB962C8B-B14F-4D97-AF65-F5344CB8AC3E}">
        <p14:creationId xmlns:p14="http://schemas.microsoft.com/office/powerpoint/2010/main" val="5275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8137720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创新点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4035D8-B233-4F53-A870-FEF28C8FEFA4}"/>
              </a:ext>
            </a:extLst>
          </p:cNvPr>
          <p:cNvSpPr/>
          <p:nvPr/>
        </p:nvSpPr>
        <p:spPr>
          <a:xfrm>
            <a:off x="1134701" y="1799801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提出一种新的基于注意力机制的</a:t>
            </a:r>
            <a:r>
              <a:rPr lang="en-US" altLang="zh-CN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LSTM</a:t>
            </a: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模型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500BB7-6BC4-4ACB-85DF-C0B7ED5E8903}"/>
              </a:ext>
            </a:extLst>
          </p:cNvPr>
          <p:cNvSpPr/>
          <p:nvPr/>
        </p:nvSpPr>
        <p:spPr>
          <a:xfrm>
            <a:off x="1103086" y="2703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attention-LSTM</a:t>
            </a:r>
            <a:r>
              <a:rPr lang="zh-CN" altLang="en-US" dirty="0"/>
              <a:t>将目标词与句子中的每个词合并后一起进行模型训练。每个词向量具有相同的权重</a:t>
            </a:r>
            <a:endParaRPr lang="en-US" altLang="zh-CN" dirty="0"/>
          </a:p>
          <a:p>
            <a:r>
              <a:rPr lang="zh-CN" altLang="en-US" dirty="0"/>
              <a:t>在与情感词，</a:t>
            </a:r>
            <a:r>
              <a:rPr lang="en-US" altLang="zh-CN" dirty="0"/>
              <a:t>aspect</a:t>
            </a:r>
            <a:r>
              <a:rPr lang="zh-CN" altLang="en-US" dirty="0"/>
              <a:t>词典匹配词的前后增加滑动窗口机制，</a:t>
            </a:r>
            <a:endParaRPr lang="en-US" altLang="zh-CN" dirty="0"/>
          </a:p>
          <a:p>
            <a:r>
              <a:rPr lang="zh-CN" altLang="en-US" dirty="0"/>
              <a:t>靠近关键词附近的词拥有更好的权重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6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研究内容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49E78-5B19-44D0-9BD1-9376199C23A7}"/>
              </a:ext>
            </a:extLst>
          </p:cNvPr>
          <p:cNvSpPr txBox="1"/>
          <p:nvPr/>
        </p:nvSpPr>
        <p:spPr>
          <a:xfrm>
            <a:off x="1566388" y="1699417"/>
            <a:ext cx="178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难点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CDBDA3-2C23-44EB-B570-5729086CF33B}"/>
              </a:ext>
            </a:extLst>
          </p:cNvPr>
          <p:cNvSpPr txBox="1"/>
          <p:nvPr/>
        </p:nvSpPr>
        <p:spPr>
          <a:xfrm>
            <a:off x="1566388" y="2486296"/>
            <a:ext cx="6115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中文分词难度较大，评论中的表述口语化严重，遇到新词的概率大。保证模型在遇到新词时能够根据上下文正确预测情感极性。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汉语言具有多歧义的隐晦的特点，不同的字在不同的场景的意义大相径庭。</a:t>
            </a:r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790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682154" y="2712720"/>
            <a:ext cx="4794201" cy="11288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实验设计</a:t>
            </a:r>
          </a:p>
        </p:txBody>
      </p:sp>
    </p:spTree>
    <p:extLst>
      <p:ext uri="{BB962C8B-B14F-4D97-AF65-F5344CB8AC3E}">
        <p14:creationId xmlns:p14="http://schemas.microsoft.com/office/powerpoint/2010/main" val="4302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实验设计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49E78-5B19-44D0-9BD1-9376199C23A7}"/>
              </a:ext>
            </a:extLst>
          </p:cNvPr>
          <p:cNvSpPr txBox="1"/>
          <p:nvPr/>
        </p:nvSpPr>
        <p:spPr>
          <a:xfrm>
            <a:off x="1698595" y="1567114"/>
            <a:ext cx="178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实验数据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CDBDA3-2C23-44EB-B570-5729086CF33B}"/>
              </a:ext>
            </a:extLst>
          </p:cNvPr>
          <p:cNvSpPr txBox="1"/>
          <p:nvPr/>
        </p:nvSpPr>
        <p:spPr>
          <a:xfrm>
            <a:off x="1698595" y="2283302"/>
            <a:ext cx="535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AI Challenger 2018</a:t>
            </a:r>
            <a:r>
              <a:rPr lang="zh-CN" altLang="en-US" b="1" dirty="0"/>
              <a:t>数据集</a:t>
            </a:r>
            <a:r>
              <a:rPr lang="zh-CN" altLang="en-US" dirty="0"/>
              <a:t>：包含海量用户评价，分为</a:t>
            </a:r>
            <a:r>
              <a:rPr lang="en-US" altLang="zh-CN" dirty="0"/>
              <a:t>20</a:t>
            </a:r>
            <a:r>
              <a:rPr lang="zh-CN" altLang="en-US" dirty="0"/>
              <a:t>个细粒度要素的情感倾向。</a:t>
            </a:r>
            <a:endParaRPr lang="en-US" altLang="zh-CN" dirty="0"/>
          </a:p>
          <a:p>
            <a:r>
              <a:rPr lang="zh-CN" altLang="en-US" b="1" dirty="0"/>
              <a:t>爬取大众点评上的评价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76FE0F-E6E0-4DE3-B627-7B20468381A9}"/>
              </a:ext>
            </a:extLst>
          </p:cNvPr>
          <p:cNvSpPr txBox="1"/>
          <p:nvPr/>
        </p:nvSpPr>
        <p:spPr>
          <a:xfrm>
            <a:off x="1615467" y="3556436"/>
            <a:ext cx="178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对比模型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7BA795-1F27-43FF-9561-C4F9709ABED7}"/>
              </a:ext>
            </a:extLst>
          </p:cNvPr>
          <p:cNvSpPr txBox="1"/>
          <p:nvPr/>
        </p:nvSpPr>
        <p:spPr>
          <a:xfrm>
            <a:off x="1615467" y="4429460"/>
            <a:ext cx="535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Attention-base LSTM-1</a:t>
            </a:r>
            <a:r>
              <a:rPr lang="zh-CN" altLang="en-US" b="1" dirty="0"/>
              <a:t>（改进模型）</a:t>
            </a:r>
            <a:endParaRPr lang="en-US" altLang="zh-CN" b="1" dirty="0"/>
          </a:p>
          <a:p>
            <a:r>
              <a:rPr lang="en-US" altLang="zh-CN" b="1" dirty="0"/>
              <a:t>Attention-base LSTM </a:t>
            </a:r>
            <a:r>
              <a:rPr lang="zh-CN" altLang="en-US" b="1" dirty="0"/>
              <a:t>（</a:t>
            </a:r>
            <a:r>
              <a:rPr lang="en-US" altLang="zh-CN" b="1" dirty="0"/>
              <a:t>baseline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SVM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370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实验设计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C6F428-769D-43E8-B4B4-CFD56073AAEB}"/>
              </a:ext>
            </a:extLst>
          </p:cNvPr>
          <p:cNvSpPr/>
          <p:nvPr/>
        </p:nvSpPr>
        <p:spPr>
          <a:xfrm>
            <a:off x="770577" y="2600602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Sentence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ADF239-C757-4D1C-A51B-FC3DF1BF61E2}"/>
              </a:ext>
            </a:extLst>
          </p:cNvPr>
          <p:cNvSpPr/>
          <p:nvPr/>
        </p:nvSpPr>
        <p:spPr>
          <a:xfrm>
            <a:off x="770577" y="3347551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Aspect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B0CD90-0F9B-470B-AB33-08793DBA0B09}"/>
              </a:ext>
            </a:extLst>
          </p:cNvPr>
          <p:cNvSpPr/>
          <p:nvPr/>
        </p:nvSpPr>
        <p:spPr>
          <a:xfrm>
            <a:off x="2513757" y="2852675"/>
            <a:ext cx="1796986" cy="6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预处理，向量化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80CC1B-7626-45CE-AD83-E420DB380444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1878573" y="2785268"/>
            <a:ext cx="635184" cy="38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6F54572-B1FC-46C0-971A-16393B65825C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1878573" y="3175231"/>
            <a:ext cx="635184" cy="35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CE7CA8D-D5C2-45E0-8009-FBD0AC8BED4A}"/>
              </a:ext>
            </a:extLst>
          </p:cNvPr>
          <p:cNvCxnSpPr>
            <a:stCxn id="21" idx="3"/>
          </p:cNvCxnSpPr>
          <p:nvPr/>
        </p:nvCxnSpPr>
        <p:spPr>
          <a:xfrm>
            <a:off x="4310743" y="3175231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976842D-888F-4854-A948-4C3E35DB641B}"/>
              </a:ext>
            </a:extLst>
          </p:cNvPr>
          <p:cNvSpPr/>
          <p:nvPr/>
        </p:nvSpPr>
        <p:spPr>
          <a:xfrm>
            <a:off x="5106390" y="2849258"/>
            <a:ext cx="1796986" cy="6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双向</a:t>
            </a:r>
            <a:r>
              <a:rPr lang="en-US" altLang="zh-CN" dirty="0"/>
              <a:t>LSTM</a:t>
            </a:r>
            <a:r>
              <a:rPr lang="zh-CN" altLang="en-US" dirty="0"/>
              <a:t>模型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A94CFA5-12DB-4EBF-A0F2-3B77CA9A3625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685848" y="3224189"/>
            <a:ext cx="1063817" cy="161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3C5D7F5-4391-405F-83BB-6E30BAB5773F}"/>
              </a:ext>
            </a:extLst>
          </p:cNvPr>
          <p:cNvSpPr/>
          <p:nvPr/>
        </p:nvSpPr>
        <p:spPr>
          <a:xfrm>
            <a:off x="5090558" y="4239048"/>
            <a:ext cx="1796986" cy="6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注意力机制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5423B0-A75E-4754-9D27-9C5C6FF9A721}"/>
              </a:ext>
            </a:extLst>
          </p:cNvPr>
          <p:cNvSpPr/>
          <p:nvPr/>
        </p:nvSpPr>
        <p:spPr>
          <a:xfrm>
            <a:off x="7630043" y="3532217"/>
            <a:ext cx="1796986" cy="6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语义合成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DCE7F7B-D6AA-4716-861A-91AE3F19BCEC}"/>
              </a:ext>
            </a:extLst>
          </p:cNvPr>
          <p:cNvSpPr/>
          <p:nvPr/>
        </p:nvSpPr>
        <p:spPr>
          <a:xfrm>
            <a:off x="9857327" y="3545540"/>
            <a:ext cx="1611013" cy="6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情感分类计算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C7525C-F096-407C-9840-C8D1688FB795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6903376" y="3171814"/>
            <a:ext cx="726667" cy="68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BDD318-296D-4558-A119-D448CD250BC7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887544" y="3854773"/>
            <a:ext cx="742499" cy="70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1EE306E-C5E7-4516-A96F-E6EF3813FFFD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9427029" y="3854773"/>
            <a:ext cx="430298" cy="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78BB032-D5BE-462B-97E5-A0BFCEF24B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2768" y="3631072"/>
            <a:ext cx="2410785" cy="2582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8F78AFC-760C-4639-9DB4-45013A6A047F}"/>
              </a:ext>
            </a:extLst>
          </p:cNvPr>
          <p:cNvSpPr/>
          <p:nvPr/>
        </p:nvSpPr>
        <p:spPr>
          <a:xfrm>
            <a:off x="3879365" y="5816690"/>
            <a:ext cx="1796986" cy="6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构造词向量矩阵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EAAED34-FFC2-4406-A3F8-B8F67D2BD941}"/>
              </a:ext>
            </a:extLst>
          </p:cNvPr>
          <p:cNvCxnSpPr>
            <a:stCxn id="49" idx="0"/>
            <a:endCxn id="30" idx="2"/>
          </p:cNvCxnSpPr>
          <p:nvPr/>
        </p:nvCxnSpPr>
        <p:spPr>
          <a:xfrm flipV="1">
            <a:off x="4777858" y="4884160"/>
            <a:ext cx="1211193" cy="9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5ACBA10-B431-4751-AFF9-1538B59F05EB}"/>
              </a:ext>
            </a:extLst>
          </p:cNvPr>
          <p:cNvSpPr txBox="1"/>
          <p:nvPr/>
        </p:nvSpPr>
        <p:spPr>
          <a:xfrm>
            <a:off x="831023" y="4727804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FZHei-B01S" panose="02010601030101010101" pitchFamily="2" charset="-122"/>
              </a:rPr>
              <a:t>1</a:t>
            </a:r>
            <a:endParaRPr lang="zh-CN" altLang="en-US" sz="2400" b="1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9CC1AC9-FB2A-4C6D-BE37-FC1F4F08550E}"/>
              </a:ext>
            </a:extLst>
          </p:cNvPr>
          <p:cNvSpPr txBox="1"/>
          <p:nvPr/>
        </p:nvSpPr>
        <p:spPr>
          <a:xfrm>
            <a:off x="2104403" y="2458316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FZHei-B01S" panose="02010601030101010101" pitchFamily="2" charset="-122"/>
              </a:rPr>
              <a:t>2</a:t>
            </a:r>
            <a:endParaRPr lang="zh-CN" altLang="en-US" sz="2400" b="1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F76B6E5-8070-4A3A-8787-36B6020318B6}"/>
              </a:ext>
            </a:extLst>
          </p:cNvPr>
          <p:cNvSpPr txBox="1"/>
          <p:nvPr/>
        </p:nvSpPr>
        <p:spPr>
          <a:xfrm>
            <a:off x="4428936" y="3282370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FZHei-B01S" panose="02010601030101010101" pitchFamily="2" charset="-122"/>
              </a:rPr>
              <a:t>3</a:t>
            </a:r>
            <a:endParaRPr lang="zh-CN" altLang="en-US" sz="2400" b="1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4E827C-684E-4584-8C22-924A2D13571C}"/>
              </a:ext>
            </a:extLst>
          </p:cNvPr>
          <p:cNvSpPr txBox="1"/>
          <p:nvPr/>
        </p:nvSpPr>
        <p:spPr>
          <a:xfrm>
            <a:off x="4402446" y="4649773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FZHei-B01S" panose="02010601030101010101" pitchFamily="2" charset="-122"/>
              </a:rPr>
              <a:t>3</a:t>
            </a:r>
            <a:endParaRPr lang="zh-CN" altLang="en-US" sz="2400" b="1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0ADEA7-A9DE-4CC2-9324-B04024B9CD89}"/>
              </a:ext>
            </a:extLst>
          </p:cNvPr>
          <p:cNvSpPr txBox="1"/>
          <p:nvPr/>
        </p:nvSpPr>
        <p:spPr>
          <a:xfrm>
            <a:off x="7170524" y="3035726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FZHei-B01S" panose="02010601030101010101" pitchFamily="2" charset="-122"/>
              </a:rPr>
              <a:t>4</a:t>
            </a:r>
            <a:endParaRPr lang="zh-CN" altLang="en-US" sz="2400" b="1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A0F6BFD-B526-445F-8BD3-0DFFA81F837C}"/>
              </a:ext>
            </a:extLst>
          </p:cNvPr>
          <p:cNvSpPr txBox="1"/>
          <p:nvPr/>
        </p:nvSpPr>
        <p:spPr>
          <a:xfrm>
            <a:off x="9427029" y="3959819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FZHei-B01S" panose="02010601030101010101" pitchFamily="2" charset="-122"/>
              </a:rPr>
              <a:t>5</a:t>
            </a:r>
            <a:endParaRPr lang="zh-CN" altLang="en-US" sz="2400" b="1" dirty="0"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33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05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682154" y="2712720"/>
            <a:ext cx="4794201" cy="11288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研究计划</a:t>
            </a:r>
          </a:p>
        </p:txBody>
      </p:sp>
    </p:spTree>
    <p:extLst>
      <p:ext uri="{BB962C8B-B14F-4D97-AF65-F5344CB8AC3E}">
        <p14:creationId xmlns:p14="http://schemas.microsoft.com/office/powerpoint/2010/main" val="203662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研究计划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C2C2AF93-A367-4491-8D2F-8F2536EB6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805847"/>
              </p:ext>
            </p:extLst>
          </p:nvPr>
        </p:nvGraphicFramePr>
        <p:xfrm>
          <a:off x="1448528" y="1711392"/>
          <a:ext cx="8582025" cy="3702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时间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工作安排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lt"/>
                        </a:rPr>
                        <a:t>201</a:t>
                      </a:r>
                      <a:r>
                        <a:rPr lang="en-US" altLang="zh-CN" sz="1800" dirty="0">
                          <a:sym typeface="+mn-lt"/>
                        </a:rPr>
                        <a:t>9</a:t>
                      </a:r>
                      <a:r>
                        <a:rPr lang="zh-CN" altLang="en-US" sz="1800" dirty="0">
                          <a:sym typeface="+mn-lt"/>
                        </a:rPr>
                        <a:t>.</a:t>
                      </a:r>
                      <a:r>
                        <a:rPr lang="en-US" altLang="zh-CN" sz="1800" dirty="0">
                          <a:sym typeface="+mn-lt"/>
                        </a:rPr>
                        <a:t>10</a:t>
                      </a:r>
                      <a:r>
                        <a:rPr lang="zh-CN" altLang="en-US" sz="1800" dirty="0">
                          <a:sym typeface="+mn-lt"/>
                        </a:rPr>
                        <a:t>-201</a:t>
                      </a:r>
                      <a:r>
                        <a:rPr lang="en-US" altLang="zh-CN" sz="1800" dirty="0">
                          <a:sym typeface="+mn-lt"/>
                        </a:rPr>
                        <a:t>9</a:t>
                      </a:r>
                      <a:r>
                        <a:rPr lang="zh-CN" altLang="en-US" sz="1800" dirty="0">
                          <a:sym typeface="+mn-lt"/>
                        </a:rPr>
                        <a:t>.1</a:t>
                      </a:r>
                      <a:r>
                        <a:rPr lang="en-US" altLang="zh-CN" sz="1800" dirty="0">
                          <a:sym typeface="+mn-lt"/>
                        </a:rPr>
                        <a:t>1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lt"/>
                        </a:rPr>
                        <a:t>论文选题，查阅相关文献资料，撰写开题报告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201</a:t>
                      </a:r>
                      <a:r>
                        <a:rPr lang="en-US" altLang="zh-CN" dirty="0">
                          <a:sym typeface="+mn-lt"/>
                        </a:rPr>
                        <a:t>8</a:t>
                      </a:r>
                      <a:r>
                        <a:rPr lang="zh-CN" altLang="en-US" dirty="0">
                          <a:sym typeface="+mn-lt"/>
                        </a:rPr>
                        <a:t>.1</a:t>
                      </a:r>
                      <a:r>
                        <a:rPr lang="en-US" altLang="zh-CN" dirty="0">
                          <a:sym typeface="+mn-lt"/>
                        </a:rPr>
                        <a:t>1</a:t>
                      </a:r>
                      <a:r>
                        <a:rPr lang="zh-CN" altLang="en-US" dirty="0">
                          <a:sym typeface="+mn-lt"/>
                        </a:rPr>
                        <a:t>-201</a:t>
                      </a:r>
                      <a:r>
                        <a:rPr lang="en-US" altLang="zh-CN" dirty="0">
                          <a:sym typeface="+mn-lt"/>
                        </a:rPr>
                        <a:t>8</a:t>
                      </a:r>
                      <a:r>
                        <a:rPr lang="zh-CN" altLang="en-US" dirty="0">
                          <a:sym typeface="+mn-lt"/>
                        </a:rPr>
                        <a:t>.1</a:t>
                      </a:r>
                      <a:r>
                        <a:rPr lang="en-US" altLang="zh-CN" dirty="0">
                          <a:sym typeface="+mn-lt"/>
                        </a:rPr>
                        <a:t>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收集数据，构建</a:t>
                      </a: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aspect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词的词向量矩阵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201</a:t>
                      </a:r>
                      <a:r>
                        <a:rPr lang="en-US" altLang="zh-CN" dirty="0">
                          <a:sym typeface="+mn-lt"/>
                        </a:rPr>
                        <a:t>8</a:t>
                      </a:r>
                      <a:r>
                        <a:rPr lang="zh-CN" altLang="en-US" dirty="0">
                          <a:sym typeface="+mn-lt"/>
                        </a:rPr>
                        <a:t>.1</a:t>
                      </a:r>
                      <a:r>
                        <a:rPr lang="en-US" altLang="zh-CN" dirty="0">
                          <a:sym typeface="+mn-lt"/>
                        </a:rPr>
                        <a:t>2</a:t>
                      </a:r>
                      <a:r>
                        <a:rPr lang="zh-CN" altLang="en-US" dirty="0">
                          <a:sym typeface="+mn-lt"/>
                        </a:rPr>
                        <a:t>-201</a:t>
                      </a:r>
                      <a:r>
                        <a:rPr lang="en-US" altLang="zh-CN" dirty="0">
                          <a:sym typeface="+mn-lt"/>
                        </a:rPr>
                        <a:t>9</a:t>
                      </a:r>
                      <a:r>
                        <a:rPr lang="zh-CN" altLang="en-US" dirty="0">
                          <a:sym typeface="+mn-lt"/>
                        </a:rPr>
                        <a:t>.2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建立模型，进行模型实验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201</a:t>
                      </a:r>
                      <a:r>
                        <a:rPr lang="en-US" altLang="zh-CN" dirty="0">
                          <a:sym typeface="+mn-lt"/>
                        </a:rPr>
                        <a:t>9</a:t>
                      </a:r>
                      <a:r>
                        <a:rPr lang="zh-CN" altLang="en-US" dirty="0">
                          <a:sym typeface="+mn-lt"/>
                        </a:rPr>
                        <a:t>.3-201</a:t>
                      </a:r>
                      <a:r>
                        <a:rPr lang="en-US" altLang="zh-CN" dirty="0">
                          <a:sym typeface="+mn-lt"/>
                        </a:rPr>
                        <a:t>9</a:t>
                      </a:r>
                      <a:r>
                        <a:rPr lang="zh-CN" altLang="en-US" dirty="0">
                          <a:sym typeface="+mn-lt"/>
                        </a:rPr>
                        <a:t>.4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对设计方案进行实现和模型效果验证，论文初稿撰写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201</a:t>
                      </a:r>
                      <a:r>
                        <a:rPr lang="en-US" altLang="zh-CN" dirty="0">
                          <a:sym typeface="+mn-lt"/>
                        </a:rPr>
                        <a:t>9</a:t>
                      </a:r>
                      <a:r>
                        <a:rPr lang="zh-CN" altLang="en-US" dirty="0">
                          <a:sym typeface="+mn-lt"/>
                        </a:rPr>
                        <a:t>.4-201</a:t>
                      </a:r>
                      <a:r>
                        <a:rPr lang="en-US" altLang="zh-CN" dirty="0">
                          <a:sym typeface="+mn-lt"/>
                        </a:rPr>
                        <a:t>9</a:t>
                      </a:r>
                      <a:r>
                        <a:rPr lang="zh-CN" altLang="en-US" dirty="0">
                          <a:sym typeface="+mn-lt"/>
                        </a:rPr>
                        <a:t>.5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根据实验结果撰写论文初稿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201</a:t>
                      </a:r>
                      <a:r>
                        <a:rPr lang="en-US" altLang="zh-CN" dirty="0">
                          <a:sym typeface="+mn-lt"/>
                        </a:rPr>
                        <a:t>9</a:t>
                      </a:r>
                      <a:r>
                        <a:rPr lang="zh-CN" altLang="en-US" dirty="0">
                          <a:sym typeface="+mn-lt"/>
                        </a:rPr>
                        <a:t>.5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ym typeface="+mn-lt"/>
                        </a:rPr>
                        <a:t>论文修改、定稿，参加答辩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_文本框 4"/>
          <p:cNvSpPr txBox="1"/>
          <p:nvPr>
            <p:custDataLst>
              <p:tags r:id="rId1"/>
            </p:custDataLst>
          </p:nvPr>
        </p:nvSpPr>
        <p:spPr>
          <a:xfrm>
            <a:off x="2013123" y="2778858"/>
            <a:ext cx="80451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感谢聆听！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D8A6D3-59EE-471D-963A-3D10277A292B}"/>
              </a:ext>
            </a:extLst>
          </p:cNvPr>
          <p:cNvSpPr txBox="1"/>
          <p:nvPr/>
        </p:nvSpPr>
        <p:spPr>
          <a:xfrm>
            <a:off x="818767" y="4377089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答辩人： 王诚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5B644E-953A-43D1-9978-9348F939D411}"/>
              </a:ext>
            </a:extLst>
          </p:cNvPr>
          <p:cNvSpPr txBox="1"/>
          <p:nvPr/>
        </p:nvSpPr>
        <p:spPr>
          <a:xfrm>
            <a:off x="4067358" y="4377088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指导老师： 何炎祥教授  彭敏教授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31377" y="890005"/>
            <a:ext cx="4408679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选题的目的与意义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32348" y="1912490"/>
            <a:ext cx="321378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研究背景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31376" y="2948620"/>
            <a:ext cx="3562649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研究内容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07980" y="988796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39595" y="19883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36440" y="3051213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E2A8D2-EE9D-44BF-9486-447F8A8F48F3}"/>
              </a:ext>
            </a:extLst>
          </p:cNvPr>
          <p:cNvGrpSpPr/>
          <p:nvPr/>
        </p:nvGrpSpPr>
        <p:grpSpPr>
          <a:xfrm>
            <a:off x="5852247" y="4050749"/>
            <a:ext cx="595509" cy="595509"/>
            <a:chOff x="5823617" y="3592169"/>
            <a:chExt cx="595509" cy="59550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0EBAE36-A695-4570-9F51-C68B43801CD6}"/>
                </a:ext>
              </a:extLst>
            </p:cNvPr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102F8BE-D344-4CEB-A715-341D73FE6CCE}"/>
                </a:ext>
              </a:extLst>
            </p:cNvPr>
            <p:cNvSpPr txBox="1"/>
            <p:nvPr/>
          </p:nvSpPr>
          <p:spPr>
            <a:xfrm>
              <a:off x="5842580" y="3652927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72B7DC9-474A-485B-8347-7FCFDC8E285C}"/>
              </a:ext>
            </a:extLst>
          </p:cNvPr>
          <p:cNvSpPr/>
          <p:nvPr/>
        </p:nvSpPr>
        <p:spPr>
          <a:xfrm>
            <a:off x="6531375" y="3977841"/>
            <a:ext cx="3562649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实验设计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7A38241-333B-4C55-B5CC-FC30A9E4A462}"/>
              </a:ext>
            </a:extLst>
          </p:cNvPr>
          <p:cNvSpPr/>
          <p:nvPr/>
        </p:nvSpPr>
        <p:spPr>
          <a:xfrm>
            <a:off x="5836440" y="5050285"/>
            <a:ext cx="595509" cy="5955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2E917F-1AF3-43B7-8241-13B5AA5FB609}"/>
              </a:ext>
            </a:extLst>
          </p:cNvPr>
          <p:cNvSpPr txBox="1"/>
          <p:nvPr/>
        </p:nvSpPr>
        <p:spPr>
          <a:xfrm>
            <a:off x="5869530" y="5118017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E5511E-93EB-4B02-9A9F-7C0D90BB4CE2}"/>
              </a:ext>
            </a:extLst>
          </p:cNvPr>
          <p:cNvSpPr/>
          <p:nvPr/>
        </p:nvSpPr>
        <p:spPr>
          <a:xfrm>
            <a:off x="6531375" y="5000326"/>
            <a:ext cx="3562649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研究计划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16787" y="2434737"/>
            <a:ext cx="4816034" cy="24513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66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选题的目的与意义</a:t>
            </a:r>
            <a:endParaRPr lang="en-US" altLang="zh-CN" sz="66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4918252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选题的目的与意义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5D10FC-FAA9-402F-9DDF-DD710AA78FFB}"/>
              </a:ext>
            </a:extLst>
          </p:cNvPr>
          <p:cNvSpPr/>
          <p:nvPr/>
        </p:nvSpPr>
        <p:spPr>
          <a:xfrm>
            <a:off x="1590845" y="1644946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细粒度的情感分析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A53417-4727-4FFA-985D-028AC2764D10}"/>
              </a:ext>
            </a:extLst>
          </p:cNvPr>
          <p:cNvSpPr txBox="1"/>
          <p:nvPr/>
        </p:nvSpPr>
        <p:spPr>
          <a:xfrm>
            <a:off x="1590845" y="2209366"/>
            <a:ext cx="788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细粒度情感分析是一个典型的多标签分类任务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4EC4D4-97FB-465D-9D3B-1583B1203077}"/>
              </a:ext>
            </a:extLst>
          </p:cNvPr>
          <p:cNvSpPr txBox="1"/>
          <p:nvPr/>
        </p:nvSpPr>
        <p:spPr>
          <a:xfrm>
            <a:off x="1103087" y="3019705"/>
            <a:ext cx="283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Sentence = (w1, w2,…,</a:t>
            </a:r>
            <a:r>
              <a:rPr lang="en-US" altLang="zh-CN" dirty="0" err="1"/>
              <a:t>wn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Aspect = (a1, a2,…,am)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50F4F82-E67D-4DAE-9018-EF3B781FFA0F}"/>
              </a:ext>
            </a:extLst>
          </p:cNvPr>
          <p:cNvSpPr/>
          <p:nvPr/>
        </p:nvSpPr>
        <p:spPr>
          <a:xfrm>
            <a:off x="4286021" y="3152513"/>
            <a:ext cx="1571501" cy="3693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DEC107-542A-4F31-85E6-3E6FA7405CB9}"/>
              </a:ext>
            </a:extLst>
          </p:cNvPr>
          <p:cNvSpPr txBox="1"/>
          <p:nvPr/>
        </p:nvSpPr>
        <p:spPr>
          <a:xfrm>
            <a:off x="6524172" y="3025257"/>
            <a:ext cx="283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判断出句子在每个方面的极性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7B8A48-FDE7-454D-A6FC-106BCCC5C706}"/>
              </a:ext>
            </a:extLst>
          </p:cNvPr>
          <p:cNvSpPr txBox="1"/>
          <p:nvPr/>
        </p:nvSpPr>
        <p:spPr>
          <a:xfrm>
            <a:off x="894591" y="4297212"/>
            <a:ext cx="430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这家餐点离得很近，但是味道不怎么样</a:t>
            </a:r>
            <a:endParaRPr lang="en-US" altLang="zh-CN" dirty="0"/>
          </a:p>
          <a:p>
            <a:r>
              <a:rPr lang="zh-CN" altLang="en-US" dirty="0"/>
              <a:t>（地理位置，味道，卫生）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0E25C29-0BAF-4493-A788-EC8671C0493F}"/>
              </a:ext>
            </a:extLst>
          </p:cNvPr>
          <p:cNvSpPr/>
          <p:nvPr/>
        </p:nvSpPr>
        <p:spPr>
          <a:xfrm>
            <a:off x="5306621" y="4404855"/>
            <a:ext cx="1571501" cy="3693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6AE446-C327-437A-B2E5-67301E4B86BD}"/>
              </a:ext>
            </a:extLst>
          </p:cNvPr>
          <p:cNvSpPr txBox="1"/>
          <p:nvPr/>
        </p:nvSpPr>
        <p:spPr>
          <a:xfrm>
            <a:off x="7445570" y="4247183"/>
            <a:ext cx="283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地理位置  味道   卫生</a:t>
            </a:r>
            <a:endParaRPr lang="en-US" altLang="zh-CN" dirty="0"/>
          </a:p>
          <a:p>
            <a:r>
              <a:rPr lang="zh-CN" altLang="en-US" dirty="0"/>
              <a:t>积极         消极    未提及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4918252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选题的目的与意义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5D10FC-FAA9-402F-9DDF-DD710AA78FFB}"/>
              </a:ext>
            </a:extLst>
          </p:cNvPr>
          <p:cNvSpPr/>
          <p:nvPr/>
        </p:nvSpPr>
        <p:spPr>
          <a:xfrm>
            <a:off x="1590845" y="1644946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注意力机制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422CBF-455C-433D-9952-C77AB07E465C}"/>
              </a:ext>
            </a:extLst>
          </p:cNvPr>
          <p:cNvSpPr/>
          <p:nvPr/>
        </p:nvSpPr>
        <p:spPr>
          <a:xfrm>
            <a:off x="1103086" y="2490266"/>
            <a:ext cx="10572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借鉴人类的注意力思维方式，人类通过视觉快速扫描全局图像，获取需要重点关注的目标区域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，也就是所说的注意力焦点。然后对这一区域投入更多的资源，以获取更多需要关注目标的细节信息。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7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4918252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选题的目的与意义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5D10FC-FAA9-402F-9DDF-DD710AA78FFB}"/>
              </a:ext>
            </a:extLst>
          </p:cNvPr>
          <p:cNvSpPr/>
          <p:nvPr/>
        </p:nvSpPr>
        <p:spPr>
          <a:xfrm>
            <a:off x="1590845" y="1644946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选题的意义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A53417-4727-4FFA-985D-028AC2764D10}"/>
              </a:ext>
            </a:extLst>
          </p:cNvPr>
          <p:cNvSpPr txBox="1"/>
          <p:nvPr/>
        </p:nvSpPr>
        <p:spPr>
          <a:xfrm>
            <a:off x="1590845" y="2656544"/>
            <a:ext cx="7887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在线点评系统的普及，网络口碑成为消费者购买决策的重要参考依据，并对产品的销量产生影响。基于细粒度的情感分析技术，从网络口碑中提取针对产品特征项的消费者主客观情感，分辨中用户肯定某些方面，同时批评某些方面，能够更加接近消费者真实的情感表达，从而提高销量的预测能力。</a:t>
            </a:r>
          </a:p>
        </p:txBody>
      </p:sp>
    </p:spTree>
    <p:extLst>
      <p:ext uri="{BB962C8B-B14F-4D97-AF65-F5344CB8AC3E}">
        <p14:creationId xmlns:p14="http://schemas.microsoft.com/office/powerpoint/2010/main" val="17486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834320" y="2607212"/>
            <a:ext cx="4794972" cy="11288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研究背景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8137720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研究背景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C4C169-4C44-48DF-B523-8A790AAB8578}"/>
              </a:ext>
            </a:extLst>
          </p:cNvPr>
          <p:cNvSpPr/>
          <p:nvPr/>
        </p:nvSpPr>
        <p:spPr>
          <a:xfrm>
            <a:off x="913189" y="2301713"/>
            <a:ext cx="270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基于情感词典的分类方法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8FF26E-5E48-4E13-8AA5-35C260896583}"/>
              </a:ext>
            </a:extLst>
          </p:cNvPr>
          <p:cNvSpPr/>
          <p:nvPr/>
        </p:nvSpPr>
        <p:spPr>
          <a:xfrm>
            <a:off x="472883" y="3634544"/>
            <a:ext cx="270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传统机器学习算法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F98D37-55E7-4B75-B2DD-E4806DDF121A}"/>
              </a:ext>
            </a:extLst>
          </p:cNvPr>
          <p:cNvSpPr/>
          <p:nvPr/>
        </p:nvSpPr>
        <p:spPr>
          <a:xfrm>
            <a:off x="913189" y="4967375"/>
            <a:ext cx="270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深度学习算法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F2294C-992C-4C0D-BE09-5B01F4EF2D84}"/>
              </a:ext>
            </a:extLst>
          </p:cNvPr>
          <p:cNvSpPr/>
          <p:nvPr/>
        </p:nvSpPr>
        <p:spPr>
          <a:xfrm>
            <a:off x="4136035" y="4831782"/>
            <a:ext cx="68627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基于目标链接的</a:t>
            </a:r>
            <a:r>
              <a:rPr lang="en-US" altLang="zh-CN" sz="1400" dirty="0"/>
              <a:t>LSTM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r>
              <a:rPr lang="en-US" altLang="zh-CN" sz="1400" dirty="0"/>
              <a:t>《</a:t>
            </a:r>
            <a:r>
              <a:rPr lang="en-US" altLang="zh-CN" dirty="0"/>
              <a:t> Effective LSTMs for Target-Dependent Sentiment Classification </a:t>
            </a:r>
            <a:r>
              <a:rPr lang="en-US" altLang="zh-CN" sz="1400" dirty="0"/>
              <a:t>》</a:t>
            </a:r>
          </a:p>
          <a:p>
            <a:r>
              <a:rPr lang="zh-CN" altLang="en-US" sz="1400" dirty="0"/>
              <a:t>基于注意力机制的</a:t>
            </a:r>
            <a:r>
              <a:rPr lang="en-US" altLang="zh-CN" sz="1400" dirty="0"/>
              <a:t>LSTM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r>
              <a:rPr lang="en-US" altLang="zh-CN" sz="1400" dirty="0"/>
              <a:t>《 Attention-based </a:t>
            </a:r>
            <a:r>
              <a:rPr lang="en-US" altLang="zh-CN" sz="1400" dirty="0" err="1"/>
              <a:t>lstm</a:t>
            </a:r>
            <a:r>
              <a:rPr lang="en-US" altLang="zh-CN" sz="1400" dirty="0"/>
              <a:t> for aspect-level sentiment classification 》.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AFAEC4-F96D-4BE2-8311-39DA82315EA4}"/>
              </a:ext>
            </a:extLst>
          </p:cNvPr>
          <p:cNvSpPr/>
          <p:nvPr/>
        </p:nvSpPr>
        <p:spPr>
          <a:xfrm>
            <a:off x="4136035" y="3528388"/>
            <a:ext cx="5032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决策树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支持向量机</a:t>
            </a:r>
            <a:endParaRPr lang="en-US" altLang="zh-CN" sz="1400" dirty="0"/>
          </a:p>
          <a:p>
            <a:r>
              <a:rPr lang="zh-CN" altLang="en-US" sz="1400" dirty="0"/>
              <a:t>核心思想是通过训练集构造分类模型，从而对新数据进行预测</a:t>
            </a:r>
            <a:endParaRPr lang="en-US" altLang="zh-CN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5F366A-B178-42AB-8EF5-CDDC4DFAC53B}"/>
              </a:ext>
            </a:extLst>
          </p:cNvPr>
          <p:cNvSpPr/>
          <p:nvPr/>
        </p:nvSpPr>
        <p:spPr>
          <a:xfrm>
            <a:off x="1134701" y="1567114"/>
            <a:ext cx="561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技术发展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37C162-63D0-4668-8353-DA0D9674670B}"/>
              </a:ext>
            </a:extLst>
          </p:cNvPr>
          <p:cNvSpPr/>
          <p:nvPr/>
        </p:nvSpPr>
        <p:spPr>
          <a:xfrm>
            <a:off x="4136035" y="2085516"/>
            <a:ext cx="57887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Tong</a:t>
            </a:r>
            <a:r>
              <a:rPr lang="zh-CN" altLang="en-US" sz="1400" dirty="0"/>
              <a:t>等人，人工抽取影评领域的词语，并进行极性标注，从而建立</a:t>
            </a:r>
            <a:endParaRPr lang="en-US" altLang="zh-CN" sz="1400" dirty="0"/>
          </a:p>
          <a:p>
            <a:r>
              <a:rPr lang="zh-CN" altLang="en-US" sz="1400" dirty="0"/>
              <a:t>了专门的情感词典</a:t>
            </a:r>
            <a:endParaRPr lang="en-US" altLang="zh-CN" sz="1400" dirty="0"/>
          </a:p>
          <a:p>
            <a:r>
              <a:rPr lang="en-US" altLang="zh-CN" sz="1400" dirty="0"/>
              <a:t>Hu</a:t>
            </a:r>
            <a:r>
              <a:rPr lang="zh-CN" altLang="en-US" sz="1400" dirty="0"/>
              <a:t>等人通过使用已经标注极性的形容词，结合</a:t>
            </a:r>
            <a:r>
              <a:rPr lang="en-US" altLang="zh-CN" sz="1400" dirty="0"/>
              <a:t>WordNet</a:t>
            </a:r>
            <a:r>
              <a:rPr lang="zh-CN" altLang="en-US" sz="1400" dirty="0"/>
              <a:t>中的词间的近义</a:t>
            </a:r>
            <a:endParaRPr lang="en-US" altLang="zh-CN" sz="1400" dirty="0"/>
          </a:p>
          <a:p>
            <a:r>
              <a:rPr lang="zh-CN" altLang="en-US" sz="1400" dirty="0"/>
              <a:t>，同义关系来判断新词的情感极性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682154" y="2712720"/>
            <a:ext cx="4794201" cy="11288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研究内容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ebbbe18-5cc8-4541-834b-8ba335d329b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949</Words>
  <Application>Microsoft Office PowerPoint</Application>
  <PresentationFormat>宽屏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 诚</cp:lastModifiedBy>
  <cp:revision>198</cp:revision>
  <dcterms:created xsi:type="dcterms:W3CDTF">2018-09-05T05:55:00Z</dcterms:created>
  <dcterms:modified xsi:type="dcterms:W3CDTF">2019-11-26T10:36:27Z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