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05" r:id="rId2"/>
    <p:sldId id="303" r:id="rId3"/>
    <p:sldId id="342" r:id="rId4"/>
    <p:sldId id="366" r:id="rId5"/>
    <p:sldId id="358" r:id="rId6"/>
    <p:sldId id="367" r:id="rId7"/>
    <p:sldId id="368" r:id="rId8"/>
    <p:sldId id="369" r:id="rId9"/>
    <p:sldId id="313" r:id="rId10"/>
    <p:sldId id="316" r:id="rId11"/>
    <p:sldId id="359" r:id="rId12"/>
    <p:sldId id="361" r:id="rId13"/>
    <p:sldId id="370" r:id="rId14"/>
    <p:sldId id="371" r:id="rId15"/>
    <p:sldId id="372" r:id="rId16"/>
    <p:sldId id="374" r:id="rId17"/>
    <p:sldId id="375" r:id="rId18"/>
    <p:sldId id="376" r:id="rId19"/>
    <p:sldId id="377" r:id="rId20"/>
    <p:sldId id="378" r:id="rId21"/>
    <p:sldId id="379" r:id="rId22"/>
    <p:sldId id="380" r:id="rId23"/>
    <p:sldId id="381" r:id="rId24"/>
    <p:sldId id="356" r:id="rId25"/>
    <p:sldId id="326" r:id="rId26"/>
    <p:sldId id="362" r:id="rId27"/>
    <p:sldId id="363" r:id="rId28"/>
    <p:sldId id="354" r:id="rId29"/>
    <p:sldId id="352"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21" autoAdjust="0"/>
    <p:restoredTop sz="80605" autoAdjust="0"/>
  </p:normalViewPr>
  <p:slideViewPr>
    <p:cSldViewPr snapToGrid="0">
      <p:cViewPr varScale="1">
        <p:scale>
          <a:sx n="71" d="100"/>
          <a:sy n="71" d="100"/>
        </p:scale>
        <p:origin x="90" y="228"/>
      </p:cViewPr>
      <p:guideLst>
        <p:guide pos="3840"/>
        <p:guide orient="horz" pos="2160"/>
      </p:guideLst>
    </p:cSldViewPr>
  </p:slideViewPr>
  <p:notesTextViewPr>
    <p:cViewPr>
      <p:scale>
        <a:sx n="1" d="1"/>
        <a:sy n="1" d="1"/>
      </p:scale>
      <p:origin x="0" y="0"/>
    </p:cViewPr>
  </p:notesTextViewPr>
  <p:sorterViewPr>
    <p:cViewPr>
      <p:scale>
        <a:sx n="66" d="100"/>
        <a:sy n="66" d="100"/>
      </p:scale>
      <p:origin x="0" y="-1296"/>
    </p:cViewPr>
  </p:sorterViewPr>
  <p:notesViewPr>
    <p:cSldViewPr snapToGrid="0">
      <p:cViewPr varScale="1">
        <p:scale>
          <a:sx n="67" d="100"/>
          <a:sy n="67" d="100"/>
        </p:scale>
        <p:origin x="3744"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FA209B-2A58-46BD-98C4-4ADC420342F6}" type="datetimeFigureOut">
              <a:rPr lang="zh-CN" altLang="en-US" smtClean="0"/>
              <a:t>2018/7/14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3B42-D1E1-47CB-A9E4-A63D9C533E94}" type="slidenum">
              <a:rPr lang="zh-CN" altLang="en-US" smtClean="0"/>
              <a:t>‹#›</a:t>
            </a:fld>
            <a:endParaRPr lang="zh-CN" altLang="en-US"/>
          </a:p>
        </p:txBody>
      </p:sp>
    </p:spTree>
    <p:extLst>
      <p:ext uri="{BB962C8B-B14F-4D97-AF65-F5344CB8AC3E}">
        <p14:creationId xmlns:p14="http://schemas.microsoft.com/office/powerpoint/2010/main" val="443591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68052C-F017-4FAC-859B-FDBF5F40E397}" type="slidenum">
              <a:rPr lang="zh-CN" altLang="en-US" smtClean="0"/>
              <a:t>1</a:t>
            </a:fld>
            <a:endParaRPr lang="zh-CN" altLang="en-US"/>
          </a:p>
        </p:txBody>
      </p:sp>
    </p:spTree>
    <p:extLst>
      <p:ext uri="{BB962C8B-B14F-4D97-AF65-F5344CB8AC3E}">
        <p14:creationId xmlns:p14="http://schemas.microsoft.com/office/powerpoint/2010/main" val="3215802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B3B42-D1E1-47CB-A9E4-A63D9C533E94}" type="slidenum">
              <a:rPr lang="zh-CN" altLang="en-US" smtClean="0"/>
              <a:t>11</a:t>
            </a:fld>
            <a:endParaRPr lang="zh-CN" altLang="en-US"/>
          </a:p>
        </p:txBody>
      </p:sp>
    </p:spTree>
    <p:extLst>
      <p:ext uri="{BB962C8B-B14F-4D97-AF65-F5344CB8AC3E}">
        <p14:creationId xmlns:p14="http://schemas.microsoft.com/office/powerpoint/2010/main" val="1779874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smtClean="0">
              <a:latin typeface="Arial" panose="020B0604020202020204" pitchFamily="34" charset="0"/>
              <a:ea typeface="微软雅黑" panose="020B0503020204020204" pitchFamily="34" charset="-122"/>
              <a:sym typeface="Arial" panose="020B0604020202020204" pitchFamily="34" charset="0"/>
            </a:endParaRPr>
          </a:p>
        </p:txBody>
      </p:sp>
      <p:sp>
        <p:nvSpPr>
          <p:cNvPr id="4" name="灯片编号占位符 3"/>
          <p:cNvSpPr>
            <a:spLocks noGrp="1"/>
          </p:cNvSpPr>
          <p:nvPr>
            <p:ph type="sldNum" sz="quarter" idx="10"/>
          </p:nvPr>
        </p:nvSpPr>
        <p:spPr/>
        <p:txBody>
          <a:bodyPr/>
          <a:lstStyle/>
          <a:p>
            <a:fld id="{FC8B3B42-D1E1-47CB-A9E4-A63D9C533E94}" type="slidenum">
              <a:rPr lang="zh-CN" altLang="en-US" smtClean="0"/>
              <a:t>12</a:t>
            </a:fld>
            <a:endParaRPr lang="zh-CN" altLang="en-US"/>
          </a:p>
        </p:txBody>
      </p:sp>
    </p:spTree>
    <p:extLst>
      <p:ext uri="{BB962C8B-B14F-4D97-AF65-F5344CB8AC3E}">
        <p14:creationId xmlns:p14="http://schemas.microsoft.com/office/powerpoint/2010/main" val="713109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smtClean="0">
              <a:latin typeface="Arial" panose="020B0604020202020204" pitchFamily="34" charset="0"/>
              <a:ea typeface="微软雅黑" panose="020B0503020204020204" pitchFamily="34" charset="-122"/>
              <a:sym typeface="Arial" panose="020B0604020202020204" pitchFamily="34" charset="0"/>
            </a:endParaRPr>
          </a:p>
        </p:txBody>
      </p:sp>
      <p:sp>
        <p:nvSpPr>
          <p:cNvPr id="4" name="灯片编号占位符 3"/>
          <p:cNvSpPr>
            <a:spLocks noGrp="1"/>
          </p:cNvSpPr>
          <p:nvPr>
            <p:ph type="sldNum" sz="quarter" idx="10"/>
          </p:nvPr>
        </p:nvSpPr>
        <p:spPr/>
        <p:txBody>
          <a:bodyPr/>
          <a:lstStyle/>
          <a:p>
            <a:fld id="{FC8B3B42-D1E1-47CB-A9E4-A63D9C533E94}" type="slidenum">
              <a:rPr lang="zh-CN" altLang="en-US" smtClean="0"/>
              <a:t>13</a:t>
            </a:fld>
            <a:endParaRPr lang="zh-CN" altLang="en-US"/>
          </a:p>
        </p:txBody>
      </p:sp>
    </p:spTree>
    <p:extLst>
      <p:ext uri="{BB962C8B-B14F-4D97-AF65-F5344CB8AC3E}">
        <p14:creationId xmlns:p14="http://schemas.microsoft.com/office/powerpoint/2010/main" val="2033424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smtClean="0">
              <a:latin typeface="Arial" panose="020B0604020202020204" pitchFamily="34" charset="0"/>
              <a:ea typeface="微软雅黑" panose="020B0503020204020204" pitchFamily="34" charset="-122"/>
              <a:sym typeface="Arial" panose="020B0604020202020204" pitchFamily="34" charset="0"/>
            </a:endParaRPr>
          </a:p>
        </p:txBody>
      </p:sp>
      <p:sp>
        <p:nvSpPr>
          <p:cNvPr id="4" name="灯片编号占位符 3"/>
          <p:cNvSpPr>
            <a:spLocks noGrp="1"/>
          </p:cNvSpPr>
          <p:nvPr>
            <p:ph type="sldNum" sz="quarter" idx="10"/>
          </p:nvPr>
        </p:nvSpPr>
        <p:spPr/>
        <p:txBody>
          <a:bodyPr/>
          <a:lstStyle/>
          <a:p>
            <a:fld id="{FC8B3B42-D1E1-47CB-A9E4-A63D9C533E94}" type="slidenum">
              <a:rPr lang="zh-CN" altLang="en-US" smtClean="0"/>
              <a:t>14</a:t>
            </a:fld>
            <a:endParaRPr lang="zh-CN" altLang="en-US"/>
          </a:p>
        </p:txBody>
      </p:sp>
    </p:spTree>
    <p:extLst>
      <p:ext uri="{BB962C8B-B14F-4D97-AF65-F5344CB8AC3E}">
        <p14:creationId xmlns:p14="http://schemas.microsoft.com/office/powerpoint/2010/main" val="3430017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smtClean="0">
              <a:latin typeface="Arial" panose="020B0604020202020204" pitchFamily="34" charset="0"/>
              <a:ea typeface="微软雅黑" panose="020B0503020204020204" pitchFamily="34" charset="-122"/>
              <a:sym typeface="Arial" panose="020B0604020202020204" pitchFamily="34" charset="0"/>
            </a:endParaRPr>
          </a:p>
        </p:txBody>
      </p:sp>
      <p:sp>
        <p:nvSpPr>
          <p:cNvPr id="4" name="灯片编号占位符 3"/>
          <p:cNvSpPr>
            <a:spLocks noGrp="1"/>
          </p:cNvSpPr>
          <p:nvPr>
            <p:ph type="sldNum" sz="quarter" idx="10"/>
          </p:nvPr>
        </p:nvSpPr>
        <p:spPr/>
        <p:txBody>
          <a:bodyPr/>
          <a:lstStyle/>
          <a:p>
            <a:fld id="{FC8B3B42-D1E1-47CB-A9E4-A63D9C533E94}" type="slidenum">
              <a:rPr lang="zh-CN" altLang="en-US" smtClean="0"/>
              <a:t>15</a:t>
            </a:fld>
            <a:endParaRPr lang="zh-CN" altLang="en-US"/>
          </a:p>
        </p:txBody>
      </p:sp>
    </p:spTree>
    <p:extLst>
      <p:ext uri="{BB962C8B-B14F-4D97-AF65-F5344CB8AC3E}">
        <p14:creationId xmlns:p14="http://schemas.microsoft.com/office/powerpoint/2010/main" val="3655977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smtClean="0">
              <a:latin typeface="Arial" panose="020B0604020202020204" pitchFamily="34" charset="0"/>
              <a:ea typeface="微软雅黑" panose="020B0503020204020204" pitchFamily="34" charset="-122"/>
              <a:sym typeface="Arial" panose="020B0604020202020204" pitchFamily="34" charset="0"/>
            </a:endParaRPr>
          </a:p>
        </p:txBody>
      </p:sp>
      <p:sp>
        <p:nvSpPr>
          <p:cNvPr id="4" name="灯片编号占位符 3"/>
          <p:cNvSpPr>
            <a:spLocks noGrp="1"/>
          </p:cNvSpPr>
          <p:nvPr>
            <p:ph type="sldNum" sz="quarter" idx="10"/>
          </p:nvPr>
        </p:nvSpPr>
        <p:spPr/>
        <p:txBody>
          <a:bodyPr/>
          <a:lstStyle/>
          <a:p>
            <a:fld id="{FC8B3B42-D1E1-47CB-A9E4-A63D9C533E94}" type="slidenum">
              <a:rPr lang="zh-CN" altLang="en-US" smtClean="0"/>
              <a:t>16</a:t>
            </a:fld>
            <a:endParaRPr lang="zh-CN" altLang="en-US"/>
          </a:p>
        </p:txBody>
      </p:sp>
    </p:spTree>
    <p:extLst>
      <p:ext uri="{BB962C8B-B14F-4D97-AF65-F5344CB8AC3E}">
        <p14:creationId xmlns:p14="http://schemas.microsoft.com/office/powerpoint/2010/main" val="36084719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smtClean="0">
              <a:latin typeface="Arial" panose="020B0604020202020204" pitchFamily="34" charset="0"/>
              <a:ea typeface="微软雅黑" panose="020B0503020204020204" pitchFamily="34" charset="-122"/>
              <a:sym typeface="Arial" panose="020B0604020202020204" pitchFamily="34" charset="0"/>
            </a:endParaRPr>
          </a:p>
        </p:txBody>
      </p:sp>
      <p:sp>
        <p:nvSpPr>
          <p:cNvPr id="4" name="灯片编号占位符 3"/>
          <p:cNvSpPr>
            <a:spLocks noGrp="1"/>
          </p:cNvSpPr>
          <p:nvPr>
            <p:ph type="sldNum" sz="quarter" idx="10"/>
          </p:nvPr>
        </p:nvSpPr>
        <p:spPr/>
        <p:txBody>
          <a:bodyPr/>
          <a:lstStyle/>
          <a:p>
            <a:fld id="{FC8B3B42-D1E1-47CB-A9E4-A63D9C533E94}" type="slidenum">
              <a:rPr lang="zh-CN" altLang="en-US" smtClean="0"/>
              <a:t>17</a:t>
            </a:fld>
            <a:endParaRPr lang="zh-CN" altLang="en-US"/>
          </a:p>
        </p:txBody>
      </p:sp>
    </p:spTree>
    <p:extLst>
      <p:ext uri="{BB962C8B-B14F-4D97-AF65-F5344CB8AC3E}">
        <p14:creationId xmlns:p14="http://schemas.microsoft.com/office/powerpoint/2010/main" val="16158670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smtClean="0">
              <a:latin typeface="Arial" panose="020B0604020202020204" pitchFamily="34" charset="0"/>
              <a:ea typeface="微软雅黑" panose="020B0503020204020204" pitchFamily="34" charset="-122"/>
              <a:sym typeface="Arial" panose="020B0604020202020204" pitchFamily="34" charset="0"/>
            </a:endParaRPr>
          </a:p>
        </p:txBody>
      </p:sp>
      <p:sp>
        <p:nvSpPr>
          <p:cNvPr id="4" name="灯片编号占位符 3"/>
          <p:cNvSpPr>
            <a:spLocks noGrp="1"/>
          </p:cNvSpPr>
          <p:nvPr>
            <p:ph type="sldNum" sz="quarter" idx="10"/>
          </p:nvPr>
        </p:nvSpPr>
        <p:spPr/>
        <p:txBody>
          <a:bodyPr/>
          <a:lstStyle/>
          <a:p>
            <a:fld id="{FC8B3B42-D1E1-47CB-A9E4-A63D9C533E94}" type="slidenum">
              <a:rPr lang="zh-CN" altLang="en-US" smtClean="0"/>
              <a:t>18</a:t>
            </a:fld>
            <a:endParaRPr lang="zh-CN" altLang="en-US"/>
          </a:p>
        </p:txBody>
      </p:sp>
    </p:spTree>
    <p:extLst>
      <p:ext uri="{BB962C8B-B14F-4D97-AF65-F5344CB8AC3E}">
        <p14:creationId xmlns:p14="http://schemas.microsoft.com/office/powerpoint/2010/main" val="3553547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smtClean="0">
              <a:latin typeface="Arial" panose="020B0604020202020204" pitchFamily="34" charset="0"/>
              <a:ea typeface="微软雅黑" panose="020B0503020204020204" pitchFamily="34" charset="-122"/>
              <a:sym typeface="Arial" panose="020B0604020202020204" pitchFamily="34" charset="0"/>
            </a:endParaRPr>
          </a:p>
        </p:txBody>
      </p:sp>
      <p:sp>
        <p:nvSpPr>
          <p:cNvPr id="4" name="灯片编号占位符 3"/>
          <p:cNvSpPr>
            <a:spLocks noGrp="1"/>
          </p:cNvSpPr>
          <p:nvPr>
            <p:ph type="sldNum" sz="quarter" idx="10"/>
          </p:nvPr>
        </p:nvSpPr>
        <p:spPr/>
        <p:txBody>
          <a:bodyPr/>
          <a:lstStyle/>
          <a:p>
            <a:fld id="{FC8B3B42-D1E1-47CB-A9E4-A63D9C533E94}" type="slidenum">
              <a:rPr lang="zh-CN" altLang="en-US" smtClean="0"/>
              <a:t>19</a:t>
            </a:fld>
            <a:endParaRPr lang="zh-CN" altLang="en-US"/>
          </a:p>
        </p:txBody>
      </p:sp>
    </p:spTree>
    <p:extLst>
      <p:ext uri="{BB962C8B-B14F-4D97-AF65-F5344CB8AC3E}">
        <p14:creationId xmlns:p14="http://schemas.microsoft.com/office/powerpoint/2010/main" val="4107473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B3B42-D1E1-47CB-A9E4-A63D9C533E94}" type="slidenum">
              <a:rPr lang="zh-CN" altLang="en-US" smtClean="0"/>
              <a:t>20</a:t>
            </a:fld>
            <a:endParaRPr lang="zh-CN" altLang="en-US"/>
          </a:p>
        </p:txBody>
      </p:sp>
    </p:spTree>
    <p:extLst>
      <p:ext uri="{BB962C8B-B14F-4D97-AF65-F5344CB8AC3E}">
        <p14:creationId xmlns:p14="http://schemas.microsoft.com/office/powerpoint/2010/main" val="118124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a:t>
            </a:fld>
            <a:endParaRPr lang="zh-CN" altLang="en-US"/>
          </a:p>
        </p:txBody>
      </p:sp>
    </p:spTree>
    <p:extLst>
      <p:ext uri="{BB962C8B-B14F-4D97-AF65-F5344CB8AC3E}">
        <p14:creationId xmlns:p14="http://schemas.microsoft.com/office/powerpoint/2010/main" val="9004089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B3B42-D1E1-47CB-A9E4-A63D9C533E94}" type="slidenum">
              <a:rPr lang="zh-CN" altLang="en-US" smtClean="0"/>
              <a:t>21</a:t>
            </a:fld>
            <a:endParaRPr lang="zh-CN" altLang="en-US"/>
          </a:p>
        </p:txBody>
      </p:sp>
    </p:spTree>
    <p:extLst>
      <p:ext uri="{BB962C8B-B14F-4D97-AF65-F5344CB8AC3E}">
        <p14:creationId xmlns:p14="http://schemas.microsoft.com/office/powerpoint/2010/main" val="22405331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B3B42-D1E1-47CB-A9E4-A63D9C533E94}" type="slidenum">
              <a:rPr lang="zh-CN" altLang="en-US" smtClean="0"/>
              <a:t>22</a:t>
            </a:fld>
            <a:endParaRPr lang="zh-CN" altLang="en-US"/>
          </a:p>
        </p:txBody>
      </p:sp>
    </p:spTree>
    <p:extLst>
      <p:ext uri="{BB962C8B-B14F-4D97-AF65-F5344CB8AC3E}">
        <p14:creationId xmlns:p14="http://schemas.microsoft.com/office/powerpoint/2010/main" val="36405647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B3B42-D1E1-47CB-A9E4-A63D9C533E94}" type="slidenum">
              <a:rPr lang="zh-CN" altLang="en-US" smtClean="0"/>
              <a:t>23</a:t>
            </a:fld>
            <a:endParaRPr lang="zh-CN" altLang="en-US"/>
          </a:p>
        </p:txBody>
      </p:sp>
    </p:spTree>
    <p:extLst>
      <p:ext uri="{BB962C8B-B14F-4D97-AF65-F5344CB8AC3E}">
        <p14:creationId xmlns:p14="http://schemas.microsoft.com/office/powerpoint/2010/main" val="3250653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trike="noStrike" dirty="0" smtClean="0"/>
              <a:t>本文</a:t>
            </a:r>
            <a:r>
              <a:rPr lang="zh-CN" altLang="en-US" dirty="0" smtClean="0"/>
              <a:t>对</a:t>
            </a:r>
            <a:r>
              <a:rPr lang="en-US" altLang="zh-CN" dirty="0" smtClean="0"/>
              <a:t>KL</a:t>
            </a:r>
            <a:r>
              <a:rPr lang="zh-CN" altLang="en-US" dirty="0" smtClean="0"/>
              <a:t>项采用了一个模拟退火技巧，给一个权重</a:t>
            </a:r>
            <a:r>
              <a:rPr lang="en-US" altLang="zh-CN" dirty="0" smtClean="0"/>
              <a:t>lambda</a:t>
            </a:r>
            <a:r>
              <a:rPr lang="zh-CN" altLang="en-US" dirty="0" smtClean="0"/>
              <a:t>，在训练过程中逐渐增大</a:t>
            </a:r>
            <a:r>
              <a:rPr lang="en-US" altLang="zh-CN" dirty="0" smtClean="0"/>
              <a:t>KL</a:t>
            </a:r>
            <a:r>
              <a:rPr lang="zh-CN" altLang="en-US" dirty="0" smtClean="0"/>
              <a:t>正则项的影响。</a:t>
            </a:r>
            <a:endParaRPr lang="en-US" altLang="zh-CN" dirty="0" smtClean="0"/>
          </a:p>
          <a:p>
            <a:r>
              <a:rPr lang="zh-CN" altLang="en-US" dirty="0" smtClean="0"/>
              <a:t>不止</a:t>
            </a:r>
            <a:r>
              <a:rPr lang="zh-CN" altLang="en-US" dirty="0" smtClean="0"/>
              <a:t>预测</a:t>
            </a:r>
            <a:r>
              <a:rPr lang="en-US" altLang="zh-CN" dirty="0" smtClean="0"/>
              <a:t>T</a:t>
            </a:r>
            <a:r>
              <a:rPr lang="zh-CN" altLang="en-US" dirty="0" smtClean="0"/>
              <a:t>，也预测这个窗口里面的每一天，因此损失函数应该等于</a:t>
            </a:r>
            <a:r>
              <a:rPr lang="en-US" altLang="zh-CN" dirty="0" smtClean="0"/>
              <a:t>T</a:t>
            </a:r>
            <a:r>
              <a:rPr lang="zh-CN" altLang="en-US" dirty="0" smtClean="0"/>
              <a:t>天的损失函数相加</a:t>
            </a:r>
            <a:endParaRPr lang="en-US" altLang="zh-CN" dirty="0" smtClean="0"/>
          </a:p>
          <a:p>
            <a:r>
              <a:rPr lang="zh-CN" altLang="en-US" dirty="0" smtClean="0"/>
              <a:t>前</a:t>
            </a:r>
            <a:r>
              <a:rPr lang="en-US" altLang="zh-CN" dirty="0" smtClean="0"/>
              <a:t>T-1</a:t>
            </a:r>
            <a:r>
              <a:rPr lang="zh-CN" altLang="en-US" dirty="0" smtClean="0"/>
              <a:t>天的权重为</a:t>
            </a:r>
            <a:r>
              <a:rPr lang="en-US" altLang="zh-CN" dirty="0" smtClean="0"/>
              <a:t>αv</a:t>
            </a:r>
            <a:r>
              <a:rPr lang="zh-CN" altLang="en-US" dirty="0" smtClean="0"/>
              <a:t>*，第</a:t>
            </a:r>
            <a:r>
              <a:rPr lang="en-US" altLang="zh-CN" dirty="0" smtClean="0"/>
              <a:t>T</a:t>
            </a:r>
            <a:r>
              <a:rPr lang="zh-CN" altLang="en-US" dirty="0" smtClean="0"/>
              <a:t>天为</a:t>
            </a:r>
            <a:r>
              <a:rPr lang="en-US" altLang="zh-CN" dirty="0" smtClean="0"/>
              <a:t>1</a:t>
            </a:r>
            <a:endParaRPr lang="en-US" altLang="zh-CN" dirty="0" smtClean="0"/>
          </a:p>
        </p:txBody>
      </p:sp>
      <p:sp>
        <p:nvSpPr>
          <p:cNvPr id="4" name="灯片编号占位符 3"/>
          <p:cNvSpPr>
            <a:spLocks noGrp="1"/>
          </p:cNvSpPr>
          <p:nvPr>
            <p:ph type="sldNum" sz="quarter" idx="10"/>
          </p:nvPr>
        </p:nvSpPr>
        <p:spPr/>
        <p:txBody>
          <a:bodyPr/>
          <a:lstStyle/>
          <a:p>
            <a:fld id="{FC8B3B42-D1E1-47CB-A9E4-A63D9C533E94}" type="slidenum">
              <a:rPr lang="zh-CN" altLang="en-US" smtClean="0"/>
              <a:t>24</a:t>
            </a:fld>
            <a:endParaRPr lang="zh-CN" altLang="en-US"/>
          </a:p>
        </p:txBody>
      </p:sp>
    </p:spTree>
    <p:extLst>
      <p:ext uri="{BB962C8B-B14F-4D97-AF65-F5344CB8AC3E}">
        <p14:creationId xmlns:p14="http://schemas.microsoft.com/office/powerpoint/2010/main" val="494577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68052C-F017-4FAC-859B-FDBF5F40E397}" type="slidenum">
              <a:rPr lang="zh-CN" altLang="en-US" smtClean="0"/>
              <a:t>25</a:t>
            </a:fld>
            <a:endParaRPr lang="zh-CN" altLang="en-US"/>
          </a:p>
        </p:txBody>
      </p:sp>
    </p:spTree>
    <p:extLst>
      <p:ext uri="{BB962C8B-B14F-4D97-AF65-F5344CB8AC3E}">
        <p14:creationId xmlns:p14="http://schemas.microsoft.com/office/powerpoint/2010/main" val="27659850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68052C-F017-4FAC-859B-FDBF5F40E397}" type="slidenum">
              <a:rPr lang="zh-CN" altLang="en-US" smtClean="0"/>
              <a:t>26</a:t>
            </a:fld>
            <a:endParaRPr lang="zh-CN" altLang="en-US"/>
          </a:p>
        </p:txBody>
      </p:sp>
    </p:spTree>
    <p:extLst>
      <p:ext uri="{BB962C8B-B14F-4D97-AF65-F5344CB8AC3E}">
        <p14:creationId xmlns:p14="http://schemas.microsoft.com/office/powerpoint/2010/main" val="426803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68052C-F017-4FAC-859B-FDBF5F40E397}" type="slidenum">
              <a:rPr lang="zh-CN" altLang="en-US" smtClean="0"/>
              <a:t>27</a:t>
            </a:fld>
            <a:endParaRPr lang="zh-CN" altLang="en-US"/>
          </a:p>
        </p:txBody>
      </p:sp>
    </p:spTree>
    <p:extLst>
      <p:ext uri="{BB962C8B-B14F-4D97-AF65-F5344CB8AC3E}">
        <p14:creationId xmlns:p14="http://schemas.microsoft.com/office/powerpoint/2010/main" val="4173355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latin typeface="+mn-lt"/>
                <a:ea typeface="+mn-ea"/>
                <a:cs typeface="+mn-cs"/>
              </a:rPr>
              <a:t>通过与</a:t>
            </a:r>
            <a:r>
              <a:rPr lang="en-US" altLang="zh-CN" dirty="0" err="1" smtClean="0">
                <a:latin typeface="微软雅黑" panose="020B0503020204020204" pitchFamily="34" charset="-122"/>
                <a:ea typeface="微软雅黑" panose="020B0503020204020204" pitchFamily="34" charset="-122"/>
              </a:rPr>
              <a:t>DiscriminativeAnalyst</a:t>
            </a:r>
            <a:r>
              <a:rPr lang="zh-CN" altLang="en-US" dirty="0" smtClean="0">
                <a:latin typeface="微软雅黑" panose="020B0503020204020204" pitchFamily="34" charset="-122"/>
                <a:ea typeface="微软雅黑" panose="020B0503020204020204" pitchFamily="34" charset="-122"/>
              </a:rPr>
              <a:t>对比，</a:t>
            </a:r>
            <a:r>
              <a:rPr lang="zh-CN" altLang="en-US" sz="1200" kern="1200" dirty="0" smtClean="0">
                <a:solidFill>
                  <a:schemeClr val="tx1"/>
                </a:solidFill>
                <a:latin typeface="+mn-lt"/>
                <a:ea typeface="+mn-ea"/>
                <a:cs typeface="+mn-cs"/>
              </a:rPr>
              <a:t>表明用潜在驱动因素明确地模拟潜在市场状态确实有利于股票移动预测。</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通过与</a:t>
            </a:r>
            <a:r>
              <a:rPr lang="en-US" altLang="zh-CN" sz="1200" kern="1200" dirty="0" smtClean="0">
                <a:solidFill>
                  <a:schemeClr val="tx1"/>
                </a:solidFill>
                <a:latin typeface="+mn-lt"/>
                <a:ea typeface="+mn-ea"/>
                <a:cs typeface="+mn-cs"/>
              </a:rPr>
              <a:t>Independence</a:t>
            </a:r>
            <a:r>
              <a:rPr lang="zh-CN" altLang="en-US" sz="1200" kern="1200" dirty="0" smtClean="0">
                <a:solidFill>
                  <a:schemeClr val="tx1"/>
                </a:solidFill>
                <a:latin typeface="+mn-lt"/>
                <a:ea typeface="+mn-ea"/>
                <a:cs typeface="+mn-cs"/>
              </a:rPr>
              <a:t>的对比，表明我们的模型有校的捕获到了时序的相关性</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技术分析和基本面分析证明了结合两种信息的好处</a:t>
            </a:r>
            <a:endParaRPr lang="en-US" altLang="zh-CN" sz="1200" kern="1200" dirty="0" smtClean="0">
              <a:solidFill>
                <a:schemeClr val="tx1"/>
              </a:solidFill>
              <a:latin typeface="+mn-lt"/>
              <a:ea typeface="+mn-ea"/>
              <a:cs typeface="+mn-cs"/>
            </a:endParaRPr>
          </a:p>
          <a:p>
            <a:endParaRPr lang="en-US" altLang="zh-CN" dirty="0" smtClean="0"/>
          </a:p>
          <a:p>
            <a:r>
              <a:rPr lang="zh-CN" altLang="en-US" dirty="0" smtClean="0"/>
              <a:t>下图分析了</a:t>
            </a:r>
            <a:r>
              <a:rPr lang="en-US" altLang="zh-CN" dirty="0" smtClean="0"/>
              <a:t>α</a:t>
            </a:r>
            <a:r>
              <a:rPr lang="zh-CN" altLang="en-US" dirty="0" smtClean="0"/>
              <a:t>的影响。</a:t>
            </a:r>
            <a:r>
              <a:rPr lang="en-US" altLang="zh-CN" dirty="0" smtClean="0"/>
              <a:t>y*</a:t>
            </a:r>
            <a:r>
              <a:rPr lang="zh-CN" altLang="en-US" dirty="0" smtClean="0"/>
              <a:t>通过时间注意力来影响</a:t>
            </a:r>
            <a:r>
              <a:rPr lang="en-US" altLang="zh-CN" dirty="0" err="1" smtClean="0"/>
              <a:t>yT</a:t>
            </a:r>
            <a:r>
              <a:rPr lang="zh-CN" altLang="en-US" dirty="0" smtClean="0"/>
              <a:t>的生成，调整</a:t>
            </a:r>
            <a:r>
              <a:rPr lang="en-US" altLang="zh-CN" dirty="0" smtClean="0"/>
              <a:t>α</a:t>
            </a:r>
            <a:r>
              <a:rPr lang="zh-CN" altLang="en-US" dirty="0" smtClean="0"/>
              <a:t>作为聚焦在主目标和通过去噪泛化之间的折衷</a:t>
            </a:r>
            <a:r>
              <a:rPr lang="zh-CN" altLang="en-US" dirty="0" smtClean="0"/>
              <a:t>。引入</a:t>
            </a:r>
            <a:r>
              <a:rPr lang="zh-CN" altLang="en-US" dirty="0" smtClean="0"/>
              <a:t>时间辅助对于我们模型的影响并不是呈一个线性增长的趋势。事实上，这两种模型在性能变化方面遵循相似的模式：曲线首先下降，虽然增加的开始阶段甚至会导致较差的性能，但是当适当引入辅助效应时，最终获得的效果比没有辅助作用的结果更好</a:t>
            </a:r>
            <a:endParaRPr lang="zh-CN" altLang="en-US" dirty="0"/>
          </a:p>
        </p:txBody>
      </p:sp>
      <p:sp>
        <p:nvSpPr>
          <p:cNvPr id="4" name="灯片编号占位符 3"/>
          <p:cNvSpPr>
            <a:spLocks noGrp="1"/>
          </p:cNvSpPr>
          <p:nvPr>
            <p:ph type="sldNum" sz="quarter" idx="10"/>
          </p:nvPr>
        </p:nvSpPr>
        <p:spPr/>
        <p:txBody>
          <a:bodyPr/>
          <a:lstStyle/>
          <a:p>
            <a:fld id="{FC8B3B42-D1E1-47CB-A9E4-A63D9C533E94}" type="slidenum">
              <a:rPr lang="zh-CN" altLang="en-US" smtClean="0"/>
              <a:t>28</a:t>
            </a:fld>
            <a:endParaRPr lang="zh-CN" altLang="en-US"/>
          </a:p>
        </p:txBody>
      </p:sp>
    </p:spTree>
    <p:extLst>
      <p:ext uri="{BB962C8B-B14F-4D97-AF65-F5344CB8AC3E}">
        <p14:creationId xmlns:p14="http://schemas.microsoft.com/office/powerpoint/2010/main" val="31642304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29</a:t>
            </a:fld>
            <a:endParaRPr lang="zh-CN" altLang="en-US"/>
          </a:p>
        </p:txBody>
      </p:sp>
    </p:spTree>
    <p:extLst>
      <p:ext uri="{BB962C8B-B14F-4D97-AF65-F5344CB8AC3E}">
        <p14:creationId xmlns:p14="http://schemas.microsoft.com/office/powerpoint/2010/main" val="104622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判别</a:t>
            </a:r>
            <a:r>
              <a:rPr lang="zh-CN" altLang="en-US" sz="12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模型关心的是，给定一个输入</a:t>
            </a:r>
            <a:r>
              <a:rPr lang="en-US" altLang="zh-CN" sz="12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x</a:t>
            </a:r>
            <a:r>
              <a:rPr lang="zh-CN" altLang="en-US" sz="12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，会得到什么样的输出</a:t>
            </a:r>
            <a:r>
              <a:rPr lang="en-US" altLang="zh-CN" sz="12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y</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随着</a:t>
            </a:r>
            <a:r>
              <a:rPr lang="zh-CN" altLang="en-US" sz="12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深度学习的流行，我们开始使用神经网络来帮我们学习得到这些</a:t>
            </a:r>
            <a:r>
              <a:rPr lang="zh-CN" altLang="en-US" sz="12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特征</a:t>
            </a:r>
            <a:endParaRPr lang="en-US" altLang="zh-CN" sz="12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生成</a:t>
            </a:r>
            <a:r>
              <a:rPr lang="zh-CN" altLang="en-US" sz="1200" b="0" i="0" kern="1200" dirty="0" smtClean="0">
                <a:solidFill>
                  <a:schemeClr val="tx1"/>
                </a:solidFill>
                <a:effectLst/>
                <a:latin typeface="+mn-lt"/>
                <a:ea typeface="+mn-ea"/>
                <a:cs typeface="+mn-cs"/>
              </a:rPr>
              <a:t>算法尝试去找到底这个数据是怎么生成的（产生的，学习</a:t>
            </a:r>
            <a:r>
              <a:rPr lang="zh-CN" altLang="en-US" sz="1200" b="1" i="0" kern="1200" dirty="0" smtClean="0">
                <a:solidFill>
                  <a:schemeClr val="tx1"/>
                </a:solidFill>
                <a:effectLst/>
                <a:latin typeface="+mn-lt"/>
                <a:ea typeface="+mn-ea"/>
                <a:cs typeface="+mn-cs"/>
              </a:rPr>
              <a:t>联合概率分布</a:t>
            </a:r>
            <a:r>
              <a:rPr lang="en-US" altLang="zh-CN" sz="1200" b="1" i="0" kern="1200" dirty="0" smtClean="0">
                <a:solidFill>
                  <a:schemeClr val="tx1"/>
                </a:solidFill>
                <a:effectLst/>
                <a:latin typeface="+mn-lt"/>
                <a:ea typeface="+mn-ea"/>
                <a:cs typeface="+mn-cs"/>
              </a:rPr>
              <a:t>P(X,Y</a:t>
            </a:r>
            <a:r>
              <a:rPr lang="en-US" altLang="zh-CN" sz="1200" b="1" i="0" kern="1200" dirty="0" smtClean="0">
                <a:solidFill>
                  <a:schemeClr val="tx1"/>
                </a:solidFill>
                <a:effectLst/>
                <a:latin typeface="+mn-lt"/>
                <a:ea typeface="+mn-ea"/>
                <a:cs typeface="+mn-cs"/>
              </a:rPr>
              <a:t>)</a:t>
            </a:r>
            <a:endParaRPr lang="en-US" altLang="zh-CN" dirty="0" smtClean="0"/>
          </a:p>
        </p:txBody>
      </p:sp>
      <p:sp>
        <p:nvSpPr>
          <p:cNvPr id="4" name="灯片编号占位符 3"/>
          <p:cNvSpPr>
            <a:spLocks noGrp="1"/>
          </p:cNvSpPr>
          <p:nvPr>
            <p:ph type="sldNum" sz="quarter" idx="10"/>
          </p:nvPr>
        </p:nvSpPr>
        <p:spPr/>
        <p:txBody>
          <a:bodyPr/>
          <a:lstStyle/>
          <a:p>
            <a:fld id="{5768052C-F017-4FAC-859B-FDBF5F40E397}" type="slidenum">
              <a:rPr lang="zh-CN" altLang="en-US" smtClean="0"/>
              <a:t>3</a:t>
            </a:fld>
            <a:endParaRPr lang="zh-CN" altLang="en-US"/>
          </a:p>
        </p:txBody>
      </p:sp>
    </p:spTree>
    <p:extLst>
      <p:ext uri="{BB962C8B-B14F-4D97-AF65-F5344CB8AC3E}">
        <p14:creationId xmlns:p14="http://schemas.microsoft.com/office/powerpoint/2010/main" val="3393900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为了</a:t>
            </a:r>
            <a:r>
              <a:rPr lang="zh-CN" altLang="en-US" sz="1200" b="0" i="0" kern="1200" dirty="0" smtClean="0">
                <a:solidFill>
                  <a:schemeClr val="tx1"/>
                </a:solidFill>
                <a:effectLst/>
                <a:latin typeface="+mn-lt"/>
                <a:ea typeface="+mn-ea"/>
                <a:cs typeface="+mn-cs"/>
              </a:rPr>
              <a:t>能够更好地结合随机因素，我们引入了一个潜在驱动因素，并且受到变分自编码机的启发，我们提出了一个新颖</a:t>
            </a:r>
            <a:r>
              <a:rPr lang="zh-CN" altLang="en-US" sz="12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变分架构的解码器</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768052C-F017-4FAC-859B-FDBF5F40E397}" type="slidenum">
              <a:rPr lang="zh-CN" altLang="en-US" smtClean="0"/>
              <a:t>4</a:t>
            </a:fld>
            <a:endParaRPr lang="zh-CN" altLang="en-US"/>
          </a:p>
        </p:txBody>
      </p:sp>
    </p:spTree>
    <p:extLst>
      <p:ext uri="{BB962C8B-B14F-4D97-AF65-F5344CB8AC3E}">
        <p14:creationId xmlns:p14="http://schemas.microsoft.com/office/powerpoint/2010/main" val="1978921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B3B42-D1E1-47CB-A9E4-A63D9C533E94}" type="slidenum">
              <a:rPr lang="zh-CN" altLang="en-US" smtClean="0"/>
              <a:t>5</a:t>
            </a:fld>
            <a:endParaRPr lang="zh-CN" altLang="en-US"/>
          </a:p>
        </p:txBody>
      </p:sp>
    </p:spTree>
    <p:extLst>
      <p:ext uri="{BB962C8B-B14F-4D97-AF65-F5344CB8AC3E}">
        <p14:creationId xmlns:p14="http://schemas.microsoft.com/office/powerpoint/2010/main" val="3039720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B3B42-D1E1-47CB-A9E4-A63D9C533E94}" type="slidenum">
              <a:rPr lang="zh-CN" altLang="en-US" smtClean="0"/>
              <a:t>7</a:t>
            </a:fld>
            <a:endParaRPr lang="zh-CN" altLang="en-US"/>
          </a:p>
        </p:txBody>
      </p:sp>
    </p:spTree>
    <p:extLst>
      <p:ext uri="{BB962C8B-B14F-4D97-AF65-F5344CB8AC3E}">
        <p14:creationId xmlns:p14="http://schemas.microsoft.com/office/powerpoint/2010/main" val="833661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y</a:t>
            </a:r>
            <a:r>
              <a:rPr lang="zh-CN" altLang="en-US" dirty="0" smtClean="0"/>
              <a:t>是由一系列隐变量</a:t>
            </a:r>
            <a:r>
              <a:rPr lang="en-US" altLang="zh-CN" dirty="0" smtClean="0"/>
              <a:t>z</a:t>
            </a:r>
            <a:r>
              <a:rPr lang="zh-CN" altLang="en-US" dirty="0" smtClean="0"/>
              <a:t>生成的</a:t>
            </a:r>
            <a:endParaRPr lang="en-US" altLang="zh-CN" dirty="0" smtClean="0"/>
          </a:p>
          <a:p>
            <a:endParaRPr lang="en-US" altLang="zh-CN" dirty="0" smtClean="0"/>
          </a:p>
          <a:p>
            <a:r>
              <a:rPr lang="en-US" altLang="zh-CN" dirty="0" smtClean="0"/>
              <a:t>y*</a:t>
            </a:r>
            <a:r>
              <a:rPr lang="zh-CN" altLang="en-US" dirty="0" smtClean="0"/>
              <a:t>在生成过程中是已知的，所以</a:t>
            </a:r>
            <a:r>
              <a:rPr lang="en-US" altLang="zh-CN" dirty="0" smtClean="0"/>
              <a:t>1——T-1</a:t>
            </a:r>
            <a:r>
              <a:rPr lang="zh-CN" altLang="en-US" dirty="0" smtClean="0"/>
              <a:t>使用后验分布，使得求出来的概率更为准确，当生成</a:t>
            </a:r>
            <a:r>
              <a:rPr lang="en-US" altLang="zh-CN" dirty="0" err="1" smtClean="0"/>
              <a:t>zT</a:t>
            </a:r>
            <a:r>
              <a:rPr lang="zh-CN" altLang="en-US" dirty="0" smtClean="0"/>
              <a:t>时，仅使用先验。并且，当</a:t>
            </a:r>
            <a:r>
              <a:rPr lang="en-US" altLang="zh-CN" dirty="0" smtClean="0"/>
              <a:t>t&lt;T</a:t>
            </a:r>
            <a:r>
              <a:rPr lang="zh-CN" altLang="en-US" dirty="0" smtClean="0"/>
              <a:t>时，</a:t>
            </a:r>
            <a:r>
              <a:rPr lang="en-US" altLang="zh-CN" dirty="0" err="1" smtClean="0"/>
              <a:t>yt</a:t>
            </a:r>
            <a:r>
              <a:rPr lang="zh-CN" altLang="en-US" dirty="0" smtClean="0"/>
              <a:t>只依赖于</a:t>
            </a:r>
            <a:r>
              <a:rPr lang="en-US" altLang="zh-CN" dirty="0" err="1" smtClean="0"/>
              <a:t>zt</a:t>
            </a:r>
            <a:r>
              <a:rPr lang="zh-CN" altLang="en-US" dirty="0" smtClean="0"/>
              <a:t>，</a:t>
            </a:r>
            <a:r>
              <a:rPr lang="en-US" altLang="zh-CN" dirty="0" err="1" smtClean="0"/>
              <a:t>yT</a:t>
            </a:r>
            <a:r>
              <a:rPr lang="zh-CN" altLang="en-US" dirty="0" smtClean="0"/>
              <a:t>则依赖于所有的</a:t>
            </a:r>
            <a:r>
              <a:rPr lang="en-US" altLang="zh-CN" dirty="0" smtClean="0"/>
              <a:t>Z</a:t>
            </a:r>
            <a:endParaRPr lang="zh-CN" altLang="en-US" dirty="0"/>
          </a:p>
        </p:txBody>
      </p:sp>
      <p:sp>
        <p:nvSpPr>
          <p:cNvPr id="4" name="灯片编号占位符 3"/>
          <p:cNvSpPr>
            <a:spLocks noGrp="1"/>
          </p:cNvSpPr>
          <p:nvPr>
            <p:ph type="sldNum" sz="quarter" idx="10"/>
          </p:nvPr>
        </p:nvSpPr>
        <p:spPr/>
        <p:txBody>
          <a:bodyPr/>
          <a:lstStyle/>
          <a:p>
            <a:fld id="{FC8B3B42-D1E1-47CB-A9E4-A63D9C533E94}" type="slidenum">
              <a:rPr lang="zh-CN" altLang="en-US" smtClean="0"/>
              <a:t>8</a:t>
            </a:fld>
            <a:endParaRPr lang="zh-CN" altLang="en-US"/>
          </a:p>
        </p:txBody>
      </p:sp>
    </p:spTree>
    <p:extLst>
      <p:ext uri="{BB962C8B-B14F-4D97-AF65-F5344CB8AC3E}">
        <p14:creationId xmlns:p14="http://schemas.microsoft.com/office/powerpoint/2010/main" val="335145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B3B42-D1E1-47CB-A9E4-A63D9C533E94}" type="slidenum">
              <a:rPr lang="zh-CN" altLang="en-US" smtClean="0"/>
              <a:t>9</a:t>
            </a:fld>
            <a:endParaRPr lang="zh-CN" altLang="en-US"/>
          </a:p>
        </p:txBody>
      </p:sp>
    </p:spTree>
    <p:extLst>
      <p:ext uri="{BB962C8B-B14F-4D97-AF65-F5344CB8AC3E}">
        <p14:creationId xmlns:p14="http://schemas.microsoft.com/office/powerpoint/2010/main" val="4122978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文本</a:t>
            </a:r>
            <a:r>
              <a:rPr lang="zh-CN" altLang="en-US" dirty="0" smtClean="0"/>
              <a:t>中的每一个词进行一个</a:t>
            </a:r>
            <a:r>
              <a:rPr lang="en-US" altLang="zh-CN" dirty="0" smtClean="0"/>
              <a:t>word embedding</a:t>
            </a:r>
            <a:r>
              <a:rPr lang="zh-CN" altLang="en-US" dirty="0" smtClean="0"/>
              <a:t>，然后输入到一个双向的</a:t>
            </a:r>
            <a:r>
              <a:rPr lang="en-US" altLang="zh-CN" dirty="0" smtClean="0"/>
              <a:t>GRU</a:t>
            </a:r>
            <a:r>
              <a:rPr lang="zh-CN" altLang="en-US" dirty="0" smtClean="0"/>
              <a:t>中。</a:t>
            </a:r>
            <a:endParaRPr lang="en-US" altLang="zh-CN" dirty="0" smtClean="0"/>
          </a:p>
          <a:p>
            <a:r>
              <a:rPr lang="en-US" altLang="zh-CN" dirty="0" smtClean="0"/>
              <a:t>P</a:t>
            </a:r>
            <a:r>
              <a:rPr lang="zh-CN" altLang="en-US" dirty="0" smtClean="0"/>
              <a:t>由三个变量组成，收盘价，最高价，最低价</a:t>
            </a:r>
            <a:endParaRPr lang="zh-CN" altLang="en-US" dirty="0"/>
          </a:p>
        </p:txBody>
      </p:sp>
      <p:sp>
        <p:nvSpPr>
          <p:cNvPr id="4" name="灯片编号占位符 3"/>
          <p:cNvSpPr>
            <a:spLocks noGrp="1"/>
          </p:cNvSpPr>
          <p:nvPr>
            <p:ph type="sldNum" sz="quarter" idx="10"/>
          </p:nvPr>
        </p:nvSpPr>
        <p:spPr/>
        <p:txBody>
          <a:bodyPr/>
          <a:lstStyle/>
          <a:p>
            <a:fld id="{FC8B3B42-D1E1-47CB-A9E4-A63D9C533E94}" type="slidenum">
              <a:rPr lang="zh-CN" altLang="en-US" smtClean="0"/>
              <a:t>10</a:t>
            </a:fld>
            <a:endParaRPr lang="zh-CN" altLang="en-US"/>
          </a:p>
        </p:txBody>
      </p:sp>
    </p:spTree>
    <p:extLst>
      <p:ext uri="{BB962C8B-B14F-4D97-AF65-F5344CB8AC3E}">
        <p14:creationId xmlns:p14="http://schemas.microsoft.com/office/powerpoint/2010/main" val="171518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23019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7" name="图片占位符 7"/>
          <p:cNvSpPr>
            <a:spLocks noGrp="1"/>
          </p:cNvSpPr>
          <p:nvPr>
            <p:ph type="pic" sz="quarter" idx="10" hasCustomPrompt="1"/>
          </p:nvPr>
        </p:nvSpPr>
        <p:spPr>
          <a:xfrm>
            <a:off x="4176712" y="1174746"/>
            <a:ext cx="3838576" cy="3838575"/>
          </a:xfrm>
          <a:prstGeom prst="ellipse">
            <a:avLst/>
          </a:prstGeom>
          <a:solidFill>
            <a:schemeClr val="bg1">
              <a:lumMod val="85000"/>
              <a:alpha val="50000"/>
            </a:schemeClr>
          </a:solidFill>
          <a:ln>
            <a:solidFill>
              <a:schemeClr val="tx1">
                <a:lumMod val="50000"/>
                <a:lumOff val="50000"/>
              </a:schemeClr>
            </a:solidFill>
          </a:ln>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267366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par>
                                <p:cTn id="11" presetID="22" presetClass="exit" presetSubtype="2" fill="hold" nodeType="withEffect">
                                  <p:stCondLst>
                                    <p:cond delay="200"/>
                                  </p:stCondLst>
                                  <p:childTnLst>
                                    <p:animEffect transition="out" filter="wipe(righ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par>
                          <p:cTn id="14" fill="hold">
                            <p:stCondLst>
                              <p:cond delay="700"/>
                            </p:stCondLst>
                            <p:childTnLst>
                              <p:par>
                                <p:cTn id="15" presetID="49" presetClass="entr" presetSubtype="0" decel="100000" fill="hold" grpId="0" nodeType="afterEffect">
                                  <p:stCondLst>
                                    <p:cond delay="75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 calcmode="lin" valueType="num">
                                      <p:cBhvr>
                                        <p:cTn id="19" dur="500" fill="hold"/>
                                        <p:tgtEl>
                                          <p:spTgt spid="7"/>
                                        </p:tgtEl>
                                        <p:attrNameLst>
                                          <p:attrName>style.rotation</p:attrName>
                                        </p:attrNameLst>
                                      </p:cBhvr>
                                      <p:tavLst>
                                        <p:tav tm="0">
                                          <p:val>
                                            <p:fltVal val="360"/>
                                          </p:val>
                                        </p:tav>
                                        <p:tav tm="100000">
                                          <p:val>
                                            <p:fltVal val="0"/>
                                          </p:val>
                                        </p:tav>
                                      </p:tavLst>
                                    </p:anim>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9" name="图片占位符 7"/>
          <p:cNvSpPr>
            <a:spLocks noGrp="1"/>
          </p:cNvSpPr>
          <p:nvPr>
            <p:ph type="pic" sz="quarter" idx="11" hasCustomPrompt="1"/>
          </p:nvPr>
        </p:nvSpPr>
        <p:spPr>
          <a:xfrm>
            <a:off x="6186998" y="2092960"/>
            <a:ext cx="2375110" cy="3690633"/>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8" name="图片占位符 7"/>
          <p:cNvSpPr>
            <a:spLocks noGrp="1"/>
          </p:cNvSpPr>
          <p:nvPr>
            <p:ph type="pic" sz="quarter" idx="10" hasCustomPrompt="1"/>
          </p:nvPr>
        </p:nvSpPr>
        <p:spPr>
          <a:xfrm>
            <a:off x="1088526" y="2092960"/>
            <a:ext cx="2375110" cy="3690633"/>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4" name="矩形 3"/>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76740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22" presetClass="entr" presetSubtype="2"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par>
                                <p:cTn id="18" presetID="22" presetClass="entr" presetSubtype="2"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right)">
                                      <p:cBhvr>
                                        <p:cTn id="20" dur="500"/>
                                        <p:tgtEl>
                                          <p:spTgt spid="5"/>
                                        </p:tgtEl>
                                      </p:cBhvr>
                                    </p:animEffect>
                                  </p:childTnLst>
                                </p:cTn>
                              </p:par>
                              <p:par>
                                <p:cTn id="21" presetID="22" presetClass="exit" presetSubtype="2" fill="hold" nodeType="withEffect">
                                  <p:stCondLst>
                                    <p:cond delay="200"/>
                                  </p:stCondLst>
                                  <p:childTnLst>
                                    <p:animEffect transition="out" filter="wipe(right)">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6"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9" name="图片占位符 7"/>
          <p:cNvSpPr>
            <a:spLocks noGrp="1"/>
          </p:cNvSpPr>
          <p:nvPr>
            <p:ph type="pic" sz="quarter" idx="11" hasCustomPrompt="1"/>
          </p:nvPr>
        </p:nvSpPr>
        <p:spPr>
          <a:xfrm>
            <a:off x="8725169" y="1560068"/>
            <a:ext cx="2114550" cy="2112963"/>
          </a:xfrm>
          <a:prstGeom prst="ellipse">
            <a:avLst/>
          </a:prstGeom>
          <a:solidFill>
            <a:schemeClr val="bg1">
              <a:lumMod val="85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
        <p:nvSpPr>
          <p:cNvPr id="8" name="图片占位符 7"/>
          <p:cNvSpPr>
            <a:spLocks noGrp="1"/>
          </p:cNvSpPr>
          <p:nvPr>
            <p:ph type="pic" sz="quarter" idx="10" hasCustomPrompt="1"/>
          </p:nvPr>
        </p:nvSpPr>
        <p:spPr>
          <a:xfrm>
            <a:off x="5239019" y="1560068"/>
            <a:ext cx="2114550" cy="2112963"/>
          </a:xfrm>
          <a:prstGeom prst="ellipse">
            <a:avLst/>
          </a:prstGeom>
          <a:solidFill>
            <a:schemeClr val="bg1">
              <a:lumMod val="85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
        <p:nvSpPr>
          <p:cNvPr id="4" name="矩形 3"/>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248225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xit" presetSubtype="8" fill="hold" nodeType="withEffect">
                                  <p:stCondLst>
                                    <p:cond delay="200"/>
                                  </p:stCondLst>
                                  <p:childTnLst>
                                    <p:animEffect transition="out" filter="wipe(left)">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par>
                                <p:cTn id="14" presetID="53" presetClass="entr" presetSubtype="16" fill="hold" grpId="0" nodeType="withEffect">
                                  <p:stCondLst>
                                    <p:cond delay="100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par>
                                <p:cTn id="19" presetID="53" presetClass="entr" presetSubtype="16" fill="hold" grpId="0" nodeType="withEffect">
                                  <p:stCondLst>
                                    <p:cond delay="100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10" name="图片占位符 7"/>
          <p:cNvSpPr>
            <a:spLocks noGrp="1"/>
          </p:cNvSpPr>
          <p:nvPr>
            <p:ph type="pic" sz="quarter" idx="11" hasCustomPrompt="1"/>
          </p:nvPr>
        </p:nvSpPr>
        <p:spPr>
          <a:xfrm>
            <a:off x="8798220" y="1702868"/>
            <a:ext cx="2114550" cy="2112963"/>
          </a:xfrm>
          <a:prstGeom prst="ellipse">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9" name="图片占位符 7"/>
          <p:cNvSpPr>
            <a:spLocks noGrp="1"/>
          </p:cNvSpPr>
          <p:nvPr>
            <p:ph type="pic" sz="quarter" idx="10" hasCustomPrompt="1"/>
          </p:nvPr>
        </p:nvSpPr>
        <p:spPr>
          <a:xfrm>
            <a:off x="5037138" y="1702868"/>
            <a:ext cx="2114550" cy="2112963"/>
          </a:xfrm>
          <a:prstGeom prst="ellipse">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1" name="图片占位符 7"/>
          <p:cNvSpPr>
            <a:spLocks noGrp="1"/>
          </p:cNvSpPr>
          <p:nvPr>
            <p:ph type="pic" sz="quarter" idx="12" hasCustomPrompt="1"/>
          </p:nvPr>
        </p:nvSpPr>
        <p:spPr>
          <a:xfrm>
            <a:off x="1461307" y="1702868"/>
            <a:ext cx="2114550" cy="2112963"/>
          </a:xfrm>
          <a:prstGeom prst="ellipse">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5" name="矩形 4"/>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4082910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right)">
                                      <p:cBhvr>
                                        <p:cTn id="10" dur="500"/>
                                        <p:tgtEl>
                                          <p:spTgt spid="6"/>
                                        </p:tgtEl>
                                      </p:cBhvr>
                                    </p:animEffect>
                                  </p:childTnLst>
                                </p:cTn>
                              </p:par>
                              <p:par>
                                <p:cTn id="11" presetID="22" presetClass="exit" presetSubtype="2" fill="hold" nodeType="withEffect">
                                  <p:stCondLst>
                                    <p:cond delay="200"/>
                                  </p:stCondLst>
                                  <p:childTnLst>
                                    <p:animEffect transition="out" filter="wipe(right)">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par>
                                <p:cTn id="14" presetID="53" presetClass="entr" presetSubtype="16" fill="hold" grpId="0" nodeType="withEffect">
                                  <p:stCondLst>
                                    <p:cond delay="100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100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grpId="0" nodeType="withEffect">
                                  <p:stCondLst>
                                    <p:cond delay="100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1" grpId="0" animBg="1"/>
      <p:bldP spid="7"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9" name="图片占位符 7"/>
          <p:cNvSpPr>
            <a:spLocks noGrp="1"/>
          </p:cNvSpPr>
          <p:nvPr>
            <p:ph type="pic" sz="quarter" idx="11" hasCustomPrompt="1"/>
          </p:nvPr>
        </p:nvSpPr>
        <p:spPr>
          <a:xfrm>
            <a:off x="6299200" y="4352636"/>
            <a:ext cx="4461162" cy="1567031"/>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8" name="图片占位符 7"/>
          <p:cNvSpPr>
            <a:spLocks noGrp="1"/>
          </p:cNvSpPr>
          <p:nvPr>
            <p:ph type="pic" sz="quarter" idx="10" hasCustomPrompt="1"/>
          </p:nvPr>
        </p:nvSpPr>
        <p:spPr>
          <a:xfrm>
            <a:off x="0" y="633306"/>
            <a:ext cx="4572000" cy="6234854"/>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2" name="矩形 11"/>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 name="矩形 13"/>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381839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50" presetClass="entr" presetSubtype="0" decel="10000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strVal val="#ppt_w+.3"/>
                                          </p:val>
                                        </p:tav>
                                        <p:tav tm="100000">
                                          <p:val>
                                            <p:strVal val="#ppt_w"/>
                                          </p:val>
                                        </p:tav>
                                      </p:tavLst>
                                    </p:anim>
                                    <p:anim calcmode="lin" valueType="num">
                                      <p:cBhvr>
                                        <p:cTn id="13" dur="1000" fill="hold"/>
                                        <p:tgtEl>
                                          <p:spTgt spid="9"/>
                                        </p:tgtEl>
                                        <p:attrNameLst>
                                          <p:attrName>ppt_h</p:attrName>
                                        </p:attrNameLst>
                                      </p:cBhvr>
                                      <p:tavLst>
                                        <p:tav tm="0">
                                          <p:val>
                                            <p:strVal val="#ppt_h"/>
                                          </p:val>
                                        </p:tav>
                                        <p:tav tm="100000">
                                          <p:val>
                                            <p:strVal val="#ppt_h"/>
                                          </p:val>
                                        </p:tav>
                                      </p:tavLst>
                                    </p:anim>
                                    <p:animEffect transition="in" filter="fade">
                                      <p:cBhvr>
                                        <p:cTn id="14" dur="1000"/>
                                        <p:tgtEl>
                                          <p:spTgt spid="9"/>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right)">
                                      <p:cBhvr>
                                        <p:cTn id="17" dur="500"/>
                                        <p:tgtEl>
                                          <p:spTgt spid="14"/>
                                        </p:tgtEl>
                                      </p:cBhvr>
                                    </p:animEffect>
                                  </p:childTnLst>
                                </p:cTn>
                              </p:par>
                              <p:par>
                                <p:cTn id="18" presetID="22" presetClass="entr" presetSubtype="2"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par>
                                <p:cTn id="21" presetID="22" presetClass="exit" presetSubtype="2" fill="hold" nodeType="withEffect">
                                  <p:stCondLst>
                                    <p:cond delay="200"/>
                                  </p:stCondLst>
                                  <p:childTnLst>
                                    <p:animEffect transition="out" filter="wipe(right)">
                                      <p:cBhvr>
                                        <p:cTn id="22" dur="500"/>
                                        <p:tgtEl>
                                          <p:spTgt spid="13"/>
                                        </p:tgtEl>
                                      </p:cBhvr>
                                    </p:animEffect>
                                    <p:set>
                                      <p:cBhvr>
                                        <p:cTn id="23"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4"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7" name="图片占位符 7"/>
          <p:cNvSpPr>
            <a:spLocks noGrp="1"/>
          </p:cNvSpPr>
          <p:nvPr>
            <p:ph type="pic" sz="quarter" idx="11" hasCustomPrompt="1"/>
          </p:nvPr>
        </p:nvSpPr>
        <p:spPr>
          <a:xfrm>
            <a:off x="2951544" y="0"/>
            <a:ext cx="9240456" cy="6857999"/>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391148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84693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10" name="图片占位符 9"/>
          <p:cNvSpPr>
            <a:spLocks noGrp="1"/>
          </p:cNvSpPr>
          <p:nvPr>
            <p:ph type="pic" sz="quarter" idx="11" hasCustomPrompt="1"/>
          </p:nvPr>
        </p:nvSpPr>
        <p:spPr>
          <a:xfrm>
            <a:off x="3307782" y="3440322"/>
            <a:ext cx="5563906" cy="3417677"/>
          </a:xfrm>
          <a:custGeom>
            <a:avLst/>
            <a:gdLst>
              <a:gd name="connsiteX0" fmla="*/ 3111940 w 6246994"/>
              <a:gd name="connsiteY0" fmla="*/ 0 h 3837270"/>
              <a:gd name="connsiteX1" fmla="*/ 6246994 w 6246994"/>
              <a:gd name="connsiteY1" fmla="*/ 3837270 h 3837270"/>
              <a:gd name="connsiteX2" fmla="*/ 0 w 6246994"/>
              <a:gd name="connsiteY2" fmla="*/ 3837270 h 3837270"/>
            </a:gdLst>
            <a:ahLst/>
            <a:cxnLst>
              <a:cxn ang="0">
                <a:pos x="connsiteX0" y="connsiteY0"/>
              </a:cxn>
              <a:cxn ang="0">
                <a:pos x="connsiteX1" y="connsiteY1"/>
              </a:cxn>
              <a:cxn ang="0">
                <a:pos x="connsiteX2" y="connsiteY2"/>
              </a:cxn>
            </a:cxnLst>
            <a:rect l="l" t="t" r="r" b="b"/>
            <a:pathLst>
              <a:path w="6246994" h="3837270">
                <a:moveTo>
                  <a:pt x="3111940" y="0"/>
                </a:moveTo>
                <a:lnTo>
                  <a:pt x="6246994" y="3837270"/>
                </a:lnTo>
                <a:lnTo>
                  <a:pt x="0" y="3837270"/>
                </a:lnTo>
                <a:close/>
              </a:path>
            </a:pathLst>
          </a:custGeom>
          <a:solidFill>
            <a:schemeClr val="bg1">
              <a:lumMod val="85000"/>
              <a:alpha val="50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
        <p:nvSpPr>
          <p:cNvPr id="13" name="图片占位符 12"/>
          <p:cNvSpPr>
            <a:spLocks noGrp="1"/>
          </p:cNvSpPr>
          <p:nvPr>
            <p:ph type="pic" sz="quarter" idx="13" hasCustomPrompt="1"/>
          </p:nvPr>
        </p:nvSpPr>
        <p:spPr>
          <a:xfrm>
            <a:off x="3321014" y="636338"/>
            <a:ext cx="5563906" cy="3417677"/>
          </a:xfrm>
          <a:custGeom>
            <a:avLst/>
            <a:gdLst>
              <a:gd name="connsiteX0" fmla="*/ 0 w 6246994"/>
              <a:gd name="connsiteY0" fmla="*/ 0 h 3837270"/>
              <a:gd name="connsiteX1" fmla="*/ 6246994 w 6246994"/>
              <a:gd name="connsiteY1" fmla="*/ 0 h 3837270"/>
              <a:gd name="connsiteX2" fmla="*/ 3135054 w 6246994"/>
              <a:gd name="connsiteY2" fmla="*/ 3837270 h 3837270"/>
            </a:gdLst>
            <a:ahLst/>
            <a:cxnLst>
              <a:cxn ang="0">
                <a:pos x="connsiteX0" y="connsiteY0"/>
              </a:cxn>
              <a:cxn ang="0">
                <a:pos x="connsiteX1" y="connsiteY1"/>
              </a:cxn>
              <a:cxn ang="0">
                <a:pos x="connsiteX2" y="connsiteY2"/>
              </a:cxn>
            </a:cxnLst>
            <a:rect l="l" t="t" r="r" b="b"/>
            <a:pathLst>
              <a:path w="6246994" h="3837270">
                <a:moveTo>
                  <a:pt x="0" y="0"/>
                </a:moveTo>
                <a:lnTo>
                  <a:pt x="6246994" y="0"/>
                </a:lnTo>
                <a:lnTo>
                  <a:pt x="3135054" y="3837270"/>
                </a:lnTo>
                <a:close/>
              </a:path>
            </a:pathLst>
          </a:custGeom>
          <a:solidFill>
            <a:schemeClr val="bg1">
              <a:lumMod val="85000"/>
              <a:alpha val="50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268273134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par>
                              <p:cTn id="14" fill="hold">
                                <p:stCondLst>
                                  <p:cond delay="700"/>
                                </p:stCondLst>
                                <p:childTnLst>
                                  <p:par>
                                    <p:cTn id="15" presetID="2" presetClass="entr" presetSubtype="8" fill="hold" grpId="0" nodeType="afterEffect" p14:presetBounceEnd="26667">
                                      <p:stCondLst>
                                        <p:cond delay="1000"/>
                                      </p:stCondLst>
                                      <p:childTnLst>
                                        <p:set>
                                          <p:cBhvr>
                                            <p:cTn id="16" dur="1" fill="hold">
                                              <p:stCondLst>
                                                <p:cond delay="0"/>
                                              </p:stCondLst>
                                            </p:cTn>
                                            <p:tgtEl>
                                              <p:spTgt spid="13"/>
                                            </p:tgtEl>
                                            <p:attrNameLst>
                                              <p:attrName>style.visibility</p:attrName>
                                            </p:attrNameLst>
                                          </p:cBhvr>
                                          <p:to>
                                            <p:strVal val="visible"/>
                                          </p:to>
                                        </p:set>
                                        <p:anim calcmode="lin" valueType="num" p14:bounceEnd="26667">
                                          <p:cBhvr additive="base">
                                            <p:cTn id="17" dur="750" fill="hold"/>
                                            <p:tgtEl>
                                              <p:spTgt spid="13"/>
                                            </p:tgtEl>
                                            <p:attrNameLst>
                                              <p:attrName>ppt_x</p:attrName>
                                            </p:attrNameLst>
                                          </p:cBhvr>
                                          <p:tavLst>
                                            <p:tav tm="0">
                                              <p:val>
                                                <p:strVal val="0-#ppt_w/2"/>
                                              </p:val>
                                            </p:tav>
                                            <p:tav tm="100000">
                                              <p:val>
                                                <p:strVal val="#ppt_x"/>
                                              </p:val>
                                            </p:tav>
                                          </p:tavLst>
                                        </p:anim>
                                        <p:anim calcmode="lin" valueType="num" p14:bounceEnd="26667">
                                          <p:cBhvr additive="base">
                                            <p:cTn id="18" dur="750" fill="hold"/>
                                            <p:tgtEl>
                                              <p:spTgt spid="13"/>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14:presetBounceEnd="26667">
                                      <p:stCondLst>
                                        <p:cond delay="1000"/>
                                      </p:stCondLst>
                                      <p:childTnLst>
                                        <p:set>
                                          <p:cBhvr>
                                            <p:cTn id="20" dur="1" fill="hold">
                                              <p:stCondLst>
                                                <p:cond delay="0"/>
                                              </p:stCondLst>
                                            </p:cTn>
                                            <p:tgtEl>
                                              <p:spTgt spid="10"/>
                                            </p:tgtEl>
                                            <p:attrNameLst>
                                              <p:attrName>style.visibility</p:attrName>
                                            </p:attrNameLst>
                                          </p:cBhvr>
                                          <p:to>
                                            <p:strVal val="visible"/>
                                          </p:to>
                                        </p:set>
                                        <p:anim calcmode="lin" valueType="num" p14:bounceEnd="26667">
                                          <p:cBhvr additive="base">
                                            <p:cTn id="21" dur="750" fill="hold"/>
                                            <p:tgtEl>
                                              <p:spTgt spid="10"/>
                                            </p:tgtEl>
                                            <p:attrNameLst>
                                              <p:attrName>ppt_x</p:attrName>
                                            </p:attrNameLst>
                                          </p:cBhvr>
                                          <p:tavLst>
                                            <p:tav tm="0">
                                              <p:val>
                                                <p:strVal val="1+#ppt_w/2"/>
                                              </p:val>
                                            </p:tav>
                                            <p:tav tm="100000">
                                              <p:val>
                                                <p:strVal val="#ppt_x"/>
                                              </p:val>
                                            </p:tav>
                                          </p:tavLst>
                                        </p:anim>
                                        <p:anim calcmode="lin" valueType="num" p14:bounceEnd="26667">
                                          <p:cBhvr additive="base">
                                            <p:cTn id="22"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1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par>
                              <p:cTn id="14" fill="hold">
                                <p:stCondLst>
                                  <p:cond delay="700"/>
                                </p:stCondLst>
                                <p:childTnLst>
                                  <p:par>
                                    <p:cTn id="15" presetID="2" presetClass="entr" presetSubtype="8" fill="hold" grpId="0" nodeType="afterEffect">
                                      <p:stCondLst>
                                        <p:cond delay="100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750" fill="hold"/>
                                            <p:tgtEl>
                                              <p:spTgt spid="13"/>
                                            </p:tgtEl>
                                            <p:attrNameLst>
                                              <p:attrName>ppt_x</p:attrName>
                                            </p:attrNameLst>
                                          </p:cBhvr>
                                          <p:tavLst>
                                            <p:tav tm="0">
                                              <p:val>
                                                <p:strVal val="0-#ppt_w/2"/>
                                              </p:val>
                                            </p:tav>
                                            <p:tav tm="100000">
                                              <p:val>
                                                <p:strVal val="#ppt_x"/>
                                              </p:val>
                                            </p:tav>
                                          </p:tavLst>
                                        </p:anim>
                                        <p:anim calcmode="lin" valueType="num">
                                          <p:cBhvr additive="base">
                                            <p:cTn id="18" dur="750" fill="hold"/>
                                            <p:tgtEl>
                                              <p:spTgt spid="13"/>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100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750" fill="hold"/>
                                            <p:tgtEl>
                                              <p:spTgt spid="10"/>
                                            </p:tgtEl>
                                            <p:attrNameLst>
                                              <p:attrName>ppt_x</p:attrName>
                                            </p:attrNameLst>
                                          </p:cBhvr>
                                          <p:tavLst>
                                            <p:tav tm="0">
                                              <p:val>
                                                <p:strVal val="1+#ppt_w/2"/>
                                              </p:val>
                                            </p:tav>
                                            <p:tav tm="100000">
                                              <p:val>
                                                <p:strVal val="#ppt_x"/>
                                              </p:val>
                                            </p:tav>
                                          </p:tavLst>
                                        </p:anim>
                                        <p:anim calcmode="lin" valueType="num">
                                          <p:cBhvr additive="base">
                                            <p:cTn id="22"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13" grpId="0" animBg="1"/>
        </p:bldLst>
      </p:timing>
    </mc:Fallback>
  </mc:AlternateContent>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1607143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5" name="矩形 4"/>
          <p:cNvSpPr/>
          <p:nvPr userDrawn="1"/>
        </p:nvSpPr>
        <p:spPr>
          <a:xfrm>
            <a:off x="996972" y="4329000"/>
            <a:ext cx="2012999" cy="177927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3248278" y="4639605"/>
            <a:ext cx="227035" cy="227035"/>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图片占位符 7"/>
          <p:cNvSpPr>
            <a:spLocks noGrp="1"/>
          </p:cNvSpPr>
          <p:nvPr>
            <p:ph type="pic" sz="quarter" idx="11" hasCustomPrompt="1"/>
          </p:nvPr>
        </p:nvSpPr>
        <p:spPr>
          <a:xfrm>
            <a:off x="1148501" y="1622236"/>
            <a:ext cx="1684350" cy="1697412"/>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3" name="图片占位符 7"/>
          <p:cNvSpPr>
            <a:spLocks noGrp="1"/>
          </p:cNvSpPr>
          <p:nvPr>
            <p:ph type="pic" sz="quarter" idx="12" hasCustomPrompt="1"/>
          </p:nvPr>
        </p:nvSpPr>
        <p:spPr>
          <a:xfrm>
            <a:off x="2482471" y="2932177"/>
            <a:ext cx="1684350" cy="1407085"/>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4" name="图片占位符 7"/>
          <p:cNvSpPr>
            <a:spLocks noGrp="1"/>
          </p:cNvSpPr>
          <p:nvPr>
            <p:ph type="pic" sz="quarter" idx="13" hasCustomPrompt="1"/>
          </p:nvPr>
        </p:nvSpPr>
        <p:spPr>
          <a:xfrm>
            <a:off x="884750" y="3915645"/>
            <a:ext cx="1948100" cy="2061471"/>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105795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37" presetClass="entr" presetSubtype="0" fill="hold" grpId="0" nodeType="withEffect">
                                  <p:stCondLst>
                                    <p:cond delay="30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900" decel="100000" fill="hold"/>
                                        <p:tgtEl>
                                          <p:spTgt spid="10"/>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par>
                                <p:cTn id="20" presetID="37" presetClass="entr" presetSubtype="0" fill="hold" grpId="0" nodeType="withEffect">
                                  <p:stCondLst>
                                    <p:cond delay="3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900" decel="100000" fill="hold"/>
                                        <p:tgtEl>
                                          <p:spTgt spid="5"/>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26" presetID="10" presetClass="entr" presetSubtype="0" fill="hold" grpId="0" nodeType="withEffect">
                                  <p:stCondLst>
                                    <p:cond delay="90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0" presetClass="path" presetSubtype="0" accel="50000" decel="50000" fill="hold" grpId="1" nodeType="withEffect">
                                  <p:stCondLst>
                                    <p:cond delay="900"/>
                                  </p:stCondLst>
                                  <p:childTnLst>
                                    <p:animMotion origin="layout" path="M -1.04167E-6 4.81481E-6 C -0.07396 -0.01204 -0.14453 -0.01551 -0.22174 -0.03565 C -0.30768 -0.05394 -0.34492 -0.07639 -0.40612 -0.0963 " pathEditMode="relative" rAng="0" ptsTypes="AAA">
                                      <p:cBhvr>
                                        <p:cTn id="30" dur="1000" spd="-100000" fill="hold"/>
                                        <p:tgtEl>
                                          <p:spTgt spid="12"/>
                                        </p:tgtEl>
                                        <p:attrNameLst>
                                          <p:attrName>ppt_x</p:attrName>
                                          <p:attrName>ppt_y</p:attrName>
                                        </p:attrNameLst>
                                      </p:cBhvr>
                                      <p:rCtr x="-20299" y="-4815"/>
                                    </p:animMotion>
                                  </p:childTnLst>
                                </p:cTn>
                              </p:par>
                              <p:par>
                                <p:cTn id="31" presetID="10" presetClass="entr" presetSubtype="0" fill="hold" grpId="0" nodeType="withEffect">
                                  <p:stCondLst>
                                    <p:cond delay="100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0" presetClass="path" presetSubtype="0" accel="50000" decel="50000" fill="hold" grpId="1" nodeType="withEffect">
                                  <p:stCondLst>
                                    <p:cond delay="1000"/>
                                  </p:stCondLst>
                                  <p:childTnLst>
                                    <p:animMotion origin="layout" path="M 3.75E-6 -2.59259E-6 C -0.07396 -0.01203 -0.14453 -0.01551 -0.22175 -0.03565 C -0.30769 -0.05393 -0.34493 -0.07639 -0.40612 -0.09629 " pathEditMode="relative" rAng="0" ptsTypes="AAA">
                                      <p:cBhvr>
                                        <p:cTn id="35" dur="1000" spd="-100000" fill="hold"/>
                                        <p:tgtEl>
                                          <p:spTgt spid="13"/>
                                        </p:tgtEl>
                                        <p:attrNameLst>
                                          <p:attrName>ppt_x</p:attrName>
                                          <p:attrName>ppt_y</p:attrName>
                                        </p:attrNameLst>
                                      </p:cBhvr>
                                      <p:rCtr x="-20313" y="-4815"/>
                                    </p:animMotion>
                                  </p:childTnLst>
                                </p:cTn>
                              </p:par>
                              <p:par>
                                <p:cTn id="36" presetID="10" presetClass="entr" presetSubtype="0" fill="hold" grpId="0" nodeType="withEffect">
                                  <p:stCondLst>
                                    <p:cond delay="75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0" presetClass="path" presetSubtype="0" accel="50000" decel="50000" fill="hold" grpId="1" nodeType="withEffect">
                                  <p:stCondLst>
                                    <p:cond delay="750"/>
                                  </p:stCondLst>
                                  <p:childTnLst>
                                    <p:animMotion origin="layout" path="M -3.75E-6 3.7037E-6 C -0.07395 -0.01204 -0.14453 -0.01551 -0.22174 -0.03565 C -0.30768 -0.05394 -0.34492 -0.07639 -0.40612 -0.0963 " pathEditMode="relative" rAng="0" ptsTypes="AAA">
                                      <p:cBhvr>
                                        <p:cTn id="40" dur="1000" spd="-100000" fill="hold"/>
                                        <p:tgtEl>
                                          <p:spTgt spid="14"/>
                                        </p:tgtEl>
                                        <p:attrNameLst>
                                          <p:attrName>ppt_x</p:attrName>
                                          <p:attrName>ppt_y</p:attrName>
                                        </p:attrNameLst>
                                      </p:cBhvr>
                                      <p:rCtr x="-20299" y="-48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2" grpId="0" animBg="1"/>
      <p:bldP spid="12" grpId="1" animBg="1"/>
      <p:bldP spid="13" grpId="0" animBg="1"/>
      <p:bldP spid="13" grpId="1" animBg="1"/>
      <p:bldP spid="14" grpId="0" animBg="1"/>
      <p:bldP spid="14" grpId="1" animBg="1"/>
      <p:bldP spid="6"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BEBA8EAE-BF5A-486C-A8C5-ECC9F3942E4B}">
                <a14:imgProps xmlns:a14="http://schemas.microsoft.com/office/drawing/2010/main">
                  <a14:imgLayer>
                    <a14:imgEffect>
                      <a14:saturation sat="0"/>
                    </a14:imgEffect>
                  </a14:imgLayer>
                </a14:imgProps>
              </a:ext>
              <a:ext uri="{28A0092B-C50C-407E-A947-70E740481C1C}">
                <a14:useLocalDpi xmlns:a14="http://schemas.microsoft.com/office/drawing/2010/main" val="0"/>
              </a:ext>
            </a:extLst>
          </a:blip>
          <a:stretch>
            <a:fillRect/>
          </a:stretch>
        </p:blipFill>
        <p:spPr>
          <a:xfrm>
            <a:off x="605871" y="0"/>
            <a:ext cx="3726180" cy="7452360"/>
          </a:xfrm>
          <a:prstGeom prst="rect">
            <a:avLst/>
          </a:prstGeom>
        </p:spPr>
      </p:pic>
      <p:pic>
        <p:nvPicPr>
          <p:cNvPr id="4" name="图片 3"/>
          <p:cNvPicPr>
            <a:picLocks noChangeAspect="1"/>
          </p:cNvPicPr>
          <p:nvPr userDrawn="1"/>
        </p:nvPicPr>
        <p:blipFill>
          <a:blip r:embed="rId3" cstate="print">
            <a:extLst>
              <a:ext uri="{BEBA8EAE-BF5A-486C-A8C5-ECC9F3942E4B}">
                <a14:imgProps xmlns:a14="http://schemas.microsoft.com/office/drawing/2010/main">
                  <a14:imgLayer>
                    <a14:imgEffect>
                      <a14:brightnessContrast bright="5000"/>
                    </a14:imgEffect>
                  </a14:imgLayer>
                </a14:imgProps>
              </a:ext>
              <a:ext uri="{28A0092B-C50C-407E-A947-70E740481C1C}">
                <a14:useLocalDpi xmlns:a14="http://schemas.microsoft.com/office/drawing/2010/main" val="0"/>
              </a:ext>
            </a:extLst>
          </a:blip>
          <a:stretch>
            <a:fillRect/>
          </a:stretch>
        </p:blipFill>
        <p:spPr>
          <a:xfrm>
            <a:off x="8852055" y="1605280"/>
            <a:ext cx="3978161" cy="5712930"/>
          </a:xfrm>
          <a:prstGeom prst="rect">
            <a:avLst/>
          </a:prstGeom>
        </p:spPr>
      </p:pic>
    </p:spTree>
    <p:extLst>
      <p:ext uri="{BB962C8B-B14F-4D97-AF65-F5344CB8AC3E}">
        <p14:creationId xmlns:p14="http://schemas.microsoft.com/office/powerpoint/2010/main" val="258164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750"/>
                            </p:stCondLst>
                            <p:childTnLst>
                              <p:par>
                                <p:cTn id="9" presetID="22" presetClass="entr" presetSubtype="1" fill="hold"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
        <p:nvSpPr>
          <p:cNvPr id="5" name="图片占位符 7"/>
          <p:cNvSpPr>
            <a:spLocks noGrp="1"/>
          </p:cNvSpPr>
          <p:nvPr>
            <p:ph type="pic" sz="quarter" idx="11" hasCustomPrompt="1"/>
          </p:nvPr>
        </p:nvSpPr>
        <p:spPr>
          <a:xfrm>
            <a:off x="560015" y="1920025"/>
            <a:ext cx="3718144" cy="4330303"/>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132675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10" presetClass="entr" presetSubtype="0" fill="hold" grpId="0" nodeType="withEffect">
                                  <p:stCondLst>
                                    <p:cond delay="75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0" presetClass="path" presetSubtype="0" accel="50000" decel="50000" fill="hold" grpId="1" nodeType="withEffect">
                                  <p:stCondLst>
                                    <p:cond delay="750"/>
                                  </p:stCondLst>
                                  <p:childTnLst>
                                    <p:animMotion origin="layout" path="M 2.5E-6 -1.85185E-6 C -0.07396 -0.01204 -0.14453 -0.01551 -0.22175 -0.03565 C -0.30768 -0.05393 -0.34492 -0.07639 -0.40612 -0.09629 " pathEditMode="relative" rAng="0" ptsTypes="AAA">
                                      <p:cBhvr>
                                        <p:cTn id="18" dur="1000" spd="-100000" fill="hold"/>
                                        <p:tgtEl>
                                          <p:spTgt spid="5"/>
                                        </p:tgtEl>
                                        <p:attrNameLst>
                                          <p:attrName>ppt_x</p:attrName>
                                          <p:attrName>ppt_y</p:attrName>
                                        </p:attrNameLst>
                                      </p:cBhvr>
                                      <p:rCtr x="-20299" y="-48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5" grpId="1"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
        <p:nvSpPr>
          <p:cNvPr id="5" name="图片占位符 7"/>
          <p:cNvSpPr>
            <a:spLocks noGrp="1"/>
          </p:cNvSpPr>
          <p:nvPr>
            <p:ph type="pic" sz="quarter" idx="11" hasCustomPrompt="1"/>
          </p:nvPr>
        </p:nvSpPr>
        <p:spPr>
          <a:xfrm>
            <a:off x="1481559" y="2025571"/>
            <a:ext cx="9375493" cy="1562581"/>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86076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50" presetClass="entr" presetSubtype="0" decel="100000" fill="hold" grpId="0" nodeType="withEffect">
                                  <p:stCondLst>
                                    <p:cond delay="75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strVal val="#ppt_w+.3"/>
                                          </p:val>
                                        </p:tav>
                                        <p:tav tm="100000">
                                          <p:val>
                                            <p:strVal val="#ppt_w"/>
                                          </p:val>
                                        </p:tav>
                                      </p:tavLst>
                                    </p:anim>
                                    <p:anim calcmode="lin" valueType="num">
                                      <p:cBhvr>
                                        <p:cTn id="17" dur="1000" fill="hold"/>
                                        <p:tgtEl>
                                          <p:spTgt spid="5"/>
                                        </p:tgtEl>
                                        <p:attrNameLst>
                                          <p:attrName>ppt_h</p:attrName>
                                        </p:attrNameLst>
                                      </p:cBhvr>
                                      <p:tavLst>
                                        <p:tav tm="0">
                                          <p:val>
                                            <p:strVal val="#ppt_h"/>
                                          </p:val>
                                        </p:tav>
                                        <p:tav tm="100000">
                                          <p:val>
                                            <p:strVal val="#ppt_h"/>
                                          </p:val>
                                        </p:tav>
                                      </p:tavLst>
                                    </p:anim>
                                    <p:animEffect transition="in" filter="fade">
                                      <p:cBhvr>
                                        <p:cTn id="1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203194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par>
                                <p:cTn id="11" presetID="22" presetClass="exit" presetSubtype="2" fill="hold" nodeType="withEffect">
                                  <p:stCondLst>
                                    <p:cond delay="200"/>
                                  </p:stCondLst>
                                  <p:childTnLst>
                                    <p:animEffect transition="out" filter="wipe(righ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
        <p:nvSpPr>
          <p:cNvPr id="5" name="矩形 4"/>
          <p:cNvSpPr/>
          <p:nvPr userDrawn="1"/>
        </p:nvSpPr>
        <p:spPr>
          <a:xfrm>
            <a:off x="7992243" y="4374722"/>
            <a:ext cx="2310514" cy="18425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0886159" y="4848824"/>
            <a:ext cx="190500" cy="1905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11076659" y="5033054"/>
            <a:ext cx="311820" cy="31182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图片占位符 7"/>
          <p:cNvSpPr>
            <a:spLocks noGrp="1"/>
          </p:cNvSpPr>
          <p:nvPr>
            <p:ph type="pic" sz="quarter" idx="12" hasCustomPrompt="1"/>
          </p:nvPr>
        </p:nvSpPr>
        <p:spPr>
          <a:xfrm>
            <a:off x="7898260" y="3729823"/>
            <a:ext cx="2326813" cy="2340000"/>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1" name="图片占位符 7"/>
          <p:cNvSpPr>
            <a:spLocks noGrp="1"/>
          </p:cNvSpPr>
          <p:nvPr>
            <p:ph type="pic" sz="quarter" idx="11" hasCustomPrompt="1"/>
          </p:nvPr>
        </p:nvSpPr>
        <p:spPr>
          <a:xfrm>
            <a:off x="9245247" y="2180794"/>
            <a:ext cx="2326813" cy="2340000"/>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77070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par>
                                <p:cTn id="11" presetID="22" presetClass="exit" presetSubtype="2" fill="hold" nodeType="withEffect">
                                  <p:stCondLst>
                                    <p:cond delay="200"/>
                                  </p:stCondLst>
                                  <p:childTnLst>
                                    <p:animEffect transition="out" filter="wipe(righ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par>
                          <p:cTn id="14" fill="hold">
                            <p:stCondLst>
                              <p:cond delay="7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10" presetClass="entr" presetSubtype="0" fill="hold" grpId="0" nodeType="withEffect">
                                  <p:stCondLst>
                                    <p:cond delay="75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0" presetClass="path" presetSubtype="0" accel="50000" decel="50000" fill="hold" grpId="1" nodeType="withEffect">
                                  <p:stCondLst>
                                    <p:cond delay="750"/>
                                  </p:stCondLst>
                                  <p:childTnLst>
                                    <p:animMotion origin="layout" path="M 4.16667E-6 2.59259E-6 C 0.03958 -0.01991 0.07773 -0.02547 0.11927 -0.05857 C 0.16549 -0.08843 0.18554 -0.12547 0.21888 -0.15787 " pathEditMode="relative" rAng="0" ptsTypes="AAA">
                                      <p:cBhvr>
                                        <p:cTn id="31" dur="1000" spd="-100000" fill="hold"/>
                                        <p:tgtEl>
                                          <p:spTgt spid="11"/>
                                        </p:tgtEl>
                                        <p:attrNameLst>
                                          <p:attrName>ppt_x</p:attrName>
                                          <p:attrName>ppt_y</p:attrName>
                                        </p:attrNameLst>
                                      </p:cBhvr>
                                      <p:rCtr x="10938" y="-7894"/>
                                    </p:animMotion>
                                  </p:childTnLst>
                                </p:cTn>
                              </p:par>
                              <p:par>
                                <p:cTn id="32" presetID="10" presetClass="entr" presetSubtype="0" fill="hold" grpId="0" nodeType="withEffect">
                                  <p:stCondLst>
                                    <p:cond delay="90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0" presetClass="path" presetSubtype="0" accel="50000" decel="50000" fill="hold" grpId="1" nodeType="withEffect">
                                  <p:stCondLst>
                                    <p:cond delay="900"/>
                                  </p:stCondLst>
                                  <p:childTnLst>
                                    <p:animMotion origin="layout" path="M 8.33333E-7 -1.85185E-6 C 0.05221 -0.02153 0.10208 -0.02754 0.15651 -0.06319 C 0.21732 -0.0956 0.24362 -0.13541 0.28685 -0.1706 " pathEditMode="relative" rAng="0" ptsTypes="AAA">
                                      <p:cBhvr>
                                        <p:cTn id="36" dur="1000" spd="-100000" fill="hold"/>
                                        <p:tgtEl>
                                          <p:spTgt spid="12"/>
                                        </p:tgtEl>
                                        <p:attrNameLst>
                                          <p:attrName>ppt_x</p:attrName>
                                          <p:attrName>ppt_y</p:attrName>
                                        </p:attrNameLst>
                                      </p:cBhvr>
                                      <p:rCtr x="14336" y="-85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9" grpId="0" animBg="1"/>
      <p:bldP spid="10" grpId="0" animBg="1"/>
      <p:bldP spid="12" grpId="0" animBg="1"/>
      <p:bldP spid="12" grpId="1" animBg="1"/>
      <p:bldP spid="11" grpId="0" animBg="1"/>
      <p:bldP spid="11" grpId="1"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BEBA8EAE-BF5A-486C-A8C5-ECC9F3942E4B}">
                <a14:imgProps xmlns:a14="http://schemas.microsoft.com/office/drawing/2010/main">
                  <a14:imgLayer>
                    <a14:imgEffect>
                      <a14:brightnessContrast bright="-10000"/>
                    </a14:imgEffect>
                  </a14:imgLayer>
                </a14:imgProps>
              </a:ext>
              <a:ext uri="{28A0092B-C50C-407E-A947-70E740481C1C}">
                <a14:useLocalDpi xmlns:a14="http://schemas.microsoft.com/office/drawing/2010/main" val="0"/>
              </a:ext>
            </a:extLst>
          </a:blip>
          <a:stretch>
            <a:fillRect/>
          </a:stretch>
        </p:blipFill>
        <p:spPr>
          <a:xfrm rot="21405163">
            <a:off x="213360" y="1680656"/>
            <a:ext cx="12192000" cy="6849488"/>
          </a:xfrm>
          <a:prstGeom prst="rect">
            <a:avLst/>
          </a:prstGeom>
        </p:spPr>
      </p:pic>
    </p:spTree>
    <p:extLst>
      <p:ext uri="{BB962C8B-B14F-4D97-AF65-F5344CB8AC3E}">
        <p14:creationId xmlns:p14="http://schemas.microsoft.com/office/powerpoint/2010/main" val="182090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lum bright="20000"/>
          </a:blip>
          <a:stretch>
            <a:fillRect/>
          </a:stretch>
        </p:blipFill>
        <p:spPr>
          <a:xfrm rot="10800000">
            <a:off x="0" y="3152607"/>
            <a:ext cx="12192000" cy="1929971"/>
          </a:xfrm>
          <a:prstGeom prst="rect">
            <a:avLst/>
          </a:prstGeom>
        </p:spPr>
      </p:pic>
    </p:spTree>
    <p:extLst>
      <p:ext uri="{BB962C8B-B14F-4D97-AF65-F5344CB8AC3E}">
        <p14:creationId xmlns:p14="http://schemas.microsoft.com/office/powerpoint/2010/main" val="3860775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2907304"/>
          </a:xfrm>
          <a:prstGeom prst="rect">
            <a:avLst/>
          </a:prstGeom>
        </p:spPr>
      </p:pic>
      <p:sp>
        <p:nvSpPr>
          <p:cNvPr id="7" name="矩形 6"/>
          <p:cNvSpPr/>
          <p:nvPr userDrawn="1"/>
        </p:nvSpPr>
        <p:spPr>
          <a:xfrm>
            <a:off x="0" y="0"/>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98431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1" y="1405171"/>
            <a:ext cx="12192000" cy="3669174"/>
          </a:xfrm>
          <a:prstGeom prst="rect">
            <a:avLst/>
          </a:prstGeom>
        </p:spPr>
      </p:pic>
      <p:sp>
        <p:nvSpPr>
          <p:cNvPr id="7" name="矩形 6"/>
          <p:cNvSpPr/>
          <p:nvPr userDrawn="1"/>
        </p:nvSpPr>
        <p:spPr>
          <a:xfrm>
            <a:off x="0" y="0"/>
            <a:ext cx="12192000" cy="6858000"/>
          </a:xfrm>
          <a:prstGeom prst="rect">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9680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775970"/>
            <a:ext cx="12192000" cy="5306060"/>
          </a:xfrm>
          <a:prstGeom prst="rect">
            <a:avLst/>
          </a:prstGeom>
        </p:spPr>
      </p:pic>
      <p:sp>
        <p:nvSpPr>
          <p:cNvPr id="7" name="矩形 6"/>
          <p:cNvSpPr/>
          <p:nvPr userDrawn="1"/>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673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892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3" name="Picture Placeholder 13"/>
          <p:cNvSpPr>
            <a:spLocks noGrp="1"/>
          </p:cNvSpPr>
          <p:nvPr>
            <p:ph type="pic" sz="quarter" idx="58" hasCustomPrompt="1"/>
          </p:nvPr>
        </p:nvSpPr>
        <p:spPr>
          <a:xfrm>
            <a:off x="7352482" y="2803411"/>
            <a:ext cx="3579677" cy="2242856"/>
          </a:xfrm>
          <a:prstGeom prst="rect">
            <a:avLst/>
          </a:prstGeom>
          <a:solidFill>
            <a:schemeClr val="bg1">
              <a:lumMod val="85000"/>
            </a:schemeClr>
          </a:solidFill>
          <a:ln>
            <a:noFill/>
          </a:ln>
        </p:spPr>
        <p:txBody>
          <a:bodyPr wrap="square">
            <a:noAutofit/>
          </a:bodyPr>
          <a:lstStyle>
            <a:lvl1pPr>
              <a:defRPr lang="en-US" dirty="0"/>
            </a:lvl1pPr>
          </a:lstStyle>
          <a:p>
            <a:pPr marL="0" lvl="0" indent="0" algn="ctr">
              <a:buNone/>
            </a:pPr>
            <a:r>
              <a:rPr lang="zh-CN" altLang="en-US" dirty="0"/>
              <a:t>点击添加图片</a:t>
            </a:r>
            <a:endParaRPr lang="en-US" dirty="0"/>
          </a:p>
        </p:txBody>
      </p:sp>
    </p:spTree>
    <p:extLst>
      <p:ext uri="{BB962C8B-B14F-4D97-AF65-F5344CB8AC3E}">
        <p14:creationId xmlns:p14="http://schemas.microsoft.com/office/powerpoint/2010/main" val="314125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63" presetClass="path" presetSubtype="0" decel="30000" fill="hold" grpId="1" nodeType="withEffect">
                                  <p:stCondLst>
                                    <p:cond delay="750"/>
                                  </p:stCondLst>
                                  <p:childTnLst>
                                    <p:animMotion origin="layout" path="M -0.22344 -0.2456 L 4.16667E-7 -2.22222E-6 " pathEditMode="relative" rAng="0" ptsTypes="AA">
                                      <p:cBhvr>
                                        <p:cTn id="9" dur="1000" fill="hold"/>
                                        <p:tgtEl>
                                          <p:spTgt spid="3"/>
                                        </p:tgtEl>
                                        <p:attrNameLst>
                                          <p:attrName>ppt_x</p:attrName>
                                          <p:attrName>ppt_y</p:attrName>
                                        </p:attrNameLst>
                                      </p:cBhvr>
                                      <p:rCtr x="11172" y="12269"/>
                                    </p:animMotion>
                                  </p:childTnLst>
                                </p:cTn>
                              </p:par>
                              <p:par>
                                <p:cTn id="10" presetID="6" presetClass="emph" presetSubtype="0" decel="30000" fill="hold" grpId="2" nodeType="withEffect">
                                  <p:stCondLst>
                                    <p:cond delay="750"/>
                                  </p:stCondLst>
                                  <p:childTnLst>
                                    <p:animScale>
                                      <p:cBhvr>
                                        <p:cTn id="11" dur="1000" fill="hold"/>
                                        <p:tgtEl>
                                          <p:spTgt spid="3"/>
                                        </p:tgtEl>
                                      </p:cBhvr>
                                      <p:by x="150000" y="150000"/>
                                      <p:from x="146726" y="119179"/>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9" name="图片占位符 8"/>
          <p:cNvSpPr>
            <a:spLocks noGrp="1"/>
          </p:cNvSpPr>
          <p:nvPr>
            <p:ph type="pic" sz="quarter" idx="11" hasCustomPrompt="1"/>
          </p:nvPr>
        </p:nvSpPr>
        <p:spPr>
          <a:xfrm>
            <a:off x="5000243" y="2247900"/>
            <a:ext cx="7191757" cy="4610100"/>
          </a:xfrm>
          <a:custGeom>
            <a:avLst/>
            <a:gdLst>
              <a:gd name="connsiteX0" fmla="*/ 5209088 w 10418176"/>
              <a:gd name="connsiteY0" fmla="*/ 0 h 5209089"/>
              <a:gd name="connsiteX1" fmla="*/ 10418176 w 10418176"/>
              <a:gd name="connsiteY1" fmla="*/ 5209089 h 5209089"/>
              <a:gd name="connsiteX2" fmla="*/ 0 w 10418176"/>
              <a:gd name="connsiteY2" fmla="*/ 5209089 h 5209089"/>
            </a:gdLst>
            <a:ahLst/>
            <a:cxnLst>
              <a:cxn ang="0">
                <a:pos x="connsiteX0" y="connsiteY0"/>
              </a:cxn>
              <a:cxn ang="0">
                <a:pos x="connsiteX1" y="connsiteY1"/>
              </a:cxn>
              <a:cxn ang="0">
                <a:pos x="connsiteX2" y="connsiteY2"/>
              </a:cxn>
            </a:cxnLst>
            <a:rect l="l" t="t" r="r" b="b"/>
            <a:pathLst>
              <a:path w="10418176" h="5209089">
                <a:moveTo>
                  <a:pt x="5209088" y="0"/>
                </a:moveTo>
                <a:lnTo>
                  <a:pt x="10418176" y="5209089"/>
                </a:lnTo>
                <a:lnTo>
                  <a:pt x="0" y="5209089"/>
                </a:lnTo>
                <a:close/>
              </a:path>
            </a:pathLst>
          </a:cu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8" name="图片占位符 7"/>
          <p:cNvSpPr>
            <a:spLocks noGrp="1"/>
          </p:cNvSpPr>
          <p:nvPr>
            <p:ph type="pic" sz="quarter" idx="10" hasCustomPrompt="1"/>
          </p:nvPr>
        </p:nvSpPr>
        <p:spPr>
          <a:xfrm>
            <a:off x="0" y="0"/>
            <a:ext cx="6985483" cy="4636520"/>
          </a:xfrm>
          <a:custGeom>
            <a:avLst/>
            <a:gdLst>
              <a:gd name="connsiteX0" fmla="*/ 0 w 6217069"/>
              <a:gd name="connsiteY0" fmla="*/ 0 h 3108535"/>
              <a:gd name="connsiteX1" fmla="*/ 6217069 w 6217069"/>
              <a:gd name="connsiteY1" fmla="*/ 0 h 3108535"/>
              <a:gd name="connsiteX2" fmla="*/ 3108535 w 6217069"/>
              <a:gd name="connsiteY2" fmla="*/ 3108535 h 3108535"/>
            </a:gdLst>
            <a:ahLst/>
            <a:cxnLst>
              <a:cxn ang="0">
                <a:pos x="connsiteX0" y="connsiteY0"/>
              </a:cxn>
              <a:cxn ang="0">
                <a:pos x="connsiteX1" y="connsiteY1"/>
              </a:cxn>
              <a:cxn ang="0">
                <a:pos x="connsiteX2" y="connsiteY2"/>
              </a:cxn>
            </a:cxnLst>
            <a:rect l="l" t="t" r="r" b="b"/>
            <a:pathLst>
              <a:path w="6217069" h="3108535">
                <a:moveTo>
                  <a:pt x="0" y="0"/>
                </a:moveTo>
                <a:lnTo>
                  <a:pt x="6217069" y="0"/>
                </a:lnTo>
                <a:lnTo>
                  <a:pt x="3108535" y="3108535"/>
                </a:lnTo>
                <a:close/>
              </a:path>
            </a:pathLst>
          </a:cu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61423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Left)">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strips(downLef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9065947"/>
      </p:ext>
    </p:extLst>
  </p:cSld>
  <p:clrMap bg1="lt1" tx1="dk1" bg2="lt2" tx2="dk2" accent1="accent1" accent2="accent2" accent3="accent3" accent4="accent4" accent5="accent5" accent6="accent6" hlink="hlink" folHlink="folHlink"/>
  <p:sldLayoutIdLst>
    <p:sldLayoutId id="2147483650" r:id="rId1"/>
    <p:sldLayoutId id="2147483673" r:id="rId2"/>
    <p:sldLayoutId id="2147483675" r:id="rId3"/>
    <p:sldLayoutId id="2147483661" r:id="rId4"/>
    <p:sldLayoutId id="2147483662" r:id="rId5"/>
    <p:sldLayoutId id="2147483663" r:id="rId6"/>
    <p:sldLayoutId id="2147483664" r:id="rId7"/>
    <p:sldLayoutId id="2147483674" r:id="rId8"/>
    <p:sldLayoutId id="2147483665" r:id="rId9"/>
    <p:sldLayoutId id="2147483666" r:id="rId10"/>
    <p:sldLayoutId id="2147483667" r:id="rId11"/>
    <p:sldLayoutId id="2147483668" r:id="rId12"/>
    <p:sldLayoutId id="2147483669" r:id="rId13"/>
    <p:sldLayoutId id="2147483670" r:id="rId14"/>
    <p:sldLayoutId id="2147483671" r:id="rId15"/>
    <p:sldLayoutId id="2147483679" r:id="rId16"/>
    <p:sldLayoutId id="2147483678" r:id="rId17"/>
    <p:sldLayoutId id="2147483676" r:id="rId18"/>
    <p:sldLayoutId id="2147483683" r:id="rId19"/>
    <p:sldLayoutId id="2147483681" r:id="rId20"/>
    <p:sldLayoutId id="2147483680" r:id="rId21"/>
    <p:sldLayoutId id="2147483677" r:id="rId22"/>
    <p:sldLayoutId id="2147483682" r:id="rId23"/>
    <p:sldLayoutId id="2147483686"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8.jp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33.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33.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34.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image" Target="../media/image35.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image" Target="../media/image41.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8.xml"/><Relationship Id="rId5" Type="http://schemas.openxmlformats.org/officeDocument/2006/relationships/image" Target="../media/image42.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3" Type="http://schemas.openxmlformats.org/officeDocument/2006/relationships/image" Target="../media/image8.jpg"/><Relationship Id="rId7" Type="http://schemas.openxmlformats.org/officeDocument/2006/relationships/image" Target="../media/image49.png"/><Relationship Id="rId12" Type="http://schemas.openxmlformats.org/officeDocument/2006/relationships/image" Target="../media/image54.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4.png"/><Relationship Id="rId9" Type="http://schemas.openxmlformats.org/officeDocument/2006/relationships/image" Target="../media/image51.png"/></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60.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8.jpg"/><Relationship Id="rId7" Type="http://schemas.openxmlformats.org/officeDocument/2006/relationships/image" Target="../media/image64.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6.xml"/><Relationship Id="rId1" Type="http://schemas.openxmlformats.org/officeDocument/2006/relationships/slideLayout" Target="../slideLayouts/slideLayout22.xml"/><Relationship Id="rId4" Type="http://schemas.openxmlformats.org/officeDocument/2006/relationships/image" Target="../media/image65.png"/></Relationships>
</file>

<file path=ppt/slides/_rels/slide2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67.png"/><Relationship Id="rId4" Type="http://schemas.openxmlformats.org/officeDocument/2006/relationships/image" Target="../media/image66.png"/></Relationships>
</file>

<file path=ppt/slides/_rels/slide2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8.jp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5" name="文本框 4"/>
          <p:cNvSpPr txBox="1"/>
          <p:nvPr/>
        </p:nvSpPr>
        <p:spPr>
          <a:xfrm>
            <a:off x="3278421" y="2895417"/>
            <a:ext cx="7529670" cy="1261884"/>
          </a:xfrm>
          <a:prstGeom prst="rect">
            <a:avLst/>
          </a:prstGeom>
          <a:noFill/>
        </p:spPr>
        <p:txBody>
          <a:bodyPr vert="horz" wrap="square" rtlCol="0">
            <a:spAutoFit/>
          </a:bodyPr>
          <a:lstStyle/>
          <a:p>
            <a:pPr algn="ctr"/>
            <a:r>
              <a:rPr lang="en-US" altLang="zh-CN" sz="2800" dirty="0">
                <a:latin typeface="Arial Unicode MS" panose="020B0604020202020204" pitchFamily="34" charset="-122"/>
                <a:ea typeface="Arial Unicode MS" panose="020B0604020202020204" pitchFamily="34" charset="-122"/>
                <a:cs typeface="Arial Unicode MS" panose="020B0604020202020204" pitchFamily="34" charset="-122"/>
              </a:rPr>
              <a:t>Stock Movement Prediction from Tweets and Historical Prices</a:t>
            </a:r>
            <a:endParaRPr lang="en-US" altLang="zh-CN" sz="2400" dirty="0" smtClean="0">
              <a:solidFill>
                <a:schemeClr val="tx1">
                  <a:lumMod val="85000"/>
                  <a:lumOff val="1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endParaRPr>
          </a:p>
          <a:p>
            <a:pPr algn="r"/>
            <a:r>
              <a:rPr lang="en-US" altLang="zh-CN" sz="2000" dirty="0" smtClean="0">
                <a:solidFill>
                  <a:schemeClr val="tx1">
                    <a:lumMod val="85000"/>
                    <a:lumOff val="1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rPr>
              <a:t>—— ACL 2018</a:t>
            </a:r>
            <a:endParaRPr lang="zh-CN" altLang="en-US" sz="2000" dirty="0">
              <a:solidFill>
                <a:schemeClr val="tx1">
                  <a:lumMod val="85000"/>
                  <a:lumOff val="1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endParaRPr>
          </a:p>
        </p:txBody>
      </p:sp>
      <p:grpSp>
        <p:nvGrpSpPr>
          <p:cNvPr id="4" name="组合 3"/>
          <p:cNvGrpSpPr/>
          <p:nvPr/>
        </p:nvGrpSpPr>
        <p:grpSpPr>
          <a:xfrm>
            <a:off x="3164121" y="4568810"/>
            <a:ext cx="8042118" cy="1234154"/>
            <a:chOff x="3164121" y="4942837"/>
            <a:chExt cx="8042118" cy="1234154"/>
          </a:xfrm>
        </p:grpSpPr>
        <p:sp>
          <p:nvSpPr>
            <p:cNvPr id="24" name="矩形 23"/>
            <p:cNvSpPr/>
            <p:nvPr/>
          </p:nvSpPr>
          <p:spPr>
            <a:xfrm>
              <a:off x="8387386" y="5354347"/>
              <a:ext cx="74376" cy="198080"/>
            </a:xfrm>
            <a:prstGeom prst="rect">
              <a:avLst/>
            </a:prstGeom>
            <a:solidFill>
              <a:schemeClr val="bg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 name="组合 2"/>
            <p:cNvGrpSpPr/>
            <p:nvPr/>
          </p:nvGrpSpPr>
          <p:grpSpPr>
            <a:xfrm>
              <a:off x="3164121" y="4942837"/>
              <a:ext cx="8042118" cy="1234154"/>
              <a:chOff x="3164121" y="4151267"/>
              <a:chExt cx="8042118" cy="1234154"/>
            </a:xfrm>
          </p:grpSpPr>
          <p:sp>
            <p:nvSpPr>
              <p:cNvPr id="26" name="文本框 25"/>
              <p:cNvSpPr txBox="1"/>
              <p:nvPr/>
            </p:nvSpPr>
            <p:spPr>
              <a:xfrm>
                <a:off x="8461762" y="4462091"/>
                <a:ext cx="2109599" cy="923330"/>
              </a:xfrm>
              <a:prstGeom prst="rect">
                <a:avLst/>
              </a:prstGeom>
              <a:noFill/>
            </p:spPr>
            <p:txBody>
              <a:bodyPr wrap="square" rtlCol="0">
                <a:spAutoFit/>
              </a:bodyPr>
              <a:lstStyle/>
              <a:p>
                <a:pPr algn="ctr">
                  <a:lnSpc>
                    <a:spcPct val="150000"/>
                  </a:lnSpc>
                </a:pPr>
                <a:r>
                  <a:rPr lang="zh-CN" altLang="en-US" dirty="0">
                    <a:latin typeface="Arial" panose="020B0604020202020204" pitchFamily="34" charset="0"/>
                    <a:ea typeface="微软雅黑" panose="020B0503020204020204" pitchFamily="34" charset="-122"/>
                    <a:sym typeface="Arial" panose="020B0604020202020204" pitchFamily="34" charset="0"/>
                  </a:rPr>
                  <a:t>汇报人</a:t>
                </a:r>
                <a:r>
                  <a:rPr lang="zh-CN" altLang="en-US" dirty="0" smtClean="0">
                    <a:latin typeface="Arial" panose="020B0604020202020204" pitchFamily="34" charset="0"/>
                    <a:ea typeface="微软雅黑" panose="020B0503020204020204" pitchFamily="34" charset="-122"/>
                    <a:sym typeface="Arial" panose="020B0604020202020204" pitchFamily="34" charset="0"/>
                  </a:rPr>
                  <a:t>：廖庆文</a:t>
                </a:r>
                <a:endParaRPr lang="en-US" altLang="zh-CN" dirty="0" smtClean="0">
                  <a:latin typeface="Arial" panose="020B0604020202020204" pitchFamily="34" charset="0"/>
                  <a:ea typeface="微软雅黑" panose="020B0503020204020204" pitchFamily="34" charset="-122"/>
                  <a:sym typeface="Arial" panose="020B0604020202020204" pitchFamily="34" charset="0"/>
                </a:endParaRPr>
              </a:p>
              <a:p>
                <a:pPr algn="ctr">
                  <a:lnSpc>
                    <a:spcPct val="150000"/>
                  </a:lnSpc>
                </a:pPr>
                <a:r>
                  <a:rPr lang="en-US" altLang="zh-CN" dirty="0" smtClean="0">
                    <a:latin typeface="Arial" panose="020B0604020202020204" pitchFamily="34" charset="0"/>
                    <a:ea typeface="微软雅黑" panose="020B0503020204020204" pitchFamily="34" charset="-122"/>
                    <a:sym typeface="Arial" panose="020B0604020202020204" pitchFamily="34" charset="0"/>
                  </a:rPr>
                  <a:t>2018/07/13</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cxnSp>
            <p:nvCxnSpPr>
              <p:cNvPr id="27" name="直接连接符 26"/>
              <p:cNvCxnSpPr/>
              <p:nvPr/>
            </p:nvCxnSpPr>
            <p:spPr>
              <a:xfrm flipH="1">
                <a:off x="3164121" y="4151267"/>
                <a:ext cx="8042118" cy="0"/>
              </a:xfrm>
              <a:prstGeom prst="line">
                <a:avLst/>
              </a:prstGeom>
              <a:ln>
                <a:prstDash val="dash"/>
              </a:ln>
            </p:spPr>
            <p:style>
              <a:lnRef idx="1">
                <a:schemeClr val="accent3"/>
              </a:lnRef>
              <a:fillRef idx="0">
                <a:schemeClr val="accent3"/>
              </a:fillRef>
              <a:effectRef idx="0">
                <a:schemeClr val="accent3"/>
              </a:effectRef>
              <a:fontRef idx="minor">
                <a:schemeClr val="tx1"/>
              </a:fontRef>
            </p:style>
          </p:cxnSp>
        </p:grpSp>
      </p:grpSp>
    </p:spTree>
    <p:extLst>
      <p:ext uri="{BB962C8B-B14F-4D97-AF65-F5344CB8AC3E}">
        <p14:creationId xmlns:p14="http://schemas.microsoft.com/office/powerpoint/2010/main" val="2351322359"/>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6" name="文本框 5"/>
          <p:cNvSpPr txBox="1"/>
          <p:nvPr/>
        </p:nvSpPr>
        <p:spPr>
          <a:xfrm>
            <a:off x="345941" y="242440"/>
            <a:ext cx="4776717" cy="500586"/>
          </a:xfrm>
          <a:prstGeom prst="rect">
            <a:avLst/>
          </a:prstGeom>
          <a:noFill/>
        </p:spPr>
        <p:txBody>
          <a:bodyPr wrap="square" rtlCol="0">
            <a:spAutoFit/>
          </a:bodyPr>
          <a:lstStyle/>
          <a:p>
            <a:pPr>
              <a:lnSpc>
                <a:spcPct val="150000"/>
              </a:lnSpc>
            </a:pPr>
            <a:r>
              <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rPr>
              <a:t>Market Information Encoder</a:t>
            </a:r>
            <a:endParaRPr lang="zh-CN" altLang="en-US" sz="20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4" name="图片 3"/>
          <p:cNvPicPr>
            <a:picLocks noChangeAspect="1"/>
          </p:cNvPicPr>
          <p:nvPr/>
        </p:nvPicPr>
        <p:blipFill>
          <a:blip r:embed="rId4"/>
          <a:stretch>
            <a:fillRect/>
          </a:stretch>
        </p:blipFill>
        <p:spPr>
          <a:xfrm>
            <a:off x="5487892" y="586853"/>
            <a:ext cx="6567655" cy="2336320"/>
          </a:xfrm>
          <a:prstGeom prst="rect">
            <a:avLst/>
          </a:prstGeom>
        </p:spPr>
      </p:pic>
      <p:pic>
        <p:nvPicPr>
          <p:cNvPr id="5" name="图片 4"/>
          <p:cNvPicPr>
            <a:picLocks noChangeAspect="1"/>
          </p:cNvPicPr>
          <p:nvPr/>
        </p:nvPicPr>
        <p:blipFill rotWithShape="1">
          <a:blip r:embed="rId5"/>
          <a:srcRect l="5951" t="19554" r="11365" b="21630"/>
          <a:stretch/>
        </p:blipFill>
        <p:spPr>
          <a:xfrm>
            <a:off x="448435" y="1061798"/>
            <a:ext cx="1990165" cy="564725"/>
          </a:xfrm>
          <a:prstGeom prst="rect">
            <a:avLst/>
          </a:prstGeom>
        </p:spPr>
      </p:pic>
      <p:pic>
        <p:nvPicPr>
          <p:cNvPr id="9" name="图片 8"/>
          <p:cNvPicPr>
            <a:picLocks noChangeAspect="1"/>
          </p:cNvPicPr>
          <p:nvPr/>
        </p:nvPicPr>
        <p:blipFill rotWithShape="1">
          <a:blip r:embed="rId6"/>
          <a:srcRect t="5353"/>
          <a:stretch/>
        </p:blipFill>
        <p:spPr>
          <a:xfrm>
            <a:off x="448434" y="2390194"/>
            <a:ext cx="2751248" cy="430317"/>
          </a:xfrm>
          <a:prstGeom prst="rect">
            <a:avLst/>
          </a:prstGeom>
        </p:spPr>
      </p:pic>
      <p:pic>
        <p:nvPicPr>
          <p:cNvPr id="10" name="图片 9"/>
          <p:cNvPicPr>
            <a:picLocks noChangeAspect="1"/>
          </p:cNvPicPr>
          <p:nvPr/>
        </p:nvPicPr>
        <p:blipFill>
          <a:blip r:embed="rId7"/>
          <a:stretch>
            <a:fillRect/>
          </a:stretch>
        </p:blipFill>
        <p:spPr>
          <a:xfrm>
            <a:off x="448434" y="2820511"/>
            <a:ext cx="2955853" cy="1608486"/>
          </a:xfrm>
          <a:prstGeom prst="rect">
            <a:avLst/>
          </a:prstGeom>
        </p:spPr>
      </p:pic>
      <p:pic>
        <p:nvPicPr>
          <p:cNvPr id="12" name="图片 11"/>
          <p:cNvPicPr>
            <a:picLocks noChangeAspect="1"/>
          </p:cNvPicPr>
          <p:nvPr/>
        </p:nvPicPr>
        <p:blipFill>
          <a:blip r:embed="rId8"/>
          <a:stretch>
            <a:fillRect/>
          </a:stretch>
        </p:blipFill>
        <p:spPr>
          <a:xfrm>
            <a:off x="5618399" y="2967095"/>
            <a:ext cx="6306640" cy="1564564"/>
          </a:xfrm>
          <a:prstGeom prst="rect">
            <a:avLst/>
          </a:prstGeom>
        </p:spPr>
      </p:pic>
      <p:sp>
        <p:nvSpPr>
          <p:cNvPr id="13" name="文本框 12"/>
          <p:cNvSpPr txBox="1"/>
          <p:nvPr/>
        </p:nvSpPr>
        <p:spPr>
          <a:xfrm>
            <a:off x="251811" y="1759716"/>
            <a:ext cx="5366587" cy="584775"/>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为了处理一篇文本中讨论多只股票</a:t>
            </a:r>
            <a:r>
              <a:rPr lang="zh-CN" altLang="en-US" sz="1600" dirty="0">
                <a:latin typeface="微软雅黑" panose="020B0503020204020204" pitchFamily="34" charset="-122"/>
                <a:ea typeface="微软雅黑" panose="020B0503020204020204" pitchFamily="34" charset="-122"/>
              </a:rPr>
              <a:t>的情况，我们把股票符号的</a:t>
            </a:r>
            <a:r>
              <a:rPr lang="zh-CN" altLang="en-US" sz="1600" dirty="0" smtClean="0">
                <a:latin typeface="微软雅黑" panose="020B0503020204020204" pitchFamily="34" charset="-122"/>
                <a:ea typeface="微软雅黑" panose="020B0503020204020204" pitchFamily="34" charset="-122"/>
              </a:rPr>
              <a:t>位置信息引入进来。</a:t>
            </a:r>
            <a:endParaRPr lang="zh-CN" altLang="en-US" sz="16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251811" y="4796435"/>
            <a:ext cx="11299213" cy="1415772"/>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把股票符号所在的位置当成是最后一个单元，取这个单元的正向和反向的隐藏层的均值作为输出，代表这篇文档。</a:t>
            </a:r>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由于</a:t>
            </a:r>
            <a:r>
              <a:rPr lang="en-US" altLang="zh-CN" dirty="0" smtClean="0">
                <a:latin typeface="微软雅黑" panose="020B0503020204020204" pitchFamily="34" charset="-122"/>
                <a:ea typeface="微软雅黑" panose="020B0503020204020204" pitchFamily="34" charset="-122"/>
              </a:rPr>
              <a:t>Tweet</a:t>
            </a:r>
            <a:r>
              <a:rPr lang="zh-CN" altLang="en-US" dirty="0" smtClean="0">
                <a:latin typeface="微软雅黑" panose="020B0503020204020204" pitchFamily="34" charset="-122"/>
                <a:ea typeface="微软雅黑" panose="020B0503020204020204" pitchFamily="34" charset="-122"/>
              </a:rPr>
              <a:t>的文本质量有高低之分，受到</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(Hu et al., 2018) </a:t>
            </a:r>
            <a:r>
              <a:rPr lang="zh-CN" altLang="en-US" dirty="0" smtClean="0">
                <a:latin typeface="微软雅黑" panose="020B0503020204020204" pitchFamily="34" charset="-122"/>
                <a:ea typeface="微软雅黑" panose="020B0503020204020204" pitchFamily="34" charset="-122"/>
              </a:rPr>
              <a:t>工作的启发，构建了一个新闻层次的</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attention</a:t>
            </a:r>
            <a:r>
              <a:rPr lang="zh-CN" altLang="en-US" dirty="0" smtClean="0">
                <a:latin typeface="微软雅黑" panose="020B0503020204020204" pitchFamily="34" charset="-122"/>
                <a:ea typeface="微软雅黑" panose="020B0503020204020204" pitchFamily="34" charset="-122"/>
              </a:rPr>
              <a:t>机制，区分不同的质量的文档</a:t>
            </a:r>
            <a:endParaRPr lang="zh-CN" altLang="en-US" dirty="0">
              <a:latin typeface="微软雅黑" panose="020B0503020204020204" pitchFamily="34" charset="-122"/>
              <a:ea typeface="微软雅黑" panose="020B0503020204020204" pitchFamily="34" charset="-122"/>
            </a:endParaRPr>
          </a:p>
        </p:txBody>
      </p:sp>
      <p:grpSp>
        <p:nvGrpSpPr>
          <p:cNvPr id="18" name="组合 17"/>
          <p:cNvGrpSpPr/>
          <p:nvPr/>
        </p:nvGrpSpPr>
        <p:grpSpPr>
          <a:xfrm>
            <a:off x="6413210" y="5244826"/>
            <a:ext cx="4717018" cy="1160095"/>
            <a:chOff x="455841" y="5272455"/>
            <a:chExt cx="4717018" cy="1160095"/>
          </a:xfrm>
        </p:grpSpPr>
        <p:pic>
          <p:nvPicPr>
            <p:cNvPr id="15" name="图片 14"/>
            <p:cNvPicPr>
              <a:picLocks noChangeAspect="1"/>
            </p:cNvPicPr>
            <p:nvPr/>
          </p:nvPicPr>
          <p:blipFill>
            <a:blip r:embed="rId9"/>
            <a:stretch>
              <a:fillRect/>
            </a:stretch>
          </p:blipFill>
          <p:spPr>
            <a:xfrm>
              <a:off x="455841" y="5272455"/>
              <a:ext cx="2776943" cy="644251"/>
            </a:xfrm>
            <a:prstGeom prst="rect">
              <a:avLst/>
            </a:prstGeom>
          </p:spPr>
        </p:pic>
        <p:pic>
          <p:nvPicPr>
            <p:cNvPr id="16" name="图片 15"/>
            <p:cNvPicPr>
              <a:picLocks noChangeAspect="1"/>
            </p:cNvPicPr>
            <p:nvPr/>
          </p:nvPicPr>
          <p:blipFill>
            <a:blip r:embed="rId10"/>
            <a:stretch>
              <a:fillRect/>
            </a:stretch>
          </p:blipFill>
          <p:spPr>
            <a:xfrm>
              <a:off x="461881" y="5934274"/>
              <a:ext cx="1443720" cy="498276"/>
            </a:xfrm>
            <a:prstGeom prst="rect">
              <a:avLst/>
            </a:prstGeom>
          </p:spPr>
        </p:pic>
        <p:pic>
          <p:nvPicPr>
            <p:cNvPr id="17" name="图片 16"/>
            <p:cNvPicPr>
              <a:picLocks noChangeAspect="1"/>
            </p:cNvPicPr>
            <p:nvPr/>
          </p:nvPicPr>
          <p:blipFill>
            <a:blip r:embed="rId11"/>
            <a:stretch>
              <a:fillRect/>
            </a:stretch>
          </p:blipFill>
          <p:spPr>
            <a:xfrm>
              <a:off x="3404287" y="5347802"/>
              <a:ext cx="1768572" cy="493555"/>
            </a:xfrm>
            <a:prstGeom prst="rect">
              <a:avLst/>
            </a:prstGeom>
          </p:spPr>
        </p:pic>
      </p:grpSp>
      <p:pic>
        <p:nvPicPr>
          <p:cNvPr id="19" name="图片 18"/>
          <p:cNvPicPr>
            <a:picLocks noChangeAspect="1"/>
          </p:cNvPicPr>
          <p:nvPr/>
        </p:nvPicPr>
        <p:blipFill>
          <a:blip r:embed="rId12"/>
          <a:stretch>
            <a:fillRect/>
          </a:stretch>
        </p:blipFill>
        <p:spPr>
          <a:xfrm>
            <a:off x="8758699" y="5942944"/>
            <a:ext cx="2036106" cy="469871"/>
          </a:xfrm>
          <a:prstGeom prst="rect">
            <a:avLst/>
          </a:prstGeom>
        </p:spPr>
      </p:pic>
    </p:spTree>
    <p:extLst>
      <p:ext uri="{BB962C8B-B14F-4D97-AF65-F5344CB8AC3E}">
        <p14:creationId xmlns:p14="http://schemas.microsoft.com/office/powerpoint/2010/main" val="2099072007"/>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4"/>
          <a:stretch>
            <a:fillRect/>
          </a:stretch>
        </p:blipFill>
        <p:spPr>
          <a:xfrm>
            <a:off x="345941" y="1918319"/>
            <a:ext cx="6289897" cy="2511035"/>
          </a:xfrm>
          <a:prstGeom prst="rect">
            <a:avLst/>
          </a:prstGeom>
        </p:spPr>
      </p:pic>
      <p:sp>
        <p:nvSpPr>
          <p:cNvPr id="16" name="文本框 15"/>
          <p:cNvSpPr txBox="1"/>
          <p:nvPr/>
        </p:nvSpPr>
        <p:spPr>
          <a:xfrm>
            <a:off x="345941" y="242440"/>
            <a:ext cx="4776717" cy="500586"/>
          </a:xfrm>
          <a:prstGeom prst="rect">
            <a:avLst/>
          </a:prstGeom>
          <a:noFill/>
        </p:spPr>
        <p:txBody>
          <a:bodyPr wrap="square" rtlCol="0">
            <a:spAutoFit/>
          </a:bodyPr>
          <a:lstStyle/>
          <a:p>
            <a:pPr>
              <a:lnSpc>
                <a:spcPct val="150000"/>
              </a:lnSpc>
            </a:pPr>
            <a:r>
              <a:rPr lang="en-US" altLang="zh-CN" sz="2000" b="1" dirty="0" err="1" smtClean="0">
                <a:latin typeface="微软雅黑" panose="020B0503020204020204" pitchFamily="34" charset="-122"/>
                <a:ea typeface="微软雅黑" panose="020B0503020204020204" pitchFamily="34" charset="-122"/>
                <a:cs typeface="Times New Roman" panose="02020603050405020304" pitchFamily="18" charset="0"/>
              </a:rPr>
              <a:t>Variational</a:t>
            </a:r>
            <a:r>
              <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rPr>
              <a:t> Movement Decoder</a:t>
            </a:r>
            <a:endParaRPr lang="zh-CN" altLang="en-US" sz="20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6" name="图片 5"/>
          <p:cNvPicPr>
            <a:picLocks noChangeAspect="1"/>
          </p:cNvPicPr>
          <p:nvPr/>
        </p:nvPicPr>
        <p:blipFill rotWithShape="1">
          <a:blip r:embed="rId5"/>
          <a:srcRect l="2038"/>
          <a:stretch/>
        </p:blipFill>
        <p:spPr>
          <a:xfrm>
            <a:off x="6481482" y="654525"/>
            <a:ext cx="4403630" cy="4514286"/>
          </a:xfrm>
          <a:prstGeom prst="rect">
            <a:avLst/>
          </a:prstGeom>
        </p:spPr>
      </p:pic>
    </p:spTree>
    <p:extLst>
      <p:ext uri="{BB962C8B-B14F-4D97-AF65-F5344CB8AC3E}">
        <p14:creationId xmlns:p14="http://schemas.microsoft.com/office/powerpoint/2010/main" val="3017998366"/>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cxnSp>
        <p:nvCxnSpPr>
          <p:cNvPr id="20" name="直接连接符 19"/>
          <p:cNvCxnSpPr/>
          <p:nvPr/>
        </p:nvCxnSpPr>
        <p:spPr>
          <a:xfrm flipV="1">
            <a:off x="6096000" y="1238031"/>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22" idx="0"/>
          </p:cNvCxnSpPr>
          <p:nvPr/>
        </p:nvCxnSpPr>
        <p:spPr>
          <a:xfrm flipV="1">
            <a:off x="4116000" y="123471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376000" y="1234715"/>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411970" y="6218260"/>
            <a:ext cx="2386239" cy="27622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03</a:t>
            </a:r>
            <a:r>
              <a:rPr lang="en-US" altLang="zh-CN"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 </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428960">
            <a:off x="-197227" y="-917402"/>
            <a:ext cx="12993189" cy="2515008"/>
          </a:xfrm>
          <a:prstGeom prst="rect">
            <a:avLst/>
          </a:prstGeom>
        </p:spPr>
      </p:pic>
      <p:sp>
        <p:nvSpPr>
          <p:cNvPr id="24" name="文本框 23"/>
          <p:cNvSpPr txBox="1"/>
          <p:nvPr/>
        </p:nvSpPr>
        <p:spPr>
          <a:xfrm>
            <a:off x="4026743" y="560924"/>
            <a:ext cx="4049257" cy="584775"/>
          </a:xfrm>
          <a:prstGeom prst="rect">
            <a:avLst/>
          </a:prstGeom>
          <a:noFill/>
        </p:spPr>
        <p:txBody>
          <a:bodyPr wrap="square" rtlCol="0">
            <a:spAutoFit/>
          </a:bodyPr>
          <a:lstStyle/>
          <a:p>
            <a:pPr algn="ctr"/>
            <a:r>
              <a:rPr lang="zh-CN" altLang="en-US" sz="3200" spc="300" dirty="0"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变分自编码器</a:t>
            </a:r>
            <a:endParaRPr lang="zh-CN" altLang="en-US" sz="20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5"/>
          <a:stretch>
            <a:fillRect/>
          </a:stretch>
        </p:blipFill>
        <p:spPr>
          <a:xfrm>
            <a:off x="2798209" y="2625034"/>
            <a:ext cx="6114286" cy="2247619"/>
          </a:xfrm>
          <a:prstGeom prst="rect">
            <a:avLst/>
          </a:prstGeom>
        </p:spPr>
      </p:pic>
      <p:sp>
        <p:nvSpPr>
          <p:cNvPr id="3" name="文本框 2"/>
          <p:cNvSpPr txBox="1"/>
          <p:nvPr/>
        </p:nvSpPr>
        <p:spPr>
          <a:xfrm>
            <a:off x="1101816" y="1729557"/>
            <a:ext cx="9507071" cy="584775"/>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假设有一个由数层解卷积层构成的神经网络，我们把输入设定为单位向量，然后训练该网络去降低其与目标图像之间的均方误差。这样，该图像的“数据”就包含在神经网络当前的参数</a:t>
            </a:r>
            <a:r>
              <a:rPr lang="zh-CN" altLang="en-US" sz="1600" dirty="0" smtClean="0">
                <a:latin typeface="微软雅黑" panose="020B0503020204020204" pitchFamily="34" charset="-122"/>
                <a:ea typeface="微软雅黑" panose="020B0503020204020204" pitchFamily="34" charset="-122"/>
              </a:rPr>
              <a:t>之中。</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846069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500"/>
                                        <p:tgtEl>
                                          <p:spTgt spid="20"/>
                                        </p:tgtEl>
                                      </p:cBhvr>
                                    </p:animEffect>
                                  </p:childTnLst>
                                </p:cTn>
                              </p:par>
                              <p:par>
                                <p:cTn id="8" presetID="22" presetClass="exit" presetSubtype="2" fill="hold" nodeType="withEffect">
                                  <p:stCondLst>
                                    <p:cond delay="200"/>
                                  </p:stCondLst>
                                  <p:childTnLst>
                                    <p:animEffect transition="out" filter="wipe(right)">
                                      <p:cBhvr>
                                        <p:cTn id="9" dur="500"/>
                                        <p:tgtEl>
                                          <p:spTgt spid="20"/>
                                        </p:tgtEl>
                                      </p:cBhvr>
                                    </p:animEffect>
                                    <p:set>
                                      <p:cBhvr>
                                        <p:cTn id="10" dur="1" fill="hold">
                                          <p:stCondLst>
                                            <p:cond delay="499"/>
                                          </p:stCondLst>
                                        </p:cTn>
                                        <p:tgtEl>
                                          <p:spTgt spid="20"/>
                                        </p:tgtEl>
                                        <p:attrNameLst>
                                          <p:attrName>style.visibility</p:attrName>
                                        </p:attrNameLst>
                                      </p:cBhvr>
                                      <p:to>
                                        <p:strVal val="hidden"/>
                                      </p:to>
                                    </p:set>
                                  </p:childTnLst>
                                </p:cTn>
                              </p:par>
                              <p:par>
                                <p:cTn id="11" presetID="22" presetClass="entr" presetSubtype="8"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500"/>
                                        <p:tgtEl>
                                          <p:spTgt spid="21"/>
                                        </p:tgtEl>
                                      </p:cBhvr>
                                    </p:animEffect>
                                  </p:childTnLst>
                                </p:cTn>
                              </p:par>
                              <p:par>
                                <p:cTn id="14" presetID="22" presetClass="exit" presetSubtype="8" fill="hold" nodeType="withEffect">
                                  <p:stCondLst>
                                    <p:cond delay="200"/>
                                  </p:stCondLst>
                                  <p:childTnLst>
                                    <p:animEffect transition="out" filter="wipe(left)">
                                      <p:cBhvr>
                                        <p:cTn id="15" dur="500"/>
                                        <p:tgtEl>
                                          <p:spTgt spid="21"/>
                                        </p:tgtEl>
                                      </p:cBhvr>
                                    </p:animEffect>
                                    <p:set>
                                      <p:cBhvr>
                                        <p:cTn id="16" dur="1" fill="hold">
                                          <p:stCondLst>
                                            <p:cond delay="499"/>
                                          </p:stCondLst>
                                        </p:cTn>
                                        <p:tgtEl>
                                          <p:spTgt spid="21"/>
                                        </p:tgtEl>
                                        <p:attrNameLst>
                                          <p:attrName>style.visibility</p:attrName>
                                        </p:attrNameLst>
                                      </p:cBhvr>
                                      <p:to>
                                        <p:strVal val="hidden"/>
                                      </p:to>
                                    </p:set>
                                  </p:childTnLst>
                                </p:cTn>
                              </p:par>
                              <p:par>
                                <p:cTn id="17" presetID="53" presetClass="entr" presetSubtype="16" fill="hold" grpId="0" nodeType="withEffect">
                                  <p:stCondLst>
                                    <p:cond delay="500"/>
                                  </p:stCondLst>
                                  <p:iterate type="lt">
                                    <p:tmPct val="10000"/>
                                  </p:iterate>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cxnSp>
        <p:nvCxnSpPr>
          <p:cNvPr id="20" name="直接连接符 19"/>
          <p:cNvCxnSpPr/>
          <p:nvPr/>
        </p:nvCxnSpPr>
        <p:spPr>
          <a:xfrm flipV="1">
            <a:off x="6096000" y="1238031"/>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22" idx="0"/>
          </p:cNvCxnSpPr>
          <p:nvPr/>
        </p:nvCxnSpPr>
        <p:spPr>
          <a:xfrm flipV="1">
            <a:off x="4116000" y="123471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376000" y="1234715"/>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411970" y="6218260"/>
            <a:ext cx="2386239" cy="27622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03</a:t>
            </a:r>
            <a:r>
              <a:rPr lang="en-US" altLang="zh-CN"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 </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428960">
            <a:off x="-197227" y="-917402"/>
            <a:ext cx="12993189" cy="2515008"/>
          </a:xfrm>
          <a:prstGeom prst="rect">
            <a:avLst/>
          </a:prstGeom>
        </p:spPr>
      </p:pic>
      <p:sp>
        <p:nvSpPr>
          <p:cNvPr id="24" name="文本框 23"/>
          <p:cNvSpPr txBox="1"/>
          <p:nvPr/>
        </p:nvSpPr>
        <p:spPr>
          <a:xfrm>
            <a:off x="4026743" y="560924"/>
            <a:ext cx="4049257" cy="584775"/>
          </a:xfrm>
          <a:prstGeom prst="rect">
            <a:avLst/>
          </a:prstGeom>
          <a:noFill/>
        </p:spPr>
        <p:txBody>
          <a:bodyPr wrap="square" rtlCol="0">
            <a:spAutoFit/>
          </a:bodyPr>
          <a:lstStyle/>
          <a:p>
            <a:pPr algn="ctr"/>
            <a:r>
              <a:rPr lang="zh-CN" altLang="en-US" sz="3200" spc="300" dirty="0"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变分自编码器</a:t>
            </a:r>
            <a:endParaRPr lang="zh-CN" altLang="en-US" sz="20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5"/>
          <a:stretch>
            <a:fillRect/>
          </a:stretch>
        </p:blipFill>
        <p:spPr>
          <a:xfrm>
            <a:off x="3038857" y="1565242"/>
            <a:ext cx="6114286" cy="2247619"/>
          </a:xfrm>
          <a:prstGeom prst="rect">
            <a:avLst/>
          </a:prstGeom>
        </p:spPr>
      </p:pic>
      <p:sp>
        <p:nvSpPr>
          <p:cNvPr id="3" name="文本框 2"/>
          <p:cNvSpPr txBox="1"/>
          <p:nvPr/>
        </p:nvSpPr>
        <p:spPr>
          <a:xfrm>
            <a:off x="1545831" y="3909936"/>
            <a:ext cx="9507071" cy="230832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现在，我们用多张图像来尝试这一步骤</a:t>
            </a:r>
            <a:r>
              <a:rPr lang="zh-CN" altLang="en-US" sz="1600" dirty="0" smtClean="0">
                <a:latin typeface="微软雅黑" panose="020B0503020204020204" pitchFamily="34" charset="-122"/>
                <a:ea typeface="微软雅黑" panose="020B0503020204020204" pitchFamily="34" charset="-122"/>
              </a:rPr>
              <a:t>。输入</a:t>
            </a:r>
            <a:r>
              <a:rPr lang="zh-CN" altLang="en-US" sz="1600" dirty="0">
                <a:latin typeface="微软雅黑" panose="020B0503020204020204" pitchFamily="34" charset="-122"/>
                <a:ea typeface="微软雅黑" panose="020B0503020204020204" pitchFamily="34" charset="-122"/>
              </a:rPr>
              <a:t>不再是单位向量</a:t>
            </a:r>
            <a:r>
              <a:rPr lang="zh-CN" altLang="en-US" sz="1600" dirty="0" smtClean="0">
                <a:latin typeface="微软雅黑" panose="020B0503020204020204" pitchFamily="34" charset="-122"/>
                <a:ea typeface="微软雅黑" panose="020B0503020204020204" pitchFamily="34" charset="-122"/>
              </a:rPr>
              <a:t>，改用</a:t>
            </a:r>
            <a:r>
              <a:rPr lang="en-US" altLang="zh-CN" sz="1600" dirty="0" smtClean="0">
                <a:latin typeface="微软雅黑" panose="020B0503020204020204" pitchFamily="34" charset="-122"/>
                <a:ea typeface="微软雅黑" panose="020B0503020204020204" pitchFamily="34" charset="-122"/>
              </a:rPr>
              <a:t>one-hot</a:t>
            </a:r>
            <a:r>
              <a:rPr lang="zh-CN" altLang="en-US" sz="1600" dirty="0" smtClean="0">
                <a:latin typeface="微软雅黑" panose="020B0503020204020204" pitchFamily="34" charset="-122"/>
                <a:ea typeface="微软雅黑" panose="020B0503020204020204" pitchFamily="34" charset="-122"/>
              </a:rPr>
              <a:t>向量。</a:t>
            </a:r>
            <a:r>
              <a:rPr lang="zh-CN" altLang="en-US" sz="1600" dirty="0">
                <a:latin typeface="微软雅黑" panose="020B0503020204020204" pitchFamily="34" charset="-122"/>
                <a:ea typeface="微软雅黑" panose="020B0503020204020204" pitchFamily="34" charset="-122"/>
              </a:rPr>
              <a:t>例如</a:t>
            </a:r>
            <a:r>
              <a:rPr lang="en-US" altLang="zh-CN" sz="1600" dirty="0" smtClean="0">
                <a:latin typeface="微软雅黑" panose="020B0503020204020204" pitchFamily="34" charset="-122"/>
                <a:ea typeface="微软雅黑" panose="020B0503020204020204" pitchFamily="34" charset="-122"/>
              </a:rPr>
              <a:t>[1</a:t>
            </a:r>
            <a:r>
              <a:rPr lang="en-US" altLang="zh-CN" sz="1600" dirty="0">
                <a:latin typeface="微软雅黑" panose="020B0503020204020204" pitchFamily="34" charset="-122"/>
                <a:ea typeface="微软雅黑" panose="020B0503020204020204" pitchFamily="34" charset="-122"/>
              </a:rPr>
              <a:t>, 0, 0, </a:t>
            </a:r>
            <a:r>
              <a:rPr lang="en-US" altLang="zh-CN" sz="1600" dirty="0" smtClean="0">
                <a:latin typeface="微软雅黑" panose="020B0503020204020204" pitchFamily="34" charset="-122"/>
                <a:ea typeface="微软雅黑" panose="020B0503020204020204" pitchFamily="34" charset="-122"/>
              </a:rPr>
              <a:t>0]</a:t>
            </a:r>
            <a:r>
              <a:rPr lang="zh-CN" altLang="en-US" sz="1600" dirty="0" smtClean="0">
                <a:latin typeface="微软雅黑" panose="020B0503020204020204" pitchFamily="34" charset="-122"/>
                <a:ea typeface="微软雅黑" panose="020B0503020204020204" pitchFamily="34" charset="-122"/>
              </a:rPr>
              <a:t>代表生成猫，</a:t>
            </a:r>
            <a:r>
              <a:rPr lang="en-US" altLang="zh-CN" sz="1600" dirty="0" smtClean="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0, 1, 0, 0] </a:t>
            </a:r>
            <a:r>
              <a:rPr lang="zh-CN" altLang="en-US" sz="1600" dirty="0">
                <a:latin typeface="微软雅黑" panose="020B0503020204020204" pitchFamily="34" charset="-122"/>
                <a:ea typeface="微软雅黑" panose="020B0503020204020204" pitchFamily="34" charset="-122"/>
              </a:rPr>
              <a:t>为</a:t>
            </a:r>
            <a:r>
              <a:rPr lang="zh-CN" altLang="en-US" sz="1600" dirty="0" smtClean="0">
                <a:latin typeface="微软雅黑" panose="020B0503020204020204" pitchFamily="34" charset="-122"/>
                <a:ea typeface="微软雅黑" panose="020B0503020204020204" pitchFamily="34" charset="-122"/>
              </a:rPr>
              <a:t>生成狗，这样</a:t>
            </a:r>
            <a:r>
              <a:rPr lang="zh-CN" altLang="en-US" sz="1600" dirty="0">
                <a:latin typeface="微软雅黑" panose="020B0503020204020204" pitchFamily="34" charset="-122"/>
                <a:ea typeface="微软雅黑" panose="020B0503020204020204" pitchFamily="34" charset="-122"/>
              </a:rPr>
              <a:t>我们只能存储最多</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张图像。让网络记住更多的</a:t>
            </a:r>
            <a:r>
              <a:rPr lang="zh-CN" altLang="en-US" sz="1600" dirty="0" smtClean="0">
                <a:latin typeface="微软雅黑" panose="020B0503020204020204" pitchFamily="34" charset="-122"/>
                <a:ea typeface="微软雅黑" panose="020B0503020204020204" pitchFamily="34" charset="-122"/>
              </a:rPr>
              <a:t>图像需要更</a:t>
            </a:r>
            <a:r>
              <a:rPr lang="zh-CN" altLang="en-US" sz="1600" dirty="0">
                <a:latin typeface="微软雅黑" panose="020B0503020204020204" pitchFamily="34" charset="-122"/>
                <a:ea typeface="微软雅黑" panose="020B0503020204020204" pitchFamily="34" charset="-122"/>
              </a:rPr>
              <a:t>长的向量</a:t>
            </a:r>
            <a:r>
              <a:rPr lang="zh-CN" altLang="en-US" sz="1600" dirty="0" smtClean="0">
                <a:latin typeface="微软雅黑" panose="020B0503020204020204" pitchFamily="34" charset="-122"/>
                <a:ea typeface="微软雅黑" panose="020B0503020204020204" pitchFamily="34" charset="-122"/>
              </a:rPr>
              <a:t>，意味着</a:t>
            </a:r>
            <a:r>
              <a:rPr lang="zh-CN" altLang="en-US" sz="1600" dirty="0">
                <a:latin typeface="微软雅黑" panose="020B0503020204020204" pitchFamily="34" charset="-122"/>
                <a:ea typeface="微软雅黑" panose="020B0503020204020204" pitchFamily="34" charset="-122"/>
              </a:rPr>
              <a:t>越来越多的参数</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为此，使用</a:t>
            </a:r>
            <a:r>
              <a:rPr lang="zh-CN" altLang="en-US" sz="1600" dirty="0">
                <a:latin typeface="微软雅黑" panose="020B0503020204020204" pitchFamily="34" charset="-122"/>
                <a:ea typeface="微软雅黑" panose="020B0503020204020204" pitchFamily="34" charset="-122"/>
              </a:rPr>
              <a:t>实向量，而</a:t>
            </a:r>
            <a:r>
              <a:rPr lang="zh-CN" altLang="en-US" sz="1600" dirty="0" smtClean="0">
                <a:latin typeface="微软雅黑" panose="020B0503020204020204" pitchFamily="34" charset="-122"/>
                <a:ea typeface="微软雅黑" panose="020B0503020204020204" pitchFamily="34" charset="-122"/>
              </a:rPr>
              <a:t>非</a:t>
            </a:r>
            <a:r>
              <a:rPr lang="en-US" altLang="zh-CN" sz="1600" dirty="0" smtClean="0">
                <a:latin typeface="微软雅黑" panose="020B0503020204020204" pitchFamily="34" charset="-122"/>
                <a:ea typeface="微软雅黑" panose="020B0503020204020204" pitchFamily="34" charset="-122"/>
              </a:rPr>
              <a:t>one-hot</a:t>
            </a:r>
            <a:r>
              <a:rPr lang="zh-CN" altLang="en-US" sz="1600" dirty="0" smtClean="0">
                <a:latin typeface="微软雅黑" panose="020B0503020204020204" pitchFamily="34" charset="-122"/>
                <a:ea typeface="微软雅黑" panose="020B0503020204020204" pitchFamily="34" charset="-122"/>
              </a:rPr>
              <a:t>向量。比如</a:t>
            </a:r>
            <a:r>
              <a:rPr lang="zh-CN" altLang="en-US" sz="1600" dirty="0">
                <a:latin typeface="微软雅黑" panose="020B0503020204020204" pitchFamily="34" charset="-122"/>
                <a:ea typeface="微软雅黑" panose="020B0503020204020204" pitchFamily="34" charset="-122"/>
              </a:rPr>
              <a:t>用向量 </a:t>
            </a:r>
            <a:r>
              <a:rPr lang="en-US" altLang="zh-CN" sz="1600" dirty="0">
                <a:latin typeface="微软雅黑" panose="020B0503020204020204" pitchFamily="34" charset="-122"/>
                <a:ea typeface="微软雅黑" panose="020B0503020204020204" pitchFamily="34" charset="-122"/>
              </a:rPr>
              <a:t>[3.3, 4.5, 2.1, 9.8] </a:t>
            </a:r>
            <a:r>
              <a:rPr lang="zh-CN" altLang="en-US" sz="1600" dirty="0">
                <a:latin typeface="微软雅黑" panose="020B0503020204020204" pitchFamily="34" charset="-122"/>
                <a:ea typeface="微软雅黑" panose="020B0503020204020204" pitchFamily="34" charset="-122"/>
              </a:rPr>
              <a:t>来表示</a:t>
            </a:r>
            <a:r>
              <a:rPr lang="zh-CN" altLang="en-US" sz="1600" dirty="0" smtClean="0">
                <a:latin typeface="微软雅黑" panose="020B0503020204020204" pitchFamily="34" charset="-122"/>
                <a:ea typeface="微软雅黑" panose="020B0503020204020204" pitchFamily="34" charset="-122"/>
              </a:rPr>
              <a:t>猫，</a:t>
            </a:r>
            <a:r>
              <a:rPr lang="zh-CN" altLang="en-US" sz="1600" dirty="0">
                <a:latin typeface="微软雅黑" panose="020B0503020204020204" pitchFamily="34" charset="-122"/>
                <a:ea typeface="微软雅黑" panose="020B0503020204020204" pitchFamily="34" charset="-122"/>
              </a:rPr>
              <a:t>而用向量 </a:t>
            </a:r>
            <a:r>
              <a:rPr lang="en-US" altLang="zh-CN" sz="1600" dirty="0">
                <a:latin typeface="微软雅黑" panose="020B0503020204020204" pitchFamily="34" charset="-122"/>
                <a:ea typeface="微软雅黑" panose="020B0503020204020204" pitchFamily="34" charset="-122"/>
              </a:rPr>
              <a:t>[3.4, 2.1, 6.7, 4.2] </a:t>
            </a:r>
            <a:r>
              <a:rPr lang="zh-CN" altLang="en-US" sz="1600" dirty="0">
                <a:latin typeface="微软雅黑" panose="020B0503020204020204" pitchFamily="34" charset="-122"/>
                <a:ea typeface="微软雅黑" panose="020B0503020204020204" pitchFamily="34" charset="-122"/>
              </a:rPr>
              <a:t>来表示</a:t>
            </a:r>
            <a:r>
              <a:rPr lang="zh-CN" altLang="en-US" sz="1600" dirty="0" smtClean="0">
                <a:latin typeface="微软雅黑" panose="020B0503020204020204" pitchFamily="34" charset="-122"/>
                <a:ea typeface="微软雅黑" panose="020B0503020204020204" pitchFamily="34" charset="-122"/>
              </a:rPr>
              <a:t>狗，但这样随机</a:t>
            </a:r>
            <a:r>
              <a:rPr lang="zh-CN" altLang="en-US" sz="1600" dirty="0">
                <a:latin typeface="微软雅黑" panose="020B0503020204020204" pitchFamily="34" charset="-122"/>
                <a:ea typeface="微软雅黑" panose="020B0503020204020204" pitchFamily="34" charset="-122"/>
              </a:rPr>
              <a:t>选择潜在变量</a:t>
            </a:r>
            <a:r>
              <a:rPr lang="zh-CN" altLang="en-US" sz="1600" dirty="0" smtClean="0">
                <a:latin typeface="微软雅黑" panose="020B0503020204020204" pitchFamily="34" charset="-122"/>
                <a:ea typeface="微软雅黑" panose="020B0503020204020204" pitchFamily="34" charset="-122"/>
              </a:rPr>
              <a:t>，是</a:t>
            </a:r>
            <a:r>
              <a:rPr lang="zh-CN" altLang="en-US" sz="1600" dirty="0">
                <a:latin typeface="微软雅黑" panose="020B0503020204020204" pitchFamily="34" charset="-122"/>
                <a:ea typeface="微软雅黑" panose="020B0503020204020204" pitchFamily="34" charset="-122"/>
              </a:rPr>
              <a:t>个糟糕的</a:t>
            </a:r>
            <a:r>
              <a:rPr lang="zh-CN" altLang="en-US" sz="1600" dirty="0" smtClean="0">
                <a:latin typeface="微软雅黑" panose="020B0503020204020204" pitchFamily="34" charset="-122"/>
                <a:ea typeface="微软雅黑" panose="020B0503020204020204" pitchFamily="34" charset="-122"/>
              </a:rPr>
              <a:t>做法。</a:t>
            </a:r>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因此，在自</a:t>
            </a:r>
            <a:r>
              <a:rPr lang="zh-CN" altLang="en-US" sz="1600" dirty="0">
                <a:latin typeface="微软雅黑" panose="020B0503020204020204" pitchFamily="34" charset="-122"/>
                <a:ea typeface="微软雅黑" panose="020B0503020204020204" pitchFamily="34" charset="-122"/>
              </a:rPr>
              <a:t>编码机中，我们加入了一个能自动把原始图像编码成向量的组件。上述解卷积层则能把这些向量“解码”回原始图像</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868754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500"/>
                                        <p:tgtEl>
                                          <p:spTgt spid="20"/>
                                        </p:tgtEl>
                                      </p:cBhvr>
                                    </p:animEffect>
                                  </p:childTnLst>
                                </p:cTn>
                              </p:par>
                              <p:par>
                                <p:cTn id="8" presetID="22" presetClass="exit" presetSubtype="2" fill="hold" nodeType="withEffect">
                                  <p:stCondLst>
                                    <p:cond delay="200"/>
                                  </p:stCondLst>
                                  <p:childTnLst>
                                    <p:animEffect transition="out" filter="wipe(right)">
                                      <p:cBhvr>
                                        <p:cTn id="9" dur="500"/>
                                        <p:tgtEl>
                                          <p:spTgt spid="20"/>
                                        </p:tgtEl>
                                      </p:cBhvr>
                                    </p:animEffect>
                                    <p:set>
                                      <p:cBhvr>
                                        <p:cTn id="10" dur="1" fill="hold">
                                          <p:stCondLst>
                                            <p:cond delay="499"/>
                                          </p:stCondLst>
                                        </p:cTn>
                                        <p:tgtEl>
                                          <p:spTgt spid="20"/>
                                        </p:tgtEl>
                                        <p:attrNameLst>
                                          <p:attrName>style.visibility</p:attrName>
                                        </p:attrNameLst>
                                      </p:cBhvr>
                                      <p:to>
                                        <p:strVal val="hidden"/>
                                      </p:to>
                                    </p:set>
                                  </p:childTnLst>
                                </p:cTn>
                              </p:par>
                              <p:par>
                                <p:cTn id="11" presetID="22" presetClass="entr" presetSubtype="8"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500"/>
                                        <p:tgtEl>
                                          <p:spTgt spid="21"/>
                                        </p:tgtEl>
                                      </p:cBhvr>
                                    </p:animEffect>
                                  </p:childTnLst>
                                </p:cTn>
                              </p:par>
                              <p:par>
                                <p:cTn id="14" presetID="22" presetClass="exit" presetSubtype="8" fill="hold" nodeType="withEffect">
                                  <p:stCondLst>
                                    <p:cond delay="200"/>
                                  </p:stCondLst>
                                  <p:childTnLst>
                                    <p:animEffect transition="out" filter="wipe(left)">
                                      <p:cBhvr>
                                        <p:cTn id="15" dur="500"/>
                                        <p:tgtEl>
                                          <p:spTgt spid="21"/>
                                        </p:tgtEl>
                                      </p:cBhvr>
                                    </p:animEffect>
                                    <p:set>
                                      <p:cBhvr>
                                        <p:cTn id="16" dur="1" fill="hold">
                                          <p:stCondLst>
                                            <p:cond delay="499"/>
                                          </p:stCondLst>
                                        </p:cTn>
                                        <p:tgtEl>
                                          <p:spTgt spid="21"/>
                                        </p:tgtEl>
                                        <p:attrNameLst>
                                          <p:attrName>style.visibility</p:attrName>
                                        </p:attrNameLst>
                                      </p:cBhvr>
                                      <p:to>
                                        <p:strVal val="hidden"/>
                                      </p:to>
                                    </p:set>
                                  </p:childTnLst>
                                </p:cTn>
                              </p:par>
                              <p:par>
                                <p:cTn id="17" presetID="53" presetClass="entr" presetSubtype="16" fill="hold" grpId="0" nodeType="withEffect">
                                  <p:stCondLst>
                                    <p:cond delay="500"/>
                                  </p:stCondLst>
                                  <p:iterate type="lt">
                                    <p:tmPct val="10000"/>
                                  </p:iterate>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cxnSp>
        <p:nvCxnSpPr>
          <p:cNvPr id="20" name="直接连接符 19"/>
          <p:cNvCxnSpPr/>
          <p:nvPr/>
        </p:nvCxnSpPr>
        <p:spPr>
          <a:xfrm flipV="1">
            <a:off x="6096000" y="1238031"/>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22" idx="0"/>
          </p:cNvCxnSpPr>
          <p:nvPr/>
        </p:nvCxnSpPr>
        <p:spPr>
          <a:xfrm flipV="1">
            <a:off x="4116000" y="123471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376000" y="1234715"/>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411970" y="6218260"/>
            <a:ext cx="2386239" cy="27622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03</a:t>
            </a:r>
            <a:r>
              <a:rPr lang="en-US" altLang="zh-CN"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 </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428960">
            <a:off x="-197227" y="-917402"/>
            <a:ext cx="12993189" cy="2515008"/>
          </a:xfrm>
          <a:prstGeom prst="rect">
            <a:avLst/>
          </a:prstGeom>
        </p:spPr>
      </p:pic>
      <p:sp>
        <p:nvSpPr>
          <p:cNvPr id="24" name="文本框 23"/>
          <p:cNvSpPr txBox="1"/>
          <p:nvPr/>
        </p:nvSpPr>
        <p:spPr>
          <a:xfrm>
            <a:off x="4026743" y="560924"/>
            <a:ext cx="4049257" cy="584775"/>
          </a:xfrm>
          <a:prstGeom prst="rect">
            <a:avLst/>
          </a:prstGeom>
          <a:noFill/>
        </p:spPr>
        <p:txBody>
          <a:bodyPr wrap="square" rtlCol="0">
            <a:spAutoFit/>
          </a:bodyPr>
          <a:lstStyle/>
          <a:p>
            <a:pPr algn="ctr"/>
            <a:r>
              <a:rPr lang="zh-CN" altLang="en-US" sz="3200" spc="300" dirty="0"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变分自编码器</a:t>
            </a:r>
            <a:endParaRPr lang="zh-CN" altLang="en-US" sz="20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文本框 2"/>
          <p:cNvSpPr txBox="1"/>
          <p:nvPr/>
        </p:nvSpPr>
        <p:spPr>
          <a:xfrm>
            <a:off x="1297835" y="3417493"/>
            <a:ext cx="9507071" cy="2554545"/>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根据</a:t>
            </a:r>
            <a:r>
              <a:rPr lang="zh-CN" altLang="en-US" sz="1600" dirty="0">
                <a:latin typeface="微软雅黑" panose="020B0503020204020204" pitchFamily="34" charset="-122"/>
                <a:ea typeface="微软雅黑" panose="020B0503020204020204" pitchFamily="34" charset="-122"/>
              </a:rPr>
              <a:t>需要，我们可以用尽可能多的图像来训练网络。如果保存了某张图像的编码向量，我们随时就能用解码组件来重建该</a:t>
            </a:r>
            <a:r>
              <a:rPr lang="zh-CN" altLang="en-US" sz="1600" dirty="0" smtClean="0">
                <a:latin typeface="微软雅黑" panose="020B0503020204020204" pitchFamily="34" charset="-122"/>
                <a:ea typeface="微软雅黑" panose="020B0503020204020204" pitchFamily="34" charset="-122"/>
              </a:rPr>
              <a:t>图像。</a:t>
            </a:r>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不过</a:t>
            </a:r>
            <a:r>
              <a:rPr lang="zh-CN" altLang="en-US" sz="1600" dirty="0">
                <a:latin typeface="微软雅黑" panose="020B0503020204020204" pitchFamily="34" charset="-122"/>
                <a:ea typeface="微软雅黑" panose="020B0503020204020204" pitchFamily="34" charset="-122"/>
              </a:rPr>
              <a:t>，这里我们想要的是构建一个生成式模型，而</a:t>
            </a:r>
            <a:r>
              <a:rPr lang="zh-CN" altLang="en-US" sz="1600" dirty="0" smtClean="0">
                <a:latin typeface="微软雅黑" panose="020B0503020204020204" pitchFamily="34" charset="-122"/>
                <a:ea typeface="微软雅黑" panose="020B0503020204020204" pitchFamily="34" charset="-122"/>
              </a:rPr>
              <a:t>非像</a:t>
            </a:r>
            <a:r>
              <a:rPr lang="zh-CN" altLang="en-US" sz="1600" dirty="0">
                <a:latin typeface="微软雅黑" panose="020B0503020204020204" pitchFamily="34" charset="-122"/>
                <a:ea typeface="微软雅黑" panose="020B0503020204020204" pitchFamily="34" charset="-122"/>
              </a:rPr>
              <a:t>前面那样从已有图像中编码出潜在</a:t>
            </a:r>
            <a:r>
              <a:rPr lang="zh-CN" altLang="en-US" sz="1600" dirty="0" smtClean="0">
                <a:latin typeface="微软雅黑" panose="020B0503020204020204" pitchFamily="34" charset="-122"/>
                <a:ea typeface="微软雅黑" panose="020B0503020204020204" pitchFamily="34" charset="-122"/>
              </a:rPr>
              <a:t>向量来</a:t>
            </a:r>
            <a:r>
              <a:rPr lang="zh-CN" altLang="en-US" sz="1600" dirty="0">
                <a:latin typeface="微软雅黑" panose="020B0503020204020204" pitchFamily="34" charset="-122"/>
                <a:ea typeface="微软雅黑" panose="020B0503020204020204" pitchFamily="34" charset="-122"/>
              </a:rPr>
              <a:t>“记忆”图像数据</a:t>
            </a:r>
            <a:r>
              <a:rPr lang="zh-CN" altLang="en-US" sz="1600" dirty="0" smtClean="0">
                <a:latin typeface="微软雅黑" panose="020B0503020204020204" pitchFamily="34" charset="-122"/>
                <a:ea typeface="微软雅黑" panose="020B0503020204020204" pitchFamily="34" charset="-122"/>
              </a:rPr>
              <a:t>，我们不知道</a:t>
            </a:r>
            <a:r>
              <a:rPr lang="zh-CN" altLang="en-US" sz="1600" dirty="0">
                <a:latin typeface="微软雅黑" panose="020B0503020204020204" pitchFamily="34" charset="-122"/>
                <a:ea typeface="微软雅黑" panose="020B0503020204020204" pitchFamily="34" charset="-122"/>
              </a:rPr>
              <a:t>如何创造这些向量，也就无法凭空生成任何图像</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这里</a:t>
            </a:r>
            <a:r>
              <a:rPr lang="zh-CN" altLang="en-US" sz="1600" dirty="0">
                <a:latin typeface="微软雅黑" panose="020B0503020204020204" pitchFamily="34" charset="-122"/>
                <a:ea typeface="微软雅黑" panose="020B0503020204020204" pitchFamily="34" charset="-122"/>
              </a:rPr>
              <a:t>有个简单的办法。我们给编码网络增加一个约束，迫使它所生成的潜在向量大体上服从于单位高斯分布</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我们</a:t>
            </a:r>
            <a:r>
              <a:rPr lang="zh-CN" altLang="en-US" sz="1600" dirty="0">
                <a:latin typeface="微软雅黑" panose="020B0503020204020204" pitchFamily="34" charset="-122"/>
                <a:ea typeface="微软雅黑" panose="020B0503020204020204" pitchFamily="34" charset="-122"/>
              </a:rPr>
              <a:t>只需从单位高斯分布中采样出一个潜在向量，并将其传到解码器即可</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5"/>
          <a:stretch>
            <a:fillRect/>
          </a:stretch>
        </p:blipFill>
        <p:spPr>
          <a:xfrm>
            <a:off x="2419186" y="1390521"/>
            <a:ext cx="7264370" cy="1958806"/>
          </a:xfrm>
          <a:prstGeom prst="rect">
            <a:avLst/>
          </a:prstGeom>
        </p:spPr>
      </p:pic>
    </p:spTree>
    <p:extLst>
      <p:ext uri="{BB962C8B-B14F-4D97-AF65-F5344CB8AC3E}">
        <p14:creationId xmlns:p14="http://schemas.microsoft.com/office/powerpoint/2010/main" val="155931066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500"/>
                                        <p:tgtEl>
                                          <p:spTgt spid="20"/>
                                        </p:tgtEl>
                                      </p:cBhvr>
                                    </p:animEffect>
                                  </p:childTnLst>
                                </p:cTn>
                              </p:par>
                              <p:par>
                                <p:cTn id="8" presetID="22" presetClass="exit" presetSubtype="2" fill="hold" nodeType="withEffect">
                                  <p:stCondLst>
                                    <p:cond delay="200"/>
                                  </p:stCondLst>
                                  <p:childTnLst>
                                    <p:animEffect transition="out" filter="wipe(right)">
                                      <p:cBhvr>
                                        <p:cTn id="9" dur="500"/>
                                        <p:tgtEl>
                                          <p:spTgt spid="20"/>
                                        </p:tgtEl>
                                      </p:cBhvr>
                                    </p:animEffect>
                                    <p:set>
                                      <p:cBhvr>
                                        <p:cTn id="10" dur="1" fill="hold">
                                          <p:stCondLst>
                                            <p:cond delay="499"/>
                                          </p:stCondLst>
                                        </p:cTn>
                                        <p:tgtEl>
                                          <p:spTgt spid="20"/>
                                        </p:tgtEl>
                                        <p:attrNameLst>
                                          <p:attrName>style.visibility</p:attrName>
                                        </p:attrNameLst>
                                      </p:cBhvr>
                                      <p:to>
                                        <p:strVal val="hidden"/>
                                      </p:to>
                                    </p:set>
                                  </p:childTnLst>
                                </p:cTn>
                              </p:par>
                              <p:par>
                                <p:cTn id="11" presetID="22" presetClass="entr" presetSubtype="8"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500"/>
                                        <p:tgtEl>
                                          <p:spTgt spid="21"/>
                                        </p:tgtEl>
                                      </p:cBhvr>
                                    </p:animEffect>
                                  </p:childTnLst>
                                </p:cTn>
                              </p:par>
                              <p:par>
                                <p:cTn id="14" presetID="22" presetClass="exit" presetSubtype="8" fill="hold" nodeType="withEffect">
                                  <p:stCondLst>
                                    <p:cond delay="200"/>
                                  </p:stCondLst>
                                  <p:childTnLst>
                                    <p:animEffect transition="out" filter="wipe(left)">
                                      <p:cBhvr>
                                        <p:cTn id="15" dur="500"/>
                                        <p:tgtEl>
                                          <p:spTgt spid="21"/>
                                        </p:tgtEl>
                                      </p:cBhvr>
                                    </p:animEffect>
                                    <p:set>
                                      <p:cBhvr>
                                        <p:cTn id="16" dur="1" fill="hold">
                                          <p:stCondLst>
                                            <p:cond delay="499"/>
                                          </p:stCondLst>
                                        </p:cTn>
                                        <p:tgtEl>
                                          <p:spTgt spid="21"/>
                                        </p:tgtEl>
                                        <p:attrNameLst>
                                          <p:attrName>style.visibility</p:attrName>
                                        </p:attrNameLst>
                                      </p:cBhvr>
                                      <p:to>
                                        <p:strVal val="hidden"/>
                                      </p:to>
                                    </p:set>
                                  </p:childTnLst>
                                </p:cTn>
                              </p:par>
                              <p:par>
                                <p:cTn id="17" presetID="53" presetClass="entr" presetSubtype="16" fill="hold" grpId="0" nodeType="withEffect">
                                  <p:stCondLst>
                                    <p:cond delay="500"/>
                                  </p:stCondLst>
                                  <p:iterate type="lt">
                                    <p:tmPct val="10000"/>
                                  </p:iterate>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cxnSp>
        <p:nvCxnSpPr>
          <p:cNvPr id="20" name="直接连接符 19"/>
          <p:cNvCxnSpPr/>
          <p:nvPr/>
        </p:nvCxnSpPr>
        <p:spPr>
          <a:xfrm flipV="1">
            <a:off x="6096000" y="1238031"/>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22" idx="0"/>
          </p:cNvCxnSpPr>
          <p:nvPr/>
        </p:nvCxnSpPr>
        <p:spPr>
          <a:xfrm flipV="1">
            <a:off x="4116000" y="123471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376000" y="1234715"/>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411970" y="6218260"/>
            <a:ext cx="2386239" cy="27622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03</a:t>
            </a:r>
            <a:r>
              <a:rPr lang="en-US" altLang="zh-CN"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 </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428960">
            <a:off x="-197227" y="-917402"/>
            <a:ext cx="12993189" cy="2515008"/>
          </a:xfrm>
          <a:prstGeom prst="rect">
            <a:avLst/>
          </a:prstGeom>
        </p:spPr>
      </p:pic>
      <p:sp>
        <p:nvSpPr>
          <p:cNvPr id="24" name="文本框 23"/>
          <p:cNvSpPr txBox="1"/>
          <p:nvPr/>
        </p:nvSpPr>
        <p:spPr>
          <a:xfrm>
            <a:off x="4026743" y="560924"/>
            <a:ext cx="4049257" cy="584775"/>
          </a:xfrm>
          <a:prstGeom prst="rect">
            <a:avLst/>
          </a:prstGeom>
          <a:noFill/>
        </p:spPr>
        <p:txBody>
          <a:bodyPr wrap="square" rtlCol="0">
            <a:spAutoFit/>
          </a:bodyPr>
          <a:lstStyle/>
          <a:p>
            <a:pPr algn="ctr"/>
            <a:r>
              <a:rPr lang="zh-CN" altLang="en-US" sz="3200" spc="300" dirty="0"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变分自编码器</a:t>
            </a:r>
            <a:endParaRPr lang="zh-CN" altLang="en-US" sz="20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文本框 2"/>
          <p:cNvSpPr txBox="1"/>
          <p:nvPr/>
        </p:nvSpPr>
        <p:spPr>
          <a:xfrm>
            <a:off x="1545831" y="4612179"/>
            <a:ext cx="9507071" cy="1077218"/>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实际操作中，我们需要仔细权衡网络的精确度与潜在变量在单位高斯分布上的契合</a:t>
            </a:r>
            <a:r>
              <a:rPr lang="zh-CN" altLang="en-US" sz="1600" dirty="0" smtClean="0">
                <a:latin typeface="微软雅黑" panose="020B0503020204020204" pitchFamily="34" charset="-122"/>
                <a:ea typeface="微软雅黑" panose="020B0503020204020204" pitchFamily="34" charset="-122"/>
              </a:rPr>
              <a:t>程度。</a:t>
            </a:r>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对于其中的误差项，我们归纳出独立的两种：</a:t>
            </a:r>
            <a:r>
              <a:rPr lang="zh-CN" altLang="en-US" sz="1600" dirty="0">
                <a:solidFill>
                  <a:srgbClr val="FF0000"/>
                </a:solidFill>
                <a:latin typeface="微软雅黑" panose="020B0503020204020204" pitchFamily="34" charset="-122"/>
                <a:ea typeface="微软雅黑" panose="020B0503020204020204" pitchFamily="34" charset="-122"/>
              </a:rPr>
              <a:t>生成误差</a:t>
            </a:r>
            <a:r>
              <a:rPr lang="zh-CN" altLang="en-US" sz="1600" dirty="0">
                <a:latin typeface="微软雅黑" panose="020B0503020204020204" pitchFamily="34" charset="-122"/>
                <a:ea typeface="微软雅黑" panose="020B0503020204020204" pitchFamily="34" charset="-122"/>
              </a:rPr>
              <a:t>，用以衡量网络重构图像精确度的均方误差；</a:t>
            </a:r>
            <a:r>
              <a:rPr lang="zh-CN" altLang="en-US" sz="1600" dirty="0">
                <a:solidFill>
                  <a:srgbClr val="FF0000"/>
                </a:solidFill>
                <a:latin typeface="微软雅黑" panose="020B0503020204020204" pitchFamily="34" charset="-122"/>
                <a:ea typeface="微软雅黑" panose="020B0503020204020204" pitchFamily="34" charset="-122"/>
              </a:rPr>
              <a:t>潜在误差</a:t>
            </a:r>
            <a:r>
              <a:rPr lang="zh-CN" altLang="en-US" sz="1600" dirty="0">
                <a:latin typeface="微软雅黑" panose="020B0503020204020204" pitchFamily="34" charset="-122"/>
                <a:ea typeface="微软雅黑" panose="020B0503020204020204" pitchFamily="34" charset="-122"/>
              </a:rPr>
              <a:t>，用以衡量潜在变量在单位高斯分布上的契合程度的</a:t>
            </a:r>
            <a:r>
              <a:rPr lang="en-US" altLang="zh-CN" sz="1600" dirty="0">
                <a:latin typeface="微软雅黑" panose="020B0503020204020204" pitchFamily="34" charset="-122"/>
                <a:ea typeface="微软雅黑" panose="020B0503020204020204" pitchFamily="34" charset="-122"/>
              </a:rPr>
              <a:t>KL</a:t>
            </a:r>
            <a:r>
              <a:rPr lang="zh-CN" altLang="en-US" sz="1600" dirty="0">
                <a:latin typeface="微软雅黑" panose="020B0503020204020204" pitchFamily="34" charset="-122"/>
                <a:ea typeface="微软雅黑" panose="020B0503020204020204" pitchFamily="34" charset="-122"/>
              </a:rPr>
              <a:t>散度</a:t>
            </a:r>
            <a:r>
              <a:rPr lang="zh-CN" altLang="en-US" sz="1600" dirty="0"/>
              <a:t>。</a:t>
            </a:r>
            <a:endParaRPr lang="zh-CN" altLang="en-US" sz="16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5"/>
          <a:stretch>
            <a:fillRect/>
          </a:stretch>
        </p:blipFill>
        <p:spPr>
          <a:xfrm>
            <a:off x="2532950" y="1526656"/>
            <a:ext cx="7036839" cy="2843057"/>
          </a:xfrm>
          <a:prstGeom prst="rect">
            <a:avLst/>
          </a:prstGeom>
        </p:spPr>
      </p:pic>
    </p:spTree>
    <p:extLst>
      <p:ext uri="{BB962C8B-B14F-4D97-AF65-F5344CB8AC3E}">
        <p14:creationId xmlns:p14="http://schemas.microsoft.com/office/powerpoint/2010/main" val="157682558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500"/>
                                        <p:tgtEl>
                                          <p:spTgt spid="20"/>
                                        </p:tgtEl>
                                      </p:cBhvr>
                                    </p:animEffect>
                                  </p:childTnLst>
                                </p:cTn>
                              </p:par>
                              <p:par>
                                <p:cTn id="8" presetID="22" presetClass="exit" presetSubtype="2" fill="hold" nodeType="withEffect">
                                  <p:stCondLst>
                                    <p:cond delay="200"/>
                                  </p:stCondLst>
                                  <p:childTnLst>
                                    <p:animEffect transition="out" filter="wipe(right)">
                                      <p:cBhvr>
                                        <p:cTn id="9" dur="500"/>
                                        <p:tgtEl>
                                          <p:spTgt spid="20"/>
                                        </p:tgtEl>
                                      </p:cBhvr>
                                    </p:animEffect>
                                    <p:set>
                                      <p:cBhvr>
                                        <p:cTn id="10" dur="1" fill="hold">
                                          <p:stCondLst>
                                            <p:cond delay="499"/>
                                          </p:stCondLst>
                                        </p:cTn>
                                        <p:tgtEl>
                                          <p:spTgt spid="20"/>
                                        </p:tgtEl>
                                        <p:attrNameLst>
                                          <p:attrName>style.visibility</p:attrName>
                                        </p:attrNameLst>
                                      </p:cBhvr>
                                      <p:to>
                                        <p:strVal val="hidden"/>
                                      </p:to>
                                    </p:set>
                                  </p:childTnLst>
                                </p:cTn>
                              </p:par>
                              <p:par>
                                <p:cTn id="11" presetID="22" presetClass="entr" presetSubtype="8"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500"/>
                                        <p:tgtEl>
                                          <p:spTgt spid="21"/>
                                        </p:tgtEl>
                                      </p:cBhvr>
                                    </p:animEffect>
                                  </p:childTnLst>
                                </p:cTn>
                              </p:par>
                              <p:par>
                                <p:cTn id="14" presetID="22" presetClass="exit" presetSubtype="8" fill="hold" nodeType="withEffect">
                                  <p:stCondLst>
                                    <p:cond delay="200"/>
                                  </p:stCondLst>
                                  <p:childTnLst>
                                    <p:animEffect transition="out" filter="wipe(left)">
                                      <p:cBhvr>
                                        <p:cTn id="15" dur="500"/>
                                        <p:tgtEl>
                                          <p:spTgt spid="21"/>
                                        </p:tgtEl>
                                      </p:cBhvr>
                                    </p:animEffect>
                                    <p:set>
                                      <p:cBhvr>
                                        <p:cTn id="16" dur="1" fill="hold">
                                          <p:stCondLst>
                                            <p:cond delay="499"/>
                                          </p:stCondLst>
                                        </p:cTn>
                                        <p:tgtEl>
                                          <p:spTgt spid="21"/>
                                        </p:tgtEl>
                                        <p:attrNameLst>
                                          <p:attrName>style.visibility</p:attrName>
                                        </p:attrNameLst>
                                      </p:cBhvr>
                                      <p:to>
                                        <p:strVal val="hidden"/>
                                      </p:to>
                                    </p:set>
                                  </p:childTnLst>
                                </p:cTn>
                              </p:par>
                              <p:par>
                                <p:cTn id="17" presetID="53" presetClass="entr" presetSubtype="16" fill="hold" grpId="0" nodeType="withEffect">
                                  <p:stCondLst>
                                    <p:cond delay="500"/>
                                  </p:stCondLst>
                                  <p:iterate type="lt">
                                    <p:tmPct val="10000"/>
                                  </p:iterate>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cxnSp>
        <p:nvCxnSpPr>
          <p:cNvPr id="20" name="直接连接符 19"/>
          <p:cNvCxnSpPr/>
          <p:nvPr/>
        </p:nvCxnSpPr>
        <p:spPr>
          <a:xfrm flipV="1">
            <a:off x="6096000" y="1238031"/>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22" idx="0"/>
          </p:cNvCxnSpPr>
          <p:nvPr/>
        </p:nvCxnSpPr>
        <p:spPr>
          <a:xfrm flipV="1">
            <a:off x="4116000" y="123471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376000" y="1234715"/>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411970" y="6218260"/>
            <a:ext cx="2386239" cy="27622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03</a:t>
            </a:r>
            <a:r>
              <a:rPr lang="en-US" altLang="zh-CN"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 </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428960">
            <a:off x="-197227" y="-917402"/>
            <a:ext cx="12993189" cy="2515008"/>
          </a:xfrm>
          <a:prstGeom prst="rect">
            <a:avLst/>
          </a:prstGeom>
        </p:spPr>
      </p:pic>
      <p:sp>
        <p:nvSpPr>
          <p:cNvPr id="24" name="文本框 23"/>
          <p:cNvSpPr txBox="1"/>
          <p:nvPr/>
        </p:nvSpPr>
        <p:spPr>
          <a:xfrm>
            <a:off x="4026743" y="560924"/>
            <a:ext cx="4049257" cy="584775"/>
          </a:xfrm>
          <a:prstGeom prst="rect">
            <a:avLst/>
          </a:prstGeom>
          <a:noFill/>
        </p:spPr>
        <p:txBody>
          <a:bodyPr wrap="square" rtlCol="0">
            <a:spAutoFit/>
          </a:bodyPr>
          <a:lstStyle/>
          <a:p>
            <a:pPr algn="ctr"/>
            <a:r>
              <a:rPr lang="zh-CN" altLang="en-US" sz="3200" spc="300" dirty="0"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变分自编码器</a:t>
            </a:r>
            <a:endParaRPr lang="zh-CN" altLang="en-US" sz="20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 name="图片 3"/>
          <p:cNvPicPr>
            <a:picLocks noChangeAspect="1"/>
          </p:cNvPicPr>
          <p:nvPr/>
        </p:nvPicPr>
        <p:blipFill rotWithShape="1">
          <a:blip r:embed="rId5"/>
          <a:srcRect t="-1" b="12280"/>
          <a:stretch/>
        </p:blipFill>
        <p:spPr>
          <a:xfrm>
            <a:off x="1605089" y="1451008"/>
            <a:ext cx="2940017" cy="486204"/>
          </a:xfrm>
          <a:prstGeom prst="rect">
            <a:avLst/>
          </a:prstGeom>
        </p:spPr>
      </p:pic>
      <p:pic>
        <p:nvPicPr>
          <p:cNvPr id="5" name="图片 4"/>
          <p:cNvPicPr>
            <a:picLocks noChangeAspect="1"/>
          </p:cNvPicPr>
          <p:nvPr/>
        </p:nvPicPr>
        <p:blipFill>
          <a:blip r:embed="rId6"/>
          <a:stretch>
            <a:fillRect/>
          </a:stretch>
        </p:blipFill>
        <p:spPr>
          <a:xfrm>
            <a:off x="1605089" y="2008162"/>
            <a:ext cx="7322701" cy="3778702"/>
          </a:xfrm>
          <a:prstGeom prst="rect">
            <a:avLst/>
          </a:prstGeom>
        </p:spPr>
      </p:pic>
    </p:spTree>
    <p:extLst>
      <p:ext uri="{BB962C8B-B14F-4D97-AF65-F5344CB8AC3E}">
        <p14:creationId xmlns:p14="http://schemas.microsoft.com/office/powerpoint/2010/main" val="235059675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500"/>
                                        <p:tgtEl>
                                          <p:spTgt spid="20"/>
                                        </p:tgtEl>
                                      </p:cBhvr>
                                    </p:animEffect>
                                  </p:childTnLst>
                                </p:cTn>
                              </p:par>
                              <p:par>
                                <p:cTn id="8" presetID="22" presetClass="exit" presetSubtype="2" fill="hold" nodeType="withEffect">
                                  <p:stCondLst>
                                    <p:cond delay="200"/>
                                  </p:stCondLst>
                                  <p:childTnLst>
                                    <p:animEffect transition="out" filter="wipe(right)">
                                      <p:cBhvr>
                                        <p:cTn id="9" dur="500"/>
                                        <p:tgtEl>
                                          <p:spTgt spid="20"/>
                                        </p:tgtEl>
                                      </p:cBhvr>
                                    </p:animEffect>
                                    <p:set>
                                      <p:cBhvr>
                                        <p:cTn id="10" dur="1" fill="hold">
                                          <p:stCondLst>
                                            <p:cond delay="499"/>
                                          </p:stCondLst>
                                        </p:cTn>
                                        <p:tgtEl>
                                          <p:spTgt spid="20"/>
                                        </p:tgtEl>
                                        <p:attrNameLst>
                                          <p:attrName>style.visibility</p:attrName>
                                        </p:attrNameLst>
                                      </p:cBhvr>
                                      <p:to>
                                        <p:strVal val="hidden"/>
                                      </p:to>
                                    </p:set>
                                  </p:childTnLst>
                                </p:cTn>
                              </p:par>
                              <p:par>
                                <p:cTn id="11" presetID="22" presetClass="entr" presetSubtype="8"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500"/>
                                        <p:tgtEl>
                                          <p:spTgt spid="21"/>
                                        </p:tgtEl>
                                      </p:cBhvr>
                                    </p:animEffect>
                                  </p:childTnLst>
                                </p:cTn>
                              </p:par>
                              <p:par>
                                <p:cTn id="14" presetID="22" presetClass="exit" presetSubtype="8" fill="hold" nodeType="withEffect">
                                  <p:stCondLst>
                                    <p:cond delay="200"/>
                                  </p:stCondLst>
                                  <p:childTnLst>
                                    <p:animEffect transition="out" filter="wipe(left)">
                                      <p:cBhvr>
                                        <p:cTn id="15" dur="500"/>
                                        <p:tgtEl>
                                          <p:spTgt spid="21"/>
                                        </p:tgtEl>
                                      </p:cBhvr>
                                    </p:animEffect>
                                    <p:set>
                                      <p:cBhvr>
                                        <p:cTn id="16" dur="1" fill="hold">
                                          <p:stCondLst>
                                            <p:cond delay="499"/>
                                          </p:stCondLst>
                                        </p:cTn>
                                        <p:tgtEl>
                                          <p:spTgt spid="21"/>
                                        </p:tgtEl>
                                        <p:attrNameLst>
                                          <p:attrName>style.visibility</p:attrName>
                                        </p:attrNameLst>
                                      </p:cBhvr>
                                      <p:to>
                                        <p:strVal val="hidden"/>
                                      </p:to>
                                    </p:set>
                                  </p:childTnLst>
                                </p:cTn>
                              </p:par>
                              <p:par>
                                <p:cTn id="17" presetID="53" presetClass="entr" presetSubtype="16" fill="hold" grpId="0" nodeType="withEffect">
                                  <p:stCondLst>
                                    <p:cond delay="500"/>
                                  </p:stCondLst>
                                  <p:iterate type="lt">
                                    <p:tmPct val="10000"/>
                                  </p:iterate>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cxnSp>
        <p:nvCxnSpPr>
          <p:cNvPr id="20" name="直接连接符 19"/>
          <p:cNvCxnSpPr/>
          <p:nvPr/>
        </p:nvCxnSpPr>
        <p:spPr>
          <a:xfrm flipV="1">
            <a:off x="6096000" y="1238031"/>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22" idx="0"/>
          </p:cNvCxnSpPr>
          <p:nvPr/>
        </p:nvCxnSpPr>
        <p:spPr>
          <a:xfrm flipV="1">
            <a:off x="4116000" y="123471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376000" y="1234715"/>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411970" y="6218260"/>
            <a:ext cx="2386239" cy="27622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03</a:t>
            </a:r>
            <a:r>
              <a:rPr lang="en-US" altLang="zh-CN"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 </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428960">
            <a:off x="-197227" y="-917402"/>
            <a:ext cx="12993189" cy="2515008"/>
          </a:xfrm>
          <a:prstGeom prst="rect">
            <a:avLst/>
          </a:prstGeom>
        </p:spPr>
      </p:pic>
      <p:sp>
        <p:nvSpPr>
          <p:cNvPr id="24" name="文本框 23"/>
          <p:cNvSpPr txBox="1"/>
          <p:nvPr/>
        </p:nvSpPr>
        <p:spPr>
          <a:xfrm>
            <a:off x="4026743" y="560924"/>
            <a:ext cx="4049257" cy="584775"/>
          </a:xfrm>
          <a:prstGeom prst="rect">
            <a:avLst/>
          </a:prstGeom>
          <a:noFill/>
        </p:spPr>
        <p:txBody>
          <a:bodyPr wrap="square" rtlCol="0">
            <a:spAutoFit/>
          </a:bodyPr>
          <a:lstStyle/>
          <a:p>
            <a:pPr algn="ctr"/>
            <a:r>
              <a:rPr lang="zh-CN" altLang="en-US" sz="3200" spc="300" dirty="0"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变分自编码器</a:t>
            </a:r>
            <a:endParaRPr lang="zh-CN" altLang="en-US" sz="20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 name="图片 2"/>
          <p:cNvPicPr>
            <a:picLocks noChangeAspect="1"/>
          </p:cNvPicPr>
          <p:nvPr/>
        </p:nvPicPr>
        <p:blipFill rotWithShape="1">
          <a:blip r:embed="rId5"/>
          <a:srcRect b="26259"/>
          <a:stretch/>
        </p:blipFill>
        <p:spPr>
          <a:xfrm>
            <a:off x="1868926" y="1476897"/>
            <a:ext cx="8454147" cy="1062530"/>
          </a:xfrm>
          <a:prstGeom prst="rect">
            <a:avLst/>
          </a:prstGeom>
        </p:spPr>
      </p:pic>
      <p:sp>
        <p:nvSpPr>
          <p:cNvPr id="6" name="文本框 5"/>
          <p:cNvSpPr txBox="1"/>
          <p:nvPr/>
        </p:nvSpPr>
        <p:spPr>
          <a:xfrm>
            <a:off x="2057400" y="2796988"/>
            <a:ext cx="7664824" cy="2554545"/>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右边第一项是根据</a:t>
            </a:r>
            <a:r>
              <a:rPr lang="en-US" altLang="zh-CN" dirty="0" smtClean="0">
                <a:latin typeface="微软雅黑" panose="020B0503020204020204" pitchFamily="34" charset="-122"/>
                <a:ea typeface="微软雅黑" panose="020B0503020204020204" pitchFamily="34" charset="-122"/>
              </a:rPr>
              <a:t>z</a:t>
            </a:r>
            <a:r>
              <a:rPr lang="zh-CN" altLang="en-US" dirty="0" smtClean="0">
                <a:latin typeface="微软雅黑" panose="020B0503020204020204" pitchFamily="34" charset="-122"/>
                <a:ea typeface="微软雅黑" panose="020B0503020204020204" pitchFamily="34" charset="-122"/>
              </a:rPr>
              <a:t>重建</a:t>
            </a:r>
            <a:r>
              <a:rPr lang="en-US" altLang="zh-CN" dirty="0" smtClean="0">
                <a:latin typeface="微软雅黑" panose="020B0503020204020204" pitchFamily="34" charset="-122"/>
                <a:ea typeface="微软雅黑" panose="020B0503020204020204" pitchFamily="34" charset="-122"/>
              </a:rPr>
              <a:t>X</a:t>
            </a:r>
            <a:r>
              <a:rPr lang="zh-CN" altLang="en-US" dirty="0" smtClean="0">
                <a:latin typeface="微软雅黑" panose="020B0503020204020204" pitchFamily="34" charset="-122"/>
                <a:ea typeface="微软雅黑" panose="020B0503020204020204" pitchFamily="34" charset="-122"/>
              </a:rPr>
              <a:t>，是解码器部分，即要求</a:t>
            </a:r>
            <a:r>
              <a:rPr lang="en-US" altLang="zh-CN" dirty="0" smtClean="0">
                <a:latin typeface="微软雅黑" panose="020B0503020204020204" pitchFamily="34" charset="-122"/>
                <a:ea typeface="微软雅黑" panose="020B0503020204020204" pitchFamily="34" charset="-122"/>
              </a:rPr>
              <a:t>f(z)</a:t>
            </a:r>
            <a:r>
              <a:rPr lang="zh-CN" altLang="en-US" dirty="0" smtClean="0">
                <a:latin typeface="微软雅黑" panose="020B0503020204020204" pitchFamily="34" charset="-122"/>
                <a:ea typeface="微软雅黑" panose="020B0503020204020204" pitchFamily="34" charset="-122"/>
              </a:rPr>
              <a:t>与</a:t>
            </a:r>
            <a:r>
              <a:rPr lang="en-US" altLang="zh-CN" dirty="0" smtClean="0">
                <a:latin typeface="微软雅黑" panose="020B0503020204020204" pitchFamily="34" charset="-122"/>
                <a:ea typeface="微软雅黑" panose="020B0503020204020204" pitchFamily="34" charset="-122"/>
              </a:rPr>
              <a:t>X</a:t>
            </a:r>
            <a:r>
              <a:rPr lang="zh-CN" altLang="en-US" dirty="0" smtClean="0">
                <a:latin typeface="微软雅黑" panose="020B0503020204020204" pitchFamily="34" charset="-122"/>
                <a:ea typeface="微软雅黑" panose="020B0503020204020204" pitchFamily="34" charset="-122"/>
              </a:rPr>
              <a:t>的距离越小越好</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Q(</a:t>
            </a:r>
            <a:r>
              <a:rPr lang="en-US" altLang="zh-CN" dirty="0" err="1" smtClean="0">
                <a:latin typeface="微软雅黑" panose="020B0503020204020204" pitchFamily="34" charset="-122"/>
                <a:ea typeface="微软雅黑" panose="020B0503020204020204" pitchFamily="34" charset="-122"/>
              </a:rPr>
              <a:t>z|X</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服从正态分布</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P(z) ~ N(0, I)</a:t>
            </a: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zh-CN" altLang="en-US" sz="1600"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6"/>
          <a:stretch>
            <a:fillRect/>
          </a:stretch>
        </p:blipFill>
        <p:spPr>
          <a:xfrm>
            <a:off x="4298864" y="3354202"/>
            <a:ext cx="3312528" cy="410856"/>
          </a:xfrm>
          <a:prstGeom prst="rect">
            <a:avLst/>
          </a:prstGeom>
        </p:spPr>
      </p:pic>
      <p:pic>
        <p:nvPicPr>
          <p:cNvPr id="8" name="图片 7"/>
          <p:cNvPicPr>
            <a:picLocks noChangeAspect="1"/>
          </p:cNvPicPr>
          <p:nvPr/>
        </p:nvPicPr>
        <p:blipFill>
          <a:blip r:embed="rId7"/>
          <a:stretch>
            <a:fillRect/>
          </a:stretch>
        </p:blipFill>
        <p:spPr>
          <a:xfrm>
            <a:off x="2122716" y="4389773"/>
            <a:ext cx="5841688" cy="390259"/>
          </a:xfrm>
          <a:prstGeom prst="rect">
            <a:avLst/>
          </a:prstGeom>
        </p:spPr>
      </p:pic>
    </p:spTree>
    <p:extLst>
      <p:ext uri="{BB962C8B-B14F-4D97-AF65-F5344CB8AC3E}">
        <p14:creationId xmlns:p14="http://schemas.microsoft.com/office/powerpoint/2010/main" val="422244054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500"/>
                                        <p:tgtEl>
                                          <p:spTgt spid="20"/>
                                        </p:tgtEl>
                                      </p:cBhvr>
                                    </p:animEffect>
                                  </p:childTnLst>
                                </p:cTn>
                              </p:par>
                              <p:par>
                                <p:cTn id="8" presetID="22" presetClass="exit" presetSubtype="2" fill="hold" nodeType="withEffect">
                                  <p:stCondLst>
                                    <p:cond delay="200"/>
                                  </p:stCondLst>
                                  <p:childTnLst>
                                    <p:animEffect transition="out" filter="wipe(right)">
                                      <p:cBhvr>
                                        <p:cTn id="9" dur="500"/>
                                        <p:tgtEl>
                                          <p:spTgt spid="20"/>
                                        </p:tgtEl>
                                      </p:cBhvr>
                                    </p:animEffect>
                                    <p:set>
                                      <p:cBhvr>
                                        <p:cTn id="10" dur="1" fill="hold">
                                          <p:stCondLst>
                                            <p:cond delay="499"/>
                                          </p:stCondLst>
                                        </p:cTn>
                                        <p:tgtEl>
                                          <p:spTgt spid="20"/>
                                        </p:tgtEl>
                                        <p:attrNameLst>
                                          <p:attrName>style.visibility</p:attrName>
                                        </p:attrNameLst>
                                      </p:cBhvr>
                                      <p:to>
                                        <p:strVal val="hidden"/>
                                      </p:to>
                                    </p:set>
                                  </p:childTnLst>
                                </p:cTn>
                              </p:par>
                              <p:par>
                                <p:cTn id="11" presetID="22" presetClass="entr" presetSubtype="8"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500"/>
                                        <p:tgtEl>
                                          <p:spTgt spid="21"/>
                                        </p:tgtEl>
                                      </p:cBhvr>
                                    </p:animEffect>
                                  </p:childTnLst>
                                </p:cTn>
                              </p:par>
                              <p:par>
                                <p:cTn id="14" presetID="22" presetClass="exit" presetSubtype="8" fill="hold" nodeType="withEffect">
                                  <p:stCondLst>
                                    <p:cond delay="200"/>
                                  </p:stCondLst>
                                  <p:childTnLst>
                                    <p:animEffect transition="out" filter="wipe(left)">
                                      <p:cBhvr>
                                        <p:cTn id="15" dur="500"/>
                                        <p:tgtEl>
                                          <p:spTgt spid="21"/>
                                        </p:tgtEl>
                                      </p:cBhvr>
                                    </p:animEffect>
                                    <p:set>
                                      <p:cBhvr>
                                        <p:cTn id="16" dur="1" fill="hold">
                                          <p:stCondLst>
                                            <p:cond delay="499"/>
                                          </p:stCondLst>
                                        </p:cTn>
                                        <p:tgtEl>
                                          <p:spTgt spid="21"/>
                                        </p:tgtEl>
                                        <p:attrNameLst>
                                          <p:attrName>style.visibility</p:attrName>
                                        </p:attrNameLst>
                                      </p:cBhvr>
                                      <p:to>
                                        <p:strVal val="hidden"/>
                                      </p:to>
                                    </p:set>
                                  </p:childTnLst>
                                </p:cTn>
                              </p:par>
                              <p:par>
                                <p:cTn id="17" presetID="53" presetClass="entr" presetSubtype="16" fill="hold" grpId="0" nodeType="withEffect">
                                  <p:stCondLst>
                                    <p:cond delay="500"/>
                                  </p:stCondLst>
                                  <p:iterate type="lt">
                                    <p:tmPct val="10000"/>
                                  </p:iterate>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cxnSp>
        <p:nvCxnSpPr>
          <p:cNvPr id="20" name="直接连接符 19"/>
          <p:cNvCxnSpPr/>
          <p:nvPr/>
        </p:nvCxnSpPr>
        <p:spPr>
          <a:xfrm flipV="1">
            <a:off x="6096000" y="1238031"/>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22" idx="0"/>
          </p:cNvCxnSpPr>
          <p:nvPr/>
        </p:nvCxnSpPr>
        <p:spPr>
          <a:xfrm flipV="1">
            <a:off x="4116000" y="123471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376000" y="1234715"/>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411970" y="6218260"/>
            <a:ext cx="2386239" cy="27622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03</a:t>
            </a:r>
            <a:r>
              <a:rPr lang="en-US" altLang="zh-CN"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 </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428960">
            <a:off x="-197227" y="-917402"/>
            <a:ext cx="12993189" cy="2515008"/>
          </a:xfrm>
          <a:prstGeom prst="rect">
            <a:avLst/>
          </a:prstGeom>
        </p:spPr>
      </p:pic>
      <p:sp>
        <p:nvSpPr>
          <p:cNvPr id="24" name="文本框 23"/>
          <p:cNvSpPr txBox="1"/>
          <p:nvPr/>
        </p:nvSpPr>
        <p:spPr>
          <a:xfrm>
            <a:off x="4026743" y="560924"/>
            <a:ext cx="4049257" cy="584775"/>
          </a:xfrm>
          <a:prstGeom prst="rect">
            <a:avLst/>
          </a:prstGeom>
          <a:noFill/>
        </p:spPr>
        <p:txBody>
          <a:bodyPr wrap="square" rtlCol="0">
            <a:spAutoFit/>
          </a:bodyPr>
          <a:lstStyle/>
          <a:p>
            <a:pPr algn="ctr"/>
            <a:r>
              <a:rPr lang="zh-CN" altLang="en-US" sz="3200" spc="300" dirty="0"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变分自编码器</a:t>
            </a:r>
            <a:endParaRPr lang="zh-CN" altLang="en-US" sz="20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5"/>
          <a:stretch>
            <a:fillRect/>
          </a:stretch>
        </p:blipFill>
        <p:spPr>
          <a:xfrm>
            <a:off x="582090" y="1234715"/>
            <a:ext cx="10935379" cy="5499243"/>
          </a:xfrm>
          <a:prstGeom prst="rect">
            <a:avLst/>
          </a:prstGeom>
        </p:spPr>
      </p:pic>
    </p:spTree>
    <p:extLst>
      <p:ext uri="{BB962C8B-B14F-4D97-AF65-F5344CB8AC3E}">
        <p14:creationId xmlns:p14="http://schemas.microsoft.com/office/powerpoint/2010/main" val="408732323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500"/>
                                        <p:tgtEl>
                                          <p:spTgt spid="20"/>
                                        </p:tgtEl>
                                      </p:cBhvr>
                                    </p:animEffect>
                                  </p:childTnLst>
                                </p:cTn>
                              </p:par>
                              <p:par>
                                <p:cTn id="8" presetID="22" presetClass="exit" presetSubtype="2" fill="hold" nodeType="withEffect">
                                  <p:stCondLst>
                                    <p:cond delay="200"/>
                                  </p:stCondLst>
                                  <p:childTnLst>
                                    <p:animEffect transition="out" filter="wipe(right)">
                                      <p:cBhvr>
                                        <p:cTn id="9" dur="500"/>
                                        <p:tgtEl>
                                          <p:spTgt spid="20"/>
                                        </p:tgtEl>
                                      </p:cBhvr>
                                    </p:animEffect>
                                    <p:set>
                                      <p:cBhvr>
                                        <p:cTn id="10" dur="1" fill="hold">
                                          <p:stCondLst>
                                            <p:cond delay="499"/>
                                          </p:stCondLst>
                                        </p:cTn>
                                        <p:tgtEl>
                                          <p:spTgt spid="20"/>
                                        </p:tgtEl>
                                        <p:attrNameLst>
                                          <p:attrName>style.visibility</p:attrName>
                                        </p:attrNameLst>
                                      </p:cBhvr>
                                      <p:to>
                                        <p:strVal val="hidden"/>
                                      </p:to>
                                    </p:set>
                                  </p:childTnLst>
                                </p:cTn>
                              </p:par>
                              <p:par>
                                <p:cTn id="11" presetID="22" presetClass="entr" presetSubtype="8"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500"/>
                                        <p:tgtEl>
                                          <p:spTgt spid="21"/>
                                        </p:tgtEl>
                                      </p:cBhvr>
                                    </p:animEffect>
                                  </p:childTnLst>
                                </p:cTn>
                              </p:par>
                              <p:par>
                                <p:cTn id="14" presetID="22" presetClass="exit" presetSubtype="8" fill="hold" nodeType="withEffect">
                                  <p:stCondLst>
                                    <p:cond delay="200"/>
                                  </p:stCondLst>
                                  <p:childTnLst>
                                    <p:animEffect transition="out" filter="wipe(left)">
                                      <p:cBhvr>
                                        <p:cTn id="15" dur="500"/>
                                        <p:tgtEl>
                                          <p:spTgt spid="21"/>
                                        </p:tgtEl>
                                      </p:cBhvr>
                                    </p:animEffect>
                                    <p:set>
                                      <p:cBhvr>
                                        <p:cTn id="16" dur="1" fill="hold">
                                          <p:stCondLst>
                                            <p:cond delay="499"/>
                                          </p:stCondLst>
                                        </p:cTn>
                                        <p:tgtEl>
                                          <p:spTgt spid="21"/>
                                        </p:tgtEl>
                                        <p:attrNameLst>
                                          <p:attrName>style.visibility</p:attrName>
                                        </p:attrNameLst>
                                      </p:cBhvr>
                                      <p:to>
                                        <p:strVal val="hidden"/>
                                      </p:to>
                                    </p:set>
                                  </p:childTnLst>
                                </p:cTn>
                              </p:par>
                              <p:par>
                                <p:cTn id="17" presetID="53" presetClass="entr" presetSubtype="16" fill="hold" grpId="0" nodeType="withEffect">
                                  <p:stCondLst>
                                    <p:cond delay="500"/>
                                  </p:stCondLst>
                                  <p:iterate type="lt">
                                    <p:tmPct val="10000"/>
                                  </p:iterate>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cxnSp>
        <p:nvCxnSpPr>
          <p:cNvPr id="20" name="直接连接符 19"/>
          <p:cNvCxnSpPr/>
          <p:nvPr/>
        </p:nvCxnSpPr>
        <p:spPr>
          <a:xfrm flipV="1">
            <a:off x="6096000" y="1238031"/>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22" idx="0"/>
          </p:cNvCxnSpPr>
          <p:nvPr/>
        </p:nvCxnSpPr>
        <p:spPr>
          <a:xfrm flipV="1">
            <a:off x="4116000" y="123471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376000" y="1234715"/>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411970" y="6218260"/>
            <a:ext cx="2386239" cy="27622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03</a:t>
            </a:r>
            <a:r>
              <a:rPr lang="en-US" altLang="zh-CN"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 </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428960">
            <a:off x="-197227" y="-917402"/>
            <a:ext cx="12993189" cy="2515008"/>
          </a:xfrm>
          <a:prstGeom prst="rect">
            <a:avLst/>
          </a:prstGeom>
        </p:spPr>
      </p:pic>
      <p:sp>
        <p:nvSpPr>
          <p:cNvPr id="24" name="文本框 23"/>
          <p:cNvSpPr txBox="1"/>
          <p:nvPr/>
        </p:nvSpPr>
        <p:spPr>
          <a:xfrm>
            <a:off x="4026743" y="560924"/>
            <a:ext cx="4049257" cy="584775"/>
          </a:xfrm>
          <a:prstGeom prst="rect">
            <a:avLst/>
          </a:prstGeom>
          <a:noFill/>
        </p:spPr>
        <p:txBody>
          <a:bodyPr wrap="square" rtlCol="0">
            <a:spAutoFit/>
          </a:bodyPr>
          <a:lstStyle/>
          <a:p>
            <a:pPr algn="ctr"/>
            <a:r>
              <a:rPr lang="zh-CN" altLang="en-US" sz="3200" spc="300" dirty="0"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变分自编码器</a:t>
            </a:r>
            <a:endParaRPr lang="zh-CN" altLang="en-US" sz="20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 name="图片 2"/>
          <p:cNvPicPr>
            <a:picLocks noChangeAspect="1"/>
          </p:cNvPicPr>
          <p:nvPr/>
        </p:nvPicPr>
        <p:blipFill>
          <a:blip r:embed="rId5"/>
          <a:stretch>
            <a:fillRect/>
          </a:stretch>
        </p:blipFill>
        <p:spPr>
          <a:xfrm>
            <a:off x="341911" y="1145699"/>
            <a:ext cx="11247619" cy="5704762"/>
          </a:xfrm>
          <a:prstGeom prst="rect">
            <a:avLst/>
          </a:prstGeom>
        </p:spPr>
      </p:pic>
    </p:spTree>
    <p:extLst>
      <p:ext uri="{BB962C8B-B14F-4D97-AF65-F5344CB8AC3E}">
        <p14:creationId xmlns:p14="http://schemas.microsoft.com/office/powerpoint/2010/main" val="337944005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500"/>
                                        <p:tgtEl>
                                          <p:spTgt spid="20"/>
                                        </p:tgtEl>
                                      </p:cBhvr>
                                    </p:animEffect>
                                  </p:childTnLst>
                                </p:cTn>
                              </p:par>
                              <p:par>
                                <p:cTn id="8" presetID="22" presetClass="exit" presetSubtype="2" fill="hold" nodeType="withEffect">
                                  <p:stCondLst>
                                    <p:cond delay="200"/>
                                  </p:stCondLst>
                                  <p:childTnLst>
                                    <p:animEffect transition="out" filter="wipe(right)">
                                      <p:cBhvr>
                                        <p:cTn id="9" dur="500"/>
                                        <p:tgtEl>
                                          <p:spTgt spid="20"/>
                                        </p:tgtEl>
                                      </p:cBhvr>
                                    </p:animEffect>
                                    <p:set>
                                      <p:cBhvr>
                                        <p:cTn id="10" dur="1" fill="hold">
                                          <p:stCondLst>
                                            <p:cond delay="499"/>
                                          </p:stCondLst>
                                        </p:cTn>
                                        <p:tgtEl>
                                          <p:spTgt spid="20"/>
                                        </p:tgtEl>
                                        <p:attrNameLst>
                                          <p:attrName>style.visibility</p:attrName>
                                        </p:attrNameLst>
                                      </p:cBhvr>
                                      <p:to>
                                        <p:strVal val="hidden"/>
                                      </p:to>
                                    </p:set>
                                  </p:childTnLst>
                                </p:cTn>
                              </p:par>
                              <p:par>
                                <p:cTn id="11" presetID="22" presetClass="entr" presetSubtype="8"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500"/>
                                        <p:tgtEl>
                                          <p:spTgt spid="21"/>
                                        </p:tgtEl>
                                      </p:cBhvr>
                                    </p:animEffect>
                                  </p:childTnLst>
                                </p:cTn>
                              </p:par>
                              <p:par>
                                <p:cTn id="14" presetID="22" presetClass="exit" presetSubtype="8" fill="hold" nodeType="withEffect">
                                  <p:stCondLst>
                                    <p:cond delay="200"/>
                                  </p:stCondLst>
                                  <p:childTnLst>
                                    <p:animEffect transition="out" filter="wipe(left)">
                                      <p:cBhvr>
                                        <p:cTn id="15" dur="500"/>
                                        <p:tgtEl>
                                          <p:spTgt spid="21"/>
                                        </p:tgtEl>
                                      </p:cBhvr>
                                    </p:animEffect>
                                    <p:set>
                                      <p:cBhvr>
                                        <p:cTn id="16" dur="1" fill="hold">
                                          <p:stCondLst>
                                            <p:cond delay="499"/>
                                          </p:stCondLst>
                                        </p:cTn>
                                        <p:tgtEl>
                                          <p:spTgt spid="21"/>
                                        </p:tgtEl>
                                        <p:attrNameLst>
                                          <p:attrName>style.visibility</p:attrName>
                                        </p:attrNameLst>
                                      </p:cBhvr>
                                      <p:to>
                                        <p:strVal val="hidden"/>
                                      </p:to>
                                    </p:set>
                                  </p:childTnLst>
                                </p:cTn>
                              </p:par>
                              <p:par>
                                <p:cTn id="17" presetID="53" presetClass="entr" presetSubtype="16" fill="hold" grpId="0" nodeType="withEffect">
                                  <p:stCondLst>
                                    <p:cond delay="500"/>
                                  </p:stCondLst>
                                  <p:iterate type="lt">
                                    <p:tmPct val="10000"/>
                                  </p:iterate>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44" name="文本框 43"/>
          <p:cNvSpPr txBox="1"/>
          <p:nvPr/>
        </p:nvSpPr>
        <p:spPr>
          <a:xfrm>
            <a:off x="4944618" y="742827"/>
            <a:ext cx="3429762"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目录 </a:t>
            </a:r>
            <a:r>
              <a:rPr lang="en-US" altLang="zh-CN"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43" name="直接连接符 42"/>
          <p:cNvCxnSpPr/>
          <p:nvPr/>
        </p:nvCxnSpPr>
        <p:spPr>
          <a:xfrm flipV="1">
            <a:off x="6096000" y="1353778"/>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1465789" y="2927860"/>
            <a:ext cx="385200" cy="3852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1400375" y="2788107"/>
            <a:ext cx="470000" cy="707886"/>
          </a:xfrm>
          <a:prstGeom prst="rect">
            <a:avLst/>
          </a:prstGeom>
          <a:noFill/>
        </p:spPr>
        <p:txBody>
          <a:bodyPr wrap="none" rtlCol="0">
            <a:spAutoFit/>
          </a:bodyPr>
          <a:lstStyle/>
          <a:p>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1</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3" name="Rectangle 70"/>
          <p:cNvSpPr>
            <a:spLocks noChangeArrowheads="1"/>
          </p:cNvSpPr>
          <p:nvPr/>
        </p:nvSpPr>
        <p:spPr bwMode="auto">
          <a:xfrm>
            <a:off x="619787" y="2391678"/>
            <a:ext cx="21570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zh-CN" altLang="en-US" sz="2000" noProof="1">
                <a:solidFill>
                  <a:schemeClr val="tx1">
                    <a:lumMod val="85000"/>
                    <a:lumOff val="15000"/>
                  </a:schemeClr>
                </a:solidFill>
                <a:latin typeface="Times New Roman" panose="02020603050405020304" pitchFamily="18" charset="0"/>
                <a:ea typeface="Arial Unicode MS" panose="020B0604020202020204" pitchFamily="34" charset="-122"/>
                <a:cs typeface="Times New Roman" panose="02020603050405020304" pitchFamily="18" charset="0"/>
                <a:sym typeface="Arial" panose="020B0604020202020204" pitchFamily="34" charset="0"/>
              </a:rPr>
              <a:t>背景</a:t>
            </a:r>
            <a:endParaRPr lang="en-US" altLang="zh-CN" sz="2000" noProof="1">
              <a:solidFill>
                <a:schemeClr val="tx1">
                  <a:lumMod val="85000"/>
                  <a:lumOff val="15000"/>
                </a:schemeClr>
              </a:solidFill>
              <a:latin typeface="Times New Roman" panose="02020603050405020304" pitchFamily="18" charset="0"/>
              <a:ea typeface="Arial Unicode MS" panose="020B0604020202020204" pitchFamily="34" charset="-122"/>
              <a:cs typeface="Times New Roman" panose="02020603050405020304" pitchFamily="18" charset="0"/>
              <a:sym typeface="Arial" panose="020B0604020202020204" pitchFamily="34" charset="0"/>
            </a:endParaRPr>
          </a:p>
        </p:txBody>
      </p:sp>
      <p:sp>
        <p:nvSpPr>
          <p:cNvPr id="25" name="椭圆 24"/>
          <p:cNvSpPr/>
          <p:nvPr/>
        </p:nvSpPr>
        <p:spPr>
          <a:xfrm>
            <a:off x="2819217" y="4888044"/>
            <a:ext cx="385200" cy="3852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 name="文本框 25"/>
          <p:cNvSpPr txBox="1"/>
          <p:nvPr/>
        </p:nvSpPr>
        <p:spPr>
          <a:xfrm>
            <a:off x="2776817" y="4780159"/>
            <a:ext cx="470000" cy="707886"/>
          </a:xfrm>
          <a:prstGeom prst="rect">
            <a:avLst/>
          </a:prstGeom>
          <a:noFill/>
        </p:spPr>
        <p:txBody>
          <a:bodyPr wrap="none" rtlCol="0">
            <a:spAutoFit/>
          </a:bodyPr>
          <a:lstStyle/>
          <a:p>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2</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9" name="椭圆 28"/>
          <p:cNvSpPr/>
          <p:nvPr/>
        </p:nvSpPr>
        <p:spPr>
          <a:xfrm>
            <a:off x="5877045" y="3414046"/>
            <a:ext cx="385200" cy="3852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0" name="文本框 29"/>
          <p:cNvSpPr txBox="1"/>
          <p:nvPr/>
        </p:nvSpPr>
        <p:spPr>
          <a:xfrm>
            <a:off x="5831202" y="3253402"/>
            <a:ext cx="290501" cy="707886"/>
          </a:xfrm>
          <a:prstGeom prst="rect">
            <a:avLst/>
          </a:prstGeom>
          <a:noFill/>
        </p:spPr>
        <p:txBody>
          <a:bodyPr wrap="square" rtlCol="0">
            <a:spAutoFit/>
          </a:bodyPr>
          <a:lstStyle/>
          <a:p>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3</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3" name="椭圆 32"/>
          <p:cNvSpPr/>
          <p:nvPr/>
        </p:nvSpPr>
        <p:spPr>
          <a:xfrm>
            <a:off x="8988530" y="4668788"/>
            <a:ext cx="385258" cy="3852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4" name="文本框 33"/>
          <p:cNvSpPr txBox="1"/>
          <p:nvPr/>
        </p:nvSpPr>
        <p:spPr>
          <a:xfrm>
            <a:off x="8965209" y="4580598"/>
            <a:ext cx="470000" cy="707886"/>
          </a:xfrm>
          <a:prstGeom prst="rect">
            <a:avLst/>
          </a:prstGeom>
          <a:noFill/>
        </p:spPr>
        <p:txBody>
          <a:bodyPr wrap="none" rtlCol="0">
            <a:spAutoFit/>
          </a:bodyPr>
          <a:lstStyle/>
          <a:p>
            <a:pPr algn="ctr"/>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4</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cxnSp>
        <p:nvCxnSpPr>
          <p:cNvPr id="38" name="直接连接符 37"/>
          <p:cNvCxnSpPr/>
          <p:nvPr/>
        </p:nvCxnSpPr>
        <p:spPr>
          <a:xfrm flipV="1">
            <a:off x="4116000" y="1360622"/>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5376000" y="1350462"/>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5" name="椭圆 54"/>
          <p:cNvSpPr/>
          <p:nvPr/>
        </p:nvSpPr>
        <p:spPr>
          <a:xfrm>
            <a:off x="10470255" y="2994231"/>
            <a:ext cx="385200" cy="3852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6" name="文本框 55"/>
          <p:cNvSpPr txBox="1"/>
          <p:nvPr/>
        </p:nvSpPr>
        <p:spPr>
          <a:xfrm>
            <a:off x="10427855" y="2886346"/>
            <a:ext cx="470000" cy="707886"/>
          </a:xfrm>
          <a:prstGeom prst="rect">
            <a:avLst/>
          </a:prstGeom>
          <a:noFill/>
        </p:spPr>
        <p:txBody>
          <a:bodyPr wrap="none" rtlCol="0">
            <a:spAutoFit/>
          </a:bodyPr>
          <a:lstStyle/>
          <a:p>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5</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7" name="Rectangle 70"/>
          <p:cNvSpPr>
            <a:spLocks noChangeArrowheads="1"/>
          </p:cNvSpPr>
          <p:nvPr/>
        </p:nvSpPr>
        <p:spPr bwMode="auto">
          <a:xfrm>
            <a:off x="1933302" y="5400146"/>
            <a:ext cx="21570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zh-CN" altLang="en-US" sz="2000" noProof="1" smtClean="0">
                <a:solidFill>
                  <a:schemeClr val="tx1">
                    <a:lumMod val="85000"/>
                    <a:lumOff val="15000"/>
                  </a:schemeClr>
                </a:solidFill>
                <a:latin typeface="Times New Roman" panose="02020603050405020304" pitchFamily="18" charset="0"/>
                <a:ea typeface="Arial Unicode MS" panose="020B0604020202020204" pitchFamily="34" charset="-122"/>
                <a:cs typeface="Times New Roman" panose="02020603050405020304" pitchFamily="18" charset="0"/>
                <a:sym typeface="Arial" panose="020B0604020202020204" pitchFamily="34" charset="0"/>
              </a:rPr>
              <a:t>相关工作</a:t>
            </a:r>
            <a:endParaRPr lang="en-US" altLang="zh-CN" sz="2000" noProof="1">
              <a:solidFill>
                <a:schemeClr val="tx1">
                  <a:lumMod val="85000"/>
                  <a:lumOff val="15000"/>
                </a:schemeClr>
              </a:solidFill>
              <a:latin typeface="Times New Roman" panose="02020603050405020304" pitchFamily="18" charset="0"/>
              <a:ea typeface="Arial Unicode MS" panose="020B0604020202020204" pitchFamily="34" charset="-122"/>
              <a:cs typeface="Times New Roman" panose="02020603050405020304" pitchFamily="18" charset="0"/>
              <a:sym typeface="Arial" panose="020B0604020202020204" pitchFamily="34" charset="0"/>
            </a:endParaRPr>
          </a:p>
        </p:txBody>
      </p:sp>
      <p:sp>
        <p:nvSpPr>
          <p:cNvPr id="40" name="Rectangle 70"/>
          <p:cNvSpPr>
            <a:spLocks noChangeArrowheads="1"/>
          </p:cNvSpPr>
          <p:nvPr/>
        </p:nvSpPr>
        <p:spPr bwMode="auto">
          <a:xfrm>
            <a:off x="4991130" y="2741940"/>
            <a:ext cx="21570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zh-CN" altLang="en-US" sz="2000" noProof="1" smtClean="0">
                <a:solidFill>
                  <a:schemeClr val="tx1">
                    <a:lumMod val="85000"/>
                    <a:lumOff val="15000"/>
                  </a:schemeClr>
                </a:solidFill>
                <a:latin typeface="Times New Roman" panose="02020603050405020304" pitchFamily="18" charset="0"/>
                <a:ea typeface="Arial Unicode MS" panose="020B0604020202020204" pitchFamily="34" charset="-122"/>
                <a:cs typeface="Times New Roman" panose="02020603050405020304" pitchFamily="18" charset="0"/>
                <a:sym typeface="Arial" panose="020B0604020202020204" pitchFamily="34" charset="0"/>
              </a:rPr>
              <a:t>本文的方法</a:t>
            </a:r>
            <a:endParaRPr lang="en-US" altLang="zh-CN" sz="2000" noProof="1">
              <a:solidFill>
                <a:schemeClr val="tx1">
                  <a:lumMod val="85000"/>
                  <a:lumOff val="15000"/>
                </a:schemeClr>
              </a:solidFill>
              <a:latin typeface="Times New Roman" panose="02020603050405020304" pitchFamily="18" charset="0"/>
              <a:ea typeface="Arial Unicode MS" panose="020B0604020202020204" pitchFamily="34" charset="-122"/>
              <a:cs typeface="Times New Roman" panose="02020603050405020304" pitchFamily="18" charset="0"/>
              <a:sym typeface="Arial" panose="020B0604020202020204" pitchFamily="34" charset="0"/>
            </a:endParaRPr>
          </a:p>
        </p:txBody>
      </p:sp>
      <p:sp>
        <p:nvSpPr>
          <p:cNvPr id="41" name="Rectangle 70"/>
          <p:cNvSpPr>
            <a:spLocks noChangeArrowheads="1"/>
          </p:cNvSpPr>
          <p:nvPr/>
        </p:nvSpPr>
        <p:spPr bwMode="auto">
          <a:xfrm>
            <a:off x="8102644" y="5287990"/>
            <a:ext cx="21570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zh-CN" altLang="en-US" sz="2000" noProof="1" smtClean="0">
                <a:solidFill>
                  <a:schemeClr val="tx1">
                    <a:lumMod val="85000"/>
                    <a:lumOff val="15000"/>
                  </a:schemeClr>
                </a:solidFill>
                <a:latin typeface="Times New Roman" panose="02020603050405020304" pitchFamily="18" charset="0"/>
                <a:ea typeface="Arial Unicode MS" panose="020B0604020202020204" pitchFamily="34" charset="-122"/>
                <a:cs typeface="Times New Roman" panose="02020603050405020304" pitchFamily="18" charset="0"/>
                <a:sym typeface="Arial" panose="020B0604020202020204" pitchFamily="34" charset="0"/>
              </a:rPr>
              <a:t>实验</a:t>
            </a:r>
            <a:endParaRPr lang="en-US" altLang="zh-CN" sz="2000" noProof="1">
              <a:solidFill>
                <a:schemeClr val="tx1">
                  <a:lumMod val="85000"/>
                  <a:lumOff val="15000"/>
                </a:schemeClr>
              </a:solidFill>
              <a:latin typeface="Times New Roman" panose="02020603050405020304" pitchFamily="18" charset="0"/>
              <a:ea typeface="Arial Unicode MS" panose="020B0604020202020204" pitchFamily="34" charset="-122"/>
              <a:cs typeface="Times New Roman" panose="02020603050405020304" pitchFamily="18" charset="0"/>
              <a:sym typeface="Arial" panose="020B0604020202020204" pitchFamily="34" charset="0"/>
            </a:endParaRPr>
          </a:p>
        </p:txBody>
      </p:sp>
      <p:sp>
        <p:nvSpPr>
          <p:cNvPr id="42" name="Rectangle 70"/>
          <p:cNvSpPr>
            <a:spLocks noChangeArrowheads="1"/>
          </p:cNvSpPr>
          <p:nvPr/>
        </p:nvSpPr>
        <p:spPr bwMode="auto">
          <a:xfrm>
            <a:off x="9584340" y="2426932"/>
            <a:ext cx="21570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zh-CN" altLang="en-US" sz="2000" noProof="1" smtClean="0">
                <a:solidFill>
                  <a:schemeClr val="tx1">
                    <a:lumMod val="85000"/>
                    <a:lumOff val="15000"/>
                  </a:schemeClr>
                </a:solidFill>
                <a:latin typeface="Times New Roman" panose="02020603050405020304" pitchFamily="18" charset="0"/>
                <a:ea typeface="Arial Unicode MS" panose="020B0604020202020204" pitchFamily="34" charset="-122"/>
                <a:cs typeface="Times New Roman" panose="02020603050405020304" pitchFamily="18" charset="0"/>
                <a:sym typeface="Arial" panose="020B0604020202020204" pitchFamily="34" charset="0"/>
              </a:rPr>
              <a:t>展望</a:t>
            </a:r>
            <a:endParaRPr lang="en-US" altLang="zh-CN" sz="2000" noProof="1">
              <a:solidFill>
                <a:schemeClr val="tx1">
                  <a:lumMod val="85000"/>
                  <a:lumOff val="15000"/>
                </a:schemeClr>
              </a:solidFill>
              <a:latin typeface="Times New Roman" panose="02020603050405020304" pitchFamily="18" charset="0"/>
              <a:ea typeface="Arial Unicode MS" panose="020B0604020202020204" pitchFamily="34" charset="-122"/>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344137851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right)">
                                      <p:cBhvr>
                                        <p:cTn id="7" dur="500"/>
                                        <p:tgtEl>
                                          <p:spTgt spid="43"/>
                                        </p:tgtEl>
                                      </p:cBhvr>
                                    </p:animEffect>
                                  </p:childTnLst>
                                </p:cTn>
                              </p:par>
                              <p:par>
                                <p:cTn id="8" presetID="22" presetClass="exit" presetSubtype="2" fill="hold" nodeType="withEffect">
                                  <p:stCondLst>
                                    <p:cond delay="200"/>
                                  </p:stCondLst>
                                  <p:childTnLst>
                                    <p:animEffect transition="out" filter="wipe(right)">
                                      <p:cBhvr>
                                        <p:cTn id="9" dur="500"/>
                                        <p:tgtEl>
                                          <p:spTgt spid="43"/>
                                        </p:tgtEl>
                                      </p:cBhvr>
                                    </p:animEffect>
                                    <p:set>
                                      <p:cBhvr>
                                        <p:cTn id="10" dur="1" fill="hold">
                                          <p:stCondLst>
                                            <p:cond delay="499"/>
                                          </p:stCondLst>
                                        </p:cTn>
                                        <p:tgtEl>
                                          <p:spTgt spid="43"/>
                                        </p:tgtEl>
                                        <p:attrNameLst>
                                          <p:attrName>style.visibility</p:attrName>
                                        </p:attrNameLst>
                                      </p:cBhvr>
                                      <p:to>
                                        <p:strVal val="hidden"/>
                                      </p:to>
                                    </p:set>
                                  </p:childTnLst>
                                </p:cTn>
                              </p:par>
                              <p:par>
                                <p:cTn id="11" presetID="22" presetClass="entr" presetSubtype="8"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wipe(left)">
                                      <p:cBhvr>
                                        <p:cTn id="13" dur="500"/>
                                        <p:tgtEl>
                                          <p:spTgt spid="38"/>
                                        </p:tgtEl>
                                      </p:cBhvr>
                                    </p:animEffect>
                                  </p:childTnLst>
                                </p:cTn>
                              </p:par>
                              <p:par>
                                <p:cTn id="14" presetID="22" presetClass="exit" presetSubtype="8" fill="hold" nodeType="withEffect">
                                  <p:stCondLst>
                                    <p:cond delay="200"/>
                                  </p:stCondLst>
                                  <p:childTnLst>
                                    <p:animEffect transition="out" filter="wipe(left)">
                                      <p:cBhvr>
                                        <p:cTn id="15" dur="500"/>
                                        <p:tgtEl>
                                          <p:spTgt spid="38"/>
                                        </p:tgtEl>
                                      </p:cBhvr>
                                    </p:animEffect>
                                    <p:set>
                                      <p:cBhvr>
                                        <p:cTn id="16" dur="1" fill="hold">
                                          <p:stCondLst>
                                            <p:cond delay="499"/>
                                          </p:stCondLst>
                                        </p:cTn>
                                        <p:tgtEl>
                                          <p:spTgt spid="38"/>
                                        </p:tgtEl>
                                        <p:attrNameLst>
                                          <p:attrName>style.visibility</p:attrName>
                                        </p:attrNameLst>
                                      </p:cBhvr>
                                      <p:to>
                                        <p:strVal val="hidden"/>
                                      </p:to>
                                    </p:set>
                                  </p:childTnLst>
                                </p:cTn>
                              </p:par>
                              <p:par>
                                <p:cTn id="17" presetID="53" presetClass="entr" presetSubtype="16" fill="hold" grpId="0" nodeType="withEffect">
                                  <p:stCondLst>
                                    <p:cond delay="200"/>
                                  </p:stCondLst>
                                  <p:iterate type="lt">
                                    <p:tmPct val="10000"/>
                                  </p:iterate>
                                  <p:childTnLst>
                                    <p:set>
                                      <p:cBhvr>
                                        <p:cTn id="18" dur="1" fill="hold">
                                          <p:stCondLst>
                                            <p:cond delay="0"/>
                                          </p:stCondLst>
                                        </p:cTn>
                                        <p:tgtEl>
                                          <p:spTgt spid="44"/>
                                        </p:tgtEl>
                                        <p:attrNameLst>
                                          <p:attrName>style.visibility</p:attrName>
                                        </p:attrNameLst>
                                      </p:cBhvr>
                                      <p:to>
                                        <p:strVal val="visible"/>
                                      </p:to>
                                    </p:set>
                                    <p:anim calcmode="lin" valueType="num">
                                      <p:cBhvr>
                                        <p:cTn id="19" dur="500" fill="hold"/>
                                        <p:tgtEl>
                                          <p:spTgt spid="44"/>
                                        </p:tgtEl>
                                        <p:attrNameLst>
                                          <p:attrName>ppt_w</p:attrName>
                                        </p:attrNameLst>
                                      </p:cBhvr>
                                      <p:tavLst>
                                        <p:tav tm="0">
                                          <p:val>
                                            <p:fltVal val="0"/>
                                          </p:val>
                                        </p:tav>
                                        <p:tav tm="100000">
                                          <p:val>
                                            <p:strVal val="#ppt_w"/>
                                          </p:val>
                                        </p:tav>
                                      </p:tavLst>
                                    </p:anim>
                                    <p:anim calcmode="lin" valueType="num">
                                      <p:cBhvr>
                                        <p:cTn id="20" dur="500" fill="hold"/>
                                        <p:tgtEl>
                                          <p:spTgt spid="44"/>
                                        </p:tgtEl>
                                        <p:attrNameLst>
                                          <p:attrName>ppt_h</p:attrName>
                                        </p:attrNameLst>
                                      </p:cBhvr>
                                      <p:tavLst>
                                        <p:tav tm="0">
                                          <p:val>
                                            <p:fltVal val="0"/>
                                          </p:val>
                                        </p:tav>
                                        <p:tav tm="100000">
                                          <p:val>
                                            <p:strVal val="#ppt_h"/>
                                          </p:val>
                                        </p:tav>
                                      </p:tavLst>
                                    </p:anim>
                                    <p:animEffect transition="in" filter="fade">
                                      <p:cBhvr>
                                        <p:cTn id="21" dur="500"/>
                                        <p:tgtEl>
                                          <p:spTgt spid="44"/>
                                        </p:tgtEl>
                                      </p:cBhvr>
                                    </p:animEffect>
                                  </p:childTnLst>
                                </p:cTn>
                              </p:par>
                            </p:childTnLst>
                          </p:cTn>
                        </p:par>
                        <p:par>
                          <p:cTn id="22" fill="hold">
                            <p:stCondLst>
                              <p:cond delay="1150"/>
                            </p:stCondLst>
                            <p:childTnLst>
                              <p:par>
                                <p:cTn id="23" presetID="18" presetClass="entr" presetSubtype="12"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strips(downLeft)">
                                      <p:cBhvr>
                                        <p:cTn id="25" dur="500"/>
                                        <p:tgtEl>
                                          <p:spTgt spid="21"/>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p:cTn id="28" dur="500" fill="hold"/>
                                        <p:tgtEl>
                                          <p:spTgt spid="22"/>
                                        </p:tgtEl>
                                        <p:attrNameLst>
                                          <p:attrName>ppt_w</p:attrName>
                                        </p:attrNameLst>
                                      </p:cBhvr>
                                      <p:tavLst>
                                        <p:tav tm="0">
                                          <p:val>
                                            <p:fltVal val="0"/>
                                          </p:val>
                                        </p:tav>
                                        <p:tav tm="100000">
                                          <p:val>
                                            <p:strVal val="#ppt_w"/>
                                          </p:val>
                                        </p:tav>
                                      </p:tavLst>
                                    </p:anim>
                                    <p:anim calcmode="lin" valueType="num">
                                      <p:cBhvr>
                                        <p:cTn id="29" dur="500" fill="hold"/>
                                        <p:tgtEl>
                                          <p:spTgt spid="22"/>
                                        </p:tgtEl>
                                        <p:attrNameLst>
                                          <p:attrName>ppt_h</p:attrName>
                                        </p:attrNameLst>
                                      </p:cBhvr>
                                      <p:tavLst>
                                        <p:tav tm="0">
                                          <p:val>
                                            <p:fltVal val="0"/>
                                          </p:val>
                                        </p:tav>
                                        <p:tav tm="100000">
                                          <p:val>
                                            <p:strVal val="#ppt_h"/>
                                          </p:val>
                                        </p:tav>
                                      </p:tavLst>
                                    </p:anim>
                                    <p:animEffect transition="in" filter="fade">
                                      <p:cBhvr>
                                        <p:cTn id="30" dur="500"/>
                                        <p:tgtEl>
                                          <p:spTgt spid="22"/>
                                        </p:tgtEl>
                                      </p:cBhvr>
                                    </p:animEffect>
                                  </p:childTnLst>
                                </p:cTn>
                              </p:par>
                            </p:childTnLst>
                          </p:cTn>
                        </p:par>
                        <p:par>
                          <p:cTn id="31" fill="hold">
                            <p:stCondLst>
                              <p:cond delay="1650"/>
                            </p:stCondLst>
                            <p:childTnLst>
                              <p:par>
                                <p:cTn id="32" presetID="47" presetClass="entr" presetSubtype="0" fill="hold" grpId="0" nodeType="afterEffect">
                                  <p:stCondLst>
                                    <p:cond delay="0"/>
                                  </p:stCondLst>
                                  <p:iterate type="lt">
                                    <p:tmPct val="10000"/>
                                  </p:iterate>
                                  <p:childTnLst>
                                    <p:set>
                                      <p:cBhvr>
                                        <p:cTn id="33" dur="1" fill="hold">
                                          <p:stCondLst>
                                            <p:cond delay="0"/>
                                          </p:stCondLst>
                                        </p:cTn>
                                        <p:tgtEl>
                                          <p:spTgt spid="23">
                                            <p:txEl>
                                              <p:pRg st="0" end="0"/>
                                            </p:txEl>
                                          </p:spTgt>
                                        </p:tgtEl>
                                        <p:attrNameLst>
                                          <p:attrName>style.visibility</p:attrName>
                                        </p:attrNameLst>
                                      </p:cBhvr>
                                      <p:to>
                                        <p:strVal val="visible"/>
                                      </p:to>
                                    </p:set>
                                    <p:animEffect transition="in" filter="fade">
                                      <p:cBhvr>
                                        <p:cTn id="34" dur="250"/>
                                        <p:tgtEl>
                                          <p:spTgt spid="23">
                                            <p:txEl>
                                              <p:pRg st="0" end="0"/>
                                            </p:txEl>
                                          </p:spTgt>
                                        </p:tgtEl>
                                      </p:cBhvr>
                                    </p:animEffect>
                                    <p:anim calcmode="lin" valueType="num">
                                      <p:cBhvr>
                                        <p:cTn id="35" dur="25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36" dur="25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par>
                          <p:cTn id="37" fill="hold">
                            <p:stCondLst>
                              <p:cond delay="1925"/>
                            </p:stCondLst>
                            <p:childTnLst>
                              <p:par>
                                <p:cTn id="38" presetID="18" presetClass="entr" presetSubtype="12"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strips(downLeft)">
                                      <p:cBhvr>
                                        <p:cTn id="40" dur="500"/>
                                        <p:tgtEl>
                                          <p:spTgt spid="25"/>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p:cTn id="43" dur="500" fill="hold"/>
                                        <p:tgtEl>
                                          <p:spTgt spid="26"/>
                                        </p:tgtEl>
                                        <p:attrNameLst>
                                          <p:attrName>ppt_w</p:attrName>
                                        </p:attrNameLst>
                                      </p:cBhvr>
                                      <p:tavLst>
                                        <p:tav tm="0">
                                          <p:val>
                                            <p:fltVal val="0"/>
                                          </p:val>
                                        </p:tav>
                                        <p:tav tm="100000">
                                          <p:val>
                                            <p:strVal val="#ppt_w"/>
                                          </p:val>
                                        </p:tav>
                                      </p:tavLst>
                                    </p:anim>
                                    <p:anim calcmode="lin" valueType="num">
                                      <p:cBhvr>
                                        <p:cTn id="44" dur="500" fill="hold"/>
                                        <p:tgtEl>
                                          <p:spTgt spid="26"/>
                                        </p:tgtEl>
                                        <p:attrNameLst>
                                          <p:attrName>ppt_h</p:attrName>
                                        </p:attrNameLst>
                                      </p:cBhvr>
                                      <p:tavLst>
                                        <p:tav tm="0">
                                          <p:val>
                                            <p:fltVal val="0"/>
                                          </p:val>
                                        </p:tav>
                                        <p:tav tm="100000">
                                          <p:val>
                                            <p:strVal val="#ppt_h"/>
                                          </p:val>
                                        </p:tav>
                                      </p:tavLst>
                                    </p:anim>
                                    <p:animEffect transition="in" filter="fade">
                                      <p:cBhvr>
                                        <p:cTn id="45" dur="500"/>
                                        <p:tgtEl>
                                          <p:spTgt spid="26"/>
                                        </p:tgtEl>
                                      </p:cBhvr>
                                    </p:animEffect>
                                  </p:childTnLst>
                                </p:cTn>
                              </p:par>
                            </p:childTnLst>
                          </p:cTn>
                        </p:par>
                        <p:par>
                          <p:cTn id="46" fill="hold">
                            <p:stCondLst>
                              <p:cond delay="2425"/>
                            </p:stCondLst>
                            <p:childTnLst>
                              <p:par>
                                <p:cTn id="47" presetID="18" presetClass="entr" presetSubtype="12" fill="hold" grpId="0" nodeType="after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strips(downLeft)">
                                      <p:cBhvr>
                                        <p:cTn id="49" dur="500"/>
                                        <p:tgtEl>
                                          <p:spTgt spid="29"/>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 calcmode="lin" valueType="num">
                                      <p:cBhvr>
                                        <p:cTn id="52" dur="500" fill="hold"/>
                                        <p:tgtEl>
                                          <p:spTgt spid="30"/>
                                        </p:tgtEl>
                                        <p:attrNameLst>
                                          <p:attrName>ppt_w</p:attrName>
                                        </p:attrNameLst>
                                      </p:cBhvr>
                                      <p:tavLst>
                                        <p:tav tm="0">
                                          <p:val>
                                            <p:fltVal val="0"/>
                                          </p:val>
                                        </p:tav>
                                        <p:tav tm="100000">
                                          <p:val>
                                            <p:strVal val="#ppt_w"/>
                                          </p:val>
                                        </p:tav>
                                      </p:tavLst>
                                    </p:anim>
                                    <p:anim calcmode="lin" valueType="num">
                                      <p:cBhvr>
                                        <p:cTn id="53" dur="500" fill="hold"/>
                                        <p:tgtEl>
                                          <p:spTgt spid="30"/>
                                        </p:tgtEl>
                                        <p:attrNameLst>
                                          <p:attrName>ppt_h</p:attrName>
                                        </p:attrNameLst>
                                      </p:cBhvr>
                                      <p:tavLst>
                                        <p:tav tm="0">
                                          <p:val>
                                            <p:fltVal val="0"/>
                                          </p:val>
                                        </p:tav>
                                        <p:tav tm="100000">
                                          <p:val>
                                            <p:strVal val="#ppt_h"/>
                                          </p:val>
                                        </p:tav>
                                      </p:tavLst>
                                    </p:anim>
                                    <p:animEffect transition="in" filter="fade">
                                      <p:cBhvr>
                                        <p:cTn id="54" dur="500"/>
                                        <p:tgtEl>
                                          <p:spTgt spid="30"/>
                                        </p:tgtEl>
                                      </p:cBhvr>
                                    </p:animEffect>
                                  </p:childTnLst>
                                </p:cTn>
                              </p:par>
                            </p:childTnLst>
                          </p:cTn>
                        </p:par>
                        <p:par>
                          <p:cTn id="55" fill="hold">
                            <p:stCondLst>
                              <p:cond delay="2925"/>
                            </p:stCondLst>
                            <p:childTnLst>
                              <p:par>
                                <p:cTn id="56" presetID="18" presetClass="entr" presetSubtype="12" fill="hold" grpId="0" nodeType="after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strips(downLeft)">
                                      <p:cBhvr>
                                        <p:cTn id="58" dur="500"/>
                                        <p:tgtEl>
                                          <p:spTgt spid="33"/>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anim calcmode="lin" valueType="num">
                                      <p:cBhvr>
                                        <p:cTn id="61" dur="500" fill="hold"/>
                                        <p:tgtEl>
                                          <p:spTgt spid="34"/>
                                        </p:tgtEl>
                                        <p:attrNameLst>
                                          <p:attrName>ppt_w</p:attrName>
                                        </p:attrNameLst>
                                      </p:cBhvr>
                                      <p:tavLst>
                                        <p:tav tm="0">
                                          <p:val>
                                            <p:fltVal val="0"/>
                                          </p:val>
                                        </p:tav>
                                        <p:tav tm="100000">
                                          <p:val>
                                            <p:strVal val="#ppt_w"/>
                                          </p:val>
                                        </p:tav>
                                      </p:tavLst>
                                    </p:anim>
                                    <p:anim calcmode="lin" valueType="num">
                                      <p:cBhvr>
                                        <p:cTn id="62" dur="500" fill="hold"/>
                                        <p:tgtEl>
                                          <p:spTgt spid="34"/>
                                        </p:tgtEl>
                                        <p:attrNameLst>
                                          <p:attrName>ppt_h</p:attrName>
                                        </p:attrNameLst>
                                      </p:cBhvr>
                                      <p:tavLst>
                                        <p:tav tm="0">
                                          <p:val>
                                            <p:fltVal val="0"/>
                                          </p:val>
                                        </p:tav>
                                        <p:tav tm="100000">
                                          <p:val>
                                            <p:strVal val="#ppt_h"/>
                                          </p:val>
                                        </p:tav>
                                      </p:tavLst>
                                    </p:anim>
                                    <p:animEffect transition="in" filter="fade">
                                      <p:cBhvr>
                                        <p:cTn id="63" dur="500"/>
                                        <p:tgtEl>
                                          <p:spTgt spid="34"/>
                                        </p:tgtEl>
                                      </p:cBhvr>
                                    </p:animEffect>
                                  </p:childTnLst>
                                </p:cTn>
                              </p:par>
                            </p:childTnLst>
                          </p:cTn>
                        </p:par>
                        <p:par>
                          <p:cTn id="64" fill="hold">
                            <p:stCondLst>
                              <p:cond delay="3425"/>
                            </p:stCondLst>
                            <p:childTnLst>
                              <p:par>
                                <p:cTn id="65" presetID="18" presetClass="entr" presetSubtype="12" fill="hold" grpId="0" nodeType="after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strips(downLeft)">
                                      <p:cBhvr>
                                        <p:cTn id="67" dur="500"/>
                                        <p:tgtEl>
                                          <p:spTgt spid="55"/>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56"/>
                                        </p:tgtEl>
                                        <p:attrNameLst>
                                          <p:attrName>style.visibility</p:attrName>
                                        </p:attrNameLst>
                                      </p:cBhvr>
                                      <p:to>
                                        <p:strVal val="visible"/>
                                      </p:to>
                                    </p:set>
                                    <p:anim calcmode="lin" valueType="num">
                                      <p:cBhvr>
                                        <p:cTn id="70" dur="500" fill="hold"/>
                                        <p:tgtEl>
                                          <p:spTgt spid="56"/>
                                        </p:tgtEl>
                                        <p:attrNameLst>
                                          <p:attrName>ppt_w</p:attrName>
                                        </p:attrNameLst>
                                      </p:cBhvr>
                                      <p:tavLst>
                                        <p:tav tm="0">
                                          <p:val>
                                            <p:fltVal val="0"/>
                                          </p:val>
                                        </p:tav>
                                        <p:tav tm="100000">
                                          <p:val>
                                            <p:strVal val="#ppt_w"/>
                                          </p:val>
                                        </p:tav>
                                      </p:tavLst>
                                    </p:anim>
                                    <p:anim calcmode="lin" valueType="num">
                                      <p:cBhvr>
                                        <p:cTn id="71" dur="500" fill="hold"/>
                                        <p:tgtEl>
                                          <p:spTgt spid="56"/>
                                        </p:tgtEl>
                                        <p:attrNameLst>
                                          <p:attrName>ppt_h</p:attrName>
                                        </p:attrNameLst>
                                      </p:cBhvr>
                                      <p:tavLst>
                                        <p:tav tm="0">
                                          <p:val>
                                            <p:fltVal val="0"/>
                                          </p:val>
                                        </p:tav>
                                        <p:tav tm="100000">
                                          <p:val>
                                            <p:strVal val="#ppt_h"/>
                                          </p:val>
                                        </p:tav>
                                      </p:tavLst>
                                    </p:anim>
                                    <p:animEffect transition="in" filter="fade">
                                      <p:cBhvr>
                                        <p:cTn id="72" dur="500"/>
                                        <p:tgtEl>
                                          <p:spTgt spid="56"/>
                                        </p:tgtEl>
                                      </p:cBhvr>
                                    </p:animEffect>
                                  </p:childTnLst>
                                </p:cTn>
                              </p:par>
                            </p:childTnLst>
                          </p:cTn>
                        </p:par>
                        <p:par>
                          <p:cTn id="73" fill="hold">
                            <p:stCondLst>
                              <p:cond delay="3925"/>
                            </p:stCondLst>
                            <p:childTnLst>
                              <p:par>
                                <p:cTn id="74" presetID="47" presetClass="entr" presetSubtype="0" fill="hold" grpId="0" nodeType="afterEffect">
                                  <p:stCondLst>
                                    <p:cond delay="0"/>
                                  </p:stCondLst>
                                  <p:iterate type="lt">
                                    <p:tmPct val="10000"/>
                                  </p:iterate>
                                  <p:childTnLst>
                                    <p:set>
                                      <p:cBhvr>
                                        <p:cTn id="75" dur="1" fill="hold">
                                          <p:stCondLst>
                                            <p:cond delay="0"/>
                                          </p:stCondLst>
                                        </p:cTn>
                                        <p:tgtEl>
                                          <p:spTgt spid="37">
                                            <p:txEl>
                                              <p:pRg st="0" end="0"/>
                                            </p:txEl>
                                          </p:spTgt>
                                        </p:tgtEl>
                                        <p:attrNameLst>
                                          <p:attrName>style.visibility</p:attrName>
                                        </p:attrNameLst>
                                      </p:cBhvr>
                                      <p:to>
                                        <p:strVal val="visible"/>
                                      </p:to>
                                    </p:set>
                                    <p:animEffect transition="in" filter="fade">
                                      <p:cBhvr>
                                        <p:cTn id="76" dur="250"/>
                                        <p:tgtEl>
                                          <p:spTgt spid="37">
                                            <p:txEl>
                                              <p:pRg st="0" end="0"/>
                                            </p:txEl>
                                          </p:spTgt>
                                        </p:tgtEl>
                                      </p:cBhvr>
                                    </p:animEffect>
                                    <p:anim calcmode="lin" valueType="num">
                                      <p:cBhvr>
                                        <p:cTn id="77" dur="25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78" dur="25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par>
                          <p:cTn id="79" fill="hold">
                            <p:stCondLst>
                              <p:cond delay="4250"/>
                            </p:stCondLst>
                            <p:childTnLst>
                              <p:par>
                                <p:cTn id="80" presetID="47" presetClass="entr" presetSubtype="0" fill="hold" grpId="0" nodeType="afterEffect">
                                  <p:stCondLst>
                                    <p:cond delay="0"/>
                                  </p:stCondLst>
                                  <p:iterate type="lt">
                                    <p:tmPct val="10000"/>
                                  </p:iterate>
                                  <p:childTnLst>
                                    <p:set>
                                      <p:cBhvr>
                                        <p:cTn id="81" dur="1" fill="hold">
                                          <p:stCondLst>
                                            <p:cond delay="0"/>
                                          </p:stCondLst>
                                        </p:cTn>
                                        <p:tgtEl>
                                          <p:spTgt spid="40">
                                            <p:txEl>
                                              <p:pRg st="0" end="0"/>
                                            </p:txEl>
                                          </p:spTgt>
                                        </p:tgtEl>
                                        <p:attrNameLst>
                                          <p:attrName>style.visibility</p:attrName>
                                        </p:attrNameLst>
                                      </p:cBhvr>
                                      <p:to>
                                        <p:strVal val="visible"/>
                                      </p:to>
                                    </p:set>
                                    <p:animEffect transition="in" filter="fade">
                                      <p:cBhvr>
                                        <p:cTn id="82" dur="250"/>
                                        <p:tgtEl>
                                          <p:spTgt spid="40">
                                            <p:txEl>
                                              <p:pRg st="0" end="0"/>
                                            </p:txEl>
                                          </p:spTgt>
                                        </p:tgtEl>
                                      </p:cBhvr>
                                    </p:animEffect>
                                    <p:anim calcmode="lin" valueType="num">
                                      <p:cBhvr>
                                        <p:cTn id="83" dur="250" fill="hold"/>
                                        <p:tgtEl>
                                          <p:spTgt spid="40">
                                            <p:txEl>
                                              <p:pRg st="0" end="0"/>
                                            </p:txEl>
                                          </p:spTgt>
                                        </p:tgtEl>
                                        <p:attrNameLst>
                                          <p:attrName>ppt_x</p:attrName>
                                        </p:attrNameLst>
                                      </p:cBhvr>
                                      <p:tavLst>
                                        <p:tav tm="0">
                                          <p:val>
                                            <p:strVal val="#ppt_x"/>
                                          </p:val>
                                        </p:tav>
                                        <p:tav tm="100000">
                                          <p:val>
                                            <p:strVal val="#ppt_x"/>
                                          </p:val>
                                        </p:tav>
                                      </p:tavLst>
                                    </p:anim>
                                    <p:anim calcmode="lin" valueType="num">
                                      <p:cBhvr>
                                        <p:cTn id="84" dur="250" fill="hold"/>
                                        <p:tgtEl>
                                          <p:spTgt spid="40">
                                            <p:txEl>
                                              <p:pRg st="0" end="0"/>
                                            </p:txEl>
                                          </p:spTgt>
                                        </p:tgtEl>
                                        <p:attrNameLst>
                                          <p:attrName>ppt_y</p:attrName>
                                        </p:attrNameLst>
                                      </p:cBhvr>
                                      <p:tavLst>
                                        <p:tav tm="0">
                                          <p:val>
                                            <p:strVal val="#ppt_y-.1"/>
                                          </p:val>
                                        </p:tav>
                                        <p:tav tm="100000">
                                          <p:val>
                                            <p:strVal val="#ppt_y"/>
                                          </p:val>
                                        </p:tav>
                                      </p:tavLst>
                                    </p:anim>
                                  </p:childTnLst>
                                </p:cTn>
                              </p:par>
                            </p:childTnLst>
                          </p:cTn>
                        </p:par>
                        <p:par>
                          <p:cTn id="85" fill="hold">
                            <p:stCondLst>
                              <p:cond delay="4600"/>
                            </p:stCondLst>
                            <p:childTnLst>
                              <p:par>
                                <p:cTn id="86" presetID="47" presetClass="entr" presetSubtype="0" fill="hold" grpId="0" nodeType="afterEffect">
                                  <p:stCondLst>
                                    <p:cond delay="0"/>
                                  </p:stCondLst>
                                  <p:iterate type="lt">
                                    <p:tmPct val="10000"/>
                                  </p:iterate>
                                  <p:childTnLst>
                                    <p:set>
                                      <p:cBhvr>
                                        <p:cTn id="87" dur="1" fill="hold">
                                          <p:stCondLst>
                                            <p:cond delay="0"/>
                                          </p:stCondLst>
                                        </p:cTn>
                                        <p:tgtEl>
                                          <p:spTgt spid="41">
                                            <p:txEl>
                                              <p:pRg st="0" end="0"/>
                                            </p:txEl>
                                          </p:spTgt>
                                        </p:tgtEl>
                                        <p:attrNameLst>
                                          <p:attrName>style.visibility</p:attrName>
                                        </p:attrNameLst>
                                      </p:cBhvr>
                                      <p:to>
                                        <p:strVal val="visible"/>
                                      </p:to>
                                    </p:set>
                                    <p:animEffect transition="in" filter="fade">
                                      <p:cBhvr>
                                        <p:cTn id="88" dur="250"/>
                                        <p:tgtEl>
                                          <p:spTgt spid="41">
                                            <p:txEl>
                                              <p:pRg st="0" end="0"/>
                                            </p:txEl>
                                          </p:spTgt>
                                        </p:tgtEl>
                                      </p:cBhvr>
                                    </p:animEffect>
                                    <p:anim calcmode="lin" valueType="num">
                                      <p:cBhvr>
                                        <p:cTn id="89" dur="250" fill="hold"/>
                                        <p:tgtEl>
                                          <p:spTgt spid="41">
                                            <p:txEl>
                                              <p:pRg st="0" end="0"/>
                                            </p:txEl>
                                          </p:spTgt>
                                        </p:tgtEl>
                                        <p:attrNameLst>
                                          <p:attrName>ppt_x</p:attrName>
                                        </p:attrNameLst>
                                      </p:cBhvr>
                                      <p:tavLst>
                                        <p:tav tm="0">
                                          <p:val>
                                            <p:strVal val="#ppt_x"/>
                                          </p:val>
                                        </p:tav>
                                        <p:tav tm="100000">
                                          <p:val>
                                            <p:strVal val="#ppt_x"/>
                                          </p:val>
                                        </p:tav>
                                      </p:tavLst>
                                    </p:anim>
                                    <p:anim calcmode="lin" valueType="num">
                                      <p:cBhvr>
                                        <p:cTn id="90" dur="250" fill="hold"/>
                                        <p:tgtEl>
                                          <p:spTgt spid="41">
                                            <p:txEl>
                                              <p:pRg st="0" end="0"/>
                                            </p:txEl>
                                          </p:spTgt>
                                        </p:tgtEl>
                                        <p:attrNameLst>
                                          <p:attrName>ppt_y</p:attrName>
                                        </p:attrNameLst>
                                      </p:cBhvr>
                                      <p:tavLst>
                                        <p:tav tm="0">
                                          <p:val>
                                            <p:strVal val="#ppt_y-.1"/>
                                          </p:val>
                                        </p:tav>
                                        <p:tav tm="100000">
                                          <p:val>
                                            <p:strVal val="#ppt_y"/>
                                          </p:val>
                                        </p:tav>
                                      </p:tavLst>
                                    </p:anim>
                                  </p:childTnLst>
                                </p:cTn>
                              </p:par>
                            </p:childTnLst>
                          </p:cTn>
                        </p:par>
                        <p:par>
                          <p:cTn id="91" fill="hold">
                            <p:stCondLst>
                              <p:cond delay="4875"/>
                            </p:stCondLst>
                            <p:childTnLst>
                              <p:par>
                                <p:cTn id="92" presetID="47" presetClass="entr" presetSubtype="0" fill="hold" grpId="0" nodeType="afterEffect">
                                  <p:stCondLst>
                                    <p:cond delay="0"/>
                                  </p:stCondLst>
                                  <p:iterate type="lt">
                                    <p:tmPct val="10000"/>
                                  </p:iterate>
                                  <p:childTnLst>
                                    <p:set>
                                      <p:cBhvr>
                                        <p:cTn id="93" dur="1" fill="hold">
                                          <p:stCondLst>
                                            <p:cond delay="0"/>
                                          </p:stCondLst>
                                        </p:cTn>
                                        <p:tgtEl>
                                          <p:spTgt spid="42">
                                            <p:txEl>
                                              <p:pRg st="0" end="0"/>
                                            </p:txEl>
                                          </p:spTgt>
                                        </p:tgtEl>
                                        <p:attrNameLst>
                                          <p:attrName>style.visibility</p:attrName>
                                        </p:attrNameLst>
                                      </p:cBhvr>
                                      <p:to>
                                        <p:strVal val="visible"/>
                                      </p:to>
                                    </p:set>
                                    <p:animEffect transition="in" filter="fade">
                                      <p:cBhvr>
                                        <p:cTn id="94" dur="250"/>
                                        <p:tgtEl>
                                          <p:spTgt spid="42">
                                            <p:txEl>
                                              <p:pRg st="0" end="0"/>
                                            </p:txEl>
                                          </p:spTgt>
                                        </p:tgtEl>
                                      </p:cBhvr>
                                    </p:animEffect>
                                    <p:anim calcmode="lin" valueType="num">
                                      <p:cBhvr>
                                        <p:cTn id="95" dur="250" fill="hold"/>
                                        <p:tgtEl>
                                          <p:spTgt spid="42">
                                            <p:txEl>
                                              <p:pRg st="0" end="0"/>
                                            </p:txEl>
                                          </p:spTgt>
                                        </p:tgtEl>
                                        <p:attrNameLst>
                                          <p:attrName>ppt_x</p:attrName>
                                        </p:attrNameLst>
                                      </p:cBhvr>
                                      <p:tavLst>
                                        <p:tav tm="0">
                                          <p:val>
                                            <p:strVal val="#ppt_x"/>
                                          </p:val>
                                        </p:tav>
                                        <p:tav tm="100000">
                                          <p:val>
                                            <p:strVal val="#ppt_x"/>
                                          </p:val>
                                        </p:tav>
                                      </p:tavLst>
                                    </p:anim>
                                    <p:anim calcmode="lin" valueType="num">
                                      <p:cBhvr>
                                        <p:cTn id="96" dur="250" fill="hold"/>
                                        <p:tgtEl>
                                          <p:spTgt spid="4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21" grpId="0" animBg="1"/>
      <p:bldP spid="22" grpId="0"/>
      <p:bldP spid="23" grpId="0" build="p"/>
      <p:bldP spid="25" grpId="0" animBg="1"/>
      <p:bldP spid="26" grpId="0"/>
      <p:bldP spid="29" grpId="0" animBg="1"/>
      <p:bldP spid="30" grpId="0"/>
      <p:bldP spid="33" grpId="0" animBg="1"/>
      <p:bldP spid="34" grpId="0"/>
      <p:bldP spid="55" grpId="0" animBg="1"/>
      <p:bldP spid="56" grpId="0"/>
      <p:bldP spid="37" grpId="0" build="p"/>
      <p:bldP spid="40" grpId="0" build="p"/>
      <p:bldP spid="41" grpId="0" build="p"/>
      <p:bldP spid="4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16" name="文本框 15"/>
          <p:cNvSpPr txBox="1"/>
          <p:nvPr/>
        </p:nvSpPr>
        <p:spPr>
          <a:xfrm>
            <a:off x="345941" y="242440"/>
            <a:ext cx="4776717" cy="500586"/>
          </a:xfrm>
          <a:prstGeom prst="rect">
            <a:avLst/>
          </a:prstGeom>
          <a:noFill/>
        </p:spPr>
        <p:txBody>
          <a:bodyPr wrap="square" rtlCol="0">
            <a:spAutoFit/>
          </a:bodyPr>
          <a:lstStyle/>
          <a:p>
            <a:pPr>
              <a:lnSpc>
                <a:spcPct val="150000"/>
              </a:lnSpc>
            </a:pPr>
            <a:r>
              <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rPr>
              <a:t>Market Information Encoder</a:t>
            </a:r>
            <a:endParaRPr lang="zh-CN" altLang="en-US" sz="20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2" name="图片 1"/>
          <p:cNvPicPr>
            <a:picLocks noChangeAspect="1"/>
          </p:cNvPicPr>
          <p:nvPr/>
        </p:nvPicPr>
        <p:blipFill>
          <a:blip r:embed="rId4"/>
          <a:stretch>
            <a:fillRect/>
          </a:stretch>
        </p:blipFill>
        <p:spPr>
          <a:xfrm>
            <a:off x="474984" y="1014244"/>
            <a:ext cx="4919589" cy="2145899"/>
          </a:xfrm>
          <a:prstGeom prst="rect">
            <a:avLst/>
          </a:prstGeom>
        </p:spPr>
      </p:pic>
      <p:pic>
        <p:nvPicPr>
          <p:cNvPr id="3" name="图片 2"/>
          <p:cNvPicPr>
            <a:picLocks noChangeAspect="1"/>
          </p:cNvPicPr>
          <p:nvPr/>
        </p:nvPicPr>
        <p:blipFill>
          <a:blip r:embed="rId5"/>
          <a:stretch>
            <a:fillRect/>
          </a:stretch>
        </p:blipFill>
        <p:spPr>
          <a:xfrm>
            <a:off x="7542839" y="1014244"/>
            <a:ext cx="4110318" cy="4919604"/>
          </a:xfrm>
          <a:prstGeom prst="rect">
            <a:avLst/>
          </a:prstGeom>
        </p:spPr>
      </p:pic>
      <p:pic>
        <p:nvPicPr>
          <p:cNvPr id="5" name="图片 4"/>
          <p:cNvPicPr>
            <a:picLocks noChangeAspect="1"/>
          </p:cNvPicPr>
          <p:nvPr/>
        </p:nvPicPr>
        <p:blipFill rotWithShape="1">
          <a:blip r:embed="rId6"/>
          <a:srcRect b="4918"/>
          <a:stretch/>
        </p:blipFill>
        <p:spPr>
          <a:xfrm>
            <a:off x="474984" y="3431361"/>
            <a:ext cx="5551412" cy="1759460"/>
          </a:xfrm>
          <a:prstGeom prst="rect">
            <a:avLst/>
          </a:prstGeom>
        </p:spPr>
      </p:pic>
      <p:pic>
        <p:nvPicPr>
          <p:cNvPr id="7" name="图片 6"/>
          <p:cNvPicPr>
            <a:picLocks noChangeAspect="1"/>
          </p:cNvPicPr>
          <p:nvPr/>
        </p:nvPicPr>
        <p:blipFill>
          <a:blip r:embed="rId7"/>
          <a:stretch>
            <a:fillRect/>
          </a:stretch>
        </p:blipFill>
        <p:spPr>
          <a:xfrm>
            <a:off x="474984" y="5462039"/>
            <a:ext cx="5219099" cy="863592"/>
          </a:xfrm>
          <a:prstGeom prst="rect">
            <a:avLst/>
          </a:prstGeom>
        </p:spPr>
      </p:pic>
    </p:spTree>
    <p:extLst>
      <p:ext uri="{BB962C8B-B14F-4D97-AF65-F5344CB8AC3E}">
        <p14:creationId xmlns:p14="http://schemas.microsoft.com/office/powerpoint/2010/main" val="595138258"/>
      </p:ext>
    </p:extLst>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16" name="文本框 15"/>
          <p:cNvSpPr txBox="1"/>
          <p:nvPr/>
        </p:nvSpPr>
        <p:spPr>
          <a:xfrm>
            <a:off x="345941" y="242440"/>
            <a:ext cx="4776717" cy="500586"/>
          </a:xfrm>
          <a:prstGeom prst="rect">
            <a:avLst/>
          </a:prstGeom>
          <a:noFill/>
        </p:spPr>
        <p:txBody>
          <a:bodyPr wrap="square" rtlCol="0">
            <a:spAutoFit/>
          </a:bodyPr>
          <a:lstStyle/>
          <a:p>
            <a:pPr>
              <a:lnSpc>
                <a:spcPct val="150000"/>
              </a:lnSpc>
            </a:pPr>
            <a:r>
              <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rPr>
              <a:t>Market Information Encoder</a:t>
            </a:r>
            <a:endParaRPr lang="zh-CN" altLang="en-US" sz="20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3" name="图片 2"/>
          <p:cNvPicPr>
            <a:picLocks noChangeAspect="1"/>
          </p:cNvPicPr>
          <p:nvPr/>
        </p:nvPicPr>
        <p:blipFill>
          <a:blip r:embed="rId4"/>
          <a:stretch>
            <a:fillRect/>
          </a:stretch>
        </p:blipFill>
        <p:spPr>
          <a:xfrm>
            <a:off x="8081682" y="0"/>
            <a:ext cx="4110318" cy="4919604"/>
          </a:xfrm>
          <a:prstGeom prst="rect">
            <a:avLst/>
          </a:prstGeom>
        </p:spPr>
      </p:pic>
      <p:grpSp>
        <p:nvGrpSpPr>
          <p:cNvPr id="14" name="组合 13"/>
          <p:cNvGrpSpPr/>
          <p:nvPr/>
        </p:nvGrpSpPr>
        <p:grpSpPr>
          <a:xfrm>
            <a:off x="141655" y="1198848"/>
            <a:ext cx="3941272" cy="3748473"/>
            <a:chOff x="218175" y="983788"/>
            <a:chExt cx="3941272" cy="3748473"/>
          </a:xfrm>
        </p:grpSpPr>
        <p:pic>
          <p:nvPicPr>
            <p:cNvPr id="6" name="图片 5"/>
            <p:cNvPicPr>
              <a:picLocks noChangeAspect="1"/>
            </p:cNvPicPr>
            <p:nvPr/>
          </p:nvPicPr>
          <p:blipFill>
            <a:blip r:embed="rId5"/>
            <a:stretch>
              <a:fillRect/>
            </a:stretch>
          </p:blipFill>
          <p:spPr>
            <a:xfrm>
              <a:off x="218175" y="983788"/>
              <a:ext cx="3813506" cy="604252"/>
            </a:xfrm>
            <a:prstGeom prst="rect">
              <a:avLst/>
            </a:prstGeom>
          </p:spPr>
        </p:pic>
        <p:pic>
          <p:nvPicPr>
            <p:cNvPr id="8" name="图片 7"/>
            <p:cNvPicPr>
              <a:picLocks noChangeAspect="1"/>
            </p:cNvPicPr>
            <p:nvPr/>
          </p:nvPicPr>
          <p:blipFill>
            <a:blip r:embed="rId6"/>
            <a:stretch>
              <a:fillRect/>
            </a:stretch>
          </p:blipFill>
          <p:spPr>
            <a:xfrm>
              <a:off x="218175" y="1718652"/>
              <a:ext cx="2197915" cy="580796"/>
            </a:xfrm>
            <a:prstGeom prst="rect">
              <a:avLst/>
            </a:prstGeom>
          </p:spPr>
        </p:pic>
        <p:pic>
          <p:nvPicPr>
            <p:cNvPr id="9" name="图片 8"/>
            <p:cNvPicPr>
              <a:picLocks noChangeAspect="1"/>
            </p:cNvPicPr>
            <p:nvPr/>
          </p:nvPicPr>
          <p:blipFill>
            <a:blip r:embed="rId7"/>
            <a:stretch>
              <a:fillRect/>
            </a:stretch>
          </p:blipFill>
          <p:spPr>
            <a:xfrm>
              <a:off x="218175" y="3076068"/>
              <a:ext cx="2324905" cy="957314"/>
            </a:xfrm>
            <a:prstGeom prst="rect">
              <a:avLst/>
            </a:prstGeom>
          </p:spPr>
        </p:pic>
        <p:pic>
          <p:nvPicPr>
            <p:cNvPr id="10" name="图片 9"/>
            <p:cNvPicPr>
              <a:picLocks noChangeAspect="1"/>
            </p:cNvPicPr>
            <p:nvPr/>
          </p:nvPicPr>
          <p:blipFill>
            <a:blip r:embed="rId8"/>
            <a:stretch>
              <a:fillRect/>
            </a:stretch>
          </p:blipFill>
          <p:spPr>
            <a:xfrm>
              <a:off x="218175" y="2430978"/>
              <a:ext cx="3941272" cy="513560"/>
            </a:xfrm>
            <a:prstGeom prst="rect">
              <a:avLst/>
            </a:prstGeom>
          </p:spPr>
        </p:pic>
        <p:pic>
          <p:nvPicPr>
            <p:cNvPr id="11" name="图片 10"/>
            <p:cNvPicPr>
              <a:picLocks noChangeAspect="1"/>
            </p:cNvPicPr>
            <p:nvPr/>
          </p:nvPicPr>
          <p:blipFill>
            <a:blip r:embed="rId9"/>
            <a:stretch>
              <a:fillRect/>
            </a:stretch>
          </p:blipFill>
          <p:spPr>
            <a:xfrm>
              <a:off x="218175" y="4164912"/>
              <a:ext cx="2255887" cy="567349"/>
            </a:xfrm>
            <a:prstGeom prst="rect">
              <a:avLst/>
            </a:prstGeom>
          </p:spPr>
        </p:pic>
      </p:grpSp>
      <p:grpSp>
        <p:nvGrpSpPr>
          <p:cNvPr id="18" name="组合 17"/>
          <p:cNvGrpSpPr/>
          <p:nvPr/>
        </p:nvGrpSpPr>
        <p:grpSpPr>
          <a:xfrm>
            <a:off x="4155029" y="1198848"/>
            <a:ext cx="4054419" cy="3720756"/>
            <a:chOff x="4155029" y="1198848"/>
            <a:chExt cx="4054419" cy="3720756"/>
          </a:xfrm>
        </p:grpSpPr>
        <p:pic>
          <p:nvPicPr>
            <p:cNvPr id="12" name="图片 11"/>
            <p:cNvPicPr>
              <a:picLocks noChangeAspect="1"/>
            </p:cNvPicPr>
            <p:nvPr/>
          </p:nvPicPr>
          <p:blipFill>
            <a:blip r:embed="rId10"/>
            <a:stretch>
              <a:fillRect/>
            </a:stretch>
          </p:blipFill>
          <p:spPr>
            <a:xfrm>
              <a:off x="4155029" y="3328769"/>
              <a:ext cx="2360125" cy="919673"/>
            </a:xfrm>
            <a:prstGeom prst="rect">
              <a:avLst/>
            </a:prstGeom>
          </p:spPr>
        </p:pic>
        <p:pic>
          <p:nvPicPr>
            <p:cNvPr id="13" name="图片 12"/>
            <p:cNvPicPr>
              <a:picLocks noChangeAspect="1"/>
            </p:cNvPicPr>
            <p:nvPr/>
          </p:nvPicPr>
          <p:blipFill>
            <a:blip r:embed="rId11"/>
            <a:stretch>
              <a:fillRect/>
            </a:stretch>
          </p:blipFill>
          <p:spPr>
            <a:xfrm>
              <a:off x="4155029" y="2617397"/>
              <a:ext cx="4054419" cy="513560"/>
            </a:xfrm>
            <a:prstGeom prst="rect">
              <a:avLst/>
            </a:prstGeom>
          </p:spPr>
        </p:pic>
        <p:pic>
          <p:nvPicPr>
            <p:cNvPr id="15" name="图片 14"/>
            <p:cNvPicPr>
              <a:picLocks noChangeAspect="1"/>
            </p:cNvPicPr>
            <p:nvPr/>
          </p:nvPicPr>
          <p:blipFill>
            <a:blip r:embed="rId12"/>
            <a:stretch>
              <a:fillRect/>
            </a:stretch>
          </p:blipFill>
          <p:spPr>
            <a:xfrm>
              <a:off x="4155029" y="1198848"/>
              <a:ext cx="3969314" cy="558421"/>
            </a:xfrm>
            <a:prstGeom prst="rect">
              <a:avLst/>
            </a:prstGeom>
          </p:spPr>
        </p:pic>
        <p:pic>
          <p:nvPicPr>
            <p:cNvPr id="17" name="图片 16"/>
            <p:cNvPicPr>
              <a:picLocks noChangeAspect="1"/>
            </p:cNvPicPr>
            <p:nvPr/>
          </p:nvPicPr>
          <p:blipFill>
            <a:blip r:embed="rId13"/>
            <a:stretch>
              <a:fillRect/>
            </a:stretch>
          </p:blipFill>
          <p:spPr>
            <a:xfrm>
              <a:off x="4155029" y="4446254"/>
              <a:ext cx="1104482" cy="473350"/>
            </a:xfrm>
            <a:prstGeom prst="rect">
              <a:avLst/>
            </a:prstGeom>
          </p:spPr>
        </p:pic>
      </p:grpSp>
    </p:spTree>
    <p:extLst>
      <p:ext uri="{BB962C8B-B14F-4D97-AF65-F5344CB8AC3E}">
        <p14:creationId xmlns:p14="http://schemas.microsoft.com/office/powerpoint/2010/main" val="680961059"/>
      </p:ext>
    </p:extLst>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16" name="文本框 15"/>
          <p:cNvSpPr txBox="1"/>
          <p:nvPr/>
        </p:nvSpPr>
        <p:spPr>
          <a:xfrm>
            <a:off x="345941" y="242440"/>
            <a:ext cx="4776717" cy="500586"/>
          </a:xfrm>
          <a:prstGeom prst="rect">
            <a:avLst/>
          </a:prstGeom>
          <a:noFill/>
        </p:spPr>
        <p:txBody>
          <a:bodyPr wrap="square" rtlCol="0">
            <a:spAutoFit/>
          </a:bodyPr>
          <a:lstStyle/>
          <a:p>
            <a:pPr>
              <a:lnSpc>
                <a:spcPct val="150000"/>
              </a:lnSpc>
            </a:pPr>
            <a:r>
              <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rPr>
              <a:t>Market Information Encoder</a:t>
            </a:r>
            <a:endParaRPr lang="zh-CN" altLang="en-US" sz="20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19" name="图片 18"/>
          <p:cNvPicPr>
            <a:picLocks noChangeAspect="1"/>
          </p:cNvPicPr>
          <p:nvPr/>
        </p:nvPicPr>
        <p:blipFill>
          <a:blip r:embed="rId4"/>
          <a:stretch>
            <a:fillRect/>
          </a:stretch>
        </p:blipFill>
        <p:spPr>
          <a:xfrm>
            <a:off x="2734299" y="1488013"/>
            <a:ext cx="6289897" cy="2511035"/>
          </a:xfrm>
          <a:prstGeom prst="rect">
            <a:avLst/>
          </a:prstGeom>
        </p:spPr>
      </p:pic>
      <p:pic>
        <p:nvPicPr>
          <p:cNvPr id="2" name="图片 1"/>
          <p:cNvPicPr>
            <a:picLocks noChangeAspect="1"/>
          </p:cNvPicPr>
          <p:nvPr/>
        </p:nvPicPr>
        <p:blipFill>
          <a:blip r:embed="rId5"/>
          <a:stretch>
            <a:fillRect/>
          </a:stretch>
        </p:blipFill>
        <p:spPr>
          <a:xfrm>
            <a:off x="3950974" y="4322162"/>
            <a:ext cx="3856545" cy="1244919"/>
          </a:xfrm>
          <a:prstGeom prst="rect">
            <a:avLst/>
          </a:prstGeom>
        </p:spPr>
      </p:pic>
    </p:spTree>
    <p:extLst>
      <p:ext uri="{BB962C8B-B14F-4D97-AF65-F5344CB8AC3E}">
        <p14:creationId xmlns:p14="http://schemas.microsoft.com/office/powerpoint/2010/main" val="789170456"/>
      </p:ext>
    </p:extLst>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16" name="文本框 15"/>
          <p:cNvSpPr txBox="1"/>
          <p:nvPr/>
        </p:nvSpPr>
        <p:spPr>
          <a:xfrm>
            <a:off x="345941" y="242440"/>
            <a:ext cx="4776717" cy="500586"/>
          </a:xfrm>
          <a:prstGeom prst="rect">
            <a:avLst/>
          </a:prstGeom>
          <a:noFill/>
        </p:spPr>
        <p:txBody>
          <a:bodyPr wrap="square" rtlCol="0">
            <a:spAutoFit/>
          </a:bodyPr>
          <a:lstStyle/>
          <a:p>
            <a:pPr>
              <a:lnSpc>
                <a:spcPct val="150000"/>
              </a:lnSpc>
            </a:pP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Attentive Temporal Auxiliary</a:t>
            </a:r>
            <a:endParaRPr lang="zh-CN" altLang="en-US" sz="20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nvGrpSpPr>
          <p:cNvPr id="7" name="组合 6"/>
          <p:cNvGrpSpPr/>
          <p:nvPr/>
        </p:nvGrpSpPr>
        <p:grpSpPr>
          <a:xfrm>
            <a:off x="345941" y="1024228"/>
            <a:ext cx="5180800" cy="3416320"/>
            <a:chOff x="345941" y="941294"/>
            <a:chExt cx="5180800" cy="3416320"/>
          </a:xfrm>
        </p:grpSpPr>
        <p:sp>
          <p:nvSpPr>
            <p:cNvPr id="5" name="文本框 4"/>
            <p:cNvSpPr txBox="1"/>
            <p:nvPr/>
          </p:nvSpPr>
          <p:spPr>
            <a:xfrm>
              <a:off x="345941" y="941294"/>
              <a:ext cx="5180800" cy="3416320"/>
            </a:xfrm>
            <a:prstGeom prst="rect">
              <a:avLst/>
            </a:prstGeom>
            <a:noFill/>
          </p:spPr>
          <p:txBody>
            <a:bodyPr wrap="square" rtlCol="0">
              <a:spAutoFit/>
            </a:bodyPr>
            <a:lstStyle/>
            <a:p>
              <a:pPr>
                <a:lnSpc>
                  <a:spcPct val="150000"/>
                </a:lnSpc>
              </a:pPr>
              <a:r>
                <a:rPr lang="zh-CN" altLang="en-US" sz="1600" dirty="0" smtClean="0">
                  <a:latin typeface="微软雅黑" panose="020B0503020204020204" pitchFamily="34" charset="-122"/>
                  <a:ea typeface="微软雅黑" panose="020B0503020204020204" pitchFamily="34" charset="-122"/>
                </a:rPr>
                <a:t>当</a:t>
              </a:r>
              <a:r>
                <a:rPr lang="en-US" altLang="zh-CN" sz="1600" dirty="0" smtClean="0">
                  <a:latin typeface="微软雅黑" panose="020B0503020204020204" pitchFamily="34" charset="-122"/>
                  <a:ea typeface="微软雅黑" panose="020B0503020204020204" pitchFamily="34" charset="-122"/>
                </a:rPr>
                <a:t>t&lt;T</a:t>
              </a:r>
              <a:r>
                <a:rPr lang="zh-CN" altLang="en-US" sz="1600" dirty="0" smtClean="0">
                  <a:latin typeface="微软雅黑" panose="020B0503020204020204" pitchFamily="34" charset="-122"/>
                  <a:ea typeface="微软雅黑" panose="020B0503020204020204" pitchFamily="34" charset="-122"/>
                </a:rPr>
                <a:t>时，</a:t>
              </a:r>
              <a:r>
                <a:rPr lang="en-US" altLang="zh-CN" sz="1600" dirty="0" err="1" smtClean="0">
                  <a:latin typeface="微软雅黑" panose="020B0503020204020204" pitchFamily="34" charset="-122"/>
                  <a:ea typeface="微软雅黑" panose="020B0503020204020204" pitchFamily="34" charset="-122"/>
                </a:rPr>
                <a:t>y_t</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仅与</a:t>
              </a:r>
              <a:r>
                <a:rPr lang="en-US" altLang="zh-CN" sz="1600" dirty="0" err="1" smtClean="0">
                  <a:latin typeface="微软雅黑" panose="020B0503020204020204" pitchFamily="34" charset="-122"/>
                  <a:ea typeface="微软雅黑" panose="020B0503020204020204" pitchFamily="34" charset="-122"/>
                </a:rPr>
                <a:t>z_t</a:t>
              </a:r>
              <a:r>
                <a:rPr lang="zh-CN" altLang="en-US" sz="1600" dirty="0" smtClean="0">
                  <a:latin typeface="微软雅黑" panose="020B0503020204020204" pitchFamily="34" charset="-122"/>
                  <a:ea typeface="微软雅黑" panose="020B0503020204020204" pitchFamily="34" charset="-122"/>
                </a:rPr>
                <a:t>有关，但当</a:t>
              </a:r>
              <a:r>
                <a:rPr lang="en-US" altLang="zh-CN" sz="1600" dirty="0">
                  <a:latin typeface="微软雅黑" panose="020B0503020204020204" pitchFamily="34" charset="-122"/>
                  <a:ea typeface="微软雅黑" panose="020B0503020204020204" pitchFamily="34" charset="-122"/>
                </a:rPr>
                <a:t>t</a:t>
              </a:r>
              <a:r>
                <a:rPr lang="zh-CN" altLang="en-US" sz="1600" dirty="0" smtClean="0">
                  <a:latin typeface="微软雅黑" panose="020B0503020204020204" pitchFamily="34" charset="-122"/>
                  <a:ea typeface="微软雅黑" panose="020B0503020204020204" pitchFamily="34" charset="-122"/>
                </a:rPr>
                <a:t>等于</a:t>
              </a:r>
              <a:r>
                <a:rPr lang="en-US" altLang="zh-CN" sz="1600" dirty="0" smtClean="0">
                  <a:latin typeface="微软雅黑" panose="020B0503020204020204" pitchFamily="34" charset="-122"/>
                  <a:ea typeface="微软雅黑" panose="020B0503020204020204" pitchFamily="34" charset="-122"/>
                </a:rPr>
                <a:t>T</a:t>
              </a:r>
              <a:r>
                <a:rPr lang="zh-CN" altLang="en-US" sz="1600" dirty="0" smtClean="0">
                  <a:latin typeface="微软雅黑" panose="020B0503020204020204" pitchFamily="34" charset="-122"/>
                  <a:ea typeface="微软雅黑" panose="020B0503020204020204" pitchFamily="34" charset="-122"/>
                </a:rPr>
                <a:t>时，</a:t>
              </a:r>
              <a:r>
                <a:rPr lang="en-US" altLang="zh-CN" sz="1600" dirty="0" err="1" smtClean="0">
                  <a:latin typeface="微软雅黑" panose="020B0503020204020204" pitchFamily="34" charset="-122"/>
                  <a:ea typeface="微软雅黑" panose="020B0503020204020204" pitchFamily="34" charset="-122"/>
                </a:rPr>
                <a:t>y_T</a:t>
              </a:r>
              <a:r>
                <a:rPr lang="zh-CN" altLang="en-US" sz="1600" dirty="0" smtClean="0">
                  <a:latin typeface="微软雅黑" panose="020B0503020204020204" pitchFamily="34" charset="-122"/>
                  <a:ea typeface="微软雅黑" panose="020B0503020204020204" pitchFamily="34" charset="-122"/>
                </a:rPr>
                <a:t>依赖于所有的</a:t>
              </a:r>
              <a:r>
                <a:rPr lang="en-US" altLang="zh-CN" sz="1600" dirty="0" smtClean="0">
                  <a:latin typeface="微软雅黑" panose="020B0503020204020204" pitchFamily="34" charset="-122"/>
                  <a:ea typeface="微软雅黑" panose="020B0503020204020204" pitchFamily="34" charset="-122"/>
                </a:rPr>
                <a:t>z&lt;T</a:t>
              </a: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smtClean="0">
                  <a:latin typeface="微软雅黑" panose="020B0503020204020204" pitchFamily="34" charset="-122"/>
                  <a:ea typeface="微软雅黑" panose="020B0503020204020204" pitchFamily="34" charset="-122"/>
                </a:rPr>
                <a:t>因此我们引入了一个时间层次上的</a:t>
              </a:r>
              <a:r>
                <a:rPr lang="en-US" altLang="zh-CN" sz="1600" dirty="0" smtClean="0">
                  <a:latin typeface="微软雅黑" panose="020B0503020204020204" pitchFamily="34" charset="-122"/>
                  <a:ea typeface="微软雅黑" panose="020B0503020204020204" pitchFamily="34" charset="-122"/>
                </a:rPr>
                <a:t>attention</a:t>
              </a:r>
              <a:r>
                <a:rPr lang="zh-CN" altLang="en-US" sz="1600" dirty="0" smtClean="0">
                  <a:latin typeface="微软雅黑" panose="020B0503020204020204" pitchFamily="34" charset="-122"/>
                  <a:ea typeface="微软雅黑" panose="020B0503020204020204" pitchFamily="34" charset="-122"/>
                </a:rPr>
                <a:t>机制来将辅助预测                                  的影响加入到</a:t>
              </a:r>
              <a:r>
                <a:rPr lang="en-US" altLang="zh-CN" sz="1600" dirty="0" err="1" smtClean="0">
                  <a:latin typeface="微软雅黑" panose="020B0503020204020204" pitchFamily="34" charset="-122"/>
                  <a:ea typeface="微软雅黑" panose="020B0503020204020204" pitchFamily="34" charset="-122"/>
                </a:rPr>
                <a:t>y_T</a:t>
              </a:r>
              <a:r>
                <a:rPr lang="zh-CN" altLang="en-US" sz="1600" dirty="0" smtClean="0">
                  <a:latin typeface="微软雅黑" panose="020B0503020204020204" pitchFamily="34" charset="-122"/>
                  <a:ea typeface="微软雅黑" panose="020B0503020204020204" pitchFamily="34" charset="-122"/>
                </a:rPr>
                <a:t>的预测中</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smtClean="0">
                  <a:latin typeface="微软雅黑" panose="020B0503020204020204" pitchFamily="34" charset="-122"/>
                  <a:ea typeface="微软雅黑" panose="020B0503020204020204" pitchFamily="34" charset="-122"/>
                </a:rPr>
                <a:t>这个</a:t>
              </a:r>
              <a:r>
                <a:rPr lang="en-US" altLang="zh-CN" sz="1600" dirty="0" smtClean="0">
                  <a:latin typeface="微软雅黑" panose="020B0503020204020204" pitchFamily="34" charset="-122"/>
                  <a:ea typeface="微软雅黑" panose="020B0503020204020204" pitchFamily="34" charset="-122"/>
                </a:rPr>
                <a:t>attention</a:t>
              </a:r>
              <a:r>
                <a:rPr lang="zh-CN" altLang="en-US" sz="1600" dirty="0" smtClean="0">
                  <a:latin typeface="微软雅黑" panose="020B0503020204020204" pitchFamily="34" charset="-122"/>
                  <a:ea typeface="微软雅黑" panose="020B0503020204020204" pitchFamily="34" charset="-122"/>
                </a:rPr>
                <a:t>是通过两个打分组件（</a:t>
              </a:r>
              <a:r>
                <a:rPr lang="en-US" altLang="zh-CN" sz="1600" dirty="0" smtClean="0">
                  <a:latin typeface="微软雅黑" panose="020B0503020204020204" pitchFamily="34" charset="-122"/>
                  <a:ea typeface="微软雅黑" panose="020B0503020204020204" pitchFamily="34" charset="-122"/>
                </a:rPr>
                <a:t>information score </a:t>
              </a:r>
              <a:r>
                <a:rPr lang="zh-CN" altLang="en-US" sz="1600" dirty="0" smtClean="0">
                  <a:latin typeface="微软雅黑" panose="020B0503020204020204" pitchFamily="34" charset="-122"/>
                  <a:ea typeface="微软雅黑" panose="020B0503020204020204" pitchFamily="34" charset="-122"/>
                </a:rPr>
                <a:t>和 </a:t>
              </a:r>
              <a:r>
                <a:rPr lang="en-US" altLang="zh-CN" sz="1600" dirty="0" smtClean="0">
                  <a:latin typeface="微软雅黑" panose="020B0503020204020204" pitchFamily="34" charset="-122"/>
                  <a:ea typeface="微软雅黑" panose="020B0503020204020204" pitchFamily="34" charset="-122"/>
                </a:rPr>
                <a:t>dependency score</a:t>
              </a:r>
              <a:r>
                <a:rPr lang="zh-CN" altLang="en-US" sz="1600" dirty="0" smtClean="0">
                  <a:latin typeface="微软雅黑" panose="020B0503020204020204" pitchFamily="34" charset="-122"/>
                  <a:ea typeface="微软雅黑" panose="020B0503020204020204" pitchFamily="34" charset="-122"/>
                </a:rPr>
                <a:t>）的乘积得到的</a:t>
              </a:r>
              <a:endParaRPr lang="en-US" altLang="zh-CN" sz="1600" dirty="0" smtClean="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4"/>
            <a:stretch>
              <a:fillRect/>
            </a:stretch>
          </p:blipFill>
          <p:spPr>
            <a:xfrm>
              <a:off x="1089860" y="2451088"/>
              <a:ext cx="1980952" cy="342857"/>
            </a:xfrm>
            <a:prstGeom prst="rect">
              <a:avLst/>
            </a:prstGeom>
          </p:spPr>
        </p:pic>
      </p:grpSp>
      <p:pic>
        <p:nvPicPr>
          <p:cNvPr id="10" name="图片 9"/>
          <p:cNvPicPr>
            <a:picLocks noChangeAspect="1"/>
          </p:cNvPicPr>
          <p:nvPr/>
        </p:nvPicPr>
        <p:blipFill rotWithShape="1">
          <a:blip r:embed="rId5"/>
          <a:srcRect l="2635" t="4796" r="8714" b="6772"/>
          <a:stretch/>
        </p:blipFill>
        <p:spPr>
          <a:xfrm>
            <a:off x="6270660" y="1174244"/>
            <a:ext cx="5311588" cy="3842427"/>
          </a:xfrm>
          <a:prstGeom prst="rect">
            <a:avLst/>
          </a:prstGeom>
        </p:spPr>
      </p:pic>
      <p:pic>
        <p:nvPicPr>
          <p:cNvPr id="8" name="图片 7"/>
          <p:cNvPicPr>
            <a:picLocks noChangeAspect="1"/>
          </p:cNvPicPr>
          <p:nvPr/>
        </p:nvPicPr>
        <p:blipFill>
          <a:blip r:embed="rId6"/>
          <a:stretch>
            <a:fillRect/>
          </a:stretch>
        </p:blipFill>
        <p:spPr>
          <a:xfrm>
            <a:off x="345941" y="4721750"/>
            <a:ext cx="2954323" cy="1342874"/>
          </a:xfrm>
          <a:prstGeom prst="rect">
            <a:avLst/>
          </a:prstGeom>
        </p:spPr>
      </p:pic>
      <p:sp>
        <p:nvSpPr>
          <p:cNvPr id="9" name="矩形 8"/>
          <p:cNvSpPr/>
          <p:nvPr/>
        </p:nvSpPr>
        <p:spPr>
          <a:xfrm>
            <a:off x="4069976" y="5440424"/>
            <a:ext cx="6096000" cy="584775"/>
          </a:xfrm>
          <a:prstGeom prst="rect">
            <a:avLst/>
          </a:prstGeom>
        </p:spPr>
        <p:txBody>
          <a:bodyPr>
            <a:spAutoFit/>
          </a:bodyPr>
          <a:lstStyle/>
          <a:p>
            <a:r>
              <a:rPr lang="zh-CN" altLang="en-US" sz="1600" dirty="0">
                <a:solidFill>
                  <a:srgbClr val="000000"/>
                </a:solidFill>
                <a:latin typeface="微软雅黑" panose="020B0503020204020204" pitchFamily="34" charset="-122"/>
                <a:ea typeface="微软雅黑" panose="020B0503020204020204" pitchFamily="34" charset="-122"/>
              </a:rPr>
              <a:t>信息得分</a:t>
            </a:r>
            <a:r>
              <a:rPr lang="en-US" altLang="zh-CN" sz="1600" dirty="0" smtClean="0">
                <a:solidFill>
                  <a:srgbClr val="000000"/>
                </a:solidFill>
                <a:latin typeface="微软雅黑" panose="020B0503020204020204" pitchFamily="34" charset="-122"/>
                <a:ea typeface="微软雅黑" panose="020B0503020204020204" pitchFamily="34" charset="-122"/>
              </a:rPr>
              <a:t>vi</a:t>
            </a:r>
            <a:r>
              <a:rPr lang="zh-CN" altLang="en-US" sz="1600" dirty="0" smtClean="0">
                <a:solidFill>
                  <a:srgbClr val="000000"/>
                </a:solidFill>
                <a:latin typeface="微软雅黑" panose="020B0503020204020204" pitchFamily="34" charset="-122"/>
                <a:ea typeface="微软雅黑" panose="020B0503020204020204" pitchFamily="34" charset="-122"/>
              </a:rPr>
              <a:t>根据</a:t>
            </a:r>
            <a:r>
              <a:rPr lang="zh-CN" altLang="en-US" sz="1600" dirty="0">
                <a:solidFill>
                  <a:srgbClr val="000000"/>
                </a:solidFill>
                <a:latin typeface="微软雅黑" panose="020B0503020204020204" pitchFamily="34" charset="-122"/>
                <a:ea typeface="微软雅黑" panose="020B0503020204020204" pitchFamily="34" charset="-122"/>
              </a:rPr>
              <a:t>其自身的信息质量</a:t>
            </a:r>
            <a:r>
              <a:rPr lang="zh-CN" altLang="en-US" sz="1600" dirty="0" smtClean="0">
                <a:solidFill>
                  <a:srgbClr val="000000"/>
                </a:solidFill>
                <a:latin typeface="微软雅黑" panose="020B0503020204020204" pitchFamily="34" charset="-122"/>
                <a:ea typeface="微软雅黑" panose="020B0503020204020204" pitchFamily="34" charset="-122"/>
              </a:rPr>
              <a:t>评估该历史</a:t>
            </a:r>
            <a:r>
              <a:rPr lang="zh-CN" altLang="en-US" sz="1600" dirty="0">
                <a:solidFill>
                  <a:srgbClr val="000000"/>
                </a:solidFill>
                <a:latin typeface="微软雅黑" panose="020B0503020204020204" pitchFamily="34" charset="-122"/>
                <a:ea typeface="微软雅黑" panose="020B0503020204020204" pitchFamily="34" charset="-122"/>
              </a:rPr>
              <a:t>交易日，而依赖性得分</a:t>
            </a:r>
            <a:r>
              <a:rPr lang="en-US" altLang="zh-CN" sz="1600" dirty="0" err="1" smtClean="0">
                <a:solidFill>
                  <a:srgbClr val="000000"/>
                </a:solidFill>
                <a:latin typeface="微软雅黑" panose="020B0503020204020204" pitchFamily="34" charset="-122"/>
                <a:ea typeface="微软雅黑" panose="020B0503020204020204" pitchFamily="34" charset="-122"/>
              </a:rPr>
              <a:t>vd</a:t>
            </a:r>
            <a:r>
              <a:rPr lang="zh-CN" altLang="en-US" sz="1600" dirty="0" smtClean="0">
                <a:solidFill>
                  <a:srgbClr val="000000"/>
                </a:solidFill>
                <a:latin typeface="微软雅黑" panose="020B0503020204020204" pitchFamily="34" charset="-122"/>
                <a:ea typeface="微软雅黑" panose="020B0503020204020204" pitchFamily="34" charset="-122"/>
              </a:rPr>
              <a:t>捕获</a:t>
            </a:r>
            <a:r>
              <a:rPr lang="zh-CN" altLang="en-US" sz="1600" dirty="0">
                <a:solidFill>
                  <a:srgbClr val="000000"/>
                </a:solidFill>
                <a:latin typeface="微软雅黑" panose="020B0503020204020204" pitchFamily="34" charset="-122"/>
                <a:ea typeface="微软雅黑" panose="020B0503020204020204" pitchFamily="34" charset="-122"/>
              </a:rPr>
              <a:t>它们与我们的主要目标的依赖关系。</a:t>
            </a:r>
            <a:endParaRPr lang="zh-CN" altLang="en-US" sz="1600" dirty="0"/>
          </a:p>
        </p:txBody>
      </p:sp>
      <p:pic>
        <p:nvPicPr>
          <p:cNvPr id="11" name="图片 10"/>
          <p:cNvPicPr>
            <a:picLocks noChangeAspect="1"/>
          </p:cNvPicPr>
          <p:nvPr/>
        </p:nvPicPr>
        <p:blipFill>
          <a:blip r:embed="rId7"/>
          <a:stretch>
            <a:fillRect/>
          </a:stretch>
        </p:blipFill>
        <p:spPr>
          <a:xfrm>
            <a:off x="345940" y="6057027"/>
            <a:ext cx="2954323" cy="550806"/>
          </a:xfrm>
          <a:prstGeom prst="rect">
            <a:avLst/>
          </a:prstGeom>
        </p:spPr>
      </p:pic>
    </p:spTree>
    <p:extLst>
      <p:ext uri="{BB962C8B-B14F-4D97-AF65-F5344CB8AC3E}">
        <p14:creationId xmlns:p14="http://schemas.microsoft.com/office/powerpoint/2010/main" val="2188414697"/>
      </p:ext>
    </p:extLst>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4"/>
          <a:stretch>
            <a:fillRect/>
          </a:stretch>
        </p:blipFill>
        <p:spPr>
          <a:xfrm>
            <a:off x="5705691" y="1504124"/>
            <a:ext cx="6257709" cy="3477338"/>
          </a:xfrm>
          <a:prstGeom prst="rect">
            <a:avLst/>
          </a:prstGeom>
        </p:spPr>
      </p:pic>
      <p:grpSp>
        <p:nvGrpSpPr>
          <p:cNvPr id="9" name="组合 8"/>
          <p:cNvGrpSpPr/>
          <p:nvPr/>
        </p:nvGrpSpPr>
        <p:grpSpPr>
          <a:xfrm>
            <a:off x="203090" y="3061139"/>
            <a:ext cx="5253798" cy="3057273"/>
            <a:chOff x="149302" y="492751"/>
            <a:chExt cx="5253798" cy="3057273"/>
          </a:xfrm>
        </p:grpSpPr>
        <p:pic>
          <p:nvPicPr>
            <p:cNvPr id="6" name="图片 5"/>
            <p:cNvPicPr>
              <a:picLocks noChangeAspect="1"/>
            </p:cNvPicPr>
            <p:nvPr/>
          </p:nvPicPr>
          <p:blipFill>
            <a:blip r:embed="rId5"/>
            <a:stretch>
              <a:fillRect/>
            </a:stretch>
          </p:blipFill>
          <p:spPr>
            <a:xfrm>
              <a:off x="149302" y="492751"/>
              <a:ext cx="5253798" cy="1147790"/>
            </a:xfrm>
            <a:prstGeom prst="rect">
              <a:avLst/>
            </a:prstGeom>
          </p:spPr>
        </p:pic>
        <p:pic>
          <p:nvPicPr>
            <p:cNvPr id="7" name="图片 6"/>
            <p:cNvPicPr>
              <a:picLocks noChangeAspect="1"/>
            </p:cNvPicPr>
            <p:nvPr/>
          </p:nvPicPr>
          <p:blipFill>
            <a:blip r:embed="rId6"/>
            <a:stretch>
              <a:fillRect/>
            </a:stretch>
          </p:blipFill>
          <p:spPr>
            <a:xfrm>
              <a:off x="149302" y="1978770"/>
              <a:ext cx="1552565" cy="414807"/>
            </a:xfrm>
            <a:prstGeom prst="rect">
              <a:avLst/>
            </a:prstGeom>
          </p:spPr>
        </p:pic>
        <p:pic>
          <p:nvPicPr>
            <p:cNvPr id="8" name="图片 7"/>
            <p:cNvPicPr>
              <a:picLocks noChangeAspect="1"/>
            </p:cNvPicPr>
            <p:nvPr/>
          </p:nvPicPr>
          <p:blipFill>
            <a:blip r:embed="rId7"/>
            <a:stretch>
              <a:fillRect/>
            </a:stretch>
          </p:blipFill>
          <p:spPr>
            <a:xfrm>
              <a:off x="149302" y="2744366"/>
              <a:ext cx="3275634" cy="805658"/>
            </a:xfrm>
            <a:prstGeom prst="rect">
              <a:avLst/>
            </a:prstGeom>
          </p:spPr>
        </p:pic>
      </p:grpSp>
      <p:pic>
        <p:nvPicPr>
          <p:cNvPr id="10" name="图片 9"/>
          <p:cNvPicPr>
            <a:picLocks noChangeAspect="1"/>
          </p:cNvPicPr>
          <p:nvPr/>
        </p:nvPicPr>
        <p:blipFill rotWithShape="1">
          <a:blip r:embed="rId8"/>
          <a:srcRect b="4918"/>
          <a:stretch/>
        </p:blipFill>
        <p:spPr>
          <a:xfrm>
            <a:off x="203090" y="1111789"/>
            <a:ext cx="4921367" cy="1559774"/>
          </a:xfrm>
          <a:prstGeom prst="rect">
            <a:avLst/>
          </a:prstGeom>
        </p:spPr>
      </p:pic>
    </p:spTree>
    <p:extLst>
      <p:ext uri="{BB962C8B-B14F-4D97-AF65-F5344CB8AC3E}">
        <p14:creationId xmlns:p14="http://schemas.microsoft.com/office/powerpoint/2010/main" val="984659830"/>
      </p:ext>
    </p:extLst>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27" name="文本框 26"/>
          <p:cNvSpPr txBox="1"/>
          <p:nvPr/>
        </p:nvSpPr>
        <p:spPr>
          <a:xfrm>
            <a:off x="10435323" y="261573"/>
            <a:ext cx="1548394" cy="369332"/>
          </a:xfrm>
          <a:prstGeom prst="rect">
            <a:avLst/>
          </a:prstGeom>
          <a:noFill/>
        </p:spPr>
        <p:txBody>
          <a:bodyPr wrap="square" rtlCol="0">
            <a:spAutoFit/>
          </a:bodyPr>
          <a:lstStyle/>
          <a:p>
            <a:pPr algn="ctr"/>
            <a:r>
              <a:rPr lang="en-US" altLang="zh-CN" spc="3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04</a:t>
            </a:r>
            <a:endPar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文本框 23"/>
          <p:cNvSpPr txBox="1"/>
          <p:nvPr/>
        </p:nvSpPr>
        <p:spPr>
          <a:xfrm>
            <a:off x="3814472" y="924819"/>
            <a:ext cx="4049257" cy="584775"/>
          </a:xfrm>
          <a:prstGeom prst="rect">
            <a:avLst/>
          </a:prstGeom>
          <a:noFill/>
        </p:spPr>
        <p:txBody>
          <a:bodyPr wrap="square" rtlCol="0">
            <a:spAutoFit/>
          </a:bodyPr>
          <a:lstStyle/>
          <a:p>
            <a:pPr algn="ctr"/>
            <a:r>
              <a:rPr lang="en-US" altLang="zh-CN" sz="3200" spc="300" dirty="0"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3200" spc="300" dirty="0"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实验部分</a:t>
            </a:r>
            <a:endParaRPr lang="zh-CN" altLang="en-US" sz="20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文本框 7"/>
          <p:cNvSpPr txBox="1"/>
          <p:nvPr/>
        </p:nvSpPr>
        <p:spPr>
          <a:xfrm>
            <a:off x="685801" y="1910443"/>
            <a:ext cx="9618894" cy="4431983"/>
          </a:xfrm>
          <a:prstGeom prst="rect">
            <a:avLst/>
          </a:prstGeom>
          <a:noFill/>
        </p:spPr>
        <p:txBody>
          <a:bodyPr wrap="square" rtlCol="0">
            <a:spAutoFit/>
          </a:bodyPr>
          <a:lstStyle/>
          <a:p>
            <a:pPr marL="457200" indent="-457200">
              <a:buAutoNum type="arabicPeriod"/>
            </a:pPr>
            <a:r>
              <a:rPr lang="zh-CN" altLang="en-US" sz="2000" dirty="0" smtClean="0">
                <a:latin typeface="微软雅黑" panose="020B0503020204020204" pitchFamily="34" charset="-122"/>
                <a:ea typeface="微软雅黑" panose="020B0503020204020204" pitchFamily="34" charset="-122"/>
              </a:rPr>
              <a:t>数据集</a:t>
            </a:r>
            <a:endParaRPr lang="en-US" altLang="zh-CN" sz="2000" dirty="0" smtClean="0">
              <a:latin typeface="微软雅黑" panose="020B0503020204020204" pitchFamily="34" charset="-122"/>
              <a:ea typeface="微软雅黑" panose="020B0503020204020204" pitchFamily="34" charset="-122"/>
            </a:endParaRPr>
          </a:p>
          <a:p>
            <a:pPr marL="457200" indent="-457200">
              <a:buAutoNum type="arabicPeriod"/>
            </a:pPr>
            <a:endParaRPr lang="en-US" altLang="zh-CN" sz="2400"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根据股票九大产业的划分，选择了每个产业</a:t>
            </a:r>
            <a:r>
              <a:rPr lang="en-US" altLang="zh-CN" dirty="0" smtClean="0">
                <a:latin typeface="微软雅黑" panose="020B0503020204020204" pitchFamily="34" charset="-122"/>
                <a:ea typeface="微软雅黑" panose="020B0503020204020204" pitchFamily="34" charset="-122"/>
              </a:rPr>
              <a:t>top10</a:t>
            </a:r>
            <a:r>
              <a:rPr lang="zh-CN" altLang="en-US" dirty="0" smtClean="0">
                <a:latin typeface="微软雅黑" panose="020B0503020204020204" pitchFamily="34" charset="-122"/>
                <a:ea typeface="微软雅黑" panose="020B0503020204020204" pitchFamily="34" charset="-122"/>
              </a:rPr>
              <a:t>的股票，最后选出一共</a:t>
            </a:r>
            <a:r>
              <a:rPr lang="en-US" altLang="zh-CN" dirty="0" smtClean="0">
                <a:latin typeface="微软雅黑" panose="020B0503020204020204" pitchFamily="34" charset="-122"/>
                <a:ea typeface="微软雅黑" panose="020B0503020204020204" pitchFamily="34" charset="-122"/>
              </a:rPr>
              <a:t>88</a:t>
            </a:r>
            <a:r>
              <a:rPr lang="zh-CN" altLang="en-US" dirty="0" smtClean="0">
                <a:latin typeface="微软雅黑" panose="020B0503020204020204" pitchFamily="34" charset="-122"/>
                <a:ea typeface="微软雅黑" panose="020B0503020204020204" pitchFamily="34" charset="-122"/>
              </a:rPr>
              <a:t>支股票</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从雅虎获取了</a:t>
            </a:r>
            <a:r>
              <a:rPr lang="en-US" altLang="zh-CN" dirty="0" smtClean="0">
                <a:latin typeface="微软雅黑" panose="020B0503020204020204" pitchFamily="34" charset="-122"/>
                <a:ea typeface="微软雅黑" panose="020B0503020204020204" pitchFamily="34" charset="-122"/>
              </a:rPr>
              <a:t>2014-2016</a:t>
            </a:r>
            <a:r>
              <a:rPr lang="zh-CN" altLang="en-US" dirty="0" smtClean="0">
                <a:latin typeface="微软雅黑" panose="020B0503020204020204" pitchFamily="34" charset="-122"/>
                <a:ea typeface="微软雅黑" panose="020B0503020204020204" pitchFamily="34" charset="-122"/>
              </a:rPr>
              <a:t>年</a:t>
            </a:r>
            <a:r>
              <a:rPr lang="en-US" altLang="zh-CN" dirty="0" smtClean="0">
                <a:latin typeface="微软雅黑" panose="020B0503020204020204" pitchFamily="34" charset="-122"/>
                <a:ea typeface="微软雅黑" panose="020B0503020204020204" pitchFamily="34" charset="-122"/>
              </a:rPr>
              <a:t>88</a:t>
            </a:r>
            <a:r>
              <a:rPr lang="zh-CN" altLang="en-US" dirty="0" smtClean="0">
                <a:latin typeface="微软雅黑" panose="020B0503020204020204" pitchFamily="34" charset="-122"/>
                <a:ea typeface="微软雅黑" panose="020B0503020204020204" pitchFamily="34" charset="-122"/>
              </a:rPr>
              <a:t>支股票历史数据</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2014—2016</a:t>
            </a:r>
            <a:r>
              <a:rPr lang="zh-CN" altLang="en-US" dirty="0" smtClean="0">
                <a:latin typeface="微软雅黑" panose="020B0503020204020204" pitchFamily="34" charset="-122"/>
                <a:ea typeface="微软雅黑" panose="020B0503020204020204" pitchFamily="34" charset="-122"/>
              </a:rPr>
              <a:t>年的</a:t>
            </a:r>
            <a:r>
              <a:rPr lang="en-US" altLang="zh-CN" dirty="0" smtClean="0">
                <a:latin typeface="微软雅黑" panose="020B0503020204020204" pitchFamily="34" charset="-122"/>
                <a:ea typeface="微软雅黑" panose="020B0503020204020204" pitchFamily="34" charset="-122"/>
              </a:rPr>
              <a:t>Twitter</a:t>
            </a:r>
            <a:r>
              <a:rPr lang="zh-CN" altLang="en-US" dirty="0" smtClean="0">
                <a:latin typeface="微软雅黑" panose="020B0503020204020204" pitchFamily="34" charset="-122"/>
                <a:ea typeface="微软雅黑" panose="020B0503020204020204" pitchFamily="34" charset="-122"/>
              </a:rPr>
              <a:t>上的关于这</a:t>
            </a:r>
            <a:r>
              <a:rPr lang="en-US" altLang="zh-CN" dirty="0" smtClean="0">
                <a:latin typeface="微软雅黑" panose="020B0503020204020204" pitchFamily="34" charset="-122"/>
                <a:ea typeface="微软雅黑" panose="020B0503020204020204" pitchFamily="34" charset="-122"/>
              </a:rPr>
              <a:t>88</a:t>
            </a:r>
            <a:r>
              <a:rPr lang="zh-CN" altLang="en-US" dirty="0" smtClean="0">
                <a:latin typeface="微软雅黑" panose="020B0503020204020204" pitchFamily="34" charset="-122"/>
                <a:ea typeface="微软雅黑" panose="020B0503020204020204" pitchFamily="34" charset="-122"/>
              </a:rPr>
              <a:t>支股票的文本，并使用</a:t>
            </a:r>
            <a:r>
              <a:rPr lang="en-US" altLang="zh-CN" dirty="0" smtClean="0">
                <a:latin typeface="微软雅黑" panose="020B0503020204020204" pitchFamily="34" charset="-122"/>
                <a:ea typeface="微软雅黑" panose="020B0503020204020204" pitchFamily="34" charset="-122"/>
              </a:rPr>
              <a:t>NLTK package</a:t>
            </a:r>
            <a:r>
              <a:rPr lang="zh-CN" altLang="en-US" dirty="0" smtClean="0">
                <a:latin typeface="微软雅黑" panose="020B0503020204020204" pitchFamily="34" charset="-122"/>
                <a:ea typeface="微软雅黑" panose="020B0503020204020204" pitchFamily="34" charset="-122"/>
              </a:rPr>
              <a:t>处理，移除掉</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，超链接，标签等。</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为了减少稀疏性，过滤掉时间窗口中无推文的样本</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按时</a:t>
            </a:r>
            <a:r>
              <a:rPr lang="zh-CN" altLang="en-US" dirty="0" smtClean="0">
                <a:latin typeface="微软雅黑" panose="020B0503020204020204" pitchFamily="34" charset="-122"/>
                <a:ea typeface="微软雅黑" panose="020B0503020204020204" pitchFamily="34" charset="-122"/>
              </a:rPr>
              <a:t>间划分训练集，验证集，测试集</a:t>
            </a:r>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sz="2000" dirty="0" smtClean="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858909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par>
                                <p:cTn id="10" presetID="53" presetClass="entr" presetSubtype="16" fill="hold" grpId="0" nodeType="withEffect">
                                  <p:stCondLst>
                                    <p:cond delay="500"/>
                                  </p:stCondLst>
                                  <p:iterate type="lt">
                                    <p:tmPct val="10000"/>
                                  </p:iterate>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Effect transition="in" filter="fade">
                                      <p:cBhvr>
                                        <p:cTn id="1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4"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27" name="文本框 26"/>
          <p:cNvSpPr txBox="1"/>
          <p:nvPr/>
        </p:nvSpPr>
        <p:spPr>
          <a:xfrm>
            <a:off x="10435323" y="261573"/>
            <a:ext cx="1548394" cy="369332"/>
          </a:xfrm>
          <a:prstGeom prst="rect">
            <a:avLst/>
          </a:prstGeom>
          <a:noFill/>
        </p:spPr>
        <p:txBody>
          <a:bodyPr wrap="square" rtlCol="0">
            <a:spAutoFit/>
          </a:bodyPr>
          <a:lstStyle/>
          <a:p>
            <a:pPr algn="ctr"/>
            <a:r>
              <a:rPr lang="en-US" altLang="zh-CN" spc="3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04</a:t>
            </a:r>
            <a:endPar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文本框 23"/>
          <p:cNvSpPr txBox="1"/>
          <p:nvPr/>
        </p:nvSpPr>
        <p:spPr>
          <a:xfrm>
            <a:off x="3814472" y="924819"/>
            <a:ext cx="4049257" cy="584775"/>
          </a:xfrm>
          <a:prstGeom prst="rect">
            <a:avLst/>
          </a:prstGeom>
          <a:noFill/>
        </p:spPr>
        <p:txBody>
          <a:bodyPr wrap="square" rtlCol="0">
            <a:spAutoFit/>
          </a:bodyPr>
          <a:lstStyle/>
          <a:p>
            <a:pPr algn="ctr"/>
            <a:r>
              <a:rPr lang="en-US" altLang="zh-CN" sz="3200" spc="300" dirty="0"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3200" spc="300" dirty="0"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实验部分</a:t>
            </a:r>
            <a:endParaRPr lang="zh-CN" altLang="en-US" sz="20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文本框 7"/>
          <p:cNvSpPr txBox="1"/>
          <p:nvPr/>
        </p:nvSpPr>
        <p:spPr>
          <a:xfrm>
            <a:off x="685801" y="1812472"/>
            <a:ext cx="9618894" cy="4970591"/>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比较方法</a:t>
            </a:r>
            <a:endParaRPr lang="en-US" altLang="zh-CN" sz="2400"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smtClean="0">
                <a:latin typeface="微软雅黑" panose="020B0503020204020204" pitchFamily="34" charset="-122"/>
                <a:ea typeface="微软雅黑" panose="020B0503020204020204" pitchFamily="34" charset="-122"/>
              </a:rPr>
              <a:t>随机方法</a:t>
            </a:r>
            <a:endParaRPr lang="en-US" altLang="zh-CN" dirty="0" smtClean="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smtClean="0">
                <a:latin typeface="微软雅黑" panose="020B0503020204020204" pitchFamily="34" charset="-122"/>
                <a:ea typeface="微软雅黑" panose="020B0503020204020204" pitchFamily="34" charset="-122"/>
              </a:rPr>
              <a:t>线性回归</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只使用价格数据</a:t>
            </a:r>
            <a:r>
              <a:rPr lang="en-US" altLang="zh-CN" dirty="0" smtClean="0">
                <a:latin typeface="微软雅黑" panose="020B0503020204020204" pitchFamily="34" charset="-122"/>
                <a:ea typeface="微软雅黑" panose="020B0503020204020204" pitchFamily="34" charset="-122"/>
              </a:rPr>
              <a:t>)</a:t>
            </a:r>
          </a:p>
          <a:p>
            <a:pPr marL="342900" indent="-342900">
              <a:lnSpc>
                <a:spcPct val="150000"/>
              </a:lnSpc>
              <a:buAutoNum type="arabicPeriod"/>
            </a:pPr>
            <a:r>
              <a:rPr lang="zh-CN" altLang="en-US" dirty="0" smtClean="0">
                <a:latin typeface="微软雅黑" panose="020B0503020204020204" pitchFamily="34" charset="-122"/>
                <a:ea typeface="微软雅黑" panose="020B0503020204020204" pitchFamily="34" charset="-122"/>
              </a:rPr>
              <a:t>随机森林（</a:t>
            </a:r>
            <a:r>
              <a:rPr lang="en-US" altLang="zh-CN" dirty="0" smtClean="0">
                <a:latin typeface="微软雅黑" panose="020B0503020204020204" pitchFamily="34" charset="-122"/>
                <a:ea typeface="微软雅黑" panose="020B0503020204020204" pitchFamily="34" charset="-122"/>
              </a:rPr>
              <a:t>word2vec </a:t>
            </a:r>
            <a:r>
              <a:rPr lang="zh-CN" altLang="en-US" dirty="0" smtClean="0">
                <a:latin typeface="微软雅黑" panose="020B0503020204020204" pitchFamily="34" charset="-122"/>
                <a:ea typeface="微软雅黑" panose="020B0503020204020204" pitchFamily="34" charset="-122"/>
              </a:rPr>
              <a:t>文本表示）</a:t>
            </a:r>
            <a:endParaRPr lang="en-US" altLang="zh-CN" dirty="0" smtClean="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en-US" altLang="zh-CN" dirty="0" smtClean="0">
                <a:latin typeface="微软雅黑" panose="020B0503020204020204" pitchFamily="34" charset="-122"/>
                <a:ea typeface="微软雅黑" panose="020B0503020204020204" pitchFamily="34" charset="-122"/>
              </a:rPr>
              <a:t>TSLDA </a:t>
            </a:r>
            <a:r>
              <a:rPr lang="zh-CN" altLang="en-US" dirty="0" smtClean="0">
                <a:latin typeface="微软雅黑" panose="020B0503020204020204" pitchFamily="34" charset="-122"/>
                <a:ea typeface="微软雅黑" panose="020B0503020204020204" pitchFamily="34" charset="-122"/>
              </a:rPr>
              <a:t>（学习文本的主题和情感）</a:t>
            </a:r>
            <a:endParaRPr lang="en-US" altLang="zh-CN" dirty="0" smtClean="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en-US" altLang="zh-CN" dirty="0" smtClean="0">
                <a:latin typeface="微软雅黑" panose="020B0503020204020204" pitchFamily="34" charset="-122"/>
                <a:ea typeface="微软雅黑" panose="020B0503020204020204" pitchFamily="34" charset="-122"/>
              </a:rPr>
              <a:t>HAN </a:t>
            </a:r>
            <a:r>
              <a:rPr lang="zh-CN" altLang="en-US" dirty="0" smtClean="0">
                <a:latin typeface="微软雅黑" panose="020B0503020204020204" pitchFamily="34" charset="-122"/>
                <a:ea typeface="微软雅黑" panose="020B0503020204020204" pitchFamily="34" charset="-122"/>
              </a:rPr>
              <a:t>（层次</a:t>
            </a:r>
            <a:r>
              <a:rPr lang="en-US" altLang="zh-CN" dirty="0" smtClean="0">
                <a:latin typeface="微软雅黑" panose="020B0503020204020204" pitchFamily="34" charset="-122"/>
                <a:ea typeface="微软雅黑" panose="020B0503020204020204" pitchFamily="34" charset="-122"/>
              </a:rPr>
              <a:t>attention</a:t>
            </a:r>
            <a:r>
              <a:rPr lang="zh-CN" altLang="en-US" dirty="0">
                <a:latin typeface="微软雅黑" panose="020B0503020204020204" pitchFamily="34" charset="-122"/>
                <a:ea typeface="微软雅黑" panose="020B0503020204020204" pitchFamily="34" charset="-122"/>
              </a:rPr>
              <a:t>模型</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en-US" altLang="zh-CN" dirty="0" err="1" smtClean="0">
                <a:latin typeface="微软雅黑" panose="020B0503020204020204" pitchFamily="34" charset="-122"/>
                <a:ea typeface="微软雅黑" panose="020B0503020204020204" pitchFamily="34" charset="-122"/>
              </a:rPr>
              <a:t>TechnicalAnalyst</a:t>
            </a:r>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StockNet</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仅历史价格）</a:t>
            </a:r>
            <a:endParaRPr lang="en-US" altLang="zh-CN" dirty="0" smtClean="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en-US" altLang="zh-CN" dirty="0" err="1" smtClean="0">
                <a:latin typeface="微软雅黑" panose="020B0503020204020204" pitchFamily="34" charset="-122"/>
                <a:ea typeface="微软雅黑" panose="020B0503020204020204" pitchFamily="34" charset="-122"/>
              </a:rPr>
              <a:t>FundamentalAnalyst</a:t>
            </a:r>
            <a:r>
              <a:rPr lang="en-US" altLang="zh-CN"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StockNet</a:t>
            </a:r>
            <a:r>
              <a:rPr lang="zh-CN" altLang="en-US" dirty="0" smtClean="0">
                <a:latin typeface="微软雅黑" panose="020B0503020204020204" pitchFamily="34" charset="-122"/>
                <a:ea typeface="微软雅黑" panose="020B0503020204020204" pitchFamily="34" charset="-122"/>
              </a:rPr>
              <a:t>，仅</a:t>
            </a:r>
            <a:r>
              <a:rPr lang="en-US" altLang="zh-CN" dirty="0" smtClean="0">
                <a:latin typeface="微软雅黑" panose="020B0503020204020204" pitchFamily="34" charset="-122"/>
                <a:ea typeface="微软雅黑" panose="020B0503020204020204" pitchFamily="34" charset="-122"/>
              </a:rPr>
              <a:t>Tweet)</a:t>
            </a:r>
          </a:p>
          <a:p>
            <a:pPr marL="342900" indent="-342900">
              <a:lnSpc>
                <a:spcPct val="150000"/>
              </a:lnSpc>
              <a:buAutoNum type="arabicPeriod"/>
            </a:pPr>
            <a:r>
              <a:rPr lang="en-US" altLang="zh-CN" dirty="0" err="1" smtClean="0">
                <a:latin typeface="微软雅黑" panose="020B0503020204020204" pitchFamily="34" charset="-122"/>
                <a:ea typeface="微软雅黑" panose="020B0503020204020204" pitchFamily="34" charset="-122"/>
              </a:rPr>
              <a:t>IndependentAnalyst</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StockNet</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无时间辅助目标）</a:t>
            </a:r>
            <a:endParaRPr lang="en-US" altLang="zh-CN" dirty="0" smtClean="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en-US" altLang="zh-CN" dirty="0" err="1" smtClean="0">
                <a:latin typeface="微软雅黑" panose="020B0503020204020204" pitchFamily="34" charset="-122"/>
                <a:ea typeface="微软雅黑" panose="020B0503020204020204" pitchFamily="34" charset="-122"/>
              </a:rPr>
              <a:t>DiscriminativeAnalyst</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StockNet</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直接优化似然目标）</a:t>
            </a:r>
            <a:endParaRPr lang="en-US" altLang="zh-CN" dirty="0" smtClean="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325177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par>
                                <p:cTn id="10" presetID="53" presetClass="entr" presetSubtype="16" fill="hold" grpId="0" nodeType="withEffect">
                                  <p:stCondLst>
                                    <p:cond delay="500"/>
                                  </p:stCondLst>
                                  <p:iterate type="lt">
                                    <p:tmPct val="10000"/>
                                  </p:iterate>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Effect transition="in" filter="fade">
                                      <p:cBhvr>
                                        <p:cTn id="1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4"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27" name="文本框 26"/>
          <p:cNvSpPr txBox="1"/>
          <p:nvPr/>
        </p:nvSpPr>
        <p:spPr>
          <a:xfrm>
            <a:off x="10435323" y="261573"/>
            <a:ext cx="1548394" cy="369332"/>
          </a:xfrm>
          <a:prstGeom prst="rect">
            <a:avLst/>
          </a:prstGeom>
          <a:noFill/>
        </p:spPr>
        <p:txBody>
          <a:bodyPr wrap="square" rtlCol="0">
            <a:spAutoFit/>
          </a:bodyPr>
          <a:lstStyle/>
          <a:p>
            <a:pPr algn="ctr"/>
            <a:r>
              <a:rPr lang="en-US" altLang="zh-CN" spc="3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04</a:t>
            </a:r>
            <a:endPar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文本框 23"/>
          <p:cNvSpPr txBox="1"/>
          <p:nvPr/>
        </p:nvSpPr>
        <p:spPr>
          <a:xfrm>
            <a:off x="3814472" y="924819"/>
            <a:ext cx="4049257" cy="584775"/>
          </a:xfrm>
          <a:prstGeom prst="rect">
            <a:avLst/>
          </a:prstGeom>
          <a:noFill/>
        </p:spPr>
        <p:txBody>
          <a:bodyPr wrap="square" rtlCol="0">
            <a:spAutoFit/>
          </a:bodyPr>
          <a:lstStyle/>
          <a:p>
            <a:pPr algn="ctr"/>
            <a:r>
              <a:rPr lang="en-US" altLang="zh-CN" sz="3200" spc="300" dirty="0"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3200" spc="300" dirty="0"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实验部分</a:t>
            </a:r>
            <a:endParaRPr lang="zh-CN" altLang="en-US" sz="20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文本框 7"/>
          <p:cNvSpPr txBox="1"/>
          <p:nvPr/>
        </p:nvSpPr>
        <p:spPr>
          <a:xfrm>
            <a:off x="685801" y="1812472"/>
            <a:ext cx="9618894" cy="2585323"/>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评价方法</a:t>
            </a:r>
            <a:endParaRPr lang="en-US" altLang="zh-CN" sz="2400"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pPr marL="457200" indent="-457200">
              <a:buAutoNum type="arabicPeriod"/>
            </a:pPr>
            <a:r>
              <a:rPr lang="zh-CN" altLang="en-US" sz="2000" dirty="0" smtClean="0">
                <a:latin typeface="微软雅黑" panose="020B0503020204020204" pitchFamily="34" charset="-122"/>
                <a:ea typeface="微软雅黑" panose="020B0503020204020204" pitchFamily="34" charset="-122"/>
              </a:rPr>
              <a:t>分类的准确度</a:t>
            </a:r>
            <a:r>
              <a:rPr lang="en-US" altLang="zh-CN" sz="2000" dirty="0" smtClean="0">
                <a:latin typeface="微软雅黑" panose="020B0503020204020204" pitchFamily="34" charset="-122"/>
                <a:ea typeface="微软雅黑" panose="020B0503020204020204" pitchFamily="34" charset="-122"/>
              </a:rPr>
              <a:t>ACC</a:t>
            </a:r>
          </a:p>
          <a:p>
            <a:pPr marL="457200" indent="-457200">
              <a:buAutoNum type="arabicPeriod"/>
            </a:pPr>
            <a:endParaRPr lang="en-US" altLang="zh-CN" sz="2000" dirty="0">
              <a:latin typeface="微软雅黑" panose="020B0503020204020204" pitchFamily="34" charset="-122"/>
              <a:ea typeface="微软雅黑" panose="020B0503020204020204" pitchFamily="34" charset="-122"/>
            </a:endParaRPr>
          </a:p>
          <a:p>
            <a:pPr marL="457200" indent="-457200">
              <a:buAutoNum type="arabicPeriod"/>
            </a:pPr>
            <a:endParaRPr lang="en-US" altLang="zh-CN" sz="2000" dirty="0" smtClean="0">
              <a:latin typeface="微软雅黑" panose="020B0503020204020204" pitchFamily="34" charset="-122"/>
              <a:ea typeface="微软雅黑" panose="020B0503020204020204" pitchFamily="34" charset="-122"/>
            </a:endParaRPr>
          </a:p>
          <a:p>
            <a:pPr marL="457200" indent="-457200">
              <a:buAutoNum type="arabicPeriod"/>
            </a:pPr>
            <a:endParaRPr lang="en-US" altLang="zh-CN" sz="2000" dirty="0" smtClean="0">
              <a:latin typeface="微软雅黑" panose="020B0503020204020204" pitchFamily="34" charset="-122"/>
              <a:ea typeface="微软雅黑" panose="020B0503020204020204" pitchFamily="34" charset="-122"/>
            </a:endParaRPr>
          </a:p>
          <a:p>
            <a:pPr marL="457200" indent="-457200">
              <a:buAutoNum type="arabicPeriod" startAt="2"/>
            </a:pPr>
            <a:r>
              <a:rPr lang="en-US" altLang="zh-CN" sz="2000" dirty="0" smtClean="0">
                <a:latin typeface="微软雅黑" panose="020B0503020204020204" pitchFamily="34" charset="-122"/>
                <a:ea typeface="微软雅黑" panose="020B0503020204020204" pitchFamily="34" charset="-122"/>
              </a:rPr>
              <a:t>MCC</a:t>
            </a:r>
          </a:p>
          <a:p>
            <a:endParaRPr lang="zh-CN" altLang="en-US" sz="20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4"/>
          <a:stretch>
            <a:fillRect/>
          </a:stretch>
        </p:blipFill>
        <p:spPr>
          <a:xfrm>
            <a:off x="1207696" y="3293573"/>
            <a:ext cx="5561767" cy="1245735"/>
          </a:xfrm>
          <a:prstGeom prst="rect">
            <a:avLst/>
          </a:prstGeom>
        </p:spPr>
      </p:pic>
    </p:spTree>
    <p:extLst>
      <p:ext uri="{BB962C8B-B14F-4D97-AF65-F5344CB8AC3E}">
        <p14:creationId xmlns:p14="http://schemas.microsoft.com/office/powerpoint/2010/main" val="178273767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par>
                                <p:cTn id="10" presetID="53" presetClass="entr" presetSubtype="16" fill="hold" grpId="0" nodeType="withEffect">
                                  <p:stCondLst>
                                    <p:cond delay="500"/>
                                  </p:stCondLst>
                                  <p:iterate type="lt">
                                    <p:tmPct val="10000"/>
                                  </p:iterate>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Effect transition="in" filter="fade">
                                      <p:cBhvr>
                                        <p:cTn id="1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4"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7" name="文本框 6"/>
          <p:cNvSpPr txBox="1"/>
          <p:nvPr/>
        </p:nvSpPr>
        <p:spPr>
          <a:xfrm>
            <a:off x="7914142" y="5932001"/>
            <a:ext cx="4049257" cy="584775"/>
          </a:xfrm>
          <a:prstGeom prst="rect">
            <a:avLst/>
          </a:prstGeom>
          <a:noFill/>
        </p:spPr>
        <p:txBody>
          <a:bodyPr wrap="square" rtlCol="0">
            <a:spAutoFit/>
          </a:bodyPr>
          <a:lstStyle/>
          <a:p>
            <a:pPr algn="ctr"/>
            <a:r>
              <a:rPr lang="en-US" altLang="zh-CN" sz="3200" spc="300" dirty="0"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3200" spc="300" dirty="0"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实验结果</a:t>
            </a:r>
            <a:endParaRPr lang="zh-CN" altLang="en-US" sz="20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4"/>
          <a:stretch>
            <a:fillRect/>
          </a:stretch>
        </p:blipFill>
        <p:spPr>
          <a:xfrm>
            <a:off x="712557" y="267321"/>
            <a:ext cx="10922281" cy="2303256"/>
          </a:xfrm>
          <a:prstGeom prst="rect">
            <a:avLst/>
          </a:prstGeom>
        </p:spPr>
      </p:pic>
      <p:pic>
        <p:nvPicPr>
          <p:cNvPr id="6" name="图片 5"/>
          <p:cNvPicPr>
            <a:picLocks noChangeAspect="1"/>
          </p:cNvPicPr>
          <p:nvPr/>
        </p:nvPicPr>
        <p:blipFill>
          <a:blip r:embed="rId5"/>
          <a:stretch>
            <a:fillRect/>
          </a:stretch>
        </p:blipFill>
        <p:spPr>
          <a:xfrm>
            <a:off x="464243" y="2745048"/>
            <a:ext cx="11205777" cy="2969952"/>
          </a:xfrm>
          <a:prstGeom prst="rect">
            <a:avLst/>
          </a:prstGeom>
        </p:spPr>
      </p:pic>
    </p:spTree>
    <p:extLst>
      <p:ext uri="{BB962C8B-B14F-4D97-AF65-F5344CB8AC3E}">
        <p14:creationId xmlns:p14="http://schemas.microsoft.com/office/powerpoint/2010/main" val="229222482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7" name="文本框 6"/>
          <p:cNvSpPr txBox="1"/>
          <p:nvPr/>
        </p:nvSpPr>
        <p:spPr>
          <a:xfrm>
            <a:off x="906494" y="3018792"/>
            <a:ext cx="7141381" cy="923330"/>
          </a:xfrm>
          <a:prstGeom prst="rect">
            <a:avLst/>
          </a:prstGeom>
          <a:noFill/>
        </p:spPr>
        <p:txBody>
          <a:bodyPr vert="horz" wrap="square" rtlCol="0">
            <a:spAutoFit/>
          </a:bodyPr>
          <a:lstStyle/>
          <a:p>
            <a:pPr algn="ctr"/>
            <a:r>
              <a:rPr lang="zh-CN" altLang="en-US" sz="5400" spc="1200" dirty="0" smtClean="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谢谢</a:t>
            </a:r>
            <a:endParaRPr lang="zh-CN" altLang="en-US" sz="5400" spc="12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8" name="矩形 7"/>
          <p:cNvSpPr/>
          <p:nvPr/>
        </p:nvSpPr>
        <p:spPr>
          <a:xfrm>
            <a:off x="1196842" y="4408893"/>
            <a:ext cx="74376" cy="198080"/>
          </a:xfrm>
          <a:prstGeom prst="rect">
            <a:avLst/>
          </a:prstGeom>
          <a:solidFill>
            <a:schemeClr val="bg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p:cNvSpPr txBox="1"/>
          <p:nvPr/>
        </p:nvSpPr>
        <p:spPr>
          <a:xfrm>
            <a:off x="1365747" y="4301930"/>
            <a:ext cx="6058635" cy="369332"/>
          </a:xfrm>
          <a:prstGeom prst="rect">
            <a:avLst/>
          </a:prstGeom>
          <a:noFill/>
        </p:spPr>
        <p:txBody>
          <a:bodyPr wrap="square" rtlCol="0">
            <a:spAutoFit/>
          </a:bodyPr>
          <a:lstStyle/>
          <a:p>
            <a:pPr algn="ctr"/>
            <a:r>
              <a:rPr lang="en-US" altLang="zh-CN"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2018</a:t>
            </a:r>
            <a:r>
              <a:rPr lang="zh-CN" altLang="en-US"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年</a:t>
            </a:r>
            <a:r>
              <a:rPr lang="en-US" altLang="zh-CN"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6</a:t>
            </a:r>
            <a:r>
              <a:rPr lang="zh-CN" altLang="en-US"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月</a:t>
            </a:r>
            <a:r>
              <a:rPr lang="en-US" altLang="zh-CN"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15</a:t>
            </a:r>
            <a:r>
              <a:rPr lang="zh-CN" altLang="en-US"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日</a:t>
            </a:r>
            <a:endParaRPr lang="zh-CN" altLang="en-US"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p:cNvCxnSpPr/>
          <p:nvPr/>
        </p:nvCxnSpPr>
        <p:spPr>
          <a:xfrm flipH="1">
            <a:off x="1041721" y="4139591"/>
            <a:ext cx="6486839" cy="0"/>
          </a:xfrm>
          <a:prstGeom prst="line">
            <a:avLst/>
          </a:prstGeom>
          <a:ln>
            <a:prstDash val="dash"/>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20624284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par>
                                <p:cTn id="10" presetID="22" presetClass="entr" presetSubtype="2" fill="hold" nodeType="withEffect">
                                  <p:stCondLst>
                                    <p:cond delay="500"/>
                                  </p:stCondLst>
                                  <p:childTnLst>
                                    <p:set>
                                      <p:cBhvr>
                                        <p:cTn id="11" dur="1" fill="hold">
                                          <p:stCondLst>
                                            <p:cond delay="0"/>
                                          </p:stCondLst>
                                        </p:cTn>
                                        <p:tgtEl>
                                          <p:spTgt spid="12"/>
                                        </p:tgtEl>
                                        <p:attrNameLst>
                                          <p:attrName>style.visibility</p:attrName>
                                        </p:attrNameLst>
                                      </p:cBhvr>
                                      <p:to>
                                        <p:strVal val="visible"/>
                                      </p:to>
                                    </p:set>
                                    <p:animEffect transition="in" filter="wipe(right)">
                                      <p:cBhvr>
                                        <p:cTn id="12" dur="500"/>
                                        <p:tgtEl>
                                          <p:spTgt spid="12"/>
                                        </p:tgtEl>
                                      </p:cBhvr>
                                    </p:animEffect>
                                  </p:childTnLst>
                                </p:cTn>
                              </p:par>
                            </p:childTnLst>
                          </p:cTn>
                        </p:par>
                        <p:par>
                          <p:cTn id="13" fill="hold">
                            <p:stCondLst>
                              <p:cond delay="1100"/>
                            </p:stCondLst>
                            <p:childTnLst>
                              <p:par>
                                <p:cTn id="14" presetID="17" presetClass="entr" presetSubtype="1"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750" fill="hold"/>
                                        <p:tgtEl>
                                          <p:spTgt spid="8"/>
                                        </p:tgtEl>
                                        <p:attrNameLst>
                                          <p:attrName>ppt_x</p:attrName>
                                        </p:attrNameLst>
                                      </p:cBhvr>
                                      <p:tavLst>
                                        <p:tav tm="0">
                                          <p:val>
                                            <p:strVal val="#ppt_x"/>
                                          </p:val>
                                        </p:tav>
                                        <p:tav tm="100000">
                                          <p:val>
                                            <p:strVal val="#ppt_x"/>
                                          </p:val>
                                        </p:tav>
                                      </p:tavLst>
                                    </p:anim>
                                    <p:anim calcmode="lin" valueType="num">
                                      <p:cBhvr>
                                        <p:cTn id="17" dur="750" fill="hold"/>
                                        <p:tgtEl>
                                          <p:spTgt spid="8"/>
                                        </p:tgtEl>
                                        <p:attrNameLst>
                                          <p:attrName>ppt_y</p:attrName>
                                        </p:attrNameLst>
                                      </p:cBhvr>
                                      <p:tavLst>
                                        <p:tav tm="0">
                                          <p:val>
                                            <p:strVal val="#ppt_y-#ppt_h/2"/>
                                          </p:val>
                                        </p:tav>
                                        <p:tav tm="100000">
                                          <p:val>
                                            <p:strVal val="#ppt_y"/>
                                          </p:val>
                                        </p:tav>
                                      </p:tavLst>
                                    </p:anim>
                                    <p:anim calcmode="lin" valueType="num">
                                      <p:cBhvr>
                                        <p:cTn id="18" dur="750" fill="hold"/>
                                        <p:tgtEl>
                                          <p:spTgt spid="8"/>
                                        </p:tgtEl>
                                        <p:attrNameLst>
                                          <p:attrName>ppt_w</p:attrName>
                                        </p:attrNameLst>
                                      </p:cBhvr>
                                      <p:tavLst>
                                        <p:tav tm="0">
                                          <p:val>
                                            <p:strVal val="#ppt_w"/>
                                          </p:val>
                                        </p:tav>
                                        <p:tav tm="100000">
                                          <p:val>
                                            <p:strVal val="#ppt_w"/>
                                          </p:val>
                                        </p:tav>
                                      </p:tavLst>
                                    </p:anim>
                                    <p:anim calcmode="lin" valueType="num">
                                      <p:cBhvr>
                                        <p:cTn id="19" dur="750" fill="hold"/>
                                        <p:tgtEl>
                                          <p:spTgt spid="8"/>
                                        </p:tgtEl>
                                        <p:attrNameLst>
                                          <p:attrName>ppt_h</p:attrName>
                                        </p:attrNameLst>
                                      </p:cBhvr>
                                      <p:tavLst>
                                        <p:tav tm="0">
                                          <p:val>
                                            <p:fltVal val="0"/>
                                          </p:val>
                                        </p:tav>
                                        <p:tav tm="100000">
                                          <p:val>
                                            <p:strVal val="#ppt_h"/>
                                          </p:val>
                                        </p:tav>
                                      </p:tavLst>
                                    </p:anim>
                                  </p:childTnLst>
                                </p:cTn>
                              </p:par>
                              <p:par>
                                <p:cTn id="20" presetID="22" presetClass="entr" presetSubtype="8" fill="hold" grpId="0" nodeType="withEffect">
                                  <p:stCondLst>
                                    <p:cond delay="55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12" name="Rectangle 23"/>
          <p:cNvSpPr/>
          <p:nvPr/>
        </p:nvSpPr>
        <p:spPr>
          <a:xfrm>
            <a:off x="1268423" y="1390888"/>
            <a:ext cx="9365088" cy="5386090"/>
          </a:xfrm>
          <a:prstGeom prst="rect">
            <a:avLst/>
          </a:prstGeom>
        </p:spPr>
        <p:txBody>
          <a:bodyPr wrap="square">
            <a:spAutoFit/>
          </a:bodyPr>
          <a:lstStyle/>
          <a:p>
            <a:pPr algn="just">
              <a:defRPr/>
            </a:pPr>
            <a:r>
              <a:rPr lang="zh-CN" altLang="en-US" sz="16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股票价格主要受到新信息的驱动，在</a:t>
            </a:r>
            <a:r>
              <a:rPr lang="zh-CN" altLang="en-US" sz="1600" noProof="1">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现有的</a:t>
            </a:r>
            <a:r>
              <a:rPr lang="en-US" altLang="zh-CN" sz="1600" noProof="1">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NLP</a:t>
            </a:r>
            <a:r>
              <a:rPr lang="zh-CN" altLang="en-US" sz="1600" noProof="1">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研究中</a:t>
            </a:r>
            <a:r>
              <a:rPr lang="zh-CN" altLang="en-US" sz="16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，公共新闻以及社交媒体文本一直是股票预测任务的两大基本的信息来源。</a:t>
            </a:r>
            <a:endParaRPr lang="en-US" altLang="zh-CN" sz="16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a:p>
            <a:pPr algn="just">
              <a:defRPr/>
            </a:pPr>
            <a:endParaRPr lang="en-US" altLang="zh-CN" sz="16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a:p>
            <a:pPr algn="just">
              <a:defRPr/>
            </a:pPr>
            <a:endParaRPr lang="en-US" altLang="zh-CN" sz="1600" noProof="1">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a:p>
            <a:pPr algn="just">
              <a:defRPr/>
            </a:pPr>
            <a:r>
              <a:rPr lang="zh-CN" altLang="en-US" sz="20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判别模型</a:t>
            </a:r>
            <a:endParaRPr lang="en-US" altLang="zh-CN" sz="20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a:p>
            <a:pPr algn="just">
              <a:defRPr/>
            </a:pPr>
            <a:endParaRPr lang="en-US" altLang="zh-CN" sz="20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a:p>
            <a:pPr algn="just">
              <a:defRPr/>
            </a:pPr>
            <a:r>
              <a:rPr lang="zh-CN" altLang="en-US" sz="16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传统的研究很大的依赖于特征工程（词袋模型，命名实体识别，情感分析）（</a:t>
            </a:r>
            <a:r>
              <a:rPr lang="en-US" altLang="zh-CN" sz="1600" noProof="1">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(Schumaker and Chen, </a:t>
            </a:r>
            <a:r>
              <a:rPr lang="en-US" altLang="zh-CN" sz="16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2009;Oliveira </a:t>
            </a:r>
            <a:r>
              <a:rPr lang="en-US" altLang="zh-CN" sz="1600" noProof="1">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et al., 2013</a:t>
            </a:r>
            <a:r>
              <a:rPr lang="en-US" altLang="zh-CN" sz="16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a:t>
            </a:r>
          </a:p>
          <a:p>
            <a:pPr algn="just">
              <a:defRPr/>
            </a:pPr>
            <a:endParaRPr lang="en-US" altLang="zh-CN" sz="1600" noProof="1">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a:p>
            <a:pPr algn="just">
              <a:defRPr/>
            </a:pPr>
            <a:r>
              <a:rPr lang="zh-CN" altLang="en-US" sz="1600" noProof="1">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主题模型被扩展用来同时学习出主题和情感</a:t>
            </a:r>
            <a:r>
              <a:rPr lang="fr-FR" altLang="zh-CN" sz="1600" noProof="1">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(Si et al., 2013; Nguyen and </a:t>
            </a:r>
            <a:r>
              <a:rPr lang="fr-FR" altLang="zh-CN" sz="16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Shirai,2015</a:t>
            </a:r>
            <a:r>
              <a:rPr lang="zh-CN" altLang="en-US" sz="16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a:t>
            </a:r>
            <a:endParaRPr lang="en-US" altLang="zh-CN" sz="1600" noProof="1">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a:p>
            <a:pPr algn="just">
              <a:defRPr/>
            </a:pPr>
            <a:endParaRPr lang="en-US" altLang="zh-CN" sz="16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a:p>
            <a:pPr algn="just">
              <a:defRPr/>
            </a:pPr>
            <a:r>
              <a:rPr lang="zh-CN" altLang="en-US" sz="1600" noProof="1">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随着深度学习的流行</a:t>
            </a:r>
            <a:r>
              <a:rPr lang="zh-CN" altLang="en-US" sz="16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，使用事件</a:t>
            </a:r>
            <a:r>
              <a:rPr lang="zh-CN" altLang="en-US" sz="1600" noProof="1">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嵌入</a:t>
            </a:r>
            <a:r>
              <a:rPr lang="zh-CN" altLang="en-US" sz="16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的</a:t>
            </a:r>
            <a:r>
              <a:rPr lang="zh-CN" altLang="en-US" sz="1600" noProof="1">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方法</a:t>
            </a:r>
            <a:r>
              <a:rPr lang="zh-CN" altLang="en-US" sz="16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研究结构化</a:t>
            </a:r>
            <a:r>
              <a:rPr lang="zh-CN" altLang="en-US" sz="1600" noProof="1">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的事件</a:t>
            </a:r>
            <a:r>
              <a:rPr lang="zh-CN" altLang="en-US" sz="16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表示（</a:t>
            </a:r>
            <a:r>
              <a:rPr lang="en-US" altLang="zh-CN" sz="16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Ding </a:t>
            </a:r>
            <a:r>
              <a:rPr lang="en-US" altLang="zh-CN" sz="1600" noProof="1">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et al., 2014, 2015).</a:t>
            </a:r>
          </a:p>
          <a:p>
            <a:pPr algn="just">
              <a:defRPr/>
            </a:pPr>
            <a:endParaRPr lang="en-US" altLang="zh-CN" sz="1600" noProof="1">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a:p>
            <a:pPr algn="just">
              <a:defRPr/>
            </a:pPr>
            <a:r>
              <a:rPr lang="zh-CN" altLang="en-US" sz="16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使用层次的</a:t>
            </a:r>
            <a:r>
              <a:rPr lang="en-US" altLang="zh-CN" sz="16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attention</a:t>
            </a:r>
            <a:r>
              <a:rPr lang="zh-CN" altLang="en-US" sz="16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机制直接从文本中挖掘信息 </a:t>
            </a:r>
            <a:r>
              <a:rPr lang="en-US" altLang="zh-CN" sz="1600" noProof="1">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(Hu et al. (2018))</a:t>
            </a:r>
          </a:p>
          <a:p>
            <a:pPr algn="just">
              <a:defRPr/>
            </a:pPr>
            <a:endParaRPr lang="en-US" altLang="zh-CN" sz="16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a:p>
            <a:pPr algn="just">
              <a:defRPr/>
            </a:pPr>
            <a:endParaRPr lang="en-US" altLang="zh-CN" sz="1600" noProof="1">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a:p>
            <a:pPr algn="just">
              <a:defRPr/>
            </a:pPr>
            <a:r>
              <a:rPr lang="zh-CN" altLang="en-US" sz="20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生成模型</a:t>
            </a:r>
            <a:endParaRPr lang="fr-FR" altLang="zh-CN" sz="16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a:p>
            <a:pPr algn="just">
              <a:defRPr/>
            </a:pPr>
            <a:endParaRPr lang="fr-FR" altLang="zh-CN" sz="16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a:p>
            <a:pPr algn="just">
              <a:defRPr/>
            </a:pPr>
            <a:r>
              <a:rPr lang="zh-CN" altLang="en-US" sz="1600" noProof="1">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与</a:t>
            </a:r>
            <a:r>
              <a:rPr lang="zh-CN" altLang="en-US" sz="16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判别模型性比，生成模型在描述从市场信息到股票信号生成过程和引入随机性方面具有天然的优势</a:t>
            </a:r>
            <a:endParaRPr lang="en-US" altLang="zh-CN" sz="16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a:p>
            <a:pPr algn="just">
              <a:defRPr/>
            </a:pPr>
            <a:endParaRPr lang="en-US" altLang="zh-CN" sz="1400" noProof="1">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a:p>
            <a:pPr algn="just">
              <a:defRPr/>
            </a:pPr>
            <a:endParaRPr lang="en-US" altLang="zh-CN" sz="14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p:cNvSpPr txBox="1"/>
          <p:nvPr/>
        </p:nvSpPr>
        <p:spPr>
          <a:xfrm>
            <a:off x="832513" y="218364"/>
            <a:ext cx="1187355" cy="461665"/>
          </a:xfrm>
          <a:prstGeom prst="rect">
            <a:avLst/>
          </a:prstGeom>
          <a:noFill/>
        </p:spPr>
        <p:txBody>
          <a:bodyPr wrap="square" rtlCol="0">
            <a:spAutoFit/>
          </a:bodyPr>
          <a:lstStyle/>
          <a:p>
            <a:r>
              <a:rPr lang="en-US" altLang="zh-CN" sz="2400" dirty="0" smtClean="0">
                <a:solidFill>
                  <a:schemeClr val="bg1"/>
                </a:solidFill>
                <a:latin typeface="Times New Roman" panose="02020603050405020304" pitchFamily="18" charset="0"/>
                <a:cs typeface="Times New Roman" panose="02020603050405020304" pitchFamily="18" charset="0"/>
              </a:rPr>
              <a:t>01</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30" name="文本框 29"/>
          <p:cNvSpPr txBox="1"/>
          <p:nvPr/>
        </p:nvSpPr>
        <p:spPr>
          <a:xfrm>
            <a:off x="4412812" y="650374"/>
            <a:ext cx="4049257" cy="584775"/>
          </a:xfrm>
          <a:prstGeom prst="rect">
            <a:avLst/>
          </a:prstGeom>
          <a:noFill/>
        </p:spPr>
        <p:txBody>
          <a:bodyPr wrap="square" rtlCol="0">
            <a:spAutoFit/>
          </a:bodyPr>
          <a:lstStyle/>
          <a:p>
            <a:r>
              <a:rPr lang="zh-CN" altLang="en-US" sz="3200" spc="300" dirty="0"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背景</a:t>
            </a:r>
            <a:r>
              <a:rPr lang="zh-CN" altLang="en-US" sz="3200" dirty="0"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和相关工作</a:t>
            </a:r>
            <a:endParaRPr lang="zh-CN" altLang="en-US" sz="28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8228601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500"/>
                                  </p:stCondLst>
                                  <p:iterate type="lt">
                                    <p:tmPct val="10000"/>
                                  </p:iterate>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ppt_w</p:attrName>
                                        </p:attrNameLst>
                                      </p:cBhvr>
                                      <p:tavLst>
                                        <p:tav tm="0">
                                          <p:val>
                                            <p:fltVal val="0"/>
                                          </p:val>
                                        </p:tav>
                                        <p:tav tm="100000">
                                          <p:val>
                                            <p:strVal val="#ppt_w"/>
                                          </p:val>
                                        </p:tav>
                                      </p:tavLst>
                                    </p:anim>
                                    <p:anim calcmode="lin" valueType="num">
                                      <p:cBhvr>
                                        <p:cTn id="13" dur="500" fill="hold"/>
                                        <p:tgtEl>
                                          <p:spTgt spid="30"/>
                                        </p:tgtEl>
                                        <p:attrNameLst>
                                          <p:attrName>ppt_h</p:attrName>
                                        </p:attrNameLst>
                                      </p:cBhvr>
                                      <p:tavLst>
                                        <p:tav tm="0">
                                          <p:val>
                                            <p:fltVal val="0"/>
                                          </p:val>
                                        </p:tav>
                                        <p:tav tm="100000">
                                          <p:val>
                                            <p:strVal val="#ppt_h"/>
                                          </p:val>
                                        </p:tav>
                                      </p:tavLst>
                                    </p:anim>
                                    <p:animEffect transition="in" filter="fade">
                                      <p:cBhvr>
                                        <p:cTn id="1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12" name="Rectangle 23"/>
          <p:cNvSpPr/>
          <p:nvPr/>
        </p:nvSpPr>
        <p:spPr>
          <a:xfrm>
            <a:off x="1638901" y="2382608"/>
            <a:ext cx="8834091" cy="3016210"/>
          </a:xfrm>
          <a:prstGeom prst="rect">
            <a:avLst/>
          </a:prstGeom>
        </p:spPr>
        <p:txBody>
          <a:bodyPr wrap="square">
            <a:spAutoFit/>
          </a:bodyPr>
          <a:lstStyle/>
          <a:p>
            <a:pPr algn="just">
              <a:defRPr/>
            </a:pPr>
            <a:r>
              <a:rPr lang="zh-CN" altLang="en-US" sz="16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股票趋势预测本质上是一个时间序列问题</a:t>
            </a:r>
            <a:r>
              <a:rPr lang="zh-CN" altLang="en-US" sz="1600" noProof="1">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，在现有的</a:t>
            </a:r>
            <a:r>
              <a:rPr lang="en-US" altLang="zh-CN" sz="1600" noProof="1">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NLP</a:t>
            </a:r>
            <a:r>
              <a:rPr lang="zh-CN" altLang="en-US" sz="1600" noProof="1">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研究中</a:t>
            </a:r>
            <a:r>
              <a:rPr lang="zh-CN" altLang="en-US" sz="16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没有</a:t>
            </a:r>
            <a:r>
              <a:rPr lang="zh-CN" altLang="en-US" sz="1600" noProof="1">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解决</a:t>
            </a:r>
            <a:r>
              <a:rPr lang="zh-CN" altLang="en-US" sz="16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运动</a:t>
            </a:r>
            <a:r>
              <a:rPr lang="zh-CN" altLang="en-US" sz="1600" noProof="1">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预测之间的时间依赖性的意义</a:t>
            </a:r>
            <a:r>
              <a:rPr lang="zh-CN" altLang="en-US" sz="16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a:t>
            </a:r>
            <a:endParaRPr lang="en-US" altLang="zh-CN" sz="16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a:p>
            <a:pPr algn="just">
              <a:defRPr/>
            </a:pPr>
            <a:endParaRPr lang="en-US" altLang="zh-CN" sz="1600" noProof="1">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a:p>
            <a:pPr algn="just">
              <a:defRPr/>
            </a:pPr>
            <a:r>
              <a:rPr lang="zh-CN" altLang="en-US" sz="16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为了解决在建模市场随机性，混乱的市场信息和时间依赖预测方面突出的研究空白，本文提出了</a:t>
            </a:r>
            <a:r>
              <a:rPr lang="en-US" altLang="zh-CN" sz="16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stockNet</a:t>
            </a:r>
            <a:r>
              <a:rPr lang="zh-CN" altLang="en-US" sz="16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模型，使用了具有变分架构的解码器，并且推导了一个递归的变分下界</a:t>
            </a:r>
            <a:endParaRPr lang="en-US" altLang="zh-CN" sz="16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a:p>
            <a:pPr algn="just">
              <a:defRPr/>
            </a:pPr>
            <a:endParaRPr lang="en-US" altLang="zh-CN" sz="1600" noProof="1">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a:p>
            <a:pPr algn="just">
              <a:defRPr/>
            </a:pPr>
            <a:endParaRPr lang="en-US" altLang="zh-CN" sz="16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a:p>
            <a:pPr algn="just">
              <a:defRPr/>
            </a:pPr>
            <a:r>
              <a:rPr lang="en-US" altLang="zh-CN" sz="16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stockNet</a:t>
            </a:r>
            <a:r>
              <a:rPr lang="zh-CN" altLang="en-US" sz="16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是第一个用于股票预测任务的生成模型。</a:t>
            </a:r>
            <a:endParaRPr lang="en-US" altLang="zh-CN" sz="16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a:p>
            <a:pPr algn="just">
              <a:defRPr/>
            </a:pPr>
            <a:endParaRPr lang="en-US" altLang="zh-CN" sz="1600" noProof="1">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a:p>
            <a:pPr algn="just">
              <a:defRPr/>
            </a:pPr>
            <a:r>
              <a:rPr lang="zh-CN" altLang="en-US" sz="16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为了充分利用市场信息，</a:t>
            </a:r>
            <a:r>
              <a:rPr lang="en-US" altLang="zh-CN" sz="16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stockNet</a:t>
            </a:r>
            <a:r>
              <a:rPr lang="zh-CN" altLang="en-US" sz="16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直接从数据中学习，而不需要预先提取结构化事件，同时使用了文本数据和历史的股票数据</a:t>
            </a:r>
            <a:endParaRPr lang="en-US" altLang="zh-CN" sz="1600" noProof="1">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a:p>
            <a:pPr algn="just">
              <a:defRPr/>
            </a:pPr>
            <a:endParaRPr lang="en-US" altLang="zh-CN" sz="1400" noProof="1"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p:cNvSpPr txBox="1"/>
          <p:nvPr/>
        </p:nvSpPr>
        <p:spPr>
          <a:xfrm>
            <a:off x="832513" y="218364"/>
            <a:ext cx="1187355" cy="461665"/>
          </a:xfrm>
          <a:prstGeom prst="rect">
            <a:avLst/>
          </a:prstGeom>
          <a:noFill/>
        </p:spPr>
        <p:txBody>
          <a:bodyPr wrap="square" rtlCol="0">
            <a:spAutoFit/>
          </a:bodyPr>
          <a:lstStyle/>
          <a:p>
            <a:r>
              <a:rPr lang="en-US" altLang="zh-CN" sz="2400" dirty="0" smtClean="0">
                <a:solidFill>
                  <a:schemeClr val="bg1"/>
                </a:solidFill>
                <a:latin typeface="Times New Roman" panose="02020603050405020304" pitchFamily="18" charset="0"/>
                <a:cs typeface="Times New Roman" panose="02020603050405020304" pitchFamily="18" charset="0"/>
              </a:rPr>
              <a:t>01</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30" name="文本框 29"/>
          <p:cNvSpPr txBox="1"/>
          <p:nvPr/>
        </p:nvSpPr>
        <p:spPr>
          <a:xfrm>
            <a:off x="4412812" y="650374"/>
            <a:ext cx="4049257" cy="584775"/>
          </a:xfrm>
          <a:prstGeom prst="rect">
            <a:avLst/>
          </a:prstGeom>
          <a:noFill/>
        </p:spPr>
        <p:txBody>
          <a:bodyPr wrap="square" rtlCol="0">
            <a:spAutoFit/>
          </a:bodyPr>
          <a:lstStyle/>
          <a:p>
            <a:r>
              <a:rPr lang="zh-CN" altLang="en-US" sz="3200" spc="300" dirty="0"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背景</a:t>
            </a:r>
            <a:r>
              <a:rPr lang="zh-CN" altLang="en-US" sz="3200" dirty="0"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和相关工作</a:t>
            </a:r>
            <a:endParaRPr lang="zh-CN" altLang="en-US" sz="28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17585768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500"/>
                                  </p:stCondLst>
                                  <p:iterate type="lt">
                                    <p:tmPct val="10000"/>
                                  </p:iterate>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ppt_w</p:attrName>
                                        </p:attrNameLst>
                                      </p:cBhvr>
                                      <p:tavLst>
                                        <p:tav tm="0">
                                          <p:val>
                                            <p:fltVal val="0"/>
                                          </p:val>
                                        </p:tav>
                                        <p:tav tm="100000">
                                          <p:val>
                                            <p:strVal val="#ppt_w"/>
                                          </p:val>
                                        </p:tav>
                                      </p:tavLst>
                                    </p:anim>
                                    <p:anim calcmode="lin" valueType="num">
                                      <p:cBhvr>
                                        <p:cTn id="13" dur="500" fill="hold"/>
                                        <p:tgtEl>
                                          <p:spTgt spid="30"/>
                                        </p:tgtEl>
                                        <p:attrNameLst>
                                          <p:attrName>ppt_h</p:attrName>
                                        </p:attrNameLst>
                                      </p:cBhvr>
                                      <p:tavLst>
                                        <p:tav tm="0">
                                          <p:val>
                                            <p:fltVal val="0"/>
                                          </p:val>
                                        </p:tav>
                                        <p:tav tm="100000">
                                          <p:val>
                                            <p:strVal val="#ppt_h"/>
                                          </p:val>
                                        </p:tav>
                                      </p:tavLst>
                                    </p:anim>
                                    <p:animEffect transition="in" filter="fade">
                                      <p:cBhvr>
                                        <p:cTn id="1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4" name="矩形 3"/>
          <p:cNvSpPr/>
          <p:nvPr/>
        </p:nvSpPr>
        <p:spPr>
          <a:xfrm>
            <a:off x="1112945" y="1682434"/>
            <a:ext cx="10372845" cy="507831"/>
          </a:xfrm>
          <a:prstGeom prst="rect">
            <a:avLst/>
          </a:prstGeom>
        </p:spPr>
        <p:txBody>
          <a:bodyPr wrap="square">
            <a:spAutoFit/>
          </a:bodyPr>
          <a:lstStyle/>
          <a:p>
            <a:pPr>
              <a:lnSpc>
                <a:spcPct val="150000"/>
              </a:lnSpc>
            </a:pPr>
            <a:r>
              <a:rPr lang="zh-CN" altLang="en-US" dirty="0" smtClean="0">
                <a:latin typeface="Arial" panose="020B0604020202020204" pitchFamily="34" charset="0"/>
                <a:ea typeface="微软雅黑" panose="020B0503020204020204" pitchFamily="34" charset="-122"/>
                <a:sym typeface="Arial" panose="020B0604020202020204" pitchFamily="34" charset="0"/>
              </a:rPr>
              <a:t>将样本划分成两个类别，依据收盘价划分类别</a:t>
            </a:r>
            <a:endParaRPr lang="en-US" altLang="zh-CN" dirty="0" smtClean="0">
              <a:latin typeface="Arial" panose="020B0604020202020204" pitchFamily="34" charset="0"/>
              <a:ea typeface="微软雅黑" panose="020B0503020204020204" pitchFamily="34" charset="-122"/>
              <a:sym typeface="Arial" panose="020B0604020202020204" pitchFamily="34" charset="0"/>
            </a:endParaRPr>
          </a:p>
        </p:txBody>
      </p:sp>
      <p:cxnSp>
        <p:nvCxnSpPr>
          <p:cNvPr id="20" name="直接连接符 19"/>
          <p:cNvCxnSpPr/>
          <p:nvPr/>
        </p:nvCxnSpPr>
        <p:spPr>
          <a:xfrm flipV="1">
            <a:off x="6096000" y="1238031"/>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22" idx="0"/>
          </p:cNvCxnSpPr>
          <p:nvPr/>
        </p:nvCxnSpPr>
        <p:spPr>
          <a:xfrm flipV="1">
            <a:off x="4116000" y="123471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376000" y="1234715"/>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411970" y="6218260"/>
            <a:ext cx="2386239" cy="27622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03</a:t>
            </a:r>
            <a:r>
              <a:rPr lang="en-US" altLang="zh-CN"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 </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任意多边形 5"/>
          <p:cNvSpPr/>
          <p:nvPr/>
        </p:nvSpPr>
        <p:spPr>
          <a:xfrm>
            <a:off x="1112946" y="3544508"/>
            <a:ext cx="10372845" cy="2673752"/>
          </a:xfrm>
          <a:custGeom>
            <a:avLst/>
            <a:gdLst>
              <a:gd name="connsiteX0" fmla="*/ 10637134 w 10637134"/>
              <a:gd name="connsiteY0" fmla="*/ 0 h 2673752"/>
              <a:gd name="connsiteX1" fmla="*/ 10637134 w 10637134"/>
              <a:gd name="connsiteY1" fmla="*/ 2673752 h 2673752"/>
              <a:gd name="connsiteX2" fmla="*/ 0 w 10637134"/>
              <a:gd name="connsiteY2" fmla="*/ 2673752 h 2673752"/>
            </a:gdLst>
            <a:ahLst/>
            <a:cxnLst>
              <a:cxn ang="0">
                <a:pos x="connsiteX0" y="connsiteY0"/>
              </a:cxn>
              <a:cxn ang="0">
                <a:pos x="connsiteX1" y="connsiteY1"/>
              </a:cxn>
              <a:cxn ang="0">
                <a:pos x="connsiteX2" y="connsiteY2"/>
              </a:cxn>
            </a:cxnLst>
            <a:rect l="l" t="t" r="r" b="b"/>
            <a:pathLst>
              <a:path w="10637134" h="2673752">
                <a:moveTo>
                  <a:pt x="10637134" y="0"/>
                </a:moveTo>
                <a:lnTo>
                  <a:pt x="10637134" y="2673752"/>
                </a:lnTo>
                <a:lnTo>
                  <a:pt x="0" y="2673752"/>
                </a:lnTo>
              </a:path>
            </a:pathLst>
          </a:cu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428960">
            <a:off x="-640162" y="-766227"/>
            <a:ext cx="12993189" cy="2515008"/>
          </a:xfrm>
          <a:prstGeom prst="rect">
            <a:avLst/>
          </a:prstGeom>
        </p:spPr>
      </p:pic>
      <p:sp>
        <p:nvSpPr>
          <p:cNvPr id="24" name="文本框 23"/>
          <p:cNvSpPr txBox="1"/>
          <p:nvPr/>
        </p:nvSpPr>
        <p:spPr>
          <a:xfrm>
            <a:off x="4026743" y="560924"/>
            <a:ext cx="4049257" cy="584775"/>
          </a:xfrm>
          <a:prstGeom prst="rect">
            <a:avLst/>
          </a:prstGeom>
          <a:noFill/>
        </p:spPr>
        <p:txBody>
          <a:bodyPr wrap="square" rtlCol="0">
            <a:spAutoFit/>
          </a:bodyPr>
          <a:lstStyle/>
          <a:p>
            <a:pPr algn="ctr"/>
            <a:r>
              <a:rPr lang="en-US" altLang="zh-CN" sz="3200" spc="300" dirty="0"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3200" spc="300" dirty="0"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问题描述</a:t>
            </a:r>
            <a:endParaRPr lang="zh-CN" altLang="en-US" sz="20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sp>
            <p:nvSpPr>
              <p:cNvPr id="3" name="文本框 2"/>
              <p:cNvSpPr txBox="1"/>
              <p:nvPr/>
            </p:nvSpPr>
            <p:spPr>
              <a:xfrm>
                <a:off x="1112945" y="4274694"/>
                <a:ext cx="8259655" cy="923330"/>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输入为前</a:t>
                </a:r>
                <a:r>
                  <a:rPr lang="en-US" altLang="zh-CN" dirty="0" smtClean="0">
                    <a:latin typeface="微软雅黑" panose="020B0503020204020204" pitchFamily="34" charset="-122"/>
                    <a:ea typeface="微软雅黑" panose="020B0503020204020204" pitchFamily="34" charset="-122"/>
                  </a:rPr>
                  <a:t>N</a:t>
                </a:r>
                <a:r>
                  <a:rPr lang="zh-CN" altLang="en-US" dirty="0" smtClean="0">
                    <a:latin typeface="微软雅黑" panose="020B0503020204020204" pitchFamily="34" charset="-122"/>
                    <a:ea typeface="微软雅黑" panose="020B0503020204020204" pitchFamily="34" charset="-122"/>
                  </a:rPr>
                  <a:t>天的新闻文本信息：</a:t>
                </a:r>
                <a:r>
                  <a:rPr lang="en-US" altLang="zh-CN" dirty="0" smtClean="0">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i="1" dirty="0" smtClean="0">
                            <a:latin typeface="Cambria Math" panose="02040503050406030204" pitchFamily="18" charset="0"/>
                            <a:ea typeface="微软雅黑" panose="020B0503020204020204" pitchFamily="34" charset="-122"/>
                          </a:rPr>
                        </m:ctrlPr>
                      </m:sSubPr>
                      <m:e>
                        <m:r>
                          <a:rPr lang="en-US" altLang="zh-CN" b="0" i="1" dirty="0" smtClean="0">
                            <a:latin typeface="Cambria Math" panose="02040503050406030204" pitchFamily="18" charset="0"/>
                            <a:ea typeface="微软雅黑" panose="020B0503020204020204" pitchFamily="34" charset="-122"/>
                          </a:rPr>
                          <m:t>𝐶</m:t>
                        </m:r>
                      </m:e>
                      <m:sub>
                        <m:r>
                          <a:rPr lang="en-US" altLang="zh-CN" b="0" i="1" dirty="0" smtClean="0">
                            <a:latin typeface="Cambria Math" panose="02040503050406030204" pitchFamily="18" charset="0"/>
                            <a:ea typeface="微软雅黑" panose="020B0503020204020204" pitchFamily="34" charset="-122"/>
                          </a:rPr>
                          <m:t>𝑡</m:t>
                        </m:r>
                        <m:r>
                          <a:rPr lang="en-US" altLang="zh-CN" b="0" i="1" dirty="0" smtClean="0">
                            <a:latin typeface="Cambria Math" panose="02040503050406030204" pitchFamily="18" charset="0"/>
                            <a:ea typeface="微软雅黑" panose="020B0503020204020204" pitchFamily="34" charset="-122"/>
                          </a:rPr>
                          <m:t>−</m:t>
                        </m:r>
                        <m:r>
                          <a:rPr lang="en-US" altLang="zh-CN" b="0" i="1" dirty="0" smtClean="0">
                            <a:latin typeface="Cambria Math" panose="02040503050406030204" pitchFamily="18" charset="0"/>
                            <a:ea typeface="微软雅黑" panose="020B0503020204020204" pitchFamily="34" charset="-122"/>
                          </a:rPr>
                          <m:t>𝑁</m:t>
                        </m:r>
                      </m:sub>
                    </m:sSub>
                    <m:r>
                      <a:rPr lang="en-US" altLang="zh-CN" b="0" i="1" dirty="0" smtClean="0">
                        <a:latin typeface="Cambria Math" panose="02040503050406030204" pitchFamily="18" charset="0"/>
                        <a:ea typeface="微软雅黑" panose="020B0503020204020204" pitchFamily="34" charset="-122"/>
                      </a:rPr>
                      <m:t>, </m:t>
                    </m:r>
                    <m:sSub>
                      <m:sSubPr>
                        <m:ctrlPr>
                          <a:rPr lang="en-US" altLang="zh-CN" b="0" i="1" dirty="0" smtClean="0">
                            <a:latin typeface="Cambria Math" panose="02040503050406030204" pitchFamily="18" charset="0"/>
                            <a:ea typeface="微软雅黑" panose="020B0503020204020204" pitchFamily="34" charset="-122"/>
                          </a:rPr>
                        </m:ctrlPr>
                      </m:sSubPr>
                      <m:e>
                        <m:r>
                          <a:rPr lang="en-US" altLang="zh-CN" b="0" i="1" dirty="0" smtClean="0">
                            <a:latin typeface="Cambria Math" panose="02040503050406030204" pitchFamily="18" charset="0"/>
                            <a:ea typeface="微软雅黑" panose="020B0503020204020204" pitchFamily="34" charset="-122"/>
                          </a:rPr>
                          <m:t>𝐶</m:t>
                        </m:r>
                      </m:e>
                      <m:sub>
                        <m:r>
                          <a:rPr lang="en-US" altLang="zh-CN" b="0" i="1" dirty="0" smtClean="0">
                            <a:latin typeface="Cambria Math" panose="02040503050406030204" pitchFamily="18" charset="0"/>
                            <a:ea typeface="微软雅黑" panose="020B0503020204020204" pitchFamily="34" charset="-122"/>
                          </a:rPr>
                          <m:t>𝑡</m:t>
                        </m:r>
                        <m:r>
                          <a:rPr lang="en-US" altLang="zh-CN" b="0" i="1" dirty="0" smtClean="0">
                            <a:latin typeface="Cambria Math" panose="02040503050406030204" pitchFamily="18" charset="0"/>
                            <a:ea typeface="微软雅黑" panose="020B0503020204020204" pitchFamily="34" charset="-122"/>
                          </a:rPr>
                          <m:t>−</m:t>
                        </m:r>
                        <m:r>
                          <a:rPr lang="en-US" altLang="zh-CN" b="0" i="1" dirty="0" smtClean="0">
                            <a:latin typeface="Cambria Math" panose="02040503050406030204" pitchFamily="18" charset="0"/>
                            <a:ea typeface="微软雅黑" panose="020B0503020204020204" pitchFamily="34" charset="-122"/>
                          </a:rPr>
                          <m:t>𝑁</m:t>
                        </m:r>
                        <m:r>
                          <a:rPr lang="en-US" altLang="zh-CN" b="0" i="1" dirty="0" smtClean="0">
                            <a:latin typeface="Cambria Math" panose="02040503050406030204" pitchFamily="18" charset="0"/>
                            <a:ea typeface="微软雅黑" panose="020B0503020204020204" pitchFamily="34" charset="-122"/>
                          </a:rPr>
                          <m:t>+1</m:t>
                        </m:r>
                      </m:sub>
                    </m:sSub>
                    <m:r>
                      <a:rPr lang="en-US" altLang="zh-CN" b="0" i="1" dirty="0" smtClean="0">
                        <a:latin typeface="Cambria Math" panose="02040503050406030204" pitchFamily="18" charset="0"/>
                        <a:ea typeface="微软雅黑" panose="020B0503020204020204" pitchFamily="34" charset="-122"/>
                      </a:rPr>
                      <m:t>,…, </m:t>
                    </m:r>
                    <m:sSub>
                      <m:sSubPr>
                        <m:ctrlPr>
                          <a:rPr lang="en-US" altLang="zh-CN" b="0" i="1" dirty="0" smtClean="0">
                            <a:latin typeface="Cambria Math" panose="02040503050406030204" pitchFamily="18" charset="0"/>
                            <a:ea typeface="微软雅黑" panose="020B0503020204020204" pitchFamily="34" charset="-122"/>
                          </a:rPr>
                        </m:ctrlPr>
                      </m:sSubPr>
                      <m:e>
                        <m:r>
                          <a:rPr lang="en-US" altLang="zh-CN" b="0" i="1" dirty="0" smtClean="0">
                            <a:latin typeface="Cambria Math" panose="02040503050406030204" pitchFamily="18" charset="0"/>
                            <a:ea typeface="微软雅黑" panose="020B0503020204020204" pitchFamily="34" charset="-122"/>
                          </a:rPr>
                          <m:t>𝐶</m:t>
                        </m:r>
                      </m:e>
                      <m:sub>
                        <m:r>
                          <a:rPr lang="en-US" altLang="zh-CN" b="0" i="1" dirty="0" smtClean="0">
                            <a:latin typeface="Cambria Math" panose="02040503050406030204" pitchFamily="18" charset="0"/>
                            <a:ea typeface="微软雅黑" panose="020B0503020204020204" pitchFamily="34" charset="-122"/>
                          </a:rPr>
                          <m:t>𝑡</m:t>
                        </m:r>
                        <m:r>
                          <a:rPr lang="en-US" altLang="zh-CN" b="0" i="1" dirty="0" smtClean="0">
                            <a:latin typeface="Cambria Math" panose="02040503050406030204" pitchFamily="18" charset="0"/>
                            <a:ea typeface="微软雅黑" panose="020B0503020204020204" pitchFamily="34" charset="-122"/>
                          </a:rPr>
                          <m:t>−1</m:t>
                        </m:r>
                      </m:sub>
                    </m:sSub>
                  </m:oMath>
                </a14:m>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以及股票市场数据</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其中每一天还包含</a:t>
                </a:r>
                <a:r>
                  <a:rPr lang="en-US" altLang="zh-CN" dirty="0" smtClean="0">
                    <a:latin typeface="微软雅黑" panose="020B0503020204020204" pitchFamily="34" charset="-122"/>
                    <a:ea typeface="微软雅黑" panose="020B0503020204020204" pitchFamily="34" charset="-122"/>
                  </a:rPr>
                  <a:t>L</a:t>
                </a:r>
                <a:r>
                  <a:rPr lang="zh-CN" altLang="en-US" dirty="0" smtClean="0">
                    <a:latin typeface="微软雅黑" panose="020B0503020204020204" pitchFamily="34" charset="-122"/>
                    <a:ea typeface="微软雅黑" panose="020B0503020204020204" pitchFamily="34" charset="-122"/>
                  </a:rPr>
                  <a:t>篇文章： </a:t>
                </a:r>
                <a14:m>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𝐶</m:t>
                        </m:r>
                      </m:e>
                      <m:sub>
                        <m:r>
                          <a:rPr lang="en-US" altLang="zh-CN" b="0" i="1" smtClean="0">
                            <a:latin typeface="Cambria Math" panose="02040503050406030204" pitchFamily="18" charset="0"/>
                            <a:ea typeface="微软雅黑" panose="020B0503020204020204" pitchFamily="34" charset="-122"/>
                          </a:rPr>
                          <m:t>𝑖</m:t>
                        </m:r>
                      </m:sub>
                    </m:sSub>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𝑛</m:t>
                        </m:r>
                      </m:e>
                      <m:sub>
                        <m:r>
                          <a:rPr lang="en-US" altLang="zh-CN" b="0" i="1" smtClean="0">
                            <a:latin typeface="Cambria Math" panose="02040503050406030204" pitchFamily="18" charset="0"/>
                            <a:ea typeface="微软雅黑" panose="020B0503020204020204" pitchFamily="34" charset="-122"/>
                          </a:rPr>
                          <m:t>𝑖</m:t>
                        </m:r>
                        <m:r>
                          <a:rPr lang="en-US" altLang="zh-CN" b="0" i="1" smtClean="0">
                            <a:latin typeface="Cambria Math" panose="02040503050406030204" pitchFamily="18" charset="0"/>
                            <a:ea typeface="微软雅黑" panose="020B0503020204020204" pitchFamily="34" charset="-122"/>
                          </a:rPr>
                          <m:t>1</m:t>
                        </m:r>
                      </m:sub>
                    </m:sSub>
                    <m:r>
                      <a:rPr lang="en-US" altLang="zh-CN" b="0" i="1" smtClean="0">
                        <a:latin typeface="Cambria Math" panose="02040503050406030204" pitchFamily="18" charset="0"/>
                        <a:ea typeface="微软雅黑" panose="020B0503020204020204" pitchFamily="34" charset="-122"/>
                      </a:rPr>
                      <m:t>, </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𝑛</m:t>
                        </m:r>
                      </m:e>
                      <m:sub>
                        <m:r>
                          <a:rPr lang="en-US" altLang="zh-CN" b="0" i="1" smtClean="0">
                            <a:latin typeface="Cambria Math" panose="02040503050406030204" pitchFamily="18" charset="0"/>
                            <a:ea typeface="微软雅黑" panose="020B0503020204020204" pitchFamily="34" charset="-122"/>
                          </a:rPr>
                          <m:t>𝑖</m:t>
                        </m:r>
                        <m:r>
                          <a:rPr lang="en-US" altLang="zh-CN" b="0" i="1" smtClean="0">
                            <a:latin typeface="Cambria Math" panose="02040503050406030204" pitchFamily="18" charset="0"/>
                            <a:ea typeface="微软雅黑" panose="020B0503020204020204" pitchFamily="34" charset="-122"/>
                          </a:rPr>
                          <m:t>2</m:t>
                        </m:r>
                      </m:sub>
                    </m:sSub>
                    <m:r>
                      <a:rPr lang="en-US" altLang="zh-CN" b="0" i="1" smtClean="0">
                        <a:latin typeface="Cambria Math" panose="02040503050406030204" pitchFamily="18" charset="0"/>
                        <a:ea typeface="微软雅黑" panose="020B0503020204020204" pitchFamily="34" charset="-122"/>
                      </a:rPr>
                      <m:t>,…, </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𝑛</m:t>
                        </m:r>
                      </m:e>
                      <m:sub>
                        <m:r>
                          <a:rPr lang="en-US" altLang="zh-CN" b="0" i="1" smtClean="0">
                            <a:latin typeface="Cambria Math" panose="02040503050406030204" pitchFamily="18" charset="0"/>
                            <a:ea typeface="微软雅黑" panose="020B0503020204020204" pitchFamily="34" charset="-122"/>
                          </a:rPr>
                          <m:t>𝑖𝐿</m:t>
                        </m:r>
                      </m:sub>
                    </m:sSub>
                    <m:r>
                      <a:rPr lang="en-US" altLang="zh-CN" b="0" i="1" smtClean="0">
                        <a:latin typeface="Cambria Math" panose="02040503050406030204" pitchFamily="18" charset="0"/>
                        <a:ea typeface="微软雅黑" panose="020B0503020204020204" pitchFamily="34" charset="-122"/>
                      </a:rPr>
                      <m:t>]</m:t>
                    </m:r>
                  </m:oMath>
                </a14:m>
                <a:endParaRPr lang="zh-CN" altLang="en-US" dirty="0">
                  <a:latin typeface="微软雅黑" panose="020B0503020204020204" pitchFamily="34" charset="-122"/>
                  <a:ea typeface="微软雅黑" panose="020B0503020204020204" pitchFamily="34"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1112945" y="4274694"/>
                <a:ext cx="8259655" cy="923330"/>
              </a:xfrm>
              <a:prstGeom prst="rect">
                <a:avLst/>
              </a:prstGeom>
              <a:blipFill rotWithShape="0">
                <a:blip r:embed="rId5"/>
                <a:stretch>
                  <a:fillRect l="-664" t="-3289" b="-9211"/>
                </a:stretch>
              </a:blipFill>
            </p:spPr>
            <p:txBody>
              <a:bodyPr/>
              <a:lstStyle/>
              <a:p>
                <a:r>
                  <a:rPr lang="zh-CN" altLang="en-US">
                    <a:noFill/>
                  </a:rPr>
                  <a:t> </a:t>
                </a:r>
              </a:p>
            </p:txBody>
          </p:sp>
        </mc:Fallback>
      </mc:AlternateContent>
      <p:sp>
        <p:nvSpPr>
          <p:cNvPr id="5" name="文本框 4"/>
          <p:cNvSpPr txBox="1"/>
          <p:nvPr/>
        </p:nvSpPr>
        <p:spPr>
          <a:xfrm>
            <a:off x="2251182" y="3406027"/>
            <a:ext cx="8096369" cy="369332"/>
          </a:xfrm>
          <a:prstGeom prst="rect">
            <a:avLst/>
          </a:prstGeom>
          <a:noFill/>
        </p:spPr>
        <p:txBody>
          <a:bodyPr wrap="square" rtlCol="0">
            <a:spAutoFit/>
          </a:bodyPr>
          <a:lstStyle/>
          <a:p>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Down: &lt;-0.5%, UP: &gt;0.55%,  </a:t>
            </a:r>
            <a:r>
              <a:rPr lang="zh-CN" altLang="en-US" dirty="0" smtClean="0">
                <a:latin typeface="Arial Unicode MS" panose="020B0604020202020204" pitchFamily="34" charset="-122"/>
                <a:ea typeface="Arial Unicode MS" panose="020B0604020202020204" pitchFamily="34" charset="-122"/>
                <a:cs typeface="Arial Unicode MS" panose="020B0604020202020204" pitchFamily="34" charset="-122"/>
              </a:rPr>
              <a:t>过滤掉</a:t>
            </a:r>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-0.5%-0.55%</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8" name="图片 7"/>
          <p:cNvPicPr>
            <a:picLocks noChangeAspect="1"/>
          </p:cNvPicPr>
          <p:nvPr/>
        </p:nvPicPr>
        <p:blipFill>
          <a:blip r:embed="rId6"/>
          <a:stretch>
            <a:fillRect/>
          </a:stretch>
        </p:blipFill>
        <p:spPr>
          <a:xfrm>
            <a:off x="4837085" y="2532411"/>
            <a:ext cx="2428571" cy="628571"/>
          </a:xfrm>
          <a:prstGeom prst="rect">
            <a:avLst/>
          </a:prstGeom>
        </p:spPr>
      </p:pic>
    </p:spTree>
    <p:extLst>
      <p:ext uri="{BB962C8B-B14F-4D97-AF65-F5344CB8AC3E}">
        <p14:creationId xmlns:p14="http://schemas.microsoft.com/office/powerpoint/2010/main" val="155361821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500"/>
                                        <p:tgtEl>
                                          <p:spTgt spid="20"/>
                                        </p:tgtEl>
                                      </p:cBhvr>
                                    </p:animEffect>
                                  </p:childTnLst>
                                </p:cTn>
                              </p:par>
                              <p:par>
                                <p:cTn id="8" presetID="22" presetClass="exit" presetSubtype="2" fill="hold" nodeType="withEffect">
                                  <p:stCondLst>
                                    <p:cond delay="200"/>
                                  </p:stCondLst>
                                  <p:childTnLst>
                                    <p:animEffect transition="out" filter="wipe(right)">
                                      <p:cBhvr>
                                        <p:cTn id="9" dur="500"/>
                                        <p:tgtEl>
                                          <p:spTgt spid="20"/>
                                        </p:tgtEl>
                                      </p:cBhvr>
                                    </p:animEffect>
                                    <p:set>
                                      <p:cBhvr>
                                        <p:cTn id="10" dur="1" fill="hold">
                                          <p:stCondLst>
                                            <p:cond delay="499"/>
                                          </p:stCondLst>
                                        </p:cTn>
                                        <p:tgtEl>
                                          <p:spTgt spid="20"/>
                                        </p:tgtEl>
                                        <p:attrNameLst>
                                          <p:attrName>style.visibility</p:attrName>
                                        </p:attrNameLst>
                                      </p:cBhvr>
                                      <p:to>
                                        <p:strVal val="hidden"/>
                                      </p:to>
                                    </p:set>
                                  </p:childTnLst>
                                </p:cTn>
                              </p:par>
                              <p:par>
                                <p:cTn id="11" presetID="22" presetClass="entr" presetSubtype="8"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500"/>
                                        <p:tgtEl>
                                          <p:spTgt spid="21"/>
                                        </p:tgtEl>
                                      </p:cBhvr>
                                    </p:animEffect>
                                  </p:childTnLst>
                                </p:cTn>
                              </p:par>
                              <p:par>
                                <p:cTn id="14" presetID="22" presetClass="exit" presetSubtype="8" fill="hold" nodeType="withEffect">
                                  <p:stCondLst>
                                    <p:cond delay="200"/>
                                  </p:stCondLst>
                                  <p:childTnLst>
                                    <p:animEffect transition="out" filter="wipe(left)">
                                      <p:cBhvr>
                                        <p:cTn id="15" dur="500"/>
                                        <p:tgtEl>
                                          <p:spTgt spid="21"/>
                                        </p:tgtEl>
                                      </p:cBhvr>
                                    </p:animEffect>
                                    <p:set>
                                      <p:cBhvr>
                                        <p:cTn id="16" dur="1" fill="hold">
                                          <p:stCondLst>
                                            <p:cond delay="499"/>
                                          </p:stCondLst>
                                        </p:cTn>
                                        <p:tgtEl>
                                          <p:spTgt spid="21"/>
                                        </p:tgtEl>
                                        <p:attrNameLst>
                                          <p:attrName>style.visibility</p:attrName>
                                        </p:attrNameLst>
                                      </p:cBhvr>
                                      <p:to>
                                        <p:strVal val="hidden"/>
                                      </p:to>
                                    </p:set>
                                  </p:childTnLst>
                                </p:cTn>
                              </p:par>
                              <p:par>
                                <p:cTn id="17" presetID="53" presetClass="entr" presetSubtype="16" fill="hold" grpId="0" nodeType="withEffect">
                                  <p:stCondLst>
                                    <p:cond delay="500"/>
                                  </p:stCondLst>
                                  <p:iterate type="lt">
                                    <p:tmPct val="10000"/>
                                  </p:iterate>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childTnLst>
                          </p:cTn>
                        </p:par>
                        <p:par>
                          <p:cTn id="22" fill="hold">
                            <p:stCondLst>
                              <p:cond delay="1150"/>
                            </p:stCondLst>
                            <p:childTnLst>
                              <p:par>
                                <p:cTn id="23" presetID="22" presetClass="entr" presetSubtype="8"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childTnLst>
                          </p:cTn>
                        </p:par>
                        <p:par>
                          <p:cTn id="26" fill="hold">
                            <p:stCondLst>
                              <p:cond delay="1650"/>
                            </p:stCondLst>
                            <p:childTnLst>
                              <p:par>
                                <p:cTn id="27" presetID="21" presetClass="entr" presetSubtype="1"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heel(1)">
                                      <p:cBhvr>
                                        <p:cTn id="29" dur="2000"/>
                                        <p:tgtEl>
                                          <p:spTgt spid="6"/>
                                        </p:tgtEl>
                                      </p:cBhvr>
                                    </p:animEffect>
                                  </p:childTnLst>
                                </p:cTn>
                              </p:par>
                              <p:par>
                                <p:cTn id="30" presetID="53" presetClass="entr" presetSubtype="16" fill="hold" grpId="0" nodeType="withEffect">
                                  <p:stCondLst>
                                    <p:cond delay="500"/>
                                  </p:stCondLst>
                                  <p:iterate type="lt">
                                    <p:tmPct val="10000"/>
                                  </p:iterate>
                                  <p:childTnLst>
                                    <p:set>
                                      <p:cBhvr>
                                        <p:cTn id="31" dur="1" fill="hold">
                                          <p:stCondLst>
                                            <p:cond delay="0"/>
                                          </p:stCondLst>
                                        </p:cTn>
                                        <p:tgtEl>
                                          <p:spTgt spid="4"/>
                                        </p:tgtEl>
                                        <p:attrNameLst>
                                          <p:attrName>style.visibility</p:attrName>
                                        </p:attrNameLst>
                                      </p:cBhvr>
                                      <p:to>
                                        <p:strVal val="visible"/>
                                      </p:to>
                                    </p:set>
                                    <p:anim calcmode="lin" valueType="num">
                                      <p:cBhvr>
                                        <p:cTn id="32" dur="250" fill="hold"/>
                                        <p:tgtEl>
                                          <p:spTgt spid="4"/>
                                        </p:tgtEl>
                                        <p:attrNameLst>
                                          <p:attrName>ppt_w</p:attrName>
                                        </p:attrNameLst>
                                      </p:cBhvr>
                                      <p:tavLst>
                                        <p:tav tm="0">
                                          <p:val>
                                            <p:fltVal val="0"/>
                                          </p:val>
                                        </p:tav>
                                        <p:tav tm="100000">
                                          <p:val>
                                            <p:strVal val="#ppt_w"/>
                                          </p:val>
                                        </p:tav>
                                      </p:tavLst>
                                    </p:anim>
                                    <p:anim calcmode="lin" valueType="num">
                                      <p:cBhvr>
                                        <p:cTn id="33" dur="250" fill="hold"/>
                                        <p:tgtEl>
                                          <p:spTgt spid="4"/>
                                        </p:tgtEl>
                                        <p:attrNameLst>
                                          <p:attrName>ppt_h</p:attrName>
                                        </p:attrNameLst>
                                      </p:cBhvr>
                                      <p:tavLst>
                                        <p:tav tm="0">
                                          <p:val>
                                            <p:fltVal val="0"/>
                                          </p:val>
                                        </p:tav>
                                        <p:tav tm="100000">
                                          <p:val>
                                            <p:strVal val="#ppt_h"/>
                                          </p:val>
                                        </p:tav>
                                      </p:tavLst>
                                    </p:anim>
                                    <p:animEffect transition="in" filter="fade">
                                      <p:cBhvr>
                                        <p:cTn id="34"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8" grpId="0" animBg="1"/>
      <p:bldP spid="6" grpId="0" animBg="1"/>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4" name="矩形 3"/>
          <p:cNvSpPr/>
          <p:nvPr/>
        </p:nvSpPr>
        <p:spPr>
          <a:xfrm>
            <a:off x="3499708" y="1572137"/>
            <a:ext cx="2178423" cy="646331"/>
          </a:xfrm>
          <a:prstGeom prst="rect">
            <a:avLst/>
          </a:prstGeom>
        </p:spPr>
        <p:txBody>
          <a:bodyPr wrap="square">
            <a:spAutoFit/>
          </a:bodyPr>
          <a:lstStyle/>
          <a:p>
            <a:pPr>
              <a:lnSpc>
                <a:spcPct val="150000"/>
              </a:lnSpc>
            </a:pPr>
            <a:r>
              <a:rPr lang="zh-CN" altLang="en-US" sz="2400" dirty="0" smtClean="0">
                <a:latin typeface="Arial" panose="020B0604020202020204" pitchFamily="34" charset="0"/>
                <a:ea typeface="微软雅黑" panose="020B0503020204020204" pitchFamily="34" charset="-122"/>
                <a:sym typeface="Arial" panose="020B0604020202020204" pitchFamily="34" charset="0"/>
              </a:rPr>
              <a:t>数据对齐</a:t>
            </a:r>
            <a:endParaRPr lang="en-US" altLang="zh-CN" sz="2400" dirty="0" smtClean="0">
              <a:latin typeface="Arial" panose="020B0604020202020204" pitchFamily="34" charset="0"/>
              <a:ea typeface="微软雅黑" panose="020B0503020204020204" pitchFamily="34" charset="-122"/>
              <a:sym typeface="Arial" panose="020B0604020202020204" pitchFamily="34" charset="0"/>
            </a:endParaRPr>
          </a:p>
        </p:txBody>
      </p:sp>
      <p:cxnSp>
        <p:nvCxnSpPr>
          <p:cNvPr id="20" name="直接连接符 19"/>
          <p:cNvCxnSpPr/>
          <p:nvPr/>
        </p:nvCxnSpPr>
        <p:spPr>
          <a:xfrm flipV="1">
            <a:off x="6096000" y="1238031"/>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22" idx="0"/>
          </p:cNvCxnSpPr>
          <p:nvPr/>
        </p:nvCxnSpPr>
        <p:spPr>
          <a:xfrm flipV="1">
            <a:off x="4116000" y="123471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376000" y="1234715"/>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411970" y="6218260"/>
            <a:ext cx="2386239" cy="27622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03</a:t>
            </a:r>
            <a:r>
              <a:rPr lang="en-US" altLang="zh-CN"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 </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任意多边形 5"/>
          <p:cNvSpPr/>
          <p:nvPr/>
        </p:nvSpPr>
        <p:spPr>
          <a:xfrm>
            <a:off x="1112946" y="3544508"/>
            <a:ext cx="10372845" cy="2673752"/>
          </a:xfrm>
          <a:custGeom>
            <a:avLst/>
            <a:gdLst>
              <a:gd name="connsiteX0" fmla="*/ 10637134 w 10637134"/>
              <a:gd name="connsiteY0" fmla="*/ 0 h 2673752"/>
              <a:gd name="connsiteX1" fmla="*/ 10637134 w 10637134"/>
              <a:gd name="connsiteY1" fmla="*/ 2673752 h 2673752"/>
              <a:gd name="connsiteX2" fmla="*/ 0 w 10637134"/>
              <a:gd name="connsiteY2" fmla="*/ 2673752 h 2673752"/>
            </a:gdLst>
            <a:ahLst/>
            <a:cxnLst>
              <a:cxn ang="0">
                <a:pos x="connsiteX0" y="connsiteY0"/>
              </a:cxn>
              <a:cxn ang="0">
                <a:pos x="connsiteX1" y="connsiteY1"/>
              </a:cxn>
              <a:cxn ang="0">
                <a:pos x="connsiteX2" y="connsiteY2"/>
              </a:cxn>
            </a:cxnLst>
            <a:rect l="l" t="t" r="r" b="b"/>
            <a:pathLst>
              <a:path w="10637134" h="2673752">
                <a:moveTo>
                  <a:pt x="10637134" y="0"/>
                </a:moveTo>
                <a:lnTo>
                  <a:pt x="10637134" y="2673752"/>
                </a:lnTo>
                <a:lnTo>
                  <a:pt x="0" y="2673752"/>
                </a:lnTo>
              </a:path>
            </a:pathLst>
          </a:cu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428960">
            <a:off x="-640162" y="-766227"/>
            <a:ext cx="12993189" cy="2515008"/>
          </a:xfrm>
          <a:prstGeom prst="rect">
            <a:avLst/>
          </a:prstGeom>
        </p:spPr>
      </p:pic>
      <p:sp>
        <p:nvSpPr>
          <p:cNvPr id="24" name="文本框 23"/>
          <p:cNvSpPr txBox="1"/>
          <p:nvPr/>
        </p:nvSpPr>
        <p:spPr>
          <a:xfrm>
            <a:off x="4026743" y="560924"/>
            <a:ext cx="4049257" cy="584775"/>
          </a:xfrm>
          <a:prstGeom prst="rect">
            <a:avLst/>
          </a:prstGeom>
          <a:noFill/>
        </p:spPr>
        <p:txBody>
          <a:bodyPr wrap="square" rtlCol="0">
            <a:spAutoFit/>
          </a:bodyPr>
          <a:lstStyle/>
          <a:p>
            <a:pPr algn="ctr"/>
            <a:r>
              <a:rPr lang="en-US" altLang="zh-CN" sz="3200" spc="300" dirty="0"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3200" spc="300" dirty="0"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模型描述</a:t>
            </a:r>
            <a:endParaRPr lang="zh-CN" altLang="en-US" sz="20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3" name="组合 12"/>
          <p:cNvGrpSpPr/>
          <p:nvPr/>
        </p:nvGrpSpPr>
        <p:grpSpPr>
          <a:xfrm>
            <a:off x="1841043" y="1507158"/>
            <a:ext cx="787807" cy="4987327"/>
            <a:chOff x="807489" y="2061742"/>
            <a:chExt cx="787807" cy="4987327"/>
          </a:xfrm>
        </p:grpSpPr>
        <p:cxnSp>
          <p:nvCxnSpPr>
            <p:cNvPr id="14" name="直接连接符 13"/>
            <p:cNvCxnSpPr/>
            <p:nvPr/>
          </p:nvCxnSpPr>
          <p:spPr>
            <a:xfrm>
              <a:off x="1338486" y="2214941"/>
              <a:ext cx="0" cy="483412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a:grpSpLocks noChangeAspect="1"/>
            </p:cNvGrpSpPr>
            <p:nvPr/>
          </p:nvGrpSpPr>
          <p:grpSpPr>
            <a:xfrm>
              <a:off x="875296" y="2061742"/>
              <a:ext cx="720000" cy="742089"/>
              <a:chOff x="4724972" y="1458268"/>
              <a:chExt cx="742579" cy="816111"/>
            </a:xfrm>
          </p:grpSpPr>
          <p:sp>
            <p:nvSpPr>
              <p:cNvPr id="26" name="菱形 25"/>
              <p:cNvSpPr/>
              <p:nvPr/>
            </p:nvSpPr>
            <p:spPr>
              <a:xfrm>
                <a:off x="4724972" y="1458268"/>
                <a:ext cx="742579" cy="789978"/>
              </a:xfrm>
              <a:prstGeom prst="diamond">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27" name="Rectangle 22"/>
              <p:cNvSpPr>
                <a:spLocks noChangeArrowheads="1"/>
              </p:cNvSpPr>
              <p:nvPr/>
            </p:nvSpPr>
            <p:spPr bwMode="auto">
              <a:xfrm>
                <a:off x="4819195" y="1495882"/>
                <a:ext cx="414266" cy="778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eaLnBrk="1" hangingPunct="1">
                  <a:lnSpc>
                    <a:spcPct val="100000"/>
                  </a:lnSpc>
                  <a:spcBef>
                    <a:spcPct val="0"/>
                  </a:spcBef>
                  <a:buFontTx/>
                  <a:buNone/>
                </a:pPr>
                <a:r>
                  <a:rPr lang="zh-CN" altLang="zh-CN" sz="40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1</a:t>
                </a:r>
              </a:p>
            </p:txBody>
          </p:sp>
        </p:grpSp>
        <p:grpSp>
          <p:nvGrpSpPr>
            <p:cNvPr id="16" name="组合 15"/>
            <p:cNvGrpSpPr>
              <a:grpSpLocks noChangeAspect="1"/>
            </p:cNvGrpSpPr>
            <p:nvPr/>
          </p:nvGrpSpPr>
          <p:grpSpPr>
            <a:xfrm>
              <a:off x="832513" y="3293506"/>
              <a:ext cx="720000" cy="720000"/>
              <a:chOff x="4714013" y="3041801"/>
              <a:chExt cx="846000" cy="846000"/>
            </a:xfrm>
          </p:grpSpPr>
          <p:sp>
            <p:nvSpPr>
              <p:cNvPr id="23" name="菱形 22"/>
              <p:cNvSpPr/>
              <p:nvPr/>
            </p:nvSpPr>
            <p:spPr>
              <a:xfrm>
                <a:off x="4714013" y="3041801"/>
                <a:ext cx="846000" cy="846000"/>
              </a:xfrm>
              <a:prstGeom prst="diamond">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25" name="Rectangle 22"/>
              <p:cNvSpPr>
                <a:spLocks noChangeArrowheads="1"/>
              </p:cNvSpPr>
              <p:nvPr/>
            </p:nvSpPr>
            <p:spPr bwMode="auto">
              <a:xfrm>
                <a:off x="4853274" y="3052780"/>
                <a:ext cx="414266" cy="831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eaLnBrk="1" hangingPunct="1">
                  <a:lnSpc>
                    <a:spcPct val="100000"/>
                  </a:lnSpc>
                  <a:spcBef>
                    <a:spcPct val="0"/>
                  </a:spcBef>
                  <a:buFontTx/>
                  <a:buNone/>
                </a:pPr>
                <a:r>
                  <a:rPr lang="en-US" altLang="zh-CN" sz="40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2</a:t>
                </a:r>
                <a:endParaRPr lang="zh-CN" altLang="zh-CN" sz="40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grpSp>
        <p:grpSp>
          <p:nvGrpSpPr>
            <p:cNvPr id="17" name="组合 16"/>
            <p:cNvGrpSpPr>
              <a:grpSpLocks noChangeAspect="1"/>
            </p:cNvGrpSpPr>
            <p:nvPr/>
          </p:nvGrpSpPr>
          <p:grpSpPr>
            <a:xfrm>
              <a:off x="807489" y="4503181"/>
              <a:ext cx="720000" cy="720000"/>
              <a:chOff x="4719547" y="4625335"/>
              <a:chExt cx="846000" cy="846000"/>
            </a:xfrm>
          </p:grpSpPr>
          <p:sp>
            <p:nvSpPr>
              <p:cNvPr id="18" name="菱形 17"/>
              <p:cNvSpPr/>
              <p:nvPr/>
            </p:nvSpPr>
            <p:spPr>
              <a:xfrm>
                <a:off x="4719547" y="4625335"/>
                <a:ext cx="846000" cy="846000"/>
              </a:xfrm>
              <a:prstGeom prst="diamond">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19" name="Rectangle 22"/>
              <p:cNvSpPr>
                <a:spLocks noChangeArrowheads="1"/>
              </p:cNvSpPr>
              <p:nvPr/>
            </p:nvSpPr>
            <p:spPr bwMode="auto">
              <a:xfrm>
                <a:off x="4828202" y="4636314"/>
                <a:ext cx="414266" cy="831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eaLnBrk="1" hangingPunct="1">
                  <a:lnSpc>
                    <a:spcPct val="100000"/>
                  </a:lnSpc>
                  <a:spcBef>
                    <a:spcPct val="0"/>
                  </a:spcBef>
                  <a:buFontTx/>
                  <a:buNone/>
                </a:pPr>
                <a:r>
                  <a:rPr lang="en-US" altLang="zh-CN" sz="40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3</a:t>
                </a:r>
                <a:endParaRPr lang="zh-CN" altLang="zh-CN" sz="40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grpSp>
      </p:grpSp>
      <p:sp>
        <p:nvSpPr>
          <p:cNvPr id="29" name="矩形 28"/>
          <p:cNvSpPr/>
          <p:nvPr/>
        </p:nvSpPr>
        <p:spPr>
          <a:xfrm>
            <a:off x="3468932" y="2727103"/>
            <a:ext cx="2178423" cy="580415"/>
          </a:xfrm>
          <a:prstGeom prst="rect">
            <a:avLst/>
          </a:prstGeom>
        </p:spPr>
        <p:txBody>
          <a:bodyPr wrap="square">
            <a:spAutoFit/>
          </a:bodyPr>
          <a:lstStyle/>
          <a:p>
            <a:pPr>
              <a:lnSpc>
                <a:spcPct val="150000"/>
              </a:lnSpc>
            </a:pPr>
            <a:r>
              <a:rPr lang="zh-CN" altLang="en-US" sz="2400" dirty="0" smtClean="0">
                <a:latin typeface="Arial" panose="020B0604020202020204" pitchFamily="34" charset="0"/>
                <a:ea typeface="微软雅黑" panose="020B0503020204020204" pitchFamily="34" charset="-122"/>
                <a:sym typeface="Arial" panose="020B0604020202020204" pitchFamily="34" charset="0"/>
              </a:rPr>
              <a:t>模型分解</a:t>
            </a:r>
            <a:endParaRPr lang="en-US" altLang="zh-CN" sz="2400" dirty="0" smtClean="0">
              <a:latin typeface="Arial" panose="020B0604020202020204" pitchFamily="34" charset="0"/>
              <a:ea typeface="微软雅黑" panose="020B0503020204020204" pitchFamily="34" charset="-122"/>
              <a:sym typeface="Arial" panose="020B0604020202020204" pitchFamily="34" charset="0"/>
            </a:endParaRPr>
          </a:p>
        </p:txBody>
      </p:sp>
      <p:sp>
        <p:nvSpPr>
          <p:cNvPr id="30" name="矩形 29"/>
          <p:cNvSpPr/>
          <p:nvPr/>
        </p:nvSpPr>
        <p:spPr>
          <a:xfrm>
            <a:off x="3468522" y="3931646"/>
            <a:ext cx="2178423" cy="580415"/>
          </a:xfrm>
          <a:prstGeom prst="rect">
            <a:avLst/>
          </a:prstGeom>
        </p:spPr>
        <p:txBody>
          <a:bodyPr wrap="square">
            <a:spAutoFit/>
          </a:bodyPr>
          <a:lstStyle/>
          <a:p>
            <a:pPr>
              <a:lnSpc>
                <a:spcPct val="150000"/>
              </a:lnSpc>
            </a:pPr>
            <a:r>
              <a:rPr lang="zh-CN" altLang="en-US" sz="2400" dirty="0" smtClean="0">
                <a:latin typeface="Arial" panose="020B0604020202020204" pitchFamily="34" charset="0"/>
                <a:ea typeface="微软雅黑" panose="020B0503020204020204" pitchFamily="34" charset="-122"/>
                <a:sym typeface="Arial" panose="020B0604020202020204" pitchFamily="34" charset="0"/>
              </a:rPr>
              <a:t>模型组件</a:t>
            </a:r>
            <a:endParaRPr lang="en-US" altLang="zh-CN" sz="2400" dirty="0" smtClean="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17930577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500"/>
                                        <p:tgtEl>
                                          <p:spTgt spid="20"/>
                                        </p:tgtEl>
                                      </p:cBhvr>
                                    </p:animEffect>
                                  </p:childTnLst>
                                </p:cTn>
                              </p:par>
                              <p:par>
                                <p:cTn id="8" presetID="22" presetClass="exit" presetSubtype="2" fill="hold" nodeType="withEffect">
                                  <p:stCondLst>
                                    <p:cond delay="200"/>
                                  </p:stCondLst>
                                  <p:childTnLst>
                                    <p:animEffect transition="out" filter="wipe(right)">
                                      <p:cBhvr>
                                        <p:cTn id="9" dur="500"/>
                                        <p:tgtEl>
                                          <p:spTgt spid="20"/>
                                        </p:tgtEl>
                                      </p:cBhvr>
                                    </p:animEffect>
                                    <p:set>
                                      <p:cBhvr>
                                        <p:cTn id="10" dur="1" fill="hold">
                                          <p:stCondLst>
                                            <p:cond delay="499"/>
                                          </p:stCondLst>
                                        </p:cTn>
                                        <p:tgtEl>
                                          <p:spTgt spid="20"/>
                                        </p:tgtEl>
                                        <p:attrNameLst>
                                          <p:attrName>style.visibility</p:attrName>
                                        </p:attrNameLst>
                                      </p:cBhvr>
                                      <p:to>
                                        <p:strVal val="hidden"/>
                                      </p:to>
                                    </p:set>
                                  </p:childTnLst>
                                </p:cTn>
                              </p:par>
                              <p:par>
                                <p:cTn id="11" presetID="22" presetClass="entr" presetSubtype="8"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500"/>
                                        <p:tgtEl>
                                          <p:spTgt spid="21"/>
                                        </p:tgtEl>
                                      </p:cBhvr>
                                    </p:animEffect>
                                  </p:childTnLst>
                                </p:cTn>
                              </p:par>
                              <p:par>
                                <p:cTn id="14" presetID="22" presetClass="exit" presetSubtype="8" fill="hold" nodeType="withEffect">
                                  <p:stCondLst>
                                    <p:cond delay="200"/>
                                  </p:stCondLst>
                                  <p:childTnLst>
                                    <p:animEffect transition="out" filter="wipe(left)">
                                      <p:cBhvr>
                                        <p:cTn id="15" dur="500"/>
                                        <p:tgtEl>
                                          <p:spTgt spid="21"/>
                                        </p:tgtEl>
                                      </p:cBhvr>
                                    </p:animEffect>
                                    <p:set>
                                      <p:cBhvr>
                                        <p:cTn id="16" dur="1" fill="hold">
                                          <p:stCondLst>
                                            <p:cond delay="499"/>
                                          </p:stCondLst>
                                        </p:cTn>
                                        <p:tgtEl>
                                          <p:spTgt spid="21"/>
                                        </p:tgtEl>
                                        <p:attrNameLst>
                                          <p:attrName>style.visibility</p:attrName>
                                        </p:attrNameLst>
                                      </p:cBhvr>
                                      <p:to>
                                        <p:strVal val="hidden"/>
                                      </p:to>
                                    </p:set>
                                  </p:childTnLst>
                                </p:cTn>
                              </p:par>
                              <p:par>
                                <p:cTn id="17" presetID="53" presetClass="entr" presetSubtype="16" fill="hold" grpId="0" nodeType="withEffect">
                                  <p:stCondLst>
                                    <p:cond delay="500"/>
                                  </p:stCondLst>
                                  <p:iterate type="lt">
                                    <p:tmPct val="10000"/>
                                  </p:iterate>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childTnLst>
                          </p:cTn>
                        </p:par>
                        <p:par>
                          <p:cTn id="22" fill="hold">
                            <p:stCondLst>
                              <p:cond delay="1150"/>
                            </p:stCondLst>
                            <p:childTnLst>
                              <p:par>
                                <p:cTn id="23" presetID="22" presetClass="entr" presetSubtype="8"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childTnLst>
                          </p:cTn>
                        </p:par>
                        <p:par>
                          <p:cTn id="26" fill="hold">
                            <p:stCondLst>
                              <p:cond delay="1650"/>
                            </p:stCondLst>
                            <p:childTnLst>
                              <p:par>
                                <p:cTn id="27" presetID="21" presetClass="entr" presetSubtype="1"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heel(1)">
                                      <p:cBhvr>
                                        <p:cTn id="29" dur="2000"/>
                                        <p:tgtEl>
                                          <p:spTgt spid="6"/>
                                        </p:tgtEl>
                                      </p:cBhvr>
                                    </p:animEffect>
                                  </p:childTnLst>
                                </p:cTn>
                              </p:par>
                              <p:par>
                                <p:cTn id="30" presetID="53" presetClass="entr" presetSubtype="16" fill="hold" grpId="0" nodeType="withEffect">
                                  <p:stCondLst>
                                    <p:cond delay="500"/>
                                  </p:stCondLst>
                                  <p:iterate type="lt">
                                    <p:tmPct val="10000"/>
                                  </p:iterate>
                                  <p:childTnLst>
                                    <p:set>
                                      <p:cBhvr>
                                        <p:cTn id="31" dur="1" fill="hold">
                                          <p:stCondLst>
                                            <p:cond delay="0"/>
                                          </p:stCondLst>
                                        </p:cTn>
                                        <p:tgtEl>
                                          <p:spTgt spid="4"/>
                                        </p:tgtEl>
                                        <p:attrNameLst>
                                          <p:attrName>style.visibility</p:attrName>
                                        </p:attrNameLst>
                                      </p:cBhvr>
                                      <p:to>
                                        <p:strVal val="visible"/>
                                      </p:to>
                                    </p:set>
                                    <p:anim calcmode="lin" valueType="num">
                                      <p:cBhvr>
                                        <p:cTn id="32" dur="250" fill="hold"/>
                                        <p:tgtEl>
                                          <p:spTgt spid="4"/>
                                        </p:tgtEl>
                                        <p:attrNameLst>
                                          <p:attrName>ppt_w</p:attrName>
                                        </p:attrNameLst>
                                      </p:cBhvr>
                                      <p:tavLst>
                                        <p:tav tm="0">
                                          <p:val>
                                            <p:fltVal val="0"/>
                                          </p:val>
                                        </p:tav>
                                        <p:tav tm="100000">
                                          <p:val>
                                            <p:strVal val="#ppt_w"/>
                                          </p:val>
                                        </p:tav>
                                      </p:tavLst>
                                    </p:anim>
                                    <p:anim calcmode="lin" valueType="num">
                                      <p:cBhvr>
                                        <p:cTn id="33" dur="250" fill="hold"/>
                                        <p:tgtEl>
                                          <p:spTgt spid="4"/>
                                        </p:tgtEl>
                                        <p:attrNameLst>
                                          <p:attrName>ppt_h</p:attrName>
                                        </p:attrNameLst>
                                      </p:cBhvr>
                                      <p:tavLst>
                                        <p:tav tm="0">
                                          <p:val>
                                            <p:fltVal val="0"/>
                                          </p:val>
                                        </p:tav>
                                        <p:tav tm="100000">
                                          <p:val>
                                            <p:strVal val="#ppt_h"/>
                                          </p:val>
                                        </p:tav>
                                      </p:tavLst>
                                    </p:anim>
                                    <p:animEffect transition="in" filter="fade">
                                      <p:cBhvr>
                                        <p:cTn id="34" dur="250"/>
                                        <p:tgtEl>
                                          <p:spTgt spid="4"/>
                                        </p:tgtEl>
                                      </p:cBhvr>
                                    </p:animEffect>
                                  </p:childTnLst>
                                </p:cTn>
                              </p:par>
                              <p:par>
                                <p:cTn id="35" presetID="53" presetClass="entr" presetSubtype="16" fill="hold" grpId="0" nodeType="withEffect">
                                  <p:stCondLst>
                                    <p:cond delay="500"/>
                                  </p:stCondLst>
                                  <p:iterate type="lt">
                                    <p:tmPct val="10000"/>
                                  </p:iterate>
                                  <p:childTnLst>
                                    <p:set>
                                      <p:cBhvr>
                                        <p:cTn id="36" dur="1" fill="hold">
                                          <p:stCondLst>
                                            <p:cond delay="0"/>
                                          </p:stCondLst>
                                        </p:cTn>
                                        <p:tgtEl>
                                          <p:spTgt spid="29"/>
                                        </p:tgtEl>
                                        <p:attrNameLst>
                                          <p:attrName>style.visibility</p:attrName>
                                        </p:attrNameLst>
                                      </p:cBhvr>
                                      <p:to>
                                        <p:strVal val="visible"/>
                                      </p:to>
                                    </p:set>
                                    <p:anim calcmode="lin" valueType="num">
                                      <p:cBhvr>
                                        <p:cTn id="37" dur="250" fill="hold"/>
                                        <p:tgtEl>
                                          <p:spTgt spid="29"/>
                                        </p:tgtEl>
                                        <p:attrNameLst>
                                          <p:attrName>ppt_w</p:attrName>
                                        </p:attrNameLst>
                                      </p:cBhvr>
                                      <p:tavLst>
                                        <p:tav tm="0">
                                          <p:val>
                                            <p:fltVal val="0"/>
                                          </p:val>
                                        </p:tav>
                                        <p:tav tm="100000">
                                          <p:val>
                                            <p:strVal val="#ppt_w"/>
                                          </p:val>
                                        </p:tav>
                                      </p:tavLst>
                                    </p:anim>
                                    <p:anim calcmode="lin" valueType="num">
                                      <p:cBhvr>
                                        <p:cTn id="38" dur="250" fill="hold"/>
                                        <p:tgtEl>
                                          <p:spTgt spid="29"/>
                                        </p:tgtEl>
                                        <p:attrNameLst>
                                          <p:attrName>ppt_h</p:attrName>
                                        </p:attrNameLst>
                                      </p:cBhvr>
                                      <p:tavLst>
                                        <p:tav tm="0">
                                          <p:val>
                                            <p:fltVal val="0"/>
                                          </p:val>
                                        </p:tav>
                                        <p:tav tm="100000">
                                          <p:val>
                                            <p:strVal val="#ppt_h"/>
                                          </p:val>
                                        </p:tav>
                                      </p:tavLst>
                                    </p:anim>
                                    <p:animEffect transition="in" filter="fade">
                                      <p:cBhvr>
                                        <p:cTn id="39" dur="250"/>
                                        <p:tgtEl>
                                          <p:spTgt spid="29"/>
                                        </p:tgtEl>
                                      </p:cBhvr>
                                    </p:animEffect>
                                  </p:childTnLst>
                                </p:cTn>
                              </p:par>
                              <p:par>
                                <p:cTn id="40" presetID="53" presetClass="entr" presetSubtype="16" fill="hold" grpId="0" nodeType="withEffect">
                                  <p:stCondLst>
                                    <p:cond delay="500"/>
                                  </p:stCondLst>
                                  <p:iterate type="lt">
                                    <p:tmPct val="10000"/>
                                  </p:iterate>
                                  <p:childTnLst>
                                    <p:set>
                                      <p:cBhvr>
                                        <p:cTn id="41" dur="1" fill="hold">
                                          <p:stCondLst>
                                            <p:cond delay="0"/>
                                          </p:stCondLst>
                                        </p:cTn>
                                        <p:tgtEl>
                                          <p:spTgt spid="30"/>
                                        </p:tgtEl>
                                        <p:attrNameLst>
                                          <p:attrName>style.visibility</p:attrName>
                                        </p:attrNameLst>
                                      </p:cBhvr>
                                      <p:to>
                                        <p:strVal val="visible"/>
                                      </p:to>
                                    </p:set>
                                    <p:anim calcmode="lin" valueType="num">
                                      <p:cBhvr>
                                        <p:cTn id="42" dur="250" fill="hold"/>
                                        <p:tgtEl>
                                          <p:spTgt spid="30"/>
                                        </p:tgtEl>
                                        <p:attrNameLst>
                                          <p:attrName>ppt_w</p:attrName>
                                        </p:attrNameLst>
                                      </p:cBhvr>
                                      <p:tavLst>
                                        <p:tav tm="0">
                                          <p:val>
                                            <p:fltVal val="0"/>
                                          </p:val>
                                        </p:tav>
                                        <p:tav tm="100000">
                                          <p:val>
                                            <p:strVal val="#ppt_w"/>
                                          </p:val>
                                        </p:tav>
                                      </p:tavLst>
                                    </p:anim>
                                    <p:anim calcmode="lin" valueType="num">
                                      <p:cBhvr>
                                        <p:cTn id="43" dur="250" fill="hold"/>
                                        <p:tgtEl>
                                          <p:spTgt spid="30"/>
                                        </p:tgtEl>
                                        <p:attrNameLst>
                                          <p:attrName>ppt_h</p:attrName>
                                        </p:attrNameLst>
                                      </p:cBhvr>
                                      <p:tavLst>
                                        <p:tav tm="0">
                                          <p:val>
                                            <p:fltVal val="0"/>
                                          </p:val>
                                        </p:tav>
                                        <p:tav tm="100000">
                                          <p:val>
                                            <p:strVal val="#ppt_h"/>
                                          </p:val>
                                        </p:tav>
                                      </p:tavLst>
                                    </p:anim>
                                    <p:animEffect transition="in" filter="fade">
                                      <p:cBhvr>
                                        <p:cTn id="44"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8" grpId="0" animBg="1"/>
      <p:bldP spid="6" grpId="0" animBg="1"/>
      <p:bldP spid="24" grpId="0"/>
      <p:bldP spid="2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cxnSp>
        <p:nvCxnSpPr>
          <p:cNvPr id="20" name="直接连接符 19"/>
          <p:cNvCxnSpPr/>
          <p:nvPr/>
        </p:nvCxnSpPr>
        <p:spPr>
          <a:xfrm flipV="1">
            <a:off x="6096000" y="1238031"/>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22" idx="0"/>
          </p:cNvCxnSpPr>
          <p:nvPr/>
        </p:nvCxnSpPr>
        <p:spPr>
          <a:xfrm flipV="1">
            <a:off x="4116000" y="123471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376000" y="1234715"/>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411970" y="6218260"/>
            <a:ext cx="2386239" cy="27622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03</a:t>
            </a:r>
            <a:r>
              <a:rPr lang="en-US" altLang="zh-CN"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 </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任意多边形 5"/>
          <p:cNvSpPr/>
          <p:nvPr/>
        </p:nvSpPr>
        <p:spPr>
          <a:xfrm>
            <a:off x="1112946" y="3544508"/>
            <a:ext cx="10372845" cy="2673752"/>
          </a:xfrm>
          <a:custGeom>
            <a:avLst/>
            <a:gdLst>
              <a:gd name="connsiteX0" fmla="*/ 10637134 w 10637134"/>
              <a:gd name="connsiteY0" fmla="*/ 0 h 2673752"/>
              <a:gd name="connsiteX1" fmla="*/ 10637134 w 10637134"/>
              <a:gd name="connsiteY1" fmla="*/ 2673752 h 2673752"/>
              <a:gd name="connsiteX2" fmla="*/ 0 w 10637134"/>
              <a:gd name="connsiteY2" fmla="*/ 2673752 h 2673752"/>
            </a:gdLst>
            <a:ahLst/>
            <a:cxnLst>
              <a:cxn ang="0">
                <a:pos x="connsiteX0" y="connsiteY0"/>
              </a:cxn>
              <a:cxn ang="0">
                <a:pos x="connsiteX1" y="connsiteY1"/>
              </a:cxn>
              <a:cxn ang="0">
                <a:pos x="connsiteX2" y="connsiteY2"/>
              </a:cxn>
            </a:cxnLst>
            <a:rect l="l" t="t" r="r" b="b"/>
            <a:pathLst>
              <a:path w="10637134" h="2673752">
                <a:moveTo>
                  <a:pt x="10637134" y="0"/>
                </a:moveTo>
                <a:lnTo>
                  <a:pt x="10637134" y="2673752"/>
                </a:lnTo>
                <a:lnTo>
                  <a:pt x="0" y="2673752"/>
                </a:lnTo>
              </a:path>
            </a:pathLst>
          </a:cu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428960">
            <a:off x="-640162" y="-766227"/>
            <a:ext cx="12993189" cy="2515008"/>
          </a:xfrm>
          <a:prstGeom prst="rect">
            <a:avLst/>
          </a:prstGeom>
        </p:spPr>
      </p:pic>
      <p:sp>
        <p:nvSpPr>
          <p:cNvPr id="24" name="文本框 23"/>
          <p:cNvSpPr txBox="1"/>
          <p:nvPr/>
        </p:nvSpPr>
        <p:spPr>
          <a:xfrm>
            <a:off x="4026743" y="560924"/>
            <a:ext cx="4049257" cy="584775"/>
          </a:xfrm>
          <a:prstGeom prst="rect">
            <a:avLst/>
          </a:prstGeom>
          <a:noFill/>
        </p:spPr>
        <p:txBody>
          <a:bodyPr wrap="square" rtlCol="0">
            <a:spAutoFit/>
          </a:bodyPr>
          <a:lstStyle/>
          <a:p>
            <a:pPr algn="ctr"/>
            <a:r>
              <a:rPr lang="en-US" altLang="zh-CN" sz="3200" spc="300" dirty="0"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3200" spc="300" dirty="0"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数据对齐</a:t>
            </a:r>
            <a:endParaRPr lang="zh-CN" altLang="en-US" sz="20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978742" y="1468498"/>
            <a:ext cx="9429281" cy="1815882"/>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为了准确地描述预测相关性，我们假设股票的运动预测</a:t>
            </a:r>
            <a:r>
              <a:rPr lang="zh-CN" altLang="en-US" sz="1600" dirty="0" smtClean="0">
                <a:latin typeface="微软雅黑" panose="020B0503020204020204" pitchFamily="34" charset="-122"/>
                <a:ea typeface="微软雅黑" panose="020B0503020204020204" pitchFamily="34" charset="-122"/>
              </a:rPr>
              <a:t>可以从预测</a:t>
            </a:r>
            <a:r>
              <a:rPr lang="zh-CN" altLang="en-US" sz="1600" dirty="0">
                <a:latin typeface="微软雅黑" panose="020B0503020204020204" pitchFamily="34" charset="-122"/>
                <a:ea typeface="微软雅黑" panose="020B0503020204020204" pitchFamily="34" charset="-122"/>
              </a:rPr>
              <a:t>其历史</a:t>
            </a:r>
            <a:r>
              <a:rPr lang="zh-CN" altLang="en-US" sz="1600" dirty="0" smtClean="0">
                <a:latin typeface="微软雅黑" panose="020B0503020204020204" pitchFamily="34" charset="-122"/>
                <a:ea typeface="微软雅黑" panose="020B0503020204020204" pitchFamily="34" charset="-122"/>
              </a:rPr>
              <a:t>运动中受益。因此我们构建模型时，不仅预测目标交易日</a:t>
            </a:r>
            <a:r>
              <a:rPr lang="en-US" altLang="zh-CN" sz="1600" dirty="0" smtClean="0">
                <a:latin typeface="微软雅黑" panose="020B0503020204020204" pitchFamily="34" charset="-122"/>
                <a:ea typeface="微软雅黑" panose="020B0503020204020204" pitchFamily="34" charset="-122"/>
              </a:rPr>
              <a:t>N+1</a:t>
            </a:r>
            <a:r>
              <a:rPr lang="zh-CN" altLang="en-US" sz="1600" dirty="0" smtClean="0">
                <a:latin typeface="微软雅黑" panose="020B0503020204020204" pitchFamily="34" charset="-122"/>
                <a:ea typeface="微软雅黑" panose="020B0503020204020204" pitchFamily="34" charset="-122"/>
              </a:rPr>
              <a:t>的趋势，也对这个</a:t>
            </a:r>
            <a:r>
              <a:rPr lang="en-US" altLang="zh-CN" sz="1600" dirty="0" smtClean="0">
                <a:latin typeface="微软雅黑" panose="020B0503020204020204" pitchFamily="34" charset="-122"/>
                <a:ea typeface="微软雅黑" panose="020B0503020204020204" pitchFamily="34" charset="-122"/>
              </a:rPr>
              <a:t>N</a:t>
            </a:r>
            <a:r>
              <a:rPr lang="zh-CN" altLang="en-US" sz="1600" dirty="0" smtClean="0">
                <a:latin typeface="微软雅黑" panose="020B0503020204020204" pitchFamily="34" charset="-122"/>
                <a:ea typeface="微软雅黑" panose="020B0503020204020204" pitchFamily="34" charset="-122"/>
              </a:rPr>
              <a:t>天的窗口中的其他交易日做预测。</a:t>
            </a:r>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窗口中存在非交易日，因此需要做一个对齐</a:t>
            </a:r>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将</a:t>
            </a:r>
            <a:r>
              <a:rPr lang="zh-CN" altLang="en-US" sz="1600" dirty="0" smtClean="0">
                <a:latin typeface="微软雅黑" panose="020B0503020204020204" pitchFamily="34" charset="-122"/>
                <a:ea typeface="微软雅黑" panose="020B0503020204020204" pitchFamily="34" charset="-122"/>
              </a:rPr>
              <a:t>窗口中的交易日挑选出来，然后将这个窗口中所有的数据映射到一个交易日中</a:t>
            </a:r>
            <a:endParaRPr lang="zh-CN" altLang="en-US" sz="1600" dirty="0">
              <a:latin typeface="微软雅黑" panose="020B0503020204020204" pitchFamily="34" charset="-122"/>
              <a:ea typeface="微软雅黑" panose="020B0503020204020204" pitchFamily="34" charset="-122"/>
            </a:endParaRPr>
          </a:p>
        </p:txBody>
      </p:sp>
      <p:grpSp>
        <p:nvGrpSpPr>
          <p:cNvPr id="36" name="组合 35"/>
          <p:cNvGrpSpPr/>
          <p:nvPr/>
        </p:nvGrpSpPr>
        <p:grpSpPr>
          <a:xfrm>
            <a:off x="978742" y="3695416"/>
            <a:ext cx="4625790" cy="1477328"/>
            <a:chOff x="1223682" y="3415553"/>
            <a:chExt cx="3576918" cy="1477328"/>
          </a:xfrm>
        </p:grpSpPr>
        <p:sp>
          <p:nvSpPr>
            <p:cNvPr id="7" name="文本框 6"/>
            <p:cNvSpPr txBox="1"/>
            <p:nvPr/>
          </p:nvSpPr>
          <p:spPr>
            <a:xfrm>
              <a:off x="1223682" y="3415553"/>
              <a:ext cx="3576918" cy="1477328"/>
            </a:xfrm>
            <a:prstGeom prst="rect">
              <a:avLst/>
            </a:prstGeom>
            <a:noFill/>
          </p:spPr>
          <p:txBody>
            <a:bodyPr wrap="square" rtlCol="0">
              <a:spAutoFit/>
            </a:bodyPr>
            <a:lstStyle/>
            <a:p>
              <a:r>
                <a:rPr lang="en-US" altLang="zh-CN" dirty="0" smtClean="0"/>
                <a:t>2012/08/02              2012/08/02</a:t>
              </a:r>
            </a:p>
            <a:p>
              <a:r>
                <a:rPr lang="en-US" altLang="zh-CN" dirty="0" smtClean="0"/>
                <a:t>2012/08/03</a:t>
              </a:r>
            </a:p>
            <a:p>
              <a:r>
                <a:rPr lang="en-US" altLang="zh-CN" dirty="0" smtClean="0"/>
                <a:t>2012/08/04              2012/08/03</a:t>
              </a:r>
              <a:endParaRPr lang="en-US" altLang="zh-CN" dirty="0"/>
            </a:p>
            <a:p>
              <a:r>
                <a:rPr lang="en-US" altLang="zh-CN" dirty="0" smtClean="0"/>
                <a:t>2012/08/05</a:t>
              </a:r>
            </a:p>
            <a:p>
              <a:r>
                <a:rPr lang="en-US" altLang="zh-CN" dirty="0" smtClean="0"/>
                <a:t>2012/08/06              2012/08/06</a:t>
              </a:r>
              <a:endParaRPr lang="zh-CN" altLang="en-US" dirty="0"/>
            </a:p>
          </p:txBody>
        </p:sp>
        <p:cxnSp>
          <p:nvCxnSpPr>
            <p:cNvPr id="9" name="直接箭头连接符 8"/>
            <p:cNvCxnSpPr/>
            <p:nvPr/>
          </p:nvCxnSpPr>
          <p:spPr>
            <a:xfrm>
              <a:off x="2219156" y="3598296"/>
              <a:ext cx="10623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2219156" y="4718884"/>
              <a:ext cx="10623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2229554" y="3898614"/>
              <a:ext cx="1062317" cy="3092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2219156" y="4194449"/>
              <a:ext cx="10623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V="1">
              <a:off x="2219156" y="4194449"/>
              <a:ext cx="1062317" cy="2554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78446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500"/>
                                        <p:tgtEl>
                                          <p:spTgt spid="20"/>
                                        </p:tgtEl>
                                      </p:cBhvr>
                                    </p:animEffect>
                                  </p:childTnLst>
                                </p:cTn>
                              </p:par>
                              <p:par>
                                <p:cTn id="8" presetID="22" presetClass="exit" presetSubtype="2" fill="hold" nodeType="withEffect">
                                  <p:stCondLst>
                                    <p:cond delay="200"/>
                                  </p:stCondLst>
                                  <p:childTnLst>
                                    <p:animEffect transition="out" filter="wipe(right)">
                                      <p:cBhvr>
                                        <p:cTn id="9" dur="500"/>
                                        <p:tgtEl>
                                          <p:spTgt spid="20"/>
                                        </p:tgtEl>
                                      </p:cBhvr>
                                    </p:animEffect>
                                    <p:set>
                                      <p:cBhvr>
                                        <p:cTn id="10" dur="1" fill="hold">
                                          <p:stCondLst>
                                            <p:cond delay="499"/>
                                          </p:stCondLst>
                                        </p:cTn>
                                        <p:tgtEl>
                                          <p:spTgt spid="20"/>
                                        </p:tgtEl>
                                        <p:attrNameLst>
                                          <p:attrName>style.visibility</p:attrName>
                                        </p:attrNameLst>
                                      </p:cBhvr>
                                      <p:to>
                                        <p:strVal val="hidden"/>
                                      </p:to>
                                    </p:set>
                                  </p:childTnLst>
                                </p:cTn>
                              </p:par>
                              <p:par>
                                <p:cTn id="11" presetID="22" presetClass="entr" presetSubtype="8"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500"/>
                                        <p:tgtEl>
                                          <p:spTgt spid="21"/>
                                        </p:tgtEl>
                                      </p:cBhvr>
                                    </p:animEffect>
                                  </p:childTnLst>
                                </p:cTn>
                              </p:par>
                              <p:par>
                                <p:cTn id="14" presetID="22" presetClass="exit" presetSubtype="8" fill="hold" nodeType="withEffect">
                                  <p:stCondLst>
                                    <p:cond delay="200"/>
                                  </p:stCondLst>
                                  <p:childTnLst>
                                    <p:animEffect transition="out" filter="wipe(left)">
                                      <p:cBhvr>
                                        <p:cTn id="15" dur="500"/>
                                        <p:tgtEl>
                                          <p:spTgt spid="21"/>
                                        </p:tgtEl>
                                      </p:cBhvr>
                                    </p:animEffect>
                                    <p:set>
                                      <p:cBhvr>
                                        <p:cTn id="16" dur="1" fill="hold">
                                          <p:stCondLst>
                                            <p:cond delay="499"/>
                                          </p:stCondLst>
                                        </p:cTn>
                                        <p:tgtEl>
                                          <p:spTgt spid="21"/>
                                        </p:tgtEl>
                                        <p:attrNameLst>
                                          <p:attrName>style.visibility</p:attrName>
                                        </p:attrNameLst>
                                      </p:cBhvr>
                                      <p:to>
                                        <p:strVal val="hidden"/>
                                      </p:to>
                                    </p:set>
                                  </p:childTnLst>
                                </p:cTn>
                              </p:par>
                              <p:par>
                                <p:cTn id="17" presetID="53" presetClass="entr" presetSubtype="16" fill="hold" grpId="0" nodeType="withEffect">
                                  <p:stCondLst>
                                    <p:cond delay="500"/>
                                  </p:stCondLst>
                                  <p:iterate type="lt">
                                    <p:tmPct val="10000"/>
                                  </p:iterate>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childTnLst>
                          </p:cTn>
                        </p:par>
                        <p:par>
                          <p:cTn id="22" fill="hold">
                            <p:stCondLst>
                              <p:cond delay="1150"/>
                            </p:stCondLst>
                            <p:childTnLst>
                              <p:par>
                                <p:cTn id="23" presetID="22" presetClass="entr" presetSubtype="8"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childTnLst>
                          </p:cTn>
                        </p:par>
                        <p:par>
                          <p:cTn id="26" fill="hold">
                            <p:stCondLst>
                              <p:cond delay="1650"/>
                            </p:stCondLst>
                            <p:childTnLst>
                              <p:par>
                                <p:cTn id="27" presetID="21" presetClass="entr" presetSubtype="1"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heel(1)">
                                      <p:cBhvr>
                                        <p:cTn id="2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6" grpId="0" animBg="1"/>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cxnSp>
        <p:nvCxnSpPr>
          <p:cNvPr id="20" name="直接连接符 19"/>
          <p:cNvCxnSpPr/>
          <p:nvPr/>
        </p:nvCxnSpPr>
        <p:spPr>
          <a:xfrm flipV="1">
            <a:off x="6096000" y="1238031"/>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22" idx="0"/>
          </p:cNvCxnSpPr>
          <p:nvPr/>
        </p:nvCxnSpPr>
        <p:spPr>
          <a:xfrm flipV="1">
            <a:off x="4116000" y="123471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376000" y="1234715"/>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411970" y="6218260"/>
            <a:ext cx="2386239" cy="27622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03</a:t>
            </a:r>
            <a:r>
              <a:rPr lang="en-US" altLang="zh-CN"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 </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任意多边形 5"/>
          <p:cNvSpPr/>
          <p:nvPr/>
        </p:nvSpPr>
        <p:spPr>
          <a:xfrm>
            <a:off x="1112946" y="3544508"/>
            <a:ext cx="10372845" cy="2673752"/>
          </a:xfrm>
          <a:custGeom>
            <a:avLst/>
            <a:gdLst>
              <a:gd name="connsiteX0" fmla="*/ 10637134 w 10637134"/>
              <a:gd name="connsiteY0" fmla="*/ 0 h 2673752"/>
              <a:gd name="connsiteX1" fmla="*/ 10637134 w 10637134"/>
              <a:gd name="connsiteY1" fmla="*/ 2673752 h 2673752"/>
              <a:gd name="connsiteX2" fmla="*/ 0 w 10637134"/>
              <a:gd name="connsiteY2" fmla="*/ 2673752 h 2673752"/>
            </a:gdLst>
            <a:ahLst/>
            <a:cxnLst>
              <a:cxn ang="0">
                <a:pos x="connsiteX0" y="connsiteY0"/>
              </a:cxn>
              <a:cxn ang="0">
                <a:pos x="connsiteX1" y="connsiteY1"/>
              </a:cxn>
              <a:cxn ang="0">
                <a:pos x="connsiteX2" y="connsiteY2"/>
              </a:cxn>
            </a:cxnLst>
            <a:rect l="l" t="t" r="r" b="b"/>
            <a:pathLst>
              <a:path w="10637134" h="2673752">
                <a:moveTo>
                  <a:pt x="10637134" y="0"/>
                </a:moveTo>
                <a:lnTo>
                  <a:pt x="10637134" y="2673752"/>
                </a:lnTo>
                <a:lnTo>
                  <a:pt x="0" y="2673752"/>
                </a:lnTo>
              </a:path>
            </a:pathLst>
          </a:cu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428960">
            <a:off x="-640162" y="-766227"/>
            <a:ext cx="12993189" cy="2515008"/>
          </a:xfrm>
          <a:prstGeom prst="rect">
            <a:avLst/>
          </a:prstGeom>
        </p:spPr>
      </p:pic>
      <p:sp>
        <p:nvSpPr>
          <p:cNvPr id="24" name="文本框 23"/>
          <p:cNvSpPr txBox="1"/>
          <p:nvPr/>
        </p:nvSpPr>
        <p:spPr>
          <a:xfrm>
            <a:off x="4026743" y="560924"/>
            <a:ext cx="4049257" cy="584775"/>
          </a:xfrm>
          <a:prstGeom prst="rect">
            <a:avLst/>
          </a:prstGeom>
          <a:noFill/>
        </p:spPr>
        <p:txBody>
          <a:bodyPr wrap="square" rtlCol="0">
            <a:spAutoFit/>
          </a:bodyPr>
          <a:lstStyle/>
          <a:p>
            <a:pPr algn="ctr"/>
            <a:r>
              <a:rPr lang="en-US" altLang="zh-CN" sz="3200" spc="300" dirty="0"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3200" spc="300" dirty="0" smtClean="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模型目标</a:t>
            </a:r>
            <a:endParaRPr lang="zh-CN" altLang="en-US" sz="20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5"/>
          <a:stretch>
            <a:fillRect/>
          </a:stretch>
        </p:blipFill>
        <p:spPr>
          <a:xfrm>
            <a:off x="466141" y="1217092"/>
            <a:ext cx="3104762" cy="2619048"/>
          </a:xfrm>
          <a:prstGeom prst="rect">
            <a:avLst/>
          </a:prstGeom>
        </p:spPr>
      </p:pic>
      <p:grpSp>
        <p:nvGrpSpPr>
          <p:cNvPr id="16" name="组合 15"/>
          <p:cNvGrpSpPr/>
          <p:nvPr/>
        </p:nvGrpSpPr>
        <p:grpSpPr>
          <a:xfrm>
            <a:off x="806546" y="4008524"/>
            <a:ext cx="2499927" cy="1908957"/>
            <a:chOff x="4116000" y="1556279"/>
            <a:chExt cx="2499927" cy="1908957"/>
          </a:xfrm>
        </p:grpSpPr>
        <p:pic>
          <p:nvPicPr>
            <p:cNvPr id="3" name="图片 2"/>
            <p:cNvPicPr>
              <a:picLocks noChangeAspect="1"/>
            </p:cNvPicPr>
            <p:nvPr/>
          </p:nvPicPr>
          <p:blipFill>
            <a:blip r:embed="rId6"/>
            <a:stretch>
              <a:fillRect/>
            </a:stretch>
          </p:blipFill>
          <p:spPr>
            <a:xfrm>
              <a:off x="4116000" y="1556279"/>
              <a:ext cx="2499927" cy="434770"/>
            </a:xfrm>
            <a:prstGeom prst="rect">
              <a:avLst/>
            </a:prstGeom>
          </p:spPr>
        </p:pic>
        <p:grpSp>
          <p:nvGrpSpPr>
            <p:cNvPr id="10" name="组合 9"/>
            <p:cNvGrpSpPr/>
            <p:nvPr/>
          </p:nvGrpSpPr>
          <p:grpSpPr>
            <a:xfrm>
              <a:off x="4216732" y="2054271"/>
              <a:ext cx="2278197" cy="431151"/>
              <a:chOff x="4216732" y="2054271"/>
              <a:chExt cx="2278197" cy="431151"/>
            </a:xfrm>
          </p:grpSpPr>
          <p:pic>
            <p:nvPicPr>
              <p:cNvPr id="4" name="图片 3"/>
              <p:cNvPicPr>
                <a:picLocks noChangeAspect="1"/>
              </p:cNvPicPr>
              <p:nvPr/>
            </p:nvPicPr>
            <p:blipFill>
              <a:blip r:embed="rId7"/>
              <a:stretch>
                <a:fillRect/>
              </a:stretch>
            </p:blipFill>
            <p:spPr>
              <a:xfrm>
                <a:off x="5088016" y="2054271"/>
                <a:ext cx="1406913" cy="431151"/>
              </a:xfrm>
              <a:prstGeom prst="rect">
                <a:avLst/>
              </a:prstGeom>
            </p:spPr>
          </p:pic>
          <p:pic>
            <p:nvPicPr>
              <p:cNvPr id="8" name="图片 7"/>
              <p:cNvPicPr>
                <a:picLocks noChangeAspect="1"/>
              </p:cNvPicPr>
              <p:nvPr/>
            </p:nvPicPr>
            <p:blipFill>
              <a:blip r:embed="rId8"/>
              <a:stretch>
                <a:fillRect/>
              </a:stretch>
            </p:blipFill>
            <p:spPr>
              <a:xfrm>
                <a:off x="4216732" y="2059741"/>
                <a:ext cx="889268" cy="411453"/>
              </a:xfrm>
              <a:prstGeom prst="rect">
                <a:avLst/>
              </a:prstGeom>
            </p:spPr>
          </p:pic>
        </p:grpSp>
        <p:pic>
          <p:nvPicPr>
            <p:cNvPr id="11" name="图片 10"/>
            <p:cNvPicPr>
              <a:picLocks noChangeAspect="1"/>
            </p:cNvPicPr>
            <p:nvPr/>
          </p:nvPicPr>
          <p:blipFill>
            <a:blip r:embed="rId9"/>
            <a:stretch>
              <a:fillRect/>
            </a:stretch>
          </p:blipFill>
          <p:spPr>
            <a:xfrm>
              <a:off x="4216732" y="2545561"/>
              <a:ext cx="2343686" cy="437339"/>
            </a:xfrm>
            <a:prstGeom prst="rect">
              <a:avLst/>
            </a:prstGeom>
          </p:spPr>
        </p:pic>
        <p:grpSp>
          <p:nvGrpSpPr>
            <p:cNvPr id="15" name="组合 14"/>
            <p:cNvGrpSpPr/>
            <p:nvPr/>
          </p:nvGrpSpPr>
          <p:grpSpPr>
            <a:xfrm>
              <a:off x="4284297" y="2994271"/>
              <a:ext cx="2306575" cy="470965"/>
              <a:chOff x="4284297" y="2994271"/>
              <a:chExt cx="2306575" cy="470965"/>
            </a:xfrm>
          </p:grpSpPr>
          <p:pic>
            <p:nvPicPr>
              <p:cNvPr id="13" name="图片 12"/>
              <p:cNvPicPr>
                <a:picLocks noChangeAspect="1"/>
              </p:cNvPicPr>
              <p:nvPr/>
            </p:nvPicPr>
            <p:blipFill>
              <a:blip r:embed="rId10"/>
              <a:stretch>
                <a:fillRect/>
              </a:stretch>
            </p:blipFill>
            <p:spPr>
              <a:xfrm>
                <a:off x="4992071" y="2994271"/>
                <a:ext cx="1598801" cy="470965"/>
              </a:xfrm>
              <a:prstGeom prst="rect">
                <a:avLst/>
              </a:prstGeom>
            </p:spPr>
          </p:pic>
          <p:pic>
            <p:nvPicPr>
              <p:cNvPr id="14" name="图片 13"/>
              <p:cNvPicPr>
                <a:picLocks noChangeAspect="1"/>
              </p:cNvPicPr>
              <p:nvPr/>
            </p:nvPicPr>
            <p:blipFill>
              <a:blip r:embed="rId11"/>
              <a:stretch>
                <a:fillRect/>
              </a:stretch>
            </p:blipFill>
            <p:spPr>
              <a:xfrm>
                <a:off x="4284297" y="3015506"/>
                <a:ext cx="721221" cy="447654"/>
              </a:xfrm>
              <a:prstGeom prst="rect">
                <a:avLst/>
              </a:prstGeom>
            </p:spPr>
          </p:pic>
        </p:grpSp>
      </p:grpSp>
      <p:pic>
        <p:nvPicPr>
          <p:cNvPr id="17" name="图片 16"/>
          <p:cNvPicPr>
            <a:picLocks noChangeAspect="1"/>
          </p:cNvPicPr>
          <p:nvPr/>
        </p:nvPicPr>
        <p:blipFill rotWithShape="1">
          <a:blip r:embed="rId12"/>
          <a:srcRect b="11065"/>
          <a:stretch/>
        </p:blipFill>
        <p:spPr>
          <a:xfrm>
            <a:off x="4480843" y="1925084"/>
            <a:ext cx="3792942" cy="468506"/>
          </a:xfrm>
          <a:prstGeom prst="rect">
            <a:avLst/>
          </a:prstGeom>
        </p:spPr>
      </p:pic>
      <p:pic>
        <p:nvPicPr>
          <p:cNvPr id="18" name="图片 17"/>
          <p:cNvPicPr>
            <a:picLocks noChangeAspect="1"/>
          </p:cNvPicPr>
          <p:nvPr/>
        </p:nvPicPr>
        <p:blipFill>
          <a:blip r:embed="rId13"/>
          <a:stretch>
            <a:fillRect/>
          </a:stretch>
        </p:blipFill>
        <p:spPr>
          <a:xfrm>
            <a:off x="4426254" y="2829891"/>
            <a:ext cx="6618110" cy="1742891"/>
          </a:xfrm>
          <a:prstGeom prst="rect">
            <a:avLst/>
          </a:prstGeom>
        </p:spPr>
      </p:pic>
    </p:spTree>
    <p:extLst>
      <p:ext uri="{BB962C8B-B14F-4D97-AF65-F5344CB8AC3E}">
        <p14:creationId xmlns:p14="http://schemas.microsoft.com/office/powerpoint/2010/main" val="224730299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500"/>
                                        <p:tgtEl>
                                          <p:spTgt spid="20"/>
                                        </p:tgtEl>
                                      </p:cBhvr>
                                    </p:animEffect>
                                  </p:childTnLst>
                                </p:cTn>
                              </p:par>
                              <p:par>
                                <p:cTn id="8" presetID="22" presetClass="exit" presetSubtype="2" fill="hold" nodeType="withEffect">
                                  <p:stCondLst>
                                    <p:cond delay="200"/>
                                  </p:stCondLst>
                                  <p:childTnLst>
                                    <p:animEffect transition="out" filter="wipe(right)">
                                      <p:cBhvr>
                                        <p:cTn id="9" dur="500"/>
                                        <p:tgtEl>
                                          <p:spTgt spid="20"/>
                                        </p:tgtEl>
                                      </p:cBhvr>
                                    </p:animEffect>
                                    <p:set>
                                      <p:cBhvr>
                                        <p:cTn id="10" dur="1" fill="hold">
                                          <p:stCondLst>
                                            <p:cond delay="499"/>
                                          </p:stCondLst>
                                        </p:cTn>
                                        <p:tgtEl>
                                          <p:spTgt spid="20"/>
                                        </p:tgtEl>
                                        <p:attrNameLst>
                                          <p:attrName>style.visibility</p:attrName>
                                        </p:attrNameLst>
                                      </p:cBhvr>
                                      <p:to>
                                        <p:strVal val="hidden"/>
                                      </p:to>
                                    </p:set>
                                  </p:childTnLst>
                                </p:cTn>
                              </p:par>
                              <p:par>
                                <p:cTn id="11" presetID="22" presetClass="entr" presetSubtype="8"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500"/>
                                        <p:tgtEl>
                                          <p:spTgt spid="21"/>
                                        </p:tgtEl>
                                      </p:cBhvr>
                                    </p:animEffect>
                                  </p:childTnLst>
                                </p:cTn>
                              </p:par>
                              <p:par>
                                <p:cTn id="14" presetID="22" presetClass="exit" presetSubtype="8" fill="hold" nodeType="withEffect">
                                  <p:stCondLst>
                                    <p:cond delay="200"/>
                                  </p:stCondLst>
                                  <p:childTnLst>
                                    <p:animEffect transition="out" filter="wipe(left)">
                                      <p:cBhvr>
                                        <p:cTn id="15" dur="500"/>
                                        <p:tgtEl>
                                          <p:spTgt spid="21"/>
                                        </p:tgtEl>
                                      </p:cBhvr>
                                    </p:animEffect>
                                    <p:set>
                                      <p:cBhvr>
                                        <p:cTn id="16" dur="1" fill="hold">
                                          <p:stCondLst>
                                            <p:cond delay="499"/>
                                          </p:stCondLst>
                                        </p:cTn>
                                        <p:tgtEl>
                                          <p:spTgt spid="21"/>
                                        </p:tgtEl>
                                        <p:attrNameLst>
                                          <p:attrName>style.visibility</p:attrName>
                                        </p:attrNameLst>
                                      </p:cBhvr>
                                      <p:to>
                                        <p:strVal val="hidden"/>
                                      </p:to>
                                    </p:set>
                                  </p:childTnLst>
                                </p:cTn>
                              </p:par>
                              <p:par>
                                <p:cTn id="17" presetID="53" presetClass="entr" presetSubtype="16" fill="hold" grpId="0" nodeType="withEffect">
                                  <p:stCondLst>
                                    <p:cond delay="500"/>
                                  </p:stCondLst>
                                  <p:iterate type="lt">
                                    <p:tmPct val="10000"/>
                                  </p:iterate>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childTnLst>
                          </p:cTn>
                        </p:par>
                        <p:par>
                          <p:cTn id="22" fill="hold">
                            <p:stCondLst>
                              <p:cond delay="1150"/>
                            </p:stCondLst>
                            <p:childTnLst>
                              <p:par>
                                <p:cTn id="23" presetID="22" presetClass="entr" presetSubtype="8"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childTnLst>
                          </p:cTn>
                        </p:par>
                        <p:par>
                          <p:cTn id="26" fill="hold">
                            <p:stCondLst>
                              <p:cond delay="1650"/>
                            </p:stCondLst>
                            <p:childTnLst>
                              <p:par>
                                <p:cTn id="27" presetID="21" presetClass="entr" presetSubtype="1"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heel(1)">
                                      <p:cBhvr>
                                        <p:cTn id="2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6" grpId="0" animBg="1"/>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4"/>
          <a:stretch>
            <a:fillRect/>
          </a:stretch>
        </p:blipFill>
        <p:spPr>
          <a:xfrm>
            <a:off x="0" y="216615"/>
            <a:ext cx="12192000" cy="6371429"/>
          </a:xfrm>
          <a:prstGeom prst="rect">
            <a:avLst/>
          </a:prstGeom>
        </p:spPr>
      </p:pic>
    </p:spTree>
    <p:extLst>
      <p:ext uri="{BB962C8B-B14F-4D97-AF65-F5344CB8AC3E}">
        <p14:creationId xmlns:p14="http://schemas.microsoft.com/office/powerpoint/2010/main" val="727028675"/>
      </p:ext>
    </p:extLst>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兰亭粗黑+细黑_GBK">
      <a:majorFont>
        <a:latin typeface="Open Sans Semibold"/>
        <a:ea typeface="方正黑体简体"/>
        <a:cs typeface=""/>
      </a:majorFont>
      <a:minorFont>
        <a:latin typeface="Open Sans Light"/>
        <a:ea typeface="方正兰亭细黑_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8794</TotalTime>
  <Words>1790</Words>
  <Application>Microsoft Office PowerPoint</Application>
  <PresentationFormat>宽屏</PresentationFormat>
  <Paragraphs>215</Paragraphs>
  <Slides>29</Slides>
  <Notes>28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29</vt:i4>
      </vt:variant>
    </vt:vector>
  </HeadingPairs>
  <TitlesOfParts>
    <vt:vector size="41" baseType="lpstr">
      <vt:lpstr>Arial Unicode MS</vt:lpstr>
      <vt:lpstr>Open Sans</vt:lpstr>
      <vt:lpstr>Open Sans Light</vt:lpstr>
      <vt:lpstr>Open Sans Semibold</vt:lpstr>
      <vt:lpstr>等线</vt:lpstr>
      <vt:lpstr>方正黑体简体</vt:lpstr>
      <vt:lpstr>方正兰亭细黑_GBK</vt:lpstr>
      <vt:lpstr>微软雅黑</vt:lpstr>
      <vt:lpstr>Arial</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Liao QingWen</cp:lastModifiedBy>
  <cp:revision>612</cp:revision>
  <dcterms:created xsi:type="dcterms:W3CDTF">2017-03-26T06:32:59Z</dcterms:created>
  <dcterms:modified xsi:type="dcterms:W3CDTF">2018-07-14T03:31:44Z</dcterms:modified>
</cp:coreProperties>
</file>