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1"/>
  </p:notesMasterIdLst>
  <p:sldIdLst>
    <p:sldId id="316" r:id="rId2"/>
    <p:sldId id="257" r:id="rId3"/>
    <p:sldId id="318" r:id="rId4"/>
    <p:sldId id="326" r:id="rId5"/>
    <p:sldId id="327" r:id="rId6"/>
    <p:sldId id="329" r:id="rId7"/>
    <p:sldId id="365" r:id="rId8"/>
    <p:sldId id="331" r:id="rId9"/>
    <p:sldId id="328" r:id="rId10"/>
    <p:sldId id="337" r:id="rId11"/>
    <p:sldId id="338" r:id="rId12"/>
    <p:sldId id="366" r:id="rId13"/>
    <p:sldId id="369" r:id="rId14"/>
    <p:sldId id="370" r:id="rId15"/>
    <p:sldId id="368" r:id="rId16"/>
    <p:sldId id="371" r:id="rId17"/>
    <p:sldId id="373" r:id="rId18"/>
    <p:sldId id="374" r:id="rId19"/>
    <p:sldId id="378" r:id="rId20"/>
    <p:sldId id="335" r:id="rId21"/>
    <p:sldId id="355" r:id="rId22"/>
    <p:sldId id="354" r:id="rId23"/>
    <p:sldId id="356" r:id="rId24"/>
    <p:sldId id="377" r:id="rId25"/>
    <p:sldId id="379" r:id="rId26"/>
    <p:sldId id="353" r:id="rId27"/>
    <p:sldId id="336" r:id="rId28"/>
    <p:sldId id="364" r:id="rId29"/>
    <p:sldId id="357"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CAFDE"/>
    <a:srgbClr val="778D9A"/>
    <a:srgbClr val="3ABFC4"/>
    <a:srgbClr val="3F4F5E"/>
    <a:srgbClr val="425269"/>
    <a:srgbClr val="B6C6B6"/>
    <a:srgbClr val="D3995F"/>
    <a:srgbClr val="BD804A"/>
    <a:srgbClr val="7B9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9" autoAdjust="0"/>
    <p:restoredTop sz="88120" autoAdjust="0"/>
  </p:normalViewPr>
  <p:slideViewPr>
    <p:cSldViewPr snapToGrid="0">
      <p:cViewPr varScale="1">
        <p:scale>
          <a:sx n="102" d="100"/>
          <a:sy n="102" d="100"/>
        </p:scale>
        <p:origin x="840" y="15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72" Type="http://schemas.microsoft.com/office/2015/10/relationships/revisionInfo" Target="revisionInfo.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25BB2-08EC-4F81-AE47-4D9F7C913450}" type="datetimeFigureOut">
              <a:rPr lang="zh-CN" altLang="en-US" smtClean="0"/>
              <a:t>2020/7/3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54411-6D0A-49A7-81D8-9A845F50F6F8}" type="slidenum">
              <a:rPr lang="zh-CN" altLang="en-US" smtClean="0"/>
              <a:t>‹#›</a:t>
            </a:fld>
            <a:endParaRPr lang="zh-CN" altLang="en-US"/>
          </a:p>
        </p:txBody>
      </p:sp>
    </p:spTree>
    <p:extLst>
      <p:ext uri="{BB962C8B-B14F-4D97-AF65-F5344CB8AC3E}">
        <p14:creationId xmlns:p14="http://schemas.microsoft.com/office/powerpoint/2010/main" val="127956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33024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10</a:t>
            </a:fld>
            <a:endParaRPr lang="zh-CN" altLang="en-US"/>
          </a:p>
        </p:txBody>
      </p:sp>
    </p:spTree>
    <p:extLst>
      <p:ext uri="{BB962C8B-B14F-4D97-AF65-F5344CB8AC3E}">
        <p14:creationId xmlns:p14="http://schemas.microsoft.com/office/powerpoint/2010/main" val="773299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11</a:t>
            </a:fld>
            <a:endParaRPr lang="zh-CN" altLang="en-US"/>
          </a:p>
        </p:txBody>
      </p:sp>
    </p:spTree>
    <p:extLst>
      <p:ext uri="{BB962C8B-B14F-4D97-AF65-F5344CB8AC3E}">
        <p14:creationId xmlns:p14="http://schemas.microsoft.com/office/powerpoint/2010/main" val="2210795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12</a:t>
            </a:fld>
            <a:endParaRPr lang="zh-CN" altLang="en-US"/>
          </a:p>
        </p:txBody>
      </p:sp>
    </p:spTree>
    <p:extLst>
      <p:ext uri="{BB962C8B-B14F-4D97-AF65-F5344CB8AC3E}">
        <p14:creationId xmlns:p14="http://schemas.microsoft.com/office/powerpoint/2010/main" val="1944192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13</a:t>
            </a:fld>
            <a:endParaRPr lang="zh-CN" altLang="en-US"/>
          </a:p>
        </p:txBody>
      </p:sp>
    </p:spTree>
    <p:extLst>
      <p:ext uri="{BB962C8B-B14F-4D97-AF65-F5344CB8AC3E}">
        <p14:creationId xmlns:p14="http://schemas.microsoft.com/office/powerpoint/2010/main" val="433188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14</a:t>
            </a:fld>
            <a:endParaRPr lang="zh-CN" altLang="en-US"/>
          </a:p>
        </p:txBody>
      </p:sp>
    </p:spTree>
    <p:extLst>
      <p:ext uri="{BB962C8B-B14F-4D97-AF65-F5344CB8AC3E}">
        <p14:creationId xmlns:p14="http://schemas.microsoft.com/office/powerpoint/2010/main" val="4062170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15</a:t>
            </a:fld>
            <a:endParaRPr lang="zh-CN" altLang="en-US"/>
          </a:p>
        </p:txBody>
      </p:sp>
    </p:spTree>
    <p:extLst>
      <p:ext uri="{BB962C8B-B14F-4D97-AF65-F5344CB8AC3E}">
        <p14:creationId xmlns:p14="http://schemas.microsoft.com/office/powerpoint/2010/main" val="2068949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16</a:t>
            </a:fld>
            <a:endParaRPr lang="zh-CN" altLang="en-US"/>
          </a:p>
        </p:txBody>
      </p:sp>
    </p:spTree>
    <p:extLst>
      <p:ext uri="{BB962C8B-B14F-4D97-AF65-F5344CB8AC3E}">
        <p14:creationId xmlns:p14="http://schemas.microsoft.com/office/powerpoint/2010/main" val="1018532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17</a:t>
            </a:fld>
            <a:endParaRPr lang="zh-CN" altLang="en-US"/>
          </a:p>
        </p:txBody>
      </p:sp>
    </p:spTree>
    <p:extLst>
      <p:ext uri="{BB962C8B-B14F-4D97-AF65-F5344CB8AC3E}">
        <p14:creationId xmlns:p14="http://schemas.microsoft.com/office/powerpoint/2010/main" val="2685541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18</a:t>
            </a:fld>
            <a:endParaRPr lang="zh-CN" altLang="en-US"/>
          </a:p>
        </p:txBody>
      </p:sp>
    </p:spTree>
    <p:extLst>
      <p:ext uri="{BB962C8B-B14F-4D97-AF65-F5344CB8AC3E}">
        <p14:creationId xmlns:p14="http://schemas.microsoft.com/office/powerpoint/2010/main" val="1040188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19</a:t>
            </a:fld>
            <a:endParaRPr lang="zh-CN" altLang="en-US"/>
          </a:p>
        </p:txBody>
      </p:sp>
    </p:spTree>
    <p:extLst>
      <p:ext uri="{BB962C8B-B14F-4D97-AF65-F5344CB8AC3E}">
        <p14:creationId xmlns:p14="http://schemas.microsoft.com/office/powerpoint/2010/main" val="27472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a:t>
            </a:fld>
            <a:endParaRPr lang="zh-CN" altLang="en-US"/>
          </a:p>
        </p:txBody>
      </p:sp>
    </p:spTree>
    <p:extLst>
      <p:ext uri="{BB962C8B-B14F-4D97-AF65-F5344CB8AC3E}">
        <p14:creationId xmlns:p14="http://schemas.microsoft.com/office/powerpoint/2010/main" val="3843170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1146931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extLst>
      <p:ext uri="{BB962C8B-B14F-4D97-AF65-F5344CB8AC3E}">
        <p14:creationId xmlns:p14="http://schemas.microsoft.com/office/powerpoint/2010/main" val="3819204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extLst>
      <p:ext uri="{BB962C8B-B14F-4D97-AF65-F5344CB8AC3E}">
        <p14:creationId xmlns:p14="http://schemas.microsoft.com/office/powerpoint/2010/main" val="267420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extLst>
      <p:ext uri="{BB962C8B-B14F-4D97-AF65-F5344CB8AC3E}">
        <p14:creationId xmlns:p14="http://schemas.microsoft.com/office/powerpoint/2010/main" val="4104201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24</a:t>
            </a:fld>
            <a:endParaRPr lang="zh-CN" altLang="en-US"/>
          </a:p>
        </p:txBody>
      </p:sp>
    </p:spTree>
    <p:extLst>
      <p:ext uri="{BB962C8B-B14F-4D97-AF65-F5344CB8AC3E}">
        <p14:creationId xmlns:p14="http://schemas.microsoft.com/office/powerpoint/2010/main" val="2890148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t>25</a:t>
            </a:fld>
            <a:endParaRPr lang="zh-CN" altLang="en-US"/>
          </a:p>
        </p:txBody>
      </p:sp>
    </p:spTree>
    <p:extLst>
      <p:ext uri="{BB962C8B-B14F-4D97-AF65-F5344CB8AC3E}">
        <p14:creationId xmlns:p14="http://schemas.microsoft.com/office/powerpoint/2010/main" val="944033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t>26</a:t>
            </a:fld>
            <a:endParaRPr lang="zh-CN" altLang="en-US"/>
          </a:p>
        </p:txBody>
      </p:sp>
    </p:spTree>
    <p:extLst>
      <p:ext uri="{BB962C8B-B14F-4D97-AF65-F5344CB8AC3E}">
        <p14:creationId xmlns:p14="http://schemas.microsoft.com/office/powerpoint/2010/main" val="3482748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2639432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28</a:t>
            </a:fld>
            <a:endParaRPr lang="zh-CN" altLang="en-US"/>
          </a:p>
        </p:txBody>
      </p:sp>
    </p:spTree>
    <p:extLst>
      <p:ext uri="{BB962C8B-B14F-4D97-AF65-F5344CB8AC3E}">
        <p14:creationId xmlns:p14="http://schemas.microsoft.com/office/powerpoint/2010/main" val="3676717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110185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3671414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154411-6D0A-49A7-81D8-9A845F50F6F8}" type="slidenum">
              <a:rPr lang="zh-CN" altLang="en-US" smtClean="0"/>
              <a:t>4</a:t>
            </a:fld>
            <a:endParaRPr lang="zh-CN" altLang="en-US"/>
          </a:p>
        </p:txBody>
      </p:sp>
    </p:spTree>
    <p:extLst>
      <p:ext uri="{BB962C8B-B14F-4D97-AF65-F5344CB8AC3E}">
        <p14:creationId xmlns:p14="http://schemas.microsoft.com/office/powerpoint/2010/main" val="1246321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5</a:t>
            </a:fld>
            <a:endParaRPr lang="zh-CN" altLang="en-US"/>
          </a:p>
        </p:txBody>
      </p:sp>
    </p:spTree>
    <p:extLst>
      <p:ext uri="{BB962C8B-B14F-4D97-AF65-F5344CB8AC3E}">
        <p14:creationId xmlns:p14="http://schemas.microsoft.com/office/powerpoint/2010/main" val="306677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154411-6D0A-49A7-81D8-9A845F50F6F8}" type="slidenum">
              <a:rPr lang="zh-CN" altLang="en-US" smtClean="0"/>
              <a:t>6</a:t>
            </a:fld>
            <a:endParaRPr lang="zh-CN" altLang="en-US"/>
          </a:p>
        </p:txBody>
      </p:sp>
    </p:spTree>
    <p:extLst>
      <p:ext uri="{BB962C8B-B14F-4D97-AF65-F5344CB8AC3E}">
        <p14:creationId xmlns:p14="http://schemas.microsoft.com/office/powerpoint/2010/main" val="53229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154411-6D0A-49A7-81D8-9A845F50F6F8}" type="slidenum">
              <a:rPr lang="zh-CN" altLang="en-US" smtClean="0"/>
              <a:t>7</a:t>
            </a:fld>
            <a:endParaRPr lang="zh-CN" altLang="en-US"/>
          </a:p>
        </p:txBody>
      </p:sp>
    </p:spTree>
    <p:extLst>
      <p:ext uri="{BB962C8B-B14F-4D97-AF65-F5344CB8AC3E}">
        <p14:creationId xmlns:p14="http://schemas.microsoft.com/office/powerpoint/2010/main" val="3790289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8</a:t>
            </a:fld>
            <a:endParaRPr lang="zh-CN" altLang="en-US"/>
          </a:p>
        </p:txBody>
      </p:sp>
    </p:spTree>
    <p:extLst>
      <p:ext uri="{BB962C8B-B14F-4D97-AF65-F5344CB8AC3E}">
        <p14:creationId xmlns:p14="http://schemas.microsoft.com/office/powerpoint/2010/main" val="421181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827409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79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106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6251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25105"/>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extLst>
      <p:ext uri="{BB962C8B-B14F-4D97-AF65-F5344CB8AC3E}">
        <p14:creationId xmlns:p14="http://schemas.microsoft.com/office/powerpoint/2010/main" val="25382544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97965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extLst>
      <p:ext uri="{BB962C8B-B14F-4D97-AF65-F5344CB8AC3E}">
        <p14:creationId xmlns:p14="http://schemas.microsoft.com/office/powerpoint/2010/main" val="2561748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968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159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229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1" name="矩形 10"/>
          <p:cNvSpPr/>
          <p:nvPr userDrawn="1"/>
        </p:nvSpPr>
        <p:spPr>
          <a:xfrm>
            <a:off x="8757478" y="6412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08532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765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41313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338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03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23C4F-A2F8-4751-B828-D79BBA9D5D97}" type="datetimeFigureOut">
              <a:rPr lang="zh-CN" altLang="en-US" smtClean="0">
                <a:solidFill>
                  <a:prstClr val="black">
                    <a:tint val="75000"/>
                  </a:prstClr>
                </a:solidFill>
              </a:rPr>
              <a:pPr/>
              <a:t>2020/7/3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70357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14" r:id="rId14"/>
    <p:sldLayoutId id="2147483715"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4.xml"/><Relationship Id="rId2" Type="http://schemas.openxmlformats.org/officeDocument/2006/relationships/tags" Target="../tags/tag3.xml"/><Relationship Id="rId16" Type="http://schemas.openxmlformats.org/officeDocument/2006/relationships/image" Target="../media/image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2.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 Target="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Visio___1.vsdx"/></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flipV="1">
            <a:off x="-1318234" y="-2279600"/>
            <a:ext cx="3083743" cy="7036509"/>
          </a:xfrm>
          <a:prstGeom prst="rect">
            <a:avLst/>
          </a:prstGeom>
        </p:spPr>
      </p:pic>
      <p:cxnSp>
        <p:nvCxnSpPr>
          <p:cNvPr id="5" name="直接连接符 4"/>
          <p:cNvCxnSpPr/>
          <p:nvPr/>
        </p:nvCxnSpPr>
        <p:spPr>
          <a:xfrm rot="11174285" flipH="1">
            <a:off x="4550364" y="1789455"/>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531115" y="2022979"/>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4700621" y="1750227"/>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11174285">
            <a:off x="4668647" y="1742425"/>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9" name="直接连接符 8"/>
          <p:cNvCxnSpPr/>
          <p:nvPr/>
        </p:nvCxnSpPr>
        <p:spPr>
          <a:xfrm rot="7715704" flipH="1">
            <a:off x="4970171" y="1290764"/>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40104" y="1238656"/>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4935490" y="1238655"/>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rot="7715704">
            <a:off x="4929353" y="1278184"/>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等腰三角形 13"/>
          <p:cNvSpPr/>
          <p:nvPr/>
        </p:nvSpPr>
        <p:spPr>
          <a:xfrm>
            <a:off x="2440077" y="5500381"/>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文本框 17"/>
          <p:cNvSpPr txBox="1"/>
          <p:nvPr/>
        </p:nvSpPr>
        <p:spPr>
          <a:xfrm>
            <a:off x="0" y="2315400"/>
            <a:ext cx="12192000" cy="1015663"/>
          </a:xfrm>
          <a:prstGeom prst="rect">
            <a:avLst/>
          </a:prstGeom>
          <a:noFill/>
        </p:spPr>
        <p:txBody>
          <a:bodyPr wrap="square" rtlCol="0">
            <a:spAutoFit/>
          </a:bodyPr>
          <a:lstStyle/>
          <a:p>
            <a:pPr algn="ctr"/>
            <a:r>
              <a:rPr lang="zh-CN" altLang="en-US" sz="6000" dirty="0"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rPr>
              <a:t>产业项目分享</a:t>
            </a:r>
          </a:p>
        </p:txBody>
      </p:sp>
      <p:pic>
        <p:nvPicPr>
          <p:cNvPr id="25" name="图片 2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flipV="1">
            <a:off x="10448291" y="2108895"/>
            <a:ext cx="3077858" cy="7036509"/>
          </a:xfrm>
          <a:prstGeom prst="rect">
            <a:avLst/>
          </a:prstGeom>
        </p:spPr>
      </p:pic>
      <p:sp>
        <p:nvSpPr>
          <p:cNvPr id="26" name="文本框 25"/>
          <p:cNvSpPr txBox="1"/>
          <p:nvPr/>
        </p:nvSpPr>
        <p:spPr>
          <a:xfrm>
            <a:off x="4610078" y="3670698"/>
            <a:ext cx="2971843" cy="646331"/>
          </a:xfrm>
          <a:prstGeom prst="rect">
            <a:avLst/>
          </a:prstGeom>
          <a:noFill/>
        </p:spPr>
        <p:txBody>
          <a:bodyPr wrap="square" rtlCol="0">
            <a:spAutoFit/>
          </a:bodyPr>
          <a:lstStyle/>
          <a:p>
            <a:pPr algn="ctr"/>
            <a:r>
              <a:rPr lang="zh-CN" altLang="en-US" sz="3600" dirty="0" smtClean="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分享人：贾旭</a:t>
            </a:r>
            <a:endParaRPr lang="zh-CN" altLang="en-US" sz="36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3296321" y="4317029"/>
            <a:ext cx="6073820" cy="757130"/>
          </a:xfrm>
          <a:prstGeom prst="rect">
            <a:avLst/>
          </a:prstGeom>
          <a:noFill/>
        </p:spPr>
        <p:txBody>
          <a:bodyPr wrap="square" rtlCol="0">
            <a:spAutoFit/>
          </a:bodyPr>
          <a:lstStyle/>
          <a:p>
            <a:pPr algn="ctr">
              <a:lnSpc>
                <a:spcPct val="120000"/>
              </a:lnSpc>
            </a:pPr>
            <a:r>
              <a:rPr lang="en-US" altLang="zh-CN" sz="1200" dirty="0">
                <a:solidFill>
                  <a:srgbClr val="2C3460">
                    <a:alpha val="70000"/>
                  </a:srgbClr>
                </a:solidFill>
                <a:latin typeface="GulimChe" panose="020B0609000101010101" pitchFamily="49" charset="-127"/>
                <a:ea typeface="GulimChe" panose="020B0609000101010101" pitchFamily="49" charset="-127"/>
                <a:cs typeface="Gen Jyuu Gothic Monospace Regul" panose="020B0309020203020207" pitchFamily="49" charset="-128"/>
                <a:sym typeface="Gen Jyuu Gothic Monospace Regul" panose="020B0309020203020207" pitchFamily="49" charset="-128"/>
              </a:rPr>
              <a:t>Lorem </a:t>
            </a:r>
            <a:r>
              <a:rPr lang="en-US" altLang="zh-CN" sz="1200" dirty="0" err="1">
                <a:solidFill>
                  <a:srgbClr val="2C3460">
                    <a:alpha val="70000"/>
                  </a:srgbClr>
                </a:solidFill>
                <a:latin typeface="GulimChe" panose="020B0609000101010101" pitchFamily="49" charset="-127"/>
                <a:ea typeface="GulimChe" panose="020B0609000101010101" pitchFamily="49" charset="-127"/>
                <a:cs typeface="Gen Jyuu Gothic Monospace Regul" panose="020B0309020203020207" pitchFamily="49" charset="-128"/>
                <a:sym typeface="Gen Jyuu Gothic Monospace Regul" panose="020B0309020203020207" pitchFamily="49" charset="-128"/>
              </a:rPr>
              <a:t>Ipsum</a:t>
            </a:r>
            <a:r>
              <a:rPr lang="en-US" altLang="zh-CN" sz="1200" dirty="0">
                <a:solidFill>
                  <a:srgbClr val="2C3460">
                    <a:alpha val="70000"/>
                  </a:srgbClr>
                </a:solidFill>
                <a:latin typeface="GulimChe" panose="020B0609000101010101" pitchFamily="49" charset="-127"/>
                <a:ea typeface="GulimChe" panose="020B0609000101010101" pitchFamily="49" charset="-127"/>
                <a:cs typeface="Gen Jyuu Gothic Monospace Regul" panose="020B0309020203020207" pitchFamily="49" charset="-128"/>
                <a:sym typeface="Gen Jyuu Gothic Monospace Regul" panose="020B0309020203020207" pitchFamily="49" charset="-128"/>
              </a:rPr>
              <a:t> is simply dummy text of the printing and typesetting industry. Lorem </a:t>
            </a:r>
            <a:r>
              <a:rPr lang="en-US" altLang="zh-CN" sz="1200" dirty="0" err="1">
                <a:solidFill>
                  <a:srgbClr val="2C3460">
                    <a:alpha val="70000"/>
                  </a:srgbClr>
                </a:solidFill>
                <a:latin typeface="GulimChe" panose="020B0609000101010101" pitchFamily="49" charset="-127"/>
                <a:ea typeface="GulimChe" panose="020B0609000101010101" pitchFamily="49" charset="-127"/>
                <a:cs typeface="Gen Jyuu Gothic Monospace Regul" panose="020B0309020203020207" pitchFamily="49" charset="-128"/>
                <a:sym typeface="Gen Jyuu Gothic Monospace Regul" panose="020B0309020203020207" pitchFamily="49" charset="-128"/>
              </a:rPr>
              <a:t>Ipsum</a:t>
            </a:r>
            <a:r>
              <a:rPr lang="en-US" altLang="zh-CN" sz="1200" dirty="0">
                <a:solidFill>
                  <a:srgbClr val="2C3460">
                    <a:alpha val="70000"/>
                  </a:srgbClr>
                </a:solidFill>
                <a:latin typeface="GulimChe" panose="020B0609000101010101" pitchFamily="49" charset="-127"/>
                <a:ea typeface="GulimChe" panose="020B0609000101010101" pitchFamily="49" charset="-127"/>
                <a:cs typeface="Gen Jyuu Gothic Monospace Regul" panose="020B0309020203020207" pitchFamily="49" charset="-128"/>
                <a:sym typeface="Gen Jyuu Gothic Monospace Regul" panose="020B0309020203020207" pitchFamily="49" charset="-128"/>
              </a:rPr>
              <a:t> has been the industry's standard dummy text ever since the </a:t>
            </a:r>
            <a:r>
              <a:rPr lang="en-US" altLang="zh-CN" sz="1200" dirty="0" smtClean="0">
                <a:solidFill>
                  <a:srgbClr val="2C3460">
                    <a:alpha val="70000"/>
                  </a:srgbClr>
                </a:solidFill>
                <a:latin typeface="GulimChe" panose="020B0609000101010101" pitchFamily="49" charset="-127"/>
                <a:ea typeface="GulimChe" panose="020B0609000101010101" pitchFamily="49" charset="-127"/>
                <a:cs typeface="Gen Jyuu Gothic Monospace Regul" panose="020B0309020203020207" pitchFamily="49" charset="-128"/>
                <a:sym typeface="Gen Jyuu Gothic Monospace Regul" panose="020B0309020203020207" pitchFamily="49" charset="-128"/>
              </a:rPr>
              <a:t>1</a:t>
            </a:r>
          </a:p>
          <a:p>
            <a:pPr algn="ctr">
              <a:lnSpc>
                <a:spcPct val="120000"/>
              </a:lnSpc>
            </a:pPr>
            <a:r>
              <a:rPr lang="en-US" altLang="zh-CN" sz="1200" dirty="0" smtClean="0">
                <a:solidFill>
                  <a:srgbClr val="2C3460">
                    <a:alpha val="70000"/>
                  </a:srgbClr>
                </a:solidFill>
                <a:latin typeface="GulimChe" panose="020B0609000101010101" pitchFamily="49" charset="-127"/>
                <a:ea typeface="GulimChe" panose="020B0609000101010101" pitchFamily="49" charset="-127"/>
                <a:cs typeface="Gen Jyuu Gothic Monospace Regul" panose="020B0309020203020207" pitchFamily="49" charset="-128"/>
                <a:sym typeface="Gen Jyuu Gothic Monospace Regul" panose="020B0309020203020207" pitchFamily="49" charset="-128"/>
              </a:rPr>
              <a:t>500s</a:t>
            </a:r>
            <a:r>
              <a:rPr lang="en-US" altLang="zh-CN" sz="1200" dirty="0">
                <a:solidFill>
                  <a:srgbClr val="2C3460">
                    <a:alpha val="70000"/>
                  </a:srgbClr>
                </a:solidFill>
                <a:latin typeface="GulimChe" panose="020B0609000101010101" pitchFamily="49" charset="-127"/>
                <a:ea typeface="GulimChe" panose="020B0609000101010101" pitchFamily="49" charset="-127"/>
                <a:cs typeface="Gen Jyuu Gothic Monospace Regul" panose="020B0309020203020207" pitchFamily="49" charset="-128"/>
                <a:sym typeface="Gen Jyuu Gothic Monospace Regul" panose="020B0309020203020207" pitchFamily="49" charset="-128"/>
              </a:rPr>
              <a:t>, when an unknown.</a:t>
            </a:r>
          </a:p>
        </p:txBody>
      </p:sp>
    </p:spTree>
    <p:extLst>
      <p:ext uri="{BB962C8B-B14F-4D97-AF65-F5344CB8AC3E}">
        <p14:creationId xmlns:p14="http://schemas.microsoft.com/office/powerpoint/2010/main" val="1796659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0000">
                                          <p:cBhvr additive="base">
                                            <p:cTn id="11" dur="10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1" presetClass="entr" presetSubtype="0" fill="hold" grpId="2"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 calcmode="lin" valueType="num">
                                          <p:cBhvr>
                                            <p:cTn id="1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
                                            </p:tgtEl>
                                          </p:cBhvr>
                                        </p:animEffect>
                                      </p:childTnLst>
                                    </p:cTn>
                                  </p:par>
                                  <p:par>
                                    <p:cTn id="21" presetID="10" presetClass="entr" presetSubtype="0" fill="hold" grpId="0" nodeType="withEffect">
                                      <p:stCondLst>
                                        <p:cond delay="4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35" presetClass="path" presetSubtype="0" decel="40000" fill="hold" grpId="1" nodeType="withEffect">
                                      <p:stCondLst>
                                        <p:cond delay="450"/>
                                      </p:stCondLst>
                                      <p:childTnLst>
                                        <p:animMotion origin="layout" path="M -0.0388 -0.02686 L 0.14193 0.06828 " pathEditMode="relative" rAng="0" ptsTypes="AA">
                                          <p:cBhvr>
                                            <p:cTn id="25" dur="750" spd="-100000" fill="hold"/>
                                            <p:tgtEl>
                                              <p:spTgt spid="14"/>
                                            </p:tgtEl>
                                            <p:attrNameLst>
                                              <p:attrName>ppt_x</p:attrName>
                                              <p:attrName>ppt_y</p:attrName>
                                            </p:attrNameLst>
                                          </p:cBhvr>
                                          <p:rCtr x="9036" y="4745"/>
                                        </p:animMotion>
                                      </p:childTnLst>
                                    </p:cTn>
                                  </p:par>
                                  <p:par>
                                    <p:cTn id="26" presetID="35" presetClass="path" presetSubtype="0" accel="40000" decel="40000" fill="hold" grpId="2" nodeType="withEffect">
                                      <p:stCondLst>
                                        <p:cond delay="1250"/>
                                      </p:stCondLst>
                                      <p:childTnLst>
                                        <p:animMotion origin="layout" path="M -0.0345 -0.02547 L 0.0043 -0.00278 " pathEditMode="relative" rAng="0" ptsTypes="AA">
                                          <p:cBhvr>
                                            <p:cTn id="27" dur="750" fill="hold"/>
                                            <p:tgtEl>
                                              <p:spTgt spid="14"/>
                                            </p:tgtEl>
                                            <p:attrNameLst>
                                              <p:attrName>ppt_x</p:attrName>
                                              <p:attrName>ppt_y</p:attrName>
                                            </p:attrNameLst>
                                          </p:cBhvr>
                                          <p:rCtr x="1940" y="1134"/>
                                        </p:animMotion>
                                      </p:childTnLst>
                                    </p:cTn>
                                  </p:par>
                                  <p:par>
                                    <p:cTn id="28" presetID="31" presetClass="entr" presetSubtype="0" fill="hold" nodeType="withEffect">
                                      <p:stCondLst>
                                        <p:cond delay="25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25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25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25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25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25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childTnLst>
                              </p:cTn>
                            </p:par>
                            <p:par>
                              <p:cTn id="76" fill="hold">
                                <p:stCondLst>
                                  <p:cond delay="3000"/>
                                </p:stCondLst>
                                <p:childTnLst>
                                  <p:par>
                                    <p:cTn id="77" presetID="41" presetClass="entr" presetSubtype="0" fill="hold" grpId="0" nodeType="afterEffect">
                                      <p:stCondLst>
                                        <p:cond delay="0"/>
                                      </p:stCondLst>
                                      <p:iterate type="lt">
                                        <p:tmPct val="10000"/>
                                      </p:iterate>
                                      <p:childTnLst>
                                        <p:set>
                                          <p:cBhvr>
                                            <p:cTn id="78" dur="1" fill="hold">
                                              <p:stCondLst>
                                                <p:cond delay="0"/>
                                              </p:stCondLst>
                                            </p:cTn>
                                            <p:tgtEl>
                                              <p:spTgt spid="26">
                                                <p:txEl>
                                                  <p:pRg st="0" end="0"/>
                                                </p:txEl>
                                              </p:spTgt>
                                            </p:tgtEl>
                                            <p:attrNameLst>
                                              <p:attrName>style.visibility</p:attrName>
                                            </p:attrNameLst>
                                          </p:cBhvr>
                                          <p:to>
                                            <p:strVal val="visible"/>
                                          </p:to>
                                        </p:set>
                                        <p:anim calcmode="lin" valueType="num">
                                          <p:cBhvr>
                                            <p:cTn id="79" dur="500" fill="hold"/>
                                            <p:tgtEl>
                                              <p:spTgt spid="2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6">
                                                <p:txEl>
                                                  <p:pRg st="0" end="0"/>
                                                </p:txEl>
                                              </p:spTgt>
                                            </p:tgtEl>
                                            <p:attrNameLst>
                                              <p:attrName>ppt_y</p:attrName>
                                            </p:attrNameLst>
                                          </p:cBhvr>
                                          <p:tavLst>
                                            <p:tav tm="0">
                                              <p:val>
                                                <p:strVal val="#ppt_y"/>
                                              </p:val>
                                            </p:tav>
                                            <p:tav tm="100000">
                                              <p:val>
                                                <p:strVal val="#ppt_y"/>
                                              </p:val>
                                            </p:tav>
                                          </p:tavLst>
                                        </p:anim>
                                        <p:anim calcmode="lin" valueType="num">
                                          <p:cBhvr>
                                            <p:cTn id="81" dur="500" fill="hold"/>
                                            <p:tgtEl>
                                              <p:spTgt spid="2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6">
                                                <p:txEl>
                                                  <p:pRg st="0" end="0"/>
                                                </p:txEl>
                                              </p:spTgt>
                                            </p:tgtEl>
                                          </p:cBhvr>
                                        </p:animEffect>
                                      </p:childTnLst>
                                    </p:cTn>
                                  </p:par>
                                </p:childTnLst>
                              </p:cTn>
                            </p:par>
                            <p:par>
                              <p:cTn id="84" fill="hold">
                                <p:stCondLst>
                                  <p:cond delay="3750"/>
                                </p:stCondLst>
                                <p:childTnLst>
                                  <p:par>
                                    <p:cTn id="85" presetID="18" presetClass="entr" presetSubtype="6"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strips(downRight)">
                                          <p:cBhvr>
                                            <p:cTn id="8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4" grpId="1" animBg="1"/>
          <p:bldP spid="14" grpId="2" animBg="1"/>
          <p:bldP spid="18" grpId="2"/>
          <p:bldP spid="26" grpId="0" build="allAtOnce"/>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00" fill="hold"/>
                                            <p:tgtEl>
                                              <p:spTgt spid="25"/>
                                            </p:tgtEl>
                                            <p:attrNameLst>
                                              <p:attrName>ppt_x</p:attrName>
                                            </p:attrNameLst>
                                          </p:cBhvr>
                                          <p:tavLst>
                                            <p:tav tm="0">
                                              <p:val>
                                                <p:strVal val="#ppt_x"/>
                                              </p:val>
                                            </p:tav>
                                            <p:tav tm="100000">
                                              <p:val>
                                                <p:strVal val="#ppt_x"/>
                                              </p:val>
                                            </p:tav>
                                          </p:tavLst>
                                        </p:anim>
                                        <p:anim calcmode="lin" valueType="num">
                                          <p:cBhvr additive="base">
                                            <p:cTn id="12" dur="10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1" presetClass="entr" presetSubtype="0" fill="hold" grpId="2"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 calcmode="lin" valueType="num">
                                          <p:cBhvr>
                                            <p:cTn id="1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
                                            </p:tgtEl>
                                          </p:cBhvr>
                                        </p:animEffect>
                                      </p:childTnLst>
                                    </p:cTn>
                                  </p:par>
                                  <p:par>
                                    <p:cTn id="21" presetID="10" presetClass="entr" presetSubtype="0" fill="hold" grpId="0" nodeType="withEffect">
                                      <p:stCondLst>
                                        <p:cond delay="4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35" presetClass="path" presetSubtype="0" decel="40000" fill="hold" grpId="1" nodeType="withEffect">
                                      <p:stCondLst>
                                        <p:cond delay="450"/>
                                      </p:stCondLst>
                                      <p:childTnLst>
                                        <p:animMotion origin="layout" path="M -0.0388 -0.02686 L 0.14193 0.06828 " pathEditMode="relative" rAng="0" ptsTypes="AA">
                                          <p:cBhvr>
                                            <p:cTn id="25" dur="750" spd="-100000" fill="hold"/>
                                            <p:tgtEl>
                                              <p:spTgt spid="14"/>
                                            </p:tgtEl>
                                            <p:attrNameLst>
                                              <p:attrName>ppt_x</p:attrName>
                                              <p:attrName>ppt_y</p:attrName>
                                            </p:attrNameLst>
                                          </p:cBhvr>
                                          <p:rCtr x="9036" y="4745"/>
                                        </p:animMotion>
                                      </p:childTnLst>
                                    </p:cTn>
                                  </p:par>
                                  <p:par>
                                    <p:cTn id="26" presetID="35" presetClass="path" presetSubtype="0" accel="40000" decel="40000" fill="hold" grpId="2" nodeType="withEffect">
                                      <p:stCondLst>
                                        <p:cond delay="1250"/>
                                      </p:stCondLst>
                                      <p:childTnLst>
                                        <p:animMotion origin="layout" path="M -0.0345 -0.02547 L 0.0043 -0.00278 " pathEditMode="relative" rAng="0" ptsTypes="AA">
                                          <p:cBhvr>
                                            <p:cTn id="27" dur="750" fill="hold"/>
                                            <p:tgtEl>
                                              <p:spTgt spid="14"/>
                                            </p:tgtEl>
                                            <p:attrNameLst>
                                              <p:attrName>ppt_x</p:attrName>
                                              <p:attrName>ppt_y</p:attrName>
                                            </p:attrNameLst>
                                          </p:cBhvr>
                                          <p:rCtr x="1940" y="1134"/>
                                        </p:animMotion>
                                      </p:childTnLst>
                                    </p:cTn>
                                  </p:par>
                                  <p:par>
                                    <p:cTn id="28" presetID="31" presetClass="entr" presetSubtype="0" fill="hold" nodeType="withEffect">
                                      <p:stCondLst>
                                        <p:cond delay="25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25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25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25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25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25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childTnLst>
                              </p:cTn>
                            </p:par>
                            <p:par>
                              <p:cTn id="76" fill="hold">
                                <p:stCondLst>
                                  <p:cond delay="3000"/>
                                </p:stCondLst>
                                <p:childTnLst>
                                  <p:par>
                                    <p:cTn id="77" presetID="41" presetClass="entr" presetSubtype="0" fill="hold" grpId="0" nodeType="afterEffect">
                                      <p:stCondLst>
                                        <p:cond delay="0"/>
                                      </p:stCondLst>
                                      <p:iterate type="lt">
                                        <p:tmPct val="10000"/>
                                      </p:iterate>
                                      <p:childTnLst>
                                        <p:set>
                                          <p:cBhvr>
                                            <p:cTn id="78" dur="1" fill="hold">
                                              <p:stCondLst>
                                                <p:cond delay="0"/>
                                              </p:stCondLst>
                                            </p:cTn>
                                            <p:tgtEl>
                                              <p:spTgt spid="26">
                                                <p:txEl>
                                                  <p:pRg st="0" end="0"/>
                                                </p:txEl>
                                              </p:spTgt>
                                            </p:tgtEl>
                                            <p:attrNameLst>
                                              <p:attrName>style.visibility</p:attrName>
                                            </p:attrNameLst>
                                          </p:cBhvr>
                                          <p:to>
                                            <p:strVal val="visible"/>
                                          </p:to>
                                        </p:set>
                                        <p:anim calcmode="lin" valueType="num">
                                          <p:cBhvr>
                                            <p:cTn id="79" dur="500" fill="hold"/>
                                            <p:tgtEl>
                                              <p:spTgt spid="2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6">
                                                <p:txEl>
                                                  <p:pRg st="0" end="0"/>
                                                </p:txEl>
                                              </p:spTgt>
                                            </p:tgtEl>
                                            <p:attrNameLst>
                                              <p:attrName>ppt_y</p:attrName>
                                            </p:attrNameLst>
                                          </p:cBhvr>
                                          <p:tavLst>
                                            <p:tav tm="0">
                                              <p:val>
                                                <p:strVal val="#ppt_y"/>
                                              </p:val>
                                            </p:tav>
                                            <p:tav tm="100000">
                                              <p:val>
                                                <p:strVal val="#ppt_y"/>
                                              </p:val>
                                            </p:tav>
                                          </p:tavLst>
                                        </p:anim>
                                        <p:anim calcmode="lin" valueType="num">
                                          <p:cBhvr>
                                            <p:cTn id="81" dur="500" fill="hold"/>
                                            <p:tgtEl>
                                              <p:spTgt spid="2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6">
                                                <p:txEl>
                                                  <p:pRg st="0" end="0"/>
                                                </p:txEl>
                                              </p:spTgt>
                                            </p:tgtEl>
                                          </p:cBhvr>
                                        </p:animEffect>
                                      </p:childTnLst>
                                    </p:cTn>
                                  </p:par>
                                </p:childTnLst>
                              </p:cTn>
                            </p:par>
                            <p:par>
                              <p:cTn id="84" fill="hold">
                                <p:stCondLst>
                                  <p:cond delay="3750"/>
                                </p:stCondLst>
                                <p:childTnLst>
                                  <p:par>
                                    <p:cTn id="85" presetID="18" presetClass="entr" presetSubtype="6"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strips(downRight)">
                                          <p:cBhvr>
                                            <p:cTn id="8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4" grpId="1" animBg="1"/>
          <p:bldP spid="14" grpId="2" animBg="1"/>
          <p:bldP spid="18" grpId="2"/>
          <p:bldP spid="26" grpId="0" build="allAtOnce"/>
          <p:bldP spid="2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2967479"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产业竞争力评价</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 xmlns:a16="http://schemas.microsoft.com/office/drawing/2014/main" id="{EAA39A89-D847-40F5-B16E-90F46553DB11}"/>
              </a:ext>
            </a:extLst>
          </p:cNvPr>
          <p:cNvSpPr txBox="1"/>
          <p:nvPr/>
        </p:nvSpPr>
        <p:spPr>
          <a:xfrm>
            <a:off x="568135" y="2004140"/>
            <a:ext cx="5527865" cy="2400657"/>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构建</a:t>
            </a:r>
            <a:r>
              <a:rPr lang="zh-CN" altLang="en-US" sz="2000" dirty="0">
                <a:latin typeface="微软雅黑" panose="020B0503020204020204" pitchFamily="34" charset="-122"/>
                <a:ea typeface="微软雅黑" panose="020B0503020204020204" pitchFamily="34" charset="-122"/>
              </a:rPr>
              <a:t>产业竞争力评价指标</a:t>
            </a:r>
            <a:r>
              <a:rPr lang="zh-CN" altLang="en-US" sz="2000" dirty="0" smtClean="0">
                <a:latin typeface="微软雅黑" panose="020B0503020204020204" pitchFamily="34" charset="-122"/>
                <a:ea typeface="微软雅黑" panose="020B0503020204020204" pitchFamily="34" charset="-122"/>
              </a:rPr>
              <a:t>体系：用来评价产业自身发展状况</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网络</a:t>
            </a:r>
            <a:r>
              <a:rPr lang="zh-CN" altLang="en-US" sz="2000" dirty="0" smtClean="0">
                <a:latin typeface="微软雅黑" panose="020B0503020204020204" pitchFamily="34" charset="-122"/>
                <a:ea typeface="微软雅黑" panose="020B0503020204020204" pitchFamily="34" charset="-122"/>
              </a:rPr>
              <a:t>中关键节点：用来评价产业在产业网络中的重要性</a:t>
            </a:r>
            <a:endParaRPr lang="en-US" altLang="zh-CN" sz="2000" dirty="0" smtClean="0">
              <a:latin typeface="微软雅黑" panose="020B0503020204020204" pitchFamily="34" charset="-122"/>
              <a:ea typeface="微软雅黑" panose="020B0503020204020204" pitchFamily="34" charset="-122"/>
            </a:endParaRPr>
          </a:p>
        </p:txBody>
      </p:sp>
      <p:pic>
        <p:nvPicPr>
          <p:cNvPr id="2050" name="Picture 2" descr="https://img-blog.csdn.net/20160507111031697?watermark/2/text/aHR0cDovL2Jsb2cuY3Nkbi5uZXQv/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31211"/>
            <a:ext cx="5701549" cy="2557218"/>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a:xfrm>
            <a:off x="8550111" y="2331211"/>
            <a:ext cx="725864" cy="725864"/>
          </a:xfrm>
          <a:prstGeom prst="ellipse">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3</a:t>
            </a:r>
            <a:endParaRPr lang="zh-CN" altLang="en-US" b="1" dirty="0">
              <a:solidFill>
                <a:schemeClr val="tx1"/>
              </a:solidFill>
            </a:endParaRPr>
          </a:p>
        </p:txBody>
      </p:sp>
    </p:spTree>
    <p:extLst>
      <p:ext uri="{BB962C8B-B14F-4D97-AF65-F5344CB8AC3E}">
        <p14:creationId xmlns:p14="http://schemas.microsoft.com/office/powerpoint/2010/main" val="328286251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3762568"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产业竞争力评价体系</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3513662059"/>
              </p:ext>
            </p:extLst>
          </p:nvPr>
        </p:nvGraphicFramePr>
        <p:xfrm>
          <a:off x="5903645" y="449879"/>
          <a:ext cx="5519548" cy="6205446"/>
        </p:xfrm>
        <a:graphic>
          <a:graphicData uri="http://schemas.openxmlformats.org/drawingml/2006/table">
            <a:tbl>
              <a:tblPr firstRow="1" bandRow="1">
                <a:tableStyleId>{5940675A-B579-460E-94D1-54222C63F5DA}</a:tableStyleId>
              </a:tblPr>
              <a:tblGrid>
                <a:gridCol w="2759774"/>
                <a:gridCol w="2759774"/>
              </a:tblGrid>
              <a:tr h="344747">
                <a:tc>
                  <a:txBody>
                    <a:bodyPr/>
                    <a:lstStyle/>
                    <a:p>
                      <a:pPr algn="ctr"/>
                      <a:r>
                        <a:rPr lang="zh-CN" altLang="en-US" sz="1400" dirty="0" smtClean="0"/>
                        <a:t>一级指标</a:t>
                      </a:r>
                      <a:endParaRPr lang="zh-CN" altLang="en-US" sz="1400" dirty="0"/>
                    </a:p>
                  </a:txBody>
                  <a:tcPr anchor="ctr"/>
                </a:tc>
                <a:tc>
                  <a:txBody>
                    <a:bodyPr/>
                    <a:lstStyle/>
                    <a:p>
                      <a:pPr algn="ctr"/>
                      <a:r>
                        <a:rPr lang="zh-CN" altLang="en-US" sz="1400" dirty="0" smtClean="0"/>
                        <a:t>二级指标</a:t>
                      </a:r>
                      <a:endParaRPr lang="zh-CN" altLang="en-US" sz="1400" dirty="0"/>
                    </a:p>
                  </a:txBody>
                  <a:tcPr anchor="ctr"/>
                </a:tc>
              </a:tr>
              <a:tr h="344747">
                <a:tc rowSpan="5">
                  <a:txBody>
                    <a:bodyPr/>
                    <a:lstStyle/>
                    <a:p>
                      <a:pPr algn="ctr"/>
                      <a:r>
                        <a:rPr lang="zh-CN" altLang="en-US" sz="1400" dirty="0" smtClean="0"/>
                        <a:t>产业投入水平</a:t>
                      </a:r>
                      <a:endParaRPr lang="zh-CN" altLang="en-US" sz="1400" dirty="0"/>
                    </a:p>
                  </a:txBody>
                  <a:tcPr anchor="ctr"/>
                </a:tc>
                <a:tc>
                  <a:txBody>
                    <a:bodyPr/>
                    <a:lstStyle/>
                    <a:p>
                      <a:pPr algn="ctr"/>
                      <a:r>
                        <a:rPr lang="zh-CN" altLang="en-US" sz="1400" dirty="0" smtClean="0"/>
                        <a:t>固定资产投资</a:t>
                      </a:r>
                      <a:endParaRPr lang="zh-CN" altLang="en-US" sz="1400" dirty="0"/>
                    </a:p>
                  </a:txBody>
                  <a:tcPr anchor="ctr"/>
                </a:tc>
              </a:tr>
              <a:tr h="344747">
                <a:tc vMerge="1">
                  <a:txBody>
                    <a:bodyPr/>
                    <a:lstStyle/>
                    <a:p>
                      <a:endParaRPr lang="zh-CN" altLang="en-US" dirty="0"/>
                    </a:p>
                  </a:txBody>
                  <a:tcPr/>
                </a:tc>
                <a:tc>
                  <a:txBody>
                    <a:bodyPr/>
                    <a:lstStyle/>
                    <a:p>
                      <a:pPr algn="ctr"/>
                      <a:r>
                        <a:rPr lang="zh-CN" altLang="en-US" sz="1400" dirty="0" smtClean="0"/>
                        <a:t>用工人数</a:t>
                      </a:r>
                      <a:endParaRPr lang="zh-CN" altLang="en-US" sz="1400" dirty="0"/>
                    </a:p>
                  </a:txBody>
                  <a:tcPr anchor="ctr"/>
                </a:tc>
              </a:tr>
              <a:tr h="344747">
                <a:tc vMerge="1">
                  <a:txBody>
                    <a:bodyPr/>
                    <a:lstStyle/>
                    <a:p>
                      <a:endParaRPr lang="zh-CN" altLang="en-US" dirty="0"/>
                    </a:p>
                  </a:txBody>
                  <a:tcPr/>
                </a:tc>
                <a:tc>
                  <a:txBody>
                    <a:bodyPr/>
                    <a:lstStyle/>
                    <a:p>
                      <a:pPr algn="ctr"/>
                      <a:r>
                        <a:rPr lang="zh-CN" altLang="en-US" sz="1400" dirty="0" smtClean="0"/>
                        <a:t>主营业务成本</a:t>
                      </a:r>
                      <a:endParaRPr lang="zh-CN" altLang="en-US" sz="1400" dirty="0"/>
                    </a:p>
                  </a:txBody>
                  <a:tcPr anchor="ctr"/>
                </a:tc>
              </a:tr>
              <a:tr h="344747">
                <a:tc vMerge="1">
                  <a:txBody>
                    <a:bodyPr/>
                    <a:lstStyle/>
                    <a:p>
                      <a:endParaRPr lang="zh-CN" altLang="en-US" dirty="0"/>
                    </a:p>
                  </a:txBody>
                  <a:tcPr/>
                </a:tc>
                <a:tc>
                  <a:txBody>
                    <a:bodyPr/>
                    <a:lstStyle/>
                    <a:p>
                      <a:pPr algn="ctr"/>
                      <a:r>
                        <a:rPr lang="en-US" altLang="zh-CN" sz="1400" dirty="0" smtClean="0"/>
                        <a:t>R</a:t>
                      </a:r>
                      <a:r>
                        <a:rPr lang="zh-CN" altLang="en-US" sz="1400" dirty="0" smtClean="0"/>
                        <a:t>＆</a:t>
                      </a:r>
                      <a:r>
                        <a:rPr lang="en-US" altLang="zh-CN" sz="1400" dirty="0" smtClean="0"/>
                        <a:t>D </a:t>
                      </a:r>
                      <a:r>
                        <a:rPr lang="zh-CN" altLang="en-US" sz="1400" dirty="0" smtClean="0"/>
                        <a:t>经费支出</a:t>
                      </a:r>
                      <a:endParaRPr lang="zh-CN" altLang="en-US" sz="1400" dirty="0"/>
                    </a:p>
                  </a:txBody>
                  <a:tcPr anchor="ctr"/>
                </a:tc>
              </a:tr>
              <a:tr h="344747">
                <a:tc vMerge="1">
                  <a:txBody>
                    <a:bodyPr/>
                    <a:lstStyle/>
                    <a:p>
                      <a:endParaRPr lang="zh-CN" altLang="en-US" dirty="0"/>
                    </a:p>
                  </a:txBody>
                  <a:tcPr/>
                </a:tc>
                <a:tc>
                  <a:txBody>
                    <a:bodyPr/>
                    <a:lstStyle/>
                    <a:p>
                      <a:pPr algn="ctr"/>
                      <a:r>
                        <a:rPr lang="en-US" altLang="zh-CN" sz="1400" dirty="0" smtClean="0"/>
                        <a:t>R</a:t>
                      </a:r>
                      <a:r>
                        <a:rPr lang="zh-CN" altLang="en-US" sz="1400" dirty="0" smtClean="0"/>
                        <a:t>＆</a:t>
                      </a:r>
                      <a:r>
                        <a:rPr lang="en-US" altLang="zh-CN" sz="1400" dirty="0" smtClean="0"/>
                        <a:t>D </a:t>
                      </a:r>
                      <a:r>
                        <a:rPr lang="zh-CN" altLang="en-US" sz="1400" dirty="0" smtClean="0"/>
                        <a:t>人员</a:t>
                      </a:r>
                      <a:endParaRPr lang="zh-CN" altLang="en-US" sz="1400" dirty="0"/>
                    </a:p>
                  </a:txBody>
                  <a:tcPr anchor="ctr"/>
                </a:tc>
              </a:tr>
              <a:tr h="344747">
                <a:tc rowSpan="4">
                  <a:txBody>
                    <a:bodyPr/>
                    <a:lstStyle/>
                    <a:p>
                      <a:pPr algn="ctr"/>
                      <a:r>
                        <a:rPr lang="zh-CN" altLang="en-US" sz="1400" dirty="0" smtClean="0"/>
                        <a:t>产业产出水平</a:t>
                      </a:r>
                      <a:endParaRPr lang="zh-CN" altLang="en-US" sz="1400" dirty="0"/>
                    </a:p>
                  </a:txBody>
                  <a:tcPr anchor="ctr"/>
                </a:tc>
                <a:tc>
                  <a:txBody>
                    <a:bodyPr/>
                    <a:lstStyle/>
                    <a:p>
                      <a:pPr algn="ctr"/>
                      <a:r>
                        <a:rPr lang="zh-CN" altLang="en-US" sz="1400" dirty="0" smtClean="0"/>
                        <a:t>总产值、增加值、销售产值</a:t>
                      </a:r>
                      <a:endParaRPr lang="zh-CN" altLang="en-US" sz="1400" dirty="0"/>
                    </a:p>
                  </a:txBody>
                  <a:tcPr anchor="ctr"/>
                </a:tc>
              </a:tr>
              <a:tr h="344747">
                <a:tc vMerge="1">
                  <a:txBody>
                    <a:bodyPr/>
                    <a:lstStyle/>
                    <a:p>
                      <a:endParaRPr lang="zh-CN" altLang="en-US" dirty="0"/>
                    </a:p>
                  </a:txBody>
                  <a:tcPr/>
                </a:tc>
                <a:tc>
                  <a:txBody>
                    <a:bodyPr/>
                    <a:lstStyle/>
                    <a:p>
                      <a:pPr algn="ctr"/>
                      <a:r>
                        <a:rPr lang="zh-CN" altLang="en-US" sz="1400" dirty="0" smtClean="0"/>
                        <a:t>主营业务收入</a:t>
                      </a:r>
                      <a:endParaRPr lang="zh-CN" altLang="en-US" sz="1400" dirty="0"/>
                    </a:p>
                  </a:txBody>
                  <a:tcPr anchor="ctr"/>
                </a:tc>
              </a:tr>
              <a:tr h="344747">
                <a:tc vMerge="1">
                  <a:txBody>
                    <a:bodyPr/>
                    <a:lstStyle/>
                    <a:p>
                      <a:endParaRPr lang="zh-CN" altLang="en-US" dirty="0"/>
                    </a:p>
                  </a:txBody>
                  <a:tcPr/>
                </a:tc>
                <a:tc>
                  <a:txBody>
                    <a:bodyPr/>
                    <a:lstStyle/>
                    <a:p>
                      <a:pPr algn="ctr"/>
                      <a:r>
                        <a:rPr lang="zh-CN" altLang="en-US" sz="1400" dirty="0" smtClean="0"/>
                        <a:t>市场占有率</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出口总额</a:t>
                      </a:r>
                      <a:endParaRPr lang="zh-CN" altLang="en-US" sz="1400" dirty="0"/>
                    </a:p>
                  </a:txBody>
                  <a:tcPr anchor="ctr"/>
                </a:tc>
              </a:tr>
              <a:tr h="344747">
                <a:tc rowSpan="3">
                  <a:txBody>
                    <a:bodyPr/>
                    <a:lstStyle/>
                    <a:p>
                      <a:pPr algn="ctr"/>
                      <a:r>
                        <a:rPr lang="zh-CN" altLang="zh-CN" sz="1400" kern="1200" dirty="0" smtClean="0">
                          <a:effectLst/>
                        </a:rPr>
                        <a:t>产业结构升级水平</a:t>
                      </a:r>
                      <a:endParaRPr lang="zh-CN" altLang="en-US" sz="1400" dirty="0"/>
                    </a:p>
                  </a:txBody>
                  <a:tcPr anchor="ctr"/>
                </a:tc>
                <a:tc>
                  <a:txBody>
                    <a:bodyPr/>
                    <a:lstStyle/>
                    <a:p>
                      <a:pPr algn="ctr"/>
                      <a:r>
                        <a:rPr lang="zh-CN" altLang="zh-CN" sz="1400" kern="1200" dirty="0" smtClean="0">
                          <a:effectLst/>
                        </a:rPr>
                        <a:t>单位产值资本密集度</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单位产值劳动力投入</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新产品产值占总产值比例</a:t>
                      </a:r>
                      <a:endParaRPr lang="zh-CN" altLang="en-US" sz="1400" dirty="0"/>
                    </a:p>
                  </a:txBody>
                  <a:tcPr anchor="ctr"/>
                </a:tc>
              </a:tr>
              <a:tr h="344747">
                <a:tc rowSpan="5">
                  <a:txBody>
                    <a:bodyPr/>
                    <a:lstStyle/>
                    <a:p>
                      <a:pPr algn="ctr"/>
                      <a:r>
                        <a:rPr lang="zh-CN" altLang="zh-CN" sz="1400" kern="1200" dirty="0" smtClean="0">
                          <a:effectLst/>
                        </a:rPr>
                        <a:t>产业创新发展水平</a:t>
                      </a:r>
                      <a:endParaRPr lang="zh-CN" altLang="en-US" sz="1400" dirty="0"/>
                    </a:p>
                  </a:txBody>
                  <a:tcPr anchor="ctr"/>
                </a:tc>
                <a:tc>
                  <a:txBody>
                    <a:bodyPr/>
                    <a:lstStyle/>
                    <a:p>
                      <a:pPr algn="ctr"/>
                      <a:r>
                        <a:rPr lang="zh-CN" altLang="zh-CN" sz="1400" kern="1200" dirty="0" smtClean="0">
                          <a:effectLst/>
                        </a:rPr>
                        <a:t>高技术产品进出口贸易总额</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技术改造经费支出</a:t>
                      </a:r>
                      <a:endParaRPr lang="zh-CN" altLang="en-US" sz="1400" dirty="0"/>
                    </a:p>
                  </a:txBody>
                  <a:tcPr anchor="ctr"/>
                </a:tc>
              </a:tr>
              <a:tr h="344747">
                <a:tc vMerge="1">
                  <a:txBody>
                    <a:bodyPr/>
                    <a:lstStyle/>
                    <a:p>
                      <a:endParaRPr lang="zh-CN" altLang="en-US" dirty="0"/>
                    </a:p>
                  </a:txBody>
                  <a:tcPr/>
                </a:tc>
                <a:tc>
                  <a:txBody>
                    <a:bodyPr/>
                    <a:lstStyle/>
                    <a:p>
                      <a:pPr algn="ctr"/>
                      <a:r>
                        <a:rPr lang="zh-CN" altLang="en-US" sz="1400" dirty="0" smtClean="0"/>
                        <a:t>新产品销售收入</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专利申请数</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有效发明专利数</a:t>
                      </a:r>
                      <a:endParaRPr lang="zh-CN" altLang="en-US" sz="1400" dirty="0"/>
                    </a:p>
                  </a:txBody>
                  <a:tcPr anchor="ctr"/>
                </a:tc>
              </a:tr>
            </a:tbl>
          </a:graphicData>
        </a:graphic>
      </p:graphicFrame>
      <p:sp>
        <p:nvSpPr>
          <p:cNvPr id="11" name="文本框 10">
            <a:extLst>
              <a:ext uri="{FF2B5EF4-FFF2-40B4-BE49-F238E27FC236}">
                <a16:creationId xmlns="" xmlns:a16="http://schemas.microsoft.com/office/drawing/2014/main" id="{EAA39A89-D847-40F5-B16E-90F46553DB11}"/>
              </a:ext>
            </a:extLst>
          </p:cNvPr>
          <p:cNvSpPr txBox="1"/>
          <p:nvPr/>
        </p:nvSpPr>
        <p:spPr>
          <a:xfrm>
            <a:off x="552479" y="1767006"/>
            <a:ext cx="4880558" cy="3323987"/>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对</a:t>
            </a:r>
            <a:r>
              <a:rPr lang="zh-CN" altLang="en-US" sz="2000" dirty="0">
                <a:latin typeface="微软雅黑" panose="020B0503020204020204" pitchFamily="34" charset="-122"/>
                <a:ea typeface="微软雅黑" panose="020B0503020204020204" pitchFamily="34" charset="-122"/>
              </a:rPr>
              <a:t>指标采取无量纲化</a:t>
            </a:r>
            <a:r>
              <a:rPr lang="zh-CN" altLang="en-US" sz="2000" dirty="0" smtClean="0">
                <a:latin typeface="微软雅黑" panose="020B0503020204020204" pitchFamily="34" charset="-122"/>
                <a:ea typeface="微软雅黑" panose="020B0503020204020204" pitchFamily="34" charset="-122"/>
              </a:rPr>
              <a:t>处理</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根据</a:t>
            </a:r>
            <a:r>
              <a:rPr lang="zh-CN" altLang="en-US" sz="2000" dirty="0">
                <a:latin typeface="微软雅黑" panose="020B0503020204020204" pitchFamily="34" charset="-122"/>
                <a:ea typeface="微软雅黑" panose="020B0503020204020204" pitchFamily="34" charset="-122"/>
              </a:rPr>
              <a:t>无量纲化处理过后的指标，采用熵权法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主成分分析</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层次分析法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根据</a:t>
            </a:r>
            <a:r>
              <a:rPr lang="zh-CN" altLang="en-US" sz="2000" dirty="0">
                <a:latin typeface="微软雅黑" panose="020B0503020204020204" pitchFamily="34" charset="-122"/>
                <a:ea typeface="微软雅黑" panose="020B0503020204020204" pitchFamily="34" charset="-122"/>
              </a:rPr>
              <a:t>选取的方法测算出产业竞争力水平的结果，然后进行</a:t>
            </a:r>
            <a:r>
              <a:rPr lang="zh-CN" altLang="en-US" sz="2000" dirty="0" smtClean="0">
                <a:latin typeface="微软雅黑" panose="020B0503020204020204" pitchFamily="34" charset="-122"/>
                <a:ea typeface="微软雅黑" panose="020B0503020204020204" pitchFamily="34" charset="-122"/>
              </a:rPr>
              <a:t>分析</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637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1377300"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熵值法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EAA39A89-D847-40F5-B16E-90F46553DB11}"/>
              </a:ext>
            </a:extLst>
          </p:cNvPr>
          <p:cNvSpPr txBox="1"/>
          <p:nvPr/>
        </p:nvSpPr>
        <p:spPr>
          <a:xfrm>
            <a:off x="514772" y="1684292"/>
            <a:ext cx="4880558" cy="1477328"/>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数据标准化</a:t>
            </a: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信息熵、</a:t>
            </a:r>
            <a:r>
              <a:rPr lang="zh-CN" altLang="en-US" sz="2000" dirty="0">
                <a:latin typeface="微软雅黑" panose="020B0503020204020204" pitchFamily="34" charset="-122"/>
                <a:ea typeface="微软雅黑" panose="020B0503020204020204" pitchFamily="34" charset="-122"/>
              </a:rPr>
              <a:t>效用</a:t>
            </a:r>
            <a:r>
              <a:rPr lang="zh-CN" altLang="en-US" sz="2000" dirty="0" smtClean="0">
                <a:latin typeface="微软雅黑" panose="020B0503020204020204" pitchFamily="34" charset="-122"/>
                <a:ea typeface="微软雅黑" panose="020B0503020204020204" pitchFamily="34" charset="-122"/>
              </a:rPr>
              <a:t>值及</a:t>
            </a:r>
            <a:r>
              <a:rPr lang="zh-CN" altLang="en-US" sz="2000" dirty="0">
                <a:latin typeface="微软雅黑" panose="020B0503020204020204" pitchFamily="34" charset="-122"/>
                <a:ea typeface="微软雅黑" panose="020B0503020204020204" pitchFamily="34" charset="-122"/>
              </a:rPr>
              <a:t>指标</a:t>
            </a:r>
            <a:r>
              <a:rPr lang="zh-CN" altLang="en-US" sz="2000" dirty="0" smtClean="0">
                <a:latin typeface="微软雅黑" panose="020B0503020204020204" pitchFamily="34" charset="-122"/>
                <a:ea typeface="微软雅黑" panose="020B0503020204020204" pitchFamily="34" charset="-122"/>
              </a:rPr>
              <a:t>权重的计算</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综合样本的评价</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336547" y="490048"/>
            <a:ext cx="4925625" cy="1872436"/>
          </a:xfrm>
          <a:prstGeom prst="rect">
            <a:avLst/>
          </a:prstGeom>
        </p:spPr>
      </p:pic>
      <p:pic>
        <p:nvPicPr>
          <p:cNvPr id="4" name="图片 3"/>
          <p:cNvPicPr>
            <a:picLocks noChangeAspect="1"/>
          </p:cNvPicPr>
          <p:nvPr/>
        </p:nvPicPr>
        <p:blipFill>
          <a:blip r:embed="rId4"/>
          <a:stretch>
            <a:fillRect/>
          </a:stretch>
        </p:blipFill>
        <p:spPr>
          <a:xfrm>
            <a:off x="4693690" y="2690305"/>
            <a:ext cx="3285714" cy="1047619"/>
          </a:xfrm>
          <a:prstGeom prst="rect">
            <a:avLst/>
          </a:prstGeom>
        </p:spPr>
      </p:pic>
      <p:pic>
        <p:nvPicPr>
          <p:cNvPr id="5" name="图片 4"/>
          <p:cNvPicPr>
            <a:picLocks noChangeAspect="1"/>
          </p:cNvPicPr>
          <p:nvPr/>
        </p:nvPicPr>
        <p:blipFill>
          <a:blip r:embed="rId5"/>
          <a:stretch>
            <a:fillRect/>
          </a:stretch>
        </p:blipFill>
        <p:spPr>
          <a:xfrm>
            <a:off x="7832692" y="2440875"/>
            <a:ext cx="1933333" cy="1419048"/>
          </a:xfrm>
          <a:prstGeom prst="rect">
            <a:avLst/>
          </a:prstGeom>
        </p:spPr>
      </p:pic>
      <p:pic>
        <p:nvPicPr>
          <p:cNvPr id="6" name="图片 5"/>
          <p:cNvPicPr>
            <a:picLocks noChangeAspect="1"/>
          </p:cNvPicPr>
          <p:nvPr/>
        </p:nvPicPr>
        <p:blipFill>
          <a:blip r:embed="rId6"/>
          <a:stretch>
            <a:fillRect/>
          </a:stretch>
        </p:blipFill>
        <p:spPr>
          <a:xfrm>
            <a:off x="1426234" y="3886521"/>
            <a:ext cx="9558779" cy="2971479"/>
          </a:xfrm>
          <a:prstGeom prst="rect">
            <a:avLst/>
          </a:prstGeom>
        </p:spPr>
      </p:pic>
      <p:pic>
        <p:nvPicPr>
          <p:cNvPr id="7" name="图片 6"/>
          <p:cNvPicPr>
            <a:picLocks noChangeAspect="1"/>
          </p:cNvPicPr>
          <p:nvPr/>
        </p:nvPicPr>
        <p:blipFill>
          <a:blip r:embed="rId7"/>
          <a:stretch>
            <a:fillRect/>
          </a:stretch>
        </p:blipFill>
        <p:spPr>
          <a:xfrm>
            <a:off x="9912737" y="2848312"/>
            <a:ext cx="1628571" cy="552381"/>
          </a:xfrm>
          <a:prstGeom prst="rect">
            <a:avLst/>
          </a:prstGeom>
        </p:spPr>
      </p:pic>
    </p:spTree>
    <p:extLst>
      <p:ext uri="{BB962C8B-B14F-4D97-AF65-F5344CB8AC3E}">
        <p14:creationId xmlns:p14="http://schemas.microsoft.com/office/powerpoint/2010/main" val="178701148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2569934"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主成分分析法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EAA39A89-D847-40F5-B16E-90F46553DB11}"/>
              </a:ext>
            </a:extLst>
          </p:cNvPr>
          <p:cNvSpPr txBox="1"/>
          <p:nvPr/>
        </p:nvSpPr>
        <p:spPr>
          <a:xfrm>
            <a:off x="778939" y="1590743"/>
            <a:ext cx="4880558" cy="2400657"/>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数据</a:t>
            </a:r>
            <a:r>
              <a:rPr lang="zh-CN" altLang="en-US" sz="2000" dirty="0" smtClean="0">
                <a:latin typeface="微软雅黑" panose="020B0503020204020204" pitchFamily="34" charset="-122"/>
                <a:ea typeface="微软雅黑" panose="020B0503020204020204" pitchFamily="34" charset="-122"/>
              </a:rPr>
              <a:t>标准化</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zh-CN" altLang="en-US"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计算协方差矩阵的特征值</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综合样本的评价</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157179" y="1590743"/>
            <a:ext cx="3571429" cy="1533333"/>
          </a:xfrm>
          <a:prstGeom prst="rect">
            <a:avLst/>
          </a:prstGeom>
        </p:spPr>
      </p:pic>
      <p:pic>
        <p:nvPicPr>
          <p:cNvPr id="3" name="图片 2"/>
          <p:cNvPicPr>
            <a:picLocks noChangeAspect="1"/>
          </p:cNvPicPr>
          <p:nvPr/>
        </p:nvPicPr>
        <p:blipFill>
          <a:blip r:embed="rId4"/>
          <a:stretch>
            <a:fillRect/>
          </a:stretch>
        </p:blipFill>
        <p:spPr>
          <a:xfrm>
            <a:off x="1426234" y="4066815"/>
            <a:ext cx="9492792" cy="2650176"/>
          </a:xfrm>
          <a:prstGeom prst="rect">
            <a:avLst/>
          </a:prstGeom>
        </p:spPr>
      </p:pic>
    </p:spTree>
    <p:extLst>
      <p:ext uri="{BB962C8B-B14F-4D97-AF65-F5344CB8AC3E}">
        <p14:creationId xmlns:p14="http://schemas.microsoft.com/office/powerpoint/2010/main" val="279523659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2172390"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存在的问题</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EAA39A89-D847-40F5-B16E-90F46553DB11}"/>
              </a:ext>
            </a:extLst>
          </p:cNvPr>
          <p:cNvSpPr txBox="1"/>
          <p:nvPr/>
        </p:nvSpPr>
        <p:spPr>
          <a:xfrm>
            <a:off x="439357" y="1462061"/>
            <a:ext cx="4880558" cy="4708981"/>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如果有企业对应数据，如何将其映射到对应产业中</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如果是产业数据，如何将其映射到专家标识的产业节点上</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仅</a:t>
            </a:r>
            <a:r>
              <a:rPr lang="zh-CN" altLang="en-US" sz="2000" dirty="0" smtClean="0">
                <a:latin typeface="微软雅黑" panose="020B0503020204020204" pitchFamily="34" charset="-122"/>
                <a:ea typeface="微软雅黑" panose="020B0503020204020204" pitchFamily="34" charset="-122"/>
              </a:rPr>
              <a:t>有优势产业的数据，而不是所有产业的数据</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zh-CN" altLang="en-US"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如果没有数据，这部分的评估如何进行</a:t>
            </a:r>
            <a:endParaRPr lang="zh-CN" altLang="en-US" sz="2000"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301746562"/>
              </p:ext>
            </p:extLst>
          </p:nvPr>
        </p:nvGraphicFramePr>
        <p:xfrm>
          <a:off x="5903645" y="449879"/>
          <a:ext cx="5519548" cy="6205446"/>
        </p:xfrm>
        <a:graphic>
          <a:graphicData uri="http://schemas.openxmlformats.org/drawingml/2006/table">
            <a:tbl>
              <a:tblPr firstRow="1" bandRow="1">
                <a:tableStyleId>{5940675A-B579-460E-94D1-54222C63F5DA}</a:tableStyleId>
              </a:tblPr>
              <a:tblGrid>
                <a:gridCol w="2759774"/>
                <a:gridCol w="2759774"/>
              </a:tblGrid>
              <a:tr h="344747">
                <a:tc>
                  <a:txBody>
                    <a:bodyPr/>
                    <a:lstStyle/>
                    <a:p>
                      <a:pPr algn="ctr"/>
                      <a:r>
                        <a:rPr lang="zh-CN" altLang="en-US" sz="1400" dirty="0" smtClean="0"/>
                        <a:t>一级指标</a:t>
                      </a:r>
                      <a:endParaRPr lang="zh-CN" altLang="en-US" sz="1400" dirty="0"/>
                    </a:p>
                  </a:txBody>
                  <a:tcPr anchor="ctr"/>
                </a:tc>
                <a:tc>
                  <a:txBody>
                    <a:bodyPr/>
                    <a:lstStyle/>
                    <a:p>
                      <a:pPr algn="ctr"/>
                      <a:r>
                        <a:rPr lang="zh-CN" altLang="en-US" sz="1400" dirty="0" smtClean="0"/>
                        <a:t>二级指标</a:t>
                      </a:r>
                      <a:endParaRPr lang="zh-CN" altLang="en-US" sz="1400" dirty="0"/>
                    </a:p>
                  </a:txBody>
                  <a:tcPr anchor="ctr"/>
                </a:tc>
              </a:tr>
              <a:tr h="344747">
                <a:tc rowSpan="5">
                  <a:txBody>
                    <a:bodyPr/>
                    <a:lstStyle/>
                    <a:p>
                      <a:pPr algn="ctr"/>
                      <a:r>
                        <a:rPr lang="zh-CN" altLang="en-US" sz="1400" dirty="0" smtClean="0"/>
                        <a:t>产业投入水平</a:t>
                      </a:r>
                      <a:endParaRPr lang="zh-CN" altLang="en-US" sz="1400" dirty="0"/>
                    </a:p>
                  </a:txBody>
                  <a:tcPr anchor="ctr"/>
                </a:tc>
                <a:tc>
                  <a:txBody>
                    <a:bodyPr/>
                    <a:lstStyle/>
                    <a:p>
                      <a:pPr algn="ctr"/>
                      <a:r>
                        <a:rPr lang="zh-CN" altLang="en-US" sz="1400" dirty="0" smtClean="0"/>
                        <a:t>固定资产投资</a:t>
                      </a:r>
                      <a:endParaRPr lang="zh-CN" altLang="en-US" sz="1400" dirty="0"/>
                    </a:p>
                  </a:txBody>
                  <a:tcPr anchor="ctr"/>
                </a:tc>
              </a:tr>
              <a:tr h="344747">
                <a:tc vMerge="1">
                  <a:txBody>
                    <a:bodyPr/>
                    <a:lstStyle/>
                    <a:p>
                      <a:endParaRPr lang="zh-CN" altLang="en-US" dirty="0"/>
                    </a:p>
                  </a:txBody>
                  <a:tcPr/>
                </a:tc>
                <a:tc>
                  <a:txBody>
                    <a:bodyPr/>
                    <a:lstStyle/>
                    <a:p>
                      <a:pPr algn="ctr"/>
                      <a:r>
                        <a:rPr lang="zh-CN" altLang="en-US" sz="1400" dirty="0" smtClean="0"/>
                        <a:t>用工人数</a:t>
                      </a:r>
                      <a:endParaRPr lang="zh-CN" altLang="en-US" sz="1400" dirty="0"/>
                    </a:p>
                  </a:txBody>
                  <a:tcPr anchor="ctr"/>
                </a:tc>
              </a:tr>
              <a:tr h="344747">
                <a:tc vMerge="1">
                  <a:txBody>
                    <a:bodyPr/>
                    <a:lstStyle/>
                    <a:p>
                      <a:endParaRPr lang="zh-CN" altLang="en-US" dirty="0"/>
                    </a:p>
                  </a:txBody>
                  <a:tcPr/>
                </a:tc>
                <a:tc>
                  <a:txBody>
                    <a:bodyPr/>
                    <a:lstStyle/>
                    <a:p>
                      <a:pPr algn="ctr"/>
                      <a:r>
                        <a:rPr lang="zh-CN" altLang="en-US" sz="1400" dirty="0" smtClean="0"/>
                        <a:t>主营业务成本</a:t>
                      </a:r>
                      <a:endParaRPr lang="zh-CN" altLang="en-US" sz="1400" dirty="0"/>
                    </a:p>
                  </a:txBody>
                  <a:tcPr anchor="ctr"/>
                </a:tc>
              </a:tr>
              <a:tr h="344747">
                <a:tc vMerge="1">
                  <a:txBody>
                    <a:bodyPr/>
                    <a:lstStyle/>
                    <a:p>
                      <a:endParaRPr lang="zh-CN" altLang="en-US" dirty="0"/>
                    </a:p>
                  </a:txBody>
                  <a:tcPr/>
                </a:tc>
                <a:tc>
                  <a:txBody>
                    <a:bodyPr/>
                    <a:lstStyle/>
                    <a:p>
                      <a:pPr algn="ctr"/>
                      <a:r>
                        <a:rPr lang="en-US" altLang="zh-CN" sz="1400" dirty="0" smtClean="0"/>
                        <a:t>R</a:t>
                      </a:r>
                      <a:r>
                        <a:rPr lang="zh-CN" altLang="en-US" sz="1400" dirty="0" smtClean="0"/>
                        <a:t>＆</a:t>
                      </a:r>
                      <a:r>
                        <a:rPr lang="en-US" altLang="zh-CN" sz="1400" dirty="0" smtClean="0"/>
                        <a:t>D </a:t>
                      </a:r>
                      <a:r>
                        <a:rPr lang="zh-CN" altLang="en-US" sz="1400" dirty="0" smtClean="0"/>
                        <a:t>经费支出</a:t>
                      </a:r>
                      <a:endParaRPr lang="zh-CN" altLang="en-US" sz="1400" dirty="0"/>
                    </a:p>
                  </a:txBody>
                  <a:tcPr anchor="ctr"/>
                </a:tc>
              </a:tr>
              <a:tr h="344747">
                <a:tc vMerge="1">
                  <a:txBody>
                    <a:bodyPr/>
                    <a:lstStyle/>
                    <a:p>
                      <a:endParaRPr lang="zh-CN" altLang="en-US" dirty="0"/>
                    </a:p>
                  </a:txBody>
                  <a:tcPr/>
                </a:tc>
                <a:tc>
                  <a:txBody>
                    <a:bodyPr/>
                    <a:lstStyle/>
                    <a:p>
                      <a:pPr algn="ctr"/>
                      <a:r>
                        <a:rPr lang="en-US" altLang="zh-CN" sz="1400" dirty="0" smtClean="0"/>
                        <a:t>R</a:t>
                      </a:r>
                      <a:r>
                        <a:rPr lang="zh-CN" altLang="en-US" sz="1400" dirty="0" smtClean="0"/>
                        <a:t>＆</a:t>
                      </a:r>
                      <a:r>
                        <a:rPr lang="en-US" altLang="zh-CN" sz="1400" dirty="0" smtClean="0"/>
                        <a:t>D </a:t>
                      </a:r>
                      <a:r>
                        <a:rPr lang="zh-CN" altLang="en-US" sz="1400" dirty="0" smtClean="0"/>
                        <a:t>人员</a:t>
                      </a:r>
                      <a:endParaRPr lang="zh-CN" altLang="en-US" sz="1400" dirty="0"/>
                    </a:p>
                  </a:txBody>
                  <a:tcPr anchor="ctr"/>
                </a:tc>
              </a:tr>
              <a:tr h="344747">
                <a:tc rowSpan="4">
                  <a:txBody>
                    <a:bodyPr/>
                    <a:lstStyle/>
                    <a:p>
                      <a:pPr algn="ctr"/>
                      <a:r>
                        <a:rPr lang="zh-CN" altLang="en-US" sz="1400" dirty="0" smtClean="0"/>
                        <a:t>产业产出水平</a:t>
                      </a:r>
                      <a:endParaRPr lang="zh-CN" altLang="en-US" sz="1400" dirty="0"/>
                    </a:p>
                  </a:txBody>
                  <a:tcPr anchor="ctr"/>
                </a:tc>
                <a:tc>
                  <a:txBody>
                    <a:bodyPr/>
                    <a:lstStyle/>
                    <a:p>
                      <a:pPr algn="ctr"/>
                      <a:r>
                        <a:rPr lang="zh-CN" altLang="en-US" sz="1400" dirty="0" smtClean="0"/>
                        <a:t>总产值、增加值、销售产值</a:t>
                      </a:r>
                      <a:endParaRPr lang="zh-CN" altLang="en-US" sz="1400" dirty="0"/>
                    </a:p>
                  </a:txBody>
                  <a:tcPr anchor="ctr"/>
                </a:tc>
              </a:tr>
              <a:tr h="344747">
                <a:tc vMerge="1">
                  <a:txBody>
                    <a:bodyPr/>
                    <a:lstStyle/>
                    <a:p>
                      <a:endParaRPr lang="zh-CN" altLang="en-US" dirty="0"/>
                    </a:p>
                  </a:txBody>
                  <a:tcPr/>
                </a:tc>
                <a:tc>
                  <a:txBody>
                    <a:bodyPr/>
                    <a:lstStyle/>
                    <a:p>
                      <a:pPr algn="ctr"/>
                      <a:r>
                        <a:rPr lang="zh-CN" altLang="en-US" sz="1400" dirty="0" smtClean="0"/>
                        <a:t>主营业务收入</a:t>
                      </a:r>
                      <a:endParaRPr lang="zh-CN" altLang="en-US" sz="1400" dirty="0"/>
                    </a:p>
                  </a:txBody>
                  <a:tcPr anchor="ctr"/>
                </a:tc>
              </a:tr>
              <a:tr h="344747">
                <a:tc vMerge="1">
                  <a:txBody>
                    <a:bodyPr/>
                    <a:lstStyle/>
                    <a:p>
                      <a:endParaRPr lang="zh-CN" altLang="en-US" dirty="0"/>
                    </a:p>
                  </a:txBody>
                  <a:tcPr/>
                </a:tc>
                <a:tc>
                  <a:txBody>
                    <a:bodyPr/>
                    <a:lstStyle/>
                    <a:p>
                      <a:pPr algn="ctr"/>
                      <a:r>
                        <a:rPr lang="zh-CN" altLang="en-US" sz="1400" dirty="0" smtClean="0"/>
                        <a:t>市场占有率</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出口总额</a:t>
                      </a:r>
                      <a:endParaRPr lang="zh-CN" altLang="en-US" sz="1400" dirty="0"/>
                    </a:p>
                  </a:txBody>
                  <a:tcPr anchor="ctr"/>
                </a:tc>
              </a:tr>
              <a:tr h="344747">
                <a:tc rowSpan="3">
                  <a:txBody>
                    <a:bodyPr/>
                    <a:lstStyle/>
                    <a:p>
                      <a:pPr algn="ctr"/>
                      <a:r>
                        <a:rPr lang="zh-CN" altLang="zh-CN" sz="1400" kern="1200" dirty="0" smtClean="0">
                          <a:effectLst/>
                        </a:rPr>
                        <a:t>产业结构升级水平</a:t>
                      </a:r>
                      <a:endParaRPr lang="zh-CN" altLang="en-US" sz="1400" dirty="0"/>
                    </a:p>
                  </a:txBody>
                  <a:tcPr anchor="ctr"/>
                </a:tc>
                <a:tc>
                  <a:txBody>
                    <a:bodyPr/>
                    <a:lstStyle/>
                    <a:p>
                      <a:pPr algn="ctr"/>
                      <a:r>
                        <a:rPr lang="zh-CN" altLang="zh-CN" sz="1400" kern="1200" dirty="0" smtClean="0">
                          <a:effectLst/>
                        </a:rPr>
                        <a:t>单位产值资本密集度</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单位产值劳动力投入</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新产品产值占总产值比例</a:t>
                      </a:r>
                      <a:endParaRPr lang="zh-CN" altLang="en-US" sz="1400" dirty="0"/>
                    </a:p>
                  </a:txBody>
                  <a:tcPr anchor="ctr"/>
                </a:tc>
              </a:tr>
              <a:tr h="344747">
                <a:tc rowSpan="5">
                  <a:txBody>
                    <a:bodyPr/>
                    <a:lstStyle/>
                    <a:p>
                      <a:pPr algn="ctr"/>
                      <a:r>
                        <a:rPr lang="zh-CN" altLang="zh-CN" sz="1400" kern="1200" dirty="0" smtClean="0">
                          <a:effectLst/>
                        </a:rPr>
                        <a:t>产业创新发展水平</a:t>
                      </a:r>
                      <a:endParaRPr lang="zh-CN" altLang="en-US" sz="1400" dirty="0"/>
                    </a:p>
                  </a:txBody>
                  <a:tcPr anchor="ctr"/>
                </a:tc>
                <a:tc>
                  <a:txBody>
                    <a:bodyPr/>
                    <a:lstStyle/>
                    <a:p>
                      <a:pPr algn="ctr"/>
                      <a:r>
                        <a:rPr lang="zh-CN" altLang="zh-CN" sz="1400" kern="1200" dirty="0" smtClean="0">
                          <a:effectLst/>
                        </a:rPr>
                        <a:t>高技术产品进出口贸易总额</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技术改造经费支出</a:t>
                      </a:r>
                      <a:endParaRPr lang="zh-CN" altLang="en-US" sz="1400" dirty="0"/>
                    </a:p>
                  </a:txBody>
                  <a:tcPr anchor="ctr"/>
                </a:tc>
              </a:tr>
              <a:tr h="344747">
                <a:tc vMerge="1">
                  <a:txBody>
                    <a:bodyPr/>
                    <a:lstStyle/>
                    <a:p>
                      <a:endParaRPr lang="zh-CN" altLang="en-US" dirty="0"/>
                    </a:p>
                  </a:txBody>
                  <a:tcPr/>
                </a:tc>
                <a:tc>
                  <a:txBody>
                    <a:bodyPr/>
                    <a:lstStyle/>
                    <a:p>
                      <a:pPr algn="ctr"/>
                      <a:r>
                        <a:rPr lang="zh-CN" altLang="en-US" sz="1400" dirty="0" smtClean="0"/>
                        <a:t>新产品销售收入</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专利申请数</a:t>
                      </a:r>
                      <a:endParaRPr lang="zh-CN" altLang="en-US" sz="1400" dirty="0"/>
                    </a:p>
                  </a:txBody>
                  <a:tcPr anchor="ctr"/>
                </a:tc>
              </a:tr>
              <a:tr h="344747">
                <a:tc vMerge="1">
                  <a:txBody>
                    <a:bodyPr/>
                    <a:lstStyle/>
                    <a:p>
                      <a:endParaRPr lang="zh-CN" altLang="en-US" dirty="0"/>
                    </a:p>
                  </a:txBody>
                  <a:tcPr/>
                </a:tc>
                <a:tc>
                  <a:txBody>
                    <a:bodyPr/>
                    <a:lstStyle/>
                    <a:p>
                      <a:pPr algn="ctr"/>
                      <a:r>
                        <a:rPr lang="zh-CN" altLang="zh-CN" sz="1400" kern="1200" dirty="0" smtClean="0">
                          <a:effectLst/>
                        </a:rPr>
                        <a:t>有效发明专利数</a:t>
                      </a:r>
                      <a:endParaRPr lang="zh-CN" altLang="en-US" sz="1400" dirty="0"/>
                    </a:p>
                  </a:txBody>
                  <a:tcPr anchor="ctr"/>
                </a:tc>
              </a:tr>
            </a:tbl>
          </a:graphicData>
        </a:graphic>
      </p:graphicFrame>
    </p:spTree>
    <p:extLst>
      <p:ext uri="{BB962C8B-B14F-4D97-AF65-F5344CB8AC3E}">
        <p14:creationId xmlns:p14="http://schemas.microsoft.com/office/powerpoint/2010/main" val="85871821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3762568" cy="52322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复杂</a:t>
            </a:r>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网络节点重要度</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EAA39A89-D847-40F5-B16E-90F46553DB11}"/>
              </a:ext>
            </a:extLst>
          </p:cNvPr>
          <p:cNvSpPr txBox="1"/>
          <p:nvPr/>
        </p:nvSpPr>
        <p:spPr>
          <a:xfrm>
            <a:off x="640866" y="2124998"/>
            <a:ext cx="4880558" cy="3323987"/>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节点度：表示与节点所直接连接的边的数量，对于有向图，又分入度与出</a:t>
            </a:r>
            <a:r>
              <a:rPr lang="zh-CN" altLang="en-US" sz="2000" dirty="0" smtClean="0">
                <a:latin typeface="微软雅黑" panose="020B0503020204020204" pitchFamily="34" charset="-122"/>
                <a:ea typeface="微软雅黑" panose="020B0503020204020204" pitchFamily="34" charset="-122"/>
              </a:rPr>
              <a:t>度</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节点度中心性：刻画节点中心性</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节点介</a:t>
            </a:r>
            <a:r>
              <a:rPr lang="zh-CN" altLang="en-US" sz="2000" dirty="0">
                <a:latin typeface="微软雅黑" panose="020B0503020204020204" pitchFamily="34" charset="-122"/>
                <a:ea typeface="微软雅黑" panose="020B0503020204020204" pitchFamily="34" charset="-122"/>
              </a:rPr>
              <a:t>数中</a:t>
            </a:r>
            <a:r>
              <a:rPr lang="zh-CN" altLang="en-US" sz="2000" dirty="0" smtClean="0">
                <a:latin typeface="微软雅黑" panose="020B0503020204020204" pitchFamily="34" charset="-122"/>
                <a:ea typeface="微软雅黑" panose="020B0503020204020204" pitchFamily="34" charset="-122"/>
              </a:rPr>
              <a:t>心性：刻画节点对网络上信息流动的控制力和影响力</a:t>
            </a:r>
            <a:endParaRPr lang="en-US" altLang="zh-CN" sz="20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871554" y="1731602"/>
            <a:ext cx="3200000" cy="1038095"/>
          </a:xfrm>
          <a:prstGeom prst="rect">
            <a:avLst/>
          </a:prstGeom>
        </p:spPr>
      </p:pic>
      <p:pic>
        <p:nvPicPr>
          <p:cNvPr id="3" name="图片 2"/>
          <p:cNvPicPr>
            <a:picLocks noChangeAspect="1"/>
          </p:cNvPicPr>
          <p:nvPr/>
        </p:nvPicPr>
        <p:blipFill>
          <a:blip r:embed="rId4"/>
          <a:stretch>
            <a:fillRect/>
          </a:stretch>
        </p:blipFill>
        <p:spPr>
          <a:xfrm>
            <a:off x="7309649" y="3253657"/>
            <a:ext cx="2323809" cy="1066667"/>
          </a:xfrm>
          <a:prstGeom prst="rect">
            <a:avLst/>
          </a:prstGeom>
        </p:spPr>
      </p:pic>
      <p:pic>
        <p:nvPicPr>
          <p:cNvPr id="4" name="图片 3"/>
          <p:cNvPicPr>
            <a:picLocks noChangeAspect="1"/>
          </p:cNvPicPr>
          <p:nvPr/>
        </p:nvPicPr>
        <p:blipFill>
          <a:blip r:embed="rId5"/>
          <a:stretch>
            <a:fillRect/>
          </a:stretch>
        </p:blipFill>
        <p:spPr>
          <a:xfrm>
            <a:off x="7233458" y="4804284"/>
            <a:ext cx="2476190" cy="1247619"/>
          </a:xfrm>
          <a:prstGeom prst="rect">
            <a:avLst/>
          </a:prstGeom>
        </p:spPr>
      </p:pic>
    </p:spTree>
    <p:extLst>
      <p:ext uri="{BB962C8B-B14F-4D97-AF65-F5344CB8AC3E}">
        <p14:creationId xmlns:p14="http://schemas.microsoft.com/office/powerpoint/2010/main" val="215092805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1377300"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节点度</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EAA39A89-D847-40F5-B16E-90F46553DB11}"/>
              </a:ext>
            </a:extLst>
          </p:cNvPr>
          <p:cNvSpPr txBox="1"/>
          <p:nvPr/>
        </p:nvSpPr>
        <p:spPr>
          <a:xfrm>
            <a:off x="778939" y="2082454"/>
            <a:ext cx="9040462" cy="2862322"/>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仅分析产业的地位和影响时，产业网络可以看作无向图，节点</a:t>
            </a:r>
            <a:r>
              <a:rPr lang="zh-CN" altLang="en-US" sz="2000" dirty="0">
                <a:latin typeface="微软雅黑" panose="020B0503020204020204" pitchFamily="34" charset="-122"/>
                <a:ea typeface="微软雅黑" panose="020B0503020204020204" pitchFamily="34" charset="-122"/>
              </a:rPr>
              <a:t>度</a:t>
            </a:r>
            <a:r>
              <a:rPr lang="zh-CN" altLang="en-US" sz="2000" dirty="0" smtClean="0">
                <a:latin typeface="微软雅黑" panose="020B0503020204020204" pitchFamily="34" charset="-122"/>
                <a:ea typeface="微软雅黑" panose="020B0503020204020204" pitchFamily="34" charset="-122"/>
              </a:rPr>
              <a:t>表示与</a:t>
            </a:r>
            <a:r>
              <a:rPr lang="zh-CN" altLang="en-US" sz="2000" dirty="0">
                <a:latin typeface="微软雅黑" panose="020B0503020204020204" pitchFamily="34" charset="-122"/>
                <a:ea typeface="微软雅黑" panose="020B0503020204020204" pitchFamily="34" charset="-122"/>
              </a:rPr>
              <a:t>某一产业通过上下游关系或技术经济联系直接</a:t>
            </a:r>
            <a:r>
              <a:rPr lang="zh-CN" altLang="en-US" sz="2000" dirty="0" smtClean="0">
                <a:latin typeface="微软雅黑" panose="020B0503020204020204" pitchFamily="34" charset="-122"/>
                <a:ea typeface="微软雅黑" panose="020B0503020204020204" pitchFamily="34" charset="-122"/>
              </a:rPr>
              <a:t>关联</a:t>
            </a:r>
            <a:r>
              <a:rPr lang="zh-CN" altLang="en-US" sz="2000" dirty="0">
                <a:latin typeface="微软雅黑" panose="020B0503020204020204" pitchFamily="34" charset="-122"/>
                <a:ea typeface="微软雅黑" panose="020B0503020204020204" pitchFamily="34" charset="-122"/>
              </a:rPr>
              <a:t>的产业</a:t>
            </a:r>
            <a:r>
              <a:rPr lang="zh-CN" altLang="en-US" sz="2000" dirty="0" smtClean="0">
                <a:latin typeface="微软雅黑" panose="020B0503020204020204" pitchFamily="34" charset="-122"/>
                <a:ea typeface="微软雅黑" panose="020B0503020204020204" pitchFamily="34" charset="-122"/>
              </a:rPr>
              <a:t>数量</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分别考虑产业推动或拉动作用时，产业网络</a:t>
            </a:r>
            <a:r>
              <a:rPr lang="zh-CN" altLang="en-US" sz="2000" dirty="0">
                <a:latin typeface="微软雅黑" panose="020B0503020204020204" pitchFamily="34" charset="-122"/>
                <a:ea typeface="微软雅黑" panose="020B0503020204020204" pitchFamily="34" charset="-122"/>
              </a:rPr>
              <a:t>看作有向图，节点出度表示某一产业直接供给的前向产业数量，节点入度表示某一产业</a:t>
            </a:r>
            <a:r>
              <a:rPr lang="zh-CN" altLang="en-US" sz="2000" dirty="0" smtClean="0">
                <a:latin typeface="微软雅黑" panose="020B0503020204020204" pitchFamily="34" charset="-122"/>
                <a:ea typeface="微软雅黑" panose="020B0503020204020204" pitchFamily="34" charset="-122"/>
              </a:rPr>
              <a:t>直接</a:t>
            </a:r>
            <a:r>
              <a:rPr lang="zh-CN" altLang="en-US" sz="2000" dirty="0">
                <a:latin typeface="微软雅黑" panose="020B0503020204020204" pitchFamily="34" charset="-122"/>
                <a:ea typeface="微软雅黑" panose="020B0503020204020204" pitchFamily="34" charset="-122"/>
              </a:rPr>
              <a:t>需求的后向产业数量</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374251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2967479" cy="52322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节点介数中心性</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EAA39A89-D847-40F5-B16E-90F46553DB11}"/>
              </a:ext>
            </a:extLst>
          </p:cNvPr>
          <p:cNvSpPr txBox="1"/>
          <p:nvPr/>
        </p:nvSpPr>
        <p:spPr>
          <a:xfrm>
            <a:off x="678573" y="2486691"/>
            <a:ext cx="4880558" cy="1884618"/>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介数中心性较大的产业对网络中其他产业控制能力较强，即其他产业的物质或价值交换很大程度上是通过介数中心性大的产业实现</a:t>
            </a:r>
            <a:r>
              <a:rPr lang="zh-CN" altLang="en-US" sz="2000" dirty="0" smtClean="0">
                <a:latin typeface="微软雅黑" panose="020B0503020204020204" pitchFamily="34" charset="-122"/>
                <a:ea typeface="微软雅黑" panose="020B0503020204020204" pitchFamily="34" charset="-122"/>
              </a:rPr>
              <a:t>的</a:t>
            </a:r>
            <a:endParaRPr lang="en-US"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601316" y="1877024"/>
            <a:ext cx="4522313" cy="3103952"/>
          </a:xfrm>
          <a:prstGeom prst="rect">
            <a:avLst/>
          </a:prstGeom>
        </p:spPr>
      </p:pic>
    </p:spTree>
    <p:extLst>
      <p:ext uri="{BB962C8B-B14F-4D97-AF65-F5344CB8AC3E}">
        <p14:creationId xmlns:p14="http://schemas.microsoft.com/office/powerpoint/2010/main" val="153517408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3762568"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复杂网络节点重要性</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EAA39A89-D847-40F5-B16E-90F46553DB11}"/>
              </a:ext>
            </a:extLst>
          </p:cNvPr>
          <p:cNvSpPr txBox="1"/>
          <p:nvPr/>
        </p:nvSpPr>
        <p:spPr>
          <a:xfrm>
            <a:off x="442902" y="1663333"/>
            <a:ext cx="4664367" cy="4247317"/>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确定排序规则：各指标均是从大到小</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各项指标打分：根据产业个数打分</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各项指标赋权重：将指标划分为大类，再均分权重</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选取重要节点：计算各个产业得分与均分，高于均分为重要节点</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5107269" y="1239390"/>
            <a:ext cx="6987321" cy="2877133"/>
          </a:xfrm>
          <a:prstGeom prst="rect">
            <a:avLst/>
          </a:prstGeom>
        </p:spPr>
      </p:pic>
      <p:pic>
        <p:nvPicPr>
          <p:cNvPr id="4" name="图片 3"/>
          <p:cNvPicPr>
            <a:picLocks noChangeAspect="1"/>
          </p:cNvPicPr>
          <p:nvPr/>
        </p:nvPicPr>
        <p:blipFill>
          <a:blip r:embed="rId4"/>
          <a:stretch>
            <a:fillRect/>
          </a:stretch>
        </p:blipFill>
        <p:spPr>
          <a:xfrm>
            <a:off x="5686388" y="4371309"/>
            <a:ext cx="5829081" cy="1770578"/>
          </a:xfrm>
          <a:prstGeom prst="rect">
            <a:avLst/>
          </a:prstGeom>
        </p:spPr>
      </p:pic>
    </p:spTree>
    <p:extLst>
      <p:ext uri="{BB962C8B-B14F-4D97-AF65-F5344CB8AC3E}">
        <p14:creationId xmlns:p14="http://schemas.microsoft.com/office/powerpoint/2010/main" val="403687679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3762568"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复杂网络节点重要性</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EAA39A89-D847-40F5-B16E-90F46553DB11}"/>
              </a:ext>
            </a:extLst>
          </p:cNvPr>
          <p:cNvSpPr txBox="1"/>
          <p:nvPr/>
        </p:nvSpPr>
        <p:spPr>
          <a:xfrm>
            <a:off x="527743" y="1804735"/>
            <a:ext cx="5684521" cy="3785652"/>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可以利用产业投入产出表计算的产业复杂网络，进行计算</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可以利用企业竞争、合作关系映射到产业网络的数据，进行计算</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将产业竞争力体系指标和复杂网络节点重要性指标，进行加权，用来评估产业优劣势</a:t>
            </a:r>
            <a:endParaRPr lang="en-US"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35822" y="1520659"/>
            <a:ext cx="5565018" cy="4069728"/>
          </a:xfrm>
          <a:prstGeom prst="rect">
            <a:avLst/>
          </a:prstGeom>
        </p:spPr>
      </p:pic>
    </p:spTree>
    <p:extLst>
      <p:ext uri="{BB962C8B-B14F-4D97-AF65-F5344CB8AC3E}">
        <p14:creationId xmlns:p14="http://schemas.microsoft.com/office/powerpoint/2010/main" val="149932272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1769E8B0-DCCA-4233-954F-AC9345C8DC24}"/>
              </a:ext>
            </a:extLst>
          </p:cNvPr>
          <p:cNvGrpSpPr/>
          <p:nvPr/>
        </p:nvGrpSpPr>
        <p:grpSpPr>
          <a:xfrm>
            <a:off x="3486248" y="1660967"/>
            <a:ext cx="3656789" cy="485746"/>
            <a:chOff x="2952848" y="2038843"/>
            <a:chExt cx="3656789" cy="485746"/>
          </a:xfrm>
        </p:grpSpPr>
        <p:sp>
          <p:nvSpPr>
            <p:cNvPr id="8" name="MH_Number_1">
              <a:hlinkClick r:id="rId14" action="ppaction://hlinksldjump"/>
            </p:cNvPr>
            <p:cNvSpPr/>
            <p:nvPr>
              <p:custDataLst>
                <p:tags r:id="rId10"/>
              </p:custDataLst>
            </p:nvPr>
          </p:nvSpPr>
          <p:spPr>
            <a:xfrm flipH="1">
              <a:off x="2952848" y="2128031"/>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7CAFDE"/>
            </a:solidFill>
            <a:ln w="25400" cap="flat" cmpd="sng" algn="ctr">
              <a:noFill/>
              <a:prstDash val="solid"/>
            </a:ln>
            <a:effectLst/>
          </p:spPr>
          <p:txBody>
            <a:bodyPr wrap="square" lIns="0" tIns="0" rIns="14400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MH_Entry_1">
              <a:hlinkClick r:id="rId14" action="ppaction://hlinksldjump"/>
            </p:cNvPr>
            <p:cNvSpPr/>
            <p:nvPr>
              <p:custDataLst>
                <p:tags r:id="rId11"/>
              </p:custDataLst>
            </p:nvPr>
          </p:nvSpPr>
          <p:spPr>
            <a:xfrm flipH="1">
              <a:off x="2952850" y="2038843"/>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0" rIns="0" bIns="0" numCol="1" spcCol="0" rtlCol="0" fromWordArt="0" anchor="ctr" anchorCtr="0" forceAA="0" compatLnSpc="1">
              <a:prstTxWarp prst="textNoShape">
                <a:avLst/>
              </a:prstTxWarp>
              <a:normAutofit/>
            </a:bodyPr>
            <a:lstStyle/>
            <a:p>
              <a:pPr>
                <a:lnSpc>
                  <a:spcPct val="130000"/>
                </a:lnSpc>
              </a:pPr>
              <a:r>
                <a:rPr lang="zh-CN" altLang="en-US" sz="2000" dirty="0" smtClean="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研究需求和数据基础</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3" name="组合 2">
            <a:extLst>
              <a:ext uri="{FF2B5EF4-FFF2-40B4-BE49-F238E27FC236}">
                <a16:creationId xmlns:a16="http://schemas.microsoft.com/office/drawing/2014/main" xmlns="" id="{687B5DF3-35A9-44E3-B787-BA9FFAEE9A85}"/>
              </a:ext>
            </a:extLst>
          </p:cNvPr>
          <p:cNvGrpSpPr/>
          <p:nvPr/>
        </p:nvGrpSpPr>
        <p:grpSpPr>
          <a:xfrm>
            <a:off x="4120731" y="2789974"/>
            <a:ext cx="3656787" cy="485746"/>
            <a:chOff x="3587331" y="2810026"/>
            <a:chExt cx="3656787" cy="485746"/>
          </a:xfrm>
        </p:grpSpPr>
        <p:sp>
          <p:nvSpPr>
            <p:cNvPr id="16" name="MH_Number_2">
              <a:hlinkClick r:id="rId14" action="ppaction://hlinksldjump"/>
            </p:cNvPr>
            <p:cNvSpPr/>
            <p:nvPr>
              <p:custDataLst>
                <p:tags r:id="rId8"/>
              </p:custDataLst>
            </p:nvPr>
          </p:nvSpPr>
          <p:spPr>
            <a:xfrm>
              <a:off x="6635118" y="2899214"/>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3ABFC4"/>
            </a:solidFill>
            <a:ln w="25400" cap="flat" cmpd="sng" algn="ctr">
              <a:noFill/>
              <a:prstDash val="solid"/>
            </a:ln>
            <a:effectLst/>
          </p:spPr>
          <p:txBody>
            <a:bodyPr wrap="square" lIns="144000" tIns="0" rIns="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MH_Entry_2">
              <a:hlinkClick r:id="rId14" action="ppaction://hlinksldjump"/>
            </p:cNvPr>
            <p:cNvSpPr/>
            <p:nvPr>
              <p:custDataLst>
                <p:tags r:id="rId9"/>
              </p:custDataLst>
            </p:nvPr>
          </p:nvSpPr>
          <p:spPr>
            <a:xfrm>
              <a:off x="3587331" y="2810026"/>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720000" bIns="0" numCol="1" spcCol="0" rtlCol="0" fromWordArt="0" anchor="ctr" anchorCtr="0" forceAA="0" compatLnSpc="1">
              <a:prstTxWarp prst="textNoShape">
                <a:avLst/>
              </a:prstTxWarp>
              <a:normAutofit/>
            </a:bodyPr>
            <a:lstStyle/>
            <a:p>
              <a:pPr algn="r">
                <a:lnSpc>
                  <a:spcPct val="130000"/>
                </a:lnSpc>
              </a:pPr>
              <a:r>
                <a:rPr lang="zh-CN" altLang="en-US" sz="2000" dirty="0" smtClean="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评估产业发展现状</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4" name="组合 3">
            <a:extLst>
              <a:ext uri="{FF2B5EF4-FFF2-40B4-BE49-F238E27FC236}">
                <a16:creationId xmlns:a16="http://schemas.microsoft.com/office/drawing/2014/main" xmlns="" id="{C101A8A6-F123-4E88-8D63-134E9A21B774}"/>
              </a:ext>
            </a:extLst>
          </p:cNvPr>
          <p:cNvGrpSpPr/>
          <p:nvPr/>
        </p:nvGrpSpPr>
        <p:grpSpPr>
          <a:xfrm>
            <a:off x="3486248" y="3801787"/>
            <a:ext cx="3656789" cy="485746"/>
            <a:chOff x="2952848" y="3581209"/>
            <a:chExt cx="3656789" cy="485746"/>
          </a:xfrm>
        </p:grpSpPr>
        <p:sp>
          <p:nvSpPr>
            <p:cNvPr id="19" name="MH_Number_3">
              <a:hlinkClick r:id="rId14" action="ppaction://hlinksldjump"/>
            </p:cNvPr>
            <p:cNvSpPr/>
            <p:nvPr>
              <p:custDataLst>
                <p:tags r:id="rId6"/>
              </p:custDataLst>
            </p:nvPr>
          </p:nvSpPr>
          <p:spPr>
            <a:xfrm flipH="1">
              <a:off x="2952848" y="3670397"/>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7CAFDE"/>
            </a:solidFill>
            <a:ln w="25400" cap="flat" cmpd="sng" algn="ctr">
              <a:noFill/>
              <a:prstDash val="solid"/>
            </a:ln>
            <a:effectLst/>
          </p:spPr>
          <p:txBody>
            <a:bodyPr wrap="square" lIns="0" tIns="0" rIns="14400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MH_Entry_3">
              <a:hlinkClick r:id="rId14" action="ppaction://hlinksldjump"/>
            </p:cNvPr>
            <p:cNvSpPr/>
            <p:nvPr>
              <p:custDataLst>
                <p:tags r:id="rId7"/>
              </p:custDataLst>
            </p:nvPr>
          </p:nvSpPr>
          <p:spPr>
            <a:xfrm flipH="1">
              <a:off x="2952850" y="3581209"/>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0" rIns="0" bIns="0" numCol="1" spcCol="0" rtlCol="0" fromWordArt="0" anchor="ctr" anchorCtr="0" forceAA="0" compatLnSpc="1">
              <a:prstTxWarp prst="textNoShape">
                <a:avLst/>
              </a:prstTxWarp>
              <a:normAutofit/>
            </a:bodyPr>
            <a:lstStyle/>
            <a:p>
              <a:pPr>
                <a:lnSpc>
                  <a:spcPct val="130000"/>
                </a:lnSpc>
              </a:pPr>
              <a:r>
                <a:rPr lang="zh-CN" altLang="en-US" sz="2000" dirty="0" smtClean="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区域协同评估</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5" name="组合 4">
            <a:extLst>
              <a:ext uri="{FF2B5EF4-FFF2-40B4-BE49-F238E27FC236}">
                <a16:creationId xmlns:a16="http://schemas.microsoft.com/office/drawing/2014/main" xmlns="" id="{D645B62C-1EF5-42E1-BA11-D6D47CDE3C92}"/>
              </a:ext>
            </a:extLst>
          </p:cNvPr>
          <p:cNvGrpSpPr/>
          <p:nvPr/>
        </p:nvGrpSpPr>
        <p:grpSpPr>
          <a:xfrm>
            <a:off x="4120731" y="4860650"/>
            <a:ext cx="3656787" cy="485746"/>
            <a:chOff x="3587331" y="4352392"/>
            <a:chExt cx="3656787" cy="485746"/>
          </a:xfrm>
        </p:grpSpPr>
        <p:sp>
          <p:nvSpPr>
            <p:cNvPr id="21" name="MH_Number_4">
              <a:hlinkClick r:id="rId14" action="ppaction://hlinksldjump"/>
            </p:cNvPr>
            <p:cNvSpPr/>
            <p:nvPr>
              <p:custDataLst>
                <p:tags r:id="rId4"/>
              </p:custDataLst>
            </p:nvPr>
          </p:nvSpPr>
          <p:spPr>
            <a:xfrm>
              <a:off x="6635118" y="4441580"/>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3ABFC4"/>
            </a:solidFill>
            <a:ln w="25400" cap="flat" cmpd="sng" algn="ctr">
              <a:noFill/>
              <a:prstDash val="solid"/>
            </a:ln>
            <a:effectLst/>
          </p:spPr>
          <p:txBody>
            <a:bodyPr wrap="square" lIns="144000" tIns="0" rIns="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 name="MH_Entry_4">
              <a:hlinkClick r:id="rId14" action="ppaction://hlinksldjump"/>
            </p:cNvPr>
            <p:cNvSpPr/>
            <p:nvPr>
              <p:custDataLst>
                <p:tags r:id="rId5"/>
              </p:custDataLst>
            </p:nvPr>
          </p:nvSpPr>
          <p:spPr>
            <a:xfrm>
              <a:off x="3587331" y="4352392"/>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720000" bIns="0" numCol="1" spcCol="0" rtlCol="0" fromWordArt="0" anchor="ctr" anchorCtr="0" forceAA="0" compatLnSpc="1">
              <a:prstTxWarp prst="textNoShape">
                <a:avLst/>
              </a:prstTxWarp>
              <a:normAutofit/>
            </a:bodyPr>
            <a:lstStyle/>
            <a:p>
              <a:pPr algn="r">
                <a:lnSpc>
                  <a:spcPct val="130000"/>
                </a:lnSpc>
              </a:pPr>
              <a:r>
                <a:rPr lang="zh-CN" altLang="en-US" sz="2000" dirty="0" smtClean="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总结</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4" name="MH_Others_1"/>
          <p:cNvSpPr/>
          <p:nvPr>
            <p:custDataLst>
              <p:tags r:id="rId2"/>
            </p:custDataLst>
          </p:nvPr>
        </p:nvSpPr>
        <p:spPr>
          <a:xfrm rot="16200000">
            <a:off x="7871407" y="2833554"/>
            <a:ext cx="2996333" cy="1012835"/>
          </a:xfrm>
          <a:prstGeom prst="rect">
            <a:avLst/>
          </a:prstGeom>
          <a:noFill/>
        </p:spPr>
        <p:txBody>
          <a:bodyPr wrap="none" anchor="ctr" anchorCtr="0">
            <a:noAutofit/>
          </a:bodyPr>
          <a:lstStyle/>
          <a:p>
            <a:pPr algn="ctr">
              <a:defRPr/>
            </a:pPr>
            <a:endParaRPr lang="en-US" altLang="zh-CN" sz="2800" spc="500"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ctr">
              <a:defRPr/>
            </a:pPr>
            <a:r>
              <a:rPr lang="en-US" altLang="zh-CN" sz="2800" spc="500"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CONTENTS</a:t>
            </a:r>
            <a:endParaRPr lang="zh-CN" altLang="en-US" sz="2800" spc="500"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MH_Others_2"/>
          <p:cNvSpPr txBox="1">
            <a:spLocks noChangeArrowheads="1"/>
          </p:cNvSpPr>
          <p:nvPr>
            <p:custDataLst>
              <p:tags r:id="rId3"/>
            </p:custDataLst>
          </p:nvPr>
        </p:nvSpPr>
        <p:spPr bwMode="auto">
          <a:xfrm>
            <a:off x="9734693" y="2735136"/>
            <a:ext cx="557212" cy="1200329"/>
          </a:xfrm>
          <a:prstGeom prst="rect">
            <a:avLst/>
          </a:prstGeom>
          <a:solidFill>
            <a:schemeClr val="bg1"/>
          </a:solidFill>
          <a:ln>
            <a:noFill/>
          </a:ln>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目录</a:t>
            </a:r>
          </a:p>
        </p:txBody>
      </p:sp>
      <p:pic>
        <p:nvPicPr>
          <p:cNvPr id="28" name="图片 27"/>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506102" y="3527305"/>
            <a:ext cx="3083743" cy="7036509"/>
          </a:xfrm>
          <a:prstGeom prst="rect">
            <a:avLst/>
          </a:prstGeom>
        </p:spPr>
      </p:pic>
      <p:pic>
        <p:nvPicPr>
          <p:cNvPr id="30" name="图片 29"/>
          <p:cNvPicPr>
            <a:picLocks noChangeAspect="1"/>
          </p:cNvPicPr>
          <p:nvPr/>
        </p:nvPicPr>
        <p:blipFill rotWithShape="1">
          <a:blip r:embed="rId16" cstate="screen">
            <a:extLst>
              <a:ext uri="{28A0092B-C50C-407E-A947-70E740481C1C}">
                <a14:useLocalDpi xmlns:a14="http://schemas.microsoft.com/office/drawing/2010/main"/>
              </a:ext>
            </a:extLst>
          </a:blip>
          <a:srcRect/>
          <a:stretch/>
        </p:blipFill>
        <p:spPr>
          <a:xfrm>
            <a:off x="9832874" y="-4889796"/>
            <a:ext cx="3077858" cy="7036509"/>
          </a:xfrm>
          <a:prstGeom prst="rect">
            <a:avLst/>
          </a:prstGeom>
        </p:spPr>
      </p:pic>
    </p:spTree>
    <p:custDataLst>
      <p:tags r:id="rId1"/>
    </p:custDataLst>
    <p:extLst>
      <p:ext uri="{BB962C8B-B14F-4D97-AF65-F5344CB8AC3E}">
        <p14:creationId xmlns:p14="http://schemas.microsoft.com/office/powerpoint/2010/main" val="773049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0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40000">
                                          <p:cBhvr additive="base">
                                            <p:cTn id="7" dur="100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1000" fill="hold"/>
                                            <p:tgtEl>
                                              <p:spTgt spid="30"/>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30"/>
                                            </p:tgtEl>
                                            <p:attrNameLst>
                                              <p:attrName>ppt_y</p:attrName>
                                            </p:attrNameLst>
                                          </p:cBhvr>
                                          <p:tavLst>
                                            <p:tav tm="0">
                                              <p:val>
                                                <p:strVal val="0-#ppt_h/2"/>
                                              </p:val>
                                            </p:tav>
                                            <p:tav tm="100000">
                                              <p:val>
                                                <p:strVal val="#ppt_y"/>
                                              </p:val>
                                            </p:tav>
                                          </p:tavLst>
                                        </p:anim>
                                      </p:childTnLst>
                                    </p:cTn>
                                  </p:par>
                                  <p:par>
                                    <p:cTn id="13" presetID="1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250"/>
                                            <p:tgtEl>
                                              <p:spTgt spid="24"/>
                                            </p:tgtEl>
                                            <p:attrNameLst>
                                              <p:attrName>ppt_y</p:attrName>
                                            </p:attrNameLst>
                                          </p:cBhvr>
                                          <p:tavLst>
                                            <p:tav tm="0">
                                              <p:val>
                                                <p:strVal val="#ppt_y+#ppt_h*1.125000"/>
                                              </p:val>
                                            </p:tav>
                                            <p:tav tm="100000">
                                              <p:val>
                                                <p:strVal val="#ppt_y"/>
                                              </p:val>
                                            </p:tav>
                                          </p:tavLst>
                                        </p:anim>
                                        <p:animEffect transition="in" filter="wipe(up)">
                                          <p:cBhvr>
                                            <p:cTn id="16" dur="250"/>
                                            <p:tgtEl>
                                              <p:spTgt spid="2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250"/>
                                            <p:tgtEl>
                                              <p:spTgt spid="25"/>
                                            </p:tgtEl>
                                            <p:attrNameLst>
                                              <p:attrName>ppt_y</p:attrName>
                                            </p:attrNameLst>
                                          </p:cBhvr>
                                          <p:tavLst>
                                            <p:tav tm="0">
                                              <p:val>
                                                <p:strVal val="#ppt_y+#ppt_h*1.125000"/>
                                              </p:val>
                                            </p:tav>
                                            <p:tav tm="100000">
                                              <p:val>
                                                <p:strVal val="#ppt_y"/>
                                              </p:val>
                                            </p:tav>
                                          </p:tavLst>
                                        </p:anim>
                                        <p:animEffect transition="in" filter="wipe(up)">
                                          <p:cBhvr>
                                            <p:cTn id="20" dur="250"/>
                                            <p:tgtEl>
                                              <p:spTgt spid="25"/>
                                            </p:tgtEl>
                                          </p:cBhvr>
                                        </p:animEffect>
                                      </p:childTnLst>
                                    </p:cTn>
                                  </p:par>
                                  <p:par>
                                    <p:cTn id="21" presetID="12" presetClass="entr" presetSubtype="8"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250"/>
                                            <p:tgtEl>
                                              <p:spTgt spid="2"/>
                                            </p:tgtEl>
                                            <p:attrNameLst>
                                              <p:attrName>ppt_x</p:attrName>
                                            </p:attrNameLst>
                                          </p:cBhvr>
                                          <p:tavLst>
                                            <p:tav tm="0">
                                              <p:val>
                                                <p:strVal val="#ppt_x-#ppt_w*1.125000"/>
                                              </p:val>
                                            </p:tav>
                                            <p:tav tm="100000">
                                              <p:val>
                                                <p:strVal val="#ppt_x"/>
                                              </p:val>
                                            </p:tav>
                                          </p:tavLst>
                                        </p:anim>
                                        <p:animEffect transition="in" filter="wipe(right)">
                                          <p:cBhvr>
                                            <p:cTn id="24" dur="250"/>
                                            <p:tgtEl>
                                              <p:spTgt spid="2"/>
                                            </p:tgtEl>
                                          </p:cBhvr>
                                        </p:animEffect>
                                      </p:childTnLst>
                                    </p:cTn>
                                  </p:par>
                                  <p:par>
                                    <p:cTn id="25" presetID="12" presetClass="entr" presetSubtype="2"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250"/>
                                            <p:tgtEl>
                                              <p:spTgt spid="3"/>
                                            </p:tgtEl>
                                            <p:attrNameLst>
                                              <p:attrName>ppt_x</p:attrName>
                                            </p:attrNameLst>
                                          </p:cBhvr>
                                          <p:tavLst>
                                            <p:tav tm="0">
                                              <p:val>
                                                <p:strVal val="#ppt_x+#ppt_w*1.125000"/>
                                              </p:val>
                                            </p:tav>
                                            <p:tav tm="100000">
                                              <p:val>
                                                <p:strVal val="#ppt_x"/>
                                              </p:val>
                                            </p:tav>
                                          </p:tavLst>
                                        </p:anim>
                                        <p:animEffect transition="in" filter="wipe(left)">
                                          <p:cBhvr>
                                            <p:cTn id="28" dur="250"/>
                                            <p:tgtEl>
                                              <p:spTgt spid="3"/>
                                            </p:tgtEl>
                                          </p:cBhvr>
                                        </p:animEffect>
                                      </p:childTnLst>
                                    </p:cTn>
                                  </p:par>
                                  <p:par>
                                    <p:cTn id="29" presetID="12" presetClass="entr" presetSubtype="8"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p:tgtEl>
                                              <p:spTgt spid="4"/>
                                            </p:tgtEl>
                                            <p:attrNameLst>
                                              <p:attrName>ppt_x</p:attrName>
                                            </p:attrNameLst>
                                          </p:cBhvr>
                                          <p:tavLst>
                                            <p:tav tm="0">
                                              <p:val>
                                                <p:strVal val="#ppt_x-#ppt_w*1.125000"/>
                                              </p:val>
                                            </p:tav>
                                            <p:tav tm="100000">
                                              <p:val>
                                                <p:strVal val="#ppt_x"/>
                                              </p:val>
                                            </p:tav>
                                          </p:tavLst>
                                        </p:anim>
                                        <p:animEffect transition="in" filter="wipe(right)">
                                          <p:cBhvr>
                                            <p:cTn id="32" dur="250"/>
                                            <p:tgtEl>
                                              <p:spTgt spid="4"/>
                                            </p:tgtEl>
                                          </p:cBhvr>
                                        </p:animEffect>
                                      </p:childTnLst>
                                    </p:cTn>
                                  </p:par>
                                  <p:par>
                                    <p:cTn id="33" presetID="12" presetClass="entr" presetSubtype="2"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250"/>
                                            <p:tgtEl>
                                              <p:spTgt spid="5"/>
                                            </p:tgtEl>
                                            <p:attrNameLst>
                                              <p:attrName>ppt_x</p:attrName>
                                            </p:attrNameLst>
                                          </p:cBhvr>
                                          <p:tavLst>
                                            <p:tav tm="0">
                                              <p:val>
                                                <p:strVal val="#ppt_x+#ppt_w*1.125000"/>
                                              </p:val>
                                            </p:tav>
                                            <p:tav tm="100000">
                                              <p:val>
                                                <p:strVal val="#ppt_x"/>
                                              </p:val>
                                            </p:tav>
                                          </p:tavLst>
                                        </p:anim>
                                        <p:animEffect transition="in" filter="wipe(left)">
                                          <p:cBhvr>
                                            <p:cTn id="3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ppt_x"/>
                                              </p:val>
                                            </p:tav>
                                            <p:tav tm="100000">
                                              <p:val>
                                                <p:strVal val="#ppt_x"/>
                                              </p:val>
                                            </p:tav>
                                          </p:tavLst>
                                        </p:anim>
                                        <p:anim calcmode="lin" valueType="num">
                                          <p:cBhvr additive="base">
                                            <p:cTn id="8" dur="10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ppt_x"/>
                                              </p:val>
                                            </p:tav>
                                            <p:tav tm="100000">
                                              <p:val>
                                                <p:strVal val="#ppt_x"/>
                                              </p:val>
                                            </p:tav>
                                          </p:tavLst>
                                        </p:anim>
                                        <p:anim calcmode="lin" valueType="num">
                                          <p:cBhvr additive="base">
                                            <p:cTn id="12" dur="1000" fill="hold"/>
                                            <p:tgtEl>
                                              <p:spTgt spid="30"/>
                                            </p:tgtEl>
                                            <p:attrNameLst>
                                              <p:attrName>ppt_y</p:attrName>
                                            </p:attrNameLst>
                                          </p:cBhvr>
                                          <p:tavLst>
                                            <p:tav tm="0">
                                              <p:val>
                                                <p:strVal val="0-#ppt_h/2"/>
                                              </p:val>
                                            </p:tav>
                                            <p:tav tm="100000">
                                              <p:val>
                                                <p:strVal val="#ppt_y"/>
                                              </p:val>
                                            </p:tav>
                                          </p:tavLst>
                                        </p:anim>
                                      </p:childTnLst>
                                    </p:cTn>
                                  </p:par>
                                  <p:par>
                                    <p:cTn id="13" presetID="1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250"/>
                                            <p:tgtEl>
                                              <p:spTgt spid="24"/>
                                            </p:tgtEl>
                                            <p:attrNameLst>
                                              <p:attrName>ppt_y</p:attrName>
                                            </p:attrNameLst>
                                          </p:cBhvr>
                                          <p:tavLst>
                                            <p:tav tm="0">
                                              <p:val>
                                                <p:strVal val="#ppt_y+#ppt_h*1.125000"/>
                                              </p:val>
                                            </p:tav>
                                            <p:tav tm="100000">
                                              <p:val>
                                                <p:strVal val="#ppt_y"/>
                                              </p:val>
                                            </p:tav>
                                          </p:tavLst>
                                        </p:anim>
                                        <p:animEffect transition="in" filter="wipe(up)">
                                          <p:cBhvr>
                                            <p:cTn id="16" dur="250"/>
                                            <p:tgtEl>
                                              <p:spTgt spid="2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250"/>
                                            <p:tgtEl>
                                              <p:spTgt spid="25"/>
                                            </p:tgtEl>
                                            <p:attrNameLst>
                                              <p:attrName>ppt_y</p:attrName>
                                            </p:attrNameLst>
                                          </p:cBhvr>
                                          <p:tavLst>
                                            <p:tav tm="0">
                                              <p:val>
                                                <p:strVal val="#ppt_y+#ppt_h*1.125000"/>
                                              </p:val>
                                            </p:tav>
                                            <p:tav tm="100000">
                                              <p:val>
                                                <p:strVal val="#ppt_y"/>
                                              </p:val>
                                            </p:tav>
                                          </p:tavLst>
                                        </p:anim>
                                        <p:animEffect transition="in" filter="wipe(up)">
                                          <p:cBhvr>
                                            <p:cTn id="20" dur="250"/>
                                            <p:tgtEl>
                                              <p:spTgt spid="25"/>
                                            </p:tgtEl>
                                          </p:cBhvr>
                                        </p:animEffect>
                                      </p:childTnLst>
                                    </p:cTn>
                                  </p:par>
                                  <p:par>
                                    <p:cTn id="21" presetID="12" presetClass="entr" presetSubtype="8"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250"/>
                                            <p:tgtEl>
                                              <p:spTgt spid="2"/>
                                            </p:tgtEl>
                                            <p:attrNameLst>
                                              <p:attrName>ppt_x</p:attrName>
                                            </p:attrNameLst>
                                          </p:cBhvr>
                                          <p:tavLst>
                                            <p:tav tm="0">
                                              <p:val>
                                                <p:strVal val="#ppt_x-#ppt_w*1.125000"/>
                                              </p:val>
                                            </p:tav>
                                            <p:tav tm="100000">
                                              <p:val>
                                                <p:strVal val="#ppt_x"/>
                                              </p:val>
                                            </p:tav>
                                          </p:tavLst>
                                        </p:anim>
                                        <p:animEffect transition="in" filter="wipe(right)">
                                          <p:cBhvr>
                                            <p:cTn id="24" dur="250"/>
                                            <p:tgtEl>
                                              <p:spTgt spid="2"/>
                                            </p:tgtEl>
                                          </p:cBhvr>
                                        </p:animEffect>
                                      </p:childTnLst>
                                    </p:cTn>
                                  </p:par>
                                  <p:par>
                                    <p:cTn id="25" presetID="12" presetClass="entr" presetSubtype="2"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250"/>
                                            <p:tgtEl>
                                              <p:spTgt spid="3"/>
                                            </p:tgtEl>
                                            <p:attrNameLst>
                                              <p:attrName>ppt_x</p:attrName>
                                            </p:attrNameLst>
                                          </p:cBhvr>
                                          <p:tavLst>
                                            <p:tav tm="0">
                                              <p:val>
                                                <p:strVal val="#ppt_x+#ppt_w*1.125000"/>
                                              </p:val>
                                            </p:tav>
                                            <p:tav tm="100000">
                                              <p:val>
                                                <p:strVal val="#ppt_x"/>
                                              </p:val>
                                            </p:tav>
                                          </p:tavLst>
                                        </p:anim>
                                        <p:animEffect transition="in" filter="wipe(left)">
                                          <p:cBhvr>
                                            <p:cTn id="28" dur="250"/>
                                            <p:tgtEl>
                                              <p:spTgt spid="3"/>
                                            </p:tgtEl>
                                          </p:cBhvr>
                                        </p:animEffect>
                                      </p:childTnLst>
                                    </p:cTn>
                                  </p:par>
                                  <p:par>
                                    <p:cTn id="29" presetID="12" presetClass="entr" presetSubtype="8"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p:tgtEl>
                                              <p:spTgt spid="4"/>
                                            </p:tgtEl>
                                            <p:attrNameLst>
                                              <p:attrName>ppt_x</p:attrName>
                                            </p:attrNameLst>
                                          </p:cBhvr>
                                          <p:tavLst>
                                            <p:tav tm="0">
                                              <p:val>
                                                <p:strVal val="#ppt_x-#ppt_w*1.125000"/>
                                              </p:val>
                                            </p:tav>
                                            <p:tav tm="100000">
                                              <p:val>
                                                <p:strVal val="#ppt_x"/>
                                              </p:val>
                                            </p:tav>
                                          </p:tavLst>
                                        </p:anim>
                                        <p:animEffect transition="in" filter="wipe(right)">
                                          <p:cBhvr>
                                            <p:cTn id="32" dur="250"/>
                                            <p:tgtEl>
                                              <p:spTgt spid="4"/>
                                            </p:tgtEl>
                                          </p:cBhvr>
                                        </p:animEffect>
                                      </p:childTnLst>
                                    </p:cTn>
                                  </p:par>
                                  <p:par>
                                    <p:cTn id="33" presetID="12" presetClass="entr" presetSubtype="2"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250"/>
                                            <p:tgtEl>
                                              <p:spTgt spid="5"/>
                                            </p:tgtEl>
                                            <p:attrNameLst>
                                              <p:attrName>ppt_x</p:attrName>
                                            </p:attrNameLst>
                                          </p:cBhvr>
                                          <p:tavLst>
                                            <p:tav tm="0">
                                              <p:val>
                                                <p:strVal val="#ppt_x+#ppt_w*1.125000"/>
                                              </p:val>
                                            </p:tav>
                                            <p:tav tm="100000">
                                              <p:val>
                                                <p:strVal val="#ppt_x"/>
                                              </p:val>
                                            </p:tav>
                                          </p:tavLst>
                                        </p:anim>
                                        <p:animEffect transition="in" filter="wipe(left)">
                                          <p:cBhvr>
                                            <p:cTn id="3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2634035" cy="584775"/>
          </a:xfrm>
          <a:prstGeom prst="rect">
            <a:avLst/>
          </a:prstGeom>
          <a:solidFill>
            <a:srgbClr val="3ABFC4"/>
          </a:solidFill>
        </p:spPr>
        <p:txBody>
          <a:bodyPr wrap="square">
            <a:spAutoFit/>
          </a:bodyPr>
          <a:lstStyle/>
          <a:p>
            <a:pPr algn="ctr"/>
            <a:r>
              <a:rPr kumimoji="1" lang="zh-CN" altLang="en-US" sz="3200" dirty="0" smtClean="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区域协同评估</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37815161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199861" y="716170"/>
            <a:ext cx="2172390"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之前的方法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直接连接符 3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973488" y="1550142"/>
            <a:ext cx="9899453" cy="4652695"/>
          </a:xfrm>
          <a:prstGeom prst="rect">
            <a:avLst/>
          </a:prstGeom>
          <a:noFill/>
          <a:ln>
            <a:noFill/>
          </a:ln>
        </p:spPr>
      </p:pic>
    </p:spTree>
    <p:extLst>
      <p:ext uri="{BB962C8B-B14F-4D97-AF65-F5344CB8AC3E}">
        <p14:creationId xmlns:p14="http://schemas.microsoft.com/office/powerpoint/2010/main" val="327660964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199861" y="716170"/>
            <a:ext cx="2569934"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文献中的方法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直接连接符 3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201455569"/>
              </p:ext>
            </p:extLst>
          </p:nvPr>
        </p:nvGraphicFramePr>
        <p:xfrm>
          <a:off x="973488" y="1749430"/>
          <a:ext cx="10637624" cy="4368565"/>
        </p:xfrm>
        <a:graphic>
          <a:graphicData uri="http://schemas.openxmlformats.org/drawingml/2006/table">
            <a:tbl>
              <a:tblPr firstRow="1" bandRow="1">
                <a:tableStyleId>{5940675A-B579-460E-94D1-54222C63F5DA}</a:tableStyleId>
              </a:tblPr>
              <a:tblGrid>
                <a:gridCol w="2837282"/>
                <a:gridCol w="924631"/>
                <a:gridCol w="1013159"/>
                <a:gridCol w="5862552"/>
              </a:tblGrid>
              <a:tr h="478119">
                <a:tc>
                  <a:txBody>
                    <a:bodyPr/>
                    <a:lstStyle/>
                    <a:p>
                      <a:pPr algn="ctr"/>
                      <a:r>
                        <a:rPr lang="zh-CN" altLang="en-US" dirty="0" smtClean="0"/>
                        <a:t>文献名</a:t>
                      </a:r>
                      <a:endParaRPr lang="zh-CN" altLang="en-US" dirty="0"/>
                    </a:p>
                  </a:txBody>
                  <a:tcPr anchor="ctr"/>
                </a:tc>
                <a:tc>
                  <a:txBody>
                    <a:bodyPr/>
                    <a:lstStyle/>
                    <a:p>
                      <a:pPr algn="ctr"/>
                      <a:r>
                        <a:rPr lang="zh-CN" altLang="en-US" dirty="0" smtClean="0"/>
                        <a:t>作者</a:t>
                      </a:r>
                      <a:endParaRPr lang="zh-CN" altLang="en-US" dirty="0"/>
                    </a:p>
                  </a:txBody>
                  <a:tcPr anchor="ctr"/>
                </a:tc>
                <a:tc>
                  <a:txBody>
                    <a:bodyPr/>
                    <a:lstStyle/>
                    <a:p>
                      <a:pPr algn="ctr"/>
                      <a:r>
                        <a:rPr lang="zh-CN" altLang="en-US" dirty="0" smtClean="0"/>
                        <a:t>年份</a:t>
                      </a:r>
                      <a:endParaRPr lang="zh-CN" altLang="en-US" dirty="0"/>
                    </a:p>
                  </a:txBody>
                  <a:tcPr anchor="ctr"/>
                </a:tc>
                <a:tc>
                  <a:txBody>
                    <a:bodyPr/>
                    <a:lstStyle/>
                    <a:p>
                      <a:pPr algn="ctr"/>
                      <a:r>
                        <a:rPr lang="zh-CN" altLang="en-US" dirty="0" smtClean="0"/>
                        <a:t>主要研究内容</a:t>
                      </a:r>
                      <a:endParaRPr lang="zh-CN" altLang="en-US" dirty="0"/>
                    </a:p>
                  </a:txBody>
                  <a:tcPr anchor="ctr"/>
                </a:tc>
              </a:tr>
              <a:tr h="1178923">
                <a:tc>
                  <a:txBody>
                    <a:bodyPr/>
                    <a:lstStyle/>
                    <a:p>
                      <a:pPr algn="ctr"/>
                      <a:r>
                        <a:rPr lang="zh-CN" altLang="en-US" dirty="0" smtClean="0"/>
                        <a:t>产业超网络建模及其应用研究</a:t>
                      </a:r>
                      <a:r>
                        <a:rPr lang="en-US" altLang="zh-CN" dirty="0" smtClean="0"/>
                        <a:t>--</a:t>
                      </a:r>
                      <a:r>
                        <a:rPr lang="zh-CN" altLang="en-US" dirty="0" smtClean="0"/>
                        <a:t>以山东省蓝色经济为例</a:t>
                      </a:r>
                      <a:endParaRPr lang="zh-CN" altLang="en-US" dirty="0"/>
                    </a:p>
                  </a:txBody>
                  <a:tcPr anchor="ctr"/>
                </a:tc>
                <a:tc>
                  <a:txBody>
                    <a:bodyPr/>
                    <a:lstStyle/>
                    <a:p>
                      <a:pPr algn="ctr"/>
                      <a:r>
                        <a:rPr lang="zh-CN" altLang="en-US" dirty="0" smtClean="0"/>
                        <a:t>肖雯雯</a:t>
                      </a:r>
                      <a:endParaRPr lang="zh-CN" altLang="en-US" dirty="0"/>
                    </a:p>
                  </a:txBody>
                  <a:tcPr anchor="ctr"/>
                </a:tc>
                <a:tc>
                  <a:txBody>
                    <a:bodyPr/>
                    <a:lstStyle/>
                    <a:p>
                      <a:pPr algn="ctr"/>
                      <a:r>
                        <a:rPr lang="en-US" altLang="zh-CN" dirty="0" smtClean="0"/>
                        <a:t>2018.5</a:t>
                      </a:r>
                      <a:endParaRPr lang="zh-CN" altLang="en-US" dirty="0"/>
                    </a:p>
                  </a:txBody>
                  <a:tcPr anchor="ctr"/>
                </a:tc>
                <a:tc>
                  <a:txBody>
                    <a:bodyPr/>
                    <a:lstStyle/>
                    <a:p>
                      <a:pPr algn="l"/>
                      <a:r>
                        <a:rPr lang="zh-CN" altLang="en-US" dirty="0" smtClean="0"/>
                        <a:t>（</a:t>
                      </a:r>
                      <a:r>
                        <a:rPr lang="en-US" altLang="zh-CN" dirty="0" smtClean="0"/>
                        <a:t>1</a:t>
                      </a:r>
                      <a:r>
                        <a:rPr lang="zh-CN" altLang="en-US" dirty="0" smtClean="0"/>
                        <a:t>）构建产业超网络。</a:t>
                      </a:r>
                      <a:endParaRPr lang="en-US" altLang="zh-CN" dirty="0" smtClean="0"/>
                    </a:p>
                    <a:p>
                      <a:pPr algn="l"/>
                      <a:r>
                        <a:rPr lang="zh-CN" altLang="en-US" dirty="0" smtClean="0"/>
                        <a:t>（</a:t>
                      </a:r>
                      <a:r>
                        <a:rPr lang="en-US" altLang="zh-CN" dirty="0" smtClean="0"/>
                        <a:t>2</a:t>
                      </a:r>
                      <a:r>
                        <a:rPr lang="zh-CN" altLang="en-US" dirty="0" smtClean="0"/>
                        <a:t>）产业超网络度量指标。</a:t>
                      </a:r>
                      <a:endParaRPr lang="en-US" altLang="zh-CN" dirty="0" smtClean="0"/>
                    </a:p>
                    <a:p>
                      <a:pPr algn="l"/>
                      <a:r>
                        <a:rPr lang="zh-CN" altLang="en-US" dirty="0" smtClean="0"/>
                        <a:t>（</a:t>
                      </a:r>
                      <a:r>
                        <a:rPr lang="en-US" altLang="zh-CN" dirty="0" smtClean="0"/>
                        <a:t>3</a:t>
                      </a:r>
                      <a:r>
                        <a:rPr lang="zh-CN" altLang="en-US" dirty="0" smtClean="0"/>
                        <a:t>）以山东省蓝色产业为研究对象，进行应用研究</a:t>
                      </a:r>
                      <a:endParaRPr lang="zh-CN" altLang="en-US" dirty="0"/>
                    </a:p>
                  </a:txBody>
                  <a:tcPr anchor="ctr"/>
                </a:tc>
              </a:tr>
              <a:tr h="1178923">
                <a:tc>
                  <a:txBody>
                    <a:bodyPr/>
                    <a:lstStyle/>
                    <a:p>
                      <a:pPr algn="ctr"/>
                      <a:r>
                        <a:rPr lang="zh-CN" altLang="en-US" dirty="0" smtClean="0"/>
                        <a:t>超网络视角下区域间经济协同效应研究</a:t>
                      </a:r>
                      <a:endParaRPr lang="zh-CN" altLang="en-US" dirty="0"/>
                    </a:p>
                  </a:txBody>
                  <a:tcPr anchor="ctr"/>
                </a:tc>
                <a:tc>
                  <a:txBody>
                    <a:bodyPr/>
                    <a:lstStyle/>
                    <a:p>
                      <a:pPr algn="ctr"/>
                      <a:r>
                        <a:rPr lang="zh-CN" altLang="en-US" dirty="0" smtClean="0"/>
                        <a:t>殷瑞瑞</a:t>
                      </a:r>
                      <a:endParaRPr lang="zh-CN" altLang="en-US" dirty="0"/>
                    </a:p>
                  </a:txBody>
                  <a:tcPr anchor="ctr"/>
                </a:tc>
                <a:tc>
                  <a:txBody>
                    <a:bodyPr/>
                    <a:lstStyle/>
                    <a:p>
                      <a:pPr algn="ctr"/>
                      <a:r>
                        <a:rPr lang="en-US" altLang="zh-CN" dirty="0" smtClean="0"/>
                        <a:t>2019.5</a:t>
                      </a:r>
                      <a:endParaRPr lang="zh-CN" altLang="en-US" dirty="0"/>
                    </a:p>
                  </a:txBody>
                  <a:tcPr anchor="ctr"/>
                </a:tc>
                <a:tc>
                  <a:txBody>
                    <a:bodyPr/>
                    <a:lstStyle/>
                    <a:p>
                      <a:pPr algn="l"/>
                      <a:r>
                        <a:rPr lang="zh-CN" altLang="en-US" dirty="0" smtClean="0"/>
                        <a:t>（</a:t>
                      </a:r>
                      <a:r>
                        <a:rPr lang="en-US" altLang="zh-CN" dirty="0" smtClean="0"/>
                        <a:t>1</a:t>
                      </a:r>
                      <a:r>
                        <a:rPr lang="zh-CN" altLang="en-US" dirty="0" smtClean="0"/>
                        <a:t>）对区域间经济协同的内涵和机理</a:t>
                      </a:r>
                      <a:endParaRPr lang="en-US" altLang="zh-CN" dirty="0" smtClean="0"/>
                    </a:p>
                    <a:p>
                      <a:pPr algn="l"/>
                      <a:r>
                        <a:rPr lang="zh-CN" altLang="en-US" dirty="0" smtClean="0"/>
                        <a:t>（</a:t>
                      </a:r>
                      <a:r>
                        <a:rPr lang="en-US" altLang="zh-CN" dirty="0" smtClean="0"/>
                        <a:t>2</a:t>
                      </a:r>
                      <a:r>
                        <a:rPr lang="zh-CN" altLang="en-US" dirty="0" smtClean="0"/>
                        <a:t>）度量区域经济协同效应</a:t>
                      </a:r>
                      <a:endParaRPr lang="en-US" altLang="zh-CN" dirty="0" smtClean="0"/>
                    </a:p>
                    <a:p>
                      <a:pPr algn="l"/>
                      <a:r>
                        <a:rPr lang="zh-CN" altLang="en-US" dirty="0" smtClean="0"/>
                        <a:t>（</a:t>
                      </a:r>
                      <a:r>
                        <a:rPr lang="en-US" altLang="zh-CN" dirty="0" smtClean="0"/>
                        <a:t>3</a:t>
                      </a:r>
                      <a:r>
                        <a:rPr lang="zh-CN" altLang="en-US" dirty="0" smtClean="0"/>
                        <a:t>）以山东省为例，进行应用研究</a:t>
                      </a:r>
                      <a:endParaRPr lang="zh-CN" altLang="en-US" dirty="0"/>
                    </a:p>
                  </a:txBody>
                  <a:tcPr anchor="ctr"/>
                </a:tc>
              </a:tr>
              <a:tr h="1532600">
                <a:tc>
                  <a:txBody>
                    <a:bodyPr/>
                    <a:lstStyle/>
                    <a:p>
                      <a:pPr algn="ctr"/>
                      <a:r>
                        <a:rPr lang="zh-CN" altLang="en-US" dirty="0" smtClean="0"/>
                        <a:t>基于超网络的城市化发展研究</a:t>
                      </a:r>
                      <a:r>
                        <a:rPr lang="en-US" altLang="zh-CN" dirty="0" smtClean="0"/>
                        <a:t>--</a:t>
                      </a:r>
                      <a:r>
                        <a:rPr lang="zh-CN" altLang="en-US" dirty="0" smtClean="0"/>
                        <a:t>以山东省为例</a:t>
                      </a:r>
                      <a:endParaRPr lang="zh-CN" altLang="en-US" dirty="0"/>
                    </a:p>
                  </a:txBody>
                  <a:tcPr anchor="ctr"/>
                </a:tc>
                <a:tc>
                  <a:txBody>
                    <a:bodyPr/>
                    <a:lstStyle/>
                    <a:p>
                      <a:pPr algn="ctr"/>
                      <a:r>
                        <a:rPr lang="zh-CN" altLang="en-US" dirty="0" smtClean="0"/>
                        <a:t>王成韦</a:t>
                      </a:r>
                      <a:endParaRPr lang="zh-CN" altLang="en-US" dirty="0"/>
                    </a:p>
                  </a:txBody>
                  <a:tcPr anchor="ctr"/>
                </a:tc>
                <a:tc>
                  <a:txBody>
                    <a:bodyPr/>
                    <a:lstStyle/>
                    <a:p>
                      <a:pPr algn="ctr"/>
                      <a:r>
                        <a:rPr lang="en-US" altLang="zh-CN" dirty="0" smtClean="0"/>
                        <a:t>2019.12</a:t>
                      </a:r>
                      <a:endParaRPr lang="zh-CN" altLang="en-US" dirty="0"/>
                    </a:p>
                  </a:txBody>
                  <a:tcPr anchor="ctr"/>
                </a:tc>
                <a:tc>
                  <a:txBody>
                    <a:bodyPr/>
                    <a:lstStyle/>
                    <a:p>
                      <a:pPr algn="l"/>
                      <a:r>
                        <a:rPr lang="zh-CN" altLang="en-US" dirty="0" smtClean="0"/>
                        <a:t>（</a:t>
                      </a:r>
                      <a:r>
                        <a:rPr lang="en-US" altLang="zh-CN" dirty="0" smtClean="0"/>
                        <a:t>1</a:t>
                      </a:r>
                      <a:r>
                        <a:rPr lang="zh-CN" altLang="en-US" dirty="0" smtClean="0"/>
                        <a:t>）分析城市群中要素主体关联对城市化发展影响的内涵和机理</a:t>
                      </a:r>
                      <a:endParaRPr lang="en-US" altLang="zh-CN" dirty="0" smtClean="0"/>
                    </a:p>
                    <a:p>
                      <a:pPr algn="l"/>
                      <a:r>
                        <a:rPr lang="zh-CN" altLang="en-US" dirty="0" smtClean="0"/>
                        <a:t>（</a:t>
                      </a:r>
                      <a:r>
                        <a:rPr lang="en-US" altLang="zh-CN" dirty="0" smtClean="0"/>
                        <a:t>2</a:t>
                      </a:r>
                      <a:r>
                        <a:rPr lang="zh-CN" altLang="en-US" dirty="0" smtClean="0"/>
                        <a:t>）超网络的层内和层间结构度量指标体系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a:t>
                      </a:r>
                      <a:r>
                        <a:rPr lang="zh-CN" altLang="en-US" dirty="0" smtClean="0"/>
                        <a:t>）</a:t>
                      </a:r>
                      <a:r>
                        <a:rPr lang="zh-CN" altLang="en-US" dirty="0" smtClean="0"/>
                        <a:t>以山东省为例，进行应用研究（山东省与京津冀、长三角等区域）</a:t>
                      </a:r>
                    </a:p>
                  </a:txBody>
                  <a:tcPr anchor="ctr"/>
                </a:tc>
              </a:tr>
            </a:tbl>
          </a:graphicData>
        </a:graphic>
      </p:graphicFrame>
    </p:spTree>
    <p:extLst>
      <p:ext uri="{BB962C8B-B14F-4D97-AF65-F5344CB8AC3E}">
        <p14:creationId xmlns:p14="http://schemas.microsoft.com/office/powerpoint/2010/main" val="318701791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实验结果</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直接连接符 3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5576316" y="716170"/>
            <a:ext cx="5790476" cy="5809524"/>
          </a:xfrm>
          <a:prstGeom prst="rect">
            <a:avLst/>
          </a:prstGeom>
        </p:spPr>
      </p:pic>
      <p:sp>
        <p:nvSpPr>
          <p:cNvPr id="7" name="文本框 6"/>
          <p:cNvSpPr txBox="1"/>
          <p:nvPr/>
        </p:nvSpPr>
        <p:spPr>
          <a:xfrm>
            <a:off x="973488" y="2305615"/>
            <a:ext cx="4450053" cy="2246769"/>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构建蓝色产业超网络</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endPar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计算层内和层间的指标</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endPar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计算区域间的指标</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3873845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199861" y="716170"/>
            <a:ext cx="2967479"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计划采用的方法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直接连接符 3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05561" y="1663333"/>
            <a:ext cx="4141853" cy="4462760"/>
          </a:xfrm>
          <a:prstGeom prst="rect">
            <a:avLst/>
          </a:prstGeom>
          <a:noFill/>
        </p:spPr>
        <p:txBody>
          <a:bodyPr wrap="square" rtlCol="0">
            <a:spAutoFit/>
          </a:bodyPr>
          <a:lstStyle/>
          <a:p>
            <a:pPr>
              <a:lnSpc>
                <a:spcPct val="120000"/>
              </a:lnSpc>
              <a:spcBef>
                <a:spcPts val="300"/>
              </a:spcBef>
              <a:spcAft>
                <a:spcPts val="300"/>
              </a:spcAft>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产业超网络建模及其应用研究中，研究对象为山东省蓝色产业</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需要从</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2012</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年山东省</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42</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部门投入产出表中，拆分出</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12</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个蓝色产业</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需要得到</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12</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个蓝色在</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2012</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年的增加值，以此作为依据对投入产出表进行拆分</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确定蓝色产业在投入产出表的拆分权重</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投入产出表数据拆分与调整</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pic>
        <p:nvPicPr>
          <p:cNvPr id="4" name="图片 3"/>
          <p:cNvPicPr>
            <a:picLocks noChangeAspect="1"/>
          </p:cNvPicPr>
          <p:nvPr/>
        </p:nvPicPr>
        <p:blipFill>
          <a:blip r:embed="rId3"/>
          <a:stretch>
            <a:fillRect/>
          </a:stretch>
        </p:blipFill>
        <p:spPr>
          <a:xfrm>
            <a:off x="5184842" y="1081809"/>
            <a:ext cx="6796625" cy="5510397"/>
          </a:xfrm>
          <a:prstGeom prst="rect">
            <a:avLst/>
          </a:prstGeom>
        </p:spPr>
      </p:pic>
    </p:spTree>
    <p:extLst>
      <p:ext uri="{BB962C8B-B14F-4D97-AF65-F5344CB8AC3E}">
        <p14:creationId xmlns:p14="http://schemas.microsoft.com/office/powerpoint/2010/main" val="3892690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199861" y="716170"/>
            <a:ext cx="2172390"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区域间协同</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直接连接符 3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99861" y="2188605"/>
            <a:ext cx="7073589" cy="2616101"/>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利用</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31</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个省</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42</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部门间投入产出表</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endPar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按照产业增加值，将东湖高新区产业从湖北省中进行拆分</a:t>
            </a:r>
            <a:endPar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endPar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根据复杂网络节点重要性模型，或价格波及模型，对不同区域产业</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对东湖高新区产业影响，进行量化分析</a:t>
            </a:r>
            <a:endPar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25175809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199861" y="716170"/>
            <a:ext cx="2172390"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存在的问题</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直接连接符 3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99861" y="1905801"/>
            <a:ext cx="7073589" cy="3354765"/>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p"/>
            </a:pP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本</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方法，只能描述武汉市东湖高新区对其它省份的协同关系，无法具体到市</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区，甚至企业</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endPar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无法计算东湖高新区与武汉市其它区或者湖北省其它市的协同关系</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endPar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数据需要匹配，拆分数据为</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2017</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年投入产出表，则需要对应年份、对应产业的增加值数据</a:t>
            </a:r>
            <a:endPar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2841611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a:t>
            </a: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2088463" cy="58477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总结</a:t>
            </a:r>
          </a:p>
        </p:txBody>
      </p:sp>
    </p:spTree>
    <p:extLst>
      <p:ext uri="{BB962C8B-B14F-4D97-AF65-F5344CB8AC3E}">
        <p14:creationId xmlns:p14="http://schemas.microsoft.com/office/powerpoint/2010/main" val="20947710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一些思考</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直接连接符 3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18684" y="1485280"/>
            <a:ext cx="5794957" cy="4462760"/>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专家标识的</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3000</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个产业节点的局限性，目前的工作只能完成产业节点和企业之间的对应关系，但产业自身的数据和产业与产业之间的关联数据是没有的</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endPar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下一步工作，重点还是利用产业投入产出表和企业竞合网络的数据，计算产业网络中的重要节点</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endPar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能否考虑放弃产业间投入产出的内容，只做企业到产业映射后，产业网络的内容</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aphicFrame>
        <p:nvGraphicFramePr>
          <p:cNvPr id="4" name="表格 3"/>
          <p:cNvGraphicFramePr>
            <a:graphicFrameLocks noGrp="1"/>
          </p:cNvGraphicFramePr>
          <p:nvPr>
            <p:extLst>
              <p:ext uri="{D42A27DB-BD31-4B8C-83A1-F6EECF244321}">
                <p14:modId xmlns:p14="http://schemas.microsoft.com/office/powerpoint/2010/main" val="2097505997"/>
              </p:ext>
            </p:extLst>
          </p:nvPr>
        </p:nvGraphicFramePr>
        <p:xfrm>
          <a:off x="6843860" y="1540993"/>
          <a:ext cx="4873659" cy="4351333"/>
        </p:xfrm>
        <a:graphic>
          <a:graphicData uri="http://schemas.openxmlformats.org/drawingml/2006/table">
            <a:tbl>
              <a:tblPr>
                <a:tableStyleId>{5940675A-B579-460E-94D1-54222C63F5DA}</a:tableStyleId>
              </a:tblPr>
              <a:tblGrid>
                <a:gridCol w="1624553"/>
                <a:gridCol w="1624553"/>
                <a:gridCol w="1624553"/>
              </a:tblGrid>
              <a:tr h="248844">
                <a:tc>
                  <a:txBody>
                    <a:bodyPr/>
                    <a:lstStyle/>
                    <a:p>
                      <a:pPr algn="ctr" fontAlgn="b"/>
                      <a:r>
                        <a:rPr lang="zh-CN" altLang="en-US" sz="1400" u="none" strike="noStrike" dirty="0">
                          <a:effectLst/>
                        </a:rPr>
                        <a:t>云计算产业</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新型显示</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广告营销行业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en-US" sz="1400" u="none" strike="noStrike" dirty="0">
                          <a:effectLst/>
                        </a:rPr>
                        <a:t>5G</a:t>
                      </a:r>
                      <a:r>
                        <a:rPr lang="zh-CN" altLang="en-US" sz="1400" u="none" strike="noStrike" dirty="0">
                          <a:effectLst/>
                        </a:rPr>
                        <a:t>产业</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新型材料产业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电子商务行业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人工智能产业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集成电路产业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知识付费</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服务机器人产业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高端装备制造</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智慧建造产业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物联网产业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交叉新业态</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金融业务链</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汽车交通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房产家装</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人力资源服务行业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新能源汽车产业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光热发电产业</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现代种业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智能网联汽车</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en-US" sz="1400" u="none" strike="noStrike">
                          <a:effectLst/>
                        </a:rPr>
                        <a:t>VR</a:t>
                      </a:r>
                      <a:r>
                        <a:rPr lang="zh-CN" altLang="en-US" sz="1400" u="none" strike="noStrike">
                          <a:effectLst/>
                        </a:rPr>
                        <a:t>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农业生物遗传</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车联网</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商务服务</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新能源行业</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大数据产业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科技服务</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金融产业链</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农业电子商务</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节能环保产业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无人机产业</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科技金融</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文化创意产业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科技物流</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r>
              <a:tr h="369829">
                <a:tc>
                  <a:txBody>
                    <a:bodyPr/>
                    <a:lstStyle/>
                    <a:p>
                      <a:pPr algn="ctr" fontAlgn="b"/>
                      <a:r>
                        <a:rPr lang="zh-CN" altLang="en-US" sz="1400" u="none" strike="noStrike">
                          <a:effectLst/>
                        </a:rPr>
                        <a:t>高品质生活服务</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文化娱乐行业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软件和信息技术服务</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新零售</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泛娱乐</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数字媒体行业</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医疗健康行业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区块链产业链</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游戏行业</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体育产业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互联网医疗行业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航空宇航</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r>
              <a:tr h="248844">
                <a:tc>
                  <a:txBody>
                    <a:bodyPr/>
                    <a:lstStyle/>
                    <a:p>
                      <a:pPr algn="ctr" fontAlgn="b"/>
                      <a:r>
                        <a:rPr lang="zh-CN" altLang="en-US" sz="1400" u="none" strike="noStrike">
                          <a:effectLst/>
                        </a:rPr>
                        <a:t>养老产业</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a:effectLst/>
                        </a:rPr>
                        <a:t>生物科学</a:t>
                      </a:r>
                      <a:endParaRPr lang="zh-CN" altLang="en-US" sz="1400" b="0" i="0" u="none" strike="noStrike">
                        <a:solidFill>
                          <a:srgbClr val="000000"/>
                        </a:solidFill>
                        <a:effectLst/>
                        <a:latin typeface="Arial" panose="020B0604020202020204" pitchFamily="34" charset="0"/>
                        <a:ea typeface="宋体" panose="02010600030101010101" pitchFamily="2" charset="-122"/>
                      </a:endParaRPr>
                    </a:p>
                  </a:txBody>
                  <a:tcPr marL="6874" marR="6874" marT="6874" marB="0" anchor="ctr"/>
                </a:tc>
                <a:tc>
                  <a:txBody>
                    <a:bodyPr/>
                    <a:lstStyle/>
                    <a:p>
                      <a:pPr algn="ctr" fontAlgn="b"/>
                      <a:r>
                        <a:rPr lang="zh-CN" altLang="en-US" sz="1400" u="none" strike="noStrike" dirty="0">
                          <a:effectLst/>
                        </a:rPr>
                        <a:t>教育培训行业</a:t>
                      </a:r>
                      <a:endParaRPr lang="zh-CN" altLang="en-US" sz="1400" b="0" i="0" u="none" strike="noStrike" dirty="0">
                        <a:solidFill>
                          <a:srgbClr val="000000"/>
                        </a:solidFill>
                        <a:effectLst/>
                        <a:latin typeface="Arial" panose="020B0604020202020204" pitchFamily="34" charset="0"/>
                        <a:ea typeface="宋体" panose="02010600030101010101" pitchFamily="2" charset="-122"/>
                      </a:endParaRPr>
                    </a:p>
                  </a:txBody>
                  <a:tcPr marL="6874" marR="6874" marT="6874" marB="0" anchor="ctr"/>
                </a:tc>
              </a:tr>
            </a:tbl>
          </a:graphicData>
        </a:graphic>
      </p:graphicFrame>
    </p:spTree>
    <p:extLst>
      <p:ext uri="{BB962C8B-B14F-4D97-AF65-F5344CB8AC3E}">
        <p14:creationId xmlns:p14="http://schemas.microsoft.com/office/powerpoint/2010/main" val="4142494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86716" y="3198167"/>
            <a:ext cx="351379" cy="461665"/>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 name="文本框 3"/>
          <p:cNvSpPr txBox="1"/>
          <p:nvPr/>
        </p:nvSpPr>
        <p:spPr>
          <a:xfrm>
            <a:off x="3753388" y="3198167"/>
            <a:ext cx="351379" cy="461665"/>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文本框 4"/>
          <p:cNvSpPr txBox="1"/>
          <p:nvPr/>
        </p:nvSpPr>
        <p:spPr>
          <a:xfrm>
            <a:off x="3831971" y="3198167"/>
            <a:ext cx="351379" cy="461665"/>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4015536" y="2641433"/>
            <a:ext cx="4339650" cy="2062103"/>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zh-CN" altLang="en-US" sz="8000" dirty="0" smtClean="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谢谢聆听</a:t>
            </a:r>
            <a:endParaRPr lang="en-US" altLang="zh-CN" sz="8000" dirty="0" smtClean="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r>
              <a:rPr lang="en-US" altLang="zh-CN" sz="4800" dirty="0" smtClean="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THANK YOU</a:t>
            </a:r>
            <a:endParaRPr lang="zh-CN" altLang="en-US" sz="4800" dirty="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17556898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5" grpId="1" animBg="1"/>
      <p:bldP spid="31" grpId="0" animBg="1"/>
      <p:bldP spid="31" grpId="1" animBg="1"/>
      <p:bldP spid="32" grpId="0" animBg="1"/>
      <p:bldP spid="32" grpId="1" animBg="1"/>
      <p:bldP spid="32" grpId="2" animBg="1"/>
      <p:bldP spid="32" grpId="3" animBg="1"/>
      <p:bldP spid="38" grpId="0" animBg="1"/>
      <p:bldP spid="38" grpId="1" animBg="1"/>
      <p:bldP spid="55" grpId="0" animBg="1"/>
      <p:bldP spid="55" grpId="1" animBg="1"/>
      <p:bldP spid="55" grpId="2" animBg="1"/>
      <p:bldP spid="55" grpId="3" animBg="1"/>
      <p:bldP spid="56" grpId="0" animBg="1"/>
      <p:bldP spid="56" grpId="1" animBg="1"/>
      <p:bldP spid="56" grpId="2" animBg="1"/>
      <p:bldP spid="56" grpId="3" animBg="1"/>
      <p:bldP spid="57" grpId="0" animBg="1"/>
      <p:bldP spid="57" grpId="1" animBg="1"/>
      <p:bldP spid="57" grpId="2" animBg="1"/>
      <p:bldP spid="57" grpId="3" animBg="1"/>
      <p:bldP spid="58" grpId="0" animBg="1"/>
      <p:bldP spid="58" grpId="1" animBg="1"/>
      <p:bldP spid="58" grpId="2" animBg="1"/>
      <p:bldP spid="58" grpId="3" animBg="1"/>
      <p:bldP spid="66" grpId="0" animBg="1"/>
      <p:bldP spid="66" grpId="1" animBg="1"/>
      <p:bldP spid="72" grpId="0" animBg="1"/>
      <p:bldP spid="72" grpId="1" animBg="1"/>
      <p:bldP spid="72" grpId="2" animBg="1"/>
      <p:bldP spid="72" grpId="3" animBg="1"/>
      <p:bldP spid="78" grpId="0" animBg="1"/>
      <p:bldP spid="78" grpId="1" animBg="1"/>
      <p:bldP spid="78" grpId="2" animBg="1"/>
      <p:bldP spid="78" grpId="3" animBg="1"/>
      <p:bldP spid="81" grpId="0" animBg="1"/>
      <p:bldP spid="81" grpId="1" animBg="1"/>
      <p:bldP spid="89" grpId="0" animBg="1"/>
      <p:bldP spid="89" grpId="1" animBg="1"/>
      <p:bldP spid="94" grpId="0" animBg="1"/>
      <p:bldP spid="94" grpId="1" animBg="1"/>
      <p:bldP spid="95" grpId="0" animBg="1"/>
      <p:bldP spid="95" grpId="1" animBg="1"/>
      <p:bldP spid="97" grpId="0" animBg="1"/>
      <p:bldP spid="97" grpId="1" animBg="1"/>
      <p:bldP spid="99" grpId="0" animBg="1"/>
      <p:bldP spid="99" grpId="1" animBg="1"/>
      <p:bldP spid="99" grpId="2" animBg="1"/>
      <p:bldP spid="99" grpId="3" animBg="1"/>
      <p:bldP spid="117" grpId="0" animBg="1"/>
      <p:bldP spid="117" grpId="1" animBg="1"/>
      <p:bldP spid="122" grpId="0" animBg="1"/>
      <p:bldP spid="122" grpId="1" animBg="1"/>
      <p:bldP spid="122" grpId="2" animBg="1"/>
      <p:bldP spid="122" grpId="3" animBg="1"/>
      <p:bldP spid="123" grpId="0" animBg="1"/>
      <p:bldP spid="123" grpId="1" animBg="1"/>
      <p:bldP spid="123" grpId="2" animBg="1"/>
      <p:bldP spid="123" grpId="3" animBg="1"/>
      <p:bldP spid="124" grpId="0" animBg="1"/>
      <p:bldP spid="124" grpId="1" animBg="1"/>
      <p:bldP spid="124" grpId="2" animBg="1"/>
      <p:bldP spid="124" grpId="3" animBg="1"/>
      <p:bldP spid="126" grpId="0" animBg="1"/>
      <p:bldP spid="126" grpId="1" animBg="1"/>
      <p:bldP spid="129" grpId="0"/>
      <p:bldP spid="12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3881424" cy="584775"/>
          </a:xfrm>
          <a:prstGeom prst="rect">
            <a:avLst/>
          </a:prstGeom>
          <a:solidFill>
            <a:srgbClr val="3ABFC4"/>
          </a:solidFill>
        </p:spPr>
        <p:txBody>
          <a:bodyPr wrap="square">
            <a:spAutoFit/>
          </a:bodyPr>
          <a:lstStyle/>
          <a:p>
            <a:pPr algn="ctr"/>
            <a:r>
              <a:rPr kumimoji="1" lang="zh-CN" altLang="en-US" sz="3200" dirty="0" smtClean="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研究需求和数据基础</a:t>
            </a:r>
          </a:p>
        </p:txBody>
      </p:sp>
    </p:spTree>
    <p:extLst>
      <p:ext uri="{BB962C8B-B14F-4D97-AF65-F5344CB8AC3E}">
        <p14:creationId xmlns:p14="http://schemas.microsoft.com/office/powerpoint/2010/main" val="40017011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研究需求</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9233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54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54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9" name="直接连接符 4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 xmlns:a16="http://schemas.microsoft.com/office/drawing/2014/main" id="{EAA39A89-D847-40F5-B16E-90F46553DB11}"/>
              </a:ext>
            </a:extLst>
          </p:cNvPr>
          <p:cNvSpPr txBox="1"/>
          <p:nvPr/>
        </p:nvSpPr>
        <p:spPr>
          <a:xfrm>
            <a:off x="973488" y="1803519"/>
            <a:ext cx="7652038" cy="3323987"/>
          </a:xfrm>
          <a:prstGeom prst="rect">
            <a:avLst/>
          </a:prstGeom>
          <a:noFill/>
        </p:spPr>
        <p:txBody>
          <a:bodyPr wrap="square" rtlCol="0" anchor="ctr" anchorCtr="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以武汉市东湖高新区为示范区域，根据传统产业</a:t>
            </a:r>
            <a:r>
              <a:rPr lang="zh-CN" altLang="en-US" sz="2000" dirty="0" smtClean="0">
                <a:latin typeface="微软雅黑" panose="020B0503020204020204" pitchFamily="34" charset="-122"/>
                <a:ea typeface="微软雅黑" panose="020B0503020204020204" pitchFamily="34" charset="-122"/>
              </a:rPr>
              <a:t>规划路径，对本项目设计新的需求：</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对区域的产业发展现状进行</a:t>
            </a:r>
            <a:r>
              <a:rPr lang="zh-CN" altLang="en-US" sz="2000" dirty="0" smtClean="0">
                <a:latin typeface="微软雅黑" panose="020B0503020204020204" pitchFamily="34" charset="-122"/>
                <a:ea typeface="微软雅黑" panose="020B0503020204020204" pitchFamily="34" charset="-122"/>
              </a:rPr>
              <a:t>衡量</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确定该区域产业链中的优弱势产业</a:t>
            </a:r>
            <a:r>
              <a:rPr lang="zh-CN" altLang="en-US" sz="2000" dirty="0" smtClean="0">
                <a:latin typeface="微软雅黑" panose="020B0503020204020204" pitchFamily="34" charset="-122"/>
                <a:ea typeface="微软雅黑" panose="020B0503020204020204" pitchFamily="34" charset="-122"/>
              </a:rPr>
              <a:t>节点</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判断该区域产业节点对其他区域产业的依赖度</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进行产业规划</a:t>
            </a:r>
          </a:p>
        </p:txBody>
      </p:sp>
    </p:spTree>
    <p:extLst>
      <p:ext uri="{BB962C8B-B14F-4D97-AF65-F5344CB8AC3E}">
        <p14:creationId xmlns:p14="http://schemas.microsoft.com/office/powerpoint/2010/main" val="86604219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2967479"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之前的研究方法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9233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54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9" name="直接连接符 4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2457450" y="2751272"/>
            <a:ext cx="7219950" cy="3864049"/>
          </a:xfrm>
          <a:prstGeom prst="rect">
            <a:avLst/>
          </a:prstGeom>
        </p:spPr>
      </p:pic>
      <p:sp>
        <p:nvSpPr>
          <p:cNvPr id="11" name="椭圆 10"/>
          <p:cNvSpPr/>
          <p:nvPr/>
        </p:nvSpPr>
        <p:spPr>
          <a:xfrm>
            <a:off x="7413523" y="2920181"/>
            <a:ext cx="1052051" cy="884903"/>
          </a:xfrm>
          <a:prstGeom prst="ellipse">
            <a:avLst/>
          </a:prstGeom>
          <a:no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2" name="椭圆 11"/>
          <p:cNvSpPr/>
          <p:nvPr/>
        </p:nvSpPr>
        <p:spPr>
          <a:xfrm>
            <a:off x="8566030" y="4240844"/>
            <a:ext cx="1052051" cy="884903"/>
          </a:xfrm>
          <a:prstGeom prst="ellipse">
            <a:avLst/>
          </a:prstGeom>
          <a:no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3" name="椭圆 12"/>
          <p:cNvSpPr/>
          <p:nvPr/>
        </p:nvSpPr>
        <p:spPr>
          <a:xfrm>
            <a:off x="7413523" y="5510981"/>
            <a:ext cx="1052051" cy="884903"/>
          </a:xfrm>
          <a:prstGeom prst="ellipse">
            <a:avLst/>
          </a:prstGeom>
          <a:no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4" name="椭圆 13"/>
          <p:cNvSpPr/>
          <p:nvPr/>
        </p:nvSpPr>
        <p:spPr>
          <a:xfrm>
            <a:off x="2693035" y="4911213"/>
            <a:ext cx="1052051" cy="884903"/>
          </a:xfrm>
          <a:prstGeom prst="ellipse">
            <a:avLst/>
          </a:prstGeom>
          <a:no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5" name="矩形 14"/>
          <p:cNvSpPr/>
          <p:nvPr/>
        </p:nvSpPr>
        <p:spPr>
          <a:xfrm>
            <a:off x="647065" y="1409700"/>
            <a:ext cx="7918965" cy="1323439"/>
          </a:xfrm>
          <a:prstGeom prst="rect">
            <a:avLst/>
          </a:prstGeom>
        </p:spPr>
        <p:txBody>
          <a:bodyPr wrap="square">
            <a:spAutoFit/>
          </a:bodyPr>
          <a:ls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a:lstStyle>
          <a:p>
            <a:pPr marL="342900" indent="-342900">
              <a:lnSpc>
                <a:spcPct val="200000"/>
              </a:lnSpc>
              <a:buFont typeface="Arial" panose="020B0604020202020204" pitchFamily="34" charset="0"/>
              <a:buChar char="•"/>
            </a:pPr>
            <a:r>
              <a:rPr lang="zh-CN" altLang="en-US" sz="2000" kern="1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利用国家产业投入产出表，计算出产业间的价格波及效应系数矩阵，根据输入的产业，计算其余所有产业的价格波及程度</a:t>
            </a:r>
            <a:endParaRPr lang="en-US" altLang="zh-CN" sz="2000" kern="1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429067245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数据基础</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9233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54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54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9" name="直接连接符 4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 xmlns:a16="http://schemas.microsoft.com/office/drawing/2014/main" id="{EAA39A89-D847-40F5-B16E-90F46553DB11}"/>
              </a:ext>
            </a:extLst>
          </p:cNvPr>
          <p:cNvSpPr txBox="1"/>
          <p:nvPr/>
        </p:nvSpPr>
        <p:spPr>
          <a:xfrm>
            <a:off x="549553" y="1663333"/>
            <a:ext cx="5546447" cy="3323987"/>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2017</a:t>
            </a:r>
            <a:r>
              <a:rPr lang="zh-CN" altLang="en-US" sz="2000" dirty="0" smtClean="0">
                <a:latin typeface="微软雅黑" panose="020B0503020204020204" pitchFamily="34" charset="-122"/>
                <a:ea typeface="微软雅黑" panose="020B0503020204020204" pitchFamily="34" charset="-122"/>
              </a:rPr>
              <a:t>年及以前的全国和区域间（省份）的产业投入产出表</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专家标识的</a:t>
            </a:r>
            <a:r>
              <a:rPr lang="en-US" altLang="zh-CN" sz="2000" dirty="0" smtClean="0">
                <a:latin typeface="微软雅黑" panose="020B0503020204020204" pitchFamily="34" charset="-122"/>
                <a:ea typeface="微软雅黑" panose="020B0503020204020204" pitchFamily="34" charset="-122"/>
              </a:rPr>
              <a:t>3000</a:t>
            </a:r>
            <a:r>
              <a:rPr lang="zh-CN" altLang="en-US" sz="2000" dirty="0" smtClean="0">
                <a:latin typeface="微软雅黑" panose="020B0503020204020204" pitchFamily="34" charset="-122"/>
                <a:ea typeface="微软雅黑" panose="020B0503020204020204" pitchFamily="34" charset="-122"/>
              </a:rPr>
              <a:t>多个产业节点名称</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3.8</a:t>
            </a:r>
            <a:r>
              <a:rPr lang="zh-CN" altLang="en-US" sz="2000" dirty="0" smtClean="0">
                <a:latin typeface="微软雅黑" panose="020B0503020204020204" pitchFamily="34" charset="-122"/>
                <a:ea typeface="微软雅黑" panose="020B0503020204020204" pitchFamily="34" charset="-122"/>
              </a:rPr>
              <a:t>万家东湖高新区企业基本信息，包括：经营范围、注册资本、地址等</a:t>
            </a:r>
            <a:endParaRPr lang="en-US" altLang="zh-CN" sz="20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322373" y="716170"/>
            <a:ext cx="5600138" cy="5545234"/>
          </a:xfrm>
          <a:prstGeom prst="rect">
            <a:avLst/>
          </a:prstGeom>
        </p:spPr>
      </p:pic>
    </p:spTree>
    <p:extLst>
      <p:ext uri="{BB962C8B-B14F-4D97-AF65-F5344CB8AC3E}">
        <p14:creationId xmlns:p14="http://schemas.microsoft.com/office/powerpoint/2010/main" val="66599474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数据</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问题</a:t>
            </a:r>
          </a:p>
        </p:txBody>
      </p:sp>
      <p:sp>
        <p:nvSpPr>
          <p:cNvPr id="29" name="文本框 28"/>
          <p:cNvSpPr txBox="1"/>
          <p:nvPr/>
        </p:nvSpPr>
        <p:spPr>
          <a:xfrm>
            <a:off x="258644" y="66146"/>
            <a:ext cx="1040590" cy="9233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54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54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9" name="直接连接符 4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 xmlns:a16="http://schemas.microsoft.com/office/drawing/2014/main" id="{EAA39A89-D847-40F5-B16E-90F46553DB11}"/>
              </a:ext>
            </a:extLst>
          </p:cNvPr>
          <p:cNvSpPr txBox="1"/>
          <p:nvPr/>
        </p:nvSpPr>
        <p:spPr>
          <a:xfrm>
            <a:off x="505562" y="1663333"/>
            <a:ext cx="6498553" cy="2400657"/>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投入产出表数据不可控，缺乏更细致的区域和产业数据，例如：城市、地区的数据，更细分的产业数据等</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专家标识的产业节点，无法确定产业链关系</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东湖高新区的企业信息，缺少能够描述企业投入产出关系的信息</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821042" y="1364728"/>
            <a:ext cx="3714286" cy="2790476"/>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3450737710"/>
              </p:ext>
            </p:extLst>
          </p:nvPr>
        </p:nvGraphicFramePr>
        <p:xfrm>
          <a:off x="1199861" y="4619134"/>
          <a:ext cx="9696754" cy="1902360"/>
        </p:xfrm>
        <a:graphic>
          <a:graphicData uri="http://schemas.openxmlformats.org/drawingml/2006/table">
            <a:tbl>
              <a:tblPr firstRow="1" firstCol="1" bandRow="1" bandCol="1">
                <a:tableStyleId>{7E9639D4-E3E2-4D34-9284-5A2195B3D0D7}</a:tableStyleId>
              </a:tblPr>
              <a:tblGrid>
                <a:gridCol w="2480293">
                  <a:extLst>
                    <a:ext uri="{9D8B030D-6E8A-4147-A177-3AD203B41FA5}">
                      <a16:colId xmlns="" xmlns:a16="http://schemas.microsoft.com/office/drawing/2014/main" val="2641645388"/>
                    </a:ext>
                  </a:extLst>
                </a:gridCol>
                <a:gridCol w="3478488">
                  <a:extLst>
                    <a:ext uri="{9D8B030D-6E8A-4147-A177-3AD203B41FA5}">
                      <a16:colId xmlns="" xmlns:a16="http://schemas.microsoft.com/office/drawing/2014/main" val="4247082158"/>
                    </a:ext>
                  </a:extLst>
                </a:gridCol>
                <a:gridCol w="3737973">
                  <a:extLst>
                    <a:ext uri="{9D8B030D-6E8A-4147-A177-3AD203B41FA5}">
                      <a16:colId xmlns="" xmlns:a16="http://schemas.microsoft.com/office/drawing/2014/main" val="778419569"/>
                    </a:ext>
                  </a:extLst>
                </a:gridCol>
              </a:tblGrid>
              <a:tr h="192759">
                <a:tc>
                  <a:txBody>
                    <a:bodyPr/>
                    <a:lstStyle/>
                    <a:p>
                      <a:pPr algn="ctr">
                        <a:spcAft>
                          <a:spcPts val="0"/>
                        </a:spcAft>
                      </a:pPr>
                      <a:r>
                        <a:rPr lang="zh-CN" sz="1400" kern="100" dirty="0">
                          <a:effectLst/>
                        </a:rPr>
                        <a:t>产业名称</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上游产业</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下游产业</a:t>
                      </a:r>
                      <a:endParaRPr lang="zh-CN" sz="14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1875831091"/>
                  </a:ext>
                </a:extLst>
              </a:tr>
              <a:tr h="812890">
                <a:tc>
                  <a:txBody>
                    <a:bodyPr/>
                    <a:lstStyle/>
                    <a:p>
                      <a:pPr algn="ctr">
                        <a:spcAft>
                          <a:spcPts val="0"/>
                        </a:spcAft>
                      </a:pPr>
                      <a:r>
                        <a:rPr lang="zh-CN" altLang="en-US" sz="1400" kern="100" dirty="0" smtClean="0">
                          <a:effectLst/>
                        </a:rPr>
                        <a:t>互联网和相关服务</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l">
                        <a:spcAft>
                          <a:spcPts val="0"/>
                        </a:spcAft>
                      </a:pPr>
                      <a:r>
                        <a:rPr lang="zh-CN" altLang="en-US" sz="1400" kern="100" dirty="0" smtClean="0">
                          <a:effectLst/>
                        </a:rPr>
                        <a:t>电信、广播电视和卫星传输服务</a:t>
                      </a:r>
                      <a:r>
                        <a:rPr lang="en-US" altLang="zh-CN" sz="1400" kern="100" dirty="0" smtClean="0">
                          <a:effectLst/>
                        </a:rPr>
                        <a:t>, </a:t>
                      </a:r>
                      <a:r>
                        <a:rPr lang="zh-CN" altLang="en-US" sz="1400" kern="100" dirty="0" smtClean="0">
                          <a:effectLst/>
                        </a:rPr>
                        <a:t>软件和信息技术服务</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l">
                        <a:spcAft>
                          <a:spcPts val="0"/>
                        </a:spcAft>
                      </a:pPr>
                      <a:r>
                        <a:rPr lang="zh-CN" altLang="en-US" sz="1400" kern="100" dirty="0" smtClean="0">
                          <a:effectLst/>
                        </a:rPr>
                        <a:t>软件和信息技术服务</a:t>
                      </a:r>
                      <a:r>
                        <a:rPr lang="en-US" altLang="zh-CN" sz="1400" kern="100" dirty="0" smtClean="0">
                          <a:effectLst/>
                        </a:rPr>
                        <a:t>, </a:t>
                      </a:r>
                      <a:r>
                        <a:rPr lang="zh-CN" altLang="en-US" sz="1400" kern="100" dirty="0" smtClean="0">
                          <a:effectLst/>
                        </a:rPr>
                        <a:t>公共管理和社会组织</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2675225671"/>
                  </a:ext>
                </a:extLst>
              </a:tr>
              <a:tr h="876110">
                <a:tc>
                  <a:txBody>
                    <a:bodyPr/>
                    <a:lstStyle/>
                    <a:p>
                      <a:pPr algn="ctr">
                        <a:spcAft>
                          <a:spcPts val="0"/>
                        </a:spcAft>
                      </a:pPr>
                      <a:r>
                        <a:rPr lang="zh-CN" altLang="en-US" sz="1400" kern="100" dirty="0" smtClean="0">
                          <a:effectLst/>
                        </a:rPr>
                        <a:t>软件和信息技术服务</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l">
                        <a:spcAft>
                          <a:spcPts val="0"/>
                        </a:spcAft>
                      </a:pPr>
                      <a:r>
                        <a:rPr lang="zh-CN" altLang="en-US" sz="1400" kern="100" dirty="0" smtClean="0">
                          <a:effectLst/>
                        </a:rPr>
                        <a:t>互联网和相关服务</a:t>
                      </a:r>
                      <a:r>
                        <a:rPr lang="en-US" altLang="zh-CN" sz="1400" kern="100" dirty="0" smtClean="0">
                          <a:effectLst/>
                        </a:rPr>
                        <a:t>, </a:t>
                      </a:r>
                      <a:r>
                        <a:rPr lang="zh-CN" altLang="en-US" sz="1400" kern="100" dirty="0" smtClean="0">
                          <a:effectLst/>
                        </a:rPr>
                        <a:t>印刷和记录媒介复制品</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l">
                        <a:spcAft>
                          <a:spcPts val="0"/>
                        </a:spcAft>
                      </a:pPr>
                      <a:r>
                        <a:rPr lang="zh-CN" altLang="en-US" sz="1400" kern="100" dirty="0" smtClean="0">
                          <a:effectLst/>
                        </a:rPr>
                        <a:t>互联网和相关服务</a:t>
                      </a:r>
                      <a:r>
                        <a:rPr lang="en-US" altLang="zh-CN" sz="1400" kern="100" dirty="0" smtClean="0">
                          <a:effectLst/>
                        </a:rPr>
                        <a:t>, </a:t>
                      </a:r>
                      <a:r>
                        <a:rPr lang="zh-CN" altLang="en-US" sz="1400" kern="100" dirty="0" smtClean="0">
                          <a:effectLst/>
                        </a:rPr>
                        <a:t>管道运输</a:t>
                      </a:r>
                      <a:endParaRPr lang="zh-CN" sz="1400" b="0" kern="100" dirty="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378926173"/>
                  </a:ext>
                </a:extLst>
              </a:tr>
            </a:tbl>
          </a:graphicData>
        </a:graphic>
      </p:graphicFrame>
    </p:spTree>
    <p:extLst>
      <p:ext uri="{BB962C8B-B14F-4D97-AF65-F5344CB8AC3E}">
        <p14:creationId xmlns:p14="http://schemas.microsoft.com/office/powerpoint/2010/main" val="39972590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数据扩展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p:cNvSpPr txBox="1"/>
          <p:nvPr/>
        </p:nvSpPr>
        <p:spPr>
          <a:xfrm>
            <a:off x="258644" y="66146"/>
            <a:ext cx="1040590" cy="9233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54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54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9" name="直接连接符 4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 xmlns:a16="http://schemas.microsoft.com/office/drawing/2014/main" id="{EAA39A89-D847-40F5-B16E-90F46553DB11}"/>
              </a:ext>
            </a:extLst>
          </p:cNvPr>
          <p:cNvSpPr txBox="1"/>
          <p:nvPr/>
        </p:nvSpPr>
        <p:spPr>
          <a:xfrm>
            <a:off x="568135" y="1947826"/>
            <a:ext cx="5527865" cy="3323987"/>
          </a:xfrm>
          <a:prstGeom prst="rect">
            <a:avLst/>
          </a:prstGeom>
          <a:noFill/>
        </p:spPr>
        <p:txBody>
          <a:bodyPr wrap="square" rtlCol="0" anchor="ctr" anchorCtr="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根据网络数据爬取，利用专利和产品共线性，计算企业间的合作、竞争关系</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利用企业经营范围和产业节点标签的描述信息，进行企业所属产业的划分</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基于产业投入产出表的产业链关系</a:t>
            </a: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939334871"/>
              </p:ext>
            </p:extLst>
          </p:nvPr>
        </p:nvGraphicFramePr>
        <p:xfrm>
          <a:off x="6096000" y="1588211"/>
          <a:ext cx="5719332" cy="4520358"/>
        </p:xfrm>
        <a:graphic>
          <a:graphicData uri="http://schemas.openxmlformats.org/presentationml/2006/ole">
            <mc:AlternateContent xmlns:mc="http://schemas.openxmlformats.org/markup-compatibility/2006">
              <mc:Choice xmlns:v="urn:schemas-microsoft-com:vml" Requires="v">
                <p:oleObj spid="_x0000_s1035" name="Visio" r:id="rId4" imgW="6114905" imgH="4819599" progId="Visio.Drawing.15">
                  <p:embed/>
                </p:oleObj>
              </mc:Choice>
              <mc:Fallback>
                <p:oleObj name="Visio" r:id="rId4" imgW="6114905" imgH="4819599" progId="Visio.Drawing.15">
                  <p:embed/>
                  <p:pic>
                    <p:nvPicPr>
                      <p:cNvPr id="0" name=""/>
                      <p:cNvPicPr/>
                      <p:nvPr/>
                    </p:nvPicPr>
                    <p:blipFill>
                      <a:blip r:embed="rId5"/>
                      <a:stretch>
                        <a:fillRect/>
                      </a:stretch>
                    </p:blipFill>
                    <p:spPr>
                      <a:xfrm>
                        <a:off x="6096000" y="1588211"/>
                        <a:ext cx="5719332" cy="4520358"/>
                      </a:xfrm>
                      <a:prstGeom prst="rect">
                        <a:avLst/>
                      </a:prstGeom>
                    </p:spPr>
                  </p:pic>
                </p:oleObj>
              </mc:Fallback>
            </mc:AlternateContent>
          </a:graphicData>
        </a:graphic>
      </p:graphicFrame>
    </p:spTree>
    <p:extLst>
      <p:ext uri="{BB962C8B-B14F-4D97-AF65-F5344CB8AC3E}">
        <p14:creationId xmlns:p14="http://schemas.microsoft.com/office/powerpoint/2010/main" val="130992012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a:t>
            </a: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3485498" cy="584775"/>
          </a:xfrm>
          <a:prstGeom prst="rect">
            <a:avLst/>
          </a:prstGeom>
          <a:solidFill>
            <a:srgbClr val="3ABFC4"/>
          </a:solidFill>
        </p:spPr>
        <p:txBody>
          <a:bodyPr wrap="square">
            <a:spAutoFit/>
          </a:bodyPr>
          <a:lstStyle/>
          <a:p>
            <a:pPr algn="ctr"/>
            <a:r>
              <a:rPr kumimoji="1" lang="zh-CN" altLang="en-US" sz="3200" dirty="0" smtClean="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评估产业发展现状</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33587442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7"/>
  <p:tag name="MH_SECTIONID" val="258,259,260,261,"/>
  <p:tag name="ISPRING_PRESENTATION_TITLE" val="l"/>
  <p:tag name="ISPRING_ULTRA_SCORM_COURSE_ID" val="C8A954D6-E0A2-42F7-A0C4-81A4D7ADD2CB"/>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AUTOCOLOR" val="TRUE"/>
  <p:tag name="MH_TYPE" val="CONTENTS"/>
  <p:tag name="ID" val="547147"/>
</p:tagLst>
</file>

<file path=ppt/tags/tag3.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OTHERS"/>
  <p:tag name="ID" val="547147"/>
</p:tagLst>
</file>

<file path=ppt/tags/tag4.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OTHERS"/>
  <p:tag name="ID" val="547147"/>
</p:tagLst>
</file>

<file path=ppt/tags/tag5.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2"/>
</p:tagLst>
</file>

<file path=ppt/theme/theme1.xml><?xml version="1.0" encoding="utf-8"?>
<a:theme xmlns:a="http://schemas.openxmlformats.org/drawingml/2006/main" name="第一PPT，www.1ppt.com">
  <a:themeElements>
    <a:clrScheme name="自定义 19">
      <a:dk1>
        <a:sysClr val="windowText" lastClr="000000"/>
      </a:dk1>
      <a:lt1>
        <a:sysClr val="window" lastClr="FFFFFF"/>
      </a:lt1>
      <a:dk2>
        <a:srgbClr val="676A55"/>
      </a:dk2>
      <a:lt2>
        <a:srgbClr val="EAEBDE"/>
      </a:lt2>
      <a:accent1>
        <a:srgbClr val="D6D2CA"/>
      </a:accent1>
      <a:accent2>
        <a:srgbClr val="B6C6B6"/>
      </a:accent2>
      <a:accent3>
        <a:srgbClr val="C1C8B8"/>
      </a:accent3>
      <a:accent4>
        <a:srgbClr val="CEC597"/>
      </a:accent4>
      <a:accent5>
        <a:srgbClr val="8AACA6"/>
      </a:accent5>
      <a:accent6>
        <a:srgbClr val="C0C0B4"/>
      </a:accent6>
      <a:hlink>
        <a:srgbClr val="DB5353"/>
      </a:hlink>
      <a:folHlink>
        <a:srgbClr val="903638"/>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4837</TotalTime>
  <Words>1608</Words>
  <Application>Microsoft Office PowerPoint</Application>
  <PresentationFormat>宽屏</PresentationFormat>
  <Paragraphs>319</Paragraphs>
  <Slides>29</Slides>
  <Notes>29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3" baseType="lpstr">
      <vt:lpstr>Dotum</vt:lpstr>
      <vt:lpstr>Gen Jyuu Gothic Monospace Regul</vt:lpstr>
      <vt:lpstr>GulimChe</vt:lpstr>
      <vt:lpstr>等线</vt:lpstr>
      <vt:lpstr>等线 Light</vt:lpstr>
      <vt:lpstr>方正姚体</vt:lpstr>
      <vt:lpstr>宋体</vt:lpstr>
      <vt:lpstr>微软雅黑</vt:lpstr>
      <vt:lpstr>Arial</vt:lpstr>
      <vt:lpstr>Calibri</vt:lpstr>
      <vt:lpstr>Times New Roman</vt:lpstr>
      <vt:lpstr>Wingdings</vt:lpstr>
      <vt:lpstr>第一PPT，www.1ppt.com</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dc:title>
  <dc:creator>第一PPT</dc:creator>
  <cp:keywords>www.1ppt.com</cp:keywords>
  <dc:description>www.1ppt.com</dc:description>
  <cp:lastModifiedBy>贾 旭</cp:lastModifiedBy>
  <cp:revision>280</cp:revision>
  <dcterms:created xsi:type="dcterms:W3CDTF">2017-10-04T05:12:41Z</dcterms:created>
  <dcterms:modified xsi:type="dcterms:W3CDTF">2020-07-03T12:06:32Z</dcterms:modified>
</cp:coreProperties>
</file>