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547" autoAdjust="0"/>
  </p:normalViewPr>
  <p:slideViewPr>
    <p:cSldViewPr snapToGrid="0">
      <p:cViewPr varScale="1">
        <p:scale>
          <a:sx n="83" d="100"/>
          <a:sy n="83" d="100"/>
        </p:scale>
        <p:origin x="16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A1A2D-91C6-4DA3-9A29-C8C864023861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2608D-70CD-4A84-A299-076F7FBD5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524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batis.org/mybatis-3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今天我来介绍一下一个非常好用的工具，叫做</a:t>
            </a:r>
            <a:r>
              <a:rPr lang="en-US" altLang="zh-CN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en-US" altLang="zh-CN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-Plus</a:t>
            </a:r>
            <a:r>
              <a:rPr lang="zh-CN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33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接着刚才搭建的环境进行下一步代码编写，这里我选用了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slectList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方法作为示例，左边是官方文档的说明，根据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条件，查询全部记录，这里可以把查询的条件封装到实体对象中，也可以为空，这里就把条件写成空，然后这里查询后输出。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875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这里就是输出的结果，然后和数据库里的表对比一下，结果正确。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到这里一个简单的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springboot+mybatis-plus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就整合完成了，你会发现没有写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mapper.xml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mapper.java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中什么也没有。而且，这只是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-plus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的冰山一角，包括更复杂的功能条件查询的条件构造器，让用户自由的构建查询条件。查询分页，比如查询出来的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条结果，按每页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条一共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页来显示。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400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42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然后这是</a:t>
            </a:r>
            <a:r>
              <a:rPr lang="en-US" altLang="zh-CN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en-US" altLang="zh-CN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-Plus</a:t>
            </a:r>
            <a:r>
              <a:rPr lang="zh-CN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的框架结构图。其实从名字上来看也能看出来，他跟</a:t>
            </a:r>
            <a:r>
              <a:rPr lang="en-US" altLang="zh-CN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</a:t>
            </a:r>
            <a:r>
              <a:rPr lang="zh-CN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框架有一些关系了，具体这个到底是什么呢，先来给大家简单的介绍一下。</a:t>
            </a:r>
            <a:r>
              <a:rPr lang="en-US" altLang="zh-CN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en-US" altLang="zh-CN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-Plus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MyBatis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的增强工具包，在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的基础上只做增强不做改变，为简化开发、提高效率而生。这是官方的宣传语，然后这句话的的意思就是，他在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框架的基础上没有做改变的情况下，做了增强的效果，多了一些好用的功能，是之前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没有的，目的就是简化操作，增强生产效率，单独使用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的时候，想要完成一些工作，可能需要编写一些配置文件，和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代码。对一些复杂的工作做起来会比较麻烦，但是我们使用</a:t>
            </a:r>
            <a:r>
              <a:rPr lang="en-US" altLang="zh-CN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en-US" altLang="zh-CN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-Plus</a:t>
            </a:r>
            <a:r>
              <a:rPr lang="zh-CN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后，这些事情就会变得非常简单。可以不用去编写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一些配置文件，甚至有些时候连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代码都可以省略。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459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这里列出了几个网址，有官方地址，代码发布地址和文档发布地址，这几个地址都可以在官网上点进去，官网文档中也介绍了相关的一些东西，比如说怎么入门，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-Plus</a:t>
            </a:r>
            <a:r>
              <a:rPr lang="zh-CN" altLang="en-US" dirty="0" smtClean="0"/>
              <a:t>核心的一些功能，以及插件的扩展。下面是官方文档中提到其中几个特性，像无侵入，也是一开始讲的，他只做一个增强与扩展，不做一些改变，然后我们去使用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-plus</a:t>
            </a:r>
            <a:r>
              <a:rPr lang="zh-CN" altLang="en-US" dirty="0" smtClean="0"/>
              <a:t>他是不会对现有的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架构产生任何影响，因为他也支持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所有的原生特性，另外一个，在使用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-Plus</a:t>
            </a:r>
            <a:r>
              <a:rPr lang="zh-CN" altLang="en-US" dirty="0" smtClean="0"/>
              <a:t>的时候依赖也比较少。仅仅依赖于</a:t>
            </a:r>
            <a:r>
              <a:rPr lang="en-US" altLang="zh-CN" dirty="0" err="1" smtClean="0"/>
              <a:t>mb</a:t>
            </a:r>
            <a:r>
              <a:rPr lang="zh-CN" altLang="en-US" dirty="0" smtClean="0"/>
              <a:t>框架，以及在与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整合的时候整合相关的架包 。第二点是损耗的也比较少，他在启动时候会自动的注入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，相当于</a:t>
            </a:r>
            <a:r>
              <a:rPr lang="en-US" altLang="zh-CN" dirty="0" err="1" smtClean="0"/>
              <a:t>mp</a:t>
            </a:r>
            <a:r>
              <a:rPr lang="zh-CN" altLang="en-US" dirty="0" smtClean="0"/>
              <a:t>帮我们做的其中一件事情，我们对基本的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来讲是不需要写任何配置文件和代码的，在启动时候会自动帮我们注入，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性能基本无损耗，直接面向对象操作。最后再说一下通用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操作，这个是比较好用的功能了，他相当于内置了通用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，仅仅只需要少量的配置文件，就可实现针对单表的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69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-Plus</a:t>
            </a:r>
            <a:r>
              <a:rPr lang="zh-CN" altLang="en-US" dirty="0" smtClean="0"/>
              <a:t>之前，是需要有一些前置知识的，这里有三个是必须要掌握的，第一个是</a:t>
            </a:r>
            <a:r>
              <a:rPr lang="en-US" altLang="zh-CN" dirty="0" err="1" smtClean="0"/>
              <a:t>mb</a:t>
            </a:r>
            <a:r>
              <a:rPr lang="zh-CN" altLang="en-US" dirty="0" smtClean="0"/>
              <a:t>框架，因为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-Plus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m</a:t>
            </a:r>
            <a:r>
              <a:rPr lang="zh-CN" altLang="en-US" dirty="0" smtClean="0"/>
              <a:t>框架上做了增强，所以</a:t>
            </a:r>
            <a:r>
              <a:rPr lang="en-US" altLang="zh-CN" dirty="0" err="1" smtClean="0"/>
              <a:t>mb</a:t>
            </a:r>
            <a:r>
              <a:rPr lang="zh-CN" altLang="en-US" dirty="0" smtClean="0"/>
              <a:t>是必不可少的。第二个是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框架，因为后续在集成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-Plus</a:t>
            </a:r>
            <a:r>
              <a:rPr lang="zh-CN" altLang="en-US" dirty="0" smtClean="0"/>
              <a:t>时候，都是在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mb</a:t>
            </a:r>
            <a:r>
              <a:rPr lang="zh-CN" altLang="en-US" dirty="0" smtClean="0"/>
              <a:t>整合的基础上来做的，所以必须熟练使用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框架以及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mb</a:t>
            </a:r>
            <a:r>
              <a:rPr lang="zh-CN" altLang="en-US" dirty="0" smtClean="0"/>
              <a:t>的整合操作。第三个是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工具，因为在使用过程中，都是基于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加入一些依赖项。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89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接下来，举个例子来理解一下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-Plus</a:t>
            </a:r>
            <a:r>
              <a:rPr lang="zh-CN" altLang="en-US" dirty="0" smtClean="0"/>
              <a:t>的功能便捷之处。因为是针对数据库的操作，所以先创建一个测试表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，这里主键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，姓名年龄邮箱。上面是创建表的代码，然后下面这部分是插入</a:t>
            </a:r>
            <a:r>
              <a:rPr lang="en-US" altLang="zh-CN" dirty="0" smtClean="0"/>
              <a:t>5</a:t>
            </a:r>
            <a:r>
              <a:rPr lang="zh-CN" altLang="en-US" dirty="0" smtClean="0"/>
              <a:t>行数据，也就是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个人的信息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858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现在，测试表创建成功以后，接下来来编写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，也就是实体类，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0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数据库准备完成后我们来通过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springboot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创建初始化一个工程。初始化工程的步骤我就不一一列举。这里和数据库是对应的，表里面有哪些字段的话，一般情况下，实体类里就有哪些成员变量，这部分代码就是参照表里的字段把成员变量定义下来。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231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接下来就是</a:t>
            </a:r>
            <a:r>
              <a:rPr lang="en-US" altLang="zh-CN" dirty="0" err="1" smtClean="0"/>
              <a:t>mp</a:t>
            </a:r>
            <a:r>
              <a:rPr lang="zh-CN" altLang="en-US" dirty="0" smtClean="0"/>
              <a:t>需要的架包给他加进来，由于是用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创建的工程，所以只需要在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中加入对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-plus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sping</a:t>
            </a:r>
            <a:r>
              <a:rPr lang="zh-CN" altLang="en-US" dirty="0" smtClean="0"/>
              <a:t>、连接池啊、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等架包的依赖信息。然后在官方文档中的安装集成中有有个依赖配置可以看到，只需要将图中的依赖加进去就行，记得版本号一定要正确。然后需要注意的是在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里并没有加进来</a:t>
            </a:r>
            <a:r>
              <a:rPr lang="en-US" altLang="zh-CN" dirty="0" err="1" smtClean="0"/>
              <a:t>mb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mb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整合需要的架包的依赖信息，这是因为</a:t>
            </a:r>
            <a:r>
              <a:rPr lang="en-US" altLang="zh-CN" dirty="0" err="1" smtClean="0"/>
              <a:t>mp</a:t>
            </a:r>
            <a:r>
              <a:rPr lang="zh-CN" altLang="en-US" dirty="0" smtClean="0"/>
              <a:t>他会自动的帮我们维护这两个的依赖，所以不用手动写了。最后第三幅图的代码是加入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的驱动包。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18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前面几个步骤，环境搭建好之后，接下来是具体的使用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-Plus</a:t>
            </a:r>
            <a:r>
              <a:rPr lang="zh-CN" altLang="en-US" dirty="0" smtClean="0"/>
              <a:t>，从官方文档里可以看到是其核心功能的一块。那么现在想去实现对表的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操作，应该怎么做，首先说一下传统的</a:t>
            </a:r>
            <a:r>
              <a:rPr lang="en-US" altLang="zh-CN" dirty="0" err="1" smtClean="0"/>
              <a:t>mb</a:t>
            </a:r>
            <a:r>
              <a:rPr lang="zh-CN" altLang="en-US" dirty="0" smtClean="0"/>
              <a:t>怎么做，他要先编写</a:t>
            </a:r>
            <a:r>
              <a:rPr lang="en-US" altLang="zh-CN" dirty="0" err="1" smtClean="0"/>
              <a:t>usermapper</a:t>
            </a:r>
            <a:r>
              <a:rPr lang="zh-CN" altLang="en-US" dirty="0" smtClean="0"/>
              <a:t>接口，写好接口以后还要手动编写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方法，另外还要提供所对应的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映射文件，就是写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语句的配置文件，并且还要编写每一个（就是</a:t>
            </a:r>
            <a:r>
              <a:rPr lang="en-US" altLang="zh-CN" dirty="0" err="1" smtClean="0"/>
              <a:t>UserMapper</a:t>
            </a:r>
            <a:r>
              <a:rPr lang="zh-CN" altLang="en-US" dirty="0" smtClean="0"/>
              <a:t>接口中）每一个方法所对应的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语句。所以对应</a:t>
            </a:r>
            <a:r>
              <a:rPr lang="en-US" altLang="zh-CN" dirty="0" err="1" smtClean="0"/>
              <a:t>mb</a:t>
            </a:r>
            <a:r>
              <a:rPr lang="zh-CN" altLang="en-US" dirty="0" smtClean="0"/>
              <a:t>方法来讲，要做的还是很多的。而带给大家的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-Plus</a:t>
            </a:r>
            <a:r>
              <a:rPr lang="zh-CN" altLang="en-US" dirty="0" smtClean="0"/>
              <a:t>该怎么完成上面的问题，相对就特别简单了，写完接口以后，我们要做的事就和原生的</a:t>
            </a:r>
            <a:r>
              <a:rPr lang="en-US" altLang="zh-CN" dirty="0" err="1" smtClean="0"/>
              <a:t>mb</a:t>
            </a:r>
            <a:r>
              <a:rPr lang="zh-CN" altLang="en-US" dirty="0" smtClean="0"/>
              <a:t>就不一样了，只需要让我们接口，去继承</a:t>
            </a:r>
            <a:r>
              <a:rPr lang="en-US" altLang="zh-CN" dirty="0" err="1" smtClean="0"/>
              <a:t>BaseMapper</a:t>
            </a:r>
            <a:r>
              <a:rPr lang="zh-CN" altLang="en-US" dirty="0" smtClean="0"/>
              <a:t>的接口，这就完了，就是所有的操作，甚至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映射文件也不用创建。这个</a:t>
            </a:r>
            <a:r>
              <a:rPr lang="en-US" altLang="zh-CN" dirty="0" err="1" smtClean="0"/>
              <a:t>basemapper</a:t>
            </a:r>
            <a:r>
              <a:rPr lang="zh-CN" altLang="en-US" dirty="0" smtClean="0"/>
              <a:t>接口也就是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-Plus</a:t>
            </a:r>
            <a:r>
              <a:rPr lang="zh-CN" altLang="en-US" dirty="0" smtClean="0"/>
              <a:t>提供给我们的。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34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052B-B2B9-47A1-89B9-9B48E659A88D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0F9F-B59F-4198-827C-341A1C29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9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052B-B2B9-47A1-89B9-9B48E659A88D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0F9F-B59F-4198-827C-341A1C29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8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052B-B2B9-47A1-89B9-9B48E659A88D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0F9F-B59F-4198-827C-341A1C29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0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170A63-E7C7-4B53-A212-9F97EC6A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93A1E2-1538-4285-94F6-570757C3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89CD98-4736-4B92-A87F-4633658D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>
            <a:extLst>
              <a:ext uri="{FF2B5EF4-FFF2-40B4-BE49-F238E27FC236}">
                <a16:creationId xmlns:a16="http://schemas.microsoft.com/office/drawing/2014/main" id="{0FD4CB60-A5AF-4F54-ABCC-86EE0F7FF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80852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214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9373072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052B-B2B9-47A1-89B9-9B48E659A88D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0F9F-B59F-4198-827C-341A1C29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8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052B-B2B9-47A1-89B9-9B48E659A88D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0F9F-B59F-4198-827C-341A1C29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82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052B-B2B9-47A1-89B9-9B48E659A88D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0F9F-B59F-4198-827C-341A1C29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2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052B-B2B9-47A1-89B9-9B48E659A88D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0F9F-B59F-4198-827C-341A1C29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0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052B-B2B9-47A1-89B9-9B48E659A88D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0F9F-B59F-4198-827C-341A1C29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052B-B2B9-47A1-89B9-9B48E659A88D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0F9F-B59F-4198-827C-341A1C29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23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052B-B2B9-47A1-89B9-9B48E659A88D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0F9F-B59F-4198-827C-341A1C29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1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052B-B2B9-47A1-89B9-9B48E659A88D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0F9F-B59F-4198-827C-341A1C29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5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4052B-B2B9-47A1-89B9-9B48E659A88D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60F9F-B59F-4198-827C-341A1C29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5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79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F3D5746-74EA-4D48-9319-918521DDD4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27" r="31184" b="21840"/>
          <a:stretch/>
        </p:blipFill>
        <p:spPr>
          <a:xfrm>
            <a:off x="398114" y="1686501"/>
            <a:ext cx="4393603" cy="320720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ED0F10C-7497-4968-8B89-9C39A49E9B85}"/>
              </a:ext>
            </a:extLst>
          </p:cNvPr>
          <p:cNvSpPr txBox="1"/>
          <p:nvPr/>
        </p:nvSpPr>
        <p:spPr>
          <a:xfrm>
            <a:off x="5250646" y="2135713"/>
            <a:ext cx="694135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经典综艺体简" panose="02010609000101010101" pitchFamily="49" charset="-122"/>
              </a:rPr>
              <a:t>MyBatis</a:t>
            </a: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经典综艺体简" panose="02010609000101010101" pitchFamily="49" charset="-122"/>
              </a:rPr>
              <a:t>-Plus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CEE4C9-BE9C-4A0E-9FA3-DA9FF0299B58}"/>
              </a:ext>
            </a:extLst>
          </p:cNvPr>
          <p:cNvSpPr txBox="1"/>
          <p:nvPr/>
        </p:nvSpPr>
        <p:spPr>
          <a:xfrm>
            <a:off x="5352803" y="3290102"/>
            <a:ext cx="4393603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Century Gothic" panose="020B0502020202020204" pitchFamily="34" charset="0"/>
                <a:ea typeface="微软雅黑"/>
              </a:rPr>
              <a:t>润物无声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/ </a:t>
            </a:r>
            <a:r>
              <a:rPr lang="zh-CN" altLang="en-US" sz="1400" dirty="0">
                <a:solidFill>
                  <a:prstClr val="black"/>
                </a:solidFill>
                <a:latin typeface="Century Gothic" panose="020B0502020202020204" pitchFamily="34" charset="0"/>
                <a:ea typeface="微软雅黑"/>
              </a:rPr>
              <a:t>效率至上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/ </a:t>
            </a:r>
            <a:r>
              <a:rPr lang="zh-CN" altLang="en-US" sz="1400" dirty="0" smtClean="0">
                <a:solidFill>
                  <a:prstClr val="black"/>
                </a:solidFill>
                <a:latin typeface="Century Gothic" panose="020B0502020202020204" pitchFamily="34" charset="0"/>
                <a:ea typeface="微软雅黑"/>
              </a:rPr>
              <a:t>丰富功能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6E21796-CE58-400F-ADD1-A2B1AC96E10E}"/>
              </a:ext>
            </a:extLst>
          </p:cNvPr>
          <p:cNvGrpSpPr/>
          <p:nvPr/>
        </p:nvGrpSpPr>
        <p:grpSpPr>
          <a:xfrm>
            <a:off x="10135837" y="5839830"/>
            <a:ext cx="1765300" cy="316802"/>
            <a:chOff x="1244534" y="3522134"/>
            <a:chExt cx="1765300" cy="316802"/>
          </a:xfrm>
          <a:solidFill>
            <a:srgbClr val="7F0303"/>
          </a:solidFill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A544D83-58C1-4E7C-B1C2-EE2FD4B93847}"/>
                </a:ext>
              </a:extLst>
            </p:cNvPr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5687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788F6CC-76F8-4FAB-983D-6A00956DC110}"/>
                </a:ext>
              </a:extLst>
            </p:cNvPr>
            <p:cNvSpPr txBox="1"/>
            <p:nvPr/>
          </p:nvSpPr>
          <p:spPr>
            <a:xfrm>
              <a:off x="1391641" y="3526647"/>
              <a:ext cx="1471087" cy="307777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汇报人</a:t>
              </a: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：杨辰珉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23CEB5-073A-4753-A87B-00003BD18E7B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918018C-8C36-4384-93B5-75D7D76CB45B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DCB7924-F462-4143-9250-815364083204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D0CA3EC-4688-4A59-B5E0-8B8F9F548FC5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AB8EFB4-7346-4C2E-9699-945F28A90154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89B390F-CFB4-48B5-940C-71D36E32927B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21ACD72-9D50-4799-B9C1-85D6C056D038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07884AE-B85D-4775-9774-DCF9A6DC34AB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56EDB8F-C627-4934-81CF-7120174348B3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B680386-E971-4C48-9236-7722E3F401C6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5112039-02DE-453A-91D0-09B4CF77D8CE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C09BC5-666C-43B7-A059-B34F1D596C54}"/>
              </a:ext>
            </a:extLst>
          </p:cNvPr>
          <p:cNvGrpSpPr/>
          <p:nvPr/>
        </p:nvGrpSpPr>
        <p:grpSpPr>
          <a:xfrm>
            <a:off x="0" y="0"/>
            <a:ext cx="12192000" cy="228600"/>
            <a:chOff x="0" y="6629400"/>
            <a:chExt cx="12192000" cy="22860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BBEBE33-73B4-4F6A-BA7B-1D5B9F2E2E26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A6E7052-8BAE-4373-91D6-0FAA1570FBC0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ADD60A8-3C8E-4BB6-A413-F849D4910899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1D87B47-2AAB-42A6-8FFF-97DDFEFCAC7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B3EE3386-ABDA-40F3-9F01-42A045B35182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0E65833-AEF6-4095-9576-2053EF4E0FE7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261ADD6-A5A0-401F-B735-757092854532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D363411-C167-4A03-8A26-C937E69B58F7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D1C6557-4A71-4130-BBA7-B8077B3119D5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999ACF3-7254-4D28-A421-7FAF5CEA3801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pic>
        <p:nvPicPr>
          <p:cNvPr id="8194" name="Picture 2" descr="he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917" y="2431257"/>
            <a:ext cx="1573402" cy="157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37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87716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 smtClean="0"/>
              <a:t>测试</a:t>
            </a:r>
            <a:r>
              <a:rPr lang="zh-CN" altLang="en-US" b="1" dirty="0"/>
              <a:t>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2" name="TextBox 137">
            <a:extLst>
              <a:ext uri="{FF2B5EF4-FFF2-40B4-BE49-F238E27FC236}">
                <a16:creationId xmlns:a16="http://schemas.microsoft.com/office/drawing/2014/main" id="{5AA97AE7-6012-4B63-9B04-A0C92B5DBE62}"/>
              </a:ext>
            </a:extLst>
          </p:cNvPr>
          <p:cNvSpPr txBox="1"/>
          <p:nvPr/>
        </p:nvSpPr>
        <p:spPr>
          <a:xfrm>
            <a:off x="2664257" y="4906926"/>
            <a:ext cx="936596" cy="453545"/>
          </a:xfrm>
          <a:prstGeom prst="rect">
            <a:avLst/>
          </a:prstGeom>
          <a:noFill/>
        </p:spPr>
        <p:txBody>
          <a:bodyPr wrap="square" lIns="123149" tIns="61575" rIns="123149" bIns="6157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3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40%</a:t>
            </a:r>
            <a:endParaRPr kumimoji="0" lang="zh-CN" altLang="en-US" sz="213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73742"/>
            <a:ext cx="5514286" cy="28761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747501"/>
            <a:ext cx="7499024" cy="57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61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测试结果</a:t>
            </a:r>
          </a:p>
        </p:txBody>
      </p:sp>
      <p:sp>
        <p:nvSpPr>
          <p:cNvPr id="122" name="TextBox 137">
            <a:extLst>
              <a:ext uri="{FF2B5EF4-FFF2-40B4-BE49-F238E27FC236}">
                <a16:creationId xmlns:a16="http://schemas.microsoft.com/office/drawing/2014/main" id="{5AA97AE7-6012-4B63-9B04-A0C92B5DBE62}"/>
              </a:ext>
            </a:extLst>
          </p:cNvPr>
          <p:cNvSpPr txBox="1"/>
          <p:nvPr/>
        </p:nvSpPr>
        <p:spPr>
          <a:xfrm>
            <a:off x="2664257" y="4906926"/>
            <a:ext cx="936596" cy="453545"/>
          </a:xfrm>
          <a:prstGeom prst="rect">
            <a:avLst/>
          </a:prstGeom>
          <a:noFill/>
        </p:spPr>
        <p:txBody>
          <a:bodyPr wrap="square" lIns="123149" tIns="61575" rIns="123149" bIns="6157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3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40%</a:t>
            </a:r>
            <a:endParaRPr kumimoji="0" lang="zh-CN" altLang="en-US" sz="213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929" y="1070541"/>
            <a:ext cx="6643704" cy="18567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824" y="3148058"/>
            <a:ext cx="6155914" cy="300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297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4B031FE1-F0DA-4F07-87C2-2133609D8A1E}"/>
              </a:ext>
            </a:extLst>
          </p:cNvPr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3D5746-74EA-4D48-9319-918521DDD4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27" r="31184" b="21840"/>
          <a:stretch/>
        </p:blipFill>
        <p:spPr>
          <a:xfrm>
            <a:off x="373599" y="1637140"/>
            <a:ext cx="4393603" cy="320720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ED0F10C-7497-4968-8B89-9C39A49E9B85}"/>
              </a:ext>
            </a:extLst>
          </p:cNvPr>
          <p:cNvSpPr txBox="1"/>
          <p:nvPr/>
        </p:nvSpPr>
        <p:spPr>
          <a:xfrm>
            <a:off x="5445661" y="2640575"/>
            <a:ext cx="638461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THANK   YOU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23CEB5-073A-4753-A87B-00003BD18E7B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918018C-8C36-4384-93B5-75D7D76CB45B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DCB7924-F462-4143-9250-815364083204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D0CA3EC-4688-4A59-B5E0-8B8F9F548FC5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AB8EFB4-7346-4C2E-9699-945F28A90154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89B390F-CFB4-48B5-940C-71D36E32927B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21ACD72-9D50-4799-B9C1-85D6C056D038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07884AE-B85D-4775-9774-DCF9A6DC34AB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56EDB8F-C627-4934-81CF-7120174348B3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B680386-E971-4C48-9236-7722E3F401C6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5112039-02DE-453A-91D0-09B4CF77D8CE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29CCF8CF-E042-41FB-81BD-762B085E441E}"/>
              </a:ext>
            </a:extLst>
          </p:cNvPr>
          <p:cNvSpPr/>
          <p:nvPr/>
        </p:nvSpPr>
        <p:spPr>
          <a:xfrm rot="10800000">
            <a:off x="5558083" y="-3328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4" name="Picture 2" descr="he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917" y="2431257"/>
            <a:ext cx="1573402" cy="157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68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26452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什么是</a:t>
            </a:r>
            <a:r>
              <a:rPr lang="en-US" altLang="zh-CN" sz="2000" b="1" dirty="0" err="1" smtClean="0">
                <a:solidFill>
                  <a:srgbClr val="142938"/>
                </a:solidFill>
                <a:latin typeface="微软雅黑"/>
                <a:ea typeface="微软雅黑"/>
              </a:rPr>
              <a:t>MyBatis</a:t>
            </a:r>
            <a:r>
              <a:rPr lang="en-US" altLang="zh-CN" sz="20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-Plus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2" name="TextBox 137">
            <a:extLst>
              <a:ext uri="{FF2B5EF4-FFF2-40B4-BE49-F238E27FC236}">
                <a16:creationId xmlns:a16="http://schemas.microsoft.com/office/drawing/2014/main" id="{5AA97AE7-6012-4B63-9B04-A0C92B5DBE62}"/>
              </a:ext>
            </a:extLst>
          </p:cNvPr>
          <p:cNvSpPr txBox="1"/>
          <p:nvPr/>
        </p:nvSpPr>
        <p:spPr>
          <a:xfrm>
            <a:off x="2664257" y="4906926"/>
            <a:ext cx="936596" cy="453545"/>
          </a:xfrm>
          <a:prstGeom prst="rect">
            <a:avLst/>
          </a:prstGeom>
          <a:noFill/>
        </p:spPr>
        <p:txBody>
          <a:bodyPr wrap="square" lIns="123149" tIns="61575" rIns="123149" bIns="6157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3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40%</a:t>
            </a:r>
            <a:endParaRPr kumimoji="0" lang="zh-CN" altLang="en-US" sz="213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2F25B3-38A9-4B3C-9825-072C096D1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77" y="1516443"/>
            <a:ext cx="6000653" cy="38440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216" y="1859831"/>
            <a:ext cx="5751567" cy="31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81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请输入标题文字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2" name="TextBox 137">
            <a:extLst>
              <a:ext uri="{FF2B5EF4-FFF2-40B4-BE49-F238E27FC236}">
                <a16:creationId xmlns:a16="http://schemas.microsoft.com/office/drawing/2014/main" id="{5AA97AE7-6012-4B63-9B04-A0C92B5DBE62}"/>
              </a:ext>
            </a:extLst>
          </p:cNvPr>
          <p:cNvSpPr txBox="1"/>
          <p:nvPr/>
        </p:nvSpPr>
        <p:spPr>
          <a:xfrm>
            <a:off x="2664257" y="4906926"/>
            <a:ext cx="936596" cy="453545"/>
          </a:xfrm>
          <a:prstGeom prst="rect">
            <a:avLst/>
          </a:prstGeom>
          <a:noFill/>
        </p:spPr>
        <p:txBody>
          <a:bodyPr wrap="square" lIns="123149" tIns="61575" rIns="123149" bIns="6157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3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40%</a:t>
            </a:r>
            <a:endParaRPr kumimoji="0" lang="zh-CN" altLang="en-US" sz="213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7F9E5C-E6C3-465C-8C3F-41F29665A8A4}"/>
              </a:ext>
            </a:extLst>
          </p:cNvPr>
          <p:cNvSpPr/>
          <p:nvPr/>
        </p:nvSpPr>
        <p:spPr>
          <a:xfrm>
            <a:off x="1864486" y="1936156"/>
            <a:ext cx="6070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代码发布地址：</a:t>
            </a:r>
            <a:r>
              <a:rPr lang="en-US" altLang="zh-CN" dirty="0">
                <a:solidFill>
                  <a:schemeClr val="accent1"/>
                </a:solidFill>
              </a:rPr>
              <a:t>https://gitee.com/baomidou/mybatis-plus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           https://github.com/baomidou/mybatis-plus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635173-01BE-468B-BC6A-81B929F1A2B9}"/>
              </a:ext>
            </a:extLst>
          </p:cNvPr>
          <p:cNvSpPr/>
          <p:nvPr/>
        </p:nvSpPr>
        <p:spPr>
          <a:xfrm>
            <a:off x="1892195" y="2727661"/>
            <a:ext cx="6558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文档地址：       </a:t>
            </a:r>
            <a:r>
              <a:rPr lang="en-US" altLang="zh-CN" dirty="0">
                <a:solidFill>
                  <a:schemeClr val="accent1"/>
                </a:solidFill>
              </a:rPr>
              <a:t>https://github.com/baomidou/mybatis-plus-doc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9A6272-7634-47C0-A5F4-EF89DA67A7A7}"/>
              </a:ext>
            </a:extLst>
          </p:cNvPr>
          <p:cNvSpPr/>
          <p:nvPr/>
        </p:nvSpPr>
        <p:spPr>
          <a:xfrm>
            <a:off x="1864486" y="3264321"/>
            <a:ext cx="7930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2C3E50"/>
                </a:solidFill>
                <a:latin typeface="-apple-system"/>
              </a:rPr>
              <a:t>无侵入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：只做增强不做改变，引入它不会对现有工程产生影响，如丝般顺滑</a:t>
            </a:r>
            <a:endParaRPr lang="zh-CN" altLang="en-US" b="0" i="0" dirty="0">
              <a:solidFill>
                <a:srgbClr val="2C3E50"/>
              </a:solidFill>
              <a:effectLst/>
              <a:latin typeface="-apple-system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82FBA4-2C8E-4350-9DF2-A7884BED9AE2}"/>
              </a:ext>
            </a:extLst>
          </p:cNvPr>
          <p:cNvSpPr/>
          <p:nvPr/>
        </p:nvSpPr>
        <p:spPr>
          <a:xfrm>
            <a:off x="1892195" y="4142708"/>
            <a:ext cx="8096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2C3E50"/>
                </a:solidFill>
                <a:latin typeface="-apple-system"/>
              </a:rPr>
              <a:t>损耗小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：启动即会自动注入基本 </a:t>
            </a:r>
            <a:r>
              <a:rPr lang="en-US" altLang="zh-CN" dirty="0">
                <a:solidFill>
                  <a:srgbClr val="2C3E50"/>
                </a:solidFill>
                <a:latin typeface="-apple-system"/>
              </a:rPr>
              <a:t>CURD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，性能基本无损耗，直接面向对象操作</a:t>
            </a:r>
            <a:endParaRPr lang="zh-CN" altLang="en-US" b="0" i="0" dirty="0">
              <a:solidFill>
                <a:srgbClr val="2C3E50"/>
              </a:solidFill>
              <a:effectLst/>
              <a:latin typeface="-apple-system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C1CF9D-F764-43F1-B9A0-54C15A7B5771}"/>
              </a:ext>
            </a:extLst>
          </p:cNvPr>
          <p:cNvSpPr/>
          <p:nvPr/>
        </p:nvSpPr>
        <p:spPr>
          <a:xfrm>
            <a:off x="1892196" y="5016693"/>
            <a:ext cx="8096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2C3E50"/>
                </a:solidFill>
                <a:latin typeface="-apple-system"/>
              </a:rPr>
              <a:t>强大的 </a:t>
            </a:r>
            <a:r>
              <a:rPr lang="en-US" altLang="zh-CN" b="1" dirty="0">
                <a:solidFill>
                  <a:srgbClr val="2C3E50"/>
                </a:solidFill>
                <a:latin typeface="-apple-system"/>
              </a:rPr>
              <a:t>CRUD </a:t>
            </a:r>
            <a:r>
              <a:rPr lang="zh-CN" altLang="en-US" b="1" dirty="0">
                <a:solidFill>
                  <a:srgbClr val="2C3E50"/>
                </a:solidFill>
                <a:latin typeface="-apple-system"/>
              </a:rPr>
              <a:t>操作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：内置通用 </a:t>
            </a:r>
            <a:r>
              <a:rPr lang="en-US" altLang="zh-CN" dirty="0">
                <a:solidFill>
                  <a:srgbClr val="2C3E50"/>
                </a:solidFill>
                <a:latin typeface="-apple-system"/>
              </a:rPr>
              <a:t>Mapper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、通用 </a:t>
            </a:r>
            <a:r>
              <a:rPr lang="en-US" altLang="zh-CN" dirty="0">
                <a:solidFill>
                  <a:srgbClr val="2C3E50"/>
                </a:solidFill>
                <a:latin typeface="-apple-system"/>
              </a:rPr>
              <a:t>Service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，仅仅通过少量配置即可实现单表大部分 </a:t>
            </a:r>
            <a:r>
              <a:rPr lang="en-US" altLang="zh-CN" dirty="0">
                <a:solidFill>
                  <a:srgbClr val="2C3E50"/>
                </a:solidFill>
                <a:latin typeface="-apple-system"/>
              </a:rPr>
              <a:t>CRUD </a:t>
            </a:r>
            <a:r>
              <a:rPr lang="zh-CN" altLang="en-US" dirty="0" smtClean="0">
                <a:solidFill>
                  <a:srgbClr val="2C3E50"/>
                </a:solidFill>
                <a:latin typeface="-apple-system"/>
              </a:rPr>
              <a:t>操作</a:t>
            </a:r>
            <a:endParaRPr lang="zh-CN" altLang="en-US" b="0" i="0" dirty="0">
              <a:solidFill>
                <a:srgbClr val="2C3E50"/>
              </a:solidFill>
              <a:effectLst/>
              <a:latin typeface="-apple-system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64486" y="1391953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官方地址</a:t>
            </a:r>
            <a:r>
              <a:rPr lang="zh-CN" altLang="en-US" dirty="0" smtClean="0">
                <a:solidFill>
                  <a:schemeClr val="accent1"/>
                </a:solidFill>
              </a:rPr>
              <a:t>：       </a:t>
            </a:r>
            <a:r>
              <a:rPr lang="en-US" altLang="zh-CN" dirty="0">
                <a:solidFill>
                  <a:schemeClr val="accent1"/>
                </a:solidFill>
              </a:rPr>
              <a:t>https://mp.baomidou.com/</a:t>
            </a:r>
          </a:p>
        </p:txBody>
      </p:sp>
    </p:spTree>
    <p:extLst>
      <p:ext uri="{BB962C8B-B14F-4D97-AF65-F5344CB8AC3E}">
        <p14:creationId xmlns:p14="http://schemas.microsoft.com/office/powerpoint/2010/main" val="40420823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142938"/>
                </a:solidFill>
                <a:latin typeface="微软雅黑"/>
                <a:ea typeface="微软雅黑"/>
              </a:rPr>
              <a:t>前</a:t>
            </a:r>
            <a:r>
              <a:rPr lang="zh-CN" altLang="en-US" sz="20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置知识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2" name="TextBox 137">
            <a:extLst>
              <a:ext uri="{FF2B5EF4-FFF2-40B4-BE49-F238E27FC236}">
                <a16:creationId xmlns:a16="http://schemas.microsoft.com/office/drawing/2014/main" id="{5AA97AE7-6012-4B63-9B04-A0C92B5DBE62}"/>
              </a:ext>
            </a:extLst>
          </p:cNvPr>
          <p:cNvSpPr txBox="1"/>
          <p:nvPr/>
        </p:nvSpPr>
        <p:spPr>
          <a:xfrm>
            <a:off x="2664257" y="4906926"/>
            <a:ext cx="936596" cy="453545"/>
          </a:xfrm>
          <a:prstGeom prst="rect">
            <a:avLst/>
          </a:prstGeom>
          <a:noFill/>
        </p:spPr>
        <p:txBody>
          <a:bodyPr wrap="square" lIns="123149" tIns="61575" rIns="123149" bIns="6157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3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40%</a:t>
            </a:r>
            <a:endParaRPr kumimoji="0" lang="zh-CN" altLang="en-US" sz="213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61978" y="1897953"/>
            <a:ext cx="1096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MyBatis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MyBatis中文官网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08" y="1689011"/>
            <a:ext cx="629752" cy="57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589" y="2898220"/>
            <a:ext cx="476190" cy="47619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850650" y="2982207"/>
            <a:ext cx="883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spring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30" name="Picture 6" descr="http://maven.apache.org/images/maven-logo-black-on-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08" y="3986003"/>
            <a:ext cx="2508383" cy="6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4587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142938"/>
                </a:solidFill>
                <a:latin typeface="微软雅黑"/>
                <a:ea typeface="微软雅黑"/>
              </a:rPr>
              <a:t>建表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2" name="TextBox 137">
            <a:extLst>
              <a:ext uri="{FF2B5EF4-FFF2-40B4-BE49-F238E27FC236}">
                <a16:creationId xmlns:a16="http://schemas.microsoft.com/office/drawing/2014/main" id="{5AA97AE7-6012-4B63-9B04-A0C92B5DBE62}"/>
              </a:ext>
            </a:extLst>
          </p:cNvPr>
          <p:cNvSpPr txBox="1"/>
          <p:nvPr/>
        </p:nvSpPr>
        <p:spPr>
          <a:xfrm>
            <a:off x="2664257" y="4906926"/>
            <a:ext cx="936596" cy="453545"/>
          </a:xfrm>
          <a:prstGeom prst="rect">
            <a:avLst/>
          </a:prstGeom>
          <a:noFill/>
        </p:spPr>
        <p:txBody>
          <a:bodyPr wrap="square" lIns="123149" tIns="61575" rIns="123149" bIns="6157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3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40%</a:t>
            </a:r>
            <a:endParaRPr kumimoji="0" lang="zh-CN" altLang="en-US" sz="213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487" y="1037007"/>
            <a:ext cx="7161905" cy="246666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647" y="3905936"/>
            <a:ext cx="6161905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825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142938"/>
                </a:solidFill>
                <a:latin typeface="微软雅黑"/>
                <a:ea typeface="微软雅黑"/>
              </a:rPr>
              <a:t>建表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2" name="TextBox 137">
            <a:extLst>
              <a:ext uri="{FF2B5EF4-FFF2-40B4-BE49-F238E27FC236}">
                <a16:creationId xmlns:a16="http://schemas.microsoft.com/office/drawing/2014/main" id="{5AA97AE7-6012-4B63-9B04-A0C92B5DBE62}"/>
              </a:ext>
            </a:extLst>
          </p:cNvPr>
          <p:cNvSpPr txBox="1"/>
          <p:nvPr/>
        </p:nvSpPr>
        <p:spPr>
          <a:xfrm>
            <a:off x="2664257" y="4906926"/>
            <a:ext cx="936596" cy="453545"/>
          </a:xfrm>
          <a:prstGeom prst="rect">
            <a:avLst/>
          </a:prstGeom>
          <a:noFill/>
        </p:spPr>
        <p:txBody>
          <a:bodyPr wrap="square" lIns="123149" tIns="61575" rIns="123149" bIns="6157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3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40%</a:t>
            </a:r>
            <a:endParaRPr kumimoji="0" lang="zh-CN" altLang="en-US" sz="213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555" y="2196272"/>
            <a:ext cx="5761905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11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142938"/>
                </a:solidFill>
                <a:latin typeface="微软雅黑"/>
                <a:ea typeface="微软雅黑"/>
              </a:rPr>
              <a:t>实体类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2" name="TextBox 137">
            <a:extLst>
              <a:ext uri="{FF2B5EF4-FFF2-40B4-BE49-F238E27FC236}">
                <a16:creationId xmlns:a16="http://schemas.microsoft.com/office/drawing/2014/main" id="{5AA97AE7-6012-4B63-9B04-A0C92B5DBE62}"/>
              </a:ext>
            </a:extLst>
          </p:cNvPr>
          <p:cNvSpPr txBox="1"/>
          <p:nvPr/>
        </p:nvSpPr>
        <p:spPr>
          <a:xfrm>
            <a:off x="2664257" y="4906926"/>
            <a:ext cx="936596" cy="453545"/>
          </a:xfrm>
          <a:prstGeom prst="rect">
            <a:avLst/>
          </a:prstGeom>
          <a:noFill/>
        </p:spPr>
        <p:txBody>
          <a:bodyPr wrap="square" lIns="123149" tIns="61575" rIns="123149" bIns="6157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3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40%</a:t>
            </a:r>
            <a:endParaRPr kumimoji="0" lang="zh-CN" altLang="en-US" sz="213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143" y="-5715"/>
            <a:ext cx="3997057" cy="66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7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1327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pom.xml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2" name="TextBox 137">
            <a:extLst>
              <a:ext uri="{FF2B5EF4-FFF2-40B4-BE49-F238E27FC236}">
                <a16:creationId xmlns:a16="http://schemas.microsoft.com/office/drawing/2014/main" id="{5AA97AE7-6012-4B63-9B04-A0C92B5DBE62}"/>
              </a:ext>
            </a:extLst>
          </p:cNvPr>
          <p:cNvSpPr txBox="1"/>
          <p:nvPr/>
        </p:nvSpPr>
        <p:spPr>
          <a:xfrm>
            <a:off x="2664257" y="4906926"/>
            <a:ext cx="936596" cy="453545"/>
          </a:xfrm>
          <a:prstGeom prst="rect">
            <a:avLst/>
          </a:prstGeom>
          <a:noFill/>
        </p:spPr>
        <p:txBody>
          <a:bodyPr wrap="square" lIns="123149" tIns="61575" rIns="123149" bIns="6157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3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40%</a:t>
            </a:r>
            <a:endParaRPr kumimoji="0" lang="zh-CN" altLang="en-US" sz="213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58" y="1009111"/>
            <a:ext cx="8000483" cy="256868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3670931"/>
            <a:ext cx="7457143" cy="114285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3277" y="5019744"/>
            <a:ext cx="6682587" cy="136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142938"/>
                </a:solidFill>
                <a:latin typeface="微软雅黑"/>
                <a:ea typeface="微软雅黑"/>
              </a:rPr>
              <a:t>怎么实现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2" name="TextBox 137">
            <a:extLst>
              <a:ext uri="{FF2B5EF4-FFF2-40B4-BE49-F238E27FC236}">
                <a16:creationId xmlns:a16="http://schemas.microsoft.com/office/drawing/2014/main" id="{5AA97AE7-6012-4B63-9B04-A0C92B5DBE62}"/>
              </a:ext>
            </a:extLst>
          </p:cNvPr>
          <p:cNvSpPr txBox="1"/>
          <p:nvPr/>
        </p:nvSpPr>
        <p:spPr>
          <a:xfrm>
            <a:off x="2664257" y="4906926"/>
            <a:ext cx="936596" cy="453545"/>
          </a:xfrm>
          <a:prstGeom prst="rect">
            <a:avLst/>
          </a:prstGeom>
          <a:noFill/>
        </p:spPr>
        <p:txBody>
          <a:bodyPr wrap="square" lIns="123149" tIns="61575" rIns="123149" bIns="6157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3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40%</a:t>
            </a:r>
            <a:endParaRPr kumimoji="0" lang="zh-CN" altLang="en-US" sz="213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77" y="1519486"/>
            <a:ext cx="2929097" cy="384098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368801" y="1390153"/>
            <a:ext cx="62991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提出问题：</a:t>
            </a:r>
            <a:endParaRPr lang="en-US" altLang="zh-CN" dirty="0" smtClean="0"/>
          </a:p>
          <a:p>
            <a:r>
              <a:rPr lang="zh-CN" altLang="en-US" dirty="0" smtClean="0"/>
              <a:t>假设已存在一张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表，且对已有对应的实体类实现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表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操作我们需要做什么？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实现方式：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Mybatis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需要编写</a:t>
            </a:r>
            <a:r>
              <a:rPr lang="en-US" altLang="zh-CN" dirty="0" err="1"/>
              <a:t>U</a:t>
            </a:r>
            <a:r>
              <a:rPr lang="en-US" altLang="zh-CN" dirty="0" err="1" smtClean="0"/>
              <a:t>serMapper</a:t>
            </a:r>
            <a:r>
              <a:rPr lang="zh-CN" altLang="en-US" dirty="0" smtClean="0"/>
              <a:t>接口，并手动编写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方法。提供</a:t>
            </a:r>
            <a:r>
              <a:rPr lang="en-US" altLang="zh-CN" dirty="0" smtClean="0"/>
              <a:t>UserMapper.xml</a:t>
            </a:r>
            <a:r>
              <a:rPr lang="zh-CN" altLang="en-US" dirty="0"/>
              <a:t>映射</a:t>
            </a:r>
            <a:r>
              <a:rPr lang="zh-CN" altLang="en-US" dirty="0" smtClean="0"/>
              <a:t>文件，并手动编写每个方法对应的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-plus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只需要创建</a:t>
            </a:r>
            <a:r>
              <a:rPr lang="en-US" altLang="zh-CN" dirty="0" err="1"/>
              <a:t>UserMapper</a:t>
            </a:r>
            <a:r>
              <a:rPr lang="zh-CN" altLang="en-US" dirty="0" smtClean="0"/>
              <a:t>接口，并继承</a:t>
            </a:r>
            <a:r>
              <a:rPr lang="en-US" altLang="zh-CN" dirty="0" err="1" smtClean="0"/>
              <a:t>BaseMapper</a:t>
            </a:r>
            <a:r>
              <a:rPr lang="zh-CN" altLang="en-US" dirty="0" smtClean="0"/>
              <a:t>接口，这就是需要完成的所有操作，甚至不需要创建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映射文件。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21668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1328</Words>
  <Application>Microsoft Office PowerPoint</Application>
  <PresentationFormat>宽屏</PresentationFormat>
  <Paragraphs>76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-apple-system</vt:lpstr>
      <vt:lpstr>等线</vt:lpstr>
      <vt:lpstr>等线 Light</vt:lpstr>
      <vt:lpstr>方正姚体</vt:lpstr>
      <vt:lpstr>经典综艺体简</vt:lpstr>
      <vt:lpstr>宋体</vt:lpstr>
      <vt:lpstr>微软雅黑</vt:lpstr>
      <vt:lpstr>Agency FB</vt:lpstr>
      <vt:lpstr>arial</vt:lpstr>
      <vt:lpstr>arial</vt:lpstr>
      <vt:lpstr>Calibri</vt:lpstr>
      <vt:lpstr>Century Gothic</vt:lpstr>
      <vt:lpstr>Office 主题​​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40</cp:revision>
  <dcterms:created xsi:type="dcterms:W3CDTF">2019-10-21T04:38:00Z</dcterms:created>
  <dcterms:modified xsi:type="dcterms:W3CDTF">2019-10-22T10:33:52Z</dcterms:modified>
</cp:coreProperties>
</file>