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5" r:id="rId3"/>
    <p:sldId id="273" r:id="rId5"/>
    <p:sldId id="257" r:id="rId6"/>
    <p:sldId id="324" r:id="rId7"/>
    <p:sldId id="327" r:id="rId8"/>
    <p:sldId id="267" r:id="rId9"/>
    <p:sldId id="328" r:id="rId10"/>
    <p:sldId id="329" r:id="rId11"/>
    <p:sldId id="359" r:id="rId12"/>
    <p:sldId id="361" r:id="rId13"/>
    <p:sldId id="330" r:id="rId14"/>
    <p:sldId id="360" r:id="rId15"/>
    <p:sldId id="331" r:id="rId16"/>
    <p:sldId id="364" r:id="rId17"/>
    <p:sldId id="365" r:id="rId18"/>
    <p:sldId id="366" r:id="rId19"/>
    <p:sldId id="367" r:id="rId20"/>
    <p:sldId id="368" r:id="rId21"/>
    <p:sldId id="369" r:id="rId22"/>
    <p:sldId id="269" r:id="rId23"/>
    <p:sldId id="370" r:id="rId24"/>
    <p:sldId id="29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238DED"/>
    <a:srgbClr val="D4D2D3"/>
    <a:srgbClr val="1FABF1"/>
    <a:srgbClr val="20CDF0"/>
    <a:srgbClr val="277FE9"/>
    <a:srgbClr val="3378DD"/>
    <a:srgbClr val="2165C9"/>
    <a:srgbClr val="DFDDDE"/>
    <a:srgbClr val="CF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8" autoAdjust="0"/>
  </p:normalViewPr>
  <p:slideViewPr>
    <p:cSldViewPr snapToGrid="0">
      <p:cViewPr varScale="1">
        <p:scale>
          <a:sx n="58" d="100"/>
          <a:sy n="58" d="100"/>
        </p:scale>
        <p:origin x="-84" y="-1428"/>
      </p:cViewPr>
      <p:guideLst>
        <p:guide orient="horz" pos="2170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再来创建一个客户端的项目，并注册到</a:t>
            </a:r>
            <a:r>
              <a:rPr lang="en-US" altLang="zh-CN"/>
              <a:t>eureka server</a:t>
            </a:r>
            <a:r>
              <a:rPr lang="zh-CN" altLang="en-US"/>
              <a:t>上去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因为在分布式环境中，注册中心非常重要，注册中心一旦出现问题，整个系统将会变得不可用，所以在生产环境中一般会做一个集群，接下来我们以两节点为例，做一个配置的简单介绍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主要就是做一个配置，</a:t>
            </a:r>
            <a:r>
              <a:rPr lang="en-US" altLang="zh-CN"/>
              <a:t>eureka1 </a:t>
            </a:r>
            <a:r>
              <a:rPr lang="zh-CN" altLang="en-US"/>
              <a:t>和 </a:t>
            </a:r>
            <a:r>
              <a:rPr lang="en-US" altLang="zh-CN"/>
              <a:t>eureka2</a:t>
            </a:r>
            <a:r>
              <a:rPr lang="zh-CN" altLang="en-US"/>
              <a:t>相互注册，客户端在这两个服务端都注册，这样不管</a:t>
            </a:r>
            <a:r>
              <a:rPr lang="en-US" altLang="zh-CN"/>
              <a:t>eureka1 </a:t>
            </a:r>
            <a:r>
              <a:rPr lang="zh-CN" altLang="en-US"/>
              <a:t>还是 </a:t>
            </a:r>
            <a:r>
              <a:rPr lang="en-US" altLang="zh-CN"/>
              <a:t>eureka2</a:t>
            </a:r>
            <a:r>
              <a:rPr lang="zh-CN" altLang="en-US"/>
              <a:t>崩了，系统还是可以正常运行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</a:t>
            </a:r>
            <a:r>
              <a:rPr lang="en-US" altLang="zh-CN"/>
              <a:t>eureka2 </a:t>
            </a:r>
            <a:r>
              <a:rPr lang="zh-CN" altLang="en-US"/>
              <a:t>管理端看到的结果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接下来我们看一下</a:t>
            </a:r>
            <a:r>
              <a:rPr lang="en-US" altLang="zh-CN"/>
              <a:t>Ribbon </a:t>
            </a:r>
            <a:r>
              <a:rPr lang="zh-CN" altLang="en-US"/>
              <a:t>在</a:t>
            </a:r>
            <a:r>
              <a:rPr lang="en-US" altLang="zh-CN"/>
              <a:t>cloud</a:t>
            </a:r>
            <a:r>
              <a:rPr lang="zh-CN" altLang="en-US"/>
              <a:t>中的使用，</a:t>
            </a:r>
            <a:endParaRPr lang="zh-CN" altLang="en-US"/>
          </a:p>
          <a:p>
            <a:r>
              <a:rPr lang="zh-CN" altLang="en-US"/>
              <a:t>我们知道两个服务之间是通过</a:t>
            </a:r>
            <a:r>
              <a:rPr lang="en-US" altLang="zh-CN"/>
              <a:t>rest api</a:t>
            </a:r>
            <a:r>
              <a:rPr lang="zh-CN" altLang="en-US"/>
              <a:t>来调用的，</a:t>
            </a:r>
            <a:endParaRPr lang="zh-CN" altLang="en-US"/>
          </a:p>
          <a:p>
            <a:r>
              <a:rPr lang="en-US" altLang="zh-CN"/>
              <a:t>springcloud </a:t>
            </a:r>
            <a:r>
              <a:rPr lang="zh-CN" altLang="en-US"/>
              <a:t>中就是通过</a:t>
            </a:r>
            <a:r>
              <a:rPr lang="en-US" altLang="zh-CN"/>
              <a:t>RestTemplate</a:t>
            </a:r>
            <a:r>
              <a:rPr lang="zh-CN" altLang="en-US"/>
              <a:t>来实现的</a:t>
            </a:r>
            <a:endParaRPr lang="zh-CN" altLang="en-US"/>
          </a:p>
          <a:p>
            <a:r>
              <a:rPr lang="zh-CN" altLang="en-US"/>
              <a:t>我们可以看个例子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这里的</a:t>
            </a:r>
            <a:r>
              <a:rPr lang="en-US" altLang="zh-CN"/>
              <a:t>RestTemplate</a:t>
            </a:r>
            <a:r>
              <a:rPr lang="zh-CN" altLang="en-US"/>
              <a:t>中使用的注解 </a:t>
            </a:r>
            <a:r>
              <a:rPr lang="en-US" altLang="zh-CN"/>
              <a:t>LoadbalancerClient</a:t>
            </a:r>
            <a:r>
              <a:rPr lang="zh-CN" altLang="en-US"/>
              <a:t>，原理就是使用的</a:t>
            </a:r>
            <a:r>
              <a:rPr lang="en-US" altLang="zh-CN"/>
              <a:t>Ribbon</a:t>
            </a:r>
            <a:r>
              <a:rPr lang="zh-CN" altLang="en-US"/>
              <a:t>组件，用</a:t>
            </a:r>
            <a:r>
              <a:rPr lang="en-US" altLang="zh-CN"/>
              <a:t>Ribbon</a:t>
            </a:r>
            <a:r>
              <a:rPr lang="zh-CN" altLang="en-US"/>
              <a:t>做的客户端负载均衡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config</a:t>
            </a:r>
            <a:r>
              <a:rPr lang="zh-CN" altLang="en-US"/>
              <a:t>组件会把配置文件从远端</a:t>
            </a:r>
            <a:r>
              <a:rPr lang="en-US" altLang="zh-CN"/>
              <a:t>git</a:t>
            </a:r>
            <a:r>
              <a:rPr lang="zh-CN" altLang="en-US"/>
              <a:t>拉下来，存到本地</a:t>
            </a:r>
            <a:r>
              <a:rPr lang="en-US" altLang="zh-CN"/>
              <a:t>git</a:t>
            </a:r>
            <a:r>
              <a:rPr lang="zh-CN" altLang="en-US"/>
              <a:t>，然后运用拉下来的配置文件去启动不同的服务</a:t>
            </a:r>
            <a:endParaRPr lang="zh-CN" altLang="en-US"/>
          </a:p>
          <a:p>
            <a:r>
              <a:rPr lang="zh-CN" altLang="en-US"/>
              <a:t>先看一下</a:t>
            </a:r>
            <a:r>
              <a:rPr lang="en-US" altLang="zh-CN"/>
              <a:t>config server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接下来再看</a:t>
            </a:r>
            <a:r>
              <a:rPr lang="en-US" altLang="zh-CN"/>
              <a:t>config</a:t>
            </a:r>
            <a:r>
              <a:rPr lang="zh-CN" altLang="en-US"/>
              <a:t>的客户端，也就是我们每一个具体的服务怎么使用</a:t>
            </a:r>
            <a:r>
              <a:rPr lang="en-US" altLang="zh-CN"/>
              <a:t>config server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我们以刚刚的</a:t>
            </a:r>
            <a:r>
              <a:rPr lang="en-US" altLang="zh-CN"/>
              <a:t>client1</a:t>
            </a:r>
            <a:r>
              <a:rPr lang="zh-CN" altLang="en-US"/>
              <a:t>为例，做这样的配置，再重新启动，就可以了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spring cloud </a:t>
            </a:r>
            <a:r>
              <a:rPr lang="zh-CN" altLang="en-US"/>
              <a:t>的东西太多了，我就分享这几个组件</a:t>
            </a:r>
            <a:endParaRPr lang="zh-CN" altLang="en-US"/>
          </a:p>
          <a:p>
            <a:r>
              <a:rPr lang="zh-CN" altLang="en-US"/>
              <a:t>接下来我再做一个总结吧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单体架构：所有的都放在一起，数据库、资源等等都是共享的</a:t>
            </a:r>
            <a:endParaRPr lang="zh-CN" altLang="en-US"/>
          </a:p>
          <a:p>
            <a:r>
              <a:rPr lang="zh-CN" altLang="en-US"/>
              <a:t>微服务：每个服务单独运行，并且可能会有自己的数据库，可以用不同的数据库，比如</a:t>
            </a:r>
            <a:r>
              <a:rPr lang="en-US" altLang="zh-CN"/>
              <a:t>mysql</a:t>
            </a:r>
            <a:r>
              <a:rPr lang="zh-CN" altLang="en-US"/>
              <a:t>，</a:t>
            </a:r>
            <a:r>
              <a:rPr lang="en-US" altLang="zh-CN"/>
              <a:t>redis</a:t>
            </a:r>
            <a:r>
              <a:rPr lang="zh-CN" altLang="en-US"/>
              <a:t>，</a:t>
            </a:r>
            <a:r>
              <a:rPr lang="en-US" altLang="zh-CN"/>
              <a:t>mongodb</a:t>
            </a:r>
            <a:r>
              <a:rPr lang="zh-CN" altLang="en-US"/>
              <a:t>，服务之间通过</a:t>
            </a:r>
            <a:r>
              <a:rPr lang="en-US" altLang="zh-CN"/>
              <a:t>rest api</a:t>
            </a:r>
            <a:r>
              <a:rPr lang="zh-CN" altLang="en-US"/>
              <a:t>进行通信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</a:rPr>
              <a:t>再借用</a:t>
            </a:r>
            <a:r>
              <a:rPr lang="en-US" altLang="zh-CN" sz="2800">
                <a:solidFill>
                  <a:srgbClr val="FF0000"/>
                </a:solidFill>
              </a:rPr>
              <a:t>Martin Fowler</a:t>
            </a:r>
            <a:r>
              <a:rPr lang="zh-CN" altLang="en-US" sz="2800">
                <a:solidFill>
                  <a:srgbClr val="FF0000"/>
                </a:solidFill>
              </a:rPr>
              <a:t>对微服务的定义做一个总结，，，即。。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虽然前面也介绍了微服务很多的优点，同样也会带来很多挑战的，，</a:t>
            </a:r>
            <a:endParaRPr lang="zh-CN" altLang="en-US" sz="23900"/>
          </a:p>
          <a:p>
            <a:endParaRPr lang="zh-CN" altLang="en-US" sz="239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其中</a:t>
            </a:r>
            <a:r>
              <a:rPr lang="en-US" altLang="zh-CN">
                <a:sym typeface="+mn-ea"/>
              </a:rPr>
              <a:t>Eureka Ribbon Zuul Hystrix</a:t>
            </a:r>
            <a:r>
              <a:rPr lang="zh-CN" altLang="en-US">
                <a:sym typeface="+mn-ea"/>
              </a:rPr>
              <a:t>都是</a:t>
            </a:r>
            <a:r>
              <a:rPr lang="zh-CN" altLang="en-US">
                <a:sym typeface="+mn-ea"/>
              </a:rPr>
              <a:t>Netflix发布的开源项目，</a:t>
            </a:r>
            <a:r>
              <a:rPr lang="en-US" altLang="zh-CN">
                <a:sym typeface="+mn-ea"/>
              </a:rPr>
              <a:t>springcloud</a:t>
            </a:r>
            <a:r>
              <a:rPr lang="zh-CN" altLang="en-US">
                <a:sym typeface="+mn-ea"/>
              </a:rPr>
              <a:t>只是做了封装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是负责服务注册与服务发现的，先创建一个</a:t>
            </a:r>
            <a:r>
              <a:rPr lang="en-US" altLang="zh-CN"/>
              <a:t>Eureka server 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  <a:endParaRPr lang="en-US" altLang="zh-CN" sz="11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01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  <a:endParaRPr lang="en-US" altLang="zh-CN" sz="11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  <a:endParaRPr lang="en-US" altLang="zh-CN" sz="11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03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  <a:endParaRPr lang="en-US" altLang="zh-CN" sz="11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47023" y="2335493"/>
            <a:ext cx="61391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lang="en-US" altLang="zh-CN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-SpringCloud</a:t>
            </a:r>
            <a:endParaRPr lang="en-US" altLang="zh-CN" sz="5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54427" y="4718860"/>
            <a:ext cx="1667728" cy="276971"/>
            <a:chOff x="4654427" y="4718860"/>
            <a:chExt cx="1667728" cy="276971"/>
          </a:xfrm>
        </p:grpSpPr>
        <p:grpSp>
          <p:nvGrpSpPr>
            <p:cNvPr id="22" name="组合 21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24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80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929482" y="4729942"/>
              <a:ext cx="1392673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</a:t>
              </a:r>
              <a:r>
                <a:rPr 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魏春荣</a:t>
              </a:r>
              <a:endParaRPr kumimoji="0" 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95842" y="4718860"/>
            <a:ext cx="2019971" cy="281457"/>
            <a:chOff x="6395842" y="4718860"/>
            <a:chExt cx="2019971" cy="281457"/>
          </a:xfrm>
        </p:grpSpPr>
        <p:grpSp>
          <p:nvGrpSpPr>
            <p:cNvPr id="27" name="组合 26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29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68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6672877" y="4739967"/>
              <a:ext cx="1742936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2018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日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806450"/>
            <a:ext cx="6333490" cy="3666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1410970"/>
            <a:ext cx="5914390" cy="210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" y="2443480"/>
            <a:ext cx="5923915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" y="467995"/>
            <a:ext cx="9571355" cy="515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18833" y="339725"/>
            <a:ext cx="255841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Eureka</a:t>
            </a:r>
            <a:r>
              <a:rPr lang="zh-CN" altLang="en-US" sz="3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高可用</a:t>
            </a:r>
            <a:endParaRPr lang="zh-CN" altLang="en-US" sz="32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0210" y="923290"/>
            <a:ext cx="4421505" cy="4803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1649095"/>
            <a:ext cx="4401820" cy="3263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578485"/>
            <a:ext cx="5876290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80" y="2141220"/>
            <a:ext cx="5962015" cy="94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80" y="4084320"/>
            <a:ext cx="8180705" cy="800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695" y="743585"/>
            <a:ext cx="1539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Eureka1</a:t>
            </a:r>
            <a:endParaRPr lang="en-US" altLang="zh-CN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99695" y="2320925"/>
            <a:ext cx="1539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Eureka2</a:t>
            </a:r>
            <a:endParaRPr lang="en-US" altLang="zh-CN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99695" y="4192905"/>
            <a:ext cx="136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Client1</a:t>
            </a:r>
            <a:endParaRPr lang="en-US" altLang="zh-CN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351155"/>
            <a:ext cx="8885555" cy="509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6395" y="483870"/>
            <a:ext cx="255206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2.Ribbon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组件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9265" y="1257935"/>
            <a:ext cx="2711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实现客户端软件负载均衡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549910" y="1932940"/>
            <a:ext cx="1166114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原理</a:t>
            </a:r>
            <a:r>
              <a:rPr lang="zh-CN" altLang="en-US"/>
              <a:t>： </a:t>
            </a:r>
            <a:endParaRPr lang="zh-CN" altLang="en-US"/>
          </a:p>
          <a:p>
            <a:pPr algn="l"/>
            <a:r>
              <a:rPr lang="zh-CN" altLang="en-US"/>
              <a:t>Ribbon的</a:t>
            </a:r>
            <a:r>
              <a:rPr lang="zh-CN" altLang="en-US">
                <a:solidFill>
                  <a:srgbClr val="FF0000"/>
                </a:solidFill>
              </a:rPr>
              <a:t>核心组件</a:t>
            </a:r>
            <a:r>
              <a:rPr lang="zh-CN" altLang="en-US"/>
              <a:t>有以下几个：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ServerList </a:t>
            </a:r>
            <a:endParaRPr lang="zh-CN" altLang="en-US"/>
          </a:p>
          <a:p>
            <a:pPr algn="l"/>
            <a:r>
              <a:rPr lang="zh-CN" altLang="en-US"/>
              <a:t>用于获取地址列表。它既可以是静态的(提供一组固定的地址)，也可以是动态的(从注册中心中定期查询地址列表)。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ServerListFilter </a:t>
            </a:r>
            <a:endParaRPr lang="zh-CN" altLang="en-US"/>
          </a:p>
          <a:p>
            <a:pPr algn="l"/>
            <a:r>
              <a:rPr lang="zh-CN" altLang="en-US"/>
              <a:t>仅当使用动态ServerList时使用，用于在原始的服务列表中使用一定策略过虑掉一部分地址。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IRule </a:t>
            </a:r>
            <a:endParaRPr lang="zh-CN" altLang="en-US"/>
          </a:p>
          <a:p>
            <a:pPr algn="l"/>
            <a:r>
              <a:rPr lang="zh-CN" altLang="en-US"/>
              <a:t>选择一个最终的服务地址作为LB结果。选择策略有轮询、根据响应时间加权、断路器(当Hystrix可用时)等。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" y="1207135"/>
            <a:ext cx="6971665" cy="2170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3823970"/>
            <a:ext cx="8028305" cy="7810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395" y="452755"/>
            <a:ext cx="334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两个服务之间相互调用</a:t>
            </a:r>
            <a:r>
              <a:rPr lang="en-US" altLang="zh-CN"/>
              <a:t>-REST 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6395" y="483870"/>
            <a:ext cx="255206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2.Ribbon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组件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152400"/>
            <a:ext cx="9047480" cy="6552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3074670"/>
            <a:ext cx="3733165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6395" y="483870"/>
            <a:ext cx="255206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3.Config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组件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617345"/>
            <a:ext cx="26422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不方便维护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配置内容安全与权限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更新配置项目需要重启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 flipV="1">
            <a:off x="3181350" y="2072640"/>
            <a:ext cx="107251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317365" y="1649095"/>
            <a:ext cx="2138045" cy="815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统一配置中心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3580" y="3108325"/>
            <a:ext cx="5704840" cy="26282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54550" y="5968365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Springcloud Config </a:t>
            </a:r>
            <a:r>
              <a:rPr lang="zh-CN" altLang="en-US"/>
              <a:t>实现原理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351155"/>
            <a:ext cx="6247765" cy="2933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3923030"/>
            <a:ext cx="6352540" cy="2694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90" y="807720"/>
            <a:ext cx="5476240" cy="2476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590" y="3435985"/>
            <a:ext cx="7742555" cy="1571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590" y="5313680"/>
            <a:ext cx="676211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264160"/>
            <a:ext cx="6066790" cy="2752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3211195"/>
            <a:ext cx="8009255" cy="3123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4637648" y="-1615772"/>
            <a:ext cx="2916704" cy="2916704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4791422" y="-1461998"/>
            <a:ext cx="2609154" cy="2609154"/>
          </a:xfrm>
          <a:prstGeom prst="round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1"/>
          </a:gradFill>
          <a:ln w="3175">
            <a:noFill/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57701" y="165970"/>
            <a:ext cx="34765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57703" y="750775"/>
            <a:ext cx="347659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lang="en-US" altLang="zh-CN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78967" y="3156897"/>
            <a:ext cx="2299168" cy="1507298"/>
            <a:chOff x="853722" y="3510427"/>
            <a:chExt cx="2299168" cy="1507298"/>
          </a:xfrm>
        </p:grpSpPr>
        <p:sp>
          <p:nvSpPr>
            <p:cNvPr id="30" name="椭圆 29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01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1" name="矩形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3987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微服务的概念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120005" y="2997835"/>
            <a:ext cx="2447925" cy="1562546"/>
            <a:chOff x="853722" y="3510427"/>
            <a:chExt cx="2299168" cy="1488367"/>
          </a:xfrm>
        </p:grpSpPr>
        <p:sp>
          <p:nvSpPr>
            <p:cNvPr id="38" name="椭圆 37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02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3798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SpringCloud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072033" y="3053392"/>
            <a:ext cx="2299168" cy="1507298"/>
            <a:chOff x="853722" y="3510427"/>
            <a:chExt cx="2299168" cy="1507298"/>
          </a:xfrm>
        </p:grpSpPr>
        <p:sp>
          <p:nvSpPr>
            <p:cNvPr id="42" name="椭圆 41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03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43" name="矩形 4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3987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总结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/>
          <p:bldP spid="2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484376" y="2841530"/>
            <a:ext cx="3210955" cy="5835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总结</a:t>
            </a:r>
            <a:endParaRPr lang="zh-CN" altLang="en-US" sz="32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3" grpId="0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3" grpId="0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88795" y="2443480"/>
            <a:ext cx="81273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zh-CN" altLang="en-US" sz="2800"/>
              <a:t>虽然</a:t>
            </a:r>
            <a:r>
              <a:rPr lang="en-US" altLang="zh-CN" sz="2800"/>
              <a:t>SpringCloud</a:t>
            </a:r>
            <a:r>
              <a:rPr lang="zh-CN" altLang="en-US" sz="2800"/>
              <a:t>是一套很完善的微服务解决方案，但是也不能乱用，要根据实际项目，决定采用哪种方法，比如还有</a:t>
            </a:r>
            <a:r>
              <a:rPr lang="en-US" altLang="zh-CN" sz="2800"/>
              <a:t>Dubbo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采用</a:t>
            </a:r>
            <a:r>
              <a:rPr lang="en-US" altLang="zh-CN" sz="2800"/>
              <a:t>SpringCloud</a:t>
            </a:r>
            <a:r>
              <a:rPr lang="zh-CN" altLang="en-US" sz="2800"/>
              <a:t>进行服务划分要适度，要遵循服务拆分的原则，否则后期维护成本很高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08818" y="2710230"/>
            <a:ext cx="4570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5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46309" y="3607452"/>
            <a:ext cx="3695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zh-CN" altLang="en-US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54427" y="4718860"/>
            <a:ext cx="1667728" cy="276971"/>
            <a:chOff x="4654427" y="4718860"/>
            <a:chExt cx="1667728" cy="276971"/>
          </a:xfrm>
        </p:grpSpPr>
        <p:grpSp>
          <p:nvGrpSpPr>
            <p:cNvPr id="11" name="组合 10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61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80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4929482" y="4729942"/>
              <a:ext cx="1392673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汇报人：魏春荣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95842" y="4718860"/>
            <a:ext cx="2019971" cy="281457"/>
            <a:chOff x="6395842" y="4718860"/>
            <a:chExt cx="2019971" cy="281457"/>
          </a:xfrm>
        </p:grpSpPr>
        <p:grpSp>
          <p:nvGrpSpPr>
            <p:cNvPr id="12" name="组合 11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64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68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6672877" y="4739967"/>
              <a:ext cx="1742936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2018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日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49" grpId="0" animBg="1"/>
      <p:bldP spid="50" grpId="0" animBg="1"/>
      <p:bldP spid="9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60526" y="3137440"/>
            <a:ext cx="3210955" cy="5835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微服务的概念</a:t>
            </a:r>
            <a:endParaRPr lang="zh-CN" altLang="en-US" sz="3200" b="1" dirty="0" smtClean="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0" grpId="0"/>
          <p:bldP spid="14" grpId="0" animBg="1"/>
          <p:bldP spid="16" grpId="0" animBg="1"/>
          <p:bldP spid="17" grpId="0" animBg="1"/>
          <p:bldP spid="18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0" grpId="0"/>
          <p:bldP spid="14" grpId="0" animBg="1"/>
          <p:bldP spid="16" grpId="0" animBg="1"/>
          <p:bldP spid="17" grpId="0" animBg="1"/>
          <p:bldP spid="18" grpId="0" animBg="1"/>
          <p:bldP spid="1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8175" y="423545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什么是微服务？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829310"/>
            <a:ext cx="4018280" cy="431419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75" y="923925"/>
            <a:ext cx="4996180" cy="334264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01370" y="5143500"/>
            <a:ext cx="4693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单体架构的缺点：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复杂性逐渐变高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部署速度变慢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无法按需伸缩</a:t>
            </a:r>
            <a:endParaRPr lang="zh-CN" altLang="en-US"/>
          </a:p>
          <a:p>
            <a:r>
              <a:rPr lang="zh-CN" altLang="en-US"/>
              <a:t>。。。。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4010025" y="2275840"/>
            <a:ext cx="6565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395720" y="2287905"/>
            <a:ext cx="6565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803140" y="1962785"/>
            <a:ext cx="1482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SOA(</a:t>
            </a:r>
            <a:r>
              <a:rPr lang="zh-CN" altLang="en-US" sz="2000" b="1"/>
              <a:t>面向服务</a:t>
            </a:r>
            <a:r>
              <a:rPr lang="en-US" altLang="zh-CN" sz="2000" b="1"/>
              <a:t>)</a:t>
            </a:r>
            <a:r>
              <a:rPr lang="zh-CN" altLang="en-US" sz="2000" b="1"/>
              <a:t>架构</a:t>
            </a:r>
            <a:endParaRPr lang="zh-CN" altLang="en-US" sz="2000" b="1"/>
          </a:p>
        </p:txBody>
      </p:sp>
      <p:sp>
        <p:nvSpPr>
          <p:cNvPr id="42" name="文本框 41"/>
          <p:cNvSpPr txBox="1"/>
          <p:nvPr/>
        </p:nvSpPr>
        <p:spPr>
          <a:xfrm>
            <a:off x="7402830" y="4591050"/>
            <a:ext cx="4068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微服务优点：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易于开发和维护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启动较快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局部修改容易部署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按需伸缩</a:t>
            </a:r>
            <a:endParaRPr lang="zh-CN" altLang="en-US"/>
          </a:p>
          <a:p>
            <a:r>
              <a:rPr lang="zh-CN" altLang="en-US"/>
              <a:t>。。。。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8175" y="423545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什么是微服务？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725" y="1138555"/>
            <a:ext cx="9933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Martin Fowler:</a:t>
            </a:r>
            <a:r>
              <a:rPr lang="zh-CN" altLang="en-US" sz="2400"/>
              <a:t>简而言之，微服务架构风格的这种开发方法，是以开发</a:t>
            </a:r>
            <a:r>
              <a:rPr lang="zh-CN" altLang="en-US" sz="2400" b="1">
                <a:solidFill>
                  <a:srgbClr val="FF0000"/>
                </a:solidFill>
              </a:rPr>
              <a:t>一组</a:t>
            </a:r>
            <a:r>
              <a:rPr lang="zh-CN" altLang="en-US" sz="2400"/>
              <a:t>小型服务的方式来开发一个独立的应用系统。其中每个小型服务都运行在</a:t>
            </a:r>
            <a:r>
              <a:rPr lang="zh-CN" altLang="en-US" sz="2400" b="1">
                <a:solidFill>
                  <a:srgbClr val="FF0000"/>
                </a:solidFill>
              </a:rPr>
              <a:t>自己的进程</a:t>
            </a:r>
            <a:r>
              <a:rPr lang="zh-CN" altLang="en-US" sz="2400"/>
              <a:t>中，并经常采用</a:t>
            </a:r>
            <a:r>
              <a:rPr lang="en-US" altLang="zh-CN" sz="2400"/>
              <a:t>HTTP</a:t>
            </a:r>
            <a:r>
              <a:rPr lang="zh-CN" altLang="en-US" sz="2400"/>
              <a:t>资源</a:t>
            </a:r>
            <a:r>
              <a:rPr lang="en-US" altLang="zh-CN" sz="2400"/>
              <a:t>API</a:t>
            </a:r>
            <a:r>
              <a:rPr lang="zh-CN" altLang="en-US" sz="2400"/>
              <a:t>这样轻量的机制来相互通信。这些服务</a:t>
            </a:r>
            <a:r>
              <a:rPr lang="zh-CN" altLang="en-US" sz="2400" b="1">
                <a:solidFill>
                  <a:srgbClr val="FF0000"/>
                </a:solidFill>
              </a:rPr>
              <a:t>围绕业务功能进行构建</a:t>
            </a:r>
            <a:r>
              <a:rPr lang="zh-CN" altLang="en-US" sz="2400"/>
              <a:t>，并能通过全自动地部署机制来</a:t>
            </a:r>
            <a:r>
              <a:rPr lang="zh-CN" altLang="en-US" sz="2400" b="1">
                <a:solidFill>
                  <a:srgbClr val="FF0000"/>
                </a:solidFill>
              </a:rPr>
              <a:t>进行独立部署</a:t>
            </a:r>
            <a:r>
              <a:rPr lang="zh-CN" altLang="en-US" sz="2400"/>
              <a:t>。这些微服务可以使用</a:t>
            </a:r>
            <a:r>
              <a:rPr lang="zh-CN" altLang="en-US" sz="2400">
                <a:solidFill>
                  <a:schemeClr val="tx1"/>
                </a:solidFill>
              </a:rPr>
              <a:t>不同的语言</a:t>
            </a:r>
            <a:r>
              <a:rPr lang="zh-CN" altLang="en-US" sz="2400"/>
              <a:t>来编写，并且可以使用</a:t>
            </a:r>
            <a:r>
              <a:rPr lang="zh-CN" altLang="en-US" sz="2400" b="1">
                <a:solidFill>
                  <a:srgbClr val="FF0000"/>
                </a:solidFill>
              </a:rPr>
              <a:t>不同的数据存储</a:t>
            </a:r>
            <a:r>
              <a:rPr lang="zh-CN" altLang="en-US" sz="2400"/>
              <a:t>技术，对这些服务仅做最低限度的集中管理。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57250" y="3985260"/>
            <a:ext cx="816419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微服务的挑战：</a:t>
            </a:r>
            <a:endParaRPr lang="zh-CN" altLang="en-US" sz="2400" b="1"/>
          </a:p>
          <a:p>
            <a:r>
              <a:rPr lang="en-US" altLang="zh-CN"/>
              <a:t>1.</a:t>
            </a:r>
            <a:r>
              <a:rPr lang="zh-CN" altLang="en-US"/>
              <a:t>运维要求高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分布式复杂性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接口调整成本高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重复劳动</a:t>
            </a:r>
            <a:endParaRPr lang="zh-CN" altLang="en-US"/>
          </a:p>
          <a:p>
            <a:r>
              <a:rPr lang="zh-CN" altLang="en-US"/>
              <a:t>。。。。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0725" y="3445510"/>
            <a:ext cx="699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Martin Fowler</a:t>
            </a:r>
            <a:r>
              <a:rPr lang="zh-CN" altLang="en-US"/>
              <a:t>：</a:t>
            </a:r>
            <a:r>
              <a:rPr lang="en-US" altLang="zh-CN"/>
              <a:t>2014.3.25 </a:t>
            </a:r>
            <a:r>
              <a:rPr lang="zh-CN" altLang="en-US"/>
              <a:t>《</a:t>
            </a:r>
            <a:r>
              <a:rPr lang="en-US" altLang="zh-CN"/>
              <a:t>Microservices</a:t>
            </a:r>
            <a:r>
              <a:rPr lang="zh-CN" altLang="en-US"/>
              <a:t>》中提出微服务的概念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229741" y="2891060"/>
            <a:ext cx="3210955" cy="5835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SpringCloud</a:t>
            </a:r>
            <a:endParaRPr lang="en-US" altLang="zh-CN" sz="32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3" grpId="0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3" grpId="0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8980" y="999490"/>
            <a:ext cx="3418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SpringCloud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项目简介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2725" y="2521585"/>
            <a:ext cx="969645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      S</a:t>
            </a:r>
            <a:r>
              <a:rPr lang="zh-CN" altLang="en-US" sz="2800"/>
              <a:t>pringCloud是基于SpringBoot的一整套实现微服务的框架。</a:t>
            </a:r>
            <a:endParaRPr lang="zh-CN" altLang="en-US" sz="2800"/>
          </a:p>
          <a:p>
            <a:pPr algn="l"/>
            <a:r>
              <a:rPr lang="zh-CN" altLang="en-US" sz="2800"/>
              <a:t>它提供了微服务开发所需的配置管理、服务发现、断路器、</a:t>
            </a:r>
            <a:endParaRPr lang="zh-CN" altLang="en-US" sz="2800"/>
          </a:p>
          <a:p>
            <a:pPr algn="l"/>
            <a:r>
              <a:rPr lang="zh-CN" altLang="en-US" sz="2800"/>
              <a:t>智能路由、微代理、控制总线、全局锁、决策竞选、</a:t>
            </a:r>
            <a:endParaRPr lang="zh-CN" altLang="en-US" sz="2800"/>
          </a:p>
          <a:p>
            <a:pPr algn="l"/>
            <a:r>
              <a:rPr lang="zh-CN" altLang="en-US" sz="2800"/>
              <a:t>分布式会话和集群状态管理等组件。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1413510" y="2829560"/>
            <a:ext cx="9364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一站式微服务解决方案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  <p:bldP spid="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821055"/>
            <a:ext cx="3656965" cy="2942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0525" y="5004435"/>
            <a:ext cx="56756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Eureka:</a:t>
            </a:r>
            <a:r>
              <a:rPr lang="zh-CN" altLang="en-US"/>
              <a:t>服务注册与服务发现，高可用、服务端负载均衡</a:t>
            </a:r>
            <a:endParaRPr lang="zh-CN" altLang="en-US"/>
          </a:p>
          <a:p>
            <a:r>
              <a:rPr lang="en-US" altLang="zh-CN"/>
              <a:t>Config:</a:t>
            </a:r>
            <a:r>
              <a:rPr lang="zh-CN" altLang="en-US"/>
              <a:t>负责统一配置中心</a:t>
            </a:r>
            <a:endParaRPr lang="zh-CN" altLang="en-US"/>
          </a:p>
          <a:p>
            <a:r>
              <a:rPr lang="en-US" altLang="zh-CN"/>
              <a:t>Ribbon</a:t>
            </a:r>
            <a:r>
              <a:rPr lang="zh-CN" altLang="en-US"/>
              <a:t>：客户端负载均衡</a:t>
            </a:r>
            <a:endParaRPr lang="zh-CN" altLang="en-US"/>
          </a:p>
          <a:p>
            <a:r>
              <a:rPr lang="en-US" altLang="zh-CN"/>
              <a:t>Zuul:</a:t>
            </a:r>
            <a:r>
              <a:rPr lang="zh-CN" altLang="en-US"/>
              <a:t>微服务中的网关，实现动态路由，校验等</a:t>
            </a:r>
            <a:endParaRPr lang="zh-CN" altLang="en-US"/>
          </a:p>
          <a:p>
            <a:r>
              <a:rPr lang="en-US" altLang="zh-CN"/>
              <a:t>Hystrix:</a:t>
            </a:r>
            <a:r>
              <a:rPr lang="zh-CN" altLang="en-US"/>
              <a:t>熔断机制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85" y="166370"/>
            <a:ext cx="6562090" cy="44570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4008" y="114935"/>
            <a:ext cx="26803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SpringCloud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组件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1257935"/>
            <a:ext cx="5666740" cy="3075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1067435"/>
            <a:ext cx="5786755" cy="41903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8943" y="483870"/>
            <a:ext cx="24644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1.Eureka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组件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" y="1952625"/>
            <a:ext cx="6362065" cy="2381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" y="2569845"/>
            <a:ext cx="5990590" cy="83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5" y="1257935"/>
            <a:ext cx="9761855" cy="4399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linds(horizontal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7" grpId="0" bldLvl="0" animBg="1"/>
          <p:bldP spid="38" grpId="0" bldLvl="0" animBg="1"/>
          <p:bldP spid="39" grpId="0" bldLvl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演示</Application>
  <PresentationFormat>自定义</PresentationFormat>
  <Paragraphs>132</Paragraphs>
  <Slides>22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Open Sans</vt:lpstr>
      <vt:lpstr>Impact</vt:lpstr>
      <vt:lpstr>微软雅黑</vt:lpstr>
      <vt:lpstr>Arial</vt:lpstr>
      <vt:lpstr>Calibri</vt:lpstr>
      <vt:lpstr>Arial Unicode MS</vt:lpstr>
      <vt:lpstr>Calibri Light</vt:lpstr>
      <vt:lpstr>Dotum</vt:lpstr>
      <vt:lpstr>Segoe UI Semilight</vt:lpstr>
      <vt:lpstr>Gill Sans</vt:lpstr>
      <vt:lpstr>Segoe Print</vt:lpstr>
      <vt:lpstr>Malgun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圆点</dc:title>
  <dc:creator>第一PPT</dc:creator>
  <cp:keywords>www.1ppt.com</cp:keywords>
  <dc:description>www.1ppt.com</dc:description>
  <cp:lastModifiedBy>3</cp:lastModifiedBy>
  <cp:revision>294</cp:revision>
  <dcterms:created xsi:type="dcterms:W3CDTF">2016-06-30T07:01:00Z</dcterms:created>
  <dcterms:modified xsi:type="dcterms:W3CDTF">2018-11-15T10:13:10Z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2052-10.1.0.7469</vt:lpwstr>
  </property>
</Properties>
</file>