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handoutMasterIdLst>
    <p:handoutMasterId r:id="rId30"/>
  </p:handoutMasterIdLst>
  <p:sldIdLst>
    <p:sldId id="460" r:id="rId3"/>
    <p:sldId id="587" r:id="rId4"/>
    <p:sldId id="346" r:id="rId5"/>
    <p:sldId id="461" r:id="rId6"/>
    <p:sldId id="601" r:id="rId7"/>
    <p:sldId id="543" r:id="rId8"/>
    <p:sldId id="564" r:id="rId9"/>
    <p:sldId id="566" r:id="rId10"/>
    <p:sldId id="593" r:id="rId11"/>
    <p:sldId id="567" r:id="rId12"/>
    <p:sldId id="554" r:id="rId13"/>
    <p:sldId id="555" r:id="rId14"/>
    <p:sldId id="558" r:id="rId15"/>
    <p:sldId id="594" r:id="rId16"/>
    <p:sldId id="595" r:id="rId17"/>
    <p:sldId id="599" r:id="rId18"/>
    <p:sldId id="600" r:id="rId19"/>
    <p:sldId id="576" r:id="rId20"/>
    <p:sldId id="589" r:id="rId21"/>
    <p:sldId id="591" r:id="rId22"/>
    <p:sldId id="596" r:id="rId23"/>
    <p:sldId id="597" r:id="rId24"/>
    <p:sldId id="598" r:id="rId25"/>
    <p:sldId id="553" r:id="rId26"/>
    <p:sldId id="573" r:id="rId27"/>
    <p:sldId id="459"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619F"/>
    <a:srgbClr val="6DDBFF"/>
    <a:srgbClr val="759FCC"/>
    <a:srgbClr val="EEFCFF"/>
    <a:srgbClr val="DDF9FF"/>
    <a:srgbClr val="E7FAFF"/>
    <a:srgbClr val="0070C0"/>
    <a:srgbClr val="F0F0F0"/>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5" autoAdjust="0"/>
    <p:restoredTop sz="91376" autoAdjust="0"/>
  </p:normalViewPr>
  <p:slideViewPr>
    <p:cSldViewPr snapToGrid="0" showGuides="1">
      <p:cViewPr varScale="1">
        <p:scale>
          <a:sx n="89" d="100"/>
          <a:sy n="89" d="100"/>
        </p:scale>
        <p:origin x="680" y="176"/>
      </p:cViewPr>
      <p:guideLst/>
    </p:cSldViewPr>
  </p:slideViewPr>
  <p:notesTextViewPr>
    <p:cViewPr>
      <p:scale>
        <a:sx n="3" d="2"/>
        <a:sy n="3" d="2"/>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77F8BD-D536-9249-8412-A8D7A672358E}" type="doc">
      <dgm:prSet loTypeId="urn:microsoft.com/office/officeart/2008/layout/HorizontalMultiLevelHierarchy" loCatId="" qsTypeId="urn:microsoft.com/office/officeart/2005/8/quickstyle/simple1" qsCatId="simple" csTypeId="urn:microsoft.com/office/officeart/2005/8/colors/accent0_1" csCatId="mainScheme" phldr="1"/>
      <dgm:spPr/>
      <dgm:t>
        <a:bodyPr/>
        <a:lstStyle/>
        <a:p>
          <a:endParaRPr lang="zh-CN" altLang="en-US"/>
        </a:p>
      </dgm:t>
    </dgm:pt>
    <dgm:pt modelId="{D307CB12-B716-6841-94FF-A52CD6CD7DF5}">
      <dgm:prSet phldrT="[文本]"/>
      <dgm:spPr/>
      <dgm:t>
        <a:bodyPr/>
        <a:lstStyle/>
        <a:p>
          <a:r>
            <a:rPr lang="zh-CN" altLang="en-US" dirty="0"/>
            <a:t>功能</a:t>
          </a:r>
        </a:p>
      </dgm:t>
    </dgm:pt>
    <dgm:pt modelId="{7CA4498D-1E23-6043-998F-C6F74F3D9BF8}" type="parTrans" cxnId="{BE8135B4-7DCE-104D-A5D4-7B07B9E27D5E}">
      <dgm:prSet/>
      <dgm:spPr/>
      <dgm:t>
        <a:bodyPr/>
        <a:lstStyle/>
        <a:p>
          <a:endParaRPr lang="zh-CN" altLang="en-US"/>
        </a:p>
      </dgm:t>
    </dgm:pt>
    <dgm:pt modelId="{87BA36FA-C2F7-7344-ABCF-5BF7CB12007E}" type="sibTrans" cxnId="{BE8135B4-7DCE-104D-A5D4-7B07B9E27D5E}">
      <dgm:prSet/>
      <dgm:spPr/>
      <dgm:t>
        <a:bodyPr/>
        <a:lstStyle/>
        <a:p>
          <a:endParaRPr lang="zh-CN" altLang="en-US"/>
        </a:p>
      </dgm:t>
    </dgm:pt>
    <dgm:pt modelId="{BD2A8728-CF87-4440-B580-6BAE842BC3AD}">
      <dgm:prSet phldrT="[文本]"/>
      <dgm:spPr/>
      <dgm:t>
        <a:bodyPr/>
        <a:lstStyle/>
        <a:p>
          <a:r>
            <a:rPr lang="zh-CN" altLang="en-US" dirty="0"/>
            <a:t>对抽检报告进行可视化分析</a:t>
          </a:r>
        </a:p>
      </dgm:t>
    </dgm:pt>
    <dgm:pt modelId="{E9D6653B-4596-FF45-8190-69B20D29B30F}" type="parTrans" cxnId="{B7AC0164-9B15-2743-8036-DF01F3BF07FD}">
      <dgm:prSet/>
      <dgm:spPr/>
      <dgm:t>
        <a:bodyPr/>
        <a:lstStyle/>
        <a:p>
          <a:endParaRPr lang="zh-CN" altLang="en-US"/>
        </a:p>
      </dgm:t>
    </dgm:pt>
    <dgm:pt modelId="{7325099B-AFC2-E445-A927-C12173077B00}" type="sibTrans" cxnId="{B7AC0164-9B15-2743-8036-DF01F3BF07FD}">
      <dgm:prSet/>
      <dgm:spPr/>
      <dgm:t>
        <a:bodyPr/>
        <a:lstStyle/>
        <a:p>
          <a:endParaRPr lang="zh-CN" altLang="en-US"/>
        </a:p>
      </dgm:t>
    </dgm:pt>
    <dgm:pt modelId="{CC36536C-CD43-3848-96A6-4E9E16588E38}">
      <dgm:prSet phldrT="[文本]"/>
      <dgm:spPr/>
      <dgm:t>
        <a:bodyPr/>
        <a:lstStyle/>
        <a:p>
          <a:r>
            <a:rPr lang="zh-CN" altLang="en-US" dirty="0"/>
            <a:t>找到潜在风险较高的食品类别，为下次抽检提供建议</a:t>
          </a:r>
        </a:p>
      </dgm:t>
    </dgm:pt>
    <dgm:pt modelId="{AA91AF31-DC93-524B-B2FA-E22BE23FBB79}" type="parTrans" cxnId="{DB4B495D-CB42-154D-B488-6973C51C19D2}">
      <dgm:prSet/>
      <dgm:spPr/>
      <dgm:t>
        <a:bodyPr/>
        <a:lstStyle/>
        <a:p>
          <a:endParaRPr lang="zh-CN" altLang="en-US"/>
        </a:p>
      </dgm:t>
    </dgm:pt>
    <dgm:pt modelId="{FB7C4AD5-C760-5F48-8AFB-C9E9B478FB44}" type="sibTrans" cxnId="{DB4B495D-CB42-154D-B488-6973C51C19D2}">
      <dgm:prSet/>
      <dgm:spPr/>
      <dgm:t>
        <a:bodyPr/>
        <a:lstStyle/>
        <a:p>
          <a:endParaRPr lang="zh-CN" altLang="en-US"/>
        </a:p>
      </dgm:t>
    </dgm:pt>
    <dgm:pt modelId="{73599773-176C-014B-A2CE-8FA2904C01E6}">
      <dgm:prSet phldrT="[文本]"/>
      <dgm:spPr/>
      <dgm:t>
        <a:bodyPr/>
        <a:lstStyle/>
        <a:p>
          <a:r>
            <a:rPr lang="zh-CN" altLang="en-US" dirty="0"/>
            <a:t>将食品类别按照风险等级进行排序</a:t>
          </a:r>
        </a:p>
      </dgm:t>
    </dgm:pt>
    <dgm:pt modelId="{0A7E5D95-A099-AB4F-9CB0-E2B18D16E9CA}" type="parTrans" cxnId="{08A55561-B0D7-E74B-85BF-D7952C202655}">
      <dgm:prSet/>
      <dgm:spPr/>
      <dgm:t>
        <a:bodyPr/>
        <a:lstStyle/>
        <a:p>
          <a:endParaRPr lang="zh-CN" altLang="en-US"/>
        </a:p>
      </dgm:t>
    </dgm:pt>
    <dgm:pt modelId="{52A7AD0E-06B2-CE47-A422-B3934CC7DA85}" type="sibTrans" cxnId="{08A55561-B0D7-E74B-85BF-D7952C202655}">
      <dgm:prSet/>
      <dgm:spPr/>
      <dgm:t>
        <a:bodyPr/>
        <a:lstStyle/>
        <a:p>
          <a:endParaRPr lang="zh-CN" altLang="en-US"/>
        </a:p>
      </dgm:t>
    </dgm:pt>
    <dgm:pt modelId="{B41D07FF-BFA8-4946-BB90-D33E02731172}" type="pres">
      <dgm:prSet presAssocID="{D077F8BD-D536-9249-8412-A8D7A672358E}" presName="Name0" presStyleCnt="0">
        <dgm:presLayoutVars>
          <dgm:chPref val="1"/>
          <dgm:dir/>
          <dgm:animOne val="branch"/>
          <dgm:animLvl val="lvl"/>
          <dgm:resizeHandles val="exact"/>
        </dgm:presLayoutVars>
      </dgm:prSet>
      <dgm:spPr/>
    </dgm:pt>
    <dgm:pt modelId="{962E440C-9CFE-7342-B50B-B13C23EF1488}" type="pres">
      <dgm:prSet presAssocID="{D307CB12-B716-6841-94FF-A52CD6CD7DF5}" presName="root1" presStyleCnt="0"/>
      <dgm:spPr/>
    </dgm:pt>
    <dgm:pt modelId="{80654DB8-A8E6-3741-BDD5-96D66AA9B784}" type="pres">
      <dgm:prSet presAssocID="{D307CB12-B716-6841-94FF-A52CD6CD7DF5}" presName="LevelOneTextNode" presStyleLbl="node0" presStyleIdx="0" presStyleCnt="1">
        <dgm:presLayoutVars>
          <dgm:chPref val="3"/>
        </dgm:presLayoutVars>
      </dgm:prSet>
      <dgm:spPr/>
    </dgm:pt>
    <dgm:pt modelId="{F88D63FF-06B0-0240-BCC2-920B9FBC5EF9}" type="pres">
      <dgm:prSet presAssocID="{D307CB12-B716-6841-94FF-A52CD6CD7DF5}" presName="level2hierChild" presStyleCnt="0"/>
      <dgm:spPr/>
    </dgm:pt>
    <dgm:pt modelId="{8FCFB9D5-9516-AA44-9EAB-ED5F71B437DE}" type="pres">
      <dgm:prSet presAssocID="{E9D6653B-4596-FF45-8190-69B20D29B30F}" presName="conn2-1" presStyleLbl="parChTrans1D2" presStyleIdx="0" presStyleCnt="3"/>
      <dgm:spPr/>
    </dgm:pt>
    <dgm:pt modelId="{A015B65E-C1CE-314B-94E7-B0314E7F39C0}" type="pres">
      <dgm:prSet presAssocID="{E9D6653B-4596-FF45-8190-69B20D29B30F}" presName="connTx" presStyleLbl="parChTrans1D2" presStyleIdx="0" presStyleCnt="3"/>
      <dgm:spPr/>
    </dgm:pt>
    <dgm:pt modelId="{759E6033-321D-6B48-A0C9-38165F397F72}" type="pres">
      <dgm:prSet presAssocID="{BD2A8728-CF87-4440-B580-6BAE842BC3AD}" presName="root2" presStyleCnt="0"/>
      <dgm:spPr/>
    </dgm:pt>
    <dgm:pt modelId="{7AC9F3DC-52DB-3049-81FF-D5E265E22509}" type="pres">
      <dgm:prSet presAssocID="{BD2A8728-CF87-4440-B580-6BAE842BC3AD}" presName="LevelTwoTextNode" presStyleLbl="node2" presStyleIdx="0" presStyleCnt="3">
        <dgm:presLayoutVars>
          <dgm:chPref val="3"/>
        </dgm:presLayoutVars>
      </dgm:prSet>
      <dgm:spPr/>
    </dgm:pt>
    <dgm:pt modelId="{EA30F47F-7586-7540-8553-057530159AC9}" type="pres">
      <dgm:prSet presAssocID="{BD2A8728-CF87-4440-B580-6BAE842BC3AD}" presName="level3hierChild" presStyleCnt="0"/>
      <dgm:spPr/>
    </dgm:pt>
    <dgm:pt modelId="{A1F8AF50-8D57-A844-9CF6-E82C45004B85}" type="pres">
      <dgm:prSet presAssocID="{AA91AF31-DC93-524B-B2FA-E22BE23FBB79}" presName="conn2-1" presStyleLbl="parChTrans1D2" presStyleIdx="1" presStyleCnt="3"/>
      <dgm:spPr/>
    </dgm:pt>
    <dgm:pt modelId="{35917515-1597-9D4C-9D72-E62E9B8BC05D}" type="pres">
      <dgm:prSet presAssocID="{AA91AF31-DC93-524B-B2FA-E22BE23FBB79}" presName="connTx" presStyleLbl="parChTrans1D2" presStyleIdx="1" presStyleCnt="3"/>
      <dgm:spPr/>
    </dgm:pt>
    <dgm:pt modelId="{B3AA37EF-3C88-F744-AE31-9FF59A56FF8F}" type="pres">
      <dgm:prSet presAssocID="{CC36536C-CD43-3848-96A6-4E9E16588E38}" presName="root2" presStyleCnt="0"/>
      <dgm:spPr/>
    </dgm:pt>
    <dgm:pt modelId="{D74C5731-B58B-1D40-8A16-CA745BDA1F99}" type="pres">
      <dgm:prSet presAssocID="{CC36536C-CD43-3848-96A6-4E9E16588E38}" presName="LevelTwoTextNode" presStyleLbl="node2" presStyleIdx="1" presStyleCnt="3">
        <dgm:presLayoutVars>
          <dgm:chPref val="3"/>
        </dgm:presLayoutVars>
      </dgm:prSet>
      <dgm:spPr/>
    </dgm:pt>
    <dgm:pt modelId="{52A73A7F-E5AF-6043-9208-A23E51036FF8}" type="pres">
      <dgm:prSet presAssocID="{CC36536C-CD43-3848-96A6-4E9E16588E38}" presName="level3hierChild" presStyleCnt="0"/>
      <dgm:spPr/>
    </dgm:pt>
    <dgm:pt modelId="{21F7E56B-9FB2-FD41-A6F4-BB4543B96F3D}" type="pres">
      <dgm:prSet presAssocID="{0A7E5D95-A099-AB4F-9CB0-E2B18D16E9CA}" presName="conn2-1" presStyleLbl="parChTrans1D2" presStyleIdx="2" presStyleCnt="3"/>
      <dgm:spPr/>
    </dgm:pt>
    <dgm:pt modelId="{B2074C7A-5D39-1E42-B086-AD49489A719A}" type="pres">
      <dgm:prSet presAssocID="{0A7E5D95-A099-AB4F-9CB0-E2B18D16E9CA}" presName="connTx" presStyleLbl="parChTrans1D2" presStyleIdx="2" presStyleCnt="3"/>
      <dgm:spPr/>
    </dgm:pt>
    <dgm:pt modelId="{27753AF9-CA62-6A4A-9AB7-7B689AB48860}" type="pres">
      <dgm:prSet presAssocID="{73599773-176C-014B-A2CE-8FA2904C01E6}" presName="root2" presStyleCnt="0"/>
      <dgm:spPr/>
    </dgm:pt>
    <dgm:pt modelId="{1186F51D-421A-8041-B44C-6FA859D870EA}" type="pres">
      <dgm:prSet presAssocID="{73599773-176C-014B-A2CE-8FA2904C01E6}" presName="LevelTwoTextNode" presStyleLbl="node2" presStyleIdx="2" presStyleCnt="3">
        <dgm:presLayoutVars>
          <dgm:chPref val="3"/>
        </dgm:presLayoutVars>
      </dgm:prSet>
      <dgm:spPr/>
    </dgm:pt>
    <dgm:pt modelId="{891205B4-E1FE-7A48-AC49-5E3E76D52683}" type="pres">
      <dgm:prSet presAssocID="{73599773-176C-014B-A2CE-8FA2904C01E6}" presName="level3hierChild" presStyleCnt="0"/>
      <dgm:spPr/>
    </dgm:pt>
  </dgm:ptLst>
  <dgm:cxnLst>
    <dgm:cxn modelId="{6E3B210D-2E11-6F4F-AC2B-BFA091F87132}" type="presOf" srcId="{D077F8BD-D536-9249-8412-A8D7A672358E}" destId="{B41D07FF-BFA8-4946-BB90-D33E02731172}" srcOrd="0" destOrd="0" presId="urn:microsoft.com/office/officeart/2008/layout/HorizontalMultiLevelHierarchy"/>
    <dgm:cxn modelId="{45AA5E44-ACA0-0D49-825C-98182FFA57E9}" type="presOf" srcId="{E9D6653B-4596-FF45-8190-69B20D29B30F}" destId="{A015B65E-C1CE-314B-94E7-B0314E7F39C0}" srcOrd="1" destOrd="0" presId="urn:microsoft.com/office/officeart/2008/layout/HorizontalMultiLevelHierarchy"/>
    <dgm:cxn modelId="{F6D9A945-8E48-2240-B8EE-CFB737D81FF7}" type="presOf" srcId="{D307CB12-B716-6841-94FF-A52CD6CD7DF5}" destId="{80654DB8-A8E6-3741-BDD5-96D66AA9B784}" srcOrd="0" destOrd="0" presId="urn:microsoft.com/office/officeart/2008/layout/HorizontalMultiLevelHierarchy"/>
    <dgm:cxn modelId="{DE9CAD47-F25A-E141-96D5-0E7EE0CEEA1A}" type="presOf" srcId="{AA91AF31-DC93-524B-B2FA-E22BE23FBB79}" destId="{A1F8AF50-8D57-A844-9CF6-E82C45004B85}" srcOrd="0" destOrd="0" presId="urn:microsoft.com/office/officeart/2008/layout/HorizontalMultiLevelHierarchy"/>
    <dgm:cxn modelId="{DB4B495D-CB42-154D-B488-6973C51C19D2}" srcId="{D307CB12-B716-6841-94FF-A52CD6CD7DF5}" destId="{CC36536C-CD43-3848-96A6-4E9E16588E38}" srcOrd="1" destOrd="0" parTransId="{AA91AF31-DC93-524B-B2FA-E22BE23FBB79}" sibTransId="{FB7C4AD5-C760-5F48-8AFB-C9E9B478FB44}"/>
    <dgm:cxn modelId="{08A55561-B0D7-E74B-85BF-D7952C202655}" srcId="{D307CB12-B716-6841-94FF-A52CD6CD7DF5}" destId="{73599773-176C-014B-A2CE-8FA2904C01E6}" srcOrd="2" destOrd="0" parTransId="{0A7E5D95-A099-AB4F-9CB0-E2B18D16E9CA}" sibTransId="{52A7AD0E-06B2-CE47-A422-B3934CC7DA85}"/>
    <dgm:cxn modelId="{B7AC0164-9B15-2743-8036-DF01F3BF07FD}" srcId="{D307CB12-B716-6841-94FF-A52CD6CD7DF5}" destId="{BD2A8728-CF87-4440-B580-6BAE842BC3AD}" srcOrd="0" destOrd="0" parTransId="{E9D6653B-4596-FF45-8190-69B20D29B30F}" sibTransId="{7325099B-AFC2-E445-A927-C12173077B00}"/>
    <dgm:cxn modelId="{95EF9EA8-56E2-5240-8B35-65BC20473521}" type="presOf" srcId="{73599773-176C-014B-A2CE-8FA2904C01E6}" destId="{1186F51D-421A-8041-B44C-6FA859D870EA}" srcOrd="0" destOrd="0" presId="urn:microsoft.com/office/officeart/2008/layout/HorizontalMultiLevelHierarchy"/>
    <dgm:cxn modelId="{9FC765A9-836C-5E45-9B6D-F957CF62F290}" type="presOf" srcId="{AA91AF31-DC93-524B-B2FA-E22BE23FBB79}" destId="{35917515-1597-9D4C-9D72-E62E9B8BC05D}" srcOrd="1" destOrd="0" presId="urn:microsoft.com/office/officeart/2008/layout/HorizontalMultiLevelHierarchy"/>
    <dgm:cxn modelId="{AB129FB3-9008-024C-BEA1-110615165121}" type="presOf" srcId="{CC36536C-CD43-3848-96A6-4E9E16588E38}" destId="{D74C5731-B58B-1D40-8A16-CA745BDA1F99}" srcOrd="0" destOrd="0" presId="urn:microsoft.com/office/officeart/2008/layout/HorizontalMultiLevelHierarchy"/>
    <dgm:cxn modelId="{BE8135B4-7DCE-104D-A5D4-7B07B9E27D5E}" srcId="{D077F8BD-D536-9249-8412-A8D7A672358E}" destId="{D307CB12-B716-6841-94FF-A52CD6CD7DF5}" srcOrd="0" destOrd="0" parTransId="{7CA4498D-1E23-6043-998F-C6F74F3D9BF8}" sibTransId="{87BA36FA-C2F7-7344-ABCF-5BF7CB12007E}"/>
    <dgm:cxn modelId="{BC51D2D7-963D-4D45-BD68-E7A817578335}" type="presOf" srcId="{0A7E5D95-A099-AB4F-9CB0-E2B18D16E9CA}" destId="{B2074C7A-5D39-1E42-B086-AD49489A719A}" srcOrd="1" destOrd="0" presId="urn:microsoft.com/office/officeart/2008/layout/HorizontalMultiLevelHierarchy"/>
    <dgm:cxn modelId="{3CEAE1DE-9F73-7448-B9F2-EFA033EC38C0}" type="presOf" srcId="{E9D6653B-4596-FF45-8190-69B20D29B30F}" destId="{8FCFB9D5-9516-AA44-9EAB-ED5F71B437DE}" srcOrd="0" destOrd="0" presId="urn:microsoft.com/office/officeart/2008/layout/HorizontalMultiLevelHierarchy"/>
    <dgm:cxn modelId="{B64347E1-4047-5943-A665-74A31429D317}" type="presOf" srcId="{0A7E5D95-A099-AB4F-9CB0-E2B18D16E9CA}" destId="{21F7E56B-9FB2-FD41-A6F4-BB4543B96F3D}" srcOrd="0" destOrd="0" presId="urn:microsoft.com/office/officeart/2008/layout/HorizontalMultiLevelHierarchy"/>
    <dgm:cxn modelId="{69CC86F9-5DD1-9642-A3F7-4B205C792EE5}" type="presOf" srcId="{BD2A8728-CF87-4440-B580-6BAE842BC3AD}" destId="{7AC9F3DC-52DB-3049-81FF-D5E265E22509}" srcOrd="0" destOrd="0" presId="urn:microsoft.com/office/officeart/2008/layout/HorizontalMultiLevelHierarchy"/>
    <dgm:cxn modelId="{0420CE70-C18E-EA45-BFDF-057C55F7FF7C}" type="presParOf" srcId="{B41D07FF-BFA8-4946-BB90-D33E02731172}" destId="{962E440C-9CFE-7342-B50B-B13C23EF1488}" srcOrd="0" destOrd="0" presId="urn:microsoft.com/office/officeart/2008/layout/HorizontalMultiLevelHierarchy"/>
    <dgm:cxn modelId="{A25591C0-39DF-9542-9E2F-7BD3CDF0C710}" type="presParOf" srcId="{962E440C-9CFE-7342-B50B-B13C23EF1488}" destId="{80654DB8-A8E6-3741-BDD5-96D66AA9B784}" srcOrd="0" destOrd="0" presId="urn:microsoft.com/office/officeart/2008/layout/HorizontalMultiLevelHierarchy"/>
    <dgm:cxn modelId="{6302F5B4-4D7D-7649-A68D-8D9EB144D60E}" type="presParOf" srcId="{962E440C-9CFE-7342-B50B-B13C23EF1488}" destId="{F88D63FF-06B0-0240-BCC2-920B9FBC5EF9}" srcOrd="1" destOrd="0" presId="urn:microsoft.com/office/officeart/2008/layout/HorizontalMultiLevelHierarchy"/>
    <dgm:cxn modelId="{1477B3BD-BE0C-6347-84B3-D0D30DFFD76B}" type="presParOf" srcId="{F88D63FF-06B0-0240-BCC2-920B9FBC5EF9}" destId="{8FCFB9D5-9516-AA44-9EAB-ED5F71B437DE}" srcOrd="0" destOrd="0" presId="urn:microsoft.com/office/officeart/2008/layout/HorizontalMultiLevelHierarchy"/>
    <dgm:cxn modelId="{8D652DEB-571C-D642-BE42-16E50DE2B928}" type="presParOf" srcId="{8FCFB9D5-9516-AA44-9EAB-ED5F71B437DE}" destId="{A015B65E-C1CE-314B-94E7-B0314E7F39C0}" srcOrd="0" destOrd="0" presId="urn:microsoft.com/office/officeart/2008/layout/HorizontalMultiLevelHierarchy"/>
    <dgm:cxn modelId="{80298DBA-3DDB-F546-B4B6-CD49083DF333}" type="presParOf" srcId="{F88D63FF-06B0-0240-BCC2-920B9FBC5EF9}" destId="{759E6033-321D-6B48-A0C9-38165F397F72}" srcOrd="1" destOrd="0" presId="urn:microsoft.com/office/officeart/2008/layout/HorizontalMultiLevelHierarchy"/>
    <dgm:cxn modelId="{5B31CF77-0600-7A47-B2D3-1F8F67EACD1E}" type="presParOf" srcId="{759E6033-321D-6B48-A0C9-38165F397F72}" destId="{7AC9F3DC-52DB-3049-81FF-D5E265E22509}" srcOrd="0" destOrd="0" presId="urn:microsoft.com/office/officeart/2008/layout/HorizontalMultiLevelHierarchy"/>
    <dgm:cxn modelId="{88AFF7A7-F565-6F4D-9BA8-50DC13AC32A5}" type="presParOf" srcId="{759E6033-321D-6B48-A0C9-38165F397F72}" destId="{EA30F47F-7586-7540-8553-057530159AC9}" srcOrd="1" destOrd="0" presId="urn:microsoft.com/office/officeart/2008/layout/HorizontalMultiLevelHierarchy"/>
    <dgm:cxn modelId="{7D25304E-4DD8-664C-A5FD-A727A76329B2}" type="presParOf" srcId="{F88D63FF-06B0-0240-BCC2-920B9FBC5EF9}" destId="{A1F8AF50-8D57-A844-9CF6-E82C45004B85}" srcOrd="2" destOrd="0" presId="urn:microsoft.com/office/officeart/2008/layout/HorizontalMultiLevelHierarchy"/>
    <dgm:cxn modelId="{77640489-D915-EE44-B962-45BF24B2BB56}" type="presParOf" srcId="{A1F8AF50-8D57-A844-9CF6-E82C45004B85}" destId="{35917515-1597-9D4C-9D72-E62E9B8BC05D}" srcOrd="0" destOrd="0" presId="urn:microsoft.com/office/officeart/2008/layout/HorizontalMultiLevelHierarchy"/>
    <dgm:cxn modelId="{E39091B1-082A-8D4B-9D9E-6CD020CAD9D5}" type="presParOf" srcId="{F88D63FF-06B0-0240-BCC2-920B9FBC5EF9}" destId="{B3AA37EF-3C88-F744-AE31-9FF59A56FF8F}" srcOrd="3" destOrd="0" presId="urn:microsoft.com/office/officeart/2008/layout/HorizontalMultiLevelHierarchy"/>
    <dgm:cxn modelId="{3860C9A0-4C20-934A-8FD8-C28798A3D83C}" type="presParOf" srcId="{B3AA37EF-3C88-F744-AE31-9FF59A56FF8F}" destId="{D74C5731-B58B-1D40-8A16-CA745BDA1F99}" srcOrd="0" destOrd="0" presId="urn:microsoft.com/office/officeart/2008/layout/HorizontalMultiLevelHierarchy"/>
    <dgm:cxn modelId="{75D6A55C-8ABA-3D49-85B7-FC2633338474}" type="presParOf" srcId="{B3AA37EF-3C88-F744-AE31-9FF59A56FF8F}" destId="{52A73A7F-E5AF-6043-9208-A23E51036FF8}" srcOrd="1" destOrd="0" presId="urn:microsoft.com/office/officeart/2008/layout/HorizontalMultiLevelHierarchy"/>
    <dgm:cxn modelId="{989D9082-ECBA-D940-9C13-1FFD947983FD}" type="presParOf" srcId="{F88D63FF-06B0-0240-BCC2-920B9FBC5EF9}" destId="{21F7E56B-9FB2-FD41-A6F4-BB4543B96F3D}" srcOrd="4" destOrd="0" presId="urn:microsoft.com/office/officeart/2008/layout/HorizontalMultiLevelHierarchy"/>
    <dgm:cxn modelId="{D36C3A6A-89C3-6C44-9529-42E569E47F92}" type="presParOf" srcId="{21F7E56B-9FB2-FD41-A6F4-BB4543B96F3D}" destId="{B2074C7A-5D39-1E42-B086-AD49489A719A}" srcOrd="0" destOrd="0" presId="urn:microsoft.com/office/officeart/2008/layout/HorizontalMultiLevelHierarchy"/>
    <dgm:cxn modelId="{EAB8107B-1097-B84B-BD62-2D8650E931F9}" type="presParOf" srcId="{F88D63FF-06B0-0240-BCC2-920B9FBC5EF9}" destId="{27753AF9-CA62-6A4A-9AB7-7B689AB48860}" srcOrd="5" destOrd="0" presId="urn:microsoft.com/office/officeart/2008/layout/HorizontalMultiLevelHierarchy"/>
    <dgm:cxn modelId="{EC1912E8-D2FF-4943-80FC-8E7750BBCD1A}" type="presParOf" srcId="{27753AF9-CA62-6A4A-9AB7-7B689AB48860}" destId="{1186F51D-421A-8041-B44C-6FA859D870EA}" srcOrd="0" destOrd="0" presId="urn:microsoft.com/office/officeart/2008/layout/HorizontalMultiLevelHierarchy"/>
    <dgm:cxn modelId="{2D1CD086-A681-8746-AE84-52CFCE3E65A7}" type="presParOf" srcId="{27753AF9-CA62-6A4A-9AB7-7B689AB48860}" destId="{891205B4-E1FE-7A48-AC49-5E3E76D52683}" srcOrd="1" destOrd="0" presId="urn:microsoft.com/office/officeart/2008/layout/HorizontalMultiLevelHierarchy"/>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7E56B-9FB2-FD41-A6F4-BB4543B96F3D}">
      <dsp:nvSpPr>
        <dsp:cNvPr id="0" name=""/>
        <dsp:cNvSpPr/>
      </dsp:nvSpPr>
      <dsp:spPr>
        <a:xfrm>
          <a:off x="1303703" y="2227811"/>
          <a:ext cx="555348" cy="1058210"/>
        </a:xfrm>
        <a:custGeom>
          <a:avLst/>
          <a:gdLst/>
          <a:ahLst/>
          <a:cxnLst/>
          <a:rect l="0" t="0" r="0" b="0"/>
          <a:pathLst>
            <a:path>
              <a:moveTo>
                <a:pt x="0" y="0"/>
              </a:moveTo>
              <a:lnTo>
                <a:pt x="277674" y="0"/>
              </a:lnTo>
              <a:lnTo>
                <a:pt x="277674" y="1058210"/>
              </a:lnTo>
              <a:lnTo>
                <a:pt x="555348" y="105821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51500" y="2727039"/>
        <a:ext cx="59754" cy="59754"/>
      </dsp:txXfrm>
    </dsp:sp>
    <dsp:sp modelId="{A1F8AF50-8D57-A844-9CF6-E82C45004B85}">
      <dsp:nvSpPr>
        <dsp:cNvPr id="0" name=""/>
        <dsp:cNvSpPr/>
      </dsp:nvSpPr>
      <dsp:spPr>
        <a:xfrm>
          <a:off x="1303703" y="2182091"/>
          <a:ext cx="555348" cy="91440"/>
        </a:xfrm>
        <a:custGeom>
          <a:avLst/>
          <a:gdLst/>
          <a:ahLst/>
          <a:cxnLst/>
          <a:rect l="0" t="0" r="0" b="0"/>
          <a:pathLst>
            <a:path>
              <a:moveTo>
                <a:pt x="0" y="45720"/>
              </a:moveTo>
              <a:lnTo>
                <a:pt x="555348"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67493" y="2213927"/>
        <a:ext cx="27767" cy="27767"/>
      </dsp:txXfrm>
    </dsp:sp>
    <dsp:sp modelId="{8FCFB9D5-9516-AA44-9EAB-ED5F71B437DE}">
      <dsp:nvSpPr>
        <dsp:cNvPr id="0" name=""/>
        <dsp:cNvSpPr/>
      </dsp:nvSpPr>
      <dsp:spPr>
        <a:xfrm>
          <a:off x="1303703" y="1169601"/>
          <a:ext cx="555348" cy="1058210"/>
        </a:xfrm>
        <a:custGeom>
          <a:avLst/>
          <a:gdLst/>
          <a:ahLst/>
          <a:cxnLst/>
          <a:rect l="0" t="0" r="0" b="0"/>
          <a:pathLst>
            <a:path>
              <a:moveTo>
                <a:pt x="0" y="1058210"/>
              </a:moveTo>
              <a:lnTo>
                <a:pt x="277674" y="1058210"/>
              </a:lnTo>
              <a:lnTo>
                <a:pt x="277674" y="0"/>
              </a:lnTo>
              <a:lnTo>
                <a:pt x="555348"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51500" y="1668829"/>
        <a:ext cx="59754" cy="59754"/>
      </dsp:txXfrm>
    </dsp:sp>
    <dsp:sp modelId="{80654DB8-A8E6-3741-BDD5-96D66AA9B784}">
      <dsp:nvSpPr>
        <dsp:cNvPr id="0" name=""/>
        <dsp:cNvSpPr/>
      </dsp:nvSpPr>
      <dsp:spPr>
        <a:xfrm rot="16200000">
          <a:off x="-1347392" y="1804527"/>
          <a:ext cx="4455623" cy="8465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t>功能</a:t>
          </a:r>
        </a:p>
      </dsp:txBody>
      <dsp:txXfrm>
        <a:off x="-1347392" y="1804527"/>
        <a:ext cx="4455623" cy="846568"/>
      </dsp:txXfrm>
    </dsp:sp>
    <dsp:sp modelId="{7AC9F3DC-52DB-3049-81FF-D5E265E22509}">
      <dsp:nvSpPr>
        <dsp:cNvPr id="0" name=""/>
        <dsp:cNvSpPr/>
      </dsp:nvSpPr>
      <dsp:spPr>
        <a:xfrm>
          <a:off x="1859051" y="746316"/>
          <a:ext cx="2776744" cy="8465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对抽检报告进行可视化分析</a:t>
          </a:r>
        </a:p>
      </dsp:txBody>
      <dsp:txXfrm>
        <a:off x="1859051" y="746316"/>
        <a:ext cx="2776744" cy="846568"/>
      </dsp:txXfrm>
    </dsp:sp>
    <dsp:sp modelId="{D74C5731-B58B-1D40-8A16-CA745BDA1F99}">
      <dsp:nvSpPr>
        <dsp:cNvPr id="0" name=""/>
        <dsp:cNvSpPr/>
      </dsp:nvSpPr>
      <dsp:spPr>
        <a:xfrm>
          <a:off x="1859051" y="1804527"/>
          <a:ext cx="2776744" cy="8465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找到潜在风险较高的食品类别，为下次抽检提供建议</a:t>
          </a:r>
        </a:p>
      </dsp:txBody>
      <dsp:txXfrm>
        <a:off x="1859051" y="1804527"/>
        <a:ext cx="2776744" cy="846568"/>
      </dsp:txXfrm>
    </dsp:sp>
    <dsp:sp modelId="{1186F51D-421A-8041-B44C-6FA859D870EA}">
      <dsp:nvSpPr>
        <dsp:cNvPr id="0" name=""/>
        <dsp:cNvSpPr/>
      </dsp:nvSpPr>
      <dsp:spPr>
        <a:xfrm>
          <a:off x="1859051" y="2862737"/>
          <a:ext cx="2776744" cy="8465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将食品类别按照风险等级进行排序</a:t>
          </a:r>
        </a:p>
      </dsp:txBody>
      <dsp:txXfrm>
        <a:off x="1859051" y="2862737"/>
        <a:ext cx="2776744" cy="84656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8687400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2020/5/1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4195594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4106043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406083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6698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27694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9739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73877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65627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83268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26</a:t>
            </a:fld>
            <a:endParaRPr lang="zh-CN" altLang="en-US"/>
          </a:p>
        </p:txBody>
      </p:sp>
    </p:spTree>
    <p:extLst>
      <p:ext uri="{BB962C8B-B14F-4D97-AF65-F5344CB8AC3E}">
        <p14:creationId xmlns:p14="http://schemas.microsoft.com/office/powerpoint/2010/main" val="363823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3">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4">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5">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38970-10D0-4527-9D1A-23F3924F5A2F}"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5.xml"/><Relationship Id="rId7" Type="http://schemas.openxmlformats.org/officeDocument/2006/relationships/diagramLayout" Target="../diagrams/layout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diagramData" Target="../diagrams/data1.xml"/><Relationship Id="rId5" Type="http://schemas.openxmlformats.org/officeDocument/2006/relationships/image" Target="../media/image1.emf"/><Relationship Id="rId10" Type="http://schemas.microsoft.com/office/2007/relationships/diagramDrawing" Target="../diagrams/drawing1.xml"/><Relationship Id="rId4" Type="http://schemas.openxmlformats.org/officeDocument/2006/relationships/notesSlide" Target="../notesSlides/notesSlide4.xml"/><Relationship Id="rId9" Type="http://schemas.openxmlformats.org/officeDocument/2006/relationships/diagramColors" Target="../diagrams/colors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0.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15181" y="1827947"/>
            <a:ext cx="10296525" cy="1376980"/>
          </a:xfrm>
          <a:prstGeom prst="rect">
            <a:avLst/>
          </a:prstGeom>
          <a:noFill/>
        </p:spPr>
        <p:txBody>
          <a:bodyPr wrap="square" rtlCol="0" anchor="ctr" anchorCtr="0">
            <a:spAutoFit/>
          </a:bodyPr>
          <a:lstStyle/>
          <a:p>
            <a:pPr algn="ctr" fontAlgn="auto">
              <a:lnSpc>
                <a:spcPts val="5280"/>
              </a:lnSpc>
            </a:pPr>
            <a:r>
              <a:rPr lang="zh-CN" altLang="en-US" sz="4400" b="1" dirty="0">
                <a:solidFill>
                  <a:srgbClr val="C00000"/>
                </a:solidFill>
                <a:latin typeface="黑体" panose="02010609060101010101" pitchFamily="49" charset="-122"/>
                <a:ea typeface="黑体" panose="02010609060101010101" pitchFamily="49" charset="-122"/>
              </a:rPr>
              <a:t>食品安全风险预测</a:t>
            </a:r>
          </a:p>
          <a:p>
            <a:pPr algn="ctr" fontAlgn="auto">
              <a:lnSpc>
                <a:spcPts val="5280"/>
              </a:lnSpc>
            </a:pPr>
            <a:r>
              <a:rPr lang="zh-CN" altLang="en-US" sz="4400" b="1" dirty="0">
                <a:solidFill>
                  <a:srgbClr val="C00000"/>
                </a:solidFill>
                <a:latin typeface="黑体" panose="02010609060101010101" pitchFamily="49" charset="-122"/>
                <a:ea typeface="黑体" panose="02010609060101010101" pitchFamily="49" charset="-122"/>
              </a:rPr>
              <a:t>预警技术研究</a:t>
            </a:r>
          </a:p>
        </p:txBody>
      </p:sp>
      <p:sp>
        <p:nvSpPr>
          <p:cNvPr id="58" name="TextBox 2"/>
          <p:cNvSpPr txBox="1"/>
          <p:nvPr/>
        </p:nvSpPr>
        <p:spPr>
          <a:xfrm>
            <a:off x="733769" y="396788"/>
            <a:ext cx="8316913" cy="460375"/>
          </a:xfrm>
          <a:prstGeom prst="rect">
            <a:avLst/>
          </a:prstGeom>
          <a:noFill/>
          <a:ln w="9525">
            <a:noFill/>
          </a:ln>
        </p:spPr>
        <p:txBody>
          <a:bodyPr>
            <a:spAutoFit/>
          </a:bodyPr>
          <a:lstStyle>
            <a:lvl1pPr marL="342900" indent="-342900" algn="l" rtl="0" eaLnBrk="0" fontAlgn="base" hangingPunct="0">
              <a:spcBef>
                <a:spcPts val="18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lr>
                <a:srgbClr val="FC8492"/>
              </a:buClr>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12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1000" kern="1200">
                <a:solidFill>
                  <a:schemeClr val="bg2"/>
                </a:solidFill>
                <a:latin typeface="+mn-lt"/>
                <a:ea typeface="+mn-ea"/>
                <a:cs typeface="+mn-cs"/>
              </a:defRPr>
            </a:lvl5pPr>
          </a:lstStyle>
          <a:p>
            <a:pPr marL="0" indent="0" defTabSz="457200">
              <a:spcBef>
                <a:spcPct val="0"/>
              </a:spcBef>
              <a:buFontTx/>
              <a:buNone/>
            </a:pPr>
            <a:r>
              <a:rPr lang="zh-CN" altLang="en-US" sz="2400" b="1" dirty="0">
                <a:solidFill>
                  <a:prstClr val="black"/>
                </a:solidFill>
                <a:latin typeface="微软雅黑" panose="020B0503020204020204" pitchFamily="34" charset="-122"/>
                <a:ea typeface="微软雅黑" panose="020B0503020204020204" pitchFamily="34" charset="-122"/>
              </a:rPr>
              <a:t>国家重点研发项目</a:t>
            </a:r>
            <a:endParaRPr sz="2400" b="1" dirty="0">
              <a:solidFill>
                <a:prstClr val="black"/>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84480" y="908685"/>
            <a:ext cx="878014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53885" y="4024894"/>
            <a:ext cx="5396797" cy="1229824"/>
          </a:xfrm>
          <a:prstGeom prst="rect">
            <a:avLst/>
          </a:prstGeom>
          <a:noFill/>
        </p:spPr>
        <p:txBody>
          <a:bodyPr wrap="square" rtlCol="0" anchor="ctr" anchorCtr="0">
            <a:spAutoFit/>
          </a:bodyPr>
          <a:lstStyle/>
          <a:p>
            <a:pPr algn="ctr"/>
            <a:r>
              <a:rPr lang="zh-CN" altLang="en-US" sz="3200" dirty="0"/>
              <a:t>食品项目交流与分享</a:t>
            </a:r>
            <a:endParaRPr lang="en-US" altLang="zh-CN" dirty="0"/>
          </a:p>
          <a:p>
            <a:endParaRPr lang="en-US" altLang="zh-CN" sz="2000" dirty="0">
              <a:solidFill>
                <a:srgbClr val="C00000"/>
              </a:solidFill>
            </a:endParaRPr>
          </a:p>
          <a:p>
            <a:pPr algn="ctr">
              <a:lnSpc>
                <a:spcPts val="2500"/>
              </a:lnSpc>
            </a:pPr>
            <a:r>
              <a:rPr lang="zh-CN" altLang="en-US" sz="3200" dirty="0"/>
              <a:t> 汇报人：刘奔</a:t>
            </a:r>
            <a:endParaRPr lang="en-US" altLang="zh-CN" sz="3200" dirty="0"/>
          </a:p>
        </p:txBody>
      </p:sp>
      <p:sp>
        <p:nvSpPr>
          <p:cNvPr id="3" name="矩形 2"/>
          <p:cNvSpPr/>
          <p:nvPr/>
        </p:nvSpPr>
        <p:spPr>
          <a:xfrm>
            <a:off x="10522550" y="6182594"/>
            <a:ext cx="1107997" cy="369332"/>
          </a:xfrm>
          <a:prstGeom prst="rect">
            <a:avLst/>
          </a:prstGeom>
        </p:spPr>
        <p:txBody>
          <a:bodyPr wrap="none">
            <a:spAutoFit/>
          </a:bodyPr>
          <a:lstStyle/>
          <a:p>
            <a:pPr algn="ctr"/>
            <a:r>
              <a:rPr lang="en-US" altLang="zh-CN" dirty="0"/>
              <a:t>2020-5-1</a:t>
            </a:r>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文本框 10"/>
          <p:cNvSpPr txBox="1"/>
          <p:nvPr>
            <p:custDataLst>
              <p:tags r:id="rId1"/>
            </p:custDataLst>
          </p:nvPr>
        </p:nvSpPr>
        <p:spPr>
          <a:xfrm>
            <a:off x="862330" y="543560"/>
            <a:ext cx="3476914"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分段预测模型</a:t>
            </a:r>
          </a:p>
        </p:txBody>
      </p:sp>
      <p:sp>
        <p:nvSpPr>
          <p:cNvPr id="12" name="内容占位符 2">
            <a:extLst>
              <a:ext uri="{FF2B5EF4-FFF2-40B4-BE49-F238E27FC236}">
                <a16:creationId xmlns:a16="http://schemas.microsoft.com/office/drawing/2014/main" id="{D01C0E77-3C36-4849-A562-780955C87753}"/>
              </a:ext>
            </a:extLst>
          </p:cNvPr>
          <p:cNvSpPr txBox="1"/>
          <p:nvPr/>
        </p:nvSpPr>
        <p:spPr bwMode="auto">
          <a:xfrm>
            <a:off x="862330" y="1449070"/>
            <a:ext cx="5534025" cy="448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Font typeface="Wingdings" panose="05000000000000000000" pitchFamily="2" charset="2"/>
              <a:buNone/>
            </a:pP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defTabSz="914400">
              <a:lnSpc>
                <a:spcPct val="15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实际环境中，冷链食品在流转过程中要经历多个环节的变化，期间的微生物生长环境因子会有所不同。不同的环境温度下，对应的微生物生长动力学模型参数也不一样。温度波动情况下，微生物需要一定的延滞期以适应新的环境，变成新环境下的生长速率。</a:t>
            </a:r>
          </a:p>
          <a:p>
            <a:pPr defTabSz="914400"/>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lnSpc>
                <a:spcPct val="15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在此情况下，学者通过利用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等效生长时间</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法，</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以描述在不同的温度环境下微生物的生长状况。</a:t>
            </a:r>
            <a:endParaRPr lang="zh-CN" altLang="en-US" sz="1800" dirty="0">
              <a:latin typeface="Times New Roman" panose="02020603050405020304" charset="0"/>
              <a:ea typeface="宋体" panose="02010600030101010101" pitchFamily="2" charset="-122"/>
              <a:cs typeface="Times New Roman" panose="02020603050405020304" charset="0"/>
            </a:endParaRPr>
          </a:p>
          <a:p>
            <a:pPr defTabSz="914400"/>
            <a:endParaRPr lang="zh-CN" altLang="en-US" sz="2000" dirty="0">
              <a:latin typeface="Times New Roman" panose="02020603050405020304" charset="0"/>
              <a:ea typeface="宋体" panose="02010600030101010101" pitchFamily="2" charset="-122"/>
              <a:cs typeface="Times New Roman" panose="02020603050405020304" charset="0"/>
            </a:endParaRPr>
          </a:p>
          <a:p>
            <a:pPr defTabSz="914400"/>
            <a:endParaRPr lang="zh-CN" altLang="en-US" sz="2000" dirty="0">
              <a:latin typeface="Times New Roman" panose="02020603050405020304" charset="0"/>
              <a:ea typeface="宋体" panose="02010600030101010101" pitchFamily="2" charset="-122"/>
              <a:cs typeface="Times New Roman" panose="02020603050405020304" charset="0"/>
            </a:endParaRPr>
          </a:p>
        </p:txBody>
      </p:sp>
      <p:pic>
        <p:nvPicPr>
          <p:cNvPr id="2" name="图片 1">
            <a:extLst>
              <a:ext uri="{FF2B5EF4-FFF2-40B4-BE49-F238E27FC236}">
                <a16:creationId xmlns:a16="http://schemas.microsoft.com/office/drawing/2014/main" id="{EFBF7BCF-AEE1-3546-86B7-481379CDFC14}"/>
              </a:ext>
            </a:extLst>
          </p:cNvPr>
          <p:cNvPicPr>
            <a:picLocks noChangeAspect="1"/>
          </p:cNvPicPr>
          <p:nvPr/>
        </p:nvPicPr>
        <p:blipFill>
          <a:blip r:embed="rId3"/>
          <a:stretch>
            <a:fillRect/>
          </a:stretch>
        </p:blipFill>
        <p:spPr>
          <a:xfrm>
            <a:off x="6396355" y="2309247"/>
            <a:ext cx="5706605" cy="2895889"/>
          </a:xfrm>
          <a:prstGeom prst="rect">
            <a:avLst/>
          </a:prstGeom>
        </p:spPr>
      </p:pic>
    </p:spTree>
    <p:extLst>
      <p:ext uri="{BB962C8B-B14F-4D97-AF65-F5344CB8AC3E}">
        <p14:creationId xmlns:p14="http://schemas.microsoft.com/office/powerpoint/2010/main" val="87372405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03</a:t>
            </a:r>
            <a:endParaRPr lang="zh-CN" altLang="en-US" sz="9600" dirty="0">
              <a:solidFill>
                <a:schemeClr val="accent2"/>
              </a:solidFill>
              <a:latin typeface="+mj-lt"/>
            </a:endParaRPr>
          </a:p>
        </p:txBody>
      </p:sp>
      <p:sp>
        <p:nvSpPr>
          <p:cNvPr id="6" name="文本框 5"/>
          <p:cNvSpPr txBox="1"/>
          <p:nvPr/>
        </p:nvSpPr>
        <p:spPr>
          <a:xfrm>
            <a:off x="5743079" y="3280248"/>
            <a:ext cx="3047147" cy="1200329"/>
          </a:xfrm>
          <a:prstGeom prst="rect">
            <a:avLst/>
          </a:prstGeom>
          <a:noFill/>
        </p:spPr>
        <p:txBody>
          <a:bodyPr wrap="square" rtlCol="0" anchor="ctr" anchorCtr="0">
            <a:spAutoFit/>
          </a:bodyPr>
          <a:lstStyle/>
          <a:p>
            <a:pPr algn="ctr"/>
            <a:r>
              <a:rPr lang="zh-CN" altLang="en-US" sz="3600" b="1" dirty="0">
                <a:solidFill>
                  <a:schemeClr val="accent1"/>
                </a:solidFill>
                <a:latin typeface="+mn-ea"/>
              </a:rPr>
              <a:t>食品关联预测预警系统</a:t>
            </a:r>
          </a:p>
        </p:txBody>
      </p:sp>
    </p:spTree>
    <p:extLst>
      <p:ext uri="{BB962C8B-B14F-4D97-AF65-F5344CB8AC3E}">
        <p14:creationId xmlns:p14="http://schemas.microsoft.com/office/powerpoint/2010/main" val="425174588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543560"/>
            <a:ext cx="1750241" cy="65248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研究问题</a:t>
            </a: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6" name="矩形 5"/>
          <p:cNvSpPr/>
          <p:nvPr/>
        </p:nvSpPr>
        <p:spPr>
          <a:xfrm>
            <a:off x="862330" y="2210935"/>
            <a:ext cx="5631561" cy="2844177"/>
          </a:xfrm>
          <a:prstGeom prst="rect">
            <a:avLst/>
          </a:prstGeom>
        </p:spPr>
        <p:txBody>
          <a:bodyPr wrap="square">
            <a:spAutoFit/>
          </a:bodyPr>
          <a:lstStyle/>
          <a:p>
            <a:pPr marL="342900" indent="-342900" fontAlgn="auto">
              <a:lnSpc>
                <a:spcPct val="150000"/>
              </a:lnSpc>
              <a:spcAft>
                <a:spcPts val="1200"/>
              </a:spcAft>
              <a:buFont typeface="Arial" panose="020B0604020202020204" pitchFamily="34" charset="0"/>
              <a:buChar char="•"/>
            </a:pP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食品检测大多以抽检报告的形式呈现，这样的报告有很多潜在有用的信息</a:t>
            </a:r>
            <a:endParaRPr lang="zh-CN" altLang="en-US"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1200"/>
              </a:spcAft>
              <a:buFont typeface="Arial" panose="020B0604020202020204" pitchFamily="34" charset="0"/>
              <a:buChar char="•"/>
            </a:pPr>
            <a:endPar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1200"/>
              </a:spcAft>
              <a:buFont typeface="Arial" panose="020B0604020202020204" pitchFamily="34" charset="0"/>
              <a:buChar char="•"/>
            </a:pPr>
            <a:r>
              <a:rPr lang="zh-CN" altLang="en-US" kern="100" dirty="0">
                <a:solidFill>
                  <a:srgbClr val="2E75B6"/>
                </a:solidFill>
                <a:latin typeface="微软雅黑" panose="020B0503020204020204" pitchFamily="34" charset="-122"/>
                <a:ea typeface="微软雅黑" panose="020B0503020204020204" pitchFamily="34" charset="-122"/>
                <a:cs typeface="微软雅黑" panose="020B0503020204020204" pitchFamily="34" charset="-122"/>
              </a:rPr>
              <a:t>潜在不合格的食品：</a:t>
            </a: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某种食品检测出不合格，那么与其同一产地、同一类别、同一批次的食品的风险程度会更高</a:t>
            </a:r>
          </a:p>
        </p:txBody>
      </p:sp>
      <p:graphicFrame>
        <p:nvGraphicFramePr>
          <p:cNvPr id="2" name="图示 1">
            <a:extLst>
              <a:ext uri="{FF2B5EF4-FFF2-40B4-BE49-F238E27FC236}">
                <a16:creationId xmlns:a16="http://schemas.microsoft.com/office/drawing/2014/main" id="{DA5E5409-4BFA-084D-AFCB-77FB1AC5CB47}"/>
              </a:ext>
            </a:extLst>
          </p:cNvPr>
          <p:cNvGraphicFramePr/>
          <p:nvPr>
            <p:extLst>
              <p:ext uri="{D42A27DB-BD31-4B8C-83A1-F6EECF244321}">
                <p14:modId xmlns:p14="http://schemas.microsoft.com/office/powerpoint/2010/main" val="546325708"/>
              </p:ext>
            </p:extLst>
          </p:nvPr>
        </p:nvGraphicFramePr>
        <p:xfrm>
          <a:off x="6910646" y="1562792"/>
          <a:ext cx="5092931" cy="44556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1843828844"/>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543560"/>
            <a:ext cx="2919095" cy="65248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研究方法</a:t>
            </a: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1" name="矩形 30"/>
          <p:cNvSpPr/>
          <p:nvPr/>
        </p:nvSpPr>
        <p:spPr>
          <a:xfrm>
            <a:off x="830675" y="1955637"/>
            <a:ext cx="5532755" cy="2778774"/>
          </a:xfrm>
          <a:prstGeom prst="rect">
            <a:avLst/>
          </a:prstGeom>
        </p:spPr>
        <p:txBody>
          <a:bodyPr wrap="square">
            <a:spAutoFit/>
          </a:bodyPr>
          <a:ls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a:lstStyle>
          <a:p>
            <a:pPr marL="342900" indent="-342900">
              <a:lnSpc>
                <a:spcPct val="20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cs typeface="Times New Roman" panose="02020603050405020304" charset="0"/>
              </a:rPr>
              <a:t>食品根据所属类别归类构成树型模型，一种食品类别只属于一种父类别。</a:t>
            </a:r>
            <a:endParaRPr lang="en-US" altLang="zh-CN" sz="1800" kern="1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Arial" panose="020B0604020202020204" pitchFamily="34" charset="0"/>
              <a:buChar char="•"/>
            </a:pPr>
            <a:r>
              <a:rPr lang="zh-CN" altLang="en-US" sz="1800" kern="100" dirty="0">
                <a:latin typeface="微软雅黑" panose="020B0503020204020204" pitchFamily="34" charset="-122"/>
                <a:ea typeface="微软雅黑" panose="020B0503020204020204" pitchFamily="34" charset="-122"/>
                <a:cs typeface="微软雅黑" panose="020B0503020204020204" pitchFamily="34" charset="-122"/>
              </a:rPr>
              <a:t>利用检测报告，为每类食品设置一个风险程度评价指标，根据传染病模型计算出食品的关联度，计算出每个种类的风险程度。</a:t>
            </a:r>
            <a:endParaRPr lang="en-US" altLang="zh-CN" sz="1800" kern="1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extLst>
              <a:ext uri="{FF2B5EF4-FFF2-40B4-BE49-F238E27FC236}">
                <a16:creationId xmlns:a16="http://schemas.microsoft.com/office/drawing/2014/main" id="{64D83173-4775-8D46-98A5-EEFEF7C9AA73}"/>
              </a:ext>
            </a:extLst>
          </p:cNvPr>
          <p:cNvPicPr>
            <a:picLocks noChangeAspect="1"/>
          </p:cNvPicPr>
          <p:nvPr/>
        </p:nvPicPr>
        <p:blipFill>
          <a:blip r:embed="rId6"/>
          <a:stretch>
            <a:fillRect/>
          </a:stretch>
        </p:blipFill>
        <p:spPr>
          <a:xfrm>
            <a:off x="6363430" y="1196046"/>
            <a:ext cx="5164710" cy="5060197"/>
          </a:xfrm>
          <a:prstGeom prst="rect">
            <a:avLst/>
          </a:prstGeom>
        </p:spPr>
      </p:pic>
    </p:spTree>
    <p:custDataLst>
      <p:tags r:id="rId1"/>
    </p:custDataLst>
    <p:extLst>
      <p:ext uri="{BB962C8B-B14F-4D97-AF65-F5344CB8AC3E}">
        <p14:creationId xmlns:p14="http://schemas.microsoft.com/office/powerpoint/2010/main" val="3791265900"/>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932270B0-2D79-CF4D-AA93-D630599F88AC}"/>
              </a:ext>
            </a:extLst>
          </p:cNvPr>
          <p:cNvSpPr txBox="1"/>
          <p:nvPr/>
        </p:nvSpPr>
        <p:spPr bwMode="auto">
          <a:xfrm>
            <a:off x="4143375" y="1044575"/>
            <a:ext cx="3905250" cy="38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lgn="ctr" defTabSz="914400">
              <a:buFont typeface="Wingdings" panose="05000000000000000000" pitchFamily="2" charset="2"/>
              <a:buNone/>
            </a:pPr>
            <a:r>
              <a:rPr lang="zh-CN" sz="1800" dirty="0"/>
              <a:t>决策指标选取表</a:t>
            </a:r>
          </a:p>
        </p:txBody>
      </p:sp>
      <p:graphicFrame>
        <p:nvGraphicFramePr>
          <p:cNvPr id="3" name="表格 2">
            <a:extLst>
              <a:ext uri="{FF2B5EF4-FFF2-40B4-BE49-F238E27FC236}">
                <a16:creationId xmlns:a16="http://schemas.microsoft.com/office/drawing/2014/main" id="{DE82CE1F-C493-9542-815E-5C92994A3BE5}"/>
              </a:ext>
            </a:extLst>
          </p:cNvPr>
          <p:cNvGraphicFramePr/>
          <p:nvPr>
            <p:extLst>
              <p:ext uri="{D42A27DB-BD31-4B8C-83A1-F6EECF244321}">
                <p14:modId xmlns:p14="http://schemas.microsoft.com/office/powerpoint/2010/main" val="527948596"/>
              </p:ext>
            </p:extLst>
          </p:nvPr>
        </p:nvGraphicFramePr>
        <p:xfrm>
          <a:off x="1645920" y="1542415"/>
          <a:ext cx="8900160" cy="4752340"/>
        </p:xfrm>
        <a:graphic>
          <a:graphicData uri="http://schemas.openxmlformats.org/drawingml/2006/table">
            <a:tbl>
              <a:tblPr firstRow="1" bandRow="1">
                <a:tableStyleId>{E8B1032C-EA38-4F05-BA0D-38AFFFC7BED3}</a:tableStyleId>
              </a:tblPr>
              <a:tblGrid>
                <a:gridCol w="1577340">
                  <a:extLst>
                    <a:ext uri="{9D8B030D-6E8A-4147-A177-3AD203B41FA5}">
                      <a16:colId xmlns:a16="http://schemas.microsoft.com/office/drawing/2014/main" val="20000"/>
                    </a:ext>
                  </a:extLst>
                </a:gridCol>
                <a:gridCol w="7322820">
                  <a:extLst>
                    <a:ext uri="{9D8B030D-6E8A-4147-A177-3AD203B41FA5}">
                      <a16:colId xmlns:a16="http://schemas.microsoft.com/office/drawing/2014/main" val="20001"/>
                    </a:ext>
                  </a:extLst>
                </a:gridCol>
              </a:tblGrid>
              <a:tr h="304800">
                <a:tc>
                  <a:txBody>
                    <a:bodyPr/>
                    <a:lstStyle/>
                    <a:p>
                      <a:pPr algn="ctr">
                        <a:buNone/>
                      </a:pPr>
                      <a:r>
                        <a:rPr lang="zh-CN" altLang="en-US" sz="1400"/>
                        <a:t>属性名称</a:t>
                      </a:r>
                    </a:p>
                  </a:txBody>
                  <a:tcPr/>
                </a:tc>
                <a:tc>
                  <a:txBody>
                    <a:bodyPr/>
                    <a:lstStyle/>
                    <a:p>
                      <a:pPr algn="ctr">
                        <a:buNone/>
                      </a:pPr>
                      <a:r>
                        <a:rPr lang="zh-CN" altLang="en-US" sz="1400"/>
                        <a:t>说明</a:t>
                      </a:r>
                    </a:p>
                  </a:txBody>
                  <a:tcPr/>
                </a:tc>
                <a:extLst>
                  <a:ext uri="{0D108BD9-81ED-4DB2-BD59-A6C34878D82A}">
                    <a16:rowId xmlns:a16="http://schemas.microsoft.com/office/drawing/2014/main" val="10000"/>
                  </a:ext>
                </a:extLst>
              </a:tr>
              <a:tr h="304800">
                <a:tc>
                  <a:txBody>
                    <a:bodyPr/>
                    <a:lstStyle/>
                    <a:p>
                      <a:pPr algn="ctr">
                        <a:buNone/>
                      </a:pPr>
                      <a:r>
                        <a:rPr lang="zh-CN" altLang="en-US" sz="1400"/>
                        <a:t>品名</a:t>
                      </a:r>
                    </a:p>
                  </a:txBody>
                  <a:tcPr/>
                </a:tc>
                <a:tc>
                  <a:txBody>
                    <a:bodyPr/>
                    <a:lstStyle/>
                    <a:p>
                      <a:pPr>
                        <a:buNone/>
                      </a:pPr>
                      <a:r>
                        <a:rPr lang="zh-CN" altLang="en-US" sz="1400"/>
                        <a:t>食品的标注，依据品名可对食品分类。</a:t>
                      </a:r>
                    </a:p>
                  </a:txBody>
                  <a:tcPr/>
                </a:tc>
                <a:extLst>
                  <a:ext uri="{0D108BD9-81ED-4DB2-BD59-A6C34878D82A}">
                    <a16:rowId xmlns:a16="http://schemas.microsoft.com/office/drawing/2014/main" val="10001"/>
                  </a:ext>
                </a:extLst>
              </a:tr>
              <a:tr h="518160">
                <a:tc>
                  <a:txBody>
                    <a:bodyPr/>
                    <a:lstStyle/>
                    <a:p>
                      <a:pPr algn="ctr">
                        <a:buNone/>
                      </a:pPr>
                      <a:r>
                        <a:rPr lang="zh-CN" altLang="en-US" sz="1400"/>
                        <a:t>配料</a:t>
                      </a:r>
                    </a:p>
                  </a:txBody>
                  <a:tcPr/>
                </a:tc>
                <a:tc>
                  <a:txBody>
                    <a:bodyPr/>
                    <a:lstStyle/>
                    <a:p>
                      <a:pPr>
                        <a:buNone/>
                      </a:pPr>
                      <a:r>
                        <a:rPr lang="zh-CN" altLang="en-US" sz="1400" dirty="0"/>
                        <a:t>食品组成成分以及配料的标注。通过配料内容，分析食品对象间基于食品主要成分的关联度，食品成分相似度越高，其生产工艺、可能存在的问题也会越高。</a:t>
                      </a:r>
                    </a:p>
                  </a:txBody>
                  <a:tcPr/>
                </a:tc>
                <a:extLst>
                  <a:ext uri="{0D108BD9-81ED-4DB2-BD59-A6C34878D82A}">
                    <a16:rowId xmlns:a16="http://schemas.microsoft.com/office/drawing/2014/main" val="10002"/>
                  </a:ext>
                </a:extLst>
              </a:tr>
              <a:tr h="518160">
                <a:tc>
                  <a:txBody>
                    <a:bodyPr/>
                    <a:lstStyle/>
                    <a:p>
                      <a:pPr algn="ctr">
                        <a:buNone/>
                      </a:pPr>
                      <a:r>
                        <a:rPr lang="zh-CN" altLang="en-US" sz="1400"/>
                        <a:t>食品添加剂</a:t>
                      </a:r>
                    </a:p>
                  </a:txBody>
                  <a:tcPr/>
                </a:tc>
                <a:tc>
                  <a:txBody>
                    <a:bodyPr/>
                    <a:lstStyle/>
                    <a:p>
                      <a:pPr>
                        <a:buNone/>
                      </a:pPr>
                      <a:r>
                        <a:rPr lang="zh-CN" altLang="en-US" sz="1400"/>
                        <a:t>食品所添加的添加剂标注。从食品类别中添加剂的相似度着手，越相似的组成，相同添加剂越多，产生的化学反应越相似，因此相似度越高。</a:t>
                      </a:r>
                    </a:p>
                  </a:txBody>
                  <a:tcPr/>
                </a:tc>
                <a:extLst>
                  <a:ext uri="{0D108BD9-81ED-4DB2-BD59-A6C34878D82A}">
                    <a16:rowId xmlns:a16="http://schemas.microsoft.com/office/drawing/2014/main" val="10003"/>
                  </a:ext>
                </a:extLst>
              </a:tr>
              <a:tr h="304800">
                <a:tc>
                  <a:txBody>
                    <a:bodyPr/>
                    <a:lstStyle/>
                    <a:p>
                      <a:pPr algn="ctr">
                        <a:buNone/>
                      </a:pPr>
                      <a:r>
                        <a:rPr lang="zh-CN" altLang="en-US" sz="1400"/>
                        <a:t>生产日期</a:t>
                      </a:r>
                    </a:p>
                  </a:txBody>
                  <a:tcPr/>
                </a:tc>
                <a:tc>
                  <a:txBody>
                    <a:bodyPr/>
                    <a:lstStyle/>
                    <a:p>
                      <a:pPr>
                        <a:buNone/>
                      </a:pPr>
                      <a:r>
                        <a:rPr lang="zh-CN" altLang="en-US" sz="1400" dirty="0"/>
                        <a:t>食品生产日期的标注。时间范围越近，使用相同添加剂食品的相关度越高。</a:t>
                      </a:r>
                    </a:p>
                  </a:txBody>
                  <a:tcPr/>
                </a:tc>
                <a:extLst>
                  <a:ext uri="{0D108BD9-81ED-4DB2-BD59-A6C34878D82A}">
                    <a16:rowId xmlns:a16="http://schemas.microsoft.com/office/drawing/2014/main" val="10004"/>
                  </a:ext>
                </a:extLst>
              </a:tr>
              <a:tr h="518160">
                <a:tc>
                  <a:txBody>
                    <a:bodyPr/>
                    <a:lstStyle/>
                    <a:p>
                      <a:pPr algn="ctr">
                        <a:buNone/>
                      </a:pPr>
                      <a:r>
                        <a:rPr lang="zh-CN" altLang="en-US" sz="1400"/>
                        <a:t>产地</a:t>
                      </a:r>
                    </a:p>
                  </a:txBody>
                  <a:tcPr/>
                </a:tc>
                <a:tc>
                  <a:txBody>
                    <a:bodyPr/>
                    <a:lstStyle/>
                    <a:p>
                      <a:pPr>
                        <a:buNone/>
                      </a:pPr>
                      <a:r>
                        <a:rPr lang="zh-CN" altLang="en-US" sz="1400" dirty="0"/>
                        <a:t>食品产地标注。相同地域范围内的不同类别的食品，如果使用了相同的添加剂，则出现食品问题的概率会增加，也说明在此条件下，这两种食品的相关度会相应变大。</a:t>
                      </a:r>
                    </a:p>
                  </a:txBody>
                  <a:tcPr/>
                </a:tc>
                <a:extLst>
                  <a:ext uri="{0D108BD9-81ED-4DB2-BD59-A6C34878D82A}">
                    <a16:rowId xmlns:a16="http://schemas.microsoft.com/office/drawing/2014/main" val="10005"/>
                  </a:ext>
                </a:extLst>
              </a:tr>
              <a:tr h="728980">
                <a:tc>
                  <a:txBody>
                    <a:bodyPr/>
                    <a:lstStyle/>
                    <a:p>
                      <a:pPr algn="ctr">
                        <a:buNone/>
                      </a:pPr>
                      <a:r>
                        <a:rPr lang="zh-CN" altLang="en-US" sz="1400"/>
                        <a:t>生产商</a:t>
                      </a:r>
                    </a:p>
                  </a:txBody>
                  <a:tcPr/>
                </a:tc>
                <a:tc>
                  <a:txBody>
                    <a:bodyPr/>
                    <a:lstStyle/>
                    <a:p>
                      <a:pPr>
                        <a:buNone/>
                      </a:pPr>
                      <a:r>
                        <a:rPr lang="zh-CN" altLang="en-US" sz="1400" dirty="0"/>
                        <a:t>食品生产企业的标注。同一食品生产企业在处理相同添加物的生产过程中出于成本考虑，会尽量应用相同的生产方式和生产技术，即使生产的食品类别不同，其关联度也会很髙。</a:t>
                      </a:r>
                    </a:p>
                  </a:txBody>
                  <a:tcPr/>
                </a:tc>
                <a:extLst>
                  <a:ext uri="{0D108BD9-81ED-4DB2-BD59-A6C34878D82A}">
                    <a16:rowId xmlns:a16="http://schemas.microsoft.com/office/drawing/2014/main" val="10006"/>
                  </a:ext>
                </a:extLst>
              </a:tr>
              <a:tr h="518160">
                <a:tc>
                  <a:txBody>
                    <a:bodyPr/>
                    <a:lstStyle/>
                    <a:p>
                      <a:pPr algn="ctr">
                        <a:buNone/>
                      </a:pPr>
                      <a:r>
                        <a:rPr lang="zh-CN" altLang="en-US" sz="1400"/>
                        <a:t>地址</a:t>
                      </a:r>
                    </a:p>
                  </a:txBody>
                  <a:tcPr/>
                </a:tc>
                <a:tc>
                  <a:txBody>
                    <a:bodyPr/>
                    <a:lstStyle/>
                    <a:p>
                      <a:pPr>
                        <a:buNone/>
                      </a:pPr>
                      <a:r>
                        <a:rPr lang="zh-CN" altLang="en-US" sz="1400"/>
                        <a:t>食品生产企业的所在地标注。使用生产商地址属性结合生产商属性一起分析不同食品间的相关度。</a:t>
                      </a:r>
                    </a:p>
                  </a:txBody>
                  <a:tcPr/>
                </a:tc>
                <a:extLst>
                  <a:ext uri="{0D108BD9-81ED-4DB2-BD59-A6C34878D82A}">
                    <a16:rowId xmlns:a16="http://schemas.microsoft.com/office/drawing/2014/main" val="10007"/>
                  </a:ext>
                </a:extLst>
              </a:tr>
              <a:tr h="304800">
                <a:tc>
                  <a:txBody>
                    <a:bodyPr/>
                    <a:lstStyle/>
                    <a:p>
                      <a:pPr algn="ctr">
                        <a:buNone/>
                      </a:pPr>
                      <a:r>
                        <a:rPr lang="zh-CN" altLang="en-US" sz="1400"/>
                        <a:t>邮编</a:t>
                      </a:r>
                    </a:p>
                  </a:txBody>
                  <a:tcPr/>
                </a:tc>
                <a:tc>
                  <a:txBody>
                    <a:bodyPr/>
                    <a:lstStyle/>
                    <a:p>
                      <a:pPr>
                        <a:buNone/>
                      </a:pPr>
                      <a:r>
                        <a:rPr lang="zh-CN" altLang="en-US" sz="1400"/>
                        <a:t>食品生产企业邮政编码标注。</a:t>
                      </a:r>
                    </a:p>
                  </a:txBody>
                  <a:tcPr/>
                </a:tc>
                <a:extLst>
                  <a:ext uri="{0D108BD9-81ED-4DB2-BD59-A6C34878D82A}">
                    <a16:rowId xmlns:a16="http://schemas.microsoft.com/office/drawing/2014/main" val="10008"/>
                  </a:ext>
                </a:extLst>
              </a:tr>
              <a:tr h="731520">
                <a:tc>
                  <a:txBody>
                    <a:bodyPr/>
                    <a:lstStyle/>
                    <a:p>
                      <a:pPr algn="ctr">
                        <a:buNone/>
                      </a:pPr>
                      <a:r>
                        <a:rPr lang="zh-CN" altLang="en-US" sz="1400"/>
                        <a:t>电话</a:t>
                      </a:r>
                    </a:p>
                  </a:txBody>
                  <a:tcPr/>
                </a:tc>
                <a:tc>
                  <a:txBody>
                    <a:bodyPr/>
                    <a:lstStyle/>
                    <a:p>
                      <a:pPr>
                        <a:buNone/>
                      </a:pPr>
                      <a:r>
                        <a:rPr lang="zh-CN" altLang="en-US" sz="1400" dirty="0"/>
                        <a:t>食品生产企业电话联系方式标注。可以通过邮编或者电话号码的区号来直观比较不同节点生产商的地域范围相近度，或者找出省、市、区这种区域特征标注词，分析不同节点的地域范围相似度。</a:t>
                      </a:r>
                    </a:p>
                  </a:txBody>
                  <a:tcPr/>
                </a:tc>
                <a:extLst>
                  <a:ext uri="{0D108BD9-81ED-4DB2-BD59-A6C34878D82A}">
                    <a16:rowId xmlns:a16="http://schemas.microsoft.com/office/drawing/2014/main" val="10009"/>
                  </a:ext>
                </a:extLst>
              </a:tr>
            </a:tbl>
          </a:graphicData>
        </a:graphic>
      </p:graphicFrame>
      <p:sp>
        <p:nvSpPr>
          <p:cNvPr id="4" name="PA-文本框 10">
            <a:extLst>
              <a:ext uri="{FF2B5EF4-FFF2-40B4-BE49-F238E27FC236}">
                <a16:creationId xmlns:a16="http://schemas.microsoft.com/office/drawing/2014/main" id="{ECF47FBA-7E66-034A-9324-CF0DA710A492}"/>
              </a:ext>
            </a:extLst>
          </p:cNvPr>
          <p:cNvSpPr txBox="1"/>
          <p:nvPr>
            <p:custDataLst>
              <p:tags r:id="rId1"/>
            </p:custDataLst>
          </p:nvPr>
        </p:nvSpPr>
        <p:spPr>
          <a:xfrm>
            <a:off x="862330" y="543560"/>
            <a:ext cx="2919095"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决策指标选取</a:t>
            </a:r>
          </a:p>
        </p:txBody>
      </p:sp>
    </p:spTree>
    <p:extLst>
      <p:ext uri="{BB962C8B-B14F-4D97-AF65-F5344CB8AC3E}">
        <p14:creationId xmlns:p14="http://schemas.microsoft.com/office/powerpoint/2010/main" val="337711599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543560"/>
            <a:ext cx="2412885"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关联度计算</a:t>
            </a: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6" name="矩形 5"/>
          <p:cNvSpPr/>
          <p:nvPr/>
        </p:nvSpPr>
        <p:spPr>
          <a:xfrm>
            <a:off x="1893109" y="1851230"/>
            <a:ext cx="7733030" cy="3675173"/>
          </a:xfrm>
          <a:prstGeom prst="rect">
            <a:avLst/>
          </a:prstGeom>
        </p:spPr>
        <p:txBody>
          <a:bodyPr wrap="square">
            <a:spAutoFit/>
          </a:bodyPr>
          <a:lstStyle/>
          <a:p>
            <a:pPr marL="342900" indent="-342900">
              <a:lnSpc>
                <a:spcPct val="150000"/>
              </a:lnSpc>
              <a:spcAft>
                <a:spcPts val="1200"/>
              </a:spcAft>
              <a:buFont typeface="Arial" panose="020B0604020202020204" pitchFamily="34" charset="0"/>
              <a:buChar char="•"/>
            </a:pPr>
            <a:r>
              <a:rPr lang="zh-CN" altLang="en-US" b="1" dirty="0">
                <a:solidFill>
                  <a:srgbClr val="759FCC"/>
                </a:solidFill>
                <a:latin typeface="微软雅黑" panose="020B0503020204020204" pitchFamily="34" charset="-122"/>
                <a:ea typeface="微软雅黑" panose="020B0503020204020204" pitchFamily="34" charset="-122"/>
                <a:cs typeface="Times New Roman" panose="02020603050405020304" charset="0"/>
              </a:rPr>
              <a:t>归一化处理：</a:t>
            </a:r>
            <a:r>
              <a:rPr lang="zh-CN" altLang="en-US" dirty="0">
                <a:latin typeface="微软雅黑" panose="020B0503020204020204" pitchFamily="34" charset="-122"/>
                <a:ea typeface="微软雅黑" panose="020B0503020204020204" pitchFamily="34" charset="-122"/>
                <a:cs typeface="Times New Roman" panose="02020603050405020304" charset="0"/>
              </a:rPr>
              <a:t>将食品标签中的集合信息（例如配料表）、区间信息（例如生产时间和保质期）、描述性文字信息（例如产地和地址）等，进行统一处理，变成格式统一可处理的信息。</a:t>
            </a:r>
            <a:endPar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1200"/>
              </a:spcAft>
              <a:buFont typeface="Arial" panose="020B0604020202020204" pitchFamily="34" charset="0"/>
              <a:buChar char="•"/>
            </a:pPr>
            <a:r>
              <a:rPr lang="zh-CN" altLang="en-US" b="1" dirty="0">
                <a:solidFill>
                  <a:srgbClr val="759FCC"/>
                </a:solidFill>
                <a:latin typeface="微软雅黑" panose="020B0503020204020204" pitchFamily="34" charset="-122"/>
                <a:ea typeface="微软雅黑" panose="020B0503020204020204" pitchFamily="34" charset="-122"/>
                <a:cs typeface="Times New Roman" panose="02020603050405020304" charset="0"/>
              </a:rPr>
              <a:t>相关系数计算</a:t>
            </a:r>
            <a:r>
              <a:rPr lang="zh-CN" altLang="en-US" b="1" dirty="0">
                <a:latin typeface="微软雅黑" panose="020B0503020204020204" pitchFamily="34" charset="-122"/>
                <a:ea typeface="微软雅黑" panose="020B0503020204020204" pitchFamily="34" charset="-122"/>
                <a:cs typeface="Times New Roman" panose="02020603050405020304" charset="0"/>
              </a:rPr>
              <a:t>：</a:t>
            </a:r>
            <a:r>
              <a:rPr lang="zh-CN" altLang="en-US" dirty="0">
                <a:latin typeface="微软雅黑" panose="020B0503020204020204" pitchFamily="34" charset="-122"/>
                <a:ea typeface="微软雅黑" panose="020B0503020204020204" pitchFamily="34" charset="-122"/>
                <a:cs typeface="Times New Roman" panose="02020603050405020304" charset="0"/>
              </a:rPr>
              <a:t>计算相关信息的灰数灰距离作为食品各属性间的相关系数。</a:t>
            </a:r>
            <a:endParaRPr lang="en-US" altLang="zh-CN" dirty="0">
              <a:latin typeface="微软雅黑" panose="020B0503020204020204" pitchFamily="34" charset="-122"/>
              <a:ea typeface="微软雅黑" panose="020B0503020204020204" pitchFamily="34" charset="-122"/>
              <a:cs typeface="Times New Roman" panose="02020603050405020304" charset="0"/>
            </a:endParaRPr>
          </a:p>
          <a:p>
            <a:pPr marL="342900" indent="-342900">
              <a:lnSpc>
                <a:spcPct val="150000"/>
              </a:lnSpc>
              <a:spcAft>
                <a:spcPts val="1200"/>
              </a:spcAft>
              <a:buFont typeface="Arial" panose="020B0604020202020204" pitchFamily="34" charset="0"/>
              <a:buChar char="•"/>
            </a:pPr>
            <a:r>
              <a:rPr lang="zh-CN" altLang="en-US" b="1" kern="100" dirty="0">
                <a:solidFill>
                  <a:srgbClr val="759FCC"/>
                </a:solidFill>
                <a:latin typeface="微软雅黑" panose="020B0503020204020204" pitchFamily="34" charset="-122"/>
                <a:ea typeface="微软雅黑" panose="020B0503020204020204" pitchFamily="34" charset="-122"/>
                <a:cs typeface="Times New Roman" panose="02020603050405020304" charset="0"/>
              </a:rPr>
              <a:t>相对关联度计算：</a:t>
            </a:r>
            <a:r>
              <a:rPr lang="zh-CN" altLang="en-US" dirty="0">
                <a:latin typeface="微软雅黑" panose="020B0503020204020204" pitchFamily="34" charset="-122"/>
                <a:ea typeface="微软雅黑" panose="020B0503020204020204" pitchFamily="34" charset="-122"/>
                <a:cs typeface="Times New Roman" panose="02020603050405020304" charset="0"/>
              </a:rPr>
              <a:t>构建食品属性参考序列，包括当前抽检数据和历史抽检数据。利用相对关联度函数计算每项属性的系数，再进行加权平均得到。</a:t>
            </a:r>
          </a:p>
        </p:txBody>
      </p:sp>
    </p:spTree>
    <p:custDataLst>
      <p:tags r:id="rId1"/>
    </p:custDataLst>
    <p:extLst>
      <p:ext uri="{BB962C8B-B14F-4D97-AF65-F5344CB8AC3E}">
        <p14:creationId xmlns:p14="http://schemas.microsoft.com/office/powerpoint/2010/main" val="3444476700"/>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EFBC62-3487-A94A-A799-C3E4A157767E}"/>
              </a:ext>
            </a:extLst>
          </p:cNvPr>
          <p:cNvPicPr>
            <a:picLocks noChangeAspect="1"/>
          </p:cNvPicPr>
          <p:nvPr/>
        </p:nvPicPr>
        <p:blipFill>
          <a:blip r:embed="rId3"/>
          <a:stretch>
            <a:fillRect/>
          </a:stretch>
        </p:blipFill>
        <p:spPr>
          <a:xfrm>
            <a:off x="1348351" y="1276891"/>
            <a:ext cx="9836258" cy="5455897"/>
          </a:xfrm>
          <a:prstGeom prst="rect">
            <a:avLst/>
          </a:prstGeom>
        </p:spPr>
      </p:pic>
      <p:sp>
        <p:nvSpPr>
          <p:cNvPr id="3" name="PA-文本框 10">
            <a:extLst>
              <a:ext uri="{FF2B5EF4-FFF2-40B4-BE49-F238E27FC236}">
                <a16:creationId xmlns:a16="http://schemas.microsoft.com/office/drawing/2014/main" id="{DD25DC97-3B8C-984F-8DE4-E6851F8A140A}"/>
              </a:ext>
            </a:extLst>
          </p:cNvPr>
          <p:cNvSpPr txBox="1"/>
          <p:nvPr>
            <p:custDataLst>
              <p:tags r:id="rId1"/>
            </p:custDataLst>
          </p:nvPr>
        </p:nvSpPr>
        <p:spPr>
          <a:xfrm>
            <a:off x="800337" y="431062"/>
            <a:ext cx="2412885"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整体风险程度</a:t>
            </a:r>
          </a:p>
        </p:txBody>
      </p:sp>
    </p:spTree>
    <p:extLst>
      <p:ext uri="{BB962C8B-B14F-4D97-AF65-F5344CB8AC3E}">
        <p14:creationId xmlns:p14="http://schemas.microsoft.com/office/powerpoint/2010/main" val="310622487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DC16863-4212-7E4D-98AE-AE623929B2E4}"/>
              </a:ext>
            </a:extLst>
          </p:cNvPr>
          <p:cNvPicPr>
            <a:picLocks noChangeAspect="1"/>
          </p:cNvPicPr>
          <p:nvPr/>
        </p:nvPicPr>
        <p:blipFill>
          <a:blip r:embed="rId3"/>
          <a:stretch>
            <a:fillRect/>
          </a:stretch>
        </p:blipFill>
        <p:spPr>
          <a:xfrm>
            <a:off x="1105774" y="1141416"/>
            <a:ext cx="10357806" cy="5471098"/>
          </a:xfrm>
          <a:prstGeom prst="rect">
            <a:avLst/>
          </a:prstGeom>
        </p:spPr>
      </p:pic>
      <p:sp>
        <p:nvSpPr>
          <p:cNvPr id="3" name="PA-文本框 10">
            <a:extLst>
              <a:ext uri="{FF2B5EF4-FFF2-40B4-BE49-F238E27FC236}">
                <a16:creationId xmlns:a16="http://schemas.microsoft.com/office/drawing/2014/main" id="{F0F47732-DE8C-344C-A64D-08A24D9AE050}"/>
              </a:ext>
            </a:extLst>
          </p:cNvPr>
          <p:cNvSpPr txBox="1"/>
          <p:nvPr>
            <p:custDataLst>
              <p:tags r:id="rId1"/>
            </p:custDataLst>
          </p:nvPr>
        </p:nvSpPr>
        <p:spPr>
          <a:xfrm>
            <a:off x="862330" y="543560"/>
            <a:ext cx="3554687" cy="597856"/>
          </a:xfrm>
          <a:prstGeom prst="rect">
            <a:avLst/>
          </a:prstGeom>
          <a:noFill/>
        </p:spPr>
        <p:txBody>
          <a:bodyPr wrap="square" rtlCol="0">
            <a:spAutoFit/>
          </a:bodyPr>
          <a:lstStyle/>
          <a:p>
            <a:pPr>
              <a:lnSpc>
                <a:spcPct val="130000"/>
              </a:lnSpc>
            </a:pPr>
            <a:r>
              <a:rPr lang="en-US" altLang="zh-CN" sz="2800" b="1" dirty="0">
                <a:solidFill>
                  <a:srgbClr val="C00000"/>
                </a:solidFill>
                <a:latin typeface="微软雅黑" panose="020B0503020204020204" pitchFamily="34" charset="-122"/>
                <a:ea typeface="微软雅黑" panose="020B0503020204020204" pitchFamily="34" charset="-122"/>
              </a:rPr>
              <a:t>Top10</a:t>
            </a:r>
            <a:r>
              <a:rPr lang="zh-CN" altLang="en-US" sz="2800" b="1" dirty="0">
                <a:solidFill>
                  <a:srgbClr val="C00000"/>
                </a:solidFill>
                <a:latin typeface="微软雅黑" panose="020B0503020204020204" pitchFamily="34" charset="-122"/>
                <a:ea typeface="微软雅黑" panose="020B0503020204020204" pitchFamily="34" charset="-122"/>
              </a:rPr>
              <a:t>风险食品</a:t>
            </a:r>
          </a:p>
        </p:txBody>
      </p:sp>
    </p:spTree>
    <p:extLst>
      <p:ext uri="{BB962C8B-B14F-4D97-AF65-F5344CB8AC3E}">
        <p14:creationId xmlns:p14="http://schemas.microsoft.com/office/powerpoint/2010/main" val="276319547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04</a:t>
            </a:r>
            <a:endParaRPr lang="zh-CN" altLang="en-US" sz="9600" dirty="0">
              <a:solidFill>
                <a:schemeClr val="accent2"/>
              </a:solidFill>
              <a:latin typeface="+mj-lt"/>
            </a:endParaRPr>
          </a:p>
        </p:txBody>
      </p:sp>
      <p:sp>
        <p:nvSpPr>
          <p:cNvPr id="6" name="文本框 5"/>
          <p:cNvSpPr txBox="1"/>
          <p:nvPr/>
        </p:nvSpPr>
        <p:spPr>
          <a:xfrm>
            <a:off x="4881880" y="3230156"/>
            <a:ext cx="4808855" cy="1200329"/>
          </a:xfrm>
          <a:prstGeom prst="rect">
            <a:avLst/>
          </a:prstGeom>
          <a:noFill/>
        </p:spPr>
        <p:txBody>
          <a:bodyPr wrap="square" rtlCol="0" anchor="ctr" anchorCtr="0">
            <a:spAutoFit/>
          </a:bodyPr>
          <a:lstStyle/>
          <a:p>
            <a:pPr algn="ctr"/>
            <a:r>
              <a:rPr lang="zh-CN" altLang="en-US" sz="3600" b="1" dirty="0">
                <a:solidFill>
                  <a:schemeClr val="accent1"/>
                </a:solidFill>
                <a:latin typeface="+mn-ea"/>
              </a:rPr>
              <a:t>基于投入物的预测</a:t>
            </a:r>
            <a:endParaRPr lang="en-US" altLang="zh-CN" sz="3600" b="1" dirty="0">
              <a:solidFill>
                <a:schemeClr val="accent1"/>
              </a:solidFill>
              <a:latin typeface="+mn-ea"/>
            </a:endParaRPr>
          </a:p>
          <a:p>
            <a:pPr algn="ctr"/>
            <a:r>
              <a:rPr lang="zh-CN" altLang="en-US" sz="3600" b="1" dirty="0">
                <a:solidFill>
                  <a:schemeClr val="accent1"/>
                </a:solidFill>
                <a:latin typeface="+mn-ea"/>
              </a:rPr>
              <a:t>预警系统</a:t>
            </a:r>
            <a:endParaRPr lang="en-US" altLang="zh-CN" sz="3600" b="1" dirty="0">
              <a:solidFill>
                <a:schemeClr val="accent1"/>
              </a:solidFill>
              <a:latin typeface="+mn-ea"/>
            </a:endParaRPr>
          </a:p>
        </p:txBody>
      </p:sp>
    </p:spTree>
    <p:extLst>
      <p:ext uri="{BB962C8B-B14F-4D97-AF65-F5344CB8AC3E}">
        <p14:creationId xmlns:p14="http://schemas.microsoft.com/office/powerpoint/2010/main" val="390994723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543560"/>
            <a:ext cx="1750241" cy="65248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研究问题</a:t>
            </a: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6" name="矩形 5"/>
          <p:cNvSpPr/>
          <p:nvPr/>
        </p:nvSpPr>
        <p:spPr>
          <a:xfrm>
            <a:off x="862330" y="1934607"/>
            <a:ext cx="5835208" cy="3259675"/>
          </a:xfrm>
          <a:prstGeom prst="rect">
            <a:avLst/>
          </a:prstGeom>
        </p:spPr>
        <p:txBody>
          <a:bodyPr wrap="square">
            <a:spAutoFit/>
          </a:bodyPr>
          <a:lstStyle/>
          <a:p>
            <a:pPr marL="342900" indent="-342900">
              <a:lnSpc>
                <a:spcPct val="150000"/>
              </a:lnSpc>
              <a:spcAft>
                <a:spcPts val="1200"/>
              </a:spcAft>
              <a:buFont typeface="Arial" panose="020B0604020202020204" pitchFamily="34" charset="0"/>
              <a:buChar char="•"/>
            </a:pPr>
            <a:r>
              <a:rPr lang="zh-CN" altLang="en-US" kern="100" dirty="0">
                <a:solidFill>
                  <a:srgbClr val="1D619F"/>
                </a:solidFill>
                <a:latin typeface="微软雅黑" panose="020B0503020204020204" pitchFamily="34" charset="-122"/>
                <a:ea typeface="微软雅黑" panose="020B0503020204020204" pitchFamily="34" charset="-122"/>
                <a:cs typeface="微软雅黑" panose="020B0503020204020204" pitchFamily="34" charset="-122"/>
              </a:rPr>
              <a:t>绝对安全性</a:t>
            </a: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Times New Roman" panose="02020603050405020304" charset="0"/>
                <a:sym typeface="+mn-ea"/>
              </a:rPr>
              <a:t>指确保不可能因食用某种食品而危及人体健康或造成人体伤害的一种承诺，也就是食用该食品绝对没有风险。</a:t>
            </a:r>
            <a:endPar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zh-CN" altLang="en-US" kern="100" dirty="0">
                <a:solidFill>
                  <a:srgbClr val="1D619F"/>
                </a:solidFill>
                <a:latin typeface="微软雅黑" panose="020B0503020204020204" pitchFamily="34" charset="-122"/>
                <a:ea typeface="微软雅黑" panose="020B0503020204020204" pitchFamily="34" charset="-122"/>
                <a:cs typeface="微软雅黑" panose="020B0503020204020204" pitchFamily="34" charset="-122"/>
              </a:rPr>
              <a:t>相对安全性</a:t>
            </a:r>
            <a:r>
              <a:rPr lang="zh-CN" altLang="en-US"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Times New Roman" panose="02020603050405020304" charset="0"/>
                <a:sym typeface="+mn-ea"/>
              </a:rPr>
              <a:t>指一种食物或成分在合理食用方式和正常食量的情况下，不会导致人体健康损害的实际确定性，但不能担保在不正常食用时可能产生的风险。</a:t>
            </a:r>
            <a:endParaRPr lang="en-US" altLang="zh-CN" b="1" dirty="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fontAlgn="auto">
              <a:lnSpc>
                <a:spcPct val="150000"/>
              </a:lnSpc>
              <a:spcAft>
                <a:spcPts val="1200"/>
              </a:spcAft>
              <a:buFont typeface="Arial" panose="020B0604020202020204" pitchFamily="34" charset="0"/>
              <a:buChar char="•"/>
            </a:pPr>
            <a:endParaRPr lang="zh-CN" altLang="en-US" kern="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左大括号 11">
            <a:extLst>
              <a:ext uri="{FF2B5EF4-FFF2-40B4-BE49-F238E27FC236}">
                <a16:creationId xmlns:a16="http://schemas.microsoft.com/office/drawing/2014/main" id="{65F975D3-147D-4141-BBDE-33928C3FE37C}"/>
              </a:ext>
            </a:extLst>
          </p:cNvPr>
          <p:cNvSpPr/>
          <p:nvPr/>
        </p:nvSpPr>
        <p:spPr>
          <a:xfrm>
            <a:off x="8162481" y="1875263"/>
            <a:ext cx="962025" cy="3048000"/>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C3BBB3A-EC69-4125-8124-84A8659E1AEE}"/>
              </a:ext>
            </a:extLst>
          </p:cNvPr>
          <p:cNvSpPr/>
          <p:nvPr/>
        </p:nvSpPr>
        <p:spPr>
          <a:xfrm>
            <a:off x="6697537" y="3094463"/>
            <a:ext cx="1369695" cy="523875"/>
          </a:xfrm>
          <a:prstGeom prst="rect">
            <a:avLst/>
          </a:prstGeom>
          <a:ln w="3492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检测和预警</a:t>
            </a:r>
          </a:p>
        </p:txBody>
      </p:sp>
      <p:sp>
        <p:nvSpPr>
          <p:cNvPr id="15" name="矩形 14">
            <a:extLst>
              <a:ext uri="{FF2B5EF4-FFF2-40B4-BE49-F238E27FC236}">
                <a16:creationId xmlns:a16="http://schemas.microsoft.com/office/drawing/2014/main" id="{572BED99-0918-475E-9227-D9501742AAE4}"/>
              </a:ext>
            </a:extLst>
          </p:cNvPr>
          <p:cNvSpPr/>
          <p:nvPr/>
        </p:nvSpPr>
        <p:spPr>
          <a:xfrm>
            <a:off x="9219754" y="1660553"/>
            <a:ext cx="2667445" cy="455613"/>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食品各项风险因子检测</a:t>
            </a:r>
          </a:p>
        </p:txBody>
      </p:sp>
      <p:sp>
        <p:nvSpPr>
          <p:cNvPr id="16" name="矩形 15">
            <a:extLst>
              <a:ext uri="{FF2B5EF4-FFF2-40B4-BE49-F238E27FC236}">
                <a16:creationId xmlns:a16="http://schemas.microsoft.com/office/drawing/2014/main" id="{D2575F4C-4555-4F7B-A886-BE265EA99D31}"/>
              </a:ext>
            </a:extLst>
          </p:cNvPr>
          <p:cNvSpPr/>
          <p:nvPr/>
        </p:nvSpPr>
        <p:spPr>
          <a:xfrm>
            <a:off x="9219754" y="2639485"/>
            <a:ext cx="2850325" cy="455613"/>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多种投入物共同作用预警</a:t>
            </a:r>
          </a:p>
        </p:txBody>
      </p:sp>
      <p:sp>
        <p:nvSpPr>
          <p:cNvPr id="17" name="矩形 16">
            <a:extLst>
              <a:ext uri="{FF2B5EF4-FFF2-40B4-BE49-F238E27FC236}">
                <a16:creationId xmlns:a16="http://schemas.microsoft.com/office/drawing/2014/main" id="{7D40855E-881E-42B7-BF58-49CC3915DF79}"/>
              </a:ext>
            </a:extLst>
          </p:cNvPr>
          <p:cNvSpPr/>
          <p:nvPr/>
        </p:nvSpPr>
        <p:spPr>
          <a:xfrm>
            <a:off x="9219755" y="3675805"/>
            <a:ext cx="1992632" cy="455613"/>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对人体潜在危害</a:t>
            </a:r>
          </a:p>
        </p:txBody>
      </p:sp>
      <p:cxnSp>
        <p:nvCxnSpPr>
          <p:cNvPr id="18" name="直接连接符 17">
            <a:extLst>
              <a:ext uri="{FF2B5EF4-FFF2-40B4-BE49-F238E27FC236}">
                <a16:creationId xmlns:a16="http://schemas.microsoft.com/office/drawing/2014/main" id="{D46301F7-E9CC-4E7E-8D22-A1FB9C0FEAEA}"/>
              </a:ext>
            </a:extLst>
          </p:cNvPr>
          <p:cNvCxnSpPr>
            <a:cxnSpLocks/>
          </p:cNvCxnSpPr>
          <p:nvPr/>
        </p:nvCxnSpPr>
        <p:spPr>
          <a:xfrm>
            <a:off x="9771321" y="4923263"/>
            <a:ext cx="1073888" cy="0"/>
          </a:xfrm>
          <a:prstGeom prst="line">
            <a:avLst/>
          </a:prstGeom>
          <a:ln w="41275">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83358011"/>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7" cstate="screen"/>
          <a:srcRect l="35490" b="47335"/>
          <a:stretch>
            <a:fillRect/>
          </a:stretch>
        </p:blipFill>
        <p:spPr>
          <a:xfrm>
            <a:off x="0" y="3120587"/>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7"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1"/>
            </p:custDataLst>
          </p:nvPr>
        </p:nvSpPr>
        <p:spPr>
          <a:xfrm>
            <a:off x="4049056" y="2076151"/>
            <a:ext cx="3254390" cy="453457"/>
          </a:xfrm>
          <a:prstGeom prst="rect">
            <a:avLst/>
          </a:prstGeom>
          <a:noFill/>
        </p:spPr>
        <p:txBody>
          <a:bodyPr wrap="square" rtlCol="0">
            <a:spAutoFit/>
          </a:bodyPr>
          <a:lstStyle/>
          <a:p>
            <a:pPr>
              <a:lnSpc>
                <a:spcPct val="130000"/>
              </a:lnSpc>
            </a:pPr>
            <a:r>
              <a:rPr lang="zh-CN" altLang="en-US" sz="2000" b="1" dirty="0">
                <a:latin typeface="微软雅黑" panose="020B0503020204020204" pitchFamily="34" charset="-122"/>
                <a:ea typeface="微软雅黑" panose="020B0503020204020204" pitchFamily="34" charset="-122"/>
              </a:rPr>
              <a:t>研究背景</a:t>
            </a:r>
          </a:p>
        </p:txBody>
      </p:sp>
      <p:sp>
        <p:nvSpPr>
          <p:cNvPr id="6" name="矩形 5"/>
          <p:cNvSpPr/>
          <p:nvPr/>
        </p:nvSpPr>
        <p:spPr>
          <a:xfrm>
            <a:off x="-645413" y="312499"/>
            <a:ext cx="6131164" cy="769441"/>
          </a:xfrm>
          <a:prstGeom prst="rect">
            <a:avLst/>
          </a:prstGeom>
        </p:spPr>
        <p:txBody>
          <a:bodyPr wrap="square">
            <a:spAutoFit/>
          </a:bodyPr>
          <a:lstStyle/>
          <a:p>
            <a:pPr algn="ctr"/>
            <a:r>
              <a:rPr lang="zh-CN" sz="4400" b="1" dirty="0">
                <a:solidFill>
                  <a:schemeClr val="accent2"/>
                </a:solidFill>
                <a:latin typeface="微软雅黑" panose="020B0503020204020204" pitchFamily="34" charset="-122"/>
                <a:ea typeface="微软雅黑" panose="020B0503020204020204" pitchFamily="34" charset="-122"/>
                <a:cs typeface="Segoe Print" panose="02000600000000000000" charset="0"/>
                <a:sym typeface="微软雅黑" panose="020B0503020204020204" pitchFamily="34" charset="-122"/>
              </a:rPr>
              <a:t>目录</a:t>
            </a:r>
            <a:endParaRPr lang="zh-CN" sz="4400" dirty="0">
              <a:solidFill>
                <a:schemeClr val="accent2"/>
              </a:solidFill>
              <a:latin typeface="微软雅黑" panose="020B0503020204020204" pitchFamily="34" charset="-122"/>
              <a:ea typeface="微软雅黑" panose="020B0503020204020204" pitchFamily="34" charset="-122"/>
            </a:endParaRPr>
          </a:p>
        </p:txBody>
      </p:sp>
      <p:sp>
        <p:nvSpPr>
          <p:cNvPr id="7" name="椭圆 6"/>
          <p:cNvSpPr/>
          <p:nvPr/>
        </p:nvSpPr>
        <p:spPr>
          <a:xfrm>
            <a:off x="3039959" y="202265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8" name="文本框 7"/>
          <p:cNvSpPr txBox="1"/>
          <p:nvPr/>
        </p:nvSpPr>
        <p:spPr>
          <a:xfrm>
            <a:off x="3097073" y="2151179"/>
            <a:ext cx="542926" cy="400110"/>
          </a:xfrm>
          <a:prstGeom prst="rect">
            <a:avLst/>
          </a:prstGeom>
          <a:noFill/>
        </p:spPr>
        <p:txBody>
          <a:bodyPr wrap="square" rtlCol="0" anchor="ctr" anchorCtr="0">
            <a:spAutoFit/>
          </a:bodyPr>
          <a:lstStyle/>
          <a:p>
            <a:pPr algn="ctr"/>
            <a:r>
              <a:rPr lang="en-US" altLang="zh-CN" sz="2000" dirty="0">
                <a:solidFill>
                  <a:schemeClr val="bg1"/>
                </a:solidFill>
              </a:rPr>
              <a:t>1</a:t>
            </a:r>
            <a:endParaRPr lang="zh-CN" altLang="en-US" sz="2000" dirty="0">
              <a:solidFill>
                <a:schemeClr val="bg1"/>
              </a:solidFill>
            </a:endParaRPr>
          </a:p>
        </p:txBody>
      </p:sp>
      <p:cxnSp>
        <p:nvCxnSpPr>
          <p:cNvPr id="9" name="直接连接符 8"/>
          <p:cNvCxnSpPr/>
          <p:nvPr/>
        </p:nvCxnSpPr>
        <p:spPr>
          <a:xfrm>
            <a:off x="390684" y="1163706"/>
            <a:ext cx="427479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816767" y="2754171"/>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13" name="文本框 12"/>
          <p:cNvSpPr txBox="1"/>
          <p:nvPr/>
        </p:nvSpPr>
        <p:spPr>
          <a:xfrm>
            <a:off x="3873881" y="2882693"/>
            <a:ext cx="542926" cy="400110"/>
          </a:xfrm>
          <a:prstGeom prst="rect">
            <a:avLst/>
          </a:prstGeom>
          <a:noFill/>
        </p:spPr>
        <p:txBody>
          <a:bodyPr wrap="square" rtlCol="0" anchor="ctr" anchorCtr="0">
            <a:spAutoFit/>
          </a:bodyPr>
          <a:lstStyle/>
          <a:p>
            <a:pPr algn="ctr"/>
            <a:r>
              <a:rPr lang="en-US" altLang="zh-CN" sz="2000" dirty="0">
                <a:solidFill>
                  <a:schemeClr val="bg1"/>
                </a:solidFill>
              </a:rPr>
              <a:t>2</a:t>
            </a:r>
          </a:p>
        </p:txBody>
      </p:sp>
      <p:sp>
        <p:nvSpPr>
          <p:cNvPr id="18" name="椭圆 17"/>
          <p:cNvSpPr/>
          <p:nvPr/>
        </p:nvSpPr>
        <p:spPr>
          <a:xfrm>
            <a:off x="4535402" y="348568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19" name="文本框 18"/>
          <p:cNvSpPr txBox="1"/>
          <p:nvPr/>
        </p:nvSpPr>
        <p:spPr>
          <a:xfrm>
            <a:off x="4592516" y="3614206"/>
            <a:ext cx="542926" cy="400110"/>
          </a:xfrm>
          <a:prstGeom prst="rect">
            <a:avLst/>
          </a:prstGeom>
          <a:noFill/>
        </p:spPr>
        <p:txBody>
          <a:bodyPr wrap="square" rtlCol="0" anchor="ctr" anchorCtr="0">
            <a:spAutoFit/>
          </a:bodyPr>
          <a:lstStyle/>
          <a:p>
            <a:pPr algn="ctr"/>
            <a:r>
              <a:rPr lang="en-US" altLang="zh-CN" sz="2000" dirty="0">
                <a:solidFill>
                  <a:schemeClr val="bg1"/>
                </a:solidFill>
              </a:rPr>
              <a:t>3</a:t>
            </a:r>
          </a:p>
        </p:txBody>
      </p:sp>
      <p:sp>
        <p:nvSpPr>
          <p:cNvPr id="24" name="PA-文本框 10"/>
          <p:cNvSpPr txBox="1"/>
          <p:nvPr>
            <p:custDataLst>
              <p:tags r:id="rId2"/>
            </p:custDataLst>
          </p:nvPr>
        </p:nvSpPr>
        <p:spPr>
          <a:xfrm>
            <a:off x="4728587" y="2801929"/>
            <a:ext cx="4648111" cy="453394"/>
          </a:xfrm>
          <a:prstGeom prst="rect">
            <a:avLst/>
          </a:prstGeom>
          <a:noFill/>
        </p:spPr>
        <p:txBody>
          <a:bodyPr wrap="square" rtlCol="0">
            <a:spAutoFit/>
          </a:bodyPr>
          <a:lstStyle/>
          <a:p>
            <a:pPr>
              <a:lnSpc>
                <a:spcPct val="130000"/>
              </a:lnSpc>
            </a:pPr>
            <a:r>
              <a:rPr lang="zh-CN" altLang="en-US" sz="2000" b="1" dirty="0">
                <a:latin typeface="微软雅黑" panose="020B0503020204020204" pitchFamily="34" charset="-122"/>
                <a:ea typeface="微软雅黑" panose="020B0503020204020204" pitchFamily="34" charset="-122"/>
              </a:rPr>
              <a:t>基于剩余货架期模型的预测预警系统</a:t>
            </a:r>
          </a:p>
        </p:txBody>
      </p:sp>
      <p:sp>
        <p:nvSpPr>
          <p:cNvPr id="25" name="PA-文本框 10"/>
          <p:cNvSpPr txBox="1"/>
          <p:nvPr>
            <p:custDataLst>
              <p:tags r:id="rId3"/>
            </p:custDataLst>
          </p:nvPr>
        </p:nvSpPr>
        <p:spPr>
          <a:xfrm>
            <a:off x="6944563" y="4998172"/>
            <a:ext cx="1376049" cy="453457"/>
          </a:xfrm>
          <a:prstGeom prst="rect">
            <a:avLst/>
          </a:prstGeom>
          <a:noFill/>
        </p:spPr>
        <p:txBody>
          <a:bodyPr wrap="square" rtlCol="0">
            <a:spAutoFit/>
          </a:bodyPr>
          <a:lstStyle/>
          <a:p>
            <a:pPr>
              <a:lnSpc>
                <a:spcPct val="130000"/>
              </a:lnSpc>
            </a:pPr>
            <a:r>
              <a:rPr lang="zh-CN" altLang="en-US" sz="2000" b="1" dirty="0">
                <a:latin typeface="微软雅黑" panose="020B0503020204020204" pitchFamily="34" charset="-122"/>
                <a:ea typeface="微软雅黑" panose="020B0503020204020204" pitchFamily="34" charset="-122"/>
              </a:rPr>
              <a:t>问题讨论</a:t>
            </a:r>
          </a:p>
        </p:txBody>
      </p:sp>
      <p:sp>
        <p:nvSpPr>
          <p:cNvPr id="15" name="椭圆 14"/>
          <p:cNvSpPr/>
          <p:nvPr/>
        </p:nvSpPr>
        <p:spPr>
          <a:xfrm>
            <a:off x="5262174" y="4235315"/>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16" name="文本框 15"/>
          <p:cNvSpPr txBox="1"/>
          <p:nvPr/>
        </p:nvSpPr>
        <p:spPr>
          <a:xfrm>
            <a:off x="5319288" y="4363837"/>
            <a:ext cx="542926" cy="400110"/>
          </a:xfrm>
          <a:prstGeom prst="rect">
            <a:avLst/>
          </a:prstGeom>
          <a:noFill/>
        </p:spPr>
        <p:txBody>
          <a:bodyPr wrap="square" rtlCol="0" anchor="ctr" anchorCtr="0">
            <a:spAutoFit/>
          </a:bodyPr>
          <a:lstStyle/>
          <a:p>
            <a:pPr algn="ctr"/>
            <a:r>
              <a:rPr lang="en-US" altLang="zh-CN" sz="2000" dirty="0">
                <a:solidFill>
                  <a:schemeClr val="bg1"/>
                </a:solidFill>
              </a:rPr>
              <a:t>4</a:t>
            </a:r>
          </a:p>
        </p:txBody>
      </p:sp>
      <p:sp>
        <p:nvSpPr>
          <p:cNvPr id="17" name="椭圆 16"/>
          <p:cNvSpPr/>
          <p:nvPr/>
        </p:nvSpPr>
        <p:spPr>
          <a:xfrm>
            <a:off x="5992202" y="494204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20" name="文本框 19"/>
          <p:cNvSpPr txBox="1"/>
          <p:nvPr/>
        </p:nvSpPr>
        <p:spPr>
          <a:xfrm>
            <a:off x="6049316" y="5070569"/>
            <a:ext cx="542926" cy="400110"/>
          </a:xfrm>
          <a:prstGeom prst="rect">
            <a:avLst/>
          </a:prstGeom>
          <a:noFill/>
        </p:spPr>
        <p:txBody>
          <a:bodyPr wrap="square" rtlCol="0" anchor="ctr" anchorCtr="0">
            <a:spAutoFit/>
          </a:bodyPr>
          <a:lstStyle/>
          <a:p>
            <a:pPr algn="ctr"/>
            <a:r>
              <a:rPr lang="en-US" altLang="zh-CN" sz="2000" dirty="0">
                <a:solidFill>
                  <a:schemeClr val="bg1"/>
                </a:solidFill>
              </a:rPr>
              <a:t>5</a:t>
            </a:r>
          </a:p>
        </p:txBody>
      </p:sp>
      <p:sp>
        <p:nvSpPr>
          <p:cNvPr id="21" name="PA-文本框 10"/>
          <p:cNvSpPr txBox="1"/>
          <p:nvPr>
            <p:custDataLst>
              <p:tags r:id="rId4"/>
            </p:custDataLst>
          </p:nvPr>
        </p:nvSpPr>
        <p:spPr>
          <a:xfrm>
            <a:off x="5472980" y="3536778"/>
            <a:ext cx="3489243" cy="453394"/>
          </a:xfrm>
          <a:prstGeom prst="rect">
            <a:avLst/>
          </a:prstGeom>
          <a:noFill/>
        </p:spPr>
        <p:txBody>
          <a:bodyPr wrap="square" rtlCol="0">
            <a:spAutoFit/>
          </a:bodyPr>
          <a:lstStyle/>
          <a:p>
            <a:pPr>
              <a:lnSpc>
                <a:spcPct val="130000"/>
              </a:lnSpc>
            </a:pPr>
            <a:r>
              <a:rPr lang="zh-CN" altLang="en-US" sz="2000" b="1" dirty="0">
                <a:latin typeface="微软雅黑" panose="020B0503020204020204" pitchFamily="34" charset="-122"/>
                <a:ea typeface="微软雅黑" panose="020B0503020204020204" pitchFamily="34" charset="-122"/>
              </a:rPr>
              <a:t>食品关联预测预警系统</a:t>
            </a:r>
          </a:p>
        </p:txBody>
      </p:sp>
      <p:sp>
        <p:nvSpPr>
          <p:cNvPr id="22" name="PA-文本框 10"/>
          <p:cNvSpPr txBox="1"/>
          <p:nvPr>
            <p:custDataLst>
              <p:tags r:id="rId5"/>
            </p:custDataLst>
          </p:nvPr>
        </p:nvSpPr>
        <p:spPr>
          <a:xfrm>
            <a:off x="6212602" y="4299008"/>
            <a:ext cx="4341098" cy="453394"/>
          </a:xfrm>
          <a:prstGeom prst="rect">
            <a:avLst/>
          </a:prstGeom>
          <a:noFill/>
        </p:spPr>
        <p:txBody>
          <a:bodyPr wrap="square" rtlCol="0">
            <a:spAutoFit/>
          </a:bodyPr>
          <a:lstStyle/>
          <a:p>
            <a:pPr>
              <a:lnSpc>
                <a:spcPct val="130000"/>
              </a:lnSpc>
            </a:pPr>
            <a:r>
              <a:rPr lang="zh-CN" altLang="en-US" sz="2000" b="1" dirty="0">
                <a:latin typeface="微软雅黑" panose="020B0503020204020204" pitchFamily="34" charset="-122"/>
                <a:ea typeface="微软雅黑" panose="020B0503020204020204" pitchFamily="34" charset="-122"/>
              </a:rPr>
              <a:t>基于投入物的预测预警系统</a:t>
            </a:r>
          </a:p>
        </p:txBody>
      </p:sp>
    </p:spTree>
    <p:extLst>
      <p:ext uri="{BB962C8B-B14F-4D97-AF65-F5344CB8AC3E}">
        <p14:creationId xmlns:p14="http://schemas.microsoft.com/office/powerpoint/2010/main" val="338867678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862330" y="543560"/>
            <a:ext cx="2919095" cy="65248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研究方法</a:t>
            </a: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1" name="矩形 30"/>
          <p:cNvSpPr/>
          <p:nvPr/>
        </p:nvSpPr>
        <p:spPr>
          <a:xfrm>
            <a:off x="647066" y="1324637"/>
            <a:ext cx="10485222" cy="562783"/>
          </a:xfrm>
          <a:prstGeom prst="rect">
            <a:avLst/>
          </a:prstGeom>
        </p:spPr>
        <p:txBody>
          <a:bodyPr wrap="square">
            <a:spAutoFit/>
          </a:bodyPr>
          <a:ls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a:lstStyle>
          <a:p>
            <a:pPr marL="342900" indent="-342900">
              <a:lnSpc>
                <a:spcPct val="200000"/>
              </a:lnSpc>
              <a:buFont typeface="Arial" panose="020B0604020202020204" pitchFamily="34" charset="0"/>
              <a:buChar char="•"/>
            </a:pPr>
            <a:r>
              <a:rPr lang="zh-CN" altLang="en-US" sz="1800" kern="100" dirty="0">
                <a:latin typeface="微软雅黑" panose="020B0503020204020204" pitchFamily="34" charset="-122"/>
                <a:ea typeface="微软雅黑" panose="020B0503020204020204" pitchFamily="34" charset="-122"/>
                <a:cs typeface="微软雅黑" panose="020B0503020204020204" pitchFamily="34" charset="-122"/>
              </a:rPr>
              <a:t>针对猪牛水产品风险因子表抽取成一个标准的比对库</a:t>
            </a:r>
            <a:endParaRPr lang="en-US" altLang="zh-CN" sz="1800" kern="1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extLst>
              <a:ext uri="{FF2B5EF4-FFF2-40B4-BE49-F238E27FC236}">
                <a16:creationId xmlns:a16="http://schemas.microsoft.com/office/drawing/2014/main" id="{4004CB8C-0F65-AD45-85F8-689B55A65879}"/>
              </a:ext>
            </a:extLst>
          </p:cNvPr>
          <p:cNvPicPr>
            <a:picLocks noChangeAspect="1"/>
          </p:cNvPicPr>
          <p:nvPr/>
        </p:nvPicPr>
        <p:blipFill>
          <a:blip r:embed="rId6"/>
          <a:stretch>
            <a:fillRect/>
          </a:stretch>
        </p:blipFill>
        <p:spPr>
          <a:xfrm>
            <a:off x="862330" y="2035487"/>
            <a:ext cx="2924464" cy="4278953"/>
          </a:xfrm>
          <a:prstGeom prst="rect">
            <a:avLst/>
          </a:prstGeom>
        </p:spPr>
      </p:pic>
      <p:sp>
        <p:nvSpPr>
          <p:cNvPr id="6" name="右箭头 5">
            <a:extLst>
              <a:ext uri="{FF2B5EF4-FFF2-40B4-BE49-F238E27FC236}">
                <a16:creationId xmlns:a16="http://schemas.microsoft.com/office/drawing/2014/main" id="{C5AB4830-5D7A-654C-935B-A0CF3DEDBFAA}"/>
              </a:ext>
            </a:extLst>
          </p:cNvPr>
          <p:cNvSpPr/>
          <p:nvPr/>
        </p:nvSpPr>
        <p:spPr>
          <a:xfrm>
            <a:off x="5015962" y="4004578"/>
            <a:ext cx="1080038" cy="340770"/>
          </a:xfrm>
          <a:prstGeom prst="rightArrow">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32500" lnSpcReduction="20000"/>
          </a:bodyPr>
          <a:lstStyle/>
          <a:p>
            <a:pPr algn="ctr"/>
            <a:endParaRPr lang="zh-CN" altLang="en-US" dirty="0"/>
          </a:p>
        </p:txBody>
      </p:sp>
      <p:pic>
        <p:nvPicPr>
          <p:cNvPr id="3" name="图片 2">
            <a:extLst>
              <a:ext uri="{FF2B5EF4-FFF2-40B4-BE49-F238E27FC236}">
                <a16:creationId xmlns:a16="http://schemas.microsoft.com/office/drawing/2014/main" id="{EFDC774E-4862-0A47-9398-4C904EE194DC}"/>
              </a:ext>
            </a:extLst>
          </p:cNvPr>
          <p:cNvPicPr>
            <a:picLocks noChangeAspect="1"/>
          </p:cNvPicPr>
          <p:nvPr/>
        </p:nvPicPr>
        <p:blipFill>
          <a:blip r:embed="rId7"/>
          <a:stretch>
            <a:fillRect/>
          </a:stretch>
        </p:blipFill>
        <p:spPr>
          <a:xfrm>
            <a:off x="6881248" y="2035487"/>
            <a:ext cx="4448422" cy="4822513"/>
          </a:xfrm>
          <a:prstGeom prst="rect">
            <a:avLst/>
          </a:prstGeom>
        </p:spPr>
      </p:pic>
    </p:spTree>
    <p:custDataLst>
      <p:tags r:id="rId1"/>
    </p:custDataLst>
    <p:extLst>
      <p:ext uri="{BB962C8B-B14F-4D97-AF65-F5344CB8AC3E}">
        <p14:creationId xmlns:p14="http://schemas.microsoft.com/office/powerpoint/2010/main" val="2341091751"/>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0">
            <a:extLst>
              <a:ext uri="{FF2B5EF4-FFF2-40B4-BE49-F238E27FC236}">
                <a16:creationId xmlns:a16="http://schemas.microsoft.com/office/drawing/2014/main" id="{B0824EE9-C546-054A-AB01-6FE2172AF77C}"/>
              </a:ext>
            </a:extLst>
          </p:cNvPr>
          <p:cNvSpPr txBox="1"/>
          <p:nvPr>
            <p:custDataLst>
              <p:tags r:id="rId1"/>
            </p:custDataLst>
          </p:nvPr>
        </p:nvSpPr>
        <p:spPr>
          <a:xfrm>
            <a:off x="862330" y="543560"/>
            <a:ext cx="2919095"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整体实现</a:t>
            </a:r>
          </a:p>
        </p:txBody>
      </p:sp>
      <p:pic>
        <p:nvPicPr>
          <p:cNvPr id="3" name="图片 2">
            <a:extLst>
              <a:ext uri="{FF2B5EF4-FFF2-40B4-BE49-F238E27FC236}">
                <a16:creationId xmlns:a16="http://schemas.microsoft.com/office/drawing/2014/main" id="{A9C92715-61CA-344D-A65C-C403E04FCF40}"/>
              </a:ext>
            </a:extLst>
          </p:cNvPr>
          <p:cNvPicPr>
            <a:picLocks noChangeAspect="1"/>
          </p:cNvPicPr>
          <p:nvPr/>
        </p:nvPicPr>
        <p:blipFill>
          <a:blip r:embed="rId3"/>
          <a:stretch>
            <a:fillRect/>
          </a:stretch>
        </p:blipFill>
        <p:spPr>
          <a:xfrm>
            <a:off x="1435100" y="1141416"/>
            <a:ext cx="9321800" cy="5537200"/>
          </a:xfrm>
          <a:prstGeom prst="rect">
            <a:avLst/>
          </a:prstGeom>
        </p:spPr>
      </p:pic>
    </p:spTree>
    <p:extLst>
      <p:ext uri="{BB962C8B-B14F-4D97-AF65-F5344CB8AC3E}">
        <p14:creationId xmlns:p14="http://schemas.microsoft.com/office/powerpoint/2010/main" val="112693244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0">
            <a:extLst>
              <a:ext uri="{FF2B5EF4-FFF2-40B4-BE49-F238E27FC236}">
                <a16:creationId xmlns:a16="http://schemas.microsoft.com/office/drawing/2014/main" id="{B0824EE9-C546-054A-AB01-6FE2172AF77C}"/>
              </a:ext>
            </a:extLst>
          </p:cNvPr>
          <p:cNvSpPr txBox="1"/>
          <p:nvPr>
            <p:custDataLst>
              <p:tags r:id="rId1"/>
            </p:custDataLst>
          </p:nvPr>
        </p:nvSpPr>
        <p:spPr>
          <a:xfrm>
            <a:off x="862330" y="543560"/>
            <a:ext cx="2919095"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整体实现</a:t>
            </a:r>
          </a:p>
        </p:txBody>
      </p:sp>
      <p:pic>
        <p:nvPicPr>
          <p:cNvPr id="5" name="图片 4">
            <a:extLst>
              <a:ext uri="{FF2B5EF4-FFF2-40B4-BE49-F238E27FC236}">
                <a16:creationId xmlns:a16="http://schemas.microsoft.com/office/drawing/2014/main" id="{02D19FA0-4DDD-0F41-92D6-CFA8ADECB91D}"/>
              </a:ext>
            </a:extLst>
          </p:cNvPr>
          <p:cNvPicPr>
            <a:picLocks noChangeAspect="1"/>
          </p:cNvPicPr>
          <p:nvPr/>
        </p:nvPicPr>
        <p:blipFill>
          <a:blip r:embed="rId3"/>
          <a:stretch>
            <a:fillRect/>
          </a:stretch>
        </p:blipFill>
        <p:spPr>
          <a:xfrm>
            <a:off x="1250719" y="1141416"/>
            <a:ext cx="9258300" cy="5410200"/>
          </a:xfrm>
          <a:prstGeom prst="rect">
            <a:avLst/>
          </a:prstGeom>
        </p:spPr>
      </p:pic>
    </p:spTree>
    <p:extLst>
      <p:ext uri="{BB962C8B-B14F-4D97-AF65-F5344CB8AC3E}">
        <p14:creationId xmlns:p14="http://schemas.microsoft.com/office/powerpoint/2010/main" val="1964841832"/>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0">
            <a:extLst>
              <a:ext uri="{FF2B5EF4-FFF2-40B4-BE49-F238E27FC236}">
                <a16:creationId xmlns:a16="http://schemas.microsoft.com/office/drawing/2014/main" id="{B0824EE9-C546-054A-AB01-6FE2172AF77C}"/>
              </a:ext>
            </a:extLst>
          </p:cNvPr>
          <p:cNvSpPr txBox="1"/>
          <p:nvPr>
            <p:custDataLst>
              <p:tags r:id="rId1"/>
            </p:custDataLst>
          </p:nvPr>
        </p:nvSpPr>
        <p:spPr>
          <a:xfrm>
            <a:off x="862330" y="543560"/>
            <a:ext cx="2919095"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整体实现</a:t>
            </a:r>
          </a:p>
        </p:txBody>
      </p:sp>
      <p:pic>
        <p:nvPicPr>
          <p:cNvPr id="3" name="图片 2">
            <a:extLst>
              <a:ext uri="{FF2B5EF4-FFF2-40B4-BE49-F238E27FC236}">
                <a16:creationId xmlns:a16="http://schemas.microsoft.com/office/drawing/2014/main" id="{8FD6CE5E-C21A-F346-A74C-BB474B32AFC7}"/>
              </a:ext>
            </a:extLst>
          </p:cNvPr>
          <p:cNvPicPr>
            <a:picLocks noChangeAspect="1"/>
          </p:cNvPicPr>
          <p:nvPr/>
        </p:nvPicPr>
        <p:blipFill>
          <a:blip r:embed="rId3"/>
          <a:stretch>
            <a:fillRect/>
          </a:stretch>
        </p:blipFill>
        <p:spPr>
          <a:xfrm>
            <a:off x="2046027" y="1573009"/>
            <a:ext cx="8099945" cy="4741431"/>
          </a:xfrm>
          <a:prstGeom prst="rect">
            <a:avLst/>
          </a:prstGeom>
        </p:spPr>
      </p:pic>
    </p:spTree>
    <p:extLst>
      <p:ext uri="{BB962C8B-B14F-4D97-AF65-F5344CB8AC3E}">
        <p14:creationId xmlns:p14="http://schemas.microsoft.com/office/powerpoint/2010/main" val="94652637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05</a:t>
            </a:r>
            <a:endParaRPr lang="zh-CN" altLang="en-US" sz="9600" dirty="0">
              <a:solidFill>
                <a:schemeClr val="accent2"/>
              </a:solidFill>
              <a:latin typeface="+mj-lt"/>
            </a:endParaRPr>
          </a:p>
        </p:txBody>
      </p:sp>
      <p:sp>
        <p:nvSpPr>
          <p:cNvPr id="6" name="文本框 5"/>
          <p:cNvSpPr txBox="1"/>
          <p:nvPr/>
        </p:nvSpPr>
        <p:spPr>
          <a:xfrm>
            <a:off x="4881880" y="3507740"/>
            <a:ext cx="4808855" cy="645160"/>
          </a:xfrm>
          <a:prstGeom prst="rect">
            <a:avLst/>
          </a:prstGeom>
          <a:noFill/>
        </p:spPr>
        <p:txBody>
          <a:bodyPr wrap="square" rtlCol="0" anchor="ctr" anchorCtr="0">
            <a:spAutoFit/>
          </a:bodyPr>
          <a:lstStyle/>
          <a:p>
            <a:pPr algn="ctr"/>
            <a:r>
              <a:rPr lang="zh-CN" altLang="en-US" sz="3600" b="1" dirty="0">
                <a:solidFill>
                  <a:schemeClr val="accent1"/>
                </a:solidFill>
                <a:latin typeface="+mn-ea"/>
              </a:rPr>
              <a:t>问题讨论</a:t>
            </a:r>
            <a:endParaRPr lang="zh-CN" altLang="zh-CN" sz="3600" b="1" dirty="0">
              <a:solidFill>
                <a:schemeClr val="accent1"/>
              </a:solidFill>
              <a:latin typeface="+mn-ea"/>
            </a:endParaRPr>
          </a:p>
        </p:txBody>
      </p:sp>
    </p:spTree>
    <p:extLst>
      <p:ext uri="{BB962C8B-B14F-4D97-AF65-F5344CB8AC3E}">
        <p14:creationId xmlns:p14="http://schemas.microsoft.com/office/powerpoint/2010/main" val="244484686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文本框 10"/>
          <p:cNvSpPr txBox="1"/>
          <p:nvPr>
            <p:custDataLst>
              <p:tags r:id="rId1"/>
            </p:custDataLst>
          </p:nvPr>
        </p:nvSpPr>
        <p:spPr>
          <a:xfrm>
            <a:off x="862330" y="543560"/>
            <a:ext cx="3093850"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现有问题</a:t>
            </a:r>
          </a:p>
        </p:txBody>
      </p:sp>
      <p:sp>
        <p:nvSpPr>
          <p:cNvPr id="19" name="矩形 18"/>
          <p:cNvSpPr/>
          <p:nvPr/>
        </p:nvSpPr>
        <p:spPr>
          <a:xfrm>
            <a:off x="2892608" y="2006911"/>
            <a:ext cx="7692734" cy="4136838"/>
          </a:xfrm>
          <a:prstGeom prst="rect">
            <a:avLst/>
          </a:prstGeom>
        </p:spPr>
        <p:txBody>
          <a:bodyPr wrap="square">
            <a:spAutoFit/>
          </a:bodyPr>
          <a:lstStyle/>
          <a:p>
            <a:pPr marL="342900" indent="-342900" fontAlgn="auto">
              <a:lnSpc>
                <a:spcPct val="150000"/>
              </a:lnSpc>
              <a:spcAft>
                <a:spcPts val="1200"/>
              </a:spcAft>
              <a:buFont typeface="Arial" panose="020B0604020202020204" pitchFamily="34" charset="0"/>
              <a:buChar char="•"/>
            </a:pP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缺乏微生物预测模型，目前能找到的剩余货架期的模型较少</a:t>
            </a:r>
          </a:p>
          <a:p>
            <a:pPr marL="342900" indent="-342900" fontAlgn="auto">
              <a:lnSpc>
                <a:spcPct val="150000"/>
              </a:lnSpc>
              <a:spcAft>
                <a:spcPts val="1200"/>
              </a:spcAft>
              <a:buFont typeface="Arial" panose="020B0604020202020204" pitchFamily="34" charset="0"/>
              <a:buChar char="•"/>
            </a:pPr>
            <a:r>
              <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在投入物预警系统中，由于要建立一个标准的比对库，直接从国标文件去建立难度大</a:t>
            </a:r>
            <a:endParaRPr lang="en-US" altLang="zh-CN"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1200"/>
              </a:spcAft>
              <a:buFont typeface="Arial" panose="020B0604020202020204" pitchFamily="34" charset="0"/>
              <a:buChar char="•"/>
            </a:pPr>
            <a:r>
              <a:rPr lang="zh-CN" altLang="en-US" kern="1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中期考核指标要求全链条食品安全追踪正确性不低于</a:t>
            </a:r>
            <a:r>
              <a:rPr lang="en-US" altLang="zh-CN" kern="1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75%</a:t>
            </a:r>
            <a:r>
              <a:rPr lang="zh-CN" altLang="en-US" kern="1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，召回率不低于</a:t>
            </a:r>
            <a:r>
              <a:rPr lang="en-US" altLang="zh-CN" kern="1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75%</a:t>
            </a:r>
          </a:p>
          <a:p>
            <a:pPr marL="342900" indent="-342900" fontAlgn="auto">
              <a:lnSpc>
                <a:spcPct val="150000"/>
              </a:lnSpc>
              <a:spcAft>
                <a:spcPts val="1200"/>
              </a:spcAft>
              <a:buFont typeface="Arial" panose="020B0604020202020204" pitchFamily="34" charset="0"/>
              <a:buChar char="•"/>
            </a:pPr>
            <a:r>
              <a:rPr lang="zh-CN" altLang="en-US" kern="1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食品溯源准确率不低于</a:t>
            </a:r>
            <a:r>
              <a:rPr lang="en-US" altLang="zh-CN" kern="1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65%</a:t>
            </a:r>
          </a:p>
          <a:p>
            <a:pPr marL="342900" indent="-342900" fontAlgn="auto">
              <a:lnSpc>
                <a:spcPct val="150000"/>
              </a:lnSpc>
              <a:spcAft>
                <a:spcPts val="1200"/>
              </a:spcAft>
              <a:buFont typeface="Arial" panose="020B0604020202020204" pitchFamily="34" charset="0"/>
              <a:buChar char="•"/>
            </a:pPr>
            <a:endParaRPr lang="en-US" altLang="zh-CN"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1200"/>
              </a:spcAft>
              <a:buFont typeface="Arial" panose="020B0604020202020204" pitchFamily="34" charset="0"/>
              <a:buChar char="•"/>
            </a:pPr>
            <a:endPar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0817337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screen"/>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p:cNvPicPr>
            <a:picLocks noChangeAspect="1"/>
          </p:cNvPicPr>
          <p:nvPr/>
        </p:nvPicPr>
        <p:blipFill>
          <a:blip r:embed="rId3"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p:cNvSpPr txBox="1"/>
          <p:nvPr/>
        </p:nvSpPr>
        <p:spPr>
          <a:xfrm>
            <a:off x="1187224" y="2610440"/>
            <a:ext cx="10296525" cy="830997"/>
          </a:xfrm>
          <a:prstGeom prst="rect">
            <a:avLst/>
          </a:prstGeom>
          <a:noFill/>
        </p:spPr>
        <p:txBody>
          <a:bodyPr wrap="square" rtlCol="0" anchor="ctr" anchorCtr="0">
            <a:spAutoFit/>
          </a:bodyPr>
          <a:lstStyle/>
          <a:p>
            <a:pPr algn="ctr"/>
            <a:r>
              <a:rPr lang="zh-CN" altLang="en-US" sz="4800" b="1" dirty="0">
                <a:solidFill>
                  <a:srgbClr val="C00000"/>
                </a:solidFill>
                <a:latin typeface="+mj-ea"/>
                <a:ea typeface="+mj-ea"/>
              </a:rPr>
              <a:t>敬请大家聆听！</a:t>
            </a:r>
          </a:p>
        </p:txBody>
      </p:sp>
    </p:spTree>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01</a:t>
            </a:r>
            <a:endParaRPr lang="zh-CN" altLang="en-US" sz="9600" dirty="0">
              <a:solidFill>
                <a:schemeClr val="accent2"/>
              </a:solidFill>
              <a:latin typeface="+mj-lt"/>
            </a:endParaRPr>
          </a:p>
        </p:txBody>
      </p:sp>
      <p:sp>
        <p:nvSpPr>
          <p:cNvPr id="6" name="文本框 5"/>
          <p:cNvSpPr txBox="1"/>
          <p:nvPr/>
        </p:nvSpPr>
        <p:spPr>
          <a:xfrm>
            <a:off x="4881880" y="3507740"/>
            <a:ext cx="4808855" cy="645160"/>
          </a:xfrm>
          <a:prstGeom prst="rect">
            <a:avLst/>
          </a:prstGeom>
          <a:noFill/>
        </p:spPr>
        <p:txBody>
          <a:bodyPr wrap="square" rtlCol="0" anchor="ctr" anchorCtr="0">
            <a:spAutoFit/>
          </a:bodyPr>
          <a:lstStyle/>
          <a:p>
            <a:pPr algn="ctr"/>
            <a:r>
              <a:rPr lang="zh-CN" altLang="zh-CN" sz="3600" b="1" dirty="0">
                <a:solidFill>
                  <a:schemeClr val="accent1"/>
                </a:solidFill>
                <a:latin typeface="+mn-ea"/>
              </a:rPr>
              <a:t>研究</a:t>
            </a:r>
            <a:r>
              <a:rPr lang="zh-CN" altLang="en-US" sz="3600" b="1" dirty="0">
                <a:solidFill>
                  <a:schemeClr val="accent1"/>
                </a:solidFill>
                <a:latin typeface="+mn-ea"/>
              </a:rPr>
              <a:t>背景</a:t>
            </a:r>
            <a:endParaRPr lang="zh-CN" altLang="zh-CN" sz="3600" b="1"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2"/>
            </p:custDataLst>
          </p:nvPr>
        </p:nvSpPr>
        <p:spPr>
          <a:xfrm>
            <a:off x="1051016" y="483303"/>
            <a:ext cx="3934857" cy="597921"/>
          </a:xfrm>
          <a:prstGeom prst="rect">
            <a:avLst/>
          </a:prstGeom>
          <a:noFill/>
        </p:spPr>
        <p:txBody>
          <a:bodyPr wrap="square" rtlCol="0">
            <a:spAutoFit/>
          </a:bodyPr>
          <a:lstStyle/>
          <a:p>
            <a:pPr>
              <a:lnSpc>
                <a:spcPct val="130000"/>
              </a:lnSpc>
            </a:pPr>
            <a:r>
              <a:rPr lang="zh-CN" altLang="zh-CN" sz="2800" b="1" dirty="0">
                <a:solidFill>
                  <a:srgbClr val="C00000"/>
                </a:solidFill>
                <a:latin typeface="微软雅黑" panose="020B0503020204020204" pitchFamily="34" charset="-122"/>
                <a:ea typeface="微软雅黑" panose="020B0503020204020204" pitchFamily="34" charset="-122"/>
              </a:rPr>
              <a:t>研究背景</a:t>
            </a:r>
          </a:p>
        </p:txBody>
      </p:sp>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56452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800" dirty="0"/>
              <a:t>民以食为天，食品行业是一个民生行业，消费者对其忧心忡忡，食品安全问题已经成为一个普遍的、严重的社会问题。</a:t>
            </a:r>
            <a:endParaRPr lang="en-US" altLang="zh-CN" sz="1800" dirty="0"/>
          </a:p>
          <a:p>
            <a:pPr lvl="1" algn="just">
              <a:lnSpc>
                <a:spcPct val="150000"/>
              </a:lnSpc>
              <a:buFont typeface="Wingdings" panose="05000000000000000000" pitchFamily="2" charset="2"/>
              <a:buChar char="Ø"/>
            </a:pPr>
            <a:r>
              <a:rPr lang="zh-CN" altLang="en-US" sz="1600" b="1" dirty="0"/>
              <a:t>食品安全研究受到广泛关注，研究 热度持续上升。食品安全是近几年的热点话题，</a:t>
            </a:r>
            <a:r>
              <a:rPr lang="zh-CN" altLang="en-US" sz="1800" b="1" dirty="0">
                <a:solidFill>
                  <a:srgbClr val="FF0000"/>
                </a:solidFill>
              </a:rPr>
              <a:t>开展研究是现实的迫切需要</a:t>
            </a:r>
            <a:endParaRPr lang="en-US" altLang="zh-CN" sz="1800" b="1" dirty="0">
              <a:solidFill>
                <a:srgbClr val="FF0000"/>
              </a:solidFill>
            </a:endParaRPr>
          </a:p>
          <a:p>
            <a:pPr lvl="1" algn="just">
              <a:lnSpc>
                <a:spcPct val="150000"/>
              </a:lnSpc>
              <a:buFont typeface="Wingdings" panose="05000000000000000000" pitchFamily="2" charset="2"/>
              <a:buChar char="Ø"/>
            </a:pPr>
            <a:r>
              <a:rPr lang="zh-CN" altLang="en-US" sz="1600" b="1" dirty="0">
                <a:latin typeface="+mn-ea"/>
              </a:rPr>
              <a:t>食品安全作为一个理论与实践相结合的研究领域，其与监管、卫生、法律规制、食品业、餐饮业等都有着十分密切的关系，但目前研究</a:t>
            </a:r>
            <a:r>
              <a:rPr lang="zh-CN" altLang="en-US" sz="1800" b="1" dirty="0">
                <a:solidFill>
                  <a:srgbClr val="FF0000"/>
                </a:solidFill>
                <a:latin typeface="+mn-ea"/>
              </a:rPr>
              <a:t>集中在科研院所，从事实践工作较少</a:t>
            </a:r>
            <a:endParaRPr lang="en-US" altLang="zh-CN" sz="1800" b="1" dirty="0">
              <a:solidFill>
                <a:srgbClr val="FF0000"/>
              </a:solidFill>
              <a:latin typeface="+mn-ea"/>
            </a:endParaRPr>
          </a:p>
          <a:p>
            <a:pPr lvl="1" algn="just">
              <a:lnSpc>
                <a:spcPct val="150000"/>
              </a:lnSpc>
              <a:buFont typeface="Wingdings" panose="05000000000000000000" pitchFamily="2" charset="2"/>
              <a:buChar char="Ø"/>
            </a:pPr>
            <a:r>
              <a:rPr lang="zh-CN" altLang="en-US" sz="1600" b="1" dirty="0"/>
              <a:t>随着我国社会经济及科学技术的发展，营养、绿色、有机、体验营销观念的深入人心，</a:t>
            </a:r>
            <a:r>
              <a:rPr lang="zh-CN" altLang="en-US" sz="1800" b="1" dirty="0">
                <a:solidFill>
                  <a:srgbClr val="FF0000"/>
                </a:solidFill>
              </a:rPr>
              <a:t>食品安全问题的研究内容应该拓展与丰富</a:t>
            </a:r>
            <a:r>
              <a:rPr lang="zh-CN" altLang="en-US" sz="1600" b="1" dirty="0"/>
              <a:t>。</a:t>
            </a:r>
            <a:endParaRPr lang="en-US" altLang="zh-CN" sz="1600" b="1" dirty="0">
              <a:solidFill>
                <a:srgbClr val="FF0000"/>
              </a:solidFill>
              <a:latin typeface="+mn-ea"/>
            </a:endParaRPr>
          </a:p>
          <a:p>
            <a:pPr lvl="1" algn="just">
              <a:lnSpc>
                <a:spcPct val="150000"/>
              </a:lnSpc>
              <a:buFont typeface="Wingdings" panose="05000000000000000000" pitchFamily="2" charset="2"/>
              <a:buChar char="Ø"/>
            </a:pPr>
            <a:endParaRPr lang="en-US" altLang="zh-CN" sz="1800" b="1" dirty="0">
              <a:solidFill>
                <a:srgbClr val="FF0000"/>
              </a:solidFill>
              <a:latin typeface="+mn-ea"/>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0">
            <a:extLst>
              <a:ext uri="{FF2B5EF4-FFF2-40B4-BE49-F238E27FC236}">
                <a16:creationId xmlns:a16="http://schemas.microsoft.com/office/drawing/2014/main" id="{5B23C4B4-5A0E-A640-A9A3-F0CE816655DE}"/>
              </a:ext>
            </a:extLst>
          </p:cNvPr>
          <p:cNvSpPr txBox="1"/>
          <p:nvPr>
            <p:custDataLst>
              <p:tags r:id="rId1"/>
            </p:custDataLst>
          </p:nvPr>
        </p:nvSpPr>
        <p:spPr>
          <a:xfrm>
            <a:off x="794160" y="246553"/>
            <a:ext cx="5384698" cy="650875"/>
          </a:xfrm>
          <a:prstGeom prst="rect">
            <a:avLst/>
          </a:prstGeom>
          <a:noFill/>
        </p:spPr>
        <p:txBody>
          <a:bodyPr wrap="square" rtlCol="0">
            <a:spAutoFit/>
          </a:bodyPr>
          <a:lstStyle/>
          <a:p>
            <a:pPr>
              <a:lnSpc>
                <a:spcPct val="130000"/>
              </a:lnSpc>
            </a:pPr>
            <a:r>
              <a:rPr lang="zh-CN" sz="2800" b="1" dirty="0">
                <a:solidFill>
                  <a:srgbClr val="C00000"/>
                </a:solidFill>
                <a:sym typeface="+mn-ea"/>
              </a:rPr>
              <a:t>整体架构</a:t>
            </a:r>
            <a:endParaRPr lang="zh-CN" sz="2800" b="1" dirty="0">
              <a:solidFill>
                <a:srgbClr val="C00000"/>
              </a:solidFill>
              <a:latin typeface="微软雅黑" panose="020B0503020204020204" pitchFamily="34" charset="-122"/>
              <a:ea typeface="微软雅黑" panose="020B0503020204020204" pitchFamily="34" charset="-122"/>
            </a:endParaRPr>
          </a:p>
        </p:txBody>
      </p:sp>
      <p:sp>
        <p:nvSpPr>
          <p:cNvPr id="3" name="流程图: 终止 4">
            <a:extLst>
              <a:ext uri="{FF2B5EF4-FFF2-40B4-BE49-F238E27FC236}">
                <a16:creationId xmlns:a16="http://schemas.microsoft.com/office/drawing/2014/main" id="{A8AC5A90-5CB0-6A46-AE3B-0D3A5D1C22CD}"/>
              </a:ext>
            </a:extLst>
          </p:cNvPr>
          <p:cNvSpPr/>
          <p:nvPr/>
        </p:nvSpPr>
        <p:spPr>
          <a:xfrm>
            <a:off x="7437755" y="4938395"/>
            <a:ext cx="2126615" cy="1642745"/>
          </a:xfrm>
          <a:prstGeom prst="flowChartTerminator">
            <a:avLst/>
          </a:prstGeom>
          <a:noFill/>
          <a:ln w="0">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4" name="流程图: 过程 5">
            <a:extLst>
              <a:ext uri="{FF2B5EF4-FFF2-40B4-BE49-F238E27FC236}">
                <a16:creationId xmlns:a16="http://schemas.microsoft.com/office/drawing/2014/main" id="{36BF0424-0CF8-4648-8A72-F22134B4A63D}"/>
              </a:ext>
            </a:extLst>
          </p:cNvPr>
          <p:cNvSpPr/>
          <p:nvPr/>
        </p:nvSpPr>
        <p:spPr>
          <a:xfrm>
            <a:off x="7578090" y="5588635"/>
            <a:ext cx="1845310" cy="34163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fontScale="90000"/>
          </a:bodyPr>
          <a:lstStyle/>
          <a:p>
            <a:pPr algn="ctr"/>
            <a:r>
              <a:rPr lang="zh-CN" altLang="en-US" sz="1500" dirty="0">
                <a:solidFill>
                  <a:schemeClr val="tx1"/>
                </a:solidFill>
              </a:rPr>
              <a:t>课题一：标准化数据</a:t>
            </a:r>
          </a:p>
        </p:txBody>
      </p:sp>
      <p:sp>
        <p:nvSpPr>
          <p:cNvPr id="5" name="流程图: 过程 7">
            <a:extLst>
              <a:ext uri="{FF2B5EF4-FFF2-40B4-BE49-F238E27FC236}">
                <a16:creationId xmlns:a16="http://schemas.microsoft.com/office/drawing/2014/main" id="{52A84F47-F861-6547-8408-C03E2F7BB6A5}"/>
              </a:ext>
            </a:extLst>
          </p:cNvPr>
          <p:cNvSpPr/>
          <p:nvPr/>
        </p:nvSpPr>
        <p:spPr>
          <a:xfrm>
            <a:off x="4063365" y="3491865"/>
            <a:ext cx="4209415" cy="49149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r>
              <a:rPr lang="zh-CN" altLang="en-US" sz="1500" dirty="0">
                <a:solidFill>
                  <a:schemeClr val="tx1"/>
                </a:solidFill>
              </a:rPr>
              <a:t>风险因子基础模型</a:t>
            </a:r>
          </a:p>
        </p:txBody>
      </p:sp>
      <p:sp>
        <p:nvSpPr>
          <p:cNvPr id="6" name="流程图: 过程 8">
            <a:extLst>
              <a:ext uri="{FF2B5EF4-FFF2-40B4-BE49-F238E27FC236}">
                <a16:creationId xmlns:a16="http://schemas.microsoft.com/office/drawing/2014/main" id="{74543E8E-A4F9-444A-91C4-2565BCEC2C4D}"/>
              </a:ext>
            </a:extLst>
          </p:cNvPr>
          <p:cNvSpPr/>
          <p:nvPr/>
        </p:nvSpPr>
        <p:spPr>
          <a:xfrm>
            <a:off x="4063365" y="2480945"/>
            <a:ext cx="1321435" cy="46228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r>
              <a:rPr lang="zh-CN" altLang="en-US" sz="1500" dirty="0">
                <a:solidFill>
                  <a:schemeClr val="tx1"/>
                </a:solidFill>
              </a:rPr>
              <a:t>微生物</a:t>
            </a:r>
          </a:p>
        </p:txBody>
      </p:sp>
      <p:sp>
        <p:nvSpPr>
          <p:cNvPr id="7" name="流程图: 过程 10">
            <a:extLst>
              <a:ext uri="{FF2B5EF4-FFF2-40B4-BE49-F238E27FC236}">
                <a16:creationId xmlns:a16="http://schemas.microsoft.com/office/drawing/2014/main" id="{E415ACE5-BBC0-8A47-BF19-0E353464008A}"/>
              </a:ext>
            </a:extLst>
          </p:cNvPr>
          <p:cNvSpPr/>
          <p:nvPr/>
        </p:nvSpPr>
        <p:spPr>
          <a:xfrm>
            <a:off x="5507355" y="2480945"/>
            <a:ext cx="1321435" cy="46228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r>
              <a:rPr lang="zh-CN" altLang="en-US" sz="1500" dirty="0">
                <a:solidFill>
                  <a:schemeClr val="tx1"/>
                </a:solidFill>
              </a:rPr>
              <a:t>食品关联</a:t>
            </a:r>
          </a:p>
        </p:txBody>
      </p:sp>
      <p:sp>
        <p:nvSpPr>
          <p:cNvPr id="8" name="流程图: 过程 11">
            <a:extLst>
              <a:ext uri="{FF2B5EF4-FFF2-40B4-BE49-F238E27FC236}">
                <a16:creationId xmlns:a16="http://schemas.microsoft.com/office/drawing/2014/main" id="{48D54C3E-E46B-2D49-B4DE-A1EF54E51EEA}"/>
              </a:ext>
            </a:extLst>
          </p:cNvPr>
          <p:cNvSpPr/>
          <p:nvPr/>
        </p:nvSpPr>
        <p:spPr>
          <a:xfrm>
            <a:off x="6951345" y="2480945"/>
            <a:ext cx="1321435" cy="46228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r>
              <a:rPr lang="zh-CN" altLang="en-US" sz="1500" dirty="0">
                <a:solidFill>
                  <a:schemeClr val="tx1"/>
                </a:solidFill>
              </a:rPr>
              <a:t>投入物</a:t>
            </a:r>
          </a:p>
        </p:txBody>
      </p:sp>
      <p:sp>
        <p:nvSpPr>
          <p:cNvPr id="9" name="流程图: 过程 13">
            <a:extLst>
              <a:ext uri="{FF2B5EF4-FFF2-40B4-BE49-F238E27FC236}">
                <a16:creationId xmlns:a16="http://schemas.microsoft.com/office/drawing/2014/main" id="{06F15A28-8076-1B42-BF8D-FBA048FFACD2}"/>
              </a:ext>
            </a:extLst>
          </p:cNvPr>
          <p:cNvSpPr/>
          <p:nvPr/>
        </p:nvSpPr>
        <p:spPr>
          <a:xfrm>
            <a:off x="4063365" y="887095"/>
            <a:ext cx="4209415" cy="49149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r>
              <a:rPr lang="zh-CN" altLang="en-US" sz="1500" dirty="0">
                <a:solidFill>
                  <a:schemeClr val="tx1"/>
                </a:solidFill>
              </a:rPr>
              <a:t>监管处置决策系统</a:t>
            </a:r>
          </a:p>
        </p:txBody>
      </p:sp>
      <p:sp>
        <p:nvSpPr>
          <p:cNvPr id="10" name="文本框 9">
            <a:extLst>
              <a:ext uri="{FF2B5EF4-FFF2-40B4-BE49-F238E27FC236}">
                <a16:creationId xmlns:a16="http://schemas.microsoft.com/office/drawing/2014/main" id="{F530D778-7D96-864D-B30A-1E76BCF9E83F}"/>
              </a:ext>
            </a:extLst>
          </p:cNvPr>
          <p:cNvSpPr txBox="1"/>
          <p:nvPr/>
        </p:nvSpPr>
        <p:spPr>
          <a:xfrm>
            <a:off x="7609840" y="5006975"/>
            <a:ext cx="1783080" cy="368300"/>
          </a:xfrm>
          <a:prstGeom prst="rect">
            <a:avLst/>
          </a:prstGeom>
          <a:noFill/>
        </p:spPr>
        <p:txBody>
          <a:bodyPr wrap="none" rtlCol="0" anchor="ctr" anchorCtr="0">
            <a:spAutoFit/>
          </a:bodyPr>
          <a:lstStyle/>
          <a:p>
            <a:pPr algn="l"/>
            <a:r>
              <a:rPr lang="zh-CN" altLang="en-US" dirty="0"/>
              <a:t>课题内数据来源</a:t>
            </a:r>
          </a:p>
        </p:txBody>
      </p:sp>
      <p:sp>
        <p:nvSpPr>
          <p:cNvPr id="11" name="上箭头 10">
            <a:extLst>
              <a:ext uri="{FF2B5EF4-FFF2-40B4-BE49-F238E27FC236}">
                <a16:creationId xmlns:a16="http://schemas.microsoft.com/office/drawing/2014/main" id="{4BC26446-CCDF-7747-95EC-F1E629AC47CB}"/>
              </a:ext>
            </a:extLst>
          </p:cNvPr>
          <p:cNvSpPr/>
          <p:nvPr/>
        </p:nvSpPr>
        <p:spPr>
          <a:xfrm>
            <a:off x="4549140" y="2987675"/>
            <a:ext cx="349885" cy="443230"/>
          </a:xfrm>
          <a:prstGeom prst="upArrow">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lnSpcReduction="10000"/>
          </a:bodyPr>
          <a:lstStyle/>
          <a:p>
            <a:pPr algn="ctr"/>
            <a:endParaRPr lang="zh-CN" altLang="en-US" dirty="0"/>
          </a:p>
        </p:txBody>
      </p:sp>
      <p:sp>
        <p:nvSpPr>
          <p:cNvPr id="12" name="上箭头 11">
            <a:extLst>
              <a:ext uri="{FF2B5EF4-FFF2-40B4-BE49-F238E27FC236}">
                <a16:creationId xmlns:a16="http://schemas.microsoft.com/office/drawing/2014/main" id="{64B37E1D-1D67-2344-8829-3FC908D3FB5B}"/>
              </a:ext>
            </a:extLst>
          </p:cNvPr>
          <p:cNvSpPr/>
          <p:nvPr/>
        </p:nvSpPr>
        <p:spPr>
          <a:xfrm>
            <a:off x="5921375" y="2987675"/>
            <a:ext cx="349885" cy="443230"/>
          </a:xfrm>
          <a:prstGeom prst="upArrow">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lnSpcReduction="10000"/>
          </a:bodyPr>
          <a:lstStyle/>
          <a:p>
            <a:pPr algn="ctr"/>
            <a:endParaRPr lang="zh-CN" altLang="en-US" dirty="0"/>
          </a:p>
        </p:txBody>
      </p:sp>
      <p:sp>
        <p:nvSpPr>
          <p:cNvPr id="13" name="上箭头 12">
            <a:extLst>
              <a:ext uri="{FF2B5EF4-FFF2-40B4-BE49-F238E27FC236}">
                <a16:creationId xmlns:a16="http://schemas.microsoft.com/office/drawing/2014/main" id="{BA3648FD-37D0-A346-AC8A-4652C8FDB2B2}"/>
              </a:ext>
            </a:extLst>
          </p:cNvPr>
          <p:cNvSpPr/>
          <p:nvPr/>
        </p:nvSpPr>
        <p:spPr>
          <a:xfrm>
            <a:off x="7437120" y="2987675"/>
            <a:ext cx="349885" cy="443230"/>
          </a:xfrm>
          <a:prstGeom prst="upArrow">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lnSpcReduction="10000"/>
          </a:bodyPr>
          <a:lstStyle/>
          <a:p>
            <a:pPr algn="ctr"/>
            <a:endParaRPr lang="zh-CN" altLang="en-US" dirty="0"/>
          </a:p>
        </p:txBody>
      </p:sp>
      <p:sp>
        <p:nvSpPr>
          <p:cNvPr id="14" name="流程图: 终止 22">
            <a:extLst>
              <a:ext uri="{FF2B5EF4-FFF2-40B4-BE49-F238E27FC236}">
                <a16:creationId xmlns:a16="http://schemas.microsoft.com/office/drawing/2014/main" id="{7E8289E3-9187-314E-8426-D7B14E2B45DA}"/>
              </a:ext>
            </a:extLst>
          </p:cNvPr>
          <p:cNvSpPr/>
          <p:nvPr/>
        </p:nvSpPr>
        <p:spPr>
          <a:xfrm>
            <a:off x="2750820" y="1963420"/>
            <a:ext cx="6813550" cy="2108835"/>
          </a:xfrm>
          <a:prstGeom prst="flowChartTerminator">
            <a:avLst/>
          </a:prstGeom>
          <a:noFill/>
          <a:ln w="0">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5" name="上箭头 14">
            <a:extLst>
              <a:ext uri="{FF2B5EF4-FFF2-40B4-BE49-F238E27FC236}">
                <a16:creationId xmlns:a16="http://schemas.microsoft.com/office/drawing/2014/main" id="{E8D176DD-4CD7-6F42-8AA9-3B6767CDB44A}"/>
              </a:ext>
            </a:extLst>
          </p:cNvPr>
          <p:cNvSpPr/>
          <p:nvPr/>
        </p:nvSpPr>
        <p:spPr>
          <a:xfrm>
            <a:off x="5982335" y="1449705"/>
            <a:ext cx="349885" cy="442595"/>
          </a:xfrm>
          <a:prstGeom prst="upArrow">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lnSpcReduction="10000"/>
          </a:bodyPr>
          <a:lstStyle/>
          <a:p>
            <a:pPr algn="ctr"/>
            <a:endParaRPr lang="zh-CN" altLang="en-US" dirty="0"/>
          </a:p>
        </p:txBody>
      </p:sp>
      <p:sp>
        <p:nvSpPr>
          <p:cNvPr id="16" name="文本框 15">
            <a:extLst>
              <a:ext uri="{FF2B5EF4-FFF2-40B4-BE49-F238E27FC236}">
                <a16:creationId xmlns:a16="http://schemas.microsoft.com/office/drawing/2014/main" id="{7A32C6F2-85BD-F441-89BA-8CBB55F6D4D2}"/>
              </a:ext>
            </a:extLst>
          </p:cNvPr>
          <p:cNvSpPr txBox="1"/>
          <p:nvPr/>
        </p:nvSpPr>
        <p:spPr>
          <a:xfrm>
            <a:off x="5547360" y="2052955"/>
            <a:ext cx="1097280" cy="368300"/>
          </a:xfrm>
          <a:prstGeom prst="rect">
            <a:avLst/>
          </a:prstGeom>
          <a:noFill/>
        </p:spPr>
        <p:txBody>
          <a:bodyPr wrap="none" rtlCol="0" anchor="ctr" anchorCtr="0">
            <a:spAutoFit/>
          </a:bodyPr>
          <a:lstStyle/>
          <a:p>
            <a:pPr algn="l"/>
            <a:r>
              <a:rPr lang="zh-CN" altLang="en-US" dirty="0"/>
              <a:t>预警系统</a:t>
            </a:r>
          </a:p>
        </p:txBody>
      </p:sp>
      <p:sp>
        <p:nvSpPr>
          <p:cNvPr id="17" name="流程图: 过程 1">
            <a:extLst>
              <a:ext uri="{FF2B5EF4-FFF2-40B4-BE49-F238E27FC236}">
                <a16:creationId xmlns:a16="http://schemas.microsoft.com/office/drawing/2014/main" id="{08166B8B-B4B2-DD41-9956-5210E10D48C9}"/>
              </a:ext>
            </a:extLst>
          </p:cNvPr>
          <p:cNvSpPr/>
          <p:nvPr/>
        </p:nvSpPr>
        <p:spPr>
          <a:xfrm>
            <a:off x="3350895" y="5375275"/>
            <a:ext cx="3477895" cy="296545"/>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lstStyle/>
          <a:p>
            <a:pPr algn="ctr"/>
            <a:r>
              <a:rPr lang="zh-CN" altLang="en-US" sz="1400" dirty="0">
                <a:solidFill>
                  <a:schemeClr val="tx1"/>
                </a:solidFill>
              </a:rPr>
              <a:t>贵州科学院数据</a:t>
            </a:r>
          </a:p>
        </p:txBody>
      </p:sp>
      <p:sp>
        <p:nvSpPr>
          <p:cNvPr id="18" name="流程图: 终止 2">
            <a:extLst>
              <a:ext uri="{FF2B5EF4-FFF2-40B4-BE49-F238E27FC236}">
                <a16:creationId xmlns:a16="http://schemas.microsoft.com/office/drawing/2014/main" id="{BBAB2D07-36EB-E449-9DF6-F3FE78566814}"/>
              </a:ext>
            </a:extLst>
          </p:cNvPr>
          <p:cNvSpPr/>
          <p:nvPr/>
        </p:nvSpPr>
        <p:spPr>
          <a:xfrm>
            <a:off x="2750820" y="4938395"/>
            <a:ext cx="4506595" cy="1642745"/>
          </a:xfrm>
          <a:prstGeom prst="flowChartTerminator">
            <a:avLst/>
          </a:prstGeom>
          <a:noFill/>
          <a:ln w="0">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9" name="文本框 18">
            <a:extLst>
              <a:ext uri="{FF2B5EF4-FFF2-40B4-BE49-F238E27FC236}">
                <a16:creationId xmlns:a16="http://schemas.microsoft.com/office/drawing/2014/main" id="{7DDD250D-5F12-4448-B793-84B8AFD81607}"/>
              </a:ext>
            </a:extLst>
          </p:cNvPr>
          <p:cNvSpPr txBox="1"/>
          <p:nvPr/>
        </p:nvSpPr>
        <p:spPr>
          <a:xfrm>
            <a:off x="4109720" y="5006975"/>
            <a:ext cx="1783080" cy="368300"/>
          </a:xfrm>
          <a:prstGeom prst="rect">
            <a:avLst/>
          </a:prstGeom>
          <a:noFill/>
        </p:spPr>
        <p:txBody>
          <a:bodyPr wrap="none" rtlCol="0" anchor="ctr" anchorCtr="0">
            <a:spAutoFit/>
          </a:bodyPr>
          <a:lstStyle/>
          <a:p>
            <a:pPr algn="l"/>
            <a:r>
              <a:rPr lang="zh-CN" altLang="en-US" dirty="0"/>
              <a:t>课题外数据来源</a:t>
            </a:r>
          </a:p>
        </p:txBody>
      </p:sp>
      <p:sp>
        <p:nvSpPr>
          <p:cNvPr id="20" name="流程图: 过程 9">
            <a:extLst>
              <a:ext uri="{FF2B5EF4-FFF2-40B4-BE49-F238E27FC236}">
                <a16:creationId xmlns:a16="http://schemas.microsoft.com/office/drawing/2014/main" id="{9EE28320-3AD6-5B42-BE4B-F88A53BE23E5}"/>
              </a:ext>
            </a:extLst>
          </p:cNvPr>
          <p:cNvSpPr/>
          <p:nvPr/>
        </p:nvSpPr>
        <p:spPr>
          <a:xfrm>
            <a:off x="7583170" y="6057265"/>
            <a:ext cx="1845310" cy="34163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fontScale="90000"/>
          </a:bodyPr>
          <a:lstStyle/>
          <a:p>
            <a:pPr algn="ctr"/>
            <a:r>
              <a:rPr lang="zh-CN" altLang="en-US" sz="1500" dirty="0">
                <a:solidFill>
                  <a:schemeClr val="tx1"/>
                </a:solidFill>
              </a:rPr>
              <a:t>课题二：半结构数据</a:t>
            </a:r>
          </a:p>
        </p:txBody>
      </p:sp>
      <p:sp>
        <p:nvSpPr>
          <p:cNvPr id="21" name="流程图: 过程 12">
            <a:extLst>
              <a:ext uri="{FF2B5EF4-FFF2-40B4-BE49-F238E27FC236}">
                <a16:creationId xmlns:a16="http://schemas.microsoft.com/office/drawing/2014/main" id="{B7ED3C42-74C3-EA46-8202-812B9707C48F}"/>
              </a:ext>
            </a:extLst>
          </p:cNvPr>
          <p:cNvSpPr/>
          <p:nvPr/>
        </p:nvSpPr>
        <p:spPr>
          <a:xfrm>
            <a:off x="3350895" y="5973445"/>
            <a:ext cx="1066800" cy="34163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fontScale="70000" lnSpcReduction="20000"/>
          </a:bodyPr>
          <a:lstStyle/>
          <a:p>
            <a:pPr algn="ctr"/>
            <a:r>
              <a:rPr lang="zh-CN" altLang="en-US" sz="1500" dirty="0">
                <a:solidFill>
                  <a:schemeClr val="tx1"/>
                </a:solidFill>
              </a:rPr>
              <a:t>企业基本信息</a:t>
            </a:r>
          </a:p>
        </p:txBody>
      </p:sp>
      <p:sp>
        <p:nvSpPr>
          <p:cNvPr id="22" name="流程图: 过程 19">
            <a:extLst>
              <a:ext uri="{FF2B5EF4-FFF2-40B4-BE49-F238E27FC236}">
                <a16:creationId xmlns:a16="http://schemas.microsoft.com/office/drawing/2014/main" id="{241CE202-63A2-CB40-A22C-56174543B1AC}"/>
              </a:ext>
            </a:extLst>
          </p:cNvPr>
          <p:cNvSpPr/>
          <p:nvPr/>
        </p:nvSpPr>
        <p:spPr>
          <a:xfrm>
            <a:off x="4552315" y="5973445"/>
            <a:ext cx="1075690" cy="34163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r>
              <a:rPr lang="zh-CN" altLang="en-US" sz="1500" dirty="0">
                <a:solidFill>
                  <a:schemeClr val="tx1"/>
                </a:solidFill>
              </a:rPr>
              <a:t>舆情数据</a:t>
            </a:r>
          </a:p>
        </p:txBody>
      </p:sp>
      <p:sp>
        <p:nvSpPr>
          <p:cNvPr id="23" name="流程图: 过程 20">
            <a:extLst>
              <a:ext uri="{FF2B5EF4-FFF2-40B4-BE49-F238E27FC236}">
                <a16:creationId xmlns:a16="http://schemas.microsoft.com/office/drawing/2014/main" id="{A5DC1ED7-3A00-B646-958C-14DDB92627BA}"/>
              </a:ext>
            </a:extLst>
          </p:cNvPr>
          <p:cNvSpPr/>
          <p:nvPr/>
        </p:nvSpPr>
        <p:spPr>
          <a:xfrm>
            <a:off x="5753100" y="5973445"/>
            <a:ext cx="1075690" cy="341630"/>
          </a:xfrm>
          <a:prstGeom prst="flowChartProcess">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r>
              <a:rPr lang="zh-CN" altLang="en-US" sz="1500" dirty="0">
                <a:solidFill>
                  <a:schemeClr val="tx1"/>
                </a:solidFill>
              </a:rPr>
              <a:t>检验检测</a:t>
            </a:r>
          </a:p>
        </p:txBody>
      </p:sp>
      <p:sp>
        <p:nvSpPr>
          <p:cNvPr id="24" name="上箭头 23">
            <a:extLst>
              <a:ext uri="{FF2B5EF4-FFF2-40B4-BE49-F238E27FC236}">
                <a16:creationId xmlns:a16="http://schemas.microsoft.com/office/drawing/2014/main" id="{07882649-429F-E948-AE61-77E1A913A819}"/>
              </a:ext>
            </a:extLst>
          </p:cNvPr>
          <p:cNvSpPr/>
          <p:nvPr/>
        </p:nvSpPr>
        <p:spPr>
          <a:xfrm>
            <a:off x="3812540" y="5704840"/>
            <a:ext cx="142875" cy="233045"/>
          </a:xfrm>
          <a:prstGeom prst="upArrow">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fontScale="40000" lnSpcReduction="20000"/>
          </a:bodyPr>
          <a:lstStyle/>
          <a:p>
            <a:pPr algn="ctr"/>
            <a:endParaRPr lang="zh-CN" altLang="en-US" dirty="0"/>
          </a:p>
        </p:txBody>
      </p:sp>
      <p:sp>
        <p:nvSpPr>
          <p:cNvPr id="25" name="上箭头 24">
            <a:extLst>
              <a:ext uri="{FF2B5EF4-FFF2-40B4-BE49-F238E27FC236}">
                <a16:creationId xmlns:a16="http://schemas.microsoft.com/office/drawing/2014/main" id="{42DAC03A-B068-6043-9C31-3D1D916C14FF}"/>
              </a:ext>
            </a:extLst>
          </p:cNvPr>
          <p:cNvSpPr/>
          <p:nvPr/>
        </p:nvSpPr>
        <p:spPr>
          <a:xfrm>
            <a:off x="5018405" y="5704840"/>
            <a:ext cx="142875" cy="233045"/>
          </a:xfrm>
          <a:prstGeom prst="upArrow">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fontScale="40000" lnSpcReduction="20000"/>
          </a:bodyPr>
          <a:lstStyle/>
          <a:p>
            <a:pPr algn="ctr"/>
            <a:endParaRPr lang="zh-CN" altLang="en-US" dirty="0"/>
          </a:p>
        </p:txBody>
      </p:sp>
      <p:sp>
        <p:nvSpPr>
          <p:cNvPr id="26" name="上箭头 25">
            <a:extLst>
              <a:ext uri="{FF2B5EF4-FFF2-40B4-BE49-F238E27FC236}">
                <a16:creationId xmlns:a16="http://schemas.microsoft.com/office/drawing/2014/main" id="{169107CC-84FC-D54A-A2C0-28183664FFDE}"/>
              </a:ext>
            </a:extLst>
          </p:cNvPr>
          <p:cNvSpPr/>
          <p:nvPr/>
        </p:nvSpPr>
        <p:spPr>
          <a:xfrm>
            <a:off x="6219190" y="5704840"/>
            <a:ext cx="142875" cy="233045"/>
          </a:xfrm>
          <a:prstGeom prst="upArrow">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fontScale="40000" lnSpcReduction="20000"/>
          </a:bodyPr>
          <a:lstStyle/>
          <a:p>
            <a:pPr algn="ctr"/>
            <a:endParaRPr lang="zh-CN" altLang="en-US" dirty="0"/>
          </a:p>
        </p:txBody>
      </p:sp>
      <p:sp>
        <p:nvSpPr>
          <p:cNvPr id="27" name="上箭头 26">
            <a:extLst>
              <a:ext uri="{FF2B5EF4-FFF2-40B4-BE49-F238E27FC236}">
                <a16:creationId xmlns:a16="http://schemas.microsoft.com/office/drawing/2014/main" id="{86A10B05-64F4-BB4D-8420-BA2705761173}"/>
              </a:ext>
            </a:extLst>
          </p:cNvPr>
          <p:cNvSpPr/>
          <p:nvPr/>
        </p:nvSpPr>
        <p:spPr>
          <a:xfrm>
            <a:off x="4829175" y="4148455"/>
            <a:ext cx="349885" cy="713740"/>
          </a:xfrm>
          <a:prstGeom prst="upArrow">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28" name="上箭头 27">
            <a:extLst>
              <a:ext uri="{FF2B5EF4-FFF2-40B4-BE49-F238E27FC236}">
                <a16:creationId xmlns:a16="http://schemas.microsoft.com/office/drawing/2014/main" id="{7883850A-1C96-CF4E-A77F-6384A85D743A}"/>
              </a:ext>
            </a:extLst>
          </p:cNvPr>
          <p:cNvSpPr/>
          <p:nvPr/>
        </p:nvSpPr>
        <p:spPr>
          <a:xfrm>
            <a:off x="8272780" y="4148455"/>
            <a:ext cx="349885" cy="713740"/>
          </a:xfrm>
          <a:prstGeom prst="upArrow">
            <a:avLst/>
          </a:prstGeom>
          <a:noFill/>
          <a:ln w="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Tree>
    <p:extLst>
      <p:ext uri="{BB962C8B-B14F-4D97-AF65-F5344CB8AC3E}">
        <p14:creationId xmlns:p14="http://schemas.microsoft.com/office/powerpoint/2010/main" val="263292813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02</a:t>
            </a:r>
            <a:endParaRPr lang="zh-CN" altLang="en-US" sz="9600" dirty="0">
              <a:solidFill>
                <a:schemeClr val="accent2"/>
              </a:solidFill>
              <a:latin typeface="+mj-lt"/>
            </a:endParaRPr>
          </a:p>
        </p:txBody>
      </p:sp>
      <p:sp>
        <p:nvSpPr>
          <p:cNvPr id="6" name="文本框 5"/>
          <p:cNvSpPr txBox="1"/>
          <p:nvPr/>
        </p:nvSpPr>
        <p:spPr>
          <a:xfrm>
            <a:off x="4881880" y="3230156"/>
            <a:ext cx="4808855" cy="1200329"/>
          </a:xfrm>
          <a:prstGeom prst="rect">
            <a:avLst/>
          </a:prstGeom>
          <a:noFill/>
        </p:spPr>
        <p:txBody>
          <a:bodyPr wrap="square" rtlCol="0" anchor="ctr" anchorCtr="0">
            <a:spAutoFit/>
          </a:bodyPr>
          <a:lstStyle/>
          <a:p>
            <a:pPr algn="ctr"/>
            <a:r>
              <a:rPr lang="zh-CN" altLang="en-US" sz="3600" b="1" dirty="0">
                <a:solidFill>
                  <a:schemeClr val="accent1"/>
                </a:solidFill>
                <a:latin typeface="+mn-ea"/>
              </a:rPr>
              <a:t>基于剩余货架期模型的预测预警系统</a:t>
            </a:r>
          </a:p>
        </p:txBody>
      </p:sp>
    </p:spTree>
    <p:extLst>
      <p:ext uri="{BB962C8B-B14F-4D97-AF65-F5344CB8AC3E}">
        <p14:creationId xmlns:p14="http://schemas.microsoft.com/office/powerpoint/2010/main" val="340091021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Rectangle 2"/>
          <p:cNvSpPr>
            <a:spLocks noChangeArrowheads="1"/>
          </p:cNvSpPr>
          <p:nvPr/>
        </p:nvSpPr>
        <p:spPr bwMode="auto">
          <a:xfrm>
            <a:off x="846246" y="21979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PA-文本框 10"/>
          <p:cNvSpPr txBox="1"/>
          <p:nvPr>
            <p:custDataLst>
              <p:tags r:id="rId2"/>
            </p:custDataLst>
          </p:nvPr>
        </p:nvSpPr>
        <p:spPr>
          <a:xfrm>
            <a:off x="862330" y="543560"/>
            <a:ext cx="1750241" cy="65248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研究问题</a:t>
            </a:r>
          </a:p>
        </p:txBody>
      </p:sp>
      <p:sp>
        <p:nvSpPr>
          <p:cNvPr id="7" name="矩形 6"/>
          <p:cNvSpPr/>
          <p:nvPr/>
        </p:nvSpPr>
        <p:spPr>
          <a:xfrm>
            <a:off x="862331" y="1739606"/>
            <a:ext cx="5654847" cy="3829062"/>
          </a:xfrm>
          <a:prstGeom prst="rect">
            <a:avLst/>
          </a:prstGeom>
        </p:spPr>
        <p:txBody>
          <a:bodyPr wrap="square">
            <a:spAutoFit/>
          </a:bodyPr>
          <a:lstStyle/>
          <a:p>
            <a:pPr marL="342900" indent="-342900">
              <a:lnSpc>
                <a:spcPct val="150000"/>
              </a:lnSpc>
              <a:spcAft>
                <a:spcPts val="1200"/>
              </a:spcAft>
              <a:buFont typeface="Arial" panose="020B0604020202020204" pitchFamily="34" charset="0"/>
              <a:buChar char="•"/>
            </a:pPr>
            <a:r>
              <a:rPr lang="zh-CN" altLang="zh-CN" dirty="0"/>
              <a:t>食品被储藏在一定的条件下，能够保持安全、确保理想的感官、理化和微生物特性以及保留标签声明的任何营养值的一段时间。</a:t>
            </a:r>
          </a:p>
          <a:p>
            <a:pPr fontAlgn="auto">
              <a:lnSpc>
                <a:spcPct val="150000"/>
              </a:lnSpc>
              <a:spcAft>
                <a:spcPts val="1200"/>
              </a:spcAft>
            </a:pPr>
            <a:endPar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1200"/>
              </a:spcAft>
              <a:buFont typeface="Arial" panose="020B0604020202020204" pitchFamily="34" charset="0"/>
              <a:buChar char="•"/>
            </a:pPr>
            <a:r>
              <a:rPr lang="zh-CN" altLang="en-US" dirty="0"/>
              <a:t>影响食品剩余货架期的因素有很多，其中</a:t>
            </a:r>
            <a:r>
              <a:rPr lang="zh-CN" altLang="zh-CN" dirty="0">
                <a:solidFill>
                  <a:srgbClr val="FF0000"/>
                </a:solidFill>
              </a:rPr>
              <a:t>微生物数量</a:t>
            </a:r>
            <a:r>
              <a:rPr lang="zh-CN" altLang="zh-CN" dirty="0"/>
              <a:t>是影响食品安全货架期的一个重要因素，也是导致</a:t>
            </a:r>
            <a:r>
              <a:rPr lang="zh-CN" altLang="zh-CN" dirty="0">
                <a:solidFill>
                  <a:srgbClr val="FF0000"/>
                </a:solidFill>
              </a:rPr>
              <a:t>食品不合格的</a:t>
            </a:r>
            <a:r>
              <a:rPr lang="zh-CN" altLang="en-US" dirty="0">
                <a:solidFill>
                  <a:srgbClr val="FF0000"/>
                </a:solidFill>
              </a:rPr>
              <a:t>最</a:t>
            </a:r>
            <a:r>
              <a:rPr lang="zh-CN" altLang="zh-CN" dirty="0">
                <a:solidFill>
                  <a:srgbClr val="FF0000"/>
                </a:solidFill>
              </a:rPr>
              <a:t>主要因素</a:t>
            </a:r>
            <a:r>
              <a:rPr lang="zh-CN" altLang="en-US" dirty="0"/>
              <a:t>。</a:t>
            </a:r>
            <a:endParaRPr lang="en-US" altLang="zh-CN"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50000"/>
              </a:lnSpc>
              <a:spcAft>
                <a:spcPts val="1200"/>
              </a:spcAft>
              <a:buFont typeface="Arial" panose="020B0604020202020204" pitchFamily="34" charset="0"/>
              <a:buChar char="•"/>
            </a:pPr>
            <a:endParaRPr lang="zh-CN" altLang="en-US"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EC6940E1-6812-7742-B4C3-74C7E1527327}"/>
              </a:ext>
            </a:extLst>
          </p:cNvPr>
          <p:cNvPicPr>
            <a:picLocks noChangeAspect="1"/>
          </p:cNvPicPr>
          <p:nvPr/>
        </p:nvPicPr>
        <p:blipFill>
          <a:blip r:embed="rId6"/>
          <a:stretch>
            <a:fillRect/>
          </a:stretch>
        </p:blipFill>
        <p:spPr>
          <a:xfrm>
            <a:off x="6942246" y="2095080"/>
            <a:ext cx="4540558" cy="2667840"/>
          </a:xfrm>
          <a:prstGeom prst="rect">
            <a:avLst/>
          </a:prstGeom>
        </p:spPr>
      </p:pic>
    </p:spTree>
    <p:custDataLst>
      <p:tags r:id="rId1"/>
    </p:custDataLst>
    <p:extLst>
      <p:ext uri="{BB962C8B-B14F-4D97-AF65-F5344CB8AC3E}">
        <p14:creationId xmlns:p14="http://schemas.microsoft.com/office/powerpoint/2010/main" val="305461435"/>
      </p:ext>
    </p:extLst>
  </p:cSld>
  <p:clrMapOvr>
    <a:masterClrMapping/>
  </p:clrMapOvr>
  <mc:AlternateContent xmlns:mc="http://schemas.openxmlformats.org/markup-compatibility/2006" xmlns:p14="http://schemas.microsoft.com/office/powerpoint/2010/main">
    <mc:Choice Requires="p14">
      <p:transition spd="slow" p14:dur="9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2330" y="1196046"/>
            <a:ext cx="9481205" cy="2274790"/>
          </a:xfrm>
          <a:prstGeom prst="rect">
            <a:avLst/>
          </a:prstGeom>
        </p:spPr>
        <p:txBody>
          <a:bodyPr wrap="square">
            <a:spAutoFit/>
          </a:bodyPr>
          <a:lstStyle/>
          <a:p>
            <a:pPr marL="342900" indent="-342900">
              <a:lnSpc>
                <a:spcPct val="150000"/>
              </a:lnSpc>
              <a:spcAft>
                <a:spcPts val="12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常用的食品货架期模型：化学动力学（一、二级反应模型）、微生物生长动力学（一、二、三级模型）、</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BP</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神经网络、威布尔危险值分析( WHA)、Q10 模型。</a:t>
            </a:r>
          </a:p>
          <a:p>
            <a:pPr marL="342900" indent="-342900">
              <a:lnSpc>
                <a:spcPct val="150000"/>
              </a:lnSpc>
              <a:spcAft>
                <a:spcPts val="12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对不同类别的食品，由于食品成分的复杂性，往往包含多种腐败菌种，因此针对不同食品、不同菌种往往会使用不同模型来描述。</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例如：冷却猪肉中的主要腐败菌为假单胞菌、乳酸菌、热杀索丝菌、肠杆菌、莫拉克氏菌、不动细菌等。</a:t>
            </a:r>
          </a:p>
        </p:txBody>
      </p:sp>
      <p:sp>
        <p:nvSpPr>
          <p:cNvPr id="6" name="PA-文本框 10"/>
          <p:cNvSpPr txBox="1"/>
          <p:nvPr>
            <p:custDataLst>
              <p:tags r:id="rId1"/>
            </p:custDataLst>
          </p:nvPr>
        </p:nvSpPr>
        <p:spPr>
          <a:xfrm>
            <a:off x="862330" y="543560"/>
            <a:ext cx="3127779"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剩余货架期模型</a:t>
            </a:r>
          </a:p>
        </p:txBody>
      </p:sp>
      <p:pic>
        <p:nvPicPr>
          <p:cNvPr id="11" name="图片 10">
            <a:extLst>
              <a:ext uri="{FF2B5EF4-FFF2-40B4-BE49-F238E27FC236}">
                <a16:creationId xmlns:a16="http://schemas.microsoft.com/office/drawing/2014/main" id="{B802A644-5059-984E-9E16-877F558E6978}"/>
              </a:ext>
            </a:extLst>
          </p:cNvPr>
          <p:cNvPicPr>
            <a:picLocks noChangeAspect="1"/>
          </p:cNvPicPr>
          <p:nvPr/>
        </p:nvPicPr>
        <p:blipFill>
          <a:blip r:embed="rId3"/>
          <a:srcRect r="15446"/>
          <a:stretch>
            <a:fillRect/>
          </a:stretch>
        </p:blipFill>
        <p:spPr>
          <a:xfrm>
            <a:off x="4289597" y="3652693"/>
            <a:ext cx="5752177" cy="2963382"/>
          </a:xfrm>
          <a:prstGeom prst="rect">
            <a:avLst/>
          </a:prstGeom>
        </p:spPr>
      </p:pic>
      <p:sp>
        <p:nvSpPr>
          <p:cNvPr id="12" name="内容占位符 2">
            <a:extLst>
              <a:ext uri="{FF2B5EF4-FFF2-40B4-BE49-F238E27FC236}">
                <a16:creationId xmlns:a16="http://schemas.microsoft.com/office/drawing/2014/main" id="{AEA3E45B-F554-6D49-8B91-41043468CF4E}"/>
              </a:ext>
            </a:extLst>
          </p:cNvPr>
          <p:cNvSpPr txBox="1"/>
          <p:nvPr/>
        </p:nvSpPr>
        <p:spPr bwMode="auto">
          <a:xfrm>
            <a:off x="862330" y="4940391"/>
            <a:ext cx="3905250" cy="38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lgn="ctr" defTabSz="914400">
              <a:buFont typeface="Wingdings" panose="05000000000000000000" pitchFamily="2" charset="2"/>
              <a:buNone/>
            </a:pPr>
            <a:r>
              <a:rPr lang="zh-CN" altLang="en-US" sz="1800" dirty="0"/>
              <a:t>食品货架期预测相关指标选择对比</a:t>
            </a:r>
          </a:p>
        </p:txBody>
      </p:sp>
    </p:spTree>
    <p:extLst>
      <p:ext uri="{BB962C8B-B14F-4D97-AF65-F5344CB8AC3E}">
        <p14:creationId xmlns:p14="http://schemas.microsoft.com/office/powerpoint/2010/main" val="281276710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2330" y="1196046"/>
            <a:ext cx="9481205" cy="2998065"/>
          </a:xfrm>
          <a:prstGeom prst="rect">
            <a:avLst/>
          </a:prstGeom>
        </p:spPr>
        <p:txBody>
          <a:bodyPr wrap="square">
            <a:spAutoFit/>
          </a:bodyPr>
          <a:lstStyle/>
          <a:p>
            <a:pPr marL="342900" indent="-342900">
              <a:lnSpc>
                <a:spcPct val="150000"/>
              </a:lnSpc>
              <a:spcAft>
                <a:spcPts val="12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一级模型：</a:t>
            </a:r>
            <a:r>
              <a:rPr lang="zh-CN" altLang="en-US" dirty="0">
                <a:latin typeface="微软雅黑" panose="020B0503020204020204" pitchFamily="34" charset="-122"/>
                <a:ea typeface="微软雅黑" panose="020B0503020204020204" pitchFamily="34" charset="-122"/>
              </a:rPr>
              <a:t>描述</a:t>
            </a:r>
            <a:r>
              <a:rPr lang="zh-CN" altLang="zh-CN" dirty="0"/>
              <a:t>在一定生长环境和条件下微生物数量与时间的关系</a:t>
            </a:r>
            <a:r>
              <a:rPr lang="zh-CN" altLang="en-US" dirty="0"/>
              <a:t>，常见的一级模型有修正的</a:t>
            </a:r>
            <a:r>
              <a:rPr lang="en-US" altLang="zh-CN" b="1" dirty="0" err="1">
                <a:latin typeface="Times New Roman" panose="02020603050405020304" pitchFamily="18" charset="0"/>
                <a:cs typeface="Times New Roman" panose="02020603050405020304" pitchFamily="18" charset="0"/>
              </a:rPr>
              <a:t>Gompertz</a:t>
            </a:r>
            <a:r>
              <a:rPr lang="zh-CN" altLang="en-US" dirty="0">
                <a:latin typeface="Times New Roman" panose="02020603050405020304" pitchFamily="18" charset="0"/>
                <a:cs typeface="Times New Roman" panose="02020603050405020304" pitchFamily="18" charset="0"/>
              </a:rPr>
              <a:t>模型、</a:t>
            </a:r>
            <a:r>
              <a:rPr lang="en-US" altLang="zh-CN" b="1" dirty="0" err="1">
                <a:latin typeface="Times New Roman" panose="02020603050405020304" pitchFamily="18" charset="0"/>
                <a:cs typeface="Times New Roman" panose="02020603050405020304" pitchFamily="18" charset="0"/>
              </a:rPr>
              <a:t>Baranyi</a:t>
            </a:r>
            <a:r>
              <a:rPr lang="zh-CN" altLang="en-US" dirty="0">
                <a:latin typeface="Times New Roman" panose="02020603050405020304" pitchFamily="18" charset="0"/>
                <a:cs typeface="Times New Roman" panose="02020603050405020304" pitchFamily="18" charset="0"/>
              </a:rPr>
              <a:t>函数模型、</a:t>
            </a:r>
            <a:r>
              <a:rPr lang="en-US" altLang="zh-CN" b="1" dirty="0">
                <a:latin typeface="Times New Roman" panose="02020603050405020304" pitchFamily="18" charset="0"/>
                <a:cs typeface="Times New Roman" panose="02020603050405020304" pitchFamily="18" charset="0"/>
              </a:rPr>
              <a:t>logistic</a:t>
            </a:r>
            <a:r>
              <a:rPr lang="zh-CN" altLang="en-US" dirty="0"/>
              <a:t>函数模型。</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二级模型：</a:t>
            </a:r>
            <a:r>
              <a:rPr lang="zh-CN" altLang="zh-CN" dirty="0"/>
              <a:t>描述环境因子的变换如何影响一级模型中的参数</a:t>
            </a:r>
            <a:r>
              <a:rPr lang="zh-CN" altLang="en-US" dirty="0"/>
              <a:t>。</a:t>
            </a:r>
            <a:endParaRPr lang="en-US" altLang="zh-CN" dirty="0"/>
          </a:p>
          <a:p>
            <a:pPr marL="342900" indent="-342900">
              <a:lnSpc>
                <a:spcPct val="150000"/>
              </a:lnSpc>
              <a:spcAft>
                <a:spcPts val="12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三级模型：</a:t>
            </a:r>
            <a:r>
              <a:rPr lang="zh-CN" altLang="zh-CN" dirty="0"/>
              <a:t>是将一级模型和二级模型转换成计算机共享的软件程序，最后整合成的计算机软件，我们</a:t>
            </a:r>
            <a:r>
              <a:rPr lang="zh-CN" altLang="en-US" dirty="0"/>
              <a:t>所</a:t>
            </a:r>
            <a:r>
              <a:rPr lang="zh-CN" altLang="zh-CN" dirty="0"/>
              <a:t>需要实现的</a:t>
            </a:r>
            <a:r>
              <a:rPr lang="zh-CN" altLang="en-US" dirty="0"/>
              <a:t>就</a:t>
            </a:r>
            <a:r>
              <a:rPr lang="zh-CN" altLang="zh-CN" dirty="0"/>
              <a:t>是三级模型</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PA-文本框 10"/>
          <p:cNvSpPr txBox="1"/>
          <p:nvPr>
            <p:custDataLst>
              <p:tags r:id="rId1"/>
            </p:custDataLst>
          </p:nvPr>
        </p:nvSpPr>
        <p:spPr>
          <a:xfrm>
            <a:off x="862330" y="543560"/>
            <a:ext cx="4491066" cy="597856"/>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微生物生长动力学模型</a:t>
            </a:r>
          </a:p>
        </p:txBody>
      </p:sp>
      <p:pic>
        <p:nvPicPr>
          <p:cNvPr id="8" name="图片 7">
            <a:extLst>
              <a:ext uri="{FF2B5EF4-FFF2-40B4-BE49-F238E27FC236}">
                <a16:creationId xmlns:a16="http://schemas.microsoft.com/office/drawing/2014/main" id="{17FCF681-8C0B-5849-92F6-D272DD6C2A4C}"/>
              </a:ext>
            </a:extLst>
          </p:cNvPr>
          <p:cNvPicPr>
            <a:picLocks noChangeAspect="1"/>
          </p:cNvPicPr>
          <p:nvPr/>
        </p:nvPicPr>
        <p:blipFill>
          <a:blip r:embed="rId3"/>
          <a:srcRect l="21237" t="10028" r="21420" b="34155"/>
          <a:stretch>
            <a:fillRect/>
          </a:stretch>
        </p:blipFill>
        <p:spPr>
          <a:xfrm>
            <a:off x="2967009" y="3660486"/>
            <a:ext cx="5767705" cy="3064510"/>
          </a:xfrm>
          <a:prstGeom prst="rect">
            <a:avLst/>
          </a:prstGeom>
        </p:spPr>
      </p:pic>
    </p:spTree>
    <p:extLst>
      <p:ext uri="{BB962C8B-B14F-4D97-AF65-F5344CB8AC3E}">
        <p14:creationId xmlns:p14="http://schemas.microsoft.com/office/powerpoint/2010/main" val="429330265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KSO_WM_DOC_GUID" val="{94ffcbf0-888b-4d00-a892-7fdffef42908}"/>
</p:tagLst>
</file>

<file path=ppt/tags/tag10.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1.xml><?xml version="1.0" encoding="utf-8"?>
<p:tagLst xmlns:a="http://schemas.openxmlformats.org/drawingml/2006/main" xmlns:r="http://schemas.openxmlformats.org/officeDocument/2006/relationships" xmlns:p="http://schemas.openxmlformats.org/presentationml/2006/main">
  <p:tag name="PA" val="v4.3.1"/>
</p:tagLst>
</file>

<file path=ppt/tags/tag12.xml><?xml version="1.0" encoding="utf-8"?>
<p:tagLst xmlns:a="http://schemas.openxmlformats.org/drawingml/2006/main" xmlns:r="http://schemas.openxmlformats.org/officeDocument/2006/relationships" xmlns:p="http://schemas.openxmlformats.org/presentationml/2006/main">
  <p:tag name="PA" val="v4.3.1"/>
</p:tagLst>
</file>

<file path=ppt/tags/tag13.xml><?xml version="1.0" encoding="utf-8"?>
<p:tagLst xmlns:a="http://schemas.openxmlformats.org/drawingml/2006/main" xmlns:r="http://schemas.openxmlformats.org/officeDocument/2006/relationships" xmlns:p="http://schemas.openxmlformats.org/presentationml/2006/main">
  <p:tag name="PA" val="v4.3.1"/>
</p:tagLst>
</file>

<file path=ppt/tags/tag14.xml><?xml version="1.0" encoding="utf-8"?>
<p:tagLst xmlns:a="http://schemas.openxmlformats.org/drawingml/2006/main" xmlns:r="http://schemas.openxmlformats.org/officeDocument/2006/relationships" xmlns:p="http://schemas.openxmlformats.org/presentationml/2006/main">
  <p:tag name="PA" val="v4.3.1"/>
</p:tagLst>
</file>

<file path=ppt/tags/tag15.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6.xml><?xml version="1.0" encoding="utf-8"?>
<p:tagLst xmlns:a="http://schemas.openxmlformats.org/drawingml/2006/main" xmlns:r="http://schemas.openxmlformats.org/officeDocument/2006/relationships" xmlns:p="http://schemas.openxmlformats.org/presentationml/2006/main">
  <p:tag name="PA" val="v4.3.1"/>
</p:tagLst>
</file>

<file path=ppt/tags/tag17.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18.xml><?xml version="1.0" encoding="utf-8"?>
<p:tagLst xmlns:a="http://schemas.openxmlformats.org/drawingml/2006/main" xmlns:r="http://schemas.openxmlformats.org/officeDocument/2006/relationships" xmlns:p="http://schemas.openxmlformats.org/presentationml/2006/main">
  <p:tag name="PA" val="v4.3.1"/>
</p:tagLst>
</file>

<file path=ppt/tags/tag19.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20.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1.xml><?xml version="1.0" encoding="utf-8"?>
<p:tagLst xmlns:a="http://schemas.openxmlformats.org/drawingml/2006/main" xmlns:r="http://schemas.openxmlformats.org/officeDocument/2006/relationships" xmlns:p="http://schemas.openxmlformats.org/presentationml/2006/main">
  <p:tag name="PA" val="v4.3.1"/>
</p:tagLst>
</file>

<file path=ppt/tags/tag22.xml><?xml version="1.0" encoding="utf-8"?>
<p:tagLst xmlns:a="http://schemas.openxmlformats.org/drawingml/2006/main" xmlns:r="http://schemas.openxmlformats.org/officeDocument/2006/relationships" xmlns:p="http://schemas.openxmlformats.org/presentationml/2006/main">
  <p:tag name="PA" val="v4.3.1"/>
</p:tagLst>
</file>

<file path=ppt/tags/tag23.xml><?xml version="1.0" encoding="utf-8"?>
<p:tagLst xmlns:a="http://schemas.openxmlformats.org/drawingml/2006/main" xmlns:r="http://schemas.openxmlformats.org/officeDocument/2006/relationships" xmlns:p="http://schemas.openxmlformats.org/presentationml/2006/main">
  <p:tag name="PA" val="v4.3.1"/>
</p:tagLst>
</file>

<file path=ppt/tags/tag24.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5.xml><?xml version="1.0" encoding="utf-8"?>
<p:tagLst xmlns:a="http://schemas.openxmlformats.org/drawingml/2006/main" xmlns:r="http://schemas.openxmlformats.org/officeDocument/2006/relationships" xmlns:p="http://schemas.openxmlformats.org/presentationml/2006/main">
  <p:tag name="PA" val="v4.3.1"/>
</p:tagLst>
</file>

<file path=ppt/tags/tag26.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27.xml><?xml version="1.0" encoding="utf-8"?>
<p:tagLst xmlns:a="http://schemas.openxmlformats.org/drawingml/2006/main" xmlns:r="http://schemas.openxmlformats.org/officeDocument/2006/relationships" xmlns:p="http://schemas.openxmlformats.org/presentationml/2006/main">
  <p:tag name="PA" val="v4.3.1"/>
</p:tagLst>
</file>

<file path=ppt/tags/tag28.xml><?xml version="1.0" encoding="utf-8"?>
<p:tagLst xmlns:a="http://schemas.openxmlformats.org/drawingml/2006/main" xmlns:r="http://schemas.openxmlformats.org/officeDocument/2006/relationships" xmlns:p="http://schemas.openxmlformats.org/presentationml/2006/main">
  <p:tag name="PA" val="v4.3.1"/>
</p:tagLst>
</file>

<file path=ppt/tags/tag29.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30.xml><?xml version="1.0" encoding="utf-8"?>
<p:tagLst xmlns:a="http://schemas.openxmlformats.org/drawingml/2006/main" xmlns:r="http://schemas.openxmlformats.org/officeDocument/2006/relationships" xmlns:p="http://schemas.openxmlformats.org/presentationml/2006/main">
  <p:tag name="PA" val="v4.3.1"/>
</p:tagLst>
</file>

<file path=ppt/tags/tag31.xml><?xml version="1.0" encoding="utf-8"?>
<p:tagLst xmlns:a="http://schemas.openxmlformats.org/drawingml/2006/main" xmlns:r="http://schemas.openxmlformats.org/officeDocument/2006/relationships" xmlns:p="http://schemas.openxmlformats.org/presentationml/2006/main">
  <p:tag name="PA" val="v4.3.1"/>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5.xml><?xml version="1.0" encoding="utf-8"?>
<p:tagLst xmlns:a="http://schemas.openxmlformats.org/drawingml/2006/main" xmlns:r="http://schemas.openxmlformats.org/officeDocument/2006/relationships" xmlns:p="http://schemas.openxmlformats.org/presentationml/2006/main">
  <p:tag name="PA" val="v4.3.1"/>
</p:tagLst>
</file>

<file path=ppt/tags/tag6.xml><?xml version="1.0" encoding="utf-8"?>
<p:tagLst xmlns:a="http://schemas.openxmlformats.org/drawingml/2006/main" xmlns:r="http://schemas.openxmlformats.org/officeDocument/2006/relationships" xmlns:p="http://schemas.openxmlformats.org/presentationml/2006/main">
  <p:tag name="PA" val="v4.3.1"/>
</p:tagLst>
</file>

<file path=ppt/tags/tag7.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ags/tag8.xml><?xml version="1.0" encoding="utf-8"?>
<p:tagLst xmlns:a="http://schemas.openxmlformats.org/drawingml/2006/main" xmlns:r="http://schemas.openxmlformats.org/officeDocument/2006/relationships" xmlns:p="http://schemas.openxmlformats.org/presentationml/2006/main">
  <p:tag name="PA" val="v4.3.1"/>
</p:tagLst>
</file>

<file path=ppt/tags/tag9.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武汉大学计算机学院-彭敏">
  <a:themeElements>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0">
          <a:noFill/>
        </a:ln>
      </a:spPr>
      <a:bodyPr rot="0" spcFirstLastPara="0" vertOverflow="overflow" horzOverflow="overflow" vert="horz" wrap="square" lIns="91440" tIns="45720" rIns="91440" bIns="45720" numCol="1" spcCol="0" rtlCol="0" fromWordArt="0" anchor="ctr" anchorCtr="0" forceAA="0" compatLnSpc="1">
        <a:norm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ctr" anchorCtr="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QT</Template>
  <TotalTime>2837</TotalTime>
  <Words>1425</Words>
  <Application>Microsoft Macintosh PowerPoint</Application>
  <PresentationFormat>宽屏</PresentationFormat>
  <Paragraphs>134</Paragraphs>
  <Slides>26</Slides>
  <Notes>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等线</vt:lpstr>
      <vt:lpstr>等线 Light</vt:lpstr>
      <vt:lpstr>黑体</vt:lpstr>
      <vt:lpstr>宋体</vt:lpstr>
      <vt:lpstr>微软雅黑</vt:lpstr>
      <vt:lpstr>Arial</vt:lpstr>
      <vt:lpstr>Calibri</vt:lpstr>
      <vt:lpstr>Times New Roman</vt:lpstr>
      <vt:lpstr>Wingdings</vt:lpstr>
      <vt:lpstr>武汉大学计算机学院-彭敏</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武汉大学计算机学院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小米智能问答</dc:title>
  <dc:creator>彭敏</dc:creator>
  <cp:lastModifiedBy>zhang Yvonne</cp:lastModifiedBy>
  <cp:revision>276</cp:revision>
  <dcterms:created xsi:type="dcterms:W3CDTF">2018-05-25T11:19:00Z</dcterms:created>
  <dcterms:modified xsi:type="dcterms:W3CDTF">2020-05-01T09:41:02Z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