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587" r:id="rId4"/>
    <p:sldId id="618" r:id="rId5"/>
    <p:sldId id="619" r:id="rId6"/>
    <p:sldId id="640" r:id="rId7"/>
    <p:sldId id="622" r:id="rId8"/>
    <p:sldId id="624" r:id="rId9"/>
    <p:sldId id="627" r:id="rId10"/>
    <p:sldId id="628" r:id="rId11"/>
    <p:sldId id="630" r:id="rId12"/>
    <p:sldId id="641" r:id="rId13"/>
    <p:sldId id="634" r:id="rId14"/>
    <p:sldId id="633" r:id="rId15"/>
    <p:sldId id="644" r:id="rId16"/>
    <p:sldId id="637" r:id="rId17"/>
    <p:sldId id="636" r:id="rId18"/>
    <p:sldId id="645" r:id="rId19"/>
    <p:sldId id="639" r:id="rId20"/>
    <p:sldId id="642" r:id="rId21"/>
    <p:sldId id="623" r:id="rId22"/>
    <p:sldId id="45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FF"/>
    <a:srgbClr val="F3F3E7"/>
    <a:srgbClr val="DDF9FF"/>
    <a:srgbClr val="EEFDDD"/>
    <a:srgbClr val="F2F2F2"/>
    <a:srgbClr val="FFFFFF"/>
    <a:srgbClr val="1D619F"/>
    <a:srgbClr val="759FCC"/>
    <a:srgbClr val="EEFCFF"/>
    <a:srgbClr val="6D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77718" autoAdjust="0"/>
  </p:normalViewPr>
  <p:slideViewPr>
    <p:cSldViewPr snapToGrid="0" showGuides="1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89" d="100"/>
        <a:sy n="89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40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94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9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3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1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1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25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72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48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1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3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0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9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0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8970-10D0-4527-9D1A-23F3924F5A2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gi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803547F-FD40-418D-AE47-9C5ADDD9323A}"/>
              </a:ext>
            </a:extLst>
          </p:cNvPr>
          <p:cNvSpPr txBox="1"/>
          <p:nvPr/>
        </p:nvSpPr>
        <p:spPr>
          <a:xfrm>
            <a:off x="1115181" y="2149254"/>
            <a:ext cx="10296525" cy="73436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auto">
              <a:lnSpc>
                <a:spcPts val="5280"/>
              </a:lnSpc>
            </a:pPr>
            <a:r>
              <a:rPr lang="en-US" altLang="zh-CN" sz="4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Self-supervised Learning</a:t>
            </a:r>
            <a:endParaRPr lang="zh-CN" altLang="en-US" sz="4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31E8BF-BF3C-4A9D-B1E6-B8F6EA3BADE1}"/>
              </a:ext>
            </a:extLst>
          </p:cNvPr>
          <p:cNvSpPr txBox="1"/>
          <p:nvPr/>
        </p:nvSpPr>
        <p:spPr>
          <a:xfrm>
            <a:off x="3845236" y="3522838"/>
            <a:ext cx="4501527" cy="145757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spc="200" dirty="0"/>
              <a:t>Dong Li</a:t>
            </a:r>
          </a:p>
          <a:p>
            <a:pPr algn="ctr">
              <a:lnSpc>
                <a:spcPct val="200000"/>
              </a:lnSpc>
            </a:pPr>
            <a:r>
              <a:rPr lang="en-US" altLang="zh-CN" sz="2400" spc="200" dirty="0"/>
              <a:t>20 July, 2020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F07F83-8F38-41A0-A3BE-91E11B13E76A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07DABF-F81C-4495-9A18-C9D3A70B5D13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Models-&gt;Generative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2E8EE7-CDEA-452F-A0B7-95B5E71D5034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Auto-encoding (AE) 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39CAB-B0F8-414A-BF5E-E9880901AF89}"/>
              </a:ext>
            </a:extLst>
          </p:cNvPr>
          <p:cNvSpPr txBox="1"/>
          <p:nvPr/>
        </p:nvSpPr>
        <p:spPr>
          <a:xfrm>
            <a:off x="2060908" y="1904180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Prediction Model (CPM)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AA5A2C-94A9-444E-B868-1D40A2CCE7A4}"/>
              </a:ext>
            </a:extLst>
          </p:cNvPr>
          <p:cNvSpPr txBox="1"/>
          <p:nvPr/>
        </p:nvSpPr>
        <p:spPr>
          <a:xfrm>
            <a:off x="3539652" y="2479855"/>
            <a:ext cx="2394803" cy="139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Skip-Thought Vectors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3C710F-195F-488C-9A87-EE84EEB290DD}"/>
              </a:ext>
            </a:extLst>
          </p:cNvPr>
          <p:cNvSpPr txBox="1"/>
          <p:nvPr/>
        </p:nvSpPr>
        <p:spPr>
          <a:xfrm>
            <a:off x="2660444" y="2938757"/>
            <a:ext cx="70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NLP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BAEF956-C16F-485F-9829-1DFF644C56E0}"/>
              </a:ext>
            </a:extLst>
          </p:cNvPr>
          <p:cNvSpPr/>
          <p:nvPr/>
        </p:nvSpPr>
        <p:spPr>
          <a:xfrm>
            <a:off x="3291840" y="2633472"/>
            <a:ext cx="179887" cy="938056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29A277-2E41-4D29-B53D-A73765EC3A53}"/>
              </a:ext>
            </a:extLst>
          </p:cNvPr>
          <p:cNvSpPr txBox="1"/>
          <p:nvPr/>
        </p:nvSpPr>
        <p:spPr>
          <a:xfrm>
            <a:off x="3545749" y="3985567"/>
            <a:ext cx="130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9F0ED4-7E69-41E9-AB82-62A2BFCDD631}"/>
              </a:ext>
            </a:extLst>
          </p:cNvPr>
          <p:cNvSpPr txBox="1"/>
          <p:nvPr/>
        </p:nvSpPr>
        <p:spPr>
          <a:xfrm>
            <a:off x="2602532" y="4243301"/>
            <a:ext cx="70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GNN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626EC60-8594-44A8-8A7C-E325B0D953E2}"/>
              </a:ext>
            </a:extLst>
          </p:cNvPr>
          <p:cNvSpPr/>
          <p:nvPr/>
        </p:nvSpPr>
        <p:spPr>
          <a:xfrm>
            <a:off x="3297936" y="4172018"/>
            <a:ext cx="173791" cy="479229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文本框 2047">
            <a:extLst>
              <a:ext uri="{FF2B5EF4-FFF2-40B4-BE49-F238E27FC236}">
                <a16:creationId xmlns:a16="http://schemas.microsoft.com/office/drawing/2014/main" id="{B1FA60D2-6B4E-461E-8459-FE5CDDF1F082}"/>
              </a:ext>
            </a:extLst>
          </p:cNvPr>
          <p:cNvSpPr txBox="1"/>
          <p:nvPr/>
        </p:nvSpPr>
        <p:spPr>
          <a:xfrm>
            <a:off x="3551845" y="4412287"/>
            <a:ext cx="130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图片 2048">
            <a:extLst>
              <a:ext uri="{FF2B5EF4-FFF2-40B4-BE49-F238E27FC236}">
                <a16:creationId xmlns:a16="http://schemas.microsoft.com/office/drawing/2014/main" id="{EFB3861C-9B72-4068-987C-300BE597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027" y="880551"/>
            <a:ext cx="3324065" cy="181550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9ACF4E-5A56-4969-9253-99A60AF2CE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58" y="3072773"/>
            <a:ext cx="3746024" cy="3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3B2E9D6-1EFB-4314-B2DF-93C228FCD0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58" y="3571528"/>
            <a:ext cx="3844099" cy="3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F00BE93-AE02-4CB8-89BB-16BC0E5056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58" y="4026625"/>
            <a:ext cx="4288156" cy="111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31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13431B-02B4-4152-9D12-D980D9327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528" y="1904180"/>
            <a:ext cx="3794368" cy="2057350"/>
          </a:xfrm>
          <a:prstGeom prst="rect">
            <a:avLst/>
          </a:prstGeom>
        </p:spPr>
      </p:pic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Models-&gt;Generative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39CAB-B0F8-414A-BF5E-E9880901AF89}"/>
              </a:ext>
            </a:extLst>
          </p:cNvPr>
          <p:cNvSpPr txBox="1"/>
          <p:nvPr/>
        </p:nvSpPr>
        <p:spPr>
          <a:xfrm>
            <a:off x="2060908" y="1904180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AE Model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AE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1B66E-7F71-40C7-9F2D-2CD95F48EF81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Auto-encoding (AE)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FCDDF3-0847-42BB-8CBE-5DA1A69D11A7}"/>
              </a:ext>
            </a:extLst>
          </p:cNvPr>
          <p:cNvSpPr txBox="1"/>
          <p:nvPr/>
        </p:nvSpPr>
        <p:spPr>
          <a:xfrm>
            <a:off x="2396652" y="2442813"/>
            <a:ext cx="4640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MLM(masked language model )</a:t>
            </a:r>
            <a:r>
              <a:rPr lang="zh-CN" alt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013FB8-A624-4222-A2C2-2D166204A3E0}"/>
              </a:ext>
            </a:extLst>
          </p:cNvPr>
          <p:cNvSpPr txBox="1"/>
          <p:nvPr/>
        </p:nvSpPr>
        <p:spPr>
          <a:xfrm>
            <a:off x="2396652" y="3565928"/>
            <a:ext cx="3063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BERT</a:t>
            </a:r>
            <a:r>
              <a:rPr lang="zh-CN" altLang="en-US" dirty="0"/>
              <a:t>，SpanBERT，</a:t>
            </a:r>
            <a:r>
              <a:rPr lang="en-US" altLang="zh-CN" dirty="0"/>
              <a:t>ERNIE</a:t>
            </a:r>
            <a:endParaRPr lang="zh-CN" altLang="en-US" dirty="0"/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6C71DBB6-4107-4334-BFDD-2BD2CDB19FB9}"/>
              </a:ext>
            </a:extLst>
          </p:cNvPr>
          <p:cNvSpPr txBox="1"/>
          <p:nvPr/>
        </p:nvSpPr>
        <p:spPr>
          <a:xfrm>
            <a:off x="2396652" y="4148930"/>
            <a:ext cx="318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&amp; disadvantage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02D404-3694-428E-B08B-F5DE82FA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43" y="4171616"/>
            <a:ext cx="3794369" cy="6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0133A40-F6A9-4BD0-9173-6775D68AA7CD}"/>
              </a:ext>
            </a:extLst>
          </p:cNvPr>
          <p:cNvSpPr txBox="1"/>
          <p:nvPr/>
        </p:nvSpPr>
        <p:spPr>
          <a:xfrm>
            <a:off x="2798988" y="2781367"/>
            <a:ext cx="4133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masks some of the tokens from the input, and then predict them based their context information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V.S. Contrastive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BCD7B-5128-4245-BDB3-348C93A76CC4}"/>
              </a:ext>
            </a:extLst>
          </p:cNvPr>
          <p:cNvSpPr txBox="1"/>
          <p:nvPr/>
        </p:nvSpPr>
        <p:spPr>
          <a:xfrm>
            <a:off x="9116227" y="2543939"/>
            <a:ext cx="2039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 of a dollar bill from memory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3B00A4-FE53-4464-80CD-97345F2F6758}"/>
              </a:ext>
            </a:extLst>
          </p:cNvPr>
          <p:cNvSpPr txBox="1"/>
          <p:nvPr/>
        </p:nvSpPr>
        <p:spPr>
          <a:xfrm>
            <a:off x="9044635" y="4467531"/>
            <a:ext cx="2357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Drawing subsequently made with a dollar bill present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517F6E-B145-4844-B687-8B85A32A2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333" y="1992501"/>
            <a:ext cx="6356677" cy="17780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A2D97F-18E0-4296-92A6-EEAC970E9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826" y="1404486"/>
            <a:ext cx="2475309" cy="11760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8D6BFD1-1B9A-4FE4-8872-C44AAB851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264" y="3329496"/>
            <a:ext cx="2185113" cy="11177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72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SSL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B1FAFF-2D7F-4F5A-930D-A82B66F7F827}"/>
              </a:ext>
            </a:extLst>
          </p:cNvPr>
          <p:cNvSpPr txBox="1"/>
          <p:nvPr/>
        </p:nvSpPr>
        <p:spPr>
          <a:xfrm>
            <a:off x="2365075" y="1767957"/>
            <a:ext cx="640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URWPalladioL-Roma"/>
              </a:rPr>
              <a:t>”learn to compare” through a Noise Contrastive Estimation (NCE)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C6D1B02-3CC0-4D01-BB7D-BF05AF8DB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698" y="2350652"/>
            <a:ext cx="4963144" cy="8582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F21AD8-660E-4A39-90C9-F74AA1C76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120" y="3301993"/>
            <a:ext cx="1579514" cy="347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F8B12A-AD61-4534-885C-DB209DB64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760" y="3688415"/>
            <a:ext cx="1648849" cy="270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FDCEE1-3E1E-4165-9F85-1696FB32A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247" y="4251018"/>
            <a:ext cx="4743932" cy="6867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68299E7-7494-47A8-9676-15F1FC0C286F}"/>
              </a:ext>
            </a:extLst>
          </p:cNvPr>
          <p:cNvSpPr txBox="1"/>
          <p:nvPr/>
        </p:nvSpPr>
        <p:spPr>
          <a:xfrm>
            <a:off x="7966710" y="4440499"/>
            <a:ext cx="884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u="none" strike="noStrike" baseline="0" dirty="0" err="1">
                <a:latin typeface="URWPalladioL-Roma"/>
              </a:rPr>
              <a:t>InfoNCE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7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SSL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B1FAFF-2D7F-4F5A-930D-A82B66F7F827}"/>
              </a:ext>
            </a:extLst>
          </p:cNvPr>
          <p:cNvSpPr txBox="1"/>
          <p:nvPr/>
        </p:nvSpPr>
        <p:spPr>
          <a:xfrm>
            <a:off x="2365075" y="1767957"/>
            <a:ext cx="3295061" cy="1358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Context-Instance Contrast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Context-Context Contrast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CD4643-2847-4E78-BED1-56ACF1D6D77F}"/>
              </a:ext>
            </a:extLst>
          </p:cNvPr>
          <p:cNvSpPr txBox="1"/>
          <p:nvPr/>
        </p:nvSpPr>
        <p:spPr>
          <a:xfrm>
            <a:off x="2060908" y="3731723"/>
            <a:ext cx="640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Deep </a:t>
            </a:r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InfoMax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SSL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B1FAFF-2D7F-4F5A-930D-A82B66F7F827}"/>
              </a:ext>
            </a:extLst>
          </p:cNvPr>
          <p:cNvSpPr txBox="1"/>
          <p:nvPr/>
        </p:nvSpPr>
        <p:spPr>
          <a:xfrm>
            <a:off x="2365075" y="1767957"/>
            <a:ext cx="5809661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Context-Instance Contrast 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global-local contrast</a:t>
            </a:r>
            <a:r>
              <a:rPr lang="zh-CN" alt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6ACA66-E38D-48B1-8A8D-349FB3D5336A}"/>
              </a:ext>
            </a:extLst>
          </p:cNvPr>
          <p:cNvSpPr txBox="1"/>
          <p:nvPr/>
        </p:nvSpPr>
        <p:spPr>
          <a:xfrm>
            <a:off x="2781256" y="3198797"/>
            <a:ext cx="6929671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Relative Position (PRP)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Mutual Information (MI)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8CDB45-45E4-4066-97CA-E6AB93871389}"/>
              </a:ext>
            </a:extLst>
          </p:cNvPr>
          <p:cNvSpPr txBox="1"/>
          <p:nvPr/>
        </p:nvSpPr>
        <p:spPr>
          <a:xfrm>
            <a:off x="2766754" y="3666846"/>
            <a:ext cx="640537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relative positions between local components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27787A-5C3B-4B17-AF19-B183D4F3344F}"/>
              </a:ext>
            </a:extLst>
          </p:cNvPr>
          <p:cNvSpPr txBox="1"/>
          <p:nvPr/>
        </p:nvSpPr>
        <p:spPr>
          <a:xfrm>
            <a:off x="2763706" y="4514190"/>
            <a:ext cx="6405372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explicit belonging relationships between local parts and global context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450148-72EE-42E7-99AD-6B719F9CF16B}"/>
              </a:ext>
            </a:extLst>
          </p:cNvPr>
          <p:cNvSpPr txBox="1"/>
          <p:nvPr/>
        </p:nvSpPr>
        <p:spPr>
          <a:xfrm>
            <a:off x="2832348" y="2455038"/>
            <a:ext cx="4875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belonging relationship between the local feature of a sample and its global context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2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Context-Instance Contrast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22FA9-77E5-4B00-96F6-5E2DB7FFACC5}"/>
              </a:ext>
            </a:extLst>
          </p:cNvPr>
          <p:cNvSpPr txBox="1"/>
          <p:nvPr/>
        </p:nvSpPr>
        <p:spPr>
          <a:xfrm>
            <a:off x="2060908" y="1904180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Relative Position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F7840-3000-4F7F-8C54-E78F3CE17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409" y="990181"/>
            <a:ext cx="4464381" cy="1274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B69A32-CA19-4ED8-B4EF-A65AAB47B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262" y="3026144"/>
            <a:ext cx="4464381" cy="179601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BF71675-0EA0-47FC-ABBA-F09EE9CF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04" y="4663405"/>
            <a:ext cx="3755606" cy="5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ED1D341-C37B-4453-9996-6E5476E4B0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77" y="4012235"/>
            <a:ext cx="3513860" cy="2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F9386EC-815A-4B11-8F41-AD4B59E7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84" y="2574400"/>
            <a:ext cx="4635055" cy="9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73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Context-Instance Contrast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5EE132-9187-4F26-AE2E-0487B979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840" y="2435660"/>
            <a:ext cx="2510810" cy="4986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44CE71C-1BA2-44AB-8969-4BE57625F03F}"/>
              </a:ext>
            </a:extLst>
          </p:cNvPr>
          <p:cNvSpPr txBox="1"/>
          <p:nvPr/>
        </p:nvSpPr>
        <p:spPr>
          <a:xfrm>
            <a:off x="2602532" y="3456917"/>
            <a:ext cx="70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9CE22B3-7418-4B4B-82DE-EFA12DF6BC9E}"/>
              </a:ext>
            </a:extLst>
          </p:cNvPr>
          <p:cNvSpPr/>
          <p:nvPr/>
        </p:nvSpPr>
        <p:spPr>
          <a:xfrm>
            <a:off x="3297936" y="3385634"/>
            <a:ext cx="173791" cy="479229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9B5959-E76D-4306-B129-AAEB91787997}"/>
              </a:ext>
            </a:extLst>
          </p:cNvPr>
          <p:cNvSpPr txBox="1"/>
          <p:nvPr/>
        </p:nvSpPr>
        <p:spPr>
          <a:xfrm>
            <a:off x="2459736" y="4185389"/>
            <a:ext cx="121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  :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14AE-5C7B-4AE1-8DC2-747F943C9D7E}"/>
              </a:ext>
            </a:extLst>
          </p:cNvPr>
          <p:cNvSpPr txBox="1"/>
          <p:nvPr/>
        </p:nvSpPr>
        <p:spPr>
          <a:xfrm>
            <a:off x="3486967" y="3177742"/>
            <a:ext cx="1675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0926CC-124C-4662-84EC-C633E5DA106E}"/>
              </a:ext>
            </a:extLst>
          </p:cNvPr>
          <p:cNvSpPr txBox="1"/>
          <p:nvPr/>
        </p:nvSpPr>
        <p:spPr>
          <a:xfrm>
            <a:off x="3486967" y="3664099"/>
            <a:ext cx="1213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AMDIM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02999B-1265-427C-B78B-9F4BF22D9F29}"/>
              </a:ext>
            </a:extLst>
          </p:cNvPr>
          <p:cNvSpPr txBox="1"/>
          <p:nvPr/>
        </p:nvSpPr>
        <p:spPr>
          <a:xfrm>
            <a:off x="3486967" y="4215957"/>
            <a:ext cx="640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Graph </a:t>
            </a:r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8325BE-9C8B-49B2-8730-B0F532CFA19D}"/>
              </a:ext>
            </a:extLst>
          </p:cNvPr>
          <p:cNvSpPr txBox="1"/>
          <p:nvPr/>
        </p:nvSpPr>
        <p:spPr>
          <a:xfrm>
            <a:off x="2456688" y="4630397"/>
            <a:ext cx="121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    :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87FB3C-AC04-43EE-A728-7C5A44F4BE10}"/>
              </a:ext>
            </a:extLst>
          </p:cNvPr>
          <p:cNvSpPr txBox="1"/>
          <p:nvPr/>
        </p:nvSpPr>
        <p:spPr>
          <a:xfrm>
            <a:off x="3483919" y="4660965"/>
            <a:ext cx="640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InfoWord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90DB14-F1D8-4301-930D-1EBAF98D2AE2}"/>
              </a:ext>
            </a:extLst>
          </p:cNvPr>
          <p:cNvSpPr txBox="1"/>
          <p:nvPr/>
        </p:nvSpPr>
        <p:spPr>
          <a:xfrm>
            <a:off x="2060908" y="1904180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Mutual Information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7BB4CB-B121-4687-9C42-C7B32E6E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2" y="1367290"/>
            <a:ext cx="4049360" cy="30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58737EB-0722-444F-80F3-55A930047490}"/>
              </a:ext>
            </a:extLst>
          </p:cNvPr>
          <p:cNvSpPr txBox="1"/>
          <p:nvPr/>
        </p:nvSpPr>
        <p:spPr>
          <a:xfrm>
            <a:off x="8151332" y="4413256"/>
            <a:ext cx="1637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2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Models-&gt;Contrastive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C4D8D4-3BD0-450C-855B-5F90E3D7E5B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Context-Context Contrast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86AF08-0625-459B-9888-B23EB7CF2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32" y="2224463"/>
            <a:ext cx="4551094" cy="1725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344F6-7EFB-4E7D-AC93-CC7D9575E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176" y="2224463"/>
            <a:ext cx="4359893" cy="19939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C3FAC8F-ADB9-4679-86FF-5CD3A3317C2A}"/>
              </a:ext>
            </a:extLst>
          </p:cNvPr>
          <p:cNvSpPr txBox="1"/>
          <p:nvPr/>
        </p:nvSpPr>
        <p:spPr>
          <a:xfrm>
            <a:off x="3115513" y="4041932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0EAED-8012-4D0A-94FC-F62F45D9A421}"/>
              </a:ext>
            </a:extLst>
          </p:cNvPr>
          <p:cNvSpPr txBox="1"/>
          <p:nvPr/>
        </p:nvSpPr>
        <p:spPr>
          <a:xfrm>
            <a:off x="8304724" y="4218407"/>
            <a:ext cx="155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9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Models-&gt;Adversarial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8E0DE1-9297-4D6D-84D7-C8FCE0987E1B}"/>
              </a:ext>
            </a:extLst>
          </p:cNvPr>
          <p:cNvSpPr txBox="1"/>
          <p:nvPr/>
        </p:nvSpPr>
        <p:spPr>
          <a:xfrm>
            <a:off x="2462022" y="1799582"/>
            <a:ext cx="640537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 has two fatal problems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67DDD-A61D-4A12-96D1-37256E4B2AC9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Generative-Contrastive (Adversarial)?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940788-7348-4214-ACB5-4A4AD40BDA0A}"/>
              </a:ext>
            </a:extLst>
          </p:cNvPr>
          <p:cNvSpPr txBox="1"/>
          <p:nvPr/>
        </p:nvSpPr>
        <p:spPr>
          <a:xfrm>
            <a:off x="3458718" y="3679574"/>
            <a:ext cx="2768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−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abstraction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Times New Roman" panose="02020603050405020304" pitchFamily="18" charset="0"/>
              <a:buChar char="−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Times New Roman" panose="02020603050405020304" pitchFamily="18" charset="0"/>
              <a:buChar char="−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Times New Roman" panose="02020603050405020304" pitchFamily="18" charset="0"/>
              <a:buChar char="−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abstraction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921BE5-D1A9-43E0-8E8F-A3901845B749}"/>
              </a:ext>
            </a:extLst>
          </p:cNvPr>
          <p:cNvSpPr txBox="1"/>
          <p:nvPr/>
        </p:nvSpPr>
        <p:spPr>
          <a:xfrm>
            <a:off x="4126230" y="4118359"/>
            <a:ext cx="2411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Pixels,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words,nodes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052BE-3C07-4084-B5FB-FA9534D26F9C}"/>
              </a:ext>
            </a:extLst>
          </p:cNvPr>
          <p:cNvSpPr txBox="1"/>
          <p:nvPr/>
        </p:nvSpPr>
        <p:spPr>
          <a:xfrm>
            <a:off x="4123182" y="4901695"/>
            <a:ext cx="3969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detection, long paragraph understanding, molecule classification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138F96-DE44-46C4-A188-A36CB7B438AE}"/>
              </a:ext>
            </a:extLst>
          </p:cNvPr>
          <p:cNvSpPr txBox="1"/>
          <p:nvPr/>
        </p:nvSpPr>
        <p:spPr>
          <a:xfrm>
            <a:off x="2462022" y="3001337"/>
            <a:ext cx="64053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Abstraction Objective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9D2509-7C49-40CD-94E5-A4D146CE019E}"/>
              </a:ext>
            </a:extLst>
          </p:cNvPr>
          <p:cNvSpPr txBox="1"/>
          <p:nvPr/>
        </p:nvSpPr>
        <p:spPr>
          <a:xfrm>
            <a:off x="2462022" y="2292456"/>
            <a:ext cx="640537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and Conservative Distribution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BE10CD-1B50-4C8F-9283-1A653C0C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29" y="1980665"/>
            <a:ext cx="2218408" cy="5219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6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框 10"/>
          <p:cNvSpPr txBox="1"/>
          <p:nvPr>
            <p:custDataLst>
              <p:tags r:id="rId1"/>
            </p:custDataLst>
          </p:nvPr>
        </p:nvSpPr>
        <p:spPr>
          <a:xfrm>
            <a:off x="4216523" y="2070602"/>
            <a:ext cx="3254390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45413" y="312499"/>
            <a:ext cx="6131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  <a:sym typeface="微软雅黑" panose="020B0503020204020204" pitchFamily="34" charset="-122"/>
              </a:rPr>
              <a:t>OUTLINE</a:t>
            </a:r>
            <a:endParaRPr lang="zh-CN" sz="4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04703" y="202626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361817" y="2154791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0684" y="1163706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04703" y="3089386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361817" y="3217908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椭圆 17"/>
          <p:cNvSpPr/>
          <p:nvPr/>
        </p:nvSpPr>
        <p:spPr>
          <a:xfrm>
            <a:off x="3304703" y="4259495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61817" y="4388017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PA-文本框 10"/>
          <p:cNvSpPr txBox="1"/>
          <p:nvPr>
            <p:custDataLst>
              <p:tags r:id="rId2"/>
            </p:custDataLst>
          </p:nvPr>
        </p:nvSpPr>
        <p:spPr>
          <a:xfrm>
            <a:off x="4216523" y="3083126"/>
            <a:ext cx="4310743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PA-文本框 10"/>
          <p:cNvSpPr txBox="1"/>
          <p:nvPr>
            <p:custDataLst>
              <p:tags r:id="rId3"/>
            </p:custDataLst>
          </p:nvPr>
        </p:nvSpPr>
        <p:spPr>
          <a:xfrm>
            <a:off x="4216523" y="4320579"/>
            <a:ext cx="5036457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276399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C94577-88C6-408C-B46B-6027673A285F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FF086-04D6-4729-8F81-5813241EDA3C}"/>
              </a:ext>
            </a:extLst>
          </p:cNvPr>
          <p:cNvSpPr txBox="1"/>
          <p:nvPr/>
        </p:nvSpPr>
        <p:spPr>
          <a:xfrm>
            <a:off x="1987756" y="1821884"/>
            <a:ext cx="8070644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(SSL) is learning dependencies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obstacle is uncertainty, many y are compatible with an x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suitable pretext is the most needed problem for self-supervised learning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data and resources, the better effect of self-supervised PTMs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Self-Supervised Learning is a future direction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1187224" y="2610440"/>
            <a:ext cx="1029652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+mj-ea"/>
                <a:ea typeface="+mj-ea"/>
              </a:rPr>
              <a:t>Thanks!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CA2801-9653-4D53-9700-D0B779E5C20C}"/>
              </a:ext>
            </a:extLst>
          </p:cNvPr>
          <p:cNvSpPr txBox="1"/>
          <p:nvPr/>
        </p:nvSpPr>
        <p:spPr>
          <a:xfrm>
            <a:off x="1325420" y="1366827"/>
            <a:ext cx="4125041" cy="119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>
                <a:latin typeface="URWPalladioL-Roma"/>
              </a:rPr>
              <a:t>dependence on manual Labels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>
                <a:latin typeface="URWPalladioL-Roma"/>
              </a:rPr>
              <a:t>Adversarial attacks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F63073-B191-48B8-80D9-A8ACE3E4FA1C}"/>
              </a:ext>
            </a:extLst>
          </p:cNvPr>
          <p:cNvSpPr txBox="1"/>
          <p:nvPr/>
        </p:nvSpPr>
        <p:spPr>
          <a:xfrm>
            <a:off x="1325420" y="2615586"/>
            <a:ext cx="3804364" cy="216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pixel-wise loss, no structural loss incorporated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can hardly represent semantic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-文本框 10">
            <a:extLst>
              <a:ext uri="{FF2B5EF4-FFF2-40B4-BE49-F238E27FC236}">
                <a16:creationId xmlns:a16="http://schemas.microsoft.com/office/drawing/2014/main" id="{62EBDBF6-07CC-4557-AB07-0D600A8D89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609854-89C9-4C84-A2DC-A8E5C59AA67E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276399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延期 8">
            <a:extLst>
              <a:ext uri="{FF2B5EF4-FFF2-40B4-BE49-F238E27FC236}">
                <a16:creationId xmlns:a16="http://schemas.microsoft.com/office/drawing/2014/main" id="{0388410C-D85D-4DCA-AD0D-FF01BB66A1F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04B33-E3E5-4A6B-95CA-4A827AD8D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505" y="1486398"/>
            <a:ext cx="5113819" cy="2775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4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7F63073-B191-48B8-80D9-A8ACE3E4FA1C}"/>
              </a:ext>
            </a:extLst>
          </p:cNvPr>
          <p:cNvSpPr txBox="1"/>
          <p:nvPr/>
        </p:nvSpPr>
        <p:spPr>
          <a:xfrm>
            <a:off x="1325420" y="2486677"/>
            <a:ext cx="6094476" cy="1097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concentrates on detecting specific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patterns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D13E0-27F8-4717-9481-A500B02545E5}"/>
              </a:ext>
            </a:extLst>
          </p:cNvPr>
          <p:cNvSpPr txBox="1"/>
          <p:nvPr/>
        </p:nvSpPr>
        <p:spPr>
          <a:xfrm>
            <a:off x="1325420" y="3755759"/>
            <a:ext cx="4427341" cy="430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elf-supervised Learning </a:t>
            </a:r>
            <a:r>
              <a:rPr lang="zh-CN" alt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zh-CN" alt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46EFC-A530-486A-AC49-348787430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505" y="1486398"/>
            <a:ext cx="5113819" cy="27750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CD5F63-DF06-4E85-924D-86499B953A73}"/>
              </a:ext>
            </a:extLst>
          </p:cNvPr>
          <p:cNvSpPr txBox="1"/>
          <p:nvPr/>
        </p:nvSpPr>
        <p:spPr>
          <a:xfrm>
            <a:off x="8734385" y="4502140"/>
            <a:ext cx="264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of unsupervised learning</a:t>
            </a: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id="{8CBDC747-FFF8-4815-A1E2-54068EFC1B5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C4813B-9E6D-4D25-A456-137A4092F336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276399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延期 8">
            <a:extLst>
              <a:ext uri="{FF2B5EF4-FFF2-40B4-BE49-F238E27FC236}">
                <a16:creationId xmlns:a16="http://schemas.microsoft.com/office/drawing/2014/main" id="{E03FCB1F-E4BF-4DDB-AE7F-EE56BD885B35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25441-5BC0-4295-B091-62D6AC5C0A71}"/>
              </a:ext>
            </a:extLst>
          </p:cNvPr>
          <p:cNvSpPr txBox="1"/>
          <p:nvPr/>
        </p:nvSpPr>
        <p:spPr>
          <a:xfrm>
            <a:off x="1325420" y="1129083"/>
            <a:ext cx="4125041" cy="119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>
                <a:latin typeface="URWPalladioL-Roma"/>
              </a:rPr>
              <a:t>dependence on manual Labels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>
                <a:latin typeface="URWPalladioL-Roma"/>
              </a:rPr>
              <a:t>Adversarial attacks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5B3EE-6927-4F8B-8D15-04A99D4DB119}"/>
              </a:ext>
            </a:extLst>
          </p:cNvPr>
          <p:cNvSpPr txBox="1"/>
          <p:nvPr/>
        </p:nvSpPr>
        <p:spPr>
          <a:xfrm>
            <a:off x="1721358" y="4339625"/>
            <a:ext cx="4031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machine predicts any parts  of  its input for any observed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0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-文本框 10">
            <a:extLst>
              <a:ext uri="{FF2B5EF4-FFF2-40B4-BE49-F238E27FC236}">
                <a16:creationId xmlns:a16="http://schemas.microsoft.com/office/drawing/2014/main" id="{8CBDC747-FFF8-4815-A1E2-54068EFC1B5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C4813B-9E6D-4D25-A456-137A4092F336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276399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延期 8">
            <a:extLst>
              <a:ext uri="{FF2B5EF4-FFF2-40B4-BE49-F238E27FC236}">
                <a16:creationId xmlns:a16="http://schemas.microsoft.com/office/drawing/2014/main" id="{E03FCB1F-E4BF-4DDB-AE7F-EE56BD885B35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25441-5BC0-4295-B091-62D6AC5C0A71}"/>
              </a:ext>
            </a:extLst>
          </p:cNvPr>
          <p:cNvSpPr txBox="1"/>
          <p:nvPr/>
        </p:nvSpPr>
        <p:spPr>
          <a:xfrm>
            <a:off x="1325420" y="1129083"/>
            <a:ext cx="7443676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= Filling in the Blanks</a:t>
            </a:r>
            <a:endParaRPr lang="en-US" altLang="zh-CN" b="0" i="0" u="none" strike="noStrike" baseline="0" dirty="0">
              <a:latin typeface="URWPalladioL-Rom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E3515D-E47C-405B-BEC5-8D98C7EEF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297" y="1633709"/>
            <a:ext cx="3372274" cy="29748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714523-A9FF-4B92-85E5-AFED1128C256}"/>
              </a:ext>
            </a:extLst>
          </p:cNvPr>
          <p:cNvSpPr txBox="1"/>
          <p:nvPr/>
        </p:nvSpPr>
        <p:spPr>
          <a:xfrm>
            <a:off x="1563731" y="2012207"/>
            <a:ext cx="486232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i="0" u="none" strike="noStrike" baseline="0" dirty="0">
                <a:solidFill>
                  <a:srgbClr val="1622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any part of the input from any other part.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i="0" u="none" strike="noStrike" baseline="0" dirty="0">
                <a:solidFill>
                  <a:srgbClr val="1622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from the past.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invisible from the visible.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any occluded, masked, or corrupted part from all available parts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97E77B-C307-42B0-9407-04F3052EDECF}"/>
              </a:ext>
            </a:extLst>
          </p:cNvPr>
          <p:cNvSpPr txBox="1"/>
          <p:nvPr/>
        </p:nvSpPr>
        <p:spPr>
          <a:xfrm>
            <a:off x="1563730" y="4702798"/>
            <a:ext cx="6784741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= SSL ; when any part could be known or unknown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foundations: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9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276399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E490C-A364-48BE-9705-2B7926CA30AD}"/>
              </a:ext>
            </a:extLst>
          </p:cNvPr>
          <p:cNvSpPr txBox="1"/>
          <p:nvPr/>
        </p:nvSpPr>
        <p:spPr>
          <a:xfrm>
            <a:off x="1700324" y="1110795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Models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F080A-581A-4C20-8A98-92F031F54CFF}"/>
              </a:ext>
            </a:extLst>
          </p:cNvPr>
          <p:cNvSpPr txBox="1"/>
          <p:nvPr/>
        </p:nvSpPr>
        <p:spPr>
          <a:xfrm>
            <a:off x="1812131" y="1873666"/>
            <a:ext cx="6405562" cy="172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SSL</a:t>
            </a:r>
          </a:p>
          <a:p>
            <a:pPr lvl="1">
              <a:lnSpc>
                <a:spcPct val="120000"/>
              </a:lnSpc>
            </a:pPr>
            <a:endParaRPr lang="en-US" altLang="zh-CN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SSL</a:t>
            </a:r>
          </a:p>
          <a:p>
            <a:pPr lvl="1">
              <a:lnSpc>
                <a:spcPct val="12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Generative-contrastive (Adversarial) SSL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BED991-B07A-45C9-9A32-BCB4F2240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982" y="3863218"/>
            <a:ext cx="6458282" cy="1797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06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Models-&gt;Generative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019A7-E784-4F30-A170-57A013D8432F}"/>
              </a:ext>
            </a:extLst>
          </p:cNvPr>
          <p:cNvSpPr txBox="1"/>
          <p:nvPr/>
        </p:nvSpPr>
        <p:spPr>
          <a:xfrm>
            <a:off x="1700324" y="799899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Auto-regressive (AR) Model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7B4EA-E151-48B7-9019-1FC2E40D5F4F}"/>
              </a:ext>
            </a:extLst>
          </p:cNvPr>
          <p:cNvSpPr txBox="1"/>
          <p:nvPr/>
        </p:nvSpPr>
        <p:spPr>
          <a:xfrm>
            <a:off x="2060908" y="1492700"/>
            <a:ext cx="455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net structure  (directed graph model)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BAD082-E9CA-4783-8E9C-70AAA4745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067" y="2077362"/>
            <a:ext cx="3335339" cy="7549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6778C4E-4A0A-4C88-A28A-986AA6DB4843}"/>
              </a:ext>
            </a:extLst>
          </p:cNvPr>
          <p:cNvSpPr txBox="1"/>
          <p:nvPr/>
        </p:nvSpPr>
        <p:spPr>
          <a:xfrm>
            <a:off x="2397067" y="3402124"/>
            <a:ext cx="3189917" cy="9529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NLP:  GPT, GPT-2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CV: </a:t>
            </a:r>
            <a:r>
              <a:rPr lang="en-US" altLang="zh-CN" sz="1600" dirty="0" err="1"/>
              <a:t>PixelRNN</a:t>
            </a:r>
            <a:r>
              <a:rPr lang="en-US" altLang="zh-CN" sz="1600" dirty="0"/>
              <a:t>, Pixel-CNN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Graph: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GraphRNN</a:t>
            </a:r>
            <a:endParaRPr lang="zh-CN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96B1FC-B6AA-4262-A1BE-18F4870B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15" y="1761218"/>
            <a:ext cx="3898169" cy="21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F0F2D21-2382-4186-884A-A9E6761A25F2}"/>
              </a:ext>
            </a:extLst>
          </p:cNvPr>
          <p:cNvSpPr txBox="1"/>
          <p:nvPr/>
        </p:nvSpPr>
        <p:spPr>
          <a:xfrm>
            <a:off x="2060908" y="3032792"/>
            <a:ext cx="180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7D133B-932F-4C2A-886B-A1B90BE4FFF3}"/>
              </a:ext>
            </a:extLst>
          </p:cNvPr>
          <p:cNvSpPr txBox="1"/>
          <p:nvPr/>
        </p:nvSpPr>
        <p:spPr>
          <a:xfrm>
            <a:off x="2057860" y="4520216"/>
            <a:ext cx="318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&amp; disadvantage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Models-&gt;Generative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7E971C-547A-4C6C-8438-59B1C9F009AA}"/>
              </a:ext>
            </a:extLst>
          </p:cNvPr>
          <p:cNvSpPr txBox="1"/>
          <p:nvPr/>
        </p:nvSpPr>
        <p:spPr>
          <a:xfrm>
            <a:off x="1700324" y="799899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Flow-based 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ABDD8E-E857-48EB-B7C1-3460E13F085E}"/>
              </a:ext>
            </a:extLst>
          </p:cNvPr>
          <p:cNvSpPr txBox="1"/>
          <p:nvPr/>
        </p:nvSpPr>
        <p:spPr>
          <a:xfrm>
            <a:off x="2060908" y="1492700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to estimate complex high dimensional densities from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DAC2F-E5CA-4DD2-863E-800E2D8A2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557" y="2056170"/>
            <a:ext cx="2389697" cy="5320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36CB65-C304-47CE-BA1E-C887502C5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679" y="2782321"/>
            <a:ext cx="3901452" cy="10647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71DBB6-4107-4334-BFDD-2BD2CDB19FB9}"/>
              </a:ext>
            </a:extLst>
          </p:cNvPr>
          <p:cNvSpPr txBox="1"/>
          <p:nvPr/>
        </p:nvSpPr>
        <p:spPr>
          <a:xfrm>
            <a:off x="2057860" y="4209320"/>
            <a:ext cx="318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&amp; disadvantage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1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文本框 10">
            <a:extLst>
              <a:ext uri="{FF2B5EF4-FFF2-40B4-BE49-F238E27FC236}">
                <a16:creationId xmlns:a16="http://schemas.microsoft.com/office/drawing/2014/main" id="{C02CA1B9-2CB6-4FAF-B86A-CA7974D50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1560" y="94829"/>
            <a:ext cx="3934857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Models-&gt;Generative SSL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E04FD9-0BFE-4E1B-B5DD-8578E37BA1B7}"/>
              </a:ext>
            </a:extLst>
          </p:cNvPr>
          <p:cNvCxnSpPr>
            <a:cxnSpLocks/>
          </p:cNvCxnSpPr>
          <p:nvPr/>
        </p:nvCxnSpPr>
        <p:spPr>
          <a:xfrm>
            <a:off x="-2508" y="514482"/>
            <a:ext cx="4126833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延期 8">
            <a:extLst>
              <a:ext uri="{FF2B5EF4-FFF2-40B4-BE49-F238E27FC236}">
                <a16:creationId xmlns:a16="http://schemas.microsoft.com/office/drawing/2014/main" id="{B219148A-8530-4AAE-B3F3-E5CC703313C6}"/>
              </a:ext>
            </a:extLst>
          </p:cNvPr>
          <p:cNvSpPr/>
          <p:nvPr/>
        </p:nvSpPr>
        <p:spPr>
          <a:xfrm>
            <a:off x="13002" y="273901"/>
            <a:ext cx="608790" cy="458712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899410 w 3204064"/>
              <a:gd name="connsiteY4" fmla="*/ 1887198 h 1887198"/>
              <a:gd name="connsiteX5" fmla="*/ 0 w 3204064"/>
              <a:gd name="connsiteY5" fmla="*/ 0 h 1887198"/>
              <a:gd name="connsiteX0" fmla="*/ 0 w 3204064"/>
              <a:gd name="connsiteY0" fmla="*/ 0 h 1887198"/>
              <a:gd name="connsiteX1" fmla="*/ 2051737 w 3204064"/>
              <a:gd name="connsiteY1" fmla="*/ 14990 h 1887198"/>
              <a:gd name="connsiteX2" fmla="*/ 3204064 w 3204064"/>
              <a:gd name="connsiteY2" fmla="*/ 951094 h 1887198"/>
              <a:gd name="connsiteX3" fmla="*/ 2051737 w 3204064"/>
              <a:gd name="connsiteY3" fmla="*/ 1887198 h 1887198"/>
              <a:gd name="connsiteX4" fmla="*/ 29980 w 3204064"/>
              <a:gd name="connsiteY4" fmla="*/ 1887198 h 1887198"/>
              <a:gd name="connsiteX5" fmla="*/ 0 w 3204064"/>
              <a:gd name="connsiteY5" fmla="*/ 0 h 1887198"/>
              <a:gd name="connsiteX0" fmla="*/ 0 w 3189073"/>
              <a:gd name="connsiteY0" fmla="*/ 0 h 1872208"/>
              <a:gd name="connsiteX1" fmla="*/ 2036746 w 3189073"/>
              <a:gd name="connsiteY1" fmla="*/ 0 h 1872208"/>
              <a:gd name="connsiteX2" fmla="*/ 3189073 w 3189073"/>
              <a:gd name="connsiteY2" fmla="*/ 936104 h 1872208"/>
              <a:gd name="connsiteX3" fmla="*/ 2036746 w 3189073"/>
              <a:gd name="connsiteY3" fmla="*/ 1872208 h 1872208"/>
              <a:gd name="connsiteX4" fmla="*/ 14989 w 3189073"/>
              <a:gd name="connsiteY4" fmla="*/ 1872208 h 1872208"/>
              <a:gd name="connsiteX5" fmla="*/ 0 w 3189073"/>
              <a:gd name="connsiteY5" fmla="*/ 0 h 1872208"/>
              <a:gd name="connsiteX0" fmla="*/ 0 w 3848302"/>
              <a:gd name="connsiteY0" fmla="*/ 14991 h 1872208"/>
              <a:gd name="connsiteX1" fmla="*/ 2695975 w 3848302"/>
              <a:gd name="connsiteY1" fmla="*/ 0 h 1872208"/>
              <a:gd name="connsiteX2" fmla="*/ 3848302 w 3848302"/>
              <a:gd name="connsiteY2" fmla="*/ 936104 h 1872208"/>
              <a:gd name="connsiteX3" fmla="*/ 2695975 w 3848302"/>
              <a:gd name="connsiteY3" fmla="*/ 1872208 h 1872208"/>
              <a:gd name="connsiteX4" fmla="*/ 674218 w 3848302"/>
              <a:gd name="connsiteY4" fmla="*/ 1872208 h 1872208"/>
              <a:gd name="connsiteX5" fmla="*/ 0 w 3848302"/>
              <a:gd name="connsiteY5" fmla="*/ 14991 h 1872208"/>
              <a:gd name="connsiteX0" fmla="*/ 0 w 3848302"/>
              <a:gd name="connsiteY0" fmla="*/ 14991 h 1902188"/>
              <a:gd name="connsiteX1" fmla="*/ 2695975 w 3848302"/>
              <a:gd name="connsiteY1" fmla="*/ 0 h 1902188"/>
              <a:gd name="connsiteX2" fmla="*/ 3848302 w 3848302"/>
              <a:gd name="connsiteY2" fmla="*/ 936104 h 1902188"/>
              <a:gd name="connsiteX3" fmla="*/ 2695975 w 3848302"/>
              <a:gd name="connsiteY3" fmla="*/ 1872208 h 1902188"/>
              <a:gd name="connsiteX4" fmla="*/ 31469 w 3848302"/>
              <a:gd name="connsiteY4" fmla="*/ 1902188 h 1902188"/>
              <a:gd name="connsiteX5" fmla="*/ 0 w 3848302"/>
              <a:gd name="connsiteY5" fmla="*/ 14991 h 1902188"/>
              <a:gd name="connsiteX0" fmla="*/ 0 w 3864784"/>
              <a:gd name="connsiteY0" fmla="*/ 29981 h 1902188"/>
              <a:gd name="connsiteX1" fmla="*/ 2712457 w 3864784"/>
              <a:gd name="connsiteY1" fmla="*/ 0 h 1902188"/>
              <a:gd name="connsiteX2" fmla="*/ 3864784 w 3864784"/>
              <a:gd name="connsiteY2" fmla="*/ 936104 h 1902188"/>
              <a:gd name="connsiteX3" fmla="*/ 2712457 w 3864784"/>
              <a:gd name="connsiteY3" fmla="*/ 1872208 h 1902188"/>
              <a:gd name="connsiteX4" fmla="*/ 47951 w 3864784"/>
              <a:gd name="connsiteY4" fmla="*/ 1902188 h 1902188"/>
              <a:gd name="connsiteX5" fmla="*/ 0 w 3864784"/>
              <a:gd name="connsiteY5" fmla="*/ 29981 h 1902188"/>
              <a:gd name="connsiteX0" fmla="*/ 0 w 3831822"/>
              <a:gd name="connsiteY0" fmla="*/ 14990 h 1902188"/>
              <a:gd name="connsiteX1" fmla="*/ 2679495 w 3831822"/>
              <a:gd name="connsiteY1" fmla="*/ 0 h 1902188"/>
              <a:gd name="connsiteX2" fmla="*/ 3831822 w 3831822"/>
              <a:gd name="connsiteY2" fmla="*/ 936104 h 1902188"/>
              <a:gd name="connsiteX3" fmla="*/ 2679495 w 3831822"/>
              <a:gd name="connsiteY3" fmla="*/ 1872208 h 1902188"/>
              <a:gd name="connsiteX4" fmla="*/ 14989 w 3831822"/>
              <a:gd name="connsiteY4" fmla="*/ 1902188 h 1902188"/>
              <a:gd name="connsiteX5" fmla="*/ 0 w 3831822"/>
              <a:gd name="connsiteY5" fmla="*/ 14990 h 1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39CAB-B0F8-414A-BF5E-E9880901AF89}"/>
              </a:ext>
            </a:extLst>
          </p:cNvPr>
          <p:cNvSpPr txBox="1"/>
          <p:nvPr/>
        </p:nvSpPr>
        <p:spPr>
          <a:xfrm>
            <a:off x="2060908" y="1703012"/>
            <a:ext cx="7064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to reconstruct (part of) inputs from (corrupted) inputs.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AAE32F-3BCA-4973-9DD8-716017E26DE3}"/>
              </a:ext>
            </a:extLst>
          </p:cNvPr>
          <p:cNvSpPr txBox="1"/>
          <p:nvPr/>
        </p:nvSpPr>
        <p:spPr>
          <a:xfrm>
            <a:off x="2339721" y="2338571"/>
            <a:ext cx="640537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Prediction Model (CPM)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AE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5C2318EF-2A38-4161-ADFF-A263530D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79" y="2266482"/>
            <a:ext cx="3936873" cy="29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EDA770A-C81F-419D-AEC9-36429DE8D976}"/>
              </a:ext>
            </a:extLst>
          </p:cNvPr>
          <p:cNvSpPr txBox="1"/>
          <p:nvPr/>
        </p:nvSpPr>
        <p:spPr>
          <a:xfrm>
            <a:off x="1700324" y="1055931"/>
            <a:ext cx="72699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Auto-encoding (AE)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4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KSO_WM_DOC_GUID" val="{94ffcbf0-888b-4d00-a892-7fdffef4290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武汉大学计算机学院-彭敏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10841</TotalTime>
  <Words>603</Words>
  <Application>Microsoft Office PowerPoint</Application>
  <PresentationFormat>宽屏</PresentationFormat>
  <Paragraphs>159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URWPalladioL-Roma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武汉大学计算机学院-彭敏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武汉大学计算机学院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小米智能问答</dc:title>
  <dc:creator>彭敏</dc:creator>
  <cp:lastModifiedBy>WHHD-李冬 WHHD-李冬</cp:lastModifiedBy>
  <cp:revision>920</cp:revision>
  <dcterms:created xsi:type="dcterms:W3CDTF">2018-05-25T11:19:00Z</dcterms:created>
  <dcterms:modified xsi:type="dcterms:W3CDTF">2020-07-24T11:48:42Z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