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7.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29"/>
  </p:notesMasterIdLst>
  <p:handoutMasterIdLst>
    <p:handoutMasterId r:id="rId30"/>
  </p:handoutMasterIdLst>
  <p:sldIdLst>
    <p:sldId id="256" r:id="rId4"/>
    <p:sldId id="392" r:id="rId5"/>
    <p:sldId id="393" r:id="rId6"/>
    <p:sldId id="389" r:id="rId7"/>
    <p:sldId id="398" r:id="rId8"/>
    <p:sldId id="430" r:id="rId9"/>
    <p:sldId id="431" r:id="rId10"/>
    <p:sldId id="432" r:id="rId11"/>
    <p:sldId id="394" r:id="rId12"/>
    <p:sldId id="377" r:id="rId13"/>
    <p:sldId id="433" r:id="rId14"/>
    <p:sldId id="434" r:id="rId15"/>
    <p:sldId id="435" r:id="rId16"/>
    <p:sldId id="395" r:id="rId17"/>
    <p:sldId id="382" r:id="rId18"/>
    <p:sldId id="436" r:id="rId19"/>
    <p:sldId id="396" r:id="rId20"/>
    <p:sldId id="437" r:id="rId21"/>
    <p:sldId id="383" r:id="rId22"/>
    <p:sldId id="438" r:id="rId23"/>
    <p:sldId id="439" r:id="rId24"/>
    <p:sldId id="440" r:id="rId25"/>
    <p:sldId id="441" r:id="rId26"/>
    <p:sldId id="442" r:id="rId27"/>
    <p:sldId id="364" r:id="rId28"/>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
          <p15:clr>
            <a:srgbClr val="A4A3A4"/>
          </p15:clr>
        </p15:guide>
        <p15:guide id="2" orient="horz" pos="4090">
          <p15:clr>
            <a:srgbClr val="A4A3A4"/>
          </p15:clr>
        </p15:guide>
        <p15:guide id="3" orient="horz" pos="531">
          <p15:clr>
            <a:srgbClr val="A4A3A4"/>
          </p15:clr>
        </p15:guide>
        <p15:guide id="4" orient="horz" pos="703">
          <p15:clr>
            <a:srgbClr val="A4A3A4"/>
          </p15:clr>
        </p15:guide>
        <p15:guide id="5" orient="horz" pos="3967">
          <p15:clr>
            <a:srgbClr val="A4A3A4"/>
          </p15:clr>
        </p15:guide>
        <p15:guide id="6" pos="217">
          <p15:clr>
            <a:srgbClr val="A4A3A4"/>
          </p15:clr>
        </p15:guide>
        <p15:guide id="7" pos="74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FFFFFF"/>
    <a:srgbClr val="FFFFFC"/>
    <a:srgbClr val="F7FCFE"/>
    <a:srgbClr val="F3F3F3"/>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743" autoAdjust="0"/>
  </p:normalViewPr>
  <p:slideViewPr>
    <p:cSldViewPr snapToGrid="0" showGuides="1">
      <p:cViewPr>
        <p:scale>
          <a:sx n="50" d="100"/>
          <a:sy n="50" d="100"/>
        </p:scale>
        <p:origin x="882" y="45"/>
      </p:cViewPr>
      <p:guideLst>
        <p:guide orient="horz" pos="105"/>
        <p:guide orient="horz" pos="4090"/>
        <p:guide orient="horz" pos="531"/>
        <p:guide orient="horz" pos="703"/>
        <p:guide orient="horz" pos="3967"/>
        <p:guide pos="217"/>
        <p:guide pos="746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2019/10/22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3237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2019/10/22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extLst>
      <p:ext uri="{BB962C8B-B14F-4D97-AF65-F5344CB8AC3E}">
        <p14:creationId xmlns:p14="http://schemas.microsoft.com/office/powerpoint/2010/main" val="593017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1821244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b="0" i="0" kern="1200" dirty="0" smtClean="0">
                <a:solidFill>
                  <a:schemeClr val="tx1"/>
                </a:solidFill>
                <a:effectLst/>
                <a:latin typeface="+mn-lt"/>
                <a:ea typeface="+mn-ea"/>
                <a:cs typeface="+mn-cs"/>
              </a:rPr>
              <a:t>可以看到</a:t>
            </a:r>
            <a:r>
              <a:rPr lang="en-US" altLang="zh-CN" sz="1200" b="0" i="0" kern="1200" dirty="0" err="1" smtClean="0">
                <a:solidFill>
                  <a:schemeClr val="tx1"/>
                </a:solidFill>
                <a:effectLst/>
                <a:latin typeface="+mn-lt"/>
                <a:ea typeface="+mn-ea"/>
                <a:cs typeface="+mn-cs"/>
              </a:rPr>
              <a:t>pycharm</a:t>
            </a:r>
            <a:r>
              <a:rPr lang="zh-CN" altLang="en-US" sz="1200" b="0" i="0" kern="1200" dirty="0" smtClean="0">
                <a:solidFill>
                  <a:schemeClr val="tx1"/>
                </a:solidFill>
                <a:effectLst/>
                <a:latin typeface="+mn-lt"/>
                <a:ea typeface="+mn-ea"/>
                <a:cs typeface="+mn-cs"/>
              </a:rPr>
              <a:t>默认生成了一个</a:t>
            </a:r>
            <a:r>
              <a:rPr lang="en-US" altLang="zh-CN" sz="1200" b="0" i="0" kern="1200" dirty="0" smtClean="0">
                <a:solidFill>
                  <a:schemeClr val="tx1"/>
                </a:solidFill>
                <a:effectLst/>
                <a:latin typeface="+mn-lt"/>
                <a:ea typeface="+mn-ea"/>
                <a:cs typeface="+mn-cs"/>
              </a:rPr>
              <a:t>python</a:t>
            </a:r>
            <a:r>
              <a:rPr lang="zh-CN" altLang="en-US" sz="1200" b="0" i="0" kern="1200" dirty="0" smtClean="0">
                <a:solidFill>
                  <a:schemeClr val="tx1"/>
                </a:solidFill>
                <a:effectLst/>
                <a:latin typeface="+mn-lt"/>
                <a:ea typeface="+mn-ea"/>
                <a:cs typeface="+mn-cs"/>
              </a:rPr>
              <a:t>项目目录，同时生成了一个</a:t>
            </a:r>
            <a:r>
              <a:rPr lang="en-US" altLang="zh-CN" sz="1200" b="0" i="0" kern="1200" dirty="0" smtClean="0">
                <a:solidFill>
                  <a:schemeClr val="tx1"/>
                </a:solidFill>
                <a:effectLst/>
                <a:latin typeface="+mn-lt"/>
                <a:ea typeface="+mn-ea"/>
                <a:cs typeface="+mn-cs"/>
              </a:rPr>
              <a:t>app.py</a:t>
            </a:r>
            <a:r>
              <a:rPr lang="zh-CN" altLang="en-US" sz="1200" b="0" i="0" kern="1200" dirty="0" smtClean="0">
                <a:solidFill>
                  <a:schemeClr val="tx1"/>
                </a:solidFill>
                <a:effectLst/>
                <a:latin typeface="+mn-lt"/>
                <a:ea typeface="+mn-ea"/>
                <a:cs typeface="+mn-cs"/>
              </a:rPr>
              <a:t>文件</a:t>
            </a:r>
            <a:r>
              <a:rPr lang="zh-CN" altLang="en-US" dirty="0" smtClean="0"/>
              <a:t/>
            </a:r>
            <a:br>
              <a:rPr lang="zh-CN" altLang="en-US" dirty="0" smtClean="0"/>
            </a:br>
            <a:r>
              <a:rPr lang="zh-CN" altLang="en-US" dirty="0" smtClean="0"/>
              <a:t>观察左侧的目录结构，发现</a:t>
            </a:r>
            <a:r>
              <a:rPr lang="en-US" altLang="zh-CN" dirty="0" smtClean="0"/>
              <a:t>Flask</a:t>
            </a:r>
            <a:r>
              <a:rPr lang="zh-CN" altLang="en-US" dirty="0" smtClean="0"/>
              <a:t>框架默认给我们创建了</a:t>
            </a:r>
            <a:r>
              <a:rPr lang="en-US" altLang="zh-CN" dirty="0" smtClean="0"/>
              <a:t>static</a:t>
            </a:r>
            <a:r>
              <a:rPr lang="zh-CN" altLang="en-US" dirty="0" smtClean="0"/>
              <a:t>和</a:t>
            </a:r>
            <a:r>
              <a:rPr lang="en-US" altLang="zh-CN" dirty="0" smtClean="0"/>
              <a:t>templates</a:t>
            </a:r>
            <a:r>
              <a:rPr lang="zh-CN" altLang="en-US" dirty="0" smtClean="0"/>
              <a:t>两个目录：</a:t>
            </a:r>
            <a:endParaRPr lang="en-US" altLang="zh-CN" dirty="0" smtClean="0"/>
          </a:p>
          <a:p>
            <a:r>
              <a:rPr lang="zh-CN" altLang="en-US" sz="1200" b="0" i="0" kern="1200" dirty="0" smtClean="0">
                <a:solidFill>
                  <a:schemeClr val="tx1"/>
                </a:solidFill>
                <a:effectLst/>
                <a:latin typeface="+mn-lt"/>
                <a:ea typeface="+mn-ea"/>
                <a:cs typeface="+mn-cs"/>
              </a:rPr>
              <a:t>这两个目录分别用于存储静态文件（</a:t>
            </a:r>
            <a:r>
              <a:rPr lang="en-US" altLang="zh-CN" sz="1200" b="0" i="0" kern="1200" dirty="0" err="1" smtClean="0">
                <a:solidFill>
                  <a:schemeClr val="tx1"/>
                </a:solidFill>
                <a:effectLst/>
                <a:latin typeface="+mn-lt"/>
                <a:ea typeface="+mn-ea"/>
                <a:cs typeface="+mn-cs"/>
              </a:rPr>
              <a:t>CSS</a:t>
            </a:r>
            <a:r>
              <a:rPr lang="zh-CN" altLang="en-US" sz="1200" b="0" i="0" kern="1200" dirty="0" smtClean="0">
                <a:solidFill>
                  <a:schemeClr val="tx1"/>
                </a:solidFill>
                <a:effectLst/>
                <a:latin typeface="+mn-lt"/>
                <a:ea typeface="+mn-ea"/>
                <a:cs typeface="+mn-cs"/>
              </a:rPr>
              <a:t>、图片等）和模版文件（</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中间红框中代码部分，首先定义了一个</a:t>
            </a:r>
            <a:r>
              <a:rPr lang="en-US" altLang="zh-CN" sz="1200" b="0" i="0" kern="1200" dirty="0" smtClean="0">
                <a:solidFill>
                  <a:schemeClr val="tx1"/>
                </a:solidFill>
                <a:effectLst/>
                <a:latin typeface="+mn-lt"/>
                <a:ea typeface="+mn-ea"/>
                <a:cs typeface="+mn-cs"/>
              </a:rPr>
              <a:t>Flask</a:t>
            </a:r>
            <a:r>
              <a:rPr lang="zh-CN" altLang="en-US" sz="1200" b="0" i="0" kern="1200" dirty="0" smtClean="0">
                <a:solidFill>
                  <a:schemeClr val="tx1"/>
                </a:solidFill>
                <a:effectLst/>
                <a:latin typeface="+mn-lt"/>
                <a:ea typeface="+mn-ea"/>
                <a:cs typeface="+mn-cs"/>
              </a:rPr>
              <a:t>应用的实例</a:t>
            </a:r>
            <a:r>
              <a:rPr lang="en-US" altLang="zh-CN" sz="1200" b="0" i="0" kern="1200" dirty="0" smtClean="0">
                <a:solidFill>
                  <a:schemeClr val="tx1"/>
                </a:solidFill>
                <a:effectLst/>
                <a:latin typeface="+mn-lt"/>
                <a:ea typeface="+mn-ea"/>
                <a:cs typeface="+mn-cs"/>
              </a:rPr>
              <a:t>app</a:t>
            </a:r>
            <a:r>
              <a:rPr lang="zh-CN" altLang="en-US" sz="1200" b="0" i="0" kern="1200" dirty="0" smtClean="0">
                <a:solidFill>
                  <a:schemeClr val="tx1"/>
                </a:solidFill>
                <a:effectLst/>
                <a:latin typeface="+mn-lt"/>
                <a:ea typeface="+mn-ea"/>
                <a:cs typeface="+mn-cs"/>
              </a:rPr>
              <a:t>，也是</a:t>
            </a:r>
            <a:r>
              <a:rPr lang="en-US" altLang="zh-CN" sz="1200" b="0" i="0" kern="1200" dirty="0" smtClean="0">
                <a:solidFill>
                  <a:schemeClr val="tx1"/>
                </a:solidFill>
                <a:effectLst/>
                <a:latin typeface="+mn-lt"/>
                <a:ea typeface="+mn-ea"/>
                <a:cs typeface="+mn-cs"/>
              </a:rPr>
              <a:t>Flask</a:t>
            </a:r>
            <a:r>
              <a:rPr lang="zh-CN" altLang="en-US" sz="1200" b="0" i="0" kern="1200" dirty="0" smtClean="0">
                <a:solidFill>
                  <a:schemeClr val="tx1"/>
                </a:solidFill>
                <a:effectLst/>
                <a:latin typeface="+mn-lt"/>
                <a:ea typeface="+mn-ea"/>
                <a:cs typeface="+mn-cs"/>
              </a:rPr>
              <a:t>应用程序的启动的入口。接着通过</a:t>
            </a:r>
            <a:r>
              <a:rPr lang="en-US" altLang="zh-CN" sz="1200" b="0" i="0" kern="1200" dirty="0" err="1" smtClean="0">
                <a:solidFill>
                  <a:schemeClr val="tx1"/>
                </a:solidFill>
                <a:effectLst/>
                <a:latin typeface="+mn-lt"/>
                <a:ea typeface="+mn-ea"/>
                <a:cs typeface="+mn-cs"/>
              </a:rPr>
              <a:t>app.route</a:t>
            </a:r>
            <a:r>
              <a:rPr lang="zh-CN" altLang="en-US" sz="1200" b="0" i="0" kern="1200" dirty="0" smtClean="0">
                <a:solidFill>
                  <a:schemeClr val="tx1"/>
                </a:solidFill>
                <a:effectLst/>
                <a:latin typeface="+mn-lt"/>
                <a:ea typeface="+mn-ea"/>
                <a:cs typeface="+mn-cs"/>
              </a:rPr>
              <a:t>（）装饰器定义了路由方法，路由本质上是将浏览器中的</a:t>
            </a:r>
            <a:r>
              <a:rPr lang="en-US" altLang="zh-CN" sz="1200" b="0" i="0" kern="1200" dirty="0" err="1"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地址与相应的业务方法相关联，该方法会将返回值的内容作为</a:t>
            </a:r>
            <a:r>
              <a:rPr lang="en-US" altLang="zh-CN" sz="1200" b="0" i="0" kern="1200" dirty="0" smtClean="0">
                <a:solidFill>
                  <a:schemeClr val="tx1"/>
                </a:solidFill>
                <a:effectLst/>
                <a:latin typeface="+mn-lt"/>
                <a:ea typeface="+mn-ea"/>
                <a:cs typeface="+mn-cs"/>
              </a:rPr>
              <a:t>Response</a:t>
            </a:r>
            <a:r>
              <a:rPr lang="zh-CN" altLang="en-US" sz="1200" b="0" i="0" kern="1200" dirty="0" smtClean="0">
                <a:solidFill>
                  <a:schemeClr val="tx1"/>
                </a:solidFill>
                <a:effectLst/>
                <a:latin typeface="+mn-lt"/>
                <a:ea typeface="+mn-ea"/>
                <a:cs typeface="+mn-cs"/>
              </a:rPr>
              <a:t>的一部分返回给客户端。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最后，点击</a:t>
            </a:r>
            <a:r>
              <a:rPr lang="en-US" altLang="zh-CN" sz="1200" b="0" i="0" kern="1200" dirty="0" err="1" smtClean="0">
                <a:solidFill>
                  <a:schemeClr val="tx1"/>
                </a:solidFill>
                <a:effectLst/>
                <a:latin typeface="+mn-lt"/>
                <a:ea typeface="+mn-ea"/>
                <a:cs typeface="+mn-cs"/>
              </a:rPr>
              <a:t>pycharm</a:t>
            </a:r>
            <a:r>
              <a:rPr lang="zh-CN" altLang="en-US" sz="1200" b="0" i="0" kern="1200" dirty="0" smtClean="0">
                <a:solidFill>
                  <a:schemeClr val="tx1"/>
                </a:solidFill>
                <a:effectLst/>
                <a:latin typeface="+mn-lt"/>
                <a:ea typeface="+mn-ea"/>
                <a:cs typeface="+mn-cs"/>
              </a:rPr>
              <a:t>右上角的运行按钮，可直接运行</a:t>
            </a:r>
            <a:r>
              <a:rPr lang="en-US" altLang="zh-CN" sz="1200" b="0" i="0" kern="1200" dirty="0" smtClean="0">
                <a:solidFill>
                  <a:schemeClr val="tx1"/>
                </a:solidFill>
                <a:effectLst/>
                <a:latin typeface="+mn-lt"/>
                <a:ea typeface="+mn-ea"/>
                <a:cs typeface="+mn-cs"/>
              </a:rPr>
              <a:t>flask</a:t>
            </a:r>
            <a:r>
              <a:rPr lang="zh-CN" altLang="en-US" sz="1200" b="0" i="0" kern="1200" dirty="0" smtClean="0">
                <a:solidFill>
                  <a:schemeClr val="tx1"/>
                </a:solidFill>
                <a:effectLst/>
                <a:latin typeface="+mn-lt"/>
                <a:ea typeface="+mn-ea"/>
                <a:cs typeface="+mn-cs"/>
              </a:rPr>
              <a:t>项目。</a:t>
            </a:r>
            <a:endParaRPr lang="en-US" altLang="zh-CN" dirty="0"/>
          </a:p>
        </p:txBody>
      </p:sp>
    </p:spTree>
    <p:extLst>
      <p:ext uri="{BB962C8B-B14F-4D97-AF65-F5344CB8AC3E}">
        <p14:creationId xmlns:p14="http://schemas.microsoft.com/office/powerpoint/2010/main" val="732009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b="0" i="0" kern="1200" dirty="0" smtClean="0">
                <a:solidFill>
                  <a:schemeClr val="tx1"/>
                </a:solidFill>
                <a:effectLst/>
                <a:latin typeface="+mn-lt"/>
                <a:ea typeface="+mn-ea"/>
                <a:cs typeface="+mn-cs"/>
              </a:rPr>
              <a:t>Flask</a:t>
            </a:r>
            <a:r>
              <a:rPr lang="zh-CN" altLang="en-US" sz="1200" b="0" i="0" kern="1200" dirty="0" smtClean="0">
                <a:solidFill>
                  <a:schemeClr val="tx1"/>
                </a:solidFill>
                <a:effectLst/>
                <a:latin typeface="+mn-lt"/>
                <a:ea typeface="+mn-ea"/>
                <a:cs typeface="+mn-cs"/>
              </a:rPr>
              <a:t>运行的时候，会在</a:t>
            </a:r>
            <a:r>
              <a:rPr lang="en-US" altLang="zh-CN" sz="1200" b="0" i="0" kern="1200" dirty="0" err="1" smtClean="0">
                <a:solidFill>
                  <a:schemeClr val="tx1"/>
                </a:solidFill>
                <a:effectLst/>
                <a:latin typeface="+mn-lt"/>
                <a:ea typeface="+mn-ea"/>
                <a:cs typeface="+mn-cs"/>
              </a:rPr>
              <a:t>pycharm</a:t>
            </a:r>
            <a:r>
              <a:rPr lang="zh-CN" altLang="en-US" sz="1200" b="0" i="0" kern="1200" dirty="0" smtClean="0">
                <a:solidFill>
                  <a:schemeClr val="tx1"/>
                </a:solidFill>
                <a:effectLst/>
                <a:latin typeface="+mn-lt"/>
                <a:ea typeface="+mn-ea"/>
                <a:cs typeface="+mn-cs"/>
              </a:rPr>
              <a:t>的控制台看到运行的</a:t>
            </a:r>
            <a:r>
              <a:rPr lang="en-US" altLang="zh-CN" sz="1200" b="0" i="0" kern="1200" dirty="0" smtClean="0">
                <a:solidFill>
                  <a:schemeClr val="tx1"/>
                </a:solidFill>
                <a:effectLst/>
                <a:latin typeface="+mn-lt"/>
                <a:ea typeface="+mn-ea"/>
                <a:cs typeface="+mn-cs"/>
              </a:rPr>
              <a:t>log</a:t>
            </a:r>
            <a:r>
              <a:rPr lang="zh-CN" altLang="en-US" sz="1200" b="0" i="0" kern="1200" dirty="0" smtClean="0">
                <a:solidFill>
                  <a:schemeClr val="tx1"/>
                </a:solidFill>
                <a:effectLst/>
                <a:latin typeface="+mn-lt"/>
                <a:ea typeface="+mn-ea"/>
                <a:cs typeface="+mn-cs"/>
              </a:rPr>
              <a:t>提示。</a:t>
            </a:r>
            <a:endParaRPr lang="en-US" altLang="zh-CN" sz="1200" b="0" i="0" kern="1200" dirty="0" smtClean="0">
              <a:solidFill>
                <a:schemeClr val="tx1"/>
              </a:solidFill>
              <a:effectLst/>
              <a:latin typeface="+mn-lt"/>
              <a:ea typeface="+mn-ea"/>
              <a:cs typeface="+mn-cs"/>
            </a:endParaRPr>
          </a:p>
          <a:p>
            <a:r>
              <a:rPr lang="zh-CN" altLang="en-US" dirty="0" smtClean="0"/>
              <a:t>根据提示，在浏览器中打开对应的地址：</a:t>
            </a:r>
            <a:endParaRPr lang="en-US" altLang="zh-CN" dirty="0"/>
          </a:p>
        </p:txBody>
      </p:sp>
    </p:spTree>
    <p:extLst>
      <p:ext uri="{BB962C8B-B14F-4D97-AF65-F5344CB8AC3E}">
        <p14:creationId xmlns:p14="http://schemas.microsoft.com/office/powerpoint/2010/main" val="3884113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765694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14</a:t>
            </a:fld>
            <a:endParaRPr lang="zh-CN" altLang="en-US"/>
          </a:p>
        </p:txBody>
      </p:sp>
    </p:spTree>
    <p:extLst>
      <p:ext uri="{BB962C8B-B14F-4D97-AF65-F5344CB8AC3E}">
        <p14:creationId xmlns:p14="http://schemas.microsoft.com/office/powerpoint/2010/main" val="1016373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宋体" panose="02010600030101010101" pitchFamily="2" charset="-122"/>
                <a:ea typeface="宋体" panose="02010600030101010101" pitchFamily="2" charset="-122"/>
                <a:cs typeface="宋体" panose="02010600030101010101" pitchFamily="2" charset="-122"/>
                <a:sym typeface="+mn-ea"/>
              </a:rPr>
              <a:t>在介绍</a:t>
            </a:r>
            <a:r>
              <a:rPr lang="en-US" altLang="zh-CN" sz="1200" b="1" dirty="0" err="1" smtClean="0">
                <a:latin typeface="宋体" panose="02010600030101010101" pitchFamily="2" charset="-122"/>
                <a:ea typeface="宋体" panose="02010600030101010101" pitchFamily="2" charset="-122"/>
                <a:cs typeface="宋体" panose="02010600030101010101" pitchFamily="2" charset="-122"/>
                <a:sym typeface="+mn-ea"/>
              </a:rPr>
              <a:t>SQLALchemy</a:t>
            </a:r>
            <a:r>
              <a:rPr lang="zh-CN" altLang="en-US" sz="1200" b="1" dirty="0" smtClean="0">
                <a:latin typeface="宋体" panose="02010600030101010101" pitchFamily="2" charset="-122"/>
                <a:ea typeface="宋体" panose="02010600030101010101" pitchFamily="2" charset="-122"/>
                <a:cs typeface="宋体" panose="02010600030101010101" pitchFamily="2" charset="-122"/>
                <a:sym typeface="+mn-ea"/>
              </a:rPr>
              <a:t>之前，我们先了解一下</a:t>
            </a:r>
            <a:r>
              <a:rPr lang="en-US" altLang="zh-CN" sz="1200" b="1" dirty="0" err="1" smtClean="0">
                <a:latin typeface="宋体" panose="02010600030101010101" pitchFamily="2" charset="-122"/>
                <a:ea typeface="宋体" panose="02010600030101010101" pitchFamily="2" charset="-122"/>
                <a:cs typeface="宋体" panose="02010600030101010101" pitchFamily="2" charset="-122"/>
                <a:sym typeface="+mn-ea"/>
              </a:rPr>
              <a:t>ORM</a:t>
            </a:r>
            <a:r>
              <a:rPr lang="zh-CN" altLang="en-US" sz="1200" b="1" dirty="0" smtClean="0">
                <a:latin typeface="宋体" panose="02010600030101010101" pitchFamily="2" charset="-122"/>
                <a:ea typeface="宋体" panose="02010600030101010101" pitchFamily="2" charset="-122"/>
                <a:cs typeface="宋体" panose="02010600030101010101" pitchFamily="2" charset="-122"/>
                <a:sym typeface="+mn-ea"/>
              </a:rPr>
              <a:t>是什么？</a:t>
            </a:r>
            <a:r>
              <a:rPr lang="en-US" altLang="zh-CN" sz="1200" dirty="0" err="1" smtClean="0"/>
              <a:t>ORM</a:t>
            </a:r>
            <a:r>
              <a:rPr lang="en-US" altLang="zh-CN" sz="1200" dirty="0" smtClean="0"/>
              <a:t> </a:t>
            </a:r>
            <a:r>
              <a:rPr lang="zh-CN" altLang="en-US" sz="1200" dirty="0" smtClean="0"/>
              <a:t>全称 </a:t>
            </a:r>
            <a:r>
              <a:rPr lang="en-US" altLang="zh-CN" sz="1200" dirty="0" smtClean="0"/>
              <a:t>Object Relational Mapping, </a:t>
            </a:r>
            <a:r>
              <a:rPr lang="zh-CN" altLang="en-US" sz="1200" dirty="0" smtClean="0"/>
              <a:t>翻译过来叫对象关系映射。简单的说，</a:t>
            </a:r>
            <a:r>
              <a:rPr lang="en-US" altLang="zh-CN" sz="1200" dirty="0" err="1" smtClean="0"/>
              <a:t>ORM</a:t>
            </a:r>
            <a:r>
              <a:rPr lang="en-US" altLang="zh-CN" sz="1200" dirty="0" smtClean="0"/>
              <a:t> </a:t>
            </a:r>
            <a:r>
              <a:rPr lang="zh-CN" altLang="en-US" sz="1200" dirty="0" smtClean="0"/>
              <a:t>将数据库中的表与面向对象语言中的类建立了一种对应关系。这样，我们要操作数据库，数据库中的表或者表中的一条记录就可以直接通过操作类或者类实例来完成。</a:t>
            </a:r>
            <a:endParaRPr lang="en-US" altLang="zh-CN" sz="1200" b="1" dirty="0" smtClean="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smtClean="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err="1" smtClean="0">
                <a:latin typeface="宋体" panose="02010600030101010101" pitchFamily="2" charset="-122"/>
                <a:ea typeface="宋体" panose="02010600030101010101" pitchFamily="2" charset="-122"/>
                <a:cs typeface="宋体" panose="02010600030101010101" pitchFamily="2" charset="-122"/>
                <a:sym typeface="+mn-ea"/>
              </a:rPr>
              <a:t>SQLALchemy</a:t>
            </a:r>
            <a:r>
              <a:rPr lang="zh-CN" altLang="en-US" sz="1200" b="1" dirty="0" smtClean="0">
                <a:latin typeface="宋体" panose="02010600030101010101" pitchFamily="2" charset="-122"/>
                <a:ea typeface="宋体" panose="02010600030101010101" pitchFamily="2" charset="-122"/>
                <a:cs typeface="宋体" panose="02010600030101010101" pitchFamily="2" charset="-122"/>
                <a:sym typeface="+mn-ea"/>
              </a:rPr>
              <a:t>也是一个</a:t>
            </a:r>
            <a:r>
              <a:rPr lang="en-US" altLang="zh-CN" sz="1200" b="1" dirty="0" smtClean="0">
                <a:latin typeface="宋体" panose="02010600030101010101" pitchFamily="2" charset="-122"/>
                <a:ea typeface="宋体" panose="02010600030101010101" pitchFamily="2" charset="-122"/>
                <a:cs typeface="宋体" panose="02010600030101010101" pitchFamily="2" charset="-122"/>
                <a:sym typeface="+mn-ea"/>
              </a:rPr>
              <a:t>python</a:t>
            </a:r>
            <a:r>
              <a:rPr lang="zh-CN" altLang="en-US" sz="1200" b="1" dirty="0" smtClean="0">
                <a:latin typeface="宋体" panose="02010600030101010101" pitchFamily="2" charset="-122"/>
                <a:ea typeface="宋体" panose="02010600030101010101" pitchFamily="2" charset="-122"/>
                <a:cs typeface="宋体" panose="02010600030101010101" pitchFamily="2" charset="-122"/>
                <a:sym typeface="+mn-ea"/>
              </a:rPr>
              <a:t>的</a:t>
            </a:r>
            <a:r>
              <a:rPr lang="en-US" altLang="zh-CN" sz="1200" b="1" dirty="0" err="1" smtClean="0">
                <a:latin typeface="宋体" panose="02010600030101010101" pitchFamily="2" charset="-122"/>
                <a:ea typeface="宋体" panose="02010600030101010101" pitchFamily="2" charset="-122"/>
                <a:cs typeface="宋体" panose="02010600030101010101" pitchFamily="2" charset="-122"/>
                <a:sym typeface="+mn-ea"/>
              </a:rPr>
              <a:t>ORM</a:t>
            </a:r>
            <a:r>
              <a:rPr lang="zh-CN" altLang="en-US" sz="1200" b="1" dirty="0" smtClean="0">
                <a:latin typeface="宋体" panose="02010600030101010101" pitchFamily="2" charset="-122"/>
                <a:ea typeface="宋体" panose="02010600030101010101" pitchFamily="2" charset="-122"/>
                <a:cs typeface="宋体" panose="02010600030101010101" pitchFamily="2" charset="-122"/>
                <a:sym typeface="+mn-ea"/>
              </a:rPr>
              <a:t>框架，与</a:t>
            </a:r>
            <a:r>
              <a:rPr lang="en-US" altLang="zh-CN" sz="1200" b="1" dirty="0" smtClean="0">
                <a:latin typeface="宋体" panose="02010600030101010101" pitchFamily="2" charset="-122"/>
                <a:ea typeface="宋体" panose="02010600030101010101" pitchFamily="2" charset="-122"/>
                <a:cs typeface="宋体" panose="02010600030101010101" pitchFamily="2" charset="-122"/>
                <a:sym typeface="+mn-ea"/>
              </a:rPr>
              <a:t>Django</a:t>
            </a:r>
            <a:r>
              <a:rPr lang="zh-CN" altLang="en-US" sz="1200" b="1" dirty="0" smtClean="0">
                <a:latin typeface="宋体" panose="02010600030101010101" pitchFamily="2" charset="-122"/>
                <a:ea typeface="宋体" panose="02010600030101010101" pitchFamily="2" charset="-122"/>
                <a:cs typeface="宋体" panose="02010600030101010101" pitchFamily="2" charset="-122"/>
                <a:sym typeface="+mn-ea"/>
              </a:rPr>
              <a:t>内部的</a:t>
            </a:r>
            <a:r>
              <a:rPr lang="en-US" altLang="zh-CN" sz="1200" b="1" dirty="0" err="1" smtClean="0">
                <a:latin typeface="宋体" panose="02010600030101010101" pitchFamily="2" charset="-122"/>
                <a:ea typeface="宋体" panose="02010600030101010101" pitchFamily="2" charset="-122"/>
                <a:cs typeface="宋体" panose="02010600030101010101" pitchFamily="2" charset="-122"/>
                <a:sym typeface="+mn-ea"/>
              </a:rPr>
              <a:t>ORM</a:t>
            </a:r>
            <a:r>
              <a:rPr lang="zh-CN" altLang="en-US" sz="1200" b="1" dirty="0" smtClean="0">
                <a:latin typeface="宋体" panose="02010600030101010101" pitchFamily="2" charset="-122"/>
                <a:ea typeface="宋体" panose="02010600030101010101" pitchFamily="2" charset="-122"/>
                <a:cs typeface="宋体" panose="02010600030101010101" pitchFamily="2" charset="-122"/>
                <a:sym typeface="+mn-ea"/>
              </a:rPr>
              <a:t>框架不同的是，</a:t>
            </a:r>
            <a:r>
              <a:rPr lang="en-US" altLang="zh-CN" sz="1200" b="1" dirty="0" smtClean="0">
                <a:latin typeface="宋体" panose="02010600030101010101" pitchFamily="2" charset="-122"/>
                <a:ea typeface="宋体" panose="02010600030101010101" pitchFamily="2" charset="-122"/>
                <a:cs typeface="宋体" panose="02010600030101010101" pitchFamily="2" charset="-122"/>
                <a:sym typeface="+mn-ea"/>
              </a:rPr>
              <a:t>Django</a:t>
            </a:r>
            <a:r>
              <a:rPr lang="zh-CN" altLang="en-US" sz="1200" b="1" dirty="0" smtClean="0">
                <a:latin typeface="宋体" panose="02010600030101010101" pitchFamily="2" charset="-122"/>
                <a:ea typeface="宋体" panose="02010600030101010101" pitchFamily="2" charset="-122"/>
                <a:cs typeface="宋体" panose="02010600030101010101" pitchFamily="2" charset="-122"/>
                <a:sym typeface="+mn-ea"/>
              </a:rPr>
              <a:t>内部的</a:t>
            </a:r>
            <a:r>
              <a:rPr lang="en-US" altLang="zh-CN" sz="1200" b="1" dirty="0" err="1" smtClean="0">
                <a:latin typeface="宋体" panose="02010600030101010101" pitchFamily="2" charset="-122"/>
                <a:ea typeface="宋体" panose="02010600030101010101" pitchFamily="2" charset="-122"/>
                <a:cs typeface="宋体" panose="02010600030101010101" pitchFamily="2" charset="-122"/>
                <a:sym typeface="+mn-ea"/>
              </a:rPr>
              <a:t>ORM</a:t>
            </a:r>
            <a:r>
              <a:rPr lang="zh-CN" altLang="en-US" sz="1200" b="1" dirty="0" smtClean="0">
                <a:latin typeface="宋体" panose="02010600030101010101" pitchFamily="2" charset="-122"/>
                <a:ea typeface="宋体" panose="02010600030101010101" pitchFamily="2" charset="-122"/>
                <a:cs typeface="宋体" panose="02010600030101010101" pitchFamily="2" charset="-122"/>
                <a:sym typeface="+mn-ea"/>
              </a:rPr>
              <a:t>框架只适用于</a:t>
            </a:r>
            <a:r>
              <a:rPr lang="en-US" altLang="zh-CN" sz="1200" b="1" dirty="0" err="1" smtClean="0">
                <a:latin typeface="宋体" panose="02010600030101010101" pitchFamily="2" charset="-122"/>
                <a:ea typeface="宋体" panose="02010600030101010101" pitchFamily="2" charset="-122"/>
                <a:cs typeface="宋体" panose="02010600030101010101" pitchFamily="2" charset="-122"/>
                <a:sym typeface="+mn-ea"/>
              </a:rPr>
              <a:t>django</a:t>
            </a:r>
            <a:r>
              <a:rPr lang="zh-CN" altLang="en-US" sz="1200" b="1" dirty="0" smtClean="0">
                <a:latin typeface="宋体" panose="02010600030101010101" pitchFamily="2" charset="-122"/>
                <a:ea typeface="宋体" panose="02010600030101010101" pitchFamily="2" charset="-122"/>
                <a:cs typeface="宋体" panose="02010600030101010101" pitchFamily="2" charset="-122"/>
                <a:sym typeface="+mn-ea"/>
              </a:rPr>
              <a:t>，而</a:t>
            </a:r>
            <a:r>
              <a:rPr lang="en-US" altLang="zh-CN" sz="1200" b="1" dirty="0" err="1" smtClean="0">
                <a:latin typeface="宋体" panose="02010600030101010101" pitchFamily="2" charset="-122"/>
                <a:ea typeface="宋体" panose="02010600030101010101" pitchFamily="2" charset="-122"/>
                <a:cs typeface="宋体" panose="02010600030101010101" pitchFamily="2" charset="-122"/>
                <a:sym typeface="+mn-ea"/>
              </a:rPr>
              <a:t>SQLALchemy</a:t>
            </a:r>
            <a:r>
              <a:rPr lang="zh-CN" altLang="en-US" sz="1200" b="1" dirty="0" smtClean="0">
                <a:latin typeface="宋体" panose="02010600030101010101" pitchFamily="2" charset="-122"/>
                <a:ea typeface="宋体" panose="02010600030101010101" pitchFamily="2" charset="-122"/>
                <a:cs typeface="宋体" panose="02010600030101010101" pitchFamily="2" charset="-122"/>
                <a:sym typeface="+mn-ea"/>
              </a:rPr>
              <a:t>适用于所有</a:t>
            </a:r>
            <a:r>
              <a:rPr lang="en-US" altLang="zh-CN" sz="1200" b="1" dirty="0" smtClean="0">
                <a:latin typeface="宋体" panose="02010600030101010101" pitchFamily="2" charset="-122"/>
                <a:ea typeface="宋体" panose="02010600030101010101" pitchFamily="2" charset="-122"/>
                <a:cs typeface="宋体" panose="02010600030101010101" pitchFamily="2" charset="-122"/>
                <a:sym typeface="+mn-ea"/>
              </a:rPr>
              <a:t>python</a:t>
            </a:r>
            <a:r>
              <a:rPr lang="zh-CN" altLang="en-US" sz="1200" b="1" dirty="0" smtClean="0">
                <a:latin typeface="宋体" panose="02010600030101010101" pitchFamily="2" charset="-122"/>
                <a:ea typeface="宋体" panose="02010600030101010101" pitchFamily="2" charset="-122"/>
                <a:cs typeface="宋体" panose="02010600030101010101" pitchFamily="2" charset="-122"/>
                <a:sym typeface="+mn-ea"/>
              </a:rPr>
              <a:t>的</a:t>
            </a:r>
            <a:r>
              <a:rPr lang="en-US" altLang="zh-CN" sz="1200" b="1" dirty="0" smtClean="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1200" b="1" dirty="0" smtClean="0">
                <a:latin typeface="宋体" panose="02010600030101010101" pitchFamily="2" charset="-122"/>
                <a:ea typeface="宋体" panose="02010600030101010101" pitchFamily="2" charset="-122"/>
                <a:cs typeface="宋体" panose="02010600030101010101" pitchFamily="2" charset="-122"/>
                <a:sym typeface="+mn-ea"/>
              </a:rPr>
              <a:t>框架。</a:t>
            </a:r>
            <a:r>
              <a:rPr lang="en-US" altLang="zh-CN" sz="1200" b="0" i="0" kern="1200" dirty="0" err="1" smtClean="0">
                <a:solidFill>
                  <a:schemeClr val="tx1"/>
                </a:solidFill>
                <a:effectLst/>
                <a:latin typeface="+mn-lt"/>
                <a:ea typeface="+mn-ea"/>
                <a:cs typeface="+mn-cs"/>
              </a:rPr>
              <a:t>SQLAlchemy</a:t>
            </a:r>
            <a:r>
              <a:rPr lang="zh-CN" altLang="en-US" sz="1200" b="0" i="0" kern="1200" dirty="0" smtClean="0">
                <a:solidFill>
                  <a:schemeClr val="tx1"/>
                </a:solidFill>
                <a:effectLst/>
                <a:latin typeface="+mn-lt"/>
                <a:ea typeface="+mn-ea"/>
                <a:cs typeface="+mn-cs"/>
              </a:rPr>
              <a:t>是一个基于</a:t>
            </a:r>
            <a:r>
              <a:rPr lang="en-US" altLang="zh-CN" sz="1200" b="0" i="0" kern="1200" dirty="0" smtClean="0">
                <a:solidFill>
                  <a:schemeClr val="tx1"/>
                </a:solidFill>
                <a:effectLst/>
                <a:latin typeface="+mn-lt"/>
                <a:ea typeface="+mn-ea"/>
                <a:cs typeface="+mn-cs"/>
              </a:rPr>
              <a:t>Python</a:t>
            </a:r>
            <a:r>
              <a:rPr lang="zh-CN" altLang="en-US" sz="1200" b="0" i="0" kern="1200" dirty="0" smtClean="0">
                <a:solidFill>
                  <a:schemeClr val="tx1"/>
                </a:solidFill>
                <a:effectLst/>
                <a:latin typeface="+mn-lt"/>
                <a:ea typeface="+mn-ea"/>
                <a:cs typeface="+mn-cs"/>
              </a:rPr>
              <a:t>实现的</a:t>
            </a:r>
            <a:r>
              <a:rPr lang="en-US" altLang="zh-CN" sz="1200" b="0" i="0" kern="1200" dirty="0" err="1" smtClean="0">
                <a:solidFill>
                  <a:schemeClr val="tx1"/>
                </a:solidFill>
                <a:effectLst/>
                <a:latin typeface="+mn-lt"/>
                <a:ea typeface="+mn-ea"/>
                <a:cs typeface="+mn-cs"/>
              </a:rPr>
              <a:t>ORM</a:t>
            </a:r>
            <a:r>
              <a:rPr lang="zh-CN" altLang="en-US" sz="1200" b="0" i="0" kern="1200" dirty="0" smtClean="0">
                <a:solidFill>
                  <a:schemeClr val="tx1"/>
                </a:solidFill>
                <a:effectLst/>
                <a:latin typeface="+mn-lt"/>
                <a:ea typeface="+mn-ea"/>
                <a:cs typeface="+mn-cs"/>
              </a:rPr>
              <a:t>框架。该框架建立在 </a:t>
            </a:r>
            <a:r>
              <a:rPr lang="en-US" altLang="zh-CN" sz="1200" b="0" i="0" kern="1200" dirty="0" smtClean="0">
                <a:solidFill>
                  <a:schemeClr val="tx1"/>
                </a:solidFill>
                <a:effectLst/>
                <a:latin typeface="+mn-lt"/>
                <a:ea typeface="+mn-ea"/>
                <a:cs typeface="+mn-cs"/>
              </a:rPr>
              <a:t>DB API</a:t>
            </a:r>
            <a:r>
              <a:rPr lang="zh-CN" altLang="en-US" sz="1200" b="0" i="0" kern="1200" dirty="0" smtClean="0">
                <a:solidFill>
                  <a:schemeClr val="tx1"/>
                </a:solidFill>
                <a:effectLst/>
                <a:latin typeface="+mn-lt"/>
                <a:ea typeface="+mn-ea"/>
                <a:cs typeface="+mn-cs"/>
              </a:rPr>
              <a:t>之上，使用关系对象映射进行数据库操作，简言之便是：将类和对象转换成</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，然后使用数据</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执行</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并获取执行结果。</a:t>
            </a:r>
            <a:endParaRPr lang="zh-CN" altLang="en-US" sz="1200" dirty="0" smtClean="0">
              <a:latin typeface="Times New Roman" panose="02020603050405020304" charset="0"/>
              <a:ea typeface="宋体" panose="02010600030101010101" pitchFamily="2" charset="-122"/>
              <a:cs typeface="Times New Roman" panose="02020603050405020304" charset="0"/>
            </a:endParaRPr>
          </a:p>
          <a:p>
            <a:endParaRPr lang="en-US" altLang="zh-CN" dirty="0"/>
          </a:p>
        </p:txBody>
      </p:sp>
    </p:spTree>
    <p:extLst>
      <p:ext uri="{BB962C8B-B14F-4D97-AF65-F5344CB8AC3E}">
        <p14:creationId xmlns:p14="http://schemas.microsoft.com/office/powerpoint/2010/main" val="1712624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SQLAlchemy</a:t>
            </a:r>
            <a:r>
              <a:rPr lang="en-US" altLang="zh-CN" sz="1200" dirty="0" smtClean="0"/>
              <a:t> </a:t>
            </a:r>
            <a:r>
              <a:rPr lang="zh-CN" altLang="en-US" sz="1200" dirty="0" smtClean="0"/>
              <a:t>分为两个部分，一共用于 </a:t>
            </a:r>
            <a:r>
              <a:rPr lang="en-US" altLang="zh-CN" sz="1200" dirty="0" err="1" smtClean="0"/>
              <a:t>ORM</a:t>
            </a:r>
            <a:r>
              <a:rPr lang="en-US" altLang="zh-CN" sz="1200" dirty="0" smtClean="0"/>
              <a:t> </a:t>
            </a:r>
            <a:r>
              <a:rPr lang="zh-CN" altLang="en-US" sz="1200" dirty="0" smtClean="0"/>
              <a:t>的对象映射，另外一个是核心的 </a:t>
            </a:r>
            <a:r>
              <a:rPr lang="en-US" altLang="zh-CN" sz="1200" dirty="0" smtClean="0"/>
              <a:t>SQL Expression</a:t>
            </a:r>
            <a:r>
              <a:rPr lang="zh-CN" altLang="en-US" sz="1200" dirty="0" smtClean="0"/>
              <a:t>。</a:t>
            </a:r>
            <a:r>
              <a:rPr lang="en-US" altLang="zh-CN" sz="1200" dirty="0" err="1" smtClean="0"/>
              <a:t>SQLAlchemy</a:t>
            </a:r>
            <a:r>
              <a:rPr lang="en-US" altLang="zh-CN" sz="1200" dirty="0" smtClean="0"/>
              <a:t> </a:t>
            </a:r>
            <a:r>
              <a:rPr lang="zh-CN" altLang="en-US" sz="1200" dirty="0" smtClean="0"/>
              <a:t>分为两个部分，一共用于 </a:t>
            </a:r>
            <a:r>
              <a:rPr lang="en-US" altLang="zh-CN" sz="1200" dirty="0" err="1" smtClean="0"/>
              <a:t>ORM</a:t>
            </a:r>
            <a:r>
              <a:rPr lang="en-US" altLang="zh-CN" sz="1200" dirty="0" smtClean="0"/>
              <a:t> </a:t>
            </a:r>
            <a:r>
              <a:rPr lang="zh-CN" altLang="en-US" sz="1200" dirty="0" smtClean="0"/>
              <a:t>的对象映射，另外一个是核心的 </a:t>
            </a:r>
            <a:r>
              <a:rPr lang="en-US" altLang="zh-CN" sz="1200" dirty="0" smtClean="0"/>
              <a:t>SQL expression </a:t>
            </a:r>
            <a:r>
              <a:rPr lang="zh-CN" altLang="en-US" sz="1200" dirty="0" smtClean="0"/>
              <a:t>。第一个很好理解，纯粹的</a:t>
            </a:r>
            <a:r>
              <a:rPr lang="en-US" altLang="zh-CN" sz="1200" dirty="0" err="1" smtClean="0"/>
              <a:t>ORM</a:t>
            </a:r>
            <a:r>
              <a:rPr lang="zh-CN" altLang="en-US" sz="1200" dirty="0" smtClean="0"/>
              <a:t>，后面这个不是 </a:t>
            </a:r>
            <a:r>
              <a:rPr lang="en-US" altLang="zh-CN" sz="1200" dirty="0" err="1" smtClean="0"/>
              <a:t>ORM</a:t>
            </a:r>
            <a:r>
              <a:rPr lang="zh-CN" altLang="en-US" sz="1200" dirty="0" smtClean="0"/>
              <a:t>，而是</a:t>
            </a:r>
            <a:r>
              <a:rPr lang="en-US" altLang="zh-CN" sz="1200" dirty="0" err="1" smtClean="0"/>
              <a:t>DBAPI</a:t>
            </a:r>
            <a:r>
              <a:rPr lang="zh-CN" altLang="en-US" sz="1200" dirty="0" smtClean="0"/>
              <a:t>的封装，当然也提供了很多方法，避免了直接写</a:t>
            </a:r>
            <a:r>
              <a:rPr lang="en-US" altLang="zh-CN" sz="1200" dirty="0" err="1" smtClean="0"/>
              <a:t>sql</a:t>
            </a:r>
            <a:r>
              <a:rPr lang="zh-CN" altLang="en-US" sz="1200" dirty="0" smtClean="0"/>
              <a:t>，而是通过一些</a:t>
            </a:r>
            <a:r>
              <a:rPr lang="en-US" altLang="zh-CN" sz="1200" dirty="0" err="1" smtClean="0"/>
              <a:t>sql</a:t>
            </a:r>
            <a:r>
              <a:rPr lang="zh-CN" altLang="en-US" sz="1200" dirty="0" smtClean="0"/>
              <a:t>表达式。</a:t>
            </a:r>
            <a:endParaRPr lang="en-US" altLang="zh-CN" sz="1200" dirty="0" smtClean="0"/>
          </a:p>
          <a:p>
            <a:pPr>
              <a:buFont typeface="Wingdings" panose="05000000000000000000" pitchFamily="2" charset="2"/>
              <a:buChar char="Ø"/>
            </a:pPr>
            <a:r>
              <a:rPr lang="zh-CN" altLang="en-US" sz="2000" dirty="0" smtClean="0"/>
              <a:t>使用 </a:t>
            </a:r>
            <a:r>
              <a:rPr lang="en-US" altLang="zh-CN" sz="2000" dirty="0" err="1" smtClean="0"/>
              <a:t>SQLAlchemy</a:t>
            </a:r>
            <a:r>
              <a:rPr lang="en-US" altLang="zh-CN" sz="2000" dirty="0" smtClean="0"/>
              <a:t> </a:t>
            </a:r>
            <a:r>
              <a:rPr lang="zh-CN" altLang="en-US" sz="2000" dirty="0" smtClean="0"/>
              <a:t>则可以分为三种方式：</a:t>
            </a:r>
            <a:endParaRPr lang="en-US" altLang="zh-CN" sz="2000" dirty="0" smtClean="0"/>
          </a:p>
          <a:p>
            <a:pPr lvl="1">
              <a:buFont typeface="Wingdings" panose="05000000000000000000" pitchFamily="2" charset="2"/>
              <a:buChar char="Ø"/>
            </a:pPr>
            <a:r>
              <a:rPr lang="zh-CN" altLang="en-US" sz="1600" dirty="0" smtClean="0">
                <a:latin typeface="Times New Roman" panose="02020603050405020304" charset="0"/>
                <a:ea typeface="宋体" panose="02010600030101010101" pitchFamily="2" charset="-122"/>
                <a:cs typeface="Times New Roman" panose="02020603050405020304" charset="0"/>
              </a:rPr>
              <a:t>使用 </a:t>
            </a:r>
            <a:r>
              <a:rPr lang="en-US" altLang="zh-CN" sz="1600" dirty="0" err="1" smtClean="0">
                <a:latin typeface="Times New Roman" panose="02020603050405020304" charset="0"/>
                <a:ea typeface="宋体" panose="02010600030101010101" pitchFamily="2" charset="-122"/>
                <a:cs typeface="Times New Roman" panose="02020603050405020304" charset="0"/>
              </a:rPr>
              <a:t>sql</a:t>
            </a:r>
            <a:r>
              <a:rPr lang="en-US" altLang="zh-CN" sz="1600" dirty="0" smtClean="0">
                <a:latin typeface="Times New Roman" panose="02020603050405020304" charset="0"/>
                <a:ea typeface="宋体" panose="02010600030101010101" pitchFamily="2" charset="-122"/>
                <a:cs typeface="Times New Roman" panose="02020603050405020304" charset="0"/>
              </a:rPr>
              <a:t> expression </a:t>
            </a:r>
            <a:r>
              <a:rPr lang="zh-CN" altLang="en-US" sz="1600" dirty="0" smtClean="0">
                <a:latin typeface="Times New Roman" panose="02020603050405020304" charset="0"/>
                <a:ea typeface="宋体" panose="02010600030101010101" pitchFamily="2" charset="-122"/>
                <a:cs typeface="Times New Roman" panose="02020603050405020304" charset="0"/>
              </a:rPr>
              <a:t>，通过 </a:t>
            </a:r>
            <a:r>
              <a:rPr lang="en-US" altLang="zh-CN" sz="1600" dirty="0" err="1" smtClean="0">
                <a:latin typeface="Times New Roman" panose="02020603050405020304" charset="0"/>
                <a:ea typeface="宋体" panose="02010600030101010101" pitchFamily="2" charset="-122"/>
                <a:cs typeface="Times New Roman" panose="02020603050405020304" charset="0"/>
              </a:rPr>
              <a:t>SQLAlchemy</a:t>
            </a:r>
            <a:r>
              <a:rPr lang="en-US" altLang="zh-CN" sz="1600" dirty="0" smtClean="0">
                <a:latin typeface="Times New Roman" panose="02020603050405020304" charset="0"/>
                <a:ea typeface="宋体" panose="02010600030101010101" pitchFamily="2" charset="-122"/>
                <a:cs typeface="Times New Roman" panose="02020603050405020304" charset="0"/>
              </a:rPr>
              <a:t> </a:t>
            </a:r>
            <a:r>
              <a:rPr lang="zh-CN" altLang="en-US" sz="1600" dirty="0" smtClean="0">
                <a:latin typeface="Times New Roman" panose="02020603050405020304" charset="0"/>
                <a:ea typeface="宋体" panose="02010600030101010101" pitchFamily="2" charset="-122"/>
                <a:cs typeface="Times New Roman" panose="02020603050405020304" charset="0"/>
              </a:rPr>
              <a:t>的方法写</a:t>
            </a:r>
            <a:r>
              <a:rPr lang="en-US" altLang="zh-CN" sz="1600" dirty="0" err="1" smtClean="0">
                <a:latin typeface="Times New Roman" panose="02020603050405020304" charset="0"/>
                <a:ea typeface="宋体" panose="02010600030101010101" pitchFamily="2" charset="-122"/>
                <a:cs typeface="Times New Roman" panose="02020603050405020304" charset="0"/>
              </a:rPr>
              <a:t>sql</a:t>
            </a:r>
            <a:r>
              <a:rPr lang="zh-CN" altLang="en-US" sz="1600" dirty="0" smtClean="0">
                <a:latin typeface="Times New Roman" panose="02020603050405020304" charset="0"/>
                <a:ea typeface="宋体" panose="02010600030101010101" pitchFamily="2" charset="-122"/>
                <a:cs typeface="Times New Roman" panose="02020603050405020304" charset="0"/>
              </a:rPr>
              <a:t>表达式，简介的写</a:t>
            </a:r>
            <a:r>
              <a:rPr lang="en-US" altLang="zh-CN" sz="1600" dirty="0" err="1" smtClean="0">
                <a:latin typeface="Times New Roman" panose="02020603050405020304" charset="0"/>
                <a:ea typeface="宋体" panose="02010600030101010101" pitchFamily="2" charset="-122"/>
                <a:cs typeface="Times New Roman" panose="02020603050405020304" charset="0"/>
              </a:rPr>
              <a:t>sql</a:t>
            </a:r>
            <a:endParaRPr lang="en-US" altLang="zh-CN" sz="1600" dirty="0" smtClean="0">
              <a:latin typeface="Times New Roman" panose="02020603050405020304" charset="0"/>
              <a:ea typeface="宋体" panose="02010600030101010101" pitchFamily="2" charset="-122"/>
              <a:cs typeface="Times New Roman" panose="02020603050405020304" charset="0"/>
            </a:endParaRPr>
          </a:p>
          <a:p>
            <a:pPr lvl="1">
              <a:buFont typeface="Wingdings" panose="05000000000000000000" pitchFamily="2" charset="2"/>
              <a:buChar char="Ø"/>
            </a:pPr>
            <a:r>
              <a:rPr lang="zh-CN" altLang="en-US" sz="1600" dirty="0" smtClean="0">
                <a:latin typeface="Times New Roman" panose="02020603050405020304" charset="0"/>
                <a:ea typeface="宋体" panose="02010600030101010101" pitchFamily="2" charset="-122"/>
                <a:cs typeface="Times New Roman" panose="02020603050405020304" charset="0"/>
              </a:rPr>
              <a:t>使用 </a:t>
            </a:r>
            <a:r>
              <a:rPr lang="en-US" altLang="zh-CN" sz="1600" dirty="0" smtClean="0">
                <a:latin typeface="Times New Roman" panose="02020603050405020304" charset="0"/>
                <a:ea typeface="宋体" panose="02010600030101010101" pitchFamily="2" charset="-122"/>
                <a:cs typeface="Times New Roman" panose="02020603050405020304" charset="0"/>
              </a:rPr>
              <a:t>raw </a:t>
            </a:r>
            <a:r>
              <a:rPr lang="en-US" altLang="zh-CN" sz="1600" dirty="0" err="1" smtClean="0">
                <a:latin typeface="Times New Roman" panose="02020603050405020304" charset="0"/>
                <a:ea typeface="宋体" panose="02010600030101010101" pitchFamily="2" charset="-122"/>
                <a:cs typeface="Times New Roman" panose="02020603050405020304" charset="0"/>
              </a:rPr>
              <a:t>sql</a:t>
            </a:r>
            <a:r>
              <a:rPr lang="zh-CN" altLang="en-US" sz="1600" dirty="0" smtClean="0">
                <a:latin typeface="Times New Roman" panose="02020603050405020304" charset="0"/>
                <a:ea typeface="宋体" panose="02010600030101010101" pitchFamily="2" charset="-122"/>
                <a:cs typeface="Times New Roman" panose="02020603050405020304" charset="0"/>
              </a:rPr>
              <a:t>， 直接书写 </a:t>
            </a:r>
            <a:r>
              <a:rPr lang="en-US" altLang="zh-CN" sz="1600" dirty="0" err="1" smtClean="0">
                <a:latin typeface="Times New Roman" panose="02020603050405020304" charset="0"/>
                <a:ea typeface="宋体" panose="02010600030101010101" pitchFamily="2" charset="-122"/>
                <a:cs typeface="Times New Roman" panose="02020603050405020304" charset="0"/>
              </a:rPr>
              <a:t>sql</a:t>
            </a:r>
            <a:endParaRPr lang="en-US" altLang="zh-CN" sz="1600" dirty="0" smtClean="0">
              <a:latin typeface="Times New Roman" panose="02020603050405020304" charset="0"/>
              <a:ea typeface="宋体" panose="02010600030101010101" pitchFamily="2" charset="-122"/>
              <a:cs typeface="Times New Roman" panose="02020603050405020304" charset="0"/>
            </a:endParaRPr>
          </a:p>
          <a:p>
            <a:pPr lvl="1">
              <a:buFont typeface="Wingdings" panose="05000000000000000000" pitchFamily="2" charset="2"/>
              <a:buChar char="Ø"/>
            </a:pPr>
            <a:r>
              <a:rPr lang="zh-CN" altLang="en-US" sz="1600" dirty="0" smtClean="0">
                <a:latin typeface="Times New Roman" panose="02020603050405020304" charset="0"/>
                <a:ea typeface="宋体" panose="02010600030101010101" pitchFamily="2" charset="-122"/>
                <a:cs typeface="Times New Roman" panose="02020603050405020304" charset="0"/>
              </a:rPr>
              <a:t>使用 </a:t>
            </a:r>
            <a:r>
              <a:rPr lang="en-US" altLang="zh-CN" sz="1600" dirty="0" err="1" smtClean="0">
                <a:latin typeface="Times New Roman" panose="02020603050405020304" charset="0"/>
                <a:ea typeface="宋体" panose="02010600030101010101" pitchFamily="2" charset="-122"/>
                <a:cs typeface="Times New Roman" panose="02020603050405020304" charset="0"/>
              </a:rPr>
              <a:t>ORM</a:t>
            </a:r>
            <a:r>
              <a:rPr lang="en-US" altLang="zh-CN" sz="1600" dirty="0" smtClean="0">
                <a:latin typeface="Times New Roman" panose="02020603050405020304" charset="0"/>
                <a:ea typeface="宋体" panose="02010600030101010101" pitchFamily="2" charset="-122"/>
                <a:cs typeface="Times New Roman" panose="02020603050405020304" charset="0"/>
              </a:rPr>
              <a:t> </a:t>
            </a:r>
            <a:r>
              <a:rPr lang="zh-CN" altLang="en-US" sz="1600" dirty="0" smtClean="0">
                <a:latin typeface="Times New Roman" panose="02020603050405020304" charset="0"/>
                <a:ea typeface="宋体" panose="02010600030101010101" pitchFamily="2" charset="-122"/>
                <a:cs typeface="Times New Roman" panose="02020603050405020304" charset="0"/>
              </a:rPr>
              <a:t>避开直接书写 </a:t>
            </a:r>
            <a:r>
              <a:rPr lang="en-US" altLang="zh-CN" sz="1600" dirty="0" err="1" smtClean="0">
                <a:latin typeface="Times New Roman" panose="02020603050405020304" charset="0"/>
                <a:ea typeface="宋体" panose="02010600030101010101" pitchFamily="2" charset="-122"/>
                <a:cs typeface="Times New Roman" panose="02020603050405020304" charset="0"/>
              </a:rPr>
              <a:t>sql</a:t>
            </a:r>
            <a:endParaRPr lang="zh-CN" altLang="en-US" sz="1600" dirty="0" smtClean="0">
              <a:latin typeface="Times New Roman" panose="02020603050405020304" charset="0"/>
              <a:ea typeface="宋体" panose="02010600030101010101" pitchFamily="2" charset="-122"/>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p:txBody>
      </p:sp>
    </p:spTree>
    <p:extLst>
      <p:ext uri="{BB962C8B-B14F-4D97-AF65-F5344CB8AC3E}">
        <p14:creationId xmlns:p14="http://schemas.microsoft.com/office/powerpoint/2010/main" val="3185039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17</a:t>
            </a:fld>
            <a:endParaRPr lang="zh-CN" altLang="en-US"/>
          </a:p>
        </p:txBody>
      </p:sp>
    </p:spTree>
    <p:extLst>
      <p:ext uri="{BB962C8B-B14F-4D97-AF65-F5344CB8AC3E}">
        <p14:creationId xmlns:p14="http://schemas.microsoft.com/office/powerpoint/2010/main" val="1917050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默认已经在本机上安装了</a:t>
            </a:r>
            <a:r>
              <a:rPr lang="en-US" altLang="zh-CN" sz="1200" dirty="0" smtClean="0"/>
              <a:t>MySQL</a:t>
            </a:r>
            <a:r>
              <a:rPr lang="zh-CN" altLang="en-US" sz="1200" dirty="0" smtClean="0"/>
              <a:t>数据库并且启动</a:t>
            </a:r>
            <a:r>
              <a:rPr lang="en-US" altLang="zh-CN" sz="1200" dirty="0" smtClean="0"/>
              <a:t>MySQL</a:t>
            </a:r>
            <a:r>
              <a:rPr lang="zh-CN" altLang="en-US" sz="1200" dirty="0" smtClean="0"/>
              <a:t>服务，开发环境默认安装了</a:t>
            </a:r>
            <a:r>
              <a:rPr lang="en-US" altLang="zh-CN" sz="1200" dirty="0" err="1" smtClean="0"/>
              <a:t>SQLALchemy</a:t>
            </a:r>
            <a:r>
              <a:rPr lang="zh-CN" altLang="en-US" sz="1200" dirty="0" smtClean="0"/>
              <a:t>框架。</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使用</a:t>
            </a:r>
            <a:r>
              <a:rPr lang="en-US" altLang="zh-CN" sz="1200" b="0" i="0" kern="1200" dirty="0" err="1" smtClean="0">
                <a:solidFill>
                  <a:schemeClr val="tx1"/>
                </a:solidFill>
                <a:effectLst/>
                <a:latin typeface="+mn-lt"/>
                <a:ea typeface="+mn-ea"/>
                <a:cs typeface="+mn-cs"/>
              </a:rPr>
              <a:t>ORM</a:t>
            </a:r>
            <a:r>
              <a:rPr lang="zh-CN" altLang="en-US" sz="1200" b="0" i="0" kern="1200" dirty="0" smtClean="0">
                <a:solidFill>
                  <a:schemeClr val="tx1"/>
                </a:solidFill>
                <a:effectLst/>
                <a:latin typeface="+mn-lt"/>
                <a:ea typeface="+mn-ea"/>
                <a:cs typeface="+mn-cs"/>
              </a:rPr>
              <a:t>，我们需要将数据表的结构用</a:t>
            </a:r>
            <a:r>
              <a:rPr lang="en-US" altLang="zh-CN" sz="1200" b="0" i="0" kern="1200" dirty="0" err="1" smtClean="0">
                <a:solidFill>
                  <a:schemeClr val="tx1"/>
                </a:solidFill>
                <a:effectLst/>
                <a:latin typeface="+mn-lt"/>
                <a:ea typeface="+mn-ea"/>
                <a:cs typeface="+mn-cs"/>
              </a:rPr>
              <a:t>ORM</a:t>
            </a:r>
            <a:r>
              <a:rPr lang="zh-CN" altLang="en-US" sz="1200" b="0" i="0" kern="1200" dirty="0" smtClean="0">
                <a:solidFill>
                  <a:schemeClr val="tx1"/>
                </a:solidFill>
                <a:effectLst/>
                <a:latin typeface="+mn-lt"/>
                <a:ea typeface="+mn-ea"/>
                <a:cs typeface="+mn-cs"/>
              </a:rPr>
              <a:t>的语言描述出来，</a:t>
            </a:r>
            <a:r>
              <a:rPr lang="en-US" altLang="zh-CN" sz="1200" b="0" i="0" kern="1200" dirty="0" err="1" smtClean="0">
                <a:solidFill>
                  <a:schemeClr val="tx1"/>
                </a:solidFill>
                <a:effectLst/>
                <a:latin typeface="+mn-lt"/>
                <a:ea typeface="+mn-ea"/>
                <a:cs typeface="+mn-cs"/>
              </a:rPr>
              <a:t>SQLAlchemy</a:t>
            </a:r>
            <a:r>
              <a:rPr lang="zh-CN" altLang="en-US" sz="1200" b="0" i="0" kern="1200" dirty="0" smtClean="0">
                <a:solidFill>
                  <a:schemeClr val="tx1"/>
                </a:solidFill>
                <a:effectLst/>
                <a:latin typeface="+mn-lt"/>
                <a:ea typeface="+mn-ea"/>
                <a:cs typeface="+mn-cs"/>
              </a:rPr>
              <a:t>提供了一套</a:t>
            </a:r>
            <a:r>
              <a:rPr lang="en-US" altLang="zh-CN" sz="1200" b="0" i="0" kern="1200" dirty="0" smtClean="0">
                <a:solidFill>
                  <a:schemeClr val="tx1"/>
                </a:solidFill>
                <a:effectLst/>
                <a:latin typeface="+mn-lt"/>
                <a:ea typeface="+mn-ea"/>
                <a:cs typeface="+mn-cs"/>
              </a:rPr>
              <a:t>Declarative</a:t>
            </a:r>
            <a:r>
              <a:rPr lang="zh-CN" altLang="en-US" sz="1200" b="0" i="0" kern="1200" dirty="0" smtClean="0">
                <a:solidFill>
                  <a:schemeClr val="tx1"/>
                </a:solidFill>
                <a:effectLst/>
                <a:latin typeface="+mn-lt"/>
                <a:ea typeface="+mn-ea"/>
                <a:cs typeface="+mn-cs"/>
              </a:rPr>
              <a:t>系统来完成这个任务，我们以创建一个</a:t>
            </a:r>
            <a:r>
              <a:rPr lang="en-US" altLang="zh-CN" sz="1200" b="0" i="0" kern="1200" dirty="0" err="1" smtClean="0">
                <a:solidFill>
                  <a:schemeClr val="tx1"/>
                </a:solidFill>
                <a:effectLst/>
                <a:latin typeface="+mn-lt"/>
                <a:ea typeface="+mn-ea"/>
                <a:cs typeface="+mn-cs"/>
              </a:rPr>
              <a:t>sqldemo</a:t>
            </a:r>
            <a:r>
              <a:rPr lang="zh-CN" altLang="en-US" sz="1200" b="0" i="0" kern="1200" dirty="0" smtClean="0">
                <a:solidFill>
                  <a:schemeClr val="tx1"/>
                </a:solidFill>
                <a:effectLst/>
                <a:latin typeface="+mn-lt"/>
                <a:ea typeface="+mn-ea"/>
                <a:cs typeface="+mn-cs"/>
              </a:rPr>
              <a:t>表为例</a:t>
            </a:r>
            <a:r>
              <a:rPr lang="en-US" altLang="zh-CN" sz="1200" b="0" i="0" kern="1200" dirty="0" smtClean="0">
                <a:solidFill>
                  <a:schemeClr val="tx1"/>
                </a:solidFill>
                <a:effectLst/>
                <a:latin typeface="+mn-lt"/>
                <a:ea typeface="+mn-ea"/>
                <a:cs typeface="+mn-cs"/>
              </a:rPr>
              <a:t>.</a:t>
            </a:r>
            <a:endParaRPr lang="zh-CN" altLang="en-US" sz="1200" dirty="0" smtClean="0"/>
          </a:p>
          <a:p>
            <a:r>
              <a:rPr lang="zh-CN" altLang="en-US" sz="1200" b="0" i="0" kern="1200" dirty="0" smtClean="0">
                <a:solidFill>
                  <a:schemeClr val="tx1"/>
                </a:solidFill>
                <a:effectLst/>
                <a:latin typeface="+mn-lt"/>
                <a:ea typeface="+mn-ea"/>
                <a:cs typeface="+mn-cs"/>
              </a:rPr>
              <a:t>我们看到，在 </a:t>
            </a:r>
            <a:r>
              <a:rPr lang="en-US" altLang="zh-CN" sz="1200" b="0" i="0" kern="1200" dirty="0" err="1" smtClean="0">
                <a:solidFill>
                  <a:schemeClr val="tx1"/>
                </a:solidFill>
                <a:effectLst/>
                <a:latin typeface="+mn-lt"/>
                <a:ea typeface="+mn-ea"/>
                <a:cs typeface="+mn-cs"/>
              </a:rPr>
              <a:t>SQLDemo</a:t>
            </a:r>
            <a:r>
              <a:rPr lang="zh-CN" altLang="en-US" sz="1200" b="0" i="0" kern="1200" dirty="0" smtClean="0">
                <a:solidFill>
                  <a:schemeClr val="tx1"/>
                </a:solidFill>
                <a:effectLst/>
                <a:latin typeface="+mn-lt"/>
                <a:ea typeface="+mn-ea"/>
                <a:cs typeface="+mn-cs"/>
              </a:rPr>
              <a:t>类中，用 </a:t>
            </a:r>
            <a:r>
              <a:rPr lang="en-US" altLang="zh-CN" sz="1200" b="1" i="0" kern="1200" dirty="0" err="1" smtClean="0">
                <a:solidFill>
                  <a:schemeClr val="tx1"/>
                </a:solidFill>
                <a:effectLst/>
                <a:latin typeface="+mn-lt"/>
                <a:ea typeface="+mn-ea"/>
                <a:cs typeface="+mn-cs"/>
              </a:rPr>
              <a:t>tablename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指定在 </a:t>
            </a:r>
            <a:r>
              <a:rPr lang="en-US" altLang="zh-CN" sz="1200" b="0" i="0" kern="1200" dirty="0" smtClean="0">
                <a:solidFill>
                  <a:schemeClr val="tx1"/>
                </a:solidFill>
                <a:effectLst/>
                <a:latin typeface="+mn-lt"/>
                <a:ea typeface="+mn-ea"/>
                <a:cs typeface="+mn-cs"/>
              </a:rPr>
              <a:t>MySQL </a:t>
            </a:r>
            <a:r>
              <a:rPr lang="zh-CN" altLang="en-US" sz="1200" b="0" i="0" kern="1200" dirty="0" smtClean="0">
                <a:solidFill>
                  <a:schemeClr val="tx1"/>
                </a:solidFill>
                <a:effectLst/>
                <a:latin typeface="+mn-lt"/>
                <a:ea typeface="+mn-ea"/>
                <a:cs typeface="+mn-cs"/>
              </a:rPr>
              <a:t>中表的名字为“</a:t>
            </a:r>
            <a:r>
              <a:rPr lang="en-US" altLang="zh-CN" sz="1200" b="0" i="0" kern="1200" dirty="0" err="1" smtClean="0">
                <a:solidFill>
                  <a:schemeClr val="tx1"/>
                </a:solidFill>
                <a:effectLst/>
                <a:latin typeface="+mn-lt"/>
                <a:ea typeface="+mn-ea"/>
                <a:cs typeface="+mn-cs"/>
              </a:rPr>
              <a:t>sqldemo</a:t>
            </a:r>
            <a:r>
              <a:rPr lang="zh-CN" altLang="en-US" sz="1200" b="0" i="0" kern="1200" dirty="0" smtClean="0">
                <a:solidFill>
                  <a:schemeClr val="tx1"/>
                </a:solidFill>
                <a:effectLst/>
                <a:latin typeface="+mn-lt"/>
                <a:ea typeface="+mn-ea"/>
                <a:cs typeface="+mn-cs"/>
              </a:rPr>
              <a:t>”。我们创建了</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个基本字段，类中的每一个 </a:t>
            </a:r>
            <a:r>
              <a:rPr lang="en-US" altLang="zh-CN" sz="1200" b="0" i="0" kern="1200" dirty="0" smtClean="0">
                <a:solidFill>
                  <a:schemeClr val="tx1"/>
                </a:solidFill>
                <a:effectLst/>
                <a:latin typeface="+mn-lt"/>
                <a:ea typeface="+mn-ea"/>
                <a:cs typeface="+mn-cs"/>
              </a:rPr>
              <a:t>Column </a:t>
            </a:r>
            <a:r>
              <a:rPr lang="zh-CN" altLang="en-US" sz="1200" b="0" i="0" kern="1200" dirty="0" smtClean="0">
                <a:solidFill>
                  <a:schemeClr val="tx1"/>
                </a:solidFill>
                <a:effectLst/>
                <a:latin typeface="+mn-lt"/>
                <a:ea typeface="+mn-ea"/>
                <a:cs typeface="+mn-cs"/>
              </a:rPr>
              <a:t>代表数据库中的一列，在 </a:t>
            </a:r>
            <a:r>
              <a:rPr lang="en-US" altLang="zh-CN" sz="1200" b="0" i="0" kern="1200" dirty="0" err="1" smtClean="0">
                <a:solidFill>
                  <a:schemeClr val="tx1"/>
                </a:solidFill>
                <a:effectLst/>
                <a:latin typeface="+mn-lt"/>
                <a:ea typeface="+mn-ea"/>
                <a:cs typeface="+mn-cs"/>
              </a:rPr>
              <a:t>Colunm</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中，指定该列的一些配置，第一个字段代表类的数据类型，上面我们使用 </a:t>
            </a:r>
            <a:r>
              <a:rPr lang="en-US" altLang="zh-CN" sz="1200" b="0" i="0" kern="1200" dirty="0" smtClean="0">
                <a:solidFill>
                  <a:schemeClr val="tx1"/>
                </a:solidFill>
                <a:effectLst/>
                <a:latin typeface="+mn-lt"/>
                <a:ea typeface="+mn-ea"/>
                <a:cs typeface="+mn-cs"/>
              </a:rPr>
              <a:t>String, Integer </a:t>
            </a:r>
            <a:r>
              <a:rPr lang="zh-CN" altLang="en-US" sz="1200" b="0" i="0" kern="1200" dirty="0" smtClean="0">
                <a:solidFill>
                  <a:schemeClr val="tx1"/>
                </a:solidFill>
                <a:effectLst/>
                <a:latin typeface="+mn-lt"/>
                <a:ea typeface="+mn-ea"/>
                <a:cs typeface="+mn-cs"/>
              </a:rPr>
              <a:t>俩个最常用的类型，其他常用的包括：</a:t>
            </a:r>
            <a:r>
              <a:rPr lang="en-US" altLang="zh-CN" dirty="0" smtClean="0"/>
              <a:t>Text Boolean </a:t>
            </a:r>
            <a:r>
              <a:rPr lang="en-US" altLang="zh-CN" dirty="0" err="1" smtClean="0"/>
              <a:t>SmallInteger</a:t>
            </a:r>
            <a:r>
              <a:rPr lang="en-US" altLang="zh-CN" dirty="0" smtClean="0"/>
              <a:t> </a:t>
            </a:r>
            <a:r>
              <a:rPr lang="en-US" altLang="zh-CN" dirty="0" err="1" smtClean="0"/>
              <a:t>DateTime</a:t>
            </a:r>
            <a:r>
              <a:rPr lang="zh-CN" altLang="en-US" dirty="0" smtClean="0"/>
              <a:t>。</a:t>
            </a:r>
            <a:endParaRPr lang="en-US" altLang="zh-CN" dirty="0" smtClean="0"/>
          </a:p>
          <a:p>
            <a:r>
              <a:rPr lang="zh-CN" altLang="en-US" sz="1200" b="0" i="0" kern="1200" dirty="0" smtClean="0">
                <a:solidFill>
                  <a:schemeClr val="tx1"/>
                </a:solidFill>
                <a:effectLst/>
                <a:latin typeface="+mn-lt"/>
                <a:ea typeface="+mn-ea"/>
                <a:cs typeface="+mn-cs"/>
              </a:rPr>
              <a:t>运行上面的代码后会在数据库</a:t>
            </a:r>
            <a:r>
              <a:rPr lang="en-US" altLang="zh-CN" sz="1200" b="0" i="0" kern="1200" dirty="0" err="1" smtClean="0">
                <a:solidFill>
                  <a:schemeClr val="tx1"/>
                </a:solidFill>
                <a:effectLst/>
                <a:latin typeface="+mn-lt"/>
                <a:ea typeface="+mn-ea"/>
                <a:cs typeface="+mn-cs"/>
              </a:rPr>
              <a:t>sql_demo</a:t>
            </a:r>
            <a:r>
              <a:rPr lang="zh-CN" altLang="en-US" sz="1200" b="0" i="0" kern="1200" dirty="0" smtClean="0">
                <a:solidFill>
                  <a:schemeClr val="tx1"/>
                </a:solidFill>
                <a:effectLst/>
                <a:latin typeface="+mn-lt"/>
                <a:ea typeface="+mn-ea"/>
                <a:cs typeface="+mn-cs"/>
              </a:rPr>
              <a:t>中创建一个名为</a:t>
            </a:r>
            <a:r>
              <a:rPr lang="en-US" altLang="zh-CN" sz="1200" b="0" i="0" kern="1200" dirty="0" err="1" smtClean="0">
                <a:solidFill>
                  <a:schemeClr val="tx1"/>
                </a:solidFill>
                <a:effectLst/>
                <a:latin typeface="+mn-lt"/>
                <a:ea typeface="+mn-ea"/>
                <a:cs typeface="+mn-cs"/>
              </a:rPr>
              <a:t>sqldemo</a:t>
            </a:r>
            <a:r>
              <a:rPr lang="zh-CN" altLang="en-US" sz="1200" b="0" i="0" kern="1200" dirty="0" smtClean="0">
                <a:solidFill>
                  <a:schemeClr val="tx1"/>
                </a:solidFill>
                <a:effectLst/>
                <a:latin typeface="+mn-lt"/>
                <a:ea typeface="+mn-ea"/>
                <a:cs typeface="+mn-cs"/>
              </a:rPr>
              <a:t>的表。</a:t>
            </a:r>
            <a:endParaRPr lang="en-US" altLang="zh-CN" sz="1200" dirty="0" smtClean="0"/>
          </a:p>
        </p:txBody>
      </p:sp>
    </p:spTree>
    <p:extLst>
      <p:ext uri="{BB962C8B-B14F-4D97-AF65-F5344CB8AC3E}">
        <p14:creationId xmlns:p14="http://schemas.microsoft.com/office/powerpoint/2010/main" val="1708345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在</a:t>
            </a:r>
            <a:r>
              <a:rPr lang="en-US" altLang="zh-CN" sz="1200" b="0" i="0" kern="1200" dirty="0" err="1" smtClean="0">
                <a:solidFill>
                  <a:schemeClr val="tx1"/>
                </a:solidFill>
                <a:effectLst/>
                <a:latin typeface="+mn-lt"/>
                <a:ea typeface="+mn-ea"/>
                <a:cs typeface="+mn-cs"/>
              </a:rPr>
              <a:t>sqlAlchemy</a:t>
            </a:r>
            <a:r>
              <a:rPr lang="zh-CN" altLang="en-US" sz="1200" b="0" i="0" kern="1200" dirty="0" smtClean="0">
                <a:solidFill>
                  <a:schemeClr val="tx1"/>
                </a:solidFill>
                <a:effectLst/>
                <a:latin typeface="+mn-lt"/>
                <a:ea typeface="+mn-ea"/>
                <a:cs typeface="+mn-cs"/>
              </a:rPr>
              <a:t>中，增删改查操作是通过一个</a:t>
            </a:r>
            <a:r>
              <a:rPr lang="en-US" altLang="zh-CN" sz="1200" b="0" i="0" kern="1200" dirty="0" smtClean="0">
                <a:solidFill>
                  <a:schemeClr val="tx1"/>
                </a:solidFill>
                <a:effectLst/>
                <a:latin typeface="+mn-lt"/>
                <a:ea typeface="+mn-ea"/>
                <a:cs typeface="+mn-cs"/>
              </a:rPr>
              <a:t>session</a:t>
            </a:r>
            <a:r>
              <a:rPr lang="zh-CN" altLang="en-US" sz="1200" b="0" i="0" kern="1200" dirty="0" smtClean="0">
                <a:solidFill>
                  <a:schemeClr val="tx1"/>
                </a:solidFill>
                <a:effectLst/>
                <a:latin typeface="+mn-lt"/>
                <a:ea typeface="+mn-ea"/>
                <a:cs typeface="+mn-cs"/>
              </a:rPr>
              <a:t>对象来完成</a:t>
            </a:r>
            <a:r>
              <a:rPr lang="zh-CN" altLang="en-US" sz="1200" b="0" i="0" kern="1200" smtClean="0">
                <a:solidFill>
                  <a:schemeClr val="tx1"/>
                </a:solidFill>
                <a:effectLst/>
                <a:latin typeface="+mn-lt"/>
                <a:ea typeface="+mn-ea"/>
                <a:cs typeface="+mn-cs"/>
              </a:rPr>
              <a:t>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上面的代码意思是在</a:t>
            </a:r>
            <a:r>
              <a:rPr lang="en-US" altLang="zh-CN" dirty="0" err="1" smtClean="0"/>
              <a:t>sqldemo</a:t>
            </a:r>
            <a:r>
              <a:rPr lang="zh-CN" altLang="en-US" dirty="0" smtClean="0"/>
              <a:t>表中批量插入</a:t>
            </a:r>
            <a:r>
              <a:rPr lang="en-US" altLang="zh-CN" dirty="0" smtClean="0"/>
              <a:t>3</a:t>
            </a:r>
            <a:r>
              <a:rPr lang="zh-CN" altLang="en-US" dirty="0" smtClean="0"/>
              <a:t>条记录。</a:t>
            </a:r>
            <a:endParaRPr lang="en-US" altLang="zh-CN" dirty="0"/>
          </a:p>
        </p:txBody>
      </p:sp>
    </p:spTree>
    <p:extLst>
      <p:ext uri="{BB962C8B-B14F-4D97-AF65-F5344CB8AC3E}">
        <p14:creationId xmlns:p14="http://schemas.microsoft.com/office/powerpoint/2010/main" val="1625192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创建会话对象后，获取指定的表中的数据，并将查询后的数据封装成一个个</a:t>
            </a:r>
            <a:r>
              <a:rPr lang="en-US" altLang="zh-CN" sz="1200" b="0" i="0" kern="1200" dirty="0" err="1" smtClean="0">
                <a:solidFill>
                  <a:schemeClr val="tx1"/>
                </a:solidFill>
                <a:effectLst/>
                <a:latin typeface="+mn-lt"/>
                <a:ea typeface="+mn-ea"/>
                <a:cs typeface="+mn-cs"/>
              </a:rPr>
              <a:t>SQLDemo</a:t>
            </a:r>
            <a:r>
              <a:rPr lang="zh-CN" altLang="en-US" sz="1200" b="0" i="0" kern="1200" dirty="0" smtClean="0">
                <a:solidFill>
                  <a:schemeClr val="tx1"/>
                </a:solidFill>
                <a:effectLst/>
                <a:latin typeface="+mn-lt"/>
                <a:ea typeface="+mn-ea"/>
                <a:cs typeface="+mn-cs"/>
              </a:rPr>
              <a:t>类的实例对象，打印输出的结果如右图所示。</a:t>
            </a:r>
            <a:endParaRPr lang="en-US" altLang="zh-CN"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763307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a:t>
            </a:fld>
            <a:endParaRPr lang="zh-CN" altLang="en-US"/>
          </a:p>
        </p:txBody>
      </p:sp>
    </p:spTree>
    <p:extLst>
      <p:ext uri="{BB962C8B-B14F-4D97-AF65-F5344CB8AC3E}">
        <p14:creationId xmlns:p14="http://schemas.microsoft.com/office/powerpoint/2010/main" val="142416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如图所示，我们依旧是查询</a:t>
            </a:r>
            <a:r>
              <a:rPr lang="en-US" altLang="zh-CN" sz="1200" b="0" i="0" kern="1200" dirty="0" err="1" smtClean="0">
                <a:solidFill>
                  <a:schemeClr val="tx1"/>
                </a:solidFill>
                <a:effectLst/>
                <a:latin typeface="+mn-lt"/>
                <a:ea typeface="+mn-ea"/>
                <a:cs typeface="+mn-cs"/>
              </a:rPr>
              <a:t>SQLDemo</a:t>
            </a:r>
            <a:r>
              <a:rPr lang="zh-CN" altLang="en-US" sz="1200" b="0" i="0" kern="1200" dirty="0" smtClean="0">
                <a:solidFill>
                  <a:schemeClr val="tx1"/>
                </a:solidFill>
                <a:effectLst/>
                <a:latin typeface="+mn-lt"/>
                <a:ea typeface="+mn-ea"/>
                <a:cs typeface="+mn-cs"/>
              </a:rPr>
              <a:t>表，但是此处指定查询的条件为</a:t>
            </a:r>
            <a:r>
              <a:rPr lang="en-US" altLang="zh-CN" sz="1200" b="0" i="0" kern="1200" dirty="0" smtClean="0">
                <a:solidFill>
                  <a:schemeClr val="tx1"/>
                </a:solidFill>
                <a:effectLst/>
                <a:latin typeface="+mn-lt"/>
                <a:ea typeface="+mn-ea"/>
                <a:cs typeface="+mn-cs"/>
              </a:rPr>
              <a:t>name</a:t>
            </a:r>
            <a:r>
              <a:rPr lang="zh-CN" altLang="en-US" sz="1200" b="0" i="0" kern="1200" dirty="0" smtClean="0">
                <a:solidFill>
                  <a:schemeClr val="tx1"/>
                </a:solidFill>
                <a:effectLst/>
                <a:latin typeface="+mn-lt"/>
                <a:ea typeface="+mn-ea"/>
                <a:cs typeface="+mn-cs"/>
              </a:rPr>
              <a:t>字段等于“小明”，返回所有满足条件的记录，并将记录封装成</a:t>
            </a:r>
            <a:r>
              <a:rPr lang="en-US" altLang="zh-CN" sz="1200" b="0" i="0" kern="1200" dirty="0" err="1" smtClean="0">
                <a:solidFill>
                  <a:schemeClr val="tx1"/>
                </a:solidFill>
                <a:effectLst/>
                <a:latin typeface="+mn-lt"/>
                <a:ea typeface="+mn-ea"/>
                <a:cs typeface="+mn-cs"/>
              </a:rPr>
              <a:t>SQLDemo</a:t>
            </a:r>
            <a:r>
              <a:rPr lang="zh-CN" altLang="en-US" sz="1200" b="0" i="0" kern="1200" dirty="0" smtClean="0">
                <a:solidFill>
                  <a:schemeClr val="tx1"/>
                </a:solidFill>
                <a:effectLst/>
                <a:latin typeface="+mn-lt"/>
                <a:ea typeface="+mn-ea"/>
                <a:cs typeface="+mn-cs"/>
              </a:rPr>
              <a:t>对象返回。</a:t>
            </a:r>
            <a:endParaRPr lang="en-US" altLang="zh-CN"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296970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通过链式调用的方式更新查询到的记录的相应字段，如上图中将</a:t>
            </a:r>
            <a:r>
              <a:rPr lang="en-US" altLang="zh-CN" sz="1200" b="0" i="0" kern="1200" dirty="0" err="1" smtClean="0">
                <a:solidFill>
                  <a:schemeClr val="tx1"/>
                </a:solidFill>
                <a:effectLst/>
                <a:latin typeface="+mn-lt"/>
                <a:ea typeface="+mn-ea"/>
                <a:cs typeface="+mn-cs"/>
              </a:rPr>
              <a:t>sqldemo</a:t>
            </a:r>
            <a:r>
              <a:rPr lang="zh-CN" altLang="en-US" sz="1200" b="0" i="0" kern="1200" dirty="0" smtClean="0">
                <a:solidFill>
                  <a:schemeClr val="tx1"/>
                </a:solidFill>
                <a:effectLst/>
                <a:latin typeface="+mn-lt"/>
                <a:ea typeface="+mn-ea"/>
                <a:cs typeface="+mn-cs"/>
              </a:rPr>
              <a:t>表中</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的记录的“</a:t>
            </a:r>
            <a:r>
              <a:rPr lang="en-US" altLang="zh-CN" sz="1200" b="0" i="0" kern="1200" dirty="0" smtClean="0">
                <a:solidFill>
                  <a:schemeClr val="tx1"/>
                </a:solidFill>
                <a:effectLst/>
                <a:latin typeface="+mn-lt"/>
                <a:ea typeface="+mn-ea"/>
                <a:cs typeface="+mn-cs"/>
              </a:rPr>
              <a:t>name</a:t>
            </a:r>
            <a:r>
              <a:rPr lang="zh-CN" altLang="en-US" sz="1200" b="0" i="0" kern="1200" dirty="0" smtClean="0">
                <a:solidFill>
                  <a:schemeClr val="tx1"/>
                </a:solidFill>
                <a:effectLst/>
                <a:latin typeface="+mn-lt"/>
                <a:ea typeface="+mn-ea"/>
                <a:cs typeface="+mn-cs"/>
              </a:rPr>
              <a:t>”字段更新为‘娃哈哈’。</a:t>
            </a:r>
            <a:endParaRPr lang="en-US" altLang="zh-CN"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069224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Delete</a:t>
            </a:r>
            <a:r>
              <a:rPr lang="zh-CN" altLang="en-US" sz="1200" b="0" i="0" kern="1200" dirty="0" smtClean="0">
                <a:solidFill>
                  <a:schemeClr val="tx1"/>
                </a:solidFill>
                <a:effectLst/>
                <a:latin typeface="+mn-lt"/>
                <a:ea typeface="+mn-ea"/>
                <a:cs typeface="+mn-cs"/>
              </a:rPr>
              <a:t>方法与</a:t>
            </a:r>
            <a:r>
              <a:rPr lang="en-US" altLang="zh-CN" sz="1200" b="0" i="0" kern="1200" dirty="0" smtClean="0">
                <a:solidFill>
                  <a:schemeClr val="tx1"/>
                </a:solidFill>
                <a:effectLst/>
                <a:latin typeface="+mn-lt"/>
                <a:ea typeface="+mn-ea"/>
                <a:cs typeface="+mn-cs"/>
              </a:rPr>
              <a:t>update</a:t>
            </a:r>
            <a:r>
              <a:rPr lang="zh-CN" altLang="en-US" sz="1200" b="0" i="0" kern="1200" dirty="0" smtClean="0">
                <a:solidFill>
                  <a:schemeClr val="tx1"/>
                </a:solidFill>
                <a:effectLst/>
                <a:latin typeface="+mn-lt"/>
                <a:ea typeface="+mn-ea"/>
                <a:cs typeface="+mn-cs"/>
              </a:rPr>
              <a:t>方法类似，也是先根据条件查询，然后再删除查询到的记录。</a:t>
            </a:r>
            <a:endParaRPr lang="en-US" altLang="zh-CN"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903642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优点：简单，</a:t>
            </a:r>
            <a:r>
              <a:rPr lang="en-US" altLang="zh-CN" sz="1200" b="0" i="0" kern="1200" dirty="0" err="1" smtClean="0">
                <a:solidFill>
                  <a:schemeClr val="tx1"/>
                </a:solidFill>
                <a:effectLst/>
                <a:latin typeface="+mn-lt"/>
                <a:ea typeface="+mn-ea"/>
                <a:cs typeface="+mn-cs"/>
              </a:rPr>
              <a:t>ORM</a:t>
            </a:r>
            <a:r>
              <a:rPr lang="zh-CN" altLang="en-US" sz="1200" b="0" i="0" kern="1200" dirty="0" smtClean="0">
                <a:solidFill>
                  <a:schemeClr val="tx1"/>
                </a:solidFill>
                <a:effectLst/>
                <a:latin typeface="+mn-lt"/>
                <a:ea typeface="+mn-ea"/>
                <a:cs typeface="+mn-cs"/>
              </a:rPr>
              <a:t>以最基本的形式建模数据。表的字段就是这个类的成员变量。可读性：</a:t>
            </a:r>
            <a:r>
              <a:rPr lang="en-US" altLang="zh-CN" sz="1200" b="0" i="0" kern="1200" dirty="0" err="1" smtClean="0">
                <a:solidFill>
                  <a:schemeClr val="tx1"/>
                </a:solidFill>
                <a:effectLst/>
                <a:latin typeface="+mn-lt"/>
                <a:ea typeface="+mn-ea"/>
                <a:cs typeface="+mn-cs"/>
              </a:rPr>
              <a:t>ORM</a:t>
            </a:r>
            <a:r>
              <a:rPr lang="zh-CN" altLang="en-US" sz="1200" b="0" i="0" kern="1200" dirty="0" smtClean="0">
                <a:solidFill>
                  <a:schemeClr val="tx1"/>
                </a:solidFill>
                <a:effectLst/>
                <a:latin typeface="+mn-lt"/>
                <a:ea typeface="+mn-ea"/>
                <a:cs typeface="+mn-cs"/>
              </a:rPr>
              <a:t>使数据库结构文档化。比如</a:t>
            </a:r>
            <a:r>
              <a:rPr lang="en-US" altLang="zh-CN" sz="1200" b="0" i="0" kern="1200" dirty="0"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数据库就被</a:t>
            </a:r>
            <a:r>
              <a:rPr lang="en-US" altLang="zh-CN" sz="1200" b="0" i="0" kern="1200" dirty="0" err="1" smtClean="0">
                <a:solidFill>
                  <a:schemeClr val="tx1"/>
                </a:solidFill>
                <a:effectLst/>
                <a:latin typeface="+mn-lt"/>
                <a:ea typeface="+mn-ea"/>
                <a:cs typeface="+mn-cs"/>
              </a:rPr>
              <a:t>ORM</a:t>
            </a:r>
            <a:r>
              <a:rPr lang="zh-CN" altLang="en-US" sz="1200" b="0" i="0" kern="1200" dirty="0" smtClean="0">
                <a:solidFill>
                  <a:schemeClr val="tx1"/>
                </a:solidFill>
                <a:effectLst/>
                <a:latin typeface="+mn-lt"/>
                <a:ea typeface="+mn-ea"/>
                <a:cs typeface="+mn-cs"/>
              </a:rPr>
              <a:t>转换为了</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类。可用性：</a:t>
            </a:r>
            <a:r>
              <a:rPr lang="en-US" altLang="zh-CN" sz="1200" b="0" i="0" kern="1200" dirty="0" err="1" smtClean="0">
                <a:solidFill>
                  <a:schemeClr val="tx1"/>
                </a:solidFill>
                <a:effectLst/>
                <a:latin typeface="+mn-lt"/>
                <a:ea typeface="+mn-ea"/>
                <a:cs typeface="+mn-cs"/>
              </a:rPr>
              <a:t>ORM</a:t>
            </a:r>
            <a:r>
              <a:rPr lang="zh-CN" altLang="en-US" sz="1200" b="0" i="0" kern="1200" dirty="0" smtClean="0">
                <a:solidFill>
                  <a:schemeClr val="tx1"/>
                </a:solidFill>
                <a:effectLst/>
                <a:latin typeface="+mn-lt"/>
                <a:ea typeface="+mn-ea"/>
                <a:cs typeface="+mn-cs"/>
              </a:rPr>
              <a:t>的避免了不规范、冗余、风格不统一的</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语句，可以避免很多人为</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，方便编码风格的统一和后期维护。可维护性：在数据表结构甚至数据库发生改变时，减少了相应的代码修改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可以很方便地引入数据缓存之类的附加功能。</a:t>
            </a:r>
            <a:endParaRPr lang="en-US" altLang="zh-CN"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211385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25</a:t>
            </a:fld>
            <a:endParaRPr lang="zh-CN" altLang="en-US"/>
          </a:p>
        </p:txBody>
      </p:sp>
    </p:spTree>
    <p:extLst>
      <p:ext uri="{BB962C8B-B14F-4D97-AF65-F5344CB8AC3E}">
        <p14:creationId xmlns:p14="http://schemas.microsoft.com/office/powerpoint/2010/main" val="1522381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b="0" i="0" kern="1200" dirty="0" smtClean="0">
                <a:solidFill>
                  <a:schemeClr val="tx1"/>
                </a:solidFill>
                <a:effectLst/>
                <a:latin typeface="+mn-lt"/>
                <a:ea typeface="+mn-ea"/>
                <a:cs typeface="+mn-cs"/>
              </a:rPr>
              <a:t>Flask</a:t>
            </a:r>
            <a:r>
              <a:rPr lang="zh-CN" altLang="en-US" sz="1200" b="0" i="0" kern="1200" dirty="0" smtClean="0">
                <a:solidFill>
                  <a:schemeClr val="tx1"/>
                </a:solidFill>
                <a:effectLst/>
                <a:latin typeface="+mn-lt"/>
                <a:ea typeface="+mn-ea"/>
                <a:cs typeface="+mn-cs"/>
              </a:rPr>
              <a:t>框架是使用</a:t>
            </a:r>
            <a:r>
              <a:rPr lang="en-US" altLang="zh-CN" sz="1200" b="0" i="0" kern="1200" dirty="0" smtClean="0">
                <a:solidFill>
                  <a:schemeClr val="tx1"/>
                </a:solidFill>
                <a:effectLst/>
                <a:latin typeface="+mn-lt"/>
                <a:ea typeface="+mn-ea"/>
                <a:cs typeface="+mn-cs"/>
              </a:rPr>
              <a:t>Python</a:t>
            </a:r>
            <a:r>
              <a:rPr lang="zh-CN" altLang="en-US" sz="1200" b="0" i="0" kern="1200" dirty="0" smtClean="0">
                <a:solidFill>
                  <a:schemeClr val="tx1"/>
                </a:solidFill>
                <a:effectLst/>
                <a:latin typeface="+mn-lt"/>
                <a:ea typeface="+mn-ea"/>
                <a:cs typeface="+mn-cs"/>
              </a:rPr>
              <a:t>开发的一个基于</a:t>
            </a:r>
            <a:r>
              <a:rPr lang="en-US" altLang="zh-CN" sz="1200" b="0" i="0" kern="1200" dirty="0" err="1" smtClean="0">
                <a:solidFill>
                  <a:schemeClr val="tx1"/>
                </a:solidFill>
                <a:effectLst/>
                <a:latin typeface="+mn-lt"/>
                <a:ea typeface="+mn-ea"/>
                <a:cs typeface="+mn-cs"/>
              </a:rPr>
              <a:t>Werkzeug</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Jinja</a:t>
            </a:r>
            <a:r>
              <a:rPr lang="en-US" altLang="zh-CN" sz="1200" b="0" i="0" kern="1200" dirty="0" smtClean="0">
                <a:solidFill>
                  <a:schemeClr val="tx1"/>
                </a:solidFill>
                <a:effectLst/>
                <a:latin typeface="+mn-lt"/>
                <a:ea typeface="+mn-ea"/>
                <a:cs typeface="+mn-cs"/>
              </a:rPr>
              <a:t> 2</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开发微框架，它的优势就是极其简洁，但又非常灵活，而且容易学习和应用。关于</a:t>
            </a:r>
            <a:r>
              <a:rPr lang="en-US" altLang="zh-CN" sz="1200" dirty="0" err="1" smtClean="0"/>
              <a:t>Werkzeug</a:t>
            </a:r>
            <a:r>
              <a:rPr lang="zh-CN" altLang="en-US" sz="1200" dirty="0" smtClean="0"/>
              <a:t>和</a:t>
            </a:r>
            <a:r>
              <a:rPr lang="en-US" altLang="zh-CN" sz="1200" dirty="0" err="1" smtClean="0"/>
              <a:t>Jinja2</a:t>
            </a:r>
            <a:r>
              <a:rPr lang="zh-CN" altLang="en-US" sz="1200" dirty="0" smtClean="0"/>
              <a:t>将会在下面的</a:t>
            </a:r>
            <a:r>
              <a:rPr lang="en-US" altLang="zh-CN" sz="1200" dirty="0" err="1" smtClean="0"/>
              <a:t>PPT</a:t>
            </a:r>
            <a:r>
              <a:rPr lang="zh-CN" altLang="en-US" sz="1200" dirty="0" smtClean="0"/>
              <a:t>中介绍。</a:t>
            </a:r>
            <a:r>
              <a:rPr lang="zh-CN" altLang="en-US" sz="1200" b="0" i="0" kern="1200" dirty="0" smtClean="0">
                <a:solidFill>
                  <a:schemeClr val="tx1"/>
                </a:solidFill>
                <a:effectLst/>
                <a:latin typeface="+mn-lt"/>
                <a:ea typeface="+mn-ea"/>
                <a:cs typeface="+mn-cs"/>
              </a:rPr>
              <a:t>虽说</a:t>
            </a:r>
            <a:r>
              <a:rPr lang="en-US" altLang="zh-CN" sz="1200" b="0" i="0" kern="1200" dirty="0" smtClean="0">
                <a:solidFill>
                  <a:schemeClr val="tx1"/>
                </a:solidFill>
                <a:effectLst/>
                <a:latin typeface="+mn-lt"/>
                <a:ea typeface="+mn-ea"/>
                <a:cs typeface="+mn-cs"/>
              </a:rPr>
              <a:t>Flask</a:t>
            </a:r>
            <a:r>
              <a:rPr lang="zh-CN" altLang="en-US" sz="1200" b="0" i="0" kern="1200" dirty="0" smtClean="0">
                <a:solidFill>
                  <a:schemeClr val="tx1"/>
                </a:solidFill>
                <a:effectLst/>
                <a:latin typeface="+mn-lt"/>
                <a:ea typeface="+mn-ea"/>
                <a:cs typeface="+mn-cs"/>
              </a:rPr>
              <a:t>是一个以轻量级著称的框架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但也为大型</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应用提供了诸如单元测试与数据库迁移等许多便利的功能，此外还可以非常轻松地将基于</a:t>
            </a:r>
            <a:r>
              <a:rPr lang="en-US" altLang="zh-CN" sz="1200" b="0" i="0" kern="1200" dirty="0" smtClean="0">
                <a:solidFill>
                  <a:schemeClr val="tx1"/>
                </a:solidFill>
                <a:effectLst/>
                <a:latin typeface="+mn-lt"/>
                <a:ea typeface="+mn-ea"/>
                <a:cs typeface="+mn-cs"/>
              </a:rPr>
              <a:t>Python</a:t>
            </a:r>
            <a:r>
              <a:rPr lang="zh-CN" altLang="en-US" sz="1200" b="0" i="0" kern="1200" dirty="0" smtClean="0">
                <a:solidFill>
                  <a:schemeClr val="tx1"/>
                </a:solidFill>
                <a:effectLst/>
                <a:latin typeface="+mn-lt"/>
                <a:ea typeface="+mn-ea"/>
                <a:cs typeface="+mn-cs"/>
              </a:rPr>
              <a:t>的机器学习算法或数据分析算法集成到</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应用中。</a:t>
            </a:r>
            <a:endParaRPr lang="en-US" altLang="zh-CN" dirty="0"/>
          </a:p>
        </p:txBody>
      </p:sp>
    </p:spTree>
    <p:extLst>
      <p:ext uri="{BB962C8B-B14F-4D97-AF65-F5344CB8AC3E}">
        <p14:creationId xmlns:p14="http://schemas.microsoft.com/office/powerpoint/2010/main" val="910361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dirty="0" err="1" smtClean="0"/>
              <a:t>werkzeug</a:t>
            </a:r>
            <a:r>
              <a:rPr lang="zh-CN" altLang="en-US" sz="1200" dirty="0" smtClean="0"/>
              <a:t>是一个</a:t>
            </a:r>
            <a:r>
              <a:rPr lang="en-US" altLang="zh-CN" sz="1200" dirty="0" err="1" smtClean="0"/>
              <a:t>WSGI</a:t>
            </a:r>
            <a:r>
              <a:rPr lang="zh-CN" altLang="en-US" sz="1200" dirty="0" smtClean="0"/>
              <a:t>工具包，</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WSGI</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Python Web Server Gateway Interface</a:t>
            </a:r>
            <a:r>
              <a:rPr lang="zh-CN" altLang="en-US" sz="1200" b="0" i="0" kern="1200" dirty="0" smtClean="0">
                <a:solidFill>
                  <a:schemeClr val="tx1"/>
                </a:solidFill>
                <a:effectLst/>
                <a:latin typeface="+mn-lt"/>
                <a:ea typeface="+mn-ea"/>
                <a:cs typeface="+mn-cs"/>
              </a:rPr>
              <a:t>），它是</a:t>
            </a:r>
            <a:r>
              <a:rPr lang="en-US" altLang="zh-CN" sz="1200" b="0" i="0" kern="1200" dirty="0" smtClean="0">
                <a:solidFill>
                  <a:schemeClr val="tx1"/>
                </a:solidFill>
                <a:effectLst/>
                <a:latin typeface="+mn-lt"/>
                <a:ea typeface="+mn-ea"/>
                <a:cs typeface="+mn-cs"/>
              </a:rPr>
              <a:t>Python</a:t>
            </a:r>
            <a:r>
              <a:rPr lang="zh-CN" altLang="en-US" sz="1200" b="0" i="0" kern="1200" dirty="0" smtClean="0">
                <a:solidFill>
                  <a:schemeClr val="tx1"/>
                </a:solidFill>
                <a:effectLst/>
                <a:latin typeface="+mn-lt"/>
                <a:ea typeface="+mn-ea"/>
                <a:cs typeface="+mn-cs"/>
              </a:rPr>
              <a:t>语言定义的</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服务器和</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应用程序或框架之间的一种简单而通用的接口，描述了</a:t>
            </a:r>
            <a:r>
              <a:rPr lang="en-US" altLang="zh-CN" sz="1200" b="0" i="0" kern="1200" dirty="0" smtClean="0">
                <a:solidFill>
                  <a:schemeClr val="tx1"/>
                </a:solidFill>
                <a:effectLst/>
                <a:latin typeface="+mn-lt"/>
                <a:ea typeface="+mn-ea"/>
                <a:cs typeface="+mn-cs"/>
              </a:rPr>
              <a:t>web server</a:t>
            </a:r>
            <a:r>
              <a:rPr lang="zh-CN" altLang="en-US" sz="1200" b="0" i="0" kern="1200" dirty="0" smtClean="0">
                <a:solidFill>
                  <a:schemeClr val="tx1"/>
                </a:solidFill>
                <a:effectLst/>
                <a:latin typeface="+mn-lt"/>
                <a:ea typeface="+mn-ea"/>
                <a:cs typeface="+mn-cs"/>
              </a:rPr>
              <a:t>如何与</a:t>
            </a:r>
            <a:r>
              <a:rPr lang="en-US" altLang="zh-CN" sz="1200" b="0" i="0" kern="1200" dirty="0" smtClean="0">
                <a:solidFill>
                  <a:schemeClr val="tx1"/>
                </a:solidFill>
                <a:effectLst/>
                <a:latin typeface="+mn-lt"/>
                <a:ea typeface="+mn-ea"/>
                <a:cs typeface="+mn-cs"/>
              </a:rPr>
              <a:t>web application</a:t>
            </a:r>
            <a:r>
              <a:rPr lang="zh-CN" altLang="en-US" sz="1200" b="0" i="0" kern="1200" dirty="0" smtClean="0">
                <a:solidFill>
                  <a:schemeClr val="tx1"/>
                </a:solidFill>
                <a:effectLst/>
                <a:latin typeface="+mn-lt"/>
                <a:ea typeface="+mn-ea"/>
                <a:cs typeface="+mn-cs"/>
              </a:rPr>
              <a:t>交互、</a:t>
            </a:r>
            <a:r>
              <a:rPr lang="en-US" altLang="zh-CN" sz="1200" b="0" i="0" kern="1200" dirty="0" smtClean="0">
                <a:solidFill>
                  <a:schemeClr val="tx1"/>
                </a:solidFill>
                <a:effectLst/>
                <a:latin typeface="+mn-lt"/>
                <a:ea typeface="+mn-ea"/>
                <a:cs typeface="+mn-cs"/>
              </a:rPr>
              <a:t>web application</a:t>
            </a:r>
            <a:r>
              <a:rPr lang="zh-CN" altLang="en-US" sz="1200" b="0" i="0" kern="1200" dirty="0" smtClean="0">
                <a:solidFill>
                  <a:schemeClr val="tx1"/>
                </a:solidFill>
                <a:effectLst/>
                <a:latin typeface="+mn-lt"/>
                <a:ea typeface="+mn-ea"/>
                <a:cs typeface="+mn-cs"/>
              </a:rPr>
              <a:t>如何处理请求等一些列内容。</a:t>
            </a:r>
            <a:endParaRPr lang="en-US" altLang="zh-CN" sz="1200" b="0" i="0" kern="1200" dirty="0" smtClean="0">
              <a:solidFill>
                <a:schemeClr val="tx1"/>
              </a:solidFill>
              <a:effectLst/>
              <a:latin typeface="+mn-lt"/>
              <a:ea typeface="+mn-ea"/>
              <a:cs typeface="+mn-cs"/>
            </a:endParaRPr>
          </a:p>
          <a:p>
            <a:r>
              <a:rPr lang="en-US" altLang="zh-CN" sz="1200" dirty="0" err="1" smtClean="0"/>
              <a:t>werkzeug</a:t>
            </a:r>
            <a:r>
              <a:rPr lang="zh-CN" altLang="en-US" sz="1200" dirty="0" smtClean="0"/>
              <a:t>提供了 </a:t>
            </a:r>
            <a:r>
              <a:rPr lang="en-US" altLang="zh-CN" sz="1200" dirty="0" smtClean="0"/>
              <a:t>python web </a:t>
            </a:r>
            <a:r>
              <a:rPr lang="en-US" altLang="zh-CN" sz="1200" dirty="0" err="1" smtClean="0"/>
              <a:t>WSGI</a:t>
            </a:r>
            <a:r>
              <a:rPr lang="en-US" altLang="zh-CN" sz="1200" dirty="0" smtClean="0"/>
              <a:t> </a:t>
            </a:r>
            <a:r>
              <a:rPr lang="zh-CN" altLang="en-US" sz="1200" dirty="0" smtClean="0"/>
              <a:t>开发相关的功能：</a:t>
            </a:r>
            <a:r>
              <a:rPr lang="zh-CN" altLang="en-US" sz="1600" dirty="0" smtClean="0"/>
              <a:t>路由处理：如何根据请求 </a:t>
            </a:r>
            <a:r>
              <a:rPr lang="en-US" altLang="zh-CN" sz="1600" dirty="0" smtClean="0"/>
              <a:t>URL </a:t>
            </a:r>
            <a:r>
              <a:rPr lang="zh-CN" altLang="en-US" sz="1600" dirty="0" smtClean="0"/>
              <a:t>找到对应的视图函数；</a:t>
            </a:r>
            <a:r>
              <a:rPr lang="en-US" altLang="zh-CN" sz="1600" dirty="0" smtClean="0"/>
              <a:t>request </a:t>
            </a:r>
            <a:r>
              <a:rPr lang="zh-CN" altLang="en-US" sz="1600" dirty="0" smtClean="0"/>
              <a:t>和 </a:t>
            </a:r>
            <a:r>
              <a:rPr lang="en-US" altLang="zh-CN" sz="1600" dirty="0" smtClean="0"/>
              <a:t>response </a:t>
            </a:r>
            <a:r>
              <a:rPr lang="zh-CN" altLang="en-US" sz="1600" dirty="0" smtClean="0"/>
              <a:t>封装</a:t>
            </a:r>
            <a:r>
              <a:rPr lang="en-US" altLang="zh-CN" sz="1600" dirty="0" smtClean="0"/>
              <a:t>: </a:t>
            </a:r>
            <a:r>
              <a:rPr lang="zh-CN" altLang="en-US" sz="1600" dirty="0" smtClean="0"/>
              <a:t>提供更好的方式处理</a:t>
            </a:r>
            <a:r>
              <a:rPr lang="en-US" altLang="zh-CN" sz="1600" dirty="0" smtClean="0"/>
              <a:t>request</a:t>
            </a:r>
            <a:r>
              <a:rPr lang="zh-CN" altLang="en-US" sz="1600" dirty="0" smtClean="0"/>
              <a:t>和生成</a:t>
            </a:r>
            <a:r>
              <a:rPr lang="en-US" altLang="zh-CN" sz="1600" dirty="0" smtClean="0"/>
              <a:t>response</a:t>
            </a:r>
            <a:r>
              <a:rPr lang="zh-CN" altLang="en-US" sz="1600" dirty="0" smtClean="0"/>
              <a:t>对象；自带的 </a:t>
            </a:r>
            <a:r>
              <a:rPr lang="en-US" altLang="zh-CN" sz="1600" dirty="0" err="1" smtClean="0"/>
              <a:t>WSGI</a:t>
            </a:r>
            <a:r>
              <a:rPr lang="en-US" altLang="zh-CN" sz="1600" dirty="0" smtClean="0"/>
              <a:t> server: </a:t>
            </a:r>
            <a:r>
              <a:rPr lang="zh-CN" altLang="en-US" sz="1600" dirty="0" smtClean="0"/>
              <a:t>测试环境运行</a:t>
            </a:r>
            <a:r>
              <a:rPr lang="en-US" altLang="zh-CN" sz="1600" dirty="0" err="1" smtClean="0"/>
              <a:t>WSGI</a:t>
            </a:r>
            <a:r>
              <a:rPr lang="zh-CN" altLang="en-US" sz="1600" dirty="0" smtClean="0"/>
              <a:t>应用</a:t>
            </a:r>
            <a:endParaRPr lang="zh-CN" altLang="en-US" sz="1200" dirty="0" smtClean="0">
              <a:latin typeface="Times New Roman" panose="02020603050405020304" charset="0"/>
              <a:ea typeface="宋体" panose="02010600030101010101" pitchFamily="2" charset="-122"/>
              <a:cs typeface="Times New Roman" panose="02020603050405020304" charset="0"/>
              <a:sym typeface="+mn-ea"/>
            </a:endParaRPr>
          </a:p>
          <a:p>
            <a:r>
              <a:rPr lang="zh-CN" altLang="en-US" sz="1200" b="0" i="0" kern="1200" dirty="0" smtClean="0">
                <a:solidFill>
                  <a:schemeClr val="tx1"/>
                </a:solidFill>
                <a:effectLst/>
                <a:latin typeface="+mn-lt"/>
                <a:ea typeface="+mn-ea"/>
                <a:cs typeface="+mn-cs"/>
              </a:rPr>
              <a:t>下面使用 </a:t>
            </a:r>
            <a:r>
              <a:rPr lang="en-US" altLang="zh-CN" sz="1200" b="0" i="0" kern="1200" dirty="0" err="1" smtClean="0">
                <a:solidFill>
                  <a:schemeClr val="tx1"/>
                </a:solidFill>
                <a:effectLst/>
                <a:latin typeface="+mn-lt"/>
                <a:ea typeface="+mn-ea"/>
                <a:cs typeface="+mn-cs"/>
              </a:rPr>
              <a:t>Werkzeug</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来实现一个简单的</a:t>
            </a:r>
            <a:r>
              <a:rPr lang="en-US" altLang="zh-CN" sz="1200" b="0" i="0" kern="1200" dirty="0" err="1" smtClean="0">
                <a:solidFill>
                  <a:schemeClr val="tx1"/>
                </a:solidFill>
                <a:effectLst/>
                <a:latin typeface="+mn-lt"/>
                <a:ea typeface="+mn-ea"/>
                <a:cs typeface="+mn-cs"/>
              </a:rPr>
              <a:t>WSGI</a:t>
            </a:r>
            <a:r>
              <a:rPr lang="zh-CN" altLang="en-US" sz="1200" b="0" i="0" kern="1200" dirty="0" smtClean="0">
                <a:solidFill>
                  <a:schemeClr val="tx1"/>
                </a:solidFill>
                <a:effectLst/>
                <a:latin typeface="+mn-lt"/>
                <a:ea typeface="+mn-ea"/>
                <a:cs typeface="+mn-cs"/>
              </a:rPr>
              <a:t>应用：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如上代码所示，请求数据需要环境对象，</a:t>
            </a:r>
            <a:r>
              <a:rPr lang="en-US" altLang="zh-CN" sz="1200" b="0" i="0" kern="1200" dirty="0" err="1" smtClean="0">
                <a:solidFill>
                  <a:schemeClr val="tx1"/>
                </a:solidFill>
                <a:effectLst/>
                <a:latin typeface="+mn-lt"/>
                <a:ea typeface="+mn-ea"/>
                <a:cs typeface="+mn-cs"/>
              </a:rPr>
              <a:t>Werkzeug</a:t>
            </a:r>
            <a:r>
              <a:rPr lang="zh-CN" altLang="en-US" sz="1200" b="0" i="0" kern="1200" dirty="0" smtClean="0">
                <a:solidFill>
                  <a:schemeClr val="tx1"/>
                </a:solidFill>
                <a:effectLst/>
                <a:latin typeface="+mn-lt"/>
                <a:ea typeface="+mn-ea"/>
                <a:cs typeface="+mn-cs"/>
              </a:rPr>
              <a:t>允许你以一个轻松的方式访问数据。响应对象是一个 </a:t>
            </a:r>
            <a:r>
              <a:rPr lang="en-US" altLang="zh-CN" sz="1200" b="0" i="0" kern="1200" dirty="0" err="1" smtClean="0">
                <a:solidFill>
                  <a:schemeClr val="tx1"/>
                </a:solidFill>
                <a:effectLst/>
                <a:latin typeface="+mn-lt"/>
                <a:ea typeface="+mn-ea"/>
                <a:cs typeface="+mn-cs"/>
              </a:rPr>
              <a:t>WSGI</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应用，提供了更好的方法来创建响应。</a:t>
            </a:r>
            <a:endParaRPr lang="en-US" altLang="zh-CN" dirty="0"/>
          </a:p>
        </p:txBody>
      </p:sp>
    </p:spTree>
    <p:extLst>
      <p:ext uri="{BB962C8B-B14F-4D97-AF65-F5344CB8AC3E}">
        <p14:creationId xmlns:p14="http://schemas.microsoft.com/office/powerpoint/2010/main" val="988516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jinja2</a:t>
            </a:r>
            <a:r>
              <a:rPr lang="zh-CN" altLang="en-US" sz="1200" dirty="0" smtClean="0"/>
              <a:t>是</a:t>
            </a:r>
            <a:r>
              <a:rPr lang="en-US" altLang="zh-CN" sz="1200" dirty="0" smtClean="0"/>
              <a:t>Flask</a:t>
            </a:r>
            <a:r>
              <a:rPr lang="zh-CN" altLang="en-US" sz="1200" dirty="0" smtClean="0"/>
              <a:t>作者开发的一个模板系统，类似于</a:t>
            </a:r>
            <a:r>
              <a:rPr lang="en-US" altLang="zh-CN" sz="1200" dirty="0" err="1" smtClean="0"/>
              <a:t>J2ee</a:t>
            </a:r>
            <a:r>
              <a:rPr lang="zh-CN" altLang="en-US" sz="1200" dirty="0" smtClean="0"/>
              <a:t>的</a:t>
            </a:r>
            <a:r>
              <a:rPr lang="en-US" altLang="zh-CN" sz="1200" dirty="0" err="1" smtClean="0"/>
              <a:t>Freemarker</a:t>
            </a:r>
            <a:r>
              <a:rPr lang="zh-CN" altLang="en-US" sz="1200" dirty="0" smtClean="0"/>
              <a:t>和</a:t>
            </a:r>
            <a:r>
              <a:rPr lang="en-US" altLang="zh-CN" sz="1200" dirty="0" smtClean="0"/>
              <a:t>velocity</a:t>
            </a:r>
            <a:r>
              <a:rPr lang="zh-CN" altLang="en-US" sz="1200" dirty="0" smtClean="0"/>
              <a:t>，起初是仿</a:t>
            </a:r>
            <a:r>
              <a:rPr lang="en-US" altLang="zh-CN" sz="1200" dirty="0" err="1" smtClean="0"/>
              <a:t>django</a:t>
            </a:r>
            <a:r>
              <a:rPr lang="zh-CN" altLang="en-US" sz="1200" dirty="0" smtClean="0"/>
              <a:t>模板的一个模板引擎，后来扩展了其语法和一系列强大的功能其中最显著的一个是增加了沙箱执行功能和可选的自动转义功能，这对大多应用的安全性来说是非常重要的。</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总体说来，</a:t>
            </a:r>
            <a:r>
              <a:rPr lang="en-US" altLang="zh-CN" sz="1200" dirty="0" err="1" smtClean="0"/>
              <a:t>Jinja2</a:t>
            </a:r>
            <a:r>
              <a:rPr lang="zh-CN" altLang="en-US" sz="1200" dirty="0" smtClean="0"/>
              <a:t>包含了以下的几个特性：</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沙箱执行模式：模板的每个部分都在引擎的监督之下执行，模板将会被明确地标记在白名单或黑名单内，这样对于那些不信任的模板也可以执行。</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强大的自动</a:t>
            </a:r>
            <a:r>
              <a:rPr lang="en-US" altLang="zh-CN" sz="1200" dirty="0" smtClean="0"/>
              <a:t>HTML</a:t>
            </a:r>
            <a:r>
              <a:rPr lang="zh-CN" altLang="en-US" sz="1200" dirty="0" smtClean="0"/>
              <a:t>转义系统：可以有效地阻止跨站脚本攻击。</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模板继承机制：此机制可以使得所有的模板都具有相似一致的布局，也方便了开发人员对模板的修改和管理。</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高效的执行效率：</a:t>
            </a:r>
            <a:r>
              <a:rPr lang="en-US" altLang="zh-CN" sz="1200" dirty="0" err="1" smtClean="0"/>
              <a:t>Jinja2</a:t>
            </a:r>
            <a:r>
              <a:rPr lang="zh-CN" altLang="en-US" sz="1200" dirty="0" smtClean="0"/>
              <a:t>引擎在模板第一次加载时就把源码转换成</a:t>
            </a:r>
            <a:r>
              <a:rPr lang="en-US" altLang="zh-CN" sz="1200" dirty="0" smtClean="0"/>
              <a:t>Python</a:t>
            </a:r>
            <a:r>
              <a:rPr lang="zh-CN" altLang="en-US" sz="1200" dirty="0" smtClean="0"/>
              <a:t>字节码，加快模板执行时间。</a:t>
            </a:r>
            <a:endParaRPr lang="en-US" altLang="zh-CN" dirty="0"/>
          </a:p>
        </p:txBody>
      </p:sp>
    </p:spTree>
    <p:extLst>
      <p:ext uri="{BB962C8B-B14F-4D97-AF65-F5344CB8AC3E}">
        <p14:creationId xmlns:p14="http://schemas.microsoft.com/office/powerpoint/2010/main" val="4292618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Jinja2</a:t>
            </a:r>
            <a:r>
              <a:rPr lang="en-US" altLang="zh-CN" dirty="0" smtClean="0"/>
              <a:t> </a:t>
            </a:r>
            <a:r>
              <a:rPr lang="zh-CN" altLang="en-US" dirty="0" smtClean="0"/>
              <a:t>中存在：结构控制、变量取值以及注释三种语法。</a:t>
            </a:r>
            <a:r>
              <a:rPr lang="en-US" altLang="zh-CN" dirty="0" err="1" smtClean="0"/>
              <a:t>jinja2</a:t>
            </a:r>
            <a:r>
              <a:rPr lang="zh-CN" altLang="en-US" dirty="0" smtClean="0"/>
              <a:t>模板中使用 </a:t>
            </a:r>
            <a:r>
              <a:rPr lang="en-US" altLang="zh-CN" dirty="0" smtClean="0"/>
              <a:t>{{ }} </a:t>
            </a:r>
            <a:r>
              <a:rPr lang="zh-CN" altLang="en-US" dirty="0" smtClean="0"/>
              <a:t>语法表示一个变量，它是一种特殊的占位符。当利用</a:t>
            </a:r>
            <a:r>
              <a:rPr lang="en-US" altLang="zh-CN" dirty="0" err="1" smtClean="0"/>
              <a:t>jinja2</a:t>
            </a:r>
            <a:r>
              <a:rPr lang="zh-CN" altLang="en-US" dirty="0" smtClean="0"/>
              <a:t>进行渲染的时候，它会把这些特殊的占位符进行填充</a:t>
            </a:r>
            <a:r>
              <a:rPr lang="en-US" altLang="zh-CN" dirty="0" smtClean="0"/>
              <a:t>/</a:t>
            </a:r>
            <a:r>
              <a:rPr lang="zh-CN" altLang="en-US" dirty="0" smtClean="0"/>
              <a:t>替换，</a:t>
            </a:r>
            <a:r>
              <a:rPr lang="en-US" altLang="zh-CN" dirty="0" err="1" smtClean="0"/>
              <a:t>jinja2</a:t>
            </a:r>
            <a:r>
              <a:rPr lang="zh-CN" altLang="en-US" dirty="0" smtClean="0"/>
              <a:t>支持</a:t>
            </a:r>
            <a:r>
              <a:rPr lang="en-US" altLang="zh-CN" dirty="0" smtClean="0"/>
              <a:t>python</a:t>
            </a:r>
            <a:r>
              <a:rPr lang="zh-CN" altLang="en-US" dirty="0" smtClean="0"/>
              <a:t>中所有的</a:t>
            </a:r>
            <a:r>
              <a:rPr lang="en-US" altLang="zh-CN" dirty="0" smtClean="0"/>
              <a:t>Python</a:t>
            </a:r>
            <a:r>
              <a:rPr lang="zh-CN" altLang="en-US" dirty="0" smtClean="0"/>
              <a:t>数据类型比如列表、字段、对象等。</a:t>
            </a:r>
            <a:endParaRPr lang="en-US" altLang="zh-CN" dirty="0"/>
          </a:p>
        </p:txBody>
      </p:sp>
    </p:spTree>
    <p:extLst>
      <p:ext uri="{BB962C8B-B14F-4D97-AF65-F5344CB8AC3E}">
        <p14:creationId xmlns:p14="http://schemas.microsoft.com/office/powerpoint/2010/main" val="1362599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变量可以通过“过滤器”进行修改，过滤器可以理解为是</a:t>
            </a:r>
            <a:r>
              <a:rPr lang="en-US" altLang="zh-CN" sz="1200" dirty="0" err="1" smtClean="0"/>
              <a:t>jinja2</a:t>
            </a:r>
            <a:r>
              <a:rPr lang="zh-CN" altLang="en-US" sz="1200" dirty="0" smtClean="0"/>
              <a:t>里面的内置函数和字符串处理函数。</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trim: </a:t>
            </a:r>
            <a:r>
              <a:rPr lang="zh-CN" altLang="en-US" sz="1200" b="0" i="0" kern="1200" dirty="0" smtClean="0">
                <a:solidFill>
                  <a:schemeClr val="tx1"/>
                </a:solidFill>
                <a:effectLst/>
                <a:latin typeface="+mn-lt"/>
                <a:ea typeface="+mn-ea"/>
                <a:cs typeface="+mn-cs"/>
              </a:rPr>
              <a:t>把值的首尾空格去掉</a:t>
            </a:r>
            <a:r>
              <a:rPr lang="en-US" altLang="zh-CN" sz="1200" b="0" i="0" kern="1200" dirty="0" smtClean="0">
                <a:solidFill>
                  <a:schemeClr val="tx1"/>
                </a:solidFill>
                <a:effectLst/>
                <a:latin typeface="+mn-lt"/>
                <a:ea typeface="+mn-ea"/>
                <a:cs typeface="+mn-cs"/>
              </a:rPr>
              <a:t>; join: </a:t>
            </a:r>
            <a:r>
              <a:rPr lang="zh-CN" altLang="en-US" sz="1200" b="0" i="0" kern="1200" dirty="0" smtClean="0">
                <a:solidFill>
                  <a:schemeClr val="tx1"/>
                </a:solidFill>
                <a:effectLst/>
                <a:latin typeface="+mn-lt"/>
                <a:ea typeface="+mn-ea"/>
                <a:cs typeface="+mn-cs"/>
              </a:rPr>
              <a:t>拼接多个值为字符串</a:t>
            </a:r>
            <a:r>
              <a:rPr lang="en-US" altLang="zh-CN" sz="1200" b="0" i="0" kern="1200" dirty="0" smtClean="0">
                <a:solidFill>
                  <a:schemeClr val="tx1"/>
                </a:solidFill>
                <a:effectLst/>
                <a:latin typeface="+mn-lt"/>
                <a:ea typeface="+mn-ea"/>
                <a:cs typeface="+mn-cs"/>
              </a:rPr>
              <a:t>; replace: </a:t>
            </a:r>
            <a:r>
              <a:rPr lang="zh-CN" altLang="en-US" sz="1200" b="0" i="0" kern="1200" dirty="0" smtClean="0">
                <a:solidFill>
                  <a:schemeClr val="tx1"/>
                </a:solidFill>
                <a:effectLst/>
                <a:latin typeface="+mn-lt"/>
                <a:ea typeface="+mn-ea"/>
                <a:cs typeface="+mn-cs"/>
              </a:rPr>
              <a:t>替换字符串的值</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safe: </a:t>
            </a:r>
            <a:r>
              <a:rPr lang="zh-CN" altLang="en-US" sz="1200" b="0" i="0" kern="1200" dirty="0" smtClean="0">
                <a:solidFill>
                  <a:schemeClr val="tx1"/>
                </a:solidFill>
                <a:effectLst/>
                <a:latin typeface="+mn-lt"/>
                <a:ea typeface="+mn-ea"/>
                <a:cs typeface="+mn-cs"/>
              </a:rPr>
              <a:t>渲染时值不转义。</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那么如何使用这些过滤器呢？ 只需要在变量后面使用管道</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分割，多个过滤器可以链式调用，前一个过滤器的输出会作为后一个过滤器的输入。</a:t>
            </a:r>
            <a:endParaRPr lang="en-US" altLang="zh-CN" dirty="0"/>
          </a:p>
        </p:txBody>
      </p:sp>
    </p:spTree>
    <p:extLst>
      <p:ext uri="{BB962C8B-B14F-4D97-AF65-F5344CB8AC3E}">
        <p14:creationId xmlns:p14="http://schemas.microsoft.com/office/powerpoint/2010/main" val="4045252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9</a:t>
            </a:fld>
            <a:endParaRPr lang="zh-CN" altLang="en-US"/>
          </a:p>
        </p:txBody>
      </p:sp>
    </p:spTree>
    <p:extLst>
      <p:ext uri="{BB962C8B-B14F-4D97-AF65-F5344CB8AC3E}">
        <p14:creationId xmlns:p14="http://schemas.microsoft.com/office/powerpoint/2010/main" val="1061537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打开</a:t>
            </a:r>
            <a:r>
              <a:rPr lang="en-US" altLang="zh-CN" dirty="0" err="1" smtClean="0"/>
              <a:t>Pycharm</a:t>
            </a:r>
            <a:r>
              <a:rPr lang="zh-CN" altLang="en-US" dirty="0" smtClean="0"/>
              <a:t>，选择新建项目，选择</a:t>
            </a:r>
            <a:r>
              <a:rPr lang="en-US" altLang="zh-CN" dirty="0" smtClean="0"/>
              <a:t>Flask</a:t>
            </a:r>
            <a:r>
              <a:rPr lang="zh-CN" altLang="en-US" dirty="0" smtClean="0"/>
              <a:t>项目，由于本地机器上已经存在了安装了</a:t>
            </a:r>
            <a:r>
              <a:rPr lang="en-US" altLang="zh-CN" dirty="0" smtClean="0"/>
              <a:t>Flask</a:t>
            </a:r>
            <a:r>
              <a:rPr lang="zh-CN" altLang="en-US" dirty="0" smtClean="0"/>
              <a:t>框架及其依赖的</a:t>
            </a:r>
            <a:r>
              <a:rPr lang="en-US" altLang="zh-CN" dirty="0" smtClean="0"/>
              <a:t>Python</a:t>
            </a:r>
            <a:r>
              <a:rPr lang="zh-CN" altLang="en-US" dirty="0" smtClean="0"/>
              <a:t>解释器，所以并没有选择新建一个虚拟环境。点击确定进入项目界面。</a:t>
            </a:r>
            <a:endParaRPr lang="en-US" altLang="zh-CN" dirty="0"/>
          </a:p>
        </p:txBody>
      </p:sp>
    </p:spTree>
    <p:extLst>
      <p:ext uri="{BB962C8B-B14F-4D97-AF65-F5344CB8AC3E}">
        <p14:creationId xmlns:p14="http://schemas.microsoft.com/office/powerpoint/2010/main" val="1980405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E276728-19CE-4B59-A824-FDEF154B470E}" type="datetimeFigureOut">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E276728-19CE-4B59-A824-FDEF154B470E}" type="datetimeFigureOut">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E276728-19CE-4B59-A824-FDEF154B470E}" type="datetimeFigureOut">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E276728-19CE-4B59-A824-FDEF154B470E}" type="datetimeFigureOut">
              <a:rPr lang="zh-CN" altLang="en-US" smtClean="0"/>
              <a:t>2019/10/22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E276728-19CE-4B59-A824-FDEF154B470E}" type="datetimeFigureOut">
              <a:rPr lang="zh-CN" altLang="en-US" smtClean="0"/>
              <a:t>2019/10/22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E276728-19CE-4B59-A824-FDEF154B470E}" type="datetimeFigureOut">
              <a:rPr lang="zh-CN" altLang="en-US" smtClean="0"/>
              <a:t>2019/10/22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E276728-19CE-4B59-A824-FDEF154B470E}" type="datetimeFigureOut">
              <a:rPr lang="zh-CN" altLang="en-US" smtClean="0"/>
              <a:t>2019/10/22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E276728-19CE-4B59-A824-FDEF154B470E}" type="datetimeFigureOut">
              <a:rPr lang="zh-CN" altLang="en-US" smtClean="0"/>
              <a:t>2019/10/22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E276728-19CE-4B59-A824-FDEF154B470E}" type="datetimeFigureOut">
              <a:rPr lang="zh-CN" altLang="en-US" smtClean="0"/>
              <a:t>2019/10/22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E276728-19CE-4B59-A824-FDEF154B470E}" type="datetimeFigureOut">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E276728-19CE-4B59-A824-FDEF154B470E}" type="datetimeFigureOut">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页-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页-3">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页-4">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页-5">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页-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3">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4">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5">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13"/>
          <a:srcRect l="30872" t="6149" r="33497" b="43971"/>
          <a:stretch>
            <a:fillRect/>
          </a:stretch>
        </p:blipFill>
        <p:spPr>
          <a:xfrm>
            <a:off x="10892155" y="167640"/>
            <a:ext cx="989330" cy="965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76728-19CE-4B59-A824-FDEF154B470E}" type="datetimeFigureOut">
              <a:rPr lang="zh-CN" altLang="en-US" smtClean="0"/>
              <a:t>2019/10/22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38970-10D0-4527-9D1A-23F3924F5A2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60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7.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6.png"/><Relationship Id="rId5" Type="http://schemas.openxmlformats.org/officeDocument/2006/relationships/image" Target="../media/image2.emf"/><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2.emf"/><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0.png"/><Relationship Id="rId5" Type="http://schemas.openxmlformats.org/officeDocument/2006/relationships/image" Target="../media/image2.emf"/><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1.png"/><Relationship Id="rId5" Type="http://schemas.openxmlformats.org/officeDocument/2006/relationships/image" Target="../media/image2.emf"/><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0.xml"/><Relationship Id="rId7" Type="http://schemas.openxmlformats.org/officeDocument/2006/relationships/image" Target="../media/image1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2.emf"/><Relationship Id="rId5" Type="http://schemas.openxmlformats.org/officeDocument/2006/relationships/notesSlide" Target="../notesSlides/notesSlide17.xml"/><Relationship Id="rId4"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15.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4.png"/><Relationship Id="rId5" Type="http://schemas.openxmlformats.org/officeDocument/2006/relationships/image" Target="../media/image2.emf"/><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2.em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2.xml"/><Relationship Id="rId5" Type="http://schemas.openxmlformats.org/officeDocument/2006/relationships/slideLayout" Target="../slideLayouts/slideLayout24.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17.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6.png"/><Relationship Id="rId5" Type="http://schemas.openxmlformats.org/officeDocument/2006/relationships/image" Target="../media/image2.emf"/><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8.png"/><Relationship Id="rId5" Type="http://schemas.openxmlformats.org/officeDocument/2006/relationships/image" Target="../media/image2.emf"/><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9.png"/><Relationship Id="rId5" Type="http://schemas.openxmlformats.org/officeDocument/2006/relationships/image" Target="../media/image2.emf"/><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20.png"/><Relationship Id="rId5" Type="http://schemas.openxmlformats.org/officeDocument/2006/relationships/image" Target="../media/image2.emf"/><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emf"/><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hyperlink" Target="https://baike.baidu.com/item/Python" TargetMode="External"/><Relationship Id="rId5" Type="http://schemas.openxmlformats.org/officeDocument/2006/relationships/image" Target="../media/image2.emf"/><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screen"/>
          <a:srcRect l="35490" b="47335"/>
          <a:stretch>
            <a:fillRect/>
          </a:stretch>
        </p:blipFill>
        <p:spPr>
          <a:xfrm>
            <a:off x="0" y="3102830"/>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p:cNvPicPr>
            <a:picLocks noChangeAspect="1"/>
          </p:cNvPicPr>
          <p:nvPr/>
        </p:nvPicPr>
        <p:blipFill>
          <a:blip r:embed="rId3" cstate="screen"/>
          <a:srcRect l="35490" b="47335"/>
          <a:stretch>
            <a:fillRect/>
          </a:stretch>
        </p:blipFill>
        <p:spPr>
          <a:xfrm rot="10800000">
            <a:off x="7953300" y="-11034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p:cNvSpPr txBox="1"/>
          <p:nvPr/>
        </p:nvSpPr>
        <p:spPr>
          <a:xfrm>
            <a:off x="166773" y="1496700"/>
            <a:ext cx="7658273" cy="646331"/>
          </a:xfrm>
          <a:prstGeom prst="rect">
            <a:avLst/>
          </a:prstGeom>
          <a:noFill/>
        </p:spPr>
        <p:txBody>
          <a:bodyPr wrap="square" rtlCol="0" anchor="ctr" anchorCtr="0">
            <a:spAutoFit/>
          </a:bodyPr>
          <a:lstStyle/>
          <a:p>
            <a:pPr algn="ctr"/>
            <a:r>
              <a:rPr lang="en-US" altLang="zh-CN" sz="3600" b="1" dirty="0" smtClean="0">
                <a:solidFill>
                  <a:srgbClr val="C00000"/>
                </a:solidFill>
                <a:latin typeface="黑体" panose="02010609060101010101" pitchFamily="49" charset="-122"/>
                <a:ea typeface="黑体" panose="02010609060101010101" pitchFamily="49" charset="-122"/>
              </a:rPr>
              <a:t>Flask</a:t>
            </a:r>
            <a:r>
              <a:rPr lang="zh-CN" altLang="en-US" sz="3600" b="1" dirty="0" smtClean="0">
                <a:solidFill>
                  <a:srgbClr val="C00000"/>
                </a:solidFill>
                <a:latin typeface="黑体" panose="02010609060101010101" pitchFamily="49" charset="-122"/>
                <a:ea typeface="黑体" panose="02010609060101010101" pitchFamily="49" charset="-122"/>
              </a:rPr>
              <a:t>及</a:t>
            </a:r>
            <a:r>
              <a:rPr lang="en-US" altLang="zh-CN" sz="3600" b="1" dirty="0" err="1" smtClean="0">
                <a:solidFill>
                  <a:srgbClr val="C00000"/>
                </a:solidFill>
                <a:latin typeface="黑体" panose="02010609060101010101" pitchFamily="49" charset="-122"/>
                <a:ea typeface="黑体" panose="02010609060101010101" pitchFamily="49" charset="-122"/>
              </a:rPr>
              <a:t>SQLALchemy</a:t>
            </a:r>
            <a:r>
              <a:rPr lang="zh-CN" altLang="en-US" sz="3600" b="1" dirty="0" smtClean="0">
                <a:solidFill>
                  <a:srgbClr val="C00000"/>
                </a:solidFill>
                <a:latin typeface="黑体" panose="02010609060101010101" pitchFamily="49" charset="-122"/>
                <a:ea typeface="黑体" panose="02010609060101010101" pitchFamily="49" charset="-122"/>
              </a:rPr>
              <a:t>框架入门</a:t>
            </a:r>
            <a:endParaRPr lang="zh-CN" altLang="en-US" sz="3600" b="1" dirty="0">
              <a:solidFill>
                <a:srgbClr val="C00000"/>
              </a:solidFill>
              <a:latin typeface="黑体" panose="02010609060101010101" pitchFamily="49" charset="-122"/>
              <a:ea typeface="黑体" panose="02010609060101010101" pitchFamily="49" charset="-122"/>
            </a:endParaRPr>
          </a:p>
        </p:txBody>
      </p:sp>
      <p:sp>
        <p:nvSpPr>
          <p:cNvPr id="11" name="矩形: 圆角 10"/>
          <p:cNvSpPr/>
          <p:nvPr/>
        </p:nvSpPr>
        <p:spPr>
          <a:xfrm>
            <a:off x="8477702" y="4980417"/>
            <a:ext cx="1558925" cy="488950"/>
          </a:xfrm>
          <a:prstGeom prst="roundRect">
            <a:avLst>
              <a:gd name="adj" fmla="val 50000"/>
            </a:avLst>
          </a:prstGeom>
          <a:gradFill flip="none" rotWithShape="1">
            <a:gsLst>
              <a:gs pos="0">
                <a:schemeClr val="accent2">
                  <a:lumMod val="70000"/>
                  <a:lumOff val="30000"/>
                </a:schemeClr>
              </a:gs>
              <a:gs pos="100000">
                <a:schemeClr val="accent2"/>
              </a:gs>
            </a:gsLst>
            <a:path path="rect">
              <a:fillToRect r="100000" b="100000"/>
            </a:path>
            <a:tileRect l="-100000" t="-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Calibri" panose="020F0502020204030204" pitchFamily="34" charset="0"/>
                <a:cs typeface="Calibri" panose="020F0502020204030204" pitchFamily="34" charset="0"/>
              </a:rPr>
              <a:t>汇报人</a:t>
            </a:r>
            <a:r>
              <a:rPr lang="zh-CN" altLang="en-US" sz="1400" dirty="0" smtClean="0">
                <a:latin typeface="Calibri" panose="020F0502020204030204" pitchFamily="34" charset="0"/>
                <a:cs typeface="Calibri" panose="020F0502020204030204" pitchFamily="34" charset="0"/>
              </a:rPr>
              <a:t>：朱   涛</a:t>
            </a:r>
            <a:endParaRPr lang="zh-CN" altLang="en-US" sz="1400" dirty="0">
              <a:latin typeface="Calibri" panose="020F0502020204030204" pitchFamily="34" charset="0"/>
              <a:cs typeface="Calibri" panose="020F0502020204030204" pitchFamily="34" charset="0"/>
            </a:endParaRPr>
          </a:p>
        </p:txBody>
      </p:sp>
      <p:sp>
        <p:nvSpPr>
          <p:cNvPr id="2" name="文本框 1"/>
          <p:cNvSpPr txBox="1"/>
          <p:nvPr/>
        </p:nvSpPr>
        <p:spPr>
          <a:xfrm>
            <a:off x="8587750" y="5773712"/>
            <a:ext cx="1338828" cy="369332"/>
          </a:xfrm>
          <a:prstGeom prst="rect">
            <a:avLst/>
          </a:prstGeom>
          <a:noFill/>
        </p:spPr>
        <p:txBody>
          <a:bodyPr wrap="none" rtlCol="0" anchor="ctr" anchorCtr="0">
            <a:spAutoFit/>
          </a:bodyPr>
          <a:lstStyle/>
          <a:p>
            <a:pPr algn="l"/>
            <a:r>
              <a:rPr lang="en-US" altLang="zh-CN" dirty="0" smtClean="0"/>
              <a:t>2019.10.22</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30480"/>
            <a:ext cx="3663950" cy="572464"/>
          </a:xfrm>
          <a:prstGeom prst="rect">
            <a:avLst/>
          </a:prstGeom>
          <a:noFill/>
        </p:spPr>
        <p:txBody>
          <a:bodyPr wrap="square" rtlCol="0">
            <a:spAutoFit/>
          </a:bodyPr>
          <a:lstStyle/>
          <a:p>
            <a:pPr>
              <a:lnSpc>
                <a:spcPct val="130000"/>
              </a:lnSpc>
            </a:pPr>
            <a:r>
              <a:rPr lang="en-US" altLang="zh-CN" sz="2400" b="1" dirty="0" err="1" smtClean="0">
                <a:latin typeface="微软雅黑" panose="020B0503020204020204" pitchFamily="34" charset="-122"/>
                <a:ea typeface="微软雅黑" panose="020B0503020204020204" pitchFamily="34" charset="-122"/>
              </a:rPr>
              <a:t>Step1</a:t>
            </a:r>
            <a:r>
              <a:rPr lang="zh-CN" altLang="en-US" sz="2400" b="1" dirty="0" smtClean="0">
                <a:latin typeface="微软雅黑" panose="020B0503020204020204" pitchFamily="34" charset="-122"/>
                <a:ea typeface="微软雅黑" panose="020B0503020204020204" pitchFamily="34" charset="-122"/>
              </a:rPr>
              <a:t>：新建</a:t>
            </a:r>
            <a:r>
              <a:rPr lang="en-US" altLang="zh-CN" sz="2400" b="1" dirty="0" smtClean="0">
                <a:latin typeface="微软雅黑" panose="020B0503020204020204" pitchFamily="34" charset="-122"/>
                <a:ea typeface="微软雅黑" panose="020B0503020204020204" pitchFamily="34" charset="-122"/>
              </a:rPr>
              <a:t>Flask</a:t>
            </a:r>
            <a:r>
              <a:rPr lang="zh-CN" altLang="en-US" sz="2400" b="1" dirty="0" smtClean="0">
                <a:latin typeface="微软雅黑" panose="020B0503020204020204" pitchFamily="34" charset="-122"/>
                <a:ea typeface="微软雅黑" panose="020B0503020204020204" pitchFamily="34" charset="-122"/>
              </a:rPr>
              <a:t>项目</a:t>
            </a:r>
            <a:endParaRPr lang="zh-CN" altLang="en-US" sz="2400" b="1" dirty="0">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8" name="内容占位符 2"/>
          <p:cNvSpPr txBox="1"/>
          <p:nvPr/>
        </p:nvSpPr>
        <p:spPr bwMode="auto">
          <a:xfrm>
            <a:off x="862330" y="1068493"/>
            <a:ext cx="5020310" cy="4484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开发工具：</a:t>
            </a:r>
            <a:r>
              <a:rPr lang="en-US" altLang="zh-CN" sz="2000" dirty="0" err="1" smtClean="0">
                <a:latin typeface="微软雅黑" panose="020B0503020204020204" pitchFamily="34" charset="-122"/>
                <a:ea typeface="微软雅黑" panose="020B0503020204020204" pitchFamily="34" charset="-122"/>
                <a:cs typeface="微软雅黑" panose="020B0503020204020204" pitchFamily="34" charset="-122"/>
              </a:rPr>
              <a:t>Pycharm</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a:buFont typeface="Arial" panose="020B0604020202020204" pitchFamily="34" charset="0"/>
              <a:buChar char="•"/>
            </a:pPr>
            <a:r>
              <a:rPr lang="zh-CN" altLang="en-US" sz="2000" dirty="0"/>
              <a:t>打开</a:t>
            </a:r>
            <a:r>
              <a:rPr lang="en-US" altLang="zh-CN" sz="2000" dirty="0" err="1"/>
              <a:t>pycharm</a:t>
            </a:r>
            <a:r>
              <a:rPr lang="zh-CN" altLang="en-US" sz="2000" dirty="0"/>
              <a:t>，选择新建项目，选择</a:t>
            </a:r>
            <a:r>
              <a:rPr lang="en-US" altLang="zh-CN" sz="2000" dirty="0"/>
              <a:t>flask</a:t>
            </a:r>
            <a:r>
              <a:rPr lang="zh-CN" altLang="en-US" sz="2000" dirty="0"/>
              <a:t>项目</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6"/>
          <a:stretch>
            <a:fillRect/>
          </a:stretch>
        </p:blipFill>
        <p:spPr>
          <a:xfrm>
            <a:off x="1129890" y="2167030"/>
            <a:ext cx="7410504" cy="4386295"/>
          </a:xfrm>
          <a:prstGeom prst="rect">
            <a:avLst/>
          </a:prstGeom>
        </p:spPr>
      </p:pic>
      <p:cxnSp>
        <p:nvCxnSpPr>
          <p:cNvPr id="9" name="直接箭头连接符 8"/>
          <p:cNvCxnSpPr/>
          <p:nvPr/>
        </p:nvCxnSpPr>
        <p:spPr>
          <a:xfrm flipV="1">
            <a:off x="349294" y="2975119"/>
            <a:ext cx="780596" cy="67111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694305" y="4360177"/>
            <a:ext cx="5796792" cy="6459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pic>
        <p:nvPicPr>
          <p:cNvPr id="2050" name="Picture 2" descr="746f17867b85d550b111354e7647984d.png (323×2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07954" y="4324475"/>
            <a:ext cx="3076575" cy="22288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30480"/>
            <a:ext cx="3663950" cy="572464"/>
          </a:xfrm>
          <a:prstGeom prst="rect">
            <a:avLst/>
          </a:prstGeom>
          <a:noFill/>
        </p:spPr>
        <p:txBody>
          <a:bodyPr wrap="square" rtlCol="0">
            <a:spAutoFit/>
          </a:bodyPr>
          <a:lstStyle/>
          <a:p>
            <a:pPr>
              <a:lnSpc>
                <a:spcPct val="130000"/>
              </a:lnSpc>
            </a:pPr>
            <a:r>
              <a:rPr lang="en-US" altLang="zh-CN" sz="2400" b="1" dirty="0" err="1" smtClean="0">
                <a:latin typeface="微软雅黑" panose="020B0503020204020204" pitchFamily="34" charset="-122"/>
                <a:ea typeface="微软雅黑" panose="020B0503020204020204" pitchFamily="34" charset="-122"/>
              </a:rPr>
              <a:t>Step2</a:t>
            </a:r>
            <a:r>
              <a:rPr lang="zh-CN" altLang="en-US" sz="2400" b="1" dirty="0" smtClean="0">
                <a:latin typeface="微软雅黑" panose="020B0503020204020204" pitchFamily="34" charset="-122"/>
                <a:ea typeface="微软雅黑" panose="020B0503020204020204" pitchFamily="34" charset="-122"/>
              </a:rPr>
              <a:t>：项目窗口</a:t>
            </a:r>
            <a:endParaRPr lang="zh-CN" altLang="en-US" sz="2400" b="1" dirty="0">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8" name="内容占位符 2"/>
          <p:cNvSpPr txBox="1"/>
          <p:nvPr/>
        </p:nvSpPr>
        <p:spPr bwMode="auto">
          <a:xfrm>
            <a:off x="862330" y="1068493"/>
            <a:ext cx="5020310" cy="4484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6"/>
          <a:stretch>
            <a:fillRect/>
          </a:stretch>
        </p:blipFill>
        <p:spPr>
          <a:xfrm>
            <a:off x="564945" y="633424"/>
            <a:ext cx="9369803" cy="5972565"/>
          </a:xfrm>
          <a:prstGeom prst="rect">
            <a:avLst/>
          </a:prstGeom>
        </p:spPr>
      </p:pic>
      <p:sp>
        <p:nvSpPr>
          <p:cNvPr id="10" name="矩形 9"/>
          <p:cNvSpPr/>
          <p:nvPr/>
        </p:nvSpPr>
        <p:spPr>
          <a:xfrm>
            <a:off x="756448" y="1236368"/>
            <a:ext cx="2146143" cy="6008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11" name="矩形 10"/>
          <p:cNvSpPr/>
          <p:nvPr/>
        </p:nvSpPr>
        <p:spPr>
          <a:xfrm>
            <a:off x="3372485" y="1236367"/>
            <a:ext cx="1618965" cy="16913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13" name="矩形 12"/>
          <p:cNvSpPr/>
          <p:nvPr/>
        </p:nvSpPr>
        <p:spPr>
          <a:xfrm>
            <a:off x="8019875" y="771787"/>
            <a:ext cx="847287" cy="2967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85000" lnSpcReduction="20000"/>
          </a:bodyPr>
          <a:lstStyle/>
          <a:p>
            <a:pPr algn="ctr"/>
            <a:endParaRPr lang="zh-CN" altLang="en-US" dirty="0"/>
          </a:p>
        </p:txBody>
      </p:sp>
    </p:spTree>
    <p:custDataLst>
      <p:tags r:id="rId1"/>
    </p:custDataLst>
    <p:extLst>
      <p:ext uri="{BB962C8B-B14F-4D97-AF65-F5344CB8AC3E}">
        <p14:creationId xmlns:p14="http://schemas.microsoft.com/office/powerpoint/2010/main" val="3189491204"/>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30480"/>
            <a:ext cx="3663950" cy="525657"/>
          </a:xfrm>
          <a:prstGeom prst="rect">
            <a:avLst/>
          </a:prstGeom>
          <a:noFill/>
        </p:spPr>
        <p:txBody>
          <a:bodyPr wrap="square" rtlCol="0">
            <a:spAutoFit/>
          </a:bodyPr>
          <a:lstStyle/>
          <a:p>
            <a:pPr>
              <a:lnSpc>
                <a:spcPct val="130000"/>
              </a:lnSpc>
            </a:pPr>
            <a:r>
              <a:rPr lang="en-US" altLang="zh-CN" sz="2400" b="1" dirty="0" err="1" smtClean="0">
                <a:latin typeface="微软雅黑" panose="020B0503020204020204" pitchFamily="34" charset="-122"/>
                <a:ea typeface="微软雅黑" panose="020B0503020204020204" pitchFamily="34" charset="-122"/>
              </a:rPr>
              <a:t>Step3</a:t>
            </a:r>
            <a:r>
              <a:rPr lang="zh-CN" altLang="en-US" sz="2400" b="1" dirty="0" smtClean="0">
                <a:latin typeface="微软雅黑" panose="020B0503020204020204" pitchFamily="34" charset="-122"/>
                <a:ea typeface="微软雅黑" panose="020B0503020204020204" pitchFamily="34" charset="-122"/>
              </a:rPr>
              <a:t>：运行</a:t>
            </a:r>
            <a:endParaRPr lang="zh-CN" altLang="en-US" sz="2400" b="1" dirty="0">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8" name="内容占位符 2"/>
          <p:cNvSpPr txBox="1"/>
          <p:nvPr/>
        </p:nvSpPr>
        <p:spPr bwMode="auto">
          <a:xfrm>
            <a:off x="862330" y="1068493"/>
            <a:ext cx="5020310" cy="4484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6"/>
          <a:stretch>
            <a:fillRect/>
          </a:stretch>
        </p:blipFill>
        <p:spPr>
          <a:xfrm>
            <a:off x="1030110" y="742398"/>
            <a:ext cx="9028290" cy="5754875"/>
          </a:xfrm>
          <a:prstGeom prst="rect">
            <a:avLst/>
          </a:prstGeom>
        </p:spPr>
      </p:pic>
      <p:sp>
        <p:nvSpPr>
          <p:cNvPr id="4" name="矩形 3"/>
          <p:cNvSpPr/>
          <p:nvPr/>
        </p:nvSpPr>
        <p:spPr>
          <a:xfrm>
            <a:off x="1518407" y="4697835"/>
            <a:ext cx="3137483" cy="124157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Tree>
    <p:custDataLst>
      <p:tags r:id="rId1"/>
    </p:custDataLst>
    <p:extLst>
      <p:ext uri="{BB962C8B-B14F-4D97-AF65-F5344CB8AC3E}">
        <p14:creationId xmlns:p14="http://schemas.microsoft.com/office/powerpoint/2010/main" val="3489700103"/>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30480"/>
            <a:ext cx="3663950" cy="572464"/>
          </a:xfrm>
          <a:prstGeom prst="rect">
            <a:avLst/>
          </a:prstGeom>
          <a:noFill/>
        </p:spPr>
        <p:txBody>
          <a:bodyPr wrap="square" rtlCol="0">
            <a:spAutoFit/>
          </a:bodyPr>
          <a:lstStyle/>
          <a:p>
            <a:pPr>
              <a:lnSpc>
                <a:spcPct val="130000"/>
              </a:lnSpc>
            </a:pPr>
            <a:r>
              <a:rPr lang="en-US" altLang="zh-CN" sz="2400" b="1" dirty="0" err="1" smtClean="0">
                <a:latin typeface="微软雅黑" panose="020B0503020204020204" pitchFamily="34" charset="-122"/>
                <a:ea typeface="微软雅黑" panose="020B0503020204020204" pitchFamily="34" charset="-122"/>
              </a:rPr>
              <a:t>Step4</a:t>
            </a:r>
            <a:r>
              <a:rPr lang="zh-CN" altLang="en-US" sz="2400" b="1" dirty="0" smtClean="0">
                <a:latin typeface="微软雅黑" panose="020B0503020204020204" pitchFamily="34" charset="-122"/>
                <a:ea typeface="微软雅黑" panose="020B0503020204020204" pitchFamily="34" charset="-122"/>
              </a:rPr>
              <a:t>：运行结果</a:t>
            </a:r>
            <a:endParaRPr lang="zh-CN" altLang="en-US" sz="2400" b="1" dirty="0">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2" name="图片 1"/>
          <p:cNvPicPr>
            <a:picLocks noChangeAspect="1"/>
          </p:cNvPicPr>
          <p:nvPr/>
        </p:nvPicPr>
        <p:blipFill>
          <a:blip r:embed="rId6"/>
          <a:stretch>
            <a:fillRect/>
          </a:stretch>
        </p:blipFill>
        <p:spPr>
          <a:xfrm>
            <a:off x="1050678" y="1199555"/>
            <a:ext cx="5510253" cy="985845"/>
          </a:xfrm>
          <a:prstGeom prst="rect">
            <a:avLst/>
          </a:prstGeom>
        </p:spPr>
      </p:pic>
    </p:spTree>
    <p:custDataLst>
      <p:tags r:id="rId1"/>
    </p:custDataLst>
    <p:extLst>
      <p:ext uri="{BB962C8B-B14F-4D97-AF65-F5344CB8AC3E}">
        <p14:creationId xmlns:p14="http://schemas.microsoft.com/office/powerpoint/2010/main" val="2479786206"/>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5" name="文本框 4"/>
          <p:cNvSpPr txBox="1"/>
          <p:nvPr/>
        </p:nvSpPr>
        <p:spPr>
          <a:xfrm>
            <a:off x="5590253" y="1646968"/>
            <a:ext cx="3390900" cy="1568450"/>
          </a:xfrm>
          <a:prstGeom prst="rect">
            <a:avLst/>
          </a:prstGeom>
          <a:noFill/>
        </p:spPr>
        <p:txBody>
          <a:bodyPr wrap="square" rtlCol="0" anchor="ctr" anchorCtr="0">
            <a:spAutoFit/>
          </a:bodyPr>
          <a:lstStyle/>
          <a:p>
            <a:pPr algn="ctr"/>
            <a:r>
              <a:rPr lang="en-US" altLang="zh-CN" sz="9600" dirty="0">
                <a:solidFill>
                  <a:schemeClr val="accent2"/>
                </a:solidFill>
                <a:latin typeface="+mj-lt"/>
              </a:rPr>
              <a:t>03</a:t>
            </a:r>
            <a:endParaRPr lang="zh-CN" altLang="en-US" sz="9600" dirty="0">
              <a:solidFill>
                <a:schemeClr val="accent2"/>
              </a:solidFill>
              <a:latin typeface="+mj-lt"/>
            </a:endParaRPr>
          </a:p>
        </p:txBody>
      </p:sp>
      <p:sp>
        <p:nvSpPr>
          <p:cNvPr id="6" name="文本框 5"/>
          <p:cNvSpPr txBox="1"/>
          <p:nvPr/>
        </p:nvSpPr>
        <p:spPr>
          <a:xfrm>
            <a:off x="4915949" y="3480485"/>
            <a:ext cx="4781724" cy="646331"/>
          </a:xfrm>
          <a:prstGeom prst="rect">
            <a:avLst/>
          </a:prstGeom>
          <a:noFill/>
        </p:spPr>
        <p:txBody>
          <a:bodyPr wrap="square" rtlCol="0" anchor="ctr" anchorCtr="0">
            <a:spAutoFit/>
          </a:bodyPr>
          <a:lstStyle/>
          <a:p>
            <a:pPr algn="ctr"/>
            <a:r>
              <a:rPr lang="en-US" altLang="zh-CN" sz="3600" b="1" dirty="0" err="1" smtClean="0">
                <a:solidFill>
                  <a:schemeClr val="accent1"/>
                </a:solidFill>
                <a:latin typeface="+mn-ea"/>
              </a:rPr>
              <a:t>SQLAlchemy</a:t>
            </a:r>
            <a:r>
              <a:rPr lang="zh-CN" altLang="en-US" sz="3600" b="1" dirty="0" smtClean="0">
                <a:solidFill>
                  <a:schemeClr val="accent1"/>
                </a:solidFill>
                <a:latin typeface="+mn-ea"/>
              </a:rPr>
              <a:t>框架</a:t>
            </a:r>
            <a:endParaRPr lang="zh-CN" altLang="en-US" sz="3600" b="1"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30480"/>
            <a:ext cx="3663950" cy="525657"/>
          </a:xfrm>
          <a:prstGeom prst="rect">
            <a:avLst/>
          </a:prstGeom>
          <a:noFill/>
        </p:spPr>
        <p:txBody>
          <a:bodyPr wrap="square" rtlCol="0">
            <a:spAutoFit/>
          </a:bodyPr>
          <a:lstStyle/>
          <a:p>
            <a:pPr>
              <a:lnSpc>
                <a:spcPct val="130000"/>
              </a:lnSpc>
            </a:pPr>
            <a:r>
              <a:rPr lang="en-US" altLang="zh-CN" sz="2400" b="1" dirty="0" err="1" smtClean="0">
                <a:latin typeface="微软雅黑" panose="020B0503020204020204" pitchFamily="34" charset="-122"/>
                <a:ea typeface="微软雅黑" panose="020B0503020204020204" pitchFamily="34" charset="-122"/>
              </a:rPr>
              <a:t>SQLAlchemy</a:t>
            </a:r>
            <a:r>
              <a:rPr lang="zh-CN" altLang="en-US" sz="2400" b="1" dirty="0" smtClean="0">
                <a:latin typeface="微软雅黑" panose="020B0503020204020204" pitchFamily="34" charset="-122"/>
                <a:ea typeface="微软雅黑" panose="020B0503020204020204" pitchFamily="34" charset="-122"/>
              </a:rPr>
              <a:t>介绍</a:t>
            </a:r>
            <a:r>
              <a:rPr lang="en-US" altLang="zh-CN" sz="2400" b="1" dirty="0" smtClean="0">
                <a:latin typeface="微软雅黑" panose="020B0503020204020204" pitchFamily="34" charset="-122"/>
                <a:ea typeface="微软雅黑" panose="020B0503020204020204" pitchFamily="34" charset="-122"/>
              </a:rPr>
              <a:t>1</a:t>
            </a:r>
            <a:endParaRPr lang="zh-CN" altLang="en-US" sz="2400" b="1" dirty="0">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8" name="内容占位符 2"/>
          <p:cNvSpPr txBox="1"/>
          <p:nvPr/>
        </p:nvSpPr>
        <p:spPr bwMode="auto">
          <a:xfrm>
            <a:off x="862329" y="1381760"/>
            <a:ext cx="8499785" cy="3467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000" b="1" dirty="0" err="1" smtClean="0">
                <a:latin typeface="宋体" panose="02010600030101010101" pitchFamily="2" charset="-122"/>
                <a:ea typeface="宋体" panose="02010600030101010101" pitchFamily="2" charset="-122"/>
                <a:cs typeface="宋体" panose="02010600030101010101" pitchFamily="2" charset="-122"/>
                <a:sym typeface="+mn-ea"/>
              </a:rPr>
              <a:t>ORM</a:t>
            </a: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dirty="0" smtClean="0"/>
              <a:t>Object </a:t>
            </a:r>
            <a:r>
              <a:rPr lang="en-US" altLang="zh-CN" sz="2000" dirty="0"/>
              <a:t>Relational </a:t>
            </a:r>
            <a:r>
              <a:rPr lang="en-US" altLang="zh-CN" sz="2000" dirty="0" smtClean="0"/>
              <a:t>Mapping</a:t>
            </a: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smtClean="0"/>
              <a:t>对象</a:t>
            </a:r>
            <a:r>
              <a:rPr lang="zh-CN" altLang="en-US" sz="2000" dirty="0"/>
              <a:t>关系</a:t>
            </a:r>
            <a:r>
              <a:rPr lang="zh-CN" altLang="en-US" sz="2000" dirty="0" smtClean="0"/>
              <a:t>映射</a:t>
            </a:r>
            <a:endParaRPr lang="en-US" altLang="zh-CN" sz="2000" dirty="0" smtClean="0"/>
          </a:p>
          <a:p>
            <a:pPr>
              <a:buFont typeface="Wingdings" panose="05000000000000000000" pitchFamily="2" charset="2"/>
              <a:buChar char="Ø"/>
            </a:pPr>
            <a:endParaRPr lang="en-US" altLang="zh-CN" sz="2000" b="1" dirty="0">
              <a:latin typeface="宋体" panose="02010600030101010101" pitchFamily="2" charset="-122"/>
              <a:ea typeface="宋体" panose="02010600030101010101" pitchFamily="2" charset="-122"/>
              <a:cs typeface="宋体" panose="02010600030101010101" pitchFamily="2" charset="-122"/>
              <a:sym typeface="+mn-ea"/>
            </a:endParaRPr>
          </a:p>
          <a:p>
            <a:pPr>
              <a:buFont typeface="Wingdings" panose="05000000000000000000" pitchFamily="2" charset="2"/>
              <a:buChar char="Ø"/>
            </a:pPr>
            <a:r>
              <a:rPr lang="en-US" altLang="zh-CN" sz="2000" b="1" dirty="0" err="1" smtClean="0">
                <a:latin typeface="宋体" panose="02010600030101010101" pitchFamily="2" charset="-122"/>
                <a:ea typeface="宋体" panose="02010600030101010101" pitchFamily="2" charset="-122"/>
                <a:cs typeface="宋体" panose="02010600030101010101" pitchFamily="2" charset="-122"/>
                <a:sym typeface="+mn-ea"/>
              </a:rPr>
              <a:t>SQLALchemy</a:t>
            </a: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mn-ea"/>
              </a:rPr>
              <a:t>是</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一</a:t>
            </a: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mn-ea"/>
              </a:rPr>
              <a:t>个基于</a:t>
            </a:r>
            <a:r>
              <a:rPr lang="en-US" altLang="zh-CN" sz="2000" b="1" dirty="0" smtClean="0">
                <a:latin typeface="宋体" panose="02010600030101010101" pitchFamily="2" charset="-122"/>
                <a:ea typeface="宋体" panose="02010600030101010101" pitchFamily="2" charset="-122"/>
                <a:cs typeface="宋体" panose="02010600030101010101" pitchFamily="2" charset="-122"/>
                <a:sym typeface="+mn-ea"/>
              </a:rPr>
              <a:t>python</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的</a:t>
            </a:r>
            <a:r>
              <a:rPr lang="en-US" altLang="zh-CN" sz="2000" b="1" dirty="0" err="1">
                <a:latin typeface="宋体" panose="02010600030101010101" pitchFamily="2" charset="-122"/>
                <a:ea typeface="宋体" panose="02010600030101010101" pitchFamily="2" charset="-122"/>
                <a:cs typeface="宋体" panose="02010600030101010101" pitchFamily="2" charset="-122"/>
                <a:sym typeface="+mn-ea"/>
              </a:rPr>
              <a:t>ORM</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框架</a:t>
            </a: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b="1" dirty="0" err="1" smtClean="0">
                <a:latin typeface="宋体" panose="02010600030101010101" pitchFamily="2" charset="-122"/>
                <a:ea typeface="宋体" panose="02010600030101010101" pitchFamily="2" charset="-122"/>
                <a:cs typeface="宋体" panose="02010600030101010101" pitchFamily="2" charset="-122"/>
                <a:sym typeface="+mn-ea"/>
              </a:rPr>
              <a:t>SQLALchemy</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适用于所有</a:t>
            </a: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python</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的</a:t>
            </a: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框架</a:t>
            </a:r>
            <a:endParaRPr lang="zh-CN" altLang="en-US" sz="2000" dirty="0">
              <a:latin typeface="Times New Roman" panose="02020603050405020304" charset="0"/>
              <a:ea typeface="宋体" panose="02010600030101010101" pitchFamily="2" charset="-122"/>
              <a:cs typeface="Times New Roman" panose="02020603050405020304" charset="0"/>
            </a:endParaRPr>
          </a:p>
        </p:txBody>
      </p:sp>
      <p:pic>
        <p:nvPicPr>
          <p:cNvPr id="2" name="图片 1"/>
          <p:cNvPicPr>
            <a:picLocks noChangeAspect="1"/>
          </p:cNvPicPr>
          <p:nvPr/>
        </p:nvPicPr>
        <p:blipFill>
          <a:blip r:embed="rId6"/>
          <a:stretch>
            <a:fillRect/>
          </a:stretch>
        </p:blipFill>
        <p:spPr>
          <a:xfrm>
            <a:off x="5282517" y="3064694"/>
            <a:ext cx="3371875" cy="2324117"/>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30480"/>
            <a:ext cx="3663950" cy="525657"/>
          </a:xfrm>
          <a:prstGeom prst="rect">
            <a:avLst/>
          </a:prstGeom>
          <a:noFill/>
        </p:spPr>
        <p:txBody>
          <a:bodyPr wrap="square" rtlCol="0">
            <a:spAutoFit/>
          </a:bodyPr>
          <a:lstStyle/>
          <a:p>
            <a:pPr>
              <a:lnSpc>
                <a:spcPct val="130000"/>
              </a:lnSpc>
            </a:pPr>
            <a:r>
              <a:rPr lang="en-US" altLang="zh-CN" sz="2400" b="1" dirty="0" err="1" smtClean="0">
                <a:latin typeface="微软雅黑" panose="020B0503020204020204" pitchFamily="34" charset="-122"/>
                <a:ea typeface="微软雅黑" panose="020B0503020204020204" pitchFamily="34" charset="-122"/>
              </a:rPr>
              <a:t>SQLAlchemy</a:t>
            </a:r>
            <a:r>
              <a:rPr lang="zh-CN" altLang="en-US" sz="2400" b="1" dirty="0" smtClean="0">
                <a:latin typeface="微软雅黑" panose="020B0503020204020204" pitchFamily="34" charset="-122"/>
                <a:ea typeface="微软雅黑" panose="020B0503020204020204" pitchFamily="34" charset="-122"/>
              </a:rPr>
              <a:t>介绍</a:t>
            </a:r>
            <a:r>
              <a:rPr lang="en-US" altLang="zh-CN" sz="2400" b="1" dirty="0" smtClean="0">
                <a:latin typeface="微软雅黑" panose="020B0503020204020204" pitchFamily="34" charset="-122"/>
                <a:ea typeface="微软雅黑" panose="020B0503020204020204" pitchFamily="34" charset="-122"/>
              </a:rPr>
              <a:t>2</a:t>
            </a:r>
            <a:endParaRPr lang="zh-CN" altLang="en-US" sz="2400" b="1" dirty="0">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8" name="内容占位符 2"/>
          <p:cNvSpPr txBox="1"/>
          <p:nvPr/>
        </p:nvSpPr>
        <p:spPr bwMode="auto">
          <a:xfrm>
            <a:off x="862329" y="1381760"/>
            <a:ext cx="8499785" cy="3467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000" dirty="0" err="1"/>
              <a:t>SQLAlchemy</a:t>
            </a:r>
            <a:r>
              <a:rPr lang="en-US" altLang="zh-CN" sz="2000" dirty="0"/>
              <a:t> </a:t>
            </a:r>
            <a:r>
              <a:rPr lang="zh-CN" altLang="en-US" sz="2000" dirty="0"/>
              <a:t>分为两个部分，一共用于 </a:t>
            </a:r>
            <a:r>
              <a:rPr lang="en-US" altLang="zh-CN" sz="2000" dirty="0" err="1"/>
              <a:t>ORM</a:t>
            </a:r>
            <a:r>
              <a:rPr lang="en-US" altLang="zh-CN" sz="2000" dirty="0"/>
              <a:t> </a:t>
            </a:r>
            <a:r>
              <a:rPr lang="zh-CN" altLang="en-US" sz="2000" dirty="0"/>
              <a:t>的对象映射，另外一个是核心</a:t>
            </a:r>
            <a:r>
              <a:rPr lang="zh-CN" altLang="en-US" sz="2000" dirty="0" smtClean="0"/>
              <a:t>的 </a:t>
            </a:r>
            <a:r>
              <a:rPr lang="en-US" altLang="zh-CN" sz="2000" dirty="0" smtClean="0"/>
              <a:t>SQL Expression</a:t>
            </a:r>
          </a:p>
          <a:p>
            <a:pPr>
              <a:buFont typeface="Wingdings" panose="05000000000000000000" pitchFamily="2" charset="2"/>
              <a:buChar char="Ø"/>
            </a:pPr>
            <a:endParaRPr lang="en-US" altLang="zh-CN" sz="2000" b="1" dirty="0" smtClean="0">
              <a:latin typeface="宋体" panose="02010600030101010101" pitchFamily="2" charset="-122"/>
              <a:ea typeface="宋体" panose="02010600030101010101" pitchFamily="2" charset="-122"/>
              <a:cs typeface="宋体" panose="02010600030101010101" pitchFamily="2" charset="-122"/>
              <a:sym typeface="+mn-ea"/>
            </a:endParaRPr>
          </a:p>
          <a:p>
            <a:pPr>
              <a:buFont typeface="Wingdings" panose="05000000000000000000" pitchFamily="2" charset="2"/>
              <a:buChar char="Ø"/>
            </a:pPr>
            <a:r>
              <a:rPr lang="zh-CN" altLang="en-US" sz="2000" dirty="0" smtClean="0"/>
              <a:t>使用 </a:t>
            </a:r>
            <a:r>
              <a:rPr lang="en-US" altLang="zh-CN" sz="2000" dirty="0" err="1"/>
              <a:t>SQLAlchemy</a:t>
            </a:r>
            <a:r>
              <a:rPr lang="en-US" altLang="zh-CN" sz="2000" dirty="0"/>
              <a:t> </a:t>
            </a:r>
            <a:r>
              <a:rPr lang="zh-CN" altLang="en-US" sz="2000" dirty="0"/>
              <a:t>则可以分为三种</a:t>
            </a:r>
            <a:r>
              <a:rPr lang="zh-CN" altLang="en-US" sz="2000" dirty="0" smtClean="0"/>
              <a:t>方式：</a:t>
            </a:r>
            <a:endParaRPr lang="en-US" altLang="zh-CN" sz="2000" dirty="0" smtClean="0"/>
          </a:p>
          <a:p>
            <a:pPr lvl="1">
              <a:buFont typeface="Wingdings" panose="05000000000000000000" pitchFamily="2" charset="2"/>
              <a:buChar char="Ø"/>
            </a:pPr>
            <a:r>
              <a:rPr lang="zh-CN" altLang="en-US" sz="1600" dirty="0">
                <a:latin typeface="Times New Roman" panose="02020603050405020304" charset="0"/>
                <a:ea typeface="宋体" panose="02010600030101010101" pitchFamily="2" charset="-122"/>
                <a:cs typeface="Times New Roman" panose="02020603050405020304" charset="0"/>
              </a:rPr>
              <a:t>使用 </a:t>
            </a:r>
            <a:r>
              <a:rPr lang="en-US" altLang="zh-CN" sz="1600" dirty="0" err="1">
                <a:latin typeface="Times New Roman" panose="02020603050405020304" charset="0"/>
                <a:ea typeface="宋体" panose="02010600030101010101" pitchFamily="2" charset="-122"/>
                <a:cs typeface="Times New Roman" panose="02020603050405020304" charset="0"/>
              </a:rPr>
              <a:t>sql</a:t>
            </a:r>
            <a:r>
              <a:rPr lang="en-US" altLang="zh-CN" sz="1600" dirty="0">
                <a:latin typeface="Times New Roman" panose="02020603050405020304" charset="0"/>
                <a:ea typeface="宋体" panose="02010600030101010101" pitchFamily="2" charset="-122"/>
                <a:cs typeface="Times New Roman" panose="02020603050405020304" charset="0"/>
              </a:rPr>
              <a:t> </a:t>
            </a:r>
            <a:r>
              <a:rPr lang="en-US" altLang="zh-CN" sz="1600" dirty="0" smtClean="0">
                <a:latin typeface="Times New Roman" panose="02020603050405020304" charset="0"/>
                <a:ea typeface="宋体" panose="02010600030101010101" pitchFamily="2" charset="-122"/>
                <a:cs typeface="Times New Roman" panose="02020603050405020304" charset="0"/>
              </a:rPr>
              <a:t>expression</a:t>
            </a:r>
          </a:p>
          <a:p>
            <a:pPr lvl="1">
              <a:buFont typeface="Wingdings" panose="05000000000000000000" pitchFamily="2" charset="2"/>
              <a:buChar char="Ø"/>
            </a:pPr>
            <a:r>
              <a:rPr lang="zh-CN" altLang="en-US" sz="1600" dirty="0" smtClean="0">
                <a:latin typeface="Times New Roman" panose="02020603050405020304" charset="0"/>
                <a:ea typeface="宋体" panose="02010600030101010101" pitchFamily="2" charset="-122"/>
                <a:cs typeface="Times New Roman" panose="02020603050405020304" charset="0"/>
              </a:rPr>
              <a:t>使用 </a:t>
            </a:r>
            <a:r>
              <a:rPr lang="en-US" altLang="zh-CN" sz="1600" dirty="0">
                <a:latin typeface="Times New Roman" panose="02020603050405020304" charset="0"/>
                <a:ea typeface="宋体" panose="02010600030101010101" pitchFamily="2" charset="-122"/>
                <a:cs typeface="Times New Roman" panose="02020603050405020304" charset="0"/>
              </a:rPr>
              <a:t>raw </a:t>
            </a:r>
            <a:r>
              <a:rPr lang="en-US" altLang="zh-CN" sz="1600" dirty="0" err="1" smtClean="0">
                <a:latin typeface="Times New Roman" panose="02020603050405020304" charset="0"/>
                <a:ea typeface="宋体" panose="02010600030101010101" pitchFamily="2" charset="-122"/>
                <a:cs typeface="Times New Roman" panose="02020603050405020304" charset="0"/>
              </a:rPr>
              <a:t>sql</a:t>
            </a:r>
            <a:endParaRPr lang="en-US" altLang="zh-CN" sz="1600" dirty="0" smtClean="0">
              <a:latin typeface="Times New Roman" panose="02020603050405020304" charset="0"/>
              <a:ea typeface="宋体" panose="02010600030101010101" pitchFamily="2" charset="-122"/>
              <a:cs typeface="Times New Roman" panose="02020603050405020304" charset="0"/>
            </a:endParaRPr>
          </a:p>
          <a:p>
            <a:pPr lvl="1">
              <a:buFont typeface="Wingdings" panose="05000000000000000000" pitchFamily="2" charset="2"/>
              <a:buChar char="Ø"/>
            </a:pPr>
            <a:r>
              <a:rPr lang="zh-CN" altLang="en-US" sz="1600" dirty="0" smtClean="0">
                <a:latin typeface="Times New Roman" panose="02020603050405020304" charset="0"/>
                <a:ea typeface="宋体" panose="02010600030101010101" pitchFamily="2" charset="-122"/>
                <a:cs typeface="Times New Roman" panose="02020603050405020304" charset="0"/>
              </a:rPr>
              <a:t>使用 </a:t>
            </a:r>
            <a:r>
              <a:rPr lang="en-US" altLang="zh-CN" sz="1600" dirty="0" err="1">
                <a:latin typeface="Times New Roman" panose="02020603050405020304" charset="0"/>
                <a:ea typeface="宋体" panose="02010600030101010101" pitchFamily="2" charset="-122"/>
                <a:cs typeface="Times New Roman" panose="02020603050405020304" charset="0"/>
              </a:rPr>
              <a:t>ORM</a:t>
            </a:r>
            <a:r>
              <a:rPr lang="en-US" altLang="zh-CN" sz="1600" dirty="0">
                <a:latin typeface="Times New Roman" panose="02020603050405020304" charset="0"/>
                <a:ea typeface="宋体" panose="02010600030101010101" pitchFamily="2" charset="-122"/>
                <a:cs typeface="Times New Roman" panose="02020603050405020304" charset="0"/>
              </a:rPr>
              <a:t> </a:t>
            </a:r>
            <a:r>
              <a:rPr lang="zh-CN" altLang="en-US" sz="1600" dirty="0">
                <a:latin typeface="Times New Roman" panose="02020603050405020304" charset="0"/>
                <a:ea typeface="宋体" panose="02010600030101010101" pitchFamily="2" charset="-122"/>
                <a:cs typeface="Times New Roman" panose="02020603050405020304" charset="0"/>
              </a:rPr>
              <a:t>避开直接书写 </a:t>
            </a:r>
            <a:r>
              <a:rPr lang="en-US" altLang="zh-CN" sz="1600" dirty="0" err="1">
                <a:latin typeface="Times New Roman" panose="02020603050405020304" charset="0"/>
                <a:ea typeface="宋体" panose="02010600030101010101" pitchFamily="2" charset="-122"/>
                <a:cs typeface="Times New Roman" panose="02020603050405020304" charset="0"/>
              </a:rPr>
              <a:t>sql</a:t>
            </a:r>
            <a:endParaRPr lang="zh-CN" altLang="en-US" sz="1600" dirty="0">
              <a:latin typeface="Times New Roman" panose="02020603050405020304" charset="0"/>
              <a:ea typeface="宋体" panose="02010600030101010101" pitchFamily="2" charset="-122"/>
              <a:cs typeface="Times New Roman" panose="02020603050405020304" charset="0"/>
            </a:endParaRPr>
          </a:p>
        </p:txBody>
      </p:sp>
    </p:spTree>
    <p:custDataLst>
      <p:tags r:id="rId1"/>
    </p:custDataLst>
    <p:extLst>
      <p:ext uri="{BB962C8B-B14F-4D97-AF65-F5344CB8AC3E}">
        <p14:creationId xmlns:p14="http://schemas.microsoft.com/office/powerpoint/2010/main" val="4045063017"/>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5" name="文本框 4"/>
          <p:cNvSpPr txBox="1"/>
          <p:nvPr/>
        </p:nvSpPr>
        <p:spPr>
          <a:xfrm>
            <a:off x="5590253" y="1646968"/>
            <a:ext cx="3390900" cy="1568450"/>
          </a:xfrm>
          <a:prstGeom prst="rect">
            <a:avLst/>
          </a:prstGeom>
          <a:noFill/>
        </p:spPr>
        <p:txBody>
          <a:bodyPr wrap="square" rtlCol="0" anchor="ctr" anchorCtr="0">
            <a:spAutoFit/>
          </a:bodyPr>
          <a:lstStyle/>
          <a:p>
            <a:pPr algn="ctr"/>
            <a:r>
              <a:rPr lang="en-US" altLang="zh-CN" sz="9600" dirty="0">
                <a:solidFill>
                  <a:schemeClr val="accent2"/>
                </a:solidFill>
                <a:latin typeface="+mj-lt"/>
              </a:rPr>
              <a:t>04</a:t>
            </a:r>
            <a:endParaRPr lang="zh-CN" altLang="en-US" sz="9600" dirty="0">
              <a:solidFill>
                <a:schemeClr val="accent2"/>
              </a:solidFill>
              <a:latin typeface="+mj-lt"/>
            </a:endParaRPr>
          </a:p>
        </p:txBody>
      </p:sp>
      <p:sp>
        <p:nvSpPr>
          <p:cNvPr id="6" name="文本框 5"/>
          <p:cNvSpPr txBox="1"/>
          <p:nvPr/>
        </p:nvSpPr>
        <p:spPr>
          <a:xfrm>
            <a:off x="5507354" y="3397385"/>
            <a:ext cx="4131595" cy="812530"/>
          </a:xfrm>
          <a:prstGeom prst="rect">
            <a:avLst/>
          </a:prstGeom>
          <a:noFill/>
        </p:spPr>
        <p:txBody>
          <a:bodyPr wrap="square" rtlCol="0" anchor="ctr" anchorCtr="0">
            <a:spAutoFit/>
          </a:bodyPr>
          <a:lstStyle/>
          <a:p>
            <a:pPr>
              <a:lnSpc>
                <a:spcPct val="130000"/>
              </a:lnSpc>
            </a:pPr>
            <a:r>
              <a:rPr lang="en-US" altLang="zh-CN" sz="3600" b="1" dirty="0" err="1">
                <a:latin typeface="微软雅黑" panose="020B0503020204020204" pitchFamily="34" charset="-122"/>
                <a:ea typeface="微软雅黑" panose="020B0503020204020204" pitchFamily="34" charset="-122"/>
              </a:rPr>
              <a:t>SQLAlchemy</a:t>
            </a:r>
            <a:r>
              <a:rPr lang="zh-CN" altLang="en-US" sz="3600" b="1" dirty="0">
                <a:latin typeface="微软雅黑" panose="020B0503020204020204" pitchFamily="34" charset="-122"/>
                <a:ea typeface="微软雅黑" panose="020B0503020204020204" pitchFamily="34" charset="-122"/>
              </a:rPr>
              <a:t>实战</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30480"/>
            <a:ext cx="3663950" cy="525657"/>
          </a:xfrm>
          <a:prstGeom prst="rect">
            <a:avLst/>
          </a:prstGeom>
          <a:noFill/>
        </p:spPr>
        <p:txBody>
          <a:bodyPr wrap="square" rtlCol="0">
            <a:spAutoFit/>
          </a:bodyPr>
          <a:lstStyle/>
          <a:p>
            <a:pPr>
              <a:lnSpc>
                <a:spcPct val="130000"/>
              </a:lnSpc>
            </a:pPr>
            <a:r>
              <a:rPr lang="en-US" altLang="zh-CN" sz="2400" b="1" dirty="0" smtClean="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准备数据库</a:t>
            </a:r>
            <a:r>
              <a:rPr lang="en-US" altLang="zh-CN" sz="2400" b="1" dirty="0" err="1" smtClean="0">
                <a:latin typeface="微软雅黑" panose="020B0503020204020204" pitchFamily="34" charset="-122"/>
                <a:ea typeface="微软雅黑" panose="020B0503020204020204" pitchFamily="34" charset="-122"/>
              </a:rPr>
              <a:t>sql_demo</a:t>
            </a:r>
            <a:endParaRPr lang="zh-CN" altLang="en-US" sz="2400" b="1" dirty="0">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6"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8" name="内容占位符 2"/>
          <p:cNvSpPr txBox="1"/>
          <p:nvPr/>
        </p:nvSpPr>
        <p:spPr bwMode="auto">
          <a:xfrm>
            <a:off x="1012444" y="5237835"/>
            <a:ext cx="8383225" cy="51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fontAlgn="auto">
              <a:spcBef>
                <a:spcPts val="0"/>
              </a:spcBef>
              <a:spcAft>
                <a:spcPts val="0"/>
              </a:spcAft>
              <a:buClrTx/>
              <a:buNone/>
              <a:defRPr/>
            </a:pPr>
            <a:r>
              <a:rPr lang="zh-CN" altLang="en-US" sz="1600" dirty="0" smtClean="0"/>
              <a:t>从上述程序不难看出，连接的是</a:t>
            </a:r>
            <a:r>
              <a:rPr lang="en-US" altLang="zh-CN" sz="1600" dirty="0" smtClean="0"/>
              <a:t>MySQL</a:t>
            </a:r>
            <a:r>
              <a:rPr lang="zh-CN" altLang="en-US" sz="1600" dirty="0" smtClean="0"/>
              <a:t>数据库引擎，数据库连接框架使用的是</a:t>
            </a:r>
            <a:r>
              <a:rPr lang="en-US" altLang="zh-CN" sz="1600" dirty="0" err="1" smtClean="0"/>
              <a:t>pymysql</a:t>
            </a:r>
            <a:r>
              <a:rPr lang="zh-CN" altLang="en-US" sz="1600" dirty="0" smtClean="0"/>
              <a:t>。</a:t>
            </a:r>
            <a:endParaRPr lang="en-US" altLang="zh-CN" sz="1600" dirty="0"/>
          </a:p>
        </p:txBody>
      </p:sp>
      <p:sp>
        <p:nvSpPr>
          <p:cNvPr id="4" name="Rectangle 2"/>
          <p:cNvSpPr>
            <a:spLocks noChangeArrowheads="1"/>
          </p:cNvSpPr>
          <p:nvPr/>
        </p:nvSpPr>
        <p:spPr bwMode="auto">
          <a:xfrm>
            <a:off x="1129890" y="728338"/>
            <a:ext cx="69730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mysql&gt; create database sql_demo;</a:t>
            </a:r>
            <a:r>
              <a:rPr kumimoji="0" lang="zh-CN" altLang="zh-CN" sz="2800" b="0" i="0" u="none" strike="noStrike" cap="none" normalizeH="0" baseline="0" dirty="0" smtClean="0">
                <a:ln>
                  <a:noFill/>
                </a:ln>
                <a:solidFill>
                  <a:schemeClr val="tx1"/>
                </a:solidFill>
                <a:effectLst/>
              </a:rPr>
              <a:t> </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
        <p:nvSpPr>
          <p:cNvPr id="9" name="PA-文本框 10"/>
          <p:cNvSpPr txBox="1"/>
          <p:nvPr>
            <p:custDataLst>
              <p:tags r:id="rId3"/>
            </p:custDataLst>
          </p:nvPr>
        </p:nvSpPr>
        <p:spPr>
          <a:xfrm>
            <a:off x="862330" y="1525905"/>
            <a:ext cx="3663950" cy="572464"/>
          </a:xfrm>
          <a:prstGeom prst="rect">
            <a:avLst/>
          </a:prstGeom>
          <a:noFill/>
        </p:spPr>
        <p:txBody>
          <a:bodyPr wrap="square" rtlCol="0">
            <a:spAutoFit/>
          </a:bodyPr>
          <a:lstStyle/>
          <a:p>
            <a:pPr>
              <a:lnSpc>
                <a:spcPct val="130000"/>
              </a:lnSpc>
            </a:pPr>
            <a:r>
              <a:rPr lang="en-US" altLang="zh-CN" sz="2400" b="1" dirty="0" smtClean="0">
                <a:latin typeface="微软雅黑" panose="020B0503020204020204" pitchFamily="34" charset="-122"/>
                <a:ea typeface="微软雅黑" panose="020B0503020204020204" pitchFamily="34" charset="-122"/>
              </a:rPr>
              <a:t>2.</a:t>
            </a:r>
            <a:r>
              <a:rPr lang="zh-CN" altLang="en-US" sz="2400" b="1" dirty="0" smtClean="0">
                <a:latin typeface="微软雅黑" panose="020B0503020204020204" pitchFamily="34" charset="-122"/>
                <a:ea typeface="微软雅黑" panose="020B0503020204020204" pitchFamily="34" charset="-122"/>
              </a:rPr>
              <a:t>在</a:t>
            </a:r>
            <a:r>
              <a:rPr lang="en-US" altLang="zh-CN" sz="2400" b="1" dirty="0" err="1" smtClean="0">
                <a:latin typeface="微软雅黑" panose="020B0503020204020204" pitchFamily="34" charset="-122"/>
                <a:ea typeface="微软雅黑" panose="020B0503020204020204" pitchFamily="34" charset="-122"/>
              </a:rPr>
              <a:t>sql_demo</a:t>
            </a:r>
            <a:r>
              <a:rPr lang="zh-CN" altLang="en-US" sz="2400" b="1" dirty="0" smtClean="0">
                <a:latin typeface="微软雅黑" panose="020B0503020204020204" pitchFamily="34" charset="-122"/>
                <a:ea typeface="微软雅黑" panose="020B0503020204020204" pitchFamily="34" charset="-122"/>
              </a:rPr>
              <a:t>中创建表</a:t>
            </a:r>
            <a:endParaRPr lang="en-US" altLang="zh-CN" sz="2400" b="1" dirty="0" smtClean="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7"/>
          <a:stretch>
            <a:fillRect/>
          </a:stretch>
        </p:blipFill>
        <p:spPr>
          <a:xfrm>
            <a:off x="1129890" y="2158716"/>
            <a:ext cx="6677074" cy="2781320"/>
          </a:xfrm>
          <a:prstGeom prst="rect">
            <a:avLst/>
          </a:prstGeom>
        </p:spPr>
      </p:pic>
      <p:sp>
        <p:nvSpPr>
          <p:cNvPr id="6" name="矩形 5"/>
          <p:cNvSpPr/>
          <p:nvPr/>
        </p:nvSpPr>
        <p:spPr>
          <a:xfrm>
            <a:off x="1333850" y="3347207"/>
            <a:ext cx="2466363" cy="2348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62500" lnSpcReduction="20000"/>
          </a:bodyPr>
          <a:lstStyle/>
          <a:p>
            <a:pPr algn="ctr"/>
            <a:endParaRPr lang="zh-CN" altLang="en-US" dirty="0"/>
          </a:p>
        </p:txBody>
      </p:sp>
      <p:pic>
        <p:nvPicPr>
          <p:cNvPr id="8" name="图片 7"/>
          <p:cNvPicPr>
            <a:picLocks noChangeAspect="1"/>
          </p:cNvPicPr>
          <p:nvPr/>
        </p:nvPicPr>
        <p:blipFill>
          <a:blip r:embed="rId8"/>
          <a:stretch>
            <a:fillRect/>
          </a:stretch>
        </p:blipFill>
        <p:spPr>
          <a:xfrm>
            <a:off x="8376816" y="3102834"/>
            <a:ext cx="2867046" cy="1828813"/>
          </a:xfrm>
          <a:prstGeom prst="rect">
            <a:avLst/>
          </a:prstGeom>
        </p:spPr>
      </p:pic>
    </p:spTree>
    <p:custDataLst>
      <p:tags r:id="rId1"/>
    </p:custDataLst>
    <p:extLst>
      <p:ext uri="{BB962C8B-B14F-4D97-AF65-F5344CB8AC3E}">
        <p14:creationId xmlns:p14="http://schemas.microsoft.com/office/powerpoint/2010/main" val="3103087656"/>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7" name="PA-文本框 10"/>
          <p:cNvSpPr txBox="1"/>
          <p:nvPr>
            <p:custDataLst>
              <p:tags r:id="rId2"/>
            </p:custDataLst>
          </p:nvPr>
        </p:nvSpPr>
        <p:spPr>
          <a:xfrm>
            <a:off x="754671" y="98991"/>
            <a:ext cx="3663950" cy="525657"/>
          </a:xfrm>
          <a:prstGeom prst="rect">
            <a:avLst/>
          </a:prstGeom>
          <a:noFill/>
        </p:spPr>
        <p:txBody>
          <a:bodyPr wrap="square" rtlCol="0">
            <a:spAutoFit/>
          </a:bodyPr>
          <a:lstStyle/>
          <a:p>
            <a:pPr>
              <a:lnSpc>
                <a:spcPct val="130000"/>
              </a:lnSpc>
            </a:pPr>
            <a:r>
              <a:rPr lang="en-US" altLang="zh-CN" sz="2400" b="1" dirty="0" smtClean="0">
                <a:latin typeface="微软雅黑" panose="020B0503020204020204" pitchFamily="34" charset="-122"/>
                <a:ea typeface="微软雅黑" panose="020B0503020204020204" pitchFamily="34" charset="-122"/>
              </a:rPr>
              <a:t>3.</a:t>
            </a:r>
            <a:r>
              <a:rPr lang="zh-CN" altLang="en-US" sz="2400" b="1" dirty="0" smtClean="0">
                <a:latin typeface="微软雅黑" panose="020B0503020204020204" pitchFamily="34" charset="-122"/>
                <a:ea typeface="微软雅黑" panose="020B0503020204020204" pitchFamily="34" charset="-122"/>
              </a:rPr>
              <a:t>增加数据</a:t>
            </a:r>
            <a:endParaRPr lang="zh-CN" altLang="en-US" sz="2400" b="1"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6"/>
          <a:stretch>
            <a:fillRect/>
          </a:stretch>
        </p:blipFill>
        <p:spPr>
          <a:xfrm>
            <a:off x="7416053" y="1957580"/>
            <a:ext cx="2376505" cy="1781188"/>
          </a:xfrm>
          <a:prstGeom prst="rect">
            <a:avLst/>
          </a:prstGeom>
        </p:spPr>
      </p:pic>
      <p:sp>
        <p:nvSpPr>
          <p:cNvPr id="17" name="内容占位符 2"/>
          <p:cNvSpPr txBox="1"/>
          <p:nvPr/>
        </p:nvSpPr>
        <p:spPr bwMode="auto">
          <a:xfrm>
            <a:off x="865377" y="738579"/>
            <a:ext cx="6126586" cy="425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fontAlgn="auto">
              <a:spcBef>
                <a:spcPts val="0"/>
              </a:spcBef>
              <a:spcAft>
                <a:spcPts val="0"/>
              </a:spcAft>
              <a:buClrTx/>
              <a:buNone/>
              <a:defRPr/>
            </a:pPr>
            <a:r>
              <a:rPr lang="zh-CN" altLang="en-US" sz="1600" dirty="0" smtClean="0"/>
              <a:t>批量插入数据：</a:t>
            </a:r>
            <a:endParaRPr lang="en-US" altLang="zh-CN" sz="1600" dirty="0"/>
          </a:p>
        </p:txBody>
      </p:sp>
      <p:pic>
        <p:nvPicPr>
          <p:cNvPr id="15" name="图片 14"/>
          <p:cNvPicPr>
            <a:picLocks noChangeAspect="1"/>
          </p:cNvPicPr>
          <p:nvPr/>
        </p:nvPicPr>
        <p:blipFill>
          <a:blip r:embed="rId7"/>
          <a:stretch>
            <a:fillRect/>
          </a:stretch>
        </p:blipFill>
        <p:spPr>
          <a:xfrm>
            <a:off x="937798" y="1295588"/>
            <a:ext cx="5981744" cy="3105173"/>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7" cstate="screen"/>
          <a:srcRect l="35490" b="47335"/>
          <a:stretch>
            <a:fillRect/>
          </a:stretch>
        </p:blipFill>
        <p:spPr>
          <a:xfrm>
            <a:off x="0" y="3120587"/>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3" name="图片 2"/>
          <p:cNvPicPr>
            <a:picLocks noChangeAspect="1"/>
          </p:cNvPicPr>
          <p:nvPr/>
        </p:nvPicPr>
        <p:blipFill>
          <a:blip r:embed="rId7" cstate="screen"/>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 name="PA-文本框 10"/>
          <p:cNvSpPr txBox="1"/>
          <p:nvPr>
            <p:custDataLst>
              <p:tags r:id="rId1"/>
            </p:custDataLst>
          </p:nvPr>
        </p:nvSpPr>
        <p:spPr>
          <a:xfrm>
            <a:off x="4350927" y="2124112"/>
            <a:ext cx="3254390" cy="453457"/>
          </a:xfrm>
          <a:prstGeom prst="rect">
            <a:avLst/>
          </a:prstGeom>
          <a:noFill/>
        </p:spPr>
        <p:txBody>
          <a:bodyPr wrap="square" rtlCol="0">
            <a:spAutoFit/>
          </a:bodyPr>
          <a:lstStyle/>
          <a:p>
            <a:pPr>
              <a:lnSpc>
                <a:spcPct val="130000"/>
              </a:lnSpc>
            </a:pPr>
            <a:r>
              <a:rPr lang="en-US" altLang="zh-CN" sz="2000" b="1" dirty="0" smtClean="0">
                <a:latin typeface="微软雅黑" panose="020B0503020204020204" pitchFamily="34" charset="-122"/>
                <a:ea typeface="微软雅黑" panose="020B0503020204020204" pitchFamily="34" charset="-122"/>
              </a:rPr>
              <a:t>Flask</a:t>
            </a:r>
            <a:r>
              <a:rPr lang="zh-CN" altLang="en-US" sz="2000" b="1" dirty="0" smtClean="0">
                <a:latin typeface="微软雅黑" panose="020B0503020204020204" pitchFamily="34" charset="-122"/>
                <a:ea typeface="微软雅黑" panose="020B0503020204020204" pitchFamily="34" charset="-122"/>
              </a:rPr>
              <a:t>框架介绍</a:t>
            </a:r>
            <a:endParaRPr lang="zh-CN" altLang="en-US" sz="2000" b="1" dirty="0">
              <a:latin typeface="微软雅黑" panose="020B0503020204020204" pitchFamily="34" charset="-122"/>
              <a:ea typeface="微软雅黑" panose="020B0503020204020204" pitchFamily="34" charset="-122"/>
            </a:endParaRPr>
          </a:p>
        </p:txBody>
      </p:sp>
      <p:sp>
        <p:nvSpPr>
          <p:cNvPr id="6" name="矩形 5"/>
          <p:cNvSpPr/>
          <p:nvPr/>
        </p:nvSpPr>
        <p:spPr>
          <a:xfrm>
            <a:off x="-645413" y="312499"/>
            <a:ext cx="6131164" cy="769441"/>
          </a:xfrm>
          <a:prstGeom prst="rect">
            <a:avLst/>
          </a:prstGeom>
        </p:spPr>
        <p:txBody>
          <a:bodyPr wrap="square">
            <a:spAutoFit/>
          </a:bodyPr>
          <a:lstStyle/>
          <a:p>
            <a:pPr algn="ctr"/>
            <a:r>
              <a:rPr lang="zh-CN" sz="4400" b="1" dirty="0">
                <a:solidFill>
                  <a:schemeClr val="accent2"/>
                </a:solidFill>
                <a:latin typeface="微软雅黑" panose="020B0503020204020204" pitchFamily="34" charset="-122"/>
                <a:ea typeface="微软雅黑" panose="020B0503020204020204" pitchFamily="34" charset="-122"/>
                <a:cs typeface="Segoe Print" panose="02000600000000000000" charset="0"/>
                <a:sym typeface="Bebas Neue" charset="0"/>
              </a:rPr>
              <a:t>目录</a:t>
            </a:r>
            <a:endParaRPr lang="zh-CN" sz="4400" dirty="0">
              <a:solidFill>
                <a:schemeClr val="accent2"/>
              </a:solidFill>
              <a:latin typeface="微软雅黑" panose="020B0503020204020204" pitchFamily="34" charset="-122"/>
              <a:ea typeface="微软雅黑" panose="020B0503020204020204" pitchFamily="34" charset="-122"/>
            </a:endParaRPr>
          </a:p>
        </p:txBody>
      </p:sp>
      <p:sp>
        <p:nvSpPr>
          <p:cNvPr id="7" name="椭圆 6"/>
          <p:cNvSpPr/>
          <p:nvPr/>
        </p:nvSpPr>
        <p:spPr>
          <a:xfrm>
            <a:off x="3476265" y="2080881"/>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sz="2000" dirty="0"/>
          </a:p>
        </p:txBody>
      </p:sp>
      <p:sp>
        <p:nvSpPr>
          <p:cNvPr id="8" name="文本框 7"/>
          <p:cNvSpPr txBox="1"/>
          <p:nvPr/>
        </p:nvSpPr>
        <p:spPr>
          <a:xfrm>
            <a:off x="3533379" y="2209403"/>
            <a:ext cx="542926" cy="400110"/>
          </a:xfrm>
          <a:prstGeom prst="rect">
            <a:avLst/>
          </a:prstGeom>
          <a:noFill/>
        </p:spPr>
        <p:txBody>
          <a:bodyPr wrap="square" rtlCol="0" anchor="ctr" anchorCtr="0">
            <a:spAutoFit/>
          </a:bodyPr>
          <a:lstStyle/>
          <a:p>
            <a:pPr algn="ctr"/>
            <a:r>
              <a:rPr lang="en-US" altLang="zh-CN" sz="2000" dirty="0">
                <a:solidFill>
                  <a:schemeClr val="bg1"/>
                </a:solidFill>
              </a:rPr>
              <a:t>1</a:t>
            </a:r>
            <a:endParaRPr lang="zh-CN" altLang="en-US" sz="2000" dirty="0">
              <a:solidFill>
                <a:schemeClr val="bg1"/>
              </a:solidFill>
            </a:endParaRPr>
          </a:p>
        </p:txBody>
      </p:sp>
      <p:cxnSp>
        <p:nvCxnSpPr>
          <p:cNvPr id="9" name="直接连接符 8"/>
          <p:cNvCxnSpPr/>
          <p:nvPr/>
        </p:nvCxnSpPr>
        <p:spPr>
          <a:xfrm>
            <a:off x="390684" y="1163706"/>
            <a:ext cx="427479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文本框 10"/>
          <p:cNvSpPr txBox="1"/>
          <p:nvPr>
            <p:custDataLst>
              <p:tags r:id="rId2"/>
            </p:custDataLst>
          </p:nvPr>
        </p:nvSpPr>
        <p:spPr>
          <a:xfrm>
            <a:off x="5249979" y="2936418"/>
            <a:ext cx="4157841" cy="492443"/>
          </a:xfrm>
          <a:prstGeom prst="rect">
            <a:avLst/>
          </a:prstGeom>
          <a:noFill/>
        </p:spPr>
        <p:txBody>
          <a:bodyPr wrap="square" rtlCol="0">
            <a:spAutoFit/>
          </a:bodyPr>
          <a:lstStyle/>
          <a:p>
            <a:pPr>
              <a:lnSpc>
                <a:spcPct val="130000"/>
              </a:lnSpc>
            </a:pPr>
            <a:r>
              <a:rPr lang="en-US" altLang="zh-CN" sz="2000" b="1" dirty="0" smtClean="0">
                <a:latin typeface="微软雅黑" panose="020B0503020204020204" pitchFamily="34" charset="-122"/>
                <a:ea typeface="微软雅黑" panose="020B0503020204020204" pitchFamily="34" charset="-122"/>
              </a:rPr>
              <a:t>Flask</a:t>
            </a:r>
            <a:r>
              <a:rPr lang="zh-CN" altLang="en-US" sz="2000" b="1" dirty="0" smtClean="0">
                <a:latin typeface="微软雅黑" panose="020B0503020204020204" pitchFamily="34" charset="-122"/>
                <a:ea typeface="微软雅黑" panose="020B0503020204020204" pitchFamily="34" charset="-122"/>
              </a:rPr>
              <a:t>应用</a:t>
            </a:r>
            <a:r>
              <a:rPr lang="en-US" altLang="zh-CN" sz="2000" b="1" dirty="0" smtClean="0">
                <a:latin typeface="微软雅黑" panose="020B0503020204020204" pitchFamily="34" charset="-122"/>
                <a:ea typeface="微软雅黑" panose="020B0503020204020204" pitchFamily="34" charset="-122"/>
              </a:rPr>
              <a:t>-HelloWorld</a:t>
            </a:r>
            <a:endParaRPr lang="zh-CN" altLang="en-US" sz="2000" b="1" dirty="0">
              <a:latin typeface="微软雅黑" panose="020B0503020204020204" pitchFamily="34" charset="-122"/>
              <a:ea typeface="微软雅黑" panose="020B0503020204020204" pitchFamily="34" charset="-122"/>
            </a:endParaRPr>
          </a:p>
        </p:txBody>
      </p:sp>
      <p:sp>
        <p:nvSpPr>
          <p:cNvPr id="12" name="椭圆 11"/>
          <p:cNvSpPr/>
          <p:nvPr/>
        </p:nvSpPr>
        <p:spPr>
          <a:xfrm>
            <a:off x="4375318" y="2893187"/>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sz="2000" dirty="0"/>
          </a:p>
        </p:txBody>
      </p:sp>
      <p:sp>
        <p:nvSpPr>
          <p:cNvPr id="13" name="文本框 12"/>
          <p:cNvSpPr txBox="1"/>
          <p:nvPr/>
        </p:nvSpPr>
        <p:spPr>
          <a:xfrm>
            <a:off x="4432432" y="3021709"/>
            <a:ext cx="542926" cy="400110"/>
          </a:xfrm>
          <a:prstGeom prst="rect">
            <a:avLst/>
          </a:prstGeom>
          <a:noFill/>
        </p:spPr>
        <p:txBody>
          <a:bodyPr wrap="square" rtlCol="0" anchor="ctr" anchorCtr="0">
            <a:spAutoFit/>
          </a:bodyPr>
          <a:lstStyle/>
          <a:p>
            <a:pPr algn="ctr"/>
            <a:r>
              <a:rPr lang="en-US" altLang="zh-CN" sz="2000" dirty="0">
                <a:solidFill>
                  <a:schemeClr val="bg1"/>
                </a:solidFill>
              </a:rPr>
              <a:t>2</a:t>
            </a:r>
          </a:p>
        </p:txBody>
      </p:sp>
      <p:sp>
        <p:nvSpPr>
          <p:cNvPr id="17" name="PA-文本框 10"/>
          <p:cNvSpPr txBox="1"/>
          <p:nvPr>
            <p:custDataLst>
              <p:tags r:id="rId3"/>
            </p:custDataLst>
          </p:nvPr>
        </p:nvSpPr>
        <p:spPr>
          <a:xfrm>
            <a:off x="6169165" y="3813605"/>
            <a:ext cx="3192109" cy="453457"/>
          </a:xfrm>
          <a:prstGeom prst="rect">
            <a:avLst/>
          </a:prstGeom>
          <a:noFill/>
        </p:spPr>
        <p:txBody>
          <a:bodyPr wrap="square" rtlCol="0">
            <a:spAutoFit/>
          </a:bodyPr>
          <a:lstStyle/>
          <a:p>
            <a:pPr>
              <a:lnSpc>
                <a:spcPct val="130000"/>
              </a:lnSpc>
            </a:pPr>
            <a:r>
              <a:rPr lang="en-US" altLang="zh-CN" sz="2000" b="1" dirty="0" err="1" smtClean="0">
                <a:latin typeface="微软雅黑" panose="020B0503020204020204" pitchFamily="34" charset="-122"/>
                <a:ea typeface="微软雅黑" panose="020B0503020204020204" pitchFamily="34" charset="-122"/>
              </a:rPr>
              <a:t>SQLAlchemy</a:t>
            </a:r>
            <a:r>
              <a:rPr lang="zh-CN" altLang="en-US" sz="2000" b="1" dirty="0" smtClean="0">
                <a:latin typeface="微软雅黑" panose="020B0503020204020204" pitchFamily="34" charset="-122"/>
                <a:ea typeface="微软雅黑" panose="020B0503020204020204" pitchFamily="34" charset="-122"/>
              </a:rPr>
              <a:t>框架</a:t>
            </a:r>
            <a:endParaRPr lang="zh-CN" altLang="en-US" sz="2000" b="1" dirty="0">
              <a:latin typeface="微软雅黑" panose="020B0503020204020204" pitchFamily="34" charset="-122"/>
              <a:ea typeface="微软雅黑" panose="020B0503020204020204" pitchFamily="34" charset="-122"/>
            </a:endParaRPr>
          </a:p>
        </p:txBody>
      </p:sp>
      <p:sp>
        <p:nvSpPr>
          <p:cNvPr id="18" name="椭圆 17"/>
          <p:cNvSpPr/>
          <p:nvPr/>
        </p:nvSpPr>
        <p:spPr>
          <a:xfrm>
            <a:off x="5294504" y="3770374"/>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sz="2000" dirty="0"/>
          </a:p>
        </p:txBody>
      </p:sp>
      <p:sp>
        <p:nvSpPr>
          <p:cNvPr id="19" name="文本框 18"/>
          <p:cNvSpPr txBox="1"/>
          <p:nvPr/>
        </p:nvSpPr>
        <p:spPr>
          <a:xfrm>
            <a:off x="5351618" y="3898896"/>
            <a:ext cx="542926" cy="400110"/>
          </a:xfrm>
          <a:prstGeom prst="rect">
            <a:avLst/>
          </a:prstGeom>
          <a:noFill/>
        </p:spPr>
        <p:txBody>
          <a:bodyPr wrap="square" rtlCol="0" anchor="ctr" anchorCtr="0">
            <a:spAutoFit/>
          </a:bodyPr>
          <a:lstStyle/>
          <a:p>
            <a:pPr algn="ctr"/>
            <a:r>
              <a:rPr lang="en-US" altLang="zh-CN" sz="2000" dirty="0">
                <a:solidFill>
                  <a:schemeClr val="bg1"/>
                </a:solidFill>
              </a:rPr>
              <a:t>3</a:t>
            </a:r>
          </a:p>
        </p:txBody>
      </p:sp>
      <p:sp>
        <p:nvSpPr>
          <p:cNvPr id="21" name="椭圆 20"/>
          <p:cNvSpPr/>
          <p:nvPr/>
        </p:nvSpPr>
        <p:spPr>
          <a:xfrm>
            <a:off x="6169166" y="4654135"/>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sz="2000" dirty="0"/>
          </a:p>
        </p:txBody>
      </p:sp>
      <p:sp>
        <p:nvSpPr>
          <p:cNvPr id="22" name="文本框 21"/>
          <p:cNvSpPr txBox="1"/>
          <p:nvPr/>
        </p:nvSpPr>
        <p:spPr>
          <a:xfrm>
            <a:off x="6226280" y="4782657"/>
            <a:ext cx="542926" cy="400110"/>
          </a:xfrm>
          <a:prstGeom prst="rect">
            <a:avLst/>
          </a:prstGeom>
          <a:noFill/>
        </p:spPr>
        <p:txBody>
          <a:bodyPr wrap="square" rtlCol="0" anchor="ctr" anchorCtr="0">
            <a:spAutoFit/>
          </a:bodyPr>
          <a:lstStyle/>
          <a:p>
            <a:pPr algn="ctr"/>
            <a:r>
              <a:rPr lang="en-US" altLang="zh-CN" sz="2000" dirty="0">
                <a:solidFill>
                  <a:schemeClr val="bg1"/>
                </a:solidFill>
              </a:rPr>
              <a:t>4</a:t>
            </a:r>
          </a:p>
        </p:txBody>
      </p:sp>
      <p:sp>
        <p:nvSpPr>
          <p:cNvPr id="23" name="PA-文本框 10"/>
          <p:cNvSpPr txBox="1"/>
          <p:nvPr>
            <p:custDataLst>
              <p:tags r:id="rId4"/>
            </p:custDataLst>
          </p:nvPr>
        </p:nvSpPr>
        <p:spPr>
          <a:xfrm>
            <a:off x="7008926" y="4727681"/>
            <a:ext cx="3192109" cy="453457"/>
          </a:xfrm>
          <a:prstGeom prst="rect">
            <a:avLst/>
          </a:prstGeom>
          <a:noFill/>
        </p:spPr>
        <p:txBody>
          <a:bodyPr wrap="square" rtlCol="0">
            <a:spAutoFit/>
          </a:bodyPr>
          <a:lstStyle/>
          <a:p>
            <a:pPr>
              <a:lnSpc>
                <a:spcPct val="130000"/>
              </a:lnSpc>
            </a:pPr>
            <a:r>
              <a:rPr lang="en-US" altLang="zh-CN" sz="2000" b="1" dirty="0" err="1" smtClean="0">
                <a:latin typeface="微软雅黑" panose="020B0503020204020204" pitchFamily="34" charset="-122"/>
                <a:ea typeface="微软雅黑" panose="020B0503020204020204" pitchFamily="34" charset="-122"/>
              </a:rPr>
              <a:t>SQLAlchemy</a:t>
            </a:r>
            <a:r>
              <a:rPr lang="zh-CN" altLang="en-US" sz="2000" b="1" dirty="0" smtClean="0">
                <a:latin typeface="微软雅黑" panose="020B0503020204020204" pitchFamily="34" charset="-122"/>
                <a:ea typeface="微软雅黑" panose="020B0503020204020204" pitchFamily="34" charset="-122"/>
              </a:rPr>
              <a:t>实战</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30480"/>
            <a:ext cx="3663950" cy="525657"/>
          </a:xfrm>
          <a:prstGeom prst="rect">
            <a:avLst/>
          </a:prstGeom>
          <a:noFill/>
        </p:spPr>
        <p:txBody>
          <a:bodyPr wrap="square" rtlCol="0">
            <a:spAutoFit/>
          </a:bodyPr>
          <a:lstStyle/>
          <a:p>
            <a:pPr>
              <a:lnSpc>
                <a:spcPct val="130000"/>
              </a:lnSpc>
            </a:pPr>
            <a:r>
              <a:rPr lang="en-US" altLang="zh-CN" sz="2400" b="1" dirty="0" smtClean="0">
                <a:latin typeface="微软雅黑" panose="020B0503020204020204" pitchFamily="34" charset="-122"/>
                <a:ea typeface="微软雅黑" panose="020B0503020204020204" pitchFamily="34" charset="-122"/>
              </a:rPr>
              <a:t>4.1.</a:t>
            </a:r>
            <a:r>
              <a:rPr lang="zh-CN" altLang="en-US" sz="2400" b="1" dirty="0" smtClean="0">
                <a:latin typeface="微软雅黑" panose="020B0503020204020204" pitchFamily="34" charset="-122"/>
                <a:ea typeface="微软雅黑" panose="020B0503020204020204" pitchFamily="34" charset="-122"/>
              </a:rPr>
              <a:t>全表查询</a:t>
            </a:r>
            <a:endParaRPr lang="zh-CN" altLang="en-US" sz="2400" b="1" dirty="0">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5" cstate="screen"/>
          <a:srcRect l="35490" b="47335"/>
          <a:stretch>
            <a:fillRect/>
          </a:stretch>
        </p:blipFill>
        <p:spPr>
          <a:xfrm rot="10800000" flipH="1">
            <a:off x="0" y="1"/>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8" name="内容占位符 2"/>
          <p:cNvSpPr txBox="1"/>
          <p:nvPr/>
        </p:nvSpPr>
        <p:spPr bwMode="auto">
          <a:xfrm>
            <a:off x="1129890" y="3449604"/>
            <a:ext cx="7208764" cy="835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fontAlgn="auto">
              <a:spcBef>
                <a:spcPts val="0"/>
              </a:spcBef>
              <a:spcAft>
                <a:spcPts val="0"/>
              </a:spcAft>
              <a:buClrTx/>
              <a:buNone/>
              <a:defRPr/>
            </a:pPr>
            <a:r>
              <a:rPr lang="zh-CN" altLang="en-US" sz="1600" dirty="0" smtClean="0"/>
              <a:t>会话对象</a:t>
            </a:r>
            <a:r>
              <a:rPr lang="en-US" altLang="zh-CN" sz="1600" dirty="0" err="1" smtClean="0"/>
              <a:t>db_session</a:t>
            </a:r>
            <a:r>
              <a:rPr lang="zh-CN" altLang="en-US" sz="1600" dirty="0" smtClean="0"/>
              <a:t>创建完成后，调用</a:t>
            </a:r>
            <a:r>
              <a:rPr lang="en-US" altLang="zh-CN" sz="1600" dirty="0" smtClean="0"/>
              <a:t>query(</a:t>
            </a:r>
            <a:r>
              <a:rPr lang="en-US" altLang="zh-CN" sz="1600" dirty="0" err="1" smtClean="0"/>
              <a:t>ModelClass</a:t>
            </a:r>
            <a:r>
              <a:rPr lang="en-US" altLang="zh-CN" sz="1600" dirty="0" smtClean="0"/>
              <a:t>).all()</a:t>
            </a:r>
            <a:r>
              <a:rPr lang="zh-CN" altLang="en-US" sz="1600" dirty="0" smtClean="0"/>
              <a:t>方法，获得表中所有的数据。</a:t>
            </a:r>
            <a:endParaRPr lang="en-US" altLang="zh-CN" sz="1600" dirty="0"/>
          </a:p>
        </p:txBody>
      </p:sp>
      <p:pic>
        <p:nvPicPr>
          <p:cNvPr id="4" name="图片 3"/>
          <p:cNvPicPr>
            <a:picLocks noChangeAspect="1"/>
          </p:cNvPicPr>
          <p:nvPr/>
        </p:nvPicPr>
        <p:blipFill>
          <a:blip r:embed="rId6"/>
          <a:stretch>
            <a:fillRect/>
          </a:stretch>
        </p:blipFill>
        <p:spPr>
          <a:xfrm>
            <a:off x="1129890" y="743180"/>
            <a:ext cx="6072232" cy="2519381"/>
          </a:xfrm>
          <a:prstGeom prst="rect">
            <a:avLst/>
          </a:prstGeom>
        </p:spPr>
      </p:pic>
      <p:pic>
        <p:nvPicPr>
          <p:cNvPr id="5" name="图片 4"/>
          <p:cNvPicPr>
            <a:picLocks noChangeAspect="1"/>
          </p:cNvPicPr>
          <p:nvPr/>
        </p:nvPicPr>
        <p:blipFill>
          <a:blip r:embed="rId7"/>
          <a:stretch>
            <a:fillRect/>
          </a:stretch>
        </p:blipFill>
        <p:spPr>
          <a:xfrm>
            <a:off x="7934119" y="1150376"/>
            <a:ext cx="2481281" cy="1704987"/>
          </a:xfrm>
          <a:prstGeom prst="rect">
            <a:avLst/>
          </a:prstGeom>
        </p:spPr>
      </p:pic>
    </p:spTree>
    <p:custDataLst>
      <p:tags r:id="rId1"/>
    </p:custDataLst>
    <p:extLst>
      <p:ext uri="{BB962C8B-B14F-4D97-AF65-F5344CB8AC3E}">
        <p14:creationId xmlns:p14="http://schemas.microsoft.com/office/powerpoint/2010/main" val="2041463091"/>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30480"/>
            <a:ext cx="3663950" cy="525657"/>
          </a:xfrm>
          <a:prstGeom prst="rect">
            <a:avLst/>
          </a:prstGeom>
          <a:noFill/>
        </p:spPr>
        <p:txBody>
          <a:bodyPr wrap="square" rtlCol="0">
            <a:spAutoFit/>
          </a:bodyPr>
          <a:lstStyle/>
          <a:p>
            <a:pPr>
              <a:lnSpc>
                <a:spcPct val="130000"/>
              </a:lnSpc>
            </a:pPr>
            <a:r>
              <a:rPr lang="en-US" altLang="zh-CN" sz="2400" b="1" dirty="0" smtClean="0">
                <a:latin typeface="微软雅黑" panose="020B0503020204020204" pitchFamily="34" charset="-122"/>
                <a:ea typeface="微软雅黑" panose="020B0503020204020204" pitchFamily="34" charset="-122"/>
              </a:rPr>
              <a:t>4.2.</a:t>
            </a:r>
            <a:r>
              <a:rPr lang="zh-CN" altLang="en-US" sz="2400" b="1" dirty="0" smtClean="0">
                <a:latin typeface="微软雅黑" panose="020B0503020204020204" pitchFamily="34" charset="-122"/>
                <a:ea typeface="微软雅黑" panose="020B0503020204020204" pitchFamily="34" charset="-122"/>
              </a:rPr>
              <a:t>过滤查询</a:t>
            </a:r>
            <a:endParaRPr lang="zh-CN" altLang="en-US" sz="2400" b="1" dirty="0">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5" cstate="screen"/>
          <a:srcRect l="35490" b="47335"/>
          <a:stretch>
            <a:fillRect/>
          </a:stretch>
        </p:blipFill>
        <p:spPr>
          <a:xfrm rot="10800000" flipH="1">
            <a:off x="0" y="1"/>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8" name="内容占位符 2"/>
          <p:cNvSpPr txBox="1"/>
          <p:nvPr/>
        </p:nvSpPr>
        <p:spPr bwMode="auto">
          <a:xfrm>
            <a:off x="1058432" y="3494778"/>
            <a:ext cx="7208764" cy="835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fontAlgn="auto">
              <a:spcBef>
                <a:spcPts val="0"/>
              </a:spcBef>
              <a:spcAft>
                <a:spcPts val="0"/>
              </a:spcAft>
              <a:buClrTx/>
              <a:buNone/>
              <a:defRPr/>
            </a:pPr>
            <a:r>
              <a:rPr lang="zh-CN" altLang="en-US" sz="1600" dirty="0" smtClean="0"/>
              <a:t>会话对象</a:t>
            </a:r>
            <a:r>
              <a:rPr lang="en-US" altLang="zh-CN" sz="1600" dirty="0" err="1" smtClean="0"/>
              <a:t>db_session</a:t>
            </a:r>
            <a:r>
              <a:rPr lang="zh-CN" altLang="en-US" sz="1600" dirty="0" smtClean="0"/>
              <a:t>创建完成后，通过链式调用的方式指定查询条件。</a:t>
            </a:r>
            <a:endParaRPr lang="en-US" altLang="zh-CN" sz="1600" dirty="0"/>
          </a:p>
        </p:txBody>
      </p:sp>
      <p:pic>
        <p:nvPicPr>
          <p:cNvPr id="2" name="图片 1"/>
          <p:cNvPicPr>
            <a:picLocks noChangeAspect="1"/>
          </p:cNvPicPr>
          <p:nvPr/>
        </p:nvPicPr>
        <p:blipFill>
          <a:blip r:embed="rId6"/>
          <a:stretch>
            <a:fillRect/>
          </a:stretch>
        </p:blipFill>
        <p:spPr>
          <a:xfrm>
            <a:off x="1058432" y="872924"/>
            <a:ext cx="6048419" cy="2305067"/>
          </a:xfrm>
          <a:prstGeom prst="rect">
            <a:avLst/>
          </a:prstGeom>
        </p:spPr>
      </p:pic>
    </p:spTree>
    <p:custDataLst>
      <p:tags r:id="rId1"/>
    </p:custDataLst>
    <p:extLst>
      <p:ext uri="{BB962C8B-B14F-4D97-AF65-F5344CB8AC3E}">
        <p14:creationId xmlns:p14="http://schemas.microsoft.com/office/powerpoint/2010/main" val="3522811900"/>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30480"/>
            <a:ext cx="3663950" cy="525657"/>
          </a:xfrm>
          <a:prstGeom prst="rect">
            <a:avLst/>
          </a:prstGeom>
          <a:noFill/>
        </p:spPr>
        <p:txBody>
          <a:bodyPr wrap="square" rtlCol="0">
            <a:spAutoFit/>
          </a:bodyPr>
          <a:lstStyle/>
          <a:p>
            <a:pPr>
              <a:lnSpc>
                <a:spcPct val="130000"/>
              </a:lnSpc>
            </a:pPr>
            <a:r>
              <a:rPr lang="en-US" altLang="zh-CN" sz="2400" b="1" dirty="0" smtClean="0">
                <a:latin typeface="微软雅黑" panose="020B0503020204020204" pitchFamily="34" charset="-122"/>
                <a:ea typeface="微软雅黑" panose="020B0503020204020204" pitchFamily="34" charset="-122"/>
              </a:rPr>
              <a:t>5.</a:t>
            </a:r>
            <a:r>
              <a:rPr lang="zh-CN" altLang="en-US" sz="2400" b="1" dirty="0" smtClean="0">
                <a:latin typeface="微软雅黑" panose="020B0503020204020204" pitchFamily="34" charset="-122"/>
                <a:ea typeface="微软雅黑" panose="020B0503020204020204" pitchFamily="34" charset="-122"/>
              </a:rPr>
              <a:t>修改数据</a:t>
            </a:r>
            <a:endParaRPr lang="zh-CN" altLang="en-US" sz="2400" b="1" dirty="0">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5" cstate="screen"/>
          <a:srcRect l="35490" b="47335"/>
          <a:stretch>
            <a:fillRect/>
          </a:stretch>
        </p:blipFill>
        <p:spPr>
          <a:xfrm rot="10800000" flipH="1">
            <a:off x="0" y="1"/>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3" name="图片 2"/>
          <p:cNvPicPr>
            <a:picLocks noChangeAspect="1"/>
          </p:cNvPicPr>
          <p:nvPr/>
        </p:nvPicPr>
        <p:blipFill>
          <a:blip r:embed="rId6"/>
          <a:stretch>
            <a:fillRect/>
          </a:stretch>
        </p:blipFill>
        <p:spPr>
          <a:xfrm>
            <a:off x="1129890" y="753777"/>
            <a:ext cx="7401268" cy="2568263"/>
          </a:xfrm>
          <a:prstGeom prst="rect">
            <a:avLst/>
          </a:prstGeom>
        </p:spPr>
      </p:pic>
      <p:sp>
        <p:nvSpPr>
          <p:cNvPr id="7" name="内容占位符 2"/>
          <p:cNvSpPr txBox="1"/>
          <p:nvPr/>
        </p:nvSpPr>
        <p:spPr bwMode="auto">
          <a:xfrm>
            <a:off x="1129890" y="3746448"/>
            <a:ext cx="7208764" cy="835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fontAlgn="auto">
              <a:spcBef>
                <a:spcPts val="0"/>
              </a:spcBef>
              <a:spcAft>
                <a:spcPts val="0"/>
              </a:spcAft>
              <a:buClrTx/>
              <a:buNone/>
              <a:defRPr/>
            </a:pPr>
            <a:r>
              <a:rPr lang="zh-CN" altLang="en-US" sz="1600" dirty="0" smtClean="0"/>
              <a:t>会话对象</a:t>
            </a:r>
            <a:r>
              <a:rPr lang="en-US" altLang="zh-CN" sz="1600" dirty="0" err="1" smtClean="0"/>
              <a:t>db_session</a:t>
            </a:r>
            <a:r>
              <a:rPr lang="zh-CN" altLang="en-US" sz="1600" dirty="0" smtClean="0"/>
              <a:t>创建完成后，通过链式调用的方式指定查询条件。</a:t>
            </a:r>
            <a:endParaRPr lang="en-US" altLang="zh-CN" sz="1600" dirty="0"/>
          </a:p>
        </p:txBody>
      </p:sp>
    </p:spTree>
    <p:custDataLst>
      <p:tags r:id="rId1"/>
    </p:custDataLst>
    <p:extLst>
      <p:ext uri="{BB962C8B-B14F-4D97-AF65-F5344CB8AC3E}">
        <p14:creationId xmlns:p14="http://schemas.microsoft.com/office/powerpoint/2010/main" val="1547009105"/>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30480"/>
            <a:ext cx="3663950" cy="525657"/>
          </a:xfrm>
          <a:prstGeom prst="rect">
            <a:avLst/>
          </a:prstGeom>
          <a:noFill/>
        </p:spPr>
        <p:txBody>
          <a:bodyPr wrap="square" rtlCol="0">
            <a:spAutoFit/>
          </a:bodyPr>
          <a:lstStyle/>
          <a:p>
            <a:pPr>
              <a:lnSpc>
                <a:spcPct val="130000"/>
              </a:lnSpc>
            </a:pPr>
            <a:r>
              <a:rPr lang="en-US" altLang="zh-CN" sz="2400" b="1" dirty="0" smtClean="0">
                <a:latin typeface="微软雅黑" panose="020B0503020204020204" pitchFamily="34" charset="-122"/>
                <a:ea typeface="微软雅黑" panose="020B0503020204020204" pitchFamily="34" charset="-122"/>
              </a:rPr>
              <a:t>6.</a:t>
            </a:r>
            <a:r>
              <a:rPr lang="zh-CN" altLang="en-US" sz="2400" b="1" dirty="0" smtClean="0">
                <a:latin typeface="微软雅黑" panose="020B0503020204020204" pitchFamily="34" charset="-122"/>
                <a:ea typeface="微软雅黑" panose="020B0503020204020204" pitchFamily="34" charset="-122"/>
              </a:rPr>
              <a:t>删除数据</a:t>
            </a:r>
            <a:endParaRPr lang="zh-CN" altLang="en-US" sz="2400" b="1" dirty="0">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5" cstate="screen"/>
          <a:srcRect l="35490" b="47335"/>
          <a:stretch>
            <a:fillRect/>
          </a:stretch>
        </p:blipFill>
        <p:spPr>
          <a:xfrm rot="10800000" flipH="1">
            <a:off x="0" y="1"/>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8" name="内容占位符 2"/>
          <p:cNvSpPr txBox="1"/>
          <p:nvPr/>
        </p:nvSpPr>
        <p:spPr bwMode="auto">
          <a:xfrm>
            <a:off x="1129890" y="3843887"/>
            <a:ext cx="7208764" cy="835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fontAlgn="auto">
              <a:spcBef>
                <a:spcPts val="0"/>
              </a:spcBef>
              <a:spcAft>
                <a:spcPts val="0"/>
              </a:spcAft>
              <a:buClrTx/>
              <a:buNone/>
              <a:defRPr/>
            </a:pPr>
            <a:endParaRPr lang="en-US" altLang="zh-CN" sz="1600" dirty="0"/>
          </a:p>
        </p:txBody>
      </p:sp>
      <p:pic>
        <p:nvPicPr>
          <p:cNvPr id="2" name="图片 1"/>
          <p:cNvPicPr>
            <a:picLocks noChangeAspect="1"/>
          </p:cNvPicPr>
          <p:nvPr/>
        </p:nvPicPr>
        <p:blipFill>
          <a:blip r:embed="rId6"/>
          <a:stretch>
            <a:fillRect/>
          </a:stretch>
        </p:blipFill>
        <p:spPr>
          <a:xfrm>
            <a:off x="1129890" y="872924"/>
            <a:ext cx="7020613" cy="2432338"/>
          </a:xfrm>
          <a:prstGeom prst="rect">
            <a:avLst/>
          </a:prstGeom>
        </p:spPr>
      </p:pic>
    </p:spTree>
    <p:custDataLst>
      <p:tags r:id="rId1"/>
    </p:custDataLst>
    <p:extLst>
      <p:ext uri="{BB962C8B-B14F-4D97-AF65-F5344CB8AC3E}">
        <p14:creationId xmlns:p14="http://schemas.microsoft.com/office/powerpoint/2010/main" val="743930840"/>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30480"/>
            <a:ext cx="3663950" cy="525657"/>
          </a:xfrm>
          <a:prstGeom prst="rect">
            <a:avLst/>
          </a:prstGeom>
          <a:noFill/>
        </p:spPr>
        <p:txBody>
          <a:bodyPr wrap="square" rtlCol="0">
            <a:spAutoFit/>
          </a:bodyPr>
          <a:lstStyle/>
          <a:p>
            <a:pPr>
              <a:lnSpc>
                <a:spcPct val="130000"/>
              </a:lnSpc>
            </a:pPr>
            <a:r>
              <a:rPr lang="en-US" altLang="zh-CN" sz="2400" b="1" dirty="0" err="1" smtClean="0">
                <a:latin typeface="微软雅黑" panose="020B0503020204020204" pitchFamily="34" charset="-122"/>
                <a:ea typeface="微软雅黑" panose="020B0503020204020204" pitchFamily="34" charset="-122"/>
              </a:rPr>
              <a:t>7.SQLAIchemy</a:t>
            </a:r>
            <a:r>
              <a:rPr lang="zh-CN" altLang="en-US" sz="2400" b="1" dirty="0" smtClean="0">
                <a:latin typeface="微软雅黑" panose="020B0503020204020204" pitchFamily="34" charset="-122"/>
                <a:ea typeface="微软雅黑" panose="020B0503020204020204" pitchFamily="34" charset="-122"/>
              </a:rPr>
              <a:t>优缺点</a:t>
            </a:r>
            <a:endParaRPr lang="zh-CN" altLang="en-US" sz="2400" b="1" dirty="0">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5" cstate="screen"/>
          <a:srcRect l="35490" b="47335"/>
          <a:stretch>
            <a:fillRect/>
          </a:stretch>
        </p:blipFill>
        <p:spPr>
          <a:xfrm rot="10800000" flipH="1">
            <a:off x="0" y="1"/>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8" name="内容占位符 2"/>
          <p:cNvSpPr txBox="1"/>
          <p:nvPr/>
        </p:nvSpPr>
        <p:spPr bwMode="auto">
          <a:xfrm>
            <a:off x="1129890" y="3843887"/>
            <a:ext cx="7208764" cy="835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fontAlgn="auto">
              <a:spcBef>
                <a:spcPts val="0"/>
              </a:spcBef>
              <a:spcAft>
                <a:spcPts val="0"/>
              </a:spcAft>
              <a:buClrTx/>
              <a:buNone/>
              <a:defRPr/>
            </a:pPr>
            <a:endParaRPr lang="en-US" altLang="zh-CN" sz="1600" dirty="0"/>
          </a:p>
        </p:txBody>
      </p:sp>
      <p:sp>
        <p:nvSpPr>
          <p:cNvPr id="6" name="内容占位符 2"/>
          <p:cNvSpPr txBox="1"/>
          <p:nvPr/>
        </p:nvSpPr>
        <p:spPr bwMode="auto">
          <a:xfrm>
            <a:off x="1129890" y="977142"/>
            <a:ext cx="7208764" cy="458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fontAlgn="auto">
              <a:spcBef>
                <a:spcPts val="0"/>
              </a:spcBef>
              <a:spcAft>
                <a:spcPts val="0"/>
              </a:spcAft>
              <a:buClrTx/>
              <a:buNone/>
              <a:defRPr/>
            </a:pPr>
            <a:r>
              <a:rPr lang="zh-CN" altLang="en-US" sz="2400" b="1" dirty="0" smtClean="0"/>
              <a:t>优点：</a:t>
            </a:r>
            <a:endParaRPr lang="en-US" altLang="zh-CN" sz="2400" b="1" dirty="0" smtClean="0"/>
          </a:p>
          <a:p>
            <a:pPr marL="0" lvl="0" indent="0" fontAlgn="auto">
              <a:spcBef>
                <a:spcPts val="0"/>
              </a:spcBef>
              <a:spcAft>
                <a:spcPts val="0"/>
              </a:spcAft>
              <a:buClrTx/>
              <a:buNone/>
              <a:defRPr/>
            </a:pPr>
            <a:r>
              <a:rPr lang="en-US" altLang="zh-CN" sz="2400" dirty="0" smtClean="0"/>
              <a:t>	</a:t>
            </a:r>
            <a:r>
              <a:rPr lang="zh-CN" altLang="en-US" sz="2400" dirty="0" smtClean="0"/>
              <a:t>简单</a:t>
            </a:r>
            <a:endParaRPr lang="en-US" altLang="zh-CN" sz="2400" dirty="0" smtClean="0"/>
          </a:p>
          <a:p>
            <a:pPr marL="0" lvl="0" indent="0" fontAlgn="auto">
              <a:spcBef>
                <a:spcPts val="0"/>
              </a:spcBef>
              <a:spcAft>
                <a:spcPts val="0"/>
              </a:spcAft>
              <a:buClrTx/>
              <a:buNone/>
              <a:defRPr/>
            </a:pPr>
            <a:r>
              <a:rPr lang="en-US" altLang="zh-CN" sz="2400" dirty="0" smtClean="0"/>
              <a:t>	</a:t>
            </a:r>
            <a:r>
              <a:rPr lang="zh-CN" altLang="en-US" sz="2400" dirty="0" smtClean="0"/>
              <a:t>可读性</a:t>
            </a:r>
            <a:endParaRPr lang="en-US" altLang="zh-CN" sz="2400" dirty="0" smtClean="0"/>
          </a:p>
          <a:p>
            <a:pPr marL="0" lvl="0" indent="0" fontAlgn="auto">
              <a:spcBef>
                <a:spcPts val="0"/>
              </a:spcBef>
              <a:spcAft>
                <a:spcPts val="0"/>
              </a:spcAft>
              <a:buClrTx/>
              <a:buNone/>
              <a:defRPr/>
            </a:pPr>
            <a:r>
              <a:rPr lang="en-US" altLang="zh-CN" sz="2400" dirty="0" smtClean="0"/>
              <a:t>	</a:t>
            </a:r>
            <a:r>
              <a:rPr lang="zh-CN" altLang="en-US" sz="2400" dirty="0" smtClean="0"/>
              <a:t>可用性</a:t>
            </a:r>
            <a:endParaRPr lang="en-US" altLang="zh-CN" sz="2400" dirty="0" smtClean="0"/>
          </a:p>
          <a:p>
            <a:pPr marL="0" lvl="0" indent="0" fontAlgn="auto">
              <a:spcBef>
                <a:spcPts val="0"/>
              </a:spcBef>
              <a:spcAft>
                <a:spcPts val="0"/>
              </a:spcAft>
              <a:buClrTx/>
              <a:buNone/>
              <a:defRPr/>
            </a:pPr>
            <a:r>
              <a:rPr lang="en-US" altLang="zh-CN" sz="2400" dirty="0" smtClean="0"/>
              <a:t>	</a:t>
            </a:r>
            <a:r>
              <a:rPr lang="zh-CN" altLang="en-US" sz="2400" dirty="0" smtClean="0"/>
              <a:t>可维护性</a:t>
            </a:r>
            <a:endParaRPr lang="en-US" altLang="zh-CN" sz="2400" dirty="0" smtClean="0"/>
          </a:p>
          <a:p>
            <a:pPr marL="0" lvl="0" indent="0" fontAlgn="auto">
              <a:spcBef>
                <a:spcPts val="0"/>
              </a:spcBef>
              <a:spcAft>
                <a:spcPts val="0"/>
              </a:spcAft>
              <a:buClrTx/>
              <a:buNone/>
              <a:defRPr/>
            </a:pPr>
            <a:endParaRPr lang="en-US" altLang="zh-CN" sz="2400" dirty="0"/>
          </a:p>
          <a:p>
            <a:pPr marL="0" lvl="0" indent="0" fontAlgn="auto">
              <a:spcBef>
                <a:spcPts val="0"/>
              </a:spcBef>
              <a:spcAft>
                <a:spcPts val="0"/>
              </a:spcAft>
              <a:buClrTx/>
              <a:buNone/>
              <a:defRPr/>
            </a:pPr>
            <a:r>
              <a:rPr lang="zh-CN" altLang="en-US" sz="2400" b="1" dirty="0" smtClean="0"/>
              <a:t>缺点：</a:t>
            </a:r>
            <a:endParaRPr lang="en-US" altLang="zh-CN" sz="2400" b="1" dirty="0" smtClean="0"/>
          </a:p>
          <a:p>
            <a:pPr marL="0" lvl="0" indent="0" fontAlgn="auto">
              <a:spcBef>
                <a:spcPts val="0"/>
              </a:spcBef>
              <a:spcAft>
                <a:spcPts val="0"/>
              </a:spcAft>
              <a:buClrTx/>
              <a:buNone/>
              <a:defRPr/>
            </a:pPr>
            <a:r>
              <a:rPr lang="en-US" altLang="zh-CN" sz="2400" dirty="0"/>
              <a:t>	</a:t>
            </a:r>
            <a:r>
              <a:rPr lang="zh-CN" altLang="en-US" sz="2400" dirty="0" smtClean="0"/>
              <a:t>自动化进行关系数据库的映射需要消耗系统性能，当有</a:t>
            </a:r>
            <a:r>
              <a:rPr lang="en-US" altLang="zh-CN" sz="2400" dirty="0" smtClean="0"/>
              <a:t>cache</a:t>
            </a:r>
            <a:r>
              <a:rPr lang="zh-CN" altLang="en-US" sz="2400" dirty="0" smtClean="0"/>
              <a:t>存在的时候可以忽略不计</a:t>
            </a:r>
            <a:endParaRPr lang="en-US" altLang="zh-CN" sz="2400" dirty="0" smtClean="0"/>
          </a:p>
          <a:p>
            <a:pPr marL="0" lvl="0" indent="0" fontAlgn="auto">
              <a:spcBef>
                <a:spcPts val="0"/>
              </a:spcBef>
              <a:spcAft>
                <a:spcPts val="0"/>
              </a:spcAft>
              <a:buClrTx/>
              <a:buNone/>
              <a:defRPr/>
            </a:pPr>
            <a:r>
              <a:rPr lang="en-US" altLang="zh-CN" sz="2400" dirty="0"/>
              <a:t>	</a:t>
            </a:r>
            <a:r>
              <a:rPr lang="zh-CN" altLang="en-US" sz="2400" dirty="0" smtClean="0"/>
              <a:t>在处理多表查询，</a:t>
            </a:r>
            <a:r>
              <a:rPr lang="en-US" altLang="zh-CN" sz="2400" dirty="0" err="1"/>
              <a:t>ORM</a:t>
            </a:r>
            <a:r>
              <a:rPr lang="zh-CN" altLang="en-US" sz="2400" dirty="0"/>
              <a:t>的语法会变得</a:t>
            </a:r>
            <a:r>
              <a:rPr lang="zh-CN" altLang="en-US" sz="2400" dirty="0" smtClean="0"/>
              <a:t>复杂</a:t>
            </a:r>
            <a:endParaRPr lang="en-US" altLang="zh-CN" sz="2400" dirty="0"/>
          </a:p>
          <a:p>
            <a:pPr marL="0" lvl="0" indent="0" fontAlgn="auto">
              <a:spcBef>
                <a:spcPts val="0"/>
              </a:spcBef>
              <a:spcAft>
                <a:spcPts val="0"/>
              </a:spcAft>
              <a:buClrTx/>
              <a:buNone/>
              <a:defRPr/>
            </a:pPr>
            <a:r>
              <a:rPr lang="en-US" altLang="zh-CN" sz="2400" dirty="0" smtClean="0"/>
              <a:t>	</a:t>
            </a:r>
            <a:r>
              <a:rPr lang="zh-CN" altLang="en-US" sz="2400" dirty="0" smtClean="0"/>
              <a:t>消耗内存，因为一个</a:t>
            </a:r>
            <a:r>
              <a:rPr lang="en-US" altLang="zh-CN" sz="2400" dirty="0" err="1" smtClean="0"/>
              <a:t>ORM</a:t>
            </a:r>
            <a:r>
              <a:rPr lang="en-US" altLang="zh-CN" sz="2400" dirty="0" smtClean="0"/>
              <a:t> Object</a:t>
            </a:r>
            <a:r>
              <a:rPr lang="zh-CN" altLang="en-US" sz="2400" dirty="0" smtClean="0"/>
              <a:t>会带有很多成员变量和成员函数</a:t>
            </a:r>
            <a:endParaRPr lang="en-US" altLang="zh-CN" sz="2400" dirty="0"/>
          </a:p>
        </p:txBody>
      </p:sp>
    </p:spTree>
    <p:custDataLst>
      <p:tags r:id="rId1"/>
    </p:custDataLst>
    <p:extLst>
      <p:ext uri="{BB962C8B-B14F-4D97-AF65-F5344CB8AC3E}">
        <p14:creationId xmlns:p14="http://schemas.microsoft.com/office/powerpoint/2010/main" val="1021198610"/>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screen"/>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p:cNvPicPr>
            <a:picLocks noChangeAspect="1"/>
          </p:cNvPicPr>
          <p:nvPr/>
        </p:nvPicPr>
        <p:blipFill>
          <a:blip r:embed="rId3" cstate="screen"/>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p:cNvSpPr txBox="1"/>
          <p:nvPr/>
        </p:nvSpPr>
        <p:spPr>
          <a:xfrm>
            <a:off x="947738" y="2557672"/>
            <a:ext cx="10296525" cy="922020"/>
          </a:xfrm>
          <a:prstGeom prst="rect">
            <a:avLst/>
          </a:prstGeom>
          <a:noFill/>
        </p:spPr>
        <p:txBody>
          <a:bodyPr wrap="square" rtlCol="0" anchor="ctr" anchorCtr="0">
            <a:spAutoFit/>
          </a:bodyPr>
          <a:lstStyle/>
          <a:p>
            <a:pPr algn="ctr"/>
            <a:r>
              <a:rPr lang="zh-CN" altLang="en-US" sz="5400" b="1" dirty="0">
                <a:latin typeface="+mj-ea"/>
                <a:ea typeface="+mj-ea"/>
              </a:rPr>
              <a:t>谢谢</a:t>
            </a:r>
          </a:p>
        </p:txBody>
      </p:sp>
    </p:spTree>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5" name="文本框 4"/>
          <p:cNvSpPr txBox="1"/>
          <p:nvPr/>
        </p:nvSpPr>
        <p:spPr>
          <a:xfrm>
            <a:off x="5590253" y="1646968"/>
            <a:ext cx="3390900" cy="1568450"/>
          </a:xfrm>
          <a:prstGeom prst="rect">
            <a:avLst/>
          </a:prstGeom>
          <a:noFill/>
        </p:spPr>
        <p:txBody>
          <a:bodyPr wrap="square" rtlCol="0" anchor="ctr" anchorCtr="0">
            <a:spAutoFit/>
          </a:bodyPr>
          <a:lstStyle/>
          <a:p>
            <a:pPr algn="ctr"/>
            <a:r>
              <a:rPr lang="en-US" altLang="zh-CN" sz="9600" dirty="0">
                <a:solidFill>
                  <a:schemeClr val="accent2"/>
                </a:solidFill>
                <a:latin typeface="+mj-lt"/>
              </a:rPr>
              <a:t>01</a:t>
            </a:r>
            <a:endParaRPr lang="zh-CN" altLang="en-US" sz="9600" dirty="0">
              <a:solidFill>
                <a:schemeClr val="accent2"/>
              </a:solidFill>
              <a:latin typeface="+mj-lt"/>
            </a:endParaRPr>
          </a:p>
        </p:txBody>
      </p:sp>
      <p:sp>
        <p:nvSpPr>
          <p:cNvPr id="6" name="文本框 5"/>
          <p:cNvSpPr txBox="1"/>
          <p:nvPr/>
        </p:nvSpPr>
        <p:spPr>
          <a:xfrm>
            <a:off x="5340350" y="3422965"/>
            <a:ext cx="3891915" cy="742319"/>
          </a:xfrm>
          <a:prstGeom prst="rect">
            <a:avLst/>
          </a:prstGeom>
          <a:noFill/>
        </p:spPr>
        <p:txBody>
          <a:bodyPr wrap="square" rtlCol="0" anchor="ctr" anchorCtr="0">
            <a:spAutoFit/>
          </a:bodyPr>
          <a:lstStyle/>
          <a:p>
            <a:pPr>
              <a:lnSpc>
                <a:spcPct val="130000"/>
              </a:lnSpc>
            </a:pPr>
            <a:r>
              <a:rPr lang="en-US" altLang="zh-CN" sz="3600" b="1" dirty="0">
                <a:latin typeface="微软雅黑" panose="020B0503020204020204" pitchFamily="34" charset="-122"/>
                <a:ea typeface="微软雅黑" panose="020B0503020204020204" pitchFamily="34" charset="-122"/>
              </a:rPr>
              <a:t>Flask</a:t>
            </a:r>
            <a:r>
              <a:rPr lang="zh-CN" altLang="en-US" sz="3600" b="1" dirty="0">
                <a:latin typeface="微软雅黑" panose="020B0503020204020204" pitchFamily="34" charset="-122"/>
                <a:ea typeface="微软雅黑" panose="020B0503020204020204" pitchFamily="34" charset="-122"/>
              </a:rPr>
              <a:t>框架介绍</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30480"/>
            <a:ext cx="3663950" cy="525657"/>
          </a:xfrm>
          <a:prstGeom prst="rect">
            <a:avLst/>
          </a:prstGeom>
          <a:noFill/>
        </p:spPr>
        <p:txBody>
          <a:bodyPr wrap="square" rtlCol="0">
            <a:spAutoFit/>
          </a:bodyPr>
          <a:lstStyle/>
          <a:p>
            <a:pPr>
              <a:lnSpc>
                <a:spcPct val="130000"/>
              </a:lnSpc>
            </a:pPr>
            <a:r>
              <a:rPr lang="en-US" altLang="zh-CN" sz="2400" b="1" dirty="0" smtClean="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什么是</a:t>
            </a:r>
            <a:r>
              <a:rPr lang="en-US" altLang="zh-CN" sz="2400" b="1" dirty="0" smtClean="0">
                <a:latin typeface="微软雅黑" panose="020B0503020204020204" pitchFamily="34" charset="-122"/>
                <a:ea typeface="微软雅黑" panose="020B0503020204020204" pitchFamily="34" charset="-122"/>
              </a:rPr>
              <a:t>Flask</a:t>
            </a:r>
            <a:endParaRPr lang="zh-CN" altLang="en-US" sz="2400" b="1" dirty="0">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5" cstate="screen"/>
          <a:srcRect l="35490" b="47335"/>
          <a:stretch>
            <a:fillRect/>
          </a:stretch>
        </p:blipFill>
        <p:spPr>
          <a:xfrm rot="10800000" flipH="1">
            <a:off x="27068" y="3048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8" name="内容占位符 2"/>
          <p:cNvSpPr txBox="1"/>
          <p:nvPr/>
        </p:nvSpPr>
        <p:spPr bwMode="auto">
          <a:xfrm>
            <a:off x="862330" y="1381760"/>
            <a:ext cx="9421357" cy="337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buFont typeface="Wingdings" panose="05000000000000000000" pitchFamily="2" charset="2"/>
              <a:buNone/>
            </a:pPr>
            <a:endParaRPr lang="zh-CN" altLang="en-US" sz="2000" dirty="0">
              <a:latin typeface="微软雅黑" panose="020B0503020204020204" pitchFamily="34" charset="-122"/>
              <a:ea typeface="微软雅黑" panose="020B0503020204020204" pitchFamily="34" charset="-122"/>
              <a:cs typeface="Times New Roman" panose="02020603050405020304" charset="0"/>
              <a:sym typeface="+mn-ea"/>
            </a:endParaRPr>
          </a:p>
          <a:p>
            <a:pPr>
              <a:buFont typeface="Arial" panose="020B0604020202020204" pitchFamily="34" charset="0"/>
              <a:buChar char="•"/>
            </a:pPr>
            <a:r>
              <a:rPr lang="en-US" altLang="zh-CN" sz="2000" dirty="0" smtClean="0"/>
              <a:t>Flask</a:t>
            </a:r>
            <a:r>
              <a:rPr lang="zh-CN" altLang="en-US" sz="2000" dirty="0"/>
              <a:t>框架</a:t>
            </a:r>
            <a:r>
              <a:rPr lang="zh-CN" altLang="en-US" sz="2000" dirty="0" smtClean="0"/>
              <a:t>是</a:t>
            </a:r>
            <a:r>
              <a:rPr lang="zh-CN" altLang="en-US" sz="2000" dirty="0"/>
              <a:t>一个使用 </a:t>
            </a:r>
            <a:r>
              <a:rPr lang="en-US" altLang="zh-CN" sz="2000" dirty="0">
                <a:hlinkClick r:id="rId6"/>
              </a:rPr>
              <a:t>Python</a:t>
            </a:r>
            <a:r>
              <a:rPr lang="zh-CN" altLang="en-US" sz="2000" dirty="0"/>
              <a:t> 编写的轻量级 </a:t>
            </a:r>
            <a:r>
              <a:rPr lang="en-US" altLang="zh-CN" sz="2000" dirty="0"/>
              <a:t>Web </a:t>
            </a:r>
            <a:r>
              <a:rPr lang="zh-CN" altLang="en-US" sz="2000" dirty="0"/>
              <a:t>应用</a:t>
            </a:r>
            <a:r>
              <a:rPr lang="zh-CN" altLang="en-US" sz="2000" dirty="0" smtClean="0"/>
              <a:t>框架，该框架基于</a:t>
            </a:r>
            <a:r>
              <a:rPr lang="en-US" altLang="zh-CN" sz="2000" dirty="0" err="1"/>
              <a:t>Werkzeug</a:t>
            </a:r>
            <a:r>
              <a:rPr lang="zh-CN" altLang="en-US" sz="2000" dirty="0"/>
              <a:t>和</a:t>
            </a:r>
            <a:r>
              <a:rPr lang="en-US" altLang="zh-CN" sz="2000" dirty="0" err="1"/>
              <a:t>Jinja</a:t>
            </a:r>
            <a:r>
              <a:rPr lang="en-US" altLang="zh-CN" sz="2000" dirty="0"/>
              <a:t> </a:t>
            </a:r>
            <a:r>
              <a:rPr lang="en-US" altLang="zh-CN" sz="2000" dirty="0" smtClean="0"/>
              <a:t>2</a:t>
            </a:r>
          </a:p>
          <a:p>
            <a:pPr lvl="1">
              <a:buFont typeface="Arial" panose="020B0604020202020204" pitchFamily="34" charset="0"/>
              <a:buChar char="•"/>
            </a:pPr>
            <a:r>
              <a:rPr lang="en-US" altLang="zh-CN" sz="1600" dirty="0" err="1" smtClean="0"/>
              <a:t>Werkzeug</a:t>
            </a:r>
            <a:r>
              <a:rPr lang="zh-CN" altLang="en-US" sz="1600" dirty="0" smtClean="0"/>
              <a:t>：</a:t>
            </a:r>
            <a:r>
              <a:rPr lang="zh-CN" altLang="en-US" sz="1600" dirty="0"/>
              <a:t>一个 </a:t>
            </a:r>
            <a:r>
              <a:rPr lang="en-US" altLang="zh-CN" sz="1600" dirty="0" err="1"/>
              <a:t>WSGI</a:t>
            </a:r>
            <a:r>
              <a:rPr lang="en-US" altLang="zh-CN" sz="1600" dirty="0"/>
              <a:t> </a:t>
            </a:r>
            <a:r>
              <a:rPr lang="zh-CN" altLang="en-US" sz="1600" dirty="0" smtClean="0"/>
              <a:t>工具包</a:t>
            </a:r>
            <a:endParaRPr lang="en-US" altLang="zh-CN" sz="1600" dirty="0" smtClean="0"/>
          </a:p>
          <a:p>
            <a:pPr lvl="1">
              <a:buFont typeface="Arial" panose="020B0604020202020204" pitchFamily="34" charset="0"/>
              <a:buChar char="•"/>
            </a:pPr>
            <a:r>
              <a:rPr lang="en-US" altLang="zh-CN" sz="1600" dirty="0" err="1" smtClean="0"/>
              <a:t>Jinja2</a:t>
            </a:r>
            <a:r>
              <a:rPr lang="zh-CN" altLang="en-US" sz="1600" dirty="0" smtClean="0"/>
              <a:t>：</a:t>
            </a:r>
            <a:r>
              <a:rPr lang="zh-CN" altLang="en-US" sz="1600" dirty="0"/>
              <a:t>模板引擎</a:t>
            </a:r>
            <a:endParaRPr lang="en-US" altLang="zh-CN" sz="1600" dirty="0" smtClean="0"/>
          </a:p>
          <a:p>
            <a:pPr>
              <a:buFont typeface="Arial" panose="020B0604020202020204" pitchFamily="34" charset="0"/>
              <a:buChar char="•"/>
            </a:pPr>
            <a:endParaRPr lang="en-US" altLang="zh-CN" sz="2000" dirty="0" smtClean="0"/>
          </a:p>
          <a:p>
            <a:pPr>
              <a:buFont typeface="Arial" panose="020B0604020202020204" pitchFamily="34" charset="0"/>
              <a:buChar char="•"/>
            </a:pPr>
            <a:r>
              <a:rPr lang="en-US" altLang="zh-CN" sz="2000" dirty="0" smtClean="0"/>
              <a:t>Flask </a:t>
            </a:r>
            <a:r>
              <a:rPr lang="zh-CN" altLang="en-US" sz="2000" dirty="0"/>
              <a:t>属于微框架（</a:t>
            </a:r>
            <a:r>
              <a:rPr lang="en-US" altLang="zh-CN" sz="2000" i="1" dirty="0"/>
              <a:t>micro-framework</a:t>
            </a:r>
            <a:r>
              <a:rPr lang="zh-CN" altLang="en-US" sz="2000" dirty="0"/>
              <a:t>）这一类别，微架构通常是很小的不依赖于外部库的</a:t>
            </a:r>
            <a:r>
              <a:rPr lang="zh-CN" altLang="en-US" sz="2000" dirty="0" smtClean="0"/>
              <a:t>框架</a:t>
            </a:r>
            <a:endParaRPr lang="zh-CN" altLang="en-US" sz="2000" dirty="0">
              <a:latin typeface="微软雅黑" panose="020B0503020204020204" pitchFamily="34" charset="-122"/>
              <a:ea typeface="微软雅黑" panose="020B0503020204020204" pitchFamily="34" charset="-122"/>
              <a:cs typeface="Times New Roman" panose="02020603050405020304" charset="0"/>
              <a:sym typeface="+mn-ea"/>
            </a:endParaRPr>
          </a:p>
          <a:p>
            <a:pPr defTabSz="914400"/>
            <a:endParaRPr lang="zh-CN" altLang="en-US" sz="2000" dirty="0">
              <a:latin typeface="Times New Roman" panose="02020603050405020304" charset="0"/>
              <a:ea typeface="宋体" panose="02010600030101010101" pitchFamily="2" charset="-122"/>
              <a:cs typeface="Times New Roman" panose="02020603050405020304" charset="0"/>
            </a:endParaRPr>
          </a:p>
          <a:p>
            <a:pPr defTabSz="914400"/>
            <a:endParaRPr lang="zh-CN" altLang="en-US" sz="2000" dirty="0">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30480"/>
            <a:ext cx="3663950" cy="525657"/>
          </a:xfrm>
          <a:prstGeom prst="rect">
            <a:avLst/>
          </a:prstGeom>
          <a:noFill/>
        </p:spPr>
        <p:txBody>
          <a:bodyPr wrap="square" rtlCol="0">
            <a:spAutoFit/>
          </a:bodyPr>
          <a:lstStyle/>
          <a:p>
            <a:pPr>
              <a:lnSpc>
                <a:spcPct val="130000"/>
              </a:lnSpc>
            </a:pPr>
            <a:r>
              <a:rPr lang="en-US" altLang="zh-CN" sz="2400" b="1" dirty="0" err="1" smtClean="0">
                <a:latin typeface="微软雅黑" panose="020B0503020204020204" pitchFamily="34" charset="-122"/>
                <a:ea typeface="微软雅黑" panose="020B0503020204020204" pitchFamily="34" charset="-122"/>
              </a:rPr>
              <a:t>2.Werkzeug</a:t>
            </a:r>
            <a:endParaRPr lang="zh-CN" altLang="en-US" sz="2400" b="1" dirty="0">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8" name="内容占位符 2"/>
          <p:cNvSpPr txBox="1"/>
          <p:nvPr/>
        </p:nvSpPr>
        <p:spPr bwMode="auto">
          <a:xfrm>
            <a:off x="862330" y="1038225"/>
            <a:ext cx="8081645"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000" dirty="0" err="1" smtClean="0"/>
              <a:t>werkzeug</a:t>
            </a:r>
            <a:r>
              <a:rPr lang="zh-CN" altLang="en-US" sz="2000" dirty="0"/>
              <a:t>是一个</a:t>
            </a:r>
            <a:r>
              <a:rPr lang="en-US" altLang="zh-CN" sz="2000" dirty="0" err="1"/>
              <a:t>WSGI</a:t>
            </a:r>
            <a:r>
              <a:rPr lang="zh-CN" altLang="en-US" sz="2000" dirty="0"/>
              <a:t>工具包</a:t>
            </a:r>
            <a:r>
              <a:rPr lang="zh-CN" altLang="en-US" sz="2000" dirty="0" smtClean="0"/>
              <a:t>，可以</a:t>
            </a:r>
            <a:r>
              <a:rPr lang="zh-CN" altLang="en-US" sz="2000" dirty="0"/>
              <a:t>作为一个</a:t>
            </a:r>
            <a:r>
              <a:rPr lang="en-US" altLang="zh-CN" sz="2000" dirty="0"/>
              <a:t>Web</a:t>
            </a:r>
            <a:r>
              <a:rPr lang="zh-CN" altLang="en-US" sz="2000" dirty="0"/>
              <a:t>框架的底层</a:t>
            </a:r>
            <a:r>
              <a:rPr lang="zh-CN" altLang="en-US" sz="2000" dirty="0" smtClean="0"/>
              <a:t>库。</a:t>
            </a:r>
            <a:endParaRPr lang="en-US" altLang="zh-CN" sz="2000" dirty="0" smtClean="0"/>
          </a:p>
          <a:p>
            <a:pPr lvl="1">
              <a:buFont typeface="Wingdings" panose="05000000000000000000" pitchFamily="2" charset="2"/>
              <a:buChar char="Ø"/>
            </a:pPr>
            <a:r>
              <a:rPr lang="en-US" altLang="zh-CN" sz="1600" dirty="0" err="1"/>
              <a:t>WSGI</a:t>
            </a:r>
            <a:r>
              <a:rPr lang="zh-CN" altLang="en-US" sz="1600" dirty="0"/>
              <a:t>（</a:t>
            </a:r>
            <a:r>
              <a:rPr lang="en-US" altLang="zh-CN" sz="1600" dirty="0"/>
              <a:t>Python Web Server Gateway Interface</a:t>
            </a:r>
            <a:r>
              <a:rPr lang="zh-CN" altLang="en-US" sz="1600" dirty="0"/>
              <a:t>），</a:t>
            </a:r>
            <a:r>
              <a:rPr lang="zh-CN" altLang="en-US" sz="1600" dirty="0" smtClean="0"/>
              <a:t>它是</a:t>
            </a:r>
            <a:r>
              <a:rPr lang="en-US" altLang="zh-CN" sz="1600" dirty="0" smtClean="0"/>
              <a:t>Python</a:t>
            </a:r>
            <a:r>
              <a:rPr lang="zh-CN" altLang="en-US" sz="1600" dirty="0"/>
              <a:t>语言定义的</a:t>
            </a:r>
            <a:r>
              <a:rPr lang="en-US" altLang="zh-CN" sz="1600" dirty="0"/>
              <a:t>Web</a:t>
            </a:r>
            <a:r>
              <a:rPr lang="zh-CN" altLang="en-US" sz="1600" dirty="0"/>
              <a:t>服务器和</a:t>
            </a:r>
            <a:r>
              <a:rPr lang="en-US" altLang="zh-CN" sz="1600" dirty="0"/>
              <a:t>Web</a:t>
            </a:r>
            <a:r>
              <a:rPr lang="zh-CN" altLang="en-US" sz="1600" dirty="0"/>
              <a:t>应用程序或框架之间的一种简单而通用的接口。</a:t>
            </a:r>
            <a:endParaRPr lang="en-US" altLang="zh-CN" sz="1600" dirty="0" smtClean="0"/>
          </a:p>
          <a:p>
            <a:pPr marL="0" indent="0">
              <a:buNone/>
            </a:pPr>
            <a:endParaRPr lang="en-US" altLang="zh-CN" sz="2000" dirty="0" smtClean="0"/>
          </a:p>
          <a:p>
            <a:pPr>
              <a:buFont typeface="Wingdings" panose="05000000000000000000" pitchFamily="2" charset="2"/>
              <a:buChar char="Ø"/>
            </a:pPr>
            <a:r>
              <a:rPr lang="zh-CN" altLang="en-US" sz="2000" dirty="0" smtClean="0"/>
              <a:t>提供了 </a:t>
            </a:r>
            <a:r>
              <a:rPr lang="en-US" altLang="zh-CN" sz="2000" dirty="0"/>
              <a:t>python web </a:t>
            </a:r>
            <a:r>
              <a:rPr lang="en-US" altLang="zh-CN" sz="2000" dirty="0" err="1"/>
              <a:t>WSGI</a:t>
            </a:r>
            <a:r>
              <a:rPr lang="en-US" altLang="zh-CN" sz="2000" dirty="0"/>
              <a:t> </a:t>
            </a:r>
            <a:r>
              <a:rPr lang="zh-CN" altLang="en-US" sz="2000" dirty="0"/>
              <a:t>开发相关的功能：</a:t>
            </a:r>
            <a:endParaRPr lang="zh-CN" altLang="en-US" sz="2000" dirty="0">
              <a:latin typeface="Times New Roman" panose="02020603050405020304" charset="0"/>
              <a:ea typeface="宋体" panose="02010600030101010101" pitchFamily="2" charset="-122"/>
              <a:cs typeface="Times New Roman" panose="02020603050405020304" charset="0"/>
              <a:sym typeface="+mn-ea"/>
            </a:endParaRPr>
          </a:p>
          <a:p>
            <a:pPr lvl="1">
              <a:buFont typeface="Arial" panose="020B0604020202020204" pitchFamily="34" charset="0"/>
              <a:buChar char="•"/>
            </a:pPr>
            <a:r>
              <a:rPr lang="zh-CN" altLang="en-US" sz="1600" dirty="0"/>
              <a:t>路由</a:t>
            </a:r>
            <a:r>
              <a:rPr lang="zh-CN" altLang="en-US" sz="1600" dirty="0" smtClean="0"/>
              <a:t>处理</a:t>
            </a:r>
            <a:endParaRPr lang="en-US" altLang="zh-CN" sz="1600" dirty="0" smtClean="0"/>
          </a:p>
          <a:p>
            <a:pPr lvl="1">
              <a:buFont typeface="Arial" panose="020B0604020202020204" pitchFamily="34" charset="0"/>
              <a:buChar char="•"/>
            </a:pPr>
            <a:r>
              <a:rPr lang="en-US" altLang="zh-CN" sz="1600" dirty="0" smtClean="0"/>
              <a:t>request </a:t>
            </a:r>
            <a:r>
              <a:rPr lang="zh-CN" altLang="en-US" sz="1600" dirty="0"/>
              <a:t>和 </a:t>
            </a:r>
            <a:r>
              <a:rPr lang="en-US" altLang="zh-CN" sz="1600" dirty="0"/>
              <a:t>response </a:t>
            </a:r>
            <a:r>
              <a:rPr lang="zh-CN" altLang="en-US" sz="1600" dirty="0" smtClean="0"/>
              <a:t>封装</a:t>
            </a:r>
            <a:endParaRPr lang="en-US" altLang="zh-CN" sz="1600" dirty="0" smtClean="0"/>
          </a:p>
          <a:p>
            <a:pPr lvl="1">
              <a:buFont typeface="Arial" panose="020B0604020202020204" pitchFamily="34" charset="0"/>
              <a:buChar char="•"/>
            </a:pPr>
            <a:r>
              <a:rPr lang="zh-CN" altLang="en-US" sz="1600" dirty="0" smtClean="0"/>
              <a:t>自</a:t>
            </a:r>
            <a:r>
              <a:rPr lang="zh-CN" altLang="en-US" sz="1600" dirty="0"/>
              <a:t>带的 </a:t>
            </a:r>
            <a:r>
              <a:rPr lang="en-US" altLang="zh-CN" sz="1600" dirty="0" err="1"/>
              <a:t>WSGI</a:t>
            </a:r>
            <a:r>
              <a:rPr lang="en-US" altLang="zh-CN" sz="1600" dirty="0"/>
              <a:t> </a:t>
            </a:r>
            <a:r>
              <a:rPr lang="en-US" altLang="zh-CN" sz="1600" dirty="0" smtClean="0"/>
              <a:t>server</a:t>
            </a:r>
            <a:endParaRPr lang="zh-CN" altLang="en-US" sz="1600" dirty="0">
              <a:latin typeface="Times New Roman" panose="02020603050405020304" charset="0"/>
              <a:ea typeface="宋体" panose="02010600030101010101" pitchFamily="2" charset="-122"/>
              <a:cs typeface="Times New Roman" panose="02020603050405020304" charset="0"/>
            </a:endParaRPr>
          </a:p>
          <a:p>
            <a:pPr defTabSz="914400"/>
            <a:endParaRPr lang="zh-CN" altLang="en-US" sz="2000" dirty="0">
              <a:latin typeface="Times New Roman" panose="02020603050405020304" charset="0"/>
              <a:ea typeface="宋体" panose="02010600030101010101" pitchFamily="2" charset="-122"/>
              <a:cs typeface="Times New Roman" panose="02020603050405020304" charset="0"/>
            </a:endParaRPr>
          </a:p>
        </p:txBody>
      </p:sp>
      <p:pic>
        <p:nvPicPr>
          <p:cNvPr id="27" name="图片 26"/>
          <p:cNvPicPr>
            <a:picLocks noChangeAspect="1"/>
          </p:cNvPicPr>
          <p:nvPr/>
        </p:nvPicPr>
        <p:blipFill>
          <a:blip r:embed="rId6"/>
          <a:stretch>
            <a:fillRect/>
          </a:stretch>
        </p:blipFill>
        <p:spPr>
          <a:xfrm>
            <a:off x="1278231" y="3969538"/>
            <a:ext cx="6496097" cy="1604974"/>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30480"/>
            <a:ext cx="3663950" cy="525657"/>
          </a:xfrm>
          <a:prstGeom prst="rect">
            <a:avLst/>
          </a:prstGeom>
          <a:noFill/>
        </p:spPr>
        <p:txBody>
          <a:bodyPr wrap="square" rtlCol="0">
            <a:spAutoFit/>
          </a:bodyPr>
          <a:lstStyle/>
          <a:p>
            <a:pPr>
              <a:lnSpc>
                <a:spcPct val="130000"/>
              </a:lnSpc>
            </a:pPr>
            <a:r>
              <a:rPr lang="en-US" altLang="zh-CN" sz="2400" b="1" dirty="0" err="1" smtClean="0">
                <a:latin typeface="微软雅黑" panose="020B0503020204020204" pitchFamily="34" charset="-122"/>
                <a:ea typeface="微软雅黑" panose="020B0503020204020204" pitchFamily="34" charset="-122"/>
              </a:rPr>
              <a:t>3.Jinja</a:t>
            </a:r>
            <a:r>
              <a:rPr lang="en-US" altLang="zh-CN" sz="2400" b="1" dirty="0" smtClean="0">
                <a:latin typeface="微软雅黑" panose="020B0503020204020204" pitchFamily="34" charset="-122"/>
                <a:ea typeface="微软雅黑" panose="020B0503020204020204" pitchFamily="34" charset="-122"/>
              </a:rPr>
              <a:t> 2</a:t>
            </a:r>
            <a:endParaRPr lang="zh-CN" altLang="en-US" sz="2400" b="1" dirty="0">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8" name="内容占位符 2"/>
          <p:cNvSpPr txBox="1"/>
          <p:nvPr/>
        </p:nvSpPr>
        <p:spPr bwMode="auto">
          <a:xfrm>
            <a:off x="862330" y="1038225"/>
            <a:ext cx="8081645"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err="1"/>
              <a:t>Jinja2</a:t>
            </a:r>
            <a:r>
              <a:rPr lang="zh-CN" altLang="en-US" sz="2000" dirty="0"/>
              <a:t>是基于</a:t>
            </a:r>
            <a:r>
              <a:rPr lang="en-US" altLang="zh-CN" sz="2000" dirty="0"/>
              <a:t>python</a:t>
            </a:r>
            <a:r>
              <a:rPr lang="zh-CN" altLang="en-US" sz="2000" dirty="0"/>
              <a:t>的模板引擎，</a:t>
            </a:r>
            <a:r>
              <a:rPr lang="zh-CN" altLang="en-US" sz="2000" dirty="0" smtClean="0"/>
              <a:t>功能类似于</a:t>
            </a:r>
            <a:r>
              <a:rPr lang="en-US" altLang="zh-CN" sz="2000" dirty="0" err="1" smtClean="0"/>
              <a:t>J2ee</a:t>
            </a:r>
            <a:r>
              <a:rPr lang="zh-CN" altLang="en-US" sz="2000" dirty="0"/>
              <a:t>的</a:t>
            </a:r>
            <a:r>
              <a:rPr lang="en-US" altLang="zh-CN" sz="2000" dirty="0" err="1"/>
              <a:t>Freemarker</a:t>
            </a:r>
            <a:r>
              <a:rPr lang="zh-CN" altLang="en-US" sz="2000" dirty="0"/>
              <a:t>和</a:t>
            </a:r>
            <a:r>
              <a:rPr lang="en-US" altLang="zh-CN" sz="2000" dirty="0" smtClean="0"/>
              <a:t>velocity</a:t>
            </a:r>
          </a:p>
          <a:p>
            <a:endParaRPr lang="en-US" altLang="zh-CN" sz="2000" dirty="0" smtClean="0"/>
          </a:p>
          <a:p>
            <a:r>
              <a:rPr lang="zh-CN" altLang="en-US" sz="2000" dirty="0" smtClean="0"/>
              <a:t>特性</a:t>
            </a:r>
            <a:endParaRPr lang="en-US" altLang="zh-CN" sz="2000" dirty="0">
              <a:latin typeface="Times New Roman" panose="02020603050405020304" charset="0"/>
              <a:ea typeface="宋体" panose="02010600030101010101" pitchFamily="2" charset="-122"/>
              <a:cs typeface="Times New Roman" panose="02020603050405020304" charset="0"/>
            </a:endParaRPr>
          </a:p>
          <a:p>
            <a:pPr lvl="1"/>
            <a:r>
              <a:rPr lang="zh-CN" altLang="en-US" sz="1600" dirty="0"/>
              <a:t>沙箱执行</a:t>
            </a:r>
            <a:r>
              <a:rPr lang="zh-CN" altLang="en-US" sz="1600" dirty="0" smtClean="0"/>
              <a:t>模式</a:t>
            </a:r>
            <a:endParaRPr lang="en-US" altLang="zh-CN" sz="1600" dirty="0" smtClean="0"/>
          </a:p>
          <a:p>
            <a:pPr lvl="1"/>
            <a:r>
              <a:rPr lang="zh-CN" altLang="en-US" sz="1600" dirty="0"/>
              <a:t>自动</a:t>
            </a:r>
            <a:r>
              <a:rPr lang="en-US" altLang="zh-CN" sz="1600" dirty="0"/>
              <a:t>HTML</a:t>
            </a:r>
            <a:r>
              <a:rPr lang="zh-CN" altLang="en-US" sz="1600" dirty="0"/>
              <a:t>转义</a:t>
            </a:r>
            <a:r>
              <a:rPr lang="zh-CN" altLang="en-US" sz="1600" dirty="0" smtClean="0"/>
              <a:t>系统</a:t>
            </a:r>
            <a:endParaRPr lang="en-US" altLang="zh-CN" sz="1600" dirty="0" smtClean="0"/>
          </a:p>
          <a:p>
            <a:pPr lvl="1"/>
            <a:r>
              <a:rPr lang="zh-CN" altLang="en-US" sz="1600" dirty="0"/>
              <a:t>模板继承</a:t>
            </a:r>
            <a:r>
              <a:rPr lang="zh-CN" altLang="en-US" sz="1600" dirty="0" smtClean="0"/>
              <a:t>机制</a:t>
            </a:r>
            <a:endParaRPr lang="en-US" altLang="zh-CN" sz="1600" dirty="0" smtClean="0"/>
          </a:p>
          <a:p>
            <a:pPr lvl="1"/>
            <a:r>
              <a:rPr lang="zh-CN" altLang="en-US" sz="1600" dirty="0"/>
              <a:t>高效的执行效率</a:t>
            </a:r>
            <a:endParaRPr lang="en-US" altLang="zh-CN" sz="1600" dirty="0" smtClean="0"/>
          </a:p>
        </p:txBody>
      </p:sp>
    </p:spTree>
    <p:custDataLst>
      <p:tags r:id="rId1"/>
    </p:custDataLst>
    <p:extLst>
      <p:ext uri="{BB962C8B-B14F-4D97-AF65-F5344CB8AC3E}">
        <p14:creationId xmlns:p14="http://schemas.microsoft.com/office/powerpoint/2010/main" val="2012737862"/>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30480"/>
            <a:ext cx="3663950" cy="572464"/>
          </a:xfrm>
          <a:prstGeom prst="rect">
            <a:avLst/>
          </a:prstGeom>
          <a:noFill/>
        </p:spPr>
        <p:txBody>
          <a:bodyPr wrap="square" rtlCol="0">
            <a:spAutoFit/>
          </a:bodyPr>
          <a:lstStyle/>
          <a:p>
            <a:pPr>
              <a:lnSpc>
                <a:spcPct val="130000"/>
              </a:lnSpc>
            </a:pPr>
            <a:r>
              <a:rPr lang="en-US" altLang="zh-CN" sz="2400" b="1" dirty="0" err="1" smtClean="0">
                <a:latin typeface="微软雅黑" panose="020B0503020204020204" pitchFamily="34" charset="-122"/>
                <a:ea typeface="微软雅黑" panose="020B0503020204020204" pitchFamily="34" charset="-122"/>
              </a:rPr>
              <a:t>4.Jinja2</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基本语法</a:t>
            </a:r>
            <a:endParaRPr lang="zh-CN" altLang="en-US" sz="2400" b="1" dirty="0">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8" name="内容占位符 2"/>
          <p:cNvSpPr txBox="1"/>
          <p:nvPr/>
        </p:nvSpPr>
        <p:spPr bwMode="auto">
          <a:xfrm>
            <a:off x="862330" y="1038225"/>
            <a:ext cx="8081645"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err="1" smtClean="0"/>
              <a:t>Jinja2</a:t>
            </a:r>
            <a:r>
              <a:rPr lang="zh-CN" altLang="en-US" sz="2000" dirty="0" smtClean="0"/>
              <a:t>中存在三种语法：</a:t>
            </a:r>
            <a:endParaRPr lang="en-US" altLang="zh-CN" sz="2000" dirty="0" smtClean="0"/>
          </a:p>
          <a:p>
            <a:pPr lvl="1"/>
            <a:endParaRPr lang="en-US" altLang="zh-CN" sz="1600" dirty="0" smtClean="0"/>
          </a:p>
          <a:p>
            <a:pPr lvl="1"/>
            <a:r>
              <a:rPr lang="en-US" altLang="zh-CN" sz="1600" dirty="0" smtClean="0"/>
              <a:t>1</a:t>
            </a:r>
            <a:r>
              <a:rPr lang="zh-CN" altLang="en-US" sz="1600" dirty="0" smtClean="0"/>
              <a:t>、结构控制：</a:t>
            </a:r>
            <a:r>
              <a:rPr lang="en-US" altLang="zh-CN" sz="1600" dirty="0" smtClean="0"/>
              <a:t>{%  %}</a:t>
            </a:r>
          </a:p>
          <a:p>
            <a:pPr lvl="1"/>
            <a:endParaRPr lang="en-US" altLang="zh-CN" sz="1600" dirty="0" smtClean="0"/>
          </a:p>
          <a:p>
            <a:pPr lvl="1"/>
            <a:r>
              <a:rPr lang="en-US" altLang="zh-CN" sz="1600" dirty="0" smtClean="0"/>
              <a:t>2</a:t>
            </a:r>
            <a:r>
              <a:rPr lang="zh-CN" altLang="en-US" sz="1600" dirty="0" smtClean="0"/>
              <a:t>、变量取值：</a:t>
            </a:r>
            <a:r>
              <a:rPr lang="en-US" altLang="zh-CN" sz="1600" dirty="0" smtClean="0"/>
              <a:t>{{ }}</a:t>
            </a:r>
          </a:p>
          <a:p>
            <a:pPr lvl="1"/>
            <a:endParaRPr lang="en-US" altLang="zh-CN" sz="1600" dirty="0"/>
          </a:p>
          <a:p>
            <a:pPr lvl="1"/>
            <a:r>
              <a:rPr lang="en-US" altLang="zh-CN" sz="1600" dirty="0" smtClean="0"/>
              <a:t>3</a:t>
            </a:r>
            <a:r>
              <a:rPr lang="zh-CN" altLang="en-US" sz="1600" dirty="0" smtClean="0"/>
              <a:t>、注释： ｛</a:t>
            </a:r>
            <a:r>
              <a:rPr lang="en-US" altLang="zh-CN" sz="1600" dirty="0" smtClean="0"/>
              <a:t># …… #</a:t>
            </a:r>
            <a:r>
              <a:rPr lang="zh-CN" altLang="en-US" sz="1600" dirty="0" smtClean="0"/>
              <a:t>｝</a:t>
            </a:r>
            <a:endParaRPr lang="en-US" altLang="zh-CN" sz="1600" dirty="0" smtClean="0"/>
          </a:p>
        </p:txBody>
      </p:sp>
      <p:pic>
        <p:nvPicPr>
          <p:cNvPr id="2" name="图片 1"/>
          <p:cNvPicPr>
            <a:picLocks noChangeAspect="1"/>
          </p:cNvPicPr>
          <p:nvPr/>
        </p:nvPicPr>
        <p:blipFill>
          <a:blip r:embed="rId6"/>
          <a:stretch>
            <a:fillRect/>
          </a:stretch>
        </p:blipFill>
        <p:spPr>
          <a:xfrm>
            <a:off x="4017150" y="1766876"/>
            <a:ext cx="5033999" cy="3209948"/>
          </a:xfrm>
          <a:prstGeom prst="rect">
            <a:avLst/>
          </a:prstGeom>
        </p:spPr>
      </p:pic>
    </p:spTree>
    <p:custDataLst>
      <p:tags r:id="rId1"/>
    </p:custDataLst>
    <p:extLst>
      <p:ext uri="{BB962C8B-B14F-4D97-AF65-F5344CB8AC3E}">
        <p14:creationId xmlns:p14="http://schemas.microsoft.com/office/powerpoint/2010/main" val="2834118523"/>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30480"/>
            <a:ext cx="3663950" cy="525657"/>
          </a:xfrm>
          <a:prstGeom prst="rect">
            <a:avLst/>
          </a:prstGeom>
          <a:noFill/>
        </p:spPr>
        <p:txBody>
          <a:bodyPr wrap="square" rtlCol="0">
            <a:spAutoFit/>
          </a:bodyPr>
          <a:lstStyle/>
          <a:p>
            <a:pPr>
              <a:lnSpc>
                <a:spcPct val="130000"/>
              </a:lnSpc>
            </a:pPr>
            <a:r>
              <a:rPr lang="en-US" altLang="zh-CN" sz="2400" b="1" dirty="0" err="1" smtClean="0">
                <a:latin typeface="微软雅黑" panose="020B0503020204020204" pitchFamily="34" charset="-122"/>
                <a:ea typeface="微软雅黑" panose="020B0503020204020204" pitchFamily="34" charset="-122"/>
              </a:rPr>
              <a:t>4.Jinja2</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过滤器</a:t>
            </a:r>
            <a:endParaRPr lang="zh-CN" altLang="en-US" sz="2400" b="1" dirty="0">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7" name="内容占位符 2"/>
          <p:cNvSpPr txBox="1"/>
          <p:nvPr/>
        </p:nvSpPr>
        <p:spPr bwMode="auto">
          <a:xfrm>
            <a:off x="862330" y="1038225"/>
            <a:ext cx="8081645" cy="257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t>变量可以通过“过滤器”进行修改，过滤器可以理解为是</a:t>
            </a:r>
            <a:r>
              <a:rPr lang="en-US" altLang="zh-CN" sz="2000" dirty="0" err="1" smtClean="0"/>
              <a:t>jinja2</a:t>
            </a:r>
            <a:r>
              <a:rPr lang="zh-CN" altLang="en-US" sz="2000" dirty="0" smtClean="0"/>
              <a:t>里面的内置函数和字符串处理函数</a:t>
            </a:r>
            <a:endParaRPr lang="en-US" altLang="zh-CN" sz="1600" dirty="0" smtClean="0"/>
          </a:p>
          <a:p>
            <a:endParaRPr lang="en-US" altLang="zh-CN" sz="2000" dirty="0" smtClean="0"/>
          </a:p>
          <a:p>
            <a:r>
              <a:rPr lang="zh-CN" altLang="en-US" sz="2000" dirty="0" smtClean="0"/>
              <a:t>常见的过滤器：</a:t>
            </a:r>
            <a:r>
              <a:rPr lang="en-US" altLang="zh-CN" sz="2000" dirty="0" smtClean="0"/>
              <a:t>trim</a:t>
            </a:r>
            <a:r>
              <a:rPr lang="zh-CN" altLang="en-US" sz="2000" dirty="0" smtClean="0"/>
              <a:t>、</a:t>
            </a:r>
            <a:r>
              <a:rPr lang="en-US" altLang="zh-CN" sz="2000" dirty="0" smtClean="0"/>
              <a:t>join</a:t>
            </a:r>
            <a:r>
              <a:rPr lang="zh-CN" altLang="en-US" sz="2000" dirty="0" smtClean="0"/>
              <a:t>、</a:t>
            </a:r>
            <a:r>
              <a:rPr lang="en-US" altLang="zh-CN" sz="2000" dirty="0" smtClean="0"/>
              <a:t>replace</a:t>
            </a:r>
            <a:r>
              <a:rPr lang="zh-CN" altLang="en-US" sz="2000" dirty="0" smtClean="0"/>
              <a:t>、</a:t>
            </a:r>
            <a:r>
              <a:rPr lang="en-US" altLang="zh-CN" sz="2000" dirty="0" smtClean="0"/>
              <a:t>safe</a:t>
            </a:r>
            <a:r>
              <a:rPr lang="zh-CN" altLang="en-US" sz="2000" dirty="0" smtClean="0"/>
              <a:t>等</a:t>
            </a:r>
            <a:endParaRPr lang="en-US" altLang="zh-CN" sz="2000" dirty="0" smtClean="0"/>
          </a:p>
          <a:p>
            <a:endParaRPr lang="en-US" altLang="zh-CN" sz="2000" dirty="0" smtClean="0"/>
          </a:p>
          <a:p>
            <a:r>
              <a:rPr lang="zh-CN" altLang="en-US" sz="2000" dirty="0" smtClean="0"/>
              <a:t>过滤器的用法：</a:t>
            </a:r>
            <a:r>
              <a:rPr lang="zh-CN" altLang="en-US" sz="2000" b="1" dirty="0" smtClean="0"/>
              <a:t>只需要在变量后面使用管道</a:t>
            </a:r>
            <a:r>
              <a:rPr lang="en-US" altLang="zh-CN" sz="2000" b="1" dirty="0" smtClean="0"/>
              <a:t>(|)</a:t>
            </a:r>
            <a:r>
              <a:rPr lang="zh-CN" altLang="en-US" sz="2000" b="1" dirty="0" smtClean="0"/>
              <a:t>分割，多个过滤器可以链式调用，前一个过滤器的输出会作为后一个过滤器的输入。</a:t>
            </a:r>
            <a:endParaRPr lang="en-US" altLang="zh-CN" sz="2000" dirty="0" smtClean="0"/>
          </a:p>
          <a:p>
            <a:pPr marL="457200" lvl="1" indent="0">
              <a:buNone/>
            </a:pPr>
            <a:endParaRPr lang="en-US" altLang="zh-CN" sz="1600" dirty="0" smtClean="0"/>
          </a:p>
          <a:p>
            <a:pPr marL="0" indent="0">
              <a:buNone/>
            </a:pPr>
            <a:endParaRPr lang="en-US" altLang="zh-CN" sz="2000" dirty="0" smtClean="0"/>
          </a:p>
        </p:txBody>
      </p:sp>
      <p:pic>
        <p:nvPicPr>
          <p:cNvPr id="9" name="图片 8"/>
          <p:cNvPicPr>
            <a:picLocks noChangeAspect="1"/>
          </p:cNvPicPr>
          <p:nvPr/>
        </p:nvPicPr>
        <p:blipFill>
          <a:blip r:embed="rId6"/>
          <a:stretch>
            <a:fillRect/>
          </a:stretch>
        </p:blipFill>
        <p:spPr>
          <a:xfrm>
            <a:off x="5654988" y="3855012"/>
            <a:ext cx="5468813" cy="2500331"/>
          </a:xfrm>
          <a:prstGeom prst="rect">
            <a:avLst/>
          </a:prstGeom>
        </p:spPr>
      </p:pic>
    </p:spTree>
    <p:custDataLst>
      <p:tags r:id="rId1"/>
    </p:custDataLst>
    <p:extLst>
      <p:ext uri="{BB962C8B-B14F-4D97-AF65-F5344CB8AC3E}">
        <p14:creationId xmlns:p14="http://schemas.microsoft.com/office/powerpoint/2010/main" val="847202452"/>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5" name="文本框 4"/>
          <p:cNvSpPr txBox="1"/>
          <p:nvPr/>
        </p:nvSpPr>
        <p:spPr>
          <a:xfrm>
            <a:off x="5590253" y="1646968"/>
            <a:ext cx="3390900" cy="1568450"/>
          </a:xfrm>
          <a:prstGeom prst="rect">
            <a:avLst/>
          </a:prstGeom>
          <a:noFill/>
        </p:spPr>
        <p:txBody>
          <a:bodyPr wrap="square" rtlCol="0" anchor="ctr" anchorCtr="0">
            <a:spAutoFit/>
          </a:bodyPr>
          <a:lstStyle/>
          <a:p>
            <a:pPr algn="ctr"/>
            <a:r>
              <a:rPr lang="en-US" altLang="zh-CN" sz="9600" dirty="0">
                <a:solidFill>
                  <a:schemeClr val="accent2"/>
                </a:solidFill>
                <a:latin typeface="+mj-lt"/>
              </a:rPr>
              <a:t>02</a:t>
            </a:r>
            <a:endParaRPr lang="zh-CN" altLang="en-US" sz="9600" dirty="0">
              <a:solidFill>
                <a:schemeClr val="accent2"/>
              </a:solidFill>
              <a:latin typeface="+mj-lt"/>
            </a:endParaRPr>
          </a:p>
        </p:txBody>
      </p:sp>
      <p:sp>
        <p:nvSpPr>
          <p:cNvPr id="6" name="文本框 5"/>
          <p:cNvSpPr txBox="1"/>
          <p:nvPr/>
        </p:nvSpPr>
        <p:spPr>
          <a:xfrm>
            <a:off x="5507355" y="3072393"/>
            <a:ext cx="3557270" cy="1462516"/>
          </a:xfrm>
          <a:prstGeom prst="rect">
            <a:avLst/>
          </a:prstGeom>
          <a:noFill/>
        </p:spPr>
        <p:txBody>
          <a:bodyPr wrap="square" rtlCol="0" anchor="ctr" anchorCtr="0">
            <a:spAutoFit/>
          </a:bodyPr>
          <a:lstStyle/>
          <a:p>
            <a:pPr>
              <a:lnSpc>
                <a:spcPct val="130000"/>
              </a:lnSpc>
            </a:pPr>
            <a:r>
              <a:rPr lang="en-US" altLang="zh-CN" sz="3600" b="1" dirty="0">
                <a:latin typeface="微软雅黑" panose="020B0503020204020204" pitchFamily="34" charset="-122"/>
                <a:ea typeface="微软雅黑" panose="020B0503020204020204" pitchFamily="34" charset="-122"/>
              </a:rPr>
              <a:t>Flask</a:t>
            </a:r>
            <a:r>
              <a:rPr lang="zh-CN" altLang="en-US" sz="3600" b="1" dirty="0">
                <a:latin typeface="微软雅黑" panose="020B0503020204020204" pitchFamily="34" charset="-122"/>
                <a:ea typeface="微软雅黑" panose="020B0503020204020204" pitchFamily="34" charset="-122"/>
              </a:rPr>
              <a:t>应用</a:t>
            </a:r>
            <a:r>
              <a:rPr lang="en-US" altLang="zh-CN" sz="3600" b="1" dirty="0">
                <a:latin typeface="微软雅黑" panose="020B0503020204020204" pitchFamily="34" charset="-122"/>
                <a:ea typeface="微软雅黑" panose="020B0503020204020204" pitchFamily="34" charset="-122"/>
              </a:rPr>
              <a:t>-HelloWorld</a:t>
            </a:r>
            <a:endParaRPr lang="zh-CN" altLang="en-US" sz="3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KSO_WM_DOC_GUID" val="{94ffcbf0-888b-4d00-a892-7fdffef42908}"/>
</p:tagLst>
</file>

<file path=ppt/tags/tag10.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11.xml><?xml version="1.0" encoding="utf-8"?>
<p:tagLst xmlns:a="http://schemas.openxmlformats.org/drawingml/2006/main" xmlns:r="http://schemas.openxmlformats.org/officeDocument/2006/relationships" xmlns:p="http://schemas.openxmlformats.org/presentationml/2006/main">
  <p:tag name="PA" val="v4.3.1"/>
</p:tagLst>
</file>

<file path=ppt/tags/tag12.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13.xml><?xml version="1.0" encoding="utf-8"?>
<p:tagLst xmlns:a="http://schemas.openxmlformats.org/drawingml/2006/main" xmlns:r="http://schemas.openxmlformats.org/officeDocument/2006/relationships" xmlns:p="http://schemas.openxmlformats.org/presentationml/2006/main">
  <p:tag name="PA" val="v4.3.1"/>
</p:tagLst>
</file>

<file path=ppt/tags/tag14.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15.xml><?xml version="1.0" encoding="utf-8"?>
<p:tagLst xmlns:a="http://schemas.openxmlformats.org/drawingml/2006/main" xmlns:r="http://schemas.openxmlformats.org/officeDocument/2006/relationships" xmlns:p="http://schemas.openxmlformats.org/presentationml/2006/main">
  <p:tag name="PA" val="v4.3.1"/>
</p:tagLst>
</file>

<file path=ppt/tags/tag16.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17.xml><?xml version="1.0" encoding="utf-8"?>
<p:tagLst xmlns:a="http://schemas.openxmlformats.org/drawingml/2006/main" xmlns:r="http://schemas.openxmlformats.org/officeDocument/2006/relationships" xmlns:p="http://schemas.openxmlformats.org/presentationml/2006/main">
  <p:tag name="PA" val="v4.3.1"/>
</p:tagLst>
</file>

<file path=ppt/tags/tag18.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19.xml><?xml version="1.0" encoding="utf-8"?>
<p:tagLst xmlns:a="http://schemas.openxmlformats.org/drawingml/2006/main" xmlns:r="http://schemas.openxmlformats.org/officeDocument/2006/relationships" xmlns:p="http://schemas.openxmlformats.org/presentationml/2006/main">
  <p:tag name="PA" val="v4.3.1"/>
</p:tagLst>
</file>

<file path=ppt/tags/tag2.xml><?xml version="1.0" encoding="utf-8"?>
<p:tagLst xmlns:a="http://schemas.openxmlformats.org/drawingml/2006/main" xmlns:r="http://schemas.openxmlformats.org/officeDocument/2006/relationships" xmlns:p="http://schemas.openxmlformats.org/presentationml/2006/main">
  <p:tag name="PA" val="v4.3.1"/>
</p:tagLst>
</file>

<file path=ppt/tags/tag20.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21.xml><?xml version="1.0" encoding="utf-8"?>
<p:tagLst xmlns:a="http://schemas.openxmlformats.org/drawingml/2006/main" xmlns:r="http://schemas.openxmlformats.org/officeDocument/2006/relationships" xmlns:p="http://schemas.openxmlformats.org/presentationml/2006/main">
  <p:tag name="PA" val="v4.3.1"/>
</p:tagLst>
</file>

<file path=ppt/tags/tag22.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23.xml><?xml version="1.0" encoding="utf-8"?>
<p:tagLst xmlns:a="http://schemas.openxmlformats.org/drawingml/2006/main" xmlns:r="http://schemas.openxmlformats.org/officeDocument/2006/relationships" xmlns:p="http://schemas.openxmlformats.org/presentationml/2006/main">
  <p:tag name="PA" val="v4.3.1"/>
</p:tagLst>
</file>

<file path=ppt/tags/tag24.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25.xml><?xml version="1.0" encoding="utf-8"?>
<p:tagLst xmlns:a="http://schemas.openxmlformats.org/drawingml/2006/main" xmlns:r="http://schemas.openxmlformats.org/officeDocument/2006/relationships" xmlns:p="http://schemas.openxmlformats.org/presentationml/2006/main">
  <p:tag name="PA" val="v4.3.1"/>
</p:tagLst>
</file>

<file path=ppt/tags/tag26.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27.xml><?xml version="1.0" encoding="utf-8"?>
<p:tagLst xmlns:a="http://schemas.openxmlformats.org/drawingml/2006/main" xmlns:r="http://schemas.openxmlformats.org/officeDocument/2006/relationships" xmlns:p="http://schemas.openxmlformats.org/presentationml/2006/main">
  <p:tag name="PA" val="v4.3.1"/>
</p:tagLst>
</file>

<file path=ppt/tags/tag28.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29.xml><?xml version="1.0" encoding="utf-8"?>
<p:tagLst xmlns:a="http://schemas.openxmlformats.org/drawingml/2006/main" xmlns:r="http://schemas.openxmlformats.org/officeDocument/2006/relationships" xmlns:p="http://schemas.openxmlformats.org/presentationml/2006/main">
  <p:tag name="PA" val="v4.3.1"/>
</p:tagLst>
</file>

<file path=ppt/tags/tag3.xml><?xml version="1.0" encoding="utf-8"?>
<p:tagLst xmlns:a="http://schemas.openxmlformats.org/drawingml/2006/main" xmlns:r="http://schemas.openxmlformats.org/officeDocument/2006/relationships" xmlns:p="http://schemas.openxmlformats.org/presentationml/2006/main">
  <p:tag name="PA" val="v4.3.1"/>
</p:tagLst>
</file>

<file path=ppt/tags/tag30.xml><?xml version="1.0" encoding="utf-8"?>
<p:tagLst xmlns:a="http://schemas.openxmlformats.org/drawingml/2006/main" xmlns:r="http://schemas.openxmlformats.org/officeDocument/2006/relationships" xmlns:p="http://schemas.openxmlformats.org/presentationml/2006/main">
  <p:tag name="PA" val="v4.3.1"/>
</p:tagLst>
</file>

<file path=ppt/tags/tag31.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32.xml><?xml version="1.0" encoding="utf-8"?>
<p:tagLst xmlns:a="http://schemas.openxmlformats.org/drawingml/2006/main" xmlns:r="http://schemas.openxmlformats.org/officeDocument/2006/relationships" xmlns:p="http://schemas.openxmlformats.org/presentationml/2006/main">
  <p:tag name="PA" val="v4.3.1"/>
</p:tagLst>
</file>

<file path=ppt/tags/tag33.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34.xml><?xml version="1.0" encoding="utf-8"?>
<p:tagLst xmlns:a="http://schemas.openxmlformats.org/drawingml/2006/main" xmlns:r="http://schemas.openxmlformats.org/officeDocument/2006/relationships" xmlns:p="http://schemas.openxmlformats.org/presentationml/2006/main">
  <p:tag name="PA" val="v4.3.1"/>
</p:tagLst>
</file>

<file path=ppt/tags/tag35.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36.xml><?xml version="1.0" encoding="utf-8"?>
<p:tagLst xmlns:a="http://schemas.openxmlformats.org/drawingml/2006/main" xmlns:r="http://schemas.openxmlformats.org/officeDocument/2006/relationships" xmlns:p="http://schemas.openxmlformats.org/presentationml/2006/main">
  <p:tag name="PA" val="v4.3.1"/>
</p:tagLst>
</file>

<file path=ppt/tags/tag37.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38.xml><?xml version="1.0" encoding="utf-8"?>
<p:tagLst xmlns:a="http://schemas.openxmlformats.org/drawingml/2006/main" xmlns:r="http://schemas.openxmlformats.org/officeDocument/2006/relationships" xmlns:p="http://schemas.openxmlformats.org/presentationml/2006/main">
  <p:tag name="PA" val="v4.3.1"/>
</p:tagLst>
</file>

<file path=ppt/tags/tag39.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4.xml><?xml version="1.0" encoding="utf-8"?>
<p:tagLst xmlns:a="http://schemas.openxmlformats.org/drawingml/2006/main" xmlns:r="http://schemas.openxmlformats.org/officeDocument/2006/relationships" xmlns:p="http://schemas.openxmlformats.org/presentationml/2006/main">
  <p:tag name="PA" val="v4.3.1"/>
</p:tagLst>
</file>

<file path=ppt/tags/tag40.xml><?xml version="1.0" encoding="utf-8"?>
<p:tagLst xmlns:a="http://schemas.openxmlformats.org/drawingml/2006/main" xmlns:r="http://schemas.openxmlformats.org/officeDocument/2006/relationships" xmlns:p="http://schemas.openxmlformats.org/presentationml/2006/main">
  <p:tag name="PA" val="v4.3.1"/>
</p:tagLst>
</file>

<file path=ppt/tags/tag41.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42.xml><?xml version="1.0" encoding="utf-8"?>
<p:tagLst xmlns:a="http://schemas.openxmlformats.org/drawingml/2006/main" xmlns:r="http://schemas.openxmlformats.org/officeDocument/2006/relationships" xmlns:p="http://schemas.openxmlformats.org/presentationml/2006/main">
  <p:tag name="PA" val="v4.3.1"/>
</p:tagLst>
</file>

<file path=ppt/tags/tag5.xml><?xml version="1.0" encoding="utf-8"?>
<p:tagLst xmlns:a="http://schemas.openxmlformats.org/drawingml/2006/main" xmlns:r="http://schemas.openxmlformats.org/officeDocument/2006/relationships" xmlns:p="http://schemas.openxmlformats.org/presentationml/2006/main">
  <p:tag name="PA" val="v4.3.1"/>
</p:tagLst>
</file>

<file path=ppt/tags/tag6.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7.xml><?xml version="1.0" encoding="utf-8"?>
<p:tagLst xmlns:a="http://schemas.openxmlformats.org/drawingml/2006/main" xmlns:r="http://schemas.openxmlformats.org/officeDocument/2006/relationships" xmlns:p="http://schemas.openxmlformats.org/presentationml/2006/main">
  <p:tag name="PA" val="v4.3.1"/>
</p:tagLst>
</file>

<file path=ppt/tags/tag8.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9.xml><?xml version="1.0" encoding="utf-8"?>
<p:tagLst xmlns:a="http://schemas.openxmlformats.org/drawingml/2006/main" xmlns:r="http://schemas.openxmlformats.org/officeDocument/2006/relationships" xmlns:p="http://schemas.openxmlformats.org/presentationml/2006/main">
  <p:tag name="PA" val="v4.3.1"/>
</p:tagLst>
</file>

<file path=ppt/theme/theme1.xml><?xml version="1.0" encoding="utf-8"?>
<a:theme xmlns:a="http://schemas.openxmlformats.org/drawingml/2006/main" name="武汉大学计算机学院-彭敏">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0">
          <a:noFill/>
        </a:ln>
      </a:spPr>
      <a:bodyPr rot="0" spcFirstLastPara="0" vertOverflow="overflow" horzOverflow="overflow" vert="horz" wrap="square" lIns="91440" tIns="45720" rIns="91440" bIns="45720" numCol="1" spcCol="0" rtlCol="0" fromWordArt="0" anchor="ctr" anchorCtr="0" forceAA="0" compatLnSpc="1">
        <a:norm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chor="ctr" anchorCtr="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武汉大学计算机学院-彭敏">
  <a:themeElements>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0">
          <a:noFill/>
        </a:ln>
      </a:spPr>
      <a:bodyPr rot="0" spcFirstLastPara="0" vertOverflow="overflow" horzOverflow="overflow" vert="horz" wrap="square" lIns="91440" tIns="45720" rIns="91440" bIns="45720" numCol="1" spcCol="0" rtlCol="0" fromWordArt="0" anchor="ctr" anchorCtr="0" forceAA="0" compatLnSpc="1">
        <a:norm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chor="ctr" anchorCtr="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QT</Template>
  <TotalTime>312</TotalTime>
  <Words>1681</Words>
  <Application>Microsoft Office PowerPoint</Application>
  <PresentationFormat>宽屏</PresentationFormat>
  <Paragraphs>147</Paragraphs>
  <Slides>25</Slides>
  <Notes>24</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25</vt:i4>
      </vt:variant>
    </vt:vector>
  </HeadingPairs>
  <TitlesOfParts>
    <vt:vector size="40" baseType="lpstr">
      <vt:lpstr>Bebas Neue</vt:lpstr>
      <vt:lpstr>等线</vt:lpstr>
      <vt:lpstr>等线 Light</vt:lpstr>
      <vt:lpstr>黑体</vt:lpstr>
      <vt:lpstr>宋体</vt:lpstr>
      <vt:lpstr>微软雅黑</vt:lpstr>
      <vt:lpstr>Arial</vt:lpstr>
      <vt:lpstr>Calibri</vt:lpstr>
      <vt:lpstr>Courier New</vt:lpstr>
      <vt:lpstr>Segoe Print</vt:lpstr>
      <vt:lpstr>Times New Roman</vt:lpstr>
      <vt:lpstr>Wingdings</vt:lpstr>
      <vt:lpstr>武汉大学计算机学院-彭敏</vt:lpstr>
      <vt:lpstr>自定义设计方案</vt:lpstr>
      <vt:lpstr>1_武汉大学计算机学院-彭敏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武汉大学计算机学院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小米智能问答</dc:title>
  <dc:creator>彭敏</dc:creator>
  <cp:lastModifiedBy>zhu tao</cp:lastModifiedBy>
  <cp:revision>381</cp:revision>
  <dcterms:created xsi:type="dcterms:W3CDTF">2018-05-25T11:19:00Z</dcterms:created>
  <dcterms:modified xsi:type="dcterms:W3CDTF">2019-10-22T09:27:02Z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