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7"/>
  </p:notesMasterIdLst>
  <p:sldIdLst>
    <p:sldId id="256" r:id="rId4"/>
    <p:sldId id="257" r:id="rId5"/>
    <p:sldId id="269" r:id="rId6"/>
    <p:sldId id="362" r:id="rId8"/>
    <p:sldId id="386" r:id="rId9"/>
    <p:sldId id="385" r:id="rId10"/>
    <p:sldId id="363" r:id="rId11"/>
    <p:sldId id="387" r:id="rId12"/>
    <p:sldId id="364" r:id="rId13"/>
    <p:sldId id="440" r:id="rId14"/>
    <p:sldId id="388" r:id="rId15"/>
    <p:sldId id="390" r:id="rId16"/>
    <p:sldId id="391" r:id="rId17"/>
    <p:sldId id="365" r:id="rId18"/>
    <p:sldId id="409" r:id="rId19"/>
    <p:sldId id="424" r:id="rId20"/>
    <p:sldId id="441" r:id="rId21"/>
    <p:sldId id="366" r:id="rId22"/>
    <p:sldId id="442" r:id="rId23"/>
    <p:sldId id="464" r:id="rId24"/>
    <p:sldId id="463" r:id="rId25"/>
    <p:sldId id="426" r:id="rId26"/>
    <p:sldId id="425" r:id="rId27"/>
    <p:sldId id="372" r:id="rId28"/>
    <p:sldId id="443" r:id="rId29"/>
    <p:sldId id="373" r:id="rId30"/>
    <p:sldId id="376" r:id="rId31"/>
    <p:sldId id="377" r:id="rId32"/>
    <p:sldId id="378" r:id="rId33"/>
    <p:sldId id="444" r:id="rId34"/>
    <p:sldId id="379" r:id="rId35"/>
    <p:sldId id="260" r:id="rId36"/>
    <p:sldId id="26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6D1A9-478B-41ED-9866-E381DF816B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1A800-6726-4758-8710-067720462BA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Slot tagging(Tur and De Mori,2011) is a core task in natural language understanding(NLU) Which a key conponent of  task-oriented dialogue system(Young et al.,2013).Now, Slot tagging is usually formulatd as a sequence labeling problem(Mesnil et al., 2015;Sarikaya et al.,2016;Liu and Lane, 2016)</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Classical methodologies for few-shot learning in image classification field primarily focus on metric learning( Snell et al.,2017;</a:t>
            </a:r>
            <a:r>
              <a:rPr lang="en-US" altLang="zh-CN">
                <a:sym typeface="+mn-ea"/>
              </a:rPr>
              <a:t>Vinyals et al.,2016</a:t>
            </a:r>
            <a:r>
              <a:rPr lang="en-US" altLang="zh-CN"/>
              <a:t>), which aim to learn a general distance metric and use it in the new domain.</a:t>
            </a:r>
            <a:endParaRPr lang="en-US" altLang="zh-CN"/>
          </a:p>
          <a:p>
            <a:r>
              <a:rPr lang="en-US" altLang="zh-CN"/>
              <a:t>In natural language processing community, classification tasks such as text classification(Sun et al., 2019; Geng et al.,2019, Yu et al.,2018, Yan et al., 2018) draw more attention. In recent years, reseachers are paying more and more attention to few-shot learning for slot tagging task. Zero shot slot tagging approaches (Bapna et al., 2017; Lee and Jha, 2019; Shah et al.2019) achieved state-of-the-art by utilizing label name semantics(and label description ,examples). Fritzler et al.(2019) explored few-shot NER with prototypical network. Hou et al.(2020) exploited the Label-enhanced TapNet and Collapsed Dependency Transfer for both slot tagging and NER tasks. Su et al.(2020) achieved better performance in new domain by utilizing vector projection as word-label similarities. Compared to these motheds, We construct two prototype (environmental prototype and word prototype) to fully use information in word and sentence,. In some case, environmental information and  word information are each other's noise , DPM can eliminate this noise and achieve better performance</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Classical methodologies for few-shot learning in image classification field primarily focus on metric learning( Snell et al.,2017;</a:t>
            </a:r>
            <a:r>
              <a:rPr lang="en-US" altLang="zh-CN">
                <a:sym typeface="+mn-ea"/>
              </a:rPr>
              <a:t>Vinyals et al.,2016</a:t>
            </a:r>
            <a:r>
              <a:rPr lang="en-US" altLang="zh-CN"/>
              <a:t>), which aim to learn a general distance metric and use it in the new domain.</a:t>
            </a:r>
            <a:endParaRPr lang="en-US" altLang="zh-CN"/>
          </a:p>
          <a:p>
            <a:r>
              <a:rPr lang="en-US" altLang="zh-CN"/>
              <a:t>In natural language processing community, classification tasks such as text classification(Sun et al., 2019; Geng et al.,2019, Yu et al.,2018, Yan et al., 2018) draw more attention. In recent years, reseachers are paying more and more attention to few-shot learning for slot tagging task. Zero shot slot tagging approaches (Bapna et al., 2017; Lee and Jha, 2019; Shah et al.2019) achieved state-of-the-art by utilizing label name semantics(and label description ,examples). Fritzler et al.(2019) explored few-shot NER with prototypical network. Hou et al.(2020) exploited the Label-enhanced TapNet and Collapsed Dependency Transfer for both slot tagging and NER tasks. Su et al.(2020) achieved better performance in new domain by utilizing vector projection as word-label similarities. Compared to these motheds, We construct two prototype (environmental prototype and word prototype) to fully use information in word and sentence,. In some case, environmental information and  word information are each other's noise , DPM can eliminate this noise and achieve better performance</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Classical methodologies for few-shot learning in image classification field primarily focus on metric learning( Snell et al.,2017;</a:t>
            </a:r>
            <a:r>
              <a:rPr lang="en-US" altLang="zh-CN">
                <a:sym typeface="+mn-ea"/>
              </a:rPr>
              <a:t>Vinyals et al.,2016</a:t>
            </a:r>
            <a:r>
              <a:rPr lang="en-US" altLang="zh-CN"/>
              <a:t>), which aim to learn a general distance metric and use it in the new domain.</a:t>
            </a:r>
            <a:endParaRPr lang="en-US" altLang="zh-CN"/>
          </a:p>
          <a:p>
            <a:r>
              <a:rPr lang="en-US" altLang="zh-CN"/>
              <a:t>In natural language processing community, classification tasks such as text classification(Sun et al., 2019; Geng et al.,2019, Yu et al.,2018, Yan et al., 2018) draw more attention. In recent years, reseachers are paying more and more attention to few-shot learning for slot tagging task. Zero shot slot tagging approaches (Bapna et al., 2017; Lee and Jha, 2019; Shah et al.2019) achieved state-of-the-art by utilizing label name semantics(and label description ,examples). Fritzler et al.(2019) explored few-shot NER with prototypical network. Hou et al.(2020) exploited the Label-enhanced TapNet and Collapsed Dependency Transfer for both slot tagging and NER tasks. Su et al.(2020) achieved better performance in new domain by utilizing vector projection as word-label similarities. Compared to these motheds, We construct two prototype (environmental prototype and word prototype) to fully use information in word and sentence,. In some case, environmental information and  word information are each other's noise , DPM can eliminate this noise and achieve better performance</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Classical methodologies for few-shot learning in image classification field primarily focus on metric learning( Snell et al.,2017;</a:t>
            </a:r>
            <a:r>
              <a:rPr lang="en-US" altLang="zh-CN">
                <a:sym typeface="+mn-ea"/>
              </a:rPr>
              <a:t>Vinyals et al.,2016</a:t>
            </a:r>
            <a:r>
              <a:rPr lang="en-US" altLang="zh-CN"/>
              <a:t>), which aim to learn a general distance metric and use it in the new domain.</a:t>
            </a:r>
            <a:endParaRPr lang="en-US" altLang="zh-CN"/>
          </a:p>
          <a:p>
            <a:r>
              <a:rPr lang="en-US" altLang="zh-CN"/>
              <a:t>In natural language processing community, classification tasks such as text classification(Sun et al., 2019; Geng et al.,2019, Yu et al.,2018, Yan et al., 2018) draw more attention. In recent years, reseachers are paying more and more attention to few-shot learning for slot tagging task. Zero shot slot tagging approaches (Bapna et al., 2017; Lee and Jha, 2019; Shah et al.2019) achieved state-of-the-art by utilizing label name semantics(and label description ,examples). Fritzler et al.(2019) explored few-shot NER with prototypical network. Hou et al.(2020) exploited the Label-enhanced TapNet and Collapsed Dependency Transfer for both slot tagging and NER tasks. Su et al.(2020) achieved better performance in new domain by utilizing vector projection as word-label similarities. Compared to these motheds, We construct two prototype (environmental prototype and word prototype) to fully use information in word and sentence,. In some case, environmental information and  word information are each other's noise , DPM can eliminate this noise and achieve better performance</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前提都是</a:t>
            </a:r>
            <a:r>
              <a:rPr lang="en-US" altLang="zh-CN"/>
              <a:t>fewshot slot tagging task</a:t>
            </a:r>
            <a:r>
              <a:rPr lang="en-US" altLang="zh-CN"/>
              <a:t> ,</a:t>
            </a:r>
            <a:r>
              <a:rPr lang="zh-CN" altLang="en-US"/>
              <a:t>非</a:t>
            </a:r>
            <a:r>
              <a:rPr lang="en-US" altLang="zh-CN"/>
              <a:t>fewshot senario</a:t>
            </a:r>
            <a:r>
              <a:rPr lang="zh-CN" altLang="en-US"/>
              <a:t>有待</a:t>
            </a:r>
            <a:r>
              <a:rPr lang="en-US" altLang="zh-CN"/>
              <a:t>explore</a:t>
            </a:r>
            <a:endParaRPr lang="en-US" altLang="zh-CN"/>
          </a:p>
          <a:p>
            <a:endParaRPr lang="en-US" altLang="zh-CN"/>
          </a:p>
          <a:p>
            <a:r>
              <a:rPr lang="zh-CN" altLang="en-US"/>
              <a:t>为何要用上下文信息</a:t>
            </a:r>
            <a:r>
              <a:rPr lang="en-US" altLang="zh-CN"/>
              <a:t>,</a:t>
            </a:r>
            <a:r>
              <a:rPr lang="zh-CN" altLang="en-US"/>
              <a:t>因为被浪费了</a:t>
            </a:r>
            <a:r>
              <a:rPr lang="en-US" altLang="zh-CN"/>
              <a:t>,</a:t>
            </a:r>
            <a:r>
              <a:rPr lang="zh-CN" altLang="en-US"/>
              <a:t>比如</a:t>
            </a:r>
            <a:r>
              <a:rPr lang="en-US" altLang="zh-CN"/>
              <a:t>add , the , is </a:t>
            </a:r>
            <a:r>
              <a:rPr lang="zh-CN" altLang="en-US"/>
              <a:t>最后都变成了</a:t>
            </a:r>
            <a:r>
              <a:rPr lang="en-US" altLang="zh-CN"/>
              <a:t>O, </a:t>
            </a:r>
            <a:r>
              <a:rPr lang="zh-CN" altLang="en-US"/>
              <a:t>这些</a:t>
            </a:r>
            <a:r>
              <a:rPr lang="en-US" altLang="zh-CN"/>
              <a:t>O</a:t>
            </a:r>
            <a:r>
              <a:rPr lang="zh-CN" altLang="en-US"/>
              <a:t>词的本身的信息是可以被显式利用的</a:t>
            </a:r>
            <a:r>
              <a:rPr lang="en-US" altLang="zh-CN"/>
              <a:t>, </a:t>
            </a:r>
            <a:r>
              <a:rPr lang="zh-CN" altLang="en-US"/>
              <a:t>但是却在还没有被利用就被他</a:t>
            </a:r>
            <a:r>
              <a:rPr lang="en-US" altLang="zh-CN"/>
              <a:t>collepsed</a:t>
            </a:r>
            <a:r>
              <a:rPr lang="zh-CN" altLang="en-US"/>
              <a:t>了</a:t>
            </a:r>
            <a:endParaRPr lang="zh-CN" altLang="en-US"/>
          </a:p>
          <a:p>
            <a:r>
              <a:rPr lang="zh-CN" altLang="en-US"/>
              <a:t>然后一个词的信息 </a:t>
            </a:r>
            <a:r>
              <a:rPr lang="en-US" altLang="zh-CN"/>
              <a:t>= </a:t>
            </a:r>
            <a:r>
              <a:rPr lang="zh-CN" altLang="en-US"/>
              <a:t>词本身含义</a:t>
            </a:r>
            <a:r>
              <a:rPr lang="en-US" altLang="zh-CN"/>
              <a:t>(</a:t>
            </a:r>
            <a:r>
              <a:rPr lang="zh-CN" altLang="en-US"/>
              <a:t>上下文消歧</a:t>
            </a:r>
            <a:r>
              <a:rPr lang="en-US" altLang="zh-CN"/>
              <a:t>) + </a:t>
            </a:r>
            <a:r>
              <a:rPr lang="zh-CN" altLang="en-US"/>
              <a:t>词所处的环境</a:t>
            </a:r>
            <a:r>
              <a:rPr lang="en-US" altLang="zh-CN"/>
              <a:t>, </a:t>
            </a:r>
            <a:r>
              <a:rPr lang="zh-CN" altLang="en-US"/>
              <a:t>可是否则几乎没有被利用</a:t>
            </a:r>
            <a:r>
              <a:rPr lang="en-US" altLang="zh-CN"/>
              <a:t>, </a:t>
            </a:r>
            <a:r>
              <a:rPr lang="zh-CN" altLang="en-US"/>
              <a:t>最多算是在</a:t>
            </a:r>
            <a:r>
              <a:rPr lang="en-US" altLang="zh-CN"/>
              <a:t>bert</a:t>
            </a:r>
            <a:r>
              <a:rPr lang="zh-CN" altLang="en-US"/>
              <a:t>里面有信息流到中心词去了</a:t>
            </a:r>
            <a:r>
              <a:rPr lang="en-US" altLang="zh-CN"/>
              <a:t>, </a:t>
            </a:r>
            <a:r>
              <a:rPr lang="zh-CN" altLang="en-US"/>
              <a:t>但是在有的情况下词义主导</a:t>
            </a:r>
            <a:r>
              <a:rPr lang="en-US" altLang="zh-CN"/>
              <a:t>, </a:t>
            </a:r>
            <a:r>
              <a:rPr lang="zh-CN" altLang="en-US"/>
              <a:t>有的情况是环境主导</a:t>
            </a:r>
            <a:r>
              <a:rPr lang="en-US" altLang="zh-CN"/>
              <a:t>, </a:t>
            </a:r>
            <a:r>
              <a:rPr lang="zh-CN" altLang="en-US"/>
              <a:t>光靠</a:t>
            </a:r>
            <a:r>
              <a:rPr lang="en-US" altLang="zh-CN"/>
              <a:t>bert</a:t>
            </a:r>
            <a:r>
              <a:rPr lang="zh-CN" altLang="en-US"/>
              <a:t>是不行的</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this section, we first introduce our approache DPM, then we discuss how to combine our mechanism with existed advance few-shot model.</a:t>
            </a:r>
            <a:endParaRPr lang="en-US" altLang="zh-CN"/>
          </a:p>
          <a:p>
            <a:endParaRPr lang="en-US" altLang="zh-CN"/>
          </a:p>
          <a:p>
            <a:r>
              <a:rPr lang="en-US" altLang="zh-CN"/>
              <a:t>1.DPM considers total information of a word include information of itself and environmental information of the word. And sometimes devide them into two parts will be better as them  mutual pollute. For example, ”add this is not a song to my playlist my favorite”, we know “this is not a song” is name of the song because its environmental rather than it is samilar to other song names. If you mix two kinds of information as contextual word embeddings, it's too difficult for similarity-based neural network  to distinguish whether it is a song or not . DPM tackle this challenge by constructing two environmental extractor(global&amp;local) to generate local and global environmetal embeddings for each word.</a:t>
            </a:r>
            <a:endParaRPr lang="en-US" altLang="zh-CN"/>
          </a:p>
          <a:p>
            <a:r>
              <a:rPr lang="en-US" altLang="zh-CN"/>
              <a:t>1.1 local environmental extractor</a:t>
            </a:r>
            <a:endParaRPr lang="en-US" altLang="zh-CN"/>
          </a:p>
          <a:p>
            <a:r>
              <a:rPr lang="en-US" altLang="zh-CN"/>
              <a:t>given an utterance x = (x1,x2,x3,....,xn) with n words, where xi (</a:t>
            </a:r>
            <a:r>
              <a:rPr lang="zh-CN" altLang="en-US"/>
              <a:t>维度</a:t>
            </a:r>
            <a:r>
              <a:rPr lang="en-US" altLang="zh-CN"/>
              <a:t>) is the embedding of the t-th word. We get the embedding from Bert in same way to Hou et al.(2020). Then expand x to x' = (pad1, pad2, ...padw, x1, x2 ..., xn, pad1, pad2,..padw) where padi is zero tensor and w is local window size. For each word, we can obtain its local environmental embedding xile = f(xi-w, xi-w+1,..xi-1, xi+1,.xi+w), f(.) is fully connecting layer.</a:t>
            </a:r>
            <a:endParaRPr lang="en-US" altLang="zh-CN"/>
          </a:p>
          <a:p>
            <a:r>
              <a:rPr lang="en-US" altLang="zh-CN"/>
              <a:t>1.2 global environmental extractor</a:t>
            </a:r>
            <a:endParaRPr lang="en-US" altLang="zh-CN"/>
          </a:p>
          <a:p>
            <a:r>
              <a:rPr lang="en-US" altLang="zh-CN"/>
              <a:t>For x = (x1,x2,...,xn), we first add position signal to x and obtain x'=(x1',x2',...,xn'), then x' is feeded to environmental attention layer, it is similar to self attention layer but we get output yi without take vi into consideration because we just want the information of environment.After Layer normalization, we feed the output to feed Forward layer like figure 3. Finally we will get global environmental embedding. </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this section, we first introduce our approache DPM, then we discuss how to combine our mechanism with existed advance few-shot model.</a:t>
            </a:r>
            <a:endParaRPr lang="en-US" altLang="zh-CN"/>
          </a:p>
          <a:p>
            <a:endParaRPr lang="en-US" altLang="zh-CN"/>
          </a:p>
          <a:p>
            <a:r>
              <a:rPr lang="en-US" altLang="zh-CN"/>
              <a:t>1.DPM considers total information of a word include information of itself and environmental information of the word. And sometimes devide them into two parts will be better as them  mutual pollute. For example, ”add this is not a song to my playlist my favorite”, we know “this is not a song” is name of the song because its environmental rather than it is samilar to other song names. If you mix two kinds of information as contextual word embeddings, it's too difficult for similarity-based neural network  to distinguish whether it is a song or not . DPM tackle this challenge by constructing two environmental extractor(global&amp;local) to generate local and global environmetal embeddings for each word.</a:t>
            </a:r>
            <a:endParaRPr lang="en-US" altLang="zh-CN"/>
          </a:p>
          <a:p>
            <a:r>
              <a:rPr lang="en-US" altLang="zh-CN"/>
              <a:t>1.1 local environmental extractor</a:t>
            </a:r>
            <a:endParaRPr lang="en-US" altLang="zh-CN"/>
          </a:p>
          <a:p>
            <a:r>
              <a:rPr lang="en-US" altLang="zh-CN"/>
              <a:t>given an utterance x = (x1,x2,x3,....,xn) with n words, where xi (</a:t>
            </a:r>
            <a:r>
              <a:rPr lang="zh-CN" altLang="en-US"/>
              <a:t>维度</a:t>
            </a:r>
            <a:r>
              <a:rPr lang="en-US" altLang="zh-CN"/>
              <a:t>) is the embedding of the t-th word. We get the embedding from Bert in same way to Hou et al.(2020). Then expand x to x' = (pad1, pad2, ...padw, x1, x2 ..., xn, pad1, pad2,..padw) where padi is zero tensor and w is local window size. For each word, we can obtain its local environmental embedding xile = f(xi-w, xi-w+1,..xi-1, xi+1,.xi+w), f(.) is fully connecting layer.</a:t>
            </a:r>
            <a:endParaRPr lang="en-US" altLang="zh-CN"/>
          </a:p>
          <a:p>
            <a:r>
              <a:rPr lang="en-US" altLang="zh-CN"/>
              <a:t>1.2 global environmental extractor</a:t>
            </a:r>
            <a:endParaRPr lang="en-US" altLang="zh-CN"/>
          </a:p>
          <a:p>
            <a:r>
              <a:rPr lang="en-US" altLang="zh-CN"/>
              <a:t>For x = (x1,x2,...,xn), we first add position signal to x and obtain x'=(x1',x2',...,xn'), then x' is feeded to environmental attention layer, it is similar to self attention layer but we get output yi without take vi into consideration because we just want the information of environment.After Layer normalization, we feed the output to feed Forward layer like figure 3. Finally we will get global environmental embedding. </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this section, we first introduce our approache DPM, then we discuss how to combine our mechanism with existed advance few-shot model.</a:t>
            </a:r>
            <a:endParaRPr lang="en-US" altLang="zh-CN"/>
          </a:p>
          <a:p>
            <a:endParaRPr lang="en-US" altLang="zh-CN"/>
          </a:p>
          <a:p>
            <a:r>
              <a:rPr lang="en-US" altLang="zh-CN"/>
              <a:t>1.DPM considers total information of a word include information of itself and environmental information of the word. And sometimes devide them into two parts will be better as them  mutual pollute. For example, ”add this is not a song to my playlist my favorite”, we know “this is not a song” is name of the song because its environmental rather than it is samilar to other song names. If you mix two kinds of information as contextual word embeddings, it's too difficult for similarity-based neural network  to distinguish whether it is a song or not . DPM tackle this challenge by constructing two environmental extractor(global&amp;local) to generate local and global environmetal embeddings for each word.</a:t>
            </a:r>
            <a:endParaRPr lang="en-US" altLang="zh-CN"/>
          </a:p>
          <a:p>
            <a:r>
              <a:rPr lang="en-US" altLang="zh-CN"/>
              <a:t>1.1 local environmental extractor</a:t>
            </a:r>
            <a:endParaRPr lang="en-US" altLang="zh-CN"/>
          </a:p>
          <a:p>
            <a:r>
              <a:rPr lang="en-US" altLang="zh-CN"/>
              <a:t>given an utterance x = (x1,x2,x3,....,xn) with n words, where xi (</a:t>
            </a:r>
            <a:r>
              <a:rPr lang="zh-CN" altLang="en-US"/>
              <a:t>维度</a:t>
            </a:r>
            <a:r>
              <a:rPr lang="en-US" altLang="zh-CN"/>
              <a:t>) is the embedding of the t-th word. We get the embedding from Bert in same way to Hou et al.(2020). Then expand x to x' = (pad1, pad2, ...padw, x1, x2 ..., xn, pad1, pad2,..padw) where padi is zero tensor and w is local window size. For each word, we can obtain its local environmental embedding xile = f(xi-w, xi-w+1,..xi-1, xi+1,.xi+w), f(.) is fully connecting layer.</a:t>
            </a:r>
            <a:endParaRPr lang="en-US" altLang="zh-CN"/>
          </a:p>
          <a:p>
            <a:r>
              <a:rPr lang="en-US" altLang="zh-CN"/>
              <a:t>1.2 global environmental extractor</a:t>
            </a:r>
            <a:endParaRPr lang="en-US" altLang="zh-CN"/>
          </a:p>
          <a:p>
            <a:r>
              <a:rPr lang="en-US" altLang="zh-CN"/>
              <a:t>For x = (x1,x2,...,xn), we first add position signal to x and obtain x'=(x1',x2',...,xn'), then x' is feeded to environmental attention layer, it is similar to self attention layer but we get output yi without take vi into consideration because we just want the information of environment.After Layer normalization, we feed the output to feed Forward layer like figure 3. Finally we will get global environmental embedding. </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this section, we first introduce our approache DPM, then we discuss how to combine our mechanism with existed advance few-shot model.</a:t>
            </a:r>
            <a:endParaRPr lang="en-US" altLang="zh-CN"/>
          </a:p>
          <a:p>
            <a:endParaRPr lang="en-US" altLang="zh-CN"/>
          </a:p>
          <a:p>
            <a:r>
              <a:rPr lang="en-US" altLang="zh-CN"/>
              <a:t>1.DPM considers total information of a word include information of itself and environmental information of the word. And sometimes devide them into two parts will be better as them  mutual pollute. For example, ”add this is not a song to my playlist my favorite”, we know “this is not a song” is name of the song because its environmental rather than it is samilar to other song names. If you mix two kinds of information as contextual word embeddings, it's too difficult for similarity-based neural network  to distinguish whether it is a song or not . DPM tackle this challenge by constructing two environmental extractor(global&amp;local) to generate local and global environmetal embeddings for each word.</a:t>
            </a:r>
            <a:endParaRPr lang="en-US" altLang="zh-CN"/>
          </a:p>
          <a:p>
            <a:r>
              <a:rPr lang="en-US" altLang="zh-CN"/>
              <a:t>1.1 local environmental extractor</a:t>
            </a:r>
            <a:endParaRPr lang="en-US" altLang="zh-CN"/>
          </a:p>
          <a:p>
            <a:r>
              <a:rPr lang="en-US" altLang="zh-CN"/>
              <a:t>given an utterance x = (x1,x2,x3,....,xn) with n words, where xi (</a:t>
            </a:r>
            <a:r>
              <a:rPr lang="zh-CN" altLang="en-US"/>
              <a:t>维度</a:t>
            </a:r>
            <a:r>
              <a:rPr lang="en-US" altLang="zh-CN"/>
              <a:t>) is the embedding of the t-th word. We get the embedding from Bert in same way to Hou et al.(2020). Then expand x to x' = (pad1, pad2, ...padw, x1, x2 ..., xn, pad1, pad2,..padw) where padi is zero tensor and w is local window size. For each word, we can obtain its local environmental embedding xile = f(xi-w, xi-w+1,..xi-1, xi+1,.xi+w), f(.) is fully connecting layer.</a:t>
            </a:r>
            <a:endParaRPr lang="en-US" altLang="zh-CN"/>
          </a:p>
          <a:p>
            <a:r>
              <a:rPr lang="en-US" altLang="zh-CN"/>
              <a:t>1.2 global environmental extractor</a:t>
            </a:r>
            <a:endParaRPr lang="en-US" altLang="zh-CN"/>
          </a:p>
          <a:p>
            <a:r>
              <a:rPr lang="en-US" altLang="zh-CN"/>
              <a:t>For x = (x1,x2,...,xn), we first add position signal to x and obtain x'=(x1',x2',...,xn'), then x' is feeded to environmental attention layer, it is similar to self attention layer but we get output yi without take vi into consideration because we just want the information of environment.After Layer normalization, we feed the output to feed Forward layer like figure 3. Finally we will get global environmental embedding. </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 Incoporate to L-enhanced TapNet </a:t>
            </a:r>
            <a:endParaRPr lang="en-US" altLang="zh-CN"/>
          </a:p>
          <a:p>
            <a:r>
              <a:rPr lang="zh-CN" altLang="en-US"/>
              <a:t>不同</a:t>
            </a:r>
            <a:r>
              <a:rPr lang="en-US" altLang="zh-CN"/>
              <a:t>similarity</a:t>
            </a:r>
            <a:r>
              <a:rPr lang="zh-CN" altLang="en-US"/>
              <a:t>的耦合</a:t>
            </a:r>
            <a:r>
              <a:rPr lang="en-US" altLang="zh-CN"/>
              <a:t>,</a:t>
            </a:r>
            <a:endParaRPr lang="en-US" altLang="zh-CN"/>
          </a:p>
          <a:p>
            <a:r>
              <a:rPr lang="en-US" altLang="zh-CN"/>
              <a:t>environment-enhanced</a:t>
            </a:r>
            <a:r>
              <a:rPr lang="zh-CN" altLang="en-US"/>
              <a:t>有待探索</a:t>
            </a:r>
            <a:endParaRPr lang="zh-CN" altLang="en-US"/>
          </a:p>
          <a:p>
            <a:r>
              <a:rPr lang="en-US" altLang="zh-CN"/>
              <a:t>2.1Overrall Architecture</a:t>
            </a:r>
            <a:endParaRPr lang="en-US" altLang="zh-CN"/>
          </a:p>
          <a:p>
            <a:r>
              <a:rPr lang="en-US" altLang="zh-CN"/>
              <a:t>An Overview of DPMLT is shown in fingure2, which is build on Label-enhanced Task-adaptive Projection Network(Hou et al., 2020). The main framework is CRF, Emission Score is designed by DPM and CDT is attached to transition Scorer.</a:t>
            </a:r>
            <a:endParaRPr lang="en-US" altLang="zh-CN"/>
          </a:p>
          <a:p>
            <a:r>
              <a:rPr lang="en-US" altLang="zh-CN"/>
              <a:t>In Emission scorer, Word embedding is used in two ways: First, we feed it to Label-enhanced TapNet just like Hou,In another way, we obtain global environmental embedding and local environmental embedding from oringinal embedding by utilizing the extractors.Then we feed these two embeddings to TapNet rather than L-enhanced TapNet respectively. Finally, we get the emission score. </a:t>
            </a:r>
            <a:endParaRPr lang="en-US" altLang="zh-CN"/>
          </a:p>
          <a:p>
            <a:endParaRPr lang="zh-CN" altLang="en-US"/>
          </a:p>
          <a:p>
            <a:r>
              <a:rPr lang="en-US" altLang="zh-CN"/>
              <a:t>2.2Environmental prototype based</a:t>
            </a:r>
            <a:endParaRPr lang="zh-CN" altLang="en-US"/>
          </a:p>
          <a:p>
            <a:r>
              <a:rPr lang="en-US" altLang="zh-CN"/>
              <a:t>as figure3,as mentioned in before, We have constructed two environmental extractors , thus, we can get xle = (xle1, xle2...,xlen) and xge = (xge1, xge2,...xgen), feed they to TapNets respectively. Label-enhanced TapNet is useless here , because environment is not related to the label directly and use L-enhance bring worse performance. Global Environmental similarity score and Local Environmental similarity score are computed by using vector projection similarity function(Su et al., 2020) which could allivate the influence cased by norm difference among two kinds of prototype(global and local).(a,b), VP is also used in L-enhanced TapNet  (</a:t>
            </a:r>
            <a:r>
              <a:rPr lang="zh-CN" altLang="en-US"/>
              <a:t>记得介绍一下</a:t>
            </a:r>
            <a:r>
              <a:rPr lang="en-US" altLang="zh-CN"/>
              <a:t>VP</a:t>
            </a:r>
            <a:r>
              <a:rPr lang="zh-CN" altLang="en-US"/>
              <a:t>和</a:t>
            </a:r>
            <a:r>
              <a:rPr lang="en-US" altLang="zh-CN"/>
              <a:t>VPB)</a:t>
            </a:r>
            <a:endParaRPr lang="en-US" altLang="zh-CN"/>
          </a:p>
          <a:p>
            <a:endParaRPr lang="en-US" altLang="zh-CN"/>
          </a:p>
          <a:p>
            <a:r>
              <a:rPr lang="en-US" altLang="zh-CN"/>
              <a:t>Finally , we sum up two eimission(a,b)</a:t>
            </a:r>
            <a:endParaRPr lang="en-US" altLang="zh-CN"/>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Although Deep Learning models have show their power in NLU, these models still require abundant labeled training data.</a:t>
            </a:r>
            <a:endParaRPr lang="en-US" altLang="zh-CN"/>
          </a:p>
          <a:p>
            <a:r>
              <a:rPr lang="en-US" altLang="zh-CN"/>
              <a:t>But for new domains, there are only a few samples. Thus, fewshot learning(Fei-Fei et al., 2006; Lake et al., 2015; Vinyals et al., 2016) has received more and more attention in rencent years (Fritzler et a;., 2019; Geng et al., 2019; Hou et al., 2020). These approaches extract transferable knowledge among  old domains and transferred to new domains quickly with few examples</a:t>
            </a:r>
            <a:endParaRPr lang="en-US" altLang="zh-CN"/>
          </a:p>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our experiment, we evaluate the DPMLT folloing the dataset provided by Hou on Snips(Coucke et al., 2018) and NER datasets.Each episode(Vinyals et al.,2016) contain support set and query set .</a:t>
            </a:r>
            <a:endParaRPr lang="en-US" altLang="zh-CN"/>
          </a:p>
          <a:p>
            <a:r>
              <a:rPr lang="en-US" altLang="zh-CN"/>
              <a:t> For NER,we use 4 different datasets simulate they are from 4  different domains: CoNLL-2003 (News) (Sang and De Meulder, 2003), GUM (Wiki) (Zeldes, 2017), WNUT-2017 (Social) (Derczynski et al., 2017) and OntoNotes (Mixed) (Pradhan et al., 2013).</a:t>
            </a:r>
            <a:endParaRPr lang="en-US" altLang="zh-CN"/>
          </a:p>
          <a:p>
            <a:r>
              <a:rPr lang="en-US" altLang="zh-CN"/>
              <a:t>There are 7 different domians in SNIPS dataset for slot tagging: Weather(We), Music(Mu), PlayList (Pl), Book (Bo), Search Screen(Se), Restaurant (Re) and Creative Work (Cr). More details are shown in Appendix.</a:t>
            </a:r>
            <a:endParaRPr lang="en-US" altLang="zh-CN"/>
          </a:p>
          <a:p>
            <a:r>
              <a:rPr lang="en-US" altLang="zh-CN"/>
              <a:t>Follow Hou, For each dateset, we utilize 5 domains to teain , one domain for validation and one domain for evaluation. And We report the average F1 scores at the episode level as well. For each experiment, we run it ten times with different random seeds to allivate the nondeterministic of neural network training(Reimers and Gurevych, 2017). More training details are illustrated in Appendix</a:t>
            </a: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Baseline</a:t>
            </a:r>
            <a:endParaRPr lang="en-US" altLang="zh-CN"/>
          </a:p>
          <a:p>
            <a:r>
              <a:rPr lang="en-US" altLang="zh-CN"/>
              <a:t>SimBert</a:t>
            </a:r>
            <a:endParaRPr lang="en-US" altLang="zh-CN"/>
          </a:p>
          <a:p>
            <a:r>
              <a:rPr lang="en-US" altLang="zh-CN"/>
              <a:t>TransferBERT</a:t>
            </a:r>
            <a:endParaRPr lang="en-US" altLang="zh-CN"/>
          </a:p>
          <a:p>
            <a:r>
              <a:rPr lang="en-US" altLang="zh-CN"/>
              <a:t>L-WPZ+CDT + PWE(LWCP)</a:t>
            </a:r>
            <a:endParaRPr lang="en-US" altLang="zh-CN"/>
          </a:p>
          <a:p>
            <a:r>
              <a:rPr lang="en-US" altLang="zh-CN"/>
              <a:t>L-TapNet+CDT + PWE(LTCP)</a:t>
            </a:r>
            <a:endParaRPr lang="en-US" altLang="zh-CN"/>
          </a:p>
          <a:p>
            <a:r>
              <a:rPr lang="en-US" altLang="zh-CN"/>
              <a:t>L-WPZ+CDT+PWE + VP(LWCPV)</a:t>
            </a:r>
            <a:endParaRPr lang="en-US" altLang="zh-CN"/>
          </a:p>
          <a:p>
            <a:r>
              <a:rPr lang="en-US" altLang="zh-CN">
                <a:sym typeface="+mn-ea"/>
              </a:rPr>
              <a:t>L-TapNet+CDT+PWE +VP(LTCPV)</a:t>
            </a:r>
            <a:endParaRPr lang="en-US" altLang="zh-CN">
              <a:sym typeface="+mn-ea"/>
            </a:endParaRPr>
          </a:p>
          <a:p>
            <a:r>
              <a:rPr lang="en-US" altLang="zh-CN"/>
              <a:t>borrow the results of these baseline from Hou and Su</a:t>
            </a:r>
            <a:endParaRPr lang="en-US" altLang="zh-CN"/>
          </a:p>
          <a:p>
            <a:r>
              <a:rPr lang="zh-CN" altLang="en-US"/>
              <a:t>缩写描述</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Main Results:</a:t>
            </a:r>
            <a:endParaRPr lang="en-US" altLang="zh-CN"/>
          </a:p>
          <a:p>
            <a:r>
              <a:rPr lang="en-US" altLang="zh-CN"/>
              <a:t>Rsult of 1-shot Setting:</a:t>
            </a:r>
            <a:endParaRPr lang="en-US" altLang="zh-CN"/>
          </a:p>
          <a:p>
            <a:r>
              <a:rPr lang="en-US" altLang="zh-CN"/>
              <a:t>table1 shows the result of 1-shot slo tagging.ach column respectively shows the F1 scores of taking a certain domain as target domain and the rest domains as source domain(train &amp; dev).Our method can siginificantly outperform from all baselines include the previous sota model. As shown in the table, The model with DPM achieves the best performance and it outperform the direct baseline(L-TapNet+CDT+VP) and the best baseline by average F1 scores of 4.34 and 3.06 respectively</a:t>
            </a:r>
            <a:endParaRPr lang="en-US" altLang="zh-CN"/>
          </a:p>
          <a:p>
            <a:r>
              <a:rPr lang="en-US" altLang="zh-CN"/>
              <a:t>By comparing “L-TapNet+CDT+PWE+VP”with “LTCVP+DPM”,We can find that our proposed DPM can siginificantly improve the similarity-base model L-TapNet-CDT-VP . This demonstrating the effectiveness of Double Prototype mechanism. By utilizin</a:t>
            </a:r>
            <a:r>
              <a:rPr lang="en-US" altLang="zh-CN">
                <a:sym typeface="+mn-ea"/>
              </a:rPr>
              <a:t>g local and global environmental informations, DPM capture important environmental information by two extractors and further develope previous similarity-based model. When turn the vector projection to VPB, the model performance better slightly, that is to say DPM is coupling with VPB well</a:t>
            </a:r>
            <a:endParaRPr lang="en-US" altLang="zh-CN"/>
          </a:p>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5-shot setting</a:t>
            </a:r>
            <a:endParaRPr lang="en-US" altLang="zh-CN"/>
          </a:p>
          <a:p>
            <a:r>
              <a:rPr lang="en-US" altLang="zh-CN"/>
              <a:t>results of the table consistent with table1. Confirm effectiveness of DPM again</a:t>
            </a:r>
            <a:endParaRPr lang="en-US" altLang="zh-CN"/>
          </a:p>
          <a:p>
            <a:endParaRPr lang="en-US" altLang="zh-CN"/>
          </a:p>
          <a:p>
            <a:r>
              <a:rPr lang="en-US" altLang="zh-CN"/>
              <a:t>Analysis</a:t>
            </a:r>
            <a:endParaRPr lang="en-US" altLang="zh-CN"/>
          </a:p>
          <a:p>
            <a:r>
              <a:rPr lang="en-US" altLang="zh-CN"/>
              <a:t>Ablation Study, 1.local global use 1-shot as example </a:t>
            </a:r>
            <a:r>
              <a:rPr lang="zh-CN" altLang="en-US"/>
              <a:t>二者都有用 </a:t>
            </a:r>
            <a:r>
              <a:rPr lang="en-US" altLang="zh-CN"/>
              <a:t>2. </a:t>
            </a:r>
            <a:r>
              <a:rPr lang="en-US" altLang="zh-CN"/>
              <a:t>window size</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要有展望</a:t>
            </a:r>
            <a:endParaRPr lang="zh-CN" altLang="en-US"/>
          </a:p>
          <a:p>
            <a:r>
              <a:rPr lang="en-US" altLang="zh-CN"/>
              <a:t>In this paper, we provide a novelty perspective for what is similarity. And we propose a powerful mechanism DPM for similarity-based model in few-shot slot tagging which consider both word similarity and environment similarity. To couple different similarities with different norm, we borrow vector projection from Su.Experiment results validae Both Local and global environment improve the tagging accuracy.</a:t>
            </a:r>
            <a:endParaRPr lang="en-US" altLang="zh-CN"/>
          </a:p>
          <a:p>
            <a:r>
              <a:rPr lang="en-US" altLang="zh-CN"/>
              <a:t>Further work about DPM will be explored, we expect DPM can play a role in not only NLP but also CV. And find more suitable environmental extractors is also a promising work</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Although Deep Learning models have show their power in NLU, these models still require abundant labeled training data.</a:t>
            </a:r>
            <a:endParaRPr lang="en-US" altLang="zh-CN"/>
          </a:p>
          <a:p>
            <a:r>
              <a:rPr lang="en-US" altLang="zh-CN"/>
              <a:t>But for new domains, there are only a few samples. Thus, fewshot learning(Fei-Fei et al., 2006; Lake et al., 2015; Vinyals et al., 2016) has received more and more attention in rencent years (Fritzler et a;., 2019; Geng et al., 2019; Hou et al., 2020). These approaches extract transferable knowledge among  old domains and transferred to new domains quickly with few examples</a:t>
            </a:r>
            <a:endParaRPr lang="en-US" altLang="zh-CN"/>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Although Deep Learning models have show their power in NLU, these models still require abundant labeled training data.</a:t>
            </a:r>
            <a:endParaRPr lang="en-US" altLang="zh-CN"/>
          </a:p>
          <a:p>
            <a:r>
              <a:rPr lang="en-US" altLang="zh-CN"/>
              <a:t>But for new domains, there are only a few samples. Thus, fewshot learning(Fei-Fei et al., 2006; Lake et al., 2015; Vinyals et al., 2016) has received more and more attention in rencent years (</a:t>
            </a:r>
            <a:r>
              <a:rPr lang="en-US" altLang="zh-CN">
                <a:sym typeface="+mn-ea"/>
              </a:rPr>
              <a:t> Yu et al.,2018;</a:t>
            </a:r>
            <a:r>
              <a:rPr lang="en-US" altLang="zh-CN"/>
              <a:t>Fritzler et a;., 2019;Geng et al., 2019; Hou et al., 2020; Su et al.,2020). These approaches extract transferable knowledge among  old domains and transferred to new domains quickly with few examples</a:t>
            </a:r>
            <a:endParaRPr lang="en-US" altLang="zh-CN"/>
          </a:p>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The similarity-based few-shot learning motheds classify an item in a new domain according to its similarity with the representation of each class, and has been widely used in classification problems(Vinyals et al., 2016; Snell et al., 2017; Sung et al., 2018; Yan et al., 2018; Yu et al., 2018; Sun et al., 2019; Geng et al., 2019; Yoon et al., 2019)</a:t>
            </a:r>
            <a:endParaRPr lang="en-US" altLang="zh-CN">
              <a:sym typeface="+mn-ea"/>
            </a:endParaRPr>
          </a:p>
          <a:p>
            <a:r>
              <a:rPr lang="en-US" altLang="zh-CN"/>
              <a:t>A general encoder is learned in rich-resource domains to extract feature for items in resource domain and per class representation is obtained from few labeled samples(support set) by utilizing the encoder.</a:t>
            </a:r>
            <a:endParaRPr lang="en-US" altLang="zh-CN"/>
          </a:p>
          <a:p>
            <a:r>
              <a:rPr lang="en-US" altLang="zh-CN"/>
              <a:t>By considering both the item similarity and label dependency,  model Label-enhanced TapNet with CDT achieved state-of-the-art performance. Performance of the model has been further improved by using vector projection similarity(Su et al. 2020)</a:t>
            </a:r>
            <a:endParaRPr lang="en-US" altLang="zh-CN"/>
          </a:p>
          <a:p>
            <a:r>
              <a:rPr lang="en-US" altLang="zh-CN"/>
              <a:t>There is a problem in all previous similarity-based approaches(in slot tagging task), they pay too more attention to the word and ignore the importance of environment of the word. For example, “ add ghost on the dance floor to my autumn lounge playlist”, they will compute the similarity between “ghost on the dance floor” and class representation of class B/I-entity_name. This is rediculous, because we classify the entity name by its environment(“add” and “to”) rather than the words themselves.</a:t>
            </a:r>
            <a:r>
              <a:rPr lang="zh-CN" altLang="en-US"/>
              <a:t>他们看问题太不全面了</a:t>
            </a:r>
            <a:r>
              <a:rPr lang="en-US" altLang="zh-CN"/>
              <a:t>,</a:t>
            </a:r>
            <a:r>
              <a:rPr lang="zh-CN" altLang="en-US"/>
              <a:t>或者说期望于把中性词与环境融为一体而达到同时考虑的效果</a:t>
            </a:r>
            <a:r>
              <a:rPr lang="en-US" altLang="zh-CN"/>
              <a:t>,</a:t>
            </a:r>
            <a:r>
              <a:rPr lang="zh-CN" altLang="en-US"/>
              <a:t>但是这样会彼此干扰</a:t>
            </a:r>
            <a:r>
              <a:rPr lang="en-US" altLang="zh-CN"/>
              <a:t>.</a:t>
            </a:r>
            <a:endParaRPr lang="en-US" altLang="zh-CN"/>
          </a:p>
          <a:p>
            <a:r>
              <a:rPr lang="en-US" altLang="zh-CN"/>
              <a:t> </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The similarity-based few-shot learning motheds classify an item in a new domain according to its similarity with the representation of each class, and has been widely used in classification problems(Vinyals et al., 2016; Snell et al., 2017; Sung et al., 2018; Yan et al., 2018; Yu et al., 2018; Sun et al., 2019; Geng et al., 2019; Yoon et al., 2019)</a:t>
            </a:r>
            <a:endParaRPr lang="en-US" altLang="zh-CN">
              <a:sym typeface="+mn-ea"/>
            </a:endParaRPr>
          </a:p>
          <a:p>
            <a:r>
              <a:rPr lang="en-US" altLang="zh-CN"/>
              <a:t>A general encoder is learned in rich-resource domains to extract feature for items in resource domain and per class representation is obtained from few labeled samples(support set) by utilizing the encoder.</a:t>
            </a:r>
            <a:endParaRPr lang="en-US" altLang="zh-CN"/>
          </a:p>
          <a:p>
            <a:r>
              <a:rPr lang="en-US" altLang="zh-CN"/>
              <a:t>By considering both the item similarity and label dependency,  model Label-enhanced TapNet with CDT achieved state-of-the-art performance. Performance of the model has been further improved by using vector projection similarity(Su et al. 2020)</a:t>
            </a:r>
            <a:endParaRPr lang="en-US" altLang="zh-CN"/>
          </a:p>
          <a:p>
            <a:r>
              <a:rPr lang="en-US" altLang="zh-CN"/>
              <a:t>There is a problem in all previous similarity-based approaches(in slot tagging task), they pay too more attention to the word and ignore the importance of environment of the word. For example, “ add ghost on the dance floor to my autumn lounge playlist”, they will compute the similarity between “ghost on the dance floor” and class representation of class B/I-entity_name. This is rediculous, because we classify the entity name by its environment(“add” and “to”) rather than the words themselves.</a:t>
            </a:r>
            <a:r>
              <a:rPr lang="zh-CN" altLang="en-US"/>
              <a:t>他们看问题太不全面了</a:t>
            </a:r>
            <a:r>
              <a:rPr lang="en-US" altLang="zh-CN"/>
              <a:t>,</a:t>
            </a:r>
            <a:r>
              <a:rPr lang="zh-CN" altLang="en-US"/>
              <a:t>或者说期望于把中性词与环境融为一体而达到同时考虑的效果</a:t>
            </a:r>
            <a:r>
              <a:rPr lang="en-US" altLang="zh-CN"/>
              <a:t>,</a:t>
            </a:r>
            <a:r>
              <a:rPr lang="zh-CN" altLang="en-US"/>
              <a:t>但是这样会彼此干扰</a:t>
            </a:r>
            <a:r>
              <a:rPr lang="en-US" altLang="zh-CN"/>
              <a:t>.</a:t>
            </a:r>
            <a:endParaRPr lang="en-US" altLang="zh-CN"/>
          </a:p>
          <a:p>
            <a:r>
              <a:rPr lang="en-US" altLang="zh-CN"/>
              <a:t> </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this paper, we propose Double Prototypical Mechanism(DPM)(</a:t>
            </a:r>
            <a:r>
              <a:rPr lang="zh-CN" altLang="en-US"/>
              <a:t>是否用机制更加合适</a:t>
            </a:r>
            <a:r>
              <a:rPr lang="en-US" altLang="zh-CN"/>
              <a:t>?) to tackle above challenge.DPM aim to make full use of environmental information and word information. Different from previous work, we take advantage of environmental information and word information seperatly rather than mix them up.</a:t>
            </a:r>
            <a:endParaRPr lang="en-US" altLang="zh-CN"/>
          </a:p>
          <a:p>
            <a:r>
              <a:rPr lang="en-US" altLang="zh-CN"/>
              <a:t>(The double Prototypical scenario poses challenges in constructing a good environmental prototype and coupling two similarity scores well.)</a:t>
            </a:r>
            <a:endParaRPr lang="en-US" altLang="zh-CN"/>
          </a:p>
          <a:p>
            <a:endParaRPr lang="en-US" altLang="zh-CN"/>
          </a:p>
          <a:p>
            <a:r>
              <a:rPr lang="en-US" altLang="zh-CN"/>
              <a:t>One-shot and five shot experiments on slot tagging and Name entity recognization(NER)(Hou et al., 2020) tasks show that our method can siginificantly enhance existing advanced methods like TapNet(Yoon et al., 2019; Hou et al., 2020; Su et al., 2020) by utilizing local and global environmental information and achieve state-of-the-art performances.</a:t>
            </a:r>
            <a:endParaRPr lang="en-US" altLang="zh-CN"/>
          </a:p>
          <a:p>
            <a:endParaRPr lang="en-US" altLang="zh-CN"/>
          </a:p>
          <a:p>
            <a:r>
              <a:rPr lang="en-US" altLang="zh-CN"/>
              <a:t>Our contributions are summarized as follows:</a:t>
            </a:r>
            <a:endParaRPr lang="en-US" altLang="zh-CN"/>
          </a:p>
          <a:p>
            <a:r>
              <a:rPr lang="en-US" altLang="zh-CN"/>
              <a:t>1.We provide a unique perspective to on similarity between pytotype and word and propose a Double Prototypical Mechanism(DPM)</a:t>
            </a:r>
            <a:endParaRPr lang="en-US" altLang="zh-CN"/>
          </a:p>
          <a:p>
            <a:r>
              <a:rPr lang="en-US" altLang="zh-CN"/>
              <a:t>2.We explore to improve existing advanced model for few-shot tagging by combining with DPM and the experiments on slot tagging and Name entity recoginization validate the effectiveness</a:t>
            </a:r>
            <a:endParaRPr lang="en-US" altLang="zh-CN"/>
          </a:p>
          <a:p>
            <a:endParaRPr lang="en-US" altLang="zh-CN"/>
          </a:p>
          <a:p>
            <a:endParaRPr lang="en-US" altLang="zh-CN"/>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Classical methodologies for few-shot learning in image classification field primarily focus on metric learning( Snell et al.,2017;</a:t>
            </a:r>
            <a:r>
              <a:rPr lang="en-US" altLang="zh-CN">
                <a:sym typeface="+mn-ea"/>
              </a:rPr>
              <a:t>Vinyals et al.,2016</a:t>
            </a:r>
            <a:r>
              <a:rPr lang="en-US" altLang="zh-CN"/>
              <a:t>), which aim to learn a general distance metric and use it in the new domain.</a:t>
            </a:r>
            <a:endParaRPr lang="en-US" altLang="zh-CN"/>
          </a:p>
          <a:p>
            <a:r>
              <a:rPr lang="en-US" altLang="zh-CN"/>
              <a:t>In natural language processing community, classification tasks such as text classification(Sun et al., 2019; Geng et al.,2019, Yu et al.,2018, Yan et al., 2018) draw more attention. In recent years, reseachers are paying more and more attention to few-shot learning for slot tagging task. Zero shot slot tagging approaches (Bapna et al., 2017; Lee and Jha, 2019; Shah et al.2019) achieved state-of-the-art by utilizing label name semantics(and label description ,examples). Fritzler et al.(2019) explored few-shot NER with prototypical network. Hou et al.(2020) exploited the Label-enhanced TapNet and Collapsed Dependency Transfer for both slot tagging and NER tasks. Su et al.(2020) achieved better performance in new domain by utilizing vector projection as word-label similarities. Compared to these motheds, We construct two prototype (environmental prototype and word prototype) to fully use information in word and sentence,. In some case, environmental information and  word information are each other's noise , DPM can eliminate this noise and achieve better performance</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Classical methodologies for few-shot learning in image classification field primarily focus on metric learning( Snell et al.,2017;</a:t>
            </a:r>
            <a:r>
              <a:rPr lang="en-US" altLang="zh-CN">
                <a:sym typeface="+mn-ea"/>
              </a:rPr>
              <a:t>Vinyals et al.,2016</a:t>
            </a:r>
            <a:r>
              <a:rPr lang="en-US" altLang="zh-CN"/>
              <a:t>), which aim to learn a general distance metric and use it in the new domain.</a:t>
            </a:r>
            <a:endParaRPr lang="en-US" altLang="zh-CN"/>
          </a:p>
          <a:p>
            <a:r>
              <a:rPr lang="en-US" altLang="zh-CN"/>
              <a:t>In natural language processing community, classification tasks such as text classification(Sun et al., 2019; Geng et al.,2019, Yu et al.,2018, Yan et al., 2018) draw more attention. In recent years, reseachers are paying more and more attention to few-shot learning for slot tagging task. Zero shot slot tagging approaches (Bapna et al., 2017; Lee and Jha, 2019; Shah et al.2019) achieved state-of-the-art by utilizing label name semantics(and label description ,examples). Fritzler et al.(2019) explored few-shot NER with prototypical network. Hou et al.(2020) exploited the Label-enhanced TapNet and Collapsed Dependency Transfer for both slot tagging and NER tasks. Su et al.(2020) achieved better performance in new domain by utilizing vector projection as word-label similarities. Compared to these motheds, We construct two prototype (environmental prototype and word prototype) to fully use information in word and sentence,. In some case, environmental information and  word information are each other's noise , DPM can eliminate this noise and achieve better performance</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7" name="矩形 16"/>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endParaRPr lang="zh-CN" altLang="en-US" sz="2400" dirty="0">
              <a:solidFill>
                <a:schemeClr val="bg1"/>
              </a:solidFill>
              <a:latin typeface="华文行楷" panose="02010800040101010101" pitchFamily="2" charset="-122"/>
              <a:ea typeface="华文行楷" panose="02010800040101010101" pitchFamily="2" charset="-122"/>
            </a:endParaRPr>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pic>
        <p:nvPicPr>
          <p:cNvPr id="7" name="图片 6"/>
          <p:cNvPicPr>
            <a:picLocks noChangeAspect="1"/>
          </p:cNvPicPr>
          <p:nvPr userDrawn="1"/>
        </p:nvPicPr>
        <p:blipFill>
          <a:blip r:embed="rId3"/>
          <a:stretch>
            <a:fillRect/>
          </a:stretch>
        </p:blipFill>
        <p:spPr>
          <a:xfrm>
            <a:off x="4248" y="0"/>
            <a:ext cx="1529277" cy="1127351"/>
          </a:xfrm>
          <a:prstGeom prst="rect">
            <a:avLst/>
          </a:prstGeom>
        </p:spPr>
      </p:pic>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4" name="灯片编号占位符 13"/>
          <p:cNvSpPr>
            <a:spLocks noGrp="1"/>
          </p:cNvSpPr>
          <p:nvPr>
            <p:ph type="sldNum" sz="quarter" idx="12"/>
          </p:nvPr>
        </p:nvSpPr>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fld>
            <a:endParaRPr lang="zh-CN" altLang="en-US" dirty="0"/>
          </a:p>
        </p:txBody>
      </p:sp>
      <p:pic>
        <p:nvPicPr>
          <p:cNvPr id="16" name="图片 15"/>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9" name="矩形 8"/>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endParaRPr lang="zh-CN" altLang="en-US" sz="2400" dirty="0">
              <a:solidFill>
                <a:schemeClr val="bg1"/>
              </a:solidFill>
              <a:latin typeface="华文行楷" panose="02010800040101010101" pitchFamily="2" charset="-122"/>
              <a:ea typeface="华文行楷" panose="02010800040101010101" pitchFamily="2" charset="-122"/>
            </a:endParaRP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3" name="文本框 12"/>
          <p:cNvSpPr txBox="1"/>
          <p:nvPr userDrawn="1"/>
        </p:nvSpPr>
        <p:spPr>
          <a:xfrm>
            <a:off x="1074198" y="1225118"/>
            <a:ext cx="6862439" cy="523220"/>
          </a:xfrm>
          <a:prstGeom prst="rect">
            <a:avLst/>
          </a:prstGeom>
          <a:noFill/>
        </p:spPr>
        <p:txBody>
          <a:bodyPr wrap="square" rtlCol="0">
            <a:spAutoFit/>
          </a:bodyPr>
          <a:lstStyle/>
          <a:p>
            <a:pPr algn="l"/>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CONTENT</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0" y="0"/>
            <a:ext cx="1529277" cy="1127351"/>
          </a:xfrm>
          <a:prstGeom prst="rect">
            <a:avLst/>
          </a:prstGeom>
        </p:spPr>
      </p:pic>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2"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7" name="矩形 6"/>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endParaRPr lang="zh-CN" altLang="en-US" sz="2400" dirty="0">
              <a:solidFill>
                <a:schemeClr val="bg1"/>
              </a:solidFill>
              <a:latin typeface="华文行楷" panose="02010800040101010101" pitchFamily="2" charset="-122"/>
              <a:ea typeface="华文行楷" panose="02010800040101010101" pitchFamily="2" charset="-122"/>
            </a:endParaRPr>
          </a:p>
        </p:txBody>
      </p:sp>
      <p:pic>
        <p:nvPicPr>
          <p:cNvPr id="8" name="图片 7"/>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fld>
            <a:endParaRPr lang="zh-CN" altLang="en-US" dirty="0"/>
          </a:p>
        </p:txBody>
      </p:sp>
      <p:cxnSp>
        <p:nvCxnSpPr>
          <p:cNvPr id="5" name="直接连接符 4"/>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9" name="矩形 8"/>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endParaRPr lang="zh-CN" altLang="en-US" sz="2400" dirty="0">
              <a:solidFill>
                <a:schemeClr val="bg1"/>
              </a:solidFill>
              <a:latin typeface="华文行楷" panose="02010800040101010101" pitchFamily="2" charset="-122"/>
              <a:ea typeface="华文行楷" panose="02010800040101010101" pitchFamily="2" charset="-122"/>
            </a:endParaRP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文本框 13"/>
          <p:cNvSpPr txBox="1"/>
          <p:nvPr userDrawn="1"/>
        </p:nvSpPr>
        <p:spPr>
          <a:xfrm>
            <a:off x="1074198" y="1225118"/>
            <a:ext cx="6862439" cy="584775"/>
          </a:xfrm>
          <a:prstGeom prst="rect">
            <a:avLst/>
          </a:prstGeom>
          <a:noFill/>
        </p:spPr>
        <p:txBody>
          <a:bodyPr wrap="square" rtlCol="0">
            <a:spAutoFit/>
          </a:bodyPr>
          <a:lstStyle/>
          <a:p>
            <a:pPr algn="l"/>
            <a:r>
              <a:rPr lang="zh-CN" altLang="en-US" sz="3200" b="1" dirty="0">
                <a:latin typeface="宋体" panose="02010600030101010101" pitchFamily="2" charset="-122"/>
                <a:ea typeface="宋体" panose="02010600030101010101" pitchFamily="2" charset="-122"/>
                <a:cs typeface="Times New Roman" panose="02020603050405020304" pitchFamily="18" charset="0"/>
              </a:rPr>
              <a:t>总结</a:t>
            </a:r>
            <a:endParaRPr lang="zh-CN" altLang="en-US" sz="3200" b="1" dirty="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9" name="矩形 8"/>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endParaRPr lang="zh-CN" altLang="en-US" sz="2400" dirty="0">
              <a:solidFill>
                <a:schemeClr val="bg1"/>
              </a:solidFill>
              <a:latin typeface="华文行楷" panose="02010800040101010101" pitchFamily="2" charset="-122"/>
              <a:ea typeface="华文行楷" panose="02010800040101010101" pitchFamily="2" charset="-122"/>
            </a:endParaRP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3" name="文本框 12"/>
          <p:cNvSpPr txBox="1"/>
          <p:nvPr userDrawn="1"/>
        </p:nvSpPr>
        <p:spPr>
          <a:xfrm>
            <a:off x="1074198" y="1225118"/>
            <a:ext cx="6862439" cy="523220"/>
          </a:xfrm>
          <a:prstGeom prst="rect">
            <a:avLst/>
          </a:prstGeom>
          <a:noFill/>
        </p:spPr>
        <p:txBody>
          <a:bodyPr wrap="square" rtlCol="0">
            <a:spAutoFit/>
          </a:bodyPr>
          <a:lstStyle/>
          <a:p>
            <a:pPr algn="l"/>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Next Week</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9" name="矩形 8"/>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endParaRPr lang="zh-CN" altLang="en-US" sz="2400" dirty="0">
              <a:solidFill>
                <a:schemeClr val="bg1"/>
              </a:solidFill>
              <a:latin typeface="华文行楷" panose="02010800040101010101" pitchFamily="2" charset="-122"/>
              <a:ea typeface="华文行楷" panose="02010800040101010101" pitchFamily="2" charset="-122"/>
            </a:endParaRP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文本框 13"/>
          <p:cNvSpPr txBox="1"/>
          <p:nvPr userDrawn="1"/>
        </p:nvSpPr>
        <p:spPr>
          <a:xfrm>
            <a:off x="2335225" y="1502512"/>
            <a:ext cx="6481744" cy="4068421"/>
          </a:xfrm>
          <a:prstGeom prst="rect">
            <a:avLst/>
          </a:prstGeom>
          <a:noFill/>
        </p:spPr>
        <p:txBody>
          <a:bodyPr wrap="square" rtlCol="0">
            <a:spAutoFit/>
          </a:bodyPr>
          <a:lstStyle/>
          <a:p>
            <a:pPr algn="ctr">
              <a:lnSpc>
                <a:spcPct val="150000"/>
              </a:lnSpc>
            </a:pPr>
            <a:r>
              <a:rPr lang="zh-CN" altLang="en-US" sz="3200" b="1" dirty="0">
                <a:latin typeface="宋体" panose="02010600030101010101" pitchFamily="2" charset="-122"/>
                <a:ea typeface="宋体" panose="02010600030101010101" pitchFamily="2" charset="-122"/>
                <a:cs typeface="Times New Roman" panose="02020603050405020304" pitchFamily="18" charset="0"/>
              </a:rPr>
              <a:t>建议交流与改进</a:t>
            </a:r>
            <a:endParaRPr lang="en-US" altLang="zh-CN" sz="3200" b="1"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任务汇报</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文献解读</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知识分享</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趋势分析</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报告框架</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l">
              <a:lnSpc>
                <a:spcPct val="150000"/>
              </a:lnSpc>
              <a:buFont typeface="Wingdings" panose="05000000000000000000" pitchFamily="2" charset="2"/>
              <a:buChar char="Ø"/>
            </a:pPr>
            <a:endParaRPr lang="zh-CN" altLang="en-US" sz="2400" b="0" dirty="0">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14"/>
          <p:cNvSpPr txBox="1"/>
          <p:nvPr userDrawn="1"/>
        </p:nvSpPr>
        <p:spPr>
          <a:xfrm>
            <a:off x="10256483" y="5442347"/>
            <a:ext cx="1606859" cy="579967"/>
          </a:xfrm>
          <a:prstGeom prst="rect">
            <a:avLst/>
          </a:prstGeom>
          <a:noFill/>
        </p:spPr>
        <p:txBody>
          <a:bodyPr wrap="square" rtlCol="0">
            <a:spAutoFit/>
          </a:bodyPr>
          <a:lstStyle/>
          <a:p>
            <a:pPr algn="l">
              <a:lnSpc>
                <a:spcPct val="150000"/>
              </a:lnSpc>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THANKS</a:t>
            </a:r>
            <a:endParaRPr lang="zh-CN" altLang="en-US" sz="2400" b="1" dirty="0" err="1">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0" y="0"/>
            <a:ext cx="1529277" cy="1127351"/>
          </a:xfrm>
          <a:prstGeom prst="rect">
            <a:avLst/>
          </a:prstGeom>
        </p:spPr>
      </p:pic>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2"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7" name="矩形 6"/>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endParaRPr lang="zh-CN" altLang="en-US" sz="2400" dirty="0">
              <a:solidFill>
                <a:schemeClr val="bg1"/>
              </a:solidFill>
              <a:latin typeface="华文行楷" panose="02010800040101010101" pitchFamily="2" charset="-122"/>
              <a:ea typeface="华文行楷" panose="02010800040101010101" pitchFamily="2" charset="-122"/>
            </a:endParaRPr>
          </a:p>
        </p:txBody>
      </p:sp>
      <p:pic>
        <p:nvPicPr>
          <p:cNvPr id="8" name="图片 7"/>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fld>
            <a:endParaRPr lang="zh-CN" altLang="en-US" dirty="0"/>
          </a:p>
        </p:txBody>
      </p:sp>
      <p:cxnSp>
        <p:nvCxnSpPr>
          <p:cNvPr id="5" name="直接连接符 4"/>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文本框 11"/>
          <p:cNvSpPr txBox="1"/>
          <p:nvPr userDrawn="1"/>
        </p:nvSpPr>
        <p:spPr>
          <a:xfrm>
            <a:off x="2609295" y="947467"/>
            <a:ext cx="5309586" cy="861774"/>
          </a:xfrm>
          <a:prstGeom prst="rect">
            <a:avLst/>
          </a:prstGeom>
          <a:noFill/>
        </p:spPr>
        <p:txBody>
          <a:bodyPr wrap="square" rtlCol="0">
            <a:spAutoFit/>
          </a:bodyPr>
          <a:lstStyle/>
          <a:p>
            <a:pPr algn="ctr"/>
            <a:r>
              <a:rPr lang="zh-CN" altLang="en-US" sz="3200" b="1" dirty="0">
                <a:latin typeface="宋体" panose="02010600030101010101" pitchFamily="2" charset="-122"/>
                <a:ea typeface="宋体" panose="02010600030101010101" pitchFamily="2" charset="-122"/>
              </a:rPr>
              <a:t>参考</a:t>
            </a:r>
            <a:endParaRPr lang="en-US" altLang="zh-CN" sz="3200" b="1" dirty="0">
              <a:latin typeface="宋体" panose="02010600030101010101" pitchFamily="2" charset="-122"/>
              <a:ea typeface="宋体" panose="02010600030101010101" pitchFamily="2" charset="-122"/>
            </a:endParaRPr>
          </a:p>
          <a:p>
            <a:pPr marL="342900" indent="-342900" algn="l">
              <a:buFont typeface="+mj-lt"/>
              <a:buAutoNum type="arabicPeriod"/>
            </a:pPr>
            <a:endParaRPr lang="zh-CN" altLang="en-US" dirty="0">
              <a:latin typeface="宋体" panose="02010600030101010101" pitchFamily="2" charset="-122"/>
              <a:ea typeface="宋体" panose="0201060003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86E82A-BAB8-4871-9018-93C6073C5056}"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2DDBE1-ABE7-404F-A592-1A3E362FB0A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9" name="矩形 8"/>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endParaRPr lang="zh-CN" altLang="en-US" sz="2400" dirty="0">
              <a:solidFill>
                <a:schemeClr val="bg1"/>
              </a:solidFill>
              <a:latin typeface="华文行楷" panose="02010800040101010101" pitchFamily="2" charset="-122"/>
              <a:ea typeface="华文行楷" panose="02010800040101010101" pitchFamily="2" charset="-122"/>
            </a:endParaRP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3" name="文本框 12"/>
          <p:cNvSpPr txBox="1"/>
          <p:nvPr userDrawn="1"/>
        </p:nvSpPr>
        <p:spPr>
          <a:xfrm>
            <a:off x="1074198" y="1225118"/>
            <a:ext cx="6862439" cy="523220"/>
          </a:xfrm>
          <a:prstGeom prst="rect">
            <a:avLst/>
          </a:prstGeom>
          <a:noFill/>
        </p:spPr>
        <p:txBody>
          <a:bodyPr wrap="square" rtlCol="0">
            <a:spAutoFit/>
          </a:bodyPr>
          <a:lstStyle/>
          <a:p>
            <a:pPr algn="l"/>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CONTENT</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0" y="0"/>
            <a:ext cx="1529277" cy="1127351"/>
          </a:xfrm>
          <a:prstGeom prst="rect">
            <a:avLst/>
          </a:prstGeom>
        </p:spPr>
      </p:pic>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2"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7" name="矩形 6"/>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endParaRPr lang="zh-CN" altLang="en-US" sz="2400" dirty="0">
              <a:solidFill>
                <a:schemeClr val="bg1"/>
              </a:solidFill>
              <a:latin typeface="华文行楷" panose="02010800040101010101" pitchFamily="2" charset="-122"/>
              <a:ea typeface="华文行楷" panose="02010800040101010101" pitchFamily="2" charset="-122"/>
            </a:endParaRPr>
          </a:p>
        </p:txBody>
      </p:sp>
      <p:pic>
        <p:nvPicPr>
          <p:cNvPr id="8" name="图片 7"/>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fld>
            <a:endParaRPr lang="zh-CN" altLang="en-US" dirty="0"/>
          </a:p>
        </p:txBody>
      </p:sp>
      <p:cxnSp>
        <p:nvCxnSpPr>
          <p:cNvPr id="5" name="直接连接符 4"/>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9" name="矩形 8"/>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endParaRPr lang="zh-CN" altLang="en-US" sz="2400" dirty="0">
              <a:solidFill>
                <a:schemeClr val="bg1"/>
              </a:solidFill>
              <a:latin typeface="华文行楷" panose="02010800040101010101" pitchFamily="2" charset="-122"/>
              <a:ea typeface="华文行楷" panose="02010800040101010101" pitchFamily="2" charset="-122"/>
            </a:endParaRP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文本框 13"/>
          <p:cNvSpPr txBox="1"/>
          <p:nvPr userDrawn="1"/>
        </p:nvSpPr>
        <p:spPr>
          <a:xfrm>
            <a:off x="1074198" y="1225118"/>
            <a:ext cx="6862439" cy="584775"/>
          </a:xfrm>
          <a:prstGeom prst="rect">
            <a:avLst/>
          </a:prstGeom>
          <a:noFill/>
        </p:spPr>
        <p:txBody>
          <a:bodyPr wrap="square" rtlCol="0">
            <a:spAutoFit/>
          </a:bodyPr>
          <a:lstStyle/>
          <a:p>
            <a:pPr algn="l"/>
            <a:r>
              <a:rPr lang="zh-CN" altLang="en-US" sz="3200" b="1" dirty="0">
                <a:latin typeface="宋体" panose="02010600030101010101" pitchFamily="2" charset="-122"/>
                <a:ea typeface="宋体" panose="02010600030101010101" pitchFamily="2" charset="-122"/>
                <a:cs typeface="Times New Roman" panose="02020603050405020304" pitchFamily="18" charset="0"/>
              </a:rPr>
              <a:t>总结</a:t>
            </a:r>
            <a:endParaRPr lang="zh-CN" altLang="en-US" sz="3200" b="1" dirty="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9" name="矩形 8"/>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endParaRPr lang="zh-CN" altLang="en-US" sz="2400" dirty="0">
              <a:solidFill>
                <a:schemeClr val="bg1"/>
              </a:solidFill>
              <a:latin typeface="华文行楷" panose="02010800040101010101" pitchFamily="2" charset="-122"/>
              <a:ea typeface="华文行楷" panose="02010800040101010101" pitchFamily="2" charset="-122"/>
            </a:endParaRP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3" name="文本框 12"/>
          <p:cNvSpPr txBox="1"/>
          <p:nvPr userDrawn="1"/>
        </p:nvSpPr>
        <p:spPr>
          <a:xfrm>
            <a:off x="1074198" y="1225118"/>
            <a:ext cx="6862439" cy="523220"/>
          </a:xfrm>
          <a:prstGeom prst="rect">
            <a:avLst/>
          </a:prstGeom>
          <a:noFill/>
        </p:spPr>
        <p:txBody>
          <a:bodyPr wrap="square" rtlCol="0">
            <a:spAutoFit/>
          </a:bodyPr>
          <a:lstStyle/>
          <a:p>
            <a:pPr algn="l"/>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Next Week</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9" name="矩形 8"/>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endParaRPr lang="zh-CN" altLang="en-US" sz="2400" dirty="0">
              <a:solidFill>
                <a:schemeClr val="bg1"/>
              </a:solidFill>
              <a:latin typeface="华文行楷" panose="02010800040101010101" pitchFamily="2" charset="-122"/>
              <a:ea typeface="华文行楷" panose="02010800040101010101" pitchFamily="2" charset="-122"/>
            </a:endParaRP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文本框 13"/>
          <p:cNvSpPr txBox="1"/>
          <p:nvPr userDrawn="1"/>
        </p:nvSpPr>
        <p:spPr>
          <a:xfrm>
            <a:off x="2335225" y="1502512"/>
            <a:ext cx="6481744" cy="4068421"/>
          </a:xfrm>
          <a:prstGeom prst="rect">
            <a:avLst/>
          </a:prstGeom>
          <a:noFill/>
        </p:spPr>
        <p:txBody>
          <a:bodyPr wrap="square" rtlCol="0">
            <a:spAutoFit/>
          </a:bodyPr>
          <a:lstStyle/>
          <a:p>
            <a:pPr algn="ctr">
              <a:lnSpc>
                <a:spcPct val="150000"/>
              </a:lnSpc>
            </a:pPr>
            <a:r>
              <a:rPr lang="zh-CN" altLang="en-US" sz="3200" b="1" dirty="0">
                <a:latin typeface="宋体" panose="02010600030101010101" pitchFamily="2" charset="-122"/>
                <a:ea typeface="宋体" panose="02010600030101010101" pitchFamily="2" charset="-122"/>
                <a:cs typeface="Times New Roman" panose="02020603050405020304" pitchFamily="18" charset="0"/>
              </a:rPr>
              <a:t>建议交流与改进</a:t>
            </a:r>
            <a:endParaRPr lang="en-US" altLang="zh-CN" sz="3200" b="1"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任务汇报</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文献解读</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知识分享</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趋势分析</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报告框架</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l">
              <a:lnSpc>
                <a:spcPct val="150000"/>
              </a:lnSpc>
              <a:buFont typeface="Wingdings" panose="05000000000000000000" pitchFamily="2" charset="2"/>
              <a:buChar char="Ø"/>
            </a:pPr>
            <a:endParaRPr lang="zh-CN" altLang="en-US" sz="2400" b="0" dirty="0">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14"/>
          <p:cNvSpPr txBox="1"/>
          <p:nvPr userDrawn="1"/>
        </p:nvSpPr>
        <p:spPr>
          <a:xfrm>
            <a:off x="10256483" y="5442347"/>
            <a:ext cx="1606859" cy="579967"/>
          </a:xfrm>
          <a:prstGeom prst="rect">
            <a:avLst/>
          </a:prstGeom>
          <a:noFill/>
        </p:spPr>
        <p:txBody>
          <a:bodyPr wrap="square" rtlCol="0">
            <a:spAutoFit/>
          </a:bodyPr>
          <a:lstStyle/>
          <a:p>
            <a:pPr algn="l">
              <a:lnSpc>
                <a:spcPct val="150000"/>
              </a:lnSpc>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THANKS</a:t>
            </a:r>
            <a:endParaRPr lang="zh-CN" altLang="en-US" sz="2400" b="1" dirty="0" err="1">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0" y="0"/>
            <a:ext cx="1529277" cy="1127351"/>
          </a:xfrm>
          <a:prstGeom prst="rect">
            <a:avLst/>
          </a:prstGeom>
        </p:spPr>
      </p:pic>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2"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7" name="矩形 6"/>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endParaRPr lang="zh-CN" altLang="en-US" sz="2400" dirty="0">
              <a:solidFill>
                <a:schemeClr val="bg1"/>
              </a:solidFill>
              <a:latin typeface="华文行楷" panose="02010800040101010101" pitchFamily="2" charset="-122"/>
              <a:ea typeface="华文行楷" panose="02010800040101010101" pitchFamily="2" charset="-122"/>
            </a:endParaRPr>
          </a:p>
        </p:txBody>
      </p:sp>
      <p:pic>
        <p:nvPicPr>
          <p:cNvPr id="8" name="图片 7"/>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fld>
            <a:endParaRPr lang="zh-CN" altLang="en-US" dirty="0"/>
          </a:p>
        </p:txBody>
      </p:sp>
      <p:cxnSp>
        <p:nvCxnSpPr>
          <p:cNvPr id="5" name="直接连接符 4"/>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文本框 11"/>
          <p:cNvSpPr txBox="1"/>
          <p:nvPr userDrawn="1"/>
        </p:nvSpPr>
        <p:spPr>
          <a:xfrm>
            <a:off x="2609295" y="947467"/>
            <a:ext cx="5309586" cy="861774"/>
          </a:xfrm>
          <a:prstGeom prst="rect">
            <a:avLst/>
          </a:prstGeom>
          <a:noFill/>
        </p:spPr>
        <p:txBody>
          <a:bodyPr wrap="square" rtlCol="0">
            <a:spAutoFit/>
          </a:bodyPr>
          <a:lstStyle/>
          <a:p>
            <a:pPr algn="ctr"/>
            <a:r>
              <a:rPr lang="zh-CN" altLang="en-US" sz="3200" b="1" dirty="0">
                <a:latin typeface="宋体" panose="02010600030101010101" pitchFamily="2" charset="-122"/>
                <a:ea typeface="宋体" panose="02010600030101010101" pitchFamily="2" charset="-122"/>
              </a:rPr>
              <a:t>参考</a:t>
            </a:r>
            <a:endParaRPr lang="en-US" altLang="zh-CN" sz="3200" b="1" dirty="0">
              <a:latin typeface="宋体" panose="02010600030101010101" pitchFamily="2" charset="-122"/>
              <a:ea typeface="宋体" panose="02010600030101010101" pitchFamily="2" charset="-122"/>
            </a:endParaRPr>
          </a:p>
          <a:p>
            <a:pPr marL="342900" indent="-342900" algn="l">
              <a:buFont typeface="+mj-lt"/>
              <a:buAutoNum type="arabicPeriod"/>
            </a:pPr>
            <a:endParaRPr lang="zh-CN" altLang="en-US" dirty="0">
              <a:latin typeface="宋体" panose="02010600030101010101" pitchFamily="2" charset="-122"/>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86E82A-BAB8-4871-9018-93C6073C5056}"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2DDBE1-ABE7-404F-A592-1A3E362FB0A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7" name="矩形 16"/>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endParaRPr lang="zh-CN" altLang="en-US" sz="2400" dirty="0">
              <a:solidFill>
                <a:schemeClr val="bg1"/>
              </a:solidFill>
              <a:latin typeface="华文行楷" panose="02010800040101010101" pitchFamily="2" charset="-122"/>
              <a:ea typeface="华文行楷" panose="02010800040101010101" pitchFamily="2" charset="-122"/>
            </a:endParaRPr>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pic>
        <p:nvPicPr>
          <p:cNvPr id="7" name="图片 6"/>
          <p:cNvPicPr>
            <a:picLocks noChangeAspect="1"/>
          </p:cNvPicPr>
          <p:nvPr userDrawn="1"/>
        </p:nvPicPr>
        <p:blipFill>
          <a:blip r:embed="rId3"/>
          <a:stretch>
            <a:fillRect/>
          </a:stretch>
        </p:blipFill>
        <p:spPr>
          <a:xfrm>
            <a:off x="4248" y="0"/>
            <a:ext cx="1529277" cy="1127351"/>
          </a:xfrm>
          <a:prstGeom prst="rect">
            <a:avLst/>
          </a:prstGeom>
        </p:spPr>
      </p:pic>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4" name="灯片编号占位符 13"/>
          <p:cNvSpPr>
            <a:spLocks noGrp="1"/>
          </p:cNvSpPr>
          <p:nvPr>
            <p:ph type="sldNum" sz="quarter" idx="12"/>
          </p:nvPr>
        </p:nvSpPr>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fld>
            <a:endParaRPr lang="zh-CN" altLang="en-US" dirty="0"/>
          </a:p>
        </p:txBody>
      </p:sp>
      <p:pic>
        <p:nvPicPr>
          <p:cNvPr id="16" name="图片 15"/>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6E82A-BAB8-4871-9018-93C6073C5056}"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DDBE1-ABE7-404F-A592-1A3E362FB0A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6E82A-BAB8-4871-9018-93C6073C5056}"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DDBE1-ABE7-404F-A592-1A3E362FB0A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3.xml"/><Relationship Id="rId6" Type="http://schemas.openxmlformats.org/officeDocument/2006/relationships/image" Target="../media/image2.svg"/><Relationship Id="rId5" Type="http://schemas.openxmlformats.org/officeDocument/2006/relationships/image" Target="../media/image39.png"/><Relationship Id="rId4" Type="http://schemas.openxmlformats.org/officeDocument/2006/relationships/image" Target="../media/image1.sv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47.png"/><Relationship Id="rId7" Type="http://schemas.openxmlformats.org/officeDocument/2006/relationships/image" Target="../media/image46.png"/><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0" Type="http://schemas.openxmlformats.org/officeDocument/2006/relationships/notesSlide" Target="../notesSlides/notesSlide14.xml"/><Relationship Id="rId1"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image" Target="../media/image2.svg"/><Relationship Id="rId3" Type="http://schemas.openxmlformats.org/officeDocument/2006/relationships/image" Target="../media/image39.png"/><Relationship Id="rId2" Type="http://schemas.openxmlformats.org/officeDocument/2006/relationships/image" Target="../media/image1.svg"/><Relationship Id="rId1" Type="http://schemas.openxmlformats.org/officeDocument/2006/relationships/image" Target="../media/image38.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48.e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49.emf"/><Relationship Id="rId1"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vmlDrawing" Target="../drawings/vmlDrawing3.vml"/><Relationship Id="rId5" Type="http://schemas.openxmlformats.org/officeDocument/2006/relationships/slideLayout" Target="../slideLayouts/slideLayout3.xml"/><Relationship Id="rId4" Type="http://schemas.openxmlformats.org/officeDocument/2006/relationships/image" Target="../media/image51.emf"/><Relationship Id="rId3" Type="http://schemas.openxmlformats.org/officeDocument/2006/relationships/oleObject" Target="../embeddings/oleObject4.bin"/><Relationship Id="rId2" Type="http://schemas.openxmlformats.org/officeDocument/2006/relationships/image" Target="../media/image50.emf"/><Relationship Id="rId1"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4.vml"/><Relationship Id="rId3" Type="http://schemas.openxmlformats.org/officeDocument/2006/relationships/slideLayout" Target="../slideLayouts/slideLayout3.xml"/><Relationship Id="rId2" Type="http://schemas.openxmlformats.org/officeDocument/2006/relationships/image" Target="../media/image52.emf"/><Relationship Id="rId1"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53.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xml"/><Relationship Id="rId2" Type="http://schemas.openxmlformats.org/officeDocument/2006/relationships/image" Target="../media/image53.png"/><Relationship Id="rId1"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7085" y="1705610"/>
            <a:ext cx="10628630" cy="1154430"/>
          </a:xfrm>
        </p:spPr>
        <p:txBody>
          <a:bodyPr>
            <a:noAutofit/>
          </a:bodyPr>
          <a:lstStyle/>
          <a:p>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 Double Prototypical Model For Few-shot Slot Tagging in Natural Language Understanding</a:t>
            </a:r>
            <a:endParaRPr lang="en-US" altLang="zh-CN" sz="36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p:cNvSpPr>
            <a:spLocks noGrp="1"/>
          </p:cNvSpPr>
          <p:nvPr>
            <p:ph type="subTitle" idx="1"/>
          </p:nvPr>
        </p:nvSpPr>
        <p:spPr>
          <a:xfrm>
            <a:off x="1524000" y="3290270"/>
            <a:ext cx="9144000" cy="2550459"/>
          </a:xfrm>
        </p:spPr>
        <p:txBody>
          <a:bodyPr/>
          <a:lstStyle/>
          <a:p>
            <a:r>
              <a:rPr lang="zh-CN" altLang="en-US" dirty="0">
                <a:latin typeface="宋体" panose="02010600030101010101" pitchFamily="2" charset="-122"/>
                <a:ea typeface="宋体" panose="02010600030101010101" pitchFamily="2" charset="-122"/>
              </a:rPr>
              <a:t>汇报人：袁尤良</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日期：</a:t>
            </a:r>
            <a:r>
              <a:rPr lang="en-US" altLang="zh-CN" dirty="0">
                <a:latin typeface="宋体" panose="02010600030101010101" pitchFamily="2" charset="-122"/>
                <a:ea typeface="宋体" panose="02010600030101010101" pitchFamily="2" charset="-122"/>
              </a:rPr>
              <a:t>2020/10/11</a:t>
            </a:r>
            <a:endParaRPr lang="en-US" altLang="zh-CN" dirty="0">
              <a:latin typeface="宋体" panose="02010600030101010101" pitchFamily="2" charset="-122"/>
              <a:ea typeface="宋体" panose="02010600030101010101" pitchFamily="2" charset="-122"/>
            </a:endParaRPr>
          </a:p>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p>
            <a:fld id="{EF2DDBE1-ABE7-404F-A592-1A3E362FB0A2}" type="slidenum">
              <a:rPr lang="zh-CN" altLang="en-US" smtClean="0"/>
            </a:fld>
            <a:endParaRPr lang="zh-CN" altLang="en-US"/>
          </a:p>
        </p:txBody>
      </p:sp>
      <p:sp>
        <p:nvSpPr>
          <p:cNvPr id="4" name="文本框 3"/>
          <p:cNvSpPr txBox="1"/>
          <p:nvPr/>
        </p:nvSpPr>
        <p:spPr>
          <a:xfrm>
            <a:off x="3089275" y="4654550"/>
            <a:ext cx="6685915" cy="737235"/>
          </a:xfrm>
          <a:prstGeom prst="rect">
            <a:avLst/>
          </a:prstGeom>
          <a:noFill/>
        </p:spPr>
        <p:txBody>
          <a:bodyPr wrap="square" rtlCol="0">
            <a:spAutoFit/>
          </a:bodyPr>
          <a:p>
            <a:pPr indent="0" algn="l">
              <a:lnSpc>
                <a:spcPct val="150000"/>
              </a:lnSpc>
              <a:buFont typeface="+mj-lt"/>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Hey Siri,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添加 </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Mojito</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到 我的 播放列表</a:t>
            </a:r>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EF2DDBE1-ABE7-404F-A592-1A3E362FB0A2}" type="slidenum">
              <a:rPr lang="zh-CN" altLang="en-US" smtClean="0"/>
            </a:fld>
            <a:endParaRPr lang="zh-CN" altLang="en-US" dirty="0"/>
          </a:p>
        </p:txBody>
      </p:sp>
      <p:sp>
        <p:nvSpPr>
          <p:cNvPr id="5" name="文本框 4"/>
          <p:cNvSpPr txBox="1"/>
          <p:nvPr/>
        </p:nvSpPr>
        <p:spPr>
          <a:xfrm>
            <a:off x="1887855" y="2067560"/>
            <a:ext cx="4905375" cy="3999865"/>
          </a:xfrm>
          <a:prstGeom prst="rect">
            <a:avLst/>
          </a:prstGeom>
          <a:noFill/>
        </p:spPr>
        <p:txBody>
          <a:bodyPr wrap="square" rtlCol="0">
            <a:spAutoFit/>
          </a:bodyPr>
          <a:lstStyle/>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Introduction</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Related Work</a:t>
            </a:r>
            <a:endParaRPr lang="en-US" altLang="zh-CN" sz="36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Problem Formulation</a:t>
            </a:r>
            <a:endPar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Model</a:t>
            </a:r>
            <a:endPar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Experiments</a:t>
            </a:r>
            <a:endPar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lnSpc>
                <a:spcPct val="150000"/>
              </a:lnSpc>
              <a:buFont typeface="+mj-lt"/>
              <a:buAutoNum type="arabicPeriod"/>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lnSpc>
                <a:spcPct val="150000"/>
              </a:lnSpc>
              <a:buFont typeface="+mj-lt"/>
              <a:buAutoNum type="arabicPeriod"/>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p:txBody>
          <a:bodyPr/>
          <a:p>
            <a:r>
              <a:rPr lang="en-US" altLang="zh-CN">
                <a:latin typeface="Cooper Black" panose="0208090404030B020404" charset="0"/>
                <a:cs typeface="Cooper Black" panose="0208090404030B020404" charset="0"/>
              </a:rPr>
              <a:t>Related Work</a:t>
            </a:r>
            <a:endParaRPr lang="en-US" altLang="zh-CN">
              <a:latin typeface="Cooper Black" panose="0208090404030B020404" charset="0"/>
              <a:cs typeface="Cooper Black" panose="0208090404030B020404" charset="0"/>
            </a:endParaRPr>
          </a:p>
        </p:txBody>
      </p:sp>
      <p:pic>
        <p:nvPicPr>
          <p:cNvPr id="13" name="图片 12"/>
          <p:cNvPicPr>
            <a:picLocks noChangeAspect="1"/>
          </p:cNvPicPr>
          <p:nvPr/>
        </p:nvPicPr>
        <p:blipFill>
          <a:blip r:embed="rId1"/>
          <a:stretch>
            <a:fillRect/>
          </a:stretch>
        </p:blipFill>
        <p:spPr>
          <a:xfrm>
            <a:off x="5790565" y="1396365"/>
            <a:ext cx="5877560" cy="4195445"/>
          </a:xfrm>
          <a:prstGeom prst="rect">
            <a:avLst/>
          </a:prstGeom>
        </p:spPr>
      </p:pic>
      <p:sp>
        <p:nvSpPr>
          <p:cNvPr id="14" name="文本框 13"/>
          <p:cNvSpPr txBox="1"/>
          <p:nvPr/>
        </p:nvSpPr>
        <p:spPr>
          <a:xfrm>
            <a:off x="-41910" y="6341745"/>
            <a:ext cx="1953260" cy="506730"/>
          </a:xfrm>
          <a:prstGeom prst="rect">
            <a:avLst/>
          </a:prstGeom>
          <a:noFill/>
        </p:spPr>
        <p:txBody>
          <a:bodyPr wrap="none" rtlCol="0" anchor="t">
            <a:spAutoFit/>
          </a:bodyPr>
          <a:p>
            <a:pPr indent="0" algn="l">
              <a:lnSpc>
                <a:spcPct val="150000"/>
              </a:lnSpc>
              <a:buFont typeface="+mj-lt"/>
              <a:buNone/>
            </a:pPr>
            <a:r>
              <a:rPr lang="en-US" altLang="zh-CN">
                <a:latin typeface="Times New Roman" panose="02020603050405020304" pitchFamily="18" charset="0"/>
                <a:cs typeface="Times New Roman" panose="02020603050405020304" pitchFamily="18" charset="0"/>
                <a:sym typeface="+mn-ea"/>
              </a:rPr>
              <a:t>Vinyals et al., 2016</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p:cNvPicPr>
            <a:picLocks noChangeAspect="1"/>
          </p:cNvPicPr>
          <p:nvPr/>
        </p:nvPicPr>
        <p:blipFill>
          <a:blip r:embed="rId2"/>
          <a:srcRect b="52158"/>
          <a:stretch>
            <a:fillRect/>
          </a:stretch>
        </p:blipFill>
        <p:spPr>
          <a:xfrm>
            <a:off x="180340" y="876935"/>
            <a:ext cx="6130925" cy="2602865"/>
          </a:xfrm>
          <a:prstGeom prst="rect">
            <a:avLst/>
          </a:prstGeom>
        </p:spPr>
      </p:pic>
      <p:pic>
        <p:nvPicPr>
          <p:cNvPr id="5" name="图片 4"/>
          <p:cNvPicPr>
            <a:picLocks noChangeAspect="1"/>
          </p:cNvPicPr>
          <p:nvPr/>
        </p:nvPicPr>
        <p:blipFill>
          <a:blip r:embed="rId3"/>
          <a:stretch>
            <a:fillRect/>
          </a:stretch>
        </p:blipFill>
        <p:spPr>
          <a:xfrm>
            <a:off x="1642110" y="4343400"/>
            <a:ext cx="3406775" cy="1141095"/>
          </a:xfrm>
          <a:prstGeom prst="rect">
            <a:avLst/>
          </a:prstGeom>
        </p:spPr>
      </p:pic>
      <p:pic>
        <p:nvPicPr>
          <p:cNvPr id="6" name="图片 5"/>
          <p:cNvPicPr>
            <a:picLocks noChangeAspect="1"/>
          </p:cNvPicPr>
          <p:nvPr/>
        </p:nvPicPr>
        <p:blipFill>
          <a:blip r:embed="rId4"/>
          <a:srcRect l="2519" b="7071"/>
          <a:stretch>
            <a:fillRect/>
          </a:stretch>
        </p:blipFill>
        <p:spPr>
          <a:xfrm>
            <a:off x="290830" y="5409565"/>
            <a:ext cx="6443345" cy="589280"/>
          </a:xfrm>
          <a:prstGeom prst="rect">
            <a:avLst/>
          </a:prstGeom>
        </p:spPr>
      </p:pic>
      <p:sp>
        <p:nvSpPr>
          <p:cNvPr id="7" name="文本框 6"/>
          <p:cNvSpPr txBox="1"/>
          <p:nvPr/>
        </p:nvSpPr>
        <p:spPr>
          <a:xfrm>
            <a:off x="180340" y="3725545"/>
            <a:ext cx="6289040" cy="829945"/>
          </a:xfrm>
          <a:prstGeom prst="rect">
            <a:avLst/>
          </a:prstGeom>
          <a:noFill/>
        </p:spPr>
        <p:txBody>
          <a:bodyPr wrap="square" rtlCol="0">
            <a:spAutoFit/>
          </a:bodyPr>
          <a:p>
            <a:pPr indent="0" algn="l" fontAlgn="auto">
              <a:lnSpc>
                <a:spcPct val="100000"/>
              </a:lnSpc>
              <a:buFont typeface="+mj-lt"/>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Learn a</a:t>
            </a:r>
            <a:r>
              <a:rPr lang="en-US" altLang="zh-CN"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general encoder</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and compute similarity between support sample and query sample</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7407275" y="4328160"/>
            <a:ext cx="3946525" cy="1127760"/>
          </a:xfrm>
          <a:prstGeom prst="rect">
            <a:avLst/>
          </a:prstGeom>
        </p:spPr>
      </p:pic>
      <p:pic>
        <p:nvPicPr>
          <p:cNvPr id="8" name="图片 7"/>
          <p:cNvPicPr>
            <a:picLocks noChangeAspect="1"/>
          </p:cNvPicPr>
          <p:nvPr/>
        </p:nvPicPr>
        <p:blipFill>
          <a:blip r:embed="rId2"/>
          <a:stretch>
            <a:fillRect/>
          </a:stretch>
        </p:blipFill>
        <p:spPr>
          <a:xfrm>
            <a:off x="6737350" y="3522980"/>
            <a:ext cx="5420360" cy="989330"/>
          </a:xfrm>
          <a:prstGeom prst="rect">
            <a:avLst/>
          </a:prstGeom>
        </p:spPr>
      </p:pic>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p:txBody>
          <a:bodyPr/>
          <a:p>
            <a:r>
              <a:rPr lang="en-US" altLang="zh-CN">
                <a:latin typeface="Cooper Black" panose="0208090404030B020404" charset="0"/>
                <a:cs typeface="Cooper Black" panose="0208090404030B020404" charset="0"/>
              </a:rPr>
              <a:t>Related Work</a:t>
            </a:r>
            <a:endParaRPr lang="en-US" altLang="zh-CN">
              <a:latin typeface="Cooper Black" panose="0208090404030B020404" charset="0"/>
              <a:cs typeface="Cooper Black" panose="0208090404030B020404" charset="0"/>
            </a:endParaRPr>
          </a:p>
        </p:txBody>
      </p:sp>
      <p:sp>
        <p:nvSpPr>
          <p:cNvPr id="17" name="文本框 16"/>
          <p:cNvSpPr txBox="1"/>
          <p:nvPr/>
        </p:nvSpPr>
        <p:spPr>
          <a:xfrm>
            <a:off x="191135" y="6356350"/>
            <a:ext cx="1725930" cy="506730"/>
          </a:xfrm>
          <a:prstGeom prst="rect">
            <a:avLst/>
          </a:prstGeom>
          <a:noFill/>
        </p:spPr>
        <p:txBody>
          <a:bodyPr wrap="none" rtlCol="0" anchor="t">
            <a:spAutoFit/>
          </a:bodyPr>
          <a:p>
            <a:pPr indent="0" algn="l">
              <a:lnSpc>
                <a:spcPct val="150000"/>
              </a:lnSpc>
              <a:buFont typeface="+mj-lt"/>
              <a:buNone/>
            </a:pPr>
            <a:r>
              <a:rPr lang="en-US" altLang="zh-CN">
                <a:latin typeface="Times New Roman" panose="02020603050405020304" pitchFamily="18" charset="0"/>
                <a:cs typeface="Times New Roman" panose="02020603050405020304" pitchFamily="18" charset="0"/>
                <a:sym typeface="+mn-ea"/>
              </a:rPr>
              <a:t>Snell et al., 2017</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2945130" y="838200"/>
            <a:ext cx="6687185" cy="2492375"/>
          </a:xfrm>
          <a:prstGeom prst="rect">
            <a:avLst/>
          </a:prstGeom>
        </p:spPr>
      </p:pic>
      <p:pic>
        <p:nvPicPr>
          <p:cNvPr id="6" name="图片 5"/>
          <p:cNvPicPr>
            <a:picLocks noChangeAspect="1"/>
          </p:cNvPicPr>
          <p:nvPr/>
        </p:nvPicPr>
        <p:blipFill>
          <a:blip r:embed="rId4"/>
          <a:stretch>
            <a:fillRect/>
          </a:stretch>
        </p:blipFill>
        <p:spPr>
          <a:xfrm>
            <a:off x="11430" y="3171190"/>
            <a:ext cx="7009130" cy="2394585"/>
          </a:xfrm>
          <a:prstGeom prst="rect">
            <a:avLst/>
          </a:prstGeom>
        </p:spPr>
      </p:pic>
      <p:sp>
        <p:nvSpPr>
          <p:cNvPr id="9" name="椭圆 8"/>
          <p:cNvSpPr/>
          <p:nvPr/>
        </p:nvSpPr>
        <p:spPr>
          <a:xfrm>
            <a:off x="1663700" y="4076065"/>
            <a:ext cx="456565" cy="541655"/>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p:txBody>
          <a:bodyPr/>
          <a:p>
            <a:r>
              <a:rPr lang="en-US" altLang="zh-CN">
                <a:latin typeface="Cooper Black" panose="0208090404030B020404" charset="0"/>
                <a:cs typeface="Cooper Black" panose="0208090404030B020404" charset="0"/>
              </a:rPr>
              <a:t>Related Work</a:t>
            </a:r>
            <a:endParaRPr lang="en-US" altLang="zh-CN">
              <a:latin typeface="Cooper Black" panose="0208090404030B020404" charset="0"/>
              <a:cs typeface="Cooper Black" panose="0208090404030B020404" charset="0"/>
            </a:endParaRPr>
          </a:p>
        </p:txBody>
      </p:sp>
      <p:sp>
        <p:nvSpPr>
          <p:cNvPr id="23" name="文本框 22"/>
          <p:cNvSpPr txBox="1"/>
          <p:nvPr/>
        </p:nvSpPr>
        <p:spPr>
          <a:xfrm>
            <a:off x="86360" y="6285230"/>
            <a:ext cx="1725930" cy="506730"/>
          </a:xfrm>
          <a:prstGeom prst="rect">
            <a:avLst/>
          </a:prstGeom>
          <a:noFill/>
        </p:spPr>
        <p:txBody>
          <a:bodyPr wrap="none" rtlCol="0" anchor="t">
            <a:spAutoFit/>
          </a:bodyPr>
          <a:p>
            <a:pPr indent="0" algn="l">
              <a:lnSpc>
                <a:spcPct val="150000"/>
              </a:lnSpc>
              <a:buFont typeface="+mj-lt"/>
              <a:buNone/>
            </a:pPr>
            <a:r>
              <a:rPr lang="en-US" altLang="zh-CN">
                <a:latin typeface="Times New Roman" panose="02020603050405020304" pitchFamily="18" charset="0"/>
                <a:cs typeface="Times New Roman" panose="02020603050405020304" pitchFamily="18" charset="0"/>
                <a:sym typeface="+mn-ea"/>
              </a:rPr>
              <a:t>Sung et al., 2019</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4838700" y="1252220"/>
            <a:ext cx="7172325" cy="1632585"/>
          </a:xfrm>
          <a:prstGeom prst="rect">
            <a:avLst/>
          </a:prstGeom>
        </p:spPr>
      </p:pic>
      <p:pic>
        <p:nvPicPr>
          <p:cNvPr id="10" name="图片 9"/>
          <p:cNvPicPr>
            <a:picLocks noChangeAspect="1"/>
          </p:cNvPicPr>
          <p:nvPr/>
        </p:nvPicPr>
        <p:blipFill>
          <a:blip r:embed="rId2"/>
          <a:stretch>
            <a:fillRect/>
          </a:stretch>
        </p:blipFill>
        <p:spPr>
          <a:xfrm>
            <a:off x="5368925" y="3079750"/>
            <a:ext cx="5723890" cy="3119755"/>
          </a:xfrm>
          <a:prstGeom prst="rect">
            <a:avLst/>
          </a:prstGeom>
        </p:spPr>
      </p:pic>
      <p:pic>
        <p:nvPicPr>
          <p:cNvPr id="6" name="图片 5"/>
          <p:cNvPicPr>
            <a:picLocks noChangeAspect="1"/>
          </p:cNvPicPr>
          <p:nvPr/>
        </p:nvPicPr>
        <p:blipFill>
          <a:blip r:embed="rId3"/>
          <a:stretch>
            <a:fillRect/>
          </a:stretch>
        </p:blipFill>
        <p:spPr>
          <a:xfrm>
            <a:off x="-10795" y="1381125"/>
            <a:ext cx="5133975" cy="1374775"/>
          </a:xfrm>
          <a:prstGeom prst="rect">
            <a:avLst/>
          </a:prstGeom>
        </p:spPr>
      </p:pic>
      <p:sp>
        <p:nvSpPr>
          <p:cNvPr id="8" name="圆角矩形 7"/>
          <p:cNvSpPr/>
          <p:nvPr/>
        </p:nvSpPr>
        <p:spPr>
          <a:xfrm>
            <a:off x="1978025" y="2345055"/>
            <a:ext cx="239395" cy="34163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284855" y="2371090"/>
            <a:ext cx="401320" cy="3073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892425" y="2379345"/>
            <a:ext cx="332740" cy="25590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箭头连接符 17"/>
          <p:cNvCxnSpPr>
            <a:stCxn id="8" idx="2"/>
          </p:cNvCxnSpPr>
          <p:nvPr/>
        </p:nvCxnSpPr>
        <p:spPr>
          <a:xfrm flipH="1">
            <a:off x="1559560" y="2686685"/>
            <a:ext cx="538480" cy="39306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2481580" y="2635250"/>
            <a:ext cx="538480" cy="39306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2951480" y="2686685"/>
            <a:ext cx="538480" cy="39306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86105" y="3130550"/>
            <a:ext cx="4537710" cy="1014730"/>
          </a:xfrm>
          <a:prstGeom prst="rect">
            <a:avLst/>
          </a:prstGeom>
          <a:noFill/>
        </p:spPr>
        <p:txBody>
          <a:bodyPr wrap="square" rtlCol="0">
            <a:spAutoFit/>
          </a:bodyPr>
          <a:p>
            <a:pPr algn="l" fontAlgn="auto">
              <a:lnSpc>
                <a:spcPct val="100000"/>
              </a:lnSpc>
            </a:pPr>
            <a:r>
              <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rPr>
              <a:t>embedding function</a:t>
            </a:r>
            <a:endPar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endParaRPr>
          </a:p>
          <a:p>
            <a:pPr algn="l" fontAlgn="auto">
              <a:lnSpc>
                <a:spcPct val="100000"/>
              </a:lnSpc>
            </a:pPr>
            <a:r>
              <a:rPr lang="en-US" altLang="zh-CN" sz="2000" b="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projection(task- dependent adaptive)</a:t>
            </a:r>
            <a:endPar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endParaRPr>
          </a:p>
          <a:p>
            <a:pPr algn="l" fontAlgn="auto">
              <a:lnSpc>
                <a:spcPct val="100000"/>
              </a:lnSpc>
            </a:pPr>
            <a:r>
              <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rPr>
              <a:t>per-class reference vectors</a:t>
            </a:r>
            <a:endPar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5" name="图片 24"/>
          <p:cNvPicPr>
            <a:picLocks noChangeAspect="1"/>
          </p:cNvPicPr>
          <p:nvPr/>
        </p:nvPicPr>
        <p:blipFill>
          <a:blip r:embed="rId4"/>
          <a:srcRect r="1956" b="71817"/>
          <a:stretch>
            <a:fillRect/>
          </a:stretch>
        </p:blipFill>
        <p:spPr>
          <a:xfrm>
            <a:off x="789940" y="4160520"/>
            <a:ext cx="2896235" cy="862965"/>
          </a:xfrm>
          <a:prstGeom prst="rect">
            <a:avLst/>
          </a:prstGeom>
          <a:ln w="28575">
            <a:noFill/>
          </a:ln>
        </p:spPr>
      </p:pic>
      <p:pic>
        <p:nvPicPr>
          <p:cNvPr id="26" name="图片 25"/>
          <p:cNvPicPr>
            <a:picLocks noChangeAspect="1"/>
          </p:cNvPicPr>
          <p:nvPr/>
        </p:nvPicPr>
        <p:blipFill>
          <a:blip r:embed="rId4"/>
          <a:srcRect t="82020" r="5095"/>
          <a:stretch>
            <a:fillRect/>
          </a:stretch>
        </p:blipFill>
        <p:spPr>
          <a:xfrm>
            <a:off x="586105" y="5643880"/>
            <a:ext cx="2803525" cy="550545"/>
          </a:xfrm>
          <a:prstGeom prst="rect">
            <a:avLst/>
          </a:prstGeom>
          <a:ln w="28575">
            <a:noFill/>
          </a:ln>
        </p:spPr>
      </p:pic>
      <p:pic>
        <p:nvPicPr>
          <p:cNvPr id="27" name="图片 26"/>
          <p:cNvPicPr>
            <a:picLocks noChangeAspect="1"/>
          </p:cNvPicPr>
          <p:nvPr/>
        </p:nvPicPr>
        <p:blipFill>
          <a:blip r:embed="rId4"/>
          <a:srcRect l="1161" t="36935" r="11715" b="35068"/>
          <a:stretch>
            <a:fillRect/>
          </a:stretch>
        </p:blipFill>
        <p:spPr>
          <a:xfrm>
            <a:off x="711200" y="4786630"/>
            <a:ext cx="2573655" cy="857250"/>
          </a:xfrm>
          <a:prstGeom prst="rect">
            <a:avLst/>
          </a:prstGeom>
          <a:ln w="28575">
            <a:noFill/>
          </a:ln>
        </p:spPr>
      </p:pic>
      <p:pic>
        <p:nvPicPr>
          <p:cNvPr id="5" name="图片 4"/>
          <p:cNvPicPr>
            <a:picLocks noChangeAspect="1"/>
          </p:cNvPicPr>
          <p:nvPr/>
        </p:nvPicPr>
        <p:blipFill>
          <a:blip r:embed="rId5"/>
          <a:stretch>
            <a:fillRect/>
          </a:stretch>
        </p:blipFill>
        <p:spPr>
          <a:xfrm>
            <a:off x="690880" y="3130550"/>
            <a:ext cx="3093720" cy="2621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1" grpId="0" animBg="1"/>
      <p:bldP spid="22" grpId="0"/>
      <p:bldP spid="8" grpId="1" animBg="1"/>
      <p:bldP spid="16" grpId="1" animBg="1"/>
      <p:bldP spid="11" grpId="1" animBg="1"/>
      <p:bldP spid="2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3" name="标题 2"/>
          <p:cNvSpPr>
            <a:spLocks noGrp="1"/>
          </p:cNvSpPr>
          <p:nvPr>
            <p:ph type="title"/>
          </p:nvPr>
        </p:nvSpPr>
        <p:spPr/>
        <p:txBody>
          <a:bodyPr/>
          <a:p>
            <a:r>
              <a:rPr lang="en-US" altLang="zh-CN">
                <a:latin typeface="Cooper Black" panose="0208090404030B020404" charset="0"/>
                <a:cs typeface="Cooper Black" panose="0208090404030B020404" charset="0"/>
              </a:rPr>
              <a:t>Related Work</a:t>
            </a:r>
            <a:endParaRPr lang="en-US" altLang="zh-CN">
              <a:latin typeface="Cooper Black" panose="0208090404030B020404" charset="0"/>
              <a:cs typeface="Cooper Black" panose="0208090404030B020404" charset="0"/>
            </a:endParaRPr>
          </a:p>
        </p:txBody>
      </p:sp>
      <p:pic>
        <p:nvPicPr>
          <p:cNvPr id="20" name="图片 19"/>
          <p:cNvPicPr>
            <a:picLocks noChangeAspect="1"/>
          </p:cNvPicPr>
          <p:nvPr/>
        </p:nvPicPr>
        <p:blipFill>
          <a:blip r:embed="rId1"/>
          <a:stretch>
            <a:fillRect/>
          </a:stretch>
        </p:blipFill>
        <p:spPr>
          <a:xfrm>
            <a:off x="1052195" y="3028315"/>
            <a:ext cx="6590665" cy="2531745"/>
          </a:xfrm>
          <a:prstGeom prst="rect">
            <a:avLst/>
          </a:prstGeom>
        </p:spPr>
      </p:pic>
      <p:sp>
        <p:nvSpPr>
          <p:cNvPr id="24" name="文本框 23"/>
          <p:cNvSpPr txBox="1"/>
          <p:nvPr/>
        </p:nvSpPr>
        <p:spPr>
          <a:xfrm>
            <a:off x="340995" y="6356350"/>
            <a:ext cx="1929130" cy="368300"/>
          </a:xfrm>
          <a:prstGeom prst="rect">
            <a:avLst/>
          </a:prstGeom>
          <a:noFill/>
        </p:spPr>
        <p:txBody>
          <a:bodyPr wrap="none" rtlCol="0" anchor="t">
            <a:spAutoFit/>
          </a:bodyPr>
          <a:p>
            <a:pPr indent="0" algn="l" fontAlgn="auto">
              <a:lnSpc>
                <a:spcPct val="10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Fritzler et al., 2019</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7364095" y="1557020"/>
            <a:ext cx="4244340" cy="4495800"/>
          </a:xfrm>
          <a:prstGeom prst="rect">
            <a:avLst/>
          </a:prstGeom>
        </p:spPr>
      </p:pic>
      <p:pic>
        <p:nvPicPr>
          <p:cNvPr id="7" name="图片 6"/>
          <p:cNvPicPr>
            <a:picLocks noChangeAspect="1"/>
          </p:cNvPicPr>
          <p:nvPr/>
        </p:nvPicPr>
        <p:blipFill>
          <a:blip r:embed="rId3"/>
          <a:stretch>
            <a:fillRect/>
          </a:stretch>
        </p:blipFill>
        <p:spPr>
          <a:xfrm>
            <a:off x="497205" y="974090"/>
            <a:ext cx="7421880" cy="1371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p:txBody>
          <a:bodyPr/>
          <a:p>
            <a:r>
              <a:rPr lang="en-US" altLang="zh-CN">
                <a:latin typeface="Cooper Black" panose="0208090404030B020404" charset="0"/>
                <a:cs typeface="Cooper Black" panose="0208090404030B020404" charset="0"/>
              </a:rPr>
              <a:t>Related Work</a:t>
            </a:r>
            <a:endParaRPr lang="en-US" altLang="zh-CN">
              <a:latin typeface="Cooper Black" panose="0208090404030B020404" charset="0"/>
              <a:cs typeface="Cooper Black" panose="0208090404030B020404" charset="0"/>
            </a:endParaRPr>
          </a:p>
        </p:txBody>
      </p:sp>
      <p:sp>
        <p:nvSpPr>
          <p:cNvPr id="13" name="文本框 12"/>
          <p:cNvSpPr txBox="1"/>
          <p:nvPr/>
        </p:nvSpPr>
        <p:spPr>
          <a:xfrm>
            <a:off x="50800" y="6480175"/>
            <a:ext cx="1649730" cy="368300"/>
          </a:xfrm>
          <a:prstGeom prst="rect">
            <a:avLst/>
          </a:prstGeom>
          <a:noFill/>
        </p:spPr>
        <p:txBody>
          <a:bodyPr wrap="none" rtlCol="0" anchor="t">
            <a:spAutoFit/>
          </a:bodyPr>
          <a:p>
            <a:pPr indent="0" algn="l" fontAlgn="auto">
              <a:lnSpc>
                <a:spcPct val="100000"/>
              </a:lnSpc>
              <a:buFont typeface="+mj-lt"/>
              <a:buNone/>
            </a:pPr>
            <a:r>
              <a:rPr lang="en-US" altLang="zh-CN">
                <a:latin typeface="Times New Roman" panose="02020603050405020304" pitchFamily="18" charset="0"/>
                <a:cs typeface="Times New Roman" panose="02020603050405020304" pitchFamily="18" charset="0"/>
                <a:sym typeface="+mn-ea"/>
              </a:rPr>
              <a:t>Hou</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et al., 2020</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4" name="图片 13"/>
          <p:cNvPicPr>
            <a:picLocks noChangeAspect="1"/>
          </p:cNvPicPr>
          <p:nvPr/>
        </p:nvPicPr>
        <p:blipFill>
          <a:blip r:embed="rId1"/>
          <a:stretch>
            <a:fillRect/>
          </a:stretch>
        </p:blipFill>
        <p:spPr>
          <a:xfrm>
            <a:off x="80010" y="974090"/>
            <a:ext cx="5462270" cy="2042795"/>
          </a:xfrm>
          <a:prstGeom prst="rect">
            <a:avLst/>
          </a:prstGeom>
        </p:spPr>
      </p:pic>
      <p:pic>
        <p:nvPicPr>
          <p:cNvPr id="15" name="图片 14"/>
          <p:cNvPicPr>
            <a:picLocks noChangeAspect="1"/>
          </p:cNvPicPr>
          <p:nvPr/>
        </p:nvPicPr>
        <p:blipFill>
          <a:blip r:embed="rId2"/>
          <a:stretch>
            <a:fillRect/>
          </a:stretch>
        </p:blipFill>
        <p:spPr>
          <a:xfrm>
            <a:off x="5650230" y="1827530"/>
            <a:ext cx="6186805" cy="4309110"/>
          </a:xfrm>
          <a:prstGeom prst="rect">
            <a:avLst/>
          </a:prstGeom>
        </p:spPr>
      </p:pic>
      <p:pic>
        <p:nvPicPr>
          <p:cNvPr id="17" name="图片 16"/>
          <p:cNvPicPr>
            <a:picLocks noChangeAspect="1"/>
          </p:cNvPicPr>
          <p:nvPr/>
        </p:nvPicPr>
        <p:blipFill>
          <a:blip r:embed="rId3"/>
          <a:stretch>
            <a:fillRect/>
          </a:stretch>
        </p:blipFill>
        <p:spPr>
          <a:xfrm>
            <a:off x="6592570" y="95250"/>
            <a:ext cx="4114800" cy="1828800"/>
          </a:xfrm>
          <a:prstGeom prst="rect">
            <a:avLst/>
          </a:prstGeom>
        </p:spPr>
      </p:pic>
      <p:pic>
        <p:nvPicPr>
          <p:cNvPr id="18" name="图片 17"/>
          <p:cNvPicPr>
            <a:picLocks noChangeAspect="1"/>
          </p:cNvPicPr>
          <p:nvPr/>
        </p:nvPicPr>
        <p:blipFill>
          <a:blip r:embed="rId4"/>
          <a:srcRect b="3467"/>
          <a:stretch>
            <a:fillRect/>
          </a:stretch>
        </p:blipFill>
        <p:spPr>
          <a:xfrm>
            <a:off x="986790" y="3702685"/>
            <a:ext cx="4257675" cy="919480"/>
          </a:xfrm>
          <a:prstGeom prst="rect">
            <a:avLst/>
          </a:prstGeom>
        </p:spPr>
      </p:pic>
      <p:sp>
        <p:nvSpPr>
          <p:cNvPr id="19" name="矩形 18"/>
          <p:cNvSpPr/>
          <p:nvPr/>
        </p:nvSpPr>
        <p:spPr>
          <a:xfrm>
            <a:off x="8855710" y="2127885"/>
            <a:ext cx="2734945" cy="1267460"/>
          </a:xfrm>
          <a:prstGeom prst="rect">
            <a:avLst/>
          </a:prstGeom>
          <a:solidFill>
            <a:schemeClr val="bg1"/>
          </a:solidFill>
          <a:ln w="28575">
            <a:no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
        <p:nvSpPr>
          <p:cNvPr id="20" name="矩形 19"/>
          <p:cNvSpPr/>
          <p:nvPr/>
        </p:nvSpPr>
        <p:spPr>
          <a:xfrm>
            <a:off x="8855710" y="3461385"/>
            <a:ext cx="2735580" cy="1950720"/>
          </a:xfrm>
          <a:prstGeom prst="rect">
            <a:avLst/>
          </a:prstGeom>
          <a:solidFill>
            <a:schemeClr val="bg1"/>
          </a:solidFill>
          <a:ln w="28575">
            <a:no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
        <p:nvSpPr>
          <p:cNvPr id="21" name="矩形 20"/>
          <p:cNvSpPr/>
          <p:nvPr/>
        </p:nvSpPr>
        <p:spPr>
          <a:xfrm>
            <a:off x="6292850" y="94615"/>
            <a:ext cx="4566285" cy="1732915"/>
          </a:xfrm>
          <a:prstGeom prst="rect">
            <a:avLst/>
          </a:prstGeom>
          <a:solidFill>
            <a:schemeClr val="bg1"/>
          </a:solidFill>
          <a:ln w="28575">
            <a:no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animBg="1"/>
      <p:bldP spid="20" grpId="0" bldLvl="0" animBg="1"/>
      <p:bldP spid="20" grpId="1" animBg="1"/>
      <p:bldP spid="21" grpId="0" bldLvl="0" animBg="1"/>
      <p:bldP spid="2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p:txBody>
          <a:bodyPr/>
          <a:p>
            <a:r>
              <a:rPr lang="en-US" altLang="zh-CN">
                <a:latin typeface="Cooper Black" panose="0208090404030B020404" charset="0"/>
                <a:cs typeface="Cooper Black" panose="0208090404030B020404" charset="0"/>
              </a:rPr>
              <a:t>Related Work</a:t>
            </a:r>
            <a:endParaRPr lang="en-US" altLang="zh-CN">
              <a:latin typeface="Cooper Black" panose="0208090404030B020404" charset="0"/>
              <a:cs typeface="Cooper Black" panose="0208090404030B020404" charset="0"/>
            </a:endParaRPr>
          </a:p>
        </p:txBody>
      </p:sp>
      <p:pic>
        <p:nvPicPr>
          <p:cNvPr id="5" name="图片 4"/>
          <p:cNvPicPr>
            <a:picLocks noChangeAspect="1"/>
          </p:cNvPicPr>
          <p:nvPr/>
        </p:nvPicPr>
        <p:blipFill>
          <a:blip r:embed="rId1"/>
          <a:stretch>
            <a:fillRect/>
          </a:stretch>
        </p:blipFill>
        <p:spPr>
          <a:xfrm>
            <a:off x="6972300" y="1339850"/>
            <a:ext cx="4624070" cy="4540250"/>
          </a:xfrm>
          <a:prstGeom prst="rect">
            <a:avLst/>
          </a:prstGeom>
        </p:spPr>
      </p:pic>
      <p:sp>
        <p:nvSpPr>
          <p:cNvPr id="16" name="文本框 15"/>
          <p:cNvSpPr txBox="1"/>
          <p:nvPr/>
        </p:nvSpPr>
        <p:spPr>
          <a:xfrm>
            <a:off x="18415" y="6480175"/>
            <a:ext cx="1497330" cy="368300"/>
          </a:xfrm>
          <a:prstGeom prst="rect">
            <a:avLst/>
          </a:prstGeom>
          <a:noFill/>
        </p:spPr>
        <p:txBody>
          <a:bodyPr wrap="none" rtlCol="0" anchor="t">
            <a:spAutoFit/>
          </a:bodyPr>
          <a:p>
            <a:pPr indent="0" algn="l" fontAlgn="auto">
              <a:lnSpc>
                <a:spcPct val="10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Su et al., 2020</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423545" y="856615"/>
            <a:ext cx="6629400" cy="2362200"/>
          </a:xfrm>
          <a:prstGeom prst="rect">
            <a:avLst/>
          </a:prstGeom>
        </p:spPr>
      </p:pic>
      <p:sp>
        <p:nvSpPr>
          <p:cNvPr id="7" name="文本框 6"/>
          <p:cNvSpPr txBox="1"/>
          <p:nvPr/>
        </p:nvSpPr>
        <p:spPr>
          <a:xfrm>
            <a:off x="1183640" y="3656330"/>
            <a:ext cx="3552825" cy="1337945"/>
          </a:xfrm>
          <a:prstGeom prst="rect">
            <a:avLst/>
          </a:prstGeom>
          <a:noFill/>
        </p:spPr>
        <p:txBody>
          <a:bodyPr wrap="square" rtlCol="0">
            <a:spAutoFit/>
          </a:bodyPr>
          <a:p>
            <a:pPr indent="0" algn="ctr">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DOT</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indent="0" algn="ctr">
              <a:lnSpc>
                <a:spcPct val="150000"/>
              </a:lnSpc>
              <a:buFont typeface="+mj-lt"/>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indent="0" algn="ctr">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VECTOR PROJECTION</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descr="2009311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48455" y="4282440"/>
            <a:ext cx="914400" cy="914400"/>
          </a:xfrm>
          <a:prstGeom prst="rect">
            <a:avLst/>
          </a:prstGeom>
        </p:spPr>
      </p:pic>
      <p:pic>
        <p:nvPicPr>
          <p:cNvPr id="10" name="图片 9" descr="2009317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76090" y="3656330"/>
            <a:ext cx="659130" cy="659130"/>
          </a:xfrm>
          <a:prstGeom prst="rect">
            <a:avLst/>
          </a:prstGeom>
        </p:spPr>
      </p:pic>
      <p:sp>
        <p:nvSpPr>
          <p:cNvPr id="11" name="矩形 10"/>
          <p:cNvSpPr/>
          <p:nvPr/>
        </p:nvSpPr>
        <p:spPr>
          <a:xfrm>
            <a:off x="7969250" y="2531110"/>
            <a:ext cx="2519045" cy="675640"/>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
        <p:nvSpPr>
          <p:cNvPr id="14" name="矩形 13"/>
          <p:cNvSpPr/>
          <p:nvPr/>
        </p:nvSpPr>
        <p:spPr>
          <a:xfrm>
            <a:off x="7687310" y="5104130"/>
            <a:ext cx="3133725" cy="624840"/>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
        <p:nvSpPr>
          <p:cNvPr id="15" name="文本框 14"/>
          <p:cNvSpPr txBox="1"/>
          <p:nvPr/>
        </p:nvSpPr>
        <p:spPr>
          <a:xfrm>
            <a:off x="1641475" y="5494020"/>
            <a:ext cx="3748405" cy="506730"/>
          </a:xfrm>
          <a:prstGeom prst="rect">
            <a:avLst/>
          </a:prstGeom>
          <a:noFill/>
        </p:spPr>
        <p:txBody>
          <a:bodyPr wrap="square" rtlCol="0">
            <a:spAutoFit/>
          </a:bodyPr>
          <a:p>
            <a:pPr indent="0" algn="l">
              <a:lnSpc>
                <a:spcPct val="150000"/>
              </a:lnSpc>
              <a:buFont typeface="+mj-lt"/>
              <a:buNone/>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这哥们看数据看得够仔细</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4" grpId="0" animBg="1"/>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EF2DDBE1-ABE7-404F-A592-1A3E362FB0A2}" type="slidenum">
              <a:rPr lang="zh-CN" altLang="en-US" smtClean="0"/>
            </a:fld>
            <a:endParaRPr lang="zh-CN" altLang="en-US" dirty="0"/>
          </a:p>
        </p:txBody>
      </p:sp>
      <p:sp>
        <p:nvSpPr>
          <p:cNvPr id="5" name="文本框 4"/>
          <p:cNvSpPr txBox="1"/>
          <p:nvPr/>
        </p:nvSpPr>
        <p:spPr>
          <a:xfrm>
            <a:off x="1887855" y="2067560"/>
            <a:ext cx="4905375" cy="3999865"/>
          </a:xfrm>
          <a:prstGeom prst="rect">
            <a:avLst/>
          </a:prstGeom>
          <a:noFill/>
        </p:spPr>
        <p:txBody>
          <a:bodyPr wrap="square" rtlCol="0">
            <a:spAutoFit/>
          </a:bodyPr>
          <a:lstStyle/>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Introduction</a:t>
            </a:r>
            <a:endPar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Related Work</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Problem Formulation</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Model</a:t>
            </a:r>
            <a:endPar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Experiments</a:t>
            </a:r>
            <a:endPar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lnSpc>
                <a:spcPct val="150000"/>
              </a:lnSpc>
              <a:buFont typeface="+mj-lt"/>
              <a:buAutoNum type="arabicPeriod"/>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lnSpc>
                <a:spcPct val="150000"/>
              </a:lnSpc>
              <a:buFont typeface="+mj-lt"/>
              <a:buAutoNum type="arabicPeriod"/>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p:txBody>
          <a:bodyPr/>
          <a:p>
            <a:r>
              <a:rPr lang="en-US" altLang="zh-CN">
                <a:latin typeface="Cooper Black" panose="0208090404030B020404" charset="0"/>
                <a:cs typeface="Cooper Black" panose="0208090404030B020404" charset="0"/>
              </a:rPr>
              <a:t>Problem Formulation</a:t>
            </a:r>
            <a:endParaRPr lang="en-US" altLang="zh-CN">
              <a:latin typeface="Cooper Black" panose="0208090404030B020404" charset="0"/>
              <a:cs typeface="Cooper Black" panose="0208090404030B020404" charset="0"/>
            </a:endParaRPr>
          </a:p>
        </p:txBody>
      </p:sp>
      <p:pic>
        <p:nvPicPr>
          <p:cNvPr id="6" name="图片 5"/>
          <p:cNvPicPr>
            <a:picLocks noChangeAspect="1"/>
          </p:cNvPicPr>
          <p:nvPr/>
        </p:nvPicPr>
        <p:blipFill>
          <a:blip r:embed="rId1"/>
          <a:stretch>
            <a:fillRect/>
          </a:stretch>
        </p:blipFill>
        <p:spPr>
          <a:xfrm>
            <a:off x="2603500" y="1885950"/>
            <a:ext cx="2506980" cy="342900"/>
          </a:xfrm>
          <a:prstGeom prst="rect">
            <a:avLst/>
          </a:prstGeom>
        </p:spPr>
      </p:pic>
      <p:pic>
        <p:nvPicPr>
          <p:cNvPr id="7" name="图片 6"/>
          <p:cNvPicPr>
            <a:picLocks noChangeAspect="1"/>
          </p:cNvPicPr>
          <p:nvPr/>
        </p:nvPicPr>
        <p:blipFill>
          <a:blip r:embed="rId2"/>
          <a:stretch>
            <a:fillRect/>
          </a:stretch>
        </p:blipFill>
        <p:spPr>
          <a:xfrm>
            <a:off x="2512060" y="1322070"/>
            <a:ext cx="2849880" cy="449580"/>
          </a:xfrm>
          <a:prstGeom prst="rect">
            <a:avLst/>
          </a:prstGeom>
        </p:spPr>
      </p:pic>
      <p:sp>
        <p:nvSpPr>
          <p:cNvPr id="9" name="文本框 8"/>
          <p:cNvSpPr txBox="1"/>
          <p:nvPr/>
        </p:nvSpPr>
        <p:spPr>
          <a:xfrm>
            <a:off x="1221105" y="1379220"/>
            <a:ext cx="1151255" cy="506730"/>
          </a:xfrm>
          <a:prstGeom prst="rect">
            <a:avLst/>
          </a:prstGeom>
          <a:noFill/>
        </p:spPr>
        <p:txBody>
          <a:bodyPr wrap="square" rtlCol="0">
            <a:spAutoFit/>
          </a:bodyPr>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sentence:</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p:cNvSpPr txBox="1"/>
          <p:nvPr/>
        </p:nvSpPr>
        <p:spPr>
          <a:xfrm>
            <a:off x="631190" y="1771650"/>
            <a:ext cx="1741170" cy="506730"/>
          </a:xfrm>
          <a:prstGeom prst="rect">
            <a:avLst/>
          </a:prstGeom>
          <a:noFill/>
        </p:spPr>
        <p:txBody>
          <a:bodyPr wrap="square" rtlCol="0">
            <a:spAutoFit/>
          </a:bodyPr>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label sequence:</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1" name="图片 10"/>
          <p:cNvPicPr>
            <a:picLocks noChangeAspect="1"/>
          </p:cNvPicPr>
          <p:nvPr/>
        </p:nvPicPr>
        <p:blipFill>
          <a:blip r:embed="rId3"/>
          <a:stretch>
            <a:fillRect/>
          </a:stretch>
        </p:blipFill>
        <p:spPr>
          <a:xfrm>
            <a:off x="2489200" y="2505075"/>
            <a:ext cx="2735580" cy="541020"/>
          </a:xfrm>
          <a:prstGeom prst="rect">
            <a:avLst/>
          </a:prstGeom>
        </p:spPr>
      </p:pic>
      <p:sp>
        <p:nvSpPr>
          <p:cNvPr id="12" name="文本框 11"/>
          <p:cNvSpPr txBox="1"/>
          <p:nvPr/>
        </p:nvSpPr>
        <p:spPr>
          <a:xfrm>
            <a:off x="748030" y="2505075"/>
            <a:ext cx="1741170" cy="506730"/>
          </a:xfrm>
          <a:prstGeom prst="rect">
            <a:avLst/>
          </a:prstGeom>
          <a:noFill/>
        </p:spPr>
        <p:txBody>
          <a:bodyPr wrap="square" rtlCol="0">
            <a:spAutoFit/>
          </a:bodyPr>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 domain:</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p:cNvPicPr>
            <a:picLocks noChangeAspect="1"/>
          </p:cNvPicPr>
          <p:nvPr/>
        </p:nvPicPr>
        <p:blipFill>
          <a:blip r:embed="rId4"/>
          <a:stretch>
            <a:fillRect/>
          </a:stretch>
        </p:blipFill>
        <p:spPr>
          <a:xfrm>
            <a:off x="3081020" y="3264535"/>
            <a:ext cx="1744980" cy="403860"/>
          </a:xfrm>
          <a:prstGeom prst="rect">
            <a:avLst/>
          </a:prstGeom>
        </p:spPr>
      </p:pic>
      <p:sp>
        <p:nvSpPr>
          <p:cNvPr id="14" name="文本框 13"/>
          <p:cNvSpPr txBox="1"/>
          <p:nvPr/>
        </p:nvSpPr>
        <p:spPr>
          <a:xfrm>
            <a:off x="521970" y="3192145"/>
            <a:ext cx="2711450" cy="506730"/>
          </a:xfrm>
          <a:prstGeom prst="rect">
            <a:avLst/>
          </a:prstGeom>
          <a:noFill/>
        </p:spPr>
        <p:txBody>
          <a:bodyPr wrap="square" rtlCol="0">
            <a:spAutoFit/>
          </a:bodyPr>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domain-specific label set:</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5" name="图片 14"/>
          <p:cNvPicPr>
            <a:picLocks noChangeAspect="1"/>
          </p:cNvPicPr>
          <p:nvPr/>
        </p:nvPicPr>
        <p:blipFill>
          <a:blip r:embed="rId5"/>
          <a:stretch>
            <a:fillRect/>
          </a:stretch>
        </p:blipFill>
        <p:spPr>
          <a:xfrm>
            <a:off x="9022715" y="1489710"/>
            <a:ext cx="1676400" cy="396240"/>
          </a:xfrm>
          <a:prstGeom prst="rect">
            <a:avLst/>
          </a:prstGeom>
        </p:spPr>
      </p:pic>
      <p:pic>
        <p:nvPicPr>
          <p:cNvPr id="16" name="图片 15"/>
          <p:cNvPicPr>
            <a:picLocks noChangeAspect="1"/>
          </p:cNvPicPr>
          <p:nvPr/>
        </p:nvPicPr>
        <p:blipFill>
          <a:blip r:embed="rId6"/>
          <a:stretch>
            <a:fillRect/>
          </a:stretch>
        </p:blipFill>
        <p:spPr>
          <a:xfrm>
            <a:off x="9007475" y="2278380"/>
            <a:ext cx="1691640" cy="419100"/>
          </a:xfrm>
          <a:prstGeom prst="rect">
            <a:avLst/>
          </a:prstGeom>
        </p:spPr>
      </p:pic>
      <p:sp>
        <p:nvSpPr>
          <p:cNvPr id="17" name="文本框 16"/>
          <p:cNvSpPr txBox="1"/>
          <p:nvPr/>
        </p:nvSpPr>
        <p:spPr>
          <a:xfrm>
            <a:off x="7181850" y="1489710"/>
            <a:ext cx="1741170" cy="506730"/>
          </a:xfrm>
          <a:prstGeom prst="rect">
            <a:avLst/>
          </a:prstGeom>
          <a:noFill/>
        </p:spPr>
        <p:txBody>
          <a:bodyPr wrap="square" rtlCol="0">
            <a:spAutoFit/>
          </a:bodyPr>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Source domains:</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p:cNvSpPr txBox="1"/>
          <p:nvPr/>
        </p:nvSpPr>
        <p:spPr>
          <a:xfrm>
            <a:off x="7181850" y="2190750"/>
            <a:ext cx="1741170" cy="506730"/>
          </a:xfrm>
          <a:prstGeom prst="rect">
            <a:avLst/>
          </a:prstGeom>
          <a:noFill/>
        </p:spPr>
        <p:txBody>
          <a:bodyPr wrap="square" rtlCol="0">
            <a:spAutoFit/>
          </a:bodyPr>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Target domains:</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椭圆 19"/>
          <p:cNvSpPr/>
          <p:nvPr/>
        </p:nvSpPr>
        <p:spPr>
          <a:xfrm>
            <a:off x="9647555" y="2272030"/>
            <a:ext cx="430530" cy="461010"/>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pic>
        <p:nvPicPr>
          <p:cNvPr id="21" name="图片 20"/>
          <p:cNvPicPr>
            <a:picLocks noChangeAspect="1"/>
          </p:cNvPicPr>
          <p:nvPr/>
        </p:nvPicPr>
        <p:blipFill>
          <a:blip r:embed="rId7"/>
          <a:stretch>
            <a:fillRect/>
          </a:stretch>
        </p:blipFill>
        <p:spPr>
          <a:xfrm>
            <a:off x="8415655" y="3030855"/>
            <a:ext cx="2651760" cy="556260"/>
          </a:xfrm>
          <a:prstGeom prst="rect">
            <a:avLst/>
          </a:prstGeom>
        </p:spPr>
      </p:pic>
      <p:sp>
        <p:nvSpPr>
          <p:cNvPr id="22" name="文本框 21"/>
          <p:cNvSpPr txBox="1"/>
          <p:nvPr/>
        </p:nvSpPr>
        <p:spPr>
          <a:xfrm>
            <a:off x="7117080" y="3030855"/>
            <a:ext cx="1741170" cy="506730"/>
          </a:xfrm>
          <a:prstGeom prst="rect">
            <a:avLst/>
          </a:prstGeom>
          <a:noFill/>
        </p:spPr>
        <p:txBody>
          <a:bodyPr wrap="square" rtlCol="0">
            <a:spAutoFit/>
          </a:bodyPr>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Support set:</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文本框 22"/>
          <p:cNvSpPr txBox="1"/>
          <p:nvPr/>
        </p:nvSpPr>
        <p:spPr>
          <a:xfrm>
            <a:off x="631190" y="3999865"/>
            <a:ext cx="4274820" cy="1337945"/>
          </a:xfrm>
          <a:prstGeom prst="rect">
            <a:avLst/>
          </a:prstGeom>
          <a:noFill/>
        </p:spPr>
        <p:txBody>
          <a:bodyPr wrap="square" rtlCol="0">
            <a:spAutoFit/>
          </a:bodyPr>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each domain contain N different labels</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indent="0" algn="l">
              <a:lnSpc>
                <a:spcPct val="150000"/>
              </a:lnSpc>
              <a:buFont typeface="+mj-lt"/>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indent="0" algn="l">
              <a:lnSpc>
                <a:spcPct val="150000"/>
              </a:lnSpc>
              <a:buFont typeface="+mj-lt"/>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p:cNvSpPr txBox="1"/>
          <p:nvPr/>
        </p:nvSpPr>
        <p:spPr>
          <a:xfrm>
            <a:off x="7209155" y="3587115"/>
            <a:ext cx="4144645" cy="506730"/>
          </a:xfrm>
          <a:prstGeom prst="rect">
            <a:avLst/>
          </a:prstGeom>
          <a:noFill/>
        </p:spPr>
        <p:txBody>
          <a:bodyPr wrap="square" rtlCol="0">
            <a:spAutoFit/>
          </a:bodyPr>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Query set like Support set without y</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5" name="图片 24"/>
          <p:cNvPicPr>
            <a:picLocks noChangeAspect="1"/>
          </p:cNvPicPr>
          <p:nvPr/>
        </p:nvPicPr>
        <p:blipFill>
          <a:blip r:embed="rId8"/>
          <a:stretch>
            <a:fillRect/>
          </a:stretch>
        </p:blipFill>
        <p:spPr>
          <a:xfrm>
            <a:off x="3473450" y="5450840"/>
            <a:ext cx="4815840" cy="373380"/>
          </a:xfrm>
          <a:prstGeom prst="rect">
            <a:avLst/>
          </a:prstGeom>
        </p:spPr>
      </p:pic>
      <p:sp>
        <p:nvSpPr>
          <p:cNvPr id="5" name="文本框 4"/>
          <p:cNvSpPr txBox="1"/>
          <p:nvPr/>
        </p:nvSpPr>
        <p:spPr>
          <a:xfrm>
            <a:off x="5028565" y="4745355"/>
            <a:ext cx="1446530" cy="506730"/>
          </a:xfrm>
          <a:prstGeom prst="rect">
            <a:avLst/>
          </a:prstGeom>
          <a:noFill/>
        </p:spPr>
        <p:txBody>
          <a:bodyPr wrap="none" rtlCol="0" anchor="t">
            <a:spAutoFit/>
          </a:bodyPr>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mn-ea"/>
              </a:rPr>
              <a:t>N way K shot</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EF2DDBE1-ABE7-404F-A592-1A3E362FB0A2}" type="slidenum">
              <a:rPr lang="zh-CN" altLang="en-US" smtClean="0"/>
            </a:fld>
            <a:endParaRPr lang="zh-CN" altLang="en-US" dirty="0"/>
          </a:p>
        </p:txBody>
      </p:sp>
      <p:sp>
        <p:nvSpPr>
          <p:cNvPr id="5" name="文本框 4"/>
          <p:cNvSpPr txBox="1"/>
          <p:nvPr/>
        </p:nvSpPr>
        <p:spPr>
          <a:xfrm>
            <a:off x="1887855" y="2067560"/>
            <a:ext cx="4905375" cy="3999865"/>
          </a:xfrm>
          <a:prstGeom prst="rect">
            <a:avLst/>
          </a:prstGeom>
          <a:noFill/>
        </p:spPr>
        <p:txBody>
          <a:bodyPr wrap="square" rtlCol="0">
            <a:spAutoFit/>
          </a:bodyPr>
          <a:lstStyle/>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Introduction</a:t>
            </a:r>
            <a:endPar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Related Work</a:t>
            </a:r>
            <a:endPar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Problem Formulation</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Model</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Experiments</a:t>
            </a:r>
            <a:endPar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lnSpc>
                <a:spcPct val="150000"/>
              </a:lnSpc>
              <a:buFont typeface="+mj-lt"/>
              <a:buAutoNum type="arabicPeriod"/>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lnSpc>
                <a:spcPct val="150000"/>
              </a:lnSpc>
              <a:buFont typeface="+mj-lt"/>
              <a:buAutoNum type="arabicPeriod"/>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EF2DDBE1-ABE7-404F-A592-1A3E362FB0A2}" type="slidenum">
              <a:rPr lang="zh-CN" altLang="en-US" smtClean="0"/>
            </a:fld>
            <a:endParaRPr lang="zh-CN" altLang="en-US" dirty="0"/>
          </a:p>
        </p:txBody>
      </p:sp>
      <p:sp>
        <p:nvSpPr>
          <p:cNvPr id="5" name="文本框 4"/>
          <p:cNvSpPr txBox="1"/>
          <p:nvPr/>
        </p:nvSpPr>
        <p:spPr>
          <a:xfrm>
            <a:off x="1887855" y="2067560"/>
            <a:ext cx="4905375" cy="3999865"/>
          </a:xfrm>
          <a:prstGeom prst="rect">
            <a:avLst/>
          </a:prstGeom>
          <a:noFill/>
        </p:spPr>
        <p:txBody>
          <a:bodyPr wrap="square" rtlCol="0">
            <a:spAutoFit/>
          </a:bodyPr>
          <a:lstStyle/>
          <a:p>
            <a:pPr marL="342900" indent="-342900" algn="l" fontAlgn="auto">
              <a:lnSpc>
                <a:spcPts val="4000"/>
              </a:lnSpc>
              <a:buFont typeface="+mj-lt"/>
              <a:buAutoNum type="arabicPeriod"/>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Introduction</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Related Work</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Problem Formulation</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Model</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Experiments</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lnSpc>
                <a:spcPct val="150000"/>
              </a:lnSpc>
              <a:buFont typeface="+mj-lt"/>
              <a:buAutoNum type="arabicPeriod"/>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lnSpc>
                <a:spcPct val="150000"/>
              </a:lnSpc>
              <a:buFont typeface="+mj-lt"/>
              <a:buAutoNum type="arabicPeriod"/>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a:xfrm flipH="1">
            <a:off x="1642369" y="178480"/>
            <a:ext cx="10515600" cy="795338"/>
          </a:xfrm>
        </p:spPr>
        <p:txBody>
          <a:bodyPr/>
          <a:p>
            <a:r>
              <a:rPr lang="en-US" altLang="zh-CN">
                <a:latin typeface="Cooper Black" panose="0208090404030B020404" charset="0"/>
                <a:cs typeface="Cooper Black" panose="0208090404030B020404" charset="0"/>
              </a:rPr>
              <a:t>Model(DPM)</a:t>
            </a:r>
            <a:endParaRPr lang="en-US" altLang="zh-CN">
              <a:latin typeface="Cooper Black" panose="0208090404030B020404" charset="0"/>
              <a:cs typeface="Cooper Black" panose="0208090404030B020404" charset="0"/>
            </a:endParaRPr>
          </a:p>
        </p:txBody>
      </p:sp>
      <p:sp>
        <p:nvSpPr>
          <p:cNvPr id="6" name="文本框 5"/>
          <p:cNvSpPr txBox="1"/>
          <p:nvPr/>
        </p:nvSpPr>
        <p:spPr>
          <a:xfrm>
            <a:off x="2455545" y="2010410"/>
            <a:ext cx="6685915" cy="737235"/>
          </a:xfrm>
          <a:prstGeom prst="rect">
            <a:avLst/>
          </a:prstGeom>
          <a:noFill/>
        </p:spPr>
        <p:txBody>
          <a:bodyPr wrap="square" rtlCol="0">
            <a:spAutoFit/>
          </a:bodyPr>
          <a:p>
            <a:pPr indent="0" algn="l">
              <a:lnSpc>
                <a:spcPct val="150000"/>
              </a:lnSpc>
              <a:buFont typeface="+mj-lt"/>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Hey Siri,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添加 </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Mojito</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到 我的 播放列表</a:t>
            </a:r>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椭圆 6"/>
          <p:cNvSpPr/>
          <p:nvPr/>
        </p:nvSpPr>
        <p:spPr>
          <a:xfrm>
            <a:off x="2331085" y="3241675"/>
            <a:ext cx="2153920" cy="2086610"/>
          </a:xfrm>
          <a:prstGeom prst="ellipse">
            <a:avLst/>
          </a:prstGeom>
          <a:solidFill>
            <a:schemeClr val="accent6">
              <a:lumMod val="60000"/>
              <a:lumOff val="40000"/>
            </a:schemeClr>
          </a:solidFill>
          <a:ln w="28575">
            <a:no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mn-ea"/>
              </a:rPr>
              <a:t>Only rely on Bert ?</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3" name="文本框 12"/>
          <p:cNvSpPr txBox="1"/>
          <p:nvPr/>
        </p:nvSpPr>
        <p:spPr>
          <a:xfrm>
            <a:off x="9593580" y="2010410"/>
            <a:ext cx="1172845" cy="737235"/>
          </a:xfrm>
          <a:prstGeom prst="rect">
            <a:avLst/>
          </a:prstGeom>
          <a:noFill/>
        </p:spPr>
        <p:txBody>
          <a:bodyPr wrap="square" rtlCol="0">
            <a:spAutoFit/>
          </a:bodyPr>
          <a:p>
            <a:pPr indent="0" algn="l">
              <a:lnSpc>
                <a:spcPct val="150000"/>
              </a:lnSpc>
              <a:buFont typeface="+mj-lt"/>
              <a:buNone/>
            </a:pP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Noise</a:t>
            </a: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矩形 13"/>
          <p:cNvSpPr/>
          <p:nvPr/>
        </p:nvSpPr>
        <p:spPr>
          <a:xfrm>
            <a:off x="60325" y="1049655"/>
            <a:ext cx="2119630" cy="823595"/>
          </a:xfrm>
          <a:prstGeom prst="rect">
            <a:avLst/>
          </a:prstGeom>
          <a:solidFill>
            <a:schemeClr val="accent6">
              <a:lumMod val="60000"/>
              <a:lumOff val="40000"/>
            </a:schemeClr>
          </a:solidFill>
          <a:ln w="28575">
            <a:no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r>
              <a:rPr lang="en-US" altLang="zh-CN" sz="2400">
                <a:latin typeface="Times New Roman" panose="02020603050405020304" pitchFamily="18" charset="0"/>
                <a:cs typeface="Times New Roman" panose="02020603050405020304" pitchFamily="18" charset="0"/>
                <a:sym typeface="+mn-ea"/>
              </a:rPr>
              <a:t>In Few-shot case</a:t>
            </a:r>
            <a:endParaRPr lang="en-US" altLang="zh-CN" sz="2400">
              <a:latin typeface="Times New Roman" panose="02020603050405020304" pitchFamily="18" charset="0"/>
              <a:cs typeface="Times New Roman" panose="02020603050405020304" pitchFamily="18" charset="0"/>
              <a:sym typeface="+mn-ea"/>
            </a:endParaRPr>
          </a:p>
        </p:txBody>
      </p:sp>
      <p:sp>
        <p:nvSpPr>
          <p:cNvPr id="15" name="椭圆 14"/>
          <p:cNvSpPr/>
          <p:nvPr/>
        </p:nvSpPr>
        <p:spPr>
          <a:xfrm>
            <a:off x="6101080" y="3241675"/>
            <a:ext cx="2153920" cy="2086610"/>
          </a:xfrm>
          <a:prstGeom prst="ellipse">
            <a:avLst/>
          </a:prstGeom>
          <a:solidFill>
            <a:schemeClr val="accent6">
              <a:lumMod val="60000"/>
              <a:lumOff val="40000"/>
            </a:schemeClr>
          </a:solidFill>
          <a:ln w="28575">
            <a:no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mn-ea"/>
              </a:rPr>
              <a:t>DPM</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16" name="图片 15" descr="2009311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720840" y="5315585"/>
            <a:ext cx="914400" cy="914400"/>
          </a:xfrm>
          <a:prstGeom prst="rect">
            <a:avLst/>
          </a:prstGeom>
        </p:spPr>
      </p:pic>
      <p:pic>
        <p:nvPicPr>
          <p:cNvPr id="17" name="图片 16" descr="2009317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78480" y="5443220"/>
            <a:ext cx="659130" cy="659130"/>
          </a:xfrm>
          <a:prstGeom prst="rect">
            <a:avLst/>
          </a:prstGeom>
        </p:spPr>
      </p:pic>
      <p:sp>
        <p:nvSpPr>
          <p:cNvPr id="18" name="文本框 17"/>
          <p:cNvSpPr txBox="1"/>
          <p:nvPr/>
        </p:nvSpPr>
        <p:spPr>
          <a:xfrm>
            <a:off x="8380730" y="3704590"/>
            <a:ext cx="3202940" cy="1337945"/>
          </a:xfrm>
          <a:prstGeom prst="rect">
            <a:avLst/>
          </a:prstGeom>
          <a:noFill/>
        </p:spPr>
        <p:txBody>
          <a:bodyPr wrap="square" rtlCol="0">
            <a:spAutoFit/>
          </a:bodyPr>
          <a:p>
            <a:pPr indent="0" algn="l">
              <a:lnSpc>
                <a:spcPct val="150000"/>
              </a:lnSpc>
              <a:buFont typeface="+mj-lt"/>
              <a:buNone/>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更自由</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pPr indent="0" algn="l">
              <a:lnSpc>
                <a:spcPct val="150000"/>
              </a:lnSpc>
              <a:buFont typeface="+mj-lt"/>
              <a:buNone/>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对</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word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environment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可实现完全不同的操作</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p:cNvSpPr txBox="1"/>
          <p:nvPr/>
        </p:nvSpPr>
        <p:spPr>
          <a:xfrm>
            <a:off x="365125" y="3435350"/>
            <a:ext cx="1814830" cy="2168525"/>
          </a:xfrm>
          <a:prstGeom prst="rect">
            <a:avLst/>
          </a:prstGeom>
          <a:noFill/>
        </p:spPr>
        <p:txBody>
          <a:bodyPr wrap="square" rtlCol="0">
            <a:spAutoFit/>
          </a:bodyPr>
          <a:p>
            <a:pPr indent="0" algn="l">
              <a:lnSpc>
                <a:spcPct val="150000"/>
              </a:lnSpc>
              <a:buFont typeface="+mj-lt"/>
              <a:buNone/>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没法对混合体进行很好的建模</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无法比较好的消除噪声</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pPr indent="0" algn="l">
              <a:lnSpc>
                <a:spcPct val="150000"/>
              </a:lnSpc>
              <a:buFont typeface="+mj-lt"/>
              <a:buNone/>
            </a:pPr>
            <a:r>
              <a:rPr lang="en-US"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L-enhance or not</a:t>
            </a:r>
            <a:endParaRPr lang="en-US"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p:bldP spid="7" grpId="1" animBg="1"/>
      <p:bldP spid="19" grpId="1"/>
      <p:bldP spid="15" grpId="0" animBg="1"/>
      <p:bldP spid="18" grpId="0"/>
      <p:bldP spid="15" grpId="1" animBg="1"/>
      <p:bldP spid="18"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a:xfrm flipH="1">
            <a:off x="1642369" y="178480"/>
            <a:ext cx="10515600" cy="795338"/>
          </a:xfrm>
        </p:spPr>
        <p:txBody>
          <a:bodyPr/>
          <a:p>
            <a:r>
              <a:rPr lang="en-US" altLang="zh-CN">
                <a:latin typeface="Cooper Black" panose="0208090404030B020404" charset="0"/>
                <a:cs typeface="Cooper Black" panose="0208090404030B020404" charset="0"/>
              </a:rPr>
              <a:t>Model(DPM)</a:t>
            </a:r>
            <a:endParaRPr lang="en-US" altLang="zh-CN">
              <a:latin typeface="Cooper Black" panose="0208090404030B020404" charset="0"/>
              <a:cs typeface="Cooper Black" panose="0208090404030B020404" charset="0"/>
            </a:endParaRPr>
          </a:p>
        </p:txBody>
      </p:sp>
      <p:graphicFrame>
        <p:nvGraphicFramePr>
          <p:cNvPr id="11" name="对象 10"/>
          <p:cNvGraphicFramePr/>
          <p:nvPr/>
        </p:nvGraphicFramePr>
        <p:xfrm>
          <a:off x="1602105" y="1294130"/>
          <a:ext cx="9004935" cy="4537075"/>
        </p:xfrm>
        <a:graphic>
          <a:graphicData uri="http://schemas.openxmlformats.org/presentationml/2006/ole">
            <mc:AlternateContent xmlns:mc="http://schemas.openxmlformats.org/markup-compatibility/2006">
              <mc:Choice xmlns:v="urn:schemas-microsoft-com:vml" Requires="v">
                <p:oleObj spid="_x0000_s12" name="" r:id="rId1" imgW="8268335" imgH="4649470" progId="Visio.Drawing.15">
                  <p:embed/>
                </p:oleObj>
              </mc:Choice>
              <mc:Fallback>
                <p:oleObj name="" r:id="rId1" imgW="8268335" imgH="4649470" progId="Visio.Drawing.15">
                  <p:embed/>
                  <p:pic>
                    <p:nvPicPr>
                      <p:cNvPr id="0" name="图片 11"/>
                      <p:cNvPicPr/>
                      <p:nvPr/>
                    </p:nvPicPr>
                    <p:blipFill>
                      <a:blip r:embed="rId2"/>
                      <a:stretch>
                        <a:fillRect/>
                      </a:stretch>
                    </p:blipFill>
                    <p:spPr>
                      <a:xfrm>
                        <a:off x="1602105" y="1294130"/>
                        <a:ext cx="9004935" cy="4537075"/>
                      </a:xfrm>
                      <a:prstGeom prst="rect">
                        <a:avLst/>
                      </a:prstGeom>
                    </p:spPr>
                  </p:pic>
                </p:oleObj>
              </mc:Fallback>
            </mc:AlternateContent>
          </a:graphicData>
        </a:graphic>
      </p:graphicFrame>
      <p:sp>
        <p:nvSpPr>
          <p:cNvPr id="5" name="文本框 4"/>
          <p:cNvSpPr txBox="1"/>
          <p:nvPr/>
        </p:nvSpPr>
        <p:spPr>
          <a:xfrm>
            <a:off x="5365750" y="-113030"/>
            <a:ext cx="5715000" cy="1106805"/>
          </a:xfrm>
          <a:prstGeom prst="rect">
            <a:avLst/>
          </a:prstGeom>
          <a:noFill/>
        </p:spPr>
        <p:txBody>
          <a:bodyPr wrap="square" rtlCol="0">
            <a:spAutoFit/>
          </a:bodyPr>
          <a:p>
            <a:pPr indent="0" algn="l">
              <a:lnSpc>
                <a:spcPct val="150000"/>
              </a:lnSpc>
              <a:buFont typeface="+mj-lt"/>
              <a:buNone/>
            </a:pPr>
            <a:r>
              <a:rPr lang="en-US" altLang="zh-CN" sz="4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What is environment?</a:t>
            </a:r>
            <a:endParaRPr lang="en-US" altLang="zh-CN" sz="4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圆角矩形 5"/>
          <p:cNvSpPr/>
          <p:nvPr/>
        </p:nvSpPr>
        <p:spPr>
          <a:xfrm>
            <a:off x="1547495" y="3772535"/>
            <a:ext cx="3020060" cy="934720"/>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
        <p:nvSpPr>
          <p:cNvPr id="7" name="圆角矩形 6"/>
          <p:cNvSpPr/>
          <p:nvPr/>
        </p:nvSpPr>
        <p:spPr>
          <a:xfrm>
            <a:off x="7726680" y="3772535"/>
            <a:ext cx="3020060" cy="934720"/>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6" grpId="0" bldLvl="0" animBg="1"/>
      <p:bldP spid="5" grpId="0"/>
      <p:bldP spid="7" grpId="1" animBg="1"/>
      <p:bldP spid="6" grpId="1" animBg="1"/>
      <p:bldP spid="5"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a:xfrm flipH="1">
            <a:off x="1642369" y="178480"/>
            <a:ext cx="10515600" cy="795338"/>
          </a:xfrm>
        </p:spPr>
        <p:txBody>
          <a:bodyPr/>
          <a:p>
            <a:r>
              <a:rPr lang="en-US" altLang="zh-CN">
                <a:latin typeface="Cooper Black" panose="0208090404030B020404" charset="0"/>
                <a:cs typeface="Cooper Black" panose="0208090404030B020404" charset="0"/>
              </a:rPr>
              <a:t>Model (Local Environmental Extractor)</a:t>
            </a:r>
            <a:endParaRPr lang="en-US" altLang="zh-CN">
              <a:latin typeface="Cooper Black" panose="0208090404030B020404" charset="0"/>
              <a:cs typeface="Cooper Black" panose="0208090404030B020404" charset="0"/>
            </a:endParaRPr>
          </a:p>
        </p:txBody>
      </p:sp>
      <p:graphicFrame>
        <p:nvGraphicFramePr>
          <p:cNvPr id="9" name="对象 8"/>
          <p:cNvGraphicFramePr/>
          <p:nvPr/>
        </p:nvGraphicFramePr>
        <p:xfrm>
          <a:off x="3880485" y="1285240"/>
          <a:ext cx="7291705" cy="4437380"/>
        </p:xfrm>
        <a:graphic>
          <a:graphicData uri="http://schemas.openxmlformats.org/presentationml/2006/ole">
            <mc:AlternateContent xmlns:mc="http://schemas.openxmlformats.org/markup-compatibility/2006">
              <mc:Choice xmlns:v="urn:schemas-microsoft-com:vml" Requires="v">
                <p:oleObj spid="_x0000_s10" name="" r:id="rId1" imgW="5892165" imgH="3580130" progId="Visio.Drawing.15">
                  <p:embed/>
                </p:oleObj>
              </mc:Choice>
              <mc:Fallback>
                <p:oleObj name="" r:id="rId1" imgW="5892165" imgH="3580130" progId="Visio.Drawing.15">
                  <p:embed/>
                  <p:pic>
                    <p:nvPicPr>
                      <p:cNvPr id="0" name="图片 9"/>
                      <p:cNvPicPr/>
                      <p:nvPr/>
                    </p:nvPicPr>
                    <p:blipFill>
                      <a:blip r:embed="rId2"/>
                      <a:stretch>
                        <a:fillRect/>
                      </a:stretch>
                    </p:blipFill>
                    <p:spPr>
                      <a:xfrm>
                        <a:off x="3880485" y="1285240"/>
                        <a:ext cx="7291705" cy="4437380"/>
                      </a:xfrm>
                      <a:prstGeom prst="rect">
                        <a:avLst/>
                      </a:prstGeom>
                    </p:spPr>
                  </p:pic>
                </p:oleObj>
              </mc:Fallback>
            </mc:AlternateContent>
          </a:graphicData>
        </a:graphic>
      </p:graphicFrame>
      <p:sp>
        <p:nvSpPr>
          <p:cNvPr id="5" name="文本框 4"/>
          <p:cNvSpPr txBox="1"/>
          <p:nvPr/>
        </p:nvSpPr>
        <p:spPr>
          <a:xfrm>
            <a:off x="369570" y="2433320"/>
            <a:ext cx="3578225" cy="1753235"/>
          </a:xfrm>
          <a:prstGeom prst="rect">
            <a:avLst/>
          </a:prstGeom>
          <a:noFill/>
        </p:spPr>
        <p:txBody>
          <a:bodyPr wrap="square" rtlCol="0">
            <a:spAutoFit/>
          </a:bodyPr>
          <a:p>
            <a:pPr marL="285750" indent="-285750" algn="l">
              <a:lnSpc>
                <a:spcPct val="150000"/>
              </a:lnSpc>
              <a:buFont typeface="Wingdings" panose="05000000000000000000" charset="0"/>
              <a:buChar char="Ø"/>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Linear Layer</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l">
              <a:lnSpc>
                <a:spcPct val="150000"/>
              </a:lnSpc>
              <a:buFont typeface="Wingdings" panose="05000000000000000000" charset="0"/>
              <a:buChar char="Ø"/>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Window Size(Pad)</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l">
              <a:lnSpc>
                <a:spcPct val="150000"/>
              </a:lnSpc>
              <a:buFont typeface="Wingdings" panose="05000000000000000000" charset="0"/>
              <a:buChar char="Ø"/>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Exclude the word</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a:xfrm flipH="1">
            <a:off x="1642369" y="178480"/>
            <a:ext cx="10515600" cy="795338"/>
          </a:xfrm>
        </p:spPr>
        <p:txBody>
          <a:bodyPr>
            <a:normAutofit/>
          </a:bodyPr>
          <a:p>
            <a:r>
              <a:rPr lang="en-US" altLang="zh-CN">
                <a:latin typeface="Cooper Black" panose="0208090404030B020404" charset="0"/>
                <a:cs typeface="Cooper Black" panose="0208090404030B020404" charset="0"/>
              </a:rPr>
              <a:t>Model(Global</a:t>
            </a:r>
            <a:r>
              <a:rPr lang="en-US" altLang="zh-CN">
                <a:latin typeface="Cooper Black" panose="0208090404030B020404" charset="0"/>
                <a:cs typeface="Cooper Black" panose="0208090404030B020404" charset="0"/>
                <a:sym typeface="+mn-ea"/>
              </a:rPr>
              <a:t> Environmental Extractor)</a:t>
            </a:r>
            <a:endParaRPr lang="en-US" altLang="zh-CN">
              <a:latin typeface="Cooper Black" panose="0208090404030B020404" charset="0"/>
              <a:cs typeface="Cooper Black" panose="0208090404030B020404" charset="0"/>
            </a:endParaRPr>
          </a:p>
        </p:txBody>
      </p:sp>
      <p:graphicFrame>
        <p:nvGraphicFramePr>
          <p:cNvPr id="25" name="对象 24"/>
          <p:cNvGraphicFramePr/>
          <p:nvPr/>
        </p:nvGraphicFramePr>
        <p:xfrm>
          <a:off x="6892290" y="814705"/>
          <a:ext cx="4020185" cy="6033135"/>
        </p:xfrm>
        <a:graphic>
          <a:graphicData uri="http://schemas.openxmlformats.org/presentationml/2006/ole">
            <mc:AlternateContent xmlns:mc="http://schemas.openxmlformats.org/markup-compatibility/2006">
              <mc:Choice xmlns:v="urn:schemas-microsoft-com:vml" Requires="v">
                <p:oleObj spid="_x0000_s26" name="" r:id="rId1" imgW="3921760" imgH="6568440" progId="Visio.Drawing.15">
                  <p:embed/>
                </p:oleObj>
              </mc:Choice>
              <mc:Fallback>
                <p:oleObj name="" r:id="rId1" imgW="3921760" imgH="6568440" progId="Visio.Drawing.15">
                  <p:embed/>
                  <p:pic>
                    <p:nvPicPr>
                      <p:cNvPr id="0" name="图片 25"/>
                      <p:cNvPicPr/>
                      <p:nvPr/>
                    </p:nvPicPr>
                    <p:blipFill>
                      <a:blip r:embed="rId2"/>
                      <a:stretch>
                        <a:fillRect/>
                      </a:stretch>
                    </p:blipFill>
                    <p:spPr>
                      <a:xfrm>
                        <a:off x="6892290" y="814705"/>
                        <a:ext cx="4020185" cy="6033135"/>
                      </a:xfrm>
                      <a:prstGeom prst="rect">
                        <a:avLst/>
                      </a:prstGeom>
                    </p:spPr>
                  </p:pic>
                </p:oleObj>
              </mc:Fallback>
            </mc:AlternateContent>
          </a:graphicData>
        </a:graphic>
      </p:graphicFrame>
      <p:graphicFrame>
        <p:nvGraphicFramePr>
          <p:cNvPr id="29" name="对象 28"/>
          <p:cNvGraphicFramePr/>
          <p:nvPr/>
        </p:nvGraphicFramePr>
        <p:xfrm>
          <a:off x="88265" y="2666365"/>
          <a:ext cx="6535420" cy="3459480"/>
        </p:xfrm>
        <a:graphic>
          <a:graphicData uri="http://schemas.openxmlformats.org/presentationml/2006/ole">
            <mc:AlternateContent xmlns:mc="http://schemas.openxmlformats.org/markup-compatibility/2006">
              <mc:Choice xmlns:v="urn:schemas-microsoft-com:vml" Requires="v">
                <p:oleObj spid="_x0000_s30" name="" r:id="rId3" imgW="7141210" imgH="3799205" progId="Visio.Drawing.15">
                  <p:embed/>
                </p:oleObj>
              </mc:Choice>
              <mc:Fallback>
                <p:oleObj name="" r:id="rId3" imgW="7141210" imgH="3799205" progId="Visio.Drawing.15">
                  <p:embed/>
                  <p:pic>
                    <p:nvPicPr>
                      <p:cNvPr id="0" name="图片 29"/>
                      <p:cNvPicPr/>
                      <p:nvPr/>
                    </p:nvPicPr>
                    <p:blipFill>
                      <a:blip r:embed="rId4"/>
                      <a:stretch>
                        <a:fillRect/>
                      </a:stretch>
                    </p:blipFill>
                    <p:spPr>
                      <a:xfrm>
                        <a:off x="88265" y="2666365"/>
                        <a:ext cx="6535420" cy="3459480"/>
                      </a:xfrm>
                      <a:prstGeom prst="rect">
                        <a:avLst/>
                      </a:prstGeom>
                      <a:ln w="28575">
                        <a:solidFill>
                          <a:schemeClr val="tx1"/>
                        </a:solidFill>
                      </a:ln>
                    </p:spPr>
                  </p:pic>
                </p:oleObj>
              </mc:Fallback>
            </mc:AlternateContent>
          </a:graphicData>
        </a:graphic>
      </p:graphicFrame>
      <p:sp>
        <p:nvSpPr>
          <p:cNvPr id="5" name="文本框 4"/>
          <p:cNvSpPr txBox="1"/>
          <p:nvPr/>
        </p:nvSpPr>
        <p:spPr>
          <a:xfrm>
            <a:off x="1454150" y="912495"/>
            <a:ext cx="5345430" cy="1753235"/>
          </a:xfrm>
          <a:prstGeom prst="rect">
            <a:avLst/>
          </a:prstGeom>
          <a:noFill/>
        </p:spPr>
        <p:txBody>
          <a:bodyPr wrap="square" rtlCol="0">
            <a:spAutoFit/>
          </a:bodyPr>
          <a:p>
            <a:pPr marL="285750" indent="-285750" algn="l">
              <a:lnSpc>
                <a:spcPct val="150000"/>
              </a:lnSpc>
              <a:buFont typeface="Wingdings" panose="05000000000000000000" charset="0"/>
              <a:buChar char="Ø"/>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Environmental Attention  Layer</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l">
              <a:lnSpc>
                <a:spcPct val="150000"/>
              </a:lnSpc>
              <a:buFont typeface="Wingdings" panose="05000000000000000000" charset="0"/>
              <a:buChar char="Ø"/>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No Window</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l">
              <a:lnSpc>
                <a:spcPct val="150000"/>
              </a:lnSpc>
              <a:buFont typeface="Wingdings" panose="05000000000000000000" charset="0"/>
              <a:buChar char="Ø"/>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Exclude the word</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a:xfrm flipH="1">
            <a:off x="1642369" y="178480"/>
            <a:ext cx="10515600" cy="795338"/>
          </a:xfrm>
        </p:spPr>
        <p:txBody>
          <a:bodyPr/>
          <a:p>
            <a:r>
              <a:rPr lang="en-US" altLang="zh-CN">
                <a:latin typeface="Cooper Black" panose="0208090404030B020404" charset="0"/>
                <a:cs typeface="Cooper Black" panose="0208090404030B020404" charset="0"/>
              </a:rPr>
              <a:t>Model</a:t>
            </a:r>
            <a:endParaRPr lang="en-US" altLang="zh-CN">
              <a:latin typeface="Cooper Black" panose="0208090404030B020404" charset="0"/>
              <a:cs typeface="Cooper Black" panose="0208090404030B020404" charset="0"/>
            </a:endParaRPr>
          </a:p>
        </p:txBody>
      </p:sp>
      <p:sp>
        <p:nvSpPr>
          <p:cNvPr id="5" name="文本框 4"/>
          <p:cNvSpPr txBox="1"/>
          <p:nvPr/>
        </p:nvSpPr>
        <p:spPr>
          <a:xfrm>
            <a:off x="235585" y="2493010"/>
            <a:ext cx="5345430" cy="1753235"/>
          </a:xfrm>
          <a:prstGeom prst="rect">
            <a:avLst/>
          </a:prstGeom>
          <a:noFill/>
        </p:spPr>
        <p:txBody>
          <a:bodyPr wrap="square" rtlCol="0">
            <a:spAutoFit/>
          </a:bodyPr>
          <a:p>
            <a:pPr marL="285750" indent="-285750" algn="l">
              <a:lnSpc>
                <a:spcPct val="150000"/>
              </a:lnSpc>
              <a:buFont typeface="Wingdings" panose="05000000000000000000" charset="0"/>
              <a:buChar char="Ø"/>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Environment Based and Word Based</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l">
              <a:lnSpc>
                <a:spcPct val="150000"/>
              </a:lnSpc>
              <a:buFont typeface="Wingdings" panose="05000000000000000000" charset="0"/>
              <a:buChar char="Ø"/>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Local and Global</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l">
              <a:lnSpc>
                <a:spcPct val="150000"/>
              </a:lnSpc>
              <a:buFont typeface="Wingdings" panose="05000000000000000000" charset="0"/>
              <a:buChar char="Ø"/>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Similarity Incorpoation</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对象 6"/>
          <p:cNvGraphicFramePr/>
          <p:nvPr/>
        </p:nvGraphicFramePr>
        <p:xfrm>
          <a:off x="5581015" y="974090"/>
          <a:ext cx="5968365" cy="5122545"/>
        </p:xfrm>
        <a:graphic>
          <a:graphicData uri="http://schemas.openxmlformats.org/presentationml/2006/ole">
            <mc:AlternateContent xmlns:mc="http://schemas.openxmlformats.org/markup-compatibility/2006">
              <mc:Choice xmlns:v="urn:schemas-microsoft-com:vml" Requires="v">
                <p:oleObj spid="_x0000_s8" name="" r:id="rId1" imgW="7360285" imgH="7070725" progId="Visio.Drawing.15">
                  <p:embed/>
                </p:oleObj>
              </mc:Choice>
              <mc:Fallback>
                <p:oleObj name="" r:id="rId1" imgW="7360285" imgH="7070725" progId="Visio.Drawing.15">
                  <p:embed/>
                  <p:pic>
                    <p:nvPicPr>
                      <p:cNvPr id="0" name="图片 7"/>
                      <p:cNvPicPr/>
                      <p:nvPr/>
                    </p:nvPicPr>
                    <p:blipFill>
                      <a:blip r:embed="rId2"/>
                      <a:stretch>
                        <a:fillRect/>
                      </a:stretch>
                    </p:blipFill>
                    <p:spPr>
                      <a:xfrm>
                        <a:off x="5581015" y="974090"/>
                        <a:ext cx="5968365" cy="5122545"/>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EF2DDBE1-ABE7-404F-A592-1A3E362FB0A2}" type="slidenum">
              <a:rPr lang="zh-CN" altLang="en-US" smtClean="0"/>
            </a:fld>
            <a:endParaRPr lang="zh-CN" altLang="en-US" dirty="0"/>
          </a:p>
        </p:txBody>
      </p:sp>
      <p:sp>
        <p:nvSpPr>
          <p:cNvPr id="5" name="文本框 4"/>
          <p:cNvSpPr txBox="1"/>
          <p:nvPr/>
        </p:nvSpPr>
        <p:spPr>
          <a:xfrm>
            <a:off x="1887855" y="2067560"/>
            <a:ext cx="4905375" cy="3999865"/>
          </a:xfrm>
          <a:prstGeom prst="rect">
            <a:avLst/>
          </a:prstGeom>
          <a:noFill/>
        </p:spPr>
        <p:txBody>
          <a:bodyPr wrap="square" rtlCol="0">
            <a:spAutoFit/>
          </a:bodyPr>
          <a:lstStyle/>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Introduction</a:t>
            </a:r>
            <a:endPar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Related Work</a:t>
            </a:r>
            <a:endPar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Problem Formulation</a:t>
            </a:r>
            <a:endPar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Model</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Experiments</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lnSpc>
                <a:spcPct val="150000"/>
              </a:lnSpc>
              <a:buFont typeface="+mj-lt"/>
              <a:buAutoNum type="arabicPeriod"/>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lnSpc>
                <a:spcPct val="150000"/>
              </a:lnSpc>
              <a:buFont typeface="+mj-lt"/>
              <a:buAutoNum type="arabicPeriod"/>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a:xfrm flipH="1">
            <a:off x="1642369" y="178480"/>
            <a:ext cx="10515600" cy="795338"/>
          </a:xfrm>
        </p:spPr>
        <p:txBody>
          <a:bodyPr/>
          <a:p>
            <a:r>
              <a:rPr lang="en-US" altLang="zh-CN">
                <a:latin typeface="Cooper Black" panose="0208090404030B020404" charset="0"/>
                <a:cs typeface="Cooper Black" panose="0208090404030B020404" charset="0"/>
              </a:rPr>
              <a:t>Experiment(setting)</a:t>
            </a:r>
            <a:endParaRPr lang="en-US" altLang="zh-CN">
              <a:latin typeface="Cooper Black" panose="0208090404030B020404" charset="0"/>
              <a:cs typeface="Cooper Black" panose="0208090404030B020404" charset="0"/>
            </a:endParaRPr>
          </a:p>
        </p:txBody>
      </p:sp>
      <p:sp>
        <p:nvSpPr>
          <p:cNvPr id="10" name="文本框 9"/>
          <p:cNvSpPr txBox="1"/>
          <p:nvPr/>
        </p:nvSpPr>
        <p:spPr>
          <a:xfrm>
            <a:off x="829310" y="1968500"/>
            <a:ext cx="10652125" cy="968375"/>
          </a:xfrm>
          <a:prstGeom prst="rect">
            <a:avLst/>
          </a:prstGeom>
          <a:noFill/>
        </p:spPr>
        <p:txBody>
          <a:bodyPr wrap="square" rtlCol="0" anchor="t">
            <a:spAutoFit/>
          </a:bodyPr>
          <a:p>
            <a:pPr indent="0" algn="l">
              <a:lnSpc>
                <a:spcPct val="150000"/>
              </a:lnSpc>
              <a:buFont typeface="+mj-lt"/>
              <a:buNone/>
            </a:pPr>
            <a:r>
              <a:rPr lang="en-US" altLang="zh-CN" sz="2000" b="1">
                <a:latin typeface="Times New Roman" panose="02020603050405020304" pitchFamily="18" charset="0"/>
                <a:cs typeface="Times New Roman" panose="02020603050405020304" pitchFamily="18" charset="0"/>
                <a:sym typeface="+mn-ea"/>
              </a:rPr>
              <a:t> 7 different domians in SNIPS dataset:</a:t>
            </a:r>
            <a:endParaRPr lang="en-US" altLang="zh-CN">
              <a:latin typeface="Times New Roman" panose="02020603050405020304" pitchFamily="18" charset="0"/>
              <a:cs typeface="Times New Roman" panose="02020603050405020304" pitchFamily="18" charset="0"/>
              <a:sym typeface="+mn-ea"/>
            </a:endParaRPr>
          </a:p>
          <a:p>
            <a:pPr indent="0" algn="l">
              <a:lnSpc>
                <a:spcPct val="150000"/>
              </a:lnSpc>
              <a:buFont typeface="+mj-lt"/>
              <a:buNone/>
            </a:pPr>
            <a:r>
              <a:rPr lang="en-US" altLang="zh-CN">
                <a:latin typeface="Times New Roman" panose="02020603050405020304" pitchFamily="18" charset="0"/>
                <a:cs typeface="Times New Roman" panose="02020603050405020304" pitchFamily="18" charset="0"/>
                <a:sym typeface="+mn-ea"/>
              </a:rPr>
              <a:t>Weather(We), Music(Mu), PlayList (Pl), Book (Bo), Search Screen(Se), Restaurant (Re) and Creative Work (Cr)</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p:cNvSpPr txBox="1"/>
          <p:nvPr/>
        </p:nvSpPr>
        <p:spPr>
          <a:xfrm>
            <a:off x="942340" y="3305810"/>
            <a:ext cx="5608320" cy="922020"/>
          </a:xfrm>
          <a:prstGeom prst="rect">
            <a:avLst/>
          </a:prstGeom>
          <a:noFill/>
        </p:spPr>
        <p:txBody>
          <a:bodyPr wrap="square" rtlCol="0">
            <a:spAutoFit/>
          </a:bodyPr>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10 seeds 10150-10159 </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F1 Score</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a:xfrm flipH="1">
            <a:off x="1642369" y="178480"/>
            <a:ext cx="10515600" cy="795338"/>
          </a:xfrm>
        </p:spPr>
        <p:txBody>
          <a:bodyPr/>
          <a:p>
            <a:r>
              <a:rPr lang="en-US" altLang="zh-CN">
                <a:latin typeface="Cooper Black" panose="0208090404030B020404" charset="0"/>
                <a:cs typeface="Cooper Black" panose="0208090404030B020404" charset="0"/>
                <a:sym typeface="+mn-ea"/>
              </a:rPr>
              <a:t>Experiment</a:t>
            </a:r>
            <a:endParaRPr lang="en-US" altLang="zh-CN">
              <a:latin typeface="Cooper Black" panose="0208090404030B020404" charset="0"/>
              <a:cs typeface="Cooper Black" panose="0208090404030B020404" charset="0"/>
            </a:endParaRPr>
          </a:p>
        </p:txBody>
      </p:sp>
      <p:sp>
        <p:nvSpPr>
          <p:cNvPr id="5" name="文本框 4"/>
          <p:cNvSpPr txBox="1"/>
          <p:nvPr/>
        </p:nvSpPr>
        <p:spPr>
          <a:xfrm>
            <a:off x="1435735" y="1132840"/>
            <a:ext cx="7880350" cy="2584450"/>
          </a:xfrm>
          <a:prstGeom prst="rect">
            <a:avLst/>
          </a:prstGeom>
          <a:noFill/>
        </p:spPr>
        <p:txBody>
          <a:bodyPr wrap="square" rtlCol="0" anchor="t">
            <a:spAutoFit/>
          </a:bodyPr>
          <a:p>
            <a:pPr indent="0" algn="l">
              <a:lnSpc>
                <a:spcPct val="150000"/>
              </a:lnSpc>
              <a:buFont typeface="+mj-lt"/>
              <a:buNone/>
            </a:pPr>
            <a:r>
              <a:rPr lang="en-US" altLang="zh-CN" sz="2800" b="1">
                <a:latin typeface="Times New Roman" panose="02020603050405020304" pitchFamily="18" charset="0"/>
                <a:cs typeface="Times New Roman" panose="02020603050405020304" pitchFamily="18" charset="0"/>
                <a:sym typeface="+mn-ea"/>
              </a:rPr>
              <a:t>Baseline:</a:t>
            </a:r>
            <a:endParaRPr lang="en-US" altLang="zh-CN" sz="2000">
              <a:latin typeface="Times New Roman" panose="02020603050405020304" pitchFamily="18" charset="0"/>
              <a:cs typeface="Times New Roman" panose="02020603050405020304" pitchFamily="18" charset="0"/>
            </a:endParaRPr>
          </a:p>
          <a:p>
            <a:pPr indent="0" algn="l">
              <a:lnSpc>
                <a:spcPct val="150000"/>
              </a:lnSpc>
              <a:buFont typeface="+mj-lt"/>
              <a:buNone/>
            </a:pPr>
            <a:r>
              <a:rPr lang="en-US" altLang="zh-CN" sz="2000">
                <a:latin typeface="Times New Roman" panose="02020603050405020304" pitchFamily="18" charset="0"/>
                <a:cs typeface="Times New Roman" panose="02020603050405020304" pitchFamily="18" charset="0"/>
                <a:sym typeface="+mn-ea"/>
              </a:rPr>
              <a:t>SimBERT:Fix BERT and find similar word</a:t>
            </a:r>
            <a:endParaRPr lang="en-US" altLang="zh-CN" sz="2000">
              <a:latin typeface="Times New Roman" panose="02020603050405020304" pitchFamily="18" charset="0"/>
              <a:cs typeface="Times New Roman" panose="02020603050405020304" pitchFamily="18" charset="0"/>
            </a:endParaRPr>
          </a:p>
          <a:p>
            <a:pPr indent="0" algn="l">
              <a:lnSpc>
                <a:spcPct val="150000"/>
              </a:lnSpc>
              <a:buFont typeface="+mj-lt"/>
              <a:buNone/>
            </a:pPr>
            <a:r>
              <a:rPr lang="en-US" altLang="zh-CN" sz="2000">
                <a:latin typeface="Times New Roman" panose="02020603050405020304" pitchFamily="18" charset="0"/>
                <a:cs typeface="Times New Roman" panose="02020603050405020304" pitchFamily="18" charset="0"/>
                <a:sym typeface="+mn-ea"/>
              </a:rPr>
              <a:t>TransferBERT: Trainable linear classifier and fine tune in support</a:t>
            </a:r>
            <a:endParaRPr lang="en-US" altLang="zh-CN" sz="2000">
              <a:latin typeface="Times New Roman" panose="02020603050405020304" pitchFamily="18" charset="0"/>
              <a:cs typeface="Times New Roman" panose="02020603050405020304" pitchFamily="18" charset="0"/>
            </a:endParaRPr>
          </a:p>
          <a:p>
            <a:pPr indent="0" algn="l">
              <a:lnSpc>
                <a:spcPct val="150000"/>
              </a:lnSpc>
              <a:buFont typeface="+mj-lt"/>
              <a:buNone/>
            </a:pPr>
            <a:r>
              <a:rPr lang="en-US" altLang="zh-CN" sz="2000">
                <a:latin typeface="Times New Roman" panose="02020603050405020304" pitchFamily="18" charset="0"/>
                <a:cs typeface="Times New Roman" panose="02020603050405020304" pitchFamily="18" charset="0"/>
                <a:sym typeface="+mn-ea"/>
              </a:rPr>
              <a:t>LWCPV</a:t>
            </a:r>
            <a:endParaRPr lang="en-US" altLang="zh-CN" sz="2000">
              <a:latin typeface="Times New Roman" panose="02020603050405020304" pitchFamily="18" charset="0"/>
              <a:cs typeface="Times New Roman" panose="02020603050405020304" pitchFamily="18" charset="0"/>
            </a:endParaRPr>
          </a:p>
          <a:p>
            <a:pPr indent="0" algn="l">
              <a:lnSpc>
                <a:spcPct val="150000"/>
              </a:lnSpc>
              <a:buFont typeface="+mj-lt"/>
              <a:buNone/>
            </a:pPr>
            <a:r>
              <a:rPr lang="en-US" altLang="zh-CN" sz="2000">
                <a:latin typeface="Times New Roman" panose="02020603050405020304" pitchFamily="18" charset="0"/>
                <a:cs typeface="Times New Roman" panose="02020603050405020304" pitchFamily="18" charset="0"/>
                <a:sym typeface="+mn-ea"/>
              </a:rPr>
              <a:t>LTCPV</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6" name="矩形 5"/>
          <p:cNvSpPr/>
          <p:nvPr/>
        </p:nvSpPr>
        <p:spPr>
          <a:xfrm>
            <a:off x="1435735" y="3223895"/>
            <a:ext cx="3945890" cy="410210"/>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
        <p:nvSpPr>
          <p:cNvPr id="7" name="文本框 6"/>
          <p:cNvSpPr txBox="1"/>
          <p:nvPr/>
        </p:nvSpPr>
        <p:spPr>
          <a:xfrm>
            <a:off x="1435735" y="3717290"/>
            <a:ext cx="4312920" cy="506730"/>
          </a:xfrm>
          <a:prstGeom prst="rect">
            <a:avLst/>
          </a:prstGeom>
          <a:noFill/>
        </p:spPr>
        <p:txBody>
          <a:bodyPr wrap="square" rtlCol="0">
            <a:spAutoFit/>
          </a:bodyPr>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Ours: LTCPV+DPM </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a:xfrm flipH="1">
            <a:off x="1642369" y="178480"/>
            <a:ext cx="10515600" cy="795338"/>
          </a:xfrm>
        </p:spPr>
        <p:txBody>
          <a:bodyPr/>
          <a:p>
            <a:r>
              <a:rPr lang="en-US" altLang="zh-CN">
                <a:latin typeface="Cooper Black" panose="0208090404030B020404" charset="0"/>
                <a:cs typeface="Cooper Black" panose="0208090404030B020404" charset="0"/>
                <a:sym typeface="+mn-ea"/>
              </a:rPr>
              <a:t>Experiment</a:t>
            </a:r>
            <a:endParaRPr lang="en-US" altLang="zh-CN">
              <a:latin typeface="Cooper Black" panose="0208090404030B020404" charset="0"/>
              <a:cs typeface="Cooper Black" panose="0208090404030B020404" charset="0"/>
            </a:endParaRPr>
          </a:p>
        </p:txBody>
      </p:sp>
      <p:pic>
        <p:nvPicPr>
          <p:cNvPr id="6" name="图片 5"/>
          <p:cNvPicPr>
            <a:picLocks noChangeAspect="1"/>
          </p:cNvPicPr>
          <p:nvPr/>
        </p:nvPicPr>
        <p:blipFill>
          <a:blip r:embed="rId1"/>
          <a:stretch>
            <a:fillRect/>
          </a:stretch>
        </p:blipFill>
        <p:spPr>
          <a:xfrm>
            <a:off x="405130" y="1049020"/>
            <a:ext cx="10852785" cy="2659380"/>
          </a:xfrm>
          <a:prstGeom prst="rect">
            <a:avLst/>
          </a:prstGeom>
        </p:spPr>
      </p:pic>
      <p:graphicFrame>
        <p:nvGraphicFramePr>
          <p:cNvPr id="7" name="表格 6"/>
          <p:cNvGraphicFramePr/>
          <p:nvPr/>
        </p:nvGraphicFramePr>
        <p:xfrm>
          <a:off x="1949450" y="3708400"/>
          <a:ext cx="9272270" cy="2910840"/>
        </p:xfrm>
        <a:graphic>
          <a:graphicData uri="http://schemas.openxmlformats.org/drawingml/2006/table">
            <a:tbl>
              <a:tblPr firstRow="1" bandRow="1">
                <a:tableStyleId>{5C22544A-7EE6-4342-B048-85BDC9FD1C3A}</a:tableStyleId>
              </a:tblPr>
              <a:tblGrid>
                <a:gridCol w="2757170"/>
                <a:gridCol w="838200"/>
                <a:gridCol w="815975"/>
                <a:gridCol w="792480"/>
                <a:gridCol w="839470"/>
                <a:gridCol w="833755"/>
                <a:gridCol w="865505"/>
                <a:gridCol w="748665"/>
                <a:gridCol w="781050"/>
              </a:tblGrid>
              <a:tr h="411480">
                <a:tc>
                  <a:txBody>
                    <a:bodyPr/>
                    <a:p>
                      <a:pPr indent="0" algn="ctr">
                        <a:buNone/>
                      </a:pPr>
                      <a:r>
                        <a:rPr lang="en-US" sz="2800" b="0">
                          <a:solidFill>
                            <a:srgbClr val="000000"/>
                          </a:solidFill>
                          <a:latin typeface="Times New Roman" panose="02020603050405020304" pitchFamily="18" charset="0"/>
                          <a:cs typeface="Times New Roman" panose="02020603050405020304" pitchFamily="18" charset="0"/>
                        </a:rPr>
                        <a:t>Attention+vp</a:t>
                      </a:r>
                      <a:endParaRPr lang="en-US" altLang="en-US" sz="2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77.49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60.41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69.58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85.29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77.32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74.96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70.06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73.59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410845">
                <a:tc>
                  <a:txBody>
                    <a:bodyPr/>
                    <a:p>
                      <a:pPr indent="0" algn="ctr">
                        <a:buNone/>
                      </a:pPr>
                      <a:r>
                        <a:rPr lang="en-US" sz="2800" b="0">
                          <a:solidFill>
                            <a:srgbClr val="000000"/>
                          </a:solidFill>
                          <a:latin typeface="Times New Roman" panose="02020603050405020304" pitchFamily="18" charset="0"/>
                          <a:cs typeface="Times New Roman" panose="02020603050405020304" pitchFamily="18" charset="0"/>
                        </a:rPr>
                        <a:t>Linear+vp</a:t>
                      </a:r>
                      <a:endParaRPr lang="en-US" altLang="en-US" sz="2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75.47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61.86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71.55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84.44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77.87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75.84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63.23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72.89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410845">
                <a:tc>
                  <a:txBody>
                    <a:bodyPr/>
                    <a:p>
                      <a:pPr indent="0" algn="ctr">
                        <a:buNone/>
                      </a:pPr>
                      <a:r>
                        <a:rPr lang="en-US" sz="2800" b="0">
                          <a:solidFill>
                            <a:srgbClr val="000000"/>
                          </a:solidFill>
                          <a:latin typeface="Times New Roman" panose="02020603050405020304" pitchFamily="18" charset="0"/>
                          <a:cs typeface="Times New Roman" panose="02020603050405020304" pitchFamily="18" charset="0"/>
                        </a:rPr>
                        <a:t>Attn+Linear+vp</a:t>
                      </a:r>
                      <a:endParaRPr lang="en-US" altLang="en-US" sz="2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77.61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62.48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72.50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85.57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78.30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76.31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66.97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74.25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411480">
                <a:tc>
                  <a:txBody>
                    <a:bodyPr/>
                    <a:p>
                      <a:pPr indent="0" algn="ctr">
                        <a:buNone/>
                      </a:pPr>
                      <a:r>
                        <a:rPr lang="en-US" sz="2800" b="0">
                          <a:solidFill>
                            <a:srgbClr val="000000"/>
                          </a:solidFill>
                          <a:latin typeface="Times New Roman" panose="02020603050405020304" pitchFamily="18" charset="0"/>
                          <a:cs typeface="Times New Roman" panose="02020603050405020304" pitchFamily="18" charset="0"/>
                        </a:rPr>
                        <a:t>Attention+vpb</a:t>
                      </a:r>
                      <a:endParaRPr lang="en-US" altLang="en-US" sz="2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1">
                          <a:solidFill>
                            <a:srgbClr val="FF0000"/>
                          </a:solidFill>
                          <a:latin typeface="宋体" panose="02010600030101010101" pitchFamily="2" charset="-122"/>
                        </a:rPr>
                        <a:t>79.28</a:t>
                      </a:r>
                      <a:r>
                        <a:rPr lang="en-US" sz="1800" b="0">
                          <a:solidFill>
                            <a:srgbClr val="000000"/>
                          </a:solidFill>
                          <a:latin typeface="宋体" panose="02010600030101010101" pitchFamily="2" charset="-122"/>
                        </a:rPr>
                        <a:t>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0">
                          <a:solidFill>
                            <a:srgbClr val="000000"/>
                          </a:solidFill>
                          <a:latin typeface="宋体" panose="02010600030101010101" pitchFamily="2" charset="-122"/>
                        </a:rPr>
                        <a:t>61.53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0">
                          <a:solidFill>
                            <a:srgbClr val="000000"/>
                          </a:solidFill>
                          <a:latin typeface="宋体" panose="02010600030101010101" pitchFamily="2" charset="-122"/>
                        </a:rPr>
                        <a:t>69.50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0">
                          <a:solidFill>
                            <a:srgbClr val="000000"/>
                          </a:solidFill>
                          <a:latin typeface="宋体" panose="02010600030101010101" pitchFamily="2" charset="-122"/>
                        </a:rPr>
                        <a:t>86.40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0">
                          <a:solidFill>
                            <a:srgbClr val="000000"/>
                          </a:solidFill>
                          <a:latin typeface="宋体" panose="02010600030101010101" pitchFamily="2" charset="-122"/>
                        </a:rPr>
                        <a:t>77.76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1">
                          <a:solidFill>
                            <a:srgbClr val="FF0000"/>
                          </a:solidFill>
                          <a:latin typeface="宋体" panose="02010600030101010101" pitchFamily="2" charset="-122"/>
                        </a:rPr>
                        <a:t>76.79</a:t>
                      </a:r>
                      <a:r>
                        <a:rPr lang="en-US" sz="1800" b="0">
                          <a:solidFill>
                            <a:srgbClr val="000000"/>
                          </a:solidFill>
                          <a:latin typeface="宋体" panose="02010600030101010101" pitchFamily="2" charset="-122"/>
                        </a:rPr>
                        <a:t>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1">
                          <a:solidFill>
                            <a:srgbClr val="FF0000"/>
                          </a:solidFill>
                          <a:latin typeface="宋体" panose="02010600030101010101" pitchFamily="2" charset="-122"/>
                        </a:rPr>
                        <a:t>72.09</a:t>
                      </a:r>
                      <a:r>
                        <a:rPr lang="en-US" sz="1800" b="0">
                          <a:solidFill>
                            <a:srgbClr val="000000"/>
                          </a:solidFill>
                          <a:latin typeface="宋体" panose="02010600030101010101" pitchFamily="2" charset="-122"/>
                        </a:rPr>
                        <a:t>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0">
                          <a:solidFill>
                            <a:srgbClr val="000000"/>
                          </a:solidFill>
                          <a:latin typeface="宋体" panose="02010600030101010101" pitchFamily="2" charset="-122"/>
                        </a:rPr>
                        <a:t>74.76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r h="411480">
                <a:tc>
                  <a:txBody>
                    <a:bodyPr/>
                    <a:p>
                      <a:pPr indent="0" algn="ctr">
                        <a:buNone/>
                      </a:pPr>
                      <a:r>
                        <a:rPr lang="en-US" sz="2800" b="0">
                          <a:solidFill>
                            <a:srgbClr val="000000"/>
                          </a:solidFill>
                          <a:latin typeface="Times New Roman" panose="02020603050405020304" pitchFamily="18" charset="0"/>
                          <a:cs typeface="Times New Roman" panose="02020603050405020304" pitchFamily="18" charset="0"/>
                        </a:rPr>
                        <a:t>Linear+vpb</a:t>
                      </a:r>
                      <a:endParaRPr lang="en-US" altLang="en-US" sz="2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0">
                          <a:solidFill>
                            <a:srgbClr val="000000"/>
                          </a:solidFill>
                          <a:latin typeface="宋体" panose="02010600030101010101" pitchFamily="2" charset="-122"/>
                        </a:rPr>
                        <a:t>76.64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0">
                          <a:solidFill>
                            <a:srgbClr val="000000"/>
                          </a:solidFill>
                          <a:latin typeface="宋体" panose="02010600030101010101" pitchFamily="2" charset="-122"/>
                        </a:rPr>
                        <a:t>61.30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1">
                          <a:solidFill>
                            <a:srgbClr val="FF0000"/>
                          </a:solidFill>
                          <a:latin typeface="宋体" panose="02010600030101010101" pitchFamily="2" charset="-122"/>
                        </a:rPr>
                        <a:t>75.00</a:t>
                      </a:r>
                      <a:r>
                        <a:rPr lang="en-US" sz="1800" b="0">
                          <a:solidFill>
                            <a:srgbClr val="000000"/>
                          </a:solidFill>
                          <a:latin typeface="宋体" panose="02010600030101010101" pitchFamily="2" charset="-122"/>
                        </a:rPr>
                        <a:t>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0">
                          <a:solidFill>
                            <a:srgbClr val="000000"/>
                          </a:solidFill>
                          <a:latin typeface="宋体" panose="02010600030101010101" pitchFamily="2" charset="-122"/>
                        </a:rPr>
                        <a:t>86.16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1">
                          <a:solidFill>
                            <a:srgbClr val="FF0000"/>
                          </a:solidFill>
                          <a:latin typeface="宋体" panose="02010600030101010101" pitchFamily="2" charset="-122"/>
                        </a:rPr>
                        <a:t>79.90</a:t>
                      </a:r>
                      <a:r>
                        <a:rPr lang="en-US" sz="1800" b="0">
                          <a:solidFill>
                            <a:srgbClr val="000000"/>
                          </a:solidFill>
                          <a:latin typeface="宋体" panose="02010600030101010101" pitchFamily="2" charset="-122"/>
                        </a:rPr>
                        <a:t>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0">
                          <a:solidFill>
                            <a:srgbClr val="000000"/>
                          </a:solidFill>
                          <a:latin typeface="宋体" panose="02010600030101010101" pitchFamily="2" charset="-122"/>
                        </a:rPr>
                        <a:t>75.69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0">
                          <a:solidFill>
                            <a:srgbClr val="000000"/>
                          </a:solidFill>
                          <a:latin typeface="宋体" panose="02010600030101010101" pitchFamily="2" charset="-122"/>
                        </a:rPr>
                        <a:t>65.49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0">
                          <a:solidFill>
                            <a:srgbClr val="000000"/>
                          </a:solidFill>
                          <a:latin typeface="宋体" panose="02010600030101010101" pitchFamily="2" charset="-122"/>
                        </a:rPr>
                        <a:t>74.31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r h="464185">
                <a:tc>
                  <a:txBody>
                    <a:bodyPr/>
                    <a:p>
                      <a:pPr indent="0" algn="ctr">
                        <a:buNone/>
                      </a:pPr>
                      <a:r>
                        <a:rPr lang="en-US" sz="2800" b="0">
                          <a:solidFill>
                            <a:srgbClr val="000000"/>
                          </a:solidFill>
                          <a:latin typeface="Times New Roman" panose="02020603050405020304" pitchFamily="18" charset="0"/>
                          <a:cs typeface="Times New Roman" panose="02020603050405020304" pitchFamily="18" charset="0"/>
                        </a:rPr>
                        <a:t>Attn+Linear+vpb</a:t>
                      </a:r>
                      <a:endParaRPr lang="en-US" altLang="en-US" sz="2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0">
                          <a:solidFill>
                            <a:srgbClr val="000000"/>
                          </a:solidFill>
                          <a:latin typeface="宋体" panose="02010600030101010101" pitchFamily="2" charset="-122"/>
                        </a:rPr>
                        <a:t>78.42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1">
                          <a:solidFill>
                            <a:srgbClr val="FF0000"/>
                          </a:solidFill>
                          <a:latin typeface="宋体" panose="02010600030101010101" pitchFamily="2" charset="-122"/>
                        </a:rPr>
                        <a:t>63.05</a:t>
                      </a:r>
                      <a:r>
                        <a:rPr lang="en-US" sz="1800" b="0">
                          <a:solidFill>
                            <a:srgbClr val="000000"/>
                          </a:solidFill>
                          <a:latin typeface="宋体" panose="02010600030101010101" pitchFamily="2" charset="-122"/>
                        </a:rPr>
                        <a:t>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0">
                          <a:solidFill>
                            <a:srgbClr val="000000"/>
                          </a:solidFill>
                          <a:latin typeface="宋体" panose="02010600030101010101" pitchFamily="2" charset="-122"/>
                        </a:rPr>
                        <a:t>72.88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1">
                          <a:solidFill>
                            <a:srgbClr val="FF0000"/>
                          </a:solidFill>
                          <a:latin typeface="宋体" panose="02010600030101010101" pitchFamily="2" charset="-122"/>
                        </a:rPr>
                        <a:t>87.40 </a:t>
                      </a:r>
                      <a:endParaRPr lang="en-US" altLang="en-US" sz="1800" b="1">
                        <a:solidFill>
                          <a:srgbClr val="FF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0">
                          <a:solidFill>
                            <a:srgbClr val="000000"/>
                          </a:solidFill>
                          <a:latin typeface="宋体" panose="02010600030101010101" pitchFamily="2" charset="-122"/>
                        </a:rPr>
                        <a:t>79.11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0">
                          <a:solidFill>
                            <a:srgbClr val="000000"/>
                          </a:solidFill>
                          <a:latin typeface="宋体" panose="02010600030101010101" pitchFamily="2" charset="-122"/>
                        </a:rPr>
                        <a:t>76.77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0">
                          <a:solidFill>
                            <a:srgbClr val="000000"/>
                          </a:solidFill>
                          <a:latin typeface="宋体" panose="02010600030101010101" pitchFamily="2" charset="-122"/>
                        </a:rPr>
                        <a:t>70.41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800" b="1">
                          <a:solidFill>
                            <a:srgbClr val="FF0000"/>
                          </a:solidFill>
                          <a:latin typeface="宋体" panose="02010600030101010101" pitchFamily="2" charset="-122"/>
                        </a:rPr>
                        <a:t>75.43 </a:t>
                      </a:r>
                      <a:endParaRPr lang="en-US" altLang="en-US" sz="1800" b="1">
                        <a:solidFill>
                          <a:srgbClr val="FF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bl>
          </a:graphicData>
        </a:graphic>
      </p:graphicFrame>
      <p:graphicFrame>
        <p:nvGraphicFramePr>
          <p:cNvPr id="8" name="表格 7"/>
          <p:cNvGraphicFramePr/>
          <p:nvPr/>
        </p:nvGraphicFramePr>
        <p:xfrm>
          <a:off x="5715" y="3864610"/>
          <a:ext cx="1930400" cy="2776220"/>
        </p:xfrm>
        <a:graphic>
          <a:graphicData uri="http://schemas.openxmlformats.org/drawingml/2006/table">
            <a:tbl>
              <a:tblPr firstRow="1" bandRow="1">
                <a:tableStyleId>{5C22544A-7EE6-4342-B048-85BDC9FD1C3A}</a:tableStyleId>
              </a:tblPr>
              <a:tblGrid>
                <a:gridCol w="1930400"/>
              </a:tblGrid>
              <a:tr h="421005">
                <a:tc>
                  <a:txBody>
                    <a:bodyPr/>
                    <a:p>
                      <a:pPr indent="0">
                        <a:buNone/>
                      </a:pPr>
                      <a:r>
                        <a:rPr lang="en-US" sz="1800" b="0">
                          <a:solidFill>
                            <a:srgbClr val="000000"/>
                          </a:solidFill>
                          <a:latin typeface="宋体" panose="02010600030101010101" pitchFamily="2" charset="-122"/>
                        </a:rPr>
                        <a:t>seed:10150-10155</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365125">
                <a:tc>
                  <a:txBody>
                    <a:bodyPr/>
                    <a:p>
                      <a:pPr indent="0">
                        <a:buNone/>
                      </a:pPr>
                      <a:r>
                        <a:rPr lang="en-US" sz="1800" b="0">
                          <a:solidFill>
                            <a:srgbClr val="000000"/>
                          </a:solidFill>
                          <a:latin typeface="宋体" panose="02010600030101010101" pitchFamily="2" charset="-122"/>
                        </a:rPr>
                        <a:t>seed:10150-10155</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382270">
                <a:tc>
                  <a:txBody>
                    <a:bodyPr/>
                    <a:p>
                      <a:pPr indent="0">
                        <a:buNone/>
                      </a:pPr>
                      <a:r>
                        <a:rPr lang="en-US" sz="1800" b="0">
                          <a:solidFill>
                            <a:srgbClr val="000000"/>
                          </a:solidFill>
                          <a:latin typeface="宋体" panose="02010600030101010101" pitchFamily="2" charset="-122"/>
                        </a:rPr>
                        <a:t>seed:15150-10159</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1607820">
                <a:tc>
                  <a:txBody>
                    <a:bodyPr/>
                    <a:p>
                      <a:pPr indent="0" algn="ctr">
                        <a:buNone/>
                      </a:pPr>
                      <a:r>
                        <a:rPr lang="en-US" sz="1800" b="0">
                          <a:solidFill>
                            <a:srgbClr val="000000"/>
                          </a:solidFill>
                          <a:latin typeface="宋体" panose="02010600030101010101" pitchFamily="2" charset="-122"/>
                        </a:rPr>
                        <a:t>seed:10150</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bl>
          </a:graphicData>
        </a:graphic>
      </p:graphicFrame>
      <p:sp>
        <p:nvSpPr>
          <p:cNvPr id="9" name="矩形 8"/>
          <p:cNvSpPr/>
          <p:nvPr/>
        </p:nvSpPr>
        <p:spPr>
          <a:xfrm>
            <a:off x="1787525" y="2402840"/>
            <a:ext cx="9370060" cy="254635"/>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
        <p:nvSpPr>
          <p:cNvPr id="10" name="矩形 9"/>
          <p:cNvSpPr/>
          <p:nvPr/>
        </p:nvSpPr>
        <p:spPr>
          <a:xfrm>
            <a:off x="1590040" y="1379855"/>
            <a:ext cx="9789160" cy="993775"/>
          </a:xfrm>
          <a:prstGeom prst="rect">
            <a:avLst/>
          </a:prstGeom>
          <a:solidFill>
            <a:schemeClr val="bg1"/>
          </a:solidFill>
          <a:ln w="28575">
            <a:no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a:xfrm flipH="1">
            <a:off x="1642369" y="178480"/>
            <a:ext cx="10515600" cy="795338"/>
          </a:xfrm>
        </p:spPr>
        <p:txBody>
          <a:bodyPr/>
          <a:p>
            <a:r>
              <a:rPr lang="en-US" altLang="zh-CN">
                <a:latin typeface="Cooper Black" panose="0208090404030B020404" charset="0"/>
                <a:cs typeface="Cooper Black" panose="0208090404030B020404" charset="0"/>
                <a:sym typeface="+mn-ea"/>
              </a:rPr>
              <a:t>Experiment</a:t>
            </a:r>
            <a:endParaRPr lang="en-US" altLang="zh-CN">
              <a:latin typeface="Cooper Black" panose="0208090404030B020404" charset="0"/>
              <a:cs typeface="Cooper Black" panose="0208090404030B020404" charset="0"/>
            </a:endParaRPr>
          </a:p>
        </p:txBody>
      </p:sp>
      <p:pic>
        <p:nvPicPr>
          <p:cNvPr id="5" name="图片 4"/>
          <p:cNvPicPr>
            <a:picLocks noChangeAspect="1"/>
          </p:cNvPicPr>
          <p:nvPr/>
        </p:nvPicPr>
        <p:blipFill>
          <a:blip r:embed="rId1"/>
          <a:stretch>
            <a:fillRect/>
          </a:stretch>
        </p:blipFill>
        <p:spPr>
          <a:xfrm>
            <a:off x="549910" y="1405890"/>
            <a:ext cx="10803890" cy="2373630"/>
          </a:xfrm>
          <a:prstGeom prst="rect">
            <a:avLst/>
          </a:prstGeom>
        </p:spPr>
      </p:pic>
      <p:pic>
        <p:nvPicPr>
          <p:cNvPr id="6" name="图片 5"/>
          <p:cNvPicPr>
            <a:picLocks noChangeAspect="1"/>
          </p:cNvPicPr>
          <p:nvPr/>
        </p:nvPicPr>
        <p:blipFill>
          <a:blip r:embed="rId2"/>
          <a:srcRect r="29" b="86079"/>
          <a:stretch>
            <a:fillRect/>
          </a:stretch>
        </p:blipFill>
        <p:spPr>
          <a:xfrm>
            <a:off x="405130" y="1049020"/>
            <a:ext cx="10849610" cy="370205"/>
          </a:xfrm>
          <a:prstGeom prst="rect">
            <a:avLst/>
          </a:prstGeom>
        </p:spPr>
      </p:pic>
      <p:graphicFrame>
        <p:nvGraphicFramePr>
          <p:cNvPr id="8" name="表格 7"/>
          <p:cNvGraphicFramePr/>
          <p:nvPr/>
        </p:nvGraphicFramePr>
        <p:xfrm>
          <a:off x="646430" y="3779520"/>
          <a:ext cx="10608945" cy="1455420"/>
        </p:xfrm>
        <a:graphic>
          <a:graphicData uri="http://schemas.openxmlformats.org/drawingml/2006/table">
            <a:tbl>
              <a:tblPr firstRow="1" bandRow="1">
                <a:tableStyleId>{5C22544A-7EE6-4342-B048-85BDC9FD1C3A}</a:tableStyleId>
              </a:tblPr>
              <a:tblGrid>
                <a:gridCol w="1019810"/>
                <a:gridCol w="3097530"/>
                <a:gridCol w="787400"/>
                <a:gridCol w="876935"/>
                <a:gridCol w="744220"/>
                <a:gridCol w="828675"/>
                <a:gridCol w="810260"/>
                <a:gridCol w="767080"/>
                <a:gridCol w="850900"/>
                <a:gridCol w="826135"/>
              </a:tblGrid>
              <a:tr h="485140">
                <a:tc rowSpan="3">
                  <a:txBody>
                    <a:bodyPr/>
                    <a:p>
                      <a:pPr indent="0" algn="ctr">
                        <a:buNone/>
                      </a:pPr>
                      <a:r>
                        <a:rPr lang="en-US" sz="2800" b="0">
                          <a:solidFill>
                            <a:srgbClr val="000000"/>
                          </a:solidFill>
                          <a:latin typeface="宋体" panose="02010600030101010101" pitchFamily="2" charset="-122"/>
                        </a:rPr>
                        <a:t>10150</a:t>
                      </a:r>
                      <a:endParaRPr lang="en-US" altLang="en-US" sz="2800" b="0">
                        <a:solidFill>
                          <a:srgbClr val="000000"/>
                        </a:solidFill>
                        <a:latin typeface="宋体" panose="02010600030101010101" pitchFamily="2" charset="-122"/>
                      </a:endParaRPr>
                    </a:p>
                  </a:txBody>
                  <a:tcPr marL="12700" marR="12700" marT="12700" vert="horz"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solidFill>
                      <a:srgbClr val="FFFF00"/>
                    </a:solidFill>
                  </a:tcPr>
                </a:tc>
                <a:tc>
                  <a:txBody>
                    <a:bodyPr/>
                    <a:p>
                      <a:pPr algn="ctr">
                        <a:buClrTx/>
                        <a:buSzTx/>
                        <a:buFontTx/>
                        <a:buNone/>
                      </a:pPr>
                      <a:r>
                        <a:rPr lang="en-US" sz="2800" b="0">
                          <a:solidFill>
                            <a:srgbClr val="000000"/>
                          </a:solidFill>
                          <a:latin typeface="Times New Roman" panose="02020603050405020304" pitchFamily="18" charset="0"/>
                          <a:cs typeface="Times New Roman" panose="02020603050405020304" pitchFamily="18" charset="0"/>
                        </a:rPr>
                        <a:t>Attention+vp</a:t>
                      </a:r>
                      <a:endParaRPr lang="en-US" sz="2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81.75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69.30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78.51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90.35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86.66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80.69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72.09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79.91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485140">
                <a:tc vMerge="1">
                  <a:tcPr>
                    <a:lnR w="6350" cap="flat" cmpd="sng">
                      <a:solidFill>
                        <a:srgbClr val="000000"/>
                      </a:solidFill>
                      <a:prstDash val="solid"/>
                      <a:headEnd type="none" w="med" len="med"/>
                      <a:tailEnd type="none" w="med" len="med"/>
                    </a:lnR>
                  </a:tcPr>
                </a:tc>
                <a:tc>
                  <a:txBody>
                    <a:bodyPr/>
                    <a:p>
                      <a:pPr algn="ctr">
                        <a:buClrTx/>
                        <a:buSzTx/>
                        <a:buFontTx/>
                        <a:buNone/>
                      </a:pPr>
                      <a:r>
                        <a:rPr lang="en-US" sz="2800" b="0">
                          <a:solidFill>
                            <a:srgbClr val="000000"/>
                          </a:solidFill>
                          <a:latin typeface="Times New Roman" panose="02020603050405020304" pitchFamily="18" charset="0"/>
                          <a:cs typeface="Times New Roman" panose="02020603050405020304" pitchFamily="18" charset="0"/>
                        </a:rPr>
                        <a:t>Linear+vp</a:t>
                      </a:r>
                      <a:endParaRPr lang="en-US" sz="2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1">
                          <a:solidFill>
                            <a:srgbClr val="FF0000"/>
                          </a:solidFill>
                          <a:latin typeface="宋体" panose="02010600030101010101" pitchFamily="2" charset="-122"/>
                        </a:rPr>
                        <a:t>86.04</a:t>
                      </a:r>
                      <a:r>
                        <a:rPr lang="en-US" sz="1800" b="0">
                          <a:solidFill>
                            <a:srgbClr val="000000"/>
                          </a:solidFill>
                          <a:latin typeface="宋体" panose="02010600030101010101" pitchFamily="2" charset="-122"/>
                        </a:rPr>
                        <a:t>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72.78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a:solidFill>
                            <a:srgbClr val="000000"/>
                          </a:solidFill>
                          <a:latin typeface="宋体" panose="02010600030101010101" pitchFamily="2" charset="-122"/>
                        </a:rPr>
                        <a:t>83.02</a:t>
                      </a:r>
                      <a:r>
                        <a:rPr lang="en-US" sz="1800" b="0">
                          <a:solidFill>
                            <a:srgbClr val="000000"/>
                          </a:solidFill>
                          <a:latin typeface="宋体" panose="02010600030101010101" pitchFamily="2" charset="-122"/>
                        </a:rPr>
                        <a:t>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89.38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87.91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80.86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69.06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81.29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485140">
                <a:tc vMerge="1">
                  <a:tcPr>
                    <a:lnR w="6350" cap="flat" cmpd="sng">
                      <a:solidFill>
                        <a:srgbClr val="000000"/>
                      </a:solidFill>
                      <a:prstDash val="solid"/>
                      <a:headEnd type="none" w="med" len="med"/>
                      <a:tailEnd type="none" w="med" len="med"/>
                    </a:lnR>
                    <a:lnB cap="flat">
                      <a:noFill/>
                    </a:lnB>
                  </a:tcPr>
                </a:tc>
                <a:tc>
                  <a:txBody>
                    <a:bodyPr/>
                    <a:p>
                      <a:pPr algn="ctr">
                        <a:buClrTx/>
                        <a:buSzTx/>
                        <a:buFontTx/>
                        <a:buNone/>
                      </a:pPr>
                      <a:r>
                        <a:rPr lang="en-US" sz="2800" b="0">
                          <a:solidFill>
                            <a:srgbClr val="000000"/>
                          </a:solidFill>
                          <a:latin typeface="Times New Roman" panose="02020603050405020304" pitchFamily="18" charset="0"/>
                          <a:cs typeface="Times New Roman" panose="02020603050405020304" pitchFamily="18" charset="0"/>
                        </a:rPr>
                        <a:t>Attn+Linear+vp</a:t>
                      </a:r>
                      <a:endParaRPr lang="en-US" sz="2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82.94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a:solidFill>
                            <a:srgbClr val="000000"/>
                          </a:solidFill>
                          <a:latin typeface="宋体" panose="02010600030101010101" pitchFamily="2" charset="-122"/>
                        </a:rPr>
                        <a:t>74.60</a:t>
                      </a:r>
                      <a:r>
                        <a:rPr lang="en-US" sz="1800" b="0">
                          <a:solidFill>
                            <a:srgbClr val="000000"/>
                          </a:solidFill>
                          <a:latin typeface="宋体" panose="02010600030101010101" pitchFamily="2" charset="-122"/>
                        </a:rPr>
                        <a:t>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79.12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89.22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1">
                          <a:solidFill>
                            <a:srgbClr val="FF0000"/>
                          </a:solidFill>
                          <a:latin typeface="宋体" panose="02010600030101010101" pitchFamily="2" charset="-122"/>
                        </a:rPr>
                        <a:t>88.67</a:t>
                      </a:r>
                      <a:r>
                        <a:rPr lang="en-US" sz="1800" b="0">
                          <a:solidFill>
                            <a:srgbClr val="000000"/>
                          </a:solidFill>
                          <a:latin typeface="宋体" panose="02010600030101010101" pitchFamily="2" charset="-122"/>
                        </a:rPr>
                        <a:t>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81.62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68.11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1800" b="0">
                          <a:solidFill>
                            <a:srgbClr val="000000"/>
                          </a:solidFill>
                          <a:latin typeface="宋体" panose="02010600030101010101" pitchFamily="2" charset="-122"/>
                        </a:rPr>
                        <a:t>80.61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bl>
          </a:graphicData>
        </a:graphic>
      </p:graphicFrame>
      <p:sp>
        <p:nvSpPr>
          <p:cNvPr id="9" name="矩形 8"/>
          <p:cNvSpPr/>
          <p:nvPr/>
        </p:nvSpPr>
        <p:spPr>
          <a:xfrm>
            <a:off x="1884680" y="2487930"/>
            <a:ext cx="9285605" cy="230505"/>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graphicFrame>
        <p:nvGraphicFramePr>
          <p:cNvPr id="7" name="表格 6"/>
          <p:cNvGraphicFramePr/>
          <p:nvPr/>
        </p:nvGraphicFramePr>
        <p:xfrm>
          <a:off x="645795" y="5234940"/>
          <a:ext cx="10608945" cy="1455420"/>
        </p:xfrm>
        <a:graphic>
          <a:graphicData uri="http://schemas.openxmlformats.org/drawingml/2006/table">
            <a:tbl>
              <a:tblPr firstRow="1" bandRow="1">
                <a:tableStyleId>{5C22544A-7EE6-4342-B048-85BDC9FD1C3A}</a:tableStyleId>
              </a:tblPr>
              <a:tblGrid>
                <a:gridCol w="1019810"/>
                <a:gridCol w="3097530"/>
                <a:gridCol w="787400"/>
                <a:gridCol w="876935"/>
                <a:gridCol w="744220"/>
                <a:gridCol w="828675"/>
                <a:gridCol w="810260"/>
                <a:gridCol w="767080"/>
                <a:gridCol w="850900"/>
                <a:gridCol w="826135"/>
              </a:tblGrid>
              <a:tr h="485140">
                <a:tc rowSpan="3">
                  <a:txBody>
                    <a:bodyPr/>
                    <a:p>
                      <a:pPr indent="0" algn="ctr">
                        <a:buNone/>
                      </a:pPr>
                      <a:r>
                        <a:rPr lang="en-US" sz="2800" b="0">
                          <a:solidFill>
                            <a:srgbClr val="000000"/>
                          </a:solidFill>
                          <a:latin typeface="宋体" panose="02010600030101010101" pitchFamily="2" charset="-122"/>
                        </a:rPr>
                        <a:t>10150</a:t>
                      </a:r>
                      <a:endParaRPr lang="en-US" sz="2800" b="0">
                        <a:solidFill>
                          <a:srgbClr val="000000"/>
                        </a:solidFill>
                        <a:latin typeface="宋体" panose="02010600030101010101" pitchFamily="2" charset="-122"/>
                      </a:endParaRPr>
                    </a:p>
                    <a:p>
                      <a:pPr indent="0" algn="ctr">
                        <a:buNone/>
                      </a:pPr>
                      <a:r>
                        <a:rPr lang="en-US" altLang="en-US" sz="2800" b="0">
                          <a:solidFill>
                            <a:srgbClr val="000000"/>
                          </a:solidFill>
                          <a:latin typeface="宋体" panose="02010600030101010101" pitchFamily="2" charset="-122"/>
                        </a:rPr>
                        <a:t>10150</a:t>
                      </a:r>
                      <a:endParaRPr lang="en-US" altLang="en-US" sz="3600" b="0">
                        <a:solidFill>
                          <a:srgbClr val="000000"/>
                        </a:solidFill>
                        <a:latin typeface="宋体" panose="02010600030101010101" pitchFamily="2" charset="-122"/>
                      </a:endParaRPr>
                    </a:p>
                    <a:p>
                      <a:pPr indent="0" algn="ctr">
                        <a:buNone/>
                      </a:pPr>
                      <a:r>
                        <a:rPr lang="en-US" altLang="en-US" sz="2400" b="0">
                          <a:solidFill>
                            <a:srgbClr val="000000"/>
                          </a:solidFill>
                          <a:latin typeface="宋体" panose="02010600030101010101" pitchFamily="2" charset="-122"/>
                        </a:rPr>
                        <a:t>-10155</a:t>
                      </a:r>
                      <a:endParaRPr lang="en-US" altLang="en-US" sz="2400" b="0">
                        <a:solidFill>
                          <a:srgbClr val="000000"/>
                        </a:solidFill>
                        <a:latin typeface="宋体" panose="02010600030101010101" pitchFamily="2" charset="-122"/>
                      </a:endParaRPr>
                    </a:p>
                  </a:txBody>
                  <a:tcPr marL="12700" marR="12700" marT="12700" vert="horz"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solidFill>
                      <a:schemeClr val="accent5">
                        <a:lumMod val="60000"/>
                        <a:lumOff val="40000"/>
                      </a:schemeClr>
                    </a:solidFill>
                  </a:tcPr>
                </a:tc>
                <a:tc>
                  <a:txBody>
                    <a:bodyPr/>
                    <a:p>
                      <a:pPr algn="ctr">
                        <a:buClrTx/>
                        <a:buSzTx/>
                        <a:buFontTx/>
                        <a:buNone/>
                      </a:pPr>
                      <a:r>
                        <a:rPr lang="en-US" sz="2800" b="0">
                          <a:solidFill>
                            <a:srgbClr val="000000"/>
                          </a:solidFill>
                          <a:latin typeface="Times New Roman" panose="02020603050405020304" pitchFamily="18" charset="0"/>
                          <a:cs typeface="Times New Roman" panose="02020603050405020304" pitchFamily="18" charset="0"/>
                        </a:rPr>
                        <a:t>Attention+vpb</a:t>
                      </a:r>
                      <a:endParaRPr lang="en-US" sz="2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84.55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71.13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77.37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90.33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86.68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81.02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71.74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80.40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r>
              <a:tr h="485140">
                <a:tc vMerge="1">
                  <a:tcPr>
                    <a:lnR w="6350" cap="flat" cmpd="sng">
                      <a:solidFill>
                        <a:srgbClr val="000000"/>
                      </a:solidFill>
                      <a:prstDash val="solid"/>
                      <a:headEnd type="none" w="med" len="med"/>
                      <a:tailEnd type="none" w="med" len="med"/>
                    </a:lnR>
                  </a:tcPr>
                </a:tc>
                <a:tc>
                  <a:txBody>
                    <a:bodyPr/>
                    <a:p>
                      <a:pPr algn="ctr">
                        <a:buClrTx/>
                        <a:buSzTx/>
                        <a:buFontTx/>
                        <a:buNone/>
                      </a:pPr>
                      <a:r>
                        <a:rPr lang="en-US" sz="2800" b="0">
                          <a:solidFill>
                            <a:srgbClr val="000000"/>
                          </a:solidFill>
                          <a:latin typeface="Times New Roman" panose="02020603050405020304" pitchFamily="18" charset="0"/>
                          <a:cs typeface="Times New Roman" panose="02020603050405020304" pitchFamily="18" charset="0"/>
                        </a:rPr>
                        <a:t>Linear+vpb</a:t>
                      </a:r>
                      <a:endParaRPr lang="en-US" sz="2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85.75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72.18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1">
                          <a:solidFill>
                            <a:srgbClr val="FF0000"/>
                          </a:solidFill>
                          <a:latin typeface="宋体" panose="02010600030101010101" pitchFamily="2" charset="-122"/>
                        </a:rPr>
                        <a:t>85.10</a:t>
                      </a:r>
                      <a:r>
                        <a:rPr lang="en-US" sz="1800" b="0">
                          <a:solidFill>
                            <a:srgbClr val="000000"/>
                          </a:solidFill>
                          <a:latin typeface="宋体" panose="02010600030101010101" pitchFamily="2" charset="-122"/>
                        </a:rPr>
                        <a:t>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88.86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88.38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81.78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68.00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81.44 </a:t>
                      </a:r>
                      <a:endParaRPr lang="en-US" alt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r>
              <a:tr h="485140">
                <a:tc vMerge="1">
                  <a:tcPr>
                    <a:lnR w="6350" cap="flat" cmpd="sng">
                      <a:solidFill>
                        <a:srgbClr val="000000"/>
                      </a:solidFill>
                      <a:prstDash val="solid"/>
                      <a:headEnd type="none" w="med" len="med"/>
                      <a:tailEnd type="none" w="med" len="med"/>
                    </a:lnR>
                    <a:lnB cap="flat">
                      <a:noFill/>
                    </a:lnB>
                  </a:tcPr>
                </a:tc>
                <a:tc>
                  <a:txBody>
                    <a:bodyPr/>
                    <a:p>
                      <a:pPr algn="ctr">
                        <a:buClrTx/>
                        <a:buSzTx/>
                        <a:buFontTx/>
                        <a:buNone/>
                      </a:pPr>
                      <a:r>
                        <a:rPr lang="en-US" sz="2800" b="0">
                          <a:solidFill>
                            <a:srgbClr val="000000"/>
                          </a:solidFill>
                          <a:latin typeface="Times New Roman" panose="02020603050405020304" pitchFamily="18" charset="0"/>
                          <a:cs typeface="Times New Roman" panose="02020603050405020304" pitchFamily="18" charset="0"/>
                        </a:rPr>
                        <a:t>Attn+Linear+vpb</a:t>
                      </a:r>
                      <a:endParaRPr lang="en-US" sz="2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85.32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1">
                          <a:solidFill>
                            <a:srgbClr val="FF0000"/>
                          </a:solidFill>
                          <a:latin typeface="宋体" panose="02010600030101010101" pitchFamily="2" charset="-122"/>
                        </a:rPr>
                        <a:t>74.63</a:t>
                      </a:r>
                      <a:r>
                        <a:rPr lang="en-US" sz="1800" b="1">
                          <a:solidFill>
                            <a:srgbClr val="000000"/>
                          </a:solidFill>
                          <a:latin typeface="宋体" panose="02010600030101010101" pitchFamily="2" charset="-122"/>
                        </a:rPr>
                        <a:t> </a:t>
                      </a:r>
                      <a:endParaRPr lang="en-US" sz="18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83.15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90.23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88.55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81.51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0">
                          <a:solidFill>
                            <a:srgbClr val="000000"/>
                          </a:solidFill>
                          <a:latin typeface="宋体" panose="02010600030101010101" pitchFamily="2" charset="-122"/>
                        </a:rPr>
                        <a:t>73.21 </a:t>
                      </a:r>
                      <a:endParaRPr lang="en-US" sz="18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c>
                  <a:txBody>
                    <a:bodyPr/>
                    <a:p>
                      <a:pPr indent="0" algn="ctr">
                        <a:buNone/>
                      </a:pPr>
                      <a:r>
                        <a:rPr lang="en-US" sz="1800" b="1">
                          <a:solidFill>
                            <a:srgbClr val="FF0000"/>
                          </a:solidFill>
                          <a:latin typeface="宋体" panose="02010600030101010101" pitchFamily="2" charset="-122"/>
                        </a:rPr>
                        <a:t>82.37 </a:t>
                      </a:r>
                      <a:endParaRPr lang="en-US" sz="1800" b="1">
                        <a:solidFill>
                          <a:srgbClr val="FF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lumMod val="60000"/>
                        <a:lumOff val="40000"/>
                      </a:schemeClr>
                    </a:solidFill>
                  </a:tcPr>
                </a:tc>
              </a:tr>
            </a:tbl>
          </a:graphicData>
        </a:graphic>
      </p:graphicFrame>
      <p:sp>
        <p:nvSpPr>
          <p:cNvPr id="10" name="矩形 9"/>
          <p:cNvSpPr/>
          <p:nvPr/>
        </p:nvSpPr>
        <p:spPr>
          <a:xfrm>
            <a:off x="1590040" y="1433830"/>
            <a:ext cx="9789160" cy="993775"/>
          </a:xfrm>
          <a:prstGeom prst="rect">
            <a:avLst/>
          </a:prstGeom>
          <a:solidFill>
            <a:schemeClr val="bg1"/>
          </a:solidFill>
          <a:ln w="28575">
            <a:no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p:txBody>
          <a:bodyPr/>
          <a:p>
            <a:r>
              <a:rPr lang="en-US" altLang="zh-CN">
                <a:latin typeface="Cooper Black" panose="0208090404030B020404" charset="0"/>
                <a:cs typeface="Cooper Black" panose="0208090404030B020404" charset="0"/>
              </a:rPr>
              <a:t>INTRODUCTION</a:t>
            </a:r>
            <a:endParaRPr lang="en-US" altLang="zh-CN">
              <a:latin typeface="Cooper Black" panose="0208090404030B020404" charset="0"/>
              <a:cs typeface="Cooper Black" panose="0208090404030B020404"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8531" y="1995512"/>
            <a:ext cx="10771909" cy="4558152"/>
          </a:xfrm>
          <a:prstGeom prst="rect">
            <a:avLst/>
          </a:prstGeom>
        </p:spPr>
      </p:pic>
      <p:sp>
        <p:nvSpPr>
          <p:cNvPr id="8" name="文本框 7"/>
          <p:cNvSpPr txBox="1"/>
          <p:nvPr/>
        </p:nvSpPr>
        <p:spPr>
          <a:xfrm>
            <a:off x="180340" y="1586865"/>
            <a:ext cx="1998345" cy="645160"/>
          </a:xfrm>
          <a:prstGeom prst="rect">
            <a:avLst/>
          </a:prstGeom>
          <a:noFill/>
        </p:spPr>
        <p:txBody>
          <a:bodyPr wrap="square" rtlCol="0">
            <a:spAutoFit/>
          </a:bodyPr>
          <a:p>
            <a:pPr indent="0" algn="ctr" fontAlgn="auto">
              <a:lnSpc>
                <a:spcPct val="100000"/>
              </a:lnSpc>
              <a:buFont typeface="+mj-lt"/>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Spoken Language Understanding</a:t>
            </a:r>
            <a:endParaRPr lang="en-US" altLang="zh-CN"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p:cNvSpPr txBox="1"/>
          <p:nvPr/>
        </p:nvSpPr>
        <p:spPr>
          <a:xfrm>
            <a:off x="3100070" y="1586865"/>
            <a:ext cx="1998345" cy="645160"/>
          </a:xfrm>
          <a:prstGeom prst="rect">
            <a:avLst/>
          </a:prstGeom>
          <a:noFill/>
        </p:spPr>
        <p:txBody>
          <a:bodyPr wrap="square" rtlCol="0">
            <a:spAutoFit/>
          </a:bodyPr>
          <a:p>
            <a:pPr indent="0" algn="ctr" fontAlgn="auto">
              <a:lnSpc>
                <a:spcPct val="100000"/>
              </a:lnSpc>
              <a:buFont typeface="+mj-lt"/>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Dialog State Tracking</a:t>
            </a:r>
            <a:endParaRPr lang="en-US" altLang="zh-CN"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p:cNvSpPr txBox="1"/>
          <p:nvPr/>
        </p:nvSpPr>
        <p:spPr>
          <a:xfrm>
            <a:off x="6080760" y="1586865"/>
            <a:ext cx="1998345" cy="645160"/>
          </a:xfrm>
          <a:prstGeom prst="rect">
            <a:avLst/>
          </a:prstGeom>
          <a:noFill/>
        </p:spPr>
        <p:txBody>
          <a:bodyPr wrap="square" rtlCol="0">
            <a:spAutoFit/>
          </a:bodyPr>
          <a:p>
            <a:pPr indent="0" algn="ctr" fontAlgn="auto">
              <a:lnSpc>
                <a:spcPct val="100000"/>
              </a:lnSpc>
              <a:buFont typeface="+mj-lt"/>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Dialog Policy Learning</a:t>
            </a:r>
            <a:endParaRPr lang="en-US" altLang="zh-CN"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p:cNvSpPr txBox="1"/>
          <p:nvPr/>
        </p:nvSpPr>
        <p:spPr>
          <a:xfrm>
            <a:off x="9355455" y="1586865"/>
            <a:ext cx="1998345" cy="645160"/>
          </a:xfrm>
          <a:prstGeom prst="rect">
            <a:avLst/>
          </a:prstGeom>
          <a:noFill/>
        </p:spPr>
        <p:txBody>
          <a:bodyPr wrap="square" rtlCol="0">
            <a:spAutoFit/>
          </a:bodyPr>
          <a:p>
            <a:pPr indent="0" algn="ctr" fontAlgn="auto">
              <a:lnSpc>
                <a:spcPct val="100000"/>
              </a:lnSpc>
              <a:buFont typeface="+mj-lt"/>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Natural Language Generation</a:t>
            </a:r>
            <a:endParaRPr lang="en-US" altLang="zh-CN"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矩形 12"/>
          <p:cNvSpPr/>
          <p:nvPr/>
        </p:nvSpPr>
        <p:spPr>
          <a:xfrm>
            <a:off x="147320" y="1569720"/>
            <a:ext cx="2032635" cy="1784985"/>
          </a:xfrm>
          <a:prstGeom prst="rect">
            <a:avLst/>
          </a:prstGeom>
          <a:noFill/>
          <a:ln w="3810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2487295" y="3619500"/>
            <a:ext cx="7313930" cy="829945"/>
          </a:xfrm>
          <a:prstGeom prst="rect">
            <a:avLst/>
          </a:prstGeom>
          <a:noFill/>
        </p:spPr>
        <p:txBody>
          <a:bodyPr wrap="square" rtlCol="0">
            <a:spAutoFit/>
          </a:bodyPr>
          <a:p>
            <a:pPr indent="0" algn="l" fontAlgn="auto">
              <a:lnSpc>
                <a:spcPct val="100000"/>
              </a:lnSpc>
              <a:buFont typeface="+mj-lt"/>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play the playlist    tropical     morning    on    pandora</a:t>
            </a:r>
            <a:endPar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indent="0" algn="l" fontAlgn="auto">
              <a:lnSpc>
                <a:spcPct val="100000"/>
              </a:lnSpc>
              <a:buFont typeface="+mj-lt"/>
              <a:buNone/>
            </a:pPr>
            <a:r>
              <a:rPr lang="en-US" altLang="zh-CN"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O      O       O      B-playlist    I-playlist    O    B-service</a:t>
            </a:r>
            <a:endParaRPr lang="en-US" altLang="zh-CN"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p:cNvSpPr txBox="1"/>
          <p:nvPr/>
        </p:nvSpPr>
        <p:spPr>
          <a:xfrm>
            <a:off x="1478915" y="3979545"/>
            <a:ext cx="6464935" cy="737235"/>
          </a:xfrm>
          <a:prstGeom prst="rect">
            <a:avLst/>
          </a:prstGeom>
          <a:noFill/>
        </p:spPr>
        <p:txBody>
          <a:bodyPr wrap="square" rtlCol="0">
            <a:spAutoFit/>
          </a:bodyPr>
          <a:p>
            <a:pPr indent="0" algn="l" fontAlgn="auto">
              <a:lnSpc>
                <a:spcPct val="100000"/>
              </a:lnSpc>
              <a:buFont typeface="+mj-lt"/>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Slot:</a:t>
            </a:r>
            <a:endParaRPr lang="en-US" altLang="zh-CN" b="1" dirty="0" smtClean="0">
              <a:latin typeface="Times New Roman" panose="02020603050405020304" pitchFamily="18" charset="0"/>
              <a:ea typeface="宋体" panose="02010600030101010101" pitchFamily="2" charset="-122"/>
              <a:cs typeface="Times New Roman" panose="02020603050405020304" pitchFamily="18" charset="0"/>
            </a:endParaRPr>
          </a:p>
          <a:p>
            <a:pPr indent="0" algn="l" fontAlgn="auto">
              <a:lnSpc>
                <a:spcPct val="100000"/>
              </a:lnSpc>
              <a:buFont typeface="+mj-lt"/>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p:cNvSpPr txBox="1"/>
          <p:nvPr/>
        </p:nvSpPr>
        <p:spPr>
          <a:xfrm>
            <a:off x="4128135" y="4449445"/>
            <a:ext cx="2908935" cy="460375"/>
          </a:xfrm>
          <a:prstGeom prst="rect">
            <a:avLst/>
          </a:prstGeom>
          <a:noFill/>
        </p:spPr>
        <p:txBody>
          <a:bodyPr wrap="none" rtlCol="0" anchor="t">
            <a:spAutoFit/>
          </a:bodyPr>
          <a:p>
            <a:pPr indent="0" algn="l" fontAlgn="auto">
              <a:lnSpc>
                <a:spcPct val="100000"/>
              </a:lnSpc>
              <a:buFont typeface="+mj-lt"/>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sym typeface="+mn-ea"/>
              </a:rPr>
              <a:t>Intent:      </a:t>
            </a:r>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PlayMusic</a:t>
            </a:r>
            <a:endPar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7" name="文本框 16"/>
          <p:cNvSpPr txBox="1"/>
          <p:nvPr/>
        </p:nvSpPr>
        <p:spPr>
          <a:xfrm>
            <a:off x="10621010" y="3619500"/>
            <a:ext cx="1818640" cy="1198880"/>
          </a:xfrm>
          <a:prstGeom prst="rect">
            <a:avLst/>
          </a:prstGeom>
          <a:noFill/>
        </p:spPr>
        <p:txBody>
          <a:bodyPr wrap="square" rtlCol="0">
            <a:spAutoFit/>
          </a:bodyPr>
          <a:p>
            <a:pPr indent="0" algn="l" fontAlgn="auto">
              <a:lnSpc>
                <a:spcPct val="100000"/>
              </a:lnSpc>
              <a:buFont typeface="+mj-lt"/>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O:Others</a:t>
            </a:r>
            <a:endPar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indent="0" algn="l" fontAlgn="auto">
              <a:lnSpc>
                <a:spcPct val="100000"/>
              </a:lnSpc>
              <a:buFont typeface="+mj-lt"/>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B:Begin</a:t>
            </a:r>
            <a:endPar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indent="0" algn="l" fontAlgn="auto">
              <a:lnSpc>
                <a:spcPct val="100000"/>
              </a:lnSpc>
              <a:buFont typeface="+mj-lt"/>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I :In</a:t>
            </a:r>
            <a:endPar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P spid="16" grpId="0"/>
      <p:bldP spid="15" grpId="0"/>
      <p:bldP spid="17" grpId="0"/>
      <p:bldP spid="14" grpId="1"/>
      <p:bldP spid="16" grpId="1"/>
      <p:bldP spid="15" grpId="1"/>
      <p:bldP spid="17"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EF2DDBE1-ABE7-404F-A592-1A3E362FB0A2}" type="slidenum">
              <a:rPr lang="zh-CN" altLang="en-US" smtClean="0"/>
            </a:fld>
            <a:endParaRPr lang="zh-CN" altLang="en-US" dirty="0"/>
          </a:p>
        </p:txBody>
      </p:sp>
      <p:sp>
        <p:nvSpPr>
          <p:cNvPr id="5" name="文本框 4"/>
          <p:cNvSpPr txBox="1"/>
          <p:nvPr/>
        </p:nvSpPr>
        <p:spPr>
          <a:xfrm>
            <a:off x="1887855" y="2067560"/>
            <a:ext cx="4905375" cy="3999865"/>
          </a:xfrm>
          <a:prstGeom prst="rect">
            <a:avLst/>
          </a:prstGeom>
          <a:noFill/>
        </p:spPr>
        <p:txBody>
          <a:bodyPr wrap="square" rtlCol="0">
            <a:spAutoFit/>
          </a:bodyPr>
          <a:lstStyle/>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Introduction</a:t>
            </a:r>
            <a:endPar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Related Work</a:t>
            </a:r>
            <a:endPar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Problem Formulation</a:t>
            </a:r>
            <a:endPar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Model</a:t>
            </a:r>
            <a:endPar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2800" dirty="0">
                <a:solidFill>
                  <a:schemeClr val="bg1">
                    <a:lumMod val="75000"/>
                  </a:schemeClr>
                </a:solidFill>
                <a:latin typeface="Times New Roman" panose="02020603050405020304" pitchFamily="18" charset="0"/>
                <a:ea typeface="宋体" panose="02010600030101010101" pitchFamily="2" charset="-122"/>
                <a:cs typeface="Times New Roman" panose="02020603050405020304" pitchFamily="18" charset="0"/>
              </a:rPr>
              <a:t>Experiments</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fontAlgn="auto">
              <a:lnSpc>
                <a:spcPts val="4000"/>
              </a:lnSpc>
              <a:buFont typeface="+mj-lt"/>
              <a:buAutoNum type="arabicPeriod"/>
            </a:pP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lnSpc>
                <a:spcPct val="150000"/>
              </a:lnSpc>
              <a:buFont typeface="+mj-lt"/>
              <a:buAutoNum type="arabicPeriod"/>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lnSpc>
                <a:spcPct val="150000"/>
              </a:lnSpc>
              <a:buFont typeface="+mj-lt"/>
              <a:buAutoNum type="arabicPeriod"/>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a:xfrm flipH="1">
            <a:off x="1642369" y="178480"/>
            <a:ext cx="10515600" cy="795338"/>
          </a:xfrm>
        </p:spPr>
        <p:txBody>
          <a:bodyPr/>
          <a:p>
            <a:r>
              <a:rPr lang="en-US" altLang="zh-CN">
                <a:latin typeface="Cooper Black" panose="0208090404030B020404" charset="0"/>
                <a:cs typeface="Cooper Black" panose="0208090404030B020404" charset="0"/>
              </a:rPr>
              <a:t>Conclusion</a:t>
            </a:r>
            <a:endParaRPr lang="en-US" altLang="zh-CN">
              <a:latin typeface="Cooper Black" panose="0208090404030B020404" charset="0"/>
              <a:cs typeface="Cooper Black" panose="0208090404030B020404" charset="0"/>
            </a:endParaRPr>
          </a:p>
        </p:txBody>
      </p:sp>
      <p:sp>
        <p:nvSpPr>
          <p:cNvPr id="5" name="文本框 4"/>
          <p:cNvSpPr txBox="1"/>
          <p:nvPr/>
        </p:nvSpPr>
        <p:spPr>
          <a:xfrm>
            <a:off x="635000" y="1544320"/>
            <a:ext cx="10922000" cy="2984500"/>
          </a:xfrm>
          <a:prstGeom prst="rect">
            <a:avLst/>
          </a:prstGeom>
          <a:noFill/>
        </p:spPr>
        <p:txBody>
          <a:bodyPr wrap="square" rtlCol="0" anchor="t">
            <a:spAutoFit/>
          </a:bodyPr>
          <a:p>
            <a:pPr marL="457200" indent="-457200" algn="l" fontAlgn="auto">
              <a:lnSpc>
                <a:spcPct val="100000"/>
              </a:lnSpc>
              <a:spcBef>
                <a:spcPts val="600"/>
              </a:spcBef>
              <a:buFont typeface="Wingdings" panose="05000000000000000000" charset="0"/>
              <a:buChar char="Ø"/>
            </a:pPr>
            <a:r>
              <a:rPr lang="en-US" altLang="zh-CN" sz="2800">
                <a:latin typeface="Times New Roman" panose="02020603050405020304" pitchFamily="18" charset="0"/>
                <a:cs typeface="Times New Roman" panose="02020603050405020304" pitchFamily="18" charset="0"/>
                <a:sym typeface="+mn-ea"/>
              </a:rPr>
              <a:t>novelty perspective for what is similarity</a:t>
            </a:r>
            <a:endParaRPr lang="en-US" altLang="zh-CN" sz="2800">
              <a:latin typeface="Times New Roman" panose="02020603050405020304" pitchFamily="18" charset="0"/>
              <a:cs typeface="Times New Roman" panose="02020603050405020304" pitchFamily="18" charset="0"/>
              <a:sym typeface="+mn-ea"/>
            </a:endParaRPr>
          </a:p>
          <a:p>
            <a:pPr marL="457200" indent="-457200" algn="l" fontAlgn="auto">
              <a:lnSpc>
                <a:spcPct val="100000"/>
              </a:lnSpc>
              <a:spcBef>
                <a:spcPts val="600"/>
              </a:spcBef>
              <a:buFont typeface="Wingdings" panose="05000000000000000000" charset="0"/>
              <a:buChar char="Ø"/>
            </a:pPr>
            <a:r>
              <a:rPr lang="en-US" altLang="zh-CN" sz="2800">
                <a:latin typeface="Times New Roman" panose="02020603050405020304" pitchFamily="18" charset="0"/>
                <a:cs typeface="Times New Roman" panose="02020603050405020304" pitchFamily="18" charset="0"/>
                <a:sym typeface="+mn-ea"/>
              </a:rPr>
              <a:t>powerful mechanism DPM for similarity-based model </a:t>
            </a:r>
            <a:endParaRPr lang="en-US" altLang="zh-CN" sz="2800">
              <a:latin typeface="Times New Roman" panose="02020603050405020304" pitchFamily="18" charset="0"/>
              <a:cs typeface="Times New Roman" panose="02020603050405020304" pitchFamily="18" charset="0"/>
              <a:sym typeface="+mn-ea"/>
            </a:endParaRPr>
          </a:p>
          <a:p>
            <a:pPr marL="457200" indent="-457200" algn="l" fontAlgn="auto">
              <a:lnSpc>
                <a:spcPct val="100000"/>
              </a:lnSpc>
              <a:spcBef>
                <a:spcPts val="600"/>
              </a:spcBef>
              <a:buFont typeface="Wingdings" panose="05000000000000000000" charset="0"/>
              <a:buChar char="Ø"/>
            </a:pPr>
            <a:r>
              <a:rPr lang="en-US" altLang="zh-CN" sz="2800">
                <a:latin typeface="Times New Roman" panose="02020603050405020304" pitchFamily="18" charset="0"/>
                <a:cs typeface="Times New Roman" panose="02020603050405020304" pitchFamily="18" charset="0"/>
                <a:sym typeface="+mn-ea"/>
              </a:rPr>
              <a:t>borrow vector projection from Su</a:t>
            </a:r>
            <a:endParaRPr lang="en-US" altLang="zh-CN" sz="2800">
              <a:latin typeface="Times New Roman" panose="02020603050405020304" pitchFamily="18" charset="0"/>
              <a:cs typeface="Times New Roman" panose="02020603050405020304" pitchFamily="18" charset="0"/>
              <a:sym typeface="+mn-ea"/>
            </a:endParaRPr>
          </a:p>
          <a:p>
            <a:pPr marL="457200" indent="-457200" algn="l" fontAlgn="auto">
              <a:lnSpc>
                <a:spcPct val="100000"/>
              </a:lnSpc>
              <a:spcBef>
                <a:spcPts val="600"/>
              </a:spcBef>
              <a:buFont typeface="Wingdings" panose="05000000000000000000" charset="0"/>
              <a:buChar char="Ø"/>
            </a:pPr>
            <a:r>
              <a:rPr lang="en-US" altLang="zh-CN" sz="2800">
                <a:latin typeface="Times New Roman" panose="02020603050405020304" pitchFamily="18" charset="0"/>
                <a:cs typeface="Times New Roman" panose="02020603050405020304" pitchFamily="18" charset="0"/>
                <a:sym typeface="+mn-ea"/>
              </a:rPr>
              <a:t>Experiment results validate Both Local and global environment improve the tagging accuracy</a:t>
            </a:r>
            <a:endParaRPr lang="en-US" altLang="zh-CN" sz="2800">
              <a:latin typeface="Times New Roman" panose="02020603050405020304" pitchFamily="18" charset="0"/>
              <a:cs typeface="Times New Roman" panose="02020603050405020304" pitchFamily="18" charset="0"/>
            </a:endParaRPr>
          </a:p>
          <a:p>
            <a:pPr indent="457200" algn="l" fontAlgn="auto">
              <a:lnSpc>
                <a:spcPct val="100000"/>
              </a:lnSpc>
              <a:spcBef>
                <a:spcPts val="600"/>
              </a:spcBef>
              <a:buFont typeface="+mj-lt"/>
              <a:buNone/>
            </a:pP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6" name="文本框 5"/>
          <p:cNvSpPr txBox="1"/>
          <p:nvPr/>
        </p:nvSpPr>
        <p:spPr>
          <a:xfrm>
            <a:off x="459105" y="4690110"/>
            <a:ext cx="11483975" cy="1460500"/>
          </a:xfrm>
          <a:prstGeom prst="rect">
            <a:avLst/>
          </a:prstGeom>
          <a:noFill/>
        </p:spPr>
        <p:txBody>
          <a:bodyPr wrap="square" rtlCol="0" anchor="t">
            <a:spAutoFit/>
          </a:bodyPr>
          <a:p>
            <a:pPr indent="0" algn="l" fontAlgn="auto">
              <a:lnSpc>
                <a:spcPct val="100000"/>
              </a:lnSpc>
              <a:spcBef>
                <a:spcPts val="600"/>
              </a:spcBef>
              <a:buClrTx/>
              <a:buSzTx/>
              <a:buFont typeface="Wingdings" panose="05000000000000000000" charset="0"/>
              <a:buNone/>
            </a:pPr>
            <a:r>
              <a:rPr lang="en-US" altLang="zh-CN" sz="2800">
                <a:latin typeface="Times New Roman" panose="02020603050405020304" pitchFamily="18" charset="0"/>
                <a:cs typeface="Times New Roman" panose="02020603050405020304" pitchFamily="18" charset="0"/>
                <a:sym typeface="+mn-ea"/>
              </a:rPr>
              <a:t>Further work about DPM will be explored, we expect DPM can play a role in not only NLP but also CV.</a:t>
            </a:r>
            <a:endParaRPr lang="en-US" altLang="zh-CN" sz="2800">
              <a:latin typeface="Times New Roman" panose="02020603050405020304" pitchFamily="18" charset="0"/>
              <a:cs typeface="Times New Roman" panose="02020603050405020304" pitchFamily="18" charset="0"/>
              <a:sym typeface="+mn-ea"/>
            </a:endParaRPr>
          </a:p>
          <a:p>
            <a:pPr indent="0" algn="l" fontAlgn="auto">
              <a:lnSpc>
                <a:spcPct val="100000"/>
              </a:lnSpc>
              <a:spcBef>
                <a:spcPts val="600"/>
              </a:spcBef>
              <a:buClrTx/>
              <a:buSzTx/>
              <a:buFont typeface="Wingdings" panose="05000000000000000000" charset="0"/>
              <a:buNone/>
            </a:pPr>
            <a:r>
              <a:rPr lang="en-US" altLang="zh-CN" sz="2800">
                <a:latin typeface="Times New Roman" panose="02020603050405020304" pitchFamily="18" charset="0"/>
                <a:cs typeface="Times New Roman" panose="02020603050405020304" pitchFamily="18" charset="0"/>
                <a:sym typeface="+mn-ea"/>
              </a:rPr>
              <a:t>Find more suitable environmental extractors is also a promising work.</a:t>
            </a:r>
            <a:endParaRPr lang="en-US" altLang="zh-CN"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EF2DDBE1-ABE7-404F-A592-1A3E362FB0A2}" type="slidenum">
              <a:rPr lang="zh-CN" altLang="en-US" smtClean="0"/>
            </a:fld>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EF2DDBE1-ABE7-404F-A592-1A3E362FB0A2}" type="slidenum">
              <a:rPr lang="zh-CN" altLang="en-US" smtClean="0"/>
            </a:fld>
            <a:endParaRPr lang="zh-CN" altLang="en-US" dirty="0"/>
          </a:p>
        </p:txBody>
      </p:sp>
      <p:sp>
        <p:nvSpPr>
          <p:cNvPr id="5" name="文本框 4"/>
          <p:cNvSpPr txBox="1"/>
          <p:nvPr/>
        </p:nvSpPr>
        <p:spPr>
          <a:xfrm>
            <a:off x="1190625" y="1905000"/>
            <a:ext cx="4905375" cy="442878"/>
          </a:xfrm>
          <a:prstGeom prst="rect">
            <a:avLst/>
          </a:prstGeom>
          <a:noFill/>
        </p:spPr>
        <p:txBody>
          <a:bodyPr wrap="square" rtlCol="0">
            <a:spAutoFit/>
          </a:bodyPr>
          <a:lstStyle/>
          <a:p>
            <a:pPr marL="342900" indent="-342900" algn="l">
              <a:lnSpc>
                <a:spcPct val="150000"/>
              </a:lnSpc>
              <a:buFont typeface="+mj-lt"/>
              <a:buAutoNum type="arabicPeriod"/>
            </a:pPr>
            <a:r>
              <a:rPr lang="en-US" altLang="zh-CN" dirty="0">
                <a:latin typeface="宋体" panose="02010600030101010101" pitchFamily="2" charset="-122"/>
                <a:ea typeface="宋体" panose="02010600030101010101" pitchFamily="2" charset="-122"/>
              </a:rPr>
              <a:t>f</a:t>
            </a:r>
            <a:endParaRPr lang="zh-CN" altLang="en-US" dirty="0" err="1">
              <a:latin typeface="宋体" panose="02010600030101010101" pitchFamily="2" charset="-122"/>
              <a:ea typeface="宋体" panose="02010600030101010101" pitchFamily="2" charset="-122"/>
            </a:endParaRPr>
          </a:p>
        </p:txBody>
      </p:sp>
      <p:sp>
        <p:nvSpPr>
          <p:cNvPr id="2" name="文本框 1"/>
          <p:cNvSpPr txBox="1"/>
          <p:nvPr/>
        </p:nvSpPr>
        <p:spPr>
          <a:xfrm>
            <a:off x="361950" y="1067435"/>
            <a:ext cx="11333480" cy="1198880"/>
          </a:xfrm>
          <a:prstGeom prst="rect">
            <a:avLst/>
          </a:prstGeom>
          <a:noFill/>
        </p:spPr>
        <p:txBody>
          <a:bodyPr wrap="square" rtlCol="0" anchor="t">
            <a:spAutoFit/>
          </a:bodyPr>
          <a:p>
            <a:pPr indent="0" algn="l" fontAlgn="auto">
              <a:lnSpc>
                <a:spcPct val="100000"/>
              </a:lnSpc>
              <a:buFont typeface="+mj-lt"/>
              <a:buNone/>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The academic is not an army race. It does not really matter how fancy the model is. It does not really matter whether the model can achieve the stoa performance. The real innovation is to find something new and this work has found a fresh new perspective.</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某</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ICML Editor</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p:txBody>
          <a:bodyPr/>
          <a:p>
            <a:r>
              <a:rPr lang="en-US" altLang="zh-CN">
                <a:latin typeface="Cooper Black" panose="0208090404030B020404" charset="0"/>
                <a:cs typeface="Cooper Black" panose="0208090404030B020404" charset="0"/>
              </a:rPr>
              <a:t>INTRODUCTION</a:t>
            </a:r>
            <a:endParaRPr lang="en-US" altLang="zh-CN">
              <a:latin typeface="Cooper Black" panose="0208090404030B020404" charset="0"/>
              <a:cs typeface="Cooper Black" panose="0208090404030B020404" charset="0"/>
            </a:endParaRPr>
          </a:p>
        </p:txBody>
      </p:sp>
      <p:pic>
        <p:nvPicPr>
          <p:cNvPr id="6" name="图片 5"/>
          <p:cNvPicPr>
            <a:picLocks noChangeAspect="1"/>
          </p:cNvPicPr>
          <p:nvPr/>
        </p:nvPicPr>
        <p:blipFill>
          <a:blip r:embed="rId1"/>
          <a:stretch>
            <a:fillRect/>
          </a:stretch>
        </p:blipFill>
        <p:spPr>
          <a:xfrm>
            <a:off x="1176655" y="881380"/>
            <a:ext cx="9530715" cy="3027045"/>
          </a:xfrm>
          <a:prstGeom prst="rect">
            <a:avLst/>
          </a:prstGeom>
        </p:spPr>
      </p:pic>
      <p:sp>
        <p:nvSpPr>
          <p:cNvPr id="7" name="文本框 6"/>
          <p:cNvSpPr txBox="1"/>
          <p:nvPr/>
        </p:nvSpPr>
        <p:spPr>
          <a:xfrm>
            <a:off x="5723255" y="178435"/>
            <a:ext cx="3695065" cy="645160"/>
          </a:xfrm>
          <a:prstGeom prst="rect">
            <a:avLst/>
          </a:prstGeom>
          <a:noFill/>
        </p:spPr>
        <p:txBody>
          <a:bodyPr wrap="square" rtlCol="0">
            <a:spAutoFit/>
          </a:bodyPr>
          <a:p>
            <a:pPr indent="0" algn="l">
              <a:lnSpc>
                <a:spcPct val="150000"/>
              </a:lnSpc>
              <a:buFont typeface="+mj-lt"/>
              <a:buNone/>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很猛很猛的神经网络</a:t>
            </a: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1120140" y="3908425"/>
            <a:ext cx="9872980" cy="2447290"/>
          </a:xfrm>
          <a:prstGeom prst="rect">
            <a:avLst/>
          </a:prstGeom>
        </p:spPr>
      </p:pic>
      <p:sp>
        <p:nvSpPr>
          <p:cNvPr id="9" name="文本框 8"/>
          <p:cNvSpPr txBox="1"/>
          <p:nvPr/>
        </p:nvSpPr>
        <p:spPr>
          <a:xfrm>
            <a:off x="63500" y="6285865"/>
            <a:ext cx="2540000" cy="506730"/>
          </a:xfrm>
          <a:prstGeom prst="rect">
            <a:avLst/>
          </a:prstGeom>
          <a:noFill/>
        </p:spPr>
        <p:txBody>
          <a:bodyPr wrap="square" rtlCol="0" anchor="t">
            <a:spAutoFit/>
          </a:bodyPr>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arXiv:1909.02188v1</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5272405" y="1235710"/>
            <a:ext cx="450850" cy="300990"/>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
        <p:nvSpPr>
          <p:cNvPr id="10" name="矩形 9"/>
          <p:cNvSpPr/>
          <p:nvPr/>
        </p:nvSpPr>
        <p:spPr>
          <a:xfrm>
            <a:off x="4210685" y="1235710"/>
            <a:ext cx="354965" cy="300990"/>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p:txBody>
          <a:bodyPr/>
          <a:p>
            <a:r>
              <a:rPr lang="en-US" altLang="zh-CN">
                <a:latin typeface="Cooper Black" panose="0208090404030B020404" charset="0"/>
                <a:cs typeface="Cooper Black" panose="0208090404030B020404" charset="0"/>
              </a:rPr>
              <a:t>INTRODUCTION</a:t>
            </a:r>
            <a:endParaRPr lang="en-US" altLang="zh-CN">
              <a:latin typeface="Cooper Black" panose="0208090404030B020404" charset="0"/>
              <a:cs typeface="Cooper Black" panose="0208090404030B020404" charset="0"/>
            </a:endParaRPr>
          </a:p>
        </p:txBody>
      </p:sp>
      <p:sp>
        <p:nvSpPr>
          <p:cNvPr id="10" name="文本框 9"/>
          <p:cNvSpPr txBox="1"/>
          <p:nvPr/>
        </p:nvSpPr>
        <p:spPr>
          <a:xfrm>
            <a:off x="3660775" y="1802130"/>
            <a:ext cx="6227445" cy="1198880"/>
          </a:xfrm>
          <a:prstGeom prst="rect">
            <a:avLst/>
          </a:prstGeom>
          <a:noFill/>
        </p:spPr>
        <p:txBody>
          <a:bodyPr wrap="square" rtlCol="0">
            <a:spAutoFit/>
          </a:bodyPr>
          <a:p>
            <a:pPr indent="0" algn="l">
              <a:lnSpc>
                <a:spcPct val="150000"/>
              </a:lnSpc>
              <a:buFont typeface="+mj-lt"/>
              <a:buNone/>
            </a:pP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我</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:Hey Siri ,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为了避免跟特朗普一样中招</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什么时间、场合应该戴好口罩</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p:cNvSpPr txBox="1"/>
          <p:nvPr/>
        </p:nvSpPr>
        <p:spPr>
          <a:xfrm>
            <a:off x="3634105" y="3237865"/>
            <a:ext cx="6024880" cy="1198880"/>
          </a:xfrm>
          <a:prstGeom prst="rect">
            <a:avLst/>
          </a:prstGeom>
          <a:noFill/>
        </p:spPr>
        <p:txBody>
          <a:bodyPr wrap="square" rtlCol="0" anchor="t">
            <a:spAutoFit/>
          </a:bodyPr>
          <a:p>
            <a:pPr indent="0" algn="l">
              <a:lnSpc>
                <a:spcPct val="150000"/>
              </a:lnSpc>
              <a:buFont typeface="+mj-lt"/>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sym typeface="+mn-ea"/>
              </a:rPr>
              <a:t>Siri</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mn-ea"/>
              </a:rPr>
              <a:t>我在网上没有找到</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mn-ea"/>
              </a:rPr>
              <a:t>为了避免</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mn-ea"/>
              </a:rPr>
              <a:t>好口罩</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mn-ea"/>
              </a:rPr>
              <a:t>的有关资料</a:t>
            </a: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5" name="图片 4"/>
          <p:cNvPicPr>
            <a:picLocks noChangeAspect="1"/>
          </p:cNvPicPr>
          <p:nvPr/>
        </p:nvPicPr>
        <p:blipFill>
          <a:blip r:embed="rId1"/>
          <a:stretch>
            <a:fillRect/>
          </a:stretch>
        </p:blipFill>
        <p:spPr>
          <a:xfrm>
            <a:off x="1185545" y="2342515"/>
            <a:ext cx="2056130" cy="1884045"/>
          </a:xfrm>
          <a:prstGeom prst="rect">
            <a:avLst/>
          </a:prstGeom>
        </p:spPr>
      </p:pic>
      <p:pic>
        <p:nvPicPr>
          <p:cNvPr id="6" name="图片 5"/>
          <p:cNvPicPr>
            <a:picLocks noChangeAspect="1"/>
          </p:cNvPicPr>
          <p:nvPr/>
        </p:nvPicPr>
        <p:blipFill>
          <a:blip r:embed="rId2"/>
          <a:stretch>
            <a:fillRect/>
          </a:stretch>
        </p:blipFill>
        <p:spPr>
          <a:xfrm>
            <a:off x="2139950" y="130175"/>
            <a:ext cx="7476490" cy="6478905"/>
          </a:xfrm>
          <a:prstGeom prst="rect">
            <a:avLst/>
          </a:prstGeom>
        </p:spPr>
      </p:pic>
      <p:sp>
        <p:nvSpPr>
          <p:cNvPr id="7" name="文本框 6"/>
          <p:cNvSpPr txBox="1"/>
          <p:nvPr/>
        </p:nvSpPr>
        <p:spPr>
          <a:xfrm>
            <a:off x="-27940" y="6285865"/>
            <a:ext cx="2540000" cy="506730"/>
          </a:xfrm>
          <a:prstGeom prst="rect">
            <a:avLst/>
          </a:prstGeom>
          <a:noFill/>
        </p:spPr>
        <p:txBody>
          <a:bodyPr wrap="square" rtlCol="0" anchor="t">
            <a:spAutoFit/>
          </a:bodyPr>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arXiv:1904.05046 [cs]</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p:txBody>
          <a:bodyPr/>
          <a:p>
            <a:r>
              <a:rPr lang="en-US" altLang="zh-CN">
                <a:latin typeface="Cooper Black" panose="0208090404030B020404" charset="0"/>
                <a:cs typeface="Cooper Black" panose="0208090404030B020404" charset="0"/>
              </a:rPr>
              <a:t>INTRODUCTION</a:t>
            </a:r>
            <a:endParaRPr lang="en-US" altLang="zh-CN">
              <a:latin typeface="Cooper Black" panose="0208090404030B020404" charset="0"/>
              <a:cs typeface="Cooper Black" panose="0208090404030B020404" charset="0"/>
            </a:endParaRPr>
          </a:p>
        </p:txBody>
      </p:sp>
      <p:pic>
        <p:nvPicPr>
          <p:cNvPr id="13" name="图片 12"/>
          <p:cNvPicPr>
            <a:picLocks noChangeAspect="1"/>
          </p:cNvPicPr>
          <p:nvPr/>
        </p:nvPicPr>
        <p:blipFill>
          <a:blip r:embed="rId1"/>
          <a:stretch>
            <a:fillRect/>
          </a:stretch>
        </p:blipFill>
        <p:spPr>
          <a:xfrm>
            <a:off x="403225" y="974090"/>
            <a:ext cx="2760345" cy="1970405"/>
          </a:xfrm>
          <a:prstGeom prst="rect">
            <a:avLst/>
          </a:prstGeom>
        </p:spPr>
      </p:pic>
      <p:sp>
        <p:nvSpPr>
          <p:cNvPr id="14" name="文本框 13"/>
          <p:cNvSpPr txBox="1"/>
          <p:nvPr/>
        </p:nvSpPr>
        <p:spPr>
          <a:xfrm>
            <a:off x="1170940" y="903605"/>
            <a:ext cx="1953260" cy="506730"/>
          </a:xfrm>
          <a:prstGeom prst="rect">
            <a:avLst/>
          </a:prstGeom>
          <a:noFill/>
        </p:spPr>
        <p:txBody>
          <a:bodyPr wrap="none" rtlCol="0" anchor="t">
            <a:spAutoFit/>
          </a:bodyPr>
          <a:p>
            <a:pPr indent="0" algn="l">
              <a:lnSpc>
                <a:spcPct val="150000"/>
              </a:lnSpc>
              <a:buFont typeface="+mj-lt"/>
              <a:buNone/>
            </a:pPr>
            <a:r>
              <a:rPr lang="en-US" altLang="zh-CN">
                <a:latin typeface="Times New Roman" panose="02020603050405020304" pitchFamily="18" charset="0"/>
                <a:cs typeface="Times New Roman" panose="02020603050405020304" pitchFamily="18" charset="0"/>
                <a:sym typeface="+mn-ea"/>
              </a:rPr>
              <a:t>Vinyals et al., 2016</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5" name="图片 14"/>
          <p:cNvPicPr>
            <a:picLocks noChangeAspect="1"/>
          </p:cNvPicPr>
          <p:nvPr/>
        </p:nvPicPr>
        <p:blipFill>
          <a:blip r:embed="rId2"/>
          <a:srcRect r="53253"/>
          <a:stretch>
            <a:fillRect/>
          </a:stretch>
        </p:blipFill>
        <p:spPr>
          <a:xfrm>
            <a:off x="3388360" y="988060"/>
            <a:ext cx="2892425" cy="2087880"/>
          </a:xfrm>
          <a:prstGeom prst="rect">
            <a:avLst/>
          </a:prstGeom>
        </p:spPr>
      </p:pic>
      <p:sp>
        <p:nvSpPr>
          <p:cNvPr id="17" name="文本框 16"/>
          <p:cNvSpPr txBox="1"/>
          <p:nvPr/>
        </p:nvSpPr>
        <p:spPr>
          <a:xfrm>
            <a:off x="4010660" y="743585"/>
            <a:ext cx="1725930" cy="506730"/>
          </a:xfrm>
          <a:prstGeom prst="rect">
            <a:avLst/>
          </a:prstGeom>
          <a:noFill/>
        </p:spPr>
        <p:txBody>
          <a:bodyPr wrap="none" rtlCol="0" anchor="t">
            <a:spAutoFit/>
          </a:bodyPr>
          <a:p>
            <a:pPr indent="0" algn="l">
              <a:lnSpc>
                <a:spcPct val="150000"/>
              </a:lnSpc>
              <a:buFont typeface="+mj-lt"/>
              <a:buNone/>
            </a:pPr>
            <a:r>
              <a:rPr lang="en-US" altLang="zh-CN">
                <a:latin typeface="Times New Roman" panose="02020603050405020304" pitchFamily="18" charset="0"/>
                <a:cs typeface="Times New Roman" panose="02020603050405020304" pitchFamily="18" charset="0"/>
                <a:sym typeface="+mn-ea"/>
              </a:rPr>
              <a:t>Snell et al., 2017</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p:cNvSpPr txBox="1"/>
          <p:nvPr/>
        </p:nvSpPr>
        <p:spPr>
          <a:xfrm>
            <a:off x="10227945" y="1557655"/>
            <a:ext cx="1252855" cy="737235"/>
          </a:xfrm>
          <a:prstGeom prst="rect">
            <a:avLst/>
          </a:prstGeom>
          <a:noFill/>
        </p:spPr>
        <p:txBody>
          <a:bodyPr wrap="square" rtlCol="0">
            <a:spAutoFit/>
          </a:bodyPr>
          <a:p>
            <a:pPr indent="0" algn="l">
              <a:lnSpc>
                <a:spcPct val="150000"/>
              </a:lnSpc>
              <a:buFont typeface="+mj-lt"/>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CV</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9" name="图片 18"/>
          <p:cNvPicPr>
            <a:picLocks noChangeAspect="1"/>
          </p:cNvPicPr>
          <p:nvPr/>
        </p:nvPicPr>
        <p:blipFill>
          <a:blip r:embed="rId3"/>
          <a:stretch>
            <a:fillRect/>
          </a:stretch>
        </p:blipFill>
        <p:spPr>
          <a:xfrm>
            <a:off x="63500" y="3759200"/>
            <a:ext cx="5015865" cy="1858010"/>
          </a:xfrm>
          <a:prstGeom prst="rect">
            <a:avLst/>
          </a:prstGeom>
        </p:spPr>
      </p:pic>
      <p:pic>
        <p:nvPicPr>
          <p:cNvPr id="21" name="图片 20"/>
          <p:cNvPicPr>
            <a:picLocks noChangeAspect="1"/>
          </p:cNvPicPr>
          <p:nvPr/>
        </p:nvPicPr>
        <p:blipFill>
          <a:blip r:embed="rId4"/>
          <a:stretch>
            <a:fillRect/>
          </a:stretch>
        </p:blipFill>
        <p:spPr>
          <a:xfrm>
            <a:off x="6280785" y="1085215"/>
            <a:ext cx="3473450" cy="1893570"/>
          </a:xfrm>
          <a:prstGeom prst="rect">
            <a:avLst/>
          </a:prstGeom>
        </p:spPr>
      </p:pic>
      <p:sp>
        <p:nvSpPr>
          <p:cNvPr id="22" name="文本框 21"/>
          <p:cNvSpPr txBox="1"/>
          <p:nvPr/>
        </p:nvSpPr>
        <p:spPr>
          <a:xfrm>
            <a:off x="7758430" y="2294890"/>
            <a:ext cx="852170" cy="506730"/>
          </a:xfrm>
          <a:prstGeom prst="rect">
            <a:avLst/>
          </a:prstGeom>
          <a:noFill/>
        </p:spPr>
        <p:txBody>
          <a:bodyPr wrap="none" rtlCol="0" anchor="t">
            <a:spAutoFit/>
          </a:bodyPr>
          <a:p>
            <a:pPr indent="0" algn="l">
              <a:lnSpc>
                <a:spcPct val="150000"/>
              </a:lnSpc>
              <a:buFont typeface="+mj-lt"/>
              <a:buNone/>
            </a:pPr>
            <a:r>
              <a:rPr lang="en-US" altLang="zh-CN">
                <a:latin typeface="Times New Roman" panose="02020603050405020304" pitchFamily="18" charset="0"/>
                <a:cs typeface="Times New Roman" panose="02020603050405020304" pitchFamily="18" charset="0"/>
                <a:sym typeface="+mn-ea"/>
              </a:rPr>
              <a:t>TapNet</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文本框 22"/>
          <p:cNvSpPr txBox="1"/>
          <p:nvPr/>
        </p:nvSpPr>
        <p:spPr>
          <a:xfrm>
            <a:off x="7089775" y="903605"/>
            <a:ext cx="1725930" cy="506730"/>
          </a:xfrm>
          <a:prstGeom prst="rect">
            <a:avLst/>
          </a:prstGeom>
          <a:noFill/>
        </p:spPr>
        <p:txBody>
          <a:bodyPr wrap="none" rtlCol="0" anchor="t">
            <a:spAutoFit/>
          </a:bodyPr>
          <a:p>
            <a:pPr indent="0" algn="l">
              <a:lnSpc>
                <a:spcPct val="150000"/>
              </a:lnSpc>
              <a:buFont typeface="+mj-lt"/>
              <a:buNone/>
            </a:pPr>
            <a:r>
              <a:rPr lang="en-US" altLang="zh-CN">
                <a:latin typeface="Times New Roman" panose="02020603050405020304" pitchFamily="18" charset="0"/>
                <a:cs typeface="Times New Roman" panose="02020603050405020304" pitchFamily="18" charset="0"/>
                <a:sym typeface="+mn-ea"/>
              </a:rPr>
              <a:t>Sung et al., 2019</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p:cNvSpPr txBox="1"/>
          <p:nvPr/>
        </p:nvSpPr>
        <p:spPr>
          <a:xfrm>
            <a:off x="1054735" y="5514340"/>
            <a:ext cx="1510030" cy="368300"/>
          </a:xfrm>
          <a:prstGeom prst="rect">
            <a:avLst/>
          </a:prstGeom>
          <a:noFill/>
        </p:spPr>
        <p:txBody>
          <a:bodyPr wrap="none" rtlCol="0" anchor="t">
            <a:spAutoFit/>
          </a:bodyPr>
          <a:p>
            <a:pPr indent="0" algn="l" fontAlgn="auto">
              <a:lnSpc>
                <a:spcPct val="10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Yu et al., 2018</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p:cNvSpPr txBox="1"/>
          <p:nvPr/>
        </p:nvSpPr>
        <p:spPr>
          <a:xfrm>
            <a:off x="10169525" y="4879975"/>
            <a:ext cx="1252855" cy="737235"/>
          </a:xfrm>
          <a:prstGeom prst="rect">
            <a:avLst/>
          </a:prstGeom>
          <a:noFill/>
        </p:spPr>
        <p:txBody>
          <a:bodyPr wrap="square" rtlCol="0">
            <a:spAutoFit/>
          </a:bodyPr>
          <a:p>
            <a:pPr indent="0" algn="l">
              <a:lnSpc>
                <a:spcPct val="150000"/>
              </a:lnSpc>
              <a:buFont typeface="+mj-lt"/>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NLP</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26"/>
          <p:cNvSpPr txBox="1"/>
          <p:nvPr/>
        </p:nvSpPr>
        <p:spPr>
          <a:xfrm>
            <a:off x="9452610" y="2915920"/>
            <a:ext cx="2637155" cy="1383665"/>
          </a:xfrm>
          <a:prstGeom prst="rect">
            <a:avLst/>
          </a:prstGeom>
          <a:noFill/>
          <a:ln w="28575">
            <a:solidFill>
              <a:srgbClr val="FF0000"/>
            </a:solidFill>
          </a:ln>
        </p:spPr>
        <p:txBody>
          <a:bodyPr wrap="square" rtlCol="0" anchor="t">
            <a:spAutoFit/>
          </a:bodyPr>
          <a:p>
            <a:pPr marL="457200" indent="-457200" algn="l" fontAlgn="auto">
              <a:lnSpc>
                <a:spcPct val="100000"/>
              </a:lnSpc>
              <a:buFont typeface="Wingdings" panose="05000000000000000000" charset="0"/>
              <a:buChar char="Ø"/>
            </a:pPr>
            <a:r>
              <a:rPr lang="en-US" altLang="zh-CN" sz="2800">
                <a:latin typeface="Times New Roman" panose="02020603050405020304" pitchFamily="18" charset="0"/>
                <a:cs typeface="Times New Roman" panose="02020603050405020304" pitchFamily="18" charset="0"/>
                <a:sym typeface="+mn-ea"/>
              </a:rPr>
              <a:t>General Extractor</a:t>
            </a:r>
            <a:endParaRPr lang="en-US" altLang="zh-CN" sz="2800">
              <a:latin typeface="Times New Roman" panose="02020603050405020304" pitchFamily="18" charset="0"/>
              <a:cs typeface="Times New Roman" panose="02020603050405020304" pitchFamily="18" charset="0"/>
              <a:sym typeface="+mn-ea"/>
            </a:endParaRPr>
          </a:p>
          <a:p>
            <a:pPr marL="457200" indent="-457200" algn="l" fontAlgn="auto">
              <a:lnSpc>
                <a:spcPct val="100000"/>
              </a:lnSpc>
              <a:buFont typeface="Wingdings" panose="05000000000000000000" charset="0"/>
              <a:buChar char="Ø"/>
            </a:pPr>
            <a:r>
              <a:rPr lang="en-US" altLang="zh-CN" sz="2800">
                <a:latin typeface="Times New Roman" panose="02020603050405020304" pitchFamily="18" charset="0"/>
                <a:cs typeface="Times New Roman" panose="02020603050405020304" pitchFamily="18" charset="0"/>
                <a:sym typeface="+mn-ea"/>
              </a:rPr>
              <a:t>few examples</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28" name="直接连接符 27"/>
          <p:cNvCxnSpPr/>
          <p:nvPr/>
        </p:nvCxnSpPr>
        <p:spPr>
          <a:xfrm flipV="1">
            <a:off x="299720" y="3451860"/>
            <a:ext cx="9202420" cy="12065"/>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5"/>
          <a:srcRect b="21883"/>
          <a:stretch>
            <a:fillRect/>
          </a:stretch>
        </p:blipFill>
        <p:spPr>
          <a:xfrm>
            <a:off x="5281295" y="3838575"/>
            <a:ext cx="4110355" cy="2240915"/>
          </a:xfrm>
          <a:prstGeom prst="rect">
            <a:avLst/>
          </a:prstGeom>
        </p:spPr>
      </p:pic>
      <p:sp>
        <p:nvSpPr>
          <p:cNvPr id="30" name="文本框 29"/>
          <p:cNvSpPr txBox="1"/>
          <p:nvPr/>
        </p:nvSpPr>
        <p:spPr>
          <a:xfrm>
            <a:off x="6416675" y="5758815"/>
            <a:ext cx="1839595" cy="506730"/>
          </a:xfrm>
          <a:prstGeom prst="rect">
            <a:avLst/>
          </a:prstGeom>
          <a:noFill/>
        </p:spPr>
        <p:txBody>
          <a:bodyPr wrap="none" rtlCol="0" anchor="t">
            <a:spAutoFit/>
          </a:bodyPr>
          <a:p>
            <a:pPr algn="l">
              <a:lnSpc>
                <a:spcPct val="150000"/>
              </a:lnSpc>
              <a:buClrTx/>
              <a:buSzTx/>
              <a:buFont typeface="+mj-lt"/>
              <a:buNone/>
            </a:pPr>
            <a:r>
              <a:rPr lang="en-US" altLang="zh-CN">
                <a:latin typeface="Times New Roman" panose="02020603050405020304" pitchFamily="18" charset="0"/>
                <a:cs typeface="Times New Roman" panose="02020603050405020304" pitchFamily="18" charset="0"/>
                <a:sym typeface="+mn-ea"/>
              </a:rPr>
              <a:t>Geng et al., 2019</a:t>
            </a:r>
            <a:endParaRPr lang="en-US" altLang="zh-CN">
              <a:latin typeface="Times New Roman" panose="02020603050405020304" pitchFamily="18" charset="0"/>
              <a:cs typeface="Times New Roman" panose="02020603050405020304" pitchFamily="18" charset="0"/>
            </a:endParaRPr>
          </a:p>
        </p:txBody>
      </p:sp>
      <p:sp>
        <p:nvSpPr>
          <p:cNvPr id="31" name="文本框 30"/>
          <p:cNvSpPr txBox="1"/>
          <p:nvPr/>
        </p:nvSpPr>
        <p:spPr>
          <a:xfrm>
            <a:off x="4286885" y="3550285"/>
            <a:ext cx="1899920" cy="368300"/>
          </a:xfrm>
          <a:prstGeom prst="rect">
            <a:avLst/>
          </a:prstGeom>
          <a:noFill/>
        </p:spPr>
        <p:txBody>
          <a:bodyPr wrap="none" rtlCol="0" anchor="t">
            <a:spAutoFit/>
          </a:bodyPr>
          <a:p>
            <a:pPr indent="0" algn="l" fontAlgn="auto">
              <a:lnSpc>
                <a:spcPct val="10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mn-ea"/>
              </a:rPr>
              <a:t>Text Classification</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30" grpId="0"/>
      <p:bldP spid="31" grpId="0"/>
      <p:bldP spid="25" grpId="1"/>
      <p:bldP spid="26" grpId="1"/>
      <p:bldP spid="30" grpId="1"/>
      <p:bldP spid="31" grpId="1"/>
      <p:bldP spid="27" grpId="0" animBg="1"/>
      <p:bldP spid="2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p:txBody>
          <a:bodyPr/>
          <a:p>
            <a:r>
              <a:rPr lang="en-US" altLang="zh-CN">
                <a:latin typeface="Cooper Black" panose="0208090404030B020404" charset="0"/>
                <a:cs typeface="Cooper Black" panose="0208090404030B020404" charset="0"/>
              </a:rPr>
              <a:t>INTRODUCTION</a:t>
            </a:r>
            <a:endParaRPr lang="en-US" altLang="zh-CN">
              <a:latin typeface="Cooper Black" panose="0208090404030B020404" charset="0"/>
              <a:cs typeface="Cooper Black" panose="0208090404030B020404" charset="0"/>
            </a:endParaRPr>
          </a:p>
        </p:txBody>
      </p:sp>
      <p:pic>
        <p:nvPicPr>
          <p:cNvPr id="8" name="图片 7"/>
          <p:cNvPicPr>
            <a:picLocks noChangeAspect="1"/>
          </p:cNvPicPr>
          <p:nvPr/>
        </p:nvPicPr>
        <p:blipFill>
          <a:blip r:embed="rId1"/>
          <a:stretch>
            <a:fillRect/>
          </a:stretch>
        </p:blipFill>
        <p:spPr>
          <a:xfrm>
            <a:off x="2171065" y="974090"/>
            <a:ext cx="4859020" cy="2934335"/>
          </a:xfrm>
          <a:prstGeom prst="rect">
            <a:avLst/>
          </a:prstGeom>
        </p:spPr>
      </p:pic>
      <p:pic>
        <p:nvPicPr>
          <p:cNvPr id="6" name="图片 5"/>
          <p:cNvPicPr>
            <a:picLocks noChangeAspect="1"/>
          </p:cNvPicPr>
          <p:nvPr/>
        </p:nvPicPr>
        <p:blipFill>
          <a:blip r:embed="rId2"/>
          <a:srcRect l="1175" t="5340" r="10410" b="-633"/>
          <a:stretch>
            <a:fillRect/>
          </a:stretch>
        </p:blipFill>
        <p:spPr>
          <a:xfrm>
            <a:off x="7203440" y="1103630"/>
            <a:ext cx="4326890" cy="2934970"/>
          </a:xfrm>
          <a:prstGeom prst="rect">
            <a:avLst/>
          </a:prstGeom>
        </p:spPr>
      </p:pic>
      <p:pic>
        <p:nvPicPr>
          <p:cNvPr id="7" name="图片 6"/>
          <p:cNvPicPr>
            <a:picLocks noChangeAspect="1"/>
          </p:cNvPicPr>
          <p:nvPr/>
        </p:nvPicPr>
        <p:blipFill>
          <a:blip r:embed="rId3"/>
          <a:stretch>
            <a:fillRect/>
          </a:stretch>
        </p:blipFill>
        <p:spPr>
          <a:xfrm>
            <a:off x="3272155" y="4038600"/>
            <a:ext cx="7587615" cy="2809875"/>
          </a:xfrm>
          <a:prstGeom prst="rect">
            <a:avLst/>
          </a:prstGeom>
        </p:spPr>
      </p:pic>
      <p:sp>
        <p:nvSpPr>
          <p:cNvPr id="9" name="文本框 8"/>
          <p:cNvSpPr txBox="1"/>
          <p:nvPr/>
        </p:nvSpPr>
        <p:spPr>
          <a:xfrm>
            <a:off x="3897630" y="826135"/>
            <a:ext cx="1840230" cy="368300"/>
          </a:xfrm>
          <a:prstGeom prst="rect">
            <a:avLst/>
          </a:prstGeom>
          <a:noFill/>
        </p:spPr>
        <p:txBody>
          <a:bodyPr wrap="none" rtlCol="0" anchor="t">
            <a:spAutoFit/>
          </a:bodyPr>
          <a:p>
            <a:pPr indent="0" algn="l" fontAlgn="auto">
              <a:lnSpc>
                <a:spcPct val="10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Bapna et al., 2017</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p:cNvSpPr txBox="1"/>
          <p:nvPr/>
        </p:nvSpPr>
        <p:spPr>
          <a:xfrm>
            <a:off x="9653270" y="829310"/>
            <a:ext cx="1725930" cy="368300"/>
          </a:xfrm>
          <a:prstGeom prst="rect">
            <a:avLst/>
          </a:prstGeom>
          <a:noFill/>
        </p:spPr>
        <p:txBody>
          <a:bodyPr wrap="none" rtlCol="0" anchor="t">
            <a:spAutoFit/>
          </a:bodyPr>
          <a:p>
            <a:pPr indent="0" algn="l" fontAlgn="auto">
              <a:lnSpc>
                <a:spcPct val="10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Sung et al., 2019</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p:cNvSpPr txBox="1"/>
          <p:nvPr/>
        </p:nvSpPr>
        <p:spPr>
          <a:xfrm>
            <a:off x="8804275" y="4445635"/>
            <a:ext cx="1713230" cy="368300"/>
          </a:xfrm>
          <a:prstGeom prst="rect">
            <a:avLst/>
          </a:prstGeom>
          <a:noFill/>
        </p:spPr>
        <p:txBody>
          <a:bodyPr wrap="none" rtlCol="0" anchor="t">
            <a:spAutoFit/>
          </a:bodyPr>
          <a:p>
            <a:pPr indent="0" algn="l" fontAlgn="auto">
              <a:lnSpc>
                <a:spcPct val="10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Shah et al., 2019</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522720" y="322580"/>
            <a:ext cx="5234305" cy="506730"/>
          </a:xfrm>
          <a:prstGeom prst="rect">
            <a:avLst/>
          </a:prstGeom>
          <a:noFill/>
        </p:spPr>
        <p:txBody>
          <a:bodyPr wrap="square" rtlCol="0">
            <a:spAutoFit/>
          </a:bodyPr>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Similarity-based Methods For FSL-SF Task</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26"/>
          <p:cNvSpPr txBox="1"/>
          <p:nvPr/>
        </p:nvSpPr>
        <p:spPr>
          <a:xfrm>
            <a:off x="548640" y="3516630"/>
            <a:ext cx="1718945" cy="521970"/>
          </a:xfrm>
          <a:prstGeom prst="rect">
            <a:avLst/>
          </a:prstGeom>
          <a:noFill/>
          <a:ln w="28575">
            <a:solidFill>
              <a:srgbClr val="FF0000"/>
            </a:solidFill>
          </a:ln>
        </p:spPr>
        <p:txBody>
          <a:bodyPr wrap="square" rtlCol="0" anchor="t">
            <a:spAutoFit/>
          </a:bodyPr>
          <a:p>
            <a:pPr indent="0" algn="l" fontAlgn="auto">
              <a:lnSpc>
                <a:spcPct val="100000"/>
              </a:lnSpc>
              <a:buFont typeface="Wingdings" panose="05000000000000000000" charset="0"/>
              <a:buNone/>
            </a:pPr>
            <a:r>
              <a:rPr lang="en-US" altLang="zh-CN" sz="2800">
                <a:latin typeface="Times New Roman" panose="02020603050405020304" pitchFamily="18" charset="0"/>
                <a:cs typeface="Times New Roman" panose="02020603050405020304" pitchFamily="18" charset="0"/>
                <a:sym typeface="+mn-ea"/>
              </a:rPr>
              <a:t>Zero-Shot</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p:txBody>
          <a:bodyPr/>
          <a:p>
            <a:r>
              <a:rPr lang="en-US" altLang="zh-CN">
                <a:latin typeface="Cooper Black" panose="0208090404030B020404" charset="0"/>
                <a:cs typeface="Cooper Black" panose="0208090404030B020404" charset="0"/>
              </a:rPr>
              <a:t>INTRODUCTION</a:t>
            </a:r>
            <a:endParaRPr lang="en-US" altLang="zh-CN">
              <a:latin typeface="Cooper Black" panose="0208090404030B020404" charset="0"/>
              <a:cs typeface="Cooper Black" panose="0208090404030B020404" charset="0"/>
            </a:endParaRPr>
          </a:p>
        </p:txBody>
      </p:sp>
      <p:pic>
        <p:nvPicPr>
          <p:cNvPr id="20" name="图片 19"/>
          <p:cNvPicPr>
            <a:picLocks noChangeAspect="1"/>
          </p:cNvPicPr>
          <p:nvPr/>
        </p:nvPicPr>
        <p:blipFill>
          <a:blip r:embed="rId1"/>
          <a:stretch>
            <a:fillRect/>
          </a:stretch>
        </p:blipFill>
        <p:spPr>
          <a:xfrm>
            <a:off x="3895725" y="974090"/>
            <a:ext cx="5003165" cy="1922145"/>
          </a:xfrm>
          <a:prstGeom prst="rect">
            <a:avLst/>
          </a:prstGeom>
        </p:spPr>
      </p:pic>
      <p:sp>
        <p:nvSpPr>
          <p:cNvPr id="24" name="文本框 23"/>
          <p:cNvSpPr txBox="1"/>
          <p:nvPr/>
        </p:nvSpPr>
        <p:spPr>
          <a:xfrm>
            <a:off x="8736965" y="1278255"/>
            <a:ext cx="1929130" cy="368300"/>
          </a:xfrm>
          <a:prstGeom prst="rect">
            <a:avLst/>
          </a:prstGeom>
          <a:noFill/>
        </p:spPr>
        <p:txBody>
          <a:bodyPr wrap="none" rtlCol="0" anchor="t">
            <a:spAutoFit/>
          </a:bodyPr>
          <a:p>
            <a:pPr indent="0" algn="l" fontAlgn="auto">
              <a:lnSpc>
                <a:spcPct val="10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Fritzler et al., 2019</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2"/>
          <a:srcRect b="15769"/>
          <a:stretch>
            <a:fillRect/>
          </a:stretch>
        </p:blipFill>
        <p:spPr>
          <a:xfrm>
            <a:off x="118110" y="2980690"/>
            <a:ext cx="6240145" cy="3755390"/>
          </a:xfrm>
          <a:prstGeom prst="rect">
            <a:avLst/>
          </a:prstGeom>
        </p:spPr>
      </p:pic>
      <p:sp>
        <p:nvSpPr>
          <p:cNvPr id="13" name="文本框 12"/>
          <p:cNvSpPr txBox="1"/>
          <p:nvPr/>
        </p:nvSpPr>
        <p:spPr>
          <a:xfrm>
            <a:off x="2570480" y="2980690"/>
            <a:ext cx="1649730" cy="368300"/>
          </a:xfrm>
          <a:prstGeom prst="rect">
            <a:avLst/>
          </a:prstGeom>
          <a:noFill/>
        </p:spPr>
        <p:txBody>
          <a:bodyPr wrap="none" rtlCol="0" anchor="t">
            <a:spAutoFit/>
          </a:bodyPr>
          <a:p>
            <a:pPr indent="0" algn="l" fontAlgn="auto">
              <a:lnSpc>
                <a:spcPct val="100000"/>
              </a:lnSpc>
              <a:buFont typeface="+mj-lt"/>
              <a:buNone/>
            </a:pPr>
            <a:r>
              <a:rPr lang="en-US" altLang="zh-CN">
                <a:latin typeface="Times New Roman" panose="02020603050405020304" pitchFamily="18" charset="0"/>
                <a:cs typeface="Times New Roman" panose="02020603050405020304" pitchFamily="18" charset="0"/>
                <a:sym typeface="+mn-ea"/>
              </a:rPr>
              <a:t>Hou</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et al., 2020</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522720" y="322580"/>
            <a:ext cx="5234305" cy="506730"/>
          </a:xfrm>
          <a:prstGeom prst="rect">
            <a:avLst/>
          </a:prstGeom>
          <a:noFill/>
        </p:spPr>
        <p:txBody>
          <a:bodyPr wrap="square" rtlCol="0">
            <a:spAutoFit/>
          </a:bodyPr>
          <a:p>
            <a:pPr indent="0" algn="l">
              <a:lnSpc>
                <a:spcPct val="15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Similarity-based Methods For FSL-SF Task</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7066915" y="3025775"/>
            <a:ext cx="3764280" cy="3695700"/>
          </a:xfrm>
          <a:prstGeom prst="rect">
            <a:avLst/>
          </a:prstGeom>
        </p:spPr>
      </p:pic>
      <p:sp>
        <p:nvSpPr>
          <p:cNvPr id="16" name="文本框 15"/>
          <p:cNvSpPr txBox="1"/>
          <p:nvPr/>
        </p:nvSpPr>
        <p:spPr>
          <a:xfrm>
            <a:off x="9856470" y="3025775"/>
            <a:ext cx="1497330" cy="368300"/>
          </a:xfrm>
          <a:prstGeom prst="rect">
            <a:avLst/>
          </a:prstGeom>
          <a:noFill/>
        </p:spPr>
        <p:txBody>
          <a:bodyPr wrap="none" rtlCol="0" anchor="t">
            <a:spAutoFit/>
          </a:bodyPr>
          <a:p>
            <a:pPr indent="0" algn="l" fontAlgn="auto">
              <a:lnSpc>
                <a:spcPct val="100000"/>
              </a:lnSpc>
              <a:buFont typeface="+mj-lt"/>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Su et al., 2020</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6" grpId="0"/>
      <p:bldP spid="1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EF2DDBE1-ABE7-404F-A592-1A3E362FB0A2}" type="slidenum">
              <a:rPr lang="zh-CN" altLang="en-US" smtClean="0"/>
            </a:fld>
            <a:endParaRPr lang="zh-CN" altLang="en-US"/>
          </a:p>
        </p:txBody>
      </p:sp>
      <p:sp>
        <p:nvSpPr>
          <p:cNvPr id="4" name="灯片编号占位符 2"/>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2000" b="1" i="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 name="标题 2"/>
          <p:cNvSpPr>
            <a:spLocks noGrp="1"/>
          </p:cNvSpPr>
          <p:nvPr>
            <p:ph type="title"/>
          </p:nvPr>
        </p:nvSpPr>
        <p:spPr/>
        <p:txBody>
          <a:bodyPr/>
          <a:p>
            <a:r>
              <a:rPr lang="en-US" altLang="zh-CN">
                <a:latin typeface="Cooper Black" panose="0208090404030B020404" charset="0"/>
                <a:cs typeface="Cooper Black" panose="0208090404030B020404" charset="0"/>
              </a:rPr>
              <a:t>INTRODUCTION</a:t>
            </a:r>
            <a:endParaRPr lang="en-US" altLang="zh-CN">
              <a:latin typeface="Cooper Black" panose="0208090404030B020404" charset="0"/>
              <a:cs typeface="Cooper Black" panose="0208090404030B020404" charset="0"/>
            </a:endParaRPr>
          </a:p>
        </p:txBody>
      </p:sp>
      <p:sp>
        <p:nvSpPr>
          <p:cNvPr id="7" name="文本框 6"/>
          <p:cNvSpPr txBox="1"/>
          <p:nvPr/>
        </p:nvSpPr>
        <p:spPr>
          <a:xfrm>
            <a:off x="255270" y="1316990"/>
            <a:ext cx="10616565" cy="829945"/>
          </a:xfrm>
          <a:prstGeom prst="rect">
            <a:avLst/>
          </a:prstGeom>
          <a:noFill/>
        </p:spPr>
        <p:txBody>
          <a:bodyPr wrap="none" rtlCol="0" anchor="t">
            <a:spAutoFit/>
          </a:bodyPr>
          <a:p>
            <a:pPr indent="0" algn="l">
              <a:lnSpc>
                <a:spcPct val="150000"/>
              </a:lnSpc>
              <a:buFont typeface="+mj-lt"/>
              <a:buNone/>
            </a:pPr>
            <a:r>
              <a:rPr lang="en-US" altLang="zh-CN" sz="3200">
                <a:latin typeface="Times New Roman" panose="02020603050405020304" pitchFamily="18" charset="0"/>
                <a:cs typeface="Times New Roman" panose="02020603050405020304" pitchFamily="18" charset="0"/>
                <a:sym typeface="+mn-ea"/>
              </a:rPr>
              <a:t>Consider both the </a:t>
            </a:r>
            <a:r>
              <a:rPr lang="en-US" altLang="zh-CN" sz="3200" b="1">
                <a:latin typeface="Times New Roman" panose="02020603050405020304" pitchFamily="18" charset="0"/>
                <a:cs typeface="Times New Roman" panose="02020603050405020304" pitchFamily="18" charset="0"/>
                <a:sym typeface="+mn-ea"/>
              </a:rPr>
              <a:t>word</a:t>
            </a:r>
            <a:r>
              <a:rPr lang="en-US" altLang="zh-CN" sz="3200" b="1">
                <a:latin typeface="Times New Roman" panose="02020603050405020304" pitchFamily="18" charset="0"/>
                <a:cs typeface="Times New Roman" panose="02020603050405020304" pitchFamily="18" charset="0"/>
                <a:sym typeface="+mn-ea"/>
              </a:rPr>
              <a:t> similarity</a:t>
            </a:r>
            <a:r>
              <a:rPr lang="en-US" altLang="zh-CN" sz="3200">
                <a:latin typeface="Times New Roman" panose="02020603050405020304" pitchFamily="18" charset="0"/>
                <a:cs typeface="Times New Roman" panose="02020603050405020304" pitchFamily="18" charset="0"/>
                <a:sym typeface="+mn-ea"/>
              </a:rPr>
              <a:t> and </a:t>
            </a:r>
            <a:r>
              <a:rPr lang="en-US" altLang="zh-CN" sz="3200" b="1">
                <a:latin typeface="Times New Roman" panose="02020603050405020304" pitchFamily="18" charset="0"/>
                <a:cs typeface="Times New Roman" panose="02020603050405020304" pitchFamily="18" charset="0"/>
                <a:sym typeface="+mn-ea"/>
              </a:rPr>
              <a:t>environment similarity</a:t>
            </a:r>
            <a:endPar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8" name="文本框 7"/>
          <p:cNvSpPr txBox="1"/>
          <p:nvPr/>
        </p:nvSpPr>
        <p:spPr>
          <a:xfrm>
            <a:off x="255270" y="2470785"/>
            <a:ext cx="11407140" cy="2183765"/>
          </a:xfrm>
          <a:prstGeom prst="rect">
            <a:avLst/>
          </a:prstGeom>
          <a:noFill/>
        </p:spPr>
        <p:txBody>
          <a:bodyPr wrap="square" rtlCol="0" anchor="t">
            <a:spAutoFit/>
          </a:bodyPr>
          <a:p>
            <a:pPr indent="0" algn="l" fontAlgn="auto">
              <a:lnSpc>
                <a:spcPct val="100000"/>
              </a:lnSpc>
              <a:buFont typeface="+mj-lt"/>
              <a:buNone/>
            </a:pPr>
            <a:r>
              <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Our contributions are summarized as follows:</a:t>
            </a:r>
            <a:endParaRPr lang="en-US" altLang="zh-CN" sz="2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endParaRPr>
          </a:p>
          <a:p>
            <a:pPr indent="0" algn="l" fontAlgn="auto">
              <a:lnSpc>
                <a:spcPct val="100000"/>
              </a:lnSpc>
              <a:buFont typeface="+mj-lt"/>
              <a:buNone/>
            </a:pPr>
            <a:endParaRPr lang="en-US" altLang="zh-CN" sz="2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0" algn="l" fontAlgn="auto">
              <a:lnSpc>
                <a:spcPct val="100000"/>
              </a:lnSpc>
              <a:buFont typeface="+mj-lt"/>
              <a:buNone/>
            </a:pPr>
            <a:endPar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endParaRPr>
          </a:p>
          <a:p>
            <a:pPr indent="0" algn="l" fontAlgn="auto">
              <a:lnSpc>
                <a:spcPct val="100000"/>
              </a:lnSpc>
              <a:buFont typeface="+mj-lt"/>
              <a:buNone/>
            </a:pPr>
            <a:endPar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0" algn="l" fontAlgn="auto">
              <a:lnSpc>
                <a:spcPct val="100000"/>
              </a:lnSpc>
              <a:buFont typeface="+mj-lt"/>
              <a:buNone/>
            </a:pPr>
            <a:r>
              <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	</a:t>
            </a:r>
            <a:endParaRPr lang="en-US" altLang="zh-CN" sz="2800"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5" name="文本框 4"/>
          <p:cNvSpPr txBox="1"/>
          <p:nvPr/>
        </p:nvSpPr>
        <p:spPr>
          <a:xfrm>
            <a:off x="554355" y="3361055"/>
            <a:ext cx="10415905" cy="953135"/>
          </a:xfrm>
          <a:prstGeom prst="rect">
            <a:avLst/>
          </a:prstGeom>
          <a:noFill/>
        </p:spPr>
        <p:txBody>
          <a:bodyPr wrap="square" rtlCol="0" anchor="t">
            <a:spAutoFit/>
          </a:bodyPr>
          <a:p>
            <a:pPr marL="285750" indent="-285750" algn="l">
              <a:lnSpc>
                <a:spcPct val="100000"/>
              </a:lnSpc>
              <a:buClrTx/>
              <a:buSzTx/>
              <a:buFont typeface="Wingdings" panose="05000000000000000000" charset="0"/>
              <a:buChar char="l"/>
            </a:pPr>
            <a:r>
              <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We provide a</a:t>
            </a:r>
            <a:r>
              <a:rPr lang="en-US" altLang="zh-CN" sz="28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 unique perspective</a:t>
            </a:r>
            <a:r>
              <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 to on similarity between pytotype and word, and propose a </a:t>
            </a:r>
            <a:r>
              <a:rPr lang="en-US" altLang="zh-CN" sz="28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Double Prototypical Mechanism(DPM)</a:t>
            </a:r>
            <a:endParaRPr lang="en-US" altLang="zh-CN" sz="28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endParaRPr>
          </a:p>
        </p:txBody>
      </p:sp>
      <p:sp>
        <p:nvSpPr>
          <p:cNvPr id="6" name="文本框 5"/>
          <p:cNvSpPr txBox="1"/>
          <p:nvPr/>
        </p:nvSpPr>
        <p:spPr>
          <a:xfrm>
            <a:off x="554355" y="4620895"/>
            <a:ext cx="11233785" cy="1383665"/>
          </a:xfrm>
          <a:prstGeom prst="rect">
            <a:avLst/>
          </a:prstGeom>
          <a:noFill/>
        </p:spPr>
        <p:txBody>
          <a:bodyPr wrap="square" rtlCol="0" anchor="t">
            <a:spAutoFit/>
          </a:bodyPr>
          <a:p>
            <a:pPr marL="457200" indent="-457200" algn="l" fontAlgn="auto">
              <a:lnSpc>
                <a:spcPct val="100000"/>
              </a:lnSpc>
              <a:buClrTx/>
              <a:buSzTx/>
              <a:buFont typeface="Wingdings" panose="05000000000000000000" charset="0"/>
              <a:buChar char="l"/>
            </a:pPr>
            <a:r>
              <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We explore to </a:t>
            </a:r>
            <a:r>
              <a:rPr lang="en-US" altLang="zh-CN" sz="28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improve existing advanced model</a:t>
            </a:r>
            <a:r>
              <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 for few-shot tagging by combining it with DPM and the experiments on slot tagging validate the effectiveness</a:t>
            </a:r>
            <a:endParaRPr lang="en-US" altLang="zh-CN"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5" grpId="0"/>
      <p:bldP spid="8" grpId="1"/>
      <p:bldP spid="5" grpId="1"/>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FF0000"/>
          </a:solidFill>
        </a:ln>
      </a:spPr>
      <a:bodyPr vertOverflow="overflow" horzOverflow="overflow" vert="horz" wrap="square" numCol="1" spcCol="0" rtlCol="0" fromWordArt="0" anchor="ctr" anchorCtr="0" compatLnSpc="1">
        <a:noAutofit/>
      </a:bodyPr>
      <a:lstStyle>
        <a:defPPr lvl="0" algn="ctr">
          <a:buClrTx/>
          <a:buSzTx/>
          <a:buFontTx/>
          <a:defRPr lang="zh-CN" altLang="en-US">
            <a:sym typeface="+mn-ea"/>
          </a:defRPr>
        </a:defPPr>
      </a:lstStyle>
      <a:style>
        <a:lnRef idx="2">
          <a:schemeClr val="accent6"/>
        </a:lnRef>
        <a:fillRef idx="1">
          <a:schemeClr val="lt1"/>
        </a:fillRef>
        <a:effectRef idx="0">
          <a:schemeClr val="accent6"/>
        </a:effectRef>
        <a:fontRef idx="minor">
          <a:schemeClr val="dk1"/>
        </a:fontRef>
      </a:style>
    </a:spDef>
    <a:txDef>
      <a:spPr>
        <a:noFill/>
      </a:spPr>
      <a:bodyPr wrap="square" rtlCol="0">
        <a:spAutoFit/>
      </a:bodyPr>
      <a:lstStyle>
        <a:defPPr indent="0" algn="l">
          <a:lnSpc>
            <a:spcPct val="150000"/>
          </a:lnSpc>
          <a:buFont typeface="+mj-lt"/>
          <a:buNone/>
          <a:defRPr lang="en-US" altLang="zh-CN" dirty="0" smtClean="0">
            <a:latin typeface="Times New Roman" panose="02020603050405020304" pitchFamily="18" charset="0"/>
            <a:ea typeface="宋体" panose="02010600030101010101" pitchFamily="2" charset="-122"/>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indent="0" algn="l" fontAlgn="auto">
          <a:lnSpc>
            <a:spcPct val="100000"/>
          </a:lnSpc>
          <a:buFont typeface="+mj-lt"/>
          <a:buNone/>
          <a:defRPr lang="en-US" altLang="zh-CN" b="1" dirty="0" smtClean="0">
            <a:latin typeface="Times New Roman" panose="02020603050405020304" pitchFamily="18" charset="0"/>
            <a:ea typeface="宋体" panose="02010600030101010101" pitchFamily="2" charset="-122"/>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4665</Words>
  <Application>WPS 演示</Application>
  <PresentationFormat>宽屏</PresentationFormat>
  <Paragraphs>602</Paragraphs>
  <Slides>33</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5</vt:i4>
      </vt:variant>
      <vt:variant>
        <vt:lpstr>幻灯片标题</vt:lpstr>
      </vt:variant>
      <vt:variant>
        <vt:i4>33</vt:i4>
      </vt:variant>
    </vt:vector>
  </HeadingPairs>
  <TitlesOfParts>
    <vt:vector size="51" baseType="lpstr">
      <vt:lpstr>Arial</vt:lpstr>
      <vt:lpstr>宋体</vt:lpstr>
      <vt:lpstr>Wingdings</vt:lpstr>
      <vt:lpstr>Times New Roman</vt:lpstr>
      <vt:lpstr>华文行楷</vt:lpstr>
      <vt:lpstr>Cooper Black</vt:lpstr>
      <vt:lpstr>Wingdings</vt:lpstr>
      <vt:lpstr>等线</vt:lpstr>
      <vt:lpstr>微软雅黑</vt:lpstr>
      <vt:lpstr>Arial Unicode MS</vt:lpstr>
      <vt:lpstr>等线 Light</vt:lpstr>
      <vt:lpstr>Office 主题​​</vt:lpstr>
      <vt:lpstr>1_Office 主题​​</vt:lpstr>
      <vt:lpstr>Visio.Drawing.15</vt:lpstr>
      <vt:lpstr>Visio.Drawing.15</vt:lpstr>
      <vt:lpstr>Visio.Drawing.15</vt:lpstr>
      <vt:lpstr>Visio.Drawing.15</vt:lpstr>
      <vt:lpstr>Visio.Drawing.15</vt:lpstr>
      <vt:lpstr> Double Prototypical Model For Few-shot Slot Tagging in Natural Language Understanding</vt:lpstr>
      <vt:lpstr>PowerPoint 演示文稿</vt:lpstr>
      <vt:lpstr>INTRODUCTION</vt:lpstr>
      <vt:lpstr>INTRODUCTION</vt:lpstr>
      <vt:lpstr>INTRODUCTION</vt:lpstr>
      <vt:lpstr>INTRODUCTION</vt:lpstr>
      <vt:lpstr>INTRODUCTION</vt:lpstr>
      <vt:lpstr>INTRODUCTION</vt:lpstr>
      <vt:lpstr>INTRODUCTION</vt:lpstr>
      <vt:lpstr>PowerPoint 演示文稿</vt:lpstr>
      <vt:lpstr>Related Work</vt:lpstr>
      <vt:lpstr>Related Work</vt:lpstr>
      <vt:lpstr>Related Work</vt:lpstr>
      <vt:lpstr>Related Work</vt:lpstr>
      <vt:lpstr>Related Work</vt:lpstr>
      <vt:lpstr>Related Work</vt:lpstr>
      <vt:lpstr>PowerPoint 演示文稿</vt:lpstr>
      <vt:lpstr>Problem Formulation</vt:lpstr>
      <vt:lpstr>PowerPoint 演示文稿</vt:lpstr>
      <vt:lpstr>Model(DPM)</vt:lpstr>
      <vt:lpstr>Model(DPM)</vt:lpstr>
      <vt:lpstr>Model (Local Environmental Extractor)</vt:lpstr>
      <vt:lpstr>Model(Global Environmental Extractor)</vt:lpstr>
      <vt:lpstr>Model</vt:lpstr>
      <vt:lpstr>PowerPoint 演示文稿</vt:lpstr>
      <vt:lpstr>Experiment(setting)</vt:lpstr>
      <vt:lpstr>Experiment</vt:lpstr>
      <vt:lpstr>Experiment</vt:lpstr>
      <vt:lpstr>Experiment</vt:lpstr>
      <vt:lpstr>PowerPoint 演示文稿</vt:lpstr>
      <vt:lpstr>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尤良 袁</dc:creator>
  <cp:lastModifiedBy>种花家的鸢</cp:lastModifiedBy>
  <cp:revision>99</cp:revision>
  <dcterms:created xsi:type="dcterms:W3CDTF">2020-06-04T14:07:00Z</dcterms:created>
  <dcterms:modified xsi:type="dcterms:W3CDTF">2020-10-11T03:11:45Z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