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6"/>
  </p:notesMasterIdLst>
  <p:sldIdLst>
    <p:sldId id="270" r:id="rId2"/>
    <p:sldId id="257" r:id="rId3"/>
    <p:sldId id="258" r:id="rId4"/>
    <p:sldId id="259" r:id="rId5"/>
    <p:sldId id="273" r:id="rId6"/>
    <p:sldId id="274" r:id="rId7"/>
    <p:sldId id="275" r:id="rId8"/>
    <p:sldId id="276" r:id="rId9"/>
    <p:sldId id="277" r:id="rId10"/>
    <p:sldId id="321" r:id="rId11"/>
    <p:sldId id="322" r:id="rId12"/>
    <p:sldId id="323" r:id="rId13"/>
    <p:sldId id="283" r:id="rId14"/>
    <p:sldId id="278" r:id="rId15"/>
    <p:sldId id="279" r:id="rId16"/>
    <p:sldId id="280" r:id="rId17"/>
    <p:sldId id="281" r:id="rId18"/>
    <p:sldId id="282" r:id="rId19"/>
    <p:sldId id="284" r:id="rId20"/>
    <p:sldId id="285" r:id="rId21"/>
    <p:sldId id="286" r:id="rId22"/>
    <p:sldId id="287" r:id="rId23"/>
    <p:sldId id="288" r:id="rId24"/>
    <p:sldId id="289" r:id="rId25"/>
    <p:sldId id="290" r:id="rId26"/>
    <p:sldId id="291" r:id="rId27"/>
    <p:sldId id="292" r:id="rId28"/>
    <p:sldId id="293" r:id="rId29"/>
    <p:sldId id="294"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11" r:id="rId44"/>
    <p:sldId id="309" r:id="rId45"/>
    <p:sldId id="313" r:id="rId46"/>
    <p:sldId id="312" r:id="rId47"/>
    <p:sldId id="314" r:id="rId48"/>
    <p:sldId id="315" r:id="rId49"/>
    <p:sldId id="316" r:id="rId50"/>
    <p:sldId id="317" r:id="rId51"/>
    <p:sldId id="318" r:id="rId52"/>
    <p:sldId id="319" r:id="rId53"/>
    <p:sldId id="320" r:id="rId54"/>
    <p:sldId id="260" r:id="rId5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000000"/>
    <a:srgbClr val="FFFFFF"/>
    <a:srgbClr val="FF99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5" autoAdjust="0"/>
    <p:restoredTop sz="95704" autoAdjust="0"/>
  </p:normalViewPr>
  <p:slideViewPr>
    <p:cSldViewPr snapToGrid="0" showGuides="1">
      <p:cViewPr>
        <p:scale>
          <a:sx n="70" d="100"/>
          <a:sy n="70" d="100"/>
        </p:scale>
        <p:origin x="-708" y="-432"/>
      </p:cViewPr>
      <p:guideLst>
        <p:guide orient="horz" pos="2154"/>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7"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862130D2-20FC-4673-BF3E-E413656BDA0C}" type="datetimeFigureOut">
              <a:rPr lang="zh-CN" altLang="en-US"/>
              <a:pPr/>
              <a:t>2014/11/13</a:t>
            </a:fld>
            <a:endParaRPr lang="zh-CN" altLang="en-US"/>
          </a:p>
        </p:txBody>
      </p:sp>
      <p:sp>
        <p:nvSpPr>
          <p:cNvPr id="3078"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9"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60299E71-5FE4-440C-8F67-360EF4A237FA}" type="slidenum">
              <a:rPr lang="zh-CN" altLang="en-US"/>
              <a:pPr/>
              <a:t>‹#›</a:t>
            </a:fld>
            <a:endParaRPr lang="zh-CN" altLang="en-US"/>
          </a:p>
        </p:txBody>
      </p:sp>
    </p:spTree>
    <p:extLst>
      <p:ext uri="{BB962C8B-B14F-4D97-AF65-F5344CB8AC3E}">
        <p14:creationId xmlns:p14="http://schemas.microsoft.com/office/powerpoint/2010/main" val="978931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96678254-BE57-4A69-8AAC-3D2617E1056A}" type="datetimeFigureOut">
              <a:rPr lang="zh-CN" altLang="en-US"/>
              <a:pPr/>
              <a:t>2014/11/13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BEBEC18-F530-4604-B8C6-A792ED130332}" type="slidenum">
              <a:rPr lang="zh-CN" altLang="en-US"/>
              <a:pPr/>
              <a:t>‹#›</a:t>
            </a:fld>
            <a:endParaRPr lang="zh-CN" altLang="en-US"/>
          </a:p>
        </p:txBody>
      </p:sp>
    </p:spTree>
    <p:extLst>
      <p:ext uri="{BB962C8B-B14F-4D97-AF65-F5344CB8AC3E}">
        <p14:creationId xmlns:p14="http://schemas.microsoft.com/office/powerpoint/2010/main" val="302202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9FEBBB9-8F03-4B26-84C8-13DD68DF1D12}" type="datetimeFigureOut">
              <a:rPr lang="zh-CN" altLang="en-US"/>
              <a:pPr/>
              <a:t>2014/11/13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07163C0-A058-4C4F-A6F6-4651D6CD1F78}" type="slidenum">
              <a:rPr lang="zh-CN" altLang="en-US"/>
              <a:pPr/>
              <a:t>‹#›</a:t>
            </a:fld>
            <a:endParaRPr lang="zh-CN" altLang="en-US"/>
          </a:p>
        </p:txBody>
      </p:sp>
    </p:spTree>
    <p:extLst>
      <p:ext uri="{BB962C8B-B14F-4D97-AF65-F5344CB8AC3E}">
        <p14:creationId xmlns:p14="http://schemas.microsoft.com/office/powerpoint/2010/main" val="403903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21393283-F732-43CE-85E1-2A53C917A5FC}" type="datetimeFigureOut">
              <a:rPr lang="zh-CN" altLang="en-US"/>
              <a:pPr/>
              <a:t>2014/11/13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2D47B69-E073-47A3-93C4-C9F6B9261E70}" type="slidenum">
              <a:rPr lang="zh-CN" altLang="en-US"/>
              <a:pPr/>
              <a:t>‹#›</a:t>
            </a:fld>
            <a:endParaRPr lang="zh-CN" altLang="en-US"/>
          </a:p>
        </p:txBody>
      </p:sp>
    </p:spTree>
    <p:extLst>
      <p:ext uri="{BB962C8B-B14F-4D97-AF65-F5344CB8AC3E}">
        <p14:creationId xmlns:p14="http://schemas.microsoft.com/office/powerpoint/2010/main" val="83544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00DD15D-9D42-46AF-A987-2DADCBBAD0E8}" type="datetimeFigureOut">
              <a:rPr lang="zh-CN" altLang="en-US"/>
              <a:pPr/>
              <a:t>2014/11/13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BEDB6BC-265F-4935-A5A1-A17641F8CB22}" type="slidenum">
              <a:rPr lang="zh-CN" altLang="en-US"/>
              <a:pPr/>
              <a:t>‹#›</a:t>
            </a:fld>
            <a:endParaRPr lang="zh-CN" altLang="en-US"/>
          </a:p>
        </p:txBody>
      </p:sp>
    </p:spTree>
    <p:extLst>
      <p:ext uri="{BB962C8B-B14F-4D97-AF65-F5344CB8AC3E}">
        <p14:creationId xmlns:p14="http://schemas.microsoft.com/office/powerpoint/2010/main" val="237749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7D74AE8-5817-41E2-A389-7ECD6DE00F55}" type="datetimeFigureOut">
              <a:rPr lang="zh-CN" altLang="en-US"/>
              <a:pPr/>
              <a:t>2014/11/13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B87A74C-4CFB-411E-A262-5E45B69D9723}" type="slidenum">
              <a:rPr lang="zh-CN" altLang="en-US"/>
              <a:pPr/>
              <a:t>‹#›</a:t>
            </a:fld>
            <a:endParaRPr lang="zh-CN" altLang="en-US"/>
          </a:p>
        </p:txBody>
      </p:sp>
    </p:spTree>
    <p:extLst>
      <p:ext uri="{BB962C8B-B14F-4D97-AF65-F5344CB8AC3E}">
        <p14:creationId xmlns:p14="http://schemas.microsoft.com/office/powerpoint/2010/main" val="215453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93A5944-C7FD-4283-A356-18533ECFC6B7}" type="datetimeFigureOut">
              <a:rPr lang="zh-CN" altLang="en-US"/>
              <a:pPr/>
              <a:t>2014/11/13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BCF63E9B-1F5A-4250-984F-B605D0CC8A4C}" type="slidenum">
              <a:rPr lang="zh-CN" altLang="en-US"/>
              <a:pPr/>
              <a:t>‹#›</a:t>
            </a:fld>
            <a:endParaRPr lang="zh-CN" altLang="en-US"/>
          </a:p>
        </p:txBody>
      </p:sp>
    </p:spTree>
    <p:extLst>
      <p:ext uri="{BB962C8B-B14F-4D97-AF65-F5344CB8AC3E}">
        <p14:creationId xmlns:p14="http://schemas.microsoft.com/office/powerpoint/2010/main" val="370898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D9ACFA1-6C53-4C8C-B8E9-D4B9759689E9}" type="datetimeFigureOut">
              <a:rPr lang="zh-CN" altLang="en-US"/>
              <a:pPr/>
              <a:t>2014/11/13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D8148DD6-F3B0-4BDC-8505-E3515FAE0EE0}" type="slidenum">
              <a:rPr lang="zh-CN" altLang="en-US"/>
              <a:pPr/>
              <a:t>‹#›</a:t>
            </a:fld>
            <a:endParaRPr lang="zh-CN" altLang="en-US"/>
          </a:p>
        </p:txBody>
      </p:sp>
    </p:spTree>
    <p:extLst>
      <p:ext uri="{BB962C8B-B14F-4D97-AF65-F5344CB8AC3E}">
        <p14:creationId xmlns:p14="http://schemas.microsoft.com/office/powerpoint/2010/main" val="58040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F17FC008-E554-47E4-A58C-E0321224431C}" type="datetimeFigureOut">
              <a:rPr lang="zh-CN" altLang="en-US"/>
              <a:pPr/>
              <a:t>2014/11/13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75D76E2A-28B1-4E10-ACEA-227EF1AAD1C5}" type="slidenum">
              <a:rPr lang="zh-CN" altLang="en-US"/>
              <a:pPr/>
              <a:t>‹#›</a:t>
            </a:fld>
            <a:endParaRPr lang="zh-CN" altLang="en-US"/>
          </a:p>
        </p:txBody>
      </p:sp>
    </p:spTree>
    <p:extLst>
      <p:ext uri="{BB962C8B-B14F-4D97-AF65-F5344CB8AC3E}">
        <p14:creationId xmlns:p14="http://schemas.microsoft.com/office/powerpoint/2010/main" val="347567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44211B6-D65D-4BDC-AE94-B56B1EB1C59B}" type="datetimeFigureOut">
              <a:rPr lang="zh-CN" altLang="en-US"/>
              <a:pPr/>
              <a:t>2014/11/13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E195067C-28EF-4595-AE10-BD97D17CB2E6}" type="slidenum">
              <a:rPr lang="zh-CN" altLang="en-US"/>
              <a:pPr/>
              <a:t>‹#›</a:t>
            </a:fld>
            <a:endParaRPr lang="zh-CN" altLang="en-US"/>
          </a:p>
        </p:txBody>
      </p:sp>
    </p:spTree>
    <p:extLst>
      <p:ext uri="{BB962C8B-B14F-4D97-AF65-F5344CB8AC3E}">
        <p14:creationId xmlns:p14="http://schemas.microsoft.com/office/powerpoint/2010/main" val="12277557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6142EFA-553A-447F-876E-3CEC3A1A46EC}" type="datetimeFigureOut">
              <a:rPr lang="zh-CN" altLang="en-US"/>
              <a:pPr/>
              <a:t>2014/11/13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11CC6EF2-0CD4-48B0-89B4-25E0312174FE}" type="slidenum">
              <a:rPr lang="zh-CN" altLang="en-US"/>
              <a:pPr/>
              <a:t>‹#›</a:t>
            </a:fld>
            <a:endParaRPr lang="zh-CN" altLang="en-US"/>
          </a:p>
        </p:txBody>
      </p:sp>
    </p:spTree>
    <p:extLst>
      <p:ext uri="{BB962C8B-B14F-4D97-AF65-F5344CB8AC3E}">
        <p14:creationId xmlns:p14="http://schemas.microsoft.com/office/powerpoint/2010/main" val="239910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CE89177-2431-4730-A13D-A812B8BB4F5E}" type="datetimeFigureOut">
              <a:rPr lang="zh-CN" altLang="en-US"/>
              <a:pPr/>
              <a:t>2014/11/13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842D64-B30A-491C-865B-CA9BFE05DCC5}" type="slidenum">
              <a:rPr lang="zh-CN" altLang="en-US"/>
              <a:pPr/>
              <a:t>‹#›</a:t>
            </a:fld>
            <a:endParaRPr lang="zh-CN" altLang="en-US"/>
          </a:p>
        </p:txBody>
      </p:sp>
    </p:spTree>
    <p:extLst>
      <p:ext uri="{BB962C8B-B14F-4D97-AF65-F5344CB8AC3E}">
        <p14:creationId xmlns:p14="http://schemas.microsoft.com/office/powerpoint/2010/main" val="287527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25" y="0"/>
            <a:ext cx="12190473" cy="6858856"/>
          </a:xfrm>
          <a:prstGeom prst="rect">
            <a:avLst/>
          </a:prstGeom>
        </p:spPr>
      </p:pic>
      <p:sp>
        <p:nvSpPr>
          <p:cNvPr id="102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63CBD843-BE0E-43A9-89A1-844360EA3026}" type="datetimeFigureOut">
              <a:rPr lang="zh-CN" altLang="en-US"/>
              <a:pPr/>
              <a:t>2014/11/13</a:t>
            </a:fld>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09EAB8A-4C7D-47BE-89B6-D3F78D467FC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ct val="30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ct val="300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21.emf"/><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image" Target="../media/image30.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40.emf"/><Relationship Id="rId10" Type="http://schemas.openxmlformats.org/officeDocument/2006/relationships/image" Target="../media/image41.emf"/><Relationship Id="rId4" Type="http://schemas.openxmlformats.org/officeDocument/2006/relationships/image" Target="../media/image37.wmf"/><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4.emf"/><Relationship Id="rId5" Type="http://schemas.openxmlformats.org/officeDocument/2006/relationships/image" Target="../media/image42.wmf"/><Relationship Id="rId4"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45.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50.emf"/><Relationship Id="rId7"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1.emf"/><Relationship Id="rId5" Type="http://schemas.openxmlformats.org/officeDocument/2006/relationships/image" Target="../media/image48.wmf"/><Relationship Id="rId4" Type="http://schemas.openxmlformats.org/officeDocument/2006/relationships/oleObject" Target="../embeddings/oleObject18.bin"/><Relationship Id="rId9"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54.emf"/><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9.emf"/><Relationship Id="rId4" Type="http://schemas.openxmlformats.org/officeDocument/2006/relationships/image" Target="../media/image5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61.emf"/><Relationship Id="rId4" Type="http://schemas.openxmlformats.org/officeDocument/2006/relationships/image" Target="../media/image6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3.emf"/><Relationship Id="rId4" Type="http://schemas.openxmlformats.org/officeDocument/2006/relationships/image" Target="../media/image62.wmf"/></Relationships>
</file>

<file path=ppt/slides/_rels/slide3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image" Target="../media/image67.wmf"/><Relationship Id="rId3" Type="http://schemas.openxmlformats.org/officeDocument/2006/relationships/image" Target="../media/image68.emf"/><Relationship Id="rId7" Type="http://schemas.openxmlformats.org/officeDocument/2006/relationships/oleObject" Target="../embeddings/oleObject26.bin"/><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9.emf"/><Relationship Id="rId11" Type="http://schemas.openxmlformats.org/officeDocument/2006/relationships/image" Target="../media/image66.wmf"/><Relationship Id="rId5" Type="http://schemas.openxmlformats.org/officeDocument/2006/relationships/image" Target="../media/image64.wmf"/><Relationship Id="rId10" Type="http://schemas.openxmlformats.org/officeDocument/2006/relationships/oleObject" Target="../embeddings/oleObject27.bin"/><Relationship Id="rId4" Type="http://schemas.openxmlformats.org/officeDocument/2006/relationships/oleObject" Target="../embeddings/oleObject25.bin"/><Relationship Id="rId9" Type="http://schemas.openxmlformats.org/officeDocument/2006/relationships/image" Target="../media/image7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73.emf"/><Relationship Id="rId7"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71.wmf"/><Relationship Id="rId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32.bin"/><Relationship Id="rId5" Type="http://schemas.openxmlformats.org/officeDocument/2006/relationships/image" Target="../media/image75.wmf"/><Relationship Id="rId4" Type="http://schemas.openxmlformats.org/officeDocument/2006/relationships/oleObject" Target="../embeddings/oleObject31.bin"/></Relationships>
</file>

<file path=ppt/slides/_rels/slide42.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0.emf"/><Relationship Id="rId5" Type="http://schemas.openxmlformats.org/officeDocument/2006/relationships/image" Target="../media/image78.wmf"/><Relationship Id="rId4" Type="http://schemas.openxmlformats.org/officeDocument/2006/relationships/oleObject" Target="../embeddings/oleObject33.bin"/></Relationships>
</file>

<file path=ppt/slides/_rels/slide43.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83.emf"/><Relationship Id="rId7"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35.bin"/><Relationship Id="rId5" Type="http://schemas.openxmlformats.org/officeDocument/2006/relationships/image" Target="../media/image81.wmf"/><Relationship Id="rId4"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37.bin"/><Relationship Id="rId5" Type="http://schemas.openxmlformats.org/officeDocument/2006/relationships/image" Target="../media/image87.emf"/><Relationship Id="rId4" Type="http://schemas.openxmlformats.org/officeDocument/2006/relationships/image" Target="../media/image85.wmf"/></Relationships>
</file>

<file path=ppt/slides/_rels/slide45.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46.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oleObject" Target="../embeddings/oleObject38.bin"/><Relationship Id="rId7" Type="http://schemas.openxmlformats.org/officeDocument/2006/relationships/image" Target="../media/image98.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4.wmf"/><Relationship Id="rId9" Type="http://schemas.openxmlformats.org/officeDocument/2006/relationships/image" Target="../media/image9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9.emf"/><Relationship Id="rId5" Type="http://schemas.openxmlformats.org/officeDocument/2006/relationships/oleObject" Target="../embeddings/oleObject40.bin"/><Relationship Id="rId4" Type="http://schemas.openxmlformats.org/officeDocument/2006/relationships/image" Target="../media/image101.emf"/></Relationships>
</file>

<file path=ppt/slides/_rels/slide5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2.wmf"/><Relationship Id="rId5" Type="http://schemas.openxmlformats.org/officeDocument/2006/relationships/oleObject" Target="../embeddings/oleObject41.bin"/><Relationship Id="rId4" Type="http://schemas.openxmlformats.org/officeDocument/2006/relationships/image" Target="../media/image104.emf"/></Relationships>
</file>

<file path=ppt/slides/_rels/slide53.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地球"/>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71565" y="1806946"/>
            <a:ext cx="11809312" cy="3206230"/>
          </a:xfrm>
          <a:prstGeom prst="rect">
            <a:avLst/>
          </a:prstGeom>
        </p:spPr>
      </p:pic>
      <p:pic>
        <p:nvPicPr>
          <p:cNvPr id="5" name="镂空底"/>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11" y="0"/>
            <a:ext cx="12192064" cy="6859750"/>
          </a:xfrm>
          <a:prstGeom prst="rect">
            <a:avLst/>
          </a:prstGeom>
        </p:spPr>
      </p:pic>
      <p:sp>
        <p:nvSpPr>
          <p:cNvPr id="7" name="椭圆 6"/>
          <p:cNvSpPr/>
          <p:nvPr/>
        </p:nvSpPr>
        <p:spPr>
          <a:xfrm>
            <a:off x="3937347" y="1484784"/>
            <a:ext cx="3888432" cy="3888432"/>
          </a:xfrm>
          <a:prstGeom prst="ellipse">
            <a:avLst/>
          </a:prstGeom>
          <a:noFill/>
          <a:ln w="165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虚线圈小"/>
          <p:cNvSpPr/>
          <p:nvPr/>
        </p:nvSpPr>
        <p:spPr>
          <a:xfrm>
            <a:off x="4106134" y="1645862"/>
            <a:ext cx="3528392" cy="3528392"/>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p:nvSpPr>
        <p:spPr bwMode="auto">
          <a:xfrm rot="21127381">
            <a:off x="3287468" y="2948222"/>
            <a:ext cx="5165725" cy="923675"/>
          </a:xfrm>
          <a:prstGeom prst="parallelogram">
            <a:avLst>
              <a:gd name="adj" fmla="val 48896"/>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cxnSp>
        <p:nvCxnSpPr>
          <p:cNvPr id="47" name="直接连接符 46"/>
          <p:cNvCxnSpPr/>
          <p:nvPr/>
        </p:nvCxnSpPr>
        <p:spPr bwMode="auto">
          <a:xfrm flipH="1">
            <a:off x="-6929230" y="3854221"/>
            <a:ext cx="4635062" cy="6230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p:cNvCxnSpPr/>
          <p:nvPr/>
        </p:nvCxnSpPr>
        <p:spPr bwMode="auto">
          <a:xfrm flipH="1">
            <a:off x="14535851" y="2288276"/>
            <a:ext cx="4635062" cy="6230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虚线圈大"/>
          <p:cNvSpPr/>
          <p:nvPr/>
        </p:nvSpPr>
        <p:spPr bwMode="auto">
          <a:xfrm>
            <a:off x="3752599" y="1292327"/>
            <a:ext cx="4235462" cy="4235462"/>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 name="椭圆 1"/>
          <p:cNvSpPr/>
          <p:nvPr/>
        </p:nvSpPr>
        <p:spPr bwMode="auto">
          <a:xfrm>
            <a:off x="3661234" y="3304782"/>
            <a:ext cx="182729" cy="182729"/>
          </a:xfrm>
          <a:prstGeom prst="ellipse">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56" name="O"/>
          <p:cNvSpPr txBox="1"/>
          <p:nvPr/>
        </p:nvSpPr>
        <p:spPr>
          <a:xfrm rot="21300000">
            <a:off x="5718837" y="2829572"/>
            <a:ext cx="1788263" cy="1015663"/>
          </a:xfrm>
          <a:prstGeom prst="rect">
            <a:avLst/>
          </a:prstGeom>
          <a:noFill/>
        </p:spPr>
        <p:txBody>
          <a:bodyPr wrap="square" rtlCol="0">
            <a:spAutoFit/>
          </a:bodyPr>
          <a:lstStyle/>
          <a:p>
            <a:r>
              <a:rPr lang="en-US" altLang="zh-CN" sz="6000" i="1" dirty="0" smtClean="0">
                <a:solidFill>
                  <a:srgbClr val="FF78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LDA</a:t>
            </a:r>
            <a:endParaRPr lang="zh-CN" altLang="en-US" sz="6000" i="1" dirty="0">
              <a:solidFill>
                <a:srgbClr val="FF7800"/>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3" name="A"/>
          <p:cNvSpPr txBox="1"/>
          <p:nvPr/>
        </p:nvSpPr>
        <p:spPr>
          <a:xfrm rot="21300000">
            <a:off x="4754985" y="2933967"/>
            <a:ext cx="551198" cy="1015663"/>
          </a:xfrm>
          <a:prstGeom prst="rect">
            <a:avLst/>
          </a:prstGeom>
          <a:noFill/>
        </p:spPr>
        <p:txBody>
          <a:bodyPr wrap="square" rtlCol="0">
            <a:spAutoFit/>
          </a:bodyPr>
          <a:lstStyle/>
          <a:p>
            <a:r>
              <a:rPr lang="zh-CN" altLang="en-US" sz="6000" i="1" dirty="0" smtClean="0">
                <a:solidFill>
                  <a:schemeClr val="bg1"/>
                </a:solidFill>
                <a:latin typeface="华文行楷" panose="02010800040101010101" pitchFamily="2" charset="-122"/>
                <a:ea typeface="华文行楷" panose="02010800040101010101" pitchFamily="2" charset="-122"/>
              </a:rPr>
              <a:t>看</a:t>
            </a:r>
            <a:endParaRPr lang="zh-CN" altLang="en-US" sz="6000" i="1" dirty="0">
              <a:solidFill>
                <a:schemeClr val="bg1"/>
              </a:solidFill>
              <a:latin typeface="华文行楷" panose="02010800040101010101" pitchFamily="2" charset="-122"/>
              <a:ea typeface="华文行楷" panose="02010800040101010101" pitchFamily="2" charset="-122"/>
            </a:endParaRPr>
          </a:p>
        </p:txBody>
      </p:sp>
      <p:sp>
        <p:nvSpPr>
          <p:cNvPr id="41" name="F"/>
          <p:cNvSpPr txBox="1"/>
          <p:nvPr/>
        </p:nvSpPr>
        <p:spPr>
          <a:xfrm rot="21300000">
            <a:off x="4009351" y="3065069"/>
            <a:ext cx="551198" cy="1015663"/>
          </a:xfrm>
          <a:prstGeom prst="rect">
            <a:avLst/>
          </a:prstGeom>
          <a:noFill/>
        </p:spPr>
        <p:txBody>
          <a:bodyPr wrap="square" rtlCol="0">
            <a:spAutoFit/>
          </a:bodyPr>
          <a:lstStyle/>
          <a:p>
            <a:r>
              <a:rPr lang="zh-CN" altLang="en-US" sz="6000" i="1" dirty="0" smtClean="0">
                <a:solidFill>
                  <a:schemeClr val="bg1"/>
                </a:solidFill>
                <a:latin typeface="华文行楷" panose="02010800040101010101" pitchFamily="2" charset="-122"/>
                <a:ea typeface="华文行楷" panose="02010800040101010101" pitchFamily="2" charset="-122"/>
              </a:rPr>
              <a:t>再</a:t>
            </a:r>
            <a:endParaRPr lang="zh-CN" altLang="en-US" sz="6000" i="1" dirty="0">
              <a:solidFill>
                <a:schemeClr val="bg1"/>
              </a:solidFill>
              <a:latin typeface="华文行楷" panose="02010800040101010101" pitchFamily="2" charset="-122"/>
              <a:ea typeface="华文行楷" panose="02010800040101010101" pitchFamily="2" charset="-122"/>
            </a:endParaRPr>
          </a:p>
        </p:txBody>
      </p:sp>
      <p:cxnSp>
        <p:nvCxnSpPr>
          <p:cNvPr id="6" name="直接连接符 5"/>
          <p:cNvCxnSpPr/>
          <p:nvPr/>
        </p:nvCxnSpPr>
        <p:spPr bwMode="auto">
          <a:xfrm rot="300000" flipH="1">
            <a:off x="8220992" y="2651571"/>
            <a:ext cx="204159" cy="7828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rot="300000" flipH="1">
            <a:off x="8390035" y="2635225"/>
            <a:ext cx="204159" cy="7828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rot="300000" flipH="1">
            <a:off x="3335516" y="3321561"/>
            <a:ext cx="204159" cy="7828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rot="300000" flipH="1">
            <a:off x="3188288" y="3344811"/>
            <a:ext cx="204159" cy="7828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rot="21180000">
            <a:off x="4601848" y="2407022"/>
            <a:ext cx="2536963" cy="584775"/>
          </a:xfrm>
          <a:prstGeom prst="rect">
            <a:avLst/>
          </a:prstGeom>
          <a:noFill/>
        </p:spPr>
        <p:txBody>
          <a:bodyPr wrap="square" rtlCol="0">
            <a:spAutoFit/>
          </a:bodyPr>
          <a:lstStyle/>
          <a:p>
            <a:r>
              <a:rPr lang="en-US" altLang="zh-CN" sz="3200" i="1" dirty="0" smtClean="0">
                <a:latin typeface="Times New Roman" panose="02020603050405020304" pitchFamily="18" charset="0"/>
                <a:ea typeface="华文宋体" pitchFamily="2" charset="-122"/>
                <a:cs typeface="Times New Roman" panose="02020603050405020304" pitchFamily="18" charset="0"/>
              </a:rPr>
              <a:t>Recall  LDA</a:t>
            </a:r>
            <a:endParaRPr lang="zh-CN" altLang="en-US" sz="3200" i="1" dirty="0">
              <a:latin typeface="Times New Roman" panose="02020603050405020304" pitchFamily="18" charset="0"/>
              <a:ea typeface="华文宋体" pitchFamily="2" charset="-122"/>
              <a:cs typeface="Times New Roman" panose="02020603050405020304" pitchFamily="18" charset="0"/>
            </a:endParaRPr>
          </a:p>
        </p:txBody>
      </p:sp>
      <p:sp>
        <p:nvSpPr>
          <p:cNvPr id="23" name="TextBox 22"/>
          <p:cNvSpPr txBox="1"/>
          <p:nvPr/>
        </p:nvSpPr>
        <p:spPr>
          <a:xfrm>
            <a:off x="8187266" y="4957717"/>
            <a:ext cx="3199640" cy="830997"/>
          </a:xfrm>
          <a:prstGeom prst="rect">
            <a:avLst/>
          </a:prstGeom>
          <a:noFill/>
        </p:spPr>
        <p:txBody>
          <a:bodyPr wrap="square" rtlCol="0">
            <a:spAutoFit/>
          </a:bodyPr>
          <a:lstStyle/>
          <a:p>
            <a:r>
              <a:rPr lang="en-US" altLang="zh-CN" sz="4800" dirty="0" smtClean="0">
                <a:latin typeface="华文行楷" panose="02010800040101010101" pitchFamily="2" charset="-122"/>
                <a:ea typeface="华文行楷" panose="02010800040101010101" pitchFamily="2" charset="-122"/>
              </a:rPr>
              <a:t>—</a:t>
            </a:r>
            <a:r>
              <a:rPr lang="zh-CN" altLang="en-US" sz="4800" dirty="0" smtClean="0">
                <a:latin typeface="华文行楷" panose="02010800040101010101" pitchFamily="2" charset="-122"/>
                <a:ea typeface="华文行楷" panose="02010800040101010101" pitchFamily="2" charset="-122"/>
              </a:rPr>
              <a:t>朱佳晖</a:t>
            </a:r>
            <a:endParaRPr lang="zh-CN" altLang="en-US" sz="4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35452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par>
                                <p:cTn id="12" presetID="22" presetClass="entr" presetSubtype="2" fill="hold" grpId="0" nodeType="withEffect">
                                  <p:stCondLst>
                                    <p:cond delay="75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par>
                                <p:cTn id="15" presetID="47" presetClass="entr" presetSubtype="0"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200"/>
                                        <p:tgtEl>
                                          <p:spTgt spid="41"/>
                                        </p:tgtEl>
                                      </p:cBhvr>
                                    </p:animEffect>
                                    <p:anim calcmode="lin" valueType="num">
                                      <p:cBhvr>
                                        <p:cTn id="18" dur="200" fill="hold"/>
                                        <p:tgtEl>
                                          <p:spTgt spid="41"/>
                                        </p:tgtEl>
                                        <p:attrNameLst>
                                          <p:attrName>ppt_x</p:attrName>
                                        </p:attrNameLst>
                                      </p:cBhvr>
                                      <p:tavLst>
                                        <p:tav tm="0">
                                          <p:val>
                                            <p:strVal val="#ppt_x"/>
                                          </p:val>
                                        </p:tav>
                                        <p:tav tm="100000">
                                          <p:val>
                                            <p:strVal val="#ppt_x"/>
                                          </p:val>
                                        </p:tav>
                                      </p:tavLst>
                                    </p:anim>
                                    <p:anim calcmode="lin" valueType="num">
                                      <p:cBhvr>
                                        <p:cTn id="19" dur="200" fill="hold"/>
                                        <p:tgtEl>
                                          <p:spTgt spid="41"/>
                                        </p:tgtEl>
                                        <p:attrNameLst>
                                          <p:attrName>ppt_y</p:attrName>
                                        </p:attrNameLst>
                                      </p:cBhvr>
                                      <p:tavLst>
                                        <p:tav tm="0">
                                          <p:val>
                                            <p:strVal val="#ppt_y-.1"/>
                                          </p:val>
                                        </p:tav>
                                        <p:tav tm="100000">
                                          <p:val>
                                            <p:strVal val="#ppt_y"/>
                                          </p:val>
                                        </p:tav>
                                      </p:tavLst>
                                    </p:anim>
                                  </p:childTnLst>
                                </p:cTn>
                              </p:par>
                              <p:par>
                                <p:cTn id="20" presetID="42" presetClass="path" presetSubtype="0" accel="50000" decel="50000" fill="hold" nodeType="withEffect">
                                  <p:stCondLst>
                                    <p:cond delay="250"/>
                                  </p:stCondLst>
                                  <p:childTnLst>
                                    <p:animMotion origin="layout" path="M -0.01639 -3.33333E-6 L -0.91283 0.19607 " pathEditMode="relative" rAng="0" ptsTypes="AA">
                                      <p:cBhvr>
                                        <p:cTn id="21" dur="750" fill="hold"/>
                                        <p:tgtEl>
                                          <p:spTgt spid="48"/>
                                        </p:tgtEl>
                                        <p:attrNameLst>
                                          <p:attrName>ppt_x</p:attrName>
                                          <p:attrName>ppt_y</p:attrName>
                                        </p:attrNameLst>
                                      </p:cBhvr>
                                      <p:rCtr x="-44822" y="9792"/>
                                    </p:animMotion>
                                  </p:childTnLst>
                                </p:cTn>
                              </p:par>
                              <p:par>
                                <p:cTn id="22" presetID="42" presetClass="path" presetSubtype="0" accel="50000" decel="50000" fill="hold" nodeType="withEffect">
                                  <p:stCondLst>
                                    <p:cond delay="400"/>
                                  </p:stCondLst>
                                  <p:childTnLst>
                                    <p:animMotion origin="layout" path="M 0.87445 -0.18936 L -0.02198 0.00671 " pathEditMode="relative" rAng="0" ptsTypes="AA">
                                      <p:cBhvr>
                                        <p:cTn id="23" dur="750" spd="-100000" fill="hold"/>
                                        <p:tgtEl>
                                          <p:spTgt spid="47"/>
                                        </p:tgtEl>
                                        <p:attrNameLst>
                                          <p:attrName>ppt_x</p:attrName>
                                          <p:attrName>ppt_y</p:attrName>
                                        </p:attrNameLst>
                                      </p:cBhvr>
                                      <p:rCtr x="-44822" y="9792"/>
                                    </p:animMotion>
                                  </p:childTnLst>
                                </p:cTn>
                              </p:par>
                              <p:par>
                                <p:cTn id="24" presetID="42" presetClass="entr" presetSubtype="0" fill="hold" grpId="0" nodeType="withEffect">
                                  <p:stCondLst>
                                    <p:cond delay="52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200"/>
                                        <p:tgtEl>
                                          <p:spTgt spid="43"/>
                                        </p:tgtEl>
                                      </p:cBhvr>
                                    </p:animEffect>
                                    <p:anim calcmode="lin" valueType="num">
                                      <p:cBhvr>
                                        <p:cTn id="27" dur="200" fill="hold"/>
                                        <p:tgtEl>
                                          <p:spTgt spid="43"/>
                                        </p:tgtEl>
                                        <p:attrNameLst>
                                          <p:attrName>ppt_x</p:attrName>
                                        </p:attrNameLst>
                                      </p:cBhvr>
                                      <p:tavLst>
                                        <p:tav tm="0">
                                          <p:val>
                                            <p:strVal val="#ppt_x"/>
                                          </p:val>
                                        </p:tav>
                                        <p:tav tm="100000">
                                          <p:val>
                                            <p:strVal val="#ppt_x"/>
                                          </p:val>
                                        </p:tav>
                                      </p:tavLst>
                                    </p:anim>
                                    <p:anim calcmode="lin" valueType="num">
                                      <p:cBhvr>
                                        <p:cTn id="28" dur="200" fill="hold"/>
                                        <p:tgtEl>
                                          <p:spTgt spid="4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60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00"/>
                                        <p:tgtEl>
                                          <p:spTgt spid="56"/>
                                        </p:tgtEl>
                                      </p:cBhvr>
                                    </p:animEffect>
                                    <p:anim calcmode="lin" valueType="num">
                                      <p:cBhvr>
                                        <p:cTn id="32" dur="200" fill="hold"/>
                                        <p:tgtEl>
                                          <p:spTgt spid="56"/>
                                        </p:tgtEl>
                                        <p:attrNameLst>
                                          <p:attrName>ppt_x</p:attrName>
                                        </p:attrNameLst>
                                      </p:cBhvr>
                                      <p:tavLst>
                                        <p:tav tm="0">
                                          <p:val>
                                            <p:strVal val="#ppt_x"/>
                                          </p:val>
                                        </p:tav>
                                        <p:tav tm="100000">
                                          <p:val>
                                            <p:strVal val="#ppt_x"/>
                                          </p:val>
                                        </p:tav>
                                      </p:tavLst>
                                    </p:anim>
                                    <p:anim calcmode="lin" valueType="num">
                                      <p:cBhvr>
                                        <p:cTn id="33" dur="200" fill="hold"/>
                                        <p:tgtEl>
                                          <p:spTgt spid="56"/>
                                        </p:tgtEl>
                                        <p:attrNameLst>
                                          <p:attrName>ppt_y</p:attrName>
                                        </p:attrNameLst>
                                      </p:cBhvr>
                                      <p:tavLst>
                                        <p:tav tm="0">
                                          <p:val>
                                            <p:strVal val="#ppt_y+.1"/>
                                          </p:val>
                                        </p:tav>
                                        <p:tav tm="100000">
                                          <p:val>
                                            <p:strVal val="#ppt_y"/>
                                          </p:val>
                                        </p:tav>
                                      </p:tavLst>
                                    </p:anim>
                                  </p:childTnLst>
                                </p:cTn>
                              </p:par>
                              <p:par>
                                <p:cTn id="34" presetID="23" presetClass="entr" presetSubtype="16" fill="hold" grpId="2"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childTnLst>
                                </p:cTn>
                              </p:par>
                              <p:par>
                                <p:cTn id="38" presetID="1" presetClass="entr" presetSubtype="0" fill="hold" nodeType="withEffect">
                                  <p:stCondLst>
                                    <p:cond delay="750"/>
                                  </p:stCondLst>
                                  <p:childTnLst>
                                    <p:set>
                                      <p:cBhvr>
                                        <p:cTn id="39" dur="1" fill="hold">
                                          <p:stCondLst>
                                            <p:cond delay="0"/>
                                          </p:stCondLst>
                                        </p:cTn>
                                        <p:tgtEl>
                                          <p:spTgt spid="6"/>
                                        </p:tgtEl>
                                        <p:attrNameLst>
                                          <p:attrName>style.visibility</p:attrName>
                                        </p:attrNameLst>
                                      </p:cBhvr>
                                      <p:to>
                                        <p:strVal val="visible"/>
                                      </p:to>
                                    </p:set>
                                  </p:childTnLst>
                                </p:cTn>
                              </p:par>
                              <p:par>
                                <p:cTn id="40" presetID="2" presetClass="exit" presetSubtype="2" fill="hold" nodeType="withEffect">
                                  <p:stCondLst>
                                    <p:cond delay="750"/>
                                  </p:stCondLst>
                                  <p:childTnLst>
                                    <p:anim calcmode="lin" valueType="num">
                                      <p:cBhvr additive="base">
                                        <p:cTn id="41" dur="1000"/>
                                        <p:tgtEl>
                                          <p:spTgt spid="6"/>
                                        </p:tgtEl>
                                        <p:attrNameLst>
                                          <p:attrName>ppt_x</p:attrName>
                                        </p:attrNameLst>
                                      </p:cBhvr>
                                      <p:tavLst>
                                        <p:tav tm="0">
                                          <p:val>
                                            <p:strVal val="ppt_x"/>
                                          </p:val>
                                        </p:tav>
                                        <p:tav tm="100000">
                                          <p:val>
                                            <p:strVal val="1+ppt_w/2"/>
                                          </p:val>
                                        </p:tav>
                                      </p:tavLst>
                                    </p:anim>
                                    <p:anim calcmode="lin" valueType="num">
                                      <p:cBhvr additive="base">
                                        <p:cTn id="42" dur="1000"/>
                                        <p:tgtEl>
                                          <p:spTgt spid="6"/>
                                        </p:tgtEl>
                                        <p:attrNameLst>
                                          <p:attrName>ppt_y</p:attrName>
                                        </p:attrNameLst>
                                      </p:cBhvr>
                                      <p:tavLst>
                                        <p:tav tm="0">
                                          <p:val>
                                            <p:strVal val="ppt_y"/>
                                          </p:val>
                                        </p:tav>
                                        <p:tav tm="100000">
                                          <p:val>
                                            <p:strVal val="ppt_y"/>
                                          </p:val>
                                        </p:tav>
                                      </p:tavLst>
                                    </p:anim>
                                    <p:set>
                                      <p:cBhvr>
                                        <p:cTn id="43" dur="1" fill="hold">
                                          <p:stCondLst>
                                            <p:cond delay="999"/>
                                          </p:stCondLst>
                                        </p:cTn>
                                        <p:tgtEl>
                                          <p:spTgt spid="6"/>
                                        </p:tgtEl>
                                        <p:attrNameLst>
                                          <p:attrName>style.visibility</p:attrName>
                                        </p:attrNameLst>
                                      </p:cBhvr>
                                      <p:to>
                                        <p:strVal val="hidden"/>
                                      </p:to>
                                    </p:set>
                                  </p:childTnLst>
                                </p:cTn>
                              </p:par>
                              <p:par>
                                <p:cTn id="44" presetID="10" presetClass="exit" presetSubtype="0" fill="hold" nodeType="withEffect">
                                  <p:stCondLst>
                                    <p:cond delay="750"/>
                                  </p:stCondLst>
                                  <p:childTnLst>
                                    <p:animEffect transition="out" filter="fade">
                                      <p:cBhvr>
                                        <p:cTn id="45" dur="250"/>
                                        <p:tgtEl>
                                          <p:spTgt spid="6"/>
                                        </p:tgtEl>
                                      </p:cBhvr>
                                    </p:animEffect>
                                    <p:set>
                                      <p:cBhvr>
                                        <p:cTn id="46" dur="1" fill="hold">
                                          <p:stCondLst>
                                            <p:cond delay="249"/>
                                          </p:stCondLst>
                                        </p:cTn>
                                        <p:tgtEl>
                                          <p:spTgt spid="6"/>
                                        </p:tgtEl>
                                        <p:attrNameLst>
                                          <p:attrName>style.visibility</p:attrName>
                                        </p:attrNameLst>
                                      </p:cBhvr>
                                      <p:to>
                                        <p:strVal val="hidden"/>
                                      </p:to>
                                    </p:set>
                                  </p:childTnLst>
                                </p:cTn>
                              </p:par>
                              <p:par>
                                <p:cTn id="47" presetID="1" presetClass="entr" presetSubtype="0" fill="hold" nodeType="withEffect">
                                  <p:stCondLst>
                                    <p:cond delay="750"/>
                                  </p:stCondLst>
                                  <p:childTnLst>
                                    <p:set>
                                      <p:cBhvr>
                                        <p:cTn id="48" dur="1" fill="hold">
                                          <p:stCondLst>
                                            <p:cond delay="0"/>
                                          </p:stCondLst>
                                        </p:cTn>
                                        <p:tgtEl>
                                          <p:spTgt spid="25"/>
                                        </p:tgtEl>
                                        <p:attrNameLst>
                                          <p:attrName>style.visibility</p:attrName>
                                        </p:attrNameLst>
                                      </p:cBhvr>
                                      <p:to>
                                        <p:strVal val="visible"/>
                                      </p:to>
                                    </p:set>
                                  </p:childTnLst>
                                </p:cTn>
                              </p:par>
                              <p:par>
                                <p:cTn id="49" presetID="10" presetClass="exit" presetSubtype="0" fill="hold" nodeType="withEffect">
                                  <p:stCondLst>
                                    <p:cond delay="750"/>
                                  </p:stCondLst>
                                  <p:childTnLst>
                                    <p:animEffect transition="out" filter="fade">
                                      <p:cBhvr>
                                        <p:cTn id="50" dur="250"/>
                                        <p:tgtEl>
                                          <p:spTgt spid="25"/>
                                        </p:tgtEl>
                                      </p:cBhvr>
                                    </p:animEffect>
                                    <p:set>
                                      <p:cBhvr>
                                        <p:cTn id="51" dur="1" fill="hold">
                                          <p:stCondLst>
                                            <p:cond delay="249"/>
                                          </p:stCondLst>
                                        </p:cTn>
                                        <p:tgtEl>
                                          <p:spTgt spid="25"/>
                                        </p:tgtEl>
                                        <p:attrNameLst>
                                          <p:attrName>style.visibility</p:attrName>
                                        </p:attrNameLst>
                                      </p:cBhvr>
                                      <p:to>
                                        <p:strVal val="hidden"/>
                                      </p:to>
                                    </p:set>
                                  </p:childTnLst>
                                </p:cTn>
                              </p:par>
                              <p:par>
                                <p:cTn id="52" presetID="2" presetClass="exit" presetSubtype="8" fill="hold" nodeType="withEffect">
                                  <p:stCondLst>
                                    <p:cond delay="750"/>
                                  </p:stCondLst>
                                  <p:childTnLst>
                                    <p:anim calcmode="lin" valueType="num">
                                      <p:cBhvr additive="base">
                                        <p:cTn id="53" dur="1000"/>
                                        <p:tgtEl>
                                          <p:spTgt spid="25"/>
                                        </p:tgtEl>
                                        <p:attrNameLst>
                                          <p:attrName>ppt_x</p:attrName>
                                        </p:attrNameLst>
                                      </p:cBhvr>
                                      <p:tavLst>
                                        <p:tav tm="0">
                                          <p:val>
                                            <p:strVal val="ppt_x"/>
                                          </p:val>
                                        </p:tav>
                                        <p:tav tm="100000">
                                          <p:val>
                                            <p:strVal val="0-ppt_w/2"/>
                                          </p:val>
                                        </p:tav>
                                      </p:tavLst>
                                    </p:anim>
                                    <p:anim calcmode="lin" valueType="num">
                                      <p:cBhvr additive="base">
                                        <p:cTn id="54" dur="1000"/>
                                        <p:tgtEl>
                                          <p:spTgt spid="25"/>
                                        </p:tgtEl>
                                        <p:attrNameLst>
                                          <p:attrName>ppt_y</p:attrName>
                                        </p:attrNameLst>
                                      </p:cBhvr>
                                      <p:tavLst>
                                        <p:tav tm="0">
                                          <p:val>
                                            <p:strVal val="ppt_y"/>
                                          </p:val>
                                        </p:tav>
                                        <p:tav tm="100000">
                                          <p:val>
                                            <p:strVal val="ppt_y"/>
                                          </p:val>
                                        </p:tav>
                                      </p:tavLst>
                                    </p:anim>
                                    <p:set>
                                      <p:cBhvr>
                                        <p:cTn id="55" dur="1" fill="hold">
                                          <p:stCondLst>
                                            <p:cond delay="999"/>
                                          </p:stCondLst>
                                        </p:cTn>
                                        <p:tgtEl>
                                          <p:spTgt spid="25"/>
                                        </p:tgtEl>
                                        <p:attrNameLst>
                                          <p:attrName>style.visibility</p:attrName>
                                        </p:attrNameLst>
                                      </p:cBhvr>
                                      <p:to>
                                        <p:strVal val="hidden"/>
                                      </p:to>
                                    </p:set>
                                  </p:childTnLst>
                                </p:cTn>
                              </p:par>
                              <p:par>
                                <p:cTn id="56" presetID="1" presetClass="entr" presetSubtype="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childTnLst>
                                </p:cTn>
                              </p:par>
                              <p:par>
                                <p:cTn id="58" presetID="2" presetClass="exit" presetSubtype="2" fill="hold" nodeType="withEffect">
                                  <p:stCondLst>
                                    <p:cond delay="500"/>
                                  </p:stCondLst>
                                  <p:childTnLst>
                                    <p:anim calcmode="lin" valueType="num">
                                      <p:cBhvr additive="base">
                                        <p:cTn id="59" dur="1000"/>
                                        <p:tgtEl>
                                          <p:spTgt spid="24"/>
                                        </p:tgtEl>
                                        <p:attrNameLst>
                                          <p:attrName>ppt_x</p:attrName>
                                        </p:attrNameLst>
                                      </p:cBhvr>
                                      <p:tavLst>
                                        <p:tav tm="0">
                                          <p:val>
                                            <p:strVal val="ppt_x"/>
                                          </p:val>
                                        </p:tav>
                                        <p:tav tm="100000">
                                          <p:val>
                                            <p:strVal val="1+ppt_w/2"/>
                                          </p:val>
                                        </p:tav>
                                      </p:tavLst>
                                    </p:anim>
                                    <p:anim calcmode="lin" valueType="num">
                                      <p:cBhvr additive="base">
                                        <p:cTn id="60" dur="1000"/>
                                        <p:tgtEl>
                                          <p:spTgt spid="24"/>
                                        </p:tgtEl>
                                        <p:attrNameLst>
                                          <p:attrName>ppt_y</p:attrName>
                                        </p:attrNameLst>
                                      </p:cBhvr>
                                      <p:tavLst>
                                        <p:tav tm="0">
                                          <p:val>
                                            <p:strVal val="ppt_y"/>
                                          </p:val>
                                        </p:tav>
                                        <p:tav tm="100000">
                                          <p:val>
                                            <p:strVal val="ppt_y"/>
                                          </p:val>
                                        </p:tav>
                                      </p:tavLst>
                                    </p:anim>
                                    <p:set>
                                      <p:cBhvr>
                                        <p:cTn id="61" dur="1" fill="hold">
                                          <p:stCondLst>
                                            <p:cond delay="999"/>
                                          </p:stCondLst>
                                        </p:cTn>
                                        <p:tgtEl>
                                          <p:spTgt spid="24"/>
                                        </p:tgtEl>
                                        <p:attrNameLst>
                                          <p:attrName>style.visibility</p:attrName>
                                        </p:attrNameLst>
                                      </p:cBhvr>
                                      <p:to>
                                        <p:strVal val="hidden"/>
                                      </p:to>
                                    </p:set>
                                  </p:childTnLst>
                                </p:cTn>
                              </p:par>
                              <p:par>
                                <p:cTn id="62" presetID="10" presetClass="exit" presetSubtype="0" fill="hold" nodeType="withEffect">
                                  <p:stCondLst>
                                    <p:cond delay="500"/>
                                  </p:stCondLst>
                                  <p:childTnLst>
                                    <p:animEffect transition="out" filter="fade">
                                      <p:cBhvr>
                                        <p:cTn id="63" dur="250"/>
                                        <p:tgtEl>
                                          <p:spTgt spid="24"/>
                                        </p:tgtEl>
                                      </p:cBhvr>
                                    </p:animEffect>
                                    <p:set>
                                      <p:cBhvr>
                                        <p:cTn id="64" dur="1" fill="hold">
                                          <p:stCondLst>
                                            <p:cond delay="249"/>
                                          </p:stCondLst>
                                        </p:cTn>
                                        <p:tgtEl>
                                          <p:spTgt spid="24"/>
                                        </p:tgtEl>
                                        <p:attrNameLst>
                                          <p:attrName>style.visibility</p:attrName>
                                        </p:attrNameLst>
                                      </p:cBhvr>
                                      <p:to>
                                        <p:strVal val="hidden"/>
                                      </p:to>
                                    </p:set>
                                  </p:childTnLst>
                                </p:cTn>
                              </p:par>
                              <p:par>
                                <p:cTn id="65" presetID="1" presetClass="entr" presetSubtype="0" fill="hold" nodeType="withEffect">
                                  <p:stCondLst>
                                    <p:cond delay="500"/>
                                  </p:stCondLst>
                                  <p:childTnLst>
                                    <p:set>
                                      <p:cBhvr>
                                        <p:cTn id="66" dur="1" fill="hold">
                                          <p:stCondLst>
                                            <p:cond delay="0"/>
                                          </p:stCondLst>
                                        </p:cTn>
                                        <p:tgtEl>
                                          <p:spTgt spid="26"/>
                                        </p:tgtEl>
                                        <p:attrNameLst>
                                          <p:attrName>style.visibility</p:attrName>
                                        </p:attrNameLst>
                                      </p:cBhvr>
                                      <p:to>
                                        <p:strVal val="visible"/>
                                      </p:to>
                                    </p:set>
                                  </p:childTnLst>
                                </p:cTn>
                              </p:par>
                              <p:par>
                                <p:cTn id="67" presetID="10" presetClass="exit" presetSubtype="0" fill="hold" nodeType="withEffect">
                                  <p:stCondLst>
                                    <p:cond delay="500"/>
                                  </p:stCondLst>
                                  <p:childTnLst>
                                    <p:animEffect transition="out" filter="fade">
                                      <p:cBhvr>
                                        <p:cTn id="68" dur="250"/>
                                        <p:tgtEl>
                                          <p:spTgt spid="26"/>
                                        </p:tgtEl>
                                      </p:cBhvr>
                                    </p:animEffect>
                                    <p:set>
                                      <p:cBhvr>
                                        <p:cTn id="69" dur="1" fill="hold">
                                          <p:stCondLst>
                                            <p:cond delay="249"/>
                                          </p:stCondLst>
                                        </p:cTn>
                                        <p:tgtEl>
                                          <p:spTgt spid="26"/>
                                        </p:tgtEl>
                                        <p:attrNameLst>
                                          <p:attrName>style.visibility</p:attrName>
                                        </p:attrNameLst>
                                      </p:cBhvr>
                                      <p:to>
                                        <p:strVal val="hidden"/>
                                      </p:to>
                                    </p:set>
                                  </p:childTnLst>
                                </p:cTn>
                              </p:par>
                              <p:par>
                                <p:cTn id="70" presetID="2" presetClass="exit" presetSubtype="8" fill="hold" nodeType="withEffect">
                                  <p:stCondLst>
                                    <p:cond delay="500"/>
                                  </p:stCondLst>
                                  <p:childTnLst>
                                    <p:anim calcmode="lin" valueType="num">
                                      <p:cBhvr additive="base">
                                        <p:cTn id="71" dur="1000"/>
                                        <p:tgtEl>
                                          <p:spTgt spid="26"/>
                                        </p:tgtEl>
                                        <p:attrNameLst>
                                          <p:attrName>ppt_x</p:attrName>
                                        </p:attrNameLst>
                                      </p:cBhvr>
                                      <p:tavLst>
                                        <p:tav tm="0">
                                          <p:val>
                                            <p:strVal val="ppt_x"/>
                                          </p:val>
                                        </p:tav>
                                        <p:tav tm="100000">
                                          <p:val>
                                            <p:strVal val="0-ppt_w/2"/>
                                          </p:val>
                                        </p:tav>
                                      </p:tavLst>
                                    </p:anim>
                                    <p:anim calcmode="lin" valueType="num">
                                      <p:cBhvr additive="base">
                                        <p:cTn id="72" dur="1000"/>
                                        <p:tgtEl>
                                          <p:spTgt spid="26"/>
                                        </p:tgtEl>
                                        <p:attrNameLst>
                                          <p:attrName>ppt_y</p:attrName>
                                        </p:attrNameLst>
                                      </p:cBhvr>
                                      <p:tavLst>
                                        <p:tav tm="0">
                                          <p:val>
                                            <p:strVal val="ppt_y"/>
                                          </p:val>
                                        </p:tav>
                                        <p:tav tm="100000">
                                          <p:val>
                                            <p:strVal val="ppt_y"/>
                                          </p:val>
                                        </p:tav>
                                      </p:tavLst>
                                    </p:anim>
                                    <p:set>
                                      <p:cBhvr>
                                        <p:cTn id="73" dur="1" fill="hold">
                                          <p:stCondLst>
                                            <p:cond delay="999"/>
                                          </p:stCondLst>
                                        </p:cTn>
                                        <p:tgtEl>
                                          <p:spTgt spid="26"/>
                                        </p:tgtEl>
                                        <p:attrNameLst>
                                          <p:attrName>style.visibility</p:attrName>
                                        </p:attrNameLst>
                                      </p:cBhvr>
                                      <p:to>
                                        <p:strVal val="hidden"/>
                                      </p:to>
                                    </p:set>
                                  </p:childTnLst>
                                </p:cTn>
                              </p:par>
                              <p:par>
                                <p:cTn id="74" presetID="1" presetClass="entr" presetSubtype="0" fill="hold" grpId="1" nodeType="withEffect">
                                  <p:stCondLst>
                                    <p:cond delay="300"/>
                                  </p:stCondLst>
                                  <p:childTnLst>
                                    <p:set>
                                      <p:cBhvr>
                                        <p:cTn id="75" dur="1" fill="hold">
                                          <p:stCondLst>
                                            <p:cond delay="0"/>
                                          </p:stCondLst>
                                        </p:cTn>
                                        <p:tgtEl>
                                          <p:spTgt spid="8"/>
                                        </p:tgtEl>
                                        <p:attrNameLst>
                                          <p:attrName>style.visibility</p:attrName>
                                        </p:attrNameLst>
                                      </p:cBhvr>
                                      <p:to>
                                        <p:strVal val="visible"/>
                                      </p:to>
                                    </p:set>
                                  </p:childTnLst>
                                </p:cTn>
                              </p:par>
                              <p:par>
                                <p:cTn id="76" presetID="21" presetClass="entr" presetSubtype="1" fill="hold" grpId="0" nodeType="withEffect">
                                  <p:stCondLst>
                                    <p:cond delay="300"/>
                                  </p:stCondLst>
                                  <p:childTnLst>
                                    <p:set>
                                      <p:cBhvr>
                                        <p:cTn id="77" dur="1" fill="hold">
                                          <p:stCondLst>
                                            <p:cond delay="0"/>
                                          </p:stCondLst>
                                        </p:cTn>
                                        <p:tgtEl>
                                          <p:spTgt spid="49"/>
                                        </p:tgtEl>
                                        <p:attrNameLst>
                                          <p:attrName>style.visibility</p:attrName>
                                        </p:attrNameLst>
                                      </p:cBhvr>
                                      <p:to>
                                        <p:strVal val="visible"/>
                                      </p:to>
                                    </p:set>
                                    <p:animEffect transition="in" filter="wheel(1)">
                                      <p:cBhvr>
                                        <p:cTn id="78" dur="500"/>
                                        <p:tgtEl>
                                          <p:spTgt spid="49"/>
                                        </p:tgtEl>
                                      </p:cBhvr>
                                    </p:animEffect>
                                  </p:childTnLst>
                                </p:cTn>
                              </p:par>
                              <p:par>
                                <p:cTn id="79" presetID="8" presetClass="emph" presetSubtype="0" repeatCount="indefinite" fill="hold" grpId="0" nodeType="withEffect">
                                  <p:stCondLst>
                                    <p:cond delay="0"/>
                                  </p:stCondLst>
                                  <p:childTnLst>
                                    <p:animRot by="21600000">
                                      <p:cBhvr>
                                        <p:cTn id="80" dur="4000" fill="hold"/>
                                        <p:tgtEl>
                                          <p:spTgt spid="8"/>
                                        </p:tgtEl>
                                        <p:attrNameLst>
                                          <p:attrName>r</p:attrName>
                                        </p:attrNameLst>
                                      </p:cBhvr>
                                    </p:animRot>
                                  </p:childTnLst>
                                </p:cTn>
                              </p:par>
                              <p:par>
                                <p:cTn id="81" presetID="8" presetClass="emph" presetSubtype="0" repeatCount="indefinite" fill="hold" grpId="1" nodeType="withEffect">
                                  <p:stCondLst>
                                    <p:cond delay="0"/>
                                  </p:stCondLst>
                                  <p:childTnLst>
                                    <p:animRot by="-21600000">
                                      <p:cBhvr>
                                        <p:cTn id="82" dur="5000" fill="hold"/>
                                        <p:tgtEl>
                                          <p:spTgt spid="49"/>
                                        </p:tgtEl>
                                        <p:attrNameLst>
                                          <p:attrName>r</p:attrName>
                                        </p:attrNameLst>
                                      </p:cBhvr>
                                    </p:animRot>
                                  </p:childTnLst>
                                </p:cTn>
                              </p:par>
                              <p:par>
                                <p:cTn id="83" presetID="1" presetClass="entr" presetSubtype="0" fill="hold" grpId="1" nodeType="withEffect">
                                  <p:stCondLst>
                                    <p:cond delay="500"/>
                                  </p:stCondLst>
                                  <p:childTnLst>
                                    <p:set>
                                      <p:cBhvr>
                                        <p:cTn id="84" dur="1" fill="hold">
                                          <p:stCondLst>
                                            <p:cond delay="0"/>
                                          </p:stCondLst>
                                        </p:cTn>
                                        <p:tgtEl>
                                          <p:spTgt spid="2"/>
                                        </p:tgtEl>
                                        <p:attrNameLst>
                                          <p:attrName>style.visibility</p:attrName>
                                        </p:attrNameLst>
                                      </p:cBhvr>
                                      <p:to>
                                        <p:strVal val="visible"/>
                                      </p:to>
                                    </p:set>
                                  </p:childTnLst>
                                </p:cTn>
                              </p:par>
                              <p:par>
                                <p:cTn id="85" presetID="1" presetClass="path" presetSubtype="0" repeatCount="indefinite" accel="50000" decel="50000" fill="hold" grpId="0" nodeType="withEffect">
                                  <p:stCondLst>
                                    <p:cond delay="500"/>
                                  </p:stCondLst>
                                  <p:childTnLst>
                                    <p:animMotion origin="layout" path="M 0.00013 0.00069 C 0.00039 -0.17037 0.07814 -0.30833 0.1745 -0.30949 C 0.27061 -0.30903 0.34809 -0.17037 0.34809 0.00069 C 0.34809 0.16921 0.27061 0.30509 0.1745 0.31042 C 0.07918 0.31018 0.00026 0.17153 0.00013 0.00069 Z " pathEditMode="relative" rAng="16200000" ptsTypes="fffff">
                                      <p:cBhvr>
                                        <p:cTn id="86" dur="2000" fill="hold"/>
                                        <p:tgtEl>
                                          <p:spTgt spid="2"/>
                                        </p:tgtEl>
                                        <p:attrNameLst>
                                          <p:attrName>ppt_x</p:attrName>
                                          <p:attrName>ppt_y</p:attrName>
                                        </p:attrNameLst>
                                      </p:cBhvr>
                                      <p:rCtr x="17398" y="-23"/>
                                    </p:animMotion>
                                  </p:childTnLst>
                                </p:cTn>
                              </p:par>
                              <p:par>
                                <p:cTn id="87" presetID="63" presetClass="path" presetSubtype="0" accel="50000" decel="50000" fill="hold" nodeType="withEffect">
                                  <p:stCondLst>
                                    <p:cond delay="0"/>
                                  </p:stCondLst>
                                  <p:childTnLst>
                                    <p:animMotion origin="layout" path="M -0.0013 0.00278 L 0.5948 0.00278 " pathEditMode="relative" rAng="0" ptsTypes="AA">
                                      <p:cBhvr>
                                        <p:cTn id="88" dur="3500" fill="hold"/>
                                        <p:tgtEl>
                                          <p:spTgt spid="4"/>
                                        </p:tgtEl>
                                        <p:attrNameLst>
                                          <p:attrName>ppt_x</p:attrName>
                                          <p:attrName>ppt_y</p:attrName>
                                        </p:attrNameLst>
                                      </p:cBhvr>
                                      <p:rCtr x="29805" y="0"/>
                                    </p:animMotion>
                                  </p:childTnLst>
                                </p:cTn>
                              </p:par>
                              <p:par>
                                <p:cTn id="89" presetID="41" presetClass="entr" presetSubtype="0" fill="hold" grpId="0" nodeType="withEffect">
                                  <p:stCondLst>
                                    <p:cond delay="250"/>
                                  </p:stCondLst>
                                  <p:iterate type="lt">
                                    <p:tmPct val="10000"/>
                                  </p:iterate>
                                  <p:childTnLst>
                                    <p:set>
                                      <p:cBhvr>
                                        <p:cTn id="90" dur="1" fill="hold">
                                          <p:stCondLst>
                                            <p:cond delay="0"/>
                                          </p:stCondLst>
                                        </p:cTn>
                                        <p:tgtEl>
                                          <p:spTgt spid="23"/>
                                        </p:tgtEl>
                                        <p:attrNameLst>
                                          <p:attrName>style.visibility</p:attrName>
                                        </p:attrNameLst>
                                      </p:cBhvr>
                                      <p:to>
                                        <p:strVal val="visible"/>
                                      </p:to>
                                    </p:set>
                                    <p:anim calcmode="lin" valueType="num">
                                      <p:cBhvr>
                                        <p:cTn id="91"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92" dur="500" fill="hold"/>
                                        <p:tgtEl>
                                          <p:spTgt spid="23"/>
                                        </p:tgtEl>
                                        <p:attrNameLst>
                                          <p:attrName>ppt_y</p:attrName>
                                        </p:attrNameLst>
                                      </p:cBhvr>
                                      <p:tavLst>
                                        <p:tav tm="0">
                                          <p:val>
                                            <p:strVal val="#ppt_y"/>
                                          </p:val>
                                        </p:tav>
                                        <p:tav tm="100000">
                                          <p:val>
                                            <p:strVal val="#ppt_y"/>
                                          </p:val>
                                        </p:tav>
                                      </p:tavLst>
                                    </p:anim>
                                    <p:anim calcmode="lin" valueType="num">
                                      <p:cBhvr>
                                        <p:cTn id="93"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94"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95" dur="5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8" grpId="2" animBg="1"/>
      <p:bldP spid="42" grpId="0" animBg="1"/>
      <p:bldP spid="49" grpId="0" animBg="1"/>
      <p:bldP spid="49" grpId="1" animBg="1"/>
      <p:bldP spid="2" grpId="0" animBg="1"/>
      <p:bldP spid="2" grpId="1" animBg="1"/>
      <p:bldP spid="56" grpId="0"/>
      <p:bldP spid="43" grpId="0"/>
      <p:bldP spid="41" grpId="0"/>
      <p:bldP spid="9"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67084"/>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主题</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建模</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2" y="971449"/>
            <a:ext cx="7490753" cy="4093428"/>
          </a:xfrm>
          <a:prstGeom prst="rect">
            <a:avLst/>
          </a:prstGeom>
          <a:noFill/>
        </p:spPr>
        <p:txBody>
          <a:bodyPr wrap="square" rtlCol="0">
            <a:spAutoFit/>
          </a:bodyPr>
          <a:lstStyle/>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至今</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商女</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，时时</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犹唱</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后庭</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遗曲。</a:t>
            </a:r>
          </a:p>
          <a:p>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商女</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不知亡国恨，隔江</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犹唱后庭</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花。</a:t>
            </a:r>
          </a:p>
          <a:p>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江南忆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，最</a:t>
            </a:r>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是杭州。</a:t>
            </a:r>
          </a:p>
          <a:p>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江南忆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，次</a:t>
            </a:r>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是吴宫。</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至今</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女</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时时</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犹</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后庭</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遗</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曲</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a:t>
            </a:r>
          </a:p>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商女</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亡国</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隔</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err="1">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nz</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犹</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后庭</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a:t>
            </a:r>
          </a:p>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江南</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ns  </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/nr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杭州</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/ns</a:t>
            </a:r>
          </a:p>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江南</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/ns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/nr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次</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吴</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宫</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nr</a:t>
            </a: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犹唱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至今</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时时</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后庭</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遗</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曲</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女</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后庭</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a:t>
            </a: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亡国</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隔</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nz</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杭州</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ns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江南</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ns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nr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吴</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宫</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nr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次</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352579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1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51134"/>
            <a:ext cx="2970364" cy="1754326"/>
          </a:xfrm>
          <a:prstGeom prst="rect">
            <a:avLst/>
          </a:prstGeom>
          <a:noFill/>
        </p:spPr>
        <p:txBody>
          <a:bodyPr wrap="square" rtlCol="0">
            <a:spAutoFit/>
          </a:bodyPr>
          <a:lstStyle/>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主题</a:t>
            </a: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建模</a:t>
            </a:r>
            <a:endPar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1" y="250476"/>
            <a:ext cx="7490753" cy="6555641"/>
          </a:xfrm>
          <a:prstGeom prst="rect">
            <a:avLst/>
          </a:prstGeom>
          <a:noFill/>
        </p:spPr>
        <p:txBody>
          <a:bodyPr wrap="square" rtlCol="0">
            <a:spAutoFit/>
          </a:bodyPr>
          <a:lstStyle/>
          <a:p>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VSM</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 1)+(1, 1)+(2, 1)+(3, 1)+(4, 1)+(5, 1)</a:t>
            </a: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 1)+(5, 1)+(6, 1)+(7, 1)+(8, 1)+(9, 1)</a:t>
            </a: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(10, 1)+(11, 1)+(12, 2)</a:t>
            </a: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(11, 1)+(12, 1)+(13, 1)+(14, 1</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文档</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主题分布</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u"/>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0.0856037723549 0.914396227645</a:t>
            </a:r>
          </a:p>
          <a:p>
            <a:pPr marL="342900" indent="-342900">
              <a:buFont typeface="Wingdings" panose="05000000000000000000" pitchFamily="2" charset="2"/>
              <a:buChar char="u"/>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0.0961407994195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0.903859200581</a:t>
            </a:r>
          </a:p>
          <a:p>
            <a:pPr marL="342900" indent="-342900">
              <a:buFont typeface="Wingdings" panose="05000000000000000000" pitchFamily="2" charset="2"/>
              <a:buChar char="u"/>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0.789699595117 0.210300404883</a:t>
            </a:r>
          </a:p>
          <a:p>
            <a:pPr marL="342900" indent="-342900">
              <a:buFont typeface="Wingdings" panose="05000000000000000000" pitchFamily="2" charset="2"/>
              <a:buChar char="u"/>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0.878751773701 0.121248226299</a:t>
            </a: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词汇分布</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0.0675804113226 0.0 0.0 0.0 0.0 0.0664053057284 0.0 0.0542275855204 0.0564883356014 0.0527064712237 0.0551160740204 0.107977904387 0.126259091887 0.0880648198071 0.088598454966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a:t>
            </a:r>
          </a:p>
          <a:p>
            <a:pPr marL="342900" indent="-342900">
              <a:buFont typeface="Wingdings" panose="05000000000000000000" pitchFamily="2" charset="2"/>
              <a:buChar char="Ø"/>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0.0990293995703 </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0.0663346700703 0.0659072646977 0.0645371582077 0.064554580283 0.0998922413681 0.0604615903031 0.0 0.0 0.0604003509551 0.0 0.0693668350224 0.105494052749 0.0 0.0 0.0</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16162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1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51134"/>
            <a:ext cx="2970364" cy="1754326"/>
          </a:xfrm>
          <a:prstGeom prst="rect">
            <a:avLst/>
          </a:prstGeom>
          <a:noFill/>
        </p:spPr>
        <p:txBody>
          <a:bodyPr wrap="square" rtlCol="0">
            <a:spAutoFit/>
          </a:bodyPr>
          <a:lstStyle/>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主题</a:t>
            </a: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建模</a:t>
            </a:r>
            <a:endPar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1" y="712142"/>
            <a:ext cx="7490753" cy="4401205"/>
          </a:xfrm>
          <a:prstGeom prst="rect">
            <a:avLst/>
          </a:prstGeom>
          <a:noFill/>
        </p:spPr>
        <p:txBody>
          <a:bodyPr wrap="square" rtlCol="0">
            <a:spAutoFit/>
          </a:bodyPr>
          <a:lstStyle/>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0.0675804113226</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犹唱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0.0664053057284</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商女</a:t>
            </a:r>
            <a:r>
              <a:rPr lang="en-US" altLang="zh-CN" sz="200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+0.0542275855204</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后庭花</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0.0564883356014</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亡国</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+0.0527064712237</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隔江</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0.0551160740204</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杭州</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0.107977904387</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江南</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0.126259091887</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0.0880648198071</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忆</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0.088598454966</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吴宫</a:t>
            </a:r>
            <a:endPar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该主题为忆江南</a:t>
            </a:r>
            <a:endParaRPr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0.0990293995703</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犹唱</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0.0663346700703</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至今</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0.0659072646977</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时时</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0.0645371582077</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后庭</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0.064554580283</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遗曲</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0.0998922413681</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商女</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0.0604615903031</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恨</a:t>
            </a:r>
            <a:r>
              <a:rPr lang="en-US" altLang="zh-CN"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0.0604003509551</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隔江</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+0.0693668350224</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江南</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0.105494052749</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忆</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该主题为商女</a:t>
            </a:r>
            <a:endParaRPr lang="en-US" altLang="zh-CN" sz="20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036457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1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6722" y="2054760"/>
            <a:ext cx="2905607" cy="1015663"/>
          </a:xfrm>
          <a:prstGeom prst="rect">
            <a:avLst/>
          </a:prstGeom>
          <a:noFill/>
        </p:spPr>
        <p:txBody>
          <a:bodyPr wrap="square" rtlCol="0">
            <a:spAutoFit/>
          </a:bodyPr>
          <a:lstStyle/>
          <a:p>
            <a:pPr algn="ctr"/>
            <a:r>
              <a:rPr lang="zh-CN" altLang="en-US" sz="6000" dirty="0" smtClean="0">
                <a:solidFill>
                  <a:srgbClr val="FF7800"/>
                </a:solidFill>
                <a:latin typeface="华文行楷" panose="02010800040101010101" pitchFamily="2" charset="-122"/>
                <a:ea typeface="华文行楷" panose="02010800040101010101" pitchFamily="2" charset="-122"/>
                <a:cs typeface="Times New Roman" panose="02020603050405020304" pitchFamily="18" charset="0"/>
              </a:rPr>
              <a:t>概率</a:t>
            </a:r>
            <a:endParaRPr lang="zh-CN" altLang="en-US" sz="6000" dirty="0">
              <a:solidFill>
                <a:srgbClr val="FF7800"/>
              </a:solidFill>
              <a:latin typeface="华文行楷" panose="02010800040101010101" pitchFamily="2" charset="-122"/>
              <a:ea typeface="华文行楷" panose="02010800040101010101" pitchFamily="2" charset="-122"/>
              <a:cs typeface="Times New Roman" panose="02020603050405020304" pitchFamily="18" charset="0"/>
            </a:endParaRPr>
          </a:p>
        </p:txBody>
      </p:sp>
      <p:sp>
        <p:nvSpPr>
          <p:cNvPr id="8" name="直角三角形 7"/>
          <p:cNvSpPr/>
          <p:nvPr/>
        </p:nvSpPr>
        <p:spPr bwMode="auto">
          <a:xfrm flipH="1">
            <a:off x="4841247" y="2758911"/>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solidFill>
                <a:srgbClr val="FFFFFF"/>
              </a:solidFill>
              <a:latin typeface="方正姚体" pitchFamily="2" charset="-122"/>
              <a:ea typeface="方正姚体" pitchFamily="2" charset="-122"/>
            </a:endParaRPr>
          </a:p>
        </p:txBody>
      </p:sp>
      <p:cxnSp>
        <p:nvCxnSpPr>
          <p:cNvPr id="9" name="直接连接符 8"/>
          <p:cNvCxnSpPr/>
          <p:nvPr/>
        </p:nvCxnSpPr>
        <p:spPr bwMode="auto">
          <a:xfrm flipH="1">
            <a:off x="-1022999" y="786955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5305178" y="2680753"/>
            <a:ext cx="2487694" cy="1015663"/>
          </a:xfrm>
          <a:prstGeom prst="rect">
            <a:avLst/>
          </a:prstGeom>
          <a:noFill/>
        </p:spPr>
        <p:txBody>
          <a:bodyPr wrap="square" rtlCol="0">
            <a:spAutoFit/>
          </a:bodyPr>
          <a:lstStyle/>
          <a:p>
            <a:r>
              <a:rPr lang="zh-CN" altLang="en-US" sz="6000" dirty="0" smtClean="0">
                <a:solidFill>
                  <a:srgbClr val="000000"/>
                </a:solidFill>
                <a:latin typeface="华文行楷" panose="02010800040101010101" pitchFamily="2" charset="-122"/>
                <a:ea typeface="华文行楷" panose="02010800040101010101" pitchFamily="2" charset="-122"/>
              </a:rPr>
              <a:t>表达</a:t>
            </a:r>
            <a:endParaRPr lang="zh-CN" altLang="en-US" sz="6000" dirty="0">
              <a:solidFill>
                <a:srgbClr val="0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42657406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nodeType="withEffect">
                                  <p:stCondLst>
                                    <p:cond delay="0"/>
                                  </p:stCondLst>
                                  <p:childTnLst>
                                    <p:animMotion origin="layout" path="M 0.93263 -1.88773 L 0.07349 -0.14722 " pathEditMode="relative" rAng="0" ptsTypes="AA">
                                      <p:cBhvr>
                                        <p:cTn id="9" dur="500" fill="hold"/>
                                        <p:tgtEl>
                                          <p:spTgt spid="9"/>
                                        </p:tgtEl>
                                        <p:attrNameLst>
                                          <p:attrName>ppt_x</p:attrName>
                                          <p:attrName>ppt_y</p:attrName>
                                        </p:attrNameLst>
                                      </p:cBhvr>
                                      <p:rCtr x="-42963" y="87014"/>
                                    </p:animMotion>
                                  </p:childTnLst>
                                </p:cTn>
                              </p:par>
                              <p:par>
                                <p:cTn id="10" presetID="1"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childTnLst>
                                </p:cTn>
                              </p:par>
                              <p:par>
                                <p:cTn id="12" presetID="41" presetClass="entr" presetSubtype="0" fill="hold" grpId="0" nodeType="withEffect">
                                  <p:stCondLst>
                                    <p:cond delay="25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符号</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2842" y="-35444"/>
            <a:ext cx="6629707" cy="6984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0944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图模型</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366877" y="971448"/>
            <a:ext cx="7490753" cy="1323439"/>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的图模型如下</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注：此处采样的是</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2003</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年的最初的</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中的图模型。</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7" name="图片 6"/>
          <p:cNvPicPr/>
          <p:nvPr/>
        </p:nvPicPr>
        <p:blipFill>
          <a:blip r:embed="rId2"/>
          <a:stretch>
            <a:fillRect/>
          </a:stretch>
        </p:blipFill>
        <p:spPr>
          <a:xfrm>
            <a:off x="3835592" y="1927141"/>
            <a:ext cx="6143890" cy="2854681"/>
          </a:xfrm>
          <a:prstGeom prst="rect">
            <a:avLst/>
          </a:prstGeom>
        </p:spPr>
      </p:pic>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6287" y="5047017"/>
            <a:ext cx="8124290" cy="122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3055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534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基础</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公式</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2" y="971449"/>
            <a:ext cx="7490753" cy="400110"/>
          </a:xfrm>
          <a:prstGeom prst="rect">
            <a:avLst/>
          </a:prstGeom>
          <a:noFill/>
        </p:spPr>
        <p:txBody>
          <a:bodyPr wrap="square" rtlCol="0">
            <a:spAutoFit/>
          </a:bodyPr>
          <a:lstStyle/>
          <a:p>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分布概率密度函数：</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080416422"/>
              </p:ext>
            </p:extLst>
          </p:nvPr>
        </p:nvGraphicFramePr>
        <p:xfrm>
          <a:off x="3821373" y="1542197"/>
          <a:ext cx="3944203" cy="1001702"/>
        </p:xfrm>
        <a:graphic>
          <a:graphicData uri="http://schemas.openxmlformats.org/presentationml/2006/ole">
            <mc:AlternateContent xmlns:mc="http://schemas.openxmlformats.org/markup-compatibility/2006">
              <mc:Choice xmlns:v="urn:schemas-microsoft-com:vml" Requires="v">
                <p:oleObj spid="_x0000_s4233" name="Equation" r:id="rId3" imgW="2400300" imgH="609600" progId="Equation.DSMT4">
                  <p:embed/>
                </p:oleObj>
              </mc:Choice>
              <mc:Fallback>
                <p:oleObj name="Equation" r:id="rId3" imgW="2400300" imgH="609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373" y="1542197"/>
                        <a:ext cx="3944203" cy="1001702"/>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10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2" name="TextBox 29"/>
          <p:cNvSpPr txBox="1"/>
          <p:nvPr/>
        </p:nvSpPr>
        <p:spPr>
          <a:xfrm>
            <a:off x="3623191" y="2760349"/>
            <a:ext cx="7660513" cy="1323439"/>
          </a:xfrm>
          <a:prstGeom prst="rect">
            <a:avLst/>
          </a:prstGeom>
          <a:noFill/>
        </p:spPr>
        <p:txBody>
          <a:bodyPr wrap="square" rtlCol="0">
            <a:spAutoFit/>
          </a:bodyPr>
          <a:lstStyle/>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分布     服从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参数</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为     的</a:t>
            </a:r>
            <a:r>
              <a:rPr lang="en-US" altLang="zh-CN" sz="2000" dirty="0" err="1">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分布</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连续型随机变量的期望：</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330261064"/>
              </p:ext>
            </p:extLst>
          </p:nvPr>
        </p:nvGraphicFramePr>
        <p:xfrm>
          <a:off x="4776716" y="2787645"/>
          <a:ext cx="250020" cy="350028"/>
        </p:xfrm>
        <a:graphic>
          <a:graphicData uri="http://schemas.openxmlformats.org/presentationml/2006/ole">
            <mc:AlternateContent xmlns:mc="http://schemas.openxmlformats.org/markup-compatibility/2006">
              <mc:Choice xmlns:v="urn:schemas-microsoft-com:vml" Requires="v">
                <p:oleObj spid="_x0000_s4234" name="Equation" r:id="rId5" imgW="126720" imgH="177480" progId="Equation.DSMT4">
                  <p:embed/>
                </p:oleObj>
              </mc:Choice>
              <mc:Fallback>
                <p:oleObj name="Equation" r:id="rId5" imgW="126720" imgH="177480" progId="Equation.DSMT4">
                  <p:embed/>
                  <p:pic>
                    <p:nvPicPr>
                      <p:cNvPr id="0" name=""/>
                      <p:cNvPicPr/>
                      <p:nvPr/>
                    </p:nvPicPr>
                    <p:blipFill>
                      <a:blip r:embed="rId6"/>
                      <a:stretch>
                        <a:fillRect/>
                      </a:stretch>
                    </p:blipFill>
                    <p:spPr>
                      <a:xfrm>
                        <a:off x="4776716" y="2787645"/>
                        <a:ext cx="250020" cy="350028"/>
                      </a:xfrm>
                      <a:prstGeom prst="rect">
                        <a:avLst/>
                      </a:prstGeom>
                    </p:spPr>
                  </p:pic>
                </p:oleObj>
              </mc:Fallback>
            </mc:AlternateContent>
          </a:graphicData>
        </a:graphic>
      </p:graphicFrame>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96268721"/>
              </p:ext>
            </p:extLst>
          </p:nvPr>
        </p:nvGraphicFramePr>
        <p:xfrm>
          <a:off x="6346208" y="2828589"/>
          <a:ext cx="272955" cy="280232"/>
        </p:xfrm>
        <a:graphic>
          <a:graphicData uri="http://schemas.openxmlformats.org/presentationml/2006/ole">
            <mc:AlternateContent xmlns:mc="http://schemas.openxmlformats.org/markup-compatibility/2006">
              <mc:Choice xmlns:v="urn:schemas-microsoft-com:vml" Requires="v">
                <p:oleObj spid="_x0000_s4235" name="Equation" r:id="rId7" imgW="152334" imgH="139639" progId="Equation.DSMT4">
                  <p:embed/>
                </p:oleObj>
              </mc:Choice>
              <mc:Fallback>
                <p:oleObj name="Equation" r:id="rId7" imgW="152334" imgH="139639"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208" y="2828589"/>
                        <a:ext cx="272955" cy="280232"/>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76772371"/>
              </p:ext>
            </p:extLst>
          </p:nvPr>
        </p:nvGraphicFramePr>
        <p:xfrm>
          <a:off x="3708072" y="4297363"/>
          <a:ext cx="2411412" cy="520700"/>
        </p:xfrm>
        <a:graphic>
          <a:graphicData uri="http://schemas.openxmlformats.org/presentationml/2006/ole">
            <mc:AlternateContent xmlns:mc="http://schemas.openxmlformats.org/markup-compatibility/2006">
              <mc:Choice xmlns:v="urn:schemas-microsoft-com:vml" Requires="v">
                <p:oleObj spid="_x0000_s4236" name="Equation" r:id="rId9" imgW="1295280" imgH="279360" progId="Equation.DSMT4">
                  <p:embed/>
                </p:oleObj>
              </mc:Choice>
              <mc:Fallback>
                <p:oleObj name="Equation" r:id="rId9" imgW="1295280" imgH="279360" progId="Equation.DSMT4">
                  <p:embed/>
                  <p:pic>
                    <p:nvPicPr>
                      <p:cNvPr id="0" name=""/>
                      <p:cNvPicPr/>
                      <p:nvPr/>
                    </p:nvPicPr>
                    <p:blipFill>
                      <a:blip r:embed="rId10"/>
                      <a:stretch>
                        <a:fillRect/>
                      </a:stretch>
                    </p:blipFill>
                    <p:spPr>
                      <a:xfrm>
                        <a:off x="3708072" y="4297363"/>
                        <a:ext cx="2411412" cy="520700"/>
                      </a:xfrm>
                      <a:prstGeom prst="rect">
                        <a:avLst/>
                      </a:prstGeom>
                    </p:spPr>
                  </p:pic>
                </p:oleObj>
              </mc:Fallback>
            </mc:AlternateContent>
          </a:graphicData>
        </a:graphic>
      </p:graphicFrame>
    </p:spTree>
    <p:extLst>
      <p:ext uri="{BB962C8B-B14F-4D97-AF65-F5344CB8AC3E}">
        <p14:creationId xmlns:p14="http://schemas.microsoft.com/office/powerpoint/2010/main" val="18967154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534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联合</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概率</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9787" y="928047"/>
            <a:ext cx="8657567" cy="136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728883074"/>
              </p:ext>
            </p:extLst>
          </p:nvPr>
        </p:nvGraphicFramePr>
        <p:xfrm>
          <a:off x="3860064" y="2230354"/>
          <a:ext cx="6798837" cy="963169"/>
        </p:xfrm>
        <a:graphic>
          <a:graphicData uri="http://schemas.openxmlformats.org/presentationml/2006/ole">
            <mc:AlternateContent xmlns:mc="http://schemas.openxmlformats.org/markup-compatibility/2006">
              <mc:Choice xmlns:v="urn:schemas-microsoft-com:vml" Requires="v">
                <p:oleObj spid="_x0000_s6178" name="Equation" r:id="rId4" imgW="3047760" imgH="431640" progId="Equation.DSMT4">
                  <p:embed/>
                </p:oleObj>
              </mc:Choice>
              <mc:Fallback>
                <p:oleObj name="Equation" r:id="rId4" imgW="3047760" imgH="431640" progId="Equation.DSMT4">
                  <p:embed/>
                  <p:pic>
                    <p:nvPicPr>
                      <p:cNvPr id="0" name=""/>
                      <p:cNvPicPr/>
                      <p:nvPr/>
                    </p:nvPicPr>
                    <p:blipFill>
                      <a:blip r:embed="rId5"/>
                      <a:stretch>
                        <a:fillRect/>
                      </a:stretch>
                    </p:blipFill>
                    <p:spPr>
                      <a:xfrm>
                        <a:off x="3860064" y="2230354"/>
                        <a:ext cx="6798837" cy="963169"/>
                      </a:xfrm>
                      <a:prstGeom prst="rect">
                        <a:avLst/>
                      </a:prstGeom>
                    </p:spPr>
                  </p:pic>
                </p:oleObj>
              </mc:Fallback>
            </mc:AlternateContent>
          </a:graphicData>
        </a:graphic>
      </p:graphicFrame>
      <p:pic>
        <p:nvPicPr>
          <p:cNvPr id="6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5145" y="3464464"/>
            <a:ext cx="8262210" cy="189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5468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34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文档生</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成概率</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444" y="1105474"/>
            <a:ext cx="8803911" cy="70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107365377"/>
              </p:ext>
            </p:extLst>
          </p:nvPr>
        </p:nvGraphicFramePr>
        <p:xfrm>
          <a:off x="3425145" y="1882845"/>
          <a:ext cx="6937840" cy="1040676"/>
        </p:xfrm>
        <a:graphic>
          <a:graphicData uri="http://schemas.openxmlformats.org/presentationml/2006/ole">
            <mc:AlternateContent xmlns:mc="http://schemas.openxmlformats.org/markup-compatibility/2006">
              <mc:Choice xmlns:v="urn:schemas-microsoft-com:vml" Requires="v">
                <p:oleObj spid="_x0000_s7202" name="Equation" r:id="rId4" imgW="3555720" imgH="533160" progId="Equation.DSMT4">
                  <p:embed/>
                </p:oleObj>
              </mc:Choice>
              <mc:Fallback>
                <p:oleObj name="Equation" r:id="rId4" imgW="3555720" imgH="533160" progId="Equation.DSMT4">
                  <p:embed/>
                  <p:pic>
                    <p:nvPicPr>
                      <p:cNvPr id="0" name=""/>
                      <p:cNvPicPr/>
                      <p:nvPr/>
                    </p:nvPicPr>
                    <p:blipFill>
                      <a:blip r:embed="rId5"/>
                      <a:stretch>
                        <a:fillRect/>
                      </a:stretch>
                    </p:blipFill>
                    <p:spPr>
                      <a:xfrm>
                        <a:off x="3425145" y="1882845"/>
                        <a:ext cx="6937840" cy="1040676"/>
                      </a:xfrm>
                      <a:prstGeom prst="rect">
                        <a:avLst/>
                      </a:prstGeom>
                    </p:spPr>
                  </p:pic>
                </p:oleObj>
              </mc:Fallback>
            </mc:AlternateContent>
          </a:graphicData>
        </a:graphic>
      </p:graphicFrame>
      <p:pic>
        <p:nvPicPr>
          <p:cNvPr id="717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5217" y="3104867"/>
            <a:ext cx="8575664" cy="1936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4394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34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文档生</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成概率</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1085" y="1105467"/>
            <a:ext cx="8945056" cy="645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667796743"/>
              </p:ext>
            </p:extLst>
          </p:nvPr>
        </p:nvGraphicFramePr>
        <p:xfrm>
          <a:off x="3539730" y="1839957"/>
          <a:ext cx="4539746" cy="965357"/>
        </p:xfrm>
        <a:graphic>
          <a:graphicData uri="http://schemas.openxmlformats.org/presentationml/2006/ole">
            <mc:AlternateContent xmlns:mc="http://schemas.openxmlformats.org/markup-compatibility/2006">
              <mc:Choice xmlns:v="urn:schemas-microsoft-com:vml" Requires="v">
                <p:oleObj spid="_x0000_s8254" name="Equation" r:id="rId4" imgW="2082600" imgH="419040" progId="Equation.DSMT4">
                  <p:embed/>
                </p:oleObj>
              </mc:Choice>
              <mc:Fallback>
                <p:oleObj name="Equation" r:id="rId4" imgW="2082600" imgH="419040" progId="Equation.DSMT4">
                  <p:embed/>
                  <p:pic>
                    <p:nvPicPr>
                      <p:cNvPr id="0" name=""/>
                      <p:cNvPicPr/>
                      <p:nvPr/>
                    </p:nvPicPr>
                    <p:blipFill>
                      <a:blip r:embed="rId5"/>
                      <a:stretch>
                        <a:fillRect/>
                      </a:stretch>
                    </p:blipFill>
                    <p:spPr>
                      <a:xfrm>
                        <a:off x="3539730" y="1839957"/>
                        <a:ext cx="4539746" cy="965357"/>
                      </a:xfrm>
                      <a:prstGeom prst="rect">
                        <a:avLst/>
                      </a:prstGeom>
                    </p:spPr>
                  </p:pic>
                </p:oleObj>
              </mc:Fallback>
            </mc:AlternateContent>
          </a:graphicData>
        </a:graphic>
      </p:graphicFrame>
      <p:sp>
        <p:nvSpPr>
          <p:cNvPr id="14" name="TextBox 29"/>
          <p:cNvSpPr txBox="1"/>
          <p:nvPr/>
        </p:nvSpPr>
        <p:spPr>
          <a:xfrm>
            <a:off x="3284270" y="3130490"/>
            <a:ext cx="7490753" cy="400110"/>
          </a:xfrm>
          <a:prstGeom prst="rect">
            <a:avLst/>
          </a:prstGeom>
          <a:noFill/>
        </p:spPr>
        <p:txBody>
          <a:bodyPr wrap="square" rtlCol="0">
            <a:spAutoFit/>
          </a:bodyPr>
          <a:lstStyle/>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本质就是贝叶斯公式：</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67010004"/>
              </p:ext>
            </p:extLst>
          </p:nvPr>
        </p:nvGraphicFramePr>
        <p:xfrm>
          <a:off x="5600983" y="3653429"/>
          <a:ext cx="2125851" cy="754334"/>
        </p:xfrm>
        <a:graphic>
          <a:graphicData uri="http://schemas.openxmlformats.org/presentationml/2006/ole">
            <mc:AlternateContent xmlns:mc="http://schemas.openxmlformats.org/markup-compatibility/2006">
              <mc:Choice xmlns:v="urn:schemas-microsoft-com:vml" Requires="v">
                <p:oleObj spid="_x0000_s8255" name="Equation" r:id="rId6" imgW="1180800" imgH="419040" progId="Equation.DSMT4">
                  <p:embed/>
                </p:oleObj>
              </mc:Choice>
              <mc:Fallback>
                <p:oleObj name="Equation" r:id="rId6" imgW="1180800" imgH="419040" progId="Equation.DSMT4">
                  <p:embed/>
                  <p:pic>
                    <p:nvPicPr>
                      <p:cNvPr id="0" name=""/>
                      <p:cNvPicPr/>
                      <p:nvPr/>
                    </p:nvPicPr>
                    <p:blipFill>
                      <a:blip r:embed="rId7"/>
                      <a:stretch>
                        <a:fillRect/>
                      </a:stretch>
                    </p:blipFill>
                    <p:spPr>
                      <a:xfrm>
                        <a:off x="5600983" y="3653429"/>
                        <a:ext cx="2125851" cy="754334"/>
                      </a:xfrm>
                      <a:prstGeom prst="rect">
                        <a:avLst/>
                      </a:prstGeom>
                    </p:spPr>
                  </p:pic>
                </p:oleObj>
              </mc:Fallback>
            </mc:AlternateContent>
          </a:graphicData>
        </a:graphic>
      </p:graphicFrame>
      <p:pic>
        <p:nvPicPr>
          <p:cNvPr id="819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84270" y="4407762"/>
            <a:ext cx="8404674" cy="189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0536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P2标"/>
          <p:cNvGrpSpPr/>
          <p:nvPr/>
        </p:nvGrpSpPr>
        <p:grpSpPr>
          <a:xfrm>
            <a:off x="4289918" y="2294114"/>
            <a:ext cx="1495356" cy="1580534"/>
            <a:chOff x="3524019" y="1330319"/>
            <a:chExt cx="1258759" cy="1580534"/>
          </a:xfrm>
        </p:grpSpPr>
        <p:sp>
          <p:nvSpPr>
            <p:cNvPr id="43" name="TextBox 42"/>
            <p:cNvSpPr txBox="1"/>
            <p:nvPr/>
          </p:nvSpPr>
          <p:spPr>
            <a:xfrm>
              <a:off x="3524019" y="1330319"/>
              <a:ext cx="1253448" cy="830997"/>
            </a:xfrm>
            <a:prstGeom prst="rect">
              <a:avLst/>
            </a:prstGeom>
            <a:noFill/>
          </p:spPr>
          <p:txBody>
            <a:bodyPr wrap="square" rtlCol="0">
              <a:spAutoFit/>
            </a:bodyPr>
            <a:lstStyle/>
            <a:p>
              <a:pPr lvl="0"/>
              <a:r>
                <a:rPr lang="zh-CN" altLang="en-US" sz="2400" dirty="0">
                  <a:solidFill>
                    <a:srgbClr val="000000"/>
                  </a:solidFill>
                  <a:latin typeface="华文行楷" panose="02010800040101010101" pitchFamily="2" charset="-122"/>
                  <a:ea typeface="华文行楷" panose="02010800040101010101" pitchFamily="2" charset="-122"/>
                </a:rPr>
                <a:t>概率表达</a:t>
              </a:r>
            </a:p>
          </p:txBody>
        </p:sp>
        <p:sp>
          <p:nvSpPr>
            <p:cNvPr id="44" name="直角三角形 43"/>
            <p:cNvSpPr/>
            <p:nvPr/>
          </p:nvSpPr>
          <p:spPr bwMode="auto">
            <a:xfrm flipH="1">
              <a:off x="4106385" y="2140558"/>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Calibri" pitchFamily="34" charset="0"/>
                <a:ea typeface="宋体" pitchFamily="2" charset="-122"/>
              </a:endParaRPr>
            </a:p>
          </p:txBody>
        </p:sp>
      </p:grpSp>
      <p:grpSp>
        <p:nvGrpSpPr>
          <p:cNvPr id="45" name="P3标"/>
          <p:cNvGrpSpPr/>
          <p:nvPr/>
        </p:nvGrpSpPr>
        <p:grpSpPr>
          <a:xfrm>
            <a:off x="6100553" y="2315787"/>
            <a:ext cx="1669298" cy="1565095"/>
            <a:chOff x="3524019" y="1345758"/>
            <a:chExt cx="1258759" cy="1565095"/>
          </a:xfrm>
        </p:grpSpPr>
        <p:sp>
          <p:nvSpPr>
            <p:cNvPr id="46" name="TextBox 45"/>
            <p:cNvSpPr txBox="1"/>
            <p:nvPr/>
          </p:nvSpPr>
          <p:spPr>
            <a:xfrm>
              <a:off x="3524019" y="1345758"/>
              <a:ext cx="1253448" cy="830997"/>
            </a:xfrm>
            <a:prstGeom prst="rect">
              <a:avLst/>
            </a:prstGeom>
            <a:noFill/>
          </p:spPr>
          <p:txBody>
            <a:bodyPr wrap="square" rtlCol="0">
              <a:spAutoFit/>
            </a:bodyPr>
            <a:lstStyle/>
            <a:p>
              <a:pPr lvl="0"/>
              <a:r>
                <a:rPr lang="zh-CN" altLang="en-US" sz="2400" dirty="0">
                  <a:solidFill>
                    <a:srgbClr val="FF7800"/>
                  </a:solidFill>
                  <a:latin typeface="华文行楷" panose="02010800040101010101" pitchFamily="2" charset="-122"/>
                  <a:ea typeface="华文行楷" panose="02010800040101010101" pitchFamily="2" charset="-122"/>
                </a:rPr>
                <a:t>参数估计</a:t>
              </a:r>
            </a:p>
          </p:txBody>
        </p:sp>
        <p:sp>
          <p:nvSpPr>
            <p:cNvPr id="47" name="直角三角形 46"/>
            <p:cNvSpPr/>
            <p:nvPr/>
          </p:nvSpPr>
          <p:spPr bwMode="auto">
            <a:xfrm flipH="1">
              <a:off x="4106385" y="2140558"/>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7800"/>
                </a:solidFill>
                <a:effectLst/>
                <a:latin typeface="Calibri" pitchFamily="34" charset="0"/>
                <a:ea typeface="宋体" pitchFamily="2" charset="-122"/>
              </a:endParaRPr>
            </a:p>
          </p:txBody>
        </p:sp>
      </p:grpSp>
      <p:grpSp>
        <p:nvGrpSpPr>
          <p:cNvPr id="48" name="P4标"/>
          <p:cNvGrpSpPr/>
          <p:nvPr/>
        </p:nvGrpSpPr>
        <p:grpSpPr>
          <a:xfrm>
            <a:off x="7762808" y="2350712"/>
            <a:ext cx="1472723" cy="1538177"/>
            <a:chOff x="3524019" y="1372676"/>
            <a:chExt cx="1258759" cy="1538177"/>
          </a:xfrm>
        </p:grpSpPr>
        <p:sp>
          <p:nvSpPr>
            <p:cNvPr id="49" name="TextBox 48"/>
            <p:cNvSpPr txBox="1">
              <a:spLocks/>
            </p:cNvSpPr>
            <p:nvPr/>
          </p:nvSpPr>
          <p:spPr>
            <a:xfrm>
              <a:off x="3524019" y="1372676"/>
              <a:ext cx="1253448" cy="830997"/>
            </a:xfrm>
            <a:prstGeom prst="rect">
              <a:avLst/>
            </a:prstGeom>
            <a:noFill/>
          </p:spPr>
          <p:txBody>
            <a:bodyPr wrap="square" rtlCol="0">
              <a:spAutoFit/>
            </a:bodyPr>
            <a:lstStyle/>
            <a:p>
              <a:pPr lvl="0"/>
              <a:r>
                <a:rPr lang="zh-CN" altLang="en-US" sz="2400" dirty="0">
                  <a:solidFill>
                    <a:srgbClr val="000000"/>
                  </a:solidFill>
                  <a:latin typeface="华文行楷" panose="02010800040101010101" pitchFamily="2" charset="-122"/>
                  <a:ea typeface="华文行楷" panose="02010800040101010101" pitchFamily="2" charset="-122"/>
                </a:rPr>
                <a:t>模型推广</a:t>
              </a:r>
            </a:p>
          </p:txBody>
        </p:sp>
        <p:sp>
          <p:nvSpPr>
            <p:cNvPr id="50" name="直角三角形 49"/>
            <p:cNvSpPr/>
            <p:nvPr/>
          </p:nvSpPr>
          <p:spPr bwMode="auto">
            <a:xfrm flipH="1">
              <a:off x="4106385" y="2140558"/>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Calibri" pitchFamily="34" charset="0"/>
                <a:ea typeface="宋体" pitchFamily="2" charset="-122"/>
              </a:endParaRPr>
            </a:p>
          </p:txBody>
        </p:sp>
      </p:grpSp>
      <p:grpSp>
        <p:nvGrpSpPr>
          <p:cNvPr id="7172" name="P1标"/>
          <p:cNvGrpSpPr/>
          <p:nvPr/>
        </p:nvGrpSpPr>
        <p:grpSpPr>
          <a:xfrm>
            <a:off x="2506599" y="2294114"/>
            <a:ext cx="1498895" cy="1525906"/>
            <a:chOff x="3524019" y="1384947"/>
            <a:chExt cx="1258759" cy="1525906"/>
          </a:xfrm>
        </p:grpSpPr>
        <p:sp>
          <p:nvSpPr>
            <p:cNvPr id="7171" name="TextBox 7170"/>
            <p:cNvSpPr txBox="1"/>
            <p:nvPr/>
          </p:nvSpPr>
          <p:spPr>
            <a:xfrm>
              <a:off x="3524019" y="1384947"/>
              <a:ext cx="1253448" cy="461665"/>
            </a:xfrm>
            <a:prstGeom prst="rect">
              <a:avLst/>
            </a:prstGeom>
            <a:noFill/>
          </p:spPr>
          <p:txBody>
            <a:bodyPr wrap="square" rtlCol="0">
              <a:spAutoFit/>
            </a:bodyPr>
            <a:lstStyle/>
            <a:p>
              <a:pPr lvl="0"/>
              <a:r>
                <a:rPr lang="en-US" altLang="zh-CN" sz="24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LDA</a:t>
              </a:r>
              <a:r>
                <a:rPr lang="zh-CN" altLang="en-US" sz="24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概述</a:t>
              </a:r>
            </a:p>
          </p:txBody>
        </p:sp>
        <p:sp>
          <p:nvSpPr>
            <p:cNvPr id="7169" name="直角三角形 7168"/>
            <p:cNvSpPr/>
            <p:nvPr/>
          </p:nvSpPr>
          <p:spPr bwMode="auto">
            <a:xfrm flipH="1">
              <a:off x="4106385" y="2140558"/>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bg1"/>
                </a:solidFill>
                <a:effectLst/>
                <a:latin typeface="Calibri" pitchFamily="34" charset="0"/>
                <a:ea typeface="宋体" pitchFamily="2" charset="-122"/>
              </a:endParaRPr>
            </a:p>
          </p:txBody>
        </p:sp>
      </p:grpSp>
      <p:grpSp>
        <p:nvGrpSpPr>
          <p:cNvPr id="13" name="P1"/>
          <p:cNvGrpSpPr/>
          <p:nvPr/>
        </p:nvGrpSpPr>
        <p:grpSpPr>
          <a:xfrm>
            <a:off x="1957137" y="1632369"/>
            <a:ext cx="2775284" cy="3420893"/>
            <a:chOff x="2876198" y="1575868"/>
            <a:chExt cx="2318372" cy="2807816"/>
          </a:xfrm>
        </p:grpSpPr>
        <p:cxnSp>
          <p:nvCxnSpPr>
            <p:cNvPr id="4" name="直接连接符 3"/>
            <p:cNvCxnSpPr/>
            <p:nvPr/>
          </p:nvCxnSpPr>
          <p:spPr bwMode="auto">
            <a:xfrm flipH="1">
              <a:off x="2876198" y="189688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梯形 8"/>
            <p:cNvSpPr/>
            <p:nvPr/>
          </p:nvSpPr>
          <p:spPr bwMode="auto">
            <a:xfrm rot="18665416">
              <a:off x="2394699" y="3283142"/>
              <a:ext cx="1881000" cy="320084"/>
            </a:xfrm>
            <a:prstGeom prst="trapezoid">
              <a:avLst>
                <a:gd name="adj" fmla="val 88395"/>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zh-CN" dirty="0" smtClean="0">
                  <a:solidFill>
                    <a:schemeClr val="bg1"/>
                  </a:solidFill>
                  <a:latin typeface="华文宋体" pitchFamily="2" charset="-122"/>
                  <a:ea typeface="华文宋体" pitchFamily="2" charset="-122"/>
                </a:rPr>
                <a:t>Part One</a:t>
              </a:r>
              <a:endParaRPr kumimoji="0" lang="zh-CN" altLang="en-US" sz="1800" b="0" i="0" u="none" strike="noStrike" cap="none" normalizeH="0" baseline="0" dirty="0" smtClean="0">
                <a:ln>
                  <a:noFill/>
                </a:ln>
                <a:solidFill>
                  <a:schemeClr val="bg1"/>
                </a:solidFill>
                <a:effectLst/>
                <a:latin typeface="华文宋体" pitchFamily="2" charset="-122"/>
                <a:ea typeface="华文宋体" pitchFamily="2" charset="-122"/>
              </a:endParaRPr>
            </a:p>
          </p:txBody>
        </p:sp>
        <p:sp>
          <p:nvSpPr>
            <p:cNvPr id="12" name="椭圆 11"/>
            <p:cNvSpPr/>
            <p:nvPr/>
          </p:nvSpPr>
          <p:spPr bwMode="auto">
            <a:xfrm>
              <a:off x="4824918" y="1575868"/>
              <a:ext cx="369652" cy="369652"/>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p:txBody>
        </p:sp>
      </p:grpSp>
      <p:grpSp>
        <p:nvGrpSpPr>
          <p:cNvPr id="22" name="P3"/>
          <p:cNvGrpSpPr/>
          <p:nvPr/>
        </p:nvGrpSpPr>
        <p:grpSpPr>
          <a:xfrm>
            <a:off x="5546791" y="1632369"/>
            <a:ext cx="2768719" cy="3511907"/>
            <a:chOff x="2876198" y="1575868"/>
            <a:chExt cx="2318372" cy="2807816"/>
          </a:xfrm>
          <a:solidFill>
            <a:srgbClr val="FF7800"/>
          </a:solidFill>
        </p:grpSpPr>
        <p:cxnSp>
          <p:nvCxnSpPr>
            <p:cNvPr id="23" name="直接连接符 22"/>
            <p:cNvCxnSpPr/>
            <p:nvPr/>
          </p:nvCxnSpPr>
          <p:spPr bwMode="auto">
            <a:xfrm flipH="1">
              <a:off x="2876198" y="1896880"/>
              <a:ext cx="2045998" cy="2360323"/>
            </a:xfrm>
            <a:prstGeom prst="line">
              <a:avLst/>
            </a:prstGeom>
            <a:grpFill/>
            <a:ln w="9525" cap="flat" cmpd="sng" algn="ctr">
              <a:solidFill>
                <a:srgbClr val="FF78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梯形 23"/>
            <p:cNvSpPr/>
            <p:nvPr/>
          </p:nvSpPr>
          <p:spPr bwMode="auto">
            <a:xfrm rot="18615297">
              <a:off x="2394699" y="3283142"/>
              <a:ext cx="1881000" cy="320084"/>
            </a:xfrm>
            <a:prstGeom prst="trapezoid">
              <a:avLst>
                <a:gd name="adj" fmla="val 88395"/>
              </a:avLst>
            </a:prstGeom>
            <a:grp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altLang="zh-CN" dirty="0" smtClean="0">
                  <a:solidFill>
                    <a:schemeClr val="bg1"/>
                  </a:solidFill>
                  <a:latin typeface="华文宋体" pitchFamily="2" charset="-122"/>
                  <a:ea typeface="华文宋体" pitchFamily="2" charset="-122"/>
                </a:rPr>
                <a:t>Part Three</a:t>
              </a:r>
              <a:endParaRPr kumimoji="0" lang="zh-CN" altLang="en-US" sz="1800" b="0" i="0" u="none" strike="noStrike" cap="none" normalizeH="0" baseline="0" dirty="0" smtClean="0">
                <a:ln>
                  <a:noFill/>
                </a:ln>
                <a:solidFill>
                  <a:schemeClr val="bg1"/>
                </a:solidFill>
                <a:effectLst/>
                <a:latin typeface="华文宋体" pitchFamily="2" charset="-122"/>
                <a:ea typeface="华文宋体" pitchFamily="2" charset="-122"/>
              </a:endParaRPr>
            </a:p>
          </p:txBody>
        </p:sp>
        <p:sp>
          <p:nvSpPr>
            <p:cNvPr id="25" name="椭圆 24"/>
            <p:cNvSpPr/>
            <p:nvPr/>
          </p:nvSpPr>
          <p:spPr bwMode="auto">
            <a:xfrm>
              <a:off x="4824918" y="1575868"/>
              <a:ext cx="369652" cy="369652"/>
            </a:xfrm>
            <a:prstGeom prst="ellipse">
              <a:avLst/>
            </a:prstGeom>
            <a:grp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3</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p:txBody>
        </p:sp>
      </p:grpSp>
      <p:grpSp>
        <p:nvGrpSpPr>
          <p:cNvPr id="26" name="P4"/>
          <p:cNvGrpSpPr/>
          <p:nvPr/>
        </p:nvGrpSpPr>
        <p:grpSpPr>
          <a:xfrm>
            <a:off x="7220461" y="1653852"/>
            <a:ext cx="2767192" cy="3651679"/>
            <a:chOff x="2778920" y="1575868"/>
            <a:chExt cx="2415650" cy="2788050"/>
          </a:xfrm>
        </p:grpSpPr>
        <p:cxnSp>
          <p:nvCxnSpPr>
            <p:cNvPr id="27" name="直接连接符 26"/>
            <p:cNvCxnSpPr/>
            <p:nvPr/>
          </p:nvCxnSpPr>
          <p:spPr bwMode="auto">
            <a:xfrm flipH="1">
              <a:off x="2778920" y="189688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梯形 27"/>
            <p:cNvSpPr/>
            <p:nvPr/>
          </p:nvSpPr>
          <p:spPr bwMode="auto">
            <a:xfrm rot="18431846">
              <a:off x="2335715" y="3263376"/>
              <a:ext cx="1881000" cy="320084"/>
            </a:xfrm>
            <a:prstGeom prst="trapezoid">
              <a:avLst>
                <a:gd name="adj" fmla="val 88395"/>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华文宋体" pitchFamily="2" charset="-122"/>
                  <a:ea typeface="华文宋体" pitchFamily="2" charset="-122"/>
                </a:rPr>
                <a:t>Part Four</a:t>
              </a:r>
              <a:endParaRPr kumimoji="0" lang="zh-CN" altLang="en-US" sz="1800" b="0" i="0" u="none" strike="noStrike" cap="none" normalizeH="0" baseline="0" dirty="0" smtClean="0">
                <a:ln>
                  <a:noFill/>
                </a:ln>
                <a:solidFill>
                  <a:schemeClr val="bg1"/>
                </a:solidFill>
                <a:effectLst/>
                <a:latin typeface="华文宋体" pitchFamily="2" charset="-122"/>
                <a:ea typeface="华文宋体" pitchFamily="2" charset="-122"/>
              </a:endParaRPr>
            </a:p>
          </p:txBody>
        </p:sp>
        <p:sp>
          <p:nvSpPr>
            <p:cNvPr id="29" name="椭圆 28"/>
            <p:cNvSpPr/>
            <p:nvPr/>
          </p:nvSpPr>
          <p:spPr bwMode="auto">
            <a:xfrm>
              <a:off x="4824918" y="1575868"/>
              <a:ext cx="369652" cy="369652"/>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4</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p:txBody>
        </p:sp>
      </p:grpSp>
      <p:grpSp>
        <p:nvGrpSpPr>
          <p:cNvPr id="30" name="P2"/>
          <p:cNvGrpSpPr/>
          <p:nvPr/>
        </p:nvGrpSpPr>
        <p:grpSpPr>
          <a:xfrm>
            <a:off x="3946810" y="1632369"/>
            <a:ext cx="2578053" cy="3511907"/>
            <a:chOff x="2876198" y="1575868"/>
            <a:chExt cx="2318372" cy="2807816"/>
          </a:xfrm>
        </p:grpSpPr>
        <p:cxnSp>
          <p:nvCxnSpPr>
            <p:cNvPr id="31" name="直接连接符 30"/>
            <p:cNvCxnSpPr/>
            <p:nvPr/>
          </p:nvCxnSpPr>
          <p:spPr bwMode="auto">
            <a:xfrm flipH="1">
              <a:off x="2876198" y="189688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梯形 31"/>
            <p:cNvSpPr/>
            <p:nvPr/>
          </p:nvSpPr>
          <p:spPr bwMode="auto">
            <a:xfrm rot="18455182">
              <a:off x="2394699" y="3283142"/>
              <a:ext cx="1881000" cy="320084"/>
            </a:xfrm>
            <a:prstGeom prst="trapezoid">
              <a:avLst>
                <a:gd name="adj" fmla="val 88395"/>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华文宋体" pitchFamily="2" charset="-122"/>
                  <a:ea typeface="华文宋体" pitchFamily="2" charset="-122"/>
                </a:rPr>
                <a:t>Part Two</a:t>
              </a:r>
              <a:endParaRPr kumimoji="0" lang="zh-CN" altLang="en-US" sz="1800" b="0" i="0" u="none" strike="noStrike" cap="none" normalizeH="0" baseline="0" dirty="0" smtClean="0">
                <a:ln>
                  <a:noFill/>
                </a:ln>
                <a:solidFill>
                  <a:schemeClr val="bg1"/>
                </a:solidFill>
                <a:effectLst/>
                <a:latin typeface="华文宋体" pitchFamily="2" charset="-122"/>
                <a:ea typeface="华文宋体" pitchFamily="2" charset="-122"/>
              </a:endParaRPr>
            </a:p>
          </p:txBody>
        </p:sp>
        <p:sp>
          <p:nvSpPr>
            <p:cNvPr id="33" name="椭圆 32"/>
            <p:cNvSpPr/>
            <p:nvPr/>
          </p:nvSpPr>
          <p:spPr bwMode="auto">
            <a:xfrm>
              <a:off x="4824918" y="1575868"/>
              <a:ext cx="369652" cy="369652"/>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2</a:t>
              </a:r>
              <a:endParaRPr kumimoji="0"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400" decel="100000"/>
                                        <p:tgtEl>
                                          <p:spTgt spid="13"/>
                                        </p:tgtEl>
                                      </p:cBhvr>
                                    </p:animEffect>
                                    <p:anim calcmode="lin" valueType="num">
                                      <p:cBhvr>
                                        <p:cTn id="8" dur="400" decel="100000" fill="hold"/>
                                        <p:tgtEl>
                                          <p:spTgt spid="13"/>
                                        </p:tgtEl>
                                        <p:attrNameLst>
                                          <p:attrName>style.rotation</p:attrName>
                                        </p:attrNameLst>
                                      </p:cBhvr>
                                      <p:tavLst>
                                        <p:tav tm="0">
                                          <p:val>
                                            <p:fltVal val="-90"/>
                                          </p:val>
                                        </p:tav>
                                        <p:tav tm="100000">
                                          <p:val>
                                            <p:fltVal val="0"/>
                                          </p:val>
                                        </p:tav>
                                      </p:tavLst>
                                    </p:anim>
                                    <p:anim calcmode="lin" valueType="num">
                                      <p:cBhvr>
                                        <p:cTn id="9" dur="400" decel="100000" fill="hold"/>
                                        <p:tgtEl>
                                          <p:spTgt spid="13"/>
                                        </p:tgtEl>
                                        <p:attrNameLst>
                                          <p:attrName>ppt_x</p:attrName>
                                        </p:attrNameLst>
                                      </p:cBhvr>
                                      <p:tavLst>
                                        <p:tav tm="0">
                                          <p:val>
                                            <p:strVal val="#ppt_x+0.4"/>
                                          </p:val>
                                        </p:tav>
                                        <p:tav tm="100000">
                                          <p:val>
                                            <p:strVal val="#ppt_x-0.05"/>
                                          </p:val>
                                        </p:tav>
                                      </p:tavLst>
                                    </p:anim>
                                    <p:anim calcmode="lin" valueType="num">
                                      <p:cBhvr>
                                        <p:cTn id="10" dur="400" decel="100000" fill="hold"/>
                                        <p:tgtEl>
                                          <p:spTgt spid="13"/>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par>
                                <p:cTn id="13" presetID="22" presetClass="entr" presetSubtype="2" fill="hold" nodeType="withEffect">
                                  <p:stCondLst>
                                    <p:cond delay="500"/>
                                  </p:stCondLst>
                                  <p:childTnLst>
                                    <p:set>
                                      <p:cBhvr>
                                        <p:cTn id="14" dur="1" fill="hold">
                                          <p:stCondLst>
                                            <p:cond delay="0"/>
                                          </p:stCondLst>
                                        </p:cTn>
                                        <p:tgtEl>
                                          <p:spTgt spid="7172"/>
                                        </p:tgtEl>
                                        <p:attrNameLst>
                                          <p:attrName>style.visibility</p:attrName>
                                        </p:attrNameLst>
                                      </p:cBhvr>
                                      <p:to>
                                        <p:strVal val="visible"/>
                                      </p:to>
                                    </p:set>
                                    <p:animEffect transition="in" filter="wipe(right)">
                                      <p:cBhvr>
                                        <p:cTn id="15" dur="250"/>
                                        <p:tgtEl>
                                          <p:spTgt spid="7172"/>
                                        </p:tgtEl>
                                      </p:cBhvr>
                                    </p:animEffect>
                                  </p:childTnLst>
                                </p:cTn>
                              </p:par>
                              <p:par>
                                <p:cTn id="16" presetID="30" presetClass="entr" presetSubtype="0" fill="hold" nodeType="withEffect">
                                  <p:stCondLst>
                                    <p:cond delay="25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400" decel="100000"/>
                                        <p:tgtEl>
                                          <p:spTgt spid="30"/>
                                        </p:tgtEl>
                                      </p:cBhvr>
                                    </p:animEffect>
                                    <p:anim calcmode="lin" valueType="num">
                                      <p:cBhvr>
                                        <p:cTn id="19" dur="400" decel="100000" fill="hold"/>
                                        <p:tgtEl>
                                          <p:spTgt spid="30"/>
                                        </p:tgtEl>
                                        <p:attrNameLst>
                                          <p:attrName>style.rotation</p:attrName>
                                        </p:attrNameLst>
                                      </p:cBhvr>
                                      <p:tavLst>
                                        <p:tav tm="0">
                                          <p:val>
                                            <p:fltVal val="-90"/>
                                          </p:val>
                                        </p:tav>
                                        <p:tav tm="100000">
                                          <p:val>
                                            <p:fltVal val="0"/>
                                          </p:val>
                                        </p:tav>
                                      </p:tavLst>
                                    </p:anim>
                                    <p:anim calcmode="lin" valueType="num">
                                      <p:cBhvr>
                                        <p:cTn id="20" dur="400" decel="100000" fill="hold"/>
                                        <p:tgtEl>
                                          <p:spTgt spid="30"/>
                                        </p:tgtEl>
                                        <p:attrNameLst>
                                          <p:attrName>ppt_x</p:attrName>
                                        </p:attrNameLst>
                                      </p:cBhvr>
                                      <p:tavLst>
                                        <p:tav tm="0">
                                          <p:val>
                                            <p:strVal val="#ppt_x+0.4"/>
                                          </p:val>
                                        </p:tav>
                                        <p:tav tm="100000">
                                          <p:val>
                                            <p:strVal val="#ppt_x-0.05"/>
                                          </p:val>
                                        </p:tav>
                                      </p:tavLst>
                                    </p:anim>
                                    <p:anim calcmode="lin" valueType="num">
                                      <p:cBhvr>
                                        <p:cTn id="21" dur="400" decel="100000" fill="hold"/>
                                        <p:tgtEl>
                                          <p:spTgt spid="30"/>
                                        </p:tgtEl>
                                        <p:attrNameLst>
                                          <p:attrName>ppt_y</p:attrName>
                                        </p:attrNameLst>
                                      </p:cBhvr>
                                      <p:tavLst>
                                        <p:tav tm="0">
                                          <p:val>
                                            <p:strVal val="#ppt_y-0.4"/>
                                          </p:val>
                                        </p:tav>
                                        <p:tav tm="100000">
                                          <p:val>
                                            <p:strVal val="#ppt_y+0.1"/>
                                          </p:val>
                                        </p:tav>
                                      </p:tavLst>
                                    </p:anim>
                                    <p:anim calcmode="lin" valueType="num">
                                      <p:cBhvr>
                                        <p:cTn id="22" dur="100" accel="100000" fill="hold">
                                          <p:stCondLst>
                                            <p:cond delay="400"/>
                                          </p:stCondLst>
                                        </p:cTn>
                                        <p:tgtEl>
                                          <p:spTgt spid="30"/>
                                        </p:tgtEl>
                                        <p:attrNameLst>
                                          <p:attrName>ppt_x</p:attrName>
                                        </p:attrNameLst>
                                      </p:cBhvr>
                                      <p:tavLst>
                                        <p:tav tm="0">
                                          <p:val>
                                            <p:strVal val="#ppt_x-0.05"/>
                                          </p:val>
                                        </p:tav>
                                        <p:tav tm="100000">
                                          <p:val>
                                            <p:strVal val="#ppt_x"/>
                                          </p:val>
                                        </p:tav>
                                      </p:tavLst>
                                    </p:anim>
                                    <p:anim calcmode="lin" valueType="num">
                                      <p:cBhvr>
                                        <p:cTn id="23" dur="100" accel="100000" fill="hold">
                                          <p:stCondLst>
                                            <p:cond delay="400"/>
                                          </p:stCondLst>
                                        </p:cTn>
                                        <p:tgtEl>
                                          <p:spTgt spid="30"/>
                                        </p:tgtEl>
                                        <p:attrNameLst>
                                          <p:attrName>ppt_y</p:attrName>
                                        </p:attrNameLst>
                                      </p:cBhvr>
                                      <p:tavLst>
                                        <p:tav tm="0">
                                          <p:val>
                                            <p:strVal val="#ppt_y+0.1"/>
                                          </p:val>
                                        </p:tav>
                                        <p:tav tm="100000">
                                          <p:val>
                                            <p:strVal val="#ppt_y"/>
                                          </p:val>
                                        </p:tav>
                                      </p:tavLst>
                                    </p:anim>
                                  </p:childTnLst>
                                </p:cTn>
                              </p:par>
                              <p:par>
                                <p:cTn id="24" presetID="22" presetClass="entr" presetSubtype="2" fill="hold" nodeType="withEffect">
                                  <p:stCondLst>
                                    <p:cond delay="750"/>
                                  </p:stCondLst>
                                  <p:childTnLst>
                                    <p:set>
                                      <p:cBhvr>
                                        <p:cTn id="25" dur="1" fill="hold">
                                          <p:stCondLst>
                                            <p:cond delay="0"/>
                                          </p:stCondLst>
                                        </p:cTn>
                                        <p:tgtEl>
                                          <p:spTgt spid="42"/>
                                        </p:tgtEl>
                                        <p:attrNameLst>
                                          <p:attrName>style.visibility</p:attrName>
                                        </p:attrNameLst>
                                      </p:cBhvr>
                                      <p:to>
                                        <p:strVal val="visible"/>
                                      </p:to>
                                    </p:set>
                                    <p:animEffect transition="in" filter="wipe(right)">
                                      <p:cBhvr>
                                        <p:cTn id="26" dur="250"/>
                                        <p:tgtEl>
                                          <p:spTgt spid="42"/>
                                        </p:tgtEl>
                                      </p:cBhvr>
                                    </p:animEffect>
                                  </p:childTnLst>
                                </p:cTn>
                              </p:par>
                              <p:par>
                                <p:cTn id="27" presetID="30" presetClass="entr" presetSubtype="0" fill="hold" nodeType="withEffect">
                                  <p:stCondLst>
                                    <p:cond delay="50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400" decel="100000"/>
                                        <p:tgtEl>
                                          <p:spTgt spid="22"/>
                                        </p:tgtEl>
                                      </p:cBhvr>
                                    </p:animEffect>
                                    <p:anim calcmode="lin" valueType="num">
                                      <p:cBhvr>
                                        <p:cTn id="30" dur="400" decel="100000" fill="hold"/>
                                        <p:tgtEl>
                                          <p:spTgt spid="22"/>
                                        </p:tgtEl>
                                        <p:attrNameLst>
                                          <p:attrName>style.rotation</p:attrName>
                                        </p:attrNameLst>
                                      </p:cBhvr>
                                      <p:tavLst>
                                        <p:tav tm="0">
                                          <p:val>
                                            <p:fltVal val="-90"/>
                                          </p:val>
                                        </p:tav>
                                        <p:tav tm="100000">
                                          <p:val>
                                            <p:fltVal val="0"/>
                                          </p:val>
                                        </p:tav>
                                      </p:tavLst>
                                    </p:anim>
                                    <p:anim calcmode="lin" valueType="num">
                                      <p:cBhvr>
                                        <p:cTn id="31" dur="400" decel="100000" fill="hold"/>
                                        <p:tgtEl>
                                          <p:spTgt spid="22"/>
                                        </p:tgtEl>
                                        <p:attrNameLst>
                                          <p:attrName>ppt_x</p:attrName>
                                        </p:attrNameLst>
                                      </p:cBhvr>
                                      <p:tavLst>
                                        <p:tav tm="0">
                                          <p:val>
                                            <p:strVal val="#ppt_x+0.4"/>
                                          </p:val>
                                        </p:tav>
                                        <p:tav tm="100000">
                                          <p:val>
                                            <p:strVal val="#ppt_x-0.05"/>
                                          </p:val>
                                        </p:tav>
                                      </p:tavLst>
                                    </p:anim>
                                    <p:anim calcmode="lin" valueType="num">
                                      <p:cBhvr>
                                        <p:cTn id="32" dur="400" decel="100000" fill="hold"/>
                                        <p:tgtEl>
                                          <p:spTgt spid="22"/>
                                        </p:tgtEl>
                                        <p:attrNameLst>
                                          <p:attrName>ppt_y</p:attrName>
                                        </p:attrNameLst>
                                      </p:cBhvr>
                                      <p:tavLst>
                                        <p:tav tm="0">
                                          <p:val>
                                            <p:strVal val="#ppt_y-0.4"/>
                                          </p:val>
                                        </p:tav>
                                        <p:tav tm="100000">
                                          <p:val>
                                            <p:strVal val="#ppt_y+0.1"/>
                                          </p:val>
                                        </p:tav>
                                      </p:tavLst>
                                    </p:anim>
                                    <p:anim calcmode="lin" valueType="num">
                                      <p:cBhvr>
                                        <p:cTn id="33" dur="100" accel="100000" fill="hold">
                                          <p:stCondLst>
                                            <p:cond delay="400"/>
                                          </p:stCondLst>
                                        </p:cTn>
                                        <p:tgtEl>
                                          <p:spTgt spid="22"/>
                                        </p:tgtEl>
                                        <p:attrNameLst>
                                          <p:attrName>ppt_x</p:attrName>
                                        </p:attrNameLst>
                                      </p:cBhvr>
                                      <p:tavLst>
                                        <p:tav tm="0">
                                          <p:val>
                                            <p:strVal val="#ppt_x-0.05"/>
                                          </p:val>
                                        </p:tav>
                                        <p:tav tm="100000">
                                          <p:val>
                                            <p:strVal val="#ppt_x"/>
                                          </p:val>
                                        </p:tav>
                                      </p:tavLst>
                                    </p:anim>
                                    <p:anim calcmode="lin" valueType="num">
                                      <p:cBhvr>
                                        <p:cTn id="34" dur="100" accel="100000" fill="hold">
                                          <p:stCondLst>
                                            <p:cond delay="400"/>
                                          </p:stCondLst>
                                        </p:cTn>
                                        <p:tgtEl>
                                          <p:spTgt spid="22"/>
                                        </p:tgtEl>
                                        <p:attrNameLst>
                                          <p:attrName>ppt_y</p:attrName>
                                        </p:attrNameLst>
                                      </p:cBhvr>
                                      <p:tavLst>
                                        <p:tav tm="0">
                                          <p:val>
                                            <p:strVal val="#ppt_y+0.1"/>
                                          </p:val>
                                        </p:tav>
                                        <p:tav tm="100000">
                                          <p:val>
                                            <p:strVal val="#ppt_y"/>
                                          </p:val>
                                        </p:tav>
                                      </p:tavLst>
                                    </p:anim>
                                  </p:childTnLst>
                                </p:cTn>
                              </p:par>
                              <p:par>
                                <p:cTn id="35" presetID="22" presetClass="entr" presetSubtype="2" fill="hold" nodeType="withEffect">
                                  <p:stCondLst>
                                    <p:cond delay="1000"/>
                                  </p:stCondLst>
                                  <p:childTnLst>
                                    <p:set>
                                      <p:cBhvr>
                                        <p:cTn id="36" dur="1" fill="hold">
                                          <p:stCondLst>
                                            <p:cond delay="0"/>
                                          </p:stCondLst>
                                        </p:cTn>
                                        <p:tgtEl>
                                          <p:spTgt spid="45"/>
                                        </p:tgtEl>
                                        <p:attrNameLst>
                                          <p:attrName>style.visibility</p:attrName>
                                        </p:attrNameLst>
                                      </p:cBhvr>
                                      <p:to>
                                        <p:strVal val="visible"/>
                                      </p:to>
                                    </p:set>
                                    <p:animEffect transition="in" filter="wipe(right)">
                                      <p:cBhvr>
                                        <p:cTn id="37" dur="250"/>
                                        <p:tgtEl>
                                          <p:spTgt spid="45"/>
                                        </p:tgtEl>
                                      </p:cBhvr>
                                    </p:animEffect>
                                  </p:childTnLst>
                                </p:cTn>
                              </p:par>
                              <p:par>
                                <p:cTn id="38" presetID="30" presetClass="entr" presetSubtype="0" fill="hold" nodeType="withEffect">
                                  <p:stCondLst>
                                    <p:cond delay="7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400" decel="100000"/>
                                        <p:tgtEl>
                                          <p:spTgt spid="26"/>
                                        </p:tgtEl>
                                      </p:cBhvr>
                                    </p:animEffect>
                                    <p:anim calcmode="lin" valueType="num">
                                      <p:cBhvr>
                                        <p:cTn id="41" dur="400" decel="100000" fill="hold"/>
                                        <p:tgtEl>
                                          <p:spTgt spid="26"/>
                                        </p:tgtEl>
                                        <p:attrNameLst>
                                          <p:attrName>style.rotation</p:attrName>
                                        </p:attrNameLst>
                                      </p:cBhvr>
                                      <p:tavLst>
                                        <p:tav tm="0">
                                          <p:val>
                                            <p:fltVal val="-90"/>
                                          </p:val>
                                        </p:tav>
                                        <p:tav tm="100000">
                                          <p:val>
                                            <p:fltVal val="0"/>
                                          </p:val>
                                        </p:tav>
                                      </p:tavLst>
                                    </p:anim>
                                    <p:anim calcmode="lin" valueType="num">
                                      <p:cBhvr>
                                        <p:cTn id="42" dur="400" decel="100000" fill="hold"/>
                                        <p:tgtEl>
                                          <p:spTgt spid="26"/>
                                        </p:tgtEl>
                                        <p:attrNameLst>
                                          <p:attrName>ppt_x</p:attrName>
                                        </p:attrNameLst>
                                      </p:cBhvr>
                                      <p:tavLst>
                                        <p:tav tm="0">
                                          <p:val>
                                            <p:strVal val="#ppt_x+0.4"/>
                                          </p:val>
                                        </p:tav>
                                        <p:tav tm="100000">
                                          <p:val>
                                            <p:strVal val="#ppt_x-0.05"/>
                                          </p:val>
                                        </p:tav>
                                      </p:tavLst>
                                    </p:anim>
                                    <p:anim calcmode="lin" valueType="num">
                                      <p:cBhvr>
                                        <p:cTn id="43" dur="400" decel="100000" fill="hold"/>
                                        <p:tgtEl>
                                          <p:spTgt spid="26"/>
                                        </p:tgtEl>
                                        <p:attrNameLst>
                                          <p:attrName>ppt_y</p:attrName>
                                        </p:attrNameLst>
                                      </p:cBhvr>
                                      <p:tavLst>
                                        <p:tav tm="0">
                                          <p:val>
                                            <p:strVal val="#ppt_y-0.4"/>
                                          </p:val>
                                        </p:tav>
                                        <p:tav tm="100000">
                                          <p:val>
                                            <p:strVal val="#ppt_y+0.1"/>
                                          </p:val>
                                        </p:tav>
                                      </p:tavLst>
                                    </p:anim>
                                    <p:anim calcmode="lin" valueType="num">
                                      <p:cBhvr>
                                        <p:cTn id="44" dur="100" accel="100000" fill="hold">
                                          <p:stCondLst>
                                            <p:cond delay="400"/>
                                          </p:stCondLst>
                                        </p:cTn>
                                        <p:tgtEl>
                                          <p:spTgt spid="26"/>
                                        </p:tgtEl>
                                        <p:attrNameLst>
                                          <p:attrName>ppt_x</p:attrName>
                                        </p:attrNameLst>
                                      </p:cBhvr>
                                      <p:tavLst>
                                        <p:tav tm="0">
                                          <p:val>
                                            <p:strVal val="#ppt_x-0.05"/>
                                          </p:val>
                                        </p:tav>
                                        <p:tav tm="100000">
                                          <p:val>
                                            <p:strVal val="#ppt_x"/>
                                          </p:val>
                                        </p:tav>
                                      </p:tavLst>
                                    </p:anim>
                                    <p:anim calcmode="lin" valueType="num">
                                      <p:cBhvr>
                                        <p:cTn id="45" dur="100" accel="100000" fill="hold">
                                          <p:stCondLst>
                                            <p:cond delay="400"/>
                                          </p:stCondLst>
                                        </p:cTn>
                                        <p:tgtEl>
                                          <p:spTgt spid="26"/>
                                        </p:tgtEl>
                                        <p:attrNameLst>
                                          <p:attrName>ppt_y</p:attrName>
                                        </p:attrNameLst>
                                      </p:cBhvr>
                                      <p:tavLst>
                                        <p:tav tm="0">
                                          <p:val>
                                            <p:strVal val="#ppt_y+0.1"/>
                                          </p:val>
                                        </p:tav>
                                        <p:tav tm="100000">
                                          <p:val>
                                            <p:strVal val="#ppt_y"/>
                                          </p:val>
                                        </p:tav>
                                      </p:tavLst>
                                    </p:anim>
                                  </p:childTnLst>
                                </p:cTn>
                              </p:par>
                              <p:par>
                                <p:cTn id="46" presetID="22" presetClass="entr" presetSubtype="2" fill="hold" nodeType="withEffect">
                                  <p:stCondLst>
                                    <p:cond delay="1250"/>
                                  </p:stCondLst>
                                  <p:childTnLst>
                                    <p:set>
                                      <p:cBhvr>
                                        <p:cTn id="47" dur="1" fill="hold">
                                          <p:stCondLst>
                                            <p:cond delay="0"/>
                                          </p:stCondLst>
                                        </p:cTn>
                                        <p:tgtEl>
                                          <p:spTgt spid="48"/>
                                        </p:tgtEl>
                                        <p:attrNameLst>
                                          <p:attrName>style.visibility</p:attrName>
                                        </p:attrNameLst>
                                      </p:cBhvr>
                                      <p:to>
                                        <p:strVal val="visible"/>
                                      </p:to>
                                    </p:set>
                                    <p:animEffect transition="in" filter="wipe(right)">
                                      <p:cBhvr>
                                        <p:cTn id="48"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13"/>
                    </p:tgtEl>
                  </p:cond>
                </p:stCondLst>
                <p:endSync evt="end" delay="0">
                  <p:rtn val="all"/>
                </p:endSync>
                <p:childTnLst>
                  <p:par>
                    <p:cTn id="50" fill="hold">
                      <p:stCondLst>
                        <p:cond delay="0"/>
                      </p:stCondLst>
                      <p:childTnLst>
                        <p:par>
                          <p:cTn id="51" fill="hold">
                            <p:stCondLst>
                              <p:cond delay="0"/>
                            </p:stCondLst>
                            <p:childTnLst>
                              <p:par>
                                <p:cTn id="52" presetID="1" presetClass="exit" presetSubtype="0" fill="hold" nodeType="withEffect">
                                  <p:stCondLst>
                                    <p:cond delay="0"/>
                                  </p:stCondLst>
                                  <p:childTnLst>
                                    <p:set>
                                      <p:cBhvr>
                                        <p:cTn id="53" dur="1" fill="hold">
                                          <p:stCondLst>
                                            <p:cond delay="0"/>
                                          </p:stCondLst>
                                        </p:cTn>
                                        <p:tgtEl>
                                          <p:spTgt spid="717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54" restart="whenNotActive" fill="hold" evtFilter="cancelBubble" nodeType="interactiveSeq">
                <p:stCondLst>
                  <p:cond evt="onClick" delay="0">
                    <p:tgtEl>
                      <p:spTgt spid="30"/>
                    </p:tgtEl>
                  </p:cond>
                </p:stCondLst>
                <p:endSync evt="end" delay="0">
                  <p:rtn val="all"/>
                </p:endSync>
                <p:childTnLst>
                  <p:par>
                    <p:cTn id="55" fill="hold">
                      <p:stCondLst>
                        <p:cond delay="0"/>
                      </p:stCondLst>
                      <p:childTnLst>
                        <p:par>
                          <p:cTn id="56" fill="hold">
                            <p:stCondLst>
                              <p:cond delay="0"/>
                            </p:stCondLst>
                            <p:childTnLst>
                              <p:par>
                                <p:cTn id="57" presetID="1" presetClass="exit" presetSubtype="0" fill="hold" nodeType="withEffect">
                                  <p:stCondLst>
                                    <p:cond delay="0"/>
                                  </p:stCondLst>
                                  <p:childTnLst>
                                    <p:set>
                                      <p:cBhvr>
                                        <p:cTn id="58" dur="1" fill="hold">
                                          <p:stCondLst>
                                            <p:cond delay="0"/>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59" restart="whenNotActive" fill="hold" evtFilter="cancelBubble" nodeType="interactiveSeq">
                <p:stCondLst>
                  <p:cond evt="onClick" delay="0">
                    <p:tgtEl>
                      <p:spTgt spid="22"/>
                    </p:tgtEl>
                  </p:cond>
                </p:stCondLst>
                <p:endSync evt="end" delay="0">
                  <p:rtn val="all"/>
                </p:endSync>
                <p:childTnLst>
                  <p:par>
                    <p:cTn id="60" fill="hold">
                      <p:stCondLst>
                        <p:cond delay="0"/>
                      </p:stCondLst>
                      <p:childTnLst>
                        <p:par>
                          <p:cTn id="61" fill="hold">
                            <p:stCondLst>
                              <p:cond delay="0"/>
                            </p:stCondLst>
                            <p:childTnLst>
                              <p:par>
                                <p:cTn id="62" presetID="1" presetClass="exit" presetSubtype="0" fill="hold" nodeType="withEffect">
                                  <p:stCondLst>
                                    <p:cond delay="0"/>
                                  </p:stCondLst>
                                  <p:childTnLst>
                                    <p:set>
                                      <p:cBhvr>
                                        <p:cTn id="63" dur="1" fill="hold">
                                          <p:stCondLst>
                                            <p:cond delay="0"/>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64" restart="whenNotActive" fill="hold" evtFilter="cancelBubble" nodeType="interactiveSeq">
                <p:stCondLst>
                  <p:cond evt="onClick" delay="0">
                    <p:tgtEl>
                      <p:spTgt spid="26"/>
                    </p:tgtEl>
                  </p:cond>
                </p:stCondLst>
                <p:endSync evt="end" delay="0">
                  <p:rtn val="all"/>
                </p:endSync>
                <p:childTnLst>
                  <p:par>
                    <p:cTn id="65" fill="hold">
                      <p:stCondLst>
                        <p:cond delay="0"/>
                      </p:stCondLst>
                      <p:childTnLst>
                        <p:par>
                          <p:cTn id="66" fill="hold">
                            <p:stCondLst>
                              <p:cond delay="0"/>
                            </p:stCondLst>
                            <p:childTnLst>
                              <p:par>
                                <p:cTn id="67" presetID="1" presetClass="exit" presetSubtype="0" fill="hold" nodeType="withEffect">
                                  <p:stCondLst>
                                    <p:cond delay="0"/>
                                  </p:stCondLst>
                                  <p:childTnLst>
                                    <p:set>
                                      <p:cBhvr>
                                        <p:cTn id="68" dur="1" fill="hold">
                                          <p:stCondLst>
                                            <p:cond delay="0"/>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6722" y="2054760"/>
            <a:ext cx="2905607" cy="1015663"/>
          </a:xfrm>
          <a:prstGeom prst="rect">
            <a:avLst/>
          </a:prstGeom>
          <a:noFill/>
        </p:spPr>
        <p:txBody>
          <a:bodyPr wrap="square" rtlCol="0">
            <a:spAutoFit/>
          </a:bodyPr>
          <a:lstStyle/>
          <a:p>
            <a:pPr algn="ctr"/>
            <a:r>
              <a:rPr lang="zh-CN" altLang="en-US" sz="6000" dirty="0" smtClean="0">
                <a:solidFill>
                  <a:srgbClr val="FF7800"/>
                </a:solidFill>
                <a:latin typeface="华文行楷" panose="02010800040101010101" pitchFamily="2" charset="-122"/>
                <a:ea typeface="华文行楷" panose="02010800040101010101" pitchFamily="2" charset="-122"/>
                <a:cs typeface="Times New Roman" panose="02020603050405020304" pitchFamily="18" charset="0"/>
              </a:rPr>
              <a:t>参数</a:t>
            </a:r>
            <a:endParaRPr lang="zh-CN" altLang="en-US" sz="6000" dirty="0">
              <a:solidFill>
                <a:srgbClr val="FF7800"/>
              </a:solidFill>
              <a:latin typeface="华文行楷" panose="02010800040101010101" pitchFamily="2" charset="-122"/>
              <a:ea typeface="华文行楷" panose="02010800040101010101" pitchFamily="2" charset="-122"/>
              <a:cs typeface="Times New Roman" panose="02020603050405020304" pitchFamily="18" charset="0"/>
            </a:endParaRPr>
          </a:p>
        </p:txBody>
      </p:sp>
      <p:sp>
        <p:nvSpPr>
          <p:cNvPr id="8" name="直角三角形 7"/>
          <p:cNvSpPr/>
          <p:nvPr/>
        </p:nvSpPr>
        <p:spPr bwMode="auto">
          <a:xfrm flipH="1">
            <a:off x="4841247" y="2758911"/>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solidFill>
                <a:srgbClr val="FFFFFF"/>
              </a:solidFill>
              <a:latin typeface="方正姚体" pitchFamily="2" charset="-122"/>
              <a:ea typeface="方正姚体" pitchFamily="2" charset="-122"/>
            </a:endParaRPr>
          </a:p>
        </p:txBody>
      </p:sp>
      <p:cxnSp>
        <p:nvCxnSpPr>
          <p:cNvPr id="9" name="直接连接符 8"/>
          <p:cNvCxnSpPr/>
          <p:nvPr/>
        </p:nvCxnSpPr>
        <p:spPr bwMode="auto">
          <a:xfrm flipH="1">
            <a:off x="-1022999" y="786955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5305178" y="2680753"/>
            <a:ext cx="2487694" cy="1015663"/>
          </a:xfrm>
          <a:prstGeom prst="rect">
            <a:avLst/>
          </a:prstGeom>
          <a:noFill/>
        </p:spPr>
        <p:txBody>
          <a:bodyPr wrap="square" rtlCol="0">
            <a:spAutoFit/>
          </a:bodyPr>
          <a:lstStyle/>
          <a:p>
            <a:r>
              <a:rPr lang="zh-CN" altLang="en-US" sz="6000" dirty="0" smtClean="0">
                <a:solidFill>
                  <a:srgbClr val="000000"/>
                </a:solidFill>
                <a:latin typeface="华文行楷" panose="02010800040101010101" pitchFamily="2" charset="-122"/>
                <a:ea typeface="华文行楷" panose="02010800040101010101" pitchFamily="2" charset="-122"/>
              </a:rPr>
              <a:t>估计</a:t>
            </a:r>
            <a:endParaRPr lang="zh-CN" altLang="en-US" sz="6000" dirty="0">
              <a:solidFill>
                <a:srgbClr val="0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67878600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nodeType="withEffect">
                                  <p:stCondLst>
                                    <p:cond delay="0"/>
                                  </p:stCondLst>
                                  <p:childTnLst>
                                    <p:animMotion origin="layout" path="M 0.93263 -1.88773 L 0.07349 -0.14722 " pathEditMode="relative" rAng="0" ptsTypes="AA">
                                      <p:cBhvr>
                                        <p:cTn id="9" dur="500" fill="hold"/>
                                        <p:tgtEl>
                                          <p:spTgt spid="9"/>
                                        </p:tgtEl>
                                        <p:attrNameLst>
                                          <p:attrName>ppt_x</p:attrName>
                                          <p:attrName>ppt_y</p:attrName>
                                        </p:attrNameLst>
                                      </p:cBhvr>
                                      <p:rCtr x="-42963" y="87014"/>
                                    </p:animMotion>
                                  </p:childTnLst>
                                </p:cTn>
                              </p:par>
                              <p:par>
                                <p:cTn id="10" presetID="1"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childTnLst>
                                </p:cTn>
                              </p:par>
                              <p:par>
                                <p:cTn id="12" presetID="41" presetClass="entr" presetSubtype="0" fill="hold" grpId="0" nodeType="withEffect">
                                  <p:stCondLst>
                                    <p:cond delay="25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398625"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难点</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4" name="TextBox 29"/>
          <p:cNvSpPr txBox="1"/>
          <p:nvPr/>
        </p:nvSpPr>
        <p:spPr>
          <a:xfrm>
            <a:off x="3284268" y="2275173"/>
            <a:ext cx="8084317" cy="240065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在</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数理统计课本上，一般的参数估计方法主要有：点估计、矩估计、极大似然估计等等。在其他的一些资料上，或多或少还会接触到</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EM(Expectation Maximization)</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算法，其原理便是极大后验估计。即求解使得后验概率达到最大值（极大值）情况下的值作为待估计参数的最佳估计值。</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6285" y="1130107"/>
            <a:ext cx="7835822" cy="124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8989" y="4703126"/>
            <a:ext cx="7931358" cy="180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3354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398625"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难点</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4" name="TextBox 29"/>
          <p:cNvSpPr txBox="1"/>
          <p:nvPr/>
        </p:nvSpPr>
        <p:spPr>
          <a:xfrm>
            <a:off x="3368989" y="1190515"/>
            <a:ext cx="8084317" cy="4708981"/>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求解此类难解问题的一般方法一般有那么几类：</a:t>
            </a: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随机算法</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近似算法</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有限元分析</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算法</a:t>
            </a:r>
          </a:p>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p>
          <a:p>
            <a:pPr>
              <a:lnSpc>
                <a:spcPct val="150000"/>
              </a:lnSpc>
            </a:pP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M. H. </a:t>
            </a:r>
            <a:r>
              <a:rPr lang="en-US" altLang="zh-CN" sz="2000" dirty="0" err="1">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Alsuwaiyel</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版的</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算法设计技巧与分析</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在第</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14</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章和第</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章分别介绍了随机算法和近似算法。随机算法，顾名思义，就是随机采样，当精确地求解总体比较困难的时候，可以通过随机采样的方法，通过样本的相关数字特征求解总体的相关数字特征。</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148944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9838"/>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随机</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算法</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4" name="TextBox 29"/>
          <p:cNvSpPr txBox="1"/>
          <p:nvPr/>
        </p:nvSpPr>
        <p:spPr>
          <a:xfrm>
            <a:off x="3368989" y="1182511"/>
            <a:ext cx="8084317" cy="4708981"/>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中，随机采样的算法主要有：</a:t>
            </a: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马尔可夫蒙特卡罗</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采样</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(MCMC</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吉</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布斯采样</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p>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其中</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是广为运用的一种，因为操作简便，可编程性强，小规模数据上具有较高的效率。因此，不少基于</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的改进模型都是采用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方法求解</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当然，</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也有一些缺点：</a:t>
            </a: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不</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太适合实时的在线的训练（当然这个问题也不突出</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为了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保证准确率，采样的样本量往往比较巨大</a:t>
            </a:r>
          </a:p>
        </p:txBody>
      </p:sp>
    </p:spTree>
    <p:extLst>
      <p:ext uri="{BB962C8B-B14F-4D97-AF65-F5344CB8AC3E}">
        <p14:creationId xmlns:p14="http://schemas.microsoft.com/office/powerpoint/2010/main" val="3224483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9838"/>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推断</a:t>
            </a: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4" name="TextBox 29"/>
          <p:cNvSpPr txBox="1"/>
          <p:nvPr/>
        </p:nvSpPr>
        <p:spPr>
          <a:xfrm>
            <a:off x="3368988" y="1191315"/>
            <a:ext cx="8084317" cy="4708981"/>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2003</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原版论文中，</a:t>
            </a:r>
            <a:r>
              <a:rPr lang="en-US" altLang="zh-CN" sz="2000" dirty="0" err="1">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Blei</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他们是采用类似于近似的算法求解的。这便是变分推断。变分是泛函中的概念，所谓泛函，泛泛地来说是指函数的函数（积分变量是函数的函数）。变分法用来求解使得泛函达到极值情况的“函数”。</a:t>
            </a:r>
          </a:p>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在此处的参数估计中，由于后验概率表达式十分复杂，因此可以考虑用一个近似的函数</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去逼近它，但是这个函数</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本身也是未知的。但是有一个要点，那就是</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的形式要比原始的表达式简单地多，或者说是我们常见的概率分布函数（比如指数族函数、</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正态分布函数</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等等），否则近似就没有太大的意义。“近似”肯定是为了简化，为了“好算”。</a:t>
            </a:r>
          </a:p>
          <a:p>
            <a:pPr>
              <a:lnSpc>
                <a:spcPct val="150000"/>
              </a:lnSpc>
            </a:pP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530532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9838"/>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推断</a:t>
            </a: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4" name="TextBox 29"/>
          <p:cNvSpPr txBox="1"/>
          <p:nvPr/>
        </p:nvSpPr>
        <p:spPr>
          <a:xfrm>
            <a:off x="3273452" y="1191315"/>
            <a:ext cx="8084317"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后验概率表达式：</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10639944"/>
              </p:ext>
            </p:extLst>
          </p:nvPr>
        </p:nvGraphicFramePr>
        <p:xfrm>
          <a:off x="3402593" y="1872936"/>
          <a:ext cx="4697169" cy="945162"/>
        </p:xfrm>
        <a:graphic>
          <a:graphicData uri="http://schemas.openxmlformats.org/presentationml/2006/ole">
            <mc:AlternateContent xmlns:mc="http://schemas.openxmlformats.org/markup-compatibility/2006">
              <mc:Choice xmlns:v="urn:schemas-microsoft-com:vml" Requires="v">
                <p:oleObj spid="_x0000_s10269" name="Equation" r:id="rId3" imgW="2082600" imgH="419040" progId="Equation.DSMT4">
                  <p:embed/>
                </p:oleObj>
              </mc:Choice>
              <mc:Fallback>
                <p:oleObj name="Equation" r:id="rId3" imgW="2082600" imgH="419040" progId="Equation.DSMT4">
                  <p:embed/>
                  <p:pic>
                    <p:nvPicPr>
                      <p:cNvPr id="0" name=""/>
                      <p:cNvPicPr/>
                      <p:nvPr/>
                    </p:nvPicPr>
                    <p:blipFill>
                      <a:blip r:embed="rId4"/>
                      <a:stretch>
                        <a:fillRect/>
                      </a:stretch>
                    </p:blipFill>
                    <p:spPr>
                      <a:xfrm>
                        <a:off x="3402593" y="1872936"/>
                        <a:ext cx="4697169" cy="945162"/>
                      </a:xfrm>
                      <a:prstGeom prst="rect">
                        <a:avLst/>
                      </a:prstGeom>
                    </p:spPr>
                  </p:pic>
                </p:oleObj>
              </mc:Fallback>
            </mc:AlternateContent>
          </a:graphicData>
        </a:graphic>
      </p:graphicFrame>
      <p:pic>
        <p:nvPicPr>
          <p:cNvPr id="102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0553" y="3035298"/>
            <a:ext cx="9161186" cy="1378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01158" y="4414164"/>
            <a:ext cx="8665424" cy="130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6162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9838"/>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推断</a:t>
            </a: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3451" y="1034844"/>
            <a:ext cx="8247126" cy="2394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p:cNvPicPr/>
          <p:nvPr/>
        </p:nvPicPr>
        <p:blipFill>
          <a:blip r:embed="rId3"/>
          <a:stretch>
            <a:fillRect/>
          </a:stretch>
        </p:blipFill>
        <p:spPr>
          <a:xfrm>
            <a:off x="4950727" y="3537001"/>
            <a:ext cx="4429514" cy="2901097"/>
          </a:xfrm>
          <a:prstGeom prst="rect">
            <a:avLst/>
          </a:prstGeom>
        </p:spPr>
      </p:pic>
    </p:spTree>
    <p:extLst>
      <p:ext uri="{BB962C8B-B14F-4D97-AF65-F5344CB8AC3E}">
        <p14:creationId xmlns:p14="http://schemas.microsoft.com/office/powerpoint/2010/main" val="21730029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59838"/>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推断</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9213" y="911534"/>
            <a:ext cx="9287037" cy="69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2949695515"/>
              </p:ext>
            </p:extLst>
          </p:nvPr>
        </p:nvGraphicFramePr>
        <p:xfrm>
          <a:off x="3166280" y="1719995"/>
          <a:ext cx="4940669" cy="572831"/>
        </p:xfrm>
        <a:graphic>
          <a:graphicData uri="http://schemas.openxmlformats.org/presentationml/2006/ole">
            <mc:AlternateContent xmlns:mc="http://schemas.openxmlformats.org/markup-compatibility/2006">
              <mc:Choice xmlns:v="urn:schemas-microsoft-com:vml" Requires="v">
                <p:oleObj spid="_x0000_s13338" name="Equation" r:id="rId4" imgW="1752480" imgH="203040" progId="Equation.DSMT4">
                  <p:embed/>
                </p:oleObj>
              </mc:Choice>
              <mc:Fallback>
                <p:oleObj name="Equation" r:id="rId4" imgW="1752480" imgH="203040" progId="Equation.DSMT4">
                  <p:embed/>
                  <p:pic>
                    <p:nvPicPr>
                      <p:cNvPr id="0" name=""/>
                      <p:cNvPicPr/>
                      <p:nvPr/>
                    </p:nvPicPr>
                    <p:blipFill>
                      <a:blip r:embed="rId5"/>
                      <a:stretch>
                        <a:fillRect/>
                      </a:stretch>
                    </p:blipFill>
                    <p:spPr>
                      <a:xfrm>
                        <a:off x="3166280" y="1719995"/>
                        <a:ext cx="4940669" cy="572831"/>
                      </a:xfrm>
                      <a:prstGeom prst="rect">
                        <a:avLst/>
                      </a:prstGeom>
                    </p:spPr>
                  </p:pic>
                </p:oleObj>
              </mc:Fallback>
            </mc:AlternateContent>
          </a:graphicData>
        </a:graphic>
      </p:graphicFrame>
      <p:pic>
        <p:nvPicPr>
          <p:cNvPr id="1331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1189" y="2796318"/>
            <a:ext cx="8483083" cy="255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948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5518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2" name="TextBox 29"/>
          <p:cNvSpPr txBox="1"/>
          <p:nvPr/>
        </p:nvSpPr>
        <p:spPr>
          <a:xfrm>
            <a:off x="3006800" y="1148601"/>
            <a:ext cx="8084317" cy="507447"/>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找待求概率的</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下界：</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8689" y="1809392"/>
            <a:ext cx="8442443" cy="127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3022" y="3080078"/>
            <a:ext cx="8119482" cy="183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图片 14"/>
          <p:cNvPicPr/>
          <p:nvPr/>
        </p:nvPicPr>
        <p:blipFill>
          <a:blip r:embed="rId4"/>
          <a:stretch>
            <a:fillRect/>
          </a:stretch>
        </p:blipFill>
        <p:spPr>
          <a:xfrm>
            <a:off x="7554346" y="4094329"/>
            <a:ext cx="3976786" cy="2440926"/>
          </a:xfrm>
          <a:prstGeom prst="rect">
            <a:avLst/>
          </a:prstGeom>
        </p:spPr>
      </p:pic>
    </p:spTree>
    <p:extLst>
      <p:ext uri="{BB962C8B-B14F-4D97-AF65-F5344CB8AC3E}">
        <p14:creationId xmlns:p14="http://schemas.microsoft.com/office/powerpoint/2010/main" val="19125092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5518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2" name="TextBox 29"/>
          <p:cNvSpPr txBox="1"/>
          <p:nvPr/>
        </p:nvSpPr>
        <p:spPr>
          <a:xfrm>
            <a:off x="3170574" y="902942"/>
            <a:ext cx="8084317"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求变分下界：</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71505903"/>
              </p:ext>
            </p:extLst>
          </p:nvPr>
        </p:nvGraphicFramePr>
        <p:xfrm>
          <a:off x="3251484" y="1623866"/>
          <a:ext cx="6424778" cy="4744124"/>
        </p:xfrm>
        <a:graphic>
          <a:graphicData uri="http://schemas.openxmlformats.org/presentationml/2006/ole">
            <mc:AlternateContent xmlns:mc="http://schemas.openxmlformats.org/markup-compatibility/2006">
              <mc:Choice xmlns:v="urn:schemas-microsoft-com:vml" Requires="v">
                <p:oleObj spid="_x0000_s16408" name="Equation" r:id="rId3" imgW="3835080" imgH="2831760" progId="Equation.DSMT4">
                  <p:embed/>
                </p:oleObj>
              </mc:Choice>
              <mc:Fallback>
                <p:oleObj name="Equation" r:id="rId3" imgW="3835080" imgH="2831760" progId="Equation.DSMT4">
                  <p:embed/>
                  <p:pic>
                    <p:nvPicPr>
                      <p:cNvPr id="0" name=""/>
                      <p:cNvPicPr/>
                      <p:nvPr/>
                    </p:nvPicPr>
                    <p:blipFill>
                      <a:blip r:embed="rId4"/>
                      <a:stretch>
                        <a:fillRect/>
                      </a:stretch>
                    </p:blipFill>
                    <p:spPr>
                      <a:xfrm>
                        <a:off x="3251484" y="1623866"/>
                        <a:ext cx="6424778" cy="4744124"/>
                      </a:xfrm>
                      <a:prstGeom prst="rect">
                        <a:avLst/>
                      </a:prstGeom>
                    </p:spPr>
                  </p:pic>
                </p:oleObj>
              </mc:Fallback>
            </mc:AlternateContent>
          </a:graphicData>
        </a:graphic>
      </p:graphicFrame>
    </p:spTree>
    <p:extLst>
      <p:ext uri="{BB962C8B-B14F-4D97-AF65-F5344CB8AC3E}">
        <p14:creationId xmlns:p14="http://schemas.microsoft.com/office/powerpoint/2010/main" val="19152250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6722" y="2054760"/>
            <a:ext cx="2905607" cy="1015663"/>
          </a:xfrm>
          <a:prstGeom prst="rect">
            <a:avLst/>
          </a:prstGeom>
          <a:noFill/>
        </p:spPr>
        <p:txBody>
          <a:bodyPr wrap="square" rtlCol="0">
            <a:spAutoFit/>
          </a:bodyPr>
          <a:lstStyle/>
          <a:p>
            <a:pPr algn="ctr"/>
            <a:r>
              <a:rPr lang="en-US" altLang="zh-CN" sz="6000" dirty="0" smtClean="0">
                <a:solidFill>
                  <a:srgbClr val="FF7800"/>
                </a:solidFill>
                <a:latin typeface="Times New Roman" panose="02020603050405020304" pitchFamily="18" charset="0"/>
                <a:ea typeface="方正姚体" pitchFamily="2" charset="-122"/>
                <a:cs typeface="Times New Roman" panose="02020603050405020304" pitchFamily="18" charset="0"/>
              </a:rPr>
              <a:t>LDA</a:t>
            </a:r>
            <a:endParaRPr lang="zh-CN" altLang="en-US" sz="6000" dirty="0">
              <a:solidFill>
                <a:srgbClr val="FF7800"/>
              </a:solidFill>
              <a:latin typeface="Times New Roman" panose="02020603050405020304" pitchFamily="18" charset="0"/>
              <a:ea typeface="方正姚体" pitchFamily="2" charset="-122"/>
              <a:cs typeface="Times New Roman" panose="02020603050405020304" pitchFamily="18" charset="0"/>
            </a:endParaRPr>
          </a:p>
        </p:txBody>
      </p:sp>
      <p:sp>
        <p:nvSpPr>
          <p:cNvPr id="8" name="直角三角形 7"/>
          <p:cNvSpPr/>
          <p:nvPr/>
        </p:nvSpPr>
        <p:spPr bwMode="auto">
          <a:xfrm flipH="1">
            <a:off x="4841247" y="2758911"/>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bg1"/>
              </a:solidFill>
              <a:effectLst/>
              <a:latin typeface="方正姚体" pitchFamily="2" charset="-122"/>
              <a:ea typeface="方正姚体" pitchFamily="2" charset="-122"/>
            </a:endParaRPr>
          </a:p>
        </p:txBody>
      </p:sp>
      <p:cxnSp>
        <p:nvCxnSpPr>
          <p:cNvPr id="9" name="直接连接符 8"/>
          <p:cNvCxnSpPr/>
          <p:nvPr/>
        </p:nvCxnSpPr>
        <p:spPr bwMode="auto">
          <a:xfrm flipH="1">
            <a:off x="-1022999" y="786955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5305178" y="2680753"/>
            <a:ext cx="2487694" cy="1015663"/>
          </a:xfrm>
          <a:prstGeom prst="rect">
            <a:avLst/>
          </a:prstGeom>
          <a:noFill/>
        </p:spPr>
        <p:txBody>
          <a:bodyPr wrap="square" rtlCol="0">
            <a:spAutoFit/>
          </a:bodyPr>
          <a:lstStyle/>
          <a:p>
            <a:r>
              <a:rPr lang="zh-CN" altLang="en-US" sz="6000" dirty="0" smtClean="0">
                <a:latin typeface="华文行楷" panose="02010800040101010101" pitchFamily="2" charset="-122"/>
                <a:ea typeface="华文行楷" panose="02010800040101010101" pitchFamily="2" charset="-122"/>
              </a:rPr>
              <a:t>概述</a:t>
            </a:r>
            <a:endParaRPr lang="zh-CN" altLang="en-US" sz="6000" dirty="0">
              <a:latin typeface="华文行楷" panose="02010800040101010101" pitchFamily="2" charset="-122"/>
              <a:ea typeface="华文行楷" panose="0201080004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nodeType="withEffect">
                                  <p:stCondLst>
                                    <p:cond delay="0"/>
                                  </p:stCondLst>
                                  <p:childTnLst>
                                    <p:animMotion origin="layout" path="M 0.93263 -1.88773 L 0.07349 -0.14722 " pathEditMode="relative" rAng="0" ptsTypes="AA">
                                      <p:cBhvr>
                                        <p:cTn id="9" dur="500" fill="hold"/>
                                        <p:tgtEl>
                                          <p:spTgt spid="9"/>
                                        </p:tgtEl>
                                        <p:attrNameLst>
                                          <p:attrName>ppt_x</p:attrName>
                                          <p:attrName>ppt_y</p:attrName>
                                        </p:attrNameLst>
                                      </p:cBhvr>
                                      <p:rCtr x="-42963" y="87014"/>
                                    </p:animMotion>
                                  </p:childTnLst>
                                </p:cTn>
                              </p:par>
                              <p:par>
                                <p:cTn id="10" presetID="1"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childTnLst>
                                </p:cTn>
                              </p:par>
                              <p:par>
                                <p:cTn id="12" presetID="41" presetClass="entr" presetSubtype="0" fill="hold" grpId="0" nodeType="withEffect">
                                  <p:stCondLst>
                                    <p:cond delay="25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5518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2" name="TextBox 29"/>
          <p:cNvSpPr txBox="1"/>
          <p:nvPr/>
        </p:nvSpPr>
        <p:spPr>
          <a:xfrm>
            <a:off x="3102334" y="834702"/>
            <a:ext cx="8084317"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其中</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7341544"/>
              </p:ext>
            </p:extLst>
          </p:nvPr>
        </p:nvGraphicFramePr>
        <p:xfrm>
          <a:off x="3231498" y="1529993"/>
          <a:ext cx="5701707" cy="636047"/>
        </p:xfrm>
        <a:graphic>
          <a:graphicData uri="http://schemas.openxmlformats.org/presentationml/2006/ole">
            <mc:AlternateContent xmlns:mc="http://schemas.openxmlformats.org/markup-compatibility/2006">
              <mc:Choice xmlns:v="urn:schemas-microsoft-com:vml" Requires="v">
                <p:oleObj spid="_x0000_s17477" name="Equation" r:id="rId3" imgW="3187440" imgH="355320" progId="Equation.DSMT4">
                  <p:embed/>
                </p:oleObj>
              </mc:Choice>
              <mc:Fallback>
                <p:oleObj name="Equation" r:id="rId3" imgW="3187440" imgH="355320" progId="Equation.DSMT4">
                  <p:embed/>
                  <p:pic>
                    <p:nvPicPr>
                      <p:cNvPr id="0" name=""/>
                      <p:cNvPicPr/>
                      <p:nvPr/>
                    </p:nvPicPr>
                    <p:blipFill>
                      <a:blip r:embed="rId4"/>
                      <a:stretch>
                        <a:fillRect/>
                      </a:stretch>
                    </p:blipFill>
                    <p:spPr>
                      <a:xfrm>
                        <a:off x="3231498" y="1529993"/>
                        <a:ext cx="5701707" cy="636047"/>
                      </a:xfrm>
                      <a:prstGeom prst="rect">
                        <a:avLst/>
                      </a:prstGeom>
                    </p:spPr>
                  </p:pic>
                </p:oleObj>
              </mc:Fallback>
            </mc:AlternateContent>
          </a:graphicData>
        </a:graphic>
      </p:graphicFrame>
      <p:sp>
        <p:nvSpPr>
          <p:cNvPr id="13" name="TextBox 29"/>
          <p:cNvSpPr txBox="1"/>
          <p:nvPr/>
        </p:nvSpPr>
        <p:spPr>
          <a:xfrm>
            <a:off x="3088686" y="2229873"/>
            <a:ext cx="8084317"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sz="2000" i="1"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熵</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(entropy)</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，熵的概念详见信息论。</a:t>
            </a:r>
          </a:p>
        </p:txBody>
      </p:sp>
      <p:pic>
        <p:nvPicPr>
          <p:cNvPr id="1536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1391" y="2871832"/>
            <a:ext cx="8662740" cy="65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1340210968"/>
              </p:ext>
            </p:extLst>
          </p:nvPr>
        </p:nvGraphicFramePr>
        <p:xfrm>
          <a:off x="3191391" y="4057658"/>
          <a:ext cx="8499063" cy="442417"/>
        </p:xfrm>
        <a:graphic>
          <a:graphicData uri="http://schemas.openxmlformats.org/presentationml/2006/ole">
            <mc:AlternateContent xmlns:mc="http://schemas.openxmlformats.org/markup-compatibility/2006">
              <mc:Choice xmlns:v="urn:schemas-microsoft-com:vml" Requires="v">
                <p:oleObj spid="_x0000_s17478" name="Equation" r:id="rId6" imgW="4635360" imgH="241200" progId="Equation.DSMT4">
                  <p:embed/>
                </p:oleObj>
              </mc:Choice>
              <mc:Fallback>
                <p:oleObj name="Equation" r:id="rId6" imgW="4635360" imgH="241200" progId="Equation.DSMT4">
                  <p:embed/>
                  <p:pic>
                    <p:nvPicPr>
                      <p:cNvPr id="0" name=""/>
                      <p:cNvPicPr/>
                      <p:nvPr/>
                    </p:nvPicPr>
                    <p:blipFill>
                      <a:blip r:embed="rId7"/>
                      <a:stretch>
                        <a:fillRect/>
                      </a:stretch>
                    </p:blipFill>
                    <p:spPr>
                      <a:xfrm>
                        <a:off x="3191391" y="4057658"/>
                        <a:ext cx="8499063" cy="442417"/>
                      </a:xfrm>
                      <a:prstGeom prst="rect">
                        <a:avLst/>
                      </a:prstGeom>
                    </p:spPr>
                  </p:pic>
                </p:oleObj>
              </mc:Fallback>
            </mc:AlternateContent>
          </a:graphicData>
        </a:graphic>
      </p:graphicFrame>
      <p:sp>
        <p:nvSpPr>
          <p:cNvPr id="14" name="TextBox 29"/>
          <p:cNvSpPr txBox="1"/>
          <p:nvPr/>
        </p:nvSpPr>
        <p:spPr>
          <a:xfrm>
            <a:off x="3156925" y="3440864"/>
            <a:ext cx="8084317"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即</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12775898"/>
              </p:ext>
            </p:extLst>
          </p:nvPr>
        </p:nvGraphicFramePr>
        <p:xfrm>
          <a:off x="3236735" y="5934721"/>
          <a:ext cx="8324786" cy="420178"/>
        </p:xfrm>
        <a:graphic>
          <a:graphicData uri="http://schemas.openxmlformats.org/presentationml/2006/ole">
            <mc:AlternateContent xmlns:mc="http://schemas.openxmlformats.org/markup-compatibility/2006">
              <mc:Choice xmlns:v="urn:schemas-microsoft-com:vml" Requires="v">
                <p:oleObj spid="_x0000_s17479" name="Equation" r:id="rId8" imgW="4025880" imgH="203040" progId="Equation.DSMT4">
                  <p:embed/>
                </p:oleObj>
              </mc:Choice>
              <mc:Fallback>
                <p:oleObj name="Equation" r:id="rId8" imgW="4025880" imgH="203040" progId="Equation.DSMT4">
                  <p:embed/>
                  <p:pic>
                    <p:nvPicPr>
                      <p:cNvPr id="0" name=""/>
                      <p:cNvPicPr/>
                      <p:nvPr/>
                    </p:nvPicPr>
                    <p:blipFill>
                      <a:blip r:embed="rId9"/>
                      <a:stretch>
                        <a:fillRect/>
                      </a:stretch>
                    </p:blipFill>
                    <p:spPr>
                      <a:xfrm>
                        <a:off x="3236735" y="5934721"/>
                        <a:ext cx="8324786" cy="420178"/>
                      </a:xfrm>
                      <a:prstGeom prst="rect">
                        <a:avLst/>
                      </a:prstGeom>
                    </p:spPr>
                  </p:pic>
                </p:oleObj>
              </mc:Fallback>
            </mc:AlternateContent>
          </a:graphicData>
        </a:graphic>
      </p:graphicFrame>
      <p:pic>
        <p:nvPicPr>
          <p:cNvPr id="17410"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6924" y="4536553"/>
            <a:ext cx="8530429" cy="1291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7012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742" y="733127"/>
            <a:ext cx="8307372" cy="250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3395766767"/>
              </p:ext>
            </p:extLst>
          </p:nvPr>
        </p:nvGraphicFramePr>
        <p:xfrm>
          <a:off x="4149393" y="3245302"/>
          <a:ext cx="5212971" cy="555228"/>
        </p:xfrm>
        <a:graphic>
          <a:graphicData uri="http://schemas.openxmlformats.org/presentationml/2006/ole">
            <mc:AlternateContent xmlns:mc="http://schemas.openxmlformats.org/markup-compatibility/2006">
              <mc:Choice xmlns:v="urn:schemas-microsoft-com:vml" Requires="v">
                <p:oleObj spid="_x0000_s18457" name="Equation" r:id="rId4" imgW="2145960" imgH="228600" progId="Equation.DSMT4">
                  <p:embed/>
                </p:oleObj>
              </mc:Choice>
              <mc:Fallback>
                <p:oleObj name="Equation" r:id="rId4" imgW="2145960" imgH="228600" progId="Equation.DSMT4">
                  <p:embed/>
                  <p:pic>
                    <p:nvPicPr>
                      <p:cNvPr id="0" name=""/>
                      <p:cNvPicPr/>
                      <p:nvPr/>
                    </p:nvPicPr>
                    <p:blipFill>
                      <a:blip r:embed="rId5"/>
                      <a:stretch>
                        <a:fillRect/>
                      </a:stretch>
                    </p:blipFill>
                    <p:spPr>
                      <a:xfrm>
                        <a:off x="4149393" y="3245302"/>
                        <a:ext cx="5212971" cy="555228"/>
                      </a:xfrm>
                      <a:prstGeom prst="rect">
                        <a:avLst/>
                      </a:prstGeom>
                    </p:spPr>
                  </p:pic>
                </p:oleObj>
              </mc:Fallback>
            </mc:AlternateContent>
          </a:graphicData>
        </a:graphic>
      </p:graphicFrame>
      <p:pic>
        <p:nvPicPr>
          <p:cNvPr id="1843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6764" y="3749179"/>
            <a:ext cx="7756478" cy="291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6082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9302" y="826774"/>
            <a:ext cx="9649732" cy="72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1378793382"/>
              </p:ext>
            </p:extLst>
          </p:nvPr>
        </p:nvGraphicFramePr>
        <p:xfrm>
          <a:off x="4859505" y="1552973"/>
          <a:ext cx="2472990" cy="948938"/>
        </p:xfrm>
        <a:graphic>
          <a:graphicData uri="http://schemas.openxmlformats.org/presentationml/2006/ole">
            <mc:AlternateContent xmlns:mc="http://schemas.openxmlformats.org/markup-compatibility/2006">
              <mc:Choice xmlns:v="urn:schemas-microsoft-com:vml" Requires="v">
                <p:oleObj spid="_x0000_s19503" name="Equation" r:id="rId4" imgW="1091880" imgH="419040" progId="Equation.DSMT4">
                  <p:embed/>
                </p:oleObj>
              </mc:Choice>
              <mc:Fallback>
                <p:oleObj name="Equation" r:id="rId4" imgW="1091880" imgH="419040" progId="Equation.DSMT4">
                  <p:embed/>
                  <p:pic>
                    <p:nvPicPr>
                      <p:cNvPr id="0" name=""/>
                      <p:cNvPicPr/>
                      <p:nvPr/>
                    </p:nvPicPr>
                    <p:blipFill>
                      <a:blip r:embed="rId5"/>
                      <a:stretch>
                        <a:fillRect/>
                      </a:stretch>
                    </p:blipFill>
                    <p:spPr>
                      <a:xfrm>
                        <a:off x="4859505" y="1552973"/>
                        <a:ext cx="2472990" cy="948938"/>
                      </a:xfrm>
                      <a:prstGeom prst="rect">
                        <a:avLst/>
                      </a:prstGeom>
                    </p:spPr>
                  </p:pic>
                </p:oleObj>
              </mc:Fallback>
            </mc:AlternateContent>
          </a:graphicData>
        </a:graphic>
      </p:graphicFrame>
      <p:sp>
        <p:nvSpPr>
          <p:cNvPr id="13" name="TextBox 29"/>
          <p:cNvSpPr txBox="1"/>
          <p:nvPr/>
        </p:nvSpPr>
        <p:spPr>
          <a:xfrm>
            <a:off x="2934269" y="2609282"/>
            <a:ext cx="8084317" cy="1015663"/>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也就是说，对数正则化因子的一阶导数就是充分完备统计量的</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期望</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概率展开形式为：</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34806496"/>
              </p:ext>
            </p:extLst>
          </p:nvPr>
        </p:nvGraphicFramePr>
        <p:xfrm>
          <a:off x="3076337" y="3730173"/>
          <a:ext cx="7037930" cy="2266452"/>
        </p:xfrm>
        <a:graphic>
          <a:graphicData uri="http://schemas.openxmlformats.org/presentationml/2006/ole">
            <mc:AlternateContent xmlns:mc="http://schemas.openxmlformats.org/markup-compatibility/2006">
              <mc:Choice xmlns:v="urn:schemas-microsoft-com:vml" Requires="v">
                <p:oleObj spid="_x0000_s19504" name="Equation" r:id="rId6" imgW="3746160" imgH="1206360" progId="Equation.DSMT4">
                  <p:embed/>
                </p:oleObj>
              </mc:Choice>
              <mc:Fallback>
                <p:oleObj name="Equation" r:id="rId6" imgW="3746160" imgH="1206360" progId="Equation.DSMT4">
                  <p:embed/>
                  <p:pic>
                    <p:nvPicPr>
                      <p:cNvPr id="0" name=""/>
                      <p:cNvPicPr/>
                      <p:nvPr/>
                    </p:nvPicPr>
                    <p:blipFill>
                      <a:blip r:embed="rId7"/>
                      <a:stretch>
                        <a:fillRect/>
                      </a:stretch>
                    </p:blipFill>
                    <p:spPr>
                      <a:xfrm>
                        <a:off x="3076337" y="3730173"/>
                        <a:ext cx="7037930" cy="2266452"/>
                      </a:xfrm>
                      <a:prstGeom prst="rect">
                        <a:avLst/>
                      </a:prstGeom>
                    </p:spPr>
                  </p:pic>
                </p:oleObj>
              </mc:Fallback>
            </mc:AlternateContent>
          </a:graphicData>
        </a:graphic>
      </p:graphicFrame>
      <p:sp>
        <p:nvSpPr>
          <p:cNvPr id="15" name="TextBox 29"/>
          <p:cNvSpPr txBox="1"/>
          <p:nvPr/>
        </p:nvSpPr>
        <p:spPr>
          <a:xfrm>
            <a:off x="8407018" y="1667983"/>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(11)</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064571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0259" y="817113"/>
            <a:ext cx="8405206" cy="189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819957988"/>
              </p:ext>
            </p:extLst>
          </p:nvPr>
        </p:nvGraphicFramePr>
        <p:xfrm>
          <a:off x="3755408" y="2619200"/>
          <a:ext cx="5317641" cy="935511"/>
        </p:xfrm>
        <a:graphic>
          <a:graphicData uri="http://schemas.openxmlformats.org/presentationml/2006/ole">
            <mc:AlternateContent xmlns:mc="http://schemas.openxmlformats.org/markup-compatibility/2006">
              <mc:Choice xmlns:v="urn:schemas-microsoft-com:vml" Requires="v">
                <p:oleObj spid="_x0000_s20530" name="Equation" r:id="rId4" imgW="2743200" imgH="482400" progId="Equation.DSMT4">
                  <p:embed/>
                </p:oleObj>
              </mc:Choice>
              <mc:Fallback>
                <p:oleObj name="Equation" r:id="rId4" imgW="2743200" imgH="482400" progId="Equation.DSMT4">
                  <p:embed/>
                  <p:pic>
                    <p:nvPicPr>
                      <p:cNvPr id="0" name=""/>
                      <p:cNvPicPr/>
                      <p:nvPr/>
                    </p:nvPicPr>
                    <p:blipFill>
                      <a:blip r:embed="rId5"/>
                      <a:stretch>
                        <a:fillRect/>
                      </a:stretch>
                    </p:blipFill>
                    <p:spPr>
                      <a:xfrm>
                        <a:off x="3755408" y="2619200"/>
                        <a:ext cx="5317641" cy="935511"/>
                      </a:xfrm>
                      <a:prstGeom prst="rect">
                        <a:avLst/>
                      </a:prstGeom>
                    </p:spPr>
                  </p:pic>
                </p:oleObj>
              </mc:Fallback>
            </mc:AlternateContent>
          </a:graphicData>
        </a:graphic>
      </p:graphicFrame>
      <p:pic>
        <p:nvPicPr>
          <p:cNvPr id="2048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0259" y="3507781"/>
            <a:ext cx="8156719" cy="61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64335" y="4090068"/>
            <a:ext cx="9945777" cy="55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对象 6"/>
          <p:cNvGraphicFramePr>
            <a:graphicFrameLocks noChangeAspect="1"/>
          </p:cNvGraphicFramePr>
          <p:nvPr>
            <p:extLst>
              <p:ext uri="{D42A27DB-BD31-4B8C-83A1-F6EECF244321}">
                <p14:modId xmlns:p14="http://schemas.microsoft.com/office/powerpoint/2010/main" val="566010306"/>
              </p:ext>
            </p:extLst>
          </p:nvPr>
        </p:nvGraphicFramePr>
        <p:xfrm>
          <a:off x="2660258" y="4821664"/>
          <a:ext cx="8837207" cy="460019"/>
        </p:xfrm>
        <a:graphic>
          <a:graphicData uri="http://schemas.openxmlformats.org/presentationml/2006/ole">
            <mc:AlternateContent xmlns:mc="http://schemas.openxmlformats.org/markup-compatibility/2006">
              <mc:Choice xmlns:v="urn:schemas-microsoft-com:vml" Requires="v">
                <p:oleObj spid="_x0000_s20531" name="Equation" r:id="rId8" imgW="4635360" imgH="241200" progId="Equation.DSMT4">
                  <p:embed/>
                </p:oleObj>
              </mc:Choice>
              <mc:Fallback>
                <p:oleObj name="Equation" r:id="rId8" imgW="4635360" imgH="241200" progId="Equation.DSMT4">
                  <p:embed/>
                  <p:pic>
                    <p:nvPicPr>
                      <p:cNvPr id="0" name=""/>
                      <p:cNvPicPr/>
                      <p:nvPr/>
                    </p:nvPicPr>
                    <p:blipFill>
                      <a:blip r:embed="rId9"/>
                      <a:stretch>
                        <a:fillRect/>
                      </a:stretch>
                    </p:blipFill>
                    <p:spPr>
                      <a:xfrm>
                        <a:off x="2660258" y="4821664"/>
                        <a:ext cx="8837207" cy="460019"/>
                      </a:xfrm>
                      <a:prstGeom prst="rect">
                        <a:avLst/>
                      </a:prstGeom>
                    </p:spPr>
                  </p:pic>
                </p:oleObj>
              </mc:Fallback>
            </mc:AlternateContent>
          </a:graphicData>
        </a:graphic>
      </p:graphicFrame>
      <p:sp>
        <p:nvSpPr>
          <p:cNvPr id="19" name="TextBox 29"/>
          <p:cNvSpPr txBox="1"/>
          <p:nvPr/>
        </p:nvSpPr>
        <p:spPr>
          <a:xfrm>
            <a:off x="9462351" y="2746638"/>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(12)</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379677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2934269" y="934923"/>
            <a:ext cx="1837995" cy="553998"/>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关于第一项</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54820583"/>
              </p:ext>
            </p:extLst>
          </p:nvPr>
        </p:nvGraphicFramePr>
        <p:xfrm>
          <a:off x="3225465" y="1689768"/>
          <a:ext cx="6641866" cy="2341930"/>
        </p:xfrm>
        <a:graphic>
          <a:graphicData uri="http://schemas.openxmlformats.org/presentationml/2006/ole">
            <mc:AlternateContent xmlns:mc="http://schemas.openxmlformats.org/markup-compatibility/2006">
              <mc:Choice xmlns:v="urn:schemas-microsoft-com:vml" Requires="v">
                <p:oleObj spid="_x0000_s21529" name="Equation" r:id="rId3" imgW="4394160" imgH="1549080" progId="Equation.DSMT4">
                  <p:embed/>
                </p:oleObj>
              </mc:Choice>
              <mc:Fallback>
                <p:oleObj name="Equation" r:id="rId3" imgW="4394160" imgH="1549080" progId="Equation.DSMT4">
                  <p:embed/>
                  <p:pic>
                    <p:nvPicPr>
                      <p:cNvPr id="0" name=""/>
                      <p:cNvPicPr/>
                      <p:nvPr/>
                    </p:nvPicPr>
                    <p:blipFill>
                      <a:blip r:embed="rId4"/>
                      <a:stretch>
                        <a:fillRect/>
                      </a:stretch>
                    </p:blipFill>
                    <p:spPr>
                      <a:xfrm>
                        <a:off x="3225465" y="1689768"/>
                        <a:ext cx="6641866" cy="2341930"/>
                      </a:xfrm>
                      <a:prstGeom prst="rect">
                        <a:avLst/>
                      </a:prstGeom>
                    </p:spPr>
                  </p:pic>
                </p:oleObj>
              </mc:Fallback>
            </mc:AlternateContent>
          </a:graphicData>
        </a:graphic>
      </p:graphicFrame>
      <p:pic>
        <p:nvPicPr>
          <p:cNvPr id="2150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9255" y="4067032"/>
            <a:ext cx="8538099" cy="131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29"/>
          <p:cNvSpPr txBox="1"/>
          <p:nvPr/>
        </p:nvSpPr>
        <p:spPr>
          <a:xfrm>
            <a:off x="10165950" y="2688025"/>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(13)</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971398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2934269" y="934923"/>
            <a:ext cx="1837995" cy="507447"/>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关于第二项</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28889495"/>
              </p:ext>
            </p:extLst>
          </p:nvPr>
        </p:nvGraphicFramePr>
        <p:xfrm>
          <a:off x="3439236" y="1615982"/>
          <a:ext cx="4449170" cy="3033525"/>
        </p:xfrm>
        <a:graphic>
          <a:graphicData uri="http://schemas.openxmlformats.org/presentationml/2006/ole">
            <mc:AlternateContent xmlns:mc="http://schemas.openxmlformats.org/markup-compatibility/2006">
              <mc:Choice xmlns:v="urn:schemas-microsoft-com:vml" Requires="v">
                <p:oleObj spid="_x0000_s22554" name="Equation" r:id="rId3" imgW="2793960" imgH="1904760" progId="Equation.DSMT4">
                  <p:embed/>
                </p:oleObj>
              </mc:Choice>
              <mc:Fallback>
                <p:oleObj name="Equation" r:id="rId3" imgW="2793960" imgH="1904760" progId="Equation.DSMT4">
                  <p:embed/>
                  <p:pic>
                    <p:nvPicPr>
                      <p:cNvPr id="0" name=""/>
                      <p:cNvPicPr/>
                      <p:nvPr/>
                    </p:nvPicPr>
                    <p:blipFill>
                      <a:blip r:embed="rId4"/>
                      <a:stretch>
                        <a:fillRect/>
                      </a:stretch>
                    </p:blipFill>
                    <p:spPr>
                      <a:xfrm>
                        <a:off x="3439236" y="1615982"/>
                        <a:ext cx="4449170" cy="3033525"/>
                      </a:xfrm>
                      <a:prstGeom prst="rect">
                        <a:avLst/>
                      </a:prstGeom>
                    </p:spPr>
                  </p:pic>
                </p:oleObj>
              </mc:Fallback>
            </mc:AlternateContent>
          </a:graphicData>
        </a:graphic>
      </p:graphicFrame>
      <p:pic>
        <p:nvPicPr>
          <p:cNvPr id="2253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108821"/>
            <a:ext cx="5273675"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2825" y="5886946"/>
            <a:ext cx="527367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29"/>
          <p:cNvSpPr txBox="1"/>
          <p:nvPr/>
        </p:nvSpPr>
        <p:spPr>
          <a:xfrm>
            <a:off x="8493360" y="2497306"/>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(14)</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732829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2934269" y="934923"/>
            <a:ext cx="1837995"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关于第三项</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02298231"/>
              </p:ext>
            </p:extLst>
          </p:nvPr>
        </p:nvGraphicFramePr>
        <p:xfrm>
          <a:off x="3242538" y="1600743"/>
          <a:ext cx="3059451" cy="3016156"/>
        </p:xfrm>
        <a:graphic>
          <a:graphicData uri="http://schemas.openxmlformats.org/presentationml/2006/ole">
            <mc:AlternateContent xmlns:mc="http://schemas.openxmlformats.org/markup-compatibility/2006">
              <mc:Choice xmlns:v="urn:schemas-microsoft-com:vml" Requires="v">
                <p:oleObj spid="_x0000_s23576" name="Equation" r:id="rId3" imgW="1663560" imgH="1765080" progId="Equation.DSMT4">
                  <p:embed/>
                </p:oleObj>
              </mc:Choice>
              <mc:Fallback>
                <p:oleObj name="Equation" r:id="rId3" imgW="1663560" imgH="1765080" progId="Equation.DSMT4">
                  <p:embed/>
                  <p:pic>
                    <p:nvPicPr>
                      <p:cNvPr id="0" name=""/>
                      <p:cNvPicPr/>
                      <p:nvPr/>
                    </p:nvPicPr>
                    <p:blipFill>
                      <a:blip r:embed="rId4"/>
                      <a:stretch>
                        <a:fillRect/>
                      </a:stretch>
                    </p:blipFill>
                    <p:spPr>
                      <a:xfrm>
                        <a:off x="3242538" y="1600743"/>
                        <a:ext cx="3059451" cy="3016156"/>
                      </a:xfrm>
                      <a:prstGeom prst="rect">
                        <a:avLst/>
                      </a:prstGeom>
                    </p:spPr>
                  </p:pic>
                </p:oleObj>
              </mc:Fallback>
            </mc:AlternateContent>
          </a:graphicData>
        </a:graphic>
      </p:graphicFrame>
      <p:pic>
        <p:nvPicPr>
          <p:cNvPr id="2355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3976" y="4632089"/>
            <a:ext cx="8486993" cy="127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29"/>
          <p:cNvSpPr txBox="1"/>
          <p:nvPr/>
        </p:nvSpPr>
        <p:spPr>
          <a:xfrm>
            <a:off x="6790158" y="2677815"/>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(15)</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00663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2934269" y="934923"/>
            <a:ext cx="1837995" cy="507447"/>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关于第四项</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61808562"/>
              </p:ext>
            </p:extLst>
          </p:nvPr>
        </p:nvGraphicFramePr>
        <p:xfrm>
          <a:off x="3029803" y="1816626"/>
          <a:ext cx="7997588" cy="2660501"/>
        </p:xfrm>
        <a:graphic>
          <a:graphicData uri="http://schemas.openxmlformats.org/presentationml/2006/ole">
            <mc:AlternateContent xmlns:mc="http://schemas.openxmlformats.org/markup-compatibility/2006">
              <mc:Choice xmlns:v="urn:schemas-microsoft-com:vml" Requires="v">
                <p:oleObj spid="_x0000_s24600" name="Equation" r:id="rId3" imgW="5308560" imgH="1765080" progId="Equation.DSMT4">
                  <p:embed/>
                </p:oleObj>
              </mc:Choice>
              <mc:Fallback>
                <p:oleObj name="Equation" r:id="rId3" imgW="5308560" imgH="1765080" progId="Equation.DSMT4">
                  <p:embed/>
                  <p:pic>
                    <p:nvPicPr>
                      <p:cNvPr id="0" name=""/>
                      <p:cNvPicPr/>
                      <p:nvPr/>
                    </p:nvPicPr>
                    <p:blipFill>
                      <a:blip r:embed="rId4"/>
                      <a:stretch>
                        <a:fillRect/>
                      </a:stretch>
                    </p:blipFill>
                    <p:spPr>
                      <a:xfrm>
                        <a:off x="3029803" y="1816626"/>
                        <a:ext cx="7997588" cy="2660501"/>
                      </a:xfrm>
                      <a:prstGeom prst="rect">
                        <a:avLst/>
                      </a:prstGeom>
                    </p:spPr>
                  </p:pic>
                </p:oleObj>
              </mc:Fallback>
            </mc:AlternateContent>
          </a:graphicData>
        </a:graphic>
      </p:graphicFrame>
      <p:pic>
        <p:nvPicPr>
          <p:cNvPr id="2457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627" y="4680400"/>
            <a:ext cx="9077950" cy="68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29"/>
          <p:cNvSpPr txBox="1"/>
          <p:nvPr/>
        </p:nvSpPr>
        <p:spPr>
          <a:xfrm>
            <a:off x="9148452" y="2688025"/>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(16)</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343554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32229" y="2688025"/>
            <a:ext cx="250204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下界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展开</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2934269" y="934923"/>
            <a:ext cx="4831307" cy="553998"/>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综合以上，可得</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ELBO</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的展开如下：</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TextBox 29"/>
          <p:cNvSpPr txBox="1"/>
          <p:nvPr/>
        </p:nvSpPr>
        <p:spPr>
          <a:xfrm>
            <a:off x="10165950" y="3250517"/>
            <a:ext cx="1354627" cy="498663"/>
          </a:xfrm>
          <a:prstGeom prst="rect">
            <a:avLst/>
          </a:prstGeom>
          <a:noFill/>
        </p:spPr>
        <p:txBody>
          <a:bodyPr wrap="square" rtlCol="0">
            <a:spAutoFit/>
          </a:bodyPr>
          <a:lstStyle/>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(17)</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16921767"/>
              </p:ext>
            </p:extLst>
          </p:nvPr>
        </p:nvGraphicFramePr>
        <p:xfrm>
          <a:off x="2934269" y="1672088"/>
          <a:ext cx="7573962" cy="3146425"/>
        </p:xfrm>
        <a:graphic>
          <a:graphicData uri="http://schemas.openxmlformats.org/presentationml/2006/ole">
            <mc:AlternateContent xmlns:mc="http://schemas.openxmlformats.org/markup-compatibility/2006">
              <mc:Choice xmlns:v="urn:schemas-microsoft-com:vml" Requires="v">
                <p:oleObj spid="_x0000_s25625" name="Equation" r:id="rId3" imgW="5194080" imgH="2158920" progId="Equation.DSMT4">
                  <p:embed/>
                </p:oleObj>
              </mc:Choice>
              <mc:Fallback>
                <p:oleObj name="Equation" r:id="rId3" imgW="5194080" imgH="2158920" progId="Equation.DSMT4">
                  <p:embed/>
                  <p:pic>
                    <p:nvPicPr>
                      <p:cNvPr id="0" name=""/>
                      <p:cNvPicPr/>
                      <p:nvPr/>
                    </p:nvPicPr>
                    <p:blipFill>
                      <a:blip r:embed="rId4"/>
                      <a:stretch>
                        <a:fillRect/>
                      </a:stretch>
                    </p:blipFill>
                    <p:spPr>
                      <a:xfrm>
                        <a:off x="2934269" y="1672088"/>
                        <a:ext cx="7573962" cy="3146425"/>
                      </a:xfrm>
                      <a:prstGeom prst="rect">
                        <a:avLst/>
                      </a:prstGeom>
                    </p:spPr>
                  </p:pic>
                </p:oleObj>
              </mc:Fallback>
            </mc:AlternateContent>
          </a:graphicData>
        </a:graphic>
      </p:graphicFrame>
      <p:pic>
        <p:nvPicPr>
          <p:cNvPr id="256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4269" y="4973281"/>
            <a:ext cx="8396322" cy="126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24407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0494" y="730625"/>
            <a:ext cx="8598091" cy="129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3626236643"/>
              </p:ext>
            </p:extLst>
          </p:nvPr>
        </p:nvGraphicFramePr>
        <p:xfrm>
          <a:off x="3754319" y="2158171"/>
          <a:ext cx="6692900" cy="723900"/>
        </p:xfrm>
        <a:graphic>
          <a:graphicData uri="http://schemas.openxmlformats.org/presentationml/2006/ole">
            <mc:AlternateContent xmlns:mc="http://schemas.openxmlformats.org/markup-compatibility/2006">
              <mc:Choice xmlns:v="urn:schemas-microsoft-com:vml" Requires="v">
                <p:oleObj spid="_x0000_s27731" name="Equation" r:id="rId4" imgW="4940280" imgH="482400" progId="Equation.DSMT4">
                  <p:embed/>
                </p:oleObj>
              </mc:Choice>
              <mc:Fallback>
                <p:oleObj name="Equation" r:id="rId4" imgW="4940280" imgH="482400" progId="Equation.DSMT4">
                  <p:embed/>
                  <p:pic>
                    <p:nvPicPr>
                      <p:cNvPr id="0" name=""/>
                      <p:cNvPicPr/>
                      <p:nvPr/>
                    </p:nvPicPr>
                    <p:blipFill>
                      <a:blip r:embed="rId5"/>
                      <a:stretch>
                        <a:fillRect/>
                      </a:stretch>
                    </p:blipFill>
                    <p:spPr>
                      <a:xfrm>
                        <a:off x="3754319" y="2158171"/>
                        <a:ext cx="6692900" cy="723900"/>
                      </a:xfrm>
                      <a:prstGeom prst="rect">
                        <a:avLst/>
                      </a:prstGeom>
                    </p:spPr>
                  </p:pic>
                </p:oleObj>
              </mc:Fallback>
            </mc:AlternateContent>
          </a:graphicData>
        </a:graphic>
      </p:graphicFrame>
      <p:pic>
        <p:nvPicPr>
          <p:cNvPr id="276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9165" y="3030909"/>
            <a:ext cx="8606820" cy="129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3235333230"/>
              </p:ext>
            </p:extLst>
          </p:nvPr>
        </p:nvGraphicFramePr>
        <p:xfrm>
          <a:off x="4404921" y="4326337"/>
          <a:ext cx="5515307" cy="834987"/>
        </p:xfrm>
        <a:graphic>
          <a:graphicData uri="http://schemas.openxmlformats.org/presentationml/2006/ole">
            <mc:AlternateContent xmlns:mc="http://schemas.openxmlformats.org/markup-compatibility/2006">
              <mc:Choice xmlns:v="urn:schemas-microsoft-com:vml" Requires="v">
                <p:oleObj spid="_x0000_s27732" name="Equation" r:id="rId7" imgW="3187440" imgH="482400" progId="Equation.DSMT4">
                  <p:embed/>
                </p:oleObj>
              </mc:Choice>
              <mc:Fallback>
                <p:oleObj name="Equation" r:id="rId7" imgW="3187440" imgH="482400" progId="Equation.DSMT4">
                  <p:embed/>
                  <p:pic>
                    <p:nvPicPr>
                      <p:cNvPr id="0" name=""/>
                      <p:cNvPicPr/>
                      <p:nvPr/>
                    </p:nvPicPr>
                    <p:blipFill>
                      <a:blip r:embed="rId8"/>
                      <a:stretch>
                        <a:fillRect/>
                      </a:stretch>
                    </p:blipFill>
                    <p:spPr>
                      <a:xfrm>
                        <a:off x="4404921" y="4326337"/>
                        <a:ext cx="5515307" cy="834987"/>
                      </a:xfrm>
                      <a:prstGeom prst="rect">
                        <a:avLst/>
                      </a:prstGeom>
                    </p:spPr>
                  </p:pic>
                </p:oleObj>
              </mc:Fallback>
            </mc:AlternateContent>
          </a:graphicData>
        </a:graphic>
      </p:graphicFrame>
      <p:pic>
        <p:nvPicPr>
          <p:cNvPr id="27653" name="Picture 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9164" y="5169377"/>
            <a:ext cx="9259305" cy="69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对象 6"/>
          <p:cNvGraphicFramePr>
            <a:graphicFrameLocks noChangeAspect="1"/>
          </p:cNvGraphicFramePr>
          <p:nvPr>
            <p:extLst>
              <p:ext uri="{D42A27DB-BD31-4B8C-83A1-F6EECF244321}">
                <p14:modId xmlns:p14="http://schemas.microsoft.com/office/powerpoint/2010/main" val="3511642798"/>
              </p:ext>
            </p:extLst>
          </p:nvPr>
        </p:nvGraphicFramePr>
        <p:xfrm>
          <a:off x="2839239" y="5767791"/>
          <a:ext cx="3924396" cy="780543"/>
        </p:xfrm>
        <a:graphic>
          <a:graphicData uri="http://schemas.openxmlformats.org/presentationml/2006/ole">
            <mc:AlternateContent xmlns:mc="http://schemas.openxmlformats.org/markup-compatibility/2006">
              <mc:Choice xmlns:v="urn:schemas-microsoft-com:vml" Requires="v">
                <p:oleObj spid="_x0000_s27733" name="Equation" r:id="rId10" imgW="2298600" imgH="457200" progId="Equation.DSMT4">
                  <p:embed/>
                </p:oleObj>
              </mc:Choice>
              <mc:Fallback>
                <p:oleObj name="Equation" r:id="rId10" imgW="2298600" imgH="457200" progId="Equation.DSMT4">
                  <p:embed/>
                  <p:pic>
                    <p:nvPicPr>
                      <p:cNvPr id="0" name=""/>
                      <p:cNvPicPr/>
                      <p:nvPr/>
                    </p:nvPicPr>
                    <p:blipFill>
                      <a:blip r:embed="rId11"/>
                      <a:stretch>
                        <a:fillRect/>
                      </a:stretch>
                    </p:blipFill>
                    <p:spPr>
                      <a:xfrm>
                        <a:off x="2839239" y="5767791"/>
                        <a:ext cx="3924396" cy="78054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76112688"/>
              </p:ext>
            </p:extLst>
          </p:nvPr>
        </p:nvGraphicFramePr>
        <p:xfrm>
          <a:off x="8748215" y="5934435"/>
          <a:ext cx="2717770" cy="473740"/>
        </p:xfrm>
        <a:graphic>
          <a:graphicData uri="http://schemas.openxmlformats.org/presentationml/2006/ole">
            <mc:AlternateContent xmlns:mc="http://schemas.openxmlformats.org/markup-compatibility/2006">
              <mc:Choice xmlns:v="urn:schemas-microsoft-com:vml" Requires="v">
                <p:oleObj spid="_x0000_s27734" name="Equation" r:id="rId12" imgW="1384200" imgH="241200" progId="Equation.DSMT4">
                  <p:embed/>
                </p:oleObj>
              </mc:Choice>
              <mc:Fallback>
                <p:oleObj name="Equation" r:id="rId12" imgW="1384200" imgH="241200" progId="Equation.DSMT4">
                  <p:embed/>
                  <p:pic>
                    <p:nvPicPr>
                      <p:cNvPr id="0" name=""/>
                      <p:cNvPicPr/>
                      <p:nvPr/>
                    </p:nvPicPr>
                    <p:blipFill>
                      <a:blip r:embed="rId13"/>
                      <a:stretch>
                        <a:fillRect/>
                      </a:stretch>
                    </p:blipFill>
                    <p:spPr>
                      <a:xfrm>
                        <a:off x="8748215" y="5934435"/>
                        <a:ext cx="2717770" cy="473740"/>
                      </a:xfrm>
                      <a:prstGeom prst="rect">
                        <a:avLst/>
                      </a:prstGeom>
                    </p:spPr>
                  </p:pic>
                </p:oleObj>
              </mc:Fallback>
            </mc:AlternateContent>
          </a:graphicData>
        </a:graphic>
      </p:graphicFrame>
      <p:sp>
        <p:nvSpPr>
          <p:cNvPr id="19" name="TextBox 29"/>
          <p:cNvSpPr txBox="1"/>
          <p:nvPr/>
        </p:nvSpPr>
        <p:spPr>
          <a:xfrm>
            <a:off x="7488816" y="5873069"/>
            <a:ext cx="709684" cy="553998"/>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即</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838585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728809"/>
            <a:ext cx="2970364" cy="1323439"/>
          </a:xfrm>
          <a:prstGeom prst="rect">
            <a:avLst/>
          </a:prstGeom>
          <a:noFill/>
        </p:spPr>
        <p:txBody>
          <a:bodyPr wrap="square" rtlCol="0">
            <a:spAutoFit/>
          </a:bodyPr>
          <a:lstStyle/>
          <a:p>
            <a:pPr algn="ctr"/>
            <a:r>
              <a:rPr lang="en-US" altLang="zh-CN" sz="80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LDA</a:t>
            </a:r>
            <a:endParaRPr lang="zh-CN" altLang="en-US" sz="80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6" name="TextBox 29"/>
          <p:cNvSpPr txBox="1"/>
          <p:nvPr/>
        </p:nvSpPr>
        <p:spPr>
          <a:xfrm>
            <a:off x="3708072" y="766732"/>
            <a:ext cx="7490753" cy="5324535"/>
          </a:xfrm>
          <a:prstGeom prst="rect">
            <a:avLst/>
          </a:prstGeom>
          <a:noFill/>
        </p:spPr>
        <p:txBody>
          <a:bodyPr wrap="square" rtlCol="0">
            <a:spAutoFit/>
          </a:bodyPr>
          <a:lstStyle/>
          <a:p>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LDA(Latent </a:t>
            </a:r>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Allocation)</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是由</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David </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M. </a:t>
            </a:r>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Blei</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Andrew Y. Ng</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Michael </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I.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Jordan</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提出的一个概率主题模型。具体来说是</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一个“文档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三层</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概率模型，“文档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之间的关系均</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服从</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多项式</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分布。而这两个多项式分布的</a:t>
            </a:r>
            <a:r>
              <a:rPr lang="zh-CN" altLang="en-US"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先验</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参数</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又服从</a:t>
            </a:r>
            <a:r>
              <a:rPr lang="en-US" altLang="zh-CN" sz="2000" dirty="0" err="1">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分布</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通过主题</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（潜在</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主题），将文档、词汇之间关联起来，同时将文档</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映射在</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维</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度较小的</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主题特征域</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，而将</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主题表现为词汇之间的概率分布</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模型中，要产生的</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潜在</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主题的个数</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一般是人工指定的</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有两个过程：</a:t>
            </a:r>
          </a:p>
          <a:p>
            <a:pPr marL="342900" indent="-342900">
              <a:buFont typeface="Wingdings" panose="05000000000000000000" pitchFamily="2" charset="2"/>
              <a:buChar char="Ø"/>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训练</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给定</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文本</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语料以及分布的先验参数，得到文档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类似于概括</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文章</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中心思想</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生成</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给定</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，并给定</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相关主题、</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生成文档。</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类似于以</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XXX</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为题写一</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篇</a:t>
            </a:r>
            <a:r>
              <a:rPr lang="en-US" altLang="zh-CN"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XX</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字的作文</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0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10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0" grpId="0" animBg="1"/>
      <p:bldP spid="10" grpId="1" animBg="1"/>
      <p:bldP spid="17" grpId="0" animBg="1"/>
      <p:bldP spid="17" grpId="1"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9164" y="851658"/>
            <a:ext cx="8535435" cy="128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4070581615"/>
              </p:ext>
            </p:extLst>
          </p:nvPr>
        </p:nvGraphicFramePr>
        <p:xfrm>
          <a:off x="3834438" y="1880142"/>
          <a:ext cx="6390731" cy="1548858"/>
        </p:xfrm>
        <a:graphic>
          <a:graphicData uri="http://schemas.openxmlformats.org/presentationml/2006/ole">
            <mc:AlternateContent xmlns:mc="http://schemas.openxmlformats.org/markup-compatibility/2006">
              <mc:Choice xmlns:v="urn:schemas-microsoft-com:vml" Requires="v">
                <p:oleObj spid="_x0000_s28712" name="Equation" r:id="rId4" imgW="4431960" imgH="1091880" progId="Equation.DSMT4">
                  <p:embed/>
                </p:oleObj>
              </mc:Choice>
              <mc:Fallback>
                <p:oleObj name="Equation" r:id="rId4" imgW="4431960" imgH="1091880" progId="Equation.DSMT4">
                  <p:embed/>
                  <p:pic>
                    <p:nvPicPr>
                      <p:cNvPr id="0" name=""/>
                      <p:cNvPicPr/>
                      <p:nvPr/>
                    </p:nvPicPr>
                    <p:blipFill>
                      <a:blip r:embed="rId5"/>
                      <a:stretch>
                        <a:fillRect/>
                      </a:stretch>
                    </p:blipFill>
                    <p:spPr>
                      <a:xfrm>
                        <a:off x="3834438" y="1880142"/>
                        <a:ext cx="6390731" cy="154885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892451712"/>
              </p:ext>
            </p:extLst>
          </p:nvPr>
        </p:nvGraphicFramePr>
        <p:xfrm>
          <a:off x="3774314" y="3781810"/>
          <a:ext cx="6350286" cy="2218128"/>
        </p:xfrm>
        <a:graphic>
          <a:graphicData uri="http://schemas.openxmlformats.org/presentationml/2006/ole">
            <mc:AlternateContent xmlns:mc="http://schemas.openxmlformats.org/markup-compatibility/2006">
              <mc:Choice xmlns:v="urn:schemas-microsoft-com:vml" Requires="v">
                <p:oleObj spid="_x0000_s28713" name="Equation" r:id="rId6" imgW="4508280" imgH="1574640" progId="Equation.DSMT4">
                  <p:embed/>
                </p:oleObj>
              </mc:Choice>
              <mc:Fallback>
                <p:oleObj name="Equation" r:id="rId6" imgW="4508280" imgH="1574640" progId="Equation.DSMT4">
                  <p:embed/>
                  <p:pic>
                    <p:nvPicPr>
                      <p:cNvPr id="0" name=""/>
                      <p:cNvPicPr/>
                      <p:nvPr/>
                    </p:nvPicPr>
                    <p:blipFill>
                      <a:blip r:embed="rId7"/>
                      <a:stretch>
                        <a:fillRect/>
                      </a:stretch>
                    </p:blipFill>
                    <p:spPr>
                      <a:xfrm>
                        <a:off x="3774314" y="3781810"/>
                        <a:ext cx="6350286" cy="2218128"/>
                      </a:xfrm>
                      <a:prstGeom prst="rect">
                        <a:avLst/>
                      </a:prstGeom>
                    </p:spPr>
                  </p:pic>
                </p:oleObj>
              </mc:Fallback>
            </mc:AlternateContent>
          </a:graphicData>
        </a:graphic>
      </p:graphicFrame>
      <p:pic>
        <p:nvPicPr>
          <p:cNvPr id="2867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59164" y="6113416"/>
            <a:ext cx="7581373" cy="570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156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变分</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97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4418" y="1009153"/>
            <a:ext cx="8662740" cy="65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对象 12"/>
          <p:cNvGraphicFramePr>
            <a:graphicFrameLocks noChangeAspect="1"/>
          </p:cNvGraphicFramePr>
          <p:nvPr>
            <p:extLst>
              <p:ext uri="{D42A27DB-BD31-4B8C-83A1-F6EECF244321}">
                <p14:modId xmlns:p14="http://schemas.microsoft.com/office/powerpoint/2010/main" val="1495764462"/>
              </p:ext>
            </p:extLst>
          </p:nvPr>
        </p:nvGraphicFramePr>
        <p:xfrm>
          <a:off x="4760795" y="1726448"/>
          <a:ext cx="3441510" cy="774340"/>
        </p:xfrm>
        <a:graphic>
          <a:graphicData uri="http://schemas.openxmlformats.org/presentationml/2006/ole">
            <mc:AlternateContent xmlns:mc="http://schemas.openxmlformats.org/markup-compatibility/2006">
              <mc:Choice xmlns:v="urn:schemas-microsoft-com:vml" Requires="v">
                <p:oleObj spid="_x0000_s29740" name="Equation" r:id="rId4" imgW="1523880" imgH="342720" progId="Equation.DSMT4">
                  <p:embed/>
                </p:oleObj>
              </mc:Choice>
              <mc:Fallback>
                <p:oleObj name="Equation" r:id="rId4" imgW="1523880" imgH="342720" progId="Equation.DSMT4">
                  <p:embed/>
                  <p:pic>
                    <p:nvPicPr>
                      <p:cNvPr id="0" name=""/>
                      <p:cNvPicPr/>
                      <p:nvPr/>
                    </p:nvPicPr>
                    <p:blipFill>
                      <a:blip r:embed="rId5"/>
                      <a:stretch>
                        <a:fillRect/>
                      </a:stretch>
                    </p:blipFill>
                    <p:spPr>
                      <a:xfrm>
                        <a:off x="4760795" y="1726448"/>
                        <a:ext cx="3441510" cy="774340"/>
                      </a:xfrm>
                      <a:prstGeom prst="rect">
                        <a:avLst/>
                      </a:prstGeom>
                    </p:spPr>
                  </p:pic>
                </p:oleObj>
              </mc:Fallback>
            </mc:AlternateContent>
          </a:graphicData>
        </a:graphic>
      </p:graphicFrame>
      <p:sp>
        <p:nvSpPr>
          <p:cNvPr id="19" name="TextBox 29"/>
          <p:cNvSpPr txBox="1"/>
          <p:nvPr/>
        </p:nvSpPr>
        <p:spPr>
          <a:xfrm>
            <a:off x="3135180" y="2294163"/>
            <a:ext cx="709684" cy="553998"/>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即</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32582581"/>
              </p:ext>
            </p:extLst>
          </p:nvPr>
        </p:nvGraphicFramePr>
        <p:xfrm>
          <a:off x="5445836" y="3044865"/>
          <a:ext cx="1773830" cy="704315"/>
        </p:xfrm>
        <a:graphic>
          <a:graphicData uri="http://schemas.openxmlformats.org/presentationml/2006/ole">
            <mc:AlternateContent xmlns:mc="http://schemas.openxmlformats.org/markup-compatibility/2006">
              <mc:Choice xmlns:v="urn:schemas-microsoft-com:vml" Requires="v">
                <p:oleObj spid="_x0000_s29741" name="Equation" r:id="rId6" imgW="863280" imgH="342720" progId="Equation.DSMT4">
                  <p:embed/>
                </p:oleObj>
              </mc:Choice>
              <mc:Fallback>
                <p:oleObj name="Equation" r:id="rId6" imgW="863280" imgH="342720" progId="Equation.DSMT4">
                  <p:embed/>
                  <p:pic>
                    <p:nvPicPr>
                      <p:cNvPr id="0" name=""/>
                      <p:cNvPicPr/>
                      <p:nvPr/>
                    </p:nvPicPr>
                    <p:blipFill>
                      <a:blip r:embed="rId7"/>
                      <a:stretch>
                        <a:fillRect/>
                      </a:stretch>
                    </p:blipFill>
                    <p:spPr>
                      <a:xfrm>
                        <a:off x="5445836" y="3044865"/>
                        <a:ext cx="1773830" cy="704315"/>
                      </a:xfrm>
                      <a:prstGeom prst="rect">
                        <a:avLst/>
                      </a:prstGeom>
                    </p:spPr>
                  </p:pic>
                </p:oleObj>
              </mc:Fallback>
            </mc:AlternateContent>
          </a:graphicData>
        </a:graphic>
      </p:graphicFrame>
    </p:spTree>
    <p:extLst>
      <p:ext uri="{BB962C8B-B14F-4D97-AF65-F5344CB8AC3E}">
        <p14:creationId xmlns:p14="http://schemas.microsoft.com/office/powerpoint/2010/main" val="12736014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先验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307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9164" y="678645"/>
            <a:ext cx="8410905" cy="189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225298924"/>
              </p:ext>
            </p:extLst>
          </p:nvPr>
        </p:nvGraphicFramePr>
        <p:xfrm>
          <a:off x="4994352" y="2602979"/>
          <a:ext cx="4140527" cy="762688"/>
        </p:xfrm>
        <a:graphic>
          <a:graphicData uri="http://schemas.openxmlformats.org/presentationml/2006/ole">
            <mc:AlternateContent xmlns:mc="http://schemas.openxmlformats.org/markup-compatibility/2006">
              <mc:Choice xmlns:v="urn:schemas-microsoft-com:vml" Requires="v">
                <p:oleObj spid="_x0000_s30743" name="Equation" r:id="rId4" imgW="2527200" imgH="457200" progId="Equation.DSMT4">
                  <p:embed/>
                </p:oleObj>
              </mc:Choice>
              <mc:Fallback>
                <p:oleObj name="Equation" r:id="rId4" imgW="2527200" imgH="457200" progId="Equation.DSMT4">
                  <p:embed/>
                  <p:pic>
                    <p:nvPicPr>
                      <p:cNvPr id="0" name=""/>
                      <p:cNvPicPr/>
                      <p:nvPr/>
                    </p:nvPicPr>
                    <p:blipFill>
                      <a:blip r:embed="rId5"/>
                      <a:stretch>
                        <a:fillRect/>
                      </a:stretch>
                    </p:blipFill>
                    <p:spPr>
                      <a:xfrm>
                        <a:off x="4994352" y="2602979"/>
                        <a:ext cx="4140527" cy="762688"/>
                      </a:xfrm>
                      <a:prstGeom prst="rect">
                        <a:avLst/>
                      </a:prstGeom>
                    </p:spPr>
                  </p:pic>
                </p:oleObj>
              </mc:Fallback>
            </mc:AlternateContent>
          </a:graphicData>
        </a:graphic>
      </p:graphicFrame>
      <p:pic>
        <p:nvPicPr>
          <p:cNvPr id="30725"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9164" y="3609721"/>
            <a:ext cx="8410905" cy="126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6658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先验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337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9063" y="928048"/>
            <a:ext cx="8663171" cy="130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29"/>
          <p:cNvSpPr txBox="1"/>
          <p:nvPr/>
        </p:nvSpPr>
        <p:spPr>
          <a:xfrm>
            <a:off x="3189772" y="2294163"/>
            <a:ext cx="4616748" cy="553998"/>
          </a:xfrm>
          <a:prstGeom prst="rect">
            <a:avLst/>
          </a:prstGeom>
          <a:noFill/>
        </p:spPr>
        <p:txBody>
          <a:bodyPr wrap="square" rtlCol="0">
            <a:spAutoFit/>
          </a:bodyPr>
          <a:lstStyle/>
          <a:p>
            <a:pPr>
              <a:lnSpc>
                <a:spcPct val="150000"/>
              </a:lnSpc>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Hessian</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矩阵的求解如下：</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54778837"/>
              </p:ext>
            </p:extLst>
          </p:nvPr>
        </p:nvGraphicFramePr>
        <p:xfrm>
          <a:off x="4897744" y="2891329"/>
          <a:ext cx="4189972" cy="930041"/>
        </p:xfrm>
        <a:graphic>
          <a:graphicData uri="http://schemas.openxmlformats.org/presentationml/2006/ole">
            <mc:AlternateContent xmlns:mc="http://schemas.openxmlformats.org/markup-compatibility/2006">
              <mc:Choice xmlns:v="urn:schemas-microsoft-com:vml" Requires="v">
                <p:oleObj spid="_x0000_s33831" name="Equation" r:id="rId4" imgW="2450880" imgH="469800" progId="Equation.DSMT4">
                  <p:embed/>
                </p:oleObj>
              </mc:Choice>
              <mc:Fallback>
                <p:oleObj name="Equation" r:id="rId4" imgW="2450880" imgH="469800" progId="Equation.DSMT4">
                  <p:embed/>
                  <p:pic>
                    <p:nvPicPr>
                      <p:cNvPr id="0" name=""/>
                      <p:cNvPicPr/>
                      <p:nvPr/>
                    </p:nvPicPr>
                    <p:blipFill>
                      <a:blip r:embed="rId5"/>
                      <a:stretch>
                        <a:fillRect/>
                      </a:stretch>
                    </p:blipFill>
                    <p:spPr>
                      <a:xfrm>
                        <a:off x="4897744" y="2891329"/>
                        <a:ext cx="4189972" cy="930041"/>
                      </a:xfrm>
                      <a:prstGeom prst="rect">
                        <a:avLst/>
                      </a:prstGeom>
                    </p:spPr>
                  </p:pic>
                </p:oleObj>
              </mc:Fallback>
            </mc:AlternateContent>
          </a:graphicData>
        </a:graphic>
      </p:graphicFrame>
      <p:sp>
        <p:nvSpPr>
          <p:cNvPr id="14" name="TextBox 29"/>
          <p:cNvSpPr txBox="1"/>
          <p:nvPr/>
        </p:nvSpPr>
        <p:spPr>
          <a:xfrm>
            <a:off x="3252766" y="3902922"/>
            <a:ext cx="4616748" cy="553998"/>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迭代求解的形式如下</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448631869"/>
              </p:ext>
            </p:extLst>
          </p:nvPr>
        </p:nvGraphicFramePr>
        <p:xfrm>
          <a:off x="4994385" y="4456920"/>
          <a:ext cx="4112525" cy="542624"/>
        </p:xfrm>
        <a:graphic>
          <a:graphicData uri="http://schemas.openxmlformats.org/presentationml/2006/ole">
            <mc:AlternateContent xmlns:mc="http://schemas.openxmlformats.org/markup-compatibility/2006">
              <mc:Choice xmlns:v="urn:schemas-microsoft-com:vml" Requires="v">
                <p:oleObj spid="_x0000_s33832" name="Equation" r:id="rId6" imgW="1828800" imgH="241200" progId="Equation.DSMT4">
                  <p:embed/>
                </p:oleObj>
              </mc:Choice>
              <mc:Fallback>
                <p:oleObj name="Equation" r:id="rId6" imgW="1828800" imgH="241200" progId="Equation.DSMT4">
                  <p:embed/>
                  <p:pic>
                    <p:nvPicPr>
                      <p:cNvPr id="0" name=""/>
                      <p:cNvPicPr/>
                      <p:nvPr/>
                    </p:nvPicPr>
                    <p:blipFill>
                      <a:blip r:embed="rId7"/>
                      <a:stretch>
                        <a:fillRect/>
                      </a:stretch>
                    </p:blipFill>
                    <p:spPr>
                      <a:xfrm>
                        <a:off x="4994385" y="4456920"/>
                        <a:ext cx="4112525" cy="542624"/>
                      </a:xfrm>
                      <a:prstGeom prst="rect">
                        <a:avLst/>
                      </a:prstGeom>
                    </p:spPr>
                  </p:pic>
                </p:oleObj>
              </mc:Fallback>
            </mc:AlternateContent>
          </a:graphicData>
        </a:graphic>
      </p:graphicFrame>
      <p:pic>
        <p:nvPicPr>
          <p:cNvPr id="33796"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77816" y="5212663"/>
            <a:ext cx="8793928" cy="66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4766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272818"/>
            <a:ext cx="2324619" cy="2585323"/>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先验</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参数</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更新</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64155808"/>
              </p:ext>
            </p:extLst>
          </p:nvPr>
        </p:nvGraphicFramePr>
        <p:xfrm>
          <a:off x="5026534" y="1105468"/>
          <a:ext cx="3209070" cy="818866"/>
        </p:xfrm>
        <a:graphic>
          <a:graphicData uri="http://schemas.openxmlformats.org/presentationml/2006/ole">
            <mc:AlternateContent xmlns:mc="http://schemas.openxmlformats.org/markup-compatibility/2006">
              <mc:Choice xmlns:v="urn:schemas-microsoft-com:vml" Requires="v">
                <p:oleObj spid="_x0000_s31781" name="Equation" r:id="rId3" imgW="1841400" imgH="469800" progId="Equation.DSMT4">
                  <p:embed/>
                </p:oleObj>
              </mc:Choice>
              <mc:Fallback>
                <p:oleObj name="Equation" r:id="rId3" imgW="1841400" imgH="469800" progId="Equation.DSMT4">
                  <p:embed/>
                  <p:pic>
                    <p:nvPicPr>
                      <p:cNvPr id="0" name=""/>
                      <p:cNvPicPr/>
                      <p:nvPr/>
                    </p:nvPicPr>
                    <p:blipFill>
                      <a:blip r:embed="rId4"/>
                      <a:stretch>
                        <a:fillRect/>
                      </a:stretch>
                    </p:blipFill>
                    <p:spPr>
                      <a:xfrm>
                        <a:off x="5026534" y="1105468"/>
                        <a:ext cx="3209070" cy="818866"/>
                      </a:xfrm>
                      <a:prstGeom prst="rect">
                        <a:avLst/>
                      </a:prstGeom>
                    </p:spPr>
                  </p:pic>
                </p:oleObj>
              </mc:Fallback>
            </mc:AlternateContent>
          </a:graphicData>
        </a:graphic>
      </p:graphicFrame>
      <p:pic>
        <p:nvPicPr>
          <p:cNvPr id="317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2329" y="2272817"/>
            <a:ext cx="8389066" cy="126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1406365585"/>
              </p:ext>
            </p:extLst>
          </p:nvPr>
        </p:nvGraphicFramePr>
        <p:xfrm>
          <a:off x="5283863" y="3704282"/>
          <a:ext cx="2612336" cy="636047"/>
        </p:xfrm>
        <a:graphic>
          <a:graphicData uri="http://schemas.openxmlformats.org/presentationml/2006/ole">
            <mc:AlternateContent xmlns:mc="http://schemas.openxmlformats.org/markup-compatibility/2006">
              <mc:Choice xmlns:v="urn:schemas-microsoft-com:vml" Requires="v">
                <p:oleObj spid="_x0000_s31782" name="Equation" r:id="rId6" imgW="1460160" imgH="355320" progId="Equation.DSMT4">
                  <p:embed/>
                </p:oleObj>
              </mc:Choice>
              <mc:Fallback>
                <p:oleObj name="Equation" r:id="rId6" imgW="1460160" imgH="355320" progId="Equation.DSMT4">
                  <p:embed/>
                  <p:pic>
                    <p:nvPicPr>
                      <p:cNvPr id="0" name=""/>
                      <p:cNvPicPr/>
                      <p:nvPr/>
                    </p:nvPicPr>
                    <p:blipFill>
                      <a:blip r:embed="rId7"/>
                      <a:stretch>
                        <a:fillRect/>
                      </a:stretch>
                    </p:blipFill>
                    <p:spPr>
                      <a:xfrm>
                        <a:off x="5283863" y="3704282"/>
                        <a:ext cx="2612336" cy="636047"/>
                      </a:xfrm>
                      <a:prstGeom prst="rect">
                        <a:avLst/>
                      </a:prstGeom>
                    </p:spPr>
                  </p:pic>
                </p:oleObj>
              </mc:Fallback>
            </mc:AlternateContent>
          </a:graphicData>
        </a:graphic>
      </p:graphicFrame>
    </p:spTree>
    <p:extLst>
      <p:ext uri="{BB962C8B-B14F-4D97-AF65-F5344CB8AC3E}">
        <p14:creationId xmlns:p14="http://schemas.microsoft.com/office/powerpoint/2010/main" val="727251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5" y="2551837"/>
            <a:ext cx="2324619" cy="1754326"/>
          </a:xfrm>
          <a:prstGeom prst="rect">
            <a:avLst/>
          </a:prstGeom>
          <a:noFill/>
        </p:spPr>
        <p:txBody>
          <a:bodyPr wrap="square" rtlCol="0">
            <a:spAutoFit/>
          </a:bodyPr>
          <a:lstStyle/>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变分</a:t>
            </a:r>
            <a:r>
              <a:rPr lang="en-US" altLang="zh-CN" sz="5400" b="1" dirty="0">
                <a:solidFill>
                  <a:srgbClr val="FF7800"/>
                </a:solidFill>
                <a:latin typeface="Times New Roman" panose="02020603050405020304" pitchFamily="18" charset="0"/>
                <a:ea typeface="微软雅黑" pitchFamily="34" charset="-122"/>
                <a:cs typeface="Times New Roman" panose="02020603050405020304" pitchFamily="18" charset="0"/>
              </a:rPr>
              <a:t>EM</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2087" y="1015432"/>
            <a:ext cx="8008131" cy="120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375" y="2268080"/>
            <a:ext cx="8257217" cy="1242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p:cNvPicPr/>
          <p:nvPr/>
        </p:nvPicPr>
        <p:blipFill>
          <a:blip r:embed="rId4"/>
          <a:stretch>
            <a:fillRect/>
          </a:stretch>
        </p:blipFill>
        <p:spPr>
          <a:xfrm>
            <a:off x="5445815" y="3245301"/>
            <a:ext cx="3988113" cy="3323229"/>
          </a:xfrm>
          <a:prstGeom prst="rect">
            <a:avLst/>
          </a:prstGeom>
        </p:spPr>
      </p:pic>
    </p:spTree>
    <p:extLst>
      <p:ext uri="{BB962C8B-B14F-4D97-AF65-F5344CB8AC3E}">
        <p14:creationId xmlns:p14="http://schemas.microsoft.com/office/powerpoint/2010/main" val="33370845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5" y="2551837"/>
            <a:ext cx="2324619" cy="1754326"/>
          </a:xfrm>
          <a:prstGeom prst="rect">
            <a:avLst/>
          </a:prstGeom>
          <a:noFill/>
        </p:spPr>
        <p:txBody>
          <a:bodyPr wrap="square" rtlCol="0">
            <a:spAutoFit/>
          </a:bodyPr>
          <a:lstStyle/>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变分</a:t>
            </a:r>
            <a:r>
              <a:rPr lang="en-US" altLang="zh-CN" sz="5400" b="1" dirty="0">
                <a:solidFill>
                  <a:srgbClr val="FF7800"/>
                </a:solidFill>
                <a:latin typeface="Times New Roman" panose="02020603050405020304" pitchFamily="18" charset="0"/>
                <a:ea typeface="微软雅黑" pitchFamily="34" charset="-122"/>
                <a:cs typeface="Times New Roman" panose="02020603050405020304" pitchFamily="18" charset="0"/>
              </a:rPr>
              <a:t>EM</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348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56" y="2337589"/>
            <a:ext cx="8626438" cy="194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9276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06722" y="2054760"/>
            <a:ext cx="2905607" cy="1015663"/>
          </a:xfrm>
          <a:prstGeom prst="rect">
            <a:avLst/>
          </a:prstGeom>
          <a:noFill/>
        </p:spPr>
        <p:txBody>
          <a:bodyPr wrap="square" rtlCol="0">
            <a:spAutoFit/>
          </a:bodyPr>
          <a:lstStyle/>
          <a:p>
            <a:pPr algn="ctr"/>
            <a:r>
              <a:rPr lang="zh-CN" altLang="en-US" sz="6000" dirty="0" smtClean="0">
                <a:solidFill>
                  <a:srgbClr val="FF7800"/>
                </a:solidFill>
                <a:latin typeface="华文行楷" panose="02010800040101010101" pitchFamily="2" charset="-122"/>
                <a:ea typeface="华文行楷" panose="02010800040101010101" pitchFamily="2" charset="-122"/>
                <a:cs typeface="Times New Roman" panose="02020603050405020304" pitchFamily="18" charset="0"/>
              </a:rPr>
              <a:t>模型</a:t>
            </a:r>
            <a:endParaRPr lang="zh-CN" altLang="en-US" sz="6000" dirty="0">
              <a:solidFill>
                <a:srgbClr val="FF7800"/>
              </a:solidFill>
              <a:latin typeface="华文行楷" panose="02010800040101010101" pitchFamily="2" charset="-122"/>
              <a:ea typeface="华文行楷" panose="02010800040101010101" pitchFamily="2" charset="-122"/>
              <a:cs typeface="Times New Roman" panose="02020603050405020304" pitchFamily="18" charset="0"/>
            </a:endParaRPr>
          </a:p>
        </p:txBody>
      </p:sp>
      <p:sp>
        <p:nvSpPr>
          <p:cNvPr id="8" name="直角三角形 7"/>
          <p:cNvSpPr/>
          <p:nvPr/>
        </p:nvSpPr>
        <p:spPr bwMode="auto">
          <a:xfrm flipH="1">
            <a:off x="4841247" y="2758911"/>
            <a:ext cx="676393" cy="770295"/>
          </a:xfrm>
          <a:prstGeom prst="r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mtClean="0">
              <a:solidFill>
                <a:srgbClr val="FFFFFF"/>
              </a:solidFill>
              <a:latin typeface="方正姚体" pitchFamily="2" charset="-122"/>
              <a:ea typeface="方正姚体" pitchFamily="2" charset="-122"/>
            </a:endParaRPr>
          </a:p>
        </p:txBody>
      </p:sp>
      <p:cxnSp>
        <p:nvCxnSpPr>
          <p:cNvPr id="9" name="直接连接符 8"/>
          <p:cNvCxnSpPr/>
          <p:nvPr/>
        </p:nvCxnSpPr>
        <p:spPr bwMode="auto">
          <a:xfrm flipH="1">
            <a:off x="-1022999" y="7869550"/>
            <a:ext cx="2045998" cy="2360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5305178" y="2680753"/>
            <a:ext cx="2487694" cy="1015663"/>
          </a:xfrm>
          <a:prstGeom prst="rect">
            <a:avLst/>
          </a:prstGeom>
          <a:noFill/>
        </p:spPr>
        <p:txBody>
          <a:bodyPr wrap="square" rtlCol="0">
            <a:spAutoFit/>
          </a:bodyPr>
          <a:lstStyle/>
          <a:p>
            <a:r>
              <a:rPr lang="zh-CN" altLang="en-US" sz="6000" dirty="0" smtClean="0">
                <a:solidFill>
                  <a:srgbClr val="000000"/>
                </a:solidFill>
                <a:latin typeface="华文行楷" panose="02010800040101010101" pitchFamily="2" charset="-122"/>
                <a:ea typeface="华文行楷" panose="02010800040101010101" pitchFamily="2" charset="-122"/>
              </a:rPr>
              <a:t>推广</a:t>
            </a:r>
            <a:endParaRPr lang="zh-CN" altLang="en-US" sz="6000" dirty="0">
              <a:solidFill>
                <a:srgbClr val="0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4585511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nodeType="withEffect">
                                  <p:stCondLst>
                                    <p:cond delay="0"/>
                                  </p:stCondLst>
                                  <p:childTnLst>
                                    <p:animMotion origin="layout" path="M 0.93263 -1.88773 L 0.07349 -0.14722 " pathEditMode="relative" rAng="0" ptsTypes="AA">
                                      <p:cBhvr>
                                        <p:cTn id="9" dur="500" fill="hold"/>
                                        <p:tgtEl>
                                          <p:spTgt spid="9"/>
                                        </p:tgtEl>
                                        <p:attrNameLst>
                                          <p:attrName>ppt_x</p:attrName>
                                          <p:attrName>ppt_y</p:attrName>
                                        </p:attrNameLst>
                                      </p:cBhvr>
                                      <p:rCtr x="-42963" y="87014"/>
                                    </p:animMotion>
                                  </p:childTnLst>
                                </p:cTn>
                              </p:par>
                              <p:par>
                                <p:cTn id="10" presetID="1"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childTnLst>
                                </p:cTn>
                              </p:par>
                              <p:par>
                                <p:cTn id="12" presetID="41" presetClass="entr" presetSubtype="0" fill="hold" grpId="0" nodeType="withEffect">
                                  <p:stCondLst>
                                    <p:cond delay="25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045" y="4439566"/>
            <a:ext cx="5453955" cy="243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标题"/>
          <p:cNvSpPr txBox="1"/>
          <p:nvPr/>
        </p:nvSpPr>
        <p:spPr>
          <a:xfrm>
            <a:off x="599006" y="2685240"/>
            <a:ext cx="2653760" cy="1754326"/>
          </a:xfrm>
          <a:prstGeom prst="rect">
            <a:avLst/>
          </a:prstGeom>
          <a:noFill/>
        </p:spPr>
        <p:txBody>
          <a:bodyPr wrap="square" rtlCol="0">
            <a:spAutoFit/>
          </a:bodyPr>
          <a:lstStyle/>
          <a:p>
            <a:pPr algn="ct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Laplace</a:t>
            </a: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平滑</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2" name="TextBox 29"/>
          <p:cNvSpPr txBox="1"/>
          <p:nvPr/>
        </p:nvSpPr>
        <p:spPr>
          <a:xfrm>
            <a:off x="3252766" y="746248"/>
            <a:ext cx="8178814" cy="1938992"/>
          </a:xfrm>
          <a:prstGeom prst="rect">
            <a:avLst/>
          </a:prstGeom>
          <a:noFill/>
        </p:spPr>
        <p:txBody>
          <a:bodyPr wrap="square" rtlCol="0">
            <a:spAutoFit/>
          </a:bodyPr>
          <a:lstStyle/>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由于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文档的词汇列表往往很长，使得文档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词汇矩阵较为稀疏，当前新文档中的词汇可能在之前的训练文本中均没有出现过，导致估计出的文档的生成概率为</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。因此需要进行相应的平滑处理，在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中一般采用拉普拉斯平滑</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(Laplace smoothing)</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35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2766" y="2647668"/>
            <a:ext cx="8100837" cy="238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5548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85240"/>
            <a:ext cx="2653760" cy="1754326"/>
          </a:xfrm>
          <a:prstGeom prst="rect">
            <a:avLst/>
          </a:prstGeom>
          <a:noFill/>
        </p:spPr>
        <p:txBody>
          <a:bodyPr wrap="square" rtlCol="0">
            <a:spAutoFit/>
          </a:bodyPr>
          <a:lstStyle/>
          <a:p>
            <a:pPr algn="ct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Laplace</a:t>
            </a: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平滑</a:t>
            </a: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993629223"/>
              </p:ext>
            </p:extLst>
          </p:nvPr>
        </p:nvGraphicFramePr>
        <p:xfrm>
          <a:off x="4211640" y="2495663"/>
          <a:ext cx="6608226" cy="874240"/>
        </p:xfrm>
        <a:graphic>
          <a:graphicData uri="http://schemas.openxmlformats.org/presentationml/2006/ole">
            <mc:AlternateContent xmlns:mc="http://schemas.openxmlformats.org/markup-compatibility/2006">
              <mc:Choice xmlns:v="urn:schemas-microsoft-com:vml" Requires="v">
                <p:oleObj spid="_x0000_s36907" name="Equation" r:id="rId3" imgW="3263760" imgH="431640" progId="Equation.DSMT4">
                  <p:embed/>
                </p:oleObj>
              </mc:Choice>
              <mc:Fallback>
                <p:oleObj name="Equation" r:id="rId3" imgW="3263760" imgH="431640" progId="Equation.DSMT4">
                  <p:embed/>
                  <p:pic>
                    <p:nvPicPr>
                      <p:cNvPr id="0" name=""/>
                      <p:cNvPicPr/>
                      <p:nvPr/>
                    </p:nvPicPr>
                    <p:blipFill>
                      <a:blip r:embed="rId4"/>
                      <a:stretch>
                        <a:fillRect/>
                      </a:stretch>
                    </p:blipFill>
                    <p:spPr>
                      <a:xfrm>
                        <a:off x="4211640" y="2495663"/>
                        <a:ext cx="6608226" cy="874240"/>
                      </a:xfrm>
                      <a:prstGeom prst="rect">
                        <a:avLst/>
                      </a:prstGeom>
                    </p:spPr>
                  </p:pic>
                </p:oleObj>
              </mc:Fallback>
            </mc:AlternateContent>
          </a:graphicData>
        </a:graphic>
      </p:graphicFrame>
      <p:pic>
        <p:nvPicPr>
          <p:cNvPr id="3686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6843" y="5812381"/>
            <a:ext cx="8533899" cy="64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87"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2766" y="871584"/>
            <a:ext cx="7972832" cy="1800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88"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66414" y="3362159"/>
            <a:ext cx="8018608" cy="1810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895338802"/>
              </p:ext>
            </p:extLst>
          </p:nvPr>
        </p:nvGraphicFramePr>
        <p:xfrm>
          <a:off x="5782640" y="4947645"/>
          <a:ext cx="2958860" cy="916461"/>
        </p:xfrm>
        <a:graphic>
          <a:graphicData uri="http://schemas.openxmlformats.org/presentationml/2006/ole">
            <mc:AlternateContent xmlns:mc="http://schemas.openxmlformats.org/markup-compatibility/2006">
              <mc:Choice xmlns:v="urn:schemas-microsoft-com:vml" Requires="v">
                <p:oleObj spid="_x0000_s36908" name="Equation" r:id="rId8" imgW="1434960" imgH="444240" progId="Equation.DSMT4">
                  <p:embed/>
                </p:oleObj>
              </mc:Choice>
              <mc:Fallback>
                <p:oleObj name="Equation" r:id="rId8" imgW="1434960" imgH="444240" progId="Equation.DSMT4">
                  <p:embed/>
                  <p:pic>
                    <p:nvPicPr>
                      <p:cNvPr id="0" name=""/>
                      <p:cNvPicPr/>
                      <p:nvPr/>
                    </p:nvPicPr>
                    <p:blipFill>
                      <a:blip r:embed="rId9"/>
                      <a:stretch>
                        <a:fillRect/>
                      </a:stretch>
                    </p:blipFill>
                    <p:spPr>
                      <a:xfrm>
                        <a:off x="5782640" y="4947645"/>
                        <a:ext cx="2958860" cy="916461"/>
                      </a:xfrm>
                      <a:prstGeom prst="rect">
                        <a:avLst/>
                      </a:prstGeom>
                    </p:spPr>
                  </p:pic>
                </p:oleObj>
              </mc:Fallback>
            </mc:AlternateContent>
          </a:graphicData>
        </a:graphic>
      </p:graphicFrame>
    </p:spTree>
    <p:extLst>
      <p:ext uri="{BB962C8B-B14F-4D97-AF65-F5344CB8AC3E}">
        <p14:creationId xmlns:p14="http://schemas.microsoft.com/office/powerpoint/2010/main" val="40369905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476174" y="2987378"/>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主题</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569370" y="1408290"/>
            <a:ext cx="7490753" cy="3785652"/>
          </a:xfrm>
          <a:prstGeom prst="rect">
            <a:avLst/>
          </a:prstGeom>
          <a:noFill/>
        </p:spPr>
        <p:txBody>
          <a:bodyPr wrap="square" rtlCol="0">
            <a:spAutoFit/>
          </a:bodyPr>
          <a:lstStyle/>
          <a:p>
            <a:pPr>
              <a:lnSpc>
                <a:spcPct val="150000"/>
              </a:lnSpc>
            </a:pPr>
            <a:r>
              <a:rPr lang="zh-CN" altLang="en-US"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(Topic)</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是文本内容的高质量部分或是其所要描述的种子事件以及与之相关的所有事件的</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信息。</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000" b="1"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主题挖掘</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社会网络文本挖掘的一个重要组成部分，能够有效地进行主题的挖掘和演化分析对于把握社会舆论焦点和导向具有重要意义，同时也能使这些社会网络媒体更准确地为用户推荐有用信息，使之更方便地转移到相关感兴趣的话题。</a:t>
            </a:r>
          </a:p>
          <a:p>
            <a:pPr>
              <a:lnSpc>
                <a:spcPct val="150000"/>
              </a:lnSpc>
            </a:pPr>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27560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85240"/>
            <a:ext cx="265376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在线</a:t>
            </a: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LDA</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3" name="TextBox 29"/>
          <p:cNvSpPr txBox="1"/>
          <p:nvPr/>
        </p:nvSpPr>
        <p:spPr>
          <a:xfrm>
            <a:off x="3143583" y="515415"/>
            <a:ext cx="8178814" cy="6093976"/>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在线</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LDA(Online Latent </a:t>
            </a:r>
            <a:r>
              <a:rPr lang="en-US" altLang="zh-CN" sz="2000" dirty="0" err="1">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Dirichlet</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Allocation)</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是一个实时在线主题模型，与传统的</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不同，它将前一个阶段或前一个数据片的模型训练参数作为下一个阶段或下一个数据片的模型训练参数的初始值，从而大大减少了每一次进行</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训练的时间代价。</a:t>
            </a:r>
          </a:p>
          <a:p>
            <a:pPr>
              <a:lnSpc>
                <a:spcPct val="150000"/>
              </a:lnSpc>
            </a:pP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在线</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具有</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的基本模型架构，同样地，它也是一个分层的贝叶斯模型，通过潜在主题将文档与词汇关联在</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一起。静态的</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要么</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是在脱机的情况下处理，要么假设数据流的各个部分是松散的，没有时序关系</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。而在线</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LDA(Online-LDA)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基于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经验贝叶斯方法增量式地更新当前主题模型而不需要回顾之前的数据</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Online-LDA</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可用于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文本数据流中的突发事件</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检测，并能够基于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时间序列排列主题</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，方便</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于进行演化分析。</a:t>
            </a:r>
          </a:p>
        </p:txBody>
      </p:sp>
    </p:spTree>
    <p:extLst>
      <p:ext uri="{BB962C8B-B14F-4D97-AF65-F5344CB8AC3E}">
        <p14:creationId xmlns:p14="http://schemas.microsoft.com/office/powerpoint/2010/main" val="905997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85240"/>
            <a:ext cx="265376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在线</a:t>
            </a: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LDA</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3583" y="961424"/>
            <a:ext cx="8267811" cy="12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3583" y="2173420"/>
            <a:ext cx="8267811" cy="275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25068931"/>
              </p:ext>
            </p:extLst>
          </p:nvPr>
        </p:nvGraphicFramePr>
        <p:xfrm>
          <a:off x="4790364" y="4926039"/>
          <a:ext cx="4586550" cy="1419367"/>
        </p:xfrm>
        <a:graphic>
          <a:graphicData uri="http://schemas.openxmlformats.org/presentationml/2006/ole">
            <mc:AlternateContent xmlns:mc="http://schemas.openxmlformats.org/markup-compatibility/2006">
              <mc:Choice xmlns:v="urn:schemas-microsoft-com:vml" Requires="v">
                <p:oleObj spid="_x0000_s37909" name="Visio" r:id="rId5" imgW="3731670" imgH="1151626" progId="Visio.Drawing.11">
                  <p:embed/>
                </p:oleObj>
              </mc:Choice>
              <mc:Fallback>
                <p:oleObj name="Visio" r:id="rId5" imgW="3731670" imgH="1151626"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0364" y="4926039"/>
                        <a:ext cx="4586550" cy="1419367"/>
                      </a:xfrm>
                      <a:prstGeom prst="rect">
                        <a:avLst/>
                      </a:prstGeom>
                      <a:noFill/>
                    </p:spPr>
                  </p:pic>
                </p:oleObj>
              </mc:Fallback>
            </mc:AlternateContent>
          </a:graphicData>
        </a:graphic>
      </p:graphicFrame>
    </p:spTree>
    <p:extLst>
      <p:ext uri="{BB962C8B-B14F-4D97-AF65-F5344CB8AC3E}">
        <p14:creationId xmlns:p14="http://schemas.microsoft.com/office/powerpoint/2010/main" val="22384242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85240"/>
            <a:ext cx="265376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在线</a:t>
            </a: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LDA</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460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2766" y="909159"/>
            <a:ext cx="8020285" cy="181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766" y="2693017"/>
            <a:ext cx="7939893" cy="239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val="1938503207"/>
              </p:ext>
            </p:extLst>
          </p:nvPr>
        </p:nvGraphicFramePr>
        <p:xfrm>
          <a:off x="6458170" y="4944778"/>
          <a:ext cx="1931653" cy="800929"/>
        </p:xfrm>
        <a:graphic>
          <a:graphicData uri="http://schemas.openxmlformats.org/presentationml/2006/ole">
            <mc:AlternateContent xmlns:mc="http://schemas.openxmlformats.org/markup-compatibility/2006">
              <mc:Choice xmlns:v="urn:schemas-microsoft-com:vml" Requires="v">
                <p:oleObj spid="_x0000_s46097" name="Equation" r:id="rId5" imgW="1041120" imgH="431640" progId="Equation.DSMT4">
                  <p:embed/>
                </p:oleObj>
              </mc:Choice>
              <mc:Fallback>
                <p:oleObj name="Equation" r:id="rId5" imgW="1041120" imgH="431640" progId="Equation.DSMT4">
                  <p:embed/>
                  <p:pic>
                    <p:nvPicPr>
                      <p:cNvPr id="0" name=""/>
                      <p:cNvPicPr/>
                      <p:nvPr/>
                    </p:nvPicPr>
                    <p:blipFill>
                      <a:blip r:embed="rId6"/>
                      <a:stretch>
                        <a:fillRect/>
                      </a:stretch>
                    </p:blipFill>
                    <p:spPr>
                      <a:xfrm>
                        <a:off x="6458170" y="4944778"/>
                        <a:ext cx="1931653" cy="800929"/>
                      </a:xfrm>
                      <a:prstGeom prst="rect">
                        <a:avLst/>
                      </a:prstGeom>
                    </p:spPr>
                  </p:pic>
                </p:oleObj>
              </mc:Fallback>
            </mc:AlternateContent>
          </a:graphicData>
        </a:graphic>
      </p:graphicFrame>
    </p:spTree>
    <p:extLst>
      <p:ext uri="{BB962C8B-B14F-4D97-AF65-F5344CB8AC3E}">
        <p14:creationId xmlns:p14="http://schemas.microsoft.com/office/powerpoint/2010/main" val="13060771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685240"/>
            <a:ext cx="2653760"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在线</a:t>
            </a:r>
            <a:r>
              <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LDA</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24530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2" name="TextBox 29"/>
          <p:cNvSpPr txBox="1"/>
          <p:nvPr/>
        </p:nvSpPr>
        <p:spPr>
          <a:xfrm>
            <a:off x="3252766" y="993087"/>
            <a:ext cx="8178814" cy="507447"/>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结合上述过程，</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时刻下的数据片的在线</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LDA</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的模型训练步骤如下：</a:t>
            </a:r>
          </a:p>
        </p:txBody>
      </p:sp>
      <p:pic>
        <p:nvPicPr>
          <p:cNvPr id="471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485" y="1565107"/>
            <a:ext cx="7980837" cy="398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29"/>
          <p:cNvSpPr txBox="1"/>
          <p:nvPr/>
        </p:nvSpPr>
        <p:spPr>
          <a:xfrm>
            <a:off x="3205287" y="5594653"/>
            <a:ext cx="8178814" cy="969111"/>
          </a:xfrm>
          <a:prstGeom prst="rect">
            <a:avLst/>
          </a:prstGeom>
          <a:noFill/>
        </p:spPr>
        <p:txBody>
          <a:bodyPr wrap="square" rtlCol="0">
            <a:spAutoFit/>
          </a:bodyPr>
          <a:lstStyle/>
          <a:p>
            <a:pPr>
              <a:lnSpc>
                <a:spcPct val="150000"/>
              </a:lnSpc>
            </a:pP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上述步骤中可使用</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也可采用变分法。基于此，当前数据片下的文本文档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主题分布和主题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a:t>
            </a:r>
          </a:p>
        </p:txBody>
      </p:sp>
    </p:spTree>
    <p:extLst>
      <p:ext uri="{BB962C8B-B14F-4D97-AF65-F5344CB8AC3E}">
        <p14:creationId xmlns:p14="http://schemas.microsoft.com/office/powerpoint/2010/main" val="26213059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谢2"/>
          <p:cNvSpPr txBox="1"/>
          <p:nvPr/>
        </p:nvSpPr>
        <p:spPr>
          <a:xfrm rot="20400000" flipH="1">
            <a:off x="4576152" y="2526276"/>
            <a:ext cx="1445029" cy="1446550"/>
          </a:xfrm>
          <a:prstGeom prst="rect">
            <a:avLst/>
          </a:prstGeom>
          <a:noFill/>
        </p:spPr>
        <p:txBody>
          <a:bodyPr wrap="square" rtlCol="0">
            <a:spAutoFit/>
          </a:bodyPr>
          <a:lstStyle/>
          <a:p>
            <a:pPr algn="ctr"/>
            <a:r>
              <a:rPr lang="zh-CN" altLang="en-US" sz="8800" i="1" dirty="0" smtClean="0">
                <a:latin typeface="华文行楷" panose="02010800040101010101" pitchFamily="2" charset="-122"/>
                <a:ea typeface="华文行楷" panose="02010800040101010101" pitchFamily="2" charset="-122"/>
              </a:rPr>
              <a:t>谢</a:t>
            </a:r>
            <a:endParaRPr lang="zh-CN" altLang="en-US" sz="8800" i="1" dirty="0">
              <a:latin typeface="华文行楷" panose="02010800040101010101" pitchFamily="2" charset="-122"/>
              <a:ea typeface="华文行楷" panose="02010800040101010101" pitchFamily="2" charset="-122"/>
            </a:endParaRPr>
          </a:p>
        </p:txBody>
      </p:sp>
      <p:sp>
        <p:nvSpPr>
          <p:cNvPr id="3" name="xie2"/>
          <p:cNvSpPr txBox="1"/>
          <p:nvPr/>
        </p:nvSpPr>
        <p:spPr>
          <a:xfrm rot="20580000">
            <a:off x="4802253" y="2171833"/>
            <a:ext cx="1188720" cy="523220"/>
          </a:xfrm>
          <a:prstGeom prst="rect">
            <a:avLst/>
          </a:prstGeom>
          <a:noFill/>
        </p:spPr>
        <p:txBody>
          <a:bodyPr wrap="square" rtlCol="0">
            <a:spAutoFit/>
          </a:bodyPr>
          <a:lstStyle/>
          <a:p>
            <a:pPr algn="ctr"/>
            <a:r>
              <a:rPr lang="en-US" altLang="zh-CN" sz="2800" i="1" dirty="0" err="1" smtClean="0">
                <a:solidFill>
                  <a:schemeClr val="bg1">
                    <a:lumMod val="65000"/>
                  </a:schemeClr>
                </a:solidFill>
                <a:latin typeface="微软雅黑" pitchFamily="34" charset="-122"/>
                <a:ea typeface="微软雅黑" pitchFamily="34" charset="-122"/>
              </a:rPr>
              <a:t>xiè</a:t>
            </a:r>
            <a:endParaRPr lang="zh-CN" altLang="en-US" sz="2800" i="1" dirty="0">
              <a:solidFill>
                <a:schemeClr val="bg1">
                  <a:lumMod val="65000"/>
                </a:schemeClr>
              </a:solidFill>
              <a:latin typeface="微软雅黑" pitchFamily="34" charset="-122"/>
              <a:ea typeface="微软雅黑" pitchFamily="34" charset="-122"/>
            </a:endParaRPr>
          </a:p>
        </p:txBody>
      </p:sp>
      <p:sp>
        <p:nvSpPr>
          <p:cNvPr id="7" name="xie1"/>
          <p:cNvSpPr txBox="1"/>
          <p:nvPr/>
        </p:nvSpPr>
        <p:spPr>
          <a:xfrm rot="20580000">
            <a:off x="2122190" y="4116920"/>
            <a:ext cx="1188720" cy="523220"/>
          </a:xfrm>
          <a:prstGeom prst="rect">
            <a:avLst/>
          </a:prstGeom>
          <a:noFill/>
        </p:spPr>
        <p:txBody>
          <a:bodyPr wrap="square" rtlCol="0">
            <a:spAutoFit/>
          </a:bodyPr>
          <a:lstStyle/>
          <a:p>
            <a:pPr algn="ctr"/>
            <a:r>
              <a:rPr lang="en-US" altLang="zh-CN" sz="2800" i="1" dirty="0" err="1" smtClean="0">
                <a:solidFill>
                  <a:schemeClr val="bg1">
                    <a:lumMod val="65000"/>
                  </a:schemeClr>
                </a:solidFill>
                <a:latin typeface="微软雅黑" pitchFamily="34" charset="-122"/>
                <a:ea typeface="微软雅黑" pitchFamily="34" charset="-122"/>
              </a:rPr>
              <a:t>xiè</a:t>
            </a:r>
            <a:endParaRPr lang="zh-CN" altLang="en-US" sz="2800" i="1" dirty="0">
              <a:solidFill>
                <a:schemeClr val="bg1">
                  <a:lumMod val="65000"/>
                </a:schemeClr>
              </a:solidFill>
              <a:latin typeface="微软雅黑" pitchFamily="34" charset="-122"/>
              <a:ea typeface="微软雅黑" pitchFamily="34" charset="-122"/>
            </a:endParaRPr>
          </a:p>
        </p:txBody>
      </p:sp>
      <p:sp>
        <p:nvSpPr>
          <p:cNvPr id="9" name="谢1"/>
          <p:cNvSpPr txBox="1"/>
          <p:nvPr/>
        </p:nvSpPr>
        <p:spPr>
          <a:xfrm rot="20400000">
            <a:off x="2943389" y="2542902"/>
            <a:ext cx="1445029" cy="1446550"/>
          </a:xfrm>
          <a:prstGeom prst="rect">
            <a:avLst/>
          </a:prstGeom>
          <a:noFill/>
        </p:spPr>
        <p:txBody>
          <a:bodyPr wrap="square" rtlCol="0">
            <a:spAutoFit/>
          </a:bodyPr>
          <a:lstStyle/>
          <a:p>
            <a:pPr algn="ctr"/>
            <a:r>
              <a:rPr lang="zh-CN" altLang="en-US" sz="8800" i="1" dirty="0" smtClean="0">
                <a:latin typeface="华文行楷" panose="02010800040101010101" pitchFamily="2" charset="-122"/>
                <a:ea typeface="华文行楷" panose="02010800040101010101" pitchFamily="2" charset="-122"/>
              </a:rPr>
              <a:t>谢</a:t>
            </a:r>
            <a:endParaRPr lang="zh-CN" altLang="en-US" sz="8800" i="1" dirty="0">
              <a:latin typeface="华文行楷" panose="02010800040101010101" pitchFamily="2" charset="-122"/>
              <a:ea typeface="华文行楷" panose="02010800040101010101" pitchFamily="2" charset="-122"/>
            </a:endParaRPr>
          </a:p>
        </p:txBody>
      </p:sp>
      <p:sp>
        <p:nvSpPr>
          <p:cNvPr id="4" name="guan"/>
          <p:cNvSpPr txBox="1"/>
          <p:nvPr/>
        </p:nvSpPr>
        <p:spPr>
          <a:xfrm rot="20580000">
            <a:off x="4862947" y="4045786"/>
            <a:ext cx="2078182" cy="523220"/>
          </a:xfrm>
          <a:prstGeom prst="rect">
            <a:avLst/>
          </a:prstGeom>
          <a:noFill/>
        </p:spPr>
        <p:txBody>
          <a:bodyPr wrap="square" rtlCol="0">
            <a:spAutoFit/>
          </a:bodyPr>
          <a:lstStyle/>
          <a:p>
            <a:pPr algn="ctr"/>
            <a:r>
              <a:rPr lang="en-US" altLang="zh-CN" sz="2800" i="1" dirty="0" err="1" smtClean="0">
                <a:solidFill>
                  <a:srgbClr val="FF7800"/>
                </a:solidFill>
                <a:latin typeface="微软雅黑" pitchFamily="34" charset="-122"/>
                <a:ea typeface="微软雅黑" pitchFamily="34" charset="-122"/>
              </a:rPr>
              <a:t>guān</a:t>
            </a:r>
            <a:endParaRPr lang="zh-CN" altLang="en-US" sz="2800" i="1" dirty="0">
              <a:solidFill>
                <a:srgbClr val="FF7800"/>
              </a:solidFill>
              <a:latin typeface="微软雅黑" pitchFamily="34" charset="-122"/>
              <a:ea typeface="微软雅黑" pitchFamily="34" charset="-122"/>
            </a:endParaRPr>
          </a:p>
        </p:txBody>
      </p:sp>
      <p:sp>
        <p:nvSpPr>
          <p:cNvPr id="11" name="观"/>
          <p:cNvSpPr txBox="1"/>
          <p:nvPr/>
        </p:nvSpPr>
        <p:spPr>
          <a:xfrm rot="20400000">
            <a:off x="6066214" y="2515972"/>
            <a:ext cx="1445029" cy="1446550"/>
          </a:xfrm>
          <a:prstGeom prst="rect">
            <a:avLst/>
          </a:prstGeom>
          <a:noFill/>
        </p:spPr>
        <p:txBody>
          <a:bodyPr wrap="square" rtlCol="0">
            <a:spAutoFit/>
          </a:bodyPr>
          <a:lstStyle/>
          <a:p>
            <a:pPr algn="ctr"/>
            <a:r>
              <a:rPr lang="zh-CN" altLang="en-US" sz="8800" i="1" dirty="0" smtClean="0">
                <a:solidFill>
                  <a:srgbClr val="FF7800"/>
                </a:solidFill>
                <a:latin typeface="华文行楷" panose="02010800040101010101" pitchFamily="2" charset="-122"/>
                <a:ea typeface="华文行楷" panose="02010800040101010101" pitchFamily="2" charset="-122"/>
              </a:rPr>
              <a:t>观</a:t>
            </a:r>
            <a:endParaRPr lang="zh-CN" altLang="en-US" sz="8800" i="1" dirty="0">
              <a:solidFill>
                <a:srgbClr val="FF7800"/>
              </a:solidFill>
              <a:latin typeface="华文行楷" panose="02010800040101010101" pitchFamily="2" charset="-122"/>
              <a:ea typeface="华文行楷" panose="02010800040101010101" pitchFamily="2" charset="-122"/>
            </a:endParaRPr>
          </a:p>
        </p:txBody>
      </p:sp>
      <p:sp>
        <p:nvSpPr>
          <p:cNvPr id="5" name="shang"/>
          <p:cNvSpPr txBox="1"/>
          <p:nvPr/>
        </p:nvSpPr>
        <p:spPr>
          <a:xfrm rot="20580000">
            <a:off x="7738730" y="2088406"/>
            <a:ext cx="1486263" cy="523220"/>
          </a:xfrm>
          <a:prstGeom prst="rect">
            <a:avLst/>
          </a:prstGeom>
          <a:noFill/>
        </p:spPr>
        <p:txBody>
          <a:bodyPr wrap="square" rtlCol="0">
            <a:spAutoFit/>
          </a:bodyPr>
          <a:lstStyle/>
          <a:p>
            <a:pPr algn="ctr"/>
            <a:r>
              <a:rPr lang="en-US" altLang="zh-CN" sz="2800" i="1" dirty="0" err="1" smtClean="0">
                <a:solidFill>
                  <a:schemeClr val="bg1">
                    <a:lumMod val="65000"/>
                  </a:schemeClr>
                </a:solidFill>
                <a:latin typeface="微软雅黑" pitchFamily="34" charset="-122"/>
                <a:ea typeface="微软雅黑" pitchFamily="34" charset="-122"/>
              </a:rPr>
              <a:t>shǎng</a:t>
            </a:r>
            <a:endParaRPr lang="zh-CN" altLang="en-US" sz="2800" i="1" dirty="0">
              <a:solidFill>
                <a:schemeClr val="bg1">
                  <a:lumMod val="65000"/>
                </a:schemeClr>
              </a:solidFill>
              <a:latin typeface="微软雅黑" pitchFamily="34" charset="-122"/>
              <a:ea typeface="微软雅黑" pitchFamily="34" charset="-122"/>
            </a:endParaRPr>
          </a:p>
        </p:txBody>
      </p:sp>
      <p:sp>
        <p:nvSpPr>
          <p:cNvPr id="13" name="赏"/>
          <p:cNvSpPr txBox="1"/>
          <p:nvPr/>
        </p:nvSpPr>
        <p:spPr>
          <a:xfrm rot="20400000">
            <a:off x="7610993" y="2491971"/>
            <a:ext cx="1445029" cy="1446550"/>
          </a:xfrm>
          <a:prstGeom prst="rect">
            <a:avLst/>
          </a:prstGeom>
          <a:noFill/>
        </p:spPr>
        <p:txBody>
          <a:bodyPr wrap="square" rtlCol="0">
            <a:spAutoFit/>
          </a:bodyPr>
          <a:lstStyle/>
          <a:p>
            <a:pPr algn="ctr"/>
            <a:r>
              <a:rPr lang="zh-CN" altLang="en-US" sz="8800" i="1" dirty="0">
                <a:latin typeface="华文行楷" panose="02010800040101010101" pitchFamily="2" charset="-122"/>
                <a:ea typeface="华文行楷" panose="02010800040101010101" pitchFamily="2" charset="-122"/>
              </a:rPr>
              <a:t>赏</a:t>
            </a:r>
          </a:p>
        </p:txBody>
      </p:sp>
      <p:cxnSp>
        <p:nvCxnSpPr>
          <p:cNvPr id="16" name="直接连接符 15"/>
          <p:cNvCxnSpPr/>
          <p:nvPr/>
        </p:nvCxnSpPr>
        <p:spPr bwMode="auto">
          <a:xfrm>
            <a:off x="6060674" y="2907292"/>
            <a:ext cx="0" cy="9476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4573387" y="2655102"/>
            <a:ext cx="0" cy="9476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09607" y="2585866"/>
            <a:ext cx="0" cy="94765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3220489" y="2997355"/>
            <a:ext cx="0" cy="4738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9083732" y="2959179"/>
            <a:ext cx="0" cy="4738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rot="21080164">
            <a:off x="11365502" y="3945489"/>
            <a:ext cx="4159624" cy="461665"/>
          </a:xfrm>
          <a:prstGeom prst="rect">
            <a:avLst/>
          </a:prstGeom>
          <a:noFill/>
        </p:spPr>
        <p:txBody>
          <a:bodyPr wrap="square" rtlCol="0">
            <a:spAutoFit/>
          </a:bodyPr>
          <a:lstStyle/>
          <a:p>
            <a:pPr algn="ctr"/>
            <a:r>
              <a:rPr lang="zh-CN" altLang="en-US" sz="2400" i="1" dirty="0" smtClean="0">
                <a:latin typeface="华文行楷" panose="02010800040101010101" pitchFamily="2" charset="-122"/>
                <a:ea typeface="华文行楷" panose="02010800040101010101" pitchFamily="2" charset="-122"/>
              </a:rPr>
              <a:t>朱佳晖</a:t>
            </a:r>
            <a:endParaRPr lang="zh-CN" altLang="en-US" sz="2400" i="1"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42" presetClass="path" presetSubtype="0" repeatCount="indefinite" accel="50000" decel="50000" autoRev="1" fill="hold" nodeType="afterEffect">
                                  <p:stCondLst>
                                    <p:cond delay="0"/>
                                  </p:stCondLst>
                                  <p:childTnLst>
                                    <p:animMotion origin="layout" path="M -0.00052 0.02153 L 2.88709E-6 2.22222E-6 " pathEditMode="relative" rAng="0" ptsTypes="AA">
                                      <p:cBhvr>
                                        <p:cTn id="27" dur="2000" fill="hold"/>
                                        <p:tgtEl>
                                          <p:spTgt spid="16"/>
                                        </p:tgtEl>
                                        <p:attrNameLst>
                                          <p:attrName>ppt_x</p:attrName>
                                          <p:attrName>ppt_y</p:attrName>
                                        </p:attrNameLst>
                                      </p:cBhvr>
                                      <p:rCtr x="26" y="-1088"/>
                                    </p:animMotion>
                                  </p:childTnLst>
                                </p:cTn>
                              </p:par>
                              <p:par>
                                <p:cTn id="28" presetID="42" presetClass="path" presetSubtype="0" repeatCount="indefinite" accel="50000" decel="50000" autoRev="1" fill="hold" nodeType="withEffect">
                                  <p:stCondLst>
                                    <p:cond delay="0"/>
                                  </p:stCondLst>
                                  <p:childTnLst>
                                    <p:animMotion origin="layout" path="M -0.00052 0.02153 L 2.88709E-6 2.22222E-6 " pathEditMode="relative" rAng="0" ptsTypes="AA">
                                      <p:cBhvr>
                                        <p:cTn id="29" dur="2000" fill="hold"/>
                                        <p:tgtEl>
                                          <p:spTgt spid="20"/>
                                        </p:tgtEl>
                                        <p:attrNameLst>
                                          <p:attrName>ppt_x</p:attrName>
                                          <p:attrName>ppt_y</p:attrName>
                                        </p:attrNameLst>
                                      </p:cBhvr>
                                      <p:rCtr x="26" y="-1088"/>
                                    </p:animMotion>
                                  </p:childTnLst>
                                </p:cTn>
                              </p:par>
                              <p:par>
                                <p:cTn id="30" presetID="42" presetClass="path" presetSubtype="0" repeatCount="indefinite" accel="50000" decel="50000" autoRev="1" fill="hold" nodeType="withEffect">
                                  <p:stCondLst>
                                    <p:cond delay="0"/>
                                  </p:stCondLst>
                                  <p:childTnLst>
                                    <p:animMotion origin="layout" path="M -0.00052 0.02153 L 2.88709E-6 2.22222E-6 " pathEditMode="relative" rAng="0" ptsTypes="AA">
                                      <p:cBhvr>
                                        <p:cTn id="31" dur="2000" fill="hold"/>
                                        <p:tgtEl>
                                          <p:spTgt spid="22"/>
                                        </p:tgtEl>
                                        <p:attrNameLst>
                                          <p:attrName>ppt_x</p:attrName>
                                          <p:attrName>ppt_y</p:attrName>
                                        </p:attrNameLst>
                                      </p:cBhvr>
                                      <p:rCtr x="26" y="-1088"/>
                                    </p:animMotion>
                                  </p:childTnLst>
                                </p:cTn>
                              </p:par>
                              <p:par>
                                <p:cTn id="32" presetID="42" presetClass="path" presetSubtype="0" repeatCount="indefinite" accel="50000" decel="50000" autoRev="1" fill="hold" nodeType="withEffect">
                                  <p:stCondLst>
                                    <p:cond delay="0"/>
                                  </p:stCondLst>
                                  <p:childTnLst>
                                    <p:animMotion origin="layout" path="M -0.00052 0.02153 L 2.88709E-6 2.22222E-6 " pathEditMode="relative" rAng="0" ptsTypes="AA">
                                      <p:cBhvr>
                                        <p:cTn id="33" dur="2000" spd="-100000" fill="hold"/>
                                        <p:tgtEl>
                                          <p:spTgt spid="19"/>
                                        </p:tgtEl>
                                        <p:attrNameLst>
                                          <p:attrName>ppt_x</p:attrName>
                                          <p:attrName>ppt_y</p:attrName>
                                        </p:attrNameLst>
                                      </p:cBhvr>
                                      <p:rCtr x="26" y="-1088"/>
                                    </p:animMotion>
                                  </p:childTnLst>
                                </p:cTn>
                              </p:par>
                              <p:par>
                                <p:cTn id="34" presetID="42" presetClass="path" presetSubtype="0" repeatCount="indefinite" accel="50000" decel="50000" autoRev="1" fill="hold" nodeType="withEffect">
                                  <p:stCondLst>
                                    <p:cond delay="0"/>
                                  </p:stCondLst>
                                  <p:childTnLst>
                                    <p:animMotion origin="layout" path="M -0.00052 0.02153 L 2.88709E-6 2.22222E-6 " pathEditMode="relative" rAng="0" ptsTypes="AA">
                                      <p:cBhvr>
                                        <p:cTn id="35" dur="2000" spd="-100000" fill="hold"/>
                                        <p:tgtEl>
                                          <p:spTgt spid="18"/>
                                        </p:tgtEl>
                                        <p:attrNameLst>
                                          <p:attrName>ppt_x</p:attrName>
                                          <p:attrName>ppt_y</p:attrName>
                                        </p:attrNameLst>
                                      </p:cBhvr>
                                      <p:rCtr x="26" y="-1088"/>
                                    </p:animMotion>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anim calcmode="lin" valueType="num">
                                      <p:cBhvr>
                                        <p:cTn id="39" dur="500" fill="hold"/>
                                        <p:tgtEl>
                                          <p:spTgt spid="9"/>
                                        </p:tgtEl>
                                        <p:attrNameLst>
                                          <p:attrName>ppt_x</p:attrName>
                                        </p:attrNameLst>
                                      </p:cBhvr>
                                      <p:tavLst>
                                        <p:tav tm="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anim calcmode="lin" valueType="num">
                                      <p:cBhvr>
                                        <p:cTn id="44" dur="500" fill="hold"/>
                                        <p:tgtEl>
                                          <p:spTgt spid="2"/>
                                        </p:tgtEl>
                                        <p:attrNameLst>
                                          <p:attrName>ppt_x</p:attrName>
                                        </p:attrNameLst>
                                      </p:cBhvr>
                                      <p:tavLst>
                                        <p:tav tm="0">
                                          <p:val>
                                            <p:strVal val="#ppt_x"/>
                                          </p:val>
                                        </p:tav>
                                        <p:tav tm="100000">
                                          <p:val>
                                            <p:strVal val="#ppt_x"/>
                                          </p:val>
                                        </p:tav>
                                      </p:tavLst>
                                    </p:anim>
                                    <p:anim calcmode="lin" valueType="num">
                                      <p:cBhvr>
                                        <p:cTn id="45" dur="500" fill="hold"/>
                                        <p:tgtEl>
                                          <p:spTgt spid="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anim calcmode="lin" valueType="num">
                                      <p:cBhvr>
                                        <p:cTn id="54" dur="500" fill="hold"/>
                                        <p:tgtEl>
                                          <p:spTgt spid="13"/>
                                        </p:tgtEl>
                                        <p:attrNameLst>
                                          <p:attrName>ppt_x</p:attrName>
                                        </p:attrNameLst>
                                      </p:cBhvr>
                                      <p:tavLst>
                                        <p:tav tm="0">
                                          <p:val>
                                            <p:strVal val="#ppt_x"/>
                                          </p:val>
                                        </p:tav>
                                        <p:tav tm="100000">
                                          <p:val>
                                            <p:strVal val="#ppt_x"/>
                                          </p:val>
                                        </p:tav>
                                      </p:tavLst>
                                    </p:anim>
                                    <p:anim calcmode="lin" valueType="num">
                                      <p:cBhvr>
                                        <p:cTn id="55" dur="500" fill="hold"/>
                                        <p:tgtEl>
                                          <p:spTgt spid="13"/>
                                        </p:tgtEl>
                                        <p:attrNameLst>
                                          <p:attrName>ppt_y</p:attrName>
                                        </p:attrNameLst>
                                      </p:cBhvr>
                                      <p:tavLst>
                                        <p:tav tm="0">
                                          <p:val>
                                            <p:strVal val="#ppt_y-.1"/>
                                          </p:val>
                                        </p:tav>
                                        <p:tav tm="100000">
                                          <p:val>
                                            <p:strVal val="#ppt_y"/>
                                          </p:val>
                                        </p:tav>
                                      </p:tavLst>
                                    </p:anim>
                                  </p:childTnLst>
                                </p:cTn>
                              </p:par>
                              <p:par>
                                <p:cTn id="56" presetID="10" presetClass="entr" presetSubtype="0" fill="hold" grpId="0" nodeType="withEffect">
                                  <p:stCondLst>
                                    <p:cond delay="50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63" presetClass="path" presetSubtype="0" accel="50000" decel="50000" fill="hold" grpId="1" nodeType="withEffect">
                                  <p:stCondLst>
                                    <p:cond delay="500"/>
                                  </p:stCondLst>
                                  <p:childTnLst>
                                    <p:animMotion origin="layout" path="M -3.33333E-6 -1.48148E-6 L 0.08881 -0.03102 " pathEditMode="relative" rAng="0" ptsTypes="AA">
                                      <p:cBhvr>
                                        <p:cTn id="60" dur="500" fill="hold"/>
                                        <p:tgtEl>
                                          <p:spTgt spid="7"/>
                                        </p:tgtEl>
                                        <p:attrNameLst>
                                          <p:attrName>ppt_x</p:attrName>
                                          <p:attrName>ppt_y</p:attrName>
                                        </p:attrNameLst>
                                      </p:cBhvr>
                                      <p:rCtr x="4440" y="-1551"/>
                                    </p:animMotion>
                                  </p:childTnLst>
                                </p:cTn>
                              </p:par>
                              <p:par>
                                <p:cTn id="61" presetID="10" presetClass="entr" presetSubtype="0" fill="hold" grpId="0" nodeType="withEffect">
                                  <p:stCondLst>
                                    <p:cond delay="50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63" presetClass="path" presetSubtype="0" accel="50000" decel="50000" fill="hold" grpId="1" nodeType="withEffect">
                                  <p:stCondLst>
                                    <p:cond delay="500"/>
                                  </p:stCondLst>
                                  <p:childTnLst>
                                    <p:animMotion origin="layout" path="M -3.33333E-6 -1.48148E-6 L 0.08881 -0.03102 " pathEditMode="relative" rAng="0" ptsTypes="AA">
                                      <p:cBhvr>
                                        <p:cTn id="65" dur="500" fill="hold"/>
                                        <p:tgtEl>
                                          <p:spTgt spid="4"/>
                                        </p:tgtEl>
                                        <p:attrNameLst>
                                          <p:attrName>ppt_x</p:attrName>
                                          <p:attrName>ppt_y</p:attrName>
                                        </p:attrNameLst>
                                      </p:cBhvr>
                                      <p:rCtr x="4440" y="-1551"/>
                                    </p:animMotion>
                                  </p:childTnLst>
                                </p:cTn>
                              </p:par>
                              <p:par>
                                <p:cTn id="66" presetID="10" presetClass="entr" presetSubtype="0" fill="hold" grpId="0" nodeType="withEffect">
                                  <p:stCondLst>
                                    <p:cond delay="500"/>
                                  </p:stCondLst>
                                  <p:childTnLst>
                                    <p:set>
                                      <p:cBhvr>
                                        <p:cTn id="67" dur="1" fill="hold">
                                          <p:stCondLst>
                                            <p:cond delay="0"/>
                                          </p:stCondLst>
                                        </p:cTn>
                                        <p:tgtEl>
                                          <p:spTgt spid="3"/>
                                        </p:tgtEl>
                                        <p:attrNameLst>
                                          <p:attrName>style.visibility</p:attrName>
                                        </p:attrNameLst>
                                      </p:cBhvr>
                                      <p:to>
                                        <p:strVal val="visible"/>
                                      </p:to>
                                    </p:set>
                                    <p:animEffect transition="in" filter="fade">
                                      <p:cBhvr>
                                        <p:cTn id="68" dur="500"/>
                                        <p:tgtEl>
                                          <p:spTgt spid="3"/>
                                        </p:tgtEl>
                                      </p:cBhvr>
                                    </p:animEffect>
                                  </p:childTnLst>
                                </p:cTn>
                              </p:par>
                              <p:par>
                                <p:cTn id="69" presetID="63" presetClass="path" presetSubtype="0" accel="50000" decel="50000" fill="hold" grpId="1" nodeType="withEffect">
                                  <p:stCondLst>
                                    <p:cond delay="500"/>
                                  </p:stCondLst>
                                  <p:childTnLst>
                                    <p:animMotion origin="layout" path="M -3.33333E-6 -1.48148E-6 L 0.08881 -0.03102 " pathEditMode="relative" rAng="0" ptsTypes="AA">
                                      <p:cBhvr>
                                        <p:cTn id="70" dur="500" spd="-100000" fill="hold"/>
                                        <p:tgtEl>
                                          <p:spTgt spid="3"/>
                                        </p:tgtEl>
                                        <p:attrNameLst>
                                          <p:attrName>ppt_x</p:attrName>
                                          <p:attrName>ppt_y</p:attrName>
                                        </p:attrNameLst>
                                      </p:cBhvr>
                                      <p:rCtr x="4440" y="-1551"/>
                                    </p:animMotion>
                                  </p:childTnLst>
                                </p:cTn>
                              </p:par>
                              <p:par>
                                <p:cTn id="71" presetID="10" presetClass="entr" presetSubtype="0" fill="hold" grpId="0" nodeType="withEffect">
                                  <p:stCondLst>
                                    <p:cond delay="50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childTnLst>
                                </p:cTn>
                              </p:par>
                              <p:par>
                                <p:cTn id="74" presetID="63" presetClass="path" presetSubtype="0" accel="50000" decel="50000" fill="hold" grpId="1" nodeType="withEffect">
                                  <p:stCondLst>
                                    <p:cond delay="500"/>
                                  </p:stCondLst>
                                  <p:childTnLst>
                                    <p:animMotion origin="layout" path="M -3.33333E-6 -1.48148E-6 L 0.08881 -0.03102 " pathEditMode="relative" rAng="0" ptsTypes="AA">
                                      <p:cBhvr>
                                        <p:cTn id="75" dur="500" spd="-100000" fill="hold"/>
                                        <p:tgtEl>
                                          <p:spTgt spid="5"/>
                                        </p:tgtEl>
                                        <p:attrNameLst>
                                          <p:attrName>ppt_x</p:attrName>
                                          <p:attrName>ppt_y</p:attrName>
                                        </p:attrNameLst>
                                      </p:cBhvr>
                                      <p:rCtr x="4440" y="-1551"/>
                                    </p:animMotion>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0" nodeType="clickEffect">
                                  <p:stCondLst>
                                    <p:cond delay="0"/>
                                  </p:stCondLst>
                                  <p:childTnLst>
                                    <p:animMotion origin="layout" path="M -0.00105 -0.09945 L -0.60975 0.09597 " pathEditMode="relative" rAng="0" ptsTypes="AA">
                                      <p:cBhvr>
                                        <p:cTn id="79" dur="250" fill="hold"/>
                                        <p:tgtEl>
                                          <p:spTgt spid="21"/>
                                        </p:tgtEl>
                                        <p:attrNameLst>
                                          <p:attrName>ppt_x</p:attrName>
                                          <p:attrName>ppt_y</p:attrName>
                                        </p:attrNameLst>
                                      </p:cBhvr>
                                      <p:rCtr x="-30442" y="9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7" grpId="0"/>
      <p:bldP spid="7" grpId="1"/>
      <p:bldP spid="9" grpId="0"/>
      <p:bldP spid="4" grpId="0"/>
      <p:bldP spid="4" grpId="1"/>
      <p:bldP spid="11" grpId="0"/>
      <p:bldP spid="5" grpId="0"/>
      <p:bldP spid="5" grpId="1"/>
      <p:bldP spid="13"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790075" y="2551837"/>
            <a:ext cx="2580922"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主题</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rPr>
              <a:t>形式</a:t>
            </a: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7" name="TextBox 29"/>
          <p:cNvSpPr txBox="1"/>
          <p:nvPr/>
        </p:nvSpPr>
        <p:spPr>
          <a:xfrm>
            <a:off x="3760439" y="1074509"/>
            <a:ext cx="7014797" cy="4708981"/>
          </a:xfrm>
          <a:prstGeom prst="rect">
            <a:avLst/>
          </a:prstGeom>
          <a:noFill/>
        </p:spPr>
        <p:txBody>
          <a:bodyPr wrap="square" rtlCol="0">
            <a:spAutoFit/>
          </a:bodyPr>
          <a:lstStyle/>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比如</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胡锦涛在中国共产党第十八次全国代表大会上的报告</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这篇文档，包含了“</a:t>
            </a:r>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全面建设小康社会</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社会主义市场经济</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政治体制改革</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”等主题。那么对于这个文档，其主题分布如下（以下的</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概率分布具体值</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只是打个比方）：</a:t>
            </a:r>
          </a:p>
          <a:p>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十八</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大</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报告</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全面建设小康社会</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zh-CN" altLang="en-US" sz="20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社会主义市场经济</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政治体制改革</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+0.4∗</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其他</a:t>
            </a: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而其中的“</a:t>
            </a:r>
            <a:r>
              <a:rPr lang="zh-CN" altLang="en-US" sz="20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全面建设小康社会</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这个主题，又是由</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人均</a:t>
            </a:r>
            <a:r>
              <a:rPr lang="en-US" altLang="zh-CN"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GDP</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人均收入</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生活水平</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文化软实力</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”等词汇按照一定的概率分布构成的。因此该主题的词汇分布可表示如下（概率分布值只是打个比方）：</a:t>
            </a:r>
          </a:p>
          <a:p>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0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全面建设小康社会</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人均</a:t>
            </a:r>
            <a:r>
              <a:rPr lang="en-US" altLang="zh-CN"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GDP</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zh-CN" altLang="en-US"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人均收入</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0.2∗</a:t>
            </a:r>
            <a:r>
              <a:rPr lang="zh-CN" altLang="en-US"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生活水平</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+0.4∗</a:t>
            </a:r>
            <a:r>
              <a:rPr lang="zh-CN" altLang="en-US"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文化软</a:t>
            </a:r>
            <a:r>
              <a:rPr lang="zh-CN" altLang="en-US" sz="2000" dirty="0" smtClean="0">
                <a:solidFill>
                  <a:srgbClr val="00B0F0"/>
                </a:solidFill>
                <a:latin typeface="Times New Roman" panose="02020603050405020304" pitchFamily="18" charset="0"/>
                <a:ea typeface="华文楷体" panose="02010600040101010101" pitchFamily="2" charset="-122"/>
                <a:cs typeface="Times New Roman" panose="02020603050405020304" pitchFamily="18" charset="0"/>
              </a:rPr>
              <a:t>实力</a:t>
            </a:r>
            <a:endParaRPr lang="zh-CN" altLang="en-US"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617131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1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790075" y="2551837"/>
            <a:ext cx="2970364" cy="1754326"/>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主题</a:t>
            </a:r>
            <a:endParaRPr lang="en-US" altLang="zh-CN" sz="5400" b="1" dirty="0" smtClean="0">
              <a:solidFill>
                <a:srgbClr val="FF7800"/>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分配</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7" name="TextBox 29"/>
          <p:cNvSpPr txBox="1"/>
          <p:nvPr/>
        </p:nvSpPr>
        <p:spPr>
          <a:xfrm>
            <a:off x="3582862" y="1074509"/>
            <a:ext cx="6933068" cy="707886"/>
          </a:xfrm>
          <a:prstGeom prst="rect">
            <a:avLst/>
          </a:prstGeom>
          <a:noFill/>
        </p:spPr>
        <p:txBody>
          <a:bodyPr wrap="square" rtlCol="0">
            <a:spAutoFit/>
          </a:bodyPr>
          <a:lstStyle/>
          <a:p>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假设现有主题如下：</a:t>
            </a:r>
            <a:endPar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a:solidFill>
                <a:srgbClr val="00B0F0"/>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167" y="526985"/>
            <a:ext cx="5554410" cy="2024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29"/>
          <p:cNvSpPr txBox="1"/>
          <p:nvPr/>
        </p:nvSpPr>
        <p:spPr>
          <a:xfrm>
            <a:off x="3582862" y="2631755"/>
            <a:ext cx="6933068" cy="400110"/>
          </a:xfrm>
          <a:prstGeom prst="rect">
            <a:avLst/>
          </a:prstGeom>
          <a:noFill/>
        </p:spPr>
        <p:txBody>
          <a:bodyPr wrap="square" rtlCol="0">
            <a:spAutoFit/>
          </a:bodyPr>
          <a:lstStyle/>
          <a:p>
            <a:r>
              <a:rPr lang="zh-CN" altLang="en-US" sz="2000" dirty="0" smtClean="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那么整个文档的</a:t>
            </a:r>
            <a:r>
              <a:rPr lang="zh-CN" altLang="en-US" sz="2000" b="1"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主题分配</a:t>
            </a:r>
            <a:r>
              <a:rPr lang="zh-CN" altLang="en-US" sz="2000" dirty="0" smtClean="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可能是这样的：</a:t>
            </a:r>
            <a:endParaRPr lang="en-US" altLang="zh-CN" sz="2000" dirty="0" smtClean="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862" y="3031865"/>
            <a:ext cx="7006510" cy="356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9418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6" presetClass="emph" presetSubtype="0" repeatCount="indefinite" fill="hold" grpId="0" nodeType="afterEffect">
                                  <p:stCondLst>
                                    <p:cond delay="0"/>
                                  </p:stCondLst>
                                  <p:childTnLst>
                                    <p:animEffect transition="out" filter="fade">
                                      <p:cBhvr>
                                        <p:cTn id="13" dur="2000" tmFilter="0, 0; .2, .5; .8, .5; 1, 0"/>
                                        <p:tgtEl>
                                          <p:spTgt spid="10"/>
                                        </p:tgtEl>
                                      </p:cBhvr>
                                    </p:animEffect>
                                    <p:animScale>
                                      <p:cBhvr>
                                        <p:cTn id="14" dur="1000" autoRev="1" fill="hold"/>
                                        <p:tgtEl>
                                          <p:spTgt spid="10"/>
                                        </p:tgtEl>
                                      </p:cBhvr>
                                      <p:by x="105000" y="105000"/>
                                    </p:animScale>
                                  </p:childTnLst>
                                </p:cTn>
                              </p:par>
                              <p:par>
                                <p:cTn id="15" presetID="26" presetClass="emph" presetSubtype="0" repeatCount="indefinite" fill="hold" grpId="0" nodeType="withEffect">
                                  <p:stCondLst>
                                    <p:cond delay="0"/>
                                  </p:stCondLst>
                                  <p:childTnLst>
                                    <p:animEffect transition="out" filter="fade">
                                      <p:cBhvr>
                                        <p:cTn id="16" dur="2000" tmFilter="0, 0; .2, .5; .8, .5; 1, 0"/>
                                        <p:tgtEl>
                                          <p:spTgt spid="17"/>
                                        </p:tgtEl>
                                      </p:cBhvr>
                                    </p:animEffect>
                                    <p:animScale>
                                      <p:cBhvr>
                                        <p:cTn id="17" dur="100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1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训练</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2" y="766732"/>
            <a:ext cx="7490753" cy="5016758"/>
          </a:xfrm>
          <a:prstGeom prst="rect">
            <a:avLst/>
          </a:prstGeom>
          <a:noFill/>
        </p:spPr>
        <p:txBody>
          <a:bodyPr wrap="square" rtlCol="0">
            <a:spAutoFit/>
          </a:bodyPr>
          <a:lstStyle/>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给定文本</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语料以及分布的先验参数，得到文档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类似于概括</a:t>
            </a:r>
            <a:r>
              <a:rPr lang="zh-CN" altLang="en-US" sz="2000" dirty="0" smtClean="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文章</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中心思想</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一般先有训练，方能生成。就像写作之前必须花费大量时间阅读一样。在广泛阅读的过程中，我们积累词汇，积累词汇的组合搭配，积累如何概括段落大意，如何分段，如何概括文章的中心思想。</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一般过程如下：</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mj-lt"/>
              <a:buAutoNum type="arabicPeriod"/>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文档的向量空间模型构建，特征值可以是</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TF</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或</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TF-IDF</a:t>
            </a:r>
          </a:p>
          <a:p>
            <a:pPr marL="457200" indent="-457200">
              <a:buFont typeface="+mj-lt"/>
              <a:buAutoNum type="arabicPeriod"/>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参数估计：</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吉布斯采样</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(Gibbs Sampling)</a:t>
            </a:r>
          </a:p>
          <a:p>
            <a:pPr marL="342900" indent="-342900">
              <a:buFont typeface="Wingdings" panose="05000000000000000000" pitchFamily="2" charset="2"/>
              <a:buChar char="Ø"/>
            </a:pP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变分推断</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err="1"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Variational</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Inference)</a:t>
            </a: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85161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txBox="1"/>
          <p:nvPr/>
        </p:nvSpPr>
        <p:spPr>
          <a:xfrm>
            <a:off x="599006" y="2967335"/>
            <a:ext cx="2970364" cy="923330"/>
          </a:xfrm>
          <a:prstGeom prst="rect">
            <a:avLst/>
          </a:prstGeom>
          <a:noFill/>
        </p:spPr>
        <p:txBody>
          <a:bodyPr wrap="square" rtlCol="0">
            <a:spAutoFit/>
          </a:bodyPr>
          <a:lstStyle/>
          <a:p>
            <a:pPr algn="ctr"/>
            <a:r>
              <a:rPr lang="zh-CN" altLang="en-US" sz="5400" b="1" dirty="0" smtClean="0">
                <a:solidFill>
                  <a:srgbClr val="FF7800"/>
                </a:solidFill>
                <a:latin typeface="Times New Roman" panose="02020603050405020304" pitchFamily="18" charset="0"/>
                <a:ea typeface="微软雅黑" pitchFamily="34" charset="-122"/>
                <a:cs typeface="Times New Roman" panose="02020603050405020304" pitchFamily="18" charset="0"/>
              </a:rPr>
              <a:t>生成</a:t>
            </a:r>
            <a:endParaRPr lang="zh-CN" altLang="en-US" sz="5400" b="1" dirty="0">
              <a:solidFill>
                <a:srgbClr val="FF7800"/>
              </a:solidFill>
              <a:latin typeface="Times New Roman" panose="02020603050405020304" pitchFamily="18" charset="0"/>
              <a:ea typeface="微软雅黑" pitchFamily="34" charset="-122"/>
              <a:cs typeface="Times New Roman" panose="02020603050405020304" pitchFamily="18" charset="0"/>
            </a:endParaRPr>
          </a:p>
        </p:txBody>
      </p:sp>
      <p:sp>
        <p:nvSpPr>
          <p:cNvPr id="10" name="任意多边形 9">
            <a:hlinkClick r:id="" action="ppaction://hlinkshowjump?jump=nextslide"/>
          </p:cNvPr>
          <p:cNvSpPr/>
          <p:nvPr/>
        </p:nvSpPr>
        <p:spPr bwMode="auto">
          <a:xfrm>
            <a:off x="11520577"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17" name="任意多边形 16">
            <a:hlinkClick r:id="" action="ppaction://hlinkshowjump?jump=previousslide"/>
          </p:cNvPr>
          <p:cNvSpPr/>
          <p:nvPr/>
        </p:nvSpPr>
        <p:spPr bwMode="auto">
          <a:xfrm flipH="1">
            <a:off x="265452" y="3108821"/>
            <a:ext cx="333554" cy="640359"/>
          </a:xfrm>
          <a:custGeom>
            <a:avLst/>
            <a:gdLst>
              <a:gd name="connsiteX0" fmla="*/ 0 w 500332"/>
              <a:gd name="connsiteY0" fmla="*/ 0 h 845389"/>
              <a:gd name="connsiteX1" fmla="*/ 500332 w 500332"/>
              <a:gd name="connsiteY1" fmla="*/ 448574 h 845389"/>
              <a:gd name="connsiteX2" fmla="*/ 34505 w 500332"/>
              <a:gd name="connsiteY2" fmla="*/ 845389 h 845389"/>
              <a:gd name="connsiteX0" fmla="*/ 15191 w 465827"/>
              <a:gd name="connsiteY0" fmla="*/ 0 h 805633"/>
              <a:gd name="connsiteX1" fmla="*/ 465827 w 465827"/>
              <a:gd name="connsiteY1" fmla="*/ 408818 h 805633"/>
              <a:gd name="connsiteX2" fmla="*/ 0 w 465827"/>
              <a:gd name="connsiteY2" fmla="*/ 805633 h 805633"/>
            </a:gdLst>
            <a:ahLst/>
            <a:cxnLst>
              <a:cxn ang="0">
                <a:pos x="connsiteX0" y="connsiteY0"/>
              </a:cxn>
              <a:cxn ang="0">
                <a:pos x="connsiteX1" y="connsiteY1"/>
              </a:cxn>
              <a:cxn ang="0">
                <a:pos x="connsiteX2" y="connsiteY2"/>
              </a:cxn>
            </a:cxnLst>
            <a:rect l="l" t="t" r="r" b="b"/>
            <a:pathLst>
              <a:path w="465827" h="805633">
                <a:moveTo>
                  <a:pt x="15191" y="0"/>
                </a:moveTo>
                <a:lnTo>
                  <a:pt x="465827" y="408818"/>
                </a:lnTo>
                <a:lnTo>
                  <a:pt x="0" y="805633"/>
                </a:lnTo>
              </a:path>
            </a:pathLst>
          </a:custGeom>
          <a:noFill/>
          <a:ln w="57150" cap="flat" cmpd="sng" algn="ctr">
            <a:solidFill>
              <a:schemeClr val="tx1">
                <a:lumMod val="50000"/>
                <a:lumOff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smtClean="0">
              <a:solidFill>
                <a:srgbClr val="000000"/>
              </a:solidFill>
            </a:endParaRPr>
          </a:p>
        </p:txBody>
      </p:sp>
      <p:sp>
        <p:nvSpPr>
          <p:cNvPr id="6" name="TextBox 29"/>
          <p:cNvSpPr txBox="1"/>
          <p:nvPr/>
        </p:nvSpPr>
        <p:spPr>
          <a:xfrm>
            <a:off x="3708072" y="971449"/>
            <a:ext cx="7490753" cy="4708981"/>
          </a:xfrm>
          <a:prstGeom prst="rect">
            <a:avLst/>
          </a:prstGeom>
          <a:noFill/>
        </p:spPr>
        <p:txBody>
          <a:bodyPr wrap="square" rtlCol="0">
            <a:spAutoFit/>
          </a:bodyPr>
          <a:lstStyle/>
          <a:p>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给定文档</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主题、主题</a:t>
            </a:r>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词汇分布，并给定相关主题、词汇，生成文档。</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类似于以</a:t>
            </a:r>
            <a:r>
              <a:rPr lang="en-US" altLang="zh-CN"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XXX</a:t>
            </a:r>
            <a:r>
              <a:rPr lang="zh-CN" altLang="en-US" sz="2000" dirty="0">
                <a:solidFill>
                  <a:srgbClr val="FF7800"/>
                </a:solidFill>
                <a:latin typeface="Times New Roman" panose="02020603050405020304" pitchFamily="18" charset="0"/>
                <a:ea typeface="华文楷体" panose="02010600040101010101" pitchFamily="2" charset="-122"/>
                <a:cs typeface="Times New Roman" panose="02020603050405020304" pitchFamily="18" charset="0"/>
              </a:rPr>
              <a:t>为题写一篇作文</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当有了一定的积累</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训练</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之后，对文法、句法、词法有了较深的理解之后，就可以厚积薄发，行文创作。</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一般过程如下：</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pPr marL="457200" indent="-457200">
              <a:buFont typeface="+mj-lt"/>
              <a:buAutoNum type="arabicPeriod"/>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确定要生成的文档的数目，每个文档的相应的词数</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即每个文档的长度</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p>
          <a:p>
            <a:pPr marL="457200" indent="-457200">
              <a:buFont typeface="+mj-lt"/>
              <a:buAutoNum type="arabicPeriod"/>
            </a:pP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对于每一篇文档的每一个词：</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文档</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主题分布采样一个主题</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选定该主题的主题</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根据该主题</a:t>
            </a:r>
            <a:r>
              <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rPr>
              <a:t>词汇分布采样一个词</a:t>
            </a:r>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000" dirty="0" smtClean="0">
              <a:solidFill>
                <a:prstClr val="black">
                  <a:lumMod val="75000"/>
                  <a:lumOff val="25000"/>
                </a:prst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909337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550"/>
                            </p:stCondLst>
                            <p:childTnLst>
                              <p:par>
                                <p:cTn id="13" presetID="10" presetClass="entr" presetSubtype="0" fill="hold" grpId="1"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1050"/>
                            </p:stCondLst>
                            <p:childTnLst>
                              <p:par>
                                <p:cTn id="20" presetID="26" presetClass="emph" presetSubtype="0" repeatCount="indefinite" fill="hold" grpId="0" nodeType="afterEffect">
                                  <p:stCondLst>
                                    <p:cond delay="0"/>
                                  </p:stCondLst>
                                  <p:childTnLst>
                                    <p:animEffect transition="out" filter="fade">
                                      <p:cBhvr>
                                        <p:cTn id="21" dur="2000" tmFilter="0, 0; .2, .5; .8, .5; 1, 0"/>
                                        <p:tgtEl>
                                          <p:spTgt spid="10"/>
                                        </p:tgtEl>
                                      </p:cBhvr>
                                    </p:animEffect>
                                    <p:animScale>
                                      <p:cBhvr>
                                        <p:cTn id="22" dur="1000" autoRev="1" fill="hold"/>
                                        <p:tgtEl>
                                          <p:spTgt spid="10"/>
                                        </p:tgtEl>
                                      </p:cBhvr>
                                      <p:by x="105000" y="105000"/>
                                    </p:animScale>
                                  </p:childTnLst>
                                </p:cTn>
                              </p:par>
                              <p:par>
                                <p:cTn id="23" presetID="26" presetClass="emph" presetSubtype="0" repeatCount="indefinite" fill="hold" grpId="0" nodeType="withEffect">
                                  <p:stCondLst>
                                    <p:cond delay="0"/>
                                  </p:stCondLst>
                                  <p:childTnLst>
                                    <p:animEffect transition="out" filter="fade">
                                      <p:cBhvr>
                                        <p:cTn id="24" dur="2000" tmFilter="0, 0; .2, .5; .8, .5; 1, 0"/>
                                        <p:tgtEl>
                                          <p:spTgt spid="17"/>
                                        </p:tgtEl>
                                      </p:cBhvr>
                                    </p:animEffect>
                                    <p:animScale>
                                      <p:cBhvr>
                                        <p:cTn id="25" dur="1000" autoRev="1" fill="hold"/>
                                        <p:tgtEl>
                                          <p:spTgt spid="17"/>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0" grpId="0" animBg="1"/>
      <p:bldP spid="10" grpId="1" animBg="1"/>
      <p:bldP spid="17" grpId="0" animBg="1"/>
      <p:bldP spid="17" grpId="1" animBg="1"/>
      <p:bldP spid="6"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Pages>0</Pages>
  <Words>2049</Words>
  <Characters>0</Characters>
  <Application>Microsoft Office PowerPoint</Application>
  <DocSecurity>0</DocSecurity>
  <PresentationFormat>自定义</PresentationFormat>
  <Lines>0</Lines>
  <Paragraphs>253</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57" baseType="lpstr">
      <vt:lpstr>Office Theme</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ZhuJiahui</cp:lastModifiedBy>
  <cp:revision>106</cp:revision>
  <dcterms:created xsi:type="dcterms:W3CDTF">2012-09-21T09:29:31Z</dcterms:created>
  <dcterms:modified xsi:type="dcterms:W3CDTF">2014-11-13T08:20:45Z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2052-8.1.0.3483</vt:lpwstr>
  </property>
</Properties>
</file>