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9"/>
  </p:notesMasterIdLst>
  <p:sldIdLst>
    <p:sldId id="2686" r:id="rId2"/>
    <p:sldId id="2681" r:id="rId3"/>
    <p:sldId id="2690" r:id="rId4"/>
    <p:sldId id="2626" r:id="rId5"/>
    <p:sldId id="2693" r:id="rId6"/>
    <p:sldId id="2676" r:id="rId7"/>
    <p:sldId id="2696" r:id="rId8"/>
  </p:sldIdLst>
  <p:sldSz cx="12858750" cy="7232650"/>
  <p:notesSz cx="6858000" cy="9144000"/>
  <p:custDataLst>
    <p:tags r:id="rId1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6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12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5568"/>
    <a:srgbClr val="591F0E"/>
    <a:srgbClr val="725A41"/>
    <a:srgbClr val="ECCAC2"/>
    <a:srgbClr val="EED1CA"/>
    <a:srgbClr val="F1D8D2"/>
    <a:srgbClr val="BC3A61"/>
    <a:srgbClr val="124471"/>
    <a:srgbClr val="D6B1CB"/>
    <a:srgbClr val="F7C5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94" autoAdjust="0"/>
    <p:restoredTop sz="84775" autoAdjust="0"/>
  </p:normalViewPr>
  <p:slideViewPr>
    <p:cSldViewPr>
      <p:cViewPr varScale="1">
        <p:scale>
          <a:sx n="93" d="100"/>
          <a:sy n="93" d="100"/>
        </p:scale>
        <p:origin x="1116" y="96"/>
      </p:cViewPr>
      <p:guideLst>
        <p:guide orient="horz" pos="736"/>
        <p:guide pos="4050"/>
        <p:guide pos="512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55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750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/>
              <a:pPr algn="r" eaLnBrk="1" latinLnBrk="1" hangingPunct="1">
                <a:spcBef>
                  <a:spcPct val="0"/>
                </a:spcBef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750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这学期刚开始来的时候被分到情报项目组，然后从需求开始一直到开发，完成了部分工作，学习了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等框架</a:t>
            </a:r>
            <a:endParaRPr lang="en-US" altLang="zh-CN" dirty="0" smtClean="0"/>
          </a:p>
          <a:p>
            <a:r>
              <a:rPr lang="zh-CN" altLang="en-US" dirty="0" smtClean="0"/>
              <a:t>四月份开始写论文和做实验</a:t>
            </a:r>
            <a:r>
              <a:rPr lang="zh-CN" altLang="en-US" dirty="0" smtClean="0"/>
              <a:t>，论文是和主题模型相关的，这期间认真读了很多与主题模型相关的论文，然后就是准备</a:t>
            </a:r>
            <a:r>
              <a:rPr lang="zh-CN" altLang="en-US" dirty="0" smtClean="0"/>
              <a:t>答辩和公开答辩</a:t>
            </a:r>
            <a:endParaRPr lang="en-US" altLang="zh-CN" dirty="0" smtClean="0"/>
          </a:p>
          <a:p>
            <a:r>
              <a:rPr lang="zh-CN" altLang="en-US" dirty="0" smtClean="0"/>
              <a:t>答辩之后主要是在做移动端的</a:t>
            </a:r>
            <a:r>
              <a:rPr lang="zh-CN" altLang="en-US" dirty="0" smtClean="0"/>
              <a:t>比赛，因为时间比较赶，所以没有完成好。</a:t>
            </a:r>
            <a:endParaRPr lang="en-US" altLang="zh-CN" dirty="0" smtClean="0"/>
          </a:p>
          <a:p>
            <a:r>
              <a:rPr lang="zh-CN" altLang="en-US" dirty="0" smtClean="0"/>
              <a:t>最近是想开始搞学术了，所以看了一下神经网络的入门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9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4213"/>
            <a:ext cx="6096000" cy="34290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总结一下这学期做项目时遇到的问题，第一个就是自己会有点拖延症，然后就是在做情报项目的时候一直需求都不明确，都靠自己想象，然后反反复复来来回回的改来改去，做了很多重复工。主要是沟通方面的问题。</a:t>
            </a:r>
            <a:endParaRPr lang="zh-CN" altLang="en-US" dirty="0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46D230FF-CF30-47C2-BA4C-59A7874B97B3}" type="slidenum">
              <a:rPr lang="zh-CN" altLang="en-US"/>
              <a:pPr algn="r" eaLnBrk="1" latinLnBrk="1" hangingPunct="1">
                <a:spcBef>
                  <a:spcPct val="0"/>
                </a:spcBef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58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/>
              <a:pPr algn="r" eaLnBrk="1" latinLnBrk="1" hangingPunct="1">
                <a:spcBef>
                  <a:spcPct val="0"/>
                </a:spcBef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525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下学期主要目标是首先要好好上课，然后就是继续学习深度学习方面的内容，最后就是在新项目组跟着各位师姐师兄多学点技能。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最后感谢各位师兄师姐和老师这学期的指点</a:t>
            </a:r>
            <a:endParaRPr lang="en-US" altLang="zh-CN" dirty="0" smtClean="0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/>
              <a:pPr algn="r" eaLnBrk="1" latinLnBrk="1" hangingPunct="1">
                <a:spcBef>
                  <a:spcPct val="0"/>
                </a:spcBef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099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790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918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1345" y="-16648"/>
            <a:ext cx="1942208" cy="149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7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279" t="11171" r="45520" b="24115"/>
          <a:stretch/>
        </p:blipFill>
        <p:spPr>
          <a:xfrm>
            <a:off x="9630125" y="-1105912"/>
            <a:ext cx="6687017" cy="965902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7760" t="11172" r="27039" b="23119"/>
          <a:stretch/>
        </p:blipFill>
        <p:spPr>
          <a:xfrm>
            <a:off x="-3470252" y="-1254510"/>
            <a:ext cx="6687017" cy="9807624"/>
          </a:xfrm>
          <a:prstGeom prst="rect">
            <a:avLst/>
          </a:prstGeom>
        </p:spPr>
      </p:pic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388215" y="3261936"/>
            <a:ext cx="603671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5400" dirty="0" smtClean="0">
                <a:solidFill>
                  <a:srgbClr val="591F0E"/>
                </a:solidFill>
                <a:cs typeface="Arial" panose="020B0604020202020204" pitchFamily="34" charset="0"/>
              </a:rPr>
              <a:t>学期总结</a:t>
            </a:r>
            <a:endParaRPr lang="zh-CN" altLang="en-US" sz="5400" dirty="0">
              <a:solidFill>
                <a:srgbClr val="591F0E"/>
              </a:solidFill>
              <a:cs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3216765" y="5272509"/>
            <a:ext cx="6379612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600" dirty="0" smtClean="0">
                <a:solidFill>
                  <a:srgbClr val="591F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汇报人：廖庆文</a:t>
            </a:r>
            <a:endParaRPr lang="en-US" altLang="zh-CN" sz="1600" dirty="0" smtClean="0">
              <a:solidFill>
                <a:srgbClr val="591F0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en-US" altLang="zh-CN" sz="1600" dirty="0" smtClean="0">
                <a:solidFill>
                  <a:srgbClr val="591F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  <a:r>
              <a:rPr lang="zh-CN" altLang="en-US" sz="1600" dirty="0" smtClean="0">
                <a:solidFill>
                  <a:srgbClr val="591F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zh-CN" sz="1600" dirty="0" smtClean="0">
                <a:solidFill>
                  <a:srgbClr val="591F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zh-CN" altLang="en-US" sz="1600" dirty="0" smtClean="0">
                <a:solidFill>
                  <a:srgbClr val="591F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月</a:t>
            </a:r>
            <a:r>
              <a:rPr lang="en-US" altLang="zh-CN" sz="1600" dirty="0" smtClean="0">
                <a:solidFill>
                  <a:srgbClr val="591F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r>
              <a:rPr lang="zh-CN" altLang="en-US" sz="1600" dirty="0" smtClean="0">
                <a:solidFill>
                  <a:srgbClr val="591F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号</a:t>
            </a:r>
            <a:endParaRPr lang="zh-CN" altLang="en-US" sz="1600" dirty="0">
              <a:solidFill>
                <a:srgbClr val="591F0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425582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5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5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259"/>
          <p:cNvSpPr>
            <a:spLocks noChangeArrowheads="1"/>
          </p:cNvSpPr>
          <p:nvPr/>
        </p:nvSpPr>
        <p:spPr bwMode="auto">
          <a:xfrm>
            <a:off x="4535089" y="3775171"/>
            <a:ext cx="37739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800" dirty="0" smtClean="0">
                <a:solidFill>
                  <a:srgbClr val="591F0E"/>
                </a:solidFill>
                <a:cs typeface="Arial" panose="020B0604020202020204" pitchFamily="34" charset="0"/>
              </a:rPr>
              <a:t>总结</a:t>
            </a:r>
            <a:endParaRPr lang="zh-CN" altLang="en-US" sz="2800" dirty="0">
              <a:solidFill>
                <a:srgbClr val="591F0E"/>
              </a:solidFill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42470" y="2135693"/>
            <a:ext cx="1124026" cy="186204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1500" dirty="0" smtClean="0">
                <a:solidFill>
                  <a:srgbClr val="591F0E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11500" dirty="0">
              <a:solidFill>
                <a:srgbClr val="591F0E"/>
              </a:solidFill>
              <a:latin typeface="Agency FB" panose="020B0503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799" t="11172" r="24800" b="12167"/>
          <a:stretch/>
        </p:blipFill>
        <p:spPr>
          <a:xfrm rot="2682414">
            <a:off x="845544" y="2881351"/>
            <a:ext cx="4356396" cy="37271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90065" y="-53620"/>
            <a:ext cx="905525" cy="61206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3138825">
            <a:off x="3848544" y="1730220"/>
            <a:ext cx="513024" cy="7164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21683" y="996794"/>
            <a:ext cx="584155" cy="57615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9867" b="-9867"/>
          <a:stretch/>
        </p:blipFill>
        <p:spPr>
          <a:xfrm>
            <a:off x="3247981" y="2785669"/>
            <a:ext cx="467439" cy="31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4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800"/>
                            </p:stCondLst>
                            <p:childTnLst>
                              <p:par>
                                <p:cTn id="5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Up Arrow 64"/>
          <p:cNvSpPr/>
          <p:nvPr/>
        </p:nvSpPr>
        <p:spPr>
          <a:xfrm>
            <a:off x="6006614" y="1429179"/>
            <a:ext cx="520995" cy="5803495"/>
          </a:xfrm>
          <a:prstGeom prst="upArrow">
            <a:avLst>
              <a:gd name="adj1" fmla="val 50000"/>
              <a:gd name="adj2" fmla="val 67147"/>
            </a:avLst>
          </a:prstGeom>
          <a:solidFill>
            <a:srgbClr val="725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Bent Arrow 65"/>
          <p:cNvSpPr/>
          <p:nvPr/>
        </p:nvSpPr>
        <p:spPr>
          <a:xfrm>
            <a:off x="6135355" y="2437672"/>
            <a:ext cx="3286684" cy="4795003"/>
          </a:xfrm>
          <a:prstGeom prst="bentArrow">
            <a:avLst>
              <a:gd name="adj1" fmla="val 8879"/>
              <a:gd name="adj2" fmla="val 9038"/>
              <a:gd name="adj3" fmla="val 15734"/>
              <a:gd name="adj4" fmla="val 19454"/>
            </a:avLst>
          </a:prstGeom>
          <a:solidFill>
            <a:srgbClr val="725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Bent Arrow 53"/>
          <p:cNvSpPr/>
          <p:nvPr/>
        </p:nvSpPr>
        <p:spPr>
          <a:xfrm flipH="1">
            <a:off x="3142690" y="3402025"/>
            <a:ext cx="3286684" cy="3830650"/>
          </a:xfrm>
          <a:prstGeom prst="bentArrow">
            <a:avLst>
              <a:gd name="adj1" fmla="val 8879"/>
              <a:gd name="adj2" fmla="val 9038"/>
              <a:gd name="adj3" fmla="val 15734"/>
              <a:gd name="adj4" fmla="val 19454"/>
            </a:avLst>
          </a:prstGeom>
          <a:solidFill>
            <a:srgbClr val="ECCA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Bent Arrow 50"/>
          <p:cNvSpPr/>
          <p:nvPr/>
        </p:nvSpPr>
        <p:spPr>
          <a:xfrm>
            <a:off x="6136932" y="3937777"/>
            <a:ext cx="2916194" cy="3294898"/>
          </a:xfrm>
          <a:prstGeom prst="bentArrow">
            <a:avLst>
              <a:gd name="adj1" fmla="val 10194"/>
              <a:gd name="adj2" fmla="val 9038"/>
              <a:gd name="adj3" fmla="val 14263"/>
              <a:gd name="adj4" fmla="val 24932"/>
            </a:avLst>
          </a:prstGeom>
          <a:solidFill>
            <a:srgbClr val="725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Bent Arrow 56"/>
          <p:cNvSpPr/>
          <p:nvPr/>
        </p:nvSpPr>
        <p:spPr>
          <a:xfrm flipH="1">
            <a:off x="3923883" y="4775015"/>
            <a:ext cx="2505492" cy="2457660"/>
          </a:xfrm>
          <a:prstGeom prst="bentArrow">
            <a:avLst>
              <a:gd name="adj1" fmla="val 13458"/>
              <a:gd name="adj2" fmla="val 12349"/>
              <a:gd name="adj3" fmla="val 17061"/>
              <a:gd name="adj4" fmla="val 30061"/>
            </a:avLst>
          </a:prstGeom>
          <a:solidFill>
            <a:srgbClr val="ECCA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76004" y="5317350"/>
            <a:ext cx="242238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2017/02——2017/07</a:t>
            </a:r>
          </a:p>
          <a:p>
            <a:pPr algn="ctr"/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情报系统项目</a:t>
            </a:r>
            <a:r>
              <a:rPr lang="en-US" sz="9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sz="9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sz="900" b="1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547910" y="4222495"/>
            <a:ext cx="239079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605E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2017/04——2017/05</a:t>
            </a:r>
          </a:p>
          <a:p>
            <a:pPr algn="r"/>
            <a:endParaRPr lang="en-US" altLang="zh-CN" sz="9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</a:t>
            </a:r>
            <a:endParaRPr lang="en-US" altLang="zh-CN" sz="16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Freeform 245"/>
          <p:cNvSpPr>
            <a:spLocks/>
          </p:cNvSpPr>
          <p:nvPr/>
        </p:nvSpPr>
        <p:spPr bwMode="auto">
          <a:xfrm>
            <a:off x="5314811" y="5416100"/>
            <a:ext cx="466304" cy="466304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rgbClr val="ECCAC2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Freeform 5"/>
          <p:cNvSpPr>
            <a:spLocks noEditPoints="1"/>
          </p:cNvSpPr>
          <p:nvPr/>
        </p:nvSpPr>
        <p:spPr bwMode="auto">
          <a:xfrm>
            <a:off x="6636012" y="1753202"/>
            <a:ext cx="520804" cy="520804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rgbClr val="725A4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5" name="Freeform 217"/>
          <p:cNvSpPr>
            <a:spLocks noEditPoints="1"/>
          </p:cNvSpPr>
          <p:nvPr/>
        </p:nvSpPr>
        <p:spPr bwMode="auto">
          <a:xfrm>
            <a:off x="5387237" y="4073949"/>
            <a:ext cx="532771" cy="399579"/>
          </a:xfrm>
          <a:custGeom>
            <a:avLst/>
            <a:gdLst/>
            <a:ahLst/>
            <a:cxnLst>
              <a:cxn ang="0">
                <a:pos x="78" y="58"/>
              </a:cxn>
              <a:cxn ang="0">
                <a:pos x="0" y="58"/>
              </a:cxn>
              <a:cxn ang="0">
                <a:pos x="0" y="0"/>
              </a:cxn>
              <a:cxn ang="0">
                <a:pos x="5" y="0"/>
              </a:cxn>
              <a:cxn ang="0">
                <a:pos x="5" y="53"/>
              </a:cxn>
              <a:cxn ang="0">
                <a:pos x="78" y="53"/>
              </a:cxn>
              <a:cxn ang="0">
                <a:pos x="78" y="58"/>
              </a:cxn>
              <a:cxn ang="0">
                <a:pos x="73" y="22"/>
              </a:cxn>
              <a:cxn ang="0">
                <a:pos x="71" y="23"/>
              </a:cxn>
              <a:cxn ang="0">
                <a:pos x="66" y="18"/>
              </a:cxn>
              <a:cxn ang="0">
                <a:pos x="42" y="42"/>
              </a:cxn>
              <a:cxn ang="0">
                <a:pos x="40" y="42"/>
              </a:cxn>
              <a:cxn ang="0">
                <a:pos x="31" y="34"/>
              </a:cxn>
              <a:cxn ang="0">
                <a:pos x="16" y="49"/>
              </a:cxn>
              <a:cxn ang="0">
                <a:pos x="8" y="42"/>
              </a:cxn>
              <a:cxn ang="0">
                <a:pos x="30" y="20"/>
              </a:cxn>
              <a:cxn ang="0">
                <a:pos x="32" y="20"/>
              </a:cxn>
              <a:cxn ang="0">
                <a:pos x="41" y="29"/>
              </a:cxn>
              <a:cxn ang="0">
                <a:pos x="59" y="11"/>
              </a:cxn>
              <a:cxn ang="0">
                <a:pos x="54" y="6"/>
              </a:cxn>
              <a:cxn ang="0">
                <a:pos x="55" y="4"/>
              </a:cxn>
              <a:cxn ang="0">
                <a:pos x="71" y="4"/>
              </a:cxn>
              <a:cxn ang="0">
                <a:pos x="73" y="6"/>
              </a:cxn>
              <a:cxn ang="0">
                <a:pos x="73" y="22"/>
              </a:cxn>
            </a:cxnLst>
            <a:rect l="0" t="0" r="r" b="b"/>
            <a:pathLst>
              <a:path w="78" h="58">
                <a:moveTo>
                  <a:pt x="78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3"/>
                  <a:pt x="5" y="53"/>
                  <a:pt x="5" y="53"/>
                </a:cubicBezTo>
                <a:cubicBezTo>
                  <a:pt x="78" y="53"/>
                  <a:pt x="78" y="53"/>
                  <a:pt x="78" y="53"/>
                </a:cubicBezTo>
                <a:lnTo>
                  <a:pt x="78" y="58"/>
                </a:lnTo>
                <a:close/>
                <a:moveTo>
                  <a:pt x="73" y="22"/>
                </a:moveTo>
                <a:cubicBezTo>
                  <a:pt x="73" y="23"/>
                  <a:pt x="71" y="24"/>
                  <a:pt x="71" y="23"/>
                </a:cubicBezTo>
                <a:cubicBezTo>
                  <a:pt x="66" y="18"/>
                  <a:pt x="66" y="18"/>
                  <a:pt x="66" y="18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3"/>
                  <a:pt x="41" y="43"/>
                  <a:pt x="40" y="42"/>
                </a:cubicBezTo>
                <a:cubicBezTo>
                  <a:pt x="31" y="34"/>
                  <a:pt x="31" y="34"/>
                  <a:pt x="31" y="34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42"/>
                  <a:pt x="8" y="42"/>
                  <a:pt x="8" y="42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2" y="19"/>
                  <a:pt x="32" y="20"/>
                </a:cubicBezTo>
                <a:cubicBezTo>
                  <a:pt x="41" y="29"/>
                  <a:pt x="41" y="29"/>
                  <a:pt x="41" y="29"/>
                </a:cubicBezTo>
                <a:cubicBezTo>
                  <a:pt x="59" y="11"/>
                  <a:pt x="59" y="11"/>
                  <a:pt x="59" y="11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6"/>
                  <a:pt x="54" y="4"/>
                  <a:pt x="55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2" y="4"/>
                  <a:pt x="73" y="5"/>
                  <a:pt x="73" y="6"/>
                </a:cubicBezTo>
                <a:lnTo>
                  <a:pt x="73" y="22"/>
                </a:lnTo>
                <a:close/>
              </a:path>
            </a:pathLst>
          </a:custGeom>
          <a:solidFill>
            <a:srgbClr val="ECCAC2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6" name="Freeform 216"/>
          <p:cNvSpPr>
            <a:spLocks noEditPoints="1"/>
          </p:cNvSpPr>
          <p:nvPr/>
        </p:nvSpPr>
        <p:spPr bwMode="auto">
          <a:xfrm>
            <a:off x="6653480" y="4576869"/>
            <a:ext cx="476825" cy="480067"/>
          </a:xfrm>
          <a:custGeom>
            <a:avLst/>
            <a:gdLst/>
            <a:ahLst/>
            <a:cxnLst>
              <a:cxn ang="0">
                <a:pos x="68" y="34"/>
              </a:cxn>
              <a:cxn ang="0">
                <a:pos x="34" y="68"/>
              </a:cxn>
              <a:cxn ang="0">
                <a:pos x="0" y="34"/>
              </a:cxn>
              <a:cxn ang="0">
                <a:pos x="34" y="0"/>
              </a:cxn>
              <a:cxn ang="0">
                <a:pos x="68" y="34"/>
              </a:cxn>
              <a:cxn ang="0">
                <a:pos x="15" y="40"/>
              </a:cxn>
              <a:cxn ang="0">
                <a:pos x="14" y="34"/>
              </a:cxn>
              <a:cxn ang="0">
                <a:pos x="15" y="27"/>
              </a:cxn>
              <a:cxn ang="0">
                <a:pos x="8" y="20"/>
              </a:cxn>
              <a:cxn ang="0">
                <a:pos x="5" y="34"/>
              </a:cxn>
              <a:cxn ang="0">
                <a:pos x="8" y="47"/>
              </a:cxn>
              <a:cxn ang="0">
                <a:pos x="15" y="40"/>
              </a:cxn>
              <a:cxn ang="0">
                <a:pos x="48" y="34"/>
              </a:cxn>
              <a:cxn ang="0">
                <a:pos x="34" y="19"/>
              </a:cxn>
              <a:cxn ang="0">
                <a:pos x="19" y="34"/>
              </a:cxn>
              <a:cxn ang="0">
                <a:pos x="34" y="48"/>
              </a:cxn>
              <a:cxn ang="0">
                <a:pos x="48" y="34"/>
              </a:cxn>
              <a:cxn ang="0">
                <a:pos x="20" y="8"/>
              </a:cxn>
              <a:cxn ang="0">
                <a:pos x="27" y="15"/>
              </a:cxn>
              <a:cxn ang="0">
                <a:pos x="34" y="14"/>
              </a:cxn>
              <a:cxn ang="0">
                <a:pos x="40" y="15"/>
              </a:cxn>
              <a:cxn ang="0">
                <a:pos x="47" y="8"/>
              </a:cxn>
              <a:cxn ang="0">
                <a:pos x="34" y="5"/>
              </a:cxn>
              <a:cxn ang="0">
                <a:pos x="20" y="8"/>
              </a:cxn>
              <a:cxn ang="0">
                <a:pos x="47" y="59"/>
              </a:cxn>
              <a:cxn ang="0">
                <a:pos x="40" y="52"/>
              </a:cxn>
              <a:cxn ang="0">
                <a:pos x="34" y="53"/>
              </a:cxn>
              <a:cxn ang="0">
                <a:pos x="27" y="52"/>
              </a:cxn>
              <a:cxn ang="0">
                <a:pos x="20" y="59"/>
              </a:cxn>
              <a:cxn ang="0">
                <a:pos x="34" y="63"/>
              </a:cxn>
              <a:cxn ang="0">
                <a:pos x="47" y="59"/>
              </a:cxn>
              <a:cxn ang="0">
                <a:pos x="60" y="47"/>
              </a:cxn>
              <a:cxn ang="0">
                <a:pos x="63" y="34"/>
              </a:cxn>
              <a:cxn ang="0">
                <a:pos x="60" y="20"/>
              </a:cxn>
              <a:cxn ang="0">
                <a:pos x="52" y="27"/>
              </a:cxn>
              <a:cxn ang="0">
                <a:pos x="53" y="34"/>
              </a:cxn>
              <a:cxn ang="0">
                <a:pos x="52" y="40"/>
              </a:cxn>
              <a:cxn ang="0">
                <a:pos x="60" y="47"/>
              </a:cxn>
            </a:cxnLst>
            <a:rect l="0" t="0" r="r" b="b"/>
            <a:pathLst>
              <a:path w="68" h="68">
                <a:moveTo>
                  <a:pt x="68" y="34"/>
                </a:moveTo>
                <a:cubicBezTo>
                  <a:pt x="68" y="52"/>
                  <a:pt x="53" y="68"/>
                  <a:pt x="34" y="68"/>
                </a:cubicBezTo>
                <a:cubicBezTo>
                  <a:pt x="15" y="68"/>
                  <a:pt x="0" y="52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53" y="0"/>
                  <a:pt x="68" y="15"/>
                  <a:pt x="68" y="34"/>
                </a:cubicBezTo>
                <a:close/>
                <a:moveTo>
                  <a:pt x="15" y="40"/>
                </a:moveTo>
                <a:cubicBezTo>
                  <a:pt x="15" y="38"/>
                  <a:pt x="14" y="36"/>
                  <a:pt x="14" y="34"/>
                </a:cubicBezTo>
                <a:cubicBezTo>
                  <a:pt x="14" y="31"/>
                  <a:pt x="15" y="29"/>
                  <a:pt x="15" y="27"/>
                </a:cubicBezTo>
                <a:cubicBezTo>
                  <a:pt x="8" y="20"/>
                  <a:pt x="8" y="20"/>
                  <a:pt x="8" y="20"/>
                </a:cubicBezTo>
                <a:cubicBezTo>
                  <a:pt x="6" y="24"/>
                  <a:pt x="5" y="29"/>
                  <a:pt x="5" y="34"/>
                </a:cubicBezTo>
                <a:cubicBezTo>
                  <a:pt x="5" y="39"/>
                  <a:pt x="6" y="43"/>
                  <a:pt x="8" y="47"/>
                </a:cubicBezTo>
                <a:lnTo>
                  <a:pt x="15" y="40"/>
                </a:lnTo>
                <a:close/>
                <a:moveTo>
                  <a:pt x="48" y="34"/>
                </a:moveTo>
                <a:cubicBezTo>
                  <a:pt x="48" y="26"/>
                  <a:pt x="42" y="19"/>
                  <a:pt x="34" y="19"/>
                </a:cubicBezTo>
                <a:cubicBezTo>
                  <a:pt x="26" y="19"/>
                  <a:pt x="19" y="26"/>
                  <a:pt x="19" y="34"/>
                </a:cubicBezTo>
                <a:cubicBezTo>
                  <a:pt x="19" y="42"/>
                  <a:pt x="26" y="48"/>
                  <a:pt x="34" y="48"/>
                </a:cubicBezTo>
                <a:cubicBezTo>
                  <a:pt x="42" y="48"/>
                  <a:pt x="48" y="42"/>
                  <a:pt x="48" y="34"/>
                </a:cubicBezTo>
                <a:close/>
                <a:moveTo>
                  <a:pt x="20" y="8"/>
                </a:moveTo>
                <a:cubicBezTo>
                  <a:pt x="27" y="15"/>
                  <a:pt x="27" y="15"/>
                  <a:pt x="27" y="15"/>
                </a:cubicBezTo>
                <a:cubicBezTo>
                  <a:pt x="29" y="15"/>
                  <a:pt x="32" y="14"/>
                  <a:pt x="34" y="14"/>
                </a:cubicBezTo>
                <a:cubicBezTo>
                  <a:pt x="36" y="14"/>
                  <a:pt x="38" y="15"/>
                  <a:pt x="40" y="15"/>
                </a:cubicBezTo>
                <a:cubicBezTo>
                  <a:pt x="47" y="8"/>
                  <a:pt x="47" y="8"/>
                  <a:pt x="47" y="8"/>
                </a:cubicBezTo>
                <a:cubicBezTo>
                  <a:pt x="43" y="6"/>
                  <a:pt x="39" y="5"/>
                  <a:pt x="34" y="5"/>
                </a:cubicBezTo>
                <a:cubicBezTo>
                  <a:pt x="29" y="5"/>
                  <a:pt x="24" y="6"/>
                  <a:pt x="20" y="8"/>
                </a:cubicBezTo>
                <a:close/>
                <a:moveTo>
                  <a:pt x="47" y="59"/>
                </a:moveTo>
                <a:cubicBezTo>
                  <a:pt x="40" y="52"/>
                  <a:pt x="40" y="52"/>
                  <a:pt x="40" y="52"/>
                </a:cubicBezTo>
                <a:cubicBezTo>
                  <a:pt x="38" y="53"/>
                  <a:pt x="36" y="53"/>
                  <a:pt x="34" y="53"/>
                </a:cubicBezTo>
                <a:cubicBezTo>
                  <a:pt x="32" y="53"/>
                  <a:pt x="29" y="53"/>
                  <a:pt x="27" y="52"/>
                </a:cubicBezTo>
                <a:cubicBezTo>
                  <a:pt x="20" y="59"/>
                  <a:pt x="20" y="59"/>
                  <a:pt x="20" y="59"/>
                </a:cubicBezTo>
                <a:cubicBezTo>
                  <a:pt x="24" y="62"/>
                  <a:pt x="29" y="63"/>
                  <a:pt x="34" y="63"/>
                </a:cubicBezTo>
                <a:cubicBezTo>
                  <a:pt x="39" y="63"/>
                  <a:pt x="43" y="62"/>
                  <a:pt x="47" y="59"/>
                </a:cubicBezTo>
                <a:close/>
                <a:moveTo>
                  <a:pt x="60" y="47"/>
                </a:moveTo>
                <a:cubicBezTo>
                  <a:pt x="62" y="43"/>
                  <a:pt x="63" y="39"/>
                  <a:pt x="63" y="34"/>
                </a:cubicBezTo>
                <a:cubicBezTo>
                  <a:pt x="63" y="29"/>
                  <a:pt x="62" y="24"/>
                  <a:pt x="60" y="20"/>
                </a:cubicBezTo>
                <a:cubicBezTo>
                  <a:pt x="52" y="27"/>
                  <a:pt x="52" y="27"/>
                  <a:pt x="52" y="27"/>
                </a:cubicBezTo>
                <a:cubicBezTo>
                  <a:pt x="53" y="29"/>
                  <a:pt x="53" y="32"/>
                  <a:pt x="53" y="34"/>
                </a:cubicBezTo>
                <a:cubicBezTo>
                  <a:pt x="53" y="36"/>
                  <a:pt x="53" y="38"/>
                  <a:pt x="52" y="40"/>
                </a:cubicBezTo>
                <a:lnTo>
                  <a:pt x="60" y="47"/>
                </a:lnTo>
                <a:close/>
              </a:path>
            </a:pathLst>
          </a:custGeom>
          <a:solidFill>
            <a:srgbClr val="725A4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7" name="Freeform 135"/>
          <p:cNvSpPr>
            <a:spLocks noEditPoints="1"/>
          </p:cNvSpPr>
          <p:nvPr/>
        </p:nvSpPr>
        <p:spPr bwMode="auto">
          <a:xfrm>
            <a:off x="6604667" y="3109596"/>
            <a:ext cx="426578" cy="399579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rgbClr val="725A4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矩形 16"/>
          <p:cNvSpPr/>
          <p:nvPr/>
        </p:nvSpPr>
        <p:spPr>
          <a:xfrm>
            <a:off x="1325778" y="842671"/>
            <a:ext cx="697627" cy="400110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zh-CN" altLang="en-US" sz="2000" dirty="0" smtClean="0">
                <a:solidFill>
                  <a:srgbClr val="591F0E"/>
                </a:solidFill>
                <a:latin typeface="+mj-lt"/>
                <a:ea typeface="微软雅黑" panose="020B0503020204020204" pitchFamily="34" charset="-122"/>
              </a:rPr>
              <a:t>总结</a:t>
            </a:r>
            <a:endParaRPr lang="zh-CN" altLang="en-US" sz="2000" dirty="0">
              <a:solidFill>
                <a:srgbClr val="591F0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8" name="TextBox 66"/>
          <p:cNvSpPr txBox="1"/>
          <p:nvPr/>
        </p:nvSpPr>
        <p:spPr>
          <a:xfrm>
            <a:off x="439340" y="3466090"/>
            <a:ext cx="242238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2017/06——2017/07</a:t>
            </a:r>
          </a:p>
          <a:p>
            <a:pPr algn="ctr"/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移动端比赛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诗歌自动生成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en-US" sz="9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sz="9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sz="900" b="1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66"/>
          <p:cNvSpPr txBox="1"/>
          <p:nvPr/>
        </p:nvSpPr>
        <p:spPr>
          <a:xfrm>
            <a:off x="9391533" y="2387652"/>
            <a:ext cx="242238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最近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  <a:r>
              <a:rPr lang="en-US" sz="9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sz="9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sz="900" b="1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791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54" grpId="0" animBg="1"/>
      <p:bldP spid="51" grpId="0" animBg="1"/>
      <p:bldP spid="57" grpId="0" animBg="1"/>
      <p:bldP spid="67" grpId="0"/>
      <p:bldP spid="69" grpId="0"/>
      <p:bldP spid="73" grpId="0" animBg="1"/>
      <p:bldP spid="74" grpId="0" animBg="1"/>
      <p:bldP spid="75" grpId="0" animBg="1"/>
      <p:bldP spid="76" grpId="0" animBg="1"/>
      <p:bldP spid="77" grpId="0" animBg="1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91445" y="2300385"/>
            <a:ext cx="3964564" cy="3482386"/>
            <a:chOff x="1591445" y="2300385"/>
            <a:chExt cx="3964564" cy="3482386"/>
          </a:xfrm>
        </p:grpSpPr>
        <p:sp>
          <p:nvSpPr>
            <p:cNvPr id="28674" name="MH_Other_1"/>
            <p:cNvSpPr>
              <a:spLocks/>
            </p:cNvSpPr>
            <p:nvPr/>
          </p:nvSpPr>
          <p:spPr bwMode="auto">
            <a:xfrm>
              <a:off x="1591445" y="4054972"/>
              <a:ext cx="3964564" cy="189188"/>
            </a:xfrm>
            <a:custGeom>
              <a:avLst/>
              <a:gdLst>
                <a:gd name="T0" fmla="*/ 0 w 3759200"/>
                <a:gd name="T1" fmla="*/ 76116 h 179488"/>
                <a:gd name="T2" fmla="*/ 2070100 w 3759200"/>
                <a:gd name="T3" fmla="*/ 177602 h 179488"/>
                <a:gd name="T4" fmla="*/ 3759200 w 3759200"/>
                <a:gd name="T5" fmla="*/ 0 h 1794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59200" h="179488">
                  <a:moveTo>
                    <a:pt x="0" y="76200"/>
                  </a:moveTo>
                  <a:cubicBezTo>
                    <a:pt x="921808" y="129116"/>
                    <a:pt x="1443567" y="190500"/>
                    <a:pt x="2070100" y="177800"/>
                  </a:cubicBezTo>
                  <a:cubicBezTo>
                    <a:pt x="2696633" y="165100"/>
                    <a:pt x="3440641" y="86783"/>
                    <a:pt x="3759200" y="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675" name="MH_Other_2"/>
            <p:cNvSpPr>
              <a:spLocks/>
            </p:cNvSpPr>
            <p:nvPr/>
          </p:nvSpPr>
          <p:spPr bwMode="auto">
            <a:xfrm>
              <a:off x="1591445" y="2300385"/>
              <a:ext cx="3442206" cy="1875131"/>
            </a:xfrm>
            <a:custGeom>
              <a:avLst/>
              <a:gdLst>
                <a:gd name="T0" fmla="*/ 0 w 3263900"/>
                <a:gd name="T1" fmla="*/ 1778000 h 1778000"/>
                <a:gd name="T2" fmla="*/ 2070100 w 3263900"/>
                <a:gd name="T3" fmla="*/ 1016000 h 1778000"/>
                <a:gd name="T4" fmla="*/ 3263900 w 3263900"/>
                <a:gd name="T5" fmla="*/ 0 h 17780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63900" h="1778000">
                  <a:moveTo>
                    <a:pt x="0" y="1778000"/>
                  </a:moveTo>
                  <a:cubicBezTo>
                    <a:pt x="594783" y="1656291"/>
                    <a:pt x="1526117" y="1312333"/>
                    <a:pt x="2070100" y="1016000"/>
                  </a:cubicBezTo>
                  <a:cubicBezTo>
                    <a:pt x="2614083" y="719667"/>
                    <a:pt x="2897716" y="483658"/>
                    <a:pt x="3263900" y="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678" name="MH_Other_5"/>
            <p:cNvSpPr>
              <a:spLocks/>
            </p:cNvSpPr>
            <p:nvPr/>
          </p:nvSpPr>
          <p:spPr bwMode="auto">
            <a:xfrm>
              <a:off x="1604839" y="4162122"/>
              <a:ext cx="3428812" cy="1620649"/>
            </a:xfrm>
            <a:custGeom>
              <a:avLst/>
              <a:gdLst>
                <a:gd name="T0" fmla="*/ 0 w 3251200"/>
                <a:gd name="T1" fmla="*/ 0 h 1536700"/>
                <a:gd name="T2" fmla="*/ 2235200 w 3251200"/>
                <a:gd name="T3" fmla="*/ 787400 h 1536700"/>
                <a:gd name="T4" fmla="*/ 3251200 w 3251200"/>
                <a:gd name="T5" fmla="*/ 1536700 h 15367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51200" h="1536700">
                  <a:moveTo>
                    <a:pt x="0" y="0"/>
                  </a:moveTo>
                  <a:cubicBezTo>
                    <a:pt x="1049866" y="208491"/>
                    <a:pt x="1693333" y="531283"/>
                    <a:pt x="2235200" y="787400"/>
                  </a:cubicBezTo>
                  <a:cubicBezTo>
                    <a:pt x="2777067" y="1043517"/>
                    <a:pt x="3141133" y="1359958"/>
                    <a:pt x="3251200" y="153670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8684" name="MH_Other_6"/>
          <p:cNvSpPr>
            <a:spLocks noChangeArrowheads="1"/>
          </p:cNvSpPr>
          <p:nvPr/>
        </p:nvSpPr>
        <p:spPr bwMode="auto">
          <a:xfrm>
            <a:off x="4722245" y="1922010"/>
            <a:ext cx="704849" cy="704849"/>
          </a:xfrm>
          <a:prstGeom prst="ellipse">
            <a:avLst/>
          </a:prstGeom>
          <a:solidFill>
            <a:srgbClr val="ECCAC2"/>
          </a:solidFill>
          <a:ln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sz="2531" dirty="0">
                <a:solidFill>
                  <a:srgbClr val="FFFFFF"/>
                </a:solidFill>
                <a:latin typeface="Calibri" panose="020F0502020204030204" pitchFamily="34" charset="0"/>
                <a:ea typeface="Gungsuh" panose="02030600000101010101" pitchFamily="18" charset="-127"/>
              </a:rPr>
              <a:t>01</a:t>
            </a:r>
            <a:endParaRPr lang="zh-CN" altLang="en-US" sz="2531" dirty="0">
              <a:solidFill>
                <a:srgbClr val="FFFFFF"/>
              </a:solidFill>
              <a:latin typeface="Calibri" panose="020F0502020204030204" pitchFamily="34" charset="0"/>
              <a:ea typeface="Gungsuh" panose="02030600000101010101" pitchFamily="18" charset="-127"/>
            </a:endParaRPr>
          </a:p>
        </p:txBody>
      </p:sp>
      <p:sp>
        <p:nvSpPr>
          <p:cNvPr id="28686" name="MH_Other_8"/>
          <p:cNvSpPr>
            <a:spLocks noChangeArrowheads="1"/>
          </p:cNvSpPr>
          <p:nvPr/>
        </p:nvSpPr>
        <p:spPr bwMode="auto">
          <a:xfrm>
            <a:off x="5201073" y="3686643"/>
            <a:ext cx="704849" cy="706523"/>
          </a:xfrm>
          <a:prstGeom prst="ellipse">
            <a:avLst/>
          </a:prstGeom>
          <a:solidFill>
            <a:srgbClr val="ECCAC2"/>
          </a:solidFill>
          <a:ln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sz="2531" dirty="0" smtClean="0">
                <a:solidFill>
                  <a:srgbClr val="FFFFFF"/>
                </a:solidFill>
                <a:latin typeface="Calibri" panose="020F0502020204030204" pitchFamily="34" charset="0"/>
                <a:ea typeface="Gungsuh" panose="02030600000101010101" pitchFamily="18" charset="-127"/>
              </a:rPr>
              <a:t>02</a:t>
            </a:r>
            <a:endParaRPr lang="zh-CN" altLang="en-US" sz="2531" dirty="0">
              <a:solidFill>
                <a:srgbClr val="FFFFFF"/>
              </a:solidFill>
              <a:latin typeface="Calibri" panose="020F0502020204030204" pitchFamily="34" charset="0"/>
              <a:ea typeface="Gungsuh" panose="02030600000101010101" pitchFamily="18" charset="-127"/>
            </a:endParaRPr>
          </a:p>
        </p:txBody>
      </p:sp>
      <p:sp>
        <p:nvSpPr>
          <p:cNvPr id="28688" name="MH_Other_10"/>
          <p:cNvSpPr>
            <a:spLocks noChangeArrowheads="1"/>
          </p:cNvSpPr>
          <p:nvPr/>
        </p:nvSpPr>
        <p:spPr bwMode="auto">
          <a:xfrm>
            <a:off x="4688760" y="5452950"/>
            <a:ext cx="704849" cy="704848"/>
          </a:xfrm>
          <a:prstGeom prst="ellipse">
            <a:avLst/>
          </a:prstGeom>
          <a:solidFill>
            <a:srgbClr val="ECCAC2"/>
          </a:solidFill>
          <a:ln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sz="2531" dirty="0" smtClean="0">
                <a:solidFill>
                  <a:srgbClr val="FFFFFF"/>
                </a:solidFill>
                <a:latin typeface="Calibri" panose="020F0502020204030204" pitchFamily="34" charset="0"/>
                <a:ea typeface="Gungsuh" panose="02030600000101010101" pitchFamily="18" charset="-127"/>
              </a:rPr>
              <a:t>03</a:t>
            </a:r>
            <a:endParaRPr lang="zh-CN" altLang="en-US" sz="2531" dirty="0">
              <a:solidFill>
                <a:srgbClr val="FFFFFF"/>
              </a:solidFill>
              <a:latin typeface="Calibri" panose="020F0502020204030204" pitchFamily="34" charset="0"/>
              <a:ea typeface="Gungsuh" panose="02030600000101010101" pitchFamily="18" charset="-127"/>
            </a:endParaRPr>
          </a:p>
        </p:txBody>
      </p:sp>
      <p:sp>
        <p:nvSpPr>
          <p:cNvPr id="28689" name="MH_Title_1"/>
          <p:cNvSpPr>
            <a:spLocks noChangeArrowheads="1"/>
          </p:cNvSpPr>
          <p:nvPr/>
        </p:nvSpPr>
        <p:spPr bwMode="auto">
          <a:xfrm>
            <a:off x="-22865" y="2706690"/>
            <a:ext cx="1970812" cy="2848226"/>
          </a:xfrm>
          <a:custGeom>
            <a:avLst/>
            <a:gdLst>
              <a:gd name="T0" fmla="*/ 272796 w 1159484"/>
              <a:gd name="T1" fmla="*/ 1430 h 1674380"/>
              <a:gd name="T2" fmla="*/ 986253 w 1159484"/>
              <a:gd name="T3" fmla="*/ 329551 h 1674380"/>
              <a:gd name="T4" fmla="*/ 983624 w 1159484"/>
              <a:gd name="T5" fmla="*/ 1349563 h 1674380"/>
              <a:gd name="T6" fmla="*/ 0 w 1159484"/>
              <a:gd name="T7" fmla="*/ 1611015 h 1674380"/>
              <a:gd name="T8" fmla="*/ 3991 w 1159484"/>
              <a:gd name="T9" fmla="*/ 63005 h 1674380"/>
              <a:gd name="T10" fmla="*/ 272796 w 1159484"/>
              <a:gd name="T11" fmla="*/ 1430 h 16743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9484"/>
              <a:gd name="T19" fmla="*/ 0 h 1674380"/>
              <a:gd name="T20" fmla="*/ 1159484 w 1159484"/>
              <a:gd name="T21" fmla="*/ 1674380 h 16743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9484" h="1674380">
                <a:moveTo>
                  <a:pt x="273226" y="1430"/>
                </a:moveTo>
                <a:cubicBezTo>
                  <a:pt x="545324" y="-14516"/>
                  <a:pt x="815402" y="103404"/>
                  <a:pt x="987809" y="329296"/>
                </a:cubicBezTo>
                <a:cubicBezTo>
                  <a:pt x="1217686" y="630485"/>
                  <a:pt x="1216605" y="1048522"/>
                  <a:pt x="985175" y="1348519"/>
                </a:cubicBezTo>
                <a:cubicBezTo>
                  <a:pt x="753745" y="1648515"/>
                  <a:pt x="349672" y="1755668"/>
                  <a:pt x="0" y="1609769"/>
                </a:cubicBezTo>
                <a:lnTo>
                  <a:pt x="3997" y="62957"/>
                </a:lnTo>
                <a:cubicBezTo>
                  <a:pt x="91603" y="26935"/>
                  <a:pt x="182527" y="6745"/>
                  <a:pt x="273226" y="1430"/>
                </a:cubicBezTo>
                <a:close/>
              </a:path>
            </a:pathLst>
          </a:custGeom>
          <a:solidFill>
            <a:srgbClr val="725A41"/>
          </a:solidFill>
          <a:ln>
            <a:noFill/>
          </a:ln>
        </p:spPr>
        <p:txBody>
          <a:bodyPr lIns="0" tIns="0" rIns="113847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sz="2400" dirty="0" smtClean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THE TITLE</a:t>
            </a:r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TextBox 24"/>
          <p:cNvSpPr txBox="1"/>
          <p:nvPr/>
        </p:nvSpPr>
        <p:spPr>
          <a:xfrm>
            <a:off x="6105649" y="206496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拖延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6426603" y="387062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需求不明确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0" name="TextBox 24"/>
          <p:cNvSpPr txBox="1"/>
          <p:nvPr/>
        </p:nvSpPr>
        <p:spPr>
          <a:xfrm>
            <a:off x="5905922" y="56910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沟通不直接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325778" y="842671"/>
            <a:ext cx="697627" cy="400110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zh-CN" altLang="en-US" sz="2000" dirty="0" smtClean="0">
                <a:solidFill>
                  <a:srgbClr val="591F0E"/>
                </a:solidFill>
                <a:latin typeface="+mj-lt"/>
                <a:ea typeface="微软雅黑" panose="020B0503020204020204" pitchFamily="34" charset="-122"/>
              </a:rPr>
              <a:t>问题</a:t>
            </a:r>
            <a:endParaRPr lang="zh-CN" altLang="en-US" sz="2000" dirty="0">
              <a:solidFill>
                <a:srgbClr val="591F0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364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4" grpId="0" animBg="1"/>
      <p:bldP spid="28686" grpId="0" animBg="1"/>
      <p:bldP spid="28688" grpId="0" animBg="1"/>
      <p:bldP spid="28689" grpId="0" animBg="1"/>
      <p:bldP spid="22" grpId="0"/>
      <p:bldP spid="24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259"/>
          <p:cNvSpPr>
            <a:spLocks noChangeArrowheads="1"/>
          </p:cNvSpPr>
          <p:nvPr/>
        </p:nvSpPr>
        <p:spPr bwMode="auto">
          <a:xfrm>
            <a:off x="4535089" y="3533139"/>
            <a:ext cx="37739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800" dirty="0" smtClean="0">
                <a:solidFill>
                  <a:srgbClr val="591F0E"/>
                </a:solidFill>
                <a:cs typeface="Arial" panose="020B0604020202020204" pitchFamily="34" charset="0"/>
              </a:rPr>
              <a:t>展望</a:t>
            </a:r>
            <a:endParaRPr lang="zh-CN" altLang="en-US" sz="2800" dirty="0">
              <a:solidFill>
                <a:srgbClr val="591F0E"/>
              </a:solidFill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22197" y="1953054"/>
            <a:ext cx="1399742" cy="186204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1500" dirty="0" smtClean="0">
                <a:solidFill>
                  <a:srgbClr val="591F0E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11500" dirty="0">
              <a:solidFill>
                <a:srgbClr val="591F0E"/>
              </a:solidFill>
              <a:latin typeface="Agency FB" panose="020B0503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799" t="11172" r="24800" b="12167"/>
          <a:stretch/>
        </p:blipFill>
        <p:spPr>
          <a:xfrm rot="2682414">
            <a:off x="845544" y="2881351"/>
            <a:ext cx="4356396" cy="37271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90065" y="-53620"/>
            <a:ext cx="905525" cy="61206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3138825">
            <a:off x="3848544" y="1730220"/>
            <a:ext cx="513024" cy="7164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21683" y="996794"/>
            <a:ext cx="584155" cy="57615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9867" b="-9867"/>
          <a:stretch/>
        </p:blipFill>
        <p:spPr>
          <a:xfrm>
            <a:off x="3247981" y="2785669"/>
            <a:ext cx="467439" cy="31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6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800"/>
                            </p:stCondLst>
                            <p:childTnLst>
                              <p:par>
                                <p:cTn id="5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H_Other_1"/>
          <p:cNvSpPr>
            <a:spLocks/>
          </p:cNvSpPr>
          <p:nvPr/>
        </p:nvSpPr>
        <p:spPr bwMode="auto">
          <a:xfrm>
            <a:off x="4616190" y="2800864"/>
            <a:ext cx="3688316" cy="1844995"/>
          </a:xfrm>
          <a:custGeom>
            <a:avLst/>
            <a:gdLst>
              <a:gd name="T0" fmla="*/ 1633211 w 3744416"/>
              <a:gd name="T1" fmla="*/ 0 h 1872208"/>
              <a:gd name="T2" fmla="*/ 3266422 w 3744416"/>
              <a:gd name="T3" fmla="*/ 1634694 h 1872208"/>
              <a:gd name="T4" fmla="*/ 0 w 3744416"/>
              <a:gd name="T5" fmla="*/ 1634694 h 1872208"/>
              <a:gd name="T6" fmla="*/ 1633211 w 3744416"/>
              <a:gd name="T7" fmla="*/ 0 h 18722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44416" h="1872208">
                <a:moveTo>
                  <a:pt x="1872208" y="0"/>
                </a:moveTo>
                <a:cubicBezTo>
                  <a:pt x="2906200" y="0"/>
                  <a:pt x="3744416" y="838216"/>
                  <a:pt x="3744416" y="1872208"/>
                </a:cubicBezTo>
                <a:lnTo>
                  <a:pt x="0" y="1872208"/>
                </a:lnTo>
                <a:cubicBezTo>
                  <a:pt x="0" y="838216"/>
                  <a:pt x="838216" y="0"/>
                  <a:pt x="1872208" y="0"/>
                </a:cubicBezTo>
                <a:close/>
              </a:path>
            </a:pathLst>
          </a:custGeom>
          <a:noFill/>
          <a:ln w="9525" cap="flat" cmpd="sng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6" name="MH_Other_2"/>
          <p:cNvSpPr>
            <a:spLocks noChangeArrowheads="1"/>
          </p:cNvSpPr>
          <p:nvPr/>
        </p:nvSpPr>
        <p:spPr bwMode="auto">
          <a:xfrm>
            <a:off x="4868997" y="3112269"/>
            <a:ext cx="3120755" cy="3120755"/>
          </a:xfrm>
          <a:prstGeom prst="ellipse">
            <a:avLst/>
          </a:prstGeom>
          <a:solidFill>
            <a:srgbClr val="725A41"/>
          </a:solidFill>
          <a:ln>
            <a:noFill/>
          </a:ln>
        </p:spPr>
        <p:txBody>
          <a:bodyPr lIns="95096" tIns="49557" rIns="95096" bIns="49557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endParaRPr lang="zh-CN" altLang="en-US" sz="1371">
              <a:solidFill>
                <a:srgbClr val="FFFFFF"/>
              </a:solidFill>
              <a:latin typeface="微软雅黑 Light" panose="02010600030101010101" charset="-122"/>
              <a:ea typeface="微软雅黑 Light" panose="02010600030101010101" charset="-122"/>
            </a:endParaRPr>
          </a:p>
        </p:txBody>
      </p:sp>
      <p:sp>
        <p:nvSpPr>
          <p:cNvPr id="27" name="MH_Other_3"/>
          <p:cNvSpPr>
            <a:spLocks noChangeArrowheads="1"/>
          </p:cNvSpPr>
          <p:nvPr/>
        </p:nvSpPr>
        <p:spPr bwMode="auto">
          <a:xfrm>
            <a:off x="6251907" y="3634627"/>
            <a:ext cx="430276" cy="2002373"/>
          </a:xfrm>
          <a:prstGeom prst="upArrow">
            <a:avLst>
              <a:gd name="adj1" fmla="val 50000"/>
              <a:gd name="adj2" fmla="val 50006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endParaRPr lang="zh-CN" altLang="en-US" sz="1371">
              <a:solidFill>
                <a:srgbClr val="FFFFFF"/>
              </a:solidFill>
              <a:latin typeface="微软雅黑 Light" panose="02010600030101010101" charset="-122"/>
              <a:ea typeface="微软雅黑 Light" panose="02010600030101010101" charset="-122"/>
            </a:endParaRPr>
          </a:p>
        </p:txBody>
      </p:sp>
      <p:sp>
        <p:nvSpPr>
          <p:cNvPr id="28" name="MH_Other_4"/>
          <p:cNvSpPr>
            <a:spLocks/>
          </p:cNvSpPr>
          <p:nvPr/>
        </p:nvSpPr>
        <p:spPr bwMode="auto">
          <a:xfrm>
            <a:off x="6616888" y="4424861"/>
            <a:ext cx="796931" cy="1212139"/>
          </a:xfrm>
          <a:custGeom>
            <a:avLst/>
            <a:gdLst>
              <a:gd name="T0" fmla="*/ 0 w 755650"/>
              <a:gd name="T1" fmla="*/ 1149350 h 1149350"/>
              <a:gd name="T2" fmla="*/ 0 w 755650"/>
              <a:gd name="T3" fmla="*/ 425053 h 1149350"/>
              <a:gd name="T4" fmla="*/ 330597 w 755650"/>
              <a:gd name="T5" fmla="*/ 94456 h 1149350"/>
              <a:gd name="T6" fmla="*/ 491581 w 755650"/>
              <a:gd name="T7" fmla="*/ 94456 h 1149350"/>
              <a:gd name="T8" fmla="*/ 491581 w 755650"/>
              <a:gd name="T9" fmla="*/ 0 h 1149350"/>
              <a:gd name="T10" fmla="*/ 755650 w 755650"/>
              <a:gd name="T11" fmla="*/ 188913 h 1149350"/>
              <a:gd name="T12" fmla="*/ 491581 w 755650"/>
              <a:gd name="T13" fmla="*/ 377825 h 1149350"/>
              <a:gd name="T14" fmla="*/ 491581 w 755650"/>
              <a:gd name="T15" fmla="*/ 283369 h 1149350"/>
              <a:gd name="T16" fmla="*/ 330597 w 755650"/>
              <a:gd name="T17" fmla="*/ 283369 h 1149350"/>
              <a:gd name="T18" fmla="*/ 188913 w 755650"/>
              <a:gd name="T19" fmla="*/ 425053 h 1149350"/>
              <a:gd name="T20" fmla="*/ 188913 w 755650"/>
              <a:gd name="T21" fmla="*/ 1149350 h 1149350"/>
              <a:gd name="T22" fmla="*/ 0 w 755650"/>
              <a:gd name="T23" fmla="*/ 1149350 h 114935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55650" h="1149350">
                <a:moveTo>
                  <a:pt x="0" y="1149350"/>
                </a:moveTo>
                <a:lnTo>
                  <a:pt x="0" y="425053"/>
                </a:lnTo>
                <a:cubicBezTo>
                  <a:pt x="0" y="242469"/>
                  <a:pt x="148013" y="94456"/>
                  <a:pt x="330597" y="94456"/>
                </a:cubicBezTo>
                <a:lnTo>
                  <a:pt x="491581" y="94456"/>
                </a:lnTo>
                <a:lnTo>
                  <a:pt x="491581" y="0"/>
                </a:lnTo>
                <a:lnTo>
                  <a:pt x="755650" y="188913"/>
                </a:lnTo>
                <a:lnTo>
                  <a:pt x="491581" y="377825"/>
                </a:lnTo>
                <a:lnTo>
                  <a:pt x="491581" y="283369"/>
                </a:lnTo>
                <a:lnTo>
                  <a:pt x="330597" y="283369"/>
                </a:lnTo>
                <a:cubicBezTo>
                  <a:pt x="252347" y="283369"/>
                  <a:pt x="188913" y="346803"/>
                  <a:pt x="188913" y="425053"/>
                </a:cubicBezTo>
                <a:lnTo>
                  <a:pt x="188913" y="1149350"/>
                </a:lnTo>
                <a:lnTo>
                  <a:pt x="0" y="11493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9" name="MH_Other_5"/>
          <p:cNvSpPr>
            <a:spLocks/>
          </p:cNvSpPr>
          <p:nvPr/>
        </p:nvSpPr>
        <p:spPr bwMode="auto">
          <a:xfrm flipH="1">
            <a:off x="5515248" y="4424861"/>
            <a:ext cx="798606" cy="1212139"/>
          </a:xfrm>
          <a:custGeom>
            <a:avLst/>
            <a:gdLst>
              <a:gd name="T0" fmla="*/ 0 w 757238"/>
              <a:gd name="T1" fmla="*/ 1149350 h 1149350"/>
              <a:gd name="T2" fmla="*/ 0 w 757238"/>
              <a:gd name="T3" fmla="*/ 425946 h 1149350"/>
              <a:gd name="T4" fmla="*/ 331292 w 757238"/>
              <a:gd name="T5" fmla="*/ 94654 h 1149350"/>
              <a:gd name="T6" fmla="*/ 492614 w 757238"/>
              <a:gd name="T7" fmla="*/ 94655 h 1149350"/>
              <a:gd name="T8" fmla="*/ 492614 w 757238"/>
              <a:gd name="T9" fmla="*/ 0 h 1149350"/>
              <a:gd name="T10" fmla="*/ 757238 w 757238"/>
              <a:gd name="T11" fmla="*/ 189310 h 1149350"/>
              <a:gd name="T12" fmla="*/ 492614 w 757238"/>
              <a:gd name="T13" fmla="*/ 378619 h 1149350"/>
              <a:gd name="T14" fmla="*/ 492614 w 757238"/>
              <a:gd name="T15" fmla="*/ 283964 h 1149350"/>
              <a:gd name="T16" fmla="*/ 331292 w 757238"/>
              <a:gd name="T17" fmla="*/ 283964 h 1149350"/>
              <a:gd name="T18" fmla="*/ 189310 w 757238"/>
              <a:gd name="T19" fmla="*/ 425946 h 1149350"/>
              <a:gd name="T20" fmla="*/ 189310 w 757238"/>
              <a:gd name="T21" fmla="*/ 1149350 h 1149350"/>
              <a:gd name="T22" fmla="*/ 0 w 757238"/>
              <a:gd name="T23" fmla="*/ 1149350 h 114935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57238" h="1149350">
                <a:moveTo>
                  <a:pt x="0" y="1149350"/>
                </a:moveTo>
                <a:lnTo>
                  <a:pt x="0" y="425946"/>
                </a:lnTo>
                <a:cubicBezTo>
                  <a:pt x="0" y="242978"/>
                  <a:pt x="148324" y="94654"/>
                  <a:pt x="331292" y="94654"/>
                </a:cubicBezTo>
                <a:lnTo>
                  <a:pt x="492614" y="94655"/>
                </a:lnTo>
                <a:lnTo>
                  <a:pt x="492614" y="0"/>
                </a:lnTo>
                <a:lnTo>
                  <a:pt x="757238" y="189310"/>
                </a:lnTo>
                <a:lnTo>
                  <a:pt x="492614" y="378619"/>
                </a:lnTo>
                <a:lnTo>
                  <a:pt x="492614" y="283964"/>
                </a:lnTo>
                <a:lnTo>
                  <a:pt x="331292" y="283964"/>
                </a:lnTo>
                <a:cubicBezTo>
                  <a:pt x="252878" y="283964"/>
                  <a:pt x="189310" y="347532"/>
                  <a:pt x="189310" y="425946"/>
                </a:cubicBezTo>
                <a:lnTo>
                  <a:pt x="189310" y="1149350"/>
                </a:lnTo>
                <a:lnTo>
                  <a:pt x="0" y="11493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" name="MH_Title_1"/>
          <p:cNvSpPr txBox="1">
            <a:spLocks noChangeArrowheads="1"/>
          </p:cNvSpPr>
          <p:nvPr/>
        </p:nvSpPr>
        <p:spPr bwMode="auto">
          <a:xfrm>
            <a:off x="5722852" y="5712341"/>
            <a:ext cx="1508477" cy="525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1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展望</a:t>
            </a:r>
            <a:endParaRPr lang="en-US" altLang="zh-CN" dirty="0">
              <a:solidFill>
                <a:schemeClr val="bg1"/>
              </a:solidFill>
              <a:latin typeface="微软雅黑 Light" panose="02010600030101010101" charset="-122"/>
              <a:ea typeface="微软雅黑 Light" panose="02010600030101010101" charset="-122"/>
              <a:sym typeface="나눔고딕" charset="-127"/>
            </a:endParaRPr>
          </a:p>
        </p:txBody>
      </p:sp>
      <p:sp>
        <p:nvSpPr>
          <p:cNvPr id="31" name="MH_SubTitle_1"/>
          <p:cNvSpPr>
            <a:spLocks noChangeArrowheads="1"/>
          </p:cNvSpPr>
          <p:nvPr/>
        </p:nvSpPr>
        <p:spPr bwMode="auto">
          <a:xfrm>
            <a:off x="4261255" y="4078298"/>
            <a:ext cx="1135124" cy="1135124"/>
          </a:xfrm>
          <a:prstGeom prst="ellipse">
            <a:avLst/>
          </a:prstGeom>
          <a:solidFill>
            <a:srgbClr val="F1D8D2"/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sz="1600" dirty="0" smtClean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en-US" altLang="zh-CN" sz="1687" dirty="0">
              <a:solidFill>
                <a:schemeClr val="bg1"/>
              </a:solidFill>
              <a:latin typeface="微软雅黑 Light" panose="02010600030101010101" charset="-122"/>
              <a:ea typeface="微软雅黑 Light" panose="02010600030101010101" charset="-122"/>
            </a:endParaRPr>
          </a:p>
        </p:txBody>
      </p:sp>
      <p:sp>
        <p:nvSpPr>
          <p:cNvPr id="32" name="MH_SubTitle_3"/>
          <p:cNvSpPr>
            <a:spLocks noChangeArrowheads="1"/>
          </p:cNvSpPr>
          <p:nvPr/>
        </p:nvSpPr>
        <p:spPr bwMode="auto">
          <a:xfrm>
            <a:off x="7524318" y="4078298"/>
            <a:ext cx="1135124" cy="1135124"/>
          </a:xfrm>
          <a:prstGeom prst="ellipse">
            <a:avLst/>
          </a:prstGeom>
          <a:solidFill>
            <a:srgbClr val="F1D8D2"/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sz="1600" dirty="0" smtClean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en-US" altLang="zh-CN" sz="1687" dirty="0">
              <a:solidFill>
                <a:schemeClr val="bg1"/>
              </a:solidFill>
              <a:latin typeface="微软雅黑 Light" panose="02010600030101010101" charset="-122"/>
              <a:ea typeface="微软雅黑 Light" panose="02010600030101010101" charset="-122"/>
            </a:endParaRPr>
          </a:p>
        </p:txBody>
      </p:sp>
      <p:sp>
        <p:nvSpPr>
          <p:cNvPr id="33" name="MH_SubTitle_2"/>
          <p:cNvSpPr>
            <a:spLocks noChangeArrowheads="1"/>
          </p:cNvSpPr>
          <p:nvPr/>
        </p:nvSpPr>
        <p:spPr bwMode="auto">
          <a:xfrm>
            <a:off x="5891950" y="2447604"/>
            <a:ext cx="1135124" cy="1133449"/>
          </a:xfrm>
          <a:prstGeom prst="ellipse">
            <a:avLst/>
          </a:prstGeom>
          <a:solidFill>
            <a:srgbClr val="F1D8D2"/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sz="1600" dirty="0" smtClean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en-US" altLang="zh-CN" sz="1687" dirty="0">
              <a:solidFill>
                <a:schemeClr val="bg1"/>
              </a:solidFill>
              <a:latin typeface="微软雅黑 Light" panose="02010600030101010101" charset="-122"/>
              <a:ea typeface="微软雅黑 Light" panose="02010600030101010101" charset="-122"/>
            </a:endParaRPr>
          </a:p>
        </p:txBody>
      </p:sp>
      <p:sp>
        <p:nvSpPr>
          <p:cNvPr id="34" name="TextBox 23"/>
          <p:cNvSpPr txBox="1"/>
          <p:nvPr/>
        </p:nvSpPr>
        <p:spPr>
          <a:xfrm>
            <a:off x="9160035" y="4590385"/>
            <a:ext cx="236029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多学新技能</a:t>
            </a:r>
            <a:endParaRPr lang="en-GB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TextBox 24"/>
          <p:cNvSpPr txBox="1"/>
          <p:nvPr/>
        </p:nvSpPr>
        <p:spPr>
          <a:xfrm>
            <a:off x="9160034" y="42627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项目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TextBox 23"/>
          <p:cNvSpPr txBox="1"/>
          <p:nvPr/>
        </p:nvSpPr>
        <p:spPr>
          <a:xfrm>
            <a:off x="5296941" y="2036246"/>
            <a:ext cx="2360298" cy="316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深度学习，神经网络</a:t>
            </a:r>
            <a:endParaRPr lang="en-GB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TextBox 24"/>
          <p:cNvSpPr txBox="1"/>
          <p:nvPr/>
        </p:nvSpPr>
        <p:spPr>
          <a:xfrm>
            <a:off x="6153924" y="1666914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学术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8" name="TextBox 23"/>
          <p:cNvSpPr txBox="1"/>
          <p:nvPr/>
        </p:nvSpPr>
        <p:spPr>
          <a:xfrm>
            <a:off x="1606657" y="4583261"/>
            <a:ext cx="236029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新学期好好上课</a:t>
            </a:r>
            <a:endParaRPr lang="en-GB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TextBox 24"/>
          <p:cNvSpPr txBox="1"/>
          <p:nvPr/>
        </p:nvSpPr>
        <p:spPr>
          <a:xfrm>
            <a:off x="3371920" y="425558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学习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25778" y="842671"/>
            <a:ext cx="697627" cy="400110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zh-CN" altLang="en-US" sz="2000" dirty="0" smtClean="0">
                <a:solidFill>
                  <a:srgbClr val="591F0E"/>
                </a:solidFill>
                <a:latin typeface="+mj-lt"/>
                <a:ea typeface="微软雅黑" panose="020B0503020204020204" pitchFamily="34" charset="-122"/>
              </a:rPr>
              <a:t>展望</a:t>
            </a:r>
            <a:endParaRPr lang="zh-CN" altLang="en-US" sz="2000" dirty="0">
              <a:solidFill>
                <a:srgbClr val="591F0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33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279" t="11171" r="45520" b="24115"/>
          <a:stretch/>
        </p:blipFill>
        <p:spPr>
          <a:xfrm>
            <a:off x="9630125" y="-1105912"/>
            <a:ext cx="6687017" cy="965902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7760" t="11172" r="27039" b="23119"/>
          <a:stretch/>
        </p:blipFill>
        <p:spPr>
          <a:xfrm>
            <a:off x="-3470252" y="-1254510"/>
            <a:ext cx="6687017" cy="9807624"/>
          </a:xfrm>
          <a:prstGeom prst="rect">
            <a:avLst/>
          </a:prstGeom>
        </p:spPr>
      </p:pic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409950" y="2942587"/>
            <a:ext cx="60028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5400" dirty="0" smtClean="0">
                <a:solidFill>
                  <a:srgbClr val="591F0E"/>
                </a:solidFill>
                <a:cs typeface="Arial" panose="020B0604020202020204" pitchFamily="34" charset="0"/>
              </a:rPr>
              <a:t>祝大家假期愉快</a:t>
            </a:r>
            <a:endParaRPr lang="zh-CN" altLang="en-US" sz="5400" dirty="0">
              <a:solidFill>
                <a:srgbClr val="591F0E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42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18.pptx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296</Words>
  <Application>Microsoft Office PowerPoint</Application>
  <PresentationFormat>自定义</PresentationFormat>
  <Paragraphs>54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Agency FB</vt:lpstr>
      <vt:lpstr>Gungsuh</vt:lpstr>
      <vt:lpstr>나눔고딕</vt:lpstr>
      <vt:lpstr>宋体</vt:lpstr>
      <vt:lpstr>微软雅黑</vt:lpstr>
      <vt:lpstr>微软雅黑 Light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清新桃花</dc:title>
  <dc:creator/>
  <cp:keywords>第一PPT www.1ppt.com</cp:keywords>
  <cp:lastModifiedBy/>
  <cp:revision>1</cp:revision>
  <dcterms:created xsi:type="dcterms:W3CDTF">2016-09-17T14:09:48Z</dcterms:created>
  <dcterms:modified xsi:type="dcterms:W3CDTF">2017-07-26T13:11:39Z</dcterms:modified>
</cp:coreProperties>
</file>