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9" r:id="rId2"/>
  </p:sldMasterIdLst>
  <p:notesMasterIdLst>
    <p:notesMasterId r:id="rId9"/>
  </p:notesMasterIdLst>
  <p:sldIdLst>
    <p:sldId id="256" r:id="rId3"/>
    <p:sldId id="257" r:id="rId4"/>
    <p:sldId id="285" r:id="rId5"/>
    <p:sldId id="292" r:id="rId6"/>
    <p:sldId id="294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7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0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90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2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6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03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7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33580" y="2169859"/>
            <a:ext cx="772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2017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年上学期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676650" y="2984265"/>
            <a:ext cx="483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期末总结汇报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3565437" y="4490502"/>
            <a:ext cx="5134612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李  冬    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2017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年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7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27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日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3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03411" y="1777471"/>
            <a:ext cx="3151314" cy="751139"/>
            <a:chOff x="4123410" y="1826618"/>
            <a:chExt cx="3151314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5017909" y="1934160"/>
              <a:ext cx="225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>
                <a:defRPr/>
              </a:pPr>
              <a:r>
                <a:rPr kumimoji="1"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学习</a:t>
              </a:r>
              <a:r>
                <a:rPr kumimoji="1"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情况小结</a:t>
              </a:r>
              <a:endPara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427445" y="3258543"/>
            <a:ext cx="4433247" cy="751139"/>
            <a:chOff x="4123410" y="1826618"/>
            <a:chExt cx="4433247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5017909" y="1921281"/>
              <a:ext cx="3538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algn="just"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2400" spc="3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zh-CN" altLang="en-US" dirty="0" smtClean="0">
                  <a:sym typeface="+mn-lt"/>
                </a:rPr>
                <a:t>个人</a:t>
              </a:r>
              <a:r>
                <a:rPr lang="zh-CN" altLang="en-US" dirty="0" smtClean="0">
                  <a:sym typeface="+mn-lt"/>
                </a:rPr>
                <a:t>想法</a:t>
              </a:r>
              <a:endParaRPr lang="zh-CN" altLang="en-US" dirty="0"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5403410" y="4875725"/>
            <a:ext cx="3773541" cy="751139"/>
            <a:chOff x="4123410" y="1826618"/>
            <a:chExt cx="3773541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5017909" y="1934160"/>
              <a:ext cx="2879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algn="just"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2400" spc="3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zh-CN" altLang="en-US" dirty="0" smtClean="0">
                  <a:sym typeface="+mn-lt"/>
                </a:rPr>
                <a:t>下学期学习计划</a:t>
              </a:r>
              <a:endParaRPr lang="zh-CN" altLang="en-US" dirty="0"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 rot="16200000">
            <a:off x="2184772" y="3208871"/>
            <a:ext cx="1846659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accent1"/>
                </a:solidFill>
              </a:rPr>
              <a:t>目   </a:t>
            </a:r>
            <a:endParaRPr lang="en-US" altLang="zh-CN" sz="3600" dirty="0" smtClean="0">
              <a:solidFill>
                <a:schemeClr val="accent1"/>
              </a:solidFill>
            </a:endParaRPr>
          </a:p>
          <a:p>
            <a:pPr algn="ctr"/>
            <a:endParaRPr lang="en-US" altLang="zh-CN" sz="3600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3600" dirty="0" smtClean="0">
                <a:solidFill>
                  <a:schemeClr val="accent1"/>
                </a:solidFill>
              </a:rPr>
              <a:t>录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18900000">
            <a:off x="3514467" y="3479112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1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 algn="just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en-US" altLang="zh-CN" b="1" dirty="0" smtClean="0">
                <a:cs typeface="+mn-ea"/>
                <a:sym typeface="+mn-lt"/>
              </a:rPr>
              <a:t>1</a:t>
            </a:r>
            <a:r>
              <a:rPr kumimoji="1" lang="en-US" altLang="zh-CN" b="1" dirty="0" smtClean="0">
                <a:cs typeface="+mn-ea"/>
                <a:sym typeface="+mn-lt"/>
              </a:rPr>
              <a:t>. </a:t>
            </a:r>
            <a:r>
              <a:rPr kumimoji="1" lang="zh-CN" altLang="en-US" b="1" dirty="0" smtClean="0">
                <a:cs typeface="+mn-ea"/>
                <a:sym typeface="+mn-lt"/>
              </a:rPr>
              <a:t>学习</a:t>
            </a:r>
            <a:r>
              <a:rPr kumimoji="1" lang="zh-CN" altLang="en-US" b="1" dirty="0">
                <a:cs typeface="+mn-ea"/>
                <a:sym typeface="+mn-lt"/>
              </a:rPr>
              <a:t>情况小结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r="22456" b="-10"/>
          <a:stretch/>
        </p:blipFill>
        <p:spPr>
          <a:xfrm>
            <a:off x="6491287" y="1"/>
            <a:ext cx="5700713" cy="6857999"/>
          </a:xfrm>
          <a:prstGeom prst="rect">
            <a:avLst/>
          </a:prstGeom>
        </p:spPr>
      </p:pic>
      <p:sp>
        <p:nvSpPr>
          <p:cNvPr id="23" name="Text Placeholder 32"/>
          <p:cNvSpPr txBox="1"/>
          <p:nvPr/>
        </p:nvSpPr>
        <p:spPr>
          <a:xfrm>
            <a:off x="1253277" y="1796399"/>
            <a:ext cx="4683884" cy="14654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《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自然语言处理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》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《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Deep Learning Book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》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（第一部分、第二部分）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《</a:t>
            </a:r>
            <a:r>
              <a:rPr lang="en-US" altLang="zh-CN" sz="1600" dirty="0"/>
              <a:t>Python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核心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编程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》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《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统计学习方法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》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（在读）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4" name="Text Placeholder 33"/>
          <p:cNvSpPr txBox="1"/>
          <p:nvPr/>
        </p:nvSpPr>
        <p:spPr>
          <a:xfrm>
            <a:off x="1253279" y="1337587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书籍</a:t>
            </a:r>
            <a:endParaRPr lang="en-AU" sz="18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5" name="Text Placeholder 32"/>
          <p:cNvSpPr txBox="1"/>
          <p:nvPr/>
        </p:nvSpPr>
        <p:spPr>
          <a:xfrm>
            <a:off x="1253277" y="3998976"/>
            <a:ext cx="3895156" cy="16686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zh-CN"/>
            </a:defPPr>
            <a:lvl1pPr indent="0" defTabSz="68580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latin typeface="Neris Thin" panose="00000300000000000000" pitchFamily="50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latin typeface="Neris Thin" panose="00000300000000000000" pitchFamily="50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>
                <a:latin typeface="Neris Thin" panose="00000300000000000000" pitchFamily="50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>
                <a:latin typeface="Neris Thin" panose="00000300000000000000" pitchFamily="50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sym typeface="+mn-lt"/>
              </a:rPr>
              <a:t>任务和研究进展</a:t>
            </a:r>
            <a:endParaRPr lang="en-US" altLang="zh-CN" dirty="0" smtClean="0">
              <a:solidFill>
                <a:schemeClr val="tx1"/>
              </a:solidFill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sym typeface="+mn-lt"/>
              </a:rPr>
              <a:t>数据集</a:t>
            </a:r>
            <a:endParaRPr lang="en-US" altLang="zh-CN" dirty="0" smtClean="0">
              <a:solidFill>
                <a:schemeClr val="tx1"/>
              </a:solidFill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sym typeface="+mn-lt"/>
              </a:rPr>
              <a:t>深度学习算法</a:t>
            </a:r>
            <a:r>
              <a:rPr lang="zh-CN" altLang="en-US" dirty="0" smtClean="0">
                <a:solidFill>
                  <a:schemeClr val="tx1"/>
                </a:solidFill>
                <a:sym typeface="+mn-lt"/>
              </a:rPr>
              <a:t>和模型</a:t>
            </a:r>
            <a:endParaRPr lang="en-US" altLang="zh-CN" dirty="0" smtClean="0">
              <a:solidFill>
                <a:schemeClr val="tx1"/>
              </a:solidFill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sym typeface="+mn-lt"/>
              </a:rPr>
              <a:t>现存问题和探索方向</a:t>
            </a:r>
            <a:endParaRPr lang="en-US" altLang="zh-CN" dirty="0" smtClean="0">
              <a:solidFill>
                <a:schemeClr val="tx1"/>
              </a:solidFill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sym typeface="+mn-lt"/>
              </a:rPr>
              <a:t>相关专业</a:t>
            </a:r>
            <a:r>
              <a:rPr lang="zh-CN" altLang="en-US" dirty="0" smtClean="0">
                <a:solidFill>
                  <a:schemeClr val="tx1"/>
                </a:solidFill>
                <a:sym typeface="+mn-lt"/>
              </a:rPr>
              <a:t>文献</a:t>
            </a:r>
            <a:endParaRPr lang="en-US" altLang="zh-CN" dirty="0" smtClean="0">
              <a:solidFill>
                <a:schemeClr val="tx1"/>
              </a:solidFill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6" name="Text Placeholder 33"/>
          <p:cNvSpPr txBox="1"/>
          <p:nvPr/>
        </p:nvSpPr>
        <p:spPr>
          <a:xfrm>
            <a:off x="1253279" y="3562792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研究方向</a:t>
            </a:r>
            <a:r>
              <a:rPr lang="en-US" altLang="zh-CN" sz="1800" dirty="0" smtClean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——</a:t>
            </a:r>
            <a:r>
              <a:rPr lang="zh-CN" altLang="en-US" sz="1800" dirty="0" smtClean="0">
                <a:sym typeface="+mn-lt"/>
              </a:rPr>
              <a:t>“机器阅读理解”</a:t>
            </a:r>
            <a:endParaRPr lang="en-AU" sz="18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15964" y="1304635"/>
            <a:ext cx="551992" cy="551992"/>
            <a:chOff x="6636986" y="2554201"/>
            <a:chExt cx="551992" cy="551992"/>
          </a:xfrm>
        </p:grpSpPr>
        <p:sp>
          <p:nvSpPr>
            <p:cNvPr id="28" name="Oval 53"/>
            <p:cNvSpPr>
              <a:spLocks noChangeAspect="1"/>
            </p:cNvSpPr>
            <p:nvPr/>
          </p:nvSpPr>
          <p:spPr>
            <a:xfrm>
              <a:off x="6636986" y="2554201"/>
              <a:ext cx="551992" cy="551992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224"/>
            <p:cNvSpPr>
              <a:spLocks noEditPoints="1" noChangeArrowheads="1"/>
            </p:cNvSpPr>
            <p:nvPr/>
          </p:nvSpPr>
          <p:spPr bwMode="auto">
            <a:xfrm>
              <a:off x="6764434" y="2681662"/>
              <a:ext cx="297096" cy="297071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4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4 h 47"/>
                <a:gd name="T50" fmla="*/ 21 w 47"/>
                <a:gd name="T51" fmla="*/ 27 h 47"/>
                <a:gd name="T52" fmla="*/ 26 w 47"/>
                <a:gd name="T53" fmla="*/ 27 h 47"/>
                <a:gd name="T54" fmla="*/ 26 w 47"/>
                <a:gd name="T55" fmla="*/ 44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4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4 h 47"/>
                <a:gd name="T82" fmla="*/ 22 w 47"/>
                <a:gd name="T83" fmla="*/ 24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4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7"/>
                <a:gd name="T163" fmla="*/ 0 h 47"/>
                <a:gd name="T164" fmla="*/ 47 w 47"/>
                <a:gd name="T165" fmla="*/ 47 h 4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4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4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2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4"/>
                    <a:pt x="25" y="24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2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15964" y="3549695"/>
            <a:ext cx="551992" cy="551992"/>
            <a:chOff x="6636986" y="3739165"/>
            <a:chExt cx="551992" cy="551992"/>
          </a:xfrm>
        </p:grpSpPr>
        <p:sp>
          <p:nvSpPr>
            <p:cNvPr id="31" name="Oval 54"/>
            <p:cNvSpPr>
              <a:spLocks noChangeAspect="1"/>
            </p:cNvSpPr>
            <p:nvPr/>
          </p:nvSpPr>
          <p:spPr>
            <a:xfrm>
              <a:off x="6636986" y="3739165"/>
              <a:ext cx="551992" cy="551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205"/>
            <p:cNvSpPr>
              <a:spLocks noEditPoints="1" noChangeArrowheads="1"/>
            </p:cNvSpPr>
            <p:nvPr/>
          </p:nvSpPr>
          <p:spPr bwMode="auto">
            <a:xfrm>
              <a:off x="6748948" y="3832395"/>
              <a:ext cx="328069" cy="365533"/>
            </a:xfrm>
            <a:custGeom>
              <a:avLst/>
              <a:gdLst>
                <a:gd name="T0" fmla="*/ 34 w 43"/>
                <a:gd name="T1" fmla="*/ 15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4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3 h 48"/>
                <a:gd name="T20" fmla="*/ 7 w 43"/>
                <a:gd name="T21" fmla="*/ 12 h 48"/>
                <a:gd name="T22" fmla="*/ 10 w 43"/>
                <a:gd name="T23" fmla="*/ 15 h 48"/>
                <a:gd name="T24" fmla="*/ 0 w 43"/>
                <a:gd name="T25" fmla="*/ 15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5 h 48"/>
                <a:gd name="T40" fmla="*/ 34 w 43"/>
                <a:gd name="T41" fmla="*/ 15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5 h 48"/>
                <a:gd name="T52" fmla="*/ 24 w 43"/>
                <a:gd name="T53" fmla="*/ 15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10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8 h 48"/>
                <a:gd name="T92" fmla="*/ 18 w 43"/>
                <a:gd name="T93" fmla="*/ 18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8 h 48"/>
                <a:gd name="T112" fmla="*/ 40 w 43"/>
                <a:gd name="T113" fmla="*/ 18 h 48"/>
                <a:gd name="T114" fmla="*/ 40 w 43"/>
                <a:gd name="T115" fmla="*/ 24 h 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3"/>
                <a:gd name="T175" fmla="*/ 0 h 48"/>
                <a:gd name="T176" fmla="*/ 43 w 43"/>
                <a:gd name="T177" fmla="*/ 48 h 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3" h="48">
                  <a:moveTo>
                    <a:pt x="34" y="15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4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3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5"/>
                    <a:pt x="43" y="15"/>
                    <a:pt x="43" y="15"/>
                  </a:cubicBezTo>
                  <a:lnTo>
                    <a:pt x="34" y="15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4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9" y="10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40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6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sp>
        <p:nvSpPr>
          <p:cNvPr id="19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 lvl="0" indent="0" algn="just" defTabSz="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effectLst/>
                <a:latin typeface="Lato" panose="020F050202020403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effectLst/>
                <a:latin typeface="Lato" panose="020F050202020403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effectLst/>
                <a:latin typeface="Lato" panose="020F050202020403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effectLst/>
                <a:latin typeface="Lato" panose="020F0502020204030203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>
                <a:sym typeface="+mn-lt"/>
              </a:rPr>
              <a:t>2. </a:t>
            </a:r>
            <a:r>
              <a:rPr lang="zh-CN" altLang="en-US" dirty="0">
                <a:sym typeface="+mn-lt"/>
              </a:rPr>
              <a:t>个人想法</a:t>
            </a:r>
            <a:endParaRPr lang="zh-CN" altLang="en-US" dirty="0"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1275488" y="276556"/>
            <a:ext cx="762104" cy="530752"/>
          </a:xfrm>
          <a:prstGeom prst="rect">
            <a:avLst/>
          </a:prstGeom>
        </p:spPr>
      </p:pic>
      <p:sp>
        <p:nvSpPr>
          <p:cNvPr id="23" name="圆角矩形 23"/>
          <p:cNvSpPr>
            <a:spLocks noChangeArrowheads="1"/>
          </p:cNvSpPr>
          <p:nvPr/>
        </p:nvSpPr>
        <p:spPr bwMode="auto">
          <a:xfrm>
            <a:off x="2065297" y="1252227"/>
            <a:ext cx="7939170" cy="4697816"/>
          </a:xfrm>
          <a:prstGeom prst="roundRect">
            <a:avLst>
              <a:gd name="adj" fmla="val 6394"/>
            </a:avLst>
          </a:prstGeom>
          <a:solidFill>
            <a:schemeClr val="bg1"/>
          </a:solidFill>
          <a:ln w="101600">
            <a:solidFill>
              <a:srgbClr val="404040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00B0F0"/>
              </a:solidFill>
            </a:endParaRPr>
          </a:p>
        </p:txBody>
      </p:sp>
      <p:sp>
        <p:nvSpPr>
          <p:cNvPr id="24" name="TextBox 7"/>
          <p:cNvSpPr>
            <a:spLocks noChangeArrowheads="1"/>
          </p:cNvSpPr>
          <p:nvPr/>
        </p:nvSpPr>
        <p:spPr bwMode="auto">
          <a:xfrm>
            <a:off x="4805398" y="1036926"/>
            <a:ext cx="2277367" cy="510778"/>
          </a:xfrm>
          <a:prstGeom prst="roundRect">
            <a:avLst>
              <a:gd name="adj" fmla="val 16667"/>
            </a:avLst>
          </a:prstGeom>
          <a:solidFill>
            <a:srgbClr val="F23B48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 路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5398" y="4791377"/>
            <a:ext cx="2617718" cy="195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6"/>
          <p:cNvSpPr txBox="1">
            <a:spLocks noChangeArrowheads="1"/>
          </p:cNvSpPr>
          <p:nvPr/>
        </p:nvSpPr>
        <p:spPr bwMode="auto">
          <a:xfrm>
            <a:off x="3171974" y="1984106"/>
            <a:ext cx="628134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242D3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rgbClr val="242D3C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b="1" dirty="0" err="1" smtClean="0">
                <a:solidFill>
                  <a:srgbClr val="242D3C"/>
                </a:solidFill>
                <a:latin typeface="宋体" panose="02010600030101010101" pitchFamily="2" charset="-122"/>
              </a:rPr>
              <a:t>NewsQA</a:t>
            </a:r>
            <a:r>
              <a:rPr lang="zh-CN" altLang="en-US" sz="2000" b="1" dirty="0" smtClean="0">
                <a:solidFill>
                  <a:srgbClr val="242D3C"/>
                </a:solidFill>
                <a:latin typeface="宋体" panose="02010600030101010101" pitchFamily="2" charset="-122"/>
              </a:rPr>
              <a:t>数据集：</a:t>
            </a:r>
            <a:endParaRPr lang="en-US" altLang="zh-CN" sz="2000" b="1" dirty="0" smtClean="0">
              <a:solidFill>
                <a:srgbClr val="242D3C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242D3C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242D3C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dirty="0" smtClean="0">
                <a:solidFill>
                  <a:srgbClr val="242D3C"/>
                </a:solidFill>
                <a:latin typeface="宋体" panose="02010600030101010101" pitchFamily="2" charset="-122"/>
              </a:rPr>
              <a:t>文本段问答类型</a:t>
            </a:r>
            <a:r>
              <a:rPr lang="en-US" altLang="zh-CN" sz="1800" dirty="0" smtClean="0">
                <a:solidFill>
                  <a:srgbClr val="242D3C"/>
                </a:solidFill>
                <a:latin typeface="宋体" panose="02010600030101010101" pitchFamily="2" charset="-122"/>
              </a:rPr>
              <a:t>DS</a:t>
            </a:r>
            <a:r>
              <a:rPr lang="zh-CN" altLang="en-US" sz="1800" dirty="0" smtClean="0">
                <a:solidFill>
                  <a:srgbClr val="242D3C"/>
                </a:solidFill>
                <a:latin typeface="宋体" panose="02010600030101010101" pitchFamily="2" charset="-122"/>
              </a:rPr>
              <a:t>，构建方式上有别于</a:t>
            </a:r>
            <a:r>
              <a:rPr lang="en-US" altLang="zh-CN" sz="1800" dirty="0" err="1" smtClean="0">
                <a:solidFill>
                  <a:srgbClr val="242D3C"/>
                </a:solidFill>
                <a:latin typeface="宋体" panose="02010600030101010101" pitchFamily="2" charset="-122"/>
              </a:rPr>
              <a:t>SQuAD</a:t>
            </a:r>
            <a:r>
              <a:rPr lang="en-US" altLang="zh-CN" sz="1800" dirty="0" smtClean="0">
                <a:solidFill>
                  <a:srgbClr val="242D3C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1800" dirty="0" smtClean="0">
                <a:solidFill>
                  <a:srgbClr val="242D3C"/>
                </a:solidFill>
                <a:latin typeface="宋体" panose="02010600030101010101" pitchFamily="2" charset="-122"/>
              </a:rPr>
              <a:t>难度更大</a:t>
            </a:r>
            <a:endParaRPr lang="en-US" altLang="zh-CN" sz="1800" dirty="0" smtClean="0">
              <a:solidFill>
                <a:srgbClr val="242D3C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242D3C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b="1" dirty="0" smtClean="0">
                <a:solidFill>
                  <a:srgbClr val="242D3C"/>
                </a:solidFill>
                <a:latin typeface="宋体" panose="02010600030101010101" pitchFamily="2" charset="-122"/>
              </a:rPr>
              <a:t>、尝试解决长文本的理解问题；</a:t>
            </a:r>
            <a:endParaRPr lang="en-US" altLang="zh-CN" sz="2000" b="1" dirty="0" smtClean="0">
              <a:solidFill>
                <a:srgbClr val="242D3C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242D3C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 b="1" dirty="0" smtClean="0">
                <a:solidFill>
                  <a:srgbClr val="242D3C"/>
                </a:solidFill>
                <a:latin typeface="宋体" panose="02010600030101010101" pitchFamily="2" charset="-122"/>
              </a:rPr>
              <a:t>、尝试引入外部知识；</a:t>
            </a:r>
            <a:endParaRPr lang="en-US" altLang="zh-CN" sz="2000" b="1" dirty="0" smtClean="0">
              <a:solidFill>
                <a:srgbClr val="242D3C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242D3C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000" b="1" dirty="0" smtClean="0">
                <a:solidFill>
                  <a:srgbClr val="242D3C"/>
                </a:solidFill>
                <a:latin typeface="宋体" panose="02010600030101010101" pitchFamily="2" charset="-122"/>
              </a:rPr>
              <a:t>、从任务上探讨如何让机器象人一样阅读和理解；</a:t>
            </a:r>
            <a:endParaRPr lang="en-US" altLang="zh-CN" sz="2000" b="1" dirty="0" smtClean="0">
              <a:solidFill>
                <a:srgbClr val="242D3C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19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3"/>
          <p:cNvSpPr txBox="1"/>
          <p:nvPr/>
        </p:nvSpPr>
        <p:spPr>
          <a:xfrm>
            <a:off x="2338316" y="1999141"/>
            <a:ext cx="2233060" cy="37152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学习计划</a:t>
            </a:r>
            <a:endParaRPr lang="en-AU" sz="18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Oval 117"/>
          <p:cNvSpPr/>
          <p:nvPr/>
        </p:nvSpPr>
        <p:spPr>
          <a:xfrm>
            <a:off x="1589927" y="18486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xt Placeholder 33"/>
          <p:cNvSpPr txBox="1"/>
          <p:nvPr/>
        </p:nvSpPr>
        <p:spPr>
          <a:xfrm>
            <a:off x="7583399" y="1999141"/>
            <a:ext cx="2233060" cy="37152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研究计划</a:t>
            </a:r>
            <a:endParaRPr lang="en-AU" sz="18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4" name="Oval 128"/>
          <p:cNvSpPr/>
          <p:nvPr/>
        </p:nvSpPr>
        <p:spPr>
          <a:xfrm>
            <a:off x="6744857" y="1848648"/>
            <a:ext cx="522021" cy="5220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Freeform 129"/>
          <p:cNvSpPr>
            <a:spLocks noEditPoints="1" noChangeArrowheads="1"/>
          </p:cNvSpPr>
          <p:nvPr/>
        </p:nvSpPr>
        <p:spPr bwMode="auto">
          <a:xfrm>
            <a:off x="1673359" y="19991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8" name="Freeform 129"/>
          <p:cNvSpPr>
            <a:spLocks noEditPoints="1" noChangeArrowheads="1"/>
          </p:cNvSpPr>
          <p:nvPr/>
        </p:nvSpPr>
        <p:spPr bwMode="auto">
          <a:xfrm>
            <a:off x="6825023" y="19991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0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 lvl="0" indent="0" algn="just" defTabSz="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effectLst/>
                <a:latin typeface="Lato" panose="020F050202020403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effectLst/>
                <a:latin typeface="Lato" panose="020F050202020403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effectLst/>
                <a:latin typeface="Lato" panose="020F050202020403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effectLst/>
                <a:latin typeface="Lato" panose="020F0502020204030203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ym typeface="+mn-lt"/>
              </a:rPr>
              <a:t>3. </a:t>
            </a:r>
            <a:r>
              <a:rPr lang="zh-CN" altLang="en-US" dirty="0">
                <a:sym typeface="+mn-lt"/>
              </a:rPr>
              <a:t>下学期学习计划</a:t>
            </a: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H="1">
            <a:off x="5875240" y="2334891"/>
            <a:ext cx="10404" cy="3111449"/>
          </a:xfrm>
          <a:prstGeom prst="line">
            <a:avLst/>
          </a:prstGeom>
          <a:noFill/>
          <a:ln w="12700">
            <a:solidFill>
              <a:srgbClr val="404040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5766052" y="2216357"/>
            <a:ext cx="239184" cy="237067"/>
          </a:xfrm>
          <a:prstGeom prst="ellipse">
            <a:avLst/>
          </a:prstGeom>
          <a:solidFill>
            <a:srgbClr val="F23B48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auto">
          <a:xfrm>
            <a:off x="5746758" y="5327807"/>
            <a:ext cx="239184" cy="237067"/>
          </a:xfrm>
          <a:prstGeom prst="ellipse">
            <a:avLst/>
          </a:prstGeom>
          <a:solidFill>
            <a:srgbClr val="F23B48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Placeholder 32"/>
          <p:cNvSpPr txBox="1"/>
          <p:nvPr/>
        </p:nvSpPr>
        <p:spPr>
          <a:xfrm>
            <a:off x="1823061" y="2714631"/>
            <a:ext cx="3797333" cy="21020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夯实基础知识</a:t>
            </a: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《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Deep Learning Book》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（第三部分）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《Python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自然语言处理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》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《Oxford Deep NLP 2017 course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《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模式识别与机器学习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》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</a:t>
            </a:r>
            <a:r>
              <a:rPr 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 ……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3" name="Text Placeholder 32"/>
          <p:cNvSpPr txBox="1"/>
          <p:nvPr/>
        </p:nvSpPr>
        <p:spPr>
          <a:xfrm>
            <a:off x="7067788" y="2714631"/>
            <a:ext cx="3943649" cy="25013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实践与探索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关注领域动态，大量阅读专业文献；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实验阶段；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模型优化和改进，尝试解决对长文本的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理解问题；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尝试引入外部知识；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815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/>
      <p:bldP spid="14" grpId="0" animBg="1"/>
      <p:bldP spid="16" grpId="0" animBg="1"/>
      <p:bldP spid="27" grpId="0" animBg="1"/>
      <p:bldP spid="28" grpId="0" animBg="1"/>
      <p:bldP spid="29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5" name="椭圆 4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96675" y="3938518"/>
            <a:ext cx="3038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2017</a:t>
            </a:r>
            <a:r>
              <a:rPr lang="en-US" altLang="zh-CN" sz="54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.7.27</a:t>
            </a:r>
            <a:endParaRPr lang="zh-CN" altLang="en-US" sz="54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17791" y="2351329"/>
            <a:ext cx="3336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</a:t>
            </a:r>
            <a:r>
              <a:rPr lang="zh-CN" altLang="en-US" sz="8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</a:t>
            </a:r>
            <a:endParaRPr lang="zh-CN" altLang="en-US" sz="8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892994" y="3790381"/>
            <a:ext cx="2386211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1204</TotalTime>
  <Words>235</Words>
  <Application>Microsoft Office PowerPoint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Lato</vt:lpstr>
      <vt:lpstr>Neris Thin</vt:lpstr>
      <vt:lpstr>Raleway</vt:lpstr>
      <vt:lpstr>黑体</vt:lpstr>
      <vt:lpstr>宋体</vt:lpstr>
      <vt:lpstr>微软雅黑</vt:lpstr>
      <vt:lpstr>Agency FB</vt:lpstr>
      <vt:lpstr>Arial</vt:lpstr>
      <vt:lpstr>Calibri</vt:lpstr>
      <vt:lpstr>Wingdings</vt:lpstr>
      <vt:lpstr>Office Theme</vt:lpstr>
      <vt:lpstr>11_Office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Ldruth1228</cp:lastModifiedBy>
  <cp:revision>141</cp:revision>
  <dcterms:created xsi:type="dcterms:W3CDTF">2017-02-13T15:17:59Z</dcterms:created>
  <dcterms:modified xsi:type="dcterms:W3CDTF">2017-07-26T08:49:59Z</dcterms:modified>
</cp:coreProperties>
</file>