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  <p:sldMasterId id="2147483680" r:id="rId4"/>
    <p:sldMasterId id="2147483690" r:id="rId5"/>
  </p:sldMasterIdLst>
  <p:notesMasterIdLst>
    <p:notesMasterId r:id="rId10"/>
  </p:notesMasterIdLst>
  <p:sldIdLst>
    <p:sldId id="256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25" autoAdjust="0"/>
  </p:normalViewPr>
  <p:slideViewPr>
    <p:cSldViewPr snapToGrid="0">
      <p:cViewPr varScale="1">
        <p:scale>
          <a:sx n="90" d="100"/>
          <a:sy n="90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48FC9-42AC-4F31-AFD7-CF530AB65C9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C183E-C3BA-43A4-BDAD-FF2F64B3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2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>
                <a:solidFill>
                  <a:prstClr val="black"/>
                </a:solidFill>
              </a:rPr>
              <a:pPr/>
              <a:t>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8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：包括对以安检测出的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的调试和黎总后来来武大讨论中提出的一些需求的完善。整体完成</a:t>
            </a:r>
            <a:r>
              <a:rPr lang="zh-CN" altLang="en-US" dirty="0" smtClean="0"/>
              <a:t>至可上线</a:t>
            </a:r>
            <a:r>
              <a:rPr lang="zh-CN" altLang="en-US" dirty="0" smtClean="0"/>
              <a:t>使用的状态，并在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月时进行了工作量的评估，完成报价。</a:t>
            </a:r>
            <a:endParaRPr lang="en-US" altLang="zh-CN" dirty="0" smtClean="0"/>
          </a:p>
          <a:p>
            <a:r>
              <a:rPr lang="zh-CN" altLang="en-US" dirty="0" smtClean="0"/>
              <a:t>左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：是对公安端需求的一次定制</a:t>
            </a:r>
            <a:r>
              <a:rPr lang="zh-CN" altLang="en-US" dirty="0" smtClean="0"/>
              <a:t>，进行一些</a:t>
            </a:r>
            <a:r>
              <a:rPr lang="zh-CN" altLang="en-US" dirty="0" smtClean="0"/>
              <a:t>原有需求的修改和调整。并在此期间，完成了几个项目文档的编写，包括使用手册，安装手册和技术方案，详细设计等。</a:t>
            </a:r>
            <a:endParaRPr lang="en-US" altLang="zh-CN" dirty="0" smtClean="0"/>
          </a:p>
          <a:p>
            <a:r>
              <a:rPr lang="zh-CN" altLang="en-US" dirty="0" smtClean="0"/>
              <a:t>左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：是</a:t>
            </a:r>
            <a:r>
              <a:rPr lang="zh-CN" altLang="en-US" smtClean="0"/>
              <a:t>由</a:t>
            </a:r>
            <a:r>
              <a:rPr lang="zh-CN" altLang="en-US" smtClean="0"/>
              <a:t>包括我在内</a:t>
            </a:r>
            <a:r>
              <a:rPr lang="zh-CN" altLang="en-US" dirty="0" smtClean="0"/>
              <a:t>的数位学长学姐组织的项目组培训，并根据每个人分工不同进行对接。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右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：是对济民论文的改进，采用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提取的句子特征作为聚类特征进行聚类，改善人工特征抽取的不完整性和不准确性。因改进方案使用了深度学习，使原本比较耗时的实验变得更加耗时。</a:t>
            </a:r>
            <a:endParaRPr lang="en-US" altLang="zh-CN" dirty="0" smtClean="0"/>
          </a:p>
          <a:p>
            <a:r>
              <a:rPr lang="zh-CN" altLang="en-US" dirty="0" smtClean="0"/>
              <a:t>右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：是跟佳晖哥讨论并整理出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基于双向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语义强化的主题建模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，在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主题语义连贯性、文本分类准确率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有一定改善。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C183E-C3BA-43A4-BDAD-FF2F64B380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写简历，刷笔试面试题，做算法题等等。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C183E-C3BA-43A4-BDAD-FF2F64B380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8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8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6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0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8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5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85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64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721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537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90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20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355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8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609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82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30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16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073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009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727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28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06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31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564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79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757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00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75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2036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139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7967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6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965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678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2017/7/27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193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9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963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8668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7596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18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3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09A7-38D5-4380-B41D-35406A80D36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4051-94C6-4AB5-A28C-9B9821C65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8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9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1211286"/>
            <a:ext cx="12192000" cy="4393871"/>
          </a:xfrm>
          <a:prstGeom prst="rect">
            <a:avLst/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PA_文本框 2"/>
          <p:cNvSpPr txBox="1"/>
          <p:nvPr>
            <p:custDataLst>
              <p:tags r:id="rId2"/>
            </p:custDataLst>
          </p:nvPr>
        </p:nvSpPr>
        <p:spPr>
          <a:xfrm>
            <a:off x="3015673" y="3459335"/>
            <a:ext cx="832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4B4D4F">
                    <a:lumMod val="75000"/>
                  </a:srgbClr>
                </a:solidFill>
                <a:latin typeface="微软雅黑"/>
                <a:cs typeface="Open Sans" panose="020B0606030504020204" pitchFamily="34" charset="0"/>
              </a:rPr>
              <a:t>研</a:t>
            </a:r>
            <a:r>
              <a:rPr lang="zh-CN" altLang="en-US" sz="4800" b="1" dirty="0" smtClean="0">
                <a:solidFill>
                  <a:srgbClr val="4B4D4F">
                    <a:lumMod val="75000"/>
                  </a:srgbClr>
                </a:solidFill>
                <a:latin typeface="微软雅黑"/>
                <a:cs typeface="Open Sans" panose="020B0606030504020204" pitchFamily="34" charset="0"/>
              </a:rPr>
              <a:t>二下学期总结</a:t>
            </a:r>
            <a:endParaRPr lang="en-US" sz="4800" b="1" dirty="0">
              <a:solidFill>
                <a:srgbClr val="4B4D4F">
                  <a:lumMod val="75000"/>
                </a:srgbClr>
              </a:solidFill>
              <a:latin typeface="微软雅黑"/>
              <a:cs typeface="Open Sans" panose="020B0606030504020204" pitchFamily="34" charset="0"/>
            </a:endParaRPr>
          </a:p>
        </p:txBody>
      </p:sp>
      <p:sp>
        <p:nvSpPr>
          <p:cNvPr id="22" name="PA_文本框 62"/>
          <p:cNvSpPr txBox="1"/>
          <p:nvPr>
            <p:custDataLst>
              <p:tags r:id="rId3"/>
            </p:custDataLst>
          </p:nvPr>
        </p:nvSpPr>
        <p:spPr>
          <a:xfrm>
            <a:off x="5537201" y="4620961"/>
            <a:ext cx="580214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4B4D4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2017</a:t>
            </a:r>
            <a:r>
              <a:rPr lang="zh-CN" altLang="en-US" sz="1400" dirty="0" smtClean="0">
                <a:solidFill>
                  <a:srgbClr val="4B4D4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dirty="0" smtClean="0">
                <a:solidFill>
                  <a:srgbClr val="4B4D4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7</a:t>
            </a:r>
            <a:r>
              <a:rPr lang="zh-CN" altLang="en-US" sz="1400" dirty="0" smtClean="0">
                <a:solidFill>
                  <a:srgbClr val="4B4D4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月</a:t>
            </a:r>
            <a:r>
              <a:rPr lang="en-US" altLang="zh-CN" sz="1400" dirty="0" smtClean="0">
                <a:solidFill>
                  <a:srgbClr val="4B4D4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27</a:t>
            </a:r>
            <a:r>
              <a:rPr lang="zh-CN" altLang="en-US" sz="1400" dirty="0" smtClean="0">
                <a:solidFill>
                  <a:srgbClr val="4B4D4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日 </a:t>
            </a:r>
            <a:r>
              <a:rPr lang="zh-CN" altLang="en-US" sz="1400" dirty="0">
                <a:solidFill>
                  <a:srgbClr val="4B4D4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杨绍雄</a:t>
            </a:r>
            <a:endParaRPr lang="en-US" altLang="zh-CN" sz="1400" dirty="0">
              <a:solidFill>
                <a:srgbClr val="4B4D4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PA_任意多边形 7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38717" y="1654920"/>
            <a:ext cx="5082827" cy="3609473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4B4D4F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0579101" y="4435409"/>
            <a:ext cx="571500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2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2"/>
          <p:cNvSpPr>
            <a:spLocks noChangeArrowheads="1"/>
          </p:cNvSpPr>
          <p:nvPr/>
        </p:nvSpPr>
        <p:spPr bwMode="auto">
          <a:xfrm>
            <a:off x="567267" y="59267"/>
            <a:ext cx="2997200" cy="8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PART</a:t>
            </a:r>
            <a:r>
              <a:rPr lang="zh-CN" altLang="en-US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1</a:t>
            </a:r>
            <a:endParaRPr lang="en-US" altLang="zh-CN" sz="3733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459" name="文本框 33"/>
          <p:cNvSpPr txBox="1">
            <a:spLocks noChangeArrowheads="1"/>
          </p:cNvSpPr>
          <p:nvPr/>
        </p:nvSpPr>
        <p:spPr bwMode="auto">
          <a:xfrm>
            <a:off x="3564467" y="95251"/>
            <a:ext cx="3539752" cy="8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请输入你的标题</a:t>
            </a:r>
            <a:endParaRPr lang="zh-CN" altLang="en-US" sz="3733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7251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730" noProof="1" smtClean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kumimoji="1" lang="en-US" altLang="zh-CN" sz="3730" noProof="1" smtClean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kumimoji="1" lang="zh-CN" altLang="en-US" sz="3730" noProof="1" smtClean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论文</a:t>
            </a:r>
            <a:endParaRPr kumimoji="1" lang="zh-CN" altLang="en-US" sz="373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37" name="矩形 36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9462" name="文本框 38"/>
          <p:cNvSpPr txBox="1">
            <a:spLocks noChangeArrowheads="1"/>
          </p:cNvSpPr>
          <p:nvPr/>
        </p:nvSpPr>
        <p:spPr bwMode="auto">
          <a:xfrm>
            <a:off x="1413592" y="95251"/>
            <a:ext cx="1143262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 smtClean="0">
                <a:solidFill>
                  <a:srgbClr val="4B4D4F"/>
                </a:solidFill>
                <a:latin typeface="微软雅黑" panose="020B0503020204020204" pitchFamily="34" charset="-122"/>
              </a:rPr>
              <a:t>总结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32767" y="1162051"/>
            <a:ext cx="452966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7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112232" y="1445683"/>
            <a:ext cx="2309283" cy="1767417"/>
          </a:xfrm>
          <a:prstGeom prst="roundRect">
            <a:avLst>
              <a:gd name="adj" fmla="val 13382"/>
            </a:avLst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57434" y="1445683"/>
            <a:ext cx="2309284" cy="1767417"/>
          </a:xfrm>
          <a:prstGeom prst="roundRect">
            <a:avLst>
              <a:gd name="adj" fmla="val 13382"/>
            </a:avLst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89782" y="1488016"/>
            <a:ext cx="1684867" cy="1682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9470" name="组合 14"/>
          <p:cNvGrpSpPr>
            <a:grpSpLocks/>
          </p:cNvGrpSpPr>
          <p:nvPr/>
        </p:nvGrpSpPr>
        <p:grpSpPr bwMode="auto">
          <a:xfrm>
            <a:off x="5726630" y="1901826"/>
            <a:ext cx="647700" cy="605367"/>
            <a:chOff x="406401" y="500063"/>
            <a:chExt cx="663575" cy="620712"/>
          </a:xfrm>
        </p:grpSpPr>
        <p:sp>
          <p:nvSpPr>
            <p:cNvPr id="16" name="Freeform 5"/>
            <p:cNvSpPr/>
            <p:nvPr/>
          </p:nvSpPr>
          <p:spPr bwMode="auto">
            <a:xfrm>
              <a:off x="818425" y="528276"/>
              <a:ext cx="164809" cy="223544"/>
            </a:xfrm>
            <a:custGeom>
              <a:avLst/>
              <a:gdLst>
                <a:gd name="T0" fmla="*/ 73 w 123"/>
                <a:gd name="T1" fmla="*/ 2 h 166"/>
                <a:gd name="T2" fmla="*/ 4 w 123"/>
                <a:gd name="T3" fmla="*/ 29 h 166"/>
                <a:gd name="T4" fmla="*/ 1 w 123"/>
                <a:gd name="T5" fmla="*/ 35 h 166"/>
                <a:gd name="T6" fmla="*/ 34 w 123"/>
                <a:gd name="T7" fmla="*/ 161 h 166"/>
                <a:gd name="T8" fmla="*/ 40 w 123"/>
                <a:gd name="T9" fmla="*/ 165 h 166"/>
                <a:gd name="T10" fmla="*/ 115 w 123"/>
                <a:gd name="T11" fmla="*/ 149 h 166"/>
                <a:gd name="T12" fmla="*/ 120 w 123"/>
                <a:gd name="T13" fmla="*/ 137 h 166"/>
                <a:gd name="T14" fmla="*/ 93 w 123"/>
                <a:gd name="T15" fmla="*/ 75 h 166"/>
                <a:gd name="T16" fmla="*/ 84 w 123"/>
                <a:gd name="T17" fmla="*/ 10 h 166"/>
                <a:gd name="T18" fmla="*/ 73 w 123"/>
                <a:gd name="T19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66">
                  <a:moveTo>
                    <a:pt x="73" y="2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30"/>
                    <a:pt x="0" y="33"/>
                    <a:pt x="1" y="35"/>
                  </a:cubicBezTo>
                  <a:cubicBezTo>
                    <a:pt x="7" y="56"/>
                    <a:pt x="29" y="140"/>
                    <a:pt x="34" y="161"/>
                  </a:cubicBezTo>
                  <a:cubicBezTo>
                    <a:pt x="35" y="164"/>
                    <a:pt x="37" y="166"/>
                    <a:pt x="40" y="165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21" y="148"/>
                    <a:pt x="123" y="142"/>
                    <a:pt x="120" y="137"/>
                  </a:cubicBezTo>
                  <a:cubicBezTo>
                    <a:pt x="108" y="119"/>
                    <a:pt x="99" y="97"/>
                    <a:pt x="93" y="75"/>
                  </a:cubicBezTo>
                  <a:cubicBezTo>
                    <a:pt x="85" y="50"/>
                    <a:pt x="84" y="24"/>
                    <a:pt x="84" y="10"/>
                  </a:cubicBezTo>
                  <a:cubicBezTo>
                    <a:pt x="85" y="4"/>
                    <a:pt x="79" y="0"/>
                    <a:pt x="7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963717" y="500063"/>
              <a:ext cx="106259" cy="227883"/>
            </a:xfrm>
            <a:custGeom>
              <a:avLst/>
              <a:gdLst>
                <a:gd name="T0" fmla="*/ 33 w 79"/>
                <a:gd name="T1" fmla="*/ 7 h 171"/>
                <a:gd name="T2" fmla="*/ 14 w 79"/>
                <a:gd name="T3" fmla="*/ 6 h 171"/>
                <a:gd name="T4" fmla="*/ 11 w 79"/>
                <a:gd name="T5" fmla="*/ 90 h 171"/>
                <a:gd name="T6" fmla="*/ 34 w 79"/>
                <a:gd name="T7" fmla="*/ 141 h 171"/>
                <a:gd name="T8" fmla="*/ 73 w 79"/>
                <a:gd name="T9" fmla="*/ 148 h 171"/>
                <a:gd name="T10" fmla="*/ 70 w 79"/>
                <a:gd name="T11" fmla="*/ 73 h 171"/>
                <a:gd name="T12" fmla="*/ 33 w 79"/>
                <a:gd name="T13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71">
                  <a:moveTo>
                    <a:pt x="33" y="7"/>
                  </a:moveTo>
                  <a:cubicBezTo>
                    <a:pt x="28" y="3"/>
                    <a:pt x="20" y="0"/>
                    <a:pt x="14" y="6"/>
                  </a:cubicBezTo>
                  <a:cubicBezTo>
                    <a:pt x="2" y="16"/>
                    <a:pt x="0" y="51"/>
                    <a:pt x="11" y="90"/>
                  </a:cubicBezTo>
                  <a:cubicBezTo>
                    <a:pt x="16" y="108"/>
                    <a:pt x="23" y="126"/>
                    <a:pt x="34" y="141"/>
                  </a:cubicBezTo>
                  <a:cubicBezTo>
                    <a:pt x="43" y="154"/>
                    <a:pt x="64" y="171"/>
                    <a:pt x="73" y="148"/>
                  </a:cubicBezTo>
                  <a:cubicBezTo>
                    <a:pt x="79" y="132"/>
                    <a:pt x="78" y="104"/>
                    <a:pt x="70" y="73"/>
                  </a:cubicBezTo>
                  <a:cubicBezTo>
                    <a:pt x="61" y="42"/>
                    <a:pt x="47" y="17"/>
                    <a:pt x="33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06401" y="665007"/>
              <a:ext cx="199506" cy="171455"/>
            </a:xfrm>
            <a:custGeom>
              <a:avLst/>
              <a:gdLst>
                <a:gd name="T0" fmla="*/ 37 w 149"/>
                <a:gd name="T1" fmla="*/ 125 h 128"/>
                <a:gd name="T2" fmla="*/ 145 w 149"/>
                <a:gd name="T3" fmla="*/ 103 h 128"/>
                <a:gd name="T4" fmla="*/ 148 w 149"/>
                <a:gd name="T5" fmla="*/ 98 h 128"/>
                <a:gd name="T6" fmla="*/ 124 w 149"/>
                <a:gd name="T7" fmla="*/ 4 h 128"/>
                <a:gd name="T8" fmla="*/ 118 w 149"/>
                <a:gd name="T9" fmla="*/ 1 h 128"/>
                <a:gd name="T10" fmla="*/ 13 w 149"/>
                <a:gd name="T11" fmla="*/ 41 h 128"/>
                <a:gd name="T12" fmla="*/ 6 w 149"/>
                <a:gd name="T13" fmla="*/ 88 h 128"/>
                <a:gd name="T14" fmla="*/ 37 w 149"/>
                <a:gd name="T15" fmla="*/ 12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28">
                  <a:moveTo>
                    <a:pt x="37" y="125"/>
                  </a:moveTo>
                  <a:cubicBezTo>
                    <a:pt x="145" y="103"/>
                    <a:pt x="145" y="103"/>
                    <a:pt x="145" y="103"/>
                  </a:cubicBezTo>
                  <a:cubicBezTo>
                    <a:pt x="148" y="102"/>
                    <a:pt x="149" y="100"/>
                    <a:pt x="148" y="98"/>
                  </a:cubicBezTo>
                  <a:cubicBezTo>
                    <a:pt x="144" y="81"/>
                    <a:pt x="129" y="21"/>
                    <a:pt x="124" y="4"/>
                  </a:cubicBezTo>
                  <a:cubicBezTo>
                    <a:pt x="124" y="2"/>
                    <a:pt x="121" y="0"/>
                    <a:pt x="118" y="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3" y="44"/>
                    <a:pt x="0" y="65"/>
                    <a:pt x="6" y="88"/>
                  </a:cubicBezTo>
                  <a:cubicBezTo>
                    <a:pt x="12" y="112"/>
                    <a:pt x="27" y="128"/>
                    <a:pt x="37" y="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516996" y="567342"/>
              <a:ext cx="425035" cy="553433"/>
            </a:xfrm>
            <a:custGeom>
              <a:avLst/>
              <a:gdLst>
                <a:gd name="T0" fmla="*/ 282 w 319"/>
                <a:gd name="T1" fmla="*/ 404 h 413"/>
                <a:gd name="T2" fmla="*/ 311 w 319"/>
                <a:gd name="T3" fmla="*/ 404 h 413"/>
                <a:gd name="T4" fmla="*/ 311 w 319"/>
                <a:gd name="T5" fmla="*/ 375 h 413"/>
                <a:gd name="T6" fmla="*/ 189 w 319"/>
                <a:gd name="T7" fmla="*/ 254 h 413"/>
                <a:gd name="T8" fmla="*/ 177 w 319"/>
                <a:gd name="T9" fmla="*/ 225 h 413"/>
                <a:gd name="T10" fmla="*/ 177 w 319"/>
                <a:gd name="T11" fmla="*/ 185 h 413"/>
                <a:gd name="T12" fmla="*/ 187 w 319"/>
                <a:gd name="T13" fmla="*/ 173 h 413"/>
                <a:gd name="T14" fmla="*/ 210 w 319"/>
                <a:gd name="T15" fmla="*/ 169 h 413"/>
                <a:gd name="T16" fmla="*/ 229 w 319"/>
                <a:gd name="T17" fmla="*/ 139 h 413"/>
                <a:gd name="T18" fmla="*/ 198 w 319"/>
                <a:gd name="T19" fmla="*/ 20 h 413"/>
                <a:gd name="T20" fmla="*/ 195 w 319"/>
                <a:gd name="T21" fmla="*/ 13 h 413"/>
                <a:gd name="T22" fmla="*/ 166 w 319"/>
                <a:gd name="T23" fmla="*/ 4 h 413"/>
                <a:gd name="T24" fmla="*/ 78 w 319"/>
                <a:gd name="T25" fmla="*/ 39 h 413"/>
                <a:gd name="T26" fmla="*/ 64 w 319"/>
                <a:gd name="T27" fmla="*/ 67 h 413"/>
                <a:gd name="T28" fmla="*/ 89 w 319"/>
                <a:gd name="T29" fmla="*/ 167 h 413"/>
                <a:gd name="T30" fmla="*/ 113 w 319"/>
                <a:gd name="T31" fmla="*/ 186 h 413"/>
                <a:gd name="T32" fmla="*/ 127 w 319"/>
                <a:gd name="T33" fmla="*/ 184 h 413"/>
                <a:gd name="T34" fmla="*/ 141 w 319"/>
                <a:gd name="T35" fmla="*/ 196 h 413"/>
                <a:gd name="T36" fmla="*/ 141 w 319"/>
                <a:gd name="T37" fmla="*/ 226 h 413"/>
                <a:gd name="T38" fmla="*/ 129 w 319"/>
                <a:gd name="T39" fmla="*/ 255 h 413"/>
                <a:gd name="T40" fmla="*/ 8 w 319"/>
                <a:gd name="T41" fmla="*/ 376 h 413"/>
                <a:gd name="T42" fmla="*/ 8 w 319"/>
                <a:gd name="T43" fmla="*/ 405 h 413"/>
                <a:gd name="T44" fmla="*/ 37 w 319"/>
                <a:gd name="T45" fmla="*/ 405 h 413"/>
                <a:gd name="T46" fmla="*/ 121 w 319"/>
                <a:gd name="T47" fmla="*/ 321 h 413"/>
                <a:gd name="T48" fmla="*/ 141 w 319"/>
                <a:gd name="T49" fmla="*/ 329 h 413"/>
                <a:gd name="T50" fmla="*/ 141 w 319"/>
                <a:gd name="T51" fmla="*/ 389 h 413"/>
                <a:gd name="T52" fmla="*/ 142 w 319"/>
                <a:gd name="T53" fmla="*/ 394 h 413"/>
                <a:gd name="T54" fmla="*/ 177 w 319"/>
                <a:gd name="T55" fmla="*/ 394 h 413"/>
                <a:gd name="T56" fmla="*/ 178 w 319"/>
                <a:gd name="T57" fmla="*/ 389 h 413"/>
                <a:gd name="T58" fmla="*/ 178 w 319"/>
                <a:gd name="T59" fmla="*/ 329 h 413"/>
                <a:gd name="T60" fmla="*/ 199 w 319"/>
                <a:gd name="T61" fmla="*/ 321 h 413"/>
                <a:gd name="T62" fmla="*/ 282 w 319"/>
                <a:gd name="T63" fmla="*/ 404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9" h="413">
                  <a:moveTo>
                    <a:pt x="282" y="404"/>
                  </a:moveTo>
                  <a:cubicBezTo>
                    <a:pt x="289" y="411"/>
                    <a:pt x="303" y="411"/>
                    <a:pt x="311" y="404"/>
                  </a:cubicBezTo>
                  <a:cubicBezTo>
                    <a:pt x="319" y="396"/>
                    <a:pt x="319" y="383"/>
                    <a:pt x="311" y="375"/>
                  </a:cubicBezTo>
                  <a:cubicBezTo>
                    <a:pt x="189" y="254"/>
                    <a:pt x="189" y="254"/>
                    <a:pt x="189" y="254"/>
                  </a:cubicBezTo>
                  <a:cubicBezTo>
                    <a:pt x="181" y="246"/>
                    <a:pt x="177" y="236"/>
                    <a:pt x="177" y="225"/>
                  </a:cubicBezTo>
                  <a:cubicBezTo>
                    <a:pt x="177" y="185"/>
                    <a:pt x="177" y="185"/>
                    <a:pt x="177" y="185"/>
                  </a:cubicBezTo>
                  <a:cubicBezTo>
                    <a:pt x="177" y="179"/>
                    <a:pt x="182" y="174"/>
                    <a:pt x="187" y="173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23" y="167"/>
                    <a:pt x="233" y="152"/>
                    <a:pt x="229" y="139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8"/>
                    <a:pt x="197" y="15"/>
                    <a:pt x="195" y="13"/>
                  </a:cubicBezTo>
                  <a:cubicBezTo>
                    <a:pt x="189" y="4"/>
                    <a:pt x="176" y="0"/>
                    <a:pt x="166" y="4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67" y="43"/>
                    <a:pt x="61" y="56"/>
                    <a:pt x="64" y="67"/>
                  </a:cubicBezTo>
                  <a:cubicBezTo>
                    <a:pt x="89" y="167"/>
                    <a:pt x="89" y="167"/>
                    <a:pt x="89" y="167"/>
                  </a:cubicBezTo>
                  <a:cubicBezTo>
                    <a:pt x="92" y="178"/>
                    <a:pt x="102" y="186"/>
                    <a:pt x="113" y="186"/>
                  </a:cubicBezTo>
                  <a:cubicBezTo>
                    <a:pt x="114" y="186"/>
                    <a:pt x="120" y="185"/>
                    <a:pt x="127" y="184"/>
                  </a:cubicBezTo>
                  <a:cubicBezTo>
                    <a:pt x="134" y="183"/>
                    <a:pt x="141" y="188"/>
                    <a:pt x="141" y="19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37"/>
                    <a:pt x="137" y="247"/>
                    <a:pt x="129" y="255"/>
                  </a:cubicBezTo>
                  <a:cubicBezTo>
                    <a:pt x="8" y="376"/>
                    <a:pt x="8" y="376"/>
                    <a:pt x="8" y="376"/>
                  </a:cubicBezTo>
                  <a:cubicBezTo>
                    <a:pt x="0" y="384"/>
                    <a:pt x="0" y="397"/>
                    <a:pt x="8" y="405"/>
                  </a:cubicBezTo>
                  <a:cubicBezTo>
                    <a:pt x="16" y="412"/>
                    <a:pt x="29" y="413"/>
                    <a:pt x="37" y="405"/>
                  </a:cubicBezTo>
                  <a:cubicBezTo>
                    <a:pt x="121" y="321"/>
                    <a:pt x="121" y="321"/>
                    <a:pt x="121" y="321"/>
                  </a:cubicBezTo>
                  <a:cubicBezTo>
                    <a:pt x="128" y="313"/>
                    <a:pt x="141" y="319"/>
                    <a:pt x="141" y="329"/>
                  </a:cubicBezTo>
                  <a:cubicBezTo>
                    <a:pt x="141" y="389"/>
                    <a:pt x="141" y="389"/>
                    <a:pt x="141" y="389"/>
                  </a:cubicBezTo>
                  <a:cubicBezTo>
                    <a:pt x="141" y="391"/>
                    <a:pt x="141" y="392"/>
                    <a:pt x="142" y="394"/>
                  </a:cubicBezTo>
                  <a:cubicBezTo>
                    <a:pt x="146" y="412"/>
                    <a:pt x="173" y="412"/>
                    <a:pt x="177" y="394"/>
                  </a:cubicBezTo>
                  <a:cubicBezTo>
                    <a:pt x="178" y="392"/>
                    <a:pt x="178" y="391"/>
                    <a:pt x="178" y="38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8" y="319"/>
                    <a:pt x="191" y="313"/>
                    <a:pt x="199" y="321"/>
                  </a:cubicBezTo>
                  <a:cubicBezTo>
                    <a:pt x="198" y="320"/>
                    <a:pt x="282" y="404"/>
                    <a:pt x="282" y="4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9472" name="文本框 20"/>
          <p:cNvSpPr txBox="1">
            <a:spLocks noChangeArrowheads="1"/>
          </p:cNvSpPr>
          <p:nvPr/>
        </p:nvSpPr>
        <p:spPr bwMode="auto">
          <a:xfrm>
            <a:off x="3381051" y="1749306"/>
            <a:ext cx="17758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项目</a:t>
            </a:r>
            <a:endParaRPr lang="zh-CN" altLang="en-US" sz="60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473" name="文本框 21"/>
          <p:cNvSpPr txBox="1">
            <a:spLocks noChangeArrowheads="1"/>
          </p:cNvSpPr>
          <p:nvPr/>
        </p:nvSpPr>
        <p:spPr bwMode="auto">
          <a:xfrm>
            <a:off x="6907498" y="1812905"/>
            <a:ext cx="17653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 smtClean="0">
                <a:solidFill>
                  <a:srgbClr val="4B4D4F"/>
                </a:solidFill>
                <a:latin typeface="微软雅黑" panose="020B0503020204020204" pitchFamily="34" charset="-122"/>
              </a:rPr>
              <a:t>论文</a:t>
            </a:r>
            <a:endParaRPr lang="zh-CN" altLang="en-US" sz="6000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194" y="4251064"/>
            <a:ext cx="48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完成博鳌应急后续需求。（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-5</a:t>
            </a:r>
            <a:r>
              <a:rPr lang="zh-CN" altLang="en-US" dirty="0" smtClean="0"/>
              <a:t>月）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完成公安接警端。（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-6</a:t>
            </a:r>
            <a:r>
              <a:rPr lang="zh-CN" altLang="en-US" dirty="0" smtClean="0"/>
              <a:t>月）（文档编写）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进行数次项目组培训，完成相应的对接任务。（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-6</a:t>
            </a:r>
            <a:r>
              <a:rPr lang="zh-CN" altLang="en-US" dirty="0" smtClean="0"/>
              <a:t>月）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92078" y="4251212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进行</a:t>
            </a:r>
            <a:r>
              <a:rPr lang="en-US" altLang="zh-CN" dirty="0" smtClean="0"/>
              <a:t>RE</a:t>
            </a:r>
            <a:r>
              <a:rPr lang="zh-CN" altLang="en-US" dirty="0" smtClean="0"/>
              <a:t>工作的后续研究。（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月至今）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CCL2017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-7</a:t>
            </a:r>
            <a:r>
              <a:rPr lang="zh-CN" altLang="en-US" dirty="0" smtClean="0"/>
              <a:t>月）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998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2"/>
          <p:cNvSpPr>
            <a:spLocks noChangeArrowheads="1"/>
          </p:cNvSpPr>
          <p:nvPr/>
        </p:nvSpPr>
        <p:spPr bwMode="auto">
          <a:xfrm>
            <a:off x="567267" y="59267"/>
            <a:ext cx="2997200" cy="8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PART</a:t>
            </a:r>
            <a:r>
              <a:rPr lang="zh-CN" altLang="en-US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1</a:t>
            </a:r>
            <a:endParaRPr lang="en-US" altLang="zh-CN" sz="3733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483" name="文本框 33"/>
          <p:cNvSpPr txBox="1">
            <a:spLocks noChangeArrowheads="1"/>
          </p:cNvSpPr>
          <p:nvPr/>
        </p:nvSpPr>
        <p:spPr bwMode="auto">
          <a:xfrm>
            <a:off x="3564467" y="95251"/>
            <a:ext cx="3539752" cy="8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请输入你的标题</a:t>
            </a:r>
            <a:endParaRPr lang="zh-CN" altLang="en-US" sz="3733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7251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37" name="矩形 36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733" noProof="1" smtClean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展望</a:t>
              </a:r>
              <a:endParaRPr kumimoji="1" lang="en-US" altLang="zh-CN" sz="3733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486" name="文本框 38"/>
          <p:cNvSpPr txBox="1">
            <a:spLocks noChangeArrowheads="1"/>
          </p:cNvSpPr>
          <p:nvPr/>
        </p:nvSpPr>
        <p:spPr bwMode="auto">
          <a:xfrm>
            <a:off x="4858297" y="105441"/>
            <a:ext cx="3060453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接下来的工作</a:t>
            </a:r>
            <a:endParaRPr lang="zh-CN" altLang="en-US" sz="3733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763387" y="1786271"/>
            <a:ext cx="1951336" cy="1957856"/>
          </a:xfrm>
          <a:prstGeom prst="ellipse">
            <a:avLst/>
          </a:prstGeom>
          <a:solidFill>
            <a:srgbClr val="F5E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找工作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9899" y="4284921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准备工作。（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月至今）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各种笔面试。（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月开始）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387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1211286"/>
            <a:ext cx="12192000" cy="4393871"/>
          </a:xfrm>
          <a:prstGeom prst="rect">
            <a:avLst/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PA_矩形 14"/>
          <p:cNvSpPr/>
          <p:nvPr>
            <p:custDataLst>
              <p:tags r:id="rId2"/>
            </p:custDataLst>
          </p:nvPr>
        </p:nvSpPr>
        <p:spPr>
          <a:xfrm>
            <a:off x="8859180" y="2218382"/>
            <a:ext cx="24801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>
                <a:solidFill>
                  <a:srgbClr val="4B4D4F">
                    <a:lumMod val="75000"/>
                  </a:srgbClr>
                </a:solidFill>
                <a:latin typeface="ITC Avant Garde Std Md" panose="020B0602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2017</a:t>
            </a:r>
            <a:endParaRPr lang="zh-CN" altLang="en-US" sz="8000" b="1" dirty="0">
              <a:solidFill>
                <a:srgbClr val="4B4D4F">
                  <a:lumMod val="75000"/>
                </a:srgbClr>
              </a:solidFill>
              <a:latin typeface="ITC Avant Garde Std Md" panose="020B0602020202020204" pitchFamily="34" charset="0"/>
            </a:endParaRPr>
          </a:p>
        </p:txBody>
      </p:sp>
      <p:sp>
        <p:nvSpPr>
          <p:cNvPr id="18" name="PA_文本框 2"/>
          <p:cNvSpPr txBox="1"/>
          <p:nvPr>
            <p:custDataLst>
              <p:tags r:id="rId3"/>
            </p:custDataLst>
          </p:nvPr>
        </p:nvSpPr>
        <p:spPr>
          <a:xfrm>
            <a:off x="3015673" y="3560935"/>
            <a:ext cx="832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4B4D4F">
                    <a:lumMod val="75000"/>
                  </a:srgbClr>
                </a:solidFill>
                <a:latin typeface="微软雅黑"/>
                <a:cs typeface="Open Sans" panose="020B0606030504020204" pitchFamily="34" charset="0"/>
              </a:rPr>
              <a:t>感谢大家的支持</a:t>
            </a:r>
            <a:endParaRPr lang="en-US" sz="4800" b="1" dirty="0">
              <a:solidFill>
                <a:srgbClr val="4B4D4F">
                  <a:lumMod val="75000"/>
                </a:srgbClr>
              </a:solidFill>
              <a:latin typeface="微软雅黑"/>
              <a:cs typeface="Open Sans" panose="020B0606030504020204" pitchFamily="34" charset="0"/>
            </a:endParaRPr>
          </a:p>
        </p:txBody>
      </p:sp>
      <p:sp>
        <p:nvSpPr>
          <p:cNvPr id="24" name="PA_任意多边形 7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38717" y="1654920"/>
            <a:ext cx="5082827" cy="3609473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4B4D4F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309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8" grpId="0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364</Words>
  <Application>Microsoft Office PowerPoint</Application>
  <PresentationFormat>宽屏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Adobe Gothic Std B</vt:lpstr>
      <vt:lpstr>Arial Unicode MS</vt:lpstr>
      <vt:lpstr>ITC Avant Garde Std Md</vt:lpstr>
      <vt:lpstr>Open Sans</vt:lpstr>
      <vt:lpstr>黑体</vt:lpstr>
      <vt:lpstr>宋体</vt:lpstr>
      <vt:lpstr>微软雅黑</vt:lpstr>
      <vt:lpstr>Arial</vt:lpstr>
      <vt:lpstr>Calibri</vt:lpstr>
      <vt:lpstr>Calibri Light</vt:lpstr>
      <vt:lpstr>Wingdings 2</vt:lpstr>
      <vt:lpstr>Office 主题</vt:lpstr>
      <vt:lpstr>第一PPT，www.1ppt.com</vt:lpstr>
      <vt:lpstr>1_第一PPT，www.1ppt.com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ysx</dc:creator>
  <cp:lastModifiedBy>ysx</cp:lastModifiedBy>
  <cp:revision>13</cp:revision>
  <dcterms:created xsi:type="dcterms:W3CDTF">2017-07-26T10:59:30Z</dcterms:created>
  <dcterms:modified xsi:type="dcterms:W3CDTF">2017-07-27T01:24:25Z</dcterms:modified>
</cp:coreProperties>
</file>