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71" r:id="rId2"/>
    <p:sldId id="375" r:id="rId3"/>
    <p:sldId id="379" r:id="rId4"/>
    <p:sldId id="383" r:id="rId5"/>
    <p:sldId id="384" r:id="rId6"/>
    <p:sldId id="385" r:id="rId7"/>
    <p:sldId id="386" r:id="rId8"/>
    <p:sldId id="382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1DE"/>
    <a:srgbClr val="00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0" autoAdjust="0"/>
    <p:restoredTop sz="87650" autoAdjust="0"/>
  </p:normalViewPr>
  <p:slideViewPr>
    <p:cSldViewPr>
      <p:cViewPr varScale="1">
        <p:scale>
          <a:sx n="96" d="100"/>
          <a:sy n="96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29FA0F-FC94-4D3F-87CA-C721807324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3666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9FA0F-FC94-4D3F-87CA-C72180732414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4D06C-7D10-48EB-9505-9CAC3E5DAFAD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4D06C-7D10-48EB-9505-9CAC3E5DAFA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下学期研究包括，进一步提高主题模型在短文本上的能力。</a:t>
            </a:r>
            <a:endParaRPr lang="en-US" altLang="zh-CN" b="1" dirty="0" smtClean="0"/>
          </a:p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一种思路是利用</a:t>
            </a:r>
            <a:r>
              <a:rPr lang="en-US" altLang="zh-CN" b="1" dirty="0" smtClean="0"/>
              <a:t>RNN</a:t>
            </a:r>
            <a:r>
              <a:rPr lang="zh-CN" altLang="en-US" b="1" dirty="0" smtClean="0"/>
              <a:t>语言模型评估一个短文本两个词之间</a:t>
            </a:r>
            <a:r>
              <a:rPr lang="zh-CN" altLang="en-US" b="1" baseline="0" dirty="0" smtClean="0"/>
              <a:t>的关系， 而将这种关系融入主体模型建模推断中，经过我的实验效果来看能略微提高主题的 一致性这个评价指标，对分类准确率的提高不大。</a:t>
            </a:r>
            <a:endParaRPr lang="en-US" altLang="zh-CN" b="1" baseline="0" dirty="0" smtClean="0"/>
          </a:p>
          <a:p>
            <a:r>
              <a:rPr lang="en-US" altLang="zh-CN" b="1" baseline="0" dirty="0" smtClean="0"/>
              <a:t>2.</a:t>
            </a:r>
            <a:r>
              <a:rPr lang="zh-CN" altLang="en-US" b="1" baseline="0" dirty="0" smtClean="0"/>
              <a:t>利用知识图谱的研究，可以自动获取实体间的关系，那这种关系同样可以融入主题模型的建模推断中，如何结合也是我下一步研究的工作。</a:t>
            </a:r>
            <a:endParaRPr lang="en-US" altLang="zh-CN" b="1" baseline="0" dirty="0" smtClean="0"/>
          </a:p>
          <a:p>
            <a:r>
              <a:rPr lang="en-US" altLang="zh-CN" b="1" baseline="0" dirty="0" smtClean="0"/>
              <a:t>3.</a:t>
            </a:r>
            <a:r>
              <a:rPr lang="zh-CN" altLang="en-US" b="1" baseline="0" dirty="0" smtClean="0"/>
              <a:t>提出新的推断算法提高主题模型能力，现在也有很多这方面的研究，如：随机变分吉布斯推断。</a:t>
            </a:r>
            <a:endParaRPr lang="en-US" altLang="zh-CN" b="1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4D06C-7D10-48EB-9505-9CAC3E5DAFAD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第二方面研究包括提高主题的可理解性。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例如：反应出主题间的关系对理解语料是肯定有帮助的，那么可以将主题映射到同一向量空间，就可以计算主题间的距离，每条边反应出主题间的关系，距离越短则主题间的相关性越强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4D06C-7D10-48EB-9505-9CAC3E5DAFAD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或者，使用类似知识库的构建方式建立树形这种层次结构，来表示主题词之间的关系。以此来提高主题的可理解性。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4D06C-7D10-48EB-9505-9CAC3E5DAFAD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或者利用文本摘要，自然语言生成的最新研究进展，利用摘要，语句的形式来描述主题。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4D06C-7D10-48EB-9505-9CAC3E5DAFAD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Bug triaging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9FA0F-FC94-4D3F-87CA-C72180732414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D31C0-40FF-4F6E-8E5B-B78EC4633A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C31AF-5CFB-4B3A-B915-56D6F71EB8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EBD7F8-548E-4AED-80A3-0DD0F58C1DB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9C3B09C-CDE7-4145-A041-19F7316A36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C52CC3-2AA4-42F6-965D-1CED68D05AF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94ABF-7423-437E-930D-2457A7C7738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B56713-97AF-4B39-B832-AA507740729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548EED-8C4A-49E7-ADF2-11EA2583926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64628F-8035-4E25-BF0C-4ED73B5403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1E947-0E4B-42C4-BE18-C7B54EF5AD6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8747CD-E248-4AC6-8CA3-88A28EA6C7F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8DB38-A185-49A5-8FE0-3A4CA4D0554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E029AA2-0131-48D4-9F70-42EEABA61AA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762000" y="533400"/>
            <a:ext cx="7772400" cy="5715000"/>
          </a:xfrm>
          <a:prstGeom prst="wedgeRoundRectCallout">
            <a:avLst>
              <a:gd name="adj1" fmla="val -50057"/>
              <a:gd name="adj2" fmla="val 29124"/>
              <a:gd name="adj3" fmla="val 16667"/>
            </a:avLst>
          </a:prstGeo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zh-CN" altLang="en-US" sz="10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学期总结</a:t>
            </a:r>
            <a:r>
              <a:rPr lang="en-US" altLang="zh-CN" sz="10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0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7200" dirty="0"/>
              <a:t/>
            </a:r>
            <a:br>
              <a:rPr lang="zh-CN" altLang="en-US" sz="7200" dirty="0"/>
            </a:br>
            <a:r>
              <a:rPr lang="zh-CN" altLang="en-US" sz="6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高</a:t>
            </a:r>
            <a:r>
              <a:rPr lang="zh-CN" altLang="en-US" sz="6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望</a:t>
            </a:r>
            <a:r>
              <a:rPr lang="en-US" altLang="zh-CN" sz="6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6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4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2017-7-27</a:t>
            </a:r>
            <a:endParaRPr lang="zh-CN" altLang="en-US" sz="6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2"/>
          <p:cNvSpPr txBox="1">
            <a:spLocks/>
          </p:cNvSpPr>
          <p:nvPr/>
        </p:nvSpPr>
        <p:spPr>
          <a:xfrm>
            <a:off x="381000" y="1143000"/>
            <a:ext cx="86106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修改论文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en-US" altLang="zh-CN" sz="2800" b="1" dirty="0"/>
              <a:t>Parallelization of Massive Text Stream Compression </a:t>
            </a:r>
            <a:r>
              <a:rPr lang="en-US" altLang="zh-CN" sz="2800" b="1" dirty="0" smtClean="0"/>
              <a:t>Based on </a:t>
            </a:r>
            <a:r>
              <a:rPr lang="en-US" altLang="zh-CN" sz="2800" b="1" dirty="0"/>
              <a:t>Compressed Sensing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 marL="514350" indent="-514350">
              <a:buAutoNum type="arabicPeriod"/>
            </a:pP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完成论文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Incorporating Word </a:t>
            </a:r>
            <a:r>
              <a:rPr lang="en-US" altLang="zh-CN" sz="2800" b="1" dirty="0" err="1"/>
              <a:t>Embeddings</a:t>
            </a:r>
            <a:r>
              <a:rPr lang="en-US" altLang="zh-CN" sz="2800" b="1" dirty="0"/>
              <a:t> into Topic Modeling of </a:t>
            </a:r>
            <a:r>
              <a:rPr lang="en-US" altLang="zh-CN" sz="2800" b="1" dirty="0" smtClean="0"/>
              <a:t>Short Texts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57200" y="381000"/>
            <a:ext cx="8229600" cy="642938"/>
          </a:xfrm>
          <a:prstGeom prst="rect">
            <a:avLst/>
          </a:prstGeom>
          <a:solidFill>
            <a:srgbClr val="EBF1DE"/>
          </a:solidFill>
        </p:spPr>
        <p:txBody>
          <a:bodyPr/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本学期总结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800"/>
            <a:ext cx="8256587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2"/>
          <p:cNvSpPr txBox="1">
            <a:spLocks/>
          </p:cNvSpPr>
          <p:nvPr/>
        </p:nvSpPr>
        <p:spPr>
          <a:xfrm>
            <a:off x="381000" y="1143000"/>
            <a:ext cx="86106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57200" y="381000"/>
            <a:ext cx="8229600" cy="642938"/>
          </a:xfrm>
          <a:prstGeom prst="rect">
            <a:avLst/>
          </a:prstGeom>
          <a:solidFill>
            <a:srgbClr val="EBF1DE"/>
          </a:solidFill>
        </p:spPr>
        <p:txBody>
          <a:bodyPr/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下学期计划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33400" y="1295400"/>
            <a:ext cx="86106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Improving topic modeling over short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text</a:t>
            </a:r>
          </a:p>
          <a:p>
            <a:pPr marL="514350" indent="-514350">
              <a:buAutoNum type="arabicPeriod"/>
            </a:pP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buFont typeface="Wingdings" panose="05000000000000000000" pitchFamily="2" charset="2"/>
              <a:buChar char="l"/>
            </a:pP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RNNLM</a:t>
            </a:r>
          </a:p>
          <a:p>
            <a:pPr marL="971550" lvl="1" indent="-514350">
              <a:buFont typeface="Wingdings" panose="05000000000000000000" pitchFamily="2" charset="2"/>
              <a:buChar char="l"/>
            </a:pP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buFont typeface="Wingdings" panose="05000000000000000000" pitchFamily="2" charset="2"/>
              <a:buChar char="l"/>
            </a:pP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buFont typeface="Wingdings" panose="05000000000000000000" pitchFamily="2" charset="2"/>
              <a:buChar char="l"/>
            </a:pP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Knowledge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Graph</a:t>
            </a:r>
          </a:p>
          <a:p>
            <a:pPr lvl="1"/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buFont typeface="Wingdings" panose="05000000000000000000" pitchFamily="2" charset="2"/>
              <a:buChar char="l"/>
            </a:pP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buFont typeface="Wingdings" panose="05000000000000000000" pitchFamily="2" charset="2"/>
              <a:buChar char="l"/>
            </a:pP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New inference algorithms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buAutoNum type="arabicPeriod"/>
            </a:pP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400" y="2156791"/>
            <a:ext cx="2791800" cy="165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4" descr="http://img1.imgtn.bdimg.com/it/u=542395793,687905266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6" descr="http://img1.imgtn.bdimg.com/it/u=542395793,687905266&amp;fm=214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8" descr="http://img1.imgtn.bdimg.com/it/u=542395793,687905266&amp;fm=214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10" descr="http://img1.imgtn.bdimg.com/it/u=542395793,687905266&amp;fm=214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2" descr="http://img1.imgtn.bdimg.com/it/u=542395793,687905266&amp;fm=214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4" descr="http://img1.imgtn.bdimg.com/it/u=542395793,687905266&amp;fm=214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992217"/>
            <a:ext cx="2895600" cy="2052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2"/>
          <p:cNvSpPr txBox="1">
            <a:spLocks/>
          </p:cNvSpPr>
          <p:nvPr/>
        </p:nvSpPr>
        <p:spPr>
          <a:xfrm>
            <a:off x="381000" y="1143000"/>
            <a:ext cx="86106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57200" y="381000"/>
            <a:ext cx="8229600" cy="642938"/>
          </a:xfrm>
          <a:prstGeom prst="rect">
            <a:avLst/>
          </a:prstGeom>
          <a:solidFill>
            <a:srgbClr val="EBF1DE"/>
          </a:solidFill>
        </p:spPr>
        <p:txBody>
          <a:bodyPr/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下学期计划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33400" y="1295400"/>
            <a:ext cx="86106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 Enhancing 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the interpretability of learned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topics</a:t>
            </a:r>
          </a:p>
          <a:p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lvl="1" indent="-457200"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Capturing topic correlations</a:t>
            </a:r>
          </a:p>
          <a:p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buFont typeface="Wingdings" panose="05000000000000000000" pitchFamily="2" charset="2"/>
              <a:buChar char="l"/>
            </a:pP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buFont typeface="Wingdings" panose="05000000000000000000" pitchFamily="2" charset="2"/>
              <a:buChar char="l"/>
            </a:pP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4" descr="http://img1.imgtn.bdimg.com/it/u=542395793,687905266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6" descr="http://img1.imgtn.bdimg.com/it/u=542395793,687905266&amp;fm=214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8" descr="http://img1.imgtn.bdimg.com/it/u=542395793,687905266&amp;fm=214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10" descr="http://img1.imgtn.bdimg.com/it/u=542395793,687905266&amp;fm=214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2" descr="http://img1.imgtn.bdimg.com/it/u=542395793,687905266&amp;fm=214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4" descr="http://img1.imgtn.bdimg.com/it/u=542395793,687905266&amp;fm=214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389450"/>
            <a:ext cx="8618117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27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2"/>
          <p:cNvSpPr txBox="1">
            <a:spLocks/>
          </p:cNvSpPr>
          <p:nvPr/>
        </p:nvSpPr>
        <p:spPr>
          <a:xfrm>
            <a:off x="381000" y="1143000"/>
            <a:ext cx="86106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57200" y="381000"/>
            <a:ext cx="8229600" cy="642938"/>
          </a:xfrm>
          <a:prstGeom prst="rect">
            <a:avLst/>
          </a:prstGeom>
          <a:solidFill>
            <a:srgbClr val="EBF1DE"/>
          </a:solidFill>
        </p:spPr>
        <p:txBody>
          <a:bodyPr/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下学期计划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33400" y="1295400"/>
            <a:ext cx="86106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 Enhancing 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the interpretability of learned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topics</a:t>
            </a:r>
          </a:p>
          <a:p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lvl="1" indent="-457200"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Integrating 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hierarchical structures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buFont typeface="Wingdings" panose="05000000000000000000" pitchFamily="2" charset="2"/>
              <a:buChar char="l"/>
            </a:pP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4" descr="http://img1.imgtn.bdimg.com/it/u=542395793,687905266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6" descr="http://img1.imgtn.bdimg.com/it/u=542395793,687905266&amp;fm=214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8" descr="http://img1.imgtn.bdimg.com/it/u=542395793,687905266&amp;fm=214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10" descr="http://img1.imgtn.bdimg.com/it/u=542395793,687905266&amp;fm=214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2" descr="http://img1.imgtn.bdimg.com/it/u=542395793,687905266&amp;fm=214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4" descr="http://img1.imgtn.bdimg.com/it/u=542395793,687905266&amp;fm=214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3352800"/>
            <a:ext cx="746826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11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2"/>
          <p:cNvSpPr txBox="1">
            <a:spLocks/>
          </p:cNvSpPr>
          <p:nvPr/>
        </p:nvSpPr>
        <p:spPr>
          <a:xfrm>
            <a:off x="381000" y="1143000"/>
            <a:ext cx="86106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57200" y="381000"/>
            <a:ext cx="8229600" cy="642938"/>
          </a:xfrm>
          <a:prstGeom prst="rect">
            <a:avLst/>
          </a:prstGeom>
          <a:solidFill>
            <a:srgbClr val="EBF1DE"/>
          </a:solidFill>
        </p:spPr>
        <p:txBody>
          <a:bodyPr/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下学期计划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33400" y="1295400"/>
            <a:ext cx="8610600" cy="4038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 Enhancing 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the interpretability of learned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topics</a:t>
            </a:r>
          </a:p>
          <a:p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lvl="1" indent="-457200"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Using 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text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summaries</a:t>
            </a:r>
          </a:p>
          <a:p>
            <a:pPr lvl="1" indent="-457200">
              <a:buFont typeface="Wingdings" panose="05000000000000000000" pitchFamily="2" charset="2"/>
              <a:buChar char="l"/>
            </a:pP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lvl="1" indent="-457200">
              <a:buFont typeface="Wingdings" panose="05000000000000000000" pitchFamily="2" charset="2"/>
              <a:buChar char="l"/>
            </a:pPr>
            <a:r>
              <a:rPr lang="en-US" altLang="zh-CN" i="1" dirty="0"/>
              <a:t>fire miles area north southern people coast </a:t>
            </a:r>
            <a:r>
              <a:rPr lang="en-US" altLang="zh-CN" i="1" dirty="0" smtClean="0"/>
              <a:t>homes</a:t>
            </a:r>
          </a:p>
          <a:p>
            <a:pPr lvl="1" indent="-457200">
              <a:buFont typeface="Wingdings" panose="05000000000000000000" pitchFamily="2" charset="2"/>
              <a:buChar char="l"/>
            </a:pPr>
            <a:endParaRPr lang="en-US" altLang="zh-CN" i="1" dirty="0"/>
          </a:p>
          <a:p>
            <a:pPr lvl="1" indent="-457200">
              <a:buFont typeface="Wingdings" panose="05000000000000000000" pitchFamily="2" charset="2"/>
              <a:buChar char="l"/>
            </a:pPr>
            <a:r>
              <a:rPr lang="en-US" altLang="zh-CN" i="1" dirty="0" smtClean="0"/>
              <a:t>Showers </a:t>
            </a:r>
            <a:r>
              <a:rPr lang="en-US" altLang="zh-CN" i="1" dirty="0"/>
              <a:t>and thunderstorms developed in </a:t>
            </a:r>
            <a:r>
              <a:rPr lang="en-US" altLang="zh-CN" i="1" dirty="0" smtClean="0"/>
              <a:t>parched areas </a:t>
            </a:r>
            <a:r>
              <a:rPr lang="en-US" altLang="zh-CN" i="1" dirty="0"/>
              <a:t>of the southeast , from western </a:t>
            </a:r>
            <a:r>
              <a:rPr lang="en-US" altLang="zh-CN" i="1" dirty="0" smtClean="0"/>
              <a:t>north </a:t>
            </a:r>
            <a:r>
              <a:rPr lang="en-US" altLang="zh-CN" i="1" dirty="0" err="1" smtClean="0"/>
              <a:t>carolina</a:t>
            </a:r>
            <a:r>
              <a:rPr lang="en-US" altLang="zh-CN" i="1" dirty="0" smtClean="0"/>
              <a:t> </a:t>
            </a:r>
            <a:r>
              <a:rPr lang="en-US" altLang="zh-CN" i="1" dirty="0"/>
              <a:t>into south central </a:t>
            </a:r>
            <a:r>
              <a:rPr lang="en-US" altLang="zh-CN" i="1" dirty="0" err="1"/>
              <a:t>alabama</a:t>
            </a:r>
            <a:r>
              <a:rPr lang="en-US" altLang="zh-CN" i="1" dirty="0"/>
              <a:t> , </a:t>
            </a:r>
            <a:r>
              <a:rPr lang="en-US" altLang="zh-CN" i="1" dirty="0" smtClean="0"/>
              <a:t>north central and ……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4" descr="http://img1.imgtn.bdimg.com/it/u=542395793,687905266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6" descr="http://img1.imgtn.bdimg.com/it/u=542395793,687905266&amp;fm=214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8" descr="http://img1.imgtn.bdimg.com/it/u=542395793,687905266&amp;fm=214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10" descr="http://img1.imgtn.bdimg.com/it/u=542395793,687905266&amp;fm=214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2" descr="http://img1.imgtn.bdimg.com/it/u=542395793,687905266&amp;fm=214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4" descr="http://img1.imgtn.bdimg.com/it/u=542395793,687905266&amp;fm=214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64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2"/>
          <p:cNvSpPr txBox="1">
            <a:spLocks/>
          </p:cNvSpPr>
          <p:nvPr/>
        </p:nvSpPr>
        <p:spPr>
          <a:xfrm>
            <a:off x="381000" y="1143000"/>
            <a:ext cx="86106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57200" y="381000"/>
            <a:ext cx="8229600" cy="642938"/>
          </a:xfrm>
          <a:prstGeom prst="rect">
            <a:avLst/>
          </a:prstGeom>
          <a:solidFill>
            <a:srgbClr val="EBF1DE"/>
          </a:solidFill>
        </p:spPr>
        <p:txBody>
          <a:bodyPr/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下学期计划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33400" y="1295400"/>
            <a:ext cx="8610600" cy="4038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3. New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applications</a:t>
            </a:r>
          </a:p>
          <a:p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lvl="1" indent="-457200">
              <a:buFont typeface="Wingdings" panose="05000000000000000000" pitchFamily="2" charset="2"/>
              <a:buChar char="l"/>
            </a:pP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lvl="1" indent="-457200">
              <a:buFont typeface="Wingdings" panose="05000000000000000000" pitchFamily="2" charset="2"/>
              <a:buChar char="l"/>
            </a:pP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4" descr="http://img1.imgtn.bdimg.com/it/u=542395793,687905266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6" descr="http://img1.imgtn.bdimg.com/it/u=542395793,687905266&amp;fm=214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8" descr="http://img1.imgtn.bdimg.com/it/u=542395793,687905266&amp;fm=214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10" descr="http://img1.imgtn.bdimg.com/it/u=542395793,687905266&amp;fm=214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2" descr="http://img1.imgtn.bdimg.com/it/u=542395793,687905266&amp;fm=214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4" descr="http://img1.imgtn.bdimg.com/it/u=542395793,687905266&amp;fm=214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37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762000" y="533400"/>
            <a:ext cx="7772400" cy="5715000"/>
          </a:xfrm>
          <a:prstGeom prst="wedgeRoundRectCallout">
            <a:avLst>
              <a:gd name="adj1" fmla="val -50057"/>
              <a:gd name="adj2" fmla="val 29124"/>
              <a:gd name="adj3" fmla="val 16667"/>
            </a:avLst>
          </a:prstGeo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altLang="zh-CN" sz="10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Thanks</a:t>
            </a:r>
            <a:endParaRPr lang="zh-CN" altLang="en-US" sz="6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accent3">
            <a:lumMod val="20000"/>
            <a:lumOff val="80000"/>
          </a:schemeClr>
        </a:solidFill>
      </a:spPr>
      <a:bodyPr/>
      <a:lstStyle>
        <a:defPPr>
          <a:defRPr sz="3200" b="1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2994</TotalTime>
  <Words>392</Words>
  <Application>Microsoft Office PowerPoint</Application>
  <PresentationFormat>全屏显示(4:3)</PresentationFormat>
  <Paragraphs>61</Paragraphs>
  <Slides>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默认设计模板</vt:lpstr>
      <vt:lpstr>学期总结  高望 2017-7-27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喵楽嗰咪</dc:creator>
  <cp:lastModifiedBy>User</cp:lastModifiedBy>
  <cp:revision>207</cp:revision>
  <cp:lastPrinted>1601-01-01T00:00:00Z</cp:lastPrinted>
  <dcterms:created xsi:type="dcterms:W3CDTF">2014-11-19T01:38:48Z</dcterms:created>
  <dcterms:modified xsi:type="dcterms:W3CDTF">2017-07-27T01:25:56Z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