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5" r:id="rId3"/>
    <p:sldId id="268" r:id="rId4"/>
    <p:sldId id="299" r:id="rId5"/>
    <p:sldId id="300" r:id="rId6"/>
    <p:sldId id="298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9">
          <p15:clr>
            <a:srgbClr val="A4A3A4"/>
          </p15:clr>
        </p15:guide>
        <p15:guide id="2" pos="2811">
          <p15:clr>
            <a:srgbClr val="A4A3A4"/>
          </p15:clr>
        </p15:guide>
        <p15:guide id="3" pos="6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600"/>
    <a:srgbClr val="C8DBE3"/>
    <a:srgbClr val="ECECEC"/>
    <a:srgbClr val="A5A5A5"/>
    <a:srgbClr val="FAD1E3"/>
    <a:srgbClr val="B5D8D1"/>
    <a:srgbClr val="BFBFBF"/>
    <a:srgbClr val="A6C6D1"/>
    <a:srgbClr val="EFD7E1"/>
    <a:srgbClr val="E5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 autoAdjust="0"/>
    <p:restoredTop sz="81754" autoAdjust="0"/>
  </p:normalViewPr>
  <p:slideViewPr>
    <p:cSldViewPr snapToGrid="0" showGuides="1">
      <p:cViewPr>
        <p:scale>
          <a:sx n="75" d="100"/>
          <a:sy n="75" d="100"/>
        </p:scale>
        <p:origin x="-1944" y="-474"/>
      </p:cViewPr>
      <p:guideLst>
        <p:guide orient="horz" pos="2099"/>
        <p:guide pos="2811"/>
        <p:guide pos="6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82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7A875-1156-41D9-AD0A-7500EBC7F6DD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25F4A-24B0-4AE7-8131-B73C124D9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4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5F4A-24B0-4AE7-8131-B73C124D98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4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5F4A-24B0-4AE7-8131-B73C124D98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5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主题模型  </a:t>
            </a:r>
            <a:r>
              <a:rPr lang="en-US" altLang="zh-CN" baseline="0" dirty="0" err="1" smtClean="0"/>
              <a:t>TransE</a:t>
            </a:r>
            <a:r>
              <a:rPr lang="zh-CN" altLang="en-US" baseline="0" dirty="0" smtClean="0"/>
              <a:t>知识图谱 </a:t>
            </a:r>
            <a:r>
              <a:rPr lang="en-US" altLang="zh-CN" baseline="0" dirty="0" smtClean="0"/>
              <a:t>word2vec </a:t>
            </a:r>
            <a:r>
              <a:rPr lang="zh-CN" altLang="en-US" baseline="0" dirty="0" smtClean="0"/>
              <a:t>知识的表示学习 机器翻译 很杂乱的了解 所以在看斯坦福大学公开课 关于</a:t>
            </a:r>
            <a:r>
              <a:rPr lang="en-US" altLang="zh-CN" baseline="0" dirty="0" err="1" smtClean="0"/>
              <a:t>nlp</a:t>
            </a:r>
            <a:r>
              <a:rPr lang="zh-CN" altLang="en-US" baseline="0" dirty="0" smtClean="0"/>
              <a:t>的综述 想大概了解之后找到研究方向再深入研究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5F4A-24B0-4AE7-8131-B73C124D98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6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5F4A-24B0-4AE7-8131-B73C124D98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6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5F4A-24B0-4AE7-8131-B73C124D98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6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5F4A-24B0-4AE7-8131-B73C124D98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3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1D0B-0347-4CDF-9038-46FE56336EB0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877CA-ACD0-4272-8001-50B80B8520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4393367" y="3943216"/>
            <a:ext cx="4215943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10000"/>
              </a:lnSpc>
            </a:pPr>
            <a:r>
              <a:rPr lang="zh-CN" altLang="en-US" sz="3600" b="1" spc="300" dirty="0" smtClean="0">
                <a:solidFill>
                  <a:srgbClr val="3D9600"/>
                </a:solidFill>
                <a:latin typeface="颜真卿颜体" panose="02010600030101010101" pitchFamily="2" charset="-122"/>
                <a:ea typeface="颜真卿颜体" panose="02010600030101010101" pitchFamily="2" charset="-122"/>
              </a:rPr>
              <a:t>学期总结</a:t>
            </a:r>
            <a:endParaRPr lang="zh-CN" altLang="en-US" sz="3600" b="1" spc="300" dirty="0">
              <a:solidFill>
                <a:srgbClr val="3D9600"/>
              </a:solidFill>
              <a:latin typeface="颜真卿颜体" panose="02010600030101010101" pitchFamily="2" charset="-122"/>
              <a:ea typeface="颜真卿颜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93367" y="3064561"/>
            <a:ext cx="2300763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10000"/>
              </a:lnSpc>
            </a:pPr>
            <a:r>
              <a:rPr lang="en-US" altLang="zh-CN" sz="6600" spc="300" dirty="0">
                <a:solidFill>
                  <a:srgbClr val="3D9600"/>
                </a:solidFill>
                <a:latin typeface="Consolas" panose="020B0609020204030204" pitchFamily="49" charset="0"/>
                <a:ea typeface="造字工房悦黑演示版常规体" pitchFamily="50" charset="-122"/>
                <a:cs typeface="Consolas" panose="020B0609020204030204" pitchFamily="49" charset="0"/>
              </a:rPr>
              <a:t>2017</a:t>
            </a:r>
            <a:endParaRPr lang="zh-CN" altLang="en-US" sz="6600" spc="300" dirty="0">
              <a:solidFill>
                <a:srgbClr val="3D9600"/>
              </a:solidFill>
              <a:latin typeface="Consolas" panose="020B0609020204030204" pitchFamily="49" charset="0"/>
              <a:ea typeface="造字工房悦黑演示版常规体" pitchFamily="50" charset="-122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98344" y="2635712"/>
            <a:ext cx="1466249" cy="2542167"/>
            <a:chOff x="1131478" y="2236548"/>
            <a:chExt cx="1815248" cy="2380923"/>
          </a:xfrm>
        </p:grpSpPr>
        <p:grpSp>
          <p:nvGrpSpPr>
            <p:cNvPr id="8" name="组合 7"/>
            <p:cNvGrpSpPr/>
            <p:nvPr/>
          </p:nvGrpSpPr>
          <p:grpSpPr>
            <a:xfrm>
              <a:off x="1131478" y="2240529"/>
              <a:ext cx="1815248" cy="2376942"/>
              <a:chOff x="4800081" y="1485826"/>
              <a:chExt cx="2505082" cy="3280229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863857" y="1485826"/>
                <a:ext cx="0" cy="3280229"/>
              </a:xfrm>
              <a:prstGeom prst="line">
                <a:avLst/>
              </a:prstGeom>
              <a:ln w="76200">
                <a:solidFill>
                  <a:srgbClr val="3D9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4846959" y="4706416"/>
                <a:ext cx="2458204" cy="8342"/>
              </a:xfrm>
              <a:prstGeom prst="line">
                <a:avLst/>
              </a:prstGeom>
              <a:ln w="76200">
                <a:solidFill>
                  <a:srgbClr val="3D9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4800081" y="1527426"/>
                <a:ext cx="2505082" cy="0"/>
              </a:xfrm>
              <a:prstGeom prst="line">
                <a:avLst/>
              </a:prstGeom>
              <a:ln w="76200">
                <a:solidFill>
                  <a:srgbClr val="3D9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7244879" y="4257485"/>
                <a:ext cx="0" cy="409461"/>
              </a:xfrm>
              <a:prstGeom prst="line">
                <a:avLst/>
              </a:prstGeom>
              <a:ln w="76200">
                <a:solidFill>
                  <a:srgbClr val="3D9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>
              <a:off x="2909319" y="2236548"/>
              <a:ext cx="0" cy="512196"/>
            </a:xfrm>
            <a:prstGeom prst="line">
              <a:avLst/>
            </a:prstGeom>
            <a:ln w="76200">
              <a:solidFill>
                <a:srgbClr val="3D9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9"/>
          <p:cNvSpPr txBox="1"/>
          <p:nvPr/>
        </p:nvSpPr>
        <p:spPr>
          <a:xfrm>
            <a:off x="8609310" y="5351554"/>
            <a:ext cx="2445627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0" indent="0" eaLnBrk="1" hangingPunct="1"/>
            <a:r>
              <a:rPr lang="zh-CN" altLang="en-US" sz="2000" b="1" dirty="0" smtClean="0">
                <a:solidFill>
                  <a:srgbClr val="3D9600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黄婷</a:t>
            </a:r>
            <a:r>
              <a:rPr lang="en-US" altLang="zh-CN" sz="2000" b="1" dirty="0">
                <a:solidFill>
                  <a:srgbClr val="3D9600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 </a:t>
            </a:r>
            <a:r>
              <a:rPr lang="en-US" altLang="zh-CN" sz="2000" b="1" dirty="0" smtClean="0">
                <a:solidFill>
                  <a:srgbClr val="3D9600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 7.27</a:t>
            </a:r>
            <a:endParaRPr lang="en-US" altLang="zh-CN" sz="2000" b="1" dirty="0">
              <a:solidFill>
                <a:srgbClr val="3D9600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9"/>
          <p:cNvSpPr txBox="1"/>
          <p:nvPr/>
        </p:nvSpPr>
        <p:spPr>
          <a:xfrm>
            <a:off x="4749707" y="2802532"/>
            <a:ext cx="867545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1" hangingPunct="1"/>
            <a:r>
              <a:rPr lang="en-US" altLang="zh-CN" sz="4000" dirty="0">
                <a:solidFill>
                  <a:srgbClr val="3D9600"/>
                </a:solidFill>
                <a:latin typeface="Arial Black" panose="020B0A04020102020204" pitchFamily="34" charset="0"/>
                <a:ea typeface="方正兰亭纤黑_GBK" panose="02000000000000000000" pitchFamily="2" charset="-122"/>
              </a:rPr>
              <a:t>01</a:t>
            </a:r>
          </a:p>
        </p:txBody>
      </p:sp>
      <p:sp>
        <p:nvSpPr>
          <p:cNvPr id="17" name="文本框 39"/>
          <p:cNvSpPr txBox="1"/>
          <p:nvPr/>
        </p:nvSpPr>
        <p:spPr>
          <a:xfrm>
            <a:off x="4749707" y="3597875"/>
            <a:ext cx="867545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dirty="0">
                <a:solidFill>
                  <a:srgbClr val="3D9600"/>
                </a:solidFill>
                <a:latin typeface="Arial Black" panose="020B0A04020102020204" pitchFamily="34" charset="0"/>
                <a:ea typeface="方正兰亭纤黑_GBK" panose="02000000000000000000" pitchFamily="2" charset="-122"/>
              </a:rPr>
              <a:t>02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6349404" y="3597875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</a:t>
            </a: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6349404" y="2802532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学术</a:t>
            </a:r>
            <a:endParaRPr lang="zh-CN" altLang="en-US" sz="32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39"/>
          <p:cNvSpPr txBox="1"/>
          <p:nvPr/>
        </p:nvSpPr>
        <p:spPr>
          <a:xfrm>
            <a:off x="4749707" y="4393218"/>
            <a:ext cx="867545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dirty="0" smtClean="0">
                <a:solidFill>
                  <a:srgbClr val="3D9600"/>
                </a:solidFill>
                <a:latin typeface="Arial Black" panose="020B0A04020102020204" pitchFamily="34" charset="0"/>
                <a:ea typeface="方正兰亭纤黑_GBK" panose="02000000000000000000" pitchFamily="2" charset="-122"/>
              </a:rPr>
              <a:t>03</a:t>
            </a:r>
            <a:endParaRPr lang="en-US" altLang="zh-CN" sz="4000" dirty="0">
              <a:solidFill>
                <a:srgbClr val="3D9600"/>
              </a:solidFill>
              <a:latin typeface="Arial Black" panose="020B0A04020102020204" pitchFamily="34" charset="0"/>
              <a:ea typeface="方正兰亭纤黑_GBK" panose="02000000000000000000" pitchFamily="2" charset="-122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6349404" y="4393218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展望</a:t>
            </a:r>
            <a:endParaRPr lang="zh-CN" altLang="en-US" sz="32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822725" y="1677062"/>
            <a:ext cx="2909514" cy="636362"/>
            <a:chOff x="2494804" y="2197172"/>
            <a:chExt cx="3091875" cy="632799"/>
          </a:xfrm>
        </p:grpSpPr>
        <p:sp>
          <p:nvSpPr>
            <p:cNvPr id="37" name="文本框 43"/>
            <p:cNvSpPr txBox="1"/>
            <p:nvPr/>
          </p:nvSpPr>
          <p:spPr>
            <a:xfrm>
              <a:off x="2494804" y="2337974"/>
              <a:ext cx="3091875" cy="397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2000" b="1" dirty="0" smtClean="0">
                  <a:solidFill>
                    <a:srgbClr val="3D9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学术</a:t>
              </a:r>
              <a:endParaRPr lang="en-US" altLang="zh-CN" sz="2000" b="1" dirty="0">
                <a:solidFill>
                  <a:srgbClr val="3D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2628261" y="2197172"/>
              <a:ext cx="2824961" cy="632799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3D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</p:grpSp>
      <p:sp>
        <p:nvSpPr>
          <p:cNvPr id="39" name="矩形 38"/>
          <p:cNvSpPr/>
          <p:nvPr/>
        </p:nvSpPr>
        <p:spPr>
          <a:xfrm>
            <a:off x="2271487" y="2358571"/>
            <a:ext cx="7904389" cy="18868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607436" y="2736929"/>
            <a:ext cx="666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毕业论文：基于文本数据流的事件建模方法研究</a:t>
            </a:r>
            <a:endParaRPr lang="en-US" altLang="zh-CN" sz="2000" dirty="0" smtClean="0">
              <a:latin typeface="方正兰亭纤黑_GBK" panose="02000000000000000000" pitchFamily="2" charset="-122"/>
              <a:ea typeface="方正兰亭纤黑_GBK" panose="02000000000000000000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神经网络与深度学习</a:t>
            </a:r>
            <a:endParaRPr lang="en-US" altLang="zh-CN" sz="2000" dirty="0" smtClean="0">
              <a:solidFill>
                <a:schemeClr val="tx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Speech and language processing</a:t>
            </a:r>
            <a:endParaRPr lang="en-US" altLang="zh-CN" sz="2000" dirty="0">
              <a:solidFill>
                <a:schemeClr val="tx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822725" y="1677062"/>
            <a:ext cx="2909514" cy="636362"/>
            <a:chOff x="2494804" y="2197172"/>
            <a:chExt cx="3091875" cy="632799"/>
          </a:xfrm>
        </p:grpSpPr>
        <p:sp>
          <p:nvSpPr>
            <p:cNvPr id="37" name="文本框 43"/>
            <p:cNvSpPr txBox="1"/>
            <p:nvPr/>
          </p:nvSpPr>
          <p:spPr>
            <a:xfrm>
              <a:off x="2494804" y="2337974"/>
              <a:ext cx="3091875" cy="397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2000" b="1" dirty="0" smtClean="0">
                  <a:solidFill>
                    <a:srgbClr val="3D9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2000" b="1" dirty="0">
                <a:solidFill>
                  <a:srgbClr val="3D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2628261" y="2197172"/>
              <a:ext cx="2824961" cy="632799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3D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</p:grpSp>
      <p:sp>
        <p:nvSpPr>
          <p:cNvPr id="39" name="矩形 38"/>
          <p:cNvSpPr/>
          <p:nvPr/>
        </p:nvSpPr>
        <p:spPr>
          <a:xfrm>
            <a:off x="2271487" y="2358571"/>
            <a:ext cx="7904389" cy="18868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607436" y="2736929"/>
            <a:ext cx="666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JavaScript</a:t>
            </a:r>
            <a:r>
              <a:rPr lang="zh-CN" altLang="en-US" sz="2000" dirty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高级</a:t>
            </a:r>
            <a:r>
              <a:rPr lang="zh-CN" altLang="en-US" sz="20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程序设计</a:t>
            </a:r>
            <a:endParaRPr lang="en-US" altLang="zh-CN" sz="2000" dirty="0" smtClean="0">
              <a:latin typeface="方正兰亭纤黑_GBK" panose="02000000000000000000" pitchFamily="2" charset="-122"/>
              <a:ea typeface="方正兰亭纤黑_GBK" panose="02000000000000000000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中文版</a:t>
            </a:r>
            <a:r>
              <a:rPr lang="en-US" altLang="zh-CN" sz="2000" dirty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Photoshop </a:t>
            </a:r>
            <a:r>
              <a:rPr lang="en-US" altLang="zh-CN" sz="20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CS6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《SQL Server</a:t>
            </a:r>
            <a:r>
              <a:rPr lang="zh-CN" altLang="en-US" sz="2000" dirty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从入门到精通</a:t>
            </a:r>
            <a:r>
              <a:rPr lang="en-US" altLang="zh-CN" sz="20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Java.Web</a:t>
            </a:r>
            <a:r>
              <a:rPr lang="zh-CN" altLang="en-US" sz="2000" dirty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整合开发王者</a:t>
            </a:r>
            <a:r>
              <a:rPr lang="zh-CN" altLang="en-US" sz="20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归来</a:t>
            </a:r>
            <a:endParaRPr lang="en-US" altLang="zh-CN" sz="2000" dirty="0" smtClean="0">
              <a:latin typeface="方正兰亭纤黑_GBK" panose="02000000000000000000" pitchFamily="2" charset="-122"/>
              <a:ea typeface="方正兰亭纤黑_GBK" panose="02000000000000000000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研究生移动端创新创业大赛</a:t>
            </a:r>
            <a:endParaRPr lang="en-US" altLang="zh-CN" sz="2000" dirty="0" smtClean="0">
              <a:latin typeface="方正兰亭纤黑_GBK" panose="02000000000000000000" pitchFamily="2" charset="-122"/>
              <a:ea typeface="方正兰亭纤黑_GBK" panose="02000000000000000000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新</a:t>
            </a:r>
            <a:r>
              <a:rPr lang="zh-CN" altLang="en-US" sz="20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洲智慧旅游</a:t>
            </a:r>
            <a:endParaRPr lang="en-US" altLang="zh-CN" sz="2000" dirty="0">
              <a:solidFill>
                <a:schemeClr val="tx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5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822725" y="1677062"/>
            <a:ext cx="2909514" cy="636362"/>
            <a:chOff x="2494804" y="2197172"/>
            <a:chExt cx="3091875" cy="632799"/>
          </a:xfrm>
        </p:grpSpPr>
        <p:sp>
          <p:nvSpPr>
            <p:cNvPr id="37" name="文本框 43"/>
            <p:cNvSpPr txBox="1"/>
            <p:nvPr/>
          </p:nvSpPr>
          <p:spPr>
            <a:xfrm>
              <a:off x="2494804" y="2337974"/>
              <a:ext cx="3091875" cy="397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2000" b="1" dirty="0" smtClean="0">
                  <a:solidFill>
                    <a:srgbClr val="3D9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endParaRPr lang="en-US" altLang="zh-CN" sz="2000" b="1" dirty="0">
                <a:solidFill>
                  <a:srgbClr val="3D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2628261" y="2197172"/>
              <a:ext cx="2824961" cy="632799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3D9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</p:grpSp>
      <p:sp>
        <p:nvSpPr>
          <p:cNvPr id="39" name="矩形 38"/>
          <p:cNvSpPr/>
          <p:nvPr/>
        </p:nvSpPr>
        <p:spPr>
          <a:xfrm>
            <a:off x="2271487" y="2358571"/>
            <a:ext cx="7904389" cy="18868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607436" y="2736929"/>
            <a:ext cx="666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找到研究方向，深入研究</a:t>
            </a:r>
            <a:endParaRPr lang="en-US" altLang="zh-CN" sz="2000" dirty="0" smtClean="0">
              <a:latin typeface="方正兰亭纤黑_GBK" panose="02000000000000000000" pitchFamily="2" charset="-122"/>
              <a:ea typeface="方正兰亭纤黑_GBK" panose="02000000000000000000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做</a:t>
            </a:r>
            <a:r>
              <a:rPr lang="zh-CN" altLang="en-US" sz="20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  <a:sym typeface="+mn-ea"/>
              </a:rPr>
              <a:t>项目，提升代码能力</a:t>
            </a:r>
            <a:endParaRPr lang="en-US" altLang="zh-CN" sz="2000" dirty="0" smtClean="0">
              <a:latin typeface="方正兰亭纤黑_GBK" panose="02000000000000000000" pitchFamily="2" charset="-122"/>
              <a:ea typeface="方正兰亭纤黑_GBK" panose="02000000000000000000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68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4393367" y="3943217"/>
            <a:ext cx="421594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10000"/>
              </a:lnSpc>
            </a:pPr>
            <a:r>
              <a:rPr lang="en-US" altLang="zh-CN" sz="3600" b="1" spc="300" dirty="0" smtClean="0">
                <a:solidFill>
                  <a:schemeClr val="bg1">
                    <a:lumMod val="50000"/>
                  </a:schemeClr>
                </a:solidFill>
                <a:latin typeface="颜真卿颜体" panose="02010600030101010101" pitchFamily="2" charset="-122"/>
                <a:ea typeface="颜真卿颜体" panose="02010600030101010101" pitchFamily="2" charset="-122"/>
              </a:rPr>
              <a:t>Thank You</a:t>
            </a:r>
            <a:endParaRPr lang="zh-CN" altLang="en-US" sz="3600" b="1" spc="300" dirty="0">
              <a:solidFill>
                <a:schemeClr val="bg1">
                  <a:lumMod val="50000"/>
                </a:schemeClr>
              </a:solidFill>
              <a:latin typeface="颜真卿颜体" panose="02010600030101010101" pitchFamily="2" charset="-122"/>
              <a:ea typeface="颜真卿颜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93367" y="3157697"/>
            <a:ext cx="3760035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10000"/>
              </a:lnSpc>
            </a:pPr>
            <a:r>
              <a:rPr lang="zh-CN" altLang="en-US" sz="4400" b="1" spc="300" dirty="0" smtClean="0">
                <a:solidFill>
                  <a:srgbClr val="3D9600"/>
                </a:solidFill>
                <a:latin typeface="Consolas" panose="020B0609020204030204" pitchFamily="49" charset="0"/>
                <a:ea typeface="造字工房悦黑演示版常规体" pitchFamily="50" charset="-122"/>
                <a:cs typeface="Consolas" panose="020B0609020204030204" pitchFamily="49" charset="0"/>
              </a:rPr>
              <a:t>感谢观看</a:t>
            </a:r>
            <a:endParaRPr lang="zh-CN" altLang="en-US" sz="4400" b="1" spc="300" dirty="0">
              <a:solidFill>
                <a:srgbClr val="3D9600"/>
              </a:solidFill>
              <a:latin typeface="Consolas" panose="020B0609020204030204" pitchFamily="49" charset="0"/>
              <a:ea typeface="造字工房悦黑演示版常规体" pitchFamily="50" charset="-122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98344" y="2635712"/>
            <a:ext cx="1466249" cy="2542167"/>
            <a:chOff x="1131478" y="2236548"/>
            <a:chExt cx="1815248" cy="2380923"/>
          </a:xfrm>
        </p:grpSpPr>
        <p:grpSp>
          <p:nvGrpSpPr>
            <p:cNvPr id="8" name="组合 7"/>
            <p:cNvGrpSpPr/>
            <p:nvPr/>
          </p:nvGrpSpPr>
          <p:grpSpPr>
            <a:xfrm>
              <a:off x="1131478" y="2240529"/>
              <a:ext cx="1815248" cy="2376942"/>
              <a:chOff x="4800081" y="1485826"/>
              <a:chExt cx="2505082" cy="3280229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863857" y="1485826"/>
                <a:ext cx="0" cy="3280229"/>
              </a:xfrm>
              <a:prstGeom prst="line">
                <a:avLst/>
              </a:prstGeom>
              <a:ln w="76200">
                <a:solidFill>
                  <a:srgbClr val="3D9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4846959" y="4706416"/>
                <a:ext cx="2458204" cy="8342"/>
              </a:xfrm>
              <a:prstGeom prst="line">
                <a:avLst/>
              </a:prstGeom>
              <a:ln w="76200">
                <a:solidFill>
                  <a:srgbClr val="3D9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4800081" y="1527426"/>
                <a:ext cx="2505082" cy="0"/>
              </a:xfrm>
              <a:prstGeom prst="line">
                <a:avLst/>
              </a:prstGeom>
              <a:ln w="76200">
                <a:solidFill>
                  <a:srgbClr val="3D9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7244879" y="4257485"/>
                <a:ext cx="0" cy="409461"/>
              </a:xfrm>
              <a:prstGeom prst="line">
                <a:avLst/>
              </a:prstGeom>
              <a:ln w="76200">
                <a:solidFill>
                  <a:srgbClr val="3D9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>
              <a:off x="2909319" y="2236548"/>
              <a:ext cx="0" cy="512196"/>
            </a:xfrm>
            <a:prstGeom prst="line">
              <a:avLst/>
            </a:prstGeom>
            <a:ln w="76200">
              <a:solidFill>
                <a:srgbClr val="3D9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2923208" y="665579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0082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8B111A6-C4A2-4E44-B661-FC9CF215252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RSdEp5OLfIu0MAAKWoAAAXAAAAdW5pdmVyc2FsL3VuaXZlcnNhbC5wbmftfXk41Ov7fwulVSpF2cqRRCaUfa9Dn6NDpSxhpInpJMsY+xop1Bh1iiEG1SnKMpbsDKEZGWZ0krGPTGNkMMwYg2H8Zjrn8/0kmt/5XNf3j9/1u5zrSnW6n/fz3K/nfu7ndd/PFnfW0nzb5n2b16xZs+1fp0+dX7NGWHfNmvUQkQ28/9OYusGO99ta6Hlz0zX5eKkvvL8IgU1+NVmzpjBhy7yLMO/vm7xP20PXrNnewP+1FuuVfXXNmmzdf50yuRAIHOtzQeXa2htx0YeAawA3/7A69gYz05gGxkjJ/GZ97VSh0OlH6//YoLRT7sDPJlG3hUyzO4SeSOxv27XOxiF2renb841JpsraRqiFRZQba7ylV4OYaw/u6M5AjqZBp1suQUnEULf84lr31han1BGabe3cxyEKwrm/eupPC1uS0eIsISxn7fqtx+rWLPvhGB35u4PZHUl7twU/21lzx8Odu0fVV5A7Vld3eMPBDyrOtiZUQMSsxYGsC+lrN0hcvrnsxx2NHV1uoX2s2kVObYP0/OG4IvLruTcrfnF22ylMEAKRm1HbdixHbcUGUjV2SFKdamfeAkaHXyuk/KDKE3yh3z8zFd5dzyldUc8pNbnh6ro/uM8RwO5QirKzpKYJe8Bg7A2Na5QXPv9S9vsCxA83M63blM7WHFsfhafNXs3dVEWS/K5q7Vbjh5nMNxtle9tJzvODe8dO6x/Qp4n5hrFynPtUaiOmnsn+uj8YUyETHG6lP9l40QPNRNJ7HwRPlS+SJ+e+WEUE02bfEgKcSqej9zNL8x2kcAydF/N6IWkUfTyk2v2Ez+xvv1ostCcs1fcyIvKQCZUGZFe2OpDmOmzrY7VqZ1tT92t5OoY1BOijZUyIGdwvGZ4H78ONAdz5RkXDwriMPnQY58p4cULYKKjVtFi77OS6cnrEIsfWL9lgGIa9EQpoIM0EzOtzOuML80j+T7brkibuaDlKO+RkMqWwNB36DFX/hLXGUtwj92x4LIzEecuve6hV8+VX2wOX7q2vsYRObdZFvHGOThNTBf6SJ7pNUVSn/yT17uNTwyFNadRKywSO0Tp0YKhqwClMrUVysk4tdGOMwucWqZ5SNaphvw32N5ltGd91cKTfevAW3WczYn804nNmQoTSURELNJT/vbcB0UqU7XdxgyRKkW7o7LC50VwzAYd/r+4pef6RExASJHSQHkysysdgxjCEX2Ktw23qu0YLkVvsEjLdHSb2HnCe18fnjE7Nt8UY+rKKRfLJ4Ek2wymmE2Jf4TkvqSdvEfZ0nFVe5H4cc6rgkv/DDr1faGoK9/u0rKQswnJxnBeGpBkO1ZBdYQtX8lys5dJqgdBwNfNe/xQtDEskKqR3cVIiFtvhQ3UL6m03SsBeDLqBAb3Uf0Ge3EW8hw1KQYWfwSyIEwHsAMeyll0RSdjZ0iB/g1J/YWThvdCeXjXCE8IBlhTEMgb98U1F+saWqv669tPx35n+9fWtUfi55zSx6FPXdhww3/TyYFPurUJdoXjcL8PngLr7P5nD4ieeCilD7Fvs1zWXZBY7ag0pubjp3NkZbKamjvXHbzyfkKlsWhUIaM7+dRY+geoVVWiH3T+imtBtPrA38nJayLx9fUN5bvQTSFftPK62emcyZiY45qqjzZBSmZjRPQhEH2L/0kPaUkbdSqfDg91amqkB18PL1+PKx3be6DAJcdzjp0SVRryFJIQvIrCWCxLxHB2ZLQqBMCisFgsqSfNq18Yk4QbphZkFoWfMkFccpc8TmY+woN6Nav46BDUT8KYLOJDe0D3m3QrRsO0vM0QHS8lpRQCSUdY2qPvA98N8VLPt+DDMW27dnRm40wVX8wubzA/ePEyiVCpcg511mWWwRbTJwSxpiUX4jhPhpXt8k2iJA1d0bHuB0534uFe2bfb0IlituZy9/5Uk6ccUfXkRGI52+Xj9k53rktjzjuNR93DyN19hf062N5zI2i5uEVh5dNgxNWv7adFNujTEmNF0JwgVjZhk+pzpAWKAUd3v6YuMzjjhu4G5mNnGDIXXjndCFe6rPLkq7dtBp13yd0JkFrYrydyDOLCgxkHph6EyDG5Bj78vhpDk9UDsyfU0vgkoqMTTet59MdpGDQ1NTQUsGRoDofwh6HdaMtKsJiRHSJKy/u6IERkfb6yEeYQoxZLkb2Q73wXuaCT8IlLMUxaZqeZPtAAWY/0tH9VE4cNk8btMwNKmSQPFoQcDZjVM67N/FvqDQhlQaIJlYFlXbD/7OEZfwvXE0hAIPKKWqLcuIQUctKgS4NtBBRqGoe1yb+EpIXYdALoRIlKGHRE0esrYTiZnEtwLYMHxgVJJCF8Ets3HHOwUw+jPYKmOMWaU6Qu8SfAZ2i+w0uaDkwnV58Ef3Lqnc0FyQySW1Hn/J0llHRPceqq7vju7GPfxuxlGDjSgYgKWOh19yHWja9cJe/qjI3qNg5UKfxw2UtaruWJuE53OinubRgFjhZBiHbxmmg2IuZi1QEcLXe+GDSfzHGN3DFPlZFPRs2LDmGx7obTCXcVCMZPF5bU4iy75eRWXa5L7Qc0h4aq3GnlNK2S+FtElayPo7yT1dAkLhkiD8cW5wl0RAPpDB5kEV7Un/SbSiMSypMNE5SfglwEpZdWh1eWd0zPKXie8r7dJQgHSiaKXdKd0/hjVhjNjya8C0mTnyv0Mfk3+3rvpuQ/cMAEHeVUXKR/xh3584iodeqrAPua+q5ZdyrNoCTHjdvp7SeijvkuUIgadgkdRNj5TIT1jdoL0FHt5OhXyysriGYxBES0Q1U0oQkwEE0qp0cT5kXUhC3MNcYOVk/STUfgijeMaVvcyNYZizxZLwMmxCDphSgYJgVMWfHEWnTRpJEWB+jx9Ultpy/qedc26xvGFCsecDLnN5BMy5KwNyB6ZHhx7uJfXSXAtfE147Z+UEP905qTnuF6P0EfnhSVTY2TQ1uObdOVbOqe5wWIyj9jvYDhclgZCVEbp/mDRnDWR1gaZjRtm4fN2Jj1CPMaMJeLktZ3GGa+MDHQ9UVJQ3lBkGQ+L+Zp5jFiZOadbtF+t2FVcbeQa/ZiF+wC6MSv3hIHOKImZ+9Atr61SVjWmmQRAJEQg1rCSg5Ko1hl0Ri9Zu3kSU/iRKr2YbyQebv8QKjEMWSQmdAXC3tbixnFFzwpHPVUSWos+6Mp8oCx4lIVdD3npGt3F4oDHQ+al594Y9cgQIWlVQ3DctEFMu19sBc0KYfTZ4CQBspgKTd9AQ/s6L+VIYdt4Cvf95kF/LWOC4OSOhXUUpY8v4mq8LvUThnyMNL4jJG0dNzOZi/6hTvuOmBApfYoG8eWLKPYC6cPjnivx3832h9ZHWZpQ3wrXaBjUqVMPDrdfVfeEfbqzVGqgcv8O3826wsi9bsZtL9Wc2JjP8wbfsyT1DULIvXt8XMdPgfRnJFegUflVa02yMj/ALVcmWVpyw9GBgY3EsJL6WYdC0HKJcLTY10asSMC2ehm3bZqciM2zsyu5srysxI5/ULTTrtBlhaLltFTS/BCmbN+xlYlrE0/xKKCJ1ooEs4GHnKm+/uAD231SVYnqy1XPjOejYt32bsVvT/C+vUM0ofOVeepFUb8L5svKS3R9JZLDV1do+OXLgbzejY0x12f8cgtUdh6zvIrXPN66mwfNSv0lIdF/M3PX4CcxB9a14pEn8JGmZeXl9/8DXM2Bv3mP2jQv7/RITT5yliaKgpC7kiPjYWPQfk762yZmZkVmpQdfZ/ZCCR7AwE+34wHiZ9eKx1KjAi1jqXdGoQ94mKRgHv4MTlvUV1tKvHvqytCsvFYLQM1PXefWip+NJF6QS98/qHPwgyKvMfjdaVs1QfnsiKu9i+MR3zb38IbwuQ8ZdwMuGAtfuAwW5hfQ+J8C81nfjRi5rTPn+R8v2Xx17vaKHZSZE1lys4FyJHPdEbnh9uRKzRdbtUG5/d8FR7HeX+vLW5cCdDHP8r6g3fwdTsa2693XxuAu8qT4Q9PP44ykN8auwvU76/+UfXNzdt0lYfWaerjlp2zvR993Rf6GjnXbETk8KZ49gUa6k9UHYIU+uKW1ydWf+1up4NvSyPpznw5/32lO23KFpVRteVI8q8a0l6i51kmCKElLazOOfraOp7e7eNPUZj3d28/qz31vepX77LZoO+bzpaIs41+6g5pvamCajy6t7aaIOU9p4Y4j97+I+/tuNr/97Hsz8j1RsMe73JEvJYTcZ03EPFoLhiU6fFebGJyn9Obci3IflEeHd8M3m38/GIavXz464F3BlxLRPfEiP15pPV5Cuey72g5K8W3QLsf4hW3neyUpcfj3cW7bx7pLdZ98+FI7fK+fcdpvvSFNzcbzu9pOafNNosAm8gyq4Jm19hEp139kOL2rhrNqOP87hoPJrmMSjGqDPj8w12T3BZA+sg3YvcUVnPEqwIge/KWUs5S7VDFKRxB6x8y3arDtT10OZA613tt8QnSTPTn5NhLaufvHzR+KdRkyvOdQ5rltr0+S3HF4H3FGUDdLGEWlLG5VnXQdiRkdhtEaC8FombCp9y3HQPgLAixo4ExF7G/7bQbazk6eRwXcUDr4GQad9NMRVFN52uG3D0Zf1T3fkBwjQ1Rj39ikI4zEXhibJ4r/WBu87IPy29bKBcpnYVaatWGc6ZcfMvS5X7Iy0HOnZpywQcPb2g9kZTLbXrEqgD/uduOM5Ma8tPOR1usbrT05yYVZUlT1z7t9Zaxnmc62Px602hGnBvdY5tUprR18WRbWMjMK8dzytc3ceWLrjxX9u5ixprE+yz9BOkMH78RvY+dIBnvux4OpLogsVlyWbXzI+AakCouHjELGv1Zms1hNJAiozEv/yvQecW1NXrHUFB24Dr7kPm/OrtiI1zIToJnz8StDNuLavMr8UlOCthvgT5pamoCHZLRJyQLMnvmzvJvnxciT6xttyhBI6n2y/nEejG7020zYLgF9uOtecomr8PZNOxz6gf75JWT9Q/8uhROgmJXKlY4kcbstvFIdStAxPTzoJI9hK7FPcQp/jKIx53QjLE/5WHBbCt+88sSRms4C3MFvkzHvDY7wpCtoM8Tw/melnuQCQS4m5q1Uvp+istxw9cOPAT3n/nYRj6MevnGDLbZ8N3yj1zojnNeaUCkk82JZlxfOIjyCF2W5XNNkg8yUT/NCSI3ee6CMW/9x/sHfOf9j/vM+BnBgW5DBONXCECegnyy220r1LNpGvr+F5zmCMf2YMNnTn7m1aYJUQ+x6rv27k7iEwTCM2RyNPOVoKWiuUlX8BfKTxkZkSsHDWNxLATOWt865u/IpBsP6mqM/DfoI8nVfJSu2m1DVXBTFENaCnI/P093mPk5R+JMNlgdVswRNzV+1ovGG+k7/nRAdQW7/q0bEo8OOW/TiytMETbCOlo8GT+eD2ioAX1USMAf8JeneVqH8j5TX0RwO5U0Wqi+uJRjODQ+NV9H758KGTfor/WgXyaLS1GAqShDS3NjGo2mXIp3WDh42MhqapxUwkyH5If2CVEnTklELubcZtvNaeuWz4vZX0cij18FwTUE4dTfKuemAhT37qyuYrp8QMlEY3pRxcHTqnzn/BlEj/Rttkthx93lBxkg2P8bMeMOfPSsgZIy3C1gKKlWFmlQWNFWGC0EN8HLrGjbKBF5OLtCAX2zSSfj1x0Z0Of0wJoVHKNJyBNkPdbNZS866I8esBPCXyKCnEuCn64545wuEWllCDcWjgPqCwB2Ku5IWxxOqEGgr+Zcbq3nsgymIcCYr3oUc4glRXwmiQxVRYsxXNze3CBptq0D9bwOVT64m6DNbhqbHelCz6O0lgdxZKgqvx+2dvqiagNte0++X3XOYevjHfgW28zXMO03UaH6C7yTCW9nx+7U0rYwWpn5ON5WC3kOJqNMrqOmt8gn6RX6V5Uge46SPFGWfi0b2oAepkAoUTqCurm+VQLK/btKlFceuObYOLbIWMJnjmh1I68hrbU3VKkt3i67h+6ePrhwe8LqAc+8OsdJ+Gm5vOe+t/rJSzcbju66qv4nyF+/c44sZTTDiznxUfdv5URLglVAHCN9DBOjtJxNmAmbhtESUiAXoTMWNWcbEXFHnOXtnGdCVfHVNz7LQRPJRotKBz/nk2J446GEEQHkv4m1QBxY4lHurf256kBGMP58z10tOa/ZIKnjtCMxwcCL4s1+lPF2XEn5geLfvi4GrBZJko+PfmUcUvvRAR36mRn0Fw2dM5DgoABSKtSSITP9iPNN2UtRJOJjC2GmHUX3H8yYDI0VFeq8d9xy4HB0LsYcl1GL9cLZBSmEtksQ4nEVnxVZdIlzes0oqIGy/nzjZDgGISUCmQ26w1BJvasGfw5SoQLp6fI8SAqsPsQ8KCm3PbH9luGgRlnqztHsOn/Rlb5SlSVbmw+Vz7BxGAUq6JC3VUXVQ3lEF8EUV0JofYGB2szz0XcCmQ8+uiI0fDfgtCRGB7fWLlWB20CMlI1C3sOWeQagW9YAK2w64vGpCAYRkG10JGWXBW7Qxc6E0cs4tosSuA26bdC3yRpyy1SJgccEqBAUMkS6sW1aKBiv+OIUyFW8xhC7Z6WsmZxeBJVicrRgzOCzfeY9G/HRNKEPhvkqVNg9EoTBcRbNlmzp6dELFxG3hjRFOrqDfIKgJohLgrkp/z3hyytXWVcpLOrcDe8G0iyJFSS4VxkLyFQ4fPZGDDUkgMPUxAlgHj0k6EuwDanzDjsbeG1D1/6XDBDxfE27UvFMC4wfCXhUKVmh3gOeQcnxmN1HdTahocuceFc+qLBriFTaZwrneASCTpl1O+7XZ+5eqEtRMz5uAa7EpP55S2wBHUhaTikzAC3Gfn/8y6TM2oypbam0LWIfu7LP3P6VqNK8I5Dr5X5DZ5TuuBy9fOHkLXz7WefESt7cUVFw9FT776WeWKoGCGwCld6pd8m/CjOMpFl/K4lOc+2cJx34c7Q7Mi71jVdy+0WZv+FN29EPKyUj/GlHwQqQRJewEDtdFYxfoTz2nUR52s6WxaiZgx7LqKXT4YtvBJ9ud5bNhdG3uDBziag4OkgyVdjOrcwBulmXFGZdUHzcy/dND9o5vmFA6/Yzwj900j+YTvYY86OYVuabRyTh2Loz26P5xU7QIfQQRgk3u9LA3NKkJz2gRWS8/n2PkVMNtnyzPmyOpeUkbmsXaGS6EjWlf6WW4DleNUzrj9zFVA1KT6l5LfWDMIE7AaIkTxdUx1xbenIHonUMxfud6vBlhPezkwjR+3O3d5gfdLqwVT84TkIuouxEJY55bK37NWVDcPv0gVvKisbBbjgAedcxBjhx6wVi421ZAPiIz7KcrZuJnI7sE0b+WPU3asjyhaUHM6JpsXPI54QuXSwXxoWJhdby58IXMMEGcfBWmVZhWYVqFaRWmifotgJakd18VvCMeS40VnKf5aw0M58wtclG5coRXxv7IDsK2SakHX7kZeLPlhlQ17smGpXWc3ao/+/lh6l7nUEjSDUwQj/cfzzbWV2yEniy15Wd6ftO398XMJmxbYU3O2H39ipzvL7A+bRPRPSAjA6FNkUJtHq0gMLl15UzSkuVfGzuMgwsko4KwfKG05B8slJb7zXkZKv+ygkDgP1lrVFYh5xWUE3rBy4Tauv/BOmuv7oJWhrjCCgL6/wC5QvGkSRu7XvD4ko1wIutJs/gATaPZd1aagOqJ+o9lKFvbAQrCOfy55rmsiEV2hNFswAwqbMw91SpsxDp1o2yoNzOdXQ2G0mvYlhxpqi2anEbuNWC3LPTK8+KK4PvLtgv0GQsFoOGoOkIEl9lqbWWQWFlryHiQcGb/dZmdnf0Riwup2ZEF0P4C67aXKUE3NZZHXuzaxQXyLkN54EvjQ6Mw6bSY6EjiJ93CKutOHXCnEi/E0i9fPtzlonSdsy7KATu4eV5htEzO2C3Z+cz70MmdC/x2bPxoKadrI3eEX7hgBab5OpYwfD4ycHbx0g728LOEzTpl1aK/VcPC8vxVZZU/wzgW/LZeXt7Wm9lFTsLpoYx3Ney+UVlt32aLMdmgzw/yx4WzqKKWwsjHKRtPLI/tX9+bbdlND6hUNr5nJWmkIJIWdqP6D+eZQO5EITj+R4ViFXsuDtzeC+wMIjmxreyNfspemCPW9n8MJ7TRdfuTMq01mDfdljsKf7UMXhBYBURzp8tq++D4o3SC/cZMINrTHExUrKUlG+pRK2Sujluxl5ryxPX1XYGMFHB6Vy86jDOixwVGGCzOM22NIua+ZLG5+qoA6A2OxpBSWXF1fPCgeun8jVm6kxEpoIfj6eXcmh423UW8eqJL9EAwPYRUFYfwrR3z8Aq5eLqSRhXbh6Y50Sv37SJBanRP5wKUiS8XYThyaamTTbiNLM4HPcM+oKcV4KTY39BOhqZTr+np5nUHGa9gJ4Um4NHKKmp6iGYAKYydg5YNHn5i++LuGjXVWjqaAzyxwKBCZn3S50iQhRjZ8JkR3UlqPkr9hSOQK70WtFBCC+6Bu5DGxnK6cIDa+cccgGn9mTV2UYOK6YGDF8k4Ai2ITCcYsHvdtx+NathpGf7Fwrk7JABLUSOgUT6pYte5AxuNAlsv8ofSC3xJu2I/7kKnjvlfBpq8go0lZ2qY4kWE5YdhcgWhiIFioXsxG5CQBXVs/H6t/CG0H61D2eieU2KWEBLiWKjsK3lTddEpw2I2JO3kNO0lzzd/DAtcXGBn1dcGm9+Qvq56C99ZYY9Gz1MAXgcLYPSdp5Iyjw8dRiTqDBIYxUXuGkN3217PV3OLR7tVnlyvUPGURwNDJ9/mOD1PuayFaQxJ4W+02HEteplr8n4debKhWkTaInN2hpxQe91uXs+0WUSZTGvLLE7/Y3TccQOM38QzLMsPTnq6onlvnhBznNEyn7w1p3Ju4UWO4vRxmcVCj8V8VJ1fybwBhR5twBZVaXBzsY+kkZD9VfAqR8V6/Jyu2FlMOcViKEFnMRBgzfNlu9a1wpa5M7im97VAW39o0jGoTv5okwq9KqjJgkiQ9k0CHaGXVSgP904DkTEdrj2sEQTKaGbgluJGpCv7apB9oLRvR5VO2dgfKnpHjThdBPSIdkcUXsQKQf9ov64lUCl001kcnlA+rqSnQzt23H9usx5WVK/G1+kkw3iFMXRyfU1Rsc8sOtU1tEaeed7fNwn5gpKcEJSAP0krogVPMlj8Pb5f7mtE1e68ZlYn+eZKqHmT3UYkK+S6Z49OhXKb4xbdMqRtDU7DlACtNgennUx7yHP/myLdlu+BMZfUPt62X20YBg0ZiNyYD7RxNiXMhMweeQOmSSPVIqpDFx4h8ogmYKGIQnkN9CDli0EUPkxPFwHwS3B65jecsjDxPLhfJO42EhSD9Pe9bibTuEJG8FqbfVQ9ZeN848xMXQaDi5xkW3S9l8Ta9Du85jk9h7aga9vgFf2ocFZOa0g/M/2Qnq6Ft119I+P89EzQ6ISKc886zM674aMgWb2R5zR3+ntJPVME1ExkvzPOKs5oyEAX5yf/0x7fzboH2nYs2wo0cHk9NjqApfiMSB58+CeC/s7e36JDNts6f2/VSYQzdebYU5/9rlrXUaLyR8qqtq5L2DafJKt7ofaMgeczoVRKmLa8SPxAca9l9WcDdLNFP63HOeTLHDpTA58T+rHM1h9pZhw0WqGKkj1Q+BfCy3cpbdyvfWgYNpEz2lsdxBw6VP9uRmNd40yQ9PWkgSKhTFYtIiNXBluwxzfpfhEXOlajRYMqYys8zKnoioSXBEZl1vgNxw1IsQ1JTg/92iRdQDU9GpiP7J9ndzwDReGdqE6Gz8NIY8h9E0nk+W4i2r8A9GSYcvspsDJfLGjNik4MWH28ZvtRi/uSRs7hRwPOm3WWH/0Mg4gaTLV9rPYz3muUYDUAz/DiwNUUfsoz+umlY5lhenkfhRDQut8IAJV1yJibK3zIeISMpyxo47KQWEdKQ+xTSxYBceCalHl1Y1gQMrgM3FK41YQ8p3C4bxpcES5l3vWvS3ideoLNAbAU1Zw3OecnCLv81lNwgT/LrdRIJZP0Qpr4Ncl55M7HcO3pMa+IECI2ig9w2oaW76lR3YaOZ7pE7efrstChYY03iyhqWDhw7dWeNUW2BmPDUuVqU6aD/phQ7ypSr9cSx/Nyg+WmSZhB7jrWxunXW9eiGhwnIy0Qc50QR04GkU/1RIErLJCqvILmWR+ZQETMIhRrbKl+IscDkOQFNonEmpSrvlF2WIHvjwNX8MeP1hA6G47skB2BIhuarQkLzIzFUCI2uqD41798uPcKZQqy8SWWeXV6pFlLF+pi2O/Bh6amGCzNNyD6GlseeH4ebjWRVTVqGcm9XuNa3ybqNb2v3wTPu4jPMBC1aZtn1d8MwEBoLguFO7MB1yqEvNXn8niht7V/gcb9luxH0i4PFCR/rRJKMFAcPjM+DBuYfmAuI+a7PSl1k+7Gqob8kw1QOBeEXRrWeAy0ryHMNChPgCOmwfX4q52zA7dEN+tu/L/UNZGMP2GVV7fLSv/A8JkNyMKcDzgiNtiSP5TzLI8tt4uXn5CT/JWFv4hJY89RfVa79ReqvEmWWxIGKm0jiSTbKWuNA9h7vykJkkgGPIWY8crlHZn40wLggWbleT1nHOFNAhrC2AgZzAzhFufdQuOSZdlrmRflrsjwghId5YkPGdzjibabePOXkjai87D0w8W6pbvyeDVoPIbY8Go4qnw/yHDvipsKfU+0qW9VQ2zOrkv7ZokFlJtfmdFrtcQuLddDMer4X3jBnauwOsHkR+ssK33O5vb3KzYw17TEzdnGOEFrP6+3nmx5vu7IMbCgVaSwwhYeb6nmsY/woqDxCqrm4qTs4ieHbRLJLcb6pWQ1mQRWmLOAFRhOffziPGGxd34UbNTDP3sF9bSG2hzxblXekTAWCMOCnNpezvp6GKZM9UrkFH/XRs7W0S1aV/ZmAXg9MqtcMG1HmBLT0xXOirJePkJ3+OJlr+icFLfjx6rkL92B6u8qlq+PdPDCOeJBOURO3bz4yrtA+RtAdSJiKVsvXubHz603ZtxKS19RfZRrl/qfeV5o5i52H3fxMnfzyiEiPzpMM2r0uXOkwIYXBbpphmoUq+stNudyOsOWuDP3f39qoEh54p7z/BUoZ3qs9espGjT/lJcnn/rfEnXkRXK7fb9fQzpWHSljQhUNn7j166yhdpBOgzhZ4uBuxvN1xRcG+MfNtGQXhs21+H6+g147l1OrO3yBx/27JlpveFwkUGzCl+5Sn92WpjwMM57McV4YuTiz0+SMkOokeFS/apezmMjbwsYM9IXLdzY3glRkbD/NxfEo7MVYWTzIFuw43QlKyEvPXzHa5AWa1M268m2wzOfcu8cORSE67bs4tCrSwvjFthELYbeXxkH6Y5vVaXK+Y2qKPJd4x8vNxo3qnOInW5Xwbesut9ZVROEDa+s631fM380g0qUl1p4R0pysCbV605loo3rPiFZwSPUeDTFJKWKE38bNDpIgPQRDzqgyNP+2UbHQFTwIv1l/fqLB9tMCugwkQo4ZHdn9AxsYcOSx/mHYTQVur3jjqR37XH7dpEGeEzuVhAq09wzFUiiVlKJkLf+in9t2rXUTyhAbaawlU13LHEY/w1Dlli0XPVGh3rg0seTiyu3isVgLbSBH93OwQGvCi/tiqlkhvqrrCSJyCHqKJBEACEjoe4xDoM1P2/u7mCVLLqrSKyRdrkenKXTCehJ0mvP/LM/td7nkX5l3+5SqbaRFXt2BtW5SnAPEXT/SKs0E3OIE/EXmydXRbBU9TVpfoqs51QfhulA0TeGEYGbmno9Psp0yjjkZxmb3H93HlJ6La0fs89XJpzlFMkxOcYCVwD27S2viTzkZCDZovJivWWz52IdWHK4Zp1rM2Mn0oDdIIhIReeZ21sDNzvUfOp/bbNSHLDi5WMISMku43SyZp0Q9Xei0/MWBZFH5Vye5HtTDK+7yluiv04nCM/rTcBXy5SoZO2pCU4KikxTk+vacSRLddVcHFwJRvYUrt5y9m3mivkWdznj4kixBQ1Qk7PbWsRE/LH64Svcei8EU0ZTvFaVOShN7ypj8HME2UkuHDcvRk4JYumJN+lrbAROK9Xv5ZBU9dVzIDQzHK2lCYV2yrlA8zWzHJf8nbzPEOh7JFW83wE0SZW0umOJ3epqJXIjJdEXrzsSBnMILLFrsE3iGaeW5t+RlncIFuTMY0Euhxxxu717/zT/wHd7wTI16xE7/Dr3mEelHuJsvtu8mJ18JldwfCYrOmJR2hvTNLejgcF3y0Sqgg/NKJm7zNUK5kD5tOGU7IRk6W5yMMhxKJt+3qkBHr2lRc0Rtjv7AkCmbBNvBsadVJNo/UfML/lY7twVfq04z9Jf9lpLVPY6ECiGJyld8So94V4jH9uH8Ou3pj/ITLv3AC/H3Xt25AD8jfOlCZjSyyhRfvu0vE3Fw+AitSHRe6hLC10fh95z7XefC5VEB3lNKL9Nn6kjb07/9sJurPzfRnl3ISf7epTs0nho6G1moLPcDi7mZCR292fw+x/geP7la/Cm1q/tVOi5vfqkazP07fEtj41qerAPZGv9Yzc61ic9sI/fw51+3Bi0N5WImqqUyoQ/7rWCB22Xn0wz+Tv/w6eKMkqZzvI8e8X7C8wWB+h3ssDyDhBtV8/ktcqDjR5cl15r2de71rJ5n4FL5rju1c4zCn24/GOtjyIWqw69zPuQvB0vT+0lqi1QSjxcIX5Qrvn/FPGtI2xfakqmFeaWxNO4Gb3M8mzR49oKxsOrrdSnU31ZMT/Im7r2Pc7RVePPullf/yf1WFOe8GEFxl3xv0wbVwxaQwzwWtPdSZAs08Ycbua7lDxbwa83+Jis98t0B5zphV6XtPwtfGDAVtPvI+0nF3Ybza8XLMwWlyvc+eq69m69AnqD9F7eHjmy34FUYJXBr2TeI/ZjqrITY8o1jJvZ3T57jtb1N4K63lcBalsK/lMQYvAfw5A55cd2Y1AguNdWISzbq741YXEB/vBn5ZlsjSEfmw2QnHDvTbSsAA/RNchc4o683hF6TmqrlNWezfsOhEzsSJgNz6ZydP94WNH17v+ziDPa2w8M7DvXun8I85GRoUZYuL44t217xZBuPx40O7b6z6RQqJjIwdwtvDD5JTUl0WNZpnPptB4gskYpewjj12A9GMz+p3aQwfNW47eWDbX1Nud2XSr5buhBZn5LJjPcKJWPYvSd2hANrJz7ALV2yClZo2NVbeL4S+0nQjoHijIVc0SeVd2RN+dHcHU83G6+87zdmiOhStypbbXoijCR6aWUh8rfo3E5biUIqDTveeco/pcYIOlB82N/W7b6aDWlZGl3O/S8/AyRchs4a5gIrPSmeM4lVN+SP4yOeLm2qzt8LESYCK/2Lz/DpXcsITSoHNW7Olv9WKu3Kf6RWWlho+PtsFL8evvPWc31LsFPGLLU7qb9WJbK+sr2VneS//+2rh8xBQXPRlbJ9CUsGwt3/SP2Ih3+rz+gjcSNQnsTStAFU4j/NXcGNfV1g+fvf/prq0PjCuZFwX6Nv21yn9N/pU2xtMw8rubI0I9Hi8t8BWzynix3J4bxfWJKby/ov9bG0n9TouLvUiR6L+e+AXTWUVUP5f8JQ8EkmVKwRd/LXUHPv0ukF1OIcKpXCBiUY+J9QDUdrhgfNckiL3GeYRo8aTh+9PyQEm2alk86btNiJQbTJiImNEQVx9HKgWz+IBhllsQ32Xk2n05u3qrvBMYPf9STvR+8m/uomOCeT+SGDOyWe9XX9ThgO6RNRpNF36svsv5QkHYeNDhF7kdTT5ceLKWLSrSrGgs9Ie3aUIVLYyVCco23bb7ZZTstx8+AjckPMl8s0WmQOhZA4/Ye4+scltoZUratQNxe6XciZPCk713bxsL2/RVLmMa6T/+nxzfZkXTVzWFxQs4fqLSyDWd5anifihIi8Op8rVEwppUFjC10RI+qNYdNdYC1nTjcx399PlZqHSt2k5AAT45nbSa1ivcLzw5p5Z5daPsL179YkIZOxoxd6S58VR8coCMWvObaufga+Rs20PmNhFGxr4lI9pc+VMbrXA2AePVkrstdizX6XGwuMmaKHxb3A3vBNP4EcpdMx8I/lNRKyZbLQRGa+c6kMOSnSTQrkaDQU25NN243dU2YfvieCtOdpqYgGu/XAj6fvtq6Dw73TRWMll1VHj5KeFQvF+LVJRgDeOAvdFtuaVIFTJYQBnBK8i1ocTN8zDDNxvFAIM2dgJl+gUmUhf9MRuAcBIBRvV6PVeoV8CZayCk1kj8MqksqKbbA2iL/JxcV23KWf/SLKjZasClh+HTf0q20Vyn/k3MLP3Yo7OAHzVqvHzQRJ648HK4VWOxr4W3cApEnivh0uVx2zth8pM7ApDbv2p5oJWCivB709bDYi536x0NuqdFF1wq+GsNPeR7SX75zgjyzoH5nF26cP/gRbUxyN5PQzNTBv8991iu2LpOZnapi2z4XpI0yoB94MFpqAh3YNierAQSgQj7d/KJm9+icUlCvyXYZ8VIPPh9I1hlVkq4uP+vbsPTPe/V7S5Gp0qis6UDIkGuFqPsj48AFn0WARKAlwSejLrOIFrn/OMM4zGP0pkAWGYQbFdYrFCeug7jWhlopK3zWG9oT4YiYfke9VkHO2OyRsUykmrpzF/NukJX0x481zlM9iKuPdheVeiqAKFQxCVPTuGkBUnYgEztYRJZQgdqpjUTXSWcpq9u7ZQinnFof+qmLDpJmg0Ld+vO4jJvTE9Rx2ZkE+froS/UihPZcmtvbavL4qKkIGexb/0hB943KKtOLf7Msvb2QZ+xJGHr2Fv9Hk1ttKDM0+R3/8g+BR8y/uSA9t6tRr72XZrON11Mn9lU/sa0q+O+nj6LX+b0f5xZoonLZuxUD03+7taxT6cToY1V252Lf4LUo7/tuprszG67uh8d99QLlsGSFf/cDqB1Y/sPqBf/iByBttsxgtNIQcgt83P8ejW4eiACRizgZO+hb1e1cCXDdIgljxyzZLFPHjfnZ/CKrAYgBbd+LYjgQ/k6zEqk+240XxbdqLcUvvMRk6VgDonZnBGql+rtxwAIFMJbpTh0o5evxMwUoHMb5mCvj7euKdkKbHTIZ7NwyqyfBrcNP0/SEV7kz1nCfd5tEstib/Arex0dfFDyM3bWsE6cmQ3Z1TqBL090ra4mn/7IR62P8HVxvAPRCLfaSFPn76o6n8mFu/oDxZyrVDpl9zIGjFvDdgI07X1i2gQ/kCcmbGh1LFfPHSjM26Ggl3K7CCPh1oxrO9lnI1t15B2a6rT/fyV2XJmGSIsgAIvxUTkB28HwfkBxOw/SBMnoBE3LdiApUN5l/go+EJkywTkItbIiagi1OGf/4fRAQB943YKnCrwK0C978OHMIzPWgopfVZgmFl0MynGBQ6I3zuy8VL/GOTQ5EbZTp7A0hhtiT+uvlIMtT5AJyTTM5GyZL9kQFppCZBOx5SJvhIOlbyD1NfbAviTI/lZDLvX6YPtabaPrkCi6PPhAhlBDCU4eT7IADWztnIFE/NiAinfSKFsfsCGK8t0R4/PvYq9/AmP+IpSRXhePZVso784v4GOLomntaYwbKVVje7ZmfaRrF8J1FGK2Iwg8dFnHHJDLZPFWtsdIsuWaIZ/nHntQ5iQmYZutVHCtJXKcMqBBCMmIGjaod+fMJBbtfv/Co5vacGAprymzrfSxLvIQoAtQelYE5PIUHR91ieBB/76BxIlwG7F1ryUD3q7UzIbBAs4vMD8/wX8Ew1T0C+bJUZuYghXiYGGtS8Ml8KSjBWV1XG7owARLpWhM9LYnc4Q2p8QiAOCsOwguNcIFwN8wjUor8nJF7sx8sP6iZxPGpTgftVKEhsVJohgxSzTDI+Vl8rYRtVL2JBO1bUv3YfaJDBEDf5rRcYHcMiWEzYR+HnXCkKgY7jZn3if5pJ2NfmGmISvf0c2irGOsnagxK0PhSO2aIvEwJ79+ODGk3RP/ET+5paCq/1fvrcq2nof8FsjX0/VYOLnlcFiAMihxmudFwGwhg6e36OQWecn1In5CPyzbMl17p2Tdqv+zg352pOLdVpHnvrV4q0HYJ0QmECjH+TBd/4n6eKcJtxFaJq4kTS9JuTFEo/bo2Pc6bkmytdcfa1Ww3r32m/KHpWnP5MKKHQupj7iHXSEHY4fxfW3jD0t4pnGv4ZGEqPJyo8iHPAr/IRTdAIj9rNG7rF/tZAG5knLrNr0ouK1VXvtfnMXjRtoli0WdhVhm4KFUqmFDHUGQwTQ0qYPsIIQK+qAAyrlFkP3Z3w4+cUHP0CJYnK1Kqx5zRIroJvPDT31kcJB0+AaYfr4cdBZ9JDBCp8mq9w969C4WLTR2vJumI/jc9dflrELKx+pLeubs6VrtCrQifZO+95A5K0pTflRsgwE9kUR5mTC3TG75xkwNArqjJVknlKzt5TA4MlDCY3s8gEH5iCcTwN0PBBJBzBvCoTY4AVhEH9zv/XvRy7QimjHF2Nz88Ab933QbC/U/3L341YqZFY7Jk/IM4gGzlB472KP94ttKpMW+aoUfiWZ2PqGEEzhwTf3+X26U+1nUwVUcNZ4ndeG58LgoXxx3++LElUf6IOg+vWSGgMBwlgrernvg5nL3NqvlMahco/YH/x2KX61hn+RU4Pn1w7kyVw+ko7xWuEvsJwKM+Xa2l59nY2ZlCqthtqHIrX8RJEltUnY3nVBl1vkwTYo27hZzgaBP2Hn66diRFYG+zftU29N9cq8+wLdr3L8+HcI1O7fd1k4sMwgmzrCt+2oDyXM3/saTm+VFTp7mUmf26QNd29FgzLuUWA/QuEdxBw9YHcroS/Omgy0nTyk6nYlY6MTDSNqmZoGGQQhe/89IVWJNgcbVfZyirNWwVuFbhV4P6XgYvL/MCuPjGDjZjH/t+yKHWNXTBr67Xi1wTd/Jd5bvuVfeJnI+MEXsYE0SS3XzAW3ndRQOLo2qNbyWbCFy4PCuqEM2mt2id41ZkJug1oH0Xuxbm14snlgoxjF1jD8lfhC5nnBO0tN9OJ/Y3X7lWYVmFahWkVplWYVmFahWkVplWYVmFahWkVplWYVmFahWkVplWYVmFahWkVplWYVmFahWkVplWYVmFahWkVplWYVmFahWkVplWYVmFahWkVplWYVmFahWkVplWYVmFahWkVplWYVmH6BzDx3686I0X4qqC18g6CWJRlvNJtufVYCeWC76Tt11sZsNqHELXzlJf2sfw76XfZyKXvH9Q5yJy/wlP5uLDirVaJxU1L78CQOLyBf4F36z0AWtvlDPkRT7Ui8VhqdKBn0/Rm/mmGeMV7eO3FQpcVXmm65rHyRbT/cweIYmODvCeSm0q4u3MFgfR/8PpU52ZcoLLKuAZbcpnQa82Vr+D8n1t1dw1+EiuzXGwF/xy3ggDhH7w+deO2a7X4HnYKZ/mzLJf2r3xD+/9cTrdpciLWIWtxqPhp43IBGFggcpFV4VxmhldoztoV39baCrvBLy7uqyEIeJmg528KHZRAyxXslvgHbc8Lfm3POmvutwygyAfb/sGrY/Ko49r+yq4rPHm2/5883HUxQTNHZiQbvly7IsFWc96EahXOeNi6Fz1xu3Wj4URkqx5pFt9aw+4PgZAgjpBQSBqkWj7rPbzv+uZlX3C0Xe+33S9Osv0JdrfOxdCIIY0MnSM5d5kJaq7zT8oC4oh6ATYBvm2zDbJcb2ZpWc3YYFRrWABQykuK7Rdm6t3/+MDyrro2wL9M/q1nkZ7CaVjuEbzHmGEcDZbUIH0e0ZkZ2DSL+ggOmn1vQlU0nIx7Yoo/36s9DroHbWIZLXyx8hrk3Kfxn4boC6XqkYJa/WoZiagbMqETb3LoCeFTzza2+jWNVeCDd1WFcaaVSxYH99bOvOomsi0cvWwNyIbKbBJfytaJ3snxQzzYU1bor0IPJlZpcvDMC1Z5AVHgAA89OAv79iW7ZPL6kpsgj25tfFFiEaYwecClv9uP/3ZZrpsxBFkSZFajP97TsX9XwnZd818fkMsd9JtGdA6GBvfRgAHiPtLq/AeogdAakX+RqWKv3rL390/cyTESTSH4WXpJneOIaD8b8gpnpqK4Mn7xdUW9eyFdqf1TL5AH/GD3aI2d5cAK5/qfo2MUjsXXovrAPbBHID2K5rS0RZp72kk7Q0QNlC5k5EssJWsvqBW7dVKWtflQokOZ56/7GYnePnk2z+4kx8gE9GKPknwYw5nMtvU1jbS8TzpDDJE7B9vvGolu0gUpUkszlf0nPn463+UX0FJY7pkf92hNcTvAX8OsXHJR9c3lChXTsXLUIEnMEsHJFXpOCf70ZHQifqCg/9PsHLE23N3uEmZc/feaeO2YoluBpMJGnb0E6mbdkFEho6u8ZjYZ2Ohjs/cveTtZc0dGhU9c13ka6FKOO62nqnF2EA3MaXiC2KL7MCP7InAw5NoxSZMuxvP3PeM/6elyTiQwfCbmwmONj3FrtmbKr1GpOipfoOriFo1gzQweWIehjLcUQQOIt6CIB6MejWO3P5SAlFyGuyel5/4oGgs28I+SLXLvgUyFhCIH39qxd33TFmKPcXUAWWGDD1X7xQkatbzVIpXZxlZ2yrnoqMp/+uR5ecwGZCHIc5Ybj9M7XF9S5D5xX4/XkSGDJH9SYiZUcu6jCbX0su8Xlx4WMarRyaxZzdWL3Aay10NbV7OCdzrpmWEh3SC3PLSq7ZIb1rU/GlfDgobYFEcusNIGBazF9n/piUMUoD4O3scJI5FReA96jd14pogx2ecAmHTH+zcTqqp8FD5EFPjOIeRPGqsRqQNvhaP4A31jxmLhNuiYtlM/W+dfNR9Tv/ElGV5u3AmkR+3D/D5qTXhCTXTPbAvYEOrTqTQ8usMXY9ERUJMAjk6bBGbEhJ5t3ReOkCXuJlOofuWOtebg+epqfYORS7w/OVEDcyIZf9JngoIS8DP2QbUEn4Uw+vsKQtPLMshwYe8XaaQspxOrSZof0tLinww/tH88z2BDsAEEDAc54FPyGp54Xa/xT1M1Gtf5uab93jct/LBVnztD/hIvUxNOcg/Tc3e7ROp/TmDzL4f+o4AJF0binEdopvSq0Ud6V7dZDTFOAitlDrgFWREoHqcy95iAZ9tZM8Xb8erYqy0uVrnnqCKyuDDrWj/j6DRI7akdTvXDO0M7ZM0uJMQFjRzTWNcc3KI+k0vPOiGvcN9gSHNEVF73s934hbbZfjY6gHlLdn7goigHEPbF4uVQqZsRc76QZjd4M6AVoQOnMIGlG1hqedIxONGQ/LOKft9wiIH5DeEzDbKewaH5pkPseijcvtgP34NurGgwtrPLweXzOlRxfBgml9M/W5bXVgX83RFYJIMgktyZrvQbZCCnUaoEjriDDdikaYE86KiCeGvZymDONcT+InIp35YUoPAIhju4po8dN+Tu5bED6z/q8UhU/i7Z8LPd9O28rO4u1mdJq8v8J+qUJZ3nw3rgeEL4dLEt8Z40nLOP1A2RYf4kU7YLW6Tcph/QNsu/kPygkOFQco3vwvzi7CWNIR/2t1OszvpJmfguUsSVZ00MPeAJu6F7pAAajhzQwn/BBDWLdO/RnyyecXrdUjiWGKBm6wjg6k9LdVRL6Tk7GsEV8IUyDnA1vHy4DLWQFkpmZDs7Aolq4TJMDIEcMORELi45jA1p5vht1rXaqks0rtRnC2V5Qj96EHdBN+2UP95bdksN+CcwwmCycZfDyboTWjGasdfWiB1PQlHgzBl2RRReu4whjvVuvjt0ycDRkEhuWfjC/c/sLMEbVFrkJ7Uoj6r+fIL+YRfneXgZTTmcpAIdr7ScH99HVKpVVI2wUkadVzkwqEYt8s+Q1iAy9EcGToRT4ShG8Rx70gOVC4/Xmry4CNz3BByaGDyqMtJMn4lJs55e4M/4+Cn/gZKNz3Anuq5c7nlolyuTiBJhTxu8HwtmON555j6kXla49TiuliDmm5T4plLz/bFiFyqvqeNqS7h2QHddWe3C2ENTfJHY82gvV6KLdFNiZjFXWt30HWNzw86zHaDSBa6d5ov2KgXQjdC3dM8YoUAseidAAzwrrYtHwUjivuOptbA4JpxkYdFWtdXXIozGkYP24tRcyHYZ/NtP3l+D/zw0t49aqlheZKGRHsgWDnJ9m91PkbAq7bFp7shF7vRVXY/vMKEyKKKFwXt+/fyI73waKDKpS+52ztr2euYRy2Ota5erZO1Gzy26ZKozl4FwLsFBjg6rVEnRzmqYEmaaw5NHLy1oRLrU2GdHV6VkanhWtReOrumbvt4CFUa6gPIMcTg+eM/eS91rYZ3AhwGOxmKK6HFV4Urs7iNdj0sstuuWSTscf2/dnwXNk1Fld35LuSL1POR2fT6KfUQSl/e+R995GYN5oDsMK8ivRn1m6LqCh0ttd3d8AnYJXwq3VTYZqADGIV5abbpB7ny6gbLwM5nqDnByHm9W+eQJywuI7cD65fPax0cJb2BCrV3oqfWQCR5+oryDFTCvoqpX2pmPiuSRIE4UvsRqL8Ar3NEm4xL9DxVsKY0yWeXvk07T7njcqUaf9XGq0fEilHzLc0CXxwIyT6qSWBzHWTnkzsaPsnf2r71c/WcBV1p5KC7DvNM2glh1wsJ4X0QSIg9VI92DhtoVBzfNem0JJ8/ggrBB493vK/SJFLc/5hRoVcDHqsPzi0ZNz+7YkZQsMlP0/HqST+hTGCJq62mtqVpa9HB2lRY9hMQBshbgAdUgZg9PGVuiWCCc+TloeIEePEb/YO3vm1T4PCVN+bLUgWHYUMXY89Eq/7Ci3v6ix6+UvjFIj23VTCT9TE0ZRd38bt89V3Mq4wMBAXACPCGptzuEfAnudVs4YEBxpeGsDhkdwl5i+rY4sszSd/6SZPuvJEQ6IMA3v9W5dsyxHTz72zhOutidKQ0N6rTLITB89HT36ulGzJNlvcLZAREBu1zcjPtYC59EI2ZGdCF9EtAbn5xqx3Y9Cwb6G5QZPEhU7HJyICFAzbi10zVvmI9vhVllu5uA+441W+zzbw1ohow+LuY+qtMdVaFTgpoH8d2TlfNFss7jsmzR/1Dgpg0yIaOFh0yoaNH6rmkZJCWghZKVL8uI1GXh205GZI3NckDSnR166mU1vmEk+jvKLZ9nh/zqqnpvQPOlkbwR1BOF/7lNskqLxEgqG92mQ5vQyN8Pgh+tprmfIr6rK1XEzz18SwSigRFy70s/PlNfvPSrqJPOK+dDtb0mlaFKIYcu609pJxFz3Pe4gOerQkechrQ7Rig+BOslIXJDHZ+bP6zHlyCTqwz9am4EKlVJBfBaJBmehEyDLJQQkHacBa88tDs5oCaqyHBoLmCEAsdTLIgW2ZKoK6qy9x2A/c74kIq1X6RMwMl2Oa2lvEH2941WiD/oPe8qxopI862k3nmW8yJrKIP7JSNU1OYW/0FfW69zAyEB2648P8T8fD6hi9XoiIoa26xHVrOtr56Bkvbro6SpatsOpmezb8dSgzctdKt1uFDzyxa1j8845SBwC1lLAvlgiRn+82PsgJoS0sODaT17tTH0EgiSovjM3NvWMPOwJ8hh2DbcRvakUASFig2Fm7rdau6uoAcLU4pkJndO77yCSS4PJc6a1QwGTJWHVnRlt1jXOta2s9vbytIs5vtlD6lPC/EUk5RV301/V7FVg4xf4NQucnLojDeHWX7c4QTuNWZMxEyMKf6NKX7nmS06xFv9LQ9xB0zAQV1+m0avXMwOXQect+/f8ocjehqt6I4NunErVpHoBHAotzYBpzX4YL/kg+xzYnh6JX6rl+rbv9y0v58Mh9P/3DEij4vwSTNIIO8nzZgd+Qy71F+YWQyO3N7XN6VXy9Sz9XJ0iEl+4AgIuI4hjNAa/btJM/EkfpyZ1SdZOd1Y5T+LxobkhieyzbpYhimFxT6zbn/W2NSrEy5mtYPGppM+eb+0fyHjjv3is/hlyZt86Rt4oRzAsaoAyrOGWnm8/yw/VPJtUhp2rDai8sON4lQoEfceUWUYMUYM//VrYK0qY03ZFDIWp+VviVlnunB+WmRikFTIWmhDrHP85ZY2ETK6WWdseCqDcAKqCo7+T+C/e32ZZ1+ljQu1e6FomjN1BoHNygU7FwFHrpmDxVtEdFHUEFjwlzkkzyvQFD9b/LbjmRS2G1LZG3Hn2zREZlmkLHciRrHGGUwjaRAMSJfCCGEcxPHFgFpO30N/KM/TdYaVjj2nTQIDcU5IHPvL1J+swvW82HX2Fj5MVq595F8nPEF5JtrbF//loDHoY/YNeS5nbhg02OewkB/4hZkbVDVF9vIL5d8LN0Kfci/hzWtReHYNPczBCDbstTjt5bxJj0zHIfKwMWI1lKNek3/6AZzYf7KkAU4J7M5rrM9l7ukn+7ENkN7ZxQKpP5MdsUvfHDQIj9Bj01/GtNS6LdzXMavFH6gloD6+dAyfsiCGjMbqYqV9mzxR/KeybU0+qjc5ctheCx1eHtxBANe0Tedy26zo4oTohzsP8/xfcfvpC/3vco5Qw7+Y6KPJmh3pM1Ixiyp5khAd+W9DcHhkoPCYjvpTixSN/oc+rQ6O1PNwthRWjD15aRu8Yn44E9p+aqHNd4YdscjWogdi9bZv1yNXqg0lP60ap+j/VgmY69s7CdxPvXZejapGJ3/Snuujyjhfb116K6s22y0RKhSAbQk6bXPi+vaA09Lb+177wp48u4UXeyBtXc6/qjU1EIXnD4GQBjzPYTfYEuNomGTQ3fHK9OHlOadIv/WF9q7ttnvpWzjbW1+ZtXzavk0noeu17zCIMpypcciQCM8+uRky6gfvGxOn7n3jWu0Mrr6qxXVE+y5YcT9b5QPHpRCbdIgZj7a/HQ6+vjy9YbFennI25rMN1u0icWE+IcjytDAS21vXRAwbLcRqfg3rtTx7Az/yJ/L9s71SVZg3KyWHHq41ocKt4tK/WPqrpr9eKYPj9vVK8e6UZkF5ucDpjyJU8NvlN/BK2Gl5EwHhk1tMEAUrpnjWbrhzYock1QlQO88oUJR7B7Qq+ng6fuWG8OVq5z6ihJB/Bq/4KQmJDuOraQEeXDou3/Ild/QlmglKWy6V/MH4auqkn7gvhsh/73FraqepruJ5dg4ncaXkX0Zk03EcUdkEPD/AT6YOPUcAdwZ2v2hZs2Iybq+7nHpLkzoNtbgxPXF9/ic3qdtreP/962fLU/mml6P+D1BLAwQUAAIACAB0UnRK1kUrKU0AAABrAAAAGwAAAHVuaXZlcnNhbC91bml2ZXJzYWwucG5nLnhtbLOxr8jNUShLLSrOzM+zVTLUM1Cyt+PlsikoSi3LTC1XqACKAQUhQEmh0lbJxAjBLc9MKckAqjAwNkMIZqRmpmeU2CqZm5vDBfWBZgIAUEsBAgAAFAACAAgARJRXRyO0Tvv7AgAAsAgAABQAAAAAAAAAAQAAAAAAAAAAAHVuaXZlcnNhbC9wbGF5ZXIueG1sUEsBAgAAFAACAAgAdFJ0Snk4t8i7QwAApagAABcAAAAAAAAAAAAAAAAALQMAAHVuaXZlcnNhbC91bml2ZXJzYWwucG5nUEsBAgAAFAACAAgAdFJ0StZFKylNAAAAawAAABsAAAAAAAAAAQAAAAAAHUcAAHVuaXZlcnNhbC91bml2ZXJzYWwucG5nLnhtbFBLBQYAAAAAAwADANAAAACjRwAAAAA="/>
  <p:tag name="ISPRING_PRESENTATION_TITLE" val="F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207</Words>
  <Application>Microsoft Office PowerPoint</Application>
  <PresentationFormat>自定义</PresentationFormat>
  <Paragraphs>41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XJJ</cp:lastModifiedBy>
  <cp:revision>101</cp:revision>
  <dcterms:created xsi:type="dcterms:W3CDTF">2017-03-08T12:51:00Z</dcterms:created>
  <dcterms:modified xsi:type="dcterms:W3CDTF">2017-07-26T13:46:09Z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