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slide" Target="slides/slide1.xml"/><Relationship Id="rId19" Type="http://schemas.openxmlformats.org/officeDocument/2006/relationships/font" Target="fonts/Lato-boldItalic.fntdata"/><Relationship Id="rId6" Type="http://schemas.openxmlformats.org/officeDocument/2006/relationships/slide" Target="slides/slide2.xml"/><Relationship Id="rId18" Type="http://schemas.openxmlformats.org/officeDocument/2006/relationships/font" Target="fonts/La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100"/>
            </a:lvl1pPr>
            <a:lvl2pPr lvl="1">
              <a:spcBef>
                <a:spcPts val="0"/>
              </a:spcBef>
              <a:buSzPct val="100000"/>
              <a:defRPr sz="1100"/>
            </a:lvl2pPr>
            <a:lvl3pPr lvl="2">
              <a:spcBef>
                <a:spcPts val="0"/>
              </a:spcBef>
              <a:buSzPct val="100000"/>
              <a:defRPr sz="1100"/>
            </a:lvl3pPr>
            <a:lvl4pPr lvl="3">
              <a:spcBef>
                <a:spcPts val="0"/>
              </a:spcBef>
              <a:buSzPct val="100000"/>
              <a:defRPr sz="1100"/>
            </a:lvl4pPr>
            <a:lvl5pPr lvl="4">
              <a:spcBef>
                <a:spcPts val="0"/>
              </a:spcBef>
              <a:buSzPct val="100000"/>
              <a:defRPr sz="1100"/>
            </a:lvl5pPr>
            <a:lvl6pPr lvl="5">
              <a:spcBef>
                <a:spcPts val="0"/>
              </a:spcBef>
              <a:buSzPct val="100000"/>
              <a:defRPr sz="1100"/>
            </a:lvl6pPr>
            <a:lvl7pPr lvl="6">
              <a:spcBef>
                <a:spcPts val="0"/>
              </a:spcBef>
              <a:buSzPct val="100000"/>
              <a:defRPr sz="1100"/>
            </a:lvl7pPr>
            <a:lvl8pPr lvl="7">
              <a:spcBef>
                <a:spcPts val="0"/>
              </a:spcBef>
              <a:buSzPct val="100000"/>
              <a:defRPr sz="1100"/>
            </a:lvl8pPr>
            <a:lvl9pPr lvl="8">
              <a:spcBef>
                <a:spcPts val="0"/>
              </a:spcBef>
              <a:buSzPct val="100000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1" y="1191255"/>
            <a:ext cx="745763" cy="45826"/>
            <a:chOff x="4580560" y="2589003"/>
            <a:chExt cx="1064463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1" y="4169130"/>
            <a:ext cx="745763" cy="45826"/>
            <a:chOff x="4580560" y="2589003"/>
            <a:chExt cx="1064463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7"/>
            <a:ext cx="7688400" cy="1580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1" y="1191255"/>
            <a:ext cx="745763" cy="45826"/>
            <a:chOff x="4580560" y="2589003"/>
            <a:chExt cx="1064463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1" y="1191255"/>
            <a:ext cx="745763" cy="45826"/>
            <a:chOff x="4580560" y="2589003"/>
            <a:chExt cx="1064463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1" y="1191255"/>
            <a:ext cx="745763" cy="45826"/>
            <a:chOff x="4580560" y="2589003"/>
            <a:chExt cx="1064463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3" y="2078875"/>
            <a:ext cx="3774300" cy="226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1" y="1191255"/>
            <a:ext cx="745763" cy="45826"/>
            <a:chOff x="4580560" y="2589003"/>
            <a:chExt cx="1064463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1" y="1191255"/>
            <a:ext cx="745763" cy="45826"/>
            <a:chOff x="4580560" y="2589003"/>
            <a:chExt cx="1064463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1" y="4169130"/>
            <a:ext cx="745763" cy="45826"/>
            <a:chOff x="4580560" y="2589003"/>
            <a:chExt cx="1064463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1" y="1191255"/>
            <a:ext cx="745763" cy="45826"/>
            <a:chOff x="4580560" y="2589003"/>
            <a:chExt cx="1064463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C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8947786_1924601281131651_3255727756037586944_n.jpg" id="86" name="Shape 86"/>
          <p:cNvPicPr preferRelativeResize="0"/>
          <p:nvPr/>
        </p:nvPicPr>
        <p:blipFill rotWithShape="1">
          <a:blip r:embed="rId3">
            <a:alphaModFix/>
          </a:blip>
          <a:srcRect b="0" l="0" r="62781" t="38890"/>
          <a:stretch/>
        </p:blipFill>
        <p:spPr>
          <a:xfrm>
            <a:off x="0" y="0"/>
            <a:ext cx="340332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04_Gray_Uniformity.png" id="87" name="Shape 87"/>
          <p:cNvPicPr preferRelativeResize="0"/>
          <p:nvPr/>
        </p:nvPicPr>
        <p:blipFill>
          <a:blip r:embed="rId4">
            <a:alphaModFix amt="76000"/>
          </a:blip>
          <a:stretch>
            <a:fillRect/>
          </a:stretch>
        </p:blipFill>
        <p:spPr>
          <a:xfrm>
            <a:off x="0" y="0"/>
            <a:ext cx="340332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/>
          <p:nvPr/>
        </p:nvSpPr>
        <p:spPr>
          <a:xfrm>
            <a:off x="276215" y="1450800"/>
            <a:ext cx="2850900" cy="17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CN" sz="7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zh-CN" sz="7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17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3882575" y="3220800"/>
            <a:ext cx="46062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72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3882575" y="2790500"/>
            <a:ext cx="41760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sz="24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huangjimin</a:t>
            </a:r>
            <a:r>
              <a:rPr lang="zh-C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zh-CN" sz="24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whu.edu.cn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3838475" y="1900650"/>
            <a:ext cx="4694400" cy="8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sz="6000"/>
              <a:t>年中汇报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681412" y="2530200"/>
            <a:ext cx="1806000" cy="83100"/>
          </a:xfrm>
          <a:prstGeom prst="parallelogram">
            <a:avLst>
              <a:gd fmla="val 25000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2673137" y="2530200"/>
            <a:ext cx="1806000" cy="83100"/>
          </a:xfrm>
          <a:prstGeom prst="parallelogram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4664862" y="2530200"/>
            <a:ext cx="1806000" cy="83100"/>
          </a:xfrm>
          <a:prstGeom prst="parallelogram">
            <a:avLst>
              <a:gd fmla="val 25000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6656587" y="2530200"/>
            <a:ext cx="1806000" cy="83100"/>
          </a:xfrm>
          <a:prstGeom prst="parallelogram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 txBox="1"/>
          <p:nvPr/>
        </p:nvSpPr>
        <p:spPr>
          <a:xfrm>
            <a:off x="993425" y="2613300"/>
            <a:ext cx="11820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CN">
                <a:latin typeface="Impact"/>
                <a:ea typeface="Impact"/>
                <a:cs typeface="Impact"/>
                <a:sym typeface="Impact"/>
              </a:rPr>
              <a:t>3</a:t>
            </a:r>
            <a:r>
              <a:rPr lang="zh-CN"/>
              <a:t> </a:t>
            </a:r>
            <a:r>
              <a:rPr lang="zh-CN" sz="900"/>
              <a:t>月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2985150" y="2105700"/>
            <a:ext cx="11820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CN">
                <a:latin typeface="Impact"/>
                <a:ea typeface="Impact"/>
                <a:cs typeface="Impact"/>
                <a:sym typeface="Impact"/>
              </a:rPr>
              <a:t>4</a:t>
            </a:r>
            <a:r>
              <a:rPr lang="zh-CN"/>
              <a:t> </a:t>
            </a:r>
            <a:r>
              <a:rPr lang="zh-CN" sz="900"/>
              <a:t>月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4976875" y="2613300"/>
            <a:ext cx="11820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CN">
                <a:latin typeface="Impact"/>
                <a:ea typeface="Impact"/>
                <a:cs typeface="Impact"/>
                <a:sym typeface="Impact"/>
              </a:rPr>
              <a:t>5</a:t>
            </a:r>
            <a:r>
              <a:rPr lang="zh-CN"/>
              <a:t> </a:t>
            </a:r>
            <a:r>
              <a:rPr lang="zh-CN" sz="900"/>
              <a:t>月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6968600" y="2105700"/>
            <a:ext cx="11820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CN">
                <a:latin typeface="Impact"/>
                <a:ea typeface="Impact"/>
                <a:cs typeface="Impact"/>
                <a:sym typeface="Impact"/>
              </a:rPr>
              <a:t>6</a:t>
            </a:r>
            <a:r>
              <a:rPr lang="zh-CN"/>
              <a:t> </a:t>
            </a:r>
            <a:r>
              <a:rPr lang="zh-CN" sz="900"/>
              <a:t>月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694475" y="3037800"/>
            <a:ext cx="1779900" cy="11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zh-CN">
                <a:latin typeface="STFangsong"/>
                <a:ea typeface="STFangsong"/>
                <a:cs typeface="STFangsong"/>
                <a:sym typeface="STFangsong"/>
              </a:rPr>
              <a:t>日内交易</a:t>
            </a:r>
            <a:br>
              <a:rPr lang="zh-CN">
                <a:latin typeface="STFangsong"/>
                <a:ea typeface="STFangsong"/>
                <a:cs typeface="STFangsong"/>
                <a:sym typeface="STFangsong"/>
              </a:rPr>
            </a:br>
            <a:r>
              <a:rPr lang="zh-CN" sz="900">
                <a:latin typeface="STFangsong"/>
                <a:ea typeface="STFangsong"/>
                <a:cs typeface="STFangsong"/>
                <a:sym typeface="STFangsong"/>
              </a:rPr>
              <a:t>准备交易数据，并重构平台架构; 优化URE算法，将一个epoch时间降低至</a:t>
            </a:r>
            <a:r>
              <a:rPr b="1" lang="zh-CN" sz="900">
                <a:solidFill>
                  <a:schemeClr val="dk1"/>
                </a:solidFill>
                <a:latin typeface="STFangsong"/>
                <a:ea typeface="STFangsong"/>
                <a:cs typeface="STFangsong"/>
                <a:sym typeface="STFangsong"/>
              </a:rPr>
              <a:t>一天</a:t>
            </a:r>
            <a:r>
              <a:rPr lang="zh-CN" sz="900">
                <a:latin typeface="STFangsong"/>
                <a:ea typeface="STFangsong"/>
                <a:cs typeface="STFangsong"/>
                <a:sym typeface="STFangsong"/>
              </a:rPr>
              <a:t>内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2686200" y="1245900"/>
            <a:ext cx="1779900" cy="11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CN" sz="900">
                <a:latin typeface="STFangsong"/>
                <a:ea typeface="STFangsong"/>
                <a:cs typeface="STFangsong"/>
                <a:sym typeface="STFangsong"/>
              </a:rPr>
              <a:t>平台重构结束，开始</a:t>
            </a:r>
            <a:r>
              <a:rPr b="1" lang="zh-CN" sz="900">
                <a:solidFill>
                  <a:schemeClr val="dk1"/>
                </a:solidFill>
                <a:latin typeface="STFangsong"/>
                <a:ea typeface="STFangsong"/>
                <a:cs typeface="STFangsong"/>
                <a:sym typeface="STFangsong"/>
              </a:rPr>
              <a:t>集群</a:t>
            </a:r>
            <a:r>
              <a:rPr lang="zh-CN" sz="900">
                <a:latin typeface="STFangsong"/>
                <a:ea typeface="STFangsong"/>
                <a:cs typeface="STFangsong"/>
                <a:sym typeface="STFangsong"/>
              </a:rPr>
              <a:t>底层架构调研; 继续优化URE，并第一次评估了结果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zh-CN">
                <a:latin typeface="STFangsong"/>
                <a:ea typeface="STFangsong"/>
                <a:cs typeface="STFangsong"/>
                <a:sym typeface="STFangsong"/>
              </a:rPr>
              <a:t>容器集群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4677925" y="3037800"/>
            <a:ext cx="1779900" cy="11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CN">
                <a:latin typeface="STFangsong"/>
                <a:ea typeface="STFangsong"/>
                <a:cs typeface="STFangsong"/>
                <a:sym typeface="STFangsong"/>
              </a:rPr>
              <a:t>实验集群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zh-CN" sz="900">
                <a:latin typeface="STFangsong"/>
                <a:ea typeface="STFangsong"/>
                <a:cs typeface="STFangsong"/>
                <a:sym typeface="STFangsong"/>
              </a:rPr>
              <a:t>构建了多个虚拟机上的实验集群，并开始</a:t>
            </a:r>
            <a:r>
              <a:rPr b="1" lang="zh-CN" sz="900">
                <a:solidFill>
                  <a:schemeClr val="dk1"/>
                </a:solidFill>
                <a:latin typeface="STFangsong"/>
                <a:ea typeface="STFangsong"/>
                <a:cs typeface="STFangsong"/>
                <a:sym typeface="STFangsong"/>
              </a:rPr>
              <a:t>服务迁移</a:t>
            </a:r>
            <a:r>
              <a:rPr lang="zh-CN" sz="900">
                <a:latin typeface="STFangsong"/>
                <a:ea typeface="STFangsong"/>
                <a:cs typeface="STFangsong"/>
                <a:sym typeface="STFangsong"/>
              </a:rPr>
              <a:t>; 使用了新的假设，理论上证明了有效性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6669650" y="973800"/>
            <a:ext cx="1779900" cy="11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br>
              <a:rPr lang="zh-CN">
                <a:latin typeface="STFangsong"/>
                <a:ea typeface="STFangsong"/>
                <a:cs typeface="STFangsong"/>
                <a:sym typeface="STFangsong"/>
              </a:rPr>
            </a:br>
            <a:r>
              <a:rPr lang="zh-CN" sz="900">
                <a:latin typeface="STFangsong"/>
                <a:ea typeface="STFangsong"/>
                <a:cs typeface="STFangsong"/>
                <a:sym typeface="STFangsong"/>
              </a:rPr>
              <a:t>基于集群尝试实现</a:t>
            </a:r>
            <a:r>
              <a:rPr b="1" lang="zh-CN" sz="900">
                <a:solidFill>
                  <a:schemeClr val="dk1"/>
                </a:solidFill>
                <a:latin typeface="STFangsong"/>
                <a:ea typeface="STFangsong"/>
                <a:cs typeface="STFangsong"/>
                <a:sym typeface="STFangsong"/>
              </a:rPr>
              <a:t>持续集成</a:t>
            </a:r>
            <a:r>
              <a:rPr lang="zh-CN" sz="900">
                <a:latin typeface="STFangsong"/>
                <a:ea typeface="STFangsong"/>
                <a:cs typeface="STFangsong"/>
                <a:sym typeface="STFangsong"/>
              </a:rPr>
              <a:t>与部署流程; 基于新的假设的算法优化至秒级别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zh-CN">
                <a:latin typeface="STFangsong"/>
                <a:ea typeface="STFangsong"/>
                <a:cs typeface="STFangsong"/>
                <a:sym typeface="STFangsong"/>
              </a:rPr>
              <a:t>持续集成</a:t>
            </a:r>
          </a:p>
        </p:txBody>
      </p:sp>
      <p:pic>
        <p:nvPicPr>
          <p:cNvPr descr="图片1.jpg"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0660" y="1441875"/>
            <a:ext cx="687532" cy="6638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cker_logo_logotype.png" id="109" name="Shape 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2369" y="3037800"/>
            <a:ext cx="687550" cy="687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uberneteslogo.png" id="110" name="Shape 1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11462" y="1418148"/>
            <a:ext cx="908718" cy="687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26px-Jenkins_logo.svg.png" id="111" name="Shape 1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15825" y="2906987"/>
            <a:ext cx="687550" cy="9491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04_Gray_Uniformity.png" id="116" name="Shape 116"/>
          <p:cNvPicPr preferRelativeResize="0"/>
          <p:nvPr/>
        </p:nvPicPr>
        <p:blipFill>
          <a:blip r:embed="rId3">
            <a:alphaModFix amt="76000"/>
          </a:blip>
          <a:stretch>
            <a:fillRect/>
          </a:stretch>
        </p:blipFill>
        <p:spPr>
          <a:xfrm>
            <a:off x="5740675" y="0"/>
            <a:ext cx="340332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 txBox="1"/>
          <p:nvPr/>
        </p:nvSpPr>
        <p:spPr>
          <a:xfrm>
            <a:off x="5281250" y="1965450"/>
            <a:ext cx="4430100" cy="12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CN" sz="4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OUTLINE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1154000" y="640250"/>
            <a:ext cx="37944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81000" lvl="0" marL="457200" rtl="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❖"/>
            </a:pPr>
            <a:r>
              <a:rPr lang="zh-CN" sz="2400"/>
              <a:t>研究</a:t>
            </a:r>
          </a:p>
          <a:p>
            <a:pPr indent="-381000" lvl="0" marL="457200" rtl="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❖"/>
            </a:pPr>
            <a:r>
              <a:rPr lang="zh-CN" sz="2400"/>
              <a:t>项目</a:t>
            </a:r>
          </a:p>
          <a:p>
            <a:pPr indent="-381000" lvl="0" marL="45720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❖"/>
            </a:pPr>
            <a:r>
              <a:rPr lang="zh-CN" sz="2400"/>
              <a:t>计划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04_Gray_Uniformity.png" id="123" name="Shape 123"/>
          <p:cNvPicPr preferRelativeResize="0"/>
          <p:nvPr/>
        </p:nvPicPr>
        <p:blipFill>
          <a:blip r:embed="rId3">
            <a:alphaModFix amt="76000"/>
          </a:blip>
          <a:stretch>
            <a:fillRect/>
          </a:stretch>
        </p:blipFill>
        <p:spPr>
          <a:xfrm>
            <a:off x="0" y="0"/>
            <a:ext cx="340332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/>
          <p:nvPr/>
        </p:nvSpPr>
        <p:spPr>
          <a:xfrm>
            <a:off x="-513400" y="1965450"/>
            <a:ext cx="4430100" cy="12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CN" sz="4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RESEARCH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3667350" y="440075"/>
            <a:ext cx="1809300" cy="8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CN" sz="3000">
                <a:solidFill>
                  <a:schemeClr val="dk1"/>
                </a:solidFill>
              </a:rPr>
              <a:t>URE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5036525" y="842975"/>
            <a:ext cx="29340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>
                <a:solidFill>
                  <a:srgbClr val="666666"/>
                </a:solidFill>
              </a:rPr>
              <a:t>无监督实体关系提取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4136825" y="1153900"/>
            <a:ext cx="4215000" cy="12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❖"/>
            </a:pPr>
            <a:r>
              <a:rPr lang="zh-CN" sz="1800"/>
              <a:t>数据量的扩大使得</a:t>
            </a:r>
            <a:r>
              <a:rPr lang="zh-CN" sz="1800">
                <a:solidFill>
                  <a:schemeClr val="dk1"/>
                </a:solidFill>
              </a:rPr>
              <a:t>模型复杂度</a:t>
            </a:r>
            <a:r>
              <a:rPr lang="zh-CN" sz="1800"/>
              <a:t>变得非常重要</a:t>
            </a:r>
          </a:p>
          <a:p>
            <a:pPr indent="-342900" lvl="0" marL="4572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❖"/>
            </a:pPr>
            <a:r>
              <a:rPr lang="zh-CN" sz="1800"/>
              <a:t>预先使用一个切分出来的小数据集实现和调参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3892475" y="2550425"/>
            <a:ext cx="1809300" cy="8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CN" sz="3000">
                <a:solidFill>
                  <a:schemeClr val="dk1"/>
                </a:solidFill>
              </a:rPr>
              <a:t>CNN</a:t>
            </a:r>
            <a:r>
              <a:rPr lang="zh-CN" sz="3000">
                <a:solidFill>
                  <a:schemeClr val="dk1"/>
                </a:solidFill>
              </a:rPr>
              <a:t>RE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5574175" y="2924000"/>
            <a:ext cx="29340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>
                <a:solidFill>
                  <a:srgbClr val="666666"/>
                </a:solidFill>
              </a:rPr>
              <a:t>结合CNN的半监督</a:t>
            </a:r>
            <a:r>
              <a:rPr lang="zh-CN">
                <a:solidFill>
                  <a:srgbClr val="666666"/>
                </a:solidFill>
              </a:rPr>
              <a:t>实体关系提取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4136825" y="3420725"/>
            <a:ext cx="4215000" cy="12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❖"/>
            </a:pPr>
            <a:r>
              <a:rPr lang="zh-CN" sz="1800"/>
              <a:t>显卡对于深度学习模型有显著加速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04_Gray_Uniformity.png" id="135" name="Shape 135"/>
          <p:cNvPicPr preferRelativeResize="0"/>
          <p:nvPr/>
        </p:nvPicPr>
        <p:blipFill>
          <a:blip r:embed="rId3">
            <a:alphaModFix amt="76000"/>
          </a:blip>
          <a:stretch>
            <a:fillRect/>
          </a:stretch>
        </p:blipFill>
        <p:spPr>
          <a:xfrm>
            <a:off x="5740675" y="0"/>
            <a:ext cx="340332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/>
          <p:nvPr/>
        </p:nvSpPr>
        <p:spPr>
          <a:xfrm>
            <a:off x="5281250" y="1965450"/>
            <a:ext cx="4430100" cy="12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CN" sz="4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PROJECT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440425" y="455475"/>
            <a:ext cx="1809300" cy="8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CN" sz="3000">
                <a:solidFill>
                  <a:schemeClr val="dk1"/>
                </a:solidFill>
              </a:rPr>
              <a:t>Trans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1946500" y="866025"/>
            <a:ext cx="29340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>
                <a:solidFill>
                  <a:srgbClr val="666666"/>
                </a:solidFill>
              </a:rPr>
              <a:t>基于SSH的自动平台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909900" y="1169300"/>
            <a:ext cx="4215000" cy="12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❖"/>
            </a:pPr>
            <a:r>
              <a:rPr lang="zh-CN" sz="1800"/>
              <a:t>建立测试的层次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362175" y="2565825"/>
            <a:ext cx="1809300" cy="8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CN" sz="3000">
                <a:solidFill>
                  <a:schemeClr val="dk1"/>
                </a:solidFill>
              </a:rPr>
              <a:t>COS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1796200" y="2972550"/>
            <a:ext cx="31686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>
                <a:solidFill>
                  <a:srgbClr val="666666"/>
                </a:solidFill>
              </a:rPr>
              <a:t>基于Kubernetes+Docker的容器集群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909900" y="3436125"/>
            <a:ext cx="4215000" cy="12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❖"/>
            </a:pPr>
            <a:r>
              <a:rPr lang="zh-CN" sz="1800"/>
              <a:t>迭代更快 发布更多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04_Gray_Uniformity.png" id="147" name="Shape 147"/>
          <p:cNvPicPr preferRelativeResize="0"/>
          <p:nvPr/>
        </p:nvPicPr>
        <p:blipFill>
          <a:blip r:embed="rId3">
            <a:alphaModFix amt="76000"/>
          </a:blip>
          <a:stretch>
            <a:fillRect/>
          </a:stretch>
        </p:blipFill>
        <p:spPr>
          <a:xfrm>
            <a:off x="0" y="0"/>
            <a:ext cx="340332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 txBox="1"/>
          <p:nvPr/>
        </p:nvSpPr>
        <p:spPr>
          <a:xfrm>
            <a:off x="-513400" y="1965450"/>
            <a:ext cx="4430100" cy="12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CN" sz="4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PLAN</a:t>
            </a:r>
          </a:p>
        </p:txBody>
      </p:sp>
      <p:sp>
        <p:nvSpPr>
          <p:cNvPr id="149" name="Shape 149"/>
          <p:cNvSpPr/>
          <p:nvPr/>
        </p:nvSpPr>
        <p:spPr>
          <a:xfrm>
            <a:off x="4034100" y="2033850"/>
            <a:ext cx="1075800" cy="10758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>
                <a:solidFill>
                  <a:srgbClr val="FFFFFF"/>
                </a:solidFill>
              </a:rPr>
              <a:t>找工作</a:t>
            </a:r>
          </a:p>
        </p:txBody>
      </p:sp>
      <p:sp>
        <p:nvSpPr>
          <p:cNvPr id="150" name="Shape 150"/>
          <p:cNvSpPr/>
          <p:nvPr/>
        </p:nvSpPr>
        <p:spPr>
          <a:xfrm>
            <a:off x="5740675" y="1965450"/>
            <a:ext cx="1075800" cy="107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>
                <a:solidFill>
                  <a:srgbClr val="FFFFFF"/>
                </a:solidFill>
              </a:rPr>
              <a:t>做实验</a:t>
            </a:r>
          </a:p>
        </p:txBody>
      </p:sp>
      <p:sp>
        <p:nvSpPr>
          <p:cNvPr id="151" name="Shape 151"/>
          <p:cNvSpPr/>
          <p:nvPr/>
        </p:nvSpPr>
        <p:spPr>
          <a:xfrm>
            <a:off x="7447250" y="1965450"/>
            <a:ext cx="1075800" cy="10758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>
                <a:solidFill>
                  <a:srgbClr val="FFFFFF"/>
                </a:solidFill>
              </a:rPr>
              <a:t>搭集群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6b5eeac151a84956913ef18701b39684.jpg"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04_Gray_Uniformity.png" id="157" name="Shape 157"/>
          <p:cNvPicPr preferRelativeResize="0"/>
          <p:nvPr/>
        </p:nvPicPr>
        <p:blipFill>
          <a:blip r:embed="rId4">
            <a:alphaModFix amt="76000"/>
          </a:blip>
          <a:stretch>
            <a:fillRect/>
          </a:stretch>
        </p:blipFill>
        <p:spPr>
          <a:xfrm>
            <a:off x="0" y="0"/>
            <a:ext cx="45769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04_Gray_Uniformity.png" id="158" name="Shape 158"/>
          <p:cNvPicPr preferRelativeResize="0"/>
          <p:nvPr/>
        </p:nvPicPr>
        <p:blipFill>
          <a:blip r:embed="rId5">
            <a:alphaModFix amt="76000"/>
          </a:blip>
          <a:stretch>
            <a:fillRect/>
          </a:stretch>
        </p:blipFill>
        <p:spPr>
          <a:xfrm>
            <a:off x="4576900" y="0"/>
            <a:ext cx="45769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/>
        </p:nvSpPr>
        <p:spPr>
          <a:xfrm>
            <a:off x="1408350" y="1965450"/>
            <a:ext cx="6327300" cy="12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CN" sz="4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暑假快乐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zh-CN" sz="4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SUMMER IS COMING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