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64" r:id="rId6"/>
    <p:sldId id="265" r:id="rId8"/>
    <p:sldId id="266" r:id="rId9"/>
    <p:sldId id="259" r:id="rId10"/>
    <p:sldId id="267" r:id="rId11"/>
    <p:sldId id="268" r:id="rId12"/>
    <p:sldId id="260" r:id="rId13"/>
    <p:sldId id="270" r:id="rId14"/>
    <p:sldId id="261" r:id="rId15"/>
    <p:sldId id="273"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C25C"/>
    <a:srgbClr val="BDED68"/>
    <a:srgbClr val="2F812D"/>
    <a:srgbClr val="2774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1" autoAdjust="0"/>
    <p:restoredTop sz="94660"/>
  </p:normalViewPr>
  <p:slideViewPr>
    <p:cSldViewPr snapToGrid="0">
      <p:cViewPr varScale="1">
        <p:scale>
          <a:sx n="76" d="100"/>
          <a:sy n="76" d="100"/>
        </p:scale>
        <p:origin x="336" y="60"/>
      </p:cViewPr>
      <p:guideLst/>
    </p:cSldViewPr>
  </p:slideViewPr>
  <p:notesTextViewPr>
    <p:cViewPr>
      <p:scale>
        <a:sx n="1" d="1"/>
        <a:sy n="1" d="1"/>
      </p:scale>
      <p:origin x="0" y="0"/>
    </p:cViewPr>
  </p:notesTextViewPr>
  <p:sorterViewPr>
    <p:cViewPr varScale="1">
      <p:scale>
        <a:sx n="1" d="1"/>
        <a:sy n="1" d="1"/>
      </p:scale>
      <p:origin x="0" y="-139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10628-E83F-4E0F-B0CE-E182FA44EEF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DD22D-4A2A-4163-9583-2898D47D6A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DA27ED-71C2-4374-9DD5-1618B5BD47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DA27ED-71C2-4374-9DD5-1618B5BD47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4_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30D6F59-AE1C-475B-8133-5465035C9A0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D8B02B-98E8-4ACF-8A18-9B66E5C8C54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D6F59-AE1C-475B-8133-5465035C9A0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8B02B-98E8-4ACF-8A18-9B66E5C8C5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xml"/><Relationship Id="rId2" Type="http://schemas.microsoft.com/office/2007/relationships/hdphoto" Target="../media/hdphoto1.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hdphoto" Target="../media/hdphoto2.wdp"/><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microsoft.com/office/2007/relationships/hdphoto" Target="../media/hdphoto2.wdp"/><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microsoft.com/office/2007/relationships/hdphoto" Target="../media/hdphoto2.wdp"/><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microsoft.com/office/2007/relationships/hdphoto" Target="../media/hdphoto2.wdp"/><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2.wdp"/><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2.wdp"/><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2.wdp"/><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3058215" y="4326284"/>
            <a:ext cx="2570768" cy="36933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2329841" y="1582558"/>
            <a:ext cx="4897677" cy="989556"/>
          </a:xfrm>
          <a:prstGeom prst="roundRect">
            <a:avLst/>
          </a:prstGeom>
          <a:solidFill>
            <a:srgbClr val="7BC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ackgroundRemoval t="9924" b="98092" l="3125" r="100000"/>
                    </a14:imgEffect>
                  </a14:imgLayer>
                </a14:imgProps>
              </a:ext>
              <a:ext uri="{28A0092B-C50C-407E-A947-70E740481C1C}">
                <a14:useLocalDpi xmlns:a14="http://schemas.microsoft.com/office/drawing/2010/main" val="0"/>
              </a:ext>
            </a:extLst>
          </a:blip>
          <a:stretch>
            <a:fillRect/>
          </a:stretch>
        </p:blipFill>
        <p:spPr>
          <a:xfrm>
            <a:off x="6607878" y="0"/>
            <a:ext cx="5584122" cy="6858000"/>
          </a:xfrm>
          <a:prstGeom prst="rect">
            <a:avLst/>
          </a:prstGeom>
        </p:spPr>
      </p:pic>
      <p:sp>
        <p:nvSpPr>
          <p:cNvPr id="5" name="文本框 4"/>
          <p:cNvSpPr txBox="1"/>
          <p:nvPr/>
        </p:nvSpPr>
        <p:spPr>
          <a:xfrm>
            <a:off x="2611676" y="1661837"/>
            <a:ext cx="4334005" cy="829945"/>
          </a:xfrm>
          <a:prstGeom prst="rect">
            <a:avLst/>
          </a:prstGeom>
          <a:noFill/>
        </p:spPr>
        <p:txBody>
          <a:bodyPr wrap="square" rtlCol="0">
            <a:spAutoFit/>
          </a:bodyPr>
          <a:lstStyle/>
          <a:p>
            <a:pPr algn="dist"/>
            <a:r>
              <a:rPr lang="zh-CN" altLang="en-US" sz="4800" dirty="0" smtClean="0">
                <a:latin typeface="方正兰亭超细黑简体" panose="02000000000000000000" pitchFamily="2" charset="-122"/>
                <a:ea typeface="方正兰亭超细黑简体" panose="02000000000000000000" pitchFamily="2" charset="-122"/>
              </a:rPr>
              <a:t>年终总结报告</a:t>
            </a:r>
            <a:endParaRPr lang="zh-CN" altLang="en-US" sz="4800" dirty="0" smtClean="0">
              <a:latin typeface="方正兰亭超细黑简体" panose="02000000000000000000" pitchFamily="2" charset="-122"/>
              <a:ea typeface="方正兰亭超细黑简体" panose="02000000000000000000" pitchFamily="2" charset="-122"/>
            </a:endParaRPr>
          </a:p>
        </p:txBody>
      </p:sp>
      <p:sp>
        <p:nvSpPr>
          <p:cNvPr id="9" name="文本框 8"/>
          <p:cNvSpPr txBox="1"/>
          <p:nvPr/>
        </p:nvSpPr>
        <p:spPr>
          <a:xfrm>
            <a:off x="3058214" y="4326284"/>
            <a:ext cx="1982045" cy="368300"/>
          </a:xfrm>
          <a:prstGeom prst="rect">
            <a:avLst/>
          </a:prstGeom>
          <a:noFill/>
        </p:spPr>
        <p:txBody>
          <a:bodyPr wrap="square" rtlCol="0">
            <a:spAutoFit/>
          </a:bodyPr>
          <a:lstStyle/>
          <a:p>
            <a:r>
              <a:rPr lang="zh-CN" altLang="en-US" dirty="0" smtClean="0"/>
              <a:t>报告人：徐曼</a:t>
            </a:r>
            <a:endParaRPr lang="zh-CN" altLang="en-US" dirty="0" smtClean="0"/>
          </a:p>
        </p:txBody>
      </p:sp>
      <p:sp>
        <p:nvSpPr>
          <p:cNvPr id="11" name="圆角矩形 10"/>
          <p:cNvSpPr/>
          <p:nvPr/>
        </p:nvSpPr>
        <p:spPr>
          <a:xfrm>
            <a:off x="3058215" y="4971436"/>
            <a:ext cx="2570768" cy="36933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058160" y="4971415"/>
            <a:ext cx="2828925" cy="368300"/>
          </a:xfrm>
          <a:prstGeom prst="rect">
            <a:avLst/>
          </a:prstGeom>
          <a:noFill/>
        </p:spPr>
        <p:txBody>
          <a:bodyPr wrap="square" rtlCol="0">
            <a:spAutoFit/>
          </a:bodyPr>
          <a:lstStyle/>
          <a:p>
            <a:r>
              <a:rPr lang="zh-CN" altLang="en-US" dirty="0" smtClean="0"/>
              <a:t>报告时间：</a:t>
            </a:r>
            <a:r>
              <a:rPr lang="en-US" altLang="zh-CN" dirty="0" smtClean="0"/>
              <a:t>2018</a:t>
            </a:r>
            <a:r>
              <a:rPr lang="zh-CN" altLang="en-US" dirty="0" smtClean="0"/>
              <a:t>年</a:t>
            </a:r>
            <a:r>
              <a:rPr lang="en-US" altLang="zh-CN" dirty="0" smtClean="0"/>
              <a:t>2</a:t>
            </a:r>
            <a:r>
              <a:rPr lang="zh-CN" altLang="en-US" dirty="0" smtClean="0"/>
              <a:t>月</a:t>
            </a:r>
            <a:r>
              <a:rPr lang="en-US" altLang="zh-CN" dirty="0" smtClean="0"/>
              <a:t>2</a:t>
            </a:r>
            <a:r>
              <a:rPr lang="zh-CN" altLang="en-US" dirty="0" smtClean="0"/>
              <a:t>号</a:t>
            </a:r>
            <a:endParaRPr lang="zh-CN" altLang="en-US" dirty="0" smtClean="0"/>
          </a:p>
        </p:txBody>
      </p:sp>
      <p:cxnSp>
        <p:nvCxnSpPr>
          <p:cNvPr id="14" name="直接连接符 13"/>
          <p:cNvCxnSpPr/>
          <p:nvPr/>
        </p:nvCxnSpPr>
        <p:spPr>
          <a:xfrm flipV="1">
            <a:off x="1707118" y="2908747"/>
            <a:ext cx="6043709" cy="6384"/>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ackgroundRemoval t="9924" b="98092" l="3125" r="100000"/>
                    </a14:imgEffect>
                  </a14:imgLayer>
                </a14:imgProps>
              </a:ext>
              <a:ext uri="{28A0092B-C50C-407E-A947-70E740481C1C}">
                <a14:useLocalDpi xmlns:a14="http://schemas.microsoft.com/office/drawing/2010/main" val="0"/>
              </a:ext>
            </a:extLst>
          </a:blip>
          <a:srcRect l="7979" t="28493"/>
          <a:stretch>
            <a:fillRect/>
          </a:stretch>
        </p:blipFill>
        <p:spPr>
          <a:xfrm flipH="1">
            <a:off x="-15435" y="1828799"/>
            <a:ext cx="5138580" cy="4903941"/>
          </a:xfrm>
          <a:prstGeom prst="rect">
            <a:avLst/>
          </a:prstGeom>
        </p:spPr>
      </p:pic>
      <p:grpSp>
        <p:nvGrpSpPr>
          <p:cNvPr id="6" name="组合 5"/>
          <p:cNvGrpSpPr/>
          <p:nvPr/>
        </p:nvGrpSpPr>
        <p:grpSpPr>
          <a:xfrm>
            <a:off x="4245204" y="975921"/>
            <a:ext cx="2623806" cy="830996"/>
            <a:chOff x="388192" y="423306"/>
            <a:chExt cx="2623806" cy="830996"/>
          </a:xfrm>
        </p:grpSpPr>
        <p:sp>
          <p:nvSpPr>
            <p:cNvPr id="7" name="圆角矩形 6"/>
            <p:cNvSpPr/>
            <p:nvPr/>
          </p:nvSpPr>
          <p:spPr>
            <a:xfrm>
              <a:off x="388192" y="423306"/>
              <a:ext cx="2623806" cy="830996"/>
            </a:xfrm>
            <a:prstGeom prst="roundRect">
              <a:avLst/>
            </a:prstGeom>
            <a:solidFill>
              <a:srgbClr val="7BC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3564" y="479722"/>
              <a:ext cx="2153061" cy="707886"/>
            </a:xfrm>
            <a:prstGeom prst="rect">
              <a:avLst/>
            </a:prstGeom>
            <a:noFill/>
          </p:spPr>
          <p:txBody>
            <a:bodyPr wrap="square" rtlCol="0">
              <a:spAutoFit/>
            </a:bodyPr>
            <a:lstStyle/>
            <a:p>
              <a:pPr algn="dist"/>
              <a:r>
                <a:rPr lang="en-US" altLang="zh-CN" sz="4000" dirty="0" smtClean="0">
                  <a:latin typeface="微软雅黑 Light" panose="020B0502040204020203" pitchFamily="34" charset="-122"/>
                  <a:ea typeface="微软雅黑 Light" panose="020B0502040204020203" pitchFamily="34" charset="-122"/>
                </a:rPr>
                <a:t>Part 3</a:t>
              </a:r>
              <a:endParaRPr lang="zh-CN" altLang="en-US" sz="4000" dirty="0">
                <a:latin typeface="微软雅黑 Light" panose="020B0502040204020203" pitchFamily="34" charset="-122"/>
                <a:ea typeface="微软雅黑 Light" panose="020B0502040204020203" pitchFamily="34" charset="-122"/>
              </a:endParaRPr>
            </a:p>
          </p:txBody>
        </p:sp>
      </p:grpSp>
      <p:sp>
        <p:nvSpPr>
          <p:cNvPr id="8" name="文本框 7"/>
          <p:cNvSpPr txBox="1"/>
          <p:nvPr/>
        </p:nvSpPr>
        <p:spPr>
          <a:xfrm>
            <a:off x="5991069" y="1714628"/>
            <a:ext cx="1321099" cy="461665"/>
          </a:xfrm>
          <a:prstGeom prst="rect">
            <a:avLst/>
          </a:prstGeom>
          <a:noFill/>
        </p:spPr>
        <p:txBody>
          <a:bodyPr wrap="square" rtlCol="0">
            <a:spAutoFit/>
          </a:bodyPr>
          <a:lstStyle/>
          <a:p>
            <a:pPr algn="dist"/>
            <a:endParaRPr lang="en-US" altLang="zh-CN" sz="2400" dirty="0" smtClean="0">
              <a:solidFill>
                <a:srgbClr val="376092"/>
              </a:solidFill>
              <a:latin typeface="方正清刻本悦宋简体" panose="02000000000000000000" pitchFamily="2" charset="-122"/>
              <a:ea typeface="方正清刻本悦宋简体" panose="02000000000000000000" pitchFamily="2" charset="-122"/>
            </a:endParaRPr>
          </a:p>
        </p:txBody>
      </p:sp>
      <p:cxnSp>
        <p:nvCxnSpPr>
          <p:cNvPr id="14" name="直接连接符 13"/>
          <p:cNvCxnSpPr/>
          <p:nvPr/>
        </p:nvCxnSpPr>
        <p:spPr>
          <a:xfrm flipV="1">
            <a:off x="5561853" y="4302008"/>
            <a:ext cx="6634894" cy="16173"/>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436102" y="2854430"/>
            <a:ext cx="4185969" cy="768350"/>
          </a:xfrm>
          <a:prstGeom prst="rect">
            <a:avLst/>
          </a:prstGeom>
          <a:noFill/>
        </p:spPr>
        <p:txBody>
          <a:bodyPr wrap="square" rtlCol="0">
            <a:spAutoFit/>
          </a:bodyPr>
          <a:lstStyle/>
          <a:p>
            <a:pPr algn="dist"/>
            <a:r>
              <a:rPr lang="zh-CN" altLang="en-US" sz="4400" dirty="0" smtClean="0">
                <a:latin typeface="方正兰亭超细黑简体" panose="02000000000000000000" pitchFamily="2" charset="-122"/>
                <a:ea typeface="方正兰亭超细黑简体" panose="02000000000000000000" pitchFamily="2" charset="-122"/>
              </a:rPr>
              <a:t>不足与改进</a:t>
            </a:r>
            <a:endParaRPr lang="zh-CN" altLang="en-US" sz="4400" dirty="0" smtClean="0">
              <a:latin typeface="方正兰亭超细黑简体" panose="02000000000000000000" pitchFamily="2" charset="-122"/>
              <a:ea typeface="方正兰亭超细黑简体" panose="02000000000000000000" pitchFamily="2" charset="-122"/>
            </a:endParaRPr>
          </a:p>
        </p:txBody>
      </p:sp>
      <p:pic>
        <p:nvPicPr>
          <p:cNvPr id="9" name="图片 8"/>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图片 74"/>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sp>
        <p:nvSpPr>
          <p:cNvPr id="76" name="文本框 75"/>
          <p:cNvSpPr txBox="1"/>
          <p:nvPr/>
        </p:nvSpPr>
        <p:spPr>
          <a:xfrm>
            <a:off x="1240077" y="450937"/>
            <a:ext cx="3632548" cy="460375"/>
          </a:xfrm>
          <a:prstGeom prst="rect">
            <a:avLst/>
          </a:prstGeom>
          <a:noFill/>
        </p:spPr>
        <p:txBody>
          <a:bodyPr wrap="square" rtlCol="0">
            <a:spAutoFit/>
          </a:bodyPr>
          <a:lstStyle/>
          <a:p>
            <a:r>
              <a:rPr lang="zh-CN" altLang="en-US" sz="2400" dirty="0">
                <a:latin typeface="方正兰亭超细黑简体" panose="02000000000000000000" pitchFamily="2" charset="-122"/>
                <a:ea typeface="方正兰亭超细黑简体" panose="02000000000000000000" pitchFamily="2" charset="-122"/>
              </a:rPr>
              <a:t>不足与改进</a:t>
            </a:r>
            <a:endParaRPr lang="zh-CN" altLang="en-US" sz="2400" dirty="0">
              <a:latin typeface="方正兰亭超细黑简体" panose="02000000000000000000" pitchFamily="2" charset="-122"/>
              <a:ea typeface="方正兰亭超细黑简体" panose="02000000000000000000" pitchFamily="2" charset="-122"/>
            </a:endParaRPr>
          </a:p>
        </p:txBody>
      </p:sp>
      <p:cxnSp>
        <p:nvCxnSpPr>
          <p:cNvPr id="77" name="直接连接符 76"/>
          <p:cNvCxnSpPr/>
          <p:nvPr/>
        </p:nvCxnSpPr>
        <p:spPr>
          <a:xfrm>
            <a:off x="1139868" y="1002080"/>
            <a:ext cx="3732757"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39825" y="1281430"/>
            <a:ext cx="9513570" cy="5077460"/>
          </a:xfrm>
          <a:prstGeom prst="rect">
            <a:avLst/>
          </a:prstGeom>
          <a:noFill/>
        </p:spPr>
        <p:txBody>
          <a:bodyPr wrap="square" rtlCol="0">
            <a:spAutoFit/>
          </a:bodyPr>
          <a:p>
            <a:r>
              <a:rPr lang="zh-CN" altLang="en-US" b="1"/>
              <a:t>不足之处</a:t>
            </a:r>
            <a:endParaRPr lang="zh-CN" altLang="en-US" b="1"/>
          </a:p>
          <a:p>
            <a:r>
              <a:rPr lang="zh-CN" altLang="en-US"/>
              <a:t>          </a:t>
            </a:r>
            <a:endParaRPr lang="zh-CN" altLang="en-US"/>
          </a:p>
          <a:p>
            <a:r>
              <a:rPr lang="zh-CN" altLang="en-US"/>
              <a:t>         读研期间的主要目标就是多学点实战经验，希望毕业后找到一份满意的工作。但是我最大的问题就是喜欢自做自事，其实身边的师兄师姐以及同学们都很热情，然而我可能没有很好的融入到我们的项目中去，我觉得我在团队沟通和与人交往方面还存在很大缺陷，对整个团队的贡献也比较微小，因而在项目中学到的东西也比较少，比较杂乱。我觉得这是我需要改进的一个方面。</a:t>
            </a:r>
            <a:endParaRPr lang="zh-CN" altLang="en-US"/>
          </a:p>
          <a:p>
            <a:r>
              <a:rPr lang="zh-CN" altLang="en-US"/>
              <a:t>         另一方面，我觉得做事还是要注重效率和方法。方法得当的话才会事半功倍。</a:t>
            </a:r>
            <a:endParaRPr lang="zh-CN" altLang="en-US"/>
          </a:p>
          <a:p>
            <a:endParaRPr lang="zh-CN" altLang="en-US"/>
          </a:p>
          <a:p>
            <a:endParaRPr lang="zh-CN" altLang="en-US"/>
          </a:p>
          <a:p>
            <a:r>
              <a:rPr lang="zh-CN" altLang="en-US" b="1"/>
              <a:t>改进</a:t>
            </a:r>
            <a:endParaRPr lang="zh-CN" altLang="en-US" b="1"/>
          </a:p>
          <a:p>
            <a:endParaRPr lang="zh-CN" altLang="en-US" b="1"/>
          </a:p>
          <a:p>
            <a:r>
              <a:rPr lang="zh-CN" altLang="en-US"/>
              <a:t>         综上所述，我认为我平时需要和大家多沟通沟通学习上的问题，遇到问题应该多听听他人的意见，尽量避免自己总是沉浸在自己的状态中，然后有时间还是要多多为团队贡献自己的一份力量。</a:t>
            </a:r>
            <a:endParaRPr lang="zh-CN" altLang="en-US"/>
          </a:p>
          <a:p>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ackgroundRemoval t="9924" b="98092" l="3125" r="100000"/>
                    </a14:imgEffect>
                  </a14:imgLayer>
                </a14:imgProps>
              </a:ext>
              <a:ext uri="{28A0092B-C50C-407E-A947-70E740481C1C}">
                <a14:useLocalDpi xmlns:a14="http://schemas.microsoft.com/office/drawing/2010/main" val="0"/>
              </a:ext>
            </a:extLst>
          </a:blip>
          <a:srcRect l="7979" t="28493"/>
          <a:stretch>
            <a:fillRect/>
          </a:stretch>
        </p:blipFill>
        <p:spPr>
          <a:xfrm flipH="1">
            <a:off x="-15435" y="1828799"/>
            <a:ext cx="5138580" cy="4903941"/>
          </a:xfrm>
          <a:prstGeom prst="rect">
            <a:avLst/>
          </a:prstGeom>
        </p:spPr>
      </p:pic>
      <p:grpSp>
        <p:nvGrpSpPr>
          <p:cNvPr id="6" name="组合 5"/>
          <p:cNvGrpSpPr/>
          <p:nvPr/>
        </p:nvGrpSpPr>
        <p:grpSpPr>
          <a:xfrm>
            <a:off x="4245204" y="975921"/>
            <a:ext cx="2623806" cy="830996"/>
            <a:chOff x="388192" y="423306"/>
            <a:chExt cx="2623806" cy="830996"/>
          </a:xfrm>
        </p:grpSpPr>
        <p:sp>
          <p:nvSpPr>
            <p:cNvPr id="7" name="圆角矩形 6"/>
            <p:cNvSpPr/>
            <p:nvPr/>
          </p:nvSpPr>
          <p:spPr>
            <a:xfrm>
              <a:off x="388192" y="423306"/>
              <a:ext cx="2623806" cy="830996"/>
            </a:xfrm>
            <a:prstGeom prst="roundRect">
              <a:avLst/>
            </a:prstGeom>
            <a:solidFill>
              <a:srgbClr val="7BC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3564" y="479722"/>
              <a:ext cx="2153061" cy="707886"/>
            </a:xfrm>
            <a:prstGeom prst="rect">
              <a:avLst/>
            </a:prstGeom>
            <a:noFill/>
          </p:spPr>
          <p:txBody>
            <a:bodyPr wrap="square" rtlCol="0">
              <a:spAutoFit/>
            </a:bodyPr>
            <a:lstStyle/>
            <a:p>
              <a:pPr algn="dist"/>
              <a:r>
                <a:rPr lang="en-US" altLang="zh-CN" sz="4000" dirty="0" smtClean="0">
                  <a:latin typeface="微软雅黑 Light" panose="020B0502040204020203" pitchFamily="34" charset="-122"/>
                  <a:ea typeface="微软雅黑 Light" panose="020B0502040204020203" pitchFamily="34" charset="-122"/>
                </a:rPr>
                <a:t>Part 4</a:t>
              </a:r>
              <a:endParaRPr lang="zh-CN" altLang="en-US" sz="4000" dirty="0">
                <a:latin typeface="微软雅黑 Light" panose="020B0502040204020203" pitchFamily="34" charset="-122"/>
                <a:ea typeface="微软雅黑 Light" panose="020B0502040204020203" pitchFamily="34" charset="-122"/>
              </a:endParaRPr>
            </a:p>
          </p:txBody>
        </p:sp>
      </p:grpSp>
      <p:sp>
        <p:nvSpPr>
          <p:cNvPr id="8" name="文本框 7"/>
          <p:cNvSpPr txBox="1"/>
          <p:nvPr/>
        </p:nvSpPr>
        <p:spPr>
          <a:xfrm>
            <a:off x="5991069" y="1714628"/>
            <a:ext cx="1321099" cy="461665"/>
          </a:xfrm>
          <a:prstGeom prst="rect">
            <a:avLst/>
          </a:prstGeom>
          <a:noFill/>
        </p:spPr>
        <p:txBody>
          <a:bodyPr wrap="square" rtlCol="0">
            <a:spAutoFit/>
          </a:bodyPr>
          <a:lstStyle/>
          <a:p>
            <a:pPr algn="dist"/>
            <a:endParaRPr lang="en-US" altLang="zh-CN" sz="2400" dirty="0" smtClean="0">
              <a:solidFill>
                <a:srgbClr val="376092"/>
              </a:solidFill>
              <a:latin typeface="方正清刻本悦宋简体" panose="02000000000000000000" pitchFamily="2" charset="-122"/>
              <a:ea typeface="方正清刻本悦宋简体" panose="02000000000000000000" pitchFamily="2" charset="-122"/>
            </a:endParaRPr>
          </a:p>
        </p:txBody>
      </p:sp>
      <p:cxnSp>
        <p:nvCxnSpPr>
          <p:cNvPr id="14" name="直接连接符 13"/>
          <p:cNvCxnSpPr/>
          <p:nvPr/>
        </p:nvCxnSpPr>
        <p:spPr>
          <a:xfrm flipV="1">
            <a:off x="5561853" y="4302008"/>
            <a:ext cx="6634894" cy="16173"/>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436102" y="2854430"/>
            <a:ext cx="4185969" cy="768350"/>
          </a:xfrm>
          <a:prstGeom prst="rect">
            <a:avLst/>
          </a:prstGeom>
          <a:noFill/>
        </p:spPr>
        <p:txBody>
          <a:bodyPr wrap="square" rtlCol="0">
            <a:spAutoFit/>
          </a:bodyPr>
          <a:lstStyle/>
          <a:p>
            <a:pPr algn="dist"/>
            <a:r>
              <a:rPr lang="zh-CN" altLang="en-US" sz="4400" dirty="0" smtClean="0">
                <a:latin typeface="方正兰亭超细黑简体" panose="02000000000000000000" pitchFamily="2" charset="-122"/>
                <a:ea typeface="方正兰亭超细黑简体" panose="02000000000000000000" pitchFamily="2" charset="-122"/>
              </a:rPr>
              <a:t>计划和展望</a:t>
            </a:r>
            <a:endParaRPr lang="zh-CN" altLang="en-US" sz="4400" dirty="0" smtClean="0">
              <a:latin typeface="方正兰亭超细黑简体" panose="02000000000000000000" pitchFamily="2" charset="-122"/>
              <a:ea typeface="方正兰亭超细黑简体" panose="02000000000000000000" pitchFamily="2" charset="-122"/>
            </a:endParaRPr>
          </a:p>
        </p:txBody>
      </p:sp>
      <p:pic>
        <p:nvPicPr>
          <p:cNvPr id="9" name="图片 8"/>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cxnSp>
        <p:nvCxnSpPr>
          <p:cNvPr id="59" name="直接连接符 58"/>
          <p:cNvCxnSpPr/>
          <p:nvPr/>
        </p:nvCxnSpPr>
        <p:spPr>
          <a:xfrm>
            <a:off x="1139868" y="1002080"/>
            <a:ext cx="3732757"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40077" y="450937"/>
            <a:ext cx="3632548" cy="460375"/>
          </a:xfrm>
          <a:prstGeom prst="rect">
            <a:avLst/>
          </a:prstGeom>
          <a:noFill/>
        </p:spPr>
        <p:txBody>
          <a:bodyPr wrap="square" rtlCol="0">
            <a:spAutoFit/>
          </a:bodyPr>
          <a:p>
            <a:r>
              <a:rPr lang="zh-CN" altLang="en-US" sz="2400" dirty="0" smtClean="0">
                <a:latin typeface="方正兰亭超细黑简体" panose="02000000000000000000" pitchFamily="2" charset="-122"/>
                <a:ea typeface="方正兰亭超细黑简体" panose="02000000000000000000" pitchFamily="2" charset="-122"/>
              </a:rPr>
              <a:t>计划和展望</a:t>
            </a:r>
            <a:endParaRPr lang="zh-CN" altLang="en-US" sz="2400" dirty="0" smtClean="0">
              <a:latin typeface="方正兰亭超细黑简体" panose="02000000000000000000" pitchFamily="2" charset="-122"/>
              <a:ea typeface="方正兰亭超细黑简体" panose="02000000000000000000" pitchFamily="2" charset="-122"/>
            </a:endParaRPr>
          </a:p>
        </p:txBody>
      </p:sp>
      <p:sp>
        <p:nvSpPr>
          <p:cNvPr id="14" name="文本框 13"/>
          <p:cNvSpPr txBox="1"/>
          <p:nvPr/>
        </p:nvSpPr>
        <p:spPr>
          <a:xfrm>
            <a:off x="1185545" y="1330325"/>
            <a:ext cx="10193020" cy="5077460"/>
          </a:xfrm>
          <a:prstGeom prst="rect">
            <a:avLst/>
          </a:prstGeom>
          <a:noFill/>
        </p:spPr>
        <p:txBody>
          <a:bodyPr wrap="square" rtlCol="0">
            <a:spAutoFit/>
          </a:bodyPr>
          <a:p>
            <a:r>
              <a:rPr lang="en-US" altLang="zh-CN"/>
              <a:t>         </a:t>
            </a:r>
            <a:r>
              <a:rPr lang="zh-CN" altLang="en-US"/>
              <a:t>这学期已接近尾声，在下个学期里，针对以上我身上还存在的不足，我希望能从实际行动出发，切实有所改进，然后再次与大家愉快的合作，为整个团队多做贡献。</a:t>
            </a:r>
            <a:endParaRPr lang="zh-CN" altLang="en-US"/>
          </a:p>
          <a:p>
            <a:endParaRPr lang="zh-CN" altLang="en-US"/>
          </a:p>
          <a:p>
            <a:endParaRPr lang="zh-CN" altLang="en-US"/>
          </a:p>
          <a:p>
            <a:r>
              <a:rPr lang="zh-CN" altLang="en-US"/>
              <a:t>        其次就是我的编程能力，通过几个月的</a:t>
            </a:r>
            <a:r>
              <a:rPr lang="en-US" altLang="zh-CN"/>
              <a:t>java</a:t>
            </a:r>
            <a:r>
              <a:rPr lang="zh-CN" altLang="en-US"/>
              <a:t>语言的学习，我感觉了解一门语言不难，但是要想掌握这门语言，还必须花费更多的精力，我希望通过寒假还有以后的学习，我的编程能力能有一定的提高。</a:t>
            </a:r>
            <a:endParaRPr lang="zh-CN" altLang="en-US"/>
          </a:p>
          <a:p>
            <a:endParaRPr lang="zh-CN" altLang="en-US"/>
          </a:p>
          <a:p>
            <a:endParaRPr lang="zh-CN" altLang="en-US"/>
          </a:p>
          <a:p>
            <a:r>
              <a:rPr lang="zh-CN" altLang="en-US"/>
              <a:t>        再次就是专业素养问题，我希望以后有空可以看看本专业相关的书籍，多了解计算机方面的知识，拓宽自己的知识面。</a:t>
            </a:r>
            <a:endParaRPr lang="zh-CN" altLang="en-US"/>
          </a:p>
          <a:p>
            <a:endParaRPr lang="zh-CN" altLang="en-US"/>
          </a:p>
          <a:p>
            <a:endParaRPr lang="zh-CN" altLang="en-US"/>
          </a:p>
          <a:p>
            <a:r>
              <a:rPr lang="zh-CN" altLang="en-US"/>
              <a:t>        最后我要感谢导师的关怀与照顾，感谢老师们</a:t>
            </a:r>
            <a:r>
              <a:rPr lang="zh-CN" altLang="en-US"/>
              <a:t>在百忙之中还能设身处地的为我们每一个人着想。感谢实验室的师兄师姐以及同学们给予我的帮助，我希望在这个温暖的大家庭中，大家都能在学业上取得进步，朝着自己理想的状态迈进。</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ackgroundRemoval t="9924" b="98092" l="3125" r="100000"/>
                    </a14:imgEffect>
                  </a14:imgLayer>
                </a14:imgProps>
              </a:ext>
              <a:ext uri="{28A0092B-C50C-407E-A947-70E740481C1C}">
                <a14:useLocalDpi xmlns:a14="http://schemas.microsoft.com/office/drawing/2010/main" val="0"/>
              </a:ext>
            </a:extLst>
          </a:blip>
          <a:srcRect l="7979" t="28493"/>
          <a:stretch>
            <a:fillRect/>
          </a:stretch>
        </p:blipFill>
        <p:spPr>
          <a:xfrm flipH="1">
            <a:off x="-15435" y="1828799"/>
            <a:ext cx="5138580" cy="4903941"/>
          </a:xfrm>
          <a:prstGeom prst="rect">
            <a:avLst/>
          </a:prstGeom>
        </p:spPr>
      </p:pic>
      <p:sp>
        <p:nvSpPr>
          <p:cNvPr id="5" name="文本框 4"/>
          <p:cNvSpPr txBox="1"/>
          <p:nvPr/>
        </p:nvSpPr>
        <p:spPr>
          <a:xfrm>
            <a:off x="6087946" y="3848515"/>
            <a:ext cx="5473577" cy="369332"/>
          </a:xfrm>
          <a:prstGeom prst="rect">
            <a:avLst/>
          </a:prstGeom>
          <a:noFill/>
        </p:spPr>
        <p:txBody>
          <a:bodyPr wrap="square" rtlCol="0">
            <a:spAutoFit/>
          </a:bodyPr>
          <a:lstStyle/>
          <a:p>
            <a:pPr algn="dist"/>
            <a:r>
              <a:rPr lang="en-US" altLang="zh-CN" dirty="0" smtClean="0">
                <a:latin typeface="方正兰亭超细黑简体" panose="02000000000000000000" pitchFamily="2" charset="-122"/>
                <a:ea typeface="方正兰亭超细黑简体" panose="02000000000000000000" pitchFamily="2" charset="-122"/>
              </a:rPr>
              <a:t>THANK YOU FOR YOUR LISTENING</a:t>
            </a:r>
            <a:endParaRPr lang="en-US" altLang="zh-CN" dirty="0">
              <a:latin typeface="方正兰亭超细黑简体" panose="02000000000000000000" pitchFamily="2" charset="-122"/>
              <a:ea typeface="方正兰亭超细黑简体" panose="02000000000000000000" pitchFamily="2" charset="-122"/>
            </a:endParaRPr>
          </a:p>
        </p:txBody>
      </p:sp>
      <p:cxnSp>
        <p:nvCxnSpPr>
          <p:cNvPr id="14" name="直接连接符 13"/>
          <p:cNvCxnSpPr/>
          <p:nvPr/>
        </p:nvCxnSpPr>
        <p:spPr>
          <a:xfrm flipV="1">
            <a:off x="5557106" y="3425187"/>
            <a:ext cx="6634894" cy="16173"/>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087946" y="2187036"/>
            <a:ext cx="5349733" cy="830996"/>
            <a:chOff x="5804115" y="2624102"/>
            <a:chExt cx="5349733" cy="830996"/>
          </a:xfrm>
        </p:grpSpPr>
        <p:sp>
          <p:nvSpPr>
            <p:cNvPr id="7" name="圆角矩形 6"/>
            <p:cNvSpPr/>
            <p:nvPr/>
          </p:nvSpPr>
          <p:spPr>
            <a:xfrm>
              <a:off x="5804115" y="2624102"/>
              <a:ext cx="5349733" cy="830996"/>
            </a:xfrm>
            <a:prstGeom prst="roundRect">
              <a:avLst/>
            </a:prstGeom>
            <a:solidFill>
              <a:srgbClr val="7BC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385998" y="2669742"/>
              <a:ext cx="4185969" cy="769441"/>
            </a:xfrm>
            <a:prstGeom prst="rect">
              <a:avLst/>
            </a:prstGeom>
            <a:noFill/>
          </p:spPr>
          <p:txBody>
            <a:bodyPr wrap="square" rtlCol="0">
              <a:spAutoFit/>
            </a:bodyPr>
            <a:lstStyle/>
            <a:p>
              <a:pPr algn="dist"/>
              <a:r>
                <a:rPr lang="zh-CN" altLang="en-US" sz="4400" dirty="0" smtClean="0">
                  <a:latin typeface="方正兰亭超细黑简体" panose="02000000000000000000" pitchFamily="2" charset="-122"/>
                  <a:ea typeface="方正兰亭超细黑简体" panose="02000000000000000000" pitchFamily="2" charset="-122"/>
                </a:rPr>
                <a:t>感谢您的聆听</a:t>
              </a:r>
              <a:endParaRPr lang="zh-CN" altLang="en-US" sz="4400" dirty="0" smtClean="0">
                <a:latin typeface="方正兰亭超细黑简体" panose="02000000000000000000" pitchFamily="2" charset="-122"/>
                <a:ea typeface="方正兰亭超细黑简体" panose="02000000000000000000" pitchFamily="2"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70123" y="438411"/>
            <a:ext cx="1634250" cy="830996"/>
          </a:xfrm>
          <a:prstGeom prst="roundRect">
            <a:avLst/>
          </a:prstGeom>
          <a:solidFill>
            <a:srgbClr val="7BC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ackgroundRemoval t="9924" b="98092" l="3125" r="100000"/>
                    </a14:imgEffect>
                  </a14:imgLayer>
                </a14:imgProps>
              </a:ext>
              <a:ext uri="{28A0092B-C50C-407E-A947-70E740481C1C}">
                <a14:useLocalDpi xmlns:a14="http://schemas.microsoft.com/office/drawing/2010/main" val="0"/>
              </a:ext>
            </a:extLst>
          </a:blip>
          <a:srcRect t="29406"/>
          <a:stretch>
            <a:fillRect/>
          </a:stretch>
        </p:blipFill>
        <p:spPr>
          <a:xfrm>
            <a:off x="6607878" y="2016690"/>
            <a:ext cx="5584122" cy="4841310"/>
          </a:xfrm>
          <a:prstGeom prst="rect">
            <a:avLst/>
          </a:prstGeom>
        </p:spPr>
      </p:pic>
      <p:sp>
        <p:nvSpPr>
          <p:cNvPr id="5" name="文本框 4"/>
          <p:cNvSpPr txBox="1"/>
          <p:nvPr/>
        </p:nvSpPr>
        <p:spPr>
          <a:xfrm>
            <a:off x="623566" y="499966"/>
            <a:ext cx="1283919" cy="707886"/>
          </a:xfrm>
          <a:prstGeom prst="rect">
            <a:avLst/>
          </a:prstGeom>
          <a:noFill/>
        </p:spPr>
        <p:txBody>
          <a:bodyPr wrap="square" rtlCol="0">
            <a:spAutoFit/>
          </a:bodyPr>
          <a:lstStyle/>
          <a:p>
            <a:pPr algn="dist"/>
            <a:r>
              <a:rPr lang="zh-CN" altLang="en-US" sz="4000" dirty="0" smtClean="0">
                <a:latin typeface="微软雅黑 Light" panose="020B0502040204020203" pitchFamily="34" charset="-122"/>
                <a:ea typeface="微软雅黑 Light" panose="020B0502040204020203" pitchFamily="34" charset="-122"/>
              </a:rPr>
              <a:t>目录</a:t>
            </a:r>
            <a:endParaRPr lang="zh-CN" altLang="en-US" sz="40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5589741" y="1555025"/>
            <a:ext cx="1321099" cy="461665"/>
          </a:xfrm>
          <a:prstGeom prst="rect">
            <a:avLst/>
          </a:prstGeom>
          <a:noFill/>
        </p:spPr>
        <p:txBody>
          <a:bodyPr wrap="square" rtlCol="0">
            <a:spAutoFit/>
          </a:bodyPr>
          <a:lstStyle/>
          <a:p>
            <a:pPr algn="dist"/>
            <a:r>
              <a:rPr lang="en-US" altLang="zh-CN" sz="2400" dirty="0" smtClean="0">
                <a:solidFill>
                  <a:srgbClr val="376092"/>
                </a:solidFill>
                <a:latin typeface="方正清刻本悦宋简体" panose="02000000000000000000" pitchFamily="2" charset="-122"/>
                <a:ea typeface="方正清刻本悦宋简体" panose="02000000000000000000" pitchFamily="2" charset="-122"/>
              </a:rPr>
              <a:t>contents</a:t>
            </a:r>
            <a:endParaRPr lang="en-US" altLang="zh-CN" sz="2400" dirty="0" smtClean="0">
              <a:solidFill>
                <a:srgbClr val="376092"/>
              </a:solidFill>
              <a:latin typeface="方正清刻本悦宋简体" panose="02000000000000000000" pitchFamily="2" charset="-122"/>
              <a:ea typeface="方正清刻本悦宋简体" panose="02000000000000000000" pitchFamily="2" charset="-122"/>
            </a:endParaRPr>
          </a:p>
        </p:txBody>
      </p:sp>
      <p:cxnSp>
        <p:nvCxnSpPr>
          <p:cNvPr id="14" name="直接连接符 13"/>
          <p:cNvCxnSpPr/>
          <p:nvPr/>
        </p:nvCxnSpPr>
        <p:spPr>
          <a:xfrm flipV="1">
            <a:off x="470123" y="1589251"/>
            <a:ext cx="6440717" cy="33902"/>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033230" y="2754288"/>
            <a:ext cx="576471" cy="392095"/>
            <a:chOff x="864022" y="2404997"/>
            <a:chExt cx="576471" cy="392095"/>
          </a:xfrm>
        </p:grpSpPr>
        <p:sp>
          <p:nvSpPr>
            <p:cNvPr id="11" name="圆角矩形 10"/>
            <p:cNvSpPr/>
            <p:nvPr/>
          </p:nvSpPr>
          <p:spPr>
            <a:xfrm>
              <a:off x="864022" y="2404997"/>
              <a:ext cx="576471" cy="3920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26651" y="2416378"/>
              <a:ext cx="513842" cy="369332"/>
            </a:xfrm>
            <a:prstGeom prst="rect">
              <a:avLst/>
            </a:prstGeom>
            <a:noFill/>
          </p:spPr>
          <p:txBody>
            <a:bodyPr wrap="square" rtlCol="0">
              <a:spAutoFit/>
            </a:bodyPr>
            <a:lstStyle/>
            <a:p>
              <a:r>
                <a:rPr lang="en-US" altLang="zh-CN" dirty="0" smtClean="0"/>
                <a:t>01</a:t>
              </a:r>
              <a:endParaRPr lang="zh-CN" altLang="en-US" dirty="0"/>
            </a:p>
          </p:txBody>
        </p:sp>
      </p:grpSp>
      <p:sp>
        <p:nvSpPr>
          <p:cNvPr id="15" name="文本框 14"/>
          <p:cNvSpPr txBox="1"/>
          <p:nvPr/>
        </p:nvSpPr>
        <p:spPr>
          <a:xfrm>
            <a:off x="2776627" y="3417324"/>
            <a:ext cx="2813114" cy="521970"/>
          </a:xfrm>
          <a:prstGeom prst="rect">
            <a:avLst/>
          </a:prstGeom>
          <a:noFill/>
        </p:spPr>
        <p:txBody>
          <a:bodyPr wrap="square" rtlCol="0">
            <a:spAutoFit/>
          </a:bodyPr>
          <a:lstStyle/>
          <a:p>
            <a:pPr algn="dist"/>
            <a:r>
              <a:rPr lang="zh-CN" altLang="en-US" sz="2800" dirty="0" smtClean="0">
                <a:latin typeface="方正兰亭超细黑简体" panose="02000000000000000000" pitchFamily="2" charset="-122"/>
                <a:ea typeface="方正兰亭超细黑简体" panose="02000000000000000000" pitchFamily="2" charset="-122"/>
              </a:rPr>
              <a:t>学习和收获</a:t>
            </a:r>
            <a:endParaRPr lang="zh-CN" altLang="en-US" sz="2800" dirty="0" smtClean="0">
              <a:latin typeface="方正兰亭超细黑简体" panose="02000000000000000000" pitchFamily="2" charset="-122"/>
              <a:ea typeface="方正兰亭超细黑简体" panose="02000000000000000000" pitchFamily="2" charset="-122"/>
            </a:endParaRPr>
          </a:p>
        </p:txBody>
      </p:sp>
      <p:grpSp>
        <p:nvGrpSpPr>
          <p:cNvPr id="16" name="组合 15"/>
          <p:cNvGrpSpPr/>
          <p:nvPr/>
        </p:nvGrpSpPr>
        <p:grpSpPr>
          <a:xfrm>
            <a:off x="2033230" y="3482886"/>
            <a:ext cx="576471" cy="392095"/>
            <a:chOff x="864022" y="2404997"/>
            <a:chExt cx="576471" cy="392095"/>
          </a:xfrm>
        </p:grpSpPr>
        <p:sp>
          <p:nvSpPr>
            <p:cNvPr id="17" name="圆角矩形 16"/>
            <p:cNvSpPr/>
            <p:nvPr/>
          </p:nvSpPr>
          <p:spPr>
            <a:xfrm>
              <a:off x="864022" y="2404997"/>
              <a:ext cx="576471" cy="3920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26651" y="2416378"/>
              <a:ext cx="513842" cy="369332"/>
            </a:xfrm>
            <a:prstGeom prst="rect">
              <a:avLst/>
            </a:prstGeom>
            <a:noFill/>
          </p:spPr>
          <p:txBody>
            <a:bodyPr wrap="square" rtlCol="0">
              <a:spAutoFit/>
            </a:bodyPr>
            <a:lstStyle/>
            <a:p>
              <a:r>
                <a:rPr lang="en-US" altLang="zh-CN" dirty="0" smtClean="0"/>
                <a:t>02</a:t>
              </a:r>
              <a:endParaRPr lang="zh-CN" altLang="en-US" dirty="0"/>
            </a:p>
          </p:txBody>
        </p:sp>
      </p:grpSp>
      <p:sp>
        <p:nvSpPr>
          <p:cNvPr id="19" name="文本框 18"/>
          <p:cNvSpPr txBox="1"/>
          <p:nvPr/>
        </p:nvSpPr>
        <p:spPr>
          <a:xfrm>
            <a:off x="2776627" y="4145922"/>
            <a:ext cx="2813114" cy="521970"/>
          </a:xfrm>
          <a:prstGeom prst="rect">
            <a:avLst/>
          </a:prstGeom>
          <a:noFill/>
        </p:spPr>
        <p:txBody>
          <a:bodyPr wrap="square" rtlCol="0">
            <a:spAutoFit/>
          </a:bodyPr>
          <a:lstStyle/>
          <a:p>
            <a:pPr algn="dist"/>
            <a:r>
              <a:rPr lang="zh-CN" altLang="en-US" sz="2800" dirty="0" smtClean="0">
                <a:latin typeface="方正兰亭超细黑简体" panose="02000000000000000000" pitchFamily="2" charset="-122"/>
                <a:ea typeface="方正兰亭超细黑简体" panose="02000000000000000000" pitchFamily="2" charset="-122"/>
              </a:rPr>
              <a:t>不足与改进</a:t>
            </a:r>
            <a:endParaRPr lang="zh-CN" altLang="en-US" sz="2800" dirty="0" smtClean="0">
              <a:latin typeface="方正兰亭超细黑简体" panose="02000000000000000000" pitchFamily="2" charset="-122"/>
              <a:ea typeface="方正兰亭超细黑简体" panose="02000000000000000000" pitchFamily="2" charset="-122"/>
            </a:endParaRPr>
          </a:p>
        </p:txBody>
      </p:sp>
      <p:grpSp>
        <p:nvGrpSpPr>
          <p:cNvPr id="20" name="组合 19"/>
          <p:cNvGrpSpPr/>
          <p:nvPr/>
        </p:nvGrpSpPr>
        <p:grpSpPr>
          <a:xfrm>
            <a:off x="2033230" y="4211484"/>
            <a:ext cx="576471" cy="392095"/>
            <a:chOff x="864022" y="2404997"/>
            <a:chExt cx="576471" cy="392095"/>
          </a:xfrm>
        </p:grpSpPr>
        <p:sp>
          <p:nvSpPr>
            <p:cNvPr id="21" name="圆角矩形 20"/>
            <p:cNvSpPr/>
            <p:nvPr/>
          </p:nvSpPr>
          <p:spPr>
            <a:xfrm>
              <a:off x="864022" y="2404997"/>
              <a:ext cx="576471" cy="3920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926651" y="2416378"/>
              <a:ext cx="513842" cy="369332"/>
            </a:xfrm>
            <a:prstGeom prst="rect">
              <a:avLst/>
            </a:prstGeom>
            <a:noFill/>
          </p:spPr>
          <p:txBody>
            <a:bodyPr wrap="square" rtlCol="0">
              <a:spAutoFit/>
            </a:bodyPr>
            <a:lstStyle/>
            <a:p>
              <a:r>
                <a:rPr lang="en-US" altLang="zh-CN" dirty="0" smtClean="0"/>
                <a:t>03</a:t>
              </a:r>
              <a:endParaRPr lang="zh-CN" altLang="en-US" dirty="0"/>
            </a:p>
          </p:txBody>
        </p:sp>
      </p:grpSp>
      <p:sp>
        <p:nvSpPr>
          <p:cNvPr id="23" name="文本框 22"/>
          <p:cNvSpPr txBox="1"/>
          <p:nvPr/>
        </p:nvSpPr>
        <p:spPr>
          <a:xfrm>
            <a:off x="2776627" y="4874520"/>
            <a:ext cx="2813114" cy="521970"/>
          </a:xfrm>
          <a:prstGeom prst="rect">
            <a:avLst/>
          </a:prstGeom>
          <a:noFill/>
        </p:spPr>
        <p:txBody>
          <a:bodyPr wrap="square" rtlCol="0">
            <a:spAutoFit/>
          </a:bodyPr>
          <a:lstStyle/>
          <a:p>
            <a:pPr algn="dist"/>
            <a:r>
              <a:rPr lang="zh-CN" altLang="en-US" sz="2800" dirty="0" smtClean="0">
                <a:latin typeface="方正兰亭超细黑简体" panose="02000000000000000000" pitchFamily="2" charset="-122"/>
                <a:ea typeface="方正兰亭超细黑简体" panose="02000000000000000000" pitchFamily="2" charset="-122"/>
              </a:rPr>
              <a:t>计划和展望</a:t>
            </a:r>
            <a:endParaRPr lang="zh-CN" altLang="en-US" sz="2800" dirty="0" smtClean="0">
              <a:latin typeface="方正兰亭超细黑简体" panose="02000000000000000000" pitchFamily="2" charset="-122"/>
              <a:ea typeface="方正兰亭超细黑简体" panose="02000000000000000000" pitchFamily="2" charset="-122"/>
            </a:endParaRPr>
          </a:p>
        </p:txBody>
      </p:sp>
      <p:grpSp>
        <p:nvGrpSpPr>
          <p:cNvPr id="24" name="组合 23"/>
          <p:cNvGrpSpPr/>
          <p:nvPr/>
        </p:nvGrpSpPr>
        <p:grpSpPr>
          <a:xfrm>
            <a:off x="2033230" y="4940082"/>
            <a:ext cx="576471" cy="392095"/>
            <a:chOff x="864022" y="2404997"/>
            <a:chExt cx="576471" cy="392095"/>
          </a:xfrm>
        </p:grpSpPr>
        <p:sp>
          <p:nvSpPr>
            <p:cNvPr id="25" name="圆角矩形 24"/>
            <p:cNvSpPr/>
            <p:nvPr/>
          </p:nvSpPr>
          <p:spPr>
            <a:xfrm>
              <a:off x="864022" y="2404997"/>
              <a:ext cx="576471" cy="39209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926651" y="2416378"/>
              <a:ext cx="513842" cy="369332"/>
            </a:xfrm>
            <a:prstGeom prst="rect">
              <a:avLst/>
            </a:prstGeom>
            <a:noFill/>
          </p:spPr>
          <p:txBody>
            <a:bodyPr wrap="square" rtlCol="0">
              <a:spAutoFit/>
            </a:bodyPr>
            <a:lstStyle/>
            <a:p>
              <a:r>
                <a:rPr lang="en-US" altLang="zh-CN" dirty="0" smtClean="0"/>
                <a:t>04</a:t>
              </a:r>
              <a:endParaRPr lang="zh-CN" altLang="en-US" dirty="0"/>
            </a:p>
          </p:txBody>
        </p:sp>
      </p:grpSp>
      <p:sp>
        <p:nvSpPr>
          <p:cNvPr id="6" name="文本框 5"/>
          <p:cNvSpPr txBox="1"/>
          <p:nvPr/>
        </p:nvSpPr>
        <p:spPr>
          <a:xfrm>
            <a:off x="2776627" y="2765179"/>
            <a:ext cx="2813114" cy="521970"/>
          </a:xfrm>
          <a:prstGeom prst="rect">
            <a:avLst/>
          </a:prstGeom>
          <a:noFill/>
        </p:spPr>
        <p:txBody>
          <a:bodyPr wrap="square" rtlCol="0">
            <a:spAutoFit/>
          </a:bodyPr>
          <a:p>
            <a:pPr algn="dist"/>
            <a:r>
              <a:rPr lang="zh-CN" altLang="en-US" sz="2800" dirty="0" smtClean="0">
                <a:latin typeface="方正兰亭超细黑简体" panose="02000000000000000000" pitchFamily="2" charset="-122"/>
                <a:ea typeface="方正兰亭超细黑简体" panose="02000000000000000000" pitchFamily="2" charset="-122"/>
              </a:rPr>
              <a:t>项目总结</a:t>
            </a:r>
            <a:endParaRPr lang="zh-CN" altLang="en-US" sz="2800" dirty="0" smtClean="0">
              <a:latin typeface="方正兰亭超细黑简体" panose="02000000000000000000" pitchFamily="2" charset="-122"/>
              <a:ea typeface="方正兰亭超细黑简体" panose="02000000000000000000"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ackgroundRemoval t="9924" b="98092" l="3125" r="100000"/>
                    </a14:imgEffect>
                  </a14:imgLayer>
                </a14:imgProps>
              </a:ext>
              <a:ext uri="{28A0092B-C50C-407E-A947-70E740481C1C}">
                <a14:useLocalDpi xmlns:a14="http://schemas.microsoft.com/office/drawing/2010/main" val="0"/>
              </a:ext>
            </a:extLst>
          </a:blip>
          <a:srcRect l="7979" t="28493"/>
          <a:stretch>
            <a:fillRect/>
          </a:stretch>
        </p:blipFill>
        <p:spPr>
          <a:xfrm flipH="1">
            <a:off x="-15435" y="1828799"/>
            <a:ext cx="5138580" cy="4903941"/>
          </a:xfrm>
          <a:prstGeom prst="rect">
            <a:avLst/>
          </a:prstGeom>
        </p:spPr>
      </p:pic>
      <p:grpSp>
        <p:nvGrpSpPr>
          <p:cNvPr id="6" name="组合 5"/>
          <p:cNvGrpSpPr/>
          <p:nvPr/>
        </p:nvGrpSpPr>
        <p:grpSpPr>
          <a:xfrm>
            <a:off x="4245204" y="975921"/>
            <a:ext cx="2623806" cy="830996"/>
            <a:chOff x="388192" y="423306"/>
            <a:chExt cx="2623806" cy="830996"/>
          </a:xfrm>
        </p:grpSpPr>
        <p:sp>
          <p:nvSpPr>
            <p:cNvPr id="7" name="圆角矩形 6"/>
            <p:cNvSpPr/>
            <p:nvPr/>
          </p:nvSpPr>
          <p:spPr>
            <a:xfrm>
              <a:off x="388192" y="423306"/>
              <a:ext cx="2623806" cy="830996"/>
            </a:xfrm>
            <a:prstGeom prst="roundRect">
              <a:avLst/>
            </a:prstGeom>
            <a:solidFill>
              <a:srgbClr val="7BC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3564" y="479722"/>
              <a:ext cx="2153061" cy="707886"/>
            </a:xfrm>
            <a:prstGeom prst="rect">
              <a:avLst/>
            </a:prstGeom>
            <a:noFill/>
          </p:spPr>
          <p:txBody>
            <a:bodyPr wrap="square" rtlCol="0">
              <a:spAutoFit/>
            </a:bodyPr>
            <a:lstStyle/>
            <a:p>
              <a:pPr algn="dist"/>
              <a:r>
                <a:rPr lang="en-US" altLang="zh-CN" sz="4000" dirty="0" smtClean="0">
                  <a:latin typeface="微软雅黑 Light" panose="020B0502040204020203" pitchFamily="34" charset="-122"/>
                  <a:ea typeface="微软雅黑 Light" panose="020B0502040204020203" pitchFamily="34" charset="-122"/>
                </a:rPr>
                <a:t>Part 1</a:t>
              </a:r>
              <a:endParaRPr lang="zh-CN" altLang="en-US" sz="4000" dirty="0">
                <a:latin typeface="微软雅黑 Light" panose="020B0502040204020203" pitchFamily="34" charset="-122"/>
                <a:ea typeface="微软雅黑 Light" panose="020B0502040204020203" pitchFamily="34" charset="-122"/>
              </a:endParaRPr>
            </a:p>
          </p:txBody>
        </p:sp>
      </p:grpSp>
      <p:sp>
        <p:nvSpPr>
          <p:cNvPr id="8" name="文本框 7"/>
          <p:cNvSpPr txBox="1"/>
          <p:nvPr/>
        </p:nvSpPr>
        <p:spPr>
          <a:xfrm>
            <a:off x="5991069" y="1714628"/>
            <a:ext cx="1321099" cy="461665"/>
          </a:xfrm>
          <a:prstGeom prst="rect">
            <a:avLst/>
          </a:prstGeom>
          <a:noFill/>
        </p:spPr>
        <p:txBody>
          <a:bodyPr wrap="square" rtlCol="0">
            <a:spAutoFit/>
          </a:bodyPr>
          <a:lstStyle/>
          <a:p>
            <a:pPr algn="dist"/>
            <a:endParaRPr lang="en-US" altLang="zh-CN" sz="2400" dirty="0" smtClean="0">
              <a:solidFill>
                <a:srgbClr val="376092"/>
              </a:solidFill>
              <a:latin typeface="方正清刻本悦宋简体" panose="02000000000000000000" pitchFamily="2" charset="-122"/>
              <a:ea typeface="方正清刻本悦宋简体" panose="02000000000000000000" pitchFamily="2" charset="-122"/>
            </a:endParaRPr>
          </a:p>
        </p:txBody>
      </p:sp>
      <p:cxnSp>
        <p:nvCxnSpPr>
          <p:cNvPr id="14" name="直接连接符 13"/>
          <p:cNvCxnSpPr/>
          <p:nvPr/>
        </p:nvCxnSpPr>
        <p:spPr>
          <a:xfrm flipV="1">
            <a:off x="5561853" y="4302008"/>
            <a:ext cx="6634894" cy="16173"/>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436102" y="2854430"/>
            <a:ext cx="4185969" cy="768350"/>
          </a:xfrm>
          <a:prstGeom prst="rect">
            <a:avLst/>
          </a:prstGeom>
          <a:noFill/>
        </p:spPr>
        <p:txBody>
          <a:bodyPr wrap="square" rtlCol="0">
            <a:spAutoFit/>
          </a:bodyPr>
          <a:lstStyle/>
          <a:p>
            <a:pPr algn="dist"/>
            <a:r>
              <a:rPr lang="zh-CN" altLang="en-US" sz="4400" dirty="0" smtClean="0">
                <a:latin typeface="方正兰亭超细黑简体" panose="02000000000000000000" pitchFamily="2" charset="-122"/>
                <a:ea typeface="方正兰亭超细黑简体" panose="02000000000000000000" pitchFamily="2" charset="-122"/>
              </a:rPr>
              <a:t>项目总结</a:t>
            </a:r>
            <a:endParaRPr lang="zh-CN" altLang="en-US" sz="4400" dirty="0" smtClean="0">
              <a:latin typeface="方正兰亭超细黑简体" panose="02000000000000000000" pitchFamily="2" charset="-122"/>
              <a:ea typeface="方正兰亭超细黑简体" panose="02000000000000000000" pitchFamily="2" charset="-122"/>
            </a:endParaRPr>
          </a:p>
        </p:txBody>
      </p:sp>
      <p:pic>
        <p:nvPicPr>
          <p:cNvPr id="9" name="图片 8"/>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sp>
        <p:nvSpPr>
          <p:cNvPr id="37" name="文本框 36"/>
          <p:cNvSpPr txBox="1"/>
          <p:nvPr/>
        </p:nvSpPr>
        <p:spPr>
          <a:xfrm>
            <a:off x="1239442" y="438872"/>
            <a:ext cx="3632548" cy="460375"/>
          </a:xfrm>
          <a:prstGeom prst="rect">
            <a:avLst/>
          </a:prstGeom>
          <a:noFill/>
        </p:spPr>
        <p:txBody>
          <a:bodyPr wrap="square" rtlCol="0">
            <a:spAutoFit/>
          </a:bodyPr>
          <a:lstStyle/>
          <a:p>
            <a:r>
              <a:rPr lang="zh-CN" altLang="en-US" sz="2400" dirty="0">
                <a:latin typeface="方正兰亭超细黑简体" panose="02000000000000000000" pitchFamily="2" charset="-122"/>
                <a:ea typeface="方正兰亭超细黑简体" panose="02000000000000000000" pitchFamily="2" charset="-122"/>
              </a:rPr>
              <a:t>项目总结</a:t>
            </a:r>
            <a:endParaRPr lang="zh-CN" altLang="en-US" sz="2400" dirty="0">
              <a:latin typeface="方正兰亭超细黑简体" panose="02000000000000000000" pitchFamily="2" charset="-122"/>
              <a:ea typeface="方正兰亭超细黑简体" panose="02000000000000000000" pitchFamily="2" charset="-122"/>
            </a:endParaRPr>
          </a:p>
        </p:txBody>
      </p:sp>
      <p:cxnSp>
        <p:nvCxnSpPr>
          <p:cNvPr id="38" name="直接连接符 37"/>
          <p:cNvCxnSpPr/>
          <p:nvPr/>
        </p:nvCxnSpPr>
        <p:spPr>
          <a:xfrm>
            <a:off x="1139868" y="1002080"/>
            <a:ext cx="3732757"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14400" y="1309370"/>
            <a:ext cx="10516235" cy="6800850"/>
          </a:xfrm>
          <a:prstGeom prst="rect">
            <a:avLst/>
          </a:prstGeom>
          <a:noFill/>
        </p:spPr>
        <p:txBody>
          <a:bodyPr wrap="square" rtlCol="0">
            <a:spAutoFit/>
          </a:bodyPr>
          <a:p>
            <a:r>
              <a:rPr lang="zh-CN" altLang="en-US" sz="2000" b="1"/>
              <a:t>舆情项目总结</a:t>
            </a:r>
            <a:endParaRPr lang="zh-CN" altLang="en-US" sz="2000" b="1"/>
          </a:p>
          <a:p>
            <a:endParaRPr lang="zh-CN" altLang="en-US" sz="2000" b="1"/>
          </a:p>
          <a:p>
            <a:r>
              <a:rPr lang="zh-CN" altLang="en-US" b="1"/>
              <a:t>需求分析</a:t>
            </a:r>
            <a:endParaRPr lang="zh-CN" altLang="en-US" b="1"/>
          </a:p>
          <a:p>
            <a:r>
              <a:rPr lang="zh-CN" altLang="en-US"/>
              <a:t>         河南移动方要求实时分析</a:t>
            </a:r>
            <a:r>
              <a:rPr lang="en-US" altLang="zh-CN"/>
              <a:t>CDN</a:t>
            </a:r>
            <a:r>
              <a:rPr lang="zh-CN" altLang="en-US"/>
              <a:t>缓存中的不良信息。</a:t>
            </a:r>
            <a:r>
              <a:rPr lang="en-US" altLang="zh-CN"/>
              <a:t>CDN</a:t>
            </a:r>
            <a:r>
              <a:rPr lang="zh-CN" altLang="en-US"/>
              <a:t>方每天定时发送一天的日志，其中包含缓存的命中</a:t>
            </a:r>
            <a:r>
              <a:rPr lang="en-US" altLang="zh-CN"/>
              <a:t>URL</a:t>
            </a:r>
            <a:r>
              <a:rPr lang="zh-CN" altLang="en-US"/>
              <a:t>，要求检测</a:t>
            </a:r>
            <a:r>
              <a:rPr lang="en-US" altLang="zh-CN"/>
              <a:t>URL</a:t>
            </a:r>
            <a:r>
              <a:rPr lang="zh-CN" altLang="en-US"/>
              <a:t>对应页面是否存在不良信息。</a:t>
            </a:r>
            <a:endParaRPr lang="zh-CN" altLang="en-US"/>
          </a:p>
          <a:p>
            <a:endParaRPr lang="zh-CN" altLang="en-US"/>
          </a:p>
          <a:p>
            <a:r>
              <a:rPr lang="zh-CN" altLang="en-US" b="1"/>
              <a:t>功能模块</a:t>
            </a:r>
            <a:endParaRPr lang="zh-CN" altLang="en-US" b="1"/>
          </a:p>
          <a:p>
            <a:r>
              <a:rPr lang="en-US" altLang="zh-CN"/>
              <a:t>主要分为6大功能模块：</a:t>
            </a:r>
            <a:endParaRPr lang="zh-CN" altLang="en-US" b="1"/>
          </a:p>
          <a:p>
            <a:r>
              <a:rPr lang="en-US" altLang="zh-CN"/>
              <a:t>1</a:t>
            </a:r>
            <a:r>
              <a:rPr lang="zh-CN" altLang="en-US"/>
              <a:t>）CDN解压和解析</a:t>
            </a:r>
            <a:endParaRPr lang="zh-CN" altLang="en-US" b="1"/>
          </a:p>
          <a:p>
            <a:r>
              <a:rPr lang="zh-CN" altLang="en-US"/>
              <a:t>      负责定时扫描</a:t>
            </a:r>
            <a:r>
              <a:rPr lang="en-US" altLang="zh-CN"/>
              <a:t>SFTP</a:t>
            </a:r>
            <a:r>
              <a:rPr lang="zh-CN" altLang="en-US"/>
              <a:t>文件夹 </a:t>
            </a:r>
            <a:r>
              <a:rPr lang="en-US" altLang="zh-CN"/>
              <a:t>/mnt/sftp/uploads</a:t>
            </a:r>
            <a:r>
              <a:rPr lang="zh-CN" altLang="en-US"/>
              <a:t>下是否有新的文件上传，并及时解压和解析为</a:t>
            </a:r>
            <a:r>
              <a:rPr lang="en-US" altLang="zh-CN"/>
              <a:t>URL</a:t>
            </a:r>
            <a:r>
              <a:rPr lang="zh-CN" altLang="en-US"/>
              <a:t>记录存入</a:t>
            </a:r>
            <a:r>
              <a:rPr lang="en-US" altLang="zh-CN"/>
              <a:t>Redis</a:t>
            </a:r>
            <a:r>
              <a:rPr lang="zh-CN" altLang="en-US"/>
              <a:t>队列中。</a:t>
            </a:r>
            <a:endParaRPr lang="zh-CN" altLang="en-US"/>
          </a:p>
          <a:p>
            <a:r>
              <a:rPr lang="en-US" altLang="zh-CN"/>
              <a:t>2</a:t>
            </a:r>
            <a:r>
              <a:rPr lang="zh-CN" altLang="en-US"/>
              <a:t>）爬虫爬取</a:t>
            </a:r>
            <a:endParaRPr lang="zh-CN" altLang="en-US"/>
          </a:p>
          <a:p>
            <a:r>
              <a:rPr lang="zh-CN" altLang="en-US"/>
              <a:t>      负责从</a:t>
            </a:r>
            <a:r>
              <a:rPr lang="en-US" altLang="zh-CN"/>
              <a:t>Redis</a:t>
            </a:r>
            <a:r>
              <a:rPr lang="zh-CN" altLang="en-US"/>
              <a:t>队列中不断读取新的</a:t>
            </a:r>
            <a:r>
              <a:rPr lang="en-US" altLang="zh-CN"/>
              <a:t>URL</a:t>
            </a:r>
            <a:r>
              <a:rPr lang="zh-CN" altLang="en-US"/>
              <a:t>并构造请求，将返回页面内容存入</a:t>
            </a:r>
            <a:r>
              <a:rPr lang="en-US" altLang="zh-CN"/>
              <a:t>MongoDB</a:t>
            </a:r>
            <a:r>
              <a:rPr lang="zh-CN" altLang="en-US"/>
              <a:t>临时</a:t>
            </a:r>
            <a:r>
              <a:rPr lang="en-US" altLang="zh-CN"/>
              <a:t>Collection</a:t>
            </a:r>
            <a:r>
              <a:rPr lang="zh-CN" altLang="en-US"/>
              <a:t>。</a:t>
            </a:r>
            <a:endParaRPr lang="zh-CN" altLang="en-US"/>
          </a:p>
          <a:p>
            <a:r>
              <a:rPr lang="en-US" altLang="zh-CN"/>
              <a:t>3</a:t>
            </a:r>
            <a:r>
              <a:rPr lang="zh-CN" altLang="en-US"/>
              <a:t>）内容去重</a:t>
            </a:r>
            <a:endParaRPr lang="zh-CN" altLang="en-US"/>
          </a:p>
          <a:p>
            <a:r>
              <a:rPr lang="zh-CN" altLang="en-US"/>
              <a:t>      负责从</a:t>
            </a:r>
            <a:r>
              <a:rPr lang="en-US" altLang="zh-CN"/>
              <a:t>MongoDB</a:t>
            </a:r>
            <a:r>
              <a:rPr lang="zh-CN" altLang="en-US"/>
              <a:t>临时</a:t>
            </a:r>
            <a:r>
              <a:rPr lang="en-US" altLang="zh-CN"/>
              <a:t>Collection</a:t>
            </a:r>
            <a:r>
              <a:rPr lang="zh-CN" altLang="en-US"/>
              <a:t>中不断读取新的页面内容，与以往内容进行比对后只加入新的页面内容并传入</a:t>
            </a:r>
            <a:r>
              <a:rPr lang="en-US" altLang="zh-CN"/>
              <a:t>MongoDB</a:t>
            </a:r>
            <a:r>
              <a:rPr lang="zh-CN" altLang="en-US"/>
              <a:t>历史</a:t>
            </a:r>
            <a:r>
              <a:rPr lang="en-US" altLang="zh-CN"/>
              <a:t>Collection</a:t>
            </a:r>
            <a:r>
              <a:rPr lang="zh-CN" altLang="en-US"/>
              <a:t>中。</a:t>
            </a:r>
            <a:endParaRPr lang="zh-CN" altLang="en-US"/>
          </a:p>
          <a:p>
            <a:r>
              <a:rPr lang="en-US" altLang="zh-CN"/>
              <a:t>4</a:t>
            </a:r>
            <a:r>
              <a:rPr lang="zh-CN" altLang="en-US"/>
              <a:t>）不良信息匹配</a:t>
            </a:r>
            <a:endParaRPr lang="zh-CN" altLang="en-US"/>
          </a:p>
          <a:p>
            <a:r>
              <a:rPr lang="zh-CN" altLang="en-US"/>
              <a:t>      负责读取传入的页面内容，与已有不良敏感词库匹配后筛选并发现不良信息页面，自动发送邮件。</a:t>
            </a:r>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cxnSp>
        <p:nvCxnSpPr>
          <p:cNvPr id="36" name="直接连接符 35"/>
          <p:cNvCxnSpPr/>
          <p:nvPr/>
        </p:nvCxnSpPr>
        <p:spPr>
          <a:xfrm>
            <a:off x="1139868" y="1002080"/>
            <a:ext cx="3732757"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239442" y="438872"/>
            <a:ext cx="3632548" cy="460375"/>
          </a:xfrm>
          <a:prstGeom prst="rect">
            <a:avLst/>
          </a:prstGeom>
          <a:noFill/>
        </p:spPr>
        <p:txBody>
          <a:bodyPr wrap="square" rtlCol="0">
            <a:spAutoFit/>
          </a:bodyPr>
          <a:p>
            <a:r>
              <a:rPr lang="zh-CN" altLang="en-US" sz="2400" dirty="0">
                <a:latin typeface="方正兰亭超细黑简体" panose="02000000000000000000" pitchFamily="2" charset="-122"/>
                <a:ea typeface="方正兰亭超细黑简体" panose="02000000000000000000" pitchFamily="2" charset="-122"/>
              </a:rPr>
              <a:t>项目总结</a:t>
            </a:r>
            <a:endParaRPr lang="zh-CN" altLang="en-US" sz="2400" dirty="0">
              <a:latin typeface="方正兰亭超细黑简体" panose="02000000000000000000" pitchFamily="2" charset="-122"/>
              <a:ea typeface="方正兰亭超细黑简体" panose="02000000000000000000" pitchFamily="2" charset="-122"/>
            </a:endParaRPr>
          </a:p>
        </p:txBody>
      </p:sp>
      <p:sp>
        <p:nvSpPr>
          <p:cNvPr id="9" name="文本框 8"/>
          <p:cNvSpPr txBox="1"/>
          <p:nvPr/>
        </p:nvSpPr>
        <p:spPr>
          <a:xfrm>
            <a:off x="1239520" y="1403985"/>
            <a:ext cx="10623550" cy="5354320"/>
          </a:xfrm>
          <a:prstGeom prst="rect">
            <a:avLst/>
          </a:prstGeom>
          <a:noFill/>
        </p:spPr>
        <p:txBody>
          <a:bodyPr wrap="square" rtlCol="0">
            <a:spAutoFit/>
          </a:bodyPr>
          <a:p>
            <a:r>
              <a:rPr lang="en-US" altLang="zh-CN"/>
              <a:t>5</a:t>
            </a:r>
            <a:r>
              <a:rPr lang="zh-CN" altLang="en-US"/>
              <a:t>）系统架构支持</a:t>
            </a:r>
            <a:endParaRPr lang="zh-CN" altLang="en-US"/>
          </a:p>
          <a:p>
            <a:r>
              <a:rPr lang="zh-CN" altLang="en-US"/>
              <a:t>        主要是</a:t>
            </a:r>
            <a:r>
              <a:rPr lang="en-US" altLang="zh-CN"/>
              <a:t>redis</a:t>
            </a:r>
            <a:r>
              <a:rPr lang="zh-CN" altLang="en-US"/>
              <a:t>数据库和</a:t>
            </a:r>
            <a:r>
              <a:rPr lang="en-US" altLang="zh-CN"/>
              <a:t>mongodb</a:t>
            </a:r>
            <a:r>
              <a:rPr lang="zh-CN" altLang="en-US"/>
              <a:t>数据库的搭建以及数据库的一些压力测试、容载测试等。</a:t>
            </a:r>
            <a:endParaRPr lang="zh-CN" altLang="en-US"/>
          </a:p>
          <a:p>
            <a:r>
              <a:rPr lang="en-US" altLang="zh-CN"/>
              <a:t>6</a:t>
            </a:r>
            <a:r>
              <a:rPr lang="zh-CN" altLang="en-US"/>
              <a:t>）</a:t>
            </a:r>
            <a:r>
              <a:rPr lang="en-US" altLang="zh-CN"/>
              <a:t>UI</a:t>
            </a:r>
            <a:r>
              <a:rPr lang="zh-CN" altLang="en-US"/>
              <a:t>设计</a:t>
            </a:r>
            <a:endParaRPr lang="zh-CN" altLang="en-US"/>
          </a:p>
          <a:p>
            <a:r>
              <a:rPr lang="zh-CN" altLang="en-US"/>
              <a:t>       负责舆情项目管理系统的人机交互的页面设计模块。</a:t>
            </a:r>
            <a:endParaRPr lang="zh-CN" altLang="en-US"/>
          </a:p>
          <a:p>
            <a:endParaRPr lang="zh-CN" altLang="en-US"/>
          </a:p>
          <a:p>
            <a:r>
              <a:rPr lang="en-US" altLang="zh-CN" b="1"/>
              <a:t>Web</a:t>
            </a:r>
            <a:r>
              <a:rPr lang="zh-CN" altLang="en-US" b="1"/>
              <a:t>端工作总结</a:t>
            </a:r>
            <a:endParaRPr lang="zh-CN" altLang="en-US" b="1"/>
          </a:p>
          <a:p>
            <a:r>
              <a:rPr lang="en-US" altLang="zh-CN"/>
              <a:t>1</a:t>
            </a:r>
            <a:r>
              <a:rPr lang="zh-CN" altLang="en-US"/>
              <a:t>）报警记录</a:t>
            </a:r>
            <a:endParaRPr lang="zh-CN" altLang="en-US"/>
          </a:p>
          <a:p>
            <a:r>
              <a:rPr lang="zh-CN" altLang="en-US"/>
              <a:t>       报警记录管理主要是系统获取从各个网站上爬取的网站信息，并可以通过人工审核之后将相应的不良网站信息通过邮件方式发送出去。</a:t>
            </a:r>
            <a:endParaRPr lang="zh-CN" altLang="en-US"/>
          </a:p>
          <a:p>
            <a:r>
              <a:rPr lang="en-US" altLang="zh-CN"/>
              <a:t>2</a:t>
            </a:r>
            <a:r>
              <a:rPr lang="zh-CN" altLang="en-US"/>
              <a:t>）敏感词管理</a:t>
            </a:r>
            <a:endParaRPr lang="zh-CN" altLang="en-US"/>
          </a:p>
          <a:p>
            <a:r>
              <a:rPr lang="zh-CN" altLang="en-US"/>
              <a:t>       对敏感词语进行管理，包括敏感词组合查询、删除、批量删除、修改、手工导入和excel表格批量导入等功能。</a:t>
            </a:r>
            <a:endParaRPr lang="zh-CN" altLang="en-US"/>
          </a:p>
          <a:p>
            <a:r>
              <a:rPr lang="en-US" altLang="zh-CN"/>
              <a:t>3</a:t>
            </a:r>
            <a:r>
              <a:rPr lang="zh-CN" altLang="en-US"/>
              <a:t>）网路管理</a:t>
            </a:r>
            <a:endParaRPr lang="zh-CN" altLang="en-US"/>
          </a:p>
          <a:p>
            <a:r>
              <a:rPr lang="zh-CN" altLang="en-US"/>
              <a:t>       网路监测模块主要是用来显示网络舆情监控系统所要监测的网站，这些网站主要分为IDC和互联网专线两大类型。</a:t>
            </a:r>
            <a:endParaRPr lang="zh-CN" altLang="en-US"/>
          </a:p>
          <a:p>
            <a:r>
              <a:rPr lang="en-US" altLang="zh-CN"/>
              <a:t>4</a:t>
            </a:r>
            <a:r>
              <a:rPr lang="zh-CN" altLang="en-US"/>
              <a:t>）系统管理</a:t>
            </a:r>
            <a:endParaRPr lang="zh-CN" altLang="en-US"/>
          </a:p>
          <a:p>
            <a:r>
              <a:rPr lang="zh-CN" altLang="en-US"/>
              <a:t>      系统管理分为系统用户管理，菜单权限管理和日志管理，将系统用户分为管理员和普通用户两种角色；菜单权限管理为不同菜单分配权限；日志管理分为web端访问监控和后台程序监控。</a:t>
            </a:r>
            <a:endParaRPr lang="zh-CN" altLang="en-US"/>
          </a:p>
          <a:p>
            <a:endParaRPr lang="zh-CN" altLang="en-US"/>
          </a:p>
        </p:txBody>
      </p:sp>
    </p:spTree>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cxnSp>
        <p:nvCxnSpPr>
          <p:cNvPr id="23" name="直接连接符 22"/>
          <p:cNvCxnSpPr/>
          <p:nvPr/>
        </p:nvCxnSpPr>
        <p:spPr>
          <a:xfrm>
            <a:off x="1139868" y="1002080"/>
            <a:ext cx="3732757"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239442" y="438872"/>
            <a:ext cx="3632548" cy="460375"/>
          </a:xfrm>
          <a:prstGeom prst="rect">
            <a:avLst/>
          </a:prstGeom>
          <a:noFill/>
        </p:spPr>
        <p:txBody>
          <a:bodyPr wrap="square" rtlCol="0">
            <a:spAutoFit/>
          </a:bodyPr>
          <a:p>
            <a:r>
              <a:rPr lang="zh-CN" altLang="en-US" sz="2400" dirty="0">
                <a:latin typeface="方正兰亭超细黑简体" panose="02000000000000000000" pitchFamily="2" charset="-122"/>
                <a:ea typeface="方正兰亭超细黑简体" panose="02000000000000000000" pitchFamily="2" charset="-122"/>
              </a:rPr>
              <a:t>项目总结</a:t>
            </a:r>
            <a:endParaRPr lang="zh-CN" altLang="en-US" sz="2400" dirty="0">
              <a:latin typeface="方正兰亭超细黑简体" panose="02000000000000000000" pitchFamily="2" charset="-122"/>
              <a:ea typeface="方正兰亭超细黑简体" panose="02000000000000000000" pitchFamily="2" charset="-122"/>
            </a:endParaRPr>
          </a:p>
        </p:txBody>
      </p:sp>
      <p:sp>
        <p:nvSpPr>
          <p:cNvPr id="19" name="文本框 18"/>
          <p:cNvSpPr txBox="1"/>
          <p:nvPr/>
        </p:nvSpPr>
        <p:spPr>
          <a:xfrm>
            <a:off x="1139825" y="1324610"/>
            <a:ext cx="9865360" cy="3969385"/>
          </a:xfrm>
          <a:prstGeom prst="rect">
            <a:avLst/>
          </a:prstGeom>
          <a:noFill/>
        </p:spPr>
        <p:txBody>
          <a:bodyPr wrap="square" rtlCol="0">
            <a:spAutoFit/>
          </a:bodyPr>
          <a:p>
            <a:r>
              <a:rPr lang="zh-CN" altLang="en-US" b="1"/>
              <a:t>报警记录模块</a:t>
            </a:r>
            <a:endParaRPr lang="zh-CN" altLang="en-US" b="1"/>
          </a:p>
          <a:p>
            <a:endParaRPr lang="zh-CN" altLang="en-US" b="1"/>
          </a:p>
          <a:p>
            <a:r>
              <a:rPr lang="zh-CN" altLang="en-US"/>
              <a:t>         报警记录管理主要是系统获取从各个网站上爬取的网站信息，并可以通过人工审核之后将相应的不良网站信息通过邮件方式发送出去。所获取的网站信息包括：获取网站的时间、网站标题、网址、路径以及审核状态和一些操作等。能够按审核状态、网址、敏感词、日期等条件检索显示相应的报警记录。通过点击相应网站的网址，能够跳转到相应的网页。</a:t>
            </a:r>
            <a:endParaRPr lang="zh-CN" altLang="en-US"/>
          </a:p>
          <a:p>
            <a:endParaRPr lang="zh-CN" altLang="en-US"/>
          </a:p>
          <a:p>
            <a:endParaRPr lang="zh-CN" altLang="en-US"/>
          </a:p>
          <a:p>
            <a:r>
              <a:rPr lang="zh-CN" altLang="en-US"/>
              <a:t>         能够人工审核每条报警记录以判断所显示的报警记录是不良网站还是正常网站，并可以修改相应审核状态，或者删除相应的报警记录，为了方便审核，也实现了批量选中为正常网站和批量删除报警记录的功能。系统还实现了快速审核功能，可以通过审核一条报警记录，就将所有与其网址的主url相似的报警记录一并审核完毕。</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BEBA8EAE-BF5A-486C-A8C5-ECC9F3942E4B}">
                <a14:imgProps xmlns:a14="http://schemas.microsoft.com/office/drawing/2010/main">
                  <a14:imgLayer r:embed="rId2">
                    <a14:imgEffect>
                      <a14:backgroundRemoval t="9924" b="98092" l="3125" r="100000"/>
                    </a14:imgEffect>
                  </a14:imgLayer>
                </a14:imgProps>
              </a:ext>
              <a:ext uri="{28A0092B-C50C-407E-A947-70E740481C1C}">
                <a14:useLocalDpi xmlns:a14="http://schemas.microsoft.com/office/drawing/2010/main" val="0"/>
              </a:ext>
            </a:extLst>
          </a:blip>
          <a:srcRect l="7979" t="28493"/>
          <a:stretch>
            <a:fillRect/>
          </a:stretch>
        </p:blipFill>
        <p:spPr>
          <a:xfrm flipH="1">
            <a:off x="-15435" y="1828799"/>
            <a:ext cx="5138580" cy="4903941"/>
          </a:xfrm>
          <a:prstGeom prst="rect">
            <a:avLst/>
          </a:prstGeom>
        </p:spPr>
      </p:pic>
      <p:grpSp>
        <p:nvGrpSpPr>
          <p:cNvPr id="6" name="组合 5"/>
          <p:cNvGrpSpPr/>
          <p:nvPr/>
        </p:nvGrpSpPr>
        <p:grpSpPr>
          <a:xfrm>
            <a:off x="4245204" y="975921"/>
            <a:ext cx="2623806" cy="830996"/>
            <a:chOff x="388192" y="423306"/>
            <a:chExt cx="2623806" cy="830996"/>
          </a:xfrm>
        </p:grpSpPr>
        <p:sp>
          <p:nvSpPr>
            <p:cNvPr id="7" name="圆角矩形 6"/>
            <p:cNvSpPr/>
            <p:nvPr/>
          </p:nvSpPr>
          <p:spPr>
            <a:xfrm>
              <a:off x="388192" y="423306"/>
              <a:ext cx="2623806" cy="830996"/>
            </a:xfrm>
            <a:prstGeom prst="roundRect">
              <a:avLst/>
            </a:prstGeom>
            <a:solidFill>
              <a:srgbClr val="7BC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3564" y="479722"/>
              <a:ext cx="2153061" cy="707886"/>
            </a:xfrm>
            <a:prstGeom prst="rect">
              <a:avLst/>
            </a:prstGeom>
            <a:noFill/>
          </p:spPr>
          <p:txBody>
            <a:bodyPr wrap="square" rtlCol="0">
              <a:spAutoFit/>
            </a:bodyPr>
            <a:lstStyle/>
            <a:p>
              <a:pPr algn="dist"/>
              <a:r>
                <a:rPr lang="en-US" altLang="zh-CN" sz="4000" dirty="0" smtClean="0">
                  <a:latin typeface="微软雅黑 Light" panose="020B0502040204020203" pitchFamily="34" charset="-122"/>
                  <a:ea typeface="微软雅黑 Light" panose="020B0502040204020203" pitchFamily="34" charset="-122"/>
                </a:rPr>
                <a:t>Part 2</a:t>
              </a:r>
              <a:endParaRPr lang="zh-CN" altLang="en-US" sz="4000" dirty="0">
                <a:latin typeface="微软雅黑 Light" panose="020B0502040204020203" pitchFamily="34" charset="-122"/>
                <a:ea typeface="微软雅黑 Light" panose="020B0502040204020203" pitchFamily="34" charset="-122"/>
              </a:endParaRPr>
            </a:p>
          </p:txBody>
        </p:sp>
      </p:grpSp>
      <p:sp>
        <p:nvSpPr>
          <p:cNvPr id="8" name="文本框 7"/>
          <p:cNvSpPr txBox="1"/>
          <p:nvPr/>
        </p:nvSpPr>
        <p:spPr>
          <a:xfrm>
            <a:off x="5991069" y="1714628"/>
            <a:ext cx="1321099" cy="461665"/>
          </a:xfrm>
          <a:prstGeom prst="rect">
            <a:avLst/>
          </a:prstGeom>
          <a:noFill/>
        </p:spPr>
        <p:txBody>
          <a:bodyPr wrap="square" rtlCol="0">
            <a:spAutoFit/>
          </a:bodyPr>
          <a:lstStyle/>
          <a:p>
            <a:pPr algn="dist"/>
            <a:endParaRPr lang="en-US" altLang="zh-CN" sz="2400" dirty="0" smtClean="0">
              <a:solidFill>
                <a:srgbClr val="376092"/>
              </a:solidFill>
              <a:latin typeface="方正清刻本悦宋简体" panose="02000000000000000000" pitchFamily="2" charset="-122"/>
              <a:ea typeface="方正清刻本悦宋简体" panose="02000000000000000000" pitchFamily="2" charset="-122"/>
            </a:endParaRPr>
          </a:p>
        </p:txBody>
      </p:sp>
      <p:cxnSp>
        <p:nvCxnSpPr>
          <p:cNvPr id="14" name="直接连接符 13"/>
          <p:cNvCxnSpPr/>
          <p:nvPr/>
        </p:nvCxnSpPr>
        <p:spPr>
          <a:xfrm flipV="1">
            <a:off x="5561853" y="4302008"/>
            <a:ext cx="6634894" cy="16173"/>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436102" y="2854430"/>
            <a:ext cx="4185969" cy="768350"/>
          </a:xfrm>
          <a:prstGeom prst="rect">
            <a:avLst/>
          </a:prstGeom>
          <a:noFill/>
        </p:spPr>
        <p:txBody>
          <a:bodyPr wrap="square" rtlCol="0">
            <a:spAutoFit/>
          </a:bodyPr>
          <a:lstStyle/>
          <a:p>
            <a:pPr algn="dist"/>
            <a:r>
              <a:rPr lang="zh-CN" altLang="en-US" sz="4400" smtClean="0">
                <a:latin typeface="方正兰亭超细黑简体" panose="02000000000000000000" pitchFamily="2" charset="-122"/>
                <a:ea typeface="方正兰亭超细黑简体" panose="02000000000000000000" pitchFamily="2" charset="-122"/>
              </a:rPr>
              <a:t>学习和收获</a:t>
            </a:r>
            <a:endParaRPr lang="zh-CN" altLang="en-US" sz="4400" smtClean="0">
              <a:latin typeface="方正兰亭超细黑简体" panose="02000000000000000000" pitchFamily="2" charset="-122"/>
              <a:ea typeface="方正兰亭超细黑简体" panose="02000000000000000000" pitchFamily="2" charset="-122"/>
            </a:endParaRPr>
          </a:p>
        </p:txBody>
      </p:sp>
      <p:pic>
        <p:nvPicPr>
          <p:cNvPr id="9" name="图片 8"/>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sp>
        <p:nvSpPr>
          <p:cNvPr id="16" name="文本框 15"/>
          <p:cNvSpPr txBox="1"/>
          <p:nvPr/>
        </p:nvSpPr>
        <p:spPr>
          <a:xfrm>
            <a:off x="1240077" y="450937"/>
            <a:ext cx="3632548" cy="460375"/>
          </a:xfrm>
          <a:prstGeom prst="rect">
            <a:avLst/>
          </a:prstGeom>
          <a:noFill/>
        </p:spPr>
        <p:txBody>
          <a:bodyPr wrap="square" rtlCol="0">
            <a:spAutoFit/>
          </a:bodyPr>
          <a:lstStyle/>
          <a:p>
            <a:r>
              <a:rPr lang="zh-CN" altLang="en-US" sz="2400" dirty="0">
                <a:latin typeface="方正兰亭超细黑简体" panose="02000000000000000000" pitchFamily="2" charset="-122"/>
                <a:ea typeface="方正兰亭超细黑简体" panose="02000000000000000000" pitchFamily="2" charset="-122"/>
              </a:rPr>
              <a:t>学习和收获</a:t>
            </a:r>
            <a:endParaRPr lang="zh-CN" altLang="en-US" sz="2400" dirty="0">
              <a:latin typeface="方正兰亭超细黑简体" panose="02000000000000000000" pitchFamily="2" charset="-122"/>
              <a:ea typeface="方正兰亭超细黑简体" panose="02000000000000000000" pitchFamily="2" charset="-122"/>
            </a:endParaRPr>
          </a:p>
        </p:txBody>
      </p:sp>
      <p:cxnSp>
        <p:nvCxnSpPr>
          <p:cNvPr id="17" name="直接连接符 16"/>
          <p:cNvCxnSpPr/>
          <p:nvPr/>
        </p:nvCxnSpPr>
        <p:spPr>
          <a:xfrm>
            <a:off x="1139868" y="1002080"/>
            <a:ext cx="3732757"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139825" y="1281430"/>
            <a:ext cx="10245090" cy="5354320"/>
          </a:xfrm>
          <a:prstGeom prst="rect">
            <a:avLst/>
          </a:prstGeom>
          <a:noFill/>
        </p:spPr>
        <p:txBody>
          <a:bodyPr wrap="square" rtlCol="0">
            <a:spAutoFit/>
          </a:bodyPr>
          <a:p>
            <a:r>
              <a:rPr lang="en-US" altLang="zh-CN"/>
              <a:t>1</a:t>
            </a:r>
            <a:r>
              <a:rPr lang="zh-CN" altLang="en-US"/>
              <a:t>）</a:t>
            </a:r>
            <a:r>
              <a:rPr lang="en-US" altLang="zh-CN"/>
              <a:t>Maven</a:t>
            </a:r>
            <a:r>
              <a:rPr lang="zh-CN" altLang="en-US"/>
              <a:t>工具</a:t>
            </a:r>
            <a:endParaRPr lang="zh-CN" altLang="en-US"/>
          </a:p>
          <a:p>
            <a:r>
              <a:rPr lang="zh-CN" altLang="en-US"/>
              <a:t>      maven 是一个项目管理和整合工具。为开发者提供了一套完整的构建生命周期框架。</a:t>
            </a:r>
            <a:endParaRPr lang="zh-CN" altLang="en-US"/>
          </a:p>
          <a:p>
            <a:r>
              <a:rPr lang="zh-CN" altLang="en-US"/>
              <a:t>      maven使用了一个完整的目录结构和一个默认的构建生命周期。maven能够在很短的时间内使得每项工作都按照标准进行。</a:t>
            </a:r>
            <a:endParaRPr lang="en-US" altLang="zh-CN"/>
          </a:p>
          <a:p>
            <a:r>
              <a:rPr lang="zh-CN" altLang="en-US"/>
              <a:t>      maven工程结构和内容被定义在一个xml文件中（— pom.xml），是project object model 的简称，此文件是整个maven系统的基础组件。</a:t>
            </a:r>
            <a:endParaRPr lang="zh-CN" altLang="en-US"/>
          </a:p>
          <a:p>
            <a:r>
              <a:rPr lang="zh-CN" altLang="en-US"/>
              <a:t>      POM包含了目标和插件。当执行一个任务或目标时，Maven会查找当前目录下的pom,从中读取所需的配置信息，然后执行目标。</a:t>
            </a:r>
            <a:endParaRPr lang="zh-CN" altLang="en-US"/>
          </a:p>
          <a:p>
            <a:endParaRPr lang="zh-CN" altLang="en-US"/>
          </a:p>
          <a:p>
            <a:r>
              <a:rPr lang="en-US" altLang="zh-CN"/>
              <a:t>2</a:t>
            </a:r>
            <a:r>
              <a:rPr lang="zh-CN" altLang="en-US"/>
              <a:t>）</a:t>
            </a:r>
            <a:r>
              <a:rPr lang="en-US" altLang="zh-CN"/>
              <a:t>MVC</a:t>
            </a:r>
            <a:r>
              <a:rPr lang="zh-CN" altLang="en-US"/>
              <a:t>框架</a:t>
            </a:r>
            <a:endParaRPr lang="zh-CN" altLang="en-US"/>
          </a:p>
          <a:p>
            <a:r>
              <a:rPr lang="zh-CN" altLang="en-US"/>
              <a:t>      Java Web J2EE下的两大主要框架</a:t>
            </a:r>
            <a:endParaRPr lang="zh-CN" altLang="en-US"/>
          </a:p>
          <a:p>
            <a:r>
              <a:rPr lang="zh-CN" altLang="en-US"/>
              <a:t>      SSH（spring+Struts2+hibernate ）和SSM（Spring+SpringMVC+MyBaitis）</a:t>
            </a:r>
            <a:endParaRPr lang="zh-CN" altLang="en-US"/>
          </a:p>
          <a:p>
            <a:r>
              <a:rPr lang="zh-CN" altLang="en-US"/>
              <a:t>      两个框架都是IoC容器+MVC框架+ORM框架。IoC的意思是控制反转，意思是把创建和查找依赖对象的控制权交给容器而不是自己实例化对象；MVC框架采用MVC分层，模型层处理数据逻辑，通常是模型对象在数据库存取数据，视图层处理数据显示，控制器层处理用户交互，通常从视图读取数据，控制用户输入，并向模型发送数据；ORM（object relational mapping）框架即对象-关系映射模型，在数据库表和持久化对象间进行映射，这样在操作数据库时只需要对对象操作。 </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40585" b="98092" l="7813" r="72813"/>
                    </a14:imgEffect>
                  </a14:imgLayer>
                </a14:imgProps>
              </a:ext>
              <a:ext uri="{28A0092B-C50C-407E-A947-70E740481C1C}">
                <a14:useLocalDpi xmlns:a14="http://schemas.microsoft.com/office/drawing/2010/main" val="0"/>
              </a:ext>
            </a:extLst>
          </a:blip>
          <a:srcRect l="8652" t="39635" r="27419"/>
          <a:stretch>
            <a:fillRect/>
          </a:stretch>
        </p:blipFill>
        <p:spPr>
          <a:xfrm flipH="1">
            <a:off x="313151" y="225468"/>
            <a:ext cx="685899" cy="795402"/>
          </a:xfrm>
          <a:prstGeom prst="rect">
            <a:avLst/>
          </a:prstGeom>
        </p:spPr>
      </p:pic>
      <p:cxnSp>
        <p:nvCxnSpPr>
          <p:cNvPr id="52" name="直接连接符 51"/>
          <p:cNvCxnSpPr/>
          <p:nvPr/>
        </p:nvCxnSpPr>
        <p:spPr>
          <a:xfrm>
            <a:off x="1139868" y="1002080"/>
            <a:ext cx="3732757" cy="0"/>
          </a:xfrm>
          <a:prstGeom prst="line">
            <a:avLst/>
          </a:prstGeom>
          <a:ln w="12700">
            <a:prstDash val="lgDash"/>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240077" y="450937"/>
            <a:ext cx="3632548" cy="460375"/>
          </a:xfrm>
          <a:prstGeom prst="rect">
            <a:avLst/>
          </a:prstGeom>
          <a:noFill/>
        </p:spPr>
        <p:txBody>
          <a:bodyPr wrap="square" rtlCol="0">
            <a:spAutoFit/>
          </a:bodyPr>
          <a:p>
            <a:r>
              <a:rPr lang="zh-CN" altLang="en-US" sz="2400" dirty="0">
                <a:latin typeface="方正兰亭超细黑简体" panose="02000000000000000000" pitchFamily="2" charset="-122"/>
                <a:ea typeface="方正兰亭超细黑简体" panose="02000000000000000000" pitchFamily="2" charset="-122"/>
              </a:rPr>
              <a:t>学习和收获</a:t>
            </a:r>
            <a:endParaRPr lang="zh-CN" altLang="en-US" sz="2400" dirty="0">
              <a:latin typeface="方正兰亭超细黑简体" panose="02000000000000000000" pitchFamily="2" charset="-122"/>
              <a:ea typeface="方正兰亭超细黑简体" panose="02000000000000000000" pitchFamily="2" charset="-122"/>
            </a:endParaRPr>
          </a:p>
        </p:txBody>
      </p:sp>
      <p:sp>
        <p:nvSpPr>
          <p:cNvPr id="18" name="文本框 17"/>
          <p:cNvSpPr txBox="1"/>
          <p:nvPr/>
        </p:nvSpPr>
        <p:spPr>
          <a:xfrm>
            <a:off x="1139825" y="1281430"/>
            <a:ext cx="9804400" cy="3692525"/>
          </a:xfrm>
          <a:prstGeom prst="rect">
            <a:avLst/>
          </a:prstGeom>
          <a:noFill/>
        </p:spPr>
        <p:txBody>
          <a:bodyPr wrap="square" rtlCol="0">
            <a:spAutoFit/>
          </a:bodyPr>
          <a:p>
            <a:r>
              <a:rPr lang="en-US" altLang="zh-CN"/>
              <a:t>3</a:t>
            </a:r>
            <a:r>
              <a:rPr lang="zh-CN" altLang="en-US"/>
              <a:t>）</a:t>
            </a:r>
            <a:r>
              <a:rPr lang="en-US" altLang="zh-CN"/>
              <a:t>HTML+JS+CSS</a:t>
            </a:r>
            <a:endParaRPr lang="en-US" altLang="zh-CN"/>
          </a:p>
          <a:p>
            <a:r>
              <a:rPr lang="zh-CN" altLang="en-US"/>
              <a:t>     </a:t>
            </a:r>
            <a:endParaRPr lang="zh-CN" altLang="en-US"/>
          </a:p>
          <a:p>
            <a:r>
              <a:rPr lang="en-US" altLang="zh-CN"/>
              <a:t>4</a:t>
            </a:r>
            <a:r>
              <a:rPr lang="zh-CN" altLang="en-US"/>
              <a:t>）</a:t>
            </a:r>
            <a:r>
              <a:rPr lang="en-US" altLang="zh-CN"/>
              <a:t>Java</a:t>
            </a:r>
            <a:r>
              <a:rPr lang="zh-CN" altLang="en-US"/>
              <a:t>编程</a:t>
            </a:r>
            <a:endParaRPr lang="zh-CN" altLang="en-US"/>
          </a:p>
          <a:p>
            <a:r>
              <a:rPr lang="zh-CN" altLang="en-US"/>
              <a:t>     </a:t>
            </a:r>
            <a:endParaRPr lang="zh-CN" altLang="en-US"/>
          </a:p>
          <a:p>
            <a:r>
              <a:rPr lang="zh-CN" altLang="en-US"/>
              <a:t>       </a:t>
            </a:r>
            <a:endParaRPr lang="zh-CN" altLang="en-US"/>
          </a:p>
          <a:p>
            <a:r>
              <a:rPr lang="zh-CN" altLang="en-US"/>
              <a:t>       心得体会：项目中一般都只完成了自己负责的那部分，有不懂的问题或者做不出来的地方也会请教师兄师姐或者其他同学。但是感觉在项目上学到的东西还是不多，基本上都是浅尝辄止。大部分时间用在学习</a:t>
            </a:r>
            <a:r>
              <a:rPr lang="en-US" altLang="zh-CN"/>
              <a:t>java</a:t>
            </a:r>
            <a:r>
              <a:rPr lang="zh-CN" altLang="en-US"/>
              <a:t>语言上面，因为之前没有学过</a:t>
            </a:r>
            <a:r>
              <a:rPr lang="en-US" altLang="zh-CN"/>
              <a:t>java</a:t>
            </a:r>
            <a:r>
              <a:rPr lang="zh-CN" altLang="en-US"/>
              <a:t>语言，所以是从最基本的语法开始学起，然后就是在各个网站上编程刷题，调</a:t>
            </a:r>
            <a:r>
              <a:rPr lang="en-US" altLang="zh-CN"/>
              <a:t>bug</a:t>
            </a:r>
            <a:r>
              <a:rPr lang="zh-CN" altLang="en-US"/>
              <a:t>等，自我感觉在这方面投入的时间和精力比较多，但是我认为我的编程能力还是有待提高，对一些经典的算法以及图、树等数据结构掌握的还是不够牢靠。</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53">
      <a:dk1>
        <a:sysClr val="windowText" lastClr="000000"/>
      </a:dk1>
      <a:lt1>
        <a:sysClr val="window" lastClr="FFFFFF"/>
      </a:lt1>
      <a:dk2>
        <a:srgbClr val="44546A"/>
      </a:dk2>
      <a:lt2>
        <a:srgbClr val="E7E6E6"/>
      </a:lt2>
      <a:accent1>
        <a:srgbClr val="43964C"/>
      </a:accent1>
      <a:accent2>
        <a:srgbClr val="80C688"/>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2851</Words>
  <Application>WPS 演示</Application>
  <PresentationFormat>宽屏</PresentationFormat>
  <Paragraphs>155</Paragraphs>
  <Slides>14</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方正兰亭超细黑简体</vt:lpstr>
      <vt:lpstr>微软雅黑 Light</vt:lpstr>
      <vt:lpstr>方正清刻本悦宋简体</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小鲤鱼</cp:lastModifiedBy>
  <cp:revision>56</cp:revision>
  <dcterms:created xsi:type="dcterms:W3CDTF">2017-06-26T13:27:00Z</dcterms:created>
  <dcterms:modified xsi:type="dcterms:W3CDTF">2018-02-02T08:31:12Z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y fmtid="{D5CDD505-2E9C-101B-9397-08002B2CF9AE}" pid="3" name="KSORubyTemplateID">
    <vt:lpwstr>2</vt:lpwstr>
  </property>
</Properties>
</file>