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95" r:id="rId4"/>
    <p:sldId id="296" r:id="rId5"/>
    <p:sldId id="299" r:id="rId6"/>
    <p:sldId id="298" r:id="rId7"/>
  </p:sldIdLst>
  <p:sldSz cx="12801600" cy="7200900"/>
  <p:notesSz cx="6858000" cy="9144000"/>
  <p:custDataLst>
    <p:tags r:id="rId9"/>
  </p:custDataLst>
  <p:defaultText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CA56773E-FD60-4BA4-9206-9F77712371D1}">
          <p14:sldIdLst>
            <p14:sldId id="256"/>
            <p14:sldId id="260"/>
            <p14:sldId id="295"/>
            <p14:sldId id="296"/>
            <p14:sldId id="299"/>
          </p14:sldIdLst>
        </p14:section>
        <p14:section name="无标题节" id="{1EE608EA-8544-4ACA-BC0D-EFCB6B2124F6}">
          <p14:sldIdLst>
            <p14:sldId id="298"/>
          </p14:sldIdLst>
        </p14:section>
      </p14:sectionLst>
    </p:ext>
    <p:ext uri="{EFAFB233-063F-42B5-8137-9DF3F51BA10A}">
      <p15:sldGuideLst xmlns:p15="http://schemas.microsoft.com/office/powerpoint/2012/main">
        <p15:guide id="1" orient="horz" pos="2268" userDrawn="1">
          <p15:clr>
            <a:srgbClr val="A4A3A4"/>
          </p15:clr>
        </p15:guide>
        <p15:guide id="2" pos="40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CA3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15" autoAdjust="0"/>
    <p:restoredTop sz="94660"/>
  </p:normalViewPr>
  <p:slideViewPr>
    <p:cSldViewPr>
      <p:cViewPr varScale="1">
        <p:scale>
          <a:sx n="92" d="100"/>
          <a:sy n="92" d="100"/>
        </p:scale>
        <p:origin x="132" y="360"/>
      </p:cViewPr>
      <p:guideLst>
        <p:guide orient="horz" pos="2268"/>
        <p:guide pos="4032"/>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BC03DA-8B7D-447E-9C29-3A60D78EE7F9}" type="datetimeFigureOut">
              <a:rPr lang="zh-CN" altLang="en-US" smtClean="0"/>
              <a:pPr/>
              <a:t>2018/2/2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924613-4AE4-47A1-995F-688A24B34954}" type="slidenum">
              <a:rPr lang="zh-CN" altLang="en-US" smtClean="0"/>
              <a:pPr/>
              <a:t>‹#›</a:t>
            </a:fld>
            <a:endParaRPr lang="zh-CN" altLang="en-US"/>
          </a:p>
        </p:txBody>
      </p:sp>
    </p:spTree>
    <p:extLst>
      <p:ext uri="{BB962C8B-B14F-4D97-AF65-F5344CB8AC3E}">
        <p14:creationId xmlns:p14="http://schemas.microsoft.com/office/powerpoint/2010/main" val="2979978451"/>
      </p:ext>
    </p:extLst>
  </p:cSld>
  <p:clrMap bg1="lt1" tx1="dk1" bg2="lt2" tx2="dk2" accent1="accent1" accent2="accent2" accent3="accent3" accent4="accent4" accent5="accent5" accent6="accent6" hlink="hlink" folHlink="folHlink"/>
  <p:notesStyle>
    <a:lvl1pPr marL="0" algn="l" defTabSz="1069848" rtl="0" eaLnBrk="1" latinLnBrk="0" hangingPunct="1">
      <a:defRPr sz="1400" kern="1200">
        <a:solidFill>
          <a:schemeClr val="tx1"/>
        </a:solidFill>
        <a:latin typeface="+mn-lt"/>
        <a:ea typeface="+mn-ea"/>
        <a:cs typeface="+mn-cs"/>
      </a:defRPr>
    </a:lvl1pPr>
    <a:lvl2pPr marL="534924" algn="l" defTabSz="1069848" rtl="0" eaLnBrk="1" latinLnBrk="0" hangingPunct="1">
      <a:defRPr sz="1400" kern="1200">
        <a:solidFill>
          <a:schemeClr val="tx1"/>
        </a:solidFill>
        <a:latin typeface="+mn-lt"/>
        <a:ea typeface="+mn-ea"/>
        <a:cs typeface="+mn-cs"/>
      </a:defRPr>
    </a:lvl2pPr>
    <a:lvl3pPr marL="1069848" algn="l" defTabSz="1069848" rtl="0" eaLnBrk="1" latinLnBrk="0" hangingPunct="1">
      <a:defRPr sz="1400" kern="1200">
        <a:solidFill>
          <a:schemeClr val="tx1"/>
        </a:solidFill>
        <a:latin typeface="+mn-lt"/>
        <a:ea typeface="+mn-ea"/>
        <a:cs typeface="+mn-cs"/>
      </a:defRPr>
    </a:lvl3pPr>
    <a:lvl4pPr marL="1604772" algn="l" defTabSz="1069848" rtl="0" eaLnBrk="1" latinLnBrk="0" hangingPunct="1">
      <a:defRPr sz="1400" kern="1200">
        <a:solidFill>
          <a:schemeClr val="tx1"/>
        </a:solidFill>
        <a:latin typeface="+mn-lt"/>
        <a:ea typeface="+mn-ea"/>
        <a:cs typeface="+mn-cs"/>
      </a:defRPr>
    </a:lvl4pPr>
    <a:lvl5pPr marL="2139696" algn="l" defTabSz="1069848" rtl="0" eaLnBrk="1" latinLnBrk="0" hangingPunct="1">
      <a:defRPr sz="1400" kern="1200">
        <a:solidFill>
          <a:schemeClr val="tx1"/>
        </a:solidFill>
        <a:latin typeface="+mn-lt"/>
        <a:ea typeface="+mn-ea"/>
        <a:cs typeface="+mn-cs"/>
      </a:defRPr>
    </a:lvl5pPr>
    <a:lvl6pPr marL="2674620" algn="l" defTabSz="1069848" rtl="0" eaLnBrk="1" latinLnBrk="0" hangingPunct="1">
      <a:defRPr sz="1400" kern="1200">
        <a:solidFill>
          <a:schemeClr val="tx1"/>
        </a:solidFill>
        <a:latin typeface="+mn-lt"/>
        <a:ea typeface="+mn-ea"/>
        <a:cs typeface="+mn-cs"/>
      </a:defRPr>
    </a:lvl6pPr>
    <a:lvl7pPr marL="3209544" algn="l" defTabSz="1069848" rtl="0" eaLnBrk="1" latinLnBrk="0" hangingPunct="1">
      <a:defRPr sz="1400" kern="1200">
        <a:solidFill>
          <a:schemeClr val="tx1"/>
        </a:solidFill>
        <a:latin typeface="+mn-lt"/>
        <a:ea typeface="+mn-ea"/>
        <a:cs typeface="+mn-cs"/>
      </a:defRPr>
    </a:lvl7pPr>
    <a:lvl8pPr marL="3744468" algn="l" defTabSz="1069848" rtl="0" eaLnBrk="1" latinLnBrk="0" hangingPunct="1">
      <a:defRPr sz="1400" kern="1200">
        <a:solidFill>
          <a:schemeClr val="tx1"/>
        </a:solidFill>
        <a:latin typeface="+mn-lt"/>
        <a:ea typeface="+mn-ea"/>
        <a:cs typeface="+mn-cs"/>
      </a:defRPr>
    </a:lvl8pPr>
    <a:lvl9pPr marL="4279392" algn="l" defTabSz="1069848"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1</a:t>
            </a:fld>
            <a:endParaRPr lang="zh-CN" altLang="en-US"/>
          </a:p>
        </p:txBody>
      </p:sp>
    </p:spTree>
    <p:extLst>
      <p:ext uri="{BB962C8B-B14F-4D97-AF65-F5344CB8AC3E}">
        <p14:creationId xmlns:p14="http://schemas.microsoft.com/office/powerpoint/2010/main" val="1050232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2</a:t>
            </a:fld>
            <a:endParaRPr lang="zh-CN" altLang="en-US"/>
          </a:p>
        </p:txBody>
      </p:sp>
    </p:spTree>
    <p:extLst>
      <p:ext uri="{BB962C8B-B14F-4D97-AF65-F5344CB8AC3E}">
        <p14:creationId xmlns:p14="http://schemas.microsoft.com/office/powerpoint/2010/main" val="3144808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1924613-4AE4-47A1-995F-688A24B34954}" type="slidenum">
              <a:rPr lang="zh-CN" altLang="en-US" smtClean="0"/>
              <a:pPr/>
              <a:t>3</a:t>
            </a:fld>
            <a:endParaRPr lang="zh-CN" altLang="en-US"/>
          </a:p>
        </p:txBody>
      </p:sp>
    </p:spTree>
    <p:extLst>
      <p:ext uri="{BB962C8B-B14F-4D97-AF65-F5344CB8AC3E}">
        <p14:creationId xmlns:p14="http://schemas.microsoft.com/office/powerpoint/2010/main" val="405233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324CB8-5ED7-4F52-9624-236BCCB4B688}" type="slidenum">
              <a:rPr lang="zh-CN" altLang="en-US" smtClean="0"/>
              <a:pPr/>
              <a:t>6</a:t>
            </a:fld>
            <a:endParaRPr lang="zh-CN" altLang="en-US"/>
          </a:p>
        </p:txBody>
      </p:sp>
    </p:spTree>
    <p:extLst>
      <p:ext uri="{BB962C8B-B14F-4D97-AF65-F5344CB8AC3E}">
        <p14:creationId xmlns:p14="http://schemas.microsoft.com/office/powerpoint/2010/main" val="346043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48272" y="288082"/>
            <a:ext cx="8656229" cy="901690"/>
          </a:xfrm>
        </p:spPr>
        <p:txBody>
          <a:bodyPr>
            <a:normAutofit/>
          </a:bodyPr>
          <a:lstStyle>
            <a:lvl1pPr algn="l">
              <a:defRPr sz="4000">
                <a:solidFill>
                  <a:schemeClr val="tx1">
                    <a:lumMod val="75000"/>
                    <a:lumOff val="25000"/>
                  </a:schemeClr>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C92ECF9-1C64-45C7-A351-5C2B04CB53AB}" type="datetimeFigureOut">
              <a:rPr lang="zh-CN" altLang="en-US" smtClean="0"/>
              <a:t>2018/2/2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E00B7EE-1E89-4FFA-B365-5BB8C644522A}" type="slidenum">
              <a:rPr lang="zh-CN" altLang="en-US" smtClean="0"/>
              <a:t>‹#›</a:t>
            </a:fld>
            <a:endParaRPr lang="zh-CN" altLang="en-US"/>
          </a:p>
        </p:txBody>
      </p:sp>
      <p:sp>
        <p:nvSpPr>
          <p:cNvPr id="7" name="Line 45"/>
          <p:cNvSpPr>
            <a:spLocks noChangeShapeType="1"/>
          </p:cNvSpPr>
          <p:nvPr userDrawn="1"/>
        </p:nvSpPr>
        <p:spPr bwMode="auto">
          <a:xfrm>
            <a:off x="843348" y="1083655"/>
            <a:ext cx="5989500" cy="0"/>
          </a:xfrm>
          <a:prstGeom prst="line">
            <a:avLst/>
          </a:prstGeom>
          <a:solidFill>
            <a:schemeClr val="accent1">
              <a:lumMod val="75000"/>
            </a:schemeClr>
          </a:solidFill>
          <a:ln w="9525">
            <a:solidFill>
              <a:srgbClr val="760000"/>
            </a:solidFill>
            <a:round/>
            <a:headEnd/>
            <a:tailEnd/>
          </a:ln>
        </p:spPr>
        <p:txBody>
          <a:bodyPr wrap="none" lIns="109678" tIns="54838" rIns="109678" bIns="54838" anchor="ctr"/>
          <a:lstStyle/>
          <a:p>
            <a:endParaRPr lang="zh-CN" altLang="en-US" dirty="0">
              <a:latin typeface="微软雅黑" pitchFamily="34" charset="-122"/>
              <a:ea typeface="微软雅黑" pitchFamily="34" charset="-122"/>
            </a:endParaRPr>
          </a:p>
        </p:txBody>
      </p:sp>
      <p:sp>
        <p:nvSpPr>
          <p:cNvPr id="8" name="流程图: 延期 8"/>
          <p:cNvSpPr/>
          <p:nvPr userDrawn="1"/>
        </p:nvSpPr>
        <p:spPr>
          <a:xfrm>
            <a:off x="25617" y="432098"/>
            <a:ext cx="1409206" cy="894076"/>
          </a:xfrm>
          <a:custGeom>
            <a:avLst/>
            <a:gdLst>
              <a:gd name="connsiteX0" fmla="*/ 0 w 2304653"/>
              <a:gd name="connsiteY0" fmla="*/ 0 h 1872208"/>
              <a:gd name="connsiteX1" fmla="*/ 1152327 w 2304653"/>
              <a:gd name="connsiteY1" fmla="*/ 0 h 1872208"/>
              <a:gd name="connsiteX2" fmla="*/ 2304654 w 2304653"/>
              <a:gd name="connsiteY2" fmla="*/ 936104 h 1872208"/>
              <a:gd name="connsiteX3" fmla="*/ 1152327 w 2304653"/>
              <a:gd name="connsiteY3" fmla="*/ 1872208 h 1872208"/>
              <a:gd name="connsiteX4" fmla="*/ 0 w 2304653"/>
              <a:gd name="connsiteY4" fmla="*/ 1872208 h 1872208"/>
              <a:gd name="connsiteX5" fmla="*/ 0 w 2304653"/>
              <a:gd name="connsiteY5" fmla="*/ 0 h 187220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899410 w 3204064"/>
              <a:gd name="connsiteY4" fmla="*/ 1887198 h 1887198"/>
              <a:gd name="connsiteX5" fmla="*/ 0 w 3204064"/>
              <a:gd name="connsiteY5" fmla="*/ 0 h 1887198"/>
              <a:gd name="connsiteX0" fmla="*/ 0 w 3204064"/>
              <a:gd name="connsiteY0" fmla="*/ 0 h 1887198"/>
              <a:gd name="connsiteX1" fmla="*/ 2051737 w 3204064"/>
              <a:gd name="connsiteY1" fmla="*/ 14990 h 1887198"/>
              <a:gd name="connsiteX2" fmla="*/ 3204064 w 3204064"/>
              <a:gd name="connsiteY2" fmla="*/ 951094 h 1887198"/>
              <a:gd name="connsiteX3" fmla="*/ 2051737 w 3204064"/>
              <a:gd name="connsiteY3" fmla="*/ 1887198 h 1887198"/>
              <a:gd name="connsiteX4" fmla="*/ 29980 w 3204064"/>
              <a:gd name="connsiteY4" fmla="*/ 1887198 h 1887198"/>
              <a:gd name="connsiteX5" fmla="*/ 0 w 3204064"/>
              <a:gd name="connsiteY5" fmla="*/ 0 h 1887198"/>
              <a:gd name="connsiteX0" fmla="*/ 0 w 3189073"/>
              <a:gd name="connsiteY0" fmla="*/ 0 h 1872208"/>
              <a:gd name="connsiteX1" fmla="*/ 2036746 w 3189073"/>
              <a:gd name="connsiteY1" fmla="*/ 0 h 1872208"/>
              <a:gd name="connsiteX2" fmla="*/ 3189073 w 3189073"/>
              <a:gd name="connsiteY2" fmla="*/ 936104 h 1872208"/>
              <a:gd name="connsiteX3" fmla="*/ 2036746 w 3189073"/>
              <a:gd name="connsiteY3" fmla="*/ 1872208 h 1872208"/>
              <a:gd name="connsiteX4" fmla="*/ 14989 w 3189073"/>
              <a:gd name="connsiteY4" fmla="*/ 1872208 h 1872208"/>
              <a:gd name="connsiteX5" fmla="*/ 0 w 3189073"/>
              <a:gd name="connsiteY5" fmla="*/ 0 h 1872208"/>
              <a:gd name="connsiteX0" fmla="*/ 0 w 3848302"/>
              <a:gd name="connsiteY0" fmla="*/ 14991 h 1872208"/>
              <a:gd name="connsiteX1" fmla="*/ 2695975 w 3848302"/>
              <a:gd name="connsiteY1" fmla="*/ 0 h 1872208"/>
              <a:gd name="connsiteX2" fmla="*/ 3848302 w 3848302"/>
              <a:gd name="connsiteY2" fmla="*/ 936104 h 1872208"/>
              <a:gd name="connsiteX3" fmla="*/ 2695975 w 3848302"/>
              <a:gd name="connsiteY3" fmla="*/ 1872208 h 1872208"/>
              <a:gd name="connsiteX4" fmla="*/ 674218 w 3848302"/>
              <a:gd name="connsiteY4" fmla="*/ 1872208 h 1872208"/>
              <a:gd name="connsiteX5" fmla="*/ 0 w 3848302"/>
              <a:gd name="connsiteY5" fmla="*/ 14991 h 1872208"/>
              <a:gd name="connsiteX0" fmla="*/ 0 w 3848302"/>
              <a:gd name="connsiteY0" fmla="*/ 14991 h 1902188"/>
              <a:gd name="connsiteX1" fmla="*/ 2695975 w 3848302"/>
              <a:gd name="connsiteY1" fmla="*/ 0 h 1902188"/>
              <a:gd name="connsiteX2" fmla="*/ 3848302 w 3848302"/>
              <a:gd name="connsiteY2" fmla="*/ 936104 h 1902188"/>
              <a:gd name="connsiteX3" fmla="*/ 2695975 w 3848302"/>
              <a:gd name="connsiteY3" fmla="*/ 1872208 h 1902188"/>
              <a:gd name="connsiteX4" fmla="*/ 31469 w 3848302"/>
              <a:gd name="connsiteY4" fmla="*/ 1902188 h 1902188"/>
              <a:gd name="connsiteX5" fmla="*/ 0 w 3848302"/>
              <a:gd name="connsiteY5" fmla="*/ 14991 h 1902188"/>
              <a:gd name="connsiteX0" fmla="*/ 0 w 3864784"/>
              <a:gd name="connsiteY0" fmla="*/ 29981 h 1902188"/>
              <a:gd name="connsiteX1" fmla="*/ 2712457 w 3864784"/>
              <a:gd name="connsiteY1" fmla="*/ 0 h 1902188"/>
              <a:gd name="connsiteX2" fmla="*/ 3864784 w 3864784"/>
              <a:gd name="connsiteY2" fmla="*/ 936104 h 1902188"/>
              <a:gd name="connsiteX3" fmla="*/ 2712457 w 3864784"/>
              <a:gd name="connsiteY3" fmla="*/ 1872208 h 1902188"/>
              <a:gd name="connsiteX4" fmla="*/ 47951 w 3864784"/>
              <a:gd name="connsiteY4" fmla="*/ 1902188 h 1902188"/>
              <a:gd name="connsiteX5" fmla="*/ 0 w 3864784"/>
              <a:gd name="connsiteY5" fmla="*/ 29981 h 1902188"/>
              <a:gd name="connsiteX0" fmla="*/ 0 w 3831822"/>
              <a:gd name="connsiteY0" fmla="*/ 14990 h 1902188"/>
              <a:gd name="connsiteX1" fmla="*/ 2679495 w 3831822"/>
              <a:gd name="connsiteY1" fmla="*/ 0 h 1902188"/>
              <a:gd name="connsiteX2" fmla="*/ 3831822 w 3831822"/>
              <a:gd name="connsiteY2" fmla="*/ 936104 h 1902188"/>
              <a:gd name="connsiteX3" fmla="*/ 2679495 w 3831822"/>
              <a:gd name="connsiteY3" fmla="*/ 1872208 h 1902188"/>
              <a:gd name="connsiteX4" fmla="*/ 14989 w 3831822"/>
              <a:gd name="connsiteY4" fmla="*/ 1902188 h 1902188"/>
              <a:gd name="connsiteX5" fmla="*/ 0 w 3831822"/>
              <a:gd name="connsiteY5" fmla="*/ 14990 h 190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31822" h="1902188">
                <a:moveTo>
                  <a:pt x="0" y="14990"/>
                </a:moveTo>
                <a:lnTo>
                  <a:pt x="2679495" y="0"/>
                </a:lnTo>
                <a:cubicBezTo>
                  <a:pt x="3315908" y="0"/>
                  <a:pt x="3831822" y="419108"/>
                  <a:pt x="3831822" y="936104"/>
                </a:cubicBezTo>
                <a:cubicBezTo>
                  <a:pt x="3831822" y="1453100"/>
                  <a:pt x="3315908" y="1872208"/>
                  <a:pt x="2679495" y="1872208"/>
                </a:cubicBezTo>
                <a:lnTo>
                  <a:pt x="14989" y="1902188"/>
                </a:lnTo>
                <a:lnTo>
                  <a:pt x="0" y="1499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554255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52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2000">
                                          <p:cBhvr additive="base">
                                            <p:cTn id="7" dur="500" fill="hold"/>
                                            <p:tgtEl>
                                              <p:spTgt spid="2"/>
                                            </p:tgtEl>
                                            <p:attrNameLst>
                                              <p:attrName>ppt_x</p:attrName>
                                            </p:attrNameLst>
                                          </p:cBhvr>
                                          <p:tavLst>
                                            <p:tav tm="0">
                                              <p:val>
                                                <p:strVal val="0-#ppt_w/2"/>
                                              </p:val>
                                            </p:tav>
                                            <p:tav tm="100000">
                                              <p:val>
                                                <p:strVal val="#ppt_x"/>
                                              </p:val>
                                            </p:tav>
                                          </p:tavLst>
                                        </p:anim>
                                        <p:anim calcmode="lin" valueType="num" p14:bounceEnd="52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92ECF9-1C64-45C7-A351-5C2B04CB53AB}" type="datetimeFigureOut">
              <a:rPr lang="zh-CN" altLang="en-US" smtClean="0"/>
              <a:t>2018/2/2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E00B7EE-1E89-4FFA-B365-5BB8C644522A}" type="slidenum">
              <a:rPr lang="zh-CN" altLang="en-US" smtClean="0"/>
              <a:t>‹#›</a:t>
            </a:fld>
            <a:endParaRPr lang="zh-CN" altLang="en-US"/>
          </a:p>
        </p:txBody>
      </p:sp>
    </p:spTree>
    <p:extLst>
      <p:ext uri="{BB962C8B-B14F-4D97-AF65-F5344CB8AC3E}">
        <p14:creationId xmlns:p14="http://schemas.microsoft.com/office/powerpoint/2010/main" val="2202549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l="-6000" r="-6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40080" y="288370"/>
            <a:ext cx="11521441" cy="1200150"/>
          </a:xfrm>
          <a:prstGeom prst="rect">
            <a:avLst/>
          </a:prstGeom>
        </p:spPr>
        <p:txBody>
          <a:bodyPr vert="horz" lIns="106985" tIns="53492" rIns="106985" bIns="53492" rtlCol="0" anchor="ctr">
            <a:normAutofit/>
          </a:bodyPr>
          <a:lstStyle/>
          <a:p>
            <a:r>
              <a:rPr lang="zh-CN" altLang="en-US"/>
              <a:t>单击此处编辑母版标题样式</a:t>
            </a:r>
          </a:p>
        </p:txBody>
      </p:sp>
      <p:sp>
        <p:nvSpPr>
          <p:cNvPr id="3" name="文本占位符 2"/>
          <p:cNvSpPr>
            <a:spLocks noGrp="1"/>
          </p:cNvSpPr>
          <p:nvPr>
            <p:ph type="body" idx="1"/>
          </p:nvPr>
        </p:nvSpPr>
        <p:spPr>
          <a:xfrm>
            <a:off x="640080" y="1680212"/>
            <a:ext cx="11521441" cy="4752261"/>
          </a:xfrm>
          <a:prstGeom prst="rect">
            <a:avLst/>
          </a:prstGeom>
        </p:spPr>
        <p:txBody>
          <a:bodyPr vert="horz" lIns="106985" tIns="53492" rIns="106985" bIns="5349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40080" y="6674169"/>
            <a:ext cx="2987040" cy="383381"/>
          </a:xfrm>
          <a:prstGeom prst="rect">
            <a:avLst/>
          </a:prstGeom>
        </p:spPr>
        <p:txBody>
          <a:bodyPr vert="horz" lIns="106985" tIns="53492" rIns="106985" bIns="53492" rtlCol="0" anchor="ctr"/>
          <a:lstStyle>
            <a:lvl1pPr algn="l">
              <a:defRPr sz="1400">
                <a:solidFill>
                  <a:schemeClr val="tx1">
                    <a:tint val="75000"/>
                  </a:schemeClr>
                </a:solidFill>
              </a:defRPr>
            </a:lvl1pPr>
          </a:lstStyle>
          <a:p>
            <a:fld id="{28C937AB-5291-48FC-9075-9F29944D13C7}" type="datetimeFigureOut">
              <a:rPr lang="zh-CN" altLang="en-US" smtClean="0"/>
              <a:pPr/>
              <a:t>2018/2/2</a:t>
            </a:fld>
            <a:endParaRPr lang="zh-CN" altLang="en-US"/>
          </a:p>
        </p:txBody>
      </p:sp>
      <p:sp>
        <p:nvSpPr>
          <p:cNvPr id="5" name="页脚占位符 4"/>
          <p:cNvSpPr>
            <a:spLocks noGrp="1"/>
          </p:cNvSpPr>
          <p:nvPr>
            <p:ph type="ftr" sz="quarter" idx="3"/>
          </p:nvPr>
        </p:nvSpPr>
        <p:spPr>
          <a:xfrm>
            <a:off x="4373881" y="6674169"/>
            <a:ext cx="4053840" cy="383381"/>
          </a:xfrm>
          <a:prstGeom prst="rect">
            <a:avLst/>
          </a:prstGeom>
        </p:spPr>
        <p:txBody>
          <a:bodyPr vert="horz" lIns="106985" tIns="53492" rIns="106985" bIns="53492"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174480" y="6674169"/>
            <a:ext cx="2987040" cy="383381"/>
          </a:xfrm>
          <a:prstGeom prst="rect">
            <a:avLst/>
          </a:prstGeom>
        </p:spPr>
        <p:txBody>
          <a:bodyPr vert="horz" lIns="106985" tIns="53492" rIns="106985" bIns="53492" rtlCol="0" anchor="ctr"/>
          <a:lstStyle>
            <a:lvl1pPr algn="r">
              <a:defRPr sz="1400">
                <a:solidFill>
                  <a:schemeClr val="tx1">
                    <a:tint val="75000"/>
                  </a:schemeClr>
                </a:solidFill>
              </a:defRPr>
            </a:lvl1pPr>
          </a:lstStyle>
          <a:p>
            <a:fld id="{78A3CECD-E187-45A6-BE7A-E277637993E6}" type="slidenum">
              <a:rPr lang="zh-CN" altLang="en-US" smtClean="0"/>
              <a:pPr/>
              <a:t>‹#›</a:t>
            </a:fld>
            <a:endParaRPr lang="zh-CN" altLang="en-US"/>
          </a:p>
        </p:txBody>
      </p:sp>
    </p:spTree>
    <p:extLst>
      <p:ext uri="{BB962C8B-B14F-4D97-AF65-F5344CB8AC3E}">
        <p14:creationId xmlns:p14="http://schemas.microsoft.com/office/powerpoint/2010/main" val="2289602462"/>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1069848" rtl="0" eaLnBrk="1" latinLnBrk="0" hangingPunct="1">
        <a:spcBef>
          <a:spcPct val="0"/>
        </a:spcBef>
        <a:buNone/>
        <a:defRPr sz="5100" kern="1200">
          <a:solidFill>
            <a:schemeClr val="tx1"/>
          </a:solidFill>
          <a:latin typeface="+mj-lt"/>
          <a:ea typeface="+mj-ea"/>
          <a:cs typeface="+mj-cs"/>
        </a:defRPr>
      </a:lvl1pPr>
    </p:titleStyle>
    <p:bodyStyle>
      <a:lvl1pPr marL="401193" indent="-401193" algn="l" defTabSz="1069848"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69252" indent="-334328" algn="l" defTabSz="1069848"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37310" indent="-267462" algn="l" defTabSz="1069848"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7223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407158"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42082"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77006"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4011930"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46854" indent="-267462" algn="l" defTabSz="1069848"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zh-CN"/>
      </a:defPPr>
      <a:lvl1pPr marL="0" algn="l" defTabSz="1069848" rtl="0" eaLnBrk="1" latinLnBrk="0" hangingPunct="1">
        <a:defRPr sz="2100" kern="1200">
          <a:solidFill>
            <a:schemeClr val="tx1"/>
          </a:solidFill>
          <a:latin typeface="+mn-lt"/>
          <a:ea typeface="+mn-ea"/>
          <a:cs typeface="+mn-cs"/>
        </a:defRPr>
      </a:lvl1pPr>
      <a:lvl2pPr marL="534924" algn="l" defTabSz="1069848" rtl="0" eaLnBrk="1" latinLnBrk="0" hangingPunct="1">
        <a:defRPr sz="2100" kern="1200">
          <a:solidFill>
            <a:schemeClr val="tx1"/>
          </a:solidFill>
          <a:latin typeface="+mn-lt"/>
          <a:ea typeface="+mn-ea"/>
          <a:cs typeface="+mn-cs"/>
        </a:defRPr>
      </a:lvl2pPr>
      <a:lvl3pPr marL="1069848" algn="l" defTabSz="1069848" rtl="0" eaLnBrk="1" latinLnBrk="0" hangingPunct="1">
        <a:defRPr sz="2100" kern="1200">
          <a:solidFill>
            <a:schemeClr val="tx1"/>
          </a:solidFill>
          <a:latin typeface="+mn-lt"/>
          <a:ea typeface="+mn-ea"/>
          <a:cs typeface="+mn-cs"/>
        </a:defRPr>
      </a:lvl3pPr>
      <a:lvl4pPr marL="1604772" algn="l" defTabSz="1069848" rtl="0" eaLnBrk="1" latinLnBrk="0" hangingPunct="1">
        <a:defRPr sz="2100" kern="1200">
          <a:solidFill>
            <a:schemeClr val="tx1"/>
          </a:solidFill>
          <a:latin typeface="+mn-lt"/>
          <a:ea typeface="+mn-ea"/>
          <a:cs typeface="+mn-cs"/>
        </a:defRPr>
      </a:lvl4pPr>
      <a:lvl5pPr marL="2139696" algn="l" defTabSz="1069848" rtl="0" eaLnBrk="1" latinLnBrk="0" hangingPunct="1">
        <a:defRPr sz="2100" kern="1200">
          <a:solidFill>
            <a:schemeClr val="tx1"/>
          </a:solidFill>
          <a:latin typeface="+mn-lt"/>
          <a:ea typeface="+mn-ea"/>
          <a:cs typeface="+mn-cs"/>
        </a:defRPr>
      </a:lvl5pPr>
      <a:lvl6pPr marL="2674620" algn="l" defTabSz="1069848" rtl="0" eaLnBrk="1" latinLnBrk="0" hangingPunct="1">
        <a:defRPr sz="2100" kern="1200">
          <a:solidFill>
            <a:schemeClr val="tx1"/>
          </a:solidFill>
          <a:latin typeface="+mn-lt"/>
          <a:ea typeface="+mn-ea"/>
          <a:cs typeface="+mn-cs"/>
        </a:defRPr>
      </a:lvl6pPr>
      <a:lvl7pPr marL="3209544" algn="l" defTabSz="1069848" rtl="0" eaLnBrk="1" latinLnBrk="0" hangingPunct="1">
        <a:defRPr sz="2100" kern="1200">
          <a:solidFill>
            <a:schemeClr val="tx1"/>
          </a:solidFill>
          <a:latin typeface="+mn-lt"/>
          <a:ea typeface="+mn-ea"/>
          <a:cs typeface="+mn-cs"/>
        </a:defRPr>
      </a:lvl7pPr>
      <a:lvl8pPr marL="3744468" algn="l" defTabSz="1069848" rtl="0" eaLnBrk="1" latinLnBrk="0" hangingPunct="1">
        <a:defRPr sz="2100" kern="1200">
          <a:solidFill>
            <a:schemeClr val="tx1"/>
          </a:solidFill>
          <a:latin typeface="+mn-lt"/>
          <a:ea typeface="+mn-ea"/>
          <a:cs typeface="+mn-cs"/>
        </a:defRPr>
      </a:lvl8pPr>
      <a:lvl9pPr marL="4279392" algn="l" defTabSz="106984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376464" y="3600450"/>
            <a:ext cx="7992000" cy="0"/>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791259" y="1917742"/>
            <a:ext cx="3650654" cy="1569660"/>
            <a:chOff x="3853815" y="1779399"/>
            <a:chExt cx="3650654" cy="1569660"/>
          </a:xfrm>
        </p:grpSpPr>
        <p:sp>
          <p:nvSpPr>
            <p:cNvPr id="9" name="TextBox 8"/>
            <p:cNvSpPr txBox="1"/>
            <p:nvPr/>
          </p:nvSpPr>
          <p:spPr>
            <a:xfrm>
              <a:off x="3853815" y="1936053"/>
              <a:ext cx="3650654" cy="1256352"/>
            </a:xfrm>
            <a:custGeom>
              <a:avLst/>
              <a:gdLst>
                <a:gd name="connsiteX0" fmla="*/ 0 w 3638754"/>
                <a:gd name="connsiteY0" fmla="*/ 0 h 1247943"/>
                <a:gd name="connsiteX1" fmla="*/ 3638754 w 3638754"/>
                <a:gd name="connsiteY1" fmla="*/ 0 h 1247943"/>
                <a:gd name="connsiteX2" fmla="*/ 3638754 w 3638754"/>
                <a:gd name="connsiteY2" fmla="*/ 1247943 h 1247943"/>
                <a:gd name="connsiteX3" fmla="*/ 0 w 3638754"/>
                <a:gd name="connsiteY3" fmla="*/ 1247943 h 1247943"/>
                <a:gd name="connsiteX4" fmla="*/ 0 w 3638754"/>
                <a:gd name="connsiteY4" fmla="*/ 0 h 1247943"/>
                <a:gd name="connsiteX0" fmla="*/ 0 w 3638754"/>
                <a:gd name="connsiteY0" fmla="*/ 8409 h 1256352"/>
                <a:gd name="connsiteX1" fmla="*/ 111925 w 3638754"/>
                <a:gd name="connsiteY1" fmla="*/ 0 h 1256352"/>
                <a:gd name="connsiteX2" fmla="*/ 3638754 w 3638754"/>
                <a:gd name="connsiteY2" fmla="*/ 8409 h 1256352"/>
                <a:gd name="connsiteX3" fmla="*/ 3638754 w 3638754"/>
                <a:gd name="connsiteY3" fmla="*/ 1256352 h 1256352"/>
                <a:gd name="connsiteX4" fmla="*/ 0 w 3638754"/>
                <a:gd name="connsiteY4" fmla="*/ 1256352 h 1256352"/>
                <a:gd name="connsiteX5" fmla="*/ 0 w 3638754"/>
                <a:gd name="connsiteY5" fmla="*/ 8409 h 1256352"/>
                <a:gd name="connsiteX0" fmla="*/ 11900 w 3650654"/>
                <a:gd name="connsiteY0" fmla="*/ 8409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 name="connsiteX6" fmla="*/ 11900 w 3650654"/>
                <a:gd name="connsiteY6" fmla="*/ 8409 h 1256352"/>
                <a:gd name="connsiteX0" fmla="*/ 0 w 3650654"/>
                <a:gd name="connsiteY0" fmla="*/ 76200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654" h="1256352">
                  <a:moveTo>
                    <a:pt x="0" y="76200"/>
                  </a:moveTo>
                  <a:lnTo>
                    <a:pt x="123825" y="0"/>
                  </a:lnTo>
                  <a:lnTo>
                    <a:pt x="3650654" y="8409"/>
                  </a:lnTo>
                  <a:lnTo>
                    <a:pt x="3650654" y="1256352"/>
                  </a:lnTo>
                  <a:lnTo>
                    <a:pt x="11900" y="1256352"/>
                  </a:lnTo>
                  <a:lnTo>
                    <a:pt x="0" y="7620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11500" dirty="0"/>
            </a:p>
          </p:txBody>
        </p:sp>
        <p:sp>
          <p:nvSpPr>
            <p:cNvPr id="10" name="TextBox 9"/>
            <p:cNvSpPr txBox="1"/>
            <p:nvPr/>
          </p:nvSpPr>
          <p:spPr>
            <a:xfrm>
              <a:off x="4228706" y="1779399"/>
              <a:ext cx="2900153" cy="1569660"/>
            </a:xfrm>
            <a:prstGeom prst="rect">
              <a:avLst/>
            </a:prstGeom>
            <a:noFill/>
          </p:spPr>
          <p:txBody>
            <a:bodyPr wrap="none" rtlCol="0">
              <a:spAutoFit/>
            </a:bodyPr>
            <a:lstStyle/>
            <a:p>
              <a:r>
                <a:rPr lang="en-US" altLang="zh-CN" sz="9600" spc="600" dirty="0">
                  <a:solidFill>
                    <a:schemeClr val="bg1"/>
                  </a:solidFill>
                  <a:latin typeface="Impact" panose="020B0806030902050204" pitchFamily="34" charset="0"/>
                  <a:ea typeface="微软雅黑" pitchFamily="34" charset="-122"/>
                </a:rPr>
                <a:t>2018</a:t>
              </a:r>
              <a:endParaRPr lang="zh-CN" altLang="en-US" sz="9600" spc="600" dirty="0">
                <a:solidFill>
                  <a:schemeClr val="bg1"/>
                </a:solidFill>
                <a:latin typeface="Impact" panose="020B0806030902050204" pitchFamily="34" charset="0"/>
                <a:ea typeface="微软雅黑" pitchFamily="34" charset="-122"/>
              </a:endParaRPr>
            </a:p>
          </p:txBody>
        </p:sp>
      </p:grpSp>
      <p:sp>
        <p:nvSpPr>
          <p:cNvPr id="12" name="TextBox 11"/>
          <p:cNvSpPr txBox="1"/>
          <p:nvPr/>
        </p:nvSpPr>
        <p:spPr>
          <a:xfrm>
            <a:off x="4384576" y="3664193"/>
            <a:ext cx="2339007" cy="738615"/>
          </a:xfrm>
          <a:prstGeom prst="rect">
            <a:avLst/>
          </a:prstGeom>
          <a:noFill/>
        </p:spPr>
        <p:txBody>
          <a:bodyPr wrap="none" lIns="91393" tIns="45696" rIns="91393" bIns="45696" rtlCol="0">
            <a:spAutoFit/>
          </a:bodyPr>
          <a:lstStyle/>
          <a:p>
            <a:r>
              <a:rPr lang="zh-CN" altLang="en-US" sz="4200" b="1" dirty="0" smtClean="0">
                <a:solidFill>
                  <a:schemeClr val="tx1">
                    <a:lumMod val="65000"/>
                    <a:lumOff val="35000"/>
                  </a:schemeClr>
                </a:solidFill>
                <a:latin typeface="微软雅黑" pitchFamily="34" charset="-122"/>
                <a:ea typeface="微软雅黑" pitchFamily="34" charset="-122"/>
              </a:rPr>
              <a:t>年终总结</a:t>
            </a:r>
            <a:endParaRPr lang="zh-CN" altLang="en-US" sz="4200" b="1" dirty="0">
              <a:solidFill>
                <a:schemeClr val="tx1">
                  <a:lumMod val="65000"/>
                  <a:lumOff val="35000"/>
                </a:schemeClr>
              </a:solidFill>
              <a:latin typeface="微软雅黑" pitchFamily="34" charset="-122"/>
              <a:ea typeface="微软雅黑" pitchFamily="34" charset="-122"/>
            </a:endParaRPr>
          </a:p>
        </p:txBody>
      </p:sp>
      <p:sp>
        <p:nvSpPr>
          <p:cNvPr id="13" name="TextBox 12"/>
          <p:cNvSpPr txBox="1"/>
          <p:nvPr/>
        </p:nvSpPr>
        <p:spPr>
          <a:xfrm>
            <a:off x="4020197" y="4472128"/>
            <a:ext cx="3366532" cy="323117"/>
          </a:xfrm>
          <a:prstGeom prst="rect">
            <a:avLst/>
          </a:prstGeom>
          <a:noFill/>
        </p:spPr>
        <p:txBody>
          <a:bodyPr wrap="none" lIns="91393" tIns="45696" rIns="91393" bIns="45696" rtlCol="0">
            <a:spAutoFit/>
          </a:bodyPr>
          <a:lstStyle/>
          <a:p>
            <a:r>
              <a:rPr lang="zh-CN" altLang="en-US" sz="1500" dirty="0">
                <a:solidFill>
                  <a:schemeClr val="tx1">
                    <a:lumMod val="65000"/>
                    <a:lumOff val="35000"/>
                  </a:schemeClr>
                </a:solidFill>
                <a:latin typeface="微软雅黑" pitchFamily="34" charset="-122"/>
                <a:ea typeface="微软雅黑" pitchFamily="34" charset="-122"/>
              </a:rPr>
              <a:t>汇报人</a:t>
            </a:r>
            <a:r>
              <a:rPr lang="zh-CN" altLang="en-US" sz="1500" dirty="0" smtClean="0">
                <a:solidFill>
                  <a:schemeClr val="tx1">
                    <a:lumMod val="65000"/>
                    <a:lumOff val="35000"/>
                  </a:schemeClr>
                </a:solidFill>
                <a:latin typeface="微软雅黑" pitchFamily="34" charset="-122"/>
                <a:ea typeface="微软雅黑" pitchFamily="34" charset="-122"/>
              </a:rPr>
              <a:t>：施洪亮</a:t>
            </a:r>
            <a:r>
              <a:rPr lang="en-US" altLang="zh-CN" sz="1500" dirty="0" smtClean="0">
                <a:solidFill>
                  <a:schemeClr val="tx1">
                    <a:lumMod val="65000"/>
                    <a:lumOff val="35000"/>
                  </a:schemeClr>
                </a:solidFill>
                <a:latin typeface="微软雅黑" pitchFamily="34" charset="-122"/>
                <a:ea typeface="微软雅黑" pitchFamily="34" charset="-122"/>
              </a:rPr>
              <a:t>   / </a:t>
            </a:r>
            <a:r>
              <a:rPr lang="zh-CN" altLang="en-US" sz="1500" dirty="0" smtClean="0">
                <a:solidFill>
                  <a:schemeClr val="tx1">
                    <a:lumMod val="65000"/>
                    <a:lumOff val="35000"/>
                  </a:schemeClr>
                </a:solidFill>
                <a:latin typeface="微软雅黑" pitchFamily="34" charset="-122"/>
                <a:ea typeface="微软雅黑" pitchFamily="34" charset="-122"/>
              </a:rPr>
              <a:t>时间</a:t>
            </a:r>
            <a:r>
              <a:rPr lang="zh-CN" altLang="en-US" sz="1500" dirty="0">
                <a:solidFill>
                  <a:schemeClr val="tx1">
                    <a:lumMod val="65000"/>
                    <a:lumOff val="35000"/>
                  </a:schemeClr>
                </a:solidFill>
                <a:latin typeface="微软雅黑" pitchFamily="34" charset="-122"/>
                <a:ea typeface="微软雅黑" pitchFamily="34" charset="-122"/>
              </a:rPr>
              <a:t>：</a:t>
            </a:r>
            <a:r>
              <a:rPr lang="en-US" altLang="zh-CN" sz="1500" dirty="0" smtClean="0">
                <a:solidFill>
                  <a:schemeClr val="tx1">
                    <a:lumMod val="65000"/>
                    <a:lumOff val="35000"/>
                  </a:schemeClr>
                </a:solidFill>
                <a:latin typeface="微软雅黑" pitchFamily="34" charset="-122"/>
                <a:ea typeface="微软雅黑" pitchFamily="34" charset="-122"/>
              </a:rPr>
              <a:t>2018</a:t>
            </a:r>
            <a:r>
              <a:rPr lang="zh-CN" altLang="en-US" sz="1500" dirty="0" smtClean="0">
                <a:solidFill>
                  <a:schemeClr val="tx1">
                    <a:lumMod val="65000"/>
                    <a:lumOff val="35000"/>
                  </a:schemeClr>
                </a:solidFill>
                <a:latin typeface="微软雅黑" pitchFamily="34" charset="-122"/>
                <a:ea typeface="微软雅黑" pitchFamily="34" charset="-122"/>
              </a:rPr>
              <a:t>年</a:t>
            </a:r>
            <a:r>
              <a:rPr lang="en-US" altLang="zh-CN" sz="1500" dirty="0">
                <a:solidFill>
                  <a:schemeClr val="tx1">
                    <a:lumMod val="65000"/>
                    <a:lumOff val="35000"/>
                  </a:schemeClr>
                </a:solidFill>
                <a:latin typeface="微软雅黑" pitchFamily="34" charset="-122"/>
                <a:ea typeface="微软雅黑" pitchFamily="34" charset="-122"/>
              </a:rPr>
              <a:t>2</a:t>
            </a:r>
            <a:r>
              <a:rPr lang="zh-CN" altLang="en-US" sz="1500" dirty="0" smtClean="0">
                <a:solidFill>
                  <a:schemeClr val="tx1">
                    <a:lumMod val="65000"/>
                    <a:lumOff val="35000"/>
                  </a:schemeClr>
                </a:solidFill>
                <a:latin typeface="微软雅黑" pitchFamily="34" charset="-122"/>
                <a:ea typeface="微软雅黑" pitchFamily="34" charset="-122"/>
              </a:rPr>
              <a:t>月</a:t>
            </a:r>
            <a:endParaRPr lang="zh-CN" altLang="en-US" sz="1500" dirty="0">
              <a:solidFill>
                <a:schemeClr val="tx1">
                  <a:lumMod val="65000"/>
                  <a:lumOff val="35000"/>
                </a:schemeClr>
              </a:solidFill>
              <a:latin typeface="微软雅黑" pitchFamily="34" charset="-122"/>
              <a:ea typeface="微软雅黑" pitchFamily="34" charset="-122"/>
            </a:endParaRPr>
          </a:p>
        </p:txBody>
      </p:sp>
      <p:pic>
        <p:nvPicPr>
          <p:cNvPr id="14" name="轻快背景音乐.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879963" y="7632898"/>
            <a:ext cx="609600" cy="609600"/>
          </a:xfrm>
          <a:prstGeom prst="rect">
            <a:avLst/>
          </a:prstGeom>
        </p:spPr>
      </p:pic>
    </p:spTree>
    <p:extLst>
      <p:ext uri="{BB962C8B-B14F-4D97-AF65-F5344CB8AC3E}">
        <p14:creationId xmlns:p14="http://schemas.microsoft.com/office/powerpoint/2010/main" val="2249070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4"/>
                                            </p:tgtEl>
                                          </p:cBhvr>
                                        </p:cmd>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par>
                              <p:cTn id="11" fill="hold">
                                <p:stCondLst>
                                  <p:cond delay="1000"/>
                                </p:stCondLst>
                                <p:childTnLst>
                                  <p:par>
                                    <p:cTn id="12" presetID="2" presetClass="entr" presetSubtype="2" fill="hold" nodeType="afterEffect" p14:presetBounceEnd="84000">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14:bounceEnd="84000">
                                          <p:cBhvr additive="base">
                                            <p:cTn id="14" dur="1000" fill="hold"/>
                                            <p:tgtEl>
                                              <p:spTgt spid="8"/>
                                            </p:tgtEl>
                                            <p:attrNameLst>
                                              <p:attrName>ppt_x</p:attrName>
                                            </p:attrNameLst>
                                          </p:cBhvr>
                                          <p:tavLst>
                                            <p:tav tm="0">
                                              <p:val>
                                                <p:strVal val="1+#ppt_w/2"/>
                                              </p:val>
                                            </p:tav>
                                            <p:tav tm="100000">
                                              <p:val>
                                                <p:strVal val="#ppt_x"/>
                                              </p:val>
                                            </p:tav>
                                          </p:tavLst>
                                        </p:anim>
                                        <p:anim calcmode="lin" valueType="num" p14:bounceEnd="84000">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15" presetClass="entr" presetSubtype="0"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3300"/>
                                </p:stCondLst>
                                <p:childTnLst>
                                  <p:par>
                                    <p:cTn id="24" presetID="49" presetClass="entr" presetSubtype="0" decel="10000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360"/>
                                              </p:val>
                                            </p:tav>
                                            <p:tav tm="100000">
                                              <p:val>
                                                <p:fltVal val="0"/>
                                              </p:val>
                                            </p:tav>
                                          </p:tavLst>
                                        </p:anim>
                                        <p:animEffect transition="in" filter="fade">
                                          <p:cBhvr>
                                            <p:cTn id="29" dur="500"/>
                                            <p:tgtEl>
                                              <p:spTgt spid="13"/>
                                            </p:tgtEl>
                                          </p:cBhvr>
                                        </p:animEffect>
                                      </p:childTnLst>
                                    </p:cTn>
                                  </p:par>
                                </p:childTnLst>
                              </p:cTn>
                            </p:par>
                            <p:par>
                              <p:cTn id="30" fill="hold">
                                <p:stCondLst>
                                  <p:cond delay="3800"/>
                                </p:stCondLst>
                                <p:childTnLst>
                                  <p:par>
                                    <p:cTn id="31" presetID="27" presetClass="emph" presetSubtype="0" fill="remove" grpId="1" nodeType="afterEffect">
                                      <p:stCondLst>
                                        <p:cond delay="0"/>
                                      </p:stCondLst>
                                      <p:iterate type="lt">
                                        <p:tmPct val="10000"/>
                                      </p:iterate>
                                      <p:childTnLst>
                                        <p:animClr clrSpc="rgb" dir="cw">
                                          <p:cBhvr override="childStyle">
                                            <p:cTn id="32" dur="250" autoRev="1" fill="remove"/>
                                            <p:tgtEl>
                                              <p:spTgt spid="12"/>
                                            </p:tgtEl>
                                            <p:attrNameLst>
                                              <p:attrName>style.color</p:attrName>
                                            </p:attrNameLst>
                                          </p:cBhvr>
                                          <p:to>
                                            <a:srgbClr val="FF6600"/>
                                          </p:to>
                                        </p:animClr>
                                        <p:animClr clrSpc="rgb" dir="cw">
                                          <p:cBhvr>
                                            <p:cTn id="33" dur="250" autoRev="1" fill="remove"/>
                                            <p:tgtEl>
                                              <p:spTgt spid="12"/>
                                            </p:tgtEl>
                                            <p:attrNameLst>
                                              <p:attrName>fillcolor</p:attrName>
                                            </p:attrNameLst>
                                          </p:cBhvr>
                                          <p:to>
                                            <a:srgbClr val="FF6600"/>
                                          </p:to>
                                        </p:animClr>
                                        <p:set>
                                          <p:cBhvr>
                                            <p:cTn id="34" dur="250" autoRev="1" fill="remove"/>
                                            <p:tgtEl>
                                              <p:spTgt spid="12"/>
                                            </p:tgtEl>
                                            <p:attrNameLst>
                                              <p:attrName>fill.type</p:attrName>
                                            </p:attrNameLst>
                                          </p:cBhvr>
                                          <p:to>
                                            <p:strVal val="solid"/>
                                          </p:to>
                                        </p:set>
                                        <p:set>
                                          <p:cBhvr>
                                            <p:cTn id="35"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 showWhenStopped="0">
                    <p:cTn id="36" repeatCount="indefinite" fill="hold" display="0">
                      <p:stCondLst>
                        <p:cond delay="indefinite"/>
                      </p:stCondLst>
                      <p:endCondLst>
                        <p:cond evt="onStopAudio" delay="0">
                          <p:tgtEl>
                            <p:sldTgt/>
                          </p:tgtEl>
                        </p:cond>
                      </p:endCondLst>
                    </p:cTn>
                    <p:tgtEl>
                      <p:spTgt spid="14"/>
                    </p:tgtEl>
                  </p:cMediaNode>
                </p:audio>
              </p:childTnLst>
            </p:cTn>
          </p:par>
        </p:tnLst>
        <p:bldLst>
          <p:bldP spid="12" grpId="0"/>
          <p:bldP spid="12" grpId="1"/>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4"/>
                                            </p:tgtEl>
                                          </p:cBhvr>
                                        </p:cmd>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1+#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15" presetClass="entr" presetSubtype="0"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3300"/>
                                </p:stCondLst>
                                <p:childTnLst>
                                  <p:par>
                                    <p:cTn id="24" presetID="49" presetClass="entr" presetSubtype="0" decel="10000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360"/>
                                              </p:val>
                                            </p:tav>
                                            <p:tav tm="100000">
                                              <p:val>
                                                <p:fltVal val="0"/>
                                              </p:val>
                                            </p:tav>
                                          </p:tavLst>
                                        </p:anim>
                                        <p:animEffect transition="in" filter="fade">
                                          <p:cBhvr>
                                            <p:cTn id="29" dur="500"/>
                                            <p:tgtEl>
                                              <p:spTgt spid="13"/>
                                            </p:tgtEl>
                                          </p:cBhvr>
                                        </p:animEffect>
                                      </p:childTnLst>
                                    </p:cTn>
                                  </p:par>
                                </p:childTnLst>
                              </p:cTn>
                            </p:par>
                            <p:par>
                              <p:cTn id="30" fill="hold">
                                <p:stCondLst>
                                  <p:cond delay="3800"/>
                                </p:stCondLst>
                                <p:childTnLst>
                                  <p:par>
                                    <p:cTn id="31" presetID="27" presetClass="emph" presetSubtype="0" fill="remove" grpId="1" nodeType="afterEffect">
                                      <p:stCondLst>
                                        <p:cond delay="0"/>
                                      </p:stCondLst>
                                      <p:iterate type="lt">
                                        <p:tmPct val="10000"/>
                                      </p:iterate>
                                      <p:childTnLst>
                                        <p:animClr clrSpc="rgb" dir="cw">
                                          <p:cBhvr override="childStyle">
                                            <p:cTn id="32" dur="250" autoRev="1" fill="remove"/>
                                            <p:tgtEl>
                                              <p:spTgt spid="12"/>
                                            </p:tgtEl>
                                            <p:attrNameLst>
                                              <p:attrName>style.color</p:attrName>
                                            </p:attrNameLst>
                                          </p:cBhvr>
                                          <p:to>
                                            <a:srgbClr val="FF6600"/>
                                          </p:to>
                                        </p:animClr>
                                        <p:animClr clrSpc="rgb" dir="cw">
                                          <p:cBhvr>
                                            <p:cTn id="33" dur="250" autoRev="1" fill="remove"/>
                                            <p:tgtEl>
                                              <p:spTgt spid="12"/>
                                            </p:tgtEl>
                                            <p:attrNameLst>
                                              <p:attrName>fillcolor</p:attrName>
                                            </p:attrNameLst>
                                          </p:cBhvr>
                                          <p:to>
                                            <a:srgbClr val="FF6600"/>
                                          </p:to>
                                        </p:animClr>
                                        <p:set>
                                          <p:cBhvr>
                                            <p:cTn id="34" dur="250" autoRev="1" fill="remove"/>
                                            <p:tgtEl>
                                              <p:spTgt spid="12"/>
                                            </p:tgtEl>
                                            <p:attrNameLst>
                                              <p:attrName>fill.type</p:attrName>
                                            </p:attrNameLst>
                                          </p:cBhvr>
                                          <p:to>
                                            <p:strVal val="solid"/>
                                          </p:to>
                                        </p:set>
                                        <p:set>
                                          <p:cBhvr>
                                            <p:cTn id="35"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 showWhenStopped="0">
                    <p:cTn id="36" repeatCount="indefinite" fill="hold" display="0">
                      <p:stCondLst>
                        <p:cond delay="indefinite"/>
                      </p:stCondLst>
                      <p:endCondLst>
                        <p:cond evt="onStopAudio" delay="0">
                          <p:tgtEl>
                            <p:sldTgt/>
                          </p:tgtEl>
                        </p:cond>
                      </p:endCondLst>
                    </p:cTn>
                    <p:tgtEl>
                      <p:spTgt spid="14"/>
                    </p:tgtEl>
                  </p:cMediaNode>
                </p:audio>
              </p:childTnLst>
            </p:cTn>
          </p:par>
        </p:tnLst>
        <p:bldLst>
          <p:bldP spid="12" grpId="0"/>
          <p:bldP spid="12" grpId="1"/>
          <p:bldP spid="13"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6000811" y="3127028"/>
            <a:ext cx="3702050" cy="1085870"/>
            <a:chOff x="6808340" y="2994373"/>
            <a:chExt cx="3702050" cy="1085870"/>
          </a:xfrm>
          <a:solidFill>
            <a:srgbClr val="FFC000"/>
          </a:solidFill>
        </p:grpSpPr>
        <p:sp>
          <p:nvSpPr>
            <p:cNvPr id="30" name="AutoShape 3"/>
            <p:cNvSpPr>
              <a:spLocks noChangeArrowheads="1"/>
            </p:cNvSpPr>
            <p:nvPr/>
          </p:nvSpPr>
          <p:spPr bwMode="ltGray">
            <a:xfrm>
              <a:off x="6808340" y="2994373"/>
              <a:ext cx="3702050" cy="1066800"/>
            </a:xfrm>
            <a:prstGeom prst="roundRect">
              <a:avLst>
                <a:gd name="adj" fmla="val 11921"/>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31" name="Rectangle 38"/>
            <p:cNvSpPr>
              <a:spLocks noChangeArrowheads="1"/>
            </p:cNvSpPr>
            <p:nvPr/>
          </p:nvSpPr>
          <p:spPr bwMode="black">
            <a:xfrm>
              <a:off x="6940103" y="3126136"/>
              <a:ext cx="3425825" cy="95410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bg1"/>
                  </a:solidFill>
                  <a:latin typeface="微软雅黑" pitchFamily="34" charset="-122"/>
                  <a:ea typeface="微软雅黑" pitchFamily="34" charset="-122"/>
                </a:rPr>
                <a:t>小论文</a:t>
              </a:r>
              <a:endParaRPr lang="en-US" altLang="zh-CN" sz="1800" dirty="0">
                <a:solidFill>
                  <a:schemeClr val="bg1"/>
                </a:solidFill>
                <a:latin typeface="微软雅黑" pitchFamily="34" charset="-122"/>
                <a:ea typeface="微软雅黑" pitchFamily="34" charset="-122"/>
              </a:endParaRPr>
            </a:p>
          </p:txBody>
        </p:sp>
      </p:grpSp>
      <p:grpSp>
        <p:nvGrpSpPr>
          <p:cNvPr id="32" name="组合 31"/>
          <p:cNvGrpSpPr/>
          <p:nvPr/>
        </p:nvGrpSpPr>
        <p:grpSpPr>
          <a:xfrm>
            <a:off x="5997637" y="1799877"/>
            <a:ext cx="3702050" cy="1066800"/>
            <a:chOff x="6805165" y="1667223"/>
            <a:chExt cx="3702050" cy="1066800"/>
          </a:xfrm>
          <a:solidFill>
            <a:srgbClr val="C00000"/>
          </a:solidFill>
        </p:grpSpPr>
        <p:sp>
          <p:nvSpPr>
            <p:cNvPr id="33" name="AutoShape 2"/>
            <p:cNvSpPr>
              <a:spLocks noChangeArrowheads="1"/>
            </p:cNvSpPr>
            <p:nvPr/>
          </p:nvSpPr>
          <p:spPr bwMode="ltGray">
            <a:xfrm>
              <a:off x="6805165" y="1667223"/>
              <a:ext cx="3702050" cy="1066800"/>
            </a:xfrm>
            <a:prstGeom prst="roundRect">
              <a:avLst>
                <a:gd name="adj" fmla="val 11921"/>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itchFamily="34" charset="-122"/>
                <a:ea typeface="微软雅黑" pitchFamily="34" charset="-122"/>
              </a:endParaRPr>
            </a:p>
          </p:txBody>
        </p:sp>
        <p:sp>
          <p:nvSpPr>
            <p:cNvPr id="34" name="Rectangle 39"/>
            <p:cNvSpPr>
              <a:spLocks noChangeArrowheads="1"/>
            </p:cNvSpPr>
            <p:nvPr/>
          </p:nvSpPr>
          <p:spPr bwMode="black">
            <a:xfrm>
              <a:off x="6940102" y="1791048"/>
              <a:ext cx="3425825" cy="83099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bg1"/>
                  </a:solidFill>
                  <a:latin typeface="微软雅黑" pitchFamily="34" charset="-122"/>
                  <a:ea typeface="微软雅黑" pitchFamily="34" charset="-122"/>
                </a:rPr>
                <a:t>专利</a:t>
              </a:r>
              <a:endParaRPr lang="zh-CN" altLang="en-US" sz="1800" dirty="0">
                <a:solidFill>
                  <a:schemeClr val="bg1"/>
                </a:solidFill>
                <a:latin typeface="微软雅黑" pitchFamily="34" charset="-122"/>
                <a:ea typeface="微软雅黑" pitchFamily="34" charset="-122"/>
              </a:endParaRPr>
            </a:p>
          </p:txBody>
        </p:sp>
      </p:grpSp>
      <p:grpSp>
        <p:nvGrpSpPr>
          <p:cNvPr id="35" name="组合 34"/>
          <p:cNvGrpSpPr/>
          <p:nvPr/>
        </p:nvGrpSpPr>
        <p:grpSpPr>
          <a:xfrm>
            <a:off x="6003986" y="4457352"/>
            <a:ext cx="3702050" cy="1066800"/>
            <a:chOff x="6811515" y="4324698"/>
            <a:chExt cx="3702050" cy="1066800"/>
          </a:xfrm>
          <a:solidFill>
            <a:srgbClr val="C00000"/>
          </a:solidFill>
        </p:grpSpPr>
        <p:sp>
          <p:nvSpPr>
            <p:cNvPr id="36" name="AutoShape 4"/>
            <p:cNvSpPr>
              <a:spLocks noChangeArrowheads="1"/>
            </p:cNvSpPr>
            <p:nvPr/>
          </p:nvSpPr>
          <p:spPr bwMode="ltGray">
            <a:xfrm>
              <a:off x="6811515" y="4324698"/>
              <a:ext cx="3702050" cy="1066800"/>
            </a:xfrm>
            <a:prstGeom prst="roundRect">
              <a:avLst>
                <a:gd name="adj" fmla="val 11921"/>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itchFamily="34" charset="-122"/>
                <a:ea typeface="微软雅黑" pitchFamily="34" charset="-122"/>
              </a:endParaRPr>
            </a:p>
          </p:txBody>
        </p:sp>
        <p:sp>
          <p:nvSpPr>
            <p:cNvPr id="37" name="Rectangle 40"/>
            <p:cNvSpPr>
              <a:spLocks noChangeArrowheads="1"/>
            </p:cNvSpPr>
            <p:nvPr/>
          </p:nvSpPr>
          <p:spPr bwMode="black">
            <a:xfrm>
              <a:off x="6940103" y="4438998"/>
              <a:ext cx="3425825" cy="83099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smtClean="0">
                  <a:solidFill>
                    <a:schemeClr val="bg1"/>
                  </a:solidFill>
                  <a:latin typeface="微软雅黑" pitchFamily="34" charset="-122"/>
                  <a:ea typeface="微软雅黑" pitchFamily="34" charset="-122"/>
                </a:rPr>
                <a:t>毕设论文</a:t>
              </a:r>
              <a:endParaRPr lang="en-US" altLang="zh-CN" sz="1800" dirty="0">
                <a:solidFill>
                  <a:schemeClr val="bg1"/>
                </a:solidFill>
                <a:latin typeface="微软雅黑" pitchFamily="34" charset="-122"/>
                <a:ea typeface="微软雅黑" pitchFamily="34" charset="-122"/>
              </a:endParaRPr>
            </a:p>
          </p:txBody>
        </p:sp>
      </p:grpSp>
      <p:grpSp>
        <p:nvGrpSpPr>
          <p:cNvPr id="38" name="组合 37"/>
          <p:cNvGrpSpPr/>
          <p:nvPr/>
        </p:nvGrpSpPr>
        <p:grpSpPr>
          <a:xfrm>
            <a:off x="2872409" y="1572866"/>
            <a:ext cx="1905001" cy="1505025"/>
            <a:chOff x="3679937" y="1512218"/>
            <a:chExt cx="1905000" cy="1505025"/>
          </a:xfrm>
        </p:grpSpPr>
        <p:sp>
          <p:nvSpPr>
            <p:cNvPr id="39" name="椭圆 38"/>
            <p:cNvSpPr/>
            <p:nvPr/>
          </p:nvSpPr>
          <p:spPr>
            <a:xfrm>
              <a:off x="3895972" y="1512218"/>
              <a:ext cx="1505025" cy="1505025"/>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itchFamily="34" charset="-122"/>
                <a:ea typeface="微软雅黑" pitchFamily="34" charset="-122"/>
              </a:endParaRPr>
            </a:p>
          </p:txBody>
        </p:sp>
        <p:sp>
          <p:nvSpPr>
            <p:cNvPr id="40" name="Text Box 41"/>
            <p:cNvSpPr txBox="1">
              <a:spLocks noChangeArrowheads="1"/>
            </p:cNvSpPr>
            <p:nvPr/>
          </p:nvSpPr>
          <p:spPr bwMode="auto">
            <a:xfrm>
              <a:off x="3679937" y="1883619"/>
              <a:ext cx="1905000" cy="76174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smtClean="0"/>
                <a:t>找工作</a:t>
              </a:r>
              <a:endParaRPr lang="zh-CN" altLang="en-US" sz="2800" dirty="0"/>
            </a:p>
          </p:txBody>
        </p:sp>
      </p:grpSp>
      <p:grpSp>
        <p:nvGrpSpPr>
          <p:cNvPr id="41" name="组合 40"/>
          <p:cNvGrpSpPr/>
          <p:nvPr/>
        </p:nvGrpSpPr>
        <p:grpSpPr>
          <a:xfrm>
            <a:off x="2892655" y="4244303"/>
            <a:ext cx="1905001" cy="1505025"/>
            <a:chOff x="3700182" y="3975596"/>
            <a:chExt cx="1905000" cy="1505025"/>
          </a:xfrm>
        </p:grpSpPr>
        <p:sp>
          <p:nvSpPr>
            <p:cNvPr id="42" name="椭圆 41"/>
            <p:cNvSpPr/>
            <p:nvPr/>
          </p:nvSpPr>
          <p:spPr>
            <a:xfrm>
              <a:off x="3919854" y="3975596"/>
              <a:ext cx="1505025" cy="1505025"/>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itchFamily="34" charset="-122"/>
                <a:ea typeface="微软雅黑" pitchFamily="34" charset="-122"/>
              </a:endParaRPr>
            </a:p>
          </p:txBody>
        </p:sp>
        <p:sp>
          <p:nvSpPr>
            <p:cNvPr id="43" name="Text Box 42"/>
            <p:cNvSpPr txBox="1">
              <a:spLocks noChangeArrowheads="1"/>
            </p:cNvSpPr>
            <p:nvPr/>
          </p:nvSpPr>
          <p:spPr bwMode="auto">
            <a:xfrm>
              <a:off x="3700182" y="4411864"/>
              <a:ext cx="1905000" cy="76174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smtClean="0"/>
                <a:t>论文</a:t>
              </a:r>
              <a:endParaRPr lang="zh-CN" altLang="en-US" sz="2800" dirty="0"/>
            </a:p>
          </p:txBody>
        </p:sp>
      </p:grpSp>
      <p:sp>
        <p:nvSpPr>
          <p:cNvPr id="44" name="Freeform 43"/>
          <p:cNvSpPr>
            <a:spLocks/>
          </p:cNvSpPr>
          <p:nvPr/>
        </p:nvSpPr>
        <p:spPr bwMode="gray">
          <a:xfrm rot="16200000">
            <a:off x="4609368" y="4464496"/>
            <a:ext cx="1624013" cy="968374"/>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accent6">
              <a:lumMod val="50000"/>
              <a:alpha val="50195"/>
            </a:schemeClr>
          </a:solidFill>
          <a:ln>
            <a:noFill/>
          </a:ln>
          <a:extLst/>
        </p:spPr>
        <p:txBody>
          <a:bodyPr wrap="none" lIns="91387" tIns="45696" rIns="91387" bIns="45696" anchor="ctr"/>
          <a:lstStyle/>
          <a:p>
            <a:endParaRPr lang="zh-CN" altLang="en-US"/>
          </a:p>
        </p:txBody>
      </p:sp>
      <p:sp>
        <p:nvSpPr>
          <p:cNvPr id="45" name="Freeform 44"/>
          <p:cNvSpPr>
            <a:spLocks/>
          </p:cNvSpPr>
          <p:nvPr/>
        </p:nvSpPr>
        <p:spPr bwMode="gray">
          <a:xfrm rot="16200000">
            <a:off x="5176108" y="3116708"/>
            <a:ext cx="314325" cy="1096963"/>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6">
              <a:lumMod val="50000"/>
              <a:alpha val="50195"/>
            </a:schemeClr>
          </a:solidFill>
          <a:ln>
            <a:noFill/>
          </a:ln>
          <a:extLst/>
        </p:spPr>
        <p:txBody>
          <a:bodyPr wrap="none" lIns="91387" tIns="45696" rIns="91387" bIns="45696" anchor="ctr"/>
          <a:lstStyle/>
          <a:p>
            <a:endParaRPr lang="zh-CN" altLang="en-US"/>
          </a:p>
        </p:txBody>
      </p:sp>
      <p:sp>
        <p:nvSpPr>
          <p:cNvPr id="46" name="Freeform 45"/>
          <p:cNvSpPr>
            <a:spLocks/>
          </p:cNvSpPr>
          <p:nvPr/>
        </p:nvSpPr>
        <p:spPr bwMode="gray">
          <a:xfrm rot="16200000" flipH="1">
            <a:off x="4569682" y="1900683"/>
            <a:ext cx="1624012" cy="968374"/>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accent6">
              <a:lumMod val="50000"/>
              <a:alpha val="50195"/>
            </a:schemeClr>
          </a:solidFill>
          <a:ln>
            <a:noFill/>
          </a:ln>
          <a:extLst/>
        </p:spPr>
        <p:txBody>
          <a:bodyPr wrap="none" lIns="91387" tIns="45696" rIns="91387" bIns="45696" anchor="ctr"/>
          <a:lstStyle/>
          <a:p>
            <a:endParaRPr lang="zh-CN" altLang="en-US"/>
          </a:p>
        </p:txBody>
      </p:sp>
      <p:sp>
        <p:nvSpPr>
          <p:cNvPr id="3" name="标题 2"/>
          <p:cNvSpPr>
            <a:spLocks noGrp="1"/>
          </p:cNvSpPr>
          <p:nvPr>
            <p:ph type="title"/>
          </p:nvPr>
        </p:nvSpPr>
        <p:spPr/>
        <p:txBody>
          <a:bodyPr/>
          <a:lstStyle/>
          <a:p>
            <a:r>
              <a:rPr lang="zh-CN" altLang="en-US" dirty="0" smtClean="0">
                <a:solidFill>
                  <a:srgbClr val="000000">
                    <a:lumMod val="75000"/>
                    <a:lumOff val="25000"/>
                  </a:srgbClr>
                </a:solidFill>
              </a:rPr>
              <a:t>年终总结</a:t>
            </a:r>
            <a:endParaRPr lang="zh-CN" altLang="en-US" dirty="0"/>
          </a:p>
        </p:txBody>
      </p:sp>
    </p:spTree>
    <p:extLst>
      <p:ext uri="{BB962C8B-B14F-4D97-AF65-F5344CB8AC3E}">
        <p14:creationId xmlns:p14="http://schemas.microsoft.com/office/powerpoint/2010/main" val="19889788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0-#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 calcmode="lin" valueType="num">
                                      <p:cBhvr additive="base">
                                        <p:cTn id="16" dur="500" fill="hold"/>
                                        <p:tgtEl>
                                          <p:spTgt spid="44"/>
                                        </p:tgtEl>
                                        <p:attrNameLst>
                                          <p:attrName>ppt_x</p:attrName>
                                        </p:attrNameLst>
                                      </p:cBhvr>
                                      <p:tavLst>
                                        <p:tav tm="0">
                                          <p:val>
                                            <p:strVal val="0-#ppt_w/2"/>
                                          </p:val>
                                        </p:tav>
                                        <p:tav tm="100000">
                                          <p:val>
                                            <p:strVal val="#ppt_x"/>
                                          </p:val>
                                        </p:tav>
                                      </p:tavLst>
                                    </p:anim>
                                    <p:anim calcmode="lin" valueType="num">
                                      <p:cBhvr additive="base">
                                        <p:cTn id="17" dur="500" fill="hold"/>
                                        <p:tgtEl>
                                          <p:spTgt spid="44"/>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anim calcmode="lin" valueType="num">
                                      <p:cBhvr additive="base">
                                        <p:cTn id="20" dur="500" fill="hold"/>
                                        <p:tgtEl>
                                          <p:spTgt spid="45"/>
                                        </p:tgtEl>
                                        <p:attrNameLst>
                                          <p:attrName>ppt_x</p:attrName>
                                        </p:attrNameLst>
                                      </p:cBhvr>
                                      <p:tavLst>
                                        <p:tav tm="0">
                                          <p:val>
                                            <p:strVal val="0-#ppt_w/2"/>
                                          </p:val>
                                        </p:tav>
                                        <p:tav tm="100000">
                                          <p:val>
                                            <p:strVal val="#ppt_x"/>
                                          </p:val>
                                        </p:tav>
                                      </p:tavLst>
                                    </p:anim>
                                    <p:anim calcmode="lin" valueType="num">
                                      <p:cBhvr additive="base">
                                        <p:cTn id="21" dur="500" fill="hold"/>
                                        <p:tgtEl>
                                          <p:spTgt spid="45"/>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 calcmode="lin" valueType="num">
                                      <p:cBhvr additive="base">
                                        <p:cTn id="24" dur="500" fill="hold"/>
                                        <p:tgtEl>
                                          <p:spTgt spid="46"/>
                                        </p:tgtEl>
                                        <p:attrNameLst>
                                          <p:attrName>ppt_x</p:attrName>
                                        </p:attrNameLst>
                                      </p:cBhvr>
                                      <p:tavLst>
                                        <p:tav tm="0">
                                          <p:val>
                                            <p:strVal val="0-#ppt_w/2"/>
                                          </p:val>
                                        </p:tav>
                                        <p:tav tm="100000">
                                          <p:val>
                                            <p:strVal val="#ppt_x"/>
                                          </p:val>
                                        </p:tav>
                                      </p:tavLst>
                                    </p:anim>
                                    <p:anim calcmode="lin" valueType="num">
                                      <p:cBhvr additive="base">
                                        <p:cTn id="25" dur="500" fill="hold"/>
                                        <p:tgtEl>
                                          <p:spTgt spid="46"/>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1+#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additive="base">
                                        <p:cTn id="34" dur="500" fill="hold"/>
                                        <p:tgtEl>
                                          <p:spTgt spid="32"/>
                                        </p:tgtEl>
                                        <p:attrNameLst>
                                          <p:attrName>ppt_x</p:attrName>
                                        </p:attrNameLst>
                                      </p:cBhvr>
                                      <p:tavLst>
                                        <p:tav tm="0">
                                          <p:val>
                                            <p:strVal val="1+#ppt_w/2"/>
                                          </p:val>
                                        </p:tav>
                                        <p:tav tm="100000">
                                          <p:val>
                                            <p:strVal val="#ppt_x"/>
                                          </p:val>
                                        </p:tav>
                                      </p:tavLst>
                                    </p:anim>
                                    <p:anim calcmode="lin" valueType="num">
                                      <p:cBhvr additive="base">
                                        <p:cTn id="35" dur="500" fill="hold"/>
                                        <p:tgtEl>
                                          <p:spTgt spid="32"/>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2"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1+#ppt_w/2"/>
                                          </p:val>
                                        </p:tav>
                                        <p:tav tm="100000">
                                          <p:val>
                                            <p:strVal val="#ppt_x"/>
                                          </p:val>
                                        </p:tav>
                                      </p:tavLst>
                                    </p:anim>
                                    <p:anim calcmode="lin" valueType="num">
                                      <p:cBhvr additive="base">
                                        <p:cTn id="40"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3376464" y="3600450"/>
            <a:ext cx="7992000" cy="0"/>
          </a:xfrm>
          <a:prstGeom prst="line">
            <a:avLst/>
          </a:prstGeom>
          <a:ln w="28575">
            <a:solidFill>
              <a:srgbClr val="C00000"/>
            </a:solidFill>
          </a:ln>
          <a:effectLst>
            <a:outerShdw blurRad="1016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3791259" y="1917742"/>
            <a:ext cx="3650654" cy="1569660"/>
            <a:chOff x="3853815" y="1779399"/>
            <a:chExt cx="3650654" cy="1569660"/>
          </a:xfrm>
        </p:grpSpPr>
        <p:sp>
          <p:nvSpPr>
            <p:cNvPr id="9" name="TextBox 8"/>
            <p:cNvSpPr txBox="1"/>
            <p:nvPr/>
          </p:nvSpPr>
          <p:spPr>
            <a:xfrm>
              <a:off x="3853815" y="1936053"/>
              <a:ext cx="3650654" cy="1256352"/>
            </a:xfrm>
            <a:custGeom>
              <a:avLst/>
              <a:gdLst>
                <a:gd name="connsiteX0" fmla="*/ 0 w 3638754"/>
                <a:gd name="connsiteY0" fmla="*/ 0 h 1247943"/>
                <a:gd name="connsiteX1" fmla="*/ 3638754 w 3638754"/>
                <a:gd name="connsiteY1" fmla="*/ 0 h 1247943"/>
                <a:gd name="connsiteX2" fmla="*/ 3638754 w 3638754"/>
                <a:gd name="connsiteY2" fmla="*/ 1247943 h 1247943"/>
                <a:gd name="connsiteX3" fmla="*/ 0 w 3638754"/>
                <a:gd name="connsiteY3" fmla="*/ 1247943 h 1247943"/>
                <a:gd name="connsiteX4" fmla="*/ 0 w 3638754"/>
                <a:gd name="connsiteY4" fmla="*/ 0 h 1247943"/>
                <a:gd name="connsiteX0" fmla="*/ 0 w 3638754"/>
                <a:gd name="connsiteY0" fmla="*/ 8409 h 1256352"/>
                <a:gd name="connsiteX1" fmla="*/ 111925 w 3638754"/>
                <a:gd name="connsiteY1" fmla="*/ 0 h 1256352"/>
                <a:gd name="connsiteX2" fmla="*/ 3638754 w 3638754"/>
                <a:gd name="connsiteY2" fmla="*/ 8409 h 1256352"/>
                <a:gd name="connsiteX3" fmla="*/ 3638754 w 3638754"/>
                <a:gd name="connsiteY3" fmla="*/ 1256352 h 1256352"/>
                <a:gd name="connsiteX4" fmla="*/ 0 w 3638754"/>
                <a:gd name="connsiteY4" fmla="*/ 1256352 h 1256352"/>
                <a:gd name="connsiteX5" fmla="*/ 0 w 3638754"/>
                <a:gd name="connsiteY5" fmla="*/ 8409 h 1256352"/>
                <a:gd name="connsiteX0" fmla="*/ 11900 w 3650654"/>
                <a:gd name="connsiteY0" fmla="*/ 8409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 name="connsiteX6" fmla="*/ 11900 w 3650654"/>
                <a:gd name="connsiteY6" fmla="*/ 8409 h 1256352"/>
                <a:gd name="connsiteX0" fmla="*/ 0 w 3650654"/>
                <a:gd name="connsiteY0" fmla="*/ 76200 h 1256352"/>
                <a:gd name="connsiteX1" fmla="*/ 123825 w 3650654"/>
                <a:gd name="connsiteY1" fmla="*/ 0 h 1256352"/>
                <a:gd name="connsiteX2" fmla="*/ 3650654 w 3650654"/>
                <a:gd name="connsiteY2" fmla="*/ 8409 h 1256352"/>
                <a:gd name="connsiteX3" fmla="*/ 3650654 w 3650654"/>
                <a:gd name="connsiteY3" fmla="*/ 1256352 h 1256352"/>
                <a:gd name="connsiteX4" fmla="*/ 11900 w 3650654"/>
                <a:gd name="connsiteY4" fmla="*/ 1256352 h 1256352"/>
                <a:gd name="connsiteX5" fmla="*/ 0 w 3650654"/>
                <a:gd name="connsiteY5" fmla="*/ 76200 h 125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0654" h="1256352">
                  <a:moveTo>
                    <a:pt x="0" y="76200"/>
                  </a:moveTo>
                  <a:lnTo>
                    <a:pt x="123825" y="0"/>
                  </a:lnTo>
                  <a:lnTo>
                    <a:pt x="3650654" y="8409"/>
                  </a:lnTo>
                  <a:lnTo>
                    <a:pt x="3650654" y="1256352"/>
                  </a:lnTo>
                  <a:lnTo>
                    <a:pt x="11900" y="1256352"/>
                  </a:lnTo>
                  <a:lnTo>
                    <a:pt x="0" y="76200"/>
                  </a:lnTo>
                  <a:close/>
                </a:path>
              </a:pathLst>
            </a:cu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sz="11500" dirty="0"/>
            </a:p>
          </p:txBody>
        </p:sp>
        <p:sp>
          <p:nvSpPr>
            <p:cNvPr id="10" name="TextBox 9"/>
            <p:cNvSpPr txBox="1"/>
            <p:nvPr/>
          </p:nvSpPr>
          <p:spPr>
            <a:xfrm>
              <a:off x="4228706" y="1779399"/>
              <a:ext cx="2900153" cy="1569660"/>
            </a:xfrm>
            <a:prstGeom prst="rect">
              <a:avLst/>
            </a:prstGeom>
            <a:noFill/>
          </p:spPr>
          <p:txBody>
            <a:bodyPr wrap="none" rtlCol="0">
              <a:spAutoFit/>
            </a:bodyPr>
            <a:lstStyle/>
            <a:p>
              <a:r>
                <a:rPr lang="en-US" altLang="zh-CN" sz="9600" spc="600" dirty="0">
                  <a:solidFill>
                    <a:schemeClr val="bg1"/>
                  </a:solidFill>
                  <a:latin typeface="Impact" panose="020B0806030902050204" pitchFamily="34" charset="0"/>
                  <a:ea typeface="微软雅黑" pitchFamily="34" charset="-122"/>
                </a:rPr>
                <a:t>2018</a:t>
              </a:r>
              <a:endParaRPr lang="zh-CN" altLang="en-US" sz="9600" spc="600" dirty="0">
                <a:solidFill>
                  <a:schemeClr val="bg1"/>
                </a:solidFill>
                <a:latin typeface="Impact" panose="020B0806030902050204" pitchFamily="34" charset="0"/>
                <a:ea typeface="微软雅黑" pitchFamily="34" charset="-122"/>
              </a:endParaRPr>
            </a:p>
          </p:txBody>
        </p:sp>
      </p:grpSp>
      <p:sp>
        <p:nvSpPr>
          <p:cNvPr id="12" name="TextBox 11"/>
          <p:cNvSpPr txBox="1"/>
          <p:nvPr/>
        </p:nvSpPr>
        <p:spPr>
          <a:xfrm>
            <a:off x="4384576" y="3664193"/>
            <a:ext cx="2339007" cy="738615"/>
          </a:xfrm>
          <a:prstGeom prst="rect">
            <a:avLst/>
          </a:prstGeom>
          <a:noFill/>
        </p:spPr>
        <p:txBody>
          <a:bodyPr wrap="none" lIns="91393" tIns="45696" rIns="91393" bIns="45696" rtlCol="0">
            <a:spAutoFit/>
          </a:bodyPr>
          <a:lstStyle/>
          <a:p>
            <a:r>
              <a:rPr lang="zh-CN" altLang="en-US" sz="4200" b="1" dirty="0" smtClean="0">
                <a:solidFill>
                  <a:schemeClr val="tx1">
                    <a:lumMod val="65000"/>
                    <a:lumOff val="35000"/>
                  </a:schemeClr>
                </a:solidFill>
                <a:latin typeface="微软雅黑" pitchFamily="34" charset="-122"/>
                <a:ea typeface="微软雅黑" pitchFamily="34" charset="-122"/>
              </a:rPr>
              <a:t>年终总结</a:t>
            </a:r>
            <a:endParaRPr lang="zh-CN" altLang="en-US" sz="4200" b="1" dirty="0">
              <a:solidFill>
                <a:schemeClr val="tx1">
                  <a:lumMod val="65000"/>
                  <a:lumOff val="35000"/>
                </a:schemeClr>
              </a:solidFill>
              <a:latin typeface="微软雅黑" pitchFamily="34" charset="-122"/>
              <a:ea typeface="微软雅黑" pitchFamily="34" charset="-122"/>
            </a:endParaRPr>
          </a:p>
        </p:txBody>
      </p:sp>
      <p:sp>
        <p:nvSpPr>
          <p:cNvPr id="13" name="TextBox 12"/>
          <p:cNvSpPr txBox="1"/>
          <p:nvPr/>
        </p:nvSpPr>
        <p:spPr>
          <a:xfrm>
            <a:off x="4020197" y="4472128"/>
            <a:ext cx="3001048" cy="323117"/>
          </a:xfrm>
          <a:prstGeom prst="rect">
            <a:avLst/>
          </a:prstGeom>
          <a:noFill/>
        </p:spPr>
        <p:txBody>
          <a:bodyPr wrap="none" lIns="91393" tIns="45696" rIns="91393" bIns="45696" rtlCol="0">
            <a:spAutoFit/>
          </a:bodyPr>
          <a:lstStyle/>
          <a:p>
            <a:r>
              <a:rPr lang="zh-CN" altLang="en-US" sz="1500" dirty="0">
                <a:solidFill>
                  <a:schemeClr val="tx1">
                    <a:lumMod val="65000"/>
                    <a:lumOff val="35000"/>
                  </a:schemeClr>
                </a:solidFill>
                <a:latin typeface="微软雅黑" pitchFamily="34" charset="-122"/>
                <a:ea typeface="微软雅黑" pitchFamily="34" charset="-122"/>
              </a:rPr>
              <a:t>汇报人</a:t>
            </a:r>
            <a:r>
              <a:rPr lang="zh-CN" altLang="en-US" sz="1500" dirty="0" smtClean="0">
                <a:solidFill>
                  <a:schemeClr val="tx1">
                    <a:lumMod val="65000"/>
                    <a:lumOff val="35000"/>
                  </a:schemeClr>
                </a:solidFill>
                <a:latin typeface="微软雅黑" pitchFamily="34" charset="-122"/>
                <a:ea typeface="微软雅黑" pitchFamily="34" charset="-122"/>
              </a:rPr>
              <a:t>：胡刚</a:t>
            </a:r>
            <a:r>
              <a:rPr lang="en-US" altLang="zh-CN" sz="1500" dirty="0" smtClean="0">
                <a:solidFill>
                  <a:schemeClr val="tx1">
                    <a:lumMod val="65000"/>
                    <a:lumOff val="35000"/>
                  </a:schemeClr>
                </a:solidFill>
                <a:latin typeface="微软雅黑" pitchFamily="34" charset="-122"/>
                <a:ea typeface="微软雅黑" pitchFamily="34" charset="-122"/>
              </a:rPr>
              <a:t>/ </a:t>
            </a:r>
            <a:r>
              <a:rPr lang="zh-CN" altLang="en-US" sz="1500" dirty="0" smtClean="0">
                <a:solidFill>
                  <a:schemeClr val="tx1">
                    <a:lumMod val="65000"/>
                    <a:lumOff val="35000"/>
                  </a:schemeClr>
                </a:solidFill>
                <a:latin typeface="微软雅黑" pitchFamily="34" charset="-122"/>
                <a:ea typeface="微软雅黑" pitchFamily="34" charset="-122"/>
              </a:rPr>
              <a:t>时间</a:t>
            </a:r>
            <a:r>
              <a:rPr lang="zh-CN" altLang="en-US" sz="1500" dirty="0">
                <a:solidFill>
                  <a:schemeClr val="tx1">
                    <a:lumMod val="65000"/>
                    <a:lumOff val="35000"/>
                  </a:schemeClr>
                </a:solidFill>
                <a:latin typeface="微软雅黑" pitchFamily="34" charset="-122"/>
                <a:ea typeface="微软雅黑" pitchFamily="34" charset="-122"/>
              </a:rPr>
              <a:t>：</a:t>
            </a:r>
            <a:r>
              <a:rPr lang="en-US" altLang="zh-CN" sz="1500" dirty="0" smtClean="0">
                <a:solidFill>
                  <a:schemeClr val="tx1">
                    <a:lumMod val="65000"/>
                    <a:lumOff val="35000"/>
                  </a:schemeClr>
                </a:solidFill>
                <a:latin typeface="微软雅黑" pitchFamily="34" charset="-122"/>
                <a:ea typeface="微软雅黑" pitchFamily="34" charset="-122"/>
              </a:rPr>
              <a:t>2018</a:t>
            </a:r>
            <a:r>
              <a:rPr lang="zh-CN" altLang="en-US" sz="1500" dirty="0" smtClean="0">
                <a:solidFill>
                  <a:schemeClr val="tx1">
                    <a:lumMod val="65000"/>
                    <a:lumOff val="35000"/>
                  </a:schemeClr>
                </a:solidFill>
                <a:latin typeface="微软雅黑" pitchFamily="34" charset="-122"/>
                <a:ea typeface="微软雅黑" pitchFamily="34" charset="-122"/>
              </a:rPr>
              <a:t>年</a:t>
            </a:r>
            <a:r>
              <a:rPr lang="en-US" altLang="zh-CN" sz="1500" dirty="0">
                <a:solidFill>
                  <a:schemeClr val="tx1">
                    <a:lumMod val="65000"/>
                    <a:lumOff val="35000"/>
                  </a:schemeClr>
                </a:solidFill>
                <a:latin typeface="微软雅黑" pitchFamily="34" charset="-122"/>
                <a:ea typeface="微软雅黑" pitchFamily="34" charset="-122"/>
              </a:rPr>
              <a:t>2</a:t>
            </a:r>
            <a:r>
              <a:rPr lang="zh-CN" altLang="en-US" sz="1500" dirty="0" smtClean="0">
                <a:solidFill>
                  <a:schemeClr val="tx1">
                    <a:lumMod val="65000"/>
                    <a:lumOff val="35000"/>
                  </a:schemeClr>
                </a:solidFill>
                <a:latin typeface="微软雅黑" pitchFamily="34" charset="-122"/>
                <a:ea typeface="微软雅黑" pitchFamily="34" charset="-122"/>
              </a:rPr>
              <a:t>月</a:t>
            </a:r>
            <a:endParaRPr lang="zh-CN" altLang="en-US" sz="1500" dirty="0">
              <a:solidFill>
                <a:schemeClr val="tx1">
                  <a:lumMod val="65000"/>
                  <a:lumOff val="35000"/>
                </a:schemeClr>
              </a:solidFill>
              <a:latin typeface="微软雅黑" pitchFamily="34" charset="-122"/>
              <a:ea typeface="微软雅黑" pitchFamily="34" charset="-122"/>
            </a:endParaRPr>
          </a:p>
        </p:txBody>
      </p:sp>
      <p:pic>
        <p:nvPicPr>
          <p:cNvPr id="14" name="轻快背景音乐.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879963" y="7632898"/>
            <a:ext cx="609600" cy="609600"/>
          </a:xfrm>
          <a:prstGeom prst="rect">
            <a:avLst/>
          </a:prstGeom>
        </p:spPr>
      </p:pic>
    </p:spTree>
    <p:extLst>
      <p:ext uri="{BB962C8B-B14F-4D97-AF65-F5344CB8AC3E}">
        <p14:creationId xmlns:p14="http://schemas.microsoft.com/office/powerpoint/2010/main" val="3913258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4"/>
                                            </p:tgtEl>
                                          </p:cBhvr>
                                        </p:cmd>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par>
                              <p:cTn id="11" fill="hold">
                                <p:stCondLst>
                                  <p:cond delay="1000"/>
                                </p:stCondLst>
                                <p:childTnLst>
                                  <p:par>
                                    <p:cTn id="12" presetID="2" presetClass="entr" presetSubtype="2" fill="hold" nodeType="afterEffect" p14:presetBounceEnd="84000">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14:bounceEnd="84000">
                                          <p:cBhvr additive="base">
                                            <p:cTn id="14" dur="1000" fill="hold"/>
                                            <p:tgtEl>
                                              <p:spTgt spid="8"/>
                                            </p:tgtEl>
                                            <p:attrNameLst>
                                              <p:attrName>ppt_x</p:attrName>
                                            </p:attrNameLst>
                                          </p:cBhvr>
                                          <p:tavLst>
                                            <p:tav tm="0">
                                              <p:val>
                                                <p:strVal val="1+#ppt_w/2"/>
                                              </p:val>
                                            </p:tav>
                                            <p:tav tm="100000">
                                              <p:val>
                                                <p:strVal val="#ppt_x"/>
                                              </p:val>
                                            </p:tav>
                                          </p:tavLst>
                                        </p:anim>
                                        <p:anim calcmode="lin" valueType="num" p14:bounceEnd="84000">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15" presetClass="entr" presetSubtype="0"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3300"/>
                                </p:stCondLst>
                                <p:childTnLst>
                                  <p:par>
                                    <p:cTn id="24" presetID="49" presetClass="entr" presetSubtype="0" decel="10000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360"/>
                                              </p:val>
                                            </p:tav>
                                            <p:tav tm="100000">
                                              <p:val>
                                                <p:fltVal val="0"/>
                                              </p:val>
                                            </p:tav>
                                          </p:tavLst>
                                        </p:anim>
                                        <p:animEffect transition="in" filter="fade">
                                          <p:cBhvr>
                                            <p:cTn id="29" dur="500"/>
                                            <p:tgtEl>
                                              <p:spTgt spid="13"/>
                                            </p:tgtEl>
                                          </p:cBhvr>
                                        </p:animEffect>
                                      </p:childTnLst>
                                    </p:cTn>
                                  </p:par>
                                </p:childTnLst>
                              </p:cTn>
                            </p:par>
                            <p:par>
                              <p:cTn id="30" fill="hold">
                                <p:stCondLst>
                                  <p:cond delay="3800"/>
                                </p:stCondLst>
                                <p:childTnLst>
                                  <p:par>
                                    <p:cTn id="31" presetID="27" presetClass="emph" presetSubtype="0" fill="remove" grpId="1" nodeType="afterEffect">
                                      <p:stCondLst>
                                        <p:cond delay="0"/>
                                      </p:stCondLst>
                                      <p:iterate type="lt">
                                        <p:tmPct val="10000"/>
                                      </p:iterate>
                                      <p:childTnLst>
                                        <p:animClr clrSpc="rgb" dir="cw">
                                          <p:cBhvr override="childStyle">
                                            <p:cTn id="32" dur="250" autoRev="1" fill="remove"/>
                                            <p:tgtEl>
                                              <p:spTgt spid="12"/>
                                            </p:tgtEl>
                                            <p:attrNameLst>
                                              <p:attrName>style.color</p:attrName>
                                            </p:attrNameLst>
                                          </p:cBhvr>
                                          <p:to>
                                            <a:srgbClr val="FF6600"/>
                                          </p:to>
                                        </p:animClr>
                                        <p:animClr clrSpc="rgb" dir="cw">
                                          <p:cBhvr>
                                            <p:cTn id="33" dur="250" autoRev="1" fill="remove"/>
                                            <p:tgtEl>
                                              <p:spTgt spid="12"/>
                                            </p:tgtEl>
                                            <p:attrNameLst>
                                              <p:attrName>fillcolor</p:attrName>
                                            </p:attrNameLst>
                                          </p:cBhvr>
                                          <p:to>
                                            <a:srgbClr val="FF6600"/>
                                          </p:to>
                                        </p:animClr>
                                        <p:set>
                                          <p:cBhvr>
                                            <p:cTn id="34" dur="250" autoRev="1" fill="remove"/>
                                            <p:tgtEl>
                                              <p:spTgt spid="12"/>
                                            </p:tgtEl>
                                            <p:attrNameLst>
                                              <p:attrName>fill.type</p:attrName>
                                            </p:attrNameLst>
                                          </p:cBhvr>
                                          <p:to>
                                            <p:strVal val="solid"/>
                                          </p:to>
                                        </p:set>
                                        <p:set>
                                          <p:cBhvr>
                                            <p:cTn id="35"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 showWhenStopped="0">
                    <p:cTn id="36" repeatCount="indefinite" fill="hold" display="0">
                      <p:stCondLst>
                        <p:cond delay="indefinite"/>
                      </p:stCondLst>
                      <p:endCondLst>
                        <p:cond evt="onStopAudio" delay="0">
                          <p:tgtEl>
                            <p:sldTgt/>
                          </p:tgtEl>
                        </p:cond>
                      </p:endCondLst>
                    </p:cTn>
                    <p:tgtEl>
                      <p:spTgt spid="14"/>
                    </p:tgtEl>
                  </p:cMediaNode>
                </p:audio>
              </p:childTnLst>
            </p:cTn>
          </p:par>
        </p:tnLst>
        <p:bldLst>
          <p:bldP spid="12" grpId="0"/>
          <p:bldP spid="12" grpId="1"/>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4"/>
                                            </p:tgtEl>
                                          </p:cBhvr>
                                        </p:cmd>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1000"/>
                                            <p:tgtEl>
                                              <p:spTgt spid="7"/>
                                            </p:tgtEl>
                                          </p:cBhvr>
                                        </p:animEffect>
                                      </p:childTnLst>
                                    </p:cTn>
                                  </p:par>
                                </p:childTnLst>
                              </p:cTn>
                            </p:par>
                            <p:par>
                              <p:cTn id="11" fill="hold">
                                <p:stCondLst>
                                  <p:cond delay="1000"/>
                                </p:stCondLst>
                                <p:childTnLst>
                                  <p:par>
                                    <p:cTn id="12" presetID="2" presetClass="entr" presetSubtype="2"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1+#ppt_w/2"/>
                                              </p:val>
                                            </p:tav>
                                            <p:tav tm="100000">
                                              <p:val>
                                                <p:strVal val="#ppt_x"/>
                                              </p:val>
                                            </p:tav>
                                          </p:tavLst>
                                        </p:anim>
                                        <p:anim calcmode="lin" valueType="num">
                                          <p:cBhvr additive="base">
                                            <p:cTn id="15" dur="1000" fill="hold"/>
                                            <p:tgtEl>
                                              <p:spTgt spid="8"/>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15" presetClass="entr" presetSubtype="0" fill="hold" grpId="0" nodeType="afterEffect">
                                      <p:stCondLst>
                                        <p:cond delay="0"/>
                                      </p:stCondLst>
                                      <p:iterate type="lt">
                                        <p:tmPct val="10000"/>
                                      </p:iterate>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23" fill="hold">
                                <p:stCondLst>
                                  <p:cond delay="3300"/>
                                </p:stCondLst>
                                <p:childTnLst>
                                  <p:par>
                                    <p:cTn id="24" presetID="49" presetClass="entr" presetSubtype="0" decel="10000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 calcmode="lin" valueType="num">
                                          <p:cBhvr>
                                            <p:cTn id="28" dur="500" fill="hold"/>
                                            <p:tgtEl>
                                              <p:spTgt spid="13"/>
                                            </p:tgtEl>
                                            <p:attrNameLst>
                                              <p:attrName>style.rotation</p:attrName>
                                            </p:attrNameLst>
                                          </p:cBhvr>
                                          <p:tavLst>
                                            <p:tav tm="0">
                                              <p:val>
                                                <p:fltVal val="360"/>
                                              </p:val>
                                            </p:tav>
                                            <p:tav tm="100000">
                                              <p:val>
                                                <p:fltVal val="0"/>
                                              </p:val>
                                            </p:tav>
                                          </p:tavLst>
                                        </p:anim>
                                        <p:animEffect transition="in" filter="fade">
                                          <p:cBhvr>
                                            <p:cTn id="29" dur="500"/>
                                            <p:tgtEl>
                                              <p:spTgt spid="13"/>
                                            </p:tgtEl>
                                          </p:cBhvr>
                                        </p:animEffect>
                                      </p:childTnLst>
                                    </p:cTn>
                                  </p:par>
                                </p:childTnLst>
                              </p:cTn>
                            </p:par>
                            <p:par>
                              <p:cTn id="30" fill="hold">
                                <p:stCondLst>
                                  <p:cond delay="3800"/>
                                </p:stCondLst>
                                <p:childTnLst>
                                  <p:par>
                                    <p:cTn id="31" presetID="27" presetClass="emph" presetSubtype="0" fill="remove" grpId="1" nodeType="afterEffect">
                                      <p:stCondLst>
                                        <p:cond delay="0"/>
                                      </p:stCondLst>
                                      <p:iterate type="lt">
                                        <p:tmPct val="10000"/>
                                      </p:iterate>
                                      <p:childTnLst>
                                        <p:animClr clrSpc="rgb" dir="cw">
                                          <p:cBhvr override="childStyle">
                                            <p:cTn id="32" dur="250" autoRev="1" fill="remove"/>
                                            <p:tgtEl>
                                              <p:spTgt spid="12"/>
                                            </p:tgtEl>
                                            <p:attrNameLst>
                                              <p:attrName>style.color</p:attrName>
                                            </p:attrNameLst>
                                          </p:cBhvr>
                                          <p:to>
                                            <a:srgbClr val="FF6600"/>
                                          </p:to>
                                        </p:animClr>
                                        <p:animClr clrSpc="rgb" dir="cw">
                                          <p:cBhvr>
                                            <p:cTn id="33" dur="250" autoRev="1" fill="remove"/>
                                            <p:tgtEl>
                                              <p:spTgt spid="12"/>
                                            </p:tgtEl>
                                            <p:attrNameLst>
                                              <p:attrName>fillcolor</p:attrName>
                                            </p:attrNameLst>
                                          </p:cBhvr>
                                          <p:to>
                                            <a:srgbClr val="FF6600"/>
                                          </p:to>
                                        </p:animClr>
                                        <p:set>
                                          <p:cBhvr>
                                            <p:cTn id="34" dur="250" autoRev="1" fill="remove"/>
                                            <p:tgtEl>
                                              <p:spTgt spid="12"/>
                                            </p:tgtEl>
                                            <p:attrNameLst>
                                              <p:attrName>fill.type</p:attrName>
                                            </p:attrNameLst>
                                          </p:cBhvr>
                                          <p:to>
                                            <p:strVal val="solid"/>
                                          </p:to>
                                        </p:set>
                                        <p:set>
                                          <p:cBhvr>
                                            <p:cTn id="35"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 showWhenStopped="0">
                    <p:cTn id="36" repeatCount="indefinite" fill="hold" display="0">
                      <p:stCondLst>
                        <p:cond delay="indefinite"/>
                      </p:stCondLst>
                      <p:endCondLst>
                        <p:cond evt="onStopAudio" delay="0">
                          <p:tgtEl>
                            <p:sldTgt/>
                          </p:tgtEl>
                        </p:cond>
                      </p:endCondLst>
                    </p:cTn>
                    <p:tgtEl>
                      <p:spTgt spid="14"/>
                    </p:tgtEl>
                  </p:cMediaNode>
                </p:audio>
              </p:childTnLst>
            </p:cTn>
          </p:par>
        </p:tnLst>
        <p:bldLst>
          <p:bldP spid="12" grpId="0"/>
          <p:bldP spid="12" grpId="1"/>
          <p:bldP spid="1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0" y="853505"/>
            <a:ext cx="1905001" cy="1505025"/>
            <a:chOff x="3700182" y="3975596"/>
            <a:chExt cx="1905000" cy="1505025"/>
          </a:xfrm>
        </p:grpSpPr>
        <p:sp>
          <p:nvSpPr>
            <p:cNvPr id="6" name="椭圆 5"/>
            <p:cNvSpPr/>
            <p:nvPr/>
          </p:nvSpPr>
          <p:spPr>
            <a:xfrm>
              <a:off x="3919854" y="3975596"/>
              <a:ext cx="1505025" cy="1505025"/>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itchFamily="34" charset="-122"/>
                <a:ea typeface="微软雅黑" pitchFamily="34" charset="-122"/>
              </a:endParaRPr>
            </a:p>
          </p:txBody>
        </p:sp>
        <p:sp>
          <p:nvSpPr>
            <p:cNvPr id="7" name="Text Box 42"/>
            <p:cNvSpPr txBox="1">
              <a:spLocks noChangeArrowheads="1"/>
            </p:cNvSpPr>
            <p:nvPr/>
          </p:nvSpPr>
          <p:spPr bwMode="auto">
            <a:xfrm>
              <a:off x="3700182" y="4411864"/>
              <a:ext cx="1905000" cy="76174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smtClean="0"/>
                <a:t>项目</a:t>
              </a:r>
              <a:endParaRPr lang="zh-CN" altLang="en-US" sz="2800" dirty="0"/>
            </a:p>
          </p:txBody>
        </p:sp>
      </p:grpSp>
      <p:sp>
        <p:nvSpPr>
          <p:cNvPr id="9" name="矩形 8"/>
          <p:cNvSpPr/>
          <p:nvPr/>
        </p:nvSpPr>
        <p:spPr>
          <a:xfrm>
            <a:off x="1951266" y="1008162"/>
            <a:ext cx="10115831" cy="4821192"/>
          </a:xfrm>
          <a:prstGeom prst="rect">
            <a:avLst/>
          </a:prstGeom>
        </p:spPr>
        <p:txBody>
          <a:bodyPr wrap="square">
            <a:spAutoFit/>
          </a:bodyPr>
          <a:lstStyle/>
          <a:p>
            <a:pPr marL="285750" indent="-285750">
              <a:lnSpc>
                <a:spcPct val="250000"/>
              </a:lnSpc>
              <a:buFont typeface="Wingdings" panose="05000000000000000000" pitchFamily="2" charset="2"/>
              <a:buChar char="l"/>
            </a:pPr>
            <a:r>
              <a:rPr lang="en-US" altLang="zh-CN" sz="1800" dirty="0"/>
              <a:t>2017【</a:t>
            </a:r>
            <a:r>
              <a:rPr lang="zh-CN" altLang="en-US" sz="1800" dirty="0"/>
              <a:t>深圳市创新基金</a:t>
            </a:r>
            <a:r>
              <a:rPr lang="en-US" altLang="zh-CN" sz="1800" dirty="0"/>
              <a:t>-</a:t>
            </a:r>
            <a:r>
              <a:rPr lang="zh-CN" altLang="en-US" sz="1800" dirty="0"/>
              <a:t>基础研究项目</a:t>
            </a:r>
            <a:r>
              <a:rPr lang="en-US" altLang="zh-CN" sz="1800" dirty="0"/>
              <a:t>】“</a:t>
            </a:r>
            <a:r>
              <a:rPr lang="zh-CN" altLang="en-US" sz="1800" dirty="0"/>
              <a:t>基于知识图谱和主题挖掘的商业资源整合与服务平台</a:t>
            </a:r>
            <a:r>
              <a:rPr lang="zh-CN" altLang="en-US" sz="1800" dirty="0" smtClean="0"/>
              <a:t>”</a:t>
            </a:r>
            <a:endParaRPr lang="en-US" altLang="zh-CN" sz="1800" dirty="0" smtClean="0"/>
          </a:p>
          <a:p>
            <a:pPr marL="285750" indent="-285750">
              <a:lnSpc>
                <a:spcPct val="250000"/>
              </a:lnSpc>
              <a:buFont typeface="Wingdings" panose="05000000000000000000" pitchFamily="2" charset="2"/>
              <a:buChar char="l"/>
            </a:pPr>
            <a:r>
              <a:rPr lang="en-US" altLang="zh-CN" sz="1800" dirty="0"/>
              <a:t>2017【</a:t>
            </a:r>
            <a:r>
              <a:rPr lang="zh-CN" altLang="en-US" sz="1800" dirty="0"/>
              <a:t>教育部</a:t>
            </a:r>
            <a:r>
              <a:rPr lang="en-US" altLang="zh-CN" sz="1800" dirty="0"/>
              <a:t>-</a:t>
            </a:r>
            <a:r>
              <a:rPr lang="zh-CN" altLang="en-US" sz="1800" dirty="0"/>
              <a:t>中国移动科研基金</a:t>
            </a:r>
            <a:r>
              <a:rPr lang="en-US" altLang="zh-CN" sz="1800" dirty="0"/>
              <a:t>】“</a:t>
            </a:r>
            <a:r>
              <a:rPr lang="zh-CN" altLang="en-US" sz="1800" dirty="0"/>
              <a:t>基于语义的电信领域客户投诉内容的实体挖掘与主题关键词抽取研究</a:t>
            </a:r>
            <a:r>
              <a:rPr lang="zh-CN" altLang="en-US" sz="1800" dirty="0" smtClean="0"/>
              <a:t>”</a:t>
            </a:r>
            <a:endParaRPr lang="en-US" altLang="zh-CN" sz="1800" dirty="0" smtClean="0"/>
          </a:p>
          <a:p>
            <a:pPr marL="285750" indent="-285750">
              <a:lnSpc>
                <a:spcPct val="250000"/>
              </a:lnSpc>
              <a:buFont typeface="Wingdings" panose="05000000000000000000" pitchFamily="2" charset="2"/>
              <a:buChar char="l"/>
            </a:pPr>
            <a:r>
              <a:rPr lang="en-US" altLang="zh-CN" sz="1800" dirty="0"/>
              <a:t>2017【</a:t>
            </a:r>
            <a:r>
              <a:rPr lang="zh-CN" altLang="en-US" sz="1800" dirty="0"/>
              <a:t>广东省</a:t>
            </a:r>
            <a:r>
              <a:rPr lang="zh-CN" altLang="en-US" sz="1800" dirty="0" smtClean="0"/>
              <a:t>自科基金</a:t>
            </a:r>
            <a:r>
              <a:rPr lang="en-US" altLang="zh-CN" sz="1800" dirty="0"/>
              <a:t>-</a:t>
            </a:r>
            <a:r>
              <a:rPr lang="zh-CN" altLang="en-US" sz="1800" dirty="0"/>
              <a:t>重点项目</a:t>
            </a:r>
            <a:r>
              <a:rPr lang="en-US" altLang="zh-CN" sz="1800" dirty="0"/>
              <a:t>】“</a:t>
            </a:r>
            <a:r>
              <a:rPr lang="zh-CN" altLang="en-US" sz="1800" dirty="0"/>
              <a:t>基于知识图谱和主题挖掘的商业资源整合与服务平台</a:t>
            </a:r>
            <a:r>
              <a:rPr lang="zh-CN" altLang="en-US" sz="1800" dirty="0" smtClean="0"/>
              <a:t>”（修改转投）（企业合作）</a:t>
            </a:r>
            <a:endParaRPr lang="en-US" altLang="zh-CN" sz="1800" dirty="0" smtClean="0"/>
          </a:p>
          <a:p>
            <a:pPr marL="285750" indent="-285750">
              <a:lnSpc>
                <a:spcPct val="250000"/>
              </a:lnSpc>
              <a:buFont typeface="Wingdings" panose="05000000000000000000" pitchFamily="2" charset="2"/>
              <a:buChar char="l"/>
            </a:pPr>
            <a:r>
              <a:rPr lang="en-US" altLang="zh-CN" sz="1800" dirty="0"/>
              <a:t>2017【</a:t>
            </a:r>
            <a:r>
              <a:rPr lang="zh-CN" altLang="en-US" sz="1800" dirty="0"/>
              <a:t>全军共用信息系统装备预研项目</a:t>
            </a:r>
            <a:r>
              <a:rPr lang="en-US" altLang="zh-CN" sz="1800" dirty="0"/>
              <a:t>】“</a:t>
            </a:r>
            <a:r>
              <a:rPr lang="zh-CN" altLang="en-US" sz="1800" dirty="0"/>
              <a:t>基于机器学习的自然语言交互推理系统技术的研究与实现</a:t>
            </a:r>
            <a:r>
              <a:rPr lang="zh-CN" altLang="en-US" sz="1800" dirty="0" smtClean="0"/>
              <a:t>”（企业合作、经费预算、合作沟通）</a:t>
            </a:r>
            <a:endParaRPr lang="zh-CN" altLang="en-US" sz="1800" dirty="0"/>
          </a:p>
        </p:txBody>
      </p:sp>
      <p:sp>
        <p:nvSpPr>
          <p:cNvPr id="10" name="文本框 9"/>
          <p:cNvSpPr txBox="1"/>
          <p:nvPr/>
        </p:nvSpPr>
        <p:spPr>
          <a:xfrm>
            <a:off x="2080320" y="431502"/>
            <a:ext cx="4104456" cy="415498"/>
          </a:xfrm>
          <a:prstGeom prst="rect">
            <a:avLst/>
          </a:prstGeom>
          <a:noFill/>
        </p:spPr>
        <p:txBody>
          <a:bodyPr wrap="square" rtlCol="0">
            <a:spAutoFit/>
          </a:bodyPr>
          <a:lstStyle/>
          <a:p>
            <a:r>
              <a:rPr lang="en-US" altLang="zh-CN" dirty="0" smtClean="0"/>
              <a:t>2017</a:t>
            </a:r>
            <a:r>
              <a:rPr lang="zh-CN" altLang="en-US" dirty="0" smtClean="0"/>
              <a:t>年</a:t>
            </a:r>
            <a:r>
              <a:rPr lang="en-US" altLang="zh-CN" dirty="0" smtClean="0"/>
              <a:t>8</a:t>
            </a:r>
            <a:r>
              <a:rPr lang="zh-CN" altLang="en-US" dirty="0" smtClean="0"/>
              <a:t>月</a:t>
            </a:r>
            <a:r>
              <a:rPr lang="en-US" altLang="zh-CN" dirty="0" smtClean="0"/>
              <a:t>-2018</a:t>
            </a:r>
            <a:r>
              <a:rPr lang="zh-CN" altLang="en-US" dirty="0" smtClean="0"/>
              <a:t>年</a:t>
            </a:r>
            <a:r>
              <a:rPr lang="en-US" altLang="zh-CN" dirty="0" smtClean="0"/>
              <a:t>2</a:t>
            </a:r>
            <a:r>
              <a:rPr lang="zh-CN" altLang="en-US" dirty="0" smtClean="0"/>
              <a:t>月</a:t>
            </a:r>
            <a:endParaRPr lang="zh-CN" altLang="en-US" dirty="0"/>
          </a:p>
        </p:txBody>
      </p:sp>
    </p:spTree>
    <p:extLst>
      <p:ext uri="{BB962C8B-B14F-4D97-AF65-F5344CB8AC3E}">
        <p14:creationId xmlns:p14="http://schemas.microsoft.com/office/powerpoint/2010/main" val="392783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8056984" y="3168402"/>
            <a:ext cx="4392488" cy="360040"/>
          </a:xfrm>
          <a:prstGeom prst="roundRect">
            <a:avLst/>
          </a:prstGeom>
          <a:solidFill>
            <a:srgbClr val="FF0000"/>
          </a:solid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b="3939"/>
          <a:stretch/>
        </p:blipFill>
        <p:spPr>
          <a:xfrm>
            <a:off x="7073531" y="518452"/>
            <a:ext cx="5353178" cy="6178342"/>
          </a:xfrm>
          <a:prstGeom prst="rect">
            <a:avLst/>
          </a:prstGeom>
          <a:solidFill>
            <a:schemeClr val="tx1"/>
          </a:solidFill>
        </p:spPr>
        <p:style>
          <a:lnRef idx="2">
            <a:schemeClr val="dk1"/>
          </a:lnRef>
          <a:fillRef idx="1">
            <a:schemeClr val="lt1"/>
          </a:fillRef>
          <a:effectRef idx="0">
            <a:schemeClr val="dk1"/>
          </a:effectRef>
          <a:fontRef idx="minor">
            <a:schemeClr val="dk1"/>
          </a:fontRef>
        </p:style>
      </p:pic>
      <p:sp>
        <p:nvSpPr>
          <p:cNvPr id="7" name="矩形 6"/>
          <p:cNvSpPr/>
          <p:nvPr/>
        </p:nvSpPr>
        <p:spPr>
          <a:xfrm>
            <a:off x="207221" y="2071749"/>
            <a:ext cx="6691499" cy="1015663"/>
          </a:xfrm>
          <a:prstGeom prst="rect">
            <a:avLst/>
          </a:prstGeom>
        </p:spPr>
        <p:txBody>
          <a:bodyPr wrap="square">
            <a:spAutoFit/>
          </a:bodyPr>
          <a:lstStyle/>
          <a:p>
            <a:pPr algn="just">
              <a:spcAft>
                <a:spcPts val="0"/>
              </a:spcAft>
            </a:pPr>
            <a:r>
              <a:rPr lang="en-US" altLang="zh-CN" sz="2000" b="1" kern="0" dirty="0">
                <a:latin typeface="LinLibertineT"/>
                <a:ea typeface="宋体" panose="02010600030101010101" pitchFamily="2" charset="-122"/>
                <a:cs typeface="LinLibertineT"/>
              </a:rPr>
              <a:t>Min Peng, </a:t>
            </a:r>
            <a:r>
              <a:rPr lang="en-US" altLang="zh-CN" sz="2000" kern="0" dirty="0">
                <a:latin typeface="LinLibertineT"/>
                <a:ea typeface="宋体" panose="02010600030101010101" pitchFamily="2" charset="-122"/>
                <a:cs typeface="LinLibertineT"/>
              </a:rPr>
              <a:t>Gang Hu, </a:t>
            </a:r>
            <a:r>
              <a:rPr lang="en-US" altLang="zh-CN" sz="2000" kern="0" dirty="0" err="1">
                <a:latin typeface="LinLibertineT"/>
                <a:ea typeface="宋体" panose="02010600030101010101" pitchFamily="2" charset="-122"/>
                <a:cs typeface="LinLibertineT"/>
              </a:rPr>
              <a:t>Weiguang</a:t>
            </a:r>
            <a:r>
              <a:rPr lang="en-US" altLang="zh-CN" sz="2000" kern="0" dirty="0">
                <a:latin typeface="LinLibertineT"/>
                <a:ea typeface="宋体" panose="02010600030101010101" pitchFamily="2" charset="-122"/>
                <a:cs typeface="LinLibertineT"/>
              </a:rPr>
              <a:t> Han, et al. Robust Code Summarization[C</a:t>
            </a:r>
            <a:r>
              <a:rPr lang="en-US" altLang="zh-CN" sz="2000" kern="0" dirty="0" smtClean="0">
                <a:latin typeface="LinLibertineT"/>
                <a:ea typeface="宋体" panose="02010600030101010101" pitchFamily="2" charset="-122"/>
                <a:cs typeface="LinLibertineT"/>
              </a:rPr>
              <a:t>],International Joint </a:t>
            </a:r>
            <a:r>
              <a:rPr lang="en-US" altLang="zh-CN" sz="2000" kern="0" dirty="0">
                <a:latin typeface="LinLibertineT"/>
                <a:ea typeface="宋体" panose="02010600030101010101" pitchFamily="2" charset="-122"/>
                <a:cs typeface="LinLibertineT"/>
              </a:rPr>
              <a:t>Conference on Artificial Intelligence(</a:t>
            </a:r>
            <a:r>
              <a:rPr lang="en-US" altLang="zh-CN" sz="2000" kern="0" dirty="0" err="1">
                <a:latin typeface="LinLibertineT"/>
                <a:ea typeface="宋体" panose="02010600030101010101" pitchFamily="2" charset="-122"/>
                <a:cs typeface="LinLibertineT"/>
              </a:rPr>
              <a:t>IJCAI</a:t>
            </a:r>
            <a:r>
              <a:rPr lang="en-US" altLang="zh-CN" sz="2000" kern="0" dirty="0">
                <a:latin typeface="LinLibertineT"/>
                <a:ea typeface="宋体" panose="02010600030101010101" pitchFamily="2" charset="-122"/>
                <a:cs typeface="LinLibertineT"/>
              </a:rPr>
              <a:t>),2018</a:t>
            </a:r>
            <a:r>
              <a:rPr lang="zh-CN" altLang="zh-CN" sz="2000" kern="0" dirty="0" smtClean="0">
                <a:latin typeface="LinLibertineT"/>
                <a:ea typeface="宋体" panose="02010600030101010101" pitchFamily="2" charset="-122"/>
                <a:cs typeface="LinLibertineT"/>
              </a:rPr>
              <a:t>（</a:t>
            </a:r>
            <a:r>
              <a:rPr lang="en-US" altLang="zh-CN" sz="2000" kern="0" dirty="0" smtClean="0">
                <a:latin typeface="LinLibertineT"/>
                <a:ea typeface="宋体" panose="02010600030101010101" pitchFamily="2" charset="-122"/>
                <a:cs typeface="LinLibertineT"/>
              </a:rPr>
              <a:t>A</a:t>
            </a:r>
            <a:r>
              <a:rPr lang="zh-CN" altLang="en-US" sz="2000" kern="0" dirty="0" smtClean="0">
                <a:latin typeface="LinLibertineT"/>
                <a:ea typeface="宋体" panose="02010600030101010101" pitchFamily="2" charset="-122"/>
                <a:cs typeface="LinLibertineT"/>
              </a:rPr>
              <a:t>会议，</a:t>
            </a:r>
            <a:r>
              <a:rPr lang="zh-CN" altLang="zh-CN" sz="2000" kern="0" dirty="0" smtClean="0">
                <a:latin typeface="LinLibertineT"/>
                <a:ea typeface="宋体" panose="02010600030101010101" pitchFamily="2" charset="-122"/>
                <a:cs typeface="LinLibertineT"/>
              </a:rPr>
              <a:t>已</a:t>
            </a:r>
            <a:r>
              <a:rPr lang="zh-CN" altLang="zh-CN" sz="2000" kern="0" dirty="0">
                <a:latin typeface="LinLibertineT"/>
                <a:ea typeface="宋体" panose="02010600030101010101" pitchFamily="2" charset="-122"/>
                <a:cs typeface="LinLibertineT"/>
              </a:rPr>
              <a:t>投稿）</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8" name="椭圆 7"/>
          <p:cNvSpPr/>
          <p:nvPr/>
        </p:nvSpPr>
        <p:spPr>
          <a:xfrm>
            <a:off x="237753" y="310772"/>
            <a:ext cx="1505026" cy="1505025"/>
          </a:xfrm>
          <a:prstGeom prst="ellipse">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a:solidFill>
                <a:schemeClr val="bg1"/>
              </a:solidFill>
              <a:latin typeface="微软雅黑" pitchFamily="34" charset="-122"/>
              <a:ea typeface="微软雅黑" pitchFamily="34" charset="-122"/>
            </a:endParaRPr>
          </a:p>
        </p:txBody>
      </p:sp>
      <p:sp>
        <p:nvSpPr>
          <p:cNvPr id="9" name="Text Box 42"/>
          <p:cNvSpPr txBox="1">
            <a:spLocks noChangeArrowheads="1"/>
          </p:cNvSpPr>
          <p:nvPr/>
        </p:nvSpPr>
        <p:spPr bwMode="auto">
          <a:xfrm>
            <a:off x="85377" y="731916"/>
            <a:ext cx="1905001" cy="761747"/>
          </a:xfrm>
          <a:prstGeom prst="rect">
            <a:avLst/>
          </a:prstGeom>
          <a:no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4000">
                <a:solidFill>
                  <a:schemeClr val="bg1"/>
                </a:solidFill>
                <a:latin typeface="微软雅黑" pitchFamily="34" charset="-122"/>
                <a:ea typeface="微软雅黑"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800" dirty="0" smtClean="0"/>
              <a:t>论文</a:t>
            </a:r>
            <a:endParaRPr lang="zh-CN" altLang="en-US" sz="2800" dirty="0"/>
          </a:p>
        </p:txBody>
      </p:sp>
      <p:sp>
        <p:nvSpPr>
          <p:cNvPr id="12" name="文本框 11"/>
          <p:cNvSpPr txBox="1"/>
          <p:nvPr/>
        </p:nvSpPr>
        <p:spPr>
          <a:xfrm>
            <a:off x="7849684" y="2862368"/>
            <a:ext cx="4599788" cy="612068"/>
          </a:xfrm>
          <a:prstGeom prst="rect">
            <a:avLst/>
          </a:prstGeom>
          <a:noFill/>
          <a:ln w="28575">
            <a:solidFill>
              <a:srgbClr val="FF0000"/>
            </a:solidFill>
          </a:ln>
        </p:spPr>
        <p:txBody>
          <a:bodyPr wrap="square" rtlCol="0">
            <a:spAutoFit/>
          </a:bodyPr>
          <a:lstStyle/>
          <a:p>
            <a:endParaRPr lang="zh-CN" altLang="en-US" dirty="0"/>
          </a:p>
        </p:txBody>
      </p:sp>
      <p:sp>
        <p:nvSpPr>
          <p:cNvPr id="13" name="文本框 12"/>
          <p:cNvSpPr txBox="1"/>
          <p:nvPr/>
        </p:nvSpPr>
        <p:spPr>
          <a:xfrm>
            <a:off x="7408912" y="576114"/>
            <a:ext cx="653317" cy="3009990"/>
          </a:xfrm>
          <a:prstGeom prst="rect">
            <a:avLst/>
          </a:prstGeom>
          <a:noFill/>
          <a:ln w="28575">
            <a:solidFill>
              <a:schemeClr val="accent5">
                <a:lumMod val="60000"/>
                <a:lumOff val="40000"/>
              </a:schemeClr>
            </a:solidFill>
          </a:ln>
        </p:spPr>
        <p:txBody>
          <a:bodyPr vert="eaVert" wrap="square" rtlCol="0">
            <a:spAutoFit/>
          </a:bodyPr>
          <a:lstStyle/>
          <a:p>
            <a:endParaRPr lang="zh-CN" altLang="en-US" dirty="0"/>
          </a:p>
        </p:txBody>
      </p:sp>
      <p:sp>
        <p:nvSpPr>
          <p:cNvPr id="14" name="文本框 13"/>
          <p:cNvSpPr txBox="1"/>
          <p:nvPr/>
        </p:nvSpPr>
        <p:spPr>
          <a:xfrm>
            <a:off x="267791" y="3343364"/>
            <a:ext cx="6481704" cy="3323987"/>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en-US" altLang="zh-CN" dirty="0" smtClean="0"/>
              <a:t>2018</a:t>
            </a:r>
            <a:r>
              <a:rPr lang="zh-CN" altLang="en-US" dirty="0" smtClean="0"/>
              <a:t>年</a:t>
            </a:r>
            <a:r>
              <a:rPr lang="en-US" altLang="zh-CN" dirty="0" smtClean="0"/>
              <a:t>9</a:t>
            </a:r>
            <a:r>
              <a:rPr lang="zh-CN" altLang="en-US" dirty="0" smtClean="0"/>
              <a:t>月：语料抽取与提纯</a:t>
            </a:r>
            <a:endParaRPr lang="en-US" altLang="zh-CN" dirty="0" smtClean="0"/>
          </a:p>
          <a:p>
            <a:pPr>
              <a:lnSpc>
                <a:spcPct val="200000"/>
              </a:lnSpc>
            </a:pPr>
            <a:r>
              <a:rPr lang="en-US" altLang="zh-CN" dirty="0" smtClean="0"/>
              <a:t>    </a:t>
            </a:r>
            <a:r>
              <a:rPr lang="zh-CN" altLang="en-US" dirty="0" smtClean="0"/>
              <a:t>孪生网络文本分类 ，跑实验，深度学习（</a:t>
            </a:r>
            <a:r>
              <a:rPr lang="en-US" altLang="zh-CN" dirty="0" smtClean="0"/>
              <a:t>1</a:t>
            </a:r>
            <a:r>
              <a:rPr lang="zh-CN" altLang="en-US" dirty="0" smtClean="0"/>
              <a:t>次）</a:t>
            </a:r>
            <a:endParaRPr lang="en-US" altLang="zh-CN" dirty="0" smtClean="0"/>
          </a:p>
          <a:p>
            <a:pPr marL="342900" indent="-342900">
              <a:lnSpc>
                <a:spcPct val="200000"/>
              </a:lnSpc>
              <a:buFont typeface="Wingdings" panose="05000000000000000000" pitchFamily="2" charset="2"/>
              <a:buChar char="l"/>
            </a:pPr>
            <a:r>
              <a:rPr lang="en-US" altLang="zh-CN" dirty="0" smtClean="0"/>
              <a:t>2018</a:t>
            </a:r>
            <a:r>
              <a:rPr lang="zh-CN" altLang="en-US" dirty="0" smtClean="0"/>
              <a:t>年</a:t>
            </a:r>
            <a:r>
              <a:rPr lang="en-US" altLang="zh-CN" dirty="0" smtClean="0"/>
              <a:t>10-12</a:t>
            </a:r>
            <a:r>
              <a:rPr lang="zh-CN" altLang="en-US" dirty="0" smtClean="0"/>
              <a:t>月：跑实验，深度学习（</a:t>
            </a:r>
            <a:r>
              <a:rPr lang="en-US" altLang="zh-CN" dirty="0" smtClean="0"/>
              <a:t>16</a:t>
            </a:r>
            <a:r>
              <a:rPr lang="zh-CN" altLang="en-US" dirty="0" smtClean="0"/>
              <a:t>次）   </a:t>
            </a:r>
            <a:endParaRPr lang="en-US" altLang="zh-CN" dirty="0" smtClean="0"/>
          </a:p>
          <a:p>
            <a:pPr>
              <a:lnSpc>
                <a:spcPct val="200000"/>
              </a:lnSpc>
            </a:pPr>
            <a:r>
              <a:rPr lang="en-US" altLang="zh-CN" dirty="0"/>
              <a:t> </a:t>
            </a:r>
            <a:r>
              <a:rPr lang="en-US" altLang="zh-CN" dirty="0" smtClean="0"/>
              <a:t>   </a:t>
            </a:r>
            <a:r>
              <a:rPr lang="zh-CN" altLang="en-US" dirty="0" smtClean="0"/>
              <a:t>分为 </a:t>
            </a:r>
            <a:r>
              <a:rPr lang="en-US" altLang="zh-CN" dirty="0" smtClean="0"/>
              <a:t>1</a:t>
            </a:r>
            <a:r>
              <a:rPr lang="zh-CN" altLang="en-US" dirty="0" smtClean="0"/>
              <a:t>）语料提纯，</a:t>
            </a:r>
            <a:r>
              <a:rPr lang="en-US" altLang="zh-CN" dirty="0" smtClean="0"/>
              <a:t>2</a:t>
            </a:r>
            <a:r>
              <a:rPr lang="zh-CN" altLang="en-US" dirty="0" smtClean="0"/>
              <a:t>）不同模型</a:t>
            </a:r>
            <a:endParaRPr lang="en-US" altLang="zh-CN" dirty="0" smtClean="0"/>
          </a:p>
          <a:p>
            <a:pPr marL="342900" indent="-342900">
              <a:lnSpc>
                <a:spcPct val="200000"/>
              </a:lnSpc>
              <a:buFont typeface="Wingdings" panose="05000000000000000000" pitchFamily="2" charset="2"/>
              <a:buChar char="l"/>
            </a:pPr>
            <a:r>
              <a:rPr lang="en-US" altLang="zh-CN" dirty="0"/>
              <a:t>2018</a:t>
            </a:r>
            <a:r>
              <a:rPr lang="zh-CN" altLang="en-US" dirty="0"/>
              <a:t>年</a:t>
            </a:r>
            <a:r>
              <a:rPr lang="en-US" altLang="zh-CN" dirty="0"/>
              <a:t>1</a:t>
            </a:r>
            <a:r>
              <a:rPr lang="zh-CN" altLang="en-US" dirty="0"/>
              <a:t>月：撰写论文，投稿</a:t>
            </a:r>
            <a:endParaRPr lang="zh-CN" altLang="en-US" dirty="0"/>
          </a:p>
        </p:txBody>
      </p:sp>
      <p:sp>
        <p:nvSpPr>
          <p:cNvPr id="15" name="文本框 14"/>
          <p:cNvSpPr txBox="1"/>
          <p:nvPr/>
        </p:nvSpPr>
        <p:spPr>
          <a:xfrm>
            <a:off x="7408912" y="144066"/>
            <a:ext cx="648072" cy="415498"/>
          </a:xfrm>
          <a:prstGeom prst="rect">
            <a:avLst/>
          </a:prstGeom>
          <a:noFill/>
        </p:spPr>
        <p:txBody>
          <a:bodyPr wrap="square" rtlCol="0">
            <a:spAutoFit/>
          </a:bodyPr>
          <a:lstStyle/>
          <a:p>
            <a:r>
              <a:rPr lang="en-US" altLang="zh-CN" dirty="0" smtClean="0"/>
              <a:t>2</a:t>
            </a:r>
            <a:r>
              <a:rPr lang="zh-CN" altLang="en-US" dirty="0" smtClean="0"/>
              <a:t>次</a:t>
            </a:r>
            <a:endParaRPr lang="zh-CN" altLang="en-US" dirty="0"/>
          </a:p>
        </p:txBody>
      </p:sp>
      <p:sp>
        <p:nvSpPr>
          <p:cNvPr id="16" name="文本框 15"/>
          <p:cNvSpPr txBox="1"/>
          <p:nvPr/>
        </p:nvSpPr>
        <p:spPr>
          <a:xfrm>
            <a:off x="12439870" y="2846454"/>
            <a:ext cx="322219" cy="738664"/>
          </a:xfrm>
          <a:prstGeom prst="rect">
            <a:avLst/>
          </a:prstGeom>
          <a:noFill/>
        </p:spPr>
        <p:txBody>
          <a:bodyPr wrap="square" rtlCol="0">
            <a:spAutoFit/>
          </a:bodyPr>
          <a:lstStyle/>
          <a:p>
            <a:r>
              <a:rPr lang="en-US" altLang="zh-CN" dirty="0" smtClean="0"/>
              <a:t>4</a:t>
            </a:r>
            <a:r>
              <a:rPr lang="zh-CN" altLang="en-US" dirty="0" smtClean="0"/>
              <a:t>次</a:t>
            </a:r>
            <a:endParaRPr lang="zh-CN" altLang="en-US" dirty="0"/>
          </a:p>
        </p:txBody>
      </p:sp>
    </p:spTree>
    <p:extLst>
      <p:ext uri="{BB962C8B-B14F-4D97-AF65-F5344CB8AC3E}">
        <p14:creationId xmlns:p14="http://schemas.microsoft.com/office/powerpoint/2010/main" val="353110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3"/>
          <p:cNvSpPr>
            <a:spLocks noChangeArrowheads="1"/>
          </p:cNvSpPr>
          <p:nvPr/>
        </p:nvSpPr>
        <p:spPr bwMode="ltGray">
          <a:xfrm>
            <a:off x="5990467" y="3182569"/>
            <a:ext cx="3702050" cy="1066800"/>
          </a:xfrm>
          <a:prstGeom prst="roundRect">
            <a:avLst>
              <a:gd name="adj" fmla="val 11921"/>
            </a:avLst>
          </a:prstGeom>
          <a:solidFill>
            <a:schemeClr val="tx1">
              <a:lumMod val="75000"/>
              <a:lumOff val="25000"/>
            </a:schemeClr>
          </a:solidFill>
          <a:ln w="25400">
            <a:solidFill>
              <a:srgbClr val="FEFFFF"/>
            </a:solidFill>
            <a:round/>
            <a:headEnd/>
            <a:tailEnd/>
          </a:ln>
          <a:effectLst/>
        </p:spPr>
        <p:txBody>
          <a:bodyPr wrap="none" anchor="ctr"/>
          <a:lstStyle/>
          <a:p>
            <a:r>
              <a:rPr lang="en-US" altLang="zh-CN" sz="1800" dirty="0" smtClean="0">
                <a:solidFill>
                  <a:schemeClr val="lt1"/>
                </a:solidFill>
              </a:rPr>
              <a:t>        </a:t>
            </a:r>
            <a:endParaRPr lang="zh-CN" altLang="en-US" sz="1800" dirty="0">
              <a:solidFill>
                <a:schemeClr val="lt1"/>
              </a:solidFill>
            </a:endParaRPr>
          </a:p>
        </p:txBody>
      </p:sp>
      <p:grpSp>
        <p:nvGrpSpPr>
          <p:cNvPr id="32" name="组合 31"/>
          <p:cNvGrpSpPr/>
          <p:nvPr/>
        </p:nvGrpSpPr>
        <p:grpSpPr>
          <a:xfrm>
            <a:off x="5969298" y="1796704"/>
            <a:ext cx="3702050" cy="1066800"/>
            <a:chOff x="6776826" y="1664050"/>
            <a:chExt cx="3702050" cy="1066800"/>
          </a:xfrm>
          <a:solidFill>
            <a:srgbClr val="C00000"/>
          </a:solidFill>
        </p:grpSpPr>
        <p:sp>
          <p:nvSpPr>
            <p:cNvPr id="33" name="AutoShape 2"/>
            <p:cNvSpPr>
              <a:spLocks noChangeArrowheads="1"/>
            </p:cNvSpPr>
            <p:nvPr/>
          </p:nvSpPr>
          <p:spPr bwMode="ltGray">
            <a:xfrm>
              <a:off x="6776826" y="1664050"/>
              <a:ext cx="3702050" cy="1066800"/>
            </a:xfrm>
            <a:prstGeom prst="roundRect">
              <a:avLst>
                <a:gd name="adj" fmla="val 11921"/>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itchFamily="34" charset="-122"/>
                <a:ea typeface="微软雅黑" pitchFamily="34" charset="-122"/>
              </a:endParaRPr>
            </a:p>
          </p:txBody>
        </p:sp>
        <p:sp>
          <p:nvSpPr>
            <p:cNvPr id="34" name="Rectangle 39"/>
            <p:cNvSpPr>
              <a:spLocks noChangeArrowheads="1"/>
            </p:cNvSpPr>
            <p:nvPr/>
          </p:nvSpPr>
          <p:spPr bwMode="black">
            <a:xfrm>
              <a:off x="6940102" y="1791048"/>
              <a:ext cx="3425825" cy="83099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solidFill>
                    <a:schemeClr val="bg1"/>
                  </a:solidFill>
                  <a:latin typeface="微软雅黑" pitchFamily="34" charset="-122"/>
                  <a:ea typeface="微软雅黑" pitchFamily="34" charset="-122"/>
                </a:rPr>
                <a:t>Code search</a:t>
              </a:r>
              <a:endParaRPr lang="zh-CN" altLang="en-US" sz="1800" dirty="0">
                <a:solidFill>
                  <a:schemeClr val="bg1"/>
                </a:solidFill>
                <a:latin typeface="微软雅黑" pitchFamily="34" charset="-122"/>
                <a:ea typeface="微软雅黑" pitchFamily="34" charset="-122"/>
              </a:endParaRPr>
            </a:p>
          </p:txBody>
        </p:sp>
      </p:grpSp>
      <p:sp>
        <p:nvSpPr>
          <p:cNvPr id="36" name="AutoShape 4"/>
          <p:cNvSpPr>
            <a:spLocks noChangeArrowheads="1"/>
          </p:cNvSpPr>
          <p:nvPr/>
        </p:nvSpPr>
        <p:spPr bwMode="ltGray">
          <a:xfrm>
            <a:off x="5958760" y="4477786"/>
            <a:ext cx="3702050" cy="1066800"/>
          </a:xfrm>
          <a:prstGeom prst="roundRect">
            <a:avLst>
              <a:gd name="adj" fmla="val 11921"/>
            </a:avLst>
          </a:prstGeom>
          <a:solidFill>
            <a:srgbClr val="C00000"/>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itchFamily="34" charset="-122"/>
              <a:ea typeface="微软雅黑" pitchFamily="34" charset="-122"/>
            </a:endParaRPr>
          </a:p>
        </p:txBody>
      </p:sp>
      <p:sp>
        <p:nvSpPr>
          <p:cNvPr id="44" name="Freeform 43"/>
          <p:cNvSpPr>
            <a:spLocks/>
          </p:cNvSpPr>
          <p:nvPr/>
        </p:nvSpPr>
        <p:spPr bwMode="gray">
          <a:xfrm rot="16200000">
            <a:off x="4609368" y="4464496"/>
            <a:ext cx="1624013" cy="968374"/>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accent6">
              <a:lumMod val="50000"/>
              <a:alpha val="50195"/>
            </a:schemeClr>
          </a:solidFill>
          <a:ln>
            <a:noFill/>
          </a:ln>
          <a:extLst/>
        </p:spPr>
        <p:txBody>
          <a:bodyPr wrap="none" lIns="91387" tIns="45696" rIns="91387" bIns="45696" anchor="ctr"/>
          <a:lstStyle/>
          <a:p>
            <a:endParaRPr lang="zh-CN" altLang="en-US"/>
          </a:p>
        </p:txBody>
      </p:sp>
      <p:sp>
        <p:nvSpPr>
          <p:cNvPr id="45" name="Freeform 44"/>
          <p:cNvSpPr>
            <a:spLocks/>
          </p:cNvSpPr>
          <p:nvPr/>
        </p:nvSpPr>
        <p:spPr bwMode="gray">
          <a:xfrm rot="16200000">
            <a:off x="5176108" y="3116708"/>
            <a:ext cx="314325" cy="1096963"/>
          </a:xfrm>
          <a:custGeom>
            <a:avLst/>
            <a:gdLst>
              <a:gd name="T0" fmla="*/ 2147483647 w 142"/>
              <a:gd name="T1" fmla="*/ 2147483647 h 604"/>
              <a:gd name="T2" fmla="*/ 2147483647 w 142"/>
              <a:gd name="T3" fmla="*/ 2147483647 h 604"/>
              <a:gd name="T4" fmla="*/ 0 w 142"/>
              <a:gd name="T5" fmla="*/ 2147483647 h 604"/>
              <a:gd name="T6" fmla="*/ 2147483647 w 142"/>
              <a:gd name="T7" fmla="*/ 2147483647 h 604"/>
              <a:gd name="T8" fmla="*/ 2147483647 w 142"/>
              <a:gd name="T9" fmla="*/ 2147483647 h 604"/>
              <a:gd name="T10" fmla="*/ 2147483647 w 142"/>
              <a:gd name="T11" fmla="*/ 2147483647 h 604"/>
              <a:gd name="T12" fmla="*/ 2147483647 w 142"/>
              <a:gd name="T13" fmla="*/ 0 h 604"/>
              <a:gd name="T14" fmla="*/ 2147483647 w 142"/>
              <a:gd name="T15" fmla="*/ 2147483647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6">
              <a:lumMod val="50000"/>
              <a:alpha val="50195"/>
            </a:schemeClr>
          </a:solidFill>
          <a:ln>
            <a:noFill/>
          </a:ln>
          <a:extLst/>
        </p:spPr>
        <p:txBody>
          <a:bodyPr wrap="none" lIns="91387" tIns="45696" rIns="91387" bIns="45696" anchor="ctr"/>
          <a:lstStyle/>
          <a:p>
            <a:endParaRPr lang="zh-CN" altLang="en-US"/>
          </a:p>
        </p:txBody>
      </p:sp>
      <p:sp>
        <p:nvSpPr>
          <p:cNvPr id="46" name="Freeform 45"/>
          <p:cNvSpPr>
            <a:spLocks/>
          </p:cNvSpPr>
          <p:nvPr/>
        </p:nvSpPr>
        <p:spPr bwMode="gray">
          <a:xfrm rot="16200000" flipH="1">
            <a:off x="4569682" y="1900683"/>
            <a:ext cx="1624012" cy="968374"/>
          </a:xfrm>
          <a:custGeom>
            <a:avLst/>
            <a:gdLst>
              <a:gd name="T0" fmla="*/ 0 w 735"/>
              <a:gd name="T1" fmla="*/ 0 h 532"/>
              <a:gd name="T2" fmla="*/ 2147483647 w 735"/>
              <a:gd name="T3" fmla="*/ 2147483647 h 532"/>
              <a:gd name="T4" fmla="*/ 2147483647 w 735"/>
              <a:gd name="T5" fmla="*/ 2147483647 h 532"/>
              <a:gd name="T6" fmla="*/ 2147483647 w 735"/>
              <a:gd name="T7" fmla="*/ 2147483647 h 532"/>
              <a:gd name="T8" fmla="*/ 2147483647 w 735"/>
              <a:gd name="T9" fmla="*/ 2147483647 h 532"/>
              <a:gd name="T10" fmla="*/ 2147483647 w 735"/>
              <a:gd name="T11" fmla="*/ 2147483647 h 532"/>
              <a:gd name="T12" fmla="*/ 2147483647 w 735"/>
              <a:gd name="T13" fmla="*/ 2147483647 h 532"/>
              <a:gd name="T14" fmla="*/ 2147483647 w 735"/>
              <a:gd name="T15" fmla="*/ 2147483647 h 532"/>
              <a:gd name="T16" fmla="*/ 2147483647 w 735"/>
              <a:gd name="T17" fmla="*/ 2147483647 h 532"/>
              <a:gd name="T18" fmla="*/ 2147483647 w 735"/>
              <a:gd name="T19" fmla="*/ 2147483647 h 532"/>
              <a:gd name="T20" fmla="*/ 2147483647 w 735"/>
              <a:gd name="T21" fmla="*/ 2147483647 h 532"/>
              <a:gd name="T22" fmla="*/ 2147483647 w 735"/>
              <a:gd name="T23" fmla="*/ 2147483647 h 532"/>
              <a:gd name="T24" fmla="*/ 2147483647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solidFill>
            <a:schemeClr val="accent6">
              <a:lumMod val="50000"/>
              <a:alpha val="50195"/>
            </a:schemeClr>
          </a:solidFill>
          <a:ln>
            <a:noFill/>
          </a:ln>
          <a:extLst/>
        </p:spPr>
        <p:txBody>
          <a:bodyPr wrap="none" lIns="91387" tIns="45696" rIns="91387" bIns="45696" anchor="ctr"/>
          <a:lstStyle/>
          <a:p>
            <a:endParaRPr lang="zh-CN" altLang="en-US"/>
          </a:p>
        </p:txBody>
      </p:sp>
      <p:sp>
        <p:nvSpPr>
          <p:cNvPr id="3" name="标题 2"/>
          <p:cNvSpPr>
            <a:spLocks noGrp="1"/>
          </p:cNvSpPr>
          <p:nvPr>
            <p:ph type="title"/>
          </p:nvPr>
        </p:nvSpPr>
        <p:spPr>
          <a:xfrm>
            <a:off x="1648272" y="288082"/>
            <a:ext cx="9145016" cy="901690"/>
          </a:xfrm>
        </p:spPr>
        <p:txBody>
          <a:bodyPr>
            <a:normAutofit/>
          </a:bodyPr>
          <a:lstStyle/>
          <a:p>
            <a:r>
              <a:rPr lang="zh-CN" altLang="en-US" dirty="0" smtClean="0"/>
              <a:t>未来工作</a:t>
            </a:r>
            <a:endParaRPr lang="zh-CN" altLang="en-US" dirty="0"/>
          </a:p>
        </p:txBody>
      </p:sp>
      <p:grpSp>
        <p:nvGrpSpPr>
          <p:cNvPr id="21" name="组合 20"/>
          <p:cNvGrpSpPr/>
          <p:nvPr/>
        </p:nvGrpSpPr>
        <p:grpSpPr>
          <a:xfrm>
            <a:off x="865261" y="4457352"/>
            <a:ext cx="3702050" cy="1066800"/>
            <a:chOff x="6811515" y="4324698"/>
            <a:chExt cx="3702050" cy="1066800"/>
          </a:xfrm>
          <a:solidFill>
            <a:srgbClr val="C00000"/>
          </a:solidFill>
        </p:grpSpPr>
        <p:sp>
          <p:nvSpPr>
            <p:cNvPr id="22" name="AutoShape 4"/>
            <p:cNvSpPr>
              <a:spLocks noChangeArrowheads="1"/>
            </p:cNvSpPr>
            <p:nvPr/>
          </p:nvSpPr>
          <p:spPr bwMode="ltGray">
            <a:xfrm>
              <a:off x="6811515" y="4324698"/>
              <a:ext cx="3702050" cy="1066800"/>
            </a:xfrm>
            <a:prstGeom prst="roundRect">
              <a:avLst>
                <a:gd name="adj" fmla="val 11921"/>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itchFamily="34" charset="-122"/>
                <a:ea typeface="微软雅黑" pitchFamily="34" charset="-122"/>
              </a:endParaRPr>
            </a:p>
          </p:txBody>
        </p:sp>
        <p:sp>
          <p:nvSpPr>
            <p:cNvPr id="23" name="Rectangle 40"/>
            <p:cNvSpPr>
              <a:spLocks noChangeArrowheads="1"/>
            </p:cNvSpPr>
            <p:nvPr/>
          </p:nvSpPr>
          <p:spPr bwMode="black">
            <a:xfrm>
              <a:off x="6940103" y="4438998"/>
              <a:ext cx="3425825" cy="83099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800" dirty="0">
                <a:solidFill>
                  <a:schemeClr val="bg1"/>
                </a:solidFill>
                <a:latin typeface="微软雅黑" pitchFamily="34" charset="-122"/>
                <a:ea typeface="微软雅黑" pitchFamily="34" charset="-122"/>
              </a:endParaRPr>
            </a:p>
          </p:txBody>
        </p:sp>
      </p:grpSp>
      <p:grpSp>
        <p:nvGrpSpPr>
          <p:cNvPr id="24" name="组合 23"/>
          <p:cNvGrpSpPr/>
          <p:nvPr/>
        </p:nvGrpSpPr>
        <p:grpSpPr>
          <a:xfrm>
            <a:off x="865261" y="3050806"/>
            <a:ext cx="3702050" cy="1085870"/>
            <a:chOff x="6808340" y="2994373"/>
            <a:chExt cx="3702050" cy="1085870"/>
          </a:xfrm>
          <a:solidFill>
            <a:srgbClr val="FFC000"/>
          </a:solidFill>
        </p:grpSpPr>
        <p:sp>
          <p:nvSpPr>
            <p:cNvPr id="25" name="AutoShape 3"/>
            <p:cNvSpPr>
              <a:spLocks noChangeArrowheads="1"/>
            </p:cNvSpPr>
            <p:nvPr/>
          </p:nvSpPr>
          <p:spPr bwMode="ltGray">
            <a:xfrm>
              <a:off x="6808340" y="2994373"/>
              <a:ext cx="3702050" cy="1066800"/>
            </a:xfrm>
            <a:prstGeom prst="roundRect">
              <a:avLst>
                <a:gd name="adj" fmla="val 11921"/>
              </a:avLst>
            </a:prstGeom>
            <a:solidFill>
              <a:schemeClr val="tx1">
                <a:lumMod val="75000"/>
                <a:lumOff val="25000"/>
              </a:schemeClr>
            </a:solidFill>
            <a:ln w="25400">
              <a:solidFill>
                <a:srgbClr val="FEFFFF"/>
              </a:solidFill>
              <a:round/>
              <a:headEnd/>
              <a:tailEnd/>
            </a:ln>
            <a:effectLst/>
          </p:spPr>
          <p:txBody>
            <a:bodyPr wrap="none" anchor="ctr"/>
            <a:lstStyle/>
            <a:p>
              <a:endParaRPr lang="zh-CN" altLang="en-US" sz="1600">
                <a:ea typeface="宋体" charset="-122"/>
              </a:endParaRPr>
            </a:p>
          </p:txBody>
        </p:sp>
        <p:sp>
          <p:nvSpPr>
            <p:cNvPr id="26" name="Rectangle 38"/>
            <p:cNvSpPr>
              <a:spLocks noChangeArrowheads="1"/>
            </p:cNvSpPr>
            <p:nvPr/>
          </p:nvSpPr>
          <p:spPr bwMode="black">
            <a:xfrm>
              <a:off x="6940103" y="3126136"/>
              <a:ext cx="3425825" cy="95410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S</a:t>
              </a:r>
              <a:r>
                <a:rPr lang="en-US" altLang="zh-CN" sz="1800" dirty="0" smtClean="0"/>
                <a:t>equence-to-sequence</a:t>
              </a:r>
              <a:r>
                <a:rPr lang="en-US" altLang="zh-CN" sz="1800" dirty="0" smtClean="0">
                  <a:solidFill>
                    <a:schemeClr val="bg1"/>
                  </a:solidFill>
                  <a:latin typeface="微软雅黑" pitchFamily="34" charset="-122"/>
                  <a:ea typeface="微软雅黑" pitchFamily="34" charset="-122"/>
                </a:rPr>
                <a:t> </a:t>
              </a:r>
              <a:endParaRPr lang="en-US" altLang="zh-CN" sz="1800" dirty="0">
                <a:solidFill>
                  <a:schemeClr val="bg1"/>
                </a:solidFill>
                <a:latin typeface="微软雅黑" pitchFamily="34" charset="-122"/>
                <a:ea typeface="微软雅黑" pitchFamily="34" charset="-122"/>
              </a:endParaRPr>
            </a:p>
          </p:txBody>
        </p:sp>
      </p:grpSp>
      <p:grpSp>
        <p:nvGrpSpPr>
          <p:cNvPr id="27" name="组合 26"/>
          <p:cNvGrpSpPr/>
          <p:nvPr/>
        </p:nvGrpSpPr>
        <p:grpSpPr>
          <a:xfrm>
            <a:off x="884936" y="1814133"/>
            <a:ext cx="3702050" cy="1066800"/>
            <a:chOff x="6805165" y="1667223"/>
            <a:chExt cx="3702050" cy="1066800"/>
          </a:xfrm>
          <a:solidFill>
            <a:srgbClr val="C00000"/>
          </a:solidFill>
        </p:grpSpPr>
        <p:sp>
          <p:nvSpPr>
            <p:cNvPr id="28" name="AutoShape 2"/>
            <p:cNvSpPr>
              <a:spLocks noChangeArrowheads="1"/>
            </p:cNvSpPr>
            <p:nvPr/>
          </p:nvSpPr>
          <p:spPr bwMode="ltGray">
            <a:xfrm>
              <a:off x="6805165" y="1667223"/>
              <a:ext cx="3702050" cy="1066800"/>
            </a:xfrm>
            <a:prstGeom prst="roundRect">
              <a:avLst>
                <a:gd name="adj" fmla="val 11921"/>
              </a:avLst>
            </a:prstGeom>
            <a:grp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latin typeface="微软雅黑" pitchFamily="34" charset="-122"/>
                <a:ea typeface="微软雅黑" pitchFamily="34" charset="-122"/>
              </a:endParaRPr>
            </a:p>
          </p:txBody>
        </p:sp>
        <p:sp>
          <p:nvSpPr>
            <p:cNvPr id="47" name="Rectangle 39"/>
            <p:cNvSpPr>
              <a:spLocks noChangeArrowheads="1"/>
            </p:cNvSpPr>
            <p:nvPr/>
          </p:nvSpPr>
          <p:spPr bwMode="black">
            <a:xfrm>
              <a:off x="6940102" y="1791048"/>
              <a:ext cx="3425825" cy="83099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bg1"/>
                  </a:solidFill>
                  <a:latin typeface="微软雅黑" pitchFamily="34" charset="-122"/>
                  <a:ea typeface="微软雅黑" pitchFamily="34" charset="-122"/>
                </a:rPr>
                <a:t>Code </a:t>
              </a:r>
              <a:r>
                <a:rPr lang="en-US" altLang="zh-CN" sz="1800" dirty="0" smtClean="0">
                  <a:solidFill>
                    <a:schemeClr val="bg1"/>
                  </a:solidFill>
                  <a:latin typeface="微软雅黑" pitchFamily="34" charset="-122"/>
                  <a:ea typeface="微软雅黑" pitchFamily="34" charset="-122"/>
                </a:rPr>
                <a:t>summarization </a:t>
              </a:r>
              <a:endParaRPr lang="zh-CN" altLang="en-US" sz="1800" dirty="0">
                <a:solidFill>
                  <a:schemeClr val="bg1"/>
                </a:solidFill>
                <a:latin typeface="微软雅黑" pitchFamily="34" charset="-122"/>
                <a:ea typeface="微软雅黑" pitchFamily="34" charset="-122"/>
              </a:endParaRPr>
            </a:p>
          </p:txBody>
        </p:sp>
      </p:grpSp>
      <p:sp>
        <p:nvSpPr>
          <p:cNvPr id="39" name="矩形 38"/>
          <p:cNvSpPr/>
          <p:nvPr/>
        </p:nvSpPr>
        <p:spPr>
          <a:xfrm>
            <a:off x="6725580" y="4617817"/>
            <a:ext cx="2168410" cy="738664"/>
          </a:xfrm>
          <a:prstGeom prst="rect">
            <a:avLst/>
          </a:prstGeom>
        </p:spPr>
        <p:txBody>
          <a:bodyPr wrap="square">
            <a:spAutoFit/>
          </a:bodyPr>
          <a:lstStyle/>
          <a:p>
            <a:r>
              <a:rPr lang="en-US" altLang="zh-CN" sz="1800" dirty="0">
                <a:solidFill>
                  <a:schemeClr val="lt1"/>
                </a:solidFill>
              </a:rPr>
              <a:t>Summarization</a:t>
            </a:r>
            <a:r>
              <a:rPr lang="en-US" altLang="zh-CN" dirty="0"/>
              <a:t> </a:t>
            </a:r>
            <a:r>
              <a:rPr lang="en-US" altLang="zh-CN" sz="1800" dirty="0">
                <a:solidFill>
                  <a:schemeClr val="lt1"/>
                </a:solidFill>
              </a:rPr>
              <a:t>of</a:t>
            </a:r>
            <a:r>
              <a:rPr lang="en-US" altLang="zh-CN" dirty="0"/>
              <a:t> </a:t>
            </a:r>
            <a:endParaRPr lang="en-US" altLang="zh-CN" sz="1800" dirty="0" smtClean="0">
              <a:solidFill>
                <a:schemeClr val="lt1"/>
              </a:solidFill>
            </a:endParaRPr>
          </a:p>
          <a:p>
            <a:r>
              <a:rPr lang="en-US" altLang="zh-CN" dirty="0" smtClean="0"/>
              <a:t> </a:t>
            </a:r>
            <a:r>
              <a:rPr lang="en-US" altLang="zh-CN" sz="1800" dirty="0" smtClean="0">
                <a:solidFill>
                  <a:schemeClr val="lt1"/>
                </a:solidFill>
              </a:rPr>
              <a:t>code</a:t>
            </a:r>
            <a:r>
              <a:rPr lang="en-US" altLang="zh-CN" dirty="0" smtClean="0"/>
              <a:t> </a:t>
            </a:r>
            <a:r>
              <a:rPr lang="en-US" altLang="zh-CN" sz="1800" dirty="0" smtClean="0">
                <a:solidFill>
                  <a:schemeClr val="lt1"/>
                </a:solidFill>
              </a:rPr>
              <a:t>changes </a:t>
            </a:r>
            <a:r>
              <a:rPr lang="zh-CN" altLang="en-US" sz="1800" dirty="0" smtClean="0">
                <a:solidFill>
                  <a:schemeClr val="lt1"/>
                </a:solidFill>
              </a:rPr>
              <a:t>（</a:t>
            </a:r>
            <a:r>
              <a:rPr lang="zh-CN" altLang="en-US" sz="1800" b="1" dirty="0" smtClean="0"/>
              <a:t>√</a:t>
            </a:r>
            <a:r>
              <a:rPr lang="zh-CN" altLang="en-US" sz="1800" dirty="0" smtClean="0">
                <a:solidFill>
                  <a:schemeClr val="lt1"/>
                </a:solidFill>
              </a:rPr>
              <a:t>）</a:t>
            </a:r>
            <a:endParaRPr lang="zh-CN" altLang="en-US" sz="1800" dirty="0">
              <a:solidFill>
                <a:schemeClr val="lt1"/>
              </a:solidFill>
            </a:endParaRPr>
          </a:p>
        </p:txBody>
      </p:sp>
      <p:sp>
        <p:nvSpPr>
          <p:cNvPr id="5" name="矩形 4"/>
          <p:cNvSpPr/>
          <p:nvPr/>
        </p:nvSpPr>
        <p:spPr>
          <a:xfrm>
            <a:off x="6312280" y="3470436"/>
            <a:ext cx="3265638" cy="461665"/>
          </a:xfrm>
          <a:prstGeom prst="rect">
            <a:avLst/>
          </a:prstGeom>
        </p:spPr>
        <p:txBody>
          <a:bodyPr wrap="none">
            <a:spAutoFit/>
          </a:bodyPr>
          <a:lstStyle/>
          <a:p>
            <a:r>
              <a:rPr lang="en-US" altLang="zh-CN" sz="1800" dirty="0">
                <a:solidFill>
                  <a:schemeClr val="bg1"/>
                </a:solidFill>
                <a:latin typeface="微软雅黑" pitchFamily="34" charset="-122"/>
                <a:ea typeface="微软雅黑" pitchFamily="34" charset="-122"/>
              </a:rPr>
              <a:t>program</a:t>
            </a:r>
            <a:r>
              <a:rPr lang="en-US" altLang="zh-CN" sz="2400" dirty="0">
                <a:latin typeface="NimbusRomNo9L-Regu"/>
              </a:rPr>
              <a:t> </a:t>
            </a:r>
            <a:r>
              <a:rPr lang="en-US" altLang="zh-CN" sz="1800" dirty="0">
                <a:solidFill>
                  <a:schemeClr val="bg1"/>
                </a:solidFill>
                <a:latin typeface="微软雅黑" pitchFamily="34" charset="-122"/>
                <a:ea typeface="微软雅黑" pitchFamily="34" charset="-122"/>
              </a:rPr>
              <a:t>documentation</a:t>
            </a:r>
            <a:r>
              <a:rPr lang="en-US" altLang="zh-CN" sz="2400" dirty="0">
                <a:latin typeface="NimbusRomNo9L-Regu"/>
              </a:rPr>
              <a:t>,</a:t>
            </a:r>
            <a:endParaRPr lang="zh-CN" altLang="en-US" dirty="0"/>
          </a:p>
        </p:txBody>
      </p:sp>
      <p:sp>
        <p:nvSpPr>
          <p:cNvPr id="40" name="Rectangle 38"/>
          <p:cNvSpPr>
            <a:spLocks noChangeArrowheads="1"/>
          </p:cNvSpPr>
          <p:nvPr/>
        </p:nvSpPr>
        <p:spPr bwMode="black">
          <a:xfrm>
            <a:off x="1003373" y="4510096"/>
            <a:ext cx="3425825" cy="954107"/>
          </a:xfrm>
          <a:prstGeom prst="rect">
            <a:avLst/>
          </a:prstGeom>
          <a:noFill/>
          <a:ln>
            <a:noFill/>
          </a:ln>
          <a:effectLst>
            <a:outerShdw blurRad="444500" dist="254000" dir="8100000" algn="tr" rotWithShape="0">
              <a:prstClr val="black">
                <a:alpha val="5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smtClean="0"/>
              <a:t>Code-description </a:t>
            </a:r>
            <a:r>
              <a:rPr lang="en-US" altLang="zh-CN" sz="1800" dirty="0"/>
              <a:t>pairs</a:t>
            </a:r>
            <a:endParaRPr lang="en-US" altLang="zh-CN" sz="18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1135302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0-#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0-#ppt_w/2"/>
                                          </p:val>
                                        </p:tav>
                                        <p:tav tm="100000">
                                          <p:val>
                                            <p:strVal val="#ppt_x"/>
                                          </p:val>
                                        </p:tav>
                                      </p:tavLst>
                                    </p:anim>
                                    <p:anim calcmode="lin" valueType="num">
                                      <p:cBhvr additive="base">
                                        <p:cTn id="12" dur="500" fill="hold"/>
                                        <p:tgtEl>
                                          <p:spTgt spid="45"/>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0-#ppt_w/2"/>
                                          </p:val>
                                        </p:tav>
                                        <p:tav tm="100000">
                                          <p:val>
                                            <p:strVal val="#ppt_x"/>
                                          </p:val>
                                        </p:tav>
                                      </p:tavLst>
                                    </p:anim>
                                    <p:anim calcmode="lin" valueType="num">
                                      <p:cBhvr additive="base">
                                        <p:cTn id="16" dur="500" fill="hold"/>
                                        <p:tgtEl>
                                          <p:spTgt spid="46"/>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2"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1+#ppt_w/2"/>
                                          </p:val>
                                        </p:tav>
                                        <p:tav tm="100000">
                                          <p:val>
                                            <p:strVal val="#ppt_x"/>
                                          </p:val>
                                        </p:tav>
                                      </p:tavLst>
                                    </p:anim>
                                    <p:anim calcmode="lin" valueType="num">
                                      <p:cBhvr additive="base">
                                        <p:cTn id="21" dur="500" fill="hold"/>
                                        <p:tgtEl>
                                          <p:spTgt spid="3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1+#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1+#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2" fill="hold"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1+#ppt_w/2"/>
                                          </p:val>
                                        </p:tav>
                                        <p:tav tm="100000">
                                          <p:val>
                                            <p:strVal val="#ppt_x"/>
                                          </p:val>
                                        </p:tav>
                                      </p:tavLst>
                                    </p:anim>
                                    <p:anim calcmode="lin" valueType="num">
                                      <p:cBhvr additive="base">
                                        <p:cTn id="36"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QUIZZES" val="0"/>
  <p:tag name="ISPRING_RESOURCE_PATHS_HASH" val="875d5e6560ba36884527413a53517d17866972f5"/>
  <p:tag name="ISPRING_PRESENTATION_TITLE" val="PowerPoint 演示文稿"/>
</p:tagLst>
</file>

<file path=ppt/theme/theme1.xml><?xml version="1.0" encoding="utf-8"?>
<a:theme xmlns:a="http://schemas.openxmlformats.org/drawingml/2006/main" name="Office 主题​​">
  <a:themeElements>
    <a:clrScheme name="自定义 1">
      <a:dk1>
        <a:sysClr val="windowText" lastClr="000000"/>
      </a:dk1>
      <a:lt1>
        <a:srgbClr val="FFFFFF"/>
      </a:lt1>
      <a:dk2>
        <a:srgbClr val="303030"/>
      </a:dk2>
      <a:lt2>
        <a:srgbClr val="DEDEE0"/>
      </a:lt2>
      <a:accent1>
        <a:srgbClr val="C00000"/>
      </a:accent1>
      <a:accent2>
        <a:srgbClr val="444444"/>
      </a:accent2>
      <a:accent3>
        <a:srgbClr val="C00000"/>
      </a:accent3>
      <a:accent4>
        <a:srgbClr val="A5A5A5"/>
      </a:accent4>
      <a:accent5>
        <a:srgbClr val="0070C0"/>
      </a:accent5>
      <a:accent6>
        <a:srgbClr val="730E00"/>
      </a:accent6>
      <a:hlink>
        <a:srgbClr val="D26900"/>
      </a:hlink>
      <a:folHlink>
        <a:srgbClr val="D89243"/>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285</Words>
  <Application>Microsoft Office PowerPoint</Application>
  <PresentationFormat>自定义</PresentationFormat>
  <Paragraphs>40</Paragraphs>
  <Slides>6</Slides>
  <Notes>4</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LinLibertineT</vt:lpstr>
      <vt:lpstr>NimbusRomNo9L-Regu</vt:lpstr>
      <vt:lpstr>宋体</vt:lpstr>
      <vt:lpstr>微软雅黑</vt:lpstr>
      <vt:lpstr>Arial</vt:lpstr>
      <vt:lpstr>Calibri</vt:lpstr>
      <vt:lpstr>Impact</vt:lpstr>
      <vt:lpstr>Times New Roman</vt:lpstr>
      <vt:lpstr>Wingdings</vt:lpstr>
      <vt:lpstr>Office 主题​​</vt:lpstr>
      <vt:lpstr>PowerPoint 演示文稿</vt:lpstr>
      <vt:lpstr>年终总结</vt:lpstr>
      <vt:lpstr>PowerPoint 演示文稿</vt:lpstr>
      <vt:lpstr>PowerPoint 演示文稿</vt:lpstr>
      <vt:lpstr>PowerPoint 演示文稿</vt:lpstr>
      <vt:lpstr>未来工作</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
  <cp:lastModifiedBy>hg</cp:lastModifiedBy>
  <cp:revision>41</cp:revision>
  <dcterms:created xsi:type="dcterms:W3CDTF">2015-10-28T12:59:19Z</dcterms:created>
  <dcterms:modified xsi:type="dcterms:W3CDTF">2018-02-02T09:52:07Z</dcterms:modified>
  <cp:category/>
</cp:coreProperties>
</file>