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88" r:id="rId4"/>
    <p:sldId id="290" r:id="rId5"/>
    <p:sldId id="293" r:id="rId6"/>
    <p:sldId id="291" r:id="rId7"/>
    <p:sldId id="284" r:id="rId8"/>
  </p:sldIdLst>
  <p:sldSz cx="9001125" cy="5040313"/>
  <p:notesSz cx="6858000" cy="9144000"/>
  <p:custDataLst>
    <p:tags r:id="rId10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148" d="100"/>
          <a:sy n="148" d="100"/>
        </p:scale>
        <p:origin x="930" y="114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4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8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3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4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1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2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2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02706"/>
            <a:ext cx="9001125" cy="216166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162" y="2401588"/>
            <a:ext cx="7230053" cy="754005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300" b="1" spc="36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期末总结汇报</a:t>
            </a:r>
            <a:endParaRPr lang="zh-CN" altLang="en-US" sz="4300" b="1" spc="3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204418" y="1033436"/>
            <a:ext cx="2399037" cy="1052447"/>
          </a:xfrm>
          <a:prstGeom prst="rect">
            <a:avLst/>
          </a:prstGeom>
          <a:noFill/>
        </p:spPr>
        <p:txBody>
          <a:bodyPr wrap="square" lIns="89858" tIns="44929" rIns="89858" bIns="44929" rtlCol="0">
            <a:prstTxWarp prst="textPlain">
              <a:avLst/>
            </a:prstTxWarp>
            <a:spAutoFit/>
          </a:bodyPr>
          <a:lstStyle/>
          <a:p>
            <a:r>
              <a:rPr lang="en-US" altLang="zh-CN" sz="5900" b="1" dirty="0" smtClean="0">
                <a:solidFill>
                  <a:srgbClr val="17375E"/>
                </a:solidFill>
                <a:latin typeface="Agency FB" panose="020B0503020202020204" pitchFamily="34" charset="0"/>
                <a:ea typeface="Adobe Gothic Std B" panose="020B0800000000000000" pitchFamily="34" charset="-128"/>
              </a:rPr>
              <a:t>2018</a:t>
            </a:r>
            <a:endParaRPr lang="zh-CN" altLang="en-US" sz="5900" b="1" dirty="0">
              <a:solidFill>
                <a:srgbClr val="17375E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412330" y="3648634"/>
            <a:ext cx="1521062" cy="345033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：李冬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490266" y="3648435"/>
            <a:ext cx="2423617" cy="345033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52349" y="3345496"/>
            <a:ext cx="5467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  <p:bldP spid="9" grpId="0"/>
    </p:bldLst>
  </p:timing>
  <p:extLst mod="1">
    <p:ext uri="{E180D4A7-C9FB-4DFB-919C-405C955672EB}">
      <p14:showEvtLst xmlns:p14="http://schemas.microsoft.com/office/powerpoint/2010/main">
        <p14:playEvt time="77" objId="1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73" y="344356"/>
            <a:ext cx="366837" cy="365183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212" y="540163"/>
            <a:ext cx="244558" cy="2434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 flipV="1">
            <a:off x="4013195" y="1598125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013195" y="1190956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 flipV="1">
            <a:off x="4013195" y="2279464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>
            <a:off x="4013195" y="1872294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 flipV="1">
            <a:off x="4013195" y="2959635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6"/>
          <p:cNvSpPr/>
          <p:nvPr>
            <p:custDataLst>
              <p:tags r:id="rId7"/>
            </p:custDataLst>
          </p:nvPr>
        </p:nvSpPr>
        <p:spPr>
          <a:xfrm>
            <a:off x="4013195" y="2553632"/>
            <a:ext cx="82037" cy="73501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7"/>
          <p:cNvSpPr/>
          <p:nvPr>
            <p:custDataLst>
              <p:tags r:id="rId8"/>
            </p:custDataLst>
          </p:nvPr>
        </p:nvSpPr>
        <p:spPr>
          <a:xfrm flipV="1">
            <a:off x="4013195" y="3640973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Other_8"/>
          <p:cNvSpPr/>
          <p:nvPr>
            <p:custDataLst>
              <p:tags r:id="rId9"/>
            </p:custDataLst>
          </p:nvPr>
        </p:nvSpPr>
        <p:spPr>
          <a:xfrm>
            <a:off x="4013195" y="3233804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9"/>
          <p:cNvSpPr/>
          <p:nvPr>
            <p:custDataLst>
              <p:tags r:id="rId10"/>
            </p:custDataLst>
          </p:nvPr>
        </p:nvSpPr>
        <p:spPr>
          <a:xfrm>
            <a:off x="3394401" y="1265623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10"/>
          <p:cNvSpPr/>
          <p:nvPr>
            <p:custDataLst>
              <p:tags r:id="rId11"/>
            </p:custDataLst>
          </p:nvPr>
        </p:nvSpPr>
        <p:spPr>
          <a:xfrm>
            <a:off x="3394401" y="1946961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1"/>
          <p:cNvSpPr/>
          <p:nvPr>
            <p:custDataLst>
              <p:tags r:id="rId12"/>
            </p:custDataLst>
          </p:nvPr>
        </p:nvSpPr>
        <p:spPr>
          <a:xfrm>
            <a:off x="3394401" y="2628118"/>
            <a:ext cx="1205105" cy="40618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12"/>
          <p:cNvSpPr/>
          <p:nvPr>
            <p:custDataLst>
              <p:tags r:id="rId13"/>
            </p:custDataLst>
          </p:nvPr>
        </p:nvSpPr>
        <p:spPr>
          <a:xfrm>
            <a:off x="3394401" y="3308471"/>
            <a:ext cx="1205105" cy="407169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1"/>
          <p:cNvSpPr/>
          <p:nvPr>
            <p:custDataLst>
              <p:tags r:id="rId14"/>
            </p:custDataLst>
          </p:nvPr>
        </p:nvSpPr>
        <p:spPr>
          <a:xfrm>
            <a:off x="3188150" y="1265623"/>
            <a:ext cx="825045" cy="407170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2"/>
          <p:cNvSpPr/>
          <p:nvPr>
            <p:custDataLst>
              <p:tags r:id="rId15"/>
            </p:custDataLst>
          </p:nvPr>
        </p:nvSpPr>
        <p:spPr>
          <a:xfrm>
            <a:off x="3188150" y="1946961"/>
            <a:ext cx="825045" cy="407170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SubTitle_3"/>
          <p:cNvSpPr/>
          <p:nvPr>
            <p:custDataLst>
              <p:tags r:id="rId16"/>
            </p:custDataLst>
          </p:nvPr>
        </p:nvSpPr>
        <p:spPr>
          <a:xfrm>
            <a:off x="3188150" y="2628118"/>
            <a:ext cx="825045" cy="406184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SubTitle_4"/>
          <p:cNvSpPr/>
          <p:nvPr>
            <p:custDataLst>
              <p:tags r:id="rId17"/>
            </p:custDataLst>
          </p:nvPr>
        </p:nvSpPr>
        <p:spPr>
          <a:xfrm>
            <a:off x="3188150" y="3308471"/>
            <a:ext cx="825045" cy="407169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18"/>
            </p:custDataLst>
          </p:nvPr>
        </p:nvSpPr>
        <p:spPr>
          <a:xfrm>
            <a:off x="4907792" y="1330178"/>
            <a:ext cx="172657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期末小结</a:t>
            </a:r>
            <a:endParaRPr lang="en-US" altLang="zh-CN" sz="20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Entry_2"/>
          <p:cNvSpPr/>
          <p:nvPr>
            <p:custDataLst>
              <p:tags r:id="rId19"/>
            </p:custDataLst>
          </p:nvPr>
        </p:nvSpPr>
        <p:spPr>
          <a:xfrm>
            <a:off x="4907792" y="2024660"/>
            <a:ext cx="211305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研究工作总结 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3"/>
          <p:cNvSpPr/>
          <p:nvPr>
            <p:custDataLst>
              <p:tags r:id="rId20"/>
            </p:custDataLst>
          </p:nvPr>
        </p:nvSpPr>
        <p:spPr>
          <a:xfrm>
            <a:off x="4907792" y="2709806"/>
            <a:ext cx="189702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下学期工作计划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21"/>
            </p:custDataLst>
          </p:nvPr>
        </p:nvSpPr>
        <p:spPr>
          <a:xfrm>
            <a:off x="4907792" y="3394952"/>
            <a:ext cx="2113050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下学期研究计划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22"/>
            </p:custDataLst>
          </p:nvPr>
        </p:nvSpPr>
        <p:spPr>
          <a:xfrm>
            <a:off x="1080887" y="644489"/>
            <a:ext cx="907941" cy="2644243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900" b="1" dirty="0">
                <a:solidFill>
                  <a:srgbClr val="00346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5" name="MH_Others_2"/>
          <p:cNvSpPr txBox="1"/>
          <p:nvPr>
            <p:custDataLst>
              <p:tags r:id="rId23"/>
            </p:custDataLst>
          </p:nvPr>
        </p:nvSpPr>
        <p:spPr>
          <a:xfrm rot="5400000">
            <a:off x="-272383" y="1816815"/>
            <a:ext cx="22990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6383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2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-5228" y="136731"/>
            <a:ext cx="490597" cy="499275"/>
            <a:chOff x="-5228" y="136731"/>
            <a:chExt cx="490597" cy="499275"/>
          </a:xfrm>
        </p:grpSpPr>
        <p:sp>
          <p:nvSpPr>
            <p:cNvPr id="29" name="矩形 28"/>
            <p:cNvSpPr/>
            <p:nvPr/>
          </p:nvSpPr>
          <p:spPr>
            <a:xfrm>
              <a:off x="-5228" y="142062"/>
              <a:ext cx="292359" cy="493944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/>
            <a:p>
              <a:pPr algn="ctr" defTabSz="673312"/>
              <a:endParaRPr lang="zh-CN" altLang="en-US" sz="1700" dirty="0">
                <a:solidFill>
                  <a:srgbClr val="4E639C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4819" y="136731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/>
            <a:p>
              <a:pPr algn="ctr" defTabSz="673312"/>
              <a:endParaRPr lang="zh-CN" altLang="en-US" sz="1700" dirty="0">
                <a:solidFill>
                  <a:srgbClr val="4E639C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68961" y="215900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期末小结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3EEF40F7-7F30-4E4B-A2C3-6A42ED87D5EB}"/>
              </a:ext>
            </a:extLst>
          </p:cNvPr>
          <p:cNvSpPr txBox="1"/>
          <p:nvPr/>
        </p:nvSpPr>
        <p:spPr>
          <a:xfrm>
            <a:off x="3708474" y="1264082"/>
            <a:ext cx="3024336" cy="3877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Attention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机制，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LSTM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CNN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等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84B79F7E-387F-4F47-86D5-E6F0C08568B7}"/>
              </a:ext>
            </a:extLst>
          </p:cNvPr>
          <p:cNvSpPr txBox="1"/>
          <p:nvPr/>
        </p:nvSpPr>
        <p:spPr>
          <a:xfrm>
            <a:off x="3348434" y="863972"/>
            <a:ext cx="1319592" cy="338554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●</a:t>
            </a:r>
            <a:r>
              <a:rPr lang="zh-CN" altLang="en-US" b="1" dirty="0" smtClean="0">
                <a:latin typeface="+mj-ea"/>
                <a:ea typeface="+mj-ea"/>
              </a:rPr>
              <a:t> </a:t>
            </a:r>
            <a:r>
              <a:rPr lang="zh-CN" altLang="en-US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b="1" dirty="0" smtClean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E9FAC411-A4E0-4A32-A252-C897DC986E79}"/>
              </a:ext>
            </a:extLst>
          </p:cNvPr>
          <p:cNvSpPr txBox="1"/>
          <p:nvPr/>
        </p:nvSpPr>
        <p:spPr>
          <a:xfrm>
            <a:off x="3636466" y="2124924"/>
            <a:ext cx="3888432" cy="3877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3F403E"/>
                </a:solidFill>
                <a:effectLst/>
                <a:latin typeface="+mn-ea"/>
              </a:rPr>
              <a:t>了解了其原理，特点，关键技术等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1FC24AEB-24BE-4B5D-BD45-9EDEE4273BEA}"/>
              </a:ext>
            </a:extLst>
          </p:cNvPr>
          <p:cNvSpPr txBox="1"/>
          <p:nvPr/>
        </p:nvSpPr>
        <p:spPr>
          <a:xfrm>
            <a:off x="3348434" y="1724814"/>
            <a:ext cx="3368230" cy="338554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+mj-ea"/>
              </a:rPr>
              <a:t>●</a:t>
            </a:r>
            <a:r>
              <a:rPr lang="zh-CN" altLang="en-US" b="1" dirty="0" smtClean="0">
                <a:solidFill>
                  <a:srgbClr val="17375E"/>
                </a:solidFill>
                <a:latin typeface="+mj-ea"/>
              </a:rPr>
              <a:t> </a:t>
            </a:r>
            <a:r>
              <a:rPr lang="zh-CN" altLang="en-US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迁移学习、强化</a:t>
            </a:r>
            <a:r>
              <a:rPr lang="zh-CN" altLang="en-US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学习、对抗网络</a:t>
            </a:r>
            <a:endParaRPr lang="zh-CN" altLang="en-US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3EEF40F7-7F30-4E4B-A2C3-6A42ED87D5EB}"/>
              </a:ext>
            </a:extLst>
          </p:cNvPr>
          <p:cNvSpPr txBox="1"/>
          <p:nvPr/>
        </p:nvSpPr>
        <p:spPr>
          <a:xfrm>
            <a:off x="3708474" y="2898995"/>
            <a:ext cx="388843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2017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年至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2018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年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，机器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阅读理解、自动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问答方面的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论文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84B79F7E-387F-4F47-86D5-E6F0C08568B7}"/>
              </a:ext>
            </a:extLst>
          </p:cNvPr>
          <p:cNvSpPr txBox="1"/>
          <p:nvPr/>
        </p:nvSpPr>
        <p:spPr>
          <a:xfrm>
            <a:off x="3348434" y="2592164"/>
            <a:ext cx="1326004" cy="338554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● </a:t>
            </a:r>
            <a:r>
              <a:rPr lang="zh-CN" altLang="en-US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E9FAC411-A4E0-4A32-A252-C897DC986E79}"/>
              </a:ext>
            </a:extLst>
          </p:cNvPr>
          <p:cNvSpPr txBox="1"/>
          <p:nvPr/>
        </p:nvSpPr>
        <p:spPr>
          <a:xfrm>
            <a:off x="3708474" y="4216410"/>
            <a:ext cx="2808312" cy="3877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3F403E"/>
                </a:solidFill>
                <a:effectLst/>
                <a:latin typeface="+mn-ea"/>
              </a:rPr>
              <a:t>学习</a:t>
            </a:r>
            <a:r>
              <a:rPr lang="en-US" altLang="zh-CN" dirty="0" err="1" smtClean="0">
                <a:solidFill>
                  <a:srgbClr val="3F403E"/>
                </a:solidFill>
                <a:effectLst/>
                <a:latin typeface="+mn-ea"/>
              </a:rPr>
              <a:t>TensorFlow</a:t>
            </a:r>
            <a:r>
              <a:rPr lang="zh-CN" altLang="en-US" dirty="0" smtClean="0">
                <a:solidFill>
                  <a:srgbClr val="3F403E"/>
                </a:solidFill>
                <a:effectLst/>
                <a:latin typeface="+mn-ea"/>
              </a:rPr>
              <a:t>编程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1FC24AEB-24BE-4B5D-BD45-9EDEE4273BEA}"/>
              </a:ext>
            </a:extLst>
          </p:cNvPr>
          <p:cNvSpPr txBox="1"/>
          <p:nvPr/>
        </p:nvSpPr>
        <p:spPr>
          <a:xfrm>
            <a:off x="3348434" y="3816300"/>
            <a:ext cx="1322798" cy="338554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+mj-ea"/>
              </a:rPr>
              <a:t>●</a:t>
            </a:r>
            <a:r>
              <a:rPr lang="zh-CN" altLang="en-US" b="1" dirty="0" smtClean="0">
                <a:solidFill>
                  <a:srgbClr val="17375E"/>
                </a:solidFill>
                <a:latin typeface="+mj-ea"/>
              </a:rPr>
              <a:t> </a:t>
            </a:r>
            <a:r>
              <a:rPr lang="zh-CN" altLang="en-US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287130" y="1724814"/>
            <a:ext cx="2773271" cy="2972043"/>
            <a:chOff x="-56598" y="1448008"/>
            <a:chExt cx="3743019" cy="3434687"/>
          </a:xfrm>
        </p:grpSpPr>
        <p:sp>
          <p:nvSpPr>
            <p:cNvPr id="48" name="KSO_Shape"/>
            <p:cNvSpPr>
              <a:spLocks/>
            </p:cNvSpPr>
            <p:nvPr/>
          </p:nvSpPr>
          <p:spPr bwMode="auto">
            <a:xfrm rot="19000602">
              <a:off x="564310" y="4097416"/>
              <a:ext cx="708935" cy="602454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KSO_Shape"/>
            <p:cNvSpPr>
              <a:spLocks/>
            </p:cNvSpPr>
            <p:nvPr/>
          </p:nvSpPr>
          <p:spPr bwMode="auto">
            <a:xfrm rot="19000602">
              <a:off x="1628437" y="1448008"/>
              <a:ext cx="1302438" cy="1106815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KSO_Shape"/>
            <p:cNvSpPr>
              <a:spLocks/>
            </p:cNvSpPr>
            <p:nvPr/>
          </p:nvSpPr>
          <p:spPr bwMode="auto">
            <a:xfrm rot="19000602">
              <a:off x="14024" y="2050226"/>
              <a:ext cx="1230480" cy="869338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KSO_Shape"/>
            <p:cNvSpPr>
              <a:spLocks/>
            </p:cNvSpPr>
            <p:nvPr/>
          </p:nvSpPr>
          <p:spPr bwMode="auto">
            <a:xfrm rot="19000602">
              <a:off x="-56598" y="3076435"/>
              <a:ext cx="1090317" cy="1037810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KSO_Shape"/>
            <p:cNvSpPr>
              <a:spLocks/>
            </p:cNvSpPr>
            <p:nvPr/>
          </p:nvSpPr>
          <p:spPr bwMode="auto">
            <a:xfrm rot="19000602">
              <a:off x="483050" y="2242415"/>
              <a:ext cx="2293618" cy="2123518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KSO_Shape"/>
            <p:cNvSpPr>
              <a:spLocks/>
            </p:cNvSpPr>
            <p:nvPr/>
          </p:nvSpPr>
          <p:spPr bwMode="auto">
            <a:xfrm rot="19000602">
              <a:off x="2056824" y="3331576"/>
              <a:ext cx="1629597" cy="1551119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57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890471" y="1800076"/>
            <a:ext cx="2897873" cy="862292"/>
            <a:chOff x="6529453" y="2270537"/>
            <a:chExt cx="4608243" cy="1173260"/>
          </a:xfrm>
        </p:grpSpPr>
        <p:sp>
          <p:nvSpPr>
            <p:cNvPr id="11" name="TextBox 28"/>
            <p:cNvSpPr txBox="1"/>
            <p:nvPr/>
          </p:nvSpPr>
          <p:spPr>
            <a:xfrm>
              <a:off x="6529453" y="2270537"/>
              <a:ext cx="2925127" cy="506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机器阅读理解的网络模型</a:t>
              </a:r>
              <a:endParaRPr lang="en-GB" sz="1400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29"/>
            <p:cNvSpPr/>
            <p:nvPr/>
          </p:nvSpPr>
          <p:spPr>
            <a:xfrm>
              <a:off x="6626988" y="2719326"/>
              <a:ext cx="4510708" cy="724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AS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Reader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，</a:t>
              </a: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Attention-over-Attention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DCN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, 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rPr>
                <a:t>Self-Matching 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90472" y="2801188"/>
            <a:ext cx="3186155" cy="696879"/>
            <a:chOff x="6529454" y="2270537"/>
            <a:chExt cx="4315638" cy="948194"/>
          </a:xfrm>
        </p:grpSpPr>
        <p:sp>
          <p:nvSpPr>
            <p:cNvPr id="18" name="TextBox 28"/>
            <p:cNvSpPr txBox="1"/>
            <p:nvPr/>
          </p:nvSpPr>
          <p:spPr>
            <a:xfrm>
              <a:off x="6529454" y="2270537"/>
              <a:ext cx="2531434" cy="469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 b="1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ym typeface="Arial" panose="020B0604020202020204" pitchFamily="34" charset="0"/>
                </a:rPr>
                <a:t>基于迁移学习的</a:t>
              </a:r>
              <a:r>
                <a:rPr lang="en-US" altLang="zh-CN" dirty="0">
                  <a:sym typeface="Arial" panose="020B0604020202020204" pitchFamily="34" charset="0"/>
                </a:rPr>
                <a:t>MRC</a:t>
              </a:r>
              <a:endParaRPr lang="en-GB" dirty="0">
                <a:sym typeface="Arial" panose="020B0604020202020204" pitchFamily="34" charset="0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6618533" y="2766459"/>
              <a:ext cx="4226559" cy="452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Syn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-Net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文本的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style transfer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90470" y="3802287"/>
            <a:ext cx="3186155" cy="653873"/>
            <a:chOff x="6529453" y="2270538"/>
            <a:chExt cx="4315639" cy="889681"/>
          </a:xfrm>
        </p:grpSpPr>
        <p:sp>
          <p:nvSpPr>
            <p:cNvPr id="25" name="TextBox 28"/>
            <p:cNvSpPr txBox="1"/>
            <p:nvPr/>
          </p:nvSpPr>
          <p:spPr>
            <a:xfrm>
              <a:off x="6529453" y="2270538"/>
              <a:ext cx="2925126" cy="506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基于</a:t>
              </a:r>
              <a:r>
                <a:rPr lang="zh-CN" altLang="en-US" sz="14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对抗</a:t>
              </a:r>
              <a:r>
                <a:rPr lang="zh-CN" altLang="en-US" sz="1400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网络生成式对话</a:t>
              </a:r>
              <a:endParaRPr lang="en-GB" sz="1400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9"/>
            <p:cNvSpPr/>
            <p:nvPr/>
          </p:nvSpPr>
          <p:spPr>
            <a:xfrm>
              <a:off x="6618532" y="2738394"/>
              <a:ext cx="4226560" cy="42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GAN-AEL</a:t>
              </a:r>
              <a:endParaRPr lang="en-GB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-5228" y="136731"/>
            <a:ext cx="490597" cy="499275"/>
            <a:chOff x="-5228" y="136731"/>
            <a:chExt cx="490597" cy="499275"/>
          </a:xfrm>
        </p:grpSpPr>
        <p:sp>
          <p:nvSpPr>
            <p:cNvPr id="29" name="矩形 28"/>
            <p:cNvSpPr/>
            <p:nvPr/>
          </p:nvSpPr>
          <p:spPr>
            <a:xfrm>
              <a:off x="-5228" y="142062"/>
              <a:ext cx="292359" cy="493944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/>
            <a:p>
              <a:pPr algn="ctr" defTabSz="673312"/>
              <a:endParaRPr lang="zh-CN" altLang="en-US" sz="1700" dirty="0">
                <a:solidFill>
                  <a:srgbClr val="4E639C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4819" y="136731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/>
            <a:p>
              <a:pPr algn="ctr" defTabSz="673312"/>
              <a:endParaRPr lang="zh-CN" altLang="en-US" sz="1700" dirty="0">
                <a:solidFill>
                  <a:srgbClr val="4E639C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68961" y="215900"/>
            <a:ext cx="161782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研究工作总结 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354126" y="1800076"/>
            <a:ext cx="3120390" cy="968946"/>
            <a:chOff x="6529453" y="2270537"/>
            <a:chExt cx="4226560" cy="1318376"/>
          </a:xfrm>
        </p:grpSpPr>
        <p:sp>
          <p:nvSpPr>
            <p:cNvPr id="89" name="TextBox 28"/>
            <p:cNvSpPr txBox="1"/>
            <p:nvPr/>
          </p:nvSpPr>
          <p:spPr>
            <a:xfrm>
              <a:off x="6529454" y="2270537"/>
              <a:ext cx="1709219" cy="506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引入外部知识</a:t>
              </a:r>
              <a:endParaRPr lang="en-GB" sz="1400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Rectangle 29"/>
            <p:cNvSpPr/>
            <p:nvPr/>
          </p:nvSpPr>
          <p:spPr>
            <a:xfrm>
              <a:off x="6529453" y="2864442"/>
              <a:ext cx="4226560" cy="724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研究使用</a:t>
              </a:r>
              <a:r>
                <a:rPr lang="en-US" altLang="zh-CN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wikipedia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作为唯一的知识源，回答开放域问题。</a:t>
              </a:r>
              <a:endPara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354126" y="2842989"/>
            <a:ext cx="3178883" cy="627437"/>
            <a:chOff x="6529454" y="2270537"/>
            <a:chExt cx="4305789" cy="853710"/>
          </a:xfrm>
        </p:grpSpPr>
        <p:sp>
          <p:nvSpPr>
            <p:cNvPr id="96" name="TextBox 28"/>
            <p:cNvSpPr txBox="1"/>
            <p:nvPr/>
          </p:nvSpPr>
          <p:spPr>
            <a:xfrm>
              <a:off x="6529454" y="2270537"/>
              <a:ext cx="1450665" cy="506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err="1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DuReader</a:t>
              </a:r>
              <a:endParaRPr lang="en-GB" sz="1400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Rectangle 29"/>
            <p:cNvSpPr/>
            <p:nvPr/>
          </p:nvSpPr>
          <p:spPr>
            <a:xfrm>
              <a:off x="6608683" y="2671975"/>
              <a:ext cx="4226560" cy="452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match-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lstm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, 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biDAF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, R-NET, 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S-NET </a:t>
              </a:r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1" name="Oval 140"/>
          <p:cNvSpPr/>
          <p:nvPr/>
        </p:nvSpPr>
        <p:spPr>
          <a:xfrm>
            <a:off x="1349968" y="1848259"/>
            <a:ext cx="365888" cy="364238"/>
          </a:xfrm>
          <a:prstGeom prst="ellipse">
            <a:avLst/>
          </a:prstGeom>
          <a:solidFill>
            <a:schemeClr val="tx2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ar-SA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28"/>
          <p:cNvSpPr txBox="1"/>
          <p:nvPr/>
        </p:nvSpPr>
        <p:spPr>
          <a:xfrm>
            <a:off x="3057749" y="901512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ym typeface="Arial" panose="020B0604020202020204" pitchFamily="34" charset="0"/>
              </a:rPr>
              <a:t>机器阅读理解的研究</a:t>
            </a:r>
            <a:endParaRPr lang="en-GB" sz="1800" dirty="0">
              <a:sym typeface="Arial" panose="020B0604020202020204" pitchFamily="34" charset="0"/>
            </a:endParaRPr>
          </a:p>
        </p:txBody>
      </p:sp>
      <p:sp>
        <p:nvSpPr>
          <p:cNvPr id="40" name="Oval 140"/>
          <p:cNvSpPr/>
          <p:nvPr/>
        </p:nvSpPr>
        <p:spPr>
          <a:xfrm>
            <a:off x="1332210" y="2845797"/>
            <a:ext cx="365888" cy="364238"/>
          </a:xfrm>
          <a:prstGeom prst="ellipse">
            <a:avLst/>
          </a:prstGeom>
          <a:solidFill>
            <a:schemeClr val="tx2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ar-SA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Oval 140"/>
          <p:cNvSpPr/>
          <p:nvPr/>
        </p:nvSpPr>
        <p:spPr>
          <a:xfrm>
            <a:off x="1332210" y="3853909"/>
            <a:ext cx="365888" cy="364238"/>
          </a:xfrm>
          <a:prstGeom prst="ellipse">
            <a:avLst/>
          </a:prstGeom>
          <a:solidFill>
            <a:schemeClr val="tx2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ar-SA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Oval 140"/>
          <p:cNvSpPr/>
          <p:nvPr/>
        </p:nvSpPr>
        <p:spPr>
          <a:xfrm>
            <a:off x="4926762" y="1841883"/>
            <a:ext cx="365888" cy="364238"/>
          </a:xfrm>
          <a:prstGeom prst="ellipse">
            <a:avLst/>
          </a:prstGeom>
          <a:solidFill>
            <a:schemeClr val="tx2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ar-SA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文本框 25"/>
          <p:cNvSpPr txBox="1"/>
          <p:nvPr/>
        </p:nvSpPr>
        <p:spPr>
          <a:xfrm>
            <a:off x="1280759" y="1812387"/>
            <a:ext cx="50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5" name="文本框 25"/>
          <p:cNvSpPr txBox="1"/>
          <p:nvPr/>
        </p:nvSpPr>
        <p:spPr>
          <a:xfrm>
            <a:off x="1263001" y="2801186"/>
            <a:ext cx="50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文本框 25"/>
          <p:cNvSpPr txBox="1"/>
          <p:nvPr/>
        </p:nvSpPr>
        <p:spPr>
          <a:xfrm>
            <a:off x="1260202" y="3818037"/>
            <a:ext cx="50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文本框 25"/>
          <p:cNvSpPr txBox="1"/>
          <p:nvPr/>
        </p:nvSpPr>
        <p:spPr>
          <a:xfrm>
            <a:off x="4860352" y="1801813"/>
            <a:ext cx="50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Oval 140"/>
          <p:cNvSpPr/>
          <p:nvPr/>
        </p:nvSpPr>
        <p:spPr>
          <a:xfrm>
            <a:off x="4932610" y="2917805"/>
            <a:ext cx="365888" cy="364238"/>
          </a:xfrm>
          <a:prstGeom prst="ellipse">
            <a:avLst/>
          </a:prstGeom>
          <a:solidFill>
            <a:schemeClr val="tx2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ar-SA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文本框 25"/>
          <p:cNvSpPr txBox="1"/>
          <p:nvPr/>
        </p:nvSpPr>
        <p:spPr>
          <a:xfrm>
            <a:off x="4860602" y="2881933"/>
            <a:ext cx="50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2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8155" y="1125772"/>
            <a:ext cx="2592288" cy="480042"/>
            <a:chOff x="6240886" y="2396143"/>
            <a:chExt cx="3511247" cy="653161"/>
          </a:xfrm>
        </p:grpSpPr>
        <p:grpSp>
          <p:nvGrpSpPr>
            <p:cNvPr id="9" name="组合 8"/>
            <p:cNvGrpSpPr/>
            <p:nvPr/>
          </p:nvGrpSpPr>
          <p:grpSpPr>
            <a:xfrm>
              <a:off x="6240886" y="2396143"/>
              <a:ext cx="755895" cy="653161"/>
              <a:chOff x="6245494" y="2591273"/>
              <a:chExt cx="755895" cy="653161"/>
            </a:xfrm>
          </p:grpSpPr>
          <p:sp>
            <p:nvSpPr>
              <p:cNvPr id="13" name="剪去单角的矩形 21"/>
              <p:cNvSpPr/>
              <p:nvPr/>
            </p:nvSpPr>
            <p:spPr>
              <a:xfrm>
                <a:off x="6245494" y="2591273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8"/>
              <p:cNvSpPr txBox="1"/>
              <p:nvPr/>
            </p:nvSpPr>
            <p:spPr>
              <a:xfrm>
                <a:off x="6245494" y="2616279"/>
                <a:ext cx="746556" cy="6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Box 28"/>
            <p:cNvSpPr txBox="1"/>
            <p:nvPr/>
          </p:nvSpPr>
          <p:spPr>
            <a:xfrm>
              <a:off x="7196382" y="2458538"/>
              <a:ext cx="2555751" cy="561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机器阅读理解竞赛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28157" y="2059112"/>
            <a:ext cx="1749869" cy="471476"/>
            <a:chOff x="6240885" y="3666067"/>
            <a:chExt cx="2370193" cy="641504"/>
          </a:xfrm>
        </p:grpSpPr>
        <p:grpSp>
          <p:nvGrpSpPr>
            <p:cNvPr id="16" name="组合 15"/>
            <p:cNvGrpSpPr/>
            <p:nvPr/>
          </p:nvGrpSpPr>
          <p:grpSpPr>
            <a:xfrm>
              <a:off x="6240885" y="3666067"/>
              <a:ext cx="755896" cy="641504"/>
              <a:chOff x="6245493" y="3509651"/>
              <a:chExt cx="755896" cy="641504"/>
            </a:xfrm>
          </p:grpSpPr>
          <p:sp>
            <p:nvSpPr>
              <p:cNvPr id="20" name="剪去单角的矩形 19"/>
              <p:cNvSpPr/>
              <p:nvPr/>
            </p:nvSpPr>
            <p:spPr>
              <a:xfrm>
                <a:off x="6245494" y="3531937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5"/>
              <p:cNvSpPr txBox="1"/>
              <p:nvPr/>
            </p:nvSpPr>
            <p:spPr>
              <a:xfrm>
                <a:off x="6245493" y="3509651"/>
                <a:ext cx="691233" cy="62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Box 28"/>
            <p:cNvSpPr txBox="1"/>
            <p:nvPr/>
          </p:nvSpPr>
          <p:spPr>
            <a:xfrm>
              <a:off x="7249262" y="3705520"/>
              <a:ext cx="1361816" cy="518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强化学习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8156" y="3018064"/>
            <a:ext cx="1971085" cy="469809"/>
            <a:chOff x="6240885" y="4970846"/>
            <a:chExt cx="2669828" cy="639236"/>
          </a:xfrm>
        </p:grpSpPr>
        <p:grpSp>
          <p:nvGrpSpPr>
            <p:cNvPr id="23" name="组合 22"/>
            <p:cNvGrpSpPr/>
            <p:nvPr/>
          </p:nvGrpSpPr>
          <p:grpSpPr>
            <a:xfrm>
              <a:off x="6240885" y="4970846"/>
              <a:ext cx="755896" cy="628155"/>
              <a:chOff x="6245493" y="4466419"/>
              <a:chExt cx="755896" cy="628155"/>
            </a:xfrm>
          </p:grpSpPr>
          <p:sp>
            <p:nvSpPr>
              <p:cNvPr id="27" name="剪去单角的矩形 27"/>
              <p:cNvSpPr/>
              <p:nvPr/>
            </p:nvSpPr>
            <p:spPr>
              <a:xfrm>
                <a:off x="6245494" y="4472600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32"/>
              <p:cNvSpPr txBox="1"/>
              <p:nvPr/>
            </p:nvSpPr>
            <p:spPr>
              <a:xfrm>
                <a:off x="6245493" y="4466419"/>
                <a:ext cx="746556" cy="6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TextBox 28"/>
            <p:cNvSpPr txBox="1"/>
            <p:nvPr/>
          </p:nvSpPr>
          <p:spPr>
            <a:xfrm>
              <a:off x="7249263" y="5048930"/>
              <a:ext cx="1661450" cy="561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 err="1" smtClean="0">
                  <a:solidFill>
                    <a:srgbClr val="17375E"/>
                  </a:solidFill>
                  <a:latin typeface="+mn-ea"/>
                  <a:sym typeface="Arial" panose="020B0604020202020204" pitchFamily="34" charset="0"/>
                </a:rPr>
                <a:t>TensorFlow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28157" y="3911706"/>
            <a:ext cx="3528389" cy="760350"/>
            <a:chOff x="6240885" y="4970846"/>
            <a:chExt cx="4779189" cy="1034555"/>
          </a:xfrm>
        </p:grpSpPr>
        <p:grpSp>
          <p:nvGrpSpPr>
            <p:cNvPr id="36" name="组合 35"/>
            <p:cNvGrpSpPr/>
            <p:nvPr/>
          </p:nvGrpSpPr>
          <p:grpSpPr>
            <a:xfrm>
              <a:off x="6240885" y="4970846"/>
              <a:ext cx="755896" cy="628155"/>
              <a:chOff x="6245493" y="4466419"/>
              <a:chExt cx="755896" cy="628155"/>
            </a:xfrm>
          </p:grpSpPr>
          <p:sp>
            <p:nvSpPr>
              <p:cNvPr id="40" name="剪去单角的矩形 27"/>
              <p:cNvSpPr/>
              <p:nvPr/>
            </p:nvSpPr>
            <p:spPr>
              <a:xfrm>
                <a:off x="6245494" y="4472600"/>
                <a:ext cx="755895" cy="619218"/>
              </a:xfrm>
              <a:prstGeom prst="snip1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32"/>
              <p:cNvSpPr txBox="1"/>
              <p:nvPr/>
            </p:nvSpPr>
            <p:spPr>
              <a:xfrm>
                <a:off x="6245493" y="4466419"/>
                <a:ext cx="746556" cy="6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  <a:latin typeface="+mj-lt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28"/>
            <p:cNvSpPr txBox="1"/>
            <p:nvPr/>
          </p:nvSpPr>
          <p:spPr>
            <a:xfrm>
              <a:off x="7249264" y="5008729"/>
              <a:ext cx="3770810" cy="996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NLP</a:t>
              </a:r>
              <a:r>
                <a:rPr lang="zh-CN" altLang="en-US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、深度学习</a:t>
              </a:r>
              <a:r>
                <a:rPr lang="zh-CN" altLang="en-US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、强化学习的最新</a:t>
              </a:r>
              <a:r>
                <a:rPr lang="zh-CN" altLang="en-US" b="1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论文</a:t>
              </a:r>
              <a:endParaRPr lang="en-GB" b="1" dirty="0">
                <a:solidFill>
                  <a:srgbClr val="17375E"/>
                </a:solidFill>
                <a:latin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TextBox 8"/>
          <p:cNvSpPr txBox="1"/>
          <p:nvPr/>
        </p:nvSpPr>
        <p:spPr>
          <a:xfrm>
            <a:off x="568961" y="215900"/>
            <a:ext cx="220340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</a:t>
            </a:r>
            <a:r>
              <a:rPr lang="zh-C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学期工作计划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860602" y="1007988"/>
            <a:ext cx="3537666" cy="3351732"/>
            <a:chOff x="5824621" y="805942"/>
            <a:chExt cx="6075294" cy="5755989"/>
          </a:xfrm>
        </p:grpSpPr>
        <p:grpSp>
          <p:nvGrpSpPr>
            <p:cNvPr id="33" name="Group 3"/>
            <p:cNvGrpSpPr/>
            <p:nvPr/>
          </p:nvGrpSpPr>
          <p:grpSpPr>
            <a:xfrm>
              <a:off x="5824621" y="1522369"/>
              <a:ext cx="6075294" cy="5039562"/>
              <a:chOff x="4517221" y="2682505"/>
              <a:chExt cx="7100888" cy="5891212"/>
            </a:xfrm>
          </p:grpSpPr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4679146" y="2884117"/>
                <a:ext cx="6938963" cy="5689600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7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9" y="0"/>
                      <a:pt x="1127" y="0"/>
                    </a:cubicBezTo>
                    <a:cubicBezTo>
                      <a:pt x="1575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rgbClr val="878787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4607708" y="2795217"/>
                <a:ext cx="6938963" cy="5689600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rgbClr val="878787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4517221" y="2682505"/>
                <a:ext cx="6938963" cy="5689600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rgbClr val="878787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4" name="Freeform 20"/>
              <p:cNvSpPr>
                <a:spLocks/>
              </p:cNvSpPr>
              <p:nvPr/>
            </p:nvSpPr>
            <p:spPr bwMode="auto">
              <a:xfrm>
                <a:off x="5174446" y="3222255"/>
                <a:ext cx="5624513" cy="4611687"/>
              </a:xfrm>
              <a:custGeom>
                <a:avLst/>
                <a:gdLst>
                  <a:gd name="T0" fmla="*/ 1406 w 1497"/>
                  <a:gd name="T1" fmla="*/ 613 h 1227"/>
                  <a:gd name="T2" fmla="*/ 584 w 1497"/>
                  <a:gd name="T3" fmla="*/ 1227 h 1227"/>
                  <a:gd name="T4" fmla="*/ 91 w 1497"/>
                  <a:gd name="T5" fmla="*/ 613 h 1227"/>
                  <a:gd name="T6" fmla="*/ 913 w 1497"/>
                  <a:gd name="T7" fmla="*/ 0 h 1227"/>
                  <a:gd name="T8" fmla="*/ 1406 w 1497"/>
                  <a:gd name="T9" fmla="*/ 613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7" h="1227">
                    <a:moveTo>
                      <a:pt x="1406" y="613"/>
                    </a:moveTo>
                    <a:cubicBezTo>
                      <a:pt x="1315" y="952"/>
                      <a:pt x="947" y="1227"/>
                      <a:pt x="584" y="1227"/>
                    </a:cubicBezTo>
                    <a:cubicBezTo>
                      <a:pt x="221" y="1227"/>
                      <a:pt x="0" y="952"/>
                      <a:pt x="91" y="613"/>
                    </a:cubicBezTo>
                    <a:cubicBezTo>
                      <a:pt x="182" y="274"/>
                      <a:pt x="550" y="0"/>
                      <a:pt x="913" y="0"/>
                    </a:cubicBezTo>
                    <a:cubicBezTo>
                      <a:pt x="1276" y="0"/>
                      <a:pt x="1497" y="274"/>
                      <a:pt x="1406" y="613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5" name="Freeform 21"/>
              <p:cNvSpPr>
                <a:spLocks/>
              </p:cNvSpPr>
              <p:nvPr/>
            </p:nvSpPr>
            <p:spPr bwMode="auto">
              <a:xfrm>
                <a:off x="5542746" y="3523880"/>
                <a:ext cx="4887913" cy="4005262"/>
              </a:xfrm>
              <a:custGeom>
                <a:avLst/>
                <a:gdLst>
                  <a:gd name="T0" fmla="*/ 1222 w 1301"/>
                  <a:gd name="T1" fmla="*/ 533 h 1066"/>
                  <a:gd name="T2" fmla="*/ 508 w 1301"/>
                  <a:gd name="T3" fmla="*/ 1066 h 1066"/>
                  <a:gd name="T4" fmla="*/ 79 w 1301"/>
                  <a:gd name="T5" fmla="*/ 533 h 1066"/>
                  <a:gd name="T6" fmla="*/ 793 w 1301"/>
                  <a:gd name="T7" fmla="*/ 0 h 1066"/>
                  <a:gd name="T8" fmla="*/ 1222 w 1301"/>
                  <a:gd name="T9" fmla="*/ 533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1066">
                    <a:moveTo>
                      <a:pt x="1222" y="533"/>
                    </a:moveTo>
                    <a:cubicBezTo>
                      <a:pt x="1143" y="828"/>
                      <a:pt x="823" y="1066"/>
                      <a:pt x="508" y="1066"/>
                    </a:cubicBezTo>
                    <a:cubicBezTo>
                      <a:pt x="192" y="1066"/>
                      <a:pt x="0" y="828"/>
                      <a:pt x="79" y="533"/>
                    </a:cubicBezTo>
                    <a:cubicBezTo>
                      <a:pt x="158" y="239"/>
                      <a:pt x="478" y="0"/>
                      <a:pt x="793" y="0"/>
                    </a:cubicBezTo>
                    <a:cubicBezTo>
                      <a:pt x="1109" y="0"/>
                      <a:pt x="1301" y="239"/>
                      <a:pt x="1222" y="533"/>
                    </a:cubicBezTo>
                    <a:close/>
                  </a:path>
                </a:pathLst>
              </a:custGeom>
              <a:solidFill>
                <a:srgbClr val="878787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6" name="Freeform 22"/>
              <p:cNvSpPr>
                <a:spLocks/>
              </p:cNvSpPr>
              <p:nvPr/>
            </p:nvSpPr>
            <p:spPr bwMode="auto">
              <a:xfrm>
                <a:off x="6049159" y="3933455"/>
                <a:ext cx="3873500" cy="3186112"/>
              </a:xfrm>
              <a:custGeom>
                <a:avLst/>
                <a:gdLst>
                  <a:gd name="T0" fmla="*/ 968 w 1031"/>
                  <a:gd name="T1" fmla="*/ 424 h 848"/>
                  <a:gd name="T2" fmla="*/ 402 w 1031"/>
                  <a:gd name="T3" fmla="*/ 848 h 848"/>
                  <a:gd name="T4" fmla="*/ 63 w 1031"/>
                  <a:gd name="T5" fmla="*/ 424 h 848"/>
                  <a:gd name="T6" fmla="*/ 629 w 1031"/>
                  <a:gd name="T7" fmla="*/ 0 h 848"/>
                  <a:gd name="T8" fmla="*/ 968 w 1031"/>
                  <a:gd name="T9" fmla="*/ 424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848">
                    <a:moveTo>
                      <a:pt x="968" y="424"/>
                    </a:moveTo>
                    <a:cubicBezTo>
                      <a:pt x="905" y="658"/>
                      <a:pt x="652" y="848"/>
                      <a:pt x="402" y="848"/>
                    </a:cubicBezTo>
                    <a:cubicBezTo>
                      <a:pt x="152" y="848"/>
                      <a:pt x="0" y="658"/>
                      <a:pt x="63" y="424"/>
                    </a:cubicBezTo>
                    <a:cubicBezTo>
                      <a:pt x="126" y="190"/>
                      <a:pt x="379" y="0"/>
                      <a:pt x="629" y="0"/>
                    </a:cubicBezTo>
                    <a:cubicBezTo>
                      <a:pt x="879" y="0"/>
                      <a:pt x="1031" y="190"/>
                      <a:pt x="968" y="424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7" name="Freeform 23"/>
              <p:cNvSpPr>
                <a:spLocks/>
              </p:cNvSpPr>
              <p:nvPr/>
            </p:nvSpPr>
            <p:spPr bwMode="auto">
              <a:xfrm>
                <a:off x="6466671" y="4268417"/>
                <a:ext cx="3040063" cy="2517775"/>
              </a:xfrm>
              <a:custGeom>
                <a:avLst/>
                <a:gdLst>
                  <a:gd name="T0" fmla="*/ 759 w 809"/>
                  <a:gd name="T1" fmla="*/ 335 h 670"/>
                  <a:gd name="T2" fmla="*/ 315 w 809"/>
                  <a:gd name="T3" fmla="*/ 670 h 670"/>
                  <a:gd name="T4" fmla="*/ 50 w 809"/>
                  <a:gd name="T5" fmla="*/ 335 h 670"/>
                  <a:gd name="T6" fmla="*/ 494 w 809"/>
                  <a:gd name="T7" fmla="*/ 0 h 670"/>
                  <a:gd name="T8" fmla="*/ 759 w 809"/>
                  <a:gd name="T9" fmla="*/ 33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" h="670">
                    <a:moveTo>
                      <a:pt x="759" y="335"/>
                    </a:moveTo>
                    <a:cubicBezTo>
                      <a:pt x="710" y="520"/>
                      <a:pt x="511" y="670"/>
                      <a:pt x="315" y="670"/>
                    </a:cubicBezTo>
                    <a:cubicBezTo>
                      <a:pt x="119" y="670"/>
                      <a:pt x="0" y="520"/>
                      <a:pt x="50" y="335"/>
                    </a:cubicBezTo>
                    <a:cubicBezTo>
                      <a:pt x="99" y="150"/>
                      <a:pt x="298" y="0"/>
                      <a:pt x="494" y="0"/>
                    </a:cubicBezTo>
                    <a:cubicBezTo>
                      <a:pt x="690" y="0"/>
                      <a:pt x="809" y="150"/>
                      <a:pt x="759" y="335"/>
                    </a:cubicBezTo>
                    <a:close/>
                  </a:path>
                </a:pathLst>
              </a:custGeom>
              <a:solidFill>
                <a:srgbClr val="878787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6876246" y="4595442"/>
                <a:ext cx="2220913" cy="1863725"/>
              </a:xfrm>
              <a:custGeom>
                <a:avLst/>
                <a:gdLst>
                  <a:gd name="T0" fmla="*/ 555 w 591"/>
                  <a:gd name="T1" fmla="*/ 248 h 496"/>
                  <a:gd name="T2" fmla="*/ 229 w 591"/>
                  <a:gd name="T3" fmla="*/ 496 h 496"/>
                  <a:gd name="T4" fmla="*/ 36 w 591"/>
                  <a:gd name="T5" fmla="*/ 248 h 496"/>
                  <a:gd name="T6" fmla="*/ 362 w 591"/>
                  <a:gd name="T7" fmla="*/ 0 h 496"/>
                  <a:gd name="T8" fmla="*/ 555 w 591"/>
                  <a:gd name="T9" fmla="*/ 2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1" h="496">
                    <a:moveTo>
                      <a:pt x="555" y="248"/>
                    </a:moveTo>
                    <a:cubicBezTo>
                      <a:pt x="518" y="385"/>
                      <a:pt x="372" y="496"/>
                      <a:pt x="229" y="496"/>
                    </a:cubicBezTo>
                    <a:cubicBezTo>
                      <a:pt x="86" y="496"/>
                      <a:pt x="0" y="385"/>
                      <a:pt x="36" y="248"/>
                    </a:cubicBezTo>
                    <a:cubicBezTo>
                      <a:pt x="73" y="111"/>
                      <a:pt x="219" y="0"/>
                      <a:pt x="362" y="0"/>
                    </a:cubicBezTo>
                    <a:cubicBezTo>
                      <a:pt x="505" y="0"/>
                      <a:pt x="591" y="111"/>
                      <a:pt x="555" y="248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9" name="Freeform 25"/>
              <p:cNvSpPr>
                <a:spLocks/>
              </p:cNvSpPr>
              <p:nvPr/>
            </p:nvSpPr>
            <p:spPr bwMode="auto">
              <a:xfrm>
                <a:off x="7454096" y="5090742"/>
                <a:ext cx="1068388" cy="876300"/>
              </a:xfrm>
              <a:custGeom>
                <a:avLst/>
                <a:gdLst>
                  <a:gd name="T0" fmla="*/ 266 w 284"/>
                  <a:gd name="T1" fmla="*/ 116 h 233"/>
                  <a:gd name="T2" fmla="*/ 110 w 284"/>
                  <a:gd name="T3" fmla="*/ 233 h 233"/>
                  <a:gd name="T4" fmla="*/ 17 w 284"/>
                  <a:gd name="T5" fmla="*/ 116 h 233"/>
                  <a:gd name="T6" fmla="*/ 173 w 284"/>
                  <a:gd name="T7" fmla="*/ 0 h 233"/>
                  <a:gd name="T8" fmla="*/ 266 w 284"/>
                  <a:gd name="T9" fmla="*/ 11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233">
                    <a:moveTo>
                      <a:pt x="266" y="116"/>
                    </a:moveTo>
                    <a:cubicBezTo>
                      <a:pt x="249" y="180"/>
                      <a:pt x="179" y="233"/>
                      <a:pt x="110" y="233"/>
                    </a:cubicBezTo>
                    <a:cubicBezTo>
                      <a:pt x="41" y="233"/>
                      <a:pt x="0" y="180"/>
                      <a:pt x="17" y="116"/>
                    </a:cubicBezTo>
                    <a:cubicBezTo>
                      <a:pt x="34" y="52"/>
                      <a:pt x="104" y="0"/>
                      <a:pt x="173" y="0"/>
                    </a:cubicBezTo>
                    <a:cubicBezTo>
                      <a:pt x="242" y="0"/>
                      <a:pt x="284" y="52"/>
                      <a:pt x="266" y="116"/>
                    </a:cubicBezTo>
                    <a:close/>
                  </a:path>
                </a:pathLst>
              </a:custGeom>
              <a:solidFill>
                <a:srgbClr val="878787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34" name="Group 13"/>
            <p:cNvGrpSpPr/>
            <p:nvPr/>
          </p:nvGrpSpPr>
          <p:grpSpPr>
            <a:xfrm>
              <a:off x="7469809" y="805942"/>
              <a:ext cx="1909705" cy="1950793"/>
              <a:chOff x="6076950" y="2555876"/>
              <a:chExt cx="3076576" cy="3143249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63" name="Freeform 21"/>
              <p:cNvSpPr>
                <a:spLocks/>
              </p:cNvSpPr>
              <p:nvPr/>
            </p:nvSpPr>
            <p:spPr bwMode="auto">
              <a:xfrm>
                <a:off x="8840788" y="5375275"/>
                <a:ext cx="312738" cy="32385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4" name="Freeform 22"/>
              <p:cNvSpPr>
                <a:spLocks/>
              </p:cNvSpPr>
              <p:nvPr/>
            </p:nvSpPr>
            <p:spPr bwMode="auto">
              <a:xfrm>
                <a:off x="8129588" y="4606925"/>
                <a:ext cx="782638" cy="903287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8113713" y="4592638"/>
                <a:ext cx="219075" cy="34925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6076950" y="3233738"/>
                <a:ext cx="754063" cy="64770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6634163" y="2638425"/>
                <a:ext cx="279400" cy="73025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8" name="Freeform 26"/>
              <p:cNvSpPr>
                <a:spLocks/>
              </p:cNvSpPr>
              <p:nvPr/>
            </p:nvSpPr>
            <p:spPr bwMode="auto">
              <a:xfrm>
                <a:off x="6291263" y="3316288"/>
                <a:ext cx="803275" cy="974725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rgbClr val="878787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9" name="Freeform 27"/>
              <p:cNvSpPr>
                <a:spLocks/>
              </p:cNvSpPr>
              <p:nvPr/>
            </p:nvSpPr>
            <p:spPr bwMode="auto">
              <a:xfrm>
                <a:off x="6702425" y="2555876"/>
                <a:ext cx="763588" cy="1065212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rgbClr val="878787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70" name="Freeform 28"/>
              <p:cNvSpPr>
                <a:spLocks/>
              </p:cNvSpPr>
              <p:nvPr/>
            </p:nvSpPr>
            <p:spPr bwMode="auto">
              <a:xfrm>
                <a:off x="6826250" y="3368675"/>
                <a:ext cx="1438275" cy="147637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rgbClr val="8787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37" name="Group 22"/>
            <p:cNvGrpSpPr/>
            <p:nvPr/>
          </p:nvGrpSpPr>
          <p:grpSpPr>
            <a:xfrm>
              <a:off x="6428417" y="1641723"/>
              <a:ext cx="2261550" cy="2310208"/>
              <a:chOff x="5920323" y="2302554"/>
              <a:chExt cx="2180669" cy="2227927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55" name="Freeform 21"/>
              <p:cNvSpPr>
                <a:spLocks/>
              </p:cNvSpPr>
              <p:nvPr/>
            </p:nvSpPr>
            <p:spPr bwMode="auto">
              <a:xfrm>
                <a:off x="7879324" y="4300937"/>
                <a:ext cx="221668" cy="229544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6" name="Freeform 22"/>
              <p:cNvSpPr>
                <a:spLocks/>
              </p:cNvSpPr>
              <p:nvPr/>
            </p:nvSpPr>
            <p:spPr bwMode="auto">
              <a:xfrm>
                <a:off x="7375227" y="3756332"/>
                <a:ext cx="554732" cy="640248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7" name="Freeform 23"/>
              <p:cNvSpPr>
                <a:spLocks/>
              </p:cNvSpPr>
              <p:nvPr/>
            </p:nvSpPr>
            <p:spPr bwMode="auto">
              <a:xfrm>
                <a:off x="7363975" y="3746206"/>
                <a:ext cx="155280" cy="247548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8" name="Freeform 24"/>
              <p:cNvSpPr>
                <a:spLocks/>
              </p:cNvSpPr>
              <p:nvPr/>
            </p:nvSpPr>
            <p:spPr bwMode="auto">
              <a:xfrm>
                <a:off x="5920323" y="2783021"/>
                <a:ext cx="534478" cy="459088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9" name="Freeform 25"/>
              <p:cNvSpPr>
                <a:spLocks/>
              </p:cNvSpPr>
              <p:nvPr/>
            </p:nvSpPr>
            <p:spPr bwMode="auto">
              <a:xfrm>
                <a:off x="6315274" y="2361065"/>
                <a:ext cx="198038" cy="517599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0" name="Freeform 26"/>
              <p:cNvSpPr>
                <a:spLocks/>
              </p:cNvSpPr>
              <p:nvPr/>
            </p:nvSpPr>
            <p:spPr bwMode="auto">
              <a:xfrm>
                <a:off x="6072227" y="2841532"/>
                <a:ext cx="569359" cy="690883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rgbClr val="0099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1" name="Freeform 27"/>
              <p:cNvSpPr>
                <a:spLocks/>
              </p:cNvSpPr>
              <p:nvPr/>
            </p:nvSpPr>
            <p:spPr bwMode="auto">
              <a:xfrm>
                <a:off x="6363658" y="2302554"/>
                <a:ext cx="541229" cy="755020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rgbClr val="0099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62" name="Freeform 28"/>
              <p:cNvSpPr>
                <a:spLocks/>
              </p:cNvSpPr>
              <p:nvPr/>
            </p:nvSpPr>
            <p:spPr bwMode="auto">
              <a:xfrm>
                <a:off x="6451425" y="2878664"/>
                <a:ext cx="1019446" cy="1046451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39" name="Group 31"/>
            <p:cNvGrpSpPr/>
            <p:nvPr/>
          </p:nvGrpSpPr>
          <p:grpSpPr>
            <a:xfrm>
              <a:off x="7348311" y="1610796"/>
              <a:ext cx="2793631" cy="2844544"/>
              <a:chOff x="6076950" y="2566001"/>
              <a:chExt cx="3076576" cy="3133124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8840788" y="5375275"/>
                <a:ext cx="312738" cy="32385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8129588" y="4606925"/>
                <a:ext cx="782638" cy="903287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49" name="Freeform 23"/>
              <p:cNvSpPr>
                <a:spLocks/>
              </p:cNvSpPr>
              <p:nvPr/>
            </p:nvSpPr>
            <p:spPr bwMode="auto">
              <a:xfrm>
                <a:off x="8113713" y="4592638"/>
                <a:ext cx="219075" cy="34925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0" name="Freeform 24"/>
              <p:cNvSpPr>
                <a:spLocks/>
              </p:cNvSpPr>
              <p:nvPr/>
            </p:nvSpPr>
            <p:spPr bwMode="auto">
              <a:xfrm>
                <a:off x="6076950" y="3233738"/>
                <a:ext cx="754063" cy="64770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1" name="Freeform 25"/>
              <p:cNvSpPr>
                <a:spLocks/>
              </p:cNvSpPr>
              <p:nvPr/>
            </p:nvSpPr>
            <p:spPr bwMode="auto">
              <a:xfrm>
                <a:off x="6634163" y="2638425"/>
                <a:ext cx="279400" cy="73025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2" name="Freeform 26"/>
              <p:cNvSpPr>
                <a:spLocks/>
              </p:cNvSpPr>
              <p:nvPr/>
            </p:nvSpPr>
            <p:spPr bwMode="auto">
              <a:xfrm>
                <a:off x="6291263" y="3296039"/>
                <a:ext cx="803275" cy="974725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3" name="Freeform 27"/>
              <p:cNvSpPr>
                <a:spLocks/>
              </p:cNvSpPr>
              <p:nvPr/>
            </p:nvSpPr>
            <p:spPr bwMode="auto">
              <a:xfrm>
                <a:off x="6692301" y="2566001"/>
                <a:ext cx="763588" cy="1065212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6826250" y="3368675"/>
                <a:ext cx="1438275" cy="147637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72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1498225" y="1306888"/>
            <a:ext cx="1130129" cy="644733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NO.1</a:t>
            </a:r>
            <a:endParaRPr lang="zh-CN" altLang="en-US" sz="3600" dirty="0">
              <a:ea typeface="微软雅黑" panose="020B0503020204020204" pitchFamily="34" charset="-122"/>
            </a:endParaRPr>
          </a:p>
        </p:txBody>
      </p:sp>
      <p:sp>
        <p:nvSpPr>
          <p:cNvPr id="3" name="文本框 15"/>
          <p:cNvSpPr txBox="1"/>
          <p:nvPr/>
        </p:nvSpPr>
        <p:spPr>
          <a:xfrm>
            <a:off x="3946497" y="3642508"/>
            <a:ext cx="1130129" cy="644733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>
            <a:defPPr>
              <a:defRPr lang="zh-CN"/>
            </a:defPPr>
            <a:lvl1pPr>
              <a:defRPr sz="360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NO.2</a:t>
            </a:r>
            <a:endParaRPr lang="zh-CN" altLang="en-US" dirty="0"/>
          </a:p>
        </p:txBody>
      </p:sp>
      <p:sp>
        <p:nvSpPr>
          <p:cNvPr id="4" name="文本框 16"/>
          <p:cNvSpPr txBox="1"/>
          <p:nvPr/>
        </p:nvSpPr>
        <p:spPr>
          <a:xfrm>
            <a:off x="6372770" y="1304482"/>
            <a:ext cx="1130129" cy="644733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NO.3</a:t>
            </a:r>
            <a:endParaRPr lang="zh-CN" altLang="en-US" sz="3600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6895" y="3538467"/>
            <a:ext cx="2200904" cy="686604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kern="100" dirty="0" err="1" smtClean="0">
                <a:latin typeface="+mn-ea"/>
                <a:cs typeface="Times New Roman" panose="02020603050405020304" pitchFamily="18" charset="0"/>
              </a:rPr>
              <a:t>DuReader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数据集的机器阅读理解技术竞赛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730" y="3528268"/>
            <a:ext cx="2200904" cy="686604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探索并尝试解决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文言文阅读理解问题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8433" y="1225970"/>
            <a:ext cx="2232249" cy="1060232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强化学习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迁移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学习；</a:t>
            </a:r>
            <a:endParaRPr lang="en-US" altLang="zh-CN" sz="1400" kern="100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kern="100" dirty="0" err="1" smtClean="0">
                <a:latin typeface="+mn-ea"/>
                <a:cs typeface="Times New Roman" panose="02020603050405020304" pitchFamily="18" charset="0"/>
              </a:rPr>
              <a:t>NarrativeQA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数据集的机器阅读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理解</a:t>
            </a:r>
            <a:endParaRPr lang="zh-CN" altLang="zh-CN" sz="1400" kern="1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9394" y="2100061"/>
            <a:ext cx="7442338" cy="1322334"/>
            <a:chOff x="1055688" y="2857406"/>
            <a:chExt cx="10080626" cy="1799206"/>
          </a:xfrm>
        </p:grpSpPr>
        <p:grpSp>
          <p:nvGrpSpPr>
            <p:cNvPr id="9" name="组合 8"/>
            <p:cNvGrpSpPr/>
            <p:nvPr/>
          </p:nvGrpSpPr>
          <p:grpSpPr>
            <a:xfrm>
              <a:off x="1055688" y="3301685"/>
              <a:ext cx="10080626" cy="1006609"/>
              <a:chOff x="1055688" y="3496558"/>
              <a:chExt cx="8968528" cy="895560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055688" y="3496559"/>
                <a:ext cx="3163946" cy="895559"/>
              </a:xfrm>
              <a:prstGeom prst="roundRect">
                <a:avLst/>
              </a:prstGeom>
              <a:solidFill>
                <a:srgbClr val="173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957979" y="3496558"/>
                <a:ext cx="3163946" cy="895559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860270" y="3496558"/>
                <a:ext cx="3163946" cy="895559"/>
              </a:xfrm>
              <a:prstGeom prst="round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304800" dist="190500" dir="10800000" algn="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>
              <a:off x="2631800" y="2953366"/>
              <a:ext cx="404050" cy="34831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156151" y="2857406"/>
              <a:ext cx="437554" cy="44611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5900497" y="4308293"/>
              <a:ext cx="404050" cy="3483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34872" y="3624952"/>
              <a:ext cx="1952399" cy="418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latin typeface="+mn-ea"/>
                </a:rPr>
                <a:t>2018.4—2018.7</a:t>
              </a:r>
              <a:endParaRPr lang="en-US" altLang="zh-CN" sz="1400" dirty="0"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729471" y="3639460"/>
              <a:ext cx="1952399" cy="418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2018.8—2018.9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57630" y="3599418"/>
              <a:ext cx="1952401" cy="418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2018.2—2018.4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68961" y="215900"/>
            <a:ext cx="221325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下学期</a:t>
            </a:r>
            <a:r>
              <a:rPr lang="zh-C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</a:t>
            </a: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1274"/>
            <a:ext cx="9001125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4178" y="2918279"/>
            <a:ext cx="7230053" cy="754005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感谢您的聆听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3204418" y="1152004"/>
            <a:ext cx="2399037" cy="1052447"/>
          </a:xfrm>
          <a:prstGeom prst="rect">
            <a:avLst/>
          </a:prstGeom>
          <a:noFill/>
        </p:spPr>
        <p:txBody>
          <a:bodyPr wrap="square" lIns="89858" tIns="44929" rIns="89858" bIns="44929" rtlCol="0">
            <a:prstTxWarp prst="textPlain">
              <a:avLst/>
            </a:prstTxWarp>
            <a:spAutoFit/>
          </a:bodyPr>
          <a:lstStyle/>
          <a:p>
            <a:r>
              <a:rPr lang="en-US" altLang="zh-CN" sz="5900" b="1" dirty="0" smtClean="0">
                <a:solidFill>
                  <a:srgbClr val="17375E"/>
                </a:solidFill>
                <a:latin typeface="Agency FB" panose="020B0503020202020204" pitchFamily="34" charset="0"/>
                <a:ea typeface="Adobe Gothic Std B" panose="020B0800000000000000" pitchFamily="34" charset="-128"/>
              </a:rPr>
              <a:t>2018</a:t>
            </a:r>
            <a:endParaRPr lang="zh-CN" altLang="en-US" sz="5900" b="1" dirty="0">
              <a:solidFill>
                <a:srgbClr val="17375E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0402" y="4055534"/>
            <a:ext cx="3096344" cy="282254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29" tIns="44914" rIns="89829" bIns="44914" rtlCol="0" anchor="ctr"/>
          <a:lstStyle/>
          <a:p>
            <a:pPr algn="ctr" defTabSz="897957"/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苔花如米小，也学牡丹开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5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6.pptx123121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5|1.4|1|1.8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自定义</PresentationFormat>
  <Paragraphs>71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Adobe Gothic Std B</vt:lpstr>
      <vt:lpstr>等线</vt:lpstr>
      <vt:lpstr>宋体</vt:lpstr>
      <vt:lpstr>微软雅黑</vt:lpstr>
      <vt:lpstr>Agency FB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modified xsi:type="dcterms:W3CDTF">2018-02-02T09:56:15Z</dcterms:modified>
</cp:coreProperties>
</file>