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1" r:id="rId2"/>
    <p:sldId id="313" r:id="rId3"/>
    <p:sldId id="314" r:id="rId4"/>
    <p:sldId id="302" r:id="rId5"/>
    <p:sldId id="315" r:id="rId6"/>
    <p:sldId id="317" r:id="rId7"/>
    <p:sldId id="316" r:id="rId8"/>
    <p:sldId id="318" r:id="rId9"/>
    <p:sldId id="31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62F"/>
    <a:srgbClr val="C1291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196" autoAdjust="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6DAA6-E36D-422D-A80D-F502B5B6DB86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A034-4C0B-44D5-B772-FCA58FFE9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9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http://www.pptvzaixian.com/shop/view28111.html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5A034-4C0B-44D5-B772-FCA58FFE94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0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1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5A034-4C0B-44D5-B772-FCA58FFE94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1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7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7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7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2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9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8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5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E912-D3C1-4D56-B516-A1C1E7A9AFA4}" type="datetimeFigureOut">
              <a:rPr lang="zh-CN" altLang="en-US" smtClean="0"/>
              <a:t>2018/2/2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E259-4D92-41F6-AB53-491B146E1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QQ598969553      _2"/>
          <p:cNvSpPr>
            <a:spLocks noChangeArrowheads="1"/>
          </p:cNvSpPr>
          <p:nvPr/>
        </p:nvSpPr>
        <p:spPr bwMode="auto">
          <a:xfrm>
            <a:off x="3907971" y="5545927"/>
            <a:ext cx="4746172" cy="415412"/>
          </a:xfrm>
          <a:prstGeom prst="rect">
            <a:avLst/>
          </a:prstGeom>
          <a:noFill/>
          <a:ln>
            <a:noFill/>
          </a:ln>
        </p:spPr>
        <p:txBody>
          <a:bodyPr wrap="square" lIns="106599" tIns="53297" rIns="106599" bIns="53297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袁枫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2018.02.02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QQ598969553      _3"/>
          <p:cNvSpPr/>
          <p:nvPr/>
        </p:nvSpPr>
        <p:spPr>
          <a:xfrm>
            <a:off x="2591588" y="4335547"/>
            <a:ext cx="7320042" cy="69236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_4"/>
          <p:cNvSpPr>
            <a:spLocks noChangeArrowheads="1"/>
          </p:cNvSpPr>
          <p:nvPr/>
        </p:nvSpPr>
        <p:spPr bwMode="auto">
          <a:xfrm>
            <a:off x="3270328" y="4428047"/>
            <a:ext cx="6269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年终</a:t>
            </a:r>
            <a:r>
              <a:rPr lang="zh-CN" altLang="en-US" sz="3200" b="1" dirty="0" smtClean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总结</a:t>
            </a:r>
            <a:endParaRPr lang="zh-CN" altLang="en-US" sz="3200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原创设计师QQ598969553      _5"/>
          <p:cNvSpPr/>
          <p:nvPr/>
        </p:nvSpPr>
        <p:spPr>
          <a:xfrm>
            <a:off x="2591588" y="4233375"/>
            <a:ext cx="1079310" cy="77499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grpSp>
        <p:nvGrpSpPr>
          <p:cNvPr id="18" name="原创设计师QQ598969553      _7"/>
          <p:cNvGrpSpPr/>
          <p:nvPr/>
        </p:nvGrpSpPr>
        <p:grpSpPr>
          <a:xfrm>
            <a:off x="10665258" y="269649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21" name="原创设计师QQ598969553      _8"/>
          <p:cNvGrpSpPr/>
          <p:nvPr/>
        </p:nvGrpSpPr>
        <p:grpSpPr>
          <a:xfrm>
            <a:off x="9669619" y="2727860"/>
            <a:ext cx="595408" cy="610254"/>
            <a:chOff x="1827622" y="1343919"/>
            <a:chExt cx="2313672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998942" y="1424741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原创设计师QQ598969553      _9"/>
          <p:cNvGrpSpPr/>
          <p:nvPr/>
        </p:nvGrpSpPr>
        <p:grpSpPr>
          <a:xfrm>
            <a:off x="7852299" y="1547790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原创设计师QQ598969553      _10"/>
          <p:cNvGrpSpPr/>
          <p:nvPr/>
        </p:nvGrpSpPr>
        <p:grpSpPr>
          <a:xfrm>
            <a:off x="1667862" y="2674490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0" name="原创设计师QQ598969553      _11"/>
          <p:cNvGrpSpPr/>
          <p:nvPr/>
        </p:nvGrpSpPr>
        <p:grpSpPr>
          <a:xfrm>
            <a:off x="2405943" y="263202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1" name="椭圆 3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原创设计师QQ598969553      _12"/>
          <p:cNvGrpSpPr/>
          <p:nvPr/>
        </p:nvGrpSpPr>
        <p:grpSpPr>
          <a:xfrm>
            <a:off x="4629222" y="1591679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4" name="椭圆 3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原创设计师QQ598969553      _13"/>
          <p:cNvGrpSpPr/>
          <p:nvPr/>
        </p:nvGrpSpPr>
        <p:grpSpPr>
          <a:xfrm>
            <a:off x="3062442" y="331131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7" name="椭圆 3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46" name="原创设计师QQ598969553      _14"/>
          <p:cNvGrpSpPr/>
          <p:nvPr/>
        </p:nvGrpSpPr>
        <p:grpSpPr>
          <a:xfrm>
            <a:off x="9176008" y="3405737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47" name="椭圆 4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49" name="原创设计师QQ598969553      _15"/>
          <p:cNvGrpSpPr/>
          <p:nvPr/>
        </p:nvGrpSpPr>
        <p:grpSpPr>
          <a:xfrm>
            <a:off x="10787339" y="2514006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52" name="原创设计师QQ598969553      _16"/>
          <p:cNvGrpSpPr/>
          <p:nvPr/>
        </p:nvGrpSpPr>
        <p:grpSpPr>
          <a:xfrm>
            <a:off x="2514741" y="220887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53" name="椭圆 5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55" name="原创设计师QQ598969553      _17"/>
          <p:cNvGrpSpPr/>
          <p:nvPr/>
        </p:nvGrpSpPr>
        <p:grpSpPr>
          <a:xfrm>
            <a:off x="2852248" y="1511794"/>
            <a:ext cx="2128987" cy="2191219"/>
            <a:chOff x="2852248" y="1024579"/>
            <a:chExt cx="2128987" cy="2191219"/>
          </a:xfrm>
        </p:grpSpPr>
        <p:pic>
          <p:nvPicPr>
            <p:cNvPr id="56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248" y="1024579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本框 31"/>
            <p:cNvSpPr txBox="1">
              <a:spLocks noChangeArrowheads="1"/>
            </p:cNvSpPr>
            <p:nvPr/>
          </p:nvSpPr>
          <p:spPr bwMode="auto">
            <a:xfrm>
              <a:off x="3423038" y="1306409"/>
              <a:ext cx="946150" cy="16603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2</a:t>
              </a:r>
              <a:endParaRPr lang="zh-CN" altLang="en-US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8" name="原创设计师QQ598969553      _18"/>
          <p:cNvGrpSpPr/>
          <p:nvPr/>
        </p:nvGrpSpPr>
        <p:grpSpPr>
          <a:xfrm>
            <a:off x="4477630" y="1548306"/>
            <a:ext cx="2128987" cy="2191219"/>
            <a:chOff x="4477630" y="1061091"/>
            <a:chExt cx="2128987" cy="2191219"/>
          </a:xfrm>
        </p:grpSpPr>
        <p:pic>
          <p:nvPicPr>
            <p:cNvPr id="59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630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文本框 31"/>
            <p:cNvSpPr txBox="1">
              <a:spLocks noChangeArrowheads="1"/>
            </p:cNvSpPr>
            <p:nvPr/>
          </p:nvSpPr>
          <p:spPr bwMode="auto">
            <a:xfrm>
              <a:off x="5131118" y="1336570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0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61" name="原创设计师QQ598969553      _19"/>
          <p:cNvGrpSpPr/>
          <p:nvPr/>
        </p:nvGrpSpPr>
        <p:grpSpPr>
          <a:xfrm>
            <a:off x="6103012" y="1548306"/>
            <a:ext cx="2128987" cy="2191219"/>
            <a:chOff x="6103012" y="1061091"/>
            <a:chExt cx="2128987" cy="2191219"/>
          </a:xfrm>
        </p:grpSpPr>
        <p:pic>
          <p:nvPicPr>
            <p:cNvPr id="62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12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文本框 31"/>
            <p:cNvSpPr txBox="1">
              <a:spLocks noChangeArrowheads="1"/>
            </p:cNvSpPr>
            <p:nvPr/>
          </p:nvSpPr>
          <p:spPr bwMode="auto">
            <a:xfrm>
              <a:off x="6805240" y="1269554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1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64" name="原创设计师QQ598969553      _20"/>
          <p:cNvGrpSpPr/>
          <p:nvPr/>
        </p:nvGrpSpPr>
        <p:grpSpPr>
          <a:xfrm>
            <a:off x="7728394" y="1554508"/>
            <a:ext cx="2128987" cy="2191219"/>
            <a:chOff x="7728394" y="1067293"/>
            <a:chExt cx="2128987" cy="2191219"/>
          </a:xfrm>
        </p:grpSpPr>
        <p:pic>
          <p:nvPicPr>
            <p:cNvPr id="65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394" y="1067293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本框 31"/>
            <p:cNvSpPr txBox="1">
              <a:spLocks noChangeArrowheads="1"/>
            </p:cNvSpPr>
            <p:nvPr/>
          </p:nvSpPr>
          <p:spPr bwMode="auto">
            <a:xfrm>
              <a:off x="8363268" y="1371495"/>
              <a:ext cx="946150" cy="158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1814442">
                <a:defRPr/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8</a:t>
              </a:r>
              <a:endParaRPr lang="zh-CN" altLang="en-US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pic>
        <p:nvPicPr>
          <p:cNvPr id="6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56797 -0.0016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-9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5026234" y="3578364"/>
            <a:ext cx="4471994" cy="10696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4701482" y="4787876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>
            <a:off x="4683339" y="2442754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延期 8"/>
          <p:cNvSpPr/>
          <p:nvPr/>
        </p:nvSpPr>
        <p:spPr>
          <a:xfrm>
            <a:off x="-7535" y="2508920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" name="椭圆 9"/>
          <p:cNvSpPr/>
          <p:nvPr/>
        </p:nvSpPr>
        <p:spPr>
          <a:xfrm>
            <a:off x="3997548" y="1783103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40444" y="2948946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97548" y="4114790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372208" y="3136361"/>
            <a:ext cx="1918149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学期计划</a:t>
            </a:r>
            <a:endParaRPr lang="en-US" altLang="zh-CN" sz="2667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4978877" y="4335175"/>
            <a:ext cx="1576709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667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960734" y="1990054"/>
            <a:ext cx="2259588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  <a:endParaRPr lang="en-US" altLang="zh-CN" sz="2667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360067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2" grpId="0" animBg="1"/>
          <p:bldP spid="28" grpId="0" animBg="1"/>
          <p:bldP spid="10" grpId="0" animBg="1"/>
          <p:bldP spid="11" grpId="0" animBg="1"/>
          <p:bldP spid="12" grpId="0" animBg="1"/>
          <p:bldP spid="19" grpId="0"/>
          <p:bldP spid="21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2" grpId="0" animBg="1"/>
          <p:bldP spid="28" grpId="0" animBg="1"/>
          <p:bldP spid="10" grpId="0" animBg="1"/>
          <p:bldP spid="11" grpId="0" animBg="1"/>
          <p:bldP spid="12" grpId="0" animBg="1"/>
          <p:bldP spid="19" grpId="0"/>
          <p:bldP spid="21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-7535" y="244034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</a:p>
        </p:txBody>
      </p:sp>
      <p:sp>
        <p:nvSpPr>
          <p:cNvPr id="11" name="椭圆 10"/>
          <p:cNvSpPr/>
          <p:nvPr/>
        </p:nvSpPr>
        <p:spPr>
          <a:xfrm>
            <a:off x="4340444" y="2880367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226502" y="3067782"/>
            <a:ext cx="2259588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  <a:endParaRPr lang="en-US" altLang="zh-CN" sz="2667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094813" y="3520481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3432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9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</p:grpSp>
      <p:sp>
        <p:nvSpPr>
          <p:cNvPr id="6" name="原创设计师QQ598969553      _2"/>
          <p:cNvSpPr/>
          <p:nvPr/>
        </p:nvSpPr>
        <p:spPr>
          <a:xfrm>
            <a:off x="657405" y="4097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原创设计师QQ598969553      _3"/>
          <p:cNvSpPr txBox="1"/>
          <p:nvPr/>
        </p:nvSpPr>
        <p:spPr>
          <a:xfrm>
            <a:off x="1210968" y="444142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年度工作总结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9" name="原创设计师QQ598969553      _4"/>
          <p:cNvSpPr/>
          <p:nvPr/>
        </p:nvSpPr>
        <p:spPr>
          <a:xfrm>
            <a:off x="-26775" y="3399361"/>
            <a:ext cx="12232850" cy="342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412750">
              <a:defRPr sz="3200">
                <a:solidFill>
                  <a:srgbClr val="FFFFFF"/>
                </a:solidFill>
              </a:defRPr>
            </a:pPr>
            <a:endParaRPr sz="1600" b="1" kern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sym typeface="Helvetica Light"/>
            </a:endParaRPr>
          </a:p>
        </p:txBody>
      </p:sp>
      <p:grpSp>
        <p:nvGrpSpPr>
          <p:cNvPr id="60" name="原创设计师QQ598969553      _5"/>
          <p:cNvGrpSpPr/>
          <p:nvPr/>
        </p:nvGrpSpPr>
        <p:grpSpPr>
          <a:xfrm>
            <a:off x="3675654" y="1963833"/>
            <a:ext cx="2329705" cy="2250024"/>
            <a:chOff x="-40" y="1023403"/>
            <a:chExt cx="3879578" cy="4500046"/>
          </a:xfrm>
        </p:grpSpPr>
        <p:sp>
          <p:nvSpPr>
            <p:cNvPr id="61" name="Shape 2701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2702"/>
            <p:cNvSpPr/>
            <p:nvPr/>
          </p:nvSpPr>
          <p:spPr>
            <a:xfrm rot="10800000">
              <a:off x="6572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64" name="Shape 2704"/>
            <p:cNvSpPr/>
            <p:nvPr/>
          </p:nvSpPr>
          <p:spPr>
            <a:xfrm>
              <a:off x="-40" y="1023403"/>
              <a:ext cx="3879578" cy="986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228600">
                <a:lnSpc>
                  <a:spcPct val="120000"/>
                </a:lnSpc>
                <a:defRPr sz="1800"/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STIXGeneral-Regular"/>
                  <a:cs typeface="STIXGeneral-Regular"/>
                  <a:sym typeface="STIXGeneral-Bold"/>
                </a:rPr>
                <a:t>复习专业知识并积极投递简历参与面试不断积累求职经验</a:t>
              </a:r>
              <a:endParaRPr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STIXGeneral-Regular"/>
                <a:cs typeface="STIXGeneral-Regular"/>
                <a:sym typeface="STIXGeneral-Regular"/>
              </a:endParaRPr>
            </a:p>
          </p:txBody>
        </p:sp>
        <p:sp>
          <p:nvSpPr>
            <p:cNvPr id="65" name="Shape 2705"/>
            <p:cNvSpPr/>
            <p:nvPr/>
          </p:nvSpPr>
          <p:spPr>
            <a:xfrm>
              <a:off x="1020177" y="4443881"/>
              <a:ext cx="1839236" cy="615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8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-10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6" name="原创设计师QQ598969553      _6"/>
          <p:cNvGrpSpPr/>
          <p:nvPr/>
        </p:nvGrpSpPr>
        <p:grpSpPr>
          <a:xfrm>
            <a:off x="6518589" y="3260617"/>
            <a:ext cx="2603157" cy="2956772"/>
            <a:chOff x="-663369" y="0"/>
            <a:chExt cx="5206312" cy="5913543"/>
          </a:xfrm>
        </p:grpSpPr>
        <p:sp>
          <p:nvSpPr>
            <p:cNvPr id="67" name="Shape 2707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" name="Shape 2708"/>
            <p:cNvSpPr/>
            <p:nvPr/>
          </p:nvSpPr>
          <p:spPr>
            <a:xfrm>
              <a:off x="657305" y="0"/>
              <a:ext cx="2565043" cy="190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69" name="Shape 2709"/>
            <p:cNvSpPr/>
            <p:nvPr/>
          </p:nvSpPr>
          <p:spPr>
            <a:xfrm>
              <a:off x="-663369" y="3328219"/>
              <a:ext cx="5206312" cy="2585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参与舆情监控项目组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担任</a:t>
              </a:r>
              <a:r>
                <a:rPr lang="en-US" altLang="zh-CN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Web</a:t>
              </a: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模块框架搭建工作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同时指导师弟师妹项目开发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以及难点问题解决</a:t>
              </a:r>
              <a:endParaRPr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1" name="Shape 2711"/>
            <p:cNvSpPr/>
            <p:nvPr/>
          </p:nvSpPr>
          <p:spPr>
            <a:xfrm>
              <a:off x="676628" y="312328"/>
              <a:ext cx="2526331" cy="615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10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-12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2" name="原创设计师QQ598969553      _7"/>
          <p:cNvGrpSpPr/>
          <p:nvPr/>
        </p:nvGrpSpPr>
        <p:grpSpPr>
          <a:xfrm>
            <a:off x="398492" y="3260617"/>
            <a:ext cx="2717800" cy="2219852"/>
            <a:chOff x="-778072" y="-1"/>
            <a:chExt cx="5435596" cy="4439703"/>
          </a:xfrm>
        </p:grpSpPr>
        <p:sp>
          <p:nvSpPr>
            <p:cNvPr id="73" name="Shape 2713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" name="Shape 2714"/>
            <p:cNvSpPr/>
            <p:nvPr/>
          </p:nvSpPr>
          <p:spPr>
            <a:xfrm>
              <a:off x="657305" y="-1"/>
              <a:ext cx="2565043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75" name="Shape 2715"/>
            <p:cNvSpPr/>
            <p:nvPr/>
          </p:nvSpPr>
          <p:spPr>
            <a:xfrm>
              <a:off x="1939728" y="3449264"/>
              <a:ext cx="130" cy="553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endParaRPr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6" name="Shape 2716"/>
            <p:cNvSpPr/>
            <p:nvPr/>
          </p:nvSpPr>
          <p:spPr>
            <a:xfrm>
              <a:off x="-778072" y="3453406"/>
              <a:ext cx="5435596" cy="986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228600">
                <a:lnSpc>
                  <a:spcPct val="120000"/>
                </a:lnSpc>
                <a:defRPr sz="1800"/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STIXGeneral-Regular"/>
                  <a:cs typeface="STIXGeneral-Regular"/>
                  <a:sym typeface="STIXGeneral-Regular"/>
                </a:rPr>
                <a:t>参与情报系统项目组和新洲项目组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STIXGeneral-Regular"/>
                <a:cs typeface="STIXGeneral-Regular"/>
                <a:sym typeface="STIXGeneral-Regular"/>
              </a:endParaRPr>
            </a:p>
            <a:p>
              <a:pPr algn="ctr" defTabSz="228600">
                <a:lnSpc>
                  <a:spcPct val="120000"/>
                </a:lnSpc>
                <a:defRPr sz="1800"/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STIXGeneral-Regular"/>
                  <a:cs typeface="STIXGeneral-Regular"/>
                  <a:sym typeface="STIXGeneral-Regular"/>
                </a:rPr>
                <a:t>完成项目任务的同时积累项目经验</a:t>
              </a:r>
              <a:endParaRPr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STIXGeneral-Regular"/>
                <a:cs typeface="STIXGeneral-Regular"/>
                <a:sym typeface="STIXGeneral-Regular"/>
              </a:endParaRPr>
            </a:p>
          </p:txBody>
        </p:sp>
        <p:sp>
          <p:nvSpPr>
            <p:cNvPr id="77" name="Shape 2717"/>
            <p:cNvSpPr/>
            <p:nvPr/>
          </p:nvSpPr>
          <p:spPr>
            <a:xfrm>
              <a:off x="994021" y="312329"/>
              <a:ext cx="1891543" cy="615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-7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8" name="原创设计师QQ598969553      _8"/>
          <p:cNvGrpSpPr/>
          <p:nvPr/>
        </p:nvGrpSpPr>
        <p:grpSpPr>
          <a:xfrm>
            <a:off x="9331960" y="1438059"/>
            <a:ext cx="2154436" cy="2775798"/>
            <a:chOff x="-214647" y="-28145"/>
            <a:chExt cx="4308870" cy="5551594"/>
          </a:xfrm>
        </p:grpSpPr>
        <p:sp>
          <p:nvSpPr>
            <p:cNvPr id="79" name="Shape 2719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" name="Shape 2720"/>
            <p:cNvSpPr/>
            <p:nvPr/>
          </p:nvSpPr>
          <p:spPr>
            <a:xfrm rot="10800000">
              <a:off x="6826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81" name="Shape 2721"/>
            <p:cNvSpPr/>
            <p:nvPr/>
          </p:nvSpPr>
          <p:spPr>
            <a:xfrm>
              <a:off x="-214647" y="-28145"/>
              <a:ext cx="4308870" cy="1938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毕业论文开题报告撰写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以及毕业论文构思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并且着手实现毕业设计代码</a:t>
              </a:r>
              <a:endParaRPr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" name="Shape 2723"/>
            <p:cNvSpPr/>
            <p:nvPr/>
          </p:nvSpPr>
          <p:spPr>
            <a:xfrm>
              <a:off x="860727" y="4443881"/>
              <a:ext cx="2208939" cy="615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11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-1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dvAuto="0"/>
      <p:bldP spid="60" grpId="0" advAuto="0"/>
      <p:bldP spid="66" grpId="0" advAuto="0"/>
      <p:bldP spid="72" grpId="0" advAuto="0"/>
      <p:bldP spid="78" grpId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-7535" y="244034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</a:p>
        </p:txBody>
      </p:sp>
      <p:sp>
        <p:nvSpPr>
          <p:cNvPr id="11" name="椭圆 10"/>
          <p:cNvSpPr/>
          <p:nvPr/>
        </p:nvSpPr>
        <p:spPr>
          <a:xfrm>
            <a:off x="4340444" y="2880367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226502" y="3067782"/>
            <a:ext cx="2601028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学期工作计划</a:t>
            </a:r>
            <a:endParaRPr lang="en-US" altLang="zh-CN" sz="2667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094813" y="3520481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65051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1495864" y="2119857"/>
            <a:ext cx="1141565" cy="112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70" tIns="50135" rIns="100270" bIns="50135" rtlCol="0" anchor="ctr"/>
          <a:lstStyle/>
          <a:p>
            <a:pPr algn="ctr"/>
            <a:r>
              <a:rPr lang="en-US" altLang="zh-CN" sz="4476" b="1" dirty="0">
                <a:solidFill>
                  <a:srgbClr val="760000"/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4476" b="1" dirty="0">
              <a:solidFill>
                <a:srgbClr val="760000"/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1533" y="3245968"/>
            <a:ext cx="1538899" cy="2152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同心圆 70"/>
          <p:cNvSpPr/>
          <p:nvPr/>
        </p:nvSpPr>
        <p:spPr>
          <a:xfrm>
            <a:off x="1279323" y="1920262"/>
            <a:ext cx="1562143" cy="1540986"/>
          </a:xfrm>
          <a:prstGeom prst="donut">
            <a:avLst>
              <a:gd name="adj" fmla="val 13848"/>
            </a:avLst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1466" y="2500389"/>
            <a:ext cx="2398612" cy="365039"/>
          </a:xfrm>
          <a:prstGeom prst="rect">
            <a:avLst/>
          </a:prstGeom>
          <a:noFill/>
        </p:spPr>
        <p:txBody>
          <a:bodyPr wrap="none" lIns="100270" tIns="50135" rIns="100270" bIns="50135" rtlCol="0">
            <a:spAutoFit/>
          </a:bodyPr>
          <a:lstStyle/>
          <a:p>
            <a:r>
              <a:rPr lang="zh-CN" altLang="en-US" sz="1714" b="1" dirty="0" smtClean="0">
                <a:solidFill>
                  <a:srgbClr val="760000"/>
                </a:solidFill>
                <a:latin typeface="微软雅黑" pitchFamily="34" charset="-122"/>
                <a:ea typeface="微软雅黑" pitchFamily="34" charset="-122"/>
              </a:rPr>
              <a:t>完成毕业论文撰写任务</a:t>
            </a:r>
          </a:p>
        </p:txBody>
      </p:sp>
      <p:sp>
        <p:nvSpPr>
          <p:cNvPr id="73" name="椭圆 72"/>
          <p:cNvSpPr/>
          <p:nvPr/>
        </p:nvSpPr>
        <p:spPr>
          <a:xfrm>
            <a:off x="5976006" y="2757174"/>
            <a:ext cx="1141565" cy="112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70" tIns="50135" rIns="100270" bIns="50135" rtlCol="0" anchor="ctr"/>
          <a:lstStyle/>
          <a:p>
            <a:pPr algn="ctr"/>
            <a:r>
              <a:rPr lang="en-US" altLang="zh-CN" sz="4476" b="1" dirty="0" smtClean="0">
                <a:solidFill>
                  <a:srgbClr val="760000"/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4476" b="1" dirty="0">
              <a:solidFill>
                <a:srgbClr val="760000"/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91534" y="3883285"/>
            <a:ext cx="5955251" cy="2152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5765715" y="2557579"/>
            <a:ext cx="1562143" cy="1540986"/>
          </a:xfrm>
          <a:prstGeom prst="donut">
            <a:avLst>
              <a:gd name="adj" fmla="val 13848"/>
            </a:avLst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797200" y="4666371"/>
            <a:ext cx="1141565" cy="112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70" tIns="50135" rIns="100270" bIns="50135" rtlCol="0" anchor="ctr"/>
          <a:lstStyle/>
          <a:p>
            <a:pPr algn="ctr"/>
            <a:r>
              <a:rPr lang="en-US" altLang="zh-CN" sz="4476" b="1" dirty="0" smtClean="0">
                <a:solidFill>
                  <a:srgbClr val="760000"/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4476" b="1" dirty="0">
              <a:solidFill>
                <a:srgbClr val="760000"/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1537" y="4459957"/>
            <a:ext cx="4779160" cy="2152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同心圆 77"/>
          <p:cNvSpPr/>
          <p:nvPr/>
        </p:nvSpPr>
        <p:spPr>
          <a:xfrm flipV="1">
            <a:off x="4580666" y="4459952"/>
            <a:ext cx="1562143" cy="1540986"/>
          </a:xfrm>
          <a:prstGeom prst="donut">
            <a:avLst>
              <a:gd name="adj" fmla="val 13848"/>
            </a:avLst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4613" y="3137706"/>
            <a:ext cx="2837835" cy="365039"/>
          </a:xfrm>
          <a:prstGeom prst="rect">
            <a:avLst/>
          </a:prstGeom>
          <a:noFill/>
        </p:spPr>
        <p:txBody>
          <a:bodyPr wrap="none" lIns="100270" tIns="50135" rIns="100270" bIns="50135" rtlCol="0">
            <a:spAutoFit/>
          </a:bodyPr>
          <a:lstStyle/>
          <a:p>
            <a:r>
              <a:rPr lang="zh-CN" altLang="en-US" sz="1714" b="1" dirty="0" smtClean="0">
                <a:solidFill>
                  <a:srgbClr val="760000"/>
                </a:solidFill>
                <a:latin typeface="微软雅黑" pitchFamily="34" charset="-122"/>
                <a:ea typeface="微软雅黑" pitchFamily="34" charset="-122"/>
              </a:rPr>
              <a:t>继续参与实验室的项目任务</a:t>
            </a:r>
            <a:endParaRPr lang="en-US" altLang="zh-CN" sz="1714" b="1" dirty="0" smtClean="0">
              <a:solidFill>
                <a:srgbClr val="76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55299" y="5046903"/>
            <a:ext cx="3277058" cy="365039"/>
          </a:xfrm>
          <a:prstGeom prst="rect">
            <a:avLst/>
          </a:prstGeom>
          <a:noFill/>
        </p:spPr>
        <p:txBody>
          <a:bodyPr wrap="none" lIns="100270" tIns="50135" rIns="100270" bIns="50135" rtlCol="0">
            <a:spAutoFit/>
          </a:bodyPr>
          <a:lstStyle/>
          <a:p>
            <a:r>
              <a:rPr lang="zh-CN" altLang="en-US" sz="1714" b="1" dirty="0" smtClean="0">
                <a:solidFill>
                  <a:srgbClr val="760000"/>
                </a:solidFill>
                <a:latin typeface="微软雅黑" pitchFamily="34" charset="-122"/>
                <a:ea typeface="微软雅黑" pitchFamily="34" charset="-122"/>
              </a:rPr>
              <a:t>在分布式和高并发领域继续学习</a:t>
            </a:r>
            <a:endParaRPr lang="en-US" altLang="zh-CN" sz="1714" b="1" dirty="0">
              <a:solidFill>
                <a:srgbClr val="76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7" name="椭圆 16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1" name="原创设计师QQ598969553      _2"/>
          <p:cNvSpPr/>
          <p:nvPr/>
        </p:nvSpPr>
        <p:spPr>
          <a:xfrm>
            <a:off x="657405" y="4097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原创设计师QQ598969553      _3"/>
          <p:cNvSpPr txBox="1"/>
          <p:nvPr/>
        </p:nvSpPr>
        <p:spPr>
          <a:xfrm>
            <a:off x="1210968" y="444142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新</a:t>
            </a:r>
            <a:r>
              <a:rPr lang="zh-CN" altLang="en-US" sz="2000" b="1" dirty="0" smtClean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学期计划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5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/>
      <p:bldP spid="77" grpId="0" animBg="1"/>
      <p:bldP spid="78" grpId="0" animBg="1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-7535" y="244034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</a:p>
        </p:txBody>
      </p:sp>
      <p:sp>
        <p:nvSpPr>
          <p:cNvPr id="11" name="椭圆 10"/>
          <p:cNvSpPr/>
          <p:nvPr/>
        </p:nvSpPr>
        <p:spPr>
          <a:xfrm>
            <a:off x="4340444" y="2880367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226502" y="3067782"/>
            <a:ext cx="1576709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667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094813" y="3520481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74804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478874" y="1821824"/>
            <a:ext cx="7063643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875"/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今年已经是我研究生涯里在实验室度过的第二个年头，转眼已经只剩下最后一个学期。</a:t>
            </a:r>
            <a:r>
              <a:rPr lang="zh-CN" altLang="en-US" sz="1905" dirty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实验室的这一年里中学</a:t>
            </a:r>
            <a:r>
              <a:rPr lang="zh-CN" altLang="en-US" sz="1905" dirty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到了不少东西</a:t>
            </a:r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，也经历找工作的种种艰辛，总之最大的体会就是有付出就有收获。</a:t>
            </a:r>
            <a:endParaRPr lang="zh-CN" altLang="en-US" sz="1905" dirty="0">
              <a:solidFill>
                <a:srgbClr val="394C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65990" y="2847746"/>
            <a:ext cx="8233631" cy="0"/>
          </a:xfrm>
          <a:prstGeom prst="line">
            <a:avLst/>
          </a:prstGeom>
          <a:ln>
            <a:solidFill>
              <a:srgbClr val="394C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0582" y="3222133"/>
            <a:ext cx="7063643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875"/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实验室的大环境让我感受到了群体的温暖，老师们的亲切和蔼，师兄师姐们的严谨认真的学习态度，师弟师妹们热情活泼的性格，实验室的集体活动等等都让我的研究生涯</a:t>
            </a:r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不再单调</a:t>
            </a:r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905" dirty="0" smtClean="0">
              <a:solidFill>
                <a:srgbClr val="394C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961844" y="4568323"/>
            <a:ext cx="8233631" cy="0"/>
          </a:xfrm>
          <a:prstGeom prst="line">
            <a:avLst/>
          </a:prstGeom>
          <a:ln>
            <a:solidFill>
              <a:srgbClr val="394C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4728" y="4744066"/>
            <a:ext cx="7063643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875"/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希望学弟学妹们能够充分利用实验室的资源，珍惜研究生几年的美好学习时光，在</a:t>
            </a:r>
            <a:r>
              <a:rPr lang="zh-CN" altLang="en-US" sz="1905" dirty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将来</a:t>
            </a:r>
            <a:r>
              <a:rPr lang="zh-CN" altLang="en-US" sz="1905" dirty="0" smtClean="0">
                <a:solidFill>
                  <a:srgbClr val="394C53"/>
                </a:solidFill>
                <a:latin typeface="微软雅黑" pitchFamily="34" charset="-122"/>
                <a:ea typeface="微软雅黑" pitchFamily="34" charset="-122"/>
              </a:rPr>
              <a:t>都能过上自己喜欢的生活。</a:t>
            </a:r>
            <a:endParaRPr lang="zh-CN" altLang="en-US" sz="1905" dirty="0">
              <a:solidFill>
                <a:srgbClr val="394C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961844" y="5665587"/>
            <a:ext cx="8233631" cy="0"/>
          </a:xfrm>
          <a:prstGeom prst="line">
            <a:avLst/>
          </a:prstGeom>
          <a:ln>
            <a:solidFill>
              <a:srgbClr val="394C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965990" y="1851685"/>
            <a:ext cx="1227946" cy="910804"/>
            <a:chOff x="1580220" y="1615580"/>
            <a:chExt cx="1289343" cy="956344"/>
          </a:xfrm>
          <a:solidFill>
            <a:srgbClr val="C00000"/>
          </a:solidFill>
        </p:grpSpPr>
        <p:sp>
          <p:nvSpPr>
            <p:cNvPr id="46" name="矩形 45"/>
            <p:cNvSpPr/>
            <p:nvPr/>
          </p:nvSpPr>
          <p:spPr>
            <a:xfrm>
              <a:off x="1580220" y="1615580"/>
              <a:ext cx="1289343" cy="956344"/>
            </a:xfrm>
            <a:prstGeom prst="rect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48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723604" y="1694685"/>
              <a:ext cx="1013097" cy="6816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48" b="1" dirty="0">
                  <a:solidFill>
                    <a:schemeClr val="bg1"/>
                  </a:solidFill>
                  <a:ea typeface="微软雅黑" pitchFamily="34" charset="-122"/>
                </a:rPr>
                <a:t>01</a:t>
              </a:r>
              <a:endParaRPr lang="zh-CN" altLang="en-US" sz="3048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61844" y="3274199"/>
            <a:ext cx="1227946" cy="910804"/>
            <a:chOff x="1580220" y="1615580"/>
            <a:chExt cx="1289343" cy="956344"/>
          </a:xfrm>
          <a:solidFill>
            <a:srgbClr val="C00000"/>
          </a:solidFill>
        </p:grpSpPr>
        <p:sp>
          <p:nvSpPr>
            <p:cNvPr id="49" name="矩形 48"/>
            <p:cNvSpPr/>
            <p:nvPr/>
          </p:nvSpPr>
          <p:spPr>
            <a:xfrm>
              <a:off x="1580220" y="1615580"/>
              <a:ext cx="1289343" cy="956344"/>
            </a:xfrm>
            <a:prstGeom prst="rect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48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23604" y="1694685"/>
              <a:ext cx="1013097" cy="6816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48" b="1" dirty="0">
                  <a:solidFill>
                    <a:schemeClr val="bg1"/>
                  </a:solidFill>
                  <a:ea typeface="微软雅黑" pitchFamily="34" charset="-122"/>
                </a:rPr>
                <a:t>02</a:t>
              </a:r>
              <a:endParaRPr lang="zh-CN" altLang="en-US" sz="3048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65990" y="4691732"/>
            <a:ext cx="1227946" cy="910804"/>
            <a:chOff x="1580220" y="1615580"/>
            <a:chExt cx="1289343" cy="956344"/>
          </a:xfrm>
          <a:solidFill>
            <a:srgbClr val="C00000"/>
          </a:solidFill>
        </p:grpSpPr>
        <p:sp>
          <p:nvSpPr>
            <p:cNvPr id="52" name="矩形 51"/>
            <p:cNvSpPr/>
            <p:nvPr/>
          </p:nvSpPr>
          <p:spPr>
            <a:xfrm>
              <a:off x="1580220" y="1615580"/>
              <a:ext cx="1289343" cy="956344"/>
            </a:xfrm>
            <a:prstGeom prst="rect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48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23604" y="1694685"/>
              <a:ext cx="1013097" cy="6816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48" b="1" dirty="0">
                  <a:solidFill>
                    <a:schemeClr val="bg1"/>
                  </a:solidFill>
                  <a:ea typeface="微软雅黑" pitchFamily="34" charset="-122"/>
                </a:rPr>
                <a:t>03</a:t>
              </a:r>
              <a:endParaRPr lang="zh-CN" altLang="en-US" sz="3048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5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26" name="椭圆 25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32" name="原创设计师QQ598969553      _2"/>
          <p:cNvSpPr/>
          <p:nvPr/>
        </p:nvSpPr>
        <p:spPr>
          <a:xfrm>
            <a:off x="657405" y="4097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原创设计师QQ598969553      _3"/>
          <p:cNvSpPr txBox="1"/>
          <p:nvPr/>
        </p:nvSpPr>
        <p:spPr>
          <a:xfrm>
            <a:off x="1210968" y="444142"/>
            <a:ext cx="97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14808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0" y="304169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感谢观看</a:t>
            </a:r>
          </a:p>
        </p:txBody>
      </p:sp>
      <p:sp>
        <p:nvSpPr>
          <p:cNvPr id="11" name="椭圆 10"/>
          <p:cNvSpPr/>
          <p:nvPr/>
        </p:nvSpPr>
        <p:spPr>
          <a:xfrm>
            <a:off x="4208930" y="3583687"/>
            <a:ext cx="1404423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4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^_^</a:t>
            </a:r>
            <a:endParaRPr lang="zh-CN" altLang="en-US" sz="304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724260" y="3737209"/>
            <a:ext cx="2708429" cy="51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祝</a:t>
            </a:r>
            <a:r>
              <a:rPr lang="zh-CN" altLang="en-US" sz="2667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大家新年快乐</a:t>
            </a:r>
            <a:r>
              <a:rPr lang="en-US" altLang="zh-CN" sz="26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635933" y="4253116"/>
            <a:ext cx="2840116" cy="5314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  <a:headEnd/>
            <a:tailEnd/>
          </a:ln>
        </p:spPr>
        <p:txBody>
          <a:bodyPr wrap="none" lIns="104455" tIns="52227" rIns="104455" bIns="52227" anchor="ctr"/>
          <a:lstStyle/>
          <a:p>
            <a:endParaRPr lang="zh-CN" altLang="en-US" sz="1714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原创设计师QQ598969553      _6"/>
          <p:cNvGrpSpPr/>
          <p:nvPr/>
        </p:nvGrpSpPr>
        <p:grpSpPr>
          <a:xfrm>
            <a:off x="10261604" y="1431259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10" name="原创设计师QQ598969553      _7"/>
          <p:cNvGrpSpPr/>
          <p:nvPr/>
        </p:nvGrpSpPr>
        <p:grpSpPr>
          <a:xfrm>
            <a:off x="9265965" y="1462623"/>
            <a:ext cx="595408" cy="610254"/>
            <a:chOff x="1827622" y="1343919"/>
            <a:chExt cx="2313672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8942" y="1424741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原创设计师QQ598969553      _8"/>
          <p:cNvGrpSpPr/>
          <p:nvPr/>
        </p:nvGrpSpPr>
        <p:grpSpPr>
          <a:xfrm>
            <a:off x="7448645" y="282553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原创设计师QQ598969553      _9"/>
          <p:cNvGrpSpPr/>
          <p:nvPr/>
        </p:nvGrpSpPr>
        <p:grpSpPr>
          <a:xfrm>
            <a:off x="1264208" y="1409253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22" name="原创设计师QQ598969553      _10"/>
          <p:cNvGrpSpPr/>
          <p:nvPr/>
        </p:nvGrpSpPr>
        <p:grpSpPr>
          <a:xfrm>
            <a:off x="2002289" y="1366789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原创设计师QQ598969553      _11"/>
          <p:cNvGrpSpPr/>
          <p:nvPr/>
        </p:nvGrpSpPr>
        <p:grpSpPr>
          <a:xfrm>
            <a:off x="4225568" y="326442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原创设计师QQ598969553      _12"/>
          <p:cNvGrpSpPr/>
          <p:nvPr/>
        </p:nvGrpSpPr>
        <p:grpSpPr>
          <a:xfrm>
            <a:off x="2658788" y="2046082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" name="原创设计师QQ598969553      _13"/>
          <p:cNvGrpSpPr/>
          <p:nvPr/>
        </p:nvGrpSpPr>
        <p:grpSpPr>
          <a:xfrm>
            <a:off x="8772354" y="2140500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4" name="原创设计师QQ598969553      _14"/>
          <p:cNvGrpSpPr/>
          <p:nvPr/>
        </p:nvGrpSpPr>
        <p:grpSpPr>
          <a:xfrm>
            <a:off x="10383685" y="124876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7" name="原创设计师QQ598969553      _15"/>
          <p:cNvGrpSpPr/>
          <p:nvPr/>
        </p:nvGrpSpPr>
        <p:grpSpPr>
          <a:xfrm>
            <a:off x="2111087" y="943642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8" name="椭圆 3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442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40" name="原创设计师QQ598969553      _16"/>
          <p:cNvGrpSpPr/>
          <p:nvPr/>
        </p:nvGrpSpPr>
        <p:grpSpPr>
          <a:xfrm>
            <a:off x="2448594" y="246557"/>
            <a:ext cx="2128987" cy="2191219"/>
            <a:chOff x="2852248" y="1024579"/>
            <a:chExt cx="2128987" cy="2191219"/>
          </a:xfrm>
        </p:grpSpPr>
        <p:pic>
          <p:nvPicPr>
            <p:cNvPr id="41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248" y="1024579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31"/>
            <p:cNvSpPr txBox="1">
              <a:spLocks noChangeArrowheads="1"/>
            </p:cNvSpPr>
            <p:nvPr/>
          </p:nvSpPr>
          <p:spPr bwMode="auto">
            <a:xfrm>
              <a:off x="3423038" y="1306409"/>
              <a:ext cx="946150" cy="16603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2</a:t>
              </a:r>
              <a:endParaRPr lang="zh-CN" altLang="en-US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3" name="原创设计师QQ598969553      _17"/>
          <p:cNvGrpSpPr/>
          <p:nvPr/>
        </p:nvGrpSpPr>
        <p:grpSpPr>
          <a:xfrm>
            <a:off x="4073976" y="283069"/>
            <a:ext cx="2128987" cy="2191219"/>
            <a:chOff x="4477630" y="1061091"/>
            <a:chExt cx="2128987" cy="2191219"/>
          </a:xfrm>
        </p:grpSpPr>
        <p:pic>
          <p:nvPicPr>
            <p:cNvPr id="4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630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31"/>
            <p:cNvSpPr txBox="1">
              <a:spLocks noChangeArrowheads="1"/>
            </p:cNvSpPr>
            <p:nvPr/>
          </p:nvSpPr>
          <p:spPr bwMode="auto">
            <a:xfrm>
              <a:off x="5131118" y="1336570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0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46" name="原创设计师QQ598969553      _18"/>
          <p:cNvGrpSpPr/>
          <p:nvPr/>
        </p:nvGrpSpPr>
        <p:grpSpPr>
          <a:xfrm>
            <a:off x="5699358" y="283069"/>
            <a:ext cx="2128987" cy="2191219"/>
            <a:chOff x="6103012" y="1061091"/>
            <a:chExt cx="2128987" cy="2191219"/>
          </a:xfrm>
        </p:grpSpPr>
        <p:pic>
          <p:nvPicPr>
            <p:cNvPr id="47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12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805240" y="1269554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1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49" name="原创设计师QQ598969553      _19"/>
          <p:cNvGrpSpPr/>
          <p:nvPr/>
        </p:nvGrpSpPr>
        <p:grpSpPr>
          <a:xfrm>
            <a:off x="7324740" y="289271"/>
            <a:ext cx="2128987" cy="2191219"/>
            <a:chOff x="7728394" y="1067293"/>
            <a:chExt cx="2128987" cy="2191219"/>
          </a:xfrm>
        </p:grpSpPr>
        <p:pic>
          <p:nvPicPr>
            <p:cNvPr id="50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394" y="1067293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本框 31"/>
            <p:cNvSpPr txBox="1">
              <a:spLocks noChangeArrowheads="1"/>
            </p:cNvSpPr>
            <p:nvPr/>
          </p:nvSpPr>
          <p:spPr bwMode="auto">
            <a:xfrm>
              <a:off x="8363268" y="1371495"/>
              <a:ext cx="946150" cy="158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1814442">
                <a:defRPr/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8</a:t>
              </a:r>
              <a:endParaRPr lang="zh-CN" altLang="en-US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95671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.15 创业"/>
</p:tagLst>
</file>

<file path=ppt/theme/theme1.xml><?xml version="1.0" encoding="utf-8"?>
<a:theme xmlns:a="http://schemas.openxmlformats.org/drawingml/2006/main" name="Office 主题">
  <a:themeElements>
    <a:clrScheme name="经典红色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>
        <a:spAutoFit/>
      </a:bodyPr>
      <a:lstStyle>
        <a:defPPr algn="ctr">
          <a:defRPr sz="3200" b="1" dirty="0">
            <a:solidFill>
              <a:schemeClr val="accent1"/>
            </a:solidFill>
            <a:latin typeface="微软雅黑" pitchFamily="34" charset="-122"/>
            <a:ea typeface="微软雅黑" pitchFamily="34" charset="-122"/>
            <a:sym typeface="微软雅黑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333</Words>
  <Application>Microsoft Office PowerPoint</Application>
  <PresentationFormat>宽屏</PresentationFormat>
  <Paragraphs>72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Agency FB</vt:lpstr>
      <vt:lpstr>Arial Unicode MS</vt:lpstr>
      <vt:lpstr>Helvetica Light</vt:lpstr>
      <vt:lpstr>MStiffHei HKS UltraBold</vt:lpstr>
      <vt:lpstr>Sosa</vt:lpstr>
      <vt:lpstr>STIXGeneral-Bold</vt:lpstr>
      <vt:lpstr>STIXGeneral-Regular</vt:lpstr>
      <vt:lpstr>等线</vt:lpstr>
      <vt:lpstr>方正兰亭大黑_GBK</vt:lpstr>
      <vt:lpstr>宋体</vt:lpstr>
      <vt:lpstr>微软雅黑</vt:lpstr>
      <vt:lpstr>张海山锐线体简</vt:lpstr>
      <vt:lpstr>Arial</vt:lpstr>
      <vt:lpstr>Calibri</vt:lpstr>
      <vt:lpstr>Calibri Light</vt:lpstr>
      <vt:lpstr>Helvetica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林枫</cp:lastModifiedBy>
  <cp:revision>49</cp:revision>
  <dcterms:created xsi:type="dcterms:W3CDTF">2015-11-15T05:12:28Z</dcterms:created>
  <dcterms:modified xsi:type="dcterms:W3CDTF">2018-02-02T09:24:31Z</dcterms:modified>
</cp:coreProperties>
</file>