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70" r:id="rId4"/>
    <p:sldId id="272" r:id="rId5"/>
    <p:sldId id="263" r:id="rId6"/>
    <p:sldId id="268" r:id="rId7"/>
    <p:sldId id="27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654"/>
    <a:srgbClr val="F2C98D"/>
    <a:srgbClr val="FFE9B6"/>
    <a:srgbClr val="AE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27" autoAdjust="0"/>
  </p:normalViewPr>
  <p:slideViewPr>
    <p:cSldViewPr snapToGrid="0" showGuides="1">
      <p:cViewPr>
        <p:scale>
          <a:sx n="100" d="100"/>
          <a:sy n="100" d="100"/>
        </p:scale>
        <p:origin x="9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9288-43D4-4D60-A828-86FD9CFDDF97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19B05-0E2A-47DC-B346-991C52AE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7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大家好，我是</a:t>
            </a:r>
            <a:r>
              <a:rPr lang="en-US" altLang="zh-CN" dirty="0" err="1"/>
              <a:t>zzf</a:t>
            </a:r>
            <a:r>
              <a:rPr lang="zh-CN" altLang="en-US" dirty="0"/>
              <a:t>，下面我将对本学期的学习与工作进行简单总结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19B05-0E2A-47DC-B346-991C52AEE9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0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19B05-0E2A-47DC-B346-991C52AEE9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0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机场内部使用的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19B05-0E2A-47DC-B346-991C52AEE9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29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机场内部使用的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19B05-0E2A-47DC-B346-991C52AEE9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8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在过去的半年里，我通过做项目，接触了不少知识体系，也学到了不少的新技术框架，总而言之，个人水平取得了一定的提高。</a:t>
            </a:r>
            <a:endParaRPr lang="en-US" altLang="zh-CN" dirty="0"/>
          </a:p>
          <a:p>
            <a:r>
              <a:rPr lang="zh-CN" altLang="en-US" dirty="0"/>
              <a:t>通过舆情项目，我学习了</a:t>
            </a:r>
            <a:r>
              <a:rPr lang="en-US" altLang="zh-CN" dirty="0"/>
              <a:t>Python</a:t>
            </a:r>
            <a:r>
              <a:rPr lang="zh-CN" altLang="en-US" dirty="0"/>
              <a:t>爬虫技术体系，对</a:t>
            </a:r>
            <a:r>
              <a:rPr lang="en-US" altLang="zh-CN" dirty="0" err="1"/>
              <a:t>Scrapy</a:t>
            </a:r>
            <a:r>
              <a:rPr lang="zh-CN" altLang="en-US" dirty="0"/>
              <a:t>爬虫框架与</a:t>
            </a:r>
            <a:r>
              <a:rPr lang="en-US" altLang="zh-CN" dirty="0" err="1"/>
              <a:t>Scrapy-Redis</a:t>
            </a:r>
            <a:r>
              <a:rPr lang="zh-CN" altLang="en-US" dirty="0"/>
              <a:t>分布式爬虫有了深入的了解，同时学习了</a:t>
            </a:r>
            <a:r>
              <a:rPr lang="en-US" altLang="zh-CN" dirty="0"/>
              <a:t>selenium</a:t>
            </a:r>
            <a:r>
              <a:rPr lang="zh-CN" altLang="en-US" dirty="0"/>
              <a:t>这个模拟浏览器的库，做了一些爬虫工具。</a:t>
            </a:r>
            <a:endParaRPr lang="en-US" altLang="zh-CN" dirty="0"/>
          </a:p>
          <a:p>
            <a:r>
              <a:rPr lang="zh-CN" altLang="en-US" dirty="0"/>
              <a:t>然后在舆情项目中，我还接触了</a:t>
            </a:r>
            <a:r>
              <a:rPr lang="en-US" altLang="zh-CN" dirty="0" err="1"/>
              <a:t>Redis</a:t>
            </a:r>
            <a:r>
              <a:rPr lang="zh-CN" altLang="en-US" dirty="0"/>
              <a:t>与</a:t>
            </a:r>
            <a:r>
              <a:rPr lang="en-US" altLang="zh-CN" dirty="0"/>
              <a:t>MongoDB</a:t>
            </a:r>
            <a:r>
              <a:rPr lang="zh-CN" altLang="en-US" dirty="0"/>
              <a:t>两种非关系型数据库，对其使用和集群搭建有了一定了解。因为运行环境是</a:t>
            </a:r>
            <a:r>
              <a:rPr lang="en-US" altLang="zh-CN" dirty="0"/>
              <a:t>Linux</a:t>
            </a:r>
            <a:r>
              <a:rPr lang="zh-CN" altLang="en-US" dirty="0"/>
              <a:t>的关系，我对</a:t>
            </a:r>
            <a:r>
              <a:rPr lang="en-US" altLang="zh-CN" dirty="0"/>
              <a:t>Centos</a:t>
            </a:r>
            <a:r>
              <a:rPr lang="zh-CN" altLang="en-US" dirty="0"/>
              <a:t>以及</a:t>
            </a:r>
            <a:r>
              <a:rPr lang="en-US" altLang="zh-CN" dirty="0"/>
              <a:t>bash</a:t>
            </a:r>
            <a:r>
              <a:rPr lang="zh-CN" altLang="en-US" dirty="0"/>
              <a:t>脚本的编写更加熟悉，并且学习了一些运维工具的使用。</a:t>
            </a:r>
            <a:endParaRPr lang="en-US" altLang="zh-CN" dirty="0"/>
          </a:p>
          <a:p>
            <a:r>
              <a:rPr lang="zh-CN" altLang="en-US" dirty="0"/>
              <a:t>然后，通过消防论坛项目，我学习了</a:t>
            </a:r>
            <a:r>
              <a:rPr lang="en-US" altLang="zh-CN" dirty="0" err="1"/>
              <a:t>SpringMVC</a:t>
            </a:r>
            <a:r>
              <a:rPr lang="zh-CN" altLang="en-US" dirty="0"/>
              <a:t>框架和</a:t>
            </a:r>
            <a:r>
              <a:rPr lang="en-US" altLang="zh-CN" dirty="0" err="1"/>
              <a:t>FreeMarker</a:t>
            </a:r>
            <a:r>
              <a:rPr lang="zh-CN" altLang="en-US" dirty="0"/>
              <a:t>模板引擎的使用。</a:t>
            </a:r>
            <a:endParaRPr lang="en-US" altLang="zh-CN" dirty="0"/>
          </a:p>
          <a:p>
            <a:r>
              <a:rPr lang="zh-CN" altLang="en-US" dirty="0"/>
              <a:t>除此之外，我自学了前端的一些知识，主要包括。。库</a:t>
            </a:r>
            <a:endParaRPr lang="en-US" altLang="zh-CN" dirty="0"/>
          </a:p>
          <a:p>
            <a:r>
              <a:rPr lang="en-US" altLang="zh-CN" dirty="0"/>
              <a:t>80</a:t>
            </a:r>
            <a:r>
              <a:rPr lang="zh-CN" altLang="en-US" dirty="0"/>
              <a:t>，</a:t>
            </a:r>
            <a:r>
              <a:rPr lang="en-US" altLang="zh-CN"/>
              <a:t>20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19B05-0E2A-47DC-B346-991C52AEE9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45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最首要的计划是修完剩下的所有公共课程与专业课程，尤其是硕士英语不挂科</a:t>
            </a:r>
            <a:endParaRPr lang="en-US" altLang="zh-CN" dirty="0"/>
          </a:p>
          <a:p>
            <a:r>
              <a:rPr lang="zh-CN" altLang="en-US" dirty="0"/>
              <a:t>其次是多参与一些起始阶段的项目，目前我参与过的项目中，情报项目和舆情项目是从前期需求讨论、技术选型就参与了的，这两个项目对我的提升也是最大的。下个学期，在服从实验室安排的基础上，我想尽可能地参与一些新项目。</a:t>
            </a:r>
            <a:endParaRPr lang="en-US" altLang="zh-CN" dirty="0"/>
          </a:p>
          <a:p>
            <a:r>
              <a:rPr lang="zh-CN" altLang="en-US" dirty="0"/>
              <a:t>然后是在抓紧学技术的同时，兼顾广度与深度。多写高质量的代码，才能从了解到熟悉，学习技术原理并多做总结，才能从熟悉到精通。</a:t>
            </a:r>
            <a:endParaRPr lang="en-US" altLang="zh-CN" dirty="0"/>
          </a:p>
          <a:p>
            <a:r>
              <a:rPr lang="zh-CN" altLang="en-US" dirty="0"/>
              <a:t>最后是实验室项目组的技术积累传承与规范化工作，我们这一届开学的时候，项目组全是新生，技术水平都比较一般，师兄师姐们都在找工作，带我们也不现实。我和倪钢在两个月前 建设了一个实验室内部</a:t>
            </a:r>
            <a:r>
              <a:rPr lang="en-US" altLang="zh-CN" dirty="0"/>
              <a:t>wiki</a:t>
            </a:r>
            <a:r>
              <a:rPr lang="zh-CN" altLang="en-US" dirty="0"/>
              <a:t>，目前主要用来编辑项目组每周的报告和分享师兄师姐的面试经验，希望实验室的同学都能参与到这个</a:t>
            </a:r>
            <a:r>
              <a:rPr lang="en-US" altLang="zh-CN" dirty="0"/>
              <a:t>wiki</a:t>
            </a:r>
            <a:r>
              <a:rPr lang="zh-CN" altLang="en-US" dirty="0"/>
              <a:t>的建设过程中来，分享自己学习技术的经验总结。</a:t>
            </a:r>
            <a:endParaRPr lang="en-US" altLang="zh-CN" dirty="0"/>
          </a:p>
          <a:p>
            <a:r>
              <a:rPr lang="zh-CN" altLang="en-US" dirty="0"/>
              <a:t>另一个是代码规范化的问题，目前项目组的的项目代码结构、命名、注释都不是很规范，很影响代码的接手以及新人的加入，希望在下个学期，能够参考</a:t>
            </a:r>
            <a:r>
              <a:rPr lang="en-US" altLang="zh-CN" dirty="0"/>
              <a:t>Google</a:t>
            </a:r>
            <a:r>
              <a:rPr lang="zh-CN" altLang="en-US" dirty="0"/>
              <a:t>、阿里的开源代码风格指南，制订我们内部的一些规范，至少做到风格的统一化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19B05-0E2A-47DC-B346-991C52AEE9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552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以上就是我的学期总结与规划，谢谢大家半年以来的指教。</a:t>
            </a:r>
            <a:endParaRPr lang="en-US" altLang="zh-CN" dirty="0"/>
          </a:p>
          <a:p>
            <a:r>
              <a:rPr lang="zh-CN" altLang="en-US" dirty="0"/>
              <a:t>在新的一年里，祝实验室的大家学业顺利，心想事成。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19B05-0E2A-47DC-B346-991C52AEE9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8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7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0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9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05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3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72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4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9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9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1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3712-0D97-4326-A037-8C1152E88F2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998015" y="14514"/>
            <a:ext cx="4320000" cy="28800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25486" y="3442045"/>
            <a:ext cx="7170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下半年学习工作总结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81016" y="5435529"/>
            <a:ext cx="553998" cy="70788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赵知非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4157" y="2412816"/>
            <a:ext cx="18902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DEA65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2017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640452" y="6514064"/>
            <a:ext cx="923330" cy="0"/>
          </a:xfrm>
          <a:prstGeom prst="line">
            <a:avLst/>
          </a:prstGeom>
          <a:ln w="38100">
            <a:solidFill>
              <a:srgbClr val="DEA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54967" y="654747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2018.02.02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82756" y="5610450"/>
            <a:ext cx="3287403" cy="681519"/>
            <a:chOff x="1483953" y="5626660"/>
            <a:chExt cx="3287403" cy="681519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219"/>
            <a:stretch/>
          </p:blipFill>
          <p:spPr>
            <a:xfrm flipH="1">
              <a:off x="3331356" y="5626660"/>
              <a:ext cx="1440000" cy="675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219"/>
            <a:stretch/>
          </p:blipFill>
          <p:spPr>
            <a:xfrm>
              <a:off x="1483953" y="5632264"/>
              <a:ext cx="1440000" cy="675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" name="组合 21"/>
          <p:cNvGrpSpPr/>
          <p:nvPr/>
        </p:nvGrpSpPr>
        <p:grpSpPr>
          <a:xfrm>
            <a:off x="7504716" y="5610450"/>
            <a:ext cx="3287403" cy="681519"/>
            <a:chOff x="1483953" y="5626660"/>
            <a:chExt cx="3287403" cy="68151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219"/>
            <a:stretch/>
          </p:blipFill>
          <p:spPr>
            <a:xfrm flipH="1">
              <a:off x="3331356" y="5626660"/>
              <a:ext cx="1440000" cy="675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219"/>
            <a:stretch/>
          </p:blipFill>
          <p:spPr>
            <a:xfrm>
              <a:off x="1483953" y="5632264"/>
              <a:ext cx="1440000" cy="675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27" name="直接连接符 26"/>
          <p:cNvCxnSpPr/>
          <p:nvPr/>
        </p:nvCxnSpPr>
        <p:spPr>
          <a:xfrm>
            <a:off x="1270159" y="2920647"/>
            <a:ext cx="3600000" cy="0"/>
          </a:xfrm>
          <a:prstGeom prst="line">
            <a:avLst/>
          </a:prstGeom>
          <a:ln>
            <a:solidFill>
              <a:srgbClr val="DEA65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348418" y="2920647"/>
            <a:ext cx="3600000" cy="0"/>
          </a:xfrm>
          <a:prstGeom prst="line">
            <a:avLst/>
          </a:prstGeom>
          <a:ln>
            <a:solidFill>
              <a:srgbClr val="DEA6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3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文本框 257"/>
          <p:cNvSpPr txBox="1"/>
          <p:nvPr/>
        </p:nvSpPr>
        <p:spPr>
          <a:xfrm>
            <a:off x="4511823" y="850023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下半年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4511823" y="530798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 2017 autumn and winter</a:t>
            </a:r>
          </a:p>
        </p:txBody>
      </p:sp>
      <p:grpSp>
        <p:nvGrpSpPr>
          <p:cNvPr id="283" name="组合 282"/>
          <p:cNvGrpSpPr/>
          <p:nvPr/>
        </p:nvGrpSpPr>
        <p:grpSpPr>
          <a:xfrm>
            <a:off x="1343472" y="1906372"/>
            <a:ext cx="9505056" cy="3829607"/>
            <a:chOff x="983432" y="1574793"/>
            <a:chExt cx="10321273" cy="4158463"/>
          </a:xfrm>
        </p:grpSpPr>
        <p:grpSp>
          <p:nvGrpSpPr>
            <p:cNvPr id="293" name="组合 292"/>
            <p:cNvGrpSpPr/>
            <p:nvPr/>
          </p:nvGrpSpPr>
          <p:grpSpPr>
            <a:xfrm>
              <a:off x="983432" y="1664804"/>
              <a:ext cx="10321273" cy="4068452"/>
              <a:chOff x="2927648" y="-63388"/>
              <a:chExt cx="10321273" cy="4068452"/>
            </a:xfrm>
          </p:grpSpPr>
          <p:grpSp>
            <p:nvGrpSpPr>
              <p:cNvPr id="296" name="组合 295"/>
              <p:cNvGrpSpPr/>
              <p:nvPr/>
            </p:nvGrpSpPr>
            <p:grpSpPr>
              <a:xfrm>
                <a:off x="2927648" y="-63388"/>
                <a:ext cx="10321273" cy="4068452"/>
                <a:chOff x="2819634" y="1232756"/>
                <a:chExt cx="10321273" cy="4068452"/>
              </a:xfrm>
            </p:grpSpPr>
            <p:grpSp>
              <p:nvGrpSpPr>
                <p:cNvPr id="298" name="组合 297"/>
                <p:cNvGrpSpPr/>
                <p:nvPr/>
              </p:nvGrpSpPr>
              <p:grpSpPr>
                <a:xfrm>
                  <a:off x="2819634" y="1232756"/>
                  <a:ext cx="10321273" cy="4068452"/>
                  <a:chOff x="4907867" y="728700"/>
                  <a:chExt cx="10321273" cy="4068452"/>
                </a:xfrm>
              </p:grpSpPr>
              <p:grpSp>
                <p:nvGrpSpPr>
                  <p:cNvPr id="306" name="组合 305"/>
                  <p:cNvGrpSpPr/>
                  <p:nvPr/>
                </p:nvGrpSpPr>
                <p:grpSpPr>
                  <a:xfrm>
                    <a:off x="4907867" y="728700"/>
                    <a:ext cx="10321273" cy="4068452"/>
                    <a:chOff x="4799856" y="-351420"/>
                    <a:chExt cx="10321273" cy="4068452"/>
                  </a:xfrm>
                </p:grpSpPr>
                <p:sp>
                  <p:nvSpPr>
                    <p:cNvPr id="311" name="弧形 310"/>
                    <p:cNvSpPr/>
                    <p:nvPr/>
                  </p:nvSpPr>
                  <p:spPr>
                    <a:xfrm>
                      <a:off x="6168008" y="1196752"/>
                      <a:ext cx="1008112" cy="1008112"/>
                    </a:xfrm>
                    <a:prstGeom prst="arc">
                      <a:avLst>
                        <a:gd name="adj1" fmla="val 16066760"/>
                        <a:gd name="adj2" fmla="val 0"/>
                      </a:avLst>
                    </a:prstGeom>
                    <a:ln w="38100">
                      <a:solidFill>
                        <a:srgbClr val="F9CB0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12" name="弧形 311"/>
                    <p:cNvSpPr/>
                    <p:nvPr/>
                  </p:nvSpPr>
                  <p:spPr>
                    <a:xfrm rot="10800000">
                      <a:off x="6168008" y="1196752"/>
                      <a:ext cx="1008112" cy="1008112"/>
                    </a:xfrm>
                    <a:prstGeom prst="arc">
                      <a:avLst/>
                    </a:prstGeom>
                    <a:ln w="38100" cap="sq">
                      <a:solidFill>
                        <a:srgbClr val="E0383F"/>
                      </a:solidFill>
                      <a:prstDash val="sysDot"/>
                      <a:miter lim="800000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3" name="直接连接符 312"/>
                    <p:cNvCxnSpPr>
                      <a:stCxn id="312" idx="2"/>
                      <a:endCxn id="314" idx="6"/>
                    </p:cNvCxnSpPr>
                    <p:nvPr/>
                  </p:nvCxnSpPr>
                  <p:spPr>
                    <a:xfrm flipH="1">
                      <a:off x="5303912" y="1700808"/>
                      <a:ext cx="864096" cy="0"/>
                    </a:xfrm>
                    <a:prstGeom prst="line">
                      <a:avLst/>
                    </a:prstGeom>
                    <a:ln w="38100">
                      <a:solidFill>
                        <a:srgbClr val="E0383F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4" name="椭圆 313"/>
                    <p:cNvSpPr/>
                    <p:nvPr/>
                  </p:nvSpPr>
                  <p:spPr>
                    <a:xfrm>
                      <a:off x="4799856" y="1448780"/>
                      <a:ext cx="504056" cy="504056"/>
                    </a:xfrm>
                    <a:prstGeom prst="ellipse">
                      <a:avLst/>
                    </a:prstGeom>
                    <a:solidFill>
                      <a:srgbClr val="E3374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" name="弧形 314"/>
                    <p:cNvSpPr/>
                    <p:nvPr/>
                  </p:nvSpPr>
                  <p:spPr>
                    <a:xfrm>
                      <a:off x="12708860" y="1196752"/>
                      <a:ext cx="1008112" cy="1008112"/>
                    </a:xfrm>
                    <a:prstGeom prst="arc">
                      <a:avLst>
                        <a:gd name="adj1" fmla="val 16070138"/>
                        <a:gd name="adj2" fmla="val 0"/>
                      </a:avLst>
                    </a:prstGeom>
                    <a:ln w="38100">
                      <a:solidFill>
                        <a:srgbClr val="77849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弧形 315"/>
                    <p:cNvSpPr/>
                    <p:nvPr/>
                  </p:nvSpPr>
                  <p:spPr>
                    <a:xfrm rot="10800000">
                      <a:off x="12708860" y="1196752"/>
                      <a:ext cx="1008112" cy="1008112"/>
                    </a:xfrm>
                    <a:prstGeom prst="arc">
                      <a:avLst/>
                    </a:prstGeom>
                    <a:ln w="38100" cap="sq">
                      <a:solidFill>
                        <a:srgbClr val="3ABA9B"/>
                      </a:solidFill>
                      <a:prstDash val="sysDot"/>
                      <a:miter lim="800000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7" name="直接连接符 316"/>
                    <p:cNvCxnSpPr>
                      <a:stCxn id="316" idx="2"/>
                      <a:endCxn id="318" idx="6"/>
                    </p:cNvCxnSpPr>
                    <p:nvPr/>
                  </p:nvCxnSpPr>
                  <p:spPr>
                    <a:xfrm flipH="1">
                      <a:off x="11844764" y="1700808"/>
                      <a:ext cx="864096" cy="0"/>
                    </a:xfrm>
                    <a:prstGeom prst="line">
                      <a:avLst/>
                    </a:prstGeom>
                    <a:ln w="38100">
                      <a:solidFill>
                        <a:srgbClr val="3ABA9B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8" name="椭圆 317"/>
                    <p:cNvSpPr/>
                    <p:nvPr/>
                  </p:nvSpPr>
                  <p:spPr>
                    <a:xfrm>
                      <a:off x="11340708" y="1448780"/>
                      <a:ext cx="504056" cy="504056"/>
                    </a:xfrm>
                    <a:prstGeom prst="ellipse">
                      <a:avLst/>
                    </a:prstGeom>
                    <a:solidFill>
                      <a:srgbClr val="80B52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椭圆 318"/>
                    <p:cNvSpPr/>
                    <p:nvPr/>
                  </p:nvSpPr>
                  <p:spPr>
                    <a:xfrm>
                      <a:off x="14617073" y="1448780"/>
                      <a:ext cx="504056" cy="504056"/>
                    </a:xfrm>
                    <a:prstGeom prst="ellipse">
                      <a:avLst/>
                    </a:prstGeom>
                    <a:solidFill>
                      <a:srgbClr val="78839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" name="椭圆 319"/>
                    <p:cNvSpPr/>
                    <p:nvPr/>
                  </p:nvSpPr>
                  <p:spPr>
                    <a:xfrm>
                      <a:off x="6420035" y="-351420"/>
                      <a:ext cx="504056" cy="504056"/>
                    </a:xfrm>
                    <a:prstGeom prst="ellipse">
                      <a:avLst/>
                    </a:prstGeom>
                    <a:solidFill>
                      <a:srgbClr val="FBC31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" name="椭圆 320"/>
                    <p:cNvSpPr/>
                    <p:nvPr/>
                  </p:nvSpPr>
                  <p:spPr>
                    <a:xfrm>
                      <a:off x="12960888" y="-351420"/>
                      <a:ext cx="504056" cy="504056"/>
                    </a:xfrm>
                    <a:prstGeom prst="ellipse">
                      <a:avLst/>
                    </a:prstGeom>
                    <a:solidFill>
                      <a:srgbClr val="77849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" name="椭圆 321"/>
                    <p:cNvSpPr/>
                    <p:nvPr/>
                  </p:nvSpPr>
                  <p:spPr>
                    <a:xfrm>
                      <a:off x="9696400" y="3212976"/>
                      <a:ext cx="504056" cy="504056"/>
                    </a:xfrm>
                    <a:prstGeom prst="ellipse">
                      <a:avLst/>
                    </a:prstGeom>
                    <a:solidFill>
                      <a:srgbClr val="3BBAD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307" name="直接连接符 306"/>
                  <p:cNvCxnSpPr/>
                  <p:nvPr/>
                </p:nvCxnSpPr>
                <p:spPr>
                  <a:xfrm flipV="1">
                    <a:off x="6780075" y="1412776"/>
                    <a:ext cx="0" cy="864096"/>
                  </a:xfrm>
                  <a:prstGeom prst="line">
                    <a:avLst/>
                  </a:prstGeom>
                  <a:ln w="38100">
                    <a:solidFill>
                      <a:srgbClr val="FBC31F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直接连接符 307"/>
                  <p:cNvCxnSpPr>
                    <a:stCxn id="311" idx="2"/>
                    <a:endCxn id="305" idx="2"/>
                  </p:cNvCxnSpPr>
                  <p:nvPr/>
                </p:nvCxnSpPr>
                <p:spPr>
                  <a:xfrm>
                    <a:off x="7284131" y="2780928"/>
                    <a:ext cx="900101" cy="0"/>
                  </a:xfrm>
                  <a:prstGeom prst="line">
                    <a:avLst/>
                  </a:prstGeom>
                  <a:ln w="38100">
                    <a:solidFill>
                      <a:srgbClr val="FBC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直接连接符 308"/>
                  <p:cNvCxnSpPr/>
                  <p:nvPr/>
                </p:nvCxnSpPr>
                <p:spPr>
                  <a:xfrm flipV="1">
                    <a:off x="13320927" y="1412776"/>
                    <a:ext cx="0" cy="864096"/>
                  </a:xfrm>
                  <a:prstGeom prst="line">
                    <a:avLst/>
                  </a:prstGeom>
                  <a:ln w="38100">
                    <a:solidFill>
                      <a:srgbClr val="778494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接连接符 309"/>
                  <p:cNvCxnSpPr>
                    <a:stCxn id="315" idx="2"/>
                    <a:endCxn id="319" idx="2"/>
                  </p:cNvCxnSpPr>
                  <p:nvPr/>
                </p:nvCxnSpPr>
                <p:spPr>
                  <a:xfrm>
                    <a:off x="13824983" y="2780928"/>
                    <a:ext cx="900101" cy="0"/>
                  </a:xfrm>
                  <a:prstGeom prst="line">
                    <a:avLst/>
                  </a:prstGeom>
                  <a:ln w="38100">
                    <a:solidFill>
                      <a:srgbClr val="77849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组合 298"/>
                <p:cNvGrpSpPr/>
                <p:nvPr/>
              </p:nvGrpSpPr>
              <p:grpSpPr>
                <a:xfrm>
                  <a:off x="6095999" y="2780928"/>
                  <a:ext cx="3264487" cy="1008112"/>
                  <a:chOff x="4907867" y="2276872"/>
                  <a:chExt cx="3264487" cy="1008112"/>
                </a:xfrm>
              </p:grpSpPr>
              <p:grpSp>
                <p:nvGrpSpPr>
                  <p:cNvPr id="300" name="组合 299"/>
                  <p:cNvGrpSpPr/>
                  <p:nvPr/>
                </p:nvGrpSpPr>
                <p:grpSpPr>
                  <a:xfrm>
                    <a:off x="4907867" y="2276872"/>
                    <a:ext cx="2376264" cy="1008112"/>
                    <a:chOff x="4799856" y="1196752"/>
                    <a:chExt cx="2376264" cy="1008112"/>
                  </a:xfrm>
                </p:grpSpPr>
                <p:sp>
                  <p:nvSpPr>
                    <p:cNvPr id="302" name="弧形 301"/>
                    <p:cNvSpPr/>
                    <p:nvPr/>
                  </p:nvSpPr>
                  <p:spPr>
                    <a:xfrm>
                      <a:off x="6168008" y="1196752"/>
                      <a:ext cx="1008112" cy="1008112"/>
                    </a:xfrm>
                    <a:prstGeom prst="arc">
                      <a:avLst/>
                    </a:prstGeom>
                    <a:ln w="38100">
                      <a:solidFill>
                        <a:srgbClr val="F9CB03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" name="弧形 302"/>
                    <p:cNvSpPr/>
                    <p:nvPr/>
                  </p:nvSpPr>
                  <p:spPr>
                    <a:xfrm rot="10800000">
                      <a:off x="6168008" y="1196752"/>
                      <a:ext cx="1008112" cy="1008112"/>
                    </a:xfrm>
                    <a:prstGeom prst="arc">
                      <a:avLst/>
                    </a:prstGeom>
                    <a:ln w="38100" cap="sq">
                      <a:solidFill>
                        <a:srgbClr val="39BBD3"/>
                      </a:solidFill>
                      <a:prstDash val="solid"/>
                      <a:miter lim="800000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04" name="直接连接符 303"/>
                    <p:cNvCxnSpPr>
                      <a:stCxn id="303" idx="2"/>
                      <a:endCxn id="305" idx="6"/>
                    </p:cNvCxnSpPr>
                    <p:nvPr/>
                  </p:nvCxnSpPr>
                  <p:spPr>
                    <a:xfrm flipH="1">
                      <a:off x="5303912" y="1700808"/>
                      <a:ext cx="864096" cy="0"/>
                    </a:xfrm>
                    <a:prstGeom prst="line">
                      <a:avLst/>
                    </a:prstGeom>
                    <a:ln w="38100">
                      <a:solidFill>
                        <a:srgbClr val="3FB5D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5" name="椭圆 304"/>
                    <p:cNvSpPr/>
                    <p:nvPr/>
                  </p:nvSpPr>
                  <p:spPr>
                    <a:xfrm>
                      <a:off x="4799856" y="1448780"/>
                      <a:ext cx="504056" cy="504056"/>
                    </a:xfrm>
                    <a:prstGeom prst="ellipse">
                      <a:avLst/>
                    </a:prstGeom>
                    <a:solidFill>
                      <a:srgbClr val="3BBAD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301" name="直接连接符 300"/>
                  <p:cNvCxnSpPr>
                    <a:stCxn id="302" idx="2"/>
                    <a:endCxn id="318" idx="2"/>
                  </p:cNvCxnSpPr>
                  <p:nvPr/>
                </p:nvCxnSpPr>
                <p:spPr>
                  <a:xfrm>
                    <a:off x="7284131" y="2780928"/>
                    <a:ext cx="888223" cy="0"/>
                  </a:xfrm>
                  <a:prstGeom prst="line">
                    <a:avLst/>
                  </a:prstGeom>
                  <a:ln w="38100">
                    <a:solidFill>
                      <a:srgbClr val="FBC31F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97" name="直接连接符 296"/>
              <p:cNvCxnSpPr>
                <a:stCxn id="303" idx="0"/>
              </p:cNvCxnSpPr>
              <p:nvPr/>
            </p:nvCxnSpPr>
            <p:spPr>
              <a:xfrm>
                <a:off x="8076221" y="2492896"/>
                <a:ext cx="0" cy="864096"/>
              </a:xfrm>
              <a:prstGeom prst="line">
                <a:avLst/>
              </a:prstGeom>
              <a:ln w="38100">
                <a:solidFill>
                  <a:srgbClr val="3BBAD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4" name="环形箭头 293"/>
            <p:cNvSpPr/>
            <p:nvPr/>
          </p:nvSpPr>
          <p:spPr>
            <a:xfrm rot="3667601">
              <a:off x="2513601" y="1574794"/>
              <a:ext cx="684076" cy="684076"/>
            </a:xfrm>
            <a:prstGeom prst="circularArrow">
              <a:avLst>
                <a:gd name="adj1" fmla="val 3703"/>
                <a:gd name="adj2" fmla="val 1142319"/>
                <a:gd name="adj3" fmla="val 20341218"/>
                <a:gd name="adj4" fmla="val 9033707"/>
                <a:gd name="adj5" fmla="val 5059"/>
              </a:avLst>
            </a:prstGeom>
            <a:solidFill>
              <a:srgbClr val="FB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5" name="环形箭头 294"/>
            <p:cNvSpPr/>
            <p:nvPr/>
          </p:nvSpPr>
          <p:spPr>
            <a:xfrm rot="12722760">
              <a:off x="9054453" y="1574793"/>
              <a:ext cx="684076" cy="684076"/>
            </a:xfrm>
            <a:prstGeom prst="circularArrow">
              <a:avLst>
                <a:gd name="adj1" fmla="val 3703"/>
                <a:gd name="adj2" fmla="val 1142319"/>
                <a:gd name="adj3" fmla="val 20341218"/>
                <a:gd name="adj4" fmla="val 9033707"/>
                <a:gd name="adj5" fmla="val 5059"/>
              </a:avLst>
            </a:prstGeom>
            <a:solidFill>
              <a:srgbClr val="788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4" name="文本框 283"/>
          <p:cNvSpPr txBox="1"/>
          <p:nvPr/>
        </p:nvSpPr>
        <p:spPr>
          <a:xfrm>
            <a:off x="3436429" y="1772816"/>
            <a:ext cx="1270867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机场情报项目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验收阶段</a:t>
            </a:r>
          </a:p>
        </p:txBody>
      </p:sp>
      <p:sp>
        <p:nvSpPr>
          <p:cNvPr id="285" name="文本框 284"/>
          <p:cNvSpPr txBox="1"/>
          <p:nvPr/>
        </p:nvSpPr>
        <p:spPr>
          <a:xfrm>
            <a:off x="9460022" y="1772816"/>
            <a:ext cx="2295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期末考试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高级算法分析与设计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知识产权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信息检索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86" name="文本框 285"/>
          <p:cNvSpPr txBox="1"/>
          <p:nvPr/>
        </p:nvSpPr>
        <p:spPr>
          <a:xfrm>
            <a:off x="3444959" y="4498660"/>
            <a:ext cx="229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舆情监控项目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开发阶段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427692" y="4498660"/>
            <a:ext cx="229575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开学返校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文本框 287"/>
          <p:cNvSpPr txBox="1"/>
          <p:nvPr/>
        </p:nvSpPr>
        <p:spPr>
          <a:xfrm>
            <a:off x="6429067" y="4498660"/>
            <a:ext cx="229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舆情监控项目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维护阶段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" name="文本框 288"/>
          <p:cNvSpPr txBox="1"/>
          <p:nvPr/>
        </p:nvSpPr>
        <p:spPr>
          <a:xfrm>
            <a:off x="9468553" y="4498660"/>
            <a:ext cx="229575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消防论坛项目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2651125" y="3694534"/>
            <a:ext cx="83299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2017.9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5668391" y="3694534"/>
            <a:ext cx="83299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2017.11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8674721" y="3694534"/>
            <a:ext cx="83299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" name="Freeform 31"/>
          <p:cNvSpPr>
            <a:spLocks/>
          </p:cNvSpPr>
          <p:nvPr/>
        </p:nvSpPr>
        <p:spPr bwMode="auto">
          <a:xfrm>
            <a:off x="2926877" y="2069205"/>
            <a:ext cx="281491" cy="278464"/>
          </a:xfrm>
          <a:custGeom>
            <a:avLst/>
            <a:gdLst>
              <a:gd name="T0" fmla="*/ 58 w 116"/>
              <a:gd name="T1" fmla="*/ 100 h 115"/>
              <a:gd name="T2" fmla="*/ 48 w 116"/>
              <a:gd name="T3" fmla="*/ 103 h 115"/>
              <a:gd name="T4" fmla="*/ 29 w 116"/>
              <a:gd name="T5" fmla="*/ 114 h 115"/>
              <a:gd name="T6" fmla="*/ 26 w 116"/>
              <a:gd name="T7" fmla="*/ 115 h 115"/>
              <a:gd name="T8" fmla="*/ 21 w 116"/>
              <a:gd name="T9" fmla="*/ 111 h 115"/>
              <a:gd name="T10" fmla="*/ 22 w 116"/>
              <a:gd name="T11" fmla="*/ 105 h 115"/>
              <a:gd name="T12" fmla="*/ 25 w 116"/>
              <a:gd name="T13" fmla="*/ 83 h 115"/>
              <a:gd name="T14" fmla="*/ 24 w 116"/>
              <a:gd name="T15" fmla="*/ 74 h 115"/>
              <a:gd name="T16" fmla="*/ 19 w 116"/>
              <a:gd name="T17" fmla="*/ 65 h 115"/>
              <a:gd name="T18" fmla="*/ 4 w 116"/>
              <a:gd name="T19" fmla="*/ 50 h 115"/>
              <a:gd name="T20" fmla="*/ 1 w 116"/>
              <a:gd name="T21" fmla="*/ 47 h 115"/>
              <a:gd name="T22" fmla="*/ 3 w 116"/>
              <a:gd name="T23" fmla="*/ 42 h 115"/>
              <a:gd name="T24" fmla="*/ 8 w 116"/>
              <a:gd name="T25" fmla="*/ 40 h 115"/>
              <a:gd name="T26" fmla="*/ 29 w 116"/>
              <a:gd name="T27" fmla="*/ 37 h 115"/>
              <a:gd name="T28" fmla="*/ 39 w 116"/>
              <a:gd name="T29" fmla="*/ 32 h 115"/>
              <a:gd name="T30" fmla="*/ 44 w 116"/>
              <a:gd name="T31" fmla="*/ 25 h 115"/>
              <a:gd name="T32" fmla="*/ 54 w 116"/>
              <a:gd name="T33" fmla="*/ 5 h 115"/>
              <a:gd name="T34" fmla="*/ 55 w 116"/>
              <a:gd name="T35" fmla="*/ 2 h 115"/>
              <a:gd name="T36" fmla="*/ 61 w 116"/>
              <a:gd name="T37" fmla="*/ 2 h 115"/>
              <a:gd name="T38" fmla="*/ 63 w 116"/>
              <a:gd name="T39" fmla="*/ 5 h 115"/>
              <a:gd name="T40" fmla="*/ 73 w 116"/>
              <a:gd name="T41" fmla="*/ 26 h 115"/>
              <a:gd name="T42" fmla="*/ 89 w 116"/>
              <a:gd name="T43" fmla="*/ 37 h 115"/>
              <a:gd name="T44" fmla="*/ 111 w 116"/>
              <a:gd name="T45" fmla="*/ 41 h 115"/>
              <a:gd name="T46" fmla="*/ 113 w 116"/>
              <a:gd name="T47" fmla="*/ 42 h 115"/>
              <a:gd name="T48" fmla="*/ 115 w 116"/>
              <a:gd name="T49" fmla="*/ 47 h 115"/>
              <a:gd name="T50" fmla="*/ 113 w 116"/>
              <a:gd name="T51" fmla="*/ 50 h 115"/>
              <a:gd name="T52" fmla="*/ 97 w 116"/>
              <a:gd name="T53" fmla="*/ 66 h 115"/>
              <a:gd name="T54" fmla="*/ 91 w 116"/>
              <a:gd name="T55" fmla="*/ 85 h 115"/>
              <a:gd name="T56" fmla="*/ 95 w 116"/>
              <a:gd name="T57" fmla="*/ 109 h 115"/>
              <a:gd name="T58" fmla="*/ 95 w 116"/>
              <a:gd name="T59" fmla="*/ 111 h 115"/>
              <a:gd name="T60" fmla="*/ 90 w 116"/>
              <a:gd name="T61" fmla="*/ 115 h 115"/>
              <a:gd name="T62" fmla="*/ 87 w 116"/>
              <a:gd name="T63" fmla="*/ 113 h 115"/>
              <a:gd name="T64" fmla="*/ 68 w 116"/>
              <a:gd name="T65" fmla="*/ 103 h 115"/>
              <a:gd name="T66" fmla="*/ 58 w 116"/>
              <a:gd name="T67" fmla="*/ 10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6" h="115">
                <a:moveTo>
                  <a:pt x="58" y="100"/>
                </a:moveTo>
                <a:cubicBezTo>
                  <a:pt x="55" y="101"/>
                  <a:pt x="51" y="101"/>
                  <a:pt x="48" y="103"/>
                </a:cubicBezTo>
                <a:cubicBezTo>
                  <a:pt x="42" y="107"/>
                  <a:pt x="35" y="110"/>
                  <a:pt x="29" y="114"/>
                </a:cubicBezTo>
                <a:cubicBezTo>
                  <a:pt x="28" y="114"/>
                  <a:pt x="27" y="115"/>
                  <a:pt x="26" y="115"/>
                </a:cubicBezTo>
                <a:cubicBezTo>
                  <a:pt x="23" y="115"/>
                  <a:pt x="21" y="114"/>
                  <a:pt x="21" y="111"/>
                </a:cubicBezTo>
                <a:cubicBezTo>
                  <a:pt x="21" y="109"/>
                  <a:pt x="22" y="107"/>
                  <a:pt x="22" y="105"/>
                </a:cubicBezTo>
                <a:cubicBezTo>
                  <a:pt x="23" y="98"/>
                  <a:pt x="24" y="91"/>
                  <a:pt x="25" y="83"/>
                </a:cubicBezTo>
                <a:cubicBezTo>
                  <a:pt x="26" y="80"/>
                  <a:pt x="25" y="77"/>
                  <a:pt x="24" y="74"/>
                </a:cubicBezTo>
                <a:cubicBezTo>
                  <a:pt x="23" y="71"/>
                  <a:pt x="21" y="68"/>
                  <a:pt x="19" y="65"/>
                </a:cubicBezTo>
                <a:cubicBezTo>
                  <a:pt x="14" y="60"/>
                  <a:pt x="9" y="55"/>
                  <a:pt x="4" y="50"/>
                </a:cubicBezTo>
                <a:cubicBezTo>
                  <a:pt x="3" y="49"/>
                  <a:pt x="2" y="48"/>
                  <a:pt x="1" y="47"/>
                </a:cubicBezTo>
                <a:cubicBezTo>
                  <a:pt x="0" y="45"/>
                  <a:pt x="1" y="43"/>
                  <a:pt x="3" y="42"/>
                </a:cubicBezTo>
                <a:cubicBezTo>
                  <a:pt x="5" y="41"/>
                  <a:pt x="6" y="41"/>
                  <a:pt x="8" y="40"/>
                </a:cubicBezTo>
                <a:cubicBezTo>
                  <a:pt x="15" y="39"/>
                  <a:pt x="22" y="38"/>
                  <a:pt x="29" y="37"/>
                </a:cubicBezTo>
                <a:cubicBezTo>
                  <a:pt x="33" y="36"/>
                  <a:pt x="37" y="34"/>
                  <a:pt x="39" y="32"/>
                </a:cubicBezTo>
                <a:cubicBezTo>
                  <a:pt x="41" y="30"/>
                  <a:pt x="43" y="28"/>
                  <a:pt x="44" y="25"/>
                </a:cubicBezTo>
                <a:cubicBezTo>
                  <a:pt x="47" y="18"/>
                  <a:pt x="50" y="11"/>
                  <a:pt x="54" y="5"/>
                </a:cubicBezTo>
                <a:cubicBezTo>
                  <a:pt x="54" y="4"/>
                  <a:pt x="55" y="3"/>
                  <a:pt x="55" y="2"/>
                </a:cubicBezTo>
                <a:cubicBezTo>
                  <a:pt x="57" y="0"/>
                  <a:pt x="59" y="0"/>
                  <a:pt x="61" y="2"/>
                </a:cubicBezTo>
                <a:cubicBezTo>
                  <a:pt x="62" y="3"/>
                  <a:pt x="62" y="4"/>
                  <a:pt x="63" y="5"/>
                </a:cubicBezTo>
                <a:cubicBezTo>
                  <a:pt x="66" y="12"/>
                  <a:pt x="69" y="19"/>
                  <a:pt x="73" y="26"/>
                </a:cubicBezTo>
                <a:cubicBezTo>
                  <a:pt x="76" y="32"/>
                  <a:pt x="81" y="36"/>
                  <a:pt x="89" y="37"/>
                </a:cubicBezTo>
                <a:cubicBezTo>
                  <a:pt x="96" y="39"/>
                  <a:pt x="104" y="40"/>
                  <a:pt x="111" y="41"/>
                </a:cubicBezTo>
                <a:cubicBezTo>
                  <a:pt x="112" y="41"/>
                  <a:pt x="113" y="41"/>
                  <a:pt x="113" y="42"/>
                </a:cubicBezTo>
                <a:cubicBezTo>
                  <a:pt x="115" y="43"/>
                  <a:pt x="116" y="45"/>
                  <a:pt x="115" y="47"/>
                </a:cubicBezTo>
                <a:cubicBezTo>
                  <a:pt x="114" y="48"/>
                  <a:pt x="114" y="49"/>
                  <a:pt x="113" y="50"/>
                </a:cubicBezTo>
                <a:cubicBezTo>
                  <a:pt x="108" y="55"/>
                  <a:pt x="102" y="61"/>
                  <a:pt x="97" y="66"/>
                </a:cubicBezTo>
                <a:cubicBezTo>
                  <a:pt x="92" y="71"/>
                  <a:pt x="90" y="78"/>
                  <a:pt x="91" y="85"/>
                </a:cubicBezTo>
                <a:cubicBezTo>
                  <a:pt x="92" y="93"/>
                  <a:pt x="94" y="101"/>
                  <a:pt x="95" y="109"/>
                </a:cubicBezTo>
                <a:cubicBezTo>
                  <a:pt x="95" y="109"/>
                  <a:pt x="95" y="110"/>
                  <a:pt x="95" y="111"/>
                </a:cubicBezTo>
                <a:cubicBezTo>
                  <a:pt x="95" y="114"/>
                  <a:pt x="93" y="115"/>
                  <a:pt x="90" y="115"/>
                </a:cubicBezTo>
                <a:cubicBezTo>
                  <a:pt x="89" y="114"/>
                  <a:pt x="88" y="114"/>
                  <a:pt x="87" y="113"/>
                </a:cubicBezTo>
                <a:cubicBezTo>
                  <a:pt x="81" y="110"/>
                  <a:pt x="75" y="107"/>
                  <a:pt x="68" y="103"/>
                </a:cubicBezTo>
                <a:cubicBezTo>
                  <a:pt x="65" y="101"/>
                  <a:pt x="62" y="101"/>
                  <a:pt x="58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264" name="Group 15"/>
          <p:cNvGrpSpPr>
            <a:grpSpLocks noChangeAspect="1"/>
          </p:cNvGrpSpPr>
          <p:nvPr/>
        </p:nvGrpSpPr>
        <p:grpSpPr bwMode="auto">
          <a:xfrm>
            <a:off x="8919778" y="2076114"/>
            <a:ext cx="342879" cy="324000"/>
            <a:chOff x="864" y="477"/>
            <a:chExt cx="563" cy="532"/>
          </a:xfrm>
          <a:solidFill>
            <a:schemeClr val="bg1"/>
          </a:solidFill>
        </p:grpSpPr>
        <p:sp>
          <p:nvSpPr>
            <p:cNvPr id="280" name="Freeform 17"/>
            <p:cNvSpPr>
              <a:spLocks/>
            </p:cNvSpPr>
            <p:nvPr/>
          </p:nvSpPr>
          <p:spPr bwMode="auto">
            <a:xfrm>
              <a:off x="912" y="477"/>
              <a:ext cx="515" cy="532"/>
            </a:xfrm>
            <a:custGeom>
              <a:avLst/>
              <a:gdLst>
                <a:gd name="T0" fmla="*/ 66 w 216"/>
                <a:gd name="T1" fmla="*/ 37 h 223"/>
                <a:gd name="T2" fmla="*/ 65 w 216"/>
                <a:gd name="T3" fmla="*/ 36 h 223"/>
                <a:gd name="T4" fmla="*/ 62 w 216"/>
                <a:gd name="T5" fmla="*/ 32 h 223"/>
                <a:gd name="T6" fmla="*/ 50 w 216"/>
                <a:gd name="T7" fmla="*/ 24 h 223"/>
                <a:gd name="T8" fmla="*/ 49 w 216"/>
                <a:gd name="T9" fmla="*/ 23 h 223"/>
                <a:gd name="T10" fmla="*/ 172 w 216"/>
                <a:gd name="T11" fmla="*/ 34 h 223"/>
                <a:gd name="T12" fmla="*/ 185 w 216"/>
                <a:gd name="T13" fmla="*/ 170 h 223"/>
                <a:gd name="T14" fmla="*/ 52 w 216"/>
                <a:gd name="T15" fmla="*/ 197 h 223"/>
                <a:gd name="T16" fmla="*/ 6 w 216"/>
                <a:gd name="T17" fmla="*/ 140 h 223"/>
                <a:gd name="T18" fmla="*/ 3 w 216"/>
                <a:gd name="T19" fmla="*/ 92 h 223"/>
                <a:gd name="T20" fmla="*/ 15 w 216"/>
                <a:gd name="T21" fmla="*/ 99 h 223"/>
                <a:gd name="T22" fmla="*/ 18 w 216"/>
                <a:gd name="T23" fmla="*/ 102 h 223"/>
                <a:gd name="T24" fmla="*/ 22 w 216"/>
                <a:gd name="T25" fmla="*/ 102 h 223"/>
                <a:gd name="T26" fmla="*/ 55 w 216"/>
                <a:gd name="T27" fmla="*/ 175 h 223"/>
                <a:gd name="T28" fmla="*/ 116 w 216"/>
                <a:gd name="T29" fmla="*/ 190 h 223"/>
                <a:gd name="T30" fmla="*/ 183 w 216"/>
                <a:gd name="T31" fmla="*/ 88 h 223"/>
                <a:gd name="T32" fmla="*/ 166 w 216"/>
                <a:gd name="T33" fmla="*/ 56 h 223"/>
                <a:gd name="T34" fmla="*/ 136 w 216"/>
                <a:gd name="T35" fmla="*/ 34 h 223"/>
                <a:gd name="T36" fmla="*/ 101 w 216"/>
                <a:gd name="T37" fmla="*/ 27 h 223"/>
                <a:gd name="T38" fmla="*/ 66 w 216"/>
                <a:gd name="T39" fmla="*/ 3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223">
                  <a:moveTo>
                    <a:pt x="66" y="37"/>
                  </a:moveTo>
                  <a:cubicBezTo>
                    <a:pt x="65" y="36"/>
                    <a:pt x="65" y="36"/>
                    <a:pt x="65" y="36"/>
                  </a:cubicBezTo>
                  <a:cubicBezTo>
                    <a:pt x="66" y="34"/>
                    <a:pt x="64" y="33"/>
                    <a:pt x="62" y="32"/>
                  </a:cubicBezTo>
                  <a:cubicBezTo>
                    <a:pt x="58" y="30"/>
                    <a:pt x="54" y="27"/>
                    <a:pt x="50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83" y="1"/>
                    <a:pt x="135" y="0"/>
                    <a:pt x="172" y="34"/>
                  </a:cubicBezTo>
                  <a:cubicBezTo>
                    <a:pt x="211" y="70"/>
                    <a:pt x="216" y="129"/>
                    <a:pt x="185" y="170"/>
                  </a:cubicBezTo>
                  <a:cubicBezTo>
                    <a:pt x="154" y="212"/>
                    <a:pt x="97" y="223"/>
                    <a:pt x="52" y="197"/>
                  </a:cubicBezTo>
                  <a:cubicBezTo>
                    <a:pt x="29" y="183"/>
                    <a:pt x="14" y="164"/>
                    <a:pt x="6" y="140"/>
                  </a:cubicBezTo>
                  <a:cubicBezTo>
                    <a:pt x="2" y="126"/>
                    <a:pt x="0" y="100"/>
                    <a:pt x="3" y="92"/>
                  </a:cubicBezTo>
                  <a:cubicBezTo>
                    <a:pt x="7" y="94"/>
                    <a:pt x="11" y="97"/>
                    <a:pt x="15" y="99"/>
                  </a:cubicBezTo>
                  <a:cubicBezTo>
                    <a:pt x="16" y="100"/>
                    <a:pt x="17" y="101"/>
                    <a:pt x="18" y="102"/>
                  </a:cubicBezTo>
                  <a:cubicBezTo>
                    <a:pt x="19" y="102"/>
                    <a:pt x="21" y="102"/>
                    <a:pt x="22" y="102"/>
                  </a:cubicBezTo>
                  <a:cubicBezTo>
                    <a:pt x="20" y="132"/>
                    <a:pt x="31" y="156"/>
                    <a:pt x="55" y="175"/>
                  </a:cubicBezTo>
                  <a:cubicBezTo>
                    <a:pt x="73" y="188"/>
                    <a:pt x="94" y="193"/>
                    <a:pt x="116" y="190"/>
                  </a:cubicBezTo>
                  <a:cubicBezTo>
                    <a:pt x="164" y="182"/>
                    <a:pt x="195" y="135"/>
                    <a:pt x="183" y="88"/>
                  </a:cubicBezTo>
                  <a:cubicBezTo>
                    <a:pt x="179" y="76"/>
                    <a:pt x="174" y="65"/>
                    <a:pt x="166" y="56"/>
                  </a:cubicBezTo>
                  <a:cubicBezTo>
                    <a:pt x="158" y="47"/>
                    <a:pt x="148" y="39"/>
                    <a:pt x="136" y="34"/>
                  </a:cubicBezTo>
                  <a:cubicBezTo>
                    <a:pt x="125" y="29"/>
                    <a:pt x="113" y="27"/>
                    <a:pt x="101" y="27"/>
                  </a:cubicBezTo>
                  <a:cubicBezTo>
                    <a:pt x="88" y="28"/>
                    <a:pt x="77" y="31"/>
                    <a:pt x="6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18"/>
            <p:cNvSpPr>
              <a:spLocks/>
            </p:cNvSpPr>
            <p:nvPr/>
          </p:nvSpPr>
          <p:spPr bwMode="auto">
            <a:xfrm>
              <a:off x="864" y="508"/>
              <a:ext cx="339" cy="272"/>
            </a:xfrm>
            <a:custGeom>
              <a:avLst/>
              <a:gdLst>
                <a:gd name="T0" fmla="*/ 123 w 142"/>
                <a:gd name="T1" fmla="*/ 114 h 114"/>
                <a:gd name="T2" fmla="*/ 114 w 142"/>
                <a:gd name="T3" fmla="*/ 111 h 114"/>
                <a:gd name="T4" fmla="*/ 86 w 142"/>
                <a:gd name="T5" fmla="*/ 92 h 114"/>
                <a:gd name="T6" fmla="*/ 60 w 142"/>
                <a:gd name="T7" fmla="*/ 75 h 114"/>
                <a:gd name="T8" fmla="*/ 57 w 142"/>
                <a:gd name="T9" fmla="*/ 74 h 114"/>
                <a:gd name="T10" fmla="*/ 42 w 142"/>
                <a:gd name="T11" fmla="*/ 78 h 114"/>
                <a:gd name="T12" fmla="*/ 40 w 142"/>
                <a:gd name="T13" fmla="*/ 78 h 114"/>
                <a:gd name="T14" fmla="*/ 4 w 142"/>
                <a:gd name="T15" fmla="*/ 53 h 114"/>
                <a:gd name="T16" fmla="*/ 0 w 142"/>
                <a:gd name="T17" fmla="*/ 46 h 114"/>
                <a:gd name="T18" fmla="*/ 7 w 142"/>
                <a:gd name="T19" fmla="*/ 40 h 114"/>
                <a:gd name="T20" fmla="*/ 26 w 142"/>
                <a:gd name="T21" fmla="*/ 37 h 114"/>
                <a:gd name="T22" fmla="*/ 31 w 142"/>
                <a:gd name="T23" fmla="*/ 28 h 114"/>
                <a:gd name="T24" fmla="*/ 28 w 142"/>
                <a:gd name="T25" fmla="*/ 8 h 114"/>
                <a:gd name="T26" fmla="*/ 31 w 142"/>
                <a:gd name="T27" fmla="*/ 1 h 114"/>
                <a:gd name="T28" fmla="*/ 39 w 142"/>
                <a:gd name="T29" fmla="*/ 1 h 114"/>
                <a:gd name="T30" fmla="*/ 52 w 142"/>
                <a:gd name="T31" fmla="*/ 11 h 114"/>
                <a:gd name="T32" fmla="*/ 75 w 142"/>
                <a:gd name="T33" fmla="*/ 26 h 114"/>
                <a:gd name="T34" fmla="*/ 76 w 142"/>
                <a:gd name="T35" fmla="*/ 28 h 114"/>
                <a:gd name="T36" fmla="*/ 78 w 142"/>
                <a:gd name="T37" fmla="*/ 45 h 114"/>
                <a:gd name="T38" fmla="*/ 79 w 142"/>
                <a:gd name="T39" fmla="*/ 46 h 114"/>
                <a:gd name="T40" fmla="*/ 122 w 142"/>
                <a:gd name="T41" fmla="*/ 75 h 114"/>
                <a:gd name="T42" fmla="*/ 134 w 142"/>
                <a:gd name="T43" fmla="*/ 83 h 114"/>
                <a:gd name="T44" fmla="*/ 140 w 142"/>
                <a:gd name="T45" fmla="*/ 101 h 114"/>
                <a:gd name="T46" fmla="*/ 126 w 142"/>
                <a:gd name="T47" fmla="*/ 114 h 114"/>
                <a:gd name="T48" fmla="*/ 123 w 142"/>
                <a:gd name="T4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14">
                  <a:moveTo>
                    <a:pt x="123" y="114"/>
                  </a:moveTo>
                  <a:cubicBezTo>
                    <a:pt x="120" y="114"/>
                    <a:pt x="117" y="113"/>
                    <a:pt x="114" y="111"/>
                  </a:cubicBezTo>
                  <a:cubicBezTo>
                    <a:pt x="105" y="105"/>
                    <a:pt x="95" y="98"/>
                    <a:pt x="86" y="92"/>
                  </a:cubicBezTo>
                  <a:cubicBezTo>
                    <a:pt x="77" y="86"/>
                    <a:pt x="69" y="81"/>
                    <a:pt x="60" y="75"/>
                  </a:cubicBezTo>
                  <a:cubicBezTo>
                    <a:pt x="59" y="74"/>
                    <a:pt x="58" y="74"/>
                    <a:pt x="57" y="74"/>
                  </a:cubicBezTo>
                  <a:cubicBezTo>
                    <a:pt x="52" y="76"/>
                    <a:pt x="47" y="77"/>
                    <a:pt x="42" y="78"/>
                  </a:cubicBezTo>
                  <a:cubicBezTo>
                    <a:pt x="41" y="78"/>
                    <a:pt x="40" y="78"/>
                    <a:pt x="40" y="78"/>
                  </a:cubicBezTo>
                  <a:cubicBezTo>
                    <a:pt x="28" y="70"/>
                    <a:pt x="16" y="62"/>
                    <a:pt x="4" y="53"/>
                  </a:cubicBezTo>
                  <a:cubicBezTo>
                    <a:pt x="1" y="51"/>
                    <a:pt x="0" y="49"/>
                    <a:pt x="0" y="46"/>
                  </a:cubicBezTo>
                  <a:cubicBezTo>
                    <a:pt x="1" y="43"/>
                    <a:pt x="3" y="41"/>
                    <a:pt x="7" y="40"/>
                  </a:cubicBezTo>
                  <a:cubicBezTo>
                    <a:pt x="13" y="39"/>
                    <a:pt x="19" y="38"/>
                    <a:pt x="26" y="37"/>
                  </a:cubicBezTo>
                  <a:cubicBezTo>
                    <a:pt x="30" y="36"/>
                    <a:pt x="32" y="32"/>
                    <a:pt x="31" y="28"/>
                  </a:cubicBezTo>
                  <a:cubicBezTo>
                    <a:pt x="30" y="21"/>
                    <a:pt x="29" y="15"/>
                    <a:pt x="28" y="8"/>
                  </a:cubicBezTo>
                  <a:cubicBezTo>
                    <a:pt x="27" y="5"/>
                    <a:pt x="28" y="3"/>
                    <a:pt x="31" y="1"/>
                  </a:cubicBezTo>
                  <a:cubicBezTo>
                    <a:pt x="33" y="0"/>
                    <a:pt x="36" y="0"/>
                    <a:pt x="39" y="1"/>
                  </a:cubicBezTo>
                  <a:cubicBezTo>
                    <a:pt x="43" y="4"/>
                    <a:pt x="48" y="7"/>
                    <a:pt x="52" y="11"/>
                  </a:cubicBezTo>
                  <a:cubicBezTo>
                    <a:pt x="60" y="16"/>
                    <a:pt x="67" y="21"/>
                    <a:pt x="75" y="26"/>
                  </a:cubicBezTo>
                  <a:cubicBezTo>
                    <a:pt x="75" y="26"/>
                    <a:pt x="76" y="27"/>
                    <a:pt x="76" y="28"/>
                  </a:cubicBezTo>
                  <a:cubicBezTo>
                    <a:pt x="77" y="34"/>
                    <a:pt x="77" y="39"/>
                    <a:pt x="78" y="45"/>
                  </a:cubicBezTo>
                  <a:cubicBezTo>
                    <a:pt x="78" y="45"/>
                    <a:pt x="79" y="46"/>
                    <a:pt x="79" y="46"/>
                  </a:cubicBezTo>
                  <a:cubicBezTo>
                    <a:pt x="94" y="56"/>
                    <a:pt x="108" y="65"/>
                    <a:pt x="122" y="75"/>
                  </a:cubicBezTo>
                  <a:cubicBezTo>
                    <a:pt x="126" y="78"/>
                    <a:pt x="130" y="80"/>
                    <a:pt x="134" y="83"/>
                  </a:cubicBezTo>
                  <a:cubicBezTo>
                    <a:pt x="139" y="87"/>
                    <a:pt x="142" y="94"/>
                    <a:pt x="140" y="101"/>
                  </a:cubicBezTo>
                  <a:cubicBezTo>
                    <a:pt x="138" y="107"/>
                    <a:pt x="132" y="113"/>
                    <a:pt x="126" y="114"/>
                  </a:cubicBezTo>
                  <a:cubicBezTo>
                    <a:pt x="125" y="114"/>
                    <a:pt x="124" y="114"/>
                    <a:pt x="123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19"/>
            <p:cNvSpPr>
              <a:spLocks/>
            </p:cNvSpPr>
            <p:nvPr/>
          </p:nvSpPr>
          <p:spPr bwMode="auto">
            <a:xfrm>
              <a:off x="1017" y="589"/>
              <a:ext cx="291" cy="301"/>
            </a:xfrm>
            <a:custGeom>
              <a:avLst/>
              <a:gdLst>
                <a:gd name="T0" fmla="*/ 2 w 122"/>
                <a:gd name="T1" fmla="*/ 57 h 126"/>
                <a:gd name="T2" fmla="*/ 3 w 122"/>
                <a:gd name="T3" fmla="*/ 58 h 126"/>
                <a:gd name="T4" fmla="*/ 22 w 122"/>
                <a:gd name="T5" fmla="*/ 70 h 126"/>
                <a:gd name="T6" fmla="*/ 23 w 122"/>
                <a:gd name="T7" fmla="*/ 72 h 126"/>
                <a:gd name="T8" fmla="*/ 50 w 122"/>
                <a:gd name="T9" fmla="*/ 98 h 126"/>
                <a:gd name="T10" fmla="*/ 87 w 122"/>
                <a:gd name="T11" fmla="*/ 88 h 126"/>
                <a:gd name="T12" fmla="*/ 97 w 122"/>
                <a:gd name="T13" fmla="*/ 58 h 126"/>
                <a:gd name="T14" fmla="*/ 76 w 122"/>
                <a:gd name="T15" fmla="*/ 29 h 126"/>
                <a:gd name="T16" fmla="*/ 57 w 122"/>
                <a:gd name="T17" fmla="*/ 25 h 126"/>
                <a:gd name="T18" fmla="*/ 56 w 122"/>
                <a:gd name="T19" fmla="*/ 25 h 126"/>
                <a:gd name="T20" fmla="*/ 49 w 122"/>
                <a:gd name="T21" fmla="*/ 23 h 126"/>
                <a:gd name="T22" fmla="*/ 33 w 122"/>
                <a:gd name="T23" fmla="*/ 12 h 126"/>
                <a:gd name="T24" fmla="*/ 32 w 122"/>
                <a:gd name="T25" fmla="*/ 11 h 126"/>
                <a:gd name="T26" fmla="*/ 102 w 122"/>
                <a:gd name="T27" fmla="*/ 23 h 126"/>
                <a:gd name="T28" fmla="*/ 106 w 122"/>
                <a:gd name="T29" fmla="*/ 96 h 126"/>
                <a:gd name="T30" fmla="*/ 35 w 122"/>
                <a:gd name="T31" fmla="*/ 114 h 126"/>
                <a:gd name="T32" fmla="*/ 2 w 122"/>
                <a:gd name="T33" fmla="*/ 5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26">
                  <a:moveTo>
                    <a:pt x="2" y="57"/>
                  </a:moveTo>
                  <a:cubicBezTo>
                    <a:pt x="3" y="57"/>
                    <a:pt x="3" y="57"/>
                    <a:pt x="3" y="58"/>
                  </a:cubicBezTo>
                  <a:cubicBezTo>
                    <a:pt x="9" y="62"/>
                    <a:pt x="16" y="66"/>
                    <a:pt x="22" y="70"/>
                  </a:cubicBezTo>
                  <a:cubicBezTo>
                    <a:pt x="23" y="71"/>
                    <a:pt x="23" y="71"/>
                    <a:pt x="23" y="72"/>
                  </a:cubicBezTo>
                  <a:cubicBezTo>
                    <a:pt x="27" y="85"/>
                    <a:pt x="36" y="95"/>
                    <a:pt x="50" y="98"/>
                  </a:cubicBezTo>
                  <a:cubicBezTo>
                    <a:pt x="64" y="102"/>
                    <a:pt x="77" y="98"/>
                    <a:pt x="87" y="88"/>
                  </a:cubicBezTo>
                  <a:cubicBezTo>
                    <a:pt x="95" y="79"/>
                    <a:pt x="98" y="69"/>
                    <a:pt x="97" y="58"/>
                  </a:cubicBezTo>
                  <a:cubicBezTo>
                    <a:pt x="95" y="45"/>
                    <a:pt x="88" y="35"/>
                    <a:pt x="76" y="29"/>
                  </a:cubicBezTo>
                  <a:cubicBezTo>
                    <a:pt x="70" y="25"/>
                    <a:pt x="64" y="24"/>
                    <a:pt x="57" y="25"/>
                  </a:cubicBezTo>
                  <a:cubicBezTo>
                    <a:pt x="57" y="25"/>
                    <a:pt x="56" y="25"/>
                    <a:pt x="56" y="25"/>
                  </a:cubicBezTo>
                  <a:cubicBezTo>
                    <a:pt x="54" y="26"/>
                    <a:pt x="51" y="25"/>
                    <a:pt x="49" y="23"/>
                  </a:cubicBezTo>
                  <a:cubicBezTo>
                    <a:pt x="44" y="19"/>
                    <a:pt x="39" y="16"/>
                    <a:pt x="33" y="12"/>
                  </a:cubicBezTo>
                  <a:cubicBezTo>
                    <a:pt x="33" y="12"/>
                    <a:pt x="33" y="12"/>
                    <a:pt x="32" y="11"/>
                  </a:cubicBezTo>
                  <a:cubicBezTo>
                    <a:pt x="53" y="0"/>
                    <a:pt x="82" y="2"/>
                    <a:pt x="102" y="23"/>
                  </a:cubicBezTo>
                  <a:cubicBezTo>
                    <a:pt x="120" y="43"/>
                    <a:pt x="122" y="73"/>
                    <a:pt x="106" y="96"/>
                  </a:cubicBezTo>
                  <a:cubicBezTo>
                    <a:pt x="90" y="118"/>
                    <a:pt x="61" y="126"/>
                    <a:pt x="35" y="114"/>
                  </a:cubicBezTo>
                  <a:cubicBezTo>
                    <a:pt x="10" y="102"/>
                    <a:pt x="0" y="77"/>
                    <a:pt x="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5" name="Freeform 23"/>
          <p:cNvSpPr>
            <a:spLocks noEditPoints="1"/>
          </p:cNvSpPr>
          <p:nvPr/>
        </p:nvSpPr>
        <p:spPr bwMode="auto">
          <a:xfrm>
            <a:off x="4467811" y="3759844"/>
            <a:ext cx="239485" cy="238711"/>
          </a:xfrm>
          <a:custGeom>
            <a:avLst/>
            <a:gdLst>
              <a:gd name="T0" fmla="*/ 390 w 390"/>
              <a:gd name="T1" fmla="*/ 389 h 389"/>
              <a:gd name="T2" fmla="*/ 317 w 390"/>
              <a:gd name="T3" fmla="*/ 389 h 389"/>
              <a:gd name="T4" fmla="*/ 317 w 390"/>
              <a:gd name="T5" fmla="*/ 340 h 389"/>
              <a:gd name="T6" fmla="*/ 268 w 390"/>
              <a:gd name="T7" fmla="*/ 340 h 389"/>
              <a:gd name="T8" fmla="*/ 268 w 390"/>
              <a:gd name="T9" fmla="*/ 292 h 389"/>
              <a:gd name="T10" fmla="*/ 219 w 390"/>
              <a:gd name="T11" fmla="*/ 292 h 389"/>
              <a:gd name="T12" fmla="*/ 219 w 390"/>
              <a:gd name="T13" fmla="*/ 267 h 389"/>
              <a:gd name="T14" fmla="*/ 171 w 390"/>
              <a:gd name="T15" fmla="*/ 267 h 389"/>
              <a:gd name="T16" fmla="*/ 171 w 390"/>
              <a:gd name="T17" fmla="*/ 233 h 389"/>
              <a:gd name="T18" fmla="*/ 170 w 390"/>
              <a:gd name="T19" fmla="*/ 233 h 389"/>
              <a:gd name="T20" fmla="*/ 169 w 390"/>
              <a:gd name="T21" fmla="*/ 234 h 389"/>
              <a:gd name="T22" fmla="*/ 113 w 390"/>
              <a:gd name="T23" fmla="*/ 243 h 389"/>
              <a:gd name="T24" fmla="*/ 74 w 390"/>
              <a:gd name="T25" fmla="*/ 233 h 389"/>
              <a:gd name="T26" fmla="*/ 13 w 390"/>
              <a:gd name="T27" fmla="*/ 175 h 389"/>
              <a:gd name="T28" fmla="*/ 2 w 390"/>
              <a:gd name="T29" fmla="*/ 138 h 389"/>
              <a:gd name="T30" fmla="*/ 0 w 390"/>
              <a:gd name="T31" fmla="*/ 129 h 389"/>
              <a:gd name="T32" fmla="*/ 0 w 390"/>
              <a:gd name="T33" fmla="*/ 114 h 389"/>
              <a:gd name="T34" fmla="*/ 1 w 390"/>
              <a:gd name="T35" fmla="*/ 108 h 389"/>
              <a:gd name="T36" fmla="*/ 10 w 390"/>
              <a:gd name="T37" fmla="*/ 73 h 389"/>
              <a:gd name="T38" fmla="*/ 69 w 390"/>
              <a:gd name="T39" fmla="*/ 12 h 389"/>
              <a:gd name="T40" fmla="*/ 106 w 390"/>
              <a:gd name="T41" fmla="*/ 1 h 389"/>
              <a:gd name="T42" fmla="*/ 114 w 390"/>
              <a:gd name="T43" fmla="*/ 0 h 389"/>
              <a:gd name="T44" fmla="*/ 130 w 390"/>
              <a:gd name="T45" fmla="*/ 0 h 389"/>
              <a:gd name="T46" fmla="*/ 131 w 390"/>
              <a:gd name="T47" fmla="*/ 0 h 389"/>
              <a:gd name="T48" fmla="*/ 152 w 390"/>
              <a:gd name="T49" fmla="*/ 4 h 389"/>
              <a:gd name="T50" fmla="*/ 218 w 390"/>
              <a:gd name="T51" fmla="*/ 47 h 389"/>
              <a:gd name="T52" fmla="*/ 244 w 390"/>
              <a:gd name="T53" fmla="*/ 116 h 389"/>
              <a:gd name="T54" fmla="*/ 234 w 390"/>
              <a:gd name="T55" fmla="*/ 168 h 389"/>
              <a:gd name="T56" fmla="*/ 234 w 390"/>
              <a:gd name="T57" fmla="*/ 170 h 389"/>
              <a:gd name="T58" fmla="*/ 268 w 390"/>
              <a:gd name="T59" fmla="*/ 170 h 389"/>
              <a:gd name="T60" fmla="*/ 268 w 390"/>
              <a:gd name="T61" fmla="*/ 172 h 389"/>
              <a:gd name="T62" fmla="*/ 268 w 390"/>
              <a:gd name="T63" fmla="*/ 217 h 389"/>
              <a:gd name="T64" fmla="*/ 269 w 390"/>
              <a:gd name="T65" fmla="*/ 220 h 389"/>
              <a:gd name="T66" fmla="*/ 279 w 390"/>
              <a:gd name="T67" fmla="*/ 228 h 389"/>
              <a:gd name="T68" fmla="*/ 388 w 390"/>
              <a:gd name="T69" fmla="*/ 315 h 389"/>
              <a:gd name="T70" fmla="*/ 390 w 390"/>
              <a:gd name="T71" fmla="*/ 318 h 389"/>
              <a:gd name="T72" fmla="*/ 390 w 390"/>
              <a:gd name="T73" fmla="*/ 389 h 389"/>
              <a:gd name="T74" fmla="*/ 146 w 390"/>
              <a:gd name="T75" fmla="*/ 98 h 389"/>
              <a:gd name="T76" fmla="*/ 98 w 390"/>
              <a:gd name="T77" fmla="*/ 49 h 389"/>
              <a:gd name="T78" fmla="*/ 49 w 390"/>
              <a:gd name="T79" fmla="*/ 97 h 389"/>
              <a:gd name="T80" fmla="*/ 97 w 390"/>
              <a:gd name="T81" fmla="*/ 146 h 389"/>
              <a:gd name="T82" fmla="*/ 146 w 390"/>
              <a:gd name="T83" fmla="*/ 9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90" h="389">
                <a:moveTo>
                  <a:pt x="390" y="389"/>
                </a:moveTo>
                <a:cubicBezTo>
                  <a:pt x="365" y="389"/>
                  <a:pt x="341" y="389"/>
                  <a:pt x="317" y="389"/>
                </a:cubicBezTo>
                <a:cubicBezTo>
                  <a:pt x="317" y="373"/>
                  <a:pt x="317" y="357"/>
                  <a:pt x="317" y="340"/>
                </a:cubicBezTo>
                <a:cubicBezTo>
                  <a:pt x="300" y="340"/>
                  <a:pt x="284" y="340"/>
                  <a:pt x="268" y="340"/>
                </a:cubicBezTo>
                <a:cubicBezTo>
                  <a:pt x="268" y="324"/>
                  <a:pt x="268" y="308"/>
                  <a:pt x="268" y="292"/>
                </a:cubicBezTo>
                <a:cubicBezTo>
                  <a:pt x="252" y="292"/>
                  <a:pt x="236" y="292"/>
                  <a:pt x="219" y="292"/>
                </a:cubicBezTo>
                <a:cubicBezTo>
                  <a:pt x="219" y="284"/>
                  <a:pt x="219" y="276"/>
                  <a:pt x="219" y="267"/>
                </a:cubicBezTo>
                <a:cubicBezTo>
                  <a:pt x="203" y="267"/>
                  <a:pt x="187" y="267"/>
                  <a:pt x="171" y="267"/>
                </a:cubicBezTo>
                <a:cubicBezTo>
                  <a:pt x="171" y="256"/>
                  <a:pt x="171" y="245"/>
                  <a:pt x="171" y="233"/>
                </a:cubicBezTo>
                <a:cubicBezTo>
                  <a:pt x="170" y="233"/>
                  <a:pt x="170" y="233"/>
                  <a:pt x="170" y="233"/>
                </a:cubicBezTo>
                <a:cubicBezTo>
                  <a:pt x="170" y="233"/>
                  <a:pt x="170" y="233"/>
                  <a:pt x="169" y="234"/>
                </a:cubicBezTo>
                <a:cubicBezTo>
                  <a:pt x="151" y="241"/>
                  <a:pt x="132" y="244"/>
                  <a:pt x="113" y="243"/>
                </a:cubicBezTo>
                <a:cubicBezTo>
                  <a:pt x="99" y="242"/>
                  <a:pt x="87" y="239"/>
                  <a:pt x="74" y="233"/>
                </a:cubicBezTo>
                <a:cubicBezTo>
                  <a:pt x="47" y="221"/>
                  <a:pt x="26" y="202"/>
                  <a:pt x="13" y="175"/>
                </a:cubicBezTo>
                <a:cubicBezTo>
                  <a:pt x="7" y="163"/>
                  <a:pt x="3" y="151"/>
                  <a:pt x="2" y="138"/>
                </a:cubicBezTo>
                <a:cubicBezTo>
                  <a:pt x="1" y="135"/>
                  <a:pt x="1" y="132"/>
                  <a:pt x="0" y="129"/>
                </a:cubicBezTo>
                <a:cubicBezTo>
                  <a:pt x="0" y="124"/>
                  <a:pt x="0" y="119"/>
                  <a:pt x="0" y="114"/>
                </a:cubicBezTo>
                <a:cubicBezTo>
                  <a:pt x="1" y="112"/>
                  <a:pt x="1" y="110"/>
                  <a:pt x="1" y="108"/>
                </a:cubicBezTo>
                <a:cubicBezTo>
                  <a:pt x="3" y="96"/>
                  <a:pt x="6" y="84"/>
                  <a:pt x="10" y="73"/>
                </a:cubicBezTo>
                <a:cubicBezTo>
                  <a:pt x="23" y="46"/>
                  <a:pt x="42" y="26"/>
                  <a:pt x="69" y="12"/>
                </a:cubicBezTo>
                <a:cubicBezTo>
                  <a:pt x="80" y="7"/>
                  <a:pt x="93" y="3"/>
                  <a:pt x="106" y="1"/>
                </a:cubicBezTo>
                <a:cubicBezTo>
                  <a:pt x="109" y="1"/>
                  <a:pt x="112" y="0"/>
                  <a:pt x="114" y="0"/>
                </a:cubicBezTo>
                <a:cubicBezTo>
                  <a:pt x="120" y="0"/>
                  <a:pt x="125" y="0"/>
                  <a:pt x="130" y="0"/>
                </a:cubicBezTo>
                <a:cubicBezTo>
                  <a:pt x="130" y="0"/>
                  <a:pt x="131" y="0"/>
                  <a:pt x="131" y="0"/>
                </a:cubicBezTo>
                <a:cubicBezTo>
                  <a:pt x="138" y="1"/>
                  <a:pt x="145" y="2"/>
                  <a:pt x="152" y="4"/>
                </a:cubicBezTo>
                <a:cubicBezTo>
                  <a:pt x="179" y="11"/>
                  <a:pt x="201" y="25"/>
                  <a:pt x="218" y="47"/>
                </a:cubicBezTo>
                <a:cubicBezTo>
                  <a:pt x="234" y="67"/>
                  <a:pt x="242" y="90"/>
                  <a:pt x="244" y="116"/>
                </a:cubicBezTo>
                <a:cubicBezTo>
                  <a:pt x="245" y="134"/>
                  <a:pt x="241" y="151"/>
                  <a:pt x="234" y="168"/>
                </a:cubicBezTo>
                <a:cubicBezTo>
                  <a:pt x="234" y="169"/>
                  <a:pt x="234" y="169"/>
                  <a:pt x="234" y="170"/>
                </a:cubicBezTo>
                <a:cubicBezTo>
                  <a:pt x="245" y="170"/>
                  <a:pt x="257" y="170"/>
                  <a:pt x="268" y="170"/>
                </a:cubicBezTo>
                <a:cubicBezTo>
                  <a:pt x="268" y="171"/>
                  <a:pt x="268" y="172"/>
                  <a:pt x="268" y="172"/>
                </a:cubicBezTo>
                <a:cubicBezTo>
                  <a:pt x="268" y="187"/>
                  <a:pt x="268" y="202"/>
                  <a:pt x="268" y="217"/>
                </a:cubicBezTo>
                <a:cubicBezTo>
                  <a:pt x="268" y="218"/>
                  <a:pt x="268" y="219"/>
                  <a:pt x="269" y="220"/>
                </a:cubicBezTo>
                <a:cubicBezTo>
                  <a:pt x="273" y="222"/>
                  <a:pt x="276" y="225"/>
                  <a:pt x="279" y="228"/>
                </a:cubicBezTo>
                <a:cubicBezTo>
                  <a:pt x="315" y="257"/>
                  <a:pt x="352" y="286"/>
                  <a:pt x="388" y="315"/>
                </a:cubicBezTo>
                <a:cubicBezTo>
                  <a:pt x="389" y="316"/>
                  <a:pt x="390" y="317"/>
                  <a:pt x="390" y="318"/>
                </a:cubicBezTo>
                <a:cubicBezTo>
                  <a:pt x="390" y="342"/>
                  <a:pt x="390" y="365"/>
                  <a:pt x="390" y="389"/>
                </a:cubicBezTo>
                <a:close/>
                <a:moveTo>
                  <a:pt x="146" y="98"/>
                </a:moveTo>
                <a:cubicBezTo>
                  <a:pt x="146" y="71"/>
                  <a:pt x="126" y="49"/>
                  <a:pt x="98" y="49"/>
                </a:cubicBezTo>
                <a:cubicBezTo>
                  <a:pt x="72" y="48"/>
                  <a:pt x="49" y="69"/>
                  <a:pt x="49" y="97"/>
                </a:cubicBezTo>
                <a:cubicBezTo>
                  <a:pt x="49" y="124"/>
                  <a:pt x="70" y="146"/>
                  <a:pt x="97" y="146"/>
                </a:cubicBezTo>
                <a:cubicBezTo>
                  <a:pt x="124" y="146"/>
                  <a:pt x="146" y="125"/>
                  <a:pt x="146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" name="Freeform 6"/>
          <p:cNvSpPr>
            <a:spLocks noEditPoints="1"/>
          </p:cNvSpPr>
          <p:nvPr/>
        </p:nvSpPr>
        <p:spPr bwMode="auto">
          <a:xfrm>
            <a:off x="1434693" y="3742323"/>
            <a:ext cx="291413" cy="273752"/>
          </a:xfrm>
          <a:custGeom>
            <a:avLst/>
            <a:gdLst>
              <a:gd name="T0" fmla="*/ 222 w 332"/>
              <a:gd name="T1" fmla="*/ 312 h 312"/>
              <a:gd name="T2" fmla="*/ 205 w 332"/>
              <a:gd name="T3" fmla="*/ 304 h 312"/>
              <a:gd name="T4" fmla="*/ 158 w 332"/>
              <a:gd name="T5" fmla="*/ 287 h 312"/>
              <a:gd name="T6" fmla="*/ 126 w 332"/>
              <a:gd name="T7" fmla="*/ 304 h 312"/>
              <a:gd name="T8" fmla="*/ 106 w 332"/>
              <a:gd name="T9" fmla="*/ 311 h 312"/>
              <a:gd name="T10" fmla="*/ 99 w 332"/>
              <a:gd name="T11" fmla="*/ 309 h 312"/>
              <a:gd name="T12" fmla="*/ 66 w 332"/>
              <a:gd name="T13" fmla="*/ 289 h 312"/>
              <a:gd name="T14" fmla="*/ 57 w 332"/>
              <a:gd name="T15" fmla="*/ 265 h 312"/>
              <a:gd name="T16" fmla="*/ 60 w 332"/>
              <a:gd name="T17" fmla="*/ 247 h 312"/>
              <a:gd name="T18" fmla="*/ 49 w 332"/>
              <a:gd name="T19" fmla="*/ 216 h 312"/>
              <a:gd name="T20" fmla="*/ 23 w 332"/>
              <a:gd name="T21" fmla="*/ 197 h 312"/>
              <a:gd name="T22" fmla="*/ 18 w 332"/>
              <a:gd name="T23" fmla="*/ 196 h 312"/>
              <a:gd name="T24" fmla="*/ 1 w 332"/>
              <a:gd name="T25" fmla="*/ 176 h 312"/>
              <a:gd name="T26" fmla="*/ 1 w 332"/>
              <a:gd name="T27" fmla="*/ 137 h 312"/>
              <a:gd name="T28" fmla="*/ 18 w 332"/>
              <a:gd name="T29" fmla="*/ 117 h 312"/>
              <a:gd name="T30" fmla="*/ 60 w 332"/>
              <a:gd name="T31" fmla="*/ 73 h 312"/>
              <a:gd name="T32" fmla="*/ 58 w 332"/>
              <a:gd name="T33" fmla="*/ 49 h 312"/>
              <a:gd name="T34" fmla="*/ 61 w 332"/>
              <a:gd name="T35" fmla="*/ 28 h 312"/>
              <a:gd name="T36" fmla="*/ 67 w 332"/>
              <a:gd name="T37" fmla="*/ 23 h 312"/>
              <a:gd name="T38" fmla="*/ 101 w 332"/>
              <a:gd name="T39" fmla="*/ 3 h 312"/>
              <a:gd name="T40" fmla="*/ 126 w 332"/>
              <a:gd name="T41" fmla="*/ 8 h 312"/>
              <a:gd name="T42" fmla="*/ 144 w 332"/>
              <a:gd name="T43" fmla="*/ 22 h 312"/>
              <a:gd name="T44" fmla="*/ 174 w 332"/>
              <a:gd name="T45" fmla="*/ 26 h 312"/>
              <a:gd name="T46" fmla="*/ 202 w 332"/>
              <a:gd name="T47" fmla="*/ 12 h 312"/>
              <a:gd name="T48" fmla="*/ 207 w 332"/>
              <a:gd name="T49" fmla="*/ 7 h 312"/>
              <a:gd name="T50" fmla="*/ 230 w 332"/>
              <a:gd name="T51" fmla="*/ 3 h 312"/>
              <a:gd name="T52" fmla="*/ 266 w 332"/>
              <a:gd name="T53" fmla="*/ 24 h 312"/>
              <a:gd name="T54" fmla="*/ 274 w 332"/>
              <a:gd name="T55" fmla="*/ 47 h 312"/>
              <a:gd name="T56" fmla="*/ 274 w 332"/>
              <a:gd name="T57" fmla="*/ 81 h 312"/>
              <a:gd name="T58" fmla="*/ 297 w 332"/>
              <a:gd name="T59" fmla="*/ 110 h 312"/>
              <a:gd name="T60" fmla="*/ 314 w 332"/>
              <a:gd name="T61" fmla="*/ 117 h 312"/>
              <a:gd name="T62" fmla="*/ 331 w 332"/>
              <a:gd name="T63" fmla="*/ 136 h 312"/>
              <a:gd name="T64" fmla="*/ 331 w 332"/>
              <a:gd name="T65" fmla="*/ 178 h 312"/>
              <a:gd name="T66" fmla="*/ 322 w 332"/>
              <a:gd name="T67" fmla="*/ 192 h 312"/>
              <a:gd name="T68" fmla="*/ 312 w 332"/>
              <a:gd name="T69" fmla="*/ 196 h 312"/>
              <a:gd name="T70" fmla="*/ 278 w 332"/>
              <a:gd name="T71" fmla="*/ 223 h 312"/>
              <a:gd name="T72" fmla="*/ 274 w 332"/>
              <a:gd name="T73" fmla="*/ 265 h 312"/>
              <a:gd name="T74" fmla="*/ 266 w 332"/>
              <a:gd name="T75" fmla="*/ 290 h 312"/>
              <a:gd name="T76" fmla="*/ 229 w 332"/>
              <a:gd name="T77" fmla="*/ 310 h 312"/>
              <a:gd name="T78" fmla="*/ 222 w 332"/>
              <a:gd name="T79" fmla="*/ 312 h 312"/>
              <a:gd name="T80" fmla="*/ 166 w 332"/>
              <a:gd name="T81" fmla="*/ 223 h 312"/>
              <a:gd name="T82" fmla="*/ 232 w 332"/>
              <a:gd name="T83" fmla="*/ 157 h 312"/>
              <a:gd name="T84" fmla="*/ 166 w 332"/>
              <a:gd name="T85" fmla="*/ 90 h 312"/>
              <a:gd name="T86" fmla="*/ 100 w 332"/>
              <a:gd name="T87" fmla="*/ 156 h 312"/>
              <a:gd name="T88" fmla="*/ 166 w 332"/>
              <a:gd name="T89" fmla="*/ 22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32" h="312">
                <a:moveTo>
                  <a:pt x="222" y="312"/>
                </a:moveTo>
                <a:cubicBezTo>
                  <a:pt x="215" y="311"/>
                  <a:pt x="210" y="309"/>
                  <a:pt x="205" y="304"/>
                </a:cubicBezTo>
                <a:cubicBezTo>
                  <a:pt x="192" y="290"/>
                  <a:pt x="176" y="285"/>
                  <a:pt x="158" y="287"/>
                </a:cubicBezTo>
                <a:cubicBezTo>
                  <a:pt x="145" y="289"/>
                  <a:pt x="135" y="295"/>
                  <a:pt x="126" y="304"/>
                </a:cubicBezTo>
                <a:cubicBezTo>
                  <a:pt x="121" y="310"/>
                  <a:pt x="114" y="312"/>
                  <a:pt x="106" y="311"/>
                </a:cubicBezTo>
                <a:cubicBezTo>
                  <a:pt x="104" y="311"/>
                  <a:pt x="101" y="310"/>
                  <a:pt x="99" y="309"/>
                </a:cubicBezTo>
                <a:cubicBezTo>
                  <a:pt x="87" y="303"/>
                  <a:pt x="76" y="297"/>
                  <a:pt x="66" y="289"/>
                </a:cubicBezTo>
                <a:cubicBezTo>
                  <a:pt x="58" y="284"/>
                  <a:pt x="55" y="274"/>
                  <a:pt x="57" y="265"/>
                </a:cubicBezTo>
                <a:cubicBezTo>
                  <a:pt x="59" y="259"/>
                  <a:pt x="60" y="253"/>
                  <a:pt x="60" y="247"/>
                </a:cubicBezTo>
                <a:cubicBezTo>
                  <a:pt x="60" y="236"/>
                  <a:pt x="56" y="225"/>
                  <a:pt x="49" y="216"/>
                </a:cubicBezTo>
                <a:cubicBezTo>
                  <a:pt x="43" y="207"/>
                  <a:pt x="34" y="201"/>
                  <a:pt x="23" y="197"/>
                </a:cubicBezTo>
                <a:cubicBezTo>
                  <a:pt x="21" y="197"/>
                  <a:pt x="19" y="196"/>
                  <a:pt x="18" y="196"/>
                </a:cubicBezTo>
                <a:cubicBezTo>
                  <a:pt x="8" y="194"/>
                  <a:pt x="1" y="186"/>
                  <a:pt x="1" y="176"/>
                </a:cubicBezTo>
                <a:cubicBezTo>
                  <a:pt x="0" y="163"/>
                  <a:pt x="0" y="150"/>
                  <a:pt x="1" y="137"/>
                </a:cubicBezTo>
                <a:cubicBezTo>
                  <a:pt x="1" y="127"/>
                  <a:pt x="8" y="119"/>
                  <a:pt x="18" y="117"/>
                </a:cubicBezTo>
                <a:cubicBezTo>
                  <a:pt x="40" y="112"/>
                  <a:pt x="56" y="95"/>
                  <a:pt x="60" y="73"/>
                </a:cubicBezTo>
                <a:cubicBezTo>
                  <a:pt x="61" y="65"/>
                  <a:pt x="61" y="57"/>
                  <a:pt x="58" y="49"/>
                </a:cubicBezTo>
                <a:cubicBezTo>
                  <a:pt x="55" y="42"/>
                  <a:pt x="56" y="35"/>
                  <a:pt x="61" y="28"/>
                </a:cubicBezTo>
                <a:cubicBezTo>
                  <a:pt x="63" y="26"/>
                  <a:pt x="65" y="24"/>
                  <a:pt x="67" y="23"/>
                </a:cubicBezTo>
                <a:cubicBezTo>
                  <a:pt x="78" y="15"/>
                  <a:pt x="89" y="9"/>
                  <a:pt x="101" y="3"/>
                </a:cubicBezTo>
                <a:cubicBezTo>
                  <a:pt x="109" y="0"/>
                  <a:pt x="120" y="2"/>
                  <a:pt x="126" y="8"/>
                </a:cubicBezTo>
                <a:cubicBezTo>
                  <a:pt x="131" y="14"/>
                  <a:pt x="137" y="19"/>
                  <a:pt x="144" y="22"/>
                </a:cubicBezTo>
                <a:cubicBezTo>
                  <a:pt x="153" y="26"/>
                  <a:pt x="163" y="27"/>
                  <a:pt x="174" y="26"/>
                </a:cubicBezTo>
                <a:cubicBezTo>
                  <a:pt x="184" y="24"/>
                  <a:pt x="194" y="20"/>
                  <a:pt x="202" y="12"/>
                </a:cubicBezTo>
                <a:cubicBezTo>
                  <a:pt x="204" y="11"/>
                  <a:pt x="205" y="9"/>
                  <a:pt x="207" y="7"/>
                </a:cubicBezTo>
                <a:cubicBezTo>
                  <a:pt x="214" y="1"/>
                  <a:pt x="222" y="0"/>
                  <a:pt x="230" y="3"/>
                </a:cubicBezTo>
                <a:cubicBezTo>
                  <a:pt x="243" y="9"/>
                  <a:pt x="255" y="16"/>
                  <a:pt x="266" y="24"/>
                </a:cubicBezTo>
                <a:cubicBezTo>
                  <a:pt x="274" y="29"/>
                  <a:pt x="277" y="39"/>
                  <a:pt x="274" y="47"/>
                </a:cubicBezTo>
                <a:cubicBezTo>
                  <a:pt x="270" y="59"/>
                  <a:pt x="270" y="70"/>
                  <a:pt x="274" y="81"/>
                </a:cubicBezTo>
                <a:cubicBezTo>
                  <a:pt x="278" y="93"/>
                  <a:pt x="286" y="103"/>
                  <a:pt x="297" y="110"/>
                </a:cubicBezTo>
                <a:cubicBezTo>
                  <a:pt x="302" y="114"/>
                  <a:pt x="308" y="116"/>
                  <a:pt x="314" y="117"/>
                </a:cubicBezTo>
                <a:cubicBezTo>
                  <a:pt x="323" y="119"/>
                  <a:pt x="330" y="127"/>
                  <a:pt x="331" y="136"/>
                </a:cubicBezTo>
                <a:cubicBezTo>
                  <a:pt x="332" y="150"/>
                  <a:pt x="332" y="164"/>
                  <a:pt x="331" y="178"/>
                </a:cubicBezTo>
                <a:cubicBezTo>
                  <a:pt x="330" y="184"/>
                  <a:pt x="327" y="189"/>
                  <a:pt x="322" y="192"/>
                </a:cubicBezTo>
                <a:cubicBezTo>
                  <a:pt x="319" y="195"/>
                  <a:pt x="316" y="196"/>
                  <a:pt x="312" y="196"/>
                </a:cubicBezTo>
                <a:cubicBezTo>
                  <a:pt x="297" y="200"/>
                  <a:pt x="285" y="209"/>
                  <a:pt x="278" y="223"/>
                </a:cubicBezTo>
                <a:cubicBezTo>
                  <a:pt x="271" y="236"/>
                  <a:pt x="269" y="250"/>
                  <a:pt x="274" y="265"/>
                </a:cubicBezTo>
                <a:cubicBezTo>
                  <a:pt x="277" y="274"/>
                  <a:pt x="273" y="284"/>
                  <a:pt x="266" y="290"/>
                </a:cubicBezTo>
                <a:cubicBezTo>
                  <a:pt x="254" y="297"/>
                  <a:pt x="242" y="305"/>
                  <a:pt x="229" y="310"/>
                </a:cubicBezTo>
                <a:cubicBezTo>
                  <a:pt x="227" y="311"/>
                  <a:pt x="224" y="311"/>
                  <a:pt x="222" y="312"/>
                </a:cubicBezTo>
                <a:close/>
                <a:moveTo>
                  <a:pt x="166" y="223"/>
                </a:moveTo>
                <a:cubicBezTo>
                  <a:pt x="202" y="223"/>
                  <a:pt x="232" y="193"/>
                  <a:pt x="232" y="157"/>
                </a:cubicBezTo>
                <a:cubicBezTo>
                  <a:pt x="232" y="120"/>
                  <a:pt x="202" y="90"/>
                  <a:pt x="166" y="90"/>
                </a:cubicBezTo>
                <a:cubicBezTo>
                  <a:pt x="129" y="90"/>
                  <a:pt x="100" y="120"/>
                  <a:pt x="100" y="156"/>
                </a:cubicBezTo>
                <a:cubicBezTo>
                  <a:pt x="100" y="193"/>
                  <a:pt x="129" y="223"/>
                  <a:pt x="166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7" name="Group 18"/>
          <p:cNvGrpSpPr>
            <a:grpSpLocks noChangeAspect="1"/>
          </p:cNvGrpSpPr>
          <p:nvPr/>
        </p:nvGrpSpPr>
        <p:grpSpPr bwMode="auto">
          <a:xfrm>
            <a:off x="7453049" y="3742234"/>
            <a:ext cx="268041" cy="252000"/>
            <a:chOff x="2647" y="2985"/>
            <a:chExt cx="518" cy="487"/>
          </a:xfrm>
          <a:solidFill>
            <a:schemeClr val="bg1"/>
          </a:solidFill>
        </p:grpSpPr>
        <p:sp>
          <p:nvSpPr>
            <p:cNvPr id="276" name="Freeform 20"/>
            <p:cNvSpPr>
              <a:spLocks/>
            </p:cNvSpPr>
            <p:nvPr/>
          </p:nvSpPr>
          <p:spPr bwMode="auto">
            <a:xfrm>
              <a:off x="2852" y="2985"/>
              <a:ext cx="103" cy="382"/>
            </a:xfrm>
            <a:custGeom>
              <a:avLst/>
              <a:gdLst>
                <a:gd name="T0" fmla="*/ 43 w 43"/>
                <a:gd name="T1" fmla="*/ 160 h 160"/>
                <a:gd name="T2" fmla="*/ 0 w 43"/>
                <a:gd name="T3" fmla="*/ 160 h 160"/>
                <a:gd name="T4" fmla="*/ 0 w 43"/>
                <a:gd name="T5" fmla="*/ 0 h 160"/>
                <a:gd name="T6" fmla="*/ 43 w 43"/>
                <a:gd name="T7" fmla="*/ 0 h 160"/>
                <a:gd name="T8" fmla="*/ 43 w 4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60">
                  <a:moveTo>
                    <a:pt x="43" y="160"/>
                  </a:moveTo>
                  <a:cubicBezTo>
                    <a:pt x="29" y="160"/>
                    <a:pt x="15" y="160"/>
                    <a:pt x="0" y="160"/>
                  </a:cubicBezTo>
                  <a:cubicBezTo>
                    <a:pt x="0" y="107"/>
                    <a:pt x="0" y="53"/>
                    <a:pt x="0" y="0"/>
                  </a:cubicBezTo>
                  <a:cubicBezTo>
                    <a:pt x="15" y="0"/>
                    <a:pt x="29" y="0"/>
                    <a:pt x="43" y="0"/>
                  </a:cubicBezTo>
                  <a:cubicBezTo>
                    <a:pt x="43" y="53"/>
                    <a:pt x="43" y="107"/>
                    <a:pt x="43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21"/>
            <p:cNvSpPr>
              <a:spLocks/>
            </p:cNvSpPr>
            <p:nvPr/>
          </p:nvSpPr>
          <p:spPr bwMode="auto">
            <a:xfrm>
              <a:off x="2647" y="3406"/>
              <a:ext cx="518" cy="66"/>
            </a:xfrm>
            <a:custGeom>
              <a:avLst/>
              <a:gdLst>
                <a:gd name="T0" fmla="*/ 0 w 217"/>
                <a:gd name="T1" fmla="*/ 28 h 28"/>
                <a:gd name="T2" fmla="*/ 0 w 217"/>
                <a:gd name="T3" fmla="*/ 0 h 28"/>
                <a:gd name="T4" fmla="*/ 217 w 217"/>
                <a:gd name="T5" fmla="*/ 0 h 28"/>
                <a:gd name="T6" fmla="*/ 217 w 217"/>
                <a:gd name="T7" fmla="*/ 28 h 28"/>
                <a:gd name="T8" fmla="*/ 0 w 21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8">
                  <a:moveTo>
                    <a:pt x="0" y="28"/>
                  </a:moveTo>
                  <a:cubicBezTo>
                    <a:pt x="0" y="18"/>
                    <a:pt x="0" y="9"/>
                    <a:pt x="0" y="0"/>
                  </a:cubicBezTo>
                  <a:cubicBezTo>
                    <a:pt x="72" y="0"/>
                    <a:pt x="144" y="0"/>
                    <a:pt x="217" y="0"/>
                  </a:cubicBezTo>
                  <a:cubicBezTo>
                    <a:pt x="217" y="9"/>
                    <a:pt x="217" y="18"/>
                    <a:pt x="217" y="28"/>
                  </a:cubicBezTo>
                  <a:cubicBezTo>
                    <a:pt x="144" y="28"/>
                    <a:pt x="72" y="28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2"/>
            <p:cNvSpPr>
              <a:spLocks/>
            </p:cNvSpPr>
            <p:nvPr/>
          </p:nvSpPr>
          <p:spPr bwMode="auto">
            <a:xfrm>
              <a:off x="2991" y="3093"/>
              <a:ext cx="105" cy="274"/>
            </a:xfrm>
            <a:custGeom>
              <a:avLst/>
              <a:gdLst>
                <a:gd name="T0" fmla="*/ 44 w 44"/>
                <a:gd name="T1" fmla="*/ 115 h 115"/>
                <a:gd name="T2" fmla="*/ 0 w 44"/>
                <a:gd name="T3" fmla="*/ 115 h 115"/>
                <a:gd name="T4" fmla="*/ 0 w 44"/>
                <a:gd name="T5" fmla="*/ 0 h 115"/>
                <a:gd name="T6" fmla="*/ 44 w 44"/>
                <a:gd name="T7" fmla="*/ 0 h 115"/>
                <a:gd name="T8" fmla="*/ 44 w 44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15">
                  <a:moveTo>
                    <a:pt x="44" y="115"/>
                  </a:moveTo>
                  <a:cubicBezTo>
                    <a:pt x="29" y="115"/>
                    <a:pt x="15" y="115"/>
                    <a:pt x="0" y="115"/>
                  </a:cubicBezTo>
                  <a:cubicBezTo>
                    <a:pt x="0" y="77"/>
                    <a:pt x="0" y="39"/>
                    <a:pt x="0" y="0"/>
                  </a:cubicBezTo>
                  <a:cubicBezTo>
                    <a:pt x="15" y="0"/>
                    <a:pt x="29" y="0"/>
                    <a:pt x="44" y="0"/>
                  </a:cubicBezTo>
                  <a:cubicBezTo>
                    <a:pt x="44" y="39"/>
                    <a:pt x="44" y="77"/>
                    <a:pt x="44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23"/>
            <p:cNvSpPr>
              <a:spLocks/>
            </p:cNvSpPr>
            <p:nvPr/>
          </p:nvSpPr>
          <p:spPr bwMode="auto">
            <a:xfrm>
              <a:off x="2714" y="3162"/>
              <a:ext cx="102" cy="205"/>
            </a:xfrm>
            <a:custGeom>
              <a:avLst/>
              <a:gdLst>
                <a:gd name="T0" fmla="*/ 0 w 43"/>
                <a:gd name="T1" fmla="*/ 0 h 86"/>
                <a:gd name="T2" fmla="*/ 43 w 43"/>
                <a:gd name="T3" fmla="*/ 0 h 86"/>
                <a:gd name="T4" fmla="*/ 43 w 43"/>
                <a:gd name="T5" fmla="*/ 86 h 86"/>
                <a:gd name="T6" fmla="*/ 0 w 43"/>
                <a:gd name="T7" fmla="*/ 86 h 86"/>
                <a:gd name="T8" fmla="*/ 0 w 43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6">
                  <a:moveTo>
                    <a:pt x="0" y="0"/>
                  </a:moveTo>
                  <a:cubicBezTo>
                    <a:pt x="14" y="0"/>
                    <a:pt x="29" y="0"/>
                    <a:pt x="43" y="0"/>
                  </a:cubicBezTo>
                  <a:cubicBezTo>
                    <a:pt x="43" y="29"/>
                    <a:pt x="43" y="58"/>
                    <a:pt x="43" y="86"/>
                  </a:cubicBezTo>
                  <a:cubicBezTo>
                    <a:pt x="29" y="86"/>
                    <a:pt x="14" y="86"/>
                    <a:pt x="0" y="86"/>
                  </a:cubicBezTo>
                  <a:cubicBezTo>
                    <a:pt x="0" y="58"/>
                    <a:pt x="0" y="2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8" name="Group 13"/>
          <p:cNvGrpSpPr>
            <a:grpSpLocks noChangeAspect="1"/>
          </p:cNvGrpSpPr>
          <p:nvPr/>
        </p:nvGrpSpPr>
        <p:grpSpPr bwMode="auto">
          <a:xfrm>
            <a:off x="5947257" y="5359881"/>
            <a:ext cx="282062" cy="288000"/>
            <a:chOff x="1151" y="2911"/>
            <a:chExt cx="190" cy="194"/>
          </a:xfrm>
          <a:solidFill>
            <a:schemeClr val="bg1"/>
          </a:solidFill>
        </p:grpSpPr>
        <p:sp>
          <p:nvSpPr>
            <p:cNvPr id="272" name="Freeform 15"/>
            <p:cNvSpPr>
              <a:spLocks/>
            </p:cNvSpPr>
            <p:nvPr/>
          </p:nvSpPr>
          <p:spPr bwMode="auto">
            <a:xfrm>
              <a:off x="1151" y="2911"/>
              <a:ext cx="89" cy="90"/>
            </a:xfrm>
            <a:custGeom>
              <a:avLst/>
              <a:gdLst>
                <a:gd name="T0" fmla="*/ 37 w 37"/>
                <a:gd name="T1" fmla="*/ 25 h 37"/>
                <a:gd name="T2" fmla="*/ 37 w 37"/>
                <a:gd name="T3" fmla="*/ 32 h 37"/>
                <a:gd name="T4" fmla="*/ 32 w 37"/>
                <a:gd name="T5" fmla="*/ 37 h 37"/>
                <a:gd name="T6" fmla="*/ 19 w 37"/>
                <a:gd name="T7" fmla="*/ 37 h 37"/>
                <a:gd name="T8" fmla="*/ 4 w 37"/>
                <a:gd name="T9" fmla="*/ 29 h 37"/>
                <a:gd name="T10" fmla="*/ 1 w 37"/>
                <a:gd name="T11" fmla="*/ 16 h 37"/>
                <a:gd name="T12" fmla="*/ 10 w 37"/>
                <a:gd name="T13" fmla="*/ 3 h 37"/>
                <a:gd name="T14" fmla="*/ 21 w 37"/>
                <a:gd name="T15" fmla="*/ 1 h 37"/>
                <a:gd name="T16" fmla="*/ 34 w 37"/>
                <a:gd name="T17" fmla="*/ 10 h 37"/>
                <a:gd name="T18" fmla="*/ 37 w 37"/>
                <a:gd name="T19" fmla="*/ 19 h 37"/>
                <a:gd name="T20" fmla="*/ 37 w 37"/>
                <a:gd name="T21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7">
                  <a:moveTo>
                    <a:pt x="37" y="25"/>
                  </a:moveTo>
                  <a:cubicBezTo>
                    <a:pt x="37" y="27"/>
                    <a:pt x="37" y="30"/>
                    <a:pt x="37" y="32"/>
                  </a:cubicBezTo>
                  <a:cubicBezTo>
                    <a:pt x="37" y="35"/>
                    <a:pt x="35" y="37"/>
                    <a:pt x="32" y="37"/>
                  </a:cubicBezTo>
                  <a:cubicBezTo>
                    <a:pt x="28" y="37"/>
                    <a:pt x="23" y="37"/>
                    <a:pt x="19" y="37"/>
                  </a:cubicBezTo>
                  <a:cubicBezTo>
                    <a:pt x="12" y="37"/>
                    <a:pt x="7" y="34"/>
                    <a:pt x="4" y="29"/>
                  </a:cubicBezTo>
                  <a:cubicBezTo>
                    <a:pt x="1" y="25"/>
                    <a:pt x="0" y="21"/>
                    <a:pt x="1" y="16"/>
                  </a:cubicBezTo>
                  <a:cubicBezTo>
                    <a:pt x="2" y="10"/>
                    <a:pt x="5" y="6"/>
                    <a:pt x="10" y="3"/>
                  </a:cubicBezTo>
                  <a:cubicBezTo>
                    <a:pt x="13" y="1"/>
                    <a:pt x="17" y="0"/>
                    <a:pt x="21" y="1"/>
                  </a:cubicBezTo>
                  <a:cubicBezTo>
                    <a:pt x="27" y="2"/>
                    <a:pt x="31" y="5"/>
                    <a:pt x="34" y="10"/>
                  </a:cubicBezTo>
                  <a:cubicBezTo>
                    <a:pt x="36" y="13"/>
                    <a:pt x="36" y="16"/>
                    <a:pt x="37" y="19"/>
                  </a:cubicBezTo>
                  <a:cubicBezTo>
                    <a:pt x="37" y="21"/>
                    <a:pt x="37" y="23"/>
                    <a:pt x="3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16"/>
            <p:cNvSpPr>
              <a:spLocks/>
            </p:cNvSpPr>
            <p:nvPr/>
          </p:nvSpPr>
          <p:spPr bwMode="auto">
            <a:xfrm>
              <a:off x="1151" y="3015"/>
              <a:ext cx="89" cy="87"/>
            </a:xfrm>
            <a:custGeom>
              <a:avLst/>
              <a:gdLst>
                <a:gd name="T0" fmla="*/ 25 w 37"/>
                <a:gd name="T1" fmla="*/ 0 h 36"/>
                <a:gd name="T2" fmla="*/ 32 w 37"/>
                <a:gd name="T3" fmla="*/ 0 h 36"/>
                <a:gd name="T4" fmla="*/ 37 w 37"/>
                <a:gd name="T5" fmla="*/ 4 h 36"/>
                <a:gd name="T6" fmla="*/ 37 w 37"/>
                <a:gd name="T7" fmla="*/ 18 h 36"/>
                <a:gd name="T8" fmla="*/ 29 w 37"/>
                <a:gd name="T9" fmla="*/ 33 h 36"/>
                <a:gd name="T10" fmla="*/ 16 w 37"/>
                <a:gd name="T11" fmla="*/ 36 h 36"/>
                <a:gd name="T12" fmla="*/ 3 w 37"/>
                <a:gd name="T13" fmla="*/ 27 h 36"/>
                <a:gd name="T14" fmla="*/ 1 w 37"/>
                <a:gd name="T15" fmla="*/ 15 h 36"/>
                <a:gd name="T16" fmla="*/ 10 w 37"/>
                <a:gd name="T17" fmla="*/ 2 h 36"/>
                <a:gd name="T18" fmla="*/ 19 w 37"/>
                <a:gd name="T19" fmla="*/ 0 h 36"/>
                <a:gd name="T20" fmla="*/ 25 w 37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6">
                  <a:moveTo>
                    <a:pt x="25" y="0"/>
                  </a:moveTo>
                  <a:cubicBezTo>
                    <a:pt x="27" y="0"/>
                    <a:pt x="30" y="0"/>
                    <a:pt x="32" y="0"/>
                  </a:cubicBezTo>
                  <a:cubicBezTo>
                    <a:pt x="35" y="0"/>
                    <a:pt x="37" y="1"/>
                    <a:pt x="37" y="4"/>
                  </a:cubicBezTo>
                  <a:cubicBezTo>
                    <a:pt x="37" y="9"/>
                    <a:pt x="37" y="13"/>
                    <a:pt x="37" y="18"/>
                  </a:cubicBezTo>
                  <a:cubicBezTo>
                    <a:pt x="36" y="24"/>
                    <a:pt x="34" y="29"/>
                    <a:pt x="29" y="33"/>
                  </a:cubicBezTo>
                  <a:cubicBezTo>
                    <a:pt x="25" y="35"/>
                    <a:pt x="20" y="36"/>
                    <a:pt x="16" y="36"/>
                  </a:cubicBezTo>
                  <a:cubicBezTo>
                    <a:pt x="10" y="35"/>
                    <a:pt x="6" y="32"/>
                    <a:pt x="3" y="27"/>
                  </a:cubicBezTo>
                  <a:cubicBezTo>
                    <a:pt x="1" y="23"/>
                    <a:pt x="0" y="19"/>
                    <a:pt x="1" y="15"/>
                  </a:cubicBezTo>
                  <a:cubicBezTo>
                    <a:pt x="2" y="9"/>
                    <a:pt x="5" y="5"/>
                    <a:pt x="10" y="2"/>
                  </a:cubicBezTo>
                  <a:cubicBezTo>
                    <a:pt x="12" y="0"/>
                    <a:pt x="16" y="0"/>
                    <a:pt x="19" y="0"/>
                  </a:cubicBezTo>
                  <a:cubicBezTo>
                    <a:pt x="21" y="0"/>
                    <a:pt x="23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17"/>
            <p:cNvSpPr>
              <a:spLocks/>
            </p:cNvSpPr>
            <p:nvPr/>
          </p:nvSpPr>
          <p:spPr bwMode="auto">
            <a:xfrm>
              <a:off x="1252" y="3015"/>
              <a:ext cx="89" cy="90"/>
            </a:xfrm>
            <a:custGeom>
              <a:avLst/>
              <a:gdLst>
                <a:gd name="T0" fmla="*/ 12 w 37"/>
                <a:gd name="T1" fmla="*/ 0 h 37"/>
                <a:gd name="T2" fmla="*/ 20 w 37"/>
                <a:gd name="T3" fmla="*/ 0 h 37"/>
                <a:gd name="T4" fmla="*/ 31 w 37"/>
                <a:gd name="T5" fmla="*/ 5 h 37"/>
                <a:gd name="T6" fmla="*/ 36 w 37"/>
                <a:gd name="T7" fmla="*/ 20 h 37"/>
                <a:gd name="T8" fmla="*/ 22 w 37"/>
                <a:gd name="T9" fmla="*/ 36 h 37"/>
                <a:gd name="T10" fmla="*/ 1 w 37"/>
                <a:gd name="T11" fmla="*/ 23 h 37"/>
                <a:gd name="T12" fmla="*/ 0 w 37"/>
                <a:gd name="T13" fmla="*/ 18 h 37"/>
                <a:gd name="T14" fmla="*/ 0 w 37"/>
                <a:gd name="T15" fmla="*/ 4 h 37"/>
                <a:gd name="T16" fmla="*/ 5 w 37"/>
                <a:gd name="T17" fmla="*/ 0 h 37"/>
                <a:gd name="T18" fmla="*/ 12 w 37"/>
                <a:gd name="T19" fmla="*/ 0 h 37"/>
                <a:gd name="T20" fmla="*/ 12 w 37"/>
                <a:gd name="T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7">
                  <a:moveTo>
                    <a:pt x="12" y="0"/>
                  </a:moveTo>
                  <a:cubicBezTo>
                    <a:pt x="15" y="0"/>
                    <a:pt x="17" y="0"/>
                    <a:pt x="20" y="0"/>
                  </a:cubicBezTo>
                  <a:cubicBezTo>
                    <a:pt x="24" y="0"/>
                    <a:pt x="28" y="2"/>
                    <a:pt x="31" y="5"/>
                  </a:cubicBezTo>
                  <a:cubicBezTo>
                    <a:pt x="35" y="9"/>
                    <a:pt x="37" y="14"/>
                    <a:pt x="36" y="20"/>
                  </a:cubicBezTo>
                  <a:cubicBezTo>
                    <a:pt x="36" y="28"/>
                    <a:pt x="30" y="34"/>
                    <a:pt x="22" y="36"/>
                  </a:cubicBezTo>
                  <a:cubicBezTo>
                    <a:pt x="13" y="37"/>
                    <a:pt x="4" y="32"/>
                    <a:pt x="1" y="23"/>
                  </a:cubicBezTo>
                  <a:cubicBezTo>
                    <a:pt x="1" y="21"/>
                    <a:pt x="0" y="19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7" y="0"/>
                    <a:pt x="1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18"/>
            <p:cNvSpPr>
              <a:spLocks noEditPoints="1"/>
            </p:cNvSpPr>
            <p:nvPr/>
          </p:nvSpPr>
          <p:spPr bwMode="auto">
            <a:xfrm>
              <a:off x="1252" y="2911"/>
              <a:ext cx="89" cy="90"/>
            </a:xfrm>
            <a:custGeom>
              <a:avLst/>
              <a:gdLst>
                <a:gd name="T0" fmla="*/ 12 w 37"/>
                <a:gd name="T1" fmla="*/ 37 h 37"/>
                <a:gd name="T2" fmla="*/ 5 w 37"/>
                <a:gd name="T3" fmla="*/ 37 h 37"/>
                <a:gd name="T4" fmla="*/ 0 w 37"/>
                <a:gd name="T5" fmla="*/ 32 h 37"/>
                <a:gd name="T6" fmla="*/ 0 w 37"/>
                <a:gd name="T7" fmla="*/ 19 h 37"/>
                <a:gd name="T8" fmla="*/ 8 w 37"/>
                <a:gd name="T9" fmla="*/ 4 h 37"/>
                <a:gd name="T10" fmla="*/ 21 w 37"/>
                <a:gd name="T11" fmla="*/ 1 h 37"/>
                <a:gd name="T12" fmla="*/ 35 w 37"/>
                <a:gd name="T13" fmla="*/ 12 h 37"/>
                <a:gd name="T14" fmla="*/ 34 w 37"/>
                <a:gd name="T15" fmla="*/ 28 h 37"/>
                <a:gd name="T16" fmla="*/ 22 w 37"/>
                <a:gd name="T17" fmla="*/ 36 h 37"/>
                <a:gd name="T18" fmla="*/ 18 w 37"/>
                <a:gd name="T19" fmla="*/ 37 h 37"/>
                <a:gd name="T20" fmla="*/ 12 w 37"/>
                <a:gd name="T21" fmla="*/ 37 h 37"/>
                <a:gd name="T22" fmla="*/ 7 w 37"/>
                <a:gd name="T23" fmla="*/ 31 h 37"/>
                <a:gd name="T24" fmla="*/ 7 w 37"/>
                <a:gd name="T25" fmla="*/ 31 h 37"/>
                <a:gd name="T26" fmla="*/ 18 w 37"/>
                <a:gd name="T27" fmla="*/ 31 h 37"/>
                <a:gd name="T28" fmla="*/ 30 w 37"/>
                <a:gd name="T29" fmla="*/ 17 h 37"/>
                <a:gd name="T30" fmla="*/ 16 w 37"/>
                <a:gd name="T31" fmla="*/ 7 h 37"/>
                <a:gd name="T32" fmla="*/ 7 w 37"/>
                <a:gd name="T33" fmla="*/ 19 h 37"/>
                <a:gd name="T34" fmla="*/ 7 w 37"/>
                <a:gd name="T35" fmla="*/ 29 h 37"/>
                <a:gd name="T36" fmla="*/ 7 w 37"/>
                <a:gd name="T3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37">
                  <a:moveTo>
                    <a:pt x="12" y="37"/>
                  </a:moveTo>
                  <a:cubicBezTo>
                    <a:pt x="10" y="37"/>
                    <a:pt x="7" y="37"/>
                    <a:pt x="5" y="37"/>
                  </a:cubicBezTo>
                  <a:cubicBezTo>
                    <a:pt x="2" y="37"/>
                    <a:pt x="0" y="35"/>
                    <a:pt x="0" y="32"/>
                  </a:cubicBezTo>
                  <a:cubicBezTo>
                    <a:pt x="0" y="28"/>
                    <a:pt x="0" y="23"/>
                    <a:pt x="0" y="19"/>
                  </a:cubicBezTo>
                  <a:cubicBezTo>
                    <a:pt x="1" y="13"/>
                    <a:pt x="3" y="8"/>
                    <a:pt x="8" y="4"/>
                  </a:cubicBezTo>
                  <a:cubicBezTo>
                    <a:pt x="12" y="1"/>
                    <a:pt x="17" y="0"/>
                    <a:pt x="21" y="1"/>
                  </a:cubicBezTo>
                  <a:cubicBezTo>
                    <a:pt x="28" y="2"/>
                    <a:pt x="32" y="6"/>
                    <a:pt x="35" y="12"/>
                  </a:cubicBezTo>
                  <a:cubicBezTo>
                    <a:pt x="37" y="17"/>
                    <a:pt x="37" y="23"/>
                    <a:pt x="34" y="28"/>
                  </a:cubicBezTo>
                  <a:cubicBezTo>
                    <a:pt x="32" y="32"/>
                    <a:pt x="28" y="35"/>
                    <a:pt x="22" y="36"/>
                  </a:cubicBezTo>
                  <a:cubicBezTo>
                    <a:pt x="21" y="37"/>
                    <a:pt x="20" y="37"/>
                    <a:pt x="18" y="37"/>
                  </a:cubicBezTo>
                  <a:cubicBezTo>
                    <a:pt x="16" y="37"/>
                    <a:pt x="14" y="37"/>
                    <a:pt x="12" y="37"/>
                  </a:cubicBezTo>
                  <a:close/>
                  <a:moveTo>
                    <a:pt x="7" y="31"/>
                  </a:moveTo>
                  <a:cubicBezTo>
                    <a:pt x="7" y="31"/>
                    <a:pt x="7" y="31"/>
                    <a:pt x="7" y="31"/>
                  </a:cubicBezTo>
                  <a:cubicBezTo>
                    <a:pt x="11" y="31"/>
                    <a:pt x="15" y="31"/>
                    <a:pt x="18" y="31"/>
                  </a:cubicBezTo>
                  <a:cubicBezTo>
                    <a:pt x="26" y="30"/>
                    <a:pt x="31" y="24"/>
                    <a:pt x="30" y="17"/>
                  </a:cubicBezTo>
                  <a:cubicBezTo>
                    <a:pt x="29" y="10"/>
                    <a:pt x="23" y="6"/>
                    <a:pt x="16" y="7"/>
                  </a:cubicBezTo>
                  <a:cubicBezTo>
                    <a:pt x="11" y="8"/>
                    <a:pt x="7" y="13"/>
                    <a:pt x="7" y="19"/>
                  </a:cubicBezTo>
                  <a:cubicBezTo>
                    <a:pt x="7" y="22"/>
                    <a:pt x="7" y="26"/>
                    <a:pt x="7" y="29"/>
                  </a:cubicBezTo>
                  <a:cubicBezTo>
                    <a:pt x="7" y="29"/>
                    <a:pt x="7" y="30"/>
                    <a:pt x="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9" name="Group 83"/>
          <p:cNvGrpSpPr>
            <a:grpSpLocks noChangeAspect="1"/>
          </p:cNvGrpSpPr>
          <p:nvPr/>
        </p:nvGrpSpPr>
        <p:grpSpPr bwMode="auto">
          <a:xfrm>
            <a:off x="10512880" y="3742234"/>
            <a:ext cx="204116" cy="288000"/>
            <a:chOff x="2067" y="2979"/>
            <a:chExt cx="292" cy="412"/>
          </a:xfrm>
          <a:solidFill>
            <a:schemeClr val="bg1"/>
          </a:solidFill>
        </p:grpSpPr>
        <p:sp>
          <p:nvSpPr>
            <p:cNvPr id="270" name="Freeform 85"/>
            <p:cNvSpPr>
              <a:spLocks noEditPoints="1"/>
            </p:cNvSpPr>
            <p:nvPr/>
          </p:nvSpPr>
          <p:spPr bwMode="auto">
            <a:xfrm>
              <a:off x="2067" y="2979"/>
              <a:ext cx="292" cy="371"/>
            </a:xfrm>
            <a:custGeom>
              <a:avLst/>
              <a:gdLst>
                <a:gd name="T0" fmla="*/ 60 w 122"/>
                <a:gd name="T1" fmla="*/ 155 h 155"/>
                <a:gd name="T2" fmla="*/ 42 w 122"/>
                <a:gd name="T3" fmla="*/ 155 h 155"/>
                <a:gd name="T4" fmla="*/ 28 w 122"/>
                <a:gd name="T5" fmla="*/ 144 h 155"/>
                <a:gd name="T6" fmla="*/ 28 w 122"/>
                <a:gd name="T7" fmla="*/ 140 h 155"/>
                <a:gd name="T8" fmla="*/ 28 w 122"/>
                <a:gd name="T9" fmla="*/ 113 h 155"/>
                <a:gd name="T10" fmla="*/ 27 w 122"/>
                <a:gd name="T11" fmla="*/ 111 h 155"/>
                <a:gd name="T12" fmla="*/ 6 w 122"/>
                <a:gd name="T13" fmla="*/ 86 h 155"/>
                <a:gd name="T14" fmla="*/ 1 w 122"/>
                <a:gd name="T15" fmla="*/ 58 h 155"/>
                <a:gd name="T16" fmla="*/ 12 w 122"/>
                <a:gd name="T17" fmla="*/ 28 h 155"/>
                <a:gd name="T18" fmla="*/ 48 w 122"/>
                <a:gd name="T19" fmla="*/ 4 h 155"/>
                <a:gd name="T20" fmla="*/ 98 w 122"/>
                <a:gd name="T21" fmla="*/ 16 h 155"/>
                <a:gd name="T22" fmla="*/ 119 w 122"/>
                <a:gd name="T23" fmla="*/ 54 h 155"/>
                <a:gd name="T24" fmla="*/ 99 w 122"/>
                <a:gd name="T25" fmla="*/ 107 h 155"/>
                <a:gd name="T26" fmla="*/ 93 w 122"/>
                <a:gd name="T27" fmla="*/ 112 h 155"/>
                <a:gd name="T28" fmla="*/ 93 w 122"/>
                <a:gd name="T29" fmla="*/ 113 h 155"/>
                <a:gd name="T30" fmla="*/ 93 w 122"/>
                <a:gd name="T31" fmla="*/ 141 h 155"/>
                <a:gd name="T32" fmla="*/ 83 w 122"/>
                <a:gd name="T33" fmla="*/ 154 h 155"/>
                <a:gd name="T34" fmla="*/ 78 w 122"/>
                <a:gd name="T35" fmla="*/ 155 h 155"/>
                <a:gd name="T36" fmla="*/ 60 w 122"/>
                <a:gd name="T37" fmla="*/ 155 h 155"/>
                <a:gd name="T38" fmla="*/ 82 w 122"/>
                <a:gd name="T39" fmla="*/ 118 h 155"/>
                <a:gd name="T40" fmla="*/ 82 w 122"/>
                <a:gd name="T41" fmla="*/ 117 h 155"/>
                <a:gd name="T42" fmla="*/ 82 w 122"/>
                <a:gd name="T43" fmla="*/ 107 h 155"/>
                <a:gd name="T44" fmla="*/ 83 w 122"/>
                <a:gd name="T45" fmla="*/ 106 h 155"/>
                <a:gd name="T46" fmla="*/ 88 w 122"/>
                <a:gd name="T47" fmla="*/ 103 h 155"/>
                <a:gd name="T48" fmla="*/ 109 w 122"/>
                <a:gd name="T49" fmla="*/ 68 h 155"/>
                <a:gd name="T50" fmla="*/ 103 w 122"/>
                <a:gd name="T51" fmla="*/ 39 h 155"/>
                <a:gd name="T52" fmla="*/ 52 w 122"/>
                <a:gd name="T53" fmla="*/ 14 h 155"/>
                <a:gd name="T54" fmla="*/ 19 w 122"/>
                <a:gd name="T55" fmla="*/ 35 h 155"/>
                <a:gd name="T56" fmla="*/ 12 w 122"/>
                <a:gd name="T57" fmla="*/ 70 h 155"/>
                <a:gd name="T58" fmla="*/ 24 w 122"/>
                <a:gd name="T59" fmla="*/ 95 h 155"/>
                <a:gd name="T60" fmla="*/ 36 w 122"/>
                <a:gd name="T61" fmla="*/ 105 h 155"/>
                <a:gd name="T62" fmla="*/ 38 w 122"/>
                <a:gd name="T63" fmla="*/ 108 h 155"/>
                <a:gd name="T64" fmla="*/ 38 w 122"/>
                <a:gd name="T65" fmla="*/ 117 h 155"/>
                <a:gd name="T66" fmla="*/ 38 w 122"/>
                <a:gd name="T67" fmla="*/ 118 h 155"/>
                <a:gd name="T68" fmla="*/ 82 w 122"/>
                <a:gd name="T69" fmla="*/ 118 h 155"/>
                <a:gd name="T70" fmla="*/ 38 w 122"/>
                <a:gd name="T71" fmla="*/ 129 h 155"/>
                <a:gd name="T72" fmla="*/ 38 w 122"/>
                <a:gd name="T73" fmla="*/ 141 h 155"/>
                <a:gd name="T74" fmla="*/ 42 w 122"/>
                <a:gd name="T75" fmla="*/ 144 h 155"/>
                <a:gd name="T76" fmla="*/ 79 w 122"/>
                <a:gd name="T77" fmla="*/ 144 h 155"/>
                <a:gd name="T78" fmla="*/ 82 w 122"/>
                <a:gd name="T79" fmla="*/ 141 h 155"/>
                <a:gd name="T80" fmla="*/ 82 w 122"/>
                <a:gd name="T81" fmla="*/ 129 h 155"/>
                <a:gd name="T82" fmla="*/ 82 w 122"/>
                <a:gd name="T83" fmla="*/ 129 h 155"/>
                <a:gd name="T84" fmla="*/ 38 w 122"/>
                <a:gd name="T85" fmla="*/ 12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2" h="155">
                  <a:moveTo>
                    <a:pt x="60" y="155"/>
                  </a:moveTo>
                  <a:cubicBezTo>
                    <a:pt x="54" y="155"/>
                    <a:pt x="48" y="155"/>
                    <a:pt x="42" y="155"/>
                  </a:cubicBezTo>
                  <a:cubicBezTo>
                    <a:pt x="35" y="155"/>
                    <a:pt x="30" y="150"/>
                    <a:pt x="28" y="144"/>
                  </a:cubicBezTo>
                  <a:cubicBezTo>
                    <a:pt x="28" y="143"/>
                    <a:pt x="28" y="142"/>
                    <a:pt x="28" y="140"/>
                  </a:cubicBezTo>
                  <a:cubicBezTo>
                    <a:pt x="28" y="131"/>
                    <a:pt x="28" y="122"/>
                    <a:pt x="28" y="113"/>
                  </a:cubicBezTo>
                  <a:cubicBezTo>
                    <a:pt x="28" y="112"/>
                    <a:pt x="28" y="112"/>
                    <a:pt x="27" y="111"/>
                  </a:cubicBezTo>
                  <a:cubicBezTo>
                    <a:pt x="17" y="105"/>
                    <a:pt x="10" y="96"/>
                    <a:pt x="6" y="86"/>
                  </a:cubicBezTo>
                  <a:cubicBezTo>
                    <a:pt x="2" y="77"/>
                    <a:pt x="0" y="68"/>
                    <a:pt x="1" y="58"/>
                  </a:cubicBezTo>
                  <a:cubicBezTo>
                    <a:pt x="2" y="47"/>
                    <a:pt x="5" y="37"/>
                    <a:pt x="12" y="28"/>
                  </a:cubicBezTo>
                  <a:cubicBezTo>
                    <a:pt x="21" y="15"/>
                    <a:pt x="33" y="7"/>
                    <a:pt x="48" y="4"/>
                  </a:cubicBezTo>
                  <a:cubicBezTo>
                    <a:pt x="66" y="0"/>
                    <a:pt x="83" y="4"/>
                    <a:pt x="98" y="16"/>
                  </a:cubicBezTo>
                  <a:cubicBezTo>
                    <a:pt x="110" y="26"/>
                    <a:pt x="117" y="39"/>
                    <a:pt x="119" y="54"/>
                  </a:cubicBezTo>
                  <a:cubicBezTo>
                    <a:pt x="122" y="75"/>
                    <a:pt x="115" y="93"/>
                    <a:pt x="99" y="107"/>
                  </a:cubicBezTo>
                  <a:cubicBezTo>
                    <a:pt x="97" y="109"/>
                    <a:pt x="95" y="110"/>
                    <a:pt x="93" y="112"/>
                  </a:cubicBezTo>
                  <a:cubicBezTo>
                    <a:pt x="93" y="112"/>
                    <a:pt x="93" y="112"/>
                    <a:pt x="93" y="113"/>
                  </a:cubicBezTo>
                  <a:cubicBezTo>
                    <a:pt x="93" y="122"/>
                    <a:pt x="93" y="131"/>
                    <a:pt x="93" y="141"/>
                  </a:cubicBezTo>
                  <a:cubicBezTo>
                    <a:pt x="93" y="147"/>
                    <a:pt x="89" y="152"/>
                    <a:pt x="83" y="154"/>
                  </a:cubicBezTo>
                  <a:cubicBezTo>
                    <a:pt x="82" y="154"/>
                    <a:pt x="80" y="155"/>
                    <a:pt x="78" y="155"/>
                  </a:cubicBezTo>
                  <a:cubicBezTo>
                    <a:pt x="72" y="155"/>
                    <a:pt x="66" y="155"/>
                    <a:pt x="60" y="155"/>
                  </a:cubicBezTo>
                  <a:close/>
                  <a:moveTo>
                    <a:pt x="82" y="118"/>
                  </a:moveTo>
                  <a:cubicBezTo>
                    <a:pt x="82" y="118"/>
                    <a:pt x="82" y="117"/>
                    <a:pt x="82" y="117"/>
                  </a:cubicBezTo>
                  <a:cubicBezTo>
                    <a:pt x="82" y="114"/>
                    <a:pt x="82" y="110"/>
                    <a:pt x="82" y="107"/>
                  </a:cubicBezTo>
                  <a:cubicBezTo>
                    <a:pt x="82" y="106"/>
                    <a:pt x="82" y="106"/>
                    <a:pt x="83" y="106"/>
                  </a:cubicBezTo>
                  <a:cubicBezTo>
                    <a:pt x="84" y="105"/>
                    <a:pt x="86" y="104"/>
                    <a:pt x="88" y="103"/>
                  </a:cubicBezTo>
                  <a:cubicBezTo>
                    <a:pt x="100" y="94"/>
                    <a:pt x="107" y="83"/>
                    <a:pt x="109" y="68"/>
                  </a:cubicBezTo>
                  <a:cubicBezTo>
                    <a:pt x="110" y="58"/>
                    <a:pt x="108" y="48"/>
                    <a:pt x="103" y="39"/>
                  </a:cubicBezTo>
                  <a:cubicBezTo>
                    <a:pt x="93" y="20"/>
                    <a:pt x="73" y="10"/>
                    <a:pt x="52" y="14"/>
                  </a:cubicBezTo>
                  <a:cubicBezTo>
                    <a:pt x="38" y="16"/>
                    <a:pt x="27" y="24"/>
                    <a:pt x="19" y="35"/>
                  </a:cubicBezTo>
                  <a:cubicBezTo>
                    <a:pt x="12" y="46"/>
                    <a:pt x="10" y="58"/>
                    <a:pt x="12" y="70"/>
                  </a:cubicBezTo>
                  <a:cubicBezTo>
                    <a:pt x="14" y="80"/>
                    <a:pt x="18" y="88"/>
                    <a:pt x="24" y="95"/>
                  </a:cubicBezTo>
                  <a:cubicBezTo>
                    <a:pt x="28" y="99"/>
                    <a:pt x="32" y="103"/>
                    <a:pt x="36" y="105"/>
                  </a:cubicBezTo>
                  <a:cubicBezTo>
                    <a:pt x="38" y="106"/>
                    <a:pt x="38" y="107"/>
                    <a:pt x="38" y="108"/>
                  </a:cubicBezTo>
                  <a:cubicBezTo>
                    <a:pt x="38" y="111"/>
                    <a:pt x="38" y="114"/>
                    <a:pt x="38" y="117"/>
                  </a:cubicBezTo>
                  <a:cubicBezTo>
                    <a:pt x="38" y="117"/>
                    <a:pt x="38" y="118"/>
                    <a:pt x="38" y="118"/>
                  </a:cubicBezTo>
                  <a:cubicBezTo>
                    <a:pt x="53" y="118"/>
                    <a:pt x="67" y="118"/>
                    <a:pt x="82" y="118"/>
                  </a:cubicBezTo>
                  <a:close/>
                  <a:moveTo>
                    <a:pt x="38" y="129"/>
                  </a:moveTo>
                  <a:cubicBezTo>
                    <a:pt x="38" y="133"/>
                    <a:pt x="38" y="137"/>
                    <a:pt x="38" y="141"/>
                  </a:cubicBezTo>
                  <a:cubicBezTo>
                    <a:pt x="38" y="143"/>
                    <a:pt x="40" y="144"/>
                    <a:pt x="42" y="144"/>
                  </a:cubicBezTo>
                  <a:cubicBezTo>
                    <a:pt x="54" y="144"/>
                    <a:pt x="66" y="144"/>
                    <a:pt x="79" y="144"/>
                  </a:cubicBezTo>
                  <a:cubicBezTo>
                    <a:pt x="81" y="144"/>
                    <a:pt x="82" y="143"/>
                    <a:pt x="82" y="141"/>
                  </a:cubicBezTo>
                  <a:cubicBezTo>
                    <a:pt x="82" y="137"/>
                    <a:pt x="82" y="133"/>
                    <a:pt x="82" y="129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67" y="129"/>
                    <a:pt x="53" y="129"/>
                    <a:pt x="38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86"/>
            <p:cNvSpPr>
              <a:spLocks/>
            </p:cNvSpPr>
            <p:nvPr/>
          </p:nvSpPr>
          <p:spPr bwMode="auto">
            <a:xfrm>
              <a:off x="2155" y="3365"/>
              <a:ext cx="113" cy="26"/>
            </a:xfrm>
            <a:custGeom>
              <a:avLst/>
              <a:gdLst>
                <a:gd name="T0" fmla="*/ 23 w 47"/>
                <a:gd name="T1" fmla="*/ 11 h 11"/>
                <a:gd name="T2" fmla="*/ 5 w 47"/>
                <a:gd name="T3" fmla="*/ 11 h 11"/>
                <a:gd name="T4" fmla="*/ 0 w 47"/>
                <a:gd name="T5" fmla="*/ 5 h 11"/>
                <a:gd name="T6" fmla="*/ 5 w 47"/>
                <a:gd name="T7" fmla="*/ 0 h 11"/>
                <a:gd name="T8" fmla="*/ 6 w 47"/>
                <a:gd name="T9" fmla="*/ 0 h 11"/>
                <a:gd name="T10" fmla="*/ 41 w 47"/>
                <a:gd name="T11" fmla="*/ 0 h 11"/>
                <a:gd name="T12" fmla="*/ 46 w 47"/>
                <a:gd name="T13" fmla="*/ 4 h 11"/>
                <a:gd name="T14" fmla="*/ 41 w 47"/>
                <a:gd name="T15" fmla="*/ 11 h 11"/>
                <a:gd name="T16" fmla="*/ 27 w 47"/>
                <a:gd name="T17" fmla="*/ 11 h 11"/>
                <a:gd name="T18" fmla="*/ 23 w 47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">
                  <a:moveTo>
                    <a:pt x="23" y="11"/>
                  </a:moveTo>
                  <a:cubicBezTo>
                    <a:pt x="17" y="11"/>
                    <a:pt x="11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1"/>
                    <a:pt x="5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17" y="0"/>
                    <a:pt x="29" y="0"/>
                    <a:pt x="41" y="0"/>
                  </a:cubicBezTo>
                  <a:cubicBezTo>
                    <a:pt x="44" y="0"/>
                    <a:pt x="46" y="2"/>
                    <a:pt x="46" y="4"/>
                  </a:cubicBezTo>
                  <a:cubicBezTo>
                    <a:pt x="47" y="7"/>
                    <a:pt x="45" y="11"/>
                    <a:pt x="41" y="11"/>
                  </a:cubicBezTo>
                  <a:cubicBezTo>
                    <a:pt x="37" y="11"/>
                    <a:pt x="32" y="11"/>
                    <a:pt x="27" y="11"/>
                  </a:cubicBezTo>
                  <a:cubicBezTo>
                    <a:pt x="26" y="11"/>
                    <a:pt x="25" y="11"/>
                    <a:pt x="2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579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E83119-94F4-4CD0-9F45-64E59A58D614}"/>
              </a:ext>
            </a:extLst>
          </p:cNvPr>
          <p:cNvSpPr txBox="1"/>
          <p:nvPr/>
        </p:nvSpPr>
        <p:spPr>
          <a:xfrm>
            <a:off x="431608" y="145817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舆情监控项目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2A437-6BED-4144-8604-657437CD2879}"/>
              </a:ext>
            </a:extLst>
          </p:cNvPr>
          <p:cNvSpPr txBox="1"/>
          <p:nvPr/>
        </p:nvSpPr>
        <p:spPr>
          <a:xfrm>
            <a:off x="431608" y="1867550"/>
            <a:ext cx="79059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sng" dirty="0"/>
              <a:t>开发阶段（</a:t>
            </a:r>
            <a:r>
              <a:rPr lang="en-US" altLang="zh-CN" u="sng" dirty="0"/>
              <a:t>9</a:t>
            </a:r>
            <a:r>
              <a:rPr lang="zh-CN" altLang="en-US" u="sng" dirty="0"/>
              <a:t>月中旬</a:t>
            </a:r>
            <a:r>
              <a:rPr lang="en-US" altLang="zh-CN" u="sng" dirty="0"/>
              <a:t> ~ 11</a:t>
            </a:r>
            <a:r>
              <a:rPr lang="zh-CN" altLang="en-US" u="sng" dirty="0"/>
              <a:t>月底）</a:t>
            </a:r>
            <a:endParaRPr lang="en-US" altLang="zh-CN" u="sng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CDN</a:t>
            </a:r>
            <a:r>
              <a:rPr lang="zh-CN" altLang="en-US" dirty="0"/>
              <a:t>日志解析服务、</a:t>
            </a:r>
            <a:r>
              <a:rPr lang="en-US" altLang="zh-CN" dirty="0"/>
              <a:t>IDC</a:t>
            </a:r>
            <a:r>
              <a:rPr lang="zh-CN" altLang="en-US" dirty="0"/>
              <a:t>地址推送服务、全站爬虫代码编写；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功能整合与部署；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将服务器监控工作，由脚本方式升级为</a:t>
            </a:r>
            <a:r>
              <a:rPr lang="en-US" altLang="zh-CN" dirty="0"/>
              <a:t>Prometheus + </a:t>
            </a:r>
            <a:r>
              <a:rPr lang="en-US" altLang="zh-CN" dirty="0" err="1"/>
              <a:t>Grafana</a:t>
            </a:r>
            <a:r>
              <a:rPr lang="zh-CN" altLang="en-US" dirty="0"/>
              <a:t>可视化监控。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DF7171-46E6-4B47-B6F3-82B92F687C41}"/>
              </a:ext>
            </a:extLst>
          </p:cNvPr>
          <p:cNvSpPr txBox="1"/>
          <p:nvPr/>
        </p:nvSpPr>
        <p:spPr>
          <a:xfrm>
            <a:off x="431607" y="4122231"/>
            <a:ext cx="79059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sng" dirty="0"/>
              <a:t>维护阶段（</a:t>
            </a:r>
            <a:r>
              <a:rPr lang="en-US" altLang="zh-CN" u="sng" dirty="0"/>
              <a:t>12</a:t>
            </a:r>
            <a:r>
              <a:rPr lang="zh-CN" altLang="en-US" u="sng" dirty="0"/>
              <a:t>月至今）</a:t>
            </a:r>
            <a:endParaRPr lang="en-US" altLang="zh-CN" u="sng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撰写相关技术、设计文档；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针对新增需求的评估与开发；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与倪钢、白春飞完成对不良网站的日常审核工作，同时负责各方面的沟通。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EFD3EB9-5C84-4A44-90AC-D801108555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2" b="15455"/>
          <a:stretch/>
        </p:blipFill>
        <p:spPr>
          <a:xfrm>
            <a:off x="0" y="0"/>
            <a:ext cx="3960000" cy="133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7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2" b="15455"/>
          <a:stretch/>
        </p:blipFill>
        <p:spPr>
          <a:xfrm>
            <a:off x="0" y="0"/>
            <a:ext cx="3960000" cy="13388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E83119-94F4-4CD0-9F45-64E59A58D614}"/>
              </a:ext>
            </a:extLst>
          </p:cNvPr>
          <p:cNvSpPr txBox="1"/>
          <p:nvPr/>
        </p:nvSpPr>
        <p:spPr>
          <a:xfrm>
            <a:off x="431608" y="339160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消防论坛项目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2A437-6BED-4144-8604-657437CD2879}"/>
              </a:ext>
            </a:extLst>
          </p:cNvPr>
          <p:cNvSpPr txBox="1"/>
          <p:nvPr/>
        </p:nvSpPr>
        <p:spPr>
          <a:xfrm>
            <a:off x="431608" y="1880468"/>
            <a:ext cx="79059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sng" dirty="0"/>
              <a:t>验收阶段（</a:t>
            </a:r>
            <a:r>
              <a:rPr lang="en-US" altLang="zh-CN" u="sng" dirty="0"/>
              <a:t>9</a:t>
            </a:r>
            <a:r>
              <a:rPr lang="zh-CN" altLang="en-US" u="sng" dirty="0"/>
              <a:t>月初</a:t>
            </a:r>
            <a:r>
              <a:rPr lang="en-US" altLang="zh-CN" u="sng" dirty="0"/>
              <a:t> ~ 10</a:t>
            </a:r>
            <a:r>
              <a:rPr lang="zh-CN" altLang="en-US" u="sng" dirty="0"/>
              <a:t>月初）</a:t>
            </a:r>
            <a:endParaRPr lang="en-US" altLang="zh-CN" u="sng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对接数据可视化工作；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针对肖工、杨工的意见，对报警模块进行相应修改；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286673-B16D-41AC-86BE-2C428C7A06E4}"/>
              </a:ext>
            </a:extLst>
          </p:cNvPr>
          <p:cNvSpPr txBox="1"/>
          <p:nvPr/>
        </p:nvSpPr>
        <p:spPr>
          <a:xfrm>
            <a:off x="431608" y="3760935"/>
            <a:ext cx="915668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u="sng" dirty="0"/>
              <a:t>12</a:t>
            </a:r>
            <a:r>
              <a:rPr lang="zh-CN" altLang="en-US" u="sng" dirty="0"/>
              <a:t>月底至今</a:t>
            </a:r>
            <a:endParaRPr lang="en-US" altLang="zh-CN" u="sng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负责与以安的测试人员</a:t>
            </a:r>
            <a:r>
              <a:rPr lang="en-US" altLang="zh-CN" dirty="0"/>
              <a:t>/</a:t>
            </a:r>
            <a:r>
              <a:rPr lang="zh-CN" altLang="en-US" dirty="0"/>
              <a:t>客户进行沟通，在收到测试问题或使用反馈后，及时进行问题复现，将问题详情报告给开发人员进行解决；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负责与网站原开发人员联系，督促其尽快修复网站问题或给出处理方案；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承担力所能及的问题修复工作，主要处理前端样式问题和已有功能的</a:t>
            </a:r>
            <a:r>
              <a:rPr lang="en-US" altLang="zh-CN" dirty="0"/>
              <a:t>bug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37657C-A689-47F2-A584-C23E86F74A9B}"/>
              </a:ext>
            </a:extLst>
          </p:cNvPr>
          <p:cNvSpPr txBox="1"/>
          <p:nvPr/>
        </p:nvSpPr>
        <p:spPr>
          <a:xfrm>
            <a:off x="431608" y="145817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机场情报项目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60401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3333" r="19896" b="15370"/>
          <a:stretch/>
        </p:blipFill>
        <p:spPr>
          <a:xfrm>
            <a:off x="0" y="0"/>
            <a:ext cx="2880000" cy="17828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CA95E8-7D5D-4611-ABDD-5D4A416E475B}"/>
              </a:ext>
            </a:extLst>
          </p:cNvPr>
          <p:cNvSpPr txBox="1"/>
          <p:nvPr/>
        </p:nvSpPr>
        <p:spPr>
          <a:xfrm>
            <a:off x="7366560" y="599040"/>
            <a:ext cx="4248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EA65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个人成长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373D43-C0E6-4C34-AD86-337A43E35B1E}"/>
              </a:ext>
            </a:extLst>
          </p:cNvPr>
          <p:cNvSpPr txBox="1"/>
          <p:nvPr/>
        </p:nvSpPr>
        <p:spPr>
          <a:xfrm>
            <a:off x="333920" y="1782857"/>
            <a:ext cx="39437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Python </a:t>
            </a:r>
          </a:p>
          <a:p>
            <a:endParaRPr lang="en-US" altLang="zh-CN" b="1" dirty="0"/>
          </a:p>
          <a:p>
            <a:pPr>
              <a:spcAft>
                <a:spcPts val="600"/>
              </a:spcAft>
            </a:pPr>
            <a:r>
              <a:rPr lang="zh-CN" altLang="en-US" dirty="0"/>
              <a:t>爬虫方向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Scrapy</a:t>
            </a:r>
            <a:r>
              <a:rPr lang="en-US" altLang="zh-CN" dirty="0"/>
              <a:t> </a:t>
            </a:r>
            <a:r>
              <a:rPr lang="zh-CN" altLang="en-US" dirty="0"/>
              <a:t>框架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Scrapy-Redis</a:t>
            </a:r>
            <a:r>
              <a:rPr lang="en-US" altLang="zh-CN" dirty="0"/>
              <a:t> </a:t>
            </a:r>
            <a:r>
              <a:rPr lang="zh-CN" altLang="en-US" dirty="0"/>
              <a:t>分布式爬虫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Selenium</a:t>
            </a:r>
          </a:p>
          <a:p>
            <a:endParaRPr lang="en-US" altLang="zh-CN" b="1" dirty="0"/>
          </a:p>
          <a:p>
            <a:pPr>
              <a:spcAft>
                <a:spcPts val="600"/>
              </a:spcAft>
            </a:pPr>
            <a:r>
              <a:rPr lang="en-US" altLang="zh-CN" dirty="0"/>
              <a:t>Web</a:t>
            </a:r>
            <a:r>
              <a:rPr lang="zh-CN" altLang="en-US" dirty="0"/>
              <a:t>方向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Django </a:t>
            </a:r>
            <a:r>
              <a:rPr lang="zh-CN" altLang="en-US" dirty="0"/>
              <a:t>框架</a:t>
            </a:r>
            <a:endParaRPr lang="en-US" altLang="zh-CN" dirty="0"/>
          </a:p>
          <a:p>
            <a:endParaRPr lang="en-US" altLang="zh-CN" b="1" dirty="0"/>
          </a:p>
          <a:p>
            <a:pPr>
              <a:spcAft>
                <a:spcPts val="600"/>
              </a:spcAft>
            </a:pPr>
            <a:r>
              <a:rPr lang="zh-CN" altLang="en-US" dirty="0"/>
              <a:t>其他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 </a:t>
            </a:r>
            <a:r>
              <a:rPr lang="en-US" altLang="zh-CN" dirty="0"/>
              <a:t>Python Script </a:t>
            </a:r>
            <a:r>
              <a:rPr lang="zh-CN" altLang="en-US" dirty="0"/>
              <a:t>到 </a:t>
            </a:r>
            <a:r>
              <a:rPr lang="en-US" altLang="zh-CN" dirty="0"/>
              <a:t>Python Project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BBAC9A-CD11-480A-A034-4DE2E974162F}"/>
              </a:ext>
            </a:extLst>
          </p:cNvPr>
          <p:cNvSpPr txBox="1"/>
          <p:nvPr/>
        </p:nvSpPr>
        <p:spPr>
          <a:xfrm>
            <a:off x="3900864" y="1782857"/>
            <a:ext cx="2880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Java Web</a:t>
            </a:r>
          </a:p>
          <a:p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MVC </a:t>
            </a:r>
            <a:r>
              <a:rPr lang="zh-CN" altLang="en-US" dirty="0"/>
              <a:t>框架 </a:t>
            </a:r>
            <a:r>
              <a:rPr lang="en-US" altLang="zh-CN" dirty="0" err="1"/>
              <a:t>SpringMVC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模板引擎 </a:t>
            </a:r>
            <a:r>
              <a:rPr lang="en-US" altLang="zh-CN" dirty="0" err="1"/>
              <a:t>Freemarker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安全框架 </a:t>
            </a:r>
            <a:r>
              <a:rPr lang="en-US" altLang="zh-CN" dirty="0"/>
              <a:t>Shiro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76EC44-48BB-4777-A814-5F88FC961B1A}"/>
              </a:ext>
            </a:extLst>
          </p:cNvPr>
          <p:cNvSpPr txBox="1"/>
          <p:nvPr/>
        </p:nvSpPr>
        <p:spPr>
          <a:xfrm>
            <a:off x="7223990" y="1782857"/>
            <a:ext cx="412005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前端</a:t>
            </a:r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Angular.js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Hybrid App</a:t>
            </a:r>
            <a:r>
              <a:rPr lang="zh-CN" altLang="en-US" dirty="0"/>
              <a:t>开发（</a:t>
            </a:r>
            <a:r>
              <a:rPr lang="en-US" altLang="zh-CN" dirty="0"/>
              <a:t>Ionic Framework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F6BC39-F3E8-4FBF-9BE6-83299A870FEA}"/>
              </a:ext>
            </a:extLst>
          </p:cNvPr>
          <p:cNvSpPr txBox="1"/>
          <p:nvPr/>
        </p:nvSpPr>
        <p:spPr>
          <a:xfrm>
            <a:off x="6495402" y="4162954"/>
            <a:ext cx="557723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Linux </a:t>
            </a:r>
          </a:p>
          <a:p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Bash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，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运维相关（</a:t>
            </a:r>
            <a:r>
              <a:rPr lang="en-US" altLang="zh-CN" dirty="0"/>
              <a:t>Supervisor</a:t>
            </a:r>
            <a:r>
              <a:rPr lang="zh-CN" altLang="en-US" dirty="0"/>
              <a:t>，</a:t>
            </a:r>
            <a:r>
              <a:rPr lang="en-US" altLang="zh-CN" dirty="0"/>
              <a:t>Prometheus</a:t>
            </a:r>
            <a:r>
              <a:rPr lang="zh-CN" altLang="en-US" dirty="0"/>
              <a:t>，</a:t>
            </a:r>
            <a:r>
              <a:rPr lang="en-US" altLang="zh-CN" dirty="0" err="1"/>
              <a:t>Grafana</a:t>
            </a:r>
            <a:r>
              <a:rPr lang="en-US" altLang="zh-CN" dirty="0"/>
              <a:t> ...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7D814-E480-438D-A64C-F6FDF72CDB42}"/>
              </a:ext>
            </a:extLst>
          </p:cNvPr>
          <p:cNvSpPr txBox="1"/>
          <p:nvPr/>
        </p:nvSpPr>
        <p:spPr>
          <a:xfrm>
            <a:off x="4590601" y="4162954"/>
            <a:ext cx="2330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数据库</a:t>
            </a:r>
            <a:r>
              <a:rPr lang="en-US" altLang="zh-CN" b="1" dirty="0"/>
              <a:t> </a:t>
            </a:r>
          </a:p>
          <a:p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Redis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411898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D96EAB8-9CB2-41FB-B56A-7A5B3B84B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31" y="1018196"/>
            <a:ext cx="5395297" cy="523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215113"/>
            <a:ext cx="4429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DEA65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2018 </a:t>
            </a:r>
            <a:r>
              <a:rPr lang="zh-CN" altLang="en-US" sz="3200" b="1" dirty="0">
                <a:solidFill>
                  <a:srgbClr val="DEA65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上半年个人计划</a:t>
            </a:r>
          </a:p>
          <a:p>
            <a:pPr algn="ctr"/>
            <a:endParaRPr lang="zh-CN" altLang="en-US" sz="3200" b="1" dirty="0">
              <a:solidFill>
                <a:srgbClr val="DEA654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DC8C71-621F-4149-A06C-DDBB86E0DA21}"/>
              </a:ext>
            </a:extLst>
          </p:cNvPr>
          <p:cNvSpPr txBox="1"/>
          <p:nvPr/>
        </p:nvSpPr>
        <p:spPr>
          <a:xfrm>
            <a:off x="387981" y="1292331"/>
            <a:ext cx="344829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1. </a:t>
            </a:r>
            <a:r>
              <a:rPr lang="zh-CN" altLang="en-US" b="1" dirty="0"/>
              <a:t>修完公共课程与专业课程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英语课要多努力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7D4790-0F29-432C-A0F5-7BB957AA377E}"/>
              </a:ext>
            </a:extLst>
          </p:cNvPr>
          <p:cNvSpPr txBox="1"/>
          <p:nvPr/>
        </p:nvSpPr>
        <p:spPr>
          <a:xfrm>
            <a:off x="387980" y="2369549"/>
            <a:ext cx="359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多参与一些起始阶段的项目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AD1A00-DB12-4589-A604-08197079D7B7}"/>
              </a:ext>
            </a:extLst>
          </p:cNvPr>
          <p:cNvSpPr txBox="1"/>
          <p:nvPr/>
        </p:nvSpPr>
        <p:spPr>
          <a:xfrm>
            <a:off x="387980" y="4015117"/>
            <a:ext cx="32380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 </a:t>
            </a:r>
            <a:r>
              <a:rPr lang="zh-CN" altLang="en-US" b="1" dirty="0"/>
              <a:t>技术的积累传承与规范化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实验室</a:t>
            </a:r>
            <a:r>
              <a:rPr lang="en-US" altLang="zh-CN" dirty="0"/>
              <a:t>Wiki</a:t>
            </a:r>
            <a:r>
              <a:rPr lang="zh-CN" altLang="en-US" dirty="0"/>
              <a:t>建设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代码风格、注释规范化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9353BD-E037-43D4-ACE8-ECF1CAB7CD4F}"/>
              </a:ext>
            </a:extLst>
          </p:cNvPr>
          <p:cNvSpPr txBox="1"/>
          <p:nvPr/>
        </p:nvSpPr>
        <p:spPr>
          <a:xfrm>
            <a:off x="387980" y="2988430"/>
            <a:ext cx="394228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 </a:t>
            </a:r>
            <a:r>
              <a:rPr lang="zh-CN" altLang="en-US" b="1" dirty="0"/>
              <a:t>争分夺秒学技术 兼顾广度与深度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从了解到熟悉，从熟悉到精通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B267087-8164-4821-9F25-25684FF57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831" y="1016918"/>
            <a:ext cx="5005382" cy="52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7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0CA0082-F0CF-4F76-970A-9CEA40D3C57D}"/>
              </a:ext>
            </a:extLst>
          </p:cNvPr>
          <p:cNvSpPr txBox="1"/>
          <p:nvPr/>
        </p:nvSpPr>
        <p:spPr>
          <a:xfrm rot="20453233">
            <a:off x="76576" y="2874485"/>
            <a:ext cx="7170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+mj-lt"/>
                <a:ea typeface="浪漫雅圆" panose="02010601040101010101" pitchFamily="2" charset="-122"/>
              </a:rPr>
              <a:t>谢谢大家半年以来的指教！！</a:t>
            </a:r>
          </a:p>
        </p:txBody>
      </p:sp>
    </p:spTree>
    <p:extLst>
      <p:ext uri="{BB962C8B-B14F-4D97-AF65-F5344CB8AC3E}">
        <p14:creationId xmlns:p14="http://schemas.microsoft.com/office/powerpoint/2010/main" val="351533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925</Words>
  <Application>Microsoft Office PowerPoint</Application>
  <PresentationFormat>宽屏</PresentationFormat>
  <Paragraphs>105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华文细黑</vt:lpstr>
      <vt:lpstr>浪漫雅圆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Flint Zhao</dc:creator>
  <cp:lastModifiedBy>Flint Zhao</cp:lastModifiedBy>
  <cp:revision>416</cp:revision>
  <dcterms:created xsi:type="dcterms:W3CDTF">2015-11-27T08:18:49Z</dcterms:created>
  <dcterms:modified xsi:type="dcterms:W3CDTF">2018-02-02T09:54:06Z</dcterms:modified>
</cp:coreProperties>
</file>