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2" r:id="rId6"/>
    <p:sldId id="264" r:id="rId7"/>
    <p:sldId id="268" r:id="rId8"/>
    <p:sldId id="266" r:id="rId9"/>
    <p:sldId id="259" r:id="rId10"/>
    <p:sldId id="260" r:id="rId11"/>
    <p:sldId id="261" r:id="rId12"/>
    <p:sldId id="265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77" autoAdjust="0"/>
  </p:normalViewPr>
  <p:slideViewPr>
    <p:cSldViewPr>
      <p:cViewPr varScale="1">
        <p:scale>
          <a:sx n="100" d="100"/>
          <a:sy n="100" d="100"/>
        </p:scale>
        <p:origin x="-12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AF938-C759-4C04-B0D1-90739710580F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627A2-2FC4-4954-B930-4201654A3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39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也就是说，我们只有在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具有一个与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端完全匹配的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，我们才能调用这个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627A2-2FC4-4954-B930-4201654A38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764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720B-1A23-4A36-A91E-AB489EF1C628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4EA1-C366-4E8F-99F6-5F1EB0ECD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06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720B-1A23-4A36-A91E-AB489EF1C628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4EA1-C366-4E8F-99F6-5F1EB0ECD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2374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720B-1A23-4A36-A91E-AB489EF1C628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4EA1-C366-4E8F-99F6-5F1EB0ECD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13078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720B-1A23-4A36-A91E-AB489EF1C628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4EA1-C366-4E8F-99F6-5F1EB0ECD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88300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720B-1A23-4A36-A91E-AB489EF1C628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4EA1-C366-4E8F-99F6-5F1EB0ECD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42514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720B-1A23-4A36-A91E-AB489EF1C628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4EA1-C366-4E8F-99F6-5F1EB0ECD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25873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720B-1A23-4A36-A91E-AB489EF1C628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4EA1-C366-4E8F-99F6-5F1EB0ECD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9949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720B-1A23-4A36-A91E-AB489EF1C628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4EA1-C366-4E8F-99F6-5F1EB0ECD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9172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720B-1A23-4A36-A91E-AB489EF1C628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4EA1-C366-4E8F-99F6-5F1EB0ECD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015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720B-1A23-4A36-A91E-AB489EF1C628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4EA1-C366-4E8F-99F6-5F1EB0ECD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31890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720B-1A23-4A36-A91E-AB489EF1C628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4EA1-C366-4E8F-99F6-5F1EB0ECD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5028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720B-1A23-4A36-A91E-AB489EF1C628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4EA1-C366-4E8F-99F6-5F1EB0ECD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5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WCF</a:t>
            </a:r>
            <a:r>
              <a:rPr lang="zh-CN" altLang="en-US" dirty="0" smtClean="0"/>
              <a:t>服务简介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/>
          <a:p>
            <a:pPr algn="r"/>
            <a:r>
              <a:rPr lang="en-US" altLang="zh-CN" dirty="0" smtClean="0"/>
              <a:t>By  </a:t>
            </a:r>
            <a:r>
              <a:rPr lang="zh-CN" altLang="en-US" dirty="0" smtClean="0"/>
              <a:t>官宸宇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71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基础架构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302433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CN" sz="1600" dirty="0" smtClean="0">
                <a:latin typeface="YaHei Consolas Hybrid" panose="020B0509020204020204" pitchFamily="49" charset="-122"/>
              </a:rPr>
              <a:t>Contract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：一个类库项目，定义服务契约（</a:t>
            </a:r>
            <a:r>
              <a:rPr lang="en-US" altLang="zh-CN" sz="1600" dirty="0" smtClean="0">
                <a:latin typeface="YaHei Consolas Hybrid" panose="020B0509020204020204" pitchFamily="49" charset="-122"/>
              </a:rPr>
              <a:t>Service Contract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），引用（</a:t>
            </a:r>
            <a:r>
              <a:rPr lang="en-US" altLang="zh-CN" sz="1600" dirty="0" smtClean="0">
                <a:latin typeface="YaHei Consolas Hybrid" panose="020B0509020204020204" pitchFamily="49" charset="-122"/>
              </a:rPr>
              <a:t>WCF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框架的绝大部分实现和</a:t>
            </a:r>
            <a:r>
              <a:rPr lang="en-US" altLang="zh-CN" sz="1600" dirty="0" smtClean="0">
                <a:latin typeface="YaHei Consolas Hybrid" panose="020B0509020204020204" pitchFamily="49" charset="-122"/>
              </a:rPr>
              <a:t>API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定义在该程序集中）；</a:t>
            </a:r>
          </a:p>
          <a:p>
            <a:pPr>
              <a:spcBef>
                <a:spcPts val="1200"/>
              </a:spcBef>
            </a:pPr>
            <a:r>
              <a:rPr lang="en-US" altLang="zh-CN" sz="1600" dirty="0" smtClean="0">
                <a:latin typeface="YaHei Consolas Hybrid" panose="020B0509020204020204" pitchFamily="49" charset="-122"/>
              </a:rPr>
              <a:t>Service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：一个类库项目，提供对</a:t>
            </a:r>
            <a:r>
              <a:rPr lang="en-US" altLang="zh-CN" sz="1600" dirty="0" smtClean="0">
                <a:latin typeface="YaHei Consolas Hybrid" panose="020B0509020204020204" pitchFamily="49" charset="-122"/>
              </a:rPr>
              <a:t>WCF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服务的实现，即</a:t>
            </a:r>
            <a:r>
              <a:rPr lang="en-US" altLang="zh-CN" sz="1600" dirty="0" smtClean="0">
                <a:latin typeface="YaHei Consolas Hybrid" panose="020B0509020204020204" pitchFamily="49" charset="-122"/>
              </a:rPr>
              <a:t>Service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的业务逻辑；</a:t>
            </a:r>
          </a:p>
          <a:p>
            <a:pPr>
              <a:spcBef>
                <a:spcPts val="1200"/>
              </a:spcBef>
            </a:pPr>
            <a:r>
              <a:rPr lang="en-US" altLang="zh-CN" sz="1600" dirty="0" smtClean="0">
                <a:latin typeface="YaHei Consolas Hybrid" panose="020B0509020204020204" pitchFamily="49" charset="-122"/>
              </a:rPr>
              <a:t>Hosting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：一个控制台（</a:t>
            </a:r>
            <a:r>
              <a:rPr lang="en-US" altLang="zh-CN" sz="1600" dirty="0" smtClean="0">
                <a:latin typeface="YaHei Consolas Hybrid" panose="020B0509020204020204" pitchFamily="49" charset="-122"/>
              </a:rPr>
              <a:t>Console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）应用，实现对定义在</a:t>
            </a:r>
            <a:r>
              <a:rPr lang="en-US" altLang="zh-CN" sz="1600" dirty="0" smtClean="0">
                <a:latin typeface="YaHei Consolas Hybrid" panose="020B0509020204020204" pitchFamily="49" charset="-122"/>
              </a:rPr>
              <a:t>Service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项目中的服务的寄宿（此处为</a:t>
            </a:r>
            <a:r>
              <a:rPr lang="en-US" altLang="zh-CN" sz="1600" dirty="0" smtClean="0">
                <a:latin typeface="YaHei Consolas Hybrid" panose="020B0509020204020204" pitchFamily="49" charset="-122"/>
              </a:rPr>
              <a:t>Self-Hosting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寄宿方式）；</a:t>
            </a:r>
          </a:p>
          <a:p>
            <a:pPr>
              <a:spcBef>
                <a:spcPts val="1200"/>
              </a:spcBef>
            </a:pPr>
            <a:r>
              <a:rPr lang="en-US" altLang="zh-CN" sz="1600" dirty="0" smtClean="0">
                <a:latin typeface="YaHei Consolas Hybrid" panose="020B0509020204020204" pitchFamily="49" charset="-122"/>
              </a:rPr>
              <a:t>Client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：一个控制台应用，用以模拟现实中的调用</a:t>
            </a:r>
            <a:r>
              <a:rPr lang="en-US" altLang="zh-CN" sz="1600" dirty="0" smtClean="0">
                <a:latin typeface="YaHei Consolas Hybrid" panose="020B0509020204020204" pitchFamily="49" charset="-122"/>
              </a:rPr>
              <a:t>Service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的客户端；</a:t>
            </a:r>
          </a:p>
          <a:p>
            <a:pPr>
              <a:spcBef>
                <a:spcPts val="1200"/>
              </a:spcBef>
            </a:pPr>
            <a:r>
              <a:rPr lang="en-US" altLang="zh-CN" sz="1600" dirty="0" err="1" smtClean="0">
                <a:latin typeface="YaHei Consolas Hybrid" panose="020B0509020204020204" pitchFamily="49" charset="-122"/>
              </a:rPr>
              <a:t>System.ServiceModel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程序集：</a:t>
            </a:r>
            <a:r>
              <a:rPr lang="en-US" altLang="zh-CN" sz="1600" dirty="0" smtClean="0">
                <a:latin typeface="YaHei Consolas Hybrid" panose="020B0509020204020204" pitchFamily="49" charset="-122"/>
              </a:rPr>
              <a:t>WCF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框架的绝大部分实现和</a:t>
            </a:r>
            <a:r>
              <a:rPr lang="en-US" altLang="zh-CN" sz="1600" dirty="0" smtClean="0">
                <a:latin typeface="YaHei Consolas Hybrid" panose="020B0509020204020204" pitchFamily="49" charset="-122"/>
              </a:rPr>
              <a:t>API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定义在该程序集中，在项目中多处都需要引用。</a:t>
            </a:r>
            <a:endParaRPr lang="zh-CN" altLang="en-US" sz="1600" dirty="0">
              <a:latin typeface="YaHei Consolas Hybrid" panose="020B0509020204020204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84784"/>
            <a:ext cx="4437490" cy="1570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587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WCF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700808"/>
            <a:ext cx="7787208" cy="4425355"/>
          </a:xfrm>
        </p:spPr>
        <p:txBody>
          <a:bodyPr>
            <a:normAutofit/>
          </a:bodyPr>
          <a:lstStyle/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创建服务契约</a:t>
            </a:r>
            <a:endParaRPr lang="en-US" altLang="zh-CN" sz="2000" dirty="0" smtClean="0"/>
          </a:p>
          <a:p>
            <a:pPr marL="0" indent="0">
              <a:buSzPct val="70000"/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- </a:t>
            </a:r>
            <a:r>
              <a:rPr lang="zh-CN" altLang="zh-CN" sz="1800" dirty="0" smtClean="0"/>
              <a:t>添加</a:t>
            </a:r>
            <a:r>
              <a:rPr lang="zh-CN" altLang="zh-CN" sz="1800" dirty="0"/>
              <a:t>服务对应的</a:t>
            </a:r>
            <a:r>
              <a:rPr lang="zh-CN" altLang="zh-CN" sz="1800" dirty="0" smtClean="0"/>
              <a:t>接口</a:t>
            </a:r>
            <a:endParaRPr lang="en-US" altLang="zh-CN" sz="1800" dirty="0" smtClean="0"/>
          </a:p>
          <a:p>
            <a:pPr>
              <a:buSzPct val="70000"/>
              <a:buFont typeface="Wingdings" panose="05000000000000000000" pitchFamily="2" charset="2"/>
              <a:buChar char="Ø"/>
            </a:pPr>
            <a:endParaRPr lang="zh-CN" altLang="zh-CN" sz="2400" dirty="0"/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创建服务</a:t>
            </a:r>
            <a:endParaRPr lang="en-US" altLang="zh-CN" sz="2000" dirty="0" smtClean="0"/>
          </a:p>
          <a:p>
            <a:pPr marL="0" indent="0">
              <a:buSzPct val="70000"/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- </a:t>
            </a:r>
            <a:r>
              <a:rPr lang="zh-CN" altLang="zh-CN" sz="1800" dirty="0" smtClean="0"/>
              <a:t>添加</a:t>
            </a:r>
            <a:r>
              <a:rPr lang="zh-CN" altLang="zh-CN" sz="1800" dirty="0"/>
              <a:t>接口对应的实现</a:t>
            </a:r>
            <a:r>
              <a:rPr lang="zh-CN" altLang="zh-CN" sz="1800" dirty="0" smtClean="0"/>
              <a:t>类</a:t>
            </a:r>
            <a:endParaRPr lang="en-US" altLang="zh-CN" sz="1800" dirty="0" smtClean="0"/>
          </a:p>
          <a:p>
            <a:pPr>
              <a:buSzPct val="70000"/>
              <a:buFont typeface="Wingdings" panose="05000000000000000000" pitchFamily="2" charset="2"/>
              <a:buChar char="Ø"/>
            </a:pPr>
            <a:endParaRPr lang="zh-CN" altLang="zh-CN" sz="2400" dirty="0"/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通过自我寄宿的方式寄宿服务</a:t>
            </a:r>
            <a:endParaRPr lang="en-US" altLang="zh-CN" sz="2000" dirty="0" smtClean="0"/>
          </a:p>
          <a:p>
            <a:pPr marL="0" indent="0">
              <a:buSzPct val="70000"/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- </a:t>
            </a:r>
            <a:r>
              <a:rPr lang="zh-CN" altLang="en-US" sz="1800" dirty="0" smtClean="0"/>
              <a:t>服务器端配置文件编写</a:t>
            </a:r>
            <a:endParaRPr lang="en-US" altLang="zh-CN" sz="1800" dirty="0" smtClean="0"/>
          </a:p>
          <a:p>
            <a:pPr marL="0" indent="0">
              <a:buSzPct val="70000"/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- </a:t>
            </a:r>
            <a:r>
              <a:rPr lang="zh-CN" altLang="zh-CN" sz="1800" dirty="0" smtClean="0"/>
              <a:t>启动</a:t>
            </a:r>
            <a:r>
              <a:rPr lang="zh-CN" altLang="zh-CN" sz="1800" dirty="0"/>
              <a:t>服务的代码</a:t>
            </a:r>
            <a:r>
              <a:rPr lang="zh-CN" altLang="zh-CN" sz="1800" dirty="0" smtClean="0"/>
              <a:t>编写</a:t>
            </a:r>
            <a:endParaRPr lang="zh-CN" altLang="zh-CN" sz="1800" dirty="0"/>
          </a:p>
          <a:p>
            <a:pPr>
              <a:buSzPct val="70000"/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zh-CN" altLang="zh-CN" sz="2000" dirty="0" smtClean="0"/>
              <a:t>运行</a:t>
            </a:r>
            <a:r>
              <a:rPr lang="zh-CN" altLang="zh-CN" sz="2000" dirty="0"/>
              <a:t>启动</a:t>
            </a:r>
            <a:r>
              <a:rPr lang="zh-CN" altLang="zh-CN" sz="2000" dirty="0" smtClean="0"/>
              <a:t>服务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560406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WCF</a:t>
            </a:r>
            <a:r>
              <a:rPr lang="zh-CN" altLang="en-US" dirty="0" smtClean="0"/>
              <a:t>客户端项目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556792"/>
            <a:ext cx="7715200" cy="5040560"/>
          </a:xfrm>
        </p:spPr>
        <p:txBody>
          <a:bodyPr>
            <a:normAutofit fontScale="85000" lnSpcReduction="10000"/>
          </a:bodyPr>
          <a:lstStyle/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YaHei Consolas Hybrid" panose="020B0509020204020204" pitchFamily="49" charset="-122"/>
              </a:rPr>
              <a:t>获取服务</a:t>
            </a:r>
            <a:r>
              <a:rPr lang="en-US" altLang="zh-CN" sz="2000" dirty="0" smtClean="0">
                <a:latin typeface="YaHei Consolas Hybrid" panose="020B0509020204020204" pitchFamily="49" charset="-122"/>
              </a:rPr>
              <a:t>Endpoint</a:t>
            </a:r>
            <a:r>
              <a:rPr lang="zh-CN" altLang="en-US" sz="2000" dirty="0" smtClean="0">
                <a:latin typeface="YaHei Consolas Hybrid" panose="020B0509020204020204" pitchFamily="49" charset="-122"/>
              </a:rPr>
              <a:t>的服务契约、绑定和地址信息，编写客户端配置文件</a:t>
            </a:r>
            <a:endParaRPr lang="en-US" altLang="zh-CN" sz="2000" dirty="0" smtClean="0">
              <a:latin typeface="YaHei Consolas Hybrid" panose="020B0509020204020204" pitchFamily="49" charset="-122"/>
            </a:endParaRPr>
          </a:p>
          <a:p>
            <a:pPr marL="0" indent="0">
              <a:buSzPct val="70000"/>
              <a:buNone/>
            </a:pPr>
            <a:r>
              <a:rPr lang="en-US" altLang="zh-CN" sz="1700" dirty="0" smtClean="0">
                <a:latin typeface="YaHei Consolas Hybrid" panose="020B0509020204020204" pitchFamily="49" charset="-122"/>
              </a:rPr>
              <a:t>	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- 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通过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VS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中添加服务引用</a:t>
            </a:r>
            <a:endParaRPr lang="en-US" altLang="zh-CN" sz="1800" dirty="0" smtClean="0">
              <a:latin typeface="YaHei Consolas Hybrid" panose="020B0509020204020204" pitchFamily="49" charset="-122"/>
            </a:endParaRPr>
          </a:p>
          <a:p>
            <a:pPr marL="0" indent="0">
              <a:buSzPct val="70000"/>
              <a:buNone/>
            </a:pPr>
            <a:r>
              <a:rPr lang="en-US" altLang="zh-CN" sz="1800" dirty="0" smtClean="0">
                <a:latin typeface="YaHei Consolas Hybrid" panose="020B0509020204020204" pitchFamily="49" charset="-122"/>
              </a:rPr>
              <a:t>	- 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通过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SvcUtil.exe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创建</a:t>
            </a:r>
            <a:r>
              <a:rPr lang="en-US" altLang="zh-CN" sz="1800" dirty="0" err="1" smtClean="0">
                <a:latin typeface="YaHei Consolas Hybrid" panose="020B0509020204020204" pitchFamily="49" charset="-122"/>
              </a:rPr>
              <a:t>cs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文件</a:t>
            </a:r>
          </a:p>
          <a:p>
            <a:pPr marL="0" indent="0">
              <a:buSzPct val="70000"/>
              <a:buNone/>
            </a:pPr>
            <a:r>
              <a:rPr lang="en-US" altLang="zh-CN" sz="1800" dirty="0" smtClean="0">
                <a:latin typeface="YaHei Consolas Hybrid" panose="020B0509020204020204" pitchFamily="49" charset="-122"/>
              </a:rPr>
              <a:t>	- 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直接引用契约的程序集</a:t>
            </a:r>
          </a:p>
          <a:p>
            <a:pPr marL="0" indent="0">
              <a:buSzPct val="70000"/>
              <a:buNone/>
            </a:pPr>
            <a:r>
              <a:rPr lang="en-US" altLang="zh-CN" sz="1800" dirty="0">
                <a:latin typeface="YaHei Consolas Hybrid" panose="020B0509020204020204" pitchFamily="49" charset="-122"/>
              </a:rPr>
              <a:t>	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- 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动态根据</a:t>
            </a:r>
            <a:r>
              <a:rPr lang="en-US" altLang="zh-CN" sz="1800" dirty="0" err="1" smtClean="0">
                <a:latin typeface="YaHei Consolas Hybrid" panose="020B0509020204020204" pitchFamily="49" charset="-122"/>
              </a:rPr>
              <a:t>wsdl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生成契约类型</a:t>
            </a:r>
            <a:endParaRPr lang="en-US" altLang="zh-CN" sz="1800" dirty="0" smtClean="0">
              <a:latin typeface="YaHei Consolas Hybrid" panose="020B0509020204020204" pitchFamily="49" charset="-122"/>
            </a:endParaRPr>
          </a:p>
          <a:p>
            <a:pPr marL="0" indent="0">
              <a:buSzPct val="70000"/>
              <a:buNone/>
            </a:pPr>
            <a:endParaRPr lang="en-US" altLang="zh-CN" sz="1700" dirty="0" smtClean="0">
              <a:latin typeface="YaHei Consolas Hybrid" panose="020B0509020204020204" pitchFamily="49" charset="-122"/>
            </a:endParaRP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zh-CN" altLang="zh-CN" sz="2000" dirty="0" smtClean="0">
                <a:latin typeface="YaHei Consolas Hybrid" panose="020B0509020204020204" pitchFamily="49" charset="-122"/>
              </a:rPr>
              <a:t>创建</a:t>
            </a:r>
            <a:r>
              <a:rPr lang="zh-CN" altLang="zh-CN" sz="2000" dirty="0">
                <a:latin typeface="YaHei Consolas Hybrid" panose="020B0509020204020204" pitchFamily="49" charset="-122"/>
              </a:rPr>
              <a:t>服务代理</a:t>
            </a:r>
            <a:r>
              <a:rPr lang="zh-CN" altLang="zh-CN" sz="2000" dirty="0" smtClean="0">
                <a:latin typeface="YaHei Consolas Hybrid" panose="020B0509020204020204" pitchFamily="49" charset="-122"/>
              </a:rPr>
              <a:t>对象</a:t>
            </a:r>
            <a:endParaRPr lang="en-US" altLang="zh-CN" sz="2000" dirty="0" smtClean="0">
              <a:latin typeface="YaHei Consolas Hybrid" panose="020B0509020204020204" pitchFamily="49" charset="-122"/>
            </a:endParaRPr>
          </a:p>
          <a:p>
            <a:pPr marL="0" indent="0">
              <a:buSzPct val="70000"/>
              <a:buNone/>
            </a:pPr>
            <a:r>
              <a:rPr lang="en-US" altLang="zh-CN" sz="1800" dirty="0">
                <a:latin typeface="YaHei Consolas Hybrid" panose="020B0509020204020204" pitchFamily="49" charset="-122"/>
              </a:rPr>
              <a:t>	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- </a:t>
            </a:r>
            <a:r>
              <a:rPr lang="zh-CN" altLang="zh-CN" sz="1800" dirty="0" smtClean="0">
                <a:latin typeface="YaHei Consolas Hybrid" panose="020B0509020204020204" pitchFamily="49" charset="-122"/>
              </a:rPr>
              <a:t>继承</a:t>
            </a:r>
            <a:r>
              <a:rPr lang="en-US" altLang="zh-CN" sz="1800" dirty="0" err="1">
                <a:latin typeface="YaHei Consolas Hybrid" panose="020B0509020204020204" pitchFamily="49" charset="-122"/>
              </a:rPr>
              <a:t>ClientBase</a:t>
            </a:r>
            <a:r>
              <a:rPr lang="en-US" altLang="zh-CN" sz="1800" dirty="0">
                <a:latin typeface="YaHei Consolas Hybrid" panose="020B0509020204020204" pitchFamily="49" charset="-122"/>
              </a:rPr>
              <a:t>&lt;</a:t>
            </a:r>
            <a:r>
              <a:rPr lang="en-US" altLang="zh-CN" sz="1800" dirty="0" err="1">
                <a:latin typeface="YaHei Consolas Hybrid" panose="020B0509020204020204" pitchFamily="49" charset="-122"/>
              </a:rPr>
              <a:t>TChannel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&gt;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，提供用于创建可调用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WCF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服务的客户端对象的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	  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基本实现。</a:t>
            </a:r>
            <a:r>
              <a:rPr lang="en-US" altLang="zh-CN" sz="1800" dirty="0" err="1" smtClean="0">
                <a:latin typeface="YaHei Consolas Hybrid" panose="020B0509020204020204" pitchFamily="49" charset="-122"/>
              </a:rPr>
              <a:t>Tchannel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用于连接服务。</a:t>
            </a:r>
            <a:endParaRPr lang="en-US" altLang="zh-CN" sz="1800" dirty="0" smtClean="0">
              <a:latin typeface="YaHei Consolas Hybrid" panose="020B0509020204020204" pitchFamily="49" charset="-122"/>
            </a:endParaRPr>
          </a:p>
          <a:p>
            <a:pPr marL="0" indent="0">
              <a:buSzPct val="70000"/>
              <a:buNone/>
            </a:pPr>
            <a:r>
              <a:rPr lang="en-US" altLang="zh-CN" sz="1800" dirty="0">
                <a:latin typeface="YaHei Consolas Hybrid" panose="020B0509020204020204" pitchFamily="49" charset="-122"/>
              </a:rPr>
              <a:t>	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- </a:t>
            </a:r>
            <a:r>
              <a:rPr lang="zh-CN" altLang="zh-CN" sz="1800" dirty="0" smtClean="0">
                <a:latin typeface="YaHei Consolas Hybrid" panose="020B0509020204020204" pitchFamily="49" charset="-122"/>
              </a:rPr>
              <a:t>实现服务契约接口</a:t>
            </a:r>
            <a:endParaRPr lang="en-US" altLang="zh-CN" sz="1800" dirty="0" smtClean="0">
              <a:latin typeface="YaHei Consolas Hybrid" panose="020B0509020204020204" pitchFamily="49" charset="-122"/>
            </a:endParaRPr>
          </a:p>
          <a:p>
            <a:pPr marL="0" indent="0">
              <a:buSzPct val="70000"/>
              <a:buNone/>
            </a:pPr>
            <a:endParaRPr lang="en-US" altLang="zh-CN" sz="1700" dirty="0" smtClean="0">
              <a:latin typeface="YaHei Consolas Hybrid" panose="020B0509020204020204" pitchFamily="49" charset="-122"/>
            </a:endParaRPr>
          </a:p>
          <a:p>
            <a:pPr marL="0" indent="0">
              <a:buSzPct val="70000"/>
              <a:buNone/>
            </a:pPr>
            <a:r>
              <a:rPr lang="zh-CN" altLang="en-US" sz="2000" b="1" dirty="0" smtClean="0">
                <a:latin typeface="YaHei Consolas Hybrid" panose="020B0509020204020204" pitchFamily="49" charset="-122"/>
              </a:rPr>
              <a:t>或</a:t>
            </a:r>
            <a:r>
              <a:rPr lang="zh-CN" altLang="en-US" sz="2000" dirty="0" smtClean="0">
                <a:latin typeface="YaHei Consolas Hybrid" panose="020B0509020204020204" pitchFamily="49" charset="-122"/>
              </a:rPr>
              <a:t> 添加服务引用</a:t>
            </a:r>
            <a:endParaRPr lang="en-US" altLang="zh-CN" sz="2000" dirty="0" smtClean="0">
              <a:latin typeface="YaHei Consolas Hybrid" panose="020B0509020204020204" pitchFamily="49" charset="-122"/>
            </a:endParaRPr>
          </a:p>
          <a:p>
            <a:pPr marL="0" indent="0">
              <a:buSzPct val="70000"/>
              <a:buNone/>
            </a:pPr>
            <a:r>
              <a:rPr lang="en-US" altLang="zh-CN" sz="1800" dirty="0">
                <a:latin typeface="YaHei Consolas Hybrid" panose="020B0509020204020204" pitchFamily="49" charset="-122"/>
              </a:rPr>
              <a:t>	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- 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在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VS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下，当我们添加服务引用的时候，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VS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在内部帮我们实现元数据的获取，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	  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并借助这些元数据通过代码生成工具（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SvcUtil.exe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）自动生成用于服务调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	  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用的服务代理相关的代码和相应的配置。</a:t>
            </a:r>
            <a:endParaRPr lang="en-US" altLang="zh-CN" sz="2000" dirty="0" smtClean="0">
              <a:latin typeface="YaHei Consolas Hybrid" panose="020B0509020204020204" pitchFamily="49" charset="-122"/>
            </a:endParaRPr>
          </a:p>
          <a:p>
            <a:pPr marL="0" indent="0">
              <a:buSzPct val="70000"/>
              <a:buNone/>
            </a:pPr>
            <a:endParaRPr lang="zh-CN" altLang="zh-CN" sz="1700" dirty="0" smtClean="0">
              <a:latin typeface="YaHei Consolas Hybrid" panose="020B0509020204020204" pitchFamily="49" charset="-122"/>
            </a:endParaRP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YaHei Consolas Hybrid" panose="020B0509020204020204" pitchFamily="49" charset="-122"/>
              </a:rPr>
              <a:t>在客户端访问并调用</a:t>
            </a:r>
            <a:r>
              <a:rPr lang="en-US" altLang="zh-CN" sz="2000" dirty="0">
                <a:latin typeface="YaHei Consolas Hybrid" panose="020B0509020204020204" pitchFamily="49" charset="-122"/>
              </a:rPr>
              <a:t>WCF</a:t>
            </a:r>
            <a:r>
              <a:rPr lang="zh-CN" altLang="zh-CN" sz="2000" dirty="0" smtClean="0">
                <a:latin typeface="YaHei Consolas Hybrid" panose="020B0509020204020204" pitchFamily="49" charset="-122"/>
              </a:rPr>
              <a:t>服务</a:t>
            </a:r>
            <a:endParaRPr lang="en-US" altLang="zh-CN" sz="2000" dirty="0" smtClean="0">
              <a:latin typeface="YaHei Consolas Hybrid" panose="020B0509020204020204" pitchFamily="49" charset="-122"/>
            </a:endParaRPr>
          </a:p>
          <a:p>
            <a:pPr marL="0" indent="0">
              <a:buSzPct val="70000"/>
              <a:buNone/>
            </a:pPr>
            <a:r>
              <a:rPr lang="en-US" altLang="zh-CN" sz="1800" dirty="0" smtClean="0">
                <a:latin typeface="YaHei Consolas Hybrid" panose="020B0509020204020204" pitchFamily="49" charset="-122"/>
              </a:rPr>
              <a:t>	-</a:t>
            </a:r>
            <a:r>
              <a:rPr lang="zh-CN" altLang="en-US" sz="1800" dirty="0">
                <a:latin typeface="YaHei Consolas Hybrid" panose="020B0509020204020204" pitchFamily="49" charset="-122"/>
              </a:rPr>
              <a:t> 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通过服务代理对象进行服务的调用</a:t>
            </a:r>
            <a:endParaRPr lang="en-US" altLang="zh-CN" sz="1800" dirty="0" smtClean="0">
              <a:latin typeface="YaHei Consolas Hybrid" panose="020B0509020204020204" pitchFamily="49" charset="-122"/>
            </a:endParaRPr>
          </a:p>
          <a:p>
            <a:pPr marL="0" indent="0">
              <a:buSzPct val="70000"/>
              <a:buNone/>
            </a:pPr>
            <a:endParaRPr lang="en-US" altLang="zh-CN" sz="1700" dirty="0" smtClean="0">
              <a:latin typeface="YaHei Consolas Hybrid" panose="020B0509020204020204" pitchFamily="49" charset="-122"/>
            </a:endParaRP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YaHei Consolas Hybrid" panose="020B0509020204020204" pitchFamily="49" charset="-122"/>
              </a:rPr>
              <a:t>关闭</a:t>
            </a:r>
            <a:r>
              <a:rPr lang="zh-CN" altLang="zh-CN" sz="2000" dirty="0" smtClean="0">
                <a:latin typeface="YaHei Consolas Hybrid" panose="020B0509020204020204" pitchFamily="49" charset="-122"/>
              </a:rPr>
              <a:t>服务代理对象</a:t>
            </a:r>
            <a:endParaRPr lang="en-US" altLang="zh-CN" sz="2000" dirty="0" smtClean="0">
              <a:latin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753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20887"/>
            <a:ext cx="8229600" cy="15841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dirty="0" smtClean="0"/>
              <a:t>THANK  YOU !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40497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204864"/>
            <a:ext cx="6912768" cy="39212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一、</a:t>
            </a:r>
            <a:r>
              <a:rPr lang="en-US" altLang="zh-CN" dirty="0" smtClean="0"/>
              <a:t>WCF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二、</a:t>
            </a:r>
            <a:r>
              <a:rPr lang="zh-CN" altLang="en-US" dirty="0"/>
              <a:t>简单</a:t>
            </a:r>
            <a:r>
              <a:rPr lang="en-US" altLang="zh-CN" dirty="0" smtClean="0"/>
              <a:t>WCF</a:t>
            </a:r>
            <a:r>
              <a:rPr lang="zh-CN" altLang="en-US" dirty="0" smtClean="0"/>
              <a:t>构建示例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86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WCF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Windows Communication Foundation (WCF) is a framework for building service-oriented </a:t>
            </a: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applications.</a:t>
            </a:r>
          </a:p>
          <a:p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2000" dirty="0">
                <a:latin typeface="YaHei Consolas Hybrid" panose="020B0509020204020204" pitchFamily="49" charset="-122"/>
              </a:rPr>
              <a:t>WCF</a:t>
            </a:r>
            <a:r>
              <a:rPr lang="zh-CN" altLang="en-US" sz="2000" dirty="0">
                <a:latin typeface="YaHei Consolas Hybrid" panose="020B0509020204020204" pitchFamily="49" charset="-122"/>
              </a:rPr>
              <a:t>实际上是构建了一个框架，这个框架实现了在互联系统中各个</a:t>
            </a:r>
            <a:r>
              <a:rPr lang="en-US" altLang="zh-CN" sz="2000" dirty="0">
                <a:latin typeface="YaHei Consolas Hybrid" panose="020B0509020204020204" pitchFamily="49" charset="-122"/>
              </a:rPr>
              <a:t>Application</a:t>
            </a:r>
            <a:r>
              <a:rPr lang="zh-CN" altLang="en-US" sz="2000" dirty="0">
                <a:latin typeface="YaHei Consolas Hybrid" panose="020B0509020204020204" pitchFamily="49" charset="-122"/>
              </a:rPr>
              <a:t>之间如何</a:t>
            </a:r>
            <a:r>
              <a:rPr lang="zh-CN" altLang="en-US" sz="2000" dirty="0" smtClean="0">
                <a:latin typeface="YaHei Consolas Hybrid" panose="020B0509020204020204" pitchFamily="49" charset="-122"/>
              </a:rPr>
              <a:t>通信，使得在</a:t>
            </a:r>
            <a:r>
              <a:rPr lang="zh-CN" altLang="en-US" sz="2000" dirty="0">
                <a:latin typeface="YaHei Consolas Hybrid" panose="020B0509020204020204" pitchFamily="49" charset="-122"/>
              </a:rPr>
              <a:t>构建分布式系统中，</a:t>
            </a:r>
            <a:r>
              <a:rPr lang="zh-CN" altLang="en-US" sz="2000" dirty="0" smtClean="0">
                <a:latin typeface="YaHei Consolas Hybrid" panose="020B0509020204020204" pitchFamily="49" charset="-122"/>
              </a:rPr>
              <a:t>无需考虑</a:t>
            </a:r>
            <a:r>
              <a:rPr lang="zh-CN" altLang="en-US" sz="2000" dirty="0">
                <a:latin typeface="YaHei Consolas Hybrid" panose="020B0509020204020204" pitchFamily="49" charset="-122"/>
              </a:rPr>
              <a:t>如何去实现通信相关的问题，更加</a:t>
            </a:r>
            <a:r>
              <a:rPr lang="zh-CN" altLang="en-US" sz="2000" dirty="0" smtClean="0">
                <a:latin typeface="YaHei Consolas Hybrid" panose="020B0509020204020204" pitchFamily="49" charset="-122"/>
              </a:rPr>
              <a:t>关注系统</a:t>
            </a:r>
            <a:r>
              <a:rPr lang="zh-CN" altLang="en-US" sz="2000" dirty="0">
                <a:latin typeface="YaHei Consolas Hybrid" panose="020B0509020204020204" pitchFamily="49" charset="-122"/>
              </a:rPr>
              <a:t>的业务逻辑本身</a:t>
            </a:r>
            <a:r>
              <a:rPr lang="zh-CN" altLang="en-US" sz="2000" dirty="0" smtClean="0">
                <a:latin typeface="YaHei Consolas Hybrid" panose="020B0509020204020204" pitchFamily="49" charset="-122"/>
              </a:rPr>
              <a:t>。</a:t>
            </a:r>
            <a:endParaRPr lang="en-US" altLang="zh-CN" sz="2000" dirty="0" smtClean="0">
              <a:latin typeface="YaHei Consolas Hybrid" panose="020B0509020204020204" pitchFamily="49" charset="-122"/>
            </a:endParaRPr>
          </a:p>
          <a:p>
            <a:endParaRPr lang="en-US" altLang="zh-CN" sz="2000" dirty="0">
              <a:latin typeface="YaHei Consolas Hybrid" panose="020B0509020204020204" pitchFamily="49" charset="-122"/>
            </a:endParaRPr>
          </a:p>
          <a:p>
            <a:r>
              <a:rPr lang="zh-CN" altLang="en-US" sz="2000" dirty="0" smtClean="0">
                <a:latin typeface="YaHei Consolas Hybrid" panose="020B0509020204020204" pitchFamily="49" charset="-122"/>
              </a:rPr>
              <a:t>而在</a:t>
            </a:r>
            <a:r>
              <a:rPr lang="en-US" altLang="zh-CN" sz="2000" dirty="0" smtClean="0">
                <a:latin typeface="YaHei Consolas Hybrid" panose="020B0509020204020204" pitchFamily="49" charset="-122"/>
              </a:rPr>
              <a:t>WCF</a:t>
            </a:r>
            <a:r>
              <a:rPr lang="zh-CN" altLang="en-US" sz="2000" dirty="0" smtClean="0">
                <a:latin typeface="YaHei Consolas Hybrid" panose="020B0509020204020204" pitchFamily="49" charset="-122"/>
              </a:rPr>
              <a:t>框架中，各个</a:t>
            </a:r>
            <a:r>
              <a:rPr lang="en-US" altLang="zh-CN" sz="2000" dirty="0" smtClean="0">
                <a:latin typeface="YaHei Consolas Hybrid" panose="020B0509020204020204" pitchFamily="49" charset="-122"/>
              </a:rPr>
              <a:t>Application</a:t>
            </a:r>
            <a:r>
              <a:rPr lang="zh-CN" altLang="en-US" sz="2000" dirty="0" smtClean="0">
                <a:latin typeface="YaHei Consolas Hybrid" panose="020B0509020204020204" pitchFamily="49" charset="-122"/>
              </a:rPr>
              <a:t>之间的通信是由</a:t>
            </a:r>
            <a:r>
              <a:rPr lang="en-US" altLang="zh-CN" sz="2000" dirty="0" smtClean="0">
                <a:latin typeface="YaHei Consolas Hybrid" panose="020B0509020204020204" pitchFamily="49" charset="-122"/>
              </a:rPr>
              <a:t>Endpoint</a:t>
            </a:r>
            <a:r>
              <a:rPr lang="zh-CN" altLang="en-US" sz="2000" dirty="0" smtClean="0">
                <a:latin typeface="YaHei Consolas Hybrid" panose="020B0509020204020204" pitchFamily="49" charset="-122"/>
              </a:rPr>
              <a:t>来实现的。</a:t>
            </a:r>
            <a:endParaRPr lang="zh-CN" altLang="en-US" sz="2000" dirty="0">
              <a:latin typeface="YaHei Consolas Hybrid" panose="020B0509020204020204" pitchFamily="49" charset="-122"/>
            </a:endParaRPr>
          </a:p>
        </p:txBody>
      </p:sp>
      <p:sp>
        <p:nvSpPr>
          <p:cNvPr id="4" name="AutoShape 2" descr="http://www.ezzylearning.com/tutorials_data/images/WCF_Metadata_Exchang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98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WCF Infrastructure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12" y="2148681"/>
            <a:ext cx="4295775" cy="3429000"/>
          </a:xfrm>
        </p:spPr>
      </p:pic>
    </p:spTree>
    <p:extLst>
      <p:ext uri="{BB962C8B-B14F-4D97-AF65-F5344CB8AC3E}">
        <p14:creationId xmlns:p14="http://schemas.microsoft.com/office/powerpoint/2010/main" val="1001309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WCF Infrastructure</a:t>
            </a:r>
            <a:endParaRPr lang="zh-CN" altLang="en-US" dirty="0"/>
          </a:p>
        </p:txBody>
      </p:sp>
      <p:sp>
        <p:nvSpPr>
          <p:cNvPr id="5" name="AutoShape 2" descr="http://taswar.zeytinsoft.com/wp-content/uploads/2009/02/wcf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39647"/>
            <a:ext cx="7838113" cy="4341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123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Endpoint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YaHei Consolas Hybrid" panose="020B0509020204020204" pitchFamily="49" charset="-122"/>
              </a:rPr>
              <a:t>Endpoint = </a:t>
            </a:r>
            <a:r>
              <a:rPr lang="en-US" altLang="zh-CN" sz="2400" dirty="0" smtClean="0">
                <a:latin typeface="YaHei Consolas Hybrid" panose="020B0509020204020204" pitchFamily="49" charset="-122"/>
              </a:rPr>
              <a:t>ABC</a:t>
            </a:r>
          </a:p>
          <a:p>
            <a:pPr marL="0" indent="0">
              <a:buNone/>
            </a:pPr>
            <a:endParaRPr lang="en-US" altLang="zh-CN" sz="1800" dirty="0" smtClean="0">
              <a:latin typeface="YaHei Consolas Hybrid" panose="020B0509020204020204" pitchFamily="49" charset="-122"/>
            </a:endParaRPr>
          </a:p>
          <a:p>
            <a:r>
              <a:rPr lang="zh-CN" altLang="zh-CN" sz="2000" dirty="0" smtClean="0">
                <a:latin typeface="YaHei Consolas Hybrid" panose="020B0509020204020204" pitchFamily="49" charset="-122"/>
              </a:rPr>
              <a:t>地址</a:t>
            </a:r>
            <a:r>
              <a:rPr lang="zh-CN" altLang="zh-CN" sz="2000" dirty="0">
                <a:latin typeface="YaHei Consolas Hybrid" panose="020B0509020204020204" pitchFamily="49" charset="-122"/>
              </a:rPr>
              <a:t>（</a:t>
            </a:r>
            <a:r>
              <a:rPr lang="en-US" altLang="zh-CN" sz="2000" dirty="0">
                <a:latin typeface="YaHei Consolas Hybrid" panose="020B0509020204020204" pitchFamily="49" charset="-122"/>
              </a:rPr>
              <a:t>Address</a:t>
            </a:r>
            <a:r>
              <a:rPr lang="zh-CN" altLang="zh-CN" sz="2000" dirty="0" smtClean="0">
                <a:latin typeface="YaHei Consolas Hybrid" panose="020B0509020204020204" pitchFamily="49" charset="-122"/>
              </a:rPr>
              <a:t>）</a:t>
            </a:r>
            <a:endParaRPr lang="en-US" altLang="zh-CN" sz="2000" dirty="0" smtClean="0">
              <a:latin typeface="YaHei Consolas Hybrid" panose="020B0509020204020204" pitchFamily="49" charset="-122"/>
            </a:endParaRP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zh-CN" sz="1800" dirty="0" smtClean="0"/>
              <a:t>决定</a:t>
            </a:r>
            <a:r>
              <a:rPr lang="zh-CN" altLang="zh-CN" sz="1800" dirty="0"/>
              <a:t>了服务的位置，解决了服务寻址的问题</a:t>
            </a:r>
            <a:r>
              <a:rPr lang="zh-CN" altLang="zh-CN" sz="1800" dirty="0" smtClean="0"/>
              <a:t>。</a:t>
            </a:r>
            <a:r>
              <a:rPr lang="zh-CN" altLang="en-US" sz="1800" dirty="0" smtClean="0"/>
              <a:t>用</a:t>
            </a:r>
            <a:r>
              <a:rPr lang="en-US" altLang="zh-CN" sz="1800" dirty="0" smtClean="0"/>
              <a:t>URI</a:t>
            </a:r>
            <a:r>
              <a:rPr lang="zh-CN" altLang="en-US" sz="1800" dirty="0" smtClean="0"/>
              <a:t>来表示。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400" dirty="0" smtClean="0">
              <a:latin typeface="YaHei Consolas Hybrid" panose="020B0509020204020204" pitchFamily="49" charset="-122"/>
            </a:endParaRPr>
          </a:p>
          <a:p>
            <a:r>
              <a:rPr lang="zh-CN" altLang="zh-CN" sz="2000" dirty="0" smtClean="0">
                <a:latin typeface="YaHei Consolas Hybrid" panose="020B0509020204020204" pitchFamily="49" charset="-122"/>
              </a:rPr>
              <a:t>绑定</a:t>
            </a:r>
            <a:r>
              <a:rPr lang="zh-CN" altLang="zh-CN" sz="2000" dirty="0">
                <a:latin typeface="YaHei Consolas Hybrid" panose="020B0509020204020204" pitchFamily="49" charset="-122"/>
              </a:rPr>
              <a:t>（</a:t>
            </a:r>
            <a:r>
              <a:rPr lang="en-US" altLang="zh-CN" sz="2000" dirty="0">
                <a:latin typeface="YaHei Consolas Hybrid" panose="020B0509020204020204" pitchFamily="49" charset="-122"/>
              </a:rPr>
              <a:t>Binding</a:t>
            </a:r>
            <a:r>
              <a:rPr lang="zh-CN" altLang="zh-CN" sz="2000" dirty="0" smtClean="0">
                <a:latin typeface="YaHei Consolas Hybrid" panose="020B0509020204020204" pitchFamily="49" charset="-122"/>
              </a:rPr>
              <a:t>）</a:t>
            </a:r>
            <a:endParaRPr lang="en-US" altLang="zh-CN" sz="2000" dirty="0" smtClean="0">
              <a:latin typeface="YaHei Consolas Hybrid" panose="020B0509020204020204" pitchFamily="49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YaHei Consolas Hybrid" panose="020B0509020204020204" pitchFamily="49" charset="-122"/>
              </a:rPr>
              <a:t>	</a:t>
            </a:r>
            <a:r>
              <a:rPr lang="zh-CN" altLang="en-US" sz="2000" dirty="0" smtClean="0">
                <a:latin typeface="YaHei Consolas Hybrid" panose="020B0509020204020204" pitchFamily="49" charset="-122"/>
              </a:rPr>
              <a:t>定义</a:t>
            </a:r>
            <a:r>
              <a:rPr lang="en-US" altLang="zh-CN" sz="2000" dirty="0" smtClean="0">
                <a:latin typeface="YaHei Consolas Hybrid" panose="020B0509020204020204" pitchFamily="49" charset="-122"/>
              </a:rPr>
              <a:t>endpoint</a:t>
            </a:r>
            <a:r>
              <a:rPr lang="zh-CN" altLang="en-US" sz="2000" dirty="0" smtClean="0">
                <a:latin typeface="YaHei Consolas Hybrid" panose="020B0509020204020204" pitchFamily="49" charset="-122"/>
              </a:rPr>
              <a:t>之间如何通信，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实现了通信的所有细节，包括网络传输、消息编码，以及其他为实现某种功能对消息进行的相应处理。绑定的类型包括</a:t>
            </a:r>
            <a:r>
              <a:rPr lang="en-US" altLang="zh-CN" sz="1800" dirty="0" err="1" smtClean="0">
                <a:latin typeface="YaHei Consolas Hybrid" panose="020B0509020204020204" pitchFamily="49" charset="-122"/>
              </a:rPr>
              <a:t>BasicHttpBinding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、</a:t>
            </a:r>
            <a:r>
              <a:rPr lang="en-US" altLang="zh-CN" sz="1800" dirty="0" err="1" smtClean="0">
                <a:latin typeface="YaHei Consolas Hybrid" panose="020B0509020204020204" pitchFamily="49" charset="-122"/>
              </a:rPr>
              <a:t>WsHttpBinding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、</a:t>
            </a:r>
            <a:r>
              <a:rPr lang="en-US" altLang="zh-CN" sz="1800" dirty="0" err="1" smtClean="0">
                <a:latin typeface="YaHei Consolas Hybrid" panose="020B0509020204020204" pitchFamily="49" charset="-122"/>
              </a:rPr>
              <a:t>NetTcpBinding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等。</a:t>
            </a:r>
            <a:endParaRPr lang="en-US" altLang="zh-CN" sz="1800" dirty="0" smtClean="0">
              <a:latin typeface="YaHei Consolas Hybrid" panose="020B0509020204020204" pitchFamily="49" charset="-122"/>
            </a:endParaRPr>
          </a:p>
          <a:p>
            <a:pPr marL="0" indent="0">
              <a:buNone/>
            </a:pPr>
            <a:endParaRPr lang="en-US" altLang="zh-CN" sz="1400" dirty="0" smtClean="0">
              <a:latin typeface="YaHei Consolas Hybrid" panose="020B0509020204020204" pitchFamily="49" charset="-122"/>
            </a:endParaRPr>
          </a:p>
          <a:p>
            <a:r>
              <a:rPr lang="zh-CN" altLang="zh-CN" sz="2000" dirty="0" smtClean="0">
                <a:latin typeface="YaHei Consolas Hybrid" panose="020B0509020204020204" pitchFamily="49" charset="-122"/>
              </a:rPr>
              <a:t>契约</a:t>
            </a:r>
            <a:r>
              <a:rPr lang="zh-CN" altLang="zh-CN" sz="2000" dirty="0">
                <a:latin typeface="YaHei Consolas Hybrid" panose="020B0509020204020204" pitchFamily="49" charset="-122"/>
              </a:rPr>
              <a:t>（</a:t>
            </a:r>
            <a:r>
              <a:rPr lang="en-US" altLang="zh-CN" sz="2000" dirty="0" smtClean="0">
                <a:latin typeface="YaHei Consolas Hybrid" panose="020B0509020204020204" pitchFamily="49" charset="-122"/>
              </a:rPr>
              <a:t>Contract</a:t>
            </a:r>
            <a:r>
              <a:rPr lang="zh-CN" altLang="zh-CN" sz="2000" dirty="0" smtClean="0">
                <a:latin typeface="YaHei Consolas Hybrid" panose="020B0509020204020204" pitchFamily="49" charset="-122"/>
              </a:rPr>
              <a:t>）</a:t>
            </a:r>
            <a:endParaRPr lang="en-US" altLang="zh-CN" sz="2000" dirty="0" smtClean="0">
              <a:latin typeface="YaHei Consolas Hybrid" panose="020B0509020204020204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限定了将什么功能暴露给</a:t>
            </a:r>
            <a:r>
              <a:rPr lang="en-US" altLang="zh-CN" sz="18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client</a:t>
            </a:r>
            <a:r>
              <a:rPr lang="zh-CN" altLang="en-US" sz="18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，</a:t>
            </a:r>
            <a:r>
              <a:rPr lang="zh-CN" altLang="en-US" sz="1800" dirty="0" smtClean="0"/>
              <a:t>使用</a:t>
            </a:r>
            <a:r>
              <a:rPr lang="zh-CN" altLang="zh-CN" sz="1800" dirty="0" smtClean="0"/>
              <a:t>契约</a:t>
            </a:r>
            <a:r>
              <a:rPr lang="zh-CN" altLang="zh-CN" sz="1800" dirty="0"/>
              <a:t>是对服务操作的抽象，也是对消息交换模式以及消息结构的定义。</a:t>
            </a:r>
            <a:endParaRPr lang="en-US" altLang="zh-CN" sz="1800" dirty="0" smtClean="0">
              <a:latin typeface="YaHei Consolas Hybrid" panose="020B0509020204020204" pitchFamily="49" charset="-122"/>
            </a:endParaRPr>
          </a:p>
          <a:p>
            <a:pPr marL="0" indent="0">
              <a:buNone/>
            </a:pPr>
            <a:endParaRPr lang="zh-CN" altLang="en-US" sz="2000" dirty="0">
              <a:latin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774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637112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>
                <a:latin typeface="YaHei Consolas Hybrid" panose="020B0509020204020204" pitchFamily="49" charset="-122"/>
              </a:rPr>
              <a:t>Service 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Contract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YaHei Consolas Hybrid" panose="020B0509020204020204" pitchFamily="49" charset="-122"/>
              </a:rPr>
              <a:t>	- 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描述该</a:t>
            </a:r>
            <a:r>
              <a:rPr lang="en-US" altLang="zh-CN" sz="1600" dirty="0">
                <a:latin typeface="YaHei Consolas Hybrid" panose="020B0509020204020204" pitchFamily="49" charset="-122"/>
              </a:rPr>
              <a:t>Service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提供</a:t>
            </a:r>
            <a:r>
              <a:rPr lang="zh-CN" altLang="en-US" sz="1600" dirty="0">
                <a:latin typeface="YaHei Consolas Hybrid" panose="020B0509020204020204" pitchFamily="49" charset="-122"/>
              </a:rPr>
              <a:t>的操作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。</a:t>
            </a:r>
            <a:endParaRPr lang="en-US" altLang="zh-CN" sz="1600" dirty="0" smtClean="0">
              <a:latin typeface="YaHei Consolas Hybrid" panose="020B0509020204020204" pitchFamily="49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YaHei Consolas Hybrid" panose="020B0509020204020204" pitchFamily="49" charset="-122"/>
              </a:rPr>
              <a:t>	</a:t>
            </a:r>
            <a:r>
              <a:rPr lang="en-US" altLang="zh-CN" sz="1600" dirty="0" smtClean="0">
                <a:latin typeface="YaHei Consolas Hybrid" panose="020B0509020204020204" pitchFamily="49" charset="-122"/>
              </a:rPr>
              <a:t>- 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一个</a:t>
            </a:r>
            <a:r>
              <a:rPr lang="en-US" altLang="zh-CN" sz="1600" dirty="0">
                <a:latin typeface="YaHei Consolas Hybrid" panose="020B0509020204020204" pitchFamily="49" charset="-122"/>
              </a:rPr>
              <a:t>Service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可以</a:t>
            </a:r>
            <a:r>
              <a:rPr lang="zh-CN" altLang="en-US" sz="1600" dirty="0">
                <a:latin typeface="YaHei Consolas Hybrid" panose="020B0509020204020204" pitchFamily="49" charset="-122"/>
              </a:rPr>
              <a:t>有多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个</a:t>
            </a:r>
            <a:r>
              <a:rPr lang="en-US" altLang="zh-CN" sz="1600" dirty="0">
                <a:latin typeface="YaHei Consolas Hybrid" panose="020B0509020204020204" pitchFamily="49" charset="-122"/>
              </a:rPr>
              <a:t>Service </a:t>
            </a:r>
            <a:r>
              <a:rPr lang="en-US" altLang="zh-CN" sz="1600" dirty="0" smtClean="0">
                <a:latin typeface="YaHei Consolas Hybrid" panose="020B0509020204020204" pitchFamily="49" charset="-122"/>
              </a:rPr>
              <a:t>Contract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，</a:t>
            </a:r>
            <a:r>
              <a:rPr lang="zh-CN" altLang="en-US" sz="1600" dirty="0">
                <a:latin typeface="YaHei Consolas Hybrid" panose="020B0509020204020204" pitchFamily="49" charset="-122"/>
              </a:rPr>
              <a:t>但它应该至少有一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个。</a:t>
            </a:r>
            <a:endParaRPr lang="en-US" altLang="zh-CN" sz="1600" dirty="0" smtClean="0">
              <a:latin typeface="YaHei Consolas Hybrid" panose="020B0509020204020204" pitchFamily="49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YaHei Consolas Hybrid" panose="020B0509020204020204" pitchFamily="49" charset="-122"/>
              </a:rPr>
              <a:t>	</a:t>
            </a:r>
            <a:r>
              <a:rPr lang="en-US" altLang="zh-CN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- Attribute: [</a:t>
            </a:r>
            <a:r>
              <a:rPr lang="en-US" altLang="zh-CN" sz="1600" dirty="0" err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ServiceContract</a:t>
            </a:r>
            <a:r>
              <a:rPr lang="en-US" altLang="zh-CN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] </a:t>
            </a:r>
            <a:r>
              <a:rPr lang="en-US" altLang="zh-CN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1600" dirty="0" err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OperationContract</a:t>
            </a:r>
            <a:r>
              <a:rPr lang="en-US" altLang="zh-CN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]</a:t>
            </a:r>
          </a:p>
          <a:p>
            <a:pPr marL="0" indent="0">
              <a:buNone/>
            </a:pPr>
            <a:endParaRPr lang="en-US" altLang="zh-CN" sz="16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en-US" altLang="zh-CN" sz="1800" dirty="0">
                <a:latin typeface="YaHei Consolas Hybrid" panose="020B0509020204020204" pitchFamily="49" charset="-122"/>
              </a:rPr>
              <a:t>Data 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Contract</a:t>
            </a:r>
          </a:p>
          <a:p>
            <a:pPr marL="0" indent="0">
              <a:buNone/>
            </a:pPr>
            <a:r>
              <a:rPr lang="en-US" altLang="zh-CN" sz="1800" dirty="0">
                <a:latin typeface="YaHei Consolas Hybrid" panose="020B0509020204020204" pitchFamily="49" charset="-122"/>
              </a:rPr>
              <a:t>	</a:t>
            </a:r>
            <a:r>
              <a:rPr lang="en-US" altLang="zh-CN" sz="1600" dirty="0" smtClean="0">
                <a:latin typeface="YaHei Consolas Hybrid" panose="020B0509020204020204" pitchFamily="49" charset="-122"/>
              </a:rPr>
              <a:t>- 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描述服务端和客户端之间交换的自定义数据类型。</a:t>
            </a:r>
            <a:endParaRPr lang="en-US" altLang="zh-CN" sz="1600" dirty="0" smtClean="0">
              <a:latin typeface="YaHei Consolas Hybrid" panose="020B0509020204020204" pitchFamily="49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YaHei Consolas Hybrid" panose="020B0509020204020204" pitchFamily="49" charset="-122"/>
              </a:rPr>
              <a:t>	</a:t>
            </a:r>
            <a:r>
              <a:rPr lang="en-US" altLang="zh-CN" sz="1600" dirty="0" smtClean="0">
                <a:latin typeface="YaHei Consolas Hybrid" panose="020B0509020204020204" pitchFamily="49" charset="-122"/>
              </a:rPr>
              <a:t>- 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一旦</a:t>
            </a:r>
            <a:r>
              <a:rPr lang="zh-CN" altLang="en-US" sz="1600" dirty="0">
                <a:latin typeface="YaHei Consolas Hybrid" panose="020B0509020204020204" pitchFamily="49" charset="-122"/>
              </a:rPr>
              <a:t>声明一个类型为</a:t>
            </a:r>
            <a:r>
              <a:rPr lang="en-US" altLang="zh-CN" sz="1600" dirty="0" smtClean="0">
                <a:latin typeface="YaHei Consolas Hybrid" panose="020B0509020204020204" pitchFamily="49" charset="-122"/>
              </a:rPr>
              <a:t>Data Contract</a:t>
            </a:r>
            <a:r>
              <a:rPr lang="zh-CN" altLang="en-US" sz="1600" dirty="0">
                <a:latin typeface="YaHei Consolas Hybrid" panose="020B0509020204020204" pitchFamily="49" charset="-122"/>
              </a:rPr>
              <a:t>，那么该类型就可以被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序列化为</a:t>
            </a:r>
            <a:r>
              <a:rPr lang="en-US" altLang="zh-CN" sz="1600" dirty="0" smtClean="0">
                <a:latin typeface="YaHei Consolas Hybrid" panose="020B0509020204020204" pitchFamily="49" charset="-122"/>
              </a:rPr>
              <a:t>xml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在</a:t>
            </a:r>
            <a:r>
              <a:rPr lang="zh-CN" altLang="en-US" sz="1600" dirty="0">
                <a:latin typeface="YaHei Consolas Hybrid" panose="020B0509020204020204" pitchFamily="49" charset="-122"/>
              </a:rPr>
              <a:t>服务端和客户端之间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传送。</a:t>
            </a:r>
            <a:endParaRPr lang="en-US" altLang="zh-CN" sz="1600" dirty="0" smtClean="0">
              <a:latin typeface="YaHei Consolas Hybrid" panose="020B0509020204020204" pitchFamily="49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YaHei Consolas Hybrid" panose="020B0509020204020204" pitchFamily="49" charset="-122"/>
              </a:rPr>
              <a:t>	- </a:t>
            </a:r>
            <a:r>
              <a:rPr lang="en-US" altLang="zh-CN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Attribute: </a:t>
            </a:r>
            <a:r>
              <a:rPr lang="en-US" altLang="zh-CN" sz="1600" dirty="0" smtClean="0">
                <a:latin typeface="YaHei Consolas Hybrid" panose="020B0509020204020204" pitchFamily="49" charset="-122"/>
              </a:rPr>
              <a:t>[</a:t>
            </a:r>
            <a:r>
              <a:rPr lang="en-US" altLang="zh-CN" sz="1600" dirty="0" err="1">
                <a:latin typeface="YaHei Consolas Hybrid" panose="020B0509020204020204" pitchFamily="49" charset="-122"/>
              </a:rPr>
              <a:t>DataContract</a:t>
            </a:r>
            <a:r>
              <a:rPr lang="en-US" altLang="zh-CN" sz="1600" dirty="0">
                <a:latin typeface="YaHei Consolas Hybrid" panose="020B0509020204020204" pitchFamily="49" charset="-122"/>
              </a:rPr>
              <a:t>] [</a:t>
            </a:r>
            <a:r>
              <a:rPr lang="en-US" altLang="zh-CN" sz="1600" dirty="0" err="1">
                <a:latin typeface="YaHei Consolas Hybrid" panose="020B0509020204020204" pitchFamily="49" charset="-122"/>
              </a:rPr>
              <a:t>DataContract</a:t>
            </a:r>
            <a:r>
              <a:rPr lang="en-US" altLang="zh-CN" sz="1600" dirty="0" smtClean="0">
                <a:latin typeface="YaHei Consolas Hybrid" panose="020B0509020204020204" pitchFamily="49" charset="-122"/>
              </a:rPr>
              <a:t>]</a:t>
            </a:r>
          </a:p>
          <a:p>
            <a:pPr marL="0" indent="0">
              <a:buNone/>
            </a:pPr>
            <a:endParaRPr lang="en-US" altLang="zh-CN" sz="1600" dirty="0" smtClean="0">
              <a:latin typeface="YaHei Consolas Hybrid" panose="020B0509020204020204" pitchFamily="49" charset="-122"/>
            </a:endParaRPr>
          </a:p>
          <a:p>
            <a:r>
              <a:rPr lang="en-US" altLang="zh-CN" sz="1800" dirty="0">
                <a:latin typeface="YaHei Consolas Hybrid" panose="020B0509020204020204" pitchFamily="49" charset="-122"/>
              </a:rPr>
              <a:t>Fault 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Contract</a:t>
            </a:r>
          </a:p>
          <a:p>
            <a:pPr marL="0" indent="0">
              <a:buNone/>
            </a:pPr>
            <a:r>
              <a:rPr lang="en-US" altLang="zh-CN" sz="1800" dirty="0">
                <a:latin typeface="YaHei Consolas Hybrid" panose="020B0509020204020204" pitchFamily="49" charset="-122"/>
              </a:rPr>
              <a:t>	</a:t>
            </a:r>
            <a:r>
              <a:rPr lang="en-US" altLang="zh-CN" sz="1600" dirty="0" smtClean="0">
                <a:latin typeface="YaHei Consolas Hybrid" panose="020B0509020204020204" pitchFamily="49" charset="-122"/>
              </a:rPr>
              <a:t>- 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在服务端定义</a:t>
            </a:r>
            <a:r>
              <a:rPr lang="en-US" altLang="zh-CN" sz="1600" dirty="0" smtClean="0">
                <a:latin typeface="YaHei Consolas Hybrid" panose="020B0509020204020204" pitchFamily="49" charset="-122"/>
              </a:rPr>
              <a:t>Exception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传送到客户端进行处理。</a:t>
            </a:r>
            <a:endParaRPr lang="en-US" altLang="zh-CN" sz="1600" dirty="0" smtClean="0">
              <a:latin typeface="YaHei Consolas Hybrid" panose="020B0509020204020204" pitchFamily="49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YaHei Consolas Hybrid" panose="020B0509020204020204" pitchFamily="49" charset="-122"/>
            </a:endParaRPr>
          </a:p>
          <a:p>
            <a:r>
              <a:rPr lang="en-US" altLang="zh-CN" sz="1800" dirty="0">
                <a:latin typeface="YaHei Consolas Hybrid" panose="020B0509020204020204" pitchFamily="49" charset="-122"/>
              </a:rPr>
              <a:t>Message 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Contract</a:t>
            </a:r>
          </a:p>
          <a:p>
            <a:pPr marL="0" indent="0">
              <a:buNone/>
            </a:pPr>
            <a:r>
              <a:rPr lang="en-US" altLang="zh-CN" sz="1800" dirty="0">
                <a:latin typeface="YaHei Consolas Hybrid" panose="020B0509020204020204" pitchFamily="49" charset="-122"/>
              </a:rPr>
              <a:t>	</a:t>
            </a:r>
            <a:r>
              <a:rPr lang="en-US" altLang="zh-CN" sz="1600" dirty="0" smtClean="0">
                <a:latin typeface="YaHei Consolas Hybrid" panose="020B0509020204020204" pitchFamily="49" charset="-122"/>
              </a:rPr>
              <a:t>- 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直接将数据类型序列</a:t>
            </a:r>
            <a:r>
              <a:rPr lang="zh-CN" altLang="en-US" sz="1600" dirty="0">
                <a:latin typeface="YaHei Consolas Hybrid" panose="020B0509020204020204" pitchFamily="49" charset="-122"/>
              </a:rPr>
              <a:t>化为所需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精确</a:t>
            </a:r>
            <a:r>
              <a:rPr lang="en-US" altLang="zh-CN" sz="1600" dirty="0" smtClean="0">
                <a:latin typeface="YaHei Consolas Hybrid" panose="020B0509020204020204" pitchFamily="49" charset="-122"/>
              </a:rPr>
              <a:t>SOAP Message</a:t>
            </a:r>
            <a:r>
              <a:rPr lang="zh-CN" altLang="en-US" sz="1600" dirty="0" smtClean="0">
                <a:latin typeface="YaHei Consolas Hybrid" panose="020B0509020204020204" pitchFamily="49" charset="-122"/>
              </a:rPr>
              <a:t>的类型。</a:t>
            </a:r>
            <a:endParaRPr lang="zh-CN" altLang="en-US" sz="1600" dirty="0">
              <a:latin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088419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CN" altLang="en-US" sz="1800" dirty="0" smtClean="0">
                <a:latin typeface="YaHei Consolas Hybrid" panose="020B0509020204020204" pitchFamily="49" charset="-122"/>
              </a:rPr>
              <a:t>当我们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Host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一个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WCF Service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的时候，我们必须给他定义一个或多个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Endpoint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，然后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service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通过这个定义的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Endpoint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进行监听来自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Client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端的请求。</a:t>
            </a:r>
            <a:endParaRPr lang="en-US" altLang="zh-CN" sz="1800" dirty="0" smtClean="0">
              <a:latin typeface="YaHei Consolas Hybrid" panose="020B0509020204020204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1800" dirty="0" smtClean="0">
                <a:latin typeface="YaHei Consolas Hybrid" panose="020B0509020204020204" pitchFamily="49" charset="-122"/>
              </a:rPr>
              <a:t>当我们的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Application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需要调用这个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Service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的时候，因为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Client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和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Service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是通过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Endpoint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的进行通信的，所以我们必须为我们的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Application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定义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Client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端的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Endpoint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。</a:t>
            </a:r>
            <a:endParaRPr lang="en-US" altLang="zh-CN" sz="1800" dirty="0" smtClean="0">
              <a:latin typeface="YaHei Consolas Hybrid" panose="020B0509020204020204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1800" dirty="0" smtClean="0">
                <a:latin typeface="YaHei Consolas Hybrid" panose="020B0509020204020204" pitchFamily="49" charset="-122"/>
              </a:rPr>
              <a:t>只有当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Client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的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Endpoint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和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Service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端某个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Endpoint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相互匹配（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Service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端可以为一个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Service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定义多个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Endpoint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），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Client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端的请求才能被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Service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端监听到。</a:t>
            </a:r>
            <a:endParaRPr lang="en-US" altLang="zh-CN" sz="1800" dirty="0" smtClean="0">
              <a:latin typeface="YaHei Consolas Hybrid" panose="020B0509020204020204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1800" dirty="0" smtClean="0">
                <a:latin typeface="YaHei Consolas Hybrid" panose="020B0509020204020204" pitchFamily="49" charset="-122"/>
              </a:rPr>
              <a:t>而这种匹配是比较严格的，比如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Client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端和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Service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端的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Endpoint Address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在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URI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上要完全匹配。对于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Binding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，一般地，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Client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需要有一个与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Service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端完全一样的</a:t>
            </a:r>
            <a:r>
              <a:rPr lang="en-US" altLang="zh-CN" sz="1800" dirty="0" smtClean="0">
                <a:latin typeface="YaHei Consolas Hybrid" panose="020B0509020204020204" pitchFamily="49" charset="-122"/>
              </a:rPr>
              <a:t>Binding</a:t>
            </a:r>
            <a:r>
              <a:rPr lang="zh-CN" altLang="en-US" sz="1800" dirty="0" smtClean="0">
                <a:latin typeface="YaHei Consolas Hybrid" panose="020B0509020204020204" pitchFamily="49" charset="-122"/>
              </a:rPr>
              <a:t>，他们之间才能通信。 </a:t>
            </a:r>
            <a:endParaRPr lang="zh-CN" altLang="en-US" sz="1800" dirty="0">
              <a:latin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7312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WCF</a:t>
            </a:r>
            <a:r>
              <a:rPr lang="zh-CN" altLang="en-US" dirty="0" smtClean="0"/>
              <a:t>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916832"/>
            <a:ext cx="7715200" cy="42093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基础架构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WCF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WCF</a:t>
            </a:r>
            <a:r>
              <a:rPr lang="zh-CN" altLang="en-US" dirty="0" smtClean="0"/>
              <a:t>客户端项目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9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466</Words>
  <Application>Microsoft Office PowerPoint</Application>
  <PresentationFormat>全屏显示(4:3)</PresentationFormat>
  <Paragraphs>91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WCF服务简介</vt:lpstr>
      <vt:lpstr>内容</vt:lpstr>
      <vt:lpstr>WCF简介</vt:lpstr>
      <vt:lpstr>WCF Infrastructure</vt:lpstr>
      <vt:lpstr>WCF Infrastructure</vt:lpstr>
      <vt:lpstr>Endpoint</vt:lpstr>
      <vt:lpstr>Contract</vt:lpstr>
      <vt:lpstr>Client和Service通信</vt:lpstr>
      <vt:lpstr>WCF构建</vt:lpstr>
      <vt:lpstr>基础架构</vt:lpstr>
      <vt:lpstr>添加WCF服务</vt:lpstr>
      <vt:lpstr>添加WCF客户端项目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Chandelle</dc:creator>
  <cp:lastModifiedBy>Chandelle</cp:lastModifiedBy>
  <cp:revision>167</cp:revision>
  <dcterms:created xsi:type="dcterms:W3CDTF">2016-07-04T02:14:09Z</dcterms:created>
  <dcterms:modified xsi:type="dcterms:W3CDTF">2016-07-05T06:04:53Z</dcterms:modified>
</cp:coreProperties>
</file>