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9144000"/>
  <p:notesSz cx="6858000" cy="9144000"/>
  <p:embeddedFontLst>
    <p:embeddedFont>
      <p:font typeface="Varela Round"/>
      <p:regular r:id="rId28"/>
    </p:embeddedFont>
    <p:embeddedFont>
      <p:font typeface="Shadows Into Light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VarelaRound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hadowsInto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9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yellow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44" name="Shape 44"/>
          <p:cNvSpPr/>
          <p:nvPr/>
        </p:nvSpPr>
        <p:spPr>
          <a:xfrm>
            <a:off x="3120675" y="1533250"/>
            <a:ext cx="3060325" cy="15325"/>
          </a:xfrm>
          <a:custGeom>
            <a:pathLst>
              <a:path extrusionOk="0" h="613" w="122413">
                <a:moveTo>
                  <a:pt x="0" y="317"/>
                </a:moveTo>
                <a:cubicBezTo>
                  <a:pt x="40796" y="1116"/>
                  <a:pt x="81608" y="0"/>
                  <a:pt x="122413" y="0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5" name="Shape 45"/>
          <p:cNvSpPr/>
          <p:nvPr/>
        </p:nvSpPr>
        <p:spPr>
          <a:xfrm>
            <a:off x="3068250" y="1577725"/>
            <a:ext cx="3226850" cy="15875"/>
          </a:xfrm>
          <a:custGeom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8" y="635"/>
                  <a:pt x="129074" y="635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980400" y="5494075"/>
            <a:ext cx="7183199" cy="692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360"/>
              </a:spcBef>
              <a:buClr>
                <a:srgbClr val="979CB8"/>
              </a:buClr>
              <a:buSzPct val="100000"/>
              <a:buNone/>
              <a:defRPr sz="1600">
                <a:solidFill>
                  <a:srgbClr val="979CB8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yellow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gree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magenta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blu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gree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magenta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blu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1650450" y="1830109"/>
            <a:ext cx="58431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650450" y="3505725"/>
            <a:ext cx="58431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979CB8"/>
              </a:buClr>
              <a:buNone/>
              <a:defRPr>
                <a:solidFill>
                  <a:srgbClr val="979CB8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1404600" y="2882400"/>
            <a:ext cx="6334799" cy="109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/>
        </p:txBody>
      </p:sp>
      <p:sp>
        <p:nvSpPr>
          <p:cNvPr id="21" name="Shape 21"/>
          <p:cNvSpPr txBox="1"/>
          <p:nvPr/>
        </p:nvSpPr>
        <p:spPr>
          <a:xfrm>
            <a:off x="3593400" y="16514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 sz="9600">
                <a:solidFill>
                  <a:srgbClr val="979CB8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</a:p>
        </p:txBody>
      </p:sp>
      <p:sp>
        <p:nvSpPr>
          <p:cNvPr id="22" name="Shape 22"/>
          <p:cNvSpPr/>
          <p:nvPr/>
        </p:nvSpPr>
        <p:spPr>
          <a:xfrm>
            <a:off x="3950607" y="1571221"/>
            <a:ext cx="1308410" cy="1159078"/>
          </a:xfrm>
          <a:custGeom>
            <a:pathLst>
              <a:path extrusionOk="0" h="52447" w="59251">
                <a:moveTo>
                  <a:pt x="31417" y="954"/>
                </a:moveTo>
                <a:cubicBezTo>
                  <a:pt x="25372" y="536"/>
                  <a:pt x="17283" y="-1744"/>
                  <a:pt x="13340" y="2856"/>
                </a:cubicBezTo>
                <a:cubicBezTo>
                  <a:pt x="3770" y="14019"/>
                  <a:pt x="374" y="37628"/>
                  <a:pt x="11755" y="46938"/>
                </a:cubicBezTo>
                <a:cubicBezTo>
                  <a:pt x="19207" y="53034"/>
                  <a:pt x="30838" y="53180"/>
                  <a:pt x="40297" y="51378"/>
                </a:cubicBezTo>
                <a:cubicBezTo>
                  <a:pt x="46480" y="50199"/>
                  <a:pt x="49933" y="42778"/>
                  <a:pt x="52665" y="37107"/>
                </a:cubicBezTo>
                <a:cubicBezTo>
                  <a:pt x="55247" y="31744"/>
                  <a:pt x="60978" y="25793"/>
                  <a:pt x="58690" y="20299"/>
                </a:cubicBezTo>
                <a:cubicBezTo>
                  <a:pt x="57278" y="16911"/>
                  <a:pt x="53473" y="15077"/>
                  <a:pt x="50445" y="13005"/>
                </a:cubicBezTo>
                <a:cubicBezTo>
                  <a:pt x="41917" y="7170"/>
                  <a:pt x="31006" y="-916"/>
                  <a:pt x="21269" y="2539"/>
                </a:cubicBezTo>
                <a:cubicBezTo>
                  <a:pt x="13737" y="5211"/>
                  <a:pt x="5208" y="9706"/>
                  <a:pt x="2241" y="17127"/>
                </a:cubicBezTo>
                <a:cubicBezTo>
                  <a:pt x="-1024" y="25295"/>
                  <a:pt x="-738" y="36131"/>
                  <a:pt x="4144" y="43449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3" name="Shape 23"/>
          <p:cNvSpPr/>
          <p:nvPr/>
        </p:nvSpPr>
        <p:spPr>
          <a:xfrm>
            <a:off x="3874667" y="1485125"/>
            <a:ext cx="1394664" cy="1302551"/>
          </a:xfrm>
          <a:custGeom>
            <a:pathLst>
              <a:path extrusionOk="0" h="58939" w="63157">
                <a:moveTo>
                  <a:pt x="20826" y="0"/>
                </a:moveTo>
                <a:cubicBezTo>
                  <a:pt x="13565" y="0"/>
                  <a:pt x="6296" y="7516"/>
                  <a:pt x="4652" y="14588"/>
                </a:cubicBezTo>
                <a:cubicBezTo>
                  <a:pt x="2363" y="24428"/>
                  <a:pt x="5707" y="35896"/>
                  <a:pt x="11629" y="44082"/>
                </a:cubicBezTo>
                <a:cubicBezTo>
                  <a:pt x="17781" y="52586"/>
                  <a:pt x="29172" y="60332"/>
                  <a:pt x="39537" y="58670"/>
                </a:cubicBezTo>
                <a:cubicBezTo>
                  <a:pt x="49203" y="57119"/>
                  <a:pt x="49748" y="56659"/>
                  <a:pt x="57296" y="50424"/>
                </a:cubicBezTo>
                <a:cubicBezTo>
                  <a:pt x="62555" y="46079"/>
                  <a:pt x="64679" y="36599"/>
                  <a:pt x="61736" y="30445"/>
                </a:cubicBezTo>
                <a:cubicBezTo>
                  <a:pt x="58298" y="23257"/>
                  <a:pt x="56272" y="24643"/>
                  <a:pt x="50954" y="18711"/>
                </a:cubicBezTo>
                <a:cubicBezTo>
                  <a:pt x="47260" y="14590"/>
                  <a:pt x="44103" y="9184"/>
                  <a:pt x="38903" y="7294"/>
                </a:cubicBezTo>
                <a:cubicBezTo>
                  <a:pt x="33438" y="5307"/>
                  <a:pt x="26890" y="5217"/>
                  <a:pt x="21460" y="7294"/>
                </a:cubicBezTo>
                <a:cubicBezTo>
                  <a:pt x="9148" y="12000"/>
                  <a:pt x="-3826" y="29029"/>
                  <a:pt x="1164" y="41228"/>
                </a:cubicBezTo>
                <a:cubicBezTo>
                  <a:pt x="8128" y="58253"/>
                  <a:pt x="49341" y="57602"/>
                  <a:pt x="56345" y="40593"/>
                </a:cubicBezTo>
                <a:cubicBezTo>
                  <a:pt x="58881" y="34431"/>
                  <a:pt x="60566" y="26228"/>
                  <a:pt x="56979" y="20614"/>
                </a:cubicBezTo>
                <a:cubicBezTo>
                  <a:pt x="53070" y="14496"/>
                  <a:pt x="47109" y="9628"/>
                  <a:pt x="40806" y="6026"/>
                </a:cubicBezTo>
                <a:cubicBezTo>
                  <a:pt x="32309" y="1169"/>
                  <a:pt x="17818" y="3588"/>
                  <a:pt x="11946" y="11417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1pPr>
            <a:lvl2pPr lvl="1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2pPr>
            <a:lvl3pPr lvl="2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3pPr>
            <a:lvl4pPr lvl="3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4pPr>
            <a:lvl5pPr lvl="4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5pPr>
            <a:lvl6pPr lvl="5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6pPr>
            <a:lvl7pPr lvl="6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7pPr>
            <a:lvl8pPr lvl="7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8pPr>
            <a:lvl9pPr lvl="8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1070325" y="1918650"/>
            <a:ext cx="7056299" cy="4082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/>
          <p:nvPr/>
        </p:nvSpPr>
        <p:spPr>
          <a:xfrm>
            <a:off x="3120675" y="1533250"/>
            <a:ext cx="3060325" cy="15325"/>
          </a:xfrm>
          <a:custGeom>
            <a:pathLst>
              <a:path extrusionOk="0" h="613" w="122413">
                <a:moveTo>
                  <a:pt x="0" y="317"/>
                </a:moveTo>
                <a:cubicBezTo>
                  <a:pt x="40796" y="1116"/>
                  <a:pt x="81608" y="0"/>
                  <a:pt x="122413" y="0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8" name="Shape 28"/>
          <p:cNvSpPr/>
          <p:nvPr/>
        </p:nvSpPr>
        <p:spPr>
          <a:xfrm>
            <a:off x="3068250" y="1577725"/>
            <a:ext cx="3226850" cy="15875"/>
          </a:xfrm>
          <a:custGeom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8" y="635"/>
                  <a:pt x="129074" y="635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1109975" y="1831450"/>
            <a:ext cx="3266399" cy="411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915550" y="1831450"/>
            <a:ext cx="3155400" cy="411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33" name="Shape 33"/>
          <p:cNvSpPr/>
          <p:nvPr/>
        </p:nvSpPr>
        <p:spPr>
          <a:xfrm>
            <a:off x="3120675" y="1533250"/>
            <a:ext cx="3060325" cy="15325"/>
          </a:xfrm>
          <a:custGeom>
            <a:pathLst>
              <a:path extrusionOk="0" h="613" w="122413">
                <a:moveTo>
                  <a:pt x="0" y="317"/>
                </a:moveTo>
                <a:cubicBezTo>
                  <a:pt x="40796" y="1116"/>
                  <a:pt x="81608" y="0"/>
                  <a:pt x="122413" y="0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4" name="Shape 34"/>
          <p:cNvSpPr/>
          <p:nvPr/>
        </p:nvSpPr>
        <p:spPr>
          <a:xfrm>
            <a:off x="3068250" y="1577725"/>
            <a:ext cx="3226850" cy="15875"/>
          </a:xfrm>
          <a:custGeom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8" y="635"/>
                  <a:pt x="129074" y="635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x="1014825" y="1902800"/>
            <a:ext cx="2297399" cy="409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3429925" y="1902800"/>
            <a:ext cx="2297399" cy="409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5845025" y="1902800"/>
            <a:ext cx="2297399" cy="409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40" name="Shape 40"/>
          <p:cNvSpPr/>
          <p:nvPr/>
        </p:nvSpPr>
        <p:spPr>
          <a:xfrm>
            <a:off x="3120675" y="1533250"/>
            <a:ext cx="3060325" cy="15325"/>
          </a:xfrm>
          <a:custGeom>
            <a:pathLst>
              <a:path extrusionOk="0" h="613" w="122413">
                <a:moveTo>
                  <a:pt x="0" y="317"/>
                </a:moveTo>
                <a:cubicBezTo>
                  <a:pt x="40796" y="1116"/>
                  <a:pt x="81608" y="0"/>
                  <a:pt x="122413" y="0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1" name="Shape 41"/>
          <p:cNvSpPr/>
          <p:nvPr/>
        </p:nvSpPr>
        <p:spPr>
          <a:xfrm>
            <a:off x="3068250" y="1577725"/>
            <a:ext cx="3226850" cy="15875"/>
          </a:xfrm>
          <a:custGeom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8" y="635"/>
                  <a:pt x="129074" y="635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24550" y="689775"/>
            <a:ext cx="7547699" cy="910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070325" y="1918650"/>
            <a:ext cx="7056299" cy="408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505670"/>
              </a:buClr>
              <a:buSzPct val="100000"/>
              <a:buFont typeface="Varela Round"/>
              <a:buChar char="▧"/>
              <a:defRPr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505670"/>
              </a:buClr>
              <a:buSzPct val="100000"/>
              <a:buFont typeface="Varela Round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505670"/>
              </a:buClr>
              <a:buSzPct val="100000"/>
              <a:buFont typeface="Varela Round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0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Relationship Id="rId5" Type="http://schemas.openxmlformats.org/officeDocument/2006/relationships/image" Target="../media/image22.png"/><Relationship Id="rId6" Type="http://schemas.openxmlformats.org/officeDocument/2006/relationships/image" Target="../media/image30.png"/><Relationship Id="rId7" Type="http://schemas.openxmlformats.org/officeDocument/2006/relationships/image" Target="../media/image24.png"/><Relationship Id="rId8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6.png"/><Relationship Id="rId4" Type="http://schemas.openxmlformats.org/officeDocument/2006/relationships/image" Target="../media/image45.png"/><Relationship Id="rId5" Type="http://schemas.openxmlformats.org/officeDocument/2006/relationships/image" Target="../media/image25.png"/><Relationship Id="rId6" Type="http://schemas.openxmlformats.org/officeDocument/2006/relationships/image" Target="../media/image28.png"/><Relationship Id="rId7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3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4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3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5.png"/><Relationship Id="rId4" Type="http://schemas.openxmlformats.org/officeDocument/2006/relationships/image" Target="../media/image51.png"/><Relationship Id="rId5" Type="http://schemas.openxmlformats.org/officeDocument/2006/relationships/image" Target="../media/image5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4.png"/><Relationship Id="rId4" Type="http://schemas.openxmlformats.org/officeDocument/2006/relationships/image" Target="../media/image59.png"/><Relationship Id="rId5" Type="http://schemas.openxmlformats.org/officeDocument/2006/relationships/image" Target="../media/image4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4.png"/><Relationship Id="rId4" Type="http://schemas.openxmlformats.org/officeDocument/2006/relationships/image" Target="../media/image57.png"/><Relationship Id="rId5" Type="http://schemas.openxmlformats.org/officeDocument/2006/relationships/image" Target="../media/image56.png"/><Relationship Id="rId6" Type="http://schemas.openxmlformats.org/officeDocument/2006/relationships/image" Target="../media/image49.png"/><Relationship Id="rId7" Type="http://schemas.openxmlformats.org/officeDocument/2006/relationships/image" Target="../media/image53.png"/></Relationships>
</file>

<file path=ppt/slides/_rels/slide22.xml.rels><?xml version="1.0" encoding="UTF-8" standalone="yes"?><Relationships xmlns="http://schemas.openxmlformats.org/package/2006/relationships"><Relationship Id="rId10" Type="http://schemas.openxmlformats.org/officeDocument/2006/relationships/image" Target="../media/image5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8.png"/><Relationship Id="rId4" Type="http://schemas.openxmlformats.org/officeDocument/2006/relationships/image" Target="../media/image50.png"/><Relationship Id="rId9" Type="http://schemas.openxmlformats.org/officeDocument/2006/relationships/image" Target="../media/image49.png"/><Relationship Id="rId5" Type="http://schemas.openxmlformats.org/officeDocument/2006/relationships/image" Target="../media/image44.png"/><Relationship Id="rId6" Type="http://schemas.openxmlformats.org/officeDocument/2006/relationships/image" Target="../media/image47.png"/><Relationship Id="rId7" Type="http://schemas.openxmlformats.org/officeDocument/2006/relationships/image" Target="../media/image52.png"/><Relationship Id="rId8" Type="http://schemas.openxmlformats.org/officeDocument/2006/relationships/image" Target="../media/image5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变分推断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 </a:t>
            </a:r>
            <a:r>
              <a:rPr lang="zh-CN" sz="4800"/>
              <a:t>Variational Inference</a:t>
            </a:r>
          </a:p>
        </p:txBody>
      </p:sp>
      <p:sp>
        <p:nvSpPr>
          <p:cNvPr id="58" name="Shape 58"/>
          <p:cNvSpPr/>
          <p:nvPr/>
        </p:nvSpPr>
        <p:spPr>
          <a:xfrm rot="-4140551">
            <a:off x="2721194" y="1556492"/>
            <a:ext cx="402308" cy="1167266"/>
          </a:xfrm>
          <a:custGeom>
            <a:pathLst>
              <a:path extrusionOk="0" h="89819" w="30959">
                <a:moveTo>
                  <a:pt x="0" y="0"/>
                </a:moveTo>
                <a:cubicBezTo>
                  <a:pt x="5134" y="6917"/>
                  <a:pt x="29561" y="26535"/>
                  <a:pt x="30804" y="41505"/>
                </a:cubicBezTo>
                <a:cubicBezTo>
                  <a:pt x="32047" y="56474"/>
                  <a:pt x="11349" y="81766"/>
                  <a:pt x="7458" y="89819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stealth"/>
          </a:ln>
        </p:spPr>
      </p:sp>
      <p:sp>
        <p:nvSpPr>
          <p:cNvPr id="59" name="Shape 59"/>
          <p:cNvSpPr/>
          <p:nvPr/>
        </p:nvSpPr>
        <p:spPr>
          <a:xfrm>
            <a:off x="2496775" y="4255850"/>
            <a:ext cx="4422923" cy="41424"/>
          </a:xfrm>
          <a:custGeom>
            <a:pathLst>
              <a:path extrusionOk="0" h="1380" w="126135">
                <a:moveTo>
                  <a:pt x="0" y="973"/>
                </a:moveTo>
                <a:cubicBezTo>
                  <a:pt x="29074" y="973"/>
                  <a:pt x="58157" y="273"/>
                  <a:pt x="87224" y="973"/>
                </a:cubicBezTo>
                <a:cubicBezTo>
                  <a:pt x="100194" y="1285"/>
                  <a:pt x="113311" y="1974"/>
                  <a:pt x="126135" y="0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0" name="Shape 60"/>
          <p:cNvSpPr/>
          <p:nvPr/>
        </p:nvSpPr>
        <p:spPr>
          <a:xfrm>
            <a:off x="2423800" y="4303603"/>
            <a:ext cx="3177700" cy="41425"/>
          </a:xfrm>
          <a:custGeom>
            <a:pathLst>
              <a:path extrusionOk="0" h="1657" w="127108">
                <a:moveTo>
                  <a:pt x="0" y="1657"/>
                </a:moveTo>
                <a:cubicBezTo>
                  <a:pt x="42249" y="-1531"/>
                  <a:pt x="84738" y="1008"/>
                  <a:pt x="127108" y="1008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61" name="Shape 61"/>
          <p:cNvCxnSpPr/>
          <p:nvPr/>
        </p:nvCxnSpPr>
        <p:spPr>
          <a:xfrm flipH="1" rot="10800000">
            <a:off x="4201012" y="1868625"/>
            <a:ext cx="291900" cy="543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stealth"/>
            <a:tailEnd len="lg" w="lg" type="none"/>
          </a:ln>
        </p:spPr>
      </p:cxnSp>
      <p:sp>
        <p:nvSpPr>
          <p:cNvPr id="62" name="Shape 62"/>
          <p:cNvSpPr/>
          <p:nvPr/>
        </p:nvSpPr>
        <p:spPr>
          <a:xfrm>
            <a:off x="4492929" y="2171702"/>
            <a:ext cx="2039726" cy="1328017"/>
          </a:xfrm>
          <a:custGeom>
            <a:pathLst>
              <a:path extrusionOk="0" h="41004" w="53808">
                <a:moveTo>
                  <a:pt x="33350" y="2267"/>
                </a:moveTo>
                <a:cubicBezTo>
                  <a:pt x="29864" y="1270"/>
                  <a:pt x="26130" y="-694"/>
                  <a:pt x="22650" y="321"/>
                </a:cubicBezTo>
                <a:cubicBezTo>
                  <a:pt x="10876" y="3755"/>
                  <a:pt x="-4822" y="20012"/>
                  <a:pt x="1573" y="30477"/>
                </a:cubicBezTo>
                <a:cubicBezTo>
                  <a:pt x="7821" y="40700"/>
                  <a:pt x="25332" y="42677"/>
                  <a:pt x="36593" y="38583"/>
                </a:cubicBezTo>
                <a:cubicBezTo>
                  <a:pt x="46488" y="34984"/>
                  <a:pt x="56459" y="21658"/>
                  <a:pt x="53130" y="11670"/>
                </a:cubicBezTo>
                <a:cubicBezTo>
                  <a:pt x="49951" y="2136"/>
                  <a:pt x="34186" y="-1055"/>
                  <a:pt x="24595" y="1943"/>
                </a:cubicBezTo>
                <a:cubicBezTo>
                  <a:pt x="14086" y="5228"/>
                  <a:pt x="2158" y="13741"/>
                  <a:pt x="600" y="24641"/>
                </a:cubicBezTo>
                <a:cubicBezTo>
                  <a:pt x="-77" y="29379"/>
                  <a:pt x="2605" y="35236"/>
                  <a:pt x="6761" y="37611"/>
                </a:cubicBezTo>
                <a:cubicBezTo>
                  <a:pt x="15326" y="42504"/>
                  <a:pt x="29292" y="42316"/>
                  <a:pt x="36268" y="35341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主要思想</a:t>
            </a:r>
          </a:p>
        </p:txBody>
      </p:sp>
      <p:grpSp>
        <p:nvGrpSpPr>
          <p:cNvPr id="150" name="Shape 150"/>
          <p:cNvGrpSpPr/>
          <p:nvPr/>
        </p:nvGrpSpPr>
        <p:grpSpPr>
          <a:xfrm>
            <a:off x="2761675" y="2560212"/>
            <a:ext cx="424200" cy="1352625"/>
            <a:chOff x="2391275" y="2752662"/>
            <a:chExt cx="424200" cy="1352625"/>
          </a:xfrm>
        </p:grpSpPr>
        <p:sp>
          <p:nvSpPr>
            <p:cNvPr id="151" name="Shape 151"/>
            <p:cNvSpPr/>
            <p:nvPr/>
          </p:nvSpPr>
          <p:spPr>
            <a:xfrm>
              <a:off x="2391275" y="2752662"/>
              <a:ext cx="424200" cy="424200"/>
            </a:xfrm>
            <a:prstGeom prst="ellipse">
              <a:avLst/>
            </a:prstGeom>
            <a:noFill/>
            <a:ln cap="flat" cmpd="sng" w="38100">
              <a:solidFill>
                <a:srgbClr val="AACF2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zh-CN"/>
                <a:t>x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2391275" y="3681087"/>
              <a:ext cx="424200" cy="424200"/>
            </a:xfrm>
            <a:prstGeom prst="ellipse">
              <a:avLst/>
            </a:prstGeom>
            <a:noFill/>
            <a:ln cap="flat" cmpd="sng" w="38100">
              <a:solidFill>
                <a:srgbClr val="01CCF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zh-CN"/>
                <a:t>z</a:t>
              </a:r>
            </a:p>
          </p:txBody>
        </p:sp>
        <p:cxnSp>
          <p:nvCxnSpPr>
            <p:cNvPr id="153" name="Shape 153"/>
            <p:cNvCxnSpPr>
              <a:stCxn id="152" idx="0"/>
              <a:endCxn id="151" idx="4"/>
            </p:cNvCxnSpPr>
            <p:nvPr/>
          </p:nvCxnSpPr>
          <p:spPr>
            <a:xfrm rot="10800000">
              <a:off x="2603375" y="3176787"/>
              <a:ext cx="0" cy="504300"/>
            </a:xfrm>
            <a:prstGeom prst="straightConnector1">
              <a:avLst/>
            </a:prstGeom>
            <a:noFill/>
            <a:ln cap="flat" cmpd="sng" w="19050">
              <a:solidFill>
                <a:srgbClr val="505670"/>
              </a:solidFill>
              <a:prstDash val="solid"/>
              <a:round/>
              <a:headEnd len="lg" w="lg" type="none"/>
              <a:tailEnd len="lg" w="lg" type="stealth"/>
            </a:ln>
          </p:spPr>
        </p:cxnSp>
      </p:grpSp>
      <p:cxnSp>
        <p:nvCxnSpPr>
          <p:cNvPr id="154" name="Shape 154"/>
          <p:cNvCxnSpPr/>
          <p:nvPr/>
        </p:nvCxnSpPr>
        <p:spPr>
          <a:xfrm rot="10800000">
            <a:off x="3509650" y="3299675"/>
            <a:ext cx="2075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cxn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587" y="4095515"/>
            <a:ext cx="526375" cy="20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/>
          <p:nvPr/>
        </p:nvSpPr>
        <p:spPr>
          <a:xfrm>
            <a:off x="6009200" y="3087562"/>
            <a:ext cx="424200" cy="424200"/>
          </a:xfrm>
          <a:prstGeom prst="ellipse">
            <a:avLst/>
          </a:prstGeom>
          <a:noFill/>
          <a:ln cap="flat" cmpd="sng" w="38100">
            <a:solidFill>
              <a:srgbClr val="EA3A6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/>
              <a:t>z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6809" y="4095522"/>
            <a:ext cx="328966" cy="20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2101378" y="4480450"/>
            <a:ext cx="17448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60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条件概率分布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5348903" y="4480450"/>
            <a:ext cx="17448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600"/>
              </a:spcBef>
              <a:buNone/>
            </a:pPr>
            <a:r>
              <a:rPr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只关于z的</a:t>
            </a:r>
            <a:r>
              <a:rPr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分布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3725140" y="2900562"/>
            <a:ext cx="17448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600"/>
              </a:spcBef>
              <a:buNone/>
            </a:pPr>
            <a:r>
              <a:rPr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近似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寻找最优的</a:t>
            </a:r>
            <a:r>
              <a:rPr lang="zh-CN"/>
              <a:t>q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1118925" y="1741575"/>
            <a:ext cx="6822000" cy="17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KL散度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用来评价两个概率分布间的距离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5637" y="2576025"/>
            <a:ext cx="2112726" cy="45208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1118925" y="3130250"/>
            <a:ext cx="6822000" cy="17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目标函数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b="1" sz="16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b="1" sz="16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这里Ł是我们指定的z所属的一类分布，例如指数族分布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9400" y="3724476"/>
            <a:ext cx="3125197" cy="40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Jensen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不等式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954625" y="2172500"/>
            <a:ext cx="3080400" cy="299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2000"/>
              <a:t>积分的凸函数值大于凸函数的积分值</a:t>
            </a:r>
          </a:p>
        </p:txBody>
      </p:sp>
      <p:cxnSp>
        <p:nvCxnSpPr>
          <p:cNvPr id="176" name="Shape 176"/>
          <p:cNvCxnSpPr/>
          <p:nvPr/>
        </p:nvCxnSpPr>
        <p:spPr>
          <a:xfrm rot="10800000">
            <a:off x="1272350" y="2012325"/>
            <a:ext cx="0" cy="24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7" name="Shape 177"/>
          <p:cNvCxnSpPr/>
          <p:nvPr/>
        </p:nvCxnSpPr>
        <p:spPr>
          <a:xfrm>
            <a:off x="1272350" y="4430625"/>
            <a:ext cx="326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8" name="Shape 178"/>
          <p:cNvCxnSpPr/>
          <p:nvPr/>
        </p:nvCxnSpPr>
        <p:spPr>
          <a:xfrm flipH="1" rot="10800000">
            <a:off x="1592662" y="2544675"/>
            <a:ext cx="2734200" cy="1353600"/>
          </a:xfrm>
          <a:prstGeom prst="straightConnector1">
            <a:avLst/>
          </a:prstGeom>
          <a:noFill/>
          <a:ln cap="flat" cmpd="sng" w="28575">
            <a:solidFill>
              <a:srgbClr val="EA3A6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9" name="Shape 179"/>
          <p:cNvCxnSpPr/>
          <p:nvPr/>
        </p:nvCxnSpPr>
        <p:spPr>
          <a:xfrm>
            <a:off x="2021300" y="3717750"/>
            <a:ext cx="0" cy="7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80" name="Shape 180"/>
          <p:cNvCxnSpPr/>
          <p:nvPr/>
        </p:nvCxnSpPr>
        <p:spPr>
          <a:xfrm rot="10800000">
            <a:off x="3699850" y="2860725"/>
            <a:ext cx="0" cy="15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81" name="Shape 181"/>
          <p:cNvCxnSpPr/>
          <p:nvPr/>
        </p:nvCxnSpPr>
        <p:spPr>
          <a:xfrm rot="10800000">
            <a:off x="2905700" y="2860475"/>
            <a:ext cx="0" cy="158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182" name="Shape 182"/>
          <p:cNvSpPr/>
          <p:nvPr/>
        </p:nvSpPr>
        <p:spPr>
          <a:xfrm>
            <a:off x="1759625" y="2808730"/>
            <a:ext cx="2634925" cy="1240525"/>
          </a:xfrm>
          <a:custGeom>
            <a:pathLst>
              <a:path extrusionOk="0" h="49621" w="105397">
                <a:moveTo>
                  <a:pt x="0" y="49621"/>
                </a:moveTo>
                <a:cubicBezTo>
                  <a:pt x="7158" y="41740"/>
                  <a:pt x="25386" y="9375"/>
                  <a:pt x="42953" y="2337"/>
                </a:cubicBezTo>
                <a:cubicBezTo>
                  <a:pt x="60519" y="-4701"/>
                  <a:pt x="94989" y="6547"/>
                  <a:pt x="105397" y="739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183" name="Shape 183"/>
          <p:cNvCxnSpPr/>
          <p:nvPr/>
        </p:nvCxnSpPr>
        <p:spPr>
          <a:xfrm>
            <a:off x="1281375" y="3257675"/>
            <a:ext cx="164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84" name="Shape 184"/>
          <p:cNvCxnSpPr/>
          <p:nvPr/>
        </p:nvCxnSpPr>
        <p:spPr>
          <a:xfrm>
            <a:off x="1272350" y="2860475"/>
            <a:ext cx="164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471" y="4506825"/>
            <a:ext cx="151649" cy="10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4025" y="4508187"/>
            <a:ext cx="151650" cy="9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537" y="4488155"/>
            <a:ext cx="280074" cy="1391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Shape 188"/>
          <p:cNvCxnSpPr/>
          <p:nvPr/>
        </p:nvCxnSpPr>
        <p:spPr>
          <a:xfrm rot="10800000">
            <a:off x="2363275" y="3257650"/>
            <a:ext cx="0" cy="11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pic>
        <p:nvPicPr>
          <p:cNvPr id="189" name="Shape 1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07799" y="4508188"/>
            <a:ext cx="110949" cy="9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14497" y="3024400"/>
            <a:ext cx="280050" cy="155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32524" y="2669550"/>
            <a:ext cx="470331" cy="13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32513" y="3041225"/>
            <a:ext cx="470324" cy="13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90022" y="3135575"/>
            <a:ext cx="2009601" cy="2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ELBO</a:t>
            </a: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 b="-9" l="0" r="26686" t="8358"/>
          <a:stretch/>
        </p:blipFill>
        <p:spPr>
          <a:xfrm>
            <a:off x="4647200" y="1711012"/>
            <a:ext cx="3373404" cy="158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4">
            <a:alphaModFix/>
          </a:blip>
          <a:srcRect b="0" l="0" r="18380" t="10490"/>
          <a:stretch/>
        </p:blipFill>
        <p:spPr>
          <a:xfrm>
            <a:off x="4647187" y="3824925"/>
            <a:ext cx="3624517" cy="910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Shape 201"/>
          <p:cNvGrpSpPr/>
          <p:nvPr/>
        </p:nvGrpSpPr>
        <p:grpSpPr>
          <a:xfrm>
            <a:off x="5740897" y="3299373"/>
            <a:ext cx="2185905" cy="80028"/>
            <a:chOff x="2423800" y="4255850"/>
            <a:chExt cx="4495898" cy="89178"/>
          </a:xfrm>
        </p:grpSpPr>
        <p:sp>
          <p:nvSpPr>
            <p:cNvPr id="202" name="Shape 202"/>
            <p:cNvSpPr/>
            <p:nvPr/>
          </p:nvSpPr>
          <p:spPr>
            <a:xfrm>
              <a:off x="2496775" y="4255850"/>
              <a:ext cx="4422923" cy="41424"/>
            </a:xfrm>
            <a:custGeom>
              <a:pathLst>
                <a:path extrusionOk="0" h="1380" w="126135">
                  <a:moveTo>
                    <a:pt x="0" y="973"/>
                  </a:moveTo>
                  <a:cubicBezTo>
                    <a:pt x="29074" y="973"/>
                    <a:pt x="58157" y="273"/>
                    <a:pt x="87224" y="973"/>
                  </a:cubicBezTo>
                  <a:cubicBezTo>
                    <a:pt x="100194" y="1285"/>
                    <a:pt x="113311" y="1974"/>
                    <a:pt x="126135" y="0"/>
                  </a:cubicBezTo>
                </a:path>
              </a:pathLst>
            </a:custGeom>
            <a:noFill/>
            <a:ln cap="flat" cmpd="sng" w="9525">
              <a:solidFill>
                <a:srgbClr val="EA3A6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03" name="Shape 203"/>
            <p:cNvSpPr/>
            <p:nvPr/>
          </p:nvSpPr>
          <p:spPr>
            <a:xfrm>
              <a:off x="2423800" y="4303603"/>
              <a:ext cx="3177700" cy="41425"/>
            </a:xfrm>
            <a:custGeom>
              <a:pathLst>
                <a:path extrusionOk="0" h="1657" w="127108">
                  <a:moveTo>
                    <a:pt x="0" y="1657"/>
                  </a:moveTo>
                  <a:cubicBezTo>
                    <a:pt x="42249" y="-1531"/>
                    <a:pt x="84738" y="1008"/>
                    <a:pt x="127108" y="1008"/>
                  </a:cubicBezTo>
                </a:path>
              </a:pathLst>
            </a:custGeom>
            <a:noFill/>
            <a:ln cap="flat" cmpd="sng" w="9525">
              <a:solidFill>
                <a:srgbClr val="EA3A6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sp>
        <p:nvSpPr>
          <p:cNvPr id="204" name="Shape 204"/>
          <p:cNvSpPr txBox="1"/>
          <p:nvPr/>
        </p:nvSpPr>
        <p:spPr>
          <a:xfrm>
            <a:off x="5851950" y="3390900"/>
            <a:ext cx="1963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>
                <a:solidFill>
                  <a:srgbClr val="EA3A68"/>
                </a:solidFill>
              </a:rPr>
              <a:t>ELBO</a:t>
            </a:r>
          </a:p>
        </p:txBody>
      </p:sp>
      <p:cxnSp>
        <p:nvCxnSpPr>
          <p:cNvPr id="205" name="Shape 205"/>
          <p:cNvCxnSpPr/>
          <p:nvPr/>
        </p:nvCxnSpPr>
        <p:spPr>
          <a:xfrm>
            <a:off x="1149900" y="2505112"/>
            <a:ext cx="3093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6" name="Shape 206"/>
          <p:cNvCxnSpPr/>
          <p:nvPr/>
        </p:nvCxnSpPr>
        <p:spPr>
          <a:xfrm>
            <a:off x="1149900" y="4735412"/>
            <a:ext cx="3093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7" name="Shape 207"/>
          <p:cNvCxnSpPr/>
          <p:nvPr/>
        </p:nvCxnSpPr>
        <p:spPr>
          <a:xfrm>
            <a:off x="3785250" y="2707675"/>
            <a:ext cx="0" cy="1851900"/>
          </a:xfrm>
          <a:prstGeom prst="straightConnector1">
            <a:avLst/>
          </a:prstGeom>
          <a:noFill/>
          <a:ln cap="flat" cmpd="sng" w="19050">
            <a:solidFill>
              <a:srgbClr val="677E13"/>
            </a:solidFill>
            <a:prstDash val="solid"/>
            <a:round/>
            <a:headEnd len="lg" w="lg" type="triangle"/>
            <a:tailEnd len="lg" w="lg" type="triangle"/>
          </a:ln>
        </p:spPr>
      </p:cxnSp>
      <p:pic>
        <p:nvPicPr>
          <p:cNvPr id="208" name="Shape 2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3539" y="3505975"/>
            <a:ext cx="728489" cy="228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Shape 209"/>
          <p:cNvCxnSpPr/>
          <p:nvPr/>
        </p:nvCxnSpPr>
        <p:spPr>
          <a:xfrm flipH="1" rot="10800000">
            <a:off x="1149900" y="3419987"/>
            <a:ext cx="2330100" cy="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0" name="Shape 210"/>
          <p:cNvCxnSpPr/>
          <p:nvPr/>
        </p:nvCxnSpPr>
        <p:spPr>
          <a:xfrm>
            <a:off x="1373750" y="2626275"/>
            <a:ext cx="0" cy="661500"/>
          </a:xfrm>
          <a:prstGeom prst="straightConnector1">
            <a:avLst/>
          </a:prstGeom>
          <a:noFill/>
          <a:ln cap="flat" cmpd="sng" w="19050">
            <a:solidFill>
              <a:srgbClr val="01ABCF"/>
            </a:solidFill>
            <a:prstDash val="solid"/>
            <a:round/>
            <a:headEnd len="lg" w="lg" type="triangle"/>
            <a:tailEnd len="lg" w="lg" type="triangle"/>
          </a:ln>
        </p:spPr>
      </p:cxnSp>
      <p:pic>
        <p:nvPicPr>
          <p:cNvPr id="211" name="Shape 2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5073" y="2870948"/>
            <a:ext cx="728474" cy="1922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Shape 212"/>
          <p:cNvCxnSpPr/>
          <p:nvPr/>
        </p:nvCxnSpPr>
        <p:spPr>
          <a:xfrm>
            <a:off x="1373750" y="3588712"/>
            <a:ext cx="0" cy="987000"/>
          </a:xfrm>
          <a:prstGeom prst="straightConnector1">
            <a:avLst/>
          </a:prstGeom>
          <a:noFill/>
          <a:ln cap="flat" cmpd="sng" w="19050">
            <a:solidFill>
              <a:srgbClr val="EA3A68"/>
            </a:solidFill>
            <a:prstDash val="solid"/>
            <a:round/>
            <a:headEnd len="lg" w="lg" type="triangle"/>
            <a:tailEnd len="lg" w="lg" type="triangle"/>
          </a:ln>
        </p:spPr>
      </p:cxnSp>
      <p:pic>
        <p:nvPicPr>
          <p:cNvPr id="213" name="Shape 2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5073" y="4013675"/>
            <a:ext cx="567714" cy="13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/>
          <p:nvPr/>
        </p:nvSpPr>
        <p:spPr>
          <a:xfrm>
            <a:off x="1862150" y="2065664"/>
            <a:ext cx="3490050" cy="1801949"/>
          </a:xfrm>
          <a:custGeom>
            <a:pathLst>
              <a:path extrusionOk="0" h="72078" w="139602">
                <a:moveTo>
                  <a:pt x="139602" y="72078"/>
                </a:moveTo>
                <a:cubicBezTo>
                  <a:pt x="133556" y="53942"/>
                  <a:pt x="120559" y="38383"/>
                  <a:pt x="107042" y="24866"/>
                </a:cubicBezTo>
                <a:cubicBezTo>
                  <a:pt x="96424" y="14248"/>
                  <a:pt x="84079" y="2388"/>
                  <a:pt x="69191" y="446"/>
                </a:cubicBezTo>
                <a:cubicBezTo>
                  <a:pt x="50932" y="-1935"/>
                  <a:pt x="31207" y="5538"/>
                  <a:pt x="16280" y="16319"/>
                </a:cubicBezTo>
                <a:cubicBezTo>
                  <a:pt x="10646" y="20387"/>
                  <a:pt x="3107" y="23127"/>
                  <a:pt x="0" y="29343"/>
                </a:cubicBezTo>
              </a:path>
            </a:pathLst>
          </a:custGeom>
          <a:noFill/>
          <a:ln cap="flat" cmpd="sng" w="19050">
            <a:solidFill>
              <a:srgbClr val="01ABCF"/>
            </a:solidFill>
            <a:prstDash val="dot"/>
            <a:round/>
            <a:headEnd len="lg" w="lg" type="none"/>
            <a:tailEnd len="lg" w="lg" type="stealth"/>
          </a:ln>
        </p:spPr>
      </p:sp>
      <p:sp>
        <p:nvSpPr>
          <p:cNvPr id="215" name="Shape 215"/>
          <p:cNvSpPr/>
          <p:nvPr/>
        </p:nvSpPr>
        <p:spPr>
          <a:xfrm>
            <a:off x="1913025" y="4233925"/>
            <a:ext cx="4700900" cy="1264100"/>
          </a:xfrm>
          <a:custGeom>
            <a:pathLst>
              <a:path extrusionOk="0" h="50564" w="188036">
                <a:moveTo>
                  <a:pt x="188036" y="22385"/>
                </a:moveTo>
                <a:cubicBezTo>
                  <a:pt x="168366" y="59264"/>
                  <a:pt x="104931" y="52565"/>
                  <a:pt x="64307" y="42735"/>
                </a:cubicBezTo>
                <a:cubicBezTo>
                  <a:pt x="39291" y="36681"/>
                  <a:pt x="23020" y="11510"/>
                  <a:pt x="0" y="0"/>
                </a:cubicBezTo>
              </a:path>
            </a:pathLst>
          </a:custGeom>
          <a:noFill/>
          <a:ln cap="flat" cmpd="sng" w="19050">
            <a:solidFill>
              <a:srgbClr val="EA3A68"/>
            </a:solidFill>
            <a:prstDash val="dot"/>
            <a:round/>
            <a:headEnd len="lg" w="lg" type="none"/>
            <a:tailEnd len="lg" w="lg" type="stealth"/>
          </a:ln>
        </p:spPr>
      </p:sp>
      <p:sp>
        <p:nvSpPr>
          <p:cNvPr id="216" name="Shape 216"/>
          <p:cNvSpPr/>
          <p:nvPr/>
        </p:nvSpPr>
        <p:spPr>
          <a:xfrm>
            <a:off x="4100675" y="3826925"/>
            <a:ext cx="3144100" cy="1411750"/>
          </a:xfrm>
          <a:custGeom>
            <a:pathLst>
              <a:path extrusionOk="0" h="56470" w="125764">
                <a:moveTo>
                  <a:pt x="125764" y="37851"/>
                </a:moveTo>
                <a:cubicBezTo>
                  <a:pt x="119566" y="45818"/>
                  <a:pt x="111336" y="54331"/>
                  <a:pt x="101344" y="55759"/>
                </a:cubicBezTo>
                <a:cubicBezTo>
                  <a:pt x="80847" y="58686"/>
                  <a:pt x="59218" y="51587"/>
                  <a:pt x="40700" y="42328"/>
                </a:cubicBezTo>
                <a:cubicBezTo>
                  <a:pt x="33698" y="38827"/>
                  <a:pt x="25594" y="37109"/>
                  <a:pt x="19536" y="32153"/>
                </a:cubicBezTo>
                <a:cubicBezTo>
                  <a:pt x="9829" y="24211"/>
                  <a:pt x="5608" y="11216"/>
                  <a:pt x="0" y="0"/>
                </a:cubicBezTo>
              </a:path>
            </a:pathLst>
          </a:custGeom>
          <a:noFill/>
          <a:ln cap="flat" cmpd="sng" w="19050">
            <a:solidFill>
              <a:srgbClr val="677E13"/>
            </a:solidFill>
            <a:prstDash val="dot"/>
            <a:round/>
            <a:headEnd len="lg" w="lg" type="none"/>
            <a:tailEnd len="lg" w="lg" type="stealth"/>
          </a:ln>
        </p:spPr>
      </p:sp>
      <p:sp>
        <p:nvSpPr>
          <p:cNvPr id="217" name="Shape 217"/>
          <p:cNvSpPr txBox="1"/>
          <p:nvPr/>
        </p:nvSpPr>
        <p:spPr>
          <a:xfrm>
            <a:off x="1748400" y="5766400"/>
            <a:ext cx="5647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log p(x)与q无关，因此最小化KL距离可以视为最大化ELBO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平均场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1118925" y="1741575"/>
            <a:ext cx="6822000" cy="17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平均场变分族</a:t>
            </a:r>
          </a:p>
          <a:p>
            <a:pPr lvl="0" rtl="0">
              <a:spcBef>
                <a:spcPts val="600"/>
              </a:spcBef>
              <a:buNone/>
            </a:pPr>
            <a:r>
              <a:rPr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假设隐含变量互相独立，各自由一个变量分布中的单一因子决定</a:t>
            </a:r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1800" y="2763874"/>
            <a:ext cx="1760399" cy="71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/>
        </p:nvSpPr>
        <p:spPr>
          <a:xfrm>
            <a:off x="1161000" y="3725500"/>
            <a:ext cx="6822000" cy="17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坐标上升法(CAVI)</a:t>
            </a:r>
          </a:p>
          <a:p>
            <a:pPr lvl="0" rtl="0">
              <a:spcBef>
                <a:spcPts val="600"/>
              </a:spcBef>
              <a:buNone/>
            </a:pPr>
            <a:r>
              <a:rPr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每次优化其中一个参数而固定其他参数</a:t>
            </a:r>
          </a:p>
        </p:txBody>
      </p:sp>
      <p:pic>
        <p:nvPicPr>
          <p:cNvPr id="226" name="Shape 2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8262" y="4640975"/>
            <a:ext cx="3307473" cy="28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CAVI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373750" y="1924175"/>
            <a:ext cx="6420600" cy="3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输入: </a:t>
            </a:r>
            <a:r>
              <a:rPr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模型            ，数据集</a:t>
            </a:r>
          </a:p>
          <a:p>
            <a:pPr lvl="0">
              <a:spcBef>
                <a:spcPts val="0"/>
              </a:spcBef>
              <a:buNone/>
            </a:pPr>
            <a:r>
              <a:rPr b="1"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输入: </a:t>
            </a:r>
            <a:r>
              <a:rPr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变分分布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>
              <a:spcBef>
                <a:spcPts val="0"/>
              </a:spcBef>
              <a:buNone/>
            </a:pPr>
            <a:r>
              <a:rPr b="1"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初始化:</a:t>
            </a:r>
            <a:r>
              <a:rPr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变量因子</a:t>
            </a:r>
          </a:p>
          <a:p>
            <a:pPr lvl="0">
              <a:spcBef>
                <a:spcPts val="0"/>
              </a:spcBef>
              <a:buNone/>
            </a:pPr>
            <a:r>
              <a:rPr b="1"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while </a:t>
            </a:r>
            <a:r>
              <a:rPr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ELBO</a:t>
            </a:r>
            <a:r>
              <a:rPr b="1"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没有收敛</a:t>
            </a:r>
            <a:r>
              <a:rPr b="1"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 do</a:t>
            </a:r>
          </a:p>
          <a:p>
            <a:pPr lvl="0">
              <a:spcBef>
                <a:spcPts val="0"/>
              </a:spcBef>
              <a:buNone/>
            </a:pPr>
            <a:r>
              <a:rPr b="1"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	for </a:t>
            </a:r>
            <a:r>
              <a:rPr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j ∈ {1,...,m} </a:t>
            </a:r>
            <a:r>
              <a:rPr b="1"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do</a:t>
            </a:r>
          </a:p>
          <a:p>
            <a:pPr lvl="0">
              <a:spcBef>
                <a:spcPts val="0"/>
              </a:spcBef>
              <a:buNone/>
            </a:pPr>
            <a:r>
              <a:rPr b="1"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b="1"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end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end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return </a:t>
            </a:r>
          </a:p>
          <a:p>
            <a:pPr indent="38735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6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239" y="2017737"/>
            <a:ext cx="566149" cy="20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0975" y="2107612"/>
            <a:ext cx="130675" cy="11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6750" y="2519374"/>
            <a:ext cx="1183150" cy="48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81389" y="3297825"/>
            <a:ext cx="471266" cy="20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88475" y="4108075"/>
            <a:ext cx="3307473" cy="28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02525" y="4870724"/>
            <a:ext cx="3169206" cy="20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06738" y="5499325"/>
            <a:ext cx="337199" cy="2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ctrTitle"/>
          </p:nvPr>
        </p:nvSpPr>
        <p:spPr>
          <a:xfrm>
            <a:off x="1650450" y="1830109"/>
            <a:ext cx="58431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6000">
                <a:solidFill>
                  <a:srgbClr val="AACF20"/>
                </a:solidFill>
              </a:rPr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A complete example</a:t>
            </a:r>
          </a:p>
        </p:txBody>
      </p:sp>
      <p:sp>
        <p:nvSpPr>
          <p:cNvPr id="245" name="Shape 245"/>
          <p:cNvSpPr txBox="1"/>
          <p:nvPr>
            <p:ph idx="1" type="subTitle"/>
          </p:nvPr>
        </p:nvSpPr>
        <p:spPr>
          <a:xfrm>
            <a:off x="1650450" y="3505725"/>
            <a:ext cx="58431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Bayesian mixture of Gaussians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问题定义</a:t>
            </a:r>
          </a:p>
        </p:txBody>
      </p:sp>
      <p:sp>
        <p:nvSpPr>
          <p:cNvPr id="251" name="Shape 251"/>
          <p:cNvSpPr/>
          <p:nvPr/>
        </p:nvSpPr>
        <p:spPr>
          <a:xfrm>
            <a:off x="3827437" y="2701187"/>
            <a:ext cx="101700" cy="101700"/>
          </a:xfrm>
          <a:prstGeom prst="ellipse">
            <a:avLst/>
          </a:prstGeom>
          <a:solidFill>
            <a:srgbClr val="EA3A68"/>
          </a:solidFill>
          <a:ln cap="flat" cmpd="sng" w="9525">
            <a:solidFill>
              <a:srgbClr val="EA3A6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3979837" y="2853587"/>
            <a:ext cx="101700" cy="101700"/>
          </a:xfrm>
          <a:prstGeom prst="ellipse">
            <a:avLst/>
          </a:prstGeom>
          <a:solidFill>
            <a:srgbClr val="EA3A68"/>
          </a:solidFill>
          <a:ln cap="flat" cmpd="sng" w="9525">
            <a:solidFill>
              <a:srgbClr val="EA3A6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3782200" y="3107475"/>
            <a:ext cx="101700" cy="101700"/>
          </a:xfrm>
          <a:prstGeom prst="ellipse">
            <a:avLst/>
          </a:prstGeom>
          <a:solidFill>
            <a:srgbClr val="EA3A68"/>
          </a:solidFill>
          <a:ln cap="flat" cmpd="sng" w="9525">
            <a:solidFill>
              <a:srgbClr val="EA3A6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4162537" y="3036287"/>
            <a:ext cx="101700" cy="101700"/>
          </a:xfrm>
          <a:prstGeom prst="ellipse">
            <a:avLst/>
          </a:prstGeom>
          <a:solidFill>
            <a:srgbClr val="EA3A68"/>
          </a:solidFill>
          <a:ln cap="flat" cmpd="sng" w="9525">
            <a:solidFill>
              <a:srgbClr val="EA3A6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3695800" y="3483600"/>
            <a:ext cx="101700" cy="101700"/>
          </a:xfrm>
          <a:prstGeom prst="ellipse">
            <a:avLst/>
          </a:prstGeom>
          <a:solidFill>
            <a:srgbClr val="EA3A68"/>
          </a:solidFill>
          <a:ln cap="flat" cmpd="sng" w="9525">
            <a:solidFill>
              <a:srgbClr val="EA3A6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3507700" y="3259875"/>
            <a:ext cx="101700" cy="101700"/>
          </a:xfrm>
          <a:prstGeom prst="ellipse">
            <a:avLst/>
          </a:prstGeom>
          <a:solidFill>
            <a:srgbClr val="EA3A68"/>
          </a:solidFill>
          <a:ln cap="flat" cmpd="sng" w="9525">
            <a:solidFill>
              <a:srgbClr val="EA3A6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3406000" y="2985375"/>
            <a:ext cx="101700" cy="101700"/>
          </a:xfrm>
          <a:prstGeom prst="ellipse">
            <a:avLst/>
          </a:prstGeom>
          <a:solidFill>
            <a:srgbClr val="EA3A68"/>
          </a:solidFill>
          <a:ln cap="flat" cmpd="sng" w="9525">
            <a:solidFill>
              <a:srgbClr val="EA3A6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3172600" y="3259875"/>
            <a:ext cx="101700" cy="101700"/>
          </a:xfrm>
          <a:prstGeom prst="ellipse">
            <a:avLst/>
          </a:prstGeom>
          <a:solidFill>
            <a:srgbClr val="EA3A68"/>
          </a:solidFill>
          <a:ln cap="flat" cmpd="sng" w="9525">
            <a:solidFill>
              <a:srgbClr val="EA3A6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3406000" y="3483600"/>
            <a:ext cx="101700" cy="101700"/>
          </a:xfrm>
          <a:prstGeom prst="ellipse">
            <a:avLst/>
          </a:prstGeom>
          <a:solidFill>
            <a:srgbClr val="EA3A68"/>
          </a:solidFill>
          <a:ln cap="flat" cmpd="sng" w="9525">
            <a:solidFill>
              <a:srgbClr val="EA3A6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3594100" y="3071775"/>
            <a:ext cx="101700" cy="101700"/>
          </a:xfrm>
          <a:prstGeom prst="ellipse">
            <a:avLst/>
          </a:prstGeom>
          <a:solidFill>
            <a:srgbClr val="EA3A68"/>
          </a:solidFill>
          <a:ln cap="flat" cmpd="sng" w="9525">
            <a:solidFill>
              <a:srgbClr val="EA3A6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2977000" y="2985375"/>
            <a:ext cx="101700" cy="101700"/>
          </a:xfrm>
          <a:prstGeom prst="ellipse">
            <a:avLst/>
          </a:prstGeom>
          <a:solidFill>
            <a:srgbClr val="EA3A68"/>
          </a:solidFill>
          <a:ln cap="flat" cmpd="sng" w="9525">
            <a:solidFill>
              <a:srgbClr val="EA3A6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3883900" y="3361575"/>
            <a:ext cx="101700" cy="101700"/>
          </a:xfrm>
          <a:prstGeom prst="ellipse">
            <a:avLst/>
          </a:prstGeom>
          <a:solidFill>
            <a:srgbClr val="EA3A68"/>
          </a:solidFill>
          <a:ln cap="flat" cmpd="sng" w="9525">
            <a:solidFill>
              <a:srgbClr val="EA3A6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3078700" y="3654950"/>
            <a:ext cx="101700" cy="101700"/>
          </a:xfrm>
          <a:prstGeom prst="ellipse">
            <a:avLst/>
          </a:prstGeom>
          <a:solidFill>
            <a:srgbClr val="EA3A68"/>
          </a:solidFill>
          <a:ln cap="flat" cmpd="sng" w="9525">
            <a:solidFill>
              <a:srgbClr val="EA3A6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3695800" y="3859725"/>
            <a:ext cx="101700" cy="101700"/>
          </a:xfrm>
          <a:prstGeom prst="ellipse">
            <a:avLst/>
          </a:prstGeom>
          <a:solidFill>
            <a:srgbClr val="EA3A68"/>
          </a:solidFill>
          <a:ln cap="flat" cmpd="sng" w="9525">
            <a:solidFill>
              <a:srgbClr val="EA3A6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3942750" y="3654950"/>
            <a:ext cx="101700" cy="101700"/>
          </a:xfrm>
          <a:prstGeom prst="ellipse">
            <a:avLst/>
          </a:prstGeom>
          <a:solidFill>
            <a:srgbClr val="EA3A68"/>
          </a:solidFill>
          <a:ln cap="flat" cmpd="sng" w="9525">
            <a:solidFill>
              <a:srgbClr val="EA3A6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5845250" y="3259875"/>
            <a:ext cx="101700" cy="101700"/>
          </a:xfrm>
          <a:prstGeom prst="ellipse">
            <a:avLst/>
          </a:prstGeom>
          <a:solidFill>
            <a:srgbClr val="677E13"/>
          </a:solidFill>
          <a:ln cap="flat" cmpd="sng" w="9525">
            <a:solidFill>
              <a:srgbClr val="677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6065275" y="3160325"/>
            <a:ext cx="101700" cy="101700"/>
          </a:xfrm>
          <a:prstGeom prst="ellipse">
            <a:avLst/>
          </a:prstGeom>
          <a:solidFill>
            <a:srgbClr val="677E13"/>
          </a:solidFill>
          <a:ln cap="flat" cmpd="sng" w="9525">
            <a:solidFill>
              <a:srgbClr val="677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4999700" y="2985375"/>
            <a:ext cx="101700" cy="101700"/>
          </a:xfrm>
          <a:prstGeom prst="ellipse">
            <a:avLst/>
          </a:prstGeom>
          <a:solidFill>
            <a:srgbClr val="677E13"/>
          </a:solidFill>
          <a:ln cap="flat" cmpd="sng" w="9525">
            <a:solidFill>
              <a:srgbClr val="677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4362875" y="3160325"/>
            <a:ext cx="101700" cy="101700"/>
          </a:xfrm>
          <a:prstGeom prst="ellipse">
            <a:avLst/>
          </a:prstGeom>
          <a:solidFill>
            <a:srgbClr val="677E13"/>
          </a:solidFill>
          <a:ln cap="flat" cmpd="sng" w="9525">
            <a:solidFill>
              <a:srgbClr val="677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4583975" y="3361575"/>
            <a:ext cx="101700" cy="101700"/>
          </a:xfrm>
          <a:prstGeom prst="ellipse">
            <a:avLst/>
          </a:prstGeom>
          <a:solidFill>
            <a:srgbClr val="677E13"/>
          </a:solidFill>
          <a:ln cap="flat" cmpd="sng" w="9525">
            <a:solidFill>
              <a:srgbClr val="677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583975" y="2985375"/>
            <a:ext cx="101700" cy="101700"/>
          </a:xfrm>
          <a:prstGeom prst="ellipse">
            <a:avLst/>
          </a:prstGeom>
          <a:solidFill>
            <a:srgbClr val="677E13"/>
          </a:solidFill>
          <a:ln cap="flat" cmpd="sng" w="9525">
            <a:solidFill>
              <a:srgbClr val="677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4943550" y="3160325"/>
            <a:ext cx="101700" cy="101700"/>
          </a:xfrm>
          <a:prstGeom prst="ellipse">
            <a:avLst/>
          </a:prstGeom>
          <a:solidFill>
            <a:srgbClr val="677E13"/>
          </a:solidFill>
          <a:ln cap="flat" cmpd="sng" w="9525">
            <a:solidFill>
              <a:srgbClr val="677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4559700" y="3553250"/>
            <a:ext cx="101700" cy="101700"/>
          </a:xfrm>
          <a:prstGeom prst="ellipse">
            <a:avLst/>
          </a:prstGeom>
          <a:solidFill>
            <a:srgbClr val="677E13"/>
          </a:solidFill>
          <a:ln cap="flat" cmpd="sng" w="9525">
            <a:solidFill>
              <a:srgbClr val="677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4943550" y="3361575"/>
            <a:ext cx="101700" cy="101700"/>
          </a:xfrm>
          <a:prstGeom prst="ellipse">
            <a:avLst/>
          </a:prstGeom>
          <a:solidFill>
            <a:srgbClr val="677E13"/>
          </a:solidFill>
          <a:ln cap="flat" cmpd="sng" w="9525">
            <a:solidFill>
              <a:srgbClr val="677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5130975" y="3259875"/>
            <a:ext cx="101700" cy="101700"/>
          </a:xfrm>
          <a:prstGeom prst="ellipse">
            <a:avLst/>
          </a:prstGeom>
          <a:solidFill>
            <a:srgbClr val="677E13"/>
          </a:solidFill>
          <a:ln cap="flat" cmpd="sng" w="9525">
            <a:solidFill>
              <a:srgbClr val="677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5029275" y="3562825"/>
            <a:ext cx="101700" cy="101700"/>
          </a:xfrm>
          <a:prstGeom prst="ellipse">
            <a:avLst/>
          </a:prstGeom>
          <a:solidFill>
            <a:srgbClr val="677E13"/>
          </a:solidFill>
          <a:ln cap="flat" cmpd="sng" w="9525">
            <a:solidFill>
              <a:srgbClr val="677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415425" y="3071775"/>
            <a:ext cx="101700" cy="101700"/>
          </a:xfrm>
          <a:prstGeom prst="ellipse">
            <a:avLst/>
          </a:prstGeom>
          <a:solidFill>
            <a:srgbClr val="677E13"/>
          </a:solidFill>
          <a:ln cap="flat" cmpd="sng" w="9525">
            <a:solidFill>
              <a:srgbClr val="677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303125" y="3361575"/>
            <a:ext cx="101700" cy="101700"/>
          </a:xfrm>
          <a:prstGeom prst="ellipse">
            <a:avLst/>
          </a:prstGeom>
          <a:solidFill>
            <a:srgbClr val="677E13"/>
          </a:solidFill>
          <a:ln cap="flat" cmpd="sng" w="9525">
            <a:solidFill>
              <a:srgbClr val="677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5598125" y="3209175"/>
            <a:ext cx="101700" cy="101700"/>
          </a:xfrm>
          <a:prstGeom prst="ellipse">
            <a:avLst/>
          </a:prstGeom>
          <a:solidFill>
            <a:srgbClr val="677E13"/>
          </a:solidFill>
          <a:ln cap="flat" cmpd="sng" w="9525">
            <a:solidFill>
              <a:srgbClr val="677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4193750" y="4047950"/>
            <a:ext cx="101700" cy="101700"/>
          </a:xfrm>
          <a:prstGeom prst="ellipse">
            <a:avLst/>
          </a:prstGeom>
          <a:solidFill>
            <a:srgbClr val="01ABCF"/>
          </a:solidFill>
          <a:ln cap="flat" cmpd="sng" w="9525">
            <a:solidFill>
              <a:srgbClr val="01ABC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4346150" y="4200350"/>
            <a:ext cx="101700" cy="101700"/>
          </a:xfrm>
          <a:prstGeom prst="ellipse">
            <a:avLst/>
          </a:prstGeom>
          <a:solidFill>
            <a:srgbClr val="01ABCF"/>
          </a:solidFill>
          <a:ln cap="flat" cmpd="sng" w="9525">
            <a:solidFill>
              <a:srgbClr val="01ABC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3985600" y="4302050"/>
            <a:ext cx="101700" cy="101700"/>
          </a:xfrm>
          <a:prstGeom prst="ellipse">
            <a:avLst/>
          </a:prstGeom>
          <a:solidFill>
            <a:srgbClr val="01ABCF"/>
          </a:solidFill>
          <a:ln cap="flat" cmpd="sng" w="9525">
            <a:solidFill>
              <a:srgbClr val="01ABC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4559700" y="4200350"/>
            <a:ext cx="101700" cy="101700"/>
          </a:xfrm>
          <a:prstGeom prst="ellipse">
            <a:avLst/>
          </a:prstGeom>
          <a:solidFill>
            <a:srgbClr val="01ABCF"/>
          </a:solidFill>
          <a:ln cap="flat" cmpd="sng" w="9525">
            <a:solidFill>
              <a:srgbClr val="01ABC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4087300" y="4474400"/>
            <a:ext cx="101700" cy="101700"/>
          </a:xfrm>
          <a:prstGeom prst="ellipse">
            <a:avLst/>
          </a:prstGeom>
          <a:solidFill>
            <a:srgbClr val="01ABCF"/>
          </a:solidFill>
          <a:ln cap="flat" cmpd="sng" w="9525">
            <a:solidFill>
              <a:srgbClr val="01ABC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4362875" y="4403750"/>
            <a:ext cx="101700" cy="101700"/>
          </a:xfrm>
          <a:prstGeom prst="ellipse">
            <a:avLst/>
          </a:prstGeom>
          <a:solidFill>
            <a:srgbClr val="01ABCF"/>
          </a:solidFill>
          <a:ln cap="flat" cmpd="sng" w="9525">
            <a:solidFill>
              <a:srgbClr val="01ABC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4346150" y="4716625"/>
            <a:ext cx="101700" cy="101700"/>
          </a:xfrm>
          <a:prstGeom prst="ellipse">
            <a:avLst/>
          </a:prstGeom>
          <a:solidFill>
            <a:srgbClr val="01ABCF"/>
          </a:solidFill>
          <a:ln cap="flat" cmpd="sng" w="9525">
            <a:solidFill>
              <a:srgbClr val="01ABC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4741625" y="4474400"/>
            <a:ext cx="101700" cy="101700"/>
          </a:xfrm>
          <a:prstGeom prst="ellipse">
            <a:avLst/>
          </a:prstGeom>
          <a:solidFill>
            <a:srgbClr val="01ABCF"/>
          </a:solidFill>
          <a:ln cap="flat" cmpd="sng" w="9525">
            <a:solidFill>
              <a:srgbClr val="01ABC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4583975" y="4716625"/>
            <a:ext cx="101700" cy="101700"/>
          </a:xfrm>
          <a:prstGeom prst="ellipse">
            <a:avLst/>
          </a:prstGeom>
          <a:solidFill>
            <a:srgbClr val="01ABCF"/>
          </a:solidFill>
          <a:ln cap="flat" cmpd="sng" w="9525">
            <a:solidFill>
              <a:srgbClr val="01ABC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5029275" y="4047950"/>
            <a:ext cx="101700" cy="101700"/>
          </a:xfrm>
          <a:prstGeom prst="ellipse">
            <a:avLst/>
          </a:prstGeom>
          <a:solidFill>
            <a:srgbClr val="01ABCF"/>
          </a:solidFill>
          <a:ln cap="flat" cmpd="sng" w="9525">
            <a:solidFill>
              <a:srgbClr val="01ABC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/>
        </p:nvSpPr>
        <p:spPr>
          <a:xfrm>
            <a:off x="3233575" y="1747125"/>
            <a:ext cx="12417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600"/>
              </a:spcBef>
              <a:buNone/>
            </a:pPr>
            <a:r>
              <a:rPr b="1"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聚类个数</a:t>
            </a:r>
            <a:r>
              <a:rPr b="1"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: K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4702825" y="1747125"/>
            <a:ext cx="6960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600"/>
              </a:spcBef>
              <a:buNone/>
            </a:pPr>
            <a:r>
              <a:rPr b="1"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数据:</a:t>
            </a:r>
          </a:p>
        </p:txBody>
      </p:sp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525" y="1944340"/>
            <a:ext cx="535895" cy="1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建立模型</a:t>
            </a:r>
          </a:p>
        </p:txBody>
      </p:sp>
      <p:cxnSp>
        <p:nvCxnSpPr>
          <p:cNvPr id="298" name="Shape 298"/>
          <p:cNvCxnSpPr>
            <a:stCxn id="299" idx="7"/>
            <a:endCxn id="300" idx="3"/>
          </p:cNvCxnSpPr>
          <p:nvPr/>
        </p:nvCxnSpPr>
        <p:spPr>
          <a:xfrm flipH="1" rot="10800000">
            <a:off x="2371477" y="4179347"/>
            <a:ext cx="582000" cy="617100"/>
          </a:xfrm>
          <a:prstGeom prst="straightConnector1">
            <a:avLst/>
          </a:prstGeom>
          <a:noFill/>
          <a:ln cap="flat" cmpd="sng" w="19050">
            <a:solidFill>
              <a:srgbClr val="505670"/>
            </a:solidFill>
            <a:prstDash val="solid"/>
            <a:round/>
            <a:headEnd len="lg" w="lg" type="none"/>
            <a:tailEnd len="lg" w="lg" type="stealth"/>
          </a:ln>
        </p:spPr>
      </p:cxnSp>
      <p:grpSp>
        <p:nvGrpSpPr>
          <p:cNvPr id="301" name="Shape 301"/>
          <p:cNvGrpSpPr/>
          <p:nvPr/>
        </p:nvGrpSpPr>
        <p:grpSpPr>
          <a:xfrm>
            <a:off x="2891500" y="3295975"/>
            <a:ext cx="424200" cy="945450"/>
            <a:chOff x="2391275" y="2231412"/>
            <a:chExt cx="424200" cy="945450"/>
          </a:xfrm>
        </p:grpSpPr>
        <p:sp>
          <p:nvSpPr>
            <p:cNvPr id="300" name="Shape 300"/>
            <p:cNvSpPr/>
            <p:nvPr/>
          </p:nvSpPr>
          <p:spPr>
            <a:xfrm>
              <a:off x="2391275" y="2752662"/>
              <a:ext cx="424200" cy="424200"/>
            </a:xfrm>
            <a:prstGeom prst="ellipse">
              <a:avLst/>
            </a:prstGeom>
            <a:noFill/>
            <a:ln cap="flat" cmpd="sng" w="38100">
              <a:solidFill>
                <a:srgbClr val="AACF2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02" name="Shape 302"/>
            <p:cNvCxnSpPr>
              <a:stCxn id="303" idx="4"/>
              <a:endCxn id="300" idx="0"/>
            </p:cNvCxnSpPr>
            <p:nvPr/>
          </p:nvCxnSpPr>
          <p:spPr>
            <a:xfrm>
              <a:off x="2603375" y="2231412"/>
              <a:ext cx="0" cy="521400"/>
            </a:xfrm>
            <a:prstGeom prst="straightConnector1">
              <a:avLst/>
            </a:prstGeom>
            <a:noFill/>
            <a:ln cap="flat" cmpd="sng" w="19050">
              <a:solidFill>
                <a:srgbClr val="505670"/>
              </a:solidFill>
              <a:prstDash val="solid"/>
              <a:round/>
              <a:headEnd len="lg" w="lg" type="none"/>
              <a:tailEnd len="lg" w="lg" type="stealth"/>
            </a:ln>
          </p:spPr>
        </p:cxnSp>
      </p:grp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575" y="3954575"/>
            <a:ext cx="260066" cy="195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5" name="Shape 305"/>
          <p:cNvGrpSpPr/>
          <p:nvPr/>
        </p:nvGrpSpPr>
        <p:grpSpPr>
          <a:xfrm>
            <a:off x="2891500" y="2871775"/>
            <a:ext cx="424200" cy="424200"/>
            <a:chOff x="1364125" y="2918825"/>
            <a:chExt cx="424200" cy="424200"/>
          </a:xfrm>
        </p:grpSpPr>
        <p:sp>
          <p:nvSpPr>
            <p:cNvPr id="303" name="Shape 303"/>
            <p:cNvSpPr/>
            <p:nvPr/>
          </p:nvSpPr>
          <p:spPr>
            <a:xfrm>
              <a:off x="1364125" y="2918825"/>
              <a:ext cx="424200" cy="424200"/>
            </a:xfrm>
            <a:prstGeom prst="ellipse">
              <a:avLst/>
            </a:prstGeom>
            <a:noFill/>
            <a:ln cap="flat" cmpd="sng" w="38100">
              <a:solidFill>
                <a:srgbClr val="01CCF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306" name="Shape 30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46197" y="3010601"/>
              <a:ext cx="260075" cy="24064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07" name="Shape 307"/>
          <p:cNvCxnSpPr>
            <a:stCxn id="308" idx="1"/>
            <a:endCxn id="300" idx="5"/>
          </p:cNvCxnSpPr>
          <p:nvPr/>
        </p:nvCxnSpPr>
        <p:spPr>
          <a:xfrm rot="10800000">
            <a:off x="3253572" y="4179347"/>
            <a:ext cx="447300" cy="617100"/>
          </a:xfrm>
          <a:prstGeom prst="straightConnector1">
            <a:avLst/>
          </a:prstGeom>
          <a:noFill/>
          <a:ln cap="flat" cmpd="sng" w="19050">
            <a:solidFill>
              <a:srgbClr val="505670"/>
            </a:solidFill>
            <a:prstDash val="solid"/>
            <a:round/>
            <a:headEnd len="lg" w="lg" type="none"/>
            <a:tailEnd len="lg" w="lg" type="stealth"/>
          </a:ln>
        </p:spPr>
      </p:cxnSp>
      <p:grpSp>
        <p:nvGrpSpPr>
          <p:cNvPr id="309" name="Shape 309"/>
          <p:cNvGrpSpPr/>
          <p:nvPr/>
        </p:nvGrpSpPr>
        <p:grpSpPr>
          <a:xfrm>
            <a:off x="2009400" y="4734325"/>
            <a:ext cx="424200" cy="424200"/>
            <a:chOff x="1195375" y="4767325"/>
            <a:chExt cx="424200" cy="424200"/>
          </a:xfrm>
        </p:grpSpPr>
        <p:sp>
          <p:nvSpPr>
            <p:cNvPr id="299" name="Shape 299"/>
            <p:cNvSpPr/>
            <p:nvPr/>
          </p:nvSpPr>
          <p:spPr>
            <a:xfrm>
              <a:off x="1195375" y="4767325"/>
              <a:ext cx="424200" cy="424200"/>
            </a:xfrm>
            <a:prstGeom prst="ellipse">
              <a:avLst/>
            </a:prstGeom>
            <a:noFill/>
            <a:ln cap="flat" cmpd="sng" w="38100">
              <a:solidFill>
                <a:srgbClr val="01CCF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310" name="Shape 31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266602" y="4869024"/>
              <a:ext cx="260074" cy="1760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1" name="Shape 311"/>
          <p:cNvGrpSpPr/>
          <p:nvPr/>
        </p:nvGrpSpPr>
        <p:grpSpPr>
          <a:xfrm>
            <a:off x="3638750" y="4734325"/>
            <a:ext cx="424200" cy="424200"/>
            <a:chOff x="3026650" y="4838550"/>
            <a:chExt cx="424200" cy="424200"/>
          </a:xfrm>
        </p:grpSpPr>
        <p:sp>
          <p:nvSpPr>
            <p:cNvPr id="308" name="Shape 308"/>
            <p:cNvSpPr/>
            <p:nvPr/>
          </p:nvSpPr>
          <p:spPr>
            <a:xfrm>
              <a:off x="3026650" y="4838550"/>
              <a:ext cx="424200" cy="424200"/>
            </a:xfrm>
            <a:prstGeom prst="ellipse">
              <a:avLst/>
            </a:prstGeom>
            <a:noFill/>
            <a:ln cap="flat" cmpd="sng" w="38100">
              <a:solidFill>
                <a:srgbClr val="EA3A6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312" name="Shape 31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56150" y="4930751"/>
              <a:ext cx="201595" cy="1950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3" name="Shape 313"/>
          <p:cNvSpPr txBox="1"/>
          <p:nvPr/>
        </p:nvSpPr>
        <p:spPr>
          <a:xfrm>
            <a:off x="5757300" y="3380012"/>
            <a:ext cx="29214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属于哪一个类</a:t>
            </a:r>
          </a:p>
        </p:txBody>
      </p: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300" y="2701000"/>
            <a:ext cx="260066" cy="195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 txBox="1"/>
          <p:nvPr/>
        </p:nvSpPr>
        <p:spPr>
          <a:xfrm>
            <a:off x="5318050" y="2536312"/>
            <a:ext cx="18753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 第i个数据</a:t>
            </a:r>
          </a:p>
        </p:txBody>
      </p:sp>
      <p:pic>
        <p:nvPicPr>
          <p:cNvPr id="316" name="Shape 3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7834" y="3527013"/>
            <a:ext cx="260075" cy="24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7225" y="3549812"/>
            <a:ext cx="260066" cy="19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2302" y="4398649"/>
            <a:ext cx="260074" cy="17606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 txBox="1"/>
          <p:nvPr/>
        </p:nvSpPr>
        <p:spPr>
          <a:xfrm>
            <a:off x="5359425" y="4223725"/>
            <a:ext cx="29214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长度为k对应k个类的高斯分布平均值</a:t>
            </a:r>
          </a:p>
        </p:txBody>
      </p:sp>
      <p:pic>
        <p:nvPicPr>
          <p:cNvPr id="320" name="Shape 3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7812" y="5205701"/>
            <a:ext cx="201595" cy="19504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/>
        </p:nvSpPr>
        <p:spPr>
          <a:xfrm>
            <a:off x="5436175" y="5067425"/>
            <a:ext cx="29214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k个高斯分布共享的方差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1407139" y="1779925"/>
            <a:ext cx="63297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600"/>
              </a:spcBef>
              <a:buNone/>
            </a:pPr>
            <a:r>
              <a:rPr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k个均值不同的高斯分布对应k个类，由潜在变量c代表数据对应类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联合分布</a:t>
            </a:r>
          </a:p>
        </p:txBody>
      </p:sp>
      <p:pic>
        <p:nvPicPr>
          <p:cNvPr id="328" name="Shape 328"/>
          <p:cNvPicPr preferRelativeResize="0"/>
          <p:nvPr/>
        </p:nvPicPr>
        <p:blipFill rotWithShape="1">
          <a:blip r:embed="rId3">
            <a:alphaModFix/>
          </a:blip>
          <a:srcRect b="0" l="0" r="32341" t="11684"/>
          <a:stretch/>
        </p:blipFill>
        <p:spPr>
          <a:xfrm>
            <a:off x="2984512" y="1924199"/>
            <a:ext cx="3174979" cy="1057524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 txBox="1"/>
          <p:nvPr/>
        </p:nvSpPr>
        <p:spPr>
          <a:xfrm>
            <a:off x="1407139" y="3210450"/>
            <a:ext cx="63297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600"/>
              </a:spcBef>
              <a:buNone/>
            </a:pPr>
            <a:r>
              <a:rPr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从而得到联合概率分布</a:t>
            </a:r>
          </a:p>
        </p:txBody>
      </p:sp>
      <p:pic>
        <p:nvPicPr>
          <p:cNvPr id="330" name="Shape 3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6112" y="3783829"/>
            <a:ext cx="3571801" cy="589074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 txBox="1"/>
          <p:nvPr/>
        </p:nvSpPr>
        <p:spPr>
          <a:xfrm>
            <a:off x="1407164" y="4509175"/>
            <a:ext cx="63297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600"/>
              </a:spcBef>
              <a:buNone/>
            </a:pPr>
            <a:r>
              <a:rPr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同时根据贝叶斯法则得到</a:t>
            </a:r>
          </a:p>
        </p:txBody>
      </p:sp>
      <p:pic>
        <p:nvPicPr>
          <p:cNvPr id="332" name="Shape 3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4512" y="5082549"/>
            <a:ext cx="3174972" cy="552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4294967295" type="ctrTitle"/>
          </p:nvPr>
        </p:nvSpPr>
        <p:spPr>
          <a:xfrm>
            <a:off x="3031774" y="1007025"/>
            <a:ext cx="4961099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zh-CN" sz="9600">
                <a:solidFill>
                  <a:srgbClr val="01ABCF"/>
                </a:solidFill>
              </a:rPr>
              <a:t>Hello!</a:t>
            </a:r>
          </a:p>
        </p:txBody>
      </p:sp>
      <p:sp>
        <p:nvSpPr>
          <p:cNvPr id="68" name="Shape 68"/>
          <p:cNvSpPr txBox="1"/>
          <p:nvPr>
            <p:ph idx="4294967295" type="subTitle"/>
          </p:nvPr>
        </p:nvSpPr>
        <p:spPr>
          <a:xfrm>
            <a:off x="3031774" y="2215750"/>
            <a:ext cx="48711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4800">
                <a:latin typeface="Shadows Into Light"/>
                <a:ea typeface="Shadows Into Light"/>
                <a:cs typeface="Shadows Into Light"/>
                <a:sym typeface="Shadows Into Light"/>
              </a:rPr>
              <a:t>I am</a:t>
            </a:r>
            <a:r>
              <a:rPr lang="zh-CN" sz="4800">
                <a:latin typeface="Shadows Into Light"/>
                <a:ea typeface="Shadows Into Light"/>
                <a:cs typeface="Shadows Into Light"/>
                <a:sym typeface="Shadows Into Light"/>
              </a:rPr>
              <a:t> </a:t>
            </a:r>
            <a:r>
              <a:rPr lang="zh-CN" sz="4800">
                <a:latin typeface="Arial"/>
                <a:ea typeface="Arial"/>
                <a:cs typeface="Arial"/>
                <a:sym typeface="Arial"/>
              </a:rPr>
              <a:t>黄济民</a:t>
            </a:r>
          </a:p>
        </p:txBody>
      </p:sp>
      <p:sp>
        <p:nvSpPr>
          <p:cNvPr id="69" name="Shape 69"/>
          <p:cNvSpPr txBox="1"/>
          <p:nvPr>
            <p:ph idx="4294967295" type="body"/>
          </p:nvPr>
        </p:nvSpPr>
        <p:spPr>
          <a:xfrm>
            <a:off x="3031838" y="3753250"/>
            <a:ext cx="4961099" cy="209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武汉大学学硕在读，主要研究方向为</a:t>
            </a:r>
            <a:r>
              <a:rPr lang="zh-CN">
                <a:solidFill>
                  <a:srgbClr val="01ABCF"/>
                </a:solidFill>
              </a:rPr>
              <a:t>实体关系提取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相关问题欢迎随时邮件交流</a:t>
            </a:r>
            <a:r>
              <a:rPr lang="zh-CN" sz="2400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01ABCF"/>
                </a:solidFill>
              </a:rPr>
              <a:t>huangjimin@whu.edu.cn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250" y="1314850"/>
            <a:ext cx="1407299" cy="1407299"/>
          </a:xfrm>
          <a:prstGeom prst="wedgeEllipseCallout">
            <a:avLst>
              <a:gd fmla="val 47110" name="adj1"/>
              <a:gd fmla="val 46541" name="adj2"/>
            </a:avLst>
          </a:prstGeom>
          <a:noFill/>
          <a:ln cap="flat" cmpd="sng" w="9525">
            <a:solidFill>
              <a:srgbClr val="505670"/>
            </a:solidFill>
            <a:prstDash val="dash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近似后验分布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407139" y="1775750"/>
            <a:ext cx="63297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600"/>
              </a:spcBef>
              <a:buNone/>
            </a:pPr>
            <a:r>
              <a:rPr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假设使用变分分布                 拟合c的后验分布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1407139" y="2286575"/>
            <a:ext cx="63297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600"/>
              </a:spcBef>
              <a:buNone/>
            </a:pPr>
            <a:r>
              <a:rPr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                           拟合μ的后验分布</a:t>
            </a:r>
          </a:p>
        </p:txBody>
      </p:sp>
      <p:pic>
        <p:nvPicPr>
          <p:cNvPr id="340" name="Shape 3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399" y="1944422"/>
            <a:ext cx="745775" cy="2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 rotWithShape="1">
          <a:blip r:embed="rId4">
            <a:alphaModFix/>
          </a:blip>
          <a:srcRect b="0" l="0" r="3521" t="6173"/>
          <a:stretch/>
        </p:blipFill>
        <p:spPr>
          <a:xfrm>
            <a:off x="1319112" y="3406525"/>
            <a:ext cx="6505779" cy="20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0964" y="2444650"/>
            <a:ext cx="1288470" cy="237387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Shape 343"/>
          <p:cNvSpPr txBox="1"/>
          <p:nvPr/>
        </p:nvSpPr>
        <p:spPr>
          <a:xfrm>
            <a:off x="1407139" y="2825725"/>
            <a:ext cx="63297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600"/>
              </a:spcBef>
              <a:buNone/>
            </a:pPr>
            <a:r>
              <a:rPr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应用平均场计算得到ELBO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各分布推导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1407139" y="1857150"/>
            <a:ext cx="63297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600"/>
              </a:spcBef>
              <a:buNone/>
            </a:pPr>
            <a:r>
              <a:rPr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给出各个变分分布依照坐标上升法</a:t>
            </a:r>
          </a:p>
        </p:txBody>
      </p:sp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112" y="2401200"/>
            <a:ext cx="4731776" cy="26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9137" y="2879626"/>
            <a:ext cx="4585720" cy="51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Shape 352"/>
          <p:cNvSpPr txBox="1"/>
          <p:nvPr/>
        </p:nvSpPr>
        <p:spPr>
          <a:xfrm>
            <a:off x="1407139" y="3553800"/>
            <a:ext cx="63297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600"/>
              </a:spcBef>
              <a:buNone/>
            </a:pPr>
            <a:r>
              <a:rPr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进一步更新每个分布的参数</a:t>
            </a:r>
          </a:p>
        </p:txBody>
      </p:sp>
      <p:pic>
        <p:nvPicPr>
          <p:cNvPr id="353" name="Shape 3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7475" y="4068921"/>
            <a:ext cx="3969060" cy="26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Shape 3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83300" y="4450825"/>
            <a:ext cx="1577399" cy="43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43437" y="5006680"/>
            <a:ext cx="1457125" cy="3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CAVI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361700" y="1736050"/>
            <a:ext cx="6420600" cy="3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输入: </a:t>
            </a:r>
            <a:r>
              <a:rPr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聚类个数K</a:t>
            </a:r>
            <a:r>
              <a:rPr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，</a:t>
            </a:r>
            <a:r>
              <a:rPr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先验方差    ，</a:t>
            </a:r>
            <a:r>
              <a:rPr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数据集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输入: </a:t>
            </a:r>
            <a:r>
              <a:rPr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变分分布                和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初始化:</a:t>
            </a:r>
            <a:r>
              <a:rPr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变量因子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while </a:t>
            </a:r>
            <a:r>
              <a:rPr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ELBO</a:t>
            </a:r>
            <a:r>
              <a:rPr b="1"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没有收敛</a:t>
            </a:r>
            <a:r>
              <a:rPr b="1"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 do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	for </a:t>
            </a:r>
            <a:r>
              <a:rPr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i</a:t>
            </a:r>
            <a:r>
              <a:rPr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 ∈ {1,...,n} </a:t>
            </a:r>
            <a:r>
              <a:rPr b="1"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do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	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b="1"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end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for </a:t>
            </a:r>
            <a:r>
              <a:rPr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k ∈ {1,...,K} </a:t>
            </a:r>
            <a:r>
              <a:rPr b="1"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do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b="1"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end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计算 ELBO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end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zh-CN"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return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62" name="Shape 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925" y="1859497"/>
            <a:ext cx="177424" cy="17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Shape 3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8875" y="1910387"/>
            <a:ext cx="331825" cy="12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Shape 3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5199" y="2102247"/>
            <a:ext cx="745775" cy="2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Shape 3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5714" y="2090462"/>
            <a:ext cx="1288470" cy="237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Shape 3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48674" y="2587694"/>
            <a:ext cx="1457678" cy="23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Shape 3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10875" y="3310396"/>
            <a:ext cx="3969060" cy="26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Shape 36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10875" y="4058875"/>
            <a:ext cx="1577399" cy="43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Shape 36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10862" y="4567905"/>
            <a:ext cx="1457125" cy="3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idx="4294967295" type="ctrTitle"/>
          </p:nvPr>
        </p:nvSpPr>
        <p:spPr>
          <a:xfrm>
            <a:off x="1669950" y="1332700"/>
            <a:ext cx="5804100" cy="734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4800">
                <a:solidFill>
                  <a:srgbClr val="EA3A68"/>
                </a:solidFill>
              </a:rPr>
              <a:t>Thanks!</a:t>
            </a:r>
          </a:p>
        </p:txBody>
      </p:sp>
      <p:sp>
        <p:nvSpPr>
          <p:cNvPr id="375" name="Shape 375"/>
          <p:cNvSpPr txBox="1"/>
          <p:nvPr>
            <p:ph idx="4294967295" type="subTitle"/>
          </p:nvPr>
        </p:nvSpPr>
        <p:spPr>
          <a:xfrm>
            <a:off x="1177800" y="2948587"/>
            <a:ext cx="6788399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CN" sz="3600"/>
              <a:t>Q&amp;A</a:t>
            </a:r>
          </a:p>
        </p:txBody>
      </p:sp>
      <p:sp>
        <p:nvSpPr>
          <p:cNvPr id="376" name="Shape 376"/>
          <p:cNvSpPr txBox="1"/>
          <p:nvPr>
            <p:ph idx="4294967295" type="body"/>
          </p:nvPr>
        </p:nvSpPr>
        <p:spPr>
          <a:xfrm>
            <a:off x="1177800" y="4741850"/>
            <a:ext cx="6788399" cy="129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79CB8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zh-CN">
                <a:solidFill>
                  <a:srgbClr val="979CB8"/>
                </a:solidFill>
              </a:rPr>
              <a:t>huangjimin@whu.edu.cn</a:t>
            </a:r>
          </a:p>
        </p:txBody>
      </p:sp>
      <p:sp>
        <p:nvSpPr>
          <p:cNvPr id="377" name="Shape 377"/>
          <p:cNvSpPr/>
          <p:nvPr/>
        </p:nvSpPr>
        <p:spPr>
          <a:xfrm>
            <a:off x="2076850" y="2456225"/>
            <a:ext cx="4748538" cy="1896499"/>
          </a:xfrm>
          <a:custGeom>
            <a:pathLst>
              <a:path extrusionOk="0" h="66288" w="163180">
                <a:moveTo>
                  <a:pt x="90243" y="4462"/>
                </a:moveTo>
                <a:cubicBezTo>
                  <a:pt x="83153" y="411"/>
                  <a:pt x="74073" y="1064"/>
                  <a:pt x="65923" y="1544"/>
                </a:cubicBezTo>
                <a:cubicBezTo>
                  <a:pt x="51317" y="2403"/>
                  <a:pt x="36068" y="4456"/>
                  <a:pt x="23122" y="11271"/>
                </a:cubicBezTo>
                <a:cubicBezTo>
                  <a:pt x="13017" y="16589"/>
                  <a:pt x="6735" y="34519"/>
                  <a:pt x="13070" y="44021"/>
                </a:cubicBezTo>
                <a:cubicBezTo>
                  <a:pt x="21835" y="57167"/>
                  <a:pt x="41794" y="58763"/>
                  <a:pt x="57493" y="60558"/>
                </a:cubicBezTo>
                <a:cubicBezTo>
                  <a:pt x="73278" y="62362"/>
                  <a:pt x="89298" y="61843"/>
                  <a:pt x="105158" y="60882"/>
                </a:cubicBezTo>
                <a:cubicBezTo>
                  <a:pt x="125659" y="59638"/>
                  <a:pt x="157481" y="50275"/>
                  <a:pt x="158336" y="29754"/>
                </a:cubicBezTo>
                <a:cubicBezTo>
                  <a:pt x="158619" y="22933"/>
                  <a:pt x="156399" y="13869"/>
                  <a:pt x="150230" y="10947"/>
                </a:cubicBezTo>
                <a:cubicBezTo>
                  <a:pt x="140016" y="6108"/>
                  <a:pt x="128254" y="5622"/>
                  <a:pt x="117156" y="3489"/>
                </a:cubicBezTo>
                <a:cubicBezTo>
                  <a:pt x="107058" y="1547"/>
                  <a:pt x="96605" y="2637"/>
                  <a:pt x="86352" y="1868"/>
                </a:cubicBezTo>
                <a:cubicBezTo>
                  <a:pt x="69537" y="606"/>
                  <a:pt x="52188" y="-1639"/>
                  <a:pt x="35768" y="2192"/>
                </a:cubicBezTo>
                <a:cubicBezTo>
                  <a:pt x="28377" y="3916"/>
                  <a:pt x="20506" y="5025"/>
                  <a:pt x="14043" y="9002"/>
                </a:cubicBezTo>
                <a:cubicBezTo>
                  <a:pt x="5849" y="14043"/>
                  <a:pt x="-2454" y="25546"/>
                  <a:pt x="748" y="34618"/>
                </a:cubicBezTo>
                <a:cubicBezTo>
                  <a:pt x="8217" y="55774"/>
                  <a:pt x="39445" y="60369"/>
                  <a:pt x="61708" y="63152"/>
                </a:cubicBezTo>
                <a:cubicBezTo>
                  <a:pt x="92043" y="66943"/>
                  <a:pt x="130197" y="71091"/>
                  <a:pt x="152500" y="50182"/>
                </a:cubicBezTo>
                <a:cubicBezTo>
                  <a:pt x="161822" y="41441"/>
                  <a:pt x="168060" y="20138"/>
                  <a:pt x="158012" y="12244"/>
                </a:cubicBezTo>
                <a:cubicBezTo>
                  <a:pt x="155373" y="10170"/>
                  <a:pt x="151539" y="10463"/>
                  <a:pt x="148284" y="9650"/>
                </a:cubicBezTo>
                <a:cubicBezTo>
                  <a:pt x="134410" y="6181"/>
                  <a:pt x="119783" y="6732"/>
                  <a:pt x="105483" y="6732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378" name="Shape 378"/>
          <p:cNvCxnSpPr/>
          <p:nvPr/>
        </p:nvCxnSpPr>
        <p:spPr>
          <a:xfrm flipH="1">
            <a:off x="6023074" y="2253575"/>
            <a:ext cx="810600" cy="705300"/>
          </a:xfrm>
          <a:prstGeom prst="straightConnector1">
            <a:avLst/>
          </a:prstGeom>
          <a:noFill/>
          <a:ln cap="flat" cmpd="sng" w="9525">
            <a:solidFill>
              <a:srgbClr val="979CB8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379" name="Shape 379"/>
          <p:cNvCxnSpPr/>
          <p:nvPr/>
        </p:nvCxnSpPr>
        <p:spPr>
          <a:xfrm>
            <a:off x="3380350" y="2302225"/>
            <a:ext cx="218999" cy="559199"/>
          </a:xfrm>
          <a:prstGeom prst="straightConnector1">
            <a:avLst/>
          </a:prstGeom>
          <a:noFill/>
          <a:ln cap="flat" cmpd="sng" w="9525">
            <a:solidFill>
              <a:srgbClr val="979CB8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380" name="Shape 380"/>
          <p:cNvCxnSpPr/>
          <p:nvPr/>
        </p:nvCxnSpPr>
        <p:spPr>
          <a:xfrm flipH="1" rot="10800000">
            <a:off x="2350850" y="3858550"/>
            <a:ext cx="826799" cy="648599"/>
          </a:xfrm>
          <a:prstGeom prst="straightConnector1">
            <a:avLst/>
          </a:prstGeom>
          <a:noFill/>
          <a:ln cap="flat" cmpd="sng" w="9525">
            <a:solidFill>
              <a:srgbClr val="979CB8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5406799" y="3850499"/>
            <a:ext cx="178500" cy="713400"/>
          </a:xfrm>
          <a:prstGeom prst="straightConnector1">
            <a:avLst/>
          </a:prstGeom>
          <a:noFill/>
          <a:ln cap="flat" cmpd="sng" w="9525">
            <a:solidFill>
              <a:srgbClr val="979CB8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382" name="Shape 382"/>
          <p:cNvCxnSpPr/>
          <p:nvPr/>
        </p:nvCxnSpPr>
        <p:spPr>
          <a:xfrm rot="10800000">
            <a:off x="5707049" y="3793624"/>
            <a:ext cx="186300" cy="170400"/>
          </a:xfrm>
          <a:prstGeom prst="straightConnector1">
            <a:avLst/>
          </a:prstGeom>
          <a:noFill/>
          <a:ln cap="flat" cmpd="sng" w="9525">
            <a:solidFill>
              <a:srgbClr val="979CB8"/>
            </a:solidFill>
            <a:prstDash val="dash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Outline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CN"/>
              <a:t>问题描述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变分推断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一个例子: Bayesian mixture of Gaussians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zh-CN"/>
              <a:t>主要基于 M. Blei 等人2016年的 “</a:t>
            </a:r>
            <a:r>
              <a:rPr lang="zh-CN">
                <a:solidFill>
                  <a:srgbClr val="01ABCF"/>
                </a:solidFill>
              </a:rPr>
              <a:t>Variational Inference: A Review for Statisticians</a:t>
            </a:r>
            <a:r>
              <a:rPr lang="zh-CN"/>
              <a:t>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1650450" y="1830109"/>
            <a:ext cx="58431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6000">
                <a:solidFill>
                  <a:srgbClr val="AACF20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Introduction</a:t>
            </a:r>
          </a:p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1650450" y="3505725"/>
            <a:ext cx="58431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问题描述与背景介绍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1404600" y="2882400"/>
            <a:ext cx="6334799" cy="109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现代统计的核心问题之一是</a:t>
            </a:r>
            <a:r>
              <a:rPr lang="zh-CN">
                <a:solidFill>
                  <a:srgbClr val="01ABCF"/>
                </a:solidFill>
                <a:latin typeface="Arial"/>
                <a:ea typeface="Arial"/>
                <a:cs typeface="Arial"/>
                <a:sym typeface="Arial"/>
              </a:rPr>
              <a:t>近似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难以计算的概率分布</a:t>
            </a:r>
            <a:r>
              <a:rPr lang="zh-CN"/>
              <a:t>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极大似然估计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CN"/>
              <a:t>给定观察量                与模型变量θ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贝叶斯定理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极大似然估计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丢十次硬币都朝上，则硬币朝上的概率为1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6800" y="2208474"/>
            <a:ext cx="1242147" cy="2258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4271464" y="3153862"/>
            <a:ext cx="65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>
                <a:solidFill>
                  <a:srgbClr val="677E13"/>
                </a:solidFill>
              </a:rPr>
              <a:t>似然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3525" y="4242700"/>
            <a:ext cx="3009901" cy="496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Shape 97"/>
          <p:cNvGrpSpPr/>
          <p:nvPr/>
        </p:nvGrpSpPr>
        <p:grpSpPr>
          <a:xfrm>
            <a:off x="4906141" y="4536820"/>
            <a:ext cx="1204451" cy="100931"/>
            <a:chOff x="2423800" y="4255850"/>
            <a:chExt cx="4495898" cy="89178"/>
          </a:xfrm>
        </p:grpSpPr>
        <p:sp>
          <p:nvSpPr>
            <p:cNvPr id="98" name="Shape 98"/>
            <p:cNvSpPr/>
            <p:nvPr/>
          </p:nvSpPr>
          <p:spPr>
            <a:xfrm>
              <a:off x="2496775" y="4255850"/>
              <a:ext cx="4422923" cy="41424"/>
            </a:xfrm>
            <a:custGeom>
              <a:pathLst>
                <a:path extrusionOk="0" h="1380" w="126135">
                  <a:moveTo>
                    <a:pt x="0" y="973"/>
                  </a:moveTo>
                  <a:cubicBezTo>
                    <a:pt x="29074" y="973"/>
                    <a:pt x="58157" y="273"/>
                    <a:pt x="87224" y="973"/>
                  </a:cubicBezTo>
                  <a:cubicBezTo>
                    <a:pt x="100194" y="1285"/>
                    <a:pt x="113311" y="1974"/>
                    <a:pt x="126135" y="0"/>
                  </a:cubicBezTo>
                </a:path>
              </a:pathLst>
            </a:custGeom>
            <a:noFill/>
            <a:ln cap="flat" cmpd="sng" w="28575">
              <a:solidFill>
                <a:srgbClr val="9B6B04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99" name="Shape 99"/>
            <p:cNvSpPr/>
            <p:nvPr/>
          </p:nvSpPr>
          <p:spPr>
            <a:xfrm>
              <a:off x="2423800" y="4303603"/>
              <a:ext cx="3177700" cy="41425"/>
            </a:xfrm>
            <a:custGeom>
              <a:pathLst>
                <a:path extrusionOk="0" h="1657" w="127108">
                  <a:moveTo>
                    <a:pt x="0" y="1657"/>
                  </a:moveTo>
                  <a:cubicBezTo>
                    <a:pt x="42249" y="-1531"/>
                    <a:pt x="84738" y="1008"/>
                    <a:pt x="127108" y="1008"/>
                  </a:cubicBezTo>
                </a:path>
              </a:pathLst>
            </a:custGeom>
            <a:noFill/>
            <a:ln cap="flat" cmpd="sng" w="28575">
              <a:solidFill>
                <a:srgbClr val="9B6B04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sp>
        <p:nvSpPr>
          <p:cNvPr id="100" name="Shape 100"/>
          <p:cNvSpPr txBox="1"/>
          <p:nvPr/>
        </p:nvSpPr>
        <p:spPr>
          <a:xfrm>
            <a:off x="5031349" y="4576600"/>
            <a:ext cx="96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rgbClr val="9B6B04"/>
                </a:solidFill>
              </a:rPr>
              <a:t>误差函数</a:t>
            </a:r>
          </a:p>
        </p:txBody>
      </p:sp>
      <p:grpSp>
        <p:nvGrpSpPr>
          <p:cNvPr id="101" name="Shape 101"/>
          <p:cNvGrpSpPr/>
          <p:nvPr/>
        </p:nvGrpSpPr>
        <p:grpSpPr>
          <a:xfrm>
            <a:off x="4142754" y="3042533"/>
            <a:ext cx="858489" cy="158171"/>
            <a:chOff x="2496775" y="4269219"/>
            <a:chExt cx="4422923" cy="48824"/>
          </a:xfrm>
        </p:grpSpPr>
        <p:sp>
          <p:nvSpPr>
            <p:cNvPr id="102" name="Shape 102"/>
            <p:cNvSpPr/>
            <p:nvPr/>
          </p:nvSpPr>
          <p:spPr>
            <a:xfrm>
              <a:off x="2496775" y="4269219"/>
              <a:ext cx="4422923" cy="41424"/>
            </a:xfrm>
            <a:custGeom>
              <a:pathLst>
                <a:path extrusionOk="0" h="1380" w="126135">
                  <a:moveTo>
                    <a:pt x="0" y="973"/>
                  </a:moveTo>
                  <a:cubicBezTo>
                    <a:pt x="29074" y="973"/>
                    <a:pt x="58157" y="273"/>
                    <a:pt x="87224" y="973"/>
                  </a:cubicBezTo>
                  <a:cubicBezTo>
                    <a:pt x="100194" y="1285"/>
                    <a:pt x="113311" y="1974"/>
                    <a:pt x="126135" y="0"/>
                  </a:cubicBezTo>
                </a:path>
              </a:pathLst>
            </a:custGeom>
            <a:noFill/>
            <a:ln cap="flat" cmpd="sng" w="28575">
              <a:solidFill>
                <a:srgbClr val="677E13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03" name="Shape 103"/>
            <p:cNvSpPr/>
            <p:nvPr/>
          </p:nvSpPr>
          <p:spPr>
            <a:xfrm>
              <a:off x="3733631" y="4303607"/>
              <a:ext cx="3113192" cy="14436"/>
            </a:xfrm>
            <a:custGeom>
              <a:pathLst>
                <a:path extrusionOk="0" h="1657" w="127108">
                  <a:moveTo>
                    <a:pt x="0" y="1657"/>
                  </a:moveTo>
                  <a:cubicBezTo>
                    <a:pt x="42249" y="-1531"/>
                    <a:pt x="84738" y="1008"/>
                    <a:pt x="127108" y="1008"/>
                  </a:cubicBezTo>
                </a:path>
              </a:pathLst>
            </a:custGeom>
            <a:noFill/>
            <a:ln cap="flat" cmpd="sng" w="28575">
              <a:solidFill>
                <a:srgbClr val="677E13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pic>
        <p:nvPicPr>
          <p:cNvPr id="104" name="Shape 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4996" y="2834475"/>
            <a:ext cx="654000" cy="25189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7033903" y="5055576"/>
            <a:ext cx="413245" cy="411987"/>
          </a:xfrm>
          <a:custGeom>
            <a:pathLst>
              <a:path extrusionOk="0" h="41004" w="53808">
                <a:moveTo>
                  <a:pt x="33350" y="2267"/>
                </a:moveTo>
                <a:cubicBezTo>
                  <a:pt x="29864" y="1270"/>
                  <a:pt x="26130" y="-694"/>
                  <a:pt x="22650" y="321"/>
                </a:cubicBezTo>
                <a:cubicBezTo>
                  <a:pt x="10876" y="3755"/>
                  <a:pt x="-4822" y="20012"/>
                  <a:pt x="1573" y="30477"/>
                </a:cubicBezTo>
                <a:cubicBezTo>
                  <a:pt x="7821" y="40700"/>
                  <a:pt x="25332" y="42677"/>
                  <a:pt x="36593" y="38583"/>
                </a:cubicBezTo>
                <a:cubicBezTo>
                  <a:pt x="46488" y="34984"/>
                  <a:pt x="56459" y="21658"/>
                  <a:pt x="53130" y="11670"/>
                </a:cubicBezTo>
                <a:cubicBezTo>
                  <a:pt x="49951" y="2136"/>
                  <a:pt x="34186" y="-1055"/>
                  <a:pt x="24595" y="1943"/>
                </a:cubicBezTo>
                <a:cubicBezTo>
                  <a:pt x="14086" y="5228"/>
                  <a:pt x="2158" y="13741"/>
                  <a:pt x="600" y="24641"/>
                </a:cubicBezTo>
                <a:cubicBezTo>
                  <a:pt x="-77" y="29379"/>
                  <a:pt x="2605" y="35236"/>
                  <a:pt x="6761" y="37611"/>
                </a:cubicBezTo>
                <a:cubicBezTo>
                  <a:pt x="15326" y="42504"/>
                  <a:pt x="29292" y="42316"/>
                  <a:pt x="36268" y="35341"/>
                </a:cubicBezTo>
              </a:path>
            </a:pathLst>
          </a:custGeom>
          <a:noFill/>
          <a:ln cap="flat" cmpd="sng" w="28575">
            <a:solidFill>
              <a:srgbClr val="01ABCF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贝叶斯推断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CN"/>
              <a:t>贝叶斯定理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837" y="2575651"/>
            <a:ext cx="4386322" cy="30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8066" y="3308362"/>
            <a:ext cx="3027851" cy="705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Shape 114"/>
          <p:cNvCxnSpPr>
            <a:stCxn id="112" idx="3"/>
            <a:endCxn id="113" idx="3"/>
          </p:cNvCxnSpPr>
          <p:nvPr/>
        </p:nvCxnSpPr>
        <p:spPr>
          <a:xfrm flipH="1">
            <a:off x="6085960" y="2727726"/>
            <a:ext cx="679200" cy="933599"/>
          </a:xfrm>
          <a:prstGeom prst="curvedConnector3">
            <a:avLst>
              <a:gd fmla="val -35060" name="adj1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lg" w="lg" type="none"/>
            <a:tailEnd len="lg" w="lg" type="stealth"/>
          </a:ln>
        </p:spPr>
      </p:cxnSp>
      <p:pic>
        <p:nvPicPr>
          <p:cNvPr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8562" y="4622199"/>
            <a:ext cx="2546865" cy="3041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Shape 116"/>
          <p:cNvCxnSpPr>
            <a:stCxn id="113" idx="1"/>
            <a:endCxn id="115" idx="1"/>
          </p:cNvCxnSpPr>
          <p:nvPr/>
        </p:nvCxnSpPr>
        <p:spPr>
          <a:xfrm>
            <a:off x="3058066" y="3661224"/>
            <a:ext cx="240600" cy="1113000"/>
          </a:xfrm>
          <a:prstGeom prst="curvedConnector3">
            <a:avLst>
              <a:gd fmla="val -98971" name="adj1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lg" w="lg" type="none"/>
            <a:tailEnd len="lg" w="lg" type="stealth"/>
          </a:ln>
        </p:spPr>
      </p:cxnSp>
      <p:sp>
        <p:nvSpPr>
          <p:cNvPr id="117" name="Shape 117"/>
          <p:cNvSpPr/>
          <p:nvPr/>
        </p:nvSpPr>
        <p:spPr>
          <a:xfrm>
            <a:off x="4158825" y="3613626"/>
            <a:ext cx="2039726" cy="492355"/>
          </a:xfrm>
          <a:custGeom>
            <a:pathLst>
              <a:path extrusionOk="0" h="41004" w="53808">
                <a:moveTo>
                  <a:pt x="33350" y="2267"/>
                </a:moveTo>
                <a:cubicBezTo>
                  <a:pt x="29864" y="1270"/>
                  <a:pt x="26130" y="-694"/>
                  <a:pt x="22650" y="321"/>
                </a:cubicBezTo>
                <a:cubicBezTo>
                  <a:pt x="10876" y="3755"/>
                  <a:pt x="-4822" y="20012"/>
                  <a:pt x="1573" y="30477"/>
                </a:cubicBezTo>
                <a:cubicBezTo>
                  <a:pt x="7821" y="40700"/>
                  <a:pt x="25332" y="42677"/>
                  <a:pt x="36593" y="38583"/>
                </a:cubicBezTo>
                <a:cubicBezTo>
                  <a:pt x="46488" y="34984"/>
                  <a:pt x="56459" y="21658"/>
                  <a:pt x="53130" y="11670"/>
                </a:cubicBezTo>
                <a:cubicBezTo>
                  <a:pt x="49951" y="2136"/>
                  <a:pt x="34186" y="-1055"/>
                  <a:pt x="24595" y="1943"/>
                </a:cubicBezTo>
                <a:cubicBezTo>
                  <a:pt x="14086" y="5228"/>
                  <a:pt x="2158" y="13741"/>
                  <a:pt x="600" y="24641"/>
                </a:cubicBezTo>
                <a:cubicBezTo>
                  <a:pt x="-77" y="29379"/>
                  <a:pt x="2605" y="35236"/>
                  <a:pt x="6761" y="37611"/>
                </a:cubicBezTo>
                <a:cubicBezTo>
                  <a:pt x="15326" y="42504"/>
                  <a:pt x="29292" y="42316"/>
                  <a:pt x="36268" y="35341"/>
                </a:cubicBezTo>
              </a:path>
            </a:pathLst>
          </a:custGeom>
          <a:noFill/>
          <a:ln cap="flat" cmpd="sng" w="9525">
            <a:solidFill>
              <a:srgbClr val="EA3A68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18" name="Shape 118"/>
          <p:cNvSpPr txBox="1"/>
          <p:nvPr/>
        </p:nvSpPr>
        <p:spPr>
          <a:xfrm>
            <a:off x="5845425" y="3955025"/>
            <a:ext cx="1874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部分分布极其难算</a:t>
            </a:r>
          </a:p>
        </p:txBody>
      </p:sp>
      <p:grpSp>
        <p:nvGrpSpPr>
          <p:cNvPr id="119" name="Shape 119"/>
          <p:cNvGrpSpPr/>
          <p:nvPr/>
        </p:nvGrpSpPr>
        <p:grpSpPr>
          <a:xfrm>
            <a:off x="4453214" y="4926361"/>
            <a:ext cx="561088" cy="72671"/>
            <a:chOff x="2423800" y="4255850"/>
            <a:chExt cx="4495898" cy="89178"/>
          </a:xfrm>
        </p:grpSpPr>
        <p:sp>
          <p:nvSpPr>
            <p:cNvPr id="120" name="Shape 120"/>
            <p:cNvSpPr/>
            <p:nvPr/>
          </p:nvSpPr>
          <p:spPr>
            <a:xfrm>
              <a:off x="2496775" y="4255850"/>
              <a:ext cx="4422923" cy="41424"/>
            </a:xfrm>
            <a:custGeom>
              <a:pathLst>
                <a:path extrusionOk="0" h="1380" w="126135">
                  <a:moveTo>
                    <a:pt x="0" y="973"/>
                  </a:moveTo>
                  <a:cubicBezTo>
                    <a:pt x="29074" y="973"/>
                    <a:pt x="58157" y="273"/>
                    <a:pt x="87224" y="973"/>
                  </a:cubicBezTo>
                  <a:cubicBezTo>
                    <a:pt x="100194" y="1285"/>
                    <a:pt x="113311" y="1974"/>
                    <a:pt x="126135" y="0"/>
                  </a:cubicBezTo>
                </a:path>
              </a:pathLst>
            </a:custGeom>
            <a:noFill/>
            <a:ln cap="flat" cmpd="sng" w="9525">
              <a:solidFill>
                <a:srgbClr val="677E13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21" name="Shape 121"/>
            <p:cNvSpPr/>
            <p:nvPr/>
          </p:nvSpPr>
          <p:spPr>
            <a:xfrm>
              <a:off x="2423800" y="4303603"/>
              <a:ext cx="3177700" cy="41425"/>
            </a:xfrm>
            <a:custGeom>
              <a:pathLst>
                <a:path extrusionOk="0" h="1657" w="127108">
                  <a:moveTo>
                    <a:pt x="0" y="1657"/>
                  </a:moveTo>
                  <a:cubicBezTo>
                    <a:pt x="42249" y="-1531"/>
                    <a:pt x="84738" y="1008"/>
                    <a:pt x="127108" y="1008"/>
                  </a:cubicBezTo>
                </a:path>
              </a:pathLst>
            </a:custGeom>
            <a:noFill/>
            <a:ln cap="flat" cmpd="sng" w="9525">
              <a:solidFill>
                <a:srgbClr val="677E13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122" name="Shape 122"/>
          <p:cNvGrpSpPr/>
          <p:nvPr/>
        </p:nvGrpSpPr>
        <p:grpSpPr>
          <a:xfrm>
            <a:off x="5014287" y="4924093"/>
            <a:ext cx="836686" cy="77183"/>
            <a:chOff x="2423800" y="4255850"/>
            <a:chExt cx="4495898" cy="89178"/>
          </a:xfrm>
        </p:grpSpPr>
        <p:sp>
          <p:nvSpPr>
            <p:cNvPr id="123" name="Shape 123"/>
            <p:cNvSpPr/>
            <p:nvPr/>
          </p:nvSpPr>
          <p:spPr>
            <a:xfrm>
              <a:off x="2496775" y="4255850"/>
              <a:ext cx="4422923" cy="41424"/>
            </a:xfrm>
            <a:custGeom>
              <a:pathLst>
                <a:path extrusionOk="0" h="1380" w="126135">
                  <a:moveTo>
                    <a:pt x="0" y="973"/>
                  </a:moveTo>
                  <a:cubicBezTo>
                    <a:pt x="29074" y="973"/>
                    <a:pt x="58157" y="273"/>
                    <a:pt x="87224" y="973"/>
                  </a:cubicBezTo>
                  <a:cubicBezTo>
                    <a:pt x="100194" y="1285"/>
                    <a:pt x="113311" y="1974"/>
                    <a:pt x="126135" y="0"/>
                  </a:cubicBezTo>
                </a:path>
              </a:pathLst>
            </a:custGeom>
            <a:noFill/>
            <a:ln cap="flat" cmpd="sng" w="9525">
              <a:solidFill>
                <a:srgbClr val="01ABCF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24" name="Shape 124"/>
            <p:cNvSpPr/>
            <p:nvPr/>
          </p:nvSpPr>
          <p:spPr>
            <a:xfrm>
              <a:off x="2423800" y="4303603"/>
              <a:ext cx="3177700" cy="41425"/>
            </a:xfrm>
            <a:custGeom>
              <a:pathLst>
                <a:path extrusionOk="0" h="1657" w="127108">
                  <a:moveTo>
                    <a:pt x="0" y="1657"/>
                  </a:moveTo>
                  <a:cubicBezTo>
                    <a:pt x="42249" y="-1531"/>
                    <a:pt x="84738" y="1008"/>
                    <a:pt x="127108" y="1008"/>
                  </a:cubicBezTo>
                </a:path>
              </a:pathLst>
            </a:custGeom>
            <a:noFill/>
            <a:ln cap="flat" cmpd="sng" w="9525">
              <a:solidFill>
                <a:srgbClr val="01ABCF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125" name="Shape 125"/>
          <p:cNvGrpSpPr/>
          <p:nvPr/>
        </p:nvGrpSpPr>
        <p:grpSpPr>
          <a:xfrm>
            <a:off x="3298498" y="4926459"/>
            <a:ext cx="860065" cy="72671"/>
            <a:chOff x="2423800" y="4255850"/>
            <a:chExt cx="4495898" cy="89178"/>
          </a:xfrm>
        </p:grpSpPr>
        <p:sp>
          <p:nvSpPr>
            <p:cNvPr id="126" name="Shape 126"/>
            <p:cNvSpPr/>
            <p:nvPr/>
          </p:nvSpPr>
          <p:spPr>
            <a:xfrm>
              <a:off x="2496775" y="4255850"/>
              <a:ext cx="4422923" cy="41424"/>
            </a:xfrm>
            <a:custGeom>
              <a:pathLst>
                <a:path extrusionOk="0" h="1380" w="126135">
                  <a:moveTo>
                    <a:pt x="0" y="973"/>
                  </a:moveTo>
                  <a:cubicBezTo>
                    <a:pt x="29074" y="973"/>
                    <a:pt x="58157" y="273"/>
                    <a:pt x="87224" y="973"/>
                  </a:cubicBezTo>
                  <a:cubicBezTo>
                    <a:pt x="100194" y="1285"/>
                    <a:pt x="113311" y="1974"/>
                    <a:pt x="126135" y="0"/>
                  </a:cubicBezTo>
                </a:path>
              </a:pathLst>
            </a:custGeom>
            <a:noFill/>
            <a:ln cap="flat" cmpd="sng" w="9525">
              <a:solidFill>
                <a:srgbClr val="9B6B04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27" name="Shape 127"/>
            <p:cNvSpPr/>
            <p:nvPr/>
          </p:nvSpPr>
          <p:spPr>
            <a:xfrm>
              <a:off x="2423800" y="4303603"/>
              <a:ext cx="3177700" cy="41425"/>
            </a:xfrm>
            <a:custGeom>
              <a:pathLst>
                <a:path extrusionOk="0" h="1657" w="127108">
                  <a:moveTo>
                    <a:pt x="0" y="1657"/>
                  </a:moveTo>
                  <a:cubicBezTo>
                    <a:pt x="42249" y="-1531"/>
                    <a:pt x="84738" y="1008"/>
                    <a:pt x="127108" y="1008"/>
                  </a:cubicBezTo>
                </a:path>
              </a:pathLst>
            </a:custGeom>
            <a:noFill/>
            <a:ln cap="flat" cmpd="sng" w="9525">
              <a:solidFill>
                <a:srgbClr val="9B6B04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sp>
        <p:nvSpPr>
          <p:cNvPr id="128" name="Shape 128"/>
          <p:cNvSpPr txBox="1"/>
          <p:nvPr/>
        </p:nvSpPr>
        <p:spPr>
          <a:xfrm>
            <a:off x="3236237" y="4924100"/>
            <a:ext cx="9846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>
                <a:solidFill>
                  <a:srgbClr val="9B6B04"/>
                </a:solidFill>
              </a:rPr>
              <a:t>后验分布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4241462" y="4924100"/>
            <a:ext cx="9846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>
                <a:solidFill>
                  <a:srgbClr val="677E13"/>
                </a:solidFill>
              </a:rPr>
              <a:t>先验</a:t>
            </a:r>
            <a:r>
              <a:rPr lang="zh-CN">
                <a:solidFill>
                  <a:srgbClr val="677E13"/>
                </a:solidFill>
              </a:rPr>
              <a:t>分布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4940325" y="4924100"/>
            <a:ext cx="9846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>
                <a:solidFill>
                  <a:srgbClr val="01ABCF"/>
                </a:solidFill>
              </a:rPr>
              <a:t>似然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4294967295" type="ctrTitle"/>
          </p:nvPr>
        </p:nvSpPr>
        <p:spPr>
          <a:xfrm>
            <a:off x="685800" y="3025523"/>
            <a:ext cx="7772400" cy="1546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CN" sz="6000">
                <a:solidFill>
                  <a:srgbClr val="EA3A68"/>
                </a:solidFill>
              </a:rPr>
              <a:t>变分推断</a:t>
            </a:r>
          </a:p>
        </p:txBody>
      </p:sp>
      <p:sp>
        <p:nvSpPr>
          <p:cNvPr id="136" name="Shape 136"/>
          <p:cNvSpPr txBox="1"/>
          <p:nvPr>
            <p:ph idx="4294967295" type="subTitle"/>
          </p:nvPr>
        </p:nvSpPr>
        <p:spPr>
          <a:xfrm>
            <a:off x="1414500" y="4548750"/>
            <a:ext cx="63150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rgbClr val="EA3A68"/>
                </a:solidFill>
              </a:rPr>
              <a:t>近似 </a:t>
            </a:r>
            <a:r>
              <a:rPr lang="zh-CN"/>
              <a:t>推断中条件概率 的一种方法</a:t>
            </a:r>
          </a:p>
        </p:txBody>
      </p:sp>
      <p:sp>
        <p:nvSpPr>
          <p:cNvPr id="137" name="Shape 137"/>
          <p:cNvSpPr/>
          <p:nvPr/>
        </p:nvSpPr>
        <p:spPr>
          <a:xfrm>
            <a:off x="3777525" y="1491575"/>
            <a:ext cx="1734899" cy="1702499"/>
          </a:xfrm>
          <a:prstGeom prst="wedgeEllipseCallout">
            <a:avLst>
              <a:gd fmla="val 463" name="adj1"/>
              <a:gd fmla="val 63799" name="adj2"/>
            </a:avLst>
          </a:prstGeom>
          <a:solidFill>
            <a:srgbClr val="EA3A68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4199339" y="1891271"/>
            <a:ext cx="891247" cy="903113"/>
          </a:xfrm>
          <a:custGeom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1650450" y="1830109"/>
            <a:ext cx="58431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6000">
                <a:solidFill>
                  <a:srgbClr val="AACF20"/>
                </a:solidFill>
              </a:rPr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Variational Inference</a:t>
            </a: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1650450" y="3505725"/>
            <a:ext cx="58431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变分推断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incu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