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305" r:id="rId3"/>
    <p:sldId id="313" r:id="rId4"/>
    <p:sldId id="288" r:id="rId5"/>
    <p:sldId id="302" r:id="rId6"/>
    <p:sldId id="301" r:id="rId7"/>
    <p:sldId id="304" r:id="rId8"/>
    <p:sldId id="303" r:id="rId9"/>
    <p:sldId id="312" r:id="rId10"/>
    <p:sldId id="262" r:id="rId11"/>
    <p:sldId id="306" r:id="rId12"/>
    <p:sldId id="307" r:id="rId13"/>
    <p:sldId id="308" r:id="rId14"/>
    <p:sldId id="309" r:id="rId15"/>
    <p:sldId id="311" r:id="rId16"/>
    <p:sldId id="310" r:id="rId17"/>
    <p:sldId id="263"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15A"/>
    <a:srgbClr val="FBF670"/>
    <a:srgbClr val="FBF56F"/>
    <a:srgbClr val="FEFEFE"/>
    <a:srgbClr val="464646"/>
    <a:srgbClr val="272727"/>
    <a:srgbClr val="FDFDFD"/>
    <a:srgbClr val="E0B328"/>
    <a:srgbClr val="494949"/>
    <a:srgbClr val="4E4E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678" autoAdjust="0"/>
  </p:normalViewPr>
  <p:slideViewPr>
    <p:cSldViewPr snapToGrid="0">
      <p:cViewPr varScale="1">
        <p:scale>
          <a:sx n="91" d="100"/>
          <a:sy n="91" d="100"/>
        </p:scale>
        <p:origin x="135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3B0ED-7EB6-497C-84AF-385855C48F94}"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A4BD9-45E5-4FA9-9CDC-3B72B5F86381}" type="slidenum">
              <a:rPr lang="zh-CN" altLang="en-US" smtClean="0"/>
              <a:t>‹#›</a:t>
            </a:fld>
            <a:endParaRPr lang="zh-CN" altLang="en-US"/>
          </a:p>
        </p:txBody>
      </p:sp>
    </p:spTree>
    <p:extLst>
      <p:ext uri="{BB962C8B-B14F-4D97-AF65-F5344CB8AC3E}">
        <p14:creationId xmlns:p14="http://schemas.microsoft.com/office/powerpoint/2010/main" val="1196089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改善</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页面与</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类交互的远程服务器端</a:t>
            </a:r>
            <a:r>
              <a:rPr lang="en-US" altLang="zh-CN" sz="1200" b="0" i="0" kern="1200" dirty="0">
                <a:solidFill>
                  <a:schemeClr val="tx1"/>
                </a:solidFill>
                <a:effectLst/>
                <a:latin typeface="+mn-lt"/>
                <a:ea typeface="+mn-ea"/>
                <a:cs typeface="+mn-cs"/>
              </a:rPr>
              <a:t>Ajax</a:t>
            </a:r>
            <a:r>
              <a:rPr lang="zh-CN" altLang="en-US" sz="1200" b="0" i="0" kern="1200" dirty="0">
                <a:solidFill>
                  <a:schemeClr val="tx1"/>
                </a:solidFill>
                <a:effectLst/>
                <a:latin typeface="+mn-lt"/>
                <a:ea typeface="+mn-ea"/>
                <a:cs typeface="+mn-cs"/>
              </a:rPr>
              <a:t>开源框架，可以帮助开发人员开发包含</a:t>
            </a:r>
            <a:r>
              <a:rPr lang="en-US" altLang="zh-CN" sz="1200" b="0" i="0" kern="1200" dirty="0">
                <a:solidFill>
                  <a:schemeClr val="tx1"/>
                </a:solidFill>
                <a:effectLst/>
                <a:latin typeface="+mn-lt"/>
                <a:ea typeface="+mn-ea"/>
                <a:cs typeface="+mn-cs"/>
              </a:rPr>
              <a:t>AJAX</a:t>
            </a:r>
            <a:r>
              <a:rPr lang="zh-CN" altLang="en-US" sz="1200" b="0" i="0" kern="1200" dirty="0">
                <a:solidFill>
                  <a:schemeClr val="tx1"/>
                </a:solidFill>
                <a:effectLst/>
                <a:latin typeface="+mn-lt"/>
                <a:ea typeface="+mn-ea"/>
                <a:cs typeface="+mn-cs"/>
              </a:rPr>
              <a:t>技术的网站</a:t>
            </a:r>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1</a:t>
            </a:fld>
            <a:endParaRPr lang="zh-CN" altLang="en-US"/>
          </a:p>
        </p:txBody>
      </p:sp>
    </p:spTree>
    <p:extLst>
      <p:ext uri="{BB962C8B-B14F-4D97-AF65-F5344CB8AC3E}">
        <p14:creationId xmlns:p14="http://schemas.microsoft.com/office/powerpoint/2010/main" val="2351646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kern="1200" dirty="0" err="1">
                <a:solidFill>
                  <a:schemeClr val="tx1"/>
                </a:solidFill>
                <a:latin typeface="+mn-lt"/>
                <a:ea typeface="+mn-ea"/>
                <a:cs typeface="+mn-cs"/>
              </a:rPr>
              <a:t>allowScriptTagRemoting</a:t>
            </a:r>
            <a:r>
              <a:rPr lang="zh-CN" altLang="en-US" sz="1200" b="0" i="0" kern="1200" dirty="0">
                <a:solidFill>
                  <a:schemeClr val="tx1"/>
                </a:solidFill>
                <a:effectLst/>
                <a:latin typeface="+mn-lt"/>
                <a:ea typeface="+mn-ea"/>
                <a:cs typeface="+mn-cs"/>
              </a:rPr>
              <a:t>在调用完类的方法后回调函数才会被执行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10</a:t>
            </a:fld>
            <a:endParaRPr lang="zh-CN" altLang="en-US"/>
          </a:p>
        </p:txBody>
      </p:sp>
    </p:spTree>
    <p:extLst>
      <p:ext uri="{BB962C8B-B14F-4D97-AF65-F5344CB8AC3E}">
        <p14:creationId xmlns:p14="http://schemas.microsoft.com/office/powerpoint/2010/main" val="407100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11</a:t>
            </a:fld>
            <a:endParaRPr lang="zh-CN" altLang="en-US"/>
          </a:p>
        </p:txBody>
      </p:sp>
    </p:spTree>
    <p:extLst>
      <p:ext uri="{BB962C8B-B14F-4D97-AF65-F5344CB8AC3E}">
        <p14:creationId xmlns:p14="http://schemas.microsoft.com/office/powerpoint/2010/main" val="20295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12</a:t>
            </a:fld>
            <a:endParaRPr lang="zh-CN" altLang="en-US"/>
          </a:p>
        </p:txBody>
      </p:sp>
    </p:spTree>
    <p:extLst>
      <p:ext uri="{BB962C8B-B14F-4D97-AF65-F5344CB8AC3E}">
        <p14:creationId xmlns:p14="http://schemas.microsoft.com/office/powerpoint/2010/main" val="4138611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13</a:t>
            </a:fld>
            <a:endParaRPr lang="zh-CN" altLang="en-US"/>
          </a:p>
        </p:txBody>
      </p:sp>
    </p:spTree>
    <p:extLst>
      <p:ext uri="{BB962C8B-B14F-4D97-AF65-F5344CB8AC3E}">
        <p14:creationId xmlns:p14="http://schemas.microsoft.com/office/powerpoint/2010/main" val="34875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14</a:t>
            </a:fld>
            <a:endParaRPr lang="zh-CN" altLang="en-US"/>
          </a:p>
        </p:txBody>
      </p:sp>
    </p:spTree>
    <p:extLst>
      <p:ext uri="{BB962C8B-B14F-4D97-AF65-F5344CB8AC3E}">
        <p14:creationId xmlns:p14="http://schemas.microsoft.com/office/powerpoint/2010/main" val="273576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15</a:t>
            </a:fld>
            <a:endParaRPr lang="zh-CN" altLang="en-US"/>
          </a:p>
        </p:txBody>
      </p:sp>
    </p:spTree>
    <p:extLst>
      <p:ext uri="{BB962C8B-B14F-4D97-AF65-F5344CB8AC3E}">
        <p14:creationId xmlns:p14="http://schemas.microsoft.com/office/powerpoint/2010/main" val="3733153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piggyback</a:t>
            </a:r>
            <a:r>
              <a:rPr lang="zh-CN" altLang="en-US" sz="1200" b="0" i="0" kern="1200" dirty="0">
                <a:solidFill>
                  <a:schemeClr val="tx1"/>
                </a:solidFill>
                <a:effectLst/>
                <a:latin typeface="+mn-lt"/>
                <a:ea typeface="+mn-ea"/>
                <a:cs typeface="+mn-cs"/>
              </a:rPr>
              <a:t>一般不需要过多的配置即可使用，它属于被动模式，而</a:t>
            </a:r>
            <a:r>
              <a:rPr lang="en-US" altLang="zh-CN" sz="1200" b="0" i="0" kern="1200" dirty="0">
                <a:solidFill>
                  <a:schemeClr val="tx1"/>
                </a:solidFill>
                <a:effectLst/>
                <a:latin typeface="+mn-lt"/>
                <a:ea typeface="+mn-ea"/>
                <a:cs typeface="+mn-cs"/>
              </a:rPr>
              <a:t>polling</a:t>
            </a:r>
            <a:r>
              <a:rPr lang="zh-CN" altLang="en-US" sz="1200" b="0" i="0" kern="1200" dirty="0">
                <a:solidFill>
                  <a:schemeClr val="tx1"/>
                </a:solidFill>
                <a:effectLst/>
                <a:latin typeface="+mn-lt"/>
                <a:ea typeface="+mn-ea"/>
                <a:cs typeface="+mn-cs"/>
              </a:rPr>
              <a:t>与</a:t>
            </a:r>
            <a:r>
              <a:rPr lang="en-US" altLang="zh-CN" sz="1200" b="0" i="0" kern="1200" dirty="0" err="1">
                <a:solidFill>
                  <a:schemeClr val="tx1"/>
                </a:solidFill>
                <a:effectLst/>
                <a:latin typeface="+mn-lt"/>
                <a:ea typeface="+mn-ea"/>
                <a:cs typeface="+mn-cs"/>
              </a:rPr>
              <a:t>commet</a:t>
            </a:r>
            <a:r>
              <a:rPr lang="zh-CN" altLang="en-US" sz="1200" b="0" i="0" kern="1200" dirty="0">
                <a:solidFill>
                  <a:schemeClr val="tx1"/>
                </a:solidFill>
                <a:effectLst/>
                <a:latin typeface="+mn-lt"/>
                <a:ea typeface="+mn-ea"/>
                <a:cs typeface="+mn-cs"/>
              </a:rPr>
              <a:t>则属于主动模式，</a:t>
            </a:r>
            <a:r>
              <a:rPr lang="en-US" altLang="zh-CN" sz="1200" b="0" i="0" kern="1200" dirty="0">
                <a:solidFill>
                  <a:schemeClr val="tx1"/>
                </a:solidFill>
                <a:effectLst/>
                <a:latin typeface="+mn-lt"/>
                <a:ea typeface="+mn-ea"/>
                <a:cs typeface="+mn-cs"/>
              </a:rPr>
              <a:t>DWR</a:t>
            </a:r>
            <a:r>
              <a:rPr lang="zh-CN" altLang="en-US" sz="1200" b="0" i="0" kern="1200" dirty="0">
                <a:solidFill>
                  <a:schemeClr val="tx1"/>
                </a:solidFill>
                <a:effectLst/>
                <a:latin typeface="+mn-lt"/>
                <a:ea typeface="+mn-ea"/>
                <a:cs typeface="+mn-cs"/>
              </a:rPr>
              <a:t>主要就是这两种工作模式，被动模式没什么配置我们不在说，</a:t>
            </a:r>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16</a:t>
            </a:fld>
            <a:endParaRPr lang="zh-CN" altLang="en-US"/>
          </a:p>
        </p:txBody>
      </p:sp>
    </p:spTree>
    <p:extLst>
      <p:ext uri="{BB962C8B-B14F-4D97-AF65-F5344CB8AC3E}">
        <p14:creationId xmlns:p14="http://schemas.microsoft.com/office/powerpoint/2010/main" val="1101128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17</a:t>
            </a:fld>
            <a:endParaRPr lang="zh-CN" altLang="en-US"/>
          </a:p>
        </p:txBody>
      </p:sp>
    </p:spTree>
    <p:extLst>
      <p:ext uri="{BB962C8B-B14F-4D97-AF65-F5344CB8AC3E}">
        <p14:creationId xmlns:p14="http://schemas.microsoft.com/office/powerpoint/2010/main" val="407681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当我们在搜索引擎键入</a:t>
            </a:r>
            <a:r>
              <a:rPr lang="en-US" altLang="zh-CN" dirty="0"/>
              <a:t>ajax</a:t>
            </a:r>
            <a:r>
              <a:rPr lang="zh-CN" altLang="en-US" dirty="0"/>
              <a:t>之后，它会自动请求服务器，这里就使用了</a:t>
            </a:r>
            <a:r>
              <a:rPr lang="en-US" altLang="zh-CN" dirty="0"/>
              <a:t>AJAX</a:t>
            </a:r>
            <a:r>
              <a:rPr lang="zh-CN" altLang="en-US" dirty="0"/>
              <a:t>技术！当文件框发生了输入变化时，浏览器会使用</a:t>
            </a:r>
            <a:r>
              <a:rPr lang="en-US" altLang="zh-CN" dirty="0"/>
              <a:t>AJAX</a:t>
            </a:r>
            <a:r>
              <a:rPr lang="zh-CN" altLang="en-US" dirty="0"/>
              <a:t>技术向服务器发送一个请求，查询包含“</a:t>
            </a:r>
            <a:r>
              <a:rPr lang="en-US" altLang="zh-CN" dirty="0"/>
              <a:t>ajax”</a:t>
            </a:r>
            <a:r>
              <a:rPr lang="zh-CN" altLang="en-US" dirty="0"/>
              <a:t>字的前</a:t>
            </a:r>
            <a:r>
              <a:rPr lang="en-US" altLang="zh-CN" dirty="0"/>
              <a:t>10</a:t>
            </a:r>
            <a:r>
              <a:rPr lang="zh-CN" altLang="en-US" dirty="0"/>
              <a:t>个关键字，然后服务器会把查询到的结果响应给浏览器，最后浏览器把这</a:t>
            </a:r>
            <a:r>
              <a:rPr lang="en-US" altLang="zh-CN" dirty="0"/>
              <a:t>10</a:t>
            </a:r>
            <a:r>
              <a:rPr lang="zh-CN" altLang="en-US" dirty="0"/>
              <a:t>个关键字显示在下拉列表中。</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2</a:t>
            </a:fld>
            <a:endParaRPr lang="zh-CN" altLang="en-US"/>
          </a:p>
        </p:txBody>
      </p:sp>
    </p:spTree>
    <p:extLst>
      <p:ext uri="{BB962C8B-B14F-4D97-AF65-F5344CB8AC3E}">
        <p14:creationId xmlns:p14="http://schemas.microsoft.com/office/powerpoint/2010/main" val="111128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当我们在搜索引擎键入</a:t>
            </a:r>
            <a:r>
              <a:rPr lang="en-US" altLang="zh-CN" dirty="0"/>
              <a:t>ajax</a:t>
            </a:r>
            <a:r>
              <a:rPr lang="zh-CN" altLang="en-US" dirty="0"/>
              <a:t>之后，它会自动请求服务器，这里就使用了</a:t>
            </a:r>
            <a:r>
              <a:rPr lang="en-US" altLang="zh-CN" dirty="0"/>
              <a:t>AJAX</a:t>
            </a:r>
            <a:r>
              <a:rPr lang="zh-CN" altLang="en-US" dirty="0"/>
              <a:t>技术！当文件框发生了输入变化时，浏览器会使用</a:t>
            </a:r>
            <a:r>
              <a:rPr lang="en-US" altLang="zh-CN" dirty="0"/>
              <a:t>AJAX</a:t>
            </a:r>
            <a:r>
              <a:rPr lang="zh-CN" altLang="en-US" dirty="0"/>
              <a:t>技术向服务器发送一个请求，查询包含“</a:t>
            </a:r>
            <a:r>
              <a:rPr lang="en-US" altLang="zh-CN" dirty="0"/>
              <a:t>ajax”</a:t>
            </a:r>
            <a:r>
              <a:rPr lang="zh-CN" altLang="en-US" dirty="0"/>
              <a:t>字的前</a:t>
            </a:r>
            <a:r>
              <a:rPr lang="en-US" altLang="zh-CN" dirty="0"/>
              <a:t>10</a:t>
            </a:r>
            <a:r>
              <a:rPr lang="zh-CN" altLang="en-US" dirty="0"/>
              <a:t>个关键字，然后服务器会把查询到的结果响应给浏览器，最后浏览器把这</a:t>
            </a:r>
            <a:r>
              <a:rPr lang="en-US" altLang="zh-CN" dirty="0"/>
              <a:t>10</a:t>
            </a:r>
            <a:r>
              <a:rPr lang="zh-CN" altLang="en-US" dirty="0"/>
              <a:t>个关键字显示在下拉列表中。</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3</a:t>
            </a:fld>
            <a:endParaRPr lang="zh-CN" altLang="en-US"/>
          </a:p>
        </p:txBody>
      </p:sp>
    </p:spTree>
    <p:extLst>
      <p:ext uri="{BB962C8B-B14F-4D97-AF65-F5344CB8AC3E}">
        <p14:creationId xmlns:p14="http://schemas.microsoft.com/office/powerpoint/2010/main" val="235701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4</a:t>
            </a:fld>
            <a:endParaRPr lang="zh-CN" altLang="en-US"/>
          </a:p>
        </p:txBody>
      </p:sp>
    </p:spTree>
    <p:extLst>
      <p:ext uri="{BB962C8B-B14F-4D97-AF65-F5344CB8AC3E}">
        <p14:creationId xmlns:p14="http://schemas.microsoft.com/office/powerpoint/2010/main" val="286969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5</a:t>
            </a:fld>
            <a:endParaRPr lang="zh-CN" altLang="en-US"/>
          </a:p>
        </p:txBody>
      </p:sp>
    </p:spTree>
    <p:extLst>
      <p:ext uri="{BB962C8B-B14F-4D97-AF65-F5344CB8AC3E}">
        <p14:creationId xmlns:p14="http://schemas.microsoft.com/office/powerpoint/2010/main" val="266045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6</a:t>
            </a:fld>
            <a:endParaRPr lang="zh-CN" altLang="en-US"/>
          </a:p>
        </p:txBody>
      </p:sp>
    </p:spTree>
    <p:extLst>
      <p:ext uri="{BB962C8B-B14F-4D97-AF65-F5344CB8AC3E}">
        <p14:creationId xmlns:p14="http://schemas.microsoft.com/office/powerpoint/2010/main" val="872547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7</a:t>
            </a:fld>
            <a:endParaRPr lang="zh-CN" altLang="en-US"/>
          </a:p>
        </p:txBody>
      </p:sp>
    </p:spTree>
    <p:extLst>
      <p:ext uri="{BB962C8B-B14F-4D97-AF65-F5344CB8AC3E}">
        <p14:creationId xmlns:p14="http://schemas.microsoft.com/office/powerpoint/2010/main" val="880761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8</a:t>
            </a:fld>
            <a:endParaRPr lang="zh-CN" altLang="en-US"/>
          </a:p>
        </p:txBody>
      </p:sp>
    </p:spTree>
    <p:extLst>
      <p:ext uri="{BB962C8B-B14F-4D97-AF65-F5344CB8AC3E}">
        <p14:creationId xmlns:p14="http://schemas.microsoft.com/office/powerpoint/2010/main" val="147088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kern="1200" dirty="0" err="1">
                <a:solidFill>
                  <a:schemeClr val="tx1"/>
                </a:solidFill>
                <a:latin typeface="+mn-lt"/>
                <a:ea typeface="+mn-ea"/>
                <a:cs typeface="+mn-cs"/>
              </a:rPr>
              <a:t>allowScriptTagRemoting</a:t>
            </a:r>
            <a:r>
              <a:rPr lang="zh-CN" altLang="en-US" sz="1200" b="0" i="0" kern="1200" dirty="0">
                <a:solidFill>
                  <a:schemeClr val="tx1"/>
                </a:solidFill>
                <a:effectLst/>
                <a:latin typeface="+mn-lt"/>
                <a:ea typeface="+mn-ea"/>
                <a:cs typeface="+mn-cs"/>
              </a:rPr>
              <a:t>在调用完类的方法后回调函数才会被执行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9FA4BD9-45E5-4FA9-9CDC-3B72B5F86381}" type="slidenum">
              <a:rPr lang="zh-CN" altLang="en-US" smtClean="0"/>
              <a:t>9</a:t>
            </a:fld>
            <a:endParaRPr lang="zh-CN" altLang="en-US"/>
          </a:p>
        </p:txBody>
      </p:sp>
    </p:spTree>
    <p:extLst>
      <p:ext uri="{BB962C8B-B14F-4D97-AF65-F5344CB8AC3E}">
        <p14:creationId xmlns:p14="http://schemas.microsoft.com/office/powerpoint/2010/main" val="179676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402460958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76803344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105838322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419100504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45654560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128827686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420764976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69049837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351492964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197584932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8EDECD-78B6-4F38-9E04-45C2B29C7E9B}"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63450380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EDECD-78B6-4F38-9E04-45C2B29C7E9B}"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DBFC9-6B96-4A71-AA6B-8E468C3C4B7B}" type="slidenum">
              <a:rPr lang="zh-CN" altLang="en-US" smtClean="0"/>
              <a:t>‹#›</a:t>
            </a:fld>
            <a:endParaRPr lang="zh-CN" altLang="en-US"/>
          </a:p>
        </p:txBody>
      </p:sp>
    </p:spTree>
    <p:extLst>
      <p:ext uri="{BB962C8B-B14F-4D97-AF65-F5344CB8AC3E}">
        <p14:creationId xmlns:p14="http://schemas.microsoft.com/office/powerpoint/2010/main" val="293663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7878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546251" y="1280162"/>
            <a:ext cx="7111217" cy="7111217"/>
          </a:xfrm>
          <a:prstGeom prst="ellipse">
            <a:avLst/>
          </a:prstGeom>
          <a:noFill/>
          <a:ln>
            <a:gradFill>
              <a:gsLst>
                <a:gs pos="17000">
                  <a:srgbClr val="E3BA2E"/>
                </a:gs>
                <a:gs pos="15000">
                  <a:srgbClr val="DEAE22">
                    <a:alpha val="0"/>
                  </a:srgbClr>
                </a:gs>
                <a:gs pos="0">
                  <a:srgbClr val="E8F1F9">
                    <a:alpha val="0"/>
                  </a:srgbClr>
                </a:gs>
                <a:gs pos="100000">
                  <a:srgbClr val="FBF670"/>
                </a:gs>
              </a:gsLst>
              <a:lin ang="7200000" scaled="0"/>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120000">
            <a:off x="2525209" y="3904284"/>
            <a:ext cx="9657527" cy="3138606"/>
          </a:xfrm>
          <a:custGeom>
            <a:avLst/>
            <a:gdLst>
              <a:gd name="connsiteX0" fmla="*/ 5203260 w 9657527"/>
              <a:gd name="connsiteY0" fmla="*/ 5375 h 3138606"/>
              <a:gd name="connsiteX1" fmla="*/ 9533020 w 9657527"/>
              <a:gd name="connsiteY1" fmla="*/ 2183713 h 3138606"/>
              <a:gd name="connsiteX2" fmla="*/ 9657527 w 9657527"/>
              <a:gd name="connsiteY2" fmla="*/ 2386943 h 3138606"/>
              <a:gd name="connsiteX3" fmla="*/ 9631279 w 9657527"/>
              <a:gd name="connsiteY3" fmla="*/ 3138606 h 3138606"/>
              <a:gd name="connsiteX4" fmla="*/ 0 w 9657527"/>
              <a:gd name="connsiteY4" fmla="*/ 2802274 h 3138606"/>
              <a:gd name="connsiteX5" fmla="*/ 39235 w 9657527"/>
              <a:gd name="connsiteY5" fmla="*/ 2710379 h 3138606"/>
              <a:gd name="connsiteX6" fmla="*/ 4935048 w 9657527"/>
              <a:gd name="connsiteY6" fmla="*/ 0 h 3138606"/>
              <a:gd name="connsiteX7" fmla="*/ 5203260 w 9657527"/>
              <a:gd name="connsiteY7" fmla="*/ 5375 h 313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7527" h="3138606">
                <a:moveTo>
                  <a:pt x="5203260" y="5375"/>
                </a:moveTo>
                <a:cubicBezTo>
                  <a:pt x="7079915" y="80765"/>
                  <a:pt x="8694684" y="942807"/>
                  <a:pt x="9533020" y="2183713"/>
                </a:cubicBezTo>
                <a:lnTo>
                  <a:pt x="9657527" y="2386943"/>
                </a:lnTo>
                <a:lnTo>
                  <a:pt x="9631279" y="3138606"/>
                </a:lnTo>
                <a:lnTo>
                  <a:pt x="0" y="2802274"/>
                </a:lnTo>
                <a:lnTo>
                  <a:pt x="39235" y="2710379"/>
                </a:lnTo>
                <a:cubicBezTo>
                  <a:pt x="769966" y="1128750"/>
                  <a:pt x="2686179" y="0"/>
                  <a:pt x="4935048" y="0"/>
                </a:cubicBezTo>
                <a:cubicBezTo>
                  <a:pt x="5025003" y="0"/>
                  <a:pt x="5114425" y="1806"/>
                  <a:pt x="5203260" y="5375"/>
                </a:cubicBezTo>
                <a:close/>
              </a:path>
            </a:pathLst>
          </a:custGeom>
          <a:noFill/>
          <a:ln w="6350">
            <a:gradFill>
              <a:gsLst>
                <a:gs pos="0">
                  <a:srgbClr val="FBF670">
                    <a:alpha val="80000"/>
                  </a:srgbClr>
                </a:gs>
                <a:gs pos="100000">
                  <a:srgbClr val="DEAE22">
                    <a:alpha val="80000"/>
                  </a:srgbClr>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07767" y="2406309"/>
            <a:ext cx="5113900" cy="584775"/>
          </a:xfrm>
          <a:prstGeom prst="rect">
            <a:avLst/>
          </a:prstGeom>
          <a:noFill/>
        </p:spPr>
        <p:txBody>
          <a:bodyPr wrap="none" rtlCol="0">
            <a:spAutoFit/>
          </a:bodyPr>
          <a:lstStyle/>
          <a:p>
            <a:r>
              <a:rPr lang="en-US" altLang="zh-CN" sz="3200" b="1" dirty="0">
                <a:solidFill>
                  <a:srgbClr val="FBF670"/>
                </a:solidFill>
                <a:latin typeface="方正兰亭超细黑简体" panose="02000000000000000000" pitchFamily="2" charset="-122"/>
                <a:ea typeface="方正兰亭超细黑简体" panose="02000000000000000000" pitchFamily="2" charset="-122"/>
              </a:rPr>
              <a:t>Easy Ajax for java--</a:t>
            </a:r>
            <a:r>
              <a:rPr lang="en-US" altLang="zh-CN" sz="3200" b="1" dirty="0" err="1">
                <a:solidFill>
                  <a:srgbClr val="FBF670"/>
                </a:solidFill>
                <a:latin typeface="方正兰亭超细黑简体" panose="02000000000000000000" pitchFamily="2" charset="-122"/>
                <a:ea typeface="方正兰亭超细黑简体" panose="02000000000000000000" pitchFamily="2" charset="-122"/>
              </a:rPr>
              <a:t>Dwr</a:t>
            </a:r>
            <a:endParaRPr lang="zh-CN" altLang="en-US" sz="3200" b="1" dirty="0">
              <a:solidFill>
                <a:srgbClr val="FBF670"/>
              </a:solidFill>
              <a:latin typeface="方正兰亭超细黑简体" panose="02000000000000000000" pitchFamily="2" charset="-122"/>
              <a:ea typeface="方正兰亭超细黑简体" panose="02000000000000000000" pitchFamily="2" charset="-122"/>
            </a:endParaRPr>
          </a:p>
        </p:txBody>
      </p:sp>
      <p:grpSp>
        <p:nvGrpSpPr>
          <p:cNvPr id="2" name="组合 1"/>
          <p:cNvGrpSpPr/>
          <p:nvPr/>
        </p:nvGrpSpPr>
        <p:grpSpPr>
          <a:xfrm>
            <a:off x="7805961" y="1643576"/>
            <a:ext cx="349715" cy="349715"/>
            <a:chOff x="7805961" y="1643576"/>
            <a:chExt cx="349715" cy="349715"/>
          </a:xfrm>
        </p:grpSpPr>
        <p:sp>
          <p:nvSpPr>
            <p:cNvPr id="7" name="椭圆 6"/>
            <p:cNvSpPr/>
            <p:nvPr/>
          </p:nvSpPr>
          <p:spPr>
            <a:xfrm>
              <a:off x="7805961" y="1643576"/>
              <a:ext cx="349715" cy="349715"/>
            </a:xfrm>
            <a:prstGeom prst="ellipse">
              <a:avLst/>
            </a:prstGeom>
            <a:noFill/>
            <a:ln w="34925">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a:spLocks noChangeAspect="1"/>
            </p:cNvSpPr>
            <p:nvPr/>
          </p:nvSpPr>
          <p:spPr>
            <a:xfrm>
              <a:off x="7890818" y="1728433"/>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4114127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 presetClass="path" presetSubtype="0" accel="50000" decel="50000" fill="hold" nodeType="afterEffect">
                                  <p:stCondLst>
                                    <p:cond delay="0"/>
                                  </p:stCondLst>
                                  <p:childTnLst>
                                    <p:animMotion origin="layout" path="M 2.08333E-6 7.40741E-7 C 0.13659 0.15162 0.17812 0.47176 0.09284 0.71458 C 0.00742 0.95741 -0.17266 1.03171 -0.30925 0.87986 C -0.44584 0.72824 -0.48711 0.4081 -0.40182 0.16528 C -0.31641 -0.07755 -0.13646 -0.15185 2.08333E-6 7.40741E-7 Z " pathEditMode="relative" rAng="1920000" ptsTypes="AAAAA">
                                      <p:cBhvr>
                                        <p:cTn id="23" dur="2000" fill="hold"/>
                                        <p:tgtEl>
                                          <p:spTgt spid="2"/>
                                        </p:tgtEl>
                                        <p:attrNameLst>
                                          <p:attrName>ppt_x</p:attrName>
                                          <p:attrName>ppt_y</p:attrName>
                                        </p:attrNameLst>
                                      </p:cBhvr>
                                      <p:rCtr x="-15456" y="43981"/>
                                    </p:animMotion>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5000"/>
                            </p:stCondLst>
                            <p:childTnLst>
                              <p:par>
                                <p:cTn id="33" presetID="37"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900" decel="100000" fill="hold"/>
                                        <p:tgtEl>
                                          <p:spTgt spid="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讲解</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1057136" y="1434282"/>
            <a:ext cx="2380780"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第一步：引入</a:t>
            </a:r>
            <a:r>
              <a:rPr lang="en-US" altLang="zh-CN" sz="2400" b="1" dirty="0">
                <a:gradFill>
                  <a:gsLst>
                    <a:gs pos="0">
                      <a:srgbClr val="FDFA75"/>
                    </a:gs>
                    <a:gs pos="100000">
                      <a:srgbClr val="D79E11"/>
                    </a:gs>
                  </a:gsLst>
                  <a:lin ang="2700000" scaled="1"/>
                </a:gradFill>
                <a:ea typeface="方正兰亭超细黑简体" panose="02000000000000000000" pitchFamily="2" charset="-122"/>
              </a:rPr>
              <a:t>jar</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pic>
        <p:nvPicPr>
          <p:cNvPr id="30" name="图片 29"/>
          <p:cNvPicPr>
            <a:picLocks noChangeAspect="1"/>
          </p:cNvPicPr>
          <p:nvPr/>
        </p:nvPicPr>
        <p:blipFill>
          <a:blip r:embed="rId3"/>
          <a:stretch>
            <a:fillRect/>
          </a:stretch>
        </p:blipFill>
        <p:spPr>
          <a:xfrm>
            <a:off x="1408744" y="2292684"/>
            <a:ext cx="1343025" cy="276225"/>
          </a:xfrm>
          <a:prstGeom prst="rect">
            <a:avLst/>
          </a:prstGeom>
        </p:spPr>
      </p:pic>
      <p:sp>
        <p:nvSpPr>
          <p:cNvPr id="75" name="文本框 74"/>
          <p:cNvSpPr txBox="1"/>
          <p:nvPr/>
        </p:nvSpPr>
        <p:spPr>
          <a:xfrm>
            <a:off x="1183106" y="2965646"/>
            <a:ext cx="4064702"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第二步：在主体</a:t>
            </a:r>
            <a:r>
              <a:rPr lang="en-US" altLang="zh-CN" sz="2400" b="1" dirty="0">
                <a:gradFill>
                  <a:gsLst>
                    <a:gs pos="0">
                      <a:srgbClr val="FDFA75"/>
                    </a:gs>
                    <a:gs pos="100000">
                      <a:srgbClr val="D79E11"/>
                    </a:gs>
                  </a:gsLst>
                  <a:lin ang="2700000" scaled="1"/>
                </a:gradFill>
                <a:ea typeface="方正兰亭超细黑简体" panose="02000000000000000000" pitchFamily="2" charset="-122"/>
              </a:rPr>
              <a:t>web.xml</a:t>
            </a:r>
            <a:r>
              <a:rPr lang="zh-CN" altLang="en-US" sz="2400" b="1" dirty="0">
                <a:gradFill>
                  <a:gsLst>
                    <a:gs pos="0">
                      <a:srgbClr val="FDFA75"/>
                    </a:gs>
                    <a:gs pos="100000">
                      <a:srgbClr val="D79E11"/>
                    </a:gs>
                  </a:gsLst>
                  <a:lin ang="2700000" scaled="1"/>
                </a:gradFill>
                <a:ea typeface="方正兰亭超细黑简体" panose="02000000000000000000" pitchFamily="2" charset="-122"/>
              </a:rPr>
              <a:t>配置</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pic>
        <p:nvPicPr>
          <p:cNvPr id="76" name="图片 75"/>
          <p:cNvPicPr>
            <a:picLocks noChangeAspect="1"/>
          </p:cNvPicPr>
          <p:nvPr/>
        </p:nvPicPr>
        <p:blipFill>
          <a:blip r:embed="rId4"/>
          <a:stretch>
            <a:fillRect/>
          </a:stretch>
        </p:blipFill>
        <p:spPr>
          <a:xfrm>
            <a:off x="5394577" y="2163338"/>
            <a:ext cx="6410325" cy="4531460"/>
          </a:xfrm>
          <a:prstGeom prst="rect">
            <a:avLst/>
          </a:prstGeom>
        </p:spPr>
      </p:pic>
      <p:sp>
        <p:nvSpPr>
          <p:cNvPr id="77" name="文本框 76"/>
          <p:cNvSpPr txBox="1"/>
          <p:nvPr/>
        </p:nvSpPr>
        <p:spPr>
          <a:xfrm>
            <a:off x="823853" y="5717436"/>
            <a:ext cx="4025591" cy="667276"/>
          </a:xfrm>
          <a:prstGeom prst="rect">
            <a:avLst/>
          </a:prstGeom>
          <a:noFill/>
        </p:spPr>
        <p:txBody>
          <a:bodyPr wrap="square" rtlCol="0">
            <a:spAutoFit/>
          </a:bodyPr>
          <a:lstStyle/>
          <a:p>
            <a:r>
              <a:rPr lang="zh-CN" altLang="en-US" dirty="0">
                <a:solidFill>
                  <a:schemeClr val="bg1"/>
                </a:solidFill>
              </a:rPr>
              <a:t>  页面所有到</a:t>
            </a:r>
            <a:r>
              <a:rPr lang="en-US" altLang="zh-CN" dirty="0" err="1">
                <a:solidFill>
                  <a:schemeClr val="bg1"/>
                </a:solidFill>
              </a:rPr>
              <a:t>dwr</a:t>
            </a:r>
            <a:r>
              <a:rPr lang="zh-CN" altLang="en-US" dirty="0">
                <a:solidFill>
                  <a:schemeClr val="bg1"/>
                </a:solidFill>
              </a:rPr>
              <a:t>路径请求的请求都会由</a:t>
            </a:r>
            <a:r>
              <a:rPr lang="en-US" altLang="zh-CN" dirty="0" err="1">
                <a:solidFill>
                  <a:schemeClr val="bg1"/>
                </a:solidFill>
              </a:rPr>
              <a:t>dwr</a:t>
            </a:r>
            <a:r>
              <a:rPr lang="zh-CN" altLang="en-US" dirty="0">
                <a:solidFill>
                  <a:schemeClr val="bg1"/>
                </a:solidFill>
              </a:rPr>
              <a:t>的</a:t>
            </a:r>
            <a:r>
              <a:rPr lang="en-US" altLang="zh-CN" dirty="0">
                <a:solidFill>
                  <a:schemeClr val="bg1"/>
                </a:solidFill>
              </a:rPr>
              <a:t>servlet</a:t>
            </a:r>
            <a:r>
              <a:rPr lang="zh-CN" altLang="en-US" dirty="0">
                <a:solidFill>
                  <a:schemeClr val="bg1"/>
                </a:solidFill>
              </a:rPr>
              <a:t>处理</a:t>
            </a:r>
          </a:p>
        </p:txBody>
      </p:sp>
      <p:sp>
        <p:nvSpPr>
          <p:cNvPr id="78" name="椭圆 77"/>
          <p:cNvSpPr/>
          <p:nvPr/>
        </p:nvSpPr>
        <p:spPr>
          <a:xfrm>
            <a:off x="5609063" y="5809785"/>
            <a:ext cx="3423425"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箭头连接符 79"/>
          <p:cNvCxnSpPr/>
          <p:nvPr/>
        </p:nvCxnSpPr>
        <p:spPr>
          <a:xfrm flipH="1" flipV="1">
            <a:off x="4449337" y="6266985"/>
            <a:ext cx="798471" cy="2230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5629785" y="2657877"/>
            <a:ext cx="3054813" cy="769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3036225" y="2986410"/>
            <a:ext cx="2520175" cy="594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1375054" y="3391981"/>
            <a:ext cx="2185639" cy="369332"/>
          </a:xfrm>
          <a:prstGeom prst="rect">
            <a:avLst/>
          </a:prstGeom>
          <a:noFill/>
        </p:spPr>
        <p:txBody>
          <a:bodyPr wrap="square" rtlCol="0">
            <a:spAutoFit/>
          </a:bodyPr>
          <a:lstStyle/>
          <a:p>
            <a:r>
              <a:rPr lang="zh-CN" altLang="en-US" dirty="0">
                <a:solidFill>
                  <a:schemeClr val="bg1"/>
                </a:solidFill>
              </a:rPr>
              <a:t>属测试模式</a:t>
            </a:r>
          </a:p>
        </p:txBody>
      </p:sp>
      <p:sp>
        <p:nvSpPr>
          <p:cNvPr id="86" name="椭圆 85"/>
          <p:cNvSpPr/>
          <p:nvPr/>
        </p:nvSpPr>
        <p:spPr>
          <a:xfrm>
            <a:off x="5977675" y="4163937"/>
            <a:ext cx="3054813" cy="769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5894642" y="4918163"/>
            <a:ext cx="3054813" cy="769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肘形连接符 88"/>
          <p:cNvCxnSpPr/>
          <p:nvPr/>
        </p:nvCxnSpPr>
        <p:spPr>
          <a:xfrm rot="10800000" flipV="1">
            <a:off x="4117203" y="5317574"/>
            <a:ext cx="1692582" cy="4640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H="1">
            <a:off x="4348975" y="4512485"/>
            <a:ext cx="1555317" cy="11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1375054" y="4460599"/>
            <a:ext cx="2821477" cy="369332"/>
          </a:xfrm>
          <a:prstGeom prst="rect">
            <a:avLst/>
          </a:prstGeom>
          <a:noFill/>
        </p:spPr>
        <p:txBody>
          <a:bodyPr wrap="square" rtlCol="0">
            <a:spAutoFit/>
          </a:bodyPr>
          <a:lstStyle/>
          <a:p>
            <a:r>
              <a:rPr lang="zh-CN" altLang="en-US" dirty="0">
                <a:solidFill>
                  <a:schemeClr val="bg1"/>
                </a:solidFill>
              </a:rPr>
              <a:t>安全设置，允许远程</a:t>
            </a:r>
            <a:r>
              <a:rPr lang="en-US" altLang="zh-CN" dirty="0" err="1">
                <a:solidFill>
                  <a:schemeClr val="bg1"/>
                </a:solidFill>
              </a:rPr>
              <a:t>js</a:t>
            </a:r>
            <a:endParaRPr lang="zh-CN" altLang="en-US" dirty="0">
              <a:solidFill>
                <a:schemeClr val="bg1"/>
              </a:solidFill>
            </a:endParaRPr>
          </a:p>
        </p:txBody>
      </p:sp>
      <p:sp>
        <p:nvSpPr>
          <p:cNvPr id="94" name="椭圆 93"/>
          <p:cNvSpPr/>
          <p:nvPr/>
        </p:nvSpPr>
        <p:spPr>
          <a:xfrm>
            <a:off x="5985711" y="3480801"/>
            <a:ext cx="3054813" cy="769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箭头连接符 94"/>
          <p:cNvCxnSpPr/>
          <p:nvPr/>
        </p:nvCxnSpPr>
        <p:spPr>
          <a:xfrm flipH="1">
            <a:off x="4339325" y="3860835"/>
            <a:ext cx="1555317" cy="11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823854" y="3761066"/>
            <a:ext cx="3467258" cy="523220"/>
          </a:xfrm>
          <a:prstGeom prst="rect">
            <a:avLst/>
          </a:prstGeom>
          <a:noFill/>
        </p:spPr>
        <p:txBody>
          <a:bodyPr wrap="square" rtlCol="0">
            <a:spAutoFit/>
          </a:bodyPr>
          <a:lstStyle/>
          <a:p>
            <a:r>
              <a:rPr lang="zh-CN" altLang="en-US" sz="1400" dirty="0">
                <a:solidFill>
                  <a:schemeClr val="bg1"/>
                </a:solidFill>
              </a:rPr>
              <a:t>表示其能够从其他域进行请求，需要注意的是这样做可能会出现安全性的问题</a:t>
            </a:r>
          </a:p>
        </p:txBody>
      </p:sp>
      <p:sp>
        <p:nvSpPr>
          <p:cNvPr id="98" name="文本框 97"/>
          <p:cNvSpPr txBox="1"/>
          <p:nvPr/>
        </p:nvSpPr>
        <p:spPr>
          <a:xfrm>
            <a:off x="1183106" y="4933371"/>
            <a:ext cx="2896525" cy="369332"/>
          </a:xfrm>
          <a:prstGeom prst="rect">
            <a:avLst/>
          </a:prstGeom>
          <a:noFill/>
        </p:spPr>
        <p:txBody>
          <a:bodyPr wrap="square" rtlCol="0">
            <a:spAutoFit/>
          </a:bodyPr>
          <a:lstStyle/>
          <a:p>
            <a:r>
              <a:rPr lang="zh-CN" altLang="en-US" dirty="0">
                <a:solidFill>
                  <a:schemeClr val="bg1"/>
                </a:solidFill>
              </a:rPr>
              <a:t>激活轮询和 </a:t>
            </a:r>
            <a:r>
              <a:rPr lang="en-US" altLang="zh-CN" dirty="0">
                <a:solidFill>
                  <a:schemeClr val="bg1"/>
                </a:solidFill>
              </a:rPr>
              <a:t>Comet </a:t>
            </a:r>
            <a:r>
              <a:rPr lang="zh-CN" altLang="en-US" dirty="0">
                <a:solidFill>
                  <a:schemeClr val="bg1"/>
                </a:solidFill>
              </a:rPr>
              <a:t>功能</a:t>
            </a:r>
          </a:p>
        </p:txBody>
      </p:sp>
    </p:spTree>
    <p:extLst>
      <p:ext uri="{BB962C8B-B14F-4D97-AF65-F5344CB8AC3E}">
        <p14:creationId xmlns:p14="http://schemas.microsoft.com/office/powerpoint/2010/main" val="393143432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讲解</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1057136" y="1434282"/>
            <a:ext cx="2870466"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第三步：编写</a:t>
            </a:r>
            <a:r>
              <a:rPr lang="en-US" altLang="zh-CN" sz="2400" b="1" dirty="0">
                <a:gradFill>
                  <a:gsLst>
                    <a:gs pos="0">
                      <a:srgbClr val="FDFA75"/>
                    </a:gs>
                    <a:gs pos="100000">
                      <a:srgbClr val="D79E11"/>
                    </a:gs>
                  </a:gsLst>
                  <a:lin ang="2700000" scaled="1"/>
                </a:gradFill>
                <a:ea typeface="方正兰亭超细黑简体" panose="02000000000000000000" pitchFamily="2" charset="-122"/>
              </a:rPr>
              <a:t>java</a:t>
            </a:r>
            <a:r>
              <a:rPr lang="zh-CN" altLang="en-US" sz="2400" b="1" dirty="0">
                <a:gradFill>
                  <a:gsLst>
                    <a:gs pos="0">
                      <a:srgbClr val="FDFA75"/>
                    </a:gs>
                    <a:gs pos="100000">
                      <a:srgbClr val="D79E11"/>
                    </a:gs>
                  </a:gsLst>
                  <a:lin ang="2700000" scaled="1"/>
                </a:gradFill>
                <a:ea typeface="方正兰亭超细黑简体" panose="02000000000000000000" pitchFamily="2" charset="-122"/>
              </a:rPr>
              <a:t>类</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pic>
        <p:nvPicPr>
          <p:cNvPr id="2" name="图片 1"/>
          <p:cNvPicPr>
            <a:picLocks noChangeAspect="1"/>
          </p:cNvPicPr>
          <p:nvPr/>
        </p:nvPicPr>
        <p:blipFill>
          <a:blip r:embed="rId3"/>
          <a:stretch>
            <a:fillRect/>
          </a:stretch>
        </p:blipFill>
        <p:spPr>
          <a:xfrm>
            <a:off x="1498356" y="2046365"/>
            <a:ext cx="5162550" cy="3724275"/>
          </a:xfrm>
          <a:prstGeom prst="rect">
            <a:avLst/>
          </a:prstGeom>
        </p:spPr>
      </p:pic>
      <p:cxnSp>
        <p:nvCxnSpPr>
          <p:cNvPr id="6" name="直接箭头连接符 5"/>
          <p:cNvCxnSpPr/>
          <p:nvPr/>
        </p:nvCxnSpPr>
        <p:spPr>
          <a:xfrm flipV="1">
            <a:off x="5675971" y="2932771"/>
            <a:ext cx="1628078" cy="11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27073" y="2754351"/>
            <a:ext cx="2386361" cy="369332"/>
          </a:xfrm>
          <a:prstGeom prst="rect">
            <a:avLst/>
          </a:prstGeom>
          <a:noFill/>
        </p:spPr>
        <p:txBody>
          <a:bodyPr wrap="square" rtlCol="0">
            <a:spAutoFit/>
          </a:bodyPr>
          <a:lstStyle/>
          <a:p>
            <a:r>
              <a:rPr lang="zh-CN" altLang="en-US" dirty="0">
                <a:solidFill>
                  <a:schemeClr val="bg1"/>
                </a:solidFill>
              </a:rPr>
              <a:t>构造</a:t>
            </a:r>
            <a:r>
              <a:rPr lang="en-US" altLang="zh-CN" dirty="0" err="1">
                <a:solidFill>
                  <a:schemeClr val="bg1"/>
                </a:solidFill>
              </a:rPr>
              <a:t>js</a:t>
            </a:r>
            <a:r>
              <a:rPr lang="zh-CN" altLang="en-US" dirty="0">
                <a:solidFill>
                  <a:schemeClr val="bg1"/>
                </a:solidFill>
              </a:rPr>
              <a:t>脚本</a:t>
            </a:r>
          </a:p>
        </p:txBody>
      </p:sp>
    </p:spTree>
    <p:extLst>
      <p:ext uri="{BB962C8B-B14F-4D97-AF65-F5344CB8AC3E}">
        <p14:creationId xmlns:p14="http://schemas.microsoft.com/office/powerpoint/2010/main" val="373984983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讲解</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1057136" y="1434282"/>
            <a:ext cx="9558129" cy="1200329"/>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第四步：让</a:t>
            </a:r>
            <a:r>
              <a:rPr lang="en-US" altLang="zh-CN" sz="2400" b="1" dirty="0" err="1">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找到这个类，还必须在</a:t>
            </a:r>
            <a:r>
              <a:rPr lang="en-US" altLang="zh-CN" sz="2400" b="1" dirty="0">
                <a:gradFill>
                  <a:gsLst>
                    <a:gs pos="0">
                      <a:srgbClr val="FDFA75"/>
                    </a:gs>
                    <a:gs pos="100000">
                      <a:srgbClr val="D79E11"/>
                    </a:gs>
                  </a:gsLst>
                  <a:lin ang="2700000" scaled="1"/>
                </a:gradFill>
                <a:ea typeface="方正兰亭超细黑简体" panose="02000000000000000000" pitchFamily="2" charset="-122"/>
              </a:rPr>
              <a:t>web-</a:t>
            </a:r>
            <a:r>
              <a:rPr lang="en-US" altLang="zh-CN" sz="2400" b="1" dirty="0" err="1">
                <a:gradFill>
                  <a:gsLst>
                    <a:gs pos="0">
                      <a:srgbClr val="FDFA75"/>
                    </a:gs>
                    <a:gs pos="100000">
                      <a:srgbClr val="D79E11"/>
                    </a:gs>
                  </a:gsLst>
                  <a:lin ang="2700000" scaled="1"/>
                </a:gradFill>
                <a:ea typeface="方正兰亭超细黑简体" panose="02000000000000000000" pitchFamily="2" charset="-122"/>
              </a:rPr>
              <a:t>inf</a:t>
            </a:r>
            <a:r>
              <a:rPr lang="zh-CN" altLang="en-US" sz="2400" b="1" dirty="0">
                <a:gradFill>
                  <a:gsLst>
                    <a:gs pos="0">
                      <a:srgbClr val="FDFA75"/>
                    </a:gs>
                    <a:gs pos="100000">
                      <a:srgbClr val="D79E11"/>
                    </a:gs>
                  </a:gsLst>
                  <a:lin ang="2700000" scaled="1"/>
                </a:gradFill>
                <a:ea typeface="方正兰亭超细黑简体" panose="02000000000000000000" pitchFamily="2" charset="-122"/>
              </a:rPr>
              <a:t>下创建相应的</a:t>
            </a:r>
            <a:r>
              <a:rPr lang="en-US" altLang="zh-CN" sz="2400" b="1" dirty="0">
                <a:gradFill>
                  <a:gsLst>
                    <a:gs pos="0">
                      <a:srgbClr val="FDFA75"/>
                    </a:gs>
                    <a:gs pos="100000">
                      <a:srgbClr val="D79E11"/>
                    </a:gs>
                  </a:gsLst>
                  <a:lin ang="2700000" scaled="1"/>
                </a:gradFill>
                <a:ea typeface="方正兰亭超细黑简体" panose="02000000000000000000" pitchFamily="2" charset="-122"/>
              </a:rPr>
              <a:t>xml</a:t>
            </a:r>
            <a:r>
              <a:rPr lang="zh-CN" altLang="en-US" sz="2400" b="1" dirty="0">
                <a:gradFill>
                  <a:gsLst>
                    <a:gs pos="0">
                      <a:srgbClr val="FDFA75"/>
                    </a:gs>
                    <a:gs pos="100000">
                      <a:srgbClr val="D79E11"/>
                    </a:gs>
                  </a:gsLst>
                  <a:lin ang="2700000" scaled="1"/>
                </a:gradFill>
                <a:ea typeface="方正兰亭超细黑简体" panose="02000000000000000000" pitchFamily="2" charset="-122"/>
              </a:rPr>
              <a:t>文件，</a:t>
            </a:r>
            <a:endParaRPr lang="en-US" altLang="zh-CN" sz="2400" b="1" dirty="0">
              <a:gradFill>
                <a:gsLst>
                  <a:gs pos="0">
                    <a:srgbClr val="FDFA75"/>
                  </a:gs>
                  <a:gs pos="100000">
                    <a:srgbClr val="D79E11"/>
                  </a:gs>
                </a:gsLst>
                <a:lin ang="2700000" scaled="1"/>
              </a:gradFill>
              <a:ea typeface="方正兰亭超细黑简体" panose="02000000000000000000" pitchFamily="2" charset="-122"/>
            </a:endParaRPr>
          </a:p>
          <a:p>
            <a:r>
              <a:rPr lang="zh-CN" altLang="en-US" sz="2400" b="1" dirty="0">
                <a:gradFill>
                  <a:gsLst>
                    <a:gs pos="0">
                      <a:srgbClr val="FDFA75"/>
                    </a:gs>
                    <a:gs pos="100000">
                      <a:srgbClr val="D79E11"/>
                    </a:gs>
                  </a:gsLst>
                  <a:lin ang="2700000" scaled="1"/>
                </a:gradFill>
                <a:ea typeface="方正兰亭超细黑简体" panose="02000000000000000000" pitchFamily="2" charset="-122"/>
              </a:rPr>
              <a:t>并在其中配置上面的</a:t>
            </a:r>
            <a:r>
              <a:rPr lang="en-US" altLang="zh-CN" sz="2400" b="1" dirty="0">
                <a:gradFill>
                  <a:gsLst>
                    <a:gs pos="0">
                      <a:srgbClr val="FDFA75"/>
                    </a:gs>
                    <a:gs pos="100000">
                      <a:srgbClr val="D79E11"/>
                    </a:gs>
                  </a:gsLst>
                  <a:lin ang="2700000" scaled="1"/>
                </a:gradFill>
                <a:ea typeface="方正兰亭超细黑简体" panose="02000000000000000000" pitchFamily="2" charset="-122"/>
              </a:rPr>
              <a:t>java</a:t>
            </a:r>
            <a:r>
              <a:rPr lang="zh-CN" altLang="en-US" sz="2400" b="1" dirty="0">
                <a:gradFill>
                  <a:gsLst>
                    <a:gs pos="0">
                      <a:srgbClr val="FDFA75"/>
                    </a:gs>
                    <a:gs pos="100000">
                      <a:srgbClr val="D79E11"/>
                    </a:gs>
                  </a:gsLst>
                  <a:lin ang="2700000" scaled="1"/>
                </a:gradFill>
                <a:ea typeface="方正兰亭超细黑简体" panose="02000000000000000000" pitchFamily="2" charset="-122"/>
              </a:rPr>
              <a:t>类，如下：</a:t>
            </a:r>
            <a:endParaRPr lang="en-US" altLang="zh-CN" sz="2400" b="1" dirty="0">
              <a:gradFill>
                <a:gsLst>
                  <a:gs pos="0">
                    <a:srgbClr val="FDFA75"/>
                  </a:gs>
                  <a:gs pos="100000">
                    <a:srgbClr val="D79E11"/>
                  </a:gs>
                </a:gsLst>
                <a:lin ang="2700000" scaled="1"/>
              </a:gradFill>
              <a:ea typeface="方正兰亭超细黑简体" panose="02000000000000000000" pitchFamily="2" charset="-122"/>
            </a:endParaRPr>
          </a:p>
          <a:p>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pic>
        <p:nvPicPr>
          <p:cNvPr id="3" name="图片 2"/>
          <p:cNvPicPr>
            <a:picLocks noChangeAspect="1"/>
          </p:cNvPicPr>
          <p:nvPr/>
        </p:nvPicPr>
        <p:blipFill>
          <a:blip r:embed="rId3"/>
          <a:stretch>
            <a:fillRect/>
          </a:stretch>
        </p:blipFill>
        <p:spPr>
          <a:xfrm>
            <a:off x="1057136" y="2759682"/>
            <a:ext cx="6115050" cy="1562100"/>
          </a:xfrm>
          <a:prstGeom prst="rect">
            <a:avLst/>
          </a:prstGeom>
        </p:spPr>
      </p:pic>
      <p:sp>
        <p:nvSpPr>
          <p:cNvPr id="6" name="文本框 5"/>
          <p:cNvSpPr txBox="1"/>
          <p:nvPr/>
        </p:nvSpPr>
        <p:spPr>
          <a:xfrm>
            <a:off x="936702" y="5166351"/>
            <a:ext cx="6991815" cy="646331"/>
          </a:xfrm>
          <a:prstGeom prst="rect">
            <a:avLst/>
          </a:prstGeom>
          <a:noFill/>
        </p:spPr>
        <p:txBody>
          <a:bodyPr wrap="square" rtlCol="0">
            <a:spAutoFit/>
          </a:bodyPr>
          <a:lstStyle/>
          <a:p>
            <a:r>
              <a:rPr lang="en-US" altLang="zh-CN" dirty="0">
                <a:solidFill>
                  <a:schemeClr val="bg1"/>
                </a:solidFill>
              </a:rPr>
              <a:t>creator </a:t>
            </a:r>
            <a:r>
              <a:rPr lang="zh-CN" altLang="en-US" dirty="0">
                <a:solidFill>
                  <a:schemeClr val="bg1"/>
                </a:solidFill>
              </a:rPr>
              <a:t>属性用来指定使用哪种创造器。如果 </a:t>
            </a:r>
            <a:r>
              <a:rPr lang="en-US" altLang="zh-CN" dirty="0">
                <a:solidFill>
                  <a:schemeClr val="bg1"/>
                </a:solidFill>
              </a:rPr>
              <a:t>creator </a:t>
            </a:r>
            <a:r>
              <a:rPr lang="zh-CN" altLang="en-US" dirty="0">
                <a:solidFill>
                  <a:schemeClr val="bg1"/>
                </a:solidFill>
              </a:rPr>
              <a:t>属性被设置为值 </a:t>
            </a:r>
            <a:r>
              <a:rPr lang="en-US" altLang="zh-CN" dirty="0">
                <a:solidFill>
                  <a:schemeClr val="bg1"/>
                </a:solidFill>
              </a:rPr>
              <a:t>new</a:t>
            </a:r>
            <a:r>
              <a:rPr lang="zh-CN" altLang="en-US" dirty="0">
                <a:solidFill>
                  <a:schemeClr val="bg1"/>
                </a:solidFill>
              </a:rPr>
              <a:t>，意味着 </a:t>
            </a:r>
            <a:r>
              <a:rPr lang="en-US" altLang="zh-CN" dirty="0">
                <a:solidFill>
                  <a:schemeClr val="bg1"/>
                </a:solidFill>
              </a:rPr>
              <a:t>DWR </a:t>
            </a:r>
            <a:r>
              <a:rPr lang="zh-CN" altLang="en-US" dirty="0">
                <a:solidFill>
                  <a:schemeClr val="bg1"/>
                </a:solidFill>
              </a:rPr>
              <a:t>调用类的默认构造函数来获得实例</a:t>
            </a:r>
            <a:r>
              <a:rPr lang="zh-CN" altLang="en-US" dirty="0"/>
              <a:t>。</a:t>
            </a:r>
            <a:endParaRPr lang="zh-CN" altLang="en-US" dirty="0">
              <a:solidFill>
                <a:schemeClr val="bg1"/>
              </a:solidFill>
            </a:endParaRPr>
          </a:p>
        </p:txBody>
      </p:sp>
      <p:sp>
        <p:nvSpPr>
          <p:cNvPr id="7" name="椭圆 6"/>
          <p:cNvSpPr/>
          <p:nvPr/>
        </p:nvSpPr>
        <p:spPr>
          <a:xfrm>
            <a:off x="4079631" y="3323063"/>
            <a:ext cx="1930876" cy="26763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6155473" y="3479180"/>
            <a:ext cx="1159727" cy="334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538224" y="3323063"/>
            <a:ext cx="2364059" cy="646331"/>
          </a:xfrm>
          <a:prstGeom prst="rect">
            <a:avLst/>
          </a:prstGeom>
          <a:noFill/>
        </p:spPr>
        <p:txBody>
          <a:bodyPr wrap="square" rtlCol="0">
            <a:spAutoFit/>
          </a:bodyPr>
          <a:lstStyle/>
          <a:p>
            <a:r>
              <a:rPr lang="zh-CN" altLang="en-US" dirty="0">
                <a:solidFill>
                  <a:schemeClr val="bg1"/>
                </a:solidFill>
              </a:rPr>
              <a:t>必须填写</a:t>
            </a:r>
            <a:r>
              <a:rPr lang="en-US" altLang="zh-CN" dirty="0">
                <a:solidFill>
                  <a:schemeClr val="bg1"/>
                </a:solidFill>
              </a:rPr>
              <a:t>java</a:t>
            </a:r>
            <a:r>
              <a:rPr lang="zh-CN" altLang="en-US" dirty="0">
                <a:solidFill>
                  <a:schemeClr val="bg1"/>
                </a:solidFill>
              </a:rPr>
              <a:t>类完整的包名</a:t>
            </a:r>
          </a:p>
        </p:txBody>
      </p:sp>
      <p:sp>
        <p:nvSpPr>
          <p:cNvPr id="17" name="文本框 16"/>
          <p:cNvSpPr txBox="1"/>
          <p:nvPr/>
        </p:nvSpPr>
        <p:spPr>
          <a:xfrm>
            <a:off x="947854" y="4446853"/>
            <a:ext cx="6802244" cy="646331"/>
          </a:xfrm>
          <a:prstGeom prst="rect">
            <a:avLst/>
          </a:prstGeom>
          <a:noFill/>
        </p:spPr>
        <p:txBody>
          <a:bodyPr wrap="square" rtlCol="0">
            <a:spAutoFit/>
          </a:bodyPr>
          <a:lstStyle/>
          <a:p>
            <a:r>
              <a:rPr lang="en-US" altLang="zh-CN" dirty="0">
                <a:solidFill>
                  <a:schemeClr val="bg1"/>
                </a:solidFill>
              </a:rPr>
              <a:t>&lt;allow&gt;</a:t>
            </a:r>
            <a:r>
              <a:rPr lang="zh-CN" altLang="en-US" dirty="0">
                <a:solidFill>
                  <a:schemeClr val="bg1"/>
                </a:solidFill>
              </a:rPr>
              <a:t>标签中包括可以暴露给</a:t>
            </a:r>
            <a:r>
              <a:rPr lang="en-US" altLang="zh-CN" dirty="0" err="1">
                <a:solidFill>
                  <a:schemeClr val="bg1"/>
                </a:solidFill>
              </a:rPr>
              <a:t>javascript</a:t>
            </a:r>
            <a:r>
              <a:rPr lang="zh-CN" altLang="en-US" dirty="0">
                <a:solidFill>
                  <a:schemeClr val="bg1"/>
                </a:solidFill>
              </a:rPr>
              <a:t>访问的东西。</a:t>
            </a:r>
          </a:p>
          <a:p>
            <a:endParaRPr lang="zh-CN" altLang="en-US" dirty="0"/>
          </a:p>
        </p:txBody>
      </p:sp>
    </p:spTree>
    <p:extLst>
      <p:ext uri="{BB962C8B-B14F-4D97-AF65-F5344CB8AC3E}">
        <p14:creationId xmlns:p14="http://schemas.microsoft.com/office/powerpoint/2010/main" val="113124810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讲解</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1057136" y="1434282"/>
            <a:ext cx="3798604"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第五步：测试</a:t>
            </a:r>
            <a:r>
              <a:rPr lang="en-US" altLang="zh-CN" sz="2400" b="1" dirty="0">
                <a:gradFill>
                  <a:gsLst>
                    <a:gs pos="0">
                      <a:srgbClr val="FDFA75"/>
                    </a:gs>
                    <a:gs pos="100000">
                      <a:srgbClr val="D79E11"/>
                    </a:gs>
                  </a:gsLst>
                  <a:lin ang="2700000" scaled="1"/>
                </a:gradFill>
                <a:ea typeface="方正兰亭超细黑简体" panose="02000000000000000000" pitchFamily="2" charset="-122"/>
              </a:rPr>
              <a:t>java</a:t>
            </a:r>
            <a:r>
              <a:rPr lang="zh-CN" altLang="en-US" sz="2400" b="1" dirty="0">
                <a:gradFill>
                  <a:gsLst>
                    <a:gs pos="0">
                      <a:srgbClr val="FDFA75"/>
                    </a:gs>
                    <a:gs pos="100000">
                      <a:srgbClr val="D79E11"/>
                    </a:gs>
                  </a:gsLst>
                  <a:lin ang="2700000" scaled="1"/>
                </a:gradFill>
                <a:ea typeface="方正兰亭超细黑简体" panose="02000000000000000000" pitchFamily="2" charset="-122"/>
              </a:rPr>
              <a:t>类的调用</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sp>
        <p:nvSpPr>
          <p:cNvPr id="17" name="文本框 16"/>
          <p:cNvSpPr txBox="1"/>
          <p:nvPr/>
        </p:nvSpPr>
        <p:spPr>
          <a:xfrm>
            <a:off x="1593799" y="3202800"/>
            <a:ext cx="2408032"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第六步：编写</a:t>
            </a:r>
            <a:r>
              <a:rPr lang="en-US" altLang="zh-CN" sz="2400" b="1" dirty="0" err="1">
                <a:gradFill>
                  <a:gsLst>
                    <a:gs pos="0">
                      <a:srgbClr val="FDFA75"/>
                    </a:gs>
                    <a:gs pos="100000">
                      <a:srgbClr val="D79E11"/>
                    </a:gs>
                  </a:gsLst>
                  <a:lin ang="2700000" scaled="1"/>
                </a:gradFill>
                <a:ea typeface="方正兰亭超细黑简体" panose="02000000000000000000" pitchFamily="2" charset="-122"/>
              </a:rPr>
              <a:t>jsp</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sp>
        <p:nvSpPr>
          <p:cNvPr id="2" name="文本框 1"/>
          <p:cNvSpPr txBox="1"/>
          <p:nvPr/>
        </p:nvSpPr>
        <p:spPr>
          <a:xfrm>
            <a:off x="1514269" y="3713835"/>
            <a:ext cx="3724507" cy="369332"/>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引入</a:t>
            </a:r>
            <a:r>
              <a:rPr lang="en-US" altLang="zh-CN" dirty="0" err="1">
                <a:solidFill>
                  <a:schemeClr val="bg1"/>
                </a:solidFill>
              </a:rPr>
              <a:t>dwr</a:t>
            </a:r>
            <a:r>
              <a:rPr lang="en-US" altLang="zh-CN" dirty="0">
                <a:solidFill>
                  <a:schemeClr val="bg1"/>
                </a:solidFill>
              </a:rPr>
              <a:t> </a:t>
            </a:r>
            <a:r>
              <a:rPr lang="zh-CN" altLang="en-US" dirty="0">
                <a:solidFill>
                  <a:schemeClr val="bg1"/>
                </a:solidFill>
              </a:rPr>
              <a:t>的</a:t>
            </a:r>
            <a:r>
              <a:rPr lang="en-US" altLang="zh-CN" dirty="0" err="1">
                <a:solidFill>
                  <a:schemeClr val="bg1"/>
                </a:solidFill>
              </a:rPr>
              <a:t>js</a:t>
            </a:r>
            <a:r>
              <a:rPr lang="zh-CN" altLang="en-US" dirty="0">
                <a:solidFill>
                  <a:schemeClr val="bg1"/>
                </a:solidFill>
              </a:rPr>
              <a:t>文本</a:t>
            </a:r>
            <a:r>
              <a:rPr lang="en-US" altLang="zh-CN" dirty="0"/>
              <a:t>.</a:t>
            </a:r>
            <a:endParaRPr lang="zh-CN" altLang="en-US" dirty="0"/>
          </a:p>
        </p:txBody>
      </p:sp>
      <p:pic>
        <p:nvPicPr>
          <p:cNvPr id="6" name="图片 5"/>
          <p:cNvPicPr>
            <a:picLocks noChangeAspect="1"/>
          </p:cNvPicPr>
          <p:nvPr/>
        </p:nvPicPr>
        <p:blipFill>
          <a:blip r:embed="rId3"/>
          <a:stretch>
            <a:fillRect/>
          </a:stretch>
        </p:blipFill>
        <p:spPr>
          <a:xfrm>
            <a:off x="1274518" y="4511455"/>
            <a:ext cx="5610225" cy="400050"/>
          </a:xfrm>
          <a:prstGeom prst="rect">
            <a:avLst/>
          </a:prstGeom>
        </p:spPr>
      </p:pic>
      <p:sp>
        <p:nvSpPr>
          <p:cNvPr id="7" name="椭圆 6"/>
          <p:cNvSpPr/>
          <p:nvPr/>
        </p:nvSpPr>
        <p:spPr>
          <a:xfrm>
            <a:off x="1202674" y="4339903"/>
            <a:ext cx="5040351" cy="3642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6314869" y="4892095"/>
            <a:ext cx="1038532" cy="3819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676816" y="4401749"/>
            <a:ext cx="3579541" cy="1754326"/>
          </a:xfrm>
          <a:prstGeom prst="rect">
            <a:avLst/>
          </a:prstGeom>
          <a:noFill/>
        </p:spPr>
        <p:txBody>
          <a:bodyPr wrap="square" rtlCol="0">
            <a:spAutoFit/>
          </a:bodyPr>
          <a:lstStyle/>
          <a:p>
            <a:r>
              <a:rPr lang="zh-CN" altLang="en-US" dirty="0">
                <a:solidFill>
                  <a:schemeClr val="bg1"/>
                </a:solidFill>
              </a:rPr>
              <a:t>是真正的</a:t>
            </a:r>
            <a:r>
              <a:rPr lang="en-US" altLang="zh-CN" dirty="0" err="1">
                <a:solidFill>
                  <a:schemeClr val="bg1"/>
                </a:solidFill>
              </a:rPr>
              <a:t>dwr</a:t>
            </a:r>
            <a:r>
              <a:rPr lang="zh-CN" altLang="en-US" dirty="0">
                <a:solidFill>
                  <a:schemeClr val="bg1"/>
                </a:solidFill>
              </a:rPr>
              <a:t>客户端代码，是</a:t>
            </a:r>
            <a:r>
              <a:rPr lang="en-US" altLang="zh-CN" dirty="0">
                <a:solidFill>
                  <a:schemeClr val="bg1"/>
                </a:solidFill>
              </a:rPr>
              <a:t>DWR</a:t>
            </a:r>
            <a:r>
              <a:rPr lang="zh-CN" altLang="en-US" dirty="0">
                <a:solidFill>
                  <a:schemeClr val="bg1"/>
                </a:solidFill>
              </a:rPr>
              <a:t>中将</a:t>
            </a:r>
            <a:r>
              <a:rPr lang="en-US" altLang="zh-CN" dirty="0" err="1">
                <a:solidFill>
                  <a:schemeClr val="bg1"/>
                </a:solidFill>
              </a:rPr>
              <a:t>js</a:t>
            </a:r>
            <a:r>
              <a:rPr lang="zh-CN" altLang="en-US" dirty="0">
                <a:solidFill>
                  <a:schemeClr val="bg1"/>
                </a:solidFill>
              </a:rPr>
              <a:t>的方法与</a:t>
            </a:r>
            <a:r>
              <a:rPr lang="en-US" altLang="zh-CN" dirty="0">
                <a:solidFill>
                  <a:schemeClr val="bg1"/>
                </a:solidFill>
              </a:rPr>
              <a:t>Java</a:t>
            </a:r>
            <a:r>
              <a:rPr lang="zh-CN" altLang="en-US" dirty="0">
                <a:solidFill>
                  <a:schemeClr val="bg1"/>
                </a:solidFill>
              </a:rPr>
              <a:t>对象中的方法动态交互的引擎，因此每个</a:t>
            </a:r>
            <a:r>
              <a:rPr lang="en-US" altLang="zh-CN" dirty="0">
                <a:solidFill>
                  <a:schemeClr val="bg1"/>
                </a:solidFill>
              </a:rPr>
              <a:t>DWR</a:t>
            </a:r>
            <a:r>
              <a:rPr lang="zh-CN" altLang="en-US" dirty="0">
                <a:solidFill>
                  <a:schemeClr val="bg1"/>
                </a:solidFill>
              </a:rPr>
              <a:t>都要引入这个</a:t>
            </a:r>
            <a:r>
              <a:rPr lang="en-US" altLang="zh-CN" dirty="0" err="1">
                <a:solidFill>
                  <a:schemeClr val="bg1"/>
                </a:solidFill>
              </a:rPr>
              <a:t>js</a:t>
            </a:r>
            <a:r>
              <a:rPr lang="zh-CN" altLang="en-US" dirty="0">
                <a:solidFill>
                  <a:schemeClr val="bg1"/>
                </a:solidFill>
              </a:rPr>
              <a:t>文件。这个</a:t>
            </a:r>
            <a:r>
              <a:rPr lang="en-US" altLang="zh-CN" dirty="0" err="1">
                <a:solidFill>
                  <a:schemeClr val="bg1"/>
                </a:solidFill>
              </a:rPr>
              <a:t>js</a:t>
            </a:r>
            <a:r>
              <a:rPr lang="zh-CN" altLang="en-US" dirty="0">
                <a:solidFill>
                  <a:schemeClr val="bg1"/>
                </a:solidFill>
              </a:rPr>
              <a:t>提供了一些与服务器异步交互、处理异常以及处理回调方法等功能</a:t>
            </a:r>
          </a:p>
        </p:txBody>
      </p:sp>
      <p:sp>
        <p:nvSpPr>
          <p:cNvPr id="22" name="椭圆 21"/>
          <p:cNvSpPr/>
          <p:nvPr/>
        </p:nvSpPr>
        <p:spPr>
          <a:xfrm>
            <a:off x="870138" y="4732825"/>
            <a:ext cx="5040351" cy="3642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6064262" y="3572714"/>
            <a:ext cx="1044373" cy="7638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482468" y="2603289"/>
            <a:ext cx="3278459" cy="1477328"/>
          </a:xfrm>
          <a:prstGeom prst="rect">
            <a:avLst/>
          </a:prstGeom>
          <a:noFill/>
        </p:spPr>
        <p:txBody>
          <a:bodyPr wrap="square" rtlCol="0">
            <a:spAutoFit/>
          </a:bodyPr>
          <a:lstStyle/>
          <a:p>
            <a:r>
              <a:rPr lang="en-US" altLang="zh-CN" dirty="0">
                <a:solidFill>
                  <a:schemeClr val="bg1"/>
                </a:solidFill>
              </a:rPr>
              <a:t>util.js</a:t>
            </a:r>
            <a:r>
              <a:rPr lang="zh-CN" altLang="en-US" dirty="0">
                <a:solidFill>
                  <a:schemeClr val="bg1"/>
                </a:solidFill>
              </a:rPr>
              <a:t>封装了很多原始的</a:t>
            </a:r>
            <a:r>
              <a:rPr lang="en-US" altLang="zh-CN" dirty="0" err="1">
                <a:solidFill>
                  <a:schemeClr val="bg1"/>
                </a:solidFill>
              </a:rPr>
              <a:t>javascript</a:t>
            </a:r>
            <a:r>
              <a:rPr lang="zh-CN" altLang="en-US" dirty="0">
                <a:solidFill>
                  <a:schemeClr val="bg1"/>
                </a:solidFill>
              </a:rPr>
              <a:t>方法，例如，我们可以用</a:t>
            </a:r>
            <a:r>
              <a:rPr lang="en-US" altLang="zh-CN" dirty="0" err="1">
                <a:solidFill>
                  <a:schemeClr val="bg1"/>
                </a:solidFill>
              </a:rPr>
              <a:t>getValue</a:t>
            </a:r>
            <a:r>
              <a:rPr lang="en-US" altLang="zh-CN" dirty="0">
                <a:solidFill>
                  <a:schemeClr val="bg1"/>
                </a:solidFill>
              </a:rPr>
              <a:t>(</a:t>
            </a:r>
            <a:r>
              <a:rPr lang="en-US" altLang="zh-CN" dirty="0" err="1">
                <a:solidFill>
                  <a:schemeClr val="bg1"/>
                </a:solidFill>
              </a:rPr>
              <a:t>elementId</a:t>
            </a:r>
            <a:r>
              <a:rPr lang="en-US" altLang="zh-CN" dirty="0">
                <a:solidFill>
                  <a:schemeClr val="bg1"/>
                </a:solidFill>
              </a:rPr>
              <a:t>)</a:t>
            </a:r>
            <a:r>
              <a:rPr lang="zh-CN" altLang="en-US" dirty="0">
                <a:solidFill>
                  <a:schemeClr val="bg1"/>
                </a:solidFill>
              </a:rPr>
              <a:t>来代替</a:t>
            </a:r>
            <a:r>
              <a:rPr lang="en-US" altLang="zh-CN" dirty="0" err="1">
                <a:solidFill>
                  <a:schemeClr val="bg1"/>
                </a:solidFill>
              </a:rPr>
              <a:t>document.getElementById</a:t>
            </a:r>
            <a:r>
              <a:rPr lang="en-US" altLang="zh-CN" dirty="0">
                <a:solidFill>
                  <a:schemeClr val="bg1"/>
                </a:solidFill>
              </a:rPr>
              <a:t>(</a:t>
            </a:r>
            <a:r>
              <a:rPr lang="en-US" altLang="zh-CN" dirty="0" err="1">
                <a:solidFill>
                  <a:schemeClr val="bg1"/>
                </a:solidFill>
              </a:rPr>
              <a:t>elementId</a:t>
            </a:r>
            <a:r>
              <a:rPr lang="en-US" altLang="zh-CN" dirty="0">
                <a:solidFill>
                  <a:schemeClr val="bg1"/>
                </a:solidFill>
              </a:rPr>
              <a:t>)</a:t>
            </a:r>
            <a:r>
              <a:rPr lang="zh-CN" altLang="en-US" dirty="0">
                <a:solidFill>
                  <a:schemeClr val="bg1"/>
                </a:solidFill>
              </a:rPr>
              <a:t>的方法。</a:t>
            </a:r>
          </a:p>
        </p:txBody>
      </p:sp>
      <p:pic>
        <p:nvPicPr>
          <p:cNvPr id="24" name="图片 23"/>
          <p:cNvPicPr>
            <a:picLocks noChangeAspect="1"/>
          </p:cNvPicPr>
          <p:nvPr/>
        </p:nvPicPr>
        <p:blipFill>
          <a:blip r:embed="rId4"/>
          <a:stretch>
            <a:fillRect/>
          </a:stretch>
        </p:blipFill>
        <p:spPr>
          <a:xfrm>
            <a:off x="5640452" y="1485510"/>
            <a:ext cx="4800600" cy="1114425"/>
          </a:xfrm>
          <a:prstGeom prst="rect">
            <a:avLst/>
          </a:prstGeom>
        </p:spPr>
      </p:pic>
      <p:sp>
        <p:nvSpPr>
          <p:cNvPr id="25" name="文本框 24"/>
          <p:cNvSpPr txBox="1"/>
          <p:nvPr/>
        </p:nvSpPr>
        <p:spPr>
          <a:xfrm>
            <a:off x="1274518" y="2113257"/>
            <a:ext cx="3955055" cy="646331"/>
          </a:xfrm>
          <a:prstGeom prst="rect">
            <a:avLst/>
          </a:prstGeom>
          <a:noFill/>
        </p:spPr>
        <p:txBody>
          <a:bodyPr wrap="square" rtlCol="0">
            <a:spAutoFit/>
          </a:bodyPr>
          <a:lstStyle/>
          <a:p>
            <a:r>
              <a:rPr lang="en-US" altLang="zh-CN" dirty="0">
                <a:solidFill>
                  <a:schemeClr val="bg1"/>
                </a:solidFill>
              </a:rPr>
              <a:t>http://localhost:8080/dwr/dwr/test/messagePush</a:t>
            </a:r>
            <a:endParaRPr lang="zh-CN" altLang="en-US" dirty="0">
              <a:solidFill>
                <a:schemeClr val="bg1"/>
              </a:solidFill>
            </a:endParaRPr>
          </a:p>
        </p:txBody>
      </p:sp>
    </p:spTree>
    <p:extLst>
      <p:ext uri="{BB962C8B-B14F-4D97-AF65-F5344CB8AC3E}">
        <p14:creationId xmlns:p14="http://schemas.microsoft.com/office/powerpoint/2010/main" val="16428632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讲解</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05839" y="1565421"/>
            <a:ext cx="2408032"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第六步：编写</a:t>
            </a:r>
            <a:r>
              <a:rPr lang="en-US" altLang="zh-CN" sz="2400" b="1" dirty="0" err="1">
                <a:gradFill>
                  <a:gsLst>
                    <a:gs pos="0">
                      <a:srgbClr val="FDFA75"/>
                    </a:gs>
                    <a:gs pos="100000">
                      <a:srgbClr val="D79E11"/>
                    </a:gs>
                  </a:gsLst>
                  <a:lin ang="2700000" scaled="1"/>
                </a:gradFill>
                <a:ea typeface="方正兰亭超细黑简体" panose="02000000000000000000" pitchFamily="2" charset="-122"/>
              </a:rPr>
              <a:t>jsp</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sp>
        <p:nvSpPr>
          <p:cNvPr id="2" name="文本框 1"/>
          <p:cNvSpPr txBox="1"/>
          <p:nvPr/>
        </p:nvSpPr>
        <p:spPr>
          <a:xfrm>
            <a:off x="1528060" y="2319567"/>
            <a:ext cx="3724507" cy="369332"/>
          </a:xfrm>
          <a:prstGeom prst="rect">
            <a:avLst/>
          </a:prstGeom>
          <a:noFill/>
        </p:spPr>
        <p:txBody>
          <a:bodyPr wrap="square" rtlCol="0">
            <a:spAutoFit/>
          </a:bodyPr>
          <a:lstStyle/>
          <a:p>
            <a:r>
              <a:rPr lang="en-US" altLang="zh-CN" dirty="0">
                <a:solidFill>
                  <a:schemeClr val="bg1"/>
                </a:solidFill>
              </a:rPr>
              <a:t>2.</a:t>
            </a:r>
            <a:r>
              <a:rPr lang="zh-CN" altLang="en-US" dirty="0">
                <a:solidFill>
                  <a:schemeClr val="bg1"/>
                </a:solidFill>
              </a:rPr>
              <a:t>引入</a:t>
            </a:r>
            <a:r>
              <a:rPr lang="en-US" altLang="zh-CN" dirty="0" err="1">
                <a:solidFill>
                  <a:schemeClr val="bg1"/>
                </a:solidFill>
              </a:rPr>
              <a:t>dwr</a:t>
            </a:r>
            <a:r>
              <a:rPr lang="en-US" altLang="zh-CN" dirty="0">
                <a:solidFill>
                  <a:schemeClr val="bg1"/>
                </a:solidFill>
              </a:rPr>
              <a:t> </a:t>
            </a:r>
            <a:r>
              <a:rPr lang="zh-CN" altLang="en-US" dirty="0">
                <a:solidFill>
                  <a:schemeClr val="bg1"/>
                </a:solidFill>
              </a:rPr>
              <a:t>的</a:t>
            </a:r>
            <a:r>
              <a:rPr lang="en-US" altLang="zh-CN" dirty="0" err="1">
                <a:solidFill>
                  <a:schemeClr val="bg1"/>
                </a:solidFill>
              </a:rPr>
              <a:t>js</a:t>
            </a:r>
            <a:r>
              <a:rPr lang="zh-CN" altLang="en-US" dirty="0">
                <a:solidFill>
                  <a:schemeClr val="bg1"/>
                </a:solidFill>
              </a:rPr>
              <a:t>文本</a:t>
            </a:r>
            <a:r>
              <a:rPr lang="en-US" altLang="zh-CN" dirty="0"/>
              <a:t>.</a:t>
            </a:r>
            <a:endParaRPr lang="zh-CN" altLang="en-US" dirty="0"/>
          </a:p>
        </p:txBody>
      </p:sp>
      <p:cxnSp>
        <p:nvCxnSpPr>
          <p:cNvPr id="9" name="直接箭头连接符 8"/>
          <p:cNvCxnSpPr/>
          <p:nvPr/>
        </p:nvCxnSpPr>
        <p:spPr>
          <a:xfrm flipV="1">
            <a:off x="6888351" y="2573821"/>
            <a:ext cx="1069387" cy="6086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994443" y="1961284"/>
            <a:ext cx="3579541" cy="2308324"/>
          </a:xfrm>
          <a:prstGeom prst="rect">
            <a:avLst/>
          </a:prstGeom>
          <a:noFill/>
        </p:spPr>
        <p:txBody>
          <a:bodyPr wrap="square" rtlCol="0">
            <a:spAutoFit/>
          </a:bodyPr>
          <a:lstStyle/>
          <a:p>
            <a:r>
              <a:rPr lang="en-US" altLang="zh-CN" dirty="0" err="1">
                <a:solidFill>
                  <a:schemeClr val="bg1"/>
                </a:solidFill>
              </a:rPr>
              <a:t>messagePush</a:t>
            </a:r>
            <a:r>
              <a:rPr lang="zh-CN" altLang="en-US" dirty="0">
                <a:solidFill>
                  <a:schemeClr val="bg1"/>
                </a:solidFill>
              </a:rPr>
              <a:t>服务器端</a:t>
            </a:r>
            <a:r>
              <a:rPr lang="en-US" altLang="zh-CN" dirty="0">
                <a:solidFill>
                  <a:schemeClr val="bg1"/>
                </a:solidFill>
              </a:rPr>
              <a:t>Java</a:t>
            </a:r>
            <a:r>
              <a:rPr lang="zh-CN" altLang="en-US" dirty="0">
                <a:solidFill>
                  <a:schemeClr val="bg1"/>
                </a:solidFill>
              </a:rPr>
              <a:t>对象在客户端的一个映射，我们不需要自己创建这个</a:t>
            </a:r>
            <a:r>
              <a:rPr lang="en-US" altLang="zh-CN" dirty="0" err="1">
                <a:solidFill>
                  <a:schemeClr val="bg1"/>
                </a:solidFill>
              </a:rPr>
              <a:t>js</a:t>
            </a:r>
            <a:r>
              <a:rPr lang="zh-CN" altLang="en-US" dirty="0">
                <a:solidFill>
                  <a:schemeClr val="bg1"/>
                </a:solidFill>
              </a:rPr>
              <a:t>，</a:t>
            </a:r>
            <a:r>
              <a:rPr lang="en-US" altLang="zh-CN" dirty="0">
                <a:solidFill>
                  <a:schemeClr val="bg1"/>
                </a:solidFill>
              </a:rPr>
              <a:t>DWR</a:t>
            </a:r>
            <a:r>
              <a:rPr lang="zh-CN" altLang="en-US" dirty="0">
                <a:solidFill>
                  <a:schemeClr val="bg1"/>
                </a:solidFill>
              </a:rPr>
              <a:t>会自动为我们生成这个映射，他的魔力就在这里，</a:t>
            </a:r>
            <a:r>
              <a:rPr lang="en-US" altLang="zh-CN" dirty="0">
                <a:solidFill>
                  <a:schemeClr val="bg1"/>
                </a:solidFill>
              </a:rPr>
              <a:t>DWR</a:t>
            </a:r>
            <a:r>
              <a:rPr lang="zh-CN" altLang="en-US" dirty="0">
                <a:solidFill>
                  <a:schemeClr val="bg1"/>
                </a:solidFill>
              </a:rPr>
              <a:t>里有一套</a:t>
            </a:r>
            <a:r>
              <a:rPr lang="en-US" altLang="zh-CN" dirty="0">
                <a:solidFill>
                  <a:schemeClr val="bg1"/>
                </a:solidFill>
              </a:rPr>
              <a:t>API</a:t>
            </a:r>
            <a:r>
              <a:rPr lang="zh-CN" altLang="en-US" dirty="0">
                <a:solidFill>
                  <a:schemeClr val="bg1"/>
                </a:solidFill>
              </a:rPr>
              <a:t>可以将一个</a:t>
            </a:r>
            <a:r>
              <a:rPr lang="en-US" altLang="zh-CN" dirty="0">
                <a:solidFill>
                  <a:schemeClr val="bg1"/>
                </a:solidFill>
              </a:rPr>
              <a:t>Java</a:t>
            </a:r>
            <a:r>
              <a:rPr lang="zh-CN" altLang="en-US" dirty="0">
                <a:solidFill>
                  <a:schemeClr val="bg1"/>
                </a:solidFill>
              </a:rPr>
              <a:t>对象转换为一个客户端的</a:t>
            </a:r>
            <a:r>
              <a:rPr lang="en-US" altLang="zh-CN" dirty="0" err="1">
                <a:solidFill>
                  <a:schemeClr val="bg1"/>
                </a:solidFill>
              </a:rPr>
              <a:t>js</a:t>
            </a:r>
            <a:r>
              <a:rPr lang="zh-CN" altLang="en-US" dirty="0">
                <a:solidFill>
                  <a:schemeClr val="bg1"/>
                </a:solidFill>
              </a:rPr>
              <a:t>，所以我们就可以在客户端去调用在服务器端的远程方法了</a:t>
            </a:r>
          </a:p>
        </p:txBody>
      </p:sp>
      <p:sp>
        <p:nvSpPr>
          <p:cNvPr id="22" name="椭圆 21"/>
          <p:cNvSpPr/>
          <p:nvPr/>
        </p:nvSpPr>
        <p:spPr>
          <a:xfrm>
            <a:off x="1304901" y="3007422"/>
            <a:ext cx="5040351" cy="3642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193695" y="3130720"/>
            <a:ext cx="6229350" cy="228600"/>
          </a:xfrm>
          <a:prstGeom prst="rect">
            <a:avLst/>
          </a:prstGeom>
        </p:spPr>
      </p:pic>
      <p:sp>
        <p:nvSpPr>
          <p:cNvPr id="18" name="文本框 17"/>
          <p:cNvSpPr txBox="1"/>
          <p:nvPr/>
        </p:nvSpPr>
        <p:spPr>
          <a:xfrm>
            <a:off x="1304901" y="3644337"/>
            <a:ext cx="5285678" cy="646331"/>
          </a:xfrm>
          <a:prstGeom prst="rect">
            <a:avLst/>
          </a:prstGeom>
          <a:noFill/>
        </p:spPr>
        <p:txBody>
          <a:bodyPr wrap="square" rtlCol="0">
            <a:spAutoFit/>
          </a:bodyPr>
          <a:lstStyle/>
          <a:p>
            <a:r>
              <a:rPr lang="zh-CN" altLang="en-US" dirty="0">
                <a:solidFill>
                  <a:schemeClr val="bg1"/>
                </a:solidFill>
              </a:rPr>
              <a:t>映射方法就是</a:t>
            </a:r>
            <a:r>
              <a:rPr lang="en-US" altLang="zh-CN" dirty="0">
                <a:solidFill>
                  <a:schemeClr val="bg1"/>
                </a:solidFill>
              </a:rPr>
              <a:t>dwr.xml</a:t>
            </a:r>
            <a:r>
              <a:rPr lang="zh-CN" altLang="en-US" dirty="0">
                <a:solidFill>
                  <a:schemeClr val="bg1"/>
                </a:solidFill>
              </a:rPr>
              <a:t>中</a:t>
            </a:r>
            <a:r>
              <a:rPr lang="en-US" altLang="zh-CN" dirty="0">
                <a:solidFill>
                  <a:schemeClr val="bg1"/>
                </a:solidFill>
              </a:rPr>
              <a:t>create</a:t>
            </a:r>
            <a:r>
              <a:rPr lang="zh-CN" altLang="en-US" dirty="0">
                <a:solidFill>
                  <a:schemeClr val="bg1"/>
                </a:solidFill>
              </a:rPr>
              <a:t>的配置，他是</a:t>
            </a:r>
            <a:r>
              <a:rPr lang="en-US" altLang="zh-CN" dirty="0" err="1">
                <a:solidFill>
                  <a:schemeClr val="bg1"/>
                </a:solidFill>
              </a:rPr>
              <a:t>dwr</a:t>
            </a:r>
            <a:r>
              <a:rPr lang="zh-CN" altLang="en-US" dirty="0">
                <a:solidFill>
                  <a:schemeClr val="bg1"/>
                </a:solidFill>
              </a:rPr>
              <a:t>引擎自动生成的脚本</a:t>
            </a:r>
          </a:p>
        </p:txBody>
      </p:sp>
      <p:sp>
        <p:nvSpPr>
          <p:cNvPr id="19" name="文本框 18"/>
          <p:cNvSpPr txBox="1"/>
          <p:nvPr/>
        </p:nvSpPr>
        <p:spPr>
          <a:xfrm>
            <a:off x="1427356" y="4438186"/>
            <a:ext cx="2999678" cy="369332"/>
          </a:xfrm>
          <a:prstGeom prst="rect">
            <a:avLst/>
          </a:prstGeom>
          <a:noFill/>
        </p:spPr>
        <p:txBody>
          <a:bodyPr wrap="square" rtlCol="0">
            <a:spAutoFit/>
          </a:bodyPr>
          <a:lstStyle/>
          <a:p>
            <a:r>
              <a:rPr lang="en-US" altLang="zh-CN" dirty="0">
                <a:solidFill>
                  <a:schemeClr val="bg1"/>
                </a:solidFill>
              </a:rPr>
              <a:t>3</a:t>
            </a:r>
            <a:r>
              <a:rPr lang="zh-CN" altLang="en-US" dirty="0">
                <a:solidFill>
                  <a:schemeClr val="bg1"/>
                </a:solidFill>
              </a:rPr>
              <a:t>。调用服务器上方法</a:t>
            </a:r>
            <a:r>
              <a:rPr lang="en-US" altLang="zh-CN" dirty="0"/>
              <a:t>.</a:t>
            </a:r>
            <a:endParaRPr lang="zh-CN" altLang="en-US" dirty="0"/>
          </a:p>
        </p:txBody>
      </p:sp>
      <p:pic>
        <p:nvPicPr>
          <p:cNvPr id="20" name="图片 19"/>
          <p:cNvPicPr>
            <a:picLocks noChangeAspect="1"/>
          </p:cNvPicPr>
          <p:nvPr/>
        </p:nvPicPr>
        <p:blipFill>
          <a:blip r:embed="rId4"/>
          <a:stretch>
            <a:fillRect/>
          </a:stretch>
        </p:blipFill>
        <p:spPr>
          <a:xfrm>
            <a:off x="1304901" y="5063234"/>
            <a:ext cx="3409950" cy="790575"/>
          </a:xfrm>
          <a:prstGeom prst="rect">
            <a:avLst/>
          </a:prstGeom>
        </p:spPr>
      </p:pic>
      <p:pic>
        <p:nvPicPr>
          <p:cNvPr id="26" name="图片 25"/>
          <p:cNvPicPr>
            <a:picLocks noChangeAspect="1"/>
          </p:cNvPicPr>
          <p:nvPr/>
        </p:nvPicPr>
        <p:blipFill>
          <a:blip r:embed="rId5"/>
          <a:stretch>
            <a:fillRect/>
          </a:stretch>
        </p:blipFill>
        <p:spPr>
          <a:xfrm>
            <a:off x="5627073" y="4800914"/>
            <a:ext cx="6115050" cy="1562100"/>
          </a:xfrm>
          <a:prstGeom prst="rect">
            <a:avLst/>
          </a:prstGeom>
        </p:spPr>
      </p:pic>
      <p:sp>
        <p:nvSpPr>
          <p:cNvPr id="24" name="椭圆 23"/>
          <p:cNvSpPr/>
          <p:nvPr/>
        </p:nvSpPr>
        <p:spPr>
          <a:xfrm>
            <a:off x="7861610" y="5063234"/>
            <a:ext cx="2475570" cy="39528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H="1" flipV="1">
            <a:off x="6590579" y="3644337"/>
            <a:ext cx="1403864" cy="14188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36217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讲解</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305839" y="1565421"/>
            <a:ext cx="3724481" cy="461665"/>
          </a:xfrm>
          <a:prstGeom prst="rect">
            <a:avLst/>
          </a:prstGeom>
          <a:noFill/>
          <a:effectLst/>
        </p:spPr>
        <p:txBody>
          <a:bodyPr wrap="none" rtlCol="0">
            <a:spAutoFit/>
          </a:bodyPr>
          <a:lstStyle/>
          <a:p>
            <a:r>
              <a:rPr lang="en-US" altLang="zh-CN" sz="2400" b="1" dirty="0" err="1">
                <a:gradFill>
                  <a:gsLst>
                    <a:gs pos="0">
                      <a:srgbClr val="FDFA75"/>
                    </a:gs>
                    <a:gs pos="100000">
                      <a:srgbClr val="D79E11"/>
                    </a:gs>
                  </a:gsLst>
                  <a:lin ang="2700000" scaled="1"/>
                </a:gradFill>
                <a:ea typeface="方正兰亭超细黑简体" panose="02000000000000000000" pitchFamily="2" charset="-122"/>
              </a:rPr>
              <a:t>ScriptSession</a:t>
            </a:r>
            <a:r>
              <a:rPr lang="zh-CN" altLang="en-US" sz="2400" b="1" dirty="0">
                <a:gradFill>
                  <a:gsLst>
                    <a:gs pos="0">
                      <a:srgbClr val="FDFA75"/>
                    </a:gs>
                    <a:gs pos="100000">
                      <a:srgbClr val="D79E11"/>
                    </a:gs>
                  </a:gsLst>
                  <a:lin ang="2700000" scaled="1"/>
                </a:gradFill>
                <a:ea typeface="方正兰亭超细黑简体" panose="02000000000000000000" pitchFamily="2" charset="-122"/>
              </a:rPr>
              <a:t>的生命周期：</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sp>
        <p:nvSpPr>
          <p:cNvPr id="6" name="文本框 5"/>
          <p:cNvSpPr txBox="1"/>
          <p:nvPr/>
        </p:nvSpPr>
        <p:spPr>
          <a:xfrm>
            <a:off x="1405053" y="2297150"/>
            <a:ext cx="5954751" cy="1200329"/>
          </a:xfrm>
          <a:prstGeom prst="rect">
            <a:avLst/>
          </a:prstGeom>
          <a:noFill/>
        </p:spPr>
        <p:txBody>
          <a:bodyPr wrap="square" rtlCol="0">
            <a:spAutoFit/>
          </a:bodyPr>
          <a:lstStyle/>
          <a:p>
            <a:r>
              <a:rPr lang="zh-CN" altLang="en-US" dirty="0">
                <a:solidFill>
                  <a:schemeClr val="bg1"/>
                </a:solidFill>
              </a:rPr>
              <a:t>把</a:t>
            </a:r>
            <a:r>
              <a:rPr lang="en-US" altLang="zh-CN" dirty="0">
                <a:solidFill>
                  <a:schemeClr val="bg1"/>
                </a:solidFill>
              </a:rPr>
              <a:t>/</a:t>
            </a:r>
            <a:r>
              <a:rPr lang="en-US" altLang="zh-CN" dirty="0" err="1">
                <a:solidFill>
                  <a:schemeClr val="bg1"/>
                </a:solidFill>
              </a:rPr>
              <a:t>dwr</a:t>
            </a:r>
            <a:r>
              <a:rPr lang="en-US" altLang="zh-CN" dirty="0">
                <a:solidFill>
                  <a:schemeClr val="bg1"/>
                </a:solidFill>
              </a:rPr>
              <a:t>/engine.js</a:t>
            </a:r>
            <a:r>
              <a:rPr lang="zh-CN" altLang="en-US" dirty="0">
                <a:solidFill>
                  <a:schemeClr val="bg1"/>
                </a:solidFill>
              </a:rPr>
              <a:t>放到你的项目中的时候，其实这个</a:t>
            </a:r>
            <a:r>
              <a:rPr lang="en-US" altLang="zh-CN" dirty="0" err="1">
                <a:solidFill>
                  <a:schemeClr val="bg1"/>
                </a:solidFill>
              </a:rPr>
              <a:t>ScriptSession</a:t>
            </a:r>
            <a:r>
              <a:rPr lang="zh-CN" altLang="en-US" dirty="0">
                <a:solidFill>
                  <a:schemeClr val="bg1"/>
                </a:solidFill>
              </a:rPr>
              <a:t>生命周期已经开始了，默认使用</a:t>
            </a:r>
            <a:r>
              <a:rPr lang="en-US" altLang="zh-CN" dirty="0" err="1">
                <a:solidFill>
                  <a:schemeClr val="bg1"/>
                </a:solidFill>
              </a:rPr>
              <a:t>org.directwebremoting.impl.DefaultScriptSessionManager</a:t>
            </a:r>
            <a:r>
              <a:rPr lang="zh-CN" altLang="en-US" dirty="0">
                <a:solidFill>
                  <a:schemeClr val="bg1"/>
                </a:solidFill>
              </a:rPr>
              <a:t>来管理整个生命周期，你可以在页面中加入</a:t>
            </a:r>
          </a:p>
        </p:txBody>
      </p:sp>
      <p:pic>
        <p:nvPicPr>
          <p:cNvPr id="7" name="图片 6"/>
          <p:cNvPicPr>
            <a:picLocks noChangeAspect="1"/>
          </p:cNvPicPr>
          <p:nvPr/>
        </p:nvPicPr>
        <p:blipFill>
          <a:blip r:embed="rId3"/>
          <a:stretch>
            <a:fillRect/>
          </a:stretch>
        </p:blipFill>
        <p:spPr>
          <a:xfrm>
            <a:off x="7616166" y="2526614"/>
            <a:ext cx="3895725" cy="647700"/>
          </a:xfrm>
          <a:prstGeom prst="rect">
            <a:avLst/>
          </a:prstGeom>
        </p:spPr>
      </p:pic>
      <p:pic>
        <p:nvPicPr>
          <p:cNvPr id="21" name="图片 20"/>
          <p:cNvPicPr>
            <a:picLocks noChangeAspect="1"/>
          </p:cNvPicPr>
          <p:nvPr/>
        </p:nvPicPr>
        <p:blipFill>
          <a:blip r:embed="rId4"/>
          <a:stretch>
            <a:fillRect/>
          </a:stretch>
        </p:blipFill>
        <p:spPr>
          <a:xfrm>
            <a:off x="1490076" y="3638687"/>
            <a:ext cx="3800475" cy="447675"/>
          </a:xfrm>
          <a:prstGeom prst="rect">
            <a:avLst/>
          </a:prstGeom>
        </p:spPr>
      </p:pic>
      <p:sp>
        <p:nvSpPr>
          <p:cNvPr id="23" name="文本框 22"/>
          <p:cNvSpPr txBox="1"/>
          <p:nvPr/>
        </p:nvSpPr>
        <p:spPr>
          <a:xfrm>
            <a:off x="1405985" y="4351214"/>
            <a:ext cx="4615772" cy="646331"/>
          </a:xfrm>
          <a:prstGeom prst="rect">
            <a:avLst/>
          </a:prstGeom>
          <a:noFill/>
        </p:spPr>
        <p:txBody>
          <a:bodyPr wrap="square" rtlCol="0">
            <a:spAutoFit/>
          </a:bodyPr>
          <a:lstStyle/>
          <a:p>
            <a:r>
              <a:rPr lang="zh-CN" altLang="en-US" dirty="0">
                <a:solidFill>
                  <a:schemeClr val="bg1"/>
                </a:solidFill>
              </a:rPr>
              <a:t>这句代码来通知</a:t>
            </a:r>
            <a:r>
              <a:rPr lang="en-US" altLang="zh-CN" dirty="0" err="1">
                <a:solidFill>
                  <a:schemeClr val="bg1"/>
                </a:solidFill>
              </a:rPr>
              <a:t>DefaultScriptSessionManager</a:t>
            </a:r>
            <a:r>
              <a:rPr lang="zh-CN" altLang="en-US" dirty="0">
                <a:solidFill>
                  <a:schemeClr val="bg1"/>
                </a:solidFill>
              </a:rPr>
              <a:t>，当页面关闭时让它的生命周期失效。</a:t>
            </a:r>
            <a:endParaRPr lang="zh-CN" altLang="en-US" dirty="0"/>
          </a:p>
        </p:txBody>
      </p:sp>
    </p:spTree>
    <p:extLst>
      <p:ext uri="{BB962C8B-B14F-4D97-AF65-F5344CB8AC3E}">
        <p14:creationId xmlns:p14="http://schemas.microsoft.com/office/powerpoint/2010/main" val="25084886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后续</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595457" y="1512100"/>
            <a:ext cx="5158976"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支持的服务器端推数据到服务端</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sp>
        <p:nvSpPr>
          <p:cNvPr id="7" name="文本框 6"/>
          <p:cNvSpPr txBox="1"/>
          <p:nvPr/>
        </p:nvSpPr>
        <p:spPr>
          <a:xfrm>
            <a:off x="1595457" y="2000533"/>
            <a:ext cx="9544612" cy="3693319"/>
          </a:xfrm>
          <a:prstGeom prst="rect">
            <a:avLst/>
          </a:prstGeom>
          <a:noFill/>
        </p:spPr>
        <p:txBody>
          <a:bodyPr wrap="square" rtlCol="0">
            <a:spAutoFit/>
          </a:bodyPr>
          <a:lstStyle/>
          <a:p>
            <a:r>
              <a:rPr lang="en-US" altLang="zh-CN" dirty="0">
                <a:solidFill>
                  <a:schemeClr val="bg1"/>
                </a:solidFill>
              </a:rPr>
              <a:t>Polling</a:t>
            </a:r>
            <a:r>
              <a:rPr lang="zh-CN" altLang="en-US" dirty="0">
                <a:solidFill>
                  <a:schemeClr val="bg1"/>
                </a:solidFill>
              </a:rPr>
              <a:t>：这种方式类似于我们经常使用的轮询的方式，每隔几秒中去动态请求一次数据，只不过</a:t>
            </a:r>
            <a:r>
              <a:rPr lang="en-US" altLang="zh-CN" dirty="0" err="1">
                <a:solidFill>
                  <a:schemeClr val="bg1"/>
                </a:solidFill>
              </a:rPr>
              <a:t>dwr</a:t>
            </a:r>
            <a:r>
              <a:rPr lang="zh-CN" altLang="en-US" dirty="0">
                <a:solidFill>
                  <a:schemeClr val="bg1"/>
                </a:solidFill>
              </a:rPr>
              <a:t>帮我们去完成这个每隔。请求一次数据的任务，实现方式类似我们在</a:t>
            </a:r>
            <a:r>
              <a:rPr lang="en-US" altLang="zh-CN" dirty="0">
                <a:solidFill>
                  <a:schemeClr val="bg1"/>
                </a:solidFill>
              </a:rPr>
              <a:t>web</a:t>
            </a:r>
            <a:r>
              <a:rPr lang="zh-CN" altLang="en-US" dirty="0">
                <a:solidFill>
                  <a:schemeClr val="bg1"/>
                </a:solidFill>
              </a:rPr>
              <a:t>页面上写一个</a:t>
            </a:r>
            <a:r>
              <a:rPr lang="en-US" altLang="zh-CN" dirty="0" err="1">
                <a:solidFill>
                  <a:schemeClr val="bg1"/>
                </a:solidFill>
              </a:rPr>
              <a:t>js</a:t>
            </a:r>
            <a:r>
              <a:rPr lang="zh-CN" altLang="en-US" dirty="0">
                <a:solidFill>
                  <a:schemeClr val="bg1"/>
                </a:solidFill>
              </a:rPr>
              <a:t>或者用</a:t>
            </a:r>
            <a:r>
              <a:rPr lang="en-US" altLang="zh-CN" dirty="0">
                <a:solidFill>
                  <a:schemeClr val="bg1"/>
                </a:solidFill>
              </a:rPr>
              <a:t>ajax</a:t>
            </a:r>
            <a:r>
              <a:rPr lang="zh-CN" altLang="en-US" dirty="0">
                <a:solidFill>
                  <a:schemeClr val="bg1"/>
                </a:solidFill>
              </a:rPr>
              <a:t>每隔一段时间去请求一下服务器，然后从后端服务中带回数据。 </a:t>
            </a:r>
            <a:br>
              <a:rPr lang="zh-CN" altLang="en-US" dirty="0">
                <a:solidFill>
                  <a:schemeClr val="bg1"/>
                </a:solidFill>
              </a:rPr>
            </a:br>
            <a:r>
              <a:rPr lang="en-US" altLang="zh-CN" dirty="0" err="1">
                <a:solidFill>
                  <a:schemeClr val="bg1"/>
                </a:solidFill>
              </a:rPr>
              <a:t>Commet</a:t>
            </a:r>
            <a:r>
              <a:rPr lang="zh-CN" altLang="en-US" dirty="0">
                <a:solidFill>
                  <a:schemeClr val="bg1"/>
                </a:solidFill>
              </a:rPr>
              <a:t>：它是一种基于 </a:t>
            </a:r>
            <a:r>
              <a:rPr lang="en-US" altLang="zh-CN" dirty="0">
                <a:solidFill>
                  <a:schemeClr val="bg1"/>
                </a:solidFill>
              </a:rPr>
              <a:t>HTTP </a:t>
            </a:r>
            <a:r>
              <a:rPr lang="zh-CN" altLang="en-US" dirty="0">
                <a:solidFill>
                  <a:schemeClr val="bg1"/>
                </a:solidFill>
              </a:rPr>
              <a:t>长连接的一种服务器推送技术，它不需要浏览器每次去连接请求，所以它的延迟非常低，但是它对服务器的负载带来很大压力，一些实时系统都是使用这种方式推送，</a:t>
            </a:r>
            <a:r>
              <a:rPr lang="en-US" altLang="zh-CN" dirty="0" err="1">
                <a:solidFill>
                  <a:schemeClr val="bg1"/>
                </a:solidFill>
              </a:rPr>
              <a:t>commet</a:t>
            </a:r>
            <a:r>
              <a:rPr lang="zh-CN" altLang="en-US" dirty="0">
                <a:solidFill>
                  <a:schemeClr val="bg1"/>
                </a:solidFill>
              </a:rPr>
              <a:t>方式也不可能一直保持连接状态，由于各种各样的原因可能会断开连接，所以它也会根据已有的规则来重连接。 </a:t>
            </a:r>
            <a:br>
              <a:rPr lang="zh-CN" altLang="en-US" dirty="0">
                <a:solidFill>
                  <a:schemeClr val="bg1"/>
                </a:solidFill>
              </a:rPr>
            </a:br>
            <a:r>
              <a:rPr lang="en-US" altLang="zh-CN" dirty="0">
                <a:solidFill>
                  <a:schemeClr val="bg1"/>
                </a:solidFill>
              </a:rPr>
              <a:t>Piggyback</a:t>
            </a:r>
            <a:r>
              <a:rPr lang="zh-CN" altLang="en-US" dirty="0">
                <a:solidFill>
                  <a:schemeClr val="bg1"/>
                </a:solidFill>
              </a:rPr>
              <a:t>：这种方式就是服务器会记录你</a:t>
            </a:r>
            <a:r>
              <a:rPr lang="zh-CN" altLang="en-US">
                <a:solidFill>
                  <a:schemeClr val="bg1"/>
                </a:solidFill>
              </a:rPr>
              <a:t>的更新内容</a:t>
            </a:r>
            <a:r>
              <a:rPr lang="zh-CN" altLang="en-US" dirty="0">
                <a:solidFill>
                  <a:schemeClr val="bg1"/>
                </a:solidFill>
              </a:rPr>
              <a:t>，当你的</a:t>
            </a:r>
            <a:r>
              <a:rPr lang="en-US" altLang="zh-CN" dirty="0">
                <a:solidFill>
                  <a:schemeClr val="bg1"/>
                </a:solidFill>
              </a:rPr>
              <a:t>web</a:t>
            </a:r>
            <a:r>
              <a:rPr lang="zh-CN" altLang="en-US" dirty="0">
                <a:solidFill>
                  <a:schemeClr val="bg1"/>
                </a:solidFill>
              </a:rPr>
              <a:t>去服务器请求的是否它会把从上次请求到这次请求之间的所有更新一起返回给</a:t>
            </a:r>
            <a:r>
              <a:rPr lang="en-US" altLang="zh-CN" dirty="0">
                <a:solidFill>
                  <a:schemeClr val="bg1"/>
                </a:solidFill>
              </a:rPr>
              <a:t>web</a:t>
            </a:r>
            <a:r>
              <a:rPr lang="zh-CN" altLang="en-US" dirty="0">
                <a:solidFill>
                  <a:schemeClr val="bg1"/>
                </a:solidFill>
              </a:rPr>
              <a:t>页面，上面两种方式相对这种方式可能对网络依赖比较强，</a:t>
            </a:r>
            <a:r>
              <a:rPr lang="en-US" altLang="zh-CN" dirty="0">
                <a:solidFill>
                  <a:schemeClr val="bg1"/>
                </a:solidFill>
              </a:rPr>
              <a:t>Piggyback</a:t>
            </a:r>
            <a:r>
              <a:rPr lang="zh-CN" altLang="en-US" dirty="0">
                <a:solidFill>
                  <a:schemeClr val="bg1"/>
                </a:solidFill>
              </a:rPr>
              <a:t>因为不是实时从服务端发送数据到客户端，而是等待下次客户端请求才一次发送给客户端，所以数据延时相对较高</a:t>
            </a:r>
            <a:r>
              <a:rPr lang="en-US" altLang="zh-CN" dirty="0">
                <a:solidFill>
                  <a:schemeClr val="bg1"/>
                </a:solidFill>
              </a:rPr>
              <a:t>,</a:t>
            </a:r>
            <a:r>
              <a:rPr lang="zh-CN" altLang="en-US" dirty="0">
                <a:solidFill>
                  <a:schemeClr val="bg1"/>
                </a:solidFill>
              </a:rPr>
              <a:t>这种方式一般不需要其它配置就可以使用。 </a:t>
            </a:r>
            <a:br>
              <a:rPr lang="zh-CN" altLang="en-US" dirty="0">
                <a:solidFill>
                  <a:schemeClr val="bg1"/>
                </a:solidFill>
              </a:rPr>
            </a:br>
            <a:endParaRPr lang="zh-CN" altLang="en-US" dirty="0">
              <a:solidFill>
                <a:schemeClr val="bg1"/>
              </a:solidFill>
            </a:endParaRPr>
          </a:p>
        </p:txBody>
      </p:sp>
    </p:spTree>
    <p:extLst>
      <p:ext uri="{BB962C8B-B14F-4D97-AF65-F5344CB8AC3E}">
        <p14:creationId xmlns:p14="http://schemas.microsoft.com/office/powerpoint/2010/main" val="403615797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5520000" flipH="1" flipV="1">
            <a:off x="2546251" y="1280162"/>
            <a:ext cx="7111217" cy="7111217"/>
          </a:xfrm>
          <a:prstGeom prst="ellipse">
            <a:avLst/>
          </a:prstGeom>
          <a:noFill/>
          <a:ln>
            <a:gradFill>
              <a:gsLst>
                <a:gs pos="17000">
                  <a:srgbClr val="E3BA2E"/>
                </a:gs>
                <a:gs pos="15000">
                  <a:srgbClr val="DEAE22">
                    <a:alpha val="0"/>
                  </a:srgbClr>
                </a:gs>
                <a:gs pos="0">
                  <a:srgbClr val="E8F1F9">
                    <a:alpha val="0"/>
                  </a:srgbClr>
                </a:gs>
                <a:gs pos="100000">
                  <a:srgbClr val="FBF670"/>
                </a:gs>
              </a:gsLst>
              <a:lin ang="7200000" scaled="0"/>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21480000" flipH="1" flipV="1">
            <a:off x="18455" y="-176598"/>
            <a:ext cx="9657527" cy="3138606"/>
          </a:xfrm>
          <a:custGeom>
            <a:avLst/>
            <a:gdLst>
              <a:gd name="connsiteX0" fmla="*/ 5203260 w 9657527"/>
              <a:gd name="connsiteY0" fmla="*/ 5375 h 3138606"/>
              <a:gd name="connsiteX1" fmla="*/ 9533020 w 9657527"/>
              <a:gd name="connsiteY1" fmla="*/ 2183713 h 3138606"/>
              <a:gd name="connsiteX2" fmla="*/ 9657527 w 9657527"/>
              <a:gd name="connsiteY2" fmla="*/ 2386943 h 3138606"/>
              <a:gd name="connsiteX3" fmla="*/ 9631279 w 9657527"/>
              <a:gd name="connsiteY3" fmla="*/ 3138606 h 3138606"/>
              <a:gd name="connsiteX4" fmla="*/ 0 w 9657527"/>
              <a:gd name="connsiteY4" fmla="*/ 2802274 h 3138606"/>
              <a:gd name="connsiteX5" fmla="*/ 39235 w 9657527"/>
              <a:gd name="connsiteY5" fmla="*/ 2710379 h 3138606"/>
              <a:gd name="connsiteX6" fmla="*/ 4935048 w 9657527"/>
              <a:gd name="connsiteY6" fmla="*/ 0 h 3138606"/>
              <a:gd name="connsiteX7" fmla="*/ 5203260 w 9657527"/>
              <a:gd name="connsiteY7" fmla="*/ 5375 h 313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7527" h="3138606">
                <a:moveTo>
                  <a:pt x="5203260" y="5375"/>
                </a:moveTo>
                <a:cubicBezTo>
                  <a:pt x="7079915" y="80765"/>
                  <a:pt x="8694684" y="942807"/>
                  <a:pt x="9533020" y="2183713"/>
                </a:cubicBezTo>
                <a:lnTo>
                  <a:pt x="9657527" y="2386943"/>
                </a:lnTo>
                <a:lnTo>
                  <a:pt x="9631279" y="3138606"/>
                </a:lnTo>
                <a:lnTo>
                  <a:pt x="0" y="2802274"/>
                </a:lnTo>
                <a:lnTo>
                  <a:pt x="39235" y="2710379"/>
                </a:lnTo>
                <a:cubicBezTo>
                  <a:pt x="769966" y="1128750"/>
                  <a:pt x="2686179" y="0"/>
                  <a:pt x="4935048" y="0"/>
                </a:cubicBezTo>
                <a:cubicBezTo>
                  <a:pt x="5025003" y="0"/>
                  <a:pt x="5114425" y="1806"/>
                  <a:pt x="5203260" y="5375"/>
                </a:cubicBezTo>
                <a:close/>
              </a:path>
            </a:pathLst>
          </a:custGeom>
          <a:noFill/>
          <a:ln w="6350">
            <a:gradFill>
              <a:gsLst>
                <a:gs pos="0">
                  <a:srgbClr val="FBF670">
                    <a:alpha val="50000"/>
                  </a:srgbClr>
                </a:gs>
                <a:gs pos="100000">
                  <a:srgbClr val="DEAE22">
                    <a:alpha val="40000"/>
                  </a:srgbClr>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34728" y="4017031"/>
            <a:ext cx="5734262" cy="1015663"/>
          </a:xfrm>
          <a:prstGeom prst="rect">
            <a:avLst/>
          </a:prstGeom>
          <a:noFill/>
        </p:spPr>
        <p:txBody>
          <a:bodyPr wrap="none" rtlCol="0">
            <a:spAutoFit/>
          </a:bodyPr>
          <a:lstStyle/>
          <a:p>
            <a:r>
              <a:rPr lang="en-US" altLang="zh-CN" sz="6000" b="1" dirty="0">
                <a:solidFill>
                  <a:srgbClr val="FBF670"/>
                </a:solidFill>
                <a:latin typeface="方正兰亭超细黑简体" panose="02000000000000000000" pitchFamily="2" charset="-122"/>
                <a:ea typeface="方正兰亭超细黑简体" panose="02000000000000000000" pitchFamily="2" charset="-122"/>
              </a:rPr>
              <a:t>THANK   YOU</a:t>
            </a:r>
            <a:endParaRPr lang="zh-CN" altLang="en-US" sz="6000" b="1" dirty="0">
              <a:solidFill>
                <a:srgbClr val="FBF670"/>
              </a:solidFill>
              <a:latin typeface="方正兰亭超细黑简体" panose="02000000000000000000" pitchFamily="2" charset="-122"/>
              <a:ea typeface="方正兰亭超细黑简体" panose="02000000000000000000" pitchFamily="2" charset="-122"/>
            </a:endParaRPr>
          </a:p>
        </p:txBody>
      </p:sp>
      <p:grpSp>
        <p:nvGrpSpPr>
          <p:cNvPr id="2" name="组合 1"/>
          <p:cNvGrpSpPr/>
          <p:nvPr/>
        </p:nvGrpSpPr>
        <p:grpSpPr>
          <a:xfrm>
            <a:off x="2998396" y="2637935"/>
            <a:ext cx="349715" cy="349715"/>
            <a:chOff x="2998396" y="2637935"/>
            <a:chExt cx="349715" cy="349715"/>
          </a:xfrm>
        </p:grpSpPr>
        <p:sp>
          <p:nvSpPr>
            <p:cNvPr id="7" name="椭圆 6"/>
            <p:cNvSpPr/>
            <p:nvPr/>
          </p:nvSpPr>
          <p:spPr>
            <a:xfrm>
              <a:off x="2998396" y="2637935"/>
              <a:ext cx="349715" cy="349715"/>
            </a:xfrm>
            <a:prstGeom prst="ellipse">
              <a:avLst/>
            </a:prstGeom>
            <a:noFill/>
            <a:ln w="34925">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a:spLocks noChangeAspect="1"/>
            </p:cNvSpPr>
            <p:nvPr/>
          </p:nvSpPr>
          <p:spPr>
            <a:xfrm>
              <a:off x="3083253" y="272279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539913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 presetClass="path" presetSubtype="0" accel="50000" decel="50000" fill="hold" nodeType="afterEffect">
                                  <p:stCondLst>
                                    <p:cond delay="0"/>
                                  </p:stCondLst>
                                  <p:childTnLst>
                                    <p:animMotion origin="layout" path="M 1.875E-6 -1.85185E-6 C 0.08997 -0.23727 0.27018 -0.30185 0.40208 -0.14375 C 0.53385 0.01435 0.5681 0.33611 0.47812 0.57315 C 0.38789 0.81088 0.20768 0.87408 0.07591 0.71597 C -0.05599 0.55787 -0.09011 0.2375 1.875E-6 -1.85185E-6 Z " pathEditMode="relative" rAng="18240000" ptsTypes="AAAAA">
                                      <p:cBhvr>
                                        <p:cTn id="23" dur="2000" fill="hold"/>
                                        <p:tgtEl>
                                          <p:spTgt spid="2"/>
                                        </p:tgtEl>
                                        <p:attrNameLst>
                                          <p:attrName>ppt_x</p:attrName>
                                          <p:attrName>ppt_y</p:attrName>
                                        </p:attrNameLst>
                                      </p:cBhvr>
                                      <p:rCtr x="23906" y="28634"/>
                                    </p:animMotion>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4500"/>
                            </p:stCondLst>
                            <p:childTnLst>
                              <p:par>
                                <p:cTn id="29" presetID="22" presetClass="entr" presetSubtype="2"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childTnLst>
                          </p:cTn>
                        </p:par>
                        <p:par>
                          <p:cTn id="32" fill="hold">
                            <p:stCondLst>
                              <p:cond delay="50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8" y="-182881"/>
            <a:ext cx="12201331" cy="687977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19110" y="222443"/>
            <a:ext cx="1771639" cy="1557960"/>
            <a:chOff x="10219110" y="222443"/>
            <a:chExt cx="1771639" cy="1557960"/>
          </a:xfrm>
        </p:grpSpPr>
        <p:grpSp>
          <p:nvGrpSpPr>
            <p:cNvPr id="52" name="组合 51"/>
            <p:cNvGrpSpPr/>
            <p:nvPr/>
          </p:nvGrpSpPr>
          <p:grpSpPr>
            <a:xfrm>
              <a:off x="10865304" y="222443"/>
              <a:ext cx="480605" cy="614638"/>
              <a:chOff x="1605186" y="572440"/>
              <a:chExt cx="563562" cy="720725"/>
            </a:xfrm>
            <a:solidFill>
              <a:schemeClr val="tx1">
                <a:lumMod val="85000"/>
                <a:lumOff val="15000"/>
              </a:schemeClr>
            </a:solidFill>
          </p:grpSpPr>
          <p:sp>
            <p:nvSpPr>
              <p:cNvPr id="5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6" name="文本框 55"/>
            <p:cNvSpPr txBox="1"/>
            <p:nvPr/>
          </p:nvSpPr>
          <p:spPr>
            <a:xfrm>
              <a:off x="10219110" y="1257183"/>
              <a:ext cx="1771639" cy="523220"/>
            </a:xfrm>
            <a:prstGeom prst="rect">
              <a:avLst/>
            </a:prstGeom>
            <a:noFill/>
          </p:spPr>
          <p:txBody>
            <a:bodyPr wrap="none" rtlCol="0">
              <a:spAutoFit/>
            </a:bodyPr>
            <a:lstStyle/>
            <a:p>
              <a:r>
                <a:rPr lang="en-US" altLang="zh-CN" sz="2800" b="1" dirty="0">
                  <a:solidFill>
                    <a:srgbClr val="272727"/>
                  </a:solidFill>
                  <a:latin typeface="方正姚体" panose="02010601030101010101" pitchFamily="2" charset="-122"/>
                  <a:ea typeface="方正姚体" panose="02010601030101010101" pitchFamily="2" charset="-122"/>
                </a:rPr>
                <a:t>TEMPLATE</a:t>
              </a:r>
              <a:endParaRPr lang="en-US" altLang="zh-CN" sz="2400" b="1" dirty="0">
                <a:solidFill>
                  <a:srgbClr val="272727"/>
                </a:solidFill>
                <a:latin typeface="方正姚体" panose="02010601030101010101" pitchFamily="2" charset="-122"/>
                <a:ea typeface="方正姚体" panose="02010601030101010101" pitchFamily="2" charset="-122"/>
              </a:endParaRPr>
            </a:p>
          </p:txBody>
        </p:sp>
      </p:grpSp>
      <p:sp>
        <p:nvSpPr>
          <p:cNvPr id="59" name="矩形 58"/>
          <p:cNvSpPr/>
          <p:nvPr/>
        </p:nvSpPr>
        <p:spPr>
          <a:xfrm>
            <a:off x="1055553" y="1103295"/>
            <a:ext cx="1955276" cy="830997"/>
          </a:xfrm>
          <a:prstGeom prst="rect">
            <a:avLst/>
          </a:prstGeom>
        </p:spPr>
        <p:txBody>
          <a:bodyPr wrap="square">
            <a:spAutoFit/>
          </a:bodyPr>
          <a:lstStyle/>
          <a:p>
            <a:r>
              <a:rPr lang="en-US" altLang="zh-CN" sz="2400" b="1" dirty="0" err="1">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rPr>
              <a:t>AJax</a:t>
            </a:r>
            <a:r>
              <a:rPr lang="zh-CN" altLang="en-US"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rPr>
              <a:t>简介</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a:p>
            <a:endParaRPr lang="zh-CN" altLang="en-US" sz="2400" b="1" dirty="0">
              <a:solidFill>
                <a:srgbClr val="FEFEFE"/>
              </a:solidFill>
              <a:latin typeface="方正兰亭超细黑简体"/>
              <a:ea typeface="微软雅黑" panose="020B0503020204020204" pitchFamily="34" charset="-122"/>
            </a:endParaRPr>
          </a:p>
        </p:txBody>
      </p:sp>
      <p:sp>
        <p:nvSpPr>
          <p:cNvPr id="3" name="文本框 2"/>
          <p:cNvSpPr txBox="1"/>
          <p:nvPr/>
        </p:nvSpPr>
        <p:spPr>
          <a:xfrm>
            <a:off x="1248937" y="1780403"/>
            <a:ext cx="3958683" cy="1477328"/>
          </a:xfrm>
          <a:prstGeom prst="rect">
            <a:avLst/>
          </a:prstGeom>
          <a:noFill/>
        </p:spPr>
        <p:txBody>
          <a:bodyPr wrap="square" rtlCol="0">
            <a:spAutoFit/>
          </a:bodyPr>
          <a:lstStyle/>
          <a:p>
            <a:r>
              <a:rPr lang="en-US" altLang="zh-CN" dirty="0">
                <a:solidFill>
                  <a:schemeClr val="bg1"/>
                </a:solidFill>
              </a:rPr>
              <a:t>Ajax</a:t>
            </a:r>
            <a:r>
              <a:rPr lang="zh-CN" altLang="zh-CN" dirty="0">
                <a:solidFill>
                  <a:schemeClr val="bg1"/>
                </a:solidFill>
              </a:rPr>
              <a:t>是异步的</a:t>
            </a:r>
            <a:r>
              <a:rPr lang="en-US" altLang="zh-CN" dirty="0">
                <a:solidFill>
                  <a:schemeClr val="bg1"/>
                </a:solidFill>
              </a:rPr>
              <a:t>JavaScript</a:t>
            </a:r>
            <a:r>
              <a:rPr lang="zh-CN" altLang="zh-CN" dirty="0">
                <a:solidFill>
                  <a:schemeClr val="bg1"/>
                </a:solidFill>
              </a:rPr>
              <a:t>和</a:t>
            </a:r>
            <a:r>
              <a:rPr lang="en-US" altLang="zh-CN" dirty="0">
                <a:solidFill>
                  <a:schemeClr val="bg1"/>
                </a:solidFill>
              </a:rPr>
              <a:t>xml</a:t>
            </a:r>
            <a:r>
              <a:rPr lang="zh-CN" altLang="en-US" dirty="0">
                <a:solidFill>
                  <a:schemeClr val="bg1"/>
                </a:solidFill>
              </a:rPr>
              <a:t>，</a:t>
            </a:r>
            <a:r>
              <a:rPr lang="en-US" altLang="zh-CN" dirty="0">
                <a:solidFill>
                  <a:schemeClr val="bg1"/>
                </a:solidFill>
              </a:rPr>
              <a:t>Ajax</a:t>
            </a:r>
            <a:r>
              <a:rPr lang="zh-CN" altLang="en-US" dirty="0">
                <a:solidFill>
                  <a:schemeClr val="bg1"/>
                </a:solidFill>
              </a:rPr>
              <a:t>的核心对象就是</a:t>
            </a:r>
            <a:r>
              <a:rPr lang="en-US" altLang="zh-CN" dirty="0" err="1">
                <a:solidFill>
                  <a:schemeClr val="bg1"/>
                </a:solidFill>
              </a:rPr>
              <a:t>xmlHttpRequest</a:t>
            </a:r>
            <a:endParaRPr lang="en-US" altLang="zh-CN" dirty="0">
              <a:solidFill>
                <a:schemeClr val="bg1"/>
              </a:solidFill>
            </a:endParaRPr>
          </a:p>
          <a:p>
            <a:r>
              <a:rPr lang="en-US" altLang="zh-CN" dirty="0" err="1">
                <a:solidFill>
                  <a:schemeClr val="bg1"/>
                </a:solidFill>
              </a:rPr>
              <a:t>XMLHttpRequest</a:t>
            </a:r>
            <a:r>
              <a:rPr lang="zh-CN" altLang="en-US" dirty="0">
                <a:solidFill>
                  <a:schemeClr val="bg1"/>
                </a:solidFill>
              </a:rPr>
              <a:t>用于在后台与服务器交换数据。</a:t>
            </a:r>
          </a:p>
          <a:p>
            <a:endParaRPr lang="zh-CN" altLang="en-US" dirty="0">
              <a:solidFill>
                <a:schemeClr val="bg1"/>
              </a:solidFill>
            </a:endParaRPr>
          </a:p>
        </p:txBody>
      </p:sp>
      <p:sp>
        <p:nvSpPr>
          <p:cNvPr id="10" name="文本框 9"/>
          <p:cNvSpPr txBox="1"/>
          <p:nvPr/>
        </p:nvSpPr>
        <p:spPr>
          <a:xfrm>
            <a:off x="1282391" y="3188556"/>
            <a:ext cx="3691054" cy="1477328"/>
          </a:xfrm>
          <a:prstGeom prst="rect">
            <a:avLst/>
          </a:prstGeom>
          <a:noFill/>
        </p:spPr>
        <p:txBody>
          <a:bodyPr wrap="square" rtlCol="0">
            <a:spAutoFit/>
          </a:bodyPr>
          <a:lstStyle/>
          <a:p>
            <a:r>
              <a:rPr lang="en-US" altLang="zh-CN" dirty="0">
                <a:solidFill>
                  <a:schemeClr val="bg1"/>
                </a:solidFill>
              </a:rPr>
              <a:t>AJAX</a:t>
            </a:r>
            <a:r>
              <a:rPr lang="zh-CN" altLang="en-US" dirty="0">
                <a:solidFill>
                  <a:schemeClr val="bg1"/>
                </a:solidFill>
              </a:rPr>
              <a:t>还有一个最大的特点就是，当服务器响应时，不用刷新整个浏览器页面，而是可以局部刷新。这一特点给用户的感受是在不知不觉中完成请求和响应过程。</a:t>
            </a:r>
          </a:p>
        </p:txBody>
      </p:sp>
      <p:pic>
        <p:nvPicPr>
          <p:cNvPr id="11" name="图片 10"/>
          <p:cNvPicPr>
            <a:picLocks noChangeAspect="1"/>
          </p:cNvPicPr>
          <p:nvPr/>
        </p:nvPicPr>
        <p:blipFill>
          <a:blip r:embed="rId4"/>
          <a:stretch>
            <a:fillRect/>
          </a:stretch>
        </p:blipFill>
        <p:spPr>
          <a:xfrm>
            <a:off x="5494699" y="1396429"/>
            <a:ext cx="6496050" cy="3648075"/>
          </a:xfrm>
          <a:prstGeom prst="rect">
            <a:avLst/>
          </a:prstGeom>
        </p:spPr>
      </p:pic>
    </p:spTree>
    <p:extLst>
      <p:ext uri="{BB962C8B-B14F-4D97-AF65-F5344CB8AC3E}">
        <p14:creationId xmlns:p14="http://schemas.microsoft.com/office/powerpoint/2010/main" val="378965742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8" y="-182881"/>
            <a:ext cx="12201331" cy="687977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19110" y="222443"/>
            <a:ext cx="1771639" cy="1557960"/>
            <a:chOff x="10219110" y="222443"/>
            <a:chExt cx="1771639" cy="1557960"/>
          </a:xfrm>
        </p:grpSpPr>
        <p:grpSp>
          <p:nvGrpSpPr>
            <p:cNvPr id="52" name="组合 51"/>
            <p:cNvGrpSpPr/>
            <p:nvPr/>
          </p:nvGrpSpPr>
          <p:grpSpPr>
            <a:xfrm>
              <a:off x="10865304" y="222443"/>
              <a:ext cx="480605" cy="614638"/>
              <a:chOff x="1605186" y="572440"/>
              <a:chExt cx="563562" cy="720725"/>
            </a:xfrm>
            <a:solidFill>
              <a:schemeClr val="tx1">
                <a:lumMod val="85000"/>
                <a:lumOff val="15000"/>
              </a:schemeClr>
            </a:solidFill>
          </p:grpSpPr>
          <p:sp>
            <p:nvSpPr>
              <p:cNvPr id="5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6" name="文本框 55"/>
            <p:cNvSpPr txBox="1"/>
            <p:nvPr/>
          </p:nvSpPr>
          <p:spPr>
            <a:xfrm>
              <a:off x="10219110" y="1257183"/>
              <a:ext cx="1771639" cy="523220"/>
            </a:xfrm>
            <a:prstGeom prst="rect">
              <a:avLst/>
            </a:prstGeom>
            <a:noFill/>
          </p:spPr>
          <p:txBody>
            <a:bodyPr wrap="none" rtlCol="0">
              <a:spAutoFit/>
            </a:bodyPr>
            <a:lstStyle/>
            <a:p>
              <a:r>
                <a:rPr lang="en-US" altLang="zh-CN" sz="2800" b="1" dirty="0">
                  <a:solidFill>
                    <a:srgbClr val="272727"/>
                  </a:solidFill>
                  <a:latin typeface="方正姚体" panose="02010601030101010101" pitchFamily="2" charset="-122"/>
                  <a:ea typeface="方正姚体" panose="02010601030101010101" pitchFamily="2" charset="-122"/>
                </a:rPr>
                <a:t>TEMPLATE</a:t>
              </a:r>
              <a:endParaRPr lang="en-US" altLang="zh-CN" sz="2400" b="1" dirty="0">
                <a:solidFill>
                  <a:srgbClr val="272727"/>
                </a:solidFill>
                <a:latin typeface="方正姚体" panose="02010601030101010101" pitchFamily="2" charset="-122"/>
                <a:ea typeface="方正姚体" panose="02010601030101010101" pitchFamily="2" charset="-122"/>
              </a:endParaRPr>
            </a:p>
          </p:txBody>
        </p:sp>
      </p:grpSp>
      <p:sp>
        <p:nvSpPr>
          <p:cNvPr id="59" name="矩形 58"/>
          <p:cNvSpPr/>
          <p:nvPr/>
        </p:nvSpPr>
        <p:spPr>
          <a:xfrm>
            <a:off x="1055553" y="1103295"/>
            <a:ext cx="3024078" cy="461665"/>
          </a:xfrm>
          <a:prstGeom prst="rect">
            <a:avLst/>
          </a:prstGeom>
        </p:spPr>
        <p:txBody>
          <a:bodyPr wrap="square">
            <a:spAutoFit/>
          </a:bodyPr>
          <a:lstStyle/>
          <a:p>
            <a:r>
              <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rPr>
              <a:t>Ajax</a:t>
            </a:r>
            <a:r>
              <a:rPr lang="zh-CN" altLang="en-US"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rPr>
              <a:t>使用例子</a:t>
            </a:r>
            <a:endParaRPr lang="zh-CN" altLang="en-US" sz="2400" b="1" dirty="0">
              <a:solidFill>
                <a:srgbClr val="FEFEFE"/>
              </a:solidFill>
              <a:latin typeface="方正兰亭超细黑简体"/>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1009723" y="2524942"/>
            <a:ext cx="4676775" cy="2781300"/>
          </a:xfrm>
          <a:prstGeom prst="rect">
            <a:avLst/>
          </a:prstGeom>
        </p:spPr>
      </p:pic>
      <p:sp>
        <p:nvSpPr>
          <p:cNvPr id="8" name="文本框 7"/>
          <p:cNvSpPr txBox="1"/>
          <p:nvPr/>
        </p:nvSpPr>
        <p:spPr>
          <a:xfrm>
            <a:off x="1248937" y="1780403"/>
            <a:ext cx="2653990" cy="369332"/>
          </a:xfrm>
          <a:prstGeom prst="rect">
            <a:avLst/>
          </a:prstGeom>
          <a:noFill/>
        </p:spPr>
        <p:txBody>
          <a:bodyPr wrap="square" rtlCol="0">
            <a:spAutoFit/>
          </a:bodyPr>
          <a:lstStyle/>
          <a:p>
            <a:r>
              <a:rPr lang="en-US" altLang="zh-CN" dirty="0" err="1">
                <a:solidFill>
                  <a:schemeClr val="bg1"/>
                </a:solidFill>
              </a:rPr>
              <a:t>JFREEChar</a:t>
            </a:r>
            <a:r>
              <a:rPr lang="en-US" altLang="zh-CN" dirty="0" err="1"/>
              <a:t>t</a:t>
            </a:r>
            <a:endParaRPr lang="zh-CN" altLang="en-US" dirty="0"/>
          </a:p>
        </p:txBody>
      </p:sp>
      <p:pic>
        <p:nvPicPr>
          <p:cNvPr id="9" name="图片 8"/>
          <p:cNvPicPr>
            <a:picLocks noChangeAspect="1"/>
          </p:cNvPicPr>
          <p:nvPr/>
        </p:nvPicPr>
        <p:blipFill>
          <a:blip r:embed="rId5"/>
          <a:stretch>
            <a:fillRect/>
          </a:stretch>
        </p:blipFill>
        <p:spPr>
          <a:xfrm>
            <a:off x="6445358" y="2524942"/>
            <a:ext cx="4839629" cy="2549447"/>
          </a:xfrm>
          <a:prstGeom prst="rect">
            <a:avLst/>
          </a:prstGeom>
        </p:spPr>
      </p:pic>
      <p:sp>
        <p:nvSpPr>
          <p:cNvPr id="12" name="文本框 11"/>
          <p:cNvSpPr txBox="1"/>
          <p:nvPr/>
        </p:nvSpPr>
        <p:spPr>
          <a:xfrm>
            <a:off x="6755479" y="1779616"/>
            <a:ext cx="4109825" cy="369332"/>
          </a:xfrm>
          <a:prstGeom prst="rect">
            <a:avLst/>
          </a:prstGeom>
          <a:noFill/>
        </p:spPr>
        <p:txBody>
          <a:bodyPr wrap="square" rtlCol="0">
            <a:spAutoFit/>
          </a:bodyPr>
          <a:lstStyle/>
          <a:p>
            <a:r>
              <a:rPr lang="zh-CN" altLang="en-US" dirty="0">
                <a:solidFill>
                  <a:schemeClr val="bg1"/>
                </a:solidFill>
              </a:rPr>
              <a:t>调用</a:t>
            </a:r>
            <a:r>
              <a:rPr lang="en-US" altLang="zh-CN" dirty="0">
                <a:solidFill>
                  <a:schemeClr val="bg1"/>
                </a:solidFill>
              </a:rPr>
              <a:t>ajax</a:t>
            </a:r>
            <a:r>
              <a:rPr lang="zh-CN" altLang="en-US" dirty="0">
                <a:solidFill>
                  <a:schemeClr val="bg1"/>
                </a:solidFill>
              </a:rPr>
              <a:t>生成的图表</a:t>
            </a:r>
          </a:p>
        </p:txBody>
      </p:sp>
    </p:spTree>
    <p:extLst>
      <p:ext uri="{BB962C8B-B14F-4D97-AF65-F5344CB8AC3E}">
        <p14:creationId xmlns:p14="http://schemas.microsoft.com/office/powerpoint/2010/main" val="58805151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8" y="-182881"/>
            <a:ext cx="12201331" cy="687977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19110" y="222443"/>
            <a:ext cx="1771639" cy="1557960"/>
            <a:chOff x="10219110" y="222443"/>
            <a:chExt cx="1771639" cy="1557960"/>
          </a:xfrm>
        </p:grpSpPr>
        <p:grpSp>
          <p:nvGrpSpPr>
            <p:cNvPr id="52" name="组合 51"/>
            <p:cNvGrpSpPr/>
            <p:nvPr/>
          </p:nvGrpSpPr>
          <p:grpSpPr>
            <a:xfrm>
              <a:off x="10865304" y="222443"/>
              <a:ext cx="480605" cy="614638"/>
              <a:chOff x="1605186" y="572440"/>
              <a:chExt cx="563562" cy="720725"/>
            </a:xfrm>
            <a:solidFill>
              <a:schemeClr val="tx1">
                <a:lumMod val="85000"/>
                <a:lumOff val="15000"/>
              </a:schemeClr>
            </a:solidFill>
          </p:grpSpPr>
          <p:sp>
            <p:nvSpPr>
              <p:cNvPr id="5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6" name="文本框 55"/>
            <p:cNvSpPr txBox="1"/>
            <p:nvPr/>
          </p:nvSpPr>
          <p:spPr>
            <a:xfrm>
              <a:off x="10219110" y="1257183"/>
              <a:ext cx="1771639" cy="523220"/>
            </a:xfrm>
            <a:prstGeom prst="rect">
              <a:avLst/>
            </a:prstGeom>
            <a:noFill/>
          </p:spPr>
          <p:txBody>
            <a:bodyPr wrap="none" rtlCol="0">
              <a:spAutoFit/>
            </a:bodyPr>
            <a:lstStyle/>
            <a:p>
              <a:r>
                <a:rPr lang="en-US" altLang="zh-CN" sz="2800" b="1" dirty="0">
                  <a:solidFill>
                    <a:srgbClr val="272727"/>
                  </a:solidFill>
                  <a:latin typeface="方正姚体" panose="02010601030101010101" pitchFamily="2" charset="-122"/>
                  <a:ea typeface="方正姚体" panose="02010601030101010101" pitchFamily="2" charset="-122"/>
                </a:rPr>
                <a:t>TEMPLATE</a:t>
              </a:r>
              <a:endParaRPr lang="en-US" altLang="zh-CN" sz="2400" b="1" dirty="0">
                <a:solidFill>
                  <a:srgbClr val="272727"/>
                </a:solidFill>
                <a:latin typeface="方正姚体" panose="02010601030101010101" pitchFamily="2" charset="-122"/>
                <a:ea typeface="方正姚体" panose="02010601030101010101" pitchFamily="2" charset="-122"/>
              </a:endParaRPr>
            </a:p>
          </p:txBody>
        </p:sp>
      </p:grpSp>
      <p:sp>
        <p:nvSpPr>
          <p:cNvPr id="58" name="文本框 57"/>
          <p:cNvSpPr txBox="1"/>
          <p:nvPr/>
        </p:nvSpPr>
        <p:spPr>
          <a:xfrm>
            <a:off x="1148968" y="1649952"/>
            <a:ext cx="5129806" cy="3016210"/>
          </a:xfrm>
          <a:prstGeom prst="rect">
            <a:avLst/>
          </a:prstGeom>
          <a:noFill/>
          <a:effectLst/>
        </p:spPr>
        <p:txBody>
          <a:bodyPr wrap="square" rtlCol="0">
            <a:spAutoFit/>
          </a:bodyPr>
          <a:lstStyle/>
          <a:p>
            <a:endParaRPr lang="en-US" altLang="zh-CN" b="1" dirty="0">
              <a:solidFill>
                <a:schemeClr val="bg1"/>
              </a:solidFill>
              <a:latin typeface="+mn-ea"/>
            </a:endParaRPr>
          </a:p>
          <a:p>
            <a:r>
              <a:rPr lang="en-US" altLang="zh-CN" dirty="0">
                <a:solidFill>
                  <a:schemeClr val="bg1"/>
                </a:solidFill>
                <a:latin typeface="+mn-ea"/>
              </a:rPr>
              <a:t>DWR</a:t>
            </a:r>
            <a:r>
              <a:rPr lang="zh-CN" altLang="en-US" dirty="0">
                <a:solidFill>
                  <a:schemeClr val="bg1"/>
                </a:solidFill>
                <a:latin typeface="+mn-ea"/>
              </a:rPr>
              <a:t>是一个</a:t>
            </a:r>
            <a:r>
              <a:rPr lang="en-US" altLang="zh-CN" dirty="0">
                <a:solidFill>
                  <a:schemeClr val="bg1"/>
                </a:solidFill>
                <a:latin typeface="+mn-ea"/>
              </a:rPr>
              <a:t>Web</a:t>
            </a:r>
            <a:r>
              <a:rPr lang="zh-CN" altLang="en-US" dirty="0">
                <a:solidFill>
                  <a:schemeClr val="bg1"/>
                </a:solidFill>
                <a:latin typeface="+mn-ea"/>
              </a:rPr>
              <a:t>远程调用框架</a:t>
            </a:r>
            <a:r>
              <a:rPr lang="en-US" altLang="zh-CN" dirty="0">
                <a:solidFill>
                  <a:schemeClr val="bg1"/>
                </a:solidFill>
                <a:latin typeface="+mn-ea"/>
              </a:rPr>
              <a:t>(RPC)</a:t>
            </a:r>
            <a:r>
              <a:rPr lang="zh-CN" altLang="en-US" dirty="0">
                <a:solidFill>
                  <a:schemeClr val="bg1"/>
                </a:solidFill>
                <a:latin typeface="+mn-ea"/>
              </a:rPr>
              <a:t>，利用这个框架可以让</a:t>
            </a:r>
            <a:r>
              <a:rPr lang="en-US" altLang="zh-CN" dirty="0">
                <a:solidFill>
                  <a:schemeClr val="bg1"/>
                </a:solidFill>
                <a:latin typeface="+mn-ea"/>
              </a:rPr>
              <a:t>Ajax</a:t>
            </a:r>
            <a:r>
              <a:rPr lang="zh-CN" altLang="en-US" dirty="0">
                <a:solidFill>
                  <a:schemeClr val="bg1"/>
                </a:solidFill>
                <a:latin typeface="+mn-ea"/>
              </a:rPr>
              <a:t>开发变得很简单，</a:t>
            </a:r>
            <a:r>
              <a:rPr lang="en-US" altLang="zh-CN" dirty="0">
                <a:solidFill>
                  <a:schemeClr val="bg1"/>
                </a:solidFill>
                <a:latin typeface="+mn-ea"/>
              </a:rPr>
              <a:t>DWR</a:t>
            </a:r>
            <a:r>
              <a:rPr lang="zh-CN" altLang="en-US" dirty="0">
                <a:solidFill>
                  <a:schemeClr val="bg1"/>
                </a:solidFill>
                <a:latin typeface="+mn-ea"/>
              </a:rPr>
              <a:t>可以在客户端利用</a:t>
            </a:r>
            <a:r>
              <a:rPr lang="en-US" altLang="zh-CN" dirty="0">
                <a:solidFill>
                  <a:schemeClr val="bg1"/>
                </a:solidFill>
                <a:latin typeface="+mn-ea"/>
              </a:rPr>
              <a:t>JavaScript</a:t>
            </a:r>
            <a:r>
              <a:rPr lang="zh-CN" altLang="en-US" dirty="0">
                <a:solidFill>
                  <a:schemeClr val="bg1"/>
                </a:solidFill>
                <a:latin typeface="+mn-ea"/>
              </a:rPr>
              <a:t>直接调用服务器端的</a:t>
            </a:r>
            <a:r>
              <a:rPr lang="en-US" altLang="zh-CN" dirty="0">
                <a:solidFill>
                  <a:schemeClr val="bg1"/>
                </a:solidFill>
                <a:latin typeface="+mn-ea"/>
              </a:rPr>
              <a:t>Java</a:t>
            </a:r>
            <a:r>
              <a:rPr lang="zh-CN" altLang="en-US" dirty="0">
                <a:solidFill>
                  <a:schemeClr val="bg1"/>
                </a:solidFill>
                <a:latin typeface="+mn-ea"/>
              </a:rPr>
              <a:t>方法并返回值给</a:t>
            </a:r>
            <a:r>
              <a:rPr lang="en-US" altLang="zh-CN" dirty="0">
                <a:solidFill>
                  <a:schemeClr val="bg1"/>
                </a:solidFill>
                <a:latin typeface="+mn-ea"/>
              </a:rPr>
              <a:t>JavaScript</a:t>
            </a:r>
            <a:r>
              <a:rPr lang="zh-CN" altLang="en-US" dirty="0">
                <a:solidFill>
                  <a:schemeClr val="bg1"/>
                </a:solidFill>
                <a:latin typeface="+mn-ea"/>
              </a:rPr>
              <a:t>，就好像直接在本地客户端调用一样（</a:t>
            </a:r>
            <a:r>
              <a:rPr lang="en-US" altLang="zh-CN" dirty="0">
                <a:solidFill>
                  <a:schemeClr val="bg1"/>
                </a:solidFill>
                <a:latin typeface="+mn-ea"/>
              </a:rPr>
              <a:t>DWR</a:t>
            </a:r>
            <a:r>
              <a:rPr lang="zh-CN" altLang="en-US" dirty="0">
                <a:solidFill>
                  <a:schemeClr val="bg1"/>
                </a:solidFill>
                <a:latin typeface="+mn-ea"/>
              </a:rPr>
              <a:t>根据</a:t>
            </a:r>
            <a:r>
              <a:rPr lang="en-US" altLang="zh-CN" dirty="0">
                <a:solidFill>
                  <a:schemeClr val="bg1"/>
                </a:solidFill>
                <a:latin typeface="+mn-ea"/>
              </a:rPr>
              <a:t>Java</a:t>
            </a:r>
            <a:r>
              <a:rPr lang="zh-CN" altLang="en-US" dirty="0">
                <a:solidFill>
                  <a:schemeClr val="bg1"/>
                </a:solidFill>
                <a:latin typeface="+mn-ea"/>
              </a:rPr>
              <a:t>类来动态生成</a:t>
            </a:r>
            <a:r>
              <a:rPr lang="en-US" altLang="zh-CN" dirty="0">
                <a:solidFill>
                  <a:schemeClr val="bg1"/>
                </a:solidFill>
                <a:latin typeface="+mn-ea"/>
              </a:rPr>
              <a:t>JavaScript</a:t>
            </a:r>
            <a:r>
              <a:rPr lang="zh-CN" altLang="en-US" dirty="0">
                <a:solidFill>
                  <a:schemeClr val="bg1"/>
                </a:solidFill>
                <a:latin typeface="+mn-ea"/>
              </a:rPr>
              <a:t>代码）</a:t>
            </a:r>
            <a:endParaRPr lang="en-US" altLang="zh-CN" dirty="0">
              <a:solidFill>
                <a:schemeClr val="bg1"/>
              </a:solidFill>
              <a:latin typeface="+mn-ea"/>
            </a:endParaRPr>
          </a:p>
          <a:p>
            <a:endParaRPr lang="en-US" altLang="zh-CN" sz="1600" dirty="0">
              <a:solidFill>
                <a:srgbClr val="FEFEFE"/>
              </a:solidFill>
              <a:latin typeface="方正姚体" panose="02010601030101010101" pitchFamily="2" charset="-122"/>
              <a:ea typeface="方正姚体" panose="02010601030101010101" pitchFamily="2" charset="-122"/>
            </a:endParaRPr>
          </a:p>
          <a:p>
            <a:endParaRPr lang="en-US" altLang="zh-CN" sz="1600" dirty="0">
              <a:solidFill>
                <a:srgbClr val="FEFEFE"/>
              </a:solidFill>
              <a:latin typeface="方正姚体" panose="02010601030101010101" pitchFamily="2" charset="-122"/>
              <a:ea typeface="方正姚体" panose="02010601030101010101" pitchFamily="2" charset="-122"/>
            </a:endParaRPr>
          </a:p>
          <a:p>
            <a:endParaRPr lang="en-US" altLang="zh-CN" sz="1600" dirty="0">
              <a:solidFill>
                <a:srgbClr val="FEFEFE"/>
              </a:solidFill>
              <a:latin typeface="方正姚体" panose="02010601030101010101" pitchFamily="2" charset="-122"/>
              <a:ea typeface="方正姚体" panose="02010601030101010101" pitchFamily="2" charset="-122"/>
            </a:endParaRPr>
          </a:p>
          <a:p>
            <a:endParaRPr lang="en-US" altLang="zh-CN" sz="1600" dirty="0">
              <a:solidFill>
                <a:srgbClr val="FEFEFE"/>
              </a:solidFill>
              <a:latin typeface="方正姚体" panose="02010601030101010101" pitchFamily="2" charset="-122"/>
              <a:ea typeface="方正姚体" panose="02010601030101010101" pitchFamily="2" charset="-122"/>
            </a:endParaRPr>
          </a:p>
        </p:txBody>
      </p:sp>
      <p:sp>
        <p:nvSpPr>
          <p:cNvPr id="59" name="矩形 58"/>
          <p:cNvSpPr/>
          <p:nvPr/>
        </p:nvSpPr>
        <p:spPr>
          <a:xfrm>
            <a:off x="1055553" y="1103294"/>
            <a:ext cx="803425" cy="830997"/>
          </a:xfrm>
          <a:prstGeom prst="rect">
            <a:avLst/>
          </a:prstGeom>
        </p:spPr>
        <p:txBody>
          <a:bodyPr wrap="none">
            <a:spAutoFit/>
          </a:bodyPr>
          <a:lstStyle/>
          <a:p>
            <a:r>
              <a:rPr lang="zh-CN" altLang="en-US"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rPr>
              <a:t>简介</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a:p>
            <a:endParaRPr lang="zh-CN" altLang="en-US" sz="2400" b="1" dirty="0">
              <a:solidFill>
                <a:srgbClr val="FEFEFE"/>
              </a:solidFill>
              <a:latin typeface="方正兰亭超细黑简体"/>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6463514" y="529762"/>
            <a:ext cx="5505450" cy="2724150"/>
          </a:xfrm>
          <a:prstGeom prst="rect">
            <a:avLst/>
          </a:prstGeom>
        </p:spPr>
      </p:pic>
      <p:sp>
        <p:nvSpPr>
          <p:cNvPr id="8" name="文本框 7"/>
          <p:cNvSpPr txBox="1"/>
          <p:nvPr/>
        </p:nvSpPr>
        <p:spPr>
          <a:xfrm>
            <a:off x="1055553" y="3679634"/>
            <a:ext cx="5741854" cy="369332"/>
          </a:xfrm>
          <a:prstGeom prst="rect">
            <a:avLst/>
          </a:prstGeom>
          <a:noFill/>
        </p:spPr>
        <p:txBody>
          <a:bodyPr wrap="square" rtlCol="0">
            <a:spAutoFit/>
          </a:bodyPr>
          <a:lstStyle/>
          <a:p>
            <a:r>
              <a:rPr lang="zh-CN" altLang="en-US" dirty="0">
                <a:solidFill>
                  <a:schemeClr val="bg1"/>
                </a:solidFill>
              </a:rPr>
              <a:t>与传统</a:t>
            </a:r>
            <a:r>
              <a:rPr lang="en-US" altLang="zh-CN" dirty="0">
                <a:solidFill>
                  <a:schemeClr val="bg1"/>
                </a:solidFill>
              </a:rPr>
              <a:t>ajax</a:t>
            </a:r>
            <a:r>
              <a:rPr lang="zh-CN" altLang="en-US" dirty="0">
                <a:solidFill>
                  <a:schemeClr val="bg1"/>
                </a:solidFill>
              </a:rPr>
              <a:t>不同，他是以一种以</a:t>
            </a:r>
            <a:r>
              <a:rPr lang="en-US" altLang="zh-CN" dirty="0">
                <a:solidFill>
                  <a:schemeClr val="bg1"/>
                </a:solidFill>
              </a:rPr>
              <a:t>Java</a:t>
            </a:r>
            <a:r>
              <a:rPr lang="zh-CN" altLang="en-US" dirty="0">
                <a:solidFill>
                  <a:schemeClr val="bg1"/>
                </a:solidFill>
              </a:rPr>
              <a:t>为核心的解决方法，</a:t>
            </a:r>
          </a:p>
        </p:txBody>
      </p:sp>
      <p:sp>
        <p:nvSpPr>
          <p:cNvPr id="9" name="文本框 8"/>
          <p:cNvSpPr txBox="1"/>
          <p:nvPr/>
        </p:nvSpPr>
        <p:spPr>
          <a:xfrm>
            <a:off x="7105878" y="3459297"/>
            <a:ext cx="3879916" cy="646331"/>
          </a:xfrm>
          <a:prstGeom prst="rect">
            <a:avLst/>
          </a:prstGeom>
          <a:noFill/>
        </p:spPr>
        <p:txBody>
          <a:bodyPr wrap="square" rtlCol="0">
            <a:spAutoFit/>
          </a:bodyPr>
          <a:lstStyle/>
          <a:p>
            <a:r>
              <a:rPr lang="zh-CN" altLang="en-US" dirty="0">
                <a:solidFill>
                  <a:srgbClr val="FF0000"/>
                </a:solidFill>
              </a:rPr>
              <a:t>在页面的</a:t>
            </a:r>
            <a:r>
              <a:rPr lang="en-US" altLang="zh-CN" dirty="0" err="1">
                <a:solidFill>
                  <a:srgbClr val="FF0000"/>
                </a:solidFill>
              </a:rPr>
              <a:t>js</a:t>
            </a:r>
            <a:r>
              <a:rPr lang="zh-CN" altLang="en-US" dirty="0">
                <a:solidFill>
                  <a:srgbClr val="FF0000"/>
                </a:solidFill>
              </a:rPr>
              <a:t>中直接调用服务器上</a:t>
            </a:r>
            <a:r>
              <a:rPr lang="en-US" altLang="zh-CN" dirty="0" err="1">
                <a:solidFill>
                  <a:srgbClr val="FF0000"/>
                </a:solidFill>
              </a:rPr>
              <a:t>javaBean</a:t>
            </a:r>
            <a:endParaRPr lang="zh-CN" altLang="en-US" dirty="0">
              <a:solidFill>
                <a:srgbClr val="FF0000"/>
              </a:solidFill>
            </a:endParaRPr>
          </a:p>
        </p:txBody>
      </p:sp>
    </p:spTree>
    <p:extLst>
      <p:ext uri="{BB962C8B-B14F-4D97-AF65-F5344CB8AC3E}">
        <p14:creationId xmlns:p14="http://schemas.microsoft.com/office/powerpoint/2010/main" val="186019151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8" y="-182881"/>
            <a:ext cx="12201331" cy="687977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19110" y="222443"/>
            <a:ext cx="1771639" cy="1557960"/>
            <a:chOff x="10219110" y="222443"/>
            <a:chExt cx="1771639" cy="1557960"/>
          </a:xfrm>
        </p:grpSpPr>
        <p:grpSp>
          <p:nvGrpSpPr>
            <p:cNvPr id="52" name="组合 51"/>
            <p:cNvGrpSpPr/>
            <p:nvPr/>
          </p:nvGrpSpPr>
          <p:grpSpPr>
            <a:xfrm>
              <a:off x="10865304" y="222443"/>
              <a:ext cx="480605" cy="614638"/>
              <a:chOff x="1605186" y="572440"/>
              <a:chExt cx="563562" cy="720725"/>
            </a:xfrm>
            <a:solidFill>
              <a:schemeClr val="tx1">
                <a:lumMod val="85000"/>
                <a:lumOff val="15000"/>
              </a:schemeClr>
            </a:solidFill>
          </p:grpSpPr>
          <p:sp>
            <p:nvSpPr>
              <p:cNvPr id="5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6" name="文本框 55"/>
            <p:cNvSpPr txBox="1"/>
            <p:nvPr/>
          </p:nvSpPr>
          <p:spPr>
            <a:xfrm>
              <a:off x="10219110" y="1257183"/>
              <a:ext cx="1771639" cy="523220"/>
            </a:xfrm>
            <a:prstGeom prst="rect">
              <a:avLst/>
            </a:prstGeom>
            <a:noFill/>
          </p:spPr>
          <p:txBody>
            <a:bodyPr wrap="none" rtlCol="0">
              <a:spAutoFit/>
            </a:bodyPr>
            <a:lstStyle/>
            <a:p>
              <a:r>
                <a:rPr lang="en-US" altLang="zh-CN" sz="2800" b="1" dirty="0">
                  <a:solidFill>
                    <a:srgbClr val="272727"/>
                  </a:solidFill>
                  <a:latin typeface="方正姚体" panose="02010601030101010101" pitchFamily="2" charset="-122"/>
                  <a:ea typeface="方正姚体" panose="02010601030101010101" pitchFamily="2" charset="-122"/>
                </a:rPr>
                <a:t>TEMPLATE</a:t>
              </a:r>
              <a:endParaRPr lang="en-US" altLang="zh-CN" sz="2400" b="1" dirty="0">
                <a:solidFill>
                  <a:srgbClr val="272727"/>
                </a:solidFill>
                <a:latin typeface="方正姚体" panose="02010601030101010101" pitchFamily="2" charset="-122"/>
                <a:ea typeface="方正姚体" panose="02010601030101010101" pitchFamily="2" charset="-122"/>
              </a:endParaRPr>
            </a:p>
          </p:txBody>
        </p:sp>
      </p:grpSp>
      <p:sp>
        <p:nvSpPr>
          <p:cNvPr id="59" name="矩形 58"/>
          <p:cNvSpPr/>
          <p:nvPr/>
        </p:nvSpPr>
        <p:spPr>
          <a:xfrm>
            <a:off x="1055553" y="1103294"/>
            <a:ext cx="3472380" cy="830997"/>
          </a:xfrm>
          <a:prstGeom prst="rect">
            <a:avLst/>
          </a:prstGeom>
        </p:spPr>
        <p:txBody>
          <a:bodyPr wrap="square">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RPC(</a:t>
            </a:r>
            <a:r>
              <a:rPr lang="zh-CN" altLang="en-US" sz="2400" b="1" dirty="0">
                <a:gradFill>
                  <a:gsLst>
                    <a:gs pos="0">
                      <a:srgbClr val="FDFA75"/>
                    </a:gs>
                    <a:gs pos="100000">
                      <a:srgbClr val="D79E11"/>
                    </a:gs>
                  </a:gsLst>
                  <a:lin ang="2700000" scaled="1"/>
                </a:gradFill>
                <a:ea typeface="方正兰亭超细黑简体" panose="02000000000000000000" pitchFamily="2" charset="-122"/>
              </a:rPr>
              <a:t>远程调用方法</a:t>
            </a:r>
            <a:r>
              <a:rPr lang="en-US" altLang="zh-CN" sz="2400" b="1" dirty="0">
                <a:gradFill>
                  <a:gsLst>
                    <a:gs pos="0">
                      <a:srgbClr val="FDFA75"/>
                    </a:gs>
                    <a:gs pos="100000">
                      <a:srgbClr val="D79E11"/>
                    </a:gs>
                  </a:gsLst>
                  <a:lin ang="2700000" scaled="1"/>
                </a:gradFill>
                <a:ea typeface="方正兰亭超细黑简体" panose="02000000000000000000" pitchFamily="2" charset="-122"/>
              </a:rPr>
              <a:t>)</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a:p>
            <a:endParaRPr lang="zh-CN" altLang="en-US" sz="2400" b="1" dirty="0">
              <a:solidFill>
                <a:srgbClr val="FEFEFE"/>
              </a:solidFill>
              <a:latin typeface="方正兰亭超细黑简体"/>
              <a:ea typeface="微软雅黑" panose="020B0503020204020204" pitchFamily="34" charset="-122"/>
            </a:endParaRPr>
          </a:p>
        </p:txBody>
      </p:sp>
      <p:sp>
        <p:nvSpPr>
          <p:cNvPr id="8" name="文本框 7"/>
          <p:cNvSpPr txBox="1"/>
          <p:nvPr/>
        </p:nvSpPr>
        <p:spPr>
          <a:xfrm>
            <a:off x="1110637" y="3860462"/>
            <a:ext cx="5741854" cy="646331"/>
          </a:xfrm>
          <a:prstGeom prst="rect">
            <a:avLst/>
          </a:prstGeom>
          <a:noFill/>
        </p:spPr>
        <p:txBody>
          <a:bodyPr wrap="square" rtlCol="0">
            <a:spAutoFit/>
          </a:bodyPr>
          <a:lstStyle/>
          <a:p>
            <a:r>
              <a:rPr lang="zh-CN" altLang="en-US" dirty="0">
                <a:solidFill>
                  <a:schemeClr val="bg1"/>
                </a:solidFill>
              </a:rPr>
              <a:t>换句话说，无论调用调用对象是在本地还是在远程，程序员其实都是编写同样的代码</a:t>
            </a:r>
          </a:p>
        </p:txBody>
      </p:sp>
      <p:sp>
        <p:nvSpPr>
          <p:cNvPr id="9" name="文本框 8"/>
          <p:cNvSpPr txBox="1"/>
          <p:nvPr/>
        </p:nvSpPr>
        <p:spPr>
          <a:xfrm>
            <a:off x="7105878" y="3459297"/>
            <a:ext cx="3879916" cy="369332"/>
          </a:xfrm>
          <a:prstGeom prst="rect">
            <a:avLst/>
          </a:prstGeom>
          <a:noFill/>
        </p:spPr>
        <p:txBody>
          <a:bodyPr wrap="square" rtlCol="0">
            <a:spAutoFit/>
          </a:bodyPr>
          <a:lstStyle/>
          <a:p>
            <a:endParaRPr lang="zh-CN" altLang="en-US" dirty="0">
              <a:solidFill>
                <a:srgbClr val="FF0000"/>
              </a:solidFill>
            </a:endParaRPr>
          </a:p>
        </p:txBody>
      </p:sp>
      <p:sp>
        <p:nvSpPr>
          <p:cNvPr id="14" name="文本框 13"/>
          <p:cNvSpPr txBox="1"/>
          <p:nvPr/>
        </p:nvSpPr>
        <p:spPr>
          <a:xfrm>
            <a:off x="1178804" y="1780403"/>
            <a:ext cx="5299113" cy="1477328"/>
          </a:xfrm>
          <a:prstGeom prst="rect">
            <a:avLst/>
          </a:prstGeom>
          <a:noFill/>
        </p:spPr>
        <p:txBody>
          <a:bodyPr wrap="square" rtlCol="0">
            <a:spAutoFit/>
          </a:bodyPr>
          <a:lstStyle/>
          <a:p>
            <a:endParaRPr lang="zh-CN" altLang="en-US" dirty="0">
              <a:solidFill>
                <a:schemeClr val="bg1"/>
              </a:solidFill>
              <a:latin typeface="+mn-ea"/>
            </a:endParaRPr>
          </a:p>
          <a:p>
            <a:r>
              <a:rPr lang="zh-CN" altLang="en-US" dirty="0">
                <a:solidFill>
                  <a:schemeClr val="bg1"/>
                </a:solidFill>
                <a:latin typeface="+mn-ea"/>
              </a:rPr>
              <a:t>远程过程调用（英语：</a:t>
            </a:r>
            <a:r>
              <a:rPr lang="en-US" altLang="zh-CN" dirty="0">
                <a:solidFill>
                  <a:schemeClr val="bg1"/>
                </a:solidFill>
                <a:latin typeface="+mn-ea"/>
              </a:rPr>
              <a:t>Remote Procedure Call</a:t>
            </a:r>
            <a:r>
              <a:rPr lang="zh-CN" altLang="en-US" dirty="0">
                <a:solidFill>
                  <a:schemeClr val="bg1"/>
                </a:solidFill>
                <a:latin typeface="+mn-ea"/>
              </a:rPr>
              <a:t>，缩写为</a:t>
            </a:r>
            <a:r>
              <a:rPr lang="en-US" altLang="zh-CN" dirty="0">
                <a:solidFill>
                  <a:schemeClr val="bg1"/>
                </a:solidFill>
                <a:latin typeface="+mn-ea"/>
              </a:rPr>
              <a:t>RPC</a:t>
            </a:r>
            <a:r>
              <a:rPr lang="zh-CN" altLang="en-US" dirty="0">
                <a:solidFill>
                  <a:schemeClr val="bg1"/>
                </a:solidFill>
                <a:latin typeface="+mn-ea"/>
              </a:rPr>
              <a:t>）是一个计算机通信协议。该协议允许运行于一台计算机的程序调用另一台计算机的子程序，而程序员无需额外地为这个交互作用编程</a:t>
            </a:r>
          </a:p>
        </p:txBody>
      </p:sp>
      <p:pic>
        <p:nvPicPr>
          <p:cNvPr id="7" name="图片 6"/>
          <p:cNvPicPr>
            <a:picLocks noChangeAspect="1"/>
          </p:cNvPicPr>
          <p:nvPr/>
        </p:nvPicPr>
        <p:blipFill>
          <a:blip r:embed="rId4"/>
          <a:stretch>
            <a:fillRect/>
          </a:stretch>
        </p:blipFill>
        <p:spPr>
          <a:xfrm>
            <a:off x="6601168" y="1292124"/>
            <a:ext cx="5387923" cy="2408175"/>
          </a:xfrm>
          <a:prstGeom prst="rect">
            <a:avLst/>
          </a:prstGeom>
        </p:spPr>
      </p:pic>
    </p:spTree>
    <p:extLst>
      <p:ext uri="{BB962C8B-B14F-4D97-AF65-F5344CB8AC3E}">
        <p14:creationId xmlns:p14="http://schemas.microsoft.com/office/powerpoint/2010/main" val="172243870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8" y="-182881"/>
            <a:ext cx="12201331" cy="687977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19110" y="222443"/>
            <a:ext cx="1771639" cy="1557960"/>
            <a:chOff x="10219110" y="222443"/>
            <a:chExt cx="1771639" cy="1557960"/>
          </a:xfrm>
        </p:grpSpPr>
        <p:grpSp>
          <p:nvGrpSpPr>
            <p:cNvPr id="52" name="组合 51"/>
            <p:cNvGrpSpPr/>
            <p:nvPr/>
          </p:nvGrpSpPr>
          <p:grpSpPr>
            <a:xfrm>
              <a:off x="10865304" y="222443"/>
              <a:ext cx="480605" cy="614638"/>
              <a:chOff x="1605186" y="572440"/>
              <a:chExt cx="563562" cy="720725"/>
            </a:xfrm>
            <a:solidFill>
              <a:schemeClr val="tx1">
                <a:lumMod val="85000"/>
                <a:lumOff val="15000"/>
              </a:schemeClr>
            </a:solidFill>
          </p:grpSpPr>
          <p:sp>
            <p:nvSpPr>
              <p:cNvPr id="5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6" name="文本框 55"/>
            <p:cNvSpPr txBox="1"/>
            <p:nvPr/>
          </p:nvSpPr>
          <p:spPr>
            <a:xfrm>
              <a:off x="10219110" y="1257183"/>
              <a:ext cx="1771639" cy="523220"/>
            </a:xfrm>
            <a:prstGeom prst="rect">
              <a:avLst/>
            </a:prstGeom>
            <a:noFill/>
          </p:spPr>
          <p:txBody>
            <a:bodyPr wrap="none" rtlCol="0">
              <a:spAutoFit/>
            </a:bodyPr>
            <a:lstStyle/>
            <a:p>
              <a:r>
                <a:rPr lang="en-US" altLang="zh-CN" sz="2800" b="1" dirty="0">
                  <a:solidFill>
                    <a:srgbClr val="272727"/>
                  </a:solidFill>
                  <a:latin typeface="方正姚体" panose="02010601030101010101" pitchFamily="2" charset="-122"/>
                  <a:ea typeface="方正姚体" panose="02010601030101010101" pitchFamily="2" charset="-122"/>
                </a:rPr>
                <a:t>TEMPLATE</a:t>
              </a:r>
              <a:endParaRPr lang="en-US" altLang="zh-CN" sz="2400" b="1" dirty="0">
                <a:solidFill>
                  <a:srgbClr val="272727"/>
                </a:solidFill>
                <a:latin typeface="方正姚体" panose="02010601030101010101" pitchFamily="2" charset="-122"/>
                <a:ea typeface="方正姚体" panose="02010601030101010101" pitchFamily="2" charset="-122"/>
              </a:endParaRPr>
            </a:p>
          </p:txBody>
        </p:sp>
      </p:grpSp>
      <p:sp>
        <p:nvSpPr>
          <p:cNvPr id="59" name="矩形 58"/>
          <p:cNvSpPr/>
          <p:nvPr/>
        </p:nvSpPr>
        <p:spPr>
          <a:xfrm>
            <a:off x="4119751" y="301768"/>
            <a:ext cx="3472380" cy="830997"/>
          </a:xfrm>
          <a:prstGeom prst="rect">
            <a:avLst/>
          </a:prstGeom>
        </p:spPr>
        <p:txBody>
          <a:bodyPr wrap="square">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用</a:t>
            </a:r>
            <a:r>
              <a:rPr lang="en-US" altLang="zh-CN" sz="2400" b="1" dirty="0" err="1">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的原因</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a:p>
            <a:endParaRPr lang="zh-CN" altLang="en-US" sz="2400" b="1" dirty="0">
              <a:solidFill>
                <a:srgbClr val="FEFEFE"/>
              </a:solidFill>
              <a:latin typeface="方正兰亭超细黑简体"/>
              <a:ea typeface="微软雅黑" panose="020B0503020204020204" pitchFamily="34" charset="-122"/>
            </a:endParaRPr>
          </a:p>
        </p:txBody>
      </p:sp>
      <p:sp>
        <p:nvSpPr>
          <p:cNvPr id="9" name="文本框 8"/>
          <p:cNvSpPr txBox="1"/>
          <p:nvPr/>
        </p:nvSpPr>
        <p:spPr>
          <a:xfrm>
            <a:off x="7105878" y="3459297"/>
            <a:ext cx="3879916" cy="369332"/>
          </a:xfrm>
          <a:prstGeom prst="rect">
            <a:avLst/>
          </a:prstGeom>
          <a:noFill/>
        </p:spPr>
        <p:txBody>
          <a:bodyPr wrap="square" rtlCol="0">
            <a:spAutoFit/>
          </a:bodyPr>
          <a:lstStyle/>
          <a:p>
            <a:endParaRPr lang="zh-CN" altLang="en-US" dirty="0">
              <a:solidFill>
                <a:srgbClr val="FF0000"/>
              </a:solidFill>
            </a:endParaRPr>
          </a:p>
        </p:txBody>
      </p:sp>
      <p:sp>
        <p:nvSpPr>
          <p:cNvPr id="14" name="文本框 13"/>
          <p:cNvSpPr txBox="1"/>
          <p:nvPr/>
        </p:nvSpPr>
        <p:spPr>
          <a:xfrm>
            <a:off x="1178804" y="1780403"/>
            <a:ext cx="4263439" cy="2031325"/>
          </a:xfrm>
          <a:prstGeom prst="rect">
            <a:avLst/>
          </a:prstGeom>
          <a:noFill/>
        </p:spPr>
        <p:txBody>
          <a:bodyPr wrap="square" rtlCol="0">
            <a:spAutoFit/>
          </a:bodyPr>
          <a:lstStyle/>
          <a:p>
            <a:endParaRPr lang="zh-CN" altLang="en-US" dirty="0">
              <a:solidFill>
                <a:schemeClr val="bg1"/>
              </a:solidFill>
              <a:latin typeface="+mn-ea"/>
            </a:endParaRPr>
          </a:p>
          <a:p>
            <a:r>
              <a:rPr lang="en-US" altLang="zh-CN" dirty="0">
                <a:solidFill>
                  <a:schemeClr val="bg1"/>
                </a:solidFill>
                <a:latin typeface="+mn-ea"/>
              </a:rPr>
              <a:t>Ajax</a:t>
            </a:r>
            <a:r>
              <a:rPr lang="zh-CN" altLang="en-US" dirty="0">
                <a:solidFill>
                  <a:schemeClr val="bg1"/>
                </a:solidFill>
                <a:latin typeface="+mn-ea"/>
              </a:rPr>
              <a:t>调用</a:t>
            </a:r>
            <a:r>
              <a:rPr lang="en-US" altLang="zh-CN" dirty="0" err="1">
                <a:solidFill>
                  <a:schemeClr val="bg1"/>
                </a:solidFill>
                <a:latin typeface="+mn-ea"/>
              </a:rPr>
              <a:t>js</a:t>
            </a:r>
            <a:r>
              <a:rPr lang="zh-CN" altLang="en-US" dirty="0">
                <a:solidFill>
                  <a:schemeClr val="bg1"/>
                </a:solidFill>
                <a:latin typeface="+mn-ea"/>
              </a:rPr>
              <a:t>过程的繁琐：</a:t>
            </a:r>
            <a:r>
              <a:rPr lang="zh-CN" altLang="en-US" dirty="0">
                <a:solidFill>
                  <a:schemeClr val="bg1"/>
                </a:solidFill>
              </a:rPr>
              <a:t>创建</a:t>
            </a:r>
            <a:r>
              <a:rPr lang="en-US" altLang="zh-CN" dirty="0" err="1">
                <a:solidFill>
                  <a:schemeClr val="bg1"/>
                </a:solidFill>
              </a:rPr>
              <a:t>XMLHTTPRequest</a:t>
            </a:r>
            <a:r>
              <a:rPr lang="zh-CN" altLang="en-US" dirty="0">
                <a:solidFill>
                  <a:schemeClr val="bg1"/>
                </a:solidFill>
              </a:rPr>
              <a:t>、发送请求、在指定的回调函数中解析服务器返回的数据</a:t>
            </a:r>
            <a:r>
              <a:rPr lang="en-US" altLang="zh-CN" dirty="0">
                <a:solidFill>
                  <a:schemeClr val="bg1"/>
                </a:solidFill>
              </a:rPr>
              <a:t>(</a:t>
            </a:r>
            <a:r>
              <a:rPr lang="zh-CN" altLang="en-US" dirty="0">
                <a:solidFill>
                  <a:schemeClr val="bg1"/>
                </a:solidFill>
              </a:rPr>
              <a:t>这个数据其实就是后台的某个</a:t>
            </a:r>
            <a:r>
              <a:rPr lang="en-US" altLang="zh-CN" dirty="0" err="1">
                <a:solidFill>
                  <a:schemeClr val="bg1"/>
                </a:solidFill>
              </a:rPr>
              <a:t>javaBean</a:t>
            </a:r>
            <a:r>
              <a:rPr lang="en-US" altLang="zh-CN" dirty="0">
                <a:solidFill>
                  <a:schemeClr val="bg1"/>
                </a:solidFill>
              </a:rPr>
              <a:t>)</a:t>
            </a:r>
            <a:r>
              <a:rPr lang="zh-CN" altLang="en-US" dirty="0">
                <a:solidFill>
                  <a:schemeClr val="bg1"/>
                </a:solidFill>
              </a:rPr>
              <a:t>，更新页面</a:t>
            </a:r>
            <a:r>
              <a:rPr lang="en-US" altLang="zh-CN" dirty="0">
                <a:solidFill>
                  <a:schemeClr val="bg1"/>
                </a:solidFill>
              </a:rPr>
              <a:t>;</a:t>
            </a:r>
            <a:r>
              <a:rPr lang="zh-CN" altLang="en-US" dirty="0">
                <a:solidFill>
                  <a:schemeClr val="bg1"/>
                </a:solidFill>
              </a:rPr>
              <a:t>这三步是每个</a:t>
            </a:r>
            <a:r>
              <a:rPr lang="en-US" altLang="zh-CN" dirty="0">
                <a:solidFill>
                  <a:schemeClr val="bg1"/>
                </a:solidFill>
              </a:rPr>
              <a:t>AJAX</a:t>
            </a:r>
            <a:r>
              <a:rPr lang="zh-CN" altLang="en-US" dirty="0">
                <a:solidFill>
                  <a:schemeClr val="bg1"/>
                </a:solidFill>
              </a:rPr>
              <a:t>应用必不可少的。</a:t>
            </a:r>
            <a:endParaRPr lang="zh-CN" altLang="en-US" dirty="0">
              <a:solidFill>
                <a:schemeClr val="bg1"/>
              </a:solidFill>
              <a:latin typeface="+mn-ea"/>
            </a:endParaRPr>
          </a:p>
        </p:txBody>
      </p:sp>
      <p:pic>
        <p:nvPicPr>
          <p:cNvPr id="17" name="图片 16"/>
          <p:cNvPicPr>
            <a:picLocks noChangeAspect="1"/>
          </p:cNvPicPr>
          <p:nvPr/>
        </p:nvPicPr>
        <p:blipFill>
          <a:blip r:embed="rId4"/>
          <a:stretch>
            <a:fillRect/>
          </a:stretch>
        </p:blipFill>
        <p:spPr>
          <a:xfrm>
            <a:off x="6274061" y="0"/>
            <a:ext cx="5543550" cy="7191375"/>
          </a:xfrm>
          <a:prstGeom prst="rect">
            <a:avLst/>
          </a:prstGeom>
        </p:spPr>
      </p:pic>
    </p:spTree>
    <p:extLst>
      <p:ext uri="{BB962C8B-B14F-4D97-AF65-F5344CB8AC3E}">
        <p14:creationId xmlns:p14="http://schemas.microsoft.com/office/powerpoint/2010/main" val="261995316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8" y="-182881"/>
            <a:ext cx="12201331" cy="687977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19110" y="222443"/>
            <a:ext cx="1771639" cy="1557960"/>
            <a:chOff x="10219110" y="222443"/>
            <a:chExt cx="1771639" cy="1557960"/>
          </a:xfrm>
        </p:grpSpPr>
        <p:grpSp>
          <p:nvGrpSpPr>
            <p:cNvPr id="52" name="组合 51"/>
            <p:cNvGrpSpPr/>
            <p:nvPr/>
          </p:nvGrpSpPr>
          <p:grpSpPr>
            <a:xfrm>
              <a:off x="10865304" y="222443"/>
              <a:ext cx="480605" cy="614638"/>
              <a:chOff x="1605186" y="572440"/>
              <a:chExt cx="563562" cy="720725"/>
            </a:xfrm>
            <a:solidFill>
              <a:schemeClr val="tx1">
                <a:lumMod val="85000"/>
                <a:lumOff val="15000"/>
              </a:schemeClr>
            </a:solidFill>
          </p:grpSpPr>
          <p:sp>
            <p:nvSpPr>
              <p:cNvPr id="5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6" name="文本框 55"/>
            <p:cNvSpPr txBox="1"/>
            <p:nvPr/>
          </p:nvSpPr>
          <p:spPr>
            <a:xfrm>
              <a:off x="10219110" y="1257183"/>
              <a:ext cx="1771639" cy="523220"/>
            </a:xfrm>
            <a:prstGeom prst="rect">
              <a:avLst/>
            </a:prstGeom>
            <a:noFill/>
          </p:spPr>
          <p:txBody>
            <a:bodyPr wrap="none" rtlCol="0">
              <a:spAutoFit/>
            </a:bodyPr>
            <a:lstStyle/>
            <a:p>
              <a:r>
                <a:rPr lang="en-US" altLang="zh-CN" sz="2800" b="1" dirty="0">
                  <a:solidFill>
                    <a:srgbClr val="272727"/>
                  </a:solidFill>
                  <a:latin typeface="方正姚体" panose="02010601030101010101" pitchFamily="2" charset="-122"/>
                  <a:ea typeface="方正姚体" panose="02010601030101010101" pitchFamily="2" charset="-122"/>
                </a:rPr>
                <a:t>TEMPLATE</a:t>
              </a:r>
              <a:endParaRPr lang="en-US" altLang="zh-CN" sz="2400" b="1" dirty="0">
                <a:solidFill>
                  <a:srgbClr val="272727"/>
                </a:solidFill>
                <a:latin typeface="方正姚体" panose="02010601030101010101" pitchFamily="2" charset="-122"/>
                <a:ea typeface="方正姚体" panose="02010601030101010101" pitchFamily="2" charset="-122"/>
              </a:endParaRPr>
            </a:p>
          </p:txBody>
        </p:sp>
      </p:grpSp>
      <p:sp>
        <p:nvSpPr>
          <p:cNvPr id="59" name="矩形 58"/>
          <p:cNvSpPr/>
          <p:nvPr/>
        </p:nvSpPr>
        <p:spPr>
          <a:xfrm>
            <a:off x="1055553" y="1103294"/>
            <a:ext cx="3472380" cy="461665"/>
          </a:xfrm>
          <a:prstGeom prst="rect">
            <a:avLst/>
          </a:prstGeom>
        </p:spPr>
        <p:txBody>
          <a:bodyPr wrap="square">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主体</a:t>
            </a:r>
            <a:endParaRPr lang="zh-CN" altLang="en-US" sz="2400" b="1" dirty="0">
              <a:solidFill>
                <a:srgbClr val="FEFEFE"/>
              </a:solidFill>
              <a:latin typeface="方正兰亭超细黑简体"/>
              <a:ea typeface="微软雅黑" panose="020B0503020204020204" pitchFamily="34" charset="-122"/>
            </a:endParaRPr>
          </a:p>
        </p:txBody>
      </p:sp>
      <p:sp>
        <p:nvSpPr>
          <p:cNvPr id="9" name="文本框 8"/>
          <p:cNvSpPr txBox="1"/>
          <p:nvPr/>
        </p:nvSpPr>
        <p:spPr>
          <a:xfrm>
            <a:off x="7105878" y="3459297"/>
            <a:ext cx="3879916" cy="369332"/>
          </a:xfrm>
          <a:prstGeom prst="rect">
            <a:avLst/>
          </a:prstGeom>
          <a:noFill/>
        </p:spPr>
        <p:txBody>
          <a:bodyPr wrap="square" rtlCol="0">
            <a:spAutoFit/>
          </a:bodyPr>
          <a:lstStyle/>
          <a:p>
            <a:endParaRPr lang="zh-CN" altLang="en-US" dirty="0">
              <a:solidFill>
                <a:srgbClr val="FF0000"/>
              </a:solidFill>
            </a:endParaRPr>
          </a:p>
        </p:txBody>
      </p:sp>
      <p:sp>
        <p:nvSpPr>
          <p:cNvPr id="14" name="文本框 13"/>
          <p:cNvSpPr txBox="1"/>
          <p:nvPr/>
        </p:nvSpPr>
        <p:spPr>
          <a:xfrm>
            <a:off x="1178805" y="1780403"/>
            <a:ext cx="4854006" cy="1200329"/>
          </a:xfrm>
          <a:prstGeom prst="rect">
            <a:avLst/>
          </a:prstGeom>
          <a:noFill/>
        </p:spPr>
        <p:txBody>
          <a:bodyPr wrap="square" rtlCol="0">
            <a:spAutoFit/>
          </a:bodyPr>
          <a:lstStyle/>
          <a:p>
            <a:r>
              <a:rPr lang="en-US" altLang="zh-CN" dirty="0">
                <a:solidFill>
                  <a:schemeClr val="bg1"/>
                </a:solidFill>
                <a:latin typeface="+mn-ea"/>
              </a:rPr>
              <a:t>DWR</a:t>
            </a:r>
            <a:r>
              <a:rPr lang="zh-CN" altLang="en-US" dirty="0">
                <a:solidFill>
                  <a:schemeClr val="bg1"/>
                </a:solidFill>
                <a:latin typeface="+mn-ea"/>
              </a:rPr>
              <a:t>的主体，也就是所谓的内核，是</a:t>
            </a:r>
            <a:r>
              <a:rPr lang="en-US" altLang="zh-CN" dirty="0" err="1">
                <a:solidFill>
                  <a:schemeClr val="bg1"/>
                </a:solidFill>
                <a:latin typeface="+mn-ea"/>
              </a:rPr>
              <a:t>DwrServlet</a:t>
            </a:r>
            <a:r>
              <a:rPr lang="zh-CN" altLang="en-US" dirty="0">
                <a:solidFill>
                  <a:schemeClr val="bg1"/>
                </a:solidFill>
                <a:latin typeface="+mn-ea"/>
              </a:rPr>
              <a:t>类，其实，就是一个普通的</a:t>
            </a:r>
            <a:r>
              <a:rPr lang="en-US" altLang="zh-CN" dirty="0">
                <a:solidFill>
                  <a:schemeClr val="bg1"/>
                </a:solidFill>
                <a:latin typeface="+mn-ea"/>
              </a:rPr>
              <a:t>java</a:t>
            </a:r>
            <a:r>
              <a:rPr lang="zh-CN" altLang="en-US" dirty="0">
                <a:solidFill>
                  <a:schemeClr val="bg1"/>
                </a:solidFill>
                <a:latin typeface="+mn-ea"/>
              </a:rPr>
              <a:t>的</a:t>
            </a:r>
            <a:r>
              <a:rPr lang="en-US" altLang="zh-CN" dirty="0">
                <a:solidFill>
                  <a:schemeClr val="bg1"/>
                </a:solidFill>
                <a:latin typeface="+mn-ea"/>
              </a:rPr>
              <a:t>servlet</a:t>
            </a:r>
            <a:r>
              <a:rPr lang="zh-CN" altLang="en-US" dirty="0">
                <a:solidFill>
                  <a:schemeClr val="bg1"/>
                </a:solidFill>
                <a:latin typeface="+mn-ea"/>
              </a:rPr>
              <a:t>，但是在</a:t>
            </a:r>
            <a:r>
              <a:rPr lang="en-US" altLang="zh-CN" dirty="0" err="1">
                <a:solidFill>
                  <a:schemeClr val="bg1"/>
                </a:solidFill>
                <a:latin typeface="+mn-ea"/>
              </a:rPr>
              <a:t>dwr</a:t>
            </a:r>
            <a:r>
              <a:rPr lang="zh-CN" altLang="en-US" dirty="0">
                <a:solidFill>
                  <a:schemeClr val="bg1"/>
                </a:solidFill>
                <a:latin typeface="+mn-ea"/>
              </a:rPr>
              <a:t>中就包括基于</a:t>
            </a:r>
            <a:r>
              <a:rPr lang="en-US" altLang="zh-CN" dirty="0">
                <a:solidFill>
                  <a:schemeClr val="bg1"/>
                </a:solidFill>
                <a:latin typeface="+mn-ea"/>
              </a:rPr>
              <a:t>java</a:t>
            </a:r>
            <a:r>
              <a:rPr lang="zh-CN" altLang="en-US" dirty="0">
                <a:solidFill>
                  <a:schemeClr val="bg1"/>
                </a:solidFill>
                <a:latin typeface="+mn-ea"/>
              </a:rPr>
              <a:t>类自动生成的</a:t>
            </a:r>
            <a:r>
              <a:rPr lang="en-US" altLang="zh-CN" dirty="0" err="1">
                <a:solidFill>
                  <a:schemeClr val="bg1"/>
                </a:solidFill>
                <a:latin typeface="+mn-ea"/>
              </a:rPr>
              <a:t>js</a:t>
            </a:r>
            <a:r>
              <a:rPr lang="zh-CN" altLang="en-US" dirty="0">
                <a:solidFill>
                  <a:schemeClr val="bg1"/>
                </a:solidFill>
                <a:latin typeface="+mn-ea"/>
              </a:rPr>
              <a:t>对象</a:t>
            </a:r>
          </a:p>
        </p:txBody>
      </p:sp>
      <p:pic>
        <p:nvPicPr>
          <p:cNvPr id="3" name="图片 2"/>
          <p:cNvPicPr>
            <a:picLocks noChangeAspect="1"/>
          </p:cNvPicPr>
          <p:nvPr/>
        </p:nvPicPr>
        <p:blipFill>
          <a:blip r:embed="rId4"/>
          <a:stretch>
            <a:fillRect/>
          </a:stretch>
        </p:blipFill>
        <p:spPr>
          <a:xfrm>
            <a:off x="6506284" y="0"/>
            <a:ext cx="6008866" cy="6584607"/>
          </a:xfrm>
          <a:prstGeom prst="rect">
            <a:avLst/>
          </a:prstGeom>
        </p:spPr>
      </p:pic>
    </p:spTree>
    <p:extLst>
      <p:ext uri="{BB962C8B-B14F-4D97-AF65-F5344CB8AC3E}">
        <p14:creationId xmlns:p14="http://schemas.microsoft.com/office/powerpoint/2010/main" val="429241609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8" y="-182881"/>
            <a:ext cx="12201331" cy="6879772"/>
          </a:xfrm>
          <a:prstGeom prst="rect">
            <a:avLst/>
          </a:prstGeom>
        </p:spPr>
      </p:pic>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19110" y="222443"/>
            <a:ext cx="1771639" cy="1557960"/>
            <a:chOff x="10219110" y="222443"/>
            <a:chExt cx="1771639" cy="1557960"/>
          </a:xfrm>
        </p:grpSpPr>
        <p:grpSp>
          <p:nvGrpSpPr>
            <p:cNvPr id="52" name="组合 51"/>
            <p:cNvGrpSpPr/>
            <p:nvPr/>
          </p:nvGrpSpPr>
          <p:grpSpPr>
            <a:xfrm>
              <a:off x="10865304" y="222443"/>
              <a:ext cx="480605" cy="614638"/>
              <a:chOff x="1605186" y="572440"/>
              <a:chExt cx="563562" cy="720725"/>
            </a:xfrm>
            <a:solidFill>
              <a:schemeClr val="tx1">
                <a:lumMod val="85000"/>
                <a:lumOff val="15000"/>
              </a:schemeClr>
            </a:solidFill>
          </p:grpSpPr>
          <p:sp>
            <p:nvSpPr>
              <p:cNvPr id="5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6" name="文本框 55"/>
            <p:cNvSpPr txBox="1"/>
            <p:nvPr/>
          </p:nvSpPr>
          <p:spPr>
            <a:xfrm>
              <a:off x="10219110" y="1257183"/>
              <a:ext cx="1771639" cy="523220"/>
            </a:xfrm>
            <a:prstGeom prst="rect">
              <a:avLst/>
            </a:prstGeom>
            <a:noFill/>
          </p:spPr>
          <p:txBody>
            <a:bodyPr wrap="none" rtlCol="0">
              <a:spAutoFit/>
            </a:bodyPr>
            <a:lstStyle/>
            <a:p>
              <a:r>
                <a:rPr lang="en-US" altLang="zh-CN" sz="2800" b="1" dirty="0">
                  <a:solidFill>
                    <a:srgbClr val="272727"/>
                  </a:solidFill>
                  <a:latin typeface="方正姚体" panose="02010601030101010101" pitchFamily="2" charset="-122"/>
                  <a:ea typeface="方正姚体" panose="02010601030101010101" pitchFamily="2" charset="-122"/>
                </a:rPr>
                <a:t>TEMPLATE</a:t>
              </a:r>
              <a:endParaRPr lang="en-US" altLang="zh-CN" sz="2400" b="1" dirty="0">
                <a:solidFill>
                  <a:srgbClr val="272727"/>
                </a:solidFill>
                <a:latin typeface="方正姚体" panose="02010601030101010101" pitchFamily="2" charset="-122"/>
                <a:ea typeface="方正姚体" panose="02010601030101010101" pitchFamily="2" charset="-122"/>
              </a:endParaRPr>
            </a:p>
          </p:txBody>
        </p:sp>
      </p:grpSp>
      <p:sp>
        <p:nvSpPr>
          <p:cNvPr id="59" name="矩形 58"/>
          <p:cNvSpPr/>
          <p:nvPr/>
        </p:nvSpPr>
        <p:spPr>
          <a:xfrm>
            <a:off x="1055553" y="1103294"/>
            <a:ext cx="3472380" cy="461665"/>
          </a:xfrm>
          <a:prstGeom prst="rect">
            <a:avLst/>
          </a:prstGeom>
        </p:spPr>
        <p:txBody>
          <a:bodyPr wrap="square">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主体</a:t>
            </a:r>
            <a:r>
              <a:rPr lang="en-US" altLang="zh-CN" sz="2400" b="1" dirty="0">
                <a:gradFill>
                  <a:gsLst>
                    <a:gs pos="0">
                      <a:srgbClr val="FDFA75"/>
                    </a:gs>
                    <a:gs pos="100000">
                      <a:srgbClr val="D79E11"/>
                    </a:gs>
                  </a:gsLst>
                  <a:lin ang="2700000" scaled="1"/>
                </a:gradFill>
                <a:ea typeface="方正兰亭超细黑简体" panose="02000000000000000000" pitchFamily="2" charset="-122"/>
              </a:rPr>
              <a:t>----Example</a:t>
            </a:r>
            <a:endParaRPr lang="zh-CN" altLang="en-US" sz="2400" b="1" dirty="0">
              <a:solidFill>
                <a:srgbClr val="FEFEFE"/>
              </a:solidFill>
              <a:latin typeface="方正兰亭超细黑简体"/>
              <a:ea typeface="微软雅黑" panose="020B0503020204020204" pitchFamily="34" charset="-122"/>
            </a:endParaRPr>
          </a:p>
        </p:txBody>
      </p:sp>
      <p:sp>
        <p:nvSpPr>
          <p:cNvPr id="9" name="文本框 8"/>
          <p:cNvSpPr txBox="1"/>
          <p:nvPr/>
        </p:nvSpPr>
        <p:spPr>
          <a:xfrm>
            <a:off x="7105878" y="3459297"/>
            <a:ext cx="3879916" cy="369332"/>
          </a:xfrm>
          <a:prstGeom prst="rect">
            <a:avLst/>
          </a:prstGeom>
          <a:noFill/>
        </p:spPr>
        <p:txBody>
          <a:bodyPr wrap="square" rtlCol="0">
            <a:spAutoFit/>
          </a:bodyPr>
          <a:lstStyle/>
          <a:p>
            <a:endParaRPr lang="zh-CN" altLang="en-US" dirty="0">
              <a:solidFill>
                <a:srgbClr val="FF0000"/>
              </a:solidFill>
            </a:endParaRPr>
          </a:p>
        </p:txBody>
      </p:sp>
      <p:pic>
        <p:nvPicPr>
          <p:cNvPr id="10" name="图片 9"/>
          <p:cNvPicPr>
            <a:picLocks noChangeAspect="1"/>
          </p:cNvPicPr>
          <p:nvPr/>
        </p:nvPicPr>
        <p:blipFill>
          <a:blip r:embed="rId4"/>
          <a:stretch>
            <a:fillRect/>
          </a:stretch>
        </p:blipFill>
        <p:spPr>
          <a:xfrm>
            <a:off x="814039" y="2079743"/>
            <a:ext cx="6185834" cy="419100"/>
          </a:xfrm>
          <a:prstGeom prst="rect">
            <a:avLst/>
          </a:prstGeom>
        </p:spPr>
      </p:pic>
      <p:pic>
        <p:nvPicPr>
          <p:cNvPr id="12" name="图片 11"/>
          <p:cNvPicPr>
            <a:picLocks noChangeAspect="1"/>
          </p:cNvPicPr>
          <p:nvPr/>
        </p:nvPicPr>
        <p:blipFill>
          <a:blip r:embed="rId5"/>
          <a:stretch>
            <a:fillRect/>
          </a:stretch>
        </p:blipFill>
        <p:spPr>
          <a:xfrm>
            <a:off x="899869" y="4383719"/>
            <a:ext cx="4029075" cy="400050"/>
          </a:xfrm>
          <a:prstGeom prst="rect">
            <a:avLst/>
          </a:prstGeom>
        </p:spPr>
      </p:pic>
      <p:sp>
        <p:nvSpPr>
          <p:cNvPr id="13" name="文本框 12"/>
          <p:cNvSpPr txBox="1"/>
          <p:nvPr/>
        </p:nvSpPr>
        <p:spPr>
          <a:xfrm>
            <a:off x="814039" y="2851133"/>
            <a:ext cx="5843240" cy="1200329"/>
          </a:xfrm>
          <a:prstGeom prst="rect">
            <a:avLst/>
          </a:prstGeom>
          <a:noFill/>
        </p:spPr>
        <p:txBody>
          <a:bodyPr wrap="square" rtlCol="0">
            <a:spAutoFit/>
          </a:bodyPr>
          <a:lstStyle/>
          <a:p>
            <a:r>
              <a:rPr lang="zh-CN" altLang="en-US" dirty="0">
                <a:solidFill>
                  <a:schemeClr val="bg1"/>
                </a:solidFill>
              </a:rPr>
              <a:t>当有这一行代码的</a:t>
            </a:r>
            <a:r>
              <a:rPr lang="en-US" altLang="zh-CN" dirty="0">
                <a:solidFill>
                  <a:schemeClr val="bg1"/>
                </a:solidFill>
              </a:rPr>
              <a:t>web</a:t>
            </a:r>
            <a:r>
              <a:rPr lang="zh-CN" altLang="en-US" dirty="0">
                <a:solidFill>
                  <a:schemeClr val="bg1"/>
                </a:solidFill>
              </a:rPr>
              <a:t>页面在浏览器中被解释和执行，含有</a:t>
            </a:r>
            <a:r>
              <a:rPr lang="en-US" altLang="zh-CN" dirty="0">
                <a:solidFill>
                  <a:schemeClr val="bg1"/>
                </a:solidFill>
              </a:rPr>
              <a:t>MessagePush.js</a:t>
            </a:r>
            <a:r>
              <a:rPr lang="zh-CN" altLang="en-US" dirty="0">
                <a:solidFill>
                  <a:schemeClr val="bg1"/>
                </a:solidFill>
              </a:rPr>
              <a:t>资源发出的请求。该</a:t>
            </a:r>
            <a:r>
              <a:rPr lang="en-US" altLang="zh-CN" dirty="0">
                <a:solidFill>
                  <a:schemeClr val="bg1"/>
                </a:solidFill>
              </a:rPr>
              <a:t>URI</a:t>
            </a:r>
            <a:r>
              <a:rPr lang="zh-CN" altLang="en-US" dirty="0">
                <a:solidFill>
                  <a:schemeClr val="bg1"/>
                </a:solidFill>
              </a:rPr>
              <a:t>会映射到</a:t>
            </a:r>
            <a:r>
              <a:rPr lang="en-US" altLang="zh-CN" dirty="0" err="1">
                <a:solidFill>
                  <a:schemeClr val="bg1"/>
                </a:solidFill>
              </a:rPr>
              <a:t>DwrServlet</a:t>
            </a:r>
            <a:r>
              <a:rPr lang="zh-CN" altLang="en-US" dirty="0">
                <a:solidFill>
                  <a:schemeClr val="bg1"/>
                </a:solidFill>
              </a:rPr>
              <a:t>中，</a:t>
            </a:r>
            <a:r>
              <a:rPr lang="en-US" altLang="zh-CN" dirty="0" err="1">
                <a:solidFill>
                  <a:schemeClr val="bg1"/>
                </a:solidFill>
              </a:rPr>
              <a:t>DwrServlet</a:t>
            </a:r>
            <a:r>
              <a:rPr lang="zh-CN" altLang="en-US" dirty="0">
                <a:solidFill>
                  <a:schemeClr val="bg1"/>
                </a:solidFill>
              </a:rPr>
              <a:t>中会动态检查</a:t>
            </a:r>
            <a:r>
              <a:rPr lang="en-US" altLang="zh-CN" dirty="0">
                <a:solidFill>
                  <a:schemeClr val="bg1"/>
                </a:solidFill>
              </a:rPr>
              <a:t>Java</a:t>
            </a:r>
            <a:r>
              <a:rPr lang="zh-CN" altLang="en-US" dirty="0">
                <a:solidFill>
                  <a:schemeClr val="bg1"/>
                </a:solidFill>
              </a:rPr>
              <a:t>类中的</a:t>
            </a:r>
            <a:r>
              <a:rPr lang="en-US" altLang="zh-CN" dirty="0" err="1">
                <a:solidFill>
                  <a:schemeClr val="bg1"/>
                </a:solidFill>
              </a:rPr>
              <a:t>MessagePush</a:t>
            </a:r>
            <a:r>
              <a:rPr lang="zh-CN" altLang="en-US" dirty="0">
                <a:solidFill>
                  <a:schemeClr val="bg1"/>
                </a:solidFill>
              </a:rPr>
              <a:t>，生成代码的该类的</a:t>
            </a:r>
            <a:r>
              <a:rPr lang="en-US" altLang="zh-CN" dirty="0" err="1">
                <a:solidFill>
                  <a:schemeClr val="bg1"/>
                </a:solidFill>
              </a:rPr>
              <a:t>js</a:t>
            </a:r>
            <a:r>
              <a:rPr lang="zh-CN" altLang="en-US" dirty="0">
                <a:solidFill>
                  <a:schemeClr val="bg1"/>
                </a:solidFill>
              </a:rPr>
              <a:t>，并返回生成</a:t>
            </a:r>
            <a:r>
              <a:rPr lang="en-US" altLang="zh-CN" dirty="0" err="1">
                <a:solidFill>
                  <a:schemeClr val="bg1"/>
                </a:solidFill>
              </a:rPr>
              <a:t>js</a:t>
            </a:r>
            <a:endParaRPr lang="zh-CN" altLang="en-US" dirty="0">
              <a:solidFill>
                <a:schemeClr val="bg1"/>
              </a:solidFill>
            </a:endParaRPr>
          </a:p>
        </p:txBody>
      </p:sp>
      <p:sp>
        <p:nvSpPr>
          <p:cNvPr id="16" name="文本框 15"/>
          <p:cNvSpPr txBox="1"/>
          <p:nvPr/>
        </p:nvSpPr>
        <p:spPr>
          <a:xfrm>
            <a:off x="777205" y="4962293"/>
            <a:ext cx="5400571" cy="646331"/>
          </a:xfrm>
          <a:prstGeom prst="rect">
            <a:avLst/>
          </a:prstGeom>
          <a:noFill/>
        </p:spPr>
        <p:txBody>
          <a:bodyPr wrap="square" rtlCol="0">
            <a:spAutoFit/>
          </a:bodyPr>
          <a:lstStyle/>
          <a:p>
            <a:r>
              <a:rPr lang="zh-CN" altLang="en-US" dirty="0">
                <a:solidFill>
                  <a:schemeClr val="bg1"/>
                </a:solidFill>
              </a:rPr>
              <a:t>因而，在页面的全局范围内，就有了一个名为</a:t>
            </a:r>
            <a:r>
              <a:rPr lang="en-US" altLang="zh-CN" dirty="0" err="1">
                <a:solidFill>
                  <a:schemeClr val="bg1"/>
                </a:solidFill>
              </a:rPr>
              <a:t>MessagePush</a:t>
            </a:r>
            <a:r>
              <a:rPr lang="zh-CN" altLang="en-US" dirty="0">
                <a:solidFill>
                  <a:schemeClr val="bg1"/>
                </a:solidFill>
              </a:rPr>
              <a:t>的</a:t>
            </a:r>
            <a:r>
              <a:rPr lang="en-US" altLang="zh-CN" dirty="0" err="1">
                <a:solidFill>
                  <a:schemeClr val="bg1"/>
                </a:solidFill>
              </a:rPr>
              <a:t>js</a:t>
            </a:r>
            <a:r>
              <a:rPr lang="zh-CN" altLang="en-US" dirty="0">
                <a:solidFill>
                  <a:schemeClr val="bg1"/>
                </a:solidFill>
              </a:rPr>
              <a:t>对象，这就是客户端代理的存根。</a:t>
            </a:r>
          </a:p>
        </p:txBody>
      </p:sp>
      <p:pic>
        <p:nvPicPr>
          <p:cNvPr id="23" name="图片 22"/>
          <p:cNvPicPr>
            <a:picLocks noChangeAspect="1"/>
          </p:cNvPicPr>
          <p:nvPr/>
        </p:nvPicPr>
        <p:blipFill>
          <a:blip r:embed="rId6"/>
          <a:stretch>
            <a:fillRect/>
          </a:stretch>
        </p:blipFill>
        <p:spPr>
          <a:xfrm>
            <a:off x="7051073" y="166993"/>
            <a:ext cx="5665554" cy="6584607"/>
          </a:xfrm>
          <a:prstGeom prst="rect">
            <a:avLst/>
          </a:prstGeom>
        </p:spPr>
      </p:pic>
    </p:spTree>
    <p:extLst>
      <p:ext uri="{BB962C8B-B14F-4D97-AF65-F5344CB8AC3E}">
        <p14:creationId xmlns:p14="http://schemas.microsoft.com/office/powerpoint/2010/main" val="124078492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591" y="-1125415"/>
            <a:ext cx="731520" cy="942535"/>
          </a:xfrm>
          <a:prstGeom prst="rect">
            <a:avLst/>
          </a:prstGeom>
          <a:gradFill flip="none" rotWithShape="1">
            <a:gsLst>
              <a:gs pos="0">
                <a:srgbClr val="FDFA75"/>
              </a:gs>
              <a:gs pos="100000">
                <a:srgbClr val="D79E1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8111" y="-1125416"/>
            <a:ext cx="731520" cy="942535"/>
          </a:xfrm>
          <a:prstGeom prst="rect">
            <a:avLst/>
          </a:prstGeom>
          <a:gradFill flip="none" rotWithShape="1">
            <a:gsLst>
              <a:gs pos="0">
                <a:srgbClr val="515151"/>
              </a:gs>
              <a:gs pos="100000">
                <a:srgbClr val="20202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82112" y="335419"/>
            <a:ext cx="1446422" cy="461665"/>
          </a:xfrm>
          <a:prstGeom prst="rect">
            <a:avLst/>
          </a:prstGeom>
          <a:noFill/>
          <a:effectLst/>
        </p:spPr>
        <p:txBody>
          <a:bodyPr wrap="none" rtlCol="0">
            <a:spAutoFit/>
          </a:bodyPr>
          <a:lstStyle/>
          <a:p>
            <a:r>
              <a:rPr lang="en-US" altLang="zh-CN" sz="2400" b="1" dirty="0">
                <a:gradFill>
                  <a:gsLst>
                    <a:gs pos="0">
                      <a:srgbClr val="FDFA75"/>
                    </a:gs>
                    <a:gs pos="100000">
                      <a:srgbClr val="D79E11"/>
                    </a:gs>
                  </a:gsLst>
                  <a:lin ang="2700000" scaled="1"/>
                </a:gradFill>
                <a:ea typeface="方正兰亭超细黑简体" panose="02000000000000000000" pitchFamily="2" charset="-122"/>
              </a:rPr>
              <a:t>DWR</a:t>
            </a:r>
            <a:r>
              <a:rPr lang="zh-CN" altLang="en-US" sz="2400" b="1" dirty="0">
                <a:gradFill>
                  <a:gsLst>
                    <a:gs pos="0">
                      <a:srgbClr val="FDFA75"/>
                    </a:gs>
                    <a:gs pos="100000">
                      <a:srgbClr val="D79E11"/>
                    </a:gs>
                  </a:gsLst>
                  <a:lin ang="2700000" scaled="1"/>
                </a:gradFill>
                <a:ea typeface="方正兰亭超细黑简体" panose="02000000000000000000" pitchFamily="2" charset="-122"/>
              </a:rPr>
              <a:t>讲解</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cxnSp>
        <p:nvCxnSpPr>
          <p:cNvPr id="11" name="直接连接符 10"/>
          <p:cNvCxnSpPr/>
          <p:nvPr/>
        </p:nvCxnSpPr>
        <p:spPr>
          <a:xfrm rot="5400000">
            <a:off x="1595457" y="-1081728"/>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15457" y="363415"/>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300314" y="448272"/>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rot="16200000" flipH="1">
            <a:off x="10569455" y="-1066843"/>
            <a:ext cx="0" cy="3240000"/>
          </a:xfrm>
          <a:prstGeom prst="line">
            <a:avLst/>
          </a:prstGeom>
          <a:ln w="12700">
            <a:gradFill>
              <a:gsLst>
                <a:gs pos="0">
                  <a:srgbClr val="FBF670"/>
                </a:gs>
                <a:gs pos="100000">
                  <a:srgbClr val="DEAE22"/>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H="1">
            <a:off x="8599740" y="378300"/>
            <a:ext cx="349715" cy="349715"/>
          </a:xfrm>
          <a:prstGeom prst="ellipse">
            <a:avLst/>
          </a:prstGeom>
          <a:noFill/>
          <a:ln w="19050">
            <a:gradFill>
              <a:gsLst>
                <a:gs pos="0">
                  <a:srgbClr val="FBF670"/>
                </a:gs>
                <a:gs pos="100000">
                  <a:srgbClr val="DEAE22"/>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flipH="1">
            <a:off x="8684598" y="463157"/>
            <a:ext cx="180000" cy="180000"/>
          </a:xfrm>
          <a:prstGeom prst="ellipse">
            <a:avLst/>
          </a:prstGeom>
          <a:gradFill>
            <a:gsLst>
              <a:gs pos="0">
                <a:srgbClr val="FBF670"/>
              </a:gs>
              <a:gs pos="100000">
                <a:srgbClr val="DEAE22"/>
              </a:gs>
            </a:gsLst>
            <a:lin ang="7200000" scaled="0"/>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1057136" y="1434282"/>
            <a:ext cx="1731564"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一、拉模式</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sp>
        <p:nvSpPr>
          <p:cNvPr id="75" name="文本框 74"/>
          <p:cNvSpPr txBox="1"/>
          <p:nvPr/>
        </p:nvSpPr>
        <p:spPr>
          <a:xfrm>
            <a:off x="1183106" y="2965646"/>
            <a:ext cx="2040943" cy="461665"/>
          </a:xfrm>
          <a:prstGeom prst="rect">
            <a:avLst/>
          </a:prstGeom>
          <a:noFill/>
          <a:effectLst/>
        </p:spPr>
        <p:txBody>
          <a:bodyPr wrap="none" rtlCol="0">
            <a:spAutoFit/>
          </a:bodyPr>
          <a:lstStyle/>
          <a:p>
            <a:r>
              <a:rPr lang="zh-CN" altLang="en-US" sz="2400" b="1" dirty="0">
                <a:gradFill>
                  <a:gsLst>
                    <a:gs pos="0">
                      <a:srgbClr val="FDFA75"/>
                    </a:gs>
                    <a:gs pos="100000">
                      <a:srgbClr val="D79E11"/>
                    </a:gs>
                  </a:gsLst>
                  <a:lin ang="2700000" scaled="1"/>
                </a:gradFill>
                <a:ea typeface="方正兰亭超细黑简体" panose="02000000000000000000" pitchFamily="2" charset="-122"/>
              </a:rPr>
              <a:t>二、</a:t>
            </a:r>
            <a:r>
              <a:rPr lang="en-US" altLang="zh-CN" sz="2400" b="1" dirty="0">
                <a:gradFill>
                  <a:gsLst>
                    <a:gs pos="0">
                      <a:srgbClr val="FDFA75"/>
                    </a:gs>
                    <a:gs pos="100000">
                      <a:srgbClr val="D79E11"/>
                    </a:gs>
                  </a:gsLst>
                  <a:lin ang="2700000" scaled="1"/>
                </a:gradFill>
                <a:ea typeface="方正兰亭超细黑简体" panose="02000000000000000000" pitchFamily="2" charset="-122"/>
              </a:rPr>
              <a:t>push</a:t>
            </a:r>
            <a:r>
              <a:rPr lang="zh-CN" altLang="en-US" sz="2400" b="1" dirty="0">
                <a:gradFill>
                  <a:gsLst>
                    <a:gs pos="0">
                      <a:srgbClr val="FDFA75"/>
                    </a:gs>
                    <a:gs pos="100000">
                      <a:srgbClr val="D79E11"/>
                    </a:gs>
                  </a:gsLst>
                  <a:lin ang="2700000" scaled="1"/>
                </a:gradFill>
                <a:ea typeface="方正兰亭超细黑简体" panose="02000000000000000000" pitchFamily="2" charset="-122"/>
              </a:rPr>
              <a:t>模式</a:t>
            </a:r>
            <a:endParaRPr lang="en-US" altLang="zh-CN" sz="2400" b="1" dirty="0">
              <a:gradFill>
                <a:gsLst>
                  <a:gs pos="0">
                    <a:srgbClr val="FDFA75"/>
                  </a:gs>
                  <a:gs pos="100000">
                    <a:srgbClr val="D79E11"/>
                  </a:gs>
                </a:gsLst>
                <a:lin ang="2700000" scaled="1"/>
              </a:gradFill>
              <a:latin typeface="方正兰亭超细黑简体" panose="02000000000000000000" pitchFamily="2" charset="-122"/>
              <a:ea typeface="方正兰亭超细黑简体" panose="02000000000000000000" pitchFamily="2" charset="-122"/>
            </a:endParaRPr>
          </a:p>
        </p:txBody>
      </p:sp>
      <p:sp>
        <p:nvSpPr>
          <p:cNvPr id="85" name="文本框 84"/>
          <p:cNvSpPr txBox="1"/>
          <p:nvPr/>
        </p:nvSpPr>
        <p:spPr>
          <a:xfrm>
            <a:off x="1375054" y="3641142"/>
            <a:ext cx="8359961" cy="646331"/>
          </a:xfrm>
          <a:prstGeom prst="rect">
            <a:avLst/>
          </a:prstGeom>
          <a:noFill/>
        </p:spPr>
        <p:txBody>
          <a:bodyPr wrap="square" rtlCol="0">
            <a:spAutoFit/>
          </a:bodyPr>
          <a:lstStyle/>
          <a:p>
            <a:r>
              <a:rPr lang="zh-CN" altLang="en-US" dirty="0">
                <a:solidFill>
                  <a:schemeClr val="bg1"/>
                </a:solidFill>
              </a:rPr>
              <a:t>服务器组件将取得的监控数据推送到</a:t>
            </a:r>
            <a:r>
              <a:rPr lang="en-US" altLang="zh-CN" dirty="0">
                <a:solidFill>
                  <a:schemeClr val="bg1"/>
                </a:solidFill>
              </a:rPr>
              <a:t>Web</a:t>
            </a:r>
            <a:r>
              <a:rPr lang="zh-CN" altLang="en-US" dirty="0">
                <a:solidFill>
                  <a:schemeClr val="bg1"/>
                </a:solidFill>
              </a:rPr>
              <a:t>客户端，不需要客户端主动请求，而是被动接收。因而无需进行</a:t>
            </a:r>
            <a:r>
              <a:rPr lang="en-US" altLang="zh-CN" dirty="0">
                <a:solidFill>
                  <a:schemeClr val="bg1"/>
                </a:solidFill>
              </a:rPr>
              <a:t>Web</a:t>
            </a:r>
            <a:r>
              <a:rPr lang="zh-CN" altLang="en-US" dirty="0">
                <a:solidFill>
                  <a:schemeClr val="bg1"/>
                </a:solidFill>
              </a:rPr>
              <a:t>层进行页面刷新，即可实现数据更新显示。</a:t>
            </a:r>
          </a:p>
        </p:txBody>
      </p:sp>
      <p:sp>
        <p:nvSpPr>
          <p:cNvPr id="2" name="文本框 1"/>
          <p:cNvSpPr txBox="1"/>
          <p:nvPr/>
        </p:nvSpPr>
        <p:spPr>
          <a:xfrm>
            <a:off x="1375054" y="1895947"/>
            <a:ext cx="9330117" cy="646331"/>
          </a:xfrm>
          <a:prstGeom prst="rect">
            <a:avLst/>
          </a:prstGeom>
          <a:noFill/>
        </p:spPr>
        <p:txBody>
          <a:bodyPr wrap="square" rtlCol="0">
            <a:spAutoFit/>
          </a:bodyPr>
          <a:lstStyle/>
          <a:p>
            <a:r>
              <a:rPr lang="en-US" altLang="zh-CN" dirty="0">
                <a:solidFill>
                  <a:schemeClr val="bg1"/>
                </a:solidFill>
              </a:rPr>
              <a:t>DWR</a:t>
            </a:r>
            <a:r>
              <a:rPr lang="zh-CN" altLang="en-US" dirty="0">
                <a:solidFill>
                  <a:schemeClr val="bg1"/>
                </a:solidFill>
              </a:rPr>
              <a:t>调用服务器端的</a:t>
            </a:r>
            <a:r>
              <a:rPr lang="en-US" altLang="zh-CN" dirty="0">
                <a:solidFill>
                  <a:schemeClr val="bg1"/>
                </a:solidFill>
              </a:rPr>
              <a:t>JavaBean</a:t>
            </a:r>
            <a:r>
              <a:rPr lang="zh-CN" altLang="en-US" dirty="0">
                <a:solidFill>
                  <a:schemeClr val="bg1"/>
                </a:solidFill>
              </a:rPr>
              <a:t>对象方法使用正向请求</a:t>
            </a:r>
            <a:r>
              <a:rPr lang="en-US" altLang="zh-CN" dirty="0">
                <a:solidFill>
                  <a:schemeClr val="bg1"/>
                </a:solidFill>
              </a:rPr>
              <a:t>/</a:t>
            </a:r>
            <a:r>
              <a:rPr lang="zh-CN" altLang="en-US" dirty="0">
                <a:solidFill>
                  <a:schemeClr val="bg1"/>
                </a:solidFill>
              </a:rPr>
              <a:t>响应模式，也称为拉模式</a:t>
            </a:r>
            <a:r>
              <a:rPr lang="en-US" altLang="zh-CN" dirty="0">
                <a:solidFill>
                  <a:schemeClr val="bg1"/>
                </a:solidFill>
              </a:rPr>
              <a:t>(Pull Model)</a:t>
            </a:r>
            <a:r>
              <a:rPr lang="zh-CN" altLang="en-US" dirty="0">
                <a:solidFill>
                  <a:schemeClr val="bg1"/>
                </a:solidFill>
              </a:rPr>
              <a:t>，由客户端</a:t>
            </a:r>
            <a:r>
              <a:rPr lang="en-US" altLang="zh-CN" dirty="0">
                <a:solidFill>
                  <a:schemeClr val="bg1"/>
                </a:solidFill>
              </a:rPr>
              <a:t>JavaScript</a:t>
            </a:r>
            <a:r>
              <a:rPr lang="zh-CN" altLang="en-US" dirty="0">
                <a:solidFill>
                  <a:schemeClr val="bg1"/>
                </a:solidFill>
              </a:rPr>
              <a:t>调用</a:t>
            </a:r>
            <a:r>
              <a:rPr lang="en-US" altLang="zh-CN" dirty="0">
                <a:solidFill>
                  <a:schemeClr val="bg1"/>
                </a:solidFill>
              </a:rPr>
              <a:t>JavaBean</a:t>
            </a:r>
            <a:r>
              <a:rPr lang="zh-CN" altLang="en-US" dirty="0">
                <a:solidFill>
                  <a:schemeClr val="bg1"/>
                </a:solidFill>
              </a:rPr>
              <a:t>方法，返回结果通过回调方法更新页面上的</a:t>
            </a:r>
            <a:r>
              <a:rPr lang="en-US" altLang="zh-CN" dirty="0">
                <a:solidFill>
                  <a:schemeClr val="bg1"/>
                </a:solidFill>
              </a:rPr>
              <a:t>HTML</a:t>
            </a:r>
            <a:r>
              <a:rPr lang="zh-CN" altLang="en-US" dirty="0">
                <a:solidFill>
                  <a:schemeClr val="bg1"/>
                </a:solidFill>
              </a:rPr>
              <a:t>元素</a:t>
            </a:r>
          </a:p>
        </p:txBody>
      </p:sp>
    </p:spTree>
    <p:extLst>
      <p:ext uri="{BB962C8B-B14F-4D97-AF65-F5344CB8AC3E}">
        <p14:creationId xmlns:p14="http://schemas.microsoft.com/office/powerpoint/2010/main" val="341296776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3310</TotalTime>
  <Words>1335</Words>
  <Application>Microsoft Office PowerPoint</Application>
  <PresentationFormat>宽屏</PresentationFormat>
  <Paragraphs>100</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方正兰亭超细黑简体</vt:lpstr>
      <vt:lpstr>方正姚体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Flint Zhao</dc:creator>
  <cp:lastModifiedBy>Flint Zhao</cp:lastModifiedBy>
  <cp:revision>306</cp:revision>
  <dcterms:created xsi:type="dcterms:W3CDTF">2015-11-23T13:04:45Z</dcterms:created>
  <dcterms:modified xsi:type="dcterms:W3CDTF">2018-06-19T05:17:30Z</dcterms:modified>
</cp:coreProperties>
</file>