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1" r:id="rId9"/>
    <p:sldId id="271" r:id="rId10"/>
    <p:sldId id="267" r:id="rId11"/>
    <p:sldId id="268" r:id="rId12"/>
    <p:sldId id="262" r:id="rId13"/>
    <p:sldId id="269" r:id="rId14"/>
    <p:sldId id="270" r:id="rId15"/>
    <p:sldId id="25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2E9-24CC-40BF-866C-FB80440162C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4AD9-5EBB-4136-9161-60D094C56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69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2E9-24CC-40BF-866C-FB80440162C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4AD9-5EBB-4136-9161-60D094C56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36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2E9-24CC-40BF-866C-FB80440162C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4AD9-5EBB-4136-9161-60D094C56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8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2E9-24CC-40BF-866C-FB80440162C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4AD9-5EBB-4136-9161-60D094C56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9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2E9-24CC-40BF-866C-FB80440162C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4AD9-5EBB-4136-9161-60D094C56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20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2E9-24CC-40BF-866C-FB80440162C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4AD9-5EBB-4136-9161-60D094C56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1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2E9-24CC-40BF-866C-FB80440162C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4AD9-5EBB-4136-9161-60D094C56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3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2E9-24CC-40BF-866C-FB80440162C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4AD9-5EBB-4136-9161-60D094C56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27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2E9-24CC-40BF-866C-FB80440162C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4AD9-5EBB-4136-9161-60D094C56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18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2E9-24CC-40BF-866C-FB80440162C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4AD9-5EBB-4136-9161-60D094C56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4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2E9-24CC-40BF-866C-FB80440162C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4AD9-5EBB-4136-9161-60D094C56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28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B2E9-24CC-40BF-866C-FB80440162C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B4AD9-5EBB-4136-9161-60D094C56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03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23000">
              <a:schemeClr val="tx1">
                <a:lumMod val="75000"/>
                <a:lumOff val="25000"/>
              </a:schemeClr>
            </a:gs>
            <a:gs pos="69000">
              <a:schemeClr val="bg2">
                <a:lumMod val="25000"/>
              </a:schemeClr>
            </a:gs>
            <a:gs pos="97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96195" y="2624435"/>
            <a:ext cx="55996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Python</a:t>
            </a:r>
            <a:r>
              <a:rPr lang="zh-CN" altLang="en-US" sz="4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高级特性简介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2936198" y="3393876"/>
            <a:ext cx="641714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54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23000">
              <a:schemeClr val="tx1">
                <a:lumMod val="75000"/>
                <a:lumOff val="25000"/>
              </a:schemeClr>
            </a:gs>
            <a:gs pos="69000">
              <a:schemeClr val="bg2">
                <a:lumMod val="25000"/>
              </a:schemeClr>
            </a:gs>
            <a:gs pos="97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4828" y="314668"/>
            <a:ext cx="2968762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2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With</a:t>
            </a:r>
            <a:r>
              <a:rPr lang="zh-CN" altLang="en-US" sz="2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语句的使用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430604" y="0"/>
            <a:ext cx="0" cy="684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48" y="1209608"/>
            <a:ext cx="7824147" cy="52921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35117" y="840276"/>
            <a:ext cx="530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With</a:t>
            </a:r>
            <a:r>
              <a:rPr lang="zh-CN" altLang="en-US" b="1" dirty="0">
                <a:solidFill>
                  <a:schemeClr val="bg1"/>
                </a:solidFill>
              </a:rPr>
              <a:t>语句的执行过程，可以用下面的代码来描述：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440" y="1451860"/>
            <a:ext cx="5143371" cy="118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5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23000">
              <a:schemeClr val="tx1">
                <a:lumMod val="75000"/>
                <a:lumOff val="25000"/>
              </a:schemeClr>
            </a:gs>
            <a:gs pos="69000">
              <a:schemeClr val="bg2">
                <a:lumMod val="25000"/>
              </a:schemeClr>
            </a:gs>
            <a:gs pos="97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4828" y="314668"/>
            <a:ext cx="2968762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2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With</a:t>
            </a:r>
            <a:r>
              <a:rPr lang="zh-CN" altLang="en-US" sz="2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语句的使用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430604" y="0"/>
            <a:ext cx="0" cy="684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50134" y="910288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自定义一个上下文管理器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62" y="1279620"/>
            <a:ext cx="7865862" cy="44071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579" y="187082"/>
            <a:ext cx="7530045" cy="239434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953" y="4936895"/>
            <a:ext cx="5560484" cy="171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4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23000">
              <a:schemeClr val="tx1">
                <a:lumMod val="75000"/>
                <a:lumOff val="25000"/>
              </a:schemeClr>
            </a:gs>
            <a:gs pos="69000">
              <a:schemeClr val="bg2">
                <a:lumMod val="25000"/>
              </a:schemeClr>
            </a:gs>
            <a:gs pos="97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269" y="314668"/>
            <a:ext cx="3121046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2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Decorator</a:t>
            </a:r>
            <a:r>
              <a:rPr lang="zh-CN" altLang="en-US" sz="2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使用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430604" y="0"/>
            <a:ext cx="0" cy="684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31063" y="1134582"/>
            <a:ext cx="103546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       软件开发过程中最重要的一条真理就是“不要重复自己的工作”，也就是说，任何时候当需要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创建高度重复的代码的时候，通常都需要寻找一个更优秀的解决方案。在</a:t>
            </a:r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中，这类问题就被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归类为“元编程”。元变成的目的就是创建函数和累，并用这些函数和类来操作代码。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        </a:t>
            </a:r>
            <a:r>
              <a:rPr lang="zh-CN" altLang="en-US" b="1" dirty="0">
                <a:solidFill>
                  <a:schemeClr val="bg1"/>
                </a:solidFill>
              </a:rPr>
              <a:t>基于上面的目的，</a:t>
            </a:r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引入了装饰器（</a:t>
            </a:r>
            <a:r>
              <a:rPr lang="en-US" altLang="zh-CN" b="1" dirty="0">
                <a:solidFill>
                  <a:schemeClr val="bg1"/>
                </a:solidFill>
              </a:rPr>
              <a:t>decorator</a:t>
            </a:r>
            <a:r>
              <a:rPr lang="zh-CN" altLang="en-US" b="1" dirty="0">
                <a:solidFill>
                  <a:schemeClr val="bg1"/>
                </a:solidFill>
              </a:rPr>
              <a:t>）。装饰器可以对一个函数、方法或者类进行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加工，在</a:t>
            </a:r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中，我们有多种方法对函数和类进行加工，比如在</a:t>
            </a:r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闭包中，我们见到函数对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象作为某一个函数的返回结果。相对于其它方式，装饰器语法简单，代码可读性高。因此，装饰器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在</a:t>
            </a:r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项目中有广泛的应用。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31063" y="3293323"/>
            <a:ext cx="1015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       闭包（</a:t>
            </a:r>
            <a:r>
              <a:rPr lang="en-US" altLang="zh-CN" b="1" dirty="0">
                <a:solidFill>
                  <a:schemeClr val="bg1"/>
                </a:solidFill>
              </a:rPr>
              <a:t>Closure</a:t>
            </a:r>
            <a:r>
              <a:rPr lang="zh-CN" altLang="en-US" b="1" dirty="0">
                <a:solidFill>
                  <a:schemeClr val="bg1"/>
                </a:solidFill>
              </a:rPr>
              <a:t>）是引用了自由变量的函数，这个被引用的自由变量将和这个函数一同存在，即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使已经离开了创造它的环境也不例外。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583" y="3165907"/>
            <a:ext cx="4846135" cy="329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23000">
              <a:schemeClr val="tx1">
                <a:lumMod val="75000"/>
                <a:lumOff val="25000"/>
              </a:schemeClr>
            </a:gs>
            <a:gs pos="69000">
              <a:schemeClr val="bg2">
                <a:lumMod val="25000"/>
              </a:schemeClr>
            </a:gs>
            <a:gs pos="97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269" y="314668"/>
            <a:ext cx="3121046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2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Decorator</a:t>
            </a:r>
            <a:r>
              <a:rPr lang="zh-CN" altLang="en-US" sz="2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使用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430604" y="0"/>
            <a:ext cx="0" cy="684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101751" y="970697"/>
            <a:ext cx="6227987" cy="3613495"/>
            <a:chOff x="1101751" y="970697"/>
            <a:chExt cx="6227987" cy="3613495"/>
          </a:xfrm>
        </p:grpSpPr>
        <p:sp>
          <p:nvSpPr>
            <p:cNvPr id="6" name="文本框 5"/>
            <p:cNvSpPr txBox="1"/>
            <p:nvPr/>
          </p:nvSpPr>
          <p:spPr>
            <a:xfrm>
              <a:off x="1101751" y="970697"/>
              <a:ext cx="6227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需求：目前有两个数学函数如下，希望能够打印输入参数。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1740" y="1369603"/>
              <a:ext cx="4622632" cy="3214589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1052099" y="3420027"/>
            <a:ext cx="10788829" cy="3214589"/>
            <a:chOff x="1052099" y="3420027"/>
            <a:chExt cx="10788829" cy="321458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4372" y="3420027"/>
              <a:ext cx="6036556" cy="321458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052099" y="5470451"/>
              <a:ext cx="4136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修改了函数的定义，为函数增加了功能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7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23000">
              <a:schemeClr val="tx1">
                <a:lumMod val="75000"/>
                <a:lumOff val="25000"/>
              </a:schemeClr>
            </a:gs>
            <a:gs pos="69000">
              <a:schemeClr val="bg2">
                <a:lumMod val="25000"/>
              </a:schemeClr>
            </a:gs>
            <a:gs pos="97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269" y="314668"/>
            <a:ext cx="3121046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2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Decorator</a:t>
            </a:r>
            <a:r>
              <a:rPr lang="zh-CN" altLang="en-US" sz="2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使用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430604" y="0"/>
            <a:ext cx="0" cy="684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101751" y="970697"/>
            <a:ext cx="1013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       上面的例子，只需要简单的加两行代码即可，但是如果碰上大量重复的问题，手动加代码显然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是不可行的，为此，我们使用装饰器来实现上述的修改。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204359" y="21350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78" y="1617028"/>
            <a:ext cx="3808949" cy="499103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389090" y="2319699"/>
            <a:ext cx="61275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定义好装饰器后，我们就可以用过</a:t>
            </a:r>
            <a:r>
              <a:rPr lang="en-US" altLang="zh-CN" b="1" dirty="0">
                <a:solidFill>
                  <a:schemeClr val="bg1"/>
                </a:solidFill>
              </a:rPr>
              <a:t>@</a:t>
            </a:r>
            <a:r>
              <a:rPr lang="zh-CN" altLang="en-US" b="1" dirty="0">
                <a:solidFill>
                  <a:schemeClr val="bg1"/>
                </a:solidFill>
              </a:rPr>
              <a:t>语法使用了。在函数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square_sum</a:t>
            </a:r>
            <a:r>
              <a:rPr lang="zh-CN" altLang="en-US" b="1" dirty="0">
                <a:solidFill>
                  <a:schemeClr val="bg1"/>
                </a:solidFill>
              </a:rPr>
              <a:t>和</a:t>
            </a:r>
            <a:r>
              <a:rPr lang="en-US" altLang="zh-CN" b="1" dirty="0" err="1">
                <a:solidFill>
                  <a:schemeClr val="bg1"/>
                </a:solidFill>
              </a:rPr>
              <a:t>square_diff</a:t>
            </a:r>
            <a:r>
              <a:rPr lang="zh-CN" altLang="en-US" b="1" dirty="0">
                <a:solidFill>
                  <a:schemeClr val="bg1"/>
                </a:solidFill>
              </a:rPr>
              <a:t>定义之前调用</a:t>
            </a:r>
            <a:r>
              <a:rPr lang="en-US" altLang="zh-CN" b="1" dirty="0">
                <a:solidFill>
                  <a:schemeClr val="bg1"/>
                </a:solidFill>
              </a:rPr>
              <a:t>@decorator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我们实际上将</a:t>
            </a:r>
            <a:r>
              <a:rPr lang="en-US" altLang="zh-CN" b="1" dirty="0" err="1">
                <a:solidFill>
                  <a:schemeClr val="bg1"/>
                </a:solidFill>
              </a:rPr>
              <a:t>square_sum</a:t>
            </a:r>
            <a:r>
              <a:rPr lang="zh-CN" altLang="en-US" b="1" dirty="0">
                <a:solidFill>
                  <a:schemeClr val="bg1"/>
                </a:solidFill>
              </a:rPr>
              <a:t>或</a:t>
            </a:r>
            <a:r>
              <a:rPr lang="en-US" altLang="zh-CN" b="1" dirty="0" err="1">
                <a:solidFill>
                  <a:schemeClr val="bg1"/>
                </a:solidFill>
              </a:rPr>
              <a:t>square_diff</a:t>
            </a:r>
            <a:r>
              <a:rPr lang="zh-CN" altLang="en-US" b="1" dirty="0">
                <a:solidFill>
                  <a:schemeClr val="bg1"/>
                </a:solidFill>
              </a:rPr>
              <a:t>传递给</a:t>
            </a:r>
            <a:r>
              <a:rPr lang="en-US" altLang="zh-CN" b="1" dirty="0">
                <a:solidFill>
                  <a:schemeClr val="bg1"/>
                </a:solidFill>
              </a:rPr>
              <a:t>decorator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并将</a:t>
            </a:r>
            <a:r>
              <a:rPr lang="en-US" altLang="zh-CN" b="1" dirty="0">
                <a:solidFill>
                  <a:schemeClr val="bg1"/>
                </a:solidFill>
              </a:rPr>
              <a:t>decorator</a:t>
            </a:r>
            <a:r>
              <a:rPr lang="zh-CN" altLang="en-US" b="1" dirty="0">
                <a:solidFill>
                  <a:schemeClr val="bg1"/>
                </a:solidFill>
              </a:rPr>
              <a:t>返回的新的可调用对象赋给原来的函数名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</a:rPr>
              <a:t>square_sum</a:t>
            </a:r>
            <a:r>
              <a:rPr lang="zh-CN" altLang="en-US" b="1" dirty="0">
                <a:solidFill>
                  <a:schemeClr val="bg1"/>
                </a:solidFill>
              </a:rPr>
              <a:t>或</a:t>
            </a:r>
            <a:r>
              <a:rPr lang="en-US" altLang="zh-CN" b="1" dirty="0" err="1">
                <a:solidFill>
                  <a:schemeClr val="bg1"/>
                </a:solidFill>
              </a:rPr>
              <a:t>square_diff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  <a:r>
              <a:rPr lang="zh-CN" altLang="en-US" b="1" dirty="0">
                <a:solidFill>
                  <a:schemeClr val="bg1"/>
                </a:solidFill>
              </a:rPr>
              <a:t>。 所以，当我们调用</a:t>
            </a:r>
            <a:r>
              <a:rPr lang="en-US" altLang="zh-CN" b="1" dirty="0" err="1">
                <a:solidFill>
                  <a:schemeClr val="bg1"/>
                </a:solidFill>
              </a:rPr>
              <a:t>square_sum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(3, 4)</a:t>
            </a:r>
            <a:r>
              <a:rPr lang="zh-CN" altLang="en-US" b="1" dirty="0">
                <a:solidFill>
                  <a:schemeClr val="bg1"/>
                </a:solidFill>
              </a:rPr>
              <a:t>的时候，就相当于：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503" y="4143272"/>
            <a:ext cx="4315194" cy="56918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428503" y="4781701"/>
            <a:ext cx="599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如果我们有其他的类似函数，我们可以继续调用</a:t>
            </a:r>
            <a:r>
              <a:rPr lang="en-US" altLang="zh-CN" b="1" dirty="0">
                <a:solidFill>
                  <a:schemeClr val="bg1"/>
                </a:solidFill>
              </a:rPr>
              <a:t>decorator</a:t>
            </a:r>
          </a:p>
          <a:p>
            <a:r>
              <a:rPr lang="zh-CN" altLang="en-US" b="1" dirty="0">
                <a:solidFill>
                  <a:schemeClr val="bg1"/>
                </a:solidFill>
              </a:rPr>
              <a:t>来修饰函数，而不用重复修改函数或者增加新的封装。这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样，我们就提高了程序的可重复利用性，并增加了程序的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可读性。</a:t>
            </a:r>
          </a:p>
        </p:txBody>
      </p:sp>
    </p:spTree>
    <p:extLst>
      <p:ext uri="{BB962C8B-B14F-4D97-AF65-F5344CB8AC3E}">
        <p14:creationId xmlns:p14="http://schemas.microsoft.com/office/powerpoint/2010/main" val="17471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23000">
              <a:schemeClr val="tx1">
                <a:lumMod val="75000"/>
                <a:lumOff val="25000"/>
              </a:schemeClr>
            </a:gs>
            <a:gs pos="69000">
              <a:schemeClr val="bg2">
                <a:lumMod val="25000"/>
              </a:schemeClr>
            </a:gs>
            <a:gs pos="97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16593" y="2746383"/>
            <a:ext cx="2491067" cy="67710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4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Thanks</a:t>
            </a:r>
            <a:endParaRPr lang="zh-CN" altLang="en-US" sz="2000" spc="600" dirty="0">
              <a:ln w="0"/>
              <a:solidFill>
                <a:prstClr val="white">
                  <a:lumMod val="9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23000">
              <a:schemeClr val="tx1">
                <a:lumMod val="75000"/>
                <a:lumOff val="25000"/>
              </a:schemeClr>
            </a:gs>
            <a:gs pos="69000">
              <a:schemeClr val="bg2">
                <a:lumMod val="25000"/>
              </a:schemeClr>
            </a:gs>
            <a:gs pos="97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99424" y="1967210"/>
            <a:ext cx="313579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主要内容：</a:t>
            </a:r>
            <a:endParaRPr lang="en-US" altLang="zh-CN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r>
              <a:rPr lang="en-US" altLang="zh-CN" sz="2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1.yield</a:t>
            </a:r>
            <a:r>
              <a:rPr lang="zh-CN" altLang="en-US" sz="2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的使用</a:t>
            </a:r>
            <a:endParaRPr lang="en-US" altLang="zh-CN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r>
              <a:rPr lang="en-US" altLang="zh-CN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2.with</a:t>
            </a:r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语句的使用</a:t>
            </a:r>
            <a:endParaRPr lang="en-US" altLang="zh-CN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r>
              <a:rPr lang="en-US" altLang="zh-CN" sz="2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3.Decorator</a:t>
            </a:r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的使用</a:t>
            </a:r>
            <a:endParaRPr lang="zh-CN" alt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494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23000">
              <a:schemeClr val="tx1">
                <a:lumMod val="75000"/>
                <a:lumOff val="25000"/>
              </a:schemeClr>
            </a:gs>
            <a:gs pos="69000">
              <a:schemeClr val="bg2">
                <a:lumMod val="25000"/>
              </a:schemeClr>
            </a:gs>
            <a:gs pos="97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90106" y="314668"/>
            <a:ext cx="2460609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2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yield</a:t>
            </a:r>
            <a:r>
              <a:rPr lang="zh-CN" altLang="en-US" sz="2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的使用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430604" y="0"/>
            <a:ext cx="0" cy="684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77424" y="1242619"/>
            <a:ext cx="10376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需求：生成斐波那契数列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斐波那契（</a:t>
            </a:r>
            <a:r>
              <a:rPr lang="en-US" altLang="zh-CN" b="1" dirty="0">
                <a:solidFill>
                  <a:schemeClr val="bg1"/>
                </a:solidFill>
              </a:rPr>
              <a:t>Fibonacci</a:t>
            </a:r>
            <a:r>
              <a:rPr lang="zh-CN" altLang="en-US" b="1" dirty="0">
                <a:solidFill>
                  <a:schemeClr val="bg1"/>
                </a:solidFill>
              </a:rPr>
              <a:t>）數列是一个非常简单的递归数列，除第一个和第二个数外，任意一个数都可由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前两个数相加得到。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77424" y="2564122"/>
            <a:ext cx="4413701" cy="2384115"/>
            <a:chOff x="777424" y="2564122"/>
            <a:chExt cx="4413701" cy="238411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189" y="2933454"/>
              <a:ext cx="4391936" cy="2014783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77424" y="2564122"/>
              <a:ext cx="4150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Case1</a:t>
              </a:r>
              <a:r>
                <a:rPr lang="zh-CN" altLang="en-US" b="1" dirty="0">
                  <a:solidFill>
                    <a:schemeClr val="bg1"/>
                  </a:solidFill>
                </a:rPr>
                <a:t>：简单输出斐波那契数列前</a:t>
              </a:r>
              <a:r>
                <a:rPr lang="en-US" altLang="zh-CN" b="1" dirty="0">
                  <a:solidFill>
                    <a:schemeClr val="bg1"/>
                  </a:solidFill>
                </a:rPr>
                <a:t>N</a:t>
              </a:r>
              <a:r>
                <a:rPr lang="zh-CN" altLang="en-US" b="1" dirty="0">
                  <a:solidFill>
                    <a:schemeClr val="bg1"/>
                  </a:solidFill>
                </a:rPr>
                <a:t>个数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7423" y="4995846"/>
            <a:ext cx="6155866" cy="1493266"/>
            <a:chOff x="777423" y="4995846"/>
            <a:chExt cx="6155866" cy="149326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189" y="5412787"/>
              <a:ext cx="6134100" cy="107632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77423" y="4995846"/>
              <a:ext cx="4060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执行 </a:t>
              </a:r>
              <a:r>
                <a:rPr lang="en-US" altLang="zh-CN" b="1" dirty="0">
                  <a:solidFill>
                    <a:schemeClr val="bg1"/>
                  </a:solidFill>
                </a:rPr>
                <a:t>fab(5)</a:t>
              </a:r>
              <a:r>
                <a:rPr lang="zh-CN" altLang="en-US" b="1" dirty="0">
                  <a:solidFill>
                    <a:schemeClr val="bg1"/>
                  </a:solidFill>
                </a:rPr>
                <a:t>，我们可以得到如下输出：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45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23000">
              <a:schemeClr val="tx1">
                <a:lumMod val="75000"/>
                <a:lumOff val="25000"/>
              </a:schemeClr>
            </a:gs>
            <a:gs pos="69000">
              <a:schemeClr val="bg2">
                <a:lumMod val="25000"/>
              </a:schemeClr>
            </a:gs>
            <a:gs pos="97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90106" y="314668"/>
            <a:ext cx="2460609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2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yield</a:t>
            </a:r>
            <a:r>
              <a:rPr lang="zh-CN" altLang="en-US" sz="2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的使用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430604" y="0"/>
            <a:ext cx="0" cy="684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77424" y="1242619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Case1</a:t>
            </a:r>
            <a:r>
              <a:rPr lang="zh-CN" altLang="en-US" b="1" dirty="0">
                <a:solidFill>
                  <a:schemeClr val="bg1"/>
                </a:solidFill>
              </a:rPr>
              <a:t>存在的问题：无法复用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90800" y="1985904"/>
            <a:ext cx="4847802" cy="2784705"/>
            <a:chOff x="790800" y="1985904"/>
            <a:chExt cx="4847802" cy="2784705"/>
          </a:xfrm>
        </p:grpSpPr>
        <p:sp>
          <p:nvSpPr>
            <p:cNvPr id="10" name="文本框 9"/>
            <p:cNvSpPr txBox="1"/>
            <p:nvPr/>
          </p:nvSpPr>
          <p:spPr>
            <a:xfrm>
              <a:off x="790800" y="1985904"/>
              <a:ext cx="4847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Case2</a:t>
              </a:r>
              <a:r>
                <a:rPr lang="zh-CN" altLang="en-US" b="1" dirty="0">
                  <a:solidFill>
                    <a:schemeClr val="bg1"/>
                  </a:solidFill>
                </a:rPr>
                <a:t>：简单输出斐波那契数列前</a:t>
              </a:r>
              <a:r>
                <a:rPr lang="en-US" altLang="zh-CN" b="1" dirty="0">
                  <a:solidFill>
                    <a:schemeClr val="bg1"/>
                  </a:solidFill>
                </a:rPr>
                <a:t>N</a:t>
              </a:r>
              <a:r>
                <a:rPr lang="zh-CN" altLang="en-US" b="1" dirty="0">
                  <a:solidFill>
                    <a:schemeClr val="bg1"/>
                  </a:solidFill>
                </a:rPr>
                <a:t>个数的列表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636" y="2409265"/>
              <a:ext cx="4576763" cy="2361344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833664" y="4907032"/>
            <a:ext cx="9678545" cy="1165156"/>
            <a:chOff x="833664" y="4907032"/>
            <a:chExt cx="9678545" cy="1165156"/>
          </a:xfrm>
        </p:grpSpPr>
        <p:sp>
          <p:nvSpPr>
            <p:cNvPr id="12" name="文本框 11"/>
            <p:cNvSpPr txBox="1"/>
            <p:nvPr/>
          </p:nvSpPr>
          <p:spPr>
            <a:xfrm>
              <a:off x="833664" y="4907032"/>
              <a:ext cx="4060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执行 </a:t>
              </a:r>
              <a:r>
                <a:rPr lang="en-US" altLang="zh-CN" b="1" dirty="0">
                  <a:solidFill>
                    <a:schemeClr val="bg1"/>
                  </a:solidFill>
                </a:rPr>
                <a:t>fab(5)</a:t>
              </a:r>
              <a:r>
                <a:rPr lang="zh-CN" altLang="en-US" b="1" dirty="0">
                  <a:solidFill>
                    <a:schemeClr val="bg1"/>
                  </a:solidFill>
                </a:rPr>
                <a:t>，我们可以得到如下输出：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430" y="5433945"/>
              <a:ext cx="9604779" cy="638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020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23000">
              <a:schemeClr val="tx1">
                <a:lumMod val="75000"/>
                <a:lumOff val="25000"/>
              </a:schemeClr>
            </a:gs>
            <a:gs pos="69000">
              <a:schemeClr val="bg2">
                <a:lumMod val="25000"/>
              </a:schemeClr>
            </a:gs>
            <a:gs pos="97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90106" y="314668"/>
            <a:ext cx="2460609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2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yield</a:t>
            </a:r>
            <a:r>
              <a:rPr lang="zh-CN" altLang="en-US" sz="2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的使用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430604" y="0"/>
            <a:ext cx="0" cy="684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77424" y="1242619"/>
            <a:ext cx="9622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Case2</a:t>
            </a:r>
            <a:r>
              <a:rPr lang="zh-CN" altLang="en-US" b="1" dirty="0">
                <a:solidFill>
                  <a:schemeClr val="bg1"/>
                </a:solidFill>
              </a:rPr>
              <a:t>存在的问题：函数在运行中占用的内存会随着参数 </a:t>
            </a:r>
            <a:r>
              <a:rPr lang="en-US" altLang="zh-CN" b="1" dirty="0">
                <a:solidFill>
                  <a:schemeClr val="bg1"/>
                </a:solidFill>
              </a:rPr>
              <a:t>max </a:t>
            </a:r>
            <a:r>
              <a:rPr lang="zh-CN" altLang="en-US" b="1" dirty="0">
                <a:solidFill>
                  <a:schemeClr val="bg1"/>
                </a:solidFill>
              </a:rPr>
              <a:t>的增大而增大，如果要控制内存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占用，最好不要用 </a:t>
            </a:r>
            <a:r>
              <a:rPr lang="en-US" altLang="zh-CN" b="1" dirty="0">
                <a:solidFill>
                  <a:schemeClr val="bg1"/>
                </a:solidFill>
              </a:rPr>
              <a:t>List</a:t>
            </a:r>
            <a:r>
              <a:rPr lang="zh-CN" altLang="en-US" b="1" dirty="0">
                <a:solidFill>
                  <a:schemeClr val="bg1"/>
                </a:solidFill>
              </a:rPr>
              <a:t>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790800" y="1985904"/>
            <a:ext cx="6566143" cy="4711661"/>
            <a:chOff x="790800" y="1985904"/>
            <a:chExt cx="6566143" cy="4711661"/>
          </a:xfrm>
        </p:grpSpPr>
        <p:sp>
          <p:nvSpPr>
            <p:cNvPr id="10" name="文本框 9"/>
            <p:cNvSpPr txBox="1"/>
            <p:nvPr/>
          </p:nvSpPr>
          <p:spPr>
            <a:xfrm>
              <a:off x="790800" y="1985904"/>
              <a:ext cx="333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Case3</a:t>
              </a:r>
              <a:r>
                <a:rPr lang="zh-CN" altLang="en-US" b="1" dirty="0">
                  <a:solidFill>
                    <a:schemeClr val="bg1"/>
                  </a:solidFill>
                </a:rPr>
                <a:t>：通过</a:t>
              </a:r>
              <a:r>
                <a:rPr lang="en-US" altLang="zh-CN" b="1" dirty="0" err="1">
                  <a:solidFill>
                    <a:schemeClr val="bg1"/>
                  </a:solidFill>
                </a:rPr>
                <a:t>iterable</a:t>
              </a:r>
              <a:r>
                <a:rPr lang="zh-CN" altLang="en-US" b="1" dirty="0">
                  <a:solidFill>
                    <a:schemeClr val="bg1"/>
                  </a:solidFill>
                </a:rPr>
                <a:t>对象来迭代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459" y="2447569"/>
              <a:ext cx="6456484" cy="4249996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7619573" y="2447569"/>
            <a:ext cx="4732129" cy="3139039"/>
            <a:chOff x="7619573" y="2447569"/>
            <a:chExt cx="4732129" cy="3139039"/>
          </a:xfrm>
        </p:grpSpPr>
        <p:sp>
          <p:nvSpPr>
            <p:cNvPr id="13" name="文本框 12"/>
            <p:cNvSpPr txBox="1"/>
            <p:nvPr/>
          </p:nvSpPr>
          <p:spPr>
            <a:xfrm>
              <a:off x="7619573" y="2447569"/>
              <a:ext cx="47321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Fab </a:t>
              </a:r>
              <a:r>
                <a:rPr lang="zh-CN" altLang="en-US" b="1" dirty="0">
                  <a:solidFill>
                    <a:schemeClr val="bg1"/>
                  </a:solidFill>
                </a:rPr>
                <a:t>类通过 </a:t>
              </a:r>
              <a:r>
                <a:rPr lang="en-US" altLang="zh-CN" b="1" dirty="0">
                  <a:solidFill>
                    <a:schemeClr val="bg1"/>
                  </a:solidFill>
                </a:rPr>
                <a:t>next() </a:t>
              </a:r>
              <a:r>
                <a:rPr lang="zh-CN" altLang="en-US" b="1" dirty="0">
                  <a:solidFill>
                    <a:schemeClr val="bg1"/>
                  </a:solidFill>
                </a:rPr>
                <a:t>不断返回数列的下一个数，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r>
                <a:rPr lang="zh-CN" altLang="en-US" b="1" dirty="0">
                  <a:solidFill>
                    <a:schemeClr val="bg1"/>
                  </a:solidFill>
                </a:rPr>
                <a:t>内存占用始终为常数：</a:t>
              </a: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2194" y="3172392"/>
              <a:ext cx="3005453" cy="2414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68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23000">
              <a:schemeClr val="tx1">
                <a:lumMod val="75000"/>
                <a:lumOff val="25000"/>
              </a:schemeClr>
            </a:gs>
            <a:gs pos="69000">
              <a:schemeClr val="bg2">
                <a:lumMod val="25000"/>
              </a:schemeClr>
            </a:gs>
            <a:gs pos="97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90106" y="314668"/>
            <a:ext cx="2460609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2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yield</a:t>
            </a:r>
            <a:r>
              <a:rPr lang="zh-CN" altLang="en-US" sz="2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的使用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430604" y="0"/>
            <a:ext cx="0" cy="684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77424" y="1242619"/>
            <a:ext cx="738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Case3</a:t>
            </a:r>
            <a:r>
              <a:rPr lang="zh-CN" altLang="en-US" b="1" dirty="0">
                <a:solidFill>
                  <a:schemeClr val="bg1"/>
                </a:solidFill>
              </a:rPr>
              <a:t>存在的问题：代码远远没有</a:t>
            </a:r>
            <a:r>
              <a:rPr lang="en-US" altLang="zh-CN" b="1" dirty="0">
                <a:solidFill>
                  <a:schemeClr val="bg1"/>
                </a:solidFill>
              </a:rPr>
              <a:t>case1</a:t>
            </a:r>
            <a:r>
              <a:rPr lang="zh-CN" altLang="en-US" b="1" dirty="0">
                <a:solidFill>
                  <a:schemeClr val="bg1"/>
                </a:solidFill>
              </a:rPr>
              <a:t>和</a:t>
            </a:r>
            <a:r>
              <a:rPr lang="en-US" altLang="zh-CN" b="1" dirty="0">
                <a:solidFill>
                  <a:schemeClr val="bg1"/>
                </a:solidFill>
              </a:rPr>
              <a:t>case2</a:t>
            </a:r>
            <a:r>
              <a:rPr lang="zh-CN" altLang="en-US" b="1" dirty="0">
                <a:solidFill>
                  <a:schemeClr val="bg1"/>
                </a:solidFill>
              </a:rPr>
              <a:t>来的简洁，可读性糟糕。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90800" y="1803023"/>
            <a:ext cx="4218372" cy="3783585"/>
            <a:chOff x="790800" y="1803023"/>
            <a:chExt cx="4218372" cy="3783585"/>
          </a:xfrm>
        </p:grpSpPr>
        <p:sp>
          <p:nvSpPr>
            <p:cNvPr id="10" name="文本框 9"/>
            <p:cNvSpPr txBox="1"/>
            <p:nvPr/>
          </p:nvSpPr>
          <p:spPr>
            <a:xfrm>
              <a:off x="790800" y="1803023"/>
              <a:ext cx="223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Case4</a:t>
              </a:r>
              <a:r>
                <a:rPr lang="zh-CN" altLang="en-US" b="1" dirty="0">
                  <a:solidFill>
                    <a:schemeClr val="bg1"/>
                  </a:solidFill>
                </a:rPr>
                <a:t>：使用</a:t>
              </a:r>
              <a:r>
                <a:rPr lang="en-US" altLang="zh-CN" b="1" dirty="0">
                  <a:solidFill>
                    <a:schemeClr val="bg1"/>
                  </a:solidFill>
                </a:rPr>
                <a:t>yield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540" y="2264689"/>
              <a:ext cx="4120632" cy="3321919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5427518" y="2230678"/>
            <a:ext cx="4265122" cy="4000621"/>
            <a:chOff x="5427518" y="2230678"/>
            <a:chExt cx="4265122" cy="4000621"/>
          </a:xfrm>
        </p:grpSpPr>
        <p:sp>
          <p:nvSpPr>
            <p:cNvPr id="17" name="文本框 16"/>
            <p:cNvSpPr txBox="1"/>
            <p:nvPr/>
          </p:nvSpPr>
          <p:spPr>
            <a:xfrm>
              <a:off x="5427518" y="2230678"/>
              <a:ext cx="223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Case4</a:t>
              </a:r>
              <a:r>
                <a:rPr lang="zh-CN" altLang="en-US" b="1" dirty="0">
                  <a:solidFill>
                    <a:schemeClr val="bg1"/>
                  </a:solidFill>
                </a:rPr>
                <a:t>的调用：</a:t>
              </a: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6214" y="2600010"/>
              <a:ext cx="4166426" cy="36312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13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23000">
              <a:schemeClr val="tx1">
                <a:lumMod val="75000"/>
                <a:lumOff val="25000"/>
              </a:schemeClr>
            </a:gs>
            <a:gs pos="69000">
              <a:schemeClr val="bg2">
                <a:lumMod val="25000"/>
              </a:schemeClr>
            </a:gs>
            <a:gs pos="97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90106" y="314668"/>
            <a:ext cx="2460609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2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yield</a:t>
            </a:r>
            <a:r>
              <a:rPr lang="zh-CN" altLang="en-US" sz="2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的使用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430604" y="0"/>
            <a:ext cx="0" cy="684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77424" y="1242619"/>
            <a:ext cx="108070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总结：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        简单地讲，</a:t>
            </a:r>
            <a:r>
              <a:rPr lang="en-US" altLang="zh-CN" b="1" dirty="0">
                <a:solidFill>
                  <a:schemeClr val="bg1"/>
                </a:solidFill>
              </a:rPr>
              <a:t>yield </a:t>
            </a:r>
            <a:r>
              <a:rPr lang="zh-CN" altLang="en-US" b="1" dirty="0">
                <a:solidFill>
                  <a:schemeClr val="bg1"/>
                </a:solidFill>
              </a:rPr>
              <a:t>的作用就是把一个函数变成一个 </a:t>
            </a:r>
            <a:r>
              <a:rPr lang="en-US" altLang="zh-CN" b="1" dirty="0">
                <a:solidFill>
                  <a:schemeClr val="bg1"/>
                </a:solidFill>
              </a:rPr>
              <a:t>generator</a:t>
            </a:r>
            <a:r>
              <a:rPr lang="zh-CN" altLang="en-US" b="1" dirty="0">
                <a:solidFill>
                  <a:schemeClr val="bg1"/>
                </a:solidFill>
              </a:rPr>
              <a:t>，带有 </a:t>
            </a:r>
            <a:r>
              <a:rPr lang="en-US" altLang="zh-CN" b="1" dirty="0">
                <a:solidFill>
                  <a:schemeClr val="bg1"/>
                </a:solidFill>
              </a:rPr>
              <a:t>yield </a:t>
            </a:r>
            <a:r>
              <a:rPr lang="zh-CN" altLang="en-US" b="1" dirty="0">
                <a:solidFill>
                  <a:schemeClr val="bg1"/>
                </a:solidFill>
              </a:rPr>
              <a:t>的函数不再是一个普通函数，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Python </a:t>
            </a:r>
            <a:r>
              <a:rPr lang="zh-CN" altLang="en-US" b="1" dirty="0">
                <a:solidFill>
                  <a:schemeClr val="bg1"/>
                </a:solidFill>
              </a:rPr>
              <a:t>解释器会将其视为一个 </a:t>
            </a:r>
            <a:r>
              <a:rPr lang="en-US" altLang="zh-CN" b="1" dirty="0">
                <a:solidFill>
                  <a:schemeClr val="bg1"/>
                </a:solidFill>
              </a:rPr>
              <a:t>generator</a:t>
            </a:r>
            <a:r>
              <a:rPr lang="zh-CN" altLang="en-US" b="1" dirty="0">
                <a:solidFill>
                  <a:schemeClr val="bg1"/>
                </a:solidFill>
              </a:rPr>
              <a:t>，调用 </a:t>
            </a:r>
            <a:r>
              <a:rPr lang="en-US" altLang="zh-CN" b="1" dirty="0">
                <a:solidFill>
                  <a:schemeClr val="bg1"/>
                </a:solidFill>
              </a:rPr>
              <a:t>fab(5) </a:t>
            </a:r>
            <a:r>
              <a:rPr lang="zh-CN" altLang="en-US" b="1" dirty="0">
                <a:solidFill>
                  <a:schemeClr val="bg1"/>
                </a:solidFill>
              </a:rPr>
              <a:t>不会执行 </a:t>
            </a:r>
            <a:r>
              <a:rPr lang="en-US" altLang="zh-CN" b="1" dirty="0">
                <a:solidFill>
                  <a:schemeClr val="bg1"/>
                </a:solidFill>
              </a:rPr>
              <a:t>fab </a:t>
            </a:r>
            <a:r>
              <a:rPr lang="zh-CN" altLang="en-US" b="1" dirty="0">
                <a:solidFill>
                  <a:schemeClr val="bg1"/>
                </a:solidFill>
              </a:rPr>
              <a:t>函数，而是返回一个 </a:t>
            </a:r>
            <a:r>
              <a:rPr lang="en-US" altLang="zh-CN" b="1" dirty="0" err="1">
                <a:solidFill>
                  <a:schemeClr val="bg1"/>
                </a:solidFill>
              </a:rPr>
              <a:t>iterable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对象！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在 </a:t>
            </a:r>
            <a:r>
              <a:rPr lang="en-US" altLang="zh-CN" b="1" dirty="0">
                <a:solidFill>
                  <a:schemeClr val="bg1"/>
                </a:solidFill>
              </a:rPr>
              <a:t>for </a:t>
            </a:r>
            <a:r>
              <a:rPr lang="zh-CN" altLang="en-US" b="1" dirty="0">
                <a:solidFill>
                  <a:schemeClr val="bg1"/>
                </a:solidFill>
              </a:rPr>
              <a:t>循环执行时，每次循环都会执行 </a:t>
            </a:r>
            <a:r>
              <a:rPr lang="en-US" altLang="zh-CN" b="1" dirty="0">
                <a:solidFill>
                  <a:schemeClr val="bg1"/>
                </a:solidFill>
              </a:rPr>
              <a:t>fab </a:t>
            </a:r>
            <a:r>
              <a:rPr lang="zh-CN" altLang="en-US" b="1" dirty="0">
                <a:solidFill>
                  <a:schemeClr val="bg1"/>
                </a:solidFill>
              </a:rPr>
              <a:t>函数内部的代码，执行到 </a:t>
            </a:r>
            <a:r>
              <a:rPr lang="en-US" altLang="zh-CN" b="1" dirty="0">
                <a:solidFill>
                  <a:schemeClr val="bg1"/>
                </a:solidFill>
              </a:rPr>
              <a:t>yield b </a:t>
            </a:r>
            <a:r>
              <a:rPr lang="zh-CN" altLang="en-US" b="1" dirty="0">
                <a:solidFill>
                  <a:schemeClr val="bg1"/>
                </a:solidFill>
              </a:rPr>
              <a:t>时，</a:t>
            </a:r>
            <a:r>
              <a:rPr lang="en-US" altLang="zh-CN" b="1" dirty="0">
                <a:solidFill>
                  <a:schemeClr val="bg1"/>
                </a:solidFill>
              </a:rPr>
              <a:t>fab </a:t>
            </a:r>
            <a:r>
              <a:rPr lang="zh-CN" altLang="en-US" b="1" dirty="0">
                <a:solidFill>
                  <a:schemeClr val="bg1"/>
                </a:solidFill>
              </a:rPr>
              <a:t>函数就返回一个迭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代值，下次迭代时，代码从 </a:t>
            </a:r>
            <a:r>
              <a:rPr lang="en-US" altLang="zh-CN" b="1" dirty="0">
                <a:solidFill>
                  <a:schemeClr val="bg1"/>
                </a:solidFill>
              </a:rPr>
              <a:t>yield b </a:t>
            </a:r>
            <a:r>
              <a:rPr lang="zh-CN" altLang="en-US" b="1" dirty="0">
                <a:solidFill>
                  <a:schemeClr val="bg1"/>
                </a:solidFill>
              </a:rPr>
              <a:t>的下一条语句继续执行，而函数的本地变量看起来和上次中断执行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前是完全一样的，于是函数继续执行，直到再次遇到 </a:t>
            </a:r>
            <a:r>
              <a:rPr lang="en-US" altLang="zh-CN" b="1" dirty="0">
                <a:solidFill>
                  <a:schemeClr val="bg1"/>
                </a:solidFill>
              </a:rPr>
              <a:t>yield</a:t>
            </a:r>
            <a:r>
              <a:rPr lang="zh-CN" altLang="en-US" b="1" dirty="0">
                <a:solidFill>
                  <a:schemeClr val="bg1"/>
                </a:solidFill>
              </a:rPr>
              <a:t>。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        yield </a:t>
            </a:r>
            <a:r>
              <a:rPr lang="zh-CN" altLang="en-US" b="1" dirty="0">
                <a:solidFill>
                  <a:schemeClr val="bg1"/>
                </a:solidFill>
              </a:rPr>
              <a:t>的好处：把一个函数改写为一个 </a:t>
            </a:r>
            <a:r>
              <a:rPr lang="en-US" altLang="zh-CN" b="1" dirty="0">
                <a:solidFill>
                  <a:schemeClr val="bg1"/>
                </a:solidFill>
              </a:rPr>
              <a:t>generator </a:t>
            </a:r>
            <a:r>
              <a:rPr lang="zh-CN" altLang="en-US" b="1" dirty="0">
                <a:solidFill>
                  <a:schemeClr val="bg1"/>
                </a:solidFill>
              </a:rPr>
              <a:t>就获得了迭代能力，比起用类的实例保存状态来计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算下一个 </a:t>
            </a:r>
            <a:r>
              <a:rPr lang="en-US" altLang="zh-CN" b="1" dirty="0">
                <a:solidFill>
                  <a:schemeClr val="bg1"/>
                </a:solidFill>
              </a:rPr>
              <a:t>next() </a:t>
            </a:r>
            <a:r>
              <a:rPr lang="zh-CN" altLang="en-US" b="1" dirty="0">
                <a:solidFill>
                  <a:schemeClr val="bg1"/>
                </a:solidFill>
              </a:rPr>
              <a:t>的值，不仅代码简洁，而且执行流程异常清晰。</a:t>
            </a:r>
          </a:p>
        </p:txBody>
      </p:sp>
    </p:spTree>
    <p:extLst>
      <p:ext uri="{BB962C8B-B14F-4D97-AF65-F5344CB8AC3E}">
        <p14:creationId xmlns:p14="http://schemas.microsoft.com/office/powerpoint/2010/main" val="7595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23000">
              <a:schemeClr val="tx1">
                <a:lumMod val="75000"/>
                <a:lumOff val="25000"/>
              </a:schemeClr>
            </a:gs>
            <a:gs pos="69000">
              <a:schemeClr val="bg2">
                <a:lumMod val="25000"/>
              </a:schemeClr>
            </a:gs>
            <a:gs pos="97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4828" y="314668"/>
            <a:ext cx="2968762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2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With</a:t>
            </a:r>
            <a:r>
              <a:rPr lang="zh-CN" altLang="en-US" sz="2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语句的使用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430604" y="0"/>
            <a:ext cx="0" cy="684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78921" y="1091290"/>
            <a:ext cx="10644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        with </a:t>
            </a:r>
            <a:r>
              <a:rPr lang="zh-CN" altLang="en-US" b="1" dirty="0">
                <a:solidFill>
                  <a:schemeClr val="bg1"/>
                </a:solidFill>
              </a:rPr>
              <a:t>语句是从 </a:t>
            </a:r>
            <a:r>
              <a:rPr lang="en-US" altLang="zh-CN" b="1" dirty="0">
                <a:solidFill>
                  <a:schemeClr val="bg1"/>
                </a:solidFill>
              </a:rPr>
              <a:t>Python 2.5 </a:t>
            </a:r>
            <a:r>
              <a:rPr lang="zh-CN" altLang="en-US" b="1" dirty="0">
                <a:solidFill>
                  <a:schemeClr val="bg1"/>
                </a:solidFill>
              </a:rPr>
              <a:t>开始引入的一种与异常处理相关的功能，从 </a:t>
            </a:r>
            <a:r>
              <a:rPr lang="en-US" altLang="zh-CN" b="1" dirty="0">
                <a:solidFill>
                  <a:schemeClr val="bg1"/>
                </a:solidFill>
              </a:rPr>
              <a:t>2.6 </a:t>
            </a:r>
            <a:r>
              <a:rPr lang="zh-CN" altLang="en-US" b="1" dirty="0">
                <a:solidFill>
                  <a:schemeClr val="bg1"/>
                </a:solidFill>
              </a:rPr>
              <a:t>版本开始缺省可用，</a:t>
            </a:r>
            <a:r>
              <a:rPr lang="en-US" altLang="zh-CN" b="1" dirty="0">
                <a:solidFill>
                  <a:schemeClr val="bg1"/>
                </a:solidFill>
              </a:rPr>
              <a:t>with </a:t>
            </a:r>
          </a:p>
          <a:p>
            <a:r>
              <a:rPr lang="zh-CN" altLang="en-US" b="1" dirty="0">
                <a:solidFill>
                  <a:schemeClr val="bg1"/>
                </a:solidFill>
              </a:rPr>
              <a:t>语句适用于对资源进行访问的场合，确保不管使用过程中是否发生异常都会执行必要的“清理”操作，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释放资源，比如文件使用后自动关闭、线程中锁的自动获取和释放等。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53571" y="2237244"/>
            <a:ext cx="8117350" cy="2488305"/>
            <a:chOff x="953571" y="2237244"/>
            <a:chExt cx="8117350" cy="248830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940" y="2637819"/>
              <a:ext cx="4421076" cy="2087730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953571" y="2237244"/>
              <a:ext cx="8117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假设现在要对文件进行操作，用传统的</a:t>
              </a:r>
              <a:r>
                <a:rPr lang="en-US" altLang="zh-CN" b="1" dirty="0">
                  <a:solidFill>
                    <a:schemeClr val="bg1"/>
                  </a:solidFill>
                </a:rPr>
                <a:t>try/finally</a:t>
              </a:r>
              <a:r>
                <a:rPr lang="zh-CN" altLang="en-US" b="1" dirty="0">
                  <a:solidFill>
                    <a:schemeClr val="bg1"/>
                  </a:solidFill>
                </a:rPr>
                <a:t>方式，我们使用下面的代码：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40940" y="4827432"/>
            <a:ext cx="9858789" cy="1661050"/>
            <a:chOff x="1040940" y="4827432"/>
            <a:chExt cx="9858789" cy="166105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940" y="5298646"/>
              <a:ext cx="5143371" cy="1189836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040940" y="4827432"/>
              <a:ext cx="9858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使用 </a:t>
              </a:r>
              <a:r>
                <a:rPr lang="en-US" altLang="zh-CN" b="1" dirty="0">
                  <a:solidFill>
                    <a:schemeClr val="bg1"/>
                  </a:solidFill>
                </a:rPr>
                <a:t>with </a:t>
              </a:r>
              <a:r>
                <a:rPr lang="zh-CN" altLang="en-US" b="1" dirty="0">
                  <a:solidFill>
                    <a:schemeClr val="bg1"/>
                  </a:solidFill>
                </a:rPr>
                <a:t>语句，无论是否发生异常，都能保证 </a:t>
              </a:r>
              <a:r>
                <a:rPr lang="en-US" altLang="zh-CN" b="1" dirty="0">
                  <a:solidFill>
                    <a:schemeClr val="bg1"/>
                  </a:solidFill>
                </a:rPr>
                <a:t>with </a:t>
              </a:r>
              <a:r>
                <a:rPr lang="zh-CN" altLang="en-US" b="1" dirty="0">
                  <a:solidFill>
                    <a:schemeClr val="bg1"/>
                  </a:solidFill>
                </a:rPr>
                <a:t>语句执行完毕后已经关闭了打开的文件句柄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22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23000">
              <a:schemeClr val="tx1">
                <a:lumMod val="75000"/>
                <a:lumOff val="25000"/>
              </a:schemeClr>
            </a:gs>
            <a:gs pos="69000">
              <a:schemeClr val="bg2">
                <a:lumMod val="25000"/>
              </a:schemeClr>
            </a:gs>
            <a:gs pos="97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4828" y="314668"/>
            <a:ext cx="2968762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2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With</a:t>
            </a:r>
            <a:r>
              <a:rPr lang="zh-CN" altLang="en-US" sz="2400" spc="600" dirty="0">
                <a:ln w="0"/>
                <a:solidFill>
                  <a:prstClr val="white">
                    <a:lumMod val="9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语句的使用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430604" y="0"/>
            <a:ext cx="0" cy="684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78921" y="1091290"/>
            <a:ext cx="1071639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       要使用 </a:t>
            </a:r>
            <a:r>
              <a:rPr lang="en-US" altLang="zh-CN" b="1" dirty="0">
                <a:solidFill>
                  <a:schemeClr val="bg1"/>
                </a:solidFill>
              </a:rPr>
              <a:t>with </a:t>
            </a:r>
            <a:r>
              <a:rPr lang="zh-CN" altLang="en-US" b="1" dirty="0">
                <a:solidFill>
                  <a:schemeClr val="bg1"/>
                </a:solidFill>
              </a:rPr>
              <a:t>语句，首先要明白上下文管理器这一概念。有了上下文管理器，</a:t>
            </a:r>
            <a:r>
              <a:rPr lang="en-US" altLang="zh-CN" b="1" dirty="0">
                <a:solidFill>
                  <a:schemeClr val="bg1"/>
                </a:solidFill>
              </a:rPr>
              <a:t>with </a:t>
            </a:r>
            <a:r>
              <a:rPr lang="zh-CN" altLang="en-US" b="1" dirty="0">
                <a:solidFill>
                  <a:schemeClr val="bg1"/>
                </a:solidFill>
              </a:rPr>
              <a:t>语句才能工作。</a:t>
            </a:r>
          </a:p>
          <a:p>
            <a:r>
              <a:rPr lang="zh-CN" altLang="en-US" b="1" dirty="0">
                <a:solidFill>
                  <a:schemeClr val="bg1"/>
                </a:solidFill>
              </a:rPr>
              <a:t>下面是一组与上下文管理器和</a:t>
            </a:r>
            <a:r>
              <a:rPr lang="en-US" altLang="zh-CN" b="1" dirty="0">
                <a:solidFill>
                  <a:schemeClr val="bg1"/>
                </a:solidFill>
              </a:rPr>
              <a:t>with </a:t>
            </a:r>
            <a:r>
              <a:rPr lang="zh-CN" altLang="en-US" b="1" dirty="0">
                <a:solidFill>
                  <a:schemeClr val="bg1"/>
                </a:solidFill>
              </a:rPr>
              <a:t>语句有关的概念。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zh-CN" altLang="en-US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1.</a:t>
            </a:r>
            <a:r>
              <a:rPr lang="zh-CN" altLang="en-US" b="1" dirty="0">
                <a:solidFill>
                  <a:schemeClr val="bg1"/>
                </a:solidFill>
              </a:rPr>
              <a:t>上下文管理协议（</a:t>
            </a:r>
            <a:r>
              <a:rPr lang="en-US" altLang="zh-CN" b="1" dirty="0">
                <a:solidFill>
                  <a:schemeClr val="bg1"/>
                </a:solidFill>
              </a:rPr>
              <a:t>Context Management Protocol</a:t>
            </a:r>
            <a:r>
              <a:rPr lang="zh-CN" altLang="en-US" b="1" dirty="0">
                <a:solidFill>
                  <a:schemeClr val="bg1"/>
                </a:solidFill>
              </a:rPr>
              <a:t>）：包含方法 </a:t>
            </a:r>
            <a:r>
              <a:rPr lang="en-US" altLang="zh-CN" b="1" dirty="0">
                <a:solidFill>
                  <a:schemeClr val="bg1"/>
                </a:solidFill>
              </a:rPr>
              <a:t>__enter__() </a:t>
            </a:r>
            <a:r>
              <a:rPr lang="zh-CN" altLang="en-US" b="1" dirty="0">
                <a:solidFill>
                  <a:schemeClr val="bg1"/>
                </a:solidFill>
              </a:rPr>
              <a:t>和 </a:t>
            </a:r>
            <a:r>
              <a:rPr lang="en-US" altLang="zh-CN" b="1" dirty="0">
                <a:solidFill>
                  <a:schemeClr val="bg1"/>
                </a:solidFill>
              </a:rPr>
              <a:t>__exit__()</a:t>
            </a:r>
            <a:r>
              <a:rPr lang="zh-CN" altLang="en-US" b="1" dirty="0">
                <a:solidFill>
                  <a:schemeClr val="bg1"/>
                </a:solidFill>
              </a:rPr>
              <a:t>，支持该协议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的对象要实现这两个方法。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zh-CN" altLang="en-US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2.</a:t>
            </a:r>
            <a:r>
              <a:rPr lang="zh-CN" altLang="en-US" b="1" dirty="0">
                <a:solidFill>
                  <a:schemeClr val="bg1"/>
                </a:solidFill>
              </a:rPr>
              <a:t>上下文管理器（</a:t>
            </a:r>
            <a:r>
              <a:rPr lang="en-US" altLang="zh-CN" b="1" dirty="0">
                <a:solidFill>
                  <a:schemeClr val="bg1"/>
                </a:solidFill>
              </a:rPr>
              <a:t>Context Manager</a:t>
            </a:r>
            <a:r>
              <a:rPr lang="zh-CN" altLang="en-US" b="1" dirty="0">
                <a:solidFill>
                  <a:schemeClr val="bg1"/>
                </a:solidFill>
              </a:rPr>
              <a:t>）：支持上下文管理协议的对象，这种对象实现了</a:t>
            </a:r>
            <a:r>
              <a:rPr lang="en-US" altLang="zh-CN" b="1" dirty="0">
                <a:solidFill>
                  <a:schemeClr val="bg1"/>
                </a:solidFill>
              </a:rPr>
              <a:t>__enter__() </a:t>
            </a:r>
            <a:r>
              <a:rPr lang="zh-CN" altLang="en-US" b="1" dirty="0">
                <a:solidFill>
                  <a:schemeClr val="bg1"/>
                </a:solidFill>
              </a:rPr>
              <a:t>和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__exit__() </a:t>
            </a:r>
            <a:r>
              <a:rPr lang="zh-CN" altLang="en-US" b="1" dirty="0">
                <a:solidFill>
                  <a:schemeClr val="bg1"/>
                </a:solidFill>
              </a:rPr>
              <a:t>方法。上下文管理器定义执行 </a:t>
            </a:r>
            <a:r>
              <a:rPr lang="en-US" altLang="zh-CN" b="1" dirty="0">
                <a:solidFill>
                  <a:schemeClr val="bg1"/>
                </a:solidFill>
              </a:rPr>
              <a:t>with </a:t>
            </a:r>
            <a:r>
              <a:rPr lang="zh-CN" altLang="en-US" b="1" dirty="0">
                <a:solidFill>
                  <a:schemeClr val="bg1"/>
                </a:solidFill>
              </a:rPr>
              <a:t>语句时要建立的运行时上下文，负责执行 </a:t>
            </a:r>
            <a:r>
              <a:rPr lang="en-US" altLang="zh-CN" b="1" dirty="0">
                <a:solidFill>
                  <a:schemeClr val="bg1"/>
                </a:solidFill>
              </a:rPr>
              <a:t>with </a:t>
            </a:r>
            <a:r>
              <a:rPr lang="zh-CN" altLang="en-US" b="1" dirty="0">
                <a:solidFill>
                  <a:schemeClr val="bg1"/>
                </a:solidFill>
              </a:rPr>
              <a:t>语句块上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下文中的进入与退出操作。通常使用 </a:t>
            </a:r>
            <a:r>
              <a:rPr lang="en-US" altLang="zh-CN" b="1" dirty="0">
                <a:solidFill>
                  <a:schemeClr val="bg1"/>
                </a:solidFill>
              </a:rPr>
              <a:t>with </a:t>
            </a:r>
            <a:r>
              <a:rPr lang="zh-CN" altLang="en-US" b="1" dirty="0">
                <a:solidFill>
                  <a:schemeClr val="bg1"/>
                </a:solidFill>
              </a:rPr>
              <a:t>语句调用上下文管理器，也可以通过直接调用其方法来使用。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3.</a:t>
            </a:r>
            <a:r>
              <a:rPr lang="zh-CN" altLang="en-US" b="1" dirty="0">
                <a:solidFill>
                  <a:schemeClr val="bg1"/>
                </a:solidFill>
              </a:rPr>
              <a:t>运行时上下文（</a:t>
            </a:r>
            <a:r>
              <a:rPr lang="en-US" altLang="zh-CN" b="1" dirty="0">
                <a:solidFill>
                  <a:schemeClr val="bg1"/>
                </a:solidFill>
              </a:rPr>
              <a:t>runtime context</a:t>
            </a:r>
            <a:r>
              <a:rPr lang="zh-CN" altLang="en-US" b="1" dirty="0">
                <a:solidFill>
                  <a:schemeClr val="bg1"/>
                </a:solidFill>
              </a:rPr>
              <a:t>）：由上下文管理器创建，通过上下文管理器的 </a:t>
            </a:r>
            <a:r>
              <a:rPr lang="en-US" altLang="zh-CN" b="1" dirty="0">
                <a:solidFill>
                  <a:schemeClr val="bg1"/>
                </a:solidFill>
              </a:rPr>
              <a:t>__enter__() </a:t>
            </a:r>
            <a:r>
              <a:rPr lang="zh-CN" altLang="en-US" b="1" dirty="0">
                <a:solidFill>
                  <a:schemeClr val="bg1"/>
                </a:solidFill>
              </a:rPr>
              <a:t>和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__exit__() </a:t>
            </a:r>
            <a:r>
              <a:rPr lang="zh-CN" altLang="en-US" b="1" dirty="0">
                <a:solidFill>
                  <a:schemeClr val="bg1"/>
                </a:solidFill>
              </a:rPr>
              <a:t>方法实现，</a:t>
            </a:r>
            <a:r>
              <a:rPr lang="en-US" altLang="zh-CN" b="1" dirty="0">
                <a:solidFill>
                  <a:schemeClr val="bg1"/>
                </a:solidFill>
              </a:rPr>
              <a:t>__enter__() </a:t>
            </a:r>
            <a:r>
              <a:rPr lang="zh-CN" altLang="en-US" b="1" dirty="0">
                <a:solidFill>
                  <a:schemeClr val="bg1"/>
                </a:solidFill>
              </a:rPr>
              <a:t>方法在语句体执行之前进入运行时上下文，</a:t>
            </a:r>
            <a:r>
              <a:rPr lang="en-US" altLang="zh-CN" b="1" dirty="0">
                <a:solidFill>
                  <a:schemeClr val="bg1"/>
                </a:solidFill>
              </a:rPr>
              <a:t>__exit__() </a:t>
            </a:r>
            <a:r>
              <a:rPr lang="zh-CN" altLang="en-US" b="1" dirty="0">
                <a:solidFill>
                  <a:schemeClr val="bg1"/>
                </a:solidFill>
              </a:rPr>
              <a:t>在语句体执行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完后从运行时上下文退出。</a:t>
            </a:r>
            <a:r>
              <a:rPr lang="en-US" altLang="zh-CN" b="1" dirty="0">
                <a:solidFill>
                  <a:schemeClr val="bg1"/>
                </a:solidFill>
              </a:rPr>
              <a:t>with </a:t>
            </a:r>
            <a:r>
              <a:rPr lang="zh-CN" altLang="en-US" b="1" dirty="0">
                <a:solidFill>
                  <a:schemeClr val="bg1"/>
                </a:solidFill>
              </a:rPr>
              <a:t>语句支持运行时上下文这一概念。上下文表达式（</a:t>
            </a:r>
            <a:r>
              <a:rPr lang="en-US" altLang="zh-CN" b="1" dirty="0">
                <a:solidFill>
                  <a:schemeClr val="bg1"/>
                </a:solidFill>
              </a:rPr>
              <a:t>Context Expression</a:t>
            </a:r>
          </a:p>
          <a:p>
            <a:r>
              <a:rPr lang="zh-CN" altLang="en-US" b="1" dirty="0">
                <a:solidFill>
                  <a:schemeClr val="bg1"/>
                </a:solidFill>
              </a:rPr>
              <a:t>）：</a:t>
            </a:r>
            <a:r>
              <a:rPr lang="en-US" altLang="zh-CN" b="1" dirty="0">
                <a:solidFill>
                  <a:schemeClr val="bg1"/>
                </a:solidFill>
              </a:rPr>
              <a:t>with </a:t>
            </a:r>
            <a:r>
              <a:rPr lang="zh-CN" altLang="en-US" b="1" dirty="0">
                <a:solidFill>
                  <a:schemeClr val="bg1"/>
                </a:solidFill>
              </a:rPr>
              <a:t>语句中跟在关键字 </a:t>
            </a:r>
            <a:r>
              <a:rPr lang="en-US" altLang="zh-CN" b="1" dirty="0">
                <a:solidFill>
                  <a:schemeClr val="bg1"/>
                </a:solidFill>
              </a:rPr>
              <a:t>with </a:t>
            </a:r>
            <a:r>
              <a:rPr lang="zh-CN" altLang="en-US" b="1" dirty="0">
                <a:solidFill>
                  <a:schemeClr val="bg1"/>
                </a:solidFill>
              </a:rPr>
              <a:t>之后的表达式，该表达式要返回一个上下文管理器对象。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zh-CN" altLang="en-US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4.</a:t>
            </a:r>
            <a:r>
              <a:rPr lang="zh-CN" altLang="en-US" b="1" dirty="0">
                <a:solidFill>
                  <a:schemeClr val="bg1"/>
                </a:solidFill>
              </a:rPr>
              <a:t>语句体（</a:t>
            </a:r>
            <a:r>
              <a:rPr lang="en-US" altLang="zh-CN" b="1" dirty="0">
                <a:solidFill>
                  <a:schemeClr val="bg1"/>
                </a:solidFill>
              </a:rPr>
              <a:t>with-body</a:t>
            </a:r>
            <a:r>
              <a:rPr lang="zh-CN" altLang="en-US" b="1" dirty="0">
                <a:solidFill>
                  <a:schemeClr val="bg1"/>
                </a:solidFill>
              </a:rPr>
              <a:t>）：</a:t>
            </a:r>
            <a:r>
              <a:rPr lang="en-US" altLang="zh-CN" b="1" dirty="0">
                <a:solidFill>
                  <a:schemeClr val="bg1"/>
                </a:solidFill>
              </a:rPr>
              <a:t>with </a:t>
            </a:r>
            <a:r>
              <a:rPr lang="zh-CN" altLang="en-US" b="1" dirty="0">
                <a:solidFill>
                  <a:schemeClr val="bg1"/>
                </a:solidFill>
              </a:rPr>
              <a:t>语句包裹起来的代码块，在执行语句体之前会调用上下文管理器的 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__enter__() </a:t>
            </a:r>
            <a:r>
              <a:rPr lang="zh-CN" altLang="en-US" b="1" dirty="0">
                <a:solidFill>
                  <a:schemeClr val="bg1"/>
                </a:solidFill>
              </a:rPr>
              <a:t>方法，执行完语句体之后会执行 </a:t>
            </a:r>
            <a:r>
              <a:rPr lang="en-US" altLang="zh-CN" b="1" dirty="0">
                <a:solidFill>
                  <a:schemeClr val="bg1"/>
                </a:solidFill>
              </a:rPr>
              <a:t>__exit__() </a:t>
            </a:r>
            <a:r>
              <a:rPr lang="zh-CN" altLang="en-US" b="1" dirty="0">
                <a:solidFill>
                  <a:schemeClr val="bg1"/>
                </a:solidFill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329664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1252</Words>
  <Application>Microsoft Office PowerPoint</Application>
  <PresentationFormat>宽屏</PresentationFormat>
  <Paragraphs>90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时尚中黑简体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陈俊鹏</dc:creator>
  <cp:lastModifiedBy>Flint Zhao</cp:lastModifiedBy>
  <cp:revision>42</cp:revision>
  <dcterms:created xsi:type="dcterms:W3CDTF">2015-07-10T08:59:24Z</dcterms:created>
  <dcterms:modified xsi:type="dcterms:W3CDTF">2018-06-19T05:59:42Z</dcterms:modified>
</cp:coreProperties>
</file>