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22"/>
  </p:notesMasterIdLst>
  <p:sldIdLst>
    <p:sldId id="258" r:id="rId2"/>
    <p:sldId id="259" r:id="rId3"/>
    <p:sldId id="268" r:id="rId4"/>
    <p:sldId id="269" r:id="rId5"/>
    <p:sldId id="270" r:id="rId6"/>
    <p:sldId id="256" r:id="rId7"/>
    <p:sldId id="257" r:id="rId8"/>
    <p:sldId id="260" r:id="rId9"/>
    <p:sldId id="261" r:id="rId10"/>
    <p:sldId id="262" r:id="rId11"/>
    <p:sldId id="263" r:id="rId12"/>
    <p:sldId id="265" r:id="rId13"/>
    <p:sldId id="266" r:id="rId14"/>
    <p:sldId id="264"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18" autoAdjust="0"/>
    <p:restoredTop sz="67844" autoAdjust="0"/>
  </p:normalViewPr>
  <p:slideViewPr>
    <p:cSldViewPr snapToGrid="0">
      <p:cViewPr varScale="1">
        <p:scale>
          <a:sx n="81" d="100"/>
          <a:sy n="81" d="100"/>
        </p:scale>
        <p:origin x="1512"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FE972-04D4-4101-AA30-D08308D17550}"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97EC6-34F1-41D4-8C78-3DE8B5C1026A}" type="slidenum">
              <a:rPr lang="zh-CN" altLang="en-US" smtClean="0"/>
              <a:t>‹#›</a:t>
            </a:fld>
            <a:endParaRPr lang="zh-CN" altLang="en-US"/>
          </a:p>
        </p:txBody>
      </p:sp>
    </p:spTree>
    <p:extLst>
      <p:ext uri="{BB962C8B-B14F-4D97-AF65-F5344CB8AC3E}">
        <p14:creationId xmlns:p14="http://schemas.microsoft.com/office/powerpoint/2010/main" val="3532470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a typeface="微软雅黑" panose="020B0503020204020204" pitchFamily="34" charset="-122"/>
              </a:rPr>
              <a:t>对话系统按功能性分为</a:t>
            </a:r>
            <a:r>
              <a:rPr lang="en-US" altLang="zh-CN" dirty="0">
                <a:ea typeface="微软雅黑" panose="020B0503020204020204" pitchFamily="34" charset="-122"/>
              </a:rPr>
              <a:t>goal-driven dialog system</a:t>
            </a:r>
            <a:r>
              <a:rPr lang="zh-CN" altLang="en-US" dirty="0">
                <a:ea typeface="微软雅黑" panose="020B0503020204020204" pitchFamily="34" charset="-122"/>
              </a:rPr>
              <a:t>（比如功能机器人，</a:t>
            </a:r>
            <a:r>
              <a:rPr lang="en-US" altLang="zh-CN" dirty="0" err="1">
                <a:ea typeface="微软雅黑" panose="020B0503020204020204" pitchFamily="34" charset="-122"/>
              </a:rPr>
              <a:t>Contana</a:t>
            </a:r>
            <a:r>
              <a:rPr lang="zh-CN" altLang="en-US" dirty="0">
                <a:ea typeface="微软雅黑" panose="020B0503020204020204" pitchFamily="34" charset="-122"/>
              </a:rPr>
              <a:t>，出门问问）和</a:t>
            </a:r>
            <a:r>
              <a:rPr lang="en-US" altLang="zh-CN" dirty="0">
                <a:ea typeface="微软雅黑" panose="020B0503020204020204" pitchFamily="34" charset="-122"/>
              </a:rPr>
              <a:t>open domain dialog system</a:t>
            </a:r>
            <a:r>
              <a:rPr lang="zh-CN" altLang="en-US" dirty="0">
                <a:ea typeface="微软雅黑" panose="020B0503020204020204" pitchFamily="34" charset="-122"/>
              </a:rPr>
              <a:t>（比如闲聊机器人，小冰）。</a:t>
            </a:r>
            <a:endParaRPr lang="en-US" altLang="zh-CN" dirty="0">
              <a:ea typeface="微软雅黑" panose="020B0503020204020204" pitchFamily="34" charset="-122"/>
            </a:endParaRPr>
          </a:p>
          <a:p>
            <a:r>
              <a:rPr lang="zh-CN" altLang="en-US" dirty="0"/>
              <a:t>今年</a:t>
            </a:r>
            <a:r>
              <a:rPr lang="en-US" altLang="zh-CN" dirty="0"/>
              <a:t>Dialogue Systems</a:t>
            </a:r>
            <a:r>
              <a:rPr lang="zh-CN" altLang="en-US" dirty="0"/>
              <a:t>大热的主要原因除了有 </a:t>
            </a:r>
            <a:r>
              <a:rPr lang="en-US" altLang="zh-CN" dirty="0"/>
              <a:t>dialog generation </a:t>
            </a:r>
            <a:r>
              <a:rPr lang="zh-CN" altLang="en-US" dirty="0"/>
              <a:t>背后的商业价值之外，还有一个重要原因就是 </a:t>
            </a:r>
            <a:r>
              <a:rPr lang="en-US" altLang="zh-CN" dirty="0"/>
              <a:t>seq2seq </a:t>
            </a:r>
            <a:r>
              <a:rPr lang="zh-CN" altLang="en-US" dirty="0"/>
              <a:t>的模型的成功。这里我们介绍一下</a:t>
            </a:r>
            <a:r>
              <a:rPr lang="en-US" altLang="zh-CN" dirty="0"/>
              <a:t>seq2seq</a:t>
            </a:r>
            <a:r>
              <a:rPr lang="zh-CN" altLang="en-US" dirty="0"/>
              <a:t>模型。</a:t>
            </a:r>
          </a:p>
        </p:txBody>
      </p:sp>
      <p:sp>
        <p:nvSpPr>
          <p:cNvPr id="4" name="灯片编号占位符 3"/>
          <p:cNvSpPr>
            <a:spLocks noGrp="1"/>
          </p:cNvSpPr>
          <p:nvPr>
            <p:ph type="sldNum" sz="quarter" idx="10"/>
          </p:nvPr>
        </p:nvSpPr>
        <p:spPr/>
        <p:txBody>
          <a:bodyPr/>
          <a:lstStyle/>
          <a:p>
            <a:fld id="{B4F97EC6-34F1-41D4-8C78-3DE8B5C1026A}" type="slidenum">
              <a:rPr lang="zh-CN" altLang="en-US" smtClean="0"/>
              <a:t>2</a:t>
            </a:fld>
            <a:endParaRPr lang="zh-CN" altLang="en-US"/>
          </a:p>
        </p:txBody>
      </p:sp>
    </p:spTree>
    <p:extLst>
      <p:ext uri="{BB962C8B-B14F-4D97-AF65-F5344CB8AC3E}">
        <p14:creationId xmlns:p14="http://schemas.microsoft.com/office/powerpoint/2010/main" val="752102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然后是实验部分。本文使用的数据集是</a:t>
            </a:r>
            <a:r>
              <a:rPr lang="en-US" altLang="zh-CN" dirty="0" err="1"/>
              <a:t>MovieTriples</a:t>
            </a:r>
            <a:r>
              <a:rPr lang="zh-CN" altLang="en-US" dirty="0"/>
              <a:t>。这是一个电影对话数据集，包含多个领域。使用</a:t>
            </a:r>
            <a:r>
              <a:rPr lang="en-US" altLang="zh-CN" dirty="0"/>
              <a:t>NLTK</a:t>
            </a:r>
            <a:r>
              <a:rPr lang="zh-CN" altLang="en-US" dirty="0"/>
              <a:t>来标记和命名实体识别。</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Baseline</a:t>
            </a:r>
            <a:r>
              <a:rPr lang="zh-CN" altLang="en-US" b="0" dirty="0"/>
              <a:t>有三个，基本</a:t>
            </a:r>
            <a:r>
              <a:rPr lang="en-US" altLang="zh-CN" dirty="0"/>
              <a:t>n-gram</a:t>
            </a:r>
            <a:r>
              <a:rPr lang="zh-CN" altLang="en-US" b="0" dirty="0"/>
              <a:t>模型（</a:t>
            </a:r>
            <a:r>
              <a:rPr lang="en-US" altLang="zh-CN" b="0" dirty="0"/>
              <a:t>Goodman 2001</a:t>
            </a:r>
            <a:r>
              <a:rPr lang="zh-CN" altLang="en-US" b="0" dirty="0"/>
              <a:t>），对每个三元组中的话语的串联训练的标准（非分级）</a:t>
            </a:r>
            <a:r>
              <a:rPr lang="en-US" altLang="zh-CN" b="0" dirty="0"/>
              <a:t>RNN</a:t>
            </a:r>
            <a:r>
              <a:rPr lang="zh-CN" altLang="en-US" b="0" dirty="0"/>
              <a:t>， 最近由</a:t>
            </a:r>
            <a:r>
              <a:rPr lang="en-US" altLang="zh-CN" b="0" dirty="0" err="1"/>
              <a:t>Sordoni</a:t>
            </a:r>
            <a:r>
              <a:rPr lang="zh-CN" altLang="en-US" b="0" dirty="0"/>
              <a:t>等人提出的敏感模型（</a:t>
            </a:r>
            <a:r>
              <a:rPr lang="en-US" altLang="zh-CN" b="0" dirty="0"/>
              <a:t>DCGM-I</a:t>
            </a:r>
            <a:r>
              <a:rPr lang="zh-CN" altLang="en-US" b="0" dirty="0"/>
              <a:t>） （</a:t>
            </a:r>
            <a:r>
              <a:rPr lang="en-US" altLang="zh-CN" b="0" dirty="0"/>
              <a:t>2015b</a:t>
            </a:r>
            <a:r>
              <a:rPr lang="zh-CN" altLang="en-US" b="0" dirty="0"/>
              <a:t>）。</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评估指标是</a:t>
            </a:r>
            <a:r>
              <a:rPr lang="en-US" altLang="zh-CN" sz="1200" dirty="0"/>
              <a:t>word perplexity</a:t>
            </a:r>
            <a:r>
              <a:rPr lang="zh-CN" altLang="en-US" sz="1200" dirty="0"/>
              <a:t>和</a:t>
            </a:r>
            <a:r>
              <a:rPr lang="en-US" altLang="zh-CN" sz="1200" dirty="0"/>
              <a:t>word error-rate</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word perplexity</a:t>
            </a:r>
            <a:r>
              <a:rPr lang="zh-CN" altLang="en-US" sz="1200" b="0" dirty="0"/>
              <a:t>衡量</a:t>
            </a:r>
            <a:r>
              <a:rPr lang="zh-CN" altLang="en-US" b="0" dirty="0"/>
              <a:t>模型的对话间的句法结构（例如，转换）和每句话的语法结构（例如标点符号），它只能用于概率语言模型。</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word error-rate</a:t>
            </a:r>
            <a:r>
              <a:rPr lang="zh-CN" altLang="en-US" b="0" dirty="0"/>
              <a:t>是模型预测不正确的单词数除以数据集中单词的总数。</a:t>
            </a:r>
            <a:endParaRPr lang="en-US" altLang="zh-CN" b="0"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11</a:t>
            </a:fld>
            <a:endParaRPr lang="zh-CN" altLang="en-US"/>
          </a:p>
        </p:txBody>
      </p:sp>
    </p:spTree>
    <p:extLst>
      <p:ext uri="{BB962C8B-B14F-4D97-AF65-F5344CB8AC3E}">
        <p14:creationId xmlns:p14="http://schemas.microsoft.com/office/powerpoint/2010/main" val="296297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实验结果如图。</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它将实验分成了两种，一种是对</a:t>
            </a:r>
            <a:r>
              <a:rPr lang="en-US" altLang="zh-CN" b="0" dirty="0"/>
              <a:t>{U1,U2,U3}</a:t>
            </a:r>
            <a:r>
              <a:rPr lang="zh-CN" altLang="en-US" b="0" dirty="0"/>
              <a:t>整体，另一种是以</a:t>
            </a:r>
            <a:r>
              <a:rPr lang="en-US" altLang="zh-CN" b="0" dirty="0"/>
              <a:t>{U1</a:t>
            </a:r>
            <a:r>
              <a:rPr lang="zh-CN" altLang="en-US" b="0" dirty="0"/>
              <a:t>，</a:t>
            </a:r>
            <a:r>
              <a:rPr lang="en-US" altLang="zh-CN" b="0" dirty="0"/>
              <a:t>U2}</a:t>
            </a:r>
            <a:r>
              <a:rPr lang="zh-CN" altLang="en-US" b="0" dirty="0"/>
              <a:t>为条件对</a:t>
            </a:r>
            <a:r>
              <a:rPr lang="en-US" altLang="zh-CN" b="0" dirty="0"/>
              <a:t>{U3}</a:t>
            </a:r>
            <a:r>
              <a:rPr lang="zh-CN" altLang="en-US" b="0" dirty="0"/>
              <a:t>计算。</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n-gram</a:t>
            </a:r>
            <a:r>
              <a:rPr lang="zh-CN" altLang="en-US" b="0" dirty="0"/>
              <a:t>模型表现最差。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单纯的</a:t>
            </a:r>
            <a:r>
              <a:rPr lang="en-US" altLang="zh-CN" b="0" dirty="0"/>
              <a:t>RNN</a:t>
            </a:r>
            <a:r>
              <a:rPr lang="zh-CN" altLang="en-US" b="0" dirty="0"/>
              <a:t>与</a:t>
            </a:r>
            <a:r>
              <a:rPr lang="en-US" altLang="zh-CN" b="0" dirty="0"/>
              <a:t>DCGM-I</a:t>
            </a:r>
            <a:r>
              <a:rPr lang="zh-CN" altLang="en-US" b="0" dirty="0"/>
              <a:t>和</a:t>
            </a:r>
            <a:r>
              <a:rPr lang="en-US" altLang="zh-CN" b="0" dirty="0"/>
              <a:t>HRED</a:t>
            </a:r>
            <a:r>
              <a:rPr lang="zh-CN" altLang="en-US" b="0" dirty="0"/>
              <a:t>模型表现差不多。</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这可能是因为数据的原因，这使得</a:t>
            </a:r>
            <a:r>
              <a:rPr lang="en-US" altLang="zh-CN" b="0" dirty="0"/>
              <a:t>HRED</a:t>
            </a:r>
            <a:r>
              <a:rPr lang="zh-CN" altLang="en-US" b="0" dirty="0"/>
              <a:t>和</a:t>
            </a:r>
            <a:r>
              <a:rPr lang="en-US" altLang="zh-CN" b="0" dirty="0"/>
              <a:t>DCGM-I</a:t>
            </a:r>
            <a:r>
              <a:rPr lang="zh-CN" altLang="en-US" b="0" dirty="0"/>
              <a:t>模型容易过拟合。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后面四个都是作者本文证实了自举模型效果都比原来好。</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最后这个是本文提出的模型，效果最好。</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a:t>
            </a:r>
            <a:r>
              <a:rPr lang="en-US" altLang="zh-CN" b="0" dirty="0" err="1"/>
              <a:t>SubTle</a:t>
            </a:r>
            <a:r>
              <a:rPr lang="zh-CN" altLang="en-US" b="0" dirty="0"/>
              <a:t>是进行预训练，从电影字幕构造的语料库。</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从</a:t>
            </a:r>
            <a:r>
              <a:rPr lang="en-US" altLang="zh-CN" b="0" dirty="0" err="1"/>
              <a:t>SubTle</a:t>
            </a:r>
            <a:r>
              <a:rPr lang="zh-CN" altLang="en-US" b="0" dirty="0"/>
              <a:t>引导是特别有用的，因为与没有引导的</a:t>
            </a:r>
            <a:r>
              <a:rPr lang="en-US" altLang="zh-CN" b="0" dirty="0"/>
              <a:t>HRED</a:t>
            </a:r>
            <a:r>
              <a:rPr lang="zh-CN" altLang="en-US" b="0" dirty="0"/>
              <a:t>模型相比，它允许接近</a:t>
            </a:r>
            <a:r>
              <a:rPr lang="en-US" altLang="zh-CN" b="0" dirty="0"/>
              <a:t>10</a:t>
            </a:r>
            <a:r>
              <a:rPr lang="zh-CN" altLang="en-US" b="0" dirty="0"/>
              <a:t>个困惑点的增益。</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我们相信这是因为它训练所有的模型参数，不像从</a:t>
            </a:r>
            <a:r>
              <a:rPr lang="en-US" altLang="zh-CN" b="0" dirty="0"/>
              <a:t>Word2Vec</a:t>
            </a:r>
            <a:r>
              <a:rPr lang="zh-CN" altLang="en-US" b="0" dirty="0"/>
              <a:t>引导，它只训练单词</a:t>
            </a:r>
            <a:r>
              <a:rPr lang="en-US" altLang="zh-CN" b="0" dirty="0" err="1"/>
              <a:t>embeddings</a:t>
            </a:r>
            <a:r>
              <a:rPr lang="zh-CN" altLang="en-US" b="0" dirty="0"/>
              <a:t>。）</a:t>
            </a:r>
            <a:endParaRPr lang="en-US" altLang="zh-CN" b="0"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12</a:t>
            </a:fld>
            <a:endParaRPr lang="zh-CN" altLang="en-US"/>
          </a:p>
        </p:txBody>
      </p:sp>
    </p:spTree>
    <p:extLst>
      <p:ext uri="{BB962C8B-B14F-4D97-AF65-F5344CB8AC3E}">
        <p14:creationId xmlns:p14="http://schemas.microsoft.com/office/powerpoint/2010/main" val="257548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第二篇论文是</a:t>
            </a:r>
            <a:r>
              <a:rPr lang="en-US" altLang="zh-CN" sz="1200" dirty="0"/>
              <a:t>End-To-End Generative Dialogue </a:t>
            </a:r>
          </a:p>
          <a:p>
            <a:endParaRPr lang="en-US" altLang="zh-CN"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13</a:t>
            </a:fld>
            <a:endParaRPr lang="zh-CN" altLang="en-US"/>
          </a:p>
        </p:txBody>
      </p:sp>
    </p:spTree>
    <p:extLst>
      <p:ext uri="{BB962C8B-B14F-4D97-AF65-F5344CB8AC3E}">
        <p14:creationId xmlns:p14="http://schemas.microsoft.com/office/powerpoint/2010/main" val="121458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我看完感觉它与第一篇论文类似，应该是对第一篇的一个改进。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它也是使用的分层</a:t>
            </a:r>
            <a:r>
              <a:rPr lang="en-US" altLang="zh-CN" dirty="0"/>
              <a:t>RNN</a:t>
            </a:r>
            <a:r>
              <a:rPr lang="zh-CN" altLang="en-US" dirty="0"/>
              <a:t>模型，实验部分分别用</a:t>
            </a:r>
            <a:r>
              <a:rPr lang="en-US" altLang="zh-CN" dirty="0"/>
              <a:t>hierarchy RNN</a:t>
            </a:r>
            <a:r>
              <a:rPr lang="zh-CN" altLang="en-US" dirty="0"/>
              <a:t>（和上文一样）和没有</a:t>
            </a:r>
            <a:r>
              <a:rPr lang="en-US" altLang="zh-CN" dirty="0"/>
              <a:t>hierarchy</a:t>
            </a:r>
            <a:r>
              <a:rPr lang="zh-CN" altLang="en-US" dirty="0"/>
              <a:t>的</a:t>
            </a:r>
            <a:r>
              <a:rPr lang="en-US" altLang="zh-CN" dirty="0"/>
              <a:t>RNN</a:t>
            </a:r>
            <a:r>
              <a:rPr lang="zh-CN" altLang="en-US" dirty="0"/>
              <a:t>（就是纯</a:t>
            </a:r>
            <a:r>
              <a:rPr lang="en-US" altLang="zh-CN" dirty="0"/>
              <a:t>seq2seq</a:t>
            </a:r>
            <a:r>
              <a:rPr lang="zh-CN" altLang="en-US" dirty="0"/>
              <a:t>）在电影对白数据集上做了一些实验。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但与之前不同的是它增加了一个</a:t>
            </a:r>
            <a:r>
              <a:rPr lang="en-US" altLang="zh-CN" dirty="0"/>
              <a:t>maximum mutual information</a:t>
            </a:r>
            <a:r>
              <a:rPr lang="zh-CN" altLang="en-US" dirty="0"/>
              <a:t>（</a:t>
            </a:r>
            <a:r>
              <a:rPr lang="en-US" altLang="zh-CN" dirty="0"/>
              <a:t>MMI</a:t>
            </a:r>
            <a:r>
              <a:rPr lang="zh-CN" altLang="en-US" dirty="0"/>
              <a:t>）最大交互信息，这一个</a:t>
            </a:r>
            <a:r>
              <a:rPr lang="en-US" altLang="zh-CN" dirty="0"/>
              <a:t>15</a:t>
            </a:r>
            <a:r>
              <a:rPr lang="zh-CN" altLang="en-US" dirty="0"/>
              <a:t>年</a:t>
            </a:r>
            <a:r>
              <a:rPr lang="en-US" altLang="zh-CN" sz="1200" b="0" i="0" kern="1200" dirty="0" err="1">
                <a:solidFill>
                  <a:schemeClr val="tx1"/>
                </a:solidFill>
                <a:effectLst/>
                <a:latin typeface="+mn-lt"/>
                <a:ea typeface="+mn-ea"/>
                <a:cs typeface="+mn-cs"/>
              </a:rPr>
              <a:t>Jiwei</a:t>
            </a:r>
            <a:r>
              <a:rPr lang="en-US" altLang="zh-CN" sz="1200" b="0" i="0" kern="1200" dirty="0">
                <a:solidFill>
                  <a:schemeClr val="tx1"/>
                </a:solidFill>
                <a:effectLst/>
                <a:latin typeface="+mn-lt"/>
                <a:ea typeface="+mn-ea"/>
                <a:cs typeface="+mn-cs"/>
              </a:rPr>
              <a:t> Li</a:t>
            </a:r>
            <a:r>
              <a:rPr lang="zh-CN" altLang="en-US" sz="1200" b="0" i="0" kern="1200" dirty="0">
                <a:solidFill>
                  <a:schemeClr val="tx1"/>
                </a:solidFill>
                <a:effectLst/>
                <a:latin typeface="+mn-lt"/>
                <a:ea typeface="+mn-ea"/>
                <a:cs typeface="+mn-cs"/>
              </a:rPr>
              <a:t>提出的</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它是为了解决</a:t>
            </a:r>
            <a:r>
              <a:rPr lang="en-US" altLang="zh-CN" dirty="0"/>
              <a:t>dialogue </a:t>
            </a:r>
            <a:r>
              <a:rPr lang="zh-CN" altLang="en-US" dirty="0"/>
              <a:t>生成的一个常见的问题，就是会非常容易生成“万能答复”</a:t>
            </a:r>
            <a:r>
              <a:rPr lang="en-US" altLang="zh-CN" dirty="0"/>
              <a:t>——</a:t>
            </a:r>
            <a:r>
              <a:rPr lang="zh-CN" altLang="en-US" dirty="0"/>
              <a:t>即那些很百搭但是其实都是废话没啥信息量的答案，比如我不知道，哦。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MMI</a:t>
            </a:r>
            <a:r>
              <a:rPr lang="zh-CN" altLang="en-US" dirty="0"/>
              <a:t>最大化上下文语句和当前生成的目标语句之间的交互信息。本文将</a:t>
            </a:r>
            <a:r>
              <a:rPr lang="en-US" altLang="zh-CN" dirty="0"/>
              <a:t>MMI</a:t>
            </a:r>
            <a:r>
              <a:rPr lang="zh-CN" altLang="en-US" dirty="0"/>
              <a:t>作为额外指标筛选结果的方法。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原来的模型都只是用</a:t>
            </a:r>
            <a:r>
              <a:rPr lang="en-US" altLang="zh-CN" dirty="0"/>
              <a:t>perplexity </a:t>
            </a:r>
            <a:r>
              <a:rPr lang="zh-CN" altLang="en-US" dirty="0"/>
              <a:t>这种针对 </a:t>
            </a:r>
            <a:r>
              <a:rPr lang="en-US" altLang="zh-CN" dirty="0"/>
              <a:t>language model </a:t>
            </a:r>
            <a:r>
              <a:rPr lang="zh-CN" altLang="en-US" dirty="0"/>
              <a:t>的 指标，必然会倾向于产生那些无条件最大可能的</a:t>
            </a:r>
            <a:r>
              <a:rPr lang="en-US" altLang="zh-CN" dirty="0"/>
              <a:t>words</a:t>
            </a:r>
            <a:r>
              <a:rPr lang="zh-CN" altLang="en-US" dirty="0"/>
              <a:t>。而 </a:t>
            </a:r>
            <a:r>
              <a:rPr lang="en-US" altLang="zh-CN" dirty="0"/>
              <a:t>MMI </a:t>
            </a:r>
            <a:r>
              <a:rPr lang="zh-CN" altLang="en-US" dirty="0"/>
              <a:t>则是会要求生成的回应尽可能的与上文 的语句相关性大一些</a:t>
            </a:r>
            <a:r>
              <a:rPr lang="en-US" altLang="zh-CN" dirty="0"/>
              <a:t>——</a:t>
            </a:r>
            <a:r>
              <a:rPr lang="zh-CN" altLang="en-US" dirty="0"/>
              <a:t>从而实现基于上下文的特异性响应。</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14</a:t>
            </a:fld>
            <a:endParaRPr lang="zh-CN" altLang="en-US"/>
          </a:p>
        </p:txBody>
      </p:sp>
    </p:spTree>
    <p:extLst>
      <p:ext uri="{BB962C8B-B14F-4D97-AF65-F5344CB8AC3E}">
        <p14:creationId xmlns:p14="http://schemas.microsoft.com/office/powerpoint/2010/main" val="3095731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微软雅黑" panose="020B0503020204020204" pitchFamily="34" charset="-122"/>
              </a:rPr>
              <a:t>前面介绍的都是</a:t>
            </a:r>
            <a:r>
              <a:rPr lang="en-US" altLang="zh-CN" dirty="0">
                <a:ea typeface="微软雅黑" panose="020B0503020204020204" pitchFamily="34" charset="-122"/>
              </a:rPr>
              <a:t>open domain dialog system</a:t>
            </a:r>
            <a:r>
              <a:rPr lang="zh-CN" altLang="en-US" dirty="0">
                <a:ea typeface="微软雅黑" panose="020B0503020204020204" pitchFamily="34" charset="-122"/>
              </a:rPr>
              <a:t>，现在再介绍一</a:t>
            </a:r>
            <a:r>
              <a:rPr lang="zh-CN" altLang="en-US" dirty="0"/>
              <a:t>篇论文是</a:t>
            </a:r>
            <a:r>
              <a:rPr lang="en-US" altLang="zh-CN" dirty="0"/>
              <a:t>goal-driven dialog system</a:t>
            </a:r>
            <a:r>
              <a:rPr lang="zh-CN" altLang="en-US" dirty="0"/>
              <a:t>的论文</a:t>
            </a:r>
            <a:r>
              <a:rPr lang="en-US" altLang="zh-CN" sz="1200" dirty="0"/>
              <a:t>End-to-end LSTM-based dialog control optimized with supervised and reinforcement learning</a:t>
            </a:r>
            <a:r>
              <a:rPr lang="zh-CN" altLang="en-US" sz="1200" dirty="0"/>
              <a:t>。这是一篇微软的论文，发表于</a:t>
            </a:r>
            <a:r>
              <a:rPr lang="en-US" altLang="zh-CN" sz="1200" dirty="0"/>
              <a:t>16</a:t>
            </a:r>
            <a:r>
              <a:rPr lang="zh-CN" altLang="en-US" sz="1200" dirty="0"/>
              <a:t>年</a:t>
            </a:r>
            <a:r>
              <a:rPr lang="en-US" altLang="zh-CN" sz="1200" dirty="0"/>
              <a:t>6</a:t>
            </a:r>
            <a:r>
              <a:rPr lang="zh-CN" altLang="en-US" sz="1200" dirty="0"/>
              <a:t>月。</a:t>
            </a:r>
            <a:br>
              <a:rPr lang="en-US" altLang="zh-CN" sz="1200" dirty="0"/>
            </a:br>
            <a:endParaRPr lang="en-US" altLang="zh-CN"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15</a:t>
            </a:fld>
            <a:endParaRPr lang="zh-CN" altLang="en-US"/>
          </a:p>
        </p:txBody>
      </p:sp>
    </p:spTree>
    <p:extLst>
      <p:ext uri="{BB962C8B-B14F-4D97-AF65-F5344CB8AC3E}">
        <p14:creationId xmlns:p14="http://schemas.microsoft.com/office/powerpoint/2010/main" val="3241917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本文做的是一个类似客服系统的 </a:t>
            </a:r>
            <a:r>
              <a:rPr lang="en-US" altLang="zh-CN" b="0" dirty="0"/>
              <a:t>dialog system</a:t>
            </a:r>
            <a:r>
              <a:rPr lang="zh-CN" altLang="en-US" b="0" dirty="0"/>
              <a:t>，而不是 </a:t>
            </a:r>
            <a:r>
              <a:rPr lang="en-US" altLang="zh-CN" b="0" dirty="0"/>
              <a:t>conversation</a:t>
            </a:r>
            <a:r>
              <a:rPr lang="zh-CN" altLang="en-US" b="0" dirty="0"/>
              <a:t>。</a:t>
            </a:r>
            <a:endParaRPr lang="en-US" altLang="zh-CN" b="0" dirty="0"/>
          </a:p>
          <a:p>
            <a:r>
              <a:rPr lang="zh-CN" altLang="en-US" b="0" dirty="0"/>
              <a:t>它的模型有一个示例任务是给某人打电话，如果通讯录里有多个电话，询问类别，确认后再打。</a:t>
            </a:r>
            <a:endParaRPr lang="en-US" altLang="zh-CN" b="0" dirty="0"/>
          </a:p>
          <a:p>
            <a:r>
              <a:rPr lang="zh-CN" altLang="en-US" b="0" dirty="0"/>
              <a:t>他们使用了一个精细的模型来设计了一个</a:t>
            </a:r>
            <a:r>
              <a:rPr lang="en-US" altLang="zh-CN" b="0" dirty="0"/>
              <a:t>end-to-end</a:t>
            </a:r>
            <a:r>
              <a:rPr lang="zh-CN" altLang="en-US" b="0" dirty="0"/>
              <a:t>一个对话系统，其中只有一步需要极少的人工干预。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本文的一个创新的地方就是，本文也是用的 </a:t>
            </a:r>
            <a:r>
              <a:rPr lang="en-US" altLang="zh-CN" sz="1200" b="0" i="0" kern="1200" dirty="0">
                <a:solidFill>
                  <a:schemeClr val="tx1"/>
                </a:solidFill>
                <a:effectLst/>
                <a:latin typeface="+mn-lt"/>
                <a:ea typeface="+mn-ea"/>
                <a:cs typeface="+mn-cs"/>
              </a:rPr>
              <a:t>LSTM </a:t>
            </a:r>
            <a:r>
              <a:rPr lang="zh-CN" altLang="en-US" sz="1200" b="0" i="0" kern="1200" dirty="0">
                <a:solidFill>
                  <a:schemeClr val="tx1"/>
                </a:solidFill>
                <a:effectLst/>
                <a:latin typeface="+mn-lt"/>
                <a:ea typeface="+mn-ea"/>
                <a:cs typeface="+mn-cs"/>
              </a:rPr>
              <a:t>学习 </a:t>
            </a:r>
            <a:r>
              <a:rPr lang="en-US" altLang="zh-CN" sz="1200" b="0" i="0" kern="1200" dirty="0">
                <a:solidFill>
                  <a:schemeClr val="tx1"/>
                </a:solidFill>
                <a:effectLst/>
                <a:latin typeface="+mn-lt"/>
                <a:ea typeface="+mn-ea"/>
                <a:cs typeface="+mn-cs"/>
              </a:rPr>
              <a:t>state</a:t>
            </a:r>
            <a:r>
              <a:rPr lang="zh-CN" altLang="en-US" sz="1200" b="0" i="0" kern="1200" dirty="0">
                <a:solidFill>
                  <a:schemeClr val="tx1"/>
                </a:solidFill>
                <a:effectLst/>
                <a:latin typeface="+mn-lt"/>
                <a:ea typeface="+mn-ea"/>
                <a:cs typeface="+mn-cs"/>
              </a:rPr>
              <a:t>，但是 </a:t>
            </a:r>
            <a:r>
              <a:rPr lang="en-US" altLang="zh-CN" sz="1200" b="0" i="0" kern="1200" dirty="0">
                <a:solidFill>
                  <a:schemeClr val="tx1"/>
                </a:solidFill>
                <a:effectLst/>
                <a:latin typeface="+mn-lt"/>
                <a:ea typeface="+mn-ea"/>
                <a:cs typeface="+mn-cs"/>
              </a:rPr>
              <a:t>LSTM </a:t>
            </a:r>
            <a:r>
              <a:rPr lang="zh-CN" altLang="en-US" sz="1200" b="0" i="0" kern="1200" dirty="0">
                <a:solidFill>
                  <a:schemeClr val="tx1"/>
                </a:solidFill>
                <a:effectLst/>
                <a:latin typeface="+mn-lt"/>
                <a:ea typeface="+mn-ea"/>
                <a:cs typeface="+mn-cs"/>
              </a:rPr>
              <a:t>的训练采用了监督学习</a:t>
            </a:r>
            <a:r>
              <a:rPr lang="en-US" altLang="zh-CN" sz="1200" b="0" i="0" kern="1200" dirty="0">
                <a:solidFill>
                  <a:schemeClr val="tx1"/>
                </a:solidFill>
                <a:effectLst/>
                <a:latin typeface="+mn-lt"/>
                <a:ea typeface="+mn-ea"/>
                <a:cs typeface="+mn-cs"/>
              </a:rPr>
              <a:t>SL</a:t>
            </a:r>
            <a:r>
              <a:rPr lang="zh-CN" altLang="en-US" sz="1200" b="0" i="0" kern="1200" dirty="0">
                <a:solidFill>
                  <a:schemeClr val="tx1"/>
                </a:solidFill>
                <a:effectLst/>
                <a:latin typeface="+mn-lt"/>
                <a:ea typeface="+mn-ea"/>
                <a:cs typeface="+mn-cs"/>
              </a:rPr>
              <a:t>和增强学习</a:t>
            </a:r>
            <a:r>
              <a:rPr lang="en-US" altLang="zh-CN" sz="1200" b="0" i="0" kern="1200" dirty="0">
                <a:solidFill>
                  <a:schemeClr val="tx1"/>
                </a:solidFill>
                <a:effectLst/>
                <a:latin typeface="+mn-lt"/>
                <a:ea typeface="+mn-ea"/>
                <a:cs typeface="+mn-cs"/>
              </a:rPr>
              <a:t>RL</a:t>
            </a:r>
            <a:r>
              <a:rPr lang="zh-CN" altLang="en-US" sz="1200" b="0" i="0" kern="1200" dirty="0">
                <a:solidFill>
                  <a:schemeClr val="tx1"/>
                </a:solidFill>
                <a:effectLst/>
                <a:latin typeface="+mn-lt"/>
                <a:ea typeface="+mn-ea"/>
                <a:cs typeface="+mn-cs"/>
              </a:rPr>
              <a:t>相结合的方法。</a:t>
            </a:r>
            <a:endParaRPr lang="en-US" altLang="zh-CN" sz="1200" b="0" i="0" kern="1200" dirty="0">
              <a:solidFill>
                <a:schemeClr val="tx1"/>
              </a:solidFill>
              <a:effectLst/>
              <a:latin typeface="+mn-lt"/>
              <a:ea typeface="+mn-ea"/>
              <a:cs typeface="+mn-cs"/>
            </a:endParaRPr>
          </a:p>
          <a:p>
            <a:r>
              <a:rPr lang="zh-CN" altLang="en-US" b="0" dirty="0"/>
              <a:t>此外，很多文章提到</a:t>
            </a:r>
            <a:r>
              <a:rPr lang="en-US" altLang="zh-CN" b="0" dirty="0"/>
              <a:t>end-to-end</a:t>
            </a:r>
            <a:r>
              <a:rPr lang="zh-CN" altLang="en-US" b="0" dirty="0"/>
              <a:t>的模型，都是基于大量训练数据用</a:t>
            </a:r>
            <a:r>
              <a:rPr lang="en-US" altLang="zh-CN" b="0" dirty="0"/>
              <a:t>seq2seq</a:t>
            </a:r>
            <a:r>
              <a:rPr lang="zh-CN" altLang="en-US" b="0" dirty="0"/>
              <a:t>来做</a:t>
            </a:r>
            <a:r>
              <a:rPr lang="en-US" altLang="zh-CN" b="0" dirty="0"/>
              <a:t>response</a:t>
            </a:r>
            <a:r>
              <a:rPr lang="zh-CN" altLang="en-US" b="0" dirty="0"/>
              <a:t>的生成，本文并不是这样，本文的神经网络模型是用来训练</a:t>
            </a:r>
            <a:r>
              <a:rPr lang="en-US" altLang="zh-CN" b="0" dirty="0"/>
              <a:t>action selection</a:t>
            </a:r>
            <a:r>
              <a:rPr lang="zh-CN" altLang="en-US" b="0" dirty="0"/>
              <a:t>的，包括用</a:t>
            </a:r>
            <a:r>
              <a:rPr lang="en-US" altLang="zh-CN" b="0" dirty="0"/>
              <a:t>RL policy gradient</a:t>
            </a:r>
            <a:r>
              <a:rPr lang="zh-CN" altLang="en-US" b="0" dirty="0"/>
              <a:t>来提升效果也都是为了选择</a:t>
            </a:r>
            <a:r>
              <a:rPr lang="en-US" altLang="zh-CN" b="0" dirty="0"/>
              <a:t>action</a:t>
            </a:r>
            <a:r>
              <a:rPr lang="zh-CN" altLang="en-US" b="0" dirty="0"/>
              <a:t>。</a:t>
            </a:r>
          </a:p>
        </p:txBody>
      </p:sp>
      <p:sp>
        <p:nvSpPr>
          <p:cNvPr id="4" name="灯片编号占位符 3"/>
          <p:cNvSpPr>
            <a:spLocks noGrp="1"/>
          </p:cNvSpPr>
          <p:nvPr>
            <p:ph type="sldNum" sz="quarter" idx="10"/>
          </p:nvPr>
        </p:nvSpPr>
        <p:spPr/>
        <p:txBody>
          <a:bodyPr/>
          <a:lstStyle/>
          <a:p>
            <a:fld id="{B4F97EC6-34F1-41D4-8C78-3DE8B5C1026A}" type="slidenum">
              <a:rPr lang="zh-CN" altLang="en-US" smtClean="0"/>
              <a:t>16</a:t>
            </a:fld>
            <a:endParaRPr lang="zh-CN" altLang="en-US"/>
          </a:p>
        </p:txBody>
      </p:sp>
    </p:spTree>
    <p:extLst>
      <p:ext uri="{BB962C8B-B14F-4D97-AF65-F5344CB8AC3E}">
        <p14:creationId xmlns:p14="http://schemas.microsoft.com/office/powerpoint/2010/main" val="179809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本文的思路是这样的</a:t>
            </a:r>
            <a:endParaRPr lang="en-US" altLang="zh-CN" dirty="0"/>
          </a:p>
          <a:p>
            <a:r>
              <a:rPr lang="zh-CN" altLang="en-US" dirty="0"/>
              <a:t>它先是从设想了一个大家熟知的场景，一个经验丰富的客服是如何带一个新入职的客服。四个阶段：</a:t>
            </a:r>
          </a:p>
          <a:p>
            <a:r>
              <a:rPr lang="en-US" altLang="zh-CN" dirty="0"/>
              <a:t>1</a:t>
            </a:r>
            <a:r>
              <a:rPr lang="zh-CN" altLang="en-US" dirty="0"/>
              <a:t>、告诉新客服哪些”</a:t>
            </a:r>
            <a:r>
              <a:rPr lang="en-US" altLang="zh-CN" dirty="0"/>
              <a:t>controls”</a:t>
            </a:r>
            <a:r>
              <a:rPr lang="zh-CN" altLang="en-US" dirty="0"/>
              <a:t>是可用的，比如：如何查找客户的信息，如何确定客户身份等等。</a:t>
            </a:r>
            <a:br>
              <a:rPr lang="zh-CN" altLang="en-US" dirty="0"/>
            </a:br>
            <a:r>
              <a:rPr lang="en-US" altLang="zh-CN" dirty="0"/>
              <a:t>2</a:t>
            </a:r>
            <a:r>
              <a:rPr lang="zh-CN" altLang="en-US" dirty="0"/>
              <a:t>、新客服从老客服做出的</a:t>
            </a:r>
            <a:r>
              <a:rPr lang="en-US" altLang="zh-CN" dirty="0"/>
              <a:t>good examples</a:t>
            </a:r>
            <a:r>
              <a:rPr lang="zh-CN" altLang="en-US" dirty="0"/>
              <a:t>中模仿学习。</a:t>
            </a:r>
            <a:br>
              <a:rPr lang="zh-CN" altLang="en-US" dirty="0"/>
            </a:br>
            <a:r>
              <a:rPr lang="en-US" altLang="zh-CN" dirty="0"/>
              <a:t>3</a:t>
            </a:r>
            <a:r>
              <a:rPr lang="zh-CN" altLang="en-US" dirty="0"/>
              <a:t>、新客服开始试着服务客户，老客服及时纠正他的错误。</a:t>
            </a:r>
            <a:br>
              <a:rPr lang="zh-CN" altLang="en-US" dirty="0"/>
            </a:br>
            <a:r>
              <a:rPr lang="en-US" altLang="zh-CN" dirty="0"/>
              <a:t>4</a:t>
            </a:r>
            <a:r>
              <a:rPr lang="zh-CN" altLang="en-US" dirty="0"/>
              <a:t>、老客服放手不管，新客服独自服务客户，不断学习，不断积累经验。</a:t>
            </a:r>
          </a:p>
          <a:p>
            <a:r>
              <a:rPr lang="zh-CN" altLang="en-US" dirty="0"/>
              <a:t>本文的框架就是依照上面的过程进行设计的：</a:t>
            </a:r>
          </a:p>
          <a:p>
            <a:r>
              <a:rPr lang="en-US" altLang="zh-CN" dirty="0"/>
              <a:t>1</a:t>
            </a:r>
            <a:r>
              <a:rPr lang="zh-CN" altLang="en-US" dirty="0"/>
              <a:t>、开发者提供一系列备选的</a:t>
            </a:r>
            <a:r>
              <a:rPr lang="en-US" altLang="zh-CN" dirty="0"/>
              <a:t>actions</a:t>
            </a:r>
            <a:r>
              <a:rPr lang="zh-CN" altLang="en-US" dirty="0"/>
              <a:t>，包括</a:t>
            </a:r>
            <a:r>
              <a:rPr lang="en-US" altLang="zh-CN" dirty="0"/>
              <a:t>response</a:t>
            </a:r>
            <a:r>
              <a:rPr lang="zh-CN" altLang="en-US" dirty="0"/>
              <a:t>模板和一些</a:t>
            </a:r>
            <a:r>
              <a:rPr lang="en-US" altLang="zh-CN" dirty="0"/>
              <a:t>API</a:t>
            </a:r>
            <a:r>
              <a:rPr lang="zh-CN" altLang="en-US" dirty="0"/>
              <a:t>函数，用来被</a:t>
            </a:r>
            <a:r>
              <a:rPr lang="en-US" altLang="zh-CN" dirty="0"/>
              <a:t>bot</a:t>
            </a:r>
            <a:r>
              <a:rPr lang="zh-CN" altLang="en-US" dirty="0"/>
              <a:t>调用。</a:t>
            </a:r>
            <a:br>
              <a:rPr lang="zh-CN" altLang="en-US" dirty="0"/>
            </a:br>
            <a:r>
              <a:rPr lang="en-US" altLang="zh-CN" dirty="0"/>
              <a:t>2</a:t>
            </a:r>
            <a:r>
              <a:rPr lang="zh-CN" altLang="en-US" dirty="0"/>
              <a:t>、由专家提供一系列</a:t>
            </a:r>
            <a:r>
              <a:rPr lang="en-US" altLang="zh-CN" dirty="0"/>
              <a:t>example dialogues</a:t>
            </a:r>
            <a:r>
              <a:rPr lang="zh-CN" altLang="en-US" dirty="0"/>
              <a:t>，用</a:t>
            </a:r>
            <a:r>
              <a:rPr lang="en-US" altLang="zh-CN" dirty="0"/>
              <a:t>RNN</a:t>
            </a:r>
            <a:r>
              <a:rPr lang="zh-CN" altLang="en-US" dirty="0"/>
              <a:t>来学习。</a:t>
            </a:r>
            <a:br>
              <a:rPr lang="zh-CN" altLang="en-US" dirty="0"/>
            </a:br>
            <a:r>
              <a:rPr lang="en-US" altLang="zh-CN" dirty="0"/>
              <a:t>3</a:t>
            </a:r>
            <a:r>
              <a:rPr lang="zh-CN" altLang="en-US" dirty="0"/>
              <a:t>、用一个模拟</a:t>
            </a:r>
            <a:r>
              <a:rPr lang="en-US" altLang="zh-CN" dirty="0"/>
              <a:t>user</a:t>
            </a:r>
            <a:r>
              <a:rPr lang="zh-CN" altLang="en-US" dirty="0"/>
              <a:t>随机产生</a:t>
            </a:r>
            <a:r>
              <a:rPr lang="en-US" altLang="zh-CN" dirty="0"/>
              <a:t>query</a:t>
            </a:r>
            <a:r>
              <a:rPr lang="zh-CN" altLang="en-US" dirty="0"/>
              <a:t>，</a:t>
            </a:r>
            <a:r>
              <a:rPr lang="en-US" altLang="zh-CN" dirty="0"/>
              <a:t>bot</a:t>
            </a:r>
            <a:r>
              <a:rPr lang="zh-CN" altLang="en-US" dirty="0"/>
              <a:t>进行</a:t>
            </a:r>
            <a:r>
              <a:rPr lang="en-US" altLang="zh-CN" dirty="0"/>
              <a:t>response</a:t>
            </a:r>
            <a:r>
              <a:rPr lang="zh-CN" altLang="en-US" dirty="0"/>
              <a:t>，专家进行纠正。</a:t>
            </a:r>
            <a:br>
              <a:rPr lang="zh-CN" altLang="en-US" dirty="0"/>
            </a:br>
            <a:r>
              <a:rPr lang="en-US" altLang="zh-CN" dirty="0"/>
              <a:t>4</a:t>
            </a:r>
            <a:r>
              <a:rPr lang="zh-CN" altLang="en-US" dirty="0"/>
              <a:t>、</a:t>
            </a:r>
            <a:r>
              <a:rPr lang="en-US" altLang="zh-CN" dirty="0"/>
              <a:t>bot</a:t>
            </a:r>
            <a:r>
              <a:rPr lang="zh-CN" altLang="en-US" dirty="0"/>
              <a:t>上线服务，与真实客户进行对话，通过反馈来提高</a:t>
            </a:r>
            <a:r>
              <a:rPr lang="en-US" altLang="zh-CN" dirty="0"/>
              <a:t>bot</a:t>
            </a:r>
            <a:r>
              <a:rPr lang="zh-CN" altLang="en-US" dirty="0"/>
              <a:t>服务质量。</a:t>
            </a:r>
          </a:p>
          <a:p>
            <a:br>
              <a:rPr lang="zh-CN" altLang="en-US" dirty="0"/>
            </a:br>
            <a:br>
              <a:rPr lang="zh-CN" altLang="en-US" dirty="0"/>
            </a:br>
            <a:endParaRPr lang="zh-CN" altLang="en-US" b="0"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17</a:t>
            </a:fld>
            <a:endParaRPr lang="zh-CN" altLang="en-US"/>
          </a:p>
        </p:txBody>
      </p:sp>
    </p:spTree>
    <p:extLst>
      <p:ext uri="{BB962C8B-B14F-4D97-AF65-F5344CB8AC3E}">
        <p14:creationId xmlns:p14="http://schemas.microsoft.com/office/powerpoint/2010/main" val="2481344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它的模型分为</a:t>
            </a:r>
            <a:r>
              <a:rPr lang="en-US" altLang="zh-CN" dirty="0"/>
              <a:t>13</a:t>
            </a:r>
            <a:r>
              <a:rPr lang="zh-CN" altLang="en-US" dirty="0"/>
              <a:t>步：</a:t>
            </a:r>
            <a:endParaRPr lang="en-US" altLang="zh-CN" dirty="0"/>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user</a:t>
            </a:r>
            <a:r>
              <a:rPr lang="zh-CN" altLang="zh-CN" sz="1200" kern="1200" dirty="0">
                <a:solidFill>
                  <a:schemeClr val="tx1"/>
                </a:solidFill>
                <a:effectLst/>
                <a:latin typeface="+mn-lt"/>
                <a:ea typeface="+mn-ea"/>
                <a:cs typeface="+mn-cs"/>
              </a:rPr>
              <a:t>输入请求，也就是一句话</a:t>
            </a: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从输入提取</a:t>
            </a:r>
            <a:r>
              <a:rPr lang="en-US" altLang="zh-CN" sz="1200" kern="1200" dirty="0">
                <a:solidFill>
                  <a:schemeClr val="tx1"/>
                </a:solidFill>
                <a:effectLst/>
                <a:latin typeface="+mn-lt"/>
                <a:ea typeface="+mn-ea"/>
                <a:cs typeface="+mn-cs"/>
              </a:rPr>
              <a:t>entity</a:t>
            </a:r>
            <a:endParaRPr lang="zh-CN"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将提取出的</a:t>
            </a:r>
            <a:r>
              <a:rPr lang="en-US" altLang="zh-CN" sz="1200" kern="1200" dirty="0">
                <a:solidFill>
                  <a:schemeClr val="tx1"/>
                </a:solidFill>
                <a:effectLst/>
                <a:latin typeface="+mn-lt"/>
                <a:ea typeface="+mn-ea"/>
                <a:cs typeface="+mn-cs"/>
              </a:rPr>
              <a:t>entity</a:t>
            </a:r>
            <a:r>
              <a:rPr lang="zh-CN" altLang="zh-CN" sz="1200" kern="1200" dirty="0">
                <a:solidFill>
                  <a:schemeClr val="tx1"/>
                </a:solidFill>
                <a:effectLst/>
                <a:latin typeface="+mn-lt"/>
                <a:ea typeface="+mn-ea"/>
                <a:cs typeface="+mn-cs"/>
              </a:rPr>
              <a:t>对应到事先准备好的数据库中的具体</a:t>
            </a:r>
            <a:r>
              <a:rPr lang="en-US" altLang="zh-CN" sz="1200" kern="1200" dirty="0">
                <a:solidFill>
                  <a:schemeClr val="tx1"/>
                </a:solidFill>
                <a:effectLst/>
                <a:latin typeface="+mn-lt"/>
                <a:ea typeface="+mn-ea"/>
                <a:cs typeface="+mn-cs"/>
              </a:rPr>
              <a:t>entity</a:t>
            </a:r>
            <a:endParaRPr lang="zh-CN"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）以及</a:t>
            </a:r>
            <a:r>
              <a:rPr lang="en-US" altLang="zh-CN" sz="1200" kern="1200" dirty="0">
                <a:solidFill>
                  <a:schemeClr val="tx1"/>
                </a:solidFill>
                <a:effectLst/>
                <a:latin typeface="+mn-lt"/>
                <a:ea typeface="+mn-ea"/>
                <a:cs typeface="+mn-cs"/>
              </a:rPr>
              <a:t>API Call</a:t>
            </a:r>
            <a:r>
              <a:rPr lang="zh-CN" altLang="zh-CN" sz="1200" kern="1200" dirty="0">
                <a:solidFill>
                  <a:schemeClr val="tx1"/>
                </a:solidFill>
                <a:effectLst/>
                <a:latin typeface="+mn-lt"/>
                <a:ea typeface="+mn-ea"/>
                <a:cs typeface="+mn-cs"/>
              </a:rPr>
              <a:t>，以及（</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）模块的输出提取一组</a:t>
            </a:r>
            <a:r>
              <a:rPr lang="en-US" altLang="zh-CN" sz="1200" kern="1200" dirty="0">
                <a:solidFill>
                  <a:schemeClr val="tx1"/>
                </a:solidFill>
                <a:effectLst/>
                <a:latin typeface="+mn-lt"/>
                <a:ea typeface="+mn-ea"/>
                <a:cs typeface="+mn-cs"/>
              </a:rPr>
              <a:t>Feature Vector</a:t>
            </a:r>
            <a:r>
              <a:rPr lang="zh-CN" altLang="zh-CN" sz="1200" kern="1200" dirty="0">
                <a:solidFill>
                  <a:schemeClr val="tx1"/>
                </a:solidFill>
                <a:effectLst/>
                <a:latin typeface="+mn-lt"/>
                <a:ea typeface="+mn-ea"/>
                <a:cs typeface="+mn-cs"/>
              </a:rPr>
              <a:t>作为</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的输入部分</a:t>
            </a: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vector</a:t>
            </a:r>
            <a:r>
              <a:rPr lang="zh-CN" altLang="zh-CN" sz="1200" kern="1200" dirty="0">
                <a:solidFill>
                  <a:schemeClr val="tx1"/>
                </a:solidFill>
                <a:effectLst/>
                <a:latin typeface="+mn-lt"/>
                <a:ea typeface="+mn-ea"/>
                <a:cs typeface="+mn-cs"/>
              </a:rPr>
              <a:t>放到</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中，得到一个</a:t>
            </a:r>
            <a:r>
              <a:rPr lang="en-US" altLang="zh-CN" sz="1200" kern="1200" dirty="0">
                <a:solidFill>
                  <a:schemeClr val="tx1"/>
                </a:solidFill>
                <a:effectLst/>
                <a:latin typeface="+mn-lt"/>
                <a:ea typeface="+mn-ea"/>
                <a:cs typeface="+mn-cs"/>
              </a:rPr>
              <a:t>template action</a:t>
            </a:r>
            <a:r>
              <a:rPr lang="zh-CN" altLang="zh-CN" sz="1200" kern="1200" dirty="0">
                <a:solidFill>
                  <a:schemeClr val="tx1"/>
                </a:solidFill>
                <a:effectLst/>
                <a:latin typeface="+mn-lt"/>
                <a:ea typeface="+mn-ea"/>
                <a:cs typeface="+mn-cs"/>
              </a:rPr>
              <a:t>（可能的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）的概率分布</a:t>
            </a: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由开发者给出一个</a:t>
            </a:r>
            <a:r>
              <a:rPr lang="en-US" altLang="zh-CN" sz="1200" kern="1200" dirty="0">
                <a:solidFill>
                  <a:schemeClr val="tx1"/>
                </a:solidFill>
                <a:effectLst/>
                <a:latin typeface="+mn-lt"/>
                <a:ea typeface="+mn-ea"/>
                <a:cs typeface="+mn-cs"/>
              </a:rPr>
              <a:t>action mask</a:t>
            </a:r>
            <a:endParaRPr lang="zh-CN"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action mask</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template action</a:t>
            </a:r>
            <a:r>
              <a:rPr lang="zh-CN" altLang="zh-CN" sz="1200" kern="1200" dirty="0">
                <a:solidFill>
                  <a:schemeClr val="tx1"/>
                </a:solidFill>
                <a:effectLst/>
                <a:latin typeface="+mn-lt"/>
                <a:ea typeface="+mn-ea"/>
                <a:cs typeface="+mn-cs"/>
              </a:rPr>
              <a:t>中还没被</a:t>
            </a:r>
            <a:r>
              <a:rPr lang="en-US" altLang="zh-CN" sz="1200" kern="1200" dirty="0">
                <a:solidFill>
                  <a:schemeClr val="tx1"/>
                </a:solidFill>
                <a:effectLst/>
                <a:latin typeface="+mn-lt"/>
                <a:ea typeface="+mn-ea"/>
                <a:cs typeface="+mn-cs"/>
              </a:rPr>
              <a:t>identified</a:t>
            </a:r>
            <a:r>
              <a:rPr lang="zh-CN" altLang="zh-CN" sz="1200" kern="1200" dirty="0">
                <a:solidFill>
                  <a:schemeClr val="tx1"/>
                </a:solidFill>
                <a:effectLst/>
                <a:latin typeface="+mn-lt"/>
                <a:ea typeface="+mn-ea"/>
                <a:cs typeface="+mn-cs"/>
              </a:rPr>
              <a:t>的部分</a:t>
            </a:r>
            <a:r>
              <a:rPr lang="en-US" altLang="zh-CN" sz="1200" kern="1200" dirty="0">
                <a:solidFill>
                  <a:schemeClr val="tx1"/>
                </a:solidFill>
                <a:effectLst/>
                <a:latin typeface="+mn-lt"/>
                <a:ea typeface="+mn-ea"/>
                <a:cs typeface="+mn-cs"/>
              </a:rPr>
              <a:t>mask</a:t>
            </a:r>
            <a:r>
              <a:rPr lang="zh-CN" altLang="zh-CN" sz="1200" kern="1200" dirty="0">
                <a:solidFill>
                  <a:schemeClr val="tx1"/>
                </a:solidFill>
                <a:effectLst/>
                <a:latin typeface="+mn-lt"/>
                <a:ea typeface="+mn-ea"/>
                <a:cs typeface="+mn-cs"/>
              </a:rPr>
              <a:t>掉</a:t>
            </a: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把（</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）重新归一化处理</a:t>
            </a: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template action</a:t>
            </a:r>
            <a:r>
              <a:rPr lang="zh-CN" altLang="zh-CN" sz="1200" kern="1200" dirty="0">
                <a:solidFill>
                  <a:schemeClr val="tx1"/>
                </a:solidFill>
                <a:effectLst/>
                <a:latin typeface="+mn-lt"/>
                <a:ea typeface="+mn-ea"/>
                <a:cs typeface="+mn-cs"/>
              </a:rPr>
              <a:t>的分布中选择</a:t>
            </a:r>
            <a:r>
              <a:rPr lang="en-US" altLang="zh-CN" sz="1200" kern="1200" dirty="0">
                <a:solidFill>
                  <a:schemeClr val="tx1"/>
                </a:solidFill>
                <a:effectLst/>
                <a:latin typeface="+mn-lt"/>
                <a:ea typeface="+mn-ea"/>
                <a:cs typeface="+mn-cs"/>
              </a:rPr>
              <a:t>action</a:t>
            </a:r>
            <a:endParaRPr lang="zh-CN"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替换</a:t>
            </a:r>
            <a:r>
              <a:rPr lang="en-US" altLang="zh-CN" sz="1200" kern="1200" dirty="0">
                <a:solidFill>
                  <a:schemeClr val="tx1"/>
                </a:solidFill>
                <a:effectLst/>
                <a:latin typeface="+mn-lt"/>
                <a:ea typeface="+mn-ea"/>
                <a:cs typeface="+mn-cs"/>
              </a:rPr>
              <a:t>template </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entity</a:t>
            </a:r>
            <a:r>
              <a:rPr lang="zh-CN" altLang="zh-CN" sz="1200" kern="1200" dirty="0">
                <a:solidFill>
                  <a:schemeClr val="tx1"/>
                </a:solidFill>
                <a:effectLst/>
                <a:latin typeface="+mn-lt"/>
                <a:ea typeface="+mn-ea"/>
                <a:cs typeface="+mn-cs"/>
              </a:rPr>
              <a:t>，作为输出，这一部分也是</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的输入</a:t>
            </a: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判断</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的类型，是</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的话到（</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），否则到（</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a:t>
            </a: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调用开发者写好的</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，这一部分也作为</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的输入</a:t>
            </a:r>
          </a:p>
          <a:p>
            <a:pPr lvl="0"/>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生成</a:t>
            </a:r>
            <a:r>
              <a:rPr lang="en-US" altLang="zh-CN" sz="1200" kern="1200" dirty="0">
                <a:solidFill>
                  <a:schemeClr val="tx1"/>
                </a:solidFill>
                <a:effectLst/>
                <a:latin typeface="+mn-lt"/>
                <a:ea typeface="+mn-ea"/>
                <a:cs typeface="+mn-cs"/>
              </a:rPr>
              <a:t>response</a:t>
            </a:r>
            <a:r>
              <a:rPr lang="zh-CN" altLang="zh-CN" sz="1200" kern="1200" dirty="0">
                <a:solidFill>
                  <a:schemeClr val="tx1"/>
                </a:solidFill>
                <a:effectLst/>
                <a:latin typeface="+mn-lt"/>
                <a:ea typeface="+mn-ea"/>
                <a:cs typeface="+mn-cs"/>
              </a:rPr>
              <a:t>，返回给用户</a:t>
            </a:r>
            <a:endParaRPr lang="en-US" altLang="zh-CN" sz="1200" kern="1200" dirty="0">
              <a:solidFill>
                <a:schemeClr val="tx1"/>
              </a:solidFill>
              <a:effectLst/>
              <a:latin typeface="+mn-lt"/>
              <a:ea typeface="+mn-ea"/>
              <a:cs typeface="+mn-cs"/>
            </a:endParaRPr>
          </a:p>
          <a:p>
            <a:pPr lvl="0"/>
            <a:r>
              <a:rPr lang="zh-CN" altLang="en-US" sz="1200" b="0" i="0" kern="1200" dirty="0">
                <a:solidFill>
                  <a:schemeClr val="tx1"/>
                </a:solidFill>
                <a:effectLst/>
                <a:latin typeface="+mn-lt"/>
                <a:ea typeface="+mn-ea"/>
                <a:cs typeface="+mn-cs"/>
              </a:rPr>
              <a:t>我们可以看到整个过程基本上只有</a:t>
            </a:r>
            <a:r>
              <a:rPr lang="zh-CN" altLang="zh-CN" sz="1200" kern="1200" dirty="0">
                <a:solidFill>
                  <a:schemeClr val="tx1"/>
                </a:solidFill>
                <a:effectLst/>
                <a:latin typeface="+mn-lt"/>
                <a:ea typeface="+mn-ea"/>
                <a:cs typeface="+mn-cs"/>
              </a:rPr>
              <a:t>数据库</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action mask</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需要开发者提供。</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18</a:t>
            </a:fld>
            <a:endParaRPr lang="zh-CN" altLang="en-US"/>
          </a:p>
        </p:txBody>
      </p:sp>
    </p:spTree>
    <p:extLst>
      <p:ext uri="{BB962C8B-B14F-4D97-AF65-F5344CB8AC3E}">
        <p14:creationId xmlns:p14="http://schemas.microsoft.com/office/powerpoint/2010/main" val="1824556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然后这里我介绍一下它的</a:t>
            </a:r>
            <a:r>
              <a:rPr lang="en-US" altLang="zh-CN" sz="1200" b="0" i="0" kern="1200" dirty="0">
                <a:solidFill>
                  <a:schemeClr val="tx1"/>
                </a:solidFill>
                <a:effectLst/>
                <a:latin typeface="+mn-lt"/>
                <a:ea typeface="+mn-ea"/>
                <a:cs typeface="+mn-cs"/>
              </a:rPr>
              <a:t>Action selection</a:t>
            </a:r>
            <a:r>
              <a:rPr lang="zh-CN" altLang="en-US" sz="1200" b="0" i="0" kern="1200" dirty="0">
                <a:solidFill>
                  <a:schemeClr val="tx1"/>
                </a:solidFill>
                <a:effectLst/>
                <a:latin typeface="+mn-lt"/>
                <a:ea typeface="+mn-ea"/>
                <a:cs typeface="+mn-cs"/>
              </a:rPr>
              <a:t>部分，也就是结合了</a:t>
            </a:r>
            <a:r>
              <a:rPr lang="en-US" altLang="zh-CN" sz="1200" b="0" i="0" kern="1200" dirty="0">
                <a:solidFill>
                  <a:schemeClr val="tx1"/>
                </a:solidFill>
                <a:effectLst/>
                <a:latin typeface="+mn-lt"/>
                <a:ea typeface="+mn-ea"/>
                <a:cs typeface="+mn-cs"/>
              </a:rPr>
              <a:t>SL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RL</a:t>
            </a:r>
            <a:r>
              <a:rPr lang="zh-CN" altLang="en-US" sz="1200" b="0" i="0" kern="1200" dirty="0">
                <a:solidFill>
                  <a:schemeClr val="tx1"/>
                </a:solidFill>
                <a:effectLst/>
                <a:latin typeface="+mn-lt"/>
                <a:ea typeface="+mn-ea"/>
                <a:cs typeface="+mn-cs"/>
              </a:rPr>
              <a:t>的训练过程。</a:t>
            </a:r>
          </a:p>
          <a:p>
            <a:r>
              <a:rPr lang="zh-CN" altLang="en-US" sz="1200" b="0" i="0" kern="1200" dirty="0">
                <a:solidFill>
                  <a:schemeClr val="tx1"/>
                </a:solidFill>
                <a:effectLst/>
                <a:latin typeface="+mn-lt"/>
                <a:ea typeface="+mn-ea"/>
                <a:cs typeface="+mn-cs"/>
              </a:rPr>
              <a:t>一般我们用于</a:t>
            </a:r>
            <a:r>
              <a:rPr lang="en-US" altLang="zh-CN" sz="1200" b="0" i="0" kern="1200" dirty="0">
                <a:solidFill>
                  <a:schemeClr val="tx1"/>
                </a:solidFill>
                <a:effectLst/>
                <a:latin typeface="+mn-lt"/>
                <a:ea typeface="+mn-ea"/>
                <a:cs typeface="+mn-cs"/>
              </a:rPr>
              <a:t>Action selection</a:t>
            </a:r>
            <a:r>
              <a:rPr lang="zh-CN" altLang="en-US" sz="1200" b="0" i="0" kern="1200" dirty="0">
                <a:solidFill>
                  <a:schemeClr val="tx1"/>
                </a:solidFill>
                <a:effectLst/>
                <a:latin typeface="+mn-lt"/>
                <a:ea typeface="+mn-ea"/>
                <a:cs typeface="+mn-cs"/>
              </a:rPr>
              <a:t>的方法：人工，监督学习和强化学习。</a:t>
            </a:r>
          </a:p>
          <a:p>
            <a:r>
              <a:rPr lang="zh-CN" altLang="en-US" sz="1200" b="0" i="0" kern="1200" dirty="0">
                <a:solidFill>
                  <a:schemeClr val="tx1"/>
                </a:solidFill>
                <a:effectLst/>
                <a:latin typeface="+mn-lt"/>
                <a:ea typeface="+mn-ea"/>
                <a:cs typeface="+mn-cs"/>
              </a:rPr>
              <a:t>监督学习（</a:t>
            </a:r>
            <a:r>
              <a:rPr lang="en-US" altLang="zh-CN" sz="1200" b="0" i="0" kern="1200" dirty="0">
                <a:solidFill>
                  <a:schemeClr val="tx1"/>
                </a:solidFill>
                <a:effectLst/>
                <a:latin typeface="+mn-lt"/>
                <a:ea typeface="+mn-ea"/>
                <a:cs typeface="+mn-cs"/>
              </a:rPr>
              <a:t>SL</a:t>
            </a:r>
            <a:r>
              <a:rPr lang="zh-CN" altLang="en-US" sz="1200" b="0" i="0" kern="1200" dirty="0">
                <a:solidFill>
                  <a:schemeClr val="tx1"/>
                </a:solidFill>
                <a:effectLst/>
                <a:latin typeface="+mn-lt"/>
                <a:ea typeface="+mn-ea"/>
                <a:cs typeface="+mn-cs"/>
              </a:rPr>
              <a:t>）就是从示例对话中学习</a:t>
            </a:r>
            <a:r>
              <a:rPr lang="en-US" altLang="zh-CN" sz="1200" b="0" i="0" kern="1200" dirty="0">
                <a:solidFill>
                  <a:schemeClr val="tx1"/>
                </a:solidFill>
                <a:effectLst/>
                <a:latin typeface="+mn-lt"/>
                <a:ea typeface="+mn-ea"/>
                <a:cs typeface="+mn-cs"/>
              </a:rPr>
              <a:t>Action selection</a:t>
            </a:r>
            <a:r>
              <a:rPr lang="zh-CN" altLang="en-US" sz="1200" b="0" i="0" kern="1200" dirty="0">
                <a:solidFill>
                  <a:schemeClr val="tx1"/>
                </a:solidFill>
                <a:effectLst/>
                <a:latin typeface="+mn-lt"/>
                <a:ea typeface="+mn-ea"/>
                <a:cs typeface="+mn-cs"/>
              </a:rPr>
              <a:t>。它的优点是可以随时通过添加更多示例对话来改进策略，但是，系统不直接从与最终用户的交互中学习。</a:t>
            </a:r>
          </a:p>
          <a:p>
            <a:r>
              <a:rPr lang="zh-CN" altLang="en-US" sz="1200" b="0" i="0" kern="1200" dirty="0">
                <a:solidFill>
                  <a:schemeClr val="tx1"/>
                </a:solidFill>
                <a:effectLst/>
                <a:latin typeface="+mn-lt"/>
                <a:ea typeface="+mn-ea"/>
                <a:cs typeface="+mn-cs"/>
              </a:rPr>
              <a:t>强化学习（</a:t>
            </a:r>
            <a:r>
              <a:rPr lang="en-US" altLang="zh-CN" sz="1200" b="0" i="0" kern="1200" dirty="0">
                <a:solidFill>
                  <a:schemeClr val="tx1"/>
                </a:solidFill>
                <a:effectLst/>
                <a:latin typeface="+mn-lt"/>
                <a:ea typeface="+mn-ea"/>
                <a:cs typeface="+mn-cs"/>
              </a:rPr>
              <a:t>RL</a:t>
            </a:r>
            <a:r>
              <a:rPr lang="zh-CN" altLang="en-US" sz="1200" b="0" i="0" kern="1200" dirty="0">
                <a:solidFill>
                  <a:schemeClr val="tx1"/>
                </a:solidFill>
                <a:effectLst/>
                <a:latin typeface="+mn-lt"/>
                <a:ea typeface="+mn-ea"/>
                <a:cs typeface="+mn-cs"/>
              </a:rPr>
              <a:t>）来也可以来学习</a:t>
            </a:r>
            <a:r>
              <a:rPr lang="en-US" altLang="zh-CN" sz="1200" b="0" i="0" kern="1200" dirty="0">
                <a:solidFill>
                  <a:schemeClr val="tx1"/>
                </a:solidFill>
                <a:effectLst/>
                <a:latin typeface="+mn-lt"/>
                <a:ea typeface="+mn-ea"/>
                <a:cs typeface="+mn-cs"/>
              </a:rPr>
              <a:t>Action selection</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RL</a:t>
            </a:r>
            <a:r>
              <a:rPr lang="zh-CN" altLang="en-US" sz="1200" b="0" i="0" kern="1200" dirty="0">
                <a:solidFill>
                  <a:schemeClr val="tx1"/>
                </a:solidFill>
                <a:effectLst/>
                <a:latin typeface="+mn-lt"/>
                <a:ea typeface="+mn-ea"/>
                <a:cs typeface="+mn-cs"/>
              </a:rPr>
              <a:t>中，代理接收指示整个对话的质量的奖励信号，但不指示应该采取什么动作。</a:t>
            </a:r>
          </a:p>
          <a:p>
            <a:r>
              <a:rPr lang="zh-CN" altLang="en-US" sz="1200" b="0" i="0" kern="1200" dirty="0">
                <a:solidFill>
                  <a:schemeClr val="tx1"/>
                </a:solidFill>
                <a:effectLst/>
                <a:latin typeface="+mn-lt"/>
                <a:ea typeface="+mn-ea"/>
                <a:cs typeface="+mn-cs"/>
              </a:rPr>
              <a:t>如果奖励信号自然发生，例如用户是否成功完成任务，则</a:t>
            </a:r>
            <a:r>
              <a:rPr lang="en-US" altLang="zh-CN" sz="1200" b="0" i="0" kern="1200" dirty="0">
                <a:solidFill>
                  <a:schemeClr val="tx1"/>
                </a:solidFill>
                <a:effectLst/>
                <a:latin typeface="+mn-lt"/>
                <a:ea typeface="+mn-ea"/>
                <a:cs typeface="+mn-cs"/>
              </a:rPr>
              <a:t>RL</a:t>
            </a:r>
            <a:r>
              <a:rPr lang="zh-CN" altLang="en-US" sz="1200" b="0" i="0" kern="1200" dirty="0">
                <a:solidFill>
                  <a:schemeClr val="tx1"/>
                </a:solidFill>
                <a:effectLst/>
                <a:latin typeface="+mn-lt"/>
                <a:ea typeface="+mn-ea"/>
                <a:cs typeface="+mn-cs"/>
              </a:rPr>
              <a:t>可以直接从与用户的交互中进行学习，而无需额外的标记。但是因为只通过奖励信号，</a:t>
            </a:r>
            <a:r>
              <a:rPr lang="en-US" altLang="zh-CN" sz="1200" b="0" i="0" kern="1200" dirty="0">
                <a:solidFill>
                  <a:schemeClr val="tx1"/>
                </a:solidFill>
                <a:effectLst/>
                <a:latin typeface="+mn-lt"/>
                <a:ea typeface="+mn-ea"/>
                <a:cs typeface="+mn-cs"/>
              </a:rPr>
              <a:t>RL</a:t>
            </a:r>
            <a:r>
              <a:rPr lang="zh-CN" altLang="en-US" sz="1200" b="0" i="0" kern="1200" dirty="0">
                <a:solidFill>
                  <a:schemeClr val="tx1"/>
                </a:solidFill>
                <a:effectLst/>
                <a:latin typeface="+mn-lt"/>
                <a:ea typeface="+mn-ea"/>
                <a:cs typeface="+mn-cs"/>
              </a:rPr>
              <a:t>系统很难调试，而且在学习的早期阶段，</a:t>
            </a:r>
            <a:r>
              <a:rPr lang="en-US" altLang="zh-CN" sz="1200" b="0" i="0" kern="1200" dirty="0">
                <a:solidFill>
                  <a:schemeClr val="tx1"/>
                </a:solidFill>
                <a:effectLst/>
                <a:latin typeface="+mn-lt"/>
                <a:ea typeface="+mn-ea"/>
                <a:cs typeface="+mn-cs"/>
              </a:rPr>
              <a:t>RL</a:t>
            </a:r>
            <a:r>
              <a:rPr lang="zh-CN" altLang="en-US" sz="1200" b="0" i="0" kern="1200" dirty="0">
                <a:solidFill>
                  <a:schemeClr val="tx1"/>
                </a:solidFill>
                <a:effectLst/>
                <a:latin typeface="+mn-lt"/>
                <a:ea typeface="+mn-ea"/>
                <a:cs typeface="+mn-cs"/>
              </a:rPr>
              <a:t>性能往往相当差。</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本文的方法中，神经网络结合了监督学习和强化学习进行优化。具体过程是这样的：</a:t>
            </a:r>
          </a:p>
          <a:p>
            <a:r>
              <a:rPr lang="zh-CN" altLang="en-US" sz="1200" b="0" i="0" kern="1200" dirty="0">
                <a:solidFill>
                  <a:schemeClr val="tx1"/>
                </a:solidFill>
                <a:effectLst/>
                <a:latin typeface="+mn-lt"/>
                <a:ea typeface="+mn-ea"/>
                <a:cs typeface="+mn-cs"/>
              </a:rPr>
              <a:t>首先设计者提供一组训练对话（实验中提供了</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组），并且使用监督学习训练</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这就避免学习的早期性能不好。</a:t>
            </a:r>
          </a:p>
          <a:p>
            <a:r>
              <a:rPr lang="zh-CN" altLang="en-US" sz="1200" b="0" i="0" kern="1200" dirty="0">
                <a:solidFill>
                  <a:schemeClr val="tx1"/>
                </a:solidFill>
                <a:effectLst/>
                <a:latin typeface="+mn-lt"/>
                <a:ea typeface="+mn-ea"/>
                <a:cs typeface="+mn-cs"/>
              </a:rPr>
              <a:t>然后可以使用强化学习奖励信号，经由策略梯度来优化神经网络。</a:t>
            </a:r>
          </a:p>
          <a:p>
            <a:r>
              <a:rPr lang="zh-CN" altLang="en-US" sz="1200" b="0" i="0" kern="1200" dirty="0">
                <a:solidFill>
                  <a:schemeClr val="tx1"/>
                </a:solidFill>
                <a:effectLst/>
                <a:latin typeface="+mn-lt"/>
                <a:ea typeface="+mn-ea"/>
                <a:cs typeface="+mn-cs"/>
              </a:rPr>
              <a:t>与基于</a:t>
            </a:r>
            <a:r>
              <a:rPr lang="en-US" altLang="zh-CN" sz="1200" b="0" i="0" kern="1200" dirty="0">
                <a:solidFill>
                  <a:schemeClr val="tx1"/>
                </a:solidFill>
                <a:effectLst/>
                <a:latin typeface="+mn-lt"/>
                <a:ea typeface="+mn-ea"/>
                <a:cs typeface="+mn-cs"/>
              </a:rPr>
              <a:t>SL</a:t>
            </a:r>
            <a:r>
              <a:rPr lang="zh-CN" altLang="en-US" sz="1200" b="0" i="0" kern="1200" dirty="0">
                <a:solidFill>
                  <a:schemeClr val="tx1"/>
                </a:solidFill>
                <a:effectLst/>
                <a:latin typeface="+mn-lt"/>
                <a:ea typeface="+mn-ea"/>
                <a:cs typeface="+mn-cs"/>
              </a:rPr>
              <a:t>的方法一样，如果发现错误，可以将更多的训练对话添加到训练集中进行调试，因此系统仍然易于调试。</a:t>
            </a:r>
          </a:p>
          <a:p>
            <a:r>
              <a:rPr lang="zh-CN" altLang="en-US" sz="1200" b="0" i="0" kern="1200" dirty="0">
                <a:solidFill>
                  <a:schemeClr val="tx1"/>
                </a:solidFill>
                <a:effectLst/>
                <a:latin typeface="+mn-lt"/>
                <a:ea typeface="+mn-ea"/>
                <a:cs typeface="+mn-cs"/>
              </a:rPr>
              <a:t>最后，开发者提供的动作掩码来确定规则。我们的行动选择不同在于我们将训练语料库看作是权威的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我们的目标是避免与训练语料库的任何偏离，并且在示例对话提供不足的覆盖的情况下使用</a:t>
            </a:r>
            <a:r>
              <a:rPr lang="en-US" altLang="zh-CN" sz="1200" b="0" i="0" kern="1200" dirty="0">
                <a:solidFill>
                  <a:schemeClr val="tx1"/>
                </a:solidFill>
                <a:effectLst/>
                <a:latin typeface="+mn-lt"/>
                <a:ea typeface="+mn-ea"/>
                <a:cs typeface="+mn-cs"/>
              </a:rPr>
              <a:t>RL</a:t>
            </a:r>
            <a:r>
              <a:rPr lang="zh-CN" altLang="en-US" sz="1200" b="0" i="0" kern="1200" dirty="0">
                <a:solidFill>
                  <a:schemeClr val="tx1"/>
                </a:solidFill>
                <a:effectLst/>
                <a:latin typeface="+mn-lt"/>
                <a:ea typeface="+mn-ea"/>
                <a:cs typeface="+mn-cs"/>
              </a:rPr>
              <a:t>在线改善性能。</a:t>
            </a:r>
          </a:p>
          <a:p>
            <a:r>
              <a:rPr lang="zh-CN" altLang="en-US" sz="1200" b="0" i="0" kern="1200" dirty="0">
                <a:solidFill>
                  <a:schemeClr val="tx1"/>
                </a:solidFill>
                <a:effectLst/>
                <a:latin typeface="+mn-lt"/>
                <a:ea typeface="+mn-ea"/>
                <a:cs typeface="+mn-cs"/>
              </a:rPr>
              <a:t>总之，根据我们的知识，这是第一个端对端的对话控制方法，可以使用监督学习和强化学习训练，并自动推断对话历史的表示，同时明确跟踪实体。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实验也证明了这两种训练方法是互补的，可以</a:t>
            </a:r>
            <a:r>
              <a:rPr lang="zh-CN" altLang="en-US" b="0" dirty="0"/>
              <a:t>达到更好的效果。</a:t>
            </a:r>
            <a:endParaRPr lang="en-US" altLang="zh-CN" b="0"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19</a:t>
            </a:fld>
            <a:endParaRPr lang="zh-CN" altLang="en-US"/>
          </a:p>
        </p:txBody>
      </p:sp>
    </p:spTree>
    <p:extLst>
      <p:ext uri="{BB962C8B-B14F-4D97-AF65-F5344CB8AC3E}">
        <p14:creationId xmlns:p14="http://schemas.microsoft.com/office/powerpoint/2010/main" val="394503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微软雅黑" panose="020B0503020204020204" pitchFamily="34" charset="-122"/>
              </a:rPr>
              <a:t>Seq2Seq</a:t>
            </a:r>
            <a:r>
              <a:rPr lang="zh-CN" altLang="en-US" dirty="0">
                <a:ea typeface="微软雅黑" panose="020B0503020204020204" pitchFamily="34" charset="-122"/>
              </a:rPr>
              <a:t>被提出于</a:t>
            </a:r>
            <a:r>
              <a:rPr lang="en-US" altLang="zh-CN" dirty="0">
                <a:ea typeface="微软雅黑" panose="020B0503020204020204" pitchFamily="34" charset="-122"/>
              </a:rPr>
              <a:t>2014</a:t>
            </a:r>
            <a:r>
              <a:rPr lang="zh-CN" altLang="en-US" dirty="0">
                <a:ea typeface="微软雅黑" panose="020B0503020204020204" pitchFamily="34" charset="-122"/>
              </a:rPr>
              <a:t>年，最早由两篇文章独立地阐述了它主要思想，分别是</a:t>
            </a:r>
            <a:r>
              <a:rPr lang="en-US" altLang="zh-CN" dirty="0">
                <a:ea typeface="微软雅黑" panose="020B0503020204020204" pitchFamily="34" charset="-122"/>
              </a:rPr>
              <a:t>Google Brain</a:t>
            </a:r>
            <a:r>
              <a:rPr lang="zh-CN" altLang="en-US" dirty="0">
                <a:ea typeface="微软雅黑" panose="020B0503020204020204" pitchFamily="34" charset="-122"/>
              </a:rPr>
              <a:t>团队的</a:t>
            </a:r>
            <a:r>
              <a:rPr lang="en-US" altLang="zh-CN" dirty="0">
                <a:ea typeface="微软雅黑" panose="020B0503020204020204" pitchFamily="34" charset="-122"/>
              </a:rPr>
              <a:t>《Sequence to Sequence Learning with Neural Networks》</a:t>
            </a:r>
            <a:r>
              <a:rPr lang="zh-CN" altLang="en-US" dirty="0">
                <a:ea typeface="微软雅黑" panose="020B0503020204020204" pitchFamily="34" charset="-122"/>
              </a:rPr>
              <a:t>和</a:t>
            </a:r>
            <a:r>
              <a:rPr lang="en-US" altLang="zh-CN" dirty="0" err="1">
                <a:ea typeface="微软雅黑" panose="020B0503020204020204" pitchFamily="34" charset="-122"/>
              </a:rPr>
              <a:t>Yoshua</a:t>
            </a:r>
            <a:r>
              <a:rPr lang="en-US" altLang="zh-CN" dirty="0">
                <a:ea typeface="微软雅黑" panose="020B0503020204020204" pitchFamily="34" charset="-122"/>
              </a:rPr>
              <a:t> </a:t>
            </a:r>
            <a:r>
              <a:rPr lang="en-US" altLang="zh-CN" dirty="0" err="1">
                <a:ea typeface="微软雅黑" panose="020B0503020204020204" pitchFamily="34" charset="-122"/>
              </a:rPr>
              <a:t>Bengio</a:t>
            </a:r>
            <a:r>
              <a:rPr lang="zh-CN" altLang="en-US" dirty="0">
                <a:ea typeface="微软雅黑" panose="020B0503020204020204" pitchFamily="34" charset="-122"/>
              </a:rPr>
              <a:t>团队的</a:t>
            </a:r>
            <a:r>
              <a:rPr lang="en-US" altLang="zh-CN" dirty="0">
                <a:ea typeface="微软雅黑" panose="020B0503020204020204" pitchFamily="34" charset="-122"/>
              </a:rPr>
              <a:t>《Learning Phrase Representation using RNN Encoder-Decoder for Statistical Machine Translation》</a:t>
            </a:r>
            <a:r>
              <a:rPr lang="zh-CN" altLang="en-US" dirty="0">
                <a:ea typeface="微软雅黑" panose="020B0503020204020204" pitchFamily="34" charset="-122"/>
              </a:rPr>
              <a:t>。</a:t>
            </a:r>
            <a:endParaRPr lang="en-US" altLang="zh-CN" dirty="0">
              <a:ea typeface="微软雅黑" panose="020B0503020204020204" pitchFamily="34" charset="-122"/>
            </a:endParaRPr>
          </a:p>
          <a:p>
            <a:r>
              <a:rPr lang="zh-CN" altLang="en-US" dirty="0">
                <a:ea typeface="微软雅黑" panose="020B0503020204020204" pitchFamily="34" charset="-122"/>
              </a:rPr>
              <a:t>这里我只看的第一篇，因此就参照这一篇来介绍一下。</a:t>
            </a:r>
            <a:endParaRPr lang="en-US" altLang="zh-CN" dirty="0">
              <a:ea typeface="微软雅黑" panose="020B0503020204020204" pitchFamily="34" charset="-122"/>
            </a:endParaRPr>
          </a:p>
          <a:p>
            <a:r>
              <a:rPr lang="en-US" altLang="zh-CN" dirty="0">
                <a:ea typeface="微软雅黑" panose="020B0503020204020204" pitchFamily="34" charset="-122"/>
              </a:rPr>
              <a:t>Seq2seq</a:t>
            </a:r>
            <a:r>
              <a:rPr lang="zh-CN" altLang="en-US" dirty="0">
                <a:ea typeface="微软雅黑" panose="020B0503020204020204" pitchFamily="34" charset="-122"/>
              </a:rPr>
              <a:t>模型我的理解就是一个映射：通过深度神经网络模型，将一个输入的</a:t>
            </a:r>
            <a:r>
              <a:rPr lang="en-US" altLang="zh-CN" dirty="0">
                <a:ea typeface="微软雅黑" panose="020B0503020204020204" pitchFamily="34" charset="-122"/>
              </a:rPr>
              <a:t>Sequence</a:t>
            </a:r>
            <a:r>
              <a:rPr lang="zh-CN" altLang="en-US" dirty="0">
                <a:ea typeface="微软雅黑" panose="020B0503020204020204" pitchFamily="34" charset="-122"/>
              </a:rPr>
              <a:t>映射为一个输出的</a:t>
            </a:r>
            <a:r>
              <a:rPr lang="en-US" altLang="zh-CN" dirty="0">
                <a:ea typeface="微软雅黑" panose="020B0503020204020204" pitchFamily="34" charset="-122"/>
              </a:rPr>
              <a:t>Sequence </a:t>
            </a:r>
            <a:r>
              <a:rPr lang="zh-CN" altLang="en-US" dirty="0">
                <a:ea typeface="微软雅黑" panose="020B0503020204020204" pitchFamily="34" charset="-122"/>
              </a:rPr>
              <a:t>，这一过程由编码</a:t>
            </a:r>
            <a:r>
              <a:rPr lang="en-US" altLang="zh-CN" dirty="0">
                <a:ea typeface="微软雅黑" panose="020B0503020204020204" pitchFamily="34" charset="-122"/>
              </a:rPr>
              <a:t>encoder</a:t>
            </a:r>
            <a:r>
              <a:rPr lang="zh-CN" altLang="en-US" dirty="0">
                <a:ea typeface="微软雅黑" panose="020B0503020204020204" pitchFamily="34" charset="-122"/>
              </a:rPr>
              <a:t>与解码</a:t>
            </a:r>
            <a:r>
              <a:rPr lang="en-US" altLang="zh-CN" dirty="0">
                <a:ea typeface="微软雅黑" panose="020B0503020204020204" pitchFamily="34" charset="-122"/>
              </a:rPr>
              <a:t>decoder</a:t>
            </a:r>
            <a:r>
              <a:rPr lang="zh-CN" altLang="en-US" dirty="0">
                <a:ea typeface="微软雅黑" panose="020B0503020204020204" pitchFamily="34" charset="-122"/>
              </a:rPr>
              <a:t>两个环节组成。</a:t>
            </a:r>
            <a:endParaRPr lang="en-US" altLang="zh-CN" dirty="0">
              <a:ea typeface="微软雅黑" panose="020B0503020204020204" pitchFamily="34" charset="-122"/>
            </a:endParaRPr>
          </a:p>
          <a:p>
            <a:r>
              <a:rPr lang="zh-CN" altLang="en-US" dirty="0">
                <a:ea typeface="微软雅黑" panose="020B0503020204020204" pitchFamily="34" charset="-122"/>
              </a:rPr>
              <a:t>模型中包含了两个</a:t>
            </a:r>
            <a:r>
              <a:rPr lang="en-US" altLang="zh-CN" dirty="0">
                <a:ea typeface="微软雅黑" panose="020B0503020204020204" pitchFamily="34" charset="-122"/>
              </a:rPr>
              <a:t>RNN</a:t>
            </a:r>
            <a:r>
              <a:rPr lang="zh-CN" altLang="en-US" dirty="0">
                <a:ea typeface="微软雅黑" panose="020B0503020204020204" pitchFamily="34" charset="-122"/>
              </a:rPr>
              <a:t>：作为</a:t>
            </a:r>
            <a:r>
              <a:rPr lang="en-US" altLang="zh-CN" dirty="0">
                <a:ea typeface="微软雅黑" panose="020B0503020204020204" pitchFamily="34" charset="-122"/>
              </a:rPr>
              <a:t>encoder</a:t>
            </a:r>
            <a:r>
              <a:rPr lang="zh-CN" altLang="en-US" dirty="0">
                <a:ea typeface="微软雅黑" panose="020B0503020204020204" pitchFamily="34" charset="-122"/>
              </a:rPr>
              <a:t>的</a:t>
            </a:r>
            <a:r>
              <a:rPr lang="en-US" altLang="zh-CN" dirty="0">
                <a:ea typeface="微软雅黑" panose="020B0503020204020204" pitchFamily="34" charset="-122"/>
              </a:rPr>
              <a:t>RNN</a:t>
            </a:r>
            <a:r>
              <a:rPr lang="zh-CN" altLang="en-US" dirty="0">
                <a:ea typeface="微软雅黑" panose="020B0503020204020204" pitchFamily="34" charset="-122"/>
              </a:rPr>
              <a:t>，用于把一个</a:t>
            </a:r>
            <a:r>
              <a:rPr lang="en-US" altLang="zh-CN" dirty="0">
                <a:ea typeface="微软雅黑" panose="020B0503020204020204" pitchFamily="34" charset="-122"/>
              </a:rPr>
              <a:t>Sequence</a:t>
            </a:r>
            <a:r>
              <a:rPr lang="zh-CN" altLang="en-US" dirty="0">
                <a:ea typeface="微软雅黑" panose="020B0503020204020204" pitchFamily="34" charset="-122"/>
              </a:rPr>
              <a:t>压缩成一个固定大小的向量；作为</a:t>
            </a:r>
            <a:r>
              <a:rPr lang="en-US" altLang="zh-CN" dirty="0">
                <a:ea typeface="微软雅黑" panose="020B0503020204020204" pitchFamily="34" charset="-122"/>
              </a:rPr>
              <a:t>decoder</a:t>
            </a:r>
            <a:r>
              <a:rPr lang="zh-CN" altLang="en-US" dirty="0">
                <a:ea typeface="微软雅黑" panose="020B0503020204020204" pitchFamily="34" charset="-122"/>
              </a:rPr>
              <a:t>的</a:t>
            </a:r>
            <a:r>
              <a:rPr lang="en-US" altLang="zh-CN" dirty="0">
                <a:ea typeface="微软雅黑" panose="020B0503020204020204" pitchFamily="34" charset="-122"/>
              </a:rPr>
              <a:t>RNN</a:t>
            </a:r>
            <a:r>
              <a:rPr lang="zh-CN" altLang="en-US" dirty="0">
                <a:ea typeface="微软雅黑" panose="020B0503020204020204" pitchFamily="34" charset="-122"/>
              </a:rPr>
              <a:t>，根据</a:t>
            </a:r>
            <a:r>
              <a:rPr lang="en-US" altLang="zh-CN" dirty="0">
                <a:ea typeface="微软雅黑" panose="020B0503020204020204" pitchFamily="34" charset="-122"/>
              </a:rPr>
              <a:t>encoder</a:t>
            </a:r>
            <a:r>
              <a:rPr lang="zh-CN" altLang="en-US" dirty="0">
                <a:ea typeface="微软雅黑" panose="020B0503020204020204" pitchFamily="34" charset="-122"/>
              </a:rPr>
              <a:t>的向量，生成一个</a:t>
            </a:r>
            <a:r>
              <a:rPr lang="en-US" altLang="zh-CN" dirty="0">
                <a:ea typeface="微软雅黑" panose="020B0503020204020204" pitchFamily="34" charset="-122"/>
              </a:rPr>
              <a:t>token</a:t>
            </a:r>
            <a:r>
              <a:rPr lang="zh-CN" altLang="en-US" dirty="0">
                <a:ea typeface="微软雅黑" panose="020B0503020204020204" pitchFamily="34" charset="-122"/>
              </a:rPr>
              <a:t>序列，这个</a:t>
            </a:r>
            <a:r>
              <a:rPr lang="en-US" altLang="zh-CN" dirty="0">
                <a:ea typeface="微软雅黑" panose="020B0503020204020204" pitchFamily="34" charset="-122"/>
              </a:rPr>
              <a:t>token</a:t>
            </a:r>
            <a:r>
              <a:rPr lang="zh-CN" altLang="en-US" dirty="0">
                <a:ea typeface="微软雅黑" panose="020B0503020204020204" pitchFamily="34" charset="-122"/>
              </a:rPr>
              <a:t>序列就是另一个</a:t>
            </a:r>
            <a:r>
              <a:rPr lang="en-US" altLang="zh-CN" dirty="0">
                <a:ea typeface="微软雅黑" panose="020B0503020204020204" pitchFamily="34" charset="-122"/>
              </a:rPr>
              <a:t>Sequence</a:t>
            </a:r>
            <a:r>
              <a:rPr lang="zh-CN" altLang="en-US" dirty="0">
                <a:ea typeface="微软雅黑" panose="020B0503020204020204" pitchFamily="34" charset="-122"/>
              </a:rPr>
              <a:t>。这里</a:t>
            </a:r>
            <a:r>
              <a:rPr lang="en-US" altLang="zh-CN" dirty="0">
                <a:ea typeface="微软雅黑" panose="020B0503020204020204" pitchFamily="34" charset="-122"/>
              </a:rPr>
              <a:t>RNN</a:t>
            </a:r>
            <a:r>
              <a:rPr lang="zh-CN" altLang="en-US" sz="1200" b="0" i="0" kern="1200" dirty="0">
                <a:solidFill>
                  <a:schemeClr val="tx1"/>
                </a:solidFill>
                <a:effectLst/>
                <a:latin typeface="+mn-lt"/>
                <a:ea typeface="+mn-ea"/>
                <a:cs typeface="+mn-cs"/>
              </a:rPr>
              <a:t>常用的是</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a:t>
            </a:r>
            <a:endParaRPr lang="en-US" altLang="zh-CN" dirty="0">
              <a:ea typeface="微软雅黑" panose="020B0503020204020204" pitchFamily="34" charset="-122"/>
            </a:endParaRPr>
          </a:p>
          <a:p>
            <a:r>
              <a:rPr lang="zh-CN" altLang="en-US" dirty="0">
                <a:ea typeface="微软雅黑" panose="020B0503020204020204" pitchFamily="34" charset="-122"/>
              </a:rPr>
              <a:t>如图，</a:t>
            </a:r>
            <a:r>
              <a:rPr lang="en-US" altLang="zh-CN" dirty="0" err="1">
                <a:ea typeface="微软雅黑" panose="020B0503020204020204" pitchFamily="34" charset="-122"/>
              </a:rPr>
              <a:t>SequenceABC</a:t>
            </a:r>
            <a:r>
              <a:rPr lang="zh-CN" altLang="en-US" dirty="0">
                <a:ea typeface="微软雅黑" panose="020B0503020204020204" pitchFamily="34" charset="-122"/>
              </a:rPr>
              <a:t>被映射到了</a:t>
            </a:r>
            <a:r>
              <a:rPr lang="en-US" altLang="zh-CN" dirty="0" err="1">
                <a:ea typeface="微软雅黑" panose="020B0503020204020204" pitchFamily="34" charset="-122"/>
              </a:rPr>
              <a:t>SequenceWXYZ</a:t>
            </a:r>
            <a:r>
              <a:rPr lang="zh-CN" altLang="en-US" dirty="0">
                <a:ea typeface="微软雅黑" panose="020B0503020204020204" pitchFamily="34" charset="-122"/>
              </a:rPr>
              <a:t>，其中</a:t>
            </a:r>
            <a:r>
              <a:rPr lang="en-US" altLang="zh-CN" dirty="0">
                <a:ea typeface="微软雅黑" panose="020B0503020204020204" pitchFamily="34" charset="-122"/>
              </a:rPr>
              <a:t>&lt;EOS&gt;</a:t>
            </a:r>
            <a:r>
              <a:rPr lang="zh-CN" altLang="en-US" dirty="0">
                <a:ea typeface="微软雅黑" panose="020B0503020204020204" pitchFamily="34" charset="-122"/>
              </a:rPr>
              <a:t>表示一句话结束。</a:t>
            </a:r>
            <a:endParaRPr lang="en-US" altLang="zh-CN" dirty="0">
              <a:ea typeface="微软雅黑" panose="020B0503020204020204" pitchFamily="34" charset="-122"/>
            </a:endParaRPr>
          </a:p>
          <a:p>
            <a:r>
              <a:rPr lang="zh-CN" altLang="en-US" dirty="0">
                <a:ea typeface="微软雅黑" panose="020B0503020204020204" pitchFamily="34" charset="-122"/>
              </a:rPr>
              <a:t>优化时，采用极大似然估计，让</a:t>
            </a:r>
            <a:r>
              <a:rPr lang="en-US" altLang="zh-CN" dirty="0">
                <a:ea typeface="微软雅黑" panose="020B0503020204020204" pitchFamily="34" charset="-122"/>
              </a:rPr>
              <a:t>Sequence A</a:t>
            </a:r>
            <a:r>
              <a:rPr lang="zh-CN" altLang="en-US" dirty="0">
                <a:ea typeface="微软雅黑" panose="020B0503020204020204" pitchFamily="34" charset="-122"/>
              </a:rPr>
              <a:t>被</a:t>
            </a:r>
            <a:r>
              <a:rPr lang="en-US" altLang="zh-CN" dirty="0">
                <a:ea typeface="微软雅黑" panose="020B0503020204020204" pitchFamily="34" charset="-122"/>
              </a:rPr>
              <a:t>encoder</a:t>
            </a:r>
            <a:r>
              <a:rPr lang="zh-CN" altLang="en-US" dirty="0">
                <a:ea typeface="微软雅黑" panose="020B0503020204020204" pitchFamily="34" charset="-122"/>
              </a:rPr>
              <a:t>后进行</a:t>
            </a:r>
            <a:r>
              <a:rPr lang="en-US" altLang="zh-CN" dirty="0">
                <a:ea typeface="微软雅黑" panose="020B0503020204020204" pitchFamily="34" charset="-122"/>
              </a:rPr>
              <a:t>decoder</a:t>
            </a:r>
            <a:r>
              <a:rPr lang="zh-CN" altLang="en-US" dirty="0">
                <a:ea typeface="微软雅黑" panose="020B0503020204020204" pitchFamily="34" charset="-122"/>
              </a:rPr>
              <a:t>得到的</a:t>
            </a:r>
            <a:r>
              <a:rPr lang="en-US" altLang="zh-CN" dirty="0">
                <a:ea typeface="微软雅黑" panose="020B0503020204020204" pitchFamily="34" charset="-122"/>
              </a:rPr>
              <a:t>B</a:t>
            </a:r>
            <a:r>
              <a:rPr lang="zh-CN" altLang="en-US" dirty="0">
                <a:ea typeface="微软雅黑" panose="020B0503020204020204" pitchFamily="34" charset="-122"/>
              </a:rPr>
              <a:t>的概率最大。</a:t>
            </a:r>
            <a:r>
              <a:rPr lang="en-US" altLang="zh-CN" dirty="0">
                <a:ea typeface="微软雅黑" panose="020B0503020204020204" pitchFamily="34" charset="-122"/>
              </a:rPr>
              <a:t>A</a:t>
            </a:r>
            <a:r>
              <a:rPr lang="zh-CN" altLang="en-US" dirty="0">
                <a:ea typeface="微软雅黑" panose="020B0503020204020204" pitchFamily="34" charset="-122"/>
              </a:rPr>
              <a:t>，</a:t>
            </a:r>
            <a:r>
              <a:rPr lang="en-US" altLang="zh-CN" dirty="0">
                <a:ea typeface="微软雅黑" panose="020B0503020204020204" pitchFamily="34" charset="-122"/>
              </a:rPr>
              <a:t>B</a:t>
            </a:r>
            <a:r>
              <a:rPr lang="zh-CN" altLang="en-US" dirty="0">
                <a:ea typeface="微软雅黑" panose="020B0503020204020204" pitchFamily="34" charset="-122"/>
              </a:rPr>
              <a:t>长度可以不同。</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3</a:t>
            </a:fld>
            <a:endParaRPr lang="zh-CN" altLang="en-US"/>
          </a:p>
        </p:txBody>
      </p:sp>
    </p:spTree>
    <p:extLst>
      <p:ext uri="{BB962C8B-B14F-4D97-AF65-F5344CB8AC3E}">
        <p14:creationId xmlns:p14="http://schemas.microsoft.com/office/powerpoint/2010/main" val="43678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微软雅黑" panose="020B0503020204020204" pitchFamily="34" charset="-122"/>
              </a:rPr>
              <a:t>解译的过程可以被理解为运用局部最优解算法来返回对应概率最大的词汇，或是通过</a:t>
            </a:r>
            <a:r>
              <a:rPr lang="en-US" altLang="zh-CN" sz="1200" dirty="0">
                <a:ea typeface="微软雅黑" panose="020B0503020204020204" pitchFamily="34" charset="-122"/>
              </a:rPr>
              <a:t>Beam Search</a:t>
            </a:r>
            <a:r>
              <a:rPr lang="zh-CN" altLang="en-US" sz="1200" dirty="0">
                <a:ea typeface="微软雅黑" panose="020B0503020204020204" pitchFamily="34" charset="-122"/>
              </a:rPr>
              <a:t>在序列输出前检索大量的词汇，从而得到最优的选择。</a:t>
            </a:r>
            <a:endParaRPr lang="zh-CN" altLang="en-US"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4</a:t>
            </a:fld>
            <a:endParaRPr lang="zh-CN" altLang="en-US"/>
          </a:p>
        </p:txBody>
      </p:sp>
    </p:spTree>
    <p:extLst>
      <p:ext uri="{BB962C8B-B14F-4D97-AF65-F5344CB8AC3E}">
        <p14:creationId xmlns:p14="http://schemas.microsoft.com/office/powerpoint/2010/main" val="129483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下面介绍一下注意机制。它是</a:t>
            </a:r>
            <a:r>
              <a:rPr lang="en-US" altLang="zh-CN" dirty="0"/>
              <a:t>Seq2Seq</a:t>
            </a:r>
            <a:r>
              <a:rPr lang="zh-CN" altLang="en-US" dirty="0"/>
              <a:t>中的重要组成部分，注意机制最早由</a:t>
            </a:r>
            <a:r>
              <a:rPr lang="en-US" altLang="zh-CN" dirty="0" err="1"/>
              <a:t>Bahdanau</a:t>
            </a:r>
            <a:r>
              <a:rPr lang="zh-CN" altLang="en-US" dirty="0"/>
              <a:t>等人于</a:t>
            </a:r>
            <a:r>
              <a:rPr lang="en-US" altLang="zh-CN" dirty="0"/>
              <a:t>2014</a:t>
            </a:r>
            <a:r>
              <a:rPr lang="zh-CN" altLang="en-US" dirty="0"/>
              <a:t>年提出。</a:t>
            </a:r>
            <a:endParaRPr lang="en-US" altLang="zh-CN" dirty="0"/>
          </a:p>
          <a:p>
            <a:r>
              <a:rPr lang="zh-CN" altLang="en-US" dirty="0"/>
              <a:t>该机制存在的目的是为了解决</a:t>
            </a:r>
            <a:r>
              <a:rPr lang="en-US" altLang="zh-CN" dirty="0"/>
              <a:t>RNN</a:t>
            </a:r>
            <a:r>
              <a:rPr lang="zh-CN" altLang="en-US" dirty="0"/>
              <a:t>中只支持固定长度输入的瓶颈。</a:t>
            </a:r>
            <a:endParaRPr lang="en-US" altLang="zh-CN" dirty="0"/>
          </a:p>
          <a:p>
            <a:r>
              <a:rPr lang="zh-CN" altLang="en-US" dirty="0"/>
              <a:t>在该机制环境下，</a:t>
            </a:r>
            <a:r>
              <a:rPr lang="en-US" altLang="zh-CN" dirty="0"/>
              <a:t>Seq2Seq</a:t>
            </a:r>
            <a:r>
              <a:rPr lang="zh-CN" altLang="en-US" dirty="0"/>
              <a:t>中的编码器被替换为一个双向循环网络（</a:t>
            </a:r>
            <a:r>
              <a:rPr lang="en-US" altLang="zh-CN" dirty="0"/>
              <a:t>bidirectional RNN</a:t>
            </a:r>
            <a:r>
              <a:rPr lang="zh-CN" altLang="en-US" dirty="0"/>
              <a:t>）。</a:t>
            </a:r>
            <a:endParaRPr lang="en-US" altLang="zh-CN" dirty="0"/>
          </a:p>
          <a:p>
            <a:r>
              <a:rPr lang="zh-CN" altLang="en-US" dirty="0"/>
              <a:t>在注意机制中，源序列</a:t>
            </a:r>
            <a:r>
              <a:rPr lang="en-US" altLang="zh-CN" dirty="0"/>
              <a:t>x</a:t>
            </a:r>
            <a:r>
              <a:rPr lang="zh-CN" altLang="en-US" dirty="0"/>
              <a:t>＝</a:t>
            </a:r>
            <a:r>
              <a:rPr lang="en-US" altLang="zh-CN" dirty="0"/>
              <a:t>(x1,x2,…,</a:t>
            </a:r>
            <a:r>
              <a:rPr lang="en-US" altLang="zh-CN" dirty="0" err="1"/>
              <a:t>xt</a:t>
            </a:r>
            <a:r>
              <a:rPr lang="en-US" altLang="zh-CN" dirty="0"/>
              <a:t>)</a:t>
            </a:r>
            <a:r>
              <a:rPr lang="zh-CN" altLang="en-US" dirty="0"/>
              <a:t>分别被正向与反向地输入了模型中，进而得到了正反两层隐节点，语境向量</a:t>
            </a:r>
            <a:r>
              <a:rPr lang="en-US" altLang="zh-CN" dirty="0"/>
              <a:t>c</a:t>
            </a:r>
            <a:r>
              <a:rPr lang="zh-CN" altLang="en-US" dirty="0"/>
              <a:t>则由</a:t>
            </a:r>
            <a:r>
              <a:rPr lang="en-US" altLang="zh-CN" dirty="0"/>
              <a:t>RNN</a:t>
            </a:r>
            <a:r>
              <a:rPr lang="zh-CN" altLang="en-US" dirty="0"/>
              <a:t>中的隐节点</a:t>
            </a:r>
            <a:r>
              <a:rPr lang="en-US" altLang="zh-CN" dirty="0"/>
              <a:t>h</a:t>
            </a:r>
            <a:r>
              <a:rPr lang="zh-CN" altLang="en-US" dirty="0"/>
              <a:t>通过不同的权重</a:t>
            </a:r>
            <a:r>
              <a:rPr lang="en-US" altLang="zh-CN" dirty="0"/>
              <a:t>a</a:t>
            </a:r>
            <a:r>
              <a:rPr lang="zh-CN" altLang="en-US" dirty="0"/>
              <a:t>加权而成，其公式如下：</a:t>
            </a:r>
            <a:endParaRPr lang="en-US" altLang="zh-CN" dirty="0"/>
          </a:p>
          <a:p>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η</a:t>
            </a:r>
            <a:r>
              <a:rPr lang="zh-CN" altLang="en-US" sz="1200" b="0" i="0" kern="1200" dirty="0">
                <a:solidFill>
                  <a:schemeClr val="tx1"/>
                </a:solidFill>
                <a:effectLst/>
                <a:latin typeface="+mn-lt"/>
                <a:ea typeface="+mn-ea"/>
                <a:cs typeface="+mn-cs"/>
              </a:rPr>
              <a:t>为一个调整“注意回应强度”的函数。每一个隐节点</a:t>
            </a:r>
            <a:r>
              <a:rPr lang="en-US" altLang="zh-CN" sz="1200" b="0" i="0" kern="1200" dirty="0">
                <a:solidFill>
                  <a:schemeClr val="tx1"/>
                </a:solidFill>
                <a:effectLst/>
                <a:latin typeface="+mn-lt"/>
                <a:ea typeface="+mn-ea"/>
                <a:cs typeface="+mn-cs"/>
              </a:rPr>
              <a:t>hi</a:t>
            </a:r>
            <a:r>
              <a:rPr lang="zh-CN" altLang="en-US" sz="1200" b="0" i="0" kern="1200" dirty="0">
                <a:solidFill>
                  <a:schemeClr val="tx1"/>
                </a:solidFill>
                <a:effectLst/>
                <a:latin typeface="+mn-lt"/>
                <a:ea typeface="+mn-ea"/>
                <a:cs typeface="+mn-cs"/>
              </a:rPr>
              <a:t>都包含了对应的输入字符</a:t>
            </a:r>
            <a:r>
              <a:rPr lang="en-US" altLang="zh-CN" sz="1200" b="0" i="0" kern="1200" dirty="0">
                <a:solidFill>
                  <a:schemeClr val="tx1"/>
                </a:solidFill>
                <a:effectLst/>
                <a:latin typeface="+mn-lt"/>
                <a:ea typeface="+mn-ea"/>
                <a:cs typeface="+mn-cs"/>
              </a:rPr>
              <a:t>xi</a:t>
            </a:r>
            <a:r>
              <a:rPr lang="zh-CN" altLang="en-US" sz="1200" b="0" i="0" kern="1200" dirty="0">
                <a:solidFill>
                  <a:schemeClr val="tx1"/>
                </a:solidFill>
                <a:effectLst/>
                <a:latin typeface="+mn-lt"/>
                <a:ea typeface="+mn-ea"/>
                <a:cs typeface="+mn-cs"/>
              </a:rPr>
              <a:t>以及其对上下文的联系，这么做意义就在于这样模型可以突破固定长度输入的限制，根据不同的输入长度构建不同个数的隐节点，不论我们输入的序列长度如何，都可以得到模型输出结果。</a:t>
            </a:r>
            <a:endParaRPr lang="zh-CN" altLang="en-US"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5</a:t>
            </a:fld>
            <a:endParaRPr lang="zh-CN" altLang="en-US"/>
          </a:p>
        </p:txBody>
      </p:sp>
    </p:spTree>
    <p:extLst>
      <p:ext uri="{BB962C8B-B14F-4D97-AF65-F5344CB8AC3E}">
        <p14:creationId xmlns:p14="http://schemas.microsoft.com/office/powerpoint/2010/main" val="361957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第一篇论文是</a:t>
            </a:r>
            <a:r>
              <a:rPr lang="en-US" altLang="zh-CN" dirty="0"/>
              <a:t>Building End-To-End Dialogue Systems Using Generative Hierarchical Neural Network Models</a:t>
            </a:r>
          </a:p>
          <a:p>
            <a:r>
              <a:rPr lang="en-US" altLang="zh-CN" dirty="0"/>
              <a:t>AAAI2016</a:t>
            </a:r>
            <a:endParaRPr lang="zh-CN" altLang="en-US"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6</a:t>
            </a:fld>
            <a:endParaRPr lang="zh-CN" altLang="en-US"/>
          </a:p>
        </p:txBody>
      </p:sp>
    </p:spTree>
    <p:extLst>
      <p:ext uri="{BB962C8B-B14F-4D97-AF65-F5344CB8AC3E}">
        <p14:creationId xmlns:p14="http://schemas.microsoft.com/office/powerpoint/2010/main" val="1863150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首先是概要部分。</a:t>
            </a:r>
            <a:endParaRPr lang="en-US" altLang="zh-CN" dirty="0"/>
          </a:p>
          <a:p>
            <a:r>
              <a:rPr lang="zh-CN" altLang="en-US" dirty="0"/>
              <a:t>这篇论文使用的是一个层次化循环编码器解码器神经网络（</a:t>
            </a:r>
            <a:r>
              <a:rPr lang="en-US" altLang="zh-CN" sz="1200" dirty="0"/>
              <a:t>hierarchical recurrent encoder-decoder neural network</a:t>
            </a:r>
            <a:r>
              <a:rPr lang="zh-CN" altLang="en-US" sz="1200" dirty="0"/>
              <a:t>）。</a:t>
            </a:r>
            <a:endParaRPr lang="en-US" altLang="zh-CN" sz="1200" dirty="0"/>
          </a:p>
          <a:p>
            <a:r>
              <a:rPr lang="zh-CN" altLang="en-US" sz="1200" dirty="0"/>
              <a:t>这个是在</a:t>
            </a:r>
            <a:r>
              <a:rPr lang="en-US" altLang="zh-CN" sz="1200" dirty="0"/>
              <a:t>15</a:t>
            </a:r>
            <a:r>
              <a:rPr lang="zh-CN" altLang="en-US" sz="1200" dirty="0"/>
              <a:t>年的一篇论文中提出的，当时提出它的作者是把它用在了查询</a:t>
            </a:r>
            <a:r>
              <a:rPr lang="en-US" altLang="zh-CN" sz="1200" dirty="0"/>
              <a:t> IR</a:t>
            </a:r>
            <a:r>
              <a:rPr lang="zh-CN" altLang="en-US" sz="1200" dirty="0"/>
              <a:t>领域中。</a:t>
            </a:r>
            <a:endParaRPr lang="en-US" altLang="zh-CN" sz="1200" dirty="0"/>
          </a:p>
          <a:p>
            <a:r>
              <a:rPr lang="zh-CN" altLang="en-US" dirty="0"/>
              <a:t>本文设计的这个对话系统是一个非目标驱动系统，它与以前那些交互学习对话系统不同的地方在于，它通过模拟训练语料库中的对话，来生成类似的对话，而不是最大化任务特定的目标函数来达到一个特定的功能目标。</a:t>
            </a:r>
            <a:endParaRPr lang="en-US" altLang="zh-CN" dirty="0"/>
          </a:p>
          <a:p>
            <a:r>
              <a:rPr lang="zh-CN" altLang="en-US" dirty="0"/>
              <a:t>它使用的方法是循环神经网络（</a:t>
            </a:r>
            <a:r>
              <a:rPr lang="en-US" altLang="zh-CN" dirty="0"/>
              <a:t>RNN</a:t>
            </a:r>
            <a:r>
              <a:rPr lang="zh-CN" altLang="en-US" dirty="0"/>
              <a:t>）和</a:t>
            </a:r>
            <a:r>
              <a:rPr lang="en-US" altLang="zh-CN" sz="1200" dirty="0"/>
              <a:t>n-gram</a:t>
            </a:r>
            <a:r>
              <a:rPr lang="zh-CN" altLang="en-US" dirty="0"/>
              <a:t>模型，以及一个分层循环编码器 </a:t>
            </a:r>
            <a:r>
              <a:rPr lang="en-US" altLang="zh-CN" dirty="0"/>
              <a:t>- </a:t>
            </a:r>
            <a:r>
              <a:rPr lang="zh-CN" altLang="en-US" dirty="0"/>
              <a:t>解码器（</a:t>
            </a:r>
            <a:r>
              <a:rPr lang="en-US" altLang="zh-CN" dirty="0"/>
              <a:t>HRED</a:t>
            </a:r>
            <a:r>
              <a:rPr lang="zh-CN" altLang="en-US" dirty="0"/>
              <a:t>）。</a:t>
            </a:r>
          </a:p>
        </p:txBody>
      </p:sp>
      <p:sp>
        <p:nvSpPr>
          <p:cNvPr id="4" name="灯片编号占位符 3"/>
          <p:cNvSpPr>
            <a:spLocks noGrp="1"/>
          </p:cNvSpPr>
          <p:nvPr>
            <p:ph type="sldNum" sz="quarter" idx="10"/>
          </p:nvPr>
        </p:nvSpPr>
        <p:spPr/>
        <p:txBody>
          <a:bodyPr/>
          <a:lstStyle/>
          <a:p>
            <a:fld id="{B4F97EC6-34F1-41D4-8C78-3DE8B5C1026A}" type="slidenum">
              <a:rPr lang="zh-CN" altLang="en-US" smtClean="0"/>
              <a:t>7</a:t>
            </a:fld>
            <a:endParaRPr lang="zh-CN" altLang="en-US"/>
          </a:p>
        </p:txBody>
      </p:sp>
    </p:spTree>
    <p:extLst>
      <p:ext uri="{BB962C8B-B14F-4D97-AF65-F5344CB8AC3E}">
        <p14:creationId xmlns:p14="http://schemas.microsoft.com/office/powerpoint/2010/main" val="3014749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然后介绍本文的模型。</a:t>
            </a:r>
            <a:endParaRPr lang="en-US" altLang="zh-CN" dirty="0"/>
          </a:p>
          <a:p>
            <a:r>
              <a:rPr lang="zh-CN" altLang="en-US" dirty="0"/>
              <a:t>本文的概率生成模型很简单。</a:t>
            </a:r>
            <a:r>
              <a:rPr lang="en-US" altLang="zh-CN" dirty="0"/>
              <a:t>U</a:t>
            </a:r>
            <a:r>
              <a:rPr lang="zh-CN" altLang="en-US" dirty="0"/>
              <a:t>表示对话中的句子，</a:t>
            </a:r>
            <a:r>
              <a:rPr lang="en-US" altLang="zh-CN" dirty="0"/>
              <a:t>W</a:t>
            </a:r>
            <a:r>
              <a:rPr lang="zh-CN" altLang="en-US" dirty="0"/>
              <a:t>表示词。</a:t>
            </a:r>
            <a:r>
              <a:rPr lang="en-US" altLang="zh-CN" dirty="0"/>
              <a:t>Um</a:t>
            </a:r>
            <a:r>
              <a:rPr lang="zh-CN" altLang="en-US" dirty="0"/>
              <a:t>是当前要生成的句子，</a:t>
            </a:r>
            <a:r>
              <a:rPr lang="en-US" altLang="zh-CN" dirty="0" err="1"/>
              <a:t>Wmn</a:t>
            </a:r>
            <a:r>
              <a:rPr lang="zh-CN" altLang="en-US" dirty="0"/>
              <a:t>是第</a:t>
            </a:r>
            <a:r>
              <a:rPr lang="en-US" altLang="zh-CN" dirty="0"/>
              <a:t>m</a:t>
            </a:r>
            <a:r>
              <a:rPr lang="zh-CN" altLang="en-US" dirty="0"/>
              <a:t>句的第</a:t>
            </a:r>
            <a:r>
              <a:rPr lang="en-US" altLang="zh-CN" dirty="0"/>
              <a:t>n</a:t>
            </a:r>
            <a:r>
              <a:rPr lang="zh-CN" altLang="en-US" dirty="0"/>
              <a:t>个单词。</a:t>
            </a:r>
            <a:endParaRPr lang="en-US" altLang="zh-CN" dirty="0"/>
          </a:p>
          <a:p>
            <a:r>
              <a:rPr lang="zh-CN" altLang="en-US" dirty="0"/>
              <a:t>为了解决模型维数的问题，使用了</a:t>
            </a:r>
            <a:r>
              <a:rPr lang="en-US" altLang="zh-CN" dirty="0"/>
              <a:t>word </a:t>
            </a:r>
            <a:r>
              <a:rPr lang="en-US" altLang="zh-CN" dirty="0" err="1"/>
              <a:t>embeddings</a:t>
            </a:r>
            <a:r>
              <a:rPr lang="zh-CN" altLang="en-US" dirty="0"/>
              <a:t>来学习词的分布。</a:t>
            </a:r>
            <a:endParaRPr lang="en-US" altLang="zh-CN" dirty="0"/>
          </a:p>
          <a:p>
            <a:r>
              <a:rPr lang="zh-CN" altLang="en-US" dirty="0"/>
              <a:t>通过</a:t>
            </a:r>
            <a:r>
              <a:rPr lang="en-US" altLang="zh-CN" dirty="0"/>
              <a:t>RNN</a:t>
            </a:r>
            <a:r>
              <a:rPr lang="zh-CN" altLang="en-US" dirty="0"/>
              <a:t>来学习</a:t>
            </a:r>
            <a:r>
              <a:rPr lang="en-US" altLang="zh-CN" dirty="0"/>
              <a:t>long </a:t>
            </a:r>
            <a:r>
              <a:rPr lang="en-US" altLang="zh-CN" dirty="0" err="1"/>
              <a:t>ngram</a:t>
            </a:r>
            <a:r>
              <a:rPr lang="en-US" altLang="zh-CN" dirty="0"/>
              <a:t> </a:t>
            </a:r>
            <a:r>
              <a:rPr lang="zh-CN" altLang="en-US" dirty="0"/>
              <a:t>的上下文。</a:t>
            </a:r>
          </a:p>
        </p:txBody>
      </p:sp>
      <p:sp>
        <p:nvSpPr>
          <p:cNvPr id="4" name="灯片编号占位符 3"/>
          <p:cNvSpPr>
            <a:spLocks noGrp="1"/>
          </p:cNvSpPr>
          <p:nvPr>
            <p:ph type="sldNum" sz="quarter" idx="10"/>
          </p:nvPr>
        </p:nvSpPr>
        <p:spPr/>
        <p:txBody>
          <a:bodyPr/>
          <a:lstStyle/>
          <a:p>
            <a:fld id="{B4F97EC6-34F1-41D4-8C78-3DE8B5C1026A}" type="slidenum">
              <a:rPr lang="zh-CN" altLang="en-US" smtClean="0"/>
              <a:t>8</a:t>
            </a:fld>
            <a:endParaRPr lang="zh-CN" altLang="en-US"/>
          </a:p>
        </p:txBody>
      </p:sp>
    </p:spTree>
    <p:extLst>
      <p:ext uri="{BB962C8B-B14F-4D97-AF65-F5344CB8AC3E}">
        <p14:creationId xmlns:p14="http://schemas.microsoft.com/office/powerpoint/2010/main" val="2052300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本文是用的是一个叫分层递归编码器 </a:t>
            </a:r>
            <a:r>
              <a:rPr lang="en-US" altLang="zh-CN" dirty="0"/>
              <a:t>- </a:t>
            </a:r>
            <a:r>
              <a:rPr lang="zh-CN" altLang="en-US" dirty="0"/>
              <a:t>解码器（</a:t>
            </a:r>
            <a:r>
              <a:rPr lang="en-US" altLang="zh-CN" dirty="0"/>
              <a:t>HRED</a:t>
            </a:r>
            <a:r>
              <a:rPr lang="zh-CN" altLang="en-US" dirty="0"/>
              <a:t>）的模型。这个模型是</a:t>
            </a:r>
            <a:r>
              <a:rPr lang="en-US" altLang="zh-CN" dirty="0"/>
              <a:t>15</a:t>
            </a:r>
            <a:r>
              <a:rPr lang="zh-CN" altLang="en-US" dirty="0"/>
              <a:t>年提出的。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HRED</a:t>
            </a:r>
            <a:r>
              <a:rPr lang="zh-CN" altLang="en-US" dirty="0"/>
              <a:t>用两个</a:t>
            </a:r>
            <a:r>
              <a:rPr lang="en-US" altLang="zh-CN" dirty="0"/>
              <a:t>RNN</a:t>
            </a:r>
            <a:r>
              <a:rPr lang="zh-CN" altLang="en-US" dirty="0"/>
              <a:t>组成，这两个</a:t>
            </a:r>
            <a:r>
              <a:rPr lang="en-US" altLang="zh-CN" dirty="0"/>
              <a:t>RNN</a:t>
            </a:r>
            <a:r>
              <a:rPr lang="zh-CN" altLang="en-US" dirty="0"/>
              <a:t>对应两个序列，一个是每句话中的词序列，一个是对话中句子之间的句子序列，就是说模型里</a:t>
            </a:r>
            <a:r>
              <a:rPr lang="zh-CN" altLang="en-US" sz="1200" b="0" i="0" kern="1200" dirty="0">
                <a:solidFill>
                  <a:schemeClr val="tx1"/>
                </a:solidFill>
                <a:effectLst/>
                <a:latin typeface="+mn-lt"/>
                <a:ea typeface="+mn-ea"/>
                <a:cs typeface="+mn-cs"/>
              </a:rPr>
              <a:t>每句一个</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，还加了一个句子之间的</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a:t>
            </a:r>
            <a:r>
              <a:rPr lang="zh-CN" altLang="en-US" dirty="0"/>
              <a:t>对词级和句级两个级别都做</a:t>
            </a:r>
            <a:r>
              <a:rPr lang="en-US" altLang="zh-CN" dirty="0"/>
              <a:t>RNN</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过程如图，在对话中，编码器</a:t>
            </a:r>
            <a:r>
              <a:rPr lang="en-US" altLang="zh-CN" dirty="0"/>
              <a:t>RNN</a:t>
            </a:r>
            <a:r>
              <a:rPr lang="zh-CN" altLang="en-US" dirty="0"/>
              <a:t>将每个话语</a:t>
            </a:r>
            <a:r>
              <a:rPr lang="en-US" altLang="zh-CN" dirty="0"/>
              <a:t>utterance</a:t>
            </a:r>
            <a:r>
              <a:rPr lang="zh-CN" altLang="en-US" dirty="0"/>
              <a:t>映射到</a:t>
            </a:r>
            <a:r>
              <a:rPr lang="en-US" altLang="zh-CN" dirty="0"/>
              <a:t>utterance</a:t>
            </a:r>
            <a:r>
              <a:rPr lang="zh-CN" altLang="en-US" dirty="0"/>
              <a:t>向量。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utterance</a:t>
            </a:r>
            <a:r>
              <a:rPr lang="zh-CN" altLang="en-US" dirty="0"/>
              <a:t>向量就是在处理了每句话中的所有词之后获得的隐藏状态。</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另一个句级</a:t>
            </a:r>
            <a:r>
              <a:rPr lang="en-US" altLang="zh-CN" dirty="0"/>
              <a:t>RNN</a:t>
            </a:r>
            <a:r>
              <a:rPr lang="zh-CN" altLang="en-US" dirty="0"/>
              <a:t>通过迭代地处理每句话的隐藏向量来捕获上下文得到</a:t>
            </a:r>
            <a:r>
              <a:rPr lang="en-US" altLang="zh-CN" dirty="0"/>
              <a:t>context hidden state</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这里的上下文</a:t>
            </a:r>
            <a:r>
              <a:rPr lang="en-US" altLang="zh-CN" dirty="0"/>
              <a:t>RNN</a:t>
            </a:r>
            <a:r>
              <a:rPr lang="zh-CN" altLang="en-US" dirty="0"/>
              <a:t>的隐藏状态表示到当前</a:t>
            </a:r>
            <a:r>
              <a:rPr lang="en-US" altLang="zh-CN" dirty="0"/>
              <a:t>m</a:t>
            </a:r>
            <a:r>
              <a:rPr lang="zh-CN" altLang="en-US" dirty="0"/>
              <a:t>句的之前的句子的概要，其用于预测下一句话</a:t>
            </a:r>
            <a:r>
              <a:rPr lang="en-US" altLang="zh-CN" dirty="0"/>
              <a:t>Um + 1</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该隐藏状态可以被解释为对话系统的连续值状态。</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下一个话语预测通过解码器</a:t>
            </a:r>
            <a:r>
              <a:rPr lang="en-US" altLang="zh-CN" dirty="0"/>
              <a:t>RNN</a:t>
            </a:r>
            <a:r>
              <a:rPr lang="zh-CN" altLang="en-US" dirty="0"/>
              <a:t>来执行，该解码器利用</a:t>
            </a:r>
            <a:r>
              <a:rPr lang="en-US" altLang="zh-CN" dirty="0"/>
              <a:t>context hidden state</a:t>
            </a:r>
            <a:r>
              <a:rPr lang="zh-CN" altLang="en-US" dirty="0"/>
              <a:t>产生词的概率分布。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这就是</a:t>
            </a:r>
            <a:r>
              <a:rPr lang="en-US" altLang="zh-CN" dirty="0"/>
              <a:t>HRED</a:t>
            </a:r>
            <a:r>
              <a:rPr lang="zh-CN" altLang="en-US" dirty="0"/>
              <a:t>的过程。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4F97EC6-34F1-41D4-8C78-3DE8B5C1026A}" type="slidenum">
              <a:rPr lang="zh-CN" altLang="en-US" smtClean="0"/>
              <a:t>9</a:t>
            </a:fld>
            <a:endParaRPr lang="zh-CN" altLang="en-US"/>
          </a:p>
        </p:txBody>
      </p:sp>
    </p:spTree>
    <p:extLst>
      <p:ext uri="{BB962C8B-B14F-4D97-AF65-F5344CB8AC3E}">
        <p14:creationId xmlns:p14="http://schemas.microsoft.com/office/powerpoint/2010/main" val="2851118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本文对</a:t>
            </a:r>
            <a:r>
              <a:rPr lang="en-US" altLang="zh-CN" dirty="0"/>
              <a:t>HRED</a:t>
            </a:r>
            <a:r>
              <a:rPr lang="zh-CN" altLang="en-US" dirty="0"/>
              <a:t>的模型进行了一些改动，使用的是双向</a:t>
            </a:r>
            <a:r>
              <a:rPr lang="en-US" altLang="zh-CN" dirty="0"/>
              <a:t>HRED</a:t>
            </a:r>
            <a:r>
              <a:rPr lang="zh-CN" altLang="en-US" dirty="0"/>
              <a:t>。</a:t>
            </a:r>
            <a:endParaRPr lang="en-US" altLang="zh-CN" dirty="0"/>
          </a:p>
          <a:p>
            <a:r>
              <a:rPr lang="zh-CN" altLang="en-US" dirty="0"/>
              <a:t>因为原来的</a:t>
            </a:r>
            <a:r>
              <a:rPr lang="en-US" altLang="zh-CN" dirty="0"/>
              <a:t>HRED</a:t>
            </a:r>
            <a:r>
              <a:rPr lang="zh-CN" altLang="en-US" dirty="0"/>
              <a:t>模型是用于查询</a:t>
            </a:r>
            <a:r>
              <a:rPr lang="en-US" altLang="zh-CN" dirty="0"/>
              <a:t>IR</a:t>
            </a:r>
            <a:r>
              <a:rPr lang="zh-CN" altLang="en-US" dirty="0"/>
              <a:t>领域，但是对话比网络查询更长并且包含更多的语法表达，句子或者对话太长</a:t>
            </a:r>
            <a:r>
              <a:rPr lang="en-US" altLang="zh-CN" dirty="0"/>
              <a:t>RNN</a:t>
            </a:r>
            <a:r>
              <a:rPr lang="zh-CN" altLang="en-US" dirty="0"/>
              <a:t>可能对丢失最开始的信息。</a:t>
            </a:r>
            <a:endParaRPr lang="en-US" altLang="zh-CN" dirty="0"/>
          </a:p>
          <a:p>
            <a:r>
              <a:rPr lang="zh-CN" altLang="en-US" dirty="0"/>
              <a:t>双向</a:t>
            </a:r>
            <a:r>
              <a:rPr lang="en-US" altLang="zh-CN" dirty="0"/>
              <a:t>RNN</a:t>
            </a:r>
            <a:r>
              <a:rPr lang="zh-CN" altLang="en-US" dirty="0"/>
              <a:t>运行两个序列：一个向前，另一个向后，即颠倒句子中的词。得到两个隐藏状态。</a:t>
            </a:r>
          </a:p>
          <a:p>
            <a:r>
              <a:rPr lang="zh-CN" altLang="en-US" dirty="0"/>
              <a:t>位置</a:t>
            </a:r>
            <a:r>
              <a:rPr lang="en-US" altLang="zh-CN" dirty="0"/>
              <a:t>n</a:t>
            </a:r>
            <a:r>
              <a:rPr lang="zh-CN" altLang="en-US" dirty="0"/>
              <a:t>处的前向隐藏状态概括在位置</a:t>
            </a:r>
            <a:r>
              <a:rPr lang="en-US" altLang="zh-CN" dirty="0"/>
              <a:t>n</a:t>
            </a:r>
            <a:r>
              <a:rPr lang="zh-CN" altLang="en-US" dirty="0"/>
              <a:t>之前的词，并且向后隐藏状态概况在位置</a:t>
            </a:r>
            <a:r>
              <a:rPr lang="en-US" altLang="zh-CN" dirty="0"/>
              <a:t>n</a:t>
            </a:r>
            <a:r>
              <a:rPr lang="zh-CN" altLang="en-US" dirty="0"/>
              <a:t>之后的词。</a:t>
            </a:r>
          </a:p>
        </p:txBody>
      </p:sp>
      <p:sp>
        <p:nvSpPr>
          <p:cNvPr id="4" name="灯片编号占位符 3"/>
          <p:cNvSpPr>
            <a:spLocks noGrp="1"/>
          </p:cNvSpPr>
          <p:nvPr>
            <p:ph type="sldNum" sz="quarter" idx="10"/>
          </p:nvPr>
        </p:nvSpPr>
        <p:spPr/>
        <p:txBody>
          <a:bodyPr/>
          <a:lstStyle/>
          <a:p>
            <a:fld id="{B4F97EC6-34F1-41D4-8C78-3DE8B5C1026A}" type="slidenum">
              <a:rPr lang="zh-CN" altLang="en-US" smtClean="0"/>
              <a:t>10</a:t>
            </a:fld>
            <a:endParaRPr lang="zh-CN" altLang="en-US"/>
          </a:p>
        </p:txBody>
      </p:sp>
    </p:spTree>
    <p:extLst>
      <p:ext uri="{BB962C8B-B14F-4D97-AF65-F5344CB8AC3E}">
        <p14:creationId xmlns:p14="http://schemas.microsoft.com/office/powerpoint/2010/main" val="37331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6/19/2018</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6/19/2018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Dialogue Systems</a:t>
            </a:r>
            <a:endParaRPr lang="zh-CN" altLang="en-US" dirty="0"/>
          </a:p>
        </p:txBody>
      </p:sp>
      <p:sp>
        <p:nvSpPr>
          <p:cNvPr id="3" name="副标题 2"/>
          <p:cNvSpPr>
            <a:spLocks noGrp="1"/>
          </p:cNvSpPr>
          <p:nvPr>
            <p:ph type="subTitle" idx="1"/>
          </p:nvPr>
        </p:nvSpPr>
        <p:spPr/>
        <p:txBody>
          <a:bodyPr/>
          <a:lstStyle/>
          <a:p>
            <a:r>
              <a:rPr lang="zh-CN" altLang="en-US" dirty="0">
                <a:latin typeface="微软雅黑" panose="020B0503020204020204" pitchFamily="34" charset="-122"/>
                <a:ea typeface="微软雅黑" panose="020B0503020204020204" pitchFamily="34" charset="-122"/>
              </a:rPr>
              <a:t>陈典</a:t>
            </a:r>
            <a:endParaRPr lang="en-US" altLang="zh-CN" dirty="0">
              <a:latin typeface="微软雅黑" panose="020B0503020204020204" pitchFamily="34" charset="-122"/>
              <a:ea typeface="微软雅黑" panose="020B0503020204020204" pitchFamily="34" charset="-122"/>
            </a:endParaRPr>
          </a:p>
          <a:p>
            <a:r>
              <a:rPr lang="en-US" altLang="zh-CN" dirty="0"/>
              <a:t>2017.01.04</a:t>
            </a:r>
            <a:endParaRPr lang="zh-CN" altLang="en-US" dirty="0"/>
          </a:p>
        </p:txBody>
      </p:sp>
    </p:spTree>
    <p:extLst>
      <p:ext uri="{BB962C8B-B14F-4D97-AF65-F5344CB8AC3E}">
        <p14:creationId xmlns:p14="http://schemas.microsoft.com/office/powerpoint/2010/main" val="105390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sz="3600" dirty="0"/>
              <a:t>Bidirectional HRED</a:t>
            </a:r>
          </a:p>
          <a:p>
            <a:r>
              <a:rPr lang="en-US" altLang="zh-CN" sz="2800" dirty="0"/>
              <a:t>Bidirectional RNNs run two chains: one forward through the utterance tokens and another backward, i.e. reversing the tokens in the utterance. </a:t>
            </a:r>
          </a:p>
          <a:p>
            <a:r>
              <a:rPr lang="en-US" altLang="zh-CN" sz="2800" dirty="0"/>
              <a:t>To obtain a fixed-length representation for the utterance, we summarize the information in the forward and backward RNN hidden states by either: 1) taking the concatenation of the last state of each RNN as input to the context RNN, or 2) applying L2 pooling over the temporal dimension of each chain, and taking the concatenation of the two pooled states as input to the context RNN.</a:t>
            </a:r>
          </a:p>
          <a:p>
            <a:endParaRPr lang="en-US" altLang="zh-CN" dirty="0"/>
          </a:p>
        </p:txBody>
      </p:sp>
      <p:sp>
        <p:nvSpPr>
          <p:cNvPr id="4" name="标题 1"/>
          <p:cNvSpPr>
            <a:spLocks noGrp="1"/>
          </p:cNvSpPr>
          <p:nvPr>
            <p:ph type="title"/>
          </p:nvPr>
        </p:nvSpPr>
        <p:spPr/>
        <p:txBody>
          <a:bodyPr/>
          <a:lstStyle/>
          <a:p>
            <a:r>
              <a:rPr lang="en-US" altLang="zh-CN" dirty="0"/>
              <a:t>2 Models</a:t>
            </a:r>
            <a:endParaRPr lang="zh-CN" altLang="en-US" dirty="0"/>
          </a:p>
        </p:txBody>
      </p:sp>
      <p:sp>
        <p:nvSpPr>
          <p:cNvPr id="6" name="文本框 5"/>
          <p:cNvSpPr txBox="1"/>
          <p:nvPr/>
        </p:nvSpPr>
        <p:spPr>
          <a:xfrm>
            <a:off x="11251096" y="2107096"/>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9176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3000" y="2057400"/>
            <a:ext cx="9872871" cy="4038600"/>
          </a:xfrm>
        </p:spPr>
        <p:txBody>
          <a:bodyPr>
            <a:normAutofit/>
          </a:bodyPr>
          <a:lstStyle/>
          <a:p>
            <a:r>
              <a:rPr lang="en-US" altLang="zh-CN" sz="3200" b="1" dirty="0"/>
              <a:t>Dataset </a:t>
            </a:r>
            <a:r>
              <a:rPr lang="zh-CN" altLang="en-US" sz="3200" b="1" dirty="0"/>
              <a:t>：</a:t>
            </a:r>
            <a:r>
              <a:rPr lang="en-US" altLang="zh-CN" sz="3200" dirty="0" err="1"/>
              <a:t>MovieTriples</a:t>
            </a:r>
            <a:endParaRPr lang="en-US" altLang="zh-CN" sz="3200" dirty="0"/>
          </a:p>
          <a:p>
            <a:r>
              <a:rPr lang="en-US" altLang="zh-CN" sz="3200" b="1" dirty="0"/>
              <a:t>Baseline: </a:t>
            </a:r>
            <a:r>
              <a:rPr lang="en-US" altLang="zh-CN" sz="3200" dirty="0"/>
              <a:t>basic n-gram models (Goodman 2001); a standard (non-hierarchical) RNN trained on the concatenation of the utterances in each triple; and a context-sensitive model (DCGM-I) recently proposed by </a:t>
            </a:r>
            <a:r>
              <a:rPr lang="en-US" altLang="zh-CN" sz="3200" dirty="0" err="1"/>
              <a:t>Sordoni</a:t>
            </a:r>
            <a:r>
              <a:rPr lang="en-US" altLang="zh-CN" sz="3200" dirty="0"/>
              <a:t> et al. (2015b)</a:t>
            </a:r>
          </a:p>
          <a:p>
            <a:r>
              <a:rPr lang="en-US" altLang="zh-CN" sz="3200" b="1" dirty="0"/>
              <a:t>Evaluation Metrics</a:t>
            </a:r>
            <a:r>
              <a:rPr lang="zh-CN" altLang="en-US" sz="3200" b="1" dirty="0"/>
              <a:t>：</a:t>
            </a:r>
            <a:r>
              <a:rPr lang="en-US" altLang="zh-CN" sz="3200" b="1" dirty="0"/>
              <a:t> </a:t>
            </a:r>
            <a:r>
              <a:rPr lang="en-US" altLang="zh-CN" sz="3200" dirty="0"/>
              <a:t>word perplexity,</a:t>
            </a:r>
            <a:r>
              <a:rPr lang="zh-CN" altLang="en-US" sz="3200" dirty="0"/>
              <a:t> </a:t>
            </a:r>
            <a:r>
              <a:rPr lang="en-US" altLang="zh-CN" sz="3200" dirty="0"/>
              <a:t>word error-rate</a:t>
            </a:r>
          </a:p>
          <a:p>
            <a:endParaRPr lang="en-US" altLang="zh-CN" sz="3200" dirty="0"/>
          </a:p>
        </p:txBody>
      </p:sp>
      <p:sp>
        <p:nvSpPr>
          <p:cNvPr id="4" name="标题 1"/>
          <p:cNvSpPr>
            <a:spLocks noGrp="1"/>
          </p:cNvSpPr>
          <p:nvPr>
            <p:ph type="title"/>
          </p:nvPr>
        </p:nvSpPr>
        <p:spPr>
          <a:xfrm>
            <a:off x="1143000" y="609600"/>
            <a:ext cx="9875520" cy="1356360"/>
          </a:xfrm>
        </p:spPr>
        <p:txBody>
          <a:bodyPr/>
          <a:lstStyle/>
          <a:p>
            <a:r>
              <a:rPr lang="en-US" altLang="zh-CN" dirty="0"/>
              <a:t>3 Experiments</a:t>
            </a:r>
            <a:endParaRPr lang="zh-CN" altLang="en-US" dirty="0"/>
          </a:p>
        </p:txBody>
      </p:sp>
    </p:spTree>
    <p:extLst>
      <p:ext uri="{BB962C8B-B14F-4D97-AF65-F5344CB8AC3E}">
        <p14:creationId xmlns:p14="http://schemas.microsoft.com/office/powerpoint/2010/main" val="409191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43000" y="609600"/>
            <a:ext cx="9875520" cy="1356360"/>
          </a:xfrm>
        </p:spPr>
        <p:txBody>
          <a:bodyPr/>
          <a:lstStyle/>
          <a:p>
            <a:r>
              <a:rPr lang="en-US" altLang="zh-CN" dirty="0"/>
              <a:t>3 Experiments</a:t>
            </a:r>
            <a:endParaRPr lang="zh-CN" altLang="en-US" dirty="0"/>
          </a:p>
        </p:txBody>
      </p:sp>
      <p:pic>
        <p:nvPicPr>
          <p:cNvPr id="6" name="图片 5"/>
          <p:cNvPicPr>
            <a:picLocks noChangeAspect="1"/>
          </p:cNvPicPr>
          <p:nvPr/>
        </p:nvPicPr>
        <p:blipFill>
          <a:blip r:embed="rId3"/>
          <a:stretch>
            <a:fillRect/>
          </a:stretch>
        </p:blipFill>
        <p:spPr>
          <a:xfrm>
            <a:off x="791308" y="2285687"/>
            <a:ext cx="10757045" cy="3534586"/>
          </a:xfrm>
          <a:prstGeom prst="rect">
            <a:avLst/>
          </a:prstGeom>
        </p:spPr>
      </p:pic>
    </p:spTree>
    <p:extLst>
      <p:ext uri="{BB962C8B-B14F-4D97-AF65-F5344CB8AC3E}">
        <p14:creationId xmlns:p14="http://schemas.microsoft.com/office/powerpoint/2010/main" val="50659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9980" y="1176217"/>
            <a:ext cx="9966960" cy="2926080"/>
          </a:xfrm>
        </p:spPr>
        <p:txBody>
          <a:bodyPr>
            <a:noAutofit/>
          </a:bodyPr>
          <a:lstStyle/>
          <a:p>
            <a:r>
              <a:rPr lang="en-US" altLang="zh-CN" sz="6600" dirty="0"/>
              <a:t>End-To-End Generative Dialogue </a:t>
            </a:r>
            <a:br>
              <a:rPr lang="en-US" altLang="zh-CN" sz="4800" dirty="0"/>
            </a:br>
            <a:endParaRPr lang="zh-CN" altLang="en-US" sz="4800" dirty="0"/>
          </a:p>
        </p:txBody>
      </p:sp>
      <p:sp>
        <p:nvSpPr>
          <p:cNvPr id="3" name="副标题 2"/>
          <p:cNvSpPr>
            <a:spLocks noGrp="1"/>
          </p:cNvSpPr>
          <p:nvPr>
            <p:ph type="subTitle" idx="1"/>
          </p:nvPr>
        </p:nvSpPr>
        <p:spPr>
          <a:xfrm>
            <a:off x="1709530" y="4658394"/>
            <a:ext cx="8767860" cy="1388165"/>
          </a:xfrm>
        </p:spPr>
        <p:txBody>
          <a:bodyPr/>
          <a:lstStyle/>
          <a:p>
            <a:r>
              <a:rPr lang="en-US" altLang="zh-CN" dirty="0"/>
              <a:t>Colton </a:t>
            </a:r>
            <a:r>
              <a:rPr lang="en-US" altLang="zh-CN" dirty="0" err="1"/>
              <a:t>Gyulay</a:t>
            </a:r>
            <a:r>
              <a:rPr lang="en-US" altLang="zh-CN" dirty="0"/>
              <a:t> </a:t>
            </a:r>
            <a:r>
              <a:rPr lang="zh-CN" altLang="en-US" dirty="0"/>
              <a:t>，</a:t>
            </a:r>
            <a:r>
              <a:rPr lang="en-US" altLang="zh-CN" dirty="0"/>
              <a:t> Michael </a:t>
            </a:r>
            <a:r>
              <a:rPr lang="en-US" altLang="zh-CN" dirty="0" err="1"/>
              <a:t>Farraell</a:t>
            </a:r>
            <a:br>
              <a:rPr lang="en-US" altLang="zh-CN" dirty="0"/>
            </a:br>
            <a:r>
              <a:rPr lang="en-US" altLang="zh-CN" dirty="0"/>
              <a:t>2016</a:t>
            </a:r>
            <a:endParaRPr lang="zh-CN" altLang="en-US" dirty="0"/>
          </a:p>
        </p:txBody>
      </p:sp>
    </p:spTree>
    <p:extLst>
      <p:ext uri="{BB962C8B-B14F-4D97-AF65-F5344CB8AC3E}">
        <p14:creationId xmlns:p14="http://schemas.microsoft.com/office/powerpoint/2010/main" val="267987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Models</a:t>
            </a:r>
            <a:endParaRPr lang="zh-CN" altLang="en-US" dirty="0"/>
          </a:p>
        </p:txBody>
      </p:sp>
      <p:sp>
        <p:nvSpPr>
          <p:cNvPr id="3" name="内容占位符 2"/>
          <p:cNvSpPr>
            <a:spLocks noGrp="1"/>
          </p:cNvSpPr>
          <p:nvPr>
            <p:ph idx="1"/>
          </p:nvPr>
        </p:nvSpPr>
        <p:spPr/>
        <p:txBody>
          <a:bodyPr>
            <a:normAutofit/>
          </a:bodyPr>
          <a:lstStyle/>
          <a:p>
            <a:r>
              <a:rPr lang="en-US" altLang="zh-CN" sz="2400" b="1" dirty="0"/>
              <a:t>Long Short-Term Memory Unit</a:t>
            </a:r>
            <a:r>
              <a:rPr lang="zh-CN" altLang="en-US" sz="2400" b="1" dirty="0"/>
              <a:t>（</a:t>
            </a:r>
            <a:r>
              <a:rPr lang="en-US" altLang="zh-CN" sz="2400" b="1" dirty="0"/>
              <a:t>LSTM</a:t>
            </a:r>
            <a:r>
              <a:rPr lang="zh-CN" altLang="en-US" sz="2400" b="1" dirty="0"/>
              <a:t>）</a:t>
            </a:r>
            <a:endParaRPr lang="en-US" altLang="zh-CN" sz="2400" b="1" dirty="0"/>
          </a:p>
          <a:p>
            <a:r>
              <a:rPr lang="en-US" altLang="zh-CN" sz="2400" b="1" dirty="0"/>
              <a:t>Sequence-To-Sequence Recurrent Encoder-Decoder</a:t>
            </a:r>
          </a:p>
          <a:p>
            <a:r>
              <a:rPr lang="en-US" altLang="zh-CN" sz="2400" b="1" dirty="0"/>
              <a:t>Hierarchical Recurrent Encoder-Decoder</a:t>
            </a:r>
            <a:r>
              <a:rPr lang="en-US" altLang="zh-CN" sz="2400" dirty="0"/>
              <a:t> </a:t>
            </a:r>
          </a:p>
          <a:p>
            <a:r>
              <a:rPr lang="en-US" altLang="zh-CN" sz="2400" b="1" dirty="0"/>
              <a:t>Bootstrapping Word </a:t>
            </a:r>
            <a:r>
              <a:rPr lang="en-US" altLang="zh-CN" sz="2400" b="1" dirty="0" err="1"/>
              <a:t>Embeddings</a:t>
            </a:r>
            <a:r>
              <a:rPr lang="en-US" altLang="zh-CN" sz="2400" b="1" dirty="0"/>
              <a:t> / </a:t>
            </a:r>
            <a:r>
              <a:rPr lang="en-US" altLang="zh-CN" sz="2400" b="1" dirty="0" err="1"/>
              <a:t>SubTle</a:t>
            </a:r>
            <a:r>
              <a:rPr lang="en-US" altLang="zh-CN" sz="2400" dirty="0"/>
              <a:t> </a:t>
            </a:r>
            <a:endParaRPr lang="en-US" altLang="zh-CN" sz="2400" b="1" dirty="0"/>
          </a:p>
          <a:p>
            <a:r>
              <a:rPr lang="en-US" altLang="zh-CN" sz="2400" b="1" dirty="0"/>
              <a:t>maximum mutual information</a:t>
            </a:r>
            <a:r>
              <a:rPr lang="zh-CN" altLang="en-US" sz="2400" b="1" dirty="0"/>
              <a:t>（</a:t>
            </a:r>
            <a:r>
              <a:rPr lang="en-US" altLang="zh-CN" sz="2400" b="1" dirty="0"/>
              <a:t>MMI</a:t>
            </a:r>
            <a:r>
              <a:rPr lang="zh-CN" altLang="en-US" sz="2400" b="1" dirty="0"/>
              <a:t>）</a:t>
            </a:r>
            <a:endParaRPr lang="en-US" altLang="zh-CN" sz="2400" b="1" dirty="0"/>
          </a:p>
          <a:p>
            <a:pPr marL="45720" indent="0">
              <a:buNone/>
            </a:pPr>
            <a:r>
              <a:rPr lang="en-US" altLang="zh-CN" sz="2400" dirty="0"/>
              <a:t>   MMI seeks to maximize the mutual information between the context utterances and the target utterance. </a:t>
            </a:r>
          </a:p>
          <a:p>
            <a:endParaRPr lang="zh-CN" altLang="en-US" dirty="0"/>
          </a:p>
        </p:txBody>
      </p:sp>
    </p:spTree>
    <p:extLst>
      <p:ext uri="{BB962C8B-B14F-4D97-AF65-F5344CB8AC3E}">
        <p14:creationId xmlns:p14="http://schemas.microsoft.com/office/powerpoint/2010/main" val="61457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9980" y="1176217"/>
            <a:ext cx="9966960" cy="2926080"/>
          </a:xfrm>
        </p:spPr>
        <p:txBody>
          <a:bodyPr>
            <a:noAutofit/>
          </a:bodyPr>
          <a:lstStyle/>
          <a:p>
            <a:r>
              <a:rPr lang="en-US" altLang="zh-CN" sz="4800" dirty="0"/>
              <a:t>End-to-end LSTM-based dialog control optimized with</a:t>
            </a:r>
            <a:br>
              <a:rPr lang="en-US" altLang="zh-CN" sz="4800" dirty="0"/>
            </a:br>
            <a:r>
              <a:rPr lang="en-US" altLang="zh-CN" sz="4800" dirty="0"/>
              <a:t>supervised and reinforcement learning </a:t>
            </a:r>
            <a:br>
              <a:rPr lang="en-US" altLang="zh-CN" sz="3600" dirty="0"/>
            </a:br>
            <a:endParaRPr lang="zh-CN" altLang="en-US" sz="3600" dirty="0"/>
          </a:p>
        </p:txBody>
      </p:sp>
      <p:sp>
        <p:nvSpPr>
          <p:cNvPr id="3" name="副标题 2"/>
          <p:cNvSpPr>
            <a:spLocks noGrp="1"/>
          </p:cNvSpPr>
          <p:nvPr>
            <p:ph type="subTitle" idx="1"/>
          </p:nvPr>
        </p:nvSpPr>
        <p:spPr>
          <a:xfrm>
            <a:off x="1709530" y="4658394"/>
            <a:ext cx="8767860" cy="1388165"/>
          </a:xfrm>
        </p:spPr>
        <p:txBody>
          <a:bodyPr/>
          <a:lstStyle/>
          <a:p>
            <a:r>
              <a:rPr lang="en-US" altLang="zh-CN" dirty="0"/>
              <a:t>Jason D. Williams and Geoffrey Zweig </a:t>
            </a:r>
            <a:br>
              <a:rPr lang="en-US" altLang="zh-CN" dirty="0"/>
            </a:br>
            <a:r>
              <a:rPr lang="en-US" altLang="zh-CN" dirty="0"/>
              <a:t>2016</a:t>
            </a:r>
            <a:endParaRPr lang="zh-CN" altLang="en-US" dirty="0"/>
          </a:p>
        </p:txBody>
      </p:sp>
    </p:spTree>
    <p:extLst>
      <p:ext uri="{BB962C8B-B14F-4D97-AF65-F5344CB8AC3E}">
        <p14:creationId xmlns:p14="http://schemas.microsoft.com/office/powerpoint/2010/main" val="303886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Introduction</a:t>
            </a:r>
            <a:endParaRPr lang="zh-CN" altLang="en-US" dirty="0"/>
          </a:p>
        </p:txBody>
      </p:sp>
      <p:sp>
        <p:nvSpPr>
          <p:cNvPr id="3" name="内容占位符 2"/>
          <p:cNvSpPr>
            <a:spLocks noGrp="1"/>
          </p:cNvSpPr>
          <p:nvPr>
            <p:ph idx="1"/>
          </p:nvPr>
        </p:nvSpPr>
        <p:spPr/>
        <p:txBody>
          <a:bodyPr>
            <a:normAutofit/>
          </a:bodyPr>
          <a:lstStyle/>
          <a:p>
            <a:r>
              <a:rPr lang="en-US" altLang="zh-CN" sz="2800" dirty="0"/>
              <a:t>Similar to </a:t>
            </a:r>
            <a:r>
              <a:rPr lang="en-US" altLang="zh-CN" sz="2800" b="1" dirty="0"/>
              <a:t>the customer service system</a:t>
            </a:r>
          </a:p>
          <a:p>
            <a:r>
              <a:rPr lang="en-US" altLang="zh-CN" sz="2800" b="1" dirty="0"/>
              <a:t>Task: </a:t>
            </a:r>
            <a:r>
              <a:rPr lang="en-US" altLang="zh-CN" sz="2800" dirty="0"/>
              <a:t>Call someone. If there are more than one phone in the address book, ask for the category and confirm.</a:t>
            </a:r>
          </a:p>
          <a:p>
            <a:r>
              <a:rPr lang="en-US" altLang="zh-CN" sz="2800" dirty="0"/>
              <a:t>They are divided into thirteen steps to </a:t>
            </a:r>
            <a:r>
              <a:rPr lang="en-US" altLang="zh-CN" sz="2800" b="1" dirty="0"/>
              <a:t>achieve an end-to-end dialog </a:t>
            </a:r>
            <a:r>
              <a:rPr lang="en-US" altLang="zh-CN" sz="2800" dirty="0"/>
              <a:t>(but there is one step in the middle that requires a small amount of artificial feature design).</a:t>
            </a:r>
          </a:p>
          <a:p>
            <a:r>
              <a:rPr lang="en-US" altLang="zh-CN" sz="2800" dirty="0"/>
              <a:t>LSTM</a:t>
            </a:r>
          </a:p>
          <a:p>
            <a:r>
              <a:rPr lang="en-US" altLang="zh-CN" sz="2800" dirty="0"/>
              <a:t>supervised learning (SL)&amp; reinforcement learning (RL)</a:t>
            </a:r>
          </a:p>
          <a:p>
            <a:endParaRPr lang="zh-CN" altLang="en-US" sz="2800" dirty="0"/>
          </a:p>
        </p:txBody>
      </p:sp>
    </p:spTree>
    <p:extLst>
      <p:ext uri="{BB962C8B-B14F-4D97-AF65-F5344CB8AC3E}">
        <p14:creationId xmlns:p14="http://schemas.microsoft.com/office/powerpoint/2010/main" val="868806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Introduction</a:t>
            </a:r>
            <a:endParaRPr lang="zh-CN" altLang="en-US" dirty="0"/>
          </a:p>
        </p:txBody>
      </p:sp>
      <p:sp>
        <p:nvSpPr>
          <p:cNvPr id="3" name="内容占位符 2"/>
          <p:cNvSpPr>
            <a:spLocks noGrp="1"/>
          </p:cNvSpPr>
          <p:nvPr>
            <p:ph idx="1"/>
          </p:nvPr>
        </p:nvSpPr>
        <p:spPr>
          <a:xfrm>
            <a:off x="1143000" y="1647371"/>
            <a:ext cx="9872871" cy="5370286"/>
          </a:xfrm>
        </p:spPr>
        <p:txBody>
          <a:bodyPr>
            <a:normAutofit/>
          </a:bodyPr>
          <a:lstStyle/>
          <a:p>
            <a:r>
              <a:rPr lang="en-US" altLang="zh-CN" sz="1800" dirty="0"/>
              <a:t>For example, </a:t>
            </a:r>
            <a:r>
              <a:rPr lang="en-US" altLang="zh-CN" sz="2000" b="1" dirty="0"/>
              <a:t>how an experienced call center agent would help a new agent get started</a:t>
            </a:r>
            <a:r>
              <a:rPr lang="en-US" altLang="zh-CN" sz="1800" dirty="0"/>
              <a:t>.                                                              (1)</a:t>
            </a:r>
            <a:r>
              <a:rPr lang="en-US" altLang="zh-CN" sz="1800" b="1" dirty="0"/>
              <a:t>First</a:t>
            </a:r>
            <a:r>
              <a:rPr lang="en-US" altLang="zh-CN" sz="1800" dirty="0"/>
              <a:t>, the teacher would provide an orientation to what “agent controls” are available, as well as a few business rules.                                                                                                                                                                        (2)</a:t>
            </a:r>
            <a:r>
              <a:rPr lang="en-US" altLang="zh-CN" sz="1800" b="1" dirty="0"/>
              <a:t>Second</a:t>
            </a:r>
            <a:r>
              <a:rPr lang="en-US" altLang="zh-CN" sz="1800" dirty="0"/>
              <a:t>, the student would listen in to a few “good” dialogs from the teacher, with the goal of imitating them.                                                                                                                                                                                      (3)</a:t>
            </a:r>
            <a:r>
              <a:rPr lang="en-US" altLang="zh-CN" sz="1800" b="1" dirty="0"/>
              <a:t>Third</a:t>
            </a:r>
            <a:r>
              <a:rPr lang="en-US" altLang="zh-CN" sz="1800" dirty="0"/>
              <a:t>, the student would begin taking real calls, and the teacher would listen in, providing corrections where the student made mistakes.                                                                                                                  (4)</a:t>
            </a:r>
            <a:r>
              <a:rPr lang="en-US" altLang="zh-CN" sz="1800" b="1" dirty="0"/>
              <a:t>Finally</a:t>
            </a:r>
            <a:r>
              <a:rPr lang="en-US" altLang="zh-CN" sz="1800" dirty="0"/>
              <a:t>, the teacher would disengage, but the student would continue to improve on their own, through experience.</a:t>
            </a:r>
          </a:p>
          <a:p>
            <a:r>
              <a:rPr lang="en-US" altLang="zh-CN" sz="1800" dirty="0"/>
              <a:t>In this paper, we </a:t>
            </a:r>
            <a:r>
              <a:rPr lang="en-US" altLang="zh-CN" sz="2000" b="1" dirty="0"/>
              <a:t>provide</a:t>
            </a:r>
            <a:r>
              <a:rPr lang="en-US" altLang="zh-CN" sz="2000" dirty="0"/>
              <a:t> </a:t>
            </a:r>
            <a:r>
              <a:rPr lang="en-US" altLang="zh-CN" sz="2000" b="1" dirty="0"/>
              <a:t>a framework for building and maintaining automated dialog systems </a:t>
            </a:r>
            <a:r>
              <a:rPr lang="en-US" altLang="zh-CN" sz="1800" dirty="0"/>
              <a:t>– or “bots” – in a new domain that mirrors this progression.                                                                                                            (1)</a:t>
            </a:r>
            <a:r>
              <a:rPr lang="en-US" altLang="zh-CN" sz="1800" b="1" dirty="0"/>
              <a:t>First</a:t>
            </a:r>
            <a:r>
              <a:rPr lang="en-US" altLang="zh-CN" sz="1800" dirty="0"/>
              <a:t>, a developer provides the set of actions – both text actions and API calls – which a bot can invoke, and action masking code that indicates when an action is possible given the dialog so far. (2)</a:t>
            </a:r>
            <a:r>
              <a:rPr lang="en-US" altLang="zh-CN" sz="1800" b="1" dirty="0"/>
              <a:t>Second</a:t>
            </a:r>
            <a:r>
              <a:rPr lang="en-US" altLang="zh-CN" sz="1800" dirty="0"/>
              <a:t>, a domain expert – who need not be a developer or a machine learning expert – provides a set of example dialogs, which a recurrent neural network learns to imitate.                                                              (3)</a:t>
            </a:r>
            <a:r>
              <a:rPr lang="en-US" altLang="zh-CN" sz="1800" b="1" dirty="0"/>
              <a:t>Third</a:t>
            </a:r>
            <a:r>
              <a:rPr lang="en-US" altLang="zh-CN" sz="1800" dirty="0"/>
              <a:t>, the bot conducts a few conversations, and the domain expert makes corrections.                             (4)</a:t>
            </a:r>
            <a:r>
              <a:rPr lang="en-US" altLang="zh-CN" sz="1800" b="1" dirty="0"/>
              <a:t>Finally</a:t>
            </a:r>
            <a:r>
              <a:rPr lang="en-US" altLang="zh-CN" sz="1800" dirty="0"/>
              <a:t>, the bot interacts with users at scale, improving automatically based on a weak signal that indicates whether dialogs are successful.</a:t>
            </a:r>
            <a:endParaRPr lang="zh-CN" altLang="en-US" sz="1800" dirty="0"/>
          </a:p>
        </p:txBody>
      </p:sp>
    </p:spTree>
    <p:extLst>
      <p:ext uri="{BB962C8B-B14F-4D97-AF65-F5344CB8AC3E}">
        <p14:creationId xmlns:p14="http://schemas.microsoft.com/office/powerpoint/2010/main" val="1401387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Models</a:t>
            </a:r>
            <a:endParaRPr lang="zh-CN" altLang="en-US" dirty="0"/>
          </a:p>
        </p:txBody>
      </p:sp>
      <p:pic>
        <p:nvPicPr>
          <p:cNvPr id="4" name="图片 3"/>
          <p:cNvPicPr>
            <a:picLocks noChangeAspect="1"/>
          </p:cNvPicPr>
          <p:nvPr/>
        </p:nvPicPr>
        <p:blipFill>
          <a:blip r:embed="rId3"/>
          <a:stretch>
            <a:fillRect/>
          </a:stretch>
        </p:blipFill>
        <p:spPr>
          <a:xfrm>
            <a:off x="736352" y="1965960"/>
            <a:ext cx="10688816" cy="3477404"/>
          </a:xfrm>
          <a:prstGeom prst="rect">
            <a:avLst/>
          </a:prstGeom>
        </p:spPr>
      </p:pic>
    </p:spTree>
    <p:extLst>
      <p:ext uri="{BB962C8B-B14F-4D97-AF65-F5344CB8AC3E}">
        <p14:creationId xmlns:p14="http://schemas.microsoft.com/office/powerpoint/2010/main" val="39098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Action selection</a:t>
            </a:r>
            <a:endParaRPr lang="zh-CN" altLang="en-US" dirty="0"/>
          </a:p>
        </p:txBody>
      </p:sp>
      <p:sp>
        <p:nvSpPr>
          <p:cNvPr id="3" name="内容占位符 2"/>
          <p:cNvSpPr>
            <a:spLocks noGrp="1"/>
          </p:cNvSpPr>
          <p:nvPr>
            <p:ph idx="1"/>
          </p:nvPr>
        </p:nvSpPr>
        <p:spPr/>
        <p:txBody>
          <a:bodyPr>
            <a:normAutofit/>
          </a:bodyPr>
          <a:lstStyle/>
          <a:p>
            <a:r>
              <a:rPr lang="en-US" altLang="zh-CN" sz="1800" dirty="0"/>
              <a:t>Broadly speaking, three classes of methods for action selection have been explored in the literature: hand-crafting, supervised learning, and reinforcement.</a:t>
            </a:r>
          </a:p>
          <a:p>
            <a:r>
              <a:rPr lang="en-US" altLang="zh-CN" sz="1800" dirty="0"/>
              <a:t> The neural network in our method can be optimized </a:t>
            </a:r>
            <a:r>
              <a:rPr lang="en-US" altLang="zh-CN" sz="1800" b="1" dirty="0"/>
              <a:t>using both supervised learning and reinforcement learning</a:t>
            </a:r>
            <a:r>
              <a:rPr lang="en-US" altLang="zh-CN" sz="1800" dirty="0"/>
              <a:t>: the neural network is trained using gradient descent, and optimizing with SL or RL simply requires a different gradient computation. </a:t>
            </a:r>
          </a:p>
          <a:p>
            <a:pPr marL="45720" indent="0">
              <a:buNone/>
            </a:pPr>
            <a:r>
              <a:rPr lang="en-US" altLang="zh-CN" sz="1800" dirty="0"/>
              <a:t>    (1)To get started, the designer provides a set of training dialogs, and the recurrent neural network is trained to reconstruct these using supervised learning.</a:t>
            </a:r>
          </a:p>
          <a:p>
            <a:pPr marL="45720" indent="0">
              <a:buNone/>
            </a:pPr>
            <a:r>
              <a:rPr lang="en-US" altLang="zh-CN" sz="1800" dirty="0"/>
              <a:t>    (2) The same neural network can then be optimized using a reward signal, via a policy gradient .As with SL-based approaches, if a bug is found, more training dialogs can be added to the training set, so the system remains easy to debug. In addition, our implementation of RL ensures that the policy always reconstructs the provided training set, so RL optimization will not contradict the training dialogs provided by the designer. </a:t>
            </a:r>
          </a:p>
          <a:p>
            <a:pPr marL="45720" indent="0">
              <a:buNone/>
            </a:pPr>
            <a:r>
              <a:rPr lang="en-US" altLang="zh-CN" sz="1800" dirty="0"/>
              <a:t>    (3)Finally, the action mask provided by the developer code allows business rules to be encoded.</a:t>
            </a:r>
            <a:endParaRPr lang="zh-CN" altLang="en-US" sz="1800" dirty="0"/>
          </a:p>
        </p:txBody>
      </p:sp>
    </p:spTree>
    <p:extLst>
      <p:ext uri="{BB962C8B-B14F-4D97-AF65-F5344CB8AC3E}">
        <p14:creationId xmlns:p14="http://schemas.microsoft.com/office/powerpoint/2010/main" val="105825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Dialogue Systems</a:t>
            </a:r>
            <a:endParaRPr lang="zh-CN" altLang="en-US" dirty="0"/>
          </a:p>
        </p:txBody>
      </p:sp>
      <p:sp>
        <p:nvSpPr>
          <p:cNvPr id="3" name="内容占位符 2"/>
          <p:cNvSpPr>
            <a:spLocks noGrp="1"/>
          </p:cNvSpPr>
          <p:nvPr>
            <p:ph idx="1"/>
          </p:nvPr>
        </p:nvSpPr>
        <p:spPr/>
        <p:txBody>
          <a:bodyPr/>
          <a:lstStyle/>
          <a:p>
            <a:r>
              <a:rPr lang="zh-CN" altLang="en-US" dirty="0">
                <a:ea typeface="微软雅黑" panose="020B0503020204020204" pitchFamily="34" charset="-122"/>
              </a:rPr>
              <a:t>对话系统按功能性分为</a:t>
            </a:r>
            <a:endParaRPr lang="en-US" altLang="zh-CN" dirty="0">
              <a:ea typeface="微软雅黑" panose="020B0503020204020204" pitchFamily="34" charset="-122"/>
            </a:endParaRPr>
          </a:p>
          <a:p>
            <a:pPr marL="45720" indent="0">
              <a:buNone/>
            </a:pPr>
            <a:r>
              <a:rPr lang="en-US" altLang="zh-CN" dirty="0">
                <a:ea typeface="微软雅黑" panose="020B0503020204020204" pitchFamily="34" charset="-122"/>
              </a:rPr>
              <a:t>   goal-driven dialog system</a:t>
            </a:r>
            <a:r>
              <a:rPr lang="zh-CN" altLang="en-US" dirty="0">
                <a:ea typeface="微软雅黑" panose="020B0503020204020204" pitchFamily="34" charset="-122"/>
              </a:rPr>
              <a:t>（比如功能机器人，</a:t>
            </a:r>
            <a:r>
              <a:rPr lang="en-US" altLang="zh-CN" dirty="0" err="1">
                <a:ea typeface="微软雅黑" panose="020B0503020204020204" pitchFamily="34" charset="-122"/>
              </a:rPr>
              <a:t>Contana</a:t>
            </a:r>
            <a:r>
              <a:rPr lang="zh-CN" altLang="en-US" dirty="0">
                <a:ea typeface="微软雅黑" panose="020B0503020204020204" pitchFamily="34" charset="-122"/>
              </a:rPr>
              <a:t>，出门问问）</a:t>
            </a:r>
            <a:endParaRPr lang="en-US" altLang="zh-CN" dirty="0">
              <a:ea typeface="微软雅黑" panose="020B0503020204020204" pitchFamily="34" charset="-122"/>
            </a:endParaRPr>
          </a:p>
          <a:p>
            <a:pPr marL="45720" indent="0">
              <a:buNone/>
            </a:pPr>
            <a:r>
              <a:rPr lang="en-US" altLang="zh-CN" dirty="0">
                <a:ea typeface="微软雅黑" panose="020B0503020204020204" pitchFamily="34" charset="-122"/>
              </a:rPr>
              <a:t>   open domain dialog system</a:t>
            </a:r>
            <a:r>
              <a:rPr lang="zh-CN" altLang="en-US" dirty="0">
                <a:ea typeface="微软雅黑" panose="020B0503020204020204" pitchFamily="34" charset="-122"/>
              </a:rPr>
              <a:t>（比如闲聊机器人，小冰）</a:t>
            </a:r>
            <a:endParaRPr lang="en-US" altLang="zh-CN" dirty="0">
              <a:ea typeface="微软雅黑" panose="020B0503020204020204" pitchFamily="34" charset="-122"/>
            </a:endParaRPr>
          </a:p>
          <a:p>
            <a:r>
              <a:rPr lang="en-US" altLang="zh-CN" dirty="0">
                <a:ea typeface="微软雅黑" panose="020B0503020204020204" pitchFamily="34" charset="-122"/>
              </a:rPr>
              <a:t>Seq2seq</a:t>
            </a:r>
            <a:r>
              <a:rPr lang="zh-CN" altLang="en-US" dirty="0">
                <a:ea typeface="微软雅黑" panose="020B0503020204020204" pitchFamily="34" charset="-122"/>
              </a:rPr>
              <a:t>模型</a:t>
            </a:r>
            <a:endParaRPr lang="en-US" altLang="zh-CN" dirty="0">
              <a:ea typeface="微软雅黑" panose="020B0503020204020204" pitchFamily="34" charset="-122"/>
            </a:endParaRPr>
          </a:p>
          <a:p>
            <a:pPr marL="45720" indent="0">
              <a:buNone/>
            </a:pPr>
            <a:r>
              <a:rPr lang="zh-CN" altLang="en-US" dirty="0">
                <a:ea typeface="微软雅黑" panose="020B0503020204020204" pitchFamily="34" charset="-122"/>
              </a:rPr>
              <a:t>    </a:t>
            </a:r>
          </a:p>
        </p:txBody>
      </p:sp>
    </p:spTree>
    <p:extLst>
      <p:ext uri="{BB962C8B-B14F-4D97-AF65-F5344CB8AC3E}">
        <p14:creationId xmlns:p14="http://schemas.microsoft.com/office/powerpoint/2010/main" val="4266958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 FOR LISTENNING</a:t>
            </a:r>
            <a:endParaRPr lang="zh-CN" altLang="en-US" dirty="0"/>
          </a:p>
        </p:txBody>
      </p:sp>
      <p:sp>
        <p:nvSpPr>
          <p:cNvPr id="3" name="副标题 2"/>
          <p:cNvSpPr>
            <a:spLocks noGrp="1"/>
          </p:cNvSpPr>
          <p:nvPr>
            <p:ph type="subTitle" idx="1"/>
          </p:nvPr>
        </p:nvSpPr>
        <p:spPr/>
        <p:txBody>
          <a:bodyPr/>
          <a:lstStyle/>
          <a:p>
            <a:r>
              <a:rPr lang="zh-CN" altLang="en-US" dirty="0">
                <a:latin typeface="微软雅黑" panose="020B0503020204020204" pitchFamily="34" charset="-122"/>
                <a:ea typeface="微软雅黑" panose="020B0503020204020204" pitchFamily="34" charset="-122"/>
              </a:rPr>
              <a:t>陈典</a:t>
            </a:r>
            <a:endParaRPr lang="en-US" altLang="zh-CN" dirty="0">
              <a:latin typeface="微软雅黑" panose="020B0503020204020204" pitchFamily="34" charset="-122"/>
              <a:ea typeface="微软雅黑" panose="020B0503020204020204" pitchFamily="34" charset="-122"/>
            </a:endParaRPr>
          </a:p>
          <a:p>
            <a:r>
              <a:rPr lang="en-US" altLang="zh-CN" dirty="0"/>
              <a:t>2017.01.04</a:t>
            </a:r>
            <a:endParaRPr lang="zh-CN" altLang="en-US" dirty="0"/>
          </a:p>
        </p:txBody>
      </p:sp>
    </p:spTree>
    <p:extLst>
      <p:ext uri="{BB962C8B-B14F-4D97-AF65-F5344CB8AC3E}">
        <p14:creationId xmlns:p14="http://schemas.microsoft.com/office/powerpoint/2010/main" val="357700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微软雅黑" panose="020B0503020204020204" pitchFamily="34" charset="-122"/>
              </a:rPr>
              <a:t>Seq2seq</a:t>
            </a:r>
            <a:r>
              <a:rPr lang="zh-CN" altLang="en-US" dirty="0">
                <a:ea typeface="微软雅黑" panose="020B0503020204020204" pitchFamily="34" charset="-122"/>
              </a:rPr>
              <a:t>模型</a:t>
            </a:r>
            <a:endParaRPr lang="zh-CN" altLang="en-US" dirty="0"/>
          </a:p>
        </p:txBody>
      </p:sp>
      <p:sp>
        <p:nvSpPr>
          <p:cNvPr id="3" name="内容占位符 2"/>
          <p:cNvSpPr>
            <a:spLocks noGrp="1"/>
          </p:cNvSpPr>
          <p:nvPr>
            <p:ph idx="1"/>
          </p:nvPr>
        </p:nvSpPr>
        <p:spPr>
          <a:xfrm>
            <a:off x="1143000" y="1866051"/>
            <a:ext cx="9872871" cy="5533815"/>
          </a:xfrm>
        </p:spPr>
        <p:txBody>
          <a:bodyPr>
            <a:normAutofit/>
          </a:bodyPr>
          <a:lstStyle/>
          <a:p>
            <a:r>
              <a:rPr lang="en-US" altLang="zh-CN" sz="1800" dirty="0">
                <a:ea typeface="微软雅黑" panose="020B0503020204020204" pitchFamily="34" charset="-122"/>
              </a:rPr>
              <a:t>Seq2Seq</a:t>
            </a:r>
            <a:r>
              <a:rPr lang="zh-CN" altLang="en-US" sz="1800" dirty="0">
                <a:ea typeface="微软雅黑" panose="020B0503020204020204" pitchFamily="34" charset="-122"/>
              </a:rPr>
              <a:t>被提出于</a:t>
            </a:r>
            <a:r>
              <a:rPr lang="en-US" altLang="zh-CN" sz="1800" dirty="0">
                <a:ea typeface="微软雅黑" panose="020B0503020204020204" pitchFamily="34" charset="-122"/>
              </a:rPr>
              <a:t>2014</a:t>
            </a:r>
            <a:r>
              <a:rPr lang="zh-CN" altLang="en-US" sz="1800" dirty="0">
                <a:ea typeface="微软雅黑" panose="020B0503020204020204" pitchFamily="34" charset="-122"/>
              </a:rPr>
              <a:t>年，最早由两篇文章独立地阐述了它主要思想，分别是</a:t>
            </a:r>
            <a:r>
              <a:rPr lang="en-US" altLang="zh-CN" sz="1800" dirty="0">
                <a:ea typeface="微软雅黑" panose="020B0503020204020204" pitchFamily="34" charset="-122"/>
              </a:rPr>
              <a:t>Google Brain</a:t>
            </a:r>
            <a:r>
              <a:rPr lang="zh-CN" altLang="en-US" sz="1800" dirty="0">
                <a:ea typeface="微软雅黑" panose="020B0503020204020204" pitchFamily="34" charset="-122"/>
              </a:rPr>
              <a:t>团队的</a:t>
            </a:r>
            <a:r>
              <a:rPr lang="en-US" altLang="zh-CN" sz="1800" dirty="0">
                <a:ea typeface="微软雅黑" panose="020B0503020204020204" pitchFamily="34" charset="-122"/>
              </a:rPr>
              <a:t>《Sequence to Sequence Learning with Neural Networks》</a:t>
            </a:r>
            <a:r>
              <a:rPr lang="zh-CN" altLang="en-US" sz="1800" dirty="0">
                <a:ea typeface="微软雅黑" panose="020B0503020204020204" pitchFamily="34" charset="-122"/>
              </a:rPr>
              <a:t>和</a:t>
            </a:r>
            <a:r>
              <a:rPr lang="en-US" altLang="zh-CN" sz="1800" dirty="0" err="1">
                <a:ea typeface="微软雅黑" panose="020B0503020204020204" pitchFamily="34" charset="-122"/>
              </a:rPr>
              <a:t>Yoshua</a:t>
            </a:r>
            <a:r>
              <a:rPr lang="en-US" altLang="zh-CN" sz="1800" dirty="0">
                <a:ea typeface="微软雅黑" panose="020B0503020204020204" pitchFamily="34" charset="-122"/>
              </a:rPr>
              <a:t> </a:t>
            </a:r>
            <a:r>
              <a:rPr lang="en-US" altLang="zh-CN" sz="1800" dirty="0" err="1">
                <a:ea typeface="微软雅黑" panose="020B0503020204020204" pitchFamily="34" charset="-122"/>
              </a:rPr>
              <a:t>Bengio</a:t>
            </a:r>
            <a:r>
              <a:rPr lang="zh-CN" altLang="en-US" sz="1800" dirty="0">
                <a:ea typeface="微软雅黑" panose="020B0503020204020204" pitchFamily="34" charset="-122"/>
              </a:rPr>
              <a:t>团队的</a:t>
            </a:r>
            <a:r>
              <a:rPr lang="en-US" altLang="zh-CN" sz="1800" dirty="0">
                <a:ea typeface="微软雅黑" panose="020B0503020204020204" pitchFamily="34" charset="-122"/>
              </a:rPr>
              <a:t>《Learning Phrase Representation using RNN Encoder-Decoder for Statistical Machine Translation》</a:t>
            </a:r>
            <a:r>
              <a:rPr lang="zh-CN" altLang="en-US" sz="1800" dirty="0">
                <a:ea typeface="微软雅黑" panose="020B0503020204020204" pitchFamily="34" charset="-122"/>
              </a:rPr>
              <a:t>。</a:t>
            </a:r>
            <a:endParaRPr lang="en-US" altLang="zh-CN" sz="1800" dirty="0">
              <a:ea typeface="微软雅黑" panose="020B0503020204020204" pitchFamily="34" charset="-122"/>
            </a:endParaRPr>
          </a:p>
          <a:p>
            <a:r>
              <a:rPr lang="zh-CN" altLang="en-US" sz="1800" dirty="0">
                <a:ea typeface="微软雅黑" panose="020B0503020204020204" pitchFamily="34" charset="-122"/>
              </a:rPr>
              <a:t>映射：通过深度神经网络模型，将一个输入的</a:t>
            </a:r>
            <a:r>
              <a:rPr lang="en-US" altLang="zh-CN" sz="1800" dirty="0">
                <a:ea typeface="微软雅黑" panose="020B0503020204020204" pitchFamily="34" charset="-122"/>
              </a:rPr>
              <a:t>Sequence</a:t>
            </a:r>
            <a:r>
              <a:rPr lang="zh-CN" altLang="en-US" sz="1800" dirty="0">
                <a:ea typeface="微软雅黑" panose="020B0503020204020204" pitchFamily="34" charset="-122"/>
              </a:rPr>
              <a:t>映射为一个输出的</a:t>
            </a:r>
            <a:r>
              <a:rPr lang="en-US" altLang="zh-CN" sz="1800" dirty="0">
                <a:ea typeface="微软雅黑" panose="020B0503020204020204" pitchFamily="34" charset="-122"/>
              </a:rPr>
              <a:t>Sequence </a:t>
            </a:r>
            <a:r>
              <a:rPr lang="zh-CN" altLang="en-US" sz="1800" dirty="0">
                <a:ea typeface="微软雅黑" panose="020B0503020204020204" pitchFamily="34" charset="-122"/>
              </a:rPr>
              <a:t>，这一过程由编码</a:t>
            </a:r>
            <a:r>
              <a:rPr lang="en-US" altLang="zh-CN" sz="1800" dirty="0">
                <a:ea typeface="微软雅黑" panose="020B0503020204020204" pitchFamily="34" charset="-122"/>
              </a:rPr>
              <a:t>encoder</a:t>
            </a:r>
            <a:r>
              <a:rPr lang="zh-CN" altLang="en-US" sz="1800" dirty="0">
                <a:ea typeface="微软雅黑" panose="020B0503020204020204" pitchFamily="34" charset="-122"/>
              </a:rPr>
              <a:t>与解码</a:t>
            </a:r>
            <a:r>
              <a:rPr lang="en-US" altLang="zh-CN" sz="1800" dirty="0">
                <a:ea typeface="微软雅黑" panose="020B0503020204020204" pitchFamily="34" charset="-122"/>
              </a:rPr>
              <a:t>decoder</a:t>
            </a:r>
            <a:r>
              <a:rPr lang="zh-CN" altLang="en-US" sz="1800" dirty="0">
                <a:ea typeface="微软雅黑" panose="020B0503020204020204" pitchFamily="34" charset="-122"/>
              </a:rPr>
              <a:t>两个环节组成。</a:t>
            </a:r>
            <a:endParaRPr lang="en-US" altLang="zh-CN" sz="1800" dirty="0">
              <a:ea typeface="微软雅黑" panose="020B0503020204020204" pitchFamily="34" charset="-122"/>
            </a:endParaRPr>
          </a:p>
          <a:p>
            <a:r>
              <a:rPr lang="zh-CN" altLang="en-US" sz="1800" dirty="0">
                <a:ea typeface="微软雅黑" panose="020B0503020204020204" pitchFamily="34" charset="-122"/>
              </a:rPr>
              <a:t>两个</a:t>
            </a:r>
            <a:r>
              <a:rPr lang="en-US" altLang="zh-CN" sz="1800" dirty="0">
                <a:ea typeface="微软雅黑" panose="020B0503020204020204" pitchFamily="34" charset="-122"/>
              </a:rPr>
              <a:t>RNN</a:t>
            </a:r>
            <a:r>
              <a:rPr lang="zh-CN" altLang="en-US" sz="1800" dirty="0">
                <a:ea typeface="微软雅黑" panose="020B0503020204020204" pitchFamily="34" charset="-122"/>
              </a:rPr>
              <a:t>：作为</a:t>
            </a:r>
            <a:r>
              <a:rPr lang="en-US" altLang="zh-CN" sz="1800" dirty="0">
                <a:ea typeface="微软雅黑" panose="020B0503020204020204" pitchFamily="34" charset="-122"/>
              </a:rPr>
              <a:t>encoder</a:t>
            </a:r>
            <a:r>
              <a:rPr lang="zh-CN" altLang="en-US" sz="1800" dirty="0">
                <a:ea typeface="微软雅黑" panose="020B0503020204020204" pitchFamily="34" charset="-122"/>
              </a:rPr>
              <a:t>的</a:t>
            </a:r>
            <a:r>
              <a:rPr lang="en-US" altLang="zh-CN" sz="1800" dirty="0">
                <a:ea typeface="微软雅黑" panose="020B0503020204020204" pitchFamily="34" charset="-122"/>
              </a:rPr>
              <a:t>RNN</a:t>
            </a:r>
            <a:r>
              <a:rPr lang="zh-CN" altLang="en-US" sz="1800" dirty="0">
                <a:ea typeface="微软雅黑" panose="020B0503020204020204" pitchFamily="34" charset="-122"/>
              </a:rPr>
              <a:t>，用于把一个</a:t>
            </a:r>
            <a:r>
              <a:rPr lang="en-US" altLang="zh-CN" sz="1800" dirty="0">
                <a:ea typeface="微软雅黑" panose="020B0503020204020204" pitchFamily="34" charset="-122"/>
              </a:rPr>
              <a:t>Sequence</a:t>
            </a:r>
            <a:r>
              <a:rPr lang="zh-CN" altLang="en-US" sz="1800" dirty="0">
                <a:ea typeface="微软雅黑" panose="020B0503020204020204" pitchFamily="34" charset="-122"/>
              </a:rPr>
              <a:t>压缩成一个固定大小的向量；作为</a:t>
            </a:r>
            <a:r>
              <a:rPr lang="en-US" altLang="zh-CN" sz="1800" dirty="0">
                <a:ea typeface="微软雅黑" panose="020B0503020204020204" pitchFamily="34" charset="-122"/>
              </a:rPr>
              <a:t>decoder</a:t>
            </a:r>
            <a:r>
              <a:rPr lang="zh-CN" altLang="en-US" sz="1800" dirty="0">
                <a:ea typeface="微软雅黑" panose="020B0503020204020204" pitchFamily="34" charset="-122"/>
              </a:rPr>
              <a:t>的</a:t>
            </a:r>
            <a:r>
              <a:rPr lang="en-US" altLang="zh-CN" sz="1800" dirty="0">
                <a:ea typeface="微软雅黑" panose="020B0503020204020204" pitchFamily="34" charset="-122"/>
              </a:rPr>
              <a:t>RNN</a:t>
            </a:r>
            <a:r>
              <a:rPr lang="zh-CN" altLang="en-US" sz="1800" dirty="0">
                <a:ea typeface="微软雅黑" panose="020B0503020204020204" pitchFamily="34" charset="-122"/>
              </a:rPr>
              <a:t>，根据</a:t>
            </a:r>
            <a:r>
              <a:rPr lang="en-US" altLang="zh-CN" sz="1800" dirty="0">
                <a:ea typeface="微软雅黑" panose="020B0503020204020204" pitchFamily="34" charset="-122"/>
              </a:rPr>
              <a:t>encoder</a:t>
            </a:r>
            <a:r>
              <a:rPr lang="zh-CN" altLang="en-US" sz="1800" dirty="0">
                <a:ea typeface="微软雅黑" panose="020B0503020204020204" pitchFamily="34" charset="-122"/>
              </a:rPr>
              <a:t>的向量，生成一个</a:t>
            </a:r>
            <a:r>
              <a:rPr lang="en-US" altLang="zh-CN" sz="1800" dirty="0">
                <a:ea typeface="微软雅黑" panose="020B0503020204020204" pitchFamily="34" charset="-122"/>
              </a:rPr>
              <a:t>token</a:t>
            </a:r>
            <a:r>
              <a:rPr lang="zh-CN" altLang="en-US" sz="1800" dirty="0">
                <a:ea typeface="微软雅黑" panose="020B0503020204020204" pitchFamily="34" charset="-122"/>
              </a:rPr>
              <a:t>序列，这个</a:t>
            </a:r>
            <a:r>
              <a:rPr lang="en-US" altLang="zh-CN" sz="1800" dirty="0">
                <a:ea typeface="微软雅黑" panose="020B0503020204020204" pitchFamily="34" charset="-122"/>
              </a:rPr>
              <a:t>token</a:t>
            </a:r>
            <a:r>
              <a:rPr lang="zh-CN" altLang="en-US" sz="1800" dirty="0">
                <a:ea typeface="微软雅黑" panose="020B0503020204020204" pitchFamily="34" charset="-122"/>
              </a:rPr>
              <a:t>序列就是另一个</a:t>
            </a:r>
            <a:r>
              <a:rPr lang="en-US" altLang="zh-CN" sz="1800" dirty="0">
                <a:ea typeface="微软雅黑" panose="020B0503020204020204" pitchFamily="34" charset="-122"/>
              </a:rPr>
              <a:t>Sequence</a:t>
            </a:r>
            <a:r>
              <a:rPr lang="zh-CN" altLang="en-US" sz="1800" dirty="0">
                <a:ea typeface="微软雅黑" panose="020B0503020204020204" pitchFamily="34" charset="-122"/>
              </a:rPr>
              <a:t>。</a:t>
            </a:r>
            <a:endParaRPr lang="en-US" altLang="zh-CN" sz="1800" dirty="0">
              <a:ea typeface="微软雅黑" panose="020B0503020204020204" pitchFamily="34" charset="-122"/>
            </a:endParaRPr>
          </a:p>
          <a:p>
            <a:endParaRPr lang="en-US" altLang="zh-CN" sz="1800" dirty="0">
              <a:ea typeface="微软雅黑" panose="020B0503020204020204" pitchFamily="34" charset="-122"/>
            </a:endParaRPr>
          </a:p>
          <a:p>
            <a:endParaRPr lang="en-US" altLang="zh-CN" sz="1800" dirty="0">
              <a:ea typeface="微软雅黑" panose="020B0503020204020204" pitchFamily="34" charset="-122"/>
            </a:endParaRPr>
          </a:p>
          <a:p>
            <a:endParaRPr lang="en-US" altLang="zh-CN" sz="1800" dirty="0">
              <a:ea typeface="微软雅黑" panose="020B0503020204020204" pitchFamily="34" charset="-122"/>
            </a:endParaRPr>
          </a:p>
          <a:p>
            <a:endParaRPr lang="en-US" altLang="zh-CN" sz="1800" dirty="0">
              <a:ea typeface="微软雅黑" panose="020B0503020204020204" pitchFamily="34" charset="-122"/>
            </a:endParaRPr>
          </a:p>
          <a:p>
            <a:r>
              <a:rPr lang="zh-CN" altLang="en-US" sz="1800" dirty="0">
                <a:ea typeface="微软雅黑" panose="020B0503020204020204" pitchFamily="34" charset="-122"/>
              </a:rPr>
              <a:t>优化时，采用极大似然估计，让</a:t>
            </a:r>
            <a:r>
              <a:rPr lang="en-US" altLang="zh-CN" sz="1800" dirty="0">
                <a:ea typeface="微软雅黑" panose="020B0503020204020204" pitchFamily="34" charset="-122"/>
              </a:rPr>
              <a:t>Sequence A</a:t>
            </a:r>
            <a:r>
              <a:rPr lang="zh-CN" altLang="en-US" sz="1800" dirty="0">
                <a:ea typeface="微软雅黑" panose="020B0503020204020204" pitchFamily="34" charset="-122"/>
              </a:rPr>
              <a:t>被</a:t>
            </a:r>
            <a:r>
              <a:rPr lang="en-US" altLang="zh-CN" sz="1800" dirty="0">
                <a:ea typeface="微软雅黑" panose="020B0503020204020204" pitchFamily="34" charset="-122"/>
              </a:rPr>
              <a:t>encoder</a:t>
            </a:r>
            <a:r>
              <a:rPr lang="zh-CN" altLang="en-US" sz="1800" dirty="0">
                <a:ea typeface="微软雅黑" panose="020B0503020204020204" pitchFamily="34" charset="-122"/>
              </a:rPr>
              <a:t>后进行</a:t>
            </a:r>
            <a:r>
              <a:rPr lang="en-US" altLang="zh-CN" sz="1800" dirty="0">
                <a:ea typeface="微软雅黑" panose="020B0503020204020204" pitchFamily="34" charset="-122"/>
              </a:rPr>
              <a:t>decoder</a:t>
            </a:r>
            <a:r>
              <a:rPr lang="zh-CN" altLang="en-US" sz="1800" dirty="0">
                <a:ea typeface="微软雅黑" panose="020B0503020204020204" pitchFamily="34" charset="-122"/>
              </a:rPr>
              <a:t>得到的</a:t>
            </a:r>
            <a:r>
              <a:rPr lang="en-US" altLang="zh-CN" sz="1800" dirty="0">
                <a:ea typeface="微软雅黑" panose="020B0503020204020204" pitchFamily="34" charset="-122"/>
              </a:rPr>
              <a:t>B</a:t>
            </a:r>
            <a:r>
              <a:rPr lang="zh-CN" altLang="en-US" sz="1800" dirty="0">
                <a:ea typeface="微软雅黑" panose="020B0503020204020204" pitchFamily="34" charset="-122"/>
              </a:rPr>
              <a:t>的概率最大。</a:t>
            </a:r>
          </a:p>
        </p:txBody>
      </p:sp>
      <p:pic>
        <p:nvPicPr>
          <p:cNvPr id="4" name="图片 3"/>
          <p:cNvPicPr>
            <a:picLocks noChangeAspect="1"/>
          </p:cNvPicPr>
          <p:nvPr/>
        </p:nvPicPr>
        <p:blipFill>
          <a:blip r:embed="rId3"/>
          <a:stretch>
            <a:fillRect/>
          </a:stretch>
        </p:blipFill>
        <p:spPr>
          <a:xfrm>
            <a:off x="2231816" y="4285624"/>
            <a:ext cx="7695238" cy="1771429"/>
          </a:xfrm>
          <a:prstGeom prst="rect">
            <a:avLst/>
          </a:prstGeom>
        </p:spPr>
      </p:pic>
    </p:spTree>
    <p:extLst>
      <p:ext uri="{BB962C8B-B14F-4D97-AF65-F5344CB8AC3E}">
        <p14:creationId xmlns:p14="http://schemas.microsoft.com/office/powerpoint/2010/main" val="74611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微软雅黑" panose="020B0503020204020204" pitchFamily="34" charset="-122"/>
              </a:rPr>
              <a:t>Seq2seq</a:t>
            </a:r>
            <a:r>
              <a:rPr lang="zh-CN" altLang="en-US" dirty="0">
                <a:ea typeface="微软雅黑" panose="020B0503020204020204" pitchFamily="34" charset="-122"/>
              </a:rPr>
              <a:t>模型</a:t>
            </a:r>
            <a:endParaRPr lang="zh-CN" altLang="en-US" dirty="0"/>
          </a:p>
        </p:txBody>
      </p:sp>
      <p:sp>
        <p:nvSpPr>
          <p:cNvPr id="3" name="内容占位符 2"/>
          <p:cNvSpPr>
            <a:spLocks noGrp="1"/>
          </p:cNvSpPr>
          <p:nvPr>
            <p:ph idx="1"/>
          </p:nvPr>
        </p:nvSpPr>
        <p:spPr>
          <a:xfrm>
            <a:off x="1143000" y="1866051"/>
            <a:ext cx="9872871" cy="5533815"/>
          </a:xfrm>
        </p:spPr>
        <p:txBody>
          <a:bodyPr>
            <a:normAutofit/>
          </a:bodyPr>
          <a:lstStyle/>
          <a:p>
            <a:r>
              <a:rPr lang="en-US" altLang="zh-CN" sz="2400" b="1" dirty="0">
                <a:ea typeface="微软雅黑" panose="020B0503020204020204" pitchFamily="34" charset="-122"/>
              </a:rPr>
              <a:t>Encoder</a:t>
            </a:r>
          </a:p>
          <a:p>
            <a:pPr marL="45720" indent="0">
              <a:buNone/>
            </a:pPr>
            <a:r>
              <a:rPr lang="en-US" altLang="zh-CN" sz="2000" dirty="0">
                <a:ea typeface="微软雅黑" panose="020B0503020204020204" pitchFamily="34" charset="-122"/>
              </a:rPr>
              <a:t>    RNN</a:t>
            </a:r>
            <a:r>
              <a:rPr lang="zh-CN" altLang="en-US" sz="2000" dirty="0">
                <a:ea typeface="微软雅黑" panose="020B0503020204020204" pitchFamily="34" charset="-122"/>
              </a:rPr>
              <a:t>依次读入序列，读完整个序列后，</a:t>
            </a:r>
            <a:r>
              <a:rPr lang="en-US" altLang="zh-CN" sz="2000" dirty="0">
                <a:ea typeface="微软雅黑" panose="020B0503020204020204" pitchFamily="34" charset="-122"/>
              </a:rPr>
              <a:t>hidden layer</a:t>
            </a:r>
            <a:r>
              <a:rPr lang="zh-CN" altLang="en-US" sz="2000" dirty="0">
                <a:ea typeface="微软雅黑" panose="020B0503020204020204" pitchFamily="34" charset="-122"/>
              </a:rPr>
              <a:t>会得到一个定长向量，即为整个序</a:t>
            </a:r>
            <a:endParaRPr lang="en-US" altLang="zh-CN" sz="2000" dirty="0">
              <a:ea typeface="微软雅黑" panose="020B0503020204020204" pitchFamily="34" charset="-122"/>
            </a:endParaRPr>
          </a:p>
          <a:p>
            <a:pPr marL="45720" indent="0">
              <a:buNone/>
            </a:pPr>
            <a:r>
              <a:rPr lang="en-US" altLang="zh-CN" sz="2000" dirty="0">
                <a:ea typeface="微软雅黑" panose="020B0503020204020204" pitchFamily="34" charset="-122"/>
              </a:rPr>
              <a:t>    </a:t>
            </a:r>
            <a:r>
              <a:rPr lang="zh-CN" altLang="en-US" sz="2000" dirty="0">
                <a:ea typeface="微软雅黑" panose="020B0503020204020204" pitchFamily="34" charset="-122"/>
              </a:rPr>
              <a:t>列的</a:t>
            </a:r>
            <a:r>
              <a:rPr lang="en-US" altLang="zh-CN" sz="2000" dirty="0">
                <a:ea typeface="微软雅黑" panose="020B0503020204020204" pitchFamily="34" charset="-122"/>
              </a:rPr>
              <a:t>summary c:</a:t>
            </a:r>
          </a:p>
          <a:p>
            <a:endParaRPr lang="en-US" altLang="zh-CN" sz="2000" dirty="0">
              <a:ea typeface="微软雅黑" panose="020B0503020204020204" pitchFamily="34" charset="-122"/>
            </a:endParaRPr>
          </a:p>
          <a:p>
            <a:r>
              <a:rPr lang="en-US" altLang="zh-CN" sz="2400" b="1" dirty="0">
                <a:ea typeface="微软雅黑" panose="020B0503020204020204" pitchFamily="34" charset="-122"/>
              </a:rPr>
              <a:t>Decoder</a:t>
            </a:r>
          </a:p>
          <a:p>
            <a:pPr marL="45720" indent="0">
              <a:buNone/>
            </a:pPr>
            <a:r>
              <a:rPr lang="zh-CN" altLang="en-US" sz="2000" dirty="0">
                <a:ea typeface="微软雅黑" panose="020B0503020204020204" pitchFamily="34" charset="-122"/>
              </a:rPr>
              <a:t>    向量</a:t>
            </a:r>
            <a:r>
              <a:rPr lang="en-US" altLang="zh-CN" sz="2000" dirty="0">
                <a:ea typeface="微软雅黑" panose="020B0503020204020204" pitchFamily="34" charset="-122"/>
              </a:rPr>
              <a:t>c</a:t>
            </a:r>
            <a:r>
              <a:rPr lang="zh-CN" altLang="en-US" sz="2000" dirty="0">
                <a:ea typeface="微软雅黑" panose="020B0503020204020204" pitchFamily="34" charset="-122"/>
              </a:rPr>
              <a:t>进入一个</a:t>
            </a:r>
            <a:r>
              <a:rPr lang="en-US" altLang="zh-CN" sz="2000" dirty="0">
                <a:ea typeface="微软雅黑" panose="020B0503020204020204" pitchFamily="34" charset="-122"/>
              </a:rPr>
              <a:t>RNN</a:t>
            </a:r>
            <a:r>
              <a:rPr lang="zh-CN" altLang="en-US" sz="2000" dirty="0">
                <a:ea typeface="微软雅黑" panose="020B0503020204020204" pitchFamily="34" charset="-122"/>
              </a:rPr>
              <a:t>解码器。从图中可以看到，</a:t>
            </a:r>
            <a:r>
              <a:rPr lang="en-US" altLang="zh-CN" sz="2000" dirty="0">
                <a:ea typeface="微软雅黑" panose="020B0503020204020204" pitchFamily="34" charset="-122"/>
              </a:rPr>
              <a:t> summary c</a:t>
            </a:r>
          </a:p>
          <a:p>
            <a:pPr marL="45720" indent="0">
              <a:buNone/>
            </a:pPr>
            <a:r>
              <a:rPr lang="en-US" altLang="zh-CN" sz="2000" dirty="0">
                <a:ea typeface="微软雅黑" panose="020B0503020204020204" pitchFamily="34" charset="-122"/>
              </a:rPr>
              <a:t>    </a:t>
            </a:r>
            <a:r>
              <a:rPr lang="zh-CN" altLang="en-US" sz="2000" dirty="0">
                <a:ea typeface="微软雅黑" panose="020B0503020204020204" pitchFamily="34" charset="-122"/>
              </a:rPr>
              <a:t>在</a:t>
            </a:r>
            <a:r>
              <a:rPr lang="en-US" altLang="zh-CN" sz="2000" dirty="0">
                <a:ea typeface="微软雅黑" panose="020B0503020204020204" pitchFamily="34" charset="-122"/>
              </a:rPr>
              <a:t>hidden layer</a:t>
            </a:r>
            <a:r>
              <a:rPr lang="zh-CN" altLang="en-US" sz="2000" dirty="0">
                <a:ea typeface="微软雅黑" panose="020B0503020204020204" pitchFamily="34" charset="-122"/>
              </a:rPr>
              <a:t>和</a:t>
            </a:r>
            <a:r>
              <a:rPr lang="en-US" altLang="zh-CN" sz="2000" dirty="0">
                <a:ea typeface="微软雅黑" panose="020B0503020204020204" pitchFamily="34" charset="-122"/>
              </a:rPr>
              <a:t>output layer</a:t>
            </a:r>
            <a:r>
              <a:rPr lang="zh-CN" altLang="en-US" sz="2000" dirty="0">
                <a:ea typeface="微软雅黑" panose="020B0503020204020204" pitchFamily="34" charset="-122"/>
              </a:rPr>
              <a:t>中均有</a:t>
            </a:r>
            <a:r>
              <a:rPr lang="en-US" altLang="zh-CN" sz="2000" dirty="0">
                <a:ea typeface="微软雅黑" panose="020B0503020204020204" pitchFamily="34" charset="-122"/>
              </a:rPr>
              <a:t>connection</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pPr marL="45720" indent="0">
              <a:buNone/>
            </a:pPr>
            <a:r>
              <a:rPr lang="en-US" altLang="zh-CN" sz="2000" dirty="0">
                <a:ea typeface="微软雅黑" panose="020B0503020204020204" pitchFamily="34" charset="-122"/>
              </a:rPr>
              <a:t>             </a:t>
            </a:r>
          </a:p>
          <a:p>
            <a:pPr marL="45720" indent="0">
              <a:buNone/>
            </a:pPr>
            <a:r>
              <a:rPr lang="en-US" altLang="zh-CN" sz="2000" dirty="0">
                <a:ea typeface="微软雅黑" panose="020B0503020204020204" pitchFamily="34" charset="-122"/>
              </a:rPr>
              <a:t>   </a:t>
            </a:r>
          </a:p>
          <a:p>
            <a:endParaRPr lang="en-US" altLang="zh-CN" sz="2000" dirty="0">
              <a:ea typeface="微软雅黑" panose="020B0503020204020204" pitchFamily="34" charset="-122"/>
            </a:endParaRPr>
          </a:p>
          <a:p>
            <a:endParaRPr lang="en-US" altLang="zh-CN" sz="2000" dirty="0">
              <a:ea typeface="微软雅黑" panose="020B0503020204020204" pitchFamily="34" charset="-122"/>
            </a:endParaRPr>
          </a:p>
          <a:p>
            <a:pPr marL="45720" indent="0">
              <a:buNone/>
            </a:pPr>
            <a:endParaRPr lang="en-US" altLang="zh-CN" sz="2000" dirty="0">
              <a:ea typeface="微软雅黑" panose="020B0503020204020204" pitchFamily="34" charset="-122"/>
            </a:endParaRPr>
          </a:p>
          <a:p>
            <a:pPr marL="45720" indent="0">
              <a:buNone/>
            </a:pPr>
            <a:endParaRPr lang="en-US" altLang="zh-CN" sz="2000" dirty="0">
              <a:ea typeface="微软雅黑" panose="020B0503020204020204" pitchFamily="34" charset="-122"/>
            </a:endParaRPr>
          </a:p>
          <a:p>
            <a:pPr marL="45720" indent="0">
              <a:buNone/>
            </a:pPr>
            <a:endParaRPr lang="zh-CN" altLang="en-US" sz="2000" dirty="0">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8000999" y="2897198"/>
            <a:ext cx="3742857" cy="3571429"/>
          </a:xfrm>
          <a:prstGeom prst="rect">
            <a:avLst/>
          </a:prstGeom>
        </p:spPr>
      </p:pic>
      <p:pic>
        <p:nvPicPr>
          <p:cNvPr id="8" name="图片 7"/>
          <p:cNvPicPr>
            <a:picLocks noChangeAspect="1"/>
          </p:cNvPicPr>
          <p:nvPr/>
        </p:nvPicPr>
        <p:blipFill>
          <a:blip r:embed="rId4"/>
          <a:stretch>
            <a:fillRect/>
          </a:stretch>
        </p:blipFill>
        <p:spPr>
          <a:xfrm>
            <a:off x="4203432" y="2994407"/>
            <a:ext cx="2390566" cy="654260"/>
          </a:xfrm>
          <a:prstGeom prst="rect">
            <a:avLst/>
          </a:prstGeom>
        </p:spPr>
      </p:pic>
      <p:pic>
        <p:nvPicPr>
          <p:cNvPr id="9" name="图片 8"/>
          <p:cNvPicPr>
            <a:picLocks noChangeAspect="1"/>
          </p:cNvPicPr>
          <p:nvPr/>
        </p:nvPicPr>
        <p:blipFill>
          <a:blip r:embed="rId5"/>
          <a:stretch>
            <a:fillRect/>
          </a:stretch>
        </p:blipFill>
        <p:spPr>
          <a:xfrm>
            <a:off x="2151404" y="5149941"/>
            <a:ext cx="2338133" cy="652779"/>
          </a:xfrm>
          <a:prstGeom prst="rect">
            <a:avLst/>
          </a:prstGeom>
        </p:spPr>
      </p:pic>
      <p:pic>
        <p:nvPicPr>
          <p:cNvPr id="10" name="图片 9"/>
          <p:cNvPicPr>
            <a:picLocks noChangeAspect="1"/>
          </p:cNvPicPr>
          <p:nvPr/>
        </p:nvPicPr>
        <p:blipFill>
          <a:blip r:embed="rId6"/>
          <a:stretch>
            <a:fillRect/>
          </a:stretch>
        </p:blipFill>
        <p:spPr>
          <a:xfrm>
            <a:off x="4663597" y="5210754"/>
            <a:ext cx="2976920" cy="531152"/>
          </a:xfrm>
          <a:prstGeom prst="rect">
            <a:avLst/>
          </a:prstGeom>
        </p:spPr>
      </p:pic>
      <p:pic>
        <p:nvPicPr>
          <p:cNvPr id="11" name="图片 10"/>
          <p:cNvPicPr>
            <a:picLocks noChangeAspect="1"/>
          </p:cNvPicPr>
          <p:nvPr/>
        </p:nvPicPr>
        <p:blipFill>
          <a:blip r:embed="rId7"/>
          <a:stretch>
            <a:fillRect/>
          </a:stretch>
        </p:blipFill>
        <p:spPr>
          <a:xfrm>
            <a:off x="2538666" y="5869113"/>
            <a:ext cx="4455508" cy="459116"/>
          </a:xfrm>
          <a:prstGeom prst="rect">
            <a:avLst/>
          </a:prstGeom>
        </p:spPr>
      </p:pic>
    </p:spTree>
    <p:extLst>
      <p:ext uri="{BB962C8B-B14F-4D97-AF65-F5344CB8AC3E}">
        <p14:creationId xmlns:p14="http://schemas.microsoft.com/office/powerpoint/2010/main" val="14819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微软雅黑" panose="020B0503020204020204" pitchFamily="34" charset="-122"/>
              </a:rPr>
              <a:t>Seq2seq</a:t>
            </a:r>
            <a:r>
              <a:rPr lang="zh-CN" altLang="en-US" dirty="0">
                <a:ea typeface="微软雅黑" panose="020B0503020204020204" pitchFamily="34" charset="-122"/>
              </a:rPr>
              <a:t>模型</a:t>
            </a:r>
            <a:endParaRPr lang="zh-CN" altLang="en-US" dirty="0"/>
          </a:p>
        </p:txBody>
      </p:sp>
      <p:sp>
        <p:nvSpPr>
          <p:cNvPr id="3" name="内容占位符 2"/>
          <p:cNvSpPr>
            <a:spLocks noGrp="1"/>
          </p:cNvSpPr>
          <p:nvPr>
            <p:ph idx="1"/>
          </p:nvPr>
        </p:nvSpPr>
        <p:spPr>
          <a:xfrm>
            <a:off x="1143000" y="1866051"/>
            <a:ext cx="9872871" cy="5533815"/>
          </a:xfrm>
        </p:spPr>
        <p:txBody>
          <a:bodyPr>
            <a:normAutofit/>
          </a:bodyPr>
          <a:lstStyle/>
          <a:p>
            <a:r>
              <a:rPr lang="zh-CN" altLang="de-DE" b="1" dirty="0">
                <a:latin typeface="微软雅黑" panose="020B0503020204020204" pitchFamily="34" charset="-122"/>
                <a:ea typeface="微软雅黑" panose="020B0503020204020204" pitchFamily="34" charset="-122"/>
              </a:rPr>
              <a:t>注意机制（</a:t>
            </a:r>
            <a:r>
              <a:rPr lang="de-DE" altLang="zh-CN" b="1" dirty="0">
                <a:latin typeface="微软雅黑" panose="020B0503020204020204" pitchFamily="34" charset="-122"/>
                <a:ea typeface="微软雅黑" panose="020B0503020204020204" pitchFamily="34" charset="-122"/>
              </a:rPr>
              <a:t>Attention Mechanism</a:t>
            </a:r>
            <a:r>
              <a:rPr lang="zh-CN" altLang="de-DE"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注意机制最早由</a:t>
            </a:r>
            <a:r>
              <a:rPr lang="en-US" altLang="zh-CN" dirty="0" err="1">
                <a:latin typeface="微软雅黑" panose="020B0503020204020204" pitchFamily="34" charset="-122"/>
                <a:ea typeface="微软雅黑" panose="020B0503020204020204" pitchFamily="34" charset="-122"/>
              </a:rPr>
              <a:t>Bahdanau</a:t>
            </a:r>
            <a:r>
              <a:rPr lang="zh-CN" altLang="en-US" dirty="0">
                <a:latin typeface="微软雅黑" panose="020B0503020204020204" pitchFamily="34" charset="-122"/>
                <a:ea typeface="微软雅黑" panose="020B0503020204020204" pitchFamily="34" charset="-122"/>
              </a:rPr>
              <a:t>等人于</a:t>
            </a:r>
            <a:r>
              <a:rPr lang="en-US" altLang="zh-CN" dirty="0">
                <a:latin typeface="微软雅黑" panose="020B0503020204020204" pitchFamily="34" charset="-122"/>
                <a:ea typeface="微软雅黑" panose="020B0503020204020204" pitchFamily="34" charset="-122"/>
              </a:rPr>
              <a:t>2014</a:t>
            </a:r>
            <a:r>
              <a:rPr lang="zh-CN" altLang="en-US" dirty="0">
                <a:latin typeface="微软雅黑" panose="020B0503020204020204" pitchFamily="34" charset="-122"/>
                <a:ea typeface="微软雅黑" panose="020B0503020204020204" pitchFamily="34" charset="-122"/>
              </a:rPr>
              <a:t>年提出。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目的是为了解决</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中只支持固定长度输入的瓶颈。</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在该机制环境下，</a:t>
            </a:r>
            <a:r>
              <a:rPr lang="en-US" altLang="zh-CN" dirty="0">
                <a:latin typeface="微软雅黑" panose="020B0503020204020204" pitchFamily="34" charset="-122"/>
                <a:ea typeface="微软雅黑" panose="020B0503020204020204" pitchFamily="34" charset="-122"/>
              </a:rPr>
              <a:t>Seq2Seq</a:t>
            </a:r>
            <a:r>
              <a:rPr lang="zh-CN" altLang="en-US" dirty="0">
                <a:latin typeface="微软雅黑" panose="020B0503020204020204" pitchFamily="34" charset="-122"/>
                <a:ea typeface="微软雅黑" panose="020B0503020204020204" pitchFamily="34" charset="-122"/>
              </a:rPr>
              <a:t>中的编码器被替换为一个</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双向循环网络（</a:t>
            </a:r>
            <a:r>
              <a:rPr lang="en-US" altLang="zh-CN" dirty="0">
                <a:latin typeface="微软雅黑" panose="020B0503020204020204" pitchFamily="34" charset="-122"/>
                <a:ea typeface="微软雅黑" panose="020B0503020204020204" pitchFamily="34" charset="-122"/>
              </a:rPr>
              <a:t>bidirectional RNN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源序列</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(x1,x2,…,</a:t>
            </a:r>
            <a:r>
              <a:rPr lang="en-US" altLang="zh-CN" dirty="0" err="1">
                <a:latin typeface="微软雅黑" panose="020B0503020204020204" pitchFamily="34" charset="-122"/>
                <a:ea typeface="微软雅黑" panose="020B0503020204020204" pitchFamily="34" charset="-122"/>
              </a:rPr>
              <a:t>xt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分别被正向与反向地输入了模</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型中，进而得到了正反两层隐节点，语境向量</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则由                                                   </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中的隐节点</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通过不同的权重</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加权而成，其公                                                  式如下：</a:t>
            </a:r>
            <a:r>
              <a:rPr lang="en-US" altLang="zh-CN" sz="2000" dirty="0">
                <a:latin typeface="微软雅黑" panose="020B0503020204020204" pitchFamily="34" charset="-122"/>
                <a:ea typeface="微软雅黑" panose="020B0503020204020204" pitchFamily="34" charset="-122"/>
              </a:rPr>
              <a:t>             </a:t>
            </a:r>
          </a:p>
          <a:p>
            <a:pPr marL="45720" indent="0">
              <a:buNone/>
            </a:pPr>
            <a:r>
              <a:rPr lang="en-US" altLang="zh-CN" sz="2000" dirty="0">
                <a:latin typeface="微软雅黑" panose="020B0503020204020204" pitchFamily="34" charset="-122"/>
                <a:ea typeface="微软雅黑" panose="020B0503020204020204" pitchFamily="34" charset="-122"/>
              </a:rPr>
              <a:t>   </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45720" indent="0">
              <a:buNone/>
            </a:pPr>
            <a:endParaRPr lang="en-US" altLang="zh-CN" sz="2000" dirty="0">
              <a:latin typeface="微软雅黑" panose="020B0503020204020204" pitchFamily="34" charset="-122"/>
              <a:ea typeface="微软雅黑" panose="020B0503020204020204" pitchFamily="34" charset="-122"/>
            </a:endParaRPr>
          </a:p>
          <a:p>
            <a:pPr marL="45720" indent="0">
              <a:buNone/>
            </a:pPr>
            <a:endParaRPr lang="en-US" altLang="zh-CN" sz="2000" dirty="0">
              <a:latin typeface="微软雅黑" panose="020B0503020204020204" pitchFamily="34" charset="-122"/>
              <a:ea typeface="微软雅黑" panose="020B0503020204020204" pitchFamily="34" charset="-122"/>
            </a:endParaRPr>
          </a:p>
          <a:p>
            <a:pPr marL="45720" indent="0">
              <a:buNone/>
            </a:pP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8113486" y="2250990"/>
            <a:ext cx="3155208" cy="3561324"/>
          </a:xfrm>
          <a:prstGeom prst="rect">
            <a:avLst/>
          </a:prstGeom>
        </p:spPr>
      </p:pic>
      <p:pic>
        <p:nvPicPr>
          <p:cNvPr id="5" name="图片 4"/>
          <p:cNvPicPr>
            <a:picLocks noChangeAspect="1"/>
          </p:cNvPicPr>
          <p:nvPr/>
        </p:nvPicPr>
        <p:blipFill>
          <a:blip r:embed="rId4"/>
          <a:stretch>
            <a:fillRect/>
          </a:stretch>
        </p:blipFill>
        <p:spPr>
          <a:xfrm>
            <a:off x="2634857" y="5149914"/>
            <a:ext cx="4600000" cy="1028571"/>
          </a:xfrm>
          <a:prstGeom prst="rect">
            <a:avLst/>
          </a:prstGeom>
        </p:spPr>
      </p:pic>
    </p:spTree>
    <p:extLst>
      <p:ext uri="{BB962C8B-B14F-4D97-AF65-F5344CB8AC3E}">
        <p14:creationId xmlns:p14="http://schemas.microsoft.com/office/powerpoint/2010/main" val="113020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9980" y="736602"/>
            <a:ext cx="9966960" cy="2926080"/>
          </a:xfrm>
        </p:spPr>
        <p:txBody>
          <a:bodyPr>
            <a:noAutofit/>
          </a:bodyPr>
          <a:lstStyle/>
          <a:p>
            <a:r>
              <a:rPr lang="en-US" altLang="zh-CN" sz="4800" dirty="0"/>
              <a:t>Building End-To-End Dialogue Systems</a:t>
            </a:r>
            <a:br>
              <a:rPr lang="en-US" altLang="zh-CN" sz="4800" dirty="0"/>
            </a:br>
            <a:r>
              <a:rPr lang="en-US" altLang="zh-CN" sz="4800" dirty="0"/>
              <a:t>Using Generative Hierarchical Neural Network Models</a:t>
            </a:r>
            <a:endParaRPr lang="zh-CN" altLang="en-US" sz="4800" dirty="0"/>
          </a:p>
        </p:txBody>
      </p:sp>
      <p:sp>
        <p:nvSpPr>
          <p:cNvPr id="3" name="副标题 2"/>
          <p:cNvSpPr>
            <a:spLocks noGrp="1"/>
          </p:cNvSpPr>
          <p:nvPr>
            <p:ph type="subTitle" idx="1"/>
          </p:nvPr>
        </p:nvSpPr>
        <p:spPr>
          <a:xfrm>
            <a:off x="1709530" y="4253948"/>
            <a:ext cx="8767860" cy="1388165"/>
          </a:xfrm>
        </p:spPr>
        <p:txBody>
          <a:bodyPr/>
          <a:lstStyle/>
          <a:p>
            <a:r>
              <a:rPr lang="en-US" altLang="zh-CN" dirty="0"/>
              <a:t> Iulian V. </a:t>
            </a:r>
            <a:r>
              <a:rPr lang="en-US" altLang="zh-CN" dirty="0" err="1"/>
              <a:t>Serban</a:t>
            </a:r>
            <a:r>
              <a:rPr lang="en-US" altLang="zh-CN" dirty="0"/>
              <a:t>*, Alessandro </a:t>
            </a:r>
            <a:r>
              <a:rPr lang="en-US" altLang="zh-CN" dirty="0" err="1"/>
              <a:t>Sordoni</a:t>
            </a:r>
            <a:r>
              <a:rPr lang="en-US" altLang="zh-CN" dirty="0"/>
              <a:t>*, </a:t>
            </a:r>
            <a:r>
              <a:rPr lang="en-US" altLang="zh-CN" dirty="0" err="1"/>
              <a:t>Yoshua</a:t>
            </a:r>
            <a:r>
              <a:rPr lang="en-US" altLang="zh-CN" dirty="0"/>
              <a:t> Bengio1*, Aaron </a:t>
            </a:r>
            <a:r>
              <a:rPr lang="en-US" altLang="zh-CN" dirty="0" err="1"/>
              <a:t>Courville</a:t>
            </a:r>
            <a:r>
              <a:rPr lang="en-US" altLang="zh-CN" dirty="0"/>
              <a:t>* and Joelle </a:t>
            </a:r>
            <a:r>
              <a:rPr lang="en-US" altLang="zh-CN" dirty="0" err="1"/>
              <a:t>Pineau</a:t>
            </a:r>
            <a:r>
              <a:rPr lang="en-US" altLang="zh-CN" i="1" dirty="0" err="1"/>
              <a:t>y</a:t>
            </a:r>
            <a:r>
              <a:rPr lang="en-US" altLang="zh-CN" dirty="0"/>
              <a:t> </a:t>
            </a:r>
            <a:br>
              <a:rPr lang="en-US" altLang="zh-CN" dirty="0"/>
            </a:br>
            <a:r>
              <a:rPr lang="en-US" altLang="zh-CN" dirty="0"/>
              <a:t>2016</a:t>
            </a:r>
            <a:endParaRPr lang="zh-CN" altLang="en-US" dirty="0"/>
          </a:p>
        </p:txBody>
      </p:sp>
    </p:spTree>
    <p:extLst>
      <p:ext uri="{BB962C8B-B14F-4D97-AF65-F5344CB8AC3E}">
        <p14:creationId xmlns:p14="http://schemas.microsoft.com/office/powerpoint/2010/main" val="269814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Introduction</a:t>
            </a:r>
            <a:endParaRPr lang="zh-CN" altLang="en-US" dirty="0"/>
          </a:p>
        </p:txBody>
      </p:sp>
      <p:sp>
        <p:nvSpPr>
          <p:cNvPr id="3" name="内容占位符 2"/>
          <p:cNvSpPr>
            <a:spLocks noGrp="1"/>
          </p:cNvSpPr>
          <p:nvPr>
            <p:ph idx="1"/>
          </p:nvPr>
        </p:nvSpPr>
        <p:spPr>
          <a:xfrm>
            <a:off x="1145649" y="2229679"/>
            <a:ext cx="9872871" cy="4038600"/>
          </a:xfrm>
        </p:spPr>
        <p:txBody>
          <a:bodyPr>
            <a:normAutofit/>
          </a:bodyPr>
          <a:lstStyle/>
          <a:p>
            <a:r>
              <a:rPr lang="en-US" altLang="zh-CN" sz="2400" dirty="0"/>
              <a:t>hierarchical </a:t>
            </a:r>
            <a:r>
              <a:rPr lang="en-US" altLang="zh-CN" sz="2400" b="1" dirty="0"/>
              <a:t>recurrent encoder-decoder neural network </a:t>
            </a:r>
            <a:r>
              <a:rPr lang="en-US" altLang="zh-CN" sz="2400" dirty="0"/>
              <a:t>to the dialogue domain.</a:t>
            </a:r>
          </a:p>
          <a:p>
            <a:r>
              <a:rPr lang="en-US" altLang="zh-CN" sz="2400" dirty="0"/>
              <a:t>end-to-end trainable, non-goal-driven systems based on generative probabilistic models.</a:t>
            </a:r>
          </a:p>
          <a:p>
            <a:r>
              <a:rPr lang="en-US" altLang="zh-CN" sz="2400" dirty="0"/>
              <a:t> learns off-line through examples of human-human dialogues and aims to emulate the dialogues in the training corpus instead of maximize a task-specific objective function.</a:t>
            </a:r>
          </a:p>
          <a:p>
            <a:r>
              <a:rPr lang="en-US" altLang="zh-CN" sz="2400" dirty="0"/>
              <a:t> the well-established recurrent neural networks (RNN) and n-gram models. In particular, we adopt the hierarchical recurrent encoder-decoder (HRED) </a:t>
            </a:r>
            <a:endParaRPr lang="zh-CN" altLang="en-US" sz="2400" dirty="0"/>
          </a:p>
        </p:txBody>
      </p:sp>
    </p:spTree>
    <p:extLst>
      <p:ext uri="{BB962C8B-B14F-4D97-AF65-F5344CB8AC3E}">
        <p14:creationId xmlns:p14="http://schemas.microsoft.com/office/powerpoint/2010/main" val="244166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standard n-grams</a:t>
            </a:r>
          </a:p>
          <a:p>
            <a:endParaRPr lang="en-US" altLang="zh-CN" dirty="0"/>
          </a:p>
          <a:p>
            <a:endParaRPr lang="en-US" altLang="zh-CN" dirty="0"/>
          </a:p>
          <a:p>
            <a:endParaRPr lang="en-US" altLang="zh-CN" dirty="0"/>
          </a:p>
          <a:p>
            <a:r>
              <a:rPr lang="en-US" altLang="zh-CN" dirty="0"/>
              <a:t>To overcome the curse of dimensionality , </a:t>
            </a:r>
            <a:r>
              <a:rPr lang="en-US" altLang="zh-CN" dirty="0" err="1"/>
              <a:t>Bengio</a:t>
            </a:r>
            <a:r>
              <a:rPr lang="en-US" altLang="zh-CN" dirty="0"/>
              <a:t> et al. (2003) proposed a distributed (dense) vector representation of words, called </a:t>
            </a:r>
            <a:r>
              <a:rPr lang="en-US" altLang="zh-CN" b="1" dirty="0"/>
              <a:t>word </a:t>
            </a:r>
            <a:r>
              <a:rPr lang="en-US" altLang="zh-CN" b="1" dirty="0" err="1"/>
              <a:t>embeddings</a:t>
            </a:r>
            <a:r>
              <a:rPr lang="en-US" altLang="zh-CN" dirty="0"/>
              <a:t>.</a:t>
            </a:r>
          </a:p>
          <a:p>
            <a:r>
              <a:rPr lang="en-US" altLang="zh-CN" dirty="0"/>
              <a:t>By means of such distributed representations, the </a:t>
            </a:r>
            <a:r>
              <a:rPr lang="en-US" altLang="zh-CN" b="1" dirty="0"/>
              <a:t>recurrent neural network (RNN) </a:t>
            </a:r>
            <a:r>
              <a:rPr lang="en-US" altLang="zh-CN" dirty="0"/>
              <a:t>based language model (</a:t>
            </a:r>
            <a:r>
              <a:rPr lang="en-US" altLang="zh-CN" dirty="0" err="1"/>
              <a:t>Mikolov</a:t>
            </a:r>
            <a:r>
              <a:rPr lang="en-US" altLang="zh-CN" dirty="0"/>
              <a:t> et al. 2010) has pushed state-of-the-art performance by learning long </a:t>
            </a:r>
            <a:r>
              <a:rPr lang="en-US" altLang="zh-CN" dirty="0" err="1"/>
              <a:t>ngram</a:t>
            </a:r>
            <a:r>
              <a:rPr lang="en-US" altLang="zh-CN" dirty="0"/>
              <a:t> contexts while avoiding data sparsity issues.</a:t>
            </a:r>
          </a:p>
          <a:p>
            <a:endParaRPr lang="zh-CN" altLang="en-US" dirty="0"/>
          </a:p>
        </p:txBody>
      </p:sp>
      <p:sp>
        <p:nvSpPr>
          <p:cNvPr id="4" name="标题 1"/>
          <p:cNvSpPr>
            <a:spLocks noGrp="1"/>
          </p:cNvSpPr>
          <p:nvPr>
            <p:ph type="title"/>
          </p:nvPr>
        </p:nvSpPr>
        <p:spPr/>
        <p:txBody>
          <a:bodyPr/>
          <a:lstStyle/>
          <a:p>
            <a:r>
              <a:rPr lang="en-US" altLang="zh-CN" dirty="0"/>
              <a:t>2 Models</a:t>
            </a:r>
            <a:endParaRPr lang="zh-CN" altLang="en-US" dirty="0"/>
          </a:p>
        </p:txBody>
      </p:sp>
      <p:sp>
        <p:nvSpPr>
          <p:cNvPr id="6" name="文本框 5"/>
          <p:cNvSpPr txBox="1"/>
          <p:nvPr/>
        </p:nvSpPr>
        <p:spPr>
          <a:xfrm>
            <a:off x="11251096" y="2107096"/>
            <a:ext cx="184731" cy="369332"/>
          </a:xfrm>
          <a:prstGeom prst="rect">
            <a:avLst/>
          </a:prstGeom>
          <a:noFill/>
        </p:spPr>
        <p:txBody>
          <a:bodyPr wrap="none" rtlCol="0">
            <a:spAutoFit/>
          </a:bodyPr>
          <a:lstStyle/>
          <a:p>
            <a:endParaRPr lang="zh-CN" altLang="en-US" dirty="0"/>
          </a:p>
        </p:txBody>
      </p:sp>
      <p:pic>
        <p:nvPicPr>
          <p:cNvPr id="7" name="图片 6"/>
          <p:cNvPicPr>
            <a:picLocks noChangeAspect="1"/>
          </p:cNvPicPr>
          <p:nvPr/>
        </p:nvPicPr>
        <p:blipFill>
          <a:blip r:embed="rId3"/>
          <a:stretch>
            <a:fillRect/>
          </a:stretch>
        </p:blipFill>
        <p:spPr>
          <a:xfrm>
            <a:off x="3680050" y="2476428"/>
            <a:ext cx="4788089" cy="1393716"/>
          </a:xfrm>
          <a:prstGeom prst="rect">
            <a:avLst/>
          </a:prstGeom>
        </p:spPr>
      </p:pic>
    </p:spTree>
    <p:extLst>
      <p:ext uri="{BB962C8B-B14F-4D97-AF65-F5344CB8AC3E}">
        <p14:creationId xmlns:p14="http://schemas.microsoft.com/office/powerpoint/2010/main" val="206033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t>Hierarchical Recurrent Encoder-Decoder</a:t>
            </a:r>
          </a:p>
        </p:txBody>
      </p:sp>
      <p:sp>
        <p:nvSpPr>
          <p:cNvPr id="4" name="标题 1"/>
          <p:cNvSpPr>
            <a:spLocks noGrp="1"/>
          </p:cNvSpPr>
          <p:nvPr>
            <p:ph type="title"/>
          </p:nvPr>
        </p:nvSpPr>
        <p:spPr/>
        <p:txBody>
          <a:bodyPr/>
          <a:lstStyle/>
          <a:p>
            <a:r>
              <a:rPr lang="en-US" altLang="zh-CN" dirty="0"/>
              <a:t>2 Models</a:t>
            </a:r>
            <a:endParaRPr lang="zh-CN" altLang="en-US" dirty="0"/>
          </a:p>
        </p:txBody>
      </p:sp>
      <p:sp>
        <p:nvSpPr>
          <p:cNvPr id="6" name="文本框 5"/>
          <p:cNvSpPr txBox="1"/>
          <p:nvPr/>
        </p:nvSpPr>
        <p:spPr>
          <a:xfrm>
            <a:off x="11251096" y="2107096"/>
            <a:ext cx="184731" cy="369332"/>
          </a:xfrm>
          <a:prstGeom prst="rect">
            <a:avLst/>
          </a:prstGeom>
          <a:noFill/>
        </p:spPr>
        <p:txBody>
          <a:bodyPr wrap="none" rtlCol="0">
            <a:spAutoFit/>
          </a:bodyPr>
          <a:lstStyle/>
          <a:p>
            <a:endParaRPr lang="zh-CN" altLang="en-US" dirty="0"/>
          </a:p>
        </p:txBody>
      </p:sp>
      <p:pic>
        <p:nvPicPr>
          <p:cNvPr id="5" name="图片 4"/>
          <p:cNvPicPr>
            <a:picLocks noChangeAspect="1"/>
          </p:cNvPicPr>
          <p:nvPr/>
        </p:nvPicPr>
        <p:blipFill>
          <a:blip r:embed="rId3"/>
          <a:stretch>
            <a:fillRect/>
          </a:stretch>
        </p:blipFill>
        <p:spPr>
          <a:xfrm>
            <a:off x="2132720" y="2476428"/>
            <a:ext cx="7893430" cy="3942173"/>
          </a:xfrm>
          <a:prstGeom prst="rect">
            <a:avLst/>
          </a:prstGeom>
        </p:spPr>
      </p:pic>
    </p:spTree>
    <p:extLst>
      <p:ext uri="{BB962C8B-B14F-4D97-AF65-F5344CB8AC3E}">
        <p14:creationId xmlns:p14="http://schemas.microsoft.com/office/powerpoint/2010/main" val="2909183595"/>
      </p:ext>
    </p:extLst>
  </p:cSld>
  <p:clrMapOvr>
    <a:masterClrMapping/>
  </p:clrMapOvr>
</p:sld>
</file>

<file path=ppt/theme/theme1.xml><?xml version="1.0" encoding="utf-8"?>
<a:theme xmlns:a="http://schemas.openxmlformats.org/drawingml/2006/main" name="基础">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TM03457444[[fn=基础]]</Template>
  <TotalTime>2983</TotalTime>
  <Words>3880</Words>
  <Application>Microsoft Office PowerPoint</Application>
  <PresentationFormat>宽屏</PresentationFormat>
  <Paragraphs>215</Paragraphs>
  <Slides>20</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宋体</vt:lpstr>
      <vt:lpstr>微软雅黑</vt:lpstr>
      <vt:lpstr>Corbel</vt:lpstr>
      <vt:lpstr>基础</vt:lpstr>
      <vt:lpstr>Dialogue Systems</vt:lpstr>
      <vt:lpstr>Dialogue Systems</vt:lpstr>
      <vt:lpstr>Seq2seq模型</vt:lpstr>
      <vt:lpstr>Seq2seq模型</vt:lpstr>
      <vt:lpstr>Seq2seq模型</vt:lpstr>
      <vt:lpstr>Building End-To-End Dialogue Systems Using Generative Hierarchical Neural Network Models</vt:lpstr>
      <vt:lpstr>1 Introduction</vt:lpstr>
      <vt:lpstr>2 Models</vt:lpstr>
      <vt:lpstr>2 Models</vt:lpstr>
      <vt:lpstr>2 Models</vt:lpstr>
      <vt:lpstr>3 Experiments</vt:lpstr>
      <vt:lpstr>3 Experiments</vt:lpstr>
      <vt:lpstr>End-To-End Generative Dialogue  </vt:lpstr>
      <vt:lpstr>Models</vt:lpstr>
      <vt:lpstr>End-to-end LSTM-based dialog control optimized with supervised and reinforcement learning  </vt:lpstr>
      <vt:lpstr>1 Introduction</vt:lpstr>
      <vt:lpstr>1 Introduction</vt:lpstr>
      <vt:lpstr>2 Models</vt:lpstr>
      <vt:lpstr>3 Action selection</vt:lpstr>
      <vt:lpstr>THANKS FOR LISTENNING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Generative Dialogue</dc:title>
  <dc:creator>Dian C</dc:creator>
  <cp:lastModifiedBy>Flint Zhao</cp:lastModifiedBy>
  <cp:revision>46</cp:revision>
  <dcterms:created xsi:type="dcterms:W3CDTF">2017-01-01T08:48:49Z</dcterms:created>
  <dcterms:modified xsi:type="dcterms:W3CDTF">2018-06-19T05:29:15Z</dcterms:modified>
</cp:coreProperties>
</file>