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5" r:id="rId15"/>
    <p:sldId id="276" r:id="rId16"/>
    <p:sldId id="270"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84015" autoAdjust="0"/>
  </p:normalViewPr>
  <p:slideViewPr>
    <p:cSldViewPr snapToGrid="0">
      <p:cViewPr varScale="1">
        <p:scale>
          <a:sx n="100" d="100"/>
          <a:sy n="100" d="100"/>
        </p:scale>
        <p:origin x="12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55FA5-CB04-483A-A00D-9123FF41B738}" type="datetimeFigureOut">
              <a:rPr lang="zh-CN" altLang="en-US" smtClean="0"/>
              <a:t>2018/6/19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356D3D-624A-430F-941C-12EBBE30A1D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研究对话人的角色信息和对话的历史对</a:t>
            </a:r>
            <a:r>
              <a:rPr lang="en-US" altLang="zh-CN" dirty="0"/>
              <a:t>Response</a:t>
            </a:r>
            <a:r>
              <a:rPr lang="zh-CN" altLang="en-US" dirty="0"/>
              <a:t>排名的影响</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由于这里构造的数据集是非常大，对于这么大的数据集，遵循简单高效的原则，这里选择的是</a:t>
            </a:r>
            <a:r>
              <a:rPr lang="zh-CN" altLang="en-US" dirty="0">
                <a:sym typeface="+mn-ea"/>
              </a:rPr>
              <a:t>单文档方法（Pointwise）。</a:t>
            </a:r>
            <a:endParaRPr lang="en-US" altLang="zh-CN" dirty="0"/>
          </a:p>
          <a:p>
            <a:r>
              <a:rPr lang="zh-CN" altLang="en-US" dirty="0"/>
              <a:t>在逐点排名中，我们每次只考虑一个候选者的兼容性。 具体来说，我们学习一个模型，估计给定特征{I,C,A}的候选者的概率。</a:t>
            </a:r>
          </a:p>
          <a:p>
            <a:r>
              <a:rPr lang="zh-CN" altLang="en-US" dirty="0"/>
              <a:t>构建训练数据集，就是构建</a:t>
            </a:r>
            <a:r>
              <a:rPr lang="zh-CN" altLang="en-US" dirty="0">
                <a:latin typeface="微软雅黑" panose="020B0503020204020204" pitchFamily="34" charset="-122"/>
                <a:ea typeface="微软雅黑" panose="020B0503020204020204" pitchFamily="34" charset="-122"/>
                <a:sym typeface="+mn-ea"/>
              </a:rPr>
              <a:t>feature</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response</a:t>
            </a:r>
            <a:r>
              <a:rPr lang="zh-CN" altLang="en-US" dirty="0"/>
              <a:t>特征</a:t>
            </a:r>
            <a:r>
              <a:rPr lang="en-US" altLang="zh-CN" dirty="0"/>
              <a:t>-</a:t>
            </a:r>
            <a:r>
              <a:rPr lang="zh-CN" altLang="en-US" dirty="0"/>
              <a:t>响应的对。这里的特征</a:t>
            </a:r>
            <a:r>
              <a:rPr lang="zh-CN" altLang="en-US" dirty="0">
                <a:latin typeface="微软雅黑" panose="020B0503020204020204" pitchFamily="34" charset="-122"/>
                <a:ea typeface="微软雅黑" panose="020B0503020204020204" pitchFamily="34" charset="-122"/>
                <a:sym typeface="+mn-ea"/>
              </a:rPr>
              <a:t>feature就是 {I,C,A}，</a:t>
            </a:r>
            <a:r>
              <a:rPr lang="zh-CN" altLang="en-US" dirty="0"/>
              <a:t> 响应response就是</a:t>
            </a:r>
            <a:r>
              <a:rPr lang="en-US" altLang="zh-CN" dirty="0"/>
              <a:t>R</a:t>
            </a:r>
            <a:r>
              <a:rPr lang="zh-CN" altLang="en-US" dirty="0"/>
              <a:t>。</a:t>
            </a:r>
          </a:p>
          <a:p>
            <a:r>
              <a:rPr lang="zh-CN" altLang="en-US" dirty="0"/>
              <a:t>对于出现在语料库中的每个响应，我们形成两对。 正例({I,C,A};R)。 负例({I,C,A};R')。</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为了配合他们的多种 feature 的探索。他们使用了两种 loss model，第一种就是 single loss。</a:t>
            </a:r>
          </a:p>
          <a:p>
            <a:r>
              <a:rPr lang="zh-CN" altLang="en-US" b="0" dirty="0"/>
              <a:t>二元逻辑回归分类器</a:t>
            </a:r>
            <a:endParaRPr lang="zh-CN" altLang="en-US" b="1" dirty="0"/>
          </a:p>
          <a:p>
            <a:r>
              <a:rPr lang="zh-CN" altLang="en-US" dirty="0"/>
              <a:t>将先前特征连接成一个输入向量输入= [I; C; </a:t>
            </a:r>
            <a:r>
              <a:rPr lang="en-US" altLang="zh-CN" dirty="0"/>
              <a:t>A</a:t>
            </a:r>
            <a:r>
              <a:rPr lang="zh-CN" altLang="en-US" dirty="0"/>
              <a:t>; R]。 然后，具有Relu非线性的几个隐藏层跟随以产生隐藏层h。 给定隐层h，我们估计响应的概率如下：</a:t>
            </a:r>
          </a:p>
          <a:p>
            <a:endParaRPr lang="zh-CN" altLang="en-US" dirty="0"/>
          </a:p>
          <a:p>
            <a:r>
              <a:rPr lang="zh-CN" altLang="en-US" dirty="0"/>
              <a:t>其中σ是sigmoid function函数σ（x）= 1 =（1 + e-x）。 </a:t>
            </a:r>
          </a:p>
          <a:p>
            <a:r>
              <a:rPr lang="zh-CN" altLang="en-US" dirty="0">
                <a:sym typeface="+mn-ea"/>
              </a:rPr>
              <a:t> single loss</a:t>
            </a:r>
            <a:r>
              <a:rPr lang="zh-CN" altLang="en-US" dirty="0"/>
              <a:t>使用所有可用的信息一起进行预测。</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dirty="0"/>
              <a:t>第二种就是 </a:t>
            </a:r>
            <a:r>
              <a:rPr lang="en-US" altLang="zh-CN" b="0" dirty="0"/>
              <a:t>Multi-loss Network</a:t>
            </a:r>
          </a:p>
          <a:p>
            <a:r>
              <a:rPr lang="zh-CN" altLang="en-US" b="0" dirty="0"/>
              <a:t>模型通过</a:t>
            </a:r>
            <a:r>
              <a:rPr lang="en-US" altLang="zh-CN" b="0" dirty="0" err="1"/>
              <a:t>Pr</a:t>
            </a:r>
            <a:r>
              <a:rPr lang="zh-CN" altLang="en-US" b="0" dirty="0"/>
              <a:t>（</a:t>
            </a:r>
            <a:r>
              <a:rPr lang="en-US" altLang="zh-CN" b="0" dirty="0" err="1"/>
              <a:t>Rjx</a:t>
            </a:r>
            <a:r>
              <a:rPr lang="zh-CN" altLang="en-US" b="0" dirty="0"/>
              <a:t>）≈</a:t>
            </a:r>
            <a:r>
              <a:rPr lang="en-US" altLang="zh-CN" b="0" dirty="0"/>
              <a:t>Network</a:t>
            </a:r>
            <a:r>
              <a:rPr lang="zh-CN" altLang="en-US" b="0" dirty="0"/>
              <a:t>（</a:t>
            </a:r>
            <a:r>
              <a:rPr lang="en-US" altLang="zh-CN" b="0" dirty="0"/>
              <a:t>x</a:t>
            </a:r>
            <a:r>
              <a:rPr lang="zh-CN" altLang="en-US" b="0" dirty="0"/>
              <a:t>）进一步改造</a:t>
            </a:r>
            <a:r>
              <a:rPr lang="en-US" altLang="zh-CN" b="0" dirty="0"/>
              <a:t>single loss</a:t>
            </a:r>
            <a:r>
              <a:rPr lang="zh-CN" altLang="en-US" b="0" dirty="0"/>
              <a:t>，其中</a:t>
            </a:r>
            <a:r>
              <a:rPr lang="en-US" altLang="zh-CN" b="0" dirty="0"/>
              <a:t>x</a:t>
            </a:r>
            <a:r>
              <a:rPr lang="zh-CN" altLang="en-US" b="0" dirty="0"/>
              <a:t>是输入特征向量。 </a:t>
            </a:r>
            <a:endParaRPr lang="en-US" altLang="zh-CN" b="0" dirty="0"/>
          </a:p>
          <a:p>
            <a:r>
              <a:rPr lang="zh-CN" altLang="en-US" b="0" dirty="0"/>
              <a:t>图</a:t>
            </a:r>
            <a:r>
              <a:rPr lang="en-US" altLang="zh-CN" b="0" dirty="0"/>
              <a:t>4</a:t>
            </a:r>
            <a:r>
              <a:rPr lang="zh-CN" altLang="en-US" b="0" dirty="0"/>
              <a:t>为模型架构。 这种架构是其实就是三个</a:t>
            </a:r>
            <a:r>
              <a:rPr lang="en-US" altLang="zh-CN" b="0" dirty="0"/>
              <a:t>single loss</a:t>
            </a:r>
            <a:r>
              <a:rPr lang="zh-CN" altLang="en-US" b="0" dirty="0"/>
              <a:t>来实现的。 每个网络考虑一个特征。 </a:t>
            </a:r>
            <a:endParaRPr lang="en-US" altLang="zh-CN" b="0" dirty="0"/>
          </a:p>
          <a:p>
            <a:r>
              <a:rPr lang="zh-CN" altLang="en-US" b="0" dirty="0"/>
              <a:t>每个网络产生将在聚合网络中使用的隐藏层（</a:t>
            </a:r>
            <a:r>
              <a:rPr lang="en-US" altLang="zh-CN" b="0" dirty="0"/>
              <a:t>hi</a:t>
            </a:r>
            <a:r>
              <a:rPr lang="zh-CN" altLang="en-US" b="0" dirty="0"/>
              <a:t>）。 聚合网络将隐藏层与先前网络连接起来，</a:t>
            </a:r>
            <a:r>
              <a:rPr lang="en-US" altLang="zh-CN" b="0" dirty="0"/>
              <a:t>[h1; h2; h3]</a:t>
            </a:r>
            <a:r>
              <a:rPr lang="zh-CN" altLang="en-US" b="0" dirty="0"/>
              <a:t>，以产生最终的隐层</a:t>
            </a:r>
            <a:r>
              <a:rPr lang="en-US" altLang="zh-CN" b="0" dirty="0"/>
              <a:t>h4</a:t>
            </a:r>
            <a:r>
              <a:rPr lang="zh-CN" altLang="en-US" b="0" dirty="0"/>
              <a:t>。 联合利用所有特征进行最终预测。 </a:t>
            </a:r>
            <a:endParaRPr lang="en-US" altLang="zh-CN" b="0" dirty="0"/>
          </a:p>
          <a:p>
            <a:r>
              <a:rPr lang="zh-CN" altLang="en-US" b="0" dirty="0"/>
              <a:t>这个 </a:t>
            </a:r>
            <a:r>
              <a:rPr lang="en-US" altLang="zh-CN" b="0" dirty="0"/>
              <a:t>model </a:t>
            </a:r>
            <a:r>
              <a:rPr lang="zh-CN" altLang="en-US" b="0" dirty="0"/>
              <a:t>的好处就是每个 </a:t>
            </a:r>
            <a:r>
              <a:rPr lang="en-US" altLang="zh-CN" b="0" dirty="0"/>
              <a:t>feature </a:t>
            </a:r>
            <a:r>
              <a:rPr lang="zh-CN" altLang="en-US" b="0" dirty="0"/>
              <a:t>都展示自己对于预测的独立贡献大小。</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实验部分。</a:t>
            </a:r>
            <a:endParaRPr lang="en-US" altLang="zh-CN" b="0" dirty="0"/>
          </a:p>
          <a:p>
            <a:r>
              <a:rPr lang="zh-CN" altLang="en-US" b="0" dirty="0"/>
              <a:t>首先实验的是上下文长度，也就是历史信息的特征。</a:t>
            </a:r>
            <a:endParaRPr lang="en-US" altLang="zh-CN" b="0" dirty="0"/>
          </a:p>
          <a:p>
            <a:r>
              <a:rPr lang="zh-CN" altLang="en-US" b="0" dirty="0"/>
              <a:t>表</a:t>
            </a:r>
            <a:r>
              <a:rPr lang="en-US" altLang="zh-CN" b="0" dirty="0"/>
              <a:t>3</a:t>
            </a:r>
            <a:r>
              <a:rPr lang="zh-CN" altLang="en-US" b="0" dirty="0"/>
              <a:t>显示了使用两个不同排名任务的两个模型的</a:t>
            </a:r>
            <a:r>
              <a:rPr lang="en-US" altLang="zh-CN" b="0" dirty="0"/>
              <a:t>Precision @ 1</a:t>
            </a:r>
            <a:r>
              <a:rPr lang="zh-CN" altLang="en-US" b="0" dirty="0"/>
              <a:t>，第一个涉及</a:t>
            </a:r>
            <a:r>
              <a:rPr lang="en-US" altLang="zh-CN" b="0" dirty="0"/>
              <a:t>10</a:t>
            </a:r>
            <a:r>
              <a:rPr lang="zh-CN" altLang="en-US" b="0" dirty="0"/>
              <a:t>个候选，第二个有</a:t>
            </a:r>
            <a:r>
              <a:rPr lang="en-US" altLang="zh-CN" b="0" dirty="0"/>
              <a:t>100</a:t>
            </a:r>
            <a:r>
              <a:rPr lang="zh-CN" altLang="en-US" b="0" dirty="0"/>
              <a:t>个候选。</a:t>
            </a:r>
            <a:endParaRPr lang="en-US" altLang="zh-CN" b="0" dirty="0"/>
          </a:p>
          <a:p>
            <a:r>
              <a:rPr lang="zh-CN" altLang="en-US" b="0" dirty="0"/>
              <a:t>长度为</a:t>
            </a:r>
            <a:r>
              <a:rPr lang="en-US" altLang="zh-CN" b="0" dirty="0"/>
              <a:t>0</a:t>
            </a:r>
            <a:r>
              <a:rPr lang="zh-CN" altLang="en-US" b="0" dirty="0"/>
              <a:t>的上下文对应于仅使用输入消息作为特征。</a:t>
            </a:r>
            <a:endParaRPr lang="en-US" altLang="zh-CN" b="0" dirty="0"/>
          </a:p>
          <a:p>
            <a:r>
              <a:rPr lang="zh-CN" altLang="en-US" b="0" dirty="0"/>
              <a:t>先增后减。</a:t>
            </a:r>
            <a:endParaRPr lang="en-US" altLang="zh-CN" b="0" dirty="0"/>
          </a:p>
          <a:p>
            <a:r>
              <a:rPr lang="zh-CN" altLang="en-US" b="0" dirty="0"/>
              <a:t>原因：①使用的消息越多，我们平均的向量数越大，可能信息越模糊</a:t>
            </a:r>
            <a:endParaRPr lang="en-US" altLang="zh-CN" b="0" dirty="0"/>
          </a:p>
          <a:p>
            <a:r>
              <a:rPr lang="en-US" altLang="zh-CN" b="0" dirty="0"/>
              <a:t>          </a:t>
            </a:r>
            <a:r>
              <a:rPr lang="zh-CN" altLang="en-US" b="0" dirty="0"/>
              <a:t>②数据集中测试样例太少了。图</a:t>
            </a:r>
            <a:r>
              <a:rPr lang="en-US" altLang="zh-CN" b="0" dirty="0"/>
              <a:t>2d</a:t>
            </a:r>
            <a:r>
              <a:rPr lang="zh-CN" altLang="en-US" b="0" dirty="0"/>
              <a:t>显示，超过</a:t>
            </a:r>
            <a:r>
              <a:rPr lang="en-US" altLang="zh-CN" b="0" dirty="0"/>
              <a:t>90</a:t>
            </a:r>
            <a:r>
              <a:rPr lang="zh-CN" altLang="en-US" b="0" dirty="0"/>
              <a:t>％的评论在树中的深度低于</a:t>
            </a:r>
            <a:r>
              <a:rPr lang="en-US" altLang="zh-CN" b="0" dirty="0"/>
              <a:t>6</a:t>
            </a:r>
            <a:r>
              <a:rPr lang="zh-CN" altLang="en-US" b="0" dirty="0"/>
              <a:t>条消息。</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首先实验的是用户角色信息。</a:t>
            </a:r>
            <a:endParaRPr lang="en-US" altLang="zh-CN" b="0" dirty="0"/>
          </a:p>
          <a:p>
            <a:r>
              <a:rPr lang="zh-CN" altLang="en-US" b="0" dirty="0"/>
              <a:t>表</a:t>
            </a:r>
            <a:r>
              <a:rPr lang="en-US" altLang="zh-CN" b="0" dirty="0"/>
              <a:t>4</a:t>
            </a:r>
            <a:r>
              <a:rPr lang="zh-CN" altLang="en-US" b="0" dirty="0"/>
              <a:t>显示了角色特征与对话历史（上下文）特征相比时，精确度增益更大。 </a:t>
            </a:r>
            <a:endParaRPr lang="en-US" altLang="zh-CN" b="0" dirty="0"/>
          </a:p>
          <a:p>
            <a:r>
              <a:rPr lang="zh-CN" altLang="en-US" b="0" dirty="0"/>
              <a:t>用户角色信息表示比当前对话上下文更长的历史信息。 它包括了可以包括兴趣，意见，人口统计，写作风格和个性特征。 这些对于确定响应是否适当至关重要。</a:t>
            </a:r>
          </a:p>
          <a:p>
            <a:r>
              <a:rPr lang="zh-CN" altLang="en-US" b="0" dirty="0"/>
              <a:t>如果使用所有的特征，性能会进一步改进。 这也显示了每个特征携带的信息是不同的。</a:t>
            </a:r>
            <a:endParaRPr lang="en-US" altLang="zh-CN" b="0" dirty="0"/>
          </a:p>
        </p:txBody>
      </p:sp>
      <p:sp>
        <p:nvSpPr>
          <p:cNvPr id="4" name="灯片编号占位符 3"/>
          <p:cNvSpPr>
            <a:spLocks noGrp="1"/>
          </p:cNvSpPr>
          <p:nvPr>
            <p:ph type="sldNum" sz="quarter" idx="10"/>
          </p:nvPr>
        </p:nvSpPr>
        <p:spPr/>
        <p:txBody>
          <a:bodyPr/>
          <a:lstStyle/>
          <a:p>
            <a:fld id="{F5356D3D-624A-430F-941C-12EBBE30A1D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图</a:t>
            </a:r>
            <a:r>
              <a:rPr lang="en-US" altLang="zh-CN" b="0" dirty="0"/>
              <a:t>5</a:t>
            </a:r>
            <a:r>
              <a:rPr lang="zh-CN" altLang="en-US" b="0" dirty="0"/>
              <a:t>显示了每个特征的贡献。 </a:t>
            </a:r>
            <a:endParaRPr lang="en-US" altLang="zh-CN" b="0" dirty="0"/>
          </a:p>
          <a:p>
            <a:r>
              <a:rPr lang="zh-CN" altLang="en-US" b="0" dirty="0"/>
              <a:t>可以发现，角色向量需要超过</a:t>
            </a:r>
            <a:r>
              <a:rPr lang="en-US" altLang="zh-CN" b="0" dirty="0"/>
              <a:t>1</a:t>
            </a:r>
            <a:r>
              <a:rPr lang="zh-CN" altLang="en-US" b="0" dirty="0"/>
              <a:t>亿个例子来开始影响预测任务。 </a:t>
            </a:r>
            <a:endParaRPr lang="en-US" altLang="zh-CN" b="0" dirty="0"/>
          </a:p>
          <a:p>
            <a:r>
              <a:rPr lang="zh-CN" altLang="en-US" b="0" dirty="0"/>
              <a:t>原因：数据集中大多数角色只涵盖极少的例子</a:t>
            </a:r>
            <a:endParaRPr lang="en-US" altLang="zh-CN" b="0" dirty="0"/>
          </a:p>
        </p:txBody>
      </p:sp>
      <p:sp>
        <p:nvSpPr>
          <p:cNvPr id="4" name="灯片编号占位符 3"/>
          <p:cNvSpPr>
            <a:spLocks noGrp="1"/>
          </p:cNvSpPr>
          <p:nvPr>
            <p:ph type="sldNum" sz="quarter" idx="10"/>
          </p:nvPr>
        </p:nvSpPr>
        <p:spPr/>
        <p:txBody>
          <a:bodyPr/>
          <a:lstStyle/>
          <a:p>
            <a:fld id="{F5356D3D-624A-430F-941C-12EBBE30A1D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微软雅黑" panose="020B0503020204020204" pitchFamily="34" charset="-122"/>
                <a:ea typeface="微软雅黑" panose="020B0503020204020204" pitchFamily="34" charset="-122"/>
              </a:rPr>
              <a:t>context feature </a:t>
            </a:r>
            <a:r>
              <a:rPr lang="zh-CN" altLang="en-US" sz="1200" dirty="0">
                <a:latin typeface="微软雅黑" panose="020B0503020204020204" pitchFamily="34" charset="-122"/>
                <a:ea typeface="微软雅黑" panose="020B0503020204020204" pitchFamily="34" charset="-122"/>
              </a:rPr>
              <a:t>确实是有很大作用的，也就是说不只是紧挨着的上一句话有用，之前的一些话也有用。</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但是太靠前的话如果也用作 </a:t>
            </a:r>
            <a:r>
              <a:rPr lang="en-US" altLang="zh-CN" sz="1200" dirty="0">
                <a:latin typeface="微软雅黑" panose="020B0503020204020204" pitchFamily="34" charset="-122"/>
                <a:ea typeface="微软雅黑" panose="020B0503020204020204" pitchFamily="34" charset="-122"/>
              </a:rPr>
              <a:t>feature </a:t>
            </a:r>
            <a:r>
              <a:rPr lang="zh-CN" altLang="en-US" sz="1200" dirty="0">
                <a:latin typeface="微软雅黑" panose="020B0503020204020204" pitchFamily="34" charset="-122"/>
                <a:ea typeface="微软雅黑" panose="020B0503020204020204" pitchFamily="34" charset="-122"/>
              </a:rPr>
              <a:t>也有一些问题，暂时来看前五句话比较靠谱。这里可能的原因主要是模型的局限性和训练数据的稀缺。</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微软雅黑" panose="020B0503020204020204" pitchFamily="34" charset="-122"/>
                <a:ea typeface="微软雅黑" panose="020B0503020204020204" pitchFamily="34" charset="-122"/>
              </a:rPr>
              <a:t>author feature</a:t>
            </a:r>
            <a:r>
              <a:rPr lang="zh-CN" altLang="en-US" sz="1200" dirty="0">
                <a:latin typeface="微软雅黑" panose="020B0503020204020204" pitchFamily="34" charset="-122"/>
                <a:ea typeface="微软雅黑" panose="020B0503020204020204" pitchFamily="34" charset="-122"/>
              </a:rPr>
              <a:t>，也是大大的有用。也就是证实了 </a:t>
            </a:r>
            <a:r>
              <a:rPr lang="en-US" altLang="zh-CN" sz="1200" dirty="0">
                <a:latin typeface="微软雅黑" panose="020B0503020204020204" pitchFamily="34" charset="-122"/>
                <a:ea typeface="微软雅黑" panose="020B0503020204020204" pitchFamily="34" charset="-122"/>
              </a:rPr>
              <a:t>personalized conservation response </a:t>
            </a:r>
            <a:r>
              <a:rPr lang="zh-CN" altLang="en-US" sz="1200" dirty="0">
                <a:latin typeface="微软雅黑" panose="020B0503020204020204" pitchFamily="34" charset="-122"/>
                <a:ea typeface="微软雅黑" panose="020B0503020204020204" pitchFamily="34" charset="-122"/>
              </a:rPr>
              <a:t>的研究价值。</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微软雅黑" panose="020B0503020204020204" pitchFamily="34" charset="-122"/>
                <a:ea typeface="微软雅黑" panose="020B0503020204020204" pitchFamily="34" charset="-122"/>
              </a:rPr>
              <a:t>author feature </a:t>
            </a:r>
            <a:r>
              <a:rPr lang="zh-CN" altLang="en-US" sz="1200" dirty="0">
                <a:latin typeface="微软雅黑" panose="020B0503020204020204" pitchFamily="34" charset="-122"/>
                <a:ea typeface="微软雅黑" panose="020B0503020204020204" pitchFamily="34" charset="-122"/>
              </a:rPr>
              <a:t>的贡献比 </a:t>
            </a:r>
            <a:r>
              <a:rPr lang="en-US" altLang="zh-CN" sz="1200" dirty="0">
                <a:latin typeface="微软雅黑" panose="020B0503020204020204" pitchFamily="34" charset="-122"/>
                <a:ea typeface="微软雅黑" panose="020B0503020204020204" pitchFamily="34" charset="-122"/>
              </a:rPr>
              <a:t>context feature </a:t>
            </a:r>
            <a:r>
              <a:rPr lang="zh-CN" altLang="en-US" sz="1200" dirty="0">
                <a:latin typeface="微软雅黑" panose="020B0503020204020204" pitchFamily="34" charset="-122"/>
                <a:ea typeface="微软雅黑" panose="020B0503020204020204" pitchFamily="34" charset="-122"/>
              </a:rPr>
              <a:t>还大。能得出这个结论也是多亏了 </a:t>
            </a:r>
            <a:r>
              <a:rPr lang="en-US" altLang="zh-CN" sz="1200" dirty="0">
                <a:latin typeface="微软雅黑" panose="020B0503020204020204" pitchFamily="34" charset="-122"/>
                <a:ea typeface="微软雅黑" panose="020B0503020204020204" pitchFamily="34" charset="-122"/>
              </a:rPr>
              <a:t>multi loss model</a:t>
            </a:r>
            <a:r>
              <a:rPr lang="zh-CN" altLang="en-US" sz="1200" dirty="0">
                <a:latin typeface="微软雅黑" panose="020B0503020204020204" pitchFamily="34" charset="-122"/>
                <a:ea typeface="微软雅黑" panose="020B0503020204020204" pitchFamily="34" charset="-122"/>
              </a:rPr>
              <a:t>。</a:t>
            </a:r>
          </a:p>
          <a:p>
            <a:endParaRPr lang="zh-CN" altLang="en-US" b="0" dirty="0"/>
          </a:p>
        </p:txBody>
      </p:sp>
      <p:sp>
        <p:nvSpPr>
          <p:cNvPr id="4" name="灯片编号占位符 3"/>
          <p:cNvSpPr>
            <a:spLocks noGrp="1"/>
          </p:cNvSpPr>
          <p:nvPr>
            <p:ph type="sldNum" sz="quarter" idx="10"/>
          </p:nvPr>
        </p:nvSpPr>
        <p:spPr/>
        <p:txBody>
          <a:bodyPr/>
          <a:lstStyle/>
          <a:p>
            <a:fld id="{F5356D3D-624A-430F-941C-12EBBE30A1D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基于语义特征的自动学习缺陷预测</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现有的传统特征通常不能捕捉到程序的语义差异，而且建立准确的预测模型需要这样的能力。</a:t>
            </a:r>
            <a:endParaRPr lang="en-US" altLang="zh-CN" dirty="0"/>
          </a:p>
          <a:p>
            <a:r>
              <a:rPr lang="zh-CN" altLang="en-US" dirty="0"/>
              <a:t>为了弥合程序语义和缺陷预测特征之间的差距，本文提出利用强大的表示学习算法，深入学习，从源代码自动学习程序的语义表示。</a:t>
            </a:r>
            <a:endParaRPr lang="en-US" altLang="zh-CN" dirty="0"/>
          </a:p>
          <a:p>
            <a:r>
              <a:rPr lang="zh-CN" altLang="en-US" dirty="0"/>
              <a:t>具体来说，我们利用深度信念网络（</a:t>
            </a:r>
            <a:r>
              <a:rPr lang="en-US" altLang="zh-CN" dirty="0"/>
              <a:t>DBN</a:t>
            </a:r>
            <a:r>
              <a:rPr lang="zh-CN" altLang="en-US" dirty="0"/>
              <a:t>）自动从程序“抽象语法树（</a:t>
            </a:r>
            <a:r>
              <a:rPr lang="en-US" altLang="zh-CN" dirty="0"/>
              <a:t>AST</a:t>
            </a:r>
            <a:r>
              <a:rPr lang="zh-CN" altLang="en-US" dirty="0"/>
              <a:t>）”中提取的令牌向量学习语义特征。</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已经表明，程序的语义信息代码完成和错误检测是很有用的。</a:t>
            </a:r>
            <a:endParaRPr lang="en-US" altLang="zh-CN" dirty="0"/>
          </a:p>
          <a:p>
            <a:r>
              <a:rPr lang="zh-CN" altLang="en-US" dirty="0"/>
              <a:t>语义信息可以帮助区分代码区域的实例。</a:t>
            </a:r>
            <a:endParaRPr lang="en-US" altLang="zh-CN" dirty="0"/>
          </a:p>
          <a:p>
            <a:r>
              <a:rPr lang="zh-CN" altLang="en-US" dirty="0"/>
              <a:t>然而，现有的传统特征不能区分代码语义的。具有不同语义的程序可以具有相同的传统特征。</a:t>
            </a:r>
            <a:endParaRPr lang="en-US" altLang="zh-CN" dirty="0"/>
          </a:p>
          <a:p>
            <a:r>
              <a:rPr lang="zh-CN" altLang="en-US" dirty="0"/>
              <a:t>例如，图</a:t>
            </a:r>
            <a:r>
              <a:rPr lang="en-US" altLang="zh-CN" dirty="0"/>
              <a:t>1</a:t>
            </a:r>
            <a:r>
              <a:rPr lang="zh-CN" altLang="en-US" dirty="0"/>
              <a:t>显示了两个</a:t>
            </a:r>
            <a:r>
              <a:rPr lang="en-US" altLang="zh-CN" dirty="0"/>
              <a:t>Java</a:t>
            </a:r>
            <a:r>
              <a:rPr lang="zh-CN" altLang="en-US" dirty="0"/>
              <a:t>文件</a:t>
            </a:r>
            <a:r>
              <a:rPr lang="en-US" altLang="zh-CN" dirty="0"/>
              <a:t>File1.java</a:t>
            </a:r>
            <a:r>
              <a:rPr lang="zh-CN" altLang="en-US" dirty="0"/>
              <a:t>和</a:t>
            </a:r>
            <a:r>
              <a:rPr lang="en-US" altLang="zh-CN" dirty="0"/>
              <a:t>File2.java</a:t>
            </a:r>
            <a:r>
              <a:rPr lang="zh-CN" altLang="en-US" dirty="0"/>
              <a:t>，它们都包含一个</a:t>
            </a:r>
            <a:r>
              <a:rPr lang="en-US" altLang="zh-CN" dirty="0"/>
              <a:t>if</a:t>
            </a:r>
            <a:r>
              <a:rPr lang="zh-CN" altLang="en-US" dirty="0"/>
              <a:t>语句，一个</a:t>
            </a:r>
            <a:r>
              <a:rPr lang="en-US" altLang="zh-CN" dirty="0"/>
              <a:t>for</a:t>
            </a:r>
            <a:r>
              <a:rPr lang="zh-CN" altLang="en-US" dirty="0"/>
              <a:t>语句和两个函数调用。</a:t>
            </a:r>
            <a:endParaRPr lang="en-US" altLang="zh-CN" dirty="0"/>
          </a:p>
          <a:p>
            <a:r>
              <a:rPr lang="zh-CN" altLang="en-US" dirty="0"/>
              <a:t>使用传统特征来表示这两个文件，它们的特征向量是相同的，因为这两个文件在代码行，函数调用等方面具有相同的源代码特性。然而，语义信息是不同的。</a:t>
            </a:r>
          </a:p>
          <a:p>
            <a:r>
              <a:rPr lang="zh-CN" altLang="en-US" dirty="0"/>
              <a:t>本文提出了使用深度信念网络（</a:t>
            </a:r>
            <a:r>
              <a:rPr lang="en-US" altLang="zh-CN" dirty="0"/>
              <a:t>DBN</a:t>
            </a:r>
            <a:r>
              <a:rPr lang="zh-CN" altLang="en-US" dirty="0"/>
              <a:t>）</a:t>
            </a:r>
            <a:r>
              <a:rPr lang="en-US" altLang="zh-CN" dirty="0"/>
              <a:t>[16]</a:t>
            </a:r>
            <a:r>
              <a:rPr lang="zh-CN" altLang="en-US" dirty="0"/>
              <a:t>自动学习从程序</a:t>
            </a:r>
            <a:r>
              <a:rPr lang="en-US" altLang="zh-CN" dirty="0"/>
              <a:t>AST</a:t>
            </a:r>
            <a:r>
              <a:rPr lang="zh-CN" altLang="en-US" dirty="0"/>
              <a:t>提取的令牌向量中的特征，然后利用这些特征来训练</a:t>
            </a:r>
            <a:r>
              <a:rPr lang="en-US" altLang="zh-CN" dirty="0"/>
              <a:t>BUG</a:t>
            </a:r>
            <a:r>
              <a:rPr lang="zh-CN" altLang="en-US" dirty="0"/>
              <a:t>预测模型。</a:t>
            </a:r>
          </a:p>
          <a:p>
            <a:r>
              <a:rPr lang="zh-CN" altLang="en-US" dirty="0"/>
              <a:t>使用</a:t>
            </a:r>
            <a:r>
              <a:rPr lang="en-US" altLang="zh-CN" dirty="0"/>
              <a:t>DBN</a:t>
            </a:r>
            <a:r>
              <a:rPr lang="zh-CN" altLang="en-US" dirty="0"/>
              <a:t>从代码片段学习特征，我们将代码片段转换为标记向量，并保留结构和上下文信息，并将这些向量作为</a:t>
            </a:r>
            <a:r>
              <a:rPr lang="en-US" altLang="zh-CN" dirty="0"/>
              <a:t>DBN</a:t>
            </a:r>
            <a:r>
              <a:rPr lang="zh-CN" altLang="en-US" dirty="0"/>
              <a:t>的输入。对于图</a:t>
            </a:r>
            <a:r>
              <a:rPr lang="en-US" altLang="zh-CN" dirty="0"/>
              <a:t>1</a:t>
            </a:r>
            <a:r>
              <a:rPr lang="zh-CN" altLang="en-US" dirty="0"/>
              <a:t>中的两个代码片段，输入向量将分别为</a:t>
            </a:r>
            <a:r>
              <a:rPr lang="en-US" altLang="zh-CN" dirty="0"/>
              <a:t>[...</a:t>
            </a:r>
            <a:r>
              <a:rPr lang="zh-CN" altLang="en-US" dirty="0"/>
              <a:t>，</a:t>
            </a:r>
            <a:r>
              <a:rPr lang="en-US" altLang="zh-CN" dirty="0"/>
              <a:t>if</a:t>
            </a:r>
            <a:r>
              <a:rPr lang="zh-CN" altLang="en-US" dirty="0"/>
              <a:t>，</a:t>
            </a:r>
            <a:r>
              <a:rPr lang="en-US" altLang="zh-CN" dirty="0"/>
              <a:t>foo</a:t>
            </a:r>
            <a:r>
              <a:rPr lang="zh-CN" altLang="en-US" dirty="0"/>
              <a:t>，</a:t>
            </a:r>
            <a:r>
              <a:rPr lang="en-US" altLang="zh-CN" dirty="0"/>
              <a:t>for</a:t>
            </a:r>
            <a:r>
              <a:rPr lang="zh-CN" altLang="en-US" dirty="0"/>
              <a:t>，</a:t>
            </a:r>
            <a:r>
              <a:rPr lang="en-US" altLang="zh-CN" dirty="0"/>
              <a:t>bar</a:t>
            </a:r>
            <a:r>
              <a:rPr lang="zh-CN" altLang="en-US" dirty="0"/>
              <a:t>，</a:t>
            </a:r>
            <a:r>
              <a:rPr lang="en-US" altLang="zh-CN" dirty="0"/>
              <a:t>...]</a:t>
            </a:r>
            <a:r>
              <a:rPr lang="zh-CN" altLang="en-US" dirty="0"/>
              <a:t>和</a:t>
            </a:r>
            <a:r>
              <a:rPr lang="en-US" altLang="zh-CN" dirty="0"/>
              <a:t>[...</a:t>
            </a:r>
            <a:r>
              <a:rPr lang="zh-CN" altLang="en-US" dirty="0"/>
              <a:t>，</a:t>
            </a:r>
            <a:r>
              <a:rPr lang="en-US" altLang="zh-CN" dirty="0"/>
              <a:t>foo</a:t>
            </a:r>
            <a:r>
              <a:rPr lang="zh-CN" altLang="en-US" dirty="0"/>
              <a:t>，</a:t>
            </a:r>
            <a:r>
              <a:rPr lang="en-US" altLang="zh-CN" dirty="0"/>
              <a:t>for</a:t>
            </a:r>
            <a:r>
              <a:rPr lang="zh-CN" altLang="en-US" dirty="0"/>
              <a:t>，</a:t>
            </a:r>
            <a:r>
              <a:rPr lang="en-US" altLang="zh-CN" dirty="0"/>
              <a:t>if</a:t>
            </a:r>
            <a:r>
              <a:rPr lang="zh-CN" altLang="en-US" dirty="0"/>
              <a:t>，</a:t>
            </a:r>
            <a:r>
              <a:rPr lang="en-US" altLang="zh-CN" dirty="0"/>
              <a:t>bar</a:t>
            </a:r>
            <a:r>
              <a:rPr lang="zh-CN" altLang="en-US" dirty="0"/>
              <a:t>，</a:t>
            </a:r>
            <a:r>
              <a:rPr lang="en-US" altLang="zh-CN" dirty="0"/>
              <a:t>...] </a:t>
            </a:r>
            <a:r>
              <a:rPr lang="zh-CN" altLang="en-US" dirty="0"/>
              <a:t>。由于这两个文件的向量不同，</a:t>
            </a:r>
            <a:r>
              <a:rPr lang="en-US" altLang="zh-CN" dirty="0"/>
              <a:t>DBN</a:t>
            </a:r>
            <a:r>
              <a:rPr lang="zh-CN" altLang="en-US" dirty="0"/>
              <a:t>将自动学习特征来区分这两个代码段。</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研究结合不同</a:t>
            </a:r>
            <a:r>
              <a:rPr lang="en-US" altLang="zh-CN" sz="1200" b="0" dirty="0"/>
              <a:t>elements</a:t>
            </a:r>
            <a:r>
              <a:rPr lang="zh-CN" altLang="zh-CN" sz="1200" kern="1200" dirty="0">
                <a:solidFill>
                  <a:schemeClr val="tx1"/>
                </a:solidFill>
                <a:effectLst/>
                <a:latin typeface="+mn-lt"/>
                <a:ea typeface="+mn-ea"/>
                <a:cs typeface="+mn-cs"/>
              </a:rPr>
              <a:t>的对话的效果</a:t>
            </a:r>
            <a:r>
              <a:rPr lang="zh-CN" altLang="en-US" sz="1200" kern="1200" dirty="0">
                <a:solidFill>
                  <a:schemeClr val="tx1"/>
                </a:solidFill>
                <a:effectLst/>
                <a:latin typeface="+mn-lt"/>
                <a:ea typeface="+mn-ea"/>
                <a:cs typeface="+mn-cs"/>
              </a:rPr>
              <a:t>（角色、历史等）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建模加入了上下文信息</a:t>
            </a:r>
            <a:r>
              <a:rPr lang="zh-CN" altLang="en-US" sz="1200" kern="1200" dirty="0">
                <a:solidFill>
                  <a:schemeClr val="tx1"/>
                </a:solidFill>
                <a:effectLst/>
                <a:latin typeface="+mn-lt"/>
                <a:ea typeface="+mn-ea"/>
                <a:cs typeface="+mn-cs"/>
              </a:rPr>
              <a:t>（对话历史）</a:t>
            </a:r>
            <a:r>
              <a:rPr lang="zh-CN" altLang="zh-CN" sz="1200" kern="1200" dirty="0">
                <a:solidFill>
                  <a:schemeClr val="tx1"/>
                </a:solidFill>
                <a:effectLst/>
                <a:latin typeface="+mn-lt"/>
                <a:ea typeface="+mn-ea"/>
                <a:cs typeface="+mn-cs"/>
              </a:rPr>
              <a:t>和角色信息</a:t>
            </a:r>
          </a:p>
          <a:p>
            <a:r>
              <a:rPr lang="zh-CN" altLang="zh-CN" sz="1200" kern="1200" dirty="0">
                <a:solidFill>
                  <a:schemeClr val="tx1"/>
                </a:solidFill>
                <a:effectLst/>
                <a:latin typeface="+mn-lt"/>
                <a:ea typeface="+mn-ea"/>
                <a:cs typeface="+mn-cs"/>
              </a:rPr>
              <a:t>利用</a:t>
            </a:r>
            <a:r>
              <a:rPr lang="en-US" altLang="zh-CN" sz="1200" kern="1200" dirty="0">
                <a:solidFill>
                  <a:schemeClr val="tx1"/>
                </a:solidFill>
                <a:effectLst/>
                <a:latin typeface="+mn-lt"/>
                <a:ea typeface="+mn-ea"/>
                <a:cs typeface="+mn-cs"/>
              </a:rPr>
              <a:t>Reddit</a:t>
            </a:r>
            <a:r>
              <a:rPr lang="zh-CN" altLang="zh-CN" sz="1200" kern="1200" dirty="0">
                <a:solidFill>
                  <a:schemeClr val="tx1"/>
                </a:solidFill>
                <a:effectLst/>
                <a:latin typeface="+mn-lt"/>
                <a:ea typeface="+mn-ea"/>
                <a:cs typeface="+mn-cs"/>
              </a:rPr>
              <a:t>评论和帖子的结构来提取</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亿条消息和</a:t>
            </a:r>
            <a:r>
              <a:rPr lang="en-US" altLang="zh-CN" sz="1200" kern="1200" dirty="0">
                <a:solidFill>
                  <a:schemeClr val="tx1"/>
                </a:solidFill>
                <a:effectLst/>
                <a:latin typeface="+mn-lt"/>
                <a:ea typeface="+mn-ea"/>
                <a:cs typeface="+mn-cs"/>
              </a:rPr>
              <a:t>1.33</a:t>
            </a:r>
            <a:r>
              <a:rPr lang="zh-CN" altLang="zh-CN" sz="1200" kern="1200" dirty="0">
                <a:solidFill>
                  <a:schemeClr val="tx1"/>
                </a:solidFill>
                <a:effectLst/>
                <a:latin typeface="+mn-lt"/>
                <a:ea typeface="+mn-ea"/>
                <a:cs typeface="+mn-cs"/>
              </a:rPr>
              <a:t>亿条对话</a:t>
            </a:r>
          </a:p>
          <a:p>
            <a:r>
              <a:rPr lang="zh-CN" altLang="en-US" sz="1200" kern="1200" dirty="0">
                <a:solidFill>
                  <a:schemeClr val="tx1"/>
                </a:solidFill>
                <a:effectLst/>
                <a:latin typeface="+mn-lt"/>
                <a:ea typeface="+mn-ea"/>
                <a:cs typeface="+mn-cs"/>
              </a:rPr>
              <a:t>结论：</a:t>
            </a:r>
            <a:r>
              <a:rPr lang="zh-CN" altLang="zh-CN" sz="1200" kern="1200" dirty="0">
                <a:solidFill>
                  <a:schemeClr val="tx1"/>
                </a:solidFill>
                <a:effectLst/>
                <a:latin typeface="+mn-lt"/>
                <a:ea typeface="+mn-ea"/>
                <a:cs typeface="+mn-cs"/>
              </a:rPr>
              <a:t>建模上下文和角色信息提高预测准确性</a:t>
            </a:r>
          </a:p>
          <a:p>
            <a:endParaRPr lang="zh-CN" altLang="en-US" dirty="0"/>
          </a:p>
        </p:txBody>
      </p:sp>
      <p:sp>
        <p:nvSpPr>
          <p:cNvPr id="4" name="灯片编号占位符 3"/>
          <p:cNvSpPr>
            <a:spLocks noGrp="1"/>
          </p:cNvSpPr>
          <p:nvPr>
            <p:ph type="sldNum" sz="quarter" idx="10"/>
          </p:nvPr>
        </p:nvSpPr>
        <p:spPr/>
        <p:txBody>
          <a:bodyPr/>
          <a:lstStyle/>
          <a:p>
            <a:fld id="{F5356D3D-624A-430F-941C-12EBBE30A1D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先介绍一下背景。</a:t>
            </a:r>
            <a:endParaRPr lang="en-US" altLang="zh-CN" dirty="0"/>
          </a:p>
          <a:p>
            <a:r>
              <a:rPr lang="zh-CN" altLang="en-US" dirty="0"/>
              <a:t>首先是</a:t>
            </a:r>
            <a:r>
              <a:rPr lang="en-US" altLang="zh-CN" dirty="0"/>
              <a:t>Defect Prediction</a:t>
            </a:r>
            <a:r>
              <a:rPr lang="zh-CN" altLang="en-US" dirty="0"/>
              <a:t>。</a:t>
            </a:r>
            <a:endParaRPr lang="en-US" altLang="zh-CN" dirty="0"/>
          </a:p>
          <a:p>
            <a:r>
              <a:rPr lang="zh-CN" altLang="en-US" dirty="0"/>
              <a:t>典型文件级缺陷预测过程：</a:t>
            </a:r>
            <a:endParaRPr lang="en-US" altLang="zh-CN" dirty="0"/>
          </a:p>
          <a:p>
            <a:r>
              <a:rPr lang="zh-CN" altLang="en-US" dirty="0"/>
              <a:t>第一步是根据每个文件的发布后缺陷将数据标记为</a:t>
            </a:r>
            <a:r>
              <a:rPr lang="en-US" altLang="zh-CN" dirty="0">
                <a:latin typeface="微软雅黑" panose="020B0503020204020204" pitchFamily="34" charset="-122"/>
                <a:ea typeface="微软雅黑" panose="020B0503020204020204" pitchFamily="34" charset="-122"/>
                <a:sym typeface="+mn-ea"/>
              </a:rPr>
              <a:t>buggy</a:t>
            </a:r>
            <a:r>
              <a:rPr lang="zh-CN" altLang="en-US" dirty="0"/>
              <a:t>或</a:t>
            </a:r>
            <a:r>
              <a:rPr lang="en-US" altLang="zh-CN" dirty="0">
                <a:latin typeface="微软雅黑" panose="020B0503020204020204" pitchFamily="34" charset="-122"/>
                <a:ea typeface="微软雅黑" panose="020B0503020204020204" pitchFamily="34" charset="-122"/>
                <a:sym typeface="+mn-ea"/>
              </a:rPr>
              <a:t>clean</a:t>
            </a:r>
            <a:r>
              <a:rPr lang="zh-CN" altLang="en-US" dirty="0"/>
              <a:t>。</a:t>
            </a:r>
            <a:endParaRPr lang="en-US" altLang="zh-CN" dirty="0"/>
          </a:p>
          <a:p>
            <a:r>
              <a:rPr lang="zh-CN" altLang="en-US" dirty="0"/>
              <a:t>第二步是收集这些文件的相应传统特征。具有特征和标签的实例用于训练机器学习分类器。</a:t>
            </a:r>
            <a:endParaRPr lang="en-US" altLang="zh-CN" dirty="0"/>
          </a:p>
          <a:p>
            <a:r>
              <a:rPr lang="zh-CN" altLang="en-US" dirty="0"/>
              <a:t>最后，训练模型用来预测新的实例。</a:t>
            </a:r>
          </a:p>
          <a:p>
            <a:r>
              <a:rPr lang="zh-CN" altLang="en-US" dirty="0"/>
              <a:t>项目内缺陷预测</a:t>
            </a:r>
            <a:r>
              <a:rPr lang="en-US" altLang="zh-CN" dirty="0"/>
              <a:t>WPDP</a:t>
            </a:r>
            <a:r>
              <a:rPr lang="zh-CN" altLang="en-US" dirty="0"/>
              <a:t>，培训和测试集来自同一个项目</a:t>
            </a:r>
            <a:r>
              <a:rPr lang="en-US" altLang="zh-CN" dirty="0"/>
              <a:t>A</a:t>
            </a:r>
          </a:p>
          <a:p>
            <a:r>
              <a:rPr lang="zh-CN" altLang="en-US" dirty="0"/>
              <a:t>交叉项目缺陷预测</a:t>
            </a:r>
            <a:r>
              <a:rPr lang="en-US" altLang="zh-CN" dirty="0"/>
              <a:t>CPDP</a:t>
            </a:r>
            <a:r>
              <a:rPr lang="zh-CN" altLang="en-US" dirty="0"/>
              <a:t>），预测模型由项目</a:t>
            </a:r>
            <a:r>
              <a:rPr lang="en-US" altLang="zh-CN" dirty="0"/>
              <a:t>A</a:t>
            </a:r>
            <a:r>
              <a:rPr lang="zh-CN" altLang="en-US" dirty="0"/>
              <a:t>（来源）的训练集训练，测试集来自不同的项目</a:t>
            </a:r>
            <a:r>
              <a:rPr lang="en-US" altLang="zh-CN" dirty="0"/>
              <a:t>B</a:t>
            </a:r>
            <a:r>
              <a:rPr lang="zh-CN" altLang="en-US" dirty="0"/>
              <a:t>（目标）。</a:t>
            </a:r>
          </a:p>
          <a:p>
            <a:r>
              <a:rPr lang="zh-CN" altLang="en-US" dirty="0"/>
              <a:t>在本研究中，研究</a:t>
            </a:r>
            <a:r>
              <a:rPr lang="en-US" altLang="zh-CN" dirty="0"/>
              <a:t>WPDP</a:t>
            </a:r>
            <a:r>
              <a:rPr lang="zh-CN" altLang="en-US" dirty="0"/>
              <a:t>和</a:t>
            </a:r>
            <a:r>
              <a:rPr lang="en-US" altLang="zh-CN" dirty="0"/>
              <a:t>CPDP</a:t>
            </a:r>
            <a:r>
              <a:rPr lang="zh-CN" altLang="en-US" dirty="0"/>
              <a:t>上学习语义特征的性能。</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5356D3D-624A-430F-941C-12EBBE30A1D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深层信念网络使用多层次神经网络来从训练数据。 </a:t>
            </a:r>
          </a:p>
          <a:p>
            <a:r>
              <a:rPr lang="en-US" altLang="zh-CN" dirty="0"/>
              <a:t>DBN</a:t>
            </a:r>
            <a:r>
              <a:rPr lang="zh-CN" altLang="en-US" dirty="0"/>
              <a:t>包含一个输入层和几个隐藏层，顶层是用作表示输入数据的特征的输出层。</a:t>
            </a:r>
          </a:p>
          <a:p>
            <a:r>
              <a:rPr lang="zh-CN" altLang="en-US" dirty="0"/>
              <a:t>由一系列Restricted Boltzmann Machine (RBM)组成起来。</a:t>
            </a:r>
          </a:p>
          <a:p>
            <a:r>
              <a:rPr lang="zh-CN" altLang="en-US" dirty="0"/>
              <a:t>每层由多个随机节点组成。 </a:t>
            </a:r>
          </a:p>
          <a:p>
            <a:r>
              <a:rPr lang="zh-CN" altLang="en-US" dirty="0"/>
              <a:t>隐藏层的数量和每层中的节点数量可变。 </a:t>
            </a:r>
          </a:p>
          <a:p>
            <a:r>
              <a:rPr lang="zh-CN" altLang="en-US" dirty="0"/>
              <a:t>在本文中，学习的语义特征的大小是顶层中的节点数量。 </a:t>
            </a:r>
          </a:p>
          <a:p>
            <a:r>
              <a:rPr lang="en-US" altLang="zh-CN" dirty="0"/>
              <a:t>DBN</a:t>
            </a:r>
            <a:r>
              <a:rPr lang="zh-CN" altLang="en-US" dirty="0"/>
              <a:t>是使网络能够通过调整不同层节点之间的权重</a:t>
            </a:r>
            <a:r>
              <a:rPr lang="zh-CN" altLang="en-US" dirty="0">
                <a:sym typeface="+mn-ea"/>
              </a:rPr>
              <a:t>来重建输入数据</a:t>
            </a:r>
            <a:r>
              <a:rPr lang="zh-CN" altLang="en-US" dirty="0"/>
              <a:t>来生成特征。</a:t>
            </a:r>
          </a:p>
          <a:p>
            <a:endParaRPr lang="zh-CN" altLang="en-US" dirty="0"/>
          </a:p>
        </p:txBody>
      </p:sp>
      <p:sp>
        <p:nvSpPr>
          <p:cNvPr id="4" name="灯片编号占位符 3"/>
          <p:cNvSpPr>
            <a:spLocks noGrp="1"/>
          </p:cNvSpPr>
          <p:nvPr>
            <p:ph type="sldNum" sz="quarter" idx="10"/>
          </p:nvPr>
        </p:nvSpPr>
        <p:spPr/>
        <p:txBody>
          <a:bodyPr/>
          <a:lstStyle/>
          <a:p>
            <a:fld id="{F5356D3D-624A-430F-941C-12EBBE30A1D7}"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本文的方法主要是使用DBN从源代码自动生成语义特征，并利用这些特征来改进缺陷预测。</a:t>
            </a:r>
          </a:p>
          <a:p>
            <a:r>
              <a:rPr lang="zh-CN" altLang="en-US" dirty="0"/>
              <a:t>四个主要步骤：1）将源代码解析为令牌，2）将令牌映射到整数标识符，这是DBN的预期输入，3）利用DBN自动生成语义特征，4）构建缺陷预测模型，使用训练数据的学习语义特征和测试数据预测缺陷。</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首先是源代码解析。</a:t>
            </a:r>
          </a:p>
          <a:p>
            <a:r>
              <a:rPr lang="zh-CN" altLang="en-US" dirty="0"/>
              <a:t>本文利用Java抽象语法树（AST）从源代码中提取句法信息。</a:t>
            </a:r>
          </a:p>
          <a:p>
            <a:r>
              <a:rPr lang="zh-CN" altLang="en-US" dirty="0"/>
              <a:t>提取三种类型的AST节点：</a:t>
            </a:r>
          </a:p>
          <a:p>
            <a:r>
              <a:rPr lang="zh-CN" altLang="en-US" dirty="0"/>
              <a:t>1）方法调用和类实例创建的节点，例如前面的方法foo（）和bar（）被记录为方法名称，</a:t>
            </a:r>
          </a:p>
          <a:p>
            <a:r>
              <a:rPr lang="zh-CN" altLang="en-US" dirty="0"/>
              <a:t>2）声明节点，即方法声明，类型声明和枚举声明</a:t>
            </a:r>
          </a:p>
          <a:p>
            <a:r>
              <a:rPr lang="zh-CN" altLang="en-US" dirty="0"/>
              <a:t>3）控制流节点，如while语句，catch子句，if语句，throw语句等。</a:t>
            </a:r>
          </a:p>
          <a:p>
            <a:r>
              <a:rPr lang="zh-CN" altLang="en-US" dirty="0"/>
              <a:t>对于每个文件，都获得三个类别的令牌向量。</a:t>
            </a:r>
          </a:p>
          <a:p>
            <a:r>
              <a:rPr lang="zh-CN" altLang="en-US" dirty="0"/>
              <a:t>本文排除除这三个类别外的节点，例如内部类型声明，因为它们通常是只能用于特定方法或特定类，不能推广到整个项目。</a:t>
            </a:r>
          </a:p>
          <a:p>
            <a:r>
              <a:rPr lang="zh-CN" altLang="en-US" dirty="0"/>
              <a:t>考虑它们降低其他节点的权重。</a:t>
            </a:r>
          </a:p>
          <a:p>
            <a:endParaRPr lang="zh-CN" altLang="en-US" dirty="0"/>
          </a:p>
        </p:txBody>
      </p:sp>
      <p:sp>
        <p:nvSpPr>
          <p:cNvPr id="4" name="灯片编号占位符 3"/>
          <p:cNvSpPr>
            <a:spLocks noGrp="1"/>
          </p:cNvSpPr>
          <p:nvPr>
            <p:ph type="sldNum" sz="quarter" idx="10"/>
          </p:nvPr>
        </p:nvSpPr>
        <p:spPr/>
        <p:txBody>
          <a:bodyPr/>
          <a:lstStyle/>
          <a:p>
            <a:fld id="{F5356D3D-624A-430F-941C-12EBBE30A1D7}"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DBN仅使用数字向量作为输入，输入向量的长度必须相同。</a:t>
            </a:r>
          </a:p>
          <a:p>
            <a:r>
              <a:rPr lang="zh-CN" altLang="en-US" dirty="0"/>
              <a:t>本文建立一个映射，并将令牌向量编码为整数向量。</a:t>
            </a:r>
          </a:p>
          <a:p>
            <a:r>
              <a:rPr lang="zh-CN" altLang="en-US" dirty="0"/>
              <a:t>每个令牌都有唯一的整数标识符，而不同的方法名称和类名称将被视为不同的令牌。</a:t>
            </a:r>
          </a:p>
          <a:p>
            <a:r>
              <a:rPr lang="zh-CN" altLang="en-US" dirty="0"/>
              <a:t>整数向量长度不一致，加0处理，使向量长度等于最长向量的长度。</a:t>
            </a:r>
          </a:p>
          <a:p>
            <a:r>
              <a:rPr lang="zh-CN" altLang="en-US" dirty="0"/>
              <a:t>以图3中的代码片段为例，如果仅考虑\ File1“和\ File2”，\ File1“和\ File2”的令牌向量将映射到[1,2,3,4]和[2</a:t>
            </a:r>
            <a:r>
              <a:rPr lang="en-US" altLang="zh-CN" dirty="0"/>
              <a:t>,</a:t>
            </a:r>
            <a:r>
              <a:rPr lang="zh-CN" altLang="en-US" dirty="0"/>
              <a:t>3,1,4]。</a:t>
            </a:r>
          </a:p>
          <a:p>
            <a:r>
              <a:rPr lang="zh-CN" altLang="en-US" dirty="0"/>
              <a:t>通过该编码处理，方法调用信息和类间信息被表示为整数向量。此外，由于令牌的顺序保持不变，因此保留了一些程序结构信息。</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训练数据训练DBN，需要调整三个参数：1）隐藏层的数量，2）每个隐藏层中的节点数，3）数字的训练迭代。</a:t>
            </a:r>
          </a:p>
          <a:p>
            <a:r>
              <a:rPr lang="zh-CN" altLang="en-US" dirty="0"/>
              <a:t>为了简化模型，本文将每个节点的节点数设置为相同的。</a:t>
            </a:r>
          </a:p>
          <a:p>
            <a:r>
              <a:rPr lang="zh-CN" altLang="en-US" dirty="0"/>
              <a:t>通过这些隐藏的层和节点，DBN可以捕获难以直接观察的语义特征。</a:t>
            </a:r>
          </a:p>
          <a:p>
            <a:r>
              <a:rPr lang="zh-CN" altLang="en-US" dirty="0"/>
              <a:t>在训练DBN之后，权重w和偏差b已经确定。 </a:t>
            </a:r>
          </a:p>
          <a:p>
            <a:r>
              <a:rPr lang="zh-CN" altLang="en-US" dirty="0"/>
              <a:t>分别将训练数据和测试数据的归一化整数向量输入到DBN中，然后从DBN的输出层获得用于训练和测试数据的语义特征。</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在训练数据和测试数据中获得每个文件的生成语义特征后，通过前面描述的</a:t>
            </a:r>
            <a:r>
              <a:rPr lang="zh-CN" altLang="en-US" dirty="0">
                <a:sym typeface="+mn-ea"/>
              </a:rPr>
              <a:t>典型文件级缺陷预测过程</a:t>
            </a:r>
            <a:r>
              <a:rPr lang="zh-CN" altLang="en-US" dirty="0"/>
              <a:t>构建和训练缺陷预测模型，然后使用测试数据来评估性能。</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实验隐藏层的数量和每个隐藏层中的节点数量。</a:t>
            </a:r>
          </a:p>
          <a:p>
            <a:r>
              <a:rPr lang="zh-CN" altLang="en-US" dirty="0"/>
              <a:t>大多数曲线在隐藏层数等于10的点处达到峰值。如果隐藏层的数量保持不变，则当每层中的节点数为100（图5中的顶行）时，F1分数最高。</a:t>
            </a:r>
          </a:p>
          <a:p>
            <a:r>
              <a:rPr lang="zh-CN" altLang="en-US" dirty="0"/>
              <a:t>因此，本文选择隐藏层数为10，每个隐藏层中的节点数为100。</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a:t>
            </a:r>
            <a:r>
              <a:rPr lang="zh-CN" altLang="en-US" dirty="0">
                <a:sym typeface="+mn-ea"/>
              </a:rPr>
              <a:t>DBN</a:t>
            </a:r>
            <a:r>
              <a:rPr lang="zh-CN" altLang="en-US" dirty="0"/>
              <a:t>迭代次数。</a:t>
            </a:r>
          </a:p>
          <a:p>
            <a:r>
              <a:rPr lang="zh-CN" altLang="en-US" dirty="0"/>
              <a:t>随着迭代次数的增加，误码率随着时间的推移而缓慢下降，呈指数增长。 在本研究中，将迭代次数设置为200，平均错误率约为0.098，时间约为15秒。</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RQ1：项目内缺陷预测中，语义特征是否优于传统特征？</a:t>
            </a:r>
          </a:p>
          <a:p>
            <a:r>
              <a:rPr lang="zh-CN" altLang="en-US" dirty="0"/>
              <a:t>使用项目内缺陷预测</a:t>
            </a:r>
          </a:p>
          <a:p>
            <a:r>
              <a:rPr lang="zh-CN" altLang="en-US" dirty="0"/>
              <a:t>比较三组特征：由DBN自动学习的语义特征，PROMISE特征和AST特征</a:t>
            </a:r>
          </a:p>
          <a:p>
            <a:r>
              <a:rPr lang="zh-CN" altLang="en-US" dirty="0"/>
              <a:t>进行了16套项目内缺陷预测实验，每个实验都使用相同项目的两个版本（如表1所列）。旧版本用于训练预测模型，较新版本用作测试集</a:t>
            </a:r>
          </a:p>
          <a:p>
            <a:r>
              <a:rPr lang="zh-CN" altLang="en-US" dirty="0"/>
              <a:t>表2显示了项目内缺陷预测实验的精度，召回率和F1。</a:t>
            </a:r>
          </a:p>
          <a:p>
            <a:endParaRPr lang="zh-CN" altLang="en-US" dirty="0"/>
          </a:p>
        </p:txBody>
      </p:sp>
      <p:sp>
        <p:nvSpPr>
          <p:cNvPr id="4" name="灯片编号占位符 3"/>
          <p:cNvSpPr>
            <a:spLocks noGrp="1"/>
          </p:cNvSpPr>
          <p:nvPr>
            <p:ph type="sldNum" sz="quarter" idx="10"/>
          </p:nvPr>
        </p:nvSpPr>
        <p:spPr/>
        <p:txBody>
          <a:bodyPr/>
          <a:lstStyle/>
          <a:p>
            <a:fld id="{F5356D3D-624A-430F-941C-12EBBE30A1D7}"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①</a:t>
            </a:r>
            <a:r>
              <a:rPr lang="zh-CN" altLang="zh-CN" sz="1200" kern="1200" dirty="0">
                <a:solidFill>
                  <a:schemeClr val="tx1"/>
                </a:solidFill>
                <a:effectLst/>
                <a:latin typeface="+mn-lt"/>
                <a:ea typeface="+mn-ea"/>
                <a:cs typeface="+mn-cs"/>
              </a:rPr>
              <a:t>两个新方向：首先，模拟当前语句之前所说的话的历史，称为上下文。这允许模型包括中期信号，推测参考和实体（</a:t>
            </a:r>
            <a:r>
              <a:rPr lang="en-US" altLang="zh-CN" sz="1200" kern="1200" dirty="0">
                <a:solidFill>
                  <a:schemeClr val="tx1"/>
                </a:solidFill>
                <a:effectLst/>
                <a:latin typeface="+mn-lt"/>
                <a:ea typeface="+mn-ea"/>
                <a:cs typeface="+mn-cs"/>
              </a:rPr>
              <a:t>medium-term signals, presumably references and entities</a:t>
            </a:r>
            <a:r>
              <a:rPr lang="zh-CN" altLang="zh-CN" sz="1200" kern="1200" dirty="0">
                <a:solidFill>
                  <a:schemeClr val="tx1"/>
                </a:solidFill>
                <a:effectLst/>
                <a:latin typeface="+mn-lt"/>
                <a:ea typeface="+mn-ea"/>
                <a:cs typeface="+mn-cs"/>
              </a:rPr>
              <a:t>），这样可以消除最近的信息的歧义。随着对话继续并且上下文增长，我们期望模型对下一个消息做出更好的预测（见表</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）。第二，建模每个用户在他参与的所有对话中的个人历史。该模型可以根据特定用户的意见，兴趣，经验和写作或说话风格来个性化其预测。</a:t>
            </a:r>
          </a:p>
          <a:p>
            <a:r>
              <a:rPr lang="zh-CN" altLang="zh-CN" sz="1200" kern="1200" dirty="0">
                <a:solidFill>
                  <a:schemeClr val="tx1"/>
                </a:solidFill>
                <a:effectLst/>
                <a:latin typeface="+mn-lt"/>
                <a:ea typeface="+mn-ea"/>
                <a:cs typeface="+mn-cs"/>
              </a:rPr>
              <a:t>②从</a:t>
            </a:r>
            <a:r>
              <a:rPr lang="en-US" altLang="zh-CN" sz="1200" kern="1200" dirty="0">
                <a:solidFill>
                  <a:schemeClr val="tx1"/>
                </a:solidFill>
                <a:effectLst/>
                <a:latin typeface="+mn-lt"/>
                <a:ea typeface="+mn-ea"/>
                <a:cs typeface="+mn-cs"/>
              </a:rPr>
              <a:t>Reddit</a:t>
            </a:r>
            <a:r>
              <a:rPr lang="zh-CN" altLang="zh-CN" sz="1200" kern="1200" dirty="0">
                <a:solidFill>
                  <a:schemeClr val="tx1"/>
                </a:solidFill>
                <a:effectLst/>
                <a:latin typeface="+mn-lt"/>
                <a:ea typeface="+mn-ea"/>
                <a:cs typeface="+mn-cs"/>
              </a:rPr>
              <a:t>社交新闻网站提取对话。</a:t>
            </a:r>
            <a:r>
              <a:rPr lang="en-US" altLang="zh-CN" sz="1200" kern="1200" dirty="0">
                <a:solidFill>
                  <a:schemeClr val="tx1"/>
                </a:solidFill>
                <a:effectLst/>
                <a:latin typeface="+mn-lt"/>
                <a:ea typeface="+mn-ea"/>
                <a:cs typeface="+mn-cs"/>
              </a:rPr>
              <a:t>Reddit</a:t>
            </a:r>
            <a:r>
              <a:rPr lang="zh-CN" altLang="zh-CN" sz="1200" kern="1200" dirty="0">
                <a:solidFill>
                  <a:schemeClr val="tx1"/>
                </a:solidFill>
                <a:effectLst/>
                <a:latin typeface="+mn-lt"/>
                <a:ea typeface="+mn-ea"/>
                <a:cs typeface="+mn-cs"/>
              </a:rPr>
              <a:t>没有长度限制，允许更自然的文本。我们从</a:t>
            </a:r>
            <a:r>
              <a:rPr lang="en-US" altLang="zh-CN" sz="1200" kern="1200" dirty="0">
                <a:solidFill>
                  <a:schemeClr val="tx1"/>
                </a:solidFill>
                <a:effectLst/>
                <a:latin typeface="+mn-lt"/>
                <a:ea typeface="+mn-ea"/>
                <a:cs typeface="+mn-cs"/>
              </a:rPr>
              <a:t>326K</a:t>
            </a:r>
            <a:r>
              <a:rPr lang="zh-CN" altLang="zh-CN" sz="1200" kern="1200" dirty="0">
                <a:solidFill>
                  <a:schemeClr val="tx1"/>
                </a:solidFill>
                <a:effectLst/>
                <a:latin typeface="+mn-lt"/>
                <a:ea typeface="+mn-ea"/>
                <a:cs typeface="+mn-cs"/>
              </a:rPr>
              <a:t>个不同的子论坛中提取了</a:t>
            </a:r>
            <a:r>
              <a:rPr lang="en-US" altLang="zh-CN" sz="1200" kern="1200" dirty="0">
                <a:solidFill>
                  <a:schemeClr val="tx1"/>
                </a:solidFill>
                <a:effectLst/>
                <a:latin typeface="+mn-lt"/>
                <a:ea typeface="+mn-ea"/>
                <a:cs typeface="+mn-cs"/>
              </a:rPr>
              <a:t>1.33</a:t>
            </a:r>
            <a:r>
              <a:rPr lang="zh-CN" altLang="zh-CN" sz="1200" kern="1200" dirty="0">
                <a:solidFill>
                  <a:schemeClr val="tx1"/>
                </a:solidFill>
                <a:effectLst/>
                <a:latin typeface="+mn-lt"/>
                <a:ea typeface="+mn-ea"/>
                <a:cs typeface="+mn-cs"/>
              </a:rPr>
              <a:t>亿个帖子，包括</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亿条评论。这个数据集比现有数据集大几个数量级（</a:t>
            </a:r>
            <a:r>
              <a:rPr lang="en-US" altLang="zh-CN" sz="1200" kern="1200" dirty="0" err="1">
                <a:solidFill>
                  <a:schemeClr val="tx1"/>
                </a:solidFill>
                <a:effectLst/>
                <a:latin typeface="+mn-lt"/>
                <a:ea typeface="+mn-ea"/>
                <a:cs typeface="+mn-cs"/>
              </a:rPr>
              <a:t>Serban</a:t>
            </a:r>
            <a:r>
              <a:rPr lang="zh-CN" altLang="zh-CN" sz="1200" kern="1200" dirty="0">
                <a:solidFill>
                  <a:schemeClr val="tx1"/>
                </a:solidFill>
                <a:effectLst/>
                <a:latin typeface="+mn-lt"/>
                <a:ea typeface="+mn-ea"/>
                <a:cs typeface="+mn-cs"/>
              </a:rPr>
              <a:t>等人，</a:t>
            </a:r>
            <a:r>
              <a:rPr lang="en-US" altLang="zh-CN" sz="1200" kern="1200" dirty="0">
                <a:solidFill>
                  <a:schemeClr val="tx1"/>
                </a:solidFill>
                <a:effectLst/>
                <a:latin typeface="+mn-lt"/>
                <a:ea typeface="+mn-ea"/>
                <a:cs typeface="+mn-cs"/>
              </a:rPr>
              <a:t>2015b</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F5356D3D-624A-430F-941C-12EBBE30A1D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RQ1a：使用其他分类算法，语义特征是否优于传统特征？</a:t>
            </a:r>
          </a:p>
          <a:p>
            <a:r>
              <a:rPr lang="zh-CN" altLang="en-US" dirty="0"/>
              <a:t>分别使用语义特征和PROMISE特征</a:t>
            </a:r>
          </a:p>
          <a:p>
            <a:r>
              <a:rPr lang="zh-CN" altLang="en-US" dirty="0"/>
              <a:t>使用两种分类算法：朴素贝叶斯和逻辑回归。</a:t>
            </a:r>
          </a:p>
          <a:p>
            <a:endParaRPr lang="zh-CN" altLang="en-US" dirty="0"/>
          </a:p>
        </p:txBody>
      </p:sp>
      <p:sp>
        <p:nvSpPr>
          <p:cNvPr id="4" name="灯片编号占位符 3"/>
          <p:cNvSpPr>
            <a:spLocks noGrp="1"/>
          </p:cNvSpPr>
          <p:nvPr>
            <p:ph type="sldNum" sz="quarter" idx="10"/>
          </p:nvPr>
        </p:nvSpPr>
        <p:spPr/>
        <p:txBody>
          <a:bodyPr/>
          <a:lstStyle/>
          <a:p>
            <a:fld id="{F5356D3D-624A-430F-941C-12EBBE30A1D7}"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RQ2：跨项目缺陷预测中，语义特征是否优于传统特征？</a:t>
            </a:r>
          </a:p>
          <a:p>
            <a:r>
              <a:rPr lang="zh-CN" altLang="en-US" dirty="0"/>
              <a:t>为了回答这个问题，我们比较了本文提出的跨项目缺陷预测技术DBN-CP与TCA + [42]。TCA +则使用PROMISE功能。还提供项目内缺陷预测的基准。</a:t>
            </a:r>
          </a:p>
          <a:p>
            <a:r>
              <a:rPr lang="zh-CN" altLang="en-US" dirty="0"/>
              <a:t>进行了22套跨项目缺陷预测实验。</a:t>
            </a:r>
          </a:p>
          <a:p>
            <a:r>
              <a:rPr lang="zh-CN" altLang="en-US" dirty="0"/>
              <a:t>每个实验从两个不同的项目分开两个版本，一个作为训练集，另一个作为测试集。</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③不是直接生成对话，而是在随机候选中排名，选择排名最高的语句。</a:t>
            </a:r>
            <a:r>
              <a:rPr lang="zh-CN" altLang="en-US" sz="1200" kern="1200" dirty="0">
                <a:solidFill>
                  <a:schemeClr val="tx1"/>
                </a:solidFill>
                <a:effectLst/>
                <a:latin typeface="+mn-lt"/>
                <a:ea typeface="+mn-ea"/>
                <a:cs typeface="+mn-cs"/>
              </a:rPr>
              <a:t>在会话中的每个语句，模型的任务是从随机候选者池中选择正确的下一个语句。 选择正确的下一个语句很可能与对话的隐含理解相关。</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④将深度神经网络作为二元分类器。</a:t>
            </a:r>
            <a:r>
              <a:rPr lang="zh-CN" altLang="en-US" sz="1200" kern="1200" dirty="0">
                <a:solidFill>
                  <a:schemeClr val="tx1"/>
                </a:solidFill>
                <a:effectLst/>
                <a:latin typeface="+mn-lt"/>
                <a:ea typeface="+mn-ea"/>
                <a:cs typeface="+mn-cs"/>
              </a:rPr>
              <a:t>学习</a:t>
            </a:r>
            <a:r>
              <a:rPr lang="en-US" altLang="zh-CN" sz="1200" kern="1200" dirty="0">
                <a:solidFill>
                  <a:schemeClr val="tx1"/>
                </a:solidFill>
                <a:effectLst/>
                <a:latin typeface="+mn-lt"/>
                <a:ea typeface="+mn-ea"/>
                <a:cs typeface="+mn-cs"/>
              </a:rPr>
              <a:t>input / response</a:t>
            </a:r>
            <a:r>
              <a:rPr lang="zh-CN" altLang="en-US" sz="1200" kern="1200" dirty="0">
                <a:solidFill>
                  <a:schemeClr val="tx1"/>
                </a:solidFill>
                <a:effectLst/>
                <a:latin typeface="+mn-lt"/>
                <a:ea typeface="+mn-ea"/>
                <a:cs typeface="+mn-cs"/>
              </a:rPr>
              <a:t>输入</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响应对的正实例，输入</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响应对的负随机实例之间的差异。</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⑤</a:t>
            </a:r>
            <a:r>
              <a:rPr lang="zh-CN" altLang="en-US" sz="1200" kern="1200" dirty="0">
                <a:solidFill>
                  <a:schemeClr val="tx1"/>
                </a:solidFill>
                <a:effectLst/>
                <a:latin typeface="+mn-lt"/>
                <a:ea typeface="+mn-ea"/>
                <a:cs typeface="+mn-cs"/>
              </a:rPr>
              <a:t>与生成方法不同，这个模型的方法是二分类的方法，因此希望模型可以</a:t>
            </a:r>
            <a:r>
              <a:rPr lang="zh-CN" altLang="zh-CN" sz="1200" kern="1200" dirty="0">
                <a:solidFill>
                  <a:schemeClr val="tx1"/>
                </a:solidFill>
                <a:effectLst/>
                <a:latin typeface="+mn-lt"/>
                <a:ea typeface="+mn-ea"/>
                <a:cs typeface="+mn-cs"/>
              </a:rPr>
              <a:t>区分对当前对话的实际响应和来自随机排序的响应。</a:t>
            </a:r>
          </a:p>
          <a:p>
            <a:r>
              <a:rPr lang="zh-CN" altLang="en-US" sz="1200" kern="1200" dirty="0">
                <a:solidFill>
                  <a:schemeClr val="tx1"/>
                </a:solidFill>
                <a:effectLst/>
                <a:latin typeface="+mn-lt"/>
                <a:ea typeface="+mn-ea"/>
                <a:cs typeface="+mn-cs"/>
              </a:rPr>
              <a:t>⑥模型</a:t>
            </a:r>
            <a:r>
              <a:rPr lang="zh-CN" altLang="zh-CN" sz="1200" kern="1200" dirty="0">
                <a:solidFill>
                  <a:schemeClr val="tx1"/>
                </a:solidFill>
                <a:effectLst/>
                <a:latin typeface="+mn-lt"/>
                <a:ea typeface="+mn-ea"/>
                <a:cs typeface="+mn-cs"/>
              </a:rPr>
              <a:t>联合学习</a:t>
            </a:r>
            <a:r>
              <a:rPr lang="zh-CN" altLang="en-US" sz="1200" kern="1200" dirty="0">
                <a:solidFill>
                  <a:schemeClr val="tx1"/>
                </a:solidFill>
                <a:effectLst/>
                <a:latin typeface="+mn-lt"/>
                <a:ea typeface="+mn-ea"/>
                <a:cs typeface="+mn-cs"/>
              </a:rPr>
              <a:t>了两个嵌入空间，一个是共享的</a:t>
            </a:r>
            <a:r>
              <a:rPr lang="en-US" altLang="zh-CN" sz="1200" kern="1200" dirty="0">
                <a:solidFill>
                  <a:schemeClr val="tx1"/>
                </a:solidFill>
                <a:effectLst/>
                <a:latin typeface="+mn-lt"/>
                <a:ea typeface="+mn-ea"/>
                <a:cs typeface="+mn-cs"/>
              </a:rPr>
              <a:t>word embedding space (</a:t>
            </a:r>
            <a:r>
              <a:rPr lang="en-US" altLang="zh-CN" sz="1200" kern="1200" dirty="0" err="1">
                <a:solidFill>
                  <a:schemeClr val="tx1"/>
                </a:solidFill>
                <a:effectLst/>
                <a:latin typeface="+mn-lt"/>
                <a:ea typeface="+mn-ea"/>
                <a:cs typeface="+mn-cs"/>
              </a:rPr>
              <a:t>Bengio</a:t>
            </a:r>
            <a:r>
              <a:rPr lang="en-US" altLang="zh-CN" sz="1200" kern="1200" dirty="0">
                <a:solidFill>
                  <a:schemeClr val="tx1"/>
                </a:solidFill>
                <a:effectLst/>
                <a:latin typeface="+mn-lt"/>
                <a:ea typeface="+mn-ea"/>
                <a:cs typeface="+mn-cs"/>
              </a:rPr>
              <a:t> et al., 2006) </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用户（也就是角色）</a:t>
            </a:r>
            <a:r>
              <a:rPr lang="en-US" altLang="zh-CN" sz="1200" kern="1200" dirty="0">
                <a:solidFill>
                  <a:schemeClr val="tx1"/>
                </a:solidFill>
                <a:effectLst/>
                <a:latin typeface="+mn-lt"/>
                <a:ea typeface="+mn-ea"/>
                <a:cs typeface="+mn-cs"/>
              </a:rPr>
              <a:t>a user embedding space</a:t>
            </a:r>
            <a:r>
              <a:rPr lang="zh-CN" altLang="zh-CN" sz="1200" kern="1200" dirty="0">
                <a:solidFill>
                  <a:schemeClr val="tx1"/>
                </a:solidFill>
                <a:effectLst/>
                <a:latin typeface="+mn-lt"/>
                <a:ea typeface="+mn-ea"/>
                <a:cs typeface="+mn-cs"/>
              </a:rPr>
              <a:t>。模型在用户之间共享共同的动态，避免为每个用户构建不同的模型。</a:t>
            </a:r>
          </a:p>
          <a:p>
            <a:endParaRPr lang="zh-CN" altLang="en-US" dirty="0"/>
          </a:p>
        </p:txBody>
      </p:sp>
      <p:sp>
        <p:nvSpPr>
          <p:cNvPr id="4" name="灯片编号占位符 3"/>
          <p:cNvSpPr>
            <a:spLocks noGrp="1"/>
          </p:cNvSpPr>
          <p:nvPr>
            <p:ph type="sldNum" sz="quarter" idx="10"/>
          </p:nvPr>
        </p:nvSpPr>
        <p:spPr/>
        <p:txBody>
          <a:bodyPr/>
          <a:lstStyle/>
          <a:p>
            <a:fld id="{F5356D3D-624A-430F-941C-12EBBE30A1D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latin typeface="微软雅黑" panose="020B0503020204020204" pitchFamily="34" charset="-122"/>
                <a:ea typeface="微软雅黑" panose="020B0503020204020204" pitchFamily="34" charset="-122"/>
              </a:rPr>
              <a:t>对话系统的开始：</a:t>
            </a:r>
            <a:endParaRPr lang="en-US" altLang="zh-CN" b="0" dirty="0">
              <a:latin typeface="微软雅黑" panose="020B0503020204020204" pitchFamily="34" charset="-122"/>
              <a:ea typeface="微软雅黑" panose="020B0503020204020204" pitchFamily="34" charset="-122"/>
            </a:endParaRPr>
          </a:p>
          <a:p>
            <a:r>
              <a:rPr lang="en-US" altLang="zh-CN" b="0" dirty="0">
                <a:latin typeface="微软雅黑" panose="020B0503020204020204" pitchFamily="34" charset="-122"/>
                <a:ea typeface="微软雅黑" panose="020B0503020204020204" pitchFamily="34" charset="-122"/>
              </a:rPr>
              <a:t>    Ritter et al</a:t>
            </a:r>
            <a:r>
              <a:rPr lang="zh-CN" altLang="en-US" b="0" dirty="0">
                <a:latin typeface="微软雅黑" panose="020B0503020204020204" pitchFamily="34" charset="-122"/>
                <a:ea typeface="微软雅黑" panose="020B0503020204020204" pitchFamily="34" charset="-122"/>
              </a:rPr>
              <a:t>。 （</a:t>
            </a:r>
            <a:r>
              <a:rPr lang="en-US" altLang="zh-CN" b="0" dirty="0">
                <a:latin typeface="微软雅黑" panose="020B0503020204020204" pitchFamily="34" charset="-122"/>
                <a:ea typeface="微软雅黑" panose="020B0503020204020204" pitchFamily="34" charset="-122"/>
              </a:rPr>
              <a:t>2010</a:t>
            </a:r>
            <a:r>
              <a:rPr lang="zh-CN" altLang="en-US" b="0" dirty="0">
                <a:latin typeface="微软雅黑" panose="020B0503020204020204" pitchFamily="34" charset="-122"/>
                <a:ea typeface="微软雅黑" panose="020B0503020204020204" pitchFamily="34" charset="-122"/>
              </a:rPr>
              <a:t>）提出了建立对话系统的数据驱动方法</a:t>
            </a:r>
          </a:p>
          <a:p>
            <a:r>
              <a:rPr lang="en-US" altLang="zh-CN" b="0" dirty="0">
                <a:latin typeface="微软雅黑" panose="020B0503020204020204" pitchFamily="34" charset="-122"/>
                <a:ea typeface="微软雅黑" panose="020B0503020204020204" pitchFamily="34" charset="-122"/>
              </a:rPr>
              <a:t>    </a:t>
            </a:r>
            <a:r>
              <a:rPr lang="en-US" altLang="zh-CN" b="0" dirty="0" err="1">
                <a:latin typeface="微软雅黑" panose="020B0503020204020204" pitchFamily="34" charset="-122"/>
                <a:ea typeface="微软雅黑" panose="020B0503020204020204" pitchFamily="34" charset="-122"/>
              </a:rPr>
              <a:t>Banchs</a:t>
            </a:r>
            <a:r>
              <a:rPr lang="zh-CN" altLang="en-US" b="0" dirty="0">
                <a:latin typeface="微软雅黑" panose="020B0503020204020204" pitchFamily="34" charset="-122"/>
                <a:ea typeface="微软雅黑" panose="020B0503020204020204" pitchFamily="34" charset="-122"/>
              </a:rPr>
              <a:t>和</a:t>
            </a:r>
            <a:r>
              <a:rPr lang="en-US" altLang="zh-CN" b="0" dirty="0">
                <a:latin typeface="微软雅黑" panose="020B0503020204020204" pitchFamily="34" charset="-122"/>
                <a:ea typeface="微软雅黑" panose="020B0503020204020204" pitchFamily="34" charset="-122"/>
              </a:rPr>
              <a:t>Li</a:t>
            </a:r>
            <a:r>
              <a:rPr lang="zh-CN" altLang="en-US" b="0" dirty="0">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2012</a:t>
            </a:r>
            <a:r>
              <a:rPr lang="zh-CN" altLang="en-US" b="0" dirty="0">
                <a:latin typeface="微软雅黑" panose="020B0503020204020204" pitchFamily="34" charset="-122"/>
                <a:ea typeface="微软雅黑" panose="020B0503020204020204" pitchFamily="34" charset="-122"/>
              </a:rPr>
              <a:t>）建立了一个搜索引擎来检索任何输入消息的最合适的响应</a:t>
            </a:r>
          </a:p>
          <a:p>
            <a:r>
              <a:rPr lang="zh-CN" altLang="en-US" b="0" dirty="0">
                <a:latin typeface="微软雅黑" panose="020B0503020204020204" pitchFamily="34" charset="-122"/>
                <a:ea typeface="微软雅黑" panose="020B0503020204020204" pitchFamily="34" charset="-122"/>
              </a:rPr>
              <a:t>个性化对话系统</a:t>
            </a:r>
            <a:r>
              <a:rPr lang="en-US" altLang="zh-CN" b="0" dirty="0">
                <a:latin typeface="微软雅黑" panose="020B0503020204020204" pitchFamily="34" charset="-122"/>
                <a:ea typeface="微软雅黑" panose="020B0503020204020204" pitchFamily="34" charset="-122"/>
              </a:rPr>
              <a:t>:</a:t>
            </a:r>
          </a:p>
          <a:p>
            <a:pPr marL="0" indent="0">
              <a:buNone/>
            </a:pPr>
            <a:r>
              <a:rPr lang="zh-CN" altLang="en-US" b="0" dirty="0">
                <a:latin typeface="微软雅黑" panose="020B0503020204020204" pitchFamily="34" charset="-122"/>
                <a:ea typeface="微软雅黑" panose="020B0503020204020204" pitchFamily="34" charset="-122"/>
              </a:rPr>
              <a:t>     通过词长，动词强度，极性和对话行为分布来量化的写作风格已被用于对用户建模（</a:t>
            </a:r>
            <a:r>
              <a:rPr lang="en-US" altLang="zh-CN" b="0" dirty="0">
                <a:latin typeface="微软雅黑" panose="020B0503020204020204" pitchFamily="34" charset="-122"/>
                <a:ea typeface="微软雅黑" panose="020B0503020204020204" pitchFamily="34" charset="-122"/>
              </a:rPr>
              <a:t>Walker</a:t>
            </a:r>
            <a:r>
              <a:rPr lang="zh-CN" altLang="en-US" b="0" dirty="0">
                <a:latin typeface="微软雅黑" panose="020B0503020204020204" pitchFamily="34" charset="-122"/>
                <a:ea typeface="微软雅黑" panose="020B0503020204020204" pitchFamily="34" charset="-122"/>
              </a:rPr>
              <a:t>等人，</a:t>
            </a:r>
            <a:r>
              <a:rPr lang="en-US" altLang="zh-CN" b="0" dirty="0">
                <a:latin typeface="微软雅黑" panose="020B0503020204020204" pitchFamily="34" charset="-122"/>
                <a:ea typeface="微软雅黑" panose="020B0503020204020204" pitchFamily="34" charset="-122"/>
              </a:rPr>
              <a:t>2012</a:t>
            </a:r>
            <a:r>
              <a:rPr lang="zh-CN" altLang="en-US" b="0" dirty="0">
                <a:latin typeface="微软雅黑" panose="020B0503020204020204" pitchFamily="34" charset="-122"/>
                <a:ea typeface="微软雅黑" panose="020B0503020204020204" pitchFamily="34" charset="-122"/>
              </a:rPr>
              <a:t>）</a:t>
            </a:r>
          </a:p>
          <a:p>
            <a:pPr marL="0" indent="0">
              <a:buNone/>
            </a:pPr>
            <a:r>
              <a:rPr lang="zh-CN" altLang="en-US" b="0" dirty="0">
                <a:latin typeface="微软雅黑" panose="020B0503020204020204" pitchFamily="34" charset="-122"/>
                <a:ea typeface="微软雅黑" panose="020B0503020204020204" pitchFamily="34" charset="-122"/>
              </a:rPr>
              <a:t>     侧重于基于人口统计学（如性别，收入，年龄和婚姻状况）建立用户简介（</a:t>
            </a:r>
            <a:r>
              <a:rPr lang="en-US" altLang="zh-CN" b="0" dirty="0">
                <a:latin typeface="微软雅黑" panose="020B0503020204020204" pitchFamily="34" charset="-122"/>
                <a:ea typeface="微软雅黑" panose="020B0503020204020204" pitchFamily="34" charset="-122"/>
              </a:rPr>
              <a:t>Bonin</a:t>
            </a:r>
            <a:r>
              <a:rPr lang="zh-CN" altLang="en-US" b="0" dirty="0">
                <a:latin typeface="微软雅黑" panose="020B0503020204020204" pitchFamily="34" charset="-122"/>
                <a:ea typeface="微软雅黑" panose="020B0503020204020204" pitchFamily="34" charset="-122"/>
              </a:rPr>
              <a:t>等人，</a:t>
            </a:r>
            <a:r>
              <a:rPr lang="en-US" altLang="zh-CN" b="0" dirty="0">
                <a:latin typeface="微软雅黑" panose="020B0503020204020204" pitchFamily="34" charset="-122"/>
                <a:ea typeface="微软雅黑" panose="020B0503020204020204" pitchFamily="34" charset="-122"/>
              </a:rPr>
              <a:t>2014</a:t>
            </a:r>
            <a:r>
              <a:rPr lang="zh-CN" altLang="en-US" b="0" dirty="0">
                <a:latin typeface="微软雅黑" panose="020B0503020204020204" pitchFamily="34" charset="-122"/>
                <a:ea typeface="微软雅黑" panose="020B0503020204020204" pitchFamily="34" charset="-122"/>
              </a:rPr>
              <a:t>）</a:t>
            </a:r>
          </a:p>
          <a:p>
            <a:pPr marL="0" indent="0">
              <a:buNone/>
            </a:pPr>
            <a:r>
              <a:rPr lang="en-US" altLang="zh-CN" b="0" dirty="0">
                <a:latin typeface="微软雅黑" panose="020B0503020204020204" pitchFamily="34" charset="-122"/>
                <a:ea typeface="微软雅黑" panose="020B0503020204020204" pitchFamily="34" charset="-122"/>
              </a:rPr>
              <a:t>     </a:t>
            </a:r>
            <a:r>
              <a:rPr lang="en-US" altLang="zh-CN" b="0" dirty="0" err="1">
                <a:latin typeface="微软雅黑" panose="020B0503020204020204" pitchFamily="34" charset="-122"/>
                <a:ea typeface="微软雅黑" panose="020B0503020204020204" pitchFamily="34" charset="-122"/>
              </a:rPr>
              <a:t>inyals</a:t>
            </a:r>
            <a:r>
              <a:rPr lang="zh-CN" altLang="en-US" b="0" dirty="0">
                <a:latin typeface="微软雅黑" panose="020B0503020204020204" pitchFamily="34" charset="-122"/>
                <a:ea typeface="微软雅黑" panose="020B0503020204020204" pitchFamily="34" charset="-122"/>
              </a:rPr>
              <a:t>和</a:t>
            </a:r>
            <a:r>
              <a:rPr lang="en-US" altLang="zh-CN" b="0" dirty="0">
                <a:latin typeface="微软雅黑" panose="020B0503020204020204" pitchFamily="34" charset="-122"/>
                <a:ea typeface="微软雅黑" panose="020B0503020204020204" pitchFamily="34" charset="-122"/>
              </a:rPr>
              <a:t>Le</a:t>
            </a:r>
            <a:r>
              <a:rPr lang="zh-CN" altLang="en-US" b="0" dirty="0">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2015</a:t>
            </a:r>
            <a:r>
              <a:rPr lang="zh-CN" altLang="en-US" b="0" dirty="0">
                <a:latin typeface="微软雅黑" panose="020B0503020204020204" pitchFamily="34" charset="-122"/>
                <a:ea typeface="微软雅黑" panose="020B0503020204020204" pitchFamily="34" charset="-122"/>
              </a:rPr>
              <a:t>）提出使用</a:t>
            </a:r>
            <a:r>
              <a:rPr lang="en-US" altLang="zh-CN" b="0" dirty="0">
                <a:latin typeface="微软雅黑" panose="020B0503020204020204" pitchFamily="34" charset="-122"/>
                <a:ea typeface="微软雅黑" panose="020B0503020204020204" pitchFamily="34" charset="-122"/>
              </a:rPr>
              <a:t>IT</a:t>
            </a:r>
            <a:r>
              <a:rPr lang="zh-CN" altLang="en-US" b="0" dirty="0">
                <a:latin typeface="微软雅黑" panose="020B0503020204020204" pitchFamily="34" charset="-122"/>
                <a:ea typeface="微软雅黑" panose="020B0503020204020204" pitchFamily="34" charset="-122"/>
              </a:rPr>
              <a:t>桌面聊天日志作为数据集来训练</a:t>
            </a:r>
            <a:r>
              <a:rPr lang="en-US" altLang="zh-CN" b="0" dirty="0">
                <a:latin typeface="微软雅黑" panose="020B0503020204020204" pitchFamily="34" charset="-122"/>
                <a:ea typeface="微软雅黑" panose="020B0503020204020204" pitchFamily="34" charset="-122"/>
              </a:rPr>
              <a:t>LSTM</a:t>
            </a:r>
            <a:r>
              <a:rPr lang="zh-CN" altLang="en-US" b="0" dirty="0">
                <a:latin typeface="微软雅黑" panose="020B0503020204020204" pitchFamily="34" charset="-122"/>
                <a:ea typeface="微软雅黑" panose="020B0503020204020204" pitchFamily="34" charset="-122"/>
              </a:rPr>
              <a:t>网络以生成新句子</a:t>
            </a:r>
          </a:p>
          <a:p>
            <a:pPr marL="0" indent="0">
              <a:buNone/>
            </a:pPr>
            <a:r>
              <a:rPr lang="en-US" altLang="zh-CN" b="0" dirty="0">
                <a:latin typeface="微软雅黑" panose="020B0503020204020204" pitchFamily="34" charset="-122"/>
                <a:ea typeface="微软雅黑" panose="020B0503020204020204" pitchFamily="34" charset="-122"/>
              </a:rPr>
              <a:t>     </a:t>
            </a:r>
            <a:r>
              <a:rPr lang="en-US" altLang="zh-CN" b="0" dirty="0" err="1">
                <a:latin typeface="微软雅黑" panose="020B0503020204020204" pitchFamily="34" charset="-122"/>
                <a:ea typeface="微软雅黑" panose="020B0503020204020204" pitchFamily="34" charset="-122"/>
              </a:rPr>
              <a:t>Sordoni</a:t>
            </a:r>
            <a:r>
              <a:rPr lang="zh-CN" altLang="en-US" b="0" dirty="0">
                <a:latin typeface="微软雅黑" panose="020B0503020204020204" pitchFamily="34" charset="-122"/>
                <a:ea typeface="微软雅黑" panose="020B0503020204020204" pitchFamily="34" charset="-122"/>
              </a:rPr>
              <a:t>等人（</a:t>
            </a:r>
            <a:r>
              <a:rPr lang="en-US" altLang="zh-CN" b="0" dirty="0">
                <a:latin typeface="微软雅黑" panose="020B0503020204020204" pitchFamily="34" charset="-122"/>
                <a:ea typeface="微软雅黑" panose="020B0503020204020204" pitchFamily="34" charset="-122"/>
              </a:rPr>
              <a:t>2015</a:t>
            </a:r>
            <a:r>
              <a:rPr lang="zh-CN" altLang="en-US" b="0" dirty="0">
                <a:latin typeface="微软雅黑" panose="020B0503020204020204" pitchFamily="34" charset="-122"/>
                <a:ea typeface="微软雅黑" panose="020B0503020204020204" pitchFamily="34" charset="-122"/>
              </a:rPr>
              <a:t>）构建了</a:t>
            </a:r>
            <a:r>
              <a:rPr lang="en-US" altLang="zh-CN" b="0" dirty="0">
                <a:latin typeface="微软雅黑" panose="020B0503020204020204" pitchFamily="34" charset="-122"/>
                <a:ea typeface="微软雅黑" panose="020B0503020204020204" pitchFamily="34" charset="-122"/>
              </a:rPr>
              <a:t>Twitter</a:t>
            </a:r>
            <a:r>
              <a:rPr lang="zh-CN" altLang="en-US" b="0" dirty="0">
                <a:latin typeface="微软雅黑" panose="020B0503020204020204" pitchFamily="34" charset="-122"/>
                <a:ea typeface="微软雅黑" panose="020B0503020204020204" pitchFamily="34" charset="-122"/>
              </a:rPr>
              <a:t>对话，将历史上下文限制为一个消息</a:t>
            </a:r>
          </a:p>
          <a:p>
            <a:pPr marL="0" indent="0">
              <a:buNone/>
            </a:pPr>
            <a:r>
              <a:rPr lang="en-US" altLang="zh-CN" b="0" dirty="0">
                <a:latin typeface="微软雅黑" panose="020B0503020204020204" pitchFamily="34" charset="-122"/>
                <a:ea typeface="微软雅黑" panose="020B0503020204020204" pitchFamily="34" charset="-122"/>
              </a:rPr>
              <a:t>     </a:t>
            </a:r>
            <a:r>
              <a:rPr lang="en-US" altLang="zh-CN" b="0" dirty="0" err="1">
                <a:latin typeface="微软雅黑" panose="020B0503020204020204" pitchFamily="34" charset="-122"/>
                <a:ea typeface="微软雅黑" panose="020B0503020204020204" pitchFamily="34" charset="-122"/>
              </a:rPr>
              <a:t>Serban</a:t>
            </a:r>
            <a:r>
              <a:rPr lang="zh-CN" altLang="en-US" b="0" dirty="0">
                <a:latin typeface="微软雅黑" panose="020B0503020204020204" pitchFamily="34" charset="-122"/>
                <a:ea typeface="微软雅黑" panose="020B0503020204020204" pitchFamily="34" charset="-122"/>
              </a:rPr>
              <a:t>等人（</a:t>
            </a:r>
            <a:r>
              <a:rPr lang="en-US" altLang="zh-CN" b="0" dirty="0">
                <a:latin typeface="微软雅黑" panose="020B0503020204020204" pitchFamily="34" charset="-122"/>
                <a:ea typeface="微软雅黑" panose="020B0503020204020204" pitchFamily="34" charset="-122"/>
              </a:rPr>
              <a:t>2015a</a:t>
            </a:r>
            <a:r>
              <a:rPr lang="zh-CN" altLang="en-US" b="0" dirty="0">
                <a:latin typeface="微软雅黑" panose="020B0503020204020204" pitchFamily="34" charset="-122"/>
                <a:ea typeface="微软雅黑" panose="020B0503020204020204" pitchFamily="34" charset="-122"/>
              </a:rPr>
              <a:t>）尝试预训练的字嵌入在</a:t>
            </a:r>
            <a:r>
              <a:rPr lang="en-US" altLang="zh-CN" b="0" dirty="0">
                <a:latin typeface="微软雅黑" panose="020B0503020204020204" pitchFamily="34" charset="-122"/>
                <a:ea typeface="微软雅黑" panose="020B0503020204020204" pitchFamily="34" charset="-122"/>
              </a:rPr>
              <a:t>RNN</a:t>
            </a:r>
            <a:r>
              <a:rPr lang="zh-CN" altLang="en-US" b="0" dirty="0">
                <a:latin typeface="微软雅黑" panose="020B0503020204020204" pitchFamily="34" charset="-122"/>
                <a:ea typeface="微软雅黑" panose="020B0503020204020204" pitchFamily="34" charset="-122"/>
              </a:rPr>
              <a:t>编码器 </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解码器网络上的端到端训练。</a:t>
            </a:r>
          </a:p>
          <a:p>
            <a:r>
              <a:rPr lang="zh-CN" altLang="en-US" b="0" dirty="0">
                <a:latin typeface="微软雅黑" panose="020B0503020204020204" pitchFamily="34" charset="-122"/>
                <a:ea typeface="微软雅黑" panose="020B0503020204020204" pitchFamily="34" charset="-122"/>
              </a:rPr>
              <a:t>评估新响应的指标：</a:t>
            </a:r>
            <a:endParaRPr lang="en-US" altLang="zh-CN" b="0" dirty="0">
              <a:latin typeface="微软雅黑" panose="020B0503020204020204" pitchFamily="34" charset="-122"/>
              <a:ea typeface="微软雅黑" panose="020B0503020204020204" pitchFamily="34" charset="-122"/>
            </a:endParaRPr>
          </a:p>
          <a:p>
            <a:pPr marL="0" indent="0">
              <a:buNone/>
            </a:pP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常用指标</a:t>
            </a:r>
            <a:r>
              <a:rPr lang="en-US" altLang="zh-CN" b="0" dirty="0">
                <a:latin typeface="微软雅黑" panose="020B0503020204020204" pitchFamily="34" charset="-122"/>
                <a:ea typeface="微软雅黑" panose="020B0503020204020204" pitchFamily="34" charset="-122"/>
              </a:rPr>
              <a:t>Perplexity, BLEU, and </a:t>
            </a:r>
            <a:r>
              <a:rPr lang="en-US" altLang="zh-CN" b="0" dirty="0" err="1">
                <a:latin typeface="微软雅黑" panose="020B0503020204020204" pitchFamily="34" charset="-122"/>
                <a:ea typeface="微软雅黑" panose="020B0503020204020204" pitchFamily="34" charset="-122"/>
              </a:rPr>
              <a:t>deltaBLEU</a:t>
            </a:r>
            <a:r>
              <a:rPr lang="zh-CN" altLang="en-US" b="0" dirty="0">
                <a:latin typeface="微软雅黑" panose="020B0503020204020204" pitchFamily="34" charset="-122"/>
                <a:ea typeface="微软雅黑" panose="020B0503020204020204" pitchFamily="34" charset="-122"/>
              </a:rPr>
              <a:t>，但是它们只测量响应的词汇流畅性。寻找更好的指标仍在进行中，响应生成的自动</a:t>
            </a: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评估仍然是一个开放的问题。</a:t>
            </a:r>
            <a:endParaRPr lang="en-US" altLang="zh-CN" b="0" dirty="0">
              <a:latin typeface="微软雅黑" panose="020B0503020204020204" pitchFamily="34" charset="-122"/>
              <a:ea typeface="微软雅黑" panose="020B0503020204020204" pitchFamily="34" charset="-122"/>
            </a:endParaRPr>
          </a:p>
          <a:p>
            <a:pPr marL="0" indent="0">
              <a:buNone/>
            </a:pPr>
            <a:r>
              <a:rPr lang="en-US" altLang="zh-CN" b="0" dirty="0">
                <a:latin typeface="微软雅黑" panose="020B0503020204020204" pitchFamily="34" charset="-122"/>
                <a:ea typeface="微软雅黑" panose="020B0503020204020204" pitchFamily="34" charset="-122"/>
              </a:rPr>
              <a:t>     </a:t>
            </a:r>
            <a:r>
              <a:rPr lang="zh-CN" altLang="en-US" b="0" dirty="0">
                <a:latin typeface="微软雅黑" panose="020B0503020204020204" pitchFamily="34" charset="-122"/>
                <a:ea typeface="微软雅黑" panose="020B0503020204020204" pitchFamily="34" charset="-122"/>
              </a:rPr>
              <a:t>由于这个模型是一个排序选择的模型，</a:t>
            </a:r>
            <a:r>
              <a:rPr lang="en-US" altLang="zh-CN" b="0" dirty="0">
                <a:latin typeface="微软雅黑" panose="020B0503020204020204" pitchFamily="34" charset="-122"/>
                <a:ea typeface="微软雅黑" panose="020B0503020204020204" pitchFamily="34" charset="-122"/>
              </a:rPr>
              <a:t>Recall @ k</a:t>
            </a:r>
            <a:r>
              <a:rPr lang="zh-CN" altLang="en-US" b="0" dirty="0">
                <a:latin typeface="微软雅黑" panose="020B0503020204020204" pitchFamily="34" charset="-122"/>
                <a:ea typeface="微软雅黑" panose="020B0503020204020204" pitchFamily="34" charset="-122"/>
              </a:rPr>
              <a:t>或</a:t>
            </a:r>
            <a:r>
              <a:rPr lang="en-US" altLang="zh-CN" b="0" dirty="0">
                <a:latin typeface="微软雅黑" panose="020B0503020204020204" pitchFamily="34" charset="-122"/>
                <a:ea typeface="微软雅黑" panose="020B0503020204020204" pitchFamily="34" charset="-122"/>
              </a:rPr>
              <a:t>Precision @ k</a:t>
            </a:r>
            <a:r>
              <a:rPr lang="zh-CN" altLang="en-US" b="0" dirty="0">
                <a:latin typeface="微软雅黑" panose="020B0503020204020204" pitchFamily="34" charset="-122"/>
                <a:ea typeface="微软雅黑" panose="020B0503020204020204" pitchFamily="34" charset="-122"/>
              </a:rPr>
              <a:t>通常用于测量响应选择任务上的排名程序的性能。</a:t>
            </a:r>
          </a:p>
          <a:p>
            <a:endParaRPr lang="zh-CN" altLang="en-US" b="0" dirty="0"/>
          </a:p>
        </p:txBody>
      </p:sp>
      <p:sp>
        <p:nvSpPr>
          <p:cNvPr id="4" name="灯片编号占位符 3"/>
          <p:cNvSpPr>
            <a:spLocks noGrp="1"/>
          </p:cNvSpPr>
          <p:nvPr>
            <p:ph type="sldNum" sz="quarter" idx="10"/>
          </p:nvPr>
        </p:nvSpPr>
        <p:spPr/>
        <p:txBody>
          <a:bodyPr/>
          <a:lstStyle/>
          <a:p>
            <a:fld id="{F5356D3D-624A-430F-941C-12EBBE30A1D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对话模型的数据是非常重要的，数据集的好坏直接影响模型的效果。随着对话数据驱动的模型越来越受欢迎，数据集的数量和规模也在不断增加。然而，大多数是小和域特定。 </a:t>
            </a:r>
            <a:r>
              <a:rPr lang="en-US" altLang="zh-CN" dirty="0" err="1"/>
              <a:t>Serban</a:t>
            </a:r>
            <a:r>
              <a:rPr lang="zh-CN" altLang="en-US" dirty="0"/>
              <a:t>等人（</a:t>
            </a:r>
            <a:r>
              <a:rPr lang="en-US" altLang="zh-CN" dirty="0"/>
              <a:t>2015b</a:t>
            </a:r>
            <a:r>
              <a:rPr lang="zh-CN" altLang="en-US" dirty="0"/>
              <a:t>）调查了</a:t>
            </a:r>
            <a:r>
              <a:rPr lang="en-US" altLang="zh-CN" dirty="0"/>
              <a:t>56</a:t>
            </a:r>
            <a:r>
              <a:rPr lang="zh-CN" altLang="en-US" dirty="0"/>
              <a:t>个数据集，发现只有</a:t>
            </a:r>
            <a:r>
              <a:rPr lang="en-US" altLang="zh-CN" dirty="0"/>
              <a:t>9</a:t>
            </a:r>
            <a:r>
              <a:rPr lang="zh-CN" altLang="en-US" dirty="0"/>
              <a:t>个有超过</a:t>
            </a:r>
            <a:r>
              <a:rPr lang="en-US" altLang="zh-CN" dirty="0"/>
              <a:t>10</a:t>
            </a:r>
            <a:r>
              <a:rPr lang="zh-CN" altLang="en-US" dirty="0"/>
              <a:t>万个对话，只有一个有超过</a:t>
            </a:r>
            <a:r>
              <a:rPr lang="en-US" altLang="zh-CN" dirty="0"/>
              <a:t>500</a:t>
            </a:r>
            <a:r>
              <a:rPr lang="zh-CN" altLang="en-US" dirty="0"/>
              <a:t>万的对话。这限制了我们可以训练的模型的复杂性和能力。要定位开放域对话，我们需要更大的数据集。</a:t>
            </a:r>
          </a:p>
          <a:p>
            <a:r>
              <a:rPr lang="zh-CN" altLang="en-US" dirty="0"/>
              <a:t>与</a:t>
            </a:r>
            <a:r>
              <a:rPr lang="en-US" altLang="zh-CN" dirty="0"/>
              <a:t>Ubuntu</a:t>
            </a:r>
            <a:r>
              <a:rPr lang="zh-CN" altLang="en-US" dirty="0"/>
              <a:t>数据集不同，</a:t>
            </a:r>
            <a:r>
              <a:rPr lang="en-US" altLang="zh-CN" dirty="0"/>
              <a:t>Reddit</a:t>
            </a:r>
            <a:r>
              <a:rPr lang="zh-CN" altLang="en-US" dirty="0"/>
              <a:t>对话在主题和用户背景方面往往更加多样化。有超过</a:t>
            </a:r>
            <a:r>
              <a:rPr lang="en-US" altLang="zh-CN" dirty="0"/>
              <a:t>30</a:t>
            </a:r>
            <a:r>
              <a:rPr lang="zh-CN" altLang="en-US" dirty="0"/>
              <a:t>万个子论坛，这些子论坛都有不同的讨论主题。与</a:t>
            </a:r>
            <a:r>
              <a:rPr lang="en-US" altLang="zh-CN" dirty="0"/>
              <a:t>Twitter</a:t>
            </a:r>
            <a:r>
              <a:rPr lang="zh-CN" altLang="en-US" dirty="0"/>
              <a:t>相比，</a:t>
            </a:r>
            <a:r>
              <a:rPr lang="en-US" altLang="zh-CN" dirty="0"/>
              <a:t>Reddit</a:t>
            </a:r>
            <a:r>
              <a:rPr lang="zh-CN" altLang="en-US" dirty="0"/>
              <a:t>对话更趋于自然，因为信息大小没有限制。</a:t>
            </a:r>
          </a:p>
          <a:p>
            <a:r>
              <a:rPr lang="zh-CN" altLang="en-US" dirty="0"/>
              <a:t>图</a:t>
            </a:r>
            <a:r>
              <a:rPr lang="en-US" altLang="zh-CN" dirty="0"/>
              <a:t>1</a:t>
            </a:r>
            <a:r>
              <a:rPr lang="zh-CN" altLang="en-US" dirty="0"/>
              <a:t>显示了如何将</a:t>
            </a:r>
            <a:r>
              <a:rPr lang="en-US" altLang="zh-CN" dirty="0"/>
              <a:t>Reddit</a:t>
            </a:r>
            <a:r>
              <a:rPr lang="zh-CN" altLang="en-US" dirty="0"/>
              <a:t>对话组织成树。在</a:t>
            </a:r>
            <a:r>
              <a:rPr lang="en-US" altLang="zh-CN" dirty="0"/>
              <a:t>Reddit</a:t>
            </a:r>
            <a:r>
              <a:rPr lang="zh-CN" altLang="en-US" dirty="0"/>
              <a:t>中用户可以无限期地评论对方的评论，导致长对话，这有助于我们构建重要的对话历史也就是上下文信息。由于用户注册的用户名唯一，我们使用这些注册名作为标签，来学习我们的用户嵌入向量。（例如左图中</a:t>
            </a:r>
            <a:r>
              <a:rPr lang="en-US" altLang="zh-CN" dirty="0"/>
              <a:t>……</a:t>
            </a:r>
            <a:r>
              <a:rPr lang="zh-CN" altLang="en-US" dirty="0"/>
              <a:t>）</a:t>
            </a:r>
          </a:p>
          <a:p>
            <a:r>
              <a:rPr lang="zh-CN" altLang="en-US" dirty="0"/>
              <a:t>右图</a:t>
            </a:r>
            <a:r>
              <a:rPr lang="en-US" altLang="zh-CN" dirty="0"/>
              <a:t>2</a:t>
            </a:r>
            <a:r>
              <a:rPr lang="zh-CN" altLang="en-US" dirty="0"/>
              <a:t>显示了数据集非常多样化和复杂。（</a:t>
            </a:r>
            <a:r>
              <a:rPr lang="en-US" altLang="zh-CN" dirty="0"/>
              <a:t>a</a:t>
            </a:r>
            <a:r>
              <a:rPr lang="zh-CN" altLang="en-US" dirty="0"/>
              <a:t>）横：评论数</a:t>
            </a:r>
            <a:r>
              <a:rPr lang="en-US" altLang="zh-CN" dirty="0"/>
              <a:t>/</a:t>
            </a:r>
            <a:r>
              <a:rPr lang="zh-CN" altLang="en-US" dirty="0"/>
              <a:t>用户数  纵：用户频率  （</a:t>
            </a:r>
            <a:r>
              <a:rPr lang="en-US" altLang="zh-CN" dirty="0"/>
              <a:t>b</a:t>
            </a:r>
            <a:r>
              <a:rPr lang="zh-CN" altLang="en-US" dirty="0"/>
              <a:t>）横：评论数</a:t>
            </a:r>
            <a:r>
              <a:rPr lang="en-US" altLang="zh-CN" dirty="0"/>
              <a:t>/</a:t>
            </a:r>
            <a:r>
              <a:rPr lang="zh-CN" altLang="en-US" dirty="0"/>
              <a:t>发帖数  纵：发帖频率   （</a:t>
            </a:r>
            <a:r>
              <a:rPr lang="en-US" altLang="zh-CN" dirty="0"/>
              <a:t>c</a:t>
            </a:r>
            <a:r>
              <a:rPr lang="zh-CN" altLang="en-US" dirty="0"/>
              <a:t>）横：发帖人回复数</a:t>
            </a:r>
            <a:r>
              <a:rPr lang="en-US" altLang="zh-CN" dirty="0"/>
              <a:t>/</a:t>
            </a:r>
            <a:r>
              <a:rPr lang="zh-CN" altLang="en-US" dirty="0"/>
              <a:t>评论数  纵：发帖人回复频率   （</a:t>
            </a:r>
            <a:r>
              <a:rPr lang="en-US" altLang="zh-CN" dirty="0"/>
              <a:t>d</a:t>
            </a:r>
            <a:r>
              <a:rPr lang="zh-CN" altLang="en-US" dirty="0"/>
              <a:t>）横：对话深度（回合数） 纵：评论频率 </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Puser是reddit中最常见的作者的固定集合，它基本上是用于索引作者嵌入矩阵的用户名字典。 每个向量只限于一个用户。</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在Reddit中，对于post树中的每个消息，我们认为它的父节点是输入消息，它的父节点的祖先是上下文。 消息的内容是响应，写入消息的用户是作者。</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这个模型是从随机候选池中选择最佳响应。 这个选择过程可以被视为排名问题。 </a:t>
            </a:r>
          </a:p>
          <a:p>
            <a:r>
              <a:rPr lang="zh-CN" altLang="en-US" dirty="0"/>
              <a:t>对于标注训练集，选定LTR（学习排序）方法，确定损失函数，以最小化损失函数为目标进行优化即可得到排序模型的相关参数，这就是学习过程。预测过程将待预测结果输入学习得到的排序模型中，即可得到结果的相关得分，利用该得分进行排序即可得到待预测结果的最终顺序。</a:t>
            </a:r>
          </a:p>
          <a:p>
            <a:r>
              <a:rPr lang="zh-CN" altLang="en-US" dirty="0"/>
              <a:t>单文档方法（Pointwise），文档对方法（Pairwise），文档列表方法（Listwise）。</a:t>
            </a:r>
          </a:p>
          <a:p>
            <a:r>
              <a:rPr lang="zh-CN" altLang="en-US" dirty="0"/>
              <a:t>由于这里构造的数据集是非常大，对于这么大的数据集，遵循简单高效的原则，这里选择的是单文档方法（Pointwise）。</a:t>
            </a:r>
          </a:p>
          <a:p>
            <a:r>
              <a:rPr lang="zh-CN" altLang="en-US" dirty="0"/>
              <a:t>单文档方法的处理对象是单独的一篇文档，将文档转换为特征向量后，机器学习系统根据从训练数据中学习到的分类或者回归函数对文档打分，打分结果即是搜索结果。</a:t>
            </a:r>
          </a:p>
          <a:p>
            <a:r>
              <a:rPr lang="zh-CN" altLang="en-US" dirty="0"/>
              <a:t>下面我们用一个简单的例子说明这种方法。 在这个例子中，我们对于每个文档采用了3个特征： 査询与文档的Cosme相似性分值、査询词的Proximity值及页面的PageRank数值，而相关性判断是二元的，即要么相关要么不相关。</a:t>
            </a:r>
          </a:p>
          <a:p>
            <a:r>
              <a:rPr lang="zh-CN" altLang="en-US" dirty="0"/>
              <a:t>例子中提供了5个训练实例，每个训练实例分别标出来其对应的查询，3个特征的得分情况及相关性判断。对于机器学习系统来说，根据训练数据，需要如下的线性打分函数：Score(Q, D)=a x CS+b x PM+cx PR+d </a:t>
            </a:r>
          </a:p>
          <a:p>
            <a:r>
              <a:rPr lang="zh-CN" altLang="en-US" dirty="0"/>
              <a:t>这个公式中，cs代表Cosine相似度变徽，PM代表Proximity值变量，PR代表pageRank， 而a、b、c、d则是变量对应的参数。</a:t>
            </a:r>
          </a:p>
          <a:p>
            <a:r>
              <a:rPr lang="zh-CN" altLang="en-US" dirty="0"/>
              <a:t>如果得分大于设定阀值，则叫以认为是相关的， 如果小于设定闽值则可以认为不相关。通过训练实例，可以获得最优的a、b、c、d参数组合，当这些参数确定后，机器学习系统就算学习完毕，之后即可利用这个打分函数进行相关性判断。对于某个新的查询Q和文档D，系统首先获得其文档D对应的3个特 I特征值，之后利用学习到的参数组合计算两者得分，当得分大于设定的闽值，即可判断文档是相关文档，否则判断为不相关文档。</a:t>
            </a:r>
          </a:p>
        </p:txBody>
      </p:sp>
      <p:sp>
        <p:nvSpPr>
          <p:cNvPr id="4" name="灯片编号占位符 3"/>
          <p:cNvSpPr>
            <a:spLocks noGrp="1"/>
          </p:cNvSpPr>
          <p:nvPr>
            <p:ph type="sldNum" sz="quarter" idx="10"/>
          </p:nvPr>
        </p:nvSpPr>
        <p:spPr/>
        <p:txBody>
          <a:bodyPr/>
          <a:lstStyle/>
          <a:p>
            <a:fld id="{F5356D3D-624A-430F-941C-12EBBE30A1D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t>6/19/2018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774923" y="675726"/>
            <a:ext cx="7896279" cy="518307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t>6/19/2018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81192" y="2180496"/>
            <a:ext cx="11029615" cy="367830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t>6/19/2018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581193" y="2228003"/>
            <a:ext cx="5422390"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88417" y="2228003"/>
            <a:ext cx="5422392"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581194" y="2926052"/>
            <a:ext cx="5393100"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217709" y="2926052"/>
            <a:ext cx="5393100"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6/19/2018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6/19/2018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6/19/2018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t>6/19/2018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t>6/19/2018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81025" y="1020445"/>
            <a:ext cx="10993755" cy="1252220"/>
          </a:xfrm>
        </p:spPr>
        <p:txBody>
          <a:bodyPr>
            <a:normAutofit fontScale="90000"/>
          </a:bodyPr>
          <a:lstStyle/>
          <a:p>
            <a:r>
              <a:rPr lang="en-US" altLang="zh-CN" dirty="0">
                <a:latin typeface="微软雅黑" panose="020B0503020204020204" pitchFamily="34" charset="-122"/>
                <a:ea typeface="微软雅黑" panose="020B0503020204020204" pitchFamily="34" charset="-122"/>
              </a:rPr>
              <a:t>Conversational Contextual Cues: The Case of Per</a:t>
            </a:r>
            <a:r>
              <a:rPr lang="en-US" altLang="zh-CN" dirty="0">
                <a:solidFill>
                  <a:srgbClr val="465359"/>
                </a:solidFill>
                <a:latin typeface="微软雅黑" panose="020B0503020204020204" pitchFamily="34" charset="-122"/>
                <a:ea typeface="微软雅黑" panose="020B0503020204020204" pitchFamily="34" charset="-122"/>
              </a:rPr>
              <a:t>sonalization and History for Response Rankin</a:t>
            </a:r>
            <a:r>
              <a:rPr lang="en-US" altLang="zh-CN" dirty="0">
                <a:latin typeface="微软雅黑" panose="020B0503020204020204" pitchFamily="34" charset="-122"/>
                <a:ea typeface="微软雅黑" panose="020B0503020204020204" pitchFamily="34" charset="-122"/>
              </a:rPr>
              <a:t>g</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599609" y="2272560"/>
            <a:ext cx="10993546" cy="590321"/>
          </a:xfrm>
        </p:spPr>
        <p:txBody>
          <a:bodyPr>
            <a:normAutofit fontScale="75000" lnSpcReduction="20000"/>
          </a:bodyPr>
          <a:lstStyle/>
          <a:p>
            <a:r>
              <a:rPr lang="en-US" altLang="zh-CN" dirty="0">
                <a:latin typeface="微软雅黑" panose="020B0503020204020204" pitchFamily="34" charset="-122"/>
                <a:ea typeface="微软雅黑" panose="020B0503020204020204" pitchFamily="34" charset="-122"/>
              </a:rPr>
              <a:t>Rami Al-</a:t>
            </a:r>
            <a:r>
              <a:rPr lang="en-US" altLang="zh-CN" dirty="0" err="1">
                <a:latin typeface="微软雅黑" panose="020B0503020204020204" pitchFamily="34" charset="-122"/>
                <a:ea typeface="微软雅黑" panose="020B0503020204020204" pitchFamily="34" charset="-122"/>
              </a:rPr>
              <a:t>Rfou</a:t>
            </a:r>
            <a:r>
              <a:rPr lang="en-US" altLang="zh-CN" dirty="0">
                <a:latin typeface="微软雅黑" panose="020B0503020204020204" pitchFamily="34" charset="-122"/>
                <a:ea typeface="微软雅黑" panose="020B0503020204020204" pitchFamily="34" charset="-122"/>
              </a:rPr>
              <a:t> and Marc Pickett and Javier </a:t>
            </a:r>
            <a:r>
              <a:rPr lang="en-US" altLang="zh-CN" dirty="0" err="1">
                <a:latin typeface="微软雅黑" panose="020B0503020204020204" pitchFamily="34" charset="-122"/>
                <a:ea typeface="微软雅黑" panose="020B0503020204020204" pitchFamily="34" charset="-122"/>
              </a:rPr>
              <a:t>Snaider</a:t>
            </a:r>
            <a:r>
              <a:rPr lang="en-US" altLang="zh-CN" dirty="0">
                <a:latin typeface="微软雅黑" panose="020B0503020204020204" pitchFamily="34" charset="-122"/>
                <a:ea typeface="微软雅黑" panose="020B0503020204020204" pitchFamily="34" charset="-122"/>
              </a:rPr>
              <a:t> and Yun-</a:t>
            </a:r>
            <a:r>
              <a:rPr lang="en-US" altLang="zh-CN" dirty="0" err="1">
                <a:latin typeface="微软雅黑" panose="020B0503020204020204" pitchFamily="34" charset="-122"/>
                <a:ea typeface="微软雅黑" panose="020B0503020204020204" pitchFamily="34" charset="-122"/>
              </a:rPr>
              <a:t>hsuan</a:t>
            </a:r>
            <a:r>
              <a:rPr lang="en-US" altLang="zh-CN" dirty="0">
                <a:latin typeface="微软雅黑" panose="020B0503020204020204" pitchFamily="34" charset="-122"/>
                <a:ea typeface="微软雅黑" panose="020B0503020204020204" pitchFamily="34" charset="-122"/>
              </a:rPr>
              <a:t> Sung and Brian </a:t>
            </a:r>
            <a:r>
              <a:rPr lang="en-US" altLang="zh-CN" dirty="0" err="1">
                <a:latin typeface="微软雅黑" panose="020B0503020204020204" pitchFamily="34" charset="-122"/>
                <a:ea typeface="微软雅黑" panose="020B0503020204020204" pitchFamily="34" charset="-122"/>
              </a:rPr>
              <a:t>Strope</a:t>
            </a:r>
            <a:r>
              <a:rPr lang="en-US" altLang="zh-CN" dirty="0">
                <a:latin typeface="微软雅黑" panose="020B0503020204020204" pitchFamily="34" charset="-122"/>
                <a:ea typeface="微软雅黑" panose="020B0503020204020204" pitchFamily="34" charset="-122"/>
              </a:rPr>
              <a:t> and Ray Kurzweil</a:t>
            </a:r>
          </a:p>
          <a:p>
            <a:r>
              <a:rPr lang="en-US" altLang="zh-CN" dirty="0">
                <a:latin typeface="微软雅黑" panose="020B0503020204020204" pitchFamily="34" charset="-122"/>
                <a:ea typeface="微软雅黑" panose="020B0503020204020204" pitchFamily="34" charset="-122"/>
              </a:rPr>
              <a:t>Google Inc</a:t>
            </a:r>
            <a:endParaRPr lang="zh-CN" altLang="en-US" dirty="0">
              <a:latin typeface="微软雅黑" panose="020B0503020204020204" pitchFamily="34" charset="-122"/>
              <a:ea typeface="微软雅黑" panose="020B0503020204020204" pitchFamily="34" charset="-122"/>
            </a:endParaRPr>
          </a:p>
          <a:p>
            <a:endParaRPr lang="zh-CN" altLang="en-US" dirty="0"/>
          </a:p>
        </p:txBody>
      </p:sp>
      <p:sp>
        <p:nvSpPr>
          <p:cNvPr id="4" name="副标题 2"/>
          <p:cNvSpPr>
            <a:spLocks noGrp="1"/>
          </p:cNvSpPr>
          <p:nvPr/>
        </p:nvSpPr>
        <p:spPr>
          <a:xfrm>
            <a:off x="598974" y="2771035"/>
            <a:ext cx="10993546"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altLang="zh-CN" sz="1200" dirty="0">
                <a:latin typeface="微软雅黑" panose="020B0503020204020204" pitchFamily="34" charset="-122"/>
                <a:ea typeface="微软雅黑" panose="020B0503020204020204" pitchFamily="34" charset="-122"/>
              </a:rPr>
              <a:t>                                                                                                                                                                                                    </a:t>
            </a:r>
            <a:r>
              <a:rPr lang="zh-CN" altLang="en-US" sz="1200" dirty="0">
                <a:solidFill>
                  <a:srgbClr val="465359"/>
                </a:solidFill>
                <a:latin typeface="微软雅黑" panose="020B0503020204020204" pitchFamily="34" charset="-122"/>
                <a:ea typeface="微软雅黑" panose="020B0503020204020204" pitchFamily="34" charset="-122"/>
              </a:rPr>
              <a:t>陈典 </a:t>
            </a:r>
            <a:r>
              <a:rPr lang="en-US" altLang="zh-CN" sz="1200" dirty="0">
                <a:solidFill>
                  <a:srgbClr val="465359"/>
                </a:solidFill>
                <a:latin typeface="微软雅黑" panose="020B0503020204020204" pitchFamily="34" charset="-122"/>
                <a:ea typeface="微软雅黑" panose="020B0503020204020204" pitchFamily="34" charset="-122"/>
              </a:rPr>
              <a:t>2017.03.30</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4.1 Response Ranking</a:t>
            </a:r>
          </a:p>
        </p:txBody>
      </p:sp>
      <p:sp>
        <p:nvSpPr>
          <p:cNvPr id="3" name="内容占位符 2"/>
          <p:cNvSpPr>
            <a:spLocks noGrp="1"/>
          </p:cNvSpPr>
          <p:nvPr>
            <p:ph idx="1"/>
          </p:nvPr>
        </p:nvSpPr>
        <p:spPr>
          <a:xfrm>
            <a:off x="581025" y="1948180"/>
            <a:ext cx="11029315" cy="4331335"/>
          </a:xfrm>
        </p:spPr>
        <p:txBody>
          <a:bodyPr>
            <a:normAutofit/>
          </a:bodyPr>
          <a:lstStyle/>
          <a:p>
            <a:pPr marL="0" indent="0">
              <a:buNone/>
            </a:pPr>
            <a:endParaRPr lang="zh-CN" altLang="en-US"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pointwise ranking</a:t>
            </a:r>
          </a:p>
          <a:p>
            <a:r>
              <a:rPr lang="zh-CN" altLang="en-US" sz="2400" dirty="0">
                <a:latin typeface="微软雅黑" panose="020B0503020204020204" pitchFamily="34" charset="-122"/>
                <a:ea typeface="微软雅黑" panose="020B0503020204020204" pitchFamily="34" charset="-122"/>
              </a:rPr>
              <a:t>we learn a model that estimates the probability of a candidate given a subset of the feature {I,C,A}.</a:t>
            </a:r>
          </a:p>
          <a:p>
            <a:r>
              <a:rPr lang="zh-CN" altLang="en-US" sz="2400" dirty="0">
                <a:latin typeface="微软雅黑" panose="020B0503020204020204" pitchFamily="34" charset="-122"/>
                <a:ea typeface="微软雅黑" panose="020B0503020204020204" pitchFamily="34" charset="-122"/>
              </a:rPr>
              <a:t>For each response appearing in the corpus, we form two pairs. The first is composed of the features with the observed response (</a:t>
            </a:r>
            <a:r>
              <a:rPr lang="zh-CN" altLang="en-US" sz="2400" dirty="0">
                <a:latin typeface="微软雅黑" panose="020B0503020204020204" pitchFamily="34" charset="-122"/>
                <a:ea typeface="微软雅黑" panose="020B0503020204020204" pitchFamily="34" charset="-122"/>
                <a:sym typeface="+mn-ea"/>
              </a:rPr>
              <a:t>{I,C,A}</a:t>
            </a:r>
            <a:r>
              <a:rPr lang="zh-CN" altLang="en-US" sz="2400" dirty="0">
                <a:latin typeface="微软雅黑" panose="020B0503020204020204" pitchFamily="34" charset="-122"/>
                <a:ea typeface="微软雅黑" panose="020B0503020204020204" pitchFamily="34" charset="-122"/>
              </a:rPr>
              <a:t>;R). In the second pair, we replace the response with another random response sampled from our corpus, (</a:t>
            </a:r>
            <a:r>
              <a:rPr lang="zh-CN" altLang="en-US" sz="2400" dirty="0">
                <a:latin typeface="微软雅黑" panose="020B0503020204020204" pitchFamily="34" charset="-122"/>
                <a:ea typeface="微软雅黑" panose="020B0503020204020204" pitchFamily="34" charset="-122"/>
                <a:sym typeface="+mn-ea"/>
              </a:rPr>
              <a:t>{I,C,A}</a:t>
            </a:r>
            <a:r>
              <a:rPr lang="zh-CN" altLang="en-US" sz="2400" dirty="0">
                <a:latin typeface="微软雅黑" panose="020B0503020204020204" pitchFamily="34" charset="-122"/>
                <a:ea typeface="微软雅黑" panose="020B0503020204020204" pitchFamily="34" charset="-122"/>
              </a:rPr>
              <a:t>;R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The first pair is used as a positive example and the second is a negative 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4.2 Single-loss Network</a:t>
            </a:r>
          </a:p>
        </p:txBody>
      </p:sp>
      <p:pic>
        <p:nvPicPr>
          <p:cNvPr id="4" name="内容占位符 3"/>
          <p:cNvPicPr>
            <a:picLocks noGrp="1" noChangeAspect="1"/>
          </p:cNvPicPr>
          <p:nvPr>
            <p:ph idx="1"/>
          </p:nvPr>
        </p:nvPicPr>
        <p:blipFill>
          <a:blip r:embed="rId3"/>
          <a:stretch>
            <a:fillRect/>
          </a:stretch>
        </p:blipFill>
        <p:spPr>
          <a:xfrm>
            <a:off x="3117850" y="2141220"/>
            <a:ext cx="5955665" cy="4169410"/>
          </a:xfrm>
          <a:prstGeom prst="rect">
            <a:avLst/>
          </a:prstGeom>
        </p:spPr>
      </p:pic>
      <p:pic>
        <p:nvPicPr>
          <p:cNvPr id="6" name="图片 5"/>
          <p:cNvPicPr>
            <a:picLocks noChangeAspect="1"/>
          </p:cNvPicPr>
          <p:nvPr/>
        </p:nvPicPr>
        <p:blipFill>
          <a:blip r:embed="rId4"/>
          <a:stretch>
            <a:fillRect/>
          </a:stretch>
        </p:blipFill>
        <p:spPr>
          <a:xfrm>
            <a:off x="7656830" y="4453255"/>
            <a:ext cx="3447415" cy="3517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4.3 Multi-loss Network</a:t>
            </a:r>
          </a:p>
        </p:txBody>
      </p:sp>
      <p:pic>
        <p:nvPicPr>
          <p:cNvPr id="5" name="内容占位符 4"/>
          <p:cNvPicPr>
            <a:picLocks noGrp="1" noChangeAspect="1"/>
          </p:cNvPicPr>
          <p:nvPr>
            <p:ph idx="1"/>
          </p:nvPr>
        </p:nvPicPr>
        <p:blipFill>
          <a:blip r:embed="rId3"/>
          <a:stretch>
            <a:fillRect/>
          </a:stretch>
        </p:blipFill>
        <p:spPr>
          <a:xfrm>
            <a:off x="2253615" y="2193925"/>
            <a:ext cx="5106035" cy="4059555"/>
          </a:xfrm>
          <a:prstGeom prst="rect">
            <a:avLst/>
          </a:prstGeom>
        </p:spPr>
      </p:pic>
      <p:pic>
        <p:nvPicPr>
          <p:cNvPr id="6" name="图片 5"/>
          <p:cNvPicPr>
            <a:picLocks noChangeAspect="1"/>
          </p:cNvPicPr>
          <p:nvPr/>
        </p:nvPicPr>
        <p:blipFill>
          <a:blip r:embed="rId4"/>
          <a:stretch>
            <a:fillRect/>
          </a:stretch>
        </p:blipFill>
        <p:spPr>
          <a:xfrm>
            <a:off x="7257415" y="4558665"/>
            <a:ext cx="3168015" cy="1360170"/>
          </a:xfrm>
          <a:prstGeom prst="rect">
            <a:avLst/>
          </a:prstGeom>
        </p:spPr>
      </p:pic>
      <p:pic>
        <p:nvPicPr>
          <p:cNvPr id="3" name="图片 2"/>
          <p:cNvPicPr>
            <a:picLocks noChangeAspect="1"/>
          </p:cNvPicPr>
          <p:nvPr/>
        </p:nvPicPr>
        <p:blipFill>
          <a:blip r:embed="rId5"/>
          <a:stretch>
            <a:fillRect/>
          </a:stretch>
        </p:blipFill>
        <p:spPr>
          <a:xfrm>
            <a:off x="7711144" y="3571895"/>
            <a:ext cx="2714286" cy="3238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5 Experimental</a:t>
            </a:r>
          </a:p>
        </p:txBody>
      </p:sp>
      <p:sp>
        <p:nvSpPr>
          <p:cNvPr id="3" name="内容占位符 2"/>
          <p:cNvSpPr>
            <a:spLocks noGrp="1"/>
          </p:cNvSpPr>
          <p:nvPr>
            <p:ph idx="1"/>
          </p:nvPr>
        </p:nvSpPr>
        <p:spPr>
          <a:xfrm>
            <a:off x="581192" y="2180497"/>
            <a:ext cx="11029615" cy="461104"/>
          </a:xfrm>
        </p:spPr>
        <p:txBody>
          <a:bodyPr/>
          <a:lstStyle/>
          <a:p>
            <a:r>
              <a:rPr lang="en-US" altLang="zh-CN" b="1" dirty="0">
                <a:latin typeface="微软雅黑" panose="020B0503020204020204" pitchFamily="34" charset="-122"/>
                <a:ea typeface="微软雅黑" panose="020B0503020204020204" pitchFamily="34" charset="-122"/>
              </a:rPr>
              <a:t>Length of the Context</a:t>
            </a:r>
            <a:endParaRPr lang="zh-CN" altLang="en-US"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501542" y="2641601"/>
            <a:ext cx="5188913" cy="38607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5 Experimental</a:t>
            </a:r>
          </a:p>
        </p:txBody>
      </p:sp>
      <p:sp>
        <p:nvSpPr>
          <p:cNvPr id="3" name="内容占位符 2"/>
          <p:cNvSpPr>
            <a:spLocks noGrp="1"/>
          </p:cNvSpPr>
          <p:nvPr>
            <p:ph idx="1"/>
          </p:nvPr>
        </p:nvSpPr>
        <p:spPr>
          <a:xfrm>
            <a:off x="581192" y="2180497"/>
            <a:ext cx="11029615" cy="461104"/>
          </a:xfrm>
        </p:spPr>
        <p:txBody>
          <a:bodyPr/>
          <a:lstStyle/>
          <a:p>
            <a:r>
              <a:rPr lang="en-US" altLang="zh-CN" b="1" dirty="0">
                <a:latin typeface="微软雅黑" panose="020B0503020204020204" pitchFamily="34" charset="-122"/>
                <a:ea typeface="微软雅黑" panose="020B0503020204020204" pitchFamily="34" charset="-122"/>
              </a:rPr>
              <a:t>Personalization</a:t>
            </a:r>
            <a:endParaRPr lang="zh-CN" altLang="en-US"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2872189" y="2641601"/>
            <a:ext cx="6447619" cy="40190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5 Experimental</a:t>
            </a:r>
          </a:p>
        </p:txBody>
      </p:sp>
      <p:sp>
        <p:nvSpPr>
          <p:cNvPr id="3" name="内容占位符 2"/>
          <p:cNvSpPr>
            <a:spLocks noGrp="1"/>
          </p:cNvSpPr>
          <p:nvPr>
            <p:ph idx="1"/>
          </p:nvPr>
        </p:nvSpPr>
        <p:spPr>
          <a:xfrm>
            <a:off x="581192" y="2180497"/>
            <a:ext cx="11029615" cy="461104"/>
          </a:xfrm>
        </p:spPr>
        <p:txBody>
          <a:bodyPr/>
          <a:lstStyle/>
          <a:p>
            <a:r>
              <a:rPr lang="en-US" altLang="zh-CN" b="1" dirty="0">
                <a:latin typeface="微软雅黑" panose="020B0503020204020204" pitchFamily="34" charset="-122"/>
                <a:ea typeface="微软雅黑" panose="020B0503020204020204" pitchFamily="34" charset="-122"/>
              </a:rPr>
              <a:t>Multi-loss Vs Single-loss</a:t>
            </a:r>
            <a:endParaRPr lang="zh-CN" altLang="en-US"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460104" y="2641601"/>
            <a:ext cx="5274569" cy="42163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6 Conclusion</a:t>
            </a:r>
          </a:p>
        </p:txBody>
      </p:sp>
      <p:sp>
        <p:nvSpPr>
          <p:cNvPr id="3" name="内容占位符 2"/>
          <p:cNvSpPr>
            <a:spLocks noGrp="1"/>
          </p:cNvSpPr>
          <p:nvPr>
            <p:ph idx="1"/>
          </p:nvPr>
        </p:nvSpPr>
        <p:spPr/>
        <p:txBody>
          <a:bodyPr>
            <a:normAutofit/>
          </a:bodyPr>
          <a:lstStyle/>
          <a:p>
            <a:r>
              <a:rPr lang="en-US" altLang="zh-CN" sz="2400" dirty="0">
                <a:latin typeface="微软雅黑" panose="020B0503020204020204" pitchFamily="34" charset="-122"/>
                <a:ea typeface="微软雅黑" panose="020B0503020204020204" pitchFamily="34" charset="-122"/>
              </a:rPr>
              <a:t>context feature </a:t>
            </a:r>
          </a:p>
          <a:p>
            <a:r>
              <a:rPr lang="en-US" altLang="zh-CN" sz="2400" dirty="0">
                <a:latin typeface="微软雅黑" panose="020B0503020204020204" pitchFamily="34" charset="-122"/>
                <a:ea typeface="微软雅黑" panose="020B0503020204020204" pitchFamily="34" charset="-122"/>
              </a:rPr>
              <a:t>author feature</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微软雅黑" panose="020B0503020204020204" pitchFamily="34" charset="-122"/>
                <a:ea typeface="微软雅黑" panose="020B0503020204020204" pitchFamily="34" charset="-122"/>
              </a:rPr>
              <a:t>Automatically Learning Semantic Features for Defect Prediction</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normAutofit fontScale="85000" lnSpcReduction="20000"/>
          </a:bodyPr>
          <a:lstStyle/>
          <a:p>
            <a:r>
              <a:rPr lang="en-US" altLang="zh-CN" dirty="0">
                <a:latin typeface="微软雅黑" panose="020B0503020204020204" pitchFamily="34" charset="-122"/>
                <a:ea typeface="微软雅黑" panose="020B0503020204020204" pitchFamily="34" charset="-122"/>
              </a:rPr>
              <a:t>Song </a:t>
            </a:r>
            <a:r>
              <a:rPr lang="en-US" altLang="zh-CN" dirty="0" err="1">
                <a:latin typeface="微软雅黑" panose="020B0503020204020204" pitchFamily="34" charset="-122"/>
                <a:ea typeface="微软雅黑" panose="020B0503020204020204" pitchFamily="34" charset="-122"/>
              </a:rPr>
              <a:t>Wang,Taiyue</a:t>
            </a:r>
            <a:r>
              <a:rPr lang="en-US" altLang="zh-CN" dirty="0">
                <a:latin typeface="微软雅黑" panose="020B0503020204020204" pitchFamily="34" charset="-122"/>
                <a:ea typeface="微软雅黑" panose="020B0503020204020204" pitchFamily="34" charset="-122"/>
              </a:rPr>
              <a:t> Liu and Lin Tan Electrical and Computer Engineering, University of Waterloo, Canada</a:t>
            </a:r>
          </a:p>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song.wang</a:t>
            </a:r>
            <a:r>
              <a:rPr lang="en-US" altLang="zh-CN" dirty="0">
                <a:latin typeface="微软雅黑" panose="020B0503020204020204" pitchFamily="34" charset="-122"/>
                <a:ea typeface="微软雅黑" panose="020B0503020204020204" pitchFamily="34" charset="-122"/>
              </a:rPr>
              <a:t>, t67liu, </a:t>
            </a:r>
            <a:r>
              <a:rPr lang="en-US" altLang="zh-CN" dirty="0" err="1">
                <a:latin typeface="微软雅黑" panose="020B0503020204020204" pitchFamily="34" charset="-122"/>
                <a:ea typeface="微软雅黑" panose="020B0503020204020204" pitchFamily="34" charset="-122"/>
              </a:rPr>
              <a:t>lintan</a:t>
            </a:r>
            <a:r>
              <a:rPr lang="en-US" altLang="zh-CN" dirty="0">
                <a:latin typeface="微软雅黑" panose="020B0503020204020204" pitchFamily="34" charset="-122"/>
                <a:ea typeface="微软雅黑" panose="020B0503020204020204" pitchFamily="34" charset="-122"/>
              </a:rPr>
              <a:t>}@uwaterloo.ca</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ABSTRACT</a:t>
            </a:r>
            <a:endParaRPr lang="zh-CN" altLang="en-US" b="1" dirty="0">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Existing traditional features often </a:t>
            </a:r>
            <a:r>
              <a:rPr lang="en-US" altLang="zh-CN" b="1" dirty="0">
                <a:latin typeface="微软雅黑" panose="020B0503020204020204" pitchFamily="34" charset="-122"/>
                <a:ea typeface="微软雅黑" panose="020B0503020204020204" pitchFamily="34" charset="-122"/>
              </a:rPr>
              <a:t>fail to capture the semantic differences of programs</a:t>
            </a:r>
            <a:r>
              <a:rPr lang="en-US" altLang="zh-CN" dirty="0">
                <a:latin typeface="微软雅黑" panose="020B0503020204020204" pitchFamily="34" charset="-122"/>
                <a:ea typeface="微软雅黑" panose="020B0503020204020204" pitchFamily="34" charset="-122"/>
              </a:rPr>
              <a:t>, and such a capability is needed for building accurate prediction models.</a:t>
            </a:r>
          </a:p>
          <a:p>
            <a:r>
              <a:rPr lang="en-US" altLang="zh-CN" dirty="0">
                <a:latin typeface="微软雅黑" panose="020B0503020204020204" pitchFamily="34" charset="-122"/>
                <a:ea typeface="微软雅黑" panose="020B0503020204020204" pitchFamily="34" charset="-122"/>
              </a:rPr>
              <a:t>To bridge the gap between </a:t>
            </a:r>
            <a:r>
              <a:rPr lang="en-US" altLang="zh-CN" dirty="0" err="1">
                <a:latin typeface="微软雅黑" panose="020B0503020204020204" pitchFamily="34" charset="-122"/>
                <a:ea typeface="微软雅黑" panose="020B0503020204020204" pitchFamily="34" charset="-122"/>
              </a:rPr>
              <a:t>programs’semantics</a:t>
            </a:r>
            <a:r>
              <a:rPr lang="en-US" altLang="zh-CN" dirty="0">
                <a:latin typeface="微软雅黑" panose="020B0503020204020204" pitchFamily="34" charset="-122"/>
                <a:ea typeface="微软雅黑" panose="020B0503020204020204" pitchFamily="34" charset="-122"/>
              </a:rPr>
              <a:t> and defect prediction features, this paper proposes to leverage a powerful representation-learning algorithm, </a:t>
            </a:r>
            <a:r>
              <a:rPr lang="en-US" altLang="zh-CN" b="1" dirty="0">
                <a:latin typeface="微软雅黑" panose="020B0503020204020204" pitchFamily="34" charset="-122"/>
                <a:ea typeface="微软雅黑" panose="020B0503020204020204" pitchFamily="34" charset="-122"/>
              </a:rPr>
              <a:t>deep learning</a:t>
            </a:r>
            <a:r>
              <a:rPr lang="en-US" altLang="zh-CN" dirty="0">
                <a:latin typeface="微软雅黑" panose="020B0503020204020204" pitchFamily="34" charset="-122"/>
                <a:ea typeface="微软雅黑" panose="020B0503020204020204" pitchFamily="34" charset="-122"/>
              </a:rPr>
              <a:t>, to learn semantic representation of programs automatically from source code.</a:t>
            </a:r>
          </a:p>
          <a:p>
            <a:r>
              <a:rPr lang="en-US" altLang="zh-CN" dirty="0">
                <a:latin typeface="微软雅黑" panose="020B0503020204020204" pitchFamily="34" charset="-122"/>
                <a:ea typeface="微软雅黑" panose="020B0503020204020204" pitchFamily="34" charset="-122"/>
              </a:rPr>
              <a:t> Specifically, we leverage </a:t>
            </a:r>
            <a:r>
              <a:rPr lang="en-US" altLang="zh-CN" b="1" dirty="0">
                <a:latin typeface="微软雅黑" panose="020B0503020204020204" pitchFamily="34" charset="-122"/>
                <a:ea typeface="微软雅黑" panose="020B0503020204020204" pitchFamily="34" charset="-122"/>
              </a:rPr>
              <a:t>Deep Belief Network (DBN)</a:t>
            </a:r>
            <a:r>
              <a:rPr lang="en-US" altLang="zh-CN" dirty="0">
                <a:latin typeface="微软雅黑" panose="020B0503020204020204" pitchFamily="34" charset="-122"/>
                <a:ea typeface="微软雅黑" panose="020B0503020204020204" pitchFamily="34" charset="-122"/>
              </a:rPr>
              <a:t> to automatically learn semantic features from token vectors extracted from </a:t>
            </a:r>
            <a:r>
              <a:rPr lang="en-US" altLang="zh-CN" b="1" dirty="0">
                <a:latin typeface="微软雅黑" panose="020B0503020204020204" pitchFamily="34" charset="-122"/>
                <a:ea typeface="微软雅黑" panose="020B0503020204020204" pitchFamily="34" charset="-122"/>
              </a:rPr>
              <a:t>programs’ Abstract Syntax Trees (ASTs)</a:t>
            </a:r>
            <a:r>
              <a:rPr lang="en-US" altLang="zh-CN" dirty="0">
                <a:latin typeface="微软雅黑" panose="020B0503020204020204" pitchFamily="34" charset="-122"/>
                <a:ea typeface="微软雅黑" panose="020B0503020204020204" pitchFamily="34" charset="-122"/>
              </a:rPr>
              <a:t>. </a:t>
            </a:r>
          </a:p>
          <a:p>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1 INTRODUCTION</a:t>
            </a:r>
            <a:endParaRPr lang="zh-CN" altLang="en-US" b="1" dirty="0">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581192" y="2180496"/>
            <a:ext cx="11029615" cy="5871304"/>
          </a:xfrm>
        </p:spPr>
        <p:txBody>
          <a:bodyPr/>
          <a:lstStyle/>
          <a:p>
            <a:r>
              <a:rPr lang="en-US" altLang="zh-CN" sz="1600" dirty="0">
                <a:latin typeface="微软雅黑" panose="020B0503020204020204" pitchFamily="34" charset="-122"/>
                <a:ea typeface="微软雅黑" panose="020B0503020204020204" pitchFamily="34" charset="-122"/>
              </a:rPr>
              <a:t>Such </a:t>
            </a:r>
            <a:r>
              <a:rPr lang="en-US" altLang="zh-CN" sz="1600" b="1" dirty="0">
                <a:latin typeface="微软雅黑" panose="020B0503020204020204" pitchFamily="34" charset="-122"/>
                <a:ea typeface="微软雅黑" panose="020B0503020204020204" pitchFamily="34" charset="-122"/>
              </a:rPr>
              <a:t>semantic information should also be useful</a:t>
            </a:r>
            <a:r>
              <a:rPr lang="en-US" altLang="zh-CN" sz="1600" dirty="0">
                <a:latin typeface="微软雅黑" panose="020B0503020204020204" pitchFamily="34" charset="-122"/>
                <a:ea typeface="微软雅黑" panose="020B0503020204020204" pitchFamily="34" charset="-122"/>
              </a:rPr>
              <a:t> for characterizing defects for improving defect prediction. Specifically, in order to make accurate predictions, the features need to be discriminative: capable of distinguishing one instance of code region from another.</a:t>
            </a:r>
          </a:p>
          <a:p>
            <a:r>
              <a:rPr lang="en-US" altLang="zh-CN" sz="1600" dirty="0">
                <a:latin typeface="微软雅黑" panose="020B0503020204020204" pitchFamily="34" charset="-122"/>
                <a:ea typeface="微软雅黑" panose="020B0503020204020204" pitchFamily="34" charset="-122"/>
              </a:rPr>
              <a:t>We use </a:t>
            </a:r>
            <a:r>
              <a:rPr lang="en-US" altLang="zh-CN" sz="1600" b="1" dirty="0">
                <a:latin typeface="微软雅黑" panose="020B0503020204020204" pitchFamily="34" charset="-122"/>
                <a:ea typeface="微软雅黑" panose="020B0503020204020204" pitchFamily="34" charset="-122"/>
              </a:rPr>
              <a:t>Deep Belief Network (DBN)</a:t>
            </a:r>
            <a:r>
              <a:rPr lang="en-US" altLang="zh-CN" sz="1600" dirty="0">
                <a:latin typeface="微软雅黑" panose="020B0503020204020204" pitchFamily="34" charset="-122"/>
                <a:ea typeface="微软雅黑" panose="020B0503020204020204" pitchFamily="34" charset="-122"/>
              </a:rPr>
              <a:t> [16] to automatically learn features from token vectors extracted from </a:t>
            </a:r>
            <a:r>
              <a:rPr lang="en-US" altLang="zh-CN" sz="1600" b="1" dirty="0">
                <a:latin typeface="微软雅黑" panose="020B0503020204020204" pitchFamily="34" charset="-122"/>
                <a:ea typeface="微软雅黑" panose="020B0503020204020204" pitchFamily="34" charset="-122"/>
              </a:rPr>
              <a:t>programs’ ASTs</a:t>
            </a:r>
            <a:r>
              <a:rPr lang="en-US" altLang="zh-CN" sz="1600" dirty="0">
                <a:latin typeface="微软雅黑" panose="020B0503020204020204" pitchFamily="34" charset="-122"/>
                <a:ea typeface="微软雅黑" panose="020B0503020204020204" pitchFamily="34" charset="-122"/>
              </a:rPr>
              <a:t>, and then utilize these features to train a defect prediction model.</a:t>
            </a:r>
          </a:p>
          <a:p>
            <a:pPr marL="0" indent="0">
              <a:buNone/>
            </a:pPr>
            <a:r>
              <a:rPr lang="en-US" altLang="zh-CN" sz="1600" dirty="0">
                <a:solidFill>
                  <a:srgbClr val="465359"/>
                </a:solidFill>
                <a:latin typeface="微软雅黑" panose="020B0503020204020204" pitchFamily="34" charset="-122"/>
                <a:ea typeface="微软雅黑" panose="020B0503020204020204" pitchFamily="34" charset="-122"/>
              </a:rPr>
              <a:t>                                     [...</a:t>
            </a:r>
            <a:r>
              <a:rPr lang="zh-CN" altLang="en-US" sz="1600" dirty="0">
                <a:solidFill>
                  <a:srgbClr val="465359"/>
                </a:solidFill>
                <a:latin typeface="微软雅黑" panose="020B0503020204020204" pitchFamily="34" charset="-122"/>
                <a:ea typeface="微软雅黑" panose="020B0503020204020204" pitchFamily="34" charset="-122"/>
              </a:rPr>
              <a:t>，</a:t>
            </a:r>
            <a:r>
              <a:rPr lang="en-US" altLang="zh-CN" sz="1600" dirty="0">
                <a:solidFill>
                  <a:srgbClr val="465359"/>
                </a:solidFill>
                <a:latin typeface="微软雅黑" panose="020B0503020204020204" pitchFamily="34" charset="-122"/>
                <a:ea typeface="微软雅黑" panose="020B0503020204020204" pitchFamily="34" charset="-122"/>
              </a:rPr>
              <a:t>if</a:t>
            </a:r>
            <a:r>
              <a:rPr lang="zh-CN" altLang="en-US" sz="1600" dirty="0">
                <a:solidFill>
                  <a:srgbClr val="465359"/>
                </a:solidFill>
                <a:latin typeface="微软雅黑" panose="020B0503020204020204" pitchFamily="34" charset="-122"/>
                <a:ea typeface="微软雅黑" panose="020B0503020204020204" pitchFamily="34" charset="-122"/>
              </a:rPr>
              <a:t>，</a:t>
            </a:r>
            <a:r>
              <a:rPr lang="en-US" altLang="zh-CN" sz="1600" dirty="0">
                <a:solidFill>
                  <a:srgbClr val="465359"/>
                </a:solidFill>
                <a:latin typeface="微软雅黑" panose="020B0503020204020204" pitchFamily="34" charset="-122"/>
                <a:ea typeface="微软雅黑" panose="020B0503020204020204" pitchFamily="34" charset="-122"/>
              </a:rPr>
              <a:t>foo</a:t>
            </a:r>
            <a:r>
              <a:rPr lang="zh-CN" altLang="en-US" sz="1600" dirty="0">
                <a:solidFill>
                  <a:srgbClr val="465359"/>
                </a:solidFill>
                <a:latin typeface="微软雅黑" panose="020B0503020204020204" pitchFamily="34" charset="-122"/>
                <a:ea typeface="微软雅黑" panose="020B0503020204020204" pitchFamily="34" charset="-122"/>
              </a:rPr>
              <a:t>，</a:t>
            </a:r>
            <a:r>
              <a:rPr lang="en-US" altLang="zh-CN" sz="1600" dirty="0">
                <a:solidFill>
                  <a:srgbClr val="465359"/>
                </a:solidFill>
                <a:latin typeface="微软雅黑" panose="020B0503020204020204" pitchFamily="34" charset="-122"/>
                <a:ea typeface="微软雅黑" panose="020B0503020204020204" pitchFamily="34" charset="-122"/>
              </a:rPr>
              <a:t>for</a:t>
            </a:r>
            <a:r>
              <a:rPr lang="zh-CN" altLang="en-US" sz="1600" dirty="0">
                <a:solidFill>
                  <a:srgbClr val="465359"/>
                </a:solidFill>
                <a:latin typeface="微软雅黑" panose="020B0503020204020204" pitchFamily="34" charset="-122"/>
                <a:ea typeface="微软雅黑" panose="020B0503020204020204" pitchFamily="34" charset="-122"/>
              </a:rPr>
              <a:t>，</a:t>
            </a:r>
            <a:r>
              <a:rPr lang="en-US" altLang="zh-CN" sz="1600" dirty="0">
                <a:solidFill>
                  <a:srgbClr val="465359"/>
                </a:solidFill>
                <a:latin typeface="微软雅黑" panose="020B0503020204020204" pitchFamily="34" charset="-122"/>
                <a:ea typeface="微软雅黑" panose="020B0503020204020204" pitchFamily="34" charset="-122"/>
              </a:rPr>
              <a:t>bar</a:t>
            </a:r>
            <a:r>
              <a:rPr lang="zh-CN" altLang="en-US" sz="1600" dirty="0">
                <a:solidFill>
                  <a:srgbClr val="465359"/>
                </a:solidFill>
                <a:latin typeface="微软雅黑" panose="020B0503020204020204" pitchFamily="34" charset="-122"/>
                <a:ea typeface="微软雅黑" panose="020B0503020204020204" pitchFamily="34" charset="-122"/>
              </a:rPr>
              <a:t>，</a:t>
            </a:r>
            <a:r>
              <a:rPr lang="en-US" altLang="zh-CN" sz="1600" dirty="0">
                <a:solidFill>
                  <a:srgbClr val="465359"/>
                </a:solidFill>
                <a:latin typeface="微软雅黑" panose="020B0503020204020204" pitchFamily="34" charset="-122"/>
                <a:ea typeface="微软雅黑" panose="020B0503020204020204" pitchFamily="34" charset="-122"/>
              </a:rPr>
              <a:t>...]         [...</a:t>
            </a:r>
            <a:r>
              <a:rPr lang="zh-CN" altLang="en-US" sz="1600" dirty="0">
                <a:solidFill>
                  <a:srgbClr val="465359"/>
                </a:solidFill>
                <a:latin typeface="微软雅黑" panose="020B0503020204020204" pitchFamily="34" charset="-122"/>
                <a:ea typeface="微软雅黑" panose="020B0503020204020204" pitchFamily="34" charset="-122"/>
              </a:rPr>
              <a:t>，</a:t>
            </a:r>
            <a:r>
              <a:rPr lang="en-US" altLang="zh-CN" sz="1600" dirty="0">
                <a:solidFill>
                  <a:srgbClr val="465359"/>
                </a:solidFill>
                <a:latin typeface="微软雅黑" panose="020B0503020204020204" pitchFamily="34" charset="-122"/>
                <a:ea typeface="微软雅黑" panose="020B0503020204020204" pitchFamily="34" charset="-122"/>
              </a:rPr>
              <a:t>foo</a:t>
            </a:r>
            <a:r>
              <a:rPr lang="zh-CN" altLang="en-US" sz="1600" dirty="0">
                <a:solidFill>
                  <a:srgbClr val="465359"/>
                </a:solidFill>
                <a:latin typeface="微软雅黑" panose="020B0503020204020204" pitchFamily="34" charset="-122"/>
                <a:ea typeface="微软雅黑" panose="020B0503020204020204" pitchFamily="34" charset="-122"/>
              </a:rPr>
              <a:t>，</a:t>
            </a:r>
            <a:r>
              <a:rPr lang="en-US" altLang="zh-CN" sz="1600" dirty="0">
                <a:solidFill>
                  <a:srgbClr val="465359"/>
                </a:solidFill>
                <a:latin typeface="微软雅黑" panose="020B0503020204020204" pitchFamily="34" charset="-122"/>
                <a:ea typeface="微软雅黑" panose="020B0503020204020204" pitchFamily="34" charset="-122"/>
              </a:rPr>
              <a:t>for</a:t>
            </a:r>
            <a:r>
              <a:rPr lang="zh-CN" altLang="en-US" sz="1600" dirty="0">
                <a:solidFill>
                  <a:srgbClr val="465359"/>
                </a:solidFill>
                <a:latin typeface="微软雅黑" panose="020B0503020204020204" pitchFamily="34" charset="-122"/>
                <a:ea typeface="微软雅黑" panose="020B0503020204020204" pitchFamily="34" charset="-122"/>
              </a:rPr>
              <a:t>，</a:t>
            </a:r>
            <a:r>
              <a:rPr lang="en-US" altLang="zh-CN" sz="1600" dirty="0">
                <a:solidFill>
                  <a:srgbClr val="465359"/>
                </a:solidFill>
                <a:latin typeface="微软雅黑" panose="020B0503020204020204" pitchFamily="34" charset="-122"/>
                <a:ea typeface="微软雅黑" panose="020B0503020204020204" pitchFamily="34" charset="-122"/>
              </a:rPr>
              <a:t>if</a:t>
            </a:r>
            <a:r>
              <a:rPr lang="zh-CN" altLang="en-US" sz="1600" dirty="0">
                <a:solidFill>
                  <a:srgbClr val="465359"/>
                </a:solidFill>
                <a:latin typeface="微软雅黑" panose="020B0503020204020204" pitchFamily="34" charset="-122"/>
                <a:ea typeface="微软雅黑" panose="020B0503020204020204" pitchFamily="34" charset="-122"/>
              </a:rPr>
              <a:t>，</a:t>
            </a:r>
            <a:r>
              <a:rPr lang="en-US" altLang="zh-CN" sz="1600" dirty="0">
                <a:solidFill>
                  <a:srgbClr val="465359"/>
                </a:solidFill>
                <a:latin typeface="微软雅黑" panose="020B0503020204020204" pitchFamily="34" charset="-122"/>
                <a:ea typeface="微软雅黑" panose="020B0503020204020204" pitchFamily="34" charset="-122"/>
              </a:rPr>
              <a:t>bar</a:t>
            </a:r>
            <a:r>
              <a:rPr lang="zh-CN" altLang="en-US" sz="1600" dirty="0">
                <a:solidFill>
                  <a:srgbClr val="465359"/>
                </a:solidFill>
                <a:latin typeface="微软雅黑" panose="020B0503020204020204" pitchFamily="34" charset="-122"/>
                <a:ea typeface="微软雅黑" panose="020B0503020204020204" pitchFamily="34" charset="-122"/>
              </a:rPr>
              <a:t>，</a:t>
            </a:r>
            <a:r>
              <a:rPr lang="en-US" altLang="zh-CN" sz="1600" dirty="0">
                <a:solidFill>
                  <a:srgbClr val="465359"/>
                </a:solidFill>
                <a:latin typeface="微软雅黑" panose="020B0503020204020204" pitchFamily="34" charset="-122"/>
                <a:ea typeface="微软雅黑" panose="020B0503020204020204" pitchFamily="34" charset="-122"/>
              </a:rPr>
              <a:t>...] </a:t>
            </a: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2657843" y="3922349"/>
            <a:ext cx="5885714" cy="25809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Abstract</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dirty="0">
                <a:latin typeface="微软雅黑" panose="020B0503020204020204" pitchFamily="34" charset="-122"/>
                <a:ea typeface="微软雅黑" panose="020B0503020204020204" pitchFamily="34" charset="-122"/>
              </a:rPr>
              <a:t>study the effect of incorporating </a:t>
            </a:r>
            <a:r>
              <a:rPr lang="en-US" altLang="zh-CN" sz="2400" b="1" dirty="0">
                <a:latin typeface="微软雅黑" panose="020B0503020204020204" pitchFamily="34" charset="-122"/>
                <a:ea typeface="微软雅黑" panose="020B0503020204020204" pitchFamily="34" charset="-122"/>
              </a:rPr>
              <a:t>different elements </a:t>
            </a:r>
            <a:r>
              <a:rPr lang="en-US" altLang="zh-CN" sz="2400" dirty="0">
                <a:latin typeface="微软雅黑" panose="020B0503020204020204" pitchFamily="34" charset="-122"/>
                <a:ea typeface="微软雅黑" panose="020B0503020204020204" pitchFamily="34" charset="-122"/>
              </a:rPr>
              <a:t>of the conversation</a:t>
            </a:r>
          </a:p>
          <a:p>
            <a:r>
              <a:rPr lang="en-US" altLang="zh-CN" sz="2400" dirty="0">
                <a:latin typeface="微软雅黑" panose="020B0503020204020204" pitchFamily="34" charset="-122"/>
                <a:ea typeface="微软雅黑" panose="020B0503020204020204" pitchFamily="34" charset="-122"/>
              </a:rPr>
              <a:t>extend the modeling to </a:t>
            </a:r>
            <a:r>
              <a:rPr lang="en-US" altLang="zh-CN" sz="2400" b="1" dirty="0">
                <a:latin typeface="微软雅黑" panose="020B0503020204020204" pitchFamily="34" charset="-122"/>
                <a:ea typeface="微软雅黑" panose="020B0503020204020204" pitchFamily="34" charset="-122"/>
              </a:rPr>
              <a:t>long context </a:t>
            </a:r>
            <a:r>
              <a:rPr lang="en-US" altLang="zh-CN" sz="2400" dirty="0">
                <a:latin typeface="微软雅黑" panose="020B0503020204020204" pitchFamily="34" charset="-122"/>
                <a:ea typeface="微软雅黑" panose="020B0503020204020204" pitchFamily="34" charset="-122"/>
              </a:rPr>
              <a:t>and </a:t>
            </a:r>
            <a:r>
              <a:rPr lang="en-US" altLang="zh-CN" sz="2400" b="1" dirty="0">
                <a:latin typeface="微软雅黑" panose="020B0503020204020204" pitchFamily="34" charset="-122"/>
                <a:ea typeface="微软雅黑" panose="020B0503020204020204" pitchFamily="34" charset="-122"/>
              </a:rPr>
              <a:t>participant’s history</a:t>
            </a:r>
          </a:p>
          <a:p>
            <a:r>
              <a:rPr lang="en-US" altLang="zh-CN" sz="2400" dirty="0">
                <a:latin typeface="微软雅黑" panose="020B0503020204020204" pitchFamily="34" charset="-122"/>
                <a:ea typeface="微软雅黑" panose="020B0503020204020204" pitchFamily="34" charset="-122"/>
              </a:rPr>
              <a:t>exploit the structure of </a:t>
            </a:r>
            <a:r>
              <a:rPr lang="en-US" altLang="zh-CN" sz="2400" b="1" dirty="0">
                <a:latin typeface="微软雅黑" panose="020B0503020204020204" pitchFamily="34" charset="-122"/>
                <a:ea typeface="微软雅黑" panose="020B0503020204020204" pitchFamily="34" charset="-122"/>
              </a:rPr>
              <a:t>Reddit comments </a:t>
            </a:r>
            <a:r>
              <a:rPr lang="en-US" altLang="zh-CN" sz="2400" dirty="0">
                <a:latin typeface="微软雅黑" panose="020B0503020204020204" pitchFamily="34" charset="-122"/>
                <a:ea typeface="微软雅黑" panose="020B0503020204020204" pitchFamily="34" charset="-122"/>
              </a:rPr>
              <a:t>and posts to extract 2.1 billion messages and 133 million conversations</a:t>
            </a:r>
          </a:p>
          <a:p>
            <a:r>
              <a:rPr lang="en-US" altLang="zh-CN" sz="2400" dirty="0">
                <a:latin typeface="微软雅黑" panose="020B0503020204020204" pitchFamily="34" charset="-122"/>
                <a:ea typeface="微软雅黑" panose="020B0503020204020204" pitchFamily="34" charset="-122"/>
              </a:rPr>
              <a:t>find that modeling both context and participants improves prediction accuracy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a:t>
            </a:r>
            <a:br>
              <a:rPr lang="en-US" altLang="zh-CN" dirty="0">
                <a:latin typeface="微软雅黑" panose="020B0503020204020204" pitchFamily="34" charset="-122"/>
                <a:ea typeface="微软雅黑" panose="020B0503020204020204" pitchFamily="34" charset="-122"/>
              </a:rPr>
            </a:br>
            <a:br>
              <a:rPr lang="en-US" altLang="zh-CN"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2.1 Defect Prediction</a:t>
            </a:r>
            <a:endParaRPr lang="zh-CN" altLang="en-US" b="1" dirty="0">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708193" y="2044700"/>
            <a:ext cx="4956007" cy="4470400"/>
          </a:xfrm>
        </p:spPr>
        <p:txBody>
          <a:bodyPr>
            <a:normAutofit/>
          </a:bodyPr>
          <a:lstStyle/>
          <a:p>
            <a:r>
              <a:rPr lang="en-US" altLang="zh-CN" b="1" dirty="0">
                <a:latin typeface="微软雅黑" panose="020B0503020204020204" pitchFamily="34" charset="-122"/>
                <a:ea typeface="微软雅黑" panose="020B0503020204020204" pitchFamily="34" charset="-122"/>
              </a:rPr>
              <a:t>A typical file-level defect prediction process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The first step is to label data as buggy or clean based on post-release defects for each file. A file is buggy if the file contains bugs. Otherwise, the file is clean. The second step is to collect corresponding traditional features of these files. Instances with features and labels are used to train machine learning classifiers. Finally, trained models are used to predict new instances as buggy or clean.</a:t>
            </a:r>
          </a:p>
          <a:p>
            <a:r>
              <a:rPr lang="en-US" altLang="zh-CN" b="1" dirty="0">
                <a:latin typeface="微软雅黑" panose="020B0503020204020204" pitchFamily="34" charset="-122"/>
                <a:ea typeface="微软雅黑" panose="020B0503020204020204" pitchFamily="34" charset="-122"/>
              </a:rPr>
              <a:t>WPDP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within-project defect prediction </a:t>
            </a:r>
          </a:p>
          <a:p>
            <a:pPr marL="0" indent="0">
              <a:buNone/>
            </a:pPr>
            <a:r>
              <a:rPr lang="en-US" altLang="zh-CN"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CPDP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cross-project defect prediction </a:t>
            </a:r>
          </a:p>
        </p:txBody>
      </p:sp>
      <p:pic>
        <p:nvPicPr>
          <p:cNvPr id="5" name="图片 4"/>
          <p:cNvPicPr>
            <a:picLocks noChangeAspect="1"/>
          </p:cNvPicPr>
          <p:nvPr/>
        </p:nvPicPr>
        <p:blipFill>
          <a:blip r:embed="rId3"/>
          <a:stretch>
            <a:fillRect/>
          </a:stretch>
        </p:blipFill>
        <p:spPr>
          <a:xfrm>
            <a:off x="5843015" y="2629124"/>
            <a:ext cx="5924648" cy="353037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bg1"/>
                </a:solidFill>
                <a:latin typeface="微软雅黑 Light" panose="020B0502040204020203" pitchFamily="34" charset="-122"/>
                <a:ea typeface="微软雅黑 Light" panose="020B0502040204020203" pitchFamily="34" charset="-122"/>
              </a:rPr>
              <a:t>2.2 Deep Belief Network</a:t>
            </a:r>
          </a:p>
        </p:txBody>
      </p:sp>
      <p:sp>
        <p:nvSpPr>
          <p:cNvPr id="3" name="内容占位符 2"/>
          <p:cNvSpPr>
            <a:spLocks noGrp="1"/>
          </p:cNvSpPr>
          <p:nvPr>
            <p:ph idx="1"/>
          </p:nvPr>
        </p:nvSpPr>
        <p:spPr>
          <a:xfrm>
            <a:off x="708025" y="2044700"/>
            <a:ext cx="5663565" cy="4599940"/>
          </a:xfrm>
        </p:spPr>
        <p:txBody>
          <a:bodyPr>
            <a:noAutofit/>
          </a:bodyPr>
          <a:lstStyle/>
          <a:p>
            <a:r>
              <a:rPr lang="en-US" altLang="zh-CN" sz="2000" dirty="0">
                <a:latin typeface="微软雅黑" panose="020B0503020204020204" pitchFamily="34" charset="-122"/>
                <a:ea typeface="微软雅黑" panose="020B0503020204020204" pitchFamily="34" charset="-122"/>
              </a:rPr>
              <a:t>A Deep Belief Network is </a:t>
            </a:r>
            <a:r>
              <a:rPr lang="en-US" altLang="zh-CN" sz="2000" b="1" dirty="0">
                <a:latin typeface="微软雅黑" panose="020B0503020204020204" pitchFamily="34" charset="-122"/>
                <a:ea typeface="微软雅黑" panose="020B0503020204020204" pitchFamily="34" charset="-122"/>
              </a:rPr>
              <a:t>a generative graphical model</a:t>
            </a:r>
            <a:r>
              <a:rPr lang="en-US" altLang="zh-CN" sz="2000" dirty="0">
                <a:latin typeface="微软雅黑" panose="020B0503020204020204" pitchFamily="34" charset="-122"/>
                <a:ea typeface="微软雅黑" panose="020B0503020204020204" pitchFamily="34" charset="-122"/>
              </a:rPr>
              <a:t> that uses a multi-level neural network to learn a representation from training data that could reconstruct the semantic and content of input data with a high probability [2]. </a:t>
            </a:r>
          </a:p>
          <a:p>
            <a:r>
              <a:rPr lang="en-US" altLang="zh-CN" sz="2000" dirty="0">
                <a:latin typeface="微软雅黑" panose="020B0503020204020204" pitchFamily="34" charset="-122"/>
                <a:ea typeface="微软雅黑" panose="020B0503020204020204" pitchFamily="34" charset="-122"/>
              </a:rPr>
              <a:t>DBN contains one input layer and several hidden layers, and the top layer is the output layer that used as features to represent input data as shown in Figure 3. Each layer consists of several stochastic nodes. </a:t>
            </a:r>
          </a:p>
        </p:txBody>
      </p:sp>
      <p:pic>
        <p:nvPicPr>
          <p:cNvPr id="4" name="图片 3"/>
          <p:cNvPicPr>
            <a:picLocks noChangeAspect="1"/>
          </p:cNvPicPr>
          <p:nvPr/>
        </p:nvPicPr>
        <p:blipFill>
          <a:blip r:embed="rId3"/>
          <a:stretch>
            <a:fillRect/>
          </a:stretch>
        </p:blipFill>
        <p:spPr>
          <a:xfrm>
            <a:off x="6639379" y="2044700"/>
            <a:ext cx="4971429" cy="4600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bg1"/>
                </a:solidFill>
                <a:latin typeface="微软雅黑 Light" panose="020B0502040204020203" pitchFamily="34" charset="-122"/>
                <a:ea typeface="微软雅黑 Light" panose="020B0502040204020203" pitchFamily="34" charset="-122"/>
              </a:rPr>
              <a:t>3 APPROACH</a:t>
            </a:r>
          </a:p>
        </p:txBody>
      </p:sp>
      <p:sp>
        <p:nvSpPr>
          <p:cNvPr id="3" name="内容占位符 2"/>
          <p:cNvSpPr>
            <a:spLocks noGrp="1"/>
          </p:cNvSpPr>
          <p:nvPr>
            <p:ph idx="1"/>
          </p:nvPr>
        </p:nvSpPr>
        <p:spPr>
          <a:xfrm>
            <a:off x="708025" y="2044700"/>
            <a:ext cx="10902315" cy="1280795"/>
          </a:xfrm>
        </p:spPr>
        <p:txBody>
          <a:bodyPr>
            <a:noAutofit/>
          </a:bodyPr>
          <a:lstStyle/>
          <a:p>
            <a:r>
              <a:rPr lang="en-US" altLang="zh-CN" sz="2000" dirty="0">
                <a:latin typeface="微软雅黑" panose="020B0503020204020204" pitchFamily="34" charset="-122"/>
                <a:ea typeface="微软雅黑" panose="020B0503020204020204" pitchFamily="34" charset="-122"/>
              </a:rPr>
              <a:t>In this work, we use </a:t>
            </a:r>
            <a:r>
              <a:rPr lang="en-US" altLang="zh-CN" sz="2000" b="1" dirty="0">
                <a:latin typeface="微软雅黑" panose="020B0503020204020204" pitchFamily="34" charset="-122"/>
                <a:ea typeface="微软雅黑" panose="020B0503020204020204" pitchFamily="34" charset="-122"/>
              </a:rPr>
              <a:t>DBN</a:t>
            </a:r>
            <a:r>
              <a:rPr lang="en-US" altLang="zh-CN" sz="2000" dirty="0">
                <a:latin typeface="微软雅黑" panose="020B0503020204020204" pitchFamily="34" charset="-122"/>
                <a:ea typeface="微软雅黑" panose="020B0503020204020204" pitchFamily="34" charset="-122"/>
              </a:rPr>
              <a:t> to generate semantic features automatically from source code and leverage these features to improve defect prediction.</a:t>
            </a:r>
          </a:p>
        </p:txBody>
      </p:sp>
      <p:pic>
        <p:nvPicPr>
          <p:cNvPr id="5" name="图片 4"/>
          <p:cNvPicPr>
            <a:picLocks noChangeAspect="1"/>
          </p:cNvPicPr>
          <p:nvPr/>
        </p:nvPicPr>
        <p:blipFill>
          <a:blip r:embed="rId3"/>
          <a:stretch>
            <a:fillRect/>
          </a:stretch>
        </p:blipFill>
        <p:spPr>
          <a:xfrm>
            <a:off x="1114425" y="3198495"/>
            <a:ext cx="9961880" cy="30949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bg1"/>
                </a:solidFill>
                <a:latin typeface="微软雅黑 Light" panose="020B0502040204020203" pitchFamily="34" charset="-122"/>
                <a:ea typeface="微软雅黑 Light" panose="020B0502040204020203" pitchFamily="34" charset="-122"/>
              </a:rPr>
              <a:t>3.1 Parsing Source Code</a:t>
            </a:r>
          </a:p>
        </p:txBody>
      </p:sp>
      <p:sp>
        <p:nvSpPr>
          <p:cNvPr id="3" name="内容占位符 2"/>
          <p:cNvSpPr>
            <a:spLocks noGrp="1"/>
          </p:cNvSpPr>
          <p:nvPr>
            <p:ph idx="1"/>
          </p:nvPr>
        </p:nvSpPr>
        <p:spPr>
          <a:xfrm>
            <a:off x="708025" y="2044700"/>
            <a:ext cx="10902315" cy="3924300"/>
          </a:xfrm>
        </p:spPr>
        <p:txBody>
          <a:bodyPr>
            <a:noAutofit/>
          </a:bodyPr>
          <a:lstStyle/>
          <a:p>
            <a:r>
              <a:rPr lang="en-US" altLang="zh-CN" sz="2000" dirty="0">
                <a:latin typeface="微软雅黑" panose="020B0503020204020204" pitchFamily="34" charset="-122"/>
                <a:ea typeface="微软雅黑" panose="020B0503020204020204" pitchFamily="34" charset="-122"/>
              </a:rPr>
              <a:t>We need to extract syntactic information from source code for DBN to learn semantic features. We utilize </a:t>
            </a:r>
            <a:r>
              <a:rPr lang="en-US" altLang="zh-CN" sz="2000" b="1" dirty="0">
                <a:latin typeface="微软雅黑" panose="020B0503020204020204" pitchFamily="34" charset="-122"/>
                <a:ea typeface="微软雅黑" panose="020B0503020204020204" pitchFamily="34" charset="-122"/>
              </a:rPr>
              <a:t>Java Abstract Syntax Tree (AST)</a:t>
            </a:r>
            <a:r>
              <a:rPr lang="en-US" altLang="zh-CN" sz="2000" dirty="0">
                <a:latin typeface="微软雅黑" panose="020B0503020204020204" pitchFamily="34" charset="-122"/>
                <a:ea typeface="微软雅黑" panose="020B0503020204020204" pitchFamily="34" charset="-122"/>
              </a:rPr>
              <a:t> to extract syntactic information from source code.</a:t>
            </a:r>
          </a:p>
          <a:p>
            <a:r>
              <a:rPr lang="en-US" altLang="zh-CN" sz="2000" dirty="0">
                <a:latin typeface="微软雅黑" panose="020B0503020204020204" pitchFamily="34" charset="-122"/>
                <a:ea typeface="微软雅黑" panose="020B0503020204020204" pitchFamily="34" charset="-122"/>
              </a:rPr>
              <a:t>Three types of AST nodes are extracted as tokens: 1) nodes of method invocations and class instance creations, e.g., in Figure 3, method foo() and bar() are recorded as their method names, 2) declaration nodes, i.e., method declarations, type declarations, and enum declarations, and 3) control-flow nodes such as while statements, catch clauses, if statements, throw statements,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bg1"/>
                </a:solidFill>
                <a:latin typeface="微软雅黑 Light" panose="020B0502040204020203" pitchFamily="34" charset="-122"/>
                <a:ea typeface="微软雅黑 Light" panose="020B0502040204020203" pitchFamily="34" charset="-122"/>
              </a:rPr>
              <a:t>3.2 Mapping Tokens</a:t>
            </a:r>
          </a:p>
        </p:txBody>
      </p:sp>
      <p:sp>
        <p:nvSpPr>
          <p:cNvPr id="3" name="内容占位符 2"/>
          <p:cNvSpPr>
            <a:spLocks noGrp="1"/>
          </p:cNvSpPr>
          <p:nvPr>
            <p:ph idx="1"/>
          </p:nvPr>
        </p:nvSpPr>
        <p:spPr>
          <a:xfrm>
            <a:off x="708025" y="2044700"/>
            <a:ext cx="10902315" cy="2646045"/>
          </a:xfrm>
        </p:spPr>
        <p:txBody>
          <a:bodyPr>
            <a:noAutofit/>
          </a:bodyPr>
          <a:lstStyle/>
          <a:p>
            <a:r>
              <a:rPr lang="en-US" altLang="zh-CN" dirty="0">
                <a:latin typeface="微软雅黑" panose="020B0503020204020204" pitchFamily="34" charset="-122"/>
                <a:ea typeface="微软雅黑" panose="020B0503020204020204" pitchFamily="34" charset="-122"/>
              </a:rPr>
              <a:t>We first build a mapping between integers and tokens, and </a:t>
            </a:r>
            <a:r>
              <a:rPr lang="en-US" altLang="zh-CN" b="1" dirty="0">
                <a:latin typeface="微软雅黑" panose="020B0503020204020204" pitchFamily="34" charset="-122"/>
                <a:ea typeface="微软雅黑" panose="020B0503020204020204" pitchFamily="34" charset="-122"/>
              </a:rPr>
              <a:t>encode token vectors to integer vectors</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Through this encoding process, method invocation information and inter-class information are represented as integer vectors. In addition, some program structure information is preserved since the order of tokens remains unchanged.</a:t>
            </a:r>
          </a:p>
          <a:p>
            <a:pPr marL="0" indent="0">
              <a:buNone/>
            </a:pPr>
            <a:r>
              <a:rPr lang="en-US" altLang="zh-CN" dirty="0">
                <a:solidFill>
                  <a:srgbClr val="465359"/>
                </a:solidFill>
                <a:latin typeface="微软雅黑" panose="020B0503020204020204" pitchFamily="34" charset="-122"/>
                <a:ea typeface="微软雅黑" panose="020B0503020204020204" pitchFamily="34" charset="-122"/>
                <a:sym typeface="+mn-ea"/>
              </a:rPr>
              <a:t>                  </a:t>
            </a:r>
            <a:r>
              <a:rPr lang="en-US" altLang="zh-CN" sz="1400" dirty="0">
                <a:solidFill>
                  <a:srgbClr val="465359"/>
                </a:solidFill>
                <a:latin typeface="微软雅黑" panose="020B0503020204020204" pitchFamily="34" charset="-122"/>
                <a:ea typeface="微软雅黑" panose="020B0503020204020204" pitchFamily="34" charset="-122"/>
                <a:sym typeface="+mn-ea"/>
              </a:rPr>
              <a:t>                           [...</a:t>
            </a:r>
            <a:r>
              <a:rPr lang="zh-CN" altLang="en-US" sz="1400" dirty="0">
                <a:solidFill>
                  <a:srgbClr val="465359"/>
                </a:solidFill>
                <a:latin typeface="微软雅黑" panose="020B0503020204020204" pitchFamily="34" charset="-122"/>
                <a:ea typeface="微软雅黑" panose="020B0503020204020204" pitchFamily="34" charset="-122"/>
                <a:sym typeface="+mn-ea"/>
              </a:rPr>
              <a:t>，</a:t>
            </a:r>
            <a:r>
              <a:rPr lang="en-US" altLang="zh-CN" sz="1400" dirty="0">
                <a:solidFill>
                  <a:srgbClr val="465359"/>
                </a:solidFill>
                <a:latin typeface="微软雅黑" panose="020B0503020204020204" pitchFamily="34" charset="-122"/>
                <a:ea typeface="微软雅黑" panose="020B0503020204020204" pitchFamily="34" charset="-122"/>
                <a:sym typeface="+mn-ea"/>
              </a:rPr>
              <a:t>if</a:t>
            </a:r>
            <a:r>
              <a:rPr lang="zh-CN" altLang="en-US" sz="1400" dirty="0">
                <a:solidFill>
                  <a:srgbClr val="465359"/>
                </a:solidFill>
                <a:latin typeface="微软雅黑" panose="020B0503020204020204" pitchFamily="34" charset="-122"/>
                <a:ea typeface="微软雅黑" panose="020B0503020204020204" pitchFamily="34" charset="-122"/>
                <a:sym typeface="+mn-ea"/>
              </a:rPr>
              <a:t>，</a:t>
            </a:r>
            <a:r>
              <a:rPr lang="en-US" altLang="zh-CN" sz="1400" dirty="0">
                <a:solidFill>
                  <a:srgbClr val="465359"/>
                </a:solidFill>
                <a:latin typeface="微软雅黑" panose="020B0503020204020204" pitchFamily="34" charset="-122"/>
                <a:ea typeface="微软雅黑" panose="020B0503020204020204" pitchFamily="34" charset="-122"/>
                <a:sym typeface="+mn-ea"/>
              </a:rPr>
              <a:t>foo</a:t>
            </a:r>
            <a:r>
              <a:rPr lang="zh-CN" altLang="en-US" sz="1400" dirty="0">
                <a:solidFill>
                  <a:srgbClr val="465359"/>
                </a:solidFill>
                <a:latin typeface="微软雅黑" panose="020B0503020204020204" pitchFamily="34" charset="-122"/>
                <a:ea typeface="微软雅黑" panose="020B0503020204020204" pitchFamily="34" charset="-122"/>
                <a:sym typeface="+mn-ea"/>
              </a:rPr>
              <a:t>，</a:t>
            </a:r>
            <a:r>
              <a:rPr lang="en-US" altLang="zh-CN" sz="1400" dirty="0">
                <a:solidFill>
                  <a:srgbClr val="465359"/>
                </a:solidFill>
                <a:latin typeface="微软雅黑" panose="020B0503020204020204" pitchFamily="34" charset="-122"/>
                <a:ea typeface="微软雅黑" panose="020B0503020204020204" pitchFamily="34" charset="-122"/>
                <a:sym typeface="+mn-ea"/>
              </a:rPr>
              <a:t>for</a:t>
            </a:r>
            <a:r>
              <a:rPr lang="zh-CN" altLang="en-US" sz="1400" dirty="0">
                <a:solidFill>
                  <a:srgbClr val="465359"/>
                </a:solidFill>
                <a:latin typeface="微软雅黑" panose="020B0503020204020204" pitchFamily="34" charset="-122"/>
                <a:ea typeface="微软雅黑" panose="020B0503020204020204" pitchFamily="34" charset="-122"/>
                <a:sym typeface="+mn-ea"/>
              </a:rPr>
              <a:t>，</a:t>
            </a:r>
            <a:r>
              <a:rPr lang="en-US" altLang="zh-CN" sz="1400" dirty="0">
                <a:solidFill>
                  <a:srgbClr val="465359"/>
                </a:solidFill>
                <a:latin typeface="微软雅黑" panose="020B0503020204020204" pitchFamily="34" charset="-122"/>
                <a:ea typeface="微软雅黑" panose="020B0503020204020204" pitchFamily="34" charset="-122"/>
                <a:sym typeface="+mn-ea"/>
              </a:rPr>
              <a:t>bar</a:t>
            </a:r>
            <a:r>
              <a:rPr lang="zh-CN" altLang="en-US" sz="1400" dirty="0">
                <a:solidFill>
                  <a:srgbClr val="465359"/>
                </a:solidFill>
                <a:latin typeface="微软雅黑" panose="020B0503020204020204" pitchFamily="34" charset="-122"/>
                <a:ea typeface="微软雅黑" panose="020B0503020204020204" pitchFamily="34" charset="-122"/>
                <a:sym typeface="+mn-ea"/>
              </a:rPr>
              <a:t>，</a:t>
            </a:r>
            <a:r>
              <a:rPr lang="en-US" altLang="zh-CN" sz="1400" dirty="0">
                <a:solidFill>
                  <a:srgbClr val="465359"/>
                </a:solidFill>
                <a:latin typeface="微软雅黑" panose="020B0503020204020204" pitchFamily="34" charset="-122"/>
                <a:ea typeface="微软雅黑" panose="020B0503020204020204" pitchFamily="34" charset="-122"/>
                <a:sym typeface="+mn-ea"/>
              </a:rPr>
              <a:t>...]                [...</a:t>
            </a:r>
            <a:r>
              <a:rPr lang="zh-CN" altLang="en-US" sz="1400" dirty="0">
                <a:solidFill>
                  <a:srgbClr val="465359"/>
                </a:solidFill>
                <a:latin typeface="微软雅黑" panose="020B0503020204020204" pitchFamily="34" charset="-122"/>
                <a:ea typeface="微软雅黑" panose="020B0503020204020204" pitchFamily="34" charset="-122"/>
                <a:sym typeface="+mn-ea"/>
              </a:rPr>
              <a:t>，</a:t>
            </a:r>
            <a:r>
              <a:rPr lang="en-US" altLang="zh-CN" sz="1400" dirty="0">
                <a:solidFill>
                  <a:srgbClr val="465359"/>
                </a:solidFill>
                <a:latin typeface="微软雅黑" panose="020B0503020204020204" pitchFamily="34" charset="-122"/>
                <a:ea typeface="微软雅黑" panose="020B0503020204020204" pitchFamily="34" charset="-122"/>
                <a:sym typeface="+mn-ea"/>
              </a:rPr>
              <a:t>foo</a:t>
            </a:r>
            <a:r>
              <a:rPr lang="zh-CN" altLang="en-US" sz="1400" dirty="0">
                <a:solidFill>
                  <a:srgbClr val="465359"/>
                </a:solidFill>
                <a:latin typeface="微软雅黑" panose="020B0503020204020204" pitchFamily="34" charset="-122"/>
                <a:ea typeface="微软雅黑" panose="020B0503020204020204" pitchFamily="34" charset="-122"/>
                <a:sym typeface="+mn-ea"/>
              </a:rPr>
              <a:t>，</a:t>
            </a:r>
            <a:r>
              <a:rPr lang="en-US" altLang="zh-CN" sz="1400" dirty="0">
                <a:solidFill>
                  <a:srgbClr val="465359"/>
                </a:solidFill>
                <a:latin typeface="微软雅黑" panose="020B0503020204020204" pitchFamily="34" charset="-122"/>
                <a:ea typeface="微软雅黑" panose="020B0503020204020204" pitchFamily="34" charset="-122"/>
                <a:sym typeface="+mn-ea"/>
              </a:rPr>
              <a:t>for</a:t>
            </a:r>
            <a:r>
              <a:rPr lang="zh-CN" altLang="en-US" sz="1400" dirty="0">
                <a:solidFill>
                  <a:srgbClr val="465359"/>
                </a:solidFill>
                <a:latin typeface="微软雅黑" panose="020B0503020204020204" pitchFamily="34" charset="-122"/>
                <a:ea typeface="微软雅黑" panose="020B0503020204020204" pitchFamily="34" charset="-122"/>
                <a:sym typeface="+mn-ea"/>
              </a:rPr>
              <a:t>，</a:t>
            </a:r>
            <a:r>
              <a:rPr lang="en-US" altLang="zh-CN" sz="1400" dirty="0">
                <a:solidFill>
                  <a:srgbClr val="465359"/>
                </a:solidFill>
                <a:latin typeface="微软雅黑" panose="020B0503020204020204" pitchFamily="34" charset="-122"/>
                <a:ea typeface="微软雅黑" panose="020B0503020204020204" pitchFamily="34" charset="-122"/>
                <a:sym typeface="+mn-ea"/>
              </a:rPr>
              <a:t>if</a:t>
            </a:r>
            <a:r>
              <a:rPr lang="zh-CN" altLang="en-US" sz="1400" dirty="0">
                <a:solidFill>
                  <a:srgbClr val="465359"/>
                </a:solidFill>
                <a:latin typeface="微软雅黑" panose="020B0503020204020204" pitchFamily="34" charset="-122"/>
                <a:ea typeface="微软雅黑" panose="020B0503020204020204" pitchFamily="34" charset="-122"/>
                <a:sym typeface="+mn-ea"/>
              </a:rPr>
              <a:t>，</a:t>
            </a:r>
            <a:r>
              <a:rPr lang="en-US" altLang="zh-CN" sz="1400" dirty="0">
                <a:solidFill>
                  <a:srgbClr val="465359"/>
                </a:solidFill>
                <a:latin typeface="微软雅黑" panose="020B0503020204020204" pitchFamily="34" charset="-122"/>
                <a:ea typeface="微软雅黑" panose="020B0503020204020204" pitchFamily="34" charset="-122"/>
                <a:sym typeface="+mn-ea"/>
              </a:rPr>
              <a:t>bar</a:t>
            </a:r>
            <a:r>
              <a:rPr lang="zh-CN" altLang="en-US" sz="1400" dirty="0">
                <a:solidFill>
                  <a:srgbClr val="465359"/>
                </a:solidFill>
                <a:latin typeface="微软雅黑" panose="020B0503020204020204" pitchFamily="34" charset="-122"/>
                <a:ea typeface="微软雅黑" panose="020B0503020204020204" pitchFamily="34" charset="-122"/>
                <a:sym typeface="+mn-ea"/>
              </a:rPr>
              <a:t>，</a:t>
            </a:r>
            <a:r>
              <a:rPr lang="en-US" altLang="zh-CN" sz="1400" dirty="0">
                <a:solidFill>
                  <a:srgbClr val="465359"/>
                </a:solidFill>
                <a:latin typeface="微软雅黑" panose="020B0503020204020204" pitchFamily="34" charset="-122"/>
                <a:ea typeface="微软雅黑" panose="020B0503020204020204" pitchFamily="34" charset="-122"/>
                <a:sym typeface="+mn-ea"/>
              </a:rPr>
              <a:t>...] </a:t>
            </a:r>
          </a:p>
          <a:p>
            <a:pPr marL="0" indent="0">
              <a:buNone/>
            </a:pPr>
            <a:r>
              <a:rPr lang="en-US" altLang="zh-CN" sz="1400" dirty="0">
                <a:solidFill>
                  <a:srgbClr val="465359"/>
                </a:solidFill>
                <a:latin typeface="微软雅黑" panose="020B0503020204020204" pitchFamily="34" charset="-122"/>
                <a:ea typeface="微软雅黑" panose="020B0503020204020204" pitchFamily="34" charset="-122"/>
                <a:sym typeface="+mn-ea"/>
              </a:rPr>
              <a:t>                                                               [1,2,3,4]                                              [2,3,1,4]</a:t>
            </a:r>
          </a:p>
          <a:p>
            <a:endParaRPr lang="en-US" altLang="zh-CN"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3263900" y="4279900"/>
            <a:ext cx="5477510" cy="24015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bg1"/>
                </a:solidFill>
                <a:latin typeface="微软雅黑 Light" panose="020B0502040204020203" pitchFamily="34" charset="-122"/>
                <a:ea typeface="微软雅黑 Light" panose="020B0502040204020203" pitchFamily="34" charset="-122"/>
              </a:rPr>
              <a:t>3.3 Training DBN and Generating Features</a:t>
            </a:r>
          </a:p>
        </p:txBody>
      </p:sp>
      <p:sp>
        <p:nvSpPr>
          <p:cNvPr id="3" name="内容占位符 2"/>
          <p:cNvSpPr>
            <a:spLocks noGrp="1"/>
          </p:cNvSpPr>
          <p:nvPr>
            <p:ph idx="1"/>
          </p:nvPr>
        </p:nvSpPr>
        <p:spPr>
          <a:xfrm>
            <a:off x="708025" y="2044700"/>
            <a:ext cx="10902315" cy="4504690"/>
          </a:xfrm>
        </p:spPr>
        <p:txBody>
          <a:bodyPr>
            <a:noAutofit/>
          </a:bodyPr>
          <a:lstStyle/>
          <a:p>
            <a:pPr marL="0" indent="0">
              <a:buNone/>
            </a:pPr>
            <a:r>
              <a:rPr lang="en-US" altLang="zh-CN" sz="2000" b="1" dirty="0">
                <a:latin typeface="微软雅黑" panose="020B0503020204020204" pitchFamily="34" charset="-122"/>
                <a:ea typeface="微软雅黑" panose="020B0503020204020204" pitchFamily="34" charset="-122"/>
              </a:rPr>
              <a:t>3.3.1 Training DBN</a:t>
            </a:r>
          </a:p>
          <a:p>
            <a:r>
              <a:rPr lang="en-US" altLang="zh-CN" sz="2000" dirty="0">
                <a:latin typeface="微软雅黑" panose="020B0503020204020204" pitchFamily="34" charset="-122"/>
                <a:ea typeface="微软雅黑" panose="020B0503020204020204" pitchFamily="34" charset="-122"/>
              </a:rPr>
              <a:t>we need to tune three parameters, which are: 1) the number of hidden layers, 2) the number of nodes in each hidden layer, and 3) the number of training iterations.</a:t>
            </a:r>
          </a:p>
          <a:p>
            <a:r>
              <a:rPr lang="en-US" altLang="zh-CN" sz="2000" dirty="0">
                <a:latin typeface="微软雅黑" panose="020B0503020204020204" pitchFamily="34" charset="-122"/>
                <a:ea typeface="微软雅黑" panose="020B0503020204020204" pitchFamily="34" charset="-122"/>
              </a:rPr>
              <a:t>To simplify our model, we set the number of nodes to be the same in each layer.</a:t>
            </a:r>
          </a:p>
          <a:p>
            <a:pPr marL="0" indent="0">
              <a:buNone/>
            </a:pPr>
            <a:r>
              <a:rPr lang="en-US" altLang="zh-CN" sz="2000" b="1" dirty="0">
                <a:latin typeface="微软雅黑" panose="020B0503020204020204" pitchFamily="34" charset="-122"/>
                <a:ea typeface="微软雅黑" panose="020B0503020204020204" pitchFamily="34" charset="-122"/>
              </a:rPr>
              <a:t>3.3.2 Generating Features</a:t>
            </a:r>
          </a:p>
          <a:p>
            <a:r>
              <a:rPr lang="en-US" altLang="zh-CN" sz="2000" dirty="0">
                <a:latin typeface="微软雅黑" panose="020B0503020204020204" pitchFamily="34" charset="-122"/>
                <a:ea typeface="微软雅黑" panose="020B0503020204020204" pitchFamily="34" charset="-122"/>
              </a:rPr>
              <a:t>We input the normalized integer vectors of the training data and the test data into the DBN respectively, and then obtain semantic features for the training and test data from the output layer of the DBN.</a:t>
            </a:r>
          </a:p>
          <a:p>
            <a:pPr marL="0" indent="0">
              <a:buNone/>
            </a:pPr>
            <a:r>
              <a:rPr lang="en-US" altLang="zh-CN" sz="2000" dirty="0">
                <a:solidFill>
                  <a:srgbClr val="465359"/>
                </a:solidFill>
                <a:latin typeface="微软雅黑" panose="020B0503020204020204" pitchFamily="34" charset="-122"/>
                <a:ea typeface="微软雅黑" panose="020B0503020204020204" pitchFamily="34" charset="-122"/>
                <a:sym typeface="+mn-ea"/>
              </a:rPr>
              <a:t>                  </a:t>
            </a:r>
            <a:r>
              <a:rPr lang="en-US" altLang="zh-CN" sz="1600" dirty="0">
                <a:solidFill>
                  <a:srgbClr val="465359"/>
                </a:solidFill>
                <a:latin typeface="微软雅黑" panose="020B0503020204020204" pitchFamily="34" charset="-122"/>
                <a:ea typeface="微软雅黑" panose="020B0503020204020204" pitchFamily="34" charset="-122"/>
                <a:sym typeface="+mn-ea"/>
              </a:rPr>
              <a:t>            </a:t>
            </a:r>
          </a:p>
          <a:p>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bg1"/>
                </a:solidFill>
                <a:latin typeface="微软雅黑 Light" panose="020B0502040204020203" pitchFamily="34" charset="-122"/>
                <a:ea typeface="微软雅黑 Light" panose="020B0502040204020203" pitchFamily="34" charset="-122"/>
              </a:rPr>
              <a:t>3.4 Building Models and Performing Defect Prediction</a:t>
            </a:r>
          </a:p>
        </p:txBody>
      </p:sp>
      <p:sp>
        <p:nvSpPr>
          <p:cNvPr id="3" name="内容占位符 2"/>
          <p:cNvSpPr>
            <a:spLocks noGrp="1"/>
          </p:cNvSpPr>
          <p:nvPr>
            <p:ph idx="1"/>
          </p:nvPr>
        </p:nvSpPr>
        <p:spPr>
          <a:xfrm>
            <a:off x="708025" y="2044700"/>
            <a:ext cx="10902315" cy="3576320"/>
          </a:xfrm>
        </p:spPr>
        <p:txBody>
          <a:bodyPr>
            <a:noAutofit/>
          </a:bodyPr>
          <a:lstStyle/>
          <a:p>
            <a:pPr marL="0" indent="0">
              <a:buNone/>
            </a:pPr>
            <a:endParaRPr lang="en-US" altLang="zh-CN" sz="20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After we obtain the generated semantic features for each file in both the training data and the test data, we build and train defect prediction models by following the standard defect prediction process described in Section 2, and then we use the test data to evaluate the performance of the built defect prediction models.</a:t>
            </a:r>
          </a:p>
          <a:p>
            <a:pPr marL="0" indent="0">
              <a:buNone/>
            </a:pPr>
            <a:r>
              <a:rPr lang="en-US" altLang="zh-CN" sz="2000" dirty="0">
                <a:solidFill>
                  <a:srgbClr val="465359"/>
                </a:solidFill>
                <a:latin typeface="微软雅黑" panose="020B0503020204020204" pitchFamily="34" charset="-122"/>
                <a:ea typeface="微软雅黑" panose="020B0503020204020204" pitchFamily="34" charset="-122"/>
                <a:sym typeface="+mn-ea"/>
              </a:rPr>
              <a:t>                  </a:t>
            </a:r>
            <a:r>
              <a:rPr lang="en-US" altLang="zh-CN" sz="1600" dirty="0">
                <a:solidFill>
                  <a:srgbClr val="465359"/>
                </a:solidFill>
                <a:latin typeface="微软雅黑" panose="020B0503020204020204" pitchFamily="34" charset="-122"/>
                <a:ea typeface="微软雅黑" panose="020B0503020204020204" pitchFamily="34" charset="-122"/>
                <a:sym typeface="+mn-ea"/>
              </a:rPr>
              <a:t>            </a:t>
            </a:r>
          </a:p>
          <a:p>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bg1"/>
                </a:solidFill>
                <a:latin typeface="微软雅黑 Light" panose="020B0502040204020203" pitchFamily="34" charset="-122"/>
                <a:ea typeface="微软雅黑 Light" panose="020B0502040204020203" pitchFamily="34" charset="-122"/>
              </a:rPr>
              <a:t>4 EXPERIMENT</a:t>
            </a:r>
          </a:p>
        </p:txBody>
      </p:sp>
      <p:pic>
        <p:nvPicPr>
          <p:cNvPr id="4" name="图片 3"/>
          <p:cNvPicPr>
            <a:picLocks noChangeAspect="1"/>
          </p:cNvPicPr>
          <p:nvPr/>
        </p:nvPicPr>
        <p:blipFill>
          <a:blip r:embed="rId3"/>
          <a:stretch>
            <a:fillRect/>
          </a:stretch>
        </p:blipFill>
        <p:spPr>
          <a:xfrm>
            <a:off x="3126105" y="2652395"/>
            <a:ext cx="5938520" cy="4013200"/>
          </a:xfrm>
          <a:prstGeom prst="rect">
            <a:avLst/>
          </a:prstGeom>
        </p:spPr>
      </p:pic>
      <p:sp>
        <p:nvSpPr>
          <p:cNvPr id="7" name="内容占位符 6"/>
          <p:cNvSpPr>
            <a:spLocks noGrp="1"/>
          </p:cNvSpPr>
          <p:nvPr>
            <p:ph idx="1"/>
          </p:nvPr>
        </p:nvSpPr>
        <p:spPr>
          <a:xfrm>
            <a:off x="708025" y="2044700"/>
            <a:ext cx="10902315" cy="1125855"/>
          </a:xfrm>
        </p:spPr>
        <p:txBody>
          <a:bodyPr>
            <a:noAutofit/>
          </a:bodyPr>
          <a:lstStyle/>
          <a:p>
            <a:pPr marL="0" indent="0">
              <a:buNone/>
            </a:pPr>
            <a:endParaRPr lang="en-US" altLang="zh-CN" sz="2000" b="1" dirty="0">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Setting the number of hidden layers and the number of nodes in each layer</a:t>
            </a:r>
          </a:p>
          <a:p>
            <a:pPr marL="0" indent="0">
              <a:buNone/>
            </a:pPr>
            <a:r>
              <a:rPr lang="en-US" altLang="zh-CN" sz="2000" dirty="0">
                <a:solidFill>
                  <a:srgbClr val="465359"/>
                </a:solidFill>
                <a:latin typeface="微软雅黑" panose="020B0503020204020204" pitchFamily="34" charset="-122"/>
                <a:ea typeface="微软雅黑" panose="020B0503020204020204" pitchFamily="34" charset="-122"/>
                <a:sym typeface="+mn-ea"/>
              </a:rPr>
              <a:t>                  </a:t>
            </a:r>
            <a:r>
              <a:rPr lang="en-US" altLang="zh-CN" sz="1600" dirty="0">
                <a:solidFill>
                  <a:srgbClr val="465359"/>
                </a:solidFill>
                <a:latin typeface="微软雅黑" panose="020B0503020204020204" pitchFamily="34" charset="-122"/>
                <a:ea typeface="微软雅黑" panose="020B0503020204020204" pitchFamily="34" charset="-122"/>
                <a:sym typeface="+mn-ea"/>
              </a:rPr>
              <a:t>            </a:t>
            </a:r>
          </a:p>
          <a:p>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bg1"/>
                </a:solidFill>
                <a:latin typeface="微软雅黑 Light" panose="020B0502040204020203" pitchFamily="34" charset="-122"/>
                <a:ea typeface="微软雅黑 Light" panose="020B0502040204020203" pitchFamily="34" charset="-122"/>
              </a:rPr>
              <a:t>4 EXPERIMENT</a:t>
            </a:r>
          </a:p>
        </p:txBody>
      </p:sp>
      <p:sp>
        <p:nvSpPr>
          <p:cNvPr id="7" name="内容占位符 6"/>
          <p:cNvSpPr>
            <a:spLocks noGrp="1"/>
          </p:cNvSpPr>
          <p:nvPr>
            <p:ph idx="1"/>
          </p:nvPr>
        </p:nvSpPr>
        <p:spPr>
          <a:xfrm>
            <a:off x="708025" y="2044700"/>
            <a:ext cx="10902315" cy="1125855"/>
          </a:xfrm>
        </p:spPr>
        <p:txBody>
          <a:bodyPr>
            <a:noAutofit/>
          </a:bodyPr>
          <a:lstStyle/>
          <a:p>
            <a:pPr marL="0" indent="0">
              <a:buNone/>
            </a:pPr>
            <a:endParaRPr lang="en-US" altLang="zh-CN" sz="2000" b="1" dirty="0">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Setting the number of iterations</a:t>
            </a:r>
          </a:p>
          <a:p>
            <a:pPr marL="0" indent="0">
              <a:buNone/>
            </a:pPr>
            <a:r>
              <a:rPr lang="en-US" altLang="zh-CN" sz="2000" dirty="0">
                <a:solidFill>
                  <a:srgbClr val="465359"/>
                </a:solidFill>
                <a:latin typeface="微软雅黑" panose="020B0503020204020204" pitchFamily="34" charset="-122"/>
                <a:ea typeface="微软雅黑" panose="020B0503020204020204" pitchFamily="34" charset="-122"/>
                <a:sym typeface="+mn-ea"/>
              </a:rPr>
              <a:t>                  </a:t>
            </a:r>
            <a:r>
              <a:rPr lang="en-US" altLang="zh-CN" sz="1600" dirty="0">
                <a:solidFill>
                  <a:srgbClr val="465359"/>
                </a:solidFill>
                <a:latin typeface="微软雅黑" panose="020B0503020204020204" pitchFamily="34" charset="-122"/>
                <a:ea typeface="微软雅黑" panose="020B0503020204020204" pitchFamily="34" charset="-122"/>
                <a:sym typeface="+mn-ea"/>
              </a:rPr>
              <a:t>            </a:t>
            </a:r>
          </a:p>
          <a:p>
            <a:endParaRPr lang="en-US" altLang="zh-CN"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123565" y="2581275"/>
            <a:ext cx="5943600" cy="40805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bg1"/>
                </a:solidFill>
                <a:latin typeface="微软雅黑 Light" panose="020B0502040204020203" pitchFamily="34" charset="-122"/>
                <a:ea typeface="微软雅黑 Light" panose="020B0502040204020203" pitchFamily="34" charset="-122"/>
              </a:rPr>
              <a:t>4 EXPERIMENT</a:t>
            </a:r>
          </a:p>
        </p:txBody>
      </p:sp>
      <p:sp>
        <p:nvSpPr>
          <p:cNvPr id="7" name="内容占位符 6"/>
          <p:cNvSpPr>
            <a:spLocks noGrp="1"/>
          </p:cNvSpPr>
          <p:nvPr>
            <p:ph idx="1"/>
          </p:nvPr>
        </p:nvSpPr>
        <p:spPr>
          <a:xfrm>
            <a:off x="708025" y="2044700"/>
            <a:ext cx="5149850" cy="1369060"/>
          </a:xfrm>
        </p:spPr>
        <p:txBody>
          <a:bodyPr>
            <a:noAutofit/>
          </a:bodyPr>
          <a:lstStyle/>
          <a:p>
            <a:pPr marL="0" indent="0">
              <a:buNone/>
            </a:pPr>
            <a:endParaRPr lang="en-US" altLang="zh-CN" sz="2000" b="1" dirty="0">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RQ1: Do semantic features outperform traditional features for within-project defect prediction?</a:t>
            </a:r>
          </a:p>
          <a:p>
            <a:pPr marL="0" indent="0">
              <a:buNone/>
            </a:pPr>
            <a:r>
              <a:rPr lang="en-US" altLang="zh-CN" sz="2000" dirty="0">
                <a:solidFill>
                  <a:srgbClr val="465359"/>
                </a:solidFill>
                <a:latin typeface="微软雅黑" panose="020B0503020204020204" pitchFamily="34" charset="-122"/>
                <a:ea typeface="微软雅黑" panose="020B0503020204020204" pitchFamily="34" charset="-122"/>
                <a:sym typeface="+mn-ea"/>
              </a:rPr>
              <a:t>                  </a:t>
            </a:r>
            <a:r>
              <a:rPr lang="en-US" altLang="zh-CN" sz="1600" dirty="0">
                <a:solidFill>
                  <a:srgbClr val="465359"/>
                </a:solidFill>
                <a:latin typeface="微软雅黑" panose="020B0503020204020204" pitchFamily="34" charset="-122"/>
                <a:ea typeface="微软雅黑" panose="020B0503020204020204" pitchFamily="34" charset="-122"/>
                <a:sym typeface="+mn-ea"/>
              </a:rPr>
              <a:t>            </a:t>
            </a:r>
          </a:p>
          <a:p>
            <a:endParaRPr lang="en-US" altLang="zh-CN"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6153150" y="2044700"/>
            <a:ext cx="4769485" cy="46863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1 Introduction</a:t>
            </a:r>
            <a:endParaRPr lang="zh-CN" altLang="en-US" dirty="0"/>
          </a:p>
        </p:txBody>
      </p:sp>
      <p:sp>
        <p:nvSpPr>
          <p:cNvPr id="3" name="内容占位符 2"/>
          <p:cNvSpPr>
            <a:spLocks noGrp="1"/>
          </p:cNvSpPr>
          <p:nvPr>
            <p:ph idx="1"/>
          </p:nvPr>
        </p:nvSpPr>
        <p:spPr>
          <a:xfrm>
            <a:off x="581193" y="2180496"/>
            <a:ext cx="6403807" cy="3678303"/>
          </a:xfrm>
        </p:spPr>
        <p:txBody>
          <a:bodyPr>
            <a:normAutofit fontScale="85000" lnSpcReduction="10000"/>
          </a:bodyPr>
          <a:lstStyle/>
          <a:p>
            <a:r>
              <a:rPr lang="en-US" altLang="zh-CN" sz="2400" b="1" dirty="0">
                <a:latin typeface="微软雅黑" panose="020B0503020204020204" pitchFamily="34" charset="-122"/>
                <a:ea typeface="微软雅黑" panose="020B0503020204020204" pitchFamily="34" charset="-122"/>
              </a:rPr>
              <a:t>two new directions </a:t>
            </a:r>
            <a:r>
              <a:rPr lang="en-US" altLang="zh-CN" sz="2400" dirty="0">
                <a:latin typeface="微软雅黑" panose="020B0503020204020204" pitchFamily="34" charset="-122"/>
                <a:ea typeface="微软雅黑" panose="020B0503020204020204" pitchFamily="34" charset="-122"/>
              </a:rPr>
              <a:t>: First, we model the history of what has been said before the last message, termed </a:t>
            </a:r>
            <a:r>
              <a:rPr lang="en-US" altLang="zh-CN" sz="2400" b="1" dirty="0">
                <a:latin typeface="微软雅黑" panose="020B0503020204020204" pitchFamily="34" charset="-122"/>
                <a:ea typeface="微软雅黑" panose="020B0503020204020204" pitchFamily="34" charset="-122"/>
              </a:rPr>
              <a:t>context</a:t>
            </a:r>
            <a:r>
              <a:rPr lang="en-US" altLang="zh-CN" sz="2400" dirty="0">
                <a:latin typeface="微软雅黑" panose="020B0503020204020204" pitchFamily="34" charset="-122"/>
                <a:ea typeface="微软雅黑" panose="020B0503020204020204" pitchFamily="34" charset="-122"/>
              </a:rPr>
              <a:t>.  Second, to capture longer-term contextual signals, we model each user’s personal history across all the conversations in which he or she participated in. We refer to this information as </a:t>
            </a:r>
            <a:r>
              <a:rPr lang="en-US" altLang="zh-CN" sz="2400" b="1" dirty="0">
                <a:latin typeface="微软雅黑" panose="020B0503020204020204" pitchFamily="34" charset="-122"/>
                <a:ea typeface="微软雅黑" panose="020B0503020204020204" pitchFamily="34" charset="-122"/>
              </a:rPr>
              <a:t>personal history</a:t>
            </a:r>
            <a:r>
              <a:rPr lang="en-US" altLang="zh-CN" sz="2400" dirty="0">
                <a:latin typeface="微软雅黑" panose="020B0503020204020204" pitchFamily="34" charset="-122"/>
                <a:ea typeface="微软雅黑" panose="020B0503020204020204" pitchFamily="34" charset="-122"/>
              </a:rPr>
              <a:t>. </a:t>
            </a:r>
          </a:p>
          <a:p>
            <a:r>
              <a:rPr lang="en-US" altLang="zh-CN" sz="2400" dirty="0">
                <a:latin typeface="微软雅黑" panose="020B0503020204020204" pitchFamily="34" charset="-122"/>
                <a:ea typeface="微软雅黑" panose="020B0503020204020204" pitchFamily="34" charset="-122"/>
              </a:rPr>
              <a:t>Specifically, we extract conversations from Reddit, a popular social news networking website. We extracted 133 million posts from 326K different </a:t>
            </a:r>
            <a:r>
              <a:rPr lang="en-US" altLang="zh-CN" sz="2400" dirty="0" err="1">
                <a:latin typeface="微软雅黑" panose="020B0503020204020204" pitchFamily="34" charset="-122"/>
                <a:ea typeface="微软雅黑" panose="020B0503020204020204" pitchFamily="34" charset="-122"/>
              </a:rPr>
              <a:t>subforums</a:t>
            </a:r>
            <a:r>
              <a:rPr lang="en-US" altLang="zh-CN" sz="2400" dirty="0">
                <a:latin typeface="微软雅黑" panose="020B0503020204020204" pitchFamily="34" charset="-122"/>
                <a:ea typeface="微软雅黑" panose="020B0503020204020204" pitchFamily="34" charset="-122"/>
              </a:rPr>
              <a:t> , consisting of 2.1 billion comments. </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6883400" y="2742898"/>
            <a:ext cx="4578896" cy="252760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bg1"/>
                </a:solidFill>
                <a:latin typeface="微软雅黑 Light" panose="020B0502040204020203" pitchFamily="34" charset="-122"/>
                <a:ea typeface="微软雅黑 Light" panose="020B0502040204020203" pitchFamily="34" charset="-122"/>
              </a:rPr>
              <a:t>4 EXPERIMENT</a:t>
            </a:r>
          </a:p>
        </p:txBody>
      </p:sp>
      <p:sp>
        <p:nvSpPr>
          <p:cNvPr id="7" name="内容占位符 6"/>
          <p:cNvSpPr>
            <a:spLocks noGrp="1"/>
          </p:cNvSpPr>
          <p:nvPr>
            <p:ph idx="1"/>
          </p:nvPr>
        </p:nvSpPr>
        <p:spPr>
          <a:xfrm>
            <a:off x="708025" y="2044700"/>
            <a:ext cx="5149850" cy="1369060"/>
          </a:xfrm>
        </p:spPr>
        <p:txBody>
          <a:bodyPr>
            <a:noAutofit/>
          </a:bodyPr>
          <a:lstStyle/>
          <a:p>
            <a:pPr marL="0" indent="0">
              <a:buNone/>
            </a:pPr>
            <a:endParaRPr lang="en-US" altLang="zh-CN" sz="2000" b="1" dirty="0">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RQ1a: Do semantic features outperform traditional features with other classification algorithms?</a:t>
            </a:r>
          </a:p>
          <a:p>
            <a:pPr marL="0" indent="0">
              <a:buNone/>
            </a:pPr>
            <a:r>
              <a:rPr lang="en-US" altLang="zh-CN" sz="2000" dirty="0">
                <a:solidFill>
                  <a:srgbClr val="465359"/>
                </a:solidFill>
                <a:latin typeface="微软雅黑" panose="020B0503020204020204" pitchFamily="34" charset="-122"/>
                <a:ea typeface="微软雅黑" panose="020B0503020204020204" pitchFamily="34" charset="-122"/>
                <a:sym typeface="+mn-ea"/>
              </a:rPr>
              <a:t>                  </a:t>
            </a:r>
            <a:r>
              <a:rPr lang="en-US" altLang="zh-CN" sz="1600" dirty="0">
                <a:solidFill>
                  <a:srgbClr val="465359"/>
                </a:solidFill>
                <a:latin typeface="微软雅黑" panose="020B0503020204020204" pitchFamily="34" charset="-122"/>
                <a:ea typeface="微软雅黑" panose="020B0503020204020204" pitchFamily="34" charset="-122"/>
                <a:sym typeface="+mn-ea"/>
              </a:rPr>
              <a:t>            </a:t>
            </a:r>
          </a:p>
          <a:p>
            <a:endParaRPr lang="en-US" altLang="zh-CN"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6051550" y="1927860"/>
            <a:ext cx="5151120" cy="47669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bg1"/>
                </a:solidFill>
                <a:latin typeface="微软雅黑 Light" panose="020B0502040204020203" pitchFamily="34" charset="-122"/>
                <a:ea typeface="微软雅黑 Light" panose="020B0502040204020203" pitchFamily="34" charset="-122"/>
              </a:rPr>
              <a:t>4 EXPERIMENT</a:t>
            </a:r>
          </a:p>
        </p:txBody>
      </p:sp>
      <p:sp>
        <p:nvSpPr>
          <p:cNvPr id="7" name="内容占位符 6"/>
          <p:cNvSpPr>
            <a:spLocks noGrp="1"/>
          </p:cNvSpPr>
          <p:nvPr>
            <p:ph idx="1"/>
          </p:nvPr>
        </p:nvSpPr>
        <p:spPr>
          <a:xfrm>
            <a:off x="708025" y="2044700"/>
            <a:ext cx="5149850" cy="1369060"/>
          </a:xfrm>
        </p:spPr>
        <p:txBody>
          <a:bodyPr>
            <a:noAutofit/>
          </a:bodyPr>
          <a:lstStyle/>
          <a:p>
            <a:pPr marL="0" indent="0">
              <a:buNone/>
            </a:pPr>
            <a:endParaRPr lang="en-US" altLang="zh-CN" sz="2000" b="1" dirty="0">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RQ2: Do semantic features outperform traditional features for cross-project defect prediction?</a:t>
            </a:r>
          </a:p>
          <a:p>
            <a:pPr marL="0" indent="0">
              <a:buNone/>
            </a:pPr>
            <a:r>
              <a:rPr lang="en-US" altLang="zh-CN" sz="2000" dirty="0">
                <a:solidFill>
                  <a:srgbClr val="465359"/>
                </a:solidFill>
                <a:latin typeface="微软雅黑" panose="020B0503020204020204" pitchFamily="34" charset="-122"/>
                <a:ea typeface="微软雅黑" panose="020B0503020204020204" pitchFamily="34" charset="-122"/>
                <a:sym typeface="+mn-ea"/>
              </a:rPr>
              <a:t>                  </a:t>
            </a:r>
            <a:r>
              <a:rPr lang="en-US" altLang="zh-CN" sz="1600" dirty="0">
                <a:solidFill>
                  <a:srgbClr val="465359"/>
                </a:solidFill>
                <a:latin typeface="微软雅黑" panose="020B0503020204020204" pitchFamily="34" charset="-122"/>
                <a:ea typeface="微软雅黑" panose="020B0503020204020204" pitchFamily="34" charset="-122"/>
                <a:sym typeface="+mn-ea"/>
              </a:rPr>
              <a:t>            </a:t>
            </a:r>
          </a:p>
          <a:p>
            <a:endParaRPr lang="en-US" altLang="zh-CN" sz="20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6292215" y="2044700"/>
            <a:ext cx="4430395" cy="470662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THANKS</a:t>
            </a:r>
          </a:p>
        </p:txBody>
      </p:sp>
      <p:sp>
        <p:nvSpPr>
          <p:cNvPr id="3" name="文本占位符 2"/>
          <p:cNvSpPr>
            <a:spLocks noGrp="1"/>
          </p:cNvSpPr>
          <p:nvPr>
            <p:ph type="body" idx="1"/>
          </p:nvPr>
        </p:nvSpPr>
        <p:spPr/>
        <p:txBody>
          <a:bodyPr>
            <a:normAutofit fontScale="90000" lnSpcReduction="20000"/>
          </a:bodyPr>
          <a:lstStyle/>
          <a:p>
            <a:r>
              <a:rPr lang="zh-CN" altLang="en-US"/>
              <a:t>                                                                                                                                                                                                    陈典 2017.03.</a:t>
            </a:r>
            <a:r>
              <a:rPr lang="en-US" altLang="zh-CN"/>
              <a:t>30</a:t>
            </a:r>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1 Introduction</a:t>
            </a:r>
            <a:endParaRPr lang="zh-CN" altLang="en-US" dirty="0"/>
          </a:p>
        </p:txBody>
      </p:sp>
      <p:sp>
        <p:nvSpPr>
          <p:cNvPr id="3" name="内容占位符 2"/>
          <p:cNvSpPr>
            <a:spLocks noGrp="1"/>
          </p:cNvSpPr>
          <p:nvPr>
            <p:ph idx="1"/>
          </p:nvPr>
        </p:nvSpPr>
        <p:spPr>
          <a:xfrm>
            <a:off x="581193" y="2180496"/>
            <a:ext cx="11029615" cy="3678303"/>
          </a:xfrm>
        </p:spPr>
        <p:txBody>
          <a:bodyPr>
            <a:normAutofit/>
          </a:bodyPr>
          <a:lstStyle/>
          <a:p>
            <a:r>
              <a:rPr lang="en-US" altLang="zh-CN" sz="2400" dirty="0">
                <a:latin typeface="微软雅黑" panose="020B0503020204020204" pitchFamily="34" charset="-122"/>
                <a:ea typeface="微软雅黑" panose="020B0503020204020204" pitchFamily="34" charset="-122"/>
              </a:rPr>
              <a:t>Instead of modeling message generation directly , the current work focuses on the </a:t>
            </a:r>
            <a:r>
              <a:rPr lang="en-US" altLang="zh-CN" sz="2400" b="1" dirty="0">
                <a:latin typeface="微软雅黑" panose="020B0503020204020204" pitchFamily="34" charset="-122"/>
                <a:ea typeface="微软雅黑" panose="020B0503020204020204" pitchFamily="34" charset="-122"/>
              </a:rPr>
              <a:t>ranking task of “response selection”</a:t>
            </a:r>
            <a:r>
              <a:rPr lang="en-US" altLang="zh-CN" sz="2400" dirty="0">
                <a:latin typeface="微软雅黑" panose="020B0503020204020204" pitchFamily="34" charset="-122"/>
                <a:ea typeface="微软雅黑" panose="020B0503020204020204" pitchFamily="34" charset="-122"/>
              </a:rPr>
              <a:t>.</a:t>
            </a:r>
          </a:p>
          <a:p>
            <a:r>
              <a:rPr lang="en-US" altLang="zh-CN" sz="2400" dirty="0">
                <a:latin typeface="微软雅黑" panose="020B0503020204020204" pitchFamily="34" charset="-122"/>
                <a:ea typeface="微软雅黑" panose="020B0503020204020204" pitchFamily="34" charset="-122"/>
              </a:rPr>
              <a:t>We train a deep neural network as </a:t>
            </a:r>
            <a:r>
              <a:rPr lang="en-US" altLang="zh-CN" sz="2400" b="1" dirty="0">
                <a:latin typeface="微软雅黑" panose="020B0503020204020204" pitchFamily="34" charset="-122"/>
                <a:ea typeface="微软雅黑" panose="020B0503020204020204" pitchFamily="34" charset="-122"/>
              </a:rPr>
              <a:t>a binary classifier</a:t>
            </a:r>
            <a:r>
              <a:rPr lang="en-US" altLang="zh-CN" sz="2400" dirty="0">
                <a:latin typeface="微软雅黑" panose="020B0503020204020204" pitchFamily="34" charset="-122"/>
                <a:ea typeface="微软雅黑" panose="020B0503020204020204" pitchFamily="34" charset="-122"/>
              </a:rPr>
              <a:t>.</a:t>
            </a:r>
          </a:p>
          <a:p>
            <a:r>
              <a:rPr lang="en-US" altLang="zh-CN" sz="2400" dirty="0">
                <a:latin typeface="微软雅黑" panose="020B0503020204020204" pitchFamily="34" charset="-122"/>
                <a:ea typeface="微软雅黑" panose="020B0503020204020204" pitchFamily="34" charset="-122"/>
              </a:rPr>
              <a:t>Our approach encourages the system to </a:t>
            </a:r>
            <a:r>
              <a:rPr lang="en-US" altLang="zh-CN" sz="2400" b="1" dirty="0">
                <a:latin typeface="微软雅黑" panose="020B0503020204020204" pitchFamily="34" charset="-122"/>
                <a:ea typeface="微软雅黑" panose="020B0503020204020204" pitchFamily="34" charset="-122"/>
              </a:rPr>
              <a:t>discriminate </a:t>
            </a:r>
            <a:r>
              <a:rPr lang="en-US" altLang="zh-CN" sz="2400" dirty="0">
                <a:latin typeface="微软雅黑" panose="020B0503020204020204" pitchFamily="34" charset="-122"/>
                <a:ea typeface="微软雅黑" panose="020B0503020204020204" pitchFamily="34" charset="-122"/>
              </a:rPr>
              <a:t>between the connections of an actual response to the current conversation, and the lack of connections from a random response.</a:t>
            </a:r>
          </a:p>
          <a:p>
            <a:r>
              <a:rPr lang="en-US" altLang="zh-CN" sz="2400" dirty="0">
                <a:latin typeface="微软雅黑" panose="020B0503020204020204" pitchFamily="34" charset="-122"/>
                <a:ea typeface="微软雅黑" panose="020B0503020204020204" pitchFamily="34" charset="-122"/>
              </a:rPr>
              <a:t>We also jointly learn </a:t>
            </a:r>
            <a:r>
              <a:rPr lang="en-US" altLang="zh-CN" sz="2400" b="1" dirty="0">
                <a:latin typeface="微软雅黑" panose="020B0503020204020204" pitchFamily="34" charset="-122"/>
                <a:ea typeface="微软雅黑" panose="020B0503020204020204" pitchFamily="34" charset="-122"/>
              </a:rPr>
              <a:t>a shared word embedding space </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Bengio</a:t>
            </a:r>
            <a:r>
              <a:rPr lang="en-US" altLang="zh-CN" sz="2400" dirty="0">
                <a:latin typeface="微软雅黑" panose="020B0503020204020204" pitchFamily="34" charset="-122"/>
                <a:ea typeface="微软雅黑" panose="020B0503020204020204" pitchFamily="34" charset="-122"/>
              </a:rPr>
              <a:t> et al., 2006) and </a:t>
            </a:r>
            <a:r>
              <a:rPr lang="en-US" altLang="zh-CN" sz="2400" b="1" dirty="0">
                <a:latin typeface="微软雅黑" panose="020B0503020204020204" pitchFamily="34" charset="-122"/>
                <a:ea typeface="微软雅黑" panose="020B0503020204020204" pitchFamily="34" charset="-122"/>
              </a:rPr>
              <a:t>a user embedding space</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2 Related Work</a:t>
            </a:r>
            <a:endParaRPr lang="zh-CN" altLang="en-US" dirty="0"/>
          </a:p>
        </p:txBody>
      </p:sp>
      <p:sp>
        <p:nvSpPr>
          <p:cNvPr id="3" name="内容占位符 2"/>
          <p:cNvSpPr>
            <a:spLocks noGrp="1"/>
          </p:cNvSpPr>
          <p:nvPr>
            <p:ph idx="1"/>
          </p:nvPr>
        </p:nvSpPr>
        <p:spPr>
          <a:xfrm>
            <a:off x="581193" y="2180496"/>
            <a:ext cx="11029615" cy="4169504"/>
          </a:xfrm>
        </p:spPr>
        <p:txBody>
          <a:bodyPr>
            <a:normAutofit fontScale="92500" lnSpcReduction="20000"/>
          </a:bodyPr>
          <a:lstStyle/>
          <a:p>
            <a:r>
              <a:rPr lang="en-US" altLang="zh-CN" dirty="0">
                <a:latin typeface="微软雅黑" panose="020B0503020204020204" pitchFamily="34" charset="-122"/>
                <a:ea typeface="微软雅黑" panose="020B0503020204020204" pitchFamily="34" charset="-122"/>
              </a:rPr>
              <a:t>Ritter et al</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2010</a:t>
            </a:r>
            <a:r>
              <a:rPr lang="zh-CN" altLang="en-US" dirty="0">
                <a:latin typeface="微软雅黑" panose="020B0503020204020204" pitchFamily="34" charset="-122"/>
                <a:ea typeface="微软雅黑" panose="020B0503020204020204" pitchFamily="34" charset="-122"/>
              </a:rPr>
              <a:t>）提出了建立对话系统的数据驱动方法</a:t>
            </a:r>
          </a:p>
          <a:p>
            <a:r>
              <a:rPr lang="en-US" altLang="zh-CN" dirty="0" err="1">
                <a:latin typeface="微软雅黑" panose="020B0503020204020204" pitchFamily="34" charset="-122"/>
                <a:ea typeface="微软雅黑" panose="020B0503020204020204" pitchFamily="34" charset="-122"/>
              </a:rPr>
              <a:t>Banchs</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Li</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2012</a:t>
            </a:r>
            <a:r>
              <a:rPr lang="zh-CN" altLang="en-US" dirty="0">
                <a:latin typeface="微软雅黑" panose="020B0503020204020204" pitchFamily="34" charset="-122"/>
                <a:ea typeface="微软雅黑" panose="020B0503020204020204" pitchFamily="34" charset="-122"/>
              </a:rPr>
              <a:t>）建立了一个搜索引擎来检索任何输入消息的最合适的响应</a:t>
            </a:r>
          </a:p>
          <a:p>
            <a:r>
              <a:rPr lang="zh-CN" altLang="en-US" b="1" dirty="0">
                <a:latin typeface="微软雅黑" panose="020B0503020204020204" pitchFamily="34" charset="-122"/>
                <a:ea typeface="微软雅黑" panose="020B0503020204020204" pitchFamily="34" charset="-122"/>
              </a:rPr>
              <a:t>个性化对话系统</a:t>
            </a:r>
            <a:r>
              <a:rPr lang="en-US" altLang="zh-CN" b="1" dirty="0">
                <a:latin typeface="微软雅黑" panose="020B0503020204020204" pitchFamily="34" charset="-122"/>
                <a:ea typeface="微软雅黑" panose="020B0503020204020204" pitchFamily="34" charset="-122"/>
              </a:rPr>
              <a:t>:</a:t>
            </a:r>
          </a:p>
          <a:p>
            <a:pPr marL="0" indent="0">
              <a:buNone/>
            </a:pPr>
            <a:r>
              <a:rPr lang="zh-CN" altLang="en-US" dirty="0">
                <a:latin typeface="微软雅黑" panose="020B0503020204020204" pitchFamily="34" charset="-122"/>
                <a:ea typeface="微软雅黑" panose="020B0503020204020204" pitchFamily="34" charset="-122"/>
              </a:rPr>
              <a:t>     通过词长，动词强度，极性和对话行为分布来量化的写作风格已被用于对用户建模（</a:t>
            </a:r>
            <a:r>
              <a:rPr lang="en-US" altLang="zh-CN" dirty="0">
                <a:latin typeface="微软雅黑" panose="020B0503020204020204" pitchFamily="34" charset="-122"/>
                <a:ea typeface="微软雅黑" panose="020B0503020204020204" pitchFamily="34" charset="-122"/>
              </a:rPr>
              <a:t>Walker</a:t>
            </a:r>
            <a:r>
              <a:rPr lang="zh-CN" altLang="en-US" dirty="0">
                <a:latin typeface="微软雅黑" panose="020B0503020204020204" pitchFamily="34" charset="-122"/>
                <a:ea typeface="微软雅黑" panose="020B0503020204020204" pitchFamily="34" charset="-122"/>
              </a:rPr>
              <a:t>等人，</a:t>
            </a:r>
            <a:r>
              <a:rPr lang="en-US" altLang="zh-CN" dirty="0">
                <a:latin typeface="微软雅黑" panose="020B0503020204020204" pitchFamily="34" charset="-122"/>
                <a:ea typeface="微软雅黑" panose="020B0503020204020204" pitchFamily="34" charset="-122"/>
              </a:rPr>
              <a:t>2012</a:t>
            </a:r>
            <a:r>
              <a:rPr lang="zh-CN" altLang="en-US" dirty="0">
                <a:latin typeface="微软雅黑" panose="020B0503020204020204" pitchFamily="34" charset="-122"/>
                <a:ea typeface="微软雅黑" panose="020B0503020204020204" pitchFamily="34" charset="-122"/>
              </a:rPr>
              <a:t>）</a:t>
            </a:r>
          </a:p>
          <a:p>
            <a:pPr marL="0" indent="0">
              <a:buNone/>
            </a:pPr>
            <a:r>
              <a:rPr lang="zh-CN" altLang="en-US" dirty="0">
                <a:latin typeface="微软雅黑" panose="020B0503020204020204" pitchFamily="34" charset="-122"/>
                <a:ea typeface="微软雅黑" panose="020B0503020204020204" pitchFamily="34" charset="-122"/>
              </a:rPr>
              <a:t>     侧重于基于人口统计学（如性别，收入，年龄和婚姻状况）建立用户简介（</a:t>
            </a:r>
            <a:r>
              <a:rPr lang="en-US" altLang="zh-CN" dirty="0">
                <a:latin typeface="微软雅黑" panose="020B0503020204020204" pitchFamily="34" charset="-122"/>
                <a:ea typeface="微软雅黑" panose="020B0503020204020204" pitchFamily="34" charset="-122"/>
              </a:rPr>
              <a:t>Bonin</a:t>
            </a:r>
            <a:r>
              <a:rPr lang="zh-CN" altLang="en-US" dirty="0">
                <a:latin typeface="微软雅黑" panose="020B0503020204020204" pitchFamily="34" charset="-122"/>
                <a:ea typeface="微软雅黑" panose="020B0503020204020204" pitchFamily="34" charset="-122"/>
              </a:rPr>
              <a:t>等人，</a:t>
            </a:r>
            <a:r>
              <a:rPr lang="en-US" altLang="zh-CN" dirty="0">
                <a:latin typeface="微软雅黑" panose="020B0503020204020204" pitchFamily="34" charset="-122"/>
                <a:ea typeface="微软雅黑" panose="020B0503020204020204" pitchFamily="34" charset="-122"/>
              </a:rPr>
              <a:t>2014</a:t>
            </a:r>
            <a:r>
              <a:rPr lang="zh-CN" altLang="en-US" dirty="0">
                <a:latin typeface="微软雅黑" panose="020B0503020204020204" pitchFamily="34" charset="-122"/>
                <a:ea typeface="微软雅黑" panose="020B0503020204020204" pitchFamily="34" charset="-122"/>
              </a:rPr>
              <a:t>）</a:t>
            </a:r>
          </a:p>
          <a:p>
            <a:pPr marL="0" indent="0">
              <a:buNone/>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inyals</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Le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2015</a:t>
            </a:r>
            <a:r>
              <a:rPr lang="zh-CN" altLang="en-US" dirty="0">
                <a:latin typeface="微软雅黑" panose="020B0503020204020204" pitchFamily="34" charset="-122"/>
                <a:ea typeface="微软雅黑" panose="020B0503020204020204" pitchFamily="34" charset="-122"/>
              </a:rPr>
              <a:t>）提出使用</a:t>
            </a:r>
            <a:r>
              <a:rPr lang="en-US" altLang="zh-CN" dirty="0">
                <a:latin typeface="微软雅黑" panose="020B0503020204020204" pitchFamily="34" charset="-122"/>
                <a:ea typeface="微软雅黑" panose="020B0503020204020204" pitchFamily="34" charset="-122"/>
              </a:rPr>
              <a:t>IT</a:t>
            </a:r>
            <a:r>
              <a:rPr lang="zh-CN" altLang="en-US" dirty="0">
                <a:latin typeface="微软雅黑" panose="020B0503020204020204" pitchFamily="34" charset="-122"/>
                <a:ea typeface="微软雅黑" panose="020B0503020204020204" pitchFamily="34" charset="-122"/>
              </a:rPr>
              <a:t>桌面聊天日志作为数据集来训练</a:t>
            </a:r>
            <a:r>
              <a:rPr lang="en-US" altLang="zh-CN" dirty="0">
                <a:latin typeface="微软雅黑" panose="020B0503020204020204" pitchFamily="34" charset="-122"/>
                <a:ea typeface="微软雅黑" panose="020B0503020204020204" pitchFamily="34" charset="-122"/>
              </a:rPr>
              <a:t>LSTM</a:t>
            </a:r>
            <a:r>
              <a:rPr lang="zh-CN" altLang="en-US" dirty="0">
                <a:latin typeface="微软雅黑" panose="020B0503020204020204" pitchFamily="34" charset="-122"/>
                <a:ea typeface="微软雅黑" panose="020B0503020204020204" pitchFamily="34" charset="-122"/>
              </a:rPr>
              <a:t>网络以生成新句子</a:t>
            </a:r>
          </a:p>
          <a:p>
            <a:pPr marL="0" indent="0">
              <a:buNone/>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Sordoni</a:t>
            </a:r>
            <a:r>
              <a:rPr lang="zh-CN" altLang="en-US" dirty="0">
                <a:latin typeface="微软雅黑" panose="020B0503020204020204" pitchFamily="34" charset="-122"/>
                <a:ea typeface="微软雅黑" panose="020B0503020204020204" pitchFamily="34" charset="-122"/>
              </a:rPr>
              <a:t>等人（</a:t>
            </a:r>
            <a:r>
              <a:rPr lang="en-US" altLang="zh-CN" dirty="0">
                <a:latin typeface="微软雅黑" panose="020B0503020204020204" pitchFamily="34" charset="-122"/>
                <a:ea typeface="微软雅黑" panose="020B0503020204020204" pitchFamily="34" charset="-122"/>
              </a:rPr>
              <a:t>2015</a:t>
            </a:r>
            <a:r>
              <a:rPr lang="zh-CN" altLang="en-US" dirty="0">
                <a:latin typeface="微软雅黑" panose="020B0503020204020204" pitchFamily="34" charset="-122"/>
                <a:ea typeface="微软雅黑" panose="020B0503020204020204" pitchFamily="34" charset="-122"/>
              </a:rPr>
              <a:t>）构建了</a:t>
            </a:r>
            <a:r>
              <a:rPr lang="en-US" altLang="zh-CN" dirty="0">
                <a:latin typeface="微软雅黑" panose="020B0503020204020204" pitchFamily="34" charset="-122"/>
                <a:ea typeface="微软雅黑" panose="020B0503020204020204" pitchFamily="34" charset="-122"/>
              </a:rPr>
              <a:t>Twitter</a:t>
            </a:r>
            <a:r>
              <a:rPr lang="zh-CN" altLang="en-US" dirty="0">
                <a:latin typeface="微软雅黑" panose="020B0503020204020204" pitchFamily="34" charset="-122"/>
                <a:ea typeface="微软雅黑" panose="020B0503020204020204" pitchFamily="34" charset="-122"/>
              </a:rPr>
              <a:t>对话，将历史上下文限制为一个消息</a:t>
            </a:r>
          </a:p>
          <a:p>
            <a:pPr marL="0" indent="0">
              <a:buNone/>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Serban</a:t>
            </a:r>
            <a:r>
              <a:rPr lang="zh-CN" altLang="en-US" dirty="0">
                <a:latin typeface="微软雅黑" panose="020B0503020204020204" pitchFamily="34" charset="-122"/>
                <a:ea typeface="微软雅黑" panose="020B0503020204020204" pitchFamily="34" charset="-122"/>
              </a:rPr>
              <a:t>等人（</a:t>
            </a:r>
            <a:r>
              <a:rPr lang="en-US" altLang="zh-CN" dirty="0">
                <a:latin typeface="微软雅黑" panose="020B0503020204020204" pitchFamily="34" charset="-122"/>
                <a:ea typeface="微软雅黑" panose="020B0503020204020204" pitchFamily="34" charset="-122"/>
              </a:rPr>
              <a:t>2015a</a:t>
            </a:r>
            <a:r>
              <a:rPr lang="zh-CN" altLang="en-US" dirty="0">
                <a:latin typeface="微软雅黑" panose="020B0503020204020204" pitchFamily="34" charset="-122"/>
                <a:ea typeface="微软雅黑" panose="020B0503020204020204" pitchFamily="34" charset="-122"/>
              </a:rPr>
              <a:t>）尝试预训练的字嵌入在</a:t>
            </a:r>
            <a:r>
              <a:rPr lang="en-US" altLang="zh-CN" dirty="0">
                <a:latin typeface="微软雅黑" panose="020B0503020204020204" pitchFamily="34" charset="-122"/>
                <a:ea typeface="微软雅黑" panose="020B0503020204020204" pitchFamily="34" charset="-122"/>
              </a:rPr>
              <a:t>RNN</a:t>
            </a:r>
            <a:r>
              <a:rPr lang="zh-CN" altLang="en-US" dirty="0">
                <a:latin typeface="微软雅黑" panose="020B0503020204020204" pitchFamily="34" charset="-122"/>
                <a:ea typeface="微软雅黑" panose="020B0503020204020204" pitchFamily="34" charset="-122"/>
              </a:rPr>
              <a:t>编码器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解码器网络上的端到端训练。</a:t>
            </a:r>
          </a:p>
          <a:p>
            <a:r>
              <a:rPr lang="zh-CN" altLang="en-US" b="1" dirty="0">
                <a:latin typeface="微软雅黑" panose="020B0503020204020204" pitchFamily="34" charset="-122"/>
                <a:ea typeface="微软雅黑" panose="020B0503020204020204" pitchFamily="34" charset="-122"/>
              </a:rPr>
              <a:t>评估新响应的指标：</a:t>
            </a:r>
            <a:endParaRPr lang="en-US" altLang="zh-CN" b="1"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Perplexity, BLEU, and </a:t>
            </a:r>
            <a:r>
              <a:rPr lang="en-US" altLang="zh-CN" dirty="0" err="1">
                <a:latin typeface="微软雅黑" panose="020B0503020204020204" pitchFamily="34" charset="-122"/>
                <a:ea typeface="微软雅黑" panose="020B0503020204020204" pitchFamily="34" charset="-122"/>
              </a:rPr>
              <a:t>deltaBLEU</a:t>
            </a:r>
            <a:r>
              <a:rPr lang="zh-CN" altLang="en-US" dirty="0">
                <a:latin typeface="微软雅黑" panose="020B0503020204020204" pitchFamily="34" charset="-122"/>
                <a:ea typeface="微软雅黑" panose="020B0503020204020204" pitchFamily="34" charset="-122"/>
              </a:rPr>
              <a:t>，只测量响应的词汇流畅性。寻找更好的指标仍在进行中，响应生成的自动</a:t>
            </a:r>
            <a:r>
              <a:rPr lang="en-US" altLang="zh-CN" dirty="0">
                <a:latin typeface="微软雅黑" panose="020B0503020204020204" pitchFamily="34" charset="-122"/>
                <a:ea typeface="微软雅黑" panose="020B0503020204020204" pitchFamily="34" charset="-122"/>
              </a:rPr>
              <a:t> </a:t>
            </a:r>
          </a:p>
          <a:p>
            <a:pPr marL="0" indent="0">
              <a:buNone/>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评估仍然是一个开放的问题。</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Recall @ k</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Precision @ k</a:t>
            </a:r>
            <a:r>
              <a:rPr lang="zh-CN" altLang="en-US" dirty="0">
                <a:latin typeface="微软雅黑" panose="020B0503020204020204" pitchFamily="34" charset="-122"/>
                <a:ea typeface="微软雅黑" panose="020B0503020204020204" pitchFamily="34" charset="-122"/>
              </a:rPr>
              <a:t>通常用于测量响应选择任务上的排名程序的性能。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3 Reddit </a:t>
            </a:r>
            <a:r>
              <a:rPr lang="en-US" altLang="zh-CN" b="1" dirty="0" err="1">
                <a:latin typeface="微软雅黑 Light" panose="020B0502040204020203" pitchFamily="34" charset="-122"/>
                <a:ea typeface="微软雅黑 Light" panose="020B0502040204020203" pitchFamily="34" charset="-122"/>
              </a:rPr>
              <a:t>DataseT</a:t>
            </a:r>
            <a:endParaRPr lang="zh-CN" altLang="en-US" dirty="0"/>
          </a:p>
        </p:txBody>
      </p:sp>
      <p:sp>
        <p:nvSpPr>
          <p:cNvPr id="3" name="内容占位符 2"/>
          <p:cNvSpPr>
            <a:spLocks noGrp="1"/>
          </p:cNvSpPr>
          <p:nvPr>
            <p:ph idx="1"/>
          </p:nvPr>
        </p:nvSpPr>
        <p:spPr>
          <a:xfrm>
            <a:off x="581193" y="1948226"/>
            <a:ext cx="11029615" cy="947374"/>
          </a:xfrm>
        </p:spPr>
        <p:txBody>
          <a:bodyPr>
            <a:normAutofit fontScale="85000" lnSpcReduction="10000"/>
          </a:bodyPr>
          <a:lstStyle/>
          <a:p>
            <a:r>
              <a:rPr lang="en-US" altLang="zh-CN" dirty="0">
                <a:latin typeface="微软雅黑" panose="020B0503020204020204" pitchFamily="34" charset="-122"/>
                <a:ea typeface="微软雅黑" panose="020B0503020204020204" pitchFamily="34" charset="-122"/>
              </a:rPr>
              <a:t>Most dataset are small and domain specific.</a:t>
            </a:r>
          </a:p>
          <a:p>
            <a:r>
              <a:rPr lang="en-US" altLang="zh-CN" dirty="0">
                <a:latin typeface="微软雅黑" panose="020B0503020204020204" pitchFamily="34" charset="-122"/>
                <a:ea typeface="微软雅黑" panose="020B0503020204020204" pitchFamily="34" charset="-122"/>
              </a:rPr>
              <a:t>Unlike the Ubuntu dataset, Reddit conversations tend to be more diverse in regard to topics and user backgrounds. Compared to Twitter, Reddit conversations tend to be more natural, as there is no limit on message size .</a:t>
            </a: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6197600" y="2895600"/>
            <a:ext cx="5413208" cy="3936197"/>
          </a:xfrm>
          <a:prstGeom prst="rect">
            <a:avLst/>
          </a:prstGeom>
        </p:spPr>
      </p:pic>
      <p:pic>
        <p:nvPicPr>
          <p:cNvPr id="7" name="图片 6"/>
          <p:cNvPicPr>
            <a:picLocks noChangeAspect="1"/>
          </p:cNvPicPr>
          <p:nvPr/>
        </p:nvPicPr>
        <p:blipFill>
          <a:blip r:embed="rId4"/>
          <a:stretch>
            <a:fillRect/>
          </a:stretch>
        </p:blipFill>
        <p:spPr>
          <a:xfrm>
            <a:off x="1168400" y="3127870"/>
            <a:ext cx="5029200" cy="33809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4 Models</a:t>
            </a:r>
            <a:endParaRPr lang="zh-CN" altLang="en-US" dirty="0"/>
          </a:p>
        </p:txBody>
      </p:sp>
      <p:sp>
        <p:nvSpPr>
          <p:cNvPr id="3" name="内容占位符 2"/>
          <p:cNvSpPr>
            <a:spLocks noGrp="1"/>
          </p:cNvSpPr>
          <p:nvPr>
            <p:ph idx="1"/>
          </p:nvPr>
        </p:nvSpPr>
        <p:spPr>
          <a:xfrm>
            <a:off x="581025" y="2435225"/>
            <a:ext cx="11029315" cy="3886200"/>
          </a:xfrm>
        </p:spPr>
        <p:txBody>
          <a:bodyPr>
            <a:normAutofit/>
          </a:bodyPr>
          <a:lstStyle/>
          <a:p>
            <a:r>
              <a:rPr lang="zh-CN" altLang="en-US" dirty="0">
                <a:latin typeface="微软雅黑" panose="020B0503020204020204" pitchFamily="34" charset="-122"/>
                <a:ea typeface="微软雅黑" panose="020B0503020204020204" pitchFamily="34" charset="-122"/>
              </a:rPr>
              <a:t>一段对话</a:t>
            </a:r>
            <a:r>
              <a:rPr lang="en-US" altLang="zh-CN" dirty="0">
                <a:latin typeface="微软雅黑" panose="020B0503020204020204" pitchFamily="34" charset="-122"/>
                <a:ea typeface="微软雅黑" panose="020B0503020204020204" pitchFamily="34" charset="-122"/>
              </a:rPr>
              <a:t>C=((M</a:t>
            </a:r>
            <a:r>
              <a:rPr lang="en-US" altLang="zh-CN" sz="12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,A</a:t>
            </a:r>
            <a:r>
              <a:rPr lang="en-US" altLang="zh-CN" sz="12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),(M</a:t>
            </a:r>
            <a:r>
              <a:rPr lang="en-US" altLang="zh-CN" sz="12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,A</a:t>
            </a:r>
            <a:r>
              <a:rPr lang="en-US" altLang="zh-CN" sz="12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M</a:t>
            </a:r>
            <a:r>
              <a:rPr lang="en-US" altLang="zh-CN" sz="1200" dirty="0" err="1">
                <a:latin typeface="微软雅黑" panose="020B0503020204020204" pitchFamily="34" charset="-122"/>
                <a:ea typeface="微软雅黑" panose="020B0503020204020204" pitchFamily="34" charset="-122"/>
              </a:rPr>
              <a:t>k</a:t>
            </a:r>
            <a:r>
              <a:rPr lang="en-US" altLang="zh-CN" dirty="0" err="1">
                <a:latin typeface="微软雅黑" panose="020B0503020204020204" pitchFamily="34" charset="-122"/>
                <a:ea typeface="微软雅黑" panose="020B0503020204020204" pitchFamily="34" charset="-122"/>
              </a:rPr>
              <a:t>,A</a:t>
            </a:r>
            <a:r>
              <a:rPr lang="en-US" altLang="zh-CN" sz="1200" dirty="0" err="1">
                <a:latin typeface="微软雅黑" panose="020B0503020204020204" pitchFamily="34" charset="-122"/>
                <a:ea typeface="微软雅黑" panose="020B0503020204020204" pitchFamily="34" charset="-122"/>
              </a:rPr>
              <a:t>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Messages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Authors</a:t>
            </a:r>
          </a:p>
          <a:p>
            <a:pPr marL="0" indent="0">
              <a:buNone/>
            </a:pPr>
            <a:r>
              <a:rPr lang="en-US" altLang="zh-CN" dirty="0">
                <a:latin typeface="微软雅黑" panose="020B0503020204020204" pitchFamily="34" charset="-122"/>
                <a:ea typeface="微软雅黑" panose="020B0503020204020204" pitchFamily="34" charset="-122"/>
              </a:rPr>
              <a:t>     Messages : M</a:t>
            </a:r>
            <a:r>
              <a:rPr lang="en-US" altLang="zh-CN" sz="12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=(w</a:t>
            </a:r>
            <a:r>
              <a:rPr lang="en-US" altLang="zh-CN" sz="1200" dirty="0">
                <a:latin typeface="微软雅黑" panose="020B0503020204020204" pitchFamily="34" charset="-122"/>
                <a:ea typeface="微软雅黑" panose="020B0503020204020204" pitchFamily="34" charset="-122"/>
              </a:rPr>
              <a:t>i1</a:t>
            </a:r>
            <a:r>
              <a:rPr lang="en-US" altLang="zh-CN" dirty="0">
                <a:latin typeface="微软雅黑" panose="020B0503020204020204" pitchFamily="34" charset="-122"/>
                <a:ea typeface="微软雅黑" panose="020B0503020204020204" pitchFamily="34" charset="-122"/>
              </a:rPr>
              <a:t>, w</a:t>
            </a:r>
            <a:r>
              <a:rPr lang="en-US" altLang="zh-CN" sz="1200" dirty="0">
                <a:latin typeface="微软雅黑" panose="020B0503020204020204" pitchFamily="34" charset="-122"/>
                <a:ea typeface="微软雅黑" panose="020B0503020204020204" pitchFamily="34" charset="-122"/>
              </a:rPr>
              <a:t>i2</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w</a:t>
            </a:r>
            <a:r>
              <a:rPr lang="en-US" altLang="zh-CN" sz="1200" dirty="0" err="1">
                <a:latin typeface="微软雅黑" panose="020B0503020204020204" pitchFamily="34" charset="-122"/>
                <a:ea typeface="微软雅黑" panose="020B0503020204020204" pitchFamily="34" charset="-122"/>
              </a:rPr>
              <a:t>il</a:t>
            </a:r>
            <a:r>
              <a:rPr lang="en-US" altLang="zh-CN" dirty="0">
                <a:latin typeface="微软雅黑" panose="020B0503020204020204" pitchFamily="34" charset="-122"/>
                <a:ea typeface="微软雅黑" panose="020B0503020204020204" pitchFamily="34" charset="-122"/>
              </a:rPr>
              <a:t>)</a:t>
            </a:r>
          </a:p>
          <a:p>
            <a:pPr marL="0" indent="0">
              <a:buNone/>
            </a:pPr>
            <a:r>
              <a:rPr lang="en-US" altLang="zh-CN" dirty="0">
                <a:latin typeface="微软雅黑" panose="020B0503020204020204" pitchFamily="34" charset="-122"/>
                <a:ea typeface="微软雅黑" panose="020B0503020204020204" pitchFamily="34" charset="-122"/>
              </a:rPr>
              <a:t>     A</a:t>
            </a:r>
            <a:r>
              <a:rPr lang="en-US" altLang="zh-CN" sz="12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w</a:t>
            </a:r>
            <a:r>
              <a:rPr lang="en-US" altLang="zh-CN" sz="1200" dirty="0" err="1">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分别是在用户集</a:t>
            </a:r>
            <a:r>
              <a:rPr lang="en-US" altLang="zh-CN" dirty="0" err="1">
                <a:latin typeface="微软雅黑" panose="020B0503020204020204" pitchFamily="34" charset="-122"/>
                <a:ea typeface="微软雅黑" panose="020B0503020204020204" pitchFamily="34" charset="-122"/>
              </a:rPr>
              <a:t>P</a:t>
            </a:r>
            <a:r>
              <a:rPr lang="en-US" altLang="zh-CN" sz="1200" dirty="0" err="1">
                <a:latin typeface="微软雅黑" panose="020B0503020204020204" pitchFamily="34" charset="-122"/>
                <a:ea typeface="微软雅黑" panose="020B0503020204020204" pitchFamily="34" charset="-122"/>
              </a:rPr>
              <a:t>user</a:t>
            </a:r>
            <a:r>
              <a:rPr lang="zh-CN" altLang="en-US" dirty="0">
                <a:latin typeface="微软雅黑" panose="020B0503020204020204" pitchFamily="34" charset="-122"/>
                <a:ea typeface="微软雅黑" panose="020B0503020204020204" pitchFamily="34" charset="-122"/>
              </a:rPr>
              <a:t>和词汇集</a:t>
            </a:r>
            <a:r>
              <a:rPr lang="en-US" altLang="zh-CN" dirty="0" err="1">
                <a:latin typeface="微软雅黑" panose="020B0503020204020204" pitchFamily="34" charset="-122"/>
                <a:ea typeface="微软雅黑" panose="020B0503020204020204" pitchFamily="34" charset="-122"/>
              </a:rPr>
              <a:t>V</a:t>
            </a:r>
            <a:r>
              <a:rPr lang="en-US" altLang="zh-CN" sz="1200" dirty="0" err="1">
                <a:latin typeface="微软雅黑" panose="020B0503020204020204" pitchFamily="34" charset="-122"/>
                <a:ea typeface="微软雅黑" panose="020B0503020204020204" pitchFamily="34" charset="-122"/>
              </a:rPr>
              <a:t>word</a:t>
            </a:r>
            <a:r>
              <a:rPr lang="zh-CN" altLang="en-US" dirty="0">
                <a:latin typeface="微软雅黑" panose="020B0503020204020204" pitchFamily="34" charset="-122"/>
                <a:ea typeface="微软雅黑" panose="020B0503020204020204" pitchFamily="34" charset="-122"/>
              </a:rPr>
              <a:t>中取值的随机变量。</a:t>
            </a:r>
          </a:p>
          <a:p>
            <a:r>
              <a:rPr lang="en-US" altLang="zh-CN" dirty="0">
                <a:latin typeface="微软雅黑" panose="020B0503020204020204" pitchFamily="34" charset="-122"/>
                <a:ea typeface="微软雅黑" panose="020B0503020204020204" pitchFamily="34" charset="-122"/>
              </a:rPr>
              <a:t>bag of words technique over recurrent or convolutional networks</a:t>
            </a:r>
          </a:p>
          <a:p>
            <a:pPr marL="0" indent="0">
              <a:buNone/>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V</a:t>
            </a:r>
            <a:r>
              <a:rPr lang="en-US" altLang="zh-CN" sz="1200" dirty="0" err="1">
                <a:latin typeface="微软雅黑" panose="020B0503020204020204" pitchFamily="34" charset="-122"/>
                <a:ea typeface="微软雅黑" panose="020B0503020204020204" pitchFamily="34" charset="-122"/>
              </a:rPr>
              <a:t>ngram</a:t>
            </a:r>
            <a:r>
              <a:rPr lang="zh-CN" altLang="en-US" dirty="0">
                <a:latin typeface="微软雅黑" panose="020B0503020204020204" pitchFamily="34" charset="-122"/>
                <a:ea typeface="微软雅黑" panose="020B0503020204020204" pitchFamily="34" charset="-122"/>
              </a:rPr>
              <a:t>定义为在词汇上定义的</a:t>
            </a:r>
            <a:r>
              <a:rPr lang="en-US" altLang="zh-CN" dirty="0" err="1">
                <a:latin typeface="微软雅黑" panose="020B0503020204020204" pitchFamily="34" charset="-122"/>
                <a:ea typeface="微软雅黑" panose="020B0503020204020204" pitchFamily="34" charset="-122"/>
              </a:rPr>
              <a:t>ngram</a:t>
            </a:r>
            <a:r>
              <a:rPr lang="zh-CN" altLang="en-US" dirty="0">
                <a:latin typeface="微软雅黑" panose="020B0503020204020204" pitchFamily="34" charset="-122"/>
                <a:ea typeface="微软雅黑" panose="020B0503020204020204" pitchFamily="34" charset="-122"/>
              </a:rPr>
              <a:t>词汇的子集的字典。</a:t>
            </a:r>
          </a:p>
          <a:p>
            <a:pPr marL="0" indent="0">
              <a:buNone/>
            </a:pPr>
            <a:r>
              <a:rPr lang="zh-CN" altLang="en-US" dirty="0">
                <a:latin typeface="微软雅黑" panose="020B0503020204020204" pitchFamily="34" charset="-122"/>
                <a:ea typeface="微软雅黑" panose="020B0503020204020204" pitchFamily="34" charset="-122"/>
              </a:rPr>
              <a:t>      每个</a:t>
            </a:r>
            <a:r>
              <a:rPr lang="en-US" altLang="zh-CN" dirty="0" err="1">
                <a:latin typeface="微软雅黑" panose="020B0503020204020204" pitchFamily="34" charset="-122"/>
                <a:ea typeface="微软雅黑" panose="020B0503020204020204" pitchFamily="34" charset="-122"/>
              </a:rPr>
              <a:t>user∈P</a:t>
            </a:r>
            <a:r>
              <a:rPr lang="en-US" altLang="zh-CN" sz="1200" dirty="0" err="1">
                <a:latin typeface="微软雅黑" panose="020B0503020204020204" pitchFamily="34" charset="-122"/>
                <a:ea typeface="微软雅黑" panose="020B0503020204020204" pitchFamily="34" charset="-122"/>
              </a:rPr>
              <a:t>user</a:t>
            </a:r>
            <a:r>
              <a:rPr lang="zh-CN" altLang="en-US" dirty="0">
                <a:latin typeface="微软雅黑" panose="020B0503020204020204" pitchFamily="34" charset="-122"/>
                <a:ea typeface="微软雅黑" panose="020B0503020204020204" pitchFamily="34" charset="-122"/>
              </a:rPr>
              <a:t>和每个</a:t>
            </a:r>
            <a:r>
              <a:rPr lang="en-US" altLang="zh-CN" dirty="0" err="1">
                <a:latin typeface="微软雅黑" panose="020B0503020204020204" pitchFamily="34" charset="-122"/>
                <a:ea typeface="微软雅黑" panose="020B0503020204020204" pitchFamily="34" charset="-122"/>
              </a:rPr>
              <a:t>word∈V</a:t>
            </a:r>
            <a:r>
              <a:rPr lang="en-US" altLang="zh-CN" sz="1200" dirty="0" err="1">
                <a:latin typeface="微软雅黑" panose="020B0503020204020204" pitchFamily="34" charset="-122"/>
                <a:ea typeface="微软雅黑" panose="020B0503020204020204" pitchFamily="34" charset="-122"/>
              </a:rPr>
              <a:t>word</a:t>
            </a:r>
            <a:r>
              <a:rPr lang="en-US" altLang="zh-CN" dirty="0">
                <a:latin typeface="微软雅黑" panose="020B0503020204020204" pitchFamily="34" charset="-122"/>
                <a:ea typeface="微软雅黑" panose="020B0503020204020204" pitchFamily="34" charset="-122"/>
              </a:rPr>
              <a:t>  map</a:t>
            </a:r>
            <a:r>
              <a:rPr lang="zh-CN" altLang="en-US" dirty="0">
                <a:latin typeface="微软雅黑" panose="020B0503020204020204" pitchFamily="34" charset="-122"/>
                <a:ea typeface="微软雅黑" panose="020B0503020204020204" pitchFamily="34" charset="-122"/>
              </a:rPr>
              <a:t>到定长</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维向量。</a:t>
            </a:r>
          </a:p>
          <a:p>
            <a:r>
              <a:rPr lang="zh-CN" altLang="en-US" dirty="0">
                <a:latin typeface="微软雅黑" panose="020B0503020204020204" pitchFamily="34" charset="-122"/>
                <a:ea typeface="微软雅黑" panose="020B0503020204020204" pitchFamily="34" charset="-122"/>
              </a:rPr>
              <a:t>用户</a:t>
            </a:r>
            <a:r>
              <a:rPr lang="en-US" altLang="zh-CN" dirty="0">
                <a:latin typeface="微软雅黑" panose="020B0503020204020204" pitchFamily="34" charset="-122"/>
                <a:ea typeface="微软雅黑" panose="020B0503020204020204" pitchFamily="34" charset="-122"/>
              </a:rPr>
              <a:t>A</a:t>
            </a:r>
            <a:r>
              <a:rPr lang="en-US" altLang="zh-CN" sz="12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embeding</a:t>
            </a:r>
            <a:r>
              <a:rPr lang="zh-CN" altLang="en-US" dirty="0">
                <a:latin typeface="微软雅黑" panose="020B0503020204020204" pitchFamily="34" charset="-122"/>
                <a:ea typeface="微软雅黑" panose="020B0503020204020204" pitchFamily="34" charset="-122"/>
              </a:rPr>
              <a:t>： </a:t>
            </a:r>
          </a:p>
          <a:p>
            <a:pPr marL="0" indent="0">
              <a:buNone/>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Ngram</a:t>
            </a:r>
            <a:r>
              <a:rPr lang="zh-CN" altLang="en-US" dirty="0">
                <a:latin typeface="微软雅黑" panose="020B0503020204020204" pitchFamily="34" charset="-122"/>
                <a:ea typeface="微软雅黑" panose="020B0503020204020204" pitchFamily="34" charset="-122"/>
              </a:rPr>
              <a:t>词的</a:t>
            </a:r>
            <a:r>
              <a:rPr lang="en-US" altLang="zh-CN" dirty="0" err="1">
                <a:latin typeface="微软雅黑" panose="020B0503020204020204" pitchFamily="34" charset="-122"/>
                <a:ea typeface="微软雅黑" panose="020B0503020204020204" pitchFamily="34" charset="-122"/>
              </a:rPr>
              <a:t>embeding</a:t>
            </a:r>
            <a:r>
              <a:rPr lang="zh-CN" altLang="en-US" dirty="0">
                <a:latin typeface="微软雅黑" panose="020B0503020204020204" pitchFamily="34" charset="-122"/>
                <a:ea typeface="微软雅黑" panose="020B0503020204020204" pitchFamily="34" charset="-122"/>
              </a:rPr>
              <a:t>：  </a:t>
            </a:r>
          </a:p>
          <a:p>
            <a:pPr marL="0" indent="0">
              <a:buNone/>
            </a:pPr>
            <a:r>
              <a:rPr lang="zh-CN" altLang="en-US" dirty="0">
                <a:latin typeface="微软雅黑" panose="020B0503020204020204" pitchFamily="34" charset="-122"/>
                <a:ea typeface="微软雅黑" panose="020B0503020204020204" pitchFamily="34" charset="-122"/>
              </a:rPr>
              <a:t>    </a:t>
            </a:r>
          </a:p>
          <a:p>
            <a:endParaRPr lang="en-US" altLang="zh-CN"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stretch>
            <a:fillRect/>
          </a:stretch>
        </p:blipFill>
        <p:spPr>
          <a:xfrm>
            <a:off x="3221355" y="4768850"/>
            <a:ext cx="1911985" cy="271145"/>
          </a:xfrm>
          <a:prstGeom prst="rect">
            <a:avLst/>
          </a:prstGeom>
        </p:spPr>
      </p:pic>
      <p:pic>
        <p:nvPicPr>
          <p:cNvPr id="12" name="图片 11"/>
          <p:cNvPicPr>
            <a:picLocks noChangeAspect="1"/>
          </p:cNvPicPr>
          <p:nvPr/>
        </p:nvPicPr>
        <p:blipFill>
          <a:blip r:embed="rId4"/>
          <a:stretch>
            <a:fillRect/>
          </a:stretch>
        </p:blipFill>
        <p:spPr>
          <a:xfrm>
            <a:off x="3601085" y="5166360"/>
            <a:ext cx="2482850" cy="233680"/>
          </a:xfrm>
          <a:prstGeom prst="rect">
            <a:avLst/>
          </a:prstGeom>
        </p:spPr>
      </p:pic>
      <p:pic>
        <p:nvPicPr>
          <p:cNvPr id="13" name="图片 12"/>
          <p:cNvPicPr>
            <a:picLocks noChangeAspect="1"/>
          </p:cNvPicPr>
          <p:nvPr/>
        </p:nvPicPr>
        <p:blipFill>
          <a:blip r:embed="rId5"/>
          <a:stretch>
            <a:fillRect/>
          </a:stretch>
        </p:blipFill>
        <p:spPr>
          <a:xfrm>
            <a:off x="6163310" y="5145405"/>
            <a:ext cx="395605" cy="274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4 Models</a:t>
            </a:r>
            <a:endParaRPr lang="zh-CN" altLang="en-US" dirty="0"/>
          </a:p>
        </p:txBody>
      </p:sp>
      <p:sp>
        <p:nvSpPr>
          <p:cNvPr id="3" name="内容占位符 2"/>
          <p:cNvSpPr>
            <a:spLocks noGrp="1"/>
          </p:cNvSpPr>
          <p:nvPr>
            <p:ph idx="1"/>
          </p:nvPr>
        </p:nvSpPr>
        <p:spPr>
          <a:xfrm>
            <a:off x="581025" y="1948180"/>
            <a:ext cx="11029315" cy="2146935"/>
          </a:xfrm>
        </p:spPr>
        <p:txBody>
          <a:bodyPr>
            <a:normAutofit lnSpcReduction="10000"/>
          </a:bodyPr>
          <a:lstStyle/>
          <a:p>
            <a:pPr marL="0" indent="0">
              <a:buNone/>
            </a:pP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对于k个消息的序列，我们定义the bag of ngrams embedding  是从所有消息中提取的ngram的embeddings的平均值：</a:t>
            </a:r>
          </a:p>
          <a:p>
            <a:endParaRPr lang="zh-CN" altLang="en-US" dirty="0">
              <a:latin typeface="微软雅黑" panose="020B0503020204020204" pitchFamily="34" charset="-122"/>
              <a:ea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rPr>
              <a:t>    L是ngrams的总数。</a:t>
            </a:r>
          </a:p>
          <a:p>
            <a:r>
              <a:rPr lang="zh-CN" altLang="en-US" dirty="0">
                <a:latin typeface="微软雅黑" panose="020B0503020204020204" pitchFamily="34" charset="-122"/>
                <a:ea typeface="微软雅黑" panose="020B0503020204020204" pitchFamily="34" charset="-122"/>
              </a:rPr>
              <a:t>对于长度为k的message-participant对的序列，我们定义以下特征：</a:t>
            </a:r>
          </a:p>
        </p:txBody>
      </p:sp>
      <p:pic>
        <p:nvPicPr>
          <p:cNvPr id="6" name="图片 5"/>
          <p:cNvPicPr>
            <a:picLocks noChangeAspect="1"/>
          </p:cNvPicPr>
          <p:nvPr/>
        </p:nvPicPr>
        <p:blipFill>
          <a:blip r:embed="rId3"/>
          <a:stretch>
            <a:fillRect/>
          </a:stretch>
        </p:blipFill>
        <p:spPr>
          <a:xfrm>
            <a:off x="4257675" y="2777490"/>
            <a:ext cx="3545205" cy="732790"/>
          </a:xfrm>
          <a:prstGeom prst="rect">
            <a:avLst/>
          </a:prstGeom>
        </p:spPr>
      </p:pic>
      <p:pic>
        <p:nvPicPr>
          <p:cNvPr id="7" name="图片 6"/>
          <p:cNvPicPr>
            <a:picLocks noChangeAspect="1"/>
          </p:cNvPicPr>
          <p:nvPr/>
        </p:nvPicPr>
        <p:blipFill>
          <a:blip r:embed="rId4"/>
          <a:stretch>
            <a:fillRect/>
          </a:stretch>
        </p:blipFill>
        <p:spPr>
          <a:xfrm>
            <a:off x="1978660" y="4095115"/>
            <a:ext cx="4284345" cy="22948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微软雅黑 Light" panose="020B0502040204020203" pitchFamily="34" charset="-122"/>
                <a:ea typeface="微软雅黑 Light" panose="020B0502040204020203" pitchFamily="34" charset="-122"/>
              </a:rPr>
              <a:t>4.1 Response Ranking</a:t>
            </a:r>
          </a:p>
        </p:txBody>
      </p:sp>
      <p:sp>
        <p:nvSpPr>
          <p:cNvPr id="3" name="内容占位符 2"/>
          <p:cNvSpPr>
            <a:spLocks noGrp="1"/>
          </p:cNvSpPr>
          <p:nvPr>
            <p:ph idx="1"/>
          </p:nvPr>
        </p:nvSpPr>
        <p:spPr>
          <a:xfrm>
            <a:off x="581025" y="1421765"/>
            <a:ext cx="11029315" cy="5436870"/>
          </a:xfrm>
        </p:spPr>
        <p:txBody>
          <a:bodyPr>
            <a:normAutofit fontScale="85000" lnSpcReduction="10000"/>
          </a:bodyPr>
          <a:lstStyle/>
          <a:p>
            <a:pPr marL="0" indent="0">
              <a:buNone/>
            </a:pPr>
            <a:endParaRPr lang="zh-CN" altLang="en-US" dirty="0">
              <a:latin typeface="微软雅黑" panose="020B0503020204020204" pitchFamily="34" charset="-122"/>
              <a:ea typeface="微软雅黑" panose="020B0503020204020204" pitchFamily="34" charset="-122"/>
            </a:endParaRPr>
          </a:p>
          <a:p>
            <a:pPr algn="l"/>
            <a:r>
              <a:rPr lang="zh-CN" altLang="en-US" sz="2800" b="1" dirty="0">
                <a:latin typeface="微软雅黑" panose="020B0503020204020204" pitchFamily="34" charset="-122"/>
                <a:ea typeface="微软雅黑" panose="020B0503020204020204" pitchFamily="34" charset="-122"/>
              </a:rPr>
              <a:t>单文档方法pointwise ranking</a:t>
            </a:r>
          </a:p>
          <a:p>
            <a:pPr algn="l"/>
            <a:r>
              <a:rPr lang="zh-CN" altLang="en-US" sz="2400" dirty="0">
                <a:latin typeface="微软雅黑" panose="020B0503020204020204" pitchFamily="34" charset="-122"/>
                <a:ea typeface="微软雅黑" panose="020B0503020204020204" pitchFamily="34" charset="-122"/>
              </a:rPr>
              <a:t>单文档方法的处理对象是单独的一篇文档，将文档转换为特征向量后，机器学习系统根据从训练数据中学习到的分类或者回归函数对文档打分，打分结果即是搜索结果。</a:t>
            </a:r>
          </a:p>
          <a:p>
            <a:pPr algn="l"/>
            <a:r>
              <a:rPr lang="zh-CN" altLang="en-US" sz="2400" dirty="0">
                <a:latin typeface="微软雅黑" panose="020B0503020204020204" pitchFamily="34" charset="-122"/>
                <a:ea typeface="微软雅黑" panose="020B0503020204020204" pitchFamily="34" charset="-122"/>
              </a:rPr>
              <a:t>下面我们用一个简单的例子说明这种方法。 在这个例子中，我们对于每个文档采用了3个特征： 査询与文档的Cosme相似性分值、査询词的Proximity值及页面的PageRank数值，而相关性判断是二元的，即要么相关要么不相关。</a:t>
            </a:r>
            <a:endParaRPr lang="zh-CN" altLang="en-US"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例子中提供了5个训练实例，每个训练实例分别标出来其对应的查询，3个特征的得分情况及相关性判断。对于机器学习系统来说，根据训练数据，需要如下的线性打分函数：Score(Q, D)=a x CS+b x PM+cx PR+d ，这个公式中，cs代表Cosine相似度变徽，PM代表Proximity值变量，PR代表pageRank， 而a、b、c、d则是   变量对应的参数。</a:t>
            </a:r>
          </a:p>
          <a:p>
            <a:r>
              <a:rPr lang="zh-CN" altLang="en-US" sz="2400" dirty="0">
                <a:latin typeface="微软雅黑" panose="020B0503020204020204" pitchFamily="34" charset="-122"/>
                <a:ea typeface="微软雅黑" panose="020B0503020204020204" pitchFamily="34" charset="-122"/>
              </a:rPr>
              <a:t> 如果得分大于设定阀值，则叫以认为是相关的， 如果小于设定闽值则可以认为不相关。</a:t>
            </a:r>
          </a:p>
        </p:txBody>
      </p:sp>
      <p:pic>
        <p:nvPicPr>
          <p:cNvPr id="8" name="图片 7"/>
          <p:cNvPicPr>
            <a:picLocks noChangeAspect="1"/>
          </p:cNvPicPr>
          <p:nvPr/>
        </p:nvPicPr>
        <p:blipFill>
          <a:blip r:embed="rId3"/>
          <a:stretch>
            <a:fillRect/>
          </a:stretch>
        </p:blipFill>
        <p:spPr>
          <a:xfrm>
            <a:off x="3210560" y="3952231"/>
            <a:ext cx="5203190" cy="1115704"/>
          </a:xfrm>
          <a:prstGeom prst="rect">
            <a:avLst/>
          </a:prstGeom>
        </p:spPr>
      </p:pic>
    </p:spTree>
  </p:cSld>
  <p:clrMapOvr>
    <a:masterClrMapping/>
  </p:clrMapOvr>
</p:sld>
</file>

<file path=ppt/theme/theme1.xml><?xml version="1.0" encoding="utf-8"?>
<a:theme xmlns:a="http://schemas.openxmlformats.org/drawingml/2006/main" name="红利">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TM03457464[[fn=红利]]</Template>
  <TotalTime>0</TotalTime>
  <Words>5743</Words>
  <Application>Microsoft Office PowerPoint</Application>
  <PresentationFormat>宽屏</PresentationFormat>
  <Paragraphs>314</Paragraphs>
  <Slides>32</Slides>
  <Notes>31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等线</vt:lpstr>
      <vt:lpstr>华文中宋</vt:lpstr>
      <vt:lpstr>微软雅黑</vt:lpstr>
      <vt:lpstr>微软雅黑 Light</vt:lpstr>
      <vt:lpstr>Gill Sans MT</vt:lpstr>
      <vt:lpstr>Wingdings 2</vt:lpstr>
      <vt:lpstr>红利</vt:lpstr>
      <vt:lpstr>Conversational Contextual Cues: The Case of Personalization and History for Response Ranking</vt:lpstr>
      <vt:lpstr>Abstract</vt:lpstr>
      <vt:lpstr>1 Introduction</vt:lpstr>
      <vt:lpstr>1 Introduction</vt:lpstr>
      <vt:lpstr>2 Related Work</vt:lpstr>
      <vt:lpstr>3 Reddit DataseT</vt:lpstr>
      <vt:lpstr>4 Models</vt:lpstr>
      <vt:lpstr>4 Models</vt:lpstr>
      <vt:lpstr>4.1 Response Ranking</vt:lpstr>
      <vt:lpstr>4.1 Response Ranking</vt:lpstr>
      <vt:lpstr>4.2 Single-loss Network</vt:lpstr>
      <vt:lpstr>4.3 Multi-loss Network</vt:lpstr>
      <vt:lpstr>5 Experimental</vt:lpstr>
      <vt:lpstr>5 Experimental</vt:lpstr>
      <vt:lpstr>5 Experimental</vt:lpstr>
      <vt:lpstr>6 Conclusion</vt:lpstr>
      <vt:lpstr>Automatically Learning Semantic Features for Defect Prediction</vt:lpstr>
      <vt:lpstr>ABSTRACT</vt:lpstr>
      <vt:lpstr>1 INTRODUCTION</vt:lpstr>
      <vt:lpstr>2.1 Defect Prediction</vt:lpstr>
      <vt:lpstr>2.2 Deep Belief Network</vt:lpstr>
      <vt:lpstr>3 APPROACH</vt:lpstr>
      <vt:lpstr>3.1 Parsing Source Code</vt:lpstr>
      <vt:lpstr>3.2 Mapping Tokens</vt:lpstr>
      <vt:lpstr>3.3 Training DBN and Generating Features</vt:lpstr>
      <vt:lpstr>3.4 Building Models and Performing Defect Prediction</vt:lpstr>
      <vt:lpstr>4 EXPERIMENT</vt:lpstr>
      <vt:lpstr>4 EXPERIMENT</vt:lpstr>
      <vt:lpstr>4 EXPERIMENT</vt:lpstr>
      <vt:lpstr>4 EXPERIMENT</vt:lpstr>
      <vt:lpstr>4 EXPERIMENT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Conversational Contextual Cues: The Case of Personalization and History for Response Ranking</dc:title>
  <dc:creator>Dian C</dc:creator>
  <cp:lastModifiedBy>Flint Zhao</cp:lastModifiedBy>
  <cp:revision>42</cp:revision>
  <dcterms:created xsi:type="dcterms:W3CDTF">2017-03-19T08:21:00Z</dcterms:created>
  <dcterms:modified xsi:type="dcterms:W3CDTF">2018-06-19T05:30:08Z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