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315" r:id="rId2"/>
    <p:sldId id="337" r:id="rId3"/>
    <p:sldId id="258" r:id="rId4"/>
    <p:sldId id="338" r:id="rId5"/>
    <p:sldId id="366" r:id="rId6"/>
    <p:sldId id="367" r:id="rId7"/>
    <p:sldId id="371" r:id="rId8"/>
    <p:sldId id="382" r:id="rId9"/>
    <p:sldId id="372" r:id="rId10"/>
    <p:sldId id="383" r:id="rId11"/>
    <p:sldId id="387" r:id="rId12"/>
    <p:sldId id="386" r:id="rId13"/>
    <p:sldId id="389" r:id="rId14"/>
    <p:sldId id="390" r:id="rId15"/>
    <p:sldId id="391" r:id="rId16"/>
    <p:sldId id="392" r:id="rId17"/>
    <p:sldId id="380" r:id="rId18"/>
    <p:sldId id="378" r:id="rId19"/>
    <p:sldId id="394" r:id="rId20"/>
    <p:sldId id="402" r:id="rId21"/>
    <p:sldId id="403" r:id="rId22"/>
    <p:sldId id="381" r:id="rId23"/>
    <p:sldId id="398" r:id="rId24"/>
    <p:sldId id="399" r:id="rId25"/>
    <p:sldId id="400" r:id="rId26"/>
    <p:sldId id="407" r:id="rId27"/>
    <p:sldId id="409" r:id="rId28"/>
    <p:sldId id="408" r:id="rId29"/>
    <p:sldId id="410" r:id="rId30"/>
    <p:sldId id="411" r:id="rId31"/>
    <p:sldId id="412" r:id="rId32"/>
    <p:sldId id="413" r:id="rId33"/>
    <p:sldId id="360" r:id="rId34"/>
  </p:sldIdLst>
  <p:sldSz cx="9144000" cy="5143500" type="screen16x9"/>
  <p:notesSz cx="6858000" cy="9144000"/>
  <p:embeddedFontLst>
    <p:embeddedFont>
      <p:font typeface="方正舒体" panose="02010601030101010101" pitchFamily="2" charset="-122"/>
      <p:regular r:id="rId37"/>
    </p:embeddedFont>
    <p:embeddedFont>
      <p:font typeface="方正韵动中黑简体" panose="02010600030101010101" charset="-122"/>
      <p:regular r:id="rId38"/>
    </p:embeddedFont>
    <p:embeddedFont>
      <p:font typeface="华文楷体" panose="02010600040101010101" pitchFamily="2" charset="-122"/>
      <p:regular r:id="rId39"/>
    </p:embeddedFont>
    <p:embeddedFont>
      <p:font typeface="楷体" panose="02010609060101010101" pitchFamily="49" charset="-122"/>
      <p:regular r:id="rId40"/>
    </p:embeddedFont>
    <p:embeddedFont>
      <p:font typeface="微软雅黑" panose="020B0503020204020204" pitchFamily="34" charset="-122"/>
      <p:regular r:id="rId41"/>
      <p:bold r:id="rId42"/>
    </p:embeddedFont>
    <p:embeddedFont>
      <p:font typeface="Calibri" panose="020F0502020204030204" pitchFamily="3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
      <p:font typeface="Impact" panose="020B0806030902050204" pitchFamily="34" charset="0"/>
      <p:regular r:id="rId51"/>
    </p:embeddedFont>
    <p:embeddedFont>
      <p:font typeface="Watford DB"/>
      <p:regular r:id="rId52"/>
    </p:embeddedFont>
    <p:embeddedFont>
      <p:font typeface="方正兰亭细黑_GBK_M" panose="02010600030101010101" charset="2"/>
      <p:regular r:id="rId53"/>
    </p:embeddedFont>
  </p:embeddedFontLst>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1E63"/>
    <a:srgbClr val="01ACBE"/>
    <a:srgbClr val="6AA900"/>
    <a:srgbClr val="4CAF50"/>
    <a:srgbClr val="DDDDDD"/>
    <a:srgbClr val="EFEFEF"/>
    <a:srgbClr val="163A5A"/>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2303" autoAdjust="0"/>
  </p:normalViewPr>
  <p:slideViewPr>
    <p:cSldViewPr snapToGrid="0">
      <p:cViewPr varScale="1">
        <p:scale>
          <a:sx n="129" d="100"/>
          <a:sy n="129" d="100"/>
        </p:scale>
        <p:origin x="696"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5CC189-B006-4B85-BD93-D48F36626977}" type="datetimeFigureOut">
              <a:rPr lang="zh-CN" altLang="en-US" smtClean="0"/>
              <a:t>2018/6/19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F805F3-FC98-4BDE-9D73-434539461473}" type="slidenum">
              <a:rPr lang="zh-CN" altLang="en-US" smtClean="0"/>
              <a:t>‹#›</a:t>
            </a:fld>
            <a:endParaRPr lang="zh-CN" altLang="en-US"/>
          </a:p>
        </p:txBody>
      </p:sp>
    </p:spTree>
    <p:extLst>
      <p:ext uri="{BB962C8B-B14F-4D97-AF65-F5344CB8AC3E}">
        <p14:creationId xmlns:p14="http://schemas.microsoft.com/office/powerpoint/2010/main" val="1714085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423428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另一个强大的新功能是服务器为单个客户端请求发送多个响应的能力，即请求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响应</a:t>
            </a:r>
            <a:r>
              <a:rPr lang="en-US" altLang="zh-CN" sz="1200" kern="1200" dirty="0">
                <a:solidFill>
                  <a:schemeClr val="tx1"/>
                </a:solidFill>
                <a:effectLst/>
                <a:latin typeface="+mn-lt"/>
                <a:ea typeface="+mn-ea"/>
                <a:cs typeface="+mn-cs"/>
              </a:rPr>
              <a:t>=1:n</a:t>
            </a:r>
            <a:r>
              <a:rPr lang="zh-CN" altLang="zh-CN" sz="1200" kern="1200" dirty="0">
                <a:solidFill>
                  <a:schemeClr val="tx1"/>
                </a:solidFill>
                <a:effectLst/>
                <a:latin typeface="+mn-lt"/>
                <a:ea typeface="+mn-ea"/>
                <a:cs typeface="+mn-cs"/>
              </a:rPr>
              <a:t>。服务器推送又称之为“缓存推送”，即“当一个客户端请求资源</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，而服务器知道它很可能也需要资源</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的情况下，服务器可以在客户端发送获取</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的请求前，主动将资源</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推送给客户端，客户端便可以将</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放入缓存以备将来之需”，服务端推送功能可以更高效地利用网络连接并避免潜在的消息延迟。</a:t>
            </a:r>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718806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621F41D1-EB0D-4857-8E93-8C1C831E6153}" type="slidenum">
              <a:rPr lang="zh-CN" altLang="en-US" smtClean="0"/>
              <a:t>22</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所以经过层层转换，头部字段会被压缩为二进制编码的字节序列，然后在</a:t>
            </a:r>
            <a:r>
              <a:rPr lang="en-US" altLang="zh-CN" sz="1200" kern="1200" dirty="0">
                <a:solidFill>
                  <a:schemeClr val="tx1"/>
                </a:solidFill>
                <a:effectLst/>
                <a:latin typeface="+mn-lt"/>
                <a:ea typeface="+mn-ea"/>
                <a:cs typeface="+mn-cs"/>
              </a:rPr>
              <a:t>Headers</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Push_promise</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Continuation</a:t>
            </a:r>
            <a:r>
              <a:rPr lang="zh-CN" altLang="zh-CN" sz="1200" kern="1200" dirty="0">
                <a:solidFill>
                  <a:schemeClr val="tx1"/>
                </a:solidFill>
                <a:effectLst/>
                <a:latin typeface="+mn-lt"/>
                <a:ea typeface="+mn-ea"/>
                <a:cs typeface="+mn-cs"/>
              </a:rPr>
              <a:t>帧的有效内容部分进行传输。然后接收方收到数据后，重新串联这些片段，组装成头部块，然后再解码重构为头部列表，即可获取相应的头部字段信息。</a:t>
            </a:r>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23</a:t>
            </a:fld>
            <a:endParaRPr lang="zh-CN" altLang="en-US"/>
          </a:p>
        </p:txBody>
      </p:sp>
    </p:spTree>
    <p:extLst>
      <p:ext uri="{BB962C8B-B14F-4D97-AF65-F5344CB8AC3E}">
        <p14:creationId xmlns:p14="http://schemas.microsoft.com/office/powerpoint/2010/main" val="680059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当要发送的值存在于静态表中时，用对应的</a:t>
            </a:r>
            <a:r>
              <a:rPr lang="en-US" altLang="zh-CN" sz="1200" kern="1200" dirty="0">
                <a:solidFill>
                  <a:schemeClr val="tx1"/>
                </a:solidFill>
                <a:effectLst/>
                <a:latin typeface="+mn-lt"/>
                <a:ea typeface="+mn-ea"/>
                <a:cs typeface="+mn-cs"/>
              </a:rPr>
              <a:t> Index </a:t>
            </a:r>
            <a:r>
              <a:rPr lang="zh-CN" altLang="zh-CN" sz="1200" kern="1200" dirty="0">
                <a:solidFill>
                  <a:schemeClr val="tx1"/>
                </a:solidFill>
                <a:effectLst/>
                <a:latin typeface="+mn-lt"/>
                <a:ea typeface="+mn-ea"/>
                <a:cs typeface="+mn-cs"/>
              </a:rPr>
              <a:t>替换即可，这样就大大压缩了头部的大小。由于这个表是预先定义好的一个固定只有</a:t>
            </a:r>
            <a:r>
              <a:rPr lang="en-US" altLang="zh-CN" sz="1200" kern="1200" dirty="0">
                <a:solidFill>
                  <a:schemeClr val="tx1"/>
                </a:solidFill>
                <a:effectLst/>
                <a:latin typeface="+mn-lt"/>
                <a:ea typeface="+mn-ea"/>
                <a:cs typeface="+mn-cs"/>
              </a:rPr>
              <a:t>61</a:t>
            </a:r>
            <a:r>
              <a:rPr lang="zh-CN" altLang="zh-CN" sz="1200" kern="1200" dirty="0">
                <a:solidFill>
                  <a:schemeClr val="tx1"/>
                </a:solidFill>
                <a:effectLst/>
                <a:latin typeface="+mn-lt"/>
                <a:ea typeface="+mn-ea"/>
                <a:cs typeface="+mn-cs"/>
              </a:rPr>
              <a:t>个值的表，所以无法完全满足现实使用需求，当遇到不在静态表中的值时，就需要用到动态索引表。</a:t>
            </a:r>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26</a:t>
            </a:fld>
            <a:endParaRPr lang="zh-CN" altLang="en-US"/>
          </a:p>
        </p:txBody>
      </p:sp>
    </p:spTree>
    <p:extLst>
      <p:ext uri="{BB962C8B-B14F-4D97-AF65-F5344CB8AC3E}">
        <p14:creationId xmlns:p14="http://schemas.microsoft.com/office/powerpoint/2010/main" val="3389927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621F41D1-EB0D-4857-8E93-8C1C831E6153}" type="slidenum">
              <a:rPr lang="zh-CN" altLang="en-US" smtClean="0"/>
              <a:t>30</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367114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当不知道服务端是否支持</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时，客户端可以通过使用</a:t>
            </a:r>
            <a:r>
              <a:rPr lang="en-US" altLang="zh-CN" sz="1200" kern="1200" dirty="0">
                <a:solidFill>
                  <a:schemeClr val="tx1"/>
                </a:solidFill>
                <a:effectLst/>
                <a:latin typeface="+mn-lt"/>
                <a:ea typeface="+mn-ea"/>
                <a:cs typeface="+mn-cs"/>
              </a:rPr>
              <a:t>Http1.1</a:t>
            </a:r>
            <a:r>
              <a:rPr lang="zh-CN" altLang="zh-CN" sz="1200" kern="1200" dirty="0">
                <a:solidFill>
                  <a:schemeClr val="tx1"/>
                </a:solidFill>
                <a:effectLst/>
                <a:latin typeface="+mn-lt"/>
                <a:ea typeface="+mn-ea"/>
                <a:cs typeface="+mn-cs"/>
              </a:rPr>
              <a:t>请求的</a:t>
            </a:r>
            <a:r>
              <a:rPr lang="en-US" altLang="zh-CN" sz="1200" kern="1200" dirty="0">
                <a:solidFill>
                  <a:schemeClr val="tx1"/>
                </a:solidFill>
                <a:effectLst/>
                <a:latin typeface="+mn-lt"/>
                <a:ea typeface="+mn-ea"/>
                <a:cs typeface="+mn-cs"/>
              </a:rPr>
              <a:t>Upgrade</a:t>
            </a:r>
            <a:r>
              <a:rPr lang="zh-CN" altLang="zh-CN" sz="1200" kern="1200" dirty="0">
                <a:solidFill>
                  <a:schemeClr val="tx1"/>
                </a:solidFill>
                <a:effectLst/>
                <a:latin typeface="+mn-lt"/>
                <a:ea typeface="+mn-ea"/>
                <a:cs typeface="+mn-cs"/>
              </a:rPr>
              <a:t>字段来请求获取关于</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的支持，即在请求头中添加</a:t>
            </a:r>
            <a:r>
              <a:rPr lang="en-US" altLang="zh-CN" sz="1200" kern="1200" dirty="0">
                <a:solidFill>
                  <a:schemeClr val="tx1"/>
                </a:solidFill>
                <a:effectLst/>
                <a:latin typeface="+mn-lt"/>
                <a:ea typeface="+mn-ea"/>
                <a:cs typeface="+mn-cs"/>
              </a:rPr>
              <a:t>Upgrade:h2c</a:t>
            </a:r>
            <a:r>
              <a:rPr lang="zh-CN" altLang="zh-CN" sz="1200" kern="1200" dirty="0">
                <a:solidFill>
                  <a:schemeClr val="tx1"/>
                </a:solidFill>
                <a:effectLst/>
                <a:latin typeface="+mn-lt"/>
                <a:ea typeface="+mn-ea"/>
                <a:cs typeface="+mn-cs"/>
              </a:rPr>
              <a:t>，并且需要在该请求头中明确包含一个</a:t>
            </a:r>
            <a:r>
              <a:rPr lang="en-US" altLang="zh-CN" sz="1200" kern="1200" dirty="0">
                <a:solidFill>
                  <a:schemeClr val="tx1"/>
                </a:solidFill>
                <a:effectLst/>
                <a:latin typeface="+mn-lt"/>
                <a:ea typeface="+mn-ea"/>
                <a:cs typeface="+mn-cs"/>
              </a:rPr>
              <a:t>Http2-Settings</a:t>
            </a:r>
            <a:r>
              <a:rPr lang="zh-CN" altLang="zh-CN" sz="1200" kern="1200" dirty="0">
                <a:solidFill>
                  <a:schemeClr val="tx1"/>
                </a:solidFill>
                <a:effectLst/>
                <a:latin typeface="+mn-lt"/>
                <a:ea typeface="+mn-ea"/>
                <a:cs typeface="+mn-cs"/>
              </a:rPr>
              <a:t>的头部，指定关于想要接收的</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的设置细节，该</a:t>
            </a:r>
            <a:r>
              <a:rPr lang="en-US" altLang="zh-CN" sz="1200" kern="1200" dirty="0">
                <a:solidFill>
                  <a:schemeClr val="tx1"/>
                </a:solidFill>
                <a:effectLst/>
                <a:latin typeface="+mn-lt"/>
                <a:ea typeface="+mn-ea"/>
                <a:cs typeface="+mn-cs"/>
              </a:rPr>
              <a:t>settings</a:t>
            </a:r>
            <a:r>
              <a:rPr lang="zh-CN" altLang="zh-CN" sz="1200" kern="1200" dirty="0">
                <a:solidFill>
                  <a:schemeClr val="tx1"/>
                </a:solidFill>
                <a:effectLst/>
                <a:latin typeface="+mn-lt"/>
                <a:ea typeface="+mn-ea"/>
                <a:cs typeface="+mn-cs"/>
              </a:rPr>
              <a:t>字段是一个</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Settings</a:t>
            </a:r>
            <a:r>
              <a:rPr lang="zh-CN" altLang="zh-CN" sz="1200" kern="1200" dirty="0">
                <a:solidFill>
                  <a:schemeClr val="tx1"/>
                </a:solidFill>
                <a:effectLst/>
                <a:latin typeface="+mn-lt"/>
                <a:ea typeface="+mn-ea"/>
                <a:cs typeface="+mn-cs"/>
              </a:rPr>
              <a:t>帧的有效内容的</a:t>
            </a:r>
            <a:r>
              <a:rPr lang="en-US" altLang="zh-CN" sz="1200" kern="1200" dirty="0">
                <a:solidFill>
                  <a:schemeClr val="tx1"/>
                </a:solidFill>
                <a:effectLst/>
                <a:latin typeface="+mn-lt"/>
                <a:ea typeface="+mn-ea"/>
                <a:cs typeface="+mn-cs"/>
              </a:rPr>
              <a:t>Base64url</a:t>
            </a:r>
            <a:r>
              <a:rPr lang="zh-CN" altLang="zh-CN" sz="1200" kern="1200" dirty="0">
                <a:solidFill>
                  <a:schemeClr val="tx1"/>
                </a:solidFill>
                <a:effectLst/>
                <a:latin typeface="+mn-lt"/>
                <a:ea typeface="+mn-ea"/>
                <a:cs typeface="+mn-cs"/>
              </a:rPr>
              <a:t>编码。支持升级到</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的服务端通过返回一个</a:t>
            </a:r>
            <a:r>
              <a:rPr lang="en-US" altLang="zh-CN" sz="1200" kern="1200" dirty="0">
                <a:solidFill>
                  <a:schemeClr val="tx1"/>
                </a:solidFill>
                <a:effectLst/>
                <a:latin typeface="+mn-lt"/>
                <a:ea typeface="+mn-ea"/>
                <a:cs typeface="+mn-cs"/>
              </a:rPr>
              <a:t>101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Switching Protocols</a:t>
            </a:r>
            <a:r>
              <a:rPr lang="zh-CN" altLang="zh-CN" sz="1200" kern="1200" dirty="0">
                <a:solidFill>
                  <a:schemeClr val="tx1"/>
                </a:solidFill>
                <a:effectLst/>
                <a:latin typeface="+mn-lt"/>
                <a:ea typeface="+mn-ea"/>
                <a:cs typeface="+mn-cs"/>
              </a:rPr>
              <a:t>）响应来完成升级，并且由服务端发送的第一个</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的帧必须是一个带有</a:t>
            </a:r>
            <a:r>
              <a:rPr lang="en-US" altLang="zh-CN" sz="1200" kern="1200" dirty="0">
                <a:solidFill>
                  <a:schemeClr val="tx1"/>
                </a:solidFill>
                <a:effectLst/>
                <a:latin typeface="+mn-lt"/>
                <a:ea typeface="+mn-ea"/>
                <a:cs typeface="+mn-cs"/>
              </a:rPr>
              <a:t>Settings</a:t>
            </a:r>
            <a:r>
              <a:rPr lang="zh-CN" altLang="zh-CN" sz="1200" kern="1200" dirty="0">
                <a:solidFill>
                  <a:schemeClr val="tx1"/>
                </a:solidFill>
                <a:effectLst/>
                <a:latin typeface="+mn-lt"/>
                <a:ea typeface="+mn-ea"/>
                <a:cs typeface="+mn-cs"/>
              </a:rPr>
              <a:t>帧的服务器连接序，一旦收到该响应，客户端也必须发送一个包含</a:t>
            </a:r>
            <a:r>
              <a:rPr lang="en-US" altLang="zh-CN" sz="1200" kern="1200" dirty="0">
                <a:solidFill>
                  <a:schemeClr val="tx1"/>
                </a:solidFill>
                <a:effectLst/>
                <a:latin typeface="+mn-lt"/>
                <a:ea typeface="+mn-ea"/>
                <a:cs typeface="+mn-cs"/>
              </a:rPr>
              <a:t>Settings</a:t>
            </a:r>
            <a:r>
              <a:rPr lang="zh-CN" altLang="zh-CN" sz="1200" kern="1200" dirty="0">
                <a:solidFill>
                  <a:schemeClr val="tx1"/>
                </a:solidFill>
                <a:effectLst/>
                <a:latin typeface="+mn-lt"/>
                <a:ea typeface="+mn-ea"/>
                <a:cs typeface="+mn-cs"/>
              </a:rPr>
              <a:t>帧的连接序；不支持的服务端则直接忽视</a:t>
            </a:r>
            <a:r>
              <a:rPr lang="en-US" altLang="zh-CN" sz="1200" kern="1200" dirty="0">
                <a:solidFill>
                  <a:schemeClr val="tx1"/>
                </a:solidFill>
                <a:effectLst/>
                <a:latin typeface="+mn-lt"/>
                <a:ea typeface="+mn-ea"/>
                <a:cs typeface="+mn-cs"/>
              </a:rPr>
              <a:t>Upgrade</a:t>
            </a:r>
            <a:r>
              <a:rPr lang="zh-CN" altLang="zh-CN" sz="1200" kern="1200" dirty="0">
                <a:solidFill>
                  <a:schemeClr val="tx1"/>
                </a:solidFill>
                <a:effectLst/>
                <a:latin typeface="+mn-lt"/>
                <a:ea typeface="+mn-ea"/>
                <a:cs typeface="+mn-cs"/>
              </a:rPr>
              <a:t>头部并依旧返回</a:t>
            </a:r>
            <a:r>
              <a:rPr lang="en-US" altLang="zh-CN" sz="1200" kern="1200" dirty="0">
                <a:solidFill>
                  <a:schemeClr val="tx1"/>
                </a:solidFill>
                <a:effectLst/>
                <a:latin typeface="+mn-lt"/>
                <a:ea typeface="+mn-ea"/>
                <a:cs typeface="+mn-cs"/>
              </a:rPr>
              <a:t>Http1.x</a:t>
            </a:r>
            <a:r>
              <a:rPr lang="zh-CN" altLang="zh-CN" sz="1200" kern="1200" dirty="0">
                <a:solidFill>
                  <a:schemeClr val="tx1"/>
                </a:solidFill>
                <a:effectLst/>
                <a:latin typeface="+mn-lt"/>
                <a:ea typeface="+mn-ea"/>
                <a:cs typeface="+mn-cs"/>
              </a:rPr>
              <a:t>的响应即可；</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客户端可以使用带有</a:t>
            </a:r>
            <a:r>
              <a:rPr lang="en-US" altLang="zh-CN" sz="1200" b="1" kern="1200" dirty="0">
                <a:solidFill>
                  <a:schemeClr val="tx1"/>
                </a:solidFill>
                <a:effectLst/>
                <a:latin typeface="+mn-lt"/>
                <a:ea typeface="+mn-ea"/>
                <a:cs typeface="+mn-cs"/>
              </a:rPr>
              <a:t>ALPN</a:t>
            </a:r>
            <a:r>
              <a:rPr lang="zh-CN" altLang="zh-CN" sz="1200" b="1" kern="1200" dirty="0">
                <a:solidFill>
                  <a:schemeClr val="tx1"/>
                </a:solidFill>
                <a:effectLst/>
                <a:latin typeface="+mn-lt"/>
                <a:ea typeface="+mn-ea"/>
                <a:cs typeface="+mn-cs"/>
              </a:rPr>
              <a:t>扩展的</a:t>
            </a:r>
            <a:r>
              <a:rPr lang="en-US" altLang="zh-CN" sz="1200" b="1" kern="1200" dirty="0">
                <a:solidFill>
                  <a:schemeClr val="tx1"/>
                </a:solidFill>
                <a:effectLst/>
                <a:latin typeface="+mn-lt"/>
                <a:ea typeface="+mn-ea"/>
                <a:cs typeface="+mn-cs"/>
              </a:rPr>
              <a:t>TLS</a:t>
            </a:r>
            <a:r>
              <a:rPr lang="zh-CN" altLang="zh-CN" sz="1200" b="1" kern="1200" dirty="0">
                <a:solidFill>
                  <a:schemeClr val="tx1"/>
                </a:solidFill>
                <a:effectLst/>
                <a:latin typeface="+mn-lt"/>
                <a:ea typeface="+mn-ea"/>
                <a:cs typeface="+mn-cs"/>
              </a:rPr>
              <a:t>层协议发送一个请求到“</a:t>
            </a:r>
            <a:r>
              <a:rPr lang="en-US" altLang="zh-CN" sz="1200" b="1" kern="1200" dirty="0">
                <a:solidFill>
                  <a:schemeClr val="tx1"/>
                </a:solidFill>
                <a:effectLst/>
                <a:latin typeface="+mn-lt"/>
                <a:ea typeface="+mn-ea"/>
                <a:cs typeface="+mn-cs"/>
              </a:rPr>
              <a:t>Https</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URI</a:t>
            </a:r>
            <a:r>
              <a:rPr lang="zh-CN" altLang="zh-CN" sz="1200" b="1" kern="1200" dirty="0">
                <a:solidFill>
                  <a:schemeClr val="tx1"/>
                </a:solidFill>
                <a:effectLst/>
                <a:latin typeface="+mn-lt"/>
                <a:ea typeface="+mn-ea"/>
                <a:cs typeface="+mn-cs"/>
              </a:rPr>
              <a:t>中，该升级方式采用客户端与服务端的协商机制完成，一旦协商达成，则客户端和服务端均需要发送一个连接序开启基于</a:t>
            </a:r>
            <a:r>
              <a:rPr lang="en-US" altLang="zh-CN" sz="1200" b="1" kern="1200" dirty="0">
                <a:solidFill>
                  <a:schemeClr val="tx1"/>
                </a:solidFill>
                <a:effectLst/>
                <a:latin typeface="+mn-lt"/>
                <a:ea typeface="+mn-ea"/>
                <a:cs typeface="+mn-cs"/>
              </a:rPr>
              <a:t>TLS</a:t>
            </a:r>
            <a:r>
              <a:rPr lang="zh-CN" altLang="zh-CN" sz="1200" b="1" kern="1200" dirty="0">
                <a:solidFill>
                  <a:schemeClr val="tx1"/>
                </a:solidFill>
                <a:effectLst/>
                <a:latin typeface="+mn-lt"/>
                <a:ea typeface="+mn-ea"/>
                <a:cs typeface="+mn-cs"/>
              </a:rPr>
              <a:t>的</a:t>
            </a:r>
            <a:r>
              <a:rPr lang="en-US" altLang="zh-CN" sz="1200" b="1" kern="1200" dirty="0">
                <a:solidFill>
                  <a:schemeClr val="tx1"/>
                </a:solidFill>
                <a:effectLst/>
                <a:latin typeface="+mn-lt"/>
                <a:ea typeface="+mn-ea"/>
                <a:cs typeface="+mn-cs"/>
              </a:rPr>
              <a:t>Http2</a:t>
            </a:r>
            <a:r>
              <a:rPr lang="zh-CN" altLang="zh-CN" sz="1200" b="1" kern="1200" dirty="0">
                <a:solidFill>
                  <a:schemeClr val="tx1"/>
                </a:solidFill>
                <a:effectLst/>
                <a:latin typeface="+mn-lt"/>
                <a:ea typeface="+mn-ea"/>
                <a:cs typeface="+mn-cs"/>
              </a:rPr>
              <a:t>连接。使用</a:t>
            </a:r>
            <a:r>
              <a:rPr lang="en-US" altLang="zh-CN" sz="1200" b="1" kern="1200" dirty="0">
                <a:solidFill>
                  <a:schemeClr val="tx1"/>
                </a:solidFill>
                <a:effectLst/>
                <a:latin typeface="+mn-lt"/>
                <a:ea typeface="+mn-ea"/>
                <a:cs typeface="+mn-cs"/>
              </a:rPr>
              <a:t>TLS</a:t>
            </a:r>
            <a:r>
              <a:rPr lang="zh-CN" altLang="zh-CN" sz="1200" b="1" kern="1200" dirty="0">
                <a:solidFill>
                  <a:schemeClr val="tx1"/>
                </a:solidFill>
                <a:effectLst/>
                <a:latin typeface="+mn-lt"/>
                <a:ea typeface="+mn-ea"/>
                <a:cs typeface="+mn-cs"/>
              </a:rPr>
              <a:t>和</a:t>
            </a:r>
            <a:r>
              <a:rPr lang="en-US" altLang="zh-CN" sz="1200" b="1" kern="1200" dirty="0">
                <a:solidFill>
                  <a:schemeClr val="tx1"/>
                </a:solidFill>
                <a:effectLst/>
                <a:latin typeface="+mn-lt"/>
                <a:ea typeface="+mn-ea"/>
                <a:cs typeface="+mn-cs"/>
              </a:rPr>
              <a:t>ALPN</a:t>
            </a:r>
            <a:r>
              <a:rPr lang="zh-CN" altLang="zh-CN" sz="1200" b="1" kern="1200" dirty="0">
                <a:solidFill>
                  <a:schemeClr val="tx1"/>
                </a:solidFill>
                <a:effectLst/>
                <a:latin typeface="+mn-lt"/>
                <a:ea typeface="+mn-ea"/>
                <a:cs typeface="+mn-cs"/>
              </a:rPr>
              <a:t>是部署和协商</a:t>
            </a:r>
            <a:r>
              <a:rPr lang="en-US" altLang="zh-CN" sz="1200" b="1" kern="1200" dirty="0">
                <a:solidFill>
                  <a:schemeClr val="tx1"/>
                </a:solidFill>
                <a:effectLst/>
                <a:latin typeface="+mn-lt"/>
                <a:ea typeface="+mn-ea"/>
                <a:cs typeface="+mn-cs"/>
              </a:rPr>
              <a:t>Http2</a:t>
            </a:r>
            <a:r>
              <a:rPr lang="zh-CN" altLang="zh-CN" sz="1200" b="1" kern="1200" dirty="0">
                <a:solidFill>
                  <a:schemeClr val="tx1"/>
                </a:solidFill>
                <a:effectLst/>
                <a:latin typeface="+mn-lt"/>
                <a:ea typeface="+mn-ea"/>
                <a:cs typeface="+mn-cs"/>
              </a:rPr>
              <a:t>的推荐机制：客户端和服务器协商希望的协议作为</a:t>
            </a:r>
            <a:r>
              <a:rPr lang="en-US" altLang="zh-CN" sz="1200" b="1" kern="1200" dirty="0">
                <a:solidFill>
                  <a:schemeClr val="tx1"/>
                </a:solidFill>
                <a:effectLst/>
                <a:latin typeface="+mn-lt"/>
                <a:ea typeface="+mn-ea"/>
                <a:cs typeface="+mn-cs"/>
              </a:rPr>
              <a:t>TLS</a:t>
            </a:r>
            <a:r>
              <a:rPr lang="zh-CN" altLang="zh-CN" sz="1200" b="1" kern="1200" dirty="0">
                <a:solidFill>
                  <a:schemeClr val="tx1"/>
                </a:solidFill>
                <a:effectLst/>
                <a:latin typeface="+mn-lt"/>
                <a:ea typeface="+mn-ea"/>
                <a:cs typeface="+mn-cs"/>
              </a:rPr>
              <a:t>握手的一部分，而不会增加任何额外的延迟或往返时间。</a:t>
            </a:r>
            <a:endParaRPr lang="en-US" altLang="zh-CN" sz="1200" b="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当客户端已经通过其他途径已知服务端能够支持</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时，就可以直接使用</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的连接方式发送</a:t>
            </a:r>
            <a:r>
              <a:rPr lang="en-US" altLang="zh-CN" sz="1200" kern="1200" dirty="0">
                <a:solidFill>
                  <a:schemeClr val="tx1"/>
                </a:solidFill>
                <a:effectLst/>
                <a:latin typeface="+mn-lt"/>
                <a:ea typeface="+mn-ea"/>
                <a:cs typeface="+mn-cs"/>
              </a:rPr>
              <a:t>Http</a:t>
            </a:r>
            <a:r>
              <a:rPr lang="zh-CN" altLang="zh-CN" sz="1200" kern="1200" dirty="0">
                <a:solidFill>
                  <a:schemeClr val="tx1"/>
                </a:solidFill>
                <a:effectLst/>
                <a:latin typeface="+mn-lt"/>
                <a:ea typeface="+mn-ea"/>
                <a:cs typeface="+mn-cs"/>
              </a:rPr>
              <a:t>请求了。此时，客户端必须先发送一个连接序，然后紧跟</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请求帧，服务端通过连接序来识别</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连接。</a:t>
            </a:r>
            <a:r>
              <a:rPr lang="zh-CN" altLang="zh-CN" sz="1200" b="1" kern="1200" dirty="0">
                <a:solidFill>
                  <a:schemeClr val="tx1"/>
                </a:solidFill>
                <a:effectLst/>
                <a:latin typeface="+mn-lt"/>
                <a:ea typeface="+mn-ea"/>
                <a:cs typeface="+mn-cs"/>
              </a:rPr>
              <a:t>注意</a:t>
            </a:r>
            <a:r>
              <a:rPr lang="zh-CN" altLang="zh-CN" sz="1200" kern="1200" dirty="0">
                <a:solidFill>
                  <a:schemeClr val="tx1"/>
                </a:solidFill>
                <a:effectLst/>
                <a:latin typeface="+mn-lt"/>
                <a:ea typeface="+mn-ea"/>
                <a:cs typeface="+mn-cs"/>
              </a:rPr>
              <a:t>：这种方式只能建立普通的</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请求，基于</a:t>
            </a:r>
            <a:r>
              <a:rPr lang="en-US" altLang="zh-CN" sz="1200" kern="1200" dirty="0">
                <a:solidFill>
                  <a:schemeClr val="tx1"/>
                </a:solidFill>
                <a:effectLst/>
                <a:latin typeface="+mn-lt"/>
                <a:ea typeface="+mn-ea"/>
                <a:cs typeface="+mn-cs"/>
              </a:rPr>
              <a:t>TLS</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Http2</a:t>
            </a:r>
            <a:r>
              <a:rPr lang="zh-CN" altLang="zh-CN" sz="1200" kern="1200" dirty="0">
                <a:solidFill>
                  <a:schemeClr val="tx1"/>
                </a:solidFill>
                <a:effectLst/>
                <a:latin typeface="+mn-lt"/>
                <a:ea typeface="+mn-ea"/>
                <a:cs typeface="+mn-cs"/>
              </a:rPr>
              <a:t>请求依旧需要通过协商机制完成。</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399633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Http2</a:t>
            </a:r>
            <a:r>
              <a:rPr lang="zh-CN" altLang="zh-CN" dirty="0"/>
              <a:t>支持设置</a:t>
            </a:r>
            <a:r>
              <a:rPr lang="zh-CN" altLang="zh-CN" b="1" dirty="0">
                <a:solidFill>
                  <a:srgbClr val="E91E63"/>
                </a:solidFill>
              </a:rPr>
              <a:t>流的依赖和优先级</a:t>
            </a:r>
            <a:r>
              <a:rPr lang="en-US" altLang="zh-CN" b="1" dirty="0">
                <a:solidFill>
                  <a:srgbClr val="E91E63"/>
                </a:solidFill>
              </a:rPr>
              <a:t>: </a:t>
            </a:r>
            <a:r>
              <a:rPr lang="zh-CN" altLang="zh-CN" dirty="0"/>
              <a:t>多路复用带来一个新的问题是，在连接共享的基础之上有可能会导致关键请求被阻塞。</a:t>
            </a:r>
            <a:r>
              <a:rPr lang="en-US" altLang="zh-CN" dirty="0"/>
              <a:t>Http2</a:t>
            </a:r>
            <a:r>
              <a:rPr lang="zh-CN" altLang="zh-CN" dirty="0"/>
              <a:t>允许给每个帧设置优先级，这样重要的请求就会优先得到响应。比如浏览器加载首页，首页的</a:t>
            </a:r>
            <a:r>
              <a:rPr lang="en-US" altLang="zh-CN" dirty="0"/>
              <a:t>html</a:t>
            </a:r>
            <a:r>
              <a:rPr lang="zh-CN" altLang="zh-CN" dirty="0"/>
              <a:t>内容应该优先展示，之后才是各种静态资源文件，脚本文件等加载，这样可以保证用户能第一时间看到网页内容</a:t>
            </a:r>
            <a:r>
              <a:rPr lang="zh-CN" altLang="en-US" dirty="0"/>
              <a:t>；</a:t>
            </a:r>
          </a:p>
        </p:txBody>
      </p:sp>
      <p:sp>
        <p:nvSpPr>
          <p:cNvPr id="4" name="灯片编号占位符 3"/>
          <p:cNvSpPr>
            <a:spLocks noGrp="1"/>
          </p:cNvSpPr>
          <p:nvPr>
            <p:ph type="sldNum" sz="quarter" idx="10"/>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800302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RST_STREAM</a:t>
            </a:r>
            <a:r>
              <a:rPr lang="zh-CN" altLang="zh-CN" dirty="0"/>
              <a:t>帧可实现只终止当前传输的消息并在需要时重新发送一个新的消息以避免浪费带宽和中断已有的连接；</a:t>
            </a:r>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331450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数据查看不便；</a:t>
            </a:r>
            <a:r>
              <a:rPr lang="zh-CN" altLang="zh-CN" dirty="0"/>
              <a:t>由于</a:t>
            </a:r>
            <a:r>
              <a:rPr lang="en-US" altLang="zh-CN" dirty="0"/>
              <a:t>Http2</a:t>
            </a:r>
            <a:r>
              <a:rPr lang="zh-CN" altLang="zh-CN" dirty="0"/>
              <a:t>基于二进制，所以查看其中的数据会变得不那么方便，需要使用额外的工具查看帧中的数据，如</a:t>
            </a:r>
            <a:r>
              <a:rPr lang="en-US" altLang="zh-CN" dirty="0"/>
              <a:t>Wireshark</a:t>
            </a:r>
            <a:r>
              <a:rPr lang="zh-CN" altLang="zh-CN" dirty="0"/>
              <a:t>等</a:t>
            </a:r>
            <a:r>
              <a:rPr lang="zh-CN" altLang="en-US" dirty="0"/>
              <a:t>；</a:t>
            </a:r>
            <a:endParaRPr lang="en-US" altLang="zh-CN"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dirty="0"/>
              <a:t>由于</a:t>
            </a:r>
            <a:r>
              <a:rPr lang="en-US" altLang="zh-CN" dirty="0"/>
              <a:t>Http2</a:t>
            </a:r>
            <a:r>
              <a:rPr lang="zh-CN" altLang="zh-CN" dirty="0"/>
              <a:t>在同一个</a:t>
            </a:r>
            <a:r>
              <a:rPr lang="en-US" altLang="zh-CN" dirty="0"/>
              <a:t>TCP</a:t>
            </a:r>
            <a:r>
              <a:rPr lang="zh-CN" altLang="zh-CN" dirty="0"/>
              <a:t>连接中传输了大量的数据，所以</a:t>
            </a:r>
            <a:r>
              <a:rPr lang="zh-CN" altLang="zh-CN" b="1" dirty="0"/>
              <a:t>对</a:t>
            </a:r>
            <a:r>
              <a:rPr lang="en-US" altLang="zh-CN" b="1" dirty="0"/>
              <a:t>TCP</a:t>
            </a:r>
            <a:r>
              <a:rPr lang="zh-CN" altLang="zh-CN" b="1" dirty="0"/>
              <a:t>连接的依赖比较高</a:t>
            </a:r>
            <a:r>
              <a:rPr lang="zh-CN" altLang="zh-CN" dirty="0"/>
              <a:t>，由此</a:t>
            </a:r>
            <a:r>
              <a:rPr lang="en-US" altLang="zh-CN" dirty="0"/>
              <a:t>TCP</a:t>
            </a:r>
            <a:r>
              <a:rPr lang="zh-CN" altLang="zh-CN" dirty="0"/>
              <a:t>连接所存在的问题可能会成为</a:t>
            </a:r>
            <a:r>
              <a:rPr lang="en-US" altLang="zh-CN" dirty="0"/>
              <a:t>Http2</a:t>
            </a:r>
            <a:r>
              <a:rPr lang="zh-CN" altLang="zh-CN" dirty="0"/>
              <a:t>协议的性能瓶颈。这就是为什么在服务器上一个经过调整好的</a:t>
            </a:r>
            <a:r>
              <a:rPr lang="en-US" altLang="zh-CN" dirty="0"/>
              <a:t>TCP</a:t>
            </a:r>
            <a:r>
              <a:rPr lang="zh-CN" altLang="zh-CN" dirty="0"/>
              <a:t>协议栈再次成为</a:t>
            </a:r>
            <a:r>
              <a:rPr lang="en-US" altLang="zh-CN" dirty="0"/>
              <a:t>Http2</a:t>
            </a:r>
            <a:r>
              <a:rPr lang="zh-CN" altLang="zh-CN" dirty="0"/>
              <a:t>的关键优化标准。如下几项可能会对</a:t>
            </a:r>
            <a:r>
              <a:rPr lang="en-US" altLang="zh-CN" dirty="0"/>
              <a:t>Http2</a:t>
            </a:r>
            <a:r>
              <a:rPr lang="zh-CN" altLang="zh-CN" dirty="0"/>
              <a:t>连接的吞吐量和延迟性能产生不利影响：</a:t>
            </a:r>
          </a:p>
          <a:p>
            <a:pPr marL="800100" lvl="1" indent="-342900">
              <a:buFont typeface="Wingdings" panose="05000000000000000000" pitchFamily="2" charset="2"/>
              <a:buChar char="Ø"/>
            </a:pPr>
            <a:r>
              <a:rPr lang="en-US" altLang="zh-CN" sz="1800" dirty="0">
                <a:latin typeface="Consolas" panose="020B0609020204030204" pitchFamily="49" charset="0"/>
                <a:ea typeface="华文楷体" panose="02010600040101010101" pitchFamily="2" charset="-122"/>
              </a:rPr>
              <a:t>TCP</a:t>
            </a:r>
            <a:r>
              <a:rPr lang="zh-CN" altLang="zh-CN" sz="1800" dirty="0">
                <a:latin typeface="Consolas" panose="020B0609020204030204" pitchFamily="49" charset="0"/>
                <a:ea typeface="华文楷体" panose="02010600040101010101" pitchFamily="2" charset="-122"/>
              </a:rPr>
              <a:t>级别仍然存在前端阻塞问题；</a:t>
            </a:r>
          </a:p>
          <a:p>
            <a:pPr marL="800100" lvl="1" indent="-342900">
              <a:buFont typeface="Wingdings" panose="05000000000000000000" pitchFamily="2" charset="2"/>
              <a:buChar char="Ø"/>
            </a:pPr>
            <a:r>
              <a:rPr lang="zh-CN" altLang="zh-CN" sz="1800" dirty="0">
                <a:latin typeface="Consolas" panose="020B0609020204030204" pitchFamily="49" charset="0"/>
                <a:ea typeface="华文楷体" panose="02010600040101010101" pitchFamily="2" charset="-122"/>
              </a:rPr>
              <a:t>如果禁用</a:t>
            </a:r>
            <a:r>
              <a:rPr lang="en-US" altLang="zh-CN" sz="1800" dirty="0">
                <a:latin typeface="Consolas" panose="020B0609020204030204" pitchFamily="49" charset="0"/>
                <a:ea typeface="华文楷体" panose="02010600040101010101" pitchFamily="2" charset="-122"/>
              </a:rPr>
              <a:t>TCP</a:t>
            </a:r>
            <a:r>
              <a:rPr lang="zh-CN" altLang="zh-CN" sz="1800" dirty="0">
                <a:latin typeface="Consolas" panose="020B0609020204030204" pitchFamily="49" charset="0"/>
                <a:ea typeface="华文楷体" panose="02010600040101010101" pitchFamily="2" charset="-122"/>
              </a:rPr>
              <a:t>窗口缩放，那么带宽延迟产生的影响可能会限制</a:t>
            </a:r>
            <a:r>
              <a:rPr lang="en-US" altLang="zh-CN" sz="1800" dirty="0">
                <a:latin typeface="Consolas" panose="020B0609020204030204" pitchFamily="49" charset="0"/>
                <a:ea typeface="华文楷体" panose="02010600040101010101" pitchFamily="2" charset="-122"/>
              </a:rPr>
              <a:t>Http2</a:t>
            </a:r>
            <a:r>
              <a:rPr lang="zh-CN" altLang="zh-CN" sz="1800" dirty="0">
                <a:latin typeface="Consolas" panose="020B0609020204030204" pitchFamily="49" charset="0"/>
                <a:ea typeface="华文楷体" panose="02010600040101010101" pitchFamily="2" charset="-122"/>
              </a:rPr>
              <a:t>连接的吞吐量；</a:t>
            </a:r>
          </a:p>
          <a:p>
            <a:pPr marL="800100" lvl="1" indent="-342900">
              <a:buFont typeface="Wingdings" panose="05000000000000000000" pitchFamily="2" charset="2"/>
              <a:buChar char="Ø"/>
            </a:pPr>
            <a:r>
              <a:rPr lang="zh-CN" altLang="zh-CN" sz="1800" dirty="0">
                <a:latin typeface="Consolas" panose="020B0609020204030204" pitchFamily="49" charset="0"/>
                <a:ea typeface="华文楷体" panose="02010600040101010101" pitchFamily="2" charset="-122"/>
              </a:rPr>
              <a:t>当丢包发生时，</a:t>
            </a:r>
            <a:r>
              <a:rPr lang="en-US" altLang="zh-CN" sz="1800" dirty="0">
                <a:latin typeface="Consolas" panose="020B0609020204030204" pitchFamily="49" charset="0"/>
                <a:ea typeface="华文楷体" panose="02010600040101010101" pitchFamily="2" charset="-122"/>
              </a:rPr>
              <a:t>TCP</a:t>
            </a:r>
            <a:r>
              <a:rPr lang="zh-CN" altLang="zh-CN" sz="1800" dirty="0">
                <a:latin typeface="Consolas" panose="020B0609020204030204" pitchFamily="49" charset="0"/>
                <a:ea typeface="华文楷体" panose="02010600040101010101" pitchFamily="2" charset="-122"/>
              </a:rPr>
              <a:t>拥塞窗口会减小，这将降低整个连接的最大吞吐量；</a:t>
            </a:r>
          </a:p>
          <a:p>
            <a:pPr marL="800100" lvl="1" indent="-342900">
              <a:buFont typeface="Wingdings" panose="05000000000000000000" pitchFamily="2" charset="2"/>
              <a:buChar char="Ø"/>
            </a:pPr>
            <a:r>
              <a:rPr lang="en-US" altLang="zh-CN" sz="1800" dirty="0">
                <a:latin typeface="Consolas" panose="020B0609020204030204" pitchFamily="49" charset="0"/>
                <a:ea typeface="华文楷体" panose="02010600040101010101" pitchFamily="2" charset="-122"/>
              </a:rPr>
              <a:t>…</a:t>
            </a:r>
          </a:p>
          <a:p>
            <a:pPr marL="800100" lvl="1" indent="-342900">
              <a:buFont typeface="Wingdings" panose="05000000000000000000" pitchFamily="2" charset="2"/>
              <a:buChar char="Ø"/>
            </a:pPr>
            <a:endParaRPr lang="en-US" altLang="zh-CN" sz="1800" dirty="0">
              <a:latin typeface="Consolas" panose="020B0609020204030204" pitchFamily="49" charset="0"/>
              <a:ea typeface="华文楷体" panose="02010600040101010101" pitchFamily="2" charset="-122"/>
            </a:endParaRPr>
          </a:p>
          <a:p>
            <a:r>
              <a:rPr lang="zh-CN" altLang="zh-CN" dirty="0"/>
              <a:t>然而尽管面临上述不利情景，在</a:t>
            </a:r>
            <a:r>
              <a:rPr lang="en-US" altLang="zh-CN" dirty="0"/>
              <a:t>Http2</a:t>
            </a:r>
            <a:r>
              <a:rPr lang="zh-CN" altLang="zh-CN" dirty="0"/>
              <a:t>机制下，转而投向多个连接也并不能带来性能上的提升，原因在于：</a:t>
            </a:r>
          </a:p>
          <a:p>
            <a:pPr marL="342900" lvl="0" indent="-342900">
              <a:buFont typeface="Wingdings" panose="05000000000000000000" pitchFamily="2" charset="2"/>
              <a:buChar char="Ø"/>
            </a:pPr>
            <a:r>
              <a:rPr lang="zh-CN" altLang="zh-CN" dirty="0"/>
              <a:t>不同的压缩上下文会导致压缩效率降低；</a:t>
            </a:r>
          </a:p>
          <a:p>
            <a:pPr marL="342900" lvl="0" indent="-342900">
              <a:buFont typeface="Wingdings" panose="05000000000000000000" pitchFamily="2" charset="2"/>
              <a:buChar char="Ø"/>
            </a:pPr>
            <a:r>
              <a:rPr lang="zh-CN" altLang="zh-CN" dirty="0"/>
              <a:t>不同的</a:t>
            </a:r>
            <a:r>
              <a:rPr lang="en-US" altLang="zh-CN" dirty="0"/>
              <a:t>TCP</a:t>
            </a:r>
            <a:r>
              <a:rPr lang="zh-CN" altLang="zh-CN" dirty="0"/>
              <a:t>流，不太有效的请求优先级排序；</a:t>
            </a:r>
          </a:p>
          <a:p>
            <a:pPr marL="342900" lvl="0" indent="-342900">
              <a:buFont typeface="Wingdings" panose="05000000000000000000" pitchFamily="2" charset="2"/>
              <a:buChar char="Ø"/>
            </a:pPr>
            <a:r>
              <a:rPr lang="zh-CN" altLang="zh-CN" dirty="0"/>
              <a:t>由于存在更多的流量竞争，每个</a:t>
            </a:r>
            <a:r>
              <a:rPr lang="en-US" altLang="zh-CN" dirty="0"/>
              <a:t>TCP</a:t>
            </a:r>
            <a:r>
              <a:rPr lang="zh-CN" altLang="zh-CN" dirty="0"/>
              <a:t>的有效利用率较低，拥塞的可能性更高；</a:t>
            </a:r>
          </a:p>
          <a:p>
            <a:pPr marL="342900" lvl="0" indent="-342900">
              <a:buFont typeface="Wingdings" panose="05000000000000000000" pitchFamily="2" charset="2"/>
              <a:buChar char="Ø"/>
            </a:pPr>
            <a:r>
              <a:rPr lang="zh-CN" altLang="zh-CN" dirty="0"/>
              <a:t>更多的</a:t>
            </a:r>
            <a:r>
              <a:rPr lang="en-US" altLang="zh-CN" dirty="0"/>
              <a:t>TCP</a:t>
            </a:r>
            <a:r>
              <a:rPr lang="zh-CN" altLang="zh-CN" dirty="0"/>
              <a:t>流量会致使资源开销增加；</a:t>
            </a:r>
          </a:p>
          <a:p>
            <a:pPr marL="342900" lvl="0" indent="-342900">
              <a:buFont typeface="Wingdings" panose="05000000000000000000" pitchFamily="2" charset="2"/>
              <a:buChar char="Ø"/>
            </a:pPr>
            <a:r>
              <a:rPr lang="en-US" altLang="zh-CN" dirty="0"/>
              <a:t>…</a:t>
            </a:r>
            <a:endParaRPr lang="zh-CN" altLang="zh-CN" dirty="0"/>
          </a:p>
          <a:p>
            <a:pPr marL="800100" lvl="1" indent="-342900">
              <a:buFont typeface="Wingdings" panose="05000000000000000000" pitchFamily="2" charset="2"/>
              <a:buChar char="Ø"/>
            </a:pPr>
            <a:endParaRPr lang="zh-CN" altLang="zh-CN" sz="1800" dirty="0">
              <a:latin typeface="Consolas" panose="020B0609020204030204" pitchFamily="49" charset="0"/>
              <a:ea typeface="华文楷体" panose="02010600040101010101" pitchFamily="2"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443332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每个单独的</a:t>
            </a:r>
            <a:r>
              <a:rPr lang="en-US" altLang="zh-CN" dirty="0"/>
              <a:t>Http2</a:t>
            </a:r>
            <a:r>
              <a:rPr lang="zh-CN" altLang="en-US" dirty="0"/>
              <a:t>连接都可以包含多个并发的流，这些流中交错地包含着来自两端的帧。流既可以被客户端</a:t>
            </a:r>
            <a:r>
              <a:rPr lang="en-US" altLang="zh-CN" dirty="0"/>
              <a:t>/</a:t>
            </a:r>
            <a:r>
              <a:rPr lang="zh-CN" altLang="en-US" dirty="0"/>
              <a:t>服务器端单方面的建立和使用，也可以被双方共享，或者被任意一边关闭。在流里面，每一帧发送的顺序非常关键，接收方会按照收到帧的顺序来进行处理。简而言之，</a:t>
            </a:r>
            <a:r>
              <a:rPr lang="en-US" altLang="zh-CN" dirty="0"/>
              <a:t>Http2</a:t>
            </a:r>
            <a:r>
              <a:rPr lang="zh-CN" altLang="en-US" dirty="0"/>
              <a:t>通过二进制编码帧序列的交换来实现</a:t>
            </a:r>
            <a:r>
              <a:rPr lang="en-US" altLang="zh-CN" dirty="0"/>
              <a:t>Http</a:t>
            </a:r>
            <a:r>
              <a:rPr lang="zh-CN" altLang="en-US" dirty="0"/>
              <a:t>通信，帧与特定流关联，流位于一个具体的</a:t>
            </a:r>
            <a:r>
              <a:rPr lang="en-US" altLang="zh-CN" dirty="0"/>
              <a:t>TCP</a:t>
            </a:r>
            <a:r>
              <a:rPr lang="zh-CN" altLang="en-US" dirty="0"/>
              <a:t>连接中，帧</a:t>
            </a:r>
            <a:r>
              <a:rPr lang="en-US" altLang="zh-CN" dirty="0"/>
              <a:t>:</a:t>
            </a:r>
            <a:r>
              <a:rPr lang="zh-CN" altLang="en-US" dirty="0"/>
              <a:t>流</a:t>
            </a:r>
            <a:r>
              <a:rPr lang="en-US" altLang="zh-CN" dirty="0"/>
              <a:t>=n:1</a:t>
            </a:r>
            <a:r>
              <a:rPr lang="zh-CN" altLang="en-US" dirty="0"/>
              <a:t>，流</a:t>
            </a:r>
            <a:r>
              <a:rPr lang="en-US" altLang="zh-CN" dirty="0"/>
              <a:t>:</a:t>
            </a:r>
            <a:r>
              <a:rPr lang="zh-CN" altLang="en-US" dirty="0"/>
              <a:t>连接</a:t>
            </a:r>
            <a:r>
              <a:rPr lang="en-US" altLang="zh-CN" dirty="0"/>
              <a:t>=n:1</a:t>
            </a:r>
            <a:r>
              <a:rPr lang="zh-CN" altLang="en-US" dirty="0"/>
              <a:t>，这是启用</a:t>
            </a:r>
            <a:r>
              <a:rPr lang="en-US" altLang="zh-CN" dirty="0"/>
              <a:t>Http 2</a:t>
            </a:r>
            <a:r>
              <a:rPr lang="zh-CN" altLang="en-US" dirty="0"/>
              <a:t>协议提供的所有其他功能和性能优化的基础。</a:t>
            </a:r>
          </a:p>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425685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lvl1pPr>
              <a:defRPr>
                <a:latin typeface="华文楷体" panose="02010600040101010101" pitchFamily="2" charset="-122"/>
                <a:ea typeface="华文楷体" panose="02010600040101010101"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华文楷体" panose="02010600040101010101" pitchFamily="2" charset="-122"/>
                <a:ea typeface="华文楷体" panose="020106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grpSp>
        <p:nvGrpSpPr>
          <p:cNvPr id="11" name="组合 10"/>
          <p:cNvGrpSpPr/>
          <p:nvPr userDrawn="1"/>
        </p:nvGrpSpPr>
        <p:grpSpPr>
          <a:xfrm>
            <a:off x="8604000" y="7782"/>
            <a:ext cx="540000" cy="704607"/>
            <a:chOff x="8511997" y="7782"/>
            <a:chExt cx="540000" cy="704607"/>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1997" y="7782"/>
              <a:ext cx="540000" cy="540000"/>
            </a:xfrm>
            <a:prstGeom prst="rect">
              <a:avLst/>
            </a:prstGeom>
          </p:spPr>
        </p:pic>
        <p:sp>
          <p:nvSpPr>
            <p:cNvPr id="10" name="TextBox 9"/>
            <p:cNvSpPr txBox="1"/>
            <p:nvPr userDrawn="1"/>
          </p:nvSpPr>
          <p:spPr>
            <a:xfrm>
              <a:off x="8511997" y="466168"/>
              <a:ext cx="540000" cy="246221"/>
            </a:xfrm>
            <a:prstGeom prst="rect">
              <a:avLst/>
            </a:prstGeom>
            <a:noFill/>
          </p:spPr>
          <p:txBody>
            <a:bodyPr wrap="square" rtlCol="0">
              <a:spAutoFit/>
            </a:bodyPr>
            <a:lstStyle/>
            <a:p>
              <a:r>
                <a:rPr lang="en-US" altLang="zh-CN" sz="1000" dirty="0">
                  <a:solidFill>
                    <a:schemeClr val="bg1">
                      <a:lumMod val="50000"/>
                    </a:schemeClr>
                  </a:solidFill>
                  <a:latin typeface="+mn-lt"/>
                  <a:ea typeface="华文楷体" panose="02010600040101010101" pitchFamily="2" charset="-122"/>
                </a:rPr>
                <a:t>  </a:t>
              </a:r>
              <a:r>
                <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rPr>
                <a:t>By</a:t>
              </a:r>
              <a:r>
                <a:rPr lang="en-US" altLang="zh-CN" sz="1000" baseline="0" dirty="0">
                  <a:solidFill>
                    <a:schemeClr val="bg1">
                      <a:lumMod val="50000"/>
                    </a:schemeClr>
                  </a:solidFill>
                  <a:latin typeface="+mn-lt"/>
                  <a:ea typeface="华文楷体" panose="02010600040101010101" pitchFamily="2" charset="-122"/>
                  <a:cs typeface="Times New Roman" panose="02020603050405020304" pitchFamily="18" charset="0"/>
                </a:rPr>
                <a:t> </a:t>
              </a:r>
              <a:r>
                <a:rPr lang="zh-CN" altLang="en-US" sz="1000" baseline="0" dirty="0">
                  <a:solidFill>
                    <a:schemeClr val="bg1">
                      <a:lumMod val="50000"/>
                    </a:schemeClr>
                  </a:solidFill>
                  <a:latin typeface="+mn-lt"/>
                  <a:ea typeface="华文楷体" panose="02010600040101010101" pitchFamily="2" charset="-122"/>
                  <a:cs typeface="Times New Roman" panose="02020603050405020304" pitchFamily="18" charset="0"/>
                </a:rPr>
                <a:t>双</a:t>
              </a:r>
              <a:endPar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endParaRPr>
            </a:p>
          </p:txBody>
        </p:sp>
      </p:grpSp>
      <p:cxnSp>
        <p:nvCxnSpPr>
          <p:cNvPr id="13" name="Straight Connector 8"/>
          <p:cNvCxnSpPr/>
          <p:nvPr userDrawn="1"/>
        </p:nvCxnSpPr>
        <p:spPr>
          <a:xfrm>
            <a:off x="812800" y="6273801"/>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8"/>
          <p:cNvCxnSpPr/>
          <p:nvPr userDrawn="1"/>
        </p:nvCxnSpPr>
        <p:spPr>
          <a:xfrm>
            <a:off x="965200" y="6426201"/>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8"/>
          <p:cNvCxnSpPr/>
          <p:nvPr userDrawn="1"/>
        </p:nvCxnSpPr>
        <p:spPr>
          <a:xfrm>
            <a:off x="1117600" y="6578601"/>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直接连接符 18"/>
          <p:cNvCxnSpPr/>
          <p:nvPr userDrawn="1"/>
        </p:nvCxnSpPr>
        <p:spPr>
          <a:xfrm>
            <a:off x="1290918" y="4818122"/>
            <a:ext cx="7076318" cy="193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ChangeAspect="1"/>
          </p:cNvSpPr>
          <p:nvPr userDrawn="1"/>
        </p:nvSpPr>
        <p:spPr bwMode="auto">
          <a:xfrm rot="5400000">
            <a:off x="8341834" y="4629774"/>
            <a:ext cx="446805" cy="39600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sp>
        <p:nvSpPr>
          <p:cNvPr id="21" name="矩形 20"/>
          <p:cNvSpPr/>
          <p:nvPr userDrawn="1"/>
        </p:nvSpPr>
        <p:spPr>
          <a:xfrm>
            <a:off x="8323314" y="4689275"/>
            <a:ext cx="561372" cy="276999"/>
          </a:xfrm>
          <a:prstGeom prst="rect">
            <a:avLst/>
          </a:prstGeom>
        </p:spPr>
        <p:txBody>
          <a:bodyPr wrap="none">
            <a:spAutoFit/>
          </a:bodyPr>
          <a:lstStyle/>
          <a:p>
            <a:fld id="{B5B5BF9F-75C6-42BD-8363-2F606FE0B601}" type="slidenum">
              <a:rPr lang="zh-CN" altLang="en-US" sz="1200" smtClean="0">
                <a:solidFill>
                  <a:schemeClr val="bg1">
                    <a:lumMod val="50000"/>
                  </a:schemeClr>
                </a:solidFill>
                <a:latin typeface="Impact" panose="020B0806030902050204" pitchFamily="34" charset="0"/>
              </a:rPr>
              <a:pPr/>
              <a:t>‹#›</a:t>
            </a:fld>
            <a:r>
              <a:rPr lang="en-US" altLang="zh-CN" sz="1200" dirty="0">
                <a:solidFill>
                  <a:schemeClr val="bg1">
                    <a:lumMod val="50000"/>
                  </a:schemeClr>
                </a:solidFill>
                <a:latin typeface="Impact" panose="020B0806030902050204" pitchFamily="34" charset="0"/>
              </a:rPr>
              <a:t>/33</a:t>
            </a:r>
            <a:endParaRPr lang="zh-CN" altLang="en-US" sz="12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237814569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1484FF-330B-421A-B1A3-BBA1026DEA8F}" type="datetime1">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endParaRPr lang="zh-CN" altLang="en-US" dirty="0"/>
          </a:p>
        </p:txBody>
      </p:sp>
      <p:grpSp>
        <p:nvGrpSpPr>
          <p:cNvPr id="5" name="组合 4"/>
          <p:cNvGrpSpPr/>
          <p:nvPr userDrawn="1"/>
        </p:nvGrpSpPr>
        <p:grpSpPr>
          <a:xfrm>
            <a:off x="0" y="160650"/>
            <a:ext cx="3644153" cy="569433"/>
            <a:chOff x="0" y="194743"/>
            <a:chExt cx="3126179" cy="569433"/>
          </a:xfrm>
        </p:grpSpPr>
        <p:sp>
          <p:nvSpPr>
            <p:cNvPr id="6" name="圆角矩形 5"/>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圆角矩形 11"/>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圆角矩形 12"/>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圆角矩形 13"/>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16" name="标题占位符 1"/>
          <p:cNvSpPr>
            <a:spLocks noGrp="1"/>
          </p:cNvSpPr>
          <p:nvPr>
            <p:ph type="title"/>
          </p:nvPr>
        </p:nvSpPr>
        <p:spPr>
          <a:xfrm>
            <a:off x="358890" y="171879"/>
            <a:ext cx="3238197" cy="546975"/>
          </a:xfrm>
          <a:prstGeom prst="rect">
            <a:avLst/>
          </a:prstGeom>
        </p:spPr>
        <p:txBody>
          <a:bodyPr vert="horz" lIns="91440" tIns="45720" rIns="91440" bIns="45720" rtlCol="0" anchor="ctr">
            <a:noAutofit/>
          </a:bodyPr>
          <a:lstStyle>
            <a:lvl1pPr>
              <a:defRPr sz="3200">
                <a:solidFill>
                  <a:schemeClr val="bg1"/>
                </a:solidFill>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grpSp>
        <p:nvGrpSpPr>
          <p:cNvPr id="17" name="组合 16"/>
          <p:cNvGrpSpPr/>
          <p:nvPr userDrawn="1"/>
        </p:nvGrpSpPr>
        <p:grpSpPr>
          <a:xfrm>
            <a:off x="8604000" y="7782"/>
            <a:ext cx="540000" cy="704607"/>
            <a:chOff x="8511997" y="7782"/>
            <a:chExt cx="540000" cy="704607"/>
          </a:xfrm>
        </p:grpSpPr>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1997" y="7782"/>
              <a:ext cx="540000" cy="540000"/>
            </a:xfrm>
            <a:prstGeom prst="rect">
              <a:avLst/>
            </a:prstGeom>
          </p:spPr>
        </p:pic>
        <p:sp>
          <p:nvSpPr>
            <p:cNvPr id="19" name="TextBox 18"/>
            <p:cNvSpPr txBox="1"/>
            <p:nvPr userDrawn="1"/>
          </p:nvSpPr>
          <p:spPr>
            <a:xfrm>
              <a:off x="8511997" y="466168"/>
              <a:ext cx="540000" cy="246221"/>
            </a:xfrm>
            <a:prstGeom prst="rect">
              <a:avLst/>
            </a:prstGeom>
            <a:noFill/>
          </p:spPr>
          <p:txBody>
            <a:bodyPr wrap="square" rtlCol="0">
              <a:spAutoFit/>
            </a:bodyPr>
            <a:lstStyle/>
            <a:p>
              <a:r>
                <a:rPr lang="en-US" altLang="zh-CN" sz="1000" dirty="0">
                  <a:solidFill>
                    <a:schemeClr val="bg1">
                      <a:lumMod val="50000"/>
                    </a:schemeClr>
                  </a:solidFill>
                  <a:latin typeface="+mn-lt"/>
                  <a:ea typeface="华文楷体" panose="02010600040101010101" pitchFamily="2" charset="-122"/>
                </a:rPr>
                <a:t>  </a:t>
              </a:r>
              <a:r>
                <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rPr>
                <a:t>By</a:t>
              </a:r>
              <a:r>
                <a:rPr lang="en-US" altLang="zh-CN" sz="1000" baseline="0" dirty="0">
                  <a:solidFill>
                    <a:schemeClr val="bg1">
                      <a:lumMod val="50000"/>
                    </a:schemeClr>
                  </a:solidFill>
                  <a:latin typeface="+mn-lt"/>
                  <a:ea typeface="华文楷体" panose="02010600040101010101" pitchFamily="2" charset="-122"/>
                  <a:cs typeface="Times New Roman" panose="02020603050405020304" pitchFamily="18" charset="0"/>
                </a:rPr>
                <a:t> </a:t>
              </a:r>
              <a:r>
                <a:rPr lang="zh-CN" altLang="en-US" sz="1000" baseline="0" dirty="0">
                  <a:solidFill>
                    <a:schemeClr val="bg1">
                      <a:lumMod val="50000"/>
                    </a:schemeClr>
                  </a:solidFill>
                  <a:latin typeface="+mn-lt"/>
                  <a:ea typeface="华文楷体" panose="02010600040101010101" pitchFamily="2" charset="-122"/>
                  <a:cs typeface="Times New Roman" panose="02020603050405020304" pitchFamily="18" charset="0"/>
                </a:rPr>
                <a:t>双</a:t>
              </a:r>
              <a:endPar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endParaRPr>
            </a:p>
          </p:txBody>
        </p:sp>
      </p:grpSp>
      <p:cxnSp>
        <p:nvCxnSpPr>
          <p:cNvPr id="21" name="直接连接符 20"/>
          <p:cNvCxnSpPr/>
          <p:nvPr userDrawn="1"/>
        </p:nvCxnSpPr>
        <p:spPr>
          <a:xfrm>
            <a:off x="1290918" y="4818122"/>
            <a:ext cx="7076318" cy="193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文本占位符 3"/>
          <p:cNvSpPr>
            <a:spLocks noGrp="1"/>
          </p:cNvSpPr>
          <p:nvPr>
            <p:ph type="body" sz="half" idx="2"/>
          </p:nvPr>
        </p:nvSpPr>
        <p:spPr>
          <a:xfrm>
            <a:off x="780335" y="1409414"/>
            <a:ext cx="7298011" cy="3194957"/>
          </a:xfrm>
        </p:spPr>
        <p:txBody>
          <a:bodyPr>
            <a:normAutofit/>
          </a:bodyPr>
          <a:lstStyle>
            <a:lvl1pPr marL="0" indent="0">
              <a:buNone/>
              <a:defRPr sz="2000" baseline="0">
                <a:latin typeface="Consolas" panose="020B0609020204030204" pitchFamily="49" charset="0"/>
                <a:ea typeface="华文楷体" panose="0201060004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grpSp>
        <p:nvGrpSpPr>
          <p:cNvPr id="108" name="组合 107"/>
          <p:cNvGrpSpPr/>
          <p:nvPr userDrawn="1"/>
        </p:nvGrpSpPr>
        <p:grpSpPr>
          <a:xfrm>
            <a:off x="534662" y="907053"/>
            <a:ext cx="1440912" cy="421539"/>
            <a:chOff x="534662" y="907053"/>
            <a:chExt cx="1440912" cy="421539"/>
          </a:xfrm>
        </p:grpSpPr>
        <p:grpSp>
          <p:nvGrpSpPr>
            <p:cNvPr id="22" name="组合 21"/>
            <p:cNvGrpSpPr/>
            <p:nvPr userDrawn="1"/>
          </p:nvGrpSpPr>
          <p:grpSpPr>
            <a:xfrm>
              <a:off x="534662" y="907053"/>
              <a:ext cx="1440912" cy="421539"/>
              <a:chOff x="534662" y="907053"/>
              <a:chExt cx="1440912" cy="421539"/>
            </a:xfrm>
          </p:grpSpPr>
          <p:grpSp>
            <p:nvGrpSpPr>
              <p:cNvPr id="79" name="组合 78"/>
              <p:cNvGrpSpPr>
                <a:grpSpLocks noChangeAspect="1"/>
              </p:cNvGrpSpPr>
              <p:nvPr userDrawn="1"/>
            </p:nvGrpSpPr>
            <p:grpSpPr>
              <a:xfrm>
                <a:off x="534662" y="916082"/>
                <a:ext cx="216574" cy="360000"/>
                <a:chOff x="5361214" y="2417352"/>
                <a:chExt cx="2108202" cy="3504362"/>
              </a:xfrm>
            </p:grpSpPr>
            <p:sp>
              <p:nvSpPr>
                <p:cNvPr id="80" name="任意多边形 79"/>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81" name="组合 80"/>
                <p:cNvGrpSpPr/>
                <p:nvPr/>
              </p:nvGrpSpPr>
              <p:grpSpPr>
                <a:xfrm>
                  <a:off x="5511664" y="2552632"/>
                  <a:ext cx="1807793" cy="1803536"/>
                  <a:chOff x="5530714" y="2590732"/>
                  <a:chExt cx="1807793" cy="1803536"/>
                </a:xfrm>
              </p:grpSpPr>
              <p:sp>
                <p:nvSpPr>
                  <p:cNvPr id="82" name="椭圆 81"/>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83" name="Group 8"/>
                  <p:cNvGrpSpPr>
                    <a:grpSpLocks noChangeAspect="1"/>
                  </p:cNvGrpSpPr>
                  <p:nvPr/>
                </p:nvGrpSpPr>
                <p:grpSpPr bwMode="auto">
                  <a:xfrm>
                    <a:off x="5629372" y="2605936"/>
                    <a:ext cx="1663346" cy="1602306"/>
                    <a:chOff x="3436" y="1468"/>
                    <a:chExt cx="872" cy="840"/>
                  </a:xfrm>
                  <a:solidFill>
                    <a:schemeClr val="bg1"/>
                  </a:solidFill>
                </p:grpSpPr>
                <p:sp>
                  <p:nvSpPr>
                    <p:cNvPr id="85"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6"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7"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8"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9"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0"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1"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2"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3"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4"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5"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9"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0"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1"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2"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84" name="椭圆 83"/>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20" name="组合 19"/>
              <p:cNvGrpSpPr/>
              <p:nvPr userDrawn="1"/>
            </p:nvGrpSpPr>
            <p:grpSpPr>
              <a:xfrm>
                <a:off x="849432" y="907053"/>
                <a:ext cx="1126142" cy="421539"/>
                <a:chOff x="849432" y="907053"/>
                <a:chExt cx="1126142" cy="421539"/>
              </a:xfrm>
            </p:grpSpPr>
            <p:sp>
              <p:nvSpPr>
                <p:cNvPr id="106" name="矩形 105"/>
                <p:cNvSpPr/>
                <p:nvPr userDrawn="1"/>
              </p:nvSpPr>
              <p:spPr>
                <a:xfrm>
                  <a:off x="849432" y="90705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3" name="矩形 102"/>
                <p:cNvSpPr/>
                <p:nvPr userDrawn="1"/>
              </p:nvSpPr>
              <p:spPr>
                <a:xfrm>
                  <a:off x="849432" y="907251"/>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4" name="矩形 103"/>
                <p:cNvSpPr/>
                <p:nvPr userDrawn="1"/>
              </p:nvSpPr>
              <p:spPr>
                <a:xfrm>
                  <a:off x="849432" y="1138897"/>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107" name="标题 1"/>
            <p:cNvSpPr txBox="1">
              <a:spLocks/>
            </p:cNvSpPr>
            <p:nvPr userDrawn="1"/>
          </p:nvSpPr>
          <p:spPr>
            <a:xfrm>
              <a:off x="921274" y="942318"/>
              <a:ext cx="1001755" cy="333764"/>
            </a:xfrm>
            <a:prstGeom prst="rect">
              <a:avLst/>
            </a:prstGeom>
          </p:spPr>
          <p:txBody>
            <a:bodyPr vert="horz" lIns="91440" tIns="45720" rIns="91440" bIns="45720" rtlCol="0" anchor="b">
              <a:normAutofit fontScale="92500" lnSpcReduction="200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endParaRPr lang="zh-CN" altLang="en-US" baseline="0" dirty="0">
                <a:solidFill>
                  <a:schemeClr val="bg1"/>
                </a:solidFill>
                <a:latin typeface="Consolas" panose="020B0609020204030204" pitchFamily="49" charset="0"/>
                <a:ea typeface="华文楷体" panose="02010600040101010101" pitchFamily="2" charset="-122"/>
              </a:endParaRPr>
            </a:p>
          </p:txBody>
        </p:sp>
      </p:grpSp>
      <p:sp>
        <p:nvSpPr>
          <p:cNvPr id="55" name="Freeform 5"/>
          <p:cNvSpPr>
            <a:spLocks noChangeAspect="1"/>
          </p:cNvSpPr>
          <p:nvPr userDrawn="1"/>
        </p:nvSpPr>
        <p:spPr bwMode="auto">
          <a:xfrm rot="5400000">
            <a:off x="8301309" y="4575472"/>
            <a:ext cx="504000" cy="44669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sp>
        <p:nvSpPr>
          <p:cNvPr id="56" name="矩形 55"/>
          <p:cNvSpPr/>
          <p:nvPr userDrawn="1"/>
        </p:nvSpPr>
        <p:spPr>
          <a:xfrm>
            <a:off x="8272623" y="4660318"/>
            <a:ext cx="534121" cy="261610"/>
          </a:xfrm>
          <a:prstGeom prst="rect">
            <a:avLst/>
          </a:prstGeom>
        </p:spPr>
        <p:txBody>
          <a:bodyPr wrap="none">
            <a:spAutoFit/>
          </a:bodyPr>
          <a:lstStyle/>
          <a:p>
            <a:pPr algn="ctr"/>
            <a:fld id="{B5B5BF9F-75C6-42BD-8363-2F606FE0B601}" type="slidenum">
              <a:rPr lang="zh-CN" altLang="en-US" sz="1100" smtClean="0">
                <a:solidFill>
                  <a:schemeClr val="bg1">
                    <a:lumMod val="50000"/>
                  </a:schemeClr>
                </a:solidFill>
                <a:latin typeface="Impact" panose="020B0806030902050204" pitchFamily="34" charset="0"/>
              </a:rPr>
              <a:pPr algn="ctr"/>
              <a:t>‹#›</a:t>
            </a:fld>
            <a:r>
              <a:rPr lang="en-US" altLang="zh-CN" sz="1100" dirty="0">
                <a:solidFill>
                  <a:schemeClr val="bg1">
                    <a:lumMod val="50000"/>
                  </a:schemeClr>
                </a:solidFill>
                <a:latin typeface="Impact" panose="020B0806030902050204" pitchFamily="34" charset="0"/>
              </a:rPr>
              <a:t>/33</a:t>
            </a:r>
            <a:endParaRPr lang="zh-CN" altLang="en-US" sz="11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39998784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997BDC-B924-4A3E-9C51-0871A4C0C1DC}" type="datetime1">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8" name="组合 7"/>
          <p:cNvGrpSpPr/>
          <p:nvPr userDrawn="1"/>
        </p:nvGrpSpPr>
        <p:grpSpPr>
          <a:xfrm>
            <a:off x="8604000" y="7782"/>
            <a:ext cx="540000" cy="704607"/>
            <a:chOff x="8511997" y="7782"/>
            <a:chExt cx="540000" cy="704607"/>
          </a:xfrm>
        </p:grpSpPr>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1997" y="7782"/>
              <a:ext cx="540000" cy="540000"/>
            </a:xfrm>
            <a:prstGeom prst="rect">
              <a:avLst/>
            </a:prstGeom>
          </p:spPr>
        </p:pic>
        <p:sp>
          <p:nvSpPr>
            <p:cNvPr id="10" name="TextBox 9"/>
            <p:cNvSpPr txBox="1"/>
            <p:nvPr userDrawn="1"/>
          </p:nvSpPr>
          <p:spPr>
            <a:xfrm>
              <a:off x="8511997" y="466168"/>
              <a:ext cx="540000" cy="246221"/>
            </a:xfrm>
            <a:prstGeom prst="rect">
              <a:avLst/>
            </a:prstGeom>
            <a:noFill/>
          </p:spPr>
          <p:txBody>
            <a:bodyPr wrap="square" rtlCol="0">
              <a:spAutoFit/>
            </a:bodyPr>
            <a:lstStyle/>
            <a:p>
              <a:r>
                <a:rPr lang="en-US" altLang="zh-CN" sz="1000" dirty="0">
                  <a:solidFill>
                    <a:schemeClr val="bg1">
                      <a:lumMod val="50000"/>
                    </a:schemeClr>
                  </a:solidFill>
                  <a:latin typeface="+mn-lt"/>
                  <a:ea typeface="华文楷体" panose="02010600040101010101" pitchFamily="2" charset="-122"/>
                </a:rPr>
                <a:t>  </a:t>
              </a:r>
              <a:r>
                <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rPr>
                <a:t>By</a:t>
              </a:r>
              <a:r>
                <a:rPr lang="en-US" altLang="zh-CN" sz="1000" baseline="0" dirty="0">
                  <a:solidFill>
                    <a:schemeClr val="bg1">
                      <a:lumMod val="50000"/>
                    </a:schemeClr>
                  </a:solidFill>
                  <a:latin typeface="+mn-lt"/>
                  <a:ea typeface="华文楷体" panose="02010600040101010101" pitchFamily="2" charset="-122"/>
                  <a:cs typeface="Times New Roman" panose="02020603050405020304" pitchFamily="18" charset="0"/>
                </a:rPr>
                <a:t> </a:t>
              </a:r>
              <a:r>
                <a:rPr lang="zh-CN" altLang="en-US" sz="1000" baseline="0" dirty="0">
                  <a:solidFill>
                    <a:schemeClr val="bg1">
                      <a:lumMod val="50000"/>
                    </a:schemeClr>
                  </a:solidFill>
                  <a:latin typeface="+mn-lt"/>
                  <a:ea typeface="华文楷体" panose="02010600040101010101" pitchFamily="2" charset="-122"/>
                  <a:cs typeface="Times New Roman" panose="02020603050405020304" pitchFamily="18" charset="0"/>
                </a:rPr>
                <a:t>双</a:t>
              </a:r>
              <a:endPar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endParaRPr>
            </a:p>
          </p:txBody>
        </p:sp>
      </p:grpSp>
      <p:grpSp>
        <p:nvGrpSpPr>
          <p:cNvPr id="11" name="组合 10"/>
          <p:cNvGrpSpPr/>
          <p:nvPr userDrawn="1"/>
        </p:nvGrpSpPr>
        <p:grpSpPr>
          <a:xfrm>
            <a:off x="1290918" y="4604371"/>
            <a:ext cx="7593768" cy="446805"/>
            <a:chOff x="1290918" y="4604371"/>
            <a:chExt cx="7593768" cy="446805"/>
          </a:xfrm>
        </p:grpSpPr>
        <p:cxnSp>
          <p:nvCxnSpPr>
            <p:cNvPr id="12" name="直接连接符 11"/>
            <p:cNvCxnSpPr/>
            <p:nvPr userDrawn="1"/>
          </p:nvCxnSpPr>
          <p:spPr>
            <a:xfrm>
              <a:off x="1290918" y="4818122"/>
              <a:ext cx="7076318" cy="193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8323314" y="4604371"/>
              <a:ext cx="561372" cy="446805"/>
              <a:chOff x="8323314" y="4604371"/>
              <a:chExt cx="561372" cy="446805"/>
            </a:xfrm>
          </p:grpSpPr>
          <p:sp>
            <p:nvSpPr>
              <p:cNvPr id="14" name="Freeform 5"/>
              <p:cNvSpPr>
                <a:spLocks noChangeAspect="1"/>
              </p:cNvSpPr>
              <p:nvPr userDrawn="1"/>
            </p:nvSpPr>
            <p:spPr bwMode="auto">
              <a:xfrm rot="5400000">
                <a:off x="8341834" y="4629774"/>
                <a:ext cx="446805" cy="39600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sp>
            <p:nvSpPr>
              <p:cNvPr id="15" name="矩形 14"/>
              <p:cNvSpPr/>
              <p:nvPr userDrawn="1"/>
            </p:nvSpPr>
            <p:spPr>
              <a:xfrm>
                <a:off x="8323314" y="4689275"/>
                <a:ext cx="561372" cy="276999"/>
              </a:xfrm>
              <a:prstGeom prst="rect">
                <a:avLst/>
              </a:prstGeom>
            </p:spPr>
            <p:txBody>
              <a:bodyPr wrap="none">
                <a:spAutoFit/>
              </a:bodyPr>
              <a:lstStyle/>
              <a:p>
                <a:fld id="{B5B5BF9F-75C6-42BD-8363-2F606FE0B601}" type="slidenum">
                  <a:rPr lang="zh-CN" altLang="en-US" sz="1200" smtClean="0">
                    <a:solidFill>
                      <a:schemeClr val="bg1">
                        <a:lumMod val="50000"/>
                      </a:schemeClr>
                    </a:solidFill>
                    <a:latin typeface="Impact" panose="020B0806030902050204" pitchFamily="34" charset="0"/>
                  </a:rPr>
                  <a:pPr/>
                  <a:t>‹#›</a:t>
                </a:fld>
                <a:r>
                  <a:rPr lang="en-US" altLang="zh-CN" sz="1200" dirty="0">
                    <a:solidFill>
                      <a:schemeClr val="bg1">
                        <a:lumMod val="50000"/>
                      </a:schemeClr>
                    </a:solidFill>
                    <a:latin typeface="Impact" panose="020B0806030902050204" pitchFamily="34" charset="0"/>
                  </a:rPr>
                  <a:t>/20</a:t>
                </a:r>
                <a:endParaRPr lang="zh-CN" altLang="en-US" sz="1200" dirty="0">
                  <a:solidFill>
                    <a:schemeClr val="bg1">
                      <a:lumMod val="50000"/>
                    </a:schemeClr>
                  </a:solidFill>
                  <a:latin typeface="Impact" panose="020B0806030902050204" pitchFamily="34" charset="0"/>
                </a:endParaRPr>
              </a:p>
            </p:txBody>
          </p:sp>
        </p:grpSp>
      </p:grpSp>
    </p:spTree>
    <p:extLst>
      <p:ext uri="{BB962C8B-B14F-4D97-AF65-F5344CB8AC3E}">
        <p14:creationId xmlns:p14="http://schemas.microsoft.com/office/powerpoint/2010/main" val="17465521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55DE56-6986-4D3F-AB84-000CFADD0AC0}" type="datetime1">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03324B-ABAF-4022-9C4C-B4C05AE4CDBD}" type="datetime1">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楷体" panose="02010600040101010101" pitchFamily="2" charset="-122"/>
                <a:ea typeface="华文楷体" panose="02010600040101010101" pitchFamily="2"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华文楷体" panose="02010600040101010101" pitchFamily="2" charset="-122"/>
                <a:ea typeface="华文楷体" panose="02010600040101010101" pitchFamily="2" charset="-122"/>
              </a:defRPr>
            </a:lvl1pPr>
          </a:lstStyle>
          <a:p>
            <a:fld id="{2FD85270-CFC6-4B02-9475-A9F01D09E558}" type="datetime1">
              <a:rPr lang="zh-CN" altLang="en-US" smtClean="0"/>
              <a:t>2018/6/19</a:t>
            </a:fld>
            <a:endParaRPr lang="zh-CN" altLang="en-US"/>
          </a:p>
        </p:txBody>
      </p:sp>
      <p:sp>
        <p:nvSpPr>
          <p:cNvPr id="5" name="页脚占位符 4"/>
          <p:cNvSpPr>
            <a:spLocks noGrp="1"/>
          </p:cNvSpPr>
          <p:nvPr>
            <p:ph type="ftr" sz="quarter" idx="11"/>
          </p:nvPr>
        </p:nvSpPr>
        <p:spPr/>
        <p:txBody>
          <a:bodyPr/>
          <a:lstStyle>
            <a:lvl1pPr>
              <a:defRPr>
                <a:latin typeface="华文楷体" panose="02010600040101010101" pitchFamily="2" charset="-122"/>
                <a:ea typeface="华文楷体" panose="02010600040101010101" pitchFamily="2"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华文楷体" panose="02010600040101010101" pitchFamily="2" charset="-122"/>
                <a:ea typeface="华文楷体" panose="02010600040101010101" pitchFamily="2" charset="-122"/>
              </a:defRPr>
            </a:lvl1pPr>
          </a:lstStyle>
          <a:p>
            <a:fld id="{B5B5BF9F-75C6-42BD-8363-2F606FE0B601}" type="slidenum">
              <a:rPr lang="zh-CN" altLang="en-US" smtClean="0"/>
              <a:pPr/>
              <a:t>‹#›</a:t>
            </a:fld>
            <a:endParaRPr lang="zh-CN" altLang="en-US" dirty="0"/>
          </a:p>
        </p:txBody>
      </p:sp>
    </p:spTree>
    <p:extLst>
      <p:ext uri="{BB962C8B-B14F-4D97-AF65-F5344CB8AC3E}">
        <p14:creationId xmlns:p14="http://schemas.microsoft.com/office/powerpoint/2010/main" val="2562275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华文楷体" panose="02010600040101010101" pitchFamily="2" charset="-122"/>
                <a:ea typeface="华文楷体"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华文楷体" panose="02010600040101010101" pitchFamily="2" charset="-122"/>
                <a:ea typeface="华文楷体" panose="02010600040101010101" pitchFamily="2" charset="-122"/>
              </a:defRPr>
            </a:lvl1pPr>
          </a:lstStyle>
          <a:p>
            <a:fld id="{DF49D129-DBAE-4BD5-A6B8-CD899869921D}" type="datetime1">
              <a:rPr lang="zh-CN" altLang="en-US" smtClean="0"/>
              <a:t>2018/6/19</a:t>
            </a:fld>
            <a:endParaRPr lang="zh-CN" altLang="en-US"/>
          </a:p>
        </p:txBody>
      </p:sp>
      <p:sp>
        <p:nvSpPr>
          <p:cNvPr id="5" name="页脚占位符 4"/>
          <p:cNvSpPr>
            <a:spLocks noGrp="1"/>
          </p:cNvSpPr>
          <p:nvPr>
            <p:ph type="ftr" sz="quarter" idx="11"/>
          </p:nvPr>
        </p:nvSpPr>
        <p:spPr/>
        <p:txBody>
          <a:bodyPr/>
          <a:lstStyle>
            <a:lvl1pPr>
              <a:defRPr>
                <a:latin typeface="华文楷体" panose="02010600040101010101" pitchFamily="2" charset="-122"/>
                <a:ea typeface="华文楷体" panose="02010600040101010101" pitchFamily="2"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华文楷体" panose="02010600040101010101" pitchFamily="2" charset="-122"/>
                <a:ea typeface="华文楷体" panose="02010600040101010101" pitchFamily="2" charset="-122"/>
              </a:defRPr>
            </a:lvl1pPr>
          </a:lstStyle>
          <a:p>
            <a:fld id="{B5B5BF9F-75C6-42BD-8363-2F606FE0B601}" type="slidenum">
              <a:rPr lang="zh-CN" altLang="en-US" smtClean="0"/>
              <a:pPr/>
              <a:t>‹#›</a:t>
            </a:fld>
            <a:endParaRPr lang="zh-CN" altLang="en-US"/>
          </a:p>
        </p:txBody>
      </p:sp>
      <p:grpSp>
        <p:nvGrpSpPr>
          <p:cNvPr id="7" name="组合 6"/>
          <p:cNvGrpSpPr/>
          <p:nvPr userDrawn="1"/>
        </p:nvGrpSpPr>
        <p:grpSpPr>
          <a:xfrm>
            <a:off x="8604000" y="7782"/>
            <a:ext cx="540000" cy="704607"/>
            <a:chOff x="8511997" y="7782"/>
            <a:chExt cx="540000" cy="704607"/>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1997" y="7782"/>
              <a:ext cx="540000" cy="540000"/>
            </a:xfrm>
            <a:prstGeom prst="rect">
              <a:avLst/>
            </a:prstGeom>
          </p:spPr>
        </p:pic>
        <p:sp>
          <p:nvSpPr>
            <p:cNvPr id="9" name="TextBox 8"/>
            <p:cNvSpPr txBox="1"/>
            <p:nvPr userDrawn="1"/>
          </p:nvSpPr>
          <p:spPr>
            <a:xfrm>
              <a:off x="8511997" y="466168"/>
              <a:ext cx="540000" cy="246221"/>
            </a:xfrm>
            <a:prstGeom prst="rect">
              <a:avLst/>
            </a:prstGeom>
            <a:noFill/>
          </p:spPr>
          <p:txBody>
            <a:bodyPr wrap="square" rtlCol="0">
              <a:spAutoFit/>
            </a:bodyPr>
            <a:lstStyle/>
            <a:p>
              <a:r>
                <a:rPr lang="en-US" altLang="zh-CN" sz="1000" dirty="0">
                  <a:solidFill>
                    <a:schemeClr val="bg1">
                      <a:lumMod val="50000"/>
                    </a:schemeClr>
                  </a:solidFill>
                  <a:latin typeface="+mn-lt"/>
                  <a:ea typeface="华文楷体" panose="02010600040101010101" pitchFamily="2" charset="-122"/>
                </a:rPr>
                <a:t>  </a:t>
              </a:r>
              <a:r>
                <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rPr>
                <a:t>By</a:t>
              </a:r>
              <a:r>
                <a:rPr lang="en-US" altLang="zh-CN" sz="1000" baseline="0" dirty="0">
                  <a:solidFill>
                    <a:schemeClr val="bg1">
                      <a:lumMod val="50000"/>
                    </a:schemeClr>
                  </a:solidFill>
                  <a:latin typeface="+mn-lt"/>
                  <a:ea typeface="华文楷体" panose="02010600040101010101" pitchFamily="2" charset="-122"/>
                  <a:cs typeface="Times New Roman" panose="02020603050405020304" pitchFamily="18" charset="0"/>
                </a:rPr>
                <a:t> </a:t>
              </a:r>
              <a:r>
                <a:rPr lang="zh-CN" altLang="en-US" sz="1000" baseline="0" dirty="0">
                  <a:solidFill>
                    <a:schemeClr val="bg1">
                      <a:lumMod val="50000"/>
                    </a:schemeClr>
                  </a:solidFill>
                  <a:latin typeface="+mn-lt"/>
                  <a:ea typeface="华文楷体" panose="02010600040101010101" pitchFamily="2" charset="-122"/>
                  <a:cs typeface="Times New Roman" panose="02020603050405020304" pitchFamily="18" charset="0"/>
                </a:rPr>
                <a:t>双</a:t>
              </a:r>
              <a:endPar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endParaRPr>
            </a:p>
          </p:txBody>
        </p:sp>
      </p:grpSp>
      <p:cxnSp>
        <p:nvCxnSpPr>
          <p:cNvPr id="11" name="直接连接符 10"/>
          <p:cNvCxnSpPr/>
          <p:nvPr userDrawn="1"/>
        </p:nvCxnSpPr>
        <p:spPr>
          <a:xfrm>
            <a:off x="1290918" y="4818122"/>
            <a:ext cx="7076318" cy="193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noChangeAspect="1"/>
          </p:cNvSpPr>
          <p:nvPr userDrawn="1"/>
        </p:nvSpPr>
        <p:spPr bwMode="auto">
          <a:xfrm rot="5400000">
            <a:off x="8341834" y="4629774"/>
            <a:ext cx="446805" cy="39600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sp>
        <p:nvSpPr>
          <p:cNvPr id="14" name="矩形 13"/>
          <p:cNvSpPr/>
          <p:nvPr userDrawn="1"/>
        </p:nvSpPr>
        <p:spPr>
          <a:xfrm>
            <a:off x="8323314" y="4689275"/>
            <a:ext cx="566181" cy="276999"/>
          </a:xfrm>
          <a:prstGeom prst="rect">
            <a:avLst/>
          </a:prstGeom>
        </p:spPr>
        <p:txBody>
          <a:bodyPr wrap="none">
            <a:spAutoFit/>
          </a:bodyPr>
          <a:lstStyle/>
          <a:p>
            <a:fld id="{B5B5BF9F-75C6-42BD-8363-2F606FE0B601}" type="slidenum">
              <a:rPr lang="zh-CN" altLang="en-US" sz="1200" smtClean="0">
                <a:solidFill>
                  <a:schemeClr val="bg1">
                    <a:lumMod val="50000"/>
                  </a:schemeClr>
                </a:solidFill>
                <a:latin typeface="Impact" panose="020B0806030902050204" pitchFamily="34" charset="0"/>
              </a:rPr>
              <a:pPr/>
              <a:t>‹#›</a:t>
            </a:fld>
            <a:r>
              <a:rPr lang="en-US" altLang="zh-CN" sz="1200" dirty="0">
                <a:solidFill>
                  <a:schemeClr val="bg1">
                    <a:lumMod val="50000"/>
                  </a:schemeClr>
                </a:solidFill>
                <a:latin typeface="Impact" panose="020B0806030902050204" pitchFamily="34" charset="0"/>
              </a:rPr>
              <a:t>/33</a:t>
            </a:r>
            <a:endParaRPr lang="zh-CN" altLang="en-US" sz="12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286391779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0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800">
                <a:latin typeface="华文楷体" panose="02010600040101010101" pitchFamily="2" charset="-122"/>
                <a:ea typeface="华文楷体" panose="02010600040101010101"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0113"/>
            <a:ext cx="4038600" cy="2545556"/>
          </a:xfrm>
        </p:spPr>
        <p:txBody>
          <a:bodyPr/>
          <a:lstStyle>
            <a:lvl1pPr>
              <a:defRPr sz="2800">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0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800">
                <a:latin typeface="华文楷体" panose="02010600040101010101" pitchFamily="2" charset="-122"/>
                <a:ea typeface="华文楷体" panose="0201060004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atin typeface="华文楷体" panose="02010600040101010101" pitchFamily="2" charset="-122"/>
                <a:ea typeface="华文楷体" panose="02010600040101010101" pitchFamily="2" charset="-122"/>
              </a:defRPr>
            </a:lvl1pPr>
          </a:lstStyle>
          <a:p>
            <a:fld id="{057E08F3-1314-44DA-B0E8-AB9960173597}" type="datetime1">
              <a:rPr lang="zh-CN" altLang="en-US" smtClean="0"/>
              <a:t>2018/6/19</a:t>
            </a:fld>
            <a:endParaRPr lang="zh-CN" altLang="en-US"/>
          </a:p>
        </p:txBody>
      </p:sp>
      <p:sp>
        <p:nvSpPr>
          <p:cNvPr id="6" name="页脚占位符 5"/>
          <p:cNvSpPr>
            <a:spLocks noGrp="1"/>
          </p:cNvSpPr>
          <p:nvPr>
            <p:ph type="ftr" sz="quarter" idx="11"/>
          </p:nvPr>
        </p:nvSpPr>
        <p:spPr/>
        <p:txBody>
          <a:bodyPr/>
          <a:lstStyle>
            <a:lvl1pPr>
              <a:defRPr>
                <a:latin typeface="华文楷体" panose="02010600040101010101" pitchFamily="2" charset="-122"/>
                <a:ea typeface="华文楷体" panose="02010600040101010101" pitchFamily="2"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华文楷体" panose="02010600040101010101" pitchFamily="2" charset="-122"/>
                <a:ea typeface="华文楷体" panose="02010600040101010101" pitchFamily="2" charset="-122"/>
              </a:defRPr>
            </a:lvl1pPr>
          </a:lstStyle>
          <a:p>
            <a:fld id="{B5B5BF9F-75C6-42BD-8363-2F606FE0B601}" type="slidenum">
              <a:rPr lang="zh-CN" altLang="en-US" smtClean="0"/>
              <a:pPr/>
              <a:t>‹#›</a:t>
            </a:fld>
            <a:endParaRPr lang="zh-CN" altLang="en-US"/>
          </a:p>
        </p:txBody>
      </p:sp>
    </p:spTree>
    <p:extLst>
      <p:ext uri="{BB962C8B-B14F-4D97-AF65-F5344CB8AC3E}">
        <p14:creationId xmlns:p14="http://schemas.microsoft.com/office/powerpoint/2010/main" val="16414675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975986-A3BD-4E91-8121-74B5ABDBC324}" type="datetime1">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0DD0102-1958-4577-9E73-547C9DF35690}" type="datetime1">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1484FF-330B-421A-B1A3-BBA1026DEA8F}" type="datetime1">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grpSp>
        <p:nvGrpSpPr>
          <p:cNvPr id="5" name="组合 4"/>
          <p:cNvGrpSpPr/>
          <p:nvPr userDrawn="1"/>
        </p:nvGrpSpPr>
        <p:grpSpPr>
          <a:xfrm>
            <a:off x="0" y="160650"/>
            <a:ext cx="3644153" cy="569433"/>
            <a:chOff x="0" y="194743"/>
            <a:chExt cx="3126179" cy="569433"/>
          </a:xfrm>
        </p:grpSpPr>
        <p:sp>
          <p:nvSpPr>
            <p:cNvPr id="6" name="圆角矩形 5"/>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圆角矩形 11"/>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圆角矩形 12"/>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圆角矩形 13"/>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16" name="标题占位符 1"/>
          <p:cNvSpPr>
            <a:spLocks noGrp="1"/>
          </p:cNvSpPr>
          <p:nvPr>
            <p:ph type="title"/>
          </p:nvPr>
        </p:nvSpPr>
        <p:spPr>
          <a:xfrm>
            <a:off x="358890" y="171879"/>
            <a:ext cx="3238197" cy="546975"/>
          </a:xfrm>
          <a:prstGeom prst="rect">
            <a:avLst/>
          </a:prstGeom>
        </p:spPr>
        <p:txBody>
          <a:bodyPr vert="horz" lIns="91440" tIns="45720" rIns="91440" bIns="45720" rtlCol="0" anchor="ctr">
            <a:noAutofit/>
          </a:bodyPr>
          <a:lstStyle>
            <a:lvl1pPr>
              <a:defRPr sz="3200">
                <a:solidFill>
                  <a:schemeClr val="bg1"/>
                </a:solidFill>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grpSp>
        <p:nvGrpSpPr>
          <p:cNvPr id="17" name="组合 16"/>
          <p:cNvGrpSpPr/>
          <p:nvPr userDrawn="1"/>
        </p:nvGrpSpPr>
        <p:grpSpPr>
          <a:xfrm>
            <a:off x="8604000" y="7782"/>
            <a:ext cx="540000" cy="704607"/>
            <a:chOff x="8511997" y="7782"/>
            <a:chExt cx="540000" cy="704607"/>
          </a:xfrm>
        </p:grpSpPr>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1997" y="7782"/>
              <a:ext cx="540000" cy="540000"/>
            </a:xfrm>
            <a:prstGeom prst="rect">
              <a:avLst/>
            </a:prstGeom>
          </p:spPr>
        </p:pic>
        <p:sp>
          <p:nvSpPr>
            <p:cNvPr id="19" name="TextBox 18"/>
            <p:cNvSpPr txBox="1"/>
            <p:nvPr userDrawn="1"/>
          </p:nvSpPr>
          <p:spPr>
            <a:xfrm>
              <a:off x="8511997" y="466168"/>
              <a:ext cx="540000" cy="246221"/>
            </a:xfrm>
            <a:prstGeom prst="rect">
              <a:avLst/>
            </a:prstGeom>
            <a:noFill/>
          </p:spPr>
          <p:txBody>
            <a:bodyPr wrap="square" rtlCol="0">
              <a:spAutoFit/>
            </a:bodyPr>
            <a:lstStyle/>
            <a:p>
              <a:r>
                <a:rPr lang="en-US" altLang="zh-CN" sz="1000" dirty="0">
                  <a:solidFill>
                    <a:schemeClr val="bg1">
                      <a:lumMod val="50000"/>
                    </a:schemeClr>
                  </a:solidFill>
                  <a:latin typeface="+mn-lt"/>
                  <a:ea typeface="华文楷体" panose="02010600040101010101" pitchFamily="2" charset="-122"/>
                </a:rPr>
                <a:t>  </a:t>
              </a:r>
              <a:r>
                <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rPr>
                <a:t>By</a:t>
              </a:r>
              <a:r>
                <a:rPr lang="en-US" altLang="zh-CN" sz="1000" baseline="0" dirty="0">
                  <a:solidFill>
                    <a:schemeClr val="bg1">
                      <a:lumMod val="50000"/>
                    </a:schemeClr>
                  </a:solidFill>
                  <a:latin typeface="+mn-lt"/>
                  <a:ea typeface="华文楷体" panose="02010600040101010101" pitchFamily="2" charset="-122"/>
                  <a:cs typeface="Times New Roman" panose="02020603050405020304" pitchFamily="18" charset="0"/>
                </a:rPr>
                <a:t> </a:t>
              </a:r>
              <a:r>
                <a:rPr lang="zh-CN" altLang="en-US" sz="1000" baseline="0" dirty="0">
                  <a:solidFill>
                    <a:schemeClr val="bg1">
                      <a:lumMod val="50000"/>
                    </a:schemeClr>
                  </a:solidFill>
                  <a:latin typeface="+mn-lt"/>
                  <a:ea typeface="华文楷体" panose="02010600040101010101" pitchFamily="2" charset="-122"/>
                  <a:cs typeface="Times New Roman" panose="02020603050405020304" pitchFamily="18" charset="0"/>
                </a:rPr>
                <a:t>双</a:t>
              </a:r>
              <a:endPar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endParaRPr>
            </a:p>
          </p:txBody>
        </p:sp>
      </p:grpSp>
      <p:cxnSp>
        <p:nvCxnSpPr>
          <p:cNvPr id="21" name="直接连接符 20"/>
          <p:cNvCxnSpPr/>
          <p:nvPr userDrawn="1"/>
        </p:nvCxnSpPr>
        <p:spPr>
          <a:xfrm>
            <a:off x="1290918" y="4818122"/>
            <a:ext cx="7076318" cy="193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noChangeAspect="1"/>
          </p:cNvSpPr>
          <p:nvPr userDrawn="1"/>
        </p:nvSpPr>
        <p:spPr bwMode="auto">
          <a:xfrm rot="5400000">
            <a:off x="8301309" y="4575472"/>
            <a:ext cx="504000" cy="44669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sp>
        <p:nvSpPr>
          <p:cNvPr id="26" name="矩形 25"/>
          <p:cNvSpPr/>
          <p:nvPr userDrawn="1"/>
        </p:nvSpPr>
        <p:spPr>
          <a:xfrm>
            <a:off x="8272623" y="4660318"/>
            <a:ext cx="534121" cy="261610"/>
          </a:xfrm>
          <a:prstGeom prst="rect">
            <a:avLst/>
          </a:prstGeom>
        </p:spPr>
        <p:txBody>
          <a:bodyPr wrap="none">
            <a:spAutoFit/>
          </a:bodyPr>
          <a:lstStyle/>
          <a:p>
            <a:pPr algn="ctr"/>
            <a:fld id="{B5B5BF9F-75C6-42BD-8363-2F606FE0B601}" type="slidenum">
              <a:rPr lang="zh-CN" altLang="en-US" sz="1100" smtClean="0">
                <a:solidFill>
                  <a:schemeClr val="bg1">
                    <a:lumMod val="50000"/>
                  </a:schemeClr>
                </a:solidFill>
                <a:latin typeface="Impact" panose="020B0806030902050204" pitchFamily="34" charset="0"/>
              </a:rPr>
              <a:pPr algn="ctr"/>
              <a:t>‹#›</a:t>
            </a:fld>
            <a:r>
              <a:rPr lang="en-US" altLang="zh-CN" sz="1100" dirty="0">
                <a:solidFill>
                  <a:schemeClr val="bg1">
                    <a:lumMod val="50000"/>
                  </a:schemeClr>
                </a:solidFill>
                <a:latin typeface="Impact" panose="020B0806030902050204" pitchFamily="34" charset="0"/>
              </a:rPr>
              <a:t>/33</a:t>
            </a:r>
            <a:endParaRPr lang="zh-CN" altLang="en-US" sz="11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28627277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1484FF-330B-421A-B1A3-BBA1026DEA8F}" type="datetime1">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grpSp>
        <p:nvGrpSpPr>
          <p:cNvPr id="5" name="组合 4"/>
          <p:cNvGrpSpPr/>
          <p:nvPr userDrawn="1"/>
        </p:nvGrpSpPr>
        <p:grpSpPr>
          <a:xfrm>
            <a:off x="0" y="160650"/>
            <a:ext cx="3644153" cy="569433"/>
            <a:chOff x="0" y="194743"/>
            <a:chExt cx="3126179" cy="569433"/>
          </a:xfrm>
        </p:grpSpPr>
        <p:sp>
          <p:nvSpPr>
            <p:cNvPr id="6" name="圆角矩形 5"/>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圆角矩形 11"/>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圆角矩形 12"/>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圆角矩形 13"/>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16" name="标题占位符 1"/>
          <p:cNvSpPr>
            <a:spLocks noGrp="1"/>
          </p:cNvSpPr>
          <p:nvPr>
            <p:ph type="title"/>
          </p:nvPr>
        </p:nvSpPr>
        <p:spPr>
          <a:xfrm>
            <a:off x="358890" y="171879"/>
            <a:ext cx="3238197" cy="546975"/>
          </a:xfrm>
          <a:prstGeom prst="rect">
            <a:avLst/>
          </a:prstGeom>
        </p:spPr>
        <p:txBody>
          <a:bodyPr vert="horz" lIns="91440" tIns="45720" rIns="91440" bIns="45720" rtlCol="0" anchor="ctr">
            <a:noAutofit/>
          </a:bodyPr>
          <a:lstStyle>
            <a:lvl1pPr>
              <a:defRPr sz="3200">
                <a:solidFill>
                  <a:schemeClr val="bg1"/>
                </a:solidFill>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grpSp>
        <p:nvGrpSpPr>
          <p:cNvPr id="17" name="组合 16"/>
          <p:cNvGrpSpPr/>
          <p:nvPr userDrawn="1"/>
        </p:nvGrpSpPr>
        <p:grpSpPr>
          <a:xfrm>
            <a:off x="8604000" y="7782"/>
            <a:ext cx="540000" cy="704607"/>
            <a:chOff x="8511997" y="7782"/>
            <a:chExt cx="540000" cy="704607"/>
          </a:xfrm>
        </p:grpSpPr>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1997" y="7782"/>
              <a:ext cx="540000" cy="540000"/>
            </a:xfrm>
            <a:prstGeom prst="rect">
              <a:avLst/>
            </a:prstGeom>
          </p:spPr>
        </p:pic>
        <p:sp>
          <p:nvSpPr>
            <p:cNvPr id="19" name="TextBox 18"/>
            <p:cNvSpPr txBox="1"/>
            <p:nvPr userDrawn="1"/>
          </p:nvSpPr>
          <p:spPr>
            <a:xfrm>
              <a:off x="8511997" y="466168"/>
              <a:ext cx="540000" cy="246221"/>
            </a:xfrm>
            <a:prstGeom prst="rect">
              <a:avLst/>
            </a:prstGeom>
            <a:noFill/>
          </p:spPr>
          <p:txBody>
            <a:bodyPr wrap="square" rtlCol="0">
              <a:spAutoFit/>
            </a:bodyPr>
            <a:lstStyle/>
            <a:p>
              <a:r>
                <a:rPr lang="en-US" altLang="zh-CN" sz="1000" dirty="0">
                  <a:solidFill>
                    <a:schemeClr val="bg1">
                      <a:lumMod val="50000"/>
                    </a:schemeClr>
                  </a:solidFill>
                  <a:latin typeface="+mn-lt"/>
                  <a:ea typeface="华文楷体" panose="02010600040101010101" pitchFamily="2" charset="-122"/>
                </a:rPr>
                <a:t>  </a:t>
              </a:r>
              <a:r>
                <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rPr>
                <a:t>By</a:t>
              </a:r>
              <a:r>
                <a:rPr lang="en-US" altLang="zh-CN" sz="1000" baseline="0" dirty="0">
                  <a:solidFill>
                    <a:schemeClr val="bg1">
                      <a:lumMod val="50000"/>
                    </a:schemeClr>
                  </a:solidFill>
                  <a:latin typeface="+mn-lt"/>
                  <a:ea typeface="华文楷体" panose="02010600040101010101" pitchFamily="2" charset="-122"/>
                  <a:cs typeface="Times New Roman" panose="02020603050405020304" pitchFamily="18" charset="0"/>
                </a:rPr>
                <a:t> </a:t>
              </a:r>
              <a:r>
                <a:rPr lang="zh-CN" altLang="en-US" sz="1000" baseline="0" dirty="0">
                  <a:solidFill>
                    <a:schemeClr val="bg1">
                      <a:lumMod val="50000"/>
                    </a:schemeClr>
                  </a:solidFill>
                  <a:latin typeface="+mn-lt"/>
                  <a:ea typeface="华文楷体" panose="02010600040101010101" pitchFamily="2" charset="-122"/>
                  <a:cs typeface="Times New Roman" panose="02020603050405020304" pitchFamily="18" charset="0"/>
                </a:rPr>
                <a:t>双</a:t>
              </a:r>
              <a:endPar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endParaRPr>
            </a:p>
          </p:txBody>
        </p:sp>
      </p:grpSp>
      <p:cxnSp>
        <p:nvCxnSpPr>
          <p:cNvPr id="21" name="直接连接符 20"/>
          <p:cNvCxnSpPr/>
          <p:nvPr userDrawn="1"/>
        </p:nvCxnSpPr>
        <p:spPr>
          <a:xfrm>
            <a:off x="1290918" y="4818122"/>
            <a:ext cx="7076318" cy="193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文本占位符 3"/>
          <p:cNvSpPr>
            <a:spLocks noGrp="1"/>
          </p:cNvSpPr>
          <p:nvPr>
            <p:ph type="body" sz="half" idx="2"/>
          </p:nvPr>
        </p:nvSpPr>
        <p:spPr>
          <a:xfrm>
            <a:off x="780335" y="1086074"/>
            <a:ext cx="7298011" cy="3518297"/>
          </a:xfrm>
        </p:spPr>
        <p:txBody>
          <a:bodyPr>
            <a:normAutofit/>
          </a:bodyPr>
          <a:lstStyle>
            <a:lvl1pPr marL="0" indent="0">
              <a:buNone/>
              <a:defRPr sz="2000" baseline="0">
                <a:latin typeface="Consolas" panose="020B0609020204030204" pitchFamily="49" charset="0"/>
                <a:ea typeface="华文楷体" panose="0201060004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6" name="Freeform 5"/>
          <p:cNvSpPr>
            <a:spLocks noChangeAspect="1"/>
          </p:cNvSpPr>
          <p:nvPr userDrawn="1"/>
        </p:nvSpPr>
        <p:spPr bwMode="auto">
          <a:xfrm rot="5400000">
            <a:off x="8301309" y="4575472"/>
            <a:ext cx="504000" cy="44669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sp>
        <p:nvSpPr>
          <p:cNvPr id="27" name="矩形 26"/>
          <p:cNvSpPr/>
          <p:nvPr userDrawn="1"/>
        </p:nvSpPr>
        <p:spPr>
          <a:xfrm>
            <a:off x="8272623" y="4660318"/>
            <a:ext cx="534121" cy="261610"/>
          </a:xfrm>
          <a:prstGeom prst="rect">
            <a:avLst/>
          </a:prstGeom>
        </p:spPr>
        <p:txBody>
          <a:bodyPr wrap="none">
            <a:spAutoFit/>
          </a:bodyPr>
          <a:lstStyle/>
          <a:p>
            <a:pPr algn="ctr"/>
            <a:fld id="{B5B5BF9F-75C6-42BD-8363-2F606FE0B601}" type="slidenum">
              <a:rPr lang="zh-CN" altLang="en-US" sz="1100" smtClean="0">
                <a:solidFill>
                  <a:schemeClr val="bg1">
                    <a:lumMod val="50000"/>
                  </a:schemeClr>
                </a:solidFill>
                <a:latin typeface="Impact" panose="020B0806030902050204" pitchFamily="34" charset="0"/>
              </a:rPr>
              <a:pPr algn="ctr"/>
              <a:t>‹#›</a:t>
            </a:fld>
            <a:r>
              <a:rPr lang="en-US" altLang="zh-CN" sz="1100" dirty="0">
                <a:solidFill>
                  <a:schemeClr val="bg1">
                    <a:lumMod val="50000"/>
                  </a:schemeClr>
                </a:solidFill>
                <a:latin typeface="Impact" panose="020B0806030902050204" pitchFamily="34" charset="0"/>
              </a:rPr>
              <a:t>/33</a:t>
            </a:r>
            <a:endParaRPr lang="zh-CN" altLang="en-US" sz="1100" dirty="0">
              <a:solidFill>
                <a:schemeClr val="bg1">
                  <a:lumMod val="50000"/>
                </a:schemeClr>
              </a:solidFill>
              <a:latin typeface="Impact" panose="020B0806030902050204" pitchFamily="34" charset="0"/>
            </a:endParaRPr>
          </a:p>
        </p:txBody>
      </p:sp>
    </p:spTree>
    <p:extLst>
      <p:ext uri="{BB962C8B-B14F-4D97-AF65-F5344CB8AC3E}">
        <p14:creationId xmlns:p14="http://schemas.microsoft.com/office/powerpoint/2010/main" val="4287440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1484FF-330B-421A-B1A3-BBA1026DEA8F}" type="datetime1">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grpSp>
        <p:nvGrpSpPr>
          <p:cNvPr id="5" name="组合 4"/>
          <p:cNvGrpSpPr/>
          <p:nvPr userDrawn="1"/>
        </p:nvGrpSpPr>
        <p:grpSpPr>
          <a:xfrm>
            <a:off x="0" y="160650"/>
            <a:ext cx="3644153" cy="569433"/>
            <a:chOff x="0" y="194743"/>
            <a:chExt cx="3126179" cy="569433"/>
          </a:xfrm>
        </p:grpSpPr>
        <p:sp>
          <p:nvSpPr>
            <p:cNvPr id="6" name="圆角矩形 5"/>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0" y="290669"/>
              <a:ext cx="424561" cy="355906"/>
              <a:chOff x="469900" y="728859"/>
              <a:chExt cx="424561" cy="355906"/>
            </a:xfrm>
          </p:grpSpPr>
          <p:sp>
            <p:nvSpPr>
              <p:cNvPr id="8" name="椭圆 7"/>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椭圆 8"/>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椭圆 9"/>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10"/>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圆角矩形 11"/>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圆角矩形 12"/>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圆角矩形 13"/>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16" name="标题占位符 1"/>
          <p:cNvSpPr>
            <a:spLocks noGrp="1"/>
          </p:cNvSpPr>
          <p:nvPr>
            <p:ph type="title"/>
          </p:nvPr>
        </p:nvSpPr>
        <p:spPr>
          <a:xfrm>
            <a:off x="358890" y="171879"/>
            <a:ext cx="3238197" cy="546975"/>
          </a:xfrm>
          <a:prstGeom prst="rect">
            <a:avLst/>
          </a:prstGeom>
        </p:spPr>
        <p:txBody>
          <a:bodyPr vert="horz" lIns="91440" tIns="45720" rIns="91440" bIns="45720" rtlCol="0" anchor="ctr">
            <a:noAutofit/>
          </a:bodyPr>
          <a:lstStyle>
            <a:lvl1pPr>
              <a:defRPr sz="3200">
                <a:solidFill>
                  <a:schemeClr val="bg1"/>
                </a:solidFill>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grpSp>
        <p:nvGrpSpPr>
          <p:cNvPr id="17" name="组合 16"/>
          <p:cNvGrpSpPr/>
          <p:nvPr userDrawn="1"/>
        </p:nvGrpSpPr>
        <p:grpSpPr>
          <a:xfrm>
            <a:off x="8604000" y="7782"/>
            <a:ext cx="540000" cy="704607"/>
            <a:chOff x="8511997" y="7782"/>
            <a:chExt cx="540000" cy="704607"/>
          </a:xfrm>
        </p:grpSpPr>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1997" y="7782"/>
              <a:ext cx="540000" cy="540000"/>
            </a:xfrm>
            <a:prstGeom prst="rect">
              <a:avLst/>
            </a:prstGeom>
          </p:spPr>
        </p:pic>
        <p:sp>
          <p:nvSpPr>
            <p:cNvPr id="19" name="TextBox 18"/>
            <p:cNvSpPr txBox="1"/>
            <p:nvPr userDrawn="1"/>
          </p:nvSpPr>
          <p:spPr>
            <a:xfrm>
              <a:off x="8511997" y="466168"/>
              <a:ext cx="540000" cy="246221"/>
            </a:xfrm>
            <a:prstGeom prst="rect">
              <a:avLst/>
            </a:prstGeom>
            <a:noFill/>
          </p:spPr>
          <p:txBody>
            <a:bodyPr wrap="square" rtlCol="0">
              <a:spAutoFit/>
            </a:bodyPr>
            <a:lstStyle/>
            <a:p>
              <a:r>
                <a:rPr lang="en-US" altLang="zh-CN" sz="1000" dirty="0">
                  <a:solidFill>
                    <a:schemeClr val="bg1">
                      <a:lumMod val="50000"/>
                    </a:schemeClr>
                  </a:solidFill>
                  <a:latin typeface="+mn-lt"/>
                  <a:ea typeface="华文楷体" panose="02010600040101010101" pitchFamily="2" charset="-122"/>
                </a:rPr>
                <a:t>  </a:t>
              </a:r>
              <a:r>
                <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rPr>
                <a:t>By</a:t>
              </a:r>
              <a:r>
                <a:rPr lang="en-US" altLang="zh-CN" sz="1000" baseline="0" dirty="0">
                  <a:solidFill>
                    <a:schemeClr val="bg1">
                      <a:lumMod val="50000"/>
                    </a:schemeClr>
                  </a:solidFill>
                  <a:latin typeface="+mn-lt"/>
                  <a:ea typeface="华文楷体" panose="02010600040101010101" pitchFamily="2" charset="-122"/>
                  <a:cs typeface="Times New Roman" panose="02020603050405020304" pitchFamily="18" charset="0"/>
                </a:rPr>
                <a:t> </a:t>
              </a:r>
              <a:r>
                <a:rPr lang="zh-CN" altLang="en-US" sz="1000" baseline="0" dirty="0">
                  <a:solidFill>
                    <a:schemeClr val="bg1">
                      <a:lumMod val="50000"/>
                    </a:schemeClr>
                  </a:solidFill>
                  <a:latin typeface="+mn-lt"/>
                  <a:ea typeface="华文楷体" panose="02010600040101010101" pitchFamily="2" charset="-122"/>
                  <a:cs typeface="Times New Roman" panose="02020603050405020304" pitchFamily="18" charset="0"/>
                </a:rPr>
                <a:t>双</a:t>
              </a:r>
              <a:endParaRPr lang="en-US" altLang="zh-CN" sz="1000" dirty="0">
                <a:solidFill>
                  <a:schemeClr val="bg1">
                    <a:lumMod val="50000"/>
                  </a:schemeClr>
                </a:solidFill>
                <a:latin typeface="+mn-lt"/>
                <a:ea typeface="华文楷体" panose="02010600040101010101" pitchFamily="2" charset="-122"/>
                <a:cs typeface="Times New Roman" panose="02020603050405020304" pitchFamily="18" charset="0"/>
              </a:endParaRPr>
            </a:p>
          </p:txBody>
        </p:sp>
      </p:grpSp>
      <p:cxnSp>
        <p:nvCxnSpPr>
          <p:cNvPr id="21" name="直接连接符 20"/>
          <p:cNvCxnSpPr/>
          <p:nvPr userDrawn="1"/>
        </p:nvCxnSpPr>
        <p:spPr>
          <a:xfrm>
            <a:off x="434431" y="4760568"/>
            <a:ext cx="7888883" cy="1930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Freeform 5"/>
          <p:cNvSpPr>
            <a:spLocks noChangeAspect="1"/>
          </p:cNvSpPr>
          <p:nvPr userDrawn="1"/>
        </p:nvSpPr>
        <p:spPr bwMode="auto">
          <a:xfrm rot="5400000">
            <a:off x="8301309" y="4575472"/>
            <a:ext cx="504000" cy="44669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sp>
        <p:nvSpPr>
          <p:cNvPr id="24" name="矩形 23"/>
          <p:cNvSpPr/>
          <p:nvPr userDrawn="1"/>
        </p:nvSpPr>
        <p:spPr>
          <a:xfrm>
            <a:off x="8272623" y="4660318"/>
            <a:ext cx="534121" cy="261610"/>
          </a:xfrm>
          <a:prstGeom prst="rect">
            <a:avLst/>
          </a:prstGeom>
        </p:spPr>
        <p:txBody>
          <a:bodyPr wrap="none">
            <a:spAutoFit/>
          </a:bodyPr>
          <a:lstStyle/>
          <a:p>
            <a:pPr algn="ctr"/>
            <a:fld id="{B5B5BF9F-75C6-42BD-8363-2F606FE0B601}" type="slidenum">
              <a:rPr lang="zh-CN" altLang="en-US" sz="1100" smtClean="0">
                <a:solidFill>
                  <a:schemeClr val="bg1">
                    <a:lumMod val="50000"/>
                  </a:schemeClr>
                </a:solidFill>
                <a:latin typeface="Impact" panose="020B0806030902050204" pitchFamily="34" charset="0"/>
              </a:rPr>
              <a:pPr algn="ctr"/>
              <a:t>‹#›</a:t>
            </a:fld>
            <a:r>
              <a:rPr lang="en-US" altLang="zh-CN" sz="1100" dirty="0">
                <a:solidFill>
                  <a:schemeClr val="bg1">
                    <a:lumMod val="50000"/>
                  </a:schemeClr>
                </a:solidFill>
                <a:latin typeface="Impact" panose="020B0806030902050204" pitchFamily="34" charset="0"/>
              </a:rPr>
              <a:t>/33</a:t>
            </a:r>
            <a:endParaRPr lang="zh-CN" altLang="en-US" sz="1100" dirty="0">
              <a:solidFill>
                <a:schemeClr val="bg1">
                  <a:lumMod val="50000"/>
                </a:schemeClr>
              </a:solidFill>
              <a:latin typeface="Impact" panose="020B0806030902050204" pitchFamily="34" charset="0"/>
            </a:endParaRPr>
          </a:p>
        </p:txBody>
      </p:sp>
      <p:sp>
        <p:nvSpPr>
          <p:cNvPr id="25" name="文本占位符 3"/>
          <p:cNvSpPr>
            <a:spLocks noGrp="1"/>
          </p:cNvSpPr>
          <p:nvPr>
            <p:ph type="body" sz="half" idx="2"/>
          </p:nvPr>
        </p:nvSpPr>
        <p:spPr>
          <a:xfrm>
            <a:off x="855963" y="1494318"/>
            <a:ext cx="7298011" cy="2981429"/>
          </a:xfrm>
        </p:spPr>
        <p:txBody>
          <a:bodyPr>
            <a:normAutofit/>
          </a:bodyPr>
          <a:lstStyle>
            <a:lvl1pPr marL="0" indent="0">
              <a:buNone/>
              <a:defRPr sz="1700" baseline="0">
                <a:latin typeface="Consolas" panose="020B0609020204030204" pitchFamily="49" charset="0"/>
                <a:ea typeface="华文楷体" panose="0201060004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extLst>
      <p:ext uri="{BB962C8B-B14F-4D97-AF65-F5344CB8AC3E}">
        <p14:creationId xmlns:p14="http://schemas.microsoft.com/office/powerpoint/2010/main" val="33565489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885AC2-0ECB-47C5-A364-882F8086B706}" type="datetime1">
              <a:rPr lang="zh-CN" altLang="en-US" smtClean="0"/>
              <a:t>2018/6/19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dirty="0"/>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8" Type="http://schemas.openxmlformats.org/officeDocument/2006/relationships/hyperlink" Target="https://www.gitbook.com/book/bagder/Http2-explained/details" TargetMode="External"/><Relationship Id="rId3" Type="http://schemas.openxmlformats.org/officeDocument/2006/relationships/hyperlink" Target="http://httpwg.org/specs/rfc7540.html" TargetMode="External"/><Relationship Id="rId7" Type="http://schemas.openxmlformats.org/officeDocument/2006/relationships/hyperlink" Target="http://blog.csdn.net/jiayanhui2877/article/details/44957105" TargetMode="Externa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hyperlink" Target="https://www.sslchina.com/hpack-killer-behind-Http2/" TargetMode="External"/><Relationship Id="rId5" Type="http://schemas.openxmlformats.org/officeDocument/2006/relationships/hyperlink" Target="http://www.tuicool.com/articles/jU3e2i6" TargetMode="External"/><Relationship Id="rId4" Type="http://schemas.openxmlformats.org/officeDocument/2006/relationships/hyperlink" Target="http://httpwg.org/specs/rfc7541.html" TargetMode="External"/><Relationship Id="rId9" Type="http://schemas.openxmlformats.org/officeDocument/2006/relationships/hyperlink" Target="https://hpbn.co/Http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0PPT素材\背景及图片\白麻子.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solidFill>
            <a:srgbClr val="01ACBE"/>
          </a:solidFill>
          <a:ln>
            <a:solidFill>
              <a:srgbClr val="01ACBE"/>
            </a:solidFill>
          </a:ln>
          <a:extLst/>
        </p:spPr>
      </p:pic>
      <p:grpSp>
        <p:nvGrpSpPr>
          <p:cNvPr id="5" name="组合 4"/>
          <p:cNvGrpSpPr/>
          <p:nvPr/>
        </p:nvGrpSpPr>
        <p:grpSpPr>
          <a:xfrm>
            <a:off x="2701312" y="235968"/>
            <a:ext cx="3741377" cy="3741377"/>
            <a:chOff x="304800" y="673100"/>
            <a:chExt cx="4000500" cy="4000500"/>
          </a:xfrm>
          <a:effectLst>
            <a:outerShdw blurRad="444500" dist="254000" dir="8100000" algn="tr" rotWithShape="0">
              <a:prstClr val="black">
                <a:alpha val="50000"/>
              </a:prstClr>
            </a:outerShdw>
          </a:effectLst>
        </p:grpSpPr>
        <p:sp>
          <p:nvSpPr>
            <p:cNvPr id="6" name="同心圆 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椭圆 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椭圆 7"/>
          <p:cNvSpPr/>
          <p:nvPr/>
        </p:nvSpPr>
        <p:spPr>
          <a:xfrm rot="10498052">
            <a:off x="1620315" y="3970953"/>
            <a:ext cx="563789" cy="563789"/>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498052">
            <a:off x="2373672" y="4627445"/>
            <a:ext cx="228599" cy="22859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189283" y="3406942"/>
            <a:ext cx="845906" cy="84590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045846" y="3501799"/>
            <a:ext cx="310515" cy="310515"/>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898806" y="4332147"/>
            <a:ext cx="310515" cy="310515"/>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p:cNvSpPr/>
          <p:nvPr/>
        </p:nvSpPr>
        <p:spPr>
          <a:xfrm rot="10498052">
            <a:off x="1885935" y="3263614"/>
            <a:ext cx="228599" cy="22859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223937" y="4521063"/>
            <a:ext cx="441364" cy="441364"/>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rot="10498052">
            <a:off x="864969" y="4139410"/>
            <a:ext cx="303658" cy="303658"/>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438065" y="4115253"/>
            <a:ext cx="310515" cy="310515"/>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椭圆 26"/>
          <p:cNvSpPr/>
          <p:nvPr/>
        </p:nvSpPr>
        <p:spPr>
          <a:xfrm rot="10498052">
            <a:off x="3629030" y="4713305"/>
            <a:ext cx="192350" cy="192350"/>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10498052">
            <a:off x="419086" y="4786416"/>
            <a:ext cx="228599" cy="22859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757587" y="1444937"/>
            <a:ext cx="3552576" cy="1323439"/>
            <a:chOff x="2757587" y="1444937"/>
            <a:chExt cx="3552576" cy="1323439"/>
          </a:xfrm>
        </p:grpSpPr>
        <p:sp>
          <p:nvSpPr>
            <p:cNvPr id="57" name="TextBox 56"/>
            <p:cNvSpPr txBox="1"/>
            <p:nvPr/>
          </p:nvSpPr>
          <p:spPr>
            <a:xfrm>
              <a:off x="2757587" y="1444937"/>
              <a:ext cx="3552576" cy="1323439"/>
            </a:xfrm>
            <a:prstGeom prst="rect">
              <a:avLst/>
            </a:prstGeom>
            <a:noFill/>
          </p:spPr>
          <p:txBody>
            <a:bodyPr wrap="none" rtlCol="0">
              <a:spAutoFit/>
            </a:bodyPr>
            <a:lstStyle/>
            <a:p>
              <a:pPr algn="ctr"/>
              <a:r>
                <a:rPr lang="en-US" altLang="zh-CN" sz="8000" dirty="0">
                  <a:solidFill>
                    <a:srgbClr val="01ACBE"/>
                  </a:solidFill>
                  <a:latin typeface="方正舒体" panose="02010601030101010101" pitchFamily="2" charset="-122"/>
                  <a:ea typeface="方正舒体" panose="02010601030101010101" pitchFamily="2" charset="-122"/>
                  <a:cs typeface="Consolas" panose="020B0609020204030204" pitchFamily="49" charset="0"/>
                </a:rPr>
                <a:t>HTTP2</a:t>
              </a:r>
              <a:endParaRPr lang="zh-CN" altLang="en-US" sz="8000" dirty="0">
                <a:solidFill>
                  <a:srgbClr val="01ACBE"/>
                </a:solidFill>
                <a:latin typeface="方正舒体" panose="02010601030101010101" pitchFamily="2" charset="-122"/>
                <a:ea typeface="方正舒体" panose="02010601030101010101" pitchFamily="2" charset="-122"/>
                <a:cs typeface="Consolas" panose="020B0609020204030204" pitchFamily="49" charset="0"/>
              </a:endParaRPr>
            </a:p>
          </p:txBody>
        </p:sp>
        <p:cxnSp>
          <p:nvCxnSpPr>
            <p:cNvPr id="53" name="直接连接符 52"/>
            <p:cNvCxnSpPr/>
            <p:nvPr/>
          </p:nvCxnSpPr>
          <p:spPr>
            <a:xfrm>
              <a:off x="3012666" y="2696159"/>
              <a:ext cx="3103337" cy="0"/>
            </a:xfrm>
            <a:prstGeom prst="line">
              <a:avLst/>
            </a:prstGeom>
            <a:ln w="28575">
              <a:solidFill>
                <a:srgbClr val="01ACBE"/>
              </a:solidFill>
            </a:ln>
          </p:spPr>
          <p:style>
            <a:lnRef idx="1">
              <a:schemeClr val="accent1"/>
            </a:lnRef>
            <a:fillRef idx="0">
              <a:schemeClr val="accent1"/>
            </a:fillRef>
            <a:effectRef idx="0">
              <a:schemeClr val="accent1"/>
            </a:effectRef>
            <a:fontRef idx="minor">
              <a:schemeClr val="tx1"/>
            </a:fontRef>
          </p:style>
        </p:cxnSp>
      </p:grpSp>
      <p:sp>
        <p:nvSpPr>
          <p:cNvPr id="59" name="椭圆 58"/>
          <p:cNvSpPr/>
          <p:nvPr/>
        </p:nvSpPr>
        <p:spPr>
          <a:xfrm rot="10498052">
            <a:off x="6535215" y="4000987"/>
            <a:ext cx="563789" cy="563789"/>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498052">
            <a:off x="7288572" y="4657479"/>
            <a:ext cx="228599" cy="22859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7104183" y="3436976"/>
            <a:ext cx="845906" cy="845906"/>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5960746" y="3531833"/>
            <a:ext cx="310515" cy="310515"/>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7813706" y="4362181"/>
            <a:ext cx="310515" cy="310515"/>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椭圆 6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椭圆 69"/>
          <p:cNvSpPr/>
          <p:nvPr/>
        </p:nvSpPr>
        <p:spPr>
          <a:xfrm rot="10498052">
            <a:off x="6800835" y="3293648"/>
            <a:ext cx="228599" cy="22859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6138837" y="4551097"/>
            <a:ext cx="441364" cy="441364"/>
            <a:chOff x="304800" y="673100"/>
            <a:chExt cx="4000500" cy="4000500"/>
          </a:xfrm>
          <a:effectLst>
            <a:outerShdw blurRad="444500" dist="254000" dir="8100000" algn="tr" rotWithShape="0">
              <a:prstClr val="black">
                <a:alpha val="5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椭圆 7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椭圆 73"/>
          <p:cNvSpPr/>
          <p:nvPr/>
        </p:nvSpPr>
        <p:spPr>
          <a:xfrm rot="10498052">
            <a:off x="5779869" y="4169444"/>
            <a:ext cx="303658" cy="303658"/>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8352965" y="4145287"/>
            <a:ext cx="310515" cy="310515"/>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椭圆 77"/>
          <p:cNvSpPr/>
          <p:nvPr/>
        </p:nvSpPr>
        <p:spPr>
          <a:xfrm rot="10498052">
            <a:off x="8543930" y="4743339"/>
            <a:ext cx="192350" cy="192350"/>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10498052">
            <a:off x="5333986" y="4816450"/>
            <a:ext cx="228599" cy="22859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4634283" y="2949530"/>
            <a:ext cx="1080745" cy="523220"/>
          </a:xfrm>
          <a:prstGeom prst="rect">
            <a:avLst/>
          </a:prstGeom>
          <a:noFill/>
        </p:spPr>
        <p:txBody>
          <a:bodyPr wrap="none" rtlCol="0">
            <a:spAutoFit/>
          </a:bodyPr>
          <a:lstStyle/>
          <a:p>
            <a:pPr algn="ctr">
              <a:spcBef>
                <a:spcPct val="0"/>
              </a:spcBef>
              <a:buNone/>
            </a:pPr>
            <a:r>
              <a:rPr lang="en-US" altLang="zh-CN" sz="1400" b="1" dirty="0">
                <a:solidFill>
                  <a:srgbClr val="01ACBE"/>
                </a:solidFill>
                <a:latin typeface="方正舒体" panose="02010601030101010101" pitchFamily="2" charset="-122"/>
                <a:ea typeface="方正舒体" panose="02010601030101010101" pitchFamily="2" charset="-122"/>
                <a:cs typeface="Arial" panose="020B0604020202020204" pitchFamily="34" charset="0"/>
              </a:rPr>
              <a:t>By</a:t>
            </a:r>
            <a:r>
              <a:rPr lang="zh-CN" altLang="en-US" sz="1400" b="1" dirty="0">
                <a:solidFill>
                  <a:srgbClr val="01ACBE"/>
                </a:solidFill>
                <a:latin typeface="方正舒体" panose="02010601030101010101" pitchFamily="2" charset="-122"/>
                <a:ea typeface="方正舒体" panose="02010601030101010101" pitchFamily="2" charset="-122"/>
                <a:cs typeface="Arial" panose="020B0604020202020204" pitchFamily="34" charset="0"/>
              </a:rPr>
              <a:t>欧阳双</a:t>
            </a:r>
            <a:endParaRPr lang="en-US" altLang="zh-CN" sz="1400" b="1" dirty="0">
              <a:solidFill>
                <a:srgbClr val="01ACBE"/>
              </a:solidFill>
              <a:latin typeface="方正舒体" panose="02010601030101010101" pitchFamily="2" charset="-122"/>
              <a:ea typeface="方正舒体" panose="02010601030101010101" pitchFamily="2" charset="-122"/>
              <a:cs typeface="Arial" panose="020B0604020202020204" pitchFamily="34" charset="0"/>
            </a:endParaRPr>
          </a:p>
          <a:p>
            <a:pPr algn="ctr">
              <a:spcBef>
                <a:spcPct val="0"/>
              </a:spcBef>
              <a:buNone/>
            </a:pPr>
            <a:r>
              <a:rPr lang="en-US" altLang="zh-CN" sz="1400" b="1" dirty="0">
                <a:solidFill>
                  <a:srgbClr val="01ACBE"/>
                </a:solidFill>
                <a:latin typeface="方正舒体" panose="02010601030101010101" pitchFamily="2" charset="-122"/>
                <a:ea typeface="方正舒体" panose="02010601030101010101" pitchFamily="2" charset="-122"/>
                <a:cs typeface="Arial" panose="020B0604020202020204" pitchFamily="34" charset="0"/>
              </a:rPr>
              <a:t>2017/04/27</a:t>
            </a:r>
            <a:endParaRPr lang="zh-CN" altLang="en-US" sz="1400" b="1" dirty="0">
              <a:solidFill>
                <a:srgbClr val="01ACBE"/>
              </a:solidFill>
              <a:latin typeface="方正舒体" panose="02010601030101010101" pitchFamily="2" charset="-122"/>
              <a:ea typeface="方正舒体" panose="02010601030101010101" pitchFamily="2" charset="-122"/>
              <a:cs typeface="Arial" panose="020B0604020202020204" pitchFamily="34" charset="0"/>
            </a:endParaRPr>
          </a:p>
        </p:txBody>
      </p:sp>
    </p:spTree>
    <p:extLst>
      <p:ext uri="{BB962C8B-B14F-4D97-AF65-F5344CB8AC3E}">
        <p14:creationId xmlns:p14="http://schemas.microsoft.com/office/powerpoint/2010/main" val="3866842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11458 -0.82685 L 3.88889E-6 -1.85185E-6 " pathEditMode="relative" rAng="0" ptsTypes="AA">
                                      <p:cBhvr>
                                        <p:cTn id="6" dur="2000" fill="hold"/>
                                        <p:tgtEl>
                                          <p:spTgt spid="59"/>
                                        </p:tgtEl>
                                        <p:attrNameLst>
                                          <p:attrName>ppt_x</p:attrName>
                                          <p:attrName>ppt_y</p:attrName>
                                        </p:attrNameLst>
                                      </p:cBhvr>
                                      <p:rCtr x="-55729" y="41327"/>
                                    </p:animMotion>
                                  </p:childTnLst>
                                </p:cTn>
                              </p:par>
                              <p:par>
                                <p:cTn id="7" presetID="42" presetClass="path" presetSubtype="0" accel="50000" decel="50000" fill="hold" nodeType="withEffect">
                                  <p:stCondLst>
                                    <p:cond delay="0"/>
                                  </p:stCondLst>
                                  <p:childTnLst>
                                    <p:animMotion origin="layout" path="M 1.11267 -0.5607 L -5.55556E-7 2.03892E-7 " pathEditMode="relative" rAng="0" ptsTypes="AA">
                                      <p:cBhvr>
                                        <p:cTn id="8" dur="2000" fill="hold"/>
                                        <p:tgtEl>
                                          <p:spTgt spid="67"/>
                                        </p:tgtEl>
                                        <p:attrNameLst>
                                          <p:attrName>ppt_x</p:attrName>
                                          <p:attrName>ppt_y</p:attrName>
                                        </p:attrNameLst>
                                      </p:cBhvr>
                                      <p:rCtr x="-55642" y="28020"/>
                                    </p:animMotion>
                                  </p:childTnLst>
                                </p:cTn>
                              </p:par>
                              <p:par>
                                <p:cTn id="9" presetID="42" presetClass="path" presetSubtype="0" accel="50000" decel="50000" fill="hold" nodeType="withEffect">
                                  <p:stCondLst>
                                    <p:cond delay="0"/>
                                  </p:stCondLst>
                                  <p:childTnLst>
                                    <p:animMotion origin="layout" path="M 1.16511 -0.74143 L -3.61111E-6 4.43312E-6 " pathEditMode="relative" rAng="0" ptsTypes="AA">
                                      <p:cBhvr>
                                        <p:cTn id="10" dur="2000" fill="hold"/>
                                        <p:tgtEl>
                                          <p:spTgt spid="61"/>
                                        </p:tgtEl>
                                        <p:attrNameLst>
                                          <p:attrName>ppt_x</p:attrName>
                                          <p:attrName>ppt_y</p:attrName>
                                        </p:attrNameLst>
                                      </p:cBhvr>
                                      <p:rCtr x="-58264" y="37071"/>
                                    </p:animMotion>
                                  </p:childTnLst>
                                </p:cTn>
                              </p:par>
                              <p:par>
                                <p:cTn id="11" presetID="42" presetClass="path" presetSubtype="0" accel="50000" decel="50000" fill="hold" grpId="0" nodeType="withEffect">
                                  <p:stCondLst>
                                    <p:cond delay="0"/>
                                  </p:stCondLst>
                                  <p:childTnLst>
                                    <p:animMotion origin="layout" path="M 1.05712 -0.81186 L -0.01424 -0.02255 " pathEditMode="relative" rAng="0" ptsTypes="AA">
                                      <p:cBhvr>
                                        <p:cTn id="12" dur="2000" fill="hold"/>
                                        <p:tgtEl>
                                          <p:spTgt spid="60"/>
                                        </p:tgtEl>
                                        <p:attrNameLst>
                                          <p:attrName>ppt_x</p:attrName>
                                          <p:attrName>ppt_y</p:attrName>
                                        </p:attrNameLst>
                                      </p:cBhvr>
                                      <p:rCtr x="-53576" y="39450"/>
                                    </p:animMotion>
                                  </p:childTnLst>
                                </p:cTn>
                              </p:par>
                              <p:par>
                                <p:cTn id="13" presetID="42" presetClass="path" presetSubtype="0" accel="50000" decel="50000" fill="hold" nodeType="withEffect">
                                  <p:stCondLst>
                                    <p:cond delay="0"/>
                                  </p:stCondLst>
                                  <p:childTnLst>
                                    <p:animMotion origin="layout" path="M 1.22951 -0.81173 L 0 -2.46914E-6 " pathEditMode="relative" rAng="0" ptsTypes="AA">
                                      <p:cBhvr>
                                        <p:cTn id="14" dur="2000" fill="hold"/>
                                        <p:tgtEl>
                                          <p:spTgt spid="64"/>
                                        </p:tgtEl>
                                        <p:attrNameLst>
                                          <p:attrName>ppt_x</p:attrName>
                                          <p:attrName>ppt_y</p:attrName>
                                        </p:attrNameLst>
                                      </p:cBhvr>
                                      <p:rCtr x="-61476" y="40586"/>
                                    </p:animMotion>
                                  </p:childTnLst>
                                </p:cTn>
                              </p:par>
                              <p:par>
                                <p:cTn id="15" presetID="42" presetClass="path" presetSubtype="0" accel="50000" decel="50000" fill="hold" grpId="0" nodeType="withEffect">
                                  <p:stCondLst>
                                    <p:cond delay="0"/>
                                  </p:stCondLst>
                                  <p:childTnLst>
                                    <p:animMotion origin="layout" path="M 1.05712 -0.81186 L -0.01424 -0.02255 " pathEditMode="relative" rAng="0" ptsTypes="AA">
                                      <p:cBhvr>
                                        <p:cTn id="16" dur="2000" fill="hold"/>
                                        <p:tgtEl>
                                          <p:spTgt spid="70"/>
                                        </p:tgtEl>
                                        <p:attrNameLst>
                                          <p:attrName>ppt_x</p:attrName>
                                          <p:attrName>ppt_y</p:attrName>
                                        </p:attrNameLst>
                                      </p:cBhvr>
                                      <p:rCtr x="-53576" y="39450"/>
                                    </p:animMotion>
                                  </p:childTnLst>
                                </p:cTn>
                              </p:par>
                              <p:par>
                                <p:cTn id="17" presetID="42" presetClass="path" presetSubtype="0" accel="50000" decel="50000" fill="hold" nodeType="withEffect">
                                  <p:stCondLst>
                                    <p:cond delay="0"/>
                                  </p:stCondLst>
                                  <p:childTnLst>
                                    <p:animMotion origin="layout" path="M 0.93194 -0.36577 L -2.77778E-7 5.68428E-7 " pathEditMode="relative" rAng="0" ptsTypes="AA">
                                      <p:cBhvr>
                                        <p:cTn id="18" dur="2000" fill="hold"/>
                                        <p:tgtEl>
                                          <p:spTgt spid="71"/>
                                        </p:tgtEl>
                                        <p:attrNameLst>
                                          <p:attrName>ppt_x</p:attrName>
                                          <p:attrName>ppt_y</p:attrName>
                                        </p:attrNameLst>
                                      </p:cBhvr>
                                      <p:rCtr x="-46597" y="18289"/>
                                    </p:animMotion>
                                  </p:childTnLst>
                                </p:cTn>
                              </p:par>
                              <p:par>
                                <p:cTn id="19" presetID="42" presetClass="path" presetSubtype="0" accel="50000" decel="50000" fill="hold" grpId="0" nodeType="withEffect">
                                  <p:stCondLst>
                                    <p:cond delay="0"/>
                                  </p:stCondLst>
                                  <p:childTnLst>
                                    <p:animMotion origin="layout" path="M 1.05712 -0.81186 L -0.01424 -0.02255 " pathEditMode="relative" rAng="0" ptsTypes="AA">
                                      <p:cBhvr>
                                        <p:cTn id="20" dur="2000" fill="hold"/>
                                        <p:tgtEl>
                                          <p:spTgt spid="74"/>
                                        </p:tgtEl>
                                        <p:attrNameLst>
                                          <p:attrName>ppt_x</p:attrName>
                                          <p:attrName>ppt_y</p:attrName>
                                        </p:attrNameLst>
                                      </p:cBhvr>
                                      <p:rCtr x="-53576" y="39450"/>
                                    </p:animMotion>
                                  </p:childTnLst>
                                </p:cTn>
                              </p:par>
                              <p:par>
                                <p:cTn id="21" presetID="42" presetClass="path" presetSubtype="0" accel="50000" decel="50000" fill="hold" nodeType="withEffect">
                                  <p:stCondLst>
                                    <p:cond delay="0"/>
                                  </p:stCondLst>
                                  <p:childTnLst>
                                    <p:animMotion origin="layout" path="M 0.93194 -0.36577 L -2.77778E-7 5.68428E-7 " pathEditMode="relative" rAng="0" ptsTypes="AA">
                                      <p:cBhvr>
                                        <p:cTn id="22" dur="2000" fill="hold"/>
                                        <p:tgtEl>
                                          <p:spTgt spid="75"/>
                                        </p:tgtEl>
                                        <p:attrNameLst>
                                          <p:attrName>ppt_x</p:attrName>
                                          <p:attrName>ppt_y</p:attrName>
                                        </p:attrNameLst>
                                      </p:cBhvr>
                                      <p:rCtr x="-46597" y="18289"/>
                                    </p:animMotion>
                                  </p:childTnLst>
                                </p:cTn>
                              </p:par>
                              <p:par>
                                <p:cTn id="23" presetID="42" presetClass="path" presetSubtype="0" accel="50000" decel="50000" fill="hold" grpId="0" nodeType="withEffect">
                                  <p:stCondLst>
                                    <p:cond delay="0"/>
                                  </p:stCondLst>
                                  <p:childTnLst>
                                    <p:animMotion origin="layout" path="M 1.07135 -0.78931 L 8.33333E-7 -4.71733E-6 " pathEditMode="relative" rAng="0" ptsTypes="AA">
                                      <p:cBhvr>
                                        <p:cTn id="24" dur="2000" fill="hold"/>
                                        <p:tgtEl>
                                          <p:spTgt spid="78"/>
                                        </p:tgtEl>
                                        <p:attrNameLst>
                                          <p:attrName>ppt_x</p:attrName>
                                          <p:attrName>ppt_y</p:attrName>
                                        </p:attrNameLst>
                                      </p:cBhvr>
                                      <p:rCtr x="-53576" y="39450"/>
                                    </p:animMotion>
                                  </p:childTnLst>
                                </p:cTn>
                              </p:par>
                              <p:par>
                                <p:cTn id="25" presetID="42" presetClass="path" presetSubtype="0" accel="50000" decel="50000" fill="hold" grpId="0" nodeType="withEffect">
                                  <p:stCondLst>
                                    <p:cond delay="0"/>
                                  </p:stCondLst>
                                  <p:childTnLst>
                                    <p:animMotion origin="layout" path="M 1.05712 -0.81186 L -0.01424 -0.02255 " pathEditMode="relative" rAng="0" ptsTypes="AA">
                                      <p:cBhvr>
                                        <p:cTn id="26" dur="2000" fill="hold"/>
                                        <p:tgtEl>
                                          <p:spTgt spid="79"/>
                                        </p:tgtEl>
                                        <p:attrNameLst>
                                          <p:attrName>ppt_x</p:attrName>
                                          <p:attrName>ppt_y</p:attrName>
                                        </p:attrNameLst>
                                      </p:cBhvr>
                                      <p:rCtr x="-53576" y="39450"/>
                                    </p:animMotion>
                                  </p:childTnLst>
                                </p:cTn>
                              </p:par>
                              <p:par>
                                <p:cTn id="27" presetID="42" presetClass="path" presetSubtype="0" accel="50000" decel="50000" fill="hold" grpId="0" nodeType="withEffect">
                                  <p:stCondLst>
                                    <p:cond delay="0"/>
                                  </p:stCondLst>
                                  <p:childTnLst>
                                    <p:animMotion origin="layout" path="M 1.11458 -0.82685 L 3.88889E-6 -1.85185E-6 " pathEditMode="relative" rAng="0" ptsTypes="AA">
                                      <p:cBhvr>
                                        <p:cTn id="28" dur="2000" fill="hold"/>
                                        <p:tgtEl>
                                          <p:spTgt spid="8"/>
                                        </p:tgtEl>
                                        <p:attrNameLst>
                                          <p:attrName>ppt_x</p:attrName>
                                          <p:attrName>ppt_y</p:attrName>
                                        </p:attrNameLst>
                                      </p:cBhvr>
                                      <p:rCtr x="-55729" y="41327"/>
                                    </p:animMotion>
                                  </p:childTnLst>
                                </p:cTn>
                              </p:par>
                              <p:par>
                                <p:cTn id="29" presetID="42" presetClass="path" presetSubtype="0" accel="50000" decel="50000" fill="hold" nodeType="withEffect">
                                  <p:stCondLst>
                                    <p:cond delay="0"/>
                                  </p:stCondLst>
                                  <p:childTnLst>
                                    <p:animMotion origin="layout" path="M 1.11267 -0.5607 L -5.55556E-7 2.03892E-7 " pathEditMode="relative" rAng="0" ptsTypes="AA">
                                      <p:cBhvr>
                                        <p:cTn id="30" dur="2000" fill="hold"/>
                                        <p:tgtEl>
                                          <p:spTgt spid="16"/>
                                        </p:tgtEl>
                                        <p:attrNameLst>
                                          <p:attrName>ppt_x</p:attrName>
                                          <p:attrName>ppt_y</p:attrName>
                                        </p:attrNameLst>
                                      </p:cBhvr>
                                      <p:rCtr x="-55642" y="28020"/>
                                    </p:animMotion>
                                  </p:childTnLst>
                                </p:cTn>
                              </p:par>
                              <p:par>
                                <p:cTn id="31" presetID="42" presetClass="path" presetSubtype="0" accel="50000" decel="50000" fill="hold" nodeType="withEffect">
                                  <p:stCondLst>
                                    <p:cond delay="0"/>
                                  </p:stCondLst>
                                  <p:childTnLst>
                                    <p:animMotion origin="layout" path="M 1.16511 -0.74143 L -3.61111E-6 4.43312E-6 " pathEditMode="relative" rAng="0" ptsTypes="AA">
                                      <p:cBhvr>
                                        <p:cTn id="32" dur="2000" fill="hold"/>
                                        <p:tgtEl>
                                          <p:spTgt spid="10"/>
                                        </p:tgtEl>
                                        <p:attrNameLst>
                                          <p:attrName>ppt_x</p:attrName>
                                          <p:attrName>ppt_y</p:attrName>
                                        </p:attrNameLst>
                                      </p:cBhvr>
                                      <p:rCtr x="-58264" y="37071"/>
                                    </p:animMotion>
                                  </p:childTnLst>
                                </p:cTn>
                              </p:par>
                              <p:par>
                                <p:cTn id="33" presetID="42" presetClass="path" presetSubtype="0" accel="50000" decel="50000" fill="hold" grpId="0" nodeType="withEffect">
                                  <p:stCondLst>
                                    <p:cond delay="0"/>
                                  </p:stCondLst>
                                  <p:childTnLst>
                                    <p:animMotion origin="layout" path="M 1.05712 -0.81186 L -0.01424 -0.02255 " pathEditMode="relative" rAng="0" ptsTypes="AA">
                                      <p:cBhvr>
                                        <p:cTn id="34" dur="2000" fill="hold"/>
                                        <p:tgtEl>
                                          <p:spTgt spid="9"/>
                                        </p:tgtEl>
                                        <p:attrNameLst>
                                          <p:attrName>ppt_x</p:attrName>
                                          <p:attrName>ppt_y</p:attrName>
                                        </p:attrNameLst>
                                      </p:cBhvr>
                                      <p:rCtr x="-53576" y="39450"/>
                                    </p:animMotion>
                                  </p:childTnLst>
                                </p:cTn>
                              </p:par>
                              <p:par>
                                <p:cTn id="35" presetID="42" presetClass="path" presetSubtype="0" accel="50000" decel="50000" fill="hold" nodeType="withEffect">
                                  <p:stCondLst>
                                    <p:cond delay="0"/>
                                  </p:stCondLst>
                                  <p:childTnLst>
                                    <p:animMotion origin="layout" path="M 1.22951 -0.81173 L 0 -2.46914E-6 " pathEditMode="relative" rAng="0" ptsTypes="AA">
                                      <p:cBhvr>
                                        <p:cTn id="36" dur="2000" fill="hold"/>
                                        <p:tgtEl>
                                          <p:spTgt spid="13"/>
                                        </p:tgtEl>
                                        <p:attrNameLst>
                                          <p:attrName>ppt_x</p:attrName>
                                          <p:attrName>ppt_y</p:attrName>
                                        </p:attrNameLst>
                                      </p:cBhvr>
                                      <p:rCtr x="-61476" y="40586"/>
                                    </p:animMotion>
                                  </p:childTnLst>
                                </p:cTn>
                              </p:par>
                              <p:par>
                                <p:cTn id="37" presetID="42" presetClass="path" presetSubtype="0" accel="50000" decel="50000" fill="hold" grpId="0" nodeType="withEffect">
                                  <p:stCondLst>
                                    <p:cond delay="0"/>
                                  </p:stCondLst>
                                  <p:childTnLst>
                                    <p:animMotion origin="layout" path="M 1.05712 -0.81186 L -0.01424 -0.02255 " pathEditMode="relative" rAng="0" ptsTypes="AA">
                                      <p:cBhvr>
                                        <p:cTn id="38" dur="2000" fill="hold"/>
                                        <p:tgtEl>
                                          <p:spTgt spid="19"/>
                                        </p:tgtEl>
                                        <p:attrNameLst>
                                          <p:attrName>ppt_x</p:attrName>
                                          <p:attrName>ppt_y</p:attrName>
                                        </p:attrNameLst>
                                      </p:cBhvr>
                                      <p:rCtr x="-53576" y="39450"/>
                                    </p:animMotion>
                                  </p:childTnLst>
                                </p:cTn>
                              </p:par>
                              <p:par>
                                <p:cTn id="39" presetID="42" presetClass="path" presetSubtype="0" accel="50000" decel="50000" fill="hold" nodeType="withEffect">
                                  <p:stCondLst>
                                    <p:cond delay="0"/>
                                  </p:stCondLst>
                                  <p:childTnLst>
                                    <p:animMotion origin="layout" path="M 0.93194 -0.36577 L -2.77778E-7 5.68428E-7 " pathEditMode="relative" rAng="0" ptsTypes="AA">
                                      <p:cBhvr>
                                        <p:cTn id="40" dur="2000" fill="hold"/>
                                        <p:tgtEl>
                                          <p:spTgt spid="20"/>
                                        </p:tgtEl>
                                        <p:attrNameLst>
                                          <p:attrName>ppt_x</p:attrName>
                                          <p:attrName>ppt_y</p:attrName>
                                        </p:attrNameLst>
                                      </p:cBhvr>
                                      <p:rCtr x="-46597" y="18289"/>
                                    </p:animMotion>
                                  </p:childTnLst>
                                </p:cTn>
                              </p:par>
                              <p:par>
                                <p:cTn id="41" presetID="42" presetClass="path" presetSubtype="0" accel="50000" decel="50000" fill="hold" grpId="0" nodeType="withEffect">
                                  <p:stCondLst>
                                    <p:cond delay="0"/>
                                  </p:stCondLst>
                                  <p:childTnLst>
                                    <p:animMotion origin="layout" path="M 1.07136 -0.7892 L 5E-6 2.46914E-6 " pathEditMode="relative" rAng="0" ptsTypes="AA">
                                      <p:cBhvr>
                                        <p:cTn id="42" dur="2000" fill="hold"/>
                                        <p:tgtEl>
                                          <p:spTgt spid="23"/>
                                        </p:tgtEl>
                                        <p:attrNameLst>
                                          <p:attrName>ppt_x</p:attrName>
                                          <p:attrName>ppt_y</p:attrName>
                                        </p:attrNameLst>
                                      </p:cBhvr>
                                      <p:rCtr x="-53576" y="39444"/>
                                    </p:animMotion>
                                  </p:childTnLst>
                                </p:cTn>
                              </p:par>
                              <p:par>
                                <p:cTn id="43" presetID="42" presetClass="path" presetSubtype="0" accel="50000" decel="50000" fill="hold" nodeType="withEffect">
                                  <p:stCondLst>
                                    <p:cond delay="0"/>
                                  </p:stCondLst>
                                  <p:childTnLst>
                                    <p:animMotion origin="layout" path="M 0.93194 -0.36577 L -2.77778E-7 5.68428E-7 " pathEditMode="relative" rAng="0" ptsTypes="AA">
                                      <p:cBhvr>
                                        <p:cTn id="44" dur="2000" fill="hold"/>
                                        <p:tgtEl>
                                          <p:spTgt spid="24"/>
                                        </p:tgtEl>
                                        <p:attrNameLst>
                                          <p:attrName>ppt_x</p:attrName>
                                          <p:attrName>ppt_y</p:attrName>
                                        </p:attrNameLst>
                                      </p:cBhvr>
                                      <p:rCtr x="-46597" y="18289"/>
                                    </p:animMotion>
                                  </p:childTnLst>
                                </p:cTn>
                              </p:par>
                              <p:par>
                                <p:cTn id="45" presetID="42" presetClass="path" presetSubtype="0" accel="50000" decel="50000" fill="hold" grpId="0" nodeType="withEffect">
                                  <p:stCondLst>
                                    <p:cond delay="0"/>
                                  </p:stCondLst>
                                  <p:childTnLst>
                                    <p:animMotion origin="layout" path="M 1.07135 -0.78931 L 8.33333E-7 -4.71733E-6 " pathEditMode="relative" rAng="0" ptsTypes="AA">
                                      <p:cBhvr>
                                        <p:cTn id="46" dur="2000" fill="hold"/>
                                        <p:tgtEl>
                                          <p:spTgt spid="27"/>
                                        </p:tgtEl>
                                        <p:attrNameLst>
                                          <p:attrName>ppt_x</p:attrName>
                                          <p:attrName>ppt_y</p:attrName>
                                        </p:attrNameLst>
                                      </p:cBhvr>
                                      <p:rCtr x="-53576" y="39450"/>
                                    </p:animMotion>
                                  </p:childTnLst>
                                </p:cTn>
                              </p:par>
                              <p:par>
                                <p:cTn id="47" presetID="42" presetClass="path" presetSubtype="0" accel="50000" decel="50000" fill="hold" grpId="0" nodeType="withEffect">
                                  <p:stCondLst>
                                    <p:cond delay="0"/>
                                  </p:stCondLst>
                                  <p:childTnLst>
                                    <p:animMotion origin="layout" path="M 1.05712 -0.81186 L -0.01424 -0.02255 " pathEditMode="relative" rAng="0" ptsTypes="AA">
                                      <p:cBhvr>
                                        <p:cTn id="48" dur="2000" fill="hold"/>
                                        <p:tgtEl>
                                          <p:spTgt spid="28"/>
                                        </p:tgtEl>
                                        <p:attrNameLst>
                                          <p:attrName>ppt_x</p:attrName>
                                          <p:attrName>ppt_y</p:attrName>
                                        </p:attrNameLst>
                                      </p:cBhvr>
                                      <p:rCtr x="-53576" y="394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animBg="1"/>
      <p:bldP spid="23" grpId="0" animBg="1"/>
      <p:bldP spid="27" grpId="0" animBg="1"/>
      <p:bldP spid="28" grpId="0" animBg="1"/>
      <p:bldP spid="59" grpId="0" animBg="1"/>
      <p:bldP spid="60" grpId="0" animBg="1"/>
      <p:bldP spid="70" grpId="0" animBg="1"/>
      <p:bldP spid="74" grpId="0" animBg="1"/>
      <p:bldP spid="78" grpId="0" animBg="1"/>
      <p:bldP spid="7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p>
        </p:txBody>
      </p:sp>
      <p:sp>
        <p:nvSpPr>
          <p:cNvPr id="3" name="文本占位符 2"/>
          <p:cNvSpPr>
            <a:spLocks noGrp="1"/>
          </p:cNvSpPr>
          <p:nvPr>
            <p:ph type="body" sz="half" idx="2"/>
          </p:nvPr>
        </p:nvSpPr>
        <p:spPr/>
        <p:txBody>
          <a:bodyPr/>
          <a:lstStyle/>
          <a:p>
            <a:r>
              <a:rPr lang="zh-CN" altLang="en-US" b="1" dirty="0">
                <a:solidFill>
                  <a:srgbClr val="E91E63"/>
                </a:solidFill>
              </a:rPr>
              <a:t>连接</a:t>
            </a:r>
            <a:r>
              <a:rPr lang="zh-CN" altLang="en-US" dirty="0"/>
              <a:t>：</a:t>
            </a:r>
            <a:r>
              <a:rPr lang="en-US" altLang="zh-CN" dirty="0"/>
              <a:t>Http2</a:t>
            </a:r>
            <a:r>
              <a:rPr lang="zh-CN" altLang="en-US" dirty="0"/>
              <a:t>中一个连接指的是一个</a:t>
            </a:r>
            <a:r>
              <a:rPr lang="en-US" altLang="zh-CN" dirty="0"/>
              <a:t>TCP</a:t>
            </a:r>
            <a:r>
              <a:rPr lang="zh-CN" altLang="en-US" dirty="0"/>
              <a:t>连接。</a:t>
            </a:r>
          </a:p>
          <a:p>
            <a:r>
              <a:rPr lang="zh-CN" altLang="en-US" b="1" dirty="0">
                <a:solidFill>
                  <a:srgbClr val="E91E63"/>
                </a:solidFill>
              </a:rPr>
              <a:t>流</a:t>
            </a:r>
            <a:r>
              <a:rPr lang="zh-CN" altLang="en-US" dirty="0"/>
              <a:t>：流是一个在</a:t>
            </a:r>
            <a:r>
              <a:rPr lang="en-US" altLang="zh-CN" dirty="0"/>
              <a:t>Http2</a:t>
            </a:r>
            <a:r>
              <a:rPr lang="zh-CN" altLang="en-US" dirty="0"/>
              <a:t>连接的客户端和服务端之间进行数据交换的独立、双向帧序列，每个流在初始化时均需被分配一个唯一的标识符，多个流可以并发出现在同一个</a:t>
            </a:r>
            <a:r>
              <a:rPr lang="en-US" altLang="zh-CN" dirty="0"/>
              <a:t>TCP</a:t>
            </a:r>
            <a:r>
              <a:rPr lang="zh-CN" altLang="en-US" dirty="0"/>
              <a:t>连接中。为了避免客户端和服务器启动的流之间发生</a:t>
            </a:r>
            <a:r>
              <a:rPr lang="en-US" altLang="zh-CN" dirty="0"/>
              <a:t>ID</a:t>
            </a:r>
            <a:r>
              <a:rPr lang="zh-CN" altLang="en-US" dirty="0"/>
              <a:t>冲突，协议规定：客户端发起的流具有奇数流</a:t>
            </a:r>
            <a:r>
              <a:rPr lang="en-US" altLang="zh-CN" dirty="0"/>
              <a:t>ID</a:t>
            </a:r>
            <a:r>
              <a:rPr lang="zh-CN" altLang="en-US" dirty="0"/>
              <a:t>，服务器发起的流具有偶数流</a:t>
            </a:r>
            <a:r>
              <a:rPr lang="en-US" altLang="zh-CN" dirty="0"/>
              <a:t>ID</a:t>
            </a:r>
            <a:r>
              <a:rPr lang="zh-CN" altLang="en-US" dirty="0"/>
              <a:t>。</a:t>
            </a:r>
          </a:p>
          <a:p>
            <a:r>
              <a:rPr lang="zh-CN" altLang="en-US" b="1" dirty="0">
                <a:solidFill>
                  <a:srgbClr val="E91E63"/>
                </a:solidFill>
              </a:rPr>
              <a:t>帧</a:t>
            </a:r>
            <a:r>
              <a:rPr lang="zh-CN" altLang="en-US" dirty="0"/>
              <a:t>：帧是</a:t>
            </a:r>
            <a:r>
              <a:rPr lang="en-US" altLang="zh-CN" dirty="0"/>
              <a:t>Http2</a:t>
            </a:r>
            <a:r>
              <a:rPr lang="zh-CN" altLang="en-US" dirty="0"/>
              <a:t>的基本数据单元，每个帧均需关联到一个特定的流，通过流进行数据传传输。</a:t>
            </a:r>
          </a:p>
        </p:txBody>
      </p:sp>
      <p:grpSp>
        <p:nvGrpSpPr>
          <p:cNvPr id="4" name="组合 3"/>
          <p:cNvGrpSpPr/>
          <p:nvPr/>
        </p:nvGrpSpPr>
        <p:grpSpPr>
          <a:xfrm>
            <a:off x="534662" y="898245"/>
            <a:ext cx="2020759"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effectLst>
                        <a:outerShdw blurRad="101600" dist="50800" dir="2700000" algn="tl" rotWithShape="0">
                          <a:prstClr val="black">
                            <a:alpha val="40000"/>
                          </a:prstClr>
                        </a:outerShdw>
                      </a:effectLst>
                      <a:latin typeface="Consolas" panose="020B0609020204030204" pitchFamily="49" charset="0"/>
                      <a:ea typeface="华文楷体" panose="02010600040101010101" pitchFamily="2" charset="-122"/>
                    </a:rPr>
                    <a:t>帧 流 连接</a:t>
                  </a:r>
                  <a:endParaRPr lang="en-US" altLang="zh-CN" sz="2000" b="1" dirty="0">
                    <a:solidFill>
                      <a:prstClr val="white"/>
                    </a:solidFill>
                    <a:effectLst>
                      <a:outerShdw blurRad="101600" dist="50800" dir="2700000" algn="tl" rotWithShape="0">
                        <a:prstClr val="black">
                          <a:alpha val="40000"/>
                        </a:prstClr>
                      </a:outerShdw>
                    </a:effectLst>
                    <a:latin typeface="Consolas" panose="020B0609020204030204" pitchFamily="49" charset="0"/>
                    <a:ea typeface="华文楷体" panose="02010600040101010101" pitchFamily="2" charset="-122"/>
                  </a:endParaRPr>
                </a:p>
              </p:txBody>
            </p:sp>
          </p:grpSp>
        </p:grpSp>
      </p:grpSp>
    </p:spTree>
    <p:extLst>
      <p:ext uri="{BB962C8B-B14F-4D97-AF65-F5344CB8AC3E}">
        <p14:creationId xmlns:p14="http://schemas.microsoft.com/office/powerpoint/2010/main" val="18807479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基本概念</a:t>
            </a:r>
          </a:p>
        </p:txBody>
      </p:sp>
      <p:sp>
        <p:nvSpPr>
          <p:cNvPr id="3" name="文本占位符 2"/>
          <p:cNvSpPr>
            <a:spLocks noGrp="1"/>
          </p:cNvSpPr>
          <p:nvPr>
            <p:ph type="body" sz="half" idx="2"/>
          </p:nvPr>
        </p:nvSpPr>
        <p:spPr>
          <a:xfrm>
            <a:off x="878404" y="1600454"/>
            <a:ext cx="3027023" cy="2981429"/>
          </a:xfrm>
        </p:spPr>
        <p:txBody>
          <a:bodyPr>
            <a:normAutofit/>
          </a:bodyPr>
          <a:lstStyle/>
          <a:p>
            <a:pPr marL="285750" indent="-285750">
              <a:buSzPct val="150000"/>
              <a:buBlip>
                <a:blip r:embed="rId3"/>
              </a:buBlip>
            </a:pPr>
            <a:r>
              <a:rPr lang="zh-CN" altLang="en-US" dirty="0"/>
              <a:t>每个单独的</a:t>
            </a:r>
            <a:r>
              <a:rPr lang="en-US" altLang="zh-CN" dirty="0"/>
              <a:t>Http2</a:t>
            </a:r>
            <a:r>
              <a:rPr lang="zh-CN" altLang="en-US" dirty="0"/>
              <a:t>连接都可以包含多个并发的流，这些流中交错地包含着来自两端的帧</a:t>
            </a:r>
            <a:endParaRPr lang="en-US" altLang="zh-CN" dirty="0"/>
          </a:p>
          <a:p>
            <a:pPr marL="285750" indent="-285750">
              <a:buSzPct val="150000"/>
              <a:buBlip>
                <a:blip r:embed="rId3"/>
              </a:buBlip>
            </a:pPr>
            <a:r>
              <a:rPr lang="en-US" altLang="zh-CN" dirty="0"/>
              <a:t>Http2</a:t>
            </a:r>
            <a:r>
              <a:rPr lang="zh-CN" altLang="en-US" dirty="0"/>
              <a:t>通过二进制编码帧序列的交换来实现</a:t>
            </a:r>
            <a:r>
              <a:rPr lang="en-US" altLang="zh-CN" dirty="0"/>
              <a:t>Http</a:t>
            </a:r>
            <a:r>
              <a:rPr lang="zh-CN" altLang="en-US" dirty="0"/>
              <a:t>通信</a:t>
            </a:r>
            <a:endParaRPr lang="en-US" altLang="zh-CN" dirty="0"/>
          </a:p>
          <a:p>
            <a:pPr marL="285750" indent="-285750">
              <a:buSzPct val="150000"/>
              <a:buBlip>
                <a:blip r:embed="rId3"/>
              </a:buBlip>
            </a:pPr>
            <a:r>
              <a:rPr lang="zh-CN" altLang="en-US" dirty="0"/>
              <a:t>帧与特定流关联，流位于一个具体的</a:t>
            </a:r>
            <a:r>
              <a:rPr lang="en-US" altLang="zh-CN" dirty="0"/>
              <a:t>TCP</a:t>
            </a:r>
            <a:r>
              <a:rPr lang="zh-CN" altLang="en-US" dirty="0"/>
              <a:t>连接中</a:t>
            </a:r>
            <a:endParaRPr lang="en-US" altLang="zh-CN" dirty="0"/>
          </a:p>
          <a:p>
            <a:pPr marL="285750" indent="-285750">
              <a:buSzPct val="150000"/>
              <a:buBlip>
                <a:blip r:embed="rId3"/>
              </a:buBlip>
            </a:pPr>
            <a:r>
              <a:rPr lang="zh-CN" altLang="en-US" dirty="0"/>
              <a:t>帧</a:t>
            </a:r>
            <a:r>
              <a:rPr lang="en-US" altLang="zh-CN" dirty="0"/>
              <a:t>:</a:t>
            </a:r>
            <a:r>
              <a:rPr lang="zh-CN" altLang="en-US" dirty="0"/>
              <a:t>流</a:t>
            </a:r>
            <a:r>
              <a:rPr lang="en-US" altLang="zh-CN" dirty="0"/>
              <a:t>=n:1</a:t>
            </a:r>
            <a:r>
              <a:rPr lang="zh-CN" altLang="en-US" dirty="0"/>
              <a:t>，流</a:t>
            </a:r>
            <a:r>
              <a:rPr lang="en-US" altLang="zh-CN" dirty="0"/>
              <a:t>:</a:t>
            </a:r>
            <a:r>
              <a:rPr lang="zh-CN" altLang="en-US" dirty="0"/>
              <a:t>连接</a:t>
            </a:r>
            <a:r>
              <a:rPr lang="en-US" altLang="zh-CN" dirty="0"/>
              <a:t>=n:1</a:t>
            </a:r>
            <a:endParaRPr lang="zh-CN" altLang="en-US" dirty="0"/>
          </a:p>
        </p:txBody>
      </p:sp>
      <p:grpSp>
        <p:nvGrpSpPr>
          <p:cNvPr id="4" name="组合 3"/>
          <p:cNvGrpSpPr/>
          <p:nvPr/>
        </p:nvGrpSpPr>
        <p:grpSpPr>
          <a:xfrm>
            <a:off x="534662" y="898245"/>
            <a:ext cx="2020759"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effectLst>
                        <a:outerShdw blurRad="101600" dist="50800" dir="2700000" algn="tl" rotWithShape="0">
                          <a:prstClr val="black">
                            <a:alpha val="40000"/>
                          </a:prstClr>
                        </a:outerShdw>
                      </a:effectLst>
                      <a:latin typeface="Consolas" panose="020B0609020204030204" pitchFamily="49" charset="0"/>
                      <a:ea typeface="华文楷体" panose="02010600040101010101" pitchFamily="2" charset="-122"/>
                    </a:rPr>
                    <a:t>三者关系</a:t>
                  </a:r>
                  <a:endParaRPr lang="en-US" altLang="zh-CN" sz="2000" b="1" dirty="0">
                    <a:solidFill>
                      <a:prstClr val="white"/>
                    </a:solidFill>
                    <a:effectLst>
                      <a:outerShdw blurRad="101600" dist="50800" dir="2700000" algn="tl" rotWithShape="0">
                        <a:prstClr val="black">
                          <a:alpha val="40000"/>
                        </a:prstClr>
                      </a:outerShdw>
                    </a:effectLst>
                    <a:latin typeface="Consolas" panose="020B0609020204030204" pitchFamily="49" charset="0"/>
                    <a:ea typeface="华文楷体" panose="02010600040101010101" pitchFamily="2" charset="-122"/>
                  </a:endParaRPr>
                </a:p>
              </p:txBody>
            </p:sp>
          </p:grpSp>
        </p:grpSp>
      </p:grpSp>
      <p:pic>
        <p:nvPicPr>
          <p:cNvPr id="35" name="图片 34"/>
          <p:cNvPicPr/>
          <p:nvPr/>
        </p:nvPicPr>
        <p:blipFill>
          <a:blip r:embed="rId4"/>
          <a:stretch>
            <a:fillRect/>
          </a:stretch>
        </p:blipFill>
        <p:spPr>
          <a:xfrm>
            <a:off x="4188278" y="1022617"/>
            <a:ext cx="4204290" cy="3374730"/>
          </a:xfrm>
          <a:prstGeom prst="rect">
            <a:avLst/>
          </a:prstGeom>
        </p:spPr>
      </p:pic>
    </p:spTree>
    <p:extLst>
      <p:ext uri="{BB962C8B-B14F-4D97-AF65-F5344CB8AC3E}">
        <p14:creationId xmlns:p14="http://schemas.microsoft.com/office/powerpoint/2010/main" val="12598117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359967"/>
            <a:ext cx="1980029" cy="584775"/>
          </a:xfrm>
          <a:prstGeom prst="rect">
            <a:avLst/>
          </a:prstGeom>
          <a:noFill/>
        </p:spPr>
        <p:txBody>
          <a:bodyPr wrap="none" rtlCol="0">
            <a:spAutoFit/>
          </a:bodyPr>
          <a:lstStyle/>
          <a:p>
            <a:r>
              <a:rPr lang="zh-CN" altLang="en-US" sz="3200" b="1" spc="300" dirty="0">
                <a:latin typeface="华文楷体" panose="02010600040101010101" pitchFamily="2" charset="-122"/>
                <a:ea typeface="华文楷体" panose="02010600040101010101" pitchFamily="2" charset="-122"/>
              </a:rPr>
              <a:t>特点分析</a:t>
            </a: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rgbClr val="01ACBE"/>
            </a:solid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rgbClr val="01ACBE"/>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2</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087898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a:solidFill>
                  <a:prstClr val="white"/>
                </a:solidFill>
                <a:effectLst>
                  <a:outerShdw blurRad="101600" dist="50800" dir="2700000" algn="tl" rotWithShape="0">
                    <a:prstClr val="black">
                      <a:alpha val="40000"/>
                    </a:prstClr>
                  </a:outerShdw>
                </a:effectLst>
                <a:latin typeface="Consolas" panose="020B0609020204030204" pitchFamily="49" charset="0"/>
              </a:rPr>
              <a:t>流的多路复用</a:t>
            </a:r>
            <a:endParaRPr lang="zh-CN" altLang="en-US" dirty="0"/>
          </a:p>
        </p:txBody>
      </p:sp>
      <p:sp>
        <p:nvSpPr>
          <p:cNvPr id="3" name="文本占位符 2"/>
          <p:cNvSpPr>
            <a:spLocks noGrp="1"/>
          </p:cNvSpPr>
          <p:nvPr>
            <p:ph type="body" sz="half" idx="2"/>
          </p:nvPr>
        </p:nvSpPr>
        <p:spPr>
          <a:xfrm>
            <a:off x="754698" y="1255591"/>
            <a:ext cx="5791381" cy="1162870"/>
          </a:xfrm>
        </p:spPr>
        <p:txBody>
          <a:bodyPr/>
          <a:lstStyle/>
          <a:p>
            <a:r>
              <a:rPr lang="zh-CN" altLang="en-US" dirty="0"/>
              <a:t>流的多路复用意味着在</a:t>
            </a:r>
            <a:r>
              <a:rPr lang="zh-CN" altLang="en-US" b="1" dirty="0">
                <a:solidFill>
                  <a:srgbClr val="E91E63"/>
                </a:solidFill>
              </a:rPr>
              <a:t>同一连接</a:t>
            </a:r>
            <a:r>
              <a:rPr lang="zh-CN" altLang="en-US" dirty="0"/>
              <a:t>中来自</a:t>
            </a:r>
            <a:r>
              <a:rPr lang="zh-CN" altLang="en-US" b="1" dirty="0">
                <a:solidFill>
                  <a:srgbClr val="E91E63"/>
                </a:solidFill>
              </a:rPr>
              <a:t>各个流的数据包</a:t>
            </a:r>
            <a:r>
              <a:rPr lang="zh-CN" altLang="en-US" dirty="0"/>
              <a:t>会被</a:t>
            </a:r>
            <a:r>
              <a:rPr lang="zh-CN" altLang="en-US" b="1" dirty="0">
                <a:solidFill>
                  <a:srgbClr val="E91E63"/>
                </a:solidFill>
              </a:rPr>
              <a:t>交错混合</a:t>
            </a:r>
            <a:r>
              <a:rPr lang="zh-CN" altLang="en-US" dirty="0"/>
              <a:t>在一起进行数据传输，然后在接收端再根据流的标志符及帧对于流的依赖关系来重构流。</a:t>
            </a:r>
          </a:p>
        </p:txBody>
      </p:sp>
      <p:pic>
        <p:nvPicPr>
          <p:cNvPr id="36" name="图片 35"/>
          <p:cNvPicPr/>
          <p:nvPr/>
        </p:nvPicPr>
        <p:blipFill>
          <a:blip r:embed="rId2"/>
          <a:stretch>
            <a:fillRect/>
          </a:stretch>
        </p:blipFill>
        <p:spPr>
          <a:xfrm>
            <a:off x="1051132" y="2486826"/>
            <a:ext cx="4856986" cy="2001713"/>
          </a:xfrm>
          <a:prstGeom prst="rect">
            <a:avLst/>
          </a:prstGeom>
        </p:spPr>
      </p:pic>
    </p:spTree>
    <p:extLst>
      <p:ext uri="{BB962C8B-B14F-4D97-AF65-F5344CB8AC3E}">
        <p14:creationId xmlns:p14="http://schemas.microsoft.com/office/powerpoint/2010/main" val="16448282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流依赖</a:t>
            </a:r>
            <a:r>
              <a:rPr lang="en-US" altLang="zh-CN" dirty="0"/>
              <a:t>&amp;</a:t>
            </a:r>
            <a:r>
              <a:rPr lang="zh-CN" altLang="en-US" dirty="0"/>
              <a:t>优先级</a:t>
            </a:r>
          </a:p>
        </p:txBody>
      </p:sp>
      <p:sp>
        <p:nvSpPr>
          <p:cNvPr id="3" name="文本占位符 2"/>
          <p:cNvSpPr>
            <a:spLocks noGrp="1"/>
          </p:cNvSpPr>
          <p:nvPr>
            <p:ph type="body" sz="half" idx="2"/>
          </p:nvPr>
        </p:nvSpPr>
        <p:spPr>
          <a:xfrm>
            <a:off x="3665311" y="3159577"/>
            <a:ext cx="4768850" cy="1649186"/>
          </a:xfrm>
        </p:spPr>
        <p:txBody>
          <a:bodyPr>
            <a:normAutofit/>
          </a:bodyPr>
          <a:lstStyle/>
          <a:p>
            <a:r>
              <a:rPr lang="zh-CN" altLang="zh-CN" dirty="0"/>
              <a:t>流的优先级是基于流的依赖关系的</a:t>
            </a:r>
            <a:r>
              <a:rPr lang="zh-CN" altLang="en-US" b="1" dirty="0">
                <a:solidFill>
                  <a:srgbClr val="E91E63"/>
                </a:solidFill>
              </a:rPr>
              <a:t>相对优先级</a:t>
            </a:r>
            <a:r>
              <a:rPr lang="zh-CN" altLang="en-US" dirty="0"/>
              <a:t>，</a:t>
            </a:r>
            <a:r>
              <a:rPr lang="zh-CN" altLang="zh-CN" dirty="0"/>
              <a:t>表示依赖于同一个流的所有子流之间</a:t>
            </a:r>
            <a:r>
              <a:rPr lang="zh-CN" altLang="zh-CN" b="1" dirty="0">
                <a:solidFill>
                  <a:srgbClr val="E91E63"/>
                </a:solidFill>
              </a:rPr>
              <a:t>资源分配的相对权重</a:t>
            </a:r>
            <a:r>
              <a:rPr lang="zh-CN" altLang="en-US" b="1" dirty="0">
                <a:solidFill>
                  <a:srgbClr val="E91E63"/>
                </a:solidFill>
              </a:rPr>
              <a:t>，</a:t>
            </a:r>
            <a:r>
              <a:rPr lang="zh-CN" altLang="zh-CN" dirty="0"/>
              <a:t>以确保高优先级的响应优先被传递</a:t>
            </a:r>
            <a:r>
              <a:rPr lang="zh-CN" altLang="en-US" dirty="0"/>
              <a:t>。</a:t>
            </a:r>
            <a:endParaRPr lang="en-US" altLang="zh-CN" dirty="0"/>
          </a:p>
          <a:p>
            <a:r>
              <a:rPr lang="zh-CN" altLang="en-US" b="1" dirty="0">
                <a:solidFill>
                  <a:srgbClr val="E91E63"/>
                </a:solidFill>
              </a:rPr>
              <a:t>动态更新</a:t>
            </a:r>
            <a:r>
              <a:rPr lang="zh-CN" altLang="en-US" dirty="0"/>
              <a:t>的</a:t>
            </a:r>
            <a:r>
              <a:rPr lang="zh-CN" altLang="en-US" b="1" dirty="0">
                <a:solidFill>
                  <a:srgbClr val="E91E63"/>
                </a:solidFill>
              </a:rPr>
              <a:t>建议性</a:t>
            </a:r>
            <a:r>
              <a:rPr lang="zh-CN" altLang="en-US" dirty="0"/>
              <a:t>设置。</a:t>
            </a:r>
          </a:p>
        </p:txBody>
      </p:sp>
      <p:pic>
        <p:nvPicPr>
          <p:cNvPr id="35" name="图片 34"/>
          <p:cNvPicPr/>
          <p:nvPr/>
        </p:nvPicPr>
        <p:blipFill>
          <a:blip r:embed="rId2"/>
          <a:stretch>
            <a:fillRect/>
          </a:stretch>
        </p:blipFill>
        <p:spPr>
          <a:xfrm>
            <a:off x="3640818" y="931541"/>
            <a:ext cx="4768850" cy="2035810"/>
          </a:xfrm>
          <a:prstGeom prst="rect">
            <a:avLst/>
          </a:prstGeom>
        </p:spPr>
      </p:pic>
      <p:sp>
        <p:nvSpPr>
          <p:cNvPr id="36" name="文本占位符 2"/>
          <p:cNvSpPr txBox="1">
            <a:spLocks/>
          </p:cNvSpPr>
          <p:nvPr/>
        </p:nvSpPr>
        <p:spPr>
          <a:xfrm>
            <a:off x="698121" y="1104798"/>
            <a:ext cx="2883279" cy="1889219"/>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zh-CN" dirty="0"/>
              <a:t>一个流可以依赖于任何除自己以外的流，流间的依赖关系可以构建为一个表示客户端期待如何接受响应的“</a:t>
            </a:r>
            <a:r>
              <a:rPr lang="zh-CN" altLang="zh-CN" b="1" dirty="0">
                <a:solidFill>
                  <a:srgbClr val="E91E63"/>
                </a:solidFill>
              </a:rPr>
              <a:t>优先级树</a:t>
            </a:r>
            <a:r>
              <a:rPr lang="zh-CN" altLang="zh-CN" dirty="0"/>
              <a:t>”，树的根为标识符为</a:t>
            </a:r>
            <a:r>
              <a:rPr lang="en-US" altLang="zh-CN" dirty="0"/>
              <a:t>0x0</a:t>
            </a:r>
            <a:r>
              <a:rPr lang="zh-CN" altLang="zh-CN" dirty="0"/>
              <a:t>的一个不存在的流</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8071058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服务器推送</a:t>
            </a:r>
          </a:p>
        </p:txBody>
      </p:sp>
      <p:sp>
        <p:nvSpPr>
          <p:cNvPr id="3" name="文本占位符 2"/>
          <p:cNvSpPr>
            <a:spLocks noGrp="1"/>
          </p:cNvSpPr>
          <p:nvPr>
            <p:ph type="body" sz="half" idx="2"/>
          </p:nvPr>
        </p:nvSpPr>
        <p:spPr>
          <a:xfrm>
            <a:off x="504899" y="987879"/>
            <a:ext cx="4361015" cy="849085"/>
          </a:xfrm>
        </p:spPr>
        <p:txBody>
          <a:bodyPr>
            <a:normAutofit fontScale="92500" lnSpcReduction="10000"/>
          </a:bodyPr>
          <a:lstStyle/>
          <a:p>
            <a:r>
              <a:rPr lang="zh-CN" altLang="en-US" dirty="0"/>
              <a:t>服务器可以为单个客户端请求发送多个响应，</a:t>
            </a:r>
            <a:r>
              <a:rPr lang="zh-CN" altLang="zh-CN" sz="1800" dirty="0"/>
              <a:t>即</a:t>
            </a:r>
            <a:r>
              <a:rPr lang="zh-CN" altLang="zh-CN" sz="1800" b="1" dirty="0">
                <a:solidFill>
                  <a:srgbClr val="E91E63"/>
                </a:solidFill>
              </a:rPr>
              <a:t>请求</a:t>
            </a:r>
            <a:r>
              <a:rPr lang="en-US" altLang="zh-CN" sz="1800" b="1" dirty="0">
                <a:solidFill>
                  <a:srgbClr val="E91E63"/>
                </a:solidFill>
              </a:rPr>
              <a:t>:</a:t>
            </a:r>
            <a:r>
              <a:rPr lang="zh-CN" altLang="zh-CN" sz="1800" b="1" dirty="0">
                <a:solidFill>
                  <a:srgbClr val="E91E63"/>
                </a:solidFill>
              </a:rPr>
              <a:t>响应</a:t>
            </a:r>
            <a:r>
              <a:rPr lang="en-US" altLang="zh-CN" sz="1800" b="1" dirty="0">
                <a:solidFill>
                  <a:srgbClr val="E91E63"/>
                </a:solidFill>
              </a:rPr>
              <a:t>=1:n</a:t>
            </a:r>
            <a:r>
              <a:rPr lang="zh-CN" altLang="zh-CN" sz="1800" dirty="0"/>
              <a:t>。</a:t>
            </a:r>
            <a:endParaRPr lang="en-US" altLang="zh-CN" sz="1800" dirty="0"/>
          </a:p>
          <a:p>
            <a:r>
              <a:rPr lang="zh-CN" altLang="zh-CN" sz="1800" dirty="0"/>
              <a:t>服务器推送又称之为“</a:t>
            </a:r>
            <a:r>
              <a:rPr lang="zh-CN" altLang="zh-CN" sz="1800" b="1" dirty="0">
                <a:solidFill>
                  <a:srgbClr val="E91E63"/>
                </a:solidFill>
              </a:rPr>
              <a:t>缓存推送</a:t>
            </a:r>
            <a:r>
              <a:rPr lang="zh-CN" altLang="zh-CN" sz="1800" dirty="0"/>
              <a:t>”</a:t>
            </a:r>
            <a:r>
              <a:rPr lang="zh-CN" altLang="en-US" sz="1800" dirty="0"/>
              <a:t>。</a:t>
            </a:r>
            <a:endParaRPr lang="zh-CN" altLang="en-US" dirty="0"/>
          </a:p>
        </p:txBody>
      </p:sp>
      <p:pic>
        <p:nvPicPr>
          <p:cNvPr id="35" name="图片 34"/>
          <p:cNvPicPr/>
          <p:nvPr/>
        </p:nvPicPr>
        <p:blipFill>
          <a:blip r:embed="rId3">
            <a:extLst>
              <a:ext uri="{28A0092B-C50C-407E-A947-70E740481C1C}">
                <a14:useLocalDpi xmlns:a14="http://schemas.microsoft.com/office/drawing/2010/main" val="0"/>
              </a:ext>
            </a:extLst>
          </a:blip>
          <a:stretch>
            <a:fillRect/>
          </a:stretch>
        </p:blipFill>
        <p:spPr>
          <a:xfrm>
            <a:off x="4370433" y="1330867"/>
            <a:ext cx="4512310" cy="1828800"/>
          </a:xfrm>
          <a:prstGeom prst="rect">
            <a:avLst/>
          </a:prstGeom>
        </p:spPr>
      </p:pic>
      <p:sp>
        <p:nvSpPr>
          <p:cNvPr id="36" name="TextBox 35"/>
          <p:cNvSpPr txBox="1"/>
          <p:nvPr/>
        </p:nvSpPr>
        <p:spPr>
          <a:xfrm>
            <a:off x="6245679" y="1330779"/>
            <a:ext cx="1934935" cy="400110"/>
          </a:xfrm>
          <a:prstGeom prst="rect">
            <a:avLst/>
          </a:prstGeom>
          <a:noFill/>
        </p:spPr>
        <p:txBody>
          <a:bodyPr wrap="square" rtlCol="0">
            <a:spAutoFit/>
          </a:bodyPr>
          <a:lstStyle/>
          <a:p>
            <a:endParaRPr lang="zh-CN" altLang="en-US" sz="2000" dirty="0">
              <a:latin typeface="Consolas" panose="020B0609020204030204" pitchFamily="49" charset="0"/>
              <a:ea typeface="华文楷体" panose="02010600040101010101" pitchFamily="2" charset="-122"/>
            </a:endParaRPr>
          </a:p>
        </p:txBody>
      </p:sp>
      <p:sp>
        <p:nvSpPr>
          <p:cNvPr id="37" name="文本占位符 2"/>
          <p:cNvSpPr txBox="1">
            <a:spLocks/>
          </p:cNvSpPr>
          <p:nvPr/>
        </p:nvSpPr>
        <p:spPr>
          <a:xfrm>
            <a:off x="574314" y="1913284"/>
            <a:ext cx="3891550" cy="249276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lvl="0"/>
            <a:r>
              <a:rPr lang="en-US" altLang="zh-CN" dirty="0"/>
              <a:t>Http2</a:t>
            </a:r>
            <a:r>
              <a:rPr lang="zh-CN" altLang="en-US" dirty="0"/>
              <a:t>推送优势：</a:t>
            </a:r>
            <a:endParaRPr lang="en-US" altLang="zh-CN" dirty="0"/>
          </a:p>
          <a:p>
            <a:pPr marL="342900" lvl="0" indent="-342900">
              <a:buFont typeface="+mj-lt"/>
              <a:buAutoNum type="arabicPeriod"/>
            </a:pPr>
            <a:r>
              <a:rPr lang="zh-CN" altLang="zh-CN" dirty="0"/>
              <a:t>推送资源可以由客户端缓存；</a:t>
            </a:r>
          </a:p>
          <a:p>
            <a:pPr marL="342900" lvl="0" indent="-342900">
              <a:buFont typeface="+mj-lt"/>
              <a:buAutoNum type="arabicPeriod"/>
            </a:pPr>
            <a:r>
              <a:rPr lang="zh-CN" altLang="zh-CN" dirty="0"/>
              <a:t>推送资源可以跨不同页面重复使用；</a:t>
            </a:r>
          </a:p>
          <a:p>
            <a:pPr marL="342900" lvl="0" indent="-342900">
              <a:buFont typeface="+mj-lt"/>
              <a:buAutoNum type="arabicPeriod"/>
            </a:pPr>
            <a:r>
              <a:rPr lang="zh-CN" altLang="zh-CN" dirty="0"/>
              <a:t>推送资源可以与其他资源一起复用；</a:t>
            </a:r>
          </a:p>
          <a:p>
            <a:pPr marL="342900" lvl="0" indent="-342900">
              <a:buFont typeface="+mj-lt"/>
              <a:buAutoNum type="arabicPeriod"/>
            </a:pPr>
            <a:r>
              <a:rPr lang="zh-CN" altLang="zh-CN" dirty="0"/>
              <a:t>推送资源可以由服务器确定优先级；</a:t>
            </a:r>
          </a:p>
          <a:p>
            <a:pPr marL="342900" lvl="0" indent="-342900">
              <a:buFont typeface="+mj-lt"/>
              <a:buAutoNum type="arabicPeriod"/>
            </a:pPr>
            <a:r>
              <a:rPr lang="zh-CN" altLang="zh-CN" dirty="0"/>
              <a:t>推送的资源可以被客户拒绝</a:t>
            </a:r>
            <a:r>
              <a:rPr lang="zh-CN" altLang="en-US" dirty="0"/>
              <a:t>（重置流）。</a:t>
            </a:r>
            <a:endParaRPr lang="zh-CN" altLang="zh-CN" dirty="0"/>
          </a:p>
        </p:txBody>
      </p:sp>
    </p:spTree>
    <p:extLst>
      <p:ext uri="{BB962C8B-B14F-4D97-AF65-F5344CB8AC3E}">
        <p14:creationId xmlns:p14="http://schemas.microsoft.com/office/powerpoint/2010/main" val="38071058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流量控制</a:t>
            </a:r>
          </a:p>
        </p:txBody>
      </p:sp>
      <p:sp>
        <p:nvSpPr>
          <p:cNvPr id="3" name="文本占位符 2"/>
          <p:cNvSpPr>
            <a:spLocks noGrp="1"/>
          </p:cNvSpPr>
          <p:nvPr>
            <p:ph type="body" sz="half" idx="2"/>
          </p:nvPr>
        </p:nvSpPr>
        <p:spPr>
          <a:xfrm>
            <a:off x="855964" y="1494318"/>
            <a:ext cx="5664478" cy="2981429"/>
          </a:xfrm>
        </p:spPr>
        <p:txBody>
          <a:bodyPr/>
          <a:lstStyle/>
          <a:p>
            <a:r>
              <a:rPr lang="en-US" altLang="zh-CN" b="1" dirty="0">
                <a:solidFill>
                  <a:srgbClr val="E91E63"/>
                </a:solidFill>
              </a:rPr>
              <a:t>Why</a:t>
            </a:r>
            <a:r>
              <a:rPr lang="zh-CN" altLang="en-US" dirty="0"/>
              <a:t>：</a:t>
            </a:r>
            <a:r>
              <a:rPr lang="zh-CN" altLang="zh-CN" dirty="0"/>
              <a:t>多路复用流会引发对于</a:t>
            </a:r>
            <a:r>
              <a:rPr lang="en-US" altLang="zh-CN" dirty="0"/>
              <a:t>TCP</a:t>
            </a:r>
            <a:r>
              <a:rPr lang="zh-CN" altLang="zh-CN" dirty="0"/>
              <a:t>连接的抢占式使用，从而</a:t>
            </a:r>
            <a:r>
              <a:rPr lang="en-US" altLang="zh-CN" dirty="0"/>
              <a:t>    </a:t>
            </a:r>
            <a:r>
              <a:rPr lang="zh-CN" altLang="zh-CN" dirty="0"/>
              <a:t>导致流阻塞。</a:t>
            </a:r>
            <a:endParaRPr lang="en-US" altLang="zh-CN" dirty="0"/>
          </a:p>
          <a:p>
            <a:r>
              <a:rPr lang="en-US" altLang="zh-CN" dirty="0"/>
              <a:t>     </a:t>
            </a:r>
            <a:r>
              <a:rPr lang="zh-CN" altLang="zh-CN" dirty="0"/>
              <a:t>流控机制可以确保在同一个</a:t>
            </a:r>
            <a:r>
              <a:rPr lang="en-US" altLang="zh-CN" dirty="0"/>
              <a:t>TCP</a:t>
            </a:r>
            <a:r>
              <a:rPr lang="zh-CN" altLang="zh-CN" dirty="0"/>
              <a:t>连接上的多个流之间不会有破坏性的干涉。</a:t>
            </a:r>
            <a:endParaRPr lang="en-US" altLang="zh-CN" dirty="0"/>
          </a:p>
          <a:p>
            <a:r>
              <a:rPr lang="en-US" altLang="zh-CN" b="1" dirty="0">
                <a:solidFill>
                  <a:srgbClr val="E91E63"/>
                </a:solidFill>
              </a:rPr>
              <a:t>How</a:t>
            </a:r>
            <a:r>
              <a:rPr lang="zh-CN" altLang="en-US" dirty="0"/>
              <a:t>：</a:t>
            </a:r>
            <a:r>
              <a:rPr lang="en-US" altLang="zh-CN" dirty="0"/>
              <a:t>Http2</a:t>
            </a:r>
            <a:r>
              <a:rPr lang="zh-CN" altLang="zh-CN" dirty="0"/>
              <a:t>通过使用</a:t>
            </a:r>
            <a:r>
              <a:rPr lang="en-US" altLang="zh-CN" dirty="0" err="1"/>
              <a:t>Window_update</a:t>
            </a:r>
            <a:r>
              <a:rPr lang="zh-CN" altLang="zh-CN" dirty="0"/>
              <a:t>帧来提供流控机制。</a:t>
            </a:r>
            <a:endParaRPr lang="en-US" altLang="zh-CN" dirty="0"/>
          </a:p>
          <a:p>
            <a:r>
              <a:rPr lang="zh-CN" altLang="en-US" b="1" dirty="0">
                <a:solidFill>
                  <a:srgbClr val="E91E63"/>
                </a:solidFill>
              </a:rPr>
              <a:t>特点</a:t>
            </a:r>
            <a:r>
              <a:rPr lang="zh-CN" altLang="en-US" dirty="0"/>
              <a:t>：</a:t>
            </a:r>
            <a:r>
              <a:rPr lang="zh-CN" altLang="zh-CN" dirty="0"/>
              <a:t>既可以对单个流施以流控，也可以对整个</a:t>
            </a:r>
            <a:r>
              <a:rPr lang="en-US" altLang="zh-CN" dirty="0"/>
              <a:t>TCP</a:t>
            </a:r>
            <a:r>
              <a:rPr lang="zh-CN" altLang="zh-CN" dirty="0"/>
              <a:t>连接施以流控。</a:t>
            </a:r>
            <a:endParaRPr lang="en-US" altLang="zh-CN" dirty="0"/>
          </a:p>
          <a:p>
            <a:endParaRPr lang="zh-CN" altLang="en-US" dirty="0"/>
          </a:p>
        </p:txBody>
      </p:sp>
    </p:spTree>
    <p:extLst>
      <p:ext uri="{BB962C8B-B14F-4D97-AF65-F5344CB8AC3E}">
        <p14:creationId xmlns:p14="http://schemas.microsoft.com/office/powerpoint/2010/main" val="38071058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359967"/>
            <a:ext cx="1850186" cy="584775"/>
          </a:xfrm>
          <a:prstGeom prst="rect">
            <a:avLst/>
          </a:prstGeom>
          <a:noFill/>
        </p:spPr>
        <p:txBody>
          <a:bodyPr wrap="none" rtlCol="0">
            <a:spAutoFit/>
          </a:bodyPr>
          <a:lstStyle/>
          <a:p>
            <a:r>
              <a:rPr lang="zh-CN" altLang="en-US" sz="3200" b="1" spc="300" dirty="0">
                <a:latin typeface="华文楷体" panose="02010600040101010101" pitchFamily="2" charset="-122"/>
                <a:ea typeface="华文楷体" panose="02010600040101010101" pitchFamily="2" charset="-122"/>
              </a:rPr>
              <a:t>帧</a:t>
            </a:r>
            <a:r>
              <a:rPr lang="en-US" altLang="zh-CN" sz="3200" b="1" spc="300" dirty="0">
                <a:latin typeface="华文楷体" panose="02010600040101010101" pitchFamily="2" charset="-122"/>
                <a:ea typeface="华文楷体" panose="02010600040101010101" pitchFamily="2" charset="-122"/>
              </a:rPr>
              <a:t>Frame</a:t>
            </a:r>
            <a:endParaRPr lang="zh-CN" altLang="en-US" sz="3200" b="1" spc="300" dirty="0">
              <a:latin typeface="华文楷体" panose="02010600040101010101" pitchFamily="2" charset="-122"/>
              <a:ea typeface="华文楷体" panose="02010600040101010101" pitchFamily="2" charset="-122"/>
            </a:endParaRP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rgbClr val="01ACBE"/>
            </a:solid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rgbClr val="01ACBE"/>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3</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838644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帧格式</a:t>
            </a:r>
          </a:p>
        </p:txBody>
      </p:sp>
      <p:sp>
        <p:nvSpPr>
          <p:cNvPr id="3" name="文本占位符 2"/>
          <p:cNvSpPr>
            <a:spLocks noGrp="1"/>
          </p:cNvSpPr>
          <p:nvPr>
            <p:ph type="body" sz="half" idx="2"/>
          </p:nvPr>
        </p:nvSpPr>
        <p:spPr>
          <a:xfrm>
            <a:off x="612321" y="1045029"/>
            <a:ext cx="7313053" cy="1781532"/>
          </a:xfrm>
        </p:spPr>
        <p:txBody>
          <a:bodyPr>
            <a:normAutofit/>
          </a:bodyPr>
          <a:lstStyle/>
          <a:p>
            <a:r>
              <a:rPr lang="en-US" altLang="zh-CN" dirty="0"/>
              <a:t>Http2</a:t>
            </a:r>
            <a:r>
              <a:rPr lang="zh-CN" altLang="en-US" dirty="0"/>
              <a:t>使用二进制帧进行数据传输</a:t>
            </a:r>
            <a:endParaRPr lang="en-US" altLang="zh-CN" dirty="0"/>
          </a:p>
          <a:p>
            <a:r>
              <a:rPr lang="zh-CN" altLang="en-US" dirty="0"/>
              <a:t>帧 </a:t>
            </a:r>
            <a:r>
              <a:rPr lang="en-US" altLang="zh-CN" dirty="0"/>
              <a:t>= </a:t>
            </a:r>
            <a:r>
              <a:rPr lang="zh-CN" altLang="en-US" dirty="0"/>
              <a:t>帧头 </a:t>
            </a:r>
            <a:r>
              <a:rPr lang="en-US" altLang="zh-CN" dirty="0"/>
              <a:t>+ </a:t>
            </a:r>
            <a:r>
              <a:rPr lang="zh-CN" altLang="en-US" dirty="0"/>
              <a:t>帧体</a:t>
            </a:r>
            <a:r>
              <a:rPr lang="en-US" altLang="zh-CN" dirty="0"/>
              <a:t>	 </a:t>
            </a:r>
          </a:p>
          <a:p>
            <a:r>
              <a:rPr lang="en-US" altLang="zh-CN" dirty="0"/>
              <a:t>Size = 9(</a:t>
            </a:r>
            <a:r>
              <a:rPr lang="zh-CN" altLang="zh-CN" dirty="0"/>
              <a:t>头部</a:t>
            </a:r>
            <a:r>
              <a:rPr lang="en-US" altLang="zh-CN" dirty="0"/>
              <a:t>) + n(</a:t>
            </a:r>
            <a:r>
              <a:rPr lang="zh-CN" altLang="en-US" dirty="0"/>
              <a:t>帧体</a:t>
            </a:r>
            <a:r>
              <a:rPr lang="en-US" altLang="zh-CN" dirty="0"/>
              <a:t>) Bytes</a:t>
            </a:r>
            <a:r>
              <a:rPr lang="zh-CN" altLang="zh-CN" dirty="0"/>
              <a:t>，</a:t>
            </a:r>
            <a:r>
              <a:rPr lang="en-US" altLang="zh-CN" dirty="0"/>
              <a:t>n&lt;length</a:t>
            </a:r>
          </a:p>
          <a:p>
            <a:r>
              <a:rPr lang="zh-CN" altLang="en-US" dirty="0"/>
              <a:t>帧头：帧的元信息，如数据长度、帧类型、流标识等</a:t>
            </a:r>
            <a:endParaRPr lang="en-US" altLang="zh-CN" dirty="0"/>
          </a:p>
          <a:p>
            <a:r>
              <a:rPr lang="zh-CN" altLang="en-US" dirty="0"/>
              <a:t>主体：待传输的数据信息，</a:t>
            </a:r>
            <a:r>
              <a:rPr lang="en-US" altLang="zh-CN" dirty="0"/>
              <a:t>Http1.1</a:t>
            </a:r>
            <a:r>
              <a:rPr lang="zh-CN" altLang="en-US" dirty="0"/>
              <a:t>的</a:t>
            </a:r>
            <a:r>
              <a:rPr lang="en-US" altLang="zh-CN" dirty="0"/>
              <a:t>Header</a:t>
            </a:r>
            <a:r>
              <a:rPr lang="zh-CN" altLang="en-US" dirty="0"/>
              <a:t>和</a:t>
            </a:r>
            <a:r>
              <a:rPr lang="en-US" altLang="zh-CN" dirty="0"/>
              <a:t>Body</a:t>
            </a:r>
            <a:r>
              <a:rPr lang="zh-CN" altLang="en-US" dirty="0"/>
              <a:t>均位于主体中</a:t>
            </a:r>
          </a:p>
        </p:txBody>
      </p:sp>
      <p:grpSp>
        <p:nvGrpSpPr>
          <p:cNvPr id="43" name="组合 42"/>
          <p:cNvGrpSpPr/>
          <p:nvPr/>
        </p:nvGrpSpPr>
        <p:grpSpPr>
          <a:xfrm>
            <a:off x="1330780" y="2785460"/>
            <a:ext cx="4800599" cy="1824718"/>
            <a:chOff x="3322866" y="2926896"/>
            <a:chExt cx="4800599" cy="1824718"/>
          </a:xfrm>
        </p:grpSpPr>
        <p:pic>
          <p:nvPicPr>
            <p:cNvPr id="35" name="图片 34"/>
            <p:cNvPicPr/>
            <p:nvPr/>
          </p:nvPicPr>
          <p:blipFill>
            <a:blip r:embed="rId2">
              <a:extLst>
                <a:ext uri="{28A0092B-C50C-407E-A947-70E740481C1C}">
                  <a14:useLocalDpi xmlns:a14="http://schemas.microsoft.com/office/drawing/2010/main" val="0"/>
                </a:ext>
              </a:extLst>
            </a:blip>
            <a:stretch>
              <a:fillRect/>
            </a:stretch>
          </p:blipFill>
          <p:spPr>
            <a:xfrm>
              <a:off x="4293825" y="2926896"/>
              <a:ext cx="3829640" cy="1824718"/>
            </a:xfrm>
            <a:prstGeom prst="rect">
              <a:avLst/>
            </a:prstGeom>
          </p:spPr>
        </p:pic>
        <p:grpSp>
          <p:nvGrpSpPr>
            <p:cNvPr id="42" name="组合 41"/>
            <p:cNvGrpSpPr/>
            <p:nvPr/>
          </p:nvGrpSpPr>
          <p:grpSpPr>
            <a:xfrm>
              <a:off x="3322866" y="3012621"/>
              <a:ext cx="978080" cy="1597557"/>
              <a:chOff x="3322866" y="3012621"/>
              <a:chExt cx="978080" cy="1597557"/>
            </a:xfrm>
          </p:grpSpPr>
          <p:sp>
            <p:nvSpPr>
              <p:cNvPr id="36" name="左大括号 35"/>
              <p:cNvSpPr/>
              <p:nvPr/>
            </p:nvSpPr>
            <p:spPr>
              <a:xfrm>
                <a:off x="3943351" y="3012621"/>
                <a:ext cx="290648" cy="1216479"/>
              </a:xfrm>
              <a:prstGeom prst="leftBrace">
                <a:avLst/>
              </a:prstGeom>
              <a:ln w="28575">
                <a:solidFill>
                  <a:srgbClr val="01AC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3322866" y="3442447"/>
                <a:ext cx="620485" cy="353943"/>
              </a:xfrm>
              <a:prstGeom prst="rect">
                <a:avLst/>
              </a:prstGeom>
              <a:noFill/>
            </p:spPr>
            <p:txBody>
              <a:bodyPr wrap="square" rtlCol="0">
                <a:spAutoFit/>
              </a:bodyPr>
              <a:lstStyle/>
              <a:p>
                <a:r>
                  <a:rPr lang="zh-CN" altLang="en-US" sz="1700" dirty="0">
                    <a:solidFill>
                      <a:srgbClr val="E91E63"/>
                    </a:solidFill>
                    <a:latin typeface="Consolas" panose="020B0609020204030204" pitchFamily="49" charset="0"/>
                    <a:ea typeface="华文楷体" panose="02010600040101010101" pitchFamily="2" charset="-122"/>
                  </a:rPr>
                  <a:t>帧头</a:t>
                </a:r>
              </a:p>
            </p:txBody>
          </p:sp>
          <p:cxnSp>
            <p:nvCxnSpPr>
              <p:cNvPr id="39" name="直接箭头连接符 38"/>
              <p:cNvCxnSpPr/>
              <p:nvPr/>
            </p:nvCxnSpPr>
            <p:spPr>
              <a:xfrm>
                <a:off x="3868240" y="4433207"/>
                <a:ext cx="432706" cy="0"/>
              </a:xfrm>
              <a:prstGeom prst="straightConnector1">
                <a:avLst/>
              </a:prstGeom>
              <a:ln w="28575">
                <a:solidFill>
                  <a:srgbClr val="01ACBE"/>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22866" y="4256235"/>
                <a:ext cx="620485" cy="353943"/>
              </a:xfrm>
              <a:prstGeom prst="rect">
                <a:avLst/>
              </a:prstGeom>
              <a:noFill/>
            </p:spPr>
            <p:txBody>
              <a:bodyPr wrap="square" rtlCol="0">
                <a:spAutoFit/>
              </a:bodyPr>
              <a:lstStyle/>
              <a:p>
                <a:r>
                  <a:rPr lang="zh-CN" altLang="en-US" sz="1700" dirty="0">
                    <a:solidFill>
                      <a:srgbClr val="E91E63"/>
                    </a:solidFill>
                    <a:latin typeface="Consolas" panose="020B0609020204030204" pitchFamily="49" charset="0"/>
                    <a:ea typeface="华文楷体" panose="02010600040101010101" pitchFamily="2" charset="-122"/>
                  </a:rPr>
                  <a:t>主体</a:t>
                </a:r>
              </a:p>
            </p:txBody>
          </p:sp>
        </p:grpSp>
      </p:grpSp>
    </p:spTree>
    <p:extLst>
      <p:ext uri="{BB962C8B-B14F-4D97-AF65-F5344CB8AC3E}">
        <p14:creationId xmlns:p14="http://schemas.microsoft.com/office/powerpoint/2010/main" val="7041952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帧长</a:t>
            </a:r>
          </a:p>
        </p:txBody>
      </p:sp>
      <p:sp>
        <p:nvSpPr>
          <p:cNvPr id="3" name="文本占位符 2"/>
          <p:cNvSpPr>
            <a:spLocks noGrp="1"/>
          </p:cNvSpPr>
          <p:nvPr>
            <p:ph type="body" sz="half" idx="2"/>
          </p:nvPr>
        </p:nvSpPr>
        <p:spPr>
          <a:xfrm>
            <a:off x="855963" y="1331948"/>
            <a:ext cx="7298011" cy="2981429"/>
          </a:xfrm>
        </p:spPr>
        <p:txBody>
          <a:bodyPr/>
          <a:lstStyle/>
          <a:p>
            <a:pPr marL="285750" indent="-285750">
              <a:buSzPct val="150000"/>
              <a:buBlip>
                <a:blip r:embed="rId2"/>
              </a:buBlip>
            </a:pPr>
            <a:r>
              <a:rPr lang="zh-CN" altLang="en-US" dirty="0"/>
              <a:t>限制：帧长受制于接收方设置的最大帧长</a:t>
            </a:r>
            <a:endParaRPr lang="en-US" altLang="zh-CN" dirty="0"/>
          </a:p>
          <a:p>
            <a:pPr marL="285750" indent="-285750">
              <a:buSzPct val="150000"/>
              <a:buBlip>
                <a:blip r:embed="rId2"/>
              </a:buBlip>
            </a:pPr>
            <a:r>
              <a:rPr lang="zh-CN" altLang="en-US" dirty="0"/>
              <a:t>范围：</a:t>
            </a:r>
            <a:r>
              <a:rPr lang="en-US" altLang="zh-CN" dirty="0"/>
              <a:t>2^14~2^24-1 Bytes</a:t>
            </a:r>
          </a:p>
          <a:p>
            <a:pPr marL="285750" indent="-285750">
              <a:buSzPct val="150000"/>
              <a:buBlip>
                <a:blip r:embed="rId2"/>
              </a:buBlip>
            </a:pPr>
            <a:r>
              <a:rPr lang="zh-CN" altLang="en-US" dirty="0"/>
              <a:t>默认：</a:t>
            </a:r>
            <a:r>
              <a:rPr lang="en-US" altLang="zh-CN" dirty="0"/>
              <a:t>2^14 Byte</a:t>
            </a:r>
          </a:p>
          <a:p>
            <a:pPr marL="285750" indent="-285750">
              <a:buSzPct val="150000"/>
              <a:buBlip>
                <a:blip r:embed="rId2"/>
              </a:buBlip>
            </a:pPr>
            <a:r>
              <a:rPr lang="zh-CN" altLang="en-US" dirty="0"/>
              <a:t>小帧：高效复用、可最大限度减少</a:t>
            </a:r>
            <a:r>
              <a:rPr lang="en-US" altLang="zh-CN" dirty="0"/>
              <a:t>HOL Blocking</a:t>
            </a:r>
          </a:p>
          <a:p>
            <a:pPr marL="285750" indent="-285750">
              <a:buSzPct val="150000"/>
              <a:buBlip>
                <a:blip r:embed="rId2"/>
              </a:buBlip>
            </a:pPr>
            <a:r>
              <a:rPr lang="zh-CN" altLang="en-US" dirty="0"/>
              <a:t>大帧：数据传输次数少、总带宽占用少</a:t>
            </a:r>
          </a:p>
        </p:txBody>
      </p:sp>
    </p:spTree>
    <p:extLst>
      <p:ext uri="{BB962C8B-B14F-4D97-AF65-F5344CB8AC3E}">
        <p14:creationId xmlns:p14="http://schemas.microsoft.com/office/powerpoint/2010/main" val="17310997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 纲</a:t>
            </a:r>
          </a:p>
        </p:txBody>
      </p:sp>
      <p:sp>
        <p:nvSpPr>
          <p:cNvPr id="3" name="任意多边形 2"/>
          <p:cNvSpPr/>
          <p:nvPr/>
        </p:nvSpPr>
        <p:spPr>
          <a:xfrm>
            <a:off x="913537" y="2403049"/>
            <a:ext cx="7152685" cy="1209734"/>
          </a:xfrm>
          <a:custGeom>
            <a:avLst/>
            <a:gdLst>
              <a:gd name="connsiteX0" fmla="*/ 0 w 5867400"/>
              <a:gd name="connsiteY0" fmla="*/ 1629397 h 1629397"/>
              <a:gd name="connsiteX1" fmla="*/ 1266825 w 5867400"/>
              <a:gd name="connsiteY1" fmla="*/ 622 h 1629397"/>
              <a:gd name="connsiteX2" fmla="*/ 2790825 w 5867400"/>
              <a:gd name="connsiteY2" fmla="*/ 1419847 h 1629397"/>
              <a:gd name="connsiteX3" fmla="*/ 4181475 w 5867400"/>
              <a:gd name="connsiteY3" fmla="*/ 48247 h 1629397"/>
              <a:gd name="connsiteX4" fmla="*/ 5867400 w 5867400"/>
              <a:gd name="connsiteY4" fmla="*/ 1524622 h 1629397"/>
              <a:gd name="connsiteX0" fmla="*/ 0 w 5867400"/>
              <a:gd name="connsiteY0" fmla="*/ 1629395 h 1629395"/>
              <a:gd name="connsiteX1" fmla="*/ 1266825 w 5867400"/>
              <a:gd name="connsiteY1" fmla="*/ 620 h 1629395"/>
              <a:gd name="connsiteX2" fmla="*/ 2790825 w 5867400"/>
              <a:gd name="connsiteY2" fmla="*/ 1419845 h 1629395"/>
              <a:gd name="connsiteX3" fmla="*/ 4419600 w 5867400"/>
              <a:gd name="connsiteY3" fmla="*/ 620 h 1629395"/>
              <a:gd name="connsiteX4" fmla="*/ 5867400 w 5867400"/>
              <a:gd name="connsiteY4" fmla="*/ 1524620 h 1629395"/>
              <a:gd name="connsiteX0" fmla="*/ 0 w 5867400"/>
              <a:gd name="connsiteY0" fmla="*/ 1629283 h 1629283"/>
              <a:gd name="connsiteX1" fmla="*/ 1266825 w 5867400"/>
              <a:gd name="connsiteY1" fmla="*/ 508 h 1629283"/>
              <a:gd name="connsiteX2" fmla="*/ 2647950 w 5867400"/>
              <a:gd name="connsiteY2" fmla="*/ 1438783 h 1629283"/>
              <a:gd name="connsiteX3" fmla="*/ 4419600 w 5867400"/>
              <a:gd name="connsiteY3" fmla="*/ 508 h 1629283"/>
              <a:gd name="connsiteX4" fmla="*/ 5867400 w 5867400"/>
              <a:gd name="connsiteY4" fmla="*/ 1524508 h 1629283"/>
              <a:gd name="connsiteX0" fmla="*/ 0 w 6183053"/>
              <a:gd name="connsiteY0" fmla="*/ 1333902 h 1524402"/>
              <a:gd name="connsiteX1" fmla="*/ 1582478 w 6183053"/>
              <a:gd name="connsiteY1" fmla="*/ 402 h 1524402"/>
              <a:gd name="connsiteX2" fmla="*/ 2963603 w 6183053"/>
              <a:gd name="connsiteY2" fmla="*/ 1438677 h 1524402"/>
              <a:gd name="connsiteX3" fmla="*/ 4735253 w 6183053"/>
              <a:gd name="connsiteY3" fmla="*/ 402 h 1524402"/>
              <a:gd name="connsiteX4" fmla="*/ 6183053 w 6183053"/>
              <a:gd name="connsiteY4" fmla="*/ 1524402 h 1524402"/>
              <a:gd name="connsiteX0" fmla="*/ 0 w 6183053"/>
              <a:gd name="connsiteY0" fmla="*/ 1335661 h 1526161"/>
              <a:gd name="connsiteX1" fmla="*/ 1582478 w 6183053"/>
              <a:gd name="connsiteY1" fmla="*/ 2161 h 1526161"/>
              <a:gd name="connsiteX2" fmla="*/ 2898854 w 6183053"/>
              <a:gd name="connsiteY2" fmla="*/ 1164211 h 1526161"/>
              <a:gd name="connsiteX3" fmla="*/ 4735253 w 6183053"/>
              <a:gd name="connsiteY3" fmla="*/ 2161 h 1526161"/>
              <a:gd name="connsiteX4" fmla="*/ 6183053 w 6183053"/>
              <a:gd name="connsiteY4" fmla="*/ 1526161 h 1526161"/>
              <a:gd name="connsiteX0" fmla="*/ 0 w 6174959"/>
              <a:gd name="connsiteY0" fmla="*/ 1334007 h 1334007"/>
              <a:gd name="connsiteX1" fmla="*/ 1582478 w 6174959"/>
              <a:gd name="connsiteY1" fmla="*/ 507 h 1334007"/>
              <a:gd name="connsiteX2" fmla="*/ 2898854 w 6174959"/>
              <a:gd name="connsiteY2" fmla="*/ 1162557 h 1334007"/>
              <a:gd name="connsiteX3" fmla="*/ 4735253 w 6174959"/>
              <a:gd name="connsiteY3" fmla="*/ 507 h 1334007"/>
              <a:gd name="connsiteX4" fmla="*/ 6174959 w 6174959"/>
              <a:gd name="connsiteY4" fmla="*/ 1162557 h 1334007"/>
              <a:gd name="connsiteX0" fmla="*/ 0 w 6174959"/>
              <a:gd name="connsiteY0" fmla="*/ 1334067 h 1334067"/>
              <a:gd name="connsiteX1" fmla="*/ 1582478 w 6174959"/>
              <a:gd name="connsiteY1" fmla="*/ 567 h 1334067"/>
              <a:gd name="connsiteX2" fmla="*/ 3157851 w 6174959"/>
              <a:gd name="connsiteY2" fmla="*/ 1153092 h 1334067"/>
              <a:gd name="connsiteX3" fmla="*/ 4735253 w 6174959"/>
              <a:gd name="connsiteY3" fmla="*/ 567 h 1334067"/>
              <a:gd name="connsiteX4" fmla="*/ 6174959 w 6174959"/>
              <a:gd name="connsiteY4" fmla="*/ 1162617 h 1334067"/>
              <a:gd name="connsiteX0" fmla="*/ 0 w 6077835"/>
              <a:gd name="connsiteY0" fmla="*/ 1209734 h 1209734"/>
              <a:gd name="connsiteX1" fmla="*/ 1485354 w 6077835"/>
              <a:gd name="connsiteY1" fmla="*/ 59 h 1209734"/>
              <a:gd name="connsiteX2" fmla="*/ 3060727 w 6077835"/>
              <a:gd name="connsiteY2" fmla="*/ 1152584 h 1209734"/>
              <a:gd name="connsiteX3" fmla="*/ 4638129 w 6077835"/>
              <a:gd name="connsiteY3" fmla="*/ 59 h 1209734"/>
              <a:gd name="connsiteX4" fmla="*/ 6077835 w 6077835"/>
              <a:gd name="connsiteY4" fmla="*/ 1162109 h 1209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7835" h="1209734">
                <a:moveTo>
                  <a:pt x="0" y="1209734"/>
                </a:moveTo>
                <a:cubicBezTo>
                  <a:pt x="400844" y="412809"/>
                  <a:pt x="975233" y="9584"/>
                  <a:pt x="1485354" y="59"/>
                </a:cubicBezTo>
                <a:cubicBezTo>
                  <a:pt x="1995475" y="-9466"/>
                  <a:pt x="2535265" y="1152584"/>
                  <a:pt x="3060727" y="1152584"/>
                </a:cubicBezTo>
                <a:cubicBezTo>
                  <a:pt x="3586189" y="1152584"/>
                  <a:pt x="4135278" y="-1528"/>
                  <a:pt x="4638129" y="59"/>
                </a:cubicBezTo>
                <a:cubicBezTo>
                  <a:pt x="5140980" y="1646"/>
                  <a:pt x="5931785" y="820796"/>
                  <a:pt x="6077835" y="1162109"/>
                </a:cubicBezTo>
              </a:path>
            </a:pathLst>
          </a:custGeom>
          <a:noFill/>
          <a:ln w="76200">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1444500" y="3424524"/>
            <a:ext cx="17589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简介</a:t>
            </a:r>
          </a:p>
        </p:txBody>
      </p:sp>
      <p:sp>
        <p:nvSpPr>
          <p:cNvPr id="5" name="TextBox 6"/>
          <p:cNvSpPr txBox="1">
            <a:spLocks noChangeArrowheads="1"/>
          </p:cNvSpPr>
          <p:nvPr/>
        </p:nvSpPr>
        <p:spPr bwMode="auto">
          <a:xfrm>
            <a:off x="1849146" y="1279501"/>
            <a:ext cx="1431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特点分析</a:t>
            </a:r>
          </a:p>
        </p:txBody>
      </p:sp>
      <p:sp>
        <p:nvSpPr>
          <p:cNvPr id="6" name="TextBox 6"/>
          <p:cNvSpPr txBox="1">
            <a:spLocks noChangeArrowheads="1"/>
          </p:cNvSpPr>
          <p:nvPr/>
        </p:nvSpPr>
        <p:spPr bwMode="auto">
          <a:xfrm>
            <a:off x="3773145" y="2039997"/>
            <a:ext cx="15977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帧</a:t>
            </a:r>
            <a:endParaRPr lang="en-US" altLang="zh-CN" sz="2400" b="1" dirty="0">
              <a:solidFill>
                <a:schemeClr val="tx1">
                  <a:lumMod val="75000"/>
                  <a:lumOff val="25000"/>
                </a:schemeClr>
              </a:solidFill>
              <a:latin typeface="华文楷体" panose="02010600040101010101" pitchFamily="2" charset="-122"/>
              <a:ea typeface="华文楷体" panose="02010600040101010101" pitchFamily="2" charset="-122"/>
            </a:endParaRPr>
          </a:p>
          <a:p>
            <a:pPr algn="ctr"/>
            <a:r>
              <a:rPr lang="en-US" altLang="zh-CN" sz="2400" b="1" dirty="0">
                <a:solidFill>
                  <a:schemeClr val="tx1">
                    <a:lumMod val="75000"/>
                    <a:lumOff val="25000"/>
                  </a:schemeClr>
                </a:solidFill>
                <a:latin typeface="华文楷体" panose="02010600040101010101" pitchFamily="2" charset="-122"/>
                <a:ea typeface="华文楷体" panose="02010600040101010101" pitchFamily="2" charset="-122"/>
              </a:rPr>
              <a:t>Frame</a:t>
            </a:r>
            <a:endPar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7" name="TextBox 6"/>
          <p:cNvSpPr txBox="1">
            <a:spLocks noChangeArrowheads="1"/>
          </p:cNvSpPr>
          <p:nvPr/>
        </p:nvSpPr>
        <p:spPr bwMode="auto">
          <a:xfrm>
            <a:off x="5634681" y="3063788"/>
            <a:ext cx="16228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头部压缩</a:t>
            </a:r>
            <a:r>
              <a:rPr lang="en-US" altLang="zh-CN" sz="2400" b="1" dirty="0">
                <a:solidFill>
                  <a:schemeClr val="tx1">
                    <a:lumMod val="75000"/>
                    <a:lumOff val="25000"/>
                  </a:schemeClr>
                </a:solidFill>
                <a:latin typeface="华文楷体" panose="02010600040101010101" pitchFamily="2" charset="-122"/>
                <a:ea typeface="华文楷体" panose="02010600040101010101" pitchFamily="2" charset="-122"/>
              </a:rPr>
              <a:t>HPACK</a:t>
            </a:r>
            <a:endPar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grpSp>
        <p:nvGrpSpPr>
          <p:cNvPr id="8" name="组合 7"/>
          <p:cNvGrpSpPr/>
          <p:nvPr/>
        </p:nvGrpSpPr>
        <p:grpSpPr>
          <a:xfrm>
            <a:off x="382574" y="3108141"/>
            <a:ext cx="1061926" cy="1061926"/>
            <a:chOff x="1008115" y="2542722"/>
            <a:chExt cx="1360493" cy="1360493"/>
          </a:xfrm>
        </p:grpSpPr>
        <p:grpSp>
          <p:nvGrpSpPr>
            <p:cNvPr id="9" name="组合 8"/>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grpSp>
        <p:sp>
          <p:nvSpPr>
            <p:cNvPr id="10" name="TextBox 9"/>
            <p:cNvSpPr txBox="1"/>
            <p:nvPr/>
          </p:nvSpPr>
          <p:spPr>
            <a:xfrm>
              <a:off x="1339027" y="2690651"/>
              <a:ext cx="698668" cy="1064637"/>
            </a:xfrm>
            <a:prstGeom prst="rect">
              <a:avLst/>
            </a:prstGeom>
            <a:noFill/>
          </p:spPr>
          <p:txBody>
            <a:bodyPr wrap="none" rtlCol="0">
              <a:spAutoFit/>
            </a:bodyPr>
            <a:lstStyle/>
            <a:p>
              <a:r>
                <a:rPr lang="en-US" altLang="zh-CN" sz="4800" dirty="0">
                  <a:solidFill>
                    <a:srgbClr val="01ACBE"/>
                  </a:solidFill>
                  <a:latin typeface="微软雅黑" panose="020B0503020204020204" pitchFamily="34" charset="-122"/>
                  <a:ea typeface="微软雅黑" panose="020B0503020204020204" pitchFamily="34" charset="-122"/>
                </a:rPr>
                <a:t>1</a:t>
              </a:r>
              <a:endParaRPr lang="zh-CN" altLang="en-US" sz="4800" dirty="0">
                <a:solidFill>
                  <a:srgbClr val="01ACBE"/>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033846" y="1816724"/>
            <a:ext cx="1061926" cy="1061926"/>
            <a:chOff x="1008115" y="2542722"/>
            <a:chExt cx="1360493" cy="1360493"/>
          </a:xfrm>
        </p:grpSpPr>
        <p:grpSp>
          <p:nvGrpSpPr>
            <p:cNvPr id="14" name="组合 13"/>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sp>
            <p:nvSpPr>
              <p:cNvPr id="17" name="椭圆 16"/>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grpSp>
        <p:sp>
          <p:nvSpPr>
            <p:cNvPr id="15" name="TextBox 14"/>
            <p:cNvSpPr txBox="1"/>
            <p:nvPr/>
          </p:nvSpPr>
          <p:spPr>
            <a:xfrm>
              <a:off x="1339027" y="2690651"/>
              <a:ext cx="698668" cy="1064637"/>
            </a:xfrm>
            <a:prstGeom prst="rect">
              <a:avLst/>
            </a:prstGeom>
            <a:noFill/>
          </p:spPr>
          <p:txBody>
            <a:bodyPr wrap="none" rtlCol="0">
              <a:spAutoFit/>
            </a:bodyPr>
            <a:lstStyle/>
            <a:p>
              <a:r>
                <a:rPr lang="en-US" altLang="zh-CN" sz="4800" dirty="0">
                  <a:solidFill>
                    <a:srgbClr val="01ACBE"/>
                  </a:solidFill>
                  <a:latin typeface="微软雅黑" panose="020B0503020204020204" pitchFamily="34" charset="-122"/>
                  <a:ea typeface="微软雅黑" panose="020B0503020204020204" pitchFamily="34" charset="-122"/>
                </a:rPr>
                <a:t>2</a:t>
              </a:r>
              <a:endParaRPr lang="zh-CN" altLang="en-US" sz="4800" dirty="0">
                <a:solidFill>
                  <a:srgbClr val="01ACBE"/>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898539" y="1816724"/>
            <a:ext cx="1061926" cy="1061926"/>
            <a:chOff x="1008115" y="2542722"/>
            <a:chExt cx="1360493" cy="1360493"/>
          </a:xfrm>
        </p:grpSpPr>
        <p:grpSp>
          <p:nvGrpSpPr>
            <p:cNvPr id="19" name="组合 18"/>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sp>
            <p:nvSpPr>
              <p:cNvPr id="22" name="椭圆 21"/>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1339027" y="2690651"/>
              <a:ext cx="698668" cy="1064637"/>
            </a:xfrm>
            <a:prstGeom prst="rect">
              <a:avLst/>
            </a:prstGeom>
            <a:noFill/>
          </p:spPr>
          <p:txBody>
            <a:bodyPr wrap="none" rtlCol="0">
              <a:spAutoFit/>
            </a:bodyPr>
            <a:lstStyle/>
            <a:p>
              <a:r>
                <a:rPr lang="en-US" altLang="zh-CN" sz="4800" dirty="0">
                  <a:solidFill>
                    <a:srgbClr val="01ACBE"/>
                  </a:solidFill>
                  <a:latin typeface="微软雅黑" panose="020B0503020204020204" pitchFamily="34" charset="-122"/>
                  <a:ea typeface="微软雅黑" panose="020B0503020204020204" pitchFamily="34" charset="-122"/>
                </a:rPr>
                <a:t>4</a:t>
              </a:r>
              <a:endParaRPr lang="zh-CN" altLang="en-US" sz="4800" dirty="0">
                <a:solidFill>
                  <a:srgbClr val="01ACB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041036" y="2938252"/>
            <a:ext cx="1061926" cy="1061926"/>
            <a:chOff x="1008115" y="2542722"/>
            <a:chExt cx="1360493" cy="1360493"/>
          </a:xfrm>
        </p:grpSpPr>
        <p:grpSp>
          <p:nvGrpSpPr>
            <p:cNvPr id="24" name="组合 23"/>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sp>
            <p:nvSpPr>
              <p:cNvPr id="27" name="椭圆 26"/>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grpSp>
        <p:sp>
          <p:nvSpPr>
            <p:cNvPr id="25" name="TextBox 24"/>
            <p:cNvSpPr txBox="1"/>
            <p:nvPr/>
          </p:nvSpPr>
          <p:spPr>
            <a:xfrm>
              <a:off x="1339027" y="2690651"/>
              <a:ext cx="698668" cy="1064637"/>
            </a:xfrm>
            <a:prstGeom prst="rect">
              <a:avLst/>
            </a:prstGeom>
            <a:noFill/>
          </p:spPr>
          <p:txBody>
            <a:bodyPr wrap="none" rtlCol="0">
              <a:spAutoFit/>
            </a:bodyPr>
            <a:lstStyle/>
            <a:p>
              <a:r>
                <a:rPr lang="en-US" altLang="zh-CN" sz="4800" dirty="0">
                  <a:solidFill>
                    <a:srgbClr val="01ACBE"/>
                  </a:solidFill>
                  <a:latin typeface="微软雅黑" panose="020B0503020204020204" pitchFamily="34" charset="-122"/>
                  <a:ea typeface="微软雅黑" panose="020B0503020204020204" pitchFamily="34" charset="-122"/>
                </a:rPr>
                <a:t>3</a:t>
              </a:r>
              <a:endParaRPr lang="zh-CN" altLang="en-US" sz="4800" dirty="0">
                <a:solidFill>
                  <a:srgbClr val="01ACBE"/>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871575" y="3422072"/>
            <a:ext cx="1061926" cy="1061926"/>
            <a:chOff x="1008115" y="2542722"/>
            <a:chExt cx="1360493" cy="1360493"/>
          </a:xfrm>
        </p:grpSpPr>
        <p:grpSp>
          <p:nvGrpSpPr>
            <p:cNvPr id="33" name="组合 32"/>
            <p:cNvGrpSpPr/>
            <p:nvPr/>
          </p:nvGrpSpPr>
          <p:grpSpPr>
            <a:xfrm>
              <a:off x="1008115" y="2542722"/>
              <a:ext cx="1360493" cy="1360493"/>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sp>
            <p:nvSpPr>
              <p:cNvPr id="36" name="椭圆 35"/>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ACBE"/>
                  </a:solidFill>
                  <a:latin typeface="微软雅黑" panose="020B0503020204020204" pitchFamily="34" charset="-122"/>
                  <a:ea typeface="微软雅黑" panose="020B0503020204020204" pitchFamily="34" charset="-122"/>
                </a:endParaRPr>
              </a:p>
            </p:txBody>
          </p:sp>
        </p:grpSp>
        <p:sp>
          <p:nvSpPr>
            <p:cNvPr id="34" name="TextBox 33"/>
            <p:cNvSpPr txBox="1"/>
            <p:nvPr/>
          </p:nvSpPr>
          <p:spPr>
            <a:xfrm>
              <a:off x="1339027" y="2690651"/>
              <a:ext cx="698668" cy="1064637"/>
            </a:xfrm>
            <a:prstGeom prst="rect">
              <a:avLst/>
            </a:prstGeom>
            <a:noFill/>
          </p:spPr>
          <p:txBody>
            <a:bodyPr wrap="none" rtlCol="0">
              <a:spAutoFit/>
            </a:bodyPr>
            <a:lstStyle/>
            <a:p>
              <a:r>
                <a:rPr lang="en-US" altLang="zh-CN" sz="4800" dirty="0">
                  <a:solidFill>
                    <a:srgbClr val="01ACBE"/>
                  </a:solidFill>
                  <a:latin typeface="微软雅黑" panose="020B0503020204020204" pitchFamily="34" charset="-122"/>
                  <a:ea typeface="微软雅黑" panose="020B0503020204020204" pitchFamily="34" charset="-122"/>
                </a:rPr>
                <a:t>5</a:t>
              </a:r>
              <a:endParaRPr lang="zh-CN" altLang="en-US" sz="4800" dirty="0">
                <a:solidFill>
                  <a:srgbClr val="01ACBE"/>
                </a:solidFill>
                <a:latin typeface="微软雅黑" panose="020B0503020204020204" pitchFamily="34" charset="-122"/>
                <a:ea typeface="微软雅黑" panose="020B0503020204020204" pitchFamily="34" charset="-122"/>
              </a:endParaRPr>
            </a:p>
          </p:txBody>
        </p:sp>
      </p:grpSp>
      <p:sp>
        <p:nvSpPr>
          <p:cNvPr id="37" name="TextBox 36"/>
          <p:cNvSpPr txBox="1">
            <a:spLocks noChangeArrowheads="1"/>
          </p:cNvSpPr>
          <p:nvPr/>
        </p:nvSpPr>
        <p:spPr bwMode="auto">
          <a:xfrm>
            <a:off x="7591111" y="2878650"/>
            <a:ext cx="1622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2400" b="1" dirty="0">
                <a:solidFill>
                  <a:schemeClr val="tx1">
                    <a:lumMod val="75000"/>
                    <a:lumOff val="25000"/>
                  </a:schemeClr>
                </a:solidFill>
                <a:latin typeface="华文楷体" panose="02010600040101010101" pitchFamily="2" charset="-122"/>
                <a:ea typeface="华文楷体" panose="02010600040101010101" pitchFamily="2" charset="-122"/>
              </a:rPr>
              <a:t>总结</a:t>
            </a:r>
          </a:p>
        </p:txBody>
      </p:sp>
    </p:spTree>
    <p:extLst>
      <p:ext uri="{BB962C8B-B14F-4D97-AF65-F5344CB8AC3E}">
        <p14:creationId xmlns:p14="http://schemas.microsoft.com/office/powerpoint/2010/main" val="41043695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帧类型</a:t>
            </a:r>
          </a:p>
        </p:txBody>
      </p:sp>
      <p:sp>
        <p:nvSpPr>
          <p:cNvPr id="3" name="文本占位符 2"/>
          <p:cNvSpPr>
            <a:spLocks noGrp="1"/>
          </p:cNvSpPr>
          <p:nvPr>
            <p:ph type="body" sz="half" idx="2"/>
          </p:nvPr>
        </p:nvSpPr>
        <p:spPr>
          <a:xfrm>
            <a:off x="798813" y="1102179"/>
            <a:ext cx="7732866" cy="3486149"/>
          </a:xfrm>
        </p:spPr>
        <p:txBody>
          <a:bodyPr>
            <a:normAutofit/>
          </a:bodyPr>
          <a:lstStyle/>
          <a:p>
            <a:pPr marL="285750" lvl="0" indent="-285750">
              <a:buSzPct val="150000"/>
              <a:buBlip>
                <a:blip r:embed="rId2"/>
              </a:buBlip>
            </a:pPr>
            <a:r>
              <a:rPr lang="en-US" altLang="zh-CN" dirty="0"/>
              <a:t>DATA</a:t>
            </a:r>
            <a:r>
              <a:rPr lang="zh-CN" altLang="zh-CN" dirty="0"/>
              <a:t>：用于传输</a:t>
            </a:r>
            <a:r>
              <a:rPr lang="en-US" altLang="zh-CN" dirty="0"/>
              <a:t>Http</a:t>
            </a:r>
            <a:r>
              <a:rPr lang="zh-CN" altLang="zh-CN" dirty="0"/>
              <a:t>消息体，一般就是传输数据；</a:t>
            </a:r>
          </a:p>
          <a:p>
            <a:pPr marL="285750" lvl="0" indent="-285750">
              <a:buSzPct val="150000"/>
              <a:buBlip>
                <a:blip r:embed="rId2"/>
              </a:buBlip>
            </a:pPr>
            <a:r>
              <a:rPr lang="en-US" altLang="zh-CN" dirty="0"/>
              <a:t>HEADERS</a:t>
            </a:r>
            <a:r>
              <a:rPr lang="zh-CN" altLang="zh-CN" dirty="0"/>
              <a:t>：用于传送流的头部字段，</a:t>
            </a:r>
            <a:r>
              <a:rPr lang="en-US" altLang="zh-CN" dirty="0"/>
              <a:t>Http1.x</a:t>
            </a:r>
            <a:r>
              <a:rPr lang="zh-CN" altLang="zh-CN" dirty="0"/>
              <a:t>的头部便是在该类帧中传输；</a:t>
            </a:r>
          </a:p>
          <a:p>
            <a:pPr marL="285750" lvl="0" indent="-285750">
              <a:buSzPct val="150000"/>
              <a:buBlip>
                <a:blip r:embed="rId2"/>
              </a:buBlip>
            </a:pPr>
            <a:r>
              <a:rPr lang="en-US" altLang="zh-CN" dirty="0"/>
              <a:t>PRIORITY</a:t>
            </a:r>
            <a:r>
              <a:rPr lang="zh-CN" altLang="zh-CN" dirty="0"/>
              <a:t>：用于传输流的发送方建议的优先级；</a:t>
            </a:r>
          </a:p>
          <a:p>
            <a:pPr marL="285750" lvl="0" indent="-285750">
              <a:buSzPct val="150000"/>
              <a:buBlip>
                <a:blip r:embed="rId2"/>
              </a:buBlip>
            </a:pPr>
            <a:r>
              <a:rPr lang="en-US" altLang="zh-CN" dirty="0"/>
              <a:t>RST_STREAM</a:t>
            </a:r>
            <a:r>
              <a:rPr lang="zh-CN" altLang="zh-CN" dirty="0"/>
              <a:t>：终止流；</a:t>
            </a:r>
          </a:p>
          <a:p>
            <a:pPr marL="285750" lvl="0" indent="-285750">
              <a:buSzPct val="150000"/>
              <a:buBlip>
                <a:blip r:embed="rId2"/>
              </a:buBlip>
            </a:pPr>
            <a:r>
              <a:rPr lang="en-US" altLang="zh-CN" dirty="0"/>
              <a:t>SETTINGS</a:t>
            </a:r>
            <a:r>
              <a:rPr lang="zh-CN" altLang="zh-CN" dirty="0"/>
              <a:t>：用于传输连接的配置参数；</a:t>
            </a:r>
          </a:p>
          <a:p>
            <a:pPr marL="285750" lvl="0" indent="-285750">
              <a:buSzPct val="150000"/>
              <a:buBlip>
                <a:blip r:embed="rId2"/>
              </a:buBlip>
            </a:pPr>
            <a:r>
              <a:rPr lang="en-US" altLang="zh-CN" dirty="0"/>
              <a:t>PUSH_PROMISE</a:t>
            </a:r>
            <a:r>
              <a:rPr lang="zh-CN" altLang="zh-CN" dirty="0"/>
              <a:t>：用于表示承诺提供参考资源，用于服务端推送；</a:t>
            </a:r>
          </a:p>
          <a:p>
            <a:pPr marL="285750" lvl="0" indent="-285750">
              <a:buSzPct val="150000"/>
              <a:buBlip>
                <a:blip r:embed="rId2"/>
              </a:buBlip>
            </a:pPr>
            <a:r>
              <a:rPr lang="en-US" altLang="zh-CN" dirty="0"/>
              <a:t>PING</a:t>
            </a:r>
            <a:r>
              <a:rPr lang="zh-CN" altLang="zh-CN" dirty="0"/>
              <a:t>：用于测量往返时间并执行“连接存活与否”检查；</a:t>
            </a:r>
          </a:p>
          <a:p>
            <a:pPr marL="285750" lvl="0" indent="-285750">
              <a:buSzPct val="150000"/>
              <a:buBlip>
                <a:blip r:embed="rId2"/>
              </a:buBlip>
            </a:pPr>
            <a:r>
              <a:rPr lang="en-US" altLang="zh-CN" dirty="0"/>
              <a:t>GOAWAY</a:t>
            </a:r>
            <a:r>
              <a:rPr lang="zh-CN" altLang="zh-CN" dirty="0"/>
              <a:t>：用于通知对方停止创建关联于当前连接的流，一般在连接出错时使用；</a:t>
            </a:r>
          </a:p>
          <a:p>
            <a:pPr marL="285750" lvl="0" indent="-285750">
              <a:buSzPct val="150000"/>
              <a:buBlip>
                <a:blip r:embed="rId2"/>
              </a:buBlip>
            </a:pPr>
            <a:r>
              <a:rPr lang="en-US" altLang="zh-CN" dirty="0"/>
              <a:t>WINDOW_UPDATE</a:t>
            </a:r>
            <a:r>
              <a:rPr lang="zh-CN" altLang="zh-CN" dirty="0"/>
              <a:t>：用于实现流和连接的流量控制；</a:t>
            </a:r>
          </a:p>
          <a:p>
            <a:pPr marL="285750" lvl="0" indent="-285750">
              <a:buSzPct val="150000"/>
              <a:buBlip>
                <a:blip r:embed="rId2"/>
              </a:buBlip>
            </a:pPr>
            <a:r>
              <a:rPr lang="en-US" altLang="zh-CN" dirty="0"/>
              <a:t>CONTINUATION</a:t>
            </a:r>
            <a:r>
              <a:rPr lang="zh-CN" altLang="zh-CN" dirty="0"/>
              <a:t>：用于继续头部片段序列。</a:t>
            </a:r>
          </a:p>
          <a:p>
            <a:endParaRPr lang="zh-CN" altLang="en-US" dirty="0"/>
          </a:p>
        </p:txBody>
      </p:sp>
    </p:spTree>
    <p:extLst>
      <p:ext uri="{BB962C8B-B14F-4D97-AF65-F5344CB8AC3E}">
        <p14:creationId xmlns:p14="http://schemas.microsoft.com/office/powerpoint/2010/main" val="36983211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请求转换</a:t>
            </a:r>
          </a:p>
        </p:txBody>
      </p:sp>
      <p:sp>
        <p:nvSpPr>
          <p:cNvPr id="3" name="文本占位符 2"/>
          <p:cNvSpPr>
            <a:spLocks noGrp="1"/>
          </p:cNvSpPr>
          <p:nvPr>
            <p:ph type="body" sz="half" idx="2"/>
          </p:nvPr>
        </p:nvSpPr>
        <p:spPr>
          <a:xfrm>
            <a:off x="798813" y="1102179"/>
            <a:ext cx="7732866" cy="440871"/>
          </a:xfrm>
        </p:spPr>
        <p:txBody>
          <a:bodyPr>
            <a:normAutofit/>
          </a:bodyPr>
          <a:lstStyle/>
          <a:p>
            <a:r>
              <a:rPr lang="en-US" altLang="zh-CN" dirty="0"/>
              <a:t>Http1.x</a:t>
            </a:r>
            <a:r>
              <a:rPr lang="zh-CN" altLang="zh-CN" dirty="0"/>
              <a:t>的请求和</a:t>
            </a:r>
            <a:r>
              <a:rPr lang="en-US" altLang="zh-CN" dirty="0"/>
              <a:t>Http2</a:t>
            </a:r>
            <a:r>
              <a:rPr lang="zh-CN" altLang="zh-CN" dirty="0"/>
              <a:t>的请求的转换关系</a:t>
            </a:r>
            <a:endParaRPr lang="zh-CN" altLang="en-US" dirty="0"/>
          </a:p>
        </p:txBody>
      </p:sp>
      <p:pic>
        <p:nvPicPr>
          <p:cNvPr id="4" name="图片 3" descr="https://segmentfault.com/image?src=http://onepiece.b0.upaiyun.com/assets/http2.png&amp;objectId=1190000002765886&amp;token=61f40c937e87d69282cfe0b7ca397426"/>
          <p:cNvPicPr/>
          <p:nvPr/>
        </p:nvPicPr>
        <p:blipFill>
          <a:blip r:embed="rId2">
            <a:extLst>
              <a:ext uri="{28A0092B-C50C-407E-A947-70E740481C1C}">
                <a14:useLocalDpi xmlns:a14="http://schemas.microsoft.com/office/drawing/2010/main" val="0"/>
              </a:ext>
            </a:extLst>
          </a:blip>
          <a:srcRect/>
          <a:stretch>
            <a:fillRect/>
          </a:stretch>
        </p:blipFill>
        <p:spPr bwMode="auto">
          <a:xfrm>
            <a:off x="1298076" y="1643515"/>
            <a:ext cx="5323205" cy="2803525"/>
          </a:xfrm>
          <a:prstGeom prst="rect">
            <a:avLst/>
          </a:prstGeom>
          <a:noFill/>
          <a:ln>
            <a:noFill/>
          </a:ln>
        </p:spPr>
      </p:pic>
    </p:spTree>
    <p:extLst>
      <p:ext uri="{BB962C8B-B14F-4D97-AF65-F5344CB8AC3E}">
        <p14:creationId xmlns:p14="http://schemas.microsoft.com/office/powerpoint/2010/main" val="80576604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052191"/>
            <a:ext cx="1980029" cy="1077218"/>
          </a:xfrm>
          <a:prstGeom prst="rect">
            <a:avLst/>
          </a:prstGeom>
          <a:noFill/>
        </p:spPr>
        <p:txBody>
          <a:bodyPr wrap="none" rtlCol="0">
            <a:spAutoFit/>
          </a:bodyPr>
          <a:lstStyle/>
          <a:p>
            <a:r>
              <a:rPr lang="zh-CN" altLang="en-US" sz="3200" b="1" spc="300" dirty="0">
                <a:latin typeface="华文楷体" panose="02010600040101010101" pitchFamily="2" charset="-122"/>
                <a:ea typeface="华文楷体" panose="02010600040101010101" pitchFamily="2" charset="-122"/>
              </a:rPr>
              <a:t>头部压缩</a:t>
            </a:r>
            <a:endParaRPr lang="en-US" altLang="zh-CN" sz="3200" b="1" spc="300" dirty="0">
              <a:latin typeface="华文楷体" panose="02010600040101010101" pitchFamily="2" charset="-122"/>
              <a:ea typeface="华文楷体" panose="02010600040101010101" pitchFamily="2" charset="-122"/>
            </a:endParaRPr>
          </a:p>
          <a:p>
            <a:r>
              <a:rPr lang="en-US" altLang="zh-CN" sz="3200" b="1" spc="300" dirty="0">
                <a:latin typeface="华文楷体" panose="02010600040101010101" pitchFamily="2" charset="-122"/>
                <a:ea typeface="华文楷体" panose="02010600040101010101" pitchFamily="2" charset="-122"/>
              </a:rPr>
              <a:t>HPACK</a:t>
            </a:r>
            <a:endParaRPr lang="zh-CN" altLang="en-US" sz="3200" b="1" spc="300" dirty="0">
              <a:latin typeface="华文楷体" panose="02010600040101010101" pitchFamily="2" charset="-122"/>
              <a:ea typeface="华文楷体" panose="02010600040101010101" pitchFamily="2" charset="-122"/>
            </a:endParaRP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rgbClr val="01ACBE"/>
            </a:solid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rgbClr val="01ACBE"/>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4</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995834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预备知识</a:t>
            </a:r>
          </a:p>
        </p:txBody>
      </p:sp>
      <p:sp>
        <p:nvSpPr>
          <p:cNvPr id="3" name="文本占位符 2"/>
          <p:cNvSpPr>
            <a:spLocks noGrp="1"/>
          </p:cNvSpPr>
          <p:nvPr>
            <p:ph type="body" sz="half" idx="2"/>
          </p:nvPr>
        </p:nvSpPr>
        <p:spPr>
          <a:xfrm>
            <a:off x="812472" y="978342"/>
            <a:ext cx="6442909" cy="2261506"/>
          </a:xfrm>
        </p:spPr>
        <p:txBody>
          <a:bodyPr/>
          <a:lstStyle/>
          <a:p>
            <a:r>
              <a:rPr lang="zh-CN" altLang="zh-CN" b="1" dirty="0">
                <a:solidFill>
                  <a:srgbClr val="E91E63"/>
                </a:solidFill>
              </a:rPr>
              <a:t>头域</a:t>
            </a:r>
            <a:r>
              <a:rPr lang="zh-CN" altLang="zh-CN" dirty="0"/>
              <a:t>：</a:t>
            </a:r>
            <a:r>
              <a:rPr lang="en-US" altLang="zh-CN" dirty="0"/>
              <a:t>Http2</a:t>
            </a:r>
            <a:r>
              <a:rPr lang="zh-CN" altLang="zh-CN" dirty="0"/>
              <a:t>中的头域信息和</a:t>
            </a:r>
            <a:r>
              <a:rPr lang="en-US" altLang="zh-CN" dirty="0"/>
              <a:t>Http1.x</a:t>
            </a:r>
            <a:r>
              <a:rPr lang="zh-CN" altLang="zh-CN" dirty="0"/>
              <a:t>一致，均是由</a:t>
            </a:r>
            <a:r>
              <a:rPr lang="en-US" altLang="zh-CN" dirty="0"/>
              <a:t>name-value</a:t>
            </a:r>
            <a:r>
              <a:rPr lang="zh-CN" altLang="zh-CN" dirty="0"/>
              <a:t>名值对构成，不过传输方式发生了改变；</a:t>
            </a:r>
          </a:p>
          <a:p>
            <a:r>
              <a:rPr lang="zh-CN" altLang="zh-CN" b="1" dirty="0">
                <a:solidFill>
                  <a:srgbClr val="E91E63"/>
                </a:solidFill>
              </a:rPr>
              <a:t>头部列表</a:t>
            </a:r>
            <a:r>
              <a:rPr lang="zh-CN" altLang="zh-CN" dirty="0"/>
              <a:t>：</a:t>
            </a:r>
            <a:r>
              <a:rPr lang="en-US" altLang="zh-CN" dirty="0"/>
              <a:t>0~n</a:t>
            </a:r>
            <a:r>
              <a:rPr lang="zh-CN" altLang="zh-CN" dirty="0"/>
              <a:t>个头域的集合；</a:t>
            </a:r>
          </a:p>
          <a:p>
            <a:r>
              <a:rPr lang="zh-CN" altLang="zh-CN" b="1" dirty="0">
                <a:solidFill>
                  <a:srgbClr val="E91E63"/>
                </a:solidFill>
              </a:rPr>
              <a:t>头部块</a:t>
            </a:r>
            <a:r>
              <a:rPr lang="zh-CN" altLang="zh-CN" dirty="0"/>
              <a:t>：在使用</a:t>
            </a:r>
            <a:r>
              <a:rPr lang="en-US" altLang="zh-CN" dirty="0"/>
              <a:t>Http2</a:t>
            </a:r>
            <a:r>
              <a:rPr lang="zh-CN" altLang="zh-CN" dirty="0"/>
              <a:t>连接进行数据传输时，会将头部列表通过</a:t>
            </a:r>
            <a:r>
              <a:rPr lang="en-US" altLang="zh-CN" dirty="0"/>
              <a:t>HPACK</a:t>
            </a:r>
            <a:r>
              <a:rPr lang="zh-CN" altLang="zh-CN" dirty="0"/>
              <a:t>压缩后序列化为一个头部块；</a:t>
            </a:r>
          </a:p>
          <a:p>
            <a:r>
              <a:rPr lang="zh-CN" altLang="zh-CN" b="1" dirty="0">
                <a:solidFill>
                  <a:srgbClr val="E91E63"/>
                </a:solidFill>
              </a:rPr>
              <a:t>头部片段</a:t>
            </a:r>
            <a:r>
              <a:rPr lang="zh-CN" altLang="zh-CN" dirty="0"/>
              <a:t>：序列化后的头部块会被划分为</a:t>
            </a:r>
            <a:r>
              <a:rPr lang="en-US" altLang="zh-CN" dirty="0"/>
              <a:t>1~n</a:t>
            </a:r>
            <a:r>
              <a:rPr lang="zh-CN" altLang="zh-CN" dirty="0"/>
              <a:t>个</a:t>
            </a:r>
            <a:r>
              <a:rPr lang="en-US" altLang="zh-CN" dirty="0"/>
              <a:t>8</a:t>
            </a:r>
            <a:r>
              <a:rPr lang="zh-CN" altLang="zh-CN" dirty="0"/>
              <a:t>位字节序列，称之为头部片段；</a:t>
            </a:r>
          </a:p>
          <a:p>
            <a:endParaRPr lang="zh-CN" altLang="en-US" dirty="0"/>
          </a:p>
        </p:txBody>
      </p:sp>
      <p:grpSp>
        <p:nvGrpSpPr>
          <p:cNvPr id="66" name="组合 65"/>
          <p:cNvGrpSpPr/>
          <p:nvPr/>
        </p:nvGrpSpPr>
        <p:grpSpPr>
          <a:xfrm>
            <a:off x="1047463" y="3262026"/>
            <a:ext cx="6187157" cy="1209505"/>
            <a:chOff x="1068224" y="3503776"/>
            <a:chExt cx="6187157" cy="1209505"/>
          </a:xfrm>
        </p:grpSpPr>
        <p:grpSp>
          <p:nvGrpSpPr>
            <p:cNvPr id="65" name="组合 64"/>
            <p:cNvGrpSpPr/>
            <p:nvPr/>
          </p:nvGrpSpPr>
          <p:grpSpPr>
            <a:xfrm>
              <a:off x="1068224" y="3503776"/>
              <a:ext cx="2247545" cy="709301"/>
              <a:chOff x="1068224" y="3503776"/>
              <a:chExt cx="2247545" cy="709301"/>
            </a:xfrm>
          </p:grpSpPr>
          <p:sp>
            <p:nvSpPr>
              <p:cNvPr id="37" name="矩形 36"/>
              <p:cNvSpPr/>
              <p:nvPr/>
            </p:nvSpPr>
            <p:spPr>
              <a:xfrm>
                <a:off x="1068225" y="3503776"/>
                <a:ext cx="2247544"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068224" y="3503776"/>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ACBE"/>
                    </a:solidFill>
                    <a:latin typeface="华文楷体" panose="02010600040101010101" pitchFamily="2" charset="-122"/>
                    <a:ea typeface="华文楷体" panose="02010600040101010101" pitchFamily="2" charset="-122"/>
                  </a:rPr>
                  <a:t>头域</a:t>
                </a:r>
              </a:p>
            </p:txBody>
          </p:sp>
          <p:sp>
            <p:nvSpPr>
              <p:cNvPr id="39" name="矩形 38"/>
              <p:cNvSpPr/>
              <p:nvPr/>
            </p:nvSpPr>
            <p:spPr>
              <a:xfrm>
                <a:off x="1454209" y="3503776"/>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ACBE"/>
                    </a:solidFill>
                    <a:latin typeface="华文楷体" panose="02010600040101010101" pitchFamily="2" charset="-122"/>
                    <a:ea typeface="华文楷体" panose="02010600040101010101" pitchFamily="2" charset="-122"/>
                  </a:rPr>
                  <a:t>头域</a:t>
                </a:r>
              </a:p>
            </p:txBody>
          </p:sp>
          <p:sp>
            <p:nvSpPr>
              <p:cNvPr id="40" name="矩形 39"/>
              <p:cNvSpPr/>
              <p:nvPr/>
            </p:nvSpPr>
            <p:spPr>
              <a:xfrm>
                <a:off x="1840194" y="3503776"/>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ACBE"/>
                    </a:solidFill>
                    <a:latin typeface="华文楷体" panose="02010600040101010101" pitchFamily="2" charset="-122"/>
                    <a:ea typeface="华文楷体" panose="02010600040101010101" pitchFamily="2" charset="-122"/>
                  </a:rPr>
                  <a:t>头域</a:t>
                </a:r>
              </a:p>
            </p:txBody>
          </p:sp>
          <p:sp>
            <p:nvSpPr>
              <p:cNvPr id="41" name="矩形 40"/>
              <p:cNvSpPr/>
              <p:nvPr/>
            </p:nvSpPr>
            <p:spPr>
              <a:xfrm>
                <a:off x="2229739" y="3503776"/>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1ACBE"/>
                    </a:solidFill>
                    <a:latin typeface="华文楷体" panose="02010600040101010101" pitchFamily="2" charset="-122"/>
                    <a:ea typeface="华文楷体" panose="02010600040101010101" pitchFamily="2" charset="-122"/>
                  </a:rPr>
                  <a:t>...</a:t>
                </a:r>
                <a:endParaRPr lang="zh-CN" altLang="en-US" dirty="0">
                  <a:solidFill>
                    <a:srgbClr val="01ACBE"/>
                  </a:solidFill>
                  <a:latin typeface="华文楷体" panose="02010600040101010101" pitchFamily="2" charset="-122"/>
                  <a:ea typeface="华文楷体" panose="02010600040101010101" pitchFamily="2" charset="-122"/>
                </a:endParaRPr>
              </a:p>
            </p:txBody>
          </p:sp>
        </p:grpSp>
        <p:sp>
          <p:nvSpPr>
            <p:cNvPr id="43" name="矩形 42"/>
            <p:cNvSpPr/>
            <p:nvPr/>
          </p:nvSpPr>
          <p:spPr>
            <a:xfrm>
              <a:off x="1531785" y="4326980"/>
              <a:ext cx="1107996" cy="369332"/>
            </a:xfrm>
            <a:prstGeom prst="rect">
              <a:avLst/>
            </a:prstGeom>
          </p:spPr>
          <p:txBody>
            <a:bodyPr wrap="none">
              <a:spAutoFit/>
            </a:bodyPr>
            <a:lstStyle/>
            <a:p>
              <a:pPr algn="ctr"/>
              <a:r>
                <a:rPr lang="zh-CN" altLang="en-US" dirty="0">
                  <a:solidFill>
                    <a:srgbClr val="01ACBE"/>
                  </a:solidFill>
                  <a:latin typeface="华文楷体" panose="02010600040101010101" pitchFamily="2" charset="-122"/>
                  <a:ea typeface="华文楷体" panose="02010600040101010101" pitchFamily="2" charset="-122"/>
                </a:rPr>
                <a:t>头部列表</a:t>
              </a:r>
            </a:p>
          </p:txBody>
        </p:sp>
        <p:cxnSp>
          <p:nvCxnSpPr>
            <p:cNvPr id="44" name="直接箭头连接符 43"/>
            <p:cNvCxnSpPr/>
            <p:nvPr/>
          </p:nvCxnSpPr>
          <p:spPr>
            <a:xfrm>
              <a:off x="3345250" y="3860451"/>
              <a:ext cx="1662586" cy="12657"/>
            </a:xfrm>
            <a:prstGeom prst="straightConnector1">
              <a:avLst/>
            </a:prstGeom>
            <a:ln w="28575">
              <a:solidFill>
                <a:srgbClr val="01ACBE"/>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274247" y="3505800"/>
              <a:ext cx="1733590" cy="369332"/>
            </a:xfrm>
            <a:prstGeom prst="rect">
              <a:avLst/>
            </a:prstGeom>
          </p:spPr>
          <p:txBody>
            <a:bodyPr wrap="square">
              <a:spAutoFit/>
            </a:bodyPr>
            <a:lstStyle/>
            <a:p>
              <a:pPr algn="ctr"/>
              <a:r>
                <a:rPr lang="zh-CN" altLang="en-US" dirty="0">
                  <a:solidFill>
                    <a:srgbClr val="01ACBE"/>
                  </a:solidFill>
                  <a:latin typeface="华文楷体" panose="02010600040101010101" pitchFamily="2" charset="-122"/>
                  <a:ea typeface="华文楷体" panose="02010600040101010101" pitchFamily="2" charset="-122"/>
                </a:rPr>
                <a:t>压缩</a:t>
              </a:r>
              <a:r>
                <a:rPr lang="en-US" altLang="zh-CN" dirty="0">
                  <a:solidFill>
                    <a:srgbClr val="01ACBE"/>
                  </a:solidFill>
                  <a:latin typeface="华文楷体" panose="02010600040101010101" pitchFamily="2" charset="-122"/>
                  <a:ea typeface="华文楷体" panose="02010600040101010101" pitchFamily="2" charset="-122"/>
                </a:rPr>
                <a:t>&amp;</a:t>
              </a:r>
              <a:r>
                <a:rPr lang="zh-CN" altLang="en-US" dirty="0">
                  <a:solidFill>
                    <a:srgbClr val="01ACBE"/>
                  </a:solidFill>
                  <a:latin typeface="华文楷体" panose="02010600040101010101" pitchFamily="2" charset="-122"/>
                  <a:ea typeface="华文楷体" panose="02010600040101010101" pitchFamily="2" charset="-122"/>
                </a:rPr>
                <a:t>序列化</a:t>
              </a:r>
            </a:p>
          </p:txBody>
        </p:sp>
        <p:sp>
          <p:nvSpPr>
            <p:cNvPr id="57" name="矩形 56"/>
            <p:cNvSpPr/>
            <p:nvPr/>
          </p:nvSpPr>
          <p:spPr>
            <a:xfrm>
              <a:off x="5678173" y="4343949"/>
              <a:ext cx="877163" cy="369332"/>
            </a:xfrm>
            <a:prstGeom prst="rect">
              <a:avLst/>
            </a:prstGeom>
          </p:spPr>
          <p:txBody>
            <a:bodyPr wrap="none">
              <a:spAutoFit/>
            </a:bodyPr>
            <a:lstStyle/>
            <a:p>
              <a:pPr algn="ctr"/>
              <a:r>
                <a:rPr lang="zh-CN" altLang="en-US" dirty="0">
                  <a:solidFill>
                    <a:srgbClr val="01ACBE"/>
                  </a:solidFill>
                  <a:latin typeface="华文楷体" panose="02010600040101010101" pitchFamily="2" charset="-122"/>
                  <a:ea typeface="华文楷体" panose="02010600040101010101" pitchFamily="2" charset="-122"/>
                </a:rPr>
                <a:t>头部块</a:t>
              </a:r>
            </a:p>
          </p:txBody>
        </p:sp>
        <p:grpSp>
          <p:nvGrpSpPr>
            <p:cNvPr id="64" name="组合 63"/>
            <p:cNvGrpSpPr/>
            <p:nvPr/>
          </p:nvGrpSpPr>
          <p:grpSpPr>
            <a:xfrm>
              <a:off x="5007836" y="3520482"/>
              <a:ext cx="2247545" cy="709301"/>
              <a:chOff x="5007836" y="3520482"/>
              <a:chExt cx="2247545" cy="709301"/>
            </a:xfrm>
          </p:grpSpPr>
          <p:sp>
            <p:nvSpPr>
              <p:cNvPr id="59" name="矩形 58"/>
              <p:cNvSpPr/>
              <p:nvPr/>
            </p:nvSpPr>
            <p:spPr>
              <a:xfrm>
                <a:off x="5007837" y="3520482"/>
                <a:ext cx="2247544"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007836" y="3520482"/>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ACBE"/>
                    </a:solidFill>
                    <a:latin typeface="华文楷体" panose="02010600040101010101" pitchFamily="2" charset="-122"/>
                    <a:ea typeface="华文楷体" panose="02010600040101010101" pitchFamily="2" charset="-122"/>
                  </a:rPr>
                  <a:t>片段</a:t>
                </a:r>
              </a:p>
            </p:txBody>
          </p:sp>
          <p:sp>
            <p:nvSpPr>
              <p:cNvPr id="61" name="矩形 60"/>
              <p:cNvSpPr/>
              <p:nvPr/>
            </p:nvSpPr>
            <p:spPr>
              <a:xfrm>
                <a:off x="5779806" y="3520482"/>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ACBE"/>
                    </a:solidFill>
                    <a:latin typeface="华文楷体" panose="02010600040101010101" pitchFamily="2" charset="-122"/>
                    <a:ea typeface="华文楷体" panose="02010600040101010101" pitchFamily="2" charset="-122"/>
                  </a:rPr>
                  <a:t>片段</a:t>
                </a:r>
              </a:p>
            </p:txBody>
          </p:sp>
          <p:sp>
            <p:nvSpPr>
              <p:cNvPr id="62" name="矩形 61"/>
              <p:cNvSpPr/>
              <p:nvPr/>
            </p:nvSpPr>
            <p:spPr>
              <a:xfrm>
                <a:off x="6169351" y="3520482"/>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1ACBE"/>
                    </a:solidFill>
                    <a:latin typeface="华文楷体" panose="02010600040101010101" pitchFamily="2" charset="-122"/>
                    <a:ea typeface="华文楷体" panose="02010600040101010101" pitchFamily="2" charset="-122"/>
                  </a:rPr>
                  <a:t>...</a:t>
                </a:r>
                <a:endParaRPr lang="zh-CN" altLang="en-US" dirty="0">
                  <a:solidFill>
                    <a:srgbClr val="01ACBE"/>
                  </a:solidFill>
                  <a:latin typeface="华文楷体" panose="02010600040101010101" pitchFamily="2" charset="-122"/>
                  <a:ea typeface="华文楷体" panose="02010600040101010101" pitchFamily="2" charset="-122"/>
                </a:endParaRPr>
              </a:p>
            </p:txBody>
          </p:sp>
          <p:sp>
            <p:nvSpPr>
              <p:cNvPr id="63" name="矩形 62"/>
              <p:cNvSpPr/>
              <p:nvPr/>
            </p:nvSpPr>
            <p:spPr>
              <a:xfrm>
                <a:off x="5393821" y="3520482"/>
                <a:ext cx="385985" cy="709301"/>
              </a:xfrm>
              <a:prstGeom prst="rect">
                <a:avLst/>
              </a:prstGeom>
              <a:no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1ACBE"/>
                    </a:solidFill>
                    <a:latin typeface="华文楷体" panose="02010600040101010101" pitchFamily="2" charset="-122"/>
                    <a:ea typeface="华文楷体" panose="02010600040101010101" pitchFamily="2" charset="-122"/>
                  </a:rPr>
                  <a:t>片段</a:t>
                </a:r>
              </a:p>
            </p:txBody>
          </p:sp>
        </p:grpSp>
      </p:grpSp>
    </p:spTree>
    <p:extLst>
      <p:ext uri="{BB962C8B-B14F-4D97-AF65-F5344CB8AC3E}">
        <p14:creationId xmlns:p14="http://schemas.microsoft.com/office/powerpoint/2010/main" val="17310997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HPACK</a:t>
            </a:r>
            <a:endParaRPr lang="zh-CN" altLang="en-US" dirty="0"/>
          </a:p>
        </p:txBody>
      </p:sp>
      <p:sp>
        <p:nvSpPr>
          <p:cNvPr id="3" name="文本占位符 2"/>
          <p:cNvSpPr>
            <a:spLocks noGrp="1"/>
          </p:cNvSpPr>
          <p:nvPr>
            <p:ph type="body" sz="half" idx="2"/>
          </p:nvPr>
        </p:nvSpPr>
        <p:spPr>
          <a:xfrm>
            <a:off x="685801" y="1249136"/>
            <a:ext cx="5853792" cy="3226611"/>
          </a:xfrm>
        </p:spPr>
        <p:txBody>
          <a:bodyPr/>
          <a:lstStyle/>
          <a:p>
            <a:pPr marL="285750" indent="-285750">
              <a:buSzPct val="150000"/>
              <a:buBlip>
                <a:blip r:embed="rId2"/>
              </a:buBlip>
            </a:pPr>
            <a:r>
              <a:rPr lang="en-US" altLang="zh-CN" dirty="0"/>
              <a:t>Before Http2</a:t>
            </a:r>
            <a:r>
              <a:rPr lang="zh-CN" altLang="en-US" dirty="0"/>
              <a:t>：</a:t>
            </a:r>
            <a:r>
              <a:rPr lang="en-US" altLang="zh-CN" dirty="0"/>
              <a:t>TLS</a:t>
            </a:r>
            <a:r>
              <a:rPr lang="zh-CN" altLang="en-US" dirty="0"/>
              <a:t>层</a:t>
            </a:r>
            <a:r>
              <a:rPr lang="en-US" altLang="zh-CN" dirty="0" err="1"/>
              <a:t>Gzip</a:t>
            </a:r>
            <a:r>
              <a:rPr lang="zh-CN" altLang="en-US" dirty="0"/>
              <a:t>、</a:t>
            </a:r>
            <a:r>
              <a:rPr lang="en-US" altLang="zh-CN" dirty="0"/>
              <a:t>Google SPDY</a:t>
            </a:r>
            <a:r>
              <a:rPr lang="zh-CN" altLang="en-US" dirty="0"/>
              <a:t>均采用</a:t>
            </a:r>
            <a:r>
              <a:rPr lang="en-US" altLang="zh-CN" dirty="0"/>
              <a:t>Deflate</a:t>
            </a:r>
            <a:r>
              <a:rPr lang="zh-CN" altLang="en-US" dirty="0"/>
              <a:t>算法，易受</a:t>
            </a:r>
            <a:r>
              <a:rPr lang="en-US" altLang="zh-CN" dirty="0"/>
              <a:t>Crime</a:t>
            </a:r>
            <a:r>
              <a:rPr lang="zh-CN" altLang="en-US" dirty="0"/>
              <a:t>攻击，</a:t>
            </a:r>
            <a:r>
              <a:rPr lang="zh-CN" altLang="zh-CN" dirty="0"/>
              <a:t>这种攻击能够从被压缩的头部提取加密的认证</a:t>
            </a:r>
            <a:r>
              <a:rPr lang="en-US" altLang="zh-CN" dirty="0"/>
              <a:t>cookie</a:t>
            </a:r>
            <a:r>
              <a:rPr lang="zh-CN" altLang="en-US" dirty="0"/>
              <a:t>。</a:t>
            </a:r>
            <a:endParaRPr lang="en-US" altLang="zh-CN" dirty="0"/>
          </a:p>
          <a:p>
            <a:pPr marL="285750" indent="-285750">
              <a:buSzPct val="150000"/>
              <a:buBlip>
                <a:blip r:embed="rId2"/>
              </a:buBlip>
            </a:pPr>
            <a:r>
              <a:rPr lang="en-US" altLang="zh-CN" dirty="0"/>
              <a:t>HPACK</a:t>
            </a:r>
            <a:r>
              <a:rPr lang="zh-CN" altLang="zh-CN" dirty="0"/>
              <a:t>不像</a:t>
            </a:r>
            <a:r>
              <a:rPr lang="en-US" altLang="zh-CN" dirty="0"/>
              <a:t>DEFLATE</a:t>
            </a:r>
            <a:r>
              <a:rPr lang="zh-CN" altLang="zh-CN" dirty="0"/>
              <a:t>一样使用部分向后字符串匹配和动态</a:t>
            </a:r>
            <a:r>
              <a:rPr lang="en-US" altLang="zh-CN" dirty="0"/>
              <a:t>Huffman</a:t>
            </a:r>
            <a:r>
              <a:rPr lang="zh-CN" altLang="zh-CN" dirty="0"/>
              <a:t>编码</a:t>
            </a:r>
            <a:r>
              <a:rPr lang="zh-CN" altLang="en-US" dirty="0"/>
              <a:t>，对</a:t>
            </a:r>
            <a:r>
              <a:rPr lang="en-US" altLang="zh-CN" dirty="0"/>
              <a:t>CRIME</a:t>
            </a:r>
            <a:r>
              <a:rPr lang="zh-CN" altLang="zh-CN" dirty="0"/>
              <a:t>攻击</a:t>
            </a:r>
            <a:r>
              <a:rPr lang="zh-CN" altLang="en-US" dirty="0"/>
              <a:t>适应性强，被认为安全。</a:t>
            </a:r>
          </a:p>
        </p:txBody>
      </p:sp>
    </p:spTree>
    <p:extLst>
      <p:ext uri="{BB962C8B-B14F-4D97-AF65-F5344CB8AC3E}">
        <p14:creationId xmlns:p14="http://schemas.microsoft.com/office/powerpoint/2010/main" val="17310997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基本原理</a:t>
            </a:r>
          </a:p>
        </p:txBody>
      </p:sp>
      <p:sp>
        <p:nvSpPr>
          <p:cNvPr id="3" name="文本占位符 2"/>
          <p:cNvSpPr>
            <a:spLocks noGrp="1"/>
          </p:cNvSpPr>
          <p:nvPr>
            <p:ph type="body" sz="half" idx="2"/>
          </p:nvPr>
        </p:nvSpPr>
        <p:spPr>
          <a:xfrm>
            <a:off x="855963" y="1494319"/>
            <a:ext cx="6916437" cy="1297867"/>
          </a:xfrm>
        </p:spPr>
        <p:txBody>
          <a:bodyPr>
            <a:normAutofit/>
          </a:bodyPr>
          <a:lstStyle/>
          <a:p>
            <a:r>
              <a:rPr lang="en-US" altLang="zh-CN" dirty="0"/>
              <a:t>HPACK</a:t>
            </a:r>
            <a:r>
              <a:rPr lang="zh-CN" altLang="zh-CN" b="1" dirty="0">
                <a:solidFill>
                  <a:srgbClr val="E91E63"/>
                </a:solidFill>
              </a:rPr>
              <a:t>压缩上下文</a:t>
            </a:r>
            <a:r>
              <a:rPr lang="zh-CN" altLang="zh-CN" dirty="0"/>
              <a:t>由静态</a:t>
            </a:r>
            <a:r>
              <a:rPr lang="zh-CN" altLang="en-US" dirty="0"/>
              <a:t>索引表</a:t>
            </a:r>
            <a:r>
              <a:rPr lang="zh-CN" altLang="zh-CN" dirty="0"/>
              <a:t>和动态</a:t>
            </a:r>
            <a:r>
              <a:rPr lang="zh-CN" altLang="en-US" dirty="0"/>
              <a:t>索引</a:t>
            </a:r>
            <a:r>
              <a:rPr lang="zh-CN" altLang="zh-CN" dirty="0"/>
              <a:t>表组成</a:t>
            </a:r>
            <a:r>
              <a:rPr lang="zh-CN" altLang="en-US" dirty="0"/>
              <a:t>；</a:t>
            </a:r>
            <a:endParaRPr lang="en-US" altLang="zh-CN" dirty="0"/>
          </a:p>
          <a:p>
            <a:r>
              <a:rPr lang="zh-CN" altLang="zh-CN" dirty="0"/>
              <a:t>静态表在规范中定义，提供所有连接可能使用的常见</a:t>
            </a:r>
            <a:r>
              <a:rPr lang="en-US" altLang="zh-CN" b="1" dirty="0">
                <a:solidFill>
                  <a:srgbClr val="E91E63"/>
                </a:solidFill>
              </a:rPr>
              <a:t>Http</a:t>
            </a:r>
            <a:r>
              <a:rPr lang="zh-CN" altLang="zh-CN" b="1" dirty="0">
                <a:solidFill>
                  <a:srgbClr val="E91E63"/>
                </a:solidFill>
              </a:rPr>
              <a:t>头字段</a:t>
            </a:r>
            <a:r>
              <a:rPr lang="zh-CN" altLang="zh-CN" dirty="0"/>
              <a:t>列表</a:t>
            </a:r>
            <a:r>
              <a:rPr lang="en-US" altLang="zh-CN" dirty="0"/>
              <a:t>; </a:t>
            </a:r>
          </a:p>
          <a:p>
            <a:r>
              <a:rPr lang="zh-CN" altLang="zh-CN" dirty="0"/>
              <a:t>动态表最初为空，基于</a:t>
            </a:r>
            <a:r>
              <a:rPr lang="zh-CN" altLang="zh-CN" b="1" dirty="0">
                <a:solidFill>
                  <a:srgbClr val="E91E63"/>
                </a:solidFill>
              </a:rPr>
              <a:t>特定连接</a:t>
            </a:r>
            <a:r>
              <a:rPr lang="zh-CN" altLang="zh-CN" dirty="0"/>
              <a:t>中的交换值更新。</a:t>
            </a:r>
            <a:endParaRPr lang="en-US" altLang="zh-CN" dirty="0"/>
          </a:p>
          <a:p>
            <a:r>
              <a:rPr lang="en-US" altLang="zh-CN" dirty="0"/>
              <a:t>HPACK</a:t>
            </a:r>
            <a:r>
              <a:rPr lang="zh-CN" altLang="en-US" dirty="0"/>
              <a:t>：静态索引表 </a:t>
            </a:r>
            <a:r>
              <a:rPr lang="en-US" altLang="zh-CN" dirty="0"/>
              <a:t>+ </a:t>
            </a:r>
            <a:r>
              <a:rPr lang="zh-CN" altLang="en-US" dirty="0"/>
              <a:t>动态索引表 </a:t>
            </a:r>
            <a:r>
              <a:rPr lang="en-US" altLang="zh-CN" dirty="0"/>
              <a:t>+ </a:t>
            </a:r>
            <a:r>
              <a:rPr lang="zh-CN" altLang="en-US" dirty="0"/>
              <a:t>静态</a:t>
            </a:r>
            <a:r>
              <a:rPr lang="en-US" altLang="zh-CN" dirty="0"/>
              <a:t>Huffman</a:t>
            </a:r>
            <a:r>
              <a:rPr lang="zh-CN" altLang="en-US" dirty="0"/>
              <a:t>编码</a:t>
            </a:r>
            <a:endParaRPr lang="en-US" altLang="zh-CN" dirty="0"/>
          </a:p>
        </p:txBody>
      </p:sp>
      <p:grpSp>
        <p:nvGrpSpPr>
          <p:cNvPr id="4" name="组合 3"/>
          <p:cNvGrpSpPr/>
          <p:nvPr/>
        </p:nvGrpSpPr>
        <p:grpSpPr>
          <a:xfrm>
            <a:off x="534662" y="898245"/>
            <a:ext cx="1857473"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概述</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grpSp>
        <p:nvGrpSpPr>
          <p:cNvPr id="36" name="组合 35"/>
          <p:cNvGrpSpPr/>
          <p:nvPr/>
        </p:nvGrpSpPr>
        <p:grpSpPr>
          <a:xfrm>
            <a:off x="1044095" y="2883253"/>
            <a:ext cx="5259414" cy="1596972"/>
            <a:chOff x="896457" y="2680938"/>
            <a:chExt cx="5259414" cy="1596972"/>
          </a:xfrm>
        </p:grpSpPr>
        <p:sp>
          <p:nvSpPr>
            <p:cNvPr id="37" name="左大括号 36"/>
            <p:cNvSpPr/>
            <p:nvPr/>
          </p:nvSpPr>
          <p:spPr>
            <a:xfrm>
              <a:off x="1951265" y="2871185"/>
              <a:ext cx="290648" cy="1216479"/>
            </a:xfrm>
            <a:prstGeom prst="leftBrace">
              <a:avLst/>
            </a:prstGeom>
            <a:ln w="28575">
              <a:solidFill>
                <a:srgbClr val="01AC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文本占位符 2"/>
            <p:cNvSpPr txBox="1">
              <a:spLocks/>
            </p:cNvSpPr>
            <p:nvPr/>
          </p:nvSpPr>
          <p:spPr>
            <a:xfrm>
              <a:off x="2241913" y="2680938"/>
              <a:ext cx="1317716" cy="38049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dirty="0"/>
                <a:t>先前未出现</a:t>
              </a:r>
            </a:p>
          </p:txBody>
        </p:sp>
        <p:sp>
          <p:nvSpPr>
            <p:cNvPr id="39" name="文本占位符 2"/>
            <p:cNvSpPr txBox="1">
              <a:spLocks/>
            </p:cNvSpPr>
            <p:nvPr/>
          </p:nvSpPr>
          <p:spPr>
            <a:xfrm>
              <a:off x="2241913" y="3897417"/>
              <a:ext cx="1317716" cy="38049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dirty="0"/>
                <a:t>动态表中有</a:t>
              </a:r>
            </a:p>
          </p:txBody>
        </p:sp>
        <p:sp>
          <p:nvSpPr>
            <p:cNvPr id="40" name="文本占位符 2"/>
            <p:cNvSpPr txBox="1">
              <a:spLocks/>
            </p:cNvSpPr>
            <p:nvPr/>
          </p:nvSpPr>
          <p:spPr>
            <a:xfrm>
              <a:off x="2241913" y="3301247"/>
              <a:ext cx="1317716" cy="38049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dirty="0"/>
                <a:t>静态表中有</a:t>
              </a:r>
            </a:p>
          </p:txBody>
        </p:sp>
        <p:sp>
          <p:nvSpPr>
            <p:cNvPr id="41" name="文本占位符 2"/>
            <p:cNvSpPr txBox="1">
              <a:spLocks/>
            </p:cNvSpPr>
            <p:nvPr/>
          </p:nvSpPr>
          <p:spPr>
            <a:xfrm>
              <a:off x="896457" y="3298833"/>
              <a:ext cx="1134275" cy="38049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dirty="0"/>
                <a:t>头部字段</a:t>
              </a:r>
            </a:p>
          </p:txBody>
        </p:sp>
        <p:cxnSp>
          <p:nvCxnSpPr>
            <p:cNvPr id="42" name="直接箭头连接符 41"/>
            <p:cNvCxnSpPr/>
            <p:nvPr/>
          </p:nvCxnSpPr>
          <p:spPr>
            <a:xfrm>
              <a:off x="3437983" y="3491493"/>
              <a:ext cx="648000" cy="0"/>
            </a:xfrm>
            <a:prstGeom prst="straightConnector1">
              <a:avLst/>
            </a:prstGeom>
            <a:ln w="28575">
              <a:solidFill>
                <a:srgbClr val="01ACBE"/>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437983" y="4082298"/>
              <a:ext cx="648000" cy="0"/>
            </a:xfrm>
            <a:prstGeom prst="straightConnector1">
              <a:avLst/>
            </a:prstGeom>
            <a:ln w="28575">
              <a:solidFill>
                <a:srgbClr val="01ACBE"/>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3437983" y="2871185"/>
              <a:ext cx="648000" cy="0"/>
            </a:xfrm>
            <a:prstGeom prst="straightConnector1">
              <a:avLst/>
            </a:prstGeom>
            <a:ln w="28575">
              <a:solidFill>
                <a:srgbClr val="01ACBE"/>
              </a:solidFill>
              <a:tailEnd type="arrow"/>
            </a:ln>
          </p:spPr>
          <p:style>
            <a:lnRef idx="1">
              <a:schemeClr val="accent1"/>
            </a:lnRef>
            <a:fillRef idx="0">
              <a:schemeClr val="accent1"/>
            </a:fillRef>
            <a:effectRef idx="0">
              <a:schemeClr val="accent1"/>
            </a:effectRef>
            <a:fontRef idx="minor">
              <a:schemeClr val="tx1"/>
            </a:fontRef>
          </p:style>
        </p:cxnSp>
        <p:sp>
          <p:nvSpPr>
            <p:cNvPr id="45" name="文本占位符 2"/>
            <p:cNvSpPr txBox="1">
              <a:spLocks/>
            </p:cNvSpPr>
            <p:nvPr/>
          </p:nvSpPr>
          <p:spPr>
            <a:xfrm>
              <a:off x="4126533" y="3897417"/>
              <a:ext cx="2029338" cy="38049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dirty="0"/>
                <a:t>使用动态索引替换</a:t>
              </a:r>
            </a:p>
          </p:txBody>
        </p:sp>
        <p:sp>
          <p:nvSpPr>
            <p:cNvPr id="46" name="文本占位符 2"/>
            <p:cNvSpPr txBox="1">
              <a:spLocks/>
            </p:cNvSpPr>
            <p:nvPr/>
          </p:nvSpPr>
          <p:spPr>
            <a:xfrm>
              <a:off x="4126532" y="3317707"/>
              <a:ext cx="1825232" cy="380493"/>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dirty="0"/>
                <a:t>使用静态索引替换</a:t>
              </a:r>
            </a:p>
          </p:txBody>
        </p:sp>
        <p:sp>
          <p:nvSpPr>
            <p:cNvPr id="47" name="文本占位符 2"/>
            <p:cNvSpPr txBox="1">
              <a:spLocks/>
            </p:cNvSpPr>
            <p:nvPr/>
          </p:nvSpPr>
          <p:spPr>
            <a:xfrm>
              <a:off x="4126533" y="2688926"/>
              <a:ext cx="1898710" cy="38049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dirty="0"/>
                <a:t>静态</a:t>
              </a:r>
              <a:r>
                <a:rPr lang="en-US" altLang="zh-CN" dirty="0"/>
                <a:t>Huffman</a:t>
              </a:r>
              <a:r>
                <a:rPr lang="zh-CN" altLang="en-US" dirty="0"/>
                <a:t>编码</a:t>
              </a:r>
            </a:p>
          </p:txBody>
        </p:sp>
      </p:grpSp>
    </p:spTree>
    <p:extLst>
      <p:ext uri="{BB962C8B-B14F-4D97-AF65-F5344CB8AC3E}">
        <p14:creationId xmlns:p14="http://schemas.microsoft.com/office/powerpoint/2010/main" val="17310997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基本原理</a:t>
            </a:r>
          </a:p>
        </p:txBody>
      </p:sp>
      <p:sp>
        <p:nvSpPr>
          <p:cNvPr id="3" name="文本占位符 2"/>
          <p:cNvSpPr>
            <a:spLocks noGrp="1"/>
          </p:cNvSpPr>
          <p:nvPr>
            <p:ph type="body" sz="half" idx="2"/>
          </p:nvPr>
        </p:nvSpPr>
        <p:spPr>
          <a:xfrm>
            <a:off x="855963" y="1494318"/>
            <a:ext cx="7298011" cy="1379511"/>
          </a:xfrm>
        </p:spPr>
        <p:txBody>
          <a:bodyPr/>
          <a:lstStyle/>
          <a:p>
            <a:pPr marL="285750" indent="-285750">
              <a:buSzPct val="150000"/>
              <a:buBlip>
                <a:blip r:embed="rId3"/>
              </a:buBlip>
            </a:pPr>
            <a:r>
              <a:rPr lang="zh-CN" altLang="zh-CN" dirty="0"/>
              <a:t>预先定义在</a:t>
            </a:r>
            <a:r>
              <a:rPr lang="en-US" altLang="zh-CN" dirty="0"/>
              <a:t>RFC</a:t>
            </a:r>
            <a:r>
              <a:rPr lang="zh-CN" altLang="zh-CN" dirty="0"/>
              <a:t>中的</a:t>
            </a:r>
            <a:r>
              <a:rPr lang="zh-CN" altLang="zh-CN" b="1" dirty="0">
                <a:solidFill>
                  <a:srgbClr val="E91E63"/>
                </a:solidFill>
              </a:rPr>
              <a:t>固定不变</a:t>
            </a:r>
            <a:r>
              <a:rPr lang="zh-CN" altLang="zh-CN" dirty="0"/>
              <a:t>的索引表</a:t>
            </a:r>
            <a:endParaRPr lang="en-US" altLang="zh-CN" dirty="0"/>
          </a:p>
          <a:p>
            <a:pPr marL="285750" indent="-285750">
              <a:buSzPct val="150000"/>
              <a:buBlip>
                <a:blip r:embed="rId3"/>
              </a:buBlip>
            </a:pPr>
            <a:r>
              <a:rPr lang="zh-CN" altLang="zh-CN" dirty="0"/>
              <a:t>目前出现频率比较高的头部的名值对</a:t>
            </a:r>
            <a:r>
              <a:rPr lang="zh-CN" altLang="en-US" dirty="0"/>
              <a:t>（</a:t>
            </a:r>
            <a:r>
              <a:rPr lang="en-US" altLang="zh-CN" dirty="0"/>
              <a:t>key-value</a:t>
            </a:r>
            <a:r>
              <a:rPr lang="zh-CN" altLang="en-US" dirty="0"/>
              <a:t>）的索引</a:t>
            </a:r>
            <a:endParaRPr lang="en-US" altLang="zh-CN" dirty="0"/>
          </a:p>
          <a:p>
            <a:pPr marL="285750" indent="-285750">
              <a:buSzPct val="150000"/>
              <a:buBlip>
                <a:blip r:embed="rId3"/>
              </a:buBlip>
            </a:pPr>
            <a:r>
              <a:rPr lang="zh-CN" altLang="zh-CN" dirty="0"/>
              <a:t>表的索引值为</a:t>
            </a:r>
            <a:r>
              <a:rPr lang="en-US" altLang="zh-CN" dirty="0"/>
              <a:t>1~61</a:t>
            </a:r>
          </a:p>
          <a:p>
            <a:pPr marL="285750" indent="-285750">
              <a:buSzPct val="150000"/>
              <a:buBlip>
                <a:blip r:embed="rId3"/>
              </a:buBlip>
            </a:pPr>
            <a:r>
              <a:rPr lang="zh-CN" altLang="zh-CN" dirty="0"/>
              <a:t>每个索引对应于一个频繁出现的头部名值对或只对应于名，值为空</a:t>
            </a:r>
            <a:endParaRPr lang="zh-CN" altLang="en-US" dirty="0"/>
          </a:p>
        </p:txBody>
      </p:sp>
      <p:grpSp>
        <p:nvGrpSpPr>
          <p:cNvPr id="4" name="组合 3"/>
          <p:cNvGrpSpPr/>
          <p:nvPr/>
        </p:nvGrpSpPr>
        <p:grpSpPr>
          <a:xfrm>
            <a:off x="534662" y="898245"/>
            <a:ext cx="2126895"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静态索引表</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pic>
        <p:nvPicPr>
          <p:cNvPr id="35" name="图片 34"/>
          <p:cNvPicPr/>
          <p:nvPr/>
        </p:nvPicPr>
        <p:blipFill>
          <a:blip r:embed="rId4"/>
          <a:stretch>
            <a:fillRect/>
          </a:stretch>
        </p:blipFill>
        <p:spPr>
          <a:xfrm>
            <a:off x="1705321" y="3042693"/>
            <a:ext cx="4405087" cy="1480321"/>
          </a:xfrm>
          <a:prstGeom prst="rect">
            <a:avLst/>
          </a:prstGeom>
        </p:spPr>
      </p:pic>
    </p:spTree>
    <p:extLst>
      <p:ext uri="{BB962C8B-B14F-4D97-AF65-F5344CB8AC3E}">
        <p14:creationId xmlns:p14="http://schemas.microsoft.com/office/powerpoint/2010/main" val="27843956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基本原理</a:t>
            </a:r>
          </a:p>
        </p:txBody>
      </p:sp>
      <p:sp>
        <p:nvSpPr>
          <p:cNvPr id="3" name="文本占位符 2"/>
          <p:cNvSpPr>
            <a:spLocks noGrp="1"/>
          </p:cNvSpPr>
          <p:nvPr>
            <p:ph type="body" sz="half" idx="2"/>
          </p:nvPr>
        </p:nvSpPr>
        <p:spPr>
          <a:xfrm>
            <a:off x="896459" y="1608618"/>
            <a:ext cx="5683956" cy="2981429"/>
          </a:xfrm>
        </p:spPr>
        <p:txBody>
          <a:bodyPr/>
          <a:lstStyle/>
          <a:p>
            <a:pPr marL="285750" indent="-285750">
              <a:buSzPct val="150000"/>
              <a:buBlip>
                <a:blip r:embed="rId2"/>
              </a:buBlip>
            </a:pPr>
            <a:r>
              <a:rPr lang="zh-CN" altLang="en-US" dirty="0"/>
              <a:t>一个</a:t>
            </a:r>
            <a:r>
              <a:rPr lang="zh-CN" altLang="zh-CN" dirty="0"/>
              <a:t>与</a:t>
            </a:r>
            <a:r>
              <a:rPr lang="zh-CN" altLang="zh-CN" b="1" dirty="0">
                <a:solidFill>
                  <a:srgbClr val="E91E63"/>
                </a:solidFill>
              </a:rPr>
              <a:t>具体的</a:t>
            </a:r>
            <a:r>
              <a:rPr lang="en-US" altLang="zh-CN" b="1" dirty="0">
                <a:solidFill>
                  <a:srgbClr val="E91E63"/>
                </a:solidFill>
              </a:rPr>
              <a:t>HPACK</a:t>
            </a:r>
            <a:r>
              <a:rPr lang="zh-CN" altLang="zh-CN" b="1" dirty="0">
                <a:solidFill>
                  <a:srgbClr val="E91E63"/>
                </a:solidFill>
              </a:rPr>
              <a:t>编解码上下文相关</a:t>
            </a:r>
            <a:r>
              <a:rPr lang="zh-CN" altLang="zh-CN" dirty="0"/>
              <a:t>的</a:t>
            </a:r>
            <a:r>
              <a:rPr lang="zh-CN" altLang="en-US" dirty="0"/>
              <a:t>，</a:t>
            </a:r>
            <a:r>
              <a:rPr lang="zh-CN" altLang="zh-CN" b="1" dirty="0">
                <a:solidFill>
                  <a:srgbClr val="E91E63"/>
                </a:solidFill>
              </a:rPr>
              <a:t>初始为空</a:t>
            </a:r>
            <a:r>
              <a:rPr lang="zh-CN" altLang="en-US" dirty="0"/>
              <a:t>，需</a:t>
            </a:r>
            <a:r>
              <a:rPr lang="zh-CN" altLang="zh-CN" dirty="0"/>
              <a:t>在使用过程中</a:t>
            </a:r>
            <a:r>
              <a:rPr lang="zh-CN" altLang="zh-CN" b="1" dirty="0">
                <a:solidFill>
                  <a:srgbClr val="E91E63"/>
                </a:solidFill>
              </a:rPr>
              <a:t>动态添加</a:t>
            </a:r>
            <a:r>
              <a:rPr lang="zh-CN" altLang="zh-CN" dirty="0"/>
              <a:t>条目</a:t>
            </a:r>
            <a:r>
              <a:rPr lang="zh-CN" altLang="en-US" dirty="0"/>
              <a:t>的索引表</a:t>
            </a:r>
            <a:endParaRPr lang="en-US" altLang="zh-CN" dirty="0"/>
          </a:p>
          <a:p>
            <a:pPr marL="285750" indent="-285750">
              <a:buSzPct val="150000"/>
              <a:buBlip>
                <a:blip r:embed="rId2"/>
              </a:buBlip>
            </a:pPr>
            <a:r>
              <a:rPr lang="en-US" altLang="zh-CN" b="1" dirty="0">
                <a:solidFill>
                  <a:srgbClr val="E91E63"/>
                </a:solidFill>
              </a:rPr>
              <a:t>FIFO</a:t>
            </a:r>
            <a:r>
              <a:rPr lang="zh-CN" altLang="zh-CN" dirty="0"/>
              <a:t>的列表</a:t>
            </a:r>
            <a:endParaRPr lang="en-US" altLang="zh-CN" dirty="0"/>
          </a:p>
          <a:p>
            <a:pPr marL="285750" indent="-285750">
              <a:buSzPct val="150000"/>
              <a:buBlip>
                <a:blip r:embed="rId2"/>
              </a:buBlip>
            </a:pPr>
            <a:r>
              <a:rPr lang="zh-CN" altLang="zh-CN" dirty="0"/>
              <a:t>索引值</a:t>
            </a:r>
            <a:r>
              <a:rPr lang="zh-CN" altLang="zh-CN" b="1" dirty="0">
                <a:solidFill>
                  <a:srgbClr val="E91E63"/>
                </a:solidFill>
              </a:rPr>
              <a:t>从新至旧</a:t>
            </a:r>
            <a:r>
              <a:rPr lang="zh-CN" altLang="zh-CN" dirty="0"/>
              <a:t>为</a:t>
            </a:r>
            <a:r>
              <a:rPr lang="en-US" altLang="zh-CN" dirty="0"/>
              <a:t>62~n</a:t>
            </a:r>
          </a:p>
          <a:p>
            <a:pPr marL="285750" indent="-285750">
              <a:buSzPct val="150000"/>
              <a:buBlip>
                <a:blip r:embed="rId2"/>
              </a:buBlip>
            </a:pPr>
            <a:r>
              <a:rPr lang="en-US" altLang="zh-CN" dirty="0"/>
              <a:t>Size = (Byte/Header + 32) </a:t>
            </a:r>
            <a:r>
              <a:rPr lang="zh-CN" altLang="en-US" dirty="0"/>
              <a:t>* 键值对数</a:t>
            </a:r>
            <a:endParaRPr lang="en-US" altLang="zh-CN" dirty="0"/>
          </a:p>
          <a:p>
            <a:pPr marL="285750" indent="-285750">
              <a:buSzPct val="150000"/>
              <a:buBlip>
                <a:blip r:embed="rId2"/>
              </a:buBlip>
            </a:pPr>
            <a:r>
              <a:rPr lang="en-US" altLang="zh-CN" dirty="0"/>
              <a:t>Size</a:t>
            </a:r>
            <a:r>
              <a:rPr lang="zh-CN" altLang="en-US" dirty="0"/>
              <a:t>可动态更新</a:t>
            </a:r>
          </a:p>
        </p:txBody>
      </p:sp>
      <p:grpSp>
        <p:nvGrpSpPr>
          <p:cNvPr id="4" name="组合 3"/>
          <p:cNvGrpSpPr/>
          <p:nvPr/>
        </p:nvGrpSpPr>
        <p:grpSpPr>
          <a:xfrm>
            <a:off x="534662" y="898245"/>
            <a:ext cx="2126895"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effectLst>
                        <a:outerShdw blurRad="101600" dist="50800" dir="2700000" algn="tl" rotWithShape="0">
                          <a:prstClr val="black">
                            <a:alpha val="40000"/>
                          </a:prstClr>
                        </a:outerShdw>
                      </a:effectLst>
                      <a:latin typeface="Consolas" panose="020B0609020204030204" pitchFamily="49" charset="0"/>
                      <a:ea typeface="华文楷体" panose="02010600040101010101" pitchFamily="2" charset="-122"/>
                    </a:rPr>
                    <a:t>动</a:t>
                  </a: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态索引表</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spTree>
    <p:extLst>
      <p:ext uri="{BB962C8B-B14F-4D97-AF65-F5344CB8AC3E}">
        <p14:creationId xmlns:p14="http://schemas.microsoft.com/office/powerpoint/2010/main" val="8771614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基本原理</a:t>
            </a:r>
          </a:p>
        </p:txBody>
      </p:sp>
      <p:sp>
        <p:nvSpPr>
          <p:cNvPr id="3" name="文本占位符 2"/>
          <p:cNvSpPr>
            <a:spLocks noGrp="1"/>
          </p:cNvSpPr>
          <p:nvPr>
            <p:ph type="body" sz="half" idx="2"/>
          </p:nvPr>
        </p:nvSpPr>
        <p:spPr>
          <a:xfrm>
            <a:off x="855964" y="1494318"/>
            <a:ext cx="6516386" cy="946803"/>
          </a:xfrm>
        </p:spPr>
        <p:txBody>
          <a:bodyPr/>
          <a:lstStyle/>
          <a:p>
            <a:r>
              <a:rPr lang="en-US" altLang="zh-CN" b="1" dirty="0">
                <a:solidFill>
                  <a:srgbClr val="E91E63"/>
                </a:solidFill>
              </a:rPr>
              <a:t>Huffman</a:t>
            </a:r>
            <a:r>
              <a:rPr lang="zh-CN" altLang="en-US" b="1" dirty="0">
                <a:solidFill>
                  <a:srgbClr val="E91E63"/>
                </a:solidFill>
              </a:rPr>
              <a:t>编码</a:t>
            </a:r>
            <a:r>
              <a:rPr lang="zh-CN" altLang="en-US" dirty="0"/>
              <a:t>：</a:t>
            </a:r>
            <a:r>
              <a:rPr lang="zh-CN" altLang="zh-CN" dirty="0"/>
              <a:t>根据字符出现的概率重新编排字符的二进制</a:t>
            </a:r>
            <a:r>
              <a:rPr lang="zh-CN" altLang="en-US" dirty="0"/>
              <a:t>编码</a:t>
            </a:r>
            <a:endParaRPr lang="en-US" altLang="zh-CN" dirty="0"/>
          </a:p>
          <a:p>
            <a:r>
              <a:rPr lang="zh-CN" altLang="en-US" b="1" dirty="0">
                <a:solidFill>
                  <a:srgbClr val="E91E63"/>
                </a:solidFill>
              </a:rPr>
              <a:t>静态</a:t>
            </a:r>
            <a:r>
              <a:rPr lang="en-US" altLang="zh-CN" b="1" dirty="0">
                <a:solidFill>
                  <a:srgbClr val="E91E63"/>
                </a:solidFill>
              </a:rPr>
              <a:t>Huffman</a:t>
            </a:r>
            <a:r>
              <a:rPr lang="zh-CN" altLang="en-US" b="1" dirty="0">
                <a:solidFill>
                  <a:srgbClr val="E91E63"/>
                </a:solidFill>
              </a:rPr>
              <a:t>编码</a:t>
            </a:r>
            <a:r>
              <a:rPr lang="zh-CN" altLang="en-US" dirty="0"/>
              <a:t>：</a:t>
            </a:r>
            <a:r>
              <a:rPr lang="zh-CN" altLang="zh-CN" dirty="0"/>
              <a:t>根据过去大量</a:t>
            </a:r>
            <a:r>
              <a:rPr lang="en-US" altLang="zh-CN" dirty="0"/>
              <a:t>Http</a:t>
            </a:r>
            <a:r>
              <a:rPr lang="zh-CN" altLang="zh-CN" dirty="0"/>
              <a:t>头部数据而制定的一套</a:t>
            </a:r>
            <a:r>
              <a:rPr lang="zh-CN" altLang="en-US" dirty="0"/>
              <a:t>预定义在</a:t>
            </a:r>
            <a:r>
              <a:rPr lang="en-US" altLang="zh-CN" dirty="0"/>
              <a:t>RFC</a:t>
            </a:r>
            <a:r>
              <a:rPr lang="zh-CN" altLang="en-US" dirty="0"/>
              <a:t>中的</a:t>
            </a:r>
            <a:r>
              <a:rPr lang="zh-CN" altLang="zh-CN" dirty="0"/>
              <a:t>编码方案</a:t>
            </a:r>
            <a:endParaRPr lang="en-US" altLang="zh-CN" dirty="0"/>
          </a:p>
        </p:txBody>
      </p:sp>
      <p:grpSp>
        <p:nvGrpSpPr>
          <p:cNvPr id="35" name="组合 34"/>
          <p:cNvGrpSpPr/>
          <p:nvPr/>
        </p:nvGrpSpPr>
        <p:grpSpPr>
          <a:xfrm>
            <a:off x="534662" y="873028"/>
            <a:ext cx="2869845" cy="426674"/>
            <a:chOff x="534662" y="873028"/>
            <a:chExt cx="2869845" cy="426674"/>
          </a:xfrm>
        </p:grpSpPr>
        <p:grpSp>
          <p:nvGrpSpPr>
            <p:cNvPr id="5" name="组合 4"/>
            <p:cNvGrpSpPr>
              <a:grpSpLocks noChangeAspect="1"/>
            </p:cNvGrpSpPr>
            <p:nvPr/>
          </p:nvGrpSpPr>
          <p:grpSpPr>
            <a:xfrm>
              <a:off x="534662" y="916082"/>
              <a:ext cx="247988"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96458" y="873028"/>
              <a:ext cx="2508049"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静态</a:t>
                  </a:r>
                  <a:r>
                    <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Huffman</a:t>
                  </a: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编码</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pic>
        <p:nvPicPr>
          <p:cNvPr id="36" name="图片 35"/>
          <p:cNvPicPr/>
          <p:nvPr/>
        </p:nvPicPr>
        <p:blipFill>
          <a:blip r:embed="rId2"/>
          <a:stretch>
            <a:fillRect/>
          </a:stretch>
        </p:blipFill>
        <p:spPr>
          <a:xfrm>
            <a:off x="1645195" y="2575831"/>
            <a:ext cx="4951548" cy="1702253"/>
          </a:xfrm>
          <a:prstGeom prst="rect">
            <a:avLst/>
          </a:prstGeom>
        </p:spPr>
      </p:pic>
    </p:spTree>
    <p:extLst>
      <p:ext uri="{BB962C8B-B14F-4D97-AF65-F5344CB8AC3E}">
        <p14:creationId xmlns:p14="http://schemas.microsoft.com/office/powerpoint/2010/main" val="27843956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基本原理</a:t>
            </a:r>
          </a:p>
        </p:txBody>
      </p:sp>
      <p:sp>
        <p:nvSpPr>
          <p:cNvPr id="3" name="文本占位符 2"/>
          <p:cNvSpPr>
            <a:spLocks noGrp="1"/>
          </p:cNvSpPr>
          <p:nvPr>
            <p:ph type="body" sz="half" idx="2"/>
          </p:nvPr>
        </p:nvSpPr>
        <p:spPr>
          <a:xfrm>
            <a:off x="896458" y="1551468"/>
            <a:ext cx="6802136" cy="2981429"/>
          </a:xfrm>
        </p:spPr>
        <p:txBody>
          <a:bodyPr/>
          <a:lstStyle/>
          <a:p>
            <a:r>
              <a:rPr lang="zh-CN" altLang="en-US" b="1" dirty="0">
                <a:solidFill>
                  <a:srgbClr val="E91E63"/>
                </a:solidFill>
              </a:rPr>
              <a:t>特点：</a:t>
            </a:r>
            <a:endParaRPr lang="en-US" altLang="zh-CN" b="1" dirty="0">
              <a:solidFill>
                <a:srgbClr val="E91E63"/>
              </a:solidFill>
            </a:endParaRPr>
          </a:p>
          <a:p>
            <a:pPr marL="285750" indent="-285750">
              <a:buSzPct val="150000"/>
              <a:buBlip>
                <a:blip r:embed="rId2"/>
              </a:buBlip>
            </a:pPr>
            <a:r>
              <a:rPr lang="zh-CN" altLang="zh-CN" dirty="0"/>
              <a:t>一个静态</a:t>
            </a:r>
            <a:r>
              <a:rPr lang="en-US" altLang="zh-CN" dirty="0"/>
              <a:t>Huffman</a:t>
            </a:r>
            <a:r>
              <a:rPr lang="zh-CN" altLang="zh-CN" dirty="0"/>
              <a:t>编码可以被用于为任何字符串编码：</a:t>
            </a:r>
            <a:r>
              <a:rPr lang="en-US" altLang="zh-CN" dirty="0"/>
              <a:t>key/value</a:t>
            </a:r>
          </a:p>
          <a:p>
            <a:pPr marL="285750" indent="-285750">
              <a:buSzPct val="150000"/>
              <a:buBlip>
                <a:blip r:embed="rId2"/>
              </a:buBlip>
            </a:pPr>
            <a:r>
              <a:rPr lang="zh-CN" altLang="zh-CN" dirty="0"/>
              <a:t>专门为</a:t>
            </a:r>
            <a:r>
              <a:rPr lang="en-US" altLang="zh-CN" dirty="0"/>
              <a:t>Http</a:t>
            </a:r>
            <a:r>
              <a:rPr lang="zh-CN" altLang="en-US" dirty="0"/>
              <a:t>请求</a:t>
            </a:r>
            <a:r>
              <a:rPr lang="en-US" altLang="zh-CN" dirty="0"/>
              <a:t>/</a:t>
            </a:r>
            <a:r>
              <a:rPr lang="zh-CN" altLang="en-US" dirty="0"/>
              <a:t>响应</a:t>
            </a:r>
            <a:r>
              <a:rPr lang="zh-CN" altLang="zh-CN" dirty="0"/>
              <a:t>头部计算出来的</a:t>
            </a:r>
            <a:r>
              <a:rPr lang="en-US" altLang="zh-CN" dirty="0"/>
              <a:t>—ASCII</a:t>
            </a:r>
            <a:r>
              <a:rPr lang="zh-CN" altLang="zh-CN" dirty="0"/>
              <a:t>数字和小写字母的编码更短</a:t>
            </a:r>
            <a:endParaRPr lang="en-US" altLang="zh-CN" dirty="0"/>
          </a:p>
          <a:p>
            <a:pPr marL="285750" indent="-285750">
              <a:buSzPct val="150000"/>
              <a:buBlip>
                <a:blip r:embed="rId2"/>
              </a:buBlip>
            </a:pPr>
            <a:r>
              <a:rPr lang="zh-CN" altLang="zh-CN" dirty="0"/>
              <a:t>最短的编码可能只有</a:t>
            </a:r>
            <a:r>
              <a:rPr lang="en-US" altLang="zh-CN" dirty="0"/>
              <a:t>5</a:t>
            </a:r>
            <a:r>
              <a:rPr lang="zh-CN" altLang="zh-CN" dirty="0"/>
              <a:t>位</a:t>
            </a:r>
            <a:endParaRPr lang="en-US" altLang="zh-CN" dirty="0"/>
          </a:p>
          <a:p>
            <a:pPr marL="285750" indent="-285750">
              <a:buSzPct val="150000"/>
              <a:buBlip>
                <a:blip r:embed="rId2"/>
              </a:buBlip>
            </a:pPr>
            <a:r>
              <a:rPr lang="zh-CN" altLang="zh-CN" dirty="0"/>
              <a:t>最高的压缩率可以达到</a:t>
            </a:r>
            <a:r>
              <a:rPr lang="en-US" altLang="zh-CN" dirty="0"/>
              <a:t>8:5</a:t>
            </a:r>
            <a:endParaRPr lang="zh-CN" altLang="en-US" dirty="0"/>
          </a:p>
        </p:txBody>
      </p:sp>
      <p:grpSp>
        <p:nvGrpSpPr>
          <p:cNvPr id="35" name="组合 34"/>
          <p:cNvGrpSpPr/>
          <p:nvPr/>
        </p:nvGrpSpPr>
        <p:grpSpPr>
          <a:xfrm>
            <a:off x="534662" y="873028"/>
            <a:ext cx="2869845" cy="426674"/>
            <a:chOff x="534662" y="873028"/>
            <a:chExt cx="2869845" cy="426674"/>
          </a:xfrm>
        </p:grpSpPr>
        <p:grpSp>
          <p:nvGrpSpPr>
            <p:cNvPr id="5" name="组合 4"/>
            <p:cNvGrpSpPr>
              <a:grpSpLocks noChangeAspect="1"/>
            </p:cNvGrpSpPr>
            <p:nvPr/>
          </p:nvGrpSpPr>
          <p:grpSpPr>
            <a:xfrm>
              <a:off x="534662" y="916082"/>
              <a:ext cx="247988"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96458" y="873028"/>
              <a:ext cx="2508049"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静态</a:t>
                  </a:r>
                  <a:r>
                    <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Huffman</a:t>
                  </a: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编码</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spTree>
    <p:extLst>
      <p:ext uri="{BB962C8B-B14F-4D97-AF65-F5344CB8AC3E}">
        <p14:creationId xmlns:p14="http://schemas.microsoft.com/office/powerpoint/2010/main" val="25293840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359967"/>
            <a:ext cx="1082348" cy="584775"/>
          </a:xfrm>
          <a:prstGeom prst="rect">
            <a:avLst/>
          </a:prstGeom>
          <a:noFill/>
        </p:spPr>
        <p:txBody>
          <a:bodyPr wrap="none" rtlCol="0">
            <a:spAutoFit/>
          </a:bodyPr>
          <a:lstStyle/>
          <a:p>
            <a:r>
              <a:rPr lang="zh-CN" altLang="en-US" sz="3200" b="1" spc="300" dirty="0">
                <a:latin typeface="华文楷体" panose="02010600040101010101" pitchFamily="2" charset="-122"/>
                <a:ea typeface="华文楷体" panose="02010600040101010101" pitchFamily="2" charset="-122"/>
              </a:rPr>
              <a:t>简介</a:t>
            </a: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rgbClr val="01ACBE"/>
            </a:solid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rgbClr val="01ACBE"/>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1</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475611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4828355" y="2359967"/>
            <a:ext cx="1082348" cy="584775"/>
          </a:xfrm>
          <a:prstGeom prst="rect">
            <a:avLst/>
          </a:prstGeom>
          <a:noFill/>
        </p:spPr>
        <p:txBody>
          <a:bodyPr wrap="none" rtlCol="0">
            <a:spAutoFit/>
          </a:bodyPr>
          <a:lstStyle/>
          <a:p>
            <a:r>
              <a:rPr lang="zh-CN" altLang="en-US" sz="3200" b="1" spc="300" dirty="0">
                <a:latin typeface="华文楷体" panose="02010600040101010101" pitchFamily="2" charset="-122"/>
                <a:ea typeface="华文楷体" panose="02010600040101010101" pitchFamily="2" charset="-122"/>
              </a:rPr>
              <a:t>总结</a:t>
            </a:r>
          </a:p>
        </p:txBody>
      </p:sp>
      <p:grpSp>
        <p:nvGrpSpPr>
          <p:cNvPr id="6" name="组合 5"/>
          <p:cNvGrpSpPr/>
          <p:nvPr/>
        </p:nvGrpSpPr>
        <p:grpSpPr>
          <a:xfrm>
            <a:off x="2980431" y="1940247"/>
            <a:ext cx="1301106" cy="1301106"/>
            <a:chOff x="2683251" y="1980687"/>
            <a:chExt cx="1301106" cy="1301106"/>
          </a:xfrm>
          <a:solidFill>
            <a:schemeClr val="tx2">
              <a:lumMod val="50000"/>
            </a:schemeClr>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solidFill>
              <a:srgbClr val="01ACBE"/>
            </a:solidFill>
            <a:ln>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solidFill>
              <a:srgbClr val="01ACBE"/>
            </a:solidFill>
          </p:spPr>
          <p:txBody>
            <a:bodyPr wrap="none" rtlCol="0">
              <a:spAutoFit/>
            </a:bodyPr>
            <a:lstStyle/>
            <a:p>
              <a:r>
                <a:rPr lang="en-US" altLang="zh-CN" sz="4800" dirty="0">
                  <a:solidFill>
                    <a:schemeClr val="bg1"/>
                  </a:solidFill>
                  <a:latin typeface="Watford DB" pitchFamily="2" charset="0"/>
                  <a:ea typeface="造字工房劲黑（非商用）常规体" pitchFamily="50" charset="-122"/>
                </a:rPr>
                <a:t>5</a:t>
              </a:r>
              <a:endParaRPr lang="zh-CN" altLang="en-US" sz="4800" dirty="0">
                <a:solidFill>
                  <a:schemeClr val="bg1"/>
                </a:solidFill>
                <a:latin typeface="Watford DB" pitchFamily="2" charset="0"/>
                <a:ea typeface="造字工房劲黑（非商用）常规体" pitchFamily="50" charset="-122"/>
              </a:endParaRPr>
            </a:p>
          </p:txBody>
        </p:sp>
      </p:grpSp>
      <p:cxnSp>
        <p:nvCxnSpPr>
          <p:cNvPr id="38" name="直接连接符 37"/>
          <p:cNvCxnSpPr/>
          <p:nvPr/>
        </p:nvCxnSpPr>
        <p:spPr>
          <a:xfrm flipV="1">
            <a:off x="4572000" y="1940247"/>
            <a:ext cx="0" cy="13011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238454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文本占位符 2"/>
          <p:cNvSpPr>
            <a:spLocks noGrp="1"/>
          </p:cNvSpPr>
          <p:nvPr>
            <p:ph type="body" sz="half" idx="2"/>
          </p:nvPr>
        </p:nvSpPr>
        <p:spPr>
          <a:xfrm>
            <a:off x="857349" y="1043814"/>
            <a:ext cx="7298011" cy="2981429"/>
          </a:xfrm>
        </p:spPr>
        <p:txBody>
          <a:bodyPr/>
          <a:lstStyle/>
          <a:p>
            <a:pPr marL="285750" lvl="0" indent="-285750">
              <a:buSzPct val="150000"/>
              <a:buBlip>
                <a:blip r:embed="rId2"/>
              </a:buBlip>
            </a:pPr>
            <a:r>
              <a:rPr lang="en-US" altLang="zh-CN" dirty="0"/>
              <a:t>Http2</a:t>
            </a:r>
            <a:r>
              <a:rPr lang="zh-CN" altLang="zh-CN" dirty="0"/>
              <a:t>使用新的二进制成帧机制，</a:t>
            </a:r>
            <a:r>
              <a:rPr lang="zh-CN" altLang="en-US" dirty="0"/>
              <a:t>无需</a:t>
            </a:r>
            <a:r>
              <a:rPr lang="zh-CN" altLang="zh-CN" dirty="0"/>
              <a:t>多个</a:t>
            </a:r>
            <a:r>
              <a:rPr lang="en-US" altLang="zh-CN" dirty="0"/>
              <a:t>TCP</a:t>
            </a:r>
            <a:r>
              <a:rPr lang="zh-CN" altLang="zh-CN" dirty="0"/>
              <a:t>连接来并行复用数据流</a:t>
            </a:r>
            <a:r>
              <a:rPr lang="en-US" altLang="zh-CN" dirty="0"/>
              <a:t>; </a:t>
            </a:r>
          </a:p>
          <a:p>
            <a:pPr marL="285750" lvl="0" indent="-285750">
              <a:buSzPct val="150000"/>
              <a:buBlip>
                <a:blip r:embed="rId2"/>
              </a:buBlip>
            </a:pPr>
            <a:r>
              <a:rPr lang="zh-CN" altLang="zh-CN" dirty="0"/>
              <a:t>每个流被分成许多可以被</a:t>
            </a:r>
            <a:r>
              <a:rPr lang="zh-CN" altLang="zh-CN" b="1" dirty="0">
                <a:solidFill>
                  <a:srgbClr val="E91E63"/>
                </a:solidFill>
              </a:rPr>
              <a:t>交织</a:t>
            </a:r>
            <a:r>
              <a:rPr lang="zh-CN" altLang="zh-CN" dirty="0"/>
              <a:t>和按</a:t>
            </a:r>
            <a:r>
              <a:rPr lang="zh-CN" altLang="zh-CN" b="1" dirty="0">
                <a:solidFill>
                  <a:srgbClr val="E91E63"/>
                </a:solidFill>
              </a:rPr>
              <a:t>优先级</a:t>
            </a:r>
            <a:r>
              <a:rPr lang="zh-CN" altLang="zh-CN" dirty="0"/>
              <a:t>处理的帧序列。</a:t>
            </a:r>
            <a:endParaRPr lang="en-US" altLang="zh-CN" dirty="0"/>
          </a:p>
          <a:p>
            <a:pPr marL="285750" lvl="0" indent="-285750">
              <a:buSzPct val="150000"/>
              <a:buBlip>
                <a:blip r:embed="rId2"/>
              </a:buBlip>
            </a:pPr>
            <a:r>
              <a:rPr lang="zh-CN" altLang="zh-CN" dirty="0"/>
              <a:t>所有</a:t>
            </a:r>
            <a:r>
              <a:rPr lang="en-US" altLang="zh-CN" dirty="0"/>
              <a:t>Http2</a:t>
            </a:r>
            <a:r>
              <a:rPr lang="zh-CN" altLang="zh-CN" dirty="0"/>
              <a:t>连接都是</a:t>
            </a:r>
            <a:r>
              <a:rPr lang="zh-CN" altLang="zh-CN" b="1" dirty="0">
                <a:solidFill>
                  <a:srgbClr val="E91E63"/>
                </a:solidFill>
              </a:rPr>
              <a:t>持久性</a:t>
            </a:r>
            <a:r>
              <a:rPr lang="zh-CN" altLang="zh-CN" dirty="0"/>
              <a:t>的，每个</a:t>
            </a:r>
            <a:r>
              <a:rPr lang="zh-CN" altLang="en-US" dirty="0"/>
              <a:t>终端</a:t>
            </a:r>
            <a:r>
              <a:rPr lang="zh-CN" altLang="zh-CN" dirty="0"/>
              <a:t>只需要持有一个</a:t>
            </a:r>
            <a:r>
              <a:rPr lang="en-US" altLang="zh-CN" dirty="0"/>
              <a:t>Http2</a:t>
            </a:r>
            <a:r>
              <a:rPr lang="zh-CN" altLang="zh-CN" dirty="0"/>
              <a:t>连接即可，这提供了许多性能上的优势。</a:t>
            </a:r>
            <a:endParaRPr lang="en-US" altLang="zh-CN" dirty="0"/>
          </a:p>
          <a:p>
            <a:pPr marL="285750" lvl="0" indent="-285750">
              <a:buSzPct val="150000"/>
              <a:buBlip>
                <a:blip r:embed="rId2"/>
              </a:buBlip>
            </a:pPr>
            <a:r>
              <a:rPr lang="zh-CN" altLang="zh-CN" dirty="0"/>
              <a:t>通过重复使用相同的连接，</a:t>
            </a:r>
            <a:r>
              <a:rPr lang="en-US" altLang="zh-CN" dirty="0"/>
              <a:t>Http2</a:t>
            </a:r>
            <a:r>
              <a:rPr lang="zh-CN" altLang="zh-CN" dirty="0"/>
              <a:t>能够更有效地使用每个</a:t>
            </a:r>
            <a:r>
              <a:rPr lang="en-US" altLang="zh-CN" dirty="0"/>
              <a:t>TCP</a:t>
            </a:r>
            <a:r>
              <a:rPr lang="zh-CN" altLang="zh-CN" dirty="0"/>
              <a:t>连接，并且还</a:t>
            </a:r>
            <a:r>
              <a:rPr lang="zh-CN" altLang="en-US" dirty="0"/>
              <a:t>显著</a:t>
            </a:r>
            <a:r>
              <a:rPr lang="zh-CN" altLang="zh-CN" dirty="0"/>
              <a:t>地减少了总体协议开销。</a:t>
            </a:r>
            <a:endParaRPr lang="en-US" altLang="zh-CN" dirty="0"/>
          </a:p>
          <a:p>
            <a:pPr marL="285750" lvl="0" indent="-285750">
              <a:buSzPct val="150000"/>
              <a:buBlip>
                <a:blip r:embed="rId2"/>
              </a:buBlip>
            </a:pPr>
            <a:r>
              <a:rPr lang="zh-CN" altLang="zh-CN" dirty="0"/>
              <a:t>较少的连接可以减少整个连接路径（即客户端，中间件和源服务器）的内存和处理空间占用，从而降低总体运营成本并提高网络利用率和容量。</a:t>
            </a:r>
          </a:p>
        </p:txBody>
      </p:sp>
      <p:sp>
        <p:nvSpPr>
          <p:cNvPr id="35" name="椭圆 34"/>
          <p:cNvSpPr/>
          <p:nvPr/>
        </p:nvSpPr>
        <p:spPr>
          <a:xfrm>
            <a:off x="4520359" y="4083524"/>
            <a:ext cx="500908" cy="500908"/>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662689" y="4307835"/>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497572" y="4308194"/>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201238" y="4426533"/>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120827" y="4312854"/>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007553" y="4305349"/>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498587" y="4436756"/>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795642" y="4339960"/>
            <a:ext cx="250454" cy="250454"/>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672290" y="4306553"/>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096865" y="4314608"/>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305051" y="4363744"/>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846050" y="4124050"/>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015668" y="4437040"/>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451664" y="4160147"/>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151340" y="4251994"/>
            <a:ext cx="322151" cy="322151"/>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021267" y="4304731"/>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152176" y="4308064"/>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866966" y="4439296"/>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717658" y="4124793"/>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635953" y="4361127"/>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138799" y="4167342"/>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7675769" y="4298770"/>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50611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animEffect transition="in" filter="fade">
                                      <p:cBhvr>
                                        <p:cTn id="19" dur="500"/>
                                        <p:tgtEl>
                                          <p:spTgt spid="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par>
                                <p:cTn id="45" presetID="53" presetClass="entr" presetSubtype="16" fill="hold" grpId="0" nodeType="withEffect">
                                  <p:stCondLst>
                                    <p:cond delay="40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44"/>
                                        </p:tgtEl>
                                        <p:attrNameLst>
                                          <p:attrName>style.visibility</p:attrName>
                                        </p:attrNameLst>
                                      </p:cBhvr>
                                      <p:to>
                                        <p:strVal val="visible"/>
                                      </p:to>
                                    </p:set>
                                    <p:anim calcmode="lin" valueType="num">
                                      <p:cBhvr>
                                        <p:cTn id="52" dur="500" fill="hold"/>
                                        <p:tgtEl>
                                          <p:spTgt spid="44"/>
                                        </p:tgtEl>
                                        <p:attrNameLst>
                                          <p:attrName>ppt_w</p:attrName>
                                        </p:attrNameLst>
                                      </p:cBhvr>
                                      <p:tavLst>
                                        <p:tav tm="0">
                                          <p:val>
                                            <p:fltVal val="0"/>
                                          </p:val>
                                        </p:tav>
                                        <p:tav tm="100000">
                                          <p:val>
                                            <p:strVal val="#ppt_w"/>
                                          </p:val>
                                        </p:tav>
                                      </p:tavLst>
                                    </p:anim>
                                    <p:anim calcmode="lin" valueType="num">
                                      <p:cBhvr>
                                        <p:cTn id="53" dur="500" fill="hold"/>
                                        <p:tgtEl>
                                          <p:spTgt spid="44"/>
                                        </p:tgtEl>
                                        <p:attrNameLst>
                                          <p:attrName>ppt_h</p:attrName>
                                        </p:attrNameLst>
                                      </p:cBhvr>
                                      <p:tavLst>
                                        <p:tav tm="0">
                                          <p:val>
                                            <p:fltVal val="0"/>
                                          </p:val>
                                        </p:tav>
                                        <p:tav tm="100000">
                                          <p:val>
                                            <p:strVal val="#ppt_h"/>
                                          </p:val>
                                        </p:tav>
                                      </p:tavLst>
                                    </p:anim>
                                    <p:animEffect transition="in" filter="fade">
                                      <p:cBhvr>
                                        <p:cTn id="54" dur="500"/>
                                        <p:tgtEl>
                                          <p:spTgt spid="4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46"/>
                                        </p:tgtEl>
                                        <p:attrNameLst>
                                          <p:attrName>style.visibility</p:attrName>
                                        </p:attrNameLst>
                                      </p:cBhvr>
                                      <p:to>
                                        <p:strVal val="visible"/>
                                      </p:to>
                                    </p:set>
                                    <p:anim calcmode="lin" valueType="num">
                                      <p:cBhvr>
                                        <p:cTn id="62" dur="500" fill="hold"/>
                                        <p:tgtEl>
                                          <p:spTgt spid="46"/>
                                        </p:tgtEl>
                                        <p:attrNameLst>
                                          <p:attrName>ppt_w</p:attrName>
                                        </p:attrNameLst>
                                      </p:cBhvr>
                                      <p:tavLst>
                                        <p:tav tm="0">
                                          <p:val>
                                            <p:fltVal val="0"/>
                                          </p:val>
                                        </p:tav>
                                        <p:tav tm="100000">
                                          <p:val>
                                            <p:strVal val="#ppt_w"/>
                                          </p:val>
                                        </p:tav>
                                      </p:tavLst>
                                    </p:anim>
                                    <p:anim calcmode="lin" valueType="num">
                                      <p:cBhvr>
                                        <p:cTn id="63" dur="500" fill="hold"/>
                                        <p:tgtEl>
                                          <p:spTgt spid="46"/>
                                        </p:tgtEl>
                                        <p:attrNameLst>
                                          <p:attrName>ppt_h</p:attrName>
                                        </p:attrNameLst>
                                      </p:cBhvr>
                                      <p:tavLst>
                                        <p:tav tm="0">
                                          <p:val>
                                            <p:fltVal val="0"/>
                                          </p:val>
                                        </p:tav>
                                        <p:tav tm="100000">
                                          <p:val>
                                            <p:strVal val="#ppt_h"/>
                                          </p:val>
                                        </p:tav>
                                      </p:tavLst>
                                    </p:anim>
                                    <p:animEffect transition="in" filter="fade">
                                      <p:cBhvr>
                                        <p:cTn id="64" dur="500"/>
                                        <p:tgtEl>
                                          <p:spTgt spid="46"/>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8"/>
                                        </p:tgtEl>
                                        <p:attrNameLst>
                                          <p:attrName>style.visibility</p:attrName>
                                        </p:attrNameLst>
                                      </p:cBhvr>
                                      <p:to>
                                        <p:strVal val="visible"/>
                                      </p:to>
                                    </p:set>
                                    <p:anim calcmode="lin" valueType="num">
                                      <p:cBhvr>
                                        <p:cTn id="72" dur="500" fill="hold"/>
                                        <p:tgtEl>
                                          <p:spTgt spid="48"/>
                                        </p:tgtEl>
                                        <p:attrNameLst>
                                          <p:attrName>ppt_w</p:attrName>
                                        </p:attrNameLst>
                                      </p:cBhvr>
                                      <p:tavLst>
                                        <p:tav tm="0">
                                          <p:val>
                                            <p:fltVal val="0"/>
                                          </p:val>
                                        </p:tav>
                                        <p:tav tm="100000">
                                          <p:val>
                                            <p:strVal val="#ppt_w"/>
                                          </p:val>
                                        </p:tav>
                                      </p:tavLst>
                                    </p:anim>
                                    <p:anim calcmode="lin" valueType="num">
                                      <p:cBhvr>
                                        <p:cTn id="73" dur="500" fill="hold"/>
                                        <p:tgtEl>
                                          <p:spTgt spid="48"/>
                                        </p:tgtEl>
                                        <p:attrNameLst>
                                          <p:attrName>ppt_h</p:attrName>
                                        </p:attrNameLst>
                                      </p:cBhvr>
                                      <p:tavLst>
                                        <p:tav tm="0">
                                          <p:val>
                                            <p:fltVal val="0"/>
                                          </p:val>
                                        </p:tav>
                                        <p:tav tm="100000">
                                          <p:val>
                                            <p:strVal val="#ppt_h"/>
                                          </p:val>
                                        </p:tav>
                                      </p:tavLst>
                                    </p:anim>
                                    <p:animEffect transition="in" filter="fade">
                                      <p:cBhvr>
                                        <p:cTn id="74" dur="500"/>
                                        <p:tgtEl>
                                          <p:spTgt spid="4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fltVal val="0"/>
                                          </p:val>
                                        </p:tav>
                                        <p:tav tm="100000">
                                          <p:val>
                                            <p:strVal val="#ppt_h"/>
                                          </p:val>
                                        </p:tav>
                                      </p:tavLst>
                                    </p:anim>
                                    <p:animEffect transition="in" filter="fade">
                                      <p:cBhvr>
                                        <p:cTn id="79" dur="500"/>
                                        <p:tgtEl>
                                          <p:spTgt spid="49"/>
                                        </p:tgtEl>
                                      </p:cBhvr>
                                    </p:animEffect>
                                  </p:childTnLst>
                                </p:cTn>
                              </p:par>
                              <p:par>
                                <p:cTn id="80" presetID="53" presetClass="entr" presetSubtype="16" fill="hold" grpId="0" nodeType="withEffect">
                                  <p:stCondLst>
                                    <p:cond delay="400"/>
                                  </p:stCondLst>
                                  <p:childTnLst>
                                    <p:set>
                                      <p:cBhvr>
                                        <p:cTn id="81" dur="1" fill="hold">
                                          <p:stCondLst>
                                            <p:cond delay="0"/>
                                          </p:stCondLst>
                                        </p:cTn>
                                        <p:tgtEl>
                                          <p:spTgt spid="50"/>
                                        </p:tgtEl>
                                        <p:attrNameLst>
                                          <p:attrName>style.visibility</p:attrName>
                                        </p:attrNameLst>
                                      </p:cBhvr>
                                      <p:to>
                                        <p:strVal val="visible"/>
                                      </p:to>
                                    </p:set>
                                    <p:anim calcmode="lin" valueType="num">
                                      <p:cBhvr>
                                        <p:cTn id="82" dur="500" fill="hold"/>
                                        <p:tgtEl>
                                          <p:spTgt spid="50"/>
                                        </p:tgtEl>
                                        <p:attrNameLst>
                                          <p:attrName>ppt_w</p:attrName>
                                        </p:attrNameLst>
                                      </p:cBhvr>
                                      <p:tavLst>
                                        <p:tav tm="0">
                                          <p:val>
                                            <p:fltVal val="0"/>
                                          </p:val>
                                        </p:tav>
                                        <p:tav tm="100000">
                                          <p:val>
                                            <p:strVal val="#ppt_w"/>
                                          </p:val>
                                        </p:tav>
                                      </p:tavLst>
                                    </p:anim>
                                    <p:anim calcmode="lin" valueType="num">
                                      <p:cBhvr>
                                        <p:cTn id="83" dur="500" fill="hold"/>
                                        <p:tgtEl>
                                          <p:spTgt spid="50"/>
                                        </p:tgtEl>
                                        <p:attrNameLst>
                                          <p:attrName>ppt_h</p:attrName>
                                        </p:attrNameLst>
                                      </p:cBhvr>
                                      <p:tavLst>
                                        <p:tav tm="0">
                                          <p:val>
                                            <p:fltVal val="0"/>
                                          </p:val>
                                        </p:tav>
                                        <p:tav tm="100000">
                                          <p:val>
                                            <p:strVal val="#ppt_h"/>
                                          </p:val>
                                        </p:tav>
                                      </p:tavLst>
                                    </p:anim>
                                    <p:animEffect transition="in" filter="fade">
                                      <p:cBhvr>
                                        <p:cTn id="84" dur="500"/>
                                        <p:tgtEl>
                                          <p:spTgt spid="50"/>
                                        </p:tgtEl>
                                      </p:cBhvr>
                                    </p:animEffect>
                                  </p:childTnLst>
                                </p:cTn>
                              </p:par>
                              <p:par>
                                <p:cTn id="85" presetID="53" presetClass="entr" presetSubtype="16" fill="hold" grpId="0" nodeType="withEffect">
                                  <p:stCondLst>
                                    <p:cond delay="200"/>
                                  </p:stCondLst>
                                  <p:childTnLst>
                                    <p:set>
                                      <p:cBhvr>
                                        <p:cTn id="86" dur="1" fill="hold">
                                          <p:stCondLst>
                                            <p:cond delay="0"/>
                                          </p:stCondLst>
                                        </p:cTn>
                                        <p:tgtEl>
                                          <p:spTgt spid="51"/>
                                        </p:tgtEl>
                                        <p:attrNameLst>
                                          <p:attrName>style.visibility</p:attrName>
                                        </p:attrNameLst>
                                      </p:cBhvr>
                                      <p:to>
                                        <p:strVal val="visible"/>
                                      </p:to>
                                    </p:set>
                                    <p:anim calcmode="lin" valueType="num">
                                      <p:cBhvr>
                                        <p:cTn id="87" dur="500" fill="hold"/>
                                        <p:tgtEl>
                                          <p:spTgt spid="51"/>
                                        </p:tgtEl>
                                        <p:attrNameLst>
                                          <p:attrName>ppt_w</p:attrName>
                                        </p:attrNameLst>
                                      </p:cBhvr>
                                      <p:tavLst>
                                        <p:tav tm="0">
                                          <p:val>
                                            <p:fltVal val="0"/>
                                          </p:val>
                                        </p:tav>
                                        <p:tav tm="100000">
                                          <p:val>
                                            <p:strVal val="#ppt_w"/>
                                          </p:val>
                                        </p:tav>
                                      </p:tavLst>
                                    </p:anim>
                                    <p:anim calcmode="lin" valueType="num">
                                      <p:cBhvr>
                                        <p:cTn id="88" dur="500" fill="hold"/>
                                        <p:tgtEl>
                                          <p:spTgt spid="51"/>
                                        </p:tgtEl>
                                        <p:attrNameLst>
                                          <p:attrName>ppt_h</p:attrName>
                                        </p:attrNameLst>
                                      </p:cBhvr>
                                      <p:tavLst>
                                        <p:tav tm="0">
                                          <p:val>
                                            <p:fltVal val="0"/>
                                          </p:val>
                                        </p:tav>
                                        <p:tav tm="100000">
                                          <p:val>
                                            <p:strVal val="#ppt_h"/>
                                          </p:val>
                                        </p:tav>
                                      </p:tavLst>
                                    </p:anim>
                                    <p:animEffect transition="in" filter="fade">
                                      <p:cBhvr>
                                        <p:cTn id="89" dur="500"/>
                                        <p:tgtEl>
                                          <p:spTgt spid="51"/>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p:cTn id="92" dur="500" fill="hold"/>
                                        <p:tgtEl>
                                          <p:spTgt spid="52"/>
                                        </p:tgtEl>
                                        <p:attrNameLst>
                                          <p:attrName>ppt_w</p:attrName>
                                        </p:attrNameLst>
                                      </p:cBhvr>
                                      <p:tavLst>
                                        <p:tav tm="0">
                                          <p:val>
                                            <p:fltVal val="0"/>
                                          </p:val>
                                        </p:tav>
                                        <p:tav tm="100000">
                                          <p:val>
                                            <p:strVal val="#ppt_w"/>
                                          </p:val>
                                        </p:tav>
                                      </p:tavLst>
                                    </p:anim>
                                    <p:anim calcmode="lin" valueType="num">
                                      <p:cBhvr>
                                        <p:cTn id="93" dur="500" fill="hold"/>
                                        <p:tgtEl>
                                          <p:spTgt spid="52"/>
                                        </p:tgtEl>
                                        <p:attrNameLst>
                                          <p:attrName>ppt_h</p:attrName>
                                        </p:attrNameLst>
                                      </p:cBhvr>
                                      <p:tavLst>
                                        <p:tav tm="0">
                                          <p:val>
                                            <p:fltVal val="0"/>
                                          </p:val>
                                        </p:tav>
                                        <p:tav tm="100000">
                                          <p:val>
                                            <p:strVal val="#ppt_h"/>
                                          </p:val>
                                        </p:tav>
                                      </p:tavLst>
                                    </p:anim>
                                    <p:animEffect transition="in" filter="fade">
                                      <p:cBhvr>
                                        <p:cTn id="94" dur="500"/>
                                        <p:tgtEl>
                                          <p:spTgt spid="52"/>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53"/>
                                        </p:tgtEl>
                                        <p:attrNameLst>
                                          <p:attrName>style.visibility</p:attrName>
                                        </p:attrNameLst>
                                      </p:cBhvr>
                                      <p:to>
                                        <p:strVal val="visible"/>
                                      </p:to>
                                    </p:set>
                                    <p:anim calcmode="lin" valueType="num">
                                      <p:cBhvr>
                                        <p:cTn id="97" dur="500" fill="hold"/>
                                        <p:tgtEl>
                                          <p:spTgt spid="53"/>
                                        </p:tgtEl>
                                        <p:attrNameLst>
                                          <p:attrName>ppt_w</p:attrName>
                                        </p:attrNameLst>
                                      </p:cBhvr>
                                      <p:tavLst>
                                        <p:tav tm="0">
                                          <p:val>
                                            <p:fltVal val="0"/>
                                          </p:val>
                                        </p:tav>
                                        <p:tav tm="100000">
                                          <p:val>
                                            <p:strVal val="#ppt_w"/>
                                          </p:val>
                                        </p:tav>
                                      </p:tavLst>
                                    </p:anim>
                                    <p:anim calcmode="lin" valueType="num">
                                      <p:cBhvr>
                                        <p:cTn id="98" dur="500" fill="hold"/>
                                        <p:tgtEl>
                                          <p:spTgt spid="53"/>
                                        </p:tgtEl>
                                        <p:attrNameLst>
                                          <p:attrName>ppt_h</p:attrName>
                                        </p:attrNameLst>
                                      </p:cBhvr>
                                      <p:tavLst>
                                        <p:tav tm="0">
                                          <p:val>
                                            <p:fltVal val="0"/>
                                          </p:val>
                                        </p:tav>
                                        <p:tav tm="100000">
                                          <p:val>
                                            <p:strVal val="#ppt_h"/>
                                          </p:val>
                                        </p:tav>
                                      </p:tavLst>
                                    </p:anim>
                                    <p:animEffect transition="in" filter="fade">
                                      <p:cBhvr>
                                        <p:cTn id="99" dur="500"/>
                                        <p:tgtEl>
                                          <p:spTgt spid="53"/>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54"/>
                                        </p:tgtEl>
                                        <p:attrNameLst>
                                          <p:attrName>style.visibility</p:attrName>
                                        </p:attrNameLst>
                                      </p:cBhvr>
                                      <p:to>
                                        <p:strVal val="visible"/>
                                      </p:to>
                                    </p:set>
                                    <p:anim calcmode="lin" valueType="num">
                                      <p:cBhvr>
                                        <p:cTn id="102" dur="500" fill="hold"/>
                                        <p:tgtEl>
                                          <p:spTgt spid="54"/>
                                        </p:tgtEl>
                                        <p:attrNameLst>
                                          <p:attrName>ppt_w</p:attrName>
                                        </p:attrNameLst>
                                      </p:cBhvr>
                                      <p:tavLst>
                                        <p:tav tm="0">
                                          <p:val>
                                            <p:fltVal val="0"/>
                                          </p:val>
                                        </p:tav>
                                        <p:tav tm="100000">
                                          <p:val>
                                            <p:strVal val="#ppt_w"/>
                                          </p:val>
                                        </p:tav>
                                      </p:tavLst>
                                    </p:anim>
                                    <p:anim calcmode="lin" valueType="num">
                                      <p:cBhvr>
                                        <p:cTn id="103" dur="500" fill="hold"/>
                                        <p:tgtEl>
                                          <p:spTgt spid="54"/>
                                        </p:tgtEl>
                                        <p:attrNameLst>
                                          <p:attrName>ppt_h</p:attrName>
                                        </p:attrNameLst>
                                      </p:cBhvr>
                                      <p:tavLst>
                                        <p:tav tm="0">
                                          <p:val>
                                            <p:fltVal val="0"/>
                                          </p:val>
                                        </p:tav>
                                        <p:tav tm="100000">
                                          <p:val>
                                            <p:strVal val="#ppt_h"/>
                                          </p:val>
                                        </p:tav>
                                      </p:tavLst>
                                    </p:anim>
                                    <p:animEffect transition="in" filter="fade">
                                      <p:cBhvr>
                                        <p:cTn id="104" dur="500"/>
                                        <p:tgtEl>
                                          <p:spTgt spid="54"/>
                                        </p:tgtEl>
                                      </p:cBhvr>
                                    </p:animEffect>
                                  </p:childTnLst>
                                </p:cTn>
                              </p:par>
                              <p:par>
                                <p:cTn id="105" presetID="53" presetClass="entr" presetSubtype="16" fill="hold" grpId="0" nodeType="withEffect">
                                  <p:stCondLst>
                                    <p:cond delay="200"/>
                                  </p:stCondLst>
                                  <p:childTnLst>
                                    <p:set>
                                      <p:cBhvr>
                                        <p:cTn id="106" dur="1" fill="hold">
                                          <p:stCondLst>
                                            <p:cond delay="0"/>
                                          </p:stCondLst>
                                        </p:cTn>
                                        <p:tgtEl>
                                          <p:spTgt spid="55"/>
                                        </p:tgtEl>
                                        <p:attrNameLst>
                                          <p:attrName>style.visibility</p:attrName>
                                        </p:attrNameLst>
                                      </p:cBhvr>
                                      <p:to>
                                        <p:strVal val="visible"/>
                                      </p:to>
                                    </p:set>
                                    <p:anim calcmode="lin" valueType="num">
                                      <p:cBhvr>
                                        <p:cTn id="107" dur="500" fill="hold"/>
                                        <p:tgtEl>
                                          <p:spTgt spid="55"/>
                                        </p:tgtEl>
                                        <p:attrNameLst>
                                          <p:attrName>ppt_w</p:attrName>
                                        </p:attrNameLst>
                                      </p:cBhvr>
                                      <p:tavLst>
                                        <p:tav tm="0">
                                          <p:val>
                                            <p:fltVal val="0"/>
                                          </p:val>
                                        </p:tav>
                                        <p:tav tm="100000">
                                          <p:val>
                                            <p:strVal val="#ppt_w"/>
                                          </p:val>
                                        </p:tav>
                                      </p:tavLst>
                                    </p:anim>
                                    <p:anim calcmode="lin" valueType="num">
                                      <p:cBhvr>
                                        <p:cTn id="108" dur="500" fill="hold"/>
                                        <p:tgtEl>
                                          <p:spTgt spid="55"/>
                                        </p:tgtEl>
                                        <p:attrNameLst>
                                          <p:attrName>ppt_h</p:attrName>
                                        </p:attrNameLst>
                                      </p:cBhvr>
                                      <p:tavLst>
                                        <p:tav tm="0">
                                          <p:val>
                                            <p:fltVal val="0"/>
                                          </p:val>
                                        </p:tav>
                                        <p:tav tm="100000">
                                          <p:val>
                                            <p:strVal val="#ppt_h"/>
                                          </p:val>
                                        </p:tav>
                                      </p:tavLst>
                                    </p:anim>
                                    <p:animEffect transition="in" filter="fade">
                                      <p:cBhvr>
                                        <p:cTn id="109" dur="500"/>
                                        <p:tgtEl>
                                          <p:spTgt spid="55"/>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56"/>
                                        </p:tgtEl>
                                        <p:attrNameLst>
                                          <p:attrName>style.visibility</p:attrName>
                                        </p:attrNameLst>
                                      </p:cBhvr>
                                      <p:to>
                                        <p:strVal val="visible"/>
                                      </p:to>
                                    </p:set>
                                    <p:anim calcmode="lin" valueType="num">
                                      <p:cBhvr>
                                        <p:cTn id="112" dur="500" fill="hold"/>
                                        <p:tgtEl>
                                          <p:spTgt spid="56"/>
                                        </p:tgtEl>
                                        <p:attrNameLst>
                                          <p:attrName>ppt_w</p:attrName>
                                        </p:attrNameLst>
                                      </p:cBhvr>
                                      <p:tavLst>
                                        <p:tav tm="0">
                                          <p:val>
                                            <p:fltVal val="0"/>
                                          </p:val>
                                        </p:tav>
                                        <p:tav tm="100000">
                                          <p:val>
                                            <p:strVal val="#ppt_w"/>
                                          </p:val>
                                        </p:tav>
                                      </p:tavLst>
                                    </p:anim>
                                    <p:anim calcmode="lin" valueType="num">
                                      <p:cBhvr>
                                        <p:cTn id="113" dur="500" fill="hold"/>
                                        <p:tgtEl>
                                          <p:spTgt spid="56"/>
                                        </p:tgtEl>
                                        <p:attrNameLst>
                                          <p:attrName>ppt_h</p:attrName>
                                        </p:attrNameLst>
                                      </p:cBhvr>
                                      <p:tavLst>
                                        <p:tav tm="0">
                                          <p:val>
                                            <p:fltVal val="0"/>
                                          </p:val>
                                        </p:tav>
                                        <p:tav tm="100000">
                                          <p:val>
                                            <p:strVal val="#ppt_h"/>
                                          </p:val>
                                        </p:tav>
                                      </p:tavLst>
                                    </p:anim>
                                    <p:animEffect transition="in" filter="fade">
                                      <p:cBhvr>
                                        <p:cTn id="1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参考文章</a:t>
            </a:r>
          </a:p>
        </p:txBody>
      </p:sp>
      <p:sp>
        <p:nvSpPr>
          <p:cNvPr id="3" name="文本占位符 2"/>
          <p:cNvSpPr>
            <a:spLocks noGrp="1"/>
          </p:cNvSpPr>
          <p:nvPr>
            <p:ph type="body" sz="half" idx="2"/>
          </p:nvPr>
        </p:nvSpPr>
        <p:spPr>
          <a:xfrm>
            <a:off x="866966" y="903370"/>
            <a:ext cx="7298011" cy="3325471"/>
          </a:xfrm>
        </p:spPr>
        <p:txBody>
          <a:bodyPr>
            <a:noAutofit/>
          </a:bodyPr>
          <a:lstStyle/>
          <a:p>
            <a:pPr marL="285750" lvl="0" indent="-285750">
              <a:buSzPct val="150000"/>
              <a:buBlip>
                <a:blip r:embed="rId2"/>
              </a:buBlip>
            </a:pPr>
            <a:r>
              <a:rPr lang="en-US" altLang="zh-CN" sz="1400" dirty="0"/>
              <a:t>Hypertext Transfer Protocol Version 2 (HTTP/2)  	   </a:t>
            </a:r>
          </a:p>
          <a:p>
            <a:pPr lvl="0">
              <a:buSzPct val="150000"/>
            </a:pPr>
            <a:r>
              <a:rPr lang="en-US" altLang="zh-CN" sz="1400" dirty="0"/>
              <a:t>   </a:t>
            </a:r>
            <a:r>
              <a:rPr lang="en-US" altLang="zh-CN" sz="1400" dirty="0">
                <a:hlinkClick r:id="rId3"/>
              </a:rPr>
              <a:t>Http://Httpwg.org/specs/rfc7540.html</a:t>
            </a:r>
            <a:r>
              <a:rPr lang="en-US" altLang="zh-CN" sz="1400" dirty="0"/>
              <a:t> </a:t>
            </a:r>
          </a:p>
          <a:p>
            <a:pPr marL="285750" lvl="0" indent="-285750">
              <a:buSzPct val="150000"/>
              <a:buBlip>
                <a:blip r:embed="rId2"/>
              </a:buBlip>
            </a:pPr>
            <a:r>
              <a:rPr lang="en-US" altLang="zh-CN" sz="1400" dirty="0"/>
              <a:t>HPACK: Header Compression for HTTP/2  </a:t>
            </a:r>
          </a:p>
          <a:p>
            <a:pPr lvl="0">
              <a:buSzPct val="150000"/>
            </a:pPr>
            <a:r>
              <a:rPr lang="en-US" altLang="zh-CN" sz="1400" dirty="0"/>
              <a:t>   </a:t>
            </a:r>
            <a:r>
              <a:rPr lang="en-US" altLang="zh-CN" sz="1400" dirty="0">
                <a:hlinkClick r:id="rId4"/>
              </a:rPr>
              <a:t>http://httpwg.org/specs/rfc7541.html</a:t>
            </a:r>
            <a:r>
              <a:rPr lang="en-US" altLang="zh-CN" sz="1400" dirty="0"/>
              <a:t>  </a:t>
            </a:r>
          </a:p>
          <a:p>
            <a:pPr marL="285750" lvl="0" indent="-285750">
              <a:buSzPct val="150000"/>
              <a:buBlip>
                <a:blip r:embed="rId2"/>
              </a:buBlip>
            </a:pPr>
            <a:r>
              <a:rPr lang="en-US" altLang="zh-CN" sz="1400" dirty="0"/>
              <a:t>HPACK </a:t>
            </a:r>
            <a:r>
              <a:rPr lang="zh-CN" altLang="en-US" sz="1400" dirty="0"/>
              <a:t>完全解析 </a:t>
            </a:r>
            <a:endParaRPr lang="en-US" altLang="zh-CN" sz="1400" dirty="0"/>
          </a:p>
          <a:p>
            <a:pPr lvl="0">
              <a:buSzPct val="150000"/>
            </a:pPr>
            <a:r>
              <a:rPr lang="en-US" altLang="zh-CN" sz="1400" dirty="0"/>
              <a:t>   </a:t>
            </a:r>
            <a:r>
              <a:rPr lang="en-US" altLang="zh-CN" sz="1400" dirty="0">
                <a:hlinkClick r:id="rId5"/>
              </a:rPr>
              <a:t>Http://www.tuicool.com/articles/jU3e2i6</a:t>
            </a:r>
            <a:r>
              <a:rPr lang="en-US" altLang="zh-CN" sz="1400" dirty="0"/>
              <a:t>  </a:t>
            </a:r>
          </a:p>
          <a:p>
            <a:pPr marL="285750" lvl="0" indent="-285750">
              <a:buSzPct val="150000"/>
              <a:buBlip>
                <a:blip r:embed="rId2"/>
              </a:buBlip>
            </a:pPr>
            <a:r>
              <a:rPr lang="en-US" altLang="zh-CN" sz="1400" dirty="0"/>
              <a:t>HPACK</a:t>
            </a:r>
            <a:r>
              <a:rPr lang="zh-CN" altLang="en-US" sz="1400" dirty="0"/>
              <a:t>：潜伏在</a:t>
            </a:r>
            <a:r>
              <a:rPr lang="en-US" altLang="zh-CN" sz="1400" dirty="0"/>
              <a:t>HTTP/2</a:t>
            </a:r>
            <a:r>
              <a:rPr lang="zh-CN" altLang="en-US" sz="1400" dirty="0"/>
              <a:t>身后的杀手 </a:t>
            </a:r>
            <a:endParaRPr lang="en-US" altLang="zh-CN" sz="1400" dirty="0"/>
          </a:p>
          <a:p>
            <a:pPr lvl="0">
              <a:buSzPct val="150000"/>
            </a:pPr>
            <a:r>
              <a:rPr lang="en-US" altLang="zh-CN" sz="1400" dirty="0"/>
              <a:t>   </a:t>
            </a:r>
            <a:r>
              <a:rPr lang="en-US" altLang="zh-CN" sz="1400" dirty="0">
                <a:hlinkClick r:id="rId6"/>
              </a:rPr>
              <a:t>Https://www.sslchina.com/hpack-killer-behind-Http2/</a:t>
            </a:r>
            <a:r>
              <a:rPr lang="en-US" altLang="zh-CN" sz="1400" dirty="0"/>
              <a:t>  </a:t>
            </a:r>
          </a:p>
          <a:p>
            <a:pPr marL="285750" lvl="0" indent="-285750">
              <a:buSzPct val="150000"/>
              <a:buBlip>
                <a:blip r:embed="rId2"/>
              </a:buBlip>
            </a:pPr>
            <a:r>
              <a:rPr lang="en-US" altLang="zh-CN" sz="1400" dirty="0"/>
              <a:t>【</a:t>
            </a:r>
            <a:r>
              <a:rPr lang="zh-CN" altLang="en-US" sz="1400" dirty="0"/>
              <a:t>协议分析</a:t>
            </a:r>
            <a:r>
              <a:rPr lang="en-US" altLang="zh-CN" sz="1400" dirty="0"/>
              <a:t>】HTTP2</a:t>
            </a:r>
            <a:r>
              <a:rPr lang="zh-CN" altLang="en-US" sz="1400" dirty="0"/>
              <a:t>优势分析 </a:t>
            </a:r>
            <a:endParaRPr lang="en-US" altLang="zh-CN" sz="1400" dirty="0"/>
          </a:p>
          <a:p>
            <a:pPr lvl="0">
              <a:buSzPct val="150000"/>
            </a:pPr>
            <a:r>
              <a:rPr lang="en-US" altLang="zh-CN" sz="1400" dirty="0"/>
              <a:t>    </a:t>
            </a:r>
            <a:r>
              <a:rPr lang="en-US" altLang="zh-CN" sz="1400" dirty="0">
                <a:hlinkClick r:id="rId7"/>
              </a:rPr>
              <a:t>Http://blog.csdn.net/jiayanhui2877/article/details/44957105</a:t>
            </a:r>
            <a:r>
              <a:rPr lang="en-US" altLang="zh-CN" sz="1400" dirty="0"/>
              <a:t>  </a:t>
            </a:r>
          </a:p>
          <a:p>
            <a:pPr marL="285750" lvl="0" indent="-285750">
              <a:buSzPct val="150000"/>
              <a:buBlip>
                <a:blip r:embed="rId2"/>
              </a:buBlip>
            </a:pPr>
            <a:r>
              <a:rPr lang="en-US" altLang="zh-CN" sz="1400" dirty="0"/>
              <a:t>Http2 explained </a:t>
            </a:r>
          </a:p>
          <a:p>
            <a:pPr lvl="0">
              <a:buSzPct val="150000"/>
            </a:pPr>
            <a:r>
              <a:rPr lang="en-US" altLang="zh-CN" sz="1400" dirty="0"/>
              <a:t>   </a:t>
            </a:r>
            <a:r>
              <a:rPr lang="en-US" altLang="zh-CN" sz="1400" dirty="0">
                <a:hlinkClick r:id="rId8"/>
              </a:rPr>
              <a:t>Https://www.gitbook.com/book/bagder/Http2-explained/details</a:t>
            </a:r>
            <a:r>
              <a:rPr lang="en-US" altLang="zh-CN" sz="1400" dirty="0"/>
              <a:t>  </a:t>
            </a:r>
          </a:p>
          <a:p>
            <a:pPr marL="285750" lvl="0" indent="-285750">
              <a:buSzPct val="150000"/>
              <a:buBlip>
                <a:blip r:embed="rId2"/>
              </a:buBlip>
            </a:pPr>
            <a:r>
              <a:rPr lang="en-US" altLang="zh-CN" sz="1400" dirty="0"/>
              <a:t>HTTP/2 </a:t>
            </a:r>
            <a:r>
              <a:rPr lang="en-US" altLang="zh-CN" sz="1400" dirty="0">
                <a:hlinkClick r:id="rId9"/>
              </a:rPr>
              <a:t>Https://hpbn.co/Http2/</a:t>
            </a:r>
            <a:r>
              <a:rPr lang="en-US" altLang="zh-CN" sz="1400" dirty="0"/>
              <a:t> </a:t>
            </a:r>
            <a:endParaRPr lang="zh-CN" altLang="en-US" sz="1400" dirty="0"/>
          </a:p>
        </p:txBody>
      </p:sp>
      <p:sp>
        <p:nvSpPr>
          <p:cNvPr id="35" name="椭圆 34"/>
          <p:cNvSpPr/>
          <p:nvPr/>
        </p:nvSpPr>
        <p:spPr>
          <a:xfrm>
            <a:off x="4520359" y="4229498"/>
            <a:ext cx="500908" cy="500908"/>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5662689" y="4453809"/>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497572" y="4454168"/>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201238" y="4572507"/>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120827" y="4458828"/>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007553" y="4451323"/>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498587" y="4582730"/>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795642" y="4485934"/>
            <a:ext cx="250454" cy="250454"/>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672290" y="4452527"/>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096865" y="4460582"/>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305051" y="4509718"/>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846050" y="4270024"/>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015668" y="4583014"/>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451664" y="4306121"/>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151340" y="4397968"/>
            <a:ext cx="322151" cy="322151"/>
          </a:xfrm>
          <a:prstGeom prst="ellipse">
            <a:avLst/>
          </a:prstGeom>
          <a:solidFill>
            <a:srgbClr val="01ACBE"/>
          </a:solidFill>
          <a:ln>
            <a:solidFill>
              <a:srgbClr val="01ACBE"/>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021267" y="4450705"/>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152176" y="4454038"/>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866966" y="4585270"/>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717658" y="4270767"/>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635953" y="4507101"/>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6138799" y="4313316"/>
            <a:ext cx="137389" cy="137389"/>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7675769" y="4444744"/>
            <a:ext cx="274777" cy="274777"/>
          </a:xfrm>
          <a:prstGeom prst="ellipse">
            <a:avLst/>
          </a:prstGeom>
          <a:solidFill>
            <a:srgbClr val="01ACBE"/>
          </a:solidFill>
          <a:ln>
            <a:solidFill>
              <a:srgbClr val="01ACBE"/>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2776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animEffect transition="in" filter="fade">
                                      <p:cBhvr>
                                        <p:cTn id="19" dur="500"/>
                                        <p:tgtEl>
                                          <p:spTgt spid="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par>
                                <p:cTn id="25" presetID="53" presetClass="entr" presetSubtype="16" fill="hold" grpId="0" nodeType="withEffect">
                                  <p:stCondLst>
                                    <p:cond delay="40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par>
                                <p:cTn id="45" presetID="53" presetClass="entr" presetSubtype="16" fill="hold" grpId="0" nodeType="withEffect">
                                  <p:stCondLst>
                                    <p:cond delay="40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44"/>
                                        </p:tgtEl>
                                        <p:attrNameLst>
                                          <p:attrName>style.visibility</p:attrName>
                                        </p:attrNameLst>
                                      </p:cBhvr>
                                      <p:to>
                                        <p:strVal val="visible"/>
                                      </p:to>
                                    </p:set>
                                    <p:anim calcmode="lin" valueType="num">
                                      <p:cBhvr>
                                        <p:cTn id="52" dur="500" fill="hold"/>
                                        <p:tgtEl>
                                          <p:spTgt spid="44"/>
                                        </p:tgtEl>
                                        <p:attrNameLst>
                                          <p:attrName>ppt_w</p:attrName>
                                        </p:attrNameLst>
                                      </p:cBhvr>
                                      <p:tavLst>
                                        <p:tav tm="0">
                                          <p:val>
                                            <p:fltVal val="0"/>
                                          </p:val>
                                        </p:tav>
                                        <p:tav tm="100000">
                                          <p:val>
                                            <p:strVal val="#ppt_w"/>
                                          </p:val>
                                        </p:tav>
                                      </p:tavLst>
                                    </p:anim>
                                    <p:anim calcmode="lin" valueType="num">
                                      <p:cBhvr>
                                        <p:cTn id="53" dur="500" fill="hold"/>
                                        <p:tgtEl>
                                          <p:spTgt spid="44"/>
                                        </p:tgtEl>
                                        <p:attrNameLst>
                                          <p:attrName>ppt_h</p:attrName>
                                        </p:attrNameLst>
                                      </p:cBhvr>
                                      <p:tavLst>
                                        <p:tav tm="0">
                                          <p:val>
                                            <p:fltVal val="0"/>
                                          </p:val>
                                        </p:tav>
                                        <p:tav tm="100000">
                                          <p:val>
                                            <p:strVal val="#ppt_h"/>
                                          </p:val>
                                        </p:tav>
                                      </p:tavLst>
                                    </p:anim>
                                    <p:animEffect transition="in" filter="fade">
                                      <p:cBhvr>
                                        <p:cTn id="54" dur="500"/>
                                        <p:tgtEl>
                                          <p:spTgt spid="4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46"/>
                                        </p:tgtEl>
                                        <p:attrNameLst>
                                          <p:attrName>style.visibility</p:attrName>
                                        </p:attrNameLst>
                                      </p:cBhvr>
                                      <p:to>
                                        <p:strVal val="visible"/>
                                      </p:to>
                                    </p:set>
                                    <p:anim calcmode="lin" valueType="num">
                                      <p:cBhvr>
                                        <p:cTn id="62" dur="500" fill="hold"/>
                                        <p:tgtEl>
                                          <p:spTgt spid="46"/>
                                        </p:tgtEl>
                                        <p:attrNameLst>
                                          <p:attrName>ppt_w</p:attrName>
                                        </p:attrNameLst>
                                      </p:cBhvr>
                                      <p:tavLst>
                                        <p:tav tm="0">
                                          <p:val>
                                            <p:fltVal val="0"/>
                                          </p:val>
                                        </p:tav>
                                        <p:tav tm="100000">
                                          <p:val>
                                            <p:strVal val="#ppt_w"/>
                                          </p:val>
                                        </p:tav>
                                      </p:tavLst>
                                    </p:anim>
                                    <p:anim calcmode="lin" valueType="num">
                                      <p:cBhvr>
                                        <p:cTn id="63" dur="500" fill="hold"/>
                                        <p:tgtEl>
                                          <p:spTgt spid="46"/>
                                        </p:tgtEl>
                                        <p:attrNameLst>
                                          <p:attrName>ppt_h</p:attrName>
                                        </p:attrNameLst>
                                      </p:cBhvr>
                                      <p:tavLst>
                                        <p:tav tm="0">
                                          <p:val>
                                            <p:fltVal val="0"/>
                                          </p:val>
                                        </p:tav>
                                        <p:tav tm="100000">
                                          <p:val>
                                            <p:strVal val="#ppt_h"/>
                                          </p:val>
                                        </p:tav>
                                      </p:tavLst>
                                    </p:anim>
                                    <p:animEffect transition="in" filter="fade">
                                      <p:cBhvr>
                                        <p:cTn id="64" dur="500"/>
                                        <p:tgtEl>
                                          <p:spTgt spid="46"/>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8"/>
                                        </p:tgtEl>
                                        <p:attrNameLst>
                                          <p:attrName>style.visibility</p:attrName>
                                        </p:attrNameLst>
                                      </p:cBhvr>
                                      <p:to>
                                        <p:strVal val="visible"/>
                                      </p:to>
                                    </p:set>
                                    <p:anim calcmode="lin" valueType="num">
                                      <p:cBhvr>
                                        <p:cTn id="72" dur="500" fill="hold"/>
                                        <p:tgtEl>
                                          <p:spTgt spid="48"/>
                                        </p:tgtEl>
                                        <p:attrNameLst>
                                          <p:attrName>ppt_w</p:attrName>
                                        </p:attrNameLst>
                                      </p:cBhvr>
                                      <p:tavLst>
                                        <p:tav tm="0">
                                          <p:val>
                                            <p:fltVal val="0"/>
                                          </p:val>
                                        </p:tav>
                                        <p:tav tm="100000">
                                          <p:val>
                                            <p:strVal val="#ppt_w"/>
                                          </p:val>
                                        </p:tav>
                                      </p:tavLst>
                                    </p:anim>
                                    <p:anim calcmode="lin" valueType="num">
                                      <p:cBhvr>
                                        <p:cTn id="73" dur="500" fill="hold"/>
                                        <p:tgtEl>
                                          <p:spTgt spid="48"/>
                                        </p:tgtEl>
                                        <p:attrNameLst>
                                          <p:attrName>ppt_h</p:attrName>
                                        </p:attrNameLst>
                                      </p:cBhvr>
                                      <p:tavLst>
                                        <p:tav tm="0">
                                          <p:val>
                                            <p:fltVal val="0"/>
                                          </p:val>
                                        </p:tav>
                                        <p:tav tm="100000">
                                          <p:val>
                                            <p:strVal val="#ppt_h"/>
                                          </p:val>
                                        </p:tav>
                                      </p:tavLst>
                                    </p:anim>
                                    <p:animEffect transition="in" filter="fade">
                                      <p:cBhvr>
                                        <p:cTn id="74" dur="500"/>
                                        <p:tgtEl>
                                          <p:spTgt spid="4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 calcmode="lin" valueType="num">
                                      <p:cBhvr>
                                        <p:cTn id="77" dur="500" fill="hold"/>
                                        <p:tgtEl>
                                          <p:spTgt spid="49"/>
                                        </p:tgtEl>
                                        <p:attrNameLst>
                                          <p:attrName>ppt_w</p:attrName>
                                        </p:attrNameLst>
                                      </p:cBhvr>
                                      <p:tavLst>
                                        <p:tav tm="0">
                                          <p:val>
                                            <p:fltVal val="0"/>
                                          </p:val>
                                        </p:tav>
                                        <p:tav tm="100000">
                                          <p:val>
                                            <p:strVal val="#ppt_w"/>
                                          </p:val>
                                        </p:tav>
                                      </p:tavLst>
                                    </p:anim>
                                    <p:anim calcmode="lin" valueType="num">
                                      <p:cBhvr>
                                        <p:cTn id="78" dur="500" fill="hold"/>
                                        <p:tgtEl>
                                          <p:spTgt spid="49"/>
                                        </p:tgtEl>
                                        <p:attrNameLst>
                                          <p:attrName>ppt_h</p:attrName>
                                        </p:attrNameLst>
                                      </p:cBhvr>
                                      <p:tavLst>
                                        <p:tav tm="0">
                                          <p:val>
                                            <p:fltVal val="0"/>
                                          </p:val>
                                        </p:tav>
                                        <p:tav tm="100000">
                                          <p:val>
                                            <p:strVal val="#ppt_h"/>
                                          </p:val>
                                        </p:tav>
                                      </p:tavLst>
                                    </p:anim>
                                    <p:animEffect transition="in" filter="fade">
                                      <p:cBhvr>
                                        <p:cTn id="79" dur="500"/>
                                        <p:tgtEl>
                                          <p:spTgt spid="49"/>
                                        </p:tgtEl>
                                      </p:cBhvr>
                                    </p:animEffect>
                                  </p:childTnLst>
                                </p:cTn>
                              </p:par>
                              <p:par>
                                <p:cTn id="80" presetID="53" presetClass="entr" presetSubtype="16" fill="hold" grpId="0" nodeType="withEffect">
                                  <p:stCondLst>
                                    <p:cond delay="400"/>
                                  </p:stCondLst>
                                  <p:childTnLst>
                                    <p:set>
                                      <p:cBhvr>
                                        <p:cTn id="81" dur="1" fill="hold">
                                          <p:stCondLst>
                                            <p:cond delay="0"/>
                                          </p:stCondLst>
                                        </p:cTn>
                                        <p:tgtEl>
                                          <p:spTgt spid="50"/>
                                        </p:tgtEl>
                                        <p:attrNameLst>
                                          <p:attrName>style.visibility</p:attrName>
                                        </p:attrNameLst>
                                      </p:cBhvr>
                                      <p:to>
                                        <p:strVal val="visible"/>
                                      </p:to>
                                    </p:set>
                                    <p:anim calcmode="lin" valueType="num">
                                      <p:cBhvr>
                                        <p:cTn id="82" dur="500" fill="hold"/>
                                        <p:tgtEl>
                                          <p:spTgt spid="50"/>
                                        </p:tgtEl>
                                        <p:attrNameLst>
                                          <p:attrName>ppt_w</p:attrName>
                                        </p:attrNameLst>
                                      </p:cBhvr>
                                      <p:tavLst>
                                        <p:tav tm="0">
                                          <p:val>
                                            <p:fltVal val="0"/>
                                          </p:val>
                                        </p:tav>
                                        <p:tav tm="100000">
                                          <p:val>
                                            <p:strVal val="#ppt_w"/>
                                          </p:val>
                                        </p:tav>
                                      </p:tavLst>
                                    </p:anim>
                                    <p:anim calcmode="lin" valueType="num">
                                      <p:cBhvr>
                                        <p:cTn id="83" dur="500" fill="hold"/>
                                        <p:tgtEl>
                                          <p:spTgt spid="50"/>
                                        </p:tgtEl>
                                        <p:attrNameLst>
                                          <p:attrName>ppt_h</p:attrName>
                                        </p:attrNameLst>
                                      </p:cBhvr>
                                      <p:tavLst>
                                        <p:tav tm="0">
                                          <p:val>
                                            <p:fltVal val="0"/>
                                          </p:val>
                                        </p:tav>
                                        <p:tav tm="100000">
                                          <p:val>
                                            <p:strVal val="#ppt_h"/>
                                          </p:val>
                                        </p:tav>
                                      </p:tavLst>
                                    </p:anim>
                                    <p:animEffect transition="in" filter="fade">
                                      <p:cBhvr>
                                        <p:cTn id="84" dur="500"/>
                                        <p:tgtEl>
                                          <p:spTgt spid="50"/>
                                        </p:tgtEl>
                                      </p:cBhvr>
                                    </p:animEffect>
                                  </p:childTnLst>
                                </p:cTn>
                              </p:par>
                              <p:par>
                                <p:cTn id="85" presetID="53" presetClass="entr" presetSubtype="16" fill="hold" grpId="0" nodeType="withEffect">
                                  <p:stCondLst>
                                    <p:cond delay="200"/>
                                  </p:stCondLst>
                                  <p:childTnLst>
                                    <p:set>
                                      <p:cBhvr>
                                        <p:cTn id="86" dur="1" fill="hold">
                                          <p:stCondLst>
                                            <p:cond delay="0"/>
                                          </p:stCondLst>
                                        </p:cTn>
                                        <p:tgtEl>
                                          <p:spTgt spid="51"/>
                                        </p:tgtEl>
                                        <p:attrNameLst>
                                          <p:attrName>style.visibility</p:attrName>
                                        </p:attrNameLst>
                                      </p:cBhvr>
                                      <p:to>
                                        <p:strVal val="visible"/>
                                      </p:to>
                                    </p:set>
                                    <p:anim calcmode="lin" valueType="num">
                                      <p:cBhvr>
                                        <p:cTn id="87" dur="500" fill="hold"/>
                                        <p:tgtEl>
                                          <p:spTgt spid="51"/>
                                        </p:tgtEl>
                                        <p:attrNameLst>
                                          <p:attrName>ppt_w</p:attrName>
                                        </p:attrNameLst>
                                      </p:cBhvr>
                                      <p:tavLst>
                                        <p:tav tm="0">
                                          <p:val>
                                            <p:fltVal val="0"/>
                                          </p:val>
                                        </p:tav>
                                        <p:tav tm="100000">
                                          <p:val>
                                            <p:strVal val="#ppt_w"/>
                                          </p:val>
                                        </p:tav>
                                      </p:tavLst>
                                    </p:anim>
                                    <p:anim calcmode="lin" valueType="num">
                                      <p:cBhvr>
                                        <p:cTn id="88" dur="500" fill="hold"/>
                                        <p:tgtEl>
                                          <p:spTgt spid="51"/>
                                        </p:tgtEl>
                                        <p:attrNameLst>
                                          <p:attrName>ppt_h</p:attrName>
                                        </p:attrNameLst>
                                      </p:cBhvr>
                                      <p:tavLst>
                                        <p:tav tm="0">
                                          <p:val>
                                            <p:fltVal val="0"/>
                                          </p:val>
                                        </p:tav>
                                        <p:tav tm="100000">
                                          <p:val>
                                            <p:strVal val="#ppt_h"/>
                                          </p:val>
                                        </p:tav>
                                      </p:tavLst>
                                    </p:anim>
                                    <p:animEffect transition="in" filter="fade">
                                      <p:cBhvr>
                                        <p:cTn id="89" dur="500"/>
                                        <p:tgtEl>
                                          <p:spTgt spid="51"/>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p:cTn id="92" dur="500" fill="hold"/>
                                        <p:tgtEl>
                                          <p:spTgt spid="52"/>
                                        </p:tgtEl>
                                        <p:attrNameLst>
                                          <p:attrName>ppt_w</p:attrName>
                                        </p:attrNameLst>
                                      </p:cBhvr>
                                      <p:tavLst>
                                        <p:tav tm="0">
                                          <p:val>
                                            <p:fltVal val="0"/>
                                          </p:val>
                                        </p:tav>
                                        <p:tav tm="100000">
                                          <p:val>
                                            <p:strVal val="#ppt_w"/>
                                          </p:val>
                                        </p:tav>
                                      </p:tavLst>
                                    </p:anim>
                                    <p:anim calcmode="lin" valueType="num">
                                      <p:cBhvr>
                                        <p:cTn id="93" dur="500" fill="hold"/>
                                        <p:tgtEl>
                                          <p:spTgt spid="52"/>
                                        </p:tgtEl>
                                        <p:attrNameLst>
                                          <p:attrName>ppt_h</p:attrName>
                                        </p:attrNameLst>
                                      </p:cBhvr>
                                      <p:tavLst>
                                        <p:tav tm="0">
                                          <p:val>
                                            <p:fltVal val="0"/>
                                          </p:val>
                                        </p:tav>
                                        <p:tav tm="100000">
                                          <p:val>
                                            <p:strVal val="#ppt_h"/>
                                          </p:val>
                                        </p:tav>
                                      </p:tavLst>
                                    </p:anim>
                                    <p:animEffect transition="in" filter="fade">
                                      <p:cBhvr>
                                        <p:cTn id="94" dur="500"/>
                                        <p:tgtEl>
                                          <p:spTgt spid="52"/>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53"/>
                                        </p:tgtEl>
                                        <p:attrNameLst>
                                          <p:attrName>style.visibility</p:attrName>
                                        </p:attrNameLst>
                                      </p:cBhvr>
                                      <p:to>
                                        <p:strVal val="visible"/>
                                      </p:to>
                                    </p:set>
                                    <p:anim calcmode="lin" valueType="num">
                                      <p:cBhvr>
                                        <p:cTn id="97" dur="500" fill="hold"/>
                                        <p:tgtEl>
                                          <p:spTgt spid="53"/>
                                        </p:tgtEl>
                                        <p:attrNameLst>
                                          <p:attrName>ppt_w</p:attrName>
                                        </p:attrNameLst>
                                      </p:cBhvr>
                                      <p:tavLst>
                                        <p:tav tm="0">
                                          <p:val>
                                            <p:fltVal val="0"/>
                                          </p:val>
                                        </p:tav>
                                        <p:tav tm="100000">
                                          <p:val>
                                            <p:strVal val="#ppt_w"/>
                                          </p:val>
                                        </p:tav>
                                      </p:tavLst>
                                    </p:anim>
                                    <p:anim calcmode="lin" valueType="num">
                                      <p:cBhvr>
                                        <p:cTn id="98" dur="500" fill="hold"/>
                                        <p:tgtEl>
                                          <p:spTgt spid="53"/>
                                        </p:tgtEl>
                                        <p:attrNameLst>
                                          <p:attrName>ppt_h</p:attrName>
                                        </p:attrNameLst>
                                      </p:cBhvr>
                                      <p:tavLst>
                                        <p:tav tm="0">
                                          <p:val>
                                            <p:fltVal val="0"/>
                                          </p:val>
                                        </p:tav>
                                        <p:tav tm="100000">
                                          <p:val>
                                            <p:strVal val="#ppt_h"/>
                                          </p:val>
                                        </p:tav>
                                      </p:tavLst>
                                    </p:anim>
                                    <p:animEffect transition="in" filter="fade">
                                      <p:cBhvr>
                                        <p:cTn id="99" dur="500"/>
                                        <p:tgtEl>
                                          <p:spTgt spid="53"/>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54"/>
                                        </p:tgtEl>
                                        <p:attrNameLst>
                                          <p:attrName>style.visibility</p:attrName>
                                        </p:attrNameLst>
                                      </p:cBhvr>
                                      <p:to>
                                        <p:strVal val="visible"/>
                                      </p:to>
                                    </p:set>
                                    <p:anim calcmode="lin" valueType="num">
                                      <p:cBhvr>
                                        <p:cTn id="102" dur="500" fill="hold"/>
                                        <p:tgtEl>
                                          <p:spTgt spid="54"/>
                                        </p:tgtEl>
                                        <p:attrNameLst>
                                          <p:attrName>ppt_w</p:attrName>
                                        </p:attrNameLst>
                                      </p:cBhvr>
                                      <p:tavLst>
                                        <p:tav tm="0">
                                          <p:val>
                                            <p:fltVal val="0"/>
                                          </p:val>
                                        </p:tav>
                                        <p:tav tm="100000">
                                          <p:val>
                                            <p:strVal val="#ppt_w"/>
                                          </p:val>
                                        </p:tav>
                                      </p:tavLst>
                                    </p:anim>
                                    <p:anim calcmode="lin" valueType="num">
                                      <p:cBhvr>
                                        <p:cTn id="103" dur="500" fill="hold"/>
                                        <p:tgtEl>
                                          <p:spTgt spid="54"/>
                                        </p:tgtEl>
                                        <p:attrNameLst>
                                          <p:attrName>ppt_h</p:attrName>
                                        </p:attrNameLst>
                                      </p:cBhvr>
                                      <p:tavLst>
                                        <p:tav tm="0">
                                          <p:val>
                                            <p:fltVal val="0"/>
                                          </p:val>
                                        </p:tav>
                                        <p:tav tm="100000">
                                          <p:val>
                                            <p:strVal val="#ppt_h"/>
                                          </p:val>
                                        </p:tav>
                                      </p:tavLst>
                                    </p:anim>
                                    <p:animEffect transition="in" filter="fade">
                                      <p:cBhvr>
                                        <p:cTn id="104" dur="500"/>
                                        <p:tgtEl>
                                          <p:spTgt spid="54"/>
                                        </p:tgtEl>
                                      </p:cBhvr>
                                    </p:animEffect>
                                  </p:childTnLst>
                                </p:cTn>
                              </p:par>
                              <p:par>
                                <p:cTn id="105" presetID="53" presetClass="entr" presetSubtype="16" fill="hold" grpId="0" nodeType="withEffect">
                                  <p:stCondLst>
                                    <p:cond delay="200"/>
                                  </p:stCondLst>
                                  <p:childTnLst>
                                    <p:set>
                                      <p:cBhvr>
                                        <p:cTn id="106" dur="1" fill="hold">
                                          <p:stCondLst>
                                            <p:cond delay="0"/>
                                          </p:stCondLst>
                                        </p:cTn>
                                        <p:tgtEl>
                                          <p:spTgt spid="55"/>
                                        </p:tgtEl>
                                        <p:attrNameLst>
                                          <p:attrName>style.visibility</p:attrName>
                                        </p:attrNameLst>
                                      </p:cBhvr>
                                      <p:to>
                                        <p:strVal val="visible"/>
                                      </p:to>
                                    </p:set>
                                    <p:anim calcmode="lin" valueType="num">
                                      <p:cBhvr>
                                        <p:cTn id="107" dur="500" fill="hold"/>
                                        <p:tgtEl>
                                          <p:spTgt spid="55"/>
                                        </p:tgtEl>
                                        <p:attrNameLst>
                                          <p:attrName>ppt_w</p:attrName>
                                        </p:attrNameLst>
                                      </p:cBhvr>
                                      <p:tavLst>
                                        <p:tav tm="0">
                                          <p:val>
                                            <p:fltVal val="0"/>
                                          </p:val>
                                        </p:tav>
                                        <p:tav tm="100000">
                                          <p:val>
                                            <p:strVal val="#ppt_w"/>
                                          </p:val>
                                        </p:tav>
                                      </p:tavLst>
                                    </p:anim>
                                    <p:anim calcmode="lin" valueType="num">
                                      <p:cBhvr>
                                        <p:cTn id="108" dur="500" fill="hold"/>
                                        <p:tgtEl>
                                          <p:spTgt spid="55"/>
                                        </p:tgtEl>
                                        <p:attrNameLst>
                                          <p:attrName>ppt_h</p:attrName>
                                        </p:attrNameLst>
                                      </p:cBhvr>
                                      <p:tavLst>
                                        <p:tav tm="0">
                                          <p:val>
                                            <p:fltVal val="0"/>
                                          </p:val>
                                        </p:tav>
                                        <p:tav tm="100000">
                                          <p:val>
                                            <p:strVal val="#ppt_h"/>
                                          </p:val>
                                        </p:tav>
                                      </p:tavLst>
                                    </p:anim>
                                    <p:animEffect transition="in" filter="fade">
                                      <p:cBhvr>
                                        <p:cTn id="109" dur="500"/>
                                        <p:tgtEl>
                                          <p:spTgt spid="55"/>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56"/>
                                        </p:tgtEl>
                                        <p:attrNameLst>
                                          <p:attrName>style.visibility</p:attrName>
                                        </p:attrNameLst>
                                      </p:cBhvr>
                                      <p:to>
                                        <p:strVal val="visible"/>
                                      </p:to>
                                    </p:set>
                                    <p:anim calcmode="lin" valueType="num">
                                      <p:cBhvr>
                                        <p:cTn id="112" dur="500" fill="hold"/>
                                        <p:tgtEl>
                                          <p:spTgt spid="56"/>
                                        </p:tgtEl>
                                        <p:attrNameLst>
                                          <p:attrName>ppt_w</p:attrName>
                                        </p:attrNameLst>
                                      </p:cBhvr>
                                      <p:tavLst>
                                        <p:tav tm="0">
                                          <p:val>
                                            <p:fltVal val="0"/>
                                          </p:val>
                                        </p:tav>
                                        <p:tav tm="100000">
                                          <p:val>
                                            <p:strVal val="#ppt_w"/>
                                          </p:val>
                                        </p:tav>
                                      </p:tavLst>
                                    </p:anim>
                                    <p:anim calcmode="lin" valueType="num">
                                      <p:cBhvr>
                                        <p:cTn id="113" dur="500" fill="hold"/>
                                        <p:tgtEl>
                                          <p:spTgt spid="56"/>
                                        </p:tgtEl>
                                        <p:attrNameLst>
                                          <p:attrName>ppt_h</p:attrName>
                                        </p:attrNameLst>
                                      </p:cBhvr>
                                      <p:tavLst>
                                        <p:tav tm="0">
                                          <p:val>
                                            <p:fltVal val="0"/>
                                          </p:val>
                                        </p:tav>
                                        <p:tav tm="100000">
                                          <p:val>
                                            <p:strVal val="#ppt_h"/>
                                          </p:val>
                                        </p:tav>
                                      </p:tavLst>
                                    </p:anim>
                                    <p:animEffect transition="in" filter="fade">
                                      <p:cBhvr>
                                        <p:cTn id="1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964164" y="2570956"/>
            <a:ext cx="8244000" cy="158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8"/>
          <p:cNvGrpSpPr/>
          <p:nvPr/>
        </p:nvGrpSpPr>
        <p:grpSpPr>
          <a:xfrm>
            <a:off x="2786050" y="624135"/>
            <a:ext cx="3895230" cy="3895231"/>
            <a:chOff x="2605596" y="1462596"/>
            <a:chExt cx="3895230" cy="3895230"/>
          </a:xfrm>
        </p:grpSpPr>
        <p:sp>
          <p:nvSpPr>
            <p:cNvPr id="6" name="椭圆 5"/>
            <p:cNvSpPr/>
            <p:nvPr/>
          </p:nvSpPr>
          <p:spPr>
            <a:xfrm>
              <a:off x="2605596" y="1462596"/>
              <a:ext cx="3895230" cy="3895230"/>
            </a:xfrm>
            <a:prstGeom prst="ellipse">
              <a:avLst/>
            </a:prstGeom>
            <a:solidFill>
              <a:schemeClr val="bg1"/>
            </a:solidFill>
            <a:ln>
              <a:noFill/>
            </a:ln>
            <a:effectLst>
              <a:outerShdw blurRad="330200" dist="101600" dir="90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01263" y="1779221"/>
              <a:ext cx="3305379" cy="3305379"/>
            </a:xfrm>
            <a:prstGeom prst="ellipse">
              <a:avLst/>
            </a:prstGeom>
            <a:solidFill>
              <a:srgbClr val="352F2F"/>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b="1" dirty="0">
                  <a:solidFill>
                    <a:srgbClr val="01ACBE"/>
                  </a:solidFill>
                  <a:effectLst>
                    <a:innerShdw blurRad="63500" dist="50800" dir="18900000">
                      <a:prstClr val="black">
                        <a:alpha val="50000"/>
                      </a:prstClr>
                    </a:innerShdw>
                  </a:effectLst>
                  <a:latin typeface="微软雅黑" pitchFamily="34" charset="-122"/>
                  <a:ea typeface="微软雅黑" pitchFamily="34" charset="-122"/>
                </a:rPr>
                <a:t>THANKS</a:t>
              </a:r>
            </a:p>
          </p:txBody>
        </p:sp>
        <p:sp>
          <p:nvSpPr>
            <p:cNvPr id="8" name="椭圆 7"/>
            <p:cNvSpPr/>
            <p:nvPr/>
          </p:nvSpPr>
          <p:spPr>
            <a:xfrm>
              <a:off x="2798576" y="1671820"/>
              <a:ext cx="3510808" cy="3510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 name="椭圆 8"/>
          <p:cNvSpPr/>
          <p:nvPr/>
        </p:nvSpPr>
        <p:spPr>
          <a:xfrm>
            <a:off x="7286644" y="200024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425731" y="2139750"/>
            <a:ext cx="864000" cy="864000"/>
          </a:xfrm>
          <a:prstGeom prst="ellipse">
            <a:avLst/>
          </a:prstGeom>
          <a:solidFill>
            <a:srgbClr val="01AC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11" name="椭圆 10"/>
          <p:cNvSpPr/>
          <p:nvPr/>
        </p:nvSpPr>
        <p:spPr>
          <a:xfrm>
            <a:off x="7343272" y="206775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p:nvSpPr>
        <p:spPr>
          <a:xfrm>
            <a:off x="1071538" y="2000246"/>
            <a:ext cx="1143008" cy="1143008"/>
          </a:xfrm>
          <a:prstGeom prst="ellipse">
            <a:avLst/>
          </a:prstGeom>
          <a:solidFill>
            <a:schemeClr val="bg1"/>
          </a:solidFill>
          <a:ln>
            <a:noFill/>
          </a:ln>
          <a:effectLst>
            <a:outerShdw blurRad="355600" dist="101600" dir="9000000" sx="104000" sy="104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210625" y="2139750"/>
            <a:ext cx="864000" cy="864000"/>
          </a:xfrm>
          <a:prstGeom prst="ellipse">
            <a:avLst/>
          </a:prstGeom>
          <a:solidFill>
            <a:srgbClr val="01ACB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zh-CN" sz="4400" dirty="0">
              <a:solidFill>
                <a:schemeClr val="bg1"/>
              </a:solidFill>
              <a:latin typeface="方正特粗光辉简体" pitchFamily="2" charset="-122"/>
              <a:ea typeface="方正特粗光辉简体" pitchFamily="2" charset="-122"/>
            </a:endParaRPr>
          </a:p>
        </p:txBody>
      </p:sp>
      <p:sp>
        <p:nvSpPr>
          <p:cNvPr id="14" name="椭圆 13"/>
          <p:cNvSpPr/>
          <p:nvPr/>
        </p:nvSpPr>
        <p:spPr>
          <a:xfrm>
            <a:off x="1128166" y="2067750"/>
            <a:ext cx="1008000" cy="1008000"/>
          </a:xfrm>
          <a:prstGeom prst="ellips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连接符 14"/>
          <p:cNvCxnSpPr/>
          <p:nvPr/>
        </p:nvCxnSpPr>
        <p:spPr>
          <a:xfrm flipH="1">
            <a:off x="954062" y="-24"/>
            <a:ext cx="1588" cy="2572568"/>
          </a:xfrm>
          <a:prstGeom prst="line">
            <a:avLst/>
          </a:prstGeom>
          <a:ln w="15875">
            <a:solidFill>
              <a:srgbClr val="352F2F"/>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868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背景</a:t>
            </a:r>
          </a:p>
        </p:txBody>
      </p:sp>
      <p:grpSp>
        <p:nvGrpSpPr>
          <p:cNvPr id="65" name="组合 64"/>
          <p:cNvGrpSpPr/>
          <p:nvPr/>
        </p:nvGrpSpPr>
        <p:grpSpPr>
          <a:xfrm>
            <a:off x="561233" y="2568238"/>
            <a:ext cx="8384647" cy="2575261"/>
            <a:chOff x="628446" y="2568239"/>
            <a:chExt cx="8317434" cy="2518112"/>
          </a:xfrm>
        </p:grpSpPr>
        <p:sp>
          <p:nvSpPr>
            <p:cNvPr id="66" name="任意多边形 65"/>
            <p:cNvSpPr/>
            <p:nvPr/>
          </p:nvSpPr>
          <p:spPr>
            <a:xfrm>
              <a:off x="628446" y="2568239"/>
              <a:ext cx="7944054" cy="2518112"/>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542126 h 2542126"/>
                <a:gd name="connsiteX1" fmla="*/ 1066800 w 8001000"/>
                <a:gd name="connsiteY1" fmla="*/ 128482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 fmla="*/ 0 w 8001000"/>
                <a:gd name="connsiteY0" fmla="*/ 2600659 h 2600659"/>
                <a:gd name="connsiteX1" fmla="*/ 1066800 w 8001000"/>
                <a:gd name="connsiteY1" fmla="*/ 1343359 h 2600659"/>
                <a:gd name="connsiteX2" fmla="*/ 2400300 w 8001000"/>
                <a:gd name="connsiteY2" fmla="*/ 505159 h 2600659"/>
                <a:gd name="connsiteX3" fmla="*/ 4191000 w 8001000"/>
                <a:gd name="connsiteY3" fmla="*/ 17479 h 2600659"/>
                <a:gd name="connsiteX4" fmla="*/ 6324600 w 8001000"/>
                <a:gd name="connsiteY4" fmla="*/ 162259 h 2600659"/>
                <a:gd name="connsiteX5" fmla="*/ 8001000 w 8001000"/>
                <a:gd name="connsiteY5" fmla="*/ 676609 h 2600659"/>
                <a:gd name="connsiteX0" fmla="*/ 0 w 8001000"/>
                <a:gd name="connsiteY0" fmla="*/ 2613361 h 2613361"/>
                <a:gd name="connsiteX1" fmla="*/ 1066800 w 8001000"/>
                <a:gd name="connsiteY1" fmla="*/ 1356061 h 2613361"/>
                <a:gd name="connsiteX2" fmla="*/ 2400300 w 8001000"/>
                <a:gd name="connsiteY2" fmla="*/ 517861 h 2613361"/>
                <a:gd name="connsiteX3" fmla="*/ 4191000 w 8001000"/>
                <a:gd name="connsiteY3" fmla="*/ 30181 h 2613361"/>
                <a:gd name="connsiteX4" fmla="*/ 6339840 w 8001000"/>
                <a:gd name="connsiteY4" fmla="*/ 121621 h 2613361"/>
                <a:gd name="connsiteX5" fmla="*/ 8001000 w 8001000"/>
                <a:gd name="connsiteY5" fmla="*/ 689311 h 26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w="28575">
              <a:solidFill>
                <a:srgbClr val="01AC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p:cNvCxnSpPr/>
            <p:nvPr/>
          </p:nvCxnSpPr>
          <p:spPr>
            <a:xfrm flipV="1">
              <a:off x="8557260" y="2686050"/>
              <a:ext cx="388620" cy="571500"/>
            </a:xfrm>
            <a:prstGeom prst="straightConnector1">
              <a:avLst/>
            </a:prstGeom>
            <a:ln w="28575">
              <a:solidFill>
                <a:srgbClr val="01ACBE"/>
              </a:solidFill>
              <a:tailEnd type="arrow"/>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rot="8280396">
            <a:off x="1622359" y="3672446"/>
            <a:ext cx="487344" cy="309267"/>
            <a:chOff x="2903220" y="280488"/>
            <a:chExt cx="746760" cy="473892"/>
          </a:xfrm>
          <a:solidFill>
            <a:srgbClr val="01ACBE"/>
          </a:solidFill>
        </p:grpSpPr>
        <p:sp>
          <p:nvSpPr>
            <p:cNvPr id="72" name="矩形 71"/>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1991</a:t>
              </a:r>
              <a:endParaRPr lang="zh-CN" altLang="en-US" sz="1100" b="1" dirty="0"/>
            </a:p>
          </p:txBody>
        </p:sp>
        <p:sp>
          <p:nvSpPr>
            <p:cNvPr id="73" name="等腰三角形 72"/>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b="1" dirty="0"/>
            </a:p>
          </p:txBody>
        </p:sp>
      </p:grpSp>
      <p:grpSp>
        <p:nvGrpSpPr>
          <p:cNvPr id="74" name="组合 73"/>
          <p:cNvGrpSpPr/>
          <p:nvPr/>
        </p:nvGrpSpPr>
        <p:grpSpPr>
          <a:xfrm rot="20658534">
            <a:off x="3203567" y="2685059"/>
            <a:ext cx="487344" cy="309269"/>
            <a:chOff x="2903217" y="280488"/>
            <a:chExt cx="746759" cy="473893"/>
          </a:xfrm>
          <a:solidFill>
            <a:srgbClr val="01ACBE"/>
          </a:solidFill>
        </p:grpSpPr>
        <p:sp>
          <p:nvSpPr>
            <p:cNvPr id="75" name="矩形 74"/>
            <p:cNvSpPr/>
            <p:nvPr/>
          </p:nvSpPr>
          <p:spPr>
            <a:xfrm>
              <a:off x="2903217" y="480061"/>
              <a:ext cx="746759"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1996</a:t>
              </a:r>
              <a:endParaRPr lang="zh-CN" altLang="en-US" sz="1100" b="1" dirty="0"/>
            </a:p>
          </p:txBody>
        </p:sp>
        <p:sp>
          <p:nvSpPr>
            <p:cNvPr id="76" name="等腰三角形 75"/>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7" name="组合 76"/>
          <p:cNvGrpSpPr/>
          <p:nvPr/>
        </p:nvGrpSpPr>
        <p:grpSpPr>
          <a:xfrm rot="10800000">
            <a:off x="5119916" y="2489705"/>
            <a:ext cx="487344" cy="309269"/>
            <a:chOff x="2903220" y="280488"/>
            <a:chExt cx="746760" cy="473892"/>
          </a:xfrm>
          <a:solidFill>
            <a:srgbClr val="01ACBE"/>
          </a:solidFill>
        </p:grpSpPr>
        <p:sp>
          <p:nvSpPr>
            <p:cNvPr id="78" name="矩形 77"/>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1999</a:t>
              </a:r>
              <a:endParaRPr lang="zh-CN" altLang="en-US" sz="1100" b="1" dirty="0"/>
            </a:p>
          </p:txBody>
        </p:sp>
        <p:sp>
          <p:nvSpPr>
            <p:cNvPr id="79" name="等腰三角形 78"/>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b="1" dirty="0"/>
            </a:p>
          </p:txBody>
        </p:sp>
      </p:grpSp>
      <p:grpSp>
        <p:nvGrpSpPr>
          <p:cNvPr id="80" name="组合 79"/>
          <p:cNvGrpSpPr/>
          <p:nvPr/>
        </p:nvGrpSpPr>
        <p:grpSpPr>
          <a:xfrm rot="1114118">
            <a:off x="7013359" y="2559250"/>
            <a:ext cx="487344" cy="309269"/>
            <a:chOff x="2903220" y="280488"/>
            <a:chExt cx="746760" cy="473892"/>
          </a:xfrm>
          <a:solidFill>
            <a:srgbClr val="01ACBE"/>
          </a:solidFill>
        </p:grpSpPr>
        <p:sp>
          <p:nvSpPr>
            <p:cNvPr id="81" name="矩形 80"/>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2015</a:t>
              </a:r>
              <a:endParaRPr lang="zh-CN" altLang="en-US" sz="1100" b="1" dirty="0"/>
            </a:p>
          </p:txBody>
        </p:sp>
        <p:sp>
          <p:nvSpPr>
            <p:cNvPr id="82" name="等腰三角形 81"/>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88" name="组合 87"/>
          <p:cNvGrpSpPr/>
          <p:nvPr/>
        </p:nvGrpSpPr>
        <p:grpSpPr>
          <a:xfrm>
            <a:off x="2082572" y="3995162"/>
            <a:ext cx="619125" cy="633972"/>
            <a:chOff x="2877864" y="3455276"/>
            <a:chExt cx="619125" cy="633972"/>
          </a:xfrm>
        </p:grpSpPr>
        <p:grpSp>
          <p:nvGrpSpPr>
            <p:cNvPr id="89" name="组合 88"/>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sp>
            <p:nvSpPr>
              <p:cNvPr id="96" name="椭圆 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grpSp>
        <p:sp>
          <p:nvSpPr>
            <p:cNvPr id="92" name="TextBox 91"/>
            <p:cNvSpPr txBox="1"/>
            <p:nvPr/>
          </p:nvSpPr>
          <p:spPr>
            <a:xfrm rot="18408380">
              <a:off x="2892312" y="3541428"/>
              <a:ext cx="590225" cy="461665"/>
            </a:xfrm>
            <a:prstGeom prst="rect">
              <a:avLst/>
            </a:prstGeom>
            <a:noFill/>
          </p:spPr>
          <p:txBody>
            <a:bodyPr wrap="none" rtlCol="0">
              <a:spAutoFit/>
            </a:bodyPr>
            <a:lstStyle/>
            <a:p>
              <a:pPr algn="ctr"/>
              <a:r>
                <a:rPr lang="en-US" altLang="zh-CN" sz="1200" b="1" dirty="0">
                  <a:solidFill>
                    <a:srgbClr val="E91E63"/>
                  </a:solidFill>
                  <a:latin typeface="方正韵动中黑简体" panose="02000000000000000000" pitchFamily="2" charset="-122"/>
                  <a:ea typeface="方正韵动中黑简体" panose="02000000000000000000" pitchFamily="2" charset="-122"/>
                </a:rPr>
                <a:t>HTTP</a:t>
              </a:r>
            </a:p>
            <a:p>
              <a:pPr algn="ctr"/>
              <a:r>
                <a:rPr lang="en-US" altLang="zh-CN" sz="1200" b="1" dirty="0">
                  <a:solidFill>
                    <a:srgbClr val="E91E63"/>
                  </a:solidFill>
                  <a:latin typeface="方正韵动中黑简体" panose="02000000000000000000" pitchFamily="2" charset="-122"/>
                  <a:ea typeface="方正韵动中黑简体" panose="02000000000000000000" pitchFamily="2" charset="-122"/>
                </a:rPr>
                <a:t>0.9</a:t>
              </a:r>
              <a:endParaRPr lang="zh-CN" altLang="en-US" sz="1200" b="1" dirty="0">
                <a:solidFill>
                  <a:srgbClr val="E91E63"/>
                </a:solidFill>
                <a:latin typeface="方正韵动中黑简体" panose="02000000000000000000" pitchFamily="2" charset="-122"/>
                <a:ea typeface="方正韵动中黑简体" panose="02000000000000000000" pitchFamily="2" charset="-122"/>
              </a:endParaRPr>
            </a:p>
          </p:txBody>
        </p:sp>
      </p:grpSp>
      <p:grpSp>
        <p:nvGrpSpPr>
          <p:cNvPr id="97" name="组合 96"/>
          <p:cNvGrpSpPr/>
          <p:nvPr/>
        </p:nvGrpSpPr>
        <p:grpSpPr>
          <a:xfrm>
            <a:off x="2896489" y="1933874"/>
            <a:ext cx="619125" cy="633972"/>
            <a:chOff x="3723650" y="1639176"/>
            <a:chExt cx="619125" cy="633972"/>
          </a:xfrm>
        </p:grpSpPr>
        <p:grpSp>
          <p:nvGrpSpPr>
            <p:cNvPr id="98" name="组合 97"/>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sp>
            <p:nvSpPr>
              <p:cNvPr id="101" name="椭圆 10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grpSp>
        <p:sp>
          <p:nvSpPr>
            <p:cNvPr id="99" name="TextBox 98"/>
            <p:cNvSpPr txBox="1"/>
            <p:nvPr/>
          </p:nvSpPr>
          <p:spPr>
            <a:xfrm rot="20721555">
              <a:off x="3738098" y="1760603"/>
              <a:ext cx="590225" cy="461665"/>
            </a:xfrm>
            <a:prstGeom prst="rect">
              <a:avLst/>
            </a:prstGeom>
            <a:noFill/>
          </p:spPr>
          <p:txBody>
            <a:bodyPr wrap="none" rtlCol="0">
              <a:spAutoFit/>
            </a:bodyPr>
            <a:lstStyle/>
            <a:p>
              <a:pPr algn="ctr"/>
              <a:r>
                <a:rPr lang="en-US" altLang="zh-CN" sz="1200" b="1" dirty="0">
                  <a:solidFill>
                    <a:srgbClr val="E91E63"/>
                  </a:solidFill>
                  <a:latin typeface="方正韵动中黑简体" panose="02000000000000000000" pitchFamily="2" charset="-122"/>
                  <a:ea typeface="方正韵动中黑简体" panose="02000000000000000000" pitchFamily="2" charset="-122"/>
                </a:rPr>
                <a:t>HTTP</a:t>
              </a:r>
            </a:p>
            <a:p>
              <a:pPr algn="ctr"/>
              <a:r>
                <a:rPr lang="en-US" altLang="zh-CN" sz="1200" b="1" dirty="0">
                  <a:solidFill>
                    <a:srgbClr val="E91E63"/>
                  </a:solidFill>
                  <a:latin typeface="方正韵动中黑简体" panose="02000000000000000000" pitchFamily="2" charset="-122"/>
                  <a:ea typeface="方正韵动中黑简体" panose="02000000000000000000" pitchFamily="2" charset="-122"/>
                </a:rPr>
                <a:t>1.0</a:t>
              </a:r>
              <a:endParaRPr lang="zh-CN" altLang="en-US" sz="1200" b="1" dirty="0">
                <a:solidFill>
                  <a:srgbClr val="E91E63"/>
                </a:solidFill>
                <a:latin typeface="方正韵动中黑简体" panose="02000000000000000000" pitchFamily="2" charset="-122"/>
                <a:ea typeface="方正韵动中黑简体" panose="02000000000000000000" pitchFamily="2" charset="-122"/>
              </a:endParaRPr>
            </a:p>
          </p:txBody>
        </p:sp>
      </p:grpSp>
      <p:grpSp>
        <p:nvGrpSpPr>
          <p:cNvPr id="102" name="组合 101"/>
          <p:cNvGrpSpPr/>
          <p:nvPr/>
        </p:nvGrpSpPr>
        <p:grpSpPr>
          <a:xfrm>
            <a:off x="5119916" y="2936444"/>
            <a:ext cx="619125" cy="633972"/>
            <a:chOff x="5473327" y="2971804"/>
            <a:chExt cx="619125" cy="633972"/>
          </a:xfrm>
        </p:grpSpPr>
        <p:grpSp>
          <p:nvGrpSpPr>
            <p:cNvPr id="103" name="组合 102"/>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105" name="同心圆 10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sp>
            <p:nvSpPr>
              <p:cNvPr id="106" name="椭圆 10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grpSp>
        <p:sp>
          <p:nvSpPr>
            <p:cNvPr id="104" name="TextBox 103"/>
            <p:cNvSpPr txBox="1"/>
            <p:nvPr/>
          </p:nvSpPr>
          <p:spPr>
            <a:xfrm>
              <a:off x="5502227" y="3062077"/>
              <a:ext cx="590225" cy="461665"/>
            </a:xfrm>
            <a:prstGeom prst="rect">
              <a:avLst/>
            </a:prstGeom>
            <a:noFill/>
          </p:spPr>
          <p:txBody>
            <a:bodyPr wrap="none" rtlCol="0">
              <a:spAutoFit/>
            </a:bodyPr>
            <a:lstStyle/>
            <a:p>
              <a:pPr algn="ctr"/>
              <a:r>
                <a:rPr lang="en-US" altLang="zh-CN" sz="1200" b="1" dirty="0">
                  <a:solidFill>
                    <a:srgbClr val="E91E63"/>
                  </a:solidFill>
                  <a:latin typeface="方正韵动中黑简体" panose="02000000000000000000" pitchFamily="2" charset="-122"/>
                  <a:ea typeface="方正韵动中黑简体" panose="02000000000000000000" pitchFamily="2" charset="-122"/>
                </a:rPr>
                <a:t>HTTP</a:t>
              </a:r>
            </a:p>
            <a:p>
              <a:pPr algn="ctr"/>
              <a:r>
                <a:rPr lang="en-US" altLang="zh-CN" sz="1200" b="1" dirty="0">
                  <a:solidFill>
                    <a:srgbClr val="E91E63"/>
                  </a:solidFill>
                  <a:latin typeface="方正韵动中黑简体" panose="02000000000000000000" pitchFamily="2" charset="-122"/>
                  <a:ea typeface="方正韵动中黑简体" panose="02000000000000000000" pitchFamily="2" charset="-122"/>
                </a:rPr>
                <a:t>1.1</a:t>
              </a:r>
              <a:endParaRPr lang="zh-CN" altLang="en-US" sz="1200" b="1" dirty="0">
                <a:solidFill>
                  <a:srgbClr val="E91E63"/>
                </a:solidFill>
                <a:latin typeface="方正韵动中黑简体" panose="02000000000000000000" pitchFamily="2" charset="-122"/>
                <a:ea typeface="方正韵动中黑简体" panose="02000000000000000000" pitchFamily="2" charset="-122"/>
              </a:endParaRPr>
            </a:p>
          </p:txBody>
        </p:sp>
      </p:grpSp>
      <p:grpSp>
        <p:nvGrpSpPr>
          <p:cNvPr id="107" name="组合 106"/>
          <p:cNvGrpSpPr/>
          <p:nvPr/>
        </p:nvGrpSpPr>
        <p:grpSpPr>
          <a:xfrm>
            <a:off x="7182050" y="1774359"/>
            <a:ext cx="681597" cy="633972"/>
            <a:chOff x="7182050" y="1774359"/>
            <a:chExt cx="681597" cy="633972"/>
          </a:xfrm>
        </p:grpSpPr>
        <p:grpSp>
          <p:nvGrpSpPr>
            <p:cNvPr id="108" name="组合 107"/>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sp>
            <p:nvSpPr>
              <p:cNvPr id="111" name="椭圆 11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rgbClr val="E91E63"/>
                  </a:solidFill>
                </a:endParaRPr>
              </a:p>
            </p:txBody>
          </p:sp>
        </p:grpSp>
        <p:sp>
          <p:nvSpPr>
            <p:cNvPr id="109" name="TextBox 108"/>
            <p:cNvSpPr txBox="1"/>
            <p:nvPr/>
          </p:nvSpPr>
          <p:spPr>
            <a:xfrm rot="1067031">
              <a:off x="7182050" y="1981449"/>
              <a:ext cx="681597" cy="276999"/>
            </a:xfrm>
            <a:prstGeom prst="rect">
              <a:avLst/>
            </a:prstGeom>
            <a:noFill/>
          </p:spPr>
          <p:txBody>
            <a:bodyPr wrap="none" rtlCol="0">
              <a:spAutoFit/>
            </a:bodyPr>
            <a:lstStyle/>
            <a:p>
              <a:pPr algn="ctr"/>
              <a:r>
                <a:rPr lang="en-US" altLang="zh-CN" sz="1200" b="1" dirty="0">
                  <a:solidFill>
                    <a:srgbClr val="E91E63"/>
                  </a:solidFill>
                  <a:latin typeface="方正韵动中黑简体" panose="02000000000000000000" pitchFamily="2" charset="-122"/>
                  <a:ea typeface="方正韵动中黑简体" panose="02000000000000000000" pitchFamily="2" charset="-122"/>
                </a:rPr>
                <a:t>HTTP2</a:t>
              </a:r>
              <a:endParaRPr lang="zh-CN" altLang="en-US" sz="1200" b="1" dirty="0">
                <a:solidFill>
                  <a:srgbClr val="E91E63"/>
                </a:solidFill>
                <a:latin typeface="方正韵动中黑简体" panose="02000000000000000000" pitchFamily="2" charset="-122"/>
                <a:ea typeface="方正韵动中黑简体" panose="02000000000000000000" pitchFamily="2" charset="-122"/>
              </a:endParaRPr>
            </a:p>
          </p:txBody>
        </p:sp>
      </p:grpSp>
      <p:sp>
        <p:nvSpPr>
          <p:cNvPr id="112" name="TextBox 111"/>
          <p:cNvSpPr txBox="1"/>
          <p:nvPr/>
        </p:nvSpPr>
        <p:spPr>
          <a:xfrm>
            <a:off x="4620495" y="1290491"/>
            <a:ext cx="1469858" cy="1015663"/>
          </a:xfrm>
          <a:prstGeom prst="rect">
            <a:avLst/>
          </a:prstGeom>
          <a:noFill/>
        </p:spPr>
        <p:txBody>
          <a:bodyPr wrap="square" rtlCol="0">
            <a:spAutoFit/>
          </a:bodyPr>
          <a:lstStyle/>
          <a:p>
            <a:pPr algn="just"/>
            <a:r>
              <a:rPr lang="en-US" altLang="zh-CN" sz="1200" dirty="0">
                <a:latin typeface="Consolas" panose="020B0609020204030204" pitchFamily="49" charset="0"/>
                <a:ea typeface="华文楷体" panose="02010600040101010101" pitchFamily="2" charset="-122"/>
                <a:cs typeface="方正兰亭细黑_GBK_M" pitchFamily="2" charset="2"/>
              </a:rPr>
              <a:t>HTTP1.1 </a:t>
            </a:r>
            <a:r>
              <a:rPr lang="zh-CN" altLang="en-US" sz="1200" dirty="0">
                <a:latin typeface="Consolas" panose="020B0609020204030204" pitchFamily="49" charset="0"/>
                <a:ea typeface="华文楷体" panose="02010600040101010101" pitchFamily="2" charset="-122"/>
                <a:cs typeface="方正兰亭细黑_GBK_M" pitchFamily="2" charset="2"/>
              </a:rPr>
              <a:t>我们现在使用的</a:t>
            </a:r>
            <a:r>
              <a:rPr lang="en-US" altLang="zh-CN" sz="1200" dirty="0">
                <a:latin typeface="Consolas" panose="020B0609020204030204" pitchFamily="49" charset="0"/>
                <a:ea typeface="华文楷体" panose="02010600040101010101" pitchFamily="2" charset="-122"/>
                <a:cs typeface="方正兰亭细黑_GBK_M" pitchFamily="2" charset="2"/>
              </a:rPr>
              <a:t>HTTP</a:t>
            </a:r>
            <a:r>
              <a:rPr lang="zh-CN" altLang="en-US" sz="1200" dirty="0">
                <a:latin typeface="Consolas" panose="020B0609020204030204" pitchFamily="49" charset="0"/>
                <a:ea typeface="华文楷体" panose="02010600040101010101" pitchFamily="2" charset="-122"/>
                <a:cs typeface="方正兰亭细黑_GBK_M" pitchFamily="2" charset="2"/>
              </a:rPr>
              <a:t>的事实标准，标准化了原来模糊的语义，并优化了连接性能</a:t>
            </a:r>
          </a:p>
        </p:txBody>
      </p:sp>
      <p:sp>
        <p:nvSpPr>
          <p:cNvPr id="113" name="TextBox 112"/>
          <p:cNvSpPr txBox="1"/>
          <p:nvPr/>
        </p:nvSpPr>
        <p:spPr>
          <a:xfrm rot="19187170">
            <a:off x="748395" y="2621026"/>
            <a:ext cx="1284066" cy="1200329"/>
          </a:xfrm>
          <a:prstGeom prst="rect">
            <a:avLst/>
          </a:prstGeom>
          <a:noFill/>
        </p:spPr>
        <p:txBody>
          <a:bodyPr wrap="square" rtlCol="0">
            <a:spAutoFit/>
          </a:bodyPr>
          <a:lstStyle/>
          <a:p>
            <a:pPr algn="just"/>
            <a:r>
              <a:rPr lang="en-US" altLang="zh-CN" sz="1200" dirty="0">
                <a:latin typeface="Consolas" panose="020B0609020204030204" pitchFamily="49" charset="0"/>
                <a:ea typeface="华文楷体" panose="02010600040101010101" pitchFamily="2" charset="-122"/>
                <a:cs typeface="方正兰亭细黑_GBK_M" pitchFamily="2" charset="2"/>
              </a:rPr>
              <a:t>HTTP 0.9 </a:t>
            </a:r>
            <a:r>
              <a:rPr lang="zh-CN" altLang="en-US" sz="1200" dirty="0">
                <a:latin typeface="Consolas" panose="020B0609020204030204" pitchFamily="49" charset="0"/>
                <a:ea typeface="华文楷体" panose="02010600040101010101" pitchFamily="2" charset="-122"/>
                <a:cs typeface="方正兰亭细黑_GBK_M" pitchFamily="2" charset="2"/>
              </a:rPr>
              <a:t>随互联网而诞生，只有</a:t>
            </a:r>
            <a:r>
              <a:rPr lang="en-US" altLang="zh-CN" sz="1200" dirty="0">
                <a:latin typeface="Consolas" panose="020B0609020204030204" pitchFamily="49" charset="0"/>
                <a:ea typeface="华文楷体" panose="02010600040101010101" pitchFamily="2" charset="-122"/>
                <a:cs typeface="方正兰亭细黑_GBK_M" pitchFamily="2" charset="2"/>
              </a:rPr>
              <a:t>GET</a:t>
            </a:r>
            <a:r>
              <a:rPr lang="zh-CN" altLang="en-US" sz="1200" dirty="0">
                <a:latin typeface="Consolas" panose="020B0609020204030204" pitchFamily="49" charset="0"/>
                <a:ea typeface="华文楷体" panose="02010600040101010101" pitchFamily="2" charset="-122"/>
                <a:cs typeface="方正兰亭细黑_GBK_M" pitchFamily="2" charset="2"/>
              </a:rPr>
              <a:t>方法，没有在通讯中指定版本号，且不支持请求头</a:t>
            </a:r>
            <a:endParaRPr lang="en-US" altLang="zh-CN" sz="1200" dirty="0">
              <a:latin typeface="Consolas" panose="020B0609020204030204" pitchFamily="49" charset="0"/>
              <a:ea typeface="华文楷体" panose="02010600040101010101" pitchFamily="2" charset="-122"/>
              <a:cs typeface="方正兰亭细黑_GBK_M" pitchFamily="2" charset="2"/>
            </a:endParaRPr>
          </a:p>
        </p:txBody>
      </p:sp>
      <p:sp>
        <p:nvSpPr>
          <p:cNvPr id="115" name="TextBox 114"/>
          <p:cNvSpPr txBox="1"/>
          <p:nvPr/>
        </p:nvSpPr>
        <p:spPr>
          <a:xfrm rot="20495127">
            <a:off x="2949403" y="3186268"/>
            <a:ext cx="1580300" cy="830997"/>
          </a:xfrm>
          <a:prstGeom prst="rect">
            <a:avLst/>
          </a:prstGeom>
          <a:noFill/>
        </p:spPr>
        <p:txBody>
          <a:bodyPr wrap="square" rtlCol="0">
            <a:spAutoFit/>
          </a:bodyPr>
          <a:lstStyle/>
          <a:p>
            <a:pPr algn="just"/>
            <a:r>
              <a:rPr lang="en-US" altLang="zh-CN" sz="1200" dirty="0">
                <a:latin typeface="Consolas" panose="020B0609020204030204" pitchFamily="49" charset="0"/>
                <a:ea typeface="华文楷体" panose="02010600040101010101" pitchFamily="2" charset="-122"/>
                <a:cs typeface="方正兰亭细黑_GBK_M" pitchFamily="2" charset="2"/>
              </a:rPr>
              <a:t>HTTP1.0 </a:t>
            </a:r>
            <a:r>
              <a:rPr lang="zh-CN" altLang="en-US" sz="1200" dirty="0">
                <a:latin typeface="Consolas" panose="020B0609020204030204" pitchFamily="49" charset="0"/>
                <a:ea typeface="华文楷体" panose="02010600040101010101" pitchFamily="2" charset="-122"/>
                <a:cs typeface="方正兰亭细黑_GBK_M" pitchFamily="2" charset="2"/>
              </a:rPr>
              <a:t>丰富了</a:t>
            </a:r>
            <a:r>
              <a:rPr lang="en-US" altLang="zh-CN" sz="1200" dirty="0">
                <a:latin typeface="Consolas" panose="020B0609020204030204" pitchFamily="49" charset="0"/>
                <a:ea typeface="华文楷体" panose="02010600040101010101" pitchFamily="2" charset="-122"/>
                <a:cs typeface="方正兰亭细黑_GBK_M" pitchFamily="2" charset="2"/>
              </a:rPr>
              <a:t>http</a:t>
            </a:r>
            <a:r>
              <a:rPr lang="zh-CN" altLang="en-US" sz="1200" dirty="0">
                <a:latin typeface="Consolas" panose="020B0609020204030204" pitchFamily="49" charset="0"/>
                <a:ea typeface="华文楷体" panose="02010600040101010101" pitchFamily="2" charset="-122"/>
                <a:cs typeface="方正兰亭细黑_GBK_M" pitchFamily="2" charset="2"/>
              </a:rPr>
              <a:t>的语法，至今仍被广泛采用，特别是在代理服务器中</a:t>
            </a:r>
          </a:p>
        </p:txBody>
      </p:sp>
      <p:sp>
        <p:nvSpPr>
          <p:cNvPr id="116" name="TextBox 115"/>
          <p:cNvSpPr txBox="1"/>
          <p:nvPr/>
        </p:nvSpPr>
        <p:spPr>
          <a:xfrm rot="900000">
            <a:off x="6462611" y="3003744"/>
            <a:ext cx="1197410" cy="830997"/>
          </a:xfrm>
          <a:prstGeom prst="rect">
            <a:avLst/>
          </a:prstGeom>
          <a:noFill/>
        </p:spPr>
        <p:txBody>
          <a:bodyPr wrap="square" rtlCol="0">
            <a:spAutoFit/>
          </a:bodyPr>
          <a:lstStyle/>
          <a:p>
            <a:pPr algn="just"/>
            <a:r>
              <a:rPr lang="en-US" altLang="zh-CN" sz="1200" dirty="0">
                <a:latin typeface="Consolas" panose="020B0609020204030204" pitchFamily="49" charset="0"/>
                <a:ea typeface="华文楷体" panose="02010600040101010101" pitchFamily="2" charset="-122"/>
                <a:cs typeface="方正兰亭细黑_GBK_M" pitchFamily="2" charset="2"/>
              </a:rPr>
              <a:t>HTTP2 2015</a:t>
            </a:r>
            <a:r>
              <a:rPr lang="zh-CN" altLang="en-US" sz="1200" dirty="0">
                <a:latin typeface="Consolas" panose="020B0609020204030204" pitchFamily="49" charset="0"/>
                <a:ea typeface="华文楷体" panose="02010600040101010101" pitchFamily="2" charset="-122"/>
                <a:cs typeface="方正兰亭细黑_GBK_M" pitchFamily="2" charset="2"/>
              </a:rPr>
              <a:t>年底正式确定，旨在使连接更安全，更高效</a:t>
            </a:r>
          </a:p>
        </p:txBody>
      </p:sp>
      <p:grpSp>
        <p:nvGrpSpPr>
          <p:cNvPr id="41" name="组合 40"/>
          <p:cNvGrpSpPr/>
          <p:nvPr/>
        </p:nvGrpSpPr>
        <p:grpSpPr>
          <a:xfrm>
            <a:off x="534662" y="898245"/>
            <a:ext cx="1857473" cy="426674"/>
            <a:chOff x="534662" y="898245"/>
            <a:chExt cx="1857473" cy="426674"/>
          </a:xfrm>
        </p:grpSpPr>
        <p:grpSp>
          <p:nvGrpSpPr>
            <p:cNvPr id="10" name="组合 9"/>
            <p:cNvGrpSpPr>
              <a:grpSpLocks noChangeAspect="1"/>
            </p:cNvGrpSpPr>
            <p:nvPr/>
          </p:nvGrpSpPr>
          <p:grpSpPr>
            <a:xfrm>
              <a:off x="534662" y="916082"/>
              <a:ext cx="216574" cy="360000"/>
              <a:chOff x="5361214" y="2417352"/>
              <a:chExt cx="2108202" cy="3504362"/>
            </a:xfrm>
          </p:grpSpPr>
          <p:sp>
            <p:nvSpPr>
              <p:cNvPr id="11" name="任意多边形 10"/>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2" name="组合 11"/>
              <p:cNvGrpSpPr/>
              <p:nvPr/>
            </p:nvGrpSpPr>
            <p:grpSpPr>
              <a:xfrm>
                <a:off x="5511664" y="2552632"/>
                <a:ext cx="1807793" cy="1803536"/>
                <a:chOff x="5530714" y="2590732"/>
                <a:chExt cx="1807793" cy="1803536"/>
              </a:xfrm>
            </p:grpSpPr>
            <p:sp>
              <p:nvSpPr>
                <p:cNvPr id="13" name="椭圆 12"/>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4" name="Group 8"/>
                <p:cNvGrpSpPr>
                  <a:grpSpLocks noChangeAspect="1"/>
                </p:cNvGrpSpPr>
                <p:nvPr/>
              </p:nvGrpSpPr>
              <p:grpSpPr bwMode="auto">
                <a:xfrm>
                  <a:off x="5629372" y="2605936"/>
                  <a:ext cx="1663346" cy="1602306"/>
                  <a:chOff x="3436" y="1468"/>
                  <a:chExt cx="872" cy="840"/>
                </a:xfrm>
                <a:solidFill>
                  <a:schemeClr val="bg1"/>
                </a:solidFill>
              </p:grpSpPr>
              <p:sp>
                <p:nvSpPr>
                  <p:cNvPr id="16"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5" name="椭圆 14"/>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28" name="组合 127"/>
            <p:cNvGrpSpPr/>
            <p:nvPr/>
          </p:nvGrpSpPr>
          <p:grpSpPr>
            <a:xfrm>
              <a:off x="850628" y="898245"/>
              <a:ext cx="1541507" cy="426674"/>
              <a:chOff x="850629" y="898245"/>
              <a:chExt cx="1126142" cy="426674"/>
            </a:xfrm>
          </p:grpSpPr>
          <p:sp>
            <p:nvSpPr>
              <p:cNvPr id="129" name="矩形 128"/>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130" name="组合 129"/>
              <p:cNvGrpSpPr/>
              <p:nvPr/>
            </p:nvGrpSpPr>
            <p:grpSpPr>
              <a:xfrm>
                <a:off x="850629" y="898245"/>
                <a:ext cx="1126142" cy="426674"/>
                <a:chOff x="1206942" y="1234572"/>
                <a:chExt cx="1126142" cy="426674"/>
              </a:xfrm>
            </p:grpSpPr>
            <p:sp>
              <p:nvSpPr>
                <p:cNvPr id="131" name="矩形 130"/>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32" name="矩形 131"/>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33"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Timeline</a:t>
                  </a:r>
                </a:p>
              </p:txBody>
            </p:sp>
          </p:grpSp>
        </p:grpSp>
      </p:grpSp>
    </p:spTree>
    <p:extLst>
      <p:ext uri="{BB962C8B-B14F-4D97-AF65-F5344CB8AC3E}">
        <p14:creationId xmlns:p14="http://schemas.microsoft.com/office/powerpoint/2010/main" val="15717276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1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 calcmode="lin" valueType="num">
                                      <p:cBhvr additive="base">
                                        <p:cTn id="17" dur="500" fill="hold"/>
                                        <p:tgtEl>
                                          <p:spTgt spid="88"/>
                                        </p:tgtEl>
                                        <p:attrNameLst>
                                          <p:attrName>ppt_x</p:attrName>
                                        </p:attrNameLst>
                                      </p:cBhvr>
                                      <p:tavLst>
                                        <p:tav tm="0">
                                          <p:val>
                                            <p:strVal val="#ppt_x"/>
                                          </p:val>
                                        </p:tav>
                                        <p:tav tm="100000">
                                          <p:val>
                                            <p:strVal val="#ppt_x"/>
                                          </p:val>
                                        </p:tav>
                                      </p:tavLst>
                                    </p:anim>
                                    <p:anim calcmode="lin" valueType="num">
                                      <p:cBhvr additive="base">
                                        <p:cTn id="18" dur="500" fill="hold"/>
                                        <p:tgtEl>
                                          <p:spTgt spid="88"/>
                                        </p:tgtEl>
                                        <p:attrNameLst>
                                          <p:attrName>ppt_y</p:attrName>
                                        </p:attrNameLst>
                                      </p:cBhvr>
                                      <p:tavLst>
                                        <p:tav tm="0">
                                          <p:val>
                                            <p:strVal val="1+#ppt_h/2"/>
                                          </p:val>
                                        </p:tav>
                                        <p:tav tm="100000">
                                          <p:val>
                                            <p:strVal val="#ppt_y"/>
                                          </p:val>
                                        </p:tav>
                                      </p:tavLst>
                                    </p:anim>
                                  </p:childTnLst>
                                </p:cTn>
                              </p:par>
                              <p:par>
                                <p:cTn id="19" presetID="22" presetClass="entr" presetSubtype="4"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wipe(down)">
                                      <p:cBhvr>
                                        <p:cTn id="21" dur="500"/>
                                        <p:tgtEl>
                                          <p:spTgt spid="11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4"/>
                                        </p:tgtEl>
                                        <p:attrNameLst>
                                          <p:attrName>style.visibility</p:attrName>
                                        </p:attrNameLst>
                                      </p:cBhvr>
                                      <p:to>
                                        <p:strVal val="visible"/>
                                      </p:to>
                                    </p:set>
                                    <p:anim calcmode="lin" valueType="num">
                                      <p:cBhvr>
                                        <p:cTn id="26" dur="500" fill="hold"/>
                                        <p:tgtEl>
                                          <p:spTgt spid="74"/>
                                        </p:tgtEl>
                                        <p:attrNameLst>
                                          <p:attrName>ppt_w</p:attrName>
                                        </p:attrNameLst>
                                      </p:cBhvr>
                                      <p:tavLst>
                                        <p:tav tm="0">
                                          <p:val>
                                            <p:fltVal val="0"/>
                                          </p:val>
                                        </p:tav>
                                        <p:tav tm="100000">
                                          <p:val>
                                            <p:strVal val="#ppt_w"/>
                                          </p:val>
                                        </p:tav>
                                      </p:tavLst>
                                    </p:anim>
                                    <p:anim calcmode="lin" valueType="num">
                                      <p:cBhvr>
                                        <p:cTn id="27" dur="500" fill="hold"/>
                                        <p:tgtEl>
                                          <p:spTgt spid="74"/>
                                        </p:tgtEl>
                                        <p:attrNameLst>
                                          <p:attrName>ppt_h</p:attrName>
                                        </p:attrNameLst>
                                      </p:cBhvr>
                                      <p:tavLst>
                                        <p:tav tm="0">
                                          <p:val>
                                            <p:fltVal val="0"/>
                                          </p:val>
                                        </p:tav>
                                        <p:tav tm="100000">
                                          <p:val>
                                            <p:strVal val="#ppt_h"/>
                                          </p:val>
                                        </p:tav>
                                      </p:tavLst>
                                    </p:anim>
                                    <p:animEffect transition="in" filter="fade">
                                      <p:cBhvr>
                                        <p:cTn id="28" dur="500"/>
                                        <p:tgtEl>
                                          <p:spTgt spid="74"/>
                                        </p:tgtEl>
                                      </p:cBhvr>
                                    </p:animEffect>
                                  </p:childTnLst>
                                </p:cTn>
                              </p:par>
                              <p:par>
                                <p:cTn id="29" presetID="2" presetClass="entr" presetSubtype="1"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anim calcmode="lin" valueType="num">
                                      <p:cBhvr additive="base">
                                        <p:cTn id="31" dur="500" fill="hold"/>
                                        <p:tgtEl>
                                          <p:spTgt spid="97"/>
                                        </p:tgtEl>
                                        <p:attrNameLst>
                                          <p:attrName>ppt_x</p:attrName>
                                        </p:attrNameLst>
                                      </p:cBhvr>
                                      <p:tavLst>
                                        <p:tav tm="0">
                                          <p:val>
                                            <p:strVal val="#ppt_x"/>
                                          </p:val>
                                        </p:tav>
                                        <p:tav tm="100000">
                                          <p:val>
                                            <p:strVal val="#ppt_x"/>
                                          </p:val>
                                        </p:tav>
                                      </p:tavLst>
                                    </p:anim>
                                    <p:anim calcmode="lin" valueType="num">
                                      <p:cBhvr additive="base">
                                        <p:cTn id="32" dur="500" fill="hold"/>
                                        <p:tgtEl>
                                          <p:spTgt spid="97"/>
                                        </p:tgtEl>
                                        <p:attrNameLst>
                                          <p:attrName>ppt_y</p:attrName>
                                        </p:attrNameLst>
                                      </p:cBhvr>
                                      <p:tavLst>
                                        <p:tav tm="0">
                                          <p:val>
                                            <p:strVal val="0-#ppt_h/2"/>
                                          </p:val>
                                        </p:tav>
                                        <p:tav tm="100000">
                                          <p:val>
                                            <p:strVal val="#ppt_y"/>
                                          </p:val>
                                        </p:tav>
                                      </p:tavLst>
                                    </p:anim>
                                  </p:childTnLst>
                                </p:cTn>
                              </p:par>
                              <p:par>
                                <p:cTn id="33" presetID="22" presetClass="entr" presetSubtype="1" fill="hold" grpId="0" nodeType="with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wipe(up)">
                                      <p:cBhvr>
                                        <p:cTn id="35" dur="500"/>
                                        <p:tgtEl>
                                          <p:spTgt spid="115"/>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par>
                                <p:cTn id="43" presetID="2" presetClass="entr" presetSubtype="4" fill="hold" nodeType="withEffect">
                                  <p:stCondLst>
                                    <p:cond delay="0"/>
                                  </p:stCondLst>
                                  <p:childTnLst>
                                    <p:set>
                                      <p:cBhvr>
                                        <p:cTn id="44" dur="1" fill="hold">
                                          <p:stCondLst>
                                            <p:cond delay="0"/>
                                          </p:stCondLst>
                                        </p:cTn>
                                        <p:tgtEl>
                                          <p:spTgt spid="102"/>
                                        </p:tgtEl>
                                        <p:attrNameLst>
                                          <p:attrName>style.visibility</p:attrName>
                                        </p:attrNameLst>
                                      </p:cBhvr>
                                      <p:to>
                                        <p:strVal val="visible"/>
                                      </p:to>
                                    </p:set>
                                    <p:anim calcmode="lin" valueType="num">
                                      <p:cBhvr additive="base">
                                        <p:cTn id="45" dur="500" fill="hold"/>
                                        <p:tgtEl>
                                          <p:spTgt spid="102"/>
                                        </p:tgtEl>
                                        <p:attrNameLst>
                                          <p:attrName>ppt_x</p:attrName>
                                        </p:attrNameLst>
                                      </p:cBhvr>
                                      <p:tavLst>
                                        <p:tav tm="0">
                                          <p:val>
                                            <p:strVal val="#ppt_x"/>
                                          </p:val>
                                        </p:tav>
                                        <p:tav tm="100000">
                                          <p:val>
                                            <p:strVal val="#ppt_x"/>
                                          </p:val>
                                        </p:tav>
                                      </p:tavLst>
                                    </p:anim>
                                    <p:anim calcmode="lin" valueType="num">
                                      <p:cBhvr additive="base">
                                        <p:cTn id="46" dur="500" fill="hold"/>
                                        <p:tgtEl>
                                          <p:spTgt spid="102"/>
                                        </p:tgtEl>
                                        <p:attrNameLst>
                                          <p:attrName>ppt_y</p:attrName>
                                        </p:attrNameLst>
                                      </p:cBhvr>
                                      <p:tavLst>
                                        <p:tav tm="0">
                                          <p:val>
                                            <p:strVal val="1+#ppt_h/2"/>
                                          </p:val>
                                        </p:tav>
                                        <p:tav tm="100000">
                                          <p:val>
                                            <p:strVal val="#ppt_y"/>
                                          </p:val>
                                        </p:tav>
                                      </p:tavLst>
                                    </p:anim>
                                  </p:childTnLst>
                                </p:cTn>
                              </p:par>
                              <p:par>
                                <p:cTn id="47" presetID="22" presetClass="entr" presetSubtype="4"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wipe(down)">
                                      <p:cBhvr>
                                        <p:cTn id="49" dur="500"/>
                                        <p:tgtEl>
                                          <p:spTgt spid="11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p:cTn id="54" dur="500" fill="hold"/>
                                        <p:tgtEl>
                                          <p:spTgt spid="80"/>
                                        </p:tgtEl>
                                        <p:attrNameLst>
                                          <p:attrName>ppt_w</p:attrName>
                                        </p:attrNameLst>
                                      </p:cBhvr>
                                      <p:tavLst>
                                        <p:tav tm="0">
                                          <p:val>
                                            <p:fltVal val="0"/>
                                          </p:val>
                                        </p:tav>
                                        <p:tav tm="100000">
                                          <p:val>
                                            <p:strVal val="#ppt_w"/>
                                          </p:val>
                                        </p:tav>
                                      </p:tavLst>
                                    </p:anim>
                                    <p:anim calcmode="lin" valueType="num">
                                      <p:cBhvr>
                                        <p:cTn id="55" dur="500" fill="hold"/>
                                        <p:tgtEl>
                                          <p:spTgt spid="80"/>
                                        </p:tgtEl>
                                        <p:attrNameLst>
                                          <p:attrName>ppt_h</p:attrName>
                                        </p:attrNameLst>
                                      </p:cBhvr>
                                      <p:tavLst>
                                        <p:tav tm="0">
                                          <p:val>
                                            <p:fltVal val="0"/>
                                          </p:val>
                                        </p:tav>
                                        <p:tav tm="100000">
                                          <p:val>
                                            <p:strVal val="#ppt_h"/>
                                          </p:val>
                                        </p:tav>
                                      </p:tavLst>
                                    </p:anim>
                                    <p:animEffect transition="in" filter="fade">
                                      <p:cBhvr>
                                        <p:cTn id="56" dur="500"/>
                                        <p:tgtEl>
                                          <p:spTgt spid="80"/>
                                        </p:tgtEl>
                                      </p:cBhvr>
                                    </p:animEffect>
                                  </p:childTnLst>
                                </p:cTn>
                              </p:par>
                              <p:par>
                                <p:cTn id="57" presetID="2" presetClass="entr" presetSubtype="3" fill="hold" nodeType="withEffect">
                                  <p:stCondLst>
                                    <p:cond delay="0"/>
                                  </p:stCondLst>
                                  <p:childTnLst>
                                    <p:set>
                                      <p:cBhvr>
                                        <p:cTn id="58" dur="1" fill="hold">
                                          <p:stCondLst>
                                            <p:cond delay="0"/>
                                          </p:stCondLst>
                                        </p:cTn>
                                        <p:tgtEl>
                                          <p:spTgt spid="107"/>
                                        </p:tgtEl>
                                        <p:attrNameLst>
                                          <p:attrName>style.visibility</p:attrName>
                                        </p:attrNameLst>
                                      </p:cBhvr>
                                      <p:to>
                                        <p:strVal val="visible"/>
                                      </p:to>
                                    </p:set>
                                    <p:anim calcmode="lin" valueType="num">
                                      <p:cBhvr additive="base">
                                        <p:cTn id="59" dur="500" fill="hold"/>
                                        <p:tgtEl>
                                          <p:spTgt spid="107"/>
                                        </p:tgtEl>
                                        <p:attrNameLst>
                                          <p:attrName>ppt_x</p:attrName>
                                        </p:attrNameLst>
                                      </p:cBhvr>
                                      <p:tavLst>
                                        <p:tav tm="0">
                                          <p:val>
                                            <p:strVal val="1+#ppt_w/2"/>
                                          </p:val>
                                        </p:tav>
                                        <p:tav tm="100000">
                                          <p:val>
                                            <p:strVal val="#ppt_x"/>
                                          </p:val>
                                        </p:tav>
                                      </p:tavLst>
                                    </p:anim>
                                    <p:anim calcmode="lin" valueType="num">
                                      <p:cBhvr additive="base">
                                        <p:cTn id="60" dur="500" fill="hold"/>
                                        <p:tgtEl>
                                          <p:spTgt spid="107"/>
                                        </p:tgtEl>
                                        <p:attrNameLst>
                                          <p:attrName>ppt_y</p:attrName>
                                        </p:attrNameLst>
                                      </p:cBhvr>
                                      <p:tavLst>
                                        <p:tav tm="0">
                                          <p:val>
                                            <p:strVal val="0-#ppt_h/2"/>
                                          </p:val>
                                        </p:tav>
                                        <p:tav tm="100000">
                                          <p:val>
                                            <p:strVal val="#ppt_y"/>
                                          </p:val>
                                        </p:tav>
                                      </p:tavLst>
                                    </p:anim>
                                  </p:childTnLst>
                                </p:cTn>
                              </p:par>
                              <p:par>
                                <p:cTn id="61" presetID="22" presetClass="entr" presetSubtype="1" fill="hold" grpId="0" nodeType="withEffect">
                                  <p:stCondLst>
                                    <p:cond delay="0"/>
                                  </p:stCondLst>
                                  <p:childTnLst>
                                    <p:set>
                                      <p:cBhvr>
                                        <p:cTn id="62" dur="1" fill="hold">
                                          <p:stCondLst>
                                            <p:cond delay="0"/>
                                          </p:stCondLst>
                                        </p:cTn>
                                        <p:tgtEl>
                                          <p:spTgt spid="116"/>
                                        </p:tgtEl>
                                        <p:attrNameLst>
                                          <p:attrName>style.visibility</p:attrName>
                                        </p:attrNameLst>
                                      </p:cBhvr>
                                      <p:to>
                                        <p:strVal val="visible"/>
                                      </p:to>
                                    </p:set>
                                    <p:animEffect transition="in" filter="wipe(up)">
                                      <p:cBhvr>
                                        <p:cTn id="6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P spid="115" grpId="0"/>
      <p:bldP spid="1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文本占位符 2"/>
          <p:cNvSpPr>
            <a:spLocks noGrp="1"/>
          </p:cNvSpPr>
          <p:nvPr>
            <p:ph type="body" sz="half" idx="2"/>
          </p:nvPr>
        </p:nvSpPr>
        <p:spPr>
          <a:xfrm>
            <a:off x="850628" y="1474729"/>
            <a:ext cx="7298011" cy="3194957"/>
          </a:xfrm>
        </p:spPr>
        <p:txBody>
          <a:bodyPr/>
          <a:lstStyle/>
          <a:p>
            <a:r>
              <a:rPr lang="en-US" altLang="zh-CN" dirty="0"/>
              <a:t>Http2</a:t>
            </a:r>
            <a:r>
              <a:rPr lang="zh-CN" altLang="zh-CN" dirty="0"/>
              <a:t>产生</a:t>
            </a:r>
            <a:r>
              <a:rPr lang="zh-CN" altLang="en-US" dirty="0"/>
              <a:t>的</a:t>
            </a:r>
            <a:r>
              <a:rPr lang="zh-CN" altLang="zh-CN" dirty="0"/>
              <a:t>主要</a:t>
            </a:r>
            <a:r>
              <a:rPr lang="zh-CN" altLang="en-US" dirty="0"/>
              <a:t>在于</a:t>
            </a:r>
            <a:r>
              <a:rPr lang="en-US" altLang="zh-CN" dirty="0"/>
              <a:t>Http1.0</a:t>
            </a:r>
            <a:r>
              <a:rPr lang="zh-CN" altLang="zh-CN" dirty="0"/>
              <a:t>和</a:t>
            </a:r>
            <a:r>
              <a:rPr lang="en-US" altLang="zh-CN" dirty="0"/>
              <a:t>Http1.1</a:t>
            </a:r>
            <a:r>
              <a:rPr lang="zh-CN" altLang="zh-CN" dirty="0"/>
              <a:t>未能很好地利用</a:t>
            </a:r>
            <a:r>
              <a:rPr lang="en-US" altLang="zh-CN" dirty="0"/>
              <a:t>TCP</a:t>
            </a:r>
            <a:r>
              <a:rPr lang="zh-CN" altLang="zh-CN" dirty="0"/>
              <a:t>连接性能，导致</a:t>
            </a:r>
            <a:r>
              <a:rPr lang="zh-CN" altLang="zh-CN" dirty="0">
                <a:solidFill>
                  <a:srgbClr val="E91E63"/>
                </a:solidFill>
              </a:rPr>
              <a:t>连接使用效率不高</a:t>
            </a:r>
            <a:r>
              <a:rPr lang="en-US" altLang="zh-CN" dirty="0"/>
              <a:t>:</a:t>
            </a:r>
          </a:p>
          <a:p>
            <a:pPr marL="457200" lvl="0" indent="-457200">
              <a:buSzPct val="150000"/>
              <a:buBlip>
                <a:blip r:embed="rId2"/>
              </a:buBlip>
            </a:pPr>
            <a:r>
              <a:rPr lang="zh-CN" altLang="zh-CN" dirty="0"/>
              <a:t>未能充分利用</a:t>
            </a:r>
            <a:r>
              <a:rPr lang="en-US" altLang="zh-CN" dirty="0"/>
              <a:t>TCP</a:t>
            </a:r>
            <a:r>
              <a:rPr lang="zh-CN" altLang="zh-CN" dirty="0"/>
              <a:t>连接的性能：</a:t>
            </a:r>
            <a:r>
              <a:rPr lang="en-US" altLang="zh-CN" dirty="0"/>
              <a:t>Http1.0 </a:t>
            </a:r>
            <a:r>
              <a:rPr lang="zh-CN" altLang="zh-CN" dirty="0"/>
              <a:t>在一个</a:t>
            </a:r>
            <a:r>
              <a:rPr lang="en-US" altLang="zh-CN" dirty="0"/>
              <a:t>TCP</a:t>
            </a:r>
            <a:r>
              <a:rPr lang="zh-CN" altLang="zh-CN" dirty="0"/>
              <a:t>连接上只能有一个请求，</a:t>
            </a:r>
            <a:r>
              <a:rPr lang="en-US" altLang="zh-CN" dirty="0"/>
              <a:t>Http1.1</a:t>
            </a:r>
            <a:r>
              <a:rPr lang="zh-CN" altLang="zh-CN" dirty="0"/>
              <a:t>对此进行改进的措施是采用</a:t>
            </a:r>
            <a:r>
              <a:rPr lang="en-US" altLang="zh-CN" dirty="0"/>
              <a:t>Http Pipelining</a:t>
            </a:r>
            <a:r>
              <a:rPr lang="zh-CN" altLang="zh-CN" dirty="0"/>
              <a:t>技术，</a:t>
            </a:r>
            <a:r>
              <a:rPr lang="zh-CN" altLang="en-US" dirty="0"/>
              <a:t>但由于</a:t>
            </a:r>
            <a:r>
              <a:rPr lang="zh-CN" altLang="zh-CN" dirty="0"/>
              <a:t>会面临</a:t>
            </a:r>
            <a:r>
              <a:rPr lang="en-US" altLang="zh-CN" dirty="0"/>
              <a:t>HOL</a:t>
            </a:r>
            <a:r>
              <a:rPr lang="zh-CN" altLang="zh-CN" dirty="0"/>
              <a:t>阻塞（</a:t>
            </a:r>
            <a:r>
              <a:rPr lang="en-US" altLang="zh-CN" dirty="0"/>
              <a:t>Head of Lining</a:t>
            </a:r>
            <a:r>
              <a:rPr lang="zh-CN" altLang="zh-CN" dirty="0"/>
              <a:t>）而</a:t>
            </a:r>
            <a:r>
              <a:rPr lang="zh-CN" altLang="en-US" dirty="0"/>
              <a:t>导致</a:t>
            </a:r>
            <a:r>
              <a:rPr lang="zh-CN" altLang="zh-CN" dirty="0"/>
              <a:t>应用效果不好，应用率不高；</a:t>
            </a:r>
          </a:p>
          <a:p>
            <a:pPr marL="457200" lvl="0" indent="-457200">
              <a:buSzPct val="150000"/>
              <a:buBlip>
                <a:blip r:embed="rId2"/>
              </a:buBlip>
            </a:pPr>
            <a:r>
              <a:rPr lang="en-US" altLang="zh-CN" dirty="0"/>
              <a:t>Http1.1</a:t>
            </a:r>
            <a:r>
              <a:rPr lang="zh-CN" altLang="zh-CN" dirty="0"/>
              <a:t>过于庞大，可选项过多，实现困难；</a:t>
            </a:r>
          </a:p>
          <a:p>
            <a:pPr marL="457200" indent="-457200">
              <a:buSzPct val="150000"/>
              <a:buBlip>
                <a:blip r:embed="rId2"/>
              </a:buBlip>
            </a:pPr>
            <a:r>
              <a:rPr lang="en-US" altLang="zh-CN" dirty="0"/>
              <a:t>Http1.1</a:t>
            </a:r>
            <a:r>
              <a:rPr lang="zh-CN" altLang="zh-CN" dirty="0"/>
              <a:t>对网络延迟比较敏感；</a:t>
            </a:r>
            <a:endParaRPr lang="zh-CN" altLang="en-US" dirty="0"/>
          </a:p>
        </p:txBody>
      </p:sp>
      <p:grpSp>
        <p:nvGrpSpPr>
          <p:cNvPr id="4" name="组合 3"/>
          <p:cNvGrpSpPr/>
          <p:nvPr/>
        </p:nvGrpSpPr>
        <p:grpSpPr>
          <a:xfrm>
            <a:off x="534662" y="898245"/>
            <a:ext cx="1857473"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诞生背景</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grpSp>
        <p:nvGrpSpPr>
          <p:cNvPr id="167" name="组合 166"/>
          <p:cNvGrpSpPr/>
          <p:nvPr/>
        </p:nvGrpSpPr>
        <p:grpSpPr>
          <a:xfrm>
            <a:off x="735831" y="1342463"/>
            <a:ext cx="5601714" cy="3380232"/>
            <a:chOff x="1259891" y="879587"/>
            <a:chExt cx="5601714" cy="3380232"/>
          </a:xfrm>
        </p:grpSpPr>
        <p:sp>
          <p:nvSpPr>
            <p:cNvPr id="122" name="圆角矩形 121"/>
            <p:cNvSpPr/>
            <p:nvPr/>
          </p:nvSpPr>
          <p:spPr>
            <a:xfrm rot="16200000">
              <a:off x="2408126" y="-193660"/>
              <a:ext cx="3380232" cy="5526726"/>
            </a:xfrm>
            <a:prstGeom prst="roundRect">
              <a:avLst>
                <a:gd name="adj" fmla="val 4670"/>
              </a:avLst>
            </a:prstGeom>
            <a:gradFill flip="none" rotWithShape="1">
              <a:gsLst>
                <a:gs pos="0">
                  <a:schemeClr val="bg1">
                    <a:lumMod val="50000"/>
                  </a:schemeClr>
                </a:gs>
                <a:gs pos="100000">
                  <a:schemeClr val="tx1">
                    <a:lumMod val="75000"/>
                    <a:lumOff val="25000"/>
                  </a:schemeClr>
                </a:gs>
              </a:gsLst>
              <a:lin ang="2700000" scaled="1"/>
              <a:tileRect/>
            </a:gradFill>
            <a:ln w="22225">
              <a:gradFill flip="none" rotWithShape="1">
                <a:gsLst>
                  <a:gs pos="0">
                    <a:schemeClr val="bg1">
                      <a:lumMod val="65000"/>
                    </a:schemeClr>
                  </a:gs>
                  <a:gs pos="100000">
                    <a:schemeClr val="tx1">
                      <a:lumMod val="85000"/>
                      <a:lumOff val="15000"/>
                    </a:schemeClr>
                  </a:gs>
                </a:gsLst>
                <a:lin ang="2700000" scaled="1"/>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3" name="圆角矩形 122"/>
            <p:cNvSpPr/>
            <p:nvPr/>
          </p:nvSpPr>
          <p:spPr>
            <a:xfrm rot="16200000">
              <a:off x="2628039" y="-24143"/>
              <a:ext cx="2973814" cy="5219712"/>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24" name="组合 123"/>
            <p:cNvGrpSpPr/>
            <p:nvPr/>
          </p:nvGrpSpPr>
          <p:grpSpPr>
            <a:xfrm>
              <a:off x="1389764" y="1162969"/>
              <a:ext cx="1763840" cy="568651"/>
              <a:chOff x="1389764" y="1162969"/>
              <a:chExt cx="1763840" cy="568651"/>
            </a:xfrm>
          </p:grpSpPr>
          <p:grpSp>
            <p:nvGrpSpPr>
              <p:cNvPr id="125" name="组合 124"/>
              <p:cNvGrpSpPr/>
              <p:nvPr/>
            </p:nvGrpSpPr>
            <p:grpSpPr>
              <a:xfrm rot="16200000" flipH="1">
                <a:off x="1987358" y="565375"/>
                <a:ext cx="568651" cy="1763840"/>
                <a:chOff x="5695240" y="977137"/>
                <a:chExt cx="625516" cy="1096651"/>
              </a:xfrm>
              <a:scene3d>
                <a:camera prst="orthographicFront">
                  <a:rot lat="600000" lon="20399993" rev="0"/>
                </a:camera>
                <a:lightRig rig="threePt" dir="t"/>
              </a:scene3d>
            </p:grpSpPr>
            <p:sp>
              <p:nvSpPr>
                <p:cNvPr id="127" name="任意多边形 126"/>
                <p:cNvSpPr>
                  <a:spLocks/>
                </p:cNvSpPr>
                <p:nvPr/>
              </p:nvSpPr>
              <p:spPr bwMode="auto">
                <a:xfrm rot="5400000">
                  <a:off x="5533884" y="1302921"/>
                  <a:ext cx="923924" cy="527529"/>
                </a:xfrm>
                <a:custGeom>
                  <a:avLst/>
                  <a:gdLst>
                    <a:gd name="connsiteX0" fmla="*/ 0 w 1232570"/>
                    <a:gd name="connsiteY0" fmla="*/ 0 h 1080876"/>
                    <a:gd name="connsiteX1" fmla="*/ 13985 w 1232570"/>
                    <a:gd name="connsiteY1" fmla="*/ 0 h 1080876"/>
                    <a:gd name="connsiteX2" fmla="*/ 90502 w 1232570"/>
                    <a:gd name="connsiteY2" fmla="*/ 0 h 1080876"/>
                    <a:gd name="connsiteX3" fmla="*/ 150524 w 1232570"/>
                    <a:gd name="connsiteY3" fmla="*/ 0 h 1080876"/>
                    <a:gd name="connsiteX4" fmla="*/ 156832 w 1232570"/>
                    <a:gd name="connsiteY4" fmla="*/ 0 h 1080876"/>
                    <a:gd name="connsiteX5" fmla="*/ 213704 w 1232570"/>
                    <a:gd name="connsiteY5" fmla="*/ 0 h 1080876"/>
                    <a:gd name="connsiteX6" fmla="*/ 237954 w 1232570"/>
                    <a:gd name="connsiteY6" fmla="*/ 0 h 1080876"/>
                    <a:gd name="connsiteX7" fmla="*/ 261845 w 1232570"/>
                    <a:gd name="connsiteY7" fmla="*/ 0 h 1080876"/>
                    <a:gd name="connsiteX8" fmla="*/ 301983 w 1232570"/>
                    <a:gd name="connsiteY8" fmla="*/ 0 h 1080876"/>
                    <a:gd name="connsiteX9" fmla="*/ 314471 w 1232570"/>
                    <a:gd name="connsiteY9" fmla="*/ 0 h 1080876"/>
                    <a:gd name="connsiteX10" fmla="*/ 361158 w 1232570"/>
                    <a:gd name="connsiteY10" fmla="*/ 0 h 1080876"/>
                    <a:gd name="connsiteX11" fmla="*/ 378443 w 1232570"/>
                    <a:gd name="connsiteY11" fmla="*/ 0 h 1080876"/>
                    <a:gd name="connsiteX12" fmla="*/ 380801 w 1232570"/>
                    <a:gd name="connsiteY12" fmla="*/ 0 h 1080876"/>
                    <a:gd name="connsiteX13" fmla="*/ 397052 w 1232570"/>
                    <a:gd name="connsiteY13" fmla="*/ 0 h 1080876"/>
                    <a:gd name="connsiteX14" fmla="*/ 423245 w 1232570"/>
                    <a:gd name="connsiteY14" fmla="*/ 0 h 1080876"/>
                    <a:gd name="connsiteX15" fmla="*/ 437673 w 1232570"/>
                    <a:gd name="connsiteY15" fmla="*/ 0 h 1080876"/>
                    <a:gd name="connsiteX16" fmla="*/ 465873 w 1232570"/>
                    <a:gd name="connsiteY16" fmla="*/ 0 h 1080876"/>
                    <a:gd name="connsiteX17" fmla="*/ 506837 w 1232570"/>
                    <a:gd name="connsiteY17" fmla="*/ 0 h 1080876"/>
                    <a:gd name="connsiteX18" fmla="*/ 542389 w 1232570"/>
                    <a:gd name="connsiteY18" fmla="*/ 0 h 1080876"/>
                    <a:gd name="connsiteX19" fmla="*/ 558813 w 1232570"/>
                    <a:gd name="connsiteY19" fmla="*/ 0 h 1080876"/>
                    <a:gd name="connsiteX20" fmla="*/ 596056 w 1232570"/>
                    <a:gd name="connsiteY20" fmla="*/ 0 h 1080876"/>
                    <a:gd name="connsiteX21" fmla="*/ 608720 w 1232570"/>
                    <a:gd name="connsiteY21" fmla="*/ 0 h 1080876"/>
                    <a:gd name="connsiteX22" fmla="*/ 621020 w 1232570"/>
                    <a:gd name="connsiteY22" fmla="*/ 0 h 1080876"/>
                    <a:gd name="connsiteX23" fmla="*/ 647214 w 1232570"/>
                    <a:gd name="connsiteY23" fmla="*/ 0 h 1080876"/>
                    <a:gd name="connsiteX24" fmla="*/ 665591 w 1232570"/>
                    <a:gd name="connsiteY24" fmla="*/ 0 h 1080876"/>
                    <a:gd name="connsiteX25" fmla="*/ 875132 w 1232570"/>
                    <a:gd name="connsiteY25" fmla="*/ 0 h 1080876"/>
                    <a:gd name="connsiteX26" fmla="*/ 970922 w 1232570"/>
                    <a:gd name="connsiteY26" fmla="*/ 55020 h 1080876"/>
                    <a:gd name="connsiteX27" fmla="*/ 1219266 w 1232570"/>
                    <a:gd name="connsiteY27" fmla="*/ 485418 h 1080876"/>
                    <a:gd name="connsiteX28" fmla="*/ 1219266 w 1232570"/>
                    <a:gd name="connsiteY28" fmla="*/ 595458 h 1080876"/>
                    <a:gd name="connsiteX29" fmla="*/ 970922 w 1232570"/>
                    <a:gd name="connsiteY29" fmla="*/ 1025856 h 1080876"/>
                    <a:gd name="connsiteX30" fmla="*/ 875132 w 1232570"/>
                    <a:gd name="connsiteY30" fmla="*/ 1080876 h 1080876"/>
                    <a:gd name="connsiteX31" fmla="*/ 647214 w 1232570"/>
                    <a:gd name="connsiteY31" fmla="*/ 1080876 h 1080876"/>
                    <a:gd name="connsiteX32" fmla="*/ 423245 w 1232570"/>
                    <a:gd name="connsiteY32" fmla="*/ 1080876 h 1080876"/>
                    <a:gd name="connsiteX33" fmla="*/ 378443 w 1232570"/>
                    <a:gd name="connsiteY33" fmla="*/ 1080876 h 1080876"/>
                    <a:gd name="connsiteX34" fmla="*/ 150524 w 1232570"/>
                    <a:gd name="connsiteY34" fmla="*/ 1080876 h 1080876"/>
                    <a:gd name="connsiteX35" fmla="*/ 0 w 1232570"/>
                    <a:gd name="connsiteY35" fmla="*/ 1080876 h 10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32570" h="1080876">
                      <a:moveTo>
                        <a:pt x="0" y="0"/>
                      </a:moveTo>
                      <a:lnTo>
                        <a:pt x="13985" y="0"/>
                      </a:lnTo>
                      <a:cubicBezTo>
                        <a:pt x="41269" y="0"/>
                        <a:pt x="66735" y="0"/>
                        <a:pt x="90502" y="0"/>
                      </a:cubicBezTo>
                      <a:lnTo>
                        <a:pt x="150524" y="0"/>
                      </a:lnTo>
                      <a:lnTo>
                        <a:pt x="156832" y="0"/>
                      </a:lnTo>
                      <a:cubicBezTo>
                        <a:pt x="177325" y="0"/>
                        <a:pt x="196242" y="0"/>
                        <a:pt x="213704" y="0"/>
                      </a:cubicBezTo>
                      <a:lnTo>
                        <a:pt x="237954" y="0"/>
                      </a:lnTo>
                      <a:lnTo>
                        <a:pt x="261845" y="0"/>
                      </a:lnTo>
                      <a:cubicBezTo>
                        <a:pt x="276518" y="0"/>
                        <a:pt x="289856" y="0"/>
                        <a:pt x="301983" y="0"/>
                      </a:cubicBezTo>
                      <a:lnTo>
                        <a:pt x="314471" y="0"/>
                      </a:lnTo>
                      <a:lnTo>
                        <a:pt x="361158" y="0"/>
                      </a:lnTo>
                      <a:lnTo>
                        <a:pt x="378443" y="0"/>
                      </a:lnTo>
                      <a:lnTo>
                        <a:pt x="380801" y="0"/>
                      </a:lnTo>
                      <a:lnTo>
                        <a:pt x="397052" y="0"/>
                      </a:lnTo>
                      <a:cubicBezTo>
                        <a:pt x="423245" y="0"/>
                        <a:pt x="423245" y="0"/>
                        <a:pt x="423245" y="0"/>
                      </a:cubicBezTo>
                      <a:lnTo>
                        <a:pt x="437673" y="0"/>
                      </a:lnTo>
                      <a:lnTo>
                        <a:pt x="465873" y="0"/>
                      </a:lnTo>
                      <a:lnTo>
                        <a:pt x="506837" y="0"/>
                      </a:lnTo>
                      <a:lnTo>
                        <a:pt x="542389" y="0"/>
                      </a:lnTo>
                      <a:lnTo>
                        <a:pt x="558813" y="0"/>
                      </a:lnTo>
                      <a:cubicBezTo>
                        <a:pt x="573547" y="0"/>
                        <a:pt x="585824" y="0"/>
                        <a:pt x="596056" y="0"/>
                      </a:cubicBezTo>
                      <a:lnTo>
                        <a:pt x="608720" y="0"/>
                      </a:lnTo>
                      <a:lnTo>
                        <a:pt x="621020" y="0"/>
                      </a:lnTo>
                      <a:cubicBezTo>
                        <a:pt x="647214" y="0"/>
                        <a:pt x="647214" y="0"/>
                        <a:pt x="647214" y="0"/>
                      </a:cubicBezTo>
                      <a:lnTo>
                        <a:pt x="665591" y="0"/>
                      </a:lnTo>
                      <a:cubicBezTo>
                        <a:pt x="875132" y="0"/>
                        <a:pt x="875132" y="0"/>
                        <a:pt x="875132" y="0"/>
                      </a:cubicBezTo>
                      <a:cubicBezTo>
                        <a:pt x="910609" y="0"/>
                        <a:pt x="953183" y="24848"/>
                        <a:pt x="970922" y="55020"/>
                      </a:cubicBezTo>
                      <a:cubicBezTo>
                        <a:pt x="1219266" y="485418"/>
                        <a:pt x="1219266" y="485418"/>
                        <a:pt x="1219266" y="485418"/>
                      </a:cubicBezTo>
                      <a:cubicBezTo>
                        <a:pt x="1237005" y="515590"/>
                        <a:pt x="1237005" y="565286"/>
                        <a:pt x="1219266" y="595458"/>
                      </a:cubicBezTo>
                      <a:cubicBezTo>
                        <a:pt x="970922" y="1025856"/>
                        <a:pt x="970922" y="1025856"/>
                        <a:pt x="970922" y="1025856"/>
                      </a:cubicBezTo>
                      <a:cubicBezTo>
                        <a:pt x="953183" y="1056029"/>
                        <a:pt x="910609" y="1080876"/>
                        <a:pt x="875132" y="1080876"/>
                      </a:cubicBezTo>
                      <a:lnTo>
                        <a:pt x="647214" y="1080876"/>
                      </a:lnTo>
                      <a:lnTo>
                        <a:pt x="423245" y="1080876"/>
                      </a:lnTo>
                      <a:lnTo>
                        <a:pt x="378443" y="1080876"/>
                      </a:lnTo>
                      <a:lnTo>
                        <a:pt x="150524" y="1080876"/>
                      </a:lnTo>
                      <a:lnTo>
                        <a:pt x="0" y="1080876"/>
                      </a:lnTo>
                      <a:close/>
                    </a:path>
                  </a:pathLst>
                </a:custGeom>
                <a:solidFill>
                  <a:srgbClr val="01A9BB"/>
                </a:solidFill>
                <a:ln w="25400">
                  <a:noFill/>
                </a:ln>
                <a:effectLst>
                  <a:outerShdw blurRad="215900" dist="76200" dir="2700000" algn="tl" rotWithShape="0">
                    <a:prstClr val="black">
                      <a:alpha val="37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8" name="任意多边形 127"/>
                <p:cNvSpPr>
                  <a:spLocks/>
                </p:cNvSpPr>
                <p:nvPr/>
              </p:nvSpPr>
              <p:spPr bwMode="auto">
                <a:xfrm rot="5400000">
                  <a:off x="5459672" y="1212705"/>
                  <a:ext cx="1096651" cy="625516"/>
                </a:xfrm>
                <a:custGeom>
                  <a:avLst/>
                  <a:gdLst>
                    <a:gd name="connsiteX0" fmla="*/ 0 w 1232570"/>
                    <a:gd name="connsiteY0" fmla="*/ 0 h 1080876"/>
                    <a:gd name="connsiteX1" fmla="*/ 13985 w 1232570"/>
                    <a:gd name="connsiteY1" fmla="*/ 0 h 1080876"/>
                    <a:gd name="connsiteX2" fmla="*/ 90502 w 1232570"/>
                    <a:gd name="connsiteY2" fmla="*/ 0 h 1080876"/>
                    <a:gd name="connsiteX3" fmla="*/ 150524 w 1232570"/>
                    <a:gd name="connsiteY3" fmla="*/ 0 h 1080876"/>
                    <a:gd name="connsiteX4" fmla="*/ 156832 w 1232570"/>
                    <a:gd name="connsiteY4" fmla="*/ 0 h 1080876"/>
                    <a:gd name="connsiteX5" fmla="*/ 213704 w 1232570"/>
                    <a:gd name="connsiteY5" fmla="*/ 0 h 1080876"/>
                    <a:gd name="connsiteX6" fmla="*/ 237954 w 1232570"/>
                    <a:gd name="connsiteY6" fmla="*/ 0 h 1080876"/>
                    <a:gd name="connsiteX7" fmla="*/ 261845 w 1232570"/>
                    <a:gd name="connsiteY7" fmla="*/ 0 h 1080876"/>
                    <a:gd name="connsiteX8" fmla="*/ 301983 w 1232570"/>
                    <a:gd name="connsiteY8" fmla="*/ 0 h 1080876"/>
                    <a:gd name="connsiteX9" fmla="*/ 314471 w 1232570"/>
                    <a:gd name="connsiteY9" fmla="*/ 0 h 1080876"/>
                    <a:gd name="connsiteX10" fmla="*/ 361158 w 1232570"/>
                    <a:gd name="connsiteY10" fmla="*/ 0 h 1080876"/>
                    <a:gd name="connsiteX11" fmla="*/ 378443 w 1232570"/>
                    <a:gd name="connsiteY11" fmla="*/ 0 h 1080876"/>
                    <a:gd name="connsiteX12" fmla="*/ 380801 w 1232570"/>
                    <a:gd name="connsiteY12" fmla="*/ 0 h 1080876"/>
                    <a:gd name="connsiteX13" fmla="*/ 397052 w 1232570"/>
                    <a:gd name="connsiteY13" fmla="*/ 0 h 1080876"/>
                    <a:gd name="connsiteX14" fmla="*/ 423245 w 1232570"/>
                    <a:gd name="connsiteY14" fmla="*/ 0 h 1080876"/>
                    <a:gd name="connsiteX15" fmla="*/ 437673 w 1232570"/>
                    <a:gd name="connsiteY15" fmla="*/ 0 h 1080876"/>
                    <a:gd name="connsiteX16" fmla="*/ 465873 w 1232570"/>
                    <a:gd name="connsiteY16" fmla="*/ 0 h 1080876"/>
                    <a:gd name="connsiteX17" fmla="*/ 506837 w 1232570"/>
                    <a:gd name="connsiteY17" fmla="*/ 0 h 1080876"/>
                    <a:gd name="connsiteX18" fmla="*/ 542389 w 1232570"/>
                    <a:gd name="connsiteY18" fmla="*/ 0 h 1080876"/>
                    <a:gd name="connsiteX19" fmla="*/ 558813 w 1232570"/>
                    <a:gd name="connsiteY19" fmla="*/ 0 h 1080876"/>
                    <a:gd name="connsiteX20" fmla="*/ 596056 w 1232570"/>
                    <a:gd name="connsiteY20" fmla="*/ 0 h 1080876"/>
                    <a:gd name="connsiteX21" fmla="*/ 608720 w 1232570"/>
                    <a:gd name="connsiteY21" fmla="*/ 0 h 1080876"/>
                    <a:gd name="connsiteX22" fmla="*/ 621020 w 1232570"/>
                    <a:gd name="connsiteY22" fmla="*/ 0 h 1080876"/>
                    <a:gd name="connsiteX23" fmla="*/ 647214 w 1232570"/>
                    <a:gd name="connsiteY23" fmla="*/ 0 h 1080876"/>
                    <a:gd name="connsiteX24" fmla="*/ 665591 w 1232570"/>
                    <a:gd name="connsiteY24" fmla="*/ 0 h 1080876"/>
                    <a:gd name="connsiteX25" fmla="*/ 875132 w 1232570"/>
                    <a:gd name="connsiteY25" fmla="*/ 0 h 1080876"/>
                    <a:gd name="connsiteX26" fmla="*/ 970922 w 1232570"/>
                    <a:gd name="connsiteY26" fmla="*/ 55020 h 1080876"/>
                    <a:gd name="connsiteX27" fmla="*/ 1219266 w 1232570"/>
                    <a:gd name="connsiteY27" fmla="*/ 485418 h 1080876"/>
                    <a:gd name="connsiteX28" fmla="*/ 1219266 w 1232570"/>
                    <a:gd name="connsiteY28" fmla="*/ 595458 h 1080876"/>
                    <a:gd name="connsiteX29" fmla="*/ 970922 w 1232570"/>
                    <a:gd name="connsiteY29" fmla="*/ 1025856 h 1080876"/>
                    <a:gd name="connsiteX30" fmla="*/ 875132 w 1232570"/>
                    <a:gd name="connsiteY30" fmla="*/ 1080876 h 1080876"/>
                    <a:gd name="connsiteX31" fmla="*/ 647214 w 1232570"/>
                    <a:gd name="connsiteY31" fmla="*/ 1080876 h 1080876"/>
                    <a:gd name="connsiteX32" fmla="*/ 423245 w 1232570"/>
                    <a:gd name="connsiteY32" fmla="*/ 1080876 h 1080876"/>
                    <a:gd name="connsiteX33" fmla="*/ 378443 w 1232570"/>
                    <a:gd name="connsiteY33" fmla="*/ 1080876 h 1080876"/>
                    <a:gd name="connsiteX34" fmla="*/ 150524 w 1232570"/>
                    <a:gd name="connsiteY34" fmla="*/ 1080876 h 1080876"/>
                    <a:gd name="connsiteX35" fmla="*/ 0 w 1232570"/>
                    <a:gd name="connsiteY35" fmla="*/ 1080876 h 10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32570" h="1080876">
                      <a:moveTo>
                        <a:pt x="0" y="0"/>
                      </a:moveTo>
                      <a:lnTo>
                        <a:pt x="13985" y="0"/>
                      </a:lnTo>
                      <a:cubicBezTo>
                        <a:pt x="41269" y="0"/>
                        <a:pt x="66735" y="0"/>
                        <a:pt x="90502" y="0"/>
                      </a:cubicBezTo>
                      <a:lnTo>
                        <a:pt x="150524" y="0"/>
                      </a:lnTo>
                      <a:lnTo>
                        <a:pt x="156832" y="0"/>
                      </a:lnTo>
                      <a:cubicBezTo>
                        <a:pt x="177325" y="0"/>
                        <a:pt x="196242" y="0"/>
                        <a:pt x="213704" y="0"/>
                      </a:cubicBezTo>
                      <a:lnTo>
                        <a:pt x="237954" y="0"/>
                      </a:lnTo>
                      <a:lnTo>
                        <a:pt x="261845" y="0"/>
                      </a:lnTo>
                      <a:cubicBezTo>
                        <a:pt x="276518" y="0"/>
                        <a:pt x="289856" y="0"/>
                        <a:pt x="301983" y="0"/>
                      </a:cubicBezTo>
                      <a:lnTo>
                        <a:pt x="314471" y="0"/>
                      </a:lnTo>
                      <a:lnTo>
                        <a:pt x="361158" y="0"/>
                      </a:lnTo>
                      <a:lnTo>
                        <a:pt x="378443" y="0"/>
                      </a:lnTo>
                      <a:lnTo>
                        <a:pt x="380801" y="0"/>
                      </a:lnTo>
                      <a:lnTo>
                        <a:pt x="397052" y="0"/>
                      </a:lnTo>
                      <a:cubicBezTo>
                        <a:pt x="423245" y="0"/>
                        <a:pt x="423245" y="0"/>
                        <a:pt x="423245" y="0"/>
                      </a:cubicBezTo>
                      <a:lnTo>
                        <a:pt x="437673" y="0"/>
                      </a:lnTo>
                      <a:lnTo>
                        <a:pt x="465873" y="0"/>
                      </a:lnTo>
                      <a:lnTo>
                        <a:pt x="506837" y="0"/>
                      </a:lnTo>
                      <a:lnTo>
                        <a:pt x="542389" y="0"/>
                      </a:lnTo>
                      <a:lnTo>
                        <a:pt x="558813" y="0"/>
                      </a:lnTo>
                      <a:cubicBezTo>
                        <a:pt x="573547" y="0"/>
                        <a:pt x="585824" y="0"/>
                        <a:pt x="596056" y="0"/>
                      </a:cubicBezTo>
                      <a:lnTo>
                        <a:pt x="608720" y="0"/>
                      </a:lnTo>
                      <a:lnTo>
                        <a:pt x="621020" y="0"/>
                      </a:lnTo>
                      <a:cubicBezTo>
                        <a:pt x="647214" y="0"/>
                        <a:pt x="647214" y="0"/>
                        <a:pt x="647214" y="0"/>
                      </a:cubicBezTo>
                      <a:lnTo>
                        <a:pt x="665591" y="0"/>
                      </a:lnTo>
                      <a:cubicBezTo>
                        <a:pt x="875132" y="0"/>
                        <a:pt x="875132" y="0"/>
                        <a:pt x="875132" y="0"/>
                      </a:cubicBezTo>
                      <a:cubicBezTo>
                        <a:pt x="910609" y="0"/>
                        <a:pt x="953183" y="24848"/>
                        <a:pt x="970922" y="55020"/>
                      </a:cubicBezTo>
                      <a:cubicBezTo>
                        <a:pt x="1219266" y="485418"/>
                        <a:pt x="1219266" y="485418"/>
                        <a:pt x="1219266" y="485418"/>
                      </a:cubicBezTo>
                      <a:cubicBezTo>
                        <a:pt x="1237005" y="515590"/>
                        <a:pt x="1237005" y="565286"/>
                        <a:pt x="1219266" y="595458"/>
                      </a:cubicBezTo>
                      <a:cubicBezTo>
                        <a:pt x="970922" y="1025856"/>
                        <a:pt x="970922" y="1025856"/>
                        <a:pt x="970922" y="1025856"/>
                      </a:cubicBezTo>
                      <a:cubicBezTo>
                        <a:pt x="953183" y="1056029"/>
                        <a:pt x="910609" y="1080876"/>
                        <a:pt x="875132" y="1080876"/>
                      </a:cubicBezTo>
                      <a:lnTo>
                        <a:pt x="647214" y="1080876"/>
                      </a:lnTo>
                      <a:lnTo>
                        <a:pt x="423245" y="1080876"/>
                      </a:lnTo>
                      <a:lnTo>
                        <a:pt x="378443" y="1080876"/>
                      </a:lnTo>
                      <a:lnTo>
                        <a:pt x="150524" y="1080876"/>
                      </a:lnTo>
                      <a:lnTo>
                        <a:pt x="0" y="1080876"/>
                      </a:lnTo>
                      <a:close/>
                    </a:path>
                  </a:pathLst>
                </a:custGeom>
                <a:gradFill>
                  <a:gsLst>
                    <a:gs pos="29000">
                      <a:srgbClr val="01A2B3"/>
                    </a:gs>
                    <a:gs pos="100000">
                      <a:srgbClr val="01C1D5"/>
                    </a:gs>
                    <a:gs pos="0">
                      <a:srgbClr val="01808D"/>
                    </a:gs>
                  </a:gsLst>
                  <a:lin ang="0" scaled="0"/>
                </a:gradFill>
                <a:ln w="25400">
                  <a:gradFill>
                    <a:gsLst>
                      <a:gs pos="38000">
                        <a:srgbClr val="01A6B7"/>
                      </a:gs>
                      <a:gs pos="3000">
                        <a:srgbClr val="01808D"/>
                      </a:gs>
                      <a:gs pos="100000">
                        <a:srgbClr val="01CCE1"/>
                      </a:gs>
                    </a:gsLst>
                    <a:lin ang="0" scaled="0"/>
                  </a:gradFill>
                </a:ln>
                <a:effectLst/>
              </p:spPr>
              <p:txBody>
                <a:bodyPr vert="horz" wrap="square" lIns="91440" tIns="45720" rIns="91440" bIns="45720" numCol="1" anchor="t" anchorCtr="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26" name="文本框 111"/>
              <p:cNvSpPr txBox="1"/>
              <p:nvPr/>
            </p:nvSpPr>
            <p:spPr>
              <a:xfrm>
                <a:off x="1588163" y="1247240"/>
                <a:ext cx="13670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HOL</a:t>
                </a:r>
              </a:p>
            </p:txBody>
          </p:sp>
        </p:grpSp>
        <p:sp>
          <p:nvSpPr>
            <p:cNvPr id="129" name="文本占位符 2"/>
            <p:cNvSpPr txBox="1">
              <a:spLocks/>
            </p:cNvSpPr>
            <p:nvPr/>
          </p:nvSpPr>
          <p:spPr>
            <a:xfrm>
              <a:off x="1869425" y="1831716"/>
              <a:ext cx="4678239" cy="484059"/>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zh-CN" altLang="en-US" sz="1400"/>
                <a:t>在计算机网络中，当一个队列中的数据包因为队首的数据包被阻塞而导致处理受阻的现象即为</a:t>
              </a:r>
              <a:r>
                <a:rPr lang="en-US" altLang="zh-CN" sz="1400"/>
                <a:t>HOL</a:t>
              </a:r>
              <a:r>
                <a:rPr lang="zh-CN" altLang="en-US" sz="1400"/>
                <a:t>阻塞。</a:t>
              </a:r>
              <a:endParaRPr lang="zh-CN" altLang="en-US" sz="1400" dirty="0"/>
            </a:p>
          </p:txBody>
        </p:sp>
        <p:grpSp>
          <p:nvGrpSpPr>
            <p:cNvPr id="130" name="组合 129"/>
            <p:cNvGrpSpPr/>
            <p:nvPr/>
          </p:nvGrpSpPr>
          <p:grpSpPr>
            <a:xfrm>
              <a:off x="1389764" y="2459550"/>
              <a:ext cx="1763840" cy="568651"/>
              <a:chOff x="1389764" y="1162969"/>
              <a:chExt cx="1763840" cy="568651"/>
            </a:xfrm>
          </p:grpSpPr>
          <p:grpSp>
            <p:nvGrpSpPr>
              <p:cNvPr id="131" name="组合 130"/>
              <p:cNvGrpSpPr/>
              <p:nvPr/>
            </p:nvGrpSpPr>
            <p:grpSpPr>
              <a:xfrm rot="16200000" flipH="1">
                <a:off x="1987358" y="565375"/>
                <a:ext cx="568651" cy="1763840"/>
                <a:chOff x="5695240" y="977137"/>
                <a:chExt cx="625516" cy="1096651"/>
              </a:xfrm>
              <a:scene3d>
                <a:camera prst="orthographicFront">
                  <a:rot lat="600000" lon="20399993" rev="0"/>
                </a:camera>
                <a:lightRig rig="threePt" dir="t"/>
              </a:scene3d>
            </p:grpSpPr>
            <p:sp>
              <p:nvSpPr>
                <p:cNvPr id="133" name="任意多边形 132"/>
                <p:cNvSpPr>
                  <a:spLocks/>
                </p:cNvSpPr>
                <p:nvPr/>
              </p:nvSpPr>
              <p:spPr bwMode="auto">
                <a:xfrm rot="5400000">
                  <a:off x="5533884" y="1302921"/>
                  <a:ext cx="923924" cy="527529"/>
                </a:xfrm>
                <a:custGeom>
                  <a:avLst/>
                  <a:gdLst>
                    <a:gd name="connsiteX0" fmla="*/ 0 w 1232570"/>
                    <a:gd name="connsiteY0" fmla="*/ 0 h 1080876"/>
                    <a:gd name="connsiteX1" fmla="*/ 13985 w 1232570"/>
                    <a:gd name="connsiteY1" fmla="*/ 0 h 1080876"/>
                    <a:gd name="connsiteX2" fmla="*/ 90502 w 1232570"/>
                    <a:gd name="connsiteY2" fmla="*/ 0 h 1080876"/>
                    <a:gd name="connsiteX3" fmla="*/ 150524 w 1232570"/>
                    <a:gd name="connsiteY3" fmla="*/ 0 h 1080876"/>
                    <a:gd name="connsiteX4" fmla="*/ 156832 w 1232570"/>
                    <a:gd name="connsiteY4" fmla="*/ 0 h 1080876"/>
                    <a:gd name="connsiteX5" fmla="*/ 213704 w 1232570"/>
                    <a:gd name="connsiteY5" fmla="*/ 0 h 1080876"/>
                    <a:gd name="connsiteX6" fmla="*/ 237954 w 1232570"/>
                    <a:gd name="connsiteY6" fmla="*/ 0 h 1080876"/>
                    <a:gd name="connsiteX7" fmla="*/ 261845 w 1232570"/>
                    <a:gd name="connsiteY7" fmla="*/ 0 h 1080876"/>
                    <a:gd name="connsiteX8" fmla="*/ 301983 w 1232570"/>
                    <a:gd name="connsiteY8" fmla="*/ 0 h 1080876"/>
                    <a:gd name="connsiteX9" fmla="*/ 314471 w 1232570"/>
                    <a:gd name="connsiteY9" fmla="*/ 0 h 1080876"/>
                    <a:gd name="connsiteX10" fmla="*/ 361158 w 1232570"/>
                    <a:gd name="connsiteY10" fmla="*/ 0 h 1080876"/>
                    <a:gd name="connsiteX11" fmla="*/ 378443 w 1232570"/>
                    <a:gd name="connsiteY11" fmla="*/ 0 h 1080876"/>
                    <a:gd name="connsiteX12" fmla="*/ 380801 w 1232570"/>
                    <a:gd name="connsiteY12" fmla="*/ 0 h 1080876"/>
                    <a:gd name="connsiteX13" fmla="*/ 397052 w 1232570"/>
                    <a:gd name="connsiteY13" fmla="*/ 0 h 1080876"/>
                    <a:gd name="connsiteX14" fmla="*/ 423245 w 1232570"/>
                    <a:gd name="connsiteY14" fmla="*/ 0 h 1080876"/>
                    <a:gd name="connsiteX15" fmla="*/ 437673 w 1232570"/>
                    <a:gd name="connsiteY15" fmla="*/ 0 h 1080876"/>
                    <a:gd name="connsiteX16" fmla="*/ 465873 w 1232570"/>
                    <a:gd name="connsiteY16" fmla="*/ 0 h 1080876"/>
                    <a:gd name="connsiteX17" fmla="*/ 506837 w 1232570"/>
                    <a:gd name="connsiteY17" fmla="*/ 0 h 1080876"/>
                    <a:gd name="connsiteX18" fmla="*/ 542389 w 1232570"/>
                    <a:gd name="connsiteY18" fmla="*/ 0 h 1080876"/>
                    <a:gd name="connsiteX19" fmla="*/ 558813 w 1232570"/>
                    <a:gd name="connsiteY19" fmla="*/ 0 h 1080876"/>
                    <a:gd name="connsiteX20" fmla="*/ 596056 w 1232570"/>
                    <a:gd name="connsiteY20" fmla="*/ 0 h 1080876"/>
                    <a:gd name="connsiteX21" fmla="*/ 608720 w 1232570"/>
                    <a:gd name="connsiteY21" fmla="*/ 0 h 1080876"/>
                    <a:gd name="connsiteX22" fmla="*/ 621020 w 1232570"/>
                    <a:gd name="connsiteY22" fmla="*/ 0 h 1080876"/>
                    <a:gd name="connsiteX23" fmla="*/ 647214 w 1232570"/>
                    <a:gd name="connsiteY23" fmla="*/ 0 h 1080876"/>
                    <a:gd name="connsiteX24" fmla="*/ 665591 w 1232570"/>
                    <a:gd name="connsiteY24" fmla="*/ 0 h 1080876"/>
                    <a:gd name="connsiteX25" fmla="*/ 875132 w 1232570"/>
                    <a:gd name="connsiteY25" fmla="*/ 0 h 1080876"/>
                    <a:gd name="connsiteX26" fmla="*/ 970922 w 1232570"/>
                    <a:gd name="connsiteY26" fmla="*/ 55020 h 1080876"/>
                    <a:gd name="connsiteX27" fmla="*/ 1219266 w 1232570"/>
                    <a:gd name="connsiteY27" fmla="*/ 485418 h 1080876"/>
                    <a:gd name="connsiteX28" fmla="*/ 1219266 w 1232570"/>
                    <a:gd name="connsiteY28" fmla="*/ 595458 h 1080876"/>
                    <a:gd name="connsiteX29" fmla="*/ 970922 w 1232570"/>
                    <a:gd name="connsiteY29" fmla="*/ 1025856 h 1080876"/>
                    <a:gd name="connsiteX30" fmla="*/ 875132 w 1232570"/>
                    <a:gd name="connsiteY30" fmla="*/ 1080876 h 1080876"/>
                    <a:gd name="connsiteX31" fmla="*/ 647214 w 1232570"/>
                    <a:gd name="connsiteY31" fmla="*/ 1080876 h 1080876"/>
                    <a:gd name="connsiteX32" fmla="*/ 423245 w 1232570"/>
                    <a:gd name="connsiteY32" fmla="*/ 1080876 h 1080876"/>
                    <a:gd name="connsiteX33" fmla="*/ 378443 w 1232570"/>
                    <a:gd name="connsiteY33" fmla="*/ 1080876 h 1080876"/>
                    <a:gd name="connsiteX34" fmla="*/ 150524 w 1232570"/>
                    <a:gd name="connsiteY34" fmla="*/ 1080876 h 1080876"/>
                    <a:gd name="connsiteX35" fmla="*/ 0 w 1232570"/>
                    <a:gd name="connsiteY35" fmla="*/ 1080876 h 10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32570" h="1080876">
                      <a:moveTo>
                        <a:pt x="0" y="0"/>
                      </a:moveTo>
                      <a:lnTo>
                        <a:pt x="13985" y="0"/>
                      </a:lnTo>
                      <a:cubicBezTo>
                        <a:pt x="41269" y="0"/>
                        <a:pt x="66735" y="0"/>
                        <a:pt x="90502" y="0"/>
                      </a:cubicBezTo>
                      <a:lnTo>
                        <a:pt x="150524" y="0"/>
                      </a:lnTo>
                      <a:lnTo>
                        <a:pt x="156832" y="0"/>
                      </a:lnTo>
                      <a:cubicBezTo>
                        <a:pt x="177325" y="0"/>
                        <a:pt x="196242" y="0"/>
                        <a:pt x="213704" y="0"/>
                      </a:cubicBezTo>
                      <a:lnTo>
                        <a:pt x="237954" y="0"/>
                      </a:lnTo>
                      <a:lnTo>
                        <a:pt x="261845" y="0"/>
                      </a:lnTo>
                      <a:cubicBezTo>
                        <a:pt x="276518" y="0"/>
                        <a:pt x="289856" y="0"/>
                        <a:pt x="301983" y="0"/>
                      </a:cubicBezTo>
                      <a:lnTo>
                        <a:pt x="314471" y="0"/>
                      </a:lnTo>
                      <a:lnTo>
                        <a:pt x="361158" y="0"/>
                      </a:lnTo>
                      <a:lnTo>
                        <a:pt x="378443" y="0"/>
                      </a:lnTo>
                      <a:lnTo>
                        <a:pt x="380801" y="0"/>
                      </a:lnTo>
                      <a:lnTo>
                        <a:pt x="397052" y="0"/>
                      </a:lnTo>
                      <a:cubicBezTo>
                        <a:pt x="423245" y="0"/>
                        <a:pt x="423245" y="0"/>
                        <a:pt x="423245" y="0"/>
                      </a:cubicBezTo>
                      <a:lnTo>
                        <a:pt x="437673" y="0"/>
                      </a:lnTo>
                      <a:lnTo>
                        <a:pt x="465873" y="0"/>
                      </a:lnTo>
                      <a:lnTo>
                        <a:pt x="506837" y="0"/>
                      </a:lnTo>
                      <a:lnTo>
                        <a:pt x="542389" y="0"/>
                      </a:lnTo>
                      <a:lnTo>
                        <a:pt x="558813" y="0"/>
                      </a:lnTo>
                      <a:cubicBezTo>
                        <a:pt x="573547" y="0"/>
                        <a:pt x="585824" y="0"/>
                        <a:pt x="596056" y="0"/>
                      </a:cubicBezTo>
                      <a:lnTo>
                        <a:pt x="608720" y="0"/>
                      </a:lnTo>
                      <a:lnTo>
                        <a:pt x="621020" y="0"/>
                      </a:lnTo>
                      <a:cubicBezTo>
                        <a:pt x="647214" y="0"/>
                        <a:pt x="647214" y="0"/>
                        <a:pt x="647214" y="0"/>
                      </a:cubicBezTo>
                      <a:lnTo>
                        <a:pt x="665591" y="0"/>
                      </a:lnTo>
                      <a:cubicBezTo>
                        <a:pt x="875132" y="0"/>
                        <a:pt x="875132" y="0"/>
                        <a:pt x="875132" y="0"/>
                      </a:cubicBezTo>
                      <a:cubicBezTo>
                        <a:pt x="910609" y="0"/>
                        <a:pt x="953183" y="24848"/>
                        <a:pt x="970922" y="55020"/>
                      </a:cubicBezTo>
                      <a:cubicBezTo>
                        <a:pt x="1219266" y="485418"/>
                        <a:pt x="1219266" y="485418"/>
                        <a:pt x="1219266" y="485418"/>
                      </a:cubicBezTo>
                      <a:cubicBezTo>
                        <a:pt x="1237005" y="515590"/>
                        <a:pt x="1237005" y="565286"/>
                        <a:pt x="1219266" y="595458"/>
                      </a:cubicBezTo>
                      <a:cubicBezTo>
                        <a:pt x="970922" y="1025856"/>
                        <a:pt x="970922" y="1025856"/>
                        <a:pt x="970922" y="1025856"/>
                      </a:cubicBezTo>
                      <a:cubicBezTo>
                        <a:pt x="953183" y="1056029"/>
                        <a:pt x="910609" y="1080876"/>
                        <a:pt x="875132" y="1080876"/>
                      </a:cubicBezTo>
                      <a:lnTo>
                        <a:pt x="647214" y="1080876"/>
                      </a:lnTo>
                      <a:lnTo>
                        <a:pt x="423245" y="1080876"/>
                      </a:lnTo>
                      <a:lnTo>
                        <a:pt x="378443" y="1080876"/>
                      </a:lnTo>
                      <a:lnTo>
                        <a:pt x="150524" y="1080876"/>
                      </a:lnTo>
                      <a:lnTo>
                        <a:pt x="0" y="1080876"/>
                      </a:lnTo>
                      <a:close/>
                    </a:path>
                  </a:pathLst>
                </a:custGeom>
                <a:solidFill>
                  <a:srgbClr val="01A9BB"/>
                </a:solidFill>
                <a:ln w="25400">
                  <a:noFill/>
                </a:ln>
                <a:effectLst>
                  <a:outerShdw blurRad="215900" dist="76200" dir="2700000" algn="tl" rotWithShape="0">
                    <a:prstClr val="black">
                      <a:alpha val="37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4" name="任意多边形 133"/>
                <p:cNvSpPr>
                  <a:spLocks/>
                </p:cNvSpPr>
                <p:nvPr/>
              </p:nvSpPr>
              <p:spPr bwMode="auto">
                <a:xfrm rot="5400000">
                  <a:off x="5459672" y="1212705"/>
                  <a:ext cx="1096651" cy="625516"/>
                </a:xfrm>
                <a:custGeom>
                  <a:avLst/>
                  <a:gdLst>
                    <a:gd name="connsiteX0" fmla="*/ 0 w 1232570"/>
                    <a:gd name="connsiteY0" fmla="*/ 0 h 1080876"/>
                    <a:gd name="connsiteX1" fmla="*/ 13985 w 1232570"/>
                    <a:gd name="connsiteY1" fmla="*/ 0 h 1080876"/>
                    <a:gd name="connsiteX2" fmla="*/ 90502 w 1232570"/>
                    <a:gd name="connsiteY2" fmla="*/ 0 h 1080876"/>
                    <a:gd name="connsiteX3" fmla="*/ 150524 w 1232570"/>
                    <a:gd name="connsiteY3" fmla="*/ 0 h 1080876"/>
                    <a:gd name="connsiteX4" fmla="*/ 156832 w 1232570"/>
                    <a:gd name="connsiteY4" fmla="*/ 0 h 1080876"/>
                    <a:gd name="connsiteX5" fmla="*/ 213704 w 1232570"/>
                    <a:gd name="connsiteY5" fmla="*/ 0 h 1080876"/>
                    <a:gd name="connsiteX6" fmla="*/ 237954 w 1232570"/>
                    <a:gd name="connsiteY6" fmla="*/ 0 h 1080876"/>
                    <a:gd name="connsiteX7" fmla="*/ 261845 w 1232570"/>
                    <a:gd name="connsiteY7" fmla="*/ 0 h 1080876"/>
                    <a:gd name="connsiteX8" fmla="*/ 301983 w 1232570"/>
                    <a:gd name="connsiteY8" fmla="*/ 0 h 1080876"/>
                    <a:gd name="connsiteX9" fmla="*/ 314471 w 1232570"/>
                    <a:gd name="connsiteY9" fmla="*/ 0 h 1080876"/>
                    <a:gd name="connsiteX10" fmla="*/ 361158 w 1232570"/>
                    <a:gd name="connsiteY10" fmla="*/ 0 h 1080876"/>
                    <a:gd name="connsiteX11" fmla="*/ 378443 w 1232570"/>
                    <a:gd name="connsiteY11" fmla="*/ 0 h 1080876"/>
                    <a:gd name="connsiteX12" fmla="*/ 380801 w 1232570"/>
                    <a:gd name="connsiteY12" fmla="*/ 0 h 1080876"/>
                    <a:gd name="connsiteX13" fmla="*/ 397052 w 1232570"/>
                    <a:gd name="connsiteY13" fmla="*/ 0 h 1080876"/>
                    <a:gd name="connsiteX14" fmla="*/ 423245 w 1232570"/>
                    <a:gd name="connsiteY14" fmla="*/ 0 h 1080876"/>
                    <a:gd name="connsiteX15" fmla="*/ 437673 w 1232570"/>
                    <a:gd name="connsiteY15" fmla="*/ 0 h 1080876"/>
                    <a:gd name="connsiteX16" fmla="*/ 465873 w 1232570"/>
                    <a:gd name="connsiteY16" fmla="*/ 0 h 1080876"/>
                    <a:gd name="connsiteX17" fmla="*/ 506837 w 1232570"/>
                    <a:gd name="connsiteY17" fmla="*/ 0 h 1080876"/>
                    <a:gd name="connsiteX18" fmla="*/ 542389 w 1232570"/>
                    <a:gd name="connsiteY18" fmla="*/ 0 h 1080876"/>
                    <a:gd name="connsiteX19" fmla="*/ 558813 w 1232570"/>
                    <a:gd name="connsiteY19" fmla="*/ 0 h 1080876"/>
                    <a:gd name="connsiteX20" fmla="*/ 596056 w 1232570"/>
                    <a:gd name="connsiteY20" fmla="*/ 0 h 1080876"/>
                    <a:gd name="connsiteX21" fmla="*/ 608720 w 1232570"/>
                    <a:gd name="connsiteY21" fmla="*/ 0 h 1080876"/>
                    <a:gd name="connsiteX22" fmla="*/ 621020 w 1232570"/>
                    <a:gd name="connsiteY22" fmla="*/ 0 h 1080876"/>
                    <a:gd name="connsiteX23" fmla="*/ 647214 w 1232570"/>
                    <a:gd name="connsiteY23" fmla="*/ 0 h 1080876"/>
                    <a:gd name="connsiteX24" fmla="*/ 665591 w 1232570"/>
                    <a:gd name="connsiteY24" fmla="*/ 0 h 1080876"/>
                    <a:gd name="connsiteX25" fmla="*/ 875132 w 1232570"/>
                    <a:gd name="connsiteY25" fmla="*/ 0 h 1080876"/>
                    <a:gd name="connsiteX26" fmla="*/ 970922 w 1232570"/>
                    <a:gd name="connsiteY26" fmla="*/ 55020 h 1080876"/>
                    <a:gd name="connsiteX27" fmla="*/ 1219266 w 1232570"/>
                    <a:gd name="connsiteY27" fmla="*/ 485418 h 1080876"/>
                    <a:gd name="connsiteX28" fmla="*/ 1219266 w 1232570"/>
                    <a:gd name="connsiteY28" fmla="*/ 595458 h 1080876"/>
                    <a:gd name="connsiteX29" fmla="*/ 970922 w 1232570"/>
                    <a:gd name="connsiteY29" fmla="*/ 1025856 h 1080876"/>
                    <a:gd name="connsiteX30" fmla="*/ 875132 w 1232570"/>
                    <a:gd name="connsiteY30" fmla="*/ 1080876 h 1080876"/>
                    <a:gd name="connsiteX31" fmla="*/ 647214 w 1232570"/>
                    <a:gd name="connsiteY31" fmla="*/ 1080876 h 1080876"/>
                    <a:gd name="connsiteX32" fmla="*/ 423245 w 1232570"/>
                    <a:gd name="connsiteY32" fmla="*/ 1080876 h 1080876"/>
                    <a:gd name="connsiteX33" fmla="*/ 378443 w 1232570"/>
                    <a:gd name="connsiteY33" fmla="*/ 1080876 h 1080876"/>
                    <a:gd name="connsiteX34" fmla="*/ 150524 w 1232570"/>
                    <a:gd name="connsiteY34" fmla="*/ 1080876 h 1080876"/>
                    <a:gd name="connsiteX35" fmla="*/ 0 w 1232570"/>
                    <a:gd name="connsiteY35" fmla="*/ 1080876 h 1080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32570" h="1080876">
                      <a:moveTo>
                        <a:pt x="0" y="0"/>
                      </a:moveTo>
                      <a:lnTo>
                        <a:pt x="13985" y="0"/>
                      </a:lnTo>
                      <a:cubicBezTo>
                        <a:pt x="41269" y="0"/>
                        <a:pt x="66735" y="0"/>
                        <a:pt x="90502" y="0"/>
                      </a:cubicBezTo>
                      <a:lnTo>
                        <a:pt x="150524" y="0"/>
                      </a:lnTo>
                      <a:lnTo>
                        <a:pt x="156832" y="0"/>
                      </a:lnTo>
                      <a:cubicBezTo>
                        <a:pt x="177325" y="0"/>
                        <a:pt x="196242" y="0"/>
                        <a:pt x="213704" y="0"/>
                      </a:cubicBezTo>
                      <a:lnTo>
                        <a:pt x="237954" y="0"/>
                      </a:lnTo>
                      <a:lnTo>
                        <a:pt x="261845" y="0"/>
                      </a:lnTo>
                      <a:cubicBezTo>
                        <a:pt x="276518" y="0"/>
                        <a:pt x="289856" y="0"/>
                        <a:pt x="301983" y="0"/>
                      </a:cubicBezTo>
                      <a:lnTo>
                        <a:pt x="314471" y="0"/>
                      </a:lnTo>
                      <a:lnTo>
                        <a:pt x="361158" y="0"/>
                      </a:lnTo>
                      <a:lnTo>
                        <a:pt x="378443" y="0"/>
                      </a:lnTo>
                      <a:lnTo>
                        <a:pt x="380801" y="0"/>
                      </a:lnTo>
                      <a:lnTo>
                        <a:pt x="397052" y="0"/>
                      </a:lnTo>
                      <a:cubicBezTo>
                        <a:pt x="423245" y="0"/>
                        <a:pt x="423245" y="0"/>
                        <a:pt x="423245" y="0"/>
                      </a:cubicBezTo>
                      <a:lnTo>
                        <a:pt x="437673" y="0"/>
                      </a:lnTo>
                      <a:lnTo>
                        <a:pt x="465873" y="0"/>
                      </a:lnTo>
                      <a:lnTo>
                        <a:pt x="506837" y="0"/>
                      </a:lnTo>
                      <a:lnTo>
                        <a:pt x="542389" y="0"/>
                      </a:lnTo>
                      <a:lnTo>
                        <a:pt x="558813" y="0"/>
                      </a:lnTo>
                      <a:cubicBezTo>
                        <a:pt x="573547" y="0"/>
                        <a:pt x="585824" y="0"/>
                        <a:pt x="596056" y="0"/>
                      </a:cubicBezTo>
                      <a:lnTo>
                        <a:pt x="608720" y="0"/>
                      </a:lnTo>
                      <a:lnTo>
                        <a:pt x="621020" y="0"/>
                      </a:lnTo>
                      <a:cubicBezTo>
                        <a:pt x="647214" y="0"/>
                        <a:pt x="647214" y="0"/>
                        <a:pt x="647214" y="0"/>
                      </a:cubicBezTo>
                      <a:lnTo>
                        <a:pt x="665591" y="0"/>
                      </a:lnTo>
                      <a:cubicBezTo>
                        <a:pt x="875132" y="0"/>
                        <a:pt x="875132" y="0"/>
                        <a:pt x="875132" y="0"/>
                      </a:cubicBezTo>
                      <a:cubicBezTo>
                        <a:pt x="910609" y="0"/>
                        <a:pt x="953183" y="24848"/>
                        <a:pt x="970922" y="55020"/>
                      </a:cubicBezTo>
                      <a:cubicBezTo>
                        <a:pt x="1219266" y="485418"/>
                        <a:pt x="1219266" y="485418"/>
                        <a:pt x="1219266" y="485418"/>
                      </a:cubicBezTo>
                      <a:cubicBezTo>
                        <a:pt x="1237005" y="515590"/>
                        <a:pt x="1237005" y="565286"/>
                        <a:pt x="1219266" y="595458"/>
                      </a:cubicBezTo>
                      <a:cubicBezTo>
                        <a:pt x="970922" y="1025856"/>
                        <a:pt x="970922" y="1025856"/>
                        <a:pt x="970922" y="1025856"/>
                      </a:cubicBezTo>
                      <a:cubicBezTo>
                        <a:pt x="953183" y="1056029"/>
                        <a:pt x="910609" y="1080876"/>
                        <a:pt x="875132" y="1080876"/>
                      </a:cubicBezTo>
                      <a:lnTo>
                        <a:pt x="647214" y="1080876"/>
                      </a:lnTo>
                      <a:lnTo>
                        <a:pt x="423245" y="1080876"/>
                      </a:lnTo>
                      <a:lnTo>
                        <a:pt x="378443" y="1080876"/>
                      </a:lnTo>
                      <a:lnTo>
                        <a:pt x="150524" y="1080876"/>
                      </a:lnTo>
                      <a:lnTo>
                        <a:pt x="0" y="1080876"/>
                      </a:lnTo>
                      <a:close/>
                    </a:path>
                  </a:pathLst>
                </a:custGeom>
                <a:gradFill>
                  <a:gsLst>
                    <a:gs pos="29000">
                      <a:srgbClr val="01A2B3"/>
                    </a:gs>
                    <a:gs pos="100000">
                      <a:srgbClr val="01C1D5"/>
                    </a:gs>
                    <a:gs pos="0">
                      <a:srgbClr val="01808D"/>
                    </a:gs>
                  </a:gsLst>
                  <a:lin ang="0" scaled="0"/>
                </a:gradFill>
                <a:ln w="25400">
                  <a:gradFill>
                    <a:gsLst>
                      <a:gs pos="38000">
                        <a:srgbClr val="01A6B7"/>
                      </a:gs>
                      <a:gs pos="3000">
                        <a:srgbClr val="01808D"/>
                      </a:gs>
                      <a:gs pos="100000">
                        <a:srgbClr val="01CCE1"/>
                      </a:gs>
                    </a:gsLst>
                    <a:lin ang="0" scaled="0"/>
                  </a:gradFill>
                </a:ln>
                <a:effectLst/>
              </p:spPr>
              <p:txBody>
                <a:bodyPr vert="horz" wrap="square" lIns="91440" tIns="45720" rIns="91440" bIns="45720" numCol="1" anchor="t" anchorCtr="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32" name="文本框 111"/>
              <p:cNvSpPr txBox="1"/>
              <p:nvPr/>
            </p:nvSpPr>
            <p:spPr>
              <a:xfrm>
                <a:off x="1588163" y="1247240"/>
                <a:ext cx="136704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Pipelining</a:t>
                </a:r>
              </a:p>
            </p:txBody>
          </p:sp>
        </p:grpSp>
        <p:grpSp>
          <p:nvGrpSpPr>
            <p:cNvPr id="135" name="组合 134"/>
            <p:cNvGrpSpPr/>
            <p:nvPr/>
          </p:nvGrpSpPr>
          <p:grpSpPr>
            <a:xfrm rot="16200000">
              <a:off x="118567" y="2381974"/>
              <a:ext cx="2723560" cy="440911"/>
              <a:chOff x="2350139" y="1115627"/>
              <a:chExt cx="2723560" cy="440911"/>
            </a:xfrm>
          </p:grpSpPr>
          <p:grpSp>
            <p:nvGrpSpPr>
              <p:cNvPr id="137" name="组合 136"/>
              <p:cNvGrpSpPr/>
              <p:nvPr/>
            </p:nvGrpSpPr>
            <p:grpSpPr>
              <a:xfrm>
                <a:off x="2350139" y="1115627"/>
                <a:ext cx="86065" cy="440911"/>
                <a:chOff x="2244442" y="772895"/>
                <a:chExt cx="94671" cy="485002"/>
              </a:xfrm>
            </p:grpSpPr>
            <p:sp>
              <p:nvSpPr>
                <p:cNvPr id="162" name="圆角矩形 16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 name="圆角矩形 16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38" name="组合 137"/>
              <p:cNvGrpSpPr/>
              <p:nvPr/>
            </p:nvGrpSpPr>
            <p:grpSpPr>
              <a:xfrm>
                <a:off x="2679826" y="1115627"/>
                <a:ext cx="86065" cy="440911"/>
                <a:chOff x="2244442" y="772895"/>
                <a:chExt cx="94671" cy="485002"/>
              </a:xfrm>
            </p:grpSpPr>
            <p:sp>
              <p:nvSpPr>
                <p:cNvPr id="160" name="圆角矩形 15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1" name="圆角矩形 16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39" name="组合 138"/>
              <p:cNvGrpSpPr/>
              <p:nvPr/>
            </p:nvGrpSpPr>
            <p:grpSpPr>
              <a:xfrm>
                <a:off x="3009512" y="1115627"/>
                <a:ext cx="86065" cy="440911"/>
                <a:chOff x="2244442" y="772895"/>
                <a:chExt cx="94671" cy="485002"/>
              </a:xfrm>
            </p:grpSpPr>
            <p:sp>
              <p:nvSpPr>
                <p:cNvPr id="158" name="圆角矩形 15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9" name="圆角矩形 15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40" name="组合 139"/>
              <p:cNvGrpSpPr/>
              <p:nvPr/>
            </p:nvGrpSpPr>
            <p:grpSpPr>
              <a:xfrm>
                <a:off x="3339200" y="1115627"/>
                <a:ext cx="86065" cy="440911"/>
                <a:chOff x="2244442" y="772895"/>
                <a:chExt cx="94671" cy="485002"/>
              </a:xfrm>
            </p:grpSpPr>
            <p:sp>
              <p:nvSpPr>
                <p:cNvPr id="156" name="圆角矩形 15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7" name="圆角矩形 15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41" name="组合 140"/>
              <p:cNvGrpSpPr/>
              <p:nvPr/>
            </p:nvGrpSpPr>
            <p:grpSpPr>
              <a:xfrm>
                <a:off x="3668886" y="1115627"/>
                <a:ext cx="86065" cy="440911"/>
                <a:chOff x="2244442" y="772895"/>
                <a:chExt cx="94671" cy="485002"/>
              </a:xfrm>
            </p:grpSpPr>
            <p:sp>
              <p:nvSpPr>
                <p:cNvPr id="154" name="圆角矩形 15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5" name="圆角矩形 15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42" name="组合 141"/>
              <p:cNvGrpSpPr/>
              <p:nvPr/>
            </p:nvGrpSpPr>
            <p:grpSpPr>
              <a:xfrm>
                <a:off x="3998573" y="1115627"/>
                <a:ext cx="86065" cy="440911"/>
                <a:chOff x="2244442" y="772895"/>
                <a:chExt cx="94671" cy="485002"/>
              </a:xfrm>
            </p:grpSpPr>
            <p:sp>
              <p:nvSpPr>
                <p:cNvPr id="152" name="圆角矩形 15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3" name="圆角矩形 15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43" name="组合 142"/>
              <p:cNvGrpSpPr/>
              <p:nvPr/>
            </p:nvGrpSpPr>
            <p:grpSpPr>
              <a:xfrm>
                <a:off x="4328260" y="1115627"/>
                <a:ext cx="86065" cy="440911"/>
                <a:chOff x="2244442" y="772895"/>
                <a:chExt cx="94671" cy="485002"/>
              </a:xfrm>
            </p:grpSpPr>
            <p:sp>
              <p:nvSpPr>
                <p:cNvPr id="150" name="圆角矩形 14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1" name="圆角矩形 15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44" name="组合 143"/>
              <p:cNvGrpSpPr/>
              <p:nvPr/>
            </p:nvGrpSpPr>
            <p:grpSpPr>
              <a:xfrm>
                <a:off x="4657947" y="1115627"/>
                <a:ext cx="86065" cy="440911"/>
                <a:chOff x="2244442" y="772895"/>
                <a:chExt cx="94671" cy="485002"/>
              </a:xfrm>
            </p:grpSpPr>
            <p:sp>
              <p:nvSpPr>
                <p:cNvPr id="148" name="圆角矩形 14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9" name="圆角矩形 14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45" name="组合 144"/>
              <p:cNvGrpSpPr/>
              <p:nvPr/>
            </p:nvGrpSpPr>
            <p:grpSpPr>
              <a:xfrm>
                <a:off x="4987634" y="1115627"/>
                <a:ext cx="86065" cy="440911"/>
                <a:chOff x="2244442" y="772895"/>
                <a:chExt cx="94671" cy="485002"/>
              </a:xfrm>
            </p:grpSpPr>
            <p:sp>
              <p:nvSpPr>
                <p:cNvPr id="146" name="圆角矩形 14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7" name="圆角矩形 14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sp>
          <p:nvSpPr>
            <p:cNvPr id="166" name="文本占位符 2"/>
            <p:cNvSpPr txBox="1">
              <a:spLocks/>
            </p:cNvSpPr>
            <p:nvPr/>
          </p:nvSpPr>
          <p:spPr>
            <a:xfrm>
              <a:off x="1869425" y="3128297"/>
              <a:ext cx="4678239" cy="893924"/>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1700" kern="1200" baseline="0">
                  <a:solidFill>
                    <a:schemeClr val="tx1"/>
                  </a:solidFill>
                  <a:latin typeface="Consolas" panose="020B0609020204030204" pitchFamily="49" charset="0"/>
                  <a:ea typeface="华文楷体" panose="02010600040101010101" pitchFamily="2" charset="-122"/>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altLang="zh-CN" sz="1400" dirty="0"/>
                <a:t>HTTP</a:t>
              </a:r>
              <a:r>
                <a:rPr lang="zh-CN" altLang="en-US" sz="1400" dirty="0"/>
                <a:t>流水线允许在单个</a:t>
              </a:r>
              <a:r>
                <a:rPr lang="en-US" altLang="zh-CN" sz="1400" dirty="0"/>
                <a:t>TCP</a:t>
              </a:r>
              <a:r>
                <a:rPr lang="zh-CN" altLang="en-US" sz="1400" dirty="0"/>
                <a:t>连接中发送多个请求，而无需等待响应数据到达。但由于服务器仍需按请求到达的顺序发送响应数据，整个连接依旧为</a:t>
              </a:r>
              <a:r>
                <a:rPr lang="en-US" altLang="zh-CN" sz="1400" dirty="0"/>
                <a:t>FIFO</a:t>
              </a:r>
              <a:r>
                <a:rPr lang="zh-CN" altLang="en-US" sz="1400" dirty="0"/>
                <a:t>，因此会出现</a:t>
              </a:r>
              <a:r>
                <a:rPr lang="en-US" altLang="zh-CN" sz="1400" dirty="0"/>
                <a:t>HOL</a:t>
              </a:r>
              <a:r>
                <a:rPr lang="zh-CN" altLang="en-US" sz="1400" dirty="0"/>
                <a:t>现象。</a:t>
              </a:r>
            </a:p>
          </p:txBody>
        </p:sp>
      </p:grpSp>
    </p:spTree>
    <p:extLst>
      <p:ext uri="{BB962C8B-B14F-4D97-AF65-F5344CB8AC3E}">
        <p14:creationId xmlns:p14="http://schemas.microsoft.com/office/powerpoint/2010/main" val="17743257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800" decel="100000"/>
                                        <p:tgtEl>
                                          <p:spTgt spid="167"/>
                                        </p:tgtEl>
                                      </p:cBhvr>
                                    </p:animEffect>
                                    <p:anim calcmode="lin" valueType="num">
                                      <p:cBhvr>
                                        <p:cTn id="8" dur="800" decel="100000" fill="hold"/>
                                        <p:tgtEl>
                                          <p:spTgt spid="167"/>
                                        </p:tgtEl>
                                        <p:attrNameLst>
                                          <p:attrName>style.rotation</p:attrName>
                                        </p:attrNameLst>
                                      </p:cBhvr>
                                      <p:tavLst>
                                        <p:tav tm="0">
                                          <p:val>
                                            <p:fltVal val="-90"/>
                                          </p:val>
                                        </p:tav>
                                        <p:tav tm="100000">
                                          <p:val>
                                            <p:fltVal val="0"/>
                                          </p:val>
                                        </p:tav>
                                      </p:tavLst>
                                    </p:anim>
                                    <p:anim calcmode="lin" valueType="num">
                                      <p:cBhvr>
                                        <p:cTn id="9" dur="800" decel="100000" fill="hold"/>
                                        <p:tgtEl>
                                          <p:spTgt spid="167"/>
                                        </p:tgtEl>
                                        <p:attrNameLst>
                                          <p:attrName>ppt_x</p:attrName>
                                        </p:attrNameLst>
                                      </p:cBhvr>
                                      <p:tavLst>
                                        <p:tav tm="0">
                                          <p:val>
                                            <p:strVal val="#ppt_x+0.4"/>
                                          </p:val>
                                        </p:tav>
                                        <p:tav tm="100000">
                                          <p:val>
                                            <p:strVal val="#ppt_x-0.05"/>
                                          </p:val>
                                        </p:tav>
                                      </p:tavLst>
                                    </p:anim>
                                    <p:anim calcmode="lin" valueType="num">
                                      <p:cBhvr>
                                        <p:cTn id="10" dur="800" decel="100000" fill="hold"/>
                                        <p:tgtEl>
                                          <p:spTgt spid="16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6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67"/>
                                        </p:tgtEl>
                                        <p:attrNameLst>
                                          <p:attrName>ppt_y</p:attrName>
                                        </p:attrNameLst>
                                      </p:cBhvr>
                                      <p:tavLst>
                                        <p:tav tm="0">
                                          <p:val>
                                            <p:strVal val="#ppt_y+0.1"/>
                                          </p:val>
                                        </p:tav>
                                        <p:tav tm="100000">
                                          <p:val>
                                            <p:strVal val="#ppt_y"/>
                                          </p:val>
                                        </p:tav>
                                      </p:tavLst>
                                    </p:anim>
                                  </p:childTnLst>
                                </p:cTn>
                              </p:par>
                              <p:par>
                                <p:cTn id="13" presetID="1" presetClass="exit"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1"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 presetClass="exit" presetSubtype="0" fill="hold" nodeType="withEffect">
                                  <p:stCondLst>
                                    <p:cond delay="0"/>
                                  </p:stCondLst>
                                  <p:childTnLst>
                                    <p:set>
                                      <p:cBhvr>
                                        <p:cTn id="36" dur="1" fill="hold">
                                          <p:stCondLst>
                                            <p:cond delay="0"/>
                                          </p:stCondLst>
                                        </p:cTn>
                                        <p:tgtEl>
                                          <p:spTgt spid="1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p>
        </p:txBody>
      </p:sp>
      <p:sp>
        <p:nvSpPr>
          <p:cNvPr id="3" name="文本占位符 2"/>
          <p:cNvSpPr>
            <a:spLocks noGrp="1"/>
          </p:cNvSpPr>
          <p:nvPr>
            <p:ph type="body" sz="half" idx="2"/>
          </p:nvPr>
        </p:nvSpPr>
        <p:spPr>
          <a:xfrm>
            <a:off x="900624" y="1511843"/>
            <a:ext cx="7298011" cy="3194957"/>
          </a:xfrm>
        </p:spPr>
        <p:txBody>
          <a:bodyPr/>
          <a:lstStyle/>
          <a:p>
            <a:pPr marL="457200" indent="-457200">
              <a:buSzPct val="150000"/>
              <a:buBlip>
                <a:blip r:embed="rId3"/>
              </a:buBlip>
            </a:pPr>
            <a:r>
              <a:rPr lang="zh-CN" altLang="zh-CN" b="1" dirty="0">
                <a:solidFill>
                  <a:srgbClr val="E91E63"/>
                </a:solidFill>
              </a:rPr>
              <a:t>从</a:t>
            </a:r>
            <a:r>
              <a:rPr lang="en-US" altLang="zh-CN" b="1" dirty="0">
                <a:solidFill>
                  <a:srgbClr val="E91E63"/>
                </a:solidFill>
              </a:rPr>
              <a:t>Http1.1</a:t>
            </a:r>
            <a:r>
              <a:rPr lang="zh-CN" altLang="zh-CN" b="1" dirty="0">
                <a:solidFill>
                  <a:srgbClr val="E91E63"/>
                </a:solidFill>
              </a:rPr>
              <a:t>升级到</a:t>
            </a:r>
            <a:r>
              <a:rPr lang="en-US" altLang="zh-CN" b="1" dirty="0">
                <a:solidFill>
                  <a:srgbClr val="E91E63"/>
                </a:solidFill>
              </a:rPr>
              <a:t>Http2</a:t>
            </a:r>
            <a:r>
              <a:rPr lang="zh-CN" altLang="en-US" b="1" dirty="0">
                <a:solidFill>
                  <a:srgbClr val="E91E63"/>
                </a:solidFill>
              </a:rPr>
              <a:t>：</a:t>
            </a:r>
            <a:r>
              <a:rPr lang="zh-CN" altLang="zh-CN" dirty="0"/>
              <a:t>在没有先验知识的情况下将明文连接升级到</a:t>
            </a:r>
            <a:r>
              <a:rPr lang="en-US" altLang="zh-CN" dirty="0"/>
              <a:t>Http2</a:t>
            </a:r>
            <a:endParaRPr lang="en-US" altLang="zh-CN" b="1" dirty="0"/>
          </a:p>
          <a:p>
            <a:pPr marL="457200" indent="-457200">
              <a:buSzPct val="150000"/>
              <a:buBlip>
                <a:blip r:embed="rId3"/>
              </a:buBlip>
            </a:pPr>
            <a:r>
              <a:rPr lang="zh-CN" altLang="zh-CN" b="1" dirty="0">
                <a:solidFill>
                  <a:srgbClr val="E91E63"/>
                </a:solidFill>
              </a:rPr>
              <a:t>从</a:t>
            </a:r>
            <a:r>
              <a:rPr lang="en-US" altLang="zh-CN" b="1" dirty="0">
                <a:solidFill>
                  <a:srgbClr val="E91E63"/>
                </a:solidFill>
              </a:rPr>
              <a:t>Https</a:t>
            </a:r>
            <a:r>
              <a:rPr lang="zh-CN" altLang="zh-CN" b="1" dirty="0">
                <a:solidFill>
                  <a:srgbClr val="E91E63"/>
                </a:solidFill>
              </a:rPr>
              <a:t>升级到</a:t>
            </a:r>
            <a:r>
              <a:rPr lang="en-US" altLang="zh-CN" b="1" dirty="0">
                <a:solidFill>
                  <a:srgbClr val="E91E63"/>
                </a:solidFill>
              </a:rPr>
              <a:t>Http2</a:t>
            </a:r>
            <a:r>
              <a:rPr lang="zh-CN" altLang="en-US" b="1" dirty="0">
                <a:solidFill>
                  <a:srgbClr val="E91E63"/>
                </a:solidFill>
              </a:rPr>
              <a:t>：</a:t>
            </a:r>
            <a:r>
              <a:rPr lang="zh-CN" altLang="zh-CN" dirty="0"/>
              <a:t>通过</a:t>
            </a:r>
            <a:r>
              <a:rPr lang="en-US" altLang="zh-CN" dirty="0"/>
              <a:t>TLS</a:t>
            </a:r>
            <a:r>
              <a:rPr lang="zh-CN" altLang="zh-CN" dirty="0"/>
              <a:t>和</a:t>
            </a:r>
            <a:r>
              <a:rPr lang="en-US" altLang="zh-CN" dirty="0"/>
              <a:t>ALPN</a:t>
            </a:r>
            <a:r>
              <a:rPr lang="zh-CN" altLang="zh-CN" dirty="0"/>
              <a:t>的安全连接协商</a:t>
            </a:r>
            <a:r>
              <a:rPr lang="en-US" altLang="zh-CN" dirty="0"/>
              <a:t>Http2</a:t>
            </a:r>
            <a:endParaRPr lang="en-US" altLang="zh-CN" b="1" dirty="0"/>
          </a:p>
          <a:p>
            <a:pPr marL="457200" indent="-457200">
              <a:buSzPct val="150000"/>
              <a:buBlip>
                <a:blip r:embed="rId3"/>
              </a:buBlip>
            </a:pPr>
            <a:r>
              <a:rPr lang="zh-CN" altLang="zh-CN" b="1" dirty="0">
                <a:solidFill>
                  <a:srgbClr val="E91E63"/>
                </a:solidFill>
              </a:rPr>
              <a:t>直接使用</a:t>
            </a:r>
            <a:r>
              <a:rPr lang="en-US" altLang="zh-CN" b="1" dirty="0">
                <a:solidFill>
                  <a:srgbClr val="E91E63"/>
                </a:solidFill>
              </a:rPr>
              <a:t>Http2</a:t>
            </a:r>
            <a:r>
              <a:rPr lang="zh-CN" altLang="en-US" b="1" dirty="0">
                <a:solidFill>
                  <a:srgbClr val="E91E63"/>
                </a:solidFill>
              </a:rPr>
              <a:t>：</a:t>
            </a:r>
            <a:r>
              <a:rPr lang="zh-CN" altLang="zh-CN" dirty="0"/>
              <a:t>启动具有先验知识的明文</a:t>
            </a:r>
            <a:r>
              <a:rPr lang="en-US" altLang="zh-CN" dirty="0"/>
              <a:t>Http2</a:t>
            </a:r>
            <a:r>
              <a:rPr lang="zh-CN" altLang="zh-CN" dirty="0"/>
              <a:t>连接</a:t>
            </a:r>
            <a:endParaRPr lang="zh-CN" altLang="en-US" dirty="0"/>
          </a:p>
        </p:txBody>
      </p:sp>
      <p:grpSp>
        <p:nvGrpSpPr>
          <p:cNvPr id="4" name="组合 3"/>
          <p:cNvGrpSpPr/>
          <p:nvPr/>
        </p:nvGrpSpPr>
        <p:grpSpPr>
          <a:xfrm>
            <a:off x="534662" y="898245"/>
            <a:ext cx="2151388"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How to use</a:t>
                  </a:r>
                </a:p>
              </p:txBody>
            </p:sp>
          </p:grpSp>
        </p:grpSp>
      </p:grpSp>
      <p:pic>
        <p:nvPicPr>
          <p:cNvPr id="35" name="图片 34"/>
          <p:cNvPicPr/>
          <p:nvPr/>
        </p:nvPicPr>
        <p:blipFill>
          <a:blip r:embed="rId4" cstate="print">
            <a:extLst>
              <a:ext uri="{28A0092B-C50C-407E-A947-70E740481C1C}">
                <a14:useLocalDpi xmlns:a14="http://schemas.microsoft.com/office/drawing/2010/main" val="0"/>
              </a:ext>
            </a:extLst>
          </a:blip>
          <a:stretch>
            <a:fillRect/>
          </a:stretch>
        </p:blipFill>
        <p:spPr>
          <a:xfrm>
            <a:off x="1112896" y="3011349"/>
            <a:ext cx="3106031" cy="1372869"/>
          </a:xfrm>
          <a:prstGeom prst="rect">
            <a:avLst/>
          </a:prstGeom>
        </p:spPr>
      </p:pic>
      <p:pic>
        <p:nvPicPr>
          <p:cNvPr id="36" name="图片 35"/>
          <p:cNvPicPr/>
          <p:nvPr/>
        </p:nvPicPr>
        <p:blipFill>
          <a:blip r:embed="rId5" cstate="print">
            <a:extLst>
              <a:ext uri="{28A0092B-C50C-407E-A947-70E740481C1C}">
                <a14:useLocalDpi xmlns:a14="http://schemas.microsoft.com/office/drawing/2010/main" val="0"/>
              </a:ext>
            </a:extLst>
          </a:blip>
          <a:stretch>
            <a:fillRect/>
          </a:stretch>
        </p:blipFill>
        <p:spPr>
          <a:xfrm>
            <a:off x="4350657" y="3011349"/>
            <a:ext cx="2082801" cy="1372869"/>
          </a:xfrm>
          <a:prstGeom prst="rect">
            <a:avLst/>
          </a:prstGeom>
        </p:spPr>
      </p:pic>
      <p:grpSp>
        <p:nvGrpSpPr>
          <p:cNvPr id="41" name="组合 40"/>
          <p:cNvGrpSpPr/>
          <p:nvPr/>
        </p:nvGrpSpPr>
        <p:grpSpPr>
          <a:xfrm>
            <a:off x="5923689" y="3569237"/>
            <a:ext cx="2314077" cy="717009"/>
            <a:chOff x="0" y="0"/>
            <a:chExt cx="1456794" cy="357273"/>
          </a:xfrm>
        </p:grpSpPr>
        <p:cxnSp>
          <p:nvCxnSpPr>
            <p:cNvPr id="42" name="直接箭头连接符 41"/>
            <p:cNvCxnSpPr/>
            <p:nvPr/>
          </p:nvCxnSpPr>
          <p:spPr>
            <a:xfrm flipH="1">
              <a:off x="0" y="190500"/>
              <a:ext cx="526506" cy="0"/>
            </a:xfrm>
            <a:prstGeom prst="straightConnector1">
              <a:avLst/>
            </a:prstGeom>
            <a:ln>
              <a:solidFill>
                <a:srgbClr val="E91E63"/>
              </a:solidFill>
              <a:tailEnd type="arrow"/>
            </a:ln>
          </p:spPr>
          <p:style>
            <a:lnRef idx="1">
              <a:schemeClr val="accent1"/>
            </a:lnRef>
            <a:fillRef idx="0">
              <a:schemeClr val="accent1"/>
            </a:fillRef>
            <a:effectRef idx="0">
              <a:schemeClr val="accent1"/>
            </a:effectRef>
            <a:fontRef idx="minor">
              <a:schemeClr val="tx1"/>
            </a:fontRef>
          </p:style>
        </p:cxnSp>
        <p:sp>
          <p:nvSpPr>
            <p:cNvPr id="43" name="文本框 30"/>
            <p:cNvSpPr txBox="1"/>
            <p:nvPr/>
          </p:nvSpPr>
          <p:spPr>
            <a:xfrm>
              <a:off x="526506" y="0"/>
              <a:ext cx="930288" cy="357273"/>
            </a:xfrm>
            <a:prstGeom prst="rect">
              <a:avLst/>
            </a:prstGeom>
            <a:noFill/>
            <a:ln w="9525">
              <a:solidFill>
                <a:srgbClr val="E91E63"/>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t" anchorCtr="0" forceAA="0" compatLnSpc="1">
              <a:prstTxWarp prst="textNoShape">
                <a:avLst/>
              </a:prstTxWarp>
              <a:noAutofit/>
            </a:bodyPr>
            <a:lstStyle/>
            <a:p>
              <a:pPr marL="108000">
                <a:spcAft>
                  <a:spcPts val="0"/>
                </a:spcAft>
              </a:pPr>
              <a:r>
                <a:rPr lang="zh-CN" altLang="en-US" sz="1400" kern="100" dirty="0">
                  <a:latin typeface="楷体" panose="02010609060101010101" pitchFamily="49" charset="-122"/>
                  <a:ea typeface="楷体" panose="02010609060101010101" pitchFamily="49" charset="-122"/>
                  <a:cs typeface="Times New Roman"/>
                </a:rPr>
                <a:t>一个空行结束</a:t>
              </a:r>
              <a:r>
                <a:rPr lang="en-US" altLang="zh-CN" sz="1400" kern="100" dirty="0">
                  <a:latin typeface="楷体" panose="02010609060101010101" pitchFamily="49" charset="-122"/>
                  <a:ea typeface="楷体" panose="02010609060101010101" pitchFamily="49" charset="-122"/>
                  <a:cs typeface="Times New Roman"/>
                </a:rPr>
                <a:t>101</a:t>
              </a:r>
              <a:r>
                <a:rPr lang="zh-CN" altLang="en-US" sz="1400" kern="100" dirty="0">
                  <a:latin typeface="楷体" panose="02010609060101010101" pitchFamily="49" charset="-122"/>
                  <a:ea typeface="楷体" panose="02010609060101010101" pitchFamily="49" charset="-122"/>
                  <a:cs typeface="Times New Roman"/>
                </a:rPr>
                <a:t>响应，后面即可进行</a:t>
              </a:r>
              <a:r>
                <a:rPr lang="en-US" altLang="zh-CN" sz="1400" kern="100" dirty="0">
                  <a:latin typeface="楷体" panose="02010609060101010101" pitchFamily="49" charset="-122"/>
                  <a:ea typeface="楷体" panose="02010609060101010101" pitchFamily="49" charset="-122"/>
                  <a:cs typeface="Times New Roman"/>
                </a:rPr>
                <a:t>Http 2</a:t>
              </a:r>
              <a:r>
                <a:rPr lang="zh-CN" altLang="en-US" sz="1400" kern="100" dirty="0">
                  <a:latin typeface="楷体" panose="02010609060101010101" pitchFamily="49" charset="-122"/>
                  <a:ea typeface="楷体" panose="02010609060101010101" pitchFamily="49" charset="-122"/>
                  <a:cs typeface="Times New Roman"/>
                </a:rPr>
                <a:t>连接</a:t>
              </a:r>
            </a:p>
          </p:txBody>
        </p:sp>
      </p:grpSp>
    </p:spTree>
    <p:extLst>
      <p:ext uri="{BB962C8B-B14F-4D97-AF65-F5344CB8AC3E}">
        <p14:creationId xmlns:p14="http://schemas.microsoft.com/office/powerpoint/2010/main" val="7041952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ppt_y</p:attrName>
                                        </p:attrNameLst>
                                      </p:cBhvr>
                                      <p:tavLst>
                                        <p:tav tm="0">
                                          <p:val>
                                            <p:strVal val="#ppt_y+#ppt_h*1.125000"/>
                                          </p:val>
                                        </p:tav>
                                        <p:tav tm="100000">
                                          <p:val>
                                            <p:strVal val="#ppt_y"/>
                                          </p:val>
                                        </p:tav>
                                      </p:tavLst>
                                    </p:anim>
                                    <p:animEffect transition="in" filter="wipe(up)">
                                      <p:cBhvr>
                                        <p:cTn id="8" dur="500"/>
                                        <p:tgtEl>
                                          <p:spTgt spid="3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p:tgtEl>
                                          <p:spTgt spid="36"/>
                                        </p:tgtEl>
                                        <p:attrNameLst>
                                          <p:attrName>ppt_y</p:attrName>
                                        </p:attrNameLst>
                                      </p:cBhvr>
                                      <p:tavLst>
                                        <p:tav tm="0">
                                          <p:val>
                                            <p:strVal val="#ppt_y+#ppt_h*1.125000"/>
                                          </p:val>
                                        </p:tav>
                                        <p:tav tm="100000">
                                          <p:val>
                                            <p:strVal val="#ppt_y"/>
                                          </p:val>
                                        </p:tav>
                                      </p:tavLst>
                                    </p:anim>
                                    <p:animEffect transition="in" filter="wipe(up)">
                                      <p:cBhvr>
                                        <p:cTn id="14" dur="500"/>
                                        <p:tgtEl>
                                          <p:spTgt spid="36"/>
                                        </p:tgtEl>
                                      </p:cBhvr>
                                    </p:animEffect>
                                  </p:childTnLst>
                                </p:cTn>
                              </p:par>
                              <p:par>
                                <p:cTn id="15" presetID="12" presetClass="entr" presetSubtype="4"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p:tgtEl>
                                          <p:spTgt spid="41"/>
                                        </p:tgtEl>
                                        <p:attrNameLst>
                                          <p:attrName>ppt_y</p:attrName>
                                        </p:attrNameLst>
                                      </p:cBhvr>
                                      <p:tavLst>
                                        <p:tav tm="0">
                                          <p:val>
                                            <p:strVal val="#ppt_y+#ppt_h*1.125000"/>
                                          </p:val>
                                        </p:tav>
                                        <p:tav tm="100000">
                                          <p:val>
                                            <p:strVal val="#ppt_y"/>
                                          </p:val>
                                        </p:tav>
                                      </p:tavLst>
                                    </p:anim>
                                    <p:animEffect transition="in" filter="wipe(up)">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p>
        </p:txBody>
      </p:sp>
      <p:sp>
        <p:nvSpPr>
          <p:cNvPr id="3" name="文本占位符 2"/>
          <p:cNvSpPr>
            <a:spLocks noGrp="1"/>
          </p:cNvSpPr>
          <p:nvPr>
            <p:ph type="body" sz="half" idx="2"/>
          </p:nvPr>
        </p:nvSpPr>
        <p:spPr>
          <a:xfrm>
            <a:off x="868881" y="1572700"/>
            <a:ext cx="7298011" cy="3194957"/>
          </a:xfrm>
        </p:spPr>
        <p:txBody>
          <a:bodyPr>
            <a:normAutofit/>
          </a:bodyPr>
          <a:lstStyle/>
          <a:p>
            <a:pPr marL="285750" lvl="0" indent="-285750">
              <a:buSzPct val="150000"/>
              <a:buBlip>
                <a:blip r:embed="rId3"/>
              </a:buBlip>
            </a:pPr>
            <a:r>
              <a:rPr lang="en-US" altLang="zh-CN" dirty="0"/>
              <a:t>Http2</a:t>
            </a:r>
            <a:r>
              <a:rPr lang="zh-CN" altLang="zh-CN" dirty="0"/>
              <a:t>为</a:t>
            </a:r>
            <a:r>
              <a:rPr lang="en-US" altLang="zh-CN" dirty="0"/>
              <a:t>Http</a:t>
            </a:r>
            <a:r>
              <a:rPr lang="zh-CN" altLang="zh-CN" dirty="0"/>
              <a:t>语义提供</a:t>
            </a:r>
            <a:r>
              <a:rPr lang="zh-CN" altLang="zh-CN" b="1" dirty="0">
                <a:solidFill>
                  <a:srgbClr val="E91E63"/>
                </a:solidFill>
              </a:rPr>
              <a:t>优化传输</a:t>
            </a:r>
            <a:r>
              <a:rPr lang="en-US" altLang="zh-CN" dirty="0"/>
              <a:t>:Http2</a:t>
            </a:r>
            <a:r>
              <a:rPr lang="zh-CN" altLang="zh-CN" dirty="0"/>
              <a:t>使用一种更有效率的方式提供对于</a:t>
            </a:r>
            <a:r>
              <a:rPr lang="en-US" altLang="zh-CN" dirty="0"/>
              <a:t>Http1.1</a:t>
            </a:r>
            <a:r>
              <a:rPr lang="zh-CN" altLang="zh-CN" dirty="0"/>
              <a:t>所有</a:t>
            </a:r>
            <a:r>
              <a:rPr lang="zh-CN" altLang="zh-CN" b="1" dirty="0">
                <a:solidFill>
                  <a:srgbClr val="E91E63"/>
                </a:solidFill>
              </a:rPr>
              <a:t>核心功能</a:t>
            </a:r>
            <a:r>
              <a:rPr lang="zh-CN" altLang="zh-CN" dirty="0"/>
              <a:t>的支持；</a:t>
            </a:r>
          </a:p>
          <a:p>
            <a:pPr marL="285750" indent="-285750">
              <a:buSzPct val="150000"/>
              <a:buBlip>
                <a:blip r:embed="rId3"/>
              </a:buBlip>
            </a:pPr>
            <a:r>
              <a:rPr lang="en-US" altLang="zh-CN" dirty="0"/>
              <a:t>Http2</a:t>
            </a:r>
            <a:r>
              <a:rPr lang="zh-CN" altLang="zh-CN" dirty="0"/>
              <a:t>是一个基于</a:t>
            </a:r>
            <a:r>
              <a:rPr lang="zh-CN" altLang="zh-CN" b="1" dirty="0">
                <a:solidFill>
                  <a:srgbClr val="E91E63"/>
                </a:solidFill>
              </a:rPr>
              <a:t>二进制</a:t>
            </a:r>
            <a:r>
              <a:rPr lang="zh-CN" altLang="zh-CN" dirty="0"/>
              <a:t>的协议，基本数据单元为</a:t>
            </a:r>
            <a:r>
              <a:rPr lang="zh-CN" altLang="zh-CN" b="1" dirty="0">
                <a:solidFill>
                  <a:srgbClr val="E91E63"/>
                </a:solidFill>
              </a:rPr>
              <a:t>帧</a:t>
            </a:r>
            <a:r>
              <a:rPr lang="zh-CN" altLang="en-US" b="1" dirty="0">
                <a:solidFill>
                  <a:srgbClr val="E91E63"/>
                </a:solidFill>
              </a:rPr>
              <a:t>，</a:t>
            </a:r>
            <a:r>
              <a:rPr lang="zh-CN" altLang="zh-CN" dirty="0"/>
              <a:t>采用二进制格式对帧进行高效编码；</a:t>
            </a:r>
          </a:p>
          <a:p>
            <a:pPr marL="285750" lvl="0" indent="-285750">
              <a:buSzPct val="150000"/>
              <a:buBlip>
                <a:blip r:embed="rId3"/>
              </a:buBlip>
            </a:pPr>
            <a:r>
              <a:rPr lang="en-US" altLang="zh-CN" dirty="0"/>
              <a:t>Http2</a:t>
            </a:r>
            <a:r>
              <a:rPr lang="zh-CN" altLang="zh-CN" dirty="0"/>
              <a:t>支持</a:t>
            </a:r>
            <a:r>
              <a:rPr lang="zh-CN" altLang="zh-CN" b="1" dirty="0">
                <a:solidFill>
                  <a:srgbClr val="E91E63"/>
                </a:solidFill>
              </a:rPr>
              <a:t>多路复用流</a:t>
            </a:r>
            <a:r>
              <a:rPr lang="zh-CN" altLang="zh-CN" dirty="0"/>
              <a:t>，多路复用通过多个请求</a:t>
            </a:r>
            <a:r>
              <a:rPr lang="en-US" altLang="zh-CN" dirty="0"/>
              <a:t>stream</a:t>
            </a:r>
            <a:r>
              <a:rPr lang="zh-CN" altLang="zh-CN" dirty="0"/>
              <a:t>共享一个</a:t>
            </a:r>
            <a:r>
              <a:rPr lang="en-US" altLang="zh-CN" dirty="0" err="1"/>
              <a:t>tcp</a:t>
            </a:r>
            <a:r>
              <a:rPr lang="zh-CN" altLang="zh-CN" dirty="0"/>
              <a:t>连接的方式，解决了</a:t>
            </a:r>
            <a:r>
              <a:rPr lang="en-US" altLang="zh-CN" dirty="0"/>
              <a:t>HOL</a:t>
            </a:r>
            <a:r>
              <a:rPr lang="zh-CN" altLang="en-US" dirty="0"/>
              <a:t>阻塞</a:t>
            </a:r>
            <a:r>
              <a:rPr lang="zh-CN" altLang="zh-CN" dirty="0"/>
              <a:t>的问题，降低了延迟同时提高了带宽的利用率； </a:t>
            </a:r>
          </a:p>
          <a:p>
            <a:pPr marL="285750" lvl="0" indent="-285750">
              <a:buSzPct val="150000"/>
              <a:buBlip>
                <a:blip r:embed="rId3"/>
              </a:buBlip>
            </a:pPr>
            <a:r>
              <a:rPr lang="en-US" altLang="zh-CN" dirty="0"/>
              <a:t>Http2</a:t>
            </a:r>
            <a:r>
              <a:rPr lang="zh-CN" altLang="zh-CN" dirty="0"/>
              <a:t>支持设置</a:t>
            </a:r>
            <a:r>
              <a:rPr lang="zh-CN" altLang="zh-CN" b="1" dirty="0">
                <a:solidFill>
                  <a:srgbClr val="E91E63"/>
                </a:solidFill>
              </a:rPr>
              <a:t>流的依赖和优先级</a:t>
            </a:r>
            <a:r>
              <a:rPr lang="zh-CN" altLang="zh-CN" dirty="0"/>
              <a:t>； </a:t>
            </a:r>
          </a:p>
        </p:txBody>
      </p:sp>
      <p:grpSp>
        <p:nvGrpSpPr>
          <p:cNvPr id="4" name="组合 3"/>
          <p:cNvGrpSpPr/>
          <p:nvPr/>
        </p:nvGrpSpPr>
        <p:grpSpPr>
          <a:xfrm>
            <a:off x="534662" y="898245"/>
            <a:ext cx="1857473"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特点</a:t>
                  </a:r>
                  <a:r>
                    <a:rPr lang="en-US" altLang="zh-CN" sz="2000" b="1" dirty="0">
                      <a:solidFill>
                        <a:prstClr val="white"/>
                      </a:solidFill>
                      <a:effectLst>
                        <a:outerShdw blurRad="101600" dist="50800" dir="2700000" algn="tl" rotWithShape="0">
                          <a:prstClr val="black">
                            <a:alpha val="40000"/>
                          </a:prstClr>
                        </a:outerShdw>
                      </a:effectLst>
                      <a:latin typeface="Consolas" panose="020B0609020204030204" pitchFamily="49" charset="0"/>
                      <a:ea typeface="华文楷体" panose="02010600040101010101" pitchFamily="2" charset="-122"/>
                    </a:rPr>
                    <a:t>&amp;</a:t>
                  </a: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优点</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spTree>
    <p:extLst>
      <p:ext uri="{BB962C8B-B14F-4D97-AF65-F5344CB8AC3E}">
        <p14:creationId xmlns:p14="http://schemas.microsoft.com/office/powerpoint/2010/main" val="7041952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p>
        </p:txBody>
      </p:sp>
      <p:sp>
        <p:nvSpPr>
          <p:cNvPr id="3" name="文本占位符 2"/>
          <p:cNvSpPr>
            <a:spLocks noGrp="1"/>
          </p:cNvSpPr>
          <p:nvPr>
            <p:ph type="body" sz="half" idx="2"/>
          </p:nvPr>
        </p:nvSpPr>
        <p:spPr>
          <a:xfrm>
            <a:off x="873510" y="1559633"/>
            <a:ext cx="7298011" cy="2981429"/>
          </a:xfrm>
        </p:spPr>
        <p:txBody>
          <a:bodyPr>
            <a:normAutofit/>
          </a:bodyPr>
          <a:lstStyle/>
          <a:p>
            <a:pPr marL="342900" lvl="0" indent="-342900">
              <a:buSzPct val="150000"/>
              <a:buBlip>
                <a:blip r:embed="rId3"/>
              </a:buBlip>
            </a:pPr>
            <a:r>
              <a:rPr lang="en-US" altLang="zh-CN" dirty="0"/>
              <a:t>Http2</a:t>
            </a:r>
            <a:r>
              <a:rPr lang="zh-CN" altLang="zh-CN" dirty="0"/>
              <a:t>通过有效的</a:t>
            </a:r>
            <a:r>
              <a:rPr lang="zh-CN" altLang="zh-CN" b="1" dirty="0">
                <a:solidFill>
                  <a:srgbClr val="E91E63"/>
                </a:solidFill>
              </a:rPr>
              <a:t>头部压缩机制（</a:t>
            </a:r>
            <a:r>
              <a:rPr lang="en-US" altLang="zh-CN" b="1" dirty="0">
                <a:solidFill>
                  <a:srgbClr val="E91E63"/>
                </a:solidFill>
              </a:rPr>
              <a:t>HPACK</a:t>
            </a:r>
            <a:r>
              <a:rPr lang="zh-CN" altLang="zh-CN" b="1" dirty="0">
                <a:solidFill>
                  <a:srgbClr val="E91E63"/>
                </a:solidFill>
              </a:rPr>
              <a:t>）</a:t>
            </a:r>
            <a:r>
              <a:rPr lang="zh-CN" altLang="zh-CN" dirty="0"/>
              <a:t>来减小包的大小，提升传输效率； </a:t>
            </a:r>
          </a:p>
          <a:p>
            <a:pPr marL="342900" lvl="0" indent="-342900">
              <a:buSzPct val="150000"/>
              <a:buBlip>
                <a:blip r:embed="rId3"/>
              </a:buBlip>
            </a:pPr>
            <a:r>
              <a:rPr lang="en-US" altLang="zh-CN" dirty="0"/>
              <a:t>Http2</a:t>
            </a:r>
            <a:r>
              <a:rPr lang="zh-CN" altLang="zh-CN" dirty="0"/>
              <a:t>支持通过</a:t>
            </a:r>
            <a:r>
              <a:rPr lang="en-US" altLang="zh-CN" dirty="0"/>
              <a:t>RST_STREAM</a:t>
            </a:r>
            <a:r>
              <a:rPr lang="zh-CN" altLang="zh-CN" dirty="0"/>
              <a:t>帧来</a:t>
            </a:r>
            <a:r>
              <a:rPr lang="zh-CN" altLang="zh-CN" b="1" dirty="0">
                <a:solidFill>
                  <a:srgbClr val="E91E63"/>
                </a:solidFill>
              </a:rPr>
              <a:t>重置流</a:t>
            </a:r>
            <a:r>
              <a:rPr lang="zh-CN" altLang="en-US" dirty="0"/>
              <a:t>，而无需断开连接</a:t>
            </a:r>
            <a:r>
              <a:rPr lang="zh-CN" altLang="zh-CN" dirty="0"/>
              <a:t>；</a:t>
            </a:r>
          </a:p>
          <a:p>
            <a:pPr marL="342900" lvl="0" indent="-342900">
              <a:buSzPct val="150000"/>
              <a:buBlip>
                <a:blip r:embed="rId3"/>
              </a:buBlip>
            </a:pPr>
            <a:r>
              <a:rPr lang="en-US" altLang="zh-CN" dirty="0"/>
              <a:t>Http2</a:t>
            </a:r>
            <a:r>
              <a:rPr lang="zh-CN" altLang="zh-CN" dirty="0"/>
              <a:t>支持</a:t>
            </a:r>
            <a:r>
              <a:rPr lang="zh-CN" altLang="zh-CN" b="1" dirty="0">
                <a:solidFill>
                  <a:srgbClr val="E91E63"/>
                </a:solidFill>
              </a:rPr>
              <a:t>服务端推送</a:t>
            </a:r>
            <a:r>
              <a:rPr lang="zh-CN" altLang="zh-CN" dirty="0"/>
              <a:t>功能；</a:t>
            </a:r>
          </a:p>
          <a:p>
            <a:pPr marL="342900" lvl="0" indent="-342900">
              <a:buSzPct val="150000"/>
              <a:buBlip>
                <a:blip r:embed="rId3"/>
              </a:buBlip>
            </a:pPr>
            <a:r>
              <a:rPr lang="en-US" altLang="zh-CN" dirty="0"/>
              <a:t>Http2</a:t>
            </a:r>
            <a:r>
              <a:rPr lang="zh-CN" altLang="zh-CN" dirty="0"/>
              <a:t>支持</a:t>
            </a:r>
            <a:r>
              <a:rPr lang="zh-CN" altLang="en-US" dirty="0"/>
              <a:t>端到端的</a:t>
            </a:r>
            <a:r>
              <a:rPr lang="zh-CN" altLang="zh-CN" b="1" dirty="0">
                <a:solidFill>
                  <a:srgbClr val="E91E63"/>
                </a:solidFill>
              </a:rPr>
              <a:t>流量控制</a:t>
            </a:r>
            <a:r>
              <a:rPr lang="zh-CN" altLang="zh-CN" dirty="0"/>
              <a:t>。</a:t>
            </a:r>
          </a:p>
        </p:txBody>
      </p:sp>
      <p:grpSp>
        <p:nvGrpSpPr>
          <p:cNvPr id="4" name="组合 3"/>
          <p:cNvGrpSpPr/>
          <p:nvPr/>
        </p:nvGrpSpPr>
        <p:grpSpPr>
          <a:xfrm>
            <a:off x="534662" y="898245"/>
            <a:ext cx="1857473"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特点</a:t>
                  </a:r>
                  <a:r>
                    <a:rPr lang="en-US" altLang="zh-CN" sz="2000" b="1" dirty="0">
                      <a:solidFill>
                        <a:prstClr val="white"/>
                      </a:solidFill>
                      <a:effectLst>
                        <a:outerShdw blurRad="101600" dist="50800" dir="2700000" algn="tl" rotWithShape="0">
                          <a:prstClr val="black">
                            <a:alpha val="40000"/>
                          </a:prstClr>
                        </a:outerShdw>
                      </a:effectLst>
                      <a:latin typeface="Consolas" panose="020B0609020204030204" pitchFamily="49" charset="0"/>
                      <a:ea typeface="华文楷体" panose="02010600040101010101" pitchFamily="2" charset="-122"/>
                    </a:rPr>
                    <a:t>&amp;</a:t>
                  </a: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优点</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spTree>
    <p:extLst>
      <p:ext uri="{BB962C8B-B14F-4D97-AF65-F5344CB8AC3E}">
        <p14:creationId xmlns:p14="http://schemas.microsoft.com/office/powerpoint/2010/main" val="3299077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p>
        </p:txBody>
      </p:sp>
      <p:sp>
        <p:nvSpPr>
          <p:cNvPr id="3" name="文本占位符 2"/>
          <p:cNvSpPr>
            <a:spLocks noGrp="1"/>
          </p:cNvSpPr>
          <p:nvPr>
            <p:ph type="body" sz="half" idx="2"/>
          </p:nvPr>
        </p:nvSpPr>
        <p:spPr/>
        <p:txBody>
          <a:bodyPr>
            <a:normAutofit/>
          </a:bodyPr>
          <a:lstStyle/>
          <a:p>
            <a:pPr marL="457200" indent="-457200">
              <a:buFont typeface="+mj-lt"/>
              <a:buAutoNum type="alphaUcPeriod"/>
            </a:pPr>
            <a:r>
              <a:rPr lang="zh-CN" altLang="en-US" b="1" dirty="0">
                <a:solidFill>
                  <a:srgbClr val="E91E63"/>
                </a:solidFill>
              </a:rPr>
              <a:t>数据查看不便</a:t>
            </a:r>
            <a:r>
              <a:rPr lang="zh-CN" altLang="en-US" dirty="0"/>
              <a:t>；</a:t>
            </a:r>
            <a:endParaRPr lang="en-US" altLang="zh-CN" dirty="0"/>
          </a:p>
          <a:p>
            <a:pPr marL="457200" indent="-457200">
              <a:buFont typeface="+mj-lt"/>
              <a:buAutoNum type="alphaUcPeriod"/>
            </a:pPr>
            <a:r>
              <a:rPr lang="zh-CN" altLang="zh-CN" dirty="0"/>
              <a:t>对</a:t>
            </a:r>
            <a:r>
              <a:rPr lang="en-US" altLang="zh-CN" dirty="0"/>
              <a:t>TCP</a:t>
            </a:r>
            <a:r>
              <a:rPr lang="zh-CN" altLang="zh-CN" dirty="0"/>
              <a:t>连接的依赖比较高，由此</a:t>
            </a:r>
            <a:r>
              <a:rPr lang="en-US" altLang="zh-CN" dirty="0"/>
              <a:t>TCP</a:t>
            </a:r>
            <a:r>
              <a:rPr lang="zh-CN" altLang="zh-CN" dirty="0"/>
              <a:t>连接所存在的问题可能会成为</a:t>
            </a:r>
            <a:r>
              <a:rPr lang="en-US" altLang="zh-CN" dirty="0"/>
              <a:t>Http2</a:t>
            </a:r>
            <a:r>
              <a:rPr lang="zh-CN" altLang="zh-CN" dirty="0"/>
              <a:t>协议的性能瓶颈</a:t>
            </a:r>
            <a:r>
              <a:rPr lang="zh-CN" altLang="en-US" dirty="0"/>
              <a:t>：</a:t>
            </a:r>
            <a:endParaRPr lang="zh-CN" altLang="zh-CN" dirty="0"/>
          </a:p>
          <a:p>
            <a:pPr marL="800100" lvl="1" indent="-342900">
              <a:buBlip>
                <a:blip r:embed="rId3"/>
              </a:buBlip>
            </a:pPr>
            <a:r>
              <a:rPr lang="en-US" altLang="zh-CN" sz="1700" dirty="0">
                <a:latin typeface="Consolas" panose="020B0609020204030204" pitchFamily="49" charset="0"/>
                <a:ea typeface="华文楷体" panose="02010600040101010101" pitchFamily="2" charset="-122"/>
              </a:rPr>
              <a:t>TCP</a:t>
            </a:r>
            <a:r>
              <a:rPr lang="zh-CN" altLang="zh-CN" sz="1700" dirty="0">
                <a:latin typeface="Consolas" panose="020B0609020204030204" pitchFamily="49" charset="0"/>
                <a:ea typeface="华文楷体" panose="02010600040101010101" pitchFamily="2" charset="-122"/>
              </a:rPr>
              <a:t>级别仍然存在</a:t>
            </a:r>
            <a:r>
              <a:rPr lang="en-US" altLang="zh-CN" sz="1700" dirty="0">
                <a:latin typeface="Consolas" panose="020B0609020204030204" pitchFamily="49" charset="0"/>
                <a:ea typeface="华文楷体" panose="02010600040101010101" pitchFamily="2" charset="-122"/>
              </a:rPr>
              <a:t>HOL</a:t>
            </a:r>
            <a:r>
              <a:rPr lang="zh-CN" altLang="zh-CN" sz="1700" dirty="0">
                <a:latin typeface="Consolas" panose="020B0609020204030204" pitchFamily="49" charset="0"/>
                <a:ea typeface="华文楷体" panose="02010600040101010101" pitchFamily="2" charset="-122"/>
              </a:rPr>
              <a:t>阻塞问题；</a:t>
            </a:r>
          </a:p>
          <a:p>
            <a:pPr marL="800100" lvl="1" indent="-342900">
              <a:buBlip>
                <a:blip r:embed="rId3"/>
              </a:buBlip>
            </a:pPr>
            <a:r>
              <a:rPr lang="zh-CN" altLang="zh-CN" sz="1700" dirty="0">
                <a:latin typeface="Consolas" panose="020B0609020204030204" pitchFamily="49" charset="0"/>
                <a:ea typeface="华文楷体" panose="02010600040101010101" pitchFamily="2" charset="-122"/>
              </a:rPr>
              <a:t>如果禁用</a:t>
            </a:r>
            <a:r>
              <a:rPr lang="en-US" altLang="zh-CN" sz="1700" dirty="0">
                <a:latin typeface="Consolas" panose="020B0609020204030204" pitchFamily="49" charset="0"/>
                <a:ea typeface="华文楷体" panose="02010600040101010101" pitchFamily="2" charset="-122"/>
              </a:rPr>
              <a:t>TCP</a:t>
            </a:r>
            <a:r>
              <a:rPr lang="zh-CN" altLang="zh-CN" sz="1700" dirty="0">
                <a:latin typeface="Consolas" panose="020B0609020204030204" pitchFamily="49" charset="0"/>
                <a:ea typeface="华文楷体" panose="02010600040101010101" pitchFamily="2" charset="-122"/>
              </a:rPr>
              <a:t>窗口缩放，那么带宽延迟产生的影响可能会限制</a:t>
            </a:r>
            <a:r>
              <a:rPr lang="en-US" altLang="zh-CN" sz="1700" dirty="0">
                <a:latin typeface="Consolas" panose="020B0609020204030204" pitchFamily="49" charset="0"/>
                <a:ea typeface="华文楷体" panose="02010600040101010101" pitchFamily="2" charset="-122"/>
              </a:rPr>
              <a:t>Http2</a:t>
            </a:r>
            <a:r>
              <a:rPr lang="zh-CN" altLang="zh-CN" sz="1700" dirty="0">
                <a:latin typeface="Consolas" panose="020B0609020204030204" pitchFamily="49" charset="0"/>
                <a:ea typeface="华文楷体" panose="02010600040101010101" pitchFamily="2" charset="-122"/>
              </a:rPr>
              <a:t>连接的吞吐量；</a:t>
            </a:r>
          </a:p>
          <a:p>
            <a:pPr marL="800100" lvl="1" indent="-342900">
              <a:buBlip>
                <a:blip r:embed="rId3"/>
              </a:buBlip>
            </a:pPr>
            <a:r>
              <a:rPr lang="zh-CN" altLang="zh-CN" sz="1700" dirty="0">
                <a:latin typeface="Consolas" panose="020B0609020204030204" pitchFamily="49" charset="0"/>
                <a:ea typeface="华文楷体" panose="02010600040101010101" pitchFamily="2" charset="-122"/>
              </a:rPr>
              <a:t>当丢包发生时，</a:t>
            </a:r>
            <a:r>
              <a:rPr lang="en-US" altLang="zh-CN" sz="1700" dirty="0">
                <a:latin typeface="Consolas" panose="020B0609020204030204" pitchFamily="49" charset="0"/>
                <a:ea typeface="华文楷体" panose="02010600040101010101" pitchFamily="2" charset="-122"/>
              </a:rPr>
              <a:t>TCP</a:t>
            </a:r>
            <a:r>
              <a:rPr lang="zh-CN" altLang="zh-CN" sz="1700" dirty="0">
                <a:latin typeface="Consolas" panose="020B0609020204030204" pitchFamily="49" charset="0"/>
                <a:ea typeface="华文楷体" panose="02010600040101010101" pitchFamily="2" charset="-122"/>
              </a:rPr>
              <a:t>拥塞窗口会减小，这将降低整个连接的最大吞吐量</a:t>
            </a:r>
            <a:r>
              <a:rPr lang="zh-CN" altLang="zh-CN" sz="1800" dirty="0">
                <a:latin typeface="Consolas" panose="020B0609020204030204" pitchFamily="49" charset="0"/>
                <a:ea typeface="华文楷体" panose="02010600040101010101" pitchFamily="2" charset="-122"/>
              </a:rPr>
              <a:t>；</a:t>
            </a:r>
          </a:p>
          <a:p>
            <a:pPr marL="800100" lvl="1" indent="-342900">
              <a:buBlip>
                <a:blip r:embed="rId3"/>
              </a:buBlip>
            </a:pPr>
            <a:r>
              <a:rPr lang="en-US" altLang="zh-CN" sz="1800" dirty="0">
                <a:latin typeface="Consolas" panose="020B0609020204030204" pitchFamily="49" charset="0"/>
                <a:ea typeface="华文楷体" panose="02010600040101010101" pitchFamily="2" charset="-122"/>
              </a:rPr>
              <a:t>…</a:t>
            </a:r>
            <a:endParaRPr lang="zh-CN" altLang="zh-CN" sz="1800" dirty="0">
              <a:latin typeface="Consolas" panose="020B0609020204030204" pitchFamily="49" charset="0"/>
              <a:ea typeface="华文楷体" panose="02010600040101010101" pitchFamily="2" charset="-122"/>
            </a:endParaRPr>
          </a:p>
          <a:p>
            <a:endParaRPr lang="zh-CN" altLang="en-US" dirty="0"/>
          </a:p>
        </p:txBody>
      </p:sp>
      <p:grpSp>
        <p:nvGrpSpPr>
          <p:cNvPr id="4" name="组合 3"/>
          <p:cNvGrpSpPr/>
          <p:nvPr/>
        </p:nvGrpSpPr>
        <p:grpSpPr>
          <a:xfrm>
            <a:off x="534662" y="898245"/>
            <a:ext cx="2004431" cy="426674"/>
            <a:chOff x="534662" y="898245"/>
            <a:chExt cx="1857473" cy="426674"/>
          </a:xfrm>
        </p:grpSpPr>
        <p:grpSp>
          <p:nvGrpSpPr>
            <p:cNvPr id="5" name="组合 4"/>
            <p:cNvGrpSpPr>
              <a:grpSpLocks noChangeAspect="1"/>
            </p:cNvGrpSpPr>
            <p:nvPr/>
          </p:nvGrpSpPr>
          <p:grpSpPr>
            <a:xfrm>
              <a:off x="534662" y="916082"/>
              <a:ext cx="216574" cy="360000"/>
              <a:chOff x="5361214" y="2417352"/>
              <a:chExt cx="2108202" cy="3504362"/>
            </a:xfrm>
          </p:grpSpPr>
          <p:sp>
            <p:nvSpPr>
              <p:cNvPr id="12" name="任意多边形 11"/>
              <p:cNvSpPr>
                <a:spLocks/>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chemeClr val="bg1"/>
                    </a:gs>
                    <a:gs pos="100000">
                      <a:schemeClr val="bg1">
                        <a:lumMod val="95000"/>
                      </a:scheme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13" name="组合 12"/>
              <p:cNvGrpSpPr/>
              <p:nvPr/>
            </p:nvGrpSpPr>
            <p:grpSpPr>
              <a:xfrm>
                <a:off x="5511664" y="2552632"/>
                <a:ext cx="1807793" cy="1803536"/>
                <a:chOff x="5530714" y="2590732"/>
                <a:chExt cx="1807793" cy="1803536"/>
              </a:xfrm>
            </p:grpSpPr>
            <p:sp>
              <p:nvSpPr>
                <p:cNvPr id="14" name="椭圆 13"/>
                <p:cNvSpPr/>
                <p:nvPr/>
              </p:nvSpPr>
              <p:spPr>
                <a:xfrm>
                  <a:off x="5530714" y="2590732"/>
                  <a:ext cx="1803536" cy="1803536"/>
                </a:xfrm>
                <a:prstGeom prst="ellipse">
                  <a:avLst/>
                </a:prstGeom>
                <a:gradFill>
                  <a:gsLst>
                    <a:gs pos="50000">
                      <a:srgbClr val="01ACBE"/>
                    </a:gs>
                    <a:gs pos="50000">
                      <a:srgbClr val="01CCE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5" name="Group 8"/>
                <p:cNvGrpSpPr>
                  <a:grpSpLocks noChangeAspect="1"/>
                </p:cNvGrpSpPr>
                <p:nvPr/>
              </p:nvGrpSpPr>
              <p:grpSpPr bwMode="auto">
                <a:xfrm>
                  <a:off x="5629372" y="2605936"/>
                  <a:ext cx="1663346" cy="1602306"/>
                  <a:chOff x="3436" y="1468"/>
                  <a:chExt cx="872" cy="840"/>
                </a:xfrm>
                <a:solidFill>
                  <a:schemeClr val="bg1"/>
                </a:solidFill>
              </p:grpSpPr>
              <p:sp>
                <p:nvSpPr>
                  <p:cNvPr id="17" name="Freeform 9"/>
                  <p:cNvSpPr>
                    <a:spLocks/>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Freeform 10"/>
                  <p:cNvSpPr>
                    <a:spLocks/>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11"/>
                  <p:cNvSpPr>
                    <a:spLocks/>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12"/>
                  <p:cNvSpPr>
                    <a:spLocks/>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13"/>
                  <p:cNvSpPr>
                    <a:spLocks/>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5"/>
                  <p:cNvSpPr>
                    <a:spLocks/>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6"/>
                  <p:cNvSpPr>
                    <a:spLocks/>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7"/>
                  <p:cNvSpPr>
                    <a:spLocks/>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8"/>
                  <p:cNvSpPr>
                    <a:spLocks/>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9"/>
                  <p:cNvSpPr>
                    <a:spLocks/>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20"/>
                  <p:cNvSpPr>
                    <a:spLocks/>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21"/>
                  <p:cNvSpPr>
                    <a:spLocks/>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22"/>
                  <p:cNvSpPr>
                    <a:spLocks/>
                  </p:cNvSpPr>
                  <p:nvPr/>
                </p:nvSpPr>
                <p:spPr bwMode="auto">
                  <a:xfrm>
                    <a:off x="3784" y="1468"/>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23"/>
                  <p:cNvSpPr>
                    <a:spLocks/>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4"/>
                  <p:cNvSpPr>
                    <a:spLocks/>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25"/>
                  <p:cNvSpPr>
                    <a:spLocks/>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26"/>
                  <p:cNvSpPr>
                    <a:spLocks/>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椭圆 15"/>
                <p:cNvSpPr/>
                <p:nvPr/>
              </p:nvSpPr>
              <p:spPr>
                <a:xfrm>
                  <a:off x="5534971" y="2590732"/>
                  <a:ext cx="1803536" cy="1803536"/>
                </a:xfrm>
                <a:prstGeom prst="ellipse">
                  <a:avLst/>
                </a:prstGeom>
                <a:gradFill flip="none" rotWithShape="1">
                  <a:gsLst>
                    <a:gs pos="100000">
                      <a:srgbClr val="00727E">
                        <a:alpha val="25000"/>
                      </a:srgbClr>
                    </a:gs>
                    <a:gs pos="71000">
                      <a:srgbClr val="01BCD0">
                        <a:alpha val="16000"/>
                      </a:srgbClr>
                    </a:gs>
                    <a:gs pos="0">
                      <a:srgbClr val="01ACBE">
                        <a:alpha val="0"/>
                      </a:srgb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850628" y="898245"/>
              <a:ext cx="1541507" cy="426674"/>
              <a:chOff x="850629" y="898245"/>
              <a:chExt cx="1126142" cy="426674"/>
            </a:xfrm>
          </p:grpSpPr>
          <p:sp>
            <p:nvSpPr>
              <p:cNvPr id="7" name="矩形 6"/>
              <p:cNvSpPr/>
              <p:nvPr/>
            </p:nvSpPr>
            <p:spPr>
              <a:xfrm>
                <a:off x="850629" y="900813"/>
                <a:ext cx="1126142" cy="421539"/>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grpSp>
            <p:nvGrpSpPr>
              <p:cNvPr id="8" name="组合 7"/>
              <p:cNvGrpSpPr/>
              <p:nvPr/>
            </p:nvGrpSpPr>
            <p:grpSpPr>
              <a:xfrm>
                <a:off x="850629" y="898245"/>
                <a:ext cx="1126142" cy="426674"/>
                <a:chOff x="1206942" y="1234572"/>
                <a:chExt cx="1126142" cy="426674"/>
              </a:xfrm>
            </p:grpSpPr>
            <p:sp>
              <p:nvSpPr>
                <p:cNvPr id="9" name="矩形 8"/>
                <p:cNvSpPr/>
                <p:nvPr/>
              </p:nvSpPr>
              <p:spPr>
                <a:xfrm>
                  <a:off x="1206942" y="1234572"/>
                  <a:ext cx="1126142" cy="189695"/>
                </a:xfrm>
                <a:prstGeom prst="rect">
                  <a:avLst/>
                </a:prstGeom>
                <a:gradFill>
                  <a:gsLst>
                    <a:gs pos="65000">
                      <a:schemeClr val="tx1">
                        <a:alpha val="3000"/>
                      </a:schemeClr>
                    </a:gs>
                    <a:gs pos="0">
                      <a:schemeClr val="tx1">
                        <a:alpha val="31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0" name="矩形 9"/>
                <p:cNvSpPr/>
                <p:nvPr/>
              </p:nvSpPr>
              <p:spPr>
                <a:xfrm>
                  <a:off x="1206942" y="1471551"/>
                  <a:ext cx="1126142" cy="189695"/>
                </a:xfrm>
                <a:prstGeom prst="rect">
                  <a:avLst/>
                </a:prstGeom>
                <a:gradFill>
                  <a:gsLst>
                    <a:gs pos="45000">
                      <a:schemeClr val="tx1">
                        <a:alpha val="3000"/>
                      </a:schemeClr>
                    </a:gs>
                    <a:gs pos="100000">
                      <a:schemeClr val="tx1">
                        <a:alpha val="3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noProof="0">
                    <a:ln>
                      <a:noFill/>
                    </a:ln>
                    <a:solidFill>
                      <a:prstClr val="white"/>
                    </a:solidFill>
                    <a:effectLst/>
                    <a:uLnTx/>
                    <a:uFillTx/>
                    <a:latin typeface="Consolas" panose="020B0609020204030204" pitchFamily="49" charset="0"/>
                    <a:ea typeface="华文楷体" panose="02010600040101010101" pitchFamily="2" charset="-122"/>
                    <a:cs typeface="+mn-cs"/>
                  </a:endParaRPr>
                </a:p>
              </p:txBody>
            </p:sp>
            <p:sp>
              <p:nvSpPr>
                <p:cNvPr id="11" name="文本框 111"/>
                <p:cNvSpPr txBox="1"/>
                <p:nvPr/>
              </p:nvSpPr>
              <p:spPr>
                <a:xfrm>
                  <a:off x="1223658" y="1239707"/>
                  <a:ext cx="99868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rPr>
                    <a:t>可能的缺点</a:t>
                  </a:r>
                  <a:endParaRPr kumimoji="0" lang="en-US" altLang="zh-CN" sz="2000" b="1" i="0" u="none" strike="noStrike" kern="1200" cap="none" spc="0" normalizeH="0" noProof="0" dirty="0">
                    <a:ln>
                      <a:noFill/>
                    </a:ln>
                    <a:solidFill>
                      <a:prstClr val="white"/>
                    </a:solidFill>
                    <a:effectLst>
                      <a:outerShdw blurRad="101600" dist="50800" dir="2700000" algn="tl" rotWithShape="0">
                        <a:prstClr val="black">
                          <a:alpha val="40000"/>
                        </a:prstClr>
                      </a:outerShdw>
                    </a:effectLst>
                    <a:uLnTx/>
                    <a:uFillTx/>
                    <a:latin typeface="Consolas" panose="020B0609020204030204" pitchFamily="49" charset="0"/>
                    <a:ea typeface="华文楷体" panose="02010600040101010101" pitchFamily="2" charset="-122"/>
                    <a:cs typeface="+mn-cs"/>
                  </a:endParaRPr>
                </a:p>
              </p:txBody>
            </p:sp>
          </p:grpSp>
        </p:grpSp>
      </p:grpSp>
    </p:spTree>
    <p:extLst>
      <p:ext uri="{BB962C8B-B14F-4D97-AF65-F5344CB8AC3E}">
        <p14:creationId xmlns:p14="http://schemas.microsoft.com/office/powerpoint/2010/main" val="7041952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 name="ISPRING_RESOURCE_PATHS_HASH_PRESENTER" val="7a41f02afcbcb3fa40171976989b9a9938761b67"/>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700" dirty="0" smtClean="0">
            <a:latin typeface="Consolas" panose="020B0609020204030204" pitchFamily="49" charset="0"/>
            <a:ea typeface="华文楷体" panose="02010600040101010101" pitchFamily="2"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5811</TotalTime>
  <Words>3054</Words>
  <Application>Microsoft Office PowerPoint</Application>
  <PresentationFormat>全屏显示(16:9)</PresentationFormat>
  <Paragraphs>255</Paragraphs>
  <Slides>33</Slides>
  <Notes>15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Wingdings</vt:lpstr>
      <vt:lpstr>Arial</vt:lpstr>
      <vt:lpstr>造字工房劲黑（非商用）常规体</vt:lpstr>
      <vt:lpstr>Watford DB</vt:lpstr>
      <vt:lpstr>方正舒体</vt:lpstr>
      <vt:lpstr>方正兰亭细黑_GBK_M</vt:lpstr>
      <vt:lpstr>方正韵动中黑简体</vt:lpstr>
      <vt:lpstr>方正特粗光辉简体</vt:lpstr>
      <vt:lpstr>楷体</vt:lpstr>
      <vt:lpstr>Times New Roman</vt:lpstr>
      <vt:lpstr>华文楷体</vt:lpstr>
      <vt:lpstr>Calibri</vt:lpstr>
      <vt:lpstr>微软雅黑</vt:lpstr>
      <vt:lpstr>Consolas</vt:lpstr>
      <vt:lpstr>Impact</vt:lpstr>
      <vt:lpstr>宋体</vt:lpstr>
      <vt:lpstr>第一PPT模板网-WWW.1PPT.COM</vt:lpstr>
      <vt:lpstr>PowerPoint 演示文稿</vt:lpstr>
      <vt:lpstr>大 纲</vt:lpstr>
      <vt:lpstr>PowerPoint 演示文稿</vt:lpstr>
      <vt:lpstr>   背景</vt:lpstr>
      <vt:lpstr>背景</vt:lpstr>
      <vt:lpstr>使用</vt:lpstr>
      <vt:lpstr>特点</vt:lpstr>
      <vt:lpstr>特点</vt:lpstr>
      <vt:lpstr>特点</vt:lpstr>
      <vt:lpstr>基本概念</vt:lpstr>
      <vt:lpstr>基本概念</vt:lpstr>
      <vt:lpstr>PowerPoint 演示文稿</vt:lpstr>
      <vt:lpstr>流的多路复用</vt:lpstr>
      <vt:lpstr>流依赖&amp;优先级</vt:lpstr>
      <vt:lpstr>服务器推送</vt:lpstr>
      <vt:lpstr>流量控制</vt:lpstr>
      <vt:lpstr>PowerPoint 演示文稿</vt:lpstr>
      <vt:lpstr>帧格式</vt:lpstr>
      <vt:lpstr>帧长</vt:lpstr>
      <vt:lpstr>帧类型</vt:lpstr>
      <vt:lpstr>请求转换</vt:lpstr>
      <vt:lpstr>PowerPoint 演示文稿</vt:lpstr>
      <vt:lpstr>预备知识</vt:lpstr>
      <vt:lpstr>Why HPACK</vt:lpstr>
      <vt:lpstr>基本原理</vt:lpstr>
      <vt:lpstr>基本原理</vt:lpstr>
      <vt:lpstr>基本原理</vt:lpstr>
      <vt:lpstr>基本原理</vt:lpstr>
      <vt:lpstr>基本原理</vt:lpstr>
      <vt:lpstr>PowerPoint 演示文稿</vt:lpstr>
      <vt:lpstr>总结</vt:lpstr>
      <vt:lpstr>参考文章</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www.1ppt.com</dc:creator>
  <dc:description>www.1ppt.com;</dc:description>
  <cp:lastModifiedBy>Flint Zhao</cp:lastModifiedBy>
  <cp:revision>219</cp:revision>
  <dcterms:created xsi:type="dcterms:W3CDTF">2015-01-22T11:01:02Z</dcterms:created>
  <dcterms:modified xsi:type="dcterms:W3CDTF">2018-06-19T05:46:44Z</dcterms:modified>
  <cp:category>www.1ppt.com</cp:category>
</cp:coreProperties>
</file>