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41" r:id="rId1"/>
  </p:sldMasterIdLst>
  <p:notesMasterIdLst>
    <p:notesMasterId r:id="rId27"/>
  </p:notesMasterIdLst>
  <p:sldIdLst>
    <p:sldId id="260" r:id="rId2"/>
    <p:sldId id="301" r:id="rId3"/>
    <p:sldId id="306" r:id="rId4"/>
    <p:sldId id="276" r:id="rId5"/>
    <p:sldId id="291" r:id="rId6"/>
    <p:sldId id="278" r:id="rId7"/>
    <p:sldId id="307" r:id="rId8"/>
    <p:sldId id="280" r:id="rId9"/>
    <p:sldId id="305" r:id="rId10"/>
    <p:sldId id="292" r:id="rId11"/>
    <p:sldId id="308" r:id="rId12"/>
    <p:sldId id="293" r:id="rId13"/>
    <p:sldId id="294" r:id="rId14"/>
    <p:sldId id="299" r:id="rId15"/>
    <p:sldId id="298" r:id="rId16"/>
    <p:sldId id="295" r:id="rId17"/>
    <p:sldId id="297" r:id="rId18"/>
    <p:sldId id="300" r:id="rId19"/>
    <p:sldId id="302" r:id="rId20"/>
    <p:sldId id="309" r:id="rId21"/>
    <p:sldId id="296" r:id="rId22"/>
    <p:sldId id="310" r:id="rId23"/>
    <p:sldId id="303" r:id="rId24"/>
    <p:sldId id="304" r:id="rId25"/>
    <p:sldId id="273" r:id="rId26"/>
  </p:sldIdLst>
  <p:sldSz cx="9144000" cy="6858000" type="screen4x3"/>
  <p:notesSz cx="6858000" cy="9144000"/>
  <p:defaultTextStyle>
    <a:defPPr>
      <a:defRPr lang="zh-CN"/>
    </a:defPPr>
    <a:lvl1pPr algn="l" defTabSz="1217613" rtl="0" eaLnBrk="0" fontAlgn="base" hangingPunct="0">
      <a:spcBef>
        <a:spcPct val="0"/>
      </a:spcBef>
      <a:spcAft>
        <a:spcPct val="0"/>
      </a:spcAft>
      <a:defRPr sz="2400" kern="1200">
        <a:solidFill>
          <a:schemeClr val="tx1"/>
        </a:solidFill>
        <a:latin typeface="Times New Roman" panose="02020603050405020304" pitchFamily="18" charset="0"/>
        <a:ea typeface="幼圆" panose="02010509060101010101" pitchFamily="49" charset="-122"/>
        <a:cs typeface="+mn-cs"/>
      </a:defRPr>
    </a:lvl1pPr>
    <a:lvl2pPr marL="608013" indent="-150813" algn="l" defTabSz="1217613" rtl="0" eaLnBrk="0" fontAlgn="base" hangingPunct="0">
      <a:spcBef>
        <a:spcPct val="0"/>
      </a:spcBef>
      <a:spcAft>
        <a:spcPct val="0"/>
      </a:spcAft>
      <a:defRPr sz="2400" kern="1200">
        <a:solidFill>
          <a:schemeClr val="tx1"/>
        </a:solidFill>
        <a:latin typeface="Times New Roman" panose="02020603050405020304" pitchFamily="18" charset="0"/>
        <a:ea typeface="幼圆" panose="02010509060101010101" pitchFamily="49" charset="-122"/>
        <a:cs typeface="+mn-cs"/>
      </a:defRPr>
    </a:lvl2pPr>
    <a:lvl3pPr marL="1217613" indent="-303213" algn="l" defTabSz="1217613" rtl="0" eaLnBrk="0" fontAlgn="base" hangingPunct="0">
      <a:spcBef>
        <a:spcPct val="0"/>
      </a:spcBef>
      <a:spcAft>
        <a:spcPct val="0"/>
      </a:spcAft>
      <a:defRPr sz="2400" kern="1200">
        <a:solidFill>
          <a:schemeClr val="tx1"/>
        </a:solidFill>
        <a:latin typeface="Times New Roman" panose="02020603050405020304" pitchFamily="18" charset="0"/>
        <a:ea typeface="幼圆" panose="02010509060101010101" pitchFamily="49" charset="-122"/>
        <a:cs typeface="+mn-cs"/>
      </a:defRPr>
    </a:lvl3pPr>
    <a:lvl4pPr marL="1827213" indent="-455613" algn="l" defTabSz="1217613" rtl="0" eaLnBrk="0" fontAlgn="base" hangingPunct="0">
      <a:spcBef>
        <a:spcPct val="0"/>
      </a:spcBef>
      <a:spcAft>
        <a:spcPct val="0"/>
      </a:spcAft>
      <a:defRPr sz="2400" kern="1200">
        <a:solidFill>
          <a:schemeClr val="tx1"/>
        </a:solidFill>
        <a:latin typeface="Times New Roman" panose="02020603050405020304" pitchFamily="18" charset="0"/>
        <a:ea typeface="幼圆" panose="02010509060101010101" pitchFamily="49" charset="-122"/>
        <a:cs typeface="+mn-cs"/>
      </a:defRPr>
    </a:lvl4pPr>
    <a:lvl5pPr marL="2436813" indent="-608013" algn="l" defTabSz="1217613" rtl="0" eaLnBrk="0" fontAlgn="base" hangingPunct="0">
      <a:spcBef>
        <a:spcPct val="0"/>
      </a:spcBef>
      <a:spcAft>
        <a:spcPct val="0"/>
      </a:spcAft>
      <a:defRPr sz="2400" kern="1200">
        <a:solidFill>
          <a:schemeClr val="tx1"/>
        </a:solidFill>
        <a:latin typeface="Times New Roman" panose="02020603050405020304" pitchFamily="18" charset="0"/>
        <a:ea typeface="幼圆" panose="02010509060101010101" pitchFamily="49"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幼圆" panose="02010509060101010101" pitchFamily="49"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幼圆" panose="02010509060101010101" pitchFamily="49"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幼圆" panose="02010509060101010101" pitchFamily="49"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幼圆" panose="02010509060101010101" pitchFamily="49" charset="-122"/>
        <a:cs typeface="+mn-cs"/>
      </a:defRPr>
    </a:lvl9pPr>
  </p:defaultTextStyle>
  <p:extLst>
    <p:ext uri="{EFAFB233-063F-42B5-8137-9DF3F51BA10A}">
      <p15:sldGuideLst xmlns:p15="http://schemas.microsoft.com/office/powerpoint/2012/main">
        <p15:guide id="1" orient="horz" pos="2151">
          <p15:clr>
            <a:srgbClr val="A4A3A4"/>
          </p15:clr>
        </p15:guide>
        <p15:guide id="2" pos="28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6D6D"/>
    <a:srgbClr val="0000FF"/>
    <a:srgbClr val="000000"/>
    <a:srgbClr val="5D6063"/>
    <a:srgbClr val="6C6F7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25" autoAdjust="0"/>
    <p:restoredTop sz="73096" autoAdjust="0"/>
  </p:normalViewPr>
  <p:slideViewPr>
    <p:cSldViewPr snapToGrid="0">
      <p:cViewPr>
        <p:scale>
          <a:sx n="66" d="100"/>
          <a:sy n="66" d="100"/>
        </p:scale>
        <p:origin x="1260" y="-276"/>
      </p:cViewPr>
      <p:guideLst>
        <p:guide orient="horz" pos="2151"/>
        <p:guide pos="28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2.wmf"/><Relationship Id="rId4"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7" Type="http://schemas.openxmlformats.org/officeDocument/2006/relationships/image" Target="../media/image23.wmf"/><Relationship Id="rId2" Type="http://schemas.openxmlformats.org/officeDocument/2006/relationships/image" Target="../media/image18.wmf"/><Relationship Id="rId1" Type="http://schemas.openxmlformats.org/officeDocument/2006/relationships/image" Target="../media/image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2970213"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atin typeface="Calibri" panose="020F0502020204030204" pitchFamily="34" charset="0"/>
                <a:ea typeface="宋体" panose="02010600030101010101" pitchFamily="2" charset="-122"/>
              </a:defRPr>
            </a:lvl1pPr>
          </a:lstStyle>
          <a:p>
            <a:pPr>
              <a:defRPr/>
            </a:pPr>
            <a:endParaRPr lang="zh-CN" altLang="en-US"/>
          </a:p>
        </p:txBody>
      </p:sp>
      <p:sp>
        <p:nvSpPr>
          <p:cNvPr id="3075" name="日期占位符 2"/>
          <p:cNvSpPr>
            <a:spLocks noGrp="1" noChangeArrowheads="1"/>
          </p:cNvSpPr>
          <p:nvPr>
            <p:ph type="dt" idx="1"/>
          </p:nvPr>
        </p:nvSpPr>
        <p:spPr bwMode="auto">
          <a:xfrm>
            <a:off x="3883025" y="0"/>
            <a:ext cx="2973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atin typeface="Calibri" panose="020F0502020204030204" pitchFamily="34" charset="0"/>
                <a:ea typeface="宋体" panose="02010600030101010101" pitchFamily="2" charset="-122"/>
              </a:defRPr>
            </a:lvl1pPr>
          </a:lstStyle>
          <a:p>
            <a:pPr>
              <a:defRPr/>
            </a:pPr>
            <a:fld id="{B21A0420-8B2F-45DC-B821-342CC55CA201}" type="datetimeFigureOut">
              <a:rPr lang="zh-CN" altLang="en-US"/>
              <a:pPr>
                <a:defRPr/>
              </a:pPr>
              <a:t>2017/4/26</a:t>
            </a:fld>
            <a:endParaRPr lang="en-US"/>
          </a:p>
        </p:txBody>
      </p:sp>
      <p:sp>
        <p:nvSpPr>
          <p:cNvPr id="3076" name="幻灯片图像占位符 3"/>
          <p:cNvSpPr>
            <a:spLocks noGrp="1" noRot="1" noChangeAspect="1" noChangeArrowheads="1"/>
          </p:cNvSpPr>
          <p:nvPr>
            <p:ph type="sldImg" idx="2"/>
          </p:nvPr>
        </p:nvSpPr>
        <p:spPr bwMode="auto">
          <a:xfrm>
            <a:off x="1371600" y="1143000"/>
            <a:ext cx="41148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备注占位符 4"/>
          <p:cNvSpPr>
            <a:spLocks noGrp="1" noChangeArrowheads="1"/>
          </p:cNvSpPr>
          <p:nvPr>
            <p:ph type="body" sz="quarter" idx="3"/>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noProof="0" smtClean="0"/>
              <a:t>模板来自于 </a:t>
            </a:r>
            <a:r>
              <a:rPr lang="en-US" noProof="0" smtClean="0"/>
              <a:t>http://docer.mysoeasy.com</a:t>
            </a:r>
            <a:endParaRPr lang="zh-CN" altLang="en-US" noProof="0" smtClean="0"/>
          </a:p>
        </p:txBody>
      </p:sp>
      <p:sp>
        <p:nvSpPr>
          <p:cNvPr id="3078" name="页脚占位符 5"/>
          <p:cNvSpPr>
            <a:spLocks noGrp="1" noChangeArrowheads="1"/>
          </p:cNvSpPr>
          <p:nvPr>
            <p:ph type="ftr" sz="quarter" idx="4"/>
          </p:nvPr>
        </p:nvSpPr>
        <p:spPr bwMode="auto">
          <a:xfrm>
            <a:off x="0" y="8685213"/>
            <a:ext cx="2970213"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atin typeface="Calibri" panose="020F0502020204030204" pitchFamily="34" charset="0"/>
                <a:ea typeface="宋体" panose="02010600030101010101" pitchFamily="2" charset="-122"/>
              </a:defRPr>
            </a:lvl1pPr>
          </a:lstStyle>
          <a:p>
            <a:pPr>
              <a:defRPr/>
            </a:pPr>
            <a:endParaRPr lang="zh-CN" altLang="en-US"/>
          </a:p>
        </p:txBody>
      </p:sp>
      <p:sp>
        <p:nvSpPr>
          <p:cNvPr id="3079" name="灯片编号占位符 6"/>
          <p:cNvSpPr>
            <a:spLocks noGrp="1" noChangeArrowheads="1"/>
          </p:cNvSpPr>
          <p:nvPr>
            <p:ph type="sldNum" sz="quarter" idx="5"/>
          </p:nvPr>
        </p:nvSpPr>
        <p:spPr bwMode="auto">
          <a:xfrm>
            <a:off x="3883025"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atin typeface="Calibri" panose="020F0502020204030204" pitchFamily="34" charset="0"/>
                <a:ea typeface="宋体" panose="02010600030101010101" pitchFamily="2" charset="-122"/>
              </a:defRPr>
            </a:lvl1pPr>
          </a:lstStyle>
          <a:p>
            <a:pPr>
              <a:defRPr/>
            </a:pPr>
            <a:fld id="{7B7DB485-9F35-4CCA-B105-0886EFA251C8}" type="slidenum">
              <a:rPr lang="zh-CN" altLang="en-US"/>
              <a:pPr>
                <a:defRPr/>
              </a:pPr>
              <a:t>‹#›</a:t>
            </a:fld>
            <a:endParaRPr lang="en-US"/>
          </a:p>
        </p:txBody>
      </p:sp>
    </p:spTree>
    <p:extLst>
      <p:ext uri="{BB962C8B-B14F-4D97-AF65-F5344CB8AC3E}">
        <p14:creationId xmlns:p14="http://schemas.microsoft.com/office/powerpoint/2010/main" val="2875785345"/>
      </p:ext>
    </p:extLst>
  </p:cSld>
  <p:clrMap bg1="lt1" tx1="dk1" bg2="lt2" tx2="dk2" accent1="accent1" accent2="accent2" accent3="accent3" accent4="accent4" accent5="accent5" accent6="accent6" hlink="hlink" folHlink="folHlink"/>
  <p:notesStyle>
    <a:lvl1pPr algn="l" defTabSz="1217613" rtl="0" eaLnBrk="0" fontAlgn="base" hangingPunct="0">
      <a:spcBef>
        <a:spcPct val="30000"/>
      </a:spcBef>
      <a:spcAft>
        <a:spcPct val="0"/>
      </a:spcAft>
      <a:buFont typeface="Arial" panose="020B0604020202020204" pitchFamily="34" charset="0"/>
      <a:defRPr kern="1200">
        <a:solidFill>
          <a:srgbClr val="FF0000"/>
        </a:solidFill>
        <a:latin typeface="Calibri" panose="020F0502020204030204" pitchFamily="34" charset="0"/>
        <a:ea typeface="宋体" panose="02010600030101010101" pitchFamily="2" charset="-122"/>
        <a:cs typeface="+mn-cs"/>
      </a:defRPr>
    </a:lvl1pPr>
    <a:lvl2pPr marL="742950" indent="-285750" algn="l" defTabSz="1217613" rtl="0" eaLnBrk="0" fontAlgn="base" hangingPunct="0">
      <a:spcBef>
        <a:spcPct val="30000"/>
      </a:spcBef>
      <a:spcAft>
        <a:spcPct val="0"/>
      </a:spcAft>
      <a:buFont typeface="Arial" panose="020B0604020202020204" pitchFamily="34" charset="0"/>
      <a:defRPr sz="1600" kern="1200">
        <a:solidFill>
          <a:schemeClr val="tx1"/>
        </a:solidFill>
        <a:latin typeface="Calibri" panose="020F0502020204030204" pitchFamily="34" charset="0"/>
        <a:ea typeface="宋体" panose="02010600030101010101" pitchFamily="2" charset="-122"/>
        <a:cs typeface="+mn-cs"/>
      </a:defRPr>
    </a:lvl2pPr>
    <a:lvl3pPr marL="1143000" indent="-228600" algn="l" defTabSz="1217613" rtl="0" eaLnBrk="0" fontAlgn="base" hangingPunct="0">
      <a:spcBef>
        <a:spcPct val="30000"/>
      </a:spcBef>
      <a:spcAft>
        <a:spcPct val="0"/>
      </a:spcAft>
      <a:buFont typeface="Arial" panose="020B0604020202020204" pitchFamily="34" charset="0"/>
      <a:defRPr sz="1600" kern="1200">
        <a:solidFill>
          <a:schemeClr val="tx1"/>
        </a:solidFill>
        <a:latin typeface="Calibri" panose="020F0502020204030204" pitchFamily="34" charset="0"/>
        <a:ea typeface="宋体" panose="02010600030101010101" pitchFamily="2" charset="-122"/>
        <a:cs typeface="+mn-cs"/>
      </a:defRPr>
    </a:lvl3pPr>
    <a:lvl4pPr marL="1600200" indent="-228600" algn="l" defTabSz="1217613" rtl="0" eaLnBrk="0" fontAlgn="base" hangingPunct="0">
      <a:spcBef>
        <a:spcPct val="30000"/>
      </a:spcBef>
      <a:spcAft>
        <a:spcPct val="0"/>
      </a:spcAft>
      <a:buFont typeface="Arial" panose="020B0604020202020204" pitchFamily="34" charset="0"/>
      <a:defRPr sz="1600" kern="1200">
        <a:solidFill>
          <a:schemeClr val="tx1"/>
        </a:solidFill>
        <a:latin typeface="Calibri" panose="020F0502020204030204" pitchFamily="34" charset="0"/>
        <a:ea typeface="宋体" panose="02010600030101010101" pitchFamily="2" charset="-122"/>
        <a:cs typeface="+mn-cs"/>
      </a:defRPr>
    </a:lvl4pPr>
    <a:lvl5pPr marL="2057400" indent="-228600" algn="l" defTabSz="1217613" rtl="0" eaLnBrk="0" fontAlgn="base" hangingPunct="0">
      <a:spcBef>
        <a:spcPct val="30000"/>
      </a:spcBef>
      <a:spcAft>
        <a:spcPct val="0"/>
      </a:spcAft>
      <a:buFont typeface="Arial" panose="020B0604020202020204" pitchFamily="34" charset="0"/>
      <a:defRPr sz="16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今天我介绍一下我的毕业论文讲的内容，稀疏主题编码</a:t>
            </a:r>
            <a:endParaRPr lang="zh-CN" altLang="en-US" dirty="0"/>
          </a:p>
        </p:txBody>
      </p:sp>
      <p:sp>
        <p:nvSpPr>
          <p:cNvPr id="4" name="灯片编号占位符 3"/>
          <p:cNvSpPr>
            <a:spLocks noGrp="1"/>
          </p:cNvSpPr>
          <p:nvPr>
            <p:ph type="sldNum" sz="quarter" idx="10"/>
          </p:nvPr>
        </p:nvSpPr>
        <p:spPr/>
        <p:txBody>
          <a:bodyPr/>
          <a:lstStyle/>
          <a:p>
            <a:pPr>
              <a:defRPr/>
            </a:pPr>
            <a:fld id="{7B7DB485-9F35-4CCA-B105-0886EFA251C8}" type="slidenum">
              <a:rPr lang="zh-CN" altLang="en-US" smtClean="0"/>
              <a:pPr>
                <a:defRPr/>
              </a:pPr>
              <a:t>1</a:t>
            </a:fld>
            <a:endParaRPr lang="en-US"/>
          </a:p>
        </p:txBody>
      </p:sp>
    </p:spTree>
    <p:extLst>
      <p:ext uri="{BB962C8B-B14F-4D97-AF65-F5344CB8AC3E}">
        <p14:creationId xmlns:p14="http://schemas.microsoft.com/office/powerpoint/2010/main" val="1097684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我们可以得到一个优化目标。</a:t>
            </a:r>
            <a:endParaRPr lang="en-US" altLang="zh-CN" dirty="0" smtClean="0"/>
          </a:p>
          <a:p>
            <a:r>
              <a:rPr lang="zh-CN" altLang="en-US" dirty="0" smtClean="0"/>
              <a:t>这个优化目标包含两个部分，左侧的</a:t>
            </a:r>
            <a:r>
              <a:rPr lang="en-US" altLang="zh-CN" dirty="0" smtClean="0"/>
              <a:t>ell</a:t>
            </a:r>
            <a:r>
              <a:rPr lang="zh-CN" altLang="en-US" dirty="0" smtClean="0"/>
              <a:t>是一个重建损失项，它衡量使用该稀疏编码的话，线性组合与输入向量的差别，极小化它可以令稀疏编码更容易重建输入向量；右侧的</a:t>
            </a:r>
            <a:r>
              <a:rPr lang="en-US" altLang="zh-CN" dirty="0" smtClean="0"/>
              <a:t>omega</a:t>
            </a:r>
            <a:r>
              <a:rPr lang="zh-CN" altLang="en-US" dirty="0" smtClean="0"/>
              <a:t>是一个稀疏代价函数，它对不够稀疏的编码进行惩罚，极小化它可以使编码更加稀疏。在两者之间存在一个稀疏</a:t>
            </a:r>
            <a:r>
              <a:rPr lang="en-US" altLang="zh-CN" dirty="0" smtClean="0"/>
              <a:t>lambda</a:t>
            </a:r>
            <a:r>
              <a:rPr lang="zh-CN" altLang="en-US" dirty="0" smtClean="0"/>
              <a:t>用来调整是使编码趋向于重建输入向量还是趋向于稀疏。</a:t>
            </a:r>
            <a:endParaRPr lang="en-US" altLang="zh-CN" dirty="0" smtClean="0"/>
          </a:p>
          <a:p>
            <a:r>
              <a:rPr lang="zh-CN" altLang="en-US" dirty="0" smtClean="0"/>
              <a:t>常用的重建项是输入向量与重建向量求差的模的平方，而常用的稀疏惩罚项包括</a:t>
            </a:r>
            <a:r>
              <a:rPr lang="en-US" altLang="zh-CN" dirty="0" smtClean="0"/>
              <a:t>L1</a:t>
            </a:r>
            <a:r>
              <a:rPr lang="zh-CN" altLang="en-US" dirty="0" smtClean="0"/>
              <a:t>正规化因子</a:t>
            </a:r>
            <a:endParaRPr lang="zh-CN" altLang="en-US" dirty="0"/>
          </a:p>
        </p:txBody>
      </p:sp>
      <p:sp>
        <p:nvSpPr>
          <p:cNvPr id="4" name="灯片编号占位符 3"/>
          <p:cNvSpPr>
            <a:spLocks noGrp="1"/>
          </p:cNvSpPr>
          <p:nvPr>
            <p:ph type="sldNum" sz="quarter" idx="10"/>
          </p:nvPr>
        </p:nvSpPr>
        <p:spPr/>
        <p:txBody>
          <a:bodyPr/>
          <a:lstStyle/>
          <a:p>
            <a:pPr>
              <a:defRPr/>
            </a:pPr>
            <a:fld id="{7B7DB485-9F35-4CCA-B105-0886EFA251C8}" type="slidenum">
              <a:rPr lang="zh-CN" altLang="en-US" smtClean="0"/>
              <a:pPr>
                <a:defRPr/>
              </a:pPr>
              <a:t>10</a:t>
            </a:fld>
            <a:endParaRPr lang="en-US"/>
          </a:p>
        </p:txBody>
      </p:sp>
    </p:spTree>
    <p:extLst>
      <p:ext uri="{BB962C8B-B14F-4D97-AF65-F5344CB8AC3E}">
        <p14:creationId xmlns:p14="http://schemas.microsoft.com/office/powerpoint/2010/main" val="4079793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7DB485-9F35-4CCA-B105-0886EFA251C8}" type="slidenum">
              <a:rPr lang="zh-CN" altLang="en-US" smtClean="0"/>
              <a:pPr>
                <a:defRPr/>
              </a:pPr>
              <a:t>11</a:t>
            </a:fld>
            <a:endParaRPr lang="en-US"/>
          </a:p>
        </p:txBody>
      </p:sp>
    </p:spTree>
    <p:extLst>
      <p:ext uri="{BB962C8B-B14F-4D97-AF65-F5344CB8AC3E}">
        <p14:creationId xmlns:p14="http://schemas.microsoft.com/office/powerpoint/2010/main" val="2380893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稀疏主题编码是</a:t>
            </a:r>
            <a:r>
              <a:rPr lang="en-US" altLang="zh-CN" dirty="0" smtClean="0"/>
              <a:t>2011</a:t>
            </a:r>
            <a:r>
              <a:rPr lang="zh-CN" altLang="en-US" dirty="0" smtClean="0"/>
              <a:t>年提出的 非概率主题模型，它的概率图模型如上</a:t>
            </a:r>
            <a:endParaRPr lang="en-US" altLang="zh-CN" dirty="0" smtClean="0"/>
          </a:p>
          <a:p>
            <a:pPr marL="0" marR="0" indent="0" algn="l" defTabSz="1217613" rtl="0" eaLnBrk="0" fontAlgn="base" latinLnBrk="0" hangingPunct="0">
              <a:lnSpc>
                <a:spcPct val="100000"/>
              </a:lnSpc>
              <a:spcBef>
                <a:spcPct val="30000"/>
              </a:spcBef>
              <a:spcAft>
                <a:spcPct val="0"/>
              </a:spcAft>
              <a:buClrTx/>
              <a:buSzTx/>
              <a:buFont typeface="Arial" panose="020B0604020202020204" pitchFamily="34" charset="0"/>
              <a:buNone/>
              <a:tabLst/>
              <a:defRPr/>
            </a:pPr>
            <a:r>
              <a:rPr lang="zh-CN" altLang="en-US" dirty="0" smtClean="0"/>
              <a:t>将稀疏编码用在这里</a:t>
            </a:r>
            <a:r>
              <a:rPr lang="zh-CN" altLang="en-US" dirty="0" smtClean="0"/>
              <a:t>可以得到以下的优化目标</a:t>
            </a:r>
            <a:endParaRPr lang="en-US" altLang="zh-CN" dirty="0" smtClean="0"/>
          </a:p>
          <a:p>
            <a:endParaRPr lang="en-US" altLang="zh-CN" dirty="0" smtClean="0"/>
          </a:p>
          <a:p>
            <a:r>
              <a:rPr lang="zh-CN" altLang="en-US" dirty="0" smtClean="0"/>
              <a:t>它使用每个词汇的词编码与主题基来重建词数，使用整段文本的词编码来重建文本编码</a:t>
            </a:r>
            <a:endParaRPr lang="en-US" altLang="zh-CN" dirty="0" smtClean="0"/>
          </a:p>
          <a:p>
            <a:endParaRPr lang="en-US" altLang="zh-CN" dirty="0" smtClean="0"/>
          </a:p>
          <a:p>
            <a:r>
              <a:rPr lang="en-US" altLang="zh-CN" dirty="0" smtClean="0"/>
              <a:t>Reconstruct </a:t>
            </a:r>
            <a:r>
              <a:rPr lang="en-US" altLang="zh-CN" dirty="0" err="1" smtClean="0"/>
              <a:t>wn</a:t>
            </a:r>
            <a:r>
              <a:rPr lang="en-US" altLang="zh-CN" dirty="0" smtClean="0"/>
              <a:t> by </a:t>
            </a:r>
            <a:r>
              <a:rPr lang="en-US" altLang="zh-CN" dirty="0" err="1" smtClean="0"/>
              <a:t>sdn</a:t>
            </a:r>
            <a:r>
              <a:rPr lang="en-US" altLang="zh-CN" dirty="0" smtClean="0"/>
              <a:t> and β</a:t>
            </a:r>
          </a:p>
          <a:p>
            <a:r>
              <a:rPr lang="en-US" altLang="zh-CN" dirty="0" smtClean="0"/>
              <a:t>Force </a:t>
            </a:r>
            <a:r>
              <a:rPr lang="el-GR" altLang="zh-CN" dirty="0" smtClean="0"/>
              <a:t>θ</a:t>
            </a:r>
            <a:r>
              <a:rPr lang="en-US" altLang="zh-CN" dirty="0" smtClean="0"/>
              <a:t>d sparse</a:t>
            </a:r>
          </a:p>
          <a:p>
            <a:r>
              <a:rPr lang="en-US" altLang="zh-CN" dirty="0" smtClean="0"/>
              <a:t>Reconstruct </a:t>
            </a:r>
            <a:r>
              <a:rPr lang="el-GR" altLang="zh-CN" dirty="0" smtClean="0"/>
              <a:t>θ</a:t>
            </a:r>
            <a:r>
              <a:rPr lang="en-US" altLang="zh-CN" dirty="0" smtClean="0"/>
              <a:t>d by </a:t>
            </a:r>
            <a:r>
              <a:rPr lang="en-US" altLang="zh-CN" dirty="0" err="1" smtClean="0"/>
              <a:t>sdn</a:t>
            </a:r>
            <a:endParaRPr lang="en-US" altLang="zh-CN" dirty="0" smtClean="0"/>
          </a:p>
          <a:p>
            <a:r>
              <a:rPr lang="en-US" altLang="zh-CN" dirty="0" smtClean="0"/>
              <a:t>Force </a:t>
            </a:r>
            <a:r>
              <a:rPr lang="en-US" altLang="zh-CN" dirty="0" err="1" smtClean="0"/>
              <a:t>sdn</a:t>
            </a:r>
            <a:r>
              <a:rPr lang="en-US" altLang="zh-CN" dirty="0" smtClean="0"/>
              <a:t> sparse</a:t>
            </a:r>
          </a:p>
          <a:p>
            <a:endParaRPr lang="zh-CN" altLang="en-US" dirty="0"/>
          </a:p>
        </p:txBody>
      </p:sp>
      <p:sp>
        <p:nvSpPr>
          <p:cNvPr id="4" name="灯片编号占位符 3"/>
          <p:cNvSpPr>
            <a:spLocks noGrp="1"/>
          </p:cNvSpPr>
          <p:nvPr>
            <p:ph type="sldNum" sz="quarter" idx="10"/>
          </p:nvPr>
        </p:nvSpPr>
        <p:spPr/>
        <p:txBody>
          <a:bodyPr/>
          <a:lstStyle/>
          <a:p>
            <a:pPr>
              <a:defRPr/>
            </a:pPr>
            <a:fld id="{7B7DB485-9F35-4CCA-B105-0886EFA251C8}" type="slidenum">
              <a:rPr lang="zh-CN" altLang="en-US" smtClean="0"/>
              <a:pPr>
                <a:defRPr/>
              </a:pPr>
              <a:t>12</a:t>
            </a:fld>
            <a:endParaRPr lang="en-US"/>
          </a:p>
        </p:txBody>
      </p:sp>
    </p:spTree>
    <p:extLst>
      <p:ext uri="{BB962C8B-B14F-4D97-AF65-F5344CB8AC3E}">
        <p14:creationId xmlns:p14="http://schemas.microsoft.com/office/powerpoint/2010/main" val="1552535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由于词编码与文本编码不存在耦合，所以可以使用坐标轴交替下降的方法来训练参数</a:t>
            </a:r>
            <a:endParaRPr lang="en-US" altLang="zh-CN" dirty="0" smtClean="0"/>
          </a:p>
          <a:p>
            <a:endParaRPr lang="en-US" altLang="zh-CN" dirty="0" smtClean="0"/>
          </a:p>
          <a:p>
            <a:r>
              <a:rPr lang="zh-CN" altLang="en-US" dirty="0" smtClean="0"/>
              <a:t>具体的训练过程是，首先给主题基字典赋予一些随机数，保证每行为非负数并且和为</a:t>
            </a:r>
            <a:r>
              <a:rPr lang="en-US" altLang="zh-CN" dirty="0" smtClean="0"/>
              <a:t>1</a:t>
            </a:r>
            <a:r>
              <a:rPr lang="zh-CN" altLang="en-US" dirty="0" smtClean="0"/>
              <a:t>。接着固定</a:t>
            </a:r>
            <a:r>
              <a:rPr lang="en-US" altLang="zh-CN" dirty="0" smtClean="0"/>
              <a:t>theta</a:t>
            </a:r>
            <a:r>
              <a:rPr lang="zh-CN" altLang="en-US" dirty="0" smtClean="0"/>
              <a:t>，然后求解这样一个</a:t>
            </a:r>
            <a:r>
              <a:rPr lang="en-US" altLang="zh-CN" dirty="0" smtClean="0"/>
              <a:t>s</a:t>
            </a:r>
            <a:r>
              <a:rPr lang="zh-CN" altLang="en-US" dirty="0" smtClean="0"/>
              <a:t>的极小化问题。所有的</a:t>
            </a:r>
            <a:r>
              <a:rPr lang="en-US" altLang="zh-CN" dirty="0" smtClean="0"/>
              <a:t>s</a:t>
            </a:r>
            <a:r>
              <a:rPr lang="zh-CN" altLang="en-US" dirty="0" smtClean="0"/>
              <a:t>都极小化之后，固定</a:t>
            </a:r>
            <a:r>
              <a:rPr lang="en-US" altLang="zh-CN" dirty="0" smtClean="0"/>
              <a:t>s</a:t>
            </a:r>
            <a:r>
              <a:rPr lang="zh-CN" altLang="en-US" dirty="0" smtClean="0"/>
              <a:t>，对</a:t>
            </a:r>
            <a:r>
              <a:rPr lang="en-US" altLang="zh-CN" dirty="0" smtClean="0"/>
              <a:t>theta</a:t>
            </a:r>
            <a:r>
              <a:rPr lang="zh-CN" altLang="en-US" dirty="0" smtClean="0"/>
              <a:t>求一个极小化问题。交替迭代进行。</a:t>
            </a:r>
            <a:endParaRPr lang="en-US" altLang="zh-CN" dirty="0" smtClean="0"/>
          </a:p>
          <a:p>
            <a:r>
              <a:rPr lang="zh-CN" altLang="en-US" dirty="0" smtClean="0"/>
              <a:t>当这个迭代过程收敛之后，我们可以来更新主题基字典</a:t>
            </a:r>
            <a:endParaRPr lang="zh-CN" altLang="en-US" dirty="0"/>
          </a:p>
        </p:txBody>
      </p:sp>
      <p:sp>
        <p:nvSpPr>
          <p:cNvPr id="4" name="灯片编号占位符 3"/>
          <p:cNvSpPr>
            <a:spLocks noGrp="1"/>
          </p:cNvSpPr>
          <p:nvPr>
            <p:ph type="sldNum" sz="quarter" idx="10"/>
          </p:nvPr>
        </p:nvSpPr>
        <p:spPr/>
        <p:txBody>
          <a:bodyPr/>
          <a:lstStyle/>
          <a:p>
            <a:pPr>
              <a:defRPr/>
            </a:pPr>
            <a:fld id="{7B7DB485-9F35-4CCA-B105-0886EFA251C8}" type="slidenum">
              <a:rPr lang="zh-CN" altLang="en-US" smtClean="0"/>
              <a:pPr>
                <a:defRPr/>
              </a:pPr>
              <a:t>13</a:t>
            </a:fld>
            <a:endParaRPr lang="en-US"/>
          </a:p>
        </p:txBody>
      </p:sp>
    </p:spTree>
    <p:extLst>
      <p:ext uri="{BB962C8B-B14F-4D97-AF65-F5344CB8AC3E}">
        <p14:creationId xmlns:p14="http://schemas.microsoft.com/office/powerpoint/2010/main" val="2303878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优化</a:t>
            </a:r>
            <a:r>
              <a:rPr lang="en-US" altLang="zh-CN" dirty="0" smtClean="0"/>
              <a:t>s</a:t>
            </a:r>
            <a:r>
              <a:rPr lang="zh-CN" altLang="en-US" dirty="0" smtClean="0"/>
              <a:t>的过程如下</a:t>
            </a:r>
            <a:endParaRPr lang="en-US" altLang="zh-CN" dirty="0" smtClean="0"/>
          </a:p>
          <a:p>
            <a:r>
              <a:rPr lang="zh-CN" altLang="en-US" dirty="0" smtClean="0"/>
              <a:t>对要求极小化的问题求偏导数，并令偏导数等于</a:t>
            </a:r>
            <a:r>
              <a:rPr lang="en-US" altLang="zh-CN" dirty="0" smtClean="0"/>
              <a:t>0</a:t>
            </a:r>
          </a:p>
          <a:p>
            <a:r>
              <a:rPr lang="zh-CN" altLang="en-US" dirty="0" smtClean="0"/>
              <a:t>可以得到这样一个方程。</a:t>
            </a:r>
            <a:endParaRPr lang="en-US" altLang="zh-CN" dirty="0" smtClean="0"/>
          </a:p>
          <a:p>
            <a:endParaRPr lang="en-US" altLang="zh-CN" dirty="0" smtClean="0"/>
          </a:p>
          <a:p>
            <a:r>
              <a:rPr lang="zh-CN" altLang="en-US" dirty="0" smtClean="0"/>
              <a:t>根据</a:t>
            </a:r>
            <a:r>
              <a:rPr lang="en-US" altLang="zh-CN" dirty="0" smtClean="0"/>
              <a:t>beta </a:t>
            </a:r>
            <a:r>
              <a:rPr lang="en-US" altLang="zh-CN" dirty="0" err="1" smtClean="0"/>
              <a:t>kn</a:t>
            </a:r>
            <a:r>
              <a:rPr lang="zh-CN" altLang="en-US" dirty="0" smtClean="0"/>
              <a:t>是否为</a:t>
            </a:r>
            <a:r>
              <a:rPr lang="en-US" altLang="zh-CN" dirty="0" smtClean="0"/>
              <a:t>0</a:t>
            </a:r>
            <a:r>
              <a:rPr lang="zh-CN" altLang="en-US" dirty="0" smtClean="0"/>
              <a:t>，方程有不同的解</a:t>
            </a:r>
            <a:endParaRPr lang="en-US" altLang="zh-CN" dirty="0" smtClean="0"/>
          </a:p>
          <a:p>
            <a:r>
              <a:rPr lang="zh-CN" altLang="en-US" dirty="0" smtClean="0"/>
              <a:t>当</a:t>
            </a:r>
            <a:r>
              <a:rPr lang="en-US" altLang="zh-CN" dirty="0" smtClean="0"/>
              <a:t>beta</a:t>
            </a:r>
            <a:r>
              <a:rPr lang="en-US" altLang="zh-CN" baseline="0" dirty="0" smtClean="0"/>
              <a:t> </a:t>
            </a:r>
            <a:r>
              <a:rPr lang="en-US" altLang="zh-CN" baseline="0" dirty="0" err="1" smtClean="0"/>
              <a:t>kn</a:t>
            </a:r>
            <a:r>
              <a:rPr lang="zh-CN" altLang="en-US" baseline="0" dirty="0" smtClean="0"/>
              <a:t>为</a:t>
            </a:r>
            <a:r>
              <a:rPr lang="en-US" altLang="zh-CN" baseline="0" dirty="0" smtClean="0"/>
              <a:t>0</a:t>
            </a:r>
            <a:r>
              <a:rPr lang="zh-CN" altLang="en-US" baseline="0" dirty="0" smtClean="0"/>
              <a:t>时，方程退化为一个一次方程，得到解为</a:t>
            </a:r>
            <a:endParaRPr lang="en-US" altLang="zh-CN" baseline="0" dirty="0" smtClean="0"/>
          </a:p>
          <a:p>
            <a:r>
              <a:rPr lang="zh-CN" altLang="en-US" baseline="0" dirty="0" smtClean="0"/>
              <a:t>当</a:t>
            </a:r>
            <a:r>
              <a:rPr lang="en-US" altLang="zh-CN" baseline="0" dirty="0" smtClean="0"/>
              <a:t>beta </a:t>
            </a:r>
            <a:r>
              <a:rPr lang="en-US" altLang="zh-CN" baseline="0" dirty="0" err="1" smtClean="0"/>
              <a:t>kn</a:t>
            </a:r>
            <a:r>
              <a:rPr lang="zh-CN" altLang="en-US" baseline="0" dirty="0" smtClean="0"/>
              <a:t>不为</a:t>
            </a:r>
            <a:r>
              <a:rPr lang="en-US" altLang="zh-CN" baseline="0" dirty="0" smtClean="0"/>
              <a:t>0</a:t>
            </a:r>
            <a:r>
              <a:rPr lang="zh-CN" altLang="en-US" baseline="0" dirty="0" smtClean="0"/>
              <a:t>时，方程为二次方程，它的判别式恒为非负，所以必定存在解。我们需要的解就是其中更大的一个。</a:t>
            </a:r>
            <a:endParaRPr lang="en-US" altLang="zh-CN" baseline="0" dirty="0" smtClean="0"/>
          </a:p>
          <a:p>
            <a:r>
              <a:rPr lang="zh-CN" altLang="en-US" baseline="0" dirty="0" smtClean="0"/>
              <a:t>最后为了保证</a:t>
            </a:r>
            <a:r>
              <a:rPr lang="en-US" altLang="zh-CN" baseline="0" dirty="0" smtClean="0"/>
              <a:t>s</a:t>
            </a:r>
            <a:r>
              <a:rPr lang="zh-CN" altLang="en-US" baseline="0" dirty="0" smtClean="0"/>
              <a:t>非负，我们取解与</a:t>
            </a:r>
            <a:r>
              <a:rPr lang="en-US" altLang="zh-CN" baseline="0" dirty="0" smtClean="0"/>
              <a:t>0</a:t>
            </a:r>
            <a:r>
              <a:rPr lang="zh-CN" altLang="en-US" baseline="0" dirty="0" smtClean="0"/>
              <a:t>中更大的一个。</a:t>
            </a:r>
            <a:endParaRPr lang="zh-CN" altLang="en-US" dirty="0"/>
          </a:p>
        </p:txBody>
      </p:sp>
      <p:sp>
        <p:nvSpPr>
          <p:cNvPr id="4" name="灯片编号占位符 3"/>
          <p:cNvSpPr>
            <a:spLocks noGrp="1"/>
          </p:cNvSpPr>
          <p:nvPr>
            <p:ph type="sldNum" sz="quarter" idx="10"/>
          </p:nvPr>
        </p:nvSpPr>
        <p:spPr/>
        <p:txBody>
          <a:bodyPr/>
          <a:lstStyle/>
          <a:p>
            <a:pPr>
              <a:defRPr/>
            </a:pPr>
            <a:fld id="{7B7DB485-9F35-4CCA-B105-0886EFA251C8}" type="slidenum">
              <a:rPr lang="zh-CN" altLang="en-US" smtClean="0"/>
              <a:pPr>
                <a:defRPr/>
              </a:pPr>
              <a:t>14</a:t>
            </a:fld>
            <a:endParaRPr lang="en-US"/>
          </a:p>
        </p:txBody>
      </p:sp>
    </p:spTree>
    <p:extLst>
      <p:ext uri="{BB962C8B-B14F-4D97-AF65-F5344CB8AC3E}">
        <p14:creationId xmlns:p14="http://schemas.microsoft.com/office/powerpoint/2010/main" val="4189356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a:t>
            </a:r>
            <a:r>
              <a:rPr lang="en-US" altLang="zh-CN" dirty="0" smtClean="0"/>
              <a:t>theta</a:t>
            </a:r>
            <a:r>
              <a:rPr lang="zh-CN" altLang="en-US" dirty="0" smtClean="0"/>
              <a:t>的求解较为简单，求偏导数后解一个一次方程就可以得到解，取</a:t>
            </a:r>
            <a:r>
              <a:rPr lang="en-US" altLang="zh-CN" dirty="0" smtClean="0"/>
              <a:t>0</a:t>
            </a:r>
            <a:r>
              <a:rPr lang="zh-CN" altLang="en-US" dirty="0" smtClean="0"/>
              <a:t>与这个解中更大的一个，就可以对所有的参数进行更新</a:t>
            </a:r>
            <a:endParaRPr lang="zh-CN" altLang="en-US" dirty="0"/>
          </a:p>
        </p:txBody>
      </p:sp>
      <p:sp>
        <p:nvSpPr>
          <p:cNvPr id="4" name="灯片编号占位符 3"/>
          <p:cNvSpPr>
            <a:spLocks noGrp="1"/>
          </p:cNvSpPr>
          <p:nvPr>
            <p:ph type="sldNum" sz="quarter" idx="10"/>
          </p:nvPr>
        </p:nvSpPr>
        <p:spPr/>
        <p:txBody>
          <a:bodyPr/>
          <a:lstStyle/>
          <a:p>
            <a:pPr>
              <a:defRPr/>
            </a:pPr>
            <a:fld id="{7B7DB485-9F35-4CCA-B105-0886EFA251C8}" type="slidenum">
              <a:rPr lang="zh-CN" altLang="en-US" smtClean="0"/>
              <a:pPr>
                <a:defRPr/>
              </a:pPr>
              <a:t>15</a:t>
            </a:fld>
            <a:endParaRPr lang="en-US"/>
          </a:p>
        </p:txBody>
      </p:sp>
    </p:spTree>
    <p:extLst>
      <p:ext uri="{BB962C8B-B14F-4D97-AF65-F5344CB8AC3E}">
        <p14:creationId xmlns:p14="http://schemas.microsoft.com/office/powerpoint/2010/main" val="1596228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kern="1200" dirty="0" smtClean="0">
                <a:solidFill>
                  <a:srgbClr val="FF0000"/>
                </a:solidFill>
                <a:effectLst/>
                <a:latin typeface="Calibri" panose="020F0502020204030204" pitchFamily="34" charset="0"/>
                <a:ea typeface="宋体" panose="02010600030101010101" pitchFamily="2" charset="-122"/>
                <a:cs typeface="+mn-cs"/>
              </a:rPr>
              <a:t>我做的设计是</a:t>
            </a:r>
            <a:r>
              <a:rPr lang="zh-CN" altLang="zh-CN" sz="1800" kern="1200" dirty="0" smtClean="0">
                <a:solidFill>
                  <a:srgbClr val="FF0000"/>
                </a:solidFill>
                <a:effectLst/>
                <a:latin typeface="Calibri" panose="020F0502020204030204" pitchFamily="34" charset="0"/>
                <a:ea typeface="宋体" panose="02010600030101010101" pitchFamily="2" charset="-122"/>
                <a:cs typeface="+mn-cs"/>
              </a:rPr>
              <a:t>对短文本进行分类，所以需要将无监督的</a:t>
            </a:r>
            <a:r>
              <a:rPr lang="en-US" altLang="zh-CN" sz="1800" kern="1200" dirty="0" smtClean="0">
                <a:solidFill>
                  <a:srgbClr val="FF0000"/>
                </a:solidFill>
                <a:effectLst/>
                <a:latin typeface="Calibri" panose="020F0502020204030204" pitchFamily="34" charset="0"/>
                <a:ea typeface="宋体" panose="02010600030101010101" pitchFamily="2" charset="-122"/>
                <a:cs typeface="+mn-cs"/>
              </a:rPr>
              <a:t>STC</a:t>
            </a:r>
            <a:r>
              <a:rPr lang="zh-CN" altLang="zh-CN" sz="1800" kern="1200" dirty="0" smtClean="0">
                <a:solidFill>
                  <a:srgbClr val="FF0000"/>
                </a:solidFill>
                <a:effectLst/>
                <a:latin typeface="Calibri" panose="020F0502020204030204" pitchFamily="34" charset="0"/>
                <a:ea typeface="宋体" panose="02010600030101010101" pitchFamily="2" charset="-122"/>
                <a:cs typeface="+mn-cs"/>
              </a:rPr>
              <a:t>扩展至有监督的</a:t>
            </a:r>
            <a:r>
              <a:rPr lang="en-US" altLang="zh-CN" sz="1800" kern="1200" dirty="0" smtClean="0">
                <a:solidFill>
                  <a:srgbClr val="FF0000"/>
                </a:solidFill>
                <a:effectLst/>
                <a:latin typeface="Calibri" panose="020F0502020204030204" pitchFamily="34" charset="0"/>
                <a:ea typeface="宋体" panose="02010600030101010101" pitchFamily="2" charset="-122"/>
                <a:cs typeface="+mn-cs"/>
              </a:rPr>
              <a:t>STC</a:t>
            </a:r>
            <a:r>
              <a:rPr lang="zh-CN" altLang="zh-CN" sz="1800" kern="1200" dirty="0" smtClean="0">
                <a:solidFill>
                  <a:srgbClr val="FF0000"/>
                </a:solidFill>
                <a:effectLst/>
                <a:latin typeface="Calibri" panose="020F0502020204030204" pitchFamily="34" charset="0"/>
                <a:ea typeface="宋体" panose="02010600030101010101" pitchFamily="2" charset="-122"/>
                <a:cs typeface="+mn-cs"/>
              </a:rPr>
              <a:t>。我们已经讨论过无监督</a:t>
            </a:r>
            <a:r>
              <a:rPr lang="en-US" altLang="zh-CN" sz="1800" kern="1200" dirty="0" smtClean="0">
                <a:solidFill>
                  <a:srgbClr val="FF0000"/>
                </a:solidFill>
                <a:effectLst/>
                <a:latin typeface="Calibri" panose="020F0502020204030204" pitchFamily="34" charset="0"/>
                <a:ea typeface="宋体" panose="02010600030101010101" pitchFamily="2" charset="-122"/>
                <a:cs typeface="+mn-cs"/>
              </a:rPr>
              <a:t>STC</a:t>
            </a:r>
            <a:r>
              <a:rPr lang="zh-CN" altLang="zh-CN" sz="1800" kern="1200" dirty="0" smtClean="0">
                <a:solidFill>
                  <a:srgbClr val="FF0000"/>
                </a:solidFill>
                <a:effectLst/>
                <a:latin typeface="Calibri" panose="020F0502020204030204" pitchFamily="34" charset="0"/>
                <a:ea typeface="宋体" panose="02010600030101010101" pitchFamily="2" charset="-122"/>
                <a:cs typeface="+mn-cs"/>
              </a:rPr>
              <a:t>用来训练词典与推导</a:t>
            </a:r>
            <a:r>
              <a:rPr lang="zh-CN" altLang="en-US" sz="1800" kern="1200" dirty="0" smtClean="0">
                <a:solidFill>
                  <a:srgbClr val="FF0000"/>
                </a:solidFill>
                <a:effectLst/>
                <a:latin typeface="Calibri" panose="020F0502020204030204" pitchFamily="34" charset="0"/>
                <a:ea typeface="宋体" panose="02010600030101010101" pitchFamily="2" charset="-122"/>
                <a:cs typeface="+mn-cs"/>
              </a:rPr>
              <a:t>出</a:t>
            </a:r>
            <a:r>
              <a:rPr lang="zh-CN" altLang="zh-CN" sz="1800" kern="1200" dirty="0" smtClean="0">
                <a:solidFill>
                  <a:srgbClr val="FF0000"/>
                </a:solidFill>
                <a:effectLst/>
                <a:latin typeface="Calibri" panose="020F0502020204030204" pitchFamily="34" charset="0"/>
                <a:ea typeface="宋体" panose="02010600030101010101" pitchFamily="2" charset="-122"/>
                <a:cs typeface="+mn-cs"/>
              </a:rPr>
              <a:t>数据的稀疏表达，然而当前的互联网拥有大量的自由数据，我们可以使用例如博客的标签与用户评测等数据来进行训练。因此，创造一个可以高效利用这些标注数据来产生优秀结果的新的模型是非常有必要的。</a:t>
            </a:r>
            <a:endParaRPr lang="en-US" altLang="zh-CN" sz="1800" kern="1200" dirty="0" smtClean="0">
              <a:solidFill>
                <a:srgbClr val="FF0000"/>
              </a:solidFill>
              <a:effectLst/>
              <a:latin typeface="Calibri" panose="020F0502020204030204" pitchFamily="34" charset="0"/>
              <a:ea typeface="宋体" panose="02010600030101010101" pitchFamily="2" charset="-122"/>
              <a:cs typeface="+mn-cs"/>
            </a:endParaRPr>
          </a:p>
          <a:p>
            <a:r>
              <a:rPr lang="zh-CN" altLang="en-US" sz="1800" kern="1200" dirty="0" smtClean="0">
                <a:solidFill>
                  <a:srgbClr val="FF0000"/>
                </a:solidFill>
                <a:effectLst/>
                <a:latin typeface="Calibri" panose="020F0502020204030204" pitchFamily="34" charset="0"/>
                <a:ea typeface="宋体" panose="02010600030101010101" pitchFamily="2" charset="-122"/>
                <a:cs typeface="+mn-cs"/>
              </a:rPr>
              <a:t>图上提供了一条新鲜的包含所谓“话题”的微博，使用 话题 信息可以轻松地获取到大量相关的微博。</a:t>
            </a:r>
            <a:endParaRPr lang="zh-CN" altLang="en-US" dirty="0"/>
          </a:p>
        </p:txBody>
      </p:sp>
      <p:sp>
        <p:nvSpPr>
          <p:cNvPr id="4" name="灯片编号占位符 3"/>
          <p:cNvSpPr>
            <a:spLocks noGrp="1"/>
          </p:cNvSpPr>
          <p:nvPr>
            <p:ph type="sldNum" sz="quarter" idx="10"/>
          </p:nvPr>
        </p:nvSpPr>
        <p:spPr/>
        <p:txBody>
          <a:bodyPr/>
          <a:lstStyle/>
          <a:p>
            <a:pPr>
              <a:defRPr/>
            </a:pPr>
            <a:fld id="{7B7DB485-9F35-4CCA-B105-0886EFA251C8}" type="slidenum">
              <a:rPr lang="zh-CN" altLang="en-US" smtClean="0"/>
              <a:pPr>
                <a:defRPr/>
              </a:pPr>
              <a:t>16</a:t>
            </a:fld>
            <a:endParaRPr lang="en-US"/>
          </a:p>
        </p:txBody>
      </p:sp>
    </p:spTree>
    <p:extLst>
      <p:ext uri="{BB962C8B-B14F-4D97-AF65-F5344CB8AC3E}">
        <p14:creationId xmlns:p14="http://schemas.microsoft.com/office/powerpoint/2010/main" val="2735437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修改过后的</a:t>
            </a:r>
            <a:r>
              <a:rPr lang="en-US" altLang="zh-CN" dirty="0" err="1" smtClean="0"/>
              <a:t>stc</a:t>
            </a:r>
            <a:r>
              <a:rPr lang="zh-CN" altLang="en-US" dirty="0" smtClean="0"/>
              <a:t>使用了多分类支持向量机来进行分类</a:t>
            </a:r>
            <a:endParaRPr lang="en-US" altLang="zh-CN" dirty="0" smtClean="0"/>
          </a:p>
          <a:p>
            <a:endParaRPr lang="en-US" altLang="zh-CN" dirty="0" smtClean="0"/>
          </a:p>
          <a:p>
            <a:r>
              <a:rPr lang="zh-CN" altLang="en-US" dirty="0" smtClean="0"/>
              <a:t>二分类支持向量机的主要目的是针对分类数据找到一个平面，使得属于某一类的数据都在平面的一侧</a:t>
            </a:r>
            <a:endParaRPr lang="en-US" altLang="zh-CN" dirty="0" smtClean="0"/>
          </a:p>
          <a:p>
            <a:endParaRPr lang="en-US" altLang="zh-CN" dirty="0" smtClean="0"/>
          </a:p>
          <a:p>
            <a:r>
              <a:rPr lang="zh-CN" altLang="en-US" dirty="0" smtClean="0"/>
              <a:t>关于</a:t>
            </a:r>
            <a:r>
              <a:rPr lang="en-US" altLang="zh-CN" dirty="0" smtClean="0"/>
              <a:t>SVM</a:t>
            </a:r>
            <a:r>
              <a:rPr lang="zh-CN" altLang="en-US" dirty="0" smtClean="0"/>
              <a:t>我的了解不是很多，不过很多的无监督模型都使用</a:t>
            </a:r>
            <a:r>
              <a:rPr lang="en-US" altLang="zh-CN" dirty="0" smtClean="0"/>
              <a:t>SVM</a:t>
            </a:r>
            <a:r>
              <a:rPr lang="zh-CN" altLang="en-US" dirty="0" smtClean="0"/>
              <a:t>和它的变体来进行分类工作</a:t>
            </a:r>
            <a:endParaRPr lang="zh-CN" altLang="en-US" dirty="0"/>
          </a:p>
        </p:txBody>
      </p:sp>
      <p:sp>
        <p:nvSpPr>
          <p:cNvPr id="4" name="灯片编号占位符 3"/>
          <p:cNvSpPr>
            <a:spLocks noGrp="1"/>
          </p:cNvSpPr>
          <p:nvPr>
            <p:ph type="sldNum" sz="quarter" idx="10"/>
          </p:nvPr>
        </p:nvSpPr>
        <p:spPr/>
        <p:txBody>
          <a:bodyPr/>
          <a:lstStyle/>
          <a:p>
            <a:pPr>
              <a:defRPr/>
            </a:pPr>
            <a:fld id="{7B7DB485-9F35-4CCA-B105-0886EFA251C8}" type="slidenum">
              <a:rPr lang="zh-CN" altLang="en-US" smtClean="0"/>
              <a:pPr>
                <a:defRPr/>
              </a:pPr>
              <a:t>17</a:t>
            </a:fld>
            <a:endParaRPr lang="en-US"/>
          </a:p>
        </p:txBody>
      </p:sp>
    </p:spTree>
    <p:extLst>
      <p:ext uri="{BB962C8B-B14F-4D97-AF65-F5344CB8AC3E}">
        <p14:creationId xmlns:p14="http://schemas.microsoft.com/office/powerpoint/2010/main" val="3498690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这里引入了一个多分类合页损失函数和一个二次规划项，并且使用参数</a:t>
            </a:r>
            <a:r>
              <a:rPr lang="en-US" altLang="zh-CN" dirty="0" smtClean="0"/>
              <a:t>C</a:t>
            </a:r>
            <a:r>
              <a:rPr lang="zh-CN" altLang="en-US" dirty="0" smtClean="0"/>
              <a:t>来调整双方的权重</a:t>
            </a:r>
            <a:endParaRPr lang="en-US" altLang="zh-CN" dirty="0" smtClean="0"/>
          </a:p>
          <a:p>
            <a:endParaRPr lang="en-US" altLang="zh-CN" dirty="0" smtClean="0"/>
          </a:p>
          <a:p>
            <a:r>
              <a:rPr lang="zh-CN" altLang="en-US" dirty="0" smtClean="0"/>
              <a:t>合页损失函数用来训练一个最大间隔分类器，最经常使用在支持向量机中。</a:t>
            </a:r>
            <a:endParaRPr lang="zh-CN" altLang="en-US" dirty="0"/>
          </a:p>
        </p:txBody>
      </p:sp>
      <p:sp>
        <p:nvSpPr>
          <p:cNvPr id="4" name="灯片编号占位符 3"/>
          <p:cNvSpPr>
            <a:spLocks noGrp="1"/>
          </p:cNvSpPr>
          <p:nvPr>
            <p:ph type="sldNum" sz="quarter" idx="10"/>
          </p:nvPr>
        </p:nvSpPr>
        <p:spPr/>
        <p:txBody>
          <a:bodyPr/>
          <a:lstStyle/>
          <a:p>
            <a:pPr>
              <a:defRPr/>
            </a:pPr>
            <a:fld id="{7B7DB485-9F35-4CCA-B105-0886EFA251C8}" type="slidenum">
              <a:rPr lang="zh-CN" altLang="en-US" smtClean="0"/>
              <a:pPr>
                <a:defRPr/>
              </a:pPr>
              <a:t>18</a:t>
            </a:fld>
            <a:endParaRPr lang="en-US"/>
          </a:p>
        </p:txBody>
      </p:sp>
    </p:spTree>
    <p:extLst>
      <p:ext uri="{BB962C8B-B14F-4D97-AF65-F5344CB8AC3E}">
        <p14:creationId xmlns:p14="http://schemas.microsoft.com/office/powerpoint/2010/main" val="28581626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引入了多分类支持向量机，对目标问题进行修改后，参数的训练过程也发生了微小的变化</a:t>
            </a:r>
            <a:endParaRPr lang="zh-CN" altLang="en-US" dirty="0"/>
          </a:p>
        </p:txBody>
      </p:sp>
      <p:sp>
        <p:nvSpPr>
          <p:cNvPr id="4" name="灯片编号占位符 3"/>
          <p:cNvSpPr>
            <a:spLocks noGrp="1"/>
          </p:cNvSpPr>
          <p:nvPr>
            <p:ph type="sldNum" sz="quarter" idx="10"/>
          </p:nvPr>
        </p:nvSpPr>
        <p:spPr/>
        <p:txBody>
          <a:bodyPr/>
          <a:lstStyle/>
          <a:p>
            <a:pPr>
              <a:defRPr/>
            </a:pPr>
            <a:fld id="{7B7DB485-9F35-4CCA-B105-0886EFA251C8}" type="slidenum">
              <a:rPr lang="zh-CN" altLang="en-US" smtClean="0"/>
              <a:pPr>
                <a:defRPr/>
              </a:pPr>
              <a:t>19</a:t>
            </a:fld>
            <a:endParaRPr lang="en-US"/>
          </a:p>
        </p:txBody>
      </p:sp>
    </p:spTree>
    <p:extLst>
      <p:ext uri="{BB962C8B-B14F-4D97-AF65-F5344CB8AC3E}">
        <p14:creationId xmlns:p14="http://schemas.microsoft.com/office/powerpoint/2010/main" val="3673140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我准备从五个方面讲解今天的内容</a:t>
            </a:r>
            <a:endParaRPr lang="en-US" altLang="zh-CN" dirty="0" smtClean="0"/>
          </a:p>
          <a:p>
            <a:r>
              <a:rPr lang="en-US" altLang="zh-CN" dirty="0" smtClean="0"/>
              <a:t>1</a:t>
            </a:r>
            <a:r>
              <a:rPr lang="zh-CN" altLang="en-US" dirty="0" smtClean="0"/>
              <a:t>、稀疏主题编码的问题定义</a:t>
            </a:r>
            <a:endParaRPr lang="en-US" altLang="zh-CN" dirty="0" smtClean="0"/>
          </a:p>
          <a:p>
            <a:r>
              <a:rPr lang="en-US" altLang="zh-CN" dirty="0" smtClean="0"/>
              <a:t>2</a:t>
            </a:r>
            <a:r>
              <a:rPr lang="zh-CN" altLang="en-US" dirty="0" smtClean="0"/>
              <a:t>、稀疏编码</a:t>
            </a:r>
            <a:endParaRPr lang="en-US" altLang="zh-CN" dirty="0" smtClean="0"/>
          </a:p>
          <a:p>
            <a:r>
              <a:rPr lang="en-US" altLang="zh-CN" dirty="0" smtClean="0"/>
              <a:t>3</a:t>
            </a:r>
            <a:r>
              <a:rPr lang="zh-CN" altLang="en-US" dirty="0" smtClean="0"/>
              <a:t>、稀疏主题编码</a:t>
            </a:r>
            <a:endParaRPr lang="en-US" altLang="zh-CN" dirty="0" smtClean="0"/>
          </a:p>
          <a:p>
            <a:r>
              <a:rPr lang="en-US" altLang="zh-CN" dirty="0" smtClean="0"/>
              <a:t>4</a:t>
            </a:r>
            <a:r>
              <a:rPr lang="zh-CN" altLang="en-US" dirty="0" smtClean="0"/>
              <a:t>、我做的实验和</a:t>
            </a:r>
            <a:endParaRPr lang="en-US" altLang="zh-CN" dirty="0" smtClean="0"/>
          </a:p>
          <a:p>
            <a:r>
              <a:rPr lang="en-US" altLang="zh-CN" dirty="0" smtClean="0"/>
              <a:t>5</a:t>
            </a:r>
            <a:r>
              <a:rPr lang="zh-CN" altLang="en-US" dirty="0" smtClean="0"/>
              <a:t>、总结</a:t>
            </a:r>
            <a:endParaRPr lang="zh-CN" altLang="en-US" dirty="0"/>
          </a:p>
        </p:txBody>
      </p:sp>
      <p:sp>
        <p:nvSpPr>
          <p:cNvPr id="4" name="灯片编号占位符 3"/>
          <p:cNvSpPr>
            <a:spLocks noGrp="1"/>
          </p:cNvSpPr>
          <p:nvPr>
            <p:ph type="sldNum" sz="quarter" idx="10"/>
          </p:nvPr>
        </p:nvSpPr>
        <p:spPr/>
        <p:txBody>
          <a:bodyPr/>
          <a:lstStyle/>
          <a:p>
            <a:pPr>
              <a:defRPr/>
            </a:pPr>
            <a:fld id="{7B7DB485-9F35-4CCA-B105-0886EFA251C8}" type="slidenum">
              <a:rPr lang="zh-CN" altLang="en-US" smtClean="0"/>
              <a:pPr>
                <a:defRPr/>
              </a:pPr>
              <a:t>2</a:t>
            </a:fld>
            <a:endParaRPr lang="en-US"/>
          </a:p>
        </p:txBody>
      </p:sp>
    </p:spTree>
    <p:extLst>
      <p:ext uri="{BB962C8B-B14F-4D97-AF65-F5344CB8AC3E}">
        <p14:creationId xmlns:p14="http://schemas.microsoft.com/office/powerpoint/2010/main" val="822213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7DB485-9F35-4CCA-B105-0886EFA251C8}" type="slidenum">
              <a:rPr lang="zh-CN" altLang="en-US" smtClean="0"/>
              <a:pPr>
                <a:defRPr/>
              </a:pPr>
              <a:t>20</a:t>
            </a:fld>
            <a:endParaRPr lang="en-US"/>
          </a:p>
        </p:txBody>
      </p:sp>
    </p:spTree>
    <p:extLst>
      <p:ext uri="{BB962C8B-B14F-4D97-AF65-F5344CB8AC3E}">
        <p14:creationId xmlns:p14="http://schemas.microsoft.com/office/powerpoint/2010/main" val="4246312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kern="1200" dirty="0" smtClean="0">
                <a:solidFill>
                  <a:srgbClr val="FF0000"/>
                </a:solidFill>
                <a:effectLst/>
                <a:latin typeface="Calibri" panose="020F0502020204030204" pitchFamily="34" charset="0"/>
                <a:ea typeface="宋体" panose="02010600030101010101" pitchFamily="2" charset="-122"/>
                <a:cs typeface="+mn-cs"/>
              </a:rPr>
              <a:t>本文的实验过程采用的语料库是</a:t>
            </a:r>
            <a:r>
              <a:rPr lang="en-US" altLang="zh-CN" sz="1800" kern="1200" dirty="0" smtClean="0">
                <a:solidFill>
                  <a:srgbClr val="FF0000"/>
                </a:solidFill>
                <a:effectLst/>
                <a:latin typeface="Calibri" panose="020F0502020204030204" pitchFamily="34" charset="0"/>
                <a:ea typeface="宋体" panose="02010600030101010101" pitchFamily="2" charset="-122"/>
                <a:cs typeface="+mn-cs"/>
              </a:rPr>
              <a:t>20NewsGroups</a:t>
            </a:r>
            <a:r>
              <a:rPr lang="en-US" altLang="zh-CN" sz="1800" kern="1200" baseline="30000" dirty="0" smtClean="0">
                <a:solidFill>
                  <a:srgbClr val="FF0000"/>
                </a:solidFill>
                <a:effectLst/>
                <a:latin typeface="Calibri" panose="020F0502020204030204" pitchFamily="34" charset="0"/>
                <a:ea typeface="宋体" panose="02010600030101010101" pitchFamily="2" charset="-122"/>
                <a:cs typeface="+mn-cs"/>
              </a:rPr>
              <a:t>[23]</a:t>
            </a:r>
            <a:r>
              <a:rPr lang="zh-CN" altLang="zh-CN" sz="1800" kern="1200" dirty="0" smtClean="0">
                <a:solidFill>
                  <a:srgbClr val="FF0000"/>
                </a:solidFill>
                <a:effectLst/>
                <a:latin typeface="Calibri" panose="020F0502020204030204" pitchFamily="34" charset="0"/>
                <a:ea typeface="宋体" panose="02010600030101010101" pitchFamily="2" charset="-122"/>
                <a:cs typeface="+mn-cs"/>
              </a:rPr>
              <a:t>。它是收集了</a:t>
            </a:r>
            <a:r>
              <a:rPr lang="en-US" altLang="zh-CN" sz="1800" kern="1200" dirty="0" smtClean="0">
                <a:solidFill>
                  <a:srgbClr val="FF0000"/>
                </a:solidFill>
                <a:effectLst/>
                <a:latin typeface="Calibri" panose="020F0502020204030204" pitchFamily="34" charset="0"/>
                <a:ea typeface="宋体" panose="02010600030101010101" pitchFamily="2" charset="-122"/>
                <a:cs typeface="+mn-cs"/>
              </a:rPr>
              <a:t>18941</a:t>
            </a:r>
            <a:r>
              <a:rPr lang="zh-CN" altLang="zh-CN" sz="1800" kern="1200" dirty="0" smtClean="0">
                <a:solidFill>
                  <a:srgbClr val="FF0000"/>
                </a:solidFill>
                <a:effectLst/>
                <a:latin typeface="Calibri" panose="020F0502020204030204" pitchFamily="34" charset="0"/>
                <a:ea typeface="宋体" panose="02010600030101010101" pitchFamily="2" charset="-122"/>
                <a:cs typeface="+mn-cs"/>
              </a:rPr>
              <a:t>篇新闻文档，均匀分布在</a:t>
            </a:r>
            <a:r>
              <a:rPr lang="en-US" altLang="zh-CN" sz="1800" kern="1200" dirty="0" smtClean="0">
                <a:solidFill>
                  <a:srgbClr val="FF0000"/>
                </a:solidFill>
                <a:effectLst/>
                <a:latin typeface="Calibri" panose="020F0502020204030204" pitchFamily="34" charset="0"/>
                <a:ea typeface="宋体" panose="02010600030101010101" pitchFamily="2" charset="-122"/>
                <a:cs typeface="+mn-cs"/>
              </a:rPr>
              <a:t>20</a:t>
            </a:r>
            <a:r>
              <a:rPr lang="zh-CN" altLang="zh-CN" sz="1800" kern="1200" dirty="0" smtClean="0">
                <a:solidFill>
                  <a:srgbClr val="FF0000"/>
                </a:solidFill>
                <a:effectLst/>
                <a:latin typeface="Calibri" panose="020F0502020204030204" pitchFamily="34" charset="0"/>
                <a:ea typeface="宋体" panose="02010600030101010101" pitchFamily="2" charset="-122"/>
                <a:cs typeface="+mn-cs"/>
              </a:rPr>
              <a:t>个不同的集合中。由收集者发布在互联网上供所有用户免费下载使用。语料库的处理过程如下：</a:t>
            </a:r>
          </a:p>
          <a:p>
            <a:r>
              <a:rPr lang="zh-CN" altLang="zh-CN" sz="1800" kern="1200" dirty="0" smtClean="0">
                <a:solidFill>
                  <a:srgbClr val="FF0000"/>
                </a:solidFill>
                <a:effectLst/>
                <a:latin typeface="Calibri" panose="020F0502020204030204" pitchFamily="34" charset="0"/>
                <a:ea typeface="宋体" panose="02010600030101010101" pitchFamily="2" charset="-122"/>
                <a:cs typeface="+mn-cs"/>
              </a:rPr>
              <a:t>首先对语料库进行词袋模型处理，统计其中出现过的所有单词并将每个单词给予一个编号。其次对每篇文档分别进行处理，统计每个单词的出现次数并将它记录到一个文件中，同时采用一个停止词词典，将语料库中存在的停止词全部去除。最后选择合适的语料进行训练。</a:t>
            </a:r>
            <a:endParaRPr lang="zh-CN" altLang="zh-CN" sz="1800" kern="1200" dirty="0">
              <a:solidFill>
                <a:srgbClr val="FF0000"/>
              </a:solidFill>
              <a:effectLst/>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7B7DB485-9F35-4CCA-B105-0886EFA251C8}" type="slidenum">
              <a:rPr lang="zh-CN" altLang="en-US" smtClean="0"/>
              <a:pPr>
                <a:defRPr/>
              </a:pPr>
              <a:t>21</a:t>
            </a:fld>
            <a:endParaRPr lang="en-US"/>
          </a:p>
        </p:txBody>
      </p:sp>
    </p:spTree>
    <p:extLst>
      <p:ext uri="{BB962C8B-B14F-4D97-AF65-F5344CB8AC3E}">
        <p14:creationId xmlns:p14="http://schemas.microsoft.com/office/powerpoint/2010/main" val="2040272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7DB485-9F35-4CCA-B105-0886EFA251C8}" type="slidenum">
              <a:rPr lang="zh-CN" altLang="en-US" smtClean="0"/>
              <a:pPr>
                <a:defRPr/>
              </a:pPr>
              <a:t>22</a:t>
            </a:fld>
            <a:endParaRPr lang="en-US"/>
          </a:p>
        </p:txBody>
      </p:sp>
    </p:spTree>
    <p:extLst>
      <p:ext uri="{BB962C8B-B14F-4D97-AF65-F5344CB8AC3E}">
        <p14:creationId xmlns:p14="http://schemas.microsoft.com/office/powerpoint/2010/main" val="16677429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800" kern="1200" dirty="0" smtClean="0">
                <a:solidFill>
                  <a:srgbClr val="FF0000"/>
                </a:solidFill>
                <a:effectLst/>
                <a:latin typeface="Calibri" panose="020F0502020204030204" pitchFamily="34" charset="0"/>
                <a:ea typeface="宋体" panose="02010600030101010101" pitchFamily="2" charset="-122"/>
                <a:cs typeface="+mn-cs"/>
              </a:rPr>
              <a:t>随着分类标签个数的增加，分类的准确度随之下降。这表示对短文本的多标签分类的难度要远远高于对短文本的二分类。由分析可得，在完全随机分类的情况下，二分类的分类准确度的期望为</a:t>
            </a:r>
            <a:r>
              <a:rPr lang="en-US" altLang="zh-CN" sz="1800" kern="1200" dirty="0" smtClean="0">
                <a:solidFill>
                  <a:srgbClr val="FF0000"/>
                </a:solidFill>
                <a:effectLst/>
                <a:latin typeface="Calibri" panose="020F0502020204030204" pitchFamily="34" charset="0"/>
                <a:ea typeface="宋体" panose="02010600030101010101" pitchFamily="2" charset="-122"/>
                <a:cs typeface="+mn-cs"/>
              </a:rPr>
              <a:t>50%</a:t>
            </a:r>
            <a:r>
              <a:rPr lang="zh-CN" altLang="zh-CN" sz="1800" kern="1200" dirty="0" smtClean="0">
                <a:solidFill>
                  <a:srgbClr val="FF0000"/>
                </a:solidFill>
                <a:effectLst/>
                <a:latin typeface="Calibri" panose="020F0502020204030204" pitchFamily="34" charset="0"/>
                <a:ea typeface="宋体" panose="02010600030101010101" pitchFamily="2" charset="-122"/>
                <a:cs typeface="+mn-cs"/>
              </a:rPr>
              <a:t>，而三分类的准确度期望只有</a:t>
            </a:r>
            <a:r>
              <a:rPr lang="en-US" altLang="zh-CN" sz="1800" kern="1200" dirty="0" smtClean="0">
                <a:solidFill>
                  <a:srgbClr val="FF0000"/>
                </a:solidFill>
                <a:effectLst/>
                <a:latin typeface="Calibri" panose="020F0502020204030204" pitchFamily="34" charset="0"/>
                <a:ea typeface="宋体" panose="02010600030101010101" pitchFamily="2" charset="-122"/>
                <a:cs typeface="+mn-cs"/>
              </a:rPr>
              <a:t>33.3%</a:t>
            </a:r>
            <a:r>
              <a:rPr lang="zh-CN" altLang="zh-CN" sz="1800" kern="1200" dirty="0" smtClean="0">
                <a:solidFill>
                  <a:srgbClr val="FF0000"/>
                </a:solidFill>
                <a:effectLst/>
                <a:latin typeface="Calibri" panose="020F0502020204030204" pitchFamily="34" charset="0"/>
                <a:ea typeface="宋体" panose="02010600030101010101" pitchFamily="2" charset="-122"/>
                <a:cs typeface="+mn-cs"/>
              </a:rPr>
              <a:t>，四分类的准确度期望为</a:t>
            </a:r>
            <a:r>
              <a:rPr lang="en-US" altLang="zh-CN" sz="1800" kern="1200" dirty="0" smtClean="0">
                <a:solidFill>
                  <a:srgbClr val="FF0000"/>
                </a:solidFill>
                <a:effectLst/>
                <a:latin typeface="Calibri" panose="020F0502020204030204" pitchFamily="34" charset="0"/>
                <a:ea typeface="宋体" panose="02010600030101010101" pitchFamily="2" charset="-122"/>
                <a:cs typeface="+mn-cs"/>
              </a:rPr>
              <a:t>25%</a:t>
            </a:r>
            <a:r>
              <a:rPr lang="zh-CN" altLang="zh-CN" sz="1800" kern="1200" dirty="0" smtClean="0">
                <a:solidFill>
                  <a:srgbClr val="FF0000"/>
                </a:solidFill>
                <a:effectLst/>
                <a:latin typeface="Calibri" panose="020F0502020204030204" pitchFamily="34" charset="0"/>
                <a:ea typeface="宋体" panose="02010600030101010101" pitchFamily="2" charset="-122"/>
                <a:cs typeface="+mn-cs"/>
              </a:rPr>
              <a:t>，这表示仍有大部分数据是算法不能精确地划分到哪一类中去的。</a:t>
            </a:r>
            <a:endParaRPr lang="en-US" altLang="zh-CN" sz="1800" kern="1200" dirty="0" smtClean="0">
              <a:solidFill>
                <a:srgbClr val="FF0000"/>
              </a:solidFill>
              <a:effectLst/>
              <a:latin typeface="Calibri" panose="020F0502020204030204" pitchFamily="34" charset="0"/>
              <a:ea typeface="宋体" panose="02010600030101010101" pitchFamily="2" charset="-122"/>
              <a:cs typeface="+mn-cs"/>
            </a:endParaRPr>
          </a:p>
          <a:p>
            <a:pPr lvl="0"/>
            <a:endParaRPr lang="zh-CN" altLang="zh-CN" sz="1800" kern="1200" dirty="0" smtClean="0">
              <a:solidFill>
                <a:srgbClr val="FF0000"/>
              </a:solidFill>
              <a:effectLst/>
              <a:latin typeface="Calibri" panose="020F0502020204030204" pitchFamily="34" charset="0"/>
              <a:ea typeface="宋体" panose="02010600030101010101" pitchFamily="2" charset="-122"/>
              <a:cs typeface="+mn-cs"/>
            </a:endParaRPr>
          </a:p>
          <a:p>
            <a:r>
              <a:rPr lang="zh-CN" altLang="zh-CN" sz="1800" kern="1200" dirty="0" smtClean="0">
                <a:solidFill>
                  <a:srgbClr val="FF0000"/>
                </a:solidFill>
                <a:effectLst/>
                <a:latin typeface="Calibri" panose="020F0502020204030204" pitchFamily="34" charset="0"/>
                <a:ea typeface="宋体" panose="02010600030101010101" pitchFamily="2" charset="-122"/>
                <a:cs typeface="+mn-cs"/>
              </a:rPr>
              <a:t>代码对</a:t>
            </a:r>
            <a:r>
              <a:rPr lang="en-US" altLang="zh-CN" sz="1800" kern="1200" dirty="0" smtClean="0">
                <a:solidFill>
                  <a:srgbClr val="FF0000"/>
                </a:solidFill>
                <a:effectLst/>
                <a:latin typeface="Calibri" panose="020F0502020204030204" pitchFamily="34" charset="0"/>
                <a:ea typeface="宋体" panose="02010600030101010101" pitchFamily="2" charset="-122"/>
                <a:cs typeface="+mn-cs"/>
              </a:rPr>
              <a:t>2823</a:t>
            </a:r>
            <a:r>
              <a:rPr lang="zh-CN" altLang="zh-CN" sz="1800" kern="1200" dirty="0" smtClean="0">
                <a:solidFill>
                  <a:srgbClr val="FF0000"/>
                </a:solidFill>
                <a:effectLst/>
                <a:latin typeface="Calibri" panose="020F0502020204030204" pitchFamily="34" charset="0"/>
                <a:ea typeface="宋体" panose="02010600030101010101" pitchFamily="2" charset="-122"/>
                <a:cs typeface="+mn-cs"/>
              </a:rPr>
              <a:t>条数据的运行时间达到了</a:t>
            </a:r>
            <a:r>
              <a:rPr lang="en-US" altLang="zh-CN" sz="1800" kern="1200" dirty="0" smtClean="0">
                <a:solidFill>
                  <a:srgbClr val="FF0000"/>
                </a:solidFill>
                <a:effectLst/>
                <a:latin typeface="Calibri" panose="020F0502020204030204" pitchFamily="34" charset="0"/>
                <a:ea typeface="宋体" panose="02010600030101010101" pitchFamily="2" charset="-122"/>
                <a:cs typeface="+mn-cs"/>
              </a:rPr>
              <a:t>1464s</a:t>
            </a:r>
            <a:r>
              <a:rPr lang="zh-CN" altLang="zh-CN" sz="1800" kern="1200" dirty="0" smtClean="0">
                <a:solidFill>
                  <a:srgbClr val="FF0000"/>
                </a:solidFill>
                <a:effectLst/>
                <a:latin typeface="Calibri" panose="020F0502020204030204" pitchFamily="34" charset="0"/>
                <a:ea typeface="宋体" panose="02010600030101010101" pitchFamily="2" charset="-122"/>
                <a:cs typeface="+mn-cs"/>
              </a:rPr>
              <a:t>，而对</a:t>
            </a:r>
            <a:r>
              <a:rPr lang="en-US" altLang="zh-CN" sz="1800" kern="1200" dirty="0" smtClean="0">
                <a:solidFill>
                  <a:srgbClr val="FF0000"/>
                </a:solidFill>
                <a:effectLst/>
                <a:latin typeface="Calibri" panose="020F0502020204030204" pitchFamily="34" charset="0"/>
                <a:ea typeface="宋体" panose="02010600030101010101" pitchFamily="2" charset="-122"/>
                <a:cs typeface="+mn-cs"/>
              </a:rPr>
              <a:t>2245</a:t>
            </a:r>
            <a:r>
              <a:rPr lang="zh-CN" altLang="zh-CN" sz="1800" kern="1200" dirty="0" smtClean="0">
                <a:solidFill>
                  <a:srgbClr val="FF0000"/>
                </a:solidFill>
                <a:effectLst/>
                <a:latin typeface="Calibri" panose="020F0502020204030204" pitchFamily="34" charset="0"/>
                <a:ea typeface="宋体" panose="02010600030101010101" pitchFamily="2" charset="-122"/>
                <a:cs typeface="+mn-cs"/>
              </a:rPr>
              <a:t>条数据的运行时间仅有</a:t>
            </a:r>
            <a:r>
              <a:rPr lang="en-US" altLang="zh-CN" sz="1800" kern="1200" dirty="0" smtClean="0">
                <a:solidFill>
                  <a:srgbClr val="FF0000"/>
                </a:solidFill>
                <a:effectLst/>
                <a:latin typeface="Calibri" panose="020F0502020204030204" pitchFamily="34" charset="0"/>
                <a:ea typeface="宋体" panose="02010600030101010101" pitchFamily="2" charset="-122"/>
                <a:cs typeface="+mn-cs"/>
              </a:rPr>
              <a:t>391s</a:t>
            </a:r>
            <a:r>
              <a:rPr lang="zh-CN" altLang="zh-CN" sz="1800" kern="1200" dirty="0" smtClean="0">
                <a:solidFill>
                  <a:srgbClr val="FF0000"/>
                </a:solidFill>
                <a:effectLst/>
                <a:latin typeface="Calibri" panose="020F0502020204030204" pitchFamily="34" charset="0"/>
                <a:ea typeface="宋体" panose="02010600030101010101" pitchFamily="2" charset="-122"/>
                <a:cs typeface="+mn-cs"/>
              </a:rPr>
              <a:t>，说明代码的运行情况有很大的弹性。考虑到代码的运行过程中存在着随机数，极大原因是由于随机数导致的。然而考虑到短文本的爆炸性数量，算法整体的效率并不能算是非常高的。</a:t>
            </a:r>
            <a:endParaRPr lang="zh-CN" altLang="en-US" dirty="0"/>
          </a:p>
        </p:txBody>
      </p:sp>
      <p:sp>
        <p:nvSpPr>
          <p:cNvPr id="4" name="灯片编号占位符 3"/>
          <p:cNvSpPr>
            <a:spLocks noGrp="1"/>
          </p:cNvSpPr>
          <p:nvPr>
            <p:ph type="sldNum" sz="quarter" idx="10"/>
          </p:nvPr>
        </p:nvSpPr>
        <p:spPr/>
        <p:txBody>
          <a:bodyPr/>
          <a:lstStyle/>
          <a:p>
            <a:pPr>
              <a:defRPr/>
            </a:pPr>
            <a:fld id="{7B7DB485-9F35-4CCA-B105-0886EFA251C8}" type="slidenum">
              <a:rPr lang="zh-CN" altLang="en-US" smtClean="0"/>
              <a:pPr>
                <a:defRPr/>
              </a:pPr>
              <a:t>23</a:t>
            </a:fld>
            <a:endParaRPr lang="en-US"/>
          </a:p>
        </p:txBody>
      </p:sp>
    </p:spTree>
    <p:extLst>
      <p:ext uri="{BB962C8B-B14F-4D97-AF65-F5344CB8AC3E}">
        <p14:creationId xmlns:p14="http://schemas.microsoft.com/office/powerpoint/2010/main" val="27571950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800" kern="1200" dirty="0" smtClean="0">
                <a:solidFill>
                  <a:srgbClr val="FF0000"/>
                </a:solidFill>
                <a:effectLst/>
                <a:latin typeface="Calibri" panose="020F0502020204030204" pitchFamily="34" charset="0"/>
                <a:ea typeface="宋体" panose="02010600030101010101" pitchFamily="2" charset="-122"/>
                <a:cs typeface="+mn-cs"/>
              </a:rPr>
              <a:t>如何令主题模型可以适应动态增长的训练数据。稀疏主题编码支持针对静态的训练数据得到字典，并利用字典来进行稀疏编码。然而短文本的一个特点就是数量多，并且增长速度极快，新的主题也会快速出现，旧的主题会慢慢消失。这种情况下，字典会很快过时，需要重新依据数据训练新的字典。如何改进主题模型以适应动态增长的短文本数据是本文下一步的工作之一。</a:t>
            </a:r>
            <a:endParaRPr lang="en-US" altLang="zh-CN" sz="1800" kern="1200" dirty="0" smtClean="0">
              <a:solidFill>
                <a:srgbClr val="FF0000"/>
              </a:solidFill>
              <a:effectLst/>
              <a:latin typeface="Calibri" panose="020F0502020204030204" pitchFamily="34" charset="0"/>
              <a:ea typeface="宋体" panose="02010600030101010101" pitchFamily="2" charset="-122"/>
              <a:cs typeface="+mn-cs"/>
            </a:endParaRPr>
          </a:p>
          <a:p>
            <a:pPr lvl="0"/>
            <a:endParaRPr lang="en-US" altLang="zh-CN" sz="1800" kern="1200" smtClean="0">
              <a:solidFill>
                <a:srgbClr val="FF0000"/>
              </a:solidFill>
              <a:effectLst/>
              <a:latin typeface="Calibri" panose="020F0502020204030204" pitchFamily="34" charset="0"/>
              <a:ea typeface="宋体" panose="02010600030101010101" pitchFamily="2" charset="-122"/>
              <a:cs typeface="+mn-cs"/>
            </a:endParaRPr>
          </a:p>
          <a:p>
            <a:pPr lvl="0"/>
            <a:r>
              <a:rPr lang="zh-CN" altLang="zh-CN" sz="1800" kern="1200" smtClean="0">
                <a:solidFill>
                  <a:srgbClr val="FF0000"/>
                </a:solidFill>
                <a:effectLst/>
                <a:latin typeface="Calibri" panose="020F0502020204030204" pitchFamily="34" charset="0"/>
                <a:ea typeface="宋体" panose="02010600030101010101" pitchFamily="2" charset="-122"/>
                <a:cs typeface="+mn-cs"/>
              </a:rPr>
              <a:t>大量</a:t>
            </a:r>
            <a:r>
              <a:rPr lang="zh-CN" altLang="zh-CN" sz="1800" kern="1200" dirty="0" smtClean="0">
                <a:solidFill>
                  <a:srgbClr val="FF0000"/>
                </a:solidFill>
                <a:effectLst/>
                <a:latin typeface="Calibri" panose="020F0502020204030204" pitchFamily="34" charset="0"/>
                <a:ea typeface="宋体" panose="02010600030101010101" pitchFamily="2" charset="-122"/>
                <a:cs typeface="+mn-cs"/>
              </a:rPr>
              <a:t>的短文本具有极多的词汇数，这些词汇中许多的词汇都是仅仅在某些文本中出现了一两次的生僻词，然而这些生僻词参与运算会大大降低运算速度。另外，实验结果表明，对包含大量文本的语料库进行处理的过程非常缓慢，效率较低。如何判定并去除这些生僻词，并且提高训练效率是一个需要着重考虑的问题。</a:t>
            </a:r>
            <a:endParaRPr lang="en-US" altLang="zh-CN" sz="1800" kern="1200" dirty="0" smtClean="0">
              <a:solidFill>
                <a:srgbClr val="FF0000"/>
              </a:solidFill>
              <a:effectLst/>
              <a:latin typeface="Calibri" panose="020F0502020204030204" pitchFamily="34" charset="0"/>
              <a:ea typeface="宋体" panose="02010600030101010101" pitchFamily="2" charset="-122"/>
              <a:cs typeface="+mn-cs"/>
            </a:endParaRPr>
          </a:p>
          <a:p>
            <a:pPr lvl="0"/>
            <a:endParaRPr lang="zh-CN" altLang="zh-CN" sz="1800" kern="1200" dirty="0" smtClean="0">
              <a:solidFill>
                <a:srgbClr val="FF0000"/>
              </a:solidFill>
              <a:effectLst/>
              <a:latin typeface="Calibri" panose="020F0502020204030204" pitchFamily="34" charset="0"/>
              <a:ea typeface="宋体" panose="02010600030101010101" pitchFamily="2" charset="-122"/>
              <a:cs typeface="+mn-cs"/>
            </a:endParaRPr>
          </a:p>
          <a:p>
            <a:pPr lvl="0"/>
            <a:r>
              <a:rPr lang="zh-CN" altLang="zh-CN" sz="1800" kern="1200" dirty="0" smtClean="0">
                <a:solidFill>
                  <a:srgbClr val="FF0000"/>
                </a:solidFill>
                <a:effectLst/>
                <a:latin typeface="Calibri" panose="020F0502020204030204" pitchFamily="34" charset="0"/>
                <a:ea typeface="宋体" panose="02010600030101010101" pitchFamily="2" charset="-122"/>
                <a:cs typeface="+mn-cs"/>
              </a:rPr>
              <a:t>如何提高准确率。本文采用的方法准确率随着分类数目的增加而变得越来越低，由此可以得到，本文使用的短文本分类方法并不算优秀，在短文本分类领域的分类准确度仍然不能令人满意，难以满足实际生产活动的需求。如何提高分类准确度也是需要考虑的问题。</a:t>
            </a:r>
            <a:endParaRPr lang="zh-CN" altLang="zh-CN" sz="1800" kern="1200" dirty="0">
              <a:solidFill>
                <a:srgbClr val="FF0000"/>
              </a:solidFill>
              <a:effectLst/>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7B7DB485-9F35-4CCA-B105-0886EFA251C8}" type="slidenum">
              <a:rPr lang="zh-CN" altLang="en-US" smtClean="0"/>
              <a:pPr>
                <a:defRPr/>
              </a:pPr>
              <a:t>24</a:t>
            </a:fld>
            <a:endParaRPr lang="en-US"/>
          </a:p>
        </p:txBody>
      </p:sp>
    </p:spTree>
    <p:extLst>
      <p:ext uri="{BB962C8B-B14F-4D97-AF65-F5344CB8AC3E}">
        <p14:creationId xmlns:p14="http://schemas.microsoft.com/office/powerpoint/2010/main" val="251494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xfrm>
            <a:off x="1370013" y="1141413"/>
            <a:ext cx="4114800" cy="3086100"/>
          </a:xfrm>
          <a:noFill/>
          <a:ln>
            <a:solidFill>
              <a:srgbClr val="000000"/>
            </a:solidFill>
            <a:miter lim="800000"/>
            <a:headEnd/>
            <a:tailEnd/>
          </a:ln>
        </p:spPr>
      </p:sp>
      <p:sp>
        <p:nvSpPr>
          <p:cNvPr id="22531" name="备注占位符 2"/>
          <p:cNvSpPr>
            <a:spLocks noGrp="1" noChangeArrowheads="1"/>
          </p:cNvSpPr>
          <p:nvPr>
            <p:ph type="body" idx="1"/>
          </p:nvPr>
        </p:nvSpPr>
        <p:spPr>
          <a:xfrm>
            <a:off x="684213" y="4398963"/>
            <a:ext cx="5486400" cy="3600450"/>
          </a:xfrm>
          <a:noFill/>
        </p:spPr>
        <p:txBody>
          <a:bodyPr anchor="t"/>
          <a:lstStyle/>
          <a:p>
            <a:pPr eaLnBrk="1" hangingPunct="1">
              <a:spcBef>
                <a:spcPct val="0"/>
              </a:spcBef>
            </a:pPr>
            <a:endParaRPr lang="zh-CN" altLang="en-US" dirty="0" smtClean="0"/>
          </a:p>
        </p:txBody>
      </p:sp>
      <p:sp>
        <p:nvSpPr>
          <p:cNvPr id="22532"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buFont typeface="Arial" panose="020B0604020202020204" pitchFamily="34" charset="0"/>
              <a:defRPr>
                <a:solidFill>
                  <a:srgbClr val="FF0000"/>
                </a:solidFill>
                <a:latin typeface="Calibri" panose="020F0502020204030204" pitchFamily="34" charset="0"/>
                <a:ea typeface="宋体" panose="02010600030101010101" pitchFamily="2" charset="-122"/>
              </a:defRPr>
            </a:lvl1pPr>
            <a:lvl2pPr marL="742950" indent="-285750">
              <a:spcBef>
                <a:spcPct val="30000"/>
              </a:spcBef>
              <a:buFont typeface="Arial" panose="020B0604020202020204" pitchFamily="34" charset="0"/>
              <a:defRPr sz="1600">
                <a:solidFill>
                  <a:schemeClr val="tx1"/>
                </a:solidFill>
                <a:latin typeface="Calibri" panose="020F0502020204030204" pitchFamily="34" charset="0"/>
                <a:ea typeface="宋体" panose="02010600030101010101" pitchFamily="2" charset="-122"/>
              </a:defRPr>
            </a:lvl2pPr>
            <a:lvl3pPr marL="1143000" indent="-228600">
              <a:spcBef>
                <a:spcPct val="30000"/>
              </a:spcBef>
              <a:buFont typeface="Arial" panose="020B0604020202020204" pitchFamily="34" charset="0"/>
              <a:defRPr sz="1600">
                <a:solidFill>
                  <a:schemeClr val="tx1"/>
                </a:solidFill>
                <a:latin typeface="Calibri" panose="020F0502020204030204" pitchFamily="34" charset="0"/>
                <a:ea typeface="宋体" panose="02010600030101010101" pitchFamily="2" charset="-122"/>
              </a:defRPr>
            </a:lvl3pPr>
            <a:lvl4pPr marL="1600200" indent="-228600">
              <a:spcBef>
                <a:spcPct val="30000"/>
              </a:spcBef>
              <a:buFont typeface="Arial" panose="020B0604020202020204" pitchFamily="34" charset="0"/>
              <a:defRPr sz="1600">
                <a:solidFill>
                  <a:schemeClr val="tx1"/>
                </a:solidFill>
                <a:latin typeface="Calibri" panose="020F0502020204030204" pitchFamily="34" charset="0"/>
                <a:ea typeface="宋体" panose="02010600030101010101" pitchFamily="2" charset="-122"/>
              </a:defRPr>
            </a:lvl4pPr>
            <a:lvl5pPr marL="2057400" indent="-228600">
              <a:spcBef>
                <a:spcPct val="30000"/>
              </a:spcBef>
              <a:buFont typeface="Arial" panose="020B0604020202020204" pitchFamily="34" charset="0"/>
              <a:defRPr sz="1600">
                <a:solidFill>
                  <a:schemeClr val="tx1"/>
                </a:solidFill>
                <a:latin typeface="Calibri" panose="020F0502020204030204" pitchFamily="34" charset="0"/>
                <a:ea typeface="宋体" panose="02010600030101010101" pitchFamily="2" charset="-122"/>
              </a:defRPr>
            </a:lvl5pPr>
            <a:lvl6pPr marL="2514600" indent="-228600" defTabSz="1217613" eaLnBrk="0" fontAlgn="base" hangingPunct="0">
              <a:spcBef>
                <a:spcPct val="300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defRPr>
            </a:lvl6pPr>
            <a:lvl7pPr marL="2971800" indent="-228600" defTabSz="1217613" eaLnBrk="0" fontAlgn="base" hangingPunct="0">
              <a:spcBef>
                <a:spcPct val="300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defRPr>
            </a:lvl7pPr>
            <a:lvl8pPr marL="3429000" indent="-228600" defTabSz="1217613" eaLnBrk="0" fontAlgn="base" hangingPunct="0">
              <a:spcBef>
                <a:spcPct val="300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defRPr>
            </a:lvl8pPr>
            <a:lvl9pPr marL="3886200" indent="-228600" defTabSz="1217613" eaLnBrk="0" fontAlgn="base" hangingPunct="0">
              <a:spcBef>
                <a:spcPct val="300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5ACD1524-6C9E-4689-9E3A-BE5E095B6EB5}" type="slidenum">
              <a:rPr lang="zh-CN" altLang="en-US" sz="1200">
                <a:solidFill>
                  <a:schemeClr val="tx1"/>
                </a:solidFill>
              </a:rPr>
              <a:pPr algn="r" eaLnBrk="1" hangingPunct="1">
                <a:spcBef>
                  <a:spcPct val="0"/>
                </a:spcBef>
              </a:pPr>
              <a:t>25</a:t>
            </a:fld>
            <a:endParaRPr lang="zh-CN" altLang="en-US" sz="1200">
              <a:solidFill>
                <a:schemeClr val="tx1"/>
              </a:solidFill>
            </a:endParaRPr>
          </a:p>
        </p:txBody>
      </p:sp>
    </p:spTree>
    <p:extLst>
      <p:ext uri="{BB962C8B-B14F-4D97-AF65-F5344CB8AC3E}">
        <p14:creationId xmlns:p14="http://schemas.microsoft.com/office/powerpoint/2010/main" val="443951531"/>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首先来看问题定义</a:t>
            </a:r>
            <a:endParaRPr lang="en-US" altLang="zh-CN" dirty="0" smtClean="0"/>
          </a:p>
          <a:p>
            <a:r>
              <a:rPr lang="zh-CN" altLang="en-US" dirty="0" smtClean="0"/>
              <a:t>为什么作者要研究稀疏主题呢？主要原因一是微博与推特这些在线社交媒体对用户的言论长度做了限制，不仅如此，用户更加倾向于使用篇幅短小的文字来传达信息，阅读迅速，方便理解</a:t>
            </a:r>
            <a:endParaRPr lang="en-US" altLang="zh-CN" dirty="0" smtClean="0"/>
          </a:p>
          <a:p>
            <a:endParaRPr lang="en-US" altLang="zh-CN" dirty="0" smtClean="0"/>
          </a:p>
          <a:p>
            <a:r>
              <a:rPr lang="zh-CN" altLang="en-US" dirty="0" smtClean="0"/>
              <a:t>如果文本含有少量单词表中的单词，它被称为是稀疏的</a:t>
            </a:r>
            <a:endParaRPr lang="en-US" altLang="zh-CN" dirty="0" smtClean="0"/>
          </a:p>
          <a:p>
            <a:endParaRPr lang="en-US" altLang="zh-CN" dirty="0" smtClean="0"/>
          </a:p>
          <a:p>
            <a:r>
              <a:rPr lang="zh-CN" altLang="en-US" dirty="0" smtClean="0"/>
              <a:t>另一个原因就是传统的主题模型难以用于稀疏的短文本。</a:t>
            </a:r>
            <a:r>
              <a:rPr lang="zh-CN" altLang="zh-CN" sz="1800" kern="1200" dirty="0" smtClean="0">
                <a:solidFill>
                  <a:srgbClr val="FF0000"/>
                </a:solidFill>
                <a:effectLst/>
                <a:latin typeface="Calibri" panose="020F0502020204030204" pitchFamily="34" charset="0"/>
                <a:ea typeface="宋体" panose="02010600030101010101" pitchFamily="2" charset="-122"/>
                <a:cs typeface="+mn-cs"/>
              </a:rPr>
              <a:t>使用到的主题模型大都需要使用到篇幅较长的文本来进行训练工作与预测工作，针对的语料大都是论文集、散文集、小说等具有较多主题特征的文本。短文本的特性导致的词共现信息缺失，使得传统主题模型在短文本分类任务上的效果并不理想。</a:t>
            </a:r>
            <a:endParaRPr lang="zh-CN" altLang="en-US" dirty="0"/>
          </a:p>
        </p:txBody>
      </p:sp>
      <p:sp>
        <p:nvSpPr>
          <p:cNvPr id="4" name="灯片编号占位符 3"/>
          <p:cNvSpPr>
            <a:spLocks noGrp="1"/>
          </p:cNvSpPr>
          <p:nvPr>
            <p:ph type="sldNum" sz="quarter" idx="10"/>
          </p:nvPr>
        </p:nvSpPr>
        <p:spPr/>
        <p:txBody>
          <a:bodyPr/>
          <a:lstStyle/>
          <a:p>
            <a:pPr>
              <a:defRPr/>
            </a:pPr>
            <a:fld id="{7B7DB485-9F35-4CCA-B105-0886EFA251C8}" type="slidenum">
              <a:rPr lang="zh-CN" altLang="en-US" smtClean="0"/>
              <a:pPr>
                <a:defRPr/>
              </a:pPr>
              <a:t>3</a:t>
            </a:fld>
            <a:endParaRPr lang="en-US"/>
          </a:p>
        </p:txBody>
      </p:sp>
    </p:spTree>
    <p:extLst>
      <p:ext uri="{BB962C8B-B14F-4D97-AF65-F5344CB8AC3E}">
        <p14:creationId xmlns:p14="http://schemas.microsoft.com/office/powerpoint/2010/main" val="1135849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7DB485-9F35-4CCA-B105-0886EFA251C8}" type="slidenum">
              <a:rPr lang="zh-CN" altLang="en-US" smtClean="0"/>
              <a:pPr>
                <a:defRPr/>
              </a:pPr>
              <a:t>4</a:t>
            </a:fld>
            <a:endParaRPr lang="en-US"/>
          </a:p>
        </p:txBody>
      </p:sp>
    </p:spTree>
    <p:extLst>
      <p:ext uri="{BB962C8B-B14F-4D97-AF65-F5344CB8AC3E}">
        <p14:creationId xmlns:p14="http://schemas.microsoft.com/office/powerpoint/2010/main" val="2117412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短文本有一点好，那就是计算机方便处理。</a:t>
            </a:r>
            <a:endParaRPr lang="en-US" altLang="zh-CN" dirty="0" smtClean="0"/>
          </a:p>
          <a:p>
            <a:endParaRPr lang="en-US" altLang="zh-CN" dirty="0" smtClean="0"/>
          </a:p>
          <a:p>
            <a:r>
              <a:rPr lang="zh-CN" altLang="en-US" dirty="0" smtClean="0"/>
              <a:t>使用数据结构中的稀疏矩阵来说，计算机可以只存储非</a:t>
            </a:r>
            <a:r>
              <a:rPr lang="en-US" altLang="zh-CN" dirty="0" smtClean="0"/>
              <a:t>0</a:t>
            </a:r>
            <a:r>
              <a:rPr lang="zh-CN" altLang="en-US" dirty="0" smtClean="0"/>
              <a:t>元素的行号列号与对应行列的元素，这就是三元组表示法；也可以使用一种特殊的数据结构</a:t>
            </a:r>
            <a:r>
              <a:rPr lang="en-US" altLang="zh-CN" dirty="0" smtClean="0"/>
              <a:t>—</a:t>
            </a:r>
            <a:r>
              <a:rPr lang="zh-CN" altLang="en-US" dirty="0" smtClean="0"/>
              <a:t>十字链表来储存数据。</a:t>
            </a:r>
            <a:endParaRPr lang="en-US" altLang="zh-CN" dirty="0" smtClean="0"/>
          </a:p>
          <a:p>
            <a:endParaRPr lang="en-US" altLang="zh-CN" dirty="0" smtClean="0"/>
          </a:p>
          <a:p>
            <a:r>
              <a:rPr lang="zh-CN" altLang="en-US" dirty="0" smtClean="0"/>
              <a:t>不仅计算机能简单地储存，对于稀疏的短文本来说，算法处理起来的效率也更高。</a:t>
            </a:r>
            <a:endParaRPr lang="zh-CN" altLang="en-US" dirty="0"/>
          </a:p>
        </p:txBody>
      </p:sp>
      <p:sp>
        <p:nvSpPr>
          <p:cNvPr id="4" name="灯片编号占位符 3"/>
          <p:cNvSpPr>
            <a:spLocks noGrp="1"/>
          </p:cNvSpPr>
          <p:nvPr>
            <p:ph type="sldNum" sz="quarter" idx="10"/>
          </p:nvPr>
        </p:nvSpPr>
        <p:spPr/>
        <p:txBody>
          <a:bodyPr/>
          <a:lstStyle/>
          <a:p>
            <a:pPr>
              <a:defRPr/>
            </a:pPr>
            <a:fld id="{7B7DB485-9F35-4CCA-B105-0886EFA251C8}" type="slidenum">
              <a:rPr lang="zh-CN" altLang="en-US" smtClean="0"/>
              <a:pPr>
                <a:defRPr/>
              </a:pPr>
              <a:t>5</a:t>
            </a:fld>
            <a:endParaRPr lang="en-US"/>
          </a:p>
        </p:txBody>
      </p:sp>
    </p:spTree>
    <p:extLst>
      <p:ext uri="{BB962C8B-B14F-4D97-AF65-F5344CB8AC3E}">
        <p14:creationId xmlns:p14="http://schemas.microsoft.com/office/powerpoint/2010/main" val="1267255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针对稀疏文本的特性，有必要对现有的主题模型进行修改或者是开发新型的可以适用于稀疏文本的主题模型。</a:t>
            </a:r>
            <a:endParaRPr lang="en-US" altLang="zh-CN" dirty="0" smtClean="0"/>
          </a:p>
          <a:p>
            <a:endParaRPr lang="en-US" altLang="zh-CN" dirty="0" smtClean="0"/>
          </a:p>
          <a:p>
            <a:r>
              <a:rPr lang="zh-CN" altLang="en-US" dirty="0" smtClean="0"/>
              <a:t>应该遵循同样使用稀疏的表达形式来表示稀疏的文本的原则</a:t>
            </a:r>
            <a:endParaRPr lang="en-US" altLang="zh-CN" dirty="0" smtClean="0"/>
          </a:p>
          <a:p>
            <a:endParaRPr lang="en-US" altLang="zh-CN" dirty="0" smtClean="0"/>
          </a:p>
          <a:p>
            <a:r>
              <a:rPr lang="zh-CN" altLang="en-US" dirty="0" smtClean="0"/>
              <a:t>一个好用的稀疏的表达形式就是稀疏编码</a:t>
            </a:r>
            <a:endParaRPr lang="zh-CN" altLang="en-US" dirty="0"/>
          </a:p>
        </p:txBody>
      </p:sp>
      <p:sp>
        <p:nvSpPr>
          <p:cNvPr id="4" name="灯片编号占位符 3"/>
          <p:cNvSpPr>
            <a:spLocks noGrp="1"/>
          </p:cNvSpPr>
          <p:nvPr>
            <p:ph type="sldNum" sz="quarter" idx="10"/>
          </p:nvPr>
        </p:nvSpPr>
        <p:spPr/>
        <p:txBody>
          <a:bodyPr/>
          <a:lstStyle/>
          <a:p>
            <a:pPr>
              <a:defRPr/>
            </a:pPr>
            <a:fld id="{7B7DB485-9F35-4CCA-B105-0886EFA251C8}" type="slidenum">
              <a:rPr lang="zh-CN" altLang="en-US" smtClean="0"/>
              <a:pPr>
                <a:defRPr/>
              </a:pPr>
              <a:t>6</a:t>
            </a:fld>
            <a:endParaRPr lang="en-US"/>
          </a:p>
        </p:txBody>
      </p:sp>
    </p:spTree>
    <p:extLst>
      <p:ext uri="{BB962C8B-B14F-4D97-AF65-F5344CB8AC3E}">
        <p14:creationId xmlns:p14="http://schemas.microsoft.com/office/powerpoint/2010/main" val="3660993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7DB485-9F35-4CCA-B105-0886EFA251C8}" type="slidenum">
              <a:rPr lang="zh-CN" altLang="en-US" smtClean="0"/>
              <a:pPr>
                <a:defRPr/>
              </a:pPr>
              <a:t>7</a:t>
            </a:fld>
            <a:endParaRPr lang="en-US"/>
          </a:p>
        </p:txBody>
      </p:sp>
    </p:spTree>
    <p:extLst>
      <p:ext uri="{BB962C8B-B14F-4D97-AF65-F5344CB8AC3E}">
        <p14:creationId xmlns:p14="http://schemas.microsoft.com/office/powerpoint/2010/main" val="3787196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1217613" rtl="0" eaLnBrk="0" fontAlgn="base" latinLnBrk="0" hangingPunct="0">
              <a:lnSpc>
                <a:spcPct val="100000"/>
              </a:lnSpc>
              <a:spcBef>
                <a:spcPct val="30000"/>
              </a:spcBef>
              <a:spcAft>
                <a:spcPct val="0"/>
              </a:spcAft>
              <a:buClrTx/>
              <a:buSzTx/>
              <a:buFont typeface="Arial" panose="020B0604020202020204" pitchFamily="34" charset="0"/>
              <a:buNone/>
              <a:tabLst/>
              <a:defRPr/>
            </a:pPr>
            <a:r>
              <a:rPr lang="zh-CN" altLang="en-US" b="0" i="0" kern="1200" dirty="0" smtClean="0">
                <a:solidFill>
                  <a:srgbClr val="FF0000"/>
                </a:solidFill>
                <a:effectLst/>
                <a:latin typeface="Calibri" panose="020F0502020204030204" pitchFamily="34" charset="0"/>
                <a:ea typeface="宋体" panose="02010600030101010101" pitchFamily="2" charset="-122"/>
                <a:cs typeface="+mn-cs"/>
              </a:rPr>
              <a:t>稀疏编码来源于神经科学</a:t>
            </a:r>
            <a:endParaRPr lang="en-US" altLang="zh-CN" b="0" i="0" kern="1200" dirty="0" smtClean="0">
              <a:solidFill>
                <a:srgbClr val="FF0000"/>
              </a:solidFill>
              <a:effectLst/>
              <a:latin typeface="Calibri" panose="020F0502020204030204" pitchFamily="34" charset="0"/>
              <a:ea typeface="宋体" panose="02010600030101010101" pitchFamily="2" charset="-122"/>
              <a:cs typeface="+mn-cs"/>
            </a:endParaRPr>
          </a:p>
          <a:p>
            <a:pPr marL="0" marR="0" indent="0" algn="l" defTabSz="1217613"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US" altLang="zh-CN" b="0" i="0" kern="1200" dirty="0" smtClean="0">
                <a:solidFill>
                  <a:srgbClr val="FF0000"/>
                </a:solidFill>
                <a:effectLst/>
                <a:latin typeface="Calibri" panose="020F0502020204030204" pitchFamily="34" charset="0"/>
                <a:ea typeface="宋体" panose="02010600030101010101" pitchFamily="2" charset="-122"/>
                <a:cs typeface="+mn-cs"/>
              </a:rPr>
              <a:t>1988</a:t>
            </a:r>
            <a:r>
              <a:rPr lang="zh-CN" altLang="en-US" b="0" i="0" kern="1200" dirty="0" smtClean="0">
                <a:solidFill>
                  <a:srgbClr val="FF0000"/>
                </a:solidFill>
                <a:effectLst/>
                <a:latin typeface="Calibri" panose="020F0502020204030204" pitchFamily="34" charset="0"/>
                <a:ea typeface="宋体" panose="02010600030101010101" pitchFamily="2" charset="-122"/>
                <a:cs typeface="+mn-cs"/>
              </a:rPr>
              <a:t>年，神经稀疏编码的概念由</a:t>
            </a:r>
            <a:r>
              <a:rPr lang="en-US" altLang="zh-CN" b="0" i="0" kern="1200" dirty="0" err="1" smtClean="0">
                <a:solidFill>
                  <a:srgbClr val="FF0000"/>
                </a:solidFill>
                <a:effectLst/>
                <a:latin typeface="Calibri" panose="020F0502020204030204" pitchFamily="34" charset="0"/>
                <a:ea typeface="宋体" panose="02010600030101010101" pitchFamily="2" charset="-122"/>
                <a:cs typeface="+mn-cs"/>
              </a:rPr>
              <a:t>Mitchison</a:t>
            </a:r>
            <a:r>
              <a:rPr lang="zh-CN" altLang="en-US" b="0" i="0" kern="1200" dirty="0" smtClean="0">
                <a:solidFill>
                  <a:srgbClr val="FF0000"/>
                </a:solidFill>
                <a:effectLst/>
                <a:latin typeface="Calibri" panose="020F0502020204030204" pitchFamily="34" charset="0"/>
                <a:ea typeface="宋体" panose="02010600030101010101" pitchFamily="2" charset="-122"/>
                <a:cs typeface="+mn-cs"/>
              </a:rPr>
              <a:t>提出，由牛津大学的</a:t>
            </a:r>
            <a:r>
              <a:rPr lang="en-US" altLang="zh-CN" b="0" i="0" kern="1200" dirty="0" smtClean="0">
                <a:solidFill>
                  <a:srgbClr val="FF0000"/>
                </a:solidFill>
                <a:effectLst/>
                <a:latin typeface="Calibri" panose="020F0502020204030204" pitchFamily="34" charset="0"/>
                <a:ea typeface="宋体" panose="02010600030101010101" pitchFamily="2" charset="-122"/>
                <a:cs typeface="+mn-cs"/>
              </a:rPr>
              <a:t>Rolls</a:t>
            </a:r>
            <a:r>
              <a:rPr lang="zh-CN" altLang="en-US" b="0" i="0" kern="1200" dirty="0" smtClean="0">
                <a:solidFill>
                  <a:srgbClr val="FF0000"/>
                </a:solidFill>
                <a:effectLst/>
                <a:latin typeface="Calibri" panose="020F0502020204030204" pitchFamily="34" charset="0"/>
                <a:ea typeface="宋体" panose="02010600030101010101" pitchFamily="2" charset="-122"/>
                <a:cs typeface="+mn-cs"/>
              </a:rPr>
              <a:t>等正式引用。灵长目动物颚叶视觉皮层和猫视觉皮层的实验报告和一些相关模型的研究结果都说明了视觉皮层复杂刺激的表达是采用稀疏编码原则的。研究表明：初级视觉皮层</a:t>
            </a:r>
            <a:r>
              <a:rPr lang="en-US" altLang="zh-CN" b="0" i="0" kern="1200" dirty="0" smtClean="0">
                <a:solidFill>
                  <a:srgbClr val="FF0000"/>
                </a:solidFill>
                <a:effectLst/>
                <a:latin typeface="Calibri" panose="020F0502020204030204" pitchFamily="34" charset="0"/>
                <a:ea typeface="宋体" panose="02010600030101010101" pitchFamily="2" charset="-122"/>
                <a:cs typeface="+mn-cs"/>
              </a:rPr>
              <a:t>V1</a:t>
            </a:r>
            <a:r>
              <a:rPr lang="zh-CN" altLang="en-US" b="0" i="0" kern="1200" dirty="0" smtClean="0">
                <a:solidFill>
                  <a:srgbClr val="FF0000"/>
                </a:solidFill>
                <a:effectLst/>
                <a:latin typeface="Calibri" panose="020F0502020204030204" pitchFamily="34" charset="0"/>
                <a:ea typeface="宋体" panose="02010600030101010101" pitchFamily="2" charset="-122"/>
                <a:cs typeface="+mn-cs"/>
              </a:rPr>
              <a:t>区第四层有</a:t>
            </a:r>
            <a:r>
              <a:rPr lang="en-US" altLang="zh-CN" b="0" i="0" kern="1200" dirty="0" smtClean="0">
                <a:solidFill>
                  <a:srgbClr val="FF0000"/>
                </a:solidFill>
                <a:effectLst/>
                <a:latin typeface="Calibri" panose="020F0502020204030204" pitchFamily="34" charset="0"/>
                <a:ea typeface="宋体" panose="02010600030101010101" pitchFamily="2" charset="-122"/>
                <a:cs typeface="+mn-cs"/>
              </a:rPr>
              <a:t>5000</a:t>
            </a:r>
            <a:r>
              <a:rPr lang="zh-CN" altLang="en-US" b="0" i="0" kern="1200" dirty="0" smtClean="0">
                <a:solidFill>
                  <a:srgbClr val="FF0000"/>
                </a:solidFill>
                <a:effectLst/>
                <a:latin typeface="Calibri" panose="020F0502020204030204" pitchFamily="34" charset="0"/>
                <a:ea typeface="宋体" panose="02010600030101010101" pitchFamily="2" charset="-122"/>
                <a:cs typeface="+mn-cs"/>
              </a:rPr>
              <a:t>万个（相当于基函数），而负责视觉感知的视网膜和外侧膝状体的神经细胞只有</a:t>
            </a:r>
            <a:r>
              <a:rPr lang="en-US" altLang="zh-CN" b="0" i="0" kern="1200" dirty="0" smtClean="0">
                <a:solidFill>
                  <a:srgbClr val="FF0000"/>
                </a:solidFill>
                <a:effectLst/>
                <a:latin typeface="Calibri" panose="020F0502020204030204" pitchFamily="34" charset="0"/>
                <a:ea typeface="宋体" panose="02010600030101010101" pitchFamily="2" charset="-122"/>
                <a:cs typeface="+mn-cs"/>
              </a:rPr>
              <a:t>100</a:t>
            </a:r>
            <a:r>
              <a:rPr lang="zh-CN" altLang="en-US" b="0" i="0" kern="1200" dirty="0" smtClean="0">
                <a:solidFill>
                  <a:srgbClr val="FF0000"/>
                </a:solidFill>
                <a:effectLst/>
                <a:latin typeface="Calibri" panose="020F0502020204030204" pitchFamily="34" charset="0"/>
                <a:ea typeface="宋体" panose="02010600030101010101" pitchFamily="2" charset="-122"/>
                <a:cs typeface="+mn-cs"/>
              </a:rPr>
              <a:t>万个左右（理解为输出神经元）。说明稀疏编码是神经信息群体分布式表达的一种有效策略。</a:t>
            </a:r>
            <a:r>
              <a:rPr lang="en-US" altLang="zh-CN" b="0" i="0" kern="1200" dirty="0" smtClean="0">
                <a:solidFill>
                  <a:srgbClr val="FF0000"/>
                </a:solidFill>
                <a:effectLst/>
                <a:latin typeface="Calibri" panose="020F0502020204030204" pitchFamily="34" charset="0"/>
                <a:ea typeface="宋体" panose="02010600030101010101" pitchFamily="2" charset="-122"/>
                <a:cs typeface="+mn-cs"/>
              </a:rPr>
              <a:t>1996</a:t>
            </a:r>
            <a:r>
              <a:rPr lang="zh-CN" altLang="en-US" b="0" i="0" kern="1200" dirty="0" smtClean="0">
                <a:solidFill>
                  <a:srgbClr val="FF0000"/>
                </a:solidFill>
                <a:effectLst/>
                <a:latin typeface="Calibri" panose="020F0502020204030204" pitchFamily="34" charset="0"/>
                <a:ea typeface="宋体" panose="02010600030101010101" pitchFamily="2" charset="-122"/>
                <a:cs typeface="+mn-cs"/>
              </a:rPr>
              <a:t>年，加州大学伯克利分校的</a:t>
            </a:r>
            <a:r>
              <a:rPr lang="en-US" altLang="zh-CN" b="0" i="0" kern="1200" dirty="0" err="1" smtClean="0">
                <a:solidFill>
                  <a:srgbClr val="FF0000"/>
                </a:solidFill>
                <a:effectLst/>
                <a:latin typeface="Calibri" panose="020F0502020204030204" pitchFamily="34" charset="0"/>
                <a:ea typeface="宋体" panose="02010600030101010101" pitchFamily="2" charset="-122"/>
                <a:cs typeface="+mn-cs"/>
              </a:rPr>
              <a:t>Olshausen</a:t>
            </a:r>
            <a:r>
              <a:rPr lang="zh-CN" altLang="en-US" b="0" i="0" kern="1200" dirty="0" smtClean="0">
                <a:solidFill>
                  <a:srgbClr val="FF0000"/>
                </a:solidFill>
                <a:effectLst/>
                <a:latin typeface="Calibri" panose="020F0502020204030204" pitchFamily="34" charset="0"/>
                <a:ea typeface="宋体" panose="02010600030101010101" pitchFamily="2" charset="-122"/>
                <a:cs typeface="+mn-cs"/>
              </a:rPr>
              <a:t>等在</a:t>
            </a:r>
            <a:r>
              <a:rPr lang="en-US" altLang="zh-CN" b="0" i="1" kern="1200" dirty="0" smtClean="0">
                <a:solidFill>
                  <a:srgbClr val="FF0000"/>
                </a:solidFill>
                <a:effectLst/>
                <a:latin typeface="Calibri" panose="020F0502020204030204" pitchFamily="34" charset="0"/>
                <a:ea typeface="宋体" panose="02010600030101010101" pitchFamily="2" charset="-122"/>
                <a:cs typeface="+mn-cs"/>
              </a:rPr>
              <a:t>Nature</a:t>
            </a:r>
            <a:r>
              <a:rPr lang="zh-CN" altLang="en-US" b="0" i="0" kern="1200" dirty="0" smtClean="0">
                <a:solidFill>
                  <a:srgbClr val="FF0000"/>
                </a:solidFill>
                <a:effectLst/>
                <a:latin typeface="Calibri" panose="020F0502020204030204" pitchFamily="34" charset="0"/>
                <a:ea typeface="宋体" panose="02010600030101010101" pitchFamily="2" charset="-122"/>
                <a:cs typeface="+mn-cs"/>
              </a:rPr>
              <a:t>杂志发表论文指出：自然图像经过稀疏编码后得到的基函数类似</a:t>
            </a:r>
            <a:r>
              <a:rPr lang="en-US" altLang="zh-CN" b="0" i="0" kern="1200" dirty="0" smtClean="0">
                <a:solidFill>
                  <a:srgbClr val="FF0000"/>
                </a:solidFill>
                <a:effectLst/>
                <a:latin typeface="Calibri" panose="020F0502020204030204" pitchFamily="34" charset="0"/>
                <a:ea typeface="宋体" panose="02010600030101010101" pitchFamily="2" charset="-122"/>
                <a:cs typeface="+mn-cs"/>
              </a:rPr>
              <a:t>V1</a:t>
            </a:r>
            <a:r>
              <a:rPr lang="zh-CN" altLang="en-US" b="0" i="0" kern="1200" dirty="0" smtClean="0">
                <a:solidFill>
                  <a:srgbClr val="FF0000"/>
                </a:solidFill>
                <a:effectLst/>
                <a:latin typeface="Calibri" panose="020F0502020204030204" pitchFamily="34" charset="0"/>
                <a:ea typeface="宋体" panose="02010600030101010101" pitchFamily="2" charset="-122"/>
                <a:cs typeface="+mn-cs"/>
              </a:rPr>
              <a:t>区简单细胞感受野的反应特性（空间局部性、空间方向性、信息选择性）。</a:t>
            </a:r>
            <a:endParaRPr lang="en-US" altLang="zh-CN" b="0" i="0" kern="1200" dirty="0" smtClean="0">
              <a:solidFill>
                <a:srgbClr val="FF0000"/>
              </a:solidFill>
              <a:effectLst/>
              <a:latin typeface="Calibri" panose="020F0502020204030204" pitchFamily="34" charset="0"/>
              <a:ea typeface="宋体" panose="02010600030101010101" pitchFamily="2" charset="-122"/>
              <a:cs typeface="+mn-cs"/>
            </a:endParaRPr>
          </a:p>
          <a:p>
            <a:pPr marL="0" marR="0" indent="0" algn="l" defTabSz="1217613"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US" altLang="zh-CN" b="0" i="0" kern="1200" dirty="0" smtClean="0">
              <a:solidFill>
                <a:srgbClr val="FF0000"/>
              </a:solidFill>
              <a:effectLst/>
              <a:latin typeface="Calibri" panose="020F0502020204030204" pitchFamily="34" charset="0"/>
              <a:ea typeface="宋体" panose="02010600030101010101" pitchFamily="2" charset="-122"/>
              <a:cs typeface="+mn-cs"/>
            </a:endParaRPr>
          </a:p>
          <a:p>
            <a:pPr marL="0" marR="0" indent="0" algn="l" defTabSz="1217613" rtl="0" eaLnBrk="0" fontAlgn="base" latinLnBrk="0" hangingPunct="0">
              <a:lnSpc>
                <a:spcPct val="100000"/>
              </a:lnSpc>
              <a:spcBef>
                <a:spcPct val="30000"/>
              </a:spcBef>
              <a:spcAft>
                <a:spcPct val="0"/>
              </a:spcAft>
              <a:buClrTx/>
              <a:buSzTx/>
              <a:buFont typeface="Arial" panose="020B0604020202020204" pitchFamily="34" charset="0"/>
              <a:buNone/>
              <a:tabLst/>
              <a:defRPr/>
            </a:pPr>
            <a:r>
              <a:rPr lang="zh-CN" altLang="en-US" b="0" i="0" kern="1200" dirty="0" smtClean="0">
                <a:solidFill>
                  <a:srgbClr val="FF0000"/>
                </a:solidFill>
                <a:effectLst/>
                <a:latin typeface="Calibri" panose="020F0502020204030204" pitchFamily="34" charset="0"/>
                <a:ea typeface="宋体" panose="02010600030101010101" pitchFamily="2" charset="-122"/>
                <a:cs typeface="+mn-cs"/>
              </a:rPr>
              <a:t>也就是说，神经学加认为，人体的视觉神经是以稀疏编码的形式来识别视觉信息的，表示图像可以以比较小的图像基来还原</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7B7DB485-9F35-4CCA-B105-0886EFA251C8}" type="slidenum">
              <a:rPr lang="zh-CN" altLang="en-US" smtClean="0"/>
              <a:pPr>
                <a:defRPr/>
              </a:pPr>
              <a:t>8</a:t>
            </a:fld>
            <a:endParaRPr lang="en-US"/>
          </a:p>
        </p:txBody>
      </p:sp>
    </p:spTree>
    <p:extLst>
      <p:ext uri="{BB962C8B-B14F-4D97-AF65-F5344CB8AC3E}">
        <p14:creationId xmlns:p14="http://schemas.microsoft.com/office/powerpoint/2010/main" val="2919591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kern="1200" dirty="0" smtClean="0">
                <a:solidFill>
                  <a:srgbClr val="FF0000"/>
                </a:solidFill>
                <a:effectLst/>
                <a:latin typeface="Calibri" panose="020F0502020204030204" pitchFamily="34" charset="0"/>
                <a:ea typeface="宋体" panose="02010600030101010101" pitchFamily="2" charset="-122"/>
                <a:cs typeface="+mn-cs"/>
              </a:rPr>
              <a:t>由此引出一般的稀疏编码概念</a:t>
            </a:r>
            <a:endParaRPr lang="en-US" altLang="zh-CN" b="0" i="0" kern="1200" dirty="0" smtClean="0">
              <a:solidFill>
                <a:srgbClr val="FF0000"/>
              </a:solidFill>
              <a:effectLst/>
              <a:latin typeface="Calibri" panose="020F0502020204030204" pitchFamily="34" charset="0"/>
              <a:ea typeface="宋体" panose="02010600030101010101" pitchFamily="2" charset="-122"/>
              <a:cs typeface="+mn-cs"/>
            </a:endParaRPr>
          </a:p>
          <a:p>
            <a:r>
              <a:rPr lang="zh-CN" altLang="en-US" b="0" i="0" kern="1200" dirty="0" smtClean="0">
                <a:solidFill>
                  <a:srgbClr val="FF0000"/>
                </a:solidFill>
                <a:effectLst/>
                <a:latin typeface="Calibri" panose="020F0502020204030204" pitchFamily="34" charset="0"/>
                <a:ea typeface="宋体" panose="02010600030101010101" pitchFamily="2" charset="-122"/>
                <a:cs typeface="+mn-cs"/>
              </a:rPr>
              <a:t>稀疏编码算法是一种无监督学习方法，它用来寻找一组“超完备”基向量来更高效地表示样本数据。</a:t>
            </a:r>
            <a:endParaRPr lang="en-US" altLang="zh-CN" b="0" i="0" kern="1200" dirty="0" smtClean="0">
              <a:solidFill>
                <a:srgbClr val="FF0000"/>
              </a:solidFill>
              <a:effectLst/>
              <a:latin typeface="Calibri" panose="020F0502020204030204" pitchFamily="34" charset="0"/>
              <a:ea typeface="宋体" panose="02010600030101010101" pitchFamily="2" charset="-122"/>
              <a:cs typeface="+mn-cs"/>
            </a:endParaRPr>
          </a:p>
          <a:p>
            <a:r>
              <a:rPr lang="en-US" altLang="zh-CN" b="0" i="0" kern="1200" dirty="0" smtClean="0">
                <a:solidFill>
                  <a:srgbClr val="FF0000"/>
                </a:solidFill>
                <a:effectLst/>
                <a:latin typeface="Calibri" panose="020F0502020204030204" pitchFamily="34" charset="0"/>
                <a:ea typeface="宋体" panose="02010600030101010101" pitchFamily="2" charset="-122"/>
                <a:cs typeface="+mn-cs"/>
              </a:rPr>
              <a:t>X</a:t>
            </a:r>
            <a:r>
              <a:rPr lang="zh-CN" altLang="en-US" b="0" i="0" kern="1200" dirty="0" smtClean="0">
                <a:solidFill>
                  <a:srgbClr val="FF0000"/>
                </a:solidFill>
                <a:effectLst/>
                <a:latin typeface="Calibri" panose="020F0502020204030204" pitchFamily="34" charset="0"/>
                <a:ea typeface="宋体" panose="02010600030101010101" pitchFamily="2" charset="-122"/>
                <a:cs typeface="+mn-cs"/>
              </a:rPr>
              <a:t>是一个输入向量，我们使用基向量的线性组合来表示输入向量，因为基向量是所谓“超完备”的，也就是基向量的个数大于秩的数目。这样的话线性组合就不是唯一的。我们添加一个稀疏性约束来确定最终的稀疏表达向量。</a:t>
            </a:r>
            <a:endParaRPr lang="en-US" altLang="zh-CN" b="0" i="0" kern="1200" dirty="0" smtClean="0">
              <a:solidFill>
                <a:srgbClr val="FF0000"/>
              </a:solidFill>
              <a:effectLst/>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7B7DB485-9F35-4CCA-B105-0886EFA251C8}" type="slidenum">
              <a:rPr lang="zh-CN" altLang="en-US" smtClean="0"/>
              <a:pPr>
                <a:defRPr/>
              </a:pPr>
              <a:t>9</a:t>
            </a:fld>
            <a:endParaRPr lang="en-US"/>
          </a:p>
        </p:txBody>
      </p:sp>
    </p:spTree>
    <p:extLst>
      <p:ext uri="{BB962C8B-B14F-4D97-AF65-F5344CB8AC3E}">
        <p14:creationId xmlns:p14="http://schemas.microsoft.com/office/powerpoint/2010/main" val="31824182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pPr>
              <a:defRPr/>
            </a:pPr>
            <a:fld id="{63AB3A51-4CF7-45EE-A4FA-89CC7DD50DD6}" type="datetimeFigureOut">
              <a:rPr lang="zh-CN" altLang="en-US" smtClean="0"/>
              <a:pPr>
                <a:defRPr/>
              </a:pPr>
              <a:t>2017/4/26</a:t>
            </a:fld>
            <a:endParaRPr 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7EA9FA40-4BE1-48F9-9795-7DA2AE7BBC97}" type="slidenum">
              <a:rPr lang="zh-CN" altLang="en-US"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图片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9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任意多边形 8"/>
          <p:cNvSpPr>
            <a:spLocks/>
          </p:cNvSpPr>
          <p:nvPr userDrawn="1"/>
        </p:nvSpPr>
        <p:spPr bwMode="auto">
          <a:xfrm>
            <a:off x="422275" y="5459413"/>
            <a:ext cx="1033463" cy="1436687"/>
          </a:xfrm>
          <a:custGeom>
            <a:avLst/>
            <a:gdLst>
              <a:gd name="T0" fmla="*/ 311384 w 1379382"/>
              <a:gd name="T1" fmla="*/ 0 h 1436917"/>
              <a:gd name="T2" fmla="*/ 318374 w 1379382"/>
              <a:gd name="T3" fmla="*/ 15250 h 1436917"/>
              <a:gd name="T4" fmla="*/ 390091 w 1379382"/>
              <a:gd name="T5" fmla="*/ 370636 h 1436917"/>
              <a:gd name="T6" fmla="*/ 389277 w 1379382"/>
              <a:gd name="T7" fmla="*/ 372409 h 1436917"/>
              <a:gd name="T8" fmla="*/ 406181 w 1379382"/>
              <a:gd name="T9" fmla="*/ 450365 h 1436917"/>
              <a:gd name="T10" fmla="*/ 434636 w 1379382"/>
              <a:gd name="T11" fmla="*/ 591374 h 1436917"/>
              <a:gd name="T12" fmla="*/ 251488 w 1379382"/>
              <a:gd name="T13" fmla="*/ 1435997 h 1436917"/>
              <a:gd name="T14" fmla="*/ 0 w 1379382"/>
              <a:gd name="T15" fmla="*/ 1435997 h 1436917"/>
              <a:gd name="T16" fmla="*/ 311384 w 1379382"/>
              <a:gd name="T17" fmla="*/ 0 h 14369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solidFill>
          <a:ln w="12700" cap="flat" cmpd="sng">
            <a:solidFill>
              <a:srgbClr val="EE8F82"/>
            </a:solidFill>
            <a:round/>
            <a:headEnd/>
            <a:tailEnd/>
          </a:ln>
        </p:spPr>
        <p:txBody>
          <a:bodyPr anchor="ctr"/>
          <a:lstStyle/>
          <a:p>
            <a:endParaRPr lang="zh-CN" altLang="en-US"/>
          </a:p>
        </p:txBody>
      </p:sp>
      <p:sp>
        <p:nvSpPr>
          <p:cNvPr id="12" name="任意多边形 9"/>
          <p:cNvSpPr>
            <a:spLocks/>
          </p:cNvSpPr>
          <p:nvPr userDrawn="1"/>
        </p:nvSpPr>
        <p:spPr bwMode="auto">
          <a:xfrm>
            <a:off x="1462088" y="5459413"/>
            <a:ext cx="1033462" cy="1436687"/>
          </a:xfrm>
          <a:custGeom>
            <a:avLst/>
            <a:gdLst>
              <a:gd name="T0" fmla="*/ 123339 w 1377333"/>
              <a:gd name="T1" fmla="*/ 0 h 1436916"/>
              <a:gd name="T2" fmla="*/ 436578 w 1377333"/>
              <a:gd name="T3" fmla="*/ 1436000 h 1436916"/>
              <a:gd name="T4" fmla="*/ 183591 w 1377333"/>
              <a:gd name="T5" fmla="*/ 1436000 h 1436916"/>
              <a:gd name="T6" fmla="*/ 0 w 1377333"/>
              <a:gd name="T7" fmla="*/ 594353 h 1436916"/>
              <a:gd name="T8" fmla="*/ 118546 w 1377333"/>
              <a:gd name="T9" fmla="*/ 10389 h 1436916"/>
              <a:gd name="T10" fmla="*/ 123339 w 1377333"/>
              <a:gd name="T11" fmla="*/ 0 h 14369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77333" h="1436916">
                <a:moveTo>
                  <a:pt x="389113" y="0"/>
                </a:moveTo>
                <a:lnTo>
                  <a:pt x="1377333" y="1436916"/>
                </a:lnTo>
                <a:lnTo>
                  <a:pt x="579200" y="1436916"/>
                </a:lnTo>
                <a:lnTo>
                  <a:pt x="0" y="594733"/>
                </a:lnTo>
                <a:lnTo>
                  <a:pt x="373996" y="10397"/>
                </a:lnTo>
                <a:lnTo>
                  <a:pt x="389113" y="0"/>
                </a:lnTo>
                <a:close/>
              </a:path>
            </a:pathLst>
          </a:custGeom>
          <a:solidFill>
            <a:srgbClr val="EE8F82"/>
          </a:solidFill>
          <a:ln w="12700" cap="flat" cmpd="sng">
            <a:solidFill>
              <a:srgbClr val="EE8F82"/>
            </a:solidFill>
            <a:round/>
            <a:headEnd/>
            <a:tailEnd/>
          </a:ln>
        </p:spPr>
        <p:txBody>
          <a:bodyPr anchor="ctr"/>
          <a:lstStyle/>
          <a:p>
            <a:endParaRPr lang="zh-CN" altLang="en-US"/>
          </a:p>
        </p:txBody>
      </p:sp>
      <p:sp>
        <p:nvSpPr>
          <p:cNvPr id="13" name="任意多边形 10"/>
          <p:cNvSpPr>
            <a:spLocks/>
          </p:cNvSpPr>
          <p:nvPr userDrawn="1"/>
        </p:nvSpPr>
        <p:spPr bwMode="auto">
          <a:xfrm flipV="1">
            <a:off x="4098925" y="5122863"/>
            <a:ext cx="1208088" cy="1773237"/>
          </a:xfrm>
          <a:custGeom>
            <a:avLst/>
            <a:gdLst>
              <a:gd name="T0" fmla="*/ 387829 w 1608398"/>
              <a:gd name="T1" fmla="*/ 1774260 h 1772896"/>
              <a:gd name="T2" fmla="*/ 392637 w 1608398"/>
              <a:gd name="T3" fmla="*/ 1763855 h 1772896"/>
              <a:gd name="T4" fmla="*/ 511597 w 1608398"/>
              <a:gd name="T5" fmla="*/ 1179071 h 1772896"/>
              <a:gd name="T6" fmla="*/ 253869 w 1608398"/>
              <a:gd name="T7" fmla="*/ 0 h 1772896"/>
              <a:gd name="T8" fmla="*/ 0 w 1608398"/>
              <a:gd name="T9" fmla="*/ 0 h 1772896"/>
              <a:gd name="T10" fmla="*/ 387829 w 1608398"/>
              <a:gd name="T11" fmla="*/ 1774260 h 17728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F756B">
              <a:alpha val="87842"/>
            </a:srgbClr>
          </a:solidFill>
          <a:ln w="12700" cap="flat" cmpd="sng">
            <a:solidFill>
              <a:srgbClr val="EE8F82"/>
            </a:solidFill>
            <a:round/>
            <a:headEnd/>
            <a:tailEnd/>
          </a:ln>
        </p:spPr>
        <p:txBody>
          <a:bodyPr anchor="ctr"/>
          <a:lstStyle/>
          <a:p>
            <a:endParaRPr lang="zh-CN" altLang="en-US"/>
          </a:p>
        </p:txBody>
      </p:sp>
      <p:sp>
        <p:nvSpPr>
          <p:cNvPr id="14" name="任意多边形 11"/>
          <p:cNvSpPr>
            <a:spLocks/>
          </p:cNvSpPr>
          <p:nvPr userDrawn="1"/>
        </p:nvSpPr>
        <p:spPr bwMode="auto">
          <a:xfrm flipH="1" flipV="1">
            <a:off x="3300413" y="4205288"/>
            <a:ext cx="1679575" cy="2690812"/>
          </a:xfrm>
          <a:custGeom>
            <a:avLst/>
            <a:gdLst>
              <a:gd name="T0" fmla="*/ 585794 w 2239155"/>
              <a:gd name="T1" fmla="*/ 2693114 h 2690045"/>
              <a:gd name="T2" fmla="*/ 0 w 2239155"/>
              <a:gd name="T3" fmla="*/ 0 h 2690045"/>
              <a:gd name="T4" fmla="*/ 252719 w 2239155"/>
              <a:gd name="T5" fmla="*/ 0 h 2690045"/>
              <a:gd name="T6" fmla="*/ 709002 w 2239155"/>
              <a:gd name="T7" fmla="*/ 2097703 h 2690045"/>
              <a:gd name="T8" fmla="*/ 590581 w 2239155"/>
              <a:gd name="T9" fmla="*/ 2682705 h 2690045"/>
              <a:gd name="T10" fmla="*/ 585794 w 2239155"/>
              <a:gd name="T11" fmla="*/ 2693114 h 269004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39155" h="2690045">
                <a:moveTo>
                  <a:pt x="1850042" y="2690045"/>
                </a:moveTo>
                <a:lnTo>
                  <a:pt x="0" y="0"/>
                </a:lnTo>
                <a:lnTo>
                  <a:pt x="798132" y="0"/>
                </a:lnTo>
                <a:lnTo>
                  <a:pt x="2239155" y="2095312"/>
                </a:lnTo>
                <a:lnTo>
                  <a:pt x="1865159" y="2679648"/>
                </a:lnTo>
                <a:lnTo>
                  <a:pt x="1850042" y="2690045"/>
                </a:lnTo>
                <a:close/>
              </a:path>
            </a:pathLst>
          </a:custGeom>
          <a:solidFill>
            <a:srgbClr val="A9BD9C"/>
          </a:solidFill>
          <a:ln w="12700" cap="flat" cmpd="sng">
            <a:solidFill>
              <a:srgbClr val="A9BD9C"/>
            </a:solidFill>
            <a:round/>
            <a:headEnd/>
            <a:tailEnd/>
          </a:ln>
        </p:spPr>
        <p:txBody>
          <a:bodyPr anchor="ctr"/>
          <a:lstStyle/>
          <a:p>
            <a:endParaRPr lang="zh-CN" altLang="en-US"/>
          </a:p>
        </p:txBody>
      </p:sp>
      <p:sp>
        <p:nvSpPr>
          <p:cNvPr id="15" name="任意多边形 12"/>
          <p:cNvSpPr>
            <a:spLocks/>
          </p:cNvSpPr>
          <p:nvPr userDrawn="1"/>
        </p:nvSpPr>
        <p:spPr bwMode="auto">
          <a:xfrm>
            <a:off x="7932738" y="2868613"/>
            <a:ext cx="576262" cy="595312"/>
          </a:xfrm>
          <a:custGeom>
            <a:avLst/>
            <a:gdLst>
              <a:gd name="T0" fmla="*/ 120552 w 768171"/>
              <a:gd name="T1" fmla="*/ 0 h 594733"/>
              <a:gd name="T2" fmla="*/ 122266 w 768171"/>
              <a:gd name="T3" fmla="*/ 7905 h 594733"/>
              <a:gd name="T4" fmla="*/ 151934 w 768171"/>
              <a:gd name="T5" fmla="*/ 144642 h 594733"/>
              <a:gd name="T6" fmla="*/ 168105 w 768171"/>
              <a:gd name="T7" fmla="*/ 224734 h 594733"/>
              <a:gd name="T8" fmla="*/ 240188 w 768171"/>
              <a:gd name="T9" fmla="*/ 581735 h 594733"/>
              <a:gd name="T10" fmla="*/ 243281 w 768171"/>
              <a:gd name="T11" fmla="*/ 597053 h 594733"/>
              <a:gd name="T12" fmla="*/ 0 w 768171"/>
              <a:gd name="T13" fmla="*/ 597053 h 594733"/>
              <a:gd name="T14" fmla="*/ 2107 w 768171"/>
              <a:gd name="T15" fmla="*/ 586615 h 594733"/>
              <a:gd name="T16" fmla="*/ 120552 w 768171"/>
              <a:gd name="T17" fmla="*/ 0 h 5947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lnTo>
                  <a:pt x="380650" y="0"/>
                </a:lnTo>
                <a:close/>
              </a:path>
            </a:pathLst>
          </a:custGeom>
          <a:solidFill>
            <a:srgbClr val="D57053">
              <a:alpha val="49019"/>
            </a:srgbClr>
          </a:solidFill>
          <a:ln w="12700" cap="flat" cmpd="sng">
            <a:solidFill>
              <a:srgbClr val="DF9B83">
                <a:alpha val="47058"/>
              </a:srgbClr>
            </a:solidFill>
            <a:round/>
            <a:headEnd/>
            <a:tailEnd/>
          </a:ln>
        </p:spPr>
        <p:txBody>
          <a:bodyPr anchor="ctr"/>
          <a:lstStyle/>
          <a:p>
            <a:endParaRPr lang="zh-CN" altLang="en-US"/>
          </a:p>
        </p:txBody>
      </p:sp>
      <p:sp>
        <p:nvSpPr>
          <p:cNvPr id="16" name="任意多边形 13"/>
          <p:cNvSpPr>
            <a:spLocks/>
          </p:cNvSpPr>
          <p:nvPr userDrawn="1"/>
        </p:nvSpPr>
        <p:spPr bwMode="auto">
          <a:xfrm>
            <a:off x="7112000" y="0"/>
            <a:ext cx="1106488" cy="1577975"/>
          </a:xfrm>
          <a:custGeom>
            <a:avLst/>
            <a:gdLst>
              <a:gd name="T0" fmla="*/ 0 w 1474363"/>
              <a:gd name="T1" fmla="*/ 0 h 1578002"/>
              <a:gd name="T2" fmla="*/ 253370 w 1474363"/>
              <a:gd name="T3" fmla="*/ 0 h 1578002"/>
              <a:gd name="T4" fmla="*/ 468042 w 1474363"/>
              <a:gd name="T5" fmla="*/ 983201 h 1578002"/>
              <a:gd name="T6" fmla="*/ 349316 w 1474363"/>
              <a:gd name="T7" fmla="*/ 1567497 h 1578002"/>
              <a:gd name="T8" fmla="*/ 344516 w 1474363"/>
              <a:gd name="T9" fmla="*/ 1577894 h 1578002"/>
              <a:gd name="T10" fmla="*/ 0 w 1474363"/>
              <a:gd name="T11" fmla="*/ 0 h 157800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98"/>
            </a:srgbClr>
          </a:solidFill>
          <a:ln w="12700" cap="flat" cmpd="sng">
            <a:solidFill>
              <a:srgbClr val="EFE3C2"/>
            </a:solidFill>
            <a:round/>
            <a:headEnd/>
            <a:tailEnd/>
          </a:ln>
        </p:spPr>
        <p:txBody>
          <a:bodyPr anchor="ctr"/>
          <a:lstStyle/>
          <a:p>
            <a:endParaRPr lang="zh-CN" altLang="en-US"/>
          </a:p>
        </p:txBody>
      </p:sp>
      <p:sp>
        <p:nvSpPr>
          <p:cNvPr id="17" name="任意多边形 14"/>
          <p:cNvSpPr>
            <a:spLocks/>
          </p:cNvSpPr>
          <p:nvPr userDrawn="1"/>
        </p:nvSpPr>
        <p:spPr bwMode="auto">
          <a:xfrm>
            <a:off x="8223250" y="0"/>
            <a:ext cx="928688" cy="1577975"/>
          </a:xfrm>
          <a:custGeom>
            <a:avLst/>
            <a:gdLst>
              <a:gd name="T0" fmla="*/ 214535 w 1238362"/>
              <a:gd name="T1" fmla="*/ 0 h 1578002"/>
              <a:gd name="T2" fmla="*/ 391685 w 1238362"/>
              <a:gd name="T3" fmla="*/ 0 h 1578002"/>
              <a:gd name="T4" fmla="*/ 391685 w 1238362"/>
              <a:gd name="T5" fmla="*/ 346110 h 1578002"/>
              <a:gd name="T6" fmla="*/ 123721 w 1238362"/>
              <a:gd name="T7" fmla="*/ 1577894 h 1578002"/>
              <a:gd name="T8" fmla="*/ 116705 w 1238362"/>
              <a:gd name="T9" fmla="*/ 1562636 h 1578002"/>
              <a:gd name="T10" fmla="*/ 44715 w 1238362"/>
              <a:gd name="T11" fmla="*/ 1207046 h 1578002"/>
              <a:gd name="T12" fmla="*/ 45532 w 1238362"/>
              <a:gd name="T13" fmla="*/ 1205269 h 1578002"/>
              <a:gd name="T14" fmla="*/ 28564 w 1238362"/>
              <a:gd name="T15" fmla="*/ 1127273 h 1578002"/>
              <a:gd name="T16" fmla="*/ 0 w 1238362"/>
              <a:gd name="T17" fmla="*/ 986180 h 1578002"/>
              <a:gd name="T18" fmla="*/ 214535 w 1238362"/>
              <a:gd name="T19" fmla="*/ 0 h 15780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0979"/>
            </a:srgbClr>
          </a:solidFill>
          <a:ln w="12700" cap="flat" cmpd="sng">
            <a:solidFill>
              <a:srgbClr val="EEE6C8"/>
            </a:solidFill>
            <a:round/>
            <a:headEnd/>
            <a:tailEnd/>
          </a:ln>
        </p:spPr>
        <p:txBody>
          <a:bodyPr anchor="ctr"/>
          <a:lstStyle/>
          <a:p>
            <a:endParaRPr lang="zh-CN" altLang="en-US"/>
          </a:p>
        </p:txBody>
      </p:sp>
      <p:sp>
        <p:nvSpPr>
          <p:cNvPr id="18" name="任意多边形 15"/>
          <p:cNvSpPr>
            <a:spLocks/>
          </p:cNvSpPr>
          <p:nvPr userDrawn="1"/>
        </p:nvSpPr>
        <p:spPr bwMode="auto">
          <a:xfrm>
            <a:off x="8402638" y="1946275"/>
            <a:ext cx="598487" cy="1160463"/>
          </a:xfrm>
          <a:custGeom>
            <a:avLst/>
            <a:gdLst>
              <a:gd name="T0" fmla="*/ 126256 w 798132"/>
              <a:gd name="T1" fmla="*/ 0 h 1160519"/>
              <a:gd name="T2" fmla="*/ 252512 w 798132"/>
              <a:gd name="T3" fmla="*/ 580148 h 1160519"/>
              <a:gd name="T4" fmla="*/ 126256 w 798132"/>
              <a:gd name="T5" fmla="*/ 1160295 h 1160519"/>
              <a:gd name="T6" fmla="*/ 0 w 798132"/>
              <a:gd name="T7" fmla="*/ 580148 h 1160519"/>
              <a:gd name="T8" fmla="*/ 126256 w 798132"/>
              <a:gd name="T9" fmla="*/ 0 h 11605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8132" h="1160519">
                <a:moveTo>
                  <a:pt x="399066" y="0"/>
                </a:moveTo>
                <a:lnTo>
                  <a:pt x="798132" y="580260"/>
                </a:lnTo>
                <a:lnTo>
                  <a:pt x="399066" y="1160519"/>
                </a:lnTo>
                <a:lnTo>
                  <a:pt x="0" y="580260"/>
                </a:lnTo>
                <a:lnTo>
                  <a:pt x="399066" y="0"/>
                </a:lnTo>
                <a:close/>
              </a:path>
            </a:pathLst>
          </a:custGeom>
          <a:solidFill>
            <a:srgbClr val="D57053">
              <a:alpha val="25098"/>
            </a:srgbClr>
          </a:solidFill>
          <a:ln w="12700" cap="flat" cmpd="sng">
            <a:solidFill>
              <a:srgbClr val="EAD3BE"/>
            </a:solidFill>
            <a:round/>
            <a:headEnd/>
            <a:tailEnd/>
          </a:ln>
        </p:spPr>
        <p:txBody>
          <a:bodyPr anchor="ctr"/>
          <a:lstStyle/>
          <a:p>
            <a:endParaRPr lang="zh-CN" altLang="en-US"/>
          </a:p>
        </p:txBody>
      </p:sp>
      <p:sp>
        <p:nvSpPr>
          <p:cNvPr id="19" name="任意多边形 16"/>
          <p:cNvSpPr>
            <a:spLocks/>
          </p:cNvSpPr>
          <p:nvPr userDrawn="1"/>
        </p:nvSpPr>
        <p:spPr bwMode="auto">
          <a:xfrm>
            <a:off x="8701088" y="1071563"/>
            <a:ext cx="450850" cy="1455737"/>
          </a:xfrm>
          <a:custGeom>
            <a:avLst/>
            <a:gdLst>
              <a:gd name="T0" fmla="*/ 189599 w 601946"/>
              <a:gd name="T1" fmla="*/ 0 h 1455517"/>
              <a:gd name="T2" fmla="*/ 189599 w 601946"/>
              <a:gd name="T3" fmla="*/ 1161220 h 1455517"/>
              <a:gd name="T4" fmla="*/ 125697 w 601946"/>
              <a:gd name="T5" fmla="*/ 1456397 h 1455517"/>
              <a:gd name="T6" fmla="*/ 0 w 601946"/>
              <a:gd name="T7" fmla="*/ 875785 h 1455517"/>
              <a:gd name="T8" fmla="*/ 189599 w 601946"/>
              <a:gd name="T9" fmla="*/ 0 h 1455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1946" h="1455517">
                <a:moveTo>
                  <a:pt x="601946" y="0"/>
                </a:moveTo>
                <a:lnTo>
                  <a:pt x="601946" y="1160520"/>
                </a:lnTo>
                <a:lnTo>
                  <a:pt x="399066" y="1455517"/>
                </a:lnTo>
                <a:lnTo>
                  <a:pt x="0" y="875257"/>
                </a:lnTo>
                <a:lnTo>
                  <a:pt x="601946" y="0"/>
                </a:lnTo>
                <a:close/>
              </a:path>
            </a:pathLst>
          </a:custGeom>
          <a:solidFill>
            <a:srgbClr val="EBCEBC"/>
          </a:solidFill>
          <a:ln w="12700" cap="flat" cmpd="sng">
            <a:solidFill>
              <a:srgbClr val="EACDBA"/>
            </a:solidFill>
            <a:round/>
            <a:headEnd/>
            <a:tailEnd/>
          </a:ln>
        </p:spPr>
        <p:txBody>
          <a:bodyPr anchor="ctr"/>
          <a:lstStyle/>
          <a:p>
            <a:endParaRPr lang="zh-CN" altLang="en-US"/>
          </a:p>
        </p:txBody>
      </p:sp>
      <p:sp>
        <p:nvSpPr>
          <p:cNvPr id="20" name="任意多边形 17"/>
          <p:cNvSpPr>
            <a:spLocks/>
          </p:cNvSpPr>
          <p:nvPr userDrawn="1"/>
        </p:nvSpPr>
        <p:spPr bwMode="auto">
          <a:xfrm>
            <a:off x="8223250" y="1590675"/>
            <a:ext cx="477838" cy="936625"/>
          </a:xfrm>
          <a:custGeom>
            <a:avLst/>
            <a:gdLst>
              <a:gd name="T0" fmla="*/ 124208 w 636416"/>
              <a:gd name="T1" fmla="*/ 0 h 936872"/>
              <a:gd name="T2" fmla="*/ 202087 w 636416"/>
              <a:gd name="T3" fmla="*/ 356236 h 936872"/>
              <a:gd name="T4" fmla="*/ 75367 w 636416"/>
              <a:gd name="T5" fmla="*/ 935884 h 936872"/>
              <a:gd name="T6" fmla="*/ 0 w 636416"/>
              <a:gd name="T7" fmla="*/ 591130 h 936872"/>
              <a:gd name="T8" fmla="*/ 28676 w 636416"/>
              <a:gd name="T9" fmla="*/ 450177 h 936872"/>
              <a:gd name="T10" fmla="*/ 45712 w 636416"/>
              <a:gd name="T11" fmla="*/ 372257 h 936872"/>
              <a:gd name="T12" fmla="*/ 44890 w 636416"/>
              <a:gd name="T13" fmla="*/ 370480 h 936872"/>
              <a:gd name="T14" fmla="*/ 117164 w 636416"/>
              <a:gd name="T15" fmla="*/ 15242 h 936872"/>
              <a:gd name="T16" fmla="*/ 124208 w 636416"/>
              <a:gd name="T17" fmla="*/ 0 h 9368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w="12700" cap="flat" cmpd="sng">
            <a:solidFill>
              <a:srgbClr val="D3DDC7"/>
            </a:solidFill>
            <a:round/>
            <a:headEnd/>
            <a:tailEnd/>
          </a:ln>
        </p:spPr>
        <p:txBody>
          <a:bodyPr anchor="ctr"/>
          <a:lstStyle/>
          <a:p>
            <a:endParaRPr lang="zh-CN" altLang="en-US"/>
          </a:p>
        </p:txBody>
      </p:sp>
      <p:sp>
        <p:nvSpPr>
          <p:cNvPr id="21" name="任意多边形 18"/>
          <p:cNvSpPr>
            <a:spLocks/>
          </p:cNvSpPr>
          <p:nvPr userDrawn="1"/>
        </p:nvSpPr>
        <p:spPr bwMode="auto">
          <a:xfrm>
            <a:off x="8223250" y="2527300"/>
            <a:ext cx="477838" cy="936625"/>
          </a:xfrm>
          <a:custGeom>
            <a:avLst/>
            <a:gdLst>
              <a:gd name="T0" fmla="*/ 75367 w 636416"/>
              <a:gd name="T1" fmla="*/ 0 h 936871"/>
              <a:gd name="T2" fmla="*/ 202087 w 636416"/>
              <a:gd name="T3" fmla="*/ 579651 h 936871"/>
              <a:gd name="T4" fmla="*/ 124208 w 636416"/>
              <a:gd name="T5" fmla="*/ 935887 h 936871"/>
              <a:gd name="T6" fmla="*/ 117164 w 636416"/>
              <a:gd name="T7" fmla="*/ 920645 h 936871"/>
              <a:gd name="T8" fmla="*/ 44890 w 636416"/>
              <a:gd name="T9" fmla="*/ 565403 h 936871"/>
              <a:gd name="T10" fmla="*/ 45712 w 636416"/>
              <a:gd name="T11" fmla="*/ 563630 h 936871"/>
              <a:gd name="T12" fmla="*/ 28676 w 636416"/>
              <a:gd name="T13" fmla="*/ 485706 h 936871"/>
              <a:gd name="T14" fmla="*/ 0 w 636416"/>
              <a:gd name="T15" fmla="*/ 344753 h 936871"/>
              <a:gd name="T16" fmla="*/ 75367 w 636416"/>
              <a:gd name="T17" fmla="*/ 0 h 9368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w="12700" cap="flat" cmpd="sng">
            <a:solidFill>
              <a:srgbClr val="EACDBB"/>
            </a:solidFill>
            <a:round/>
            <a:headEnd/>
            <a:tailEnd/>
          </a:ln>
        </p:spPr>
        <p:txBody>
          <a:bodyPr anchor="ctr"/>
          <a:lstStyle/>
          <a:p>
            <a:endParaRPr lang="zh-CN" altLang="en-US"/>
          </a:p>
        </p:txBody>
      </p:sp>
      <p:sp>
        <p:nvSpPr>
          <p:cNvPr id="22" name="任意多边形 19"/>
          <p:cNvSpPr>
            <a:spLocks/>
          </p:cNvSpPr>
          <p:nvPr userDrawn="1"/>
        </p:nvSpPr>
        <p:spPr bwMode="auto">
          <a:xfrm>
            <a:off x="8701088" y="2527300"/>
            <a:ext cx="450850" cy="1455738"/>
          </a:xfrm>
          <a:custGeom>
            <a:avLst/>
            <a:gdLst>
              <a:gd name="T0" fmla="*/ 125697 w 601946"/>
              <a:gd name="T1" fmla="*/ 0 h 1455516"/>
              <a:gd name="T2" fmla="*/ 189599 w 601946"/>
              <a:gd name="T3" fmla="*/ 295177 h 1455516"/>
              <a:gd name="T4" fmla="*/ 189599 w 601946"/>
              <a:gd name="T5" fmla="*/ 1456404 h 1455516"/>
              <a:gd name="T6" fmla="*/ 0 w 601946"/>
              <a:gd name="T7" fmla="*/ 580615 h 1455516"/>
              <a:gd name="T8" fmla="*/ 125697 w 601946"/>
              <a:gd name="T9" fmla="*/ 0 h 14555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1946" h="1455516">
                <a:moveTo>
                  <a:pt x="399066" y="0"/>
                </a:moveTo>
                <a:lnTo>
                  <a:pt x="601946" y="294997"/>
                </a:lnTo>
                <a:lnTo>
                  <a:pt x="601946" y="1455516"/>
                </a:lnTo>
                <a:lnTo>
                  <a:pt x="0" y="580259"/>
                </a:lnTo>
                <a:lnTo>
                  <a:pt x="399066" y="0"/>
                </a:lnTo>
                <a:close/>
              </a:path>
            </a:pathLst>
          </a:custGeom>
          <a:solidFill>
            <a:srgbClr val="D3DDC7"/>
          </a:solidFill>
          <a:ln w="12700" cap="flat" cmpd="sng">
            <a:solidFill>
              <a:srgbClr val="D3DCC6"/>
            </a:solidFill>
            <a:round/>
            <a:headEnd/>
            <a:tailEnd/>
          </a:ln>
        </p:spPr>
        <p:txBody>
          <a:bodyPr anchor="ctr"/>
          <a:lstStyle/>
          <a:p>
            <a:endParaRPr lang="zh-CN" altLang="en-US"/>
          </a:p>
        </p:txBody>
      </p:sp>
      <p:sp>
        <p:nvSpPr>
          <p:cNvPr id="23" name="任意多边形 20"/>
          <p:cNvSpPr>
            <a:spLocks/>
          </p:cNvSpPr>
          <p:nvPr userDrawn="1"/>
        </p:nvSpPr>
        <p:spPr bwMode="auto">
          <a:xfrm>
            <a:off x="7932738" y="982663"/>
            <a:ext cx="576262" cy="595312"/>
          </a:xfrm>
          <a:custGeom>
            <a:avLst/>
            <a:gdLst>
              <a:gd name="T0" fmla="*/ 120552 w 768171"/>
              <a:gd name="T1" fmla="*/ 0 h 594733"/>
              <a:gd name="T2" fmla="*/ 122266 w 768171"/>
              <a:gd name="T3" fmla="*/ 7905 h 594733"/>
              <a:gd name="T4" fmla="*/ 151934 w 768171"/>
              <a:gd name="T5" fmla="*/ 144642 h 594733"/>
              <a:gd name="T6" fmla="*/ 168105 w 768171"/>
              <a:gd name="T7" fmla="*/ 224734 h 594733"/>
              <a:gd name="T8" fmla="*/ 240188 w 768171"/>
              <a:gd name="T9" fmla="*/ 581735 h 594733"/>
              <a:gd name="T10" fmla="*/ 243281 w 768171"/>
              <a:gd name="T11" fmla="*/ 597053 h 594733"/>
              <a:gd name="T12" fmla="*/ 0 w 768171"/>
              <a:gd name="T13" fmla="*/ 597053 h 594733"/>
              <a:gd name="T14" fmla="*/ 2107 w 768171"/>
              <a:gd name="T15" fmla="*/ 586615 h 594733"/>
              <a:gd name="T16" fmla="*/ 120552 w 768171"/>
              <a:gd name="T17" fmla="*/ 0 h 5947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lnTo>
                  <a:pt x="380650" y="0"/>
                </a:lnTo>
                <a:close/>
              </a:path>
            </a:pathLst>
          </a:custGeom>
          <a:solidFill>
            <a:srgbClr val="E49B35">
              <a:alpha val="36078"/>
            </a:srgbClr>
          </a:solidFill>
          <a:ln w="12700" cap="flat" cmpd="sng">
            <a:solidFill>
              <a:srgbClr val="EBD09D">
                <a:alpha val="34117"/>
              </a:srgbClr>
            </a:solidFill>
            <a:round/>
            <a:headEnd/>
            <a:tailEnd/>
          </a:ln>
        </p:spPr>
        <p:txBody>
          <a:bodyPr anchor="ctr"/>
          <a:lstStyle/>
          <a:p>
            <a:endParaRPr lang="zh-CN" altLang="en-US"/>
          </a:p>
        </p:txBody>
      </p:sp>
      <p:sp>
        <p:nvSpPr>
          <p:cNvPr id="24" name="任意多边形 21"/>
          <p:cNvSpPr>
            <a:spLocks/>
          </p:cNvSpPr>
          <p:nvPr userDrawn="1"/>
        </p:nvSpPr>
        <p:spPr bwMode="auto">
          <a:xfrm flipV="1">
            <a:off x="7932738" y="1590675"/>
            <a:ext cx="576262" cy="593725"/>
          </a:xfrm>
          <a:custGeom>
            <a:avLst/>
            <a:gdLst>
              <a:gd name="T0" fmla="*/ 120552 w 768171"/>
              <a:gd name="T1" fmla="*/ 0 h 594733"/>
              <a:gd name="T2" fmla="*/ 122266 w 768171"/>
              <a:gd name="T3" fmla="*/ 7821 h 594733"/>
              <a:gd name="T4" fmla="*/ 151934 w 768171"/>
              <a:gd name="T5" fmla="*/ 143106 h 594733"/>
              <a:gd name="T6" fmla="*/ 168105 w 768171"/>
              <a:gd name="T7" fmla="*/ 222348 h 594733"/>
              <a:gd name="T8" fmla="*/ 240188 w 768171"/>
              <a:gd name="T9" fmla="*/ 575557 h 594733"/>
              <a:gd name="T10" fmla="*/ 243281 w 768171"/>
              <a:gd name="T11" fmla="*/ 590711 h 594733"/>
              <a:gd name="T12" fmla="*/ 0 w 768171"/>
              <a:gd name="T13" fmla="*/ 590711 h 594733"/>
              <a:gd name="T14" fmla="*/ 2107 w 768171"/>
              <a:gd name="T15" fmla="*/ 580385 h 594733"/>
              <a:gd name="T16" fmla="*/ 120552 w 768171"/>
              <a:gd name="T17" fmla="*/ 0 h 5947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lnTo>
                  <a:pt x="380650" y="0"/>
                </a:lnTo>
                <a:close/>
              </a:path>
            </a:pathLst>
          </a:custGeom>
          <a:solidFill>
            <a:srgbClr val="88A378">
              <a:alpha val="52940"/>
            </a:srgbClr>
          </a:solidFill>
          <a:ln w="12700" cap="flat" cmpd="sng">
            <a:solidFill>
              <a:srgbClr val="B3C4A5">
                <a:alpha val="50195"/>
              </a:srgbClr>
            </a:solidFill>
            <a:round/>
            <a:headEnd/>
            <a:tailEnd/>
          </a:ln>
        </p:spPr>
        <p:txBody>
          <a:bodyPr anchor="ctr"/>
          <a:lstStyle/>
          <a:p>
            <a:endParaRPr lang="zh-CN" altLang="en-US"/>
          </a:p>
        </p:txBody>
      </p:sp>
      <p:sp>
        <p:nvSpPr>
          <p:cNvPr id="25" name="任意多边形 22"/>
          <p:cNvSpPr>
            <a:spLocks/>
          </p:cNvSpPr>
          <p:nvPr userDrawn="1"/>
        </p:nvSpPr>
        <p:spPr bwMode="auto">
          <a:xfrm flipH="1" flipV="1">
            <a:off x="3009900" y="4205288"/>
            <a:ext cx="574675" cy="595312"/>
          </a:xfrm>
          <a:custGeom>
            <a:avLst/>
            <a:gdLst>
              <a:gd name="T0" fmla="*/ 119312 w 768171"/>
              <a:gd name="T1" fmla="*/ 0 h 594733"/>
              <a:gd name="T2" fmla="*/ 121009 w 768171"/>
              <a:gd name="T3" fmla="*/ 7905 h 594733"/>
              <a:gd name="T4" fmla="*/ 150370 w 768171"/>
              <a:gd name="T5" fmla="*/ 144642 h 594733"/>
              <a:gd name="T6" fmla="*/ 166376 w 768171"/>
              <a:gd name="T7" fmla="*/ 224734 h 594733"/>
              <a:gd name="T8" fmla="*/ 237717 w 768171"/>
              <a:gd name="T9" fmla="*/ 581735 h 594733"/>
              <a:gd name="T10" fmla="*/ 240777 w 768171"/>
              <a:gd name="T11" fmla="*/ 597053 h 594733"/>
              <a:gd name="T12" fmla="*/ 0 w 768171"/>
              <a:gd name="T13" fmla="*/ 597053 h 594733"/>
              <a:gd name="T14" fmla="*/ 2085 w 768171"/>
              <a:gd name="T15" fmla="*/ 586615 h 594733"/>
              <a:gd name="T16" fmla="*/ 119312 w 768171"/>
              <a:gd name="T17" fmla="*/ 0 h 5947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lnTo>
                  <a:pt x="380650" y="0"/>
                </a:lnTo>
                <a:close/>
              </a:path>
            </a:pathLst>
          </a:custGeom>
          <a:solidFill>
            <a:srgbClr val="89A67A"/>
          </a:solidFill>
          <a:ln w="12700" cap="flat" cmpd="sng">
            <a:solidFill>
              <a:srgbClr val="89A67A"/>
            </a:solidFill>
            <a:round/>
            <a:headEnd/>
            <a:tailEnd/>
          </a:ln>
        </p:spPr>
        <p:txBody>
          <a:bodyPr anchor="ctr"/>
          <a:lstStyle/>
          <a:p>
            <a:endParaRPr lang="zh-CN" altLang="en-US"/>
          </a:p>
        </p:txBody>
      </p:sp>
      <p:sp>
        <p:nvSpPr>
          <p:cNvPr id="26" name="任意多边形 23"/>
          <p:cNvSpPr>
            <a:spLocks/>
          </p:cNvSpPr>
          <p:nvPr userDrawn="1"/>
        </p:nvSpPr>
        <p:spPr bwMode="auto">
          <a:xfrm>
            <a:off x="1611313" y="4205288"/>
            <a:ext cx="1682750" cy="2703512"/>
          </a:xfrm>
          <a:custGeom>
            <a:avLst/>
            <a:gdLst>
              <a:gd name="T0" fmla="*/ 94034 w 2243162"/>
              <a:gd name="T1" fmla="*/ 2275487 h 2702024"/>
              <a:gd name="T2" fmla="*/ 188068 w 2243162"/>
              <a:gd name="T3" fmla="*/ 2707981 h 2702024"/>
              <a:gd name="T4" fmla="*/ 0 w 2243162"/>
              <a:gd name="T5" fmla="*/ 2707981 h 2702024"/>
              <a:gd name="T6" fmla="*/ 94034 w 2243162"/>
              <a:gd name="T7" fmla="*/ 2275487 h 2702024"/>
              <a:gd name="T8" fmla="*/ 586789 w 2243162"/>
              <a:gd name="T9" fmla="*/ 0 h 2702024"/>
              <a:gd name="T10" fmla="*/ 593819 w 2243162"/>
              <a:gd name="T11" fmla="*/ 15290 h 2702024"/>
              <a:gd name="T12" fmla="*/ 665933 w 2243162"/>
              <a:gd name="T13" fmla="*/ 371689 h 2702024"/>
              <a:gd name="T14" fmla="*/ 665114 w 2243162"/>
              <a:gd name="T15" fmla="*/ 373470 h 2702024"/>
              <a:gd name="T16" fmla="*/ 682111 w 2243162"/>
              <a:gd name="T17" fmla="*/ 451646 h 2702024"/>
              <a:gd name="T18" fmla="*/ 710725 w 2243162"/>
              <a:gd name="T19" fmla="*/ 593058 h 2702024"/>
              <a:gd name="T20" fmla="*/ 253502 w 2243162"/>
              <a:gd name="T21" fmla="*/ 2695975 h 2702024"/>
              <a:gd name="T22" fmla="*/ 187448 w 2243162"/>
              <a:gd name="T23" fmla="*/ 2695975 h 2702024"/>
              <a:gd name="T24" fmla="*/ 94034 w 2243162"/>
              <a:gd name="T25" fmla="*/ 2266334 h 2702024"/>
              <a:gd name="T26" fmla="*/ 586789 w 2243162"/>
              <a:gd name="T27" fmla="*/ 0 h 270202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243162" h="2702024">
                <a:moveTo>
                  <a:pt x="296787" y="2270482"/>
                </a:moveTo>
                <a:lnTo>
                  <a:pt x="593574" y="2702024"/>
                </a:lnTo>
                <a:lnTo>
                  <a:pt x="0" y="2702024"/>
                </a:lnTo>
                <a:lnTo>
                  <a:pt x="296787" y="2270482"/>
                </a:lnTo>
                <a:close/>
                <a:moveTo>
                  <a:pt x="1852001" y="0"/>
                </a:moveTo>
                <a:lnTo>
                  <a:pt x="1874186" y="15258"/>
                </a:lnTo>
                <a:lnTo>
                  <a:pt x="2101791" y="370872"/>
                </a:lnTo>
                <a:lnTo>
                  <a:pt x="2099207" y="372649"/>
                </a:lnTo>
                <a:lnTo>
                  <a:pt x="2152853" y="450653"/>
                </a:lnTo>
                <a:lnTo>
                  <a:pt x="2243162" y="591754"/>
                </a:lnTo>
                <a:lnTo>
                  <a:pt x="800090" y="2690045"/>
                </a:lnTo>
                <a:lnTo>
                  <a:pt x="591618" y="2690045"/>
                </a:lnTo>
                <a:lnTo>
                  <a:pt x="296788" y="2261349"/>
                </a:lnTo>
                <a:lnTo>
                  <a:pt x="1852001" y="0"/>
                </a:lnTo>
                <a:close/>
              </a:path>
            </a:pathLst>
          </a:custGeom>
          <a:solidFill>
            <a:srgbClr val="A2B894">
              <a:alpha val="90979"/>
            </a:srgbClr>
          </a:solidFill>
          <a:ln w="12700" cap="flat" cmpd="sng">
            <a:solidFill>
              <a:srgbClr val="A9BD9C"/>
            </a:solidFill>
            <a:round/>
            <a:headEnd/>
            <a:tailEnd/>
          </a:ln>
        </p:spPr>
        <p:txBody>
          <a:bodyPr anchor="ctr"/>
          <a:lstStyle/>
          <a:p>
            <a:endParaRPr lang="zh-CN" altLang="en-US"/>
          </a:p>
        </p:txBody>
      </p:sp>
      <p:sp>
        <p:nvSpPr>
          <p:cNvPr id="27" name="任意多边形 24"/>
          <p:cNvSpPr>
            <a:spLocks/>
          </p:cNvSpPr>
          <p:nvPr userDrawn="1"/>
        </p:nvSpPr>
        <p:spPr bwMode="auto">
          <a:xfrm>
            <a:off x="0" y="4805363"/>
            <a:ext cx="708025" cy="2052637"/>
          </a:xfrm>
          <a:custGeom>
            <a:avLst/>
            <a:gdLst>
              <a:gd name="T0" fmla="*/ 0 w 1017046"/>
              <a:gd name="T1" fmla="*/ 0 h 2052322"/>
              <a:gd name="T2" fmla="*/ 239010 w 1017046"/>
              <a:gd name="T3" fmla="*/ 1479738 h 2052322"/>
              <a:gd name="T4" fmla="*/ 144134 w 1017046"/>
              <a:gd name="T5" fmla="*/ 2053582 h 2052322"/>
              <a:gd name="T6" fmla="*/ 0 w 1017046"/>
              <a:gd name="T7" fmla="*/ 1161232 h 2052322"/>
              <a:gd name="T8" fmla="*/ 0 w 1017046"/>
              <a:gd name="T9" fmla="*/ 0 h 2052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7046" h="2052322">
                <a:moveTo>
                  <a:pt x="0" y="0"/>
                </a:moveTo>
                <a:lnTo>
                  <a:pt x="1017046" y="1478830"/>
                </a:lnTo>
                <a:lnTo>
                  <a:pt x="613325" y="2052322"/>
                </a:lnTo>
                <a:lnTo>
                  <a:pt x="0" y="1160520"/>
                </a:lnTo>
                <a:lnTo>
                  <a:pt x="0" y="0"/>
                </a:lnTo>
                <a:close/>
              </a:path>
            </a:pathLst>
          </a:custGeom>
          <a:solidFill>
            <a:srgbClr val="508799"/>
          </a:solidFill>
          <a:ln w="12700" cap="flat" cmpd="sng">
            <a:solidFill>
              <a:srgbClr val="508799"/>
            </a:solidFill>
            <a:round/>
            <a:headEnd/>
            <a:tailEnd/>
          </a:ln>
        </p:spPr>
        <p:txBody>
          <a:bodyPr anchor="ctr"/>
          <a:lstStyle/>
          <a:p>
            <a:endParaRPr lang="zh-CN" altLang="en-US"/>
          </a:p>
        </p:txBody>
      </p:sp>
      <p:sp>
        <p:nvSpPr>
          <p:cNvPr id="28" name="任意多边形 25"/>
          <p:cNvSpPr>
            <a:spLocks/>
          </p:cNvSpPr>
          <p:nvPr userDrawn="1"/>
        </p:nvSpPr>
        <p:spPr bwMode="auto">
          <a:xfrm flipV="1">
            <a:off x="3298825" y="5881688"/>
            <a:ext cx="815975" cy="1014412"/>
          </a:xfrm>
          <a:custGeom>
            <a:avLst/>
            <a:gdLst>
              <a:gd name="T0" fmla="*/ 123359 w 1088729"/>
              <a:gd name="T1" fmla="*/ 1014760 h 1014296"/>
              <a:gd name="T2" fmla="*/ 343349 w 1088729"/>
              <a:gd name="T3" fmla="*/ 0 h 1014296"/>
              <a:gd name="T4" fmla="*/ 91645 w 1088729"/>
              <a:gd name="T5" fmla="*/ 0 h 1014296"/>
              <a:gd name="T6" fmla="*/ 0 w 1088729"/>
              <a:gd name="T7" fmla="*/ 422734 h 1014296"/>
              <a:gd name="T8" fmla="*/ 28481 w 1088729"/>
              <a:gd name="T9" fmla="*/ 563899 h 1014296"/>
              <a:gd name="T10" fmla="*/ 45399 w 1088729"/>
              <a:gd name="T11" fmla="*/ 641939 h 1014296"/>
              <a:gd name="T12" fmla="*/ 44584 w 1088729"/>
              <a:gd name="T13" fmla="*/ 643720 h 1014296"/>
              <a:gd name="T14" fmla="*/ 116363 w 1088729"/>
              <a:gd name="T15" fmla="*/ 999494 h 1014296"/>
              <a:gd name="T16" fmla="*/ 123359 w 1088729"/>
              <a:gd name="T17" fmla="*/ 1014760 h 10142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D957C"/>
          </a:solidFill>
          <a:ln w="12700" cap="flat" cmpd="sng">
            <a:solidFill>
              <a:srgbClr val="DD957C"/>
            </a:solidFill>
            <a:round/>
            <a:headEnd/>
            <a:tailEnd/>
          </a:ln>
        </p:spPr>
        <p:txBody>
          <a:bodyPr anchor="ctr"/>
          <a:lstStyle/>
          <a:p>
            <a:endParaRPr lang="zh-CN" altLang="en-US"/>
          </a:p>
        </p:txBody>
      </p:sp>
      <p:sp>
        <p:nvSpPr>
          <p:cNvPr id="29" name="任意多边形 26"/>
          <p:cNvSpPr>
            <a:spLocks/>
          </p:cNvSpPr>
          <p:nvPr userDrawn="1"/>
        </p:nvSpPr>
        <p:spPr bwMode="auto">
          <a:xfrm flipV="1">
            <a:off x="3006725" y="5881688"/>
            <a:ext cx="576263" cy="595312"/>
          </a:xfrm>
          <a:custGeom>
            <a:avLst/>
            <a:gdLst>
              <a:gd name="T0" fmla="*/ 120553 w 768171"/>
              <a:gd name="T1" fmla="*/ 0 h 594733"/>
              <a:gd name="T2" fmla="*/ 122267 w 768171"/>
              <a:gd name="T3" fmla="*/ 7905 h 594733"/>
              <a:gd name="T4" fmla="*/ 151935 w 768171"/>
              <a:gd name="T5" fmla="*/ 144642 h 594733"/>
              <a:gd name="T6" fmla="*/ 168106 w 768171"/>
              <a:gd name="T7" fmla="*/ 224734 h 594733"/>
              <a:gd name="T8" fmla="*/ 240189 w 768171"/>
              <a:gd name="T9" fmla="*/ 581735 h 594733"/>
              <a:gd name="T10" fmla="*/ 243281 w 768171"/>
              <a:gd name="T11" fmla="*/ 597053 h 594733"/>
              <a:gd name="T12" fmla="*/ 0 w 768171"/>
              <a:gd name="T13" fmla="*/ 597053 h 594733"/>
              <a:gd name="T14" fmla="*/ 2107 w 768171"/>
              <a:gd name="T15" fmla="*/ 586615 h 594733"/>
              <a:gd name="T16" fmla="*/ 120553 w 768171"/>
              <a:gd name="T17" fmla="*/ 0 h 5947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lnTo>
                  <a:pt x="380650" y="0"/>
                </a:lnTo>
                <a:close/>
              </a:path>
            </a:pathLst>
          </a:custGeom>
          <a:solidFill>
            <a:srgbClr val="D57053"/>
          </a:solidFill>
          <a:ln w="12700" cap="flat" cmpd="sng">
            <a:solidFill>
              <a:srgbClr val="D57053"/>
            </a:solidFill>
            <a:round/>
            <a:headEnd/>
            <a:tailEnd/>
          </a:ln>
        </p:spPr>
        <p:txBody>
          <a:bodyPr anchor="ctr"/>
          <a:lstStyle/>
          <a:p>
            <a:endParaRPr lang="zh-CN" altLang="en-US"/>
          </a:p>
        </p:txBody>
      </p:sp>
      <p:sp>
        <p:nvSpPr>
          <p:cNvPr id="30" name="任意多边形 27"/>
          <p:cNvSpPr>
            <a:spLocks/>
          </p:cNvSpPr>
          <p:nvPr userDrawn="1"/>
        </p:nvSpPr>
        <p:spPr bwMode="auto">
          <a:xfrm flipV="1">
            <a:off x="5021263" y="5122863"/>
            <a:ext cx="576262" cy="595312"/>
          </a:xfrm>
          <a:custGeom>
            <a:avLst/>
            <a:gdLst>
              <a:gd name="T0" fmla="*/ 120552 w 768171"/>
              <a:gd name="T1" fmla="*/ 0 h 594733"/>
              <a:gd name="T2" fmla="*/ 122266 w 768171"/>
              <a:gd name="T3" fmla="*/ 7905 h 594733"/>
              <a:gd name="T4" fmla="*/ 151934 w 768171"/>
              <a:gd name="T5" fmla="*/ 144642 h 594733"/>
              <a:gd name="T6" fmla="*/ 168105 w 768171"/>
              <a:gd name="T7" fmla="*/ 224734 h 594733"/>
              <a:gd name="T8" fmla="*/ 240188 w 768171"/>
              <a:gd name="T9" fmla="*/ 581735 h 594733"/>
              <a:gd name="T10" fmla="*/ 243281 w 768171"/>
              <a:gd name="T11" fmla="*/ 597053 h 594733"/>
              <a:gd name="T12" fmla="*/ 0 w 768171"/>
              <a:gd name="T13" fmla="*/ 597053 h 594733"/>
              <a:gd name="T14" fmla="*/ 2107 w 768171"/>
              <a:gd name="T15" fmla="*/ 586615 h 594733"/>
              <a:gd name="T16" fmla="*/ 120552 w 768171"/>
              <a:gd name="T17" fmla="*/ 0 h 5947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lnTo>
                  <a:pt x="380650" y="0"/>
                </a:lnTo>
                <a:close/>
              </a:path>
            </a:pathLst>
          </a:custGeom>
          <a:solidFill>
            <a:srgbClr val="ED6F65"/>
          </a:solidFill>
          <a:ln w="12700" cap="flat" cmpd="sng">
            <a:solidFill>
              <a:srgbClr val="ED6F65"/>
            </a:solidFill>
            <a:round/>
            <a:headEnd/>
            <a:tailEnd/>
          </a:ln>
        </p:spPr>
        <p:txBody>
          <a:bodyPr anchor="ctr"/>
          <a:lstStyle/>
          <a:p>
            <a:endParaRPr lang="zh-CN" altLang="en-US"/>
          </a:p>
        </p:txBody>
      </p:sp>
      <p:sp>
        <p:nvSpPr>
          <p:cNvPr id="31" name="任意多边形 28"/>
          <p:cNvSpPr>
            <a:spLocks/>
          </p:cNvSpPr>
          <p:nvPr userDrawn="1"/>
        </p:nvSpPr>
        <p:spPr bwMode="auto">
          <a:xfrm flipV="1">
            <a:off x="8116888" y="5495925"/>
            <a:ext cx="576262" cy="593725"/>
          </a:xfrm>
          <a:custGeom>
            <a:avLst/>
            <a:gdLst>
              <a:gd name="T0" fmla="*/ 120552 w 768171"/>
              <a:gd name="T1" fmla="*/ 0 h 594733"/>
              <a:gd name="T2" fmla="*/ 122266 w 768171"/>
              <a:gd name="T3" fmla="*/ 7821 h 594733"/>
              <a:gd name="T4" fmla="*/ 151934 w 768171"/>
              <a:gd name="T5" fmla="*/ 143106 h 594733"/>
              <a:gd name="T6" fmla="*/ 168105 w 768171"/>
              <a:gd name="T7" fmla="*/ 222348 h 594733"/>
              <a:gd name="T8" fmla="*/ 240188 w 768171"/>
              <a:gd name="T9" fmla="*/ 575557 h 594733"/>
              <a:gd name="T10" fmla="*/ 243281 w 768171"/>
              <a:gd name="T11" fmla="*/ 590711 h 594733"/>
              <a:gd name="T12" fmla="*/ 0 w 768171"/>
              <a:gd name="T13" fmla="*/ 590711 h 594733"/>
              <a:gd name="T14" fmla="*/ 2107 w 768171"/>
              <a:gd name="T15" fmla="*/ 580385 h 594733"/>
              <a:gd name="T16" fmla="*/ 120552 w 768171"/>
              <a:gd name="T17" fmla="*/ 0 h 5947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lnTo>
                  <a:pt x="380650" y="0"/>
                </a:lnTo>
                <a:close/>
              </a:path>
            </a:pathLst>
          </a:custGeom>
          <a:solidFill>
            <a:srgbClr val="508799"/>
          </a:solidFill>
          <a:ln w="12700" cap="flat" cmpd="sng">
            <a:solidFill>
              <a:srgbClr val="377894"/>
            </a:solidFill>
            <a:round/>
            <a:headEnd/>
            <a:tailEnd/>
          </a:ln>
        </p:spPr>
        <p:txBody>
          <a:bodyPr anchor="ctr"/>
          <a:lstStyle/>
          <a:p>
            <a:endParaRPr lang="zh-CN" altLang="en-US"/>
          </a:p>
        </p:txBody>
      </p:sp>
      <p:sp>
        <p:nvSpPr>
          <p:cNvPr id="32" name="任意多边形 29"/>
          <p:cNvSpPr>
            <a:spLocks/>
          </p:cNvSpPr>
          <p:nvPr userDrawn="1"/>
        </p:nvSpPr>
        <p:spPr bwMode="auto">
          <a:xfrm>
            <a:off x="7396163" y="5495925"/>
            <a:ext cx="1006475" cy="1384300"/>
          </a:xfrm>
          <a:custGeom>
            <a:avLst/>
            <a:gdLst>
              <a:gd name="T0" fmla="*/ 301794 w 1341240"/>
              <a:gd name="T1" fmla="*/ 0 h 1384436"/>
              <a:gd name="T2" fmla="*/ 306585 w 1341240"/>
              <a:gd name="T3" fmla="*/ 10393 h 1384436"/>
              <a:gd name="T4" fmla="*/ 425130 w 1341240"/>
              <a:gd name="T5" fmla="*/ 594501 h 1384436"/>
              <a:gd name="T6" fmla="*/ 252982 w 1341240"/>
              <a:gd name="T7" fmla="*/ 1383892 h 1384436"/>
              <a:gd name="T8" fmla="*/ 0 w 1341240"/>
              <a:gd name="T9" fmla="*/ 1383892 h 1384436"/>
              <a:gd name="T10" fmla="*/ 301794 w 1341240"/>
              <a:gd name="T11" fmla="*/ 0 h 13844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41240" h="1384436">
                <a:moveTo>
                  <a:pt x="952127" y="0"/>
                </a:moveTo>
                <a:lnTo>
                  <a:pt x="967244" y="10397"/>
                </a:lnTo>
                <a:lnTo>
                  <a:pt x="1341240" y="594733"/>
                </a:lnTo>
                <a:lnTo>
                  <a:pt x="798132" y="1384436"/>
                </a:lnTo>
                <a:lnTo>
                  <a:pt x="0" y="1384436"/>
                </a:lnTo>
                <a:lnTo>
                  <a:pt x="952127" y="0"/>
                </a:lnTo>
                <a:close/>
              </a:path>
            </a:pathLst>
          </a:custGeom>
          <a:solidFill>
            <a:srgbClr val="30728C">
              <a:alpha val="58823"/>
            </a:srgbClr>
          </a:solidFill>
          <a:ln w="12700" cap="flat" cmpd="sng">
            <a:solidFill>
              <a:srgbClr val="7CA5A8"/>
            </a:solidFill>
            <a:round/>
            <a:headEnd/>
            <a:tailEnd/>
          </a:ln>
        </p:spPr>
        <p:txBody>
          <a:bodyPr anchor="ctr"/>
          <a:lstStyle/>
          <a:p>
            <a:endParaRPr lang="zh-CN" altLang="en-US"/>
          </a:p>
        </p:txBody>
      </p:sp>
      <p:sp>
        <p:nvSpPr>
          <p:cNvPr id="33" name="任意多边形 30"/>
          <p:cNvSpPr>
            <a:spLocks/>
          </p:cNvSpPr>
          <p:nvPr userDrawn="1"/>
        </p:nvSpPr>
        <p:spPr bwMode="auto">
          <a:xfrm>
            <a:off x="8408988" y="5495925"/>
            <a:ext cx="735012" cy="1384300"/>
          </a:xfrm>
          <a:custGeom>
            <a:avLst/>
            <a:gdLst>
              <a:gd name="T0" fmla="*/ 123675 w 980063"/>
              <a:gd name="T1" fmla="*/ 0 h 1384436"/>
              <a:gd name="T2" fmla="*/ 309871 w 980063"/>
              <a:gd name="T3" fmla="*/ 855955 h 1384436"/>
              <a:gd name="T4" fmla="*/ 309871 w 980063"/>
              <a:gd name="T5" fmla="*/ 1383892 h 1384436"/>
              <a:gd name="T6" fmla="*/ 172365 w 980063"/>
              <a:gd name="T7" fmla="*/ 1383892 h 1384436"/>
              <a:gd name="T8" fmla="*/ 0 w 980063"/>
              <a:gd name="T9" fmla="*/ 591522 h 1384436"/>
              <a:gd name="T10" fmla="*/ 28553 w 980063"/>
              <a:gd name="T11" fmla="*/ 450477 h 1384436"/>
              <a:gd name="T12" fmla="*/ 45515 w 980063"/>
              <a:gd name="T13" fmla="*/ 372501 h 1384436"/>
              <a:gd name="T14" fmla="*/ 44698 w 980063"/>
              <a:gd name="T15" fmla="*/ 370728 h 1384436"/>
              <a:gd name="T16" fmla="*/ 116661 w 980063"/>
              <a:gd name="T17" fmla="*/ 15254 h 1384436"/>
              <a:gd name="T18" fmla="*/ 123675 w 980063"/>
              <a:gd name="T19" fmla="*/ 0 h 13844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7CA5A8"/>
          </a:solidFill>
          <a:ln w="12700" cap="flat" cmpd="sng">
            <a:solidFill>
              <a:srgbClr val="7BA3A6"/>
            </a:solidFill>
            <a:round/>
            <a:headEnd/>
            <a:tailEnd/>
          </a:ln>
        </p:spPr>
        <p:txBody>
          <a:bodyPr anchor="ctr"/>
          <a:lstStyle/>
          <a:p>
            <a:endParaRPr lang="zh-CN" altLang="en-US"/>
          </a:p>
        </p:txBody>
      </p:sp>
      <p:sp>
        <p:nvSpPr>
          <p:cNvPr id="34" name="任意多边形 31"/>
          <p:cNvSpPr>
            <a:spLocks/>
          </p:cNvSpPr>
          <p:nvPr userDrawn="1"/>
        </p:nvSpPr>
        <p:spPr bwMode="auto">
          <a:xfrm flipV="1">
            <a:off x="6897688" y="5503863"/>
            <a:ext cx="574675" cy="593725"/>
          </a:xfrm>
          <a:custGeom>
            <a:avLst/>
            <a:gdLst>
              <a:gd name="T0" fmla="*/ 119312 w 768171"/>
              <a:gd name="T1" fmla="*/ 0 h 594733"/>
              <a:gd name="T2" fmla="*/ 121009 w 768171"/>
              <a:gd name="T3" fmla="*/ 7821 h 594733"/>
              <a:gd name="T4" fmla="*/ 150370 w 768171"/>
              <a:gd name="T5" fmla="*/ 143106 h 594733"/>
              <a:gd name="T6" fmla="*/ 166376 w 768171"/>
              <a:gd name="T7" fmla="*/ 222348 h 594733"/>
              <a:gd name="T8" fmla="*/ 237717 w 768171"/>
              <a:gd name="T9" fmla="*/ 575557 h 594733"/>
              <a:gd name="T10" fmla="*/ 240777 w 768171"/>
              <a:gd name="T11" fmla="*/ 590711 h 594733"/>
              <a:gd name="T12" fmla="*/ 0 w 768171"/>
              <a:gd name="T13" fmla="*/ 590711 h 594733"/>
              <a:gd name="T14" fmla="*/ 2085 w 768171"/>
              <a:gd name="T15" fmla="*/ 580385 h 594733"/>
              <a:gd name="T16" fmla="*/ 119312 w 768171"/>
              <a:gd name="T17" fmla="*/ 0 h 5947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lnTo>
                  <a:pt x="380650" y="0"/>
                </a:lnTo>
                <a:close/>
              </a:path>
            </a:pathLst>
          </a:custGeom>
          <a:solidFill>
            <a:srgbClr val="E49B35"/>
          </a:solidFill>
          <a:ln w="12700" cap="flat" cmpd="sng">
            <a:solidFill>
              <a:srgbClr val="E49B35"/>
            </a:solidFill>
            <a:round/>
            <a:headEnd/>
            <a:tailEnd/>
          </a:ln>
        </p:spPr>
        <p:txBody>
          <a:bodyPr anchor="ctr"/>
          <a:lstStyle/>
          <a:p>
            <a:endParaRPr lang="zh-CN" altLang="en-US"/>
          </a:p>
        </p:txBody>
      </p:sp>
      <p:sp>
        <p:nvSpPr>
          <p:cNvPr id="35" name="任意多边形 32"/>
          <p:cNvSpPr>
            <a:spLocks/>
          </p:cNvSpPr>
          <p:nvPr userDrawn="1"/>
        </p:nvSpPr>
        <p:spPr bwMode="auto">
          <a:xfrm>
            <a:off x="6165850" y="5503863"/>
            <a:ext cx="1016000" cy="1404937"/>
          </a:xfrm>
          <a:custGeom>
            <a:avLst/>
            <a:gdLst>
              <a:gd name="T0" fmla="*/ 305047 w 1355248"/>
              <a:gd name="T1" fmla="*/ 0 h 1404805"/>
              <a:gd name="T2" fmla="*/ 309820 w 1355248"/>
              <a:gd name="T3" fmla="*/ 10401 h 1404805"/>
              <a:gd name="T4" fmla="*/ 427907 w 1355248"/>
              <a:gd name="T5" fmla="*/ 594957 h 1404805"/>
              <a:gd name="T6" fmla="*/ 252002 w 1355248"/>
              <a:gd name="T7" fmla="*/ 1405333 h 1404805"/>
              <a:gd name="T8" fmla="*/ 0 w 1355248"/>
              <a:gd name="T9" fmla="*/ 1405333 h 1404805"/>
              <a:gd name="T10" fmla="*/ 305047 w 1355248"/>
              <a:gd name="T11" fmla="*/ 0 h 140480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87057"/>
            </a:srgbClr>
          </a:solidFill>
          <a:ln w="12700" cap="flat" cmpd="sng">
            <a:solidFill>
              <a:srgbClr val="E5A64A"/>
            </a:solidFill>
            <a:round/>
            <a:headEnd/>
            <a:tailEnd/>
          </a:ln>
        </p:spPr>
        <p:txBody>
          <a:bodyPr anchor="ctr"/>
          <a:lstStyle/>
          <a:p>
            <a:endParaRPr lang="zh-CN" altLang="en-US"/>
          </a:p>
        </p:txBody>
      </p:sp>
      <p:sp>
        <p:nvSpPr>
          <p:cNvPr id="36" name="任意多边形 33"/>
          <p:cNvSpPr>
            <a:spLocks/>
          </p:cNvSpPr>
          <p:nvPr userDrawn="1"/>
        </p:nvSpPr>
        <p:spPr bwMode="auto">
          <a:xfrm>
            <a:off x="7189788" y="5503863"/>
            <a:ext cx="1014412" cy="1397000"/>
          </a:xfrm>
          <a:custGeom>
            <a:avLst/>
            <a:gdLst>
              <a:gd name="T0" fmla="*/ 123898 w 1352191"/>
              <a:gd name="T1" fmla="*/ 0 h 1397381"/>
              <a:gd name="T2" fmla="*/ 428296 w 1352191"/>
              <a:gd name="T3" fmla="*/ 1395857 h 1397381"/>
              <a:gd name="T4" fmla="*/ 175494 w 1352191"/>
              <a:gd name="T5" fmla="*/ 1395857 h 1397381"/>
              <a:gd name="T6" fmla="*/ 0 w 1352191"/>
              <a:gd name="T7" fmla="*/ 591110 h 1397381"/>
              <a:gd name="T8" fmla="*/ 28605 w 1352191"/>
              <a:gd name="T9" fmla="*/ 450161 h 1397381"/>
              <a:gd name="T10" fmla="*/ 45597 w 1352191"/>
              <a:gd name="T11" fmla="*/ 372241 h 1397381"/>
              <a:gd name="T12" fmla="*/ 44778 w 1352191"/>
              <a:gd name="T13" fmla="*/ 370468 h 1397381"/>
              <a:gd name="T14" fmla="*/ 116870 w 1352191"/>
              <a:gd name="T15" fmla="*/ 15242 h 1397381"/>
              <a:gd name="T16" fmla="*/ 123898 w 1352191"/>
              <a:gd name="T17" fmla="*/ 0 h 13973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87057"/>
            </a:srgbClr>
          </a:solidFill>
          <a:ln w="12700" cap="flat" cmpd="sng">
            <a:solidFill>
              <a:srgbClr val="E5A64A"/>
            </a:solidFill>
            <a:round/>
            <a:headEnd/>
            <a:tailEnd/>
          </a:ln>
        </p:spPr>
        <p:txBody>
          <a:bodyPr anchor="ctr"/>
          <a:lstStyle/>
          <a:p>
            <a:endParaRPr lang="zh-CN" altLang="en-US"/>
          </a:p>
        </p:txBody>
      </p:sp>
      <p:sp>
        <p:nvSpPr>
          <p:cNvPr id="37" name="任意多边形 34"/>
          <p:cNvSpPr>
            <a:spLocks/>
          </p:cNvSpPr>
          <p:nvPr userDrawn="1"/>
        </p:nvSpPr>
        <p:spPr bwMode="auto">
          <a:xfrm flipV="1">
            <a:off x="2476500" y="5881688"/>
            <a:ext cx="815975" cy="1014412"/>
          </a:xfrm>
          <a:custGeom>
            <a:avLst/>
            <a:gdLst>
              <a:gd name="T0" fmla="*/ 221654 w 1086681"/>
              <a:gd name="T1" fmla="*/ 1014760 h 1014296"/>
              <a:gd name="T2" fmla="*/ 226457 w 1086681"/>
              <a:gd name="T3" fmla="*/ 1004359 h 1014296"/>
              <a:gd name="T4" fmla="*/ 345295 w 1086681"/>
              <a:gd name="T5" fmla="*/ 419755 h 1014296"/>
              <a:gd name="T6" fmla="*/ 253608 w 1086681"/>
              <a:gd name="T7" fmla="*/ 0 h 1014296"/>
              <a:gd name="T8" fmla="*/ 0 w 1086681"/>
              <a:gd name="T9" fmla="*/ 0 h 1014296"/>
              <a:gd name="T10" fmla="*/ 221654 w 1086681"/>
              <a:gd name="T11" fmla="*/ 1014760 h 10142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D957C">
              <a:alpha val="76077"/>
            </a:srgbClr>
          </a:solidFill>
          <a:ln w="12700" cap="flat" cmpd="sng">
            <a:solidFill>
              <a:srgbClr val="E2AB94"/>
            </a:solidFill>
            <a:round/>
            <a:headEnd/>
            <a:tailEnd/>
          </a:ln>
        </p:spPr>
        <p:txBody>
          <a:bodyPr anchor="ctr"/>
          <a:lstStyle/>
          <a:p>
            <a:endParaRPr lang="zh-CN" altLang="en-US"/>
          </a:p>
        </p:txBody>
      </p:sp>
      <p:sp>
        <p:nvSpPr>
          <p:cNvPr id="38" name="任意多边形 35"/>
          <p:cNvSpPr>
            <a:spLocks/>
          </p:cNvSpPr>
          <p:nvPr userDrawn="1"/>
        </p:nvSpPr>
        <p:spPr bwMode="auto">
          <a:xfrm>
            <a:off x="6138863" y="0"/>
            <a:ext cx="2079625" cy="3463925"/>
          </a:xfrm>
          <a:custGeom>
            <a:avLst/>
            <a:gdLst>
              <a:gd name="T0" fmla="*/ 0 w 2771399"/>
              <a:gd name="T1" fmla="*/ 0 h 3463952"/>
              <a:gd name="T2" fmla="*/ 253105 w 2771399"/>
              <a:gd name="T3" fmla="*/ 0 h 3463952"/>
              <a:gd name="T4" fmla="*/ 878873 w 2771399"/>
              <a:gd name="T5" fmla="*/ 2869131 h 3463952"/>
              <a:gd name="T6" fmla="*/ 760270 w 2771399"/>
              <a:gd name="T7" fmla="*/ 3453447 h 3463952"/>
              <a:gd name="T8" fmla="*/ 755476 w 2771399"/>
              <a:gd name="T9" fmla="*/ 3463844 h 3463952"/>
              <a:gd name="T10" fmla="*/ 0 w 2771399"/>
              <a:gd name="T11" fmla="*/ 0 h 34639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29803"/>
            </a:srgbClr>
          </a:solidFill>
          <a:ln w="12700" cap="flat" cmpd="sng">
            <a:solidFill>
              <a:srgbClr val="EACEBC"/>
            </a:solidFill>
            <a:round/>
            <a:headEnd/>
            <a:tailEnd/>
          </a:ln>
        </p:spPr>
        <p:txBody>
          <a:bodyPr anchor="ctr"/>
          <a:lstStyle/>
          <a:p>
            <a:endParaRPr lang="zh-CN" altLang="en-US"/>
          </a:p>
        </p:txBody>
      </p:sp>
      <p:sp>
        <p:nvSpPr>
          <p:cNvPr id="39" name="任意多边形 36"/>
          <p:cNvSpPr>
            <a:spLocks/>
          </p:cNvSpPr>
          <p:nvPr userDrawn="1"/>
        </p:nvSpPr>
        <p:spPr bwMode="auto">
          <a:xfrm flipH="1" flipV="1">
            <a:off x="5184775" y="1590675"/>
            <a:ext cx="3033713" cy="5305425"/>
          </a:xfrm>
          <a:custGeom>
            <a:avLst/>
            <a:gdLst>
              <a:gd name="T0" fmla="*/ 123266 w 4043737"/>
              <a:gd name="T1" fmla="*/ 5304024 h 5305892"/>
              <a:gd name="T2" fmla="*/ 118477 w 4043737"/>
              <a:gd name="T3" fmla="*/ 5293631 h 5305892"/>
              <a:gd name="T4" fmla="*/ 0 w 4043737"/>
              <a:gd name="T5" fmla="*/ 4709499 h 5305892"/>
              <a:gd name="T6" fmla="*/ 722739 w 4043737"/>
              <a:gd name="T7" fmla="*/ 1393307 h 5305892"/>
              <a:gd name="T8" fmla="*/ 723936 w 4043737"/>
              <a:gd name="T9" fmla="*/ 1395906 h 5305892"/>
              <a:gd name="T10" fmla="*/ 1028163 w 4043737"/>
              <a:gd name="T11" fmla="*/ 0 h 5305892"/>
              <a:gd name="T12" fmla="*/ 1281000 w 4043737"/>
              <a:gd name="T13" fmla="*/ 0 h 5305892"/>
              <a:gd name="T14" fmla="*/ 573660 w 4043737"/>
              <a:gd name="T15" fmla="*/ 3245541 h 5305892"/>
              <a:gd name="T16" fmla="*/ 572462 w 4043737"/>
              <a:gd name="T17" fmla="*/ 3242944 h 5305892"/>
              <a:gd name="T18" fmla="*/ 123266 w 4043737"/>
              <a:gd name="T19" fmla="*/ 5304024 h 53058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29803"/>
            </a:srgbClr>
          </a:solidFill>
          <a:ln w="12700" cap="flat" cmpd="sng">
            <a:solidFill>
              <a:srgbClr val="D3DCC5">
                <a:alpha val="27843"/>
              </a:srgbClr>
            </a:solidFill>
            <a:round/>
            <a:headEnd/>
            <a:tailEnd/>
          </a:ln>
        </p:spPr>
        <p:txBody>
          <a:bodyPr anchor="ctr"/>
          <a:lstStyle/>
          <a:p>
            <a:endParaRPr lang="zh-CN" altLang="en-US"/>
          </a:p>
        </p:txBody>
      </p:sp>
      <p:sp>
        <p:nvSpPr>
          <p:cNvPr id="40" name="任意多边形 37"/>
          <p:cNvSpPr>
            <a:spLocks/>
          </p:cNvSpPr>
          <p:nvPr userDrawn="1"/>
        </p:nvSpPr>
        <p:spPr bwMode="auto">
          <a:xfrm flipV="1">
            <a:off x="5313363" y="5122863"/>
            <a:ext cx="1208087" cy="1773237"/>
          </a:xfrm>
          <a:custGeom>
            <a:avLst/>
            <a:gdLst>
              <a:gd name="T0" fmla="*/ 123788 w 1610447"/>
              <a:gd name="T1" fmla="*/ 1774260 h 1772896"/>
              <a:gd name="T2" fmla="*/ 509646 w 1610447"/>
              <a:gd name="T3" fmla="*/ 0 h 1772896"/>
              <a:gd name="T4" fmla="*/ 257067 w 1610447"/>
              <a:gd name="T5" fmla="*/ 0 h 1772896"/>
              <a:gd name="T6" fmla="*/ 0 w 1610447"/>
              <a:gd name="T7" fmla="*/ 1182050 h 1772896"/>
              <a:gd name="T8" fmla="*/ 28579 w 1610447"/>
              <a:gd name="T9" fmla="*/ 1323259 h 1772896"/>
              <a:gd name="T10" fmla="*/ 45556 w 1610447"/>
              <a:gd name="T11" fmla="*/ 1401323 h 1772896"/>
              <a:gd name="T12" fmla="*/ 44739 w 1610447"/>
              <a:gd name="T13" fmla="*/ 1403104 h 1772896"/>
              <a:gd name="T14" fmla="*/ 116767 w 1610447"/>
              <a:gd name="T15" fmla="*/ 1758990 h 1772896"/>
              <a:gd name="T16" fmla="*/ 123788 w 1610447"/>
              <a:gd name="T17" fmla="*/ 1774260 h 17728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87842"/>
            </a:srgbClr>
          </a:solidFill>
          <a:ln w="12700" cap="flat" cmpd="sng">
            <a:solidFill>
              <a:srgbClr val="ED8075"/>
            </a:solidFill>
            <a:round/>
            <a:headEnd/>
            <a:tailEnd/>
          </a:ln>
        </p:spPr>
        <p:txBody>
          <a:bodyPr anchor="ctr"/>
          <a:lstStyle/>
          <a:p>
            <a:endParaRPr lang="zh-CN" altLang="en-US"/>
          </a:p>
        </p:txBody>
      </p:sp>
      <p:sp>
        <p:nvSpPr>
          <p:cNvPr id="41" name="任意多边形 38"/>
          <p:cNvSpPr>
            <a:spLocks/>
          </p:cNvSpPr>
          <p:nvPr userDrawn="1"/>
        </p:nvSpPr>
        <p:spPr bwMode="auto">
          <a:xfrm flipH="1" flipV="1">
            <a:off x="1171575" y="5459413"/>
            <a:ext cx="576263" cy="593725"/>
          </a:xfrm>
          <a:custGeom>
            <a:avLst/>
            <a:gdLst>
              <a:gd name="T0" fmla="*/ 120553 w 768171"/>
              <a:gd name="T1" fmla="*/ 0 h 594733"/>
              <a:gd name="T2" fmla="*/ 122267 w 768171"/>
              <a:gd name="T3" fmla="*/ 7821 h 594733"/>
              <a:gd name="T4" fmla="*/ 151935 w 768171"/>
              <a:gd name="T5" fmla="*/ 143106 h 594733"/>
              <a:gd name="T6" fmla="*/ 168106 w 768171"/>
              <a:gd name="T7" fmla="*/ 222348 h 594733"/>
              <a:gd name="T8" fmla="*/ 240189 w 768171"/>
              <a:gd name="T9" fmla="*/ 575557 h 594733"/>
              <a:gd name="T10" fmla="*/ 243281 w 768171"/>
              <a:gd name="T11" fmla="*/ 590711 h 594733"/>
              <a:gd name="T12" fmla="*/ 0 w 768171"/>
              <a:gd name="T13" fmla="*/ 590711 h 594733"/>
              <a:gd name="T14" fmla="*/ 2107 w 768171"/>
              <a:gd name="T15" fmla="*/ 580385 h 594733"/>
              <a:gd name="T16" fmla="*/ 120553 w 768171"/>
              <a:gd name="T17" fmla="*/ 0 h 5947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lnTo>
                  <a:pt x="380650" y="0"/>
                </a:lnTo>
                <a:close/>
              </a:path>
            </a:pathLst>
          </a:custGeom>
          <a:solidFill>
            <a:srgbClr val="ED5249">
              <a:alpha val="81960"/>
            </a:srgbClr>
          </a:solidFill>
          <a:ln w="12700" cap="flat" cmpd="sng">
            <a:solidFill>
              <a:srgbClr val="EE6F65"/>
            </a:solidFill>
            <a:round/>
            <a:headEnd/>
            <a:tailEnd/>
          </a:ln>
        </p:spPr>
        <p:txBody>
          <a:bodyPr anchor="ctr"/>
          <a:lstStyle/>
          <a:p>
            <a:endParaRPr lang="zh-CN" altLang="en-US"/>
          </a:p>
        </p:txBody>
      </p:sp>
    </p:spTree>
    <p:extLst>
      <p:ext uri="{BB962C8B-B14F-4D97-AF65-F5344CB8AC3E}">
        <p14:creationId xmlns:p14="http://schemas.microsoft.com/office/powerpoint/2010/main" val="174303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fld id="{D5BA25C0-D525-4C11-A7D3-D0C976356DCC}" type="datetimeFigureOut">
              <a:rPr lang="zh-CN" altLang="en-US" smtClean="0"/>
              <a:pPr>
                <a:defRPr/>
              </a:pPr>
              <a:t>2017/4/26</a:t>
            </a:fld>
            <a:endParaRPr 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31263830-8EFA-43AC-AFF7-C0D950DF383C}" type="slidenum">
              <a:rPr lang="zh-CN" altLang="en-US" smtClean="0"/>
              <a:pPr>
                <a:defRPr/>
              </a:pPr>
              <a:t>‹#›</a:t>
            </a:fld>
            <a:endParaRPr lang="en-US"/>
          </a:p>
        </p:txBody>
      </p:sp>
    </p:spTree>
    <p:extLst>
      <p:ext uri="{BB962C8B-B14F-4D97-AF65-F5344CB8AC3E}">
        <p14:creationId xmlns:p14="http://schemas.microsoft.com/office/powerpoint/2010/main" val="4062537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fld id="{B9140AFB-940C-45CC-931B-C472D55BEB22}" type="datetimeFigureOut">
              <a:rPr lang="zh-CN" altLang="en-US" smtClean="0"/>
              <a:pPr>
                <a:defRPr/>
              </a:pPr>
              <a:t>2017/4/26</a:t>
            </a:fld>
            <a:endParaRPr 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374F6190-B3B2-43DB-A8E2-46FD5F6B7AD9}" type="slidenum">
              <a:rPr lang="zh-CN" altLang="en-US" smtClean="0"/>
              <a:pPr>
                <a:defRPr/>
              </a:pPr>
              <a:t>‹#›</a:t>
            </a:fld>
            <a:endParaRPr lang="en-US"/>
          </a:p>
        </p:txBody>
      </p:sp>
    </p:spTree>
    <p:extLst>
      <p:ext uri="{BB962C8B-B14F-4D97-AF65-F5344CB8AC3E}">
        <p14:creationId xmlns:p14="http://schemas.microsoft.com/office/powerpoint/2010/main" val="367352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fld id="{039ED251-CA7D-4786-9181-75C1BB59F723}" type="datetimeFigureOut">
              <a:rPr lang="zh-CN" altLang="en-US" smtClean="0"/>
              <a:pPr>
                <a:defRPr/>
              </a:pPr>
              <a:t>2017/4/26</a:t>
            </a:fld>
            <a:endParaRPr 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CA5444FF-3F9A-46B3-B7B3-091EF2386605}" type="slidenum">
              <a:rPr lang="zh-CN" altLang="en-US" smtClean="0"/>
              <a:pPr>
                <a:defRPr/>
              </a:pPr>
              <a:t>‹#›</a:t>
            </a:fld>
            <a:endParaRPr lang="en-US"/>
          </a:p>
        </p:txBody>
      </p:sp>
    </p:spTree>
    <p:extLst>
      <p:ext uri="{BB962C8B-B14F-4D97-AF65-F5344CB8AC3E}">
        <p14:creationId xmlns:p14="http://schemas.microsoft.com/office/powerpoint/2010/main" val="4293557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FD23490A-C41A-4B1F-A989-DDDAC4E0363E}" type="datetimeFigureOut">
              <a:rPr lang="zh-CN" altLang="en-US" smtClean="0"/>
              <a:pPr>
                <a:defRPr/>
              </a:pPr>
              <a:t>2017/4/26</a:t>
            </a:fld>
            <a:endParaRPr 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DB4C4ACC-1EB6-49DD-8357-01105065A1B5}" type="slidenum">
              <a:rPr lang="zh-CN" altLang="en-US"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90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pPr>
              <a:defRPr/>
            </a:pPr>
            <a:fld id="{6E2BD721-78AA-4C45-BDF4-CF730E01DB3D}" type="datetimeFigureOut">
              <a:rPr lang="zh-CN" altLang="en-US" smtClean="0"/>
              <a:pPr>
                <a:defRPr/>
              </a:pPr>
              <a:t>2017/4/26</a:t>
            </a:fld>
            <a:endParaRPr 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EF337DF4-69BA-4E51-BDCB-1FC33C40CE33}" type="slidenum">
              <a:rPr lang="zh-CN" altLang="en-US" smtClean="0"/>
              <a:pPr>
                <a:defRPr/>
              </a:pPr>
              <a:t>‹#›</a:t>
            </a:fld>
            <a:endParaRPr lang="en-US"/>
          </a:p>
        </p:txBody>
      </p:sp>
    </p:spTree>
    <p:extLst>
      <p:ext uri="{BB962C8B-B14F-4D97-AF65-F5344CB8AC3E}">
        <p14:creationId xmlns:p14="http://schemas.microsoft.com/office/powerpoint/2010/main" val="499353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pPr>
              <a:defRPr/>
            </a:pPr>
            <a:fld id="{7A360264-F778-4616-A56C-864C4280D105}" type="datetimeFigureOut">
              <a:rPr lang="zh-CN" altLang="en-US" smtClean="0"/>
              <a:pPr>
                <a:defRPr/>
              </a:pPr>
              <a:t>2017/4/26</a:t>
            </a:fld>
            <a:endParaRPr 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pPr>
              <a:defRPr/>
            </a:pPr>
            <a:fld id="{879F6AA1-3949-4202-B12E-6E357CA91BA4}" type="slidenum">
              <a:rPr lang="zh-CN" altLang="en-US" smtClean="0"/>
              <a:pPr>
                <a:defRPr/>
              </a:pPr>
              <a:t>‹#›</a:t>
            </a:fld>
            <a:endParaRPr lang="en-US"/>
          </a:p>
        </p:txBody>
      </p:sp>
    </p:spTree>
    <p:extLst>
      <p:ext uri="{BB962C8B-B14F-4D97-AF65-F5344CB8AC3E}">
        <p14:creationId xmlns:p14="http://schemas.microsoft.com/office/powerpoint/2010/main" val="89208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pPr>
              <a:defRPr/>
            </a:pPr>
            <a:fld id="{3AE7AEC4-CD68-48D6-A745-5E56A3415B54}" type="datetimeFigureOut">
              <a:rPr lang="zh-CN" altLang="en-US" smtClean="0"/>
              <a:pPr>
                <a:defRPr/>
              </a:pPr>
              <a:t>2017/4/26</a:t>
            </a:fld>
            <a:endParaRPr 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pPr>
              <a:defRPr/>
            </a:pPr>
            <a:fld id="{51F7DD16-5A0B-41C5-803F-A4DD419A830B}" type="slidenum">
              <a:rPr lang="zh-CN" altLang="en-US" smtClean="0"/>
              <a:pPr>
                <a:defRPr/>
              </a:pPr>
              <a:t>‹#›</a:t>
            </a:fld>
            <a:endParaRPr lang="en-US"/>
          </a:p>
        </p:txBody>
      </p:sp>
    </p:spTree>
    <p:extLst>
      <p:ext uri="{BB962C8B-B14F-4D97-AF65-F5344CB8AC3E}">
        <p14:creationId xmlns:p14="http://schemas.microsoft.com/office/powerpoint/2010/main" val="2760086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fld id="{D25F3399-BE65-4D08-93BC-539D5EF6D189}" type="datetimeFigureOut">
              <a:rPr lang="zh-CN" altLang="en-US" smtClean="0"/>
              <a:pPr>
                <a:defRPr/>
              </a:pPr>
              <a:t>2017/4/26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zh-CN" altLang="en-US"/>
          </a:p>
        </p:txBody>
      </p:sp>
      <p:sp>
        <p:nvSpPr>
          <p:cNvPr id="9" name="Slide Number Placeholder 8"/>
          <p:cNvSpPr>
            <a:spLocks noGrp="1"/>
          </p:cNvSpPr>
          <p:nvPr>
            <p:ph type="sldNum" sz="quarter" idx="12"/>
          </p:nvPr>
        </p:nvSpPr>
        <p:spPr/>
        <p:txBody>
          <a:bodyPr/>
          <a:lstStyle/>
          <a:p>
            <a:pPr>
              <a:defRPr/>
            </a:pPr>
            <a:fld id="{ED826789-4186-4F22-B941-3DE0E02EE7DF}" type="slidenum">
              <a:rPr lang="zh-CN" altLang="en-US" smtClean="0"/>
              <a:pPr>
                <a:defRPr/>
              </a:pPr>
              <a:t>‹#›</a:t>
            </a:fld>
            <a:endParaRPr lang="en-US"/>
          </a:p>
        </p:txBody>
      </p:sp>
    </p:spTree>
    <p:extLst>
      <p:ext uri="{BB962C8B-B14F-4D97-AF65-F5344CB8AC3E}">
        <p14:creationId xmlns:p14="http://schemas.microsoft.com/office/powerpoint/2010/main" val="2563910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fld id="{FDBFE3C8-8921-4A2D-A1F8-E8DEEBC6B678}" type="datetimeFigureOut">
              <a:rPr lang="zh-CN" altLang="en-US" smtClean="0"/>
              <a:pPr>
                <a:defRPr/>
              </a:pPr>
              <a:t>2017/4/26</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093526CE-5B8C-48F1-A706-4617A0ED56AB}" type="slidenum">
              <a:rPr lang="zh-CN" altLang="en-US" smtClean="0"/>
              <a:pPr>
                <a:defRPr/>
              </a:pPr>
              <a:t>‹#›</a:t>
            </a:fld>
            <a:endParaRPr lang="en-US"/>
          </a:p>
        </p:txBody>
      </p:sp>
    </p:spTree>
    <p:extLst>
      <p:ext uri="{BB962C8B-B14F-4D97-AF65-F5344CB8AC3E}">
        <p14:creationId xmlns:p14="http://schemas.microsoft.com/office/powerpoint/2010/main" val="2405588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fld id="{7AFD2D96-846A-4BD0-8FBF-41DEA21777B0}" type="datetimeFigureOut">
              <a:rPr lang="zh-CN" altLang="en-US" smtClean="0"/>
              <a:pPr>
                <a:defRPr/>
              </a:pPr>
              <a:t>2017/4/26</a:t>
            </a:fld>
            <a:endParaRPr 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27B7BE98-6B93-4DB0-BB94-30593E90AB70}" type="slidenum">
              <a:rPr lang="zh-CN" altLang="en-US" smtClean="0"/>
              <a:pPr>
                <a:defRPr/>
              </a:pPr>
              <a:t>‹#›</a:t>
            </a:fld>
            <a:endParaRPr lang="en-US"/>
          </a:p>
        </p:txBody>
      </p:sp>
    </p:spTree>
    <p:extLst>
      <p:ext uri="{BB962C8B-B14F-4D97-AF65-F5344CB8AC3E}">
        <p14:creationId xmlns:p14="http://schemas.microsoft.com/office/powerpoint/2010/main" val="3440677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fld id="{4FDB62F9-8465-46D9-9D33-2D2AE2EE96C3}" type="datetimeFigureOut">
              <a:rPr lang="zh-CN" altLang="en-US" smtClean="0"/>
              <a:pPr>
                <a:defRPr/>
              </a:pPr>
              <a:t>2017/4/26</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zh-CN"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1A274CEB-7914-4624-8DD5-6ADEF88588DA}" type="slidenum">
              <a:rPr lang="zh-CN" altLang="en-US" smtClean="0"/>
              <a:pPr>
                <a:defRPr/>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6860524"/>
      </p:ext>
    </p:extLst>
  </p:cSld>
  <p:clrMap bg1="lt1" tx1="dk1" bg2="lt2" tx2="dk2" accent1="accent1" accent2="accent2" accent3="accent3" accent4="accent4" accent5="accent5" accent6="accent6" hlink="hlink" folHlink="folHlink"/>
  <p:sldLayoutIdLst>
    <p:sldLayoutId id="2147484742" r:id="rId1"/>
    <p:sldLayoutId id="2147484743" r:id="rId2"/>
    <p:sldLayoutId id="2147484744" r:id="rId3"/>
    <p:sldLayoutId id="2147484745" r:id="rId4"/>
    <p:sldLayoutId id="2147484746" r:id="rId5"/>
    <p:sldLayoutId id="2147484747" r:id="rId6"/>
    <p:sldLayoutId id="2147484748" r:id="rId7"/>
    <p:sldLayoutId id="2147484749" r:id="rId8"/>
    <p:sldLayoutId id="2147484750" r:id="rId9"/>
    <p:sldLayoutId id="2147484751" r:id="rId10"/>
    <p:sldLayoutId id="214748475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2.wmf"/><Relationship Id="rId3" Type="http://schemas.openxmlformats.org/officeDocument/2006/relationships/notesSlide" Target="../notesSlides/notesSlide10.xml"/><Relationship Id="rId7" Type="http://schemas.openxmlformats.org/officeDocument/2006/relationships/image" Target="../media/image10.wmf"/><Relationship Id="rId12"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7.wmf"/><Relationship Id="rId5" Type="http://schemas.openxmlformats.org/officeDocument/2006/relationships/image" Target="../media/image9.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11.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12.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9.bin"/><Relationship Id="rId5" Type="http://schemas.openxmlformats.org/officeDocument/2006/relationships/image" Target="../media/image13.wmf"/><Relationship Id="rId4"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13.xml"/><Relationship Id="rId7"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5.png"/><Relationship Id="rId11" Type="http://schemas.microsoft.com/office/2007/relationships/hdphoto" Target="../media/hdphoto3.wdp"/><Relationship Id="rId5" Type="http://schemas.openxmlformats.org/officeDocument/2006/relationships/image" Target="../media/image7.wmf"/><Relationship Id="rId10" Type="http://schemas.openxmlformats.org/officeDocument/2006/relationships/image" Target="../media/image17.png"/><Relationship Id="rId4" Type="http://schemas.openxmlformats.org/officeDocument/2006/relationships/oleObject" Target="../embeddings/oleObject10.bin"/><Relationship Id="rId9" Type="http://schemas.microsoft.com/office/2007/relationships/hdphoto" Target="../media/hdphoto2.wdp"/></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20.wmf"/><Relationship Id="rId18" Type="http://schemas.openxmlformats.org/officeDocument/2006/relationships/oleObject" Target="../embeddings/oleObject19.bin"/><Relationship Id="rId3" Type="http://schemas.openxmlformats.org/officeDocument/2006/relationships/notesSlide" Target="../notesSlides/notesSlide14.xml"/><Relationship Id="rId7" Type="http://schemas.openxmlformats.org/officeDocument/2006/relationships/image" Target="../media/image18.wmf"/><Relationship Id="rId12" Type="http://schemas.openxmlformats.org/officeDocument/2006/relationships/oleObject" Target="../embeddings/oleObject16.bin"/><Relationship Id="rId17" Type="http://schemas.openxmlformats.org/officeDocument/2006/relationships/image" Target="../media/image22.wmf"/><Relationship Id="rId2" Type="http://schemas.openxmlformats.org/officeDocument/2006/relationships/slideLayout" Target="../slideLayouts/slideLayout2.xml"/><Relationship Id="rId16" Type="http://schemas.openxmlformats.org/officeDocument/2006/relationships/oleObject" Target="../embeddings/oleObject18.bin"/><Relationship Id="rId1" Type="http://schemas.openxmlformats.org/officeDocument/2006/relationships/vmlDrawing" Target="../drawings/vmlDrawing5.vml"/><Relationship Id="rId6" Type="http://schemas.openxmlformats.org/officeDocument/2006/relationships/oleObject" Target="../embeddings/oleObject12.bin"/><Relationship Id="rId11" Type="http://schemas.openxmlformats.org/officeDocument/2006/relationships/oleObject" Target="../embeddings/oleObject15.bin"/><Relationship Id="rId5" Type="http://schemas.openxmlformats.org/officeDocument/2006/relationships/image" Target="../media/image7.wmf"/><Relationship Id="rId15" Type="http://schemas.openxmlformats.org/officeDocument/2006/relationships/image" Target="../media/image21.wmf"/><Relationship Id="rId10" Type="http://schemas.openxmlformats.org/officeDocument/2006/relationships/image" Target="../media/image19.wmf"/><Relationship Id="rId19" Type="http://schemas.openxmlformats.org/officeDocument/2006/relationships/image" Target="../media/image23.wmf"/><Relationship Id="rId4" Type="http://schemas.openxmlformats.org/officeDocument/2006/relationships/oleObject" Target="../embeddings/oleObject11.bin"/><Relationship Id="rId9" Type="http://schemas.openxmlformats.org/officeDocument/2006/relationships/oleObject" Target="../embeddings/oleObject14.bin"/><Relationship Id="rId14" Type="http://schemas.openxmlformats.org/officeDocument/2006/relationships/oleObject" Target="../embeddings/oleObject17.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15.xml"/><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1.bin"/><Relationship Id="rId11" Type="http://schemas.openxmlformats.org/officeDocument/2006/relationships/image" Target="../media/image25.wmf"/><Relationship Id="rId5" Type="http://schemas.openxmlformats.org/officeDocument/2006/relationships/image" Target="../media/image7.wmf"/><Relationship Id="rId10" Type="http://schemas.openxmlformats.org/officeDocument/2006/relationships/oleObject" Target="../embeddings/oleObject24.bin"/><Relationship Id="rId4" Type="http://schemas.openxmlformats.org/officeDocument/2006/relationships/oleObject" Target="../embeddings/oleObject20.bin"/><Relationship Id="rId9" Type="http://schemas.openxmlformats.org/officeDocument/2006/relationships/image" Target="../media/image24.w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7.wmf"/><Relationship Id="rId5" Type="http://schemas.openxmlformats.org/officeDocument/2006/relationships/oleObject" Target="../embeddings/oleObject25.bin"/><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7.jpeg"/><Relationship Id="rId5" Type="http://schemas.openxmlformats.org/officeDocument/2006/relationships/image" Target="../media/image7.wmf"/><Relationship Id="rId4" Type="http://schemas.openxmlformats.org/officeDocument/2006/relationships/oleObject" Target="../embeddings/oleObject26.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notesSlide" Target="../notesSlides/notesSlide18.xml"/><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8.bin"/><Relationship Id="rId5" Type="http://schemas.openxmlformats.org/officeDocument/2006/relationships/image" Target="../media/image7.wmf"/><Relationship Id="rId4" Type="http://schemas.openxmlformats.org/officeDocument/2006/relationships/oleObject" Target="../embeddings/oleObject27.bin"/><Relationship Id="rId9" Type="http://schemas.openxmlformats.org/officeDocument/2006/relationships/image" Target="../media/image29.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notesSlide" Target="../notesSlides/notesSlide19.xml"/><Relationship Id="rId7"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1.bin"/><Relationship Id="rId5" Type="http://schemas.openxmlformats.org/officeDocument/2006/relationships/image" Target="../media/image7.wmf"/><Relationship Id="rId4" Type="http://schemas.openxmlformats.org/officeDocument/2006/relationships/oleObject" Target="../embeddings/oleObject30.bin"/><Relationship Id="rId9" Type="http://schemas.openxmlformats.org/officeDocument/2006/relationships/image" Target="../media/image31.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7.wmf"/><Relationship Id="rId4" Type="http://schemas.openxmlformats.org/officeDocument/2006/relationships/oleObject" Target="../embeddings/oleObject33.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53999" y="860425"/>
            <a:ext cx="8411029" cy="1773238"/>
          </a:xfrm>
        </p:spPr>
        <p:txBody>
          <a:bodyPr>
            <a:normAutofit fontScale="90000"/>
          </a:bodyPr>
          <a:lstStyle/>
          <a:p>
            <a:pPr eaLnBrk="1" hangingPunct="1"/>
            <a:r>
              <a:rPr lang="en-US" altLang="zh-CN" b="1" i="1" dirty="0" smtClean="0">
                <a:solidFill>
                  <a:srgbClr val="6D6D6D"/>
                </a:solidFill>
                <a:latin typeface="+mn-lt"/>
                <a:ea typeface="方正细谭黑简体" panose="02000000000000000000" pitchFamily="2" charset="-122"/>
              </a:rPr>
              <a:t>Sparse Topical Coding</a:t>
            </a:r>
            <a:endParaRPr lang="zh-CN" altLang="zh-CN" sz="5300" b="1" dirty="0" smtClean="0">
              <a:solidFill>
                <a:srgbClr val="6D6D6D"/>
              </a:solidFill>
              <a:latin typeface="+mn-lt"/>
              <a:ea typeface="方正细谭黑简体" panose="02000000000000000000" pitchFamily="2" charset="-122"/>
            </a:endParaRPr>
          </a:p>
        </p:txBody>
      </p:sp>
      <p:sp>
        <p:nvSpPr>
          <p:cNvPr id="4099" name="Rectangle 3"/>
          <p:cNvSpPr>
            <a:spLocks noGrp="1" noChangeArrowheads="1"/>
          </p:cNvSpPr>
          <p:nvPr>
            <p:ph type="subTitle" idx="1"/>
          </p:nvPr>
        </p:nvSpPr>
        <p:spPr>
          <a:xfrm>
            <a:off x="4572000" y="4046538"/>
            <a:ext cx="3592513" cy="563562"/>
          </a:xfrm>
        </p:spPr>
        <p:txBody>
          <a:bodyPr/>
          <a:lstStyle/>
          <a:p>
            <a:pPr eaLnBrk="1" hangingPunct="1"/>
            <a:r>
              <a:rPr lang="en-US" altLang="zh-CN" b="1" dirty="0" err="1" smtClean="0">
                <a:solidFill>
                  <a:srgbClr val="6D6D6D"/>
                </a:solidFill>
                <a:latin typeface="方正细谭黑简体" panose="02000000000000000000" pitchFamily="2" charset="-122"/>
                <a:ea typeface="方正细谭黑简体" panose="02000000000000000000" pitchFamily="2" charset="-122"/>
              </a:rPr>
              <a:t>Guo</a:t>
            </a:r>
            <a:r>
              <a:rPr lang="en-US" altLang="zh-CN" b="1" dirty="0" smtClean="0">
                <a:solidFill>
                  <a:srgbClr val="6D6D6D"/>
                </a:solidFill>
                <a:latin typeface="方正细谭黑简体" panose="02000000000000000000" pitchFamily="2" charset="-122"/>
                <a:ea typeface="方正细谭黑简体" panose="02000000000000000000" pitchFamily="2" charset="-122"/>
              </a:rPr>
              <a:t> </a:t>
            </a:r>
            <a:r>
              <a:rPr lang="en-US" altLang="zh-CN" b="1" dirty="0" err="1" smtClean="0">
                <a:solidFill>
                  <a:srgbClr val="6D6D6D"/>
                </a:solidFill>
                <a:latin typeface="方正细谭黑简体" panose="02000000000000000000" pitchFamily="2" charset="-122"/>
                <a:ea typeface="方正细谭黑简体" panose="02000000000000000000" pitchFamily="2" charset="-122"/>
              </a:rPr>
              <a:t>Tianyi</a:t>
            </a:r>
            <a:endParaRPr lang="zh-CN" b="1" dirty="0" smtClean="0">
              <a:solidFill>
                <a:srgbClr val="6D6D6D"/>
              </a:solidFill>
              <a:latin typeface="方正细谭黑简体" panose="02000000000000000000" pitchFamily="2" charset="-122"/>
              <a:ea typeface="方正细谭黑简体" panose="02000000000000000000"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28650" y="134938"/>
            <a:ext cx="7886700" cy="1325562"/>
          </a:xfrm>
        </p:spPr>
        <p:txBody>
          <a:bodyPr/>
          <a:lstStyle/>
          <a:p>
            <a:pPr eaLnBrk="1" hangingPunct="1"/>
            <a:r>
              <a:rPr lang="en-US" altLang="zh-CN" sz="4000" dirty="0" smtClean="0">
                <a:latin typeface="+mn-lt"/>
                <a:ea typeface="黑体" panose="02010609060101010101" pitchFamily="49" charset="-122"/>
              </a:rPr>
              <a:t>Sparse Coding</a:t>
            </a:r>
            <a:endParaRPr lang="zh-CN" altLang="en-US" sz="4000" dirty="0" smtClean="0">
              <a:latin typeface="+mn-lt"/>
              <a:ea typeface="黑体" panose="02010609060101010101" pitchFamily="49" charset="-122"/>
            </a:endParaRPr>
          </a:p>
        </p:txBody>
      </p:sp>
      <p:sp>
        <p:nvSpPr>
          <p:cNvPr id="2" name="内容占位符 1"/>
          <p:cNvSpPr>
            <a:spLocks noGrp="1"/>
          </p:cNvSpPr>
          <p:nvPr>
            <p:ph idx="1"/>
          </p:nvPr>
        </p:nvSpPr>
        <p:spPr/>
        <p:txBody>
          <a:bodyPr/>
          <a:lstStyle/>
          <a:p>
            <a:r>
              <a:rPr lang="en-US" altLang="zh-CN" dirty="0" smtClean="0"/>
              <a:t>Optimize goal</a:t>
            </a:r>
          </a:p>
          <a:p>
            <a:endParaRPr lang="en-US" altLang="zh-CN" dirty="0" smtClean="0"/>
          </a:p>
          <a:p>
            <a:r>
              <a:rPr lang="en-US" altLang="zh-CN" dirty="0" smtClean="0"/>
              <a:t>Reconstruct </a:t>
            </a:r>
            <a:r>
              <a:rPr lang="en-US" altLang="zh-CN" dirty="0" err="1" smtClean="0"/>
              <a:t>xd</a:t>
            </a:r>
            <a:r>
              <a:rPr lang="en-US" altLang="zh-CN" dirty="0" smtClean="0"/>
              <a:t> by </a:t>
            </a:r>
            <a:r>
              <a:rPr lang="el-GR" altLang="zh-CN" dirty="0" smtClean="0"/>
              <a:t>θ</a:t>
            </a:r>
            <a:r>
              <a:rPr lang="en-US" altLang="zh-CN" dirty="0" smtClean="0"/>
              <a:t>d and β</a:t>
            </a:r>
          </a:p>
          <a:p>
            <a:pPr marL="0" indent="0">
              <a:buNone/>
            </a:pPr>
            <a:r>
              <a:rPr lang="en-US" altLang="zh-CN" dirty="0"/>
              <a:t> </a:t>
            </a:r>
            <a:r>
              <a:rPr lang="en-US" altLang="zh-CN" dirty="0" smtClean="0"/>
              <a:t>         </a:t>
            </a:r>
            <a:r>
              <a:rPr lang="en-US" altLang="zh-CN" dirty="0">
                <a:solidFill>
                  <a:schemeClr val="bg1">
                    <a:lumMod val="65000"/>
                  </a:schemeClr>
                </a:solidFill>
              </a:rPr>
              <a:t>loss </a:t>
            </a:r>
            <a:r>
              <a:rPr lang="en-US" altLang="zh-CN" dirty="0" smtClean="0">
                <a:solidFill>
                  <a:schemeClr val="bg1">
                    <a:lumMod val="65000"/>
                  </a:schemeClr>
                </a:solidFill>
              </a:rPr>
              <a:t>function </a:t>
            </a:r>
          </a:p>
          <a:p>
            <a:r>
              <a:rPr lang="en-US" altLang="zh-CN" dirty="0" err="1" smtClean="0"/>
              <a:t>Sparsity</a:t>
            </a:r>
            <a:r>
              <a:rPr lang="en-US" altLang="zh-CN" dirty="0" smtClean="0"/>
              <a:t> </a:t>
            </a:r>
            <a:r>
              <a:rPr lang="en-US" altLang="zh-CN" dirty="0"/>
              <a:t>cost </a:t>
            </a:r>
            <a:r>
              <a:rPr lang="en-US" altLang="zh-CN" dirty="0" smtClean="0"/>
              <a:t>function</a:t>
            </a:r>
          </a:p>
          <a:p>
            <a:pPr marL="0" indent="0">
              <a:buNone/>
            </a:pPr>
            <a:r>
              <a:rPr lang="en-US" altLang="zh-CN" dirty="0" smtClean="0"/>
              <a:t>          </a:t>
            </a:r>
            <a:r>
              <a:rPr lang="en-US" altLang="zh-CN" dirty="0" err="1" smtClean="0">
                <a:solidFill>
                  <a:schemeClr val="bg1">
                    <a:lumMod val="65000"/>
                  </a:schemeClr>
                </a:solidFill>
              </a:rPr>
              <a:t>sparsity</a:t>
            </a:r>
            <a:r>
              <a:rPr lang="en-US" altLang="zh-CN" dirty="0" smtClean="0">
                <a:solidFill>
                  <a:schemeClr val="bg1">
                    <a:lumMod val="65000"/>
                  </a:schemeClr>
                </a:solidFill>
              </a:rPr>
              <a:t> inducing </a:t>
            </a:r>
            <a:r>
              <a:rPr lang="en-US" altLang="zh-CN" dirty="0" err="1" smtClean="0">
                <a:solidFill>
                  <a:schemeClr val="bg1">
                    <a:lumMod val="65000"/>
                  </a:schemeClr>
                </a:solidFill>
              </a:rPr>
              <a:t>regularizer</a:t>
            </a:r>
            <a:endParaRPr lang="en-US" altLang="zh-CN" dirty="0" smtClean="0">
              <a:solidFill>
                <a:schemeClr val="bg1">
                  <a:lumMod val="65000"/>
                </a:schemeClr>
              </a:solidFill>
            </a:endParaRPr>
          </a:p>
          <a:p>
            <a:r>
              <a:rPr lang="en-US" altLang="zh-CN" dirty="0" smtClean="0"/>
              <a:t>L1-regularizer</a:t>
            </a:r>
          </a:p>
          <a:p>
            <a:pPr marL="0" indent="0">
              <a:buNone/>
            </a:pPr>
            <a:r>
              <a:rPr lang="en-US" altLang="zh-CN" dirty="0"/>
              <a:t> </a:t>
            </a:r>
            <a:r>
              <a:rPr lang="en-US" altLang="zh-CN" dirty="0" smtClean="0"/>
              <a:t>         </a:t>
            </a:r>
            <a:r>
              <a:rPr lang="en-US" altLang="zh-CN" dirty="0" smtClean="0">
                <a:solidFill>
                  <a:schemeClr val="bg1">
                    <a:lumMod val="65000"/>
                  </a:schemeClr>
                </a:solidFill>
              </a:rPr>
              <a:t>L1-regularizer</a:t>
            </a:r>
            <a:endParaRPr lang="en-US" altLang="zh-CN" dirty="0"/>
          </a:p>
        </p:txBody>
      </p:sp>
      <p:graphicFrame>
        <p:nvGraphicFramePr>
          <p:cNvPr id="4" name="对象 3"/>
          <p:cNvGraphicFramePr>
            <a:graphicFrameLocks noChangeAspect="1"/>
          </p:cNvGraphicFramePr>
          <p:nvPr>
            <p:extLst>
              <p:ext uri="{D42A27DB-BD31-4B8C-83A1-F6EECF244321}">
                <p14:modId xmlns:p14="http://schemas.microsoft.com/office/powerpoint/2010/main" val="2219272022"/>
              </p:ext>
            </p:extLst>
          </p:nvPr>
        </p:nvGraphicFramePr>
        <p:xfrm>
          <a:off x="2505709" y="1777591"/>
          <a:ext cx="4178300" cy="772432"/>
        </p:xfrm>
        <a:graphic>
          <a:graphicData uri="http://schemas.openxmlformats.org/presentationml/2006/ole">
            <mc:AlternateContent xmlns:mc="http://schemas.openxmlformats.org/markup-compatibility/2006">
              <mc:Choice xmlns:v="urn:schemas-microsoft-com:vml" Requires="v">
                <p:oleObj spid="_x0000_s28071" name="Equation" r:id="rId4" imgW="1726920" imgH="342720" progId="Equation.DSMT4">
                  <p:embed/>
                </p:oleObj>
              </mc:Choice>
              <mc:Fallback>
                <p:oleObj name="Equation" r:id="rId4" imgW="1726920" imgH="342720" progId="Equation.DSMT4">
                  <p:embed/>
                  <p:pic>
                    <p:nvPicPr>
                      <p:cNvPr id="0" name=""/>
                      <p:cNvPicPr/>
                      <p:nvPr/>
                    </p:nvPicPr>
                    <p:blipFill>
                      <a:blip r:embed="rId5"/>
                      <a:stretch>
                        <a:fillRect/>
                      </a:stretch>
                    </p:blipFill>
                    <p:spPr>
                      <a:xfrm>
                        <a:off x="2505709" y="1777591"/>
                        <a:ext cx="4178300" cy="772432"/>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120411138"/>
              </p:ext>
            </p:extLst>
          </p:nvPr>
        </p:nvGraphicFramePr>
        <p:xfrm>
          <a:off x="3019425" y="3149259"/>
          <a:ext cx="1873250" cy="580799"/>
        </p:xfrm>
        <a:graphic>
          <a:graphicData uri="http://schemas.openxmlformats.org/presentationml/2006/ole">
            <mc:AlternateContent xmlns:mc="http://schemas.openxmlformats.org/markup-compatibility/2006">
              <mc:Choice xmlns:v="urn:schemas-microsoft-com:vml" Requires="v">
                <p:oleObj spid="_x0000_s28072" name="Equation" r:id="rId6" imgW="774360" imgH="228600" progId="Equation.DSMT4">
                  <p:embed/>
                </p:oleObj>
              </mc:Choice>
              <mc:Fallback>
                <p:oleObj name="Equation" r:id="rId6" imgW="774360" imgH="228600" progId="Equation.DSMT4">
                  <p:embed/>
                  <p:pic>
                    <p:nvPicPr>
                      <p:cNvPr id="0" name=""/>
                      <p:cNvPicPr/>
                      <p:nvPr/>
                    </p:nvPicPr>
                    <p:blipFill>
                      <a:blip r:embed="rId7"/>
                      <a:stretch>
                        <a:fillRect/>
                      </a:stretch>
                    </p:blipFill>
                    <p:spPr>
                      <a:xfrm>
                        <a:off x="3019425" y="3149259"/>
                        <a:ext cx="1873250" cy="580799"/>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472053181"/>
              </p:ext>
            </p:extLst>
          </p:nvPr>
        </p:nvGraphicFramePr>
        <p:xfrm>
          <a:off x="4619288" y="4077382"/>
          <a:ext cx="859065" cy="509076"/>
        </p:xfrm>
        <a:graphic>
          <a:graphicData uri="http://schemas.openxmlformats.org/presentationml/2006/ole">
            <mc:AlternateContent xmlns:mc="http://schemas.openxmlformats.org/markup-compatibility/2006">
              <mc:Choice xmlns:v="urn:schemas-microsoft-com:vml" Requires="v">
                <p:oleObj spid="_x0000_s28073" name="Equation" r:id="rId8" imgW="342720" imgH="203040" progId="Equation.DSMT4">
                  <p:embed/>
                </p:oleObj>
              </mc:Choice>
              <mc:Fallback>
                <p:oleObj name="Equation" r:id="rId8" imgW="342720" imgH="203040" progId="Equation.DSMT4">
                  <p:embed/>
                  <p:pic>
                    <p:nvPicPr>
                      <p:cNvPr id="0" name=""/>
                      <p:cNvPicPr/>
                      <p:nvPr/>
                    </p:nvPicPr>
                    <p:blipFill>
                      <a:blip r:embed="rId9"/>
                      <a:stretch>
                        <a:fillRect/>
                      </a:stretch>
                    </p:blipFill>
                    <p:spPr>
                      <a:xfrm>
                        <a:off x="4619288" y="4077382"/>
                        <a:ext cx="859065" cy="509076"/>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966244264"/>
              </p:ext>
            </p:extLst>
          </p:nvPr>
        </p:nvGraphicFramePr>
        <p:xfrm>
          <a:off x="3841750" y="1914525"/>
          <a:ext cx="114300" cy="177800"/>
        </p:xfrm>
        <a:graphic>
          <a:graphicData uri="http://schemas.openxmlformats.org/presentationml/2006/ole">
            <mc:AlternateContent xmlns:mc="http://schemas.openxmlformats.org/markup-compatibility/2006">
              <mc:Choice xmlns:v="urn:schemas-microsoft-com:vml" Requires="v">
                <p:oleObj spid="_x0000_s28074" name="Equation" r:id="rId10" imgW="114120" imgH="177480" progId="Equation.DSMT4">
                  <p:embed/>
                </p:oleObj>
              </mc:Choice>
              <mc:Fallback>
                <p:oleObj name="Equation" r:id="rId10" imgW="114120" imgH="177480" progId="Equation.DSMT4">
                  <p:embed/>
                  <p:pic>
                    <p:nvPicPr>
                      <p:cNvPr id="0" name=""/>
                      <p:cNvPicPr/>
                      <p:nvPr/>
                    </p:nvPicPr>
                    <p:blipFill>
                      <a:blip r:embed="rId11"/>
                      <a:stretch>
                        <a:fillRect/>
                      </a:stretch>
                    </p:blipFill>
                    <p:spPr>
                      <a:xfrm>
                        <a:off x="3841750" y="1914525"/>
                        <a:ext cx="114300" cy="17780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502661982"/>
              </p:ext>
            </p:extLst>
          </p:nvPr>
        </p:nvGraphicFramePr>
        <p:xfrm>
          <a:off x="2967191" y="4971692"/>
          <a:ext cx="1954513" cy="667998"/>
        </p:xfrm>
        <a:graphic>
          <a:graphicData uri="http://schemas.openxmlformats.org/presentationml/2006/ole">
            <mc:AlternateContent xmlns:mc="http://schemas.openxmlformats.org/markup-compatibility/2006">
              <mc:Choice xmlns:v="urn:schemas-microsoft-com:vml" Requires="v">
                <p:oleObj spid="_x0000_s28075" name="Equation" r:id="rId12" imgW="1002960" imgH="342720" progId="Equation.DSMT4">
                  <p:embed/>
                </p:oleObj>
              </mc:Choice>
              <mc:Fallback>
                <p:oleObj name="Equation" r:id="rId12" imgW="1002960" imgH="342720" progId="Equation.DSMT4">
                  <p:embed/>
                  <p:pic>
                    <p:nvPicPr>
                      <p:cNvPr id="0" name=""/>
                      <p:cNvPicPr/>
                      <p:nvPr/>
                    </p:nvPicPr>
                    <p:blipFill>
                      <a:blip r:embed="rId13"/>
                      <a:stretch>
                        <a:fillRect/>
                      </a:stretch>
                    </p:blipFill>
                    <p:spPr>
                      <a:xfrm>
                        <a:off x="2967191" y="4971692"/>
                        <a:ext cx="1954513" cy="667998"/>
                      </a:xfrm>
                      <a:prstGeom prst="rect">
                        <a:avLst/>
                      </a:prstGeom>
                    </p:spPr>
                  </p:pic>
                </p:oleObj>
              </mc:Fallback>
            </mc:AlternateContent>
          </a:graphicData>
        </a:graphic>
      </p:graphicFrame>
    </p:spTree>
    <p:extLst>
      <p:ext uri="{BB962C8B-B14F-4D97-AF65-F5344CB8AC3E}">
        <p14:creationId xmlns:p14="http://schemas.microsoft.com/office/powerpoint/2010/main" val="20322570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395288" y="365125"/>
            <a:ext cx="8120062" cy="1325563"/>
          </a:xfrm>
        </p:spPr>
        <p:txBody>
          <a:bodyPr/>
          <a:lstStyle/>
          <a:p>
            <a:pPr eaLnBrk="1" hangingPunct="1"/>
            <a:r>
              <a:rPr lang="en-US" altLang="zh-CN" sz="4000" b="1" dirty="0" smtClean="0">
                <a:latin typeface="+mn-lt"/>
                <a:ea typeface="方正细谭黑简体" panose="02000000000000000000" pitchFamily="2" charset="-122"/>
              </a:rPr>
              <a:t>Sparse Topical Coding</a:t>
            </a:r>
            <a:endParaRPr lang="zh-CN" altLang="en-US" sz="4000" b="1" dirty="0" smtClean="0">
              <a:latin typeface="+mn-lt"/>
              <a:ea typeface="方正细谭黑简体" panose="02000000000000000000" pitchFamily="2" charset="-122"/>
            </a:endParaRPr>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0375767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28650" y="134937"/>
            <a:ext cx="7886700" cy="1345519"/>
          </a:xfrm>
        </p:spPr>
        <p:txBody>
          <a:bodyPr/>
          <a:lstStyle/>
          <a:p>
            <a:pPr eaLnBrk="1" hangingPunct="1"/>
            <a:r>
              <a:rPr lang="en-US" altLang="zh-CN" sz="4000" dirty="0" smtClean="0">
                <a:latin typeface="+mn-lt"/>
                <a:ea typeface="黑体" panose="02010609060101010101" pitchFamily="49" charset="-122"/>
              </a:rPr>
              <a:t>Sparse Topical Coding</a:t>
            </a:r>
            <a:r>
              <a:rPr lang="en-US" altLang="zh-CN" sz="2000" dirty="0" smtClean="0">
                <a:latin typeface="+mn-lt"/>
                <a:ea typeface="黑体" panose="02010609060101010101" pitchFamily="49" charset="-122"/>
              </a:rPr>
              <a:t>(</a:t>
            </a:r>
            <a:r>
              <a:rPr lang="en-US" altLang="zh-CN" sz="2000" b="1" dirty="0" smtClean="0"/>
              <a:t>Jun </a:t>
            </a:r>
            <a:r>
              <a:rPr lang="en-US" altLang="zh-CN" sz="2000" b="1" dirty="0"/>
              <a:t>Zhu, Eric P. </a:t>
            </a:r>
            <a:r>
              <a:rPr lang="en-US" altLang="zh-CN" sz="2000" b="1" dirty="0" smtClean="0"/>
              <a:t>Xing. UAI, 2011)</a:t>
            </a:r>
            <a:endParaRPr lang="zh-CN" altLang="en-US" sz="4000" dirty="0" smtClean="0">
              <a:latin typeface="+mn-lt"/>
              <a:ea typeface="黑体" panose="02010609060101010101" pitchFamily="49" charset="-122"/>
            </a:endParaRPr>
          </a:p>
        </p:txBody>
      </p:sp>
      <p:sp>
        <p:nvSpPr>
          <p:cNvPr id="2" name="内容占位符 1"/>
          <p:cNvSpPr>
            <a:spLocks noGrp="1"/>
          </p:cNvSpPr>
          <p:nvPr>
            <p:ph idx="1"/>
          </p:nvPr>
        </p:nvSpPr>
        <p:spPr>
          <a:xfrm>
            <a:off x="628650" y="2878210"/>
            <a:ext cx="7886700" cy="3725789"/>
          </a:xfrm>
        </p:spPr>
        <p:txBody>
          <a:bodyPr/>
          <a:lstStyle/>
          <a:p>
            <a:endParaRPr lang="en-US" altLang="zh-CN" dirty="0" smtClean="0"/>
          </a:p>
          <a:p>
            <a:endParaRPr lang="en-US" altLang="zh-CN" dirty="0"/>
          </a:p>
          <a:p>
            <a:r>
              <a:rPr lang="en-US" altLang="zh-CN" dirty="0" smtClean="0"/>
              <a:t>Optimize goal</a:t>
            </a:r>
          </a:p>
          <a:p>
            <a:endParaRPr lang="en-US" altLang="zh-CN" dirty="0"/>
          </a:p>
          <a:p>
            <a:endParaRPr lang="en-US" altLang="zh-CN" dirty="0" smtClean="0"/>
          </a:p>
          <a:p>
            <a:endParaRPr lang="en-US" altLang="zh-CN" dirty="0" smtClean="0"/>
          </a:p>
          <a:p>
            <a:endParaRPr lang="en-US" altLang="zh-CN" dirty="0" smtClean="0"/>
          </a:p>
        </p:txBody>
      </p:sp>
      <p:graphicFrame>
        <p:nvGraphicFramePr>
          <p:cNvPr id="4" name="对象 3"/>
          <p:cNvGraphicFramePr>
            <a:graphicFrameLocks noChangeAspect="1"/>
          </p:cNvGraphicFramePr>
          <p:nvPr>
            <p:extLst>
              <p:ext uri="{D42A27DB-BD31-4B8C-83A1-F6EECF244321}">
                <p14:modId xmlns:p14="http://schemas.microsoft.com/office/powerpoint/2010/main" val="1491044251"/>
              </p:ext>
            </p:extLst>
          </p:nvPr>
        </p:nvGraphicFramePr>
        <p:xfrm>
          <a:off x="773113" y="4217988"/>
          <a:ext cx="4999037" cy="1990725"/>
        </p:xfrm>
        <a:graphic>
          <a:graphicData uri="http://schemas.openxmlformats.org/presentationml/2006/ole">
            <mc:AlternateContent xmlns:mc="http://schemas.openxmlformats.org/markup-compatibility/2006">
              <mc:Choice xmlns:v="urn:schemas-microsoft-com:vml" Requires="v">
                <p:oleObj spid="_x0000_s26807" name="Equation" r:id="rId4" imgW="1968480" imgH="736560" progId="Equation.DSMT4">
                  <p:embed/>
                </p:oleObj>
              </mc:Choice>
              <mc:Fallback>
                <p:oleObj name="Equation" r:id="rId4" imgW="1968480" imgH="736560" progId="Equation.DSMT4">
                  <p:embed/>
                  <p:pic>
                    <p:nvPicPr>
                      <p:cNvPr id="0" name=""/>
                      <p:cNvPicPr/>
                      <p:nvPr/>
                    </p:nvPicPr>
                    <p:blipFill>
                      <a:blip r:embed="rId5"/>
                      <a:stretch>
                        <a:fillRect/>
                      </a:stretch>
                    </p:blipFill>
                    <p:spPr>
                      <a:xfrm>
                        <a:off x="773113" y="4217988"/>
                        <a:ext cx="4999037" cy="1990725"/>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3841750" y="1914525"/>
          <a:ext cx="114300" cy="177800"/>
        </p:xfrm>
        <a:graphic>
          <a:graphicData uri="http://schemas.openxmlformats.org/presentationml/2006/ole">
            <mc:AlternateContent xmlns:mc="http://schemas.openxmlformats.org/markup-compatibility/2006">
              <mc:Choice xmlns:v="urn:schemas-microsoft-com:vml" Requires="v">
                <p:oleObj spid="_x0000_s26808" name="Equation" r:id="rId6" imgW="114120" imgH="177480" progId="Equation.DSMT4">
                  <p:embed/>
                </p:oleObj>
              </mc:Choice>
              <mc:Fallback>
                <p:oleObj name="Equation" r:id="rId6" imgW="114120" imgH="177480" progId="Equation.DSMT4">
                  <p:embed/>
                  <p:pic>
                    <p:nvPicPr>
                      <p:cNvPr id="0" name=""/>
                      <p:cNvPicPr/>
                      <p:nvPr/>
                    </p:nvPicPr>
                    <p:blipFill>
                      <a:blip r:embed="rId7"/>
                      <a:stretch>
                        <a:fillRect/>
                      </a:stretch>
                    </p:blipFill>
                    <p:spPr>
                      <a:xfrm>
                        <a:off x="3841750" y="1914525"/>
                        <a:ext cx="114300" cy="177800"/>
                      </a:xfrm>
                      <a:prstGeom prst="rect">
                        <a:avLst/>
                      </a:prstGeom>
                    </p:spPr>
                  </p:pic>
                </p:oleObj>
              </mc:Fallback>
            </mc:AlternateContent>
          </a:graphicData>
        </a:graphic>
      </p:graphicFrame>
      <p:pic>
        <p:nvPicPr>
          <p:cNvPr id="11"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1117" y="1914525"/>
            <a:ext cx="3906463" cy="15470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本框 2"/>
          <p:cNvSpPr txBox="1"/>
          <p:nvPr/>
        </p:nvSpPr>
        <p:spPr>
          <a:xfrm>
            <a:off x="5183209" y="1914525"/>
            <a:ext cx="2560316" cy="1569660"/>
          </a:xfrm>
          <a:prstGeom prst="rect">
            <a:avLst/>
          </a:prstGeom>
          <a:noFill/>
        </p:spPr>
        <p:txBody>
          <a:bodyPr wrap="none" rtlCol="0">
            <a:spAutoFit/>
          </a:bodyPr>
          <a:lstStyle/>
          <a:p>
            <a:r>
              <a:rPr lang="el-GR" altLang="zh-CN" dirty="0" smtClean="0"/>
              <a:t>θ</a:t>
            </a:r>
            <a:r>
              <a:rPr lang="en-US" altLang="zh-CN" dirty="0" smtClean="0"/>
              <a:t> is document code</a:t>
            </a:r>
          </a:p>
          <a:p>
            <a:r>
              <a:rPr lang="en-US" altLang="zh-CN" dirty="0" err="1" smtClean="0"/>
              <a:t>sd</a:t>
            </a:r>
            <a:r>
              <a:rPr lang="en-US" altLang="zh-CN" dirty="0" smtClean="0"/>
              <a:t> is word code</a:t>
            </a:r>
          </a:p>
          <a:p>
            <a:r>
              <a:rPr lang="en-US" altLang="zh-CN" dirty="0" err="1" smtClean="0"/>
              <a:t>wdn</a:t>
            </a:r>
            <a:r>
              <a:rPr lang="en-US" altLang="zh-CN" dirty="0" smtClean="0"/>
              <a:t> is word count</a:t>
            </a:r>
          </a:p>
          <a:p>
            <a:r>
              <a:rPr lang="en-US" altLang="zh-CN" dirty="0" smtClean="0"/>
              <a:t>β is topic basis</a:t>
            </a:r>
            <a:endParaRPr lang="zh-CN" altLang="en-US" dirty="0"/>
          </a:p>
        </p:txBody>
      </p:sp>
    </p:spTree>
    <p:extLst>
      <p:ext uri="{BB962C8B-B14F-4D97-AF65-F5344CB8AC3E}">
        <p14:creationId xmlns:p14="http://schemas.microsoft.com/office/powerpoint/2010/main" val="37079750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28650" y="134937"/>
            <a:ext cx="7886700" cy="1345519"/>
          </a:xfrm>
        </p:spPr>
        <p:txBody>
          <a:bodyPr/>
          <a:lstStyle/>
          <a:p>
            <a:pPr eaLnBrk="1" hangingPunct="1"/>
            <a:r>
              <a:rPr lang="en-US" altLang="zh-CN" sz="4000" dirty="0" smtClean="0">
                <a:latin typeface="+mn-lt"/>
                <a:ea typeface="黑体" panose="02010609060101010101" pitchFamily="49" charset="-122"/>
              </a:rPr>
              <a:t>Sparse Topical Coding</a:t>
            </a:r>
            <a:endParaRPr lang="zh-CN" altLang="en-US" sz="4000" dirty="0" smtClean="0">
              <a:latin typeface="+mn-lt"/>
              <a:ea typeface="黑体" panose="02010609060101010101" pitchFamily="49" charset="-122"/>
            </a:endParaRPr>
          </a:p>
        </p:txBody>
      </p:sp>
      <p:sp>
        <p:nvSpPr>
          <p:cNvPr id="2" name="内容占位符 1"/>
          <p:cNvSpPr>
            <a:spLocks noGrp="1"/>
          </p:cNvSpPr>
          <p:nvPr>
            <p:ph idx="1"/>
          </p:nvPr>
        </p:nvSpPr>
        <p:spPr>
          <a:xfrm>
            <a:off x="628650" y="1914525"/>
            <a:ext cx="7886700" cy="3725789"/>
          </a:xfrm>
        </p:spPr>
        <p:txBody>
          <a:bodyPr>
            <a:normAutofit fontScale="92500" lnSpcReduction="10000"/>
          </a:bodyPr>
          <a:lstStyle/>
          <a:p>
            <a:r>
              <a:rPr lang="en-US" altLang="zh-CN" dirty="0" smtClean="0">
                <a:solidFill>
                  <a:srgbClr val="FF0000"/>
                </a:solidFill>
              </a:rPr>
              <a:t>Coordinate descent</a:t>
            </a:r>
          </a:p>
          <a:p>
            <a:r>
              <a:rPr lang="en-US" altLang="zh-CN" dirty="0" smtClean="0"/>
              <a:t>Appoint β random numbers</a:t>
            </a:r>
          </a:p>
          <a:p>
            <a:r>
              <a:rPr lang="en-US" altLang="zh-CN" dirty="0" smtClean="0"/>
              <a:t>    Optimize over s: fix </a:t>
            </a:r>
            <a:r>
              <a:rPr lang="el-GR" altLang="zh-CN" dirty="0" smtClean="0"/>
              <a:t>θ</a:t>
            </a:r>
            <a:r>
              <a:rPr lang="en-US" altLang="zh-CN" dirty="0" smtClean="0"/>
              <a:t>, solve problem:</a:t>
            </a:r>
          </a:p>
          <a:p>
            <a:endParaRPr lang="en-US" altLang="zh-CN" dirty="0"/>
          </a:p>
          <a:p>
            <a:pPr marL="0" indent="0">
              <a:buNone/>
            </a:pPr>
            <a:r>
              <a:rPr lang="en-US" altLang="zh-CN" dirty="0" smtClean="0"/>
              <a:t>   </a:t>
            </a:r>
          </a:p>
          <a:p>
            <a:r>
              <a:rPr lang="en-US" altLang="zh-CN" dirty="0" smtClean="0"/>
              <a:t>    Optimize over </a:t>
            </a:r>
            <a:r>
              <a:rPr lang="el-GR" altLang="zh-CN" dirty="0" smtClean="0"/>
              <a:t>θ</a:t>
            </a:r>
            <a:r>
              <a:rPr lang="en-US" altLang="zh-CN" dirty="0" smtClean="0"/>
              <a:t>: fix s, </a:t>
            </a:r>
            <a:r>
              <a:rPr lang="en-US" altLang="zh-CN" dirty="0"/>
              <a:t>solve problem:</a:t>
            </a:r>
          </a:p>
          <a:p>
            <a:endParaRPr lang="en-US" altLang="zh-CN" dirty="0" smtClean="0"/>
          </a:p>
          <a:p>
            <a:endParaRPr lang="en-US" altLang="zh-CN" dirty="0" smtClean="0"/>
          </a:p>
          <a:p>
            <a:r>
              <a:rPr lang="en-US" altLang="zh-CN" dirty="0" smtClean="0"/>
              <a:t>Dictionary learning:</a:t>
            </a:r>
          </a:p>
          <a:p>
            <a:endParaRPr lang="en-US" altLang="zh-CN" dirty="0" smtClean="0"/>
          </a:p>
          <a:p>
            <a:endParaRPr lang="en-US" altLang="zh-CN" dirty="0" smtClean="0"/>
          </a:p>
          <a:p>
            <a:endParaRPr lang="en-US" altLang="zh-CN" dirty="0" smtClean="0"/>
          </a:p>
        </p:txBody>
      </p:sp>
      <p:graphicFrame>
        <p:nvGraphicFramePr>
          <p:cNvPr id="9" name="对象 8"/>
          <p:cNvGraphicFramePr>
            <a:graphicFrameLocks noChangeAspect="1"/>
          </p:cNvGraphicFramePr>
          <p:nvPr/>
        </p:nvGraphicFramePr>
        <p:xfrm>
          <a:off x="3841750" y="1914525"/>
          <a:ext cx="114300" cy="177800"/>
        </p:xfrm>
        <a:graphic>
          <a:graphicData uri="http://schemas.openxmlformats.org/presentationml/2006/ole">
            <mc:AlternateContent xmlns:mc="http://schemas.openxmlformats.org/markup-compatibility/2006">
              <mc:Choice xmlns:v="urn:schemas-microsoft-com:vml" Requires="v">
                <p:oleObj spid="_x0000_s30734" name="Equation" r:id="rId4" imgW="114120" imgH="177480" progId="Equation.DSMT4">
                  <p:embed/>
                </p:oleObj>
              </mc:Choice>
              <mc:Fallback>
                <p:oleObj name="Equation" r:id="rId4" imgW="114120" imgH="177480" progId="Equation.DSMT4">
                  <p:embed/>
                  <p:pic>
                    <p:nvPicPr>
                      <p:cNvPr id="0" name=""/>
                      <p:cNvPicPr/>
                      <p:nvPr/>
                    </p:nvPicPr>
                    <p:blipFill>
                      <a:blip r:embed="rId5"/>
                      <a:stretch>
                        <a:fillRect/>
                      </a:stretch>
                    </p:blipFill>
                    <p:spPr>
                      <a:xfrm>
                        <a:off x="3841750" y="1914525"/>
                        <a:ext cx="114300" cy="177800"/>
                      </a:xfrm>
                      <a:prstGeom prst="rect">
                        <a:avLst/>
                      </a:prstGeom>
                    </p:spPr>
                  </p:pic>
                </p:oleObj>
              </mc:Fallback>
            </mc:AlternateContent>
          </a:graphicData>
        </a:graphic>
      </p:graphicFrame>
      <p:pic>
        <p:nvPicPr>
          <p:cNvPr id="8" name="Picture 2"/>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100000"/>
                    </a14:imgEffect>
                  </a14:imgLayer>
                </a14:imgProps>
              </a:ext>
              <a:ext uri="{28A0092B-C50C-407E-A947-70E740481C1C}">
                <a14:useLocalDpi xmlns:a14="http://schemas.microsoft.com/office/drawing/2010/main" val="0"/>
              </a:ext>
            </a:extLst>
          </a:blip>
          <a:srcRect/>
          <a:stretch>
            <a:fillRect/>
          </a:stretch>
        </p:blipFill>
        <p:spPr bwMode="auto">
          <a:xfrm>
            <a:off x="1008290" y="3129347"/>
            <a:ext cx="5544616" cy="648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8">
            <a:extLst>
              <a:ext uri="{BEBA8EAE-BF5A-486C-A8C5-ECC9F3942E4B}">
                <a14:imgProps xmlns:a14="http://schemas.microsoft.com/office/drawing/2010/main">
                  <a14:imgLayer r:embed="rId9">
                    <a14:imgEffect>
                      <a14:sharpenSoften amount="100000"/>
                    </a14:imgEffect>
                  </a14:imgLayer>
                </a14:imgProps>
              </a:ext>
              <a:ext uri="{28A0092B-C50C-407E-A947-70E740481C1C}">
                <a14:useLocalDpi xmlns:a14="http://schemas.microsoft.com/office/drawing/2010/main" val="0"/>
              </a:ext>
            </a:extLst>
          </a:blip>
          <a:srcRect/>
          <a:stretch>
            <a:fillRect/>
          </a:stretch>
        </p:blipFill>
        <p:spPr bwMode="auto">
          <a:xfrm>
            <a:off x="1045744" y="4350031"/>
            <a:ext cx="4920859" cy="635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4"/>
          <p:cNvPicPr>
            <a:picLocks noChangeAspect="1" noChangeArrowheads="1"/>
          </p:cNvPicPr>
          <p:nvPr/>
        </p:nvPicPr>
        <p:blipFill>
          <a:blip r:embed="rId10">
            <a:extLst>
              <a:ext uri="{BEBA8EAE-BF5A-486C-A8C5-ECC9F3942E4B}">
                <a14:imgProps xmlns:a14="http://schemas.microsoft.com/office/drawing/2010/main">
                  <a14:imgLayer r:embed="rId11">
                    <a14:imgEffect>
                      <a14:sharpenSoften amount="100000"/>
                    </a14:imgEffect>
                  </a14:imgLayer>
                </a14:imgProps>
              </a:ext>
              <a:ext uri="{28A0092B-C50C-407E-A947-70E740481C1C}">
                <a14:useLocalDpi xmlns:a14="http://schemas.microsoft.com/office/drawing/2010/main" val="0"/>
              </a:ext>
            </a:extLst>
          </a:blip>
          <a:srcRect/>
          <a:stretch>
            <a:fillRect/>
          </a:stretch>
        </p:blipFill>
        <p:spPr bwMode="auto">
          <a:xfrm>
            <a:off x="703169" y="5654829"/>
            <a:ext cx="4248471" cy="5250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48850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28650" y="134937"/>
            <a:ext cx="7886700" cy="1345519"/>
          </a:xfrm>
        </p:spPr>
        <p:txBody>
          <a:bodyPr/>
          <a:lstStyle/>
          <a:p>
            <a:pPr eaLnBrk="1" hangingPunct="1"/>
            <a:r>
              <a:rPr lang="en-US" altLang="zh-CN" sz="4000" dirty="0" smtClean="0">
                <a:latin typeface="+mn-lt"/>
                <a:ea typeface="黑体" panose="02010609060101010101" pitchFamily="49" charset="-122"/>
              </a:rPr>
              <a:t>Sparse Topical Coding</a:t>
            </a:r>
            <a:endParaRPr lang="zh-CN" altLang="en-US" sz="4000" dirty="0" smtClean="0">
              <a:latin typeface="+mn-lt"/>
              <a:ea typeface="黑体" panose="02010609060101010101" pitchFamily="49" charset="-122"/>
            </a:endParaRPr>
          </a:p>
        </p:txBody>
      </p:sp>
      <p:sp>
        <p:nvSpPr>
          <p:cNvPr id="2" name="内容占位符 1"/>
          <p:cNvSpPr>
            <a:spLocks noGrp="1"/>
          </p:cNvSpPr>
          <p:nvPr>
            <p:ph idx="1"/>
          </p:nvPr>
        </p:nvSpPr>
        <p:spPr>
          <a:xfrm>
            <a:off x="628650" y="1914525"/>
            <a:ext cx="7886700" cy="3725789"/>
          </a:xfrm>
        </p:spPr>
        <p:txBody>
          <a:bodyPr>
            <a:normAutofit/>
          </a:bodyPr>
          <a:lstStyle/>
          <a:p>
            <a:r>
              <a:rPr lang="en-US" altLang="zh-CN" dirty="0" smtClean="0">
                <a:solidFill>
                  <a:srgbClr val="FF0000"/>
                </a:solidFill>
              </a:rPr>
              <a:t>Coordinate descent</a:t>
            </a:r>
          </a:p>
          <a:p>
            <a:pPr marL="0" indent="0">
              <a:buNone/>
            </a:pPr>
            <a:r>
              <a:rPr lang="en-US" altLang="zh-CN" dirty="0" smtClean="0"/>
              <a:t> Optimize over s: fix </a:t>
            </a:r>
            <a:r>
              <a:rPr lang="el-GR" altLang="zh-CN" dirty="0" smtClean="0"/>
              <a:t>θ</a:t>
            </a:r>
            <a:r>
              <a:rPr lang="en-US" altLang="zh-CN" dirty="0" smtClean="0"/>
              <a:t>, solve problem:</a:t>
            </a:r>
          </a:p>
          <a:p>
            <a:endParaRPr lang="en-US" altLang="zh-CN" dirty="0"/>
          </a:p>
          <a:p>
            <a:pPr marL="0" indent="0">
              <a:buNone/>
            </a:pPr>
            <a:r>
              <a:rPr lang="en-US" altLang="zh-CN" dirty="0" smtClean="0"/>
              <a:t>   </a:t>
            </a:r>
          </a:p>
          <a:p>
            <a:r>
              <a:rPr lang="en-US" altLang="zh-CN" dirty="0" smtClean="0"/>
              <a:t>    </a:t>
            </a:r>
          </a:p>
          <a:p>
            <a:endParaRPr lang="en-US" altLang="zh-CN" dirty="0" smtClean="0"/>
          </a:p>
          <a:p>
            <a:endParaRPr lang="en-US" altLang="zh-CN" dirty="0" smtClean="0"/>
          </a:p>
          <a:p>
            <a:endParaRPr lang="en-US" altLang="zh-CN" dirty="0" smtClean="0"/>
          </a:p>
          <a:p>
            <a:endParaRPr lang="en-US" altLang="zh-CN" dirty="0" smtClean="0"/>
          </a:p>
        </p:txBody>
      </p:sp>
      <p:graphicFrame>
        <p:nvGraphicFramePr>
          <p:cNvPr id="9" name="对象 8"/>
          <p:cNvGraphicFramePr>
            <a:graphicFrameLocks noChangeAspect="1"/>
          </p:cNvGraphicFramePr>
          <p:nvPr/>
        </p:nvGraphicFramePr>
        <p:xfrm>
          <a:off x="3841750" y="1914525"/>
          <a:ext cx="114300" cy="177800"/>
        </p:xfrm>
        <a:graphic>
          <a:graphicData uri="http://schemas.openxmlformats.org/presentationml/2006/ole">
            <mc:AlternateContent xmlns:mc="http://schemas.openxmlformats.org/markup-compatibility/2006">
              <mc:Choice xmlns:v="urn:schemas-microsoft-com:vml" Requires="v">
                <p:oleObj spid="_x0000_s30138" name="Equation" r:id="rId4" imgW="114120" imgH="177480" progId="Equation.DSMT4">
                  <p:embed/>
                </p:oleObj>
              </mc:Choice>
              <mc:Fallback>
                <p:oleObj name="Equation" r:id="rId4" imgW="114120" imgH="177480" progId="Equation.DSMT4">
                  <p:embed/>
                  <p:pic>
                    <p:nvPicPr>
                      <p:cNvPr id="0" name=""/>
                      <p:cNvPicPr/>
                      <p:nvPr/>
                    </p:nvPicPr>
                    <p:blipFill>
                      <a:blip r:embed="rId5"/>
                      <a:stretch>
                        <a:fillRect/>
                      </a:stretch>
                    </p:blipFill>
                    <p:spPr>
                      <a:xfrm>
                        <a:off x="3841750" y="1914525"/>
                        <a:ext cx="114300" cy="17780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703169" y="2814012"/>
          <a:ext cx="4121150" cy="738187"/>
        </p:xfrm>
        <a:graphic>
          <a:graphicData uri="http://schemas.openxmlformats.org/presentationml/2006/ole">
            <mc:AlternateContent xmlns:mc="http://schemas.openxmlformats.org/markup-compatibility/2006">
              <mc:Choice xmlns:v="urn:schemas-microsoft-com:vml" Requires="v">
                <p:oleObj spid="_x0000_s30139" name="Equation" r:id="rId6" imgW="2412720" imgH="431640" progId="Equation.DSMT4">
                  <p:embed/>
                </p:oleObj>
              </mc:Choice>
              <mc:Fallback>
                <p:oleObj name="Equation" r:id="rId6" imgW="2412720" imgH="431640" progId="Equation.DSMT4">
                  <p:embed/>
                  <p:pic>
                    <p:nvPicPr>
                      <p:cNvPr id="0" name=""/>
                      <p:cNvPicPr/>
                      <p:nvPr/>
                    </p:nvPicPr>
                    <p:blipFill>
                      <a:blip r:embed="rId7"/>
                      <a:stretch>
                        <a:fillRect/>
                      </a:stretch>
                    </p:blipFill>
                    <p:spPr>
                      <a:xfrm>
                        <a:off x="703169" y="2814012"/>
                        <a:ext cx="4121150" cy="738187"/>
                      </a:xfrm>
                      <a:prstGeom prst="rect">
                        <a:avLst/>
                      </a:prstGeom>
                    </p:spPr>
                  </p:pic>
                </p:oleObj>
              </mc:Fallback>
            </mc:AlternateContent>
          </a:graphicData>
        </a:graphic>
      </p:graphicFrame>
      <p:graphicFrame>
        <p:nvGraphicFramePr>
          <p:cNvPr id="4" name="对象 3"/>
          <p:cNvGraphicFramePr>
            <a:graphicFrameLocks noChangeAspect="1"/>
          </p:cNvGraphicFramePr>
          <p:nvPr/>
        </p:nvGraphicFramePr>
        <p:xfrm>
          <a:off x="2171700" y="2438400"/>
          <a:ext cx="914400" cy="198438"/>
        </p:xfrm>
        <a:graphic>
          <a:graphicData uri="http://schemas.openxmlformats.org/presentationml/2006/ole">
            <mc:AlternateContent xmlns:mc="http://schemas.openxmlformats.org/markup-compatibility/2006">
              <mc:Choice xmlns:v="urn:schemas-microsoft-com:vml" Requires="v">
                <p:oleObj spid="_x0000_s30140" name="Equation" r:id="rId8" imgW="914400" imgH="198720" progId="Equation.DSMT4">
                  <p:embed/>
                </p:oleObj>
              </mc:Choice>
              <mc:Fallback>
                <p:oleObj name="Equation" r:id="rId8" imgW="914400" imgH="198720" progId="Equation.DSMT4">
                  <p:embed/>
                  <p:pic>
                    <p:nvPicPr>
                      <p:cNvPr id="0" name=""/>
                      <p:cNvPicPr/>
                      <p:nvPr/>
                    </p:nvPicPr>
                    <p:blipFill>
                      <a:blip r:embed="rId5"/>
                      <a:stretch>
                        <a:fillRect/>
                      </a:stretch>
                    </p:blipFill>
                    <p:spPr>
                      <a:xfrm>
                        <a:off x="2171700" y="2438400"/>
                        <a:ext cx="914400" cy="198438"/>
                      </a:xfrm>
                      <a:prstGeom prst="rect">
                        <a:avLst/>
                      </a:prstGeom>
                    </p:spPr>
                  </p:pic>
                </p:oleObj>
              </mc:Fallback>
            </mc:AlternateContent>
          </a:graphicData>
        </a:graphic>
      </p:graphicFrame>
      <p:sp>
        <p:nvSpPr>
          <p:cNvPr id="5"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nvGraphicFramePr>
        <p:xfrm>
          <a:off x="703169" y="3525261"/>
          <a:ext cx="8053388" cy="477838"/>
        </p:xfrm>
        <a:graphic>
          <a:graphicData uri="http://schemas.openxmlformats.org/presentationml/2006/ole">
            <mc:AlternateContent xmlns:mc="http://schemas.openxmlformats.org/markup-compatibility/2006">
              <mc:Choice xmlns:v="urn:schemas-microsoft-com:vml" Requires="v">
                <p:oleObj spid="_x0000_s30141" name="Equation" r:id="rId9" imgW="4647960" imgH="279360" progId="Equation.DSMT4">
                  <p:embed/>
                </p:oleObj>
              </mc:Choice>
              <mc:Fallback>
                <p:oleObj name="Equation" r:id="rId9" imgW="4647960" imgH="279360" progId="Equation.DSMT4">
                  <p:embed/>
                  <p:pic>
                    <p:nvPicPr>
                      <p:cNvPr id="0" name=""/>
                      <p:cNvPicPr>
                        <a:picLocks noChangeAspect="1" noChangeArrowheads="1"/>
                      </p:cNvPicPr>
                      <p:nvPr/>
                    </p:nvPicPr>
                    <p:blipFill>
                      <a:blip r:embed="rId10"/>
                      <a:srcRect/>
                      <a:stretch>
                        <a:fillRect/>
                      </a:stretch>
                    </p:blipFill>
                    <p:spPr bwMode="auto">
                      <a:xfrm>
                        <a:off x="703169" y="3525261"/>
                        <a:ext cx="8053388" cy="477838"/>
                      </a:xfrm>
                      <a:prstGeom prst="rect">
                        <a:avLst/>
                      </a:prstGeom>
                      <a:noFill/>
                    </p:spPr>
                  </p:pic>
                </p:oleObj>
              </mc:Fallback>
            </mc:AlternateContent>
          </a:graphicData>
        </a:graphic>
      </p:graphicFrame>
      <p:graphicFrame>
        <p:nvGraphicFramePr>
          <p:cNvPr id="7" name="对象 6"/>
          <p:cNvGraphicFramePr>
            <a:graphicFrameLocks noChangeAspect="1"/>
          </p:cNvGraphicFramePr>
          <p:nvPr/>
        </p:nvGraphicFramePr>
        <p:xfrm>
          <a:off x="2571750" y="2447925"/>
          <a:ext cx="114300" cy="177800"/>
        </p:xfrm>
        <a:graphic>
          <a:graphicData uri="http://schemas.openxmlformats.org/presentationml/2006/ole">
            <mc:AlternateContent xmlns:mc="http://schemas.openxmlformats.org/markup-compatibility/2006">
              <mc:Choice xmlns:v="urn:schemas-microsoft-com:vml" Requires="v">
                <p:oleObj spid="_x0000_s30142" name="Equation" r:id="rId11" imgW="114120" imgH="177480" progId="Equation.DSMT4">
                  <p:embed/>
                </p:oleObj>
              </mc:Choice>
              <mc:Fallback>
                <p:oleObj name="Equation" r:id="rId11" imgW="114120" imgH="177480" progId="Equation.DSMT4">
                  <p:embed/>
                  <p:pic>
                    <p:nvPicPr>
                      <p:cNvPr id="0" name=""/>
                      <p:cNvPicPr/>
                      <p:nvPr/>
                    </p:nvPicPr>
                    <p:blipFill>
                      <a:blip r:embed="rId5"/>
                      <a:stretch>
                        <a:fillRect/>
                      </a:stretch>
                    </p:blipFill>
                    <p:spPr>
                      <a:xfrm>
                        <a:off x="2571750" y="2447925"/>
                        <a:ext cx="114300" cy="177800"/>
                      </a:xfrm>
                      <a:prstGeom prst="rect">
                        <a:avLst/>
                      </a:prstGeom>
                    </p:spPr>
                  </p:pic>
                </p:oleObj>
              </mc:Fallback>
            </mc:AlternateContent>
          </a:graphicData>
        </a:graphic>
      </p:graphicFrame>
      <p:sp>
        <p:nvSpPr>
          <p:cNvPr id="11" name="Rectangle 5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nvGraphicFramePr>
        <p:xfrm>
          <a:off x="703169" y="4132682"/>
          <a:ext cx="907917" cy="463223"/>
        </p:xfrm>
        <a:graphic>
          <a:graphicData uri="http://schemas.openxmlformats.org/presentationml/2006/ole">
            <mc:AlternateContent xmlns:mc="http://schemas.openxmlformats.org/markup-compatibility/2006">
              <mc:Choice xmlns:v="urn:schemas-microsoft-com:vml" Requires="v">
                <p:oleObj spid="_x0000_s30143" name="Equation" r:id="rId12" imgW="469900" imgH="228600" progId="Equation.DSMT4">
                  <p:embed/>
                </p:oleObj>
              </mc:Choice>
              <mc:Fallback>
                <p:oleObj name="Equation" r:id="rId12" imgW="469900" imgH="2286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3169" y="4132682"/>
                        <a:ext cx="907917" cy="463223"/>
                      </a:xfrm>
                      <a:prstGeom prst="rect">
                        <a:avLst/>
                      </a:prstGeom>
                      <a:noFill/>
                    </p:spPr>
                  </p:pic>
                </p:oleObj>
              </mc:Fallback>
            </mc:AlternateContent>
          </a:graphicData>
        </a:graphic>
      </p:graphicFrame>
      <p:sp>
        <p:nvSpPr>
          <p:cNvPr id="14" name="Rectangle 6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nvGraphicFramePr>
        <p:xfrm>
          <a:off x="1685605" y="4132682"/>
          <a:ext cx="1993691" cy="441082"/>
        </p:xfrm>
        <a:graphic>
          <a:graphicData uri="http://schemas.openxmlformats.org/presentationml/2006/ole">
            <mc:AlternateContent xmlns:mc="http://schemas.openxmlformats.org/markup-compatibility/2006">
              <mc:Choice xmlns:v="urn:schemas-microsoft-com:vml" Requires="v">
                <p:oleObj spid="_x0000_s30144" name="Equation" r:id="rId14" imgW="1079500" imgH="228600" progId="Equation.DSMT4">
                  <p:embed/>
                </p:oleObj>
              </mc:Choice>
              <mc:Fallback>
                <p:oleObj name="Equation" r:id="rId14" imgW="1079500" imgH="2286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85605" y="4132682"/>
                        <a:ext cx="1993691" cy="441082"/>
                      </a:xfrm>
                      <a:prstGeom prst="rect">
                        <a:avLst/>
                      </a:prstGeom>
                      <a:noFill/>
                    </p:spPr>
                  </p:pic>
                </p:oleObj>
              </mc:Fallback>
            </mc:AlternateContent>
          </a:graphicData>
        </a:graphic>
      </p:graphicFrame>
      <p:graphicFrame>
        <p:nvGraphicFramePr>
          <p:cNvPr id="17" name="对象 16"/>
          <p:cNvGraphicFramePr>
            <a:graphicFrameLocks noChangeAspect="1"/>
          </p:cNvGraphicFramePr>
          <p:nvPr/>
        </p:nvGraphicFramePr>
        <p:xfrm>
          <a:off x="703169" y="4686808"/>
          <a:ext cx="907917" cy="463223"/>
        </p:xfrm>
        <a:graphic>
          <a:graphicData uri="http://schemas.openxmlformats.org/presentationml/2006/ole">
            <mc:AlternateContent xmlns:mc="http://schemas.openxmlformats.org/markup-compatibility/2006">
              <mc:Choice xmlns:v="urn:schemas-microsoft-com:vml" Requires="v">
                <p:oleObj spid="_x0000_s30145" name="Equation" r:id="rId16" imgW="469800" imgH="228600" progId="Equation.DSMT4">
                  <p:embed/>
                </p:oleObj>
              </mc:Choice>
              <mc:Fallback>
                <p:oleObj name="Equation" r:id="rId16" imgW="469800" imgH="228600" progId="Equation.DSMT4">
                  <p:embed/>
                  <p:pic>
                    <p:nvPicPr>
                      <p:cNvPr id="0" name=""/>
                      <p:cNvPicPr>
                        <a:picLocks noChangeAspect="1" noChangeArrowheads="1"/>
                      </p:cNvPicPr>
                      <p:nvPr/>
                    </p:nvPicPr>
                    <p:blipFill>
                      <a:blip r:embed="rId17"/>
                      <a:srcRect/>
                      <a:stretch>
                        <a:fillRect/>
                      </a:stretch>
                    </p:blipFill>
                    <p:spPr bwMode="auto">
                      <a:xfrm>
                        <a:off x="703169" y="4686808"/>
                        <a:ext cx="907917" cy="463223"/>
                      </a:xfrm>
                      <a:prstGeom prst="rect">
                        <a:avLst/>
                      </a:prstGeom>
                      <a:noFill/>
                    </p:spPr>
                  </p:pic>
                </p:oleObj>
              </mc:Fallback>
            </mc:AlternateContent>
          </a:graphicData>
        </a:graphic>
      </p:graphicFrame>
      <p:sp>
        <p:nvSpPr>
          <p:cNvPr id="16" name="Rectangle 7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nvGraphicFramePr>
        <p:xfrm>
          <a:off x="703169" y="5240934"/>
          <a:ext cx="8189877" cy="479501"/>
        </p:xfrm>
        <a:graphic>
          <a:graphicData uri="http://schemas.openxmlformats.org/presentationml/2006/ole">
            <mc:AlternateContent xmlns:mc="http://schemas.openxmlformats.org/markup-compatibility/2006">
              <mc:Choice xmlns:v="urn:schemas-microsoft-com:vml" Requires="v">
                <p:oleObj spid="_x0000_s30146" name="Equation" r:id="rId18" imgW="4064000" imgH="241300" progId="Equation.DSMT4">
                  <p:embed/>
                </p:oleObj>
              </mc:Choice>
              <mc:Fallback>
                <p:oleObj name="Equation" r:id="rId18" imgW="4064000" imgH="241300"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03169" y="5240934"/>
                        <a:ext cx="8189877" cy="479501"/>
                      </a:xfrm>
                      <a:prstGeom prst="rect">
                        <a:avLst/>
                      </a:prstGeom>
                      <a:noFill/>
                    </p:spPr>
                  </p:pic>
                </p:oleObj>
              </mc:Fallback>
            </mc:AlternateContent>
          </a:graphicData>
        </a:graphic>
      </p:graphicFrame>
    </p:spTree>
    <p:extLst>
      <p:ext uri="{BB962C8B-B14F-4D97-AF65-F5344CB8AC3E}">
        <p14:creationId xmlns:p14="http://schemas.microsoft.com/office/powerpoint/2010/main" val="15703812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28650" y="134937"/>
            <a:ext cx="7886700" cy="1345519"/>
          </a:xfrm>
        </p:spPr>
        <p:txBody>
          <a:bodyPr/>
          <a:lstStyle/>
          <a:p>
            <a:pPr eaLnBrk="1" hangingPunct="1"/>
            <a:r>
              <a:rPr lang="en-US" altLang="zh-CN" sz="4000" dirty="0" smtClean="0">
                <a:latin typeface="+mn-lt"/>
                <a:ea typeface="黑体" panose="02010609060101010101" pitchFamily="49" charset="-122"/>
              </a:rPr>
              <a:t>Sparse Topical Coding</a:t>
            </a:r>
            <a:endParaRPr lang="zh-CN" altLang="en-US" sz="4000" dirty="0" smtClean="0">
              <a:latin typeface="+mn-lt"/>
              <a:ea typeface="黑体" panose="02010609060101010101" pitchFamily="49" charset="-122"/>
            </a:endParaRPr>
          </a:p>
        </p:txBody>
      </p:sp>
      <p:sp>
        <p:nvSpPr>
          <p:cNvPr id="2" name="内容占位符 1"/>
          <p:cNvSpPr>
            <a:spLocks noGrp="1"/>
          </p:cNvSpPr>
          <p:nvPr>
            <p:ph idx="1"/>
          </p:nvPr>
        </p:nvSpPr>
        <p:spPr>
          <a:xfrm>
            <a:off x="628650" y="1914525"/>
            <a:ext cx="7886700" cy="3725789"/>
          </a:xfrm>
        </p:spPr>
        <p:txBody>
          <a:bodyPr>
            <a:normAutofit/>
          </a:bodyPr>
          <a:lstStyle/>
          <a:p>
            <a:r>
              <a:rPr lang="en-US" altLang="zh-CN" dirty="0" smtClean="0">
                <a:solidFill>
                  <a:srgbClr val="FF0000"/>
                </a:solidFill>
              </a:rPr>
              <a:t>Coordinate descent</a:t>
            </a:r>
          </a:p>
          <a:p>
            <a:pPr marL="0" indent="0">
              <a:buNone/>
            </a:pPr>
            <a:r>
              <a:rPr lang="en-US" altLang="zh-CN" dirty="0" smtClean="0"/>
              <a:t> </a:t>
            </a:r>
            <a:r>
              <a:rPr lang="en-US" altLang="zh-CN" dirty="0"/>
              <a:t>Optimize over </a:t>
            </a:r>
            <a:r>
              <a:rPr lang="el-GR" altLang="zh-CN" dirty="0"/>
              <a:t>θ</a:t>
            </a:r>
            <a:r>
              <a:rPr lang="en-US" altLang="zh-CN" dirty="0"/>
              <a:t>: fix s, solve problem:</a:t>
            </a:r>
          </a:p>
          <a:p>
            <a:pPr marL="0" indent="0">
              <a:buNone/>
            </a:pPr>
            <a:r>
              <a:rPr lang="en-US" altLang="zh-CN" dirty="0" smtClean="0"/>
              <a:t>   </a:t>
            </a:r>
          </a:p>
          <a:p>
            <a:r>
              <a:rPr lang="en-US" altLang="zh-CN" dirty="0" smtClean="0"/>
              <a:t>    </a:t>
            </a:r>
          </a:p>
          <a:p>
            <a:endParaRPr lang="en-US" altLang="zh-CN" dirty="0" smtClean="0"/>
          </a:p>
          <a:p>
            <a:endParaRPr lang="en-US" altLang="zh-CN" dirty="0" smtClean="0"/>
          </a:p>
          <a:p>
            <a:endParaRPr lang="en-US" altLang="zh-CN" dirty="0" smtClean="0"/>
          </a:p>
          <a:p>
            <a:endParaRPr lang="en-US" altLang="zh-CN" dirty="0" smtClean="0"/>
          </a:p>
        </p:txBody>
      </p:sp>
      <p:graphicFrame>
        <p:nvGraphicFramePr>
          <p:cNvPr id="9" name="对象 8"/>
          <p:cNvGraphicFramePr>
            <a:graphicFrameLocks noChangeAspect="1"/>
          </p:cNvGraphicFramePr>
          <p:nvPr/>
        </p:nvGraphicFramePr>
        <p:xfrm>
          <a:off x="3841750" y="1914525"/>
          <a:ext cx="114300" cy="177800"/>
        </p:xfrm>
        <a:graphic>
          <a:graphicData uri="http://schemas.openxmlformats.org/presentationml/2006/ole">
            <mc:AlternateContent xmlns:mc="http://schemas.openxmlformats.org/markup-compatibility/2006">
              <mc:Choice xmlns:v="urn:schemas-microsoft-com:vml" Requires="v">
                <p:oleObj spid="_x0000_s25143" name="Equation" r:id="rId4" imgW="114120" imgH="177480" progId="Equation.DSMT4">
                  <p:embed/>
                </p:oleObj>
              </mc:Choice>
              <mc:Fallback>
                <p:oleObj name="Equation" r:id="rId4" imgW="114120" imgH="177480" progId="Equation.DSMT4">
                  <p:embed/>
                  <p:pic>
                    <p:nvPicPr>
                      <p:cNvPr id="0" name=""/>
                      <p:cNvPicPr/>
                      <p:nvPr/>
                    </p:nvPicPr>
                    <p:blipFill>
                      <a:blip r:embed="rId5"/>
                      <a:stretch>
                        <a:fillRect/>
                      </a:stretch>
                    </p:blipFill>
                    <p:spPr>
                      <a:xfrm>
                        <a:off x="3841750" y="1914525"/>
                        <a:ext cx="114300" cy="17780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794207985"/>
              </p:ext>
            </p:extLst>
          </p:nvPr>
        </p:nvGraphicFramePr>
        <p:xfrm>
          <a:off x="2171700" y="2438400"/>
          <a:ext cx="914400" cy="198438"/>
        </p:xfrm>
        <a:graphic>
          <a:graphicData uri="http://schemas.openxmlformats.org/presentationml/2006/ole">
            <mc:AlternateContent xmlns:mc="http://schemas.openxmlformats.org/markup-compatibility/2006">
              <mc:Choice xmlns:v="urn:schemas-microsoft-com:vml" Requires="v">
                <p:oleObj spid="_x0000_s25144" name="Equation" r:id="rId6" imgW="914400" imgH="198720" progId="Equation.DSMT4">
                  <p:embed/>
                </p:oleObj>
              </mc:Choice>
              <mc:Fallback>
                <p:oleObj name="Equation" r:id="rId6" imgW="914400" imgH="198720" progId="Equation.DSMT4">
                  <p:embed/>
                  <p:pic>
                    <p:nvPicPr>
                      <p:cNvPr id="0" name=""/>
                      <p:cNvPicPr/>
                      <p:nvPr/>
                    </p:nvPicPr>
                    <p:blipFill>
                      <a:blip r:embed="rId5"/>
                      <a:stretch>
                        <a:fillRect/>
                      </a:stretch>
                    </p:blipFill>
                    <p:spPr>
                      <a:xfrm>
                        <a:off x="2171700" y="2438400"/>
                        <a:ext cx="914400" cy="198438"/>
                      </a:xfrm>
                      <a:prstGeom prst="rect">
                        <a:avLst/>
                      </a:prstGeom>
                    </p:spPr>
                  </p:pic>
                </p:oleObj>
              </mc:Fallback>
            </mc:AlternateContent>
          </a:graphicData>
        </a:graphic>
      </p:graphicFrame>
      <p:sp>
        <p:nvSpPr>
          <p:cNvPr id="5"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183754352"/>
              </p:ext>
            </p:extLst>
          </p:nvPr>
        </p:nvGraphicFramePr>
        <p:xfrm>
          <a:off x="2571750" y="2447925"/>
          <a:ext cx="114300" cy="177800"/>
        </p:xfrm>
        <a:graphic>
          <a:graphicData uri="http://schemas.openxmlformats.org/presentationml/2006/ole">
            <mc:AlternateContent xmlns:mc="http://schemas.openxmlformats.org/markup-compatibility/2006">
              <mc:Choice xmlns:v="urn:schemas-microsoft-com:vml" Requires="v">
                <p:oleObj spid="_x0000_s25145" name="Equation" r:id="rId7" imgW="114120" imgH="177480" progId="Equation.DSMT4">
                  <p:embed/>
                </p:oleObj>
              </mc:Choice>
              <mc:Fallback>
                <p:oleObj name="Equation" r:id="rId7" imgW="114120" imgH="177480" progId="Equation.DSMT4">
                  <p:embed/>
                  <p:pic>
                    <p:nvPicPr>
                      <p:cNvPr id="0" name=""/>
                      <p:cNvPicPr/>
                      <p:nvPr/>
                    </p:nvPicPr>
                    <p:blipFill>
                      <a:blip r:embed="rId5"/>
                      <a:stretch>
                        <a:fillRect/>
                      </a:stretch>
                    </p:blipFill>
                    <p:spPr>
                      <a:xfrm>
                        <a:off x="2571750" y="2447925"/>
                        <a:ext cx="114300" cy="177800"/>
                      </a:xfrm>
                      <a:prstGeom prst="rect">
                        <a:avLst/>
                      </a:prstGeom>
                    </p:spPr>
                  </p:pic>
                </p:oleObj>
              </mc:Fallback>
            </mc:AlternateContent>
          </a:graphicData>
        </a:graphic>
      </p:graphicFrame>
      <p:sp>
        <p:nvSpPr>
          <p:cNvPr id="11" name="Rectangle 5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6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7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98"/>
          <p:cNvSpPr>
            <a:spLocks noChangeArrowheads="1"/>
          </p:cNvSpPr>
          <p:nvPr/>
        </p:nvSpPr>
        <p:spPr bwMode="auto">
          <a:xfrm>
            <a:off x="628649" y="2772643"/>
            <a:ext cx="1553512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val="2551924796"/>
              </p:ext>
            </p:extLst>
          </p:nvPr>
        </p:nvGraphicFramePr>
        <p:xfrm>
          <a:off x="715282" y="2772643"/>
          <a:ext cx="2912836" cy="712027"/>
        </p:xfrm>
        <a:graphic>
          <a:graphicData uri="http://schemas.openxmlformats.org/presentationml/2006/ole">
            <mc:AlternateContent xmlns:mc="http://schemas.openxmlformats.org/markup-compatibility/2006">
              <mc:Choice xmlns:v="urn:schemas-microsoft-com:vml" Requires="v">
                <p:oleObj spid="_x0000_s25146" name="Equation" r:id="rId8" imgW="1714500" imgH="419100" progId="Equation.DSMT4">
                  <p:embed/>
                </p:oleObj>
              </mc:Choice>
              <mc:Fallback>
                <p:oleObj name="Equation" r:id="rId8" imgW="1714500" imgH="419100" progId="Equation.DSMT4">
                  <p:embed/>
                  <p:pic>
                    <p:nvPicPr>
                      <p:cNvPr id="0" name="Object 9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5282" y="2772643"/>
                        <a:ext cx="2912836" cy="712027"/>
                      </a:xfrm>
                      <a:prstGeom prst="rect">
                        <a:avLst/>
                      </a:prstGeom>
                      <a:noFill/>
                    </p:spPr>
                  </p:pic>
                </p:oleObj>
              </mc:Fallback>
            </mc:AlternateContent>
          </a:graphicData>
        </a:graphic>
      </p:graphicFrame>
      <p:sp>
        <p:nvSpPr>
          <p:cNvPr id="22" name="Rectangle 10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 name="对象 22"/>
          <p:cNvGraphicFramePr>
            <a:graphicFrameLocks noChangeAspect="1"/>
          </p:cNvGraphicFramePr>
          <p:nvPr>
            <p:extLst>
              <p:ext uri="{D42A27DB-BD31-4B8C-83A1-F6EECF244321}">
                <p14:modId xmlns:p14="http://schemas.microsoft.com/office/powerpoint/2010/main" val="3255591862"/>
              </p:ext>
            </p:extLst>
          </p:nvPr>
        </p:nvGraphicFramePr>
        <p:xfrm>
          <a:off x="715282" y="3620475"/>
          <a:ext cx="1795237" cy="711625"/>
        </p:xfrm>
        <a:graphic>
          <a:graphicData uri="http://schemas.openxmlformats.org/presentationml/2006/ole">
            <mc:AlternateContent xmlns:mc="http://schemas.openxmlformats.org/markup-compatibility/2006">
              <mc:Choice xmlns:v="urn:schemas-microsoft-com:vml" Requires="v">
                <p:oleObj spid="_x0000_s25147" name="Equation" r:id="rId10" imgW="1054100" imgH="419100" progId="Equation.DSMT4">
                  <p:embed/>
                </p:oleObj>
              </mc:Choice>
              <mc:Fallback>
                <p:oleObj name="Equation" r:id="rId10" imgW="1054100" imgH="419100" progId="Equation.DSMT4">
                  <p:embed/>
                  <p:pic>
                    <p:nvPicPr>
                      <p:cNvPr id="0" name="Object 10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5282" y="3620475"/>
                        <a:ext cx="1795237" cy="711625"/>
                      </a:xfrm>
                      <a:prstGeom prst="rect">
                        <a:avLst/>
                      </a:prstGeom>
                      <a:noFill/>
                    </p:spPr>
                  </p:pic>
                </p:oleObj>
              </mc:Fallback>
            </mc:AlternateContent>
          </a:graphicData>
        </a:graphic>
      </p:graphicFrame>
    </p:spTree>
    <p:extLst>
      <p:ext uri="{BB962C8B-B14F-4D97-AF65-F5344CB8AC3E}">
        <p14:creationId xmlns:p14="http://schemas.microsoft.com/office/powerpoint/2010/main" val="20086885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064" y="2837695"/>
            <a:ext cx="5523593" cy="2444163"/>
          </a:xfrm>
          <a:prstGeom prst="rect">
            <a:avLst/>
          </a:prstGeom>
        </p:spPr>
      </p:pic>
      <p:sp>
        <p:nvSpPr>
          <p:cNvPr id="8194" name="标题 1"/>
          <p:cNvSpPr>
            <a:spLocks noGrp="1"/>
          </p:cNvSpPr>
          <p:nvPr>
            <p:ph type="title"/>
          </p:nvPr>
        </p:nvSpPr>
        <p:spPr>
          <a:xfrm>
            <a:off x="628650" y="134937"/>
            <a:ext cx="7886700" cy="1345519"/>
          </a:xfrm>
        </p:spPr>
        <p:txBody>
          <a:bodyPr/>
          <a:lstStyle/>
          <a:p>
            <a:pPr eaLnBrk="1" hangingPunct="1"/>
            <a:r>
              <a:rPr lang="en-US" altLang="zh-CN" sz="4000" dirty="0" smtClean="0">
                <a:latin typeface="+mn-lt"/>
                <a:ea typeface="黑体" panose="02010609060101010101" pitchFamily="49" charset="-122"/>
              </a:rPr>
              <a:t>Sparse Topical Coding</a:t>
            </a:r>
            <a:endParaRPr lang="zh-CN" altLang="en-US" sz="4000" dirty="0" smtClean="0">
              <a:latin typeface="+mn-lt"/>
              <a:ea typeface="黑体" panose="02010609060101010101" pitchFamily="49" charset="-122"/>
            </a:endParaRPr>
          </a:p>
        </p:txBody>
      </p:sp>
      <p:sp>
        <p:nvSpPr>
          <p:cNvPr id="2" name="内容占位符 1"/>
          <p:cNvSpPr>
            <a:spLocks noGrp="1"/>
          </p:cNvSpPr>
          <p:nvPr>
            <p:ph idx="1"/>
          </p:nvPr>
        </p:nvSpPr>
        <p:spPr>
          <a:xfrm>
            <a:off x="628650" y="1914525"/>
            <a:ext cx="7886700" cy="3725789"/>
          </a:xfrm>
        </p:spPr>
        <p:txBody>
          <a:bodyPr>
            <a:normAutofit lnSpcReduction="10000"/>
          </a:bodyPr>
          <a:lstStyle/>
          <a:p>
            <a:r>
              <a:rPr lang="en-US" altLang="zh-CN" dirty="0" smtClean="0"/>
              <a:t>Unsupervised to supervised</a:t>
            </a:r>
          </a:p>
          <a:p>
            <a:pPr marL="0" indent="0">
              <a:buNone/>
            </a:pPr>
            <a:r>
              <a:rPr lang="en-US" altLang="zh-CN" dirty="0" smtClean="0"/>
              <a:t>	</a:t>
            </a:r>
            <a:r>
              <a:rPr lang="en-US" altLang="zh-CN" dirty="0" smtClean="0">
                <a:solidFill>
                  <a:schemeClr val="bg1">
                    <a:lumMod val="65000"/>
                  </a:schemeClr>
                </a:solidFill>
              </a:rPr>
              <a:t>free topic information to use</a:t>
            </a:r>
          </a:p>
          <a:p>
            <a:pPr marL="0" indent="0">
              <a:buNone/>
            </a:pPr>
            <a:endParaRPr lang="en-US" altLang="zh-CN" dirty="0">
              <a:solidFill>
                <a:schemeClr val="bg1">
                  <a:lumMod val="65000"/>
                </a:schemeClr>
              </a:solidFill>
            </a:endParaRPr>
          </a:p>
          <a:p>
            <a:pPr marL="0" indent="0">
              <a:buNone/>
            </a:pPr>
            <a:endParaRPr lang="en-US" altLang="zh-CN" dirty="0" smtClean="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smtClean="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smtClean="0">
              <a:solidFill>
                <a:schemeClr val="bg1">
                  <a:lumMod val="65000"/>
                </a:schemeClr>
              </a:solidFill>
            </a:endParaRPr>
          </a:p>
          <a:p>
            <a:r>
              <a:rPr lang="en-US" altLang="zh-CN" dirty="0" smtClean="0"/>
              <a:t>modify STC for supervised version</a:t>
            </a:r>
          </a:p>
        </p:txBody>
      </p:sp>
      <p:graphicFrame>
        <p:nvGraphicFramePr>
          <p:cNvPr id="9" name="对象 8"/>
          <p:cNvGraphicFramePr>
            <a:graphicFrameLocks noChangeAspect="1"/>
          </p:cNvGraphicFramePr>
          <p:nvPr/>
        </p:nvGraphicFramePr>
        <p:xfrm>
          <a:off x="3841750" y="1914525"/>
          <a:ext cx="114300" cy="177800"/>
        </p:xfrm>
        <a:graphic>
          <a:graphicData uri="http://schemas.openxmlformats.org/presentationml/2006/ole">
            <mc:AlternateContent xmlns:mc="http://schemas.openxmlformats.org/markup-compatibility/2006">
              <mc:Choice xmlns:v="urn:schemas-microsoft-com:vml" Requires="v">
                <p:oleObj spid="_x0000_s6134" name="Equation" r:id="rId5" imgW="114120" imgH="177480" progId="Equation.DSMT4">
                  <p:embed/>
                </p:oleObj>
              </mc:Choice>
              <mc:Fallback>
                <p:oleObj name="Equation" r:id="rId5" imgW="114120" imgH="177480" progId="Equation.DSMT4">
                  <p:embed/>
                  <p:pic>
                    <p:nvPicPr>
                      <p:cNvPr id="0" name=""/>
                      <p:cNvPicPr/>
                      <p:nvPr/>
                    </p:nvPicPr>
                    <p:blipFill>
                      <a:blip r:embed="rId6"/>
                      <a:stretch>
                        <a:fillRect/>
                      </a:stretch>
                    </p:blipFill>
                    <p:spPr>
                      <a:xfrm>
                        <a:off x="3841750" y="1914525"/>
                        <a:ext cx="114300" cy="177800"/>
                      </a:xfrm>
                      <a:prstGeom prst="rect">
                        <a:avLst/>
                      </a:prstGeom>
                    </p:spPr>
                  </p:pic>
                </p:oleObj>
              </mc:Fallback>
            </mc:AlternateContent>
          </a:graphicData>
        </a:graphic>
      </p:graphicFrame>
    </p:spTree>
    <p:extLst>
      <p:ext uri="{BB962C8B-B14F-4D97-AF65-F5344CB8AC3E}">
        <p14:creationId xmlns:p14="http://schemas.microsoft.com/office/powerpoint/2010/main" val="40014651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28650" y="134937"/>
            <a:ext cx="7886700" cy="1345519"/>
          </a:xfrm>
        </p:spPr>
        <p:txBody>
          <a:bodyPr/>
          <a:lstStyle/>
          <a:p>
            <a:pPr eaLnBrk="1" hangingPunct="1"/>
            <a:r>
              <a:rPr lang="en-US" altLang="zh-CN" sz="4000" dirty="0" smtClean="0">
                <a:latin typeface="+mn-lt"/>
                <a:ea typeface="黑体" panose="02010609060101010101" pitchFamily="49" charset="-122"/>
              </a:rPr>
              <a:t>Sparse Topical Coding</a:t>
            </a:r>
            <a:endParaRPr lang="zh-CN" altLang="en-US" sz="4000" dirty="0" smtClean="0">
              <a:latin typeface="+mn-lt"/>
              <a:ea typeface="黑体" panose="02010609060101010101" pitchFamily="49" charset="-122"/>
            </a:endParaRPr>
          </a:p>
        </p:txBody>
      </p:sp>
      <p:sp>
        <p:nvSpPr>
          <p:cNvPr id="2" name="内容占位符 1"/>
          <p:cNvSpPr>
            <a:spLocks noGrp="1"/>
          </p:cNvSpPr>
          <p:nvPr>
            <p:ph idx="1"/>
          </p:nvPr>
        </p:nvSpPr>
        <p:spPr>
          <a:xfrm>
            <a:off x="628650" y="2092325"/>
            <a:ext cx="7886700" cy="3725789"/>
          </a:xfrm>
        </p:spPr>
        <p:txBody>
          <a:bodyPr/>
          <a:lstStyle/>
          <a:p>
            <a:r>
              <a:rPr lang="en-US" altLang="zh-CN" dirty="0" smtClean="0"/>
              <a:t>Support Vector Machine</a:t>
            </a:r>
          </a:p>
          <a:p>
            <a:endParaRPr lang="en-US" altLang="zh-CN" dirty="0"/>
          </a:p>
          <a:p>
            <a:r>
              <a:rPr lang="en-US" altLang="zh-CN" dirty="0" smtClean="0"/>
              <a:t>Find a plane to divide data</a:t>
            </a:r>
          </a:p>
          <a:p>
            <a:pPr marL="0" indent="0">
              <a:buNone/>
            </a:pPr>
            <a:r>
              <a:rPr lang="en-US" altLang="zh-CN" dirty="0" smtClean="0"/>
              <a:t>	</a:t>
            </a:r>
          </a:p>
        </p:txBody>
      </p:sp>
      <p:graphicFrame>
        <p:nvGraphicFramePr>
          <p:cNvPr id="9" name="对象 8"/>
          <p:cNvGraphicFramePr>
            <a:graphicFrameLocks noChangeAspect="1"/>
          </p:cNvGraphicFramePr>
          <p:nvPr/>
        </p:nvGraphicFramePr>
        <p:xfrm>
          <a:off x="3841750" y="1914525"/>
          <a:ext cx="114300" cy="177800"/>
        </p:xfrm>
        <a:graphic>
          <a:graphicData uri="http://schemas.openxmlformats.org/presentationml/2006/ole">
            <mc:AlternateContent xmlns:mc="http://schemas.openxmlformats.org/markup-compatibility/2006">
              <mc:Choice xmlns:v="urn:schemas-microsoft-com:vml" Requires="v">
                <p:oleObj spid="_x0000_s9033" name="Equation" r:id="rId4" imgW="114120" imgH="177480" progId="Equation.DSMT4">
                  <p:embed/>
                </p:oleObj>
              </mc:Choice>
              <mc:Fallback>
                <p:oleObj name="Equation" r:id="rId4" imgW="114120" imgH="177480" progId="Equation.DSMT4">
                  <p:embed/>
                  <p:pic>
                    <p:nvPicPr>
                      <p:cNvPr id="0" name=""/>
                      <p:cNvPicPr/>
                      <p:nvPr/>
                    </p:nvPicPr>
                    <p:blipFill>
                      <a:blip r:embed="rId5"/>
                      <a:stretch>
                        <a:fillRect/>
                      </a:stretch>
                    </p:blipFill>
                    <p:spPr>
                      <a:xfrm>
                        <a:off x="3841750" y="1914525"/>
                        <a:ext cx="114300" cy="177800"/>
                      </a:xfrm>
                      <a:prstGeom prst="rect">
                        <a:avLst/>
                      </a:prstGeom>
                    </p:spPr>
                  </p:pic>
                </p:oleObj>
              </mc:Fallback>
            </mc:AlternateContent>
          </a:graphicData>
        </a:graphic>
      </p:graphicFrame>
      <p:pic>
        <p:nvPicPr>
          <p:cNvPr id="8242" name="Picture 50" descr="http://img.blog.csdn.net/2014082913454837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7003" y="2683629"/>
            <a:ext cx="4730979" cy="2973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9451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28650" y="134937"/>
            <a:ext cx="7886700" cy="1345519"/>
          </a:xfrm>
        </p:spPr>
        <p:txBody>
          <a:bodyPr/>
          <a:lstStyle/>
          <a:p>
            <a:pPr eaLnBrk="1" hangingPunct="1"/>
            <a:r>
              <a:rPr lang="en-US" altLang="zh-CN" sz="4000" dirty="0" smtClean="0">
                <a:latin typeface="+mn-lt"/>
                <a:ea typeface="黑体" panose="02010609060101010101" pitchFamily="49" charset="-122"/>
              </a:rPr>
              <a:t>Sparse Topical Coding</a:t>
            </a:r>
            <a:endParaRPr lang="zh-CN" altLang="en-US" sz="4000" dirty="0" smtClean="0">
              <a:latin typeface="+mn-lt"/>
              <a:ea typeface="黑体" panose="02010609060101010101" pitchFamily="49" charset="-122"/>
            </a:endParaRPr>
          </a:p>
        </p:txBody>
      </p:sp>
      <p:sp>
        <p:nvSpPr>
          <p:cNvPr id="2" name="内容占位符 1"/>
          <p:cNvSpPr>
            <a:spLocks noGrp="1"/>
          </p:cNvSpPr>
          <p:nvPr>
            <p:ph idx="1"/>
          </p:nvPr>
        </p:nvSpPr>
        <p:spPr>
          <a:xfrm>
            <a:off x="628650" y="2092325"/>
            <a:ext cx="7886700" cy="3725789"/>
          </a:xfrm>
        </p:spPr>
        <p:txBody>
          <a:bodyPr/>
          <a:lstStyle/>
          <a:p>
            <a:r>
              <a:rPr lang="en-US" altLang="zh-CN" dirty="0" smtClean="0"/>
              <a:t>new optimize goal</a:t>
            </a:r>
          </a:p>
          <a:p>
            <a:endParaRPr lang="en-US" altLang="zh-CN" dirty="0"/>
          </a:p>
          <a:p>
            <a:endParaRPr lang="en-US" altLang="zh-CN" dirty="0" smtClean="0"/>
          </a:p>
          <a:p>
            <a:endParaRPr lang="en-US" altLang="zh-CN" dirty="0"/>
          </a:p>
          <a:p>
            <a:r>
              <a:rPr lang="en-US" altLang="zh-CN" dirty="0" smtClean="0"/>
              <a:t>multi-class hinge loss</a:t>
            </a:r>
          </a:p>
          <a:p>
            <a:endParaRPr lang="en-US" altLang="zh-CN" dirty="0"/>
          </a:p>
          <a:p>
            <a:endParaRPr lang="en-US" altLang="zh-CN" dirty="0" smtClean="0"/>
          </a:p>
          <a:p>
            <a:pPr marL="0" indent="0">
              <a:buNone/>
            </a:pPr>
            <a:r>
              <a:rPr lang="en-US" altLang="zh-CN" dirty="0" smtClean="0"/>
              <a:t>	</a:t>
            </a:r>
          </a:p>
        </p:txBody>
      </p:sp>
      <p:graphicFrame>
        <p:nvGraphicFramePr>
          <p:cNvPr id="9" name="对象 8"/>
          <p:cNvGraphicFramePr>
            <a:graphicFrameLocks noChangeAspect="1"/>
          </p:cNvGraphicFramePr>
          <p:nvPr/>
        </p:nvGraphicFramePr>
        <p:xfrm>
          <a:off x="3841750" y="1914525"/>
          <a:ext cx="114300" cy="177800"/>
        </p:xfrm>
        <a:graphic>
          <a:graphicData uri="http://schemas.openxmlformats.org/presentationml/2006/ole">
            <mc:AlternateContent xmlns:mc="http://schemas.openxmlformats.org/markup-compatibility/2006">
              <mc:Choice xmlns:v="urn:schemas-microsoft-com:vml" Requires="v">
                <p:oleObj spid="_x0000_s25938" name="Equation" r:id="rId4" imgW="114120" imgH="177480" progId="Equation.DSMT4">
                  <p:embed/>
                </p:oleObj>
              </mc:Choice>
              <mc:Fallback>
                <p:oleObj name="Equation" r:id="rId4" imgW="114120" imgH="177480" progId="Equation.DSMT4">
                  <p:embed/>
                  <p:pic>
                    <p:nvPicPr>
                      <p:cNvPr id="0" name=""/>
                      <p:cNvPicPr/>
                      <p:nvPr/>
                    </p:nvPicPr>
                    <p:blipFill>
                      <a:blip r:embed="rId5"/>
                      <a:stretch>
                        <a:fillRect/>
                      </a:stretch>
                    </p:blipFill>
                    <p:spPr>
                      <a:xfrm>
                        <a:off x="3841750" y="1914525"/>
                        <a:ext cx="114300" cy="177800"/>
                      </a:xfrm>
                      <a:prstGeom prst="rect">
                        <a:avLst/>
                      </a:prstGeom>
                    </p:spPr>
                  </p:pic>
                </p:oleObj>
              </mc:Fallback>
            </mc:AlternateContent>
          </a:graphicData>
        </a:graphic>
      </p:graphicFrame>
      <p:sp>
        <p:nvSpPr>
          <p:cNvPr id="3" name="Rectangle 5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1057009720"/>
              </p:ext>
            </p:extLst>
          </p:nvPr>
        </p:nvGraphicFramePr>
        <p:xfrm>
          <a:off x="628649" y="2591507"/>
          <a:ext cx="4028685" cy="1026319"/>
        </p:xfrm>
        <a:graphic>
          <a:graphicData uri="http://schemas.openxmlformats.org/presentationml/2006/ole">
            <mc:AlternateContent xmlns:mc="http://schemas.openxmlformats.org/markup-compatibility/2006">
              <mc:Choice xmlns:v="urn:schemas-microsoft-com:vml" Requires="v">
                <p:oleObj spid="_x0000_s25939" name="Equation" r:id="rId6" imgW="2501900" imgH="635000" progId="Equation.DSMT4">
                  <p:embed/>
                </p:oleObj>
              </mc:Choice>
              <mc:Fallback>
                <p:oleObj name="Equation" r:id="rId6" imgW="2501900" imgH="635000" progId="Equation.DSMT4">
                  <p:embed/>
                  <p:pic>
                    <p:nvPicPr>
                      <p:cNvPr id="0" name="Object 5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8649" y="2591507"/>
                        <a:ext cx="4028685" cy="1026319"/>
                      </a:xfrm>
                      <a:prstGeom prst="rect">
                        <a:avLst/>
                      </a:prstGeom>
                      <a:noFill/>
                    </p:spPr>
                  </p:pic>
                </p:oleObj>
              </mc:Fallback>
            </mc:AlternateContent>
          </a:graphicData>
        </a:graphic>
      </p:graphicFrame>
      <p:sp>
        <p:nvSpPr>
          <p:cNvPr id="5" name="Rectangle 65"/>
          <p:cNvSpPr>
            <a:spLocks noChangeArrowheads="1"/>
          </p:cNvSpPr>
          <p:nvPr/>
        </p:nvSpPr>
        <p:spPr bwMode="auto">
          <a:xfrm>
            <a:off x="812800" y="471797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186061305"/>
              </p:ext>
            </p:extLst>
          </p:nvPr>
        </p:nvGraphicFramePr>
        <p:xfrm>
          <a:off x="628650" y="4284244"/>
          <a:ext cx="5715889" cy="433726"/>
        </p:xfrm>
        <a:graphic>
          <a:graphicData uri="http://schemas.openxmlformats.org/presentationml/2006/ole">
            <mc:AlternateContent xmlns:mc="http://schemas.openxmlformats.org/markup-compatibility/2006">
              <mc:Choice xmlns:v="urn:schemas-microsoft-com:vml" Requires="v">
                <p:oleObj spid="_x0000_s25940" name="Equation" r:id="rId8" imgW="3517900" imgH="266700" progId="Equation.DSMT4">
                  <p:embed/>
                </p:oleObj>
              </mc:Choice>
              <mc:Fallback>
                <p:oleObj name="Equation" r:id="rId8" imgW="3517900" imgH="266700" progId="Equation.DSMT4">
                  <p:embed/>
                  <p:pic>
                    <p:nvPicPr>
                      <p:cNvPr id="0" name="Object 6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8650" y="4284244"/>
                        <a:ext cx="5715889" cy="433726"/>
                      </a:xfrm>
                      <a:prstGeom prst="rect">
                        <a:avLst/>
                      </a:prstGeom>
                      <a:noFill/>
                    </p:spPr>
                  </p:pic>
                </p:oleObj>
              </mc:Fallback>
            </mc:AlternateContent>
          </a:graphicData>
        </a:graphic>
      </p:graphicFrame>
    </p:spTree>
    <p:extLst>
      <p:ext uri="{BB962C8B-B14F-4D97-AF65-F5344CB8AC3E}">
        <p14:creationId xmlns:p14="http://schemas.microsoft.com/office/powerpoint/2010/main" val="27991421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28650" y="134937"/>
            <a:ext cx="7886700" cy="1345519"/>
          </a:xfrm>
        </p:spPr>
        <p:txBody>
          <a:bodyPr/>
          <a:lstStyle/>
          <a:p>
            <a:pPr eaLnBrk="1" hangingPunct="1"/>
            <a:r>
              <a:rPr lang="en-US" altLang="zh-CN" sz="4000" dirty="0" smtClean="0">
                <a:latin typeface="+mn-lt"/>
                <a:ea typeface="黑体" panose="02010609060101010101" pitchFamily="49" charset="-122"/>
              </a:rPr>
              <a:t>Sparse Topical Coding</a:t>
            </a:r>
            <a:endParaRPr lang="zh-CN" altLang="en-US" sz="4000" dirty="0" smtClean="0">
              <a:latin typeface="+mn-lt"/>
              <a:ea typeface="黑体" panose="02010609060101010101" pitchFamily="49" charset="-122"/>
            </a:endParaRPr>
          </a:p>
        </p:txBody>
      </p:sp>
      <p:sp>
        <p:nvSpPr>
          <p:cNvPr id="2" name="内容占位符 1"/>
          <p:cNvSpPr>
            <a:spLocks noGrp="1"/>
          </p:cNvSpPr>
          <p:nvPr>
            <p:ph idx="1"/>
          </p:nvPr>
        </p:nvSpPr>
        <p:spPr>
          <a:xfrm>
            <a:off x="628650" y="2092325"/>
            <a:ext cx="7886700" cy="3725789"/>
          </a:xfrm>
        </p:spPr>
        <p:txBody>
          <a:bodyPr/>
          <a:lstStyle/>
          <a:p>
            <a:r>
              <a:rPr lang="en-US" altLang="zh-CN" dirty="0" smtClean="0"/>
              <a:t>adjustment in training </a:t>
            </a:r>
          </a:p>
          <a:p>
            <a:endParaRPr lang="en-US" altLang="zh-CN" dirty="0"/>
          </a:p>
          <a:p>
            <a:endParaRPr lang="en-US" altLang="zh-CN" dirty="0" smtClean="0"/>
          </a:p>
          <a:p>
            <a:pPr marL="0" indent="0">
              <a:buNone/>
            </a:pPr>
            <a:r>
              <a:rPr lang="en-US" altLang="zh-CN" dirty="0" smtClean="0"/>
              <a:t>	</a:t>
            </a:r>
          </a:p>
        </p:txBody>
      </p:sp>
      <p:graphicFrame>
        <p:nvGraphicFramePr>
          <p:cNvPr id="9" name="对象 8"/>
          <p:cNvGraphicFramePr>
            <a:graphicFrameLocks noChangeAspect="1"/>
          </p:cNvGraphicFramePr>
          <p:nvPr/>
        </p:nvGraphicFramePr>
        <p:xfrm>
          <a:off x="3841750" y="1914525"/>
          <a:ext cx="114300" cy="177800"/>
        </p:xfrm>
        <a:graphic>
          <a:graphicData uri="http://schemas.openxmlformats.org/presentationml/2006/ole">
            <mc:AlternateContent xmlns:mc="http://schemas.openxmlformats.org/markup-compatibility/2006">
              <mc:Choice xmlns:v="urn:schemas-microsoft-com:vml" Requires="v">
                <p:oleObj spid="_x0000_s28904" name="Equation" r:id="rId4" imgW="114120" imgH="177480" progId="Equation.DSMT4">
                  <p:embed/>
                </p:oleObj>
              </mc:Choice>
              <mc:Fallback>
                <p:oleObj name="Equation" r:id="rId4" imgW="114120" imgH="177480" progId="Equation.DSMT4">
                  <p:embed/>
                  <p:pic>
                    <p:nvPicPr>
                      <p:cNvPr id="0" name=""/>
                      <p:cNvPicPr/>
                      <p:nvPr/>
                    </p:nvPicPr>
                    <p:blipFill>
                      <a:blip r:embed="rId5"/>
                      <a:stretch>
                        <a:fillRect/>
                      </a:stretch>
                    </p:blipFill>
                    <p:spPr>
                      <a:xfrm>
                        <a:off x="3841750" y="1914525"/>
                        <a:ext cx="114300" cy="177800"/>
                      </a:xfrm>
                      <a:prstGeom prst="rect">
                        <a:avLst/>
                      </a:prstGeom>
                    </p:spPr>
                  </p:pic>
                </p:oleObj>
              </mc:Fallback>
            </mc:AlternateContent>
          </a:graphicData>
        </a:graphic>
      </p:graphicFrame>
      <p:sp>
        <p:nvSpPr>
          <p:cNvPr id="3" name="Rectangle 5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1995726490"/>
              </p:ext>
            </p:extLst>
          </p:nvPr>
        </p:nvGraphicFramePr>
        <p:xfrm>
          <a:off x="812800" y="2670588"/>
          <a:ext cx="5225143" cy="839755"/>
        </p:xfrm>
        <a:graphic>
          <a:graphicData uri="http://schemas.openxmlformats.org/presentationml/2006/ole">
            <mc:AlternateContent xmlns:mc="http://schemas.openxmlformats.org/markup-compatibility/2006">
              <mc:Choice xmlns:v="urn:schemas-microsoft-com:vml" Requires="v">
                <p:oleObj spid="_x0000_s28905" name="Equation" r:id="rId6" imgW="2667000" imgH="431800" progId="Equation.DSMT4">
                  <p:embed/>
                </p:oleObj>
              </mc:Choice>
              <mc:Fallback>
                <p:oleObj name="Equation" r:id="rId6" imgW="2667000" imgH="431800" progId="Equation.DSMT4">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2800" y="2670588"/>
                        <a:ext cx="5225143" cy="839755"/>
                      </a:xfrm>
                      <a:prstGeom prst="rect">
                        <a:avLst/>
                      </a:prstGeom>
                      <a:noFill/>
                    </p:spPr>
                  </p:pic>
                </p:oleObj>
              </mc:Fallback>
            </mc:AlternateContent>
          </a:graphicData>
        </a:graphic>
      </p:graphicFrame>
      <p:sp>
        <p:nvSpPr>
          <p:cNvPr id="1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2669784992"/>
              </p:ext>
            </p:extLst>
          </p:nvPr>
        </p:nvGraphicFramePr>
        <p:xfrm>
          <a:off x="812800" y="3750577"/>
          <a:ext cx="3814518" cy="409283"/>
        </p:xfrm>
        <a:graphic>
          <a:graphicData uri="http://schemas.openxmlformats.org/presentationml/2006/ole">
            <mc:AlternateContent xmlns:mc="http://schemas.openxmlformats.org/markup-compatibility/2006">
              <mc:Choice xmlns:v="urn:schemas-microsoft-com:vml" Requires="v">
                <p:oleObj spid="_x0000_s28906" name="Equation" r:id="rId8" imgW="2222500" imgH="241300" progId="Equation.DSMT4">
                  <p:embed/>
                </p:oleObj>
              </mc:Choice>
              <mc:Fallback>
                <p:oleObj name="Equation" r:id="rId8" imgW="2222500" imgH="241300" progId="Equation.DSMT4">
                  <p:embed/>
                  <p:pic>
                    <p:nvPicPr>
                      <p:cNvPr id="0"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2800" y="3750577"/>
                        <a:ext cx="3814518" cy="409283"/>
                      </a:xfrm>
                      <a:prstGeom prst="rect">
                        <a:avLst/>
                      </a:prstGeom>
                      <a:noFill/>
                    </p:spPr>
                  </p:pic>
                </p:oleObj>
              </mc:Fallback>
            </mc:AlternateContent>
          </a:graphicData>
        </a:graphic>
      </p:graphicFrame>
    </p:spTree>
    <p:extLst>
      <p:ext uri="{BB962C8B-B14F-4D97-AF65-F5344CB8AC3E}">
        <p14:creationId xmlns:p14="http://schemas.microsoft.com/office/powerpoint/2010/main" val="2910658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rPr>
              <a:t>Catalog</a:t>
            </a:r>
            <a:endParaRPr lang="zh-CN" altLang="en-US" dirty="0">
              <a:latin typeface="+mn-lt"/>
            </a:endParaRPr>
          </a:p>
        </p:txBody>
      </p:sp>
      <p:sp>
        <p:nvSpPr>
          <p:cNvPr id="3" name="内容占位符 2"/>
          <p:cNvSpPr>
            <a:spLocks noGrp="1"/>
          </p:cNvSpPr>
          <p:nvPr>
            <p:ph idx="1"/>
          </p:nvPr>
        </p:nvSpPr>
        <p:spPr/>
        <p:txBody>
          <a:bodyPr>
            <a:normAutofit fontScale="92500" lnSpcReduction="10000"/>
          </a:bodyPr>
          <a:lstStyle/>
          <a:p>
            <a:pPr>
              <a:lnSpc>
                <a:spcPct val="150000"/>
              </a:lnSpc>
            </a:pPr>
            <a:r>
              <a:rPr lang="en-US" altLang="zh-CN" sz="3200" dirty="0" smtClean="0"/>
              <a:t>Problem Definition</a:t>
            </a:r>
          </a:p>
          <a:p>
            <a:pPr>
              <a:lnSpc>
                <a:spcPct val="150000"/>
              </a:lnSpc>
            </a:pPr>
            <a:r>
              <a:rPr lang="en-US" altLang="zh-CN" sz="3200" dirty="0" smtClean="0"/>
              <a:t>Sparse Coding</a:t>
            </a:r>
          </a:p>
          <a:p>
            <a:pPr>
              <a:lnSpc>
                <a:spcPct val="150000"/>
              </a:lnSpc>
            </a:pPr>
            <a:r>
              <a:rPr lang="en-US" altLang="zh-CN" sz="3200" dirty="0" smtClean="0"/>
              <a:t>Sparse Topical Coding</a:t>
            </a:r>
          </a:p>
          <a:p>
            <a:pPr>
              <a:lnSpc>
                <a:spcPct val="150000"/>
              </a:lnSpc>
            </a:pPr>
            <a:r>
              <a:rPr lang="en-US" altLang="zh-CN" sz="3200" dirty="0" smtClean="0"/>
              <a:t>Experiment</a:t>
            </a:r>
          </a:p>
          <a:p>
            <a:pPr>
              <a:lnSpc>
                <a:spcPct val="150000"/>
              </a:lnSpc>
            </a:pPr>
            <a:r>
              <a:rPr lang="en-US" altLang="zh-CN" sz="3200" dirty="0" smtClean="0"/>
              <a:t>Conclusion</a:t>
            </a:r>
            <a:endParaRPr lang="zh-CN" altLang="en-US" sz="3200" dirty="0"/>
          </a:p>
        </p:txBody>
      </p:sp>
    </p:spTree>
    <p:extLst>
      <p:ext uri="{BB962C8B-B14F-4D97-AF65-F5344CB8AC3E}">
        <p14:creationId xmlns:p14="http://schemas.microsoft.com/office/powerpoint/2010/main" val="2680402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395288" y="365125"/>
            <a:ext cx="8120062" cy="1325563"/>
          </a:xfrm>
        </p:spPr>
        <p:txBody>
          <a:bodyPr/>
          <a:lstStyle/>
          <a:p>
            <a:pPr eaLnBrk="1" hangingPunct="1"/>
            <a:r>
              <a:rPr lang="en-US" altLang="zh-CN" sz="4000" b="1" dirty="0" smtClean="0">
                <a:latin typeface="+mn-lt"/>
                <a:ea typeface="方正细谭黑简体" panose="02000000000000000000" pitchFamily="2" charset="-122"/>
              </a:rPr>
              <a:t>Experiment</a:t>
            </a:r>
            <a:endParaRPr lang="zh-CN" altLang="en-US" sz="4000" b="1" dirty="0" smtClean="0">
              <a:latin typeface="+mn-lt"/>
              <a:ea typeface="方正细谭黑简体" panose="02000000000000000000" pitchFamily="2" charset="-122"/>
            </a:endParaRPr>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6328047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28650" y="134937"/>
            <a:ext cx="7886700" cy="1345519"/>
          </a:xfrm>
        </p:spPr>
        <p:txBody>
          <a:bodyPr/>
          <a:lstStyle/>
          <a:p>
            <a:pPr eaLnBrk="1" hangingPunct="1"/>
            <a:r>
              <a:rPr lang="en-US" altLang="zh-CN" sz="4000" dirty="0" smtClean="0">
                <a:latin typeface="+mn-lt"/>
                <a:ea typeface="黑体" panose="02010609060101010101" pitchFamily="49" charset="-122"/>
              </a:rPr>
              <a:t>Experiment</a:t>
            </a:r>
            <a:endParaRPr lang="zh-CN" altLang="en-US" sz="4000" dirty="0" smtClean="0">
              <a:latin typeface="+mn-lt"/>
              <a:ea typeface="黑体" panose="02010609060101010101" pitchFamily="49" charset="-122"/>
            </a:endParaRPr>
          </a:p>
        </p:txBody>
      </p:sp>
      <p:graphicFrame>
        <p:nvGraphicFramePr>
          <p:cNvPr id="3" name="内容占位符 2"/>
          <p:cNvGraphicFramePr>
            <a:graphicFrameLocks noGrp="1"/>
          </p:cNvGraphicFramePr>
          <p:nvPr>
            <p:ph idx="1"/>
            <p:extLst>
              <p:ext uri="{D42A27DB-BD31-4B8C-83A1-F6EECF244321}">
                <p14:modId xmlns:p14="http://schemas.microsoft.com/office/powerpoint/2010/main" val="2807057012"/>
              </p:ext>
            </p:extLst>
          </p:nvPr>
        </p:nvGraphicFramePr>
        <p:xfrm>
          <a:off x="800100" y="2092325"/>
          <a:ext cx="7715250" cy="2405629"/>
        </p:xfrm>
        <a:graphic>
          <a:graphicData uri="http://schemas.openxmlformats.org/drawingml/2006/table">
            <a:tbl>
              <a:tblPr firstRow="1" firstCol="1" lastRow="1" lastCol="1" bandRow="1" bandCol="1">
                <a:tableStyleId>{69CF1AB2-1976-4502-BF36-3FF5EA218861}</a:tableStyleId>
              </a:tblPr>
              <a:tblGrid>
                <a:gridCol w="1543050"/>
                <a:gridCol w="1543050"/>
                <a:gridCol w="1543050"/>
                <a:gridCol w="1543050"/>
                <a:gridCol w="1543050"/>
              </a:tblGrid>
              <a:tr h="948965">
                <a:tc>
                  <a:txBody>
                    <a:bodyPr/>
                    <a:lstStyle/>
                    <a:p>
                      <a:pPr algn="just">
                        <a:lnSpc>
                          <a:spcPts val="2300"/>
                        </a:lnSpc>
                        <a:spcAft>
                          <a:spcPts val="0"/>
                        </a:spcAft>
                      </a:pPr>
                      <a:r>
                        <a:rPr lang="en-US" sz="1800" kern="100" dirty="0">
                          <a:effectLst/>
                        </a:rPr>
                        <a:t>        </a:t>
                      </a:r>
                      <a:r>
                        <a:rPr lang="zh-CN" sz="1800" kern="100" dirty="0">
                          <a:effectLst/>
                        </a:rPr>
                        <a:t>指</a:t>
                      </a:r>
                      <a:r>
                        <a:rPr lang="en-US" sz="1800" kern="100" dirty="0">
                          <a:effectLst/>
                        </a:rPr>
                        <a:t>  </a:t>
                      </a:r>
                      <a:r>
                        <a:rPr lang="zh-CN" sz="1800" kern="100" dirty="0" smtClean="0">
                          <a:effectLst/>
                        </a:rPr>
                        <a:t>标</a:t>
                      </a:r>
                      <a:endParaRPr lang="en-US" altLang="zh-CN" sz="1800" kern="100" dirty="0" smtClean="0">
                        <a:effectLst/>
                      </a:endParaRPr>
                    </a:p>
                    <a:p>
                      <a:pPr algn="just">
                        <a:lnSpc>
                          <a:spcPts val="2300"/>
                        </a:lnSpc>
                        <a:spcAft>
                          <a:spcPts val="0"/>
                        </a:spcAft>
                      </a:pPr>
                      <a:endParaRPr lang="zh-CN" sz="1800" kern="100" dirty="0">
                        <a:effectLst/>
                      </a:endParaRPr>
                    </a:p>
                    <a:p>
                      <a:pPr algn="just">
                        <a:lnSpc>
                          <a:spcPts val="2300"/>
                        </a:lnSpc>
                        <a:spcAft>
                          <a:spcPts val="0"/>
                        </a:spcAft>
                      </a:pPr>
                      <a:r>
                        <a:rPr lang="zh-CN" sz="1800" kern="100" dirty="0">
                          <a:effectLst/>
                        </a:rPr>
                        <a:t>分</a:t>
                      </a:r>
                      <a:r>
                        <a:rPr lang="en-US" sz="1800" kern="100" dirty="0">
                          <a:effectLst/>
                        </a:rPr>
                        <a:t>  </a:t>
                      </a:r>
                      <a:r>
                        <a:rPr lang="zh-CN" sz="1800" kern="100" dirty="0">
                          <a:effectLst/>
                        </a:rPr>
                        <a:t>类</a:t>
                      </a:r>
                      <a:r>
                        <a:rPr lang="en-US" sz="1800" kern="100" dirty="0">
                          <a:effectLst/>
                        </a:rPr>
                        <a:t>  </a:t>
                      </a:r>
                      <a:r>
                        <a:rPr lang="zh-CN" sz="1800" kern="100" dirty="0">
                          <a:effectLst/>
                        </a:rPr>
                        <a:t>数</a:t>
                      </a:r>
                      <a:endParaRPr lang="zh-CN" sz="1800" kern="100" dirty="0">
                        <a:effectLst/>
                        <a:latin typeface="Times New Roman" panose="02020603050405020304" pitchFamily="18" charset="0"/>
                        <a:ea typeface="宋体" panose="02010600030101010101" pitchFamily="2" charset="-122"/>
                      </a:endParaRPr>
                    </a:p>
                  </a:txBody>
                  <a:tcPr marL="68580" marR="68580" marT="0" marB="0">
                    <a:lnTlToBr w="12700" cap="flat" cmpd="sng" algn="ctr">
                      <a:solidFill>
                        <a:srgbClr val="E6912D"/>
                      </a:solidFill>
                      <a:prstDash val="solid"/>
                      <a:round/>
                      <a:headEnd type="none" w="med" len="med"/>
                      <a:tailEnd type="none" w="med" len="med"/>
                    </a:lnTlToBr>
                  </a:tcPr>
                </a:tc>
                <a:tc>
                  <a:txBody>
                    <a:bodyPr/>
                    <a:lstStyle/>
                    <a:p>
                      <a:pPr algn="ctr">
                        <a:lnSpc>
                          <a:spcPts val="2300"/>
                        </a:lnSpc>
                        <a:spcAft>
                          <a:spcPts val="0"/>
                        </a:spcAft>
                      </a:pPr>
                      <a:r>
                        <a:rPr lang="zh-CN" sz="1800" kern="100">
                          <a:effectLst/>
                        </a:rPr>
                        <a:t>词典规模</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2300"/>
                        </a:lnSpc>
                        <a:spcAft>
                          <a:spcPts val="0"/>
                        </a:spcAft>
                      </a:pPr>
                      <a:r>
                        <a:rPr lang="zh-CN" sz="1800" kern="100">
                          <a:effectLst/>
                        </a:rPr>
                        <a:t>语料库规模</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2300"/>
                        </a:lnSpc>
                        <a:spcAft>
                          <a:spcPts val="0"/>
                        </a:spcAft>
                      </a:pPr>
                      <a:r>
                        <a:rPr lang="zh-CN" sz="1800" kern="100">
                          <a:effectLst/>
                        </a:rPr>
                        <a:t>准确度</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2300"/>
                        </a:lnSpc>
                        <a:spcAft>
                          <a:spcPts val="0"/>
                        </a:spcAft>
                      </a:pPr>
                      <a:r>
                        <a:rPr lang="zh-CN" sz="1800" kern="100">
                          <a:effectLst/>
                        </a:rPr>
                        <a:t>运行时间</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r>
              <a:tr h="364166">
                <a:tc>
                  <a:txBody>
                    <a:bodyPr/>
                    <a:lstStyle/>
                    <a:p>
                      <a:pPr algn="ctr">
                        <a:lnSpc>
                          <a:spcPts val="2300"/>
                        </a:lnSpc>
                        <a:spcAft>
                          <a:spcPts val="0"/>
                        </a:spcAft>
                      </a:pPr>
                      <a:r>
                        <a:rPr lang="zh-CN" sz="1800" b="0" kern="100" dirty="0">
                          <a:effectLst/>
                        </a:rPr>
                        <a:t>二分类</a:t>
                      </a:r>
                      <a:endParaRPr lang="zh-CN" sz="1800" b="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2300"/>
                        </a:lnSpc>
                        <a:spcAft>
                          <a:spcPts val="0"/>
                        </a:spcAft>
                      </a:pPr>
                      <a:r>
                        <a:rPr lang="en-US" sz="1800" b="0" kern="100">
                          <a:effectLst/>
                        </a:rPr>
                        <a:t>19317</a:t>
                      </a:r>
                      <a:endParaRPr lang="zh-CN" sz="1800" b="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2300"/>
                        </a:lnSpc>
                        <a:spcAft>
                          <a:spcPts val="0"/>
                        </a:spcAft>
                      </a:pPr>
                      <a:r>
                        <a:rPr lang="en-US" sz="1800" b="0" kern="100">
                          <a:effectLst/>
                        </a:rPr>
                        <a:t>1064</a:t>
                      </a:r>
                      <a:endParaRPr lang="zh-CN" sz="1800" b="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2300"/>
                        </a:lnSpc>
                        <a:spcAft>
                          <a:spcPts val="0"/>
                        </a:spcAft>
                      </a:pPr>
                      <a:r>
                        <a:rPr lang="en-US" sz="1800" b="0" kern="100">
                          <a:effectLst/>
                        </a:rPr>
                        <a:t>95.48%</a:t>
                      </a:r>
                      <a:endParaRPr lang="zh-CN" sz="1800" b="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2300"/>
                        </a:lnSpc>
                        <a:spcAft>
                          <a:spcPts val="0"/>
                        </a:spcAft>
                      </a:pPr>
                      <a:r>
                        <a:rPr lang="en-US" sz="1800" b="0" kern="100">
                          <a:effectLst/>
                        </a:rPr>
                        <a:t>95s</a:t>
                      </a:r>
                      <a:endParaRPr lang="zh-CN" sz="1800" b="0" kern="100">
                        <a:effectLst/>
                        <a:latin typeface="Times New Roman" panose="02020603050405020304" pitchFamily="18" charset="0"/>
                        <a:ea typeface="宋体" panose="02010600030101010101" pitchFamily="2" charset="-122"/>
                      </a:endParaRPr>
                    </a:p>
                  </a:txBody>
                  <a:tcPr marL="68580" marR="68580" marT="0" marB="0" anchor="ctr"/>
                </a:tc>
              </a:tr>
              <a:tr h="364166">
                <a:tc>
                  <a:txBody>
                    <a:bodyPr/>
                    <a:lstStyle/>
                    <a:p>
                      <a:pPr algn="ctr">
                        <a:lnSpc>
                          <a:spcPts val="2300"/>
                        </a:lnSpc>
                        <a:spcAft>
                          <a:spcPts val="0"/>
                        </a:spcAft>
                      </a:pPr>
                      <a:r>
                        <a:rPr lang="zh-CN" sz="1800" b="0" kern="100" dirty="0">
                          <a:effectLst/>
                        </a:rPr>
                        <a:t>三分类</a:t>
                      </a:r>
                      <a:endParaRPr lang="zh-CN" sz="1800" b="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2300"/>
                        </a:lnSpc>
                        <a:spcAft>
                          <a:spcPts val="0"/>
                        </a:spcAft>
                      </a:pPr>
                      <a:r>
                        <a:rPr lang="en-US" sz="1800" b="0" kern="100">
                          <a:effectLst/>
                        </a:rPr>
                        <a:t>41248</a:t>
                      </a:r>
                      <a:endParaRPr lang="zh-CN" sz="1800" b="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2300"/>
                        </a:lnSpc>
                        <a:spcAft>
                          <a:spcPts val="0"/>
                        </a:spcAft>
                      </a:pPr>
                      <a:r>
                        <a:rPr lang="en-US" sz="1800" b="0" kern="100">
                          <a:effectLst/>
                        </a:rPr>
                        <a:t>1655</a:t>
                      </a:r>
                      <a:endParaRPr lang="zh-CN" sz="1800" b="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2300"/>
                        </a:lnSpc>
                        <a:spcAft>
                          <a:spcPts val="0"/>
                        </a:spcAft>
                      </a:pPr>
                      <a:r>
                        <a:rPr lang="en-US" sz="1800" b="0" kern="100">
                          <a:effectLst/>
                        </a:rPr>
                        <a:t>79.58%</a:t>
                      </a:r>
                      <a:endParaRPr lang="zh-CN" sz="1800" b="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2300"/>
                        </a:lnSpc>
                        <a:spcAft>
                          <a:spcPts val="0"/>
                        </a:spcAft>
                      </a:pPr>
                      <a:r>
                        <a:rPr lang="en-US" sz="1800" b="0" kern="100">
                          <a:effectLst/>
                        </a:rPr>
                        <a:t>147s</a:t>
                      </a:r>
                      <a:endParaRPr lang="zh-CN" sz="1800" b="0" kern="100">
                        <a:effectLst/>
                        <a:latin typeface="Times New Roman" panose="02020603050405020304" pitchFamily="18" charset="0"/>
                        <a:ea typeface="宋体" panose="02010600030101010101" pitchFamily="2" charset="-122"/>
                      </a:endParaRPr>
                    </a:p>
                  </a:txBody>
                  <a:tcPr marL="68580" marR="68580" marT="0" marB="0" anchor="ctr"/>
                </a:tc>
              </a:tr>
              <a:tr h="364166">
                <a:tc>
                  <a:txBody>
                    <a:bodyPr/>
                    <a:lstStyle/>
                    <a:p>
                      <a:pPr algn="ctr">
                        <a:lnSpc>
                          <a:spcPts val="2300"/>
                        </a:lnSpc>
                        <a:spcAft>
                          <a:spcPts val="0"/>
                        </a:spcAft>
                      </a:pPr>
                      <a:r>
                        <a:rPr lang="zh-CN" sz="1800" b="0" kern="100" dirty="0">
                          <a:effectLst/>
                        </a:rPr>
                        <a:t>四分类</a:t>
                      </a:r>
                      <a:endParaRPr lang="zh-CN" sz="1800" b="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2300"/>
                        </a:lnSpc>
                        <a:spcAft>
                          <a:spcPts val="0"/>
                        </a:spcAft>
                      </a:pPr>
                      <a:r>
                        <a:rPr lang="en-US" sz="1800" b="0" kern="100" dirty="0">
                          <a:effectLst/>
                        </a:rPr>
                        <a:t>44454</a:t>
                      </a:r>
                      <a:endParaRPr lang="zh-CN" sz="1800" b="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2300"/>
                        </a:lnSpc>
                        <a:spcAft>
                          <a:spcPts val="0"/>
                        </a:spcAft>
                      </a:pPr>
                      <a:r>
                        <a:rPr lang="en-US" sz="1800" b="0" kern="100">
                          <a:effectLst/>
                        </a:rPr>
                        <a:t>2245</a:t>
                      </a:r>
                      <a:endParaRPr lang="zh-CN" sz="1800" b="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2300"/>
                        </a:lnSpc>
                        <a:spcAft>
                          <a:spcPts val="0"/>
                        </a:spcAft>
                      </a:pPr>
                      <a:r>
                        <a:rPr lang="en-US" sz="1800" b="0" kern="100">
                          <a:effectLst/>
                        </a:rPr>
                        <a:t>56.71%</a:t>
                      </a:r>
                      <a:endParaRPr lang="zh-CN" sz="1800" b="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2300"/>
                        </a:lnSpc>
                        <a:spcAft>
                          <a:spcPts val="0"/>
                        </a:spcAft>
                      </a:pPr>
                      <a:r>
                        <a:rPr lang="en-US" sz="1800" b="0" kern="100">
                          <a:effectLst/>
                        </a:rPr>
                        <a:t>391s</a:t>
                      </a:r>
                      <a:endParaRPr lang="zh-CN" sz="1800" b="0" kern="100">
                        <a:effectLst/>
                        <a:latin typeface="Times New Roman" panose="02020603050405020304" pitchFamily="18" charset="0"/>
                        <a:ea typeface="宋体" panose="02010600030101010101" pitchFamily="2" charset="-122"/>
                      </a:endParaRPr>
                    </a:p>
                  </a:txBody>
                  <a:tcPr marL="68580" marR="68580" marT="0" marB="0" anchor="ctr"/>
                </a:tc>
              </a:tr>
              <a:tr h="364166">
                <a:tc>
                  <a:txBody>
                    <a:bodyPr/>
                    <a:lstStyle/>
                    <a:p>
                      <a:pPr algn="ctr">
                        <a:lnSpc>
                          <a:spcPts val="2300"/>
                        </a:lnSpc>
                        <a:spcAft>
                          <a:spcPts val="0"/>
                        </a:spcAft>
                      </a:pPr>
                      <a:r>
                        <a:rPr lang="zh-CN" sz="1800" b="0" kern="100">
                          <a:effectLst/>
                        </a:rPr>
                        <a:t>五分类</a:t>
                      </a:r>
                      <a:endParaRPr lang="zh-CN" sz="1800" b="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2300"/>
                        </a:lnSpc>
                        <a:spcAft>
                          <a:spcPts val="0"/>
                        </a:spcAft>
                      </a:pPr>
                      <a:r>
                        <a:rPr lang="en-US" sz="1800" b="0" kern="100" dirty="0">
                          <a:effectLst/>
                        </a:rPr>
                        <a:t>47495</a:t>
                      </a:r>
                      <a:endParaRPr lang="zh-CN" sz="1800" b="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2300"/>
                        </a:lnSpc>
                        <a:spcAft>
                          <a:spcPts val="0"/>
                        </a:spcAft>
                      </a:pPr>
                      <a:r>
                        <a:rPr lang="en-US" sz="1800" b="0" kern="100" dirty="0">
                          <a:effectLst/>
                        </a:rPr>
                        <a:t>2823</a:t>
                      </a:r>
                      <a:endParaRPr lang="zh-CN" sz="1800" b="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2300"/>
                        </a:lnSpc>
                        <a:spcAft>
                          <a:spcPts val="0"/>
                        </a:spcAft>
                      </a:pPr>
                      <a:r>
                        <a:rPr lang="en-US" sz="1800" b="0" kern="100" dirty="0">
                          <a:effectLst/>
                        </a:rPr>
                        <a:t>36.93%</a:t>
                      </a:r>
                      <a:endParaRPr lang="zh-CN" sz="1800" b="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2300"/>
                        </a:lnSpc>
                        <a:spcAft>
                          <a:spcPts val="0"/>
                        </a:spcAft>
                      </a:pPr>
                      <a:r>
                        <a:rPr lang="en-US" sz="1800" b="0" kern="100" dirty="0">
                          <a:effectLst/>
                        </a:rPr>
                        <a:t>1464s</a:t>
                      </a:r>
                      <a:endParaRPr lang="zh-CN" sz="1800" b="0"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graphicFrame>
        <p:nvGraphicFramePr>
          <p:cNvPr id="9" name="对象 8"/>
          <p:cNvGraphicFramePr>
            <a:graphicFrameLocks noChangeAspect="1"/>
          </p:cNvGraphicFramePr>
          <p:nvPr/>
        </p:nvGraphicFramePr>
        <p:xfrm>
          <a:off x="3841750" y="1914525"/>
          <a:ext cx="114300" cy="177800"/>
        </p:xfrm>
        <a:graphic>
          <a:graphicData uri="http://schemas.openxmlformats.org/presentationml/2006/ole">
            <mc:AlternateContent xmlns:mc="http://schemas.openxmlformats.org/markup-compatibility/2006">
              <mc:Choice xmlns:v="urn:schemas-microsoft-com:vml" Requires="v">
                <p:oleObj spid="_x0000_s7133" name="Equation" r:id="rId4" imgW="114120" imgH="177480" progId="Equation.DSMT4">
                  <p:embed/>
                </p:oleObj>
              </mc:Choice>
              <mc:Fallback>
                <p:oleObj name="Equation" r:id="rId4" imgW="114120" imgH="177480" progId="Equation.DSMT4">
                  <p:embed/>
                  <p:pic>
                    <p:nvPicPr>
                      <p:cNvPr id="0" name=""/>
                      <p:cNvPicPr/>
                      <p:nvPr/>
                    </p:nvPicPr>
                    <p:blipFill>
                      <a:blip r:embed="rId5"/>
                      <a:stretch>
                        <a:fillRect/>
                      </a:stretch>
                    </p:blipFill>
                    <p:spPr>
                      <a:xfrm>
                        <a:off x="3841750" y="1914525"/>
                        <a:ext cx="114300" cy="177800"/>
                      </a:xfrm>
                      <a:prstGeom prst="rect">
                        <a:avLst/>
                      </a:prstGeom>
                    </p:spPr>
                  </p:pic>
                </p:oleObj>
              </mc:Fallback>
            </mc:AlternateContent>
          </a:graphicData>
        </a:graphic>
      </p:graphicFrame>
    </p:spTree>
    <p:extLst>
      <p:ext uri="{BB962C8B-B14F-4D97-AF65-F5344CB8AC3E}">
        <p14:creationId xmlns:p14="http://schemas.microsoft.com/office/powerpoint/2010/main" val="41906051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395288" y="365125"/>
            <a:ext cx="8120062" cy="1325563"/>
          </a:xfrm>
        </p:spPr>
        <p:txBody>
          <a:bodyPr/>
          <a:lstStyle/>
          <a:p>
            <a:pPr eaLnBrk="1" hangingPunct="1"/>
            <a:r>
              <a:rPr lang="en-US" altLang="zh-CN" sz="4000" b="1" dirty="0" smtClean="0">
                <a:latin typeface="+mn-lt"/>
                <a:ea typeface="方正细谭黑简体" panose="02000000000000000000" pitchFamily="2" charset="-122"/>
              </a:rPr>
              <a:t>Conclusion</a:t>
            </a:r>
            <a:endParaRPr lang="zh-CN" altLang="en-US" sz="4000" b="1" dirty="0" smtClean="0">
              <a:latin typeface="+mn-lt"/>
              <a:ea typeface="方正细谭黑简体" panose="02000000000000000000" pitchFamily="2" charset="-122"/>
            </a:endParaRPr>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41645667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28650" y="134937"/>
            <a:ext cx="7886700" cy="1345519"/>
          </a:xfrm>
        </p:spPr>
        <p:txBody>
          <a:bodyPr/>
          <a:lstStyle/>
          <a:p>
            <a:pPr eaLnBrk="1" hangingPunct="1"/>
            <a:r>
              <a:rPr lang="en-US" altLang="zh-CN" sz="4000" dirty="0" smtClean="0">
                <a:latin typeface="+mn-lt"/>
                <a:ea typeface="黑体" panose="02010609060101010101" pitchFamily="49" charset="-122"/>
              </a:rPr>
              <a:t>Conclusion</a:t>
            </a:r>
            <a:endParaRPr lang="zh-CN" altLang="en-US" sz="4000" dirty="0" smtClean="0">
              <a:latin typeface="+mn-lt"/>
              <a:ea typeface="黑体" panose="02010609060101010101" pitchFamily="49" charset="-122"/>
            </a:endParaRPr>
          </a:p>
        </p:txBody>
      </p:sp>
      <p:sp>
        <p:nvSpPr>
          <p:cNvPr id="5" name="内容占位符 4"/>
          <p:cNvSpPr>
            <a:spLocks noGrp="1"/>
          </p:cNvSpPr>
          <p:nvPr>
            <p:ph idx="1"/>
          </p:nvPr>
        </p:nvSpPr>
        <p:spPr/>
        <p:txBody>
          <a:bodyPr/>
          <a:lstStyle/>
          <a:p>
            <a:r>
              <a:rPr lang="en-US" altLang="zh-CN" sz="2400" dirty="0" smtClean="0"/>
              <a:t>Accuracy decreases as classification count increase</a:t>
            </a:r>
          </a:p>
          <a:p>
            <a:endParaRPr lang="en-US" altLang="zh-CN" sz="2400" dirty="0"/>
          </a:p>
          <a:p>
            <a:r>
              <a:rPr lang="en-US" altLang="zh-CN" sz="2400" dirty="0" smtClean="0"/>
              <a:t>Algorithm efficiency needs improving</a:t>
            </a:r>
          </a:p>
          <a:p>
            <a:endParaRPr lang="en-US" altLang="zh-CN" dirty="0"/>
          </a:p>
          <a:p>
            <a:endParaRPr lang="zh-CN" altLang="en-US" dirty="0"/>
          </a:p>
        </p:txBody>
      </p:sp>
    </p:spTree>
    <p:extLst>
      <p:ext uri="{BB962C8B-B14F-4D97-AF65-F5344CB8AC3E}">
        <p14:creationId xmlns:p14="http://schemas.microsoft.com/office/powerpoint/2010/main" val="35963583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28650" y="134937"/>
            <a:ext cx="7886700" cy="1345519"/>
          </a:xfrm>
        </p:spPr>
        <p:txBody>
          <a:bodyPr/>
          <a:lstStyle/>
          <a:p>
            <a:pPr eaLnBrk="1" hangingPunct="1"/>
            <a:r>
              <a:rPr lang="en-US" altLang="zh-CN" sz="4000" dirty="0" smtClean="0">
                <a:latin typeface="+mn-lt"/>
                <a:ea typeface="黑体" panose="02010609060101010101" pitchFamily="49" charset="-122"/>
              </a:rPr>
              <a:t>Conclusion</a:t>
            </a:r>
            <a:endParaRPr lang="zh-CN" altLang="en-US" sz="4000" dirty="0" smtClean="0">
              <a:latin typeface="+mn-lt"/>
              <a:ea typeface="黑体" panose="02010609060101010101" pitchFamily="49" charset="-122"/>
            </a:endParaRPr>
          </a:p>
        </p:txBody>
      </p:sp>
      <p:sp>
        <p:nvSpPr>
          <p:cNvPr id="5" name="内容占位符 4"/>
          <p:cNvSpPr>
            <a:spLocks noGrp="1"/>
          </p:cNvSpPr>
          <p:nvPr>
            <p:ph idx="1"/>
          </p:nvPr>
        </p:nvSpPr>
        <p:spPr/>
        <p:txBody>
          <a:bodyPr>
            <a:normAutofit/>
          </a:bodyPr>
          <a:lstStyle/>
          <a:p>
            <a:r>
              <a:rPr lang="en-US" altLang="zh-CN" sz="2400" dirty="0" smtClean="0"/>
              <a:t>How to improve accuracy and efficiency?</a:t>
            </a:r>
          </a:p>
          <a:p>
            <a:endParaRPr lang="en-US" altLang="zh-CN" sz="2400" dirty="0"/>
          </a:p>
          <a:p>
            <a:endParaRPr lang="en-US" altLang="zh-CN" sz="2400" dirty="0" smtClean="0"/>
          </a:p>
          <a:p>
            <a:r>
              <a:rPr lang="en-US" altLang="zh-CN" sz="2400" dirty="0" smtClean="0"/>
              <a:t>How to modify topic model?</a:t>
            </a:r>
            <a:endParaRPr lang="en-US" altLang="zh-CN" sz="2400" dirty="0"/>
          </a:p>
          <a:p>
            <a:endParaRPr lang="zh-CN" altLang="en-US" sz="2400" dirty="0"/>
          </a:p>
        </p:txBody>
      </p:sp>
    </p:spTree>
    <p:extLst>
      <p:ext uri="{BB962C8B-B14F-4D97-AF65-F5344CB8AC3E}">
        <p14:creationId xmlns:p14="http://schemas.microsoft.com/office/powerpoint/2010/main" val="5493577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28"/>
          <p:cNvSpPr>
            <a:spLocks/>
          </p:cNvSpPr>
          <p:nvPr/>
        </p:nvSpPr>
        <p:spPr bwMode="auto">
          <a:xfrm>
            <a:off x="1139825" y="3384550"/>
            <a:ext cx="6862763" cy="744538"/>
          </a:xfrm>
          <a:custGeom>
            <a:avLst/>
            <a:gdLst>
              <a:gd name="T0" fmla="*/ 2471288 w 9151146"/>
              <a:gd name="T1" fmla="*/ 274379 h 993775"/>
              <a:gd name="T2" fmla="*/ 2455707 w 9151146"/>
              <a:gd name="T3" fmla="*/ 312831 h 993775"/>
              <a:gd name="T4" fmla="*/ 2278837 w 9151146"/>
              <a:gd name="T5" fmla="*/ 255745 h 993775"/>
              <a:gd name="T6" fmla="*/ 2452273 w 9151146"/>
              <a:gd name="T7" fmla="*/ 256106 h 993775"/>
              <a:gd name="T8" fmla="*/ 2251178 w 9151146"/>
              <a:gd name="T9" fmla="*/ 256106 h 993775"/>
              <a:gd name="T10" fmla="*/ 1663199 w 9151146"/>
              <a:gd name="T11" fmla="*/ 177101 h 993775"/>
              <a:gd name="T12" fmla="*/ 1345437 w 9151146"/>
              <a:gd name="T13" fmla="*/ 158252 h 993775"/>
              <a:gd name="T14" fmla="*/ 1345437 w 9151146"/>
              <a:gd name="T15" fmla="*/ 158252 h 993775"/>
              <a:gd name="T16" fmla="*/ 2389901 w 9151146"/>
              <a:gd name="T17" fmla="*/ 113451 h 993775"/>
              <a:gd name="T18" fmla="*/ 1697911 w 9151146"/>
              <a:gd name="T19" fmla="*/ 131335 h 993775"/>
              <a:gd name="T20" fmla="*/ 1345437 w 9151146"/>
              <a:gd name="T21" fmla="*/ 131335 h 993775"/>
              <a:gd name="T22" fmla="*/ 2235991 w 9151146"/>
              <a:gd name="T23" fmla="*/ 87738 h 993775"/>
              <a:gd name="T24" fmla="*/ 2235991 w 9151146"/>
              <a:gd name="T25" fmla="*/ 87738 h 993775"/>
              <a:gd name="T26" fmla="*/ 2101004 w 9151146"/>
              <a:gd name="T27" fmla="*/ 185531 h 993775"/>
              <a:gd name="T28" fmla="*/ 2131436 w 9151146"/>
              <a:gd name="T29" fmla="*/ 219073 h 993775"/>
              <a:gd name="T30" fmla="*/ 2101004 w 9151146"/>
              <a:gd name="T31" fmla="*/ 305605 h 993775"/>
              <a:gd name="T32" fmla="*/ 1952699 w 9151146"/>
              <a:gd name="T33" fmla="*/ 275496 h 993775"/>
              <a:gd name="T34" fmla="*/ 1663199 w 9151146"/>
              <a:gd name="T35" fmla="*/ 85569 h 993775"/>
              <a:gd name="T36" fmla="*/ 1345437 w 9151146"/>
              <a:gd name="T37" fmla="*/ 66721 h 993775"/>
              <a:gd name="T38" fmla="*/ 1345437 w 9151146"/>
              <a:gd name="T39" fmla="*/ 66721 h 993775"/>
              <a:gd name="T40" fmla="*/ 1980299 w 9151146"/>
              <a:gd name="T41" fmla="*/ 243521 h 993775"/>
              <a:gd name="T42" fmla="*/ 1855858 w 9151146"/>
              <a:gd name="T43" fmla="*/ 247616 h 993775"/>
              <a:gd name="T44" fmla="*/ 1921182 w 9151146"/>
              <a:gd name="T45" fmla="*/ 132720 h 993775"/>
              <a:gd name="T46" fmla="*/ 1983432 w 9151146"/>
              <a:gd name="T47" fmla="*/ 14693 h 993775"/>
              <a:gd name="T48" fmla="*/ 2109079 w 9151146"/>
              <a:gd name="T49" fmla="*/ 55460 h 993775"/>
              <a:gd name="T50" fmla="*/ 1983432 w 9151146"/>
              <a:gd name="T51" fmla="*/ 14693 h 993775"/>
              <a:gd name="T52" fmla="*/ 1548642 w 9151146"/>
              <a:gd name="T53" fmla="*/ 25351 h 993775"/>
              <a:gd name="T54" fmla="*/ 1265047 w 9151146"/>
              <a:gd name="T55" fmla="*/ 81475 h 993775"/>
              <a:gd name="T56" fmla="*/ 1829523 w 9151146"/>
              <a:gd name="T57" fmla="*/ 5299 h 993775"/>
              <a:gd name="T58" fmla="*/ 1829523 w 9151146"/>
              <a:gd name="T59" fmla="*/ 101829 h 993775"/>
              <a:gd name="T60" fmla="*/ 1754738 w 9151146"/>
              <a:gd name="T61" fmla="*/ 308135 h 993775"/>
              <a:gd name="T62" fmla="*/ 1791317 w 9151146"/>
              <a:gd name="T63" fmla="*/ 101829 h 993775"/>
              <a:gd name="T64" fmla="*/ 1791317 w 9151146"/>
              <a:gd name="T65" fmla="*/ 5299 h 993775"/>
              <a:gd name="T66" fmla="*/ 1532853 w 9151146"/>
              <a:gd name="T67" fmla="*/ 61423 h 993775"/>
              <a:gd name="T68" fmla="*/ 1502902 w 9151146"/>
              <a:gd name="T69" fmla="*/ 293743 h 993775"/>
              <a:gd name="T70" fmla="*/ 1457766 w 9151146"/>
              <a:gd name="T71" fmla="*/ 268632 h 993775"/>
              <a:gd name="T72" fmla="*/ 1424561 w 9151146"/>
              <a:gd name="T73" fmla="*/ 61423 h 993775"/>
              <a:gd name="T74" fmla="*/ 2352659 w 9151146"/>
              <a:gd name="T75" fmla="*/ 3733 h 993775"/>
              <a:gd name="T76" fmla="*/ 2441124 w 9151146"/>
              <a:gd name="T77" fmla="*/ 20052 h 993775"/>
              <a:gd name="T78" fmla="*/ 2440823 w 9151146"/>
              <a:gd name="T79" fmla="*/ 110018 h 993775"/>
              <a:gd name="T80" fmla="*/ 2185131 w 9151146"/>
              <a:gd name="T81" fmla="*/ 110018 h 993775"/>
              <a:gd name="T82" fmla="*/ 2255517 w 9151146"/>
              <a:gd name="T83" fmla="*/ 5299 h 993775"/>
              <a:gd name="T84" fmla="*/ 1664104 w 9151146"/>
              <a:gd name="T85" fmla="*/ 0 h 993775"/>
              <a:gd name="T86" fmla="*/ 1735153 w 9151146"/>
              <a:gd name="T87" fmla="*/ 134285 h 993775"/>
              <a:gd name="T88" fmla="*/ 1735153 w 9151146"/>
              <a:gd name="T89" fmla="*/ 141633 h 993775"/>
              <a:gd name="T90" fmla="*/ 1665670 w 9151146"/>
              <a:gd name="T91" fmla="*/ 308918 h 993775"/>
              <a:gd name="T92" fmla="*/ 1697911 w 9151146"/>
              <a:gd name="T93" fmla="*/ 231598 h 993775"/>
              <a:gd name="T94" fmla="*/ 1553041 w 9151146"/>
              <a:gd name="T95" fmla="*/ 280555 h 993775"/>
              <a:gd name="T96" fmla="*/ 1542133 w 9151146"/>
              <a:gd name="T97" fmla="*/ 95566 h 993775"/>
              <a:gd name="T98" fmla="*/ 1628127 w 9151146"/>
              <a:gd name="T99" fmla="*/ 245447 h 993775"/>
              <a:gd name="T100" fmla="*/ 1625958 w 9151146"/>
              <a:gd name="T101" fmla="*/ 177101 h 993775"/>
              <a:gd name="T102" fmla="*/ 1346341 w 9151146"/>
              <a:gd name="T103" fmla="*/ 0 h 993775"/>
              <a:gd name="T104" fmla="*/ 1417390 w 9151146"/>
              <a:gd name="T105" fmla="*/ 134285 h 993775"/>
              <a:gd name="T106" fmla="*/ 1417390 w 9151146"/>
              <a:gd name="T107" fmla="*/ 141633 h 993775"/>
              <a:gd name="T108" fmla="*/ 1347908 w 9151146"/>
              <a:gd name="T109" fmla="*/ 308918 h 993775"/>
              <a:gd name="T110" fmla="*/ 1380149 w 9151146"/>
              <a:gd name="T111" fmla="*/ 231598 h 993775"/>
              <a:gd name="T112" fmla="*/ 1235278 w 9151146"/>
              <a:gd name="T113" fmla="*/ 280555 h 993775"/>
              <a:gd name="T114" fmla="*/ 0 w 9151146"/>
              <a:gd name="T115" fmla="*/ 95731 h 993775"/>
              <a:gd name="T116" fmla="*/ 1282765 w 9151146"/>
              <a:gd name="T117" fmla="*/ 237921 h 993775"/>
              <a:gd name="T118" fmla="*/ 1294214 w 9151146"/>
              <a:gd name="T119" fmla="*/ 209679 h 993775"/>
              <a:gd name="T120" fmla="*/ 1337182 w 9151146"/>
              <a:gd name="T121" fmla="*/ 34143 h 99377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9151146" h="993775">
                <a:moveTo>
                  <a:pt x="7303830" y="667863"/>
                </a:moveTo>
                <a:cubicBezTo>
                  <a:pt x="7348603" y="667863"/>
                  <a:pt x="7393376" y="667863"/>
                  <a:pt x="7438150" y="667863"/>
                </a:cubicBezTo>
                <a:cubicBezTo>
                  <a:pt x="7433958" y="703184"/>
                  <a:pt x="7425956" y="735642"/>
                  <a:pt x="7414144" y="764663"/>
                </a:cubicBezTo>
                <a:lnTo>
                  <a:pt x="7813204" y="869949"/>
                </a:lnTo>
                <a:lnTo>
                  <a:pt x="9151146" y="869949"/>
                </a:lnTo>
                <a:lnTo>
                  <a:pt x="9151146" y="991394"/>
                </a:lnTo>
                <a:lnTo>
                  <a:pt x="7764196" y="991394"/>
                </a:lnTo>
                <a:lnTo>
                  <a:pt x="7763946" y="991866"/>
                </a:lnTo>
                <a:cubicBezTo>
                  <a:pt x="7608478" y="938406"/>
                  <a:pt x="7471110" y="894684"/>
                  <a:pt x="7351270" y="860699"/>
                </a:cubicBezTo>
                <a:cubicBezTo>
                  <a:pt x="7284968" y="930769"/>
                  <a:pt x="7150458" y="974873"/>
                  <a:pt x="6947740" y="992821"/>
                </a:cubicBezTo>
                <a:cubicBezTo>
                  <a:pt x="6931355" y="954444"/>
                  <a:pt x="6910778" y="912631"/>
                  <a:pt x="6885819" y="867572"/>
                </a:cubicBezTo>
                <a:cubicBezTo>
                  <a:pt x="7036905" y="858599"/>
                  <a:pt x="7143218" y="839697"/>
                  <a:pt x="7204757" y="810867"/>
                </a:cubicBezTo>
                <a:cubicBezTo>
                  <a:pt x="7266106" y="782037"/>
                  <a:pt x="7299257" y="734305"/>
                  <a:pt x="7303830" y="667863"/>
                </a:cubicBezTo>
                <a:close/>
                <a:moveTo>
                  <a:pt x="6987940" y="541660"/>
                </a:moveTo>
                <a:cubicBezTo>
                  <a:pt x="7242862" y="541660"/>
                  <a:pt x="7497974" y="541660"/>
                  <a:pt x="7753086" y="541660"/>
                </a:cubicBezTo>
                <a:cubicBezTo>
                  <a:pt x="7753086" y="631778"/>
                  <a:pt x="7753086" y="721895"/>
                  <a:pt x="7753086" y="812013"/>
                </a:cubicBezTo>
                <a:cubicBezTo>
                  <a:pt x="7710028" y="812013"/>
                  <a:pt x="7666779" y="812013"/>
                  <a:pt x="7623530" y="812013"/>
                </a:cubicBezTo>
                <a:cubicBezTo>
                  <a:pt x="7623530" y="757599"/>
                  <a:pt x="7623530" y="703184"/>
                  <a:pt x="7623530" y="648961"/>
                </a:cubicBezTo>
                <a:cubicBezTo>
                  <a:pt x="7454916" y="648961"/>
                  <a:pt x="7286111" y="648961"/>
                  <a:pt x="7117306" y="648961"/>
                </a:cubicBezTo>
                <a:cubicBezTo>
                  <a:pt x="7117306" y="703184"/>
                  <a:pt x="7117306" y="757599"/>
                  <a:pt x="7117306" y="812013"/>
                </a:cubicBezTo>
                <a:cubicBezTo>
                  <a:pt x="7074248" y="812013"/>
                  <a:pt x="7030999" y="812013"/>
                  <a:pt x="6987940" y="812013"/>
                </a:cubicBezTo>
                <a:cubicBezTo>
                  <a:pt x="6987940" y="721895"/>
                  <a:pt x="6987940" y="631778"/>
                  <a:pt x="6987940" y="541660"/>
                </a:cubicBezTo>
                <a:close/>
                <a:moveTo>
                  <a:pt x="5258360" y="501756"/>
                </a:moveTo>
                <a:cubicBezTo>
                  <a:pt x="5258360" y="521613"/>
                  <a:pt x="5258360" y="541660"/>
                  <a:pt x="5258360" y="561517"/>
                </a:cubicBezTo>
                <a:cubicBezTo>
                  <a:pt x="5294941" y="561517"/>
                  <a:pt x="5331521" y="561517"/>
                  <a:pt x="5368102" y="561517"/>
                </a:cubicBezTo>
                <a:cubicBezTo>
                  <a:pt x="5368102" y="541660"/>
                  <a:pt x="5368102" y="521613"/>
                  <a:pt x="5368102" y="501756"/>
                </a:cubicBezTo>
                <a:cubicBezTo>
                  <a:pt x="5331521" y="501756"/>
                  <a:pt x="5294941" y="501756"/>
                  <a:pt x="5258360" y="501756"/>
                </a:cubicBezTo>
                <a:close/>
                <a:moveTo>
                  <a:pt x="4253725" y="501756"/>
                </a:moveTo>
                <a:cubicBezTo>
                  <a:pt x="4253725" y="521613"/>
                  <a:pt x="4253725" y="541660"/>
                  <a:pt x="4253725" y="561517"/>
                </a:cubicBezTo>
                <a:cubicBezTo>
                  <a:pt x="4290305" y="561517"/>
                  <a:pt x="4326886" y="561517"/>
                  <a:pt x="4363467" y="561517"/>
                </a:cubicBezTo>
                <a:cubicBezTo>
                  <a:pt x="4363467" y="541660"/>
                  <a:pt x="4363467" y="521613"/>
                  <a:pt x="4363467" y="501756"/>
                </a:cubicBezTo>
                <a:cubicBezTo>
                  <a:pt x="4326886" y="501756"/>
                  <a:pt x="4290305" y="501756"/>
                  <a:pt x="4253725" y="501756"/>
                </a:cubicBezTo>
                <a:close/>
                <a:moveTo>
                  <a:pt x="7188944" y="359707"/>
                </a:moveTo>
                <a:cubicBezTo>
                  <a:pt x="7188944" y="377845"/>
                  <a:pt x="7188944" y="396174"/>
                  <a:pt x="7188944" y="414312"/>
                </a:cubicBezTo>
                <a:cubicBezTo>
                  <a:pt x="7311260" y="414312"/>
                  <a:pt x="7433577" y="414312"/>
                  <a:pt x="7555894" y="414312"/>
                </a:cubicBezTo>
                <a:cubicBezTo>
                  <a:pt x="7555894" y="396174"/>
                  <a:pt x="7555894" y="377845"/>
                  <a:pt x="7555894" y="359707"/>
                </a:cubicBezTo>
                <a:cubicBezTo>
                  <a:pt x="7433577" y="359707"/>
                  <a:pt x="7311260" y="359707"/>
                  <a:pt x="7188944" y="359707"/>
                </a:cubicBezTo>
                <a:close/>
                <a:moveTo>
                  <a:pt x="5258360" y="356652"/>
                </a:moveTo>
                <a:cubicBezTo>
                  <a:pt x="5258360" y="376508"/>
                  <a:pt x="5258360" y="396556"/>
                  <a:pt x="5258360" y="416412"/>
                </a:cubicBezTo>
                <a:cubicBezTo>
                  <a:pt x="5294941" y="416412"/>
                  <a:pt x="5331521" y="416412"/>
                  <a:pt x="5368102" y="416412"/>
                </a:cubicBezTo>
                <a:cubicBezTo>
                  <a:pt x="5368102" y="396556"/>
                  <a:pt x="5368102" y="376508"/>
                  <a:pt x="5368102" y="356652"/>
                </a:cubicBezTo>
                <a:cubicBezTo>
                  <a:pt x="5331521" y="356652"/>
                  <a:pt x="5294941" y="356652"/>
                  <a:pt x="5258360" y="356652"/>
                </a:cubicBezTo>
                <a:close/>
                <a:moveTo>
                  <a:pt x="4253725" y="356652"/>
                </a:moveTo>
                <a:cubicBezTo>
                  <a:pt x="4253725" y="376508"/>
                  <a:pt x="4253725" y="396556"/>
                  <a:pt x="4253725" y="416412"/>
                </a:cubicBezTo>
                <a:cubicBezTo>
                  <a:pt x="4290305" y="416412"/>
                  <a:pt x="4326886" y="416412"/>
                  <a:pt x="4363467" y="416412"/>
                </a:cubicBezTo>
                <a:cubicBezTo>
                  <a:pt x="4363467" y="396556"/>
                  <a:pt x="4363467" y="376508"/>
                  <a:pt x="4363467" y="356652"/>
                </a:cubicBezTo>
                <a:cubicBezTo>
                  <a:pt x="4326886" y="356652"/>
                  <a:pt x="4290305" y="356652"/>
                  <a:pt x="4253725" y="356652"/>
                </a:cubicBezTo>
                <a:close/>
                <a:moveTo>
                  <a:pt x="7069294" y="278180"/>
                </a:moveTo>
                <a:cubicBezTo>
                  <a:pt x="7271441" y="278180"/>
                  <a:pt x="7473587" y="278180"/>
                  <a:pt x="7675543" y="278180"/>
                </a:cubicBezTo>
                <a:cubicBezTo>
                  <a:pt x="7675543" y="350733"/>
                  <a:pt x="7675543" y="423285"/>
                  <a:pt x="7675543" y="495838"/>
                </a:cubicBezTo>
                <a:cubicBezTo>
                  <a:pt x="7473587" y="495838"/>
                  <a:pt x="7271441" y="495838"/>
                  <a:pt x="7069294" y="495838"/>
                </a:cubicBezTo>
                <a:cubicBezTo>
                  <a:pt x="7069294" y="423285"/>
                  <a:pt x="7069294" y="350733"/>
                  <a:pt x="7069294" y="278180"/>
                </a:cubicBezTo>
                <a:close/>
                <a:moveTo>
                  <a:pt x="6469905" y="237513"/>
                </a:moveTo>
                <a:cubicBezTo>
                  <a:pt x="6514106" y="237513"/>
                  <a:pt x="6558117" y="237513"/>
                  <a:pt x="6602319" y="237513"/>
                </a:cubicBezTo>
                <a:cubicBezTo>
                  <a:pt x="6603653" y="378227"/>
                  <a:pt x="6594698" y="495265"/>
                  <a:pt x="6575265" y="588246"/>
                </a:cubicBezTo>
                <a:cubicBezTo>
                  <a:pt x="6597746" y="588246"/>
                  <a:pt x="6620228" y="588246"/>
                  <a:pt x="6642520" y="588246"/>
                </a:cubicBezTo>
                <a:cubicBezTo>
                  <a:pt x="6642520" y="661562"/>
                  <a:pt x="6642520" y="734687"/>
                  <a:pt x="6642520" y="808003"/>
                </a:cubicBezTo>
                <a:cubicBezTo>
                  <a:pt x="6642520" y="837788"/>
                  <a:pt x="6656237" y="852680"/>
                  <a:pt x="6683673" y="852680"/>
                </a:cubicBezTo>
                <a:cubicBezTo>
                  <a:pt x="6701773" y="852680"/>
                  <a:pt x="6713966" y="845807"/>
                  <a:pt x="6720635" y="832251"/>
                </a:cubicBezTo>
                <a:cubicBezTo>
                  <a:pt x="6727113" y="818695"/>
                  <a:pt x="6733209" y="772873"/>
                  <a:pt x="6738734" y="694593"/>
                </a:cubicBezTo>
                <a:cubicBezTo>
                  <a:pt x="6781793" y="715213"/>
                  <a:pt x="6823137" y="732778"/>
                  <a:pt x="6862385" y="747288"/>
                </a:cubicBezTo>
                <a:cubicBezTo>
                  <a:pt x="6846571" y="860317"/>
                  <a:pt x="6825614" y="925423"/>
                  <a:pt x="6799512" y="942798"/>
                </a:cubicBezTo>
                <a:cubicBezTo>
                  <a:pt x="6773410" y="960172"/>
                  <a:pt x="6745212" y="968955"/>
                  <a:pt x="6715109" y="968955"/>
                </a:cubicBezTo>
                <a:cubicBezTo>
                  <a:pt x="6690913" y="968955"/>
                  <a:pt x="6666716" y="968955"/>
                  <a:pt x="6642520" y="968955"/>
                </a:cubicBezTo>
                <a:cubicBezTo>
                  <a:pt x="6562118" y="968955"/>
                  <a:pt x="6521918" y="928860"/>
                  <a:pt x="6521918" y="848671"/>
                </a:cubicBezTo>
                <a:cubicBezTo>
                  <a:pt x="6521918" y="814686"/>
                  <a:pt x="6521918" y="780701"/>
                  <a:pt x="6521918" y="746907"/>
                </a:cubicBezTo>
                <a:cubicBezTo>
                  <a:pt x="6472191" y="846952"/>
                  <a:pt x="6386836" y="929242"/>
                  <a:pt x="6265853" y="993775"/>
                </a:cubicBezTo>
                <a:cubicBezTo>
                  <a:pt x="6240894" y="957308"/>
                  <a:pt x="6210220" y="917213"/>
                  <a:pt x="6173639" y="873491"/>
                </a:cubicBezTo>
                <a:cubicBezTo>
                  <a:pt x="6300528" y="816213"/>
                  <a:pt x="6382644" y="744043"/>
                  <a:pt x="6419797" y="656789"/>
                </a:cubicBezTo>
                <a:cubicBezTo>
                  <a:pt x="6457139" y="569726"/>
                  <a:pt x="6473715" y="429968"/>
                  <a:pt x="6469905" y="237513"/>
                </a:cubicBezTo>
                <a:close/>
                <a:moveTo>
                  <a:pt x="5258360" y="211547"/>
                </a:moveTo>
                <a:cubicBezTo>
                  <a:pt x="5258360" y="231403"/>
                  <a:pt x="5258360" y="251451"/>
                  <a:pt x="5258360" y="271307"/>
                </a:cubicBezTo>
                <a:cubicBezTo>
                  <a:pt x="5294941" y="271307"/>
                  <a:pt x="5331521" y="271307"/>
                  <a:pt x="5368102" y="271307"/>
                </a:cubicBezTo>
                <a:cubicBezTo>
                  <a:pt x="5368102" y="251451"/>
                  <a:pt x="5368102" y="231403"/>
                  <a:pt x="5368102" y="211547"/>
                </a:cubicBezTo>
                <a:cubicBezTo>
                  <a:pt x="5331521" y="211547"/>
                  <a:pt x="5294941" y="211547"/>
                  <a:pt x="5258360" y="211547"/>
                </a:cubicBezTo>
                <a:close/>
                <a:moveTo>
                  <a:pt x="4253725" y="211547"/>
                </a:moveTo>
                <a:cubicBezTo>
                  <a:pt x="4253725" y="231403"/>
                  <a:pt x="4253725" y="251451"/>
                  <a:pt x="4253725" y="271307"/>
                </a:cubicBezTo>
                <a:cubicBezTo>
                  <a:pt x="4290305" y="271307"/>
                  <a:pt x="4326886" y="271307"/>
                  <a:pt x="4363467" y="271307"/>
                </a:cubicBezTo>
                <a:cubicBezTo>
                  <a:pt x="4363467" y="251451"/>
                  <a:pt x="4363467" y="231403"/>
                  <a:pt x="4363467" y="211547"/>
                </a:cubicBezTo>
                <a:cubicBezTo>
                  <a:pt x="4326886" y="211547"/>
                  <a:pt x="4290305" y="211547"/>
                  <a:pt x="4253725" y="211547"/>
                </a:cubicBezTo>
                <a:close/>
                <a:moveTo>
                  <a:pt x="5890139" y="91454"/>
                </a:moveTo>
                <a:cubicBezTo>
                  <a:pt x="6006549" y="91454"/>
                  <a:pt x="6122960" y="91454"/>
                  <a:pt x="6239370" y="91454"/>
                </a:cubicBezTo>
                <a:cubicBezTo>
                  <a:pt x="6233464" y="262715"/>
                  <a:pt x="6203742" y="419085"/>
                  <a:pt x="6150014" y="560562"/>
                </a:cubicBezTo>
                <a:cubicBezTo>
                  <a:pt x="6186976" y="631014"/>
                  <a:pt x="6223938" y="701657"/>
                  <a:pt x="6260899" y="772109"/>
                </a:cubicBezTo>
                <a:cubicBezTo>
                  <a:pt x="6224700" y="796739"/>
                  <a:pt x="6188309" y="821177"/>
                  <a:pt x="6152110" y="845616"/>
                </a:cubicBezTo>
                <a:cubicBezTo>
                  <a:pt x="6131152" y="799984"/>
                  <a:pt x="6108670" y="752634"/>
                  <a:pt x="6084855" y="703566"/>
                </a:cubicBezTo>
                <a:cubicBezTo>
                  <a:pt x="6044654" y="778791"/>
                  <a:pt x="5996261" y="849053"/>
                  <a:pt x="5940056" y="914350"/>
                </a:cubicBezTo>
                <a:cubicBezTo>
                  <a:pt x="5919099" y="871964"/>
                  <a:pt x="5894902" y="828814"/>
                  <a:pt x="5867466" y="785092"/>
                </a:cubicBezTo>
                <a:cubicBezTo>
                  <a:pt x="5928625" y="715595"/>
                  <a:pt x="5978352" y="642470"/>
                  <a:pt x="6016647" y="565908"/>
                </a:cubicBezTo>
                <a:cubicBezTo>
                  <a:pt x="5976446" y="486482"/>
                  <a:pt x="5933007" y="403429"/>
                  <a:pt x="5886138" y="316939"/>
                </a:cubicBezTo>
                <a:cubicBezTo>
                  <a:pt x="5920432" y="300328"/>
                  <a:pt x="5954917" y="283908"/>
                  <a:pt x="5989211" y="267298"/>
                </a:cubicBezTo>
                <a:cubicBezTo>
                  <a:pt x="6017409" y="318466"/>
                  <a:pt x="6045797" y="369635"/>
                  <a:pt x="6073995" y="420803"/>
                </a:cubicBezTo>
                <a:cubicBezTo>
                  <a:pt x="6094000" y="355315"/>
                  <a:pt x="6106193" y="287154"/>
                  <a:pt x="6110766" y="216511"/>
                </a:cubicBezTo>
                <a:cubicBezTo>
                  <a:pt x="6037224" y="216511"/>
                  <a:pt x="5963681" y="216511"/>
                  <a:pt x="5890139" y="216511"/>
                </a:cubicBezTo>
                <a:cubicBezTo>
                  <a:pt x="5890139" y="174889"/>
                  <a:pt x="5890139" y="133076"/>
                  <a:pt x="5890139" y="91454"/>
                </a:cubicBezTo>
                <a:close/>
                <a:moveTo>
                  <a:pt x="6270807" y="46586"/>
                </a:moveTo>
                <a:cubicBezTo>
                  <a:pt x="6447042" y="46586"/>
                  <a:pt x="6623277" y="46586"/>
                  <a:pt x="6799512" y="46586"/>
                </a:cubicBezTo>
                <a:cubicBezTo>
                  <a:pt x="6799512" y="248778"/>
                  <a:pt x="6799512" y="450779"/>
                  <a:pt x="6799512" y="652971"/>
                </a:cubicBezTo>
                <a:cubicBezTo>
                  <a:pt x="6755691" y="652971"/>
                  <a:pt x="6711871" y="652971"/>
                  <a:pt x="6668050" y="652971"/>
                </a:cubicBezTo>
                <a:cubicBezTo>
                  <a:pt x="6668050" y="493928"/>
                  <a:pt x="6668050" y="334886"/>
                  <a:pt x="6668050" y="175844"/>
                </a:cubicBezTo>
                <a:cubicBezTo>
                  <a:pt x="6579456" y="175844"/>
                  <a:pt x="6490862" y="175844"/>
                  <a:pt x="6402268" y="175844"/>
                </a:cubicBezTo>
                <a:cubicBezTo>
                  <a:pt x="6402268" y="336795"/>
                  <a:pt x="6402268" y="497938"/>
                  <a:pt x="6402268" y="658889"/>
                </a:cubicBezTo>
                <a:cubicBezTo>
                  <a:pt x="6358448" y="658889"/>
                  <a:pt x="6314627" y="658889"/>
                  <a:pt x="6270807" y="658889"/>
                </a:cubicBezTo>
                <a:cubicBezTo>
                  <a:pt x="6270807" y="454788"/>
                  <a:pt x="6270807" y="250687"/>
                  <a:pt x="6270807" y="46586"/>
                </a:cubicBezTo>
                <a:close/>
                <a:moveTo>
                  <a:pt x="4999247" y="17756"/>
                </a:moveTo>
                <a:cubicBezTo>
                  <a:pt x="5043067" y="76753"/>
                  <a:pt x="5081934" y="133840"/>
                  <a:pt x="5116038" y="188827"/>
                </a:cubicBezTo>
                <a:cubicBezTo>
                  <a:pt x="5080029" y="210592"/>
                  <a:pt x="5042686" y="233885"/>
                  <a:pt x="5004200" y="258324"/>
                </a:cubicBezTo>
                <a:cubicBezTo>
                  <a:pt x="4970096" y="193982"/>
                  <a:pt x="4934278" y="134794"/>
                  <a:pt x="4896173" y="80380"/>
                </a:cubicBezTo>
                <a:cubicBezTo>
                  <a:pt x="4930658" y="59569"/>
                  <a:pt x="4964952" y="38758"/>
                  <a:pt x="4999247" y="17756"/>
                </a:cubicBezTo>
                <a:close/>
                <a:moveTo>
                  <a:pt x="3994611" y="17756"/>
                </a:moveTo>
                <a:cubicBezTo>
                  <a:pt x="4038432" y="76753"/>
                  <a:pt x="4077490" y="133840"/>
                  <a:pt x="4111403" y="188827"/>
                </a:cubicBezTo>
                <a:cubicBezTo>
                  <a:pt x="4075394" y="210592"/>
                  <a:pt x="4038242" y="233885"/>
                  <a:pt x="3999565" y="258324"/>
                </a:cubicBezTo>
                <a:cubicBezTo>
                  <a:pt x="3965652" y="193982"/>
                  <a:pt x="3929643" y="134794"/>
                  <a:pt x="3891728" y="80380"/>
                </a:cubicBezTo>
                <a:cubicBezTo>
                  <a:pt x="3926023" y="59569"/>
                  <a:pt x="3960317" y="38758"/>
                  <a:pt x="3994611" y="17756"/>
                </a:cubicBezTo>
                <a:close/>
                <a:moveTo>
                  <a:pt x="5663415" y="16801"/>
                </a:moveTo>
                <a:cubicBezTo>
                  <a:pt x="5703615" y="16801"/>
                  <a:pt x="5743816" y="16801"/>
                  <a:pt x="5784207" y="16801"/>
                </a:cubicBezTo>
                <a:cubicBezTo>
                  <a:pt x="5784207" y="76180"/>
                  <a:pt x="5784207" y="135367"/>
                  <a:pt x="5784207" y="194745"/>
                </a:cubicBezTo>
                <a:cubicBezTo>
                  <a:pt x="5806308" y="194745"/>
                  <a:pt x="5828599" y="194745"/>
                  <a:pt x="5850891" y="194745"/>
                </a:cubicBezTo>
                <a:cubicBezTo>
                  <a:pt x="5850891" y="237513"/>
                  <a:pt x="5850891" y="280281"/>
                  <a:pt x="5850891" y="322858"/>
                </a:cubicBezTo>
                <a:cubicBezTo>
                  <a:pt x="5828599" y="322858"/>
                  <a:pt x="5806308" y="322858"/>
                  <a:pt x="5784207" y="322858"/>
                </a:cubicBezTo>
                <a:cubicBezTo>
                  <a:pt x="5784207" y="488201"/>
                  <a:pt x="5784207" y="653543"/>
                  <a:pt x="5784207" y="818886"/>
                </a:cubicBezTo>
                <a:cubicBezTo>
                  <a:pt x="5784207" y="868145"/>
                  <a:pt x="5774872" y="905758"/>
                  <a:pt x="5756200" y="931342"/>
                </a:cubicBezTo>
                <a:cubicBezTo>
                  <a:pt x="5737529" y="957117"/>
                  <a:pt x="5711236" y="971055"/>
                  <a:pt x="5677133" y="973155"/>
                </a:cubicBezTo>
                <a:cubicBezTo>
                  <a:pt x="5643219" y="975255"/>
                  <a:pt x="5599970" y="976592"/>
                  <a:pt x="5547766" y="976974"/>
                </a:cubicBezTo>
                <a:cubicBezTo>
                  <a:pt x="5542432" y="932488"/>
                  <a:pt x="5534239" y="889720"/>
                  <a:pt x="5523189" y="848671"/>
                </a:cubicBezTo>
                <a:cubicBezTo>
                  <a:pt x="5552530" y="850771"/>
                  <a:pt x="5582632" y="851726"/>
                  <a:pt x="5613497" y="851726"/>
                </a:cubicBezTo>
                <a:cubicBezTo>
                  <a:pt x="5646839" y="851726"/>
                  <a:pt x="5663415" y="833397"/>
                  <a:pt x="5663415" y="796929"/>
                </a:cubicBezTo>
                <a:cubicBezTo>
                  <a:pt x="5663415" y="639033"/>
                  <a:pt x="5663415" y="480945"/>
                  <a:pt x="5663415" y="322858"/>
                </a:cubicBezTo>
                <a:cubicBezTo>
                  <a:pt x="5611783" y="322858"/>
                  <a:pt x="5560151" y="322858"/>
                  <a:pt x="5508518" y="322858"/>
                </a:cubicBezTo>
                <a:cubicBezTo>
                  <a:pt x="5508518" y="280281"/>
                  <a:pt x="5508518" y="237513"/>
                  <a:pt x="5508518" y="194745"/>
                </a:cubicBezTo>
                <a:cubicBezTo>
                  <a:pt x="5560151" y="194745"/>
                  <a:pt x="5611783" y="194745"/>
                  <a:pt x="5663415" y="194745"/>
                </a:cubicBezTo>
                <a:cubicBezTo>
                  <a:pt x="5663415" y="135367"/>
                  <a:pt x="5663415" y="76180"/>
                  <a:pt x="5663415" y="16801"/>
                </a:cubicBezTo>
                <a:close/>
                <a:moveTo>
                  <a:pt x="4658780" y="16801"/>
                </a:moveTo>
                <a:cubicBezTo>
                  <a:pt x="4698980" y="16801"/>
                  <a:pt x="4739371" y="16801"/>
                  <a:pt x="4779572" y="16801"/>
                </a:cubicBezTo>
                <a:cubicBezTo>
                  <a:pt x="4779572" y="76180"/>
                  <a:pt x="4779572" y="135367"/>
                  <a:pt x="4779572" y="194745"/>
                </a:cubicBezTo>
                <a:cubicBezTo>
                  <a:pt x="4801673" y="194745"/>
                  <a:pt x="4823964" y="194745"/>
                  <a:pt x="4846256" y="194745"/>
                </a:cubicBezTo>
                <a:cubicBezTo>
                  <a:pt x="4846256" y="237513"/>
                  <a:pt x="4846256" y="280281"/>
                  <a:pt x="4846256" y="322858"/>
                </a:cubicBezTo>
                <a:cubicBezTo>
                  <a:pt x="4823964" y="322858"/>
                  <a:pt x="4801673" y="322858"/>
                  <a:pt x="4779572" y="322858"/>
                </a:cubicBezTo>
                <a:cubicBezTo>
                  <a:pt x="4779572" y="488201"/>
                  <a:pt x="4779572" y="653543"/>
                  <a:pt x="4779572" y="818886"/>
                </a:cubicBezTo>
                <a:cubicBezTo>
                  <a:pt x="4779572" y="868145"/>
                  <a:pt x="4770236" y="905758"/>
                  <a:pt x="4751565" y="931342"/>
                </a:cubicBezTo>
                <a:cubicBezTo>
                  <a:pt x="4732894" y="957117"/>
                  <a:pt x="4706601" y="971055"/>
                  <a:pt x="4672497" y="973155"/>
                </a:cubicBezTo>
                <a:cubicBezTo>
                  <a:pt x="4638584" y="975255"/>
                  <a:pt x="4595335" y="976592"/>
                  <a:pt x="4543131" y="976974"/>
                </a:cubicBezTo>
                <a:cubicBezTo>
                  <a:pt x="4537797" y="932488"/>
                  <a:pt x="4529604" y="889720"/>
                  <a:pt x="4518554" y="848671"/>
                </a:cubicBezTo>
                <a:cubicBezTo>
                  <a:pt x="4547894" y="850771"/>
                  <a:pt x="4577997" y="851726"/>
                  <a:pt x="4608862" y="851726"/>
                </a:cubicBezTo>
                <a:cubicBezTo>
                  <a:pt x="4642204" y="851726"/>
                  <a:pt x="4658780" y="833397"/>
                  <a:pt x="4658780" y="796929"/>
                </a:cubicBezTo>
                <a:cubicBezTo>
                  <a:pt x="4658780" y="639033"/>
                  <a:pt x="4658780" y="480945"/>
                  <a:pt x="4658780" y="322858"/>
                </a:cubicBezTo>
                <a:cubicBezTo>
                  <a:pt x="4607148" y="322858"/>
                  <a:pt x="4555515" y="322858"/>
                  <a:pt x="4503883" y="322858"/>
                </a:cubicBezTo>
                <a:cubicBezTo>
                  <a:pt x="4503883" y="280281"/>
                  <a:pt x="4503883" y="237513"/>
                  <a:pt x="4503883" y="194745"/>
                </a:cubicBezTo>
                <a:cubicBezTo>
                  <a:pt x="4555515" y="194745"/>
                  <a:pt x="4607148" y="194745"/>
                  <a:pt x="4658780" y="194745"/>
                </a:cubicBezTo>
                <a:cubicBezTo>
                  <a:pt x="4658780" y="135367"/>
                  <a:pt x="4658780" y="76180"/>
                  <a:pt x="4658780" y="16801"/>
                </a:cubicBezTo>
                <a:close/>
                <a:moveTo>
                  <a:pt x="7304783" y="11837"/>
                </a:moveTo>
                <a:cubicBezTo>
                  <a:pt x="7349175" y="11837"/>
                  <a:pt x="7393757" y="11837"/>
                  <a:pt x="7438150" y="11837"/>
                </a:cubicBezTo>
                <a:cubicBezTo>
                  <a:pt x="7438150" y="50596"/>
                  <a:pt x="7438150" y="89354"/>
                  <a:pt x="7438150" y="128112"/>
                </a:cubicBezTo>
                <a:cubicBezTo>
                  <a:pt x="7471491" y="128112"/>
                  <a:pt x="7504833" y="128112"/>
                  <a:pt x="7538175" y="128112"/>
                </a:cubicBezTo>
                <a:cubicBezTo>
                  <a:pt x="7562753" y="91072"/>
                  <a:pt x="7585615" y="53650"/>
                  <a:pt x="7606954" y="15847"/>
                </a:cubicBezTo>
                <a:cubicBezTo>
                  <a:pt x="7643916" y="31694"/>
                  <a:pt x="7680878" y="47541"/>
                  <a:pt x="7717839" y="63579"/>
                </a:cubicBezTo>
                <a:cubicBezTo>
                  <a:pt x="7702979" y="85153"/>
                  <a:pt x="7688118" y="106537"/>
                  <a:pt x="7673066" y="128112"/>
                </a:cubicBezTo>
                <a:cubicBezTo>
                  <a:pt x="7727556" y="128112"/>
                  <a:pt x="7782046" y="128112"/>
                  <a:pt x="7836536" y="128112"/>
                </a:cubicBezTo>
                <a:cubicBezTo>
                  <a:pt x="7836536" y="201619"/>
                  <a:pt x="7836536" y="275317"/>
                  <a:pt x="7836536" y="348824"/>
                </a:cubicBezTo>
                <a:cubicBezTo>
                  <a:pt x="7796526" y="348824"/>
                  <a:pt x="7756706" y="348824"/>
                  <a:pt x="7716887" y="348824"/>
                </a:cubicBezTo>
                <a:cubicBezTo>
                  <a:pt x="7716887" y="309684"/>
                  <a:pt x="7716887" y="270543"/>
                  <a:pt x="7716887" y="231403"/>
                </a:cubicBezTo>
                <a:cubicBezTo>
                  <a:pt x="7487305" y="231403"/>
                  <a:pt x="7257723" y="231403"/>
                  <a:pt x="7028141" y="231403"/>
                </a:cubicBezTo>
                <a:cubicBezTo>
                  <a:pt x="7028141" y="270543"/>
                  <a:pt x="7028141" y="309684"/>
                  <a:pt x="7028141" y="348824"/>
                </a:cubicBezTo>
                <a:cubicBezTo>
                  <a:pt x="6988131" y="348824"/>
                  <a:pt x="6948311" y="348824"/>
                  <a:pt x="6908492" y="348824"/>
                </a:cubicBezTo>
                <a:cubicBezTo>
                  <a:pt x="6908492" y="275317"/>
                  <a:pt x="6908492" y="201619"/>
                  <a:pt x="6908492" y="128112"/>
                </a:cubicBezTo>
                <a:cubicBezTo>
                  <a:pt x="6960314" y="128112"/>
                  <a:pt x="7012137" y="128112"/>
                  <a:pt x="7063960" y="128112"/>
                </a:cubicBezTo>
                <a:cubicBezTo>
                  <a:pt x="7051766" y="107301"/>
                  <a:pt x="7039191" y="86299"/>
                  <a:pt x="7026236" y="65488"/>
                </a:cubicBezTo>
                <a:cubicBezTo>
                  <a:pt x="7061102" y="49259"/>
                  <a:pt x="7096158" y="33030"/>
                  <a:pt x="7131024" y="16801"/>
                </a:cubicBezTo>
                <a:cubicBezTo>
                  <a:pt x="7156364" y="54605"/>
                  <a:pt x="7179798" y="91645"/>
                  <a:pt x="7201709" y="128112"/>
                </a:cubicBezTo>
                <a:cubicBezTo>
                  <a:pt x="7236003" y="128112"/>
                  <a:pt x="7270488" y="128112"/>
                  <a:pt x="7304783" y="128112"/>
                </a:cubicBezTo>
                <a:cubicBezTo>
                  <a:pt x="7304783" y="89354"/>
                  <a:pt x="7304783" y="50596"/>
                  <a:pt x="7304783" y="11837"/>
                </a:cubicBezTo>
                <a:close/>
                <a:moveTo>
                  <a:pt x="5261218" y="0"/>
                </a:moveTo>
                <a:cubicBezTo>
                  <a:pt x="5309039" y="4964"/>
                  <a:pt x="5356671" y="9928"/>
                  <a:pt x="5404492" y="14892"/>
                </a:cubicBezTo>
                <a:cubicBezTo>
                  <a:pt x="5390774" y="45631"/>
                  <a:pt x="5376295" y="76753"/>
                  <a:pt x="5361243" y="108255"/>
                </a:cubicBezTo>
                <a:cubicBezTo>
                  <a:pt x="5402777" y="108255"/>
                  <a:pt x="5444312" y="108255"/>
                  <a:pt x="5485846" y="108255"/>
                </a:cubicBezTo>
                <a:cubicBezTo>
                  <a:pt x="5485846" y="214029"/>
                  <a:pt x="5485846" y="319994"/>
                  <a:pt x="5485846" y="425767"/>
                </a:cubicBezTo>
                <a:cubicBezTo>
                  <a:pt x="5516902" y="414312"/>
                  <a:pt x="5547957" y="402856"/>
                  <a:pt x="5579012" y="391591"/>
                </a:cubicBezTo>
                <a:cubicBezTo>
                  <a:pt x="5615022" y="482282"/>
                  <a:pt x="5641886" y="561135"/>
                  <a:pt x="5659604" y="627959"/>
                </a:cubicBezTo>
                <a:cubicBezTo>
                  <a:pt x="5623595" y="640560"/>
                  <a:pt x="5587586" y="653161"/>
                  <a:pt x="5551577" y="665763"/>
                </a:cubicBezTo>
                <a:cubicBezTo>
                  <a:pt x="5532334" y="596647"/>
                  <a:pt x="5510424" y="524286"/>
                  <a:pt x="5485846" y="449061"/>
                </a:cubicBezTo>
                <a:cubicBezTo>
                  <a:pt x="5485846" y="580418"/>
                  <a:pt x="5485846" y="711585"/>
                  <a:pt x="5485846" y="842752"/>
                </a:cubicBezTo>
                <a:cubicBezTo>
                  <a:pt x="5485846" y="887429"/>
                  <a:pt x="5477082" y="921032"/>
                  <a:pt x="5459554" y="943561"/>
                </a:cubicBezTo>
                <a:cubicBezTo>
                  <a:pt x="5442216" y="966091"/>
                  <a:pt x="5417448" y="977737"/>
                  <a:pt x="5385821" y="978310"/>
                </a:cubicBezTo>
                <a:cubicBezTo>
                  <a:pt x="5354003" y="979074"/>
                  <a:pt x="5314184" y="979456"/>
                  <a:pt x="5266171" y="979456"/>
                </a:cubicBezTo>
                <a:cubicBezTo>
                  <a:pt x="5260265" y="939934"/>
                  <a:pt x="5252644" y="900412"/>
                  <a:pt x="5243499" y="860699"/>
                </a:cubicBezTo>
                <a:cubicBezTo>
                  <a:pt x="5279508" y="865281"/>
                  <a:pt x="5307706" y="867572"/>
                  <a:pt x="5327901" y="867572"/>
                </a:cubicBezTo>
                <a:cubicBezTo>
                  <a:pt x="5354765" y="867572"/>
                  <a:pt x="5368102" y="852680"/>
                  <a:pt x="5368102" y="822896"/>
                </a:cubicBezTo>
                <a:cubicBezTo>
                  <a:pt x="5368102" y="793302"/>
                  <a:pt x="5368102" y="763899"/>
                  <a:pt x="5368102" y="734305"/>
                </a:cubicBezTo>
                <a:cubicBezTo>
                  <a:pt x="5300847" y="808194"/>
                  <a:pt x="5229210" y="868527"/>
                  <a:pt x="5153381" y="915304"/>
                </a:cubicBezTo>
                <a:cubicBezTo>
                  <a:pt x="5143093" y="900030"/>
                  <a:pt x="5131471" y="884374"/>
                  <a:pt x="5117943" y="868145"/>
                </a:cubicBezTo>
                <a:cubicBezTo>
                  <a:pt x="5062310" y="907094"/>
                  <a:pt x="5016584" y="943180"/>
                  <a:pt x="4980575" y="975828"/>
                </a:cubicBezTo>
                <a:cubicBezTo>
                  <a:pt x="4957141" y="946998"/>
                  <a:pt x="4933516" y="918168"/>
                  <a:pt x="4910081" y="889529"/>
                </a:cubicBezTo>
                <a:cubicBezTo>
                  <a:pt x="4930848" y="866236"/>
                  <a:pt x="4941327" y="838361"/>
                  <a:pt x="4941327" y="805903"/>
                </a:cubicBezTo>
                <a:cubicBezTo>
                  <a:pt x="4941327" y="681419"/>
                  <a:pt x="4941327" y="556743"/>
                  <a:pt x="4941327" y="432259"/>
                </a:cubicBezTo>
                <a:cubicBezTo>
                  <a:pt x="4919417" y="432259"/>
                  <a:pt x="4897507" y="432259"/>
                  <a:pt x="4875596" y="432259"/>
                </a:cubicBezTo>
                <a:cubicBezTo>
                  <a:pt x="4875596" y="389109"/>
                  <a:pt x="4875596" y="346151"/>
                  <a:pt x="4875596" y="303001"/>
                </a:cubicBezTo>
                <a:cubicBezTo>
                  <a:pt x="4937136" y="303001"/>
                  <a:pt x="4998675" y="303001"/>
                  <a:pt x="5060024" y="303001"/>
                </a:cubicBezTo>
                <a:cubicBezTo>
                  <a:pt x="5060024" y="453452"/>
                  <a:pt x="5060024" y="603902"/>
                  <a:pt x="5060024" y="754353"/>
                </a:cubicBezTo>
                <a:cubicBezTo>
                  <a:pt x="5069931" y="746907"/>
                  <a:pt x="5096795" y="729341"/>
                  <a:pt x="5140616" y="701657"/>
                </a:cubicBezTo>
                <a:cubicBezTo>
                  <a:pt x="5142521" y="728769"/>
                  <a:pt x="5144807" y="754353"/>
                  <a:pt x="5147475" y="778219"/>
                </a:cubicBezTo>
                <a:cubicBezTo>
                  <a:pt x="5200631" y="745952"/>
                  <a:pt x="5251501" y="708148"/>
                  <a:pt x="5299894" y="664808"/>
                </a:cubicBezTo>
                <a:cubicBezTo>
                  <a:pt x="5232068" y="664808"/>
                  <a:pt x="5164241" y="664808"/>
                  <a:pt x="5096414" y="664808"/>
                </a:cubicBezTo>
                <a:cubicBezTo>
                  <a:pt x="5096414" y="630441"/>
                  <a:pt x="5096414" y="595883"/>
                  <a:pt x="5096414" y="561517"/>
                </a:cubicBezTo>
                <a:cubicBezTo>
                  <a:pt x="5111085" y="561517"/>
                  <a:pt x="5125755" y="561517"/>
                  <a:pt x="5140616" y="561517"/>
                </a:cubicBezTo>
                <a:cubicBezTo>
                  <a:pt x="5140616" y="410302"/>
                  <a:pt x="5140616" y="259279"/>
                  <a:pt x="5140616" y="108255"/>
                </a:cubicBezTo>
                <a:cubicBezTo>
                  <a:pt x="5171100" y="108255"/>
                  <a:pt x="5201774" y="108255"/>
                  <a:pt x="5232258" y="108255"/>
                </a:cubicBezTo>
                <a:cubicBezTo>
                  <a:pt x="5242737" y="74843"/>
                  <a:pt x="5252454" y="38758"/>
                  <a:pt x="5261218" y="0"/>
                </a:cubicBezTo>
                <a:close/>
                <a:moveTo>
                  <a:pt x="4256583" y="0"/>
                </a:moveTo>
                <a:cubicBezTo>
                  <a:pt x="4304404" y="4964"/>
                  <a:pt x="4352035" y="9928"/>
                  <a:pt x="4399857" y="14892"/>
                </a:cubicBezTo>
                <a:cubicBezTo>
                  <a:pt x="4386139" y="45631"/>
                  <a:pt x="4371659" y="76753"/>
                  <a:pt x="4356608" y="108255"/>
                </a:cubicBezTo>
                <a:cubicBezTo>
                  <a:pt x="4398142" y="108255"/>
                  <a:pt x="4439677" y="108255"/>
                  <a:pt x="4481211" y="108255"/>
                </a:cubicBezTo>
                <a:cubicBezTo>
                  <a:pt x="4481211" y="214029"/>
                  <a:pt x="4481211" y="319994"/>
                  <a:pt x="4481211" y="425767"/>
                </a:cubicBezTo>
                <a:cubicBezTo>
                  <a:pt x="4512266" y="414312"/>
                  <a:pt x="4543322" y="402856"/>
                  <a:pt x="4574377" y="391591"/>
                </a:cubicBezTo>
                <a:cubicBezTo>
                  <a:pt x="4610386" y="482282"/>
                  <a:pt x="4637250" y="561135"/>
                  <a:pt x="4654969" y="627959"/>
                </a:cubicBezTo>
                <a:cubicBezTo>
                  <a:pt x="4618960" y="640560"/>
                  <a:pt x="4582951" y="653161"/>
                  <a:pt x="4546942" y="665763"/>
                </a:cubicBezTo>
                <a:cubicBezTo>
                  <a:pt x="4527699" y="596647"/>
                  <a:pt x="4505789" y="524286"/>
                  <a:pt x="4481211" y="449061"/>
                </a:cubicBezTo>
                <a:cubicBezTo>
                  <a:pt x="4481211" y="580418"/>
                  <a:pt x="4481211" y="711585"/>
                  <a:pt x="4481211" y="842752"/>
                </a:cubicBezTo>
                <a:cubicBezTo>
                  <a:pt x="4481211" y="887429"/>
                  <a:pt x="4472447" y="921032"/>
                  <a:pt x="4455109" y="943561"/>
                </a:cubicBezTo>
                <a:cubicBezTo>
                  <a:pt x="4437581" y="966091"/>
                  <a:pt x="4413003" y="977737"/>
                  <a:pt x="4381186" y="978310"/>
                </a:cubicBezTo>
                <a:cubicBezTo>
                  <a:pt x="4349559" y="979074"/>
                  <a:pt x="4309548" y="979456"/>
                  <a:pt x="4261536" y="979456"/>
                </a:cubicBezTo>
                <a:cubicBezTo>
                  <a:pt x="4255630" y="939934"/>
                  <a:pt x="4248200" y="900412"/>
                  <a:pt x="4238864" y="860699"/>
                </a:cubicBezTo>
                <a:cubicBezTo>
                  <a:pt x="4274873" y="865281"/>
                  <a:pt x="4303071" y="867572"/>
                  <a:pt x="4323266" y="867572"/>
                </a:cubicBezTo>
                <a:cubicBezTo>
                  <a:pt x="4350130" y="867572"/>
                  <a:pt x="4363467" y="852680"/>
                  <a:pt x="4363467" y="822896"/>
                </a:cubicBezTo>
                <a:cubicBezTo>
                  <a:pt x="4363467" y="793302"/>
                  <a:pt x="4363467" y="763899"/>
                  <a:pt x="4363467" y="734305"/>
                </a:cubicBezTo>
                <a:cubicBezTo>
                  <a:pt x="4296212" y="808194"/>
                  <a:pt x="4224575" y="868527"/>
                  <a:pt x="4148746" y="915304"/>
                </a:cubicBezTo>
                <a:cubicBezTo>
                  <a:pt x="4138648" y="900030"/>
                  <a:pt x="4126835" y="884374"/>
                  <a:pt x="4113308" y="868145"/>
                </a:cubicBezTo>
                <a:cubicBezTo>
                  <a:pt x="4057866" y="907094"/>
                  <a:pt x="4011949" y="943180"/>
                  <a:pt x="3975940" y="975828"/>
                </a:cubicBezTo>
                <a:cubicBezTo>
                  <a:pt x="3952506" y="946998"/>
                  <a:pt x="3928881" y="918168"/>
                  <a:pt x="3905446" y="889529"/>
                </a:cubicBezTo>
                <a:cubicBezTo>
                  <a:pt x="3926404" y="866236"/>
                  <a:pt x="3936692" y="838361"/>
                  <a:pt x="3936692" y="805903"/>
                </a:cubicBezTo>
                <a:lnTo>
                  <a:pt x="3936692" y="433388"/>
                </a:lnTo>
                <a:lnTo>
                  <a:pt x="0" y="433388"/>
                </a:lnTo>
                <a:lnTo>
                  <a:pt x="0" y="303525"/>
                </a:lnTo>
                <a:lnTo>
                  <a:pt x="3870961" y="303525"/>
                </a:lnTo>
                <a:lnTo>
                  <a:pt x="3870961" y="303001"/>
                </a:lnTo>
                <a:cubicBezTo>
                  <a:pt x="3932501" y="303001"/>
                  <a:pt x="3994040" y="303001"/>
                  <a:pt x="4055579" y="303001"/>
                </a:cubicBezTo>
                <a:cubicBezTo>
                  <a:pt x="4055579" y="453452"/>
                  <a:pt x="4055579" y="603902"/>
                  <a:pt x="4055579" y="754353"/>
                </a:cubicBezTo>
                <a:cubicBezTo>
                  <a:pt x="4065296" y="746907"/>
                  <a:pt x="4092160" y="729341"/>
                  <a:pt x="4135981" y="701657"/>
                </a:cubicBezTo>
                <a:cubicBezTo>
                  <a:pt x="4137886" y="728769"/>
                  <a:pt x="4140172" y="754353"/>
                  <a:pt x="4142839" y="778219"/>
                </a:cubicBezTo>
                <a:cubicBezTo>
                  <a:pt x="4196186" y="745952"/>
                  <a:pt x="4247056" y="708148"/>
                  <a:pt x="4295450" y="664808"/>
                </a:cubicBezTo>
                <a:cubicBezTo>
                  <a:pt x="4227432" y="664808"/>
                  <a:pt x="4159606" y="664808"/>
                  <a:pt x="4091779" y="664808"/>
                </a:cubicBezTo>
                <a:cubicBezTo>
                  <a:pt x="4091779" y="630441"/>
                  <a:pt x="4091779" y="595883"/>
                  <a:pt x="4091779" y="561517"/>
                </a:cubicBezTo>
                <a:cubicBezTo>
                  <a:pt x="4106449" y="561517"/>
                  <a:pt x="4121310" y="561517"/>
                  <a:pt x="4135981" y="561517"/>
                </a:cubicBezTo>
                <a:cubicBezTo>
                  <a:pt x="4135981" y="410302"/>
                  <a:pt x="4135981" y="259279"/>
                  <a:pt x="4135981" y="108255"/>
                </a:cubicBezTo>
                <a:cubicBezTo>
                  <a:pt x="4166464" y="108255"/>
                  <a:pt x="4197139" y="108255"/>
                  <a:pt x="4227623" y="108255"/>
                </a:cubicBezTo>
                <a:cubicBezTo>
                  <a:pt x="4238102" y="74843"/>
                  <a:pt x="4247819" y="38758"/>
                  <a:pt x="4256583" y="0"/>
                </a:cubicBez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1507" name="Freeform 9"/>
          <p:cNvSpPr>
            <a:spLocks noEditPoints="1"/>
          </p:cNvSpPr>
          <p:nvPr/>
        </p:nvSpPr>
        <p:spPr bwMode="auto">
          <a:xfrm>
            <a:off x="4060825" y="4254500"/>
            <a:ext cx="1608138" cy="423863"/>
          </a:xfrm>
          <a:custGeom>
            <a:avLst/>
            <a:gdLst>
              <a:gd name="T0" fmla="*/ 2147483646 w 22500"/>
              <a:gd name="T1" fmla="*/ 2147483646 h 5907"/>
              <a:gd name="T2" fmla="*/ 2147483646 w 22500"/>
              <a:gd name="T3" fmla="*/ 2147483646 h 5907"/>
              <a:gd name="T4" fmla="*/ 2147483646 w 22500"/>
              <a:gd name="T5" fmla="*/ 2147483646 h 5907"/>
              <a:gd name="T6" fmla="*/ 2147483646 w 22500"/>
              <a:gd name="T7" fmla="*/ 2147483646 h 5907"/>
              <a:gd name="T8" fmla="*/ 2147483646 w 22500"/>
              <a:gd name="T9" fmla="*/ 2147483646 h 5907"/>
              <a:gd name="T10" fmla="*/ 2147483646 w 22500"/>
              <a:gd name="T11" fmla="*/ 2147483646 h 5907"/>
              <a:gd name="T12" fmla="*/ 2147483646 w 22500"/>
              <a:gd name="T13" fmla="*/ 2147483646 h 5907"/>
              <a:gd name="T14" fmla="*/ 2147483646 w 22500"/>
              <a:gd name="T15" fmla="*/ 2147483646 h 5907"/>
              <a:gd name="T16" fmla="*/ 2147483646 w 22500"/>
              <a:gd name="T17" fmla="*/ 2147483646 h 5907"/>
              <a:gd name="T18" fmla="*/ 2147483646 w 22500"/>
              <a:gd name="T19" fmla="*/ 2147483646 h 5907"/>
              <a:gd name="T20" fmla="*/ 2147483646 w 22500"/>
              <a:gd name="T21" fmla="*/ 2147483646 h 5907"/>
              <a:gd name="T22" fmla="*/ 2147483646 w 22500"/>
              <a:gd name="T23" fmla="*/ 2147483646 h 5907"/>
              <a:gd name="T24" fmla="*/ 2147483646 w 22500"/>
              <a:gd name="T25" fmla="*/ 2147483646 h 5907"/>
              <a:gd name="T26" fmla="*/ 2147483646 w 22500"/>
              <a:gd name="T27" fmla="*/ 2147483646 h 5907"/>
              <a:gd name="T28" fmla="*/ 2147483646 w 22500"/>
              <a:gd name="T29" fmla="*/ 2147483646 h 5907"/>
              <a:gd name="T30" fmla="*/ 2147483646 w 22500"/>
              <a:gd name="T31" fmla="*/ 2147483646 h 5907"/>
              <a:gd name="T32" fmla="*/ 2147483646 w 22500"/>
              <a:gd name="T33" fmla="*/ 2147483646 h 5907"/>
              <a:gd name="T34" fmla="*/ 2147483646 w 22500"/>
              <a:gd name="T35" fmla="*/ 0 h 5907"/>
              <a:gd name="T36" fmla="*/ 2147483646 w 22500"/>
              <a:gd name="T37" fmla="*/ 2147483646 h 5907"/>
              <a:gd name="T38" fmla="*/ 2147483646 w 22500"/>
              <a:gd name="T39" fmla="*/ 2147483646 h 5907"/>
              <a:gd name="T40" fmla="*/ 2147483646 w 22500"/>
              <a:gd name="T41" fmla="*/ 2147483646 h 5907"/>
              <a:gd name="T42" fmla="*/ 2147483646 w 22500"/>
              <a:gd name="T43" fmla="*/ 2147483646 h 5907"/>
              <a:gd name="T44" fmla="*/ 2147483646 w 22500"/>
              <a:gd name="T45" fmla="*/ 2147483646 h 5907"/>
              <a:gd name="T46" fmla="*/ 2147483646 w 22500"/>
              <a:gd name="T47" fmla="*/ 0 h 5907"/>
              <a:gd name="T48" fmla="*/ 2147483646 w 22500"/>
              <a:gd name="T49" fmla="*/ 2147483646 h 5907"/>
              <a:gd name="T50" fmla="*/ 2147483646 w 22500"/>
              <a:gd name="T51" fmla="*/ 2147483646 h 5907"/>
              <a:gd name="T52" fmla="*/ 2147483646 w 22500"/>
              <a:gd name="T53" fmla="*/ 2147483646 h 5907"/>
              <a:gd name="T54" fmla="*/ 2147483646 w 22500"/>
              <a:gd name="T55" fmla="*/ 2147483646 h 5907"/>
              <a:gd name="T56" fmla="*/ 2147483646 w 22500"/>
              <a:gd name="T57" fmla="*/ 2147483646 h 5907"/>
              <a:gd name="T58" fmla="*/ 2147483646 w 22500"/>
              <a:gd name="T59" fmla="*/ 2147483646 h 5907"/>
              <a:gd name="T60" fmla="*/ 0 w 22500"/>
              <a:gd name="T61" fmla="*/ 0 h 5907"/>
              <a:gd name="T62" fmla="*/ 2147483646 w 22500"/>
              <a:gd name="T63" fmla="*/ 2147483646 h 5907"/>
              <a:gd name="T64" fmla="*/ 2147483646 w 22500"/>
              <a:gd name="T65" fmla="*/ 2147483646 h 5907"/>
              <a:gd name="T66" fmla="*/ 2147483646 w 22500"/>
              <a:gd name="T67" fmla="*/ 2147483646 h 5907"/>
              <a:gd name="T68" fmla="*/ 0 w 22500"/>
              <a:gd name="T69" fmla="*/ 0 h 59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2500" h="5907">
                <a:moveTo>
                  <a:pt x="11204" y="4079"/>
                </a:moveTo>
                <a:cubicBezTo>
                  <a:pt x="11042" y="4079"/>
                  <a:pt x="10903" y="4114"/>
                  <a:pt x="10788" y="4184"/>
                </a:cubicBezTo>
                <a:cubicBezTo>
                  <a:pt x="10672" y="4278"/>
                  <a:pt x="10614" y="4407"/>
                  <a:pt x="10614" y="4571"/>
                </a:cubicBezTo>
                <a:cubicBezTo>
                  <a:pt x="10614" y="4735"/>
                  <a:pt x="10672" y="4864"/>
                  <a:pt x="10788" y="4958"/>
                </a:cubicBezTo>
                <a:cubicBezTo>
                  <a:pt x="10903" y="5052"/>
                  <a:pt x="11042" y="5099"/>
                  <a:pt x="11204" y="5099"/>
                </a:cubicBezTo>
                <a:cubicBezTo>
                  <a:pt x="11804" y="5099"/>
                  <a:pt x="12405" y="5099"/>
                  <a:pt x="13006" y="5099"/>
                </a:cubicBezTo>
                <a:cubicBezTo>
                  <a:pt x="13006" y="4759"/>
                  <a:pt x="13006" y="4419"/>
                  <a:pt x="13006" y="4079"/>
                </a:cubicBezTo>
                <a:cubicBezTo>
                  <a:pt x="12405" y="4079"/>
                  <a:pt x="11804" y="4079"/>
                  <a:pt x="11204" y="4079"/>
                </a:cubicBezTo>
                <a:close/>
                <a:moveTo>
                  <a:pt x="14254" y="1723"/>
                </a:moveTo>
                <a:cubicBezTo>
                  <a:pt x="14821" y="1723"/>
                  <a:pt x="15387" y="1723"/>
                  <a:pt x="15953" y="1723"/>
                </a:cubicBezTo>
                <a:cubicBezTo>
                  <a:pt x="16624" y="1723"/>
                  <a:pt x="17120" y="1864"/>
                  <a:pt x="17444" y="2145"/>
                </a:cubicBezTo>
                <a:cubicBezTo>
                  <a:pt x="17837" y="2497"/>
                  <a:pt x="18033" y="3083"/>
                  <a:pt x="18033" y="3903"/>
                </a:cubicBezTo>
                <a:cubicBezTo>
                  <a:pt x="18033" y="4571"/>
                  <a:pt x="18033" y="5239"/>
                  <a:pt x="18033" y="5907"/>
                </a:cubicBezTo>
                <a:cubicBezTo>
                  <a:pt x="17756" y="5907"/>
                  <a:pt x="17479" y="5907"/>
                  <a:pt x="17201" y="5907"/>
                </a:cubicBezTo>
                <a:cubicBezTo>
                  <a:pt x="17201" y="5239"/>
                  <a:pt x="17201" y="4571"/>
                  <a:pt x="17201" y="3903"/>
                </a:cubicBezTo>
                <a:cubicBezTo>
                  <a:pt x="17201" y="3341"/>
                  <a:pt x="17097" y="2966"/>
                  <a:pt x="16889" y="2778"/>
                </a:cubicBezTo>
                <a:cubicBezTo>
                  <a:pt x="16728" y="2614"/>
                  <a:pt x="16416" y="2532"/>
                  <a:pt x="15953" y="2532"/>
                </a:cubicBezTo>
                <a:cubicBezTo>
                  <a:pt x="15653" y="2532"/>
                  <a:pt x="15352" y="2532"/>
                  <a:pt x="15052" y="2532"/>
                </a:cubicBezTo>
                <a:cubicBezTo>
                  <a:pt x="15052" y="3657"/>
                  <a:pt x="15052" y="4782"/>
                  <a:pt x="15052" y="5907"/>
                </a:cubicBezTo>
                <a:cubicBezTo>
                  <a:pt x="14786" y="5907"/>
                  <a:pt x="14520" y="5907"/>
                  <a:pt x="14254" y="5907"/>
                </a:cubicBezTo>
                <a:cubicBezTo>
                  <a:pt x="14254" y="4513"/>
                  <a:pt x="14254" y="3118"/>
                  <a:pt x="14254" y="1723"/>
                </a:cubicBezTo>
                <a:close/>
                <a:moveTo>
                  <a:pt x="9886" y="1688"/>
                </a:moveTo>
                <a:cubicBezTo>
                  <a:pt x="10556" y="1688"/>
                  <a:pt x="11227" y="1688"/>
                  <a:pt x="11897" y="1688"/>
                </a:cubicBezTo>
                <a:cubicBezTo>
                  <a:pt x="12521" y="1688"/>
                  <a:pt x="12995" y="1852"/>
                  <a:pt x="13318" y="2180"/>
                </a:cubicBezTo>
                <a:cubicBezTo>
                  <a:pt x="13642" y="2508"/>
                  <a:pt x="13804" y="2954"/>
                  <a:pt x="13804" y="3516"/>
                </a:cubicBezTo>
                <a:cubicBezTo>
                  <a:pt x="13804" y="4313"/>
                  <a:pt x="13804" y="5110"/>
                  <a:pt x="13804" y="5907"/>
                </a:cubicBezTo>
                <a:cubicBezTo>
                  <a:pt x="12937" y="5907"/>
                  <a:pt x="12070" y="5907"/>
                  <a:pt x="11204" y="5907"/>
                </a:cubicBezTo>
                <a:cubicBezTo>
                  <a:pt x="10903" y="5907"/>
                  <a:pt x="10626" y="5825"/>
                  <a:pt x="10371" y="5661"/>
                </a:cubicBezTo>
                <a:cubicBezTo>
                  <a:pt x="10002" y="5427"/>
                  <a:pt x="9817" y="5063"/>
                  <a:pt x="9817" y="4571"/>
                </a:cubicBezTo>
                <a:cubicBezTo>
                  <a:pt x="9817" y="4102"/>
                  <a:pt x="10002" y="3739"/>
                  <a:pt x="10371" y="3481"/>
                </a:cubicBezTo>
                <a:cubicBezTo>
                  <a:pt x="10626" y="3317"/>
                  <a:pt x="10903" y="3235"/>
                  <a:pt x="11204" y="3235"/>
                </a:cubicBezTo>
                <a:cubicBezTo>
                  <a:pt x="11793" y="3235"/>
                  <a:pt x="12382" y="3235"/>
                  <a:pt x="12972" y="3235"/>
                </a:cubicBezTo>
                <a:cubicBezTo>
                  <a:pt x="12902" y="2766"/>
                  <a:pt x="12544" y="2532"/>
                  <a:pt x="11897" y="2532"/>
                </a:cubicBezTo>
                <a:cubicBezTo>
                  <a:pt x="11227" y="2532"/>
                  <a:pt x="10556" y="2532"/>
                  <a:pt x="9886" y="2532"/>
                </a:cubicBezTo>
                <a:cubicBezTo>
                  <a:pt x="9886" y="2251"/>
                  <a:pt x="9886" y="1969"/>
                  <a:pt x="9886" y="1688"/>
                </a:cubicBezTo>
                <a:close/>
                <a:moveTo>
                  <a:pt x="18444" y="0"/>
                </a:moveTo>
                <a:cubicBezTo>
                  <a:pt x="18709" y="0"/>
                  <a:pt x="18975" y="0"/>
                  <a:pt x="19241" y="0"/>
                </a:cubicBezTo>
                <a:cubicBezTo>
                  <a:pt x="19241" y="1067"/>
                  <a:pt x="19241" y="2133"/>
                  <a:pt x="19241" y="3200"/>
                </a:cubicBezTo>
                <a:cubicBezTo>
                  <a:pt x="19865" y="2708"/>
                  <a:pt x="20489" y="2215"/>
                  <a:pt x="21113" y="1723"/>
                </a:cubicBezTo>
                <a:cubicBezTo>
                  <a:pt x="21552" y="1723"/>
                  <a:pt x="21991" y="1723"/>
                  <a:pt x="22431" y="1723"/>
                </a:cubicBezTo>
                <a:cubicBezTo>
                  <a:pt x="21656" y="2333"/>
                  <a:pt x="20882" y="2942"/>
                  <a:pt x="20108" y="3552"/>
                </a:cubicBezTo>
                <a:cubicBezTo>
                  <a:pt x="20905" y="4337"/>
                  <a:pt x="21703" y="5122"/>
                  <a:pt x="22500" y="5907"/>
                </a:cubicBezTo>
                <a:cubicBezTo>
                  <a:pt x="22107" y="5907"/>
                  <a:pt x="21714" y="5907"/>
                  <a:pt x="21321" y="5907"/>
                </a:cubicBezTo>
                <a:cubicBezTo>
                  <a:pt x="20628" y="5216"/>
                  <a:pt x="19934" y="4524"/>
                  <a:pt x="19241" y="3833"/>
                </a:cubicBezTo>
                <a:cubicBezTo>
                  <a:pt x="19241" y="4524"/>
                  <a:pt x="19241" y="5216"/>
                  <a:pt x="19241" y="5907"/>
                </a:cubicBezTo>
                <a:cubicBezTo>
                  <a:pt x="18975" y="5907"/>
                  <a:pt x="18709" y="5907"/>
                  <a:pt x="18444" y="5907"/>
                </a:cubicBezTo>
                <a:cubicBezTo>
                  <a:pt x="18444" y="3938"/>
                  <a:pt x="18444" y="1969"/>
                  <a:pt x="18444" y="0"/>
                </a:cubicBezTo>
                <a:close/>
                <a:moveTo>
                  <a:pt x="5787" y="0"/>
                </a:moveTo>
                <a:cubicBezTo>
                  <a:pt x="6053" y="0"/>
                  <a:pt x="6319" y="0"/>
                  <a:pt x="6585" y="0"/>
                </a:cubicBezTo>
                <a:cubicBezTo>
                  <a:pt x="6585" y="575"/>
                  <a:pt x="6585" y="1149"/>
                  <a:pt x="6585" y="1723"/>
                </a:cubicBezTo>
                <a:cubicBezTo>
                  <a:pt x="6908" y="1723"/>
                  <a:pt x="7232" y="1723"/>
                  <a:pt x="7556" y="1723"/>
                </a:cubicBezTo>
                <a:cubicBezTo>
                  <a:pt x="8757" y="1723"/>
                  <a:pt x="9358" y="2321"/>
                  <a:pt x="9358" y="3516"/>
                </a:cubicBezTo>
                <a:cubicBezTo>
                  <a:pt x="9358" y="4313"/>
                  <a:pt x="9358" y="5110"/>
                  <a:pt x="9358" y="5907"/>
                </a:cubicBezTo>
                <a:cubicBezTo>
                  <a:pt x="9093" y="5907"/>
                  <a:pt x="8827" y="5907"/>
                  <a:pt x="8561" y="5907"/>
                </a:cubicBezTo>
                <a:cubicBezTo>
                  <a:pt x="8561" y="5110"/>
                  <a:pt x="8561" y="4313"/>
                  <a:pt x="8561" y="3516"/>
                </a:cubicBezTo>
                <a:cubicBezTo>
                  <a:pt x="8561" y="3165"/>
                  <a:pt x="8503" y="2919"/>
                  <a:pt x="8388" y="2778"/>
                </a:cubicBezTo>
                <a:cubicBezTo>
                  <a:pt x="8226" y="2614"/>
                  <a:pt x="7948" y="2532"/>
                  <a:pt x="7556" y="2532"/>
                </a:cubicBezTo>
                <a:cubicBezTo>
                  <a:pt x="7232" y="2532"/>
                  <a:pt x="6908" y="2532"/>
                  <a:pt x="6585" y="2532"/>
                </a:cubicBezTo>
                <a:cubicBezTo>
                  <a:pt x="6585" y="3657"/>
                  <a:pt x="6585" y="4782"/>
                  <a:pt x="6585" y="5907"/>
                </a:cubicBezTo>
                <a:cubicBezTo>
                  <a:pt x="6319" y="5907"/>
                  <a:pt x="6053" y="5907"/>
                  <a:pt x="5787" y="5907"/>
                </a:cubicBezTo>
                <a:cubicBezTo>
                  <a:pt x="5787" y="3938"/>
                  <a:pt x="5787" y="1969"/>
                  <a:pt x="5787" y="0"/>
                </a:cubicBezTo>
                <a:close/>
                <a:moveTo>
                  <a:pt x="0" y="0"/>
                </a:moveTo>
                <a:cubicBezTo>
                  <a:pt x="1768" y="0"/>
                  <a:pt x="3536" y="0"/>
                  <a:pt x="5304" y="0"/>
                </a:cubicBezTo>
                <a:cubicBezTo>
                  <a:pt x="5304" y="282"/>
                  <a:pt x="5304" y="563"/>
                  <a:pt x="5304" y="844"/>
                </a:cubicBezTo>
                <a:cubicBezTo>
                  <a:pt x="4553" y="844"/>
                  <a:pt x="3802" y="844"/>
                  <a:pt x="3051" y="844"/>
                </a:cubicBezTo>
                <a:cubicBezTo>
                  <a:pt x="3051" y="2532"/>
                  <a:pt x="3051" y="4220"/>
                  <a:pt x="3051" y="5907"/>
                </a:cubicBezTo>
                <a:cubicBezTo>
                  <a:pt x="2785" y="5907"/>
                  <a:pt x="2519" y="5907"/>
                  <a:pt x="2253" y="5907"/>
                </a:cubicBezTo>
                <a:cubicBezTo>
                  <a:pt x="2253" y="4220"/>
                  <a:pt x="2253" y="2532"/>
                  <a:pt x="2253" y="844"/>
                </a:cubicBezTo>
                <a:cubicBezTo>
                  <a:pt x="1502" y="844"/>
                  <a:pt x="751" y="844"/>
                  <a:pt x="0" y="844"/>
                </a:cubicBezTo>
                <a:cubicBezTo>
                  <a:pt x="0" y="563"/>
                  <a:pt x="0" y="282"/>
                  <a:pt x="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08" name="Freeform 10"/>
          <p:cNvSpPr>
            <a:spLocks noEditPoints="1"/>
          </p:cNvSpPr>
          <p:nvPr/>
        </p:nvSpPr>
        <p:spPr bwMode="auto">
          <a:xfrm>
            <a:off x="5876925" y="4254500"/>
            <a:ext cx="1073150" cy="434975"/>
          </a:xfrm>
          <a:custGeom>
            <a:avLst/>
            <a:gdLst>
              <a:gd name="T0" fmla="*/ 2147483646 w 7507"/>
              <a:gd name="T1" fmla="*/ 2147483646 h 3042"/>
              <a:gd name="T2" fmla="*/ 2147483646 w 7507"/>
              <a:gd name="T3" fmla="*/ 2147483646 h 3042"/>
              <a:gd name="T4" fmla="*/ 2147483646 w 7507"/>
              <a:gd name="T5" fmla="*/ 2147483646 h 3042"/>
              <a:gd name="T6" fmla="*/ 2147483646 w 7507"/>
              <a:gd name="T7" fmla="*/ 2147483646 h 3042"/>
              <a:gd name="T8" fmla="*/ 2147483646 w 7507"/>
              <a:gd name="T9" fmla="*/ 2147483646 h 3042"/>
              <a:gd name="T10" fmla="*/ 2147483646 w 7507"/>
              <a:gd name="T11" fmla="*/ 2147483646 h 3042"/>
              <a:gd name="T12" fmla="*/ 2147483646 w 7507"/>
              <a:gd name="T13" fmla="*/ 2147483646 h 3042"/>
              <a:gd name="T14" fmla="*/ 2147483646 w 7507"/>
              <a:gd name="T15" fmla="*/ 2147483646 h 3042"/>
              <a:gd name="T16" fmla="*/ 2147483646 w 7507"/>
              <a:gd name="T17" fmla="*/ 2147483646 h 3042"/>
              <a:gd name="T18" fmla="*/ 2147483646 w 7507"/>
              <a:gd name="T19" fmla="*/ 2147483646 h 3042"/>
              <a:gd name="T20" fmla="*/ 2147483646 w 7507"/>
              <a:gd name="T21" fmla="*/ 2147483646 h 3042"/>
              <a:gd name="T22" fmla="*/ 2147483646 w 7507"/>
              <a:gd name="T23" fmla="*/ 2147483646 h 3042"/>
              <a:gd name="T24" fmla="*/ 2147483646 w 7507"/>
              <a:gd name="T25" fmla="*/ 2147483646 h 3042"/>
              <a:gd name="T26" fmla="*/ 2147483646 w 7507"/>
              <a:gd name="T27" fmla="*/ 2147483646 h 3042"/>
              <a:gd name="T28" fmla="*/ 2147483646 w 7507"/>
              <a:gd name="T29" fmla="*/ 2147483646 h 3042"/>
              <a:gd name="T30" fmla="*/ 2147483646 w 7507"/>
              <a:gd name="T31" fmla="*/ 2147483646 h 3042"/>
              <a:gd name="T32" fmla="*/ 2147483646 w 7507"/>
              <a:gd name="T33" fmla="*/ 2147483646 h 3042"/>
              <a:gd name="T34" fmla="*/ 2147483646 w 7507"/>
              <a:gd name="T35" fmla="*/ 2147483646 h 3042"/>
              <a:gd name="T36" fmla="*/ 2147483646 w 7507"/>
              <a:gd name="T37" fmla="*/ 2147483646 h 3042"/>
              <a:gd name="T38" fmla="*/ 2147483646 w 7507"/>
              <a:gd name="T39" fmla="*/ 2147483646 h 3042"/>
              <a:gd name="T40" fmla="*/ 2147483646 w 7507"/>
              <a:gd name="T41" fmla="*/ 2147483646 h 3042"/>
              <a:gd name="T42" fmla="*/ 2147483646 w 7507"/>
              <a:gd name="T43" fmla="*/ 2147483646 h 3042"/>
              <a:gd name="T44" fmla="*/ 2147483646 w 7507"/>
              <a:gd name="T45" fmla="*/ 2147483646 h 3042"/>
              <a:gd name="T46" fmla="*/ 2147483646 w 7507"/>
              <a:gd name="T47" fmla="*/ 2147483646 h 3042"/>
              <a:gd name="T48" fmla="*/ 2147483646 w 7507"/>
              <a:gd name="T49" fmla="*/ 2147483646 h 3042"/>
              <a:gd name="T50" fmla="*/ 2147483646 w 7507"/>
              <a:gd name="T51" fmla="*/ 2147483646 h 3042"/>
              <a:gd name="T52" fmla="*/ 2147483646 w 7507"/>
              <a:gd name="T53" fmla="*/ 2147483646 h 3042"/>
              <a:gd name="T54" fmla="*/ 2147483646 w 7507"/>
              <a:gd name="T55" fmla="*/ 2147483646 h 3042"/>
              <a:gd name="T56" fmla="*/ 2147483646 w 7507"/>
              <a:gd name="T57" fmla="*/ 2147483646 h 3042"/>
              <a:gd name="T58" fmla="*/ 2147483646 w 7507"/>
              <a:gd name="T59" fmla="*/ 2147483646 h 3042"/>
              <a:gd name="T60" fmla="*/ 0 w 7507"/>
              <a:gd name="T61" fmla="*/ 0 h 3042"/>
              <a:gd name="T62" fmla="*/ 2147483646 w 7507"/>
              <a:gd name="T63" fmla="*/ 0 h 3042"/>
              <a:gd name="T64" fmla="*/ 2147483646 w 7507"/>
              <a:gd name="T65" fmla="*/ 2147483646 h 3042"/>
              <a:gd name="T66" fmla="*/ 2147483646 w 7507"/>
              <a:gd name="T67" fmla="*/ 0 h 3042"/>
              <a:gd name="T68" fmla="*/ 2147483646 w 7507"/>
              <a:gd name="T69" fmla="*/ 0 h 3042"/>
              <a:gd name="T70" fmla="*/ 2147483646 w 7507"/>
              <a:gd name="T71" fmla="*/ 2147483646 h 3042"/>
              <a:gd name="T72" fmla="*/ 2147483646 w 7507"/>
              <a:gd name="T73" fmla="*/ 2147483646 h 3042"/>
              <a:gd name="T74" fmla="*/ 2147483646 w 7507"/>
              <a:gd name="T75" fmla="*/ 2147483646 h 3042"/>
              <a:gd name="T76" fmla="*/ 2147483646 w 7507"/>
              <a:gd name="T77" fmla="*/ 2147483646 h 3042"/>
              <a:gd name="T78" fmla="*/ 0 w 7507"/>
              <a:gd name="T79" fmla="*/ 0 h 304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7507" h="3042">
                <a:moveTo>
                  <a:pt x="4234" y="1178"/>
                </a:moveTo>
                <a:cubicBezTo>
                  <a:pt x="4037" y="1178"/>
                  <a:pt x="3870" y="1249"/>
                  <a:pt x="3731" y="1389"/>
                </a:cubicBezTo>
                <a:cubicBezTo>
                  <a:pt x="3592" y="1530"/>
                  <a:pt x="3523" y="1700"/>
                  <a:pt x="3523" y="1899"/>
                </a:cubicBezTo>
                <a:cubicBezTo>
                  <a:pt x="3523" y="2098"/>
                  <a:pt x="3592" y="2268"/>
                  <a:pt x="3731" y="2409"/>
                </a:cubicBezTo>
                <a:cubicBezTo>
                  <a:pt x="3870" y="2549"/>
                  <a:pt x="4037" y="2620"/>
                  <a:pt x="4234" y="2620"/>
                </a:cubicBezTo>
                <a:cubicBezTo>
                  <a:pt x="4430" y="2620"/>
                  <a:pt x="4598" y="2549"/>
                  <a:pt x="4736" y="2409"/>
                </a:cubicBezTo>
                <a:cubicBezTo>
                  <a:pt x="4887" y="2268"/>
                  <a:pt x="4962" y="2098"/>
                  <a:pt x="4962" y="1899"/>
                </a:cubicBezTo>
                <a:cubicBezTo>
                  <a:pt x="4962" y="1700"/>
                  <a:pt x="4887" y="1530"/>
                  <a:pt x="4736" y="1389"/>
                </a:cubicBezTo>
                <a:cubicBezTo>
                  <a:pt x="4598" y="1249"/>
                  <a:pt x="4430" y="1178"/>
                  <a:pt x="4234" y="1178"/>
                </a:cubicBezTo>
                <a:close/>
                <a:moveTo>
                  <a:pt x="5583" y="862"/>
                </a:moveTo>
                <a:cubicBezTo>
                  <a:pt x="5716" y="862"/>
                  <a:pt x="5848" y="862"/>
                  <a:pt x="5981" y="862"/>
                </a:cubicBezTo>
                <a:cubicBezTo>
                  <a:pt x="5981" y="1219"/>
                  <a:pt x="5981" y="1577"/>
                  <a:pt x="5981" y="1934"/>
                </a:cubicBezTo>
                <a:cubicBezTo>
                  <a:pt x="5981" y="2180"/>
                  <a:pt x="6045" y="2350"/>
                  <a:pt x="6172" y="2444"/>
                </a:cubicBezTo>
                <a:cubicBezTo>
                  <a:pt x="6264" y="2503"/>
                  <a:pt x="6409" y="2532"/>
                  <a:pt x="6605" y="2532"/>
                </a:cubicBezTo>
                <a:cubicBezTo>
                  <a:pt x="6773" y="2532"/>
                  <a:pt x="6941" y="2532"/>
                  <a:pt x="7108" y="2532"/>
                </a:cubicBezTo>
                <a:cubicBezTo>
                  <a:pt x="7108" y="1975"/>
                  <a:pt x="7108" y="1419"/>
                  <a:pt x="7108" y="862"/>
                </a:cubicBezTo>
                <a:cubicBezTo>
                  <a:pt x="7241" y="862"/>
                  <a:pt x="7374" y="862"/>
                  <a:pt x="7507" y="862"/>
                </a:cubicBezTo>
                <a:cubicBezTo>
                  <a:pt x="7507" y="1559"/>
                  <a:pt x="7507" y="2257"/>
                  <a:pt x="7507" y="2954"/>
                </a:cubicBezTo>
                <a:cubicBezTo>
                  <a:pt x="7206" y="2954"/>
                  <a:pt x="6906" y="2954"/>
                  <a:pt x="6605" y="2954"/>
                </a:cubicBezTo>
                <a:cubicBezTo>
                  <a:pt x="5924" y="2954"/>
                  <a:pt x="5583" y="2614"/>
                  <a:pt x="5583" y="1934"/>
                </a:cubicBezTo>
                <a:cubicBezTo>
                  <a:pt x="5583" y="1577"/>
                  <a:pt x="5583" y="1219"/>
                  <a:pt x="5583" y="862"/>
                </a:cubicBezTo>
                <a:close/>
                <a:moveTo>
                  <a:pt x="4234" y="756"/>
                </a:moveTo>
                <a:cubicBezTo>
                  <a:pt x="4546" y="756"/>
                  <a:pt x="4811" y="868"/>
                  <a:pt x="5031" y="1090"/>
                </a:cubicBezTo>
                <a:cubicBezTo>
                  <a:pt x="5251" y="1313"/>
                  <a:pt x="5360" y="1583"/>
                  <a:pt x="5360" y="1899"/>
                </a:cubicBezTo>
                <a:cubicBezTo>
                  <a:pt x="5360" y="2215"/>
                  <a:pt x="5251" y="2485"/>
                  <a:pt x="5031" y="2708"/>
                </a:cubicBezTo>
                <a:cubicBezTo>
                  <a:pt x="4811" y="2930"/>
                  <a:pt x="4546" y="3042"/>
                  <a:pt x="4234" y="3042"/>
                </a:cubicBezTo>
                <a:cubicBezTo>
                  <a:pt x="3922" y="3042"/>
                  <a:pt x="3656" y="2930"/>
                  <a:pt x="3436" y="2708"/>
                </a:cubicBezTo>
                <a:cubicBezTo>
                  <a:pt x="3228" y="2485"/>
                  <a:pt x="3124" y="2215"/>
                  <a:pt x="3124" y="1899"/>
                </a:cubicBezTo>
                <a:cubicBezTo>
                  <a:pt x="3124" y="1583"/>
                  <a:pt x="3228" y="1313"/>
                  <a:pt x="3436" y="1090"/>
                </a:cubicBezTo>
                <a:cubicBezTo>
                  <a:pt x="3656" y="868"/>
                  <a:pt x="3922" y="756"/>
                  <a:pt x="4234" y="756"/>
                </a:cubicBezTo>
                <a:close/>
                <a:moveTo>
                  <a:pt x="0" y="0"/>
                </a:moveTo>
                <a:cubicBezTo>
                  <a:pt x="167" y="0"/>
                  <a:pt x="335" y="0"/>
                  <a:pt x="502" y="0"/>
                </a:cubicBezTo>
                <a:cubicBezTo>
                  <a:pt x="814" y="452"/>
                  <a:pt x="1126" y="903"/>
                  <a:pt x="1438" y="1354"/>
                </a:cubicBezTo>
                <a:cubicBezTo>
                  <a:pt x="1750" y="903"/>
                  <a:pt x="2062" y="452"/>
                  <a:pt x="2374" y="0"/>
                </a:cubicBezTo>
                <a:cubicBezTo>
                  <a:pt x="2542" y="0"/>
                  <a:pt x="2710" y="0"/>
                  <a:pt x="2877" y="0"/>
                </a:cubicBezTo>
                <a:cubicBezTo>
                  <a:pt x="2467" y="592"/>
                  <a:pt x="2057" y="1184"/>
                  <a:pt x="1646" y="1776"/>
                </a:cubicBezTo>
                <a:cubicBezTo>
                  <a:pt x="1646" y="2169"/>
                  <a:pt x="1646" y="2561"/>
                  <a:pt x="1646" y="2954"/>
                </a:cubicBezTo>
                <a:cubicBezTo>
                  <a:pt x="1508" y="2954"/>
                  <a:pt x="1369" y="2954"/>
                  <a:pt x="1230" y="2954"/>
                </a:cubicBezTo>
                <a:cubicBezTo>
                  <a:pt x="1230" y="2561"/>
                  <a:pt x="1230" y="2169"/>
                  <a:pt x="1230" y="1776"/>
                </a:cubicBezTo>
                <a:cubicBezTo>
                  <a:pt x="820" y="1184"/>
                  <a:pt x="410" y="592"/>
                  <a:pt x="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395288" y="365125"/>
            <a:ext cx="8120062" cy="1325563"/>
          </a:xfrm>
        </p:spPr>
        <p:txBody>
          <a:bodyPr/>
          <a:lstStyle/>
          <a:p>
            <a:pPr eaLnBrk="1" hangingPunct="1"/>
            <a:r>
              <a:rPr lang="en-US" altLang="zh-CN" sz="4000" b="1" dirty="0" smtClean="0">
                <a:latin typeface="+mn-lt"/>
                <a:ea typeface="方正细谭黑简体" panose="02000000000000000000" pitchFamily="2" charset="-122"/>
              </a:rPr>
              <a:t>Problem Definition</a:t>
            </a:r>
            <a:endParaRPr lang="zh-CN" altLang="en-US" sz="4000" b="1" dirty="0" smtClean="0">
              <a:latin typeface="+mn-lt"/>
              <a:ea typeface="方正细谭黑简体" panose="02000000000000000000" pitchFamily="2" charset="-122"/>
            </a:endParaRPr>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45978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A_只为设计_图片 5"/>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5102286" y="2355814"/>
            <a:ext cx="4041714" cy="3821149"/>
          </a:xfrm>
          <a:prstGeom prst="rect">
            <a:avLst/>
          </a:prstGeom>
        </p:spPr>
      </p:pic>
      <p:sp>
        <p:nvSpPr>
          <p:cNvPr id="5122" name="标题 1"/>
          <p:cNvSpPr>
            <a:spLocks noGrp="1"/>
          </p:cNvSpPr>
          <p:nvPr>
            <p:ph type="title"/>
          </p:nvPr>
        </p:nvSpPr>
        <p:spPr>
          <a:xfrm>
            <a:off x="395288" y="365125"/>
            <a:ext cx="8120062" cy="1325563"/>
          </a:xfrm>
        </p:spPr>
        <p:txBody>
          <a:bodyPr/>
          <a:lstStyle/>
          <a:p>
            <a:pPr eaLnBrk="1" hangingPunct="1"/>
            <a:r>
              <a:rPr lang="en-US" altLang="zh-CN" sz="4000" b="1" dirty="0" smtClean="0">
                <a:latin typeface="+mn-lt"/>
                <a:ea typeface="方正细谭黑简体" panose="02000000000000000000" pitchFamily="2" charset="-122"/>
              </a:rPr>
              <a:t>Problem Definition</a:t>
            </a:r>
            <a:endParaRPr lang="zh-CN" altLang="en-US" sz="4000" b="1" dirty="0" smtClean="0">
              <a:latin typeface="+mn-lt"/>
              <a:ea typeface="方正细谭黑简体" panose="02000000000000000000" pitchFamily="2" charset="-122"/>
            </a:endParaRPr>
          </a:p>
        </p:txBody>
      </p:sp>
      <p:sp>
        <p:nvSpPr>
          <p:cNvPr id="2" name="内容占位符 1"/>
          <p:cNvSpPr>
            <a:spLocks noGrp="1"/>
          </p:cNvSpPr>
          <p:nvPr>
            <p:ph idx="1"/>
          </p:nvPr>
        </p:nvSpPr>
        <p:spPr>
          <a:xfrm>
            <a:off x="395288" y="2090719"/>
            <a:ext cx="8120062" cy="4351338"/>
          </a:xfrm>
        </p:spPr>
        <p:txBody>
          <a:bodyPr/>
          <a:lstStyle/>
          <a:p>
            <a:pPr eaLnBrk="1" hangingPunct="1">
              <a:defRPr/>
            </a:pPr>
            <a:r>
              <a:rPr lang="en-US" altLang="zh-CN" dirty="0" smtClean="0">
                <a:ea typeface="方正细谭黑简体" panose="02000000000000000000" pitchFamily="2" charset="-122"/>
              </a:rPr>
              <a:t>Twitter[140 characters]</a:t>
            </a:r>
            <a:r>
              <a:rPr lang="zh-CN" altLang="en-US" dirty="0" smtClean="0">
                <a:ea typeface="方正细谭黑简体" panose="02000000000000000000" pitchFamily="2" charset="-122"/>
              </a:rPr>
              <a:t>、</a:t>
            </a:r>
            <a:r>
              <a:rPr lang="en-US" altLang="zh-CN" dirty="0" err="1" smtClean="0">
                <a:ea typeface="方正细谭黑简体" panose="02000000000000000000" pitchFamily="2" charset="-122"/>
              </a:rPr>
              <a:t>MicroBlog</a:t>
            </a:r>
            <a:r>
              <a:rPr lang="en-US" altLang="zh-CN" dirty="0" smtClean="0">
                <a:ea typeface="方正细谭黑简体" panose="02000000000000000000" pitchFamily="2" charset="-122"/>
              </a:rPr>
              <a:t> use short text to convey information</a:t>
            </a:r>
          </a:p>
          <a:p>
            <a:pPr eaLnBrk="1" hangingPunct="1">
              <a:defRPr/>
            </a:pPr>
            <a:endParaRPr lang="en-US" altLang="zh-CN" dirty="0">
              <a:ea typeface="方正细谭黑简体" panose="02000000000000000000" pitchFamily="2" charset="-122"/>
            </a:endParaRPr>
          </a:p>
          <a:p>
            <a:pPr eaLnBrk="1" hangingPunct="1">
              <a:defRPr/>
            </a:pPr>
            <a:r>
              <a:rPr lang="en-US" altLang="zh-CN" dirty="0" smtClean="0">
                <a:ea typeface="方正细谭黑简体" panose="02000000000000000000" pitchFamily="2" charset="-122"/>
              </a:rPr>
              <a:t>Text contains few of the words from vocabulary are </a:t>
            </a:r>
            <a:r>
              <a:rPr lang="en-US" altLang="zh-CN" dirty="0" smtClean="0">
                <a:solidFill>
                  <a:srgbClr val="FF0000"/>
                </a:solidFill>
                <a:ea typeface="方正细谭黑简体" panose="02000000000000000000" pitchFamily="2" charset="-122"/>
              </a:rPr>
              <a:t>sparse</a:t>
            </a:r>
            <a:endParaRPr lang="en-US" altLang="zh-CN" dirty="0" smtClean="0">
              <a:solidFill>
                <a:srgbClr val="FF0000"/>
              </a:solidFill>
              <a:ea typeface="方正细谭黑简体" panose="02000000000000000000" pitchFamily="2" charset="-122"/>
            </a:endParaRPr>
          </a:p>
          <a:p>
            <a:pPr eaLnBrk="1" hangingPunct="1">
              <a:defRPr/>
            </a:pPr>
            <a:endParaRPr lang="en-US" altLang="zh-CN" dirty="0">
              <a:ea typeface="方正细谭黑简体" panose="02000000000000000000" pitchFamily="2" charset="-122"/>
            </a:endParaRPr>
          </a:p>
          <a:p>
            <a:pPr eaLnBrk="1" hangingPunct="1">
              <a:defRPr/>
            </a:pPr>
            <a:r>
              <a:rPr lang="en-US" altLang="zh-CN" dirty="0" smtClean="0">
                <a:ea typeface="方正细谭黑简体" panose="02000000000000000000" pitchFamily="2" charset="-122"/>
              </a:rPr>
              <a:t>Sparse text is difficult to apply to traditional topic model</a:t>
            </a:r>
            <a:endParaRPr lang="zh-CN" altLang="en-US" dirty="0">
              <a:ea typeface="方正细谭黑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filter="fade">
                                      <p:cBhvr>
                                        <p:cTn id="7" dur="500">
                                          <p:stCondLst>
                                            <p:cond delay="0"/>
                                          </p:stCondLst>
                                        </p:cTn>
                                        <p:tgtEl>
                                          <p:spTgt spid="6"/>
                                        </p:tgtEl>
                                      </p:cBhvr>
                                    </p:animEffect>
                                    <p:animScale>
                                      <p:cBhvr>
                                        <p:cTn id="8" dur="500" fill="hold">
                                          <p:stCondLst>
                                            <p:cond delay="0"/>
                                          </p:stCondLst>
                                        </p:cTn>
                                        <p:tgtEl>
                                          <p:spTgt spid="6"/>
                                        </p:tgtEl>
                                      </p:cBhvr>
                                      <p:from x="150000" y="150000"/>
                                      <p:to x="100000" y="100000"/>
                                    </p:animScale>
                                    <p:anim to="" calcmode="lin" valueType="num">
                                      <p:cBhvr>
                                        <p:cTn id="9" dur="500" fill="hold">
                                          <p:stCondLst>
                                            <p:cond delay="0"/>
                                          </p:stCondLst>
                                        </p:cTn>
                                        <p:tgtEl>
                                          <p:spTgt spid="6"/>
                                        </p:tgtEl>
                                        <p:attrNameLst>
                                          <p:attrName>ppt_x</p:attrName>
                                        </p:attrNameLst>
                                      </p:cBhvr>
                                      <p:tavLst>
                                        <p:tav tm="0">
                                          <p:val>
                                            <p:strVal val="#ppt_x+sin(rand(10))/10"/>
                                          </p:val>
                                        </p:tav>
                                        <p:tav tm="100000">
                                          <p:val>
                                            <p:strVal val="#ppt_x"/>
                                          </p:val>
                                        </p:tav>
                                      </p:tavLst>
                                    </p:anim>
                                    <p:anim to="" calcmode="lin" valueType="num">
                                      <p:cBhvr>
                                        <p:cTn id="10" dur="500" fill="hold">
                                          <p:stCondLst>
                                            <p:cond delay="0"/>
                                          </p:stCondLst>
                                        </p:cTn>
                                        <p:tgtEl>
                                          <p:spTgt spid="6"/>
                                        </p:tgtEl>
                                        <p:attrNameLst>
                                          <p:attrName>ppt_y</p:attrName>
                                        </p:attrNameLst>
                                      </p:cBhvr>
                                      <p:tavLst>
                                        <p:tav tm="0">
                                          <p:val>
                                            <p:strVal val="#ppt_y+sin(rand(10))/1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395288" y="365125"/>
            <a:ext cx="8120062" cy="1325563"/>
          </a:xfrm>
        </p:spPr>
        <p:txBody>
          <a:bodyPr/>
          <a:lstStyle/>
          <a:p>
            <a:pPr eaLnBrk="1" hangingPunct="1"/>
            <a:r>
              <a:rPr lang="en-US" altLang="zh-CN" sz="4000" b="1" dirty="0" smtClean="0">
                <a:latin typeface="+mn-lt"/>
                <a:ea typeface="方正细谭黑简体" panose="02000000000000000000" pitchFamily="2" charset="-122"/>
              </a:rPr>
              <a:t>Problem Definition</a:t>
            </a:r>
            <a:endParaRPr lang="zh-CN" altLang="en-US" sz="4000" b="1" dirty="0" smtClean="0">
              <a:latin typeface="+mn-lt"/>
              <a:ea typeface="方正细谭黑简体" panose="02000000000000000000" pitchFamily="2" charset="-122"/>
            </a:endParaRPr>
          </a:p>
        </p:txBody>
      </p:sp>
      <p:sp>
        <p:nvSpPr>
          <p:cNvPr id="2" name="内容占位符 1"/>
          <p:cNvSpPr>
            <a:spLocks noGrp="1"/>
          </p:cNvSpPr>
          <p:nvPr>
            <p:ph idx="1"/>
          </p:nvPr>
        </p:nvSpPr>
        <p:spPr>
          <a:xfrm>
            <a:off x="395288" y="1825625"/>
            <a:ext cx="8120062" cy="4351338"/>
          </a:xfrm>
        </p:spPr>
        <p:txBody>
          <a:bodyPr/>
          <a:lstStyle/>
          <a:p>
            <a:pPr eaLnBrk="1" hangingPunct="1">
              <a:defRPr/>
            </a:pPr>
            <a:r>
              <a:rPr lang="en-US" altLang="zh-CN" dirty="0" err="1" smtClean="0">
                <a:ea typeface="方正细谭黑简体" panose="02000000000000000000" pitchFamily="2" charset="-122"/>
              </a:rPr>
              <a:t>Sparsity</a:t>
            </a:r>
            <a:r>
              <a:rPr lang="en-US" altLang="zh-CN" dirty="0" smtClean="0">
                <a:ea typeface="方正细谭黑简体" panose="02000000000000000000" pitchFamily="2" charset="-122"/>
              </a:rPr>
              <a:t> is useful for computer to process.</a:t>
            </a:r>
          </a:p>
          <a:p>
            <a:pPr eaLnBrk="1" hangingPunct="1">
              <a:defRPr/>
            </a:pPr>
            <a:endParaRPr lang="en-US" altLang="zh-CN" dirty="0">
              <a:ea typeface="方正细谭黑简体" panose="02000000000000000000" pitchFamily="2" charset="-122"/>
            </a:endParaRPr>
          </a:p>
          <a:p>
            <a:pPr eaLnBrk="1" hangingPunct="1">
              <a:defRPr/>
            </a:pPr>
            <a:endParaRPr lang="zh-CN" altLang="en-US" dirty="0">
              <a:ea typeface="方正细谭黑简体" panose="02000000000000000000" pitchFamily="2" charset="-122"/>
            </a:endParaRPr>
          </a:p>
        </p:txBody>
      </p:sp>
      <p:pic>
        <p:nvPicPr>
          <p:cNvPr id="3" name="PA_只为设计_图片 2"/>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1028700" y="2205831"/>
            <a:ext cx="7486650" cy="3590925"/>
          </a:xfrm>
          <a:prstGeom prst="rect">
            <a:avLst/>
          </a:prstGeom>
        </p:spPr>
      </p:pic>
      <p:pic>
        <p:nvPicPr>
          <p:cNvPr id="4" name="PA_只为设计_图片 3"/>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1057162" y="2205831"/>
            <a:ext cx="6549015" cy="3938765"/>
          </a:xfrm>
          <a:prstGeom prst="rect">
            <a:avLst/>
          </a:prstGeom>
        </p:spPr>
      </p:pic>
    </p:spTree>
    <p:extLst>
      <p:ext uri="{BB962C8B-B14F-4D97-AF65-F5344CB8AC3E}">
        <p14:creationId xmlns:p14="http://schemas.microsoft.com/office/powerpoint/2010/main" val="302620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filter="fade">
                                      <p:cBhvr>
                                        <p:cTn id="7" dur="500">
                                          <p:stCondLst>
                                            <p:cond delay="0"/>
                                          </p:stCondLst>
                                        </p:cTn>
                                        <p:tgtEl>
                                          <p:spTgt spid="3"/>
                                        </p:tgtEl>
                                      </p:cBhvr>
                                    </p:animEffect>
                                    <p:animScale>
                                      <p:cBhvr>
                                        <p:cTn id="8" dur="500" fill="hold">
                                          <p:stCondLst>
                                            <p:cond delay="0"/>
                                          </p:stCondLst>
                                        </p:cTn>
                                        <p:tgtEl>
                                          <p:spTgt spid="3"/>
                                        </p:tgtEl>
                                      </p:cBhvr>
                                      <p:from x="150000" y="150000"/>
                                      <p:to x="100000" y="100000"/>
                                    </p:animScale>
                                    <p:anim to="" calcmode="lin" valueType="num">
                                      <p:cBhvr>
                                        <p:cTn id="9" dur="500" fill="hold">
                                          <p:stCondLst>
                                            <p:cond delay="0"/>
                                          </p:stCondLst>
                                        </p:cTn>
                                        <p:tgtEl>
                                          <p:spTgt spid="3"/>
                                        </p:tgtEl>
                                        <p:attrNameLst>
                                          <p:attrName>ppt_x</p:attrName>
                                        </p:attrNameLst>
                                      </p:cBhvr>
                                      <p:tavLst>
                                        <p:tav tm="0">
                                          <p:val>
                                            <p:strVal val="#ppt_x+sin(rand(10))/10"/>
                                          </p:val>
                                        </p:tav>
                                        <p:tav tm="100000">
                                          <p:val>
                                            <p:strVal val="#ppt_x"/>
                                          </p:val>
                                        </p:tav>
                                      </p:tavLst>
                                    </p:anim>
                                    <p:anim to="" calcmode="lin" valueType="num">
                                      <p:cBhvr>
                                        <p:cTn id="10" dur="500" fill="hold">
                                          <p:stCondLst>
                                            <p:cond delay="0"/>
                                          </p:stCondLst>
                                        </p:cTn>
                                        <p:tgtEl>
                                          <p:spTgt spid="3"/>
                                        </p:tgtEl>
                                        <p:attrNameLst>
                                          <p:attrName>ppt_y</p:attrName>
                                        </p:attrNameLst>
                                      </p:cBhvr>
                                      <p:tavLst>
                                        <p:tav tm="0">
                                          <p:val>
                                            <p:strVal val="#ppt_y+sin(rand(10))/10"/>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0"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filter="fade">
                                      <p:cBhvr>
                                        <p:cTn id="20" dur="500">
                                          <p:stCondLst>
                                            <p:cond delay="0"/>
                                          </p:stCondLst>
                                        </p:cTn>
                                        <p:tgtEl>
                                          <p:spTgt spid="4"/>
                                        </p:tgtEl>
                                      </p:cBhvr>
                                    </p:animEffect>
                                    <p:animScale>
                                      <p:cBhvr>
                                        <p:cTn id="21" dur="500" fill="hold">
                                          <p:stCondLst>
                                            <p:cond delay="0"/>
                                          </p:stCondLst>
                                        </p:cTn>
                                        <p:tgtEl>
                                          <p:spTgt spid="4"/>
                                        </p:tgtEl>
                                      </p:cBhvr>
                                      <p:from x="150000" y="150000"/>
                                      <p:to x="100000" y="100000"/>
                                    </p:animScale>
                                    <p:anim to="" calcmode="lin" valueType="num">
                                      <p:cBhvr>
                                        <p:cTn id="22" dur="500" fill="hold">
                                          <p:stCondLst>
                                            <p:cond delay="0"/>
                                          </p:stCondLst>
                                        </p:cTn>
                                        <p:tgtEl>
                                          <p:spTgt spid="4"/>
                                        </p:tgtEl>
                                        <p:attrNameLst>
                                          <p:attrName>ppt_x</p:attrName>
                                        </p:attrNameLst>
                                      </p:cBhvr>
                                      <p:tavLst>
                                        <p:tav tm="0">
                                          <p:val>
                                            <p:strVal val="#ppt_x+sin(rand(10))/10"/>
                                          </p:val>
                                        </p:tav>
                                        <p:tav tm="100000">
                                          <p:val>
                                            <p:strVal val="#ppt_x"/>
                                          </p:val>
                                        </p:tav>
                                      </p:tavLst>
                                    </p:anim>
                                    <p:anim to="" calcmode="lin" valueType="num">
                                      <p:cBhvr>
                                        <p:cTn id="23" dur="500" fill="hold">
                                          <p:stCondLst>
                                            <p:cond delay="0"/>
                                          </p:stCondLst>
                                        </p:cTn>
                                        <p:tgtEl>
                                          <p:spTgt spid="4"/>
                                        </p:tgtEl>
                                        <p:attrNameLst>
                                          <p:attrName>ppt_y</p:attrName>
                                        </p:attrNameLst>
                                      </p:cBhvr>
                                      <p:tavLst>
                                        <p:tav tm="0">
                                          <p:val>
                                            <p:strVal val="#ppt_y+sin(rand(10))/10"/>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628650" y="134938"/>
            <a:ext cx="7886700" cy="1325562"/>
          </a:xfrm>
        </p:spPr>
        <p:txBody>
          <a:bodyPr/>
          <a:lstStyle/>
          <a:p>
            <a:pPr eaLnBrk="1" hangingPunct="1"/>
            <a:r>
              <a:rPr lang="en-US" altLang="zh-CN" sz="4000" dirty="0" smtClean="0">
                <a:latin typeface="+mn-lt"/>
                <a:ea typeface="黑体" panose="02010609060101010101" pitchFamily="49" charset="-122"/>
              </a:rPr>
              <a:t>Problem Definition</a:t>
            </a:r>
            <a:endParaRPr lang="zh-CN" altLang="en-US" sz="4000" dirty="0" smtClean="0">
              <a:latin typeface="+mn-lt"/>
              <a:ea typeface="黑体" panose="02010609060101010101" pitchFamily="49" charset="-122"/>
            </a:endParaRPr>
          </a:p>
        </p:txBody>
      </p:sp>
      <p:sp>
        <p:nvSpPr>
          <p:cNvPr id="2" name="内容占位符 1"/>
          <p:cNvSpPr>
            <a:spLocks noGrp="1"/>
          </p:cNvSpPr>
          <p:nvPr>
            <p:ph idx="1"/>
          </p:nvPr>
        </p:nvSpPr>
        <p:spPr/>
        <p:txBody>
          <a:bodyPr>
            <a:normAutofit/>
          </a:bodyPr>
          <a:lstStyle/>
          <a:p>
            <a:r>
              <a:rPr lang="en-US" altLang="zh-CN" sz="2800" dirty="0" smtClean="0"/>
              <a:t>Develop a new topic model that is applicable to sparse text</a:t>
            </a:r>
          </a:p>
          <a:p>
            <a:endParaRPr lang="en-US" altLang="zh-CN" sz="2800" dirty="0"/>
          </a:p>
          <a:p>
            <a:r>
              <a:rPr lang="en-US" altLang="zh-CN" sz="2800" dirty="0" smtClean="0"/>
              <a:t>From sparse to sparse:</a:t>
            </a:r>
          </a:p>
          <a:p>
            <a:pPr marL="0" indent="0">
              <a:buNone/>
            </a:pPr>
            <a:r>
              <a:rPr lang="en-US" altLang="zh-CN" sz="2800" dirty="0"/>
              <a:t> </a:t>
            </a:r>
            <a:r>
              <a:rPr lang="en-US" altLang="zh-CN" sz="2800" dirty="0" smtClean="0"/>
              <a:t>  </a:t>
            </a:r>
            <a:r>
              <a:rPr lang="en-US" altLang="zh-CN" sz="2800" dirty="0" smtClean="0">
                <a:solidFill>
                  <a:schemeClr val="bg1">
                    <a:lumMod val="65000"/>
                  </a:schemeClr>
                </a:solidFill>
              </a:rPr>
              <a:t>sparse text -&gt; sparse inferred representation</a:t>
            </a:r>
            <a:endParaRPr lang="zh-CN" alt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395288" y="365125"/>
            <a:ext cx="8120062" cy="1325563"/>
          </a:xfrm>
        </p:spPr>
        <p:txBody>
          <a:bodyPr/>
          <a:lstStyle/>
          <a:p>
            <a:pPr eaLnBrk="1" hangingPunct="1"/>
            <a:r>
              <a:rPr lang="en-US" altLang="zh-CN" sz="4000" b="1" dirty="0" smtClean="0">
                <a:latin typeface="+mn-lt"/>
                <a:ea typeface="方正细谭黑简体" panose="02000000000000000000" pitchFamily="2" charset="-122"/>
              </a:rPr>
              <a:t>Sparse Coding</a:t>
            </a:r>
            <a:endParaRPr lang="zh-CN" altLang="en-US" sz="4000" b="1" dirty="0" smtClean="0">
              <a:latin typeface="+mn-lt"/>
              <a:ea typeface="方正细谭黑简体" panose="02000000000000000000" pitchFamily="2" charset="-122"/>
            </a:endParaRPr>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1236527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28650" y="134938"/>
            <a:ext cx="7886700" cy="1325562"/>
          </a:xfrm>
        </p:spPr>
        <p:txBody>
          <a:bodyPr/>
          <a:lstStyle/>
          <a:p>
            <a:pPr eaLnBrk="1" hangingPunct="1"/>
            <a:r>
              <a:rPr lang="en-US" altLang="zh-CN" sz="4000" dirty="0" smtClean="0">
                <a:latin typeface="+mn-lt"/>
                <a:ea typeface="黑体" panose="02010609060101010101" pitchFamily="49" charset="-122"/>
              </a:rPr>
              <a:t>Sparse Coding</a:t>
            </a:r>
            <a:endParaRPr lang="zh-CN" altLang="en-US" sz="4000" dirty="0" smtClean="0">
              <a:latin typeface="+mn-lt"/>
              <a:ea typeface="黑体" panose="02010609060101010101" pitchFamily="49" charset="-122"/>
            </a:endParaRPr>
          </a:p>
        </p:txBody>
      </p:sp>
      <p:sp>
        <p:nvSpPr>
          <p:cNvPr id="2" name="内容占位符 1"/>
          <p:cNvSpPr>
            <a:spLocks noGrp="1"/>
          </p:cNvSpPr>
          <p:nvPr>
            <p:ph idx="1"/>
          </p:nvPr>
        </p:nvSpPr>
        <p:spPr/>
        <p:txBody>
          <a:bodyPr/>
          <a:lstStyle/>
          <a:p>
            <a:r>
              <a:rPr lang="en-US" altLang="zh-CN" dirty="0" smtClean="0"/>
              <a:t>1988: </a:t>
            </a:r>
            <a:r>
              <a:rPr lang="en-US" altLang="zh-CN" dirty="0" err="1" smtClean="0"/>
              <a:t>Mitchison</a:t>
            </a:r>
            <a:r>
              <a:rPr lang="en-US" altLang="zh-CN" dirty="0" smtClean="0"/>
              <a:t> -- neural sparse coding</a:t>
            </a:r>
          </a:p>
          <a:p>
            <a:r>
              <a:rPr lang="en-US" altLang="zh-CN" dirty="0" smtClean="0"/>
              <a:t>1996: </a:t>
            </a:r>
            <a:r>
              <a:rPr lang="en-US" altLang="zh-CN" dirty="0" err="1" smtClean="0"/>
              <a:t>Olshausen</a:t>
            </a:r>
            <a:r>
              <a:rPr lang="en-US" altLang="zh-CN" dirty="0" smtClean="0"/>
              <a:t> – image sparse coding</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8382" y="2847412"/>
            <a:ext cx="6367236" cy="401058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28650" y="134938"/>
            <a:ext cx="7886700" cy="1325562"/>
          </a:xfrm>
        </p:spPr>
        <p:txBody>
          <a:bodyPr/>
          <a:lstStyle/>
          <a:p>
            <a:pPr eaLnBrk="1" hangingPunct="1"/>
            <a:r>
              <a:rPr lang="en-US" altLang="zh-CN" sz="4000" dirty="0" smtClean="0">
                <a:latin typeface="+mn-lt"/>
                <a:ea typeface="黑体" panose="02010609060101010101" pitchFamily="49" charset="-122"/>
              </a:rPr>
              <a:t>Sparse Coding</a:t>
            </a:r>
            <a:endParaRPr lang="zh-CN" altLang="en-US" sz="4000" dirty="0" smtClean="0">
              <a:latin typeface="+mn-lt"/>
              <a:ea typeface="黑体" panose="02010609060101010101" pitchFamily="49" charset="-122"/>
            </a:endParaRPr>
          </a:p>
        </p:txBody>
      </p:sp>
      <p:sp>
        <p:nvSpPr>
          <p:cNvPr id="2" name="内容占位符 1"/>
          <p:cNvSpPr>
            <a:spLocks noGrp="1"/>
          </p:cNvSpPr>
          <p:nvPr>
            <p:ph idx="1"/>
          </p:nvPr>
        </p:nvSpPr>
        <p:spPr/>
        <p:txBody>
          <a:bodyPr/>
          <a:lstStyle/>
          <a:p>
            <a:r>
              <a:rPr lang="en-US" altLang="zh-CN" dirty="0" smtClean="0"/>
              <a:t>β is a list of basis</a:t>
            </a:r>
          </a:p>
          <a:p>
            <a:r>
              <a:rPr lang="en-US" altLang="zh-CN" dirty="0" smtClean="0"/>
              <a:t>X is a input vector</a:t>
            </a:r>
          </a:p>
          <a:p>
            <a:r>
              <a:rPr lang="en-US" altLang="zh-CN" dirty="0" smtClean="0"/>
              <a:t>let 		 and force </a:t>
            </a:r>
            <a:r>
              <a:rPr lang="en-US" altLang="zh-CN" b="1" dirty="0" smtClean="0"/>
              <a:t>s</a:t>
            </a:r>
            <a:r>
              <a:rPr lang="en-US" altLang="zh-CN" dirty="0" smtClean="0"/>
              <a:t>, the code of X, become sparse</a:t>
            </a:r>
          </a:p>
          <a:p>
            <a:endParaRPr lang="en-US" altLang="zh-CN" dirty="0"/>
          </a:p>
          <a:p>
            <a:r>
              <a:rPr lang="en-US" altLang="zh-CN" dirty="0" smtClean="0"/>
              <a:t>X can be represented by β and </a:t>
            </a:r>
            <a:r>
              <a:rPr lang="en-US" altLang="zh-CN" b="1" dirty="0" smtClean="0"/>
              <a:t>s</a:t>
            </a:r>
            <a:r>
              <a:rPr lang="en-US" altLang="zh-CN" dirty="0" smtClean="0"/>
              <a:t> </a:t>
            </a:r>
            <a:endParaRPr lang="en-US" altLang="zh-CN" dirty="0"/>
          </a:p>
        </p:txBody>
      </p:sp>
      <p:graphicFrame>
        <p:nvGraphicFramePr>
          <p:cNvPr id="9" name="对象 8"/>
          <p:cNvGraphicFramePr>
            <a:graphicFrameLocks noChangeAspect="1"/>
          </p:cNvGraphicFramePr>
          <p:nvPr/>
        </p:nvGraphicFramePr>
        <p:xfrm>
          <a:off x="3841750" y="1914525"/>
          <a:ext cx="114300" cy="177800"/>
        </p:xfrm>
        <a:graphic>
          <a:graphicData uri="http://schemas.openxmlformats.org/presentationml/2006/ole">
            <mc:AlternateContent xmlns:mc="http://schemas.openxmlformats.org/markup-compatibility/2006">
              <mc:Choice xmlns:v="urn:schemas-microsoft-com:vml" Requires="v">
                <p:oleObj spid="_x0000_s22075" name="Equation" r:id="rId4" imgW="114120" imgH="177480" progId="Equation.DSMT4">
                  <p:embed/>
                </p:oleObj>
              </mc:Choice>
              <mc:Fallback>
                <p:oleObj name="Equation" r:id="rId4" imgW="114120" imgH="177480" progId="Equation.DSMT4">
                  <p:embed/>
                  <p:pic>
                    <p:nvPicPr>
                      <p:cNvPr id="0" name=""/>
                      <p:cNvPicPr/>
                      <p:nvPr/>
                    </p:nvPicPr>
                    <p:blipFill>
                      <a:blip r:embed="rId5"/>
                      <a:stretch>
                        <a:fillRect/>
                      </a:stretch>
                    </p:blipFill>
                    <p:spPr>
                      <a:xfrm>
                        <a:off x="3841750" y="1914525"/>
                        <a:ext cx="114300" cy="177800"/>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246550810"/>
              </p:ext>
            </p:extLst>
          </p:nvPr>
        </p:nvGraphicFramePr>
        <p:xfrm>
          <a:off x="1273629" y="2728231"/>
          <a:ext cx="1411514" cy="657084"/>
        </p:xfrm>
        <a:graphic>
          <a:graphicData uri="http://schemas.openxmlformats.org/presentationml/2006/ole">
            <mc:AlternateContent xmlns:mc="http://schemas.openxmlformats.org/markup-compatibility/2006">
              <mc:Choice xmlns:v="urn:schemas-microsoft-com:vml" Requires="v">
                <p:oleObj spid="_x0000_s22076" name="Equation" r:id="rId6" imgW="736560" imgH="342720" progId="Equation.DSMT4">
                  <p:embed/>
                </p:oleObj>
              </mc:Choice>
              <mc:Fallback>
                <p:oleObj name="Equation" r:id="rId6" imgW="736560" imgH="342720" progId="Equation.DSMT4">
                  <p:embed/>
                  <p:pic>
                    <p:nvPicPr>
                      <p:cNvPr id="0" name=""/>
                      <p:cNvPicPr/>
                      <p:nvPr/>
                    </p:nvPicPr>
                    <p:blipFill>
                      <a:blip r:embed="rId7"/>
                      <a:stretch>
                        <a:fillRect/>
                      </a:stretch>
                    </p:blipFill>
                    <p:spPr>
                      <a:xfrm>
                        <a:off x="1273629" y="2728231"/>
                        <a:ext cx="1411514" cy="657084"/>
                      </a:xfrm>
                      <a:prstGeom prst="rect">
                        <a:avLst/>
                      </a:prstGeom>
                    </p:spPr>
                  </p:pic>
                </p:oleObj>
              </mc:Fallback>
            </mc:AlternateContent>
          </a:graphicData>
        </a:graphic>
      </p:graphicFrame>
    </p:spTree>
    <p:extLst>
      <p:ext uri="{BB962C8B-B14F-4D97-AF65-F5344CB8AC3E}">
        <p14:creationId xmlns:p14="http://schemas.microsoft.com/office/powerpoint/2010/main" val="23973075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Retrospect</Template>
  <TotalTime>1216</TotalTime>
  <Pages>0</Pages>
  <Words>2244</Words>
  <Characters>0</Characters>
  <Application>Microsoft Office PowerPoint</Application>
  <DocSecurity>0</DocSecurity>
  <PresentationFormat>全屏显示(4:3)</PresentationFormat>
  <Lines>0</Lines>
  <Paragraphs>247</Paragraphs>
  <Slides>25</Slides>
  <Notes>25</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35" baseType="lpstr">
      <vt:lpstr>方正细谭黑简体</vt:lpstr>
      <vt:lpstr>黑体</vt:lpstr>
      <vt:lpstr>宋体</vt:lpstr>
      <vt:lpstr>幼圆</vt:lpstr>
      <vt:lpstr>Arial</vt:lpstr>
      <vt:lpstr>Calibri</vt:lpstr>
      <vt:lpstr>Calibri Light</vt:lpstr>
      <vt:lpstr>Times New Roman</vt:lpstr>
      <vt:lpstr>回顾</vt:lpstr>
      <vt:lpstr>MathType 6.0 Equation</vt:lpstr>
      <vt:lpstr>Sparse Topical Coding</vt:lpstr>
      <vt:lpstr>Catalog</vt:lpstr>
      <vt:lpstr>Problem Definition</vt:lpstr>
      <vt:lpstr>Problem Definition</vt:lpstr>
      <vt:lpstr>Problem Definition</vt:lpstr>
      <vt:lpstr>Problem Definition</vt:lpstr>
      <vt:lpstr>Sparse Coding</vt:lpstr>
      <vt:lpstr>Sparse Coding</vt:lpstr>
      <vt:lpstr>Sparse Coding</vt:lpstr>
      <vt:lpstr>Sparse Coding</vt:lpstr>
      <vt:lpstr>Sparse Topical Coding</vt:lpstr>
      <vt:lpstr>Sparse Topical Coding(Jun Zhu, Eric P. Xing. UAI, 2011)</vt:lpstr>
      <vt:lpstr>Sparse Topical Coding</vt:lpstr>
      <vt:lpstr>Sparse Topical Coding</vt:lpstr>
      <vt:lpstr>Sparse Topical Coding</vt:lpstr>
      <vt:lpstr>Sparse Topical Coding</vt:lpstr>
      <vt:lpstr>Sparse Topical Coding</vt:lpstr>
      <vt:lpstr>Sparse Topical Coding</vt:lpstr>
      <vt:lpstr>Sparse Topical Coding</vt:lpstr>
      <vt:lpstr>Experiment</vt:lpstr>
      <vt:lpstr>Experiment</vt:lpstr>
      <vt:lpstr>Conclusion</vt:lpstr>
      <vt:lpstr>Conclusion</vt:lpstr>
      <vt:lpstr>Conclusion</vt:lpstr>
      <vt:lpstr>PowerPoint 演示文稿</vt:lpstr>
    </vt:vector>
  </TitlesOfParts>
  <Manager/>
  <Company>Microsoft</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fdsa</dc:title>
  <dc:subject/>
  <dc:creator>admin</dc:creator>
  <cp:keywords/>
  <dc:description/>
  <cp:lastModifiedBy>Guotianyi</cp:lastModifiedBy>
  <cp:revision>535</cp:revision>
  <dcterms:created xsi:type="dcterms:W3CDTF">2014-06-03T02:52:00Z</dcterms:created>
  <dcterms:modified xsi:type="dcterms:W3CDTF">2017-04-27T00:35:59Z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ame">
    <vt:lpwstr>A000120150209A08KWBG.ppt</vt:lpwstr>
  </property>
  <property fmtid="{D5CDD505-2E9C-101B-9397-08002B2CF9AE}" pid="3" name="fileid">
    <vt:lpwstr>541783</vt:lpwstr>
  </property>
  <property fmtid="{D5CDD505-2E9C-101B-9397-08002B2CF9AE}" pid="4" name="KSOProductBuildVer">
    <vt:lpwstr>2052-9.1.0.4856</vt:lpwstr>
  </property>
</Properties>
</file>