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  <p:sldMasterId id="2147483680" r:id="rId4"/>
    <p:sldMasterId id="2147483690" r:id="rId5"/>
    <p:sldMasterId id="2147483700" r:id="rId6"/>
  </p:sldMasterIdLst>
  <p:notesMasterIdLst>
    <p:notesMasterId r:id="rId24"/>
  </p:notesMasterIdLst>
  <p:sldIdLst>
    <p:sldId id="256" r:id="rId7"/>
    <p:sldId id="258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08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A71D1-5DC1-488C-A12F-5C9BA3387CD9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AB443-D262-47EC-B31D-F35E9CF63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9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75CF-ECE3-4B69-BB20-4BB18D97BC00}" type="slidenum">
              <a:rPr lang="id-ID">
                <a:solidFill>
                  <a:prstClr val="black"/>
                </a:solidFill>
              </a:rPr>
              <a:pPr/>
              <a:t>1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1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75CF-ECE3-4B69-BB20-4BB18D97BC00}" type="slidenum">
              <a:rPr lang="id-ID">
                <a:solidFill>
                  <a:prstClr val="black"/>
                </a:solidFill>
              </a:rPr>
              <a:pPr/>
              <a:t>2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6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a knowledge base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corpus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intuition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assumes that for any entity pair (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belonging to the relation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relation mentions of (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express the same relation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AB443-D262-47EC-B31D-F35E9CF633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at-least-one of the relation mentions in each bag express the relation assigned via the intuition of distant supervision.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[9] and Multi-Instance Multi-label(MIML) learning [10] further support multiple relations expressed by different sentences in a bag.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AB443-D262-47EC-B31D-F35E9CF633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22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perspective of relation mentions, we observe that relation mentions of the same entity pair may express different relations.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same time, those expressing the same relation may not share the same entity pair.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Obviously, the relation mentions expressing the same relation are similar to each other in the semantic level.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AB443-D262-47EC-B31D-F35E9CF633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1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recent works (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Socher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al., 2012; Zeng</a:t>
            </a:r>
          </a:p>
          <a:p>
            <a:r>
              <a:rPr lang="da-DK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al., 2014; dos Santos et al., 2015) attempt to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deep neural networks in relation classification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handcrafted features. These methods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classifier based on sentence-level annotated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data, which cannot be applied in large-scale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(Zeng et al., 2015) incorporates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multi-instance learning with neural network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which can build relation extractor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distant supervision data. Although the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achieves significant improvement in relation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extraction, it is still far from satisfactory.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AB443-D262-47EC-B31D-F35E9CF633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1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参数设置</a:t>
            </a:r>
            <a:r>
              <a:rPr lang="zh-CN" altLang="en-US" baseline="0" dirty="0"/>
              <a:t> 细节</a:t>
            </a:r>
            <a:endParaRPr lang="en-US" altLang="zh-CN" baseline="0" dirty="0"/>
          </a:p>
          <a:p>
            <a:pPr marL="0" indent="0">
              <a:buNone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For both CNN and PCNN, the ONE method brings better performance as compared to CNN/PCNN. The reason is that the original distant supervision training data contains a lot of noise and the noisy data will damage the performance of relation extraction.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For both CNN and PCNN, the AVE method is useful for relation extraction as compared to CNN/PCNN. It indicates that considering more sentences is beneficial to relation extraction since the noise can be reduced by mutual complementation of information.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For both CNN and PCNN, the AVE method has a similar performance compared to the ONE method.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For both CNN and PCNN, the ATT method achieves the highest precision over the entire range of recall compared to other methods including the AVE method.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AB443-D262-47EC-B31D-F35E9CF6339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21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original testing data set, there are 74,857 entity pairs that correspond to only one sentence, nearly 3/4 over all entity pairs. Since the superiority of our selective attention lies in the entity pairs containing multiple sentences</a:t>
            </a:r>
          </a:p>
          <a:p>
            <a:pPr marL="0" indent="0">
              <a:buNone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For both CNN and PCNN, the ATT method achieves the best performance in all test settings. It demonstrates the effectiveness of sentence-level selective attention for multi-instance learning.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For both CNN and PCNN, the AVE method is comparable to the ATT method in the One test setting. However, when the number of testing sentences per entity pair grows,</a:t>
            </a:r>
          </a:p>
          <a:p>
            <a:r>
              <a:rPr lang="en-US" altLang="zh-CN" dirty="0"/>
              <a:t>3.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both CNN and PCNN, the ATT method outperforms other two baselines over 5% and 9% in the Two and All test settings.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AB443-D262-47EC-B31D-F35E9CF6339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83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demonstrates that the human-designed feature cannot concisely express the semantic meaning of the sentences, and the inevitable error brought by NLP tools will hurt the performance of relation extraction.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PCNN+ATT performs much better as compared to CNN+ATT over the entire range of recall.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AB443-D262-47EC-B31D-F35E9CF6339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4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B27B-E58D-4A24-B784-FC657D17B93B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4AD-67AF-4F59-9F24-F78FD559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3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B27B-E58D-4A24-B784-FC657D17B93B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4AD-67AF-4F59-9F24-F78FD559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B27B-E58D-4A24-B784-FC657D17B93B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4AD-67AF-4F59-9F24-F78FD559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0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ea typeface="宋体" panose="02010600030101010101" pitchFamily="2" charset="-122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fld id="{06AB8C3C-CB58-43CA-9025-7AD145B85B46}" type="datetime1">
              <a:rPr lang="zh-CN" altLang="en-US" smtClean="0">
                <a:solidFill>
                  <a:srgbClr val="4B4D4F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t>2018/6/19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EE1A14-67C4-44F6-B266-6D4410088BB5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298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003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1"/>
            <a:ext cx="2743200" cy="36618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defTabSz="1219170" eaLnBrk="1" hangingPunct="1">
              <a:buFont typeface="Arial" panose="020B0604020202020204" pitchFamily="34" charset="0"/>
              <a:buNone/>
              <a:defRPr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AC394-BC7E-46DE-9298-F1E194B8BF6E}" type="datetime1">
              <a:rPr lang="zh-CN" altLang="en-US">
                <a:solidFill>
                  <a:srgbClr val="4B4D4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2018/6/19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F3D62E-5CD7-4F7F-8888-54F689243974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 sz="2400">
              <a:solidFill>
                <a:srgbClr val="4B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23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609600" y="1176867"/>
            <a:ext cx="10941051" cy="454025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4985" y="1449918"/>
            <a:ext cx="10342033" cy="3958167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64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2679700" y="-378884"/>
            <a:ext cx="6800851" cy="560070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952751" y="-378884"/>
            <a:ext cx="6286500" cy="5346701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18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147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530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95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B27B-E58D-4A24-B784-FC657D17B93B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4AD-67AF-4F59-9F24-F78FD559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3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094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ea typeface="宋体" panose="02010600030101010101" pitchFamily="2" charset="-122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fld id="{06AB8C3C-CB58-43CA-9025-7AD145B85B46}" type="datetime1">
              <a:rPr lang="zh-CN" altLang="en-US" smtClean="0">
                <a:solidFill>
                  <a:srgbClr val="4B4D4F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t>2018/6/19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EE1A14-67C4-44F6-B266-6D4410088BB5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32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23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1"/>
            <a:ext cx="2743200" cy="36618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defTabSz="1219170" eaLnBrk="1" hangingPunct="1">
              <a:buFont typeface="Arial" panose="020B0604020202020204" pitchFamily="34" charset="0"/>
              <a:buNone/>
              <a:defRPr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AC394-BC7E-46DE-9298-F1E194B8BF6E}" type="datetime1">
              <a:rPr lang="zh-CN" altLang="en-US">
                <a:solidFill>
                  <a:srgbClr val="4B4D4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2018/6/19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F3D62E-5CD7-4F7F-8888-54F689243974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 sz="2400">
              <a:solidFill>
                <a:srgbClr val="4B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609600" y="1176867"/>
            <a:ext cx="10941051" cy="454025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4985" y="1449918"/>
            <a:ext cx="10342033" cy="3958167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20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2679700" y="-378884"/>
            <a:ext cx="6800851" cy="560070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952751" y="-378884"/>
            <a:ext cx="6286500" cy="5346701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93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42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015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2756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83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B27B-E58D-4A24-B784-FC657D17B93B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4AD-67AF-4F59-9F24-F78FD559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621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ea typeface="宋体" panose="02010600030101010101" pitchFamily="2" charset="-122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fld id="{06AB8C3C-CB58-43CA-9025-7AD145B85B46}" type="datetime1">
              <a:rPr lang="zh-CN" altLang="en-US" smtClean="0">
                <a:solidFill>
                  <a:srgbClr val="4B4D4F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t>2018/6/19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EE1A14-67C4-44F6-B266-6D4410088BB5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48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455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1"/>
            <a:ext cx="2743200" cy="36618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defTabSz="1219170" eaLnBrk="1" hangingPunct="1">
              <a:buFont typeface="Arial" panose="020B0604020202020204" pitchFamily="34" charset="0"/>
              <a:buNone/>
              <a:defRPr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AC394-BC7E-46DE-9298-F1E194B8BF6E}" type="datetime1">
              <a:rPr lang="zh-CN" altLang="en-US">
                <a:solidFill>
                  <a:srgbClr val="4B4D4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2018/6/19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F3D62E-5CD7-4F7F-8888-54F689243974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 sz="2400">
              <a:solidFill>
                <a:srgbClr val="4B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073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609600" y="1176867"/>
            <a:ext cx="10941051" cy="454025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4985" y="1449918"/>
            <a:ext cx="10342033" cy="3958167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663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2679700" y="-378884"/>
            <a:ext cx="6800851" cy="560070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952751" y="-378884"/>
            <a:ext cx="6286500" cy="5346701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85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50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383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643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4008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ea typeface="宋体" panose="02010600030101010101" pitchFamily="2" charset="-122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fld id="{06AB8C3C-CB58-43CA-9025-7AD145B85B46}" type="datetime1">
              <a:rPr lang="zh-CN" altLang="en-US" smtClean="0">
                <a:solidFill>
                  <a:srgbClr val="4B4D4F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t>2018/6/19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EE1A14-67C4-44F6-B266-6D4410088BB5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6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B27B-E58D-4A24-B784-FC657D17B93B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4AD-67AF-4F59-9F24-F78FD559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520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1264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1"/>
            <a:ext cx="2743200" cy="36618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defTabSz="1219170" eaLnBrk="1" hangingPunct="1">
              <a:buFont typeface="Arial" panose="020B0604020202020204" pitchFamily="34" charset="0"/>
              <a:buNone/>
              <a:defRPr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AC394-BC7E-46DE-9298-F1E194B8BF6E}" type="datetime1">
              <a:rPr lang="zh-CN" altLang="en-US">
                <a:solidFill>
                  <a:srgbClr val="4B4D4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2018/6/19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F3D62E-5CD7-4F7F-8888-54F689243974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 sz="2400">
              <a:solidFill>
                <a:srgbClr val="4B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855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609600" y="1176867"/>
            <a:ext cx="10941051" cy="454025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4985" y="1449918"/>
            <a:ext cx="10342033" cy="3958167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189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2679700" y="-378884"/>
            <a:ext cx="6800851" cy="560070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952751" y="-378884"/>
            <a:ext cx="6286500" cy="5346701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648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8219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0279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728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1809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ea typeface="宋体" panose="02010600030101010101" pitchFamily="2" charset="-122"/>
              </a:defRPr>
            </a:lvl1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fld id="{06AB8C3C-CB58-43CA-9025-7AD145B85B46}" type="datetime1">
              <a:rPr lang="zh-CN" altLang="en-US" smtClean="0">
                <a:solidFill>
                  <a:srgbClr val="4B4D4F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t>2018/6/19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EE1A14-67C4-44F6-B266-6D4410088BB5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914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11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B27B-E58D-4A24-B784-FC657D17B93B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4AD-67AF-4F59-9F24-F78FD559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931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1"/>
            <a:ext cx="2743200" cy="36618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defTabSz="1219170" eaLnBrk="1" hangingPunct="1">
              <a:buFont typeface="Arial" panose="020B0604020202020204" pitchFamily="34" charset="0"/>
              <a:buNone/>
              <a:defRPr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AC394-BC7E-46DE-9298-F1E194B8BF6E}" type="datetime1">
              <a:rPr lang="zh-CN" altLang="en-US">
                <a:solidFill>
                  <a:srgbClr val="4B4D4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2018/6/19</a:t>
            </a:fld>
            <a:endParaRPr lang="zh-CN" altLang="en-US">
              <a:solidFill>
                <a:srgbClr val="4B4D4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1219170" fontAlgn="base">
              <a:buFont typeface="Arial" panose="020B0604020202020204" pitchFamily="34" charset="0"/>
              <a:buNone/>
              <a:defRPr noProof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F3D62E-5CD7-4F7F-8888-54F689243974}" type="slidenum">
              <a:rPr lang="zh-CN" altLang="en-US">
                <a:solidFill>
                  <a:srgbClr val="4B4D4F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 sz="2400">
              <a:solidFill>
                <a:srgbClr val="4B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671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609600" y="1176867"/>
            <a:ext cx="10941051" cy="454025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4985" y="1449918"/>
            <a:ext cx="10342033" cy="3958167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68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2679700" y="-378884"/>
            <a:ext cx="6800851" cy="5600701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952751" y="-378884"/>
            <a:ext cx="6286500" cy="5346701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141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1102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4089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315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2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B27B-E58D-4A24-B784-FC657D17B93B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4AD-67AF-4F59-9F24-F78FD559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41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B27B-E58D-4A24-B784-FC657D17B93B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4AD-67AF-4F59-9F24-F78FD559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1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B27B-E58D-4A24-B784-FC657D17B93B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4AD-67AF-4F59-9F24-F78FD559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6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B27B-E58D-4A24-B784-FC657D17B93B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4AD-67AF-4F59-9F24-F78FD559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2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B27B-E58D-4A24-B784-FC657D17B93B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94AD-67AF-4F59-9F24-F78FD559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4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fld id="{EDEEEA86-D96A-44CA-9EE4-84298454D8D7}" type="slidenum">
              <a:rPr lang="zh-CN" altLang="en-US" smtClean="0">
                <a:solidFill>
                  <a:srgbClr val="4B4D4F">
                    <a:tint val="75000"/>
                  </a:srgbClr>
                </a:solidFill>
              </a:rPr>
              <a:pPr defTabSz="609585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49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609585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219170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828754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438339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594" indent="-228594" algn="l" defTabSz="914377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783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fld id="{EDEEEA86-D96A-44CA-9EE4-84298454D8D7}" type="slidenum">
              <a:rPr lang="zh-CN" altLang="en-US" smtClean="0">
                <a:solidFill>
                  <a:srgbClr val="4B4D4F">
                    <a:tint val="75000"/>
                  </a:srgbClr>
                </a:solidFill>
              </a:rPr>
              <a:pPr defTabSz="609585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1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609585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219170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828754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438339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594" indent="-228594" algn="l" defTabSz="914377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783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fld id="{EDEEEA86-D96A-44CA-9EE4-84298454D8D7}" type="slidenum">
              <a:rPr lang="zh-CN" altLang="en-US" smtClean="0">
                <a:solidFill>
                  <a:srgbClr val="4B4D4F">
                    <a:tint val="75000"/>
                  </a:srgbClr>
                </a:solidFill>
              </a:rPr>
              <a:pPr defTabSz="609585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609585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219170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828754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438339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594" indent="-228594" algn="l" defTabSz="914377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783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fld id="{EDEEEA86-D96A-44CA-9EE4-84298454D8D7}" type="slidenum">
              <a:rPr lang="zh-CN" altLang="en-US" smtClean="0">
                <a:solidFill>
                  <a:srgbClr val="4B4D4F">
                    <a:tint val="75000"/>
                  </a:srgbClr>
                </a:solidFill>
              </a:rPr>
              <a:pPr defTabSz="609585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1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609585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219170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828754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438339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594" indent="-228594" algn="l" defTabSz="914377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783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09585">
              <a:spcBef>
                <a:spcPct val="0"/>
              </a:spcBef>
              <a:spcAft>
                <a:spcPct val="0"/>
              </a:spcAft>
              <a:defRPr/>
            </a:pPr>
            <a:fld id="{EDEEEA86-D96A-44CA-9EE4-84298454D8D7}" type="slidenum">
              <a:rPr lang="zh-CN" altLang="en-US" smtClean="0">
                <a:solidFill>
                  <a:srgbClr val="4B4D4F">
                    <a:tint val="75000"/>
                  </a:srgbClr>
                </a:solidFill>
              </a:rPr>
              <a:pPr defTabSz="609585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4B4D4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4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txStyles>
    <p:titleStyle>
      <a:lvl1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91437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609585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219170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828754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438339" algn="l" defTabSz="914377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594" indent="-228594" algn="l" defTabSz="914377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783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defTabSz="91437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774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Visio_Drawing1.vsd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1"/>
            </p:custDataLst>
          </p:nvPr>
        </p:nvSpPr>
        <p:spPr>
          <a:xfrm>
            <a:off x="0" y="1211286"/>
            <a:ext cx="12192000" cy="4393871"/>
          </a:xfrm>
          <a:prstGeom prst="rect">
            <a:avLst/>
          </a:prstGeom>
          <a:solidFill>
            <a:srgbClr val="F3E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8" name="PA_文本框 2"/>
          <p:cNvSpPr txBox="1"/>
          <p:nvPr>
            <p:custDataLst>
              <p:tags r:id="rId2"/>
            </p:custDataLst>
          </p:nvPr>
        </p:nvSpPr>
        <p:spPr>
          <a:xfrm>
            <a:off x="3015673" y="3459335"/>
            <a:ext cx="832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4B4D4F">
                    <a:lumMod val="75000"/>
                  </a:srgbClr>
                </a:solidFill>
                <a:latin typeface="微软雅黑"/>
                <a:cs typeface="Open Sans" panose="020B0606030504020204" pitchFamily="34" charset="0"/>
              </a:rPr>
              <a:t>Relation Extraction</a:t>
            </a:r>
            <a:endParaRPr lang="en-US" sz="4800" b="1" dirty="0">
              <a:solidFill>
                <a:srgbClr val="4B4D4F">
                  <a:lumMod val="75000"/>
                </a:srgbClr>
              </a:solidFill>
              <a:latin typeface="微软雅黑"/>
              <a:cs typeface="Open Sans" panose="020B0606030504020204" pitchFamily="34" charset="0"/>
            </a:endParaRPr>
          </a:p>
        </p:txBody>
      </p:sp>
      <p:sp>
        <p:nvSpPr>
          <p:cNvPr id="22" name="PA_文本框 62"/>
          <p:cNvSpPr txBox="1"/>
          <p:nvPr>
            <p:custDataLst>
              <p:tags r:id="rId3"/>
            </p:custDataLst>
          </p:nvPr>
        </p:nvSpPr>
        <p:spPr>
          <a:xfrm>
            <a:off x="5537201" y="4620961"/>
            <a:ext cx="5802145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4B4D4F">
                    <a:lumMod val="75000"/>
                  </a:srgb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 Unicode MS" panose="020B0604020202020204" pitchFamily="34" charset="-122"/>
              </a:rPr>
              <a:t>2017</a:t>
            </a:r>
            <a:r>
              <a:rPr lang="zh-CN" altLang="en-US" sz="900" dirty="0">
                <a:solidFill>
                  <a:srgbClr val="4B4D4F">
                    <a:lumMod val="75000"/>
                  </a:srgb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 Unicode MS" panose="020B0604020202020204" pitchFamily="34" charset="-122"/>
              </a:rPr>
              <a:t>年</a:t>
            </a:r>
            <a:r>
              <a:rPr lang="en-US" altLang="zh-CN" sz="900" dirty="0">
                <a:solidFill>
                  <a:srgbClr val="4B4D4F">
                    <a:lumMod val="75000"/>
                  </a:srgb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 Unicode MS" panose="020B0604020202020204" pitchFamily="34" charset="-122"/>
              </a:rPr>
              <a:t>5</a:t>
            </a:r>
            <a:r>
              <a:rPr lang="zh-CN" altLang="en-US" sz="900" dirty="0">
                <a:solidFill>
                  <a:srgbClr val="4B4D4F">
                    <a:lumMod val="75000"/>
                  </a:srgb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 Unicode MS" panose="020B0604020202020204" pitchFamily="34" charset="-122"/>
              </a:rPr>
              <a:t>月</a:t>
            </a:r>
            <a:r>
              <a:rPr lang="en-US" altLang="zh-CN" sz="900" dirty="0">
                <a:solidFill>
                  <a:srgbClr val="4B4D4F">
                    <a:lumMod val="75000"/>
                  </a:srgb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 Unicode MS" panose="020B0604020202020204" pitchFamily="34" charset="-122"/>
              </a:rPr>
              <a:t>4</a:t>
            </a:r>
            <a:r>
              <a:rPr lang="zh-CN" altLang="en-US" sz="900" dirty="0">
                <a:solidFill>
                  <a:srgbClr val="4B4D4F">
                    <a:lumMod val="75000"/>
                  </a:srgb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 Unicode MS" panose="020B0604020202020204" pitchFamily="34" charset="-122"/>
              </a:rPr>
              <a:t>日 杨绍雄</a:t>
            </a:r>
            <a:endParaRPr lang="en-US" altLang="zh-CN" sz="900" dirty="0">
              <a:solidFill>
                <a:srgbClr val="4B4D4F">
                  <a:lumMod val="75000"/>
                </a:srgbClr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 Unicode MS" panose="020B0604020202020204" pitchFamily="34" charset="-122"/>
            </a:endParaRPr>
          </a:p>
        </p:txBody>
      </p:sp>
      <p:sp>
        <p:nvSpPr>
          <p:cNvPr id="24" name="PA_任意多边形 7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338717" y="1654920"/>
            <a:ext cx="5082827" cy="3609473"/>
          </a:xfrm>
          <a:custGeom>
            <a:avLst/>
            <a:gdLst>
              <a:gd name="T0" fmla="*/ 1287 w 1323"/>
              <a:gd name="T1" fmla="*/ 453 h 938"/>
              <a:gd name="T2" fmla="*/ 1274 w 1323"/>
              <a:gd name="T3" fmla="*/ 447 h 938"/>
              <a:gd name="T4" fmla="*/ 1080 w 1323"/>
              <a:gd name="T5" fmla="*/ 427 h 938"/>
              <a:gd name="T6" fmla="*/ 1084 w 1323"/>
              <a:gd name="T7" fmla="*/ 193 h 938"/>
              <a:gd name="T8" fmla="*/ 1242 w 1323"/>
              <a:gd name="T9" fmla="*/ 26 h 938"/>
              <a:gd name="T10" fmla="*/ 1238 w 1323"/>
              <a:gd name="T11" fmla="*/ 17 h 938"/>
              <a:gd name="T12" fmla="*/ 1073 w 1323"/>
              <a:gd name="T13" fmla="*/ 177 h 938"/>
              <a:gd name="T14" fmla="*/ 500 w 1323"/>
              <a:gd name="T15" fmla="*/ 12 h 938"/>
              <a:gd name="T16" fmla="*/ 1073 w 1323"/>
              <a:gd name="T17" fmla="*/ 413 h 938"/>
              <a:gd name="T18" fmla="*/ 770 w 1323"/>
              <a:gd name="T19" fmla="*/ 261 h 938"/>
              <a:gd name="T20" fmla="*/ 520 w 1323"/>
              <a:gd name="T21" fmla="*/ 148 h 938"/>
              <a:gd name="T22" fmla="*/ 543 w 1323"/>
              <a:gd name="T23" fmla="*/ 111 h 938"/>
              <a:gd name="T24" fmla="*/ 530 w 1323"/>
              <a:gd name="T25" fmla="*/ 99 h 938"/>
              <a:gd name="T26" fmla="*/ 226 w 1323"/>
              <a:gd name="T27" fmla="*/ 143 h 938"/>
              <a:gd name="T28" fmla="*/ 0 w 1323"/>
              <a:gd name="T29" fmla="*/ 308 h 938"/>
              <a:gd name="T30" fmla="*/ 6 w 1323"/>
              <a:gd name="T31" fmla="*/ 444 h 938"/>
              <a:gd name="T32" fmla="*/ 244 w 1323"/>
              <a:gd name="T33" fmla="*/ 475 h 938"/>
              <a:gd name="T34" fmla="*/ 467 w 1323"/>
              <a:gd name="T35" fmla="*/ 831 h 938"/>
              <a:gd name="T36" fmla="*/ 562 w 1323"/>
              <a:gd name="T37" fmla="*/ 651 h 938"/>
              <a:gd name="T38" fmla="*/ 810 w 1323"/>
              <a:gd name="T39" fmla="*/ 730 h 938"/>
              <a:gd name="T40" fmla="*/ 661 w 1323"/>
              <a:gd name="T41" fmla="*/ 937 h 938"/>
              <a:gd name="T42" fmla="*/ 1318 w 1323"/>
              <a:gd name="T43" fmla="*/ 934 h 938"/>
              <a:gd name="T44" fmla="*/ 1283 w 1323"/>
              <a:gd name="T45" fmla="*/ 453 h 938"/>
              <a:gd name="T46" fmla="*/ 1275 w 1323"/>
              <a:gd name="T47" fmla="*/ 448 h 938"/>
              <a:gd name="T48" fmla="*/ 1175 w 1323"/>
              <a:gd name="T49" fmla="*/ 797 h 938"/>
              <a:gd name="T50" fmla="*/ 1275 w 1323"/>
              <a:gd name="T51" fmla="*/ 448 h 938"/>
              <a:gd name="T52" fmla="*/ 774 w 1323"/>
              <a:gd name="T53" fmla="*/ 278 h 938"/>
              <a:gd name="T54" fmla="*/ 454 w 1323"/>
              <a:gd name="T55" fmla="*/ 494 h 938"/>
              <a:gd name="T56" fmla="*/ 573 w 1323"/>
              <a:gd name="T57" fmla="*/ 617 h 938"/>
              <a:gd name="T58" fmla="*/ 595 w 1323"/>
              <a:gd name="T59" fmla="*/ 580 h 938"/>
              <a:gd name="T60" fmla="*/ 659 w 1323"/>
              <a:gd name="T61" fmla="*/ 472 h 938"/>
              <a:gd name="T62" fmla="*/ 633 w 1323"/>
              <a:gd name="T63" fmla="*/ 607 h 938"/>
              <a:gd name="T64" fmla="*/ 596 w 1323"/>
              <a:gd name="T65" fmla="*/ 581 h 938"/>
              <a:gd name="T66" fmla="*/ 1075 w 1323"/>
              <a:gd name="T67" fmla="*/ 423 h 938"/>
              <a:gd name="T68" fmla="*/ 1078 w 1323"/>
              <a:gd name="T69" fmla="*/ 427 h 938"/>
              <a:gd name="T70" fmla="*/ 811 w 1323"/>
              <a:gd name="T71" fmla="*/ 726 h 938"/>
              <a:gd name="T72" fmla="*/ 525 w 1323"/>
              <a:gd name="T73" fmla="*/ 15 h 938"/>
              <a:gd name="T74" fmla="*/ 1084 w 1323"/>
              <a:gd name="T75" fmla="*/ 403 h 938"/>
              <a:gd name="T76" fmla="*/ 1072 w 1323"/>
              <a:gd name="T77" fmla="*/ 416 h 938"/>
              <a:gd name="T78" fmla="*/ 781 w 1323"/>
              <a:gd name="T79" fmla="*/ 280 h 938"/>
              <a:gd name="T80" fmla="*/ 543 w 1323"/>
              <a:gd name="T81" fmla="*/ 155 h 938"/>
              <a:gd name="T82" fmla="*/ 550 w 1323"/>
              <a:gd name="T83" fmla="*/ 350 h 938"/>
              <a:gd name="T84" fmla="*/ 533 w 1323"/>
              <a:gd name="T85" fmla="*/ 161 h 938"/>
              <a:gd name="T86" fmla="*/ 154 w 1323"/>
              <a:gd name="T87" fmla="*/ 247 h 938"/>
              <a:gd name="T88" fmla="*/ 250 w 1323"/>
              <a:gd name="T89" fmla="*/ 135 h 938"/>
              <a:gd name="T90" fmla="*/ 151 w 1323"/>
              <a:gd name="T91" fmla="*/ 248 h 938"/>
              <a:gd name="T92" fmla="*/ 150 w 1323"/>
              <a:gd name="T93" fmla="*/ 250 h 938"/>
              <a:gd name="T94" fmla="*/ 152 w 1323"/>
              <a:gd name="T95" fmla="*/ 249 h 938"/>
              <a:gd name="T96" fmla="*/ 251 w 1323"/>
              <a:gd name="T97" fmla="*/ 452 h 938"/>
              <a:gd name="T98" fmla="*/ 472 w 1323"/>
              <a:gd name="T99" fmla="*/ 806 h 938"/>
              <a:gd name="T100" fmla="*/ 255 w 1323"/>
              <a:gd name="T101" fmla="*/ 468 h 938"/>
              <a:gd name="T102" fmla="*/ 549 w 1323"/>
              <a:gd name="T103" fmla="*/ 638 h 938"/>
              <a:gd name="T104" fmla="*/ 569 w 1323"/>
              <a:gd name="T105" fmla="*/ 627 h 938"/>
              <a:gd name="T106" fmla="*/ 593 w 1323"/>
              <a:gd name="T107" fmla="*/ 626 h 938"/>
              <a:gd name="T108" fmla="*/ 593 w 1323"/>
              <a:gd name="T109" fmla="*/ 626 h 938"/>
              <a:gd name="T110" fmla="*/ 833 w 1323"/>
              <a:gd name="T111" fmla="*/ 740 h 938"/>
              <a:gd name="T112" fmla="*/ 834 w 1323"/>
              <a:gd name="T113" fmla="*/ 738 h 938"/>
              <a:gd name="T114" fmla="*/ 1196 w 1323"/>
              <a:gd name="T115" fmla="*/ 809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23" h="938">
                <a:moveTo>
                  <a:pt x="1320" y="937"/>
                </a:moveTo>
                <a:cubicBezTo>
                  <a:pt x="1323" y="937"/>
                  <a:pt x="1323" y="937"/>
                  <a:pt x="1323" y="937"/>
                </a:cubicBezTo>
                <a:cubicBezTo>
                  <a:pt x="1320" y="935"/>
                  <a:pt x="1320" y="935"/>
                  <a:pt x="1320" y="935"/>
                </a:cubicBezTo>
                <a:cubicBezTo>
                  <a:pt x="1287" y="453"/>
                  <a:pt x="1287" y="453"/>
                  <a:pt x="1287" y="453"/>
                </a:cubicBezTo>
                <a:cubicBezTo>
                  <a:pt x="1293" y="453"/>
                  <a:pt x="1298" y="447"/>
                  <a:pt x="1298" y="441"/>
                </a:cubicBezTo>
                <a:cubicBezTo>
                  <a:pt x="1298" y="434"/>
                  <a:pt x="1292" y="428"/>
                  <a:pt x="1285" y="428"/>
                </a:cubicBezTo>
                <a:cubicBezTo>
                  <a:pt x="1278" y="428"/>
                  <a:pt x="1272" y="434"/>
                  <a:pt x="1272" y="441"/>
                </a:cubicBezTo>
                <a:cubicBezTo>
                  <a:pt x="1272" y="443"/>
                  <a:pt x="1273" y="445"/>
                  <a:pt x="1274" y="447"/>
                </a:cubicBezTo>
                <a:cubicBezTo>
                  <a:pt x="833" y="727"/>
                  <a:pt x="833" y="727"/>
                  <a:pt x="833" y="727"/>
                </a:cubicBezTo>
                <a:cubicBezTo>
                  <a:pt x="832" y="726"/>
                  <a:pt x="832" y="725"/>
                  <a:pt x="831" y="725"/>
                </a:cubicBezTo>
                <a:cubicBezTo>
                  <a:pt x="837" y="717"/>
                  <a:pt x="837" y="717"/>
                  <a:pt x="837" y="717"/>
                </a:cubicBezTo>
                <a:cubicBezTo>
                  <a:pt x="1080" y="427"/>
                  <a:pt x="1080" y="427"/>
                  <a:pt x="1080" y="427"/>
                </a:cubicBezTo>
                <a:cubicBezTo>
                  <a:pt x="1081" y="428"/>
                  <a:pt x="1083" y="429"/>
                  <a:pt x="1085" y="429"/>
                </a:cubicBezTo>
                <a:cubicBezTo>
                  <a:pt x="1092" y="429"/>
                  <a:pt x="1098" y="423"/>
                  <a:pt x="1098" y="416"/>
                </a:cubicBezTo>
                <a:cubicBezTo>
                  <a:pt x="1098" y="409"/>
                  <a:pt x="1093" y="403"/>
                  <a:pt x="1086" y="403"/>
                </a:cubicBezTo>
                <a:cubicBezTo>
                  <a:pt x="1084" y="193"/>
                  <a:pt x="1084" y="193"/>
                  <a:pt x="1084" y="193"/>
                </a:cubicBezTo>
                <a:cubicBezTo>
                  <a:pt x="1084" y="193"/>
                  <a:pt x="1085" y="193"/>
                  <a:pt x="1085" y="193"/>
                </a:cubicBezTo>
                <a:cubicBezTo>
                  <a:pt x="1092" y="193"/>
                  <a:pt x="1098" y="187"/>
                  <a:pt x="1098" y="180"/>
                </a:cubicBezTo>
                <a:cubicBezTo>
                  <a:pt x="1098" y="177"/>
                  <a:pt x="1096" y="173"/>
                  <a:pt x="1094" y="171"/>
                </a:cubicBezTo>
                <a:cubicBezTo>
                  <a:pt x="1242" y="26"/>
                  <a:pt x="1242" y="26"/>
                  <a:pt x="1242" y="26"/>
                </a:cubicBezTo>
                <a:cubicBezTo>
                  <a:pt x="1244" y="28"/>
                  <a:pt x="1247" y="29"/>
                  <a:pt x="1250" y="29"/>
                </a:cubicBezTo>
                <a:cubicBezTo>
                  <a:pt x="1257" y="29"/>
                  <a:pt x="1263" y="24"/>
                  <a:pt x="1263" y="17"/>
                </a:cubicBezTo>
                <a:cubicBezTo>
                  <a:pt x="1263" y="10"/>
                  <a:pt x="1257" y="4"/>
                  <a:pt x="1250" y="4"/>
                </a:cubicBezTo>
                <a:cubicBezTo>
                  <a:pt x="1243" y="4"/>
                  <a:pt x="1238" y="10"/>
                  <a:pt x="1238" y="17"/>
                </a:cubicBezTo>
                <a:cubicBezTo>
                  <a:pt x="1238" y="20"/>
                  <a:pt x="1239" y="23"/>
                  <a:pt x="1241" y="25"/>
                </a:cubicBezTo>
                <a:cubicBezTo>
                  <a:pt x="1093" y="170"/>
                  <a:pt x="1093" y="170"/>
                  <a:pt x="1093" y="170"/>
                </a:cubicBezTo>
                <a:cubicBezTo>
                  <a:pt x="1090" y="168"/>
                  <a:pt x="1088" y="168"/>
                  <a:pt x="1085" y="168"/>
                </a:cubicBezTo>
                <a:cubicBezTo>
                  <a:pt x="1079" y="168"/>
                  <a:pt x="1075" y="171"/>
                  <a:pt x="1073" y="177"/>
                </a:cubicBezTo>
                <a:cubicBezTo>
                  <a:pt x="525" y="14"/>
                  <a:pt x="525" y="14"/>
                  <a:pt x="525" y="14"/>
                </a:cubicBezTo>
                <a:cubicBezTo>
                  <a:pt x="525" y="13"/>
                  <a:pt x="525" y="13"/>
                  <a:pt x="525" y="12"/>
                </a:cubicBezTo>
                <a:cubicBezTo>
                  <a:pt x="525" y="5"/>
                  <a:pt x="520" y="0"/>
                  <a:pt x="512" y="0"/>
                </a:cubicBezTo>
                <a:cubicBezTo>
                  <a:pt x="505" y="0"/>
                  <a:pt x="500" y="5"/>
                  <a:pt x="500" y="12"/>
                </a:cubicBezTo>
                <a:cubicBezTo>
                  <a:pt x="500" y="19"/>
                  <a:pt x="505" y="25"/>
                  <a:pt x="512" y="25"/>
                </a:cubicBezTo>
                <a:cubicBezTo>
                  <a:pt x="517" y="25"/>
                  <a:pt x="522" y="22"/>
                  <a:pt x="524" y="18"/>
                </a:cubicBezTo>
                <a:cubicBezTo>
                  <a:pt x="1073" y="412"/>
                  <a:pt x="1073" y="412"/>
                  <a:pt x="1073" y="412"/>
                </a:cubicBezTo>
                <a:cubicBezTo>
                  <a:pt x="1073" y="412"/>
                  <a:pt x="1073" y="412"/>
                  <a:pt x="1073" y="413"/>
                </a:cubicBezTo>
                <a:cubicBezTo>
                  <a:pt x="793" y="272"/>
                  <a:pt x="793" y="272"/>
                  <a:pt x="793" y="272"/>
                </a:cubicBezTo>
                <a:cubicBezTo>
                  <a:pt x="793" y="271"/>
                  <a:pt x="794" y="269"/>
                  <a:pt x="794" y="267"/>
                </a:cubicBezTo>
                <a:cubicBezTo>
                  <a:pt x="794" y="260"/>
                  <a:pt x="788" y="255"/>
                  <a:pt x="781" y="255"/>
                </a:cubicBezTo>
                <a:cubicBezTo>
                  <a:pt x="776" y="255"/>
                  <a:pt x="772" y="257"/>
                  <a:pt x="770" y="261"/>
                </a:cubicBezTo>
                <a:cubicBezTo>
                  <a:pt x="544" y="153"/>
                  <a:pt x="544" y="153"/>
                  <a:pt x="544" y="153"/>
                </a:cubicBezTo>
                <a:cubicBezTo>
                  <a:pt x="545" y="152"/>
                  <a:pt x="546" y="150"/>
                  <a:pt x="546" y="148"/>
                </a:cubicBezTo>
                <a:cubicBezTo>
                  <a:pt x="546" y="141"/>
                  <a:pt x="540" y="135"/>
                  <a:pt x="533" y="135"/>
                </a:cubicBezTo>
                <a:cubicBezTo>
                  <a:pt x="526" y="135"/>
                  <a:pt x="520" y="141"/>
                  <a:pt x="520" y="148"/>
                </a:cubicBezTo>
                <a:cubicBezTo>
                  <a:pt x="520" y="151"/>
                  <a:pt x="521" y="153"/>
                  <a:pt x="523" y="155"/>
                </a:cubicBezTo>
                <a:cubicBezTo>
                  <a:pt x="258" y="446"/>
                  <a:pt x="258" y="446"/>
                  <a:pt x="258" y="446"/>
                </a:cubicBezTo>
                <a:cubicBezTo>
                  <a:pt x="535" y="108"/>
                  <a:pt x="535" y="108"/>
                  <a:pt x="535" y="108"/>
                </a:cubicBezTo>
                <a:cubicBezTo>
                  <a:pt x="537" y="110"/>
                  <a:pt x="540" y="111"/>
                  <a:pt x="543" y="111"/>
                </a:cubicBezTo>
                <a:cubicBezTo>
                  <a:pt x="550" y="111"/>
                  <a:pt x="556" y="105"/>
                  <a:pt x="556" y="98"/>
                </a:cubicBezTo>
                <a:cubicBezTo>
                  <a:pt x="556" y="91"/>
                  <a:pt x="550" y="86"/>
                  <a:pt x="543" y="86"/>
                </a:cubicBezTo>
                <a:cubicBezTo>
                  <a:pt x="536" y="86"/>
                  <a:pt x="530" y="91"/>
                  <a:pt x="530" y="98"/>
                </a:cubicBezTo>
                <a:cubicBezTo>
                  <a:pt x="530" y="99"/>
                  <a:pt x="530" y="99"/>
                  <a:pt x="530" y="99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49" y="128"/>
                  <a:pt x="243" y="123"/>
                  <a:pt x="237" y="123"/>
                </a:cubicBezTo>
                <a:cubicBezTo>
                  <a:pt x="230" y="123"/>
                  <a:pt x="224" y="129"/>
                  <a:pt x="224" y="136"/>
                </a:cubicBezTo>
                <a:cubicBezTo>
                  <a:pt x="224" y="139"/>
                  <a:pt x="225" y="141"/>
                  <a:pt x="226" y="143"/>
                </a:cubicBezTo>
                <a:cubicBezTo>
                  <a:pt x="5" y="304"/>
                  <a:pt x="5" y="304"/>
                  <a:pt x="5" y="304"/>
                </a:cubicBezTo>
                <a:cubicBezTo>
                  <a:pt x="3" y="305"/>
                  <a:pt x="3" y="305"/>
                  <a:pt x="3" y="305"/>
                </a:cubicBezTo>
                <a:cubicBezTo>
                  <a:pt x="4" y="305"/>
                  <a:pt x="4" y="305"/>
                  <a:pt x="4" y="305"/>
                </a:cubicBezTo>
                <a:cubicBezTo>
                  <a:pt x="0" y="308"/>
                  <a:pt x="0" y="308"/>
                  <a:pt x="0" y="308"/>
                </a:cubicBezTo>
                <a:cubicBezTo>
                  <a:pt x="5" y="306"/>
                  <a:pt x="5" y="306"/>
                  <a:pt x="5" y="306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4" y="443"/>
                  <a:pt x="4" y="443"/>
                  <a:pt x="4" y="443"/>
                </a:cubicBezTo>
                <a:cubicBezTo>
                  <a:pt x="6" y="444"/>
                  <a:pt x="6" y="444"/>
                  <a:pt x="6" y="444"/>
                </a:cubicBezTo>
                <a:cubicBezTo>
                  <a:pt x="75" y="352"/>
                  <a:pt x="75" y="352"/>
                  <a:pt x="75" y="352"/>
                </a:cubicBezTo>
                <a:cubicBezTo>
                  <a:pt x="233" y="455"/>
                  <a:pt x="233" y="455"/>
                  <a:pt x="233" y="455"/>
                </a:cubicBezTo>
                <a:cubicBezTo>
                  <a:pt x="232" y="457"/>
                  <a:pt x="231" y="460"/>
                  <a:pt x="231" y="462"/>
                </a:cubicBezTo>
                <a:cubicBezTo>
                  <a:pt x="231" y="469"/>
                  <a:pt x="237" y="475"/>
                  <a:pt x="244" y="475"/>
                </a:cubicBezTo>
                <a:cubicBezTo>
                  <a:pt x="246" y="475"/>
                  <a:pt x="248" y="474"/>
                  <a:pt x="250" y="473"/>
                </a:cubicBezTo>
                <a:cubicBezTo>
                  <a:pt x="460" y="808"/>
                  <a:pt x="460" y="808"/>
                  <a:pt x="460" y="808"/>
                </a:cubicBezTo>
                <a:cubicBezTo>
                  <a:pt x="456" y="810"/>
                  <a:pt x="454" y="814"/>
                  <a:pt x="454" y="818"/>
                </a:cubicBezTo>
                <a:cubicBezTo>
                  <a:pt x="454" y="825"/>
                  <a:pt x="460" y="831"/>
                  <a:pt x="467" y="831"/>
                </a:cubicBezTo>
                <a:cubicBezTo>
                  <a:pt x="474" y="831"/>
                  <a:pt x="480" y="825"/>
                  <a:pt x="480" y="818"/>
                </a:cubicBezTo>
                <a:cubicBezTo>
                  <a:pt x="480" y="813"/>
                  <a:pt x="477" y="809"/>
                  <a:pt x="474" y="807"/>
                </a:cubicBezTo>
                <a:cubicBezTo>
                  <a:pt x="556" y="650"/>
                  <a:pt x="556" y="650"/>
                  <a:pt x="556" y="650"/>
                </a:cubicBezTo>
                <a:cubicBezTo>
                  <a:pt x="558" y="650"/>
                  <a:pt x="560" y="651"/>
                  <a:pt x="562" y="651"/>
                </a:cubicBezTo>
                <a:cubicBezTo>
                  <a:pt x="569" y="651"/>
                  <a:pt x="574" y="645"/>
                  <a:pt x="574" y="638"/>
                </a:cubicBezTo>
                <a:cubicBezTo>
                  <a:pt x="574" y="637"/>
                  <a:pt x="574" y="635"/>
                  <a:pt x="574" y="634"/>
                </a:cubicBezTo>
                <a:cubicBezTo>
                  <a:pt x="591" y="627"/>
                  <a:pt x="591" y="627"/>
                  <a:pt x="591" y="627"/>
                </a:cubicBezTo>
                <a:cubicBezTo>
                  <a:pt x="810" y="730"/>
                  <a:pt x="810" y="730"/>
                  <a:pt x="810" y="730"/>
                </a:cubicBezTo>
                <a:cubicBezTo>
                  <a:pt x="809" y="731"/>
                  <a:pt x="809" y="732"/>
                  <a:pt x="809" y="733"/>
                </a:cubicBezTo>
                <a:cubicBezTo>
                  <a:pt x="809" y="737"/>
                  <a:pt x="811" y="741"/>
                  <a:pt x="814" y="743"/>
                </a:cubicBezTo>
                <a:cubicBezTo>
                  <a:pt x="662" y="936"/>
                  <a:pt x="662" y="936"/>
                  <a:pt x="662" y="936"/>
                </a:cubicBezTo>
                <a:cubicBezTo>
                  <a:pt x="661" y="937"/>
                  <a:pt x="661" y="937"/>
                  <a:pt x="661" y="937"/>
                </a:cubicBezTo>
                <a:cubicBezTo>
                  <a:pt x="1319" y="937"/>
                  <a:pt x="1319" y="937"/>
                  <a:pt x="1319" y="937"/>
                </a:cubicBezTo>
                <a:cubicBezTo>
                  <a:pt x="1320" y="938"/>
                  <a:pt x="1320" y="938"/>
                  <a:pt x="1320" y="938"/>
                </a:cubicBezTo>
                <a:lnTo>
                  <a:pt x="1320" y="937"/>
                </a:lnTo>
                <a:close/>
                <a:moveTo>
                  <a:pt x="1318" y="934"/>
                </a:moveTo>
                <a:cubicBezTo>
                  <a:pt x="1197" y="808"/>
                  <a:pt x="1197" y="808"/>
                  <a:pt x="1197" y="808"/>
                </a:cubicBezTo>
                <a:cubicBezTo>
                  <a:pt x="1199" y="806"/>
                  <a:pt x="1200" y="803"/>
                  <a:pt x="1200" y="800"/>
                </a:cubicBezTo>
                <a:cubicBezTo>
                  <a:pt x="1200" y="795"/>
                  <a:pt x="1197" y="790"/>
                  <a:pt x="1192" y="788"/>
                </a:cubicBezTo>
                <a:cubicBezTo>
                  <a:pt x="1283" y="453"/>
                  <a:pt x="1283" y="453"/>
                  <a:pt x="1283" y="453"/>
                </a:cubicBezTo>
                <a:cubicBezTo>
                  <a:pt x="1283" y="454"/>
                  <a:pt x="1284" y="454"/>
                  <a:pt x="1285" y="454"/>
                </a:cubicBezTo>
                <a:cubicBezTo>
                  <a:pt x="1285" y="454"/>
                  <a:pt x="1285" y="454"/>
                  <a:pt x="1285" y="454"/>
                </a:cubicBezTo>
                <a:lnTo>
                  <a:pt x="1318" y="934"/>
                </a:lnTo>
                <a:close/>
                <a:moveTo>
                  <a:pt x="1275" y="448"/>
                </a:moveTo>
                <a:cubicBezTo>
                  <a:pt x="1276" y="451"/>
                  <a:pt x="1278" y="452"/>
                  <a:pt x="1281" y="453"/>
                </a:cubicBezTo>
                <a:cubicBezTo>
                  <a:pt x="1190" y="788"/>
                  <a:pt x="1190" y="788"/>
                  <a:pt x="1190" y="788"/>
                </a:cubicBezTo>
                <a:cubicBezTo>
                  <a:pt x="1189" y="787"/>
                  <a:pt x="1188" y="787"/>
                  <a:pt x="1187" y="787"/>
                </a:cubicBezTo>
                <a:cubicBezTo>
                  <a:pt x="1181" y="787"/>
                  <a:pt x="1176" y="791"/>
                  <a:pt x="1175" y="797"/>
                </a:cubicBezTo>
                <a:cubicBezTo>
                  <a:pt x="834" y="736"/>
                  <a:pt x="834" y="736"/>
                  <a:pt x="834" y="736"/>
                </a:cubicBezTo>
                <a:cubicBezTo>
                  <a:pt x="835" y="735"/>
                  <a:pt x="835" y="734"/>
                  <a:pt x="835" y="733"/>
                </a:cubicBezTo>
                <a:cubicBezTo>
                  <a:pt x="835" y="731"/>
                  <a:pt x="834" y="730"/>
                  <a:pt x="834" y="728"/>
                </a:cubicBezTo>
                <a:lnTo>
                  <a:pt x="1275" y="448"/>
                </a:lnTo>
                <a:close/>
                <a:moveTo>
                  <a:pt x="256" y="459"/>
                </a:moveTo>
                <a:cubicBezTo>
                  <a:pt x="552" y="351"/>
                  <a:pt x="552" y="351"/>
                  <a:pt x="552" y="351"/>
                </a:cubicBezTo>
                <a:cubicBezTo>
                  <a:pt x="769" y="272"/>
                  <a:pt x="769" y="272"/>
                  <a:pt x="769" y="272"/>
                </a:cubicBezTo>
                <a:cubicBezTo>
                  <a:pt x="770" y="275"/>
                  <a:pt x="772" y="277"/>
                  <a:pt x="774" y="278"/>
                </a:cubicBezTo>
                <a:cubicBezTo>
                  <a:pt x="660" y="470"/>
                  <a:pt x="660" y="470"/>
                  <a:pt x="660" y="470"/>
                </a:cubicBezTo>
                <a:cubicBezTo>
                  <a:pt x="480" y="492"/>
                  <a:pt x="480" y="492"/>
                  <a:pt x="480" y="492"/>
                </a:cubicBezTo>
                <a:cubicBezTo>
                  <a:pt x="479" y="486"/>
                  <a:pt x="473" y="481"/>
                  <a:pt x="467" y="481"/>
                </a:cubicBezTo>
                <a:cubicBezTo>
                  <a:pt x="460" y="481"/>
                  <a:pt x="454" y="487"/>
                  <a:pt x="454" y="494"/>
                </a:cubicBezTo>
                <a:cubicBezTo>
                  <a:pt x="454" y="501"/>
                  <a:pt x="460" y="507"/>
                  <a:pt x="467" y="507"/>
                </a:cubicBezTo>
                <a:cubicBezTo>
                  <a:pt x="471" y="507"/>
                  <a:pt x="475" y="505"/>
                  <a:pt x="477" y="502"/>
                </a:cubicBezTo>
                <a:cubicBezTo>
                  <a:pt x="594" y="581"/>
                  <a:pt x="594" y="581"/>
                  <a:pt x="594" y="581"/>
                </a:cubicBezTo>
                <a:cubicBezTo>
                  <a:pt x="573" y="617"/>
                  <a:pt x="573" y="617"/>
                  <a:pt x="573" y="617"/>
                </a:cubicBezTo>
                <a:cubicBezTo>
                  <a:pt x="256" y="467"/>
                  <a:pt x="256" y="467"/>
                  <a:pt x="256" y="467"/>
                </a:cubicBezTo>
                <a:cubicBezTo>
                  <a:pt x="256" y="465"/>
                  <a:pt x="257" y="464"/>
                  <a:pt x="257" y="462"/>
                </a:cubicBezTo>
                <a:cubicBezTo>
                  <a:pt x="257" y="461"/>
                  <a:pt x="256" y="460"/>
                  <a:pt x="256" y="459"/>
                </a:cubicBezTo>
                <a:close/>
                <a:moveTo>
                  <a:pt x="595" y="580"/>
                </a:moveTo>
                <a:cubicBezTo>
                  <a:pt x="478" y="501"/>
                  <a:pt x="478" y="501"/>
                  <a:pt x="478" y="501"/>
                </a:cubicBezTo>
                <a:cubicBezTo>
                  <a:pt x="479" y="499"/>
                  <a:pt x="480" y="496"/>
                  <a:pt x="480" y="494"/>
                </a:cubicBezTo>
                <a:cubicBezTo>
                  <a:pt x="480" y="494"/>
                  <a:pt x="480" y="494"/>
                  <a:pt x="480" y="493"/>
                </a:cubicBezTo>
                <a:cubicBezTo>
                  <a:pt x="659" y="472"/>
                  <a:pt x="659" y="472"/>
                  <a:pt x="659" y="472"/>
                </a:cubicBezTo>
                <a:cubicBezTo>
                  <a:pt x="631" y="519"/>
                  <a:pt x="631" y="519"/>
                  <a:pt x="631" y="519"/>
                </a:cubicBezTo>
                <a:lnTo>
                  <a:pt x="595" y="580"/>
                </a:lnTo>
                <a:close/>
                <a:moveTo>
                  <a:pt x="596" y="582"/>
                </a:moveTo>
                <a:cubicBezTo>
                  <a:pt x="633" y="607"/>
                  <a:pt x="633" y="607"/>
                  <a:pt x="633" y="607"/>
                </a:cubicBezTo>
                <a:cubicBezTo>
                  <a:pt x="591" y="625"/>
                  <a:pt x="591" y="625"/>
                  <a:pt x="591" y="625"/>
                </a:cubicBezTo>
                <a:cubicBezTo>
                  <a:pt x="575" y="617"/>
                  <a:pt x="575" y="617"/>
                  <a:pt x="575" y="617"/>
                </a:cubicBezTo>
                <a:lnTo>
                  <a:pt x="596" y="582"/>
                </a:lnTo>
                <a:close/>
                <a:moveTo>
                  <a:pt x="596" y="581"/>
                </a:moveTo>
                <a:cubicBezTo>
                  <a:pt x="634" y="517"/>
                  <a:pt x="634" y="517"/>
                  <a:pt x="634" y="517"/>
                </a:cubicBezTo>
                <a:cubicBezTo>
                  <a:pt x="661" y="471"/>
                  <a:pt x="661" y="471"/>
                  <a:pt x="661" y="471"/>
                </a:cubicBezTo>
                <a:cubicBezTo>
                  <a:pt x="1074" y="422"/>
                  <a:pt x="1074" y="422"/>
                  <a:pt x="1074" y="422"/>
                </a:cubicBezTo>
                <a:cubicBezTo>
                  <a:pt x="1074" y="422"/>
                  <a:pt x="1074" y="423"/>
                  <a:pt x="1075" y="423"/>
                </a:cubicBezTo>
                <a:cubicBezTo>
                  <a:pt x="635" y="607"/>
                  <a:pt x="635" y="607"/>
                  <a:pt x="635" y="607"/>
                </a:cubicBezTo>
                <a:lnTo>
                  <a:pt x="596" y="581"/>
                </a:lnTo>
                <a:close/>
                <a:moveTo>
                  <a:pt x="1076" y="424"/>
                </a:moveTo>
                <a:cubicBezTo>
                  <a:pt x="1076" y="425"/>
                  <a:pt x="1077" y="426"/>
                  <a:pt x="1078" y="427"/>
                </a:cubicBezTo>
                <a:cubicBezTo>
                  <a:pt x="839" y="713"/>
                  <a:pt x="839" y="713"/>
                  <a:pt x="839" y="713"/>
                </a:cubicBezTo>
                <a:cubicBezTo>
                  <a:pt x="830" y="724"/>
                  <a:pt x="830" y="724"/>
                  <a:pt x="830" y="724"/>
                </a:cubicBezTo>
                <a:cubicBezTo>
                  <a:pt x="828" y="722"/>
                  <a:pt x="825" y="720"/>
                  <a:pt x="822" y="720"/>
                </a:cubicBezTo>
                <a:cubicBezTo>
                  <a:pt x="817" y="720"/>
                  <a:pt x="813" y="723"/>
                  <a:pt x="811" y="726"/>
                </a:cubicBezTo>
                <a:cubicBezTo>
                  <a:pt x="636" y="608"/>
                  <a:pt x="636" y="608"/>
                  <a:pt x="636" y="608"/>
                </a:cubicBezTo>
                <a:lnTo>
                  <a:pt x="1076" y="424"/>
                </a:lnTo>
                <a:close/>
                <a:moveTo>
                  <a:pt x="524" y="17"/>
                </a:moveTo>
                <a:cubicBezTo>
                  <a:pt x="525" y="16"/>
                  <a:pt x="525" y="16"/>
                  <a:pt x="525" y="15"/>
                </a:cubicBezTo>
                <a:cubicBezTo>
                  <a:pt x="1073" y="178"/>
                  <a:pt x="1073" y="178"/>
                  <a:pt x="1073" y="178"/>
                </a:cubicBezTo>
                <a:cubicBezTo>
                  <a:pt x="1073" y="179"/>
                  <a:pt x="1072" y="180"/>
                  <a:pt x="1072" y="180"/>
                </a:cubicBezTo>
                <a:cubicBezTo>
                  <a:pt x="1072" y="186"/>
                  <a:pt x="1077" y="191"/>
                  <a:pt x="1082" y="193"/>
                </a:cubicBezTo>
                <a:cubicBezTo>
                  <a:pt x="1084" y="403"/>
                  <a:pt x="1084" y="403"/>
                  <a:pt x="1084" y="403"/>
                </a:cubicBezTo>
                <a:cubicBezTo>
                  <a:pt x="1080" y="403"/>
                  <a:pt x="1076" y="406"/>
                  <a:pt x="1074" y="410"/>
                </a:cubicBezTo>
                <a:lnTo>
                  <a:pt x="524" y="17"/>
                </a:lnTo>
                <a:close/>
                <a:moveTo>
                  <a:pt x="1073" y="414"/>
                </a:moveTo>
                <a:cubicBezTo>
                  <a:pt x="1073" y="415"/>
                  <a:pt x="1072" y="415"/>
                  <a:pt x="1072" y="416"/>
                </a:cubicBezTo>
                <a:cubicBezTo>
                  <a:pt x="1072" y="417"/>
                  <a:pt x="1073" y="419"/>
                  <a:pt x="1073" y="420"/>
                </a:cubicBezTo>
                <a:cubicBezTo>
                  <a:pt x="662" y="470"/>
                  <a:pt x="662" y="470"/>
                  <a:pt x="662" y="470"/>
                </a:cubicBezTo>
                <a:cubicBezTo>
                  <a:pt x="775" y="279"/>
                  <a:pt x="775" y="279"/>
                  <a:pt x="775" y="279"/>
                </a:cubicBezTo>
                <a:cubicBezTo>
                  <a:pt x="777" y="280"/>
                  <a:pt x="779" y="280"/>
                  <a:pt x="781" y="280"/>
                </a:cubicBezTo>
                <a:cubicBezTo>
                  <a:pt x="786" y="280"/>
                  <a:pt x="790" y="278"/>
                  <a:pt x="792" y="274"/>
                </a:cubicBezTo>
                <a:lnTo>
                  <a:pt x="1073" y="414"/>
                </a:lnTo>
                <a:close/>
                <a:moveTo>
                  <a:pt x="533" y="161"/>
                </a:moveTo>
                <a:cubicBezTo>
                  <a:pt x="537" y="161"/>
                  <a:pt x="541" y="158"/>
                  <a:pt x="543" y="155"/>
                </a:cubicBezTo>
                <a:cubicBezTo>
                  <a:pt x="769" y="263"/>
                  <a:pt x="769" y="263"/>
                  <a:pt x="769" y="263"/>
                </a:cubicBezTo>
                <a:cubicBezTo>
                  <a:pt x="768" y="264"/>
                  <a:pt x="768" y="266"/>
                  <a:pt x="768" y="267"/>
                </a:cubicBezTo>
                <a:cubicBezTo>
                  <a:pt x="768" y="269"/>
                  <a:pt x="768" y="270"/>
                  <a:pt x="769" y="271"/>
                </a:cubicBezTo>
                <a:cubicBezTo>
                  <a:pt x="550" y="350"/>
                  <a:pt x="550" y="350"/>
                  <a:pt x="550" y="350"/>
                </a:cubicBezTo>
                <a:cubicBezTo>
                  <a:pt x="255" y="457"/>
                  <a:pt x="255" y="457"/>
                  <a:pt x="255" y="457"/>
                </a:cubicBezTo>
                <a:cubicBezTo>
                  <a:pt x="255" y="456"/>
                  <a:pt x="254" y="454"/>
                  <a:pt x="253" y="453"/>
                </a:cubicBezTo>
                <a:cubicBezTo>
                  <a:pt x="524" y="157"/>
                  <a:pt x="524" y="157"/>
                  <a:pt x="524" y="157"/>
                </a:cubicBezTo>
                <a:cubicBezTo>
                  <a:pt x="526" y="159"/>
                  <a:pt x="529" y="161"/>
                  <a:pt x="533" y="161"/>
                </a:cubicBezTo>
                <a:close/>
                <a:moveTo>
                  <a:pt x="530" y="101"/>
                </a:moveTo>
                <a:cubicBezTo>
                  <a:pt x="530" y="101"/>
                  <a:pt x="531" y="102"/>
                  <a:pt x="531" y="102"/>
                </a:cubicBezTo>
                <a:cubicBezTo>
                  <a:pt x="316" y="185"/>
                  <a:pt x="316" y="185"/>
                  <a:pt x="316" y="18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2" y="148"/>
                  <a:pt x="234" y="149"/>
                  <a:pt x="237" y="149"/>
                </a:cubicBezTo>
                <a:cubicBezTo>
                  <a:pt x="244" y="149"/>
                  <a:pt x="250" y="143"/>
                  <a:pt x="250" y="136"/>
                </a:cubicBezTo>
                <a:cubicBezTo>
                  <a:pt x="250" y="136"/>
                  <a:pt x="250" y="135"/>
                  <a:pt x="250" y="135"/>
                </a:cubicBezTo>
                <a:lnTo>
                  <a:pt x="530" y="101"/>
                </a:lnTo>
                <a:close/>
                <a:moveTo>
                  <a:pt x="227" y="144"/>
                </a:moveTo>
                <a:cubicBezTo>
                  <a:pt x="228" y="145"/>
                  <a:pt x="228" y="145"/>
                  <a:pt x="229" y="146"/>
                </a:cubicBezTo>
                <a:cubicBezTo>
                  <a:pt x="151" y="248"/>
                  <a:pt x="151" y="248"/>
                  <a:pt x="151" y="248"/>
                </a:cubicBezTo>
                <a:cubicBezTo>
                  <a:pt x="11" y="302"/>
                  <a:pt x="11" y="302"/>
                  <a:pt x="11" y="302"/>
                </a:cubicBezTo>
                <a:lnTo>
                  <a:pt x="227" y="144"/>
                </a:lnTo>
                <a:close/>
                <a:moveTo>
                  <a:pt x="7" y="305"/>
                </a:moveTo>
                <a:cubicBezTo>
                  <a:pt x="150" y="250"/>
                  <a:pt x="150" y="250"/>
                  <a:pt x="150" y="250"/>
                </a:cubicBezTo>
                <a:cubicBezTo>
                  <a:pt x="75" y="350"/>
                  <a:pt x="75" y="350"/>
                  <a:pt x="75" y="350"/>
                </a:cubicBezTo>
                <a:lnTo>
                  <a:pt x="7" y="305"/>
                </a:lnTo>
                <a:close/>
                <a:moveTo>
                  <a:pt x="76" y="351"/>
                </a:moveTo>
                <a:cubicBezTo>
                  <a:pt x="152" y="249"/>
                  <a:pt x="152" y="249"/>
                  <a:pt x="152" y="249"/>
                </a:cubicBezTo>
                <a:cubicBezTo>
                  <a:pt x="320" y="185"/>
                  <a:pt x="320" y="185"/>
                  <a:pt x="320" y="185"/>
                </a:cubicBezTo>
                <a:cubicBezTo>
                  <a:pt x="531" y="104"/>
                  <a:pt x="531" y="104"/>
                  <a:pt x="531" y="104"/>
                </a:cubicBezTo>
                <a:cubicBezTo>
                  <a:pt x="532" y="105"/>
                  <a:pt x="533" y="106"/>
                  <a:pt x="534" y="107"/>
                </a:cubicBezTo>
                <a:cubicBezTo>
                  <a:pt x="251" y="452"/>
                  <a:pt x="251" y="452"/>
                  <a:pt x="251" y="452"/>
                </a:cubicBezTo>
                <a:cubicBezTo>
                  <a:pt x="249" y="450"/>
                  <a:pt x="247" y="449"/>
                  <a:pt x="244" y="449"/>
                </a:cubicBezTo>
                <a:cubicBezTo>
                  <a:pt x="240" y="449"/>
                  <a:pt x="236" y="451"/>
                  <a:pt x="234" y="454"/>
                </a:cubicBezTo>
                <a:lnTo>
                  <a:pt x="76" y="351"/>
                </a:lnTo>
                <a:close/>
                <a:moveTo>
                  <a:pt x="472" y="806"/>
                </a:moveTo>
                <a:cubicBezTo>
                  <a:pt x="471" y="806"/>
                  <a:pt x="469" y="805"/>
                  <a:pt x="467" y="805"/>
                </a:cubicBezTo>
                <a:cubicBezTo>
                  <a:pt x="465" y="805"/>
                  <a:pt x="463" y="806"/>
                  <a:pt x="461" y="807"/>
                </a:cubicBezTo>
                <a:cubicBezTo>
                  <a:pt x="251" y="472"/>
                  <a:pt x="251" y="472"/>
                  <a:pt x="251" y="472"/>
                </a:cubicBezTo>
                <a:cubicBezTo>
                  <a:pt x="253" y="471"/>
                  <a:pt x="254" y="470"/>
                  <a:pt x="255" y="468"/>
                </a:cubicBezTo>
                <a:cubicBezTo>
                  <a:pt x="573" y="618"/>
                  <a:pt x="573" y="618"/>
                  <a:pt x="573" y="618"/>
                </a:cubicBezTo>
                <a:cubicBezTo>
                  <a:pt x="567" y="627"/>
                  <a:pt x="567" y="627"/>
                  <a:pt x="567" y="627"/>
                </a:cubicBezTo>
                <a:cubicBezTo>
                  <a:pt x="566" y="626"/>
                  <a:pt x="564" y="625"/>
                  <a:pt x="562" y="625"/>
                </a:cubicBezTo>
                <a:cubicBezTo>
                  <a:pt x="555" y="625"/>
                  <a:pt x="549" y="631"/>
                  <a:pt x="549" y="638"/>
                </a:cubicBezTo>
                <a:cubicBezTo>
                  <a:pt x="549" y="643"/>
                  <a:pt x="551" y="647"/>
                  <a:pt x="555" y="649"/>
                </a:cubicBezTo>
                <a:lnTo>
                  <a:pt x="472" y="806"/>
                </a:lnTo>
                <a:close/>
                <a:moveTo>
                  <a:pt x="573" y="632"/>
                </a:moveTo>
                <a:cubicBezTo>
                  <a:pt x="572" y="630"/>
                  <a:pt x="571" y="629"/>
                  <a:pt x="569" y="627"/>
                </a:cubicBezTo>
                <a:cubicBezTo>
                  <a:pt x="574" y="619"/>
                  <a:pt x="574" y="619"/>
                  <a:pt x="574" y="619"/>
                </a:cubicBezTo>
                <a:cubicBezTo>
                  <a:pt x="589" y="626"/>
                  <a:pt x="589" y="626"/>
                  <a:pt x="589" y="626"/>
                </a:cubicBezTo>
                <a:lnTo>
                  <a:pt x="573" y="632"/>
                </a:lnTo>
                <a:close/>
                <a:moveTo>
                  <a:pt x="593" y="626"/>
                </a:moveTo>
                <a:cubicBezTo>
                  <a:pt x="634" y="608"/>
                  <a:pt x="634" y="608"/>
                  <a:pt x="634" y="608"/>
                </a:cubicBezTo>
                <a:cubicBezTo>
                  <a:pt x="810" y="728"/>
                  <a:pt x="810" y="728"/>
                  <a:pt x="810" y="728"/>
                </a:cubicBezTo>
                <a:cubicBezTo>
                  <a:pt x="810" y="728"/>
                  <a:pt x="810" y="728"/>
                  <a:pt x="810" y="728"/>
                </a:cubicBezTo>
                <a:lnTo>
                  <a:pt x="593" y="626"/>
                </a:lnTo>
                <a:close/>
                <a:moveTo>
                  <a:pt x="664" y="935"/>
                </a:moveTo>
                <a:cubicBezTo>
                  <a:pt x="815" y="744"/>
                  <a:pt x="815" y="744"/>
                  <a:pt x="815" y="744"/>
                </a:cubicBezTo>
                <a:cubicBezTo>
                  <a:pt x="817" y="745"/>
                  <a:pt x="819" y="746"/>
                  <a:pt x="822" y="746"/>
                </a:cubicBezTo>
                <a:cubicBezTo>
                  <a:pt x="827" y="746"/>
                  <a:pt x="831" y="744"/>
                  <a:pt x="833" y="740"/>
                </a:cubicBezTo>
                <a:cubicBezTo>
                  <a:pt x="1315" y="935"/>
                  <a:pt x="1315" y="935"/>
                  <a:pt x="1315" y="935"/>
                </a:cubicBezTo>
                <a:lnTo>
                  <a:pt x="664" y="935"/>
                </a:lnTo>
                <a:close/>
                <a:moveTo>
                  <a:pt x="833" y="739"/>
                </a:moveTo>
                <a:cubicBezTo>
                  <a:pt x="834" y="738"/>
                  <a:pt x="834" y="738"/>
                  <a:pt x="834" y="738"/>
                </a:cubicBezTo>
                <a:cubicBezTo>
                  <a:pt x="1175" y="798"/>
                  <a:pt x="1175" y="798"/>
                  <a:pt x="1175" y="798"/>
                </a:cubicBezTo>
                <a:cubicBezTo>
                  <a:pt x="1175" y="799"/>
                  <a:pt x="1174" y="799"/>
                  <a:pt x="1174" y="800"/>
                </a:cubicBezTo>
                <a:cubicBezTo>
                  <a:pt x="1174" y="807"/>
                  <a:pt x="1180" y="813"/>
                  <a:pt x="1187" y="813"/>
                </a:cubicBezTo>
                <a:cubicBezTo>
                  <a:pt x="1191" y="813"/>
                  <a:pt x="1193" y="812"/>
                  <a:pt x="1196" y="809"/>
                </a:cubicBezTo>
                <a:cubicBezTo>
                  <a:pt x="1316" y="934"/>
                  <a:pt x="1316" y="934"/>
                  <a:pt x="1316" y="934"/>
                </a:cubicBezTo>
                <a:lnTo>
                  <a:pt x="833" y="739"/>
                </a:lnTo>
                <a:close/>
              </a:path>
            </a:pathLst>
          </a:custGeom>
          <a:solidFill>
            <a:schemeClr val="tx1">
              <a:lumMod val="75000"/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2400">
              <a:solidFill>
                <a:srgbClr val="4B4D4F"/>
              </a:solidFill>
              <a:latin typeface="微软雅黑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0579101" y="4435409"/>
            <a:ext cx="571500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2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2" grpId="0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14184" y="0"/>
            <a:ext cx="6246283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6" name="TextBox 31"/>
          <p:cNvSpPr txBox="1">
            <a:spLocks noChangeArrowheads="1"/>
          </p:cNvSpPr>
          <p:nvPr/>
        </p:nvSpPr>
        <p:spPr bwMode="auto">
          <a:xfrm>
            <a:off x="566421" y="1352973"/>
            <a:ext cx="11418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/>
              <a:t>Neural Relation Extraction with Selective Attention over Instances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4200" y="1992399"/>
            <a:ext cx="932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All the feature-based methods depend strongly on the quality of the features generated by NLP tools, which will suffer from error propagation problem.</a:t>
            </a:r>
            <a:endParaRPr lang="en-US" altLang="zh-CN" sz="1867" noProof="1">
              <a:solidFill>
                <a:srgbClr val="24242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8" name="文本框 4"/>
          <p:cNvSpPr txBox="1">
            <a:spLocks noChangeArrowheads="1"/>
          </p:cNvSpPr>
          <p:nvPr/>
        </p:nvSpPr>
        <p:spPr bwMode="auto">
          <a:xfrm>
            <a:off x="9283700" y="6203951"/>
            <a:ext cx="2497667" cy="35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42424"/>
                </a:solidFill>
                <a:latin typeface="微软雅黑" panose="020B0503020204020204" pitchFamily="34" charset="-122"/>
              </a:rPr>
              <a:t>Page10/17</a:t>
            </a:r>
            <a:endParaRPr lang="zh-CN" altLang="en-US" sz="1333" dirty="0">
              <a:solidFill>
                <a:srgbClr val="242424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</a:t>
              </a:r>
              <a:endParaRPr kumimoji="1" lang="en-US" altLang="zh-CN" sz="3733" noProof="1">
                <a:solidFill>
                  <a:srgbClr val="4B4D4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320" name="文本框 8"/>
          <p:cNvSpPr txBox="1">
            <a:spLocks noChangeArrowheads="1"/>
          </p:cNvSpPr>
          <p:nvPr/>
        </p:nvSpPr>
        <p:spPr bwMode="auto">
          <a:xfrm>
            <a:off x="3445934" y="95251"/>
            <a:ext cx="5624104" cy="83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733" dirty="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Neural Attention Model</a:t>
            </a:r>
            <a:endParaRPr lang="zh-CN" altLang="en-US" sz="3733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 7"/>
          <p:cNvGrpSpPr/>
          <p:nvPr/>
        </p:nvGrpSpPr>
        <p:grpSpPr>
          <a:xfrm>
            <a:off x="10427783" y="2098887"/>
            <a:ext cx="98424" cy="4105064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2" name="矩形 11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65" y="71755"/>
              <a:ext cx="2248535" cy="27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3733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3194" y="3181923"/>
            <a:ext cx="892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this paper, we propose a sentence-level attention-based convolutional neural network (CNN) for distant supervised relation extraction.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4200" y="4212975"/>
            <a:ext cx="899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address the wrong labelling problem, we build </a:t>
            </a:r>
            <a:r>
              <a:rPr lang="en-US" altLang="zh-CN" u="sng" dirty="0"/>
              <a:t>sentence-level attention</a:t>
            </a:r>
            <a:r>
              <a:rPr lang="en-US" altLang="zh-CN" dirty="0"/>
              <a:t> over multiple instances, which is expected to dynamically reduce the weights of those noisy instances.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6421" y="5340944"/>
            <a:ext cx="7314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contributions:</a:t>
            </a:r>
          </a:p>
          <a:p>
            <a:r>
              <a:rPr lang="en-US" altLang="zh-CN" dirty="0"/>
              <a:t>1. Make full use of all informative sentences of each entity pair.</a:t>
            </a:r>
          </a:p>
          <a:p>
            <a:r>
              <a:rPr lang="en-US" altLang="zh-CN" dirty="0"/>
              <a:t>2. Propose selective attention to de-emphasize those noisy instances.</a:t>
            </a:r>
          </a:p>
          <a:p>
            <a:r>
              <a:rPr lang="en-US" altLang="zh-CN" dirty="0"/>
              <a:t>3. Experiments.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781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14184" y="0"/>
            <a:ext cx="6246283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6" name="TextBox 31"/>
          <p:cNvSpPr txBox="1">
            <a:spLocks noChangeArrowheads="1"/>
          </p:cNvSpPr>
          <p:nvPr/>
        </p:nvSpPr>
        <p:spPr bwMode="auto">
          <a:xfrm>
            <a:off x="797985" y="1352973"/>
            <a:ext cx="380576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4B4D4F"/>
                </a:solidFill>
                <a:latin typeface="微软雅黑" panose="020B0503020204020204" pitchFamily="34" charset="-122"/>
              </a:rPr>
              <a:t>Methodology </a:t>
            </a:r>
            <a:endParaRPr lang="zh-CN" altLang="en-US" sz="2667" b="1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4200" y="1992399"/>
            <a:ext cx="9321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Given a set of sentences {x1, x2, … , </a:t>
            </a:r>
            <a:r>
              <a:rPr lang="en-US" altLang="zh-CN" sz="2000" dirty="0" err="1"/>
              <a:t>xn</a:t>
            </a:r>
            <a:r>
              <a:rPr lang="en-US" altLang="zh-CN" sz="2000" dirty="0"/>
              <a:t>} and two corresponding entities, our model measures the probability of each relation r.</a:t>
            </a:r>
          </a:p>
          <a:p>
            <a:endParaRPr lang="en-US" altLang="zh-CN" sz="2000" noProof="1">
              <a:solidFill>
                <a:srgbClr val="24242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000" noProof="1">
                <a:solidFill>
                  <a:srgbClr val="24242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Two parts:</a:t>
            </a:r>
          </a:p>
          <a:p>
            <a:r>
              <a:rPr lang="en-US" altLang="zh-CN" sz="2000" dirty="0"/>
              <a:t>Sentence Encoder: Given a sentence x and two target entities, a convolutional neutral network (CNN) is used to construct a distributed representation x of the sentence.</a:t>
            </a:r>
          </a:p>
          <a:p>
            <a:r>
              <a:rPr lang="en-US" altLang="zh-CN" sz="2000" dirty="0"/>
              <a:t>Selective Attention over Instances: When the distributed vector representations of all sentences are learnt, we use sentence-level attention to select the sentences which really express the corresponding relation.</a:t>
            </a:r>
            <a:endParaRPr lang="en-US" altLang="zh-CN" sz="1867" noProof="1">
              <a:solidFill>
                <a:srgbClr val="24242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8" name="文本框 4"/>
          <p:cNvSpPr txBox="1">
            <a:spLocks noChangeArrowheads="1"/>
          </p:cNvSpPr>
          <p:nvPr/>
        </p:nvSpPr>
        <p:spPr bwMode="auto">
          <a:xfrm>
            <a:off x="9283700" y="6203951"/>
            <a:ext cx="2497667" cy="33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42424"/>
                </a:solidFill>
                <a:latin typeface="微软雅黑" panose="020B0503020204020204" pitchFamily="34" charset="-122"/>
              </a:rPr>
              <a:t>Page11/17</a:t>
            </a:r>
            <a:endParaRPr lang="zh-CN" altLang="en-US" sz="1333" dirty="0">
              <a:solidFill>
                <a:srgbClr val="242424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</a:t>
              </a:r>
              <a:endParaRPr kumimoji="1" lang="en-US" altLang="zh-CN" sz="3733" noProof="1">
                <a:solidFill>
                  <a:srgbClr val="4B4D4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320" name="文本框 8"/>
          <p:cNvSpPr txBox="1">
            <a:spLocks noChangeArrowheads="1"/>
          </p:cNvSpPr>
          <p:nvPr/>
        </p:nvSpPr>
        <p:spPr bwMode="auto">
          <a:xfrm>
            <a:off x="3445934" y="95251"/>
            <a:ext cx="5624104" cy="7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733" dirty="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Neural Attention Model</a:t>
            </a:r>
            <a:endParaRPr lang="zh-CN" altLang="en-US" sz="3733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 7"/>
          <p:cNvGrpSpPr/>
          <p:nvPr/>
        </p:nvGrpSpPr>
        <p:grpSpPr>
          <a:xfrm>
            <a:off x="10427783" y="2098887"/>
            <a:ext cx="98424" cy="4105064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2" name="矩形 11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65" y="71755"/>
              <a:ext cx="2248535" cy="27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3733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79376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14184" y="0"/>
            <a:ext cx="6246283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6" name="TextBox 31"/>
          <p:cNvSpPr txBox="1">
            <a:spLocks noChangeArrowheads="1"/>
          </p:cNvSpPr>
          <p:nvPr/>
        </p:nvSpPr>
        <p:spPr bwMode="auto">
          <a:xfrm>
            <a:off x="797985" y="1352973"/>
            <a:ext cx="3805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/>
              <a:t>Sentence Encoder</a:t>
            </a:r>
            <a:endParaRPr lang="zh-CN" altLang="en-US" sz="2667" b="1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318" name="文本框 4"/>
          <p:cNvSpPr txBox="1">
            <a:spLocks noChangeArrowheads="1"/>
          </p:cNvSpPr>
          <p:nvPr/>
        </p:nvSpPr>
        <p:spPr bwMode="auto">
          <a:xfrm>
            <a:off x="9283700" y="6203951"/>
            <a:ext cx="2497667" cy="33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42424"/>
                </a:solidFill>
                <a:latin typeface="微软雅黑" panose="020B0503020204020204" pitchFamily="34" charset="-122"/>
              </a:rPr>
              <a:t>Page12/17</a:t>
            </a:r>
            <a:endParaRPr lang="zh-CN" altLang="en-US" sz="1333" dirty="0">
              <a:solidFill>
                <a:srgbClr val="242424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</a:t>
              </a:r>
              <a:endParaRPr kumimoji="1" lang="en-US" altLang="zh-CN" sz="3733" noProof="1">
                <a:solidFill>
                  <a:srgbClr val="4B4D4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320" name="文本框 8"/>
          <p:cNvSpPr txBox="1">
            <a:spLocks noChangeArrowheads="1"/>
          </p:cNvSpPr>
          <p:nvPr/>
        </p:nvSpPr>
        <p:spPr bwMode="auto">
          <a:xfrm>
            <a:off x="3445934" y="95251"/>
            <a:ext cx="5624104" cy="7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733" dirty="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Neural Attention Model</a:t>
            </a:r>
            <a:endParaRPr lang="zh-CN" altLang="en-US" sz="3733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 7"/>
          <p:cNvGrpSpPr/>
          <p:nvPr/>
        </p:nvGrpSpPr>
        <p:grpSpPr>
          <a:xfrm>
            <a:off x="10427783" y="2098887"/>
            <a:ext cx="98424" cy="4105064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2" name="矩形 11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65" y="71755"/>
              <a:ext cx="2248535" cy="27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3733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015" y="1036114"/>
            <a:ext cx="5367821" cy="57601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0135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14184" y="0"/>
            <a:ext cx="6246283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6" name="TextBox 31"/>
          <p:cNvSpPr txBox="1">
            <a:spLocks noChangeArrowheads="1"/>
          </p:cNvSpPr>
          <p:nvPr/>
        </p:nvSpPr>
        <p:spPr bwMode="auto">
          <a:xfrm>
            <a:off x="797985" y="1352973"/>
            <a:ext cx="61572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/>
              <a:t>Selective Attention over Instances</a:t>
            </a:r>
            <a:endParaRPr lang="zh-CN" altLang="en-US" sz="2667" b="1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318" name="文本框 4"/>
          <p:cNvSpPr txBox="1">
            <a:spLocks noChangeArrowheads="1"/>
          </p:cNvSpPr>
          <p:nvPr/>
        </p:nvSpPr>
        <p:spPr bwMode="auto">
          <a:xfrm>
            <a:off x="9283700" y="6203951"/>
            <a:ext cx="2497667" cy="33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42424"/>
                </a:solidFill>
                <a:latin typeface="微软雅黑" panose="020B0503020204020204" pitchFamily="34" charset="-122"/>
              </a:rPr>
              <a:t>Page13/17</a:t>
            </a:r>
            <a:endParaRPr lang="zh-CN" altLang="en-US" sz="1333" dirty="0">
              <a:solidFill>
                <a:srgbClr val="242424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</a:t>
              </a:r>
              <a:endParaRPr kumimoji="1" lang="en-US" altLang="zh-CN" sz="3733" noProof="1">
                <a:solidFill>
                  <a:srgbClr val="4B4D4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320" name="文本框 8"/>
          <p:cNvSpPr txBox="1">
            <a:spLocks noChangeArrowheads="1"/>
          </p:cNvSpPr>
          <p:nvPr/>
        </p:nvSpPr>
        <p:spPr bwMode="auto">
          <a:xfrm>
            <a:off x="3445934" y="95251"/>
            <a:ext cx="5624104" cy="7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733" dirty="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Neural Attention Model</a:t>
            </a:r>
            <a:endParaRPr lang="zh-CN" altLang="en-US" sz="3733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 7"/>
          <p:cNvGrpSpPr/>
          <p:nvPr/>
        </p:nvGrpSpPr>
        <p:grpSpPr>
          <a:xfrm>
            <a:off x="10427783" y="2098887"/>
            <a:ext cx="98424" cy="4105064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2" name="矩形 11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65" y="71755"/>
              <a:ext cx="2248535" cy="27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3733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97985" y="2098887"/>
            <a:ext cx="9026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Suppose there is a set S contains n sentences for entity pair (head; tail), i.e., S = {x1, x2, … , </a:t>
            </a:r>
            <a:r>
              <a:rPr lang="en-US" altLang="zh-CN" dirty="0" err="1"/>
              <a:t>xn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Each sentence representation xi contains information about whether entity pair (head; tail) contains relation r for input sentence xi.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85" y="3979930"/>
            <a:ext cx="1943100" cy="1038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502" y="3557500"/>
            <a:ext cx="2009775" cy="1123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810" y="4746017"/>
            <a:ext cx="2533650" cy="1095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15" y="5816213"/>
            <a:ext cx="1666875" cy="6477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542" y="4590309"/>
            <a:ext cx="3686175" cy="10953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4542" y="5819371"/>
            <a:ext cx="2571750" cy="704850"/>
          </a:xfrm>
          <a:prstGeom prst="rect">
            <a:avLst/>
          </a:prstGeom>
        </p:spPr>
      </p:pic>
      <p:cxnSp>
        <p:nvCxnSpPr>
          <p:cNvPr id="25" name="直接箭头连接符 24"/>
          <p:cNvCxnSpPr>
            <a:stCxn id="4" idx="3"/>
          </p:cNvCxnSpPr>
          <p:nvPr/>
        </p:nvCxnSpPr>
        <p:spPr>
          <a:xfrm flipV="1">
            <a:off x="2741085" y="4151419"/>
            <a:ext cx="303672" cy="34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741085" y="4716271"/>
            <a:ext cx="293945" cy="96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152385" y="5751646"/>
            <a:ext cx="100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703771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14184" y="0"/>
            <a:ext cx="6246283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6" name="TextBox 31"/>
          <p:cNvSpPr txBox="1">
            <a:spLocks noChangeArrowheads="1"/>
          </p:cNvSpPr>
          <p:nvPr/>
        </p:nvSpPr>
        <p:spPr bwMode="auto">
          <a:xfrm>
            <a:off x="797985" y="1352973"/>
            <a:ext cx="3805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4B4D4F"/>
                </a:solidFill>
              </a:rPr>
              <a:t>Experiments</a:t>
            </a:r>
            <a:endParaRPr lang="zh-CN" altLang="en-US" sz="2667" b="1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318" name="文本框 4"/>
          <p:cNvSpPr txBox="1">
            <a:spLocks noChangeArrowheads="1"/>
          </p:cNvSpPr>
          <p:nvPr/>
        </p:nvSpPr>
        <p:spPr bwMode="auto">
          <a:xfrm>
            <a:off x="9660467" y="6503429"/>
            <a:ext cx="2497667" cy="33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42424"/>
                </a:solidFill>
                <a:latin typeface="微软雅黑" panose="020B0503020204020204" pitchFamily="34" charset="-122"/>
              </a:rPr>
              <a:t>Page14/17</a:t>
            </a:r>
            <a:endParaRPr lang="zh-CN" altLang="en-US" sz="1333" dirty="0">
              <a:solidFill>
                <a:srgbClr val="242424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</a:t>
              </a:r>
              <a:endParaRPr kumimoji="1" lang="en-US" altLang="zh-CN" sz="3733" noProof="1">
                <a:solidFill>
                  <a:srgbClr val="4B4D4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320" name="文本框 8"/>
          <p:cNvSpPr txBox="1">
            <a:spLocks noChangeArrowheads="1"/>
          </p:cNvSpPr>
          <p:nvPr/>
        </p:nvSpPr>
        <p:spPr bwMode="auto">
          <a:xfrm>
            <a:off x="3445934" y="95251"/>
            <a:ext cx="5624104" cy="7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733" dirty="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Neural Attention Model</a:t>
            </a:r>
            <a:endParaRPr lang="zh-CN" altLang="en-US" sz="3733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 7"/>
          <p:cNvGrpSpPr/>
          <p:nvPr/>
        </p:nvGrpSpPr>
        <p:grpSpPr>
          <a:xfrm>
            <a:off x="10427783" y="2098887"/>
            <a:ext cx="98424" cy="4105064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2" name="矩形 11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65" y="71755"/>
              <a:ext cx="2248535" cy="27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3733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97985" y="2077144"/>
            <a:ext cx="8369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Dataset: This dataset was generated by aligning Freebase relations with the New York Times corpus (NYT).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54" y="2857300"/>
            <a:ext cx="5172075" cy="40006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504" y="2543175"/>
            <a:ext cx="5467350" cy="4314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7733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14184" y="0"/>
            <a:ext cx="6246283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6" name="TextBox 31"/>
          <p:cNvSpPr txBox="1">
            <a:spLocks noChangeArrowheads="1"/>
          </p:cNvSpPr>
          <p:nvPr/>
        </p:nvSpPr>
        <p:spPr bwMode="auto">
          <a:xfrm>
            <a:off x="797985" y="1352973"/>
            <a:ext cx="3805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4B4D4F"/>
                </a:solidFill>
              </a:rPr>
              <a:t>Experiments</a:t>
            </a:r>
            <a:endParaRPr lang="zh-CN" altLang="en-US" sz="2667" b="1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318" name="文本框 4"/>
          <p:cNvSpPr txBox="1">
            <a:spLocks noChangeArrowheads="1"/>
          </p:cNvSpPr>
          <p:nvPr/>
        </p:nvSpPr>
        <p:spPr bwMode="auto">
          <a:xfrm>
            <a:off x="9283700" y="6203951"/>
            <a:ext cx="2497667" cy="33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42424"/>
                </a:solidFill>
                <a:latin typeface="微软雅黑" panose="020B0503020204020204" pitchFamily="34" charset="-122"/>
              </a:rPr>
              <a:t>Page15/17</a:t>
            </a:r>
            <a:endParaRPr lang="zh-CN" altLang="en-US" sz="1333" dirty="0">
              <a:solidFill>
                <a:srgbClr val="242424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</a:t>
              </a:r>
              <a:endParaRPr kumimoji="1" lang="en-US" altLang="zh-CN" sz="3733" noProof="1">
                <a:solidFill>
                  <a:srgbClr val="4B4D4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320" name="文本框 8"/>
          <p:cNvSpPr txBox="1">
            <a:spLocks noChangeArrowheads="1"/>
          </p:cNvSpPr>
          <p:nvPr/>
        </p:nvSpPr>
        <p:spPr bwMode="auto">
          <a:xfrm>
            <a:off x="3445934" y="95251"/>
            <a:ext cx="5624104" cy="7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733" dirty="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Neural Attention Model</a:t>
            </a:r>
            <a:endParaRPr lang="zh-CN" altLang="en-US" sz="3733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 7"/>
          <p:cNvGrpSpPr/>
          <p:nvPr/>
        </p:nvGrpSpPr>
        <p:grpSpPr>
          <a:xfrm>
            <a:off x="10427783" y="2098887"/>
            <a:ext cx="98424" cy="4105064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2" name="矩形 11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65" y="71755"/>
              <a:ext cx="2248535" cy="27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3733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62" y="2079822"/>
            <a:ext cx="11839575" cy="3952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8081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14184" y="0"/>
            <a:ext cx="6246283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6" name="TextBox 31"/>
          <p:cNvSpPr txBox="1">
            <a:spLocks noChangeArrowheads="1"/>
          </p:cNvSpPr>
          <p:nvPr/>
        </p:nvSpPr>
        <p:spPr bwMode="auto">
          <a:xfrm>
            <a:off x="797985" y="1352973"/>
            <a:ext cx="3805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4B4D4F"/>
                </a:solidFill>
              </a:rPr>
              <a:t>Experiments</a:t>
            </a:r>
            <a:endParaRPr lang="zh-CN" altLang="en-US" sz="2667" b="1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318" name="文本框 4"/>
          <p:cNvSpPr txBox="1">
            <a:spLocks noChangeArrowheads="1"/>
          </p:cNvSpPr>
          <p:nvPr/>
        </p:nvSpPr>
        <p:spPr bwMode="auto">
          <a:xfrm>
            <a:off x="9283700" y="6203951"/>
            <a:ext cx="2497667" cy="33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42424"/>
                </a:solidFill>
                <a:latin typeface="微软雅黑" panose="020B0503020204020204" pitchFamily="34" charset="-122"/>
              </a:rPr>
              <a:t>Page16/17</a:t>
            </a:r>
            <a:endParaRPr lang="zh-CN" altLang="en-US" sz="1333" dirty="0">
              <a:solidFill>
                <a:srgbClr val="242424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</a:t>
              </a:r>
              <a:endParaRPr kumimoji="1" lang="en-US" altLang="zh-CN" sz="3733" noProof="1">
                <a:solidFill>
                  <a:srgbClr val="4B4D4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320" name="文本框 8"/>
          <p:cNvSpPr txBox="1">
            <a:spLocks noChangeArrowheads="1"/>
          </p:cNvSpPr>
          <p:nvPr/>
        </p:nvSpPr>
        <p:spPr bwMode="auto">
          <a:xfrm>
            <a:off x="3445934" y="95251"/>
            <a:ext cx="5624104" cy="7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733" dirty="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Neural Attention Model</a:t>
            </a:r>
            <a:endParaRPr lang="zh-CN" altLang="en-US" sz="3733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 7"/>
          <p:cNvGrpSpPr/>
          <p:nvPr/>
        </p:nvGrpSpPr>
        <p:grpSpPr>
          <a:xfrm>
            <a:off x="10427783" y="2098887"/>
            <a:ext cx="98424" cy="4105064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2" name="矩形 11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65" y="71755"/>
              <a:ext cx="2248535" cy="27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3733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934" y="1128184"/>
            <a:ext cx="5876925" cy="5314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043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14184" y="0"/>
            <a:ext cx="7908812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8" name="文本框 4"/>
          <p:cNvSpPr txBox="1">
            <a:spLocks noChangeArrowheads="1"/>
          </p:cNvSpPr>
          <p:nvPr/>
        </p:nvSpPr>
        <p:spPr bwMode="auto">
          <a:xfrm>
            <a:off x="9283700" y="6203951"/>
            <a:ext cx="2497667" cy="33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42424"/>
                </a:solidFill>
                <a:latin typeface="微软雅黑" panose="020B0503020204020204" pitchFamily="34" charset="-122"/>
              </a:rPr>
              <a:t>Page17/17</a:t>
            </a:r>
            <a:endParaRPr lang="zh-CN" altLang="en-US" sz="1333" dirty="0">
              <a:solidFill>
                <a:srgbClr val="242424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3</a:t>
              </a:r>
              <a:endParaRPr kumimoji="1" lang="en-US" altLang="zh-CN" sz="3733" noProof="1">
                <a:solidFill>
                  <a:srgbClr val="4B4D4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320" name="文本框 8"/>
          <p:cNvSpPr txBox="1">
            <a:spLocks noChangeArrowheads="1"/>
          </p:cNvSpPr>
          <p:nvPr/>
        </p:nvSpPr>
        <p:spPr bwMode="auto">
          <a:xfrm>
            <a:off x="3445934" y="95251"/>
            <a:ext cx="7433253" cy="83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733" dirty="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Conclusion and our future work</a:t>
            </a:r>
            <a:endParaRPr lang="zh-CN" altLang="en-US" sz="3733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 7"/>
          <p:cNvGrpSpPr/>
          <p:nvPr/>
        </p:nvGrpSpPr>
        <p:grpSpPr>
          <a:xfrm>
            <a:off x="10427783" y="2098887"/>
            <a:ext cx="98424" cy="4105064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2" name="矩形 11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65" y="71755"/>
              <a:ext cx="2248535" cy="27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3733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26975"/>
              </p:ext>
            </p:extLst>
          </p:nvPr>
        </p:nvGraphicFramePr>
        <p:xfrm>
          <a:off x="1127733" y="1071418"/>
          <a:ext cx="6768250" cy="5786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4" imgW="9391528" imgH="8029652" progId="Visio.Drawing.15">
                  <p:embed/>
                </p:oleObj>
              </mc:Choice>
              <mc:Fallback>
                <p:oleObj name="Visio" r:id="rId4" imgW="9391528" imgH="802965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7733" y="1071418"/>
                        <a:ext cx="6768250" cy="5786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16375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1" y="1211286"/>
            <a:ext cx="5219700" cy="4393871"/>
          </a:xfrm>
          <a:prstGeom prst="rect">
            <a:avLst/>
          </a:prstGeom>
          <a:solidFill>
            <a:srgbClr val="F3E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66" name="Oval 4"/>
          <p:cNvSpPr/>
          <p:nvPr/>
        </p:nvSpPr>
        <p:spPr>
          <a:xfrm>
            <a:off x="1250027" y="1955655"/>
            <a:ext cx="2905131" cy="290513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7200" dirty="0">
              <a:solidFill>
                <a:srgbClr val="FFFF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59" name="Freeform 72"/>
          <p:cNvSpPr>
            <a:spLocks noEditPoints="1"/>
          </p:cNvSpPr>
          <p:nvPr/>
        </p:nvSpPr>
        <p:spPr bwMode="auto">
          <a:xfrm>
            <a:off x="338717" y="1654920"/>
            <a:ext cx="5082827" cy="3609473"/>
          </a:xfrm>
          <a:custGeom>
            <a:avLst/>
            <a:gdLst>
              <a:gd name="T0" fmla="*/ 1287 w 1323"/>
              <a:gd name="T1" fmla="*/ 453 h 938"/>
              <a:gd name="T2" fmla="*/ 1274 w 1323"/>
              <a:gd name="T3" fmla="*/ 447 h 938"/>
              <a:gd name="T4" fmla="*/ 1080 w 1323"/>
              <a:gd name="T5" fmla="*/ 427 h 938"/>
              <a:gd name="T6" fmla="*/ 1084 w 1323"/>
              <a:gd name="T7" fmla="*/ 193 h 938"/>
              <a:gd name="T8" fmla="*/ 1242 w 1323"/>
              <a:gd name="T9" fmla="*/ 26 h 938"/>
              <a:gd name="T10" fmla="*/ 1238 w 1323"/>
              <a:gd name="T11" fmla="*/ 17 h 938"/>
              <a:gd name="T12" fmla="*/ 1073 w 1323"/>
              <a:gd name="T13" fmla="*/ 177 h 938"/>
              <a:gd name="T14" fmla="*/ 500 w 1323"/>
              <a:gd name="T15" fmla="*/ 12 h 938"/>
              <a:gd name="T16" fmla="*/ 1073 w 1323"/>
              <a:gd name="T17" fmla="*/ 413 h 938"/>
              <a:gd name="T18" fmla="*/ 770 w 1323"/>
              <a:gd name="T19" fmla="*/ 261 h 938"/>
              <a:gd name="T20" fmla="*/ 520 w 1323"/>
              <a:gd name="T21" fmla="*/ 148 h 938"/>
              <a:gd name="T22" fmla="*/ 543 w 1323"/>
              <a:gd name="T23" fmla="*/ 111 h 938"/>
              <a:gd name="T24" fmla="*/ 530 w 1323"/>
              <a:gd name="T25" fmla="*/ 99 h 938"/>
              <a:gd name="T26" fmla="*/ 226 w 1323"/>
              <a:gd name="T27" fmla="*/ 143 h 938"/>
              <a:gd name="T28" fmla="*/ 0 w 1323"/>
              <a:gd name="T29" fmla="*/ 308 h 938"/>
              <a:gd name="T30" fmla="*/ 6 w 1323"/>
              <a:gd name="T31" fmla="*/ 444 h 938"/>
              <a:gd name="T32" fmla="*/ 244 w 1323"/>
              <a:gd name="T33" fmla="*/ 475 h 938"/>
              <a:gd name="T34" fmla="*/ 467 w 1323"/>
              <a:gd name="T35" fmla="*/ 831 h 938"/>
              <a:gd name="T36" fmla="*/ 562 w 1323"/>
              <a:gd name="T37" fmla="*/ 651 h 938"/>
              <a:gd name="T38" fmla="*/ 810 w 1323"/>
              <a:gd name="T39" fmla="*/ 730 h 938"/>
              <a:gd name="T40" fmla="*/ 661 w 1323"/>
              <a:gd name="T41" fmla="*/ 937 h 938"/>
              <a:gd name="T42" fmla="*/ 1318 w 1323"/>
              <a:gd name="T43" fmla="*/ 934 h 938"/>
              <a:gd name="T44" fmla="*/ 1283 w 1323"/>
              <a:gd name="T45" fmla="*/ 453 h 938"/>
              <a:gd name="T46" fmla="*/ 1275 w 1323"/>
              <a:gd name="T47" fmla="*/ 448 h 938"/>
              <a:gd name="T48" fmla="*/ 1175 w 1323"/>
              <a:gd name="T49" fmla="*/ 797 h 938"/>
              <a:gd name="T50" fmla="*/ 1275 w 1323"/>
              <a:gd name="T51" fmla="*/ 448 h 938"/>
              <a:gd name="T52" fmla="*/ 774 w 1323"/>
              <a:gd name="T53" fmla="*/ 278 h 938"/>
              <a:gd name="T54" fmla="*/ 454 w 1323"/>
              <a:gd name="T55" fmla="*/ 494 h 938"/>
              <a:gd name="T56" fmla="*/ 573 w 1323"/>
              <a:gd name="T57" fmla="*/ 617 h 938"/>
              <a:gd name="T58" fmla="*/ 595 w 1323"/>
              <a:gd name="T59" fmla="*/ 580 h 938"/>
              <a:gd name="T60" fmla="*/ 659 w 1323"/>
              <a:gd name="T61" fmla="*/ 472 h 938"/>
              <a:gd name="T62" fmla="*/ 633 w 1323"/>
              <a:gd name="T63" fmla="*/ 607 h 938"/>
              <a:gd name="T64" fmla="*/ 596 w 1323"/>
              <a:gd name="T65" fmla="*/ 581 h 938"/>
              <a:gd name="T66" fmla="*/ 1075 w 1323"/>
              <a:gd name="T67" fmla="*/ 423 h 938"/>
              <a:gd name="T68" fmla="*/ 1078 w 1323"/>
              <a:gd name="T69" fmla="*/ 427 h 938"/>
              <a:gd name="T70" fmla="*/ 811 w 1323"/>
              <a:gd name="T71" fmla="*/ 726 h 938"/>
              <a:gd name="T72" fmla="*/ 525 w 1323"/>
              <a:gd name="T73" fmla="*/ 15 h 938"/>
              <a:gd name="T74" fmla="*/ 1084 w 1323"/>
              <a:gd name="T75" fmla="*/ 403 h 938"/>
              <a:gd name="T76" fmla="*/ 1072 w 1323"/>
              <a:gd name="T77" fmla="*/ 416 h 938"/>
              <a:gd name="T78" fmla="*/ 781 w 1323"/>
              <a:gd name="T79" fmla="*/ 280 h 938"/>
              <a:gd name="T80" fmla="*/ 543 w 1323"/>
              <a:gd name="T81" fmla="*/ 155 h 938"/>
              <a:gd name="T82" fmla="*/ 550 w 1323"/>
              <a:gd name="T83" fmla="*/ 350 h 938"/>
              <a:gd name="T84" fmla="*/ 533 w 1323"/>
              <a:gd name="T85" fmla="*/ 161 h 938"/>
              <a:gd name="T86" fmla="*/ 154 w 1323"/>
              <a:gd name="T87" fmla="*/ 247 h 938"/>
              <a:gd name="T88" fmla="*/ 250 w 1323"/>
              <a:gd name="T89" fmla="*/ 135 h 938"/>
              <a:gd name="T90" fmla="*/ 151 w 1323"/>
              <a:gd name="T91" fmla="*/ 248 h 938"/>
              <a:gd name="T92" fmla="*/ 150 w 1323"/>
              <a:gd name="T93" fmla="*/ 250 h 938"/>
              <a:gd name="T94" fmla="*/ 152 w 1323"/>
              <a:gd name="T95" fmla="*/ 249 h 938"/>
              <a:gd name="T96" fmla="*/ 251 w 1323"/>
              <a:gd name="T97" fmla="*/ 452 h 938"/>
              <a:gd name="T98" fmla="*/ 472 w 1323"/>
              <a:gd name="T99" fmla="*/ 806 h 938"/>
              <a:gd name="T100" fmla="*/ 255 w 1323"/>
              <a:gd name="T101" fmla="*/ 468 h 938"/>
              <a:gd name="T102" fmla="*/ 549 w 1323"/>
              <a:gd name="T103" fmla="*/ 638 h 938"/>
              <a:gd name="T104" fmla="*/ 569 w 1323"/>
              <a:gd name="T105" fmla="*/ 627 h 938"/>
              <a:gd name="T106" fmla="*/ 593 w 1323"/>
              <a:gd name="T107" fmla="*/ 626 h 938"/>
              <a:gd name="T108" fmla="*/ 593 w 1323"/>
              <a:gd name="T109" fmla="*/ 626 h 938"/>
              <a:gd name="T110" fmla="*/ 833 w 1323"/>
              <a:gd name="T111" fmla="*/ 740 h 938"/>
              <a:gd name="T112" fmla="*/ 834 w 1323"/>
              <a:gd name="T113" fmla="*/ 738 h 938"/>
              <a:gd name="T114" fmla="*/ 1196 w 1323"/>
              <a:gd name="T115" fmla="*/ 809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23" h="938">
                <a:moveTo>
                  <a:pt x="1320" y="937"/>
                </a:moveTo>
                <a:cubicBezTo>
                  <a:pt x="1323" y="937"/>
                  <a:pt x="1323" y="937"/>
                  <a:pt x="1323" y="937"/>
                </a:cubicBezTo>
                <a:cubicBezTo>
                  <a:pt x="1320" y="935"/>
                  <a:pt x="1320" y="935"/>
                  <a:pt x="1320" y="935"/>
                </a:cubicBezTo>
                <a:cubicBezTo>
                  <a:pt x="1287" y="453"/>
                  <a:pt x="1287" y="453"/>
                  <a:pt x="1287" y="453"/>
                </a:cubicBezTo>
                <a:cubicBezTo>
                  <a:pt x="1293" y="453"/>
                  <a:pt x="1298" y="447"/>
                  <a:pt x="1298" y="441"/>
                </a:cubicBezTo>
                <a:cubicBezTo>
                  <a:pt x="1298" y="434"/>
                  <a:pt x="1292" y="428"/>
                  <a:pt x="1285" y="428"/>
                </a:cubicBezTo>
                <a:cubicBezTo>
                  <a:pt x="1278" y="428"/>
                  <a:pt x="1272" y="434"/>
                  <a:pt x="1272" y="441"/>
                </a:cubicBezTo>
                <a:cubicBezTo>
                  <a:pt x="1272" y="443"/>
                  <a:pt x="1273" y="445"/>
                  <a:pt x="1274" y="447"/>
                </a:cubicBezTo>
                <a:cubicBezTo>
                  <a:pt x="833" y="727"/>
                  <a:pt x="833" y="727"/>
                  <a:pt x="833" y="727"/>
                </a:cubicBezTo>
                <a:cubicBezTo>
                  <a:pt x="832" y="726"/>
                  <a:pt x="832" y="725"/>
                  <a:pt x="831" y="725"/>
                </a:cubicBezTo>
                <a:cubicBezTo>
                  <a:pt x="837" y="717"/>
                  <a:pt x="837" y="717"/>
                  <a:pt x="837" y="717"/>
                </a:cubicBezTo>
                <a:cubicBezTo>
                  <a:pt x="1080" y="427"/>
                  <a:pt x="1080" y="427"/>
                  <a:pt x="1080" y="427"/>
                </a:cubicBezTo>
                <a:cubicBezTo>
                  <a:pt x="1081" y="428"/>
                  <a:pt x="1083" y="429"/>
                  <a:pt x="1085" y="429"/>
                </a:cubicBezTo>
                <a:cubicBezTo>
                  <a:pt x="1092" y="429"/>
                  <a:pt x="1098" y="423"/>
                  <a:pt x="1098" y="416"/>
                </a:cubicBezTo>
                <a:cubicBezTo>
                  <a:pt x="1098" y="409"/>
                  <a:pt x="1093" y="403"/>
                  <a:pt x="1086" y="403"/>
                </a:cubicBezTo>
                <a:cubicBezTo>
                  <a:pt x="1084" y="193"/>
                  <a:pt x="1084" y="193"/>
                  <a:pt x="1084" y="193"/>
                </a:cubicBezTo>
                <a:cubicBezTo>
                  <a:pt x="1084" y="193"/>
                  <a:pt x="1085" y="193"/>
                  <a:pt x="1085" y="193"/>
                </a:cubicBezTo>
                <a:cubicBezTo>
                  <a:pt x="1092" y="193"/>
                  <a:pt x="1098" y="187"/>
                  <a:pt x="1098" y="180"/>
                </a:cubicBezTo>
                <a:cubicBezTo>
                  <a:pt x="1098" y="177"/>
                  <a:pt x="1096" y="173"/>
                  <a:pt x="1094" y="171"/>
                </a:cubicBezTo>
                <a:cubicBezTo>
                  <a:pt x="1242" y="26"/>
                  <a:pt x="1242" y="26"/>
                  <a:pt x="1242" y="26"/>
                </a:cubicBezTo>
                <a:cubicBezTo>
                  <a:pt x="1244" y="28"/>
                  <a:pt x="1247" y="29"/>
                  <a:pt x="1250" y="29"/>
                </a:cubicBezTo>
                <a:cubicBezTo>
                  <a:pt x="1257" y="29"/>
                  <a:pt x="1263" y="24"/>
                  <a:pt x="1263" y="17"/>
                </a:cubicBezTo>
                <a:cubicBezTo>
                  <a:pt x="1263" y="10"/>
                  <a:pt x="1257" y="4"/>
                  <a:pt x="1250" y="4"/>
                </a:cubicBezTo>
                <a:cubicBezTo>
                  <a:pt x="1243" y="4"/>
                  <a:pt x="1238" y="10"/>
                  <a:pt x="1238" y="17"/>
                </a:cubicBezTo>
                <a:cubicBezTo>
                  <a:pt x="1238" y="20"/>
                  <a:pt x="1239" y="23"/>
                  <a:pt x="1241" y="25"/>
                </a:cubicBezTo>
                <a:cubicBezTo>
                  <a:pt x="1093" y="170"/>
                  <a:pt x="1093" y="170"/>
                  <a:pt x="1093" y="170"/>
                </a:cubicBezTo>
                <a:cubicBezTo>
                  <a:pt x="1090" y="168"/>
                  <a:pt x="1088" y="168"/>
                  <a:pt x="1085" y="168"/>
                </a:cubicBezTo>
                <a:cubicBezTo>
                  <a:pt x="1079" y="168"/>
                  <a:pt x="1075" y="171"/>
                  <a:pt x="1073" y="177"/>
                </a:cubicBezTo>
                <a:cubicBezTo>
                  <a:pt x="525" y="14"/>
                  <a:pt x="525" y="14"/>
                  <a:pt x="525" y="14"/>
                </a:cubicBezTo>
                <a:cubicBezTo>
                  <a:pt x="525" y="13"/>
                  <a:pt x="525" y="13"/>
                  <a:pt x="525" y="12"/>
                </a:cubicBezTo>
                <a:cubicBezTo>
                  <a:pt x="525" y="5"/>
                  <a:pt x="520" y="0"/>
                  <a:pt x="512" y="0"/>
                </a:cubicBezTo>
                <a:cubicBezTo>
                  <a:pt x="505" y="0"/>
                  <a:pt x="500" y="5"/>
                  <a:pt x="500" y="12"/>
                </a:cubicBezTo>
                <a:cubicBezTo>
                  <a:pt x="500" y="19"/>
                  <a:pt x="505" y="25"/>
                  <a:pt x="512" y="25"/>
                </a:cubicBezTo>
                <a:cubicBezTo>
                  <a:pt x="517" y="25"/>
                  <a:pt x="522" y="22"/>
                  <a:pt x="524" y="18"/>
                </a:cubicBezTo>
                <a:cubicBezTo>
                  <a:pt x="1073" y="412"/>
                  <a:pt x="1073" y="412"/>
                  <a:pt x="1073" y="412"/>
                </a:cubicBezTo>
                <a:cubicBezTo>
                  <a:pt x="1073" y="412"/>
                  <a:pt x="1073" y="412"/>
                  <a:pt x="1073" y="413"/>
                </a:cubicBezTo>
                <a:cubicBezTo>
                  <a:pt x="793" y="272"/>
                  <a:pt x="793" y="272"/>
                  <a:pt x="793" y="272"/>
                </a:cubicBezTo>
                <a:cubicBezTo>
                  <a:pt x="793" y="271"/>
                  <a:pt x="794" y="269"/>
                  <a:pt x="794" y="267"/>
                </a:cubicBezTo>
                <a:cubicBezTo>
                  <a:pt x="794" y="260"/>
                  <a:pt x="788" y="255"/>
                  <a:pt x="781" y="255"/>
                </a:cubicBezTo>
                <a:cubicBezTo>
                  <a:pt x="776" y="255"/>
                  <a:pt x="772" y="257"/>
                  <a:pt x="770" y="261"/>
                </a:cubicBezTo>
                <a:cubicBezTo>
                  <a:pt x="544" y="153"/>
                  <a:pt x="544" y="153"/>
                  <a:pt x="544" y="153"/>
                </a:cubicBezTo>
                <a:cubicBezTo>
                  <a:pt x="545" y="152"/>
                  <a:pt x="546" y="150"/>
                  <a:pt x="546" y="148"/>
                </a:cubicBezTo>
                <a:cubicBezTo>
                  <a:pt x="546" y="141"/>
                  <a:pt x="540" y="135"/>
                  <a:pt x="533" y="135"/>
                </a:cubicBezTo>
                <a:cubicBezTo>
                  <a:pt x="526" y="135"/>
                  <a:pt x="520" y="141"/>
                  <a:pt x="520" y="148"/>
                </a:cubicBezTo>
                <a:cubicBezTo>
                  <a:pt x="520" y="151"/>
                  <a:pt x="521" y="153"/>
                  <a:pt x="523" y="155"/>
                </a:cubicBezTo>
                <a:cubicBezTo>
                  <a:pt x="258" y="446"/>
                  <a:pt x="258" y="446"/>
                  <a:pt x="258" y="446"/>
                </a:cubicBezTo>
                <a:cubicBezTo>
                  <a:pt x="535" y="108"/>
                  <a:pt x="535" y="108"/>
                  <a:pt x="535" y="108"/>
                </a:cubicBezTo>
                <a:cubicBezTo>
                  <a:pt x="537" y="110"/>
                  <a:pt x="540" y="111"/>
                  <a:pt x="543" y="111"/>
                </a:cubicBezTo>
                <a:cubicBezTo>
                  <a:pt x="550" y="111"/>
                  <a:pt x="556" y="105"/>
                  <a:pt x="556" y="98"/>
                </a:cubicBezTo>
                <a:cubicBezTo>
                  <a:pt x="556" y="91"/>
                  <a:pt x="550" y="86"/>
                  <a:pt x="543" y="86"/>
                </a:cubicBezTo>
                <a:cubicBezTo>
                  <a:pt x="536" y="86"/>
                  <a:pt x="530" y="91"/>
                  <a:pt x="530" y="98"/>
                </a:cubicBezTo>
                <a:cubicBezTo>
                  <a:pt x="530" y="99"/>
                  <a:pt x="530" y="99"/>
                  <a:pt x="530" y="99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49" y="128"/>
                  <a:pt x="243" y="123"/>
                  <a:pt x="237" y="123"/>
                </a:cubicBezTo>
                <a:cubicBezTo>
                  <a:pt x="230" y="123"/>
                  <a:pt x="224" y="129"/>
                  <a:pt x="224" y="136"/>
                </a:cubicBezTo>
                <a:cubicBezTo>
                  <a:pt x="224" y="139"/>
                  <a:pt x="225" y="141"/>
                  <a:pt x="226" y="143"/>
                </a:cubicBezTo>
                <a:cubicBezTo>
                  <a:pt x="5" y="304"/>
                  <a:pt x="5" y="304"/>
                  <a:pt x="5" y="304"/>
                </a:cubicBezTo>
                <a:cubicBezTo>
                  <a:pt x="3" y="305"/>
                  <a:pt x="3" y="305"/>
                  <a:pt x="3" y="305"/>
                </a:cubicBezTo>
                <a:cubicBezTo>
                  <a:pt x="4" y="305"/>
                  <a:pt x="4" y="305"/>
                  <a:pt x="4" y="305"/>
                </a:cubicBezTo>
                <a:cubicBezTo>
                  <a:pt x="0" y="308"/>
                  <a:pt x="0" y="308"/>
                  <a:pt x="0" y="308"/>
                </a:cubicBezTo>
                <a:cubicBezTo>
                  <a:pt x="5" y="306"/>
                  <a:pt x="5" y="306"/>
                  <a:pt x="5" y="306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4" y="443"/>
                  <a:pt x="4" y="443"/>
                  <a:pt x="4" y="443"/>
                </a:cubicBezTo>
                <a:cubicBezTo>
                  <a:pt x="6" y="444"/>
                  <a:pt x="6" y="444"/>
                  <a:pt x="6" y="444"/>
                </a:cubicBezTo>
                <a:cubicBezTo>
                  <a:pt x="75" y="352"/>
                  <a:pt x="75" y="352"/>
                  <a:pt x="75" y="352"/>
                </a:cubicBezTo>
                <a:cubicBezTo>
                  <a:pt x="233" y="455"/>
                  <a:pt x="233" y="455"/>
                  <a:pt x="233" y="455"/>
                </a:cubicBezTo>
                <a:cubicBezTo>
                  <a:pt x="232" y="457"/>
                  <a:pt x="231" y="460"/>
                  <a:pt x="231" y="462"/>
                </a:cubicBezTo>
                <a:cubicBezTo>
                  <a:pt x="231" y="469"/>
                  <a:pt x="237" y="475"/>
                  <a:pt x="244" y="475"/>
                </a:cubicBezTo>
                <a:cubicBezTo>
                  <a:pt x="246" y="475"/>
                  <a:pt x="248" y="474"/>
                  <a:pt x="250" y="473"/>
                </a:cubicBezTo>
                <a:cubicBezTo>
                  <a:pt x="460" y="808"/>
                  <a:pt x="460" y="808"/>
                  <a:pt x="460" y="808"/>
                </a:cubicBezTo>
                <a:cubicBezTo>
                  <a:pt x="456" y="810"/>
                  <a:pt x="454" y="814"/>
                  <a:pt x="454" y="818"/>
                </a:cubicBezTo>
                <a:cubicBezTo>
                  <a:pt x="454" y="825"/>
                  <a:pt x="460" y="831"/>
                  <a:pt x="467" y="831"/>
                </a:cubicBezTo>
                <a:cubicBezTo>
                  <a:pt x="474" y="831"/>
                  <a:pt x="480" y="825"/>
                  <a:pt x="480" y="818"/>
                </a:cubicBezTo>
                <a:cubicBezTo>
                  <a:pt x="480" y="813"/>
                  <a:pt x="477" y="809"/>
                  <a:pt x="474" y="807"/>
                </a:cubicBezTo>
                <a:cubicBezTo>
                  <a:pt x="556" y="650"/>
                  <a:pt x="556" y="650"/>
                  <a:pt x="556" y="650"/>
                </a:cubicBezTo>
                <a:cubicBezTo>
                  <a:pt x="558" y="650"/>
                  <a:pt x="560" y="651"/>
                  <a:pt x="562" y="651"/>
                </a:cubicBezTo>
                <a:cubicBezTo>
                  <a:pt x="569" y="651"/>
                  <a:pt x="574" y="645"/>
                  <a:pt x="574" y="638"/>
                </a:cubicBezTo>
                <a:cubicBezTo>
                  <a:pt x="574" y="637"/>
                  <a:pt x="574" y="635"/>
                  <a:pt x="574" y="634"/>
                </a:cubicBezTo>
                <a:cubicBezTo>
                  <a:pt x="591" y="627"/>
                  <a:pt x="591" y="627"/>
                  <a:pt x="591" y="627"/>
                </a:cubicBezTo>
                <a:cubicBezTo>
                  <a:pt x="810" y="730"/>
                  <a:pt x="810" y="730"/>
                  <a:pt x="810" y="730"/>
                </a:cubicBezTo>
                <a:cubicBezTo>
                  <a:pt x="809" y="731"/>
                  <a:pt x="809" y="732"/>
                  <a:pt x="809" y="733"/>
                </a:cubicBezTo>
                <a:cubicBezTo>
                  <a:pt x="809" y="737"/>
                  <a:pt x="811" y="741"/>
                  <a:pt x="814" y="743"/>
                </a:cubicBezTo>
                <a:cubicBezTo>
                  <a:pt x="662" y="936"/>
                  <a:pt x="662" y="936"/>
                  <a:pt x="662" y="936"/>
                </a:cubicBezTo>
                <a:cubicBezTo>
                  <a:pt x="661" y="937"/>
                  <a:pt x="661" y="937"/>
                  <a:pt x="661" y="937"/>
                </a:cubicBezTo>
                <a:cubicBezTo>
                  <a:pt x="1319" y="937"/>
                  <a:pt x="1319" y="937"/>
                  <a:pt x="1319" y="937"/>
                </a:cubicBezTo>
                <a:cubicBezTo>
                  <a:pt x="1320" y="938"/>
                  <a:pt x="1320" y="938"/>
                  <a:pt x="1320" y="938"/>
                </a:cubicBezTo>
                <a:lnTo>
                  <a:pt x="1320" y="937"/>
                </a:lnTo>
                <a:close/>
                <a:moveTo>
                  <a:pt x="1318" y="934"/>
                </a:moveTo>
                <a:cubicBezTo>
                  <a:pt x="1197" y="808"/>
                  <a:pt x="1197" y="808"/>
                  <a:pt x="1197" y="808"/>
                </a:cubicBezTo>
                <a:cubicBezTo>
                  <a:pt x="1199" y="806"/>
                  <a:pt x="1200" y="803"/>
                  <a:pt x="1200" y="800"/>
                </a:cubicBezTo>
                <a:cubicBezTo>
                  <a:pt x="1200" y="795"/>
                  <a:pt x="1197" y="790"/>
                  <a:pt x="1192" y="788"/>
                </a:cubicBezTo>
                <a:cubicBezTo>
                  <a:pt x="1283" y="453"/>
                  <a:pt x="1283" y="453"/>
                  <a:pt x="1283" y="453"/>
                </a:cubicBezTo>
                <a:cubicBezTo>
                  <a:pt x="1283" y="454"/>
                  <a:pt x="1284" y="454"/>
                  <a:pt x="1285" y="454"/>
                </a:cubicBezTo>
                <a:cubicBezTo>
                  <a:pt x="1285" y="454"/>
                  <a:pt x="1285" y="454"/>
                  <a:pt x="1285" y="454"/>
                </a:cubicBezTo>
                <a:lnTo>
                  <a:pt x="1318" y="934"/>
                </a:lnTo>
                <a:close/>
                <a:moveTo>
                  <a:pt x="1275" y="448"/>
                </a:moveTo>
                <a:cubicBezTo>
                  <a:pt x="1276" y="451"/>
                  <a:pt x="1278" y="452"/>
                  <a:pt x="1281" y="453"/>
                </a:cubicBezTo>
                <a:cubicBezTo>
                  <a:pt x="1190" y="788"/>
                  <a:pt x="1190" y="788"/>
                  <a:pt x="1190" y="788"/>
                </a:cubicBezTo>
                <a:cubicBezTo>
                  <a:pt x="1189" y="787"/>
                  <a:pt x="1188" y="787"/>
                  <a:pt x="1187" y="787"/>
                </a:cubicBezTo>
                <a:cubicBezTo>
                  <a:pt x="1181" y="787"/>
                  <a:pt x="1176" y="791"/>
                  <a:pt x="1175" y="797"/>
                </a:cubicBezTo>
                <a:cubicBezTo>
                  <a:pt x="834" y="736"/>
                  <a:pt x="834" y="736"/>
                  <a:pt x="834" y="736"/>
                </a:cubicBezTo>
                <a:cubicBezTo>
                  <a:pt x="835" y="735"/>
                  <a:pt x="835" y="734"/>
                  <a:pt x="835" y="733"/>
                </a:cubicBezTo>
                <a:cubicBezTo>
                  <a:pt x="835" y="731"/>
                  <a:pt x="834" y="730"/>
                  <a:pt x="834" y="728"/>
                </a:cubicBezTo>
                <a:lnTo>
                  <a:pt x="1275" y="448"/>
                </a:lnTo>
                <a:close/>
                <a:moveTo>
                  <a:pt x="256" y="459"/>
                </a:moveTo>
                <a:cubicBezTo>
                  <a:pt x="552" y="351"/>
                  <a:pt x="552" y="351"/>
                  <a:pt x="552" y="351"/>
                </a:cubicBezTo>
                <a:cubicBezTo>
                  <a:pt x="769" y="272"/>
                  <a:pt x="769" y="272"/>
                  <a:pt x="769" y="272"/>
                </a:cubicBezTo>
                <a:cubicBezTo>
                  <a:pt x="770" y="275"/>
                  <a:pt x="772" y="277"/>
                  <a:pt x="774" y="278"/>
                </a:cubicBezTo>
                <a:cubicBezTo>
                  <a:pt x="660" y="470"/>
                  <a:pt x="660" y="470"/>
                  <a:pt x="660" y="470"/>
                </a:cubicBezTo>
                <a:cubicBezTo>
                  <a:pt x="480" y="492"/>
                  <a:pt x="480" y="492"/>
                  <a:pt x="480" y="492"/>
                </a:cubicBezTo>
                <a:cubicBezTo>
                  <a:pt x="479" y="486"/>
                  <a:pt x="473" y="481"/>
                  <a:pt x="467" y="481"/>
                </a:cubicBezTo>
                <a:cubicBezTo>
                  <a:pt x="460" y="481"/>
                  <a:pt x="454" y="487"/>
                  <a:pt x="454" y="494"/>
                </a:cubicBezTo>
                <a:cubicBezTo>
                  <a:pt x="454" y="501"/>
                  <a:pt x="460" y="507"/>
                  <a:pt x="467" y="507"/>
                </a:cubicBezTo>
                <a:cubicBezTo>
                  <a:pt x="471" y="507"/>
                  <a:pt x="475" y="505"/>
                  <a:pt x="477" y="502"/>
                </a:cubicBezTo>
                <a:cubicBezTo>
                  <a:pt x="594" y="581"/>
                  <a:pt x="594" y="581"/>
                  <a:pt x="594" y="581"/>
                </a:cubicBezTo>
                <a:cubicBezTo>
                  <a:pt x="573" y="617"/>
                  <a:pt x="573" y="617"/>
                  <a:pt x="573" y="617"/>
                </a:cubicBezTo>
                <a:cubicBezTo>
                  <a:pt x="256" y="467"/>
                  <a:pt x="256" y="467"/>
                  <a:pt x="256" y="467"/>
                </a:cubicBezTo>
                <a:cubicBezTo>
                  <a:pt x="256" y="465"/>
                  <a:pt x="257" y="464"/>
                  <a:pt x="257" y="462"/>
                </a:cubicBezTo>
                <a:cubicBezTo>
                  <a:pt x="257" y="461"/>
                  <a:pt x="256" y="460"/>
                  <a:pt x="256" y="459"/>
                </a:cubicBezTo>
                <a:close/>
                <a:moveTo>
                  <a:pt x="595" y="580"/>
                </a:moveTo>
                <a:cubicBezTo>
                  <a:pt x="478" y="501"/>
                  <a:pt x="478" y="501"/>
                  <a:pt x="478" y="501"/>
                </a:cubicBezTo>
                <a:cubicBezTo>
                  <a:pt x="479" y="499"/>
                  <a:pt x="480" y="496"/>
                  <a:pt x="480" y="494"/>
                </a:cubicBezTo>
                <a:cubicBezTo>
                  <a:pt x="480" y="494"/>
                  <a:pt x="480" y="494"/>
                  <a:pt x="480" y="493"/>
                </a:cubicBezTo>
                <a:cubicBezTo>
                  <a:pt x="659" y="472"/>
                  <a:pt x="659" y="472"/>
                  <a:pt x="659" y="472"/>
                </a:cubicBezTo>
                <a:cubicBezTo>
                  <a:pt x="631" y="519"/>
                  <a:pt x="631" y="519"/>
                  <a:pt x="631" y="519"/>
                </a:cubicBezTo>
                <a:lnTo>
                  <a:pt x="595" y="580"/>
                </a:lnTo>
                <a:close/>
                <a:moveTo>
                  <a:pt x="596" y="582"/>
                </a:moveTo>
                <a:cubicBezTo>
                  <a:pt x="633" y="607"/>
                  <a:pt x="633" y="607"/>
                  <a:pt x="633" y="607"/>
                </a:cubicBezTo>
                <a:cubicBezTo>
                  <a:pt x="591" y="625"/>
                  <a:pt x="591" y="625"/>
                  <a:pt x="591" y="625"/>
                </a:cubicBezTo>
                <a:cubicBezTo>
                  <a:pt x="575" y="617"/>
                  <a:pt x="575" y="617"/>
                  <a:pt x="575" y="617"/>
                </a:cubicBezTo>
                <a:lnTo>
                  <a:pt x="596" y="582"/>
                </a:lnTo>
                <a:close/>
                <a:moveTo>
                  <a:pt x="596" y="581"/>
                </a:moveTo>
                <a:cubicBezTo>
                  <a:pt x="634" y="517"/>
                  <a:pt x="634" y="517"/>
                  <a:pt x="634" y="517"/>
                </a:cubicBezTo>
                <a:cubicBezTo>
                  <a:pt x="661" y="471"/>
                  <a:pt x="661" y="471"/>
                  <a:pt x="661" y="471"/>
                </a:cubicBezTo>
                <a:cubicBezTo>
                  <a:pt x="1074" y="422"/>
                  <a:pt x="1074" y="422"/>
                  <a:pt x="1074" y="422"/>
                </a:cubicBezTo>
                <a:cubicBezTo>
                  <a:pt x="1074" y="422"/>
                  <a:pt x="1074" y="423"/>
                  <a:pt x="1075" y="423"/>
                </a:cubicBezTo>
                <a:cubicBezTo>
                  <a:pt x="635" y="607"/>
                  <a:pt x="635" y="607"/>
                  <a:pt x="635" y="607"/>
                </a:cubicBezTo>
                <a:lnTo>
                  <a:pt x="596" y="581"/>
                </a:lnTo>
                <a:close/>
                <a:moveTo>
                  <a:pt x="1076" y="424"/>
                </a:moveTo>
                <a:cubicBezTo>
                  <a:pt x="1076" y="425"/>
                  <a:pt x="1077" y="426"/>
                  <a:pt x="1078" y="427"/>
                </a:cubicBezTo>
                <a:cubicBezTo>
                  <a:pt x="839" y="713"/>
                  <a:pt x="839" y="713"/>
                  <a:pt x="839" y="713"/>
                </a:cubicBezTo>
                <a:cubicBezTo>
                  <a:pt x="830" y="724"/>
                  <a:pt x="830" y="724"/>
                  <a:pt x="830" y="724"/>
                </a:cubicBezTo>
                <a:cubicBezTo>
                  <a:pt x="828" y="722"/>
                  <a:pt x="825" y="720"/>
                  <a:pt x="822" y="720"/>
                </a:cubicBezTo>
                <a:cubicBezTo>
                  <a:pt x="817" y="720"/>
                  <a:pt x="813" y="723"/>
                  <a:pt x="811" y="726"/>
                </a:cubicBezTo>
                <a:cubicBezTo>
                  <a:pt x="636" y="608"/>
                  <a:pt x="636" y="608"/>
                  <a:pt x="636" y="608"/>
                </a:cubicBezTo>
                <a:lnTo>
                  <a:pt x="1076" y="424"/>
                </a:lnTo>
                <a:close/>
                <a:moveTo>
                  <a:pt x="524" y="17"/>
                </a:moveTo>
                <a:cubicBezTo>
                  <a:pt x="525" y="16"/>
                  <a:pt x="525" y="16"/>
                  <a:pt x="525" y="15"/>
                </a:cubicBezTo>
                <a:cubicBezTo>
                  <a:pt x="1073" y="178"/>
                  <a:pt x="1073" y="178"/>
                  <a:pt x="1073" y="178"/>
                </a:cubicBezTo>
                <a:cubicBezTo>
                  <a:pt x="1073" y="179"/>
                  <a:pt x="1072" y="180"/>
                  <a:pt x="1072" y="180"/>
                </a:cubicBezTo>
                <a:cubicBezTo>
                  <a:pt x="1072" y="186"/>
                  <a:pt x="1077" y="191"/>
                  <a:pt x="1082" y="193"/>
                </a:cubicBezTo>
                <a:cubicBezTo>
                  <a:pt x="1084" y="403"/>
                  <a:pt x="1084" y="403"/>
                  <a:pt x="1084" y="403"/>
                </a:cubicBezTo>
                <a:cubicBezTo>
                  <a:pt x="1080" y="403"/>
                  <a:pt x="1076" y="406"/>
                  <a:pt x="1074" y="410"/>
                </a:cubicBezTo>
                <a:lnTo>
                  <a:pt x="524" y="17"/>
                </a:lnTo>
                <a:close/>
                <a:moveTo>
                  <a:pt x="1073" y="414"/>
                </a:moveTo>
                <a:cubicBezTo>
                  <a:pt x="1073" y="415"/>
                  <a:pt x="1072" y="415"/>
                  <a:pt x="1072" y="416"/>
                </a:cubicBezTo>
                <a:cubicBezTo>
                  <a:pt x="1072" y="417"/>
                  <a:pt x="1073" y="419"/>
                  <a:pt x="1073" y="420"/>
                </a:cubicBezTo>
                <a:cubicBezTo>
                  <a:pt x="662" y="470"/>
                  <a:pt x="662" y="470"/>
                  <a:pt x="662" y="470"/>
                </a:cubicBezTo>
                <a:cubicBezTo>
                  <a:pt x="775" y="279"/>
                  <a:pt x="775" y="279"/>
                  <a:pt x="775" y="279"/>
                </a:cubicBezTo>
                <a:cubicBezTo>
                  <a:pt x="777" y="280"/>
                  <a:pt x="779" y="280"/>
                  <a:pt x="781" y="280"/>
                </a:cubicBezTo>
                <a:cubicBezTo>
                  <a:pt x="786" y="280"/>
                  <a:pt x="790" y="278"/>
                  <a:pt x="792" y="274"/>
                </a:cubicBezTo>
                <a:lnTo>
                  <a:pt x="1073" y="414"/>
                </a:lnTo>
                <a:close/>
                <a:moveTo>
                  <a:pt x="533" y="161"/>
                </a:moveTo>
                <a:cubicBezTo>
                  <a:pt x="537" y="161"/>
                  <a:pt x="541" y="158"/>
                  <a:pt x="543" y="155"/>
                </a:cubicBezTo>
                <a:cubicBezTo>
                  <a:pt x="769" y="263"/>
                  <a:pt x="769" y="263"/>
                  <a:pt x="769" y="263"/>
                </a:cubicBezTo>
                <a:cubicBezTo>
                  <a:pt x="768" y="264"/>
                  <a:pt x="768" y="266"/>
                  <a:pt x="768" y="267"/>
                </a:cubicBezTo>
                <a:cubicBezTo>
                  <a:pt x="768" y="269"/>
                  <a:pt x="768" y="270"/>
                  <a:pt x="769" y="271"/>
                </a:cubicBezTo>
                <a:cubicBezTo>
                  <a:pt x="550" y="350"/>
                  <a:pt x="550" y="350"/>
                  <a:pt x="550" y="350"/>
                </a:cubicBezTo>
                <a:cubicBezTo>
                  <a:pt x="255" y="457"/>
                  <a:pt x="255" y="457"/>
                  <a:pt x="255" y="457"/>
                </a:cubicBezTo>
                <a:cubicBezTo>
                  <a:pt x="255" y="456"/>
                  <a:pt x="254" y="454"/>
                  <a:pt x="253" y="453"/>
                </a:cubicBezTo>
                <a:cubicBezTo>
                  <a:pt x="524" y="157"/>
                  <a:pt x="524" y="157"/>
                  <a:pt x="524" y="157"/>
                </a:cubicBezTo>
                <a:cubicBezTo>
                  <a:pt x="526" y="159"/>
                  <a:pt x="529" y="161"/>
                  <a:pt x="533" y="161"/>
                </a:cubicBezTo>
                <a:close/>
                <a:moveTo>
                  <a:pt x="530" y="101"/>
                </a:moveTo>
                <a:cubicBezTo>
                  <a:pt x="530" y="101"/>
                  <a:pt x="531" y="102"/>
                  <a:pt x="531" y="102"/>
                </a:cubicBezTo>
                <a:cubicBezTo>
                  <a:pt x="316" y="185"/>
                  <a:pt x="316" y="185"/>
                  <a:pt x="316" y="18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2" y="148"/>
                  <a:pt x="234" y="149"/>
                  <a:pt x="237" y="149"/>
                </a:cubicBezTo>
                <a:cubicBezTo>
                  <a:pt x="244" y="149"/>
                  <a:pt x="250" y="143"/>
                  <a:pt x="250" y="136"/>
                </a:cubicBezTo>
                <a:cubicBezTo>
                  <a:pt x="250" y="136"/>
                  <a:pt x="250" y="135"/>
                  <a:pt x="250" y="135"/>
                </a:cubicBezTo>
                <a:lnTo>
                  <a:pt x="530" y="101"/>
                </a:lnTo>
                <a:close/>
                <a:moveTo>
                  <a:pt x="227" y="144"/>
                </a:moveTo>
                <a:cubicBezTo>
                  <a:pt x="228" y="145"/>
                  <a:pt x="228" y="145"/>
                  <a:pt x="229" y="146"/>
                </a:cubicBezTo>
                <a:cubicBezTo>
                  <a:pt x="151" y="248"/>
                  <a:pt x="151" y="248"/>
                  <a:pt x="151" y="248"/>
                </a:cubicBezTo>
                <a:cubicBezTo>
                  <a:pt x="11" y="302"/>
                  <a:pt x="11" y="302"/>
                  <a:pt x="11" y="302"/>
                </a:cubicBezTo>
                <a:lnTo>
                  <a:pt x="227" y="144"/>
                </a:lnTo>
                <a:close/>
                <a:moveTo>
                  <a:pt x="7" y="305"/>
                </a:moveTo>
                <a:cubicBezTo>
                  <a:pt x="150" y="250"/>
                  <a:pt x="150" y="250"/>
                  <a:pt x="150" y="250"/>
                </a:cubicBezTo>
                <a:cubicBezTo>
                  <a:pt x="75" y="350"/>
                  <a:pt x="75" y="350"/>
                  <a:pt x="75" y="350"/>
                </a:cubicBezTo>
                <a:lnTo>
                  <a:pt x="7" y="305"/>
                </a:lnTo>
                <a:close/>
                <a:moveTo>
                  <a:pt x="76" y="351"/>
                </a:moveTo>
                <a:cubicBezTo>
                  <a:pt x="152" y="249"/>
                  <a:pt x="152" y="249"/>
                  <a:pt x="152" y="249"/>
                </a:cubicBezTo>
                <a:cubicBezTo>
                  <a:pt x="320" y="185"/>
                  <a:pt x="320" y="185"/>
                  <a:pt x="320" y="185"/>
                </a:cubicBezTo>
                <a:cubicBezTo>
                  <a:pt x="531" y="104"/>
                  <a:pt x="531" y="104"/>
                  <a:pt x="531" y="104"/>
                </a:cubicBezTo>
                <a:cubicBezTo>
                  <a:pt x="532" y="105"/>
                  <a:pt x="533" y="106"/>
                  <a:pt x="534" y="107"/>
                </a:cubicBezTo>
                <a:cubicBezTo>
                  <a:pt x="251" y="452"/>
                  <a:pt x="251" y="452"/>
                  <a:pt x="251" y="452"/>
                </a:cubicBezTo>
                <a:cubicBezTo>
                  <a:pt x="249" y="450"/>
                  <a:pt x="247" y="449"/>
                  <a:pt x="244" y="449"/>
                </a:cubicBezTo>
                <a:cubicBezTo>
                  <a:pt x="240" y="449"/>
                  <a:pt x="236" y="451"/>
                  <a:pt x="234" y="454"/>
                </a:cubicBezTo>
                <a:lnTo>
                  <a:pt x="76" y="351"/>
                </a:lnTo>
                <a:close/>
                <a:moveTo>
                  <a:pt x="472" y="806"/>
                </a:moveTo>
                <a:cubicBezTo>
                  <a:pt x="471" y="806"/>
                  <a:pt x="469" y="805"/>
                  <a:pt x="467" y="805"/>
                </a:cubicBezTo>
                <a:cubicBezTo>
                  <a:pt x="465" y="805"/>
                  <a:pt x="463" y="806"/>
                  <a:pt x="461" y="807"/>
                </a:cubicBezTo>
                <a:cubicBezTo>
                  <a:pt x="251" y="472"/>
                  <a:pt x="251" y="472"/>
                  <a:pt x="251" y="472"/>
                </a:cubicBezTo>
                <a:cubicBezTo>
                  <a:pt x="253" y="471"/>
                  <a:pt x="254" y="470"/>
                  <a:pt x="255" y="468"/>
                </a:cubicBezTo>
                <a:cubicBezTo>
                  <a:pt x="573" y="618"/>
                  <a:pt x="573" y="618"/>
                  <a:pt x="573" y="618"/>
                </a:cubicBezTo>
                <a:cubicBezTo>
                  <a:pt x="567" y="627"/>
                  <a:pt x="567" y="627"/>
                  <a:pt x="567" y="627"/>
                </a:cubicBezTo>
                <a:cubicBezTo>
                  <a:pt x="566" y="626"/>
                  <a:pt x="564" y="625"/>
                  <a:pt x="562" y="625"/>
                </a:cubicBezTo>
                <a:cubicBezTo>
                  <a:pt x="555" y="625"/>
                  <a:pt x="549" y="631"/>
                  <a:pt x="549" y="638"/>
                </a:cubicBezTo>
                <a:cubicBezTo>
                  <a:pt x="549" y="643"/>
                  <a:pt x="551" y="647"/>
                  <a:pt x="555" y="649"/>
                </a:cubicBezTo>
                <a:lnTo>
                  <a:pt x="472" y="806"/>
                </a:lnTo>
                <a:close/>
                <a:moveTo>
                  <a:pt x="573" y="632"/>
                </a:moveTo>
                <a:cubicBezTo>
                  <a:pt x="572" y="630"/>
                  <a:pt x="571" y="629"/>
                  <a:pt x="569" y="627"/>
                </a:cubicBezTo>
                <a:cubicBezTo>
                  <a:pt x="574" y="619"/>
                  <a:pt x="574" y="619"/>
                  <a:pt x="574" y="619"/>
                </a:cubicBezTo>
                <a:cubicBezTo>
                  <a:pt x="589" y="626"/>
                  <a:pt x="589" y="626"/>
                  <a:pt x="589" y="626"/>
                </a:cubicBezTo>
                <a:lnTo>
                  <a:pt x="573" y="632"/>
                </a:lnTo>
                <a:close/>
                <a:moveTo>
                  <a:pt x="593" y="626"/>
                </a:moveTo>
                <a:cubicBezTo>
                  <a:pt x="634" y="608"/>
                  <a:pt x="634" y="608"/>
                  <a:pt x="634" y="608"/>
                </a:cubicBezTo>
                <a:cubicBezTo>
                  <a:pt x="810" y="728"/>
                  <a:pt x="810" y="728"/>
                  <a:pt x="810" y="728"/>
                </a:cubicBezTo>
                <a:cubicBezTo>
                  <a:pt x="810" y="728"/>
                  <a:pt x="810" y="728"/>
                  <a:pt x="810" y="728"/>
                </a:cubicBezTo>
                <a:lnTo>
                  <a:pt x="593" y="626"/>
                </a:lnTo>
                <a:close/>
                <a:moveTo>
                  <a:pt x="664" y="935"/>
                </a:moveTo>
                <a:cubicBezTo>
                  <a:pt x="815" y="744"/>
                  <a:pt x="815" y="744"/>
                  <a:pt x="815" y="744"/>
                </a:cubicBezTo>
                <a:cubicBezTo>
                  <a:pt x="817" y="745"/>
                  <a:pt x="819" y="746"/>
                  <a:pt x="822" y="746"/>
                </a:cubicBezTo>
                <a:cubicBezTo>
                  <a:pt x="827" y="746"/>
                  <a:pt x="831" y="744"/>
                  <a:pt x="833" y="740"/>
                </a:cubicBezTo>
                <a:cubicBezTo>
                  <a:pt x="1315" y="935"/>
                  <a:pt x="1315" y="935"/>
                  <a:pt x="1315" y="935"/>
                </a:cubicBezTo>
                <a:lnTo>
                  <a:pt x="664" y="935"/>
                </a:lnTo>
                <a:close/>
                <a:moveTo>
                  <a:pt x="833" y="739"/>
                </a:moveTo>
                <a:cubicBezTo>
                  <a:pt x="834" y="738"/>
                  <a:pt x="834" y="738"/>
                  <a:pt x="834" y="738"/>
                </a:cubicBezTo>
                <a:cubicBezTo>
                  <a:pt x="1175" y="798"/>
                  <a:pt x="1175" y="798"/>
                  <a:pt x="1175" y="798"/>
                </a:cubicBezTo>
                <a:cubicBezTo>
                  <a:pt x="1175" y="799"/>
                  <a:pt x="1174" y="799"/>
                  <a:pt x="1174" y="800"/>
                </a:cubicBezTo>
                <a:cubicBezTo>
                  <a:pt x="1174" y="807"/>
                  <a:pt x="1180" y="813"/>
                  <a:pt x="1187" y="813"/>
                </a:cubicBezTo>
                <a:cubicBezTo>
                  <a:pt x="1191" y="813"/>
                  <a:pt x="1193" y="812"/>
                  <a:pt x="1196" y="809"/>
                </a:cubicBezTo>
                <a:cubicBezTo>
                  <a:pt x="1316" y="934"/>
                  <a:pt x="1316" y="934"/>
                  <a:pt x="1316" y="934"/>
                </a:cubicBezTo>
                <a:lnTo>
                  <a:pt x="833" y="739"/>
                </a:lnTo>
                <a:close/>
              </a:path>
            </a:pathLst>
          </a:custGeom>
          <a:solidFill>
            <a:schemeClr val="tx1">
              <a:lumMod val="75000"/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2400">
              <a:solidFill>
                <a:srgbClr val="4B4D4F"/>
              </a:solidFill>
              <a:latin typeface="微软雅黑"/>
            </a:endParaRPr>
          </a:p>
        </p:txBody>
      </p:sp>
      <p:sp>
        <p:nvSpPr>
          <p:cNvPr id="47" name="TextBox 13"/>
          <p:cNvSpPr txBox="1"/>
          <p:nvPr/>
        </p:nvSpPr>
        <p:spPr>
          <a:xfrm>
            <a:off x="2487074" y="3064019"/>
            <a:ext cx="184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4800" b="1" spc="300" dirty="0">
              <a:solidFill>
                <a:srgbClr val="FFFFFF"/>
              </a:solidFill>
              <a:latin typeface="Chiller" panose="04020404031007020602" pitchFamily="82" charset="0"/>
            </a:endParaRPr>
          </a:p>
        </p:txBody>
      </p:sp>
      <p:sp>
        <p:nvSpPr>
          <p:cNvPr id="57" name="TextBox 1"/>
          <p:cNvSpPr txBox="1"/>
          <p:nvPr/>
        </p:nvSpPr>
        <p:spPr>
          <a:xfrm>
            <a:off x="1475632" y="2602353"/>
            <a:ext cx="245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rgbClr val="4B4D4F">
                    <a:lumMod val="75000"/>
                  </a:srgbClr>
                </a:solidFill>
                <a:latin typeface="微软雅黑"/>
              </a:rPr>
              <a:t>目录</a:t>
            </a:r>
            <a:endParaRPr lang="en-US" altLang="zh-CN" sz="5400" b="1" dirty="0">
              <a:solidFill>
                <a:srgbClr val="4B4D4F">
                  <a:lumMod val="75000"/>
                </a:srgbClr>
              </a:solidFill>
              <a:latin typeface="微软雅黑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85356" y="3475054"/>
            <a:ext cx="24917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4B4D4F">
                    <a:lumMod val="75000"/>
                  </a:srgbClr>
                </a:solidFill>
                <a:latin typeface="微软雅黑"/>
              </a:rPr>
              <a:t>CONTENT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5819372" y="1322706"/>
            <a:ext cx="546214" cy="532748"/>
            <a:chOff x="4883212" y="1193637"/>
            <a:chExt cx="409660" cy="3995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椭圆 80"/>
            <p:cNvSpPr/>
            <p:nvPr/>
          </p:nvSpPr>
          <p:spPr>
            <a:xfrm>
              <a:off x="4893861" y="1194187"/>
              <a:ext cx="399011" cy="3990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>
                <a:solidFill>
                  <a:srgbClr val="4B4D4F">
                    <a:lumMod val="75000"/>
                  </a:srgbClr>
                </a:solidFill>
              </a:endParaRPr>
            </a:p>
          </p:txBody>
        </p:sp>
        <p:sp>
          <p:nvSpPr>
            <p:cNvPr id="82" name="文本框 13"/>
            <p:cNvSpPr txBox="1"/>
            <p:nvPr/>
          </p:nvSpPr>
          <p:spPr>
            <a:xfrm>
              <a:off x="4883212" y="1193637"/>
              <a:ext cx="372939" cy="377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2667" dirty="0">
                  <a:solidFill>
                    <a:srgbClr val="4B4D4F">
                      <a:lumMod val="75000"/>
                    </a:srgbClr>
                  </a:solidFill>
                  <a:latin typeface="Impact" panose="020B0806030902050204" pitchFamily="34" charset="0"/>
                  <a:ea typeface="Impact Label" panose="02000000000000000000" pitchFamily="2" charset="0"/>
                </a:rPr>
                <a:t>01</a:t>
              </a:r>
              <a:endParaRPr lang="zh-CN" altLang="en-US" sz="2667" dirty="0">
                <a:solidFill>
                  <a:srgbClr val="4B4D4F">
                    <a:lumMod val="75000"/>
                  </a:srgbClr>
                </a:solidFill>
                <a:latin typeface="Impact" panose="020B0806030902050204" pitchFamily="34" charset="0"/>
                <a:ea typeface="Impact Label" panose="02000000000000000000" pitchFamily="2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799773" y="2523280"/>
            <a:ext cx="546100" cy="533401"/>
            <a:chOff x="4883212" y="1193637"/>
            <a:chExt cx="409497" cy="400110"/>
          </a:xfrm>
        </p:grpSpPr>
        <p:sp>
          <p:nvSpPr>
            <p:cNvPr id="79" name="椭圆 78"/>
            <p:cNvSpPr/>
            <p:nvPr/>
          </p:nvSpPr>
          <p:spPr>
            <a:xfrm>
              <a:off x="4894322" y="1193637"/>
              <a:ext cx="398387" cy="400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>
                <a:solidFill>
                  <a:srgbClr val="4B4D4F">
                    <a:lumMod val="75000"/>
                  </a:srgbClr>
                </a:solidFill>
              </a:endParaRPr>
            </a:p>
          </p:txBody>
        </p:sp>
        <p:sp>
          <p:nvSpPr>
            <p:cNvPr id="80" name="文本框 16"/>
            <p:cNvSpPr txBox="1"/>
            <p:nvPr/>
          </p:nvSpPr>
          <p:spPr>
            <a:xfrm>
              <a:off x="4883212" y="1193637"/>
              <a:ext cx="404120" cy="3771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667" dirty="0">
                  <a:solidFill>
                    <a:srgbClr val="4B4D4F">
                      <a:lumMod val="75000"/>
                    </a:srgb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  <a:endParaRPr lang="zh-CN" altLang="en-US" sz="2667" dirty="0">
                <a:solidFill>
                  <a:srgbClr val="4B4D4F">
                    <a:lumMod val="75000"/>
                  </a:srgb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793722" y="3725503"/>
            <a:ext cx="548548" cy="532748"/>
            <a:chOff x="4883212" y="1193637"/>
            <a:chExt cx="411411" cy="3995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7" name="椭圆 76"/>
            <p:cNvSpPr/>
            <p:nvPr/>
          </p:nvSpPr>
          <p:spPr>
            <a:xfrm>
              <a:off x="4893861" y="1194187"/>
              <a:ext cx="399011" cy="3990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>
                <a:solidFill>
                  <a:srgbClr val="4B4D4F">
                    <a:lumMod val="75000"/>
                  </a:srgbClr>
                </a:solidFill>
              </a:endParaRPr>
            </a:p>
          </p:txBody>
        </p:sp>
        <p:sp>
          <p:nvSpPr>
            <p:cNvPr id="78" name="文本框 19"/>
            <p:cNvSpPr txBox="1"/>
            <p:nvPr/>
          </p:nvSpPr>
          <p:spPr>
            <a:xfrm>
              <a:off x="4883212" y="1193637"/>
              <a:ext cx="411411" cy="377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2667">
                  <a:solidFill>
                    <a:srgbClr val="4B4D4F">
                      <a:lumMod val="75000"/>
                    </a:srgbClr>
                  </a:solidFill>
                  <a:latin typeface="Impact" panose="020B0806030902050204" pitchFamily="34" charset="0"/>
                  <a:ea typeface="Impact Label" panose="02000000000000000000" pitchFamily="2" charset="0"/>
                </a:rPr>
                <a:t>03</a:t>
              </a:r>
              <a:endParaRPr lang="zh-CN" altLang="en-US" sz="2667">
                <a:solidFill>
                  <a:srgbClr val="4B4D4F">
                    <a:lumMod val="75000"/>
                  </a:srgbClr>
                </a:solidFill>
                <a:latin typeface="Impact" panose="020B0806030902050204" pitchFamily="34" charset="0"/>
                <a:ea typeface="Impact Label" panose="02000000000000000000" pitchFamily="2" charset="0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6657826" y="3184178"/>
            <a:ext cx="5864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FFFFFF"/>
                </a:solidFill>
                <a:cs typeface="Arial" panose="020B0604020202020204" pitchFamily="34" charset="0"/>
              </a:rPr>
              <a:t>ACL2016</a:t>
            </a: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6657826" y="1404907"/>
            <a:ext cx="2137636" cy="42056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3" b="1" dirty="0">
                <a:solidFill>
                  <a:srgbClr val="F3E483"/>
                </a:solidFill>
                <a:latin typeface="微软雅黑" panose="020B0503020204020204" pitchFamily="34" charset="-122"/>
              </a:rPr>
              <a:t>Previous work</a:t>
            </a:r>
            <a:endParaRPr lang="zh-CN" altLang="en-US" sz="2133" b="1" dirty="0">
              <a:solidFill>
                <a:srgbClr val="F3E483"/>
              </a:solidFill>
              <a:latin typeface="微软雅黑" panose="020B0503020204020204" pitchFamily="34" charset="-122"/>
            </a:endParaRPr>
          </a:p>
        </p:txBody>
      </p:sp>
      <p:sp>
        <p:nvSpPr>
          <p:cNvPr id="72" name="文本框 8"/>
          <p:cNvSpPr txBox="1"/>
          <p:nvPr/>
        </p:nvSpPr>
        <p:spPr>
          <a:xfrm>
            <a:off x="6619726" y="2359164"/>
            <a:ext cx="524958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Neural Relation Extraction with Selective Attention over Instances</a:t>
            </a:r>
            <a:endParaRPr lang="zh-CN" altLang="en-US" sz="2133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3" name="文本框 8"/>
          <p:cNvSpPr txBox="1"/>
          <p:nvPr/>
        </p:nvSpPr>
        <p:spPr>
          <a:xfrm>
            <a:off x="6657826" y="3804893"/>
            <a:ext cx="3398944" cy="42056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3" b="1" dirty="0">
                <a:solidFill>
                  <a:srgbClr val="F3E483"/>
                </a:solidFill>
                <a:latin typeface="微软雅黑" panose="020B0503020204020204" pitchFamily="34" charset="-122"/>
              </a:rPr>
              <a:t>Our work in this month</a:t>
            </a:r>
            <a:endParaRPr lang="zh-CN" altLang="en-US" sz="2133" b="1" dirty="0">
              <a:solidFill>
                <a:srgbClr val="F3E483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549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6" grpId="0" animBg="1"/>
      <p:bldP spid="59" grpId="0" animBg="1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14184" y="0"/>
            <a:ext cx="6246283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6" name="TextBox 31"/>
          <p:cNvSpPr txBox="1">
            <a:spLocks noChangeArrowheads="1"/>
          </p:cNvSpPr>
          <p:nvPr/>
        </p:nvSpPr>
        <p:spPr bwMode="auto">
          <a:xfrm>
            <a:off x="797985" y="1352973"/>
            <a:ext cx="380576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4B4D4F"/>
                </a:solidFill>
                <a:latin typeface="微软雅黑" panose="020B0503020204020204" pitchFamily="34" charset="-122"/>
              </a:rPr>
              <a:t>将要涉及的概念</a:t>
            </a:r>
          </a:p>
        </p:txBody>
      </p:sp>
      <p:sp>
        <p:nvSpPr>
          <p:cNvPr id="4" name="矩形 3"/>
          <p:cNvSpPr/>
          <p:nvPr/>
        </p:nvSpPr>
        <p:spPr>
          <a:xfrm>
            <a:off x="584200" y="1992399"/>
            <a:ext cx="9321800" cy="198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006" algn="just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defRPr/>
            </a:pPr>
            <a:r>
              <a:rPr lang="en-US" altLang="zh-CN" sz="1600" noProof="1">
                <a:solidFill>
                  <a:srgbClr val="24242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· </a:t>
            </a:r>
            <a:r>
              <a:rPr lang="en-US" altLang="zh-CN" noProof="1">
                <a:solidFill>
                  <a:srgbClr val="242424"/>
                </a:solidFill>
                <a:cs typeface="微软雅黑" panose="020B0503020204020204" pitchFamily="34" charset="-122"/>
              </a:rPr>
              <a:t>Relation Mention, Entity pair, Relation, Relation extraction</a:t>
            </a:r>
          </a:p>
          <a:p>
            <a:pPr marL="11006" algn="just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defRPr/>
            </a:pPr>
            <a:endParaRPr lang="zh-CN" altLang="en-US" sz="1600" noProof="1">
              <a:solidFill>
                <a:srgbClr val="24242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39601" indent="-228594" algn="just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1600" noProof="1">
              <a:solidFill>
                <a:srgbClr val="24242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39601" indent="-228594" algn="just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867" noProof="1">
              <a:solidFill>
                <a:srgbClr val="24242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8" name="文本框 4"/>
          <p:cNvSpPr txBox="1">
            <a:spLocks noChangeArrowheads="1"/>
          </p:cNvSpPr>
          <p:nvPr/>
        </p:nvSpPr>
        <p:spPr bwMode="auto">
          <a:xfrm>
            <a:off x="9283700" y="6203951"/>
            <a:ext cx="2497667" cy="33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42424"/>
                </a:solidFill>
                <a:latin typeface="微软雅黑" panose="020B0503020204020204" pitchFamily="34" charset="-122"/>
              </a:rPr>
              <a:t>Page3/17 </a:t>
            </a:r>
            <a:endParaRPr lang="zh-CN" altLang="en-US" sz="1333" dirty="0">
              <a:solidFill>
                <a:srgbClr val="242424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733" noProof="1"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3733" noProof="1"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3733" noProof="1"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</a:t>
              </a:r>
              <a:endParaRPr kumimoji="1" lang="en-US" altLang="zh-CN" sz="3733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320" name="文本框 8"/>
          <p:cNvSpPr txBox="1">
            <a:spLocks noChangeArrowheads="1"/>
          </p:cNvSpPr>
          <p:nvPr/>
        </p:nvSpPr>
        <p:spPr bwMode="auto">
          <a:xfrm>
            <a:off x="3445934" y="95251"/>
            <a:ext cx="2581156" cy="83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之前的工作</a:t>
            </a:r>
            <a:endParaRPr lang="zh-CN" altLang="en-US" sz="3733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 7"/>
          <p:cNvGrpSpPr/>
          <p:nvPr/>
        </p:nvGrpSpPr>
        <p:grpSpPr>
          <a:xfrm>
            <a:off x="10427783" y="2098887"/>
            <a:ext cx="98424" cy="4105064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2" name="矩形 11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65" y="71755"/>
              <a:ext cx="2248535" cy="27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3733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36" y="2487137"/>
            <a:ext cx="5919959" cy="22191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5619" y="4706320"/>
            <a:ext cx="8007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 Distant supervision</a:t>
            </a:r>
          </a:p>
          <a:p>
            <a:r>
              <a:rPr lang="en-US" altLang="zh-CN" dirty="0"/>
              <a:t>Distant supervision(DS) is one of the most promising methods in information</a:t>
            </a:r>
          </a:p>
          <a:p>
            <a:r>
              <a:rPr lang="en-US" altLang="zh-CN" dirty="0"/>
              <a:t>extraction(IE) to extend traditional supervised methods to </a:t>
            </a:r>
            <a:r>
              <a:rPr lang="en-US" altLang="zh-CN" u="sng" dirty="0"/>
              <a:t>web-scale dataset.</a:t>
            </a:r>
          </a:p>
          <a:p>
            <a:r>
              <a:rPr lang="en-US" altLang="zh-CN" dirty="0"/>
              <a:t>The intuition in RE.</a:t>
            </a:r>
          </a:p>
          <a:p>
            <a:r>
              <a:rPr lang="en-US" altLang="zh-CN" dirty="0"/>
              <a:t>Wrong labelling problem.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369648" y="3341869"/>
            <a:ext cx="19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 dataset?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7004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14184" y="0"/>
            <a:ext cx="6246283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6" name="TextBox 31"/>
          <p:cNvSpPr txBox="1">
            <a:spLocks noChangeArrowheads="1"/>
          </p:cNvSpPr>
          <p:nvPr/>
        </p:nvSpPr>
        <p:spPr bwMode="auto">
          <a:xfrm>
            <a:off x="797985" y="1352973"/>
            <a:ext cx="380576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4B4D4F"/>
                </a:solidFill>
                <a:latin typeface="微软雅黑" panose="020B0503020204020204" pitchFamily="34" charset="-122"/>
              </a:rPr>
              <a:t>Two challenges</a:t>
            </a:r>
            <a:endParaRPr lang="zh-CN" altLang="en-US" sz="2667" b="1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4200" y="1992399"/>
            <a:ext cx="9321800" cy="192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1.Not all relation mentions express the same relation as their entity pairs, which</a:t>
            </a:r>
          </a:p>
          <a:p>
            <a:r>
              <a:rPr lang="en-US" altLang="zh-CN" dirty="0"/>
              <a:t>is called the challenge of </a:t>
            </a:r>
            <a:r>
              <a:rPr lang="en-US" altLang="zh-CN" i="1" dirty="0"/>
              <a:t>false positive</a:t>
            </a:r>
            <a:r>
              <a:rPr lang="en-US" altLang="zh-CN" dirty="0"/>
              <a:t>.</a:t>
            </a:r>
          </a:p>
          <a:p>
            <a:endParaRPr lang="zh-CN" altLang="en-US" noProof="1">
              <a:solidFill>
                <a:srgbClr val="24242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39601" indent="-228594" algn="just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1600" noProof="1">
              <a:solidFill>
                <a:srgbClr val="24242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39601" indent="-228594" algn="just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867" noProof="1">
              <a:solidFill>
                <a:srgbClr val="24242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8" name="文本框 4"/>
          <p:cNvSpPr txBox="1">
            <a:spLocks noChangeArrowheads="1"/>
          </p:cNvSpPr>
          <p:nvPr/>
        </p:nvSpPr>
        <p:spPr bwMode="auto">
          <a:xfrm>
            <a:off x="9283700" y="6203951"/>
            <a:ext cx="2497667" cy="33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42424"/>
                </a:solidFill>
                <a:latin typeface="微软雅黑" panose="020B0503020204020204" pitchFamily="34" charset="-122"/>
              </a:rPr>
              <a:t>Page4/17 </a:t>
            </a:r>
            <a:endParaRPr lang="zh-CN" altLang="en-US" sz="1333" dirty="0">
              <a:solidFill>
                <a:srgbClr val="242424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733" noProof="1"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3733" noProof="1"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3733" noProof="1"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</a:t>
              </a:r>
              <a:endParaRPr kumimoji="1" lang="en-US" altLang="zh-CN" sz="3733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320" name="文本框 8"/>
          <p:cNvSpPr txBox="1">
            <a:spLocks noChangeArrowheads="1"/>
          </p:cNvSpPr>
          <p:nvPr/>
        </p:nvSpPr>
        <p:spPr bwMode="auto">
          <a:xfrm>
            <a:off x="3445934" y="95251"/>
            <a:ext cx="2581156" cy="7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之前的工作</a:t>
            </a:r>
            <a:endParaRPr lang="zh-CN" altLang="en-US" sz="3733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 7"/>
          <p:cNvGrpSpPr/>
          <p:nvPr/>
        </p:nvGrpSpPr>
        <p:grpSpPr>
          <a:xfrm>
            <a:off x="10427783" y="2098887"/>
            <a:ext cx="98424" cy="4105064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2" name="矩形 11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65" y="71755"/>
              <a:ext cx="2248535" cy="27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3733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481" y="2762639"/>
            <a:ext cx="6562725" cy="1724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1949" y="3162986"/>
            <a:ext cx="1582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state_of_birth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employed_by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4200" y="4643577"/>
            <a:ext cx="9093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Riedel et al. reported that there are over 31% of false positives in the NYT corpus when</a:t>
            </a:r>
          </a:p>
          <a:p>
            <a:r>
              <a:rPr lang="en-US" altLang="zh-CN" dirty="0"/>
              <a:t>they implied the intuition with Freebase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3534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14184" y="0"/>
            <a:ext cx="6246283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6" name="TextBox 31"/>
          <p:cNvSpPr txBox="1">
            <a:spLocks noChangeArrowheads="1"/>
          </p:cNvSpPr>
          <p:nvPr/>
        </p:nvSpPr>
        <p:spPr bwMode="auto">
          <a:xfrm>
            <a:off x="797985" y="1352973"/>
            <a:ext cx="380576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4B4D4F"/>
                </a:solidFill>
                <a:latin typeface="微软雅黑" panose="020B0503020204020204" pitchFamily="34" charset="-122"/>
              </a:rPr>
              <a:t>Two challenges</a:t>
            </a:r>
            <a:endParaRPr lang="zh-CN" altLang="en-US" sz="2667" b="1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4200" y="1992399"/>
            <a:ext cx="9321800" cy="220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There are massive relation mentions explicitly expressing one of known relations, but their entity pairs are not in the knowledge base. </a:t>
            </a:r>
          </a:p>
          <a:p>
            <a:r>
              <a:rPr lang="en-US" altLang="zh-CN" dirty="0"/>
              <a:t>For example, Min et al.  showed that 93.8% of persons from Freebase have no state of birth. These relation mentions will be generated as </a:t>
            </a:r>
            <a:r>
              <a:rPr lang="en-US" altLang="zh-CN" i="1" dirty="0"/>
              <a:t>false negatives </a:t>
            </a:r>
            <a:r>
              <a:rPr lang="en-US" altLang="zh-CN" dirty="0"/>
              <a:t>via the intuition of DS.</a:t>
            </a:r>
            <a:endParaRPr lang="zh-CN" altLang="en-US" noProof="1">
              <a:solidFill>
                <a:srgbClr val="24242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39601" indent="-228594" algn="just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1600" noProof="1">
              <a:solidFill>
                <a:srgbClr val="24242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39601" indent="-228594" algn="just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867" noProof="1">
              <a:solidFill>
                <a:srgbClr val="24242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8" name="文本框 4"/>
          <p:cNvSpPr txBox="1">
            <a:spLocks noChangeArrowheads="1"/>
          </p:cNvSpPr>
          <p:nvPr/>
        </p:nvSpPr>
        <p:spPr bwMode="auto">
          <a:xfrm>
            <a:off x="9283700" y="6203951"/>
            <a:ext cx="2497667" cy="33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42424"/>
                </a:solidFill>
                <a:latin typeface="微软雅黑" panose="020B0503020204020204" pitchFamily="34" charset="-122"/>
              </a:rPr>
              <a:t>Page5/17</a:t>
            </a:r>
            <a:endParaRPr lang="zh-CN" altLang="en-US" sz="1333" dirty="0">
              <a:solidFill>
                <a:srgbClr val="242424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733" noProof="1"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3733" noProof="1"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3733" noProof="1"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</a:t>
              </a:r>
              <a:endParaRPr kumimoji="1" lang="en-US" altLang="zh-CN" sz="3733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320" name="文本框 8"/>
          <p:cNvSpPr txBox="1">
            <a:spLocks noChangeArrowheads="1"/>
          </p:cNvSpPr>
          <p:nvPr/>
        </p:nvSpPr>
        <p:spPr bwMode="auto">
          <a:xfrm>
            <a:off x="3445934" y="95251"/>
            <a:ext cx="2581156" cy="7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之前的工作</a:t>
            </a:r>
            <a:endParaRPr lang="zh-CN" altLang="en-US" sz="3733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 7"/>
          <p:cNvGrpSpPr/>
          <p:nvPr/>
        </p:nvGrpSpPr>
        <p:grpSpPr>
          <a:xfrm>
            <a:off x="10427783" y="2098887"/>
            <a:ext cx="98424" cy="4105064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2" name="矩形 11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65" y="71755"/>
              <a:ext cx="2248535" cy="27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3733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39588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14184" y="0"/>
            <a:ext cx="6246283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6" name="TextBox 31"/>
          <p:cNvSpPr txBox="1">
            <a:spLocks noChangeArrowheads="1"/>
          </p:cNvSpPr>
          <p:nvPr/>
        </p:nvSpPr>
        <p:spPr bwMode="auto">
          <a:xfrm>
            <a:off x="797985" y="1352973"/>
            <a:ext cx="380576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4B4D4F"/>
                </a:solidFill>
                <a:latin typeface="微软雅黑" panose="020B0503020204020204" pitchFamily="34" charset="-122"/>
              </a:rPr>
              <a:t>Related work</a:t>
            </a:r>
            <a:endParaRPr lang="zh-CN" altLang="en-US" sz="2667" b="1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4200" y="1992399"/>
            <a:ext cx="9321800" cy="1056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601" indent="-228594" algn="just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67" noProof="1">
                <a:solidFill>
                  <a:srgbClr val="24242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MIL</a:t>
            </a:r>
          </a:p>
          <a:p>
            <a:pPr marL="239601" indent="-228594" algn="just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67" noProof="1">
                <a:solidFill>
                  <a:srgbClr val="24242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MIML</a:t>
            </a:r>
          </a:p>
        </p:txBody>
      </p:sp>
      <p:sp>
        <p:nvSpPr>
          <p:cNvPr id="13318" name="文本框 4"/>
          <p:cNvSpPr txBox="1">
            <a:spLocks noChangeArrowheads="1"/>
          </p:cNvSpPr>
          <p:nvPr/>
        </p:nvSpPr>
        <p:spPr bwMode="auto">
          <a:xfrm>
            <a:off x="9283700" y="6203951"/>
            <a:ext cx="2497667" cy="33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42424"/>
                </a:solidFill>
                <a:latin typeface="微软雅黑" panose="020B0503020204020204" pitchFamily="34" charset="-122"/>
              </a:rPr>
              <a:t>Page6/17</a:t>
            </a:r>
            <a:endParaRPr lang="zh-CN" altLang="en-US" sz="1333" dirty="0">
              <a:solidFill>
                <a:srgbClr val="242424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733" noProof="1"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3733" noProof="1"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3733" noProof="1"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</a:t>
              </a:r>
              <a:endParaRPr kumimoji="1" lang="en-US" altLang="zh-CN" sz="3733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320" name="文本框 8"/>
          <p:cNvSpPr txBox="1">
            <a:spLocks noChangeArrowheads="1"/>
          </p:cNvSpPr>
          <p:nvPr/>
        </p:nvSpPr>
        <p:spPr bwMode="auto">
          <a:xfrm>
            <a:off x="3445934" y="95251"/>
            <a:ext cx="2581156" cy="7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之前的工作</a:t>
            </a:r>
            <a:endParaRPr lang="zh-CN" altLang="en-US" sz="3733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 7"/>
          <p:cNvGrpSpPr/>
          <p:nvPr/>
        </p:nvGrpSpPr>
        <p:grpSpPr>
          <a:xfrm>
            <a:off x="10427783" y="2098887"/>
            <a:ext cx="98424" cy="4105064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2" name="矩形 11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65" y="71755"/>
              <a:ext cx="2248535" cy="27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3733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7501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14184" y="0"/>
            <a:ext cx="6246283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6" name="TextBox 31"/>
          <p:cNvSpPr txBox="1">
            <a:spLocks noChangeArrowheads="1"/>
          </p:cNvSpPr>
          <p:nvPr/>
        </p:nvSpPr>
        <p:spPr bwMode="auto">
          <a:xfrm>
            <a:off x="797985" y="1352973"/>
            <a:ext cx="623511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4B4D4F"/>
                </a:solidFill>
                <a:latin typeface="微软雅黑" panose="020B0503020204020204" pitchFamily="34" charset="-122"/>
              </a:rPr>
              <a:t>Intuition improvement</a:t>
            </a:r>
            <a:endParaRPr lang="zh-CN" altLang="en-US" sz="2667" b="1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4200" y="1992399"/>
            <a:ext cx="9321800" cy="3949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Reduce the wrong labels introduced by the generation of training data.</a:t>
            </a:r>
          </a:p>
          <a:p>
            <a:endParaRPr lang="en-US" altLang="zh-CN" dirty="0"/>
          </a:p>
          <a:p>
            <a:r>
              <a:rPr lang="en-US" altLang="zh-CN" dirty="0"/>
              <a:t>We assume that relation mentions expressing the same relation are more similar than those expressing different relations.</a:t>
            </a:r>
          </a:p>
          <a:p>
            <a:endParaRPr lang="en-US" altLang="zh-CN" sz="1600" noProof="1">
              <a:solidFill>
                <a:srgbClr val="24242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/>
              <a:t>1. Divide relation mentions into bags according to the similarity between relation mentions.</a:t>
            </a:r>
          </a:p>
          <a:p>
            <a:r>
              <a:rPr lang="en-US" altLang="zh-CN" sz="1600" dirty="0"/>
              <a:t>2. Align the whole bag to the relation that holds most of the entity pairs of the bag in the knowledge base.</a:t>
            </a:r>
          </a:p>
          <a:p>
            <a:endParaRPr lang="en-US" altLang="zh-CN" sz="1600" noProof="1">
              <a:solidFill>
                <a:srgbClr val="24242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/>
              <a:t>It is now capable for relation mentions with different entity pairs to be divided to the same bag that is likely to express the same relation. </a:t>
            </a:r>
          </a:p>
          <a:p>
            <a:r>
              <a:rPr lang="en-US" altLang="zh-CN" sz="1600" dirty="0"/>
              <a:t>Additionally, relation mentions whose entity pairs never appear in the knowledge base are now possible to be aligned to a known relation, rather than directly labeled with no relation.</a:t>
            </a:r>
            <a:endParaRPr lang="zh-CN" altLang="en-US" sz="1600" noProof="1">
              <a:solidFill>
                <a:srgbClr val="24242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39601" indent="-228594" algn="just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867" noProof="1">
              <a:solidFill>
                <a:srgbClr val="242424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8" name="文本框 4"/>
          <p:cNvSpPr txBox="1">
            <a:spLocks noChangeArrowheads="1"/>
          </p:cNvSpPr>
          <p:nvPr/>
        </p:nvSpPr>
        <p:spPr bwMode="auto">
          <a:xfrm>
            <a:off x="9283700" y="6203951"/>
            <a:ext cx="2497667" cy="33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42424"/>
                </a:solidFill>
                <a:latin typeface="微软雅黑" panose="020B0503020204020204" pitchFamily="34" charset="-122"/>
              </a:rPr>
              <a:t>Page7/17</a:t>
            </a:r>
            <a:endParaRPr lang="zh-CN" altLang="en-US" sz="1333" dirty="0">
              <a:solidFill>
                <a:srgbClr val="242424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733" noProof="1"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3733" noProof="1"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3733" noProof="1"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</a:t>
              </a:r>
              <a:endParaRPr kumimoji="1" lang="en-US" altLang="zh-CN" sz="3733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320" name="文本框 8"/>
          <p:cNvSpPr txBox="1">
            <a:spLocks noChangeArrowheads="1"/>
          </p:cNvSpPr>
          <p:nvPr/>
        </p:nvSpPr>
        <p:spPr bwMode="auto">
          <a:xfrm>
            <a:off x="3445934" y="95251"/>
            <a:ext cx="2581156" cy="7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之前的工作</a:t>
            </a:r>
            <a:endParaRPr lang="zh-CN" altLang="en-US" sz="3733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 7"/>
          <p:cNvGrpSpPr/>
          <p:nvPr/>
        </p:nvGrpSpPr>
        <p:grpSpPr>
          <a:xfrm>
            <a:off x="10427783" y="2098887"/>
            <a:ext cx="98424" cy="4105064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2" name="矩形 11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65" y="71755"/>
              <a:ext cx="2248535" cy="27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3733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0378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14184" y="0"/>
            <a:ext cx="6246283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6" name="TextBox 31"/>
          <p:cNvSpPr txBox="1">
            <a:spLocks noChangeArrowheads="1"/>
          </p:cNvSpPr>
          <p:nvPr/>
        </p:nvSpPr>
        <p:spPr bwMode="auto">
          <a:xfrm>
            <a:off x="797985" y="1352973"/>
            <a:ext cx="79179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/>
              <a:t>Division Generation &amp; Relation Assignment</a:t>
            </a:r>
            <a:endParaRPr lang="zh-CN" altLang="en-US" sz="2667" b="1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318" name="文本框 4"/>
          <p:cNvSpPr txBox="1">
            <a:spLocks noChangeArrowheads="1"/>
          </p:cNvSpPr>
          <p:nvPr/>
        </p:nvSpPr>
        <p:spPr bwMode="auto">
          <a:xfrm>
            <a:off x="9283700" y="6203951"/>
            <a:ext cx="2497667" cy="33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42424"/>
                </a:solidFill>
                <a:latin typeface="微软雅黑" panose="020B0503020204020204" pitchFamily="34" charset="-122"/>
              </a:rPr>
              <a:t>Page8/17</a:t>
            </a:r>
            <a:endParaRPr lang="zh-CN" altLang="en-US" sz="1333" dirty="0">
              <a:solidFill>
                <a:srgbClr val="242424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</a:t>
              </a:r>
              <a:endParaRPr kumimoji="1" lang="en-US" altLang="zh-CN" sz="3733" noProof="1">
                <a:solidFill>
                  <a:srgbClr val="4B4D4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320" name="文本框 8"/>
          <p:cNvSpPr txBox="1">
            <a:spLocks noChangeArrowheads="1"/>
          </p:cNvSpPr>
          <p:nvPr/>
        </p:nvSpPr>
        <p:spPr bwMode="auto">
          <a:xfrm>
            <a:off x="3445934" y="95251"/>
            <a:ext cx="2581156" cy="7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之前的工作</a:t>
            </a:r>
            <a:endParaRPr lang="zh-CN" altLang="en-US" sz="3733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 7"/>
          <p:cNvGrpSpPr/>
          <p:nvPr/>
        </p:nvGrpSpPr>
        <p:grpSpPr>
          <a:xfrm>
            <a:off x="10427783" y="2098887"/>
            <a:ext cx="98424" cy="4105064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2" name="矩形 11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65" y="71755"/>
              <a:ext cx="2248535" cy="27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3733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6110" y="2407664"/>
            <a:ext cx="9669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our method, we first extract feature vectors from relation mentions by leveraging the feature set developed by </a:t>
            </a:r>
            <a:r>
              <a:rPr lang="en-US" altLang="zh-CN" dirty="0" err="1"/>
              <a:t>Surdeanu</a:t>
            </a:r>
            <a:r>
              <a:rPr lang="en-US" altLang="zh-CN" dirty="0"/>
              <a:t> et al. , which is the finest handcrafted feature set in relation extraction.</a:t>
            </a:r>
          </a:p>
          <a:p>
            <a:endParaRPr lang="en-US" altLang="zh-CN" dirty="0"/>
          </a:p>
          <a:p>
            <a:r>
              <a:rPr lang="en-US" altLang="zh-CN" dirty="0" err="1"/>
              <a:t>Kmeans</a:t>
            </a:r>
            <a:r>
              <a:rPr lang="en-US" altLang="zh-CN" dirty="0"/>
              <a:t> + Relation assignment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056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414184" y="0"/>
            <a:ext cx="6246283" cy="103293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noProof="1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6" name="TextBox 31"/>
          <p:cNvSpPr txBox="1">
            <a:spLocks noChangeArrowheads="1"/>
          </p:cNvSpPr>
          <p:nvPr/>
        </p:nvSpPr>
        <p:spPr bwMode="auto">
          <a:xfrm>
            <a:off x="797985" y="1352973"/>
            <a:ext cx="380576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4B4D4F"/>
                </a:solidFill>
                <a:latin typeface="微软雅黑" panose="020B0503020204020204" pitchFamily="34" charset="-122"/>
              </a:rPr>
              <a:t>Conclusion</a:t>
            </a:r>
            <a:endParaRPr lang="zh-CN" altLang="en-US" sz="2667" b="1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318" name="文本框 4"/>
          <p:cNvSpPr txBox="1">
            <a:spLocks noChangeArrowheads="1"/>
          </p:cNvSpPr>
          <p:nvPr/>
        </p:nvSpPr>
        <p:spPr bwMode="auto">
          <a:xfrm>
            <a:off x="9283700" y="6203951"/>
            <a:ext cx="2497667" cy="33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42424"/>
                </a:solidFill>
                <a:latin typeface="微软雅黑" panose="020B0503020204020204" pitchFamily="34" charset="-122"/>
              </a:rPr>
              <a:t>Page9/17</a:t>
            </a:r>
            <a:endParaRPr lang="zh-CN" altLang="en-US" sz="1333" dirty="0">
              <a:solidFill>
                <a:srgbClr val="242424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66421" y="1"/>
            <a:ext cx="2998047" cy="10312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2065" y="71755"/>
              <a:ext cx="2248535" cy="99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3733" noProof="1">
                  <a:solidFill>
                    <a:srgbClr val="4B4D4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</a:t>
              </a:r>
              <a:endParaRPr kumimoji="1" lang="en-US" altLang="zh-CN" sz="3733" noProof="1">
                <a:solidFill>
                  <a:srgbClr val="4B4D4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320" name="文本框 8"/>
          <p:cNvSpPr txBox="1">
            <a:spLocks noChangeArrowheads="1"/>
          </p:cNvSpPr>
          <p:nvPr/>
        </p:nvSpPr>
        <p:spPr bwMode="auto">
          <a:xfrm>
            <a:off x="3445934" y="95251"/>
            <a:ext cx="2581156" cy="76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0958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之前的工作</a:t>
            </a:r>
            <a:endParaRPr lang="zh-CN" altLang="en-US" sz="3733" dirty="0">
              <a:solidFill>
                <a:srgbClr val="4B4D4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 7"/>
          <p:cNvGrpSpPr/>
          <p:nvPr/>
        </p:nvGrpSpPr>
        <p:grpSpPr>
          <a:xfrm>
            <a:off x="10427783" y="2098887"/>
            <a:ext cx="98424" cy="4105064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2" name="矩形 11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65" y="71755"/>
              <a:ext cx="2248535" cy="27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defTabSz="609585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3733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218107"/>
              </p:ext>
            </p:extLst>
          </p:nvPr>
        </p:nvGraphicFramePr>
        <p:xfrm>
          <a:off x="303078" y="1889126"/>
          <a:ext cx="82200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4" imgW="8220117" imgH="4314864" progId="Visio.Drawing.15">
                  <p:embed/>
                </p:oleObj>
              </mc:Choice>
              <mc:Fallback>
                <p:oleObj name="Visio" r:id="rId4" imgW="8220117" imgH="431486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078" y="1889126"/>
                        <a:ext cx="8220075" cy="431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506694" y="3966753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3% improvement</a:t>
            </a:r>
          </a:p>
          <a:p>
            <a:r>
              <a:rPr lang="en-US" altLang="zh-CN" dirty="0"/>
              <a:t>on F1 score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216772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10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10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">
  <a:themeElements>
    <a:clrScheme name="10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第一PPT，www.1ppt.com">
  <a:themeElements>
    <a:clrScheme name="10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第一PPT，www.1ppt.com">
  <a:themeElements>
    <a:clrScheme name="10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1376</Words>
  <Application>Microsoft Office PowerPoint</Application>
  <PresentationFormat>宽屏</PresentationFormat>
  <Paragraphs>160</Paragraphs>
  <Slides>17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Adobe Gothic Std B</vt:lpstr>
      <vt:lpstr>Arial Unicode MS</vt:lpstr>
      <vt:lpstr>Impact Label</vt:lpstr>
      <vt:lpstr>Open Sans</vt:lpstr>
      <vt:lpstr>黑体</vt:lpstr>
      <vt:lpstr>宋体</vt:lpstr>
      <vt:lpstr>微软雅黑</vt:lpstr>
      <vt:lpstr>造字工房悦圆演示版常规体</vt:lpstr>
      <vt:lpstr>Arial</vt:lpstr>
      <vt:lpstr>Calibri</vt:lpstr>
      <vt:lpstr>Calibri Light</vt:lpstr>
      <vt:lpstr>Chiller</vt:lpstr>
      <vt:lpstr>Impact</vt:lpstr>
      <vt:lpstr>Wingdings 2</vt:lpstr>
      <vt:lpstr>Office 主题</vt:lpstr>
      <vt:lpstr>第一PPT，www.1ppt.com</vt:lpstr>
      <vt:lpstr>1_第一PPT，www.1ppt.com</vt:lpstr>
      <vt:lpstr>2_第一PPT，www.1ppt.com</vt:lpstr>
      <vt:lpstr>3_第一PPT，www.1ppt.com</vt:lpstr>
      <vt:lpstr>4_第一PPT，www.1ppt.com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ysx</dc:creator>
  <cp:lastModifiedBy>Flint Zhao</cp:lastModifiedBy>
  <cp:revision>32</cp:revision>
  <dcterms:created xsi:type="dcterms:W3CDTF">2017-05-03T06:13:31Z</dcterms:created>
  <dcterms:modified xsi:type="dcterms:W3CDTF">2018-06-19T05:32:47Z</dcterms:modified>
</cp:coreProperties>
</file>